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2" r:id="rId3"/>
    <p:sldId id="257" r:id="rId4"/>
    <p:sldId id="294" r:id="rId5"/>
    <p:sldId id="293" r:id="rId6"/>
    <p:sldId id="258" r:id="rId7"/>
    <p:sldId id="262" r:id="rId8"/>
    <p:sldId id="259" r:id="rId9"/>
    <p:sldId id="265" r:id="rId10"/>
    <p:sldId id="261" r:id="rId11"/>
    <p:sldId id="263" r:id="rId12"/>
    <p:sldId id="264" r:id="rId13"/>
    <p:sldId id="266" r:id="rId14"/>
    <p:sldId id="267" r:id="rId15"/>
    <p:sldId id="260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984"/>
    <a:srgbClr val="F2F2F2"/>
    <a:srgbClr val="226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8"/>
    <p:restoredTop sz="94710"/>
  </p:normalViewPr>
  <p:slideViewPr>
    <p:cSldViewPr snapToGrid="0">
      <p:cViewPr>
        <p:scale>
          <a:sx n="119" d="100"/>
          <a:sy n="119" d="100"/>
        </p:scale>
        <p:origin x="-4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91CCF-15F1-6E4C-83CB-09A347CF7721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F12A2254-E135-5646-88C3-3FAEE5FC693C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/>
            <a:t>Reviewed Other Open-Source Governance </a:t>
          </a:r>
        </a:p>
      </dgm:t>
    </dgm:pt>
    <dgm:pt modelId="{CF2D882A-E510-3C4A-BAC6-DCB869647F87}" type="parTrans" cxnId="{7B791E79-F0A5-834D-8C4C-750D3D9DD68C}">
      <dgm:prSet/>
      <dgm:spPr/>
      <dgm:t>
        <a:bodyPr/>
        <a:lstStyle/>
        <a:p>
          <a:endParaRPr lang="en-US"/>
        </a:p>
      </dgm:t>
    </dgm:pt>
    <dgm:pt modelId="{BA23A3BD-C876-1143-92BA-F9CDE786600E}" type="sibTrans" cxnId="{7B791E79-F0A5-834D-8C4C-750D3D9DD68C}">
      <dgm:prSet/>
      <dgm:spPr/>
      <dgm:t>
        <a:bodyPr/>
        <a:lstStyle/>
        <a:p>
          <a:endParaRPr lang="en-US"/>
        </a:p>
      </dgm:t>
    </dgm:pt>
    <dgm:pt modelId="{51F8D91C-4BE6-6D4B-B851-E82BA3B6FEA4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Proposed Initial Governance Doc</a:t>
          </a:r>
        </a:p>
      </dgm:t>
    </dgm:pt>
    <dgm:pt modelId="{AA988AE9-3B45-A644-8ED2-3F74C797BAAA}" type="parTrans" cxnId="{48C40758-15E7-8F47-ACA1-BB70A2D07C34}">
      <dgm:prSet/>
      <dgm:spPr/>
      <dgm:t>
        <a:bodyPr/>
        <a:lstStyle/>
        <a:p>
          <a:endParaRPr lang="en-US"/>
        </a:p>
      </dgm:t>
    </dgm:pt>
    <dgm:pt modelId="{1D2B37A0-6009-8B45-9DF6-9A662560F7B9}" type="sibTrans" cxnId="{48C40758-15E7-8F47-ACA1-BB70A2D07C34}">
      <dgm:prSet/>
      <dgm:spPr/>
      <dgm:t>
        <a:bodyPr/>
        <a:lstStyle/>
        <a:p>
          <a:endParaRPr lang="en-US"/>
        </a:p>
      </dgm:t>
    </dgm:pt>
    <dgm:pt modelId="{0A98D9DE-A667-0D4F-AA14-005B54748972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Reviewed by Project Team</a:t>
          </a:r>
        </a:p>
      </dgm:t>
    </dgm:pt>
    <dgm:pt modelId="{D31D2945-FA77-FE4C-B0EA-293AC6E4AA71}" type="parTrans" cxnId="{277BB067-9955-1041-B619-2831D8B30760}">
      <dgm:prSet/>
      <dgm:spPr/>
      <dgm:t>
        <a:bodyPr/>
        <a:lstStyle/>
        <a:p>
          <a:endParaRPr lang="en-US"/>
        </a:p>
      </dgm:t>
    </dgm:pt>
    <dgm:pt modelId="{17392811-F80B-8941-B369-EA30F7C49F24}" type="sibTrans" cxnId="{277BB067-9955-1041-B619-2831D8B30760}">
      <dgm:prSet/>
      <dgm:spPr/>
      <dgm:t>
        <a:bodyPr/>
        <a:lstStyle/>
        <a:p>
          <a:endParaRPr lang="en-US"/>
        </a:p>
      </dgm:t>
    </dgm:pt>
    <dgm:pt modelId="{8B0CFFC3-59AF-DD46-AE23-EE5EB51A725B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Edits incorporated</a:t>
          </a:r>
        </a:p>
      </dgm:t>
    </dgm:pt>
    <dgm:pt modelId="{74668D5E-A70F-1149-B40A-7D19D1099A62}" type="parTrans" cxnId="{E5DDF010-E2BC-4F44-A9E5-3116A714C040}">
      <dgm:prSet/>
      <dgm:spPr/>
      <dgm:t>
        <a:bodyPr/>
        <a:lstStyle/>
        <a:p>
          <a:endParaRPr lang="en-US"/>
        </a:p>
      </dgm:t>
    </dgm:pt>
    <dgm:pt modelId="{5980C91A-B425-284D-9122-90924F3D3CD3}" type="sibTrans" cxnId="{E5DDF010-E2BC-4F44-A9E5-3116A714C040}">
      <dgm:prSet/>
      <dgm:spPr/>
      <dgm:t>
        <a:bodyPr/>
        <a:lstStyle/>
        <a:p>
          <a:endParaRPr lang="en-US"/>
        </a:p>
      </dgm:t>
    </dgm:pt>
    <dgm:pt modelId="{791EA7D2-E879-AE4D-941B-CE7DD45018C7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...</a:t>
          </a:r>
        </a:p>
      </dgm:t>
    </dgm:pt>
    <dgm:pt modelId="{91864B49-5585-0E44-B5C5-FCED5E705D31}" type="parTrans" cxnId="{7C452537-03DC-0A41-8C81-6B247EDEFBED}">
      <dgm:prSet/>
      <dgm:spPr/>
      <dgm:t>
        <a:bodyPr/>
        <a:lstStyle/>
        <a:p>
          <a:endParaRPr lang="en-US"/>
        </a:p>
      </dgm:t>
    </dgm:pt>
    <dgm:pt modelId="{BF8B929F-97A7-C945-ADD0-36EBC1615DA6}" type="sibTrans" cxnId="{7C452537-03DC-0A41-8C81-6B247EDEFBED}">
      <dgm:prSet/>
      <dgm:spPr/>
      <dgm:t>
        <a:bodyPr/>
        <a:lstStyle/>
        <a:p>
          <a:endParaRPr lang="en-US"/>
        </a:p>
      </dgm:t>
    </dgm:pt>
    <dgm:pt modelId="{A53A839A-D3B6-2042-BC6A-576752E7BD01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accent5">
                  <a:lumMod val="75000"/>
                </a:schemeClr>
              </a:solidFill>
            </a:rPr>
            <a:t>Initial Governance Doc Merged</a:t>
          </a:r>
        </a:p>
      </dgm:t>
    </dgm:pt>
    <dgm:pt modelId="{8CE8D3D9-1765-384B-A4BB-B231E21BA125}" type="parTrans" cxnId="{2B3F0B9A-E59A-1649-AAC2-2B945D6CD7FE}">
      <dgm:prSet/>
      <dgm:spPr/>
      <dgm:t>
        <a:bodyPr/>
        <a:lstStyle/>
        <a:p>
          <a:endParaRPr lang="en-US"/>
        </a:p>
      </dgm:t>
    </dgm:pt>
    <dgm:pt modelId="{ACD48357-24B0-244F-A565-83DE65DAE3FE}" type="sibTrans" cxnId="{2B3F0B9A-E59A-1649-AAC2-2B945D6CD7FE}">
      <dgm:prSet/>
      <dgm:spPr/>
      <dgm:t>
        <a:bodyPr/>
        <a:lstStyle/>
        <a:p>
          <a:endParaRPr lang="en-US"/>
        </a:p>
      </dgm:t>
    </dgm:pt>
    <dgm:pt modelId="{F8F5C873-4E6F-7B45-913C-10A9636E7835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...</a:t>
          </a:r>
        </a:p>
      </dgm:t>
    </dgm:pt>
    <dgm:pt modelId="{7E02C16D-EF4F-5F49-8F70-0DBAB28D1C47}" type="parTrans" cxnId="{5108EB31-81EC-AD4E-8DF7-AFB0CB046205}">
      <dgm:prSet/>
      <dgm:spPr/>
      <dgm:t>
        <a:bodyPr/>
        <a:lstStyle/>
        <a:p>
          <a:endParaRPr lang="en-US"/>
        </a:p>
      </dgm:t>
    </dgm:pt>
    <dgm:pt modelId="{2E0FDAD2-BF23-4246-A11E-1F0B56D7B315}" type="sibTrans" cxnId="{5108EB31-81EC-AD4E-8DF7-AFB0CB046205}">
      <dgm:prSet/>
      <dgm:spPr/>
      <dgm:t>
        <a:bodyPr/>
        <a:lstStyle/>
        <a:p>
          <a:endParaRPr lang="en-US"/>
        </a:p>
      </dgm:t>
    </dgm:pt>
    <dgm:pt modelId="{931326B9-652F-094D-9CA7-5ED34D6CD23D}" type="pres">
      <dgm:prSet presAssocID="{7A391CCF-15F1-6E4C-83CB-09A347CF7721}" presName="CompostProcess" presStyleCnt="0">
        <dgm:presLayoutVars>
          <dgm:dir/>
          <dgm:resizeHandles val="exact"/>
        </dgm:presLayoutVars>
      </dgm:prSet>
      <dgm:spPr/>
    </dgm:pt>
    <dgm:pt modelId="{A27A0D94-25EB-7346-9BB9-59B84CC97293}" type="pres">
      <dgm:prSet presAssocID="{7A391CCF-15F1-6E4C-83CB-09A347CF7721}" presName="arrow" presStyleLbl="bgShp" presStyleIdx="0" presStyleCnt="1" custScaleX="111888"/>
      <dgm:spPr>
        <a:solidFill>
          <a:schemeClr val="accent5">
            <a:lumMod val="20000"/>
            <a:lumOff val="80000"/>
          </a:schemeClr>
        </a:solidFill>
      </dgm:spPr>
    </dgm:pt>
    <dgm:pt modelId="{21C1201F-DF70-8641-AF62-50885EC265FA}" type="pres">
      <dgm:prSet presAssocID="{7A391CCF-15F1-6E4C-83CB-09A347CF7721}" presName="linearProcess" presStyleCnt="0"/>
      <dgm:spPr/>
    </dgm:pt>
    <dgm:pt modelId="{0019AC2D-F13F-7644-8907-96C163B9EC0D}" type="pres">
      <dgm:prSet presAssocID="{F12A2254-E135-5646-88C3-3FAEE5FC693C}" presName="textNode" presStyleLbl="node1" presStyleIdx="0" presStyleCnt="7">
        <dgm:presLayoutVars>
          <dgm:bulletEnabled val="1"/>
        </dgm:presLayoutVars>
      </dgm:prSet>
      <dgm:spPr>
        <a:prstGeom prst="rect">
          <a:avLst/>
        </a:prstGeom>
      </dgm:spPr>
    </dgm:pt>
    <dgm:pt modelId="{F2D894A1-B5EC-EA46-BD9E-897661622B43}" type="pres">
      <dgm:prSet presAssocID="{BA23A3BD-C876-1143-92BA-F9CDE786600E}" presName="sibTrans" presStyleCnt="0"/>
      <dgm:spPr/>
    </dgm:pt>
    <dgm:pt modelId="{F54427B0-F750-6B4F-B454-92E81E3DF0BA}" type="pres">
      <dgm:prSet presAssocID="{51F8D91C-4BE6-6D4B-B851-E82BA3B6FEA4}" presName="textNode" presStyleLbl="node1" presStyleIdx="1" presStyleCnt="7">
        <dgm:presLayoutVars>
          <dgm:bulletEnabled val="1"/>
        </dgm:presLayoutVars>
      </dgm:prSet>
      <dgm:spPr>
        <a:prstGeom prst="rect">
          <a:avLst/>
        </a:prstGeom>
      </dgm:spPr>
    </dgm:pt>
    <dgm:pt modelId="{C791DF4D-964F-6D43-B6BB-9C811072FA8F}" type="pres">
      <dgm:prSet presAssocID="{1D2B37A0-6009-8B45-9DF6-9A662560F7B9}" presName="sibTrans" presStyleCnt="0"/>
      <dgm:spPr/>
    </dgm:pt>
    <dgm:pt modelId="{01F539F3-F69B-0041-888B-16397325868E}" type="pres">
      <dgm:prSet presAssocID="{0A98D9DE-A667-0D4F-AA14-005B54748972}" presName="textNode" presStyleLbl="node1" presStyleIdx="2" presStyleCnt="7">
        <dgm:presLayoutVars>
          <dgm:bulletEnabled val="1"/>
        </dgm:presLayoutVars>
      </dgm:prSet>
      <dgm:spPr>
        <a:prstGeom prst="rect">
          <a:avLst/>
        </a:prstGeom>
      </dgm:spPr>
    </dgm:pt>
    <dgm:pt modelId="{E8A9943E-E2E3-8B4A-9410-2449A756F3A8}" type="pres">
      <dgm:prSet presAssocID="{17392811-F80B-8941-B369-EA30F7C49F24}" presName="sibTrans" presStyleCnt="0"/>
      <dgm:spPr/>
    </dgm:pt>
    <dgm:pt modelId="{7E91EF5F-6DAC-D24D-B733-9A95507D5BD0}" type="pres">
      <dgm:prSet presAssocID="{8B0CFFC3-59AF-DD46-AE23-EE5EB51A725B}" presName="textNode" presStyleLbl="node1" presStyleIdx="3" presStyleCnt="7">
        <dgm:presLayoutVars>
          <dgm:bulletEnabled val="1"/>
        </dgm:presLayoutVars>
      </dgm:prSet>
      <dgm:spPr>
        <a:prstGeom prst="rect">
          <a:avLst/>
        </a:prstGeom>
      </dgm:spPr>
    </dgm:pt>
    <dgm:pt modelId="{5C98539B-2D2D-564A-AC4C-9CC71C7DA8E4}" type="pres">
      <dgm:prSet presAssocID="{5980C91A-B425-284D-9122-90924F3D3CD3}" presName="sibTrans" presStyleCnt="0"/>
      <dgm:spPr/>
    </dgm:pt>
    <dgm:pt modelId="{448D1B2A-BF91-8343-85FE-DA9A3ADCE80B}" type="pres">
      <dgm:prSet presAssocID="{791EA7D2-E879-AE4D-941B-CE7DD45018C7}" presName="textNode" presStyleLbl="node1" presStyleIdx="4" presStyleCnt="7" custScaleY="72053">
        <dgm:presLayoutVars>
          <dgm:bulletEnabled val="1"/>
        </dgm:presLayoutVars>
      </dgm:prSet>
      <dgm:spPr>
        <a:prstGeom prst="ellipse">
          <a:avLst/>
        </a:prstGeom>
      </dgm:spPr>
    </dgm:pt>
    <dgm:pt modelId="{CE1DF92A-4740-774D-9DAA-7872049BA4A4}" type="pres">
      <dgm:prSet presAssocID="{BF8B929F-97A7-C945-ADD0-36EBC1615DA6}" presName="sibTrans" presStyleCnt="0"/>
      <dgm:spPr/>
    </dgm:pt>
    <dgm:pt modelId="{29635E4D-3851-AA45-A9D1-3D4DA568E5FA}" type="pres">
      <dgm:prSet presAssocID="{A53A839A-D3B6-2042-BC6A-576752E7BD01}" presName="textNode" presStyleLbl="node1" presStyleIdx="5" presStyleCnt="7">
        <dgm:presLayoutVars>
          <dgm:bulletEnabled val="1"/>
        </dgm:presLayoutVars>
      </dgm:prSet>
      <dgm:spPr>
        <a:prstGeom prst="rect">
          <a:avLst/>
        </a:prstGeom>
      </dgm:spPr>
    </dgm:pt>
    <dgm:pt modelId="{941EEDE3-CA6D-4840-85C8-318CBB5CE43C}" type="pres">
      <dgm:prSet presAssocID="{ACD48357-24B0-244F-A565-83DE65DAE3FE}" presName="sibTrans" presStyleCnt="0"/>
      <dgm:spPr/>
    </dgm:pt>
    <dgm:pt modelId="{A4BD69F2-DBDA-524C-B179-4DF6D441985E}" type="pres">
      <dgm:prSet presAssocID="{F8F5C873-4E6F-7B45-913C-10A9636E7835}" presName="textNode" presStyleLbl="node1" presStyleIdx="6" presStyleCnt="7" custScaleY="72053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E5DDF010-E2BC-4F44-A9E5-3116A714C040}" srcId="{7A391CCF-15F1-6E4C-83CB-09A347CF7721}" destId="{8B0CFFC3-59AF-DD46-AE23-EE5EB51A725B}" srcOrd="3" destOrd="0" parTransId="{74668D5E-A70F-1149-B40A-7D19D1099A62}" sibTransId="{5980C91A-B425-284D-9122-90924F3D3CD3}"/>
    <dgm:cxn modelId="{2DEAEB1E-B2FB-5445-B170-025A1B4683F6}" type="presOf" srcId="{7A391CCF-15F1-6E4C-83CB-09A347CF7721}" destId="{931326B9-652F-094D-9CA7-5ED34D6CD23D}" srcOrd="0" destOrd="0" presId="urn:microsoft.com/office/officeart/2005/8/layout/hProcess9"/>
    <dgm:cxn modelId="{5108EB31-81EC-AD4E-8DF7-AFB0CB046205}" srcId="{7A391CCF-15F1-6E4C-83CB-09A347CF7721}" destId="{F8F5C873-4E6F-7B45-913C-10A9636E7835}" srcOrd="6" destOrd="0" parTransId="{7E02C16D-EF4F-5F49-8F70-0DBAB28D1C47}" sibTransId="{2E0FDAD2-BF23-4246-A11E-1F0B56D7B315}"/>
    <dgm:cxn modelId="{7C452537-03DC-0A41-8C81-6B247EDEFBED}" srcId="{7A391CCF-15F1-6E4C-83CB-09A347CF7721}" destId="{791EA7D2-E879-AE4D-941B-CE7DD45018C7}" srcOrd="4" destOrd="0" parTransId="{91864B49-5585-0E44-B5C5-FCED5E705D31}" sibTransId="{BF8B929F-97A7-C945-ADD0-36EBC1615DA6}"/>
    <dgm:cxn modelId="{FA5B463C-37F6-EF4D-A71F-6DD0BF8F6511}" type="presOf" srcId="{8B0CFFC3-59AF-DD46-AE23-EE5EB51A725B}" destId="{7E91EF5F-6DAC-D24D-B733-9A95507D5BD0}" srcOrd="0" destOrd="0" presId="urn:microsoft.com/office/officeart/2005/8/layout/hProcess9"/>
    <dgm:cxn modelId="{A84B3E48-0C05-C249-A179-D2F56DEFB2E6}" type="presOf" srcId="{791EA7D2-E879-AE4D-941B-CE7DD45018C7}" destId="{448D1B2A-BF91-8343-85FE-DA9A3ADCE80B}" srcOrd="0" destOrd="0" presId="urn:microsoft.com/office/officeart/2005/8/layout/hProcess9"/>
    <dgm:cxn modelId="{6F696149-0EF9-E147-905C-5DFC3359C1BC}" type="presOf" srcId="{0A98D9DE-A667-0D4F-AA14-005B54748972}" destId="{01F539F3-F69B-0041-888B-16397325868E}" srcOrd="0" destOrd="0" presId="urn:microsoft.com/office/officeart/2005/8/layout/hProcess9"/>
    <dgm:cxn modelId="{48C40758-15E7-8F47-ACA1-BB70A2D07C34}" srcId="{7A391CCF-15F1-6E4C-83CB-09A347CF7721}" destId="{51F8D91C-4BE6-6D4B-B851-E82BA3B6FEA4}" srcOrd="1" destOrd="0" parTransId="{AA988AE9-3B45-A644-8ED2-3F74C797BAAA}" sibTransId="{1D2B37A0-6009-8B45-9DF6-9A662560F7B9}"/>
    <dgm:cxn modelId="{85CDBB62-C38F-5542-8CEB-36130C3AA25B}" type="presOf" srcId="{A53A839A-D3B6-2042-BC6A-576752E7BD01}" destId="{29635E4D-3851-AA45-A9D1-3D4DA568E5FA}" srcOrd="0" destOrd="0" presId="urn:microsoft.com/office/officeart/2005/8/layout/hProcess9"/>
    <dgm:cxn modelId="{277BB067-9955-1041-B619-2831D8B30760}" srcId="{7A391CCF-15F1-6E4C-83CB-09A347CF7721}" destId="{0A98D9DE-A667-0D4F-AA14-005B54748972}" srcOrd="2" destOrd="0" parTransId="{D31D2945-FA77-FE4C-B0EA-293AC6E4AA71}" sibTransId="{17392811-F80B-8941-B369-EA30F7C49F24}"/>
    <dgm:cxn modelId="{7B791E79-F0A5-834D-8C4C-750D3D9DD68C}" srcId="{7A391CCF-15F1-6E4C-83CB-09A347CF7721}" destId="{F12A2254-E135-5646-88C3-3FAEE5FC693C}" srcOrd="0" destOrd="0" parTransId="{CF2D882A-E510-3C4A-BAC6-DCB869647F87}" sibTransId="{BA23A3BD-C876-1143-92BA-F9CDE786600E}"/>
    <dgm:cxn modelId="{B991E695-224D-0F47-B569-74B2088425AE}" type="presOf" srcId="{F8F5C873-4E6F-7B45-913C-10A9636E7835}" destId="{A4BD69F2-DBDA-524C-B179-4DF6D441985E}" srcOrd="0" destOrd="0" presId="urn:microsoft.com/office/officeart/2005/8/layout/hProcess9"/>
    <dgm:cxn modelId="{2B3F0B9A-E59A-1649-AAC2-2B945D6CD7FE}" srcId="{7A391CCF-15F1-6E4C-83CB-09A347CF7721}" destId="{A53A839A-D3B6-2042-BC6A-576752E7BD01}" srcOrd="5" destOrd="0" parTransId="{8CE8D3D9-1765-384B-A4BB-B231E21BA125}" sibTransId="{ACD48357-24B0-244F-A565-83DE65DAE3FE}"/>
    <dgm:cxn modelId="{44DE14A4-3F6A-E04D-8C85-68E59A96E03A}" type="presOf" srcId="{F12A2254-E135-5646-88C3-3FAEE5FC693C}" destId="{0019AC2D-F13F-7644-8907-96C163B9EC0D}" srcOrd="0" destOrd="0" presId="urn:microsoft.com/office/officeart/2005/8/layout/hProcess9"/>
    <dgm:cxn modelId="{79C310AD-69B2-CB43-AF97-D8D68DA89CE8}" type="presOf" srcId="{51F8D91C-4BE6-6D4B-B851-E82BA3B6FEA4}" destId="{F54427B0-F750-6B4F-B454-92E81E3DF0BA}" srcOrd="0" destOrd="0" presId="urn:microsoft.com/office/officeart/2005/8/layout/hProcess9"/>
    <dgm:cxn modelId="{B9928D6C-0083-7943-9543-5B5DDC608C07}" type="presParOf" srcId="{931326B9-652F-094D-9CA7-5ED34D6CD23D}" destId="{A27A0D94-25EB-7346-9BB9-59B84CC97293}" srcOrd="0" destOrd="0" presId="urn:microsoft.com/office/officeart/2005/8/layout/hProcess9"/>
    <dgm:cxn modelId="{4FC24E00-8690-F34F-AE24-EA4BEB61CB07}" type="presParOf" srcId="{931326B9-652F-094D-9CA7-5ED34D6CD23D}" destId="{21C1201F-DF70-8641-AF62-50885EC265FA}" srcOrd="1" destOrd="0" presId="urn:microsoft.com/office/officeart/2005/8/layout/hProcess9"/>
    <dgm:cxn modelId="{387A565E-F375-934D-B996-DEECF26608FE}" type="presParOf" srcId="{21C1201F-DF70-8641-AF62-50885EC265FA}" destId="{0019AC2D-F13F-7644-8907-96C163B9EC0D}" srcOrd="0" destOrd="0" presId="urn:microsoft.com/office/officeart/2005/8/layout/hProcess9"/>
    <dgm:cxn modelId="{B6D3D11F-EF2D-4A4C-9B7F-8C5B4CB9880D}" type="presParOf" srcId="{21C1201F-DF70-8641-AF62-50885EC265FA}" destId="{F2D894A1-B5EC-EA46-BD9E-897661622B43}" srcOrd="1" destOrd="0" presId="urn:microsoft.com/office/officeart/2005/8/layout/hProcess9"/>
    <dgm:cxn modelId="{F57A3FB5-7068-E540-9A08-B4F6E5A28C0B}" type="presParOf" srcId="{21C1201F-DF70-8641-AF62-50885EC265FA}" destId="{F54427B0-F750-6B4F-B454-92E81E3DF0BA}" srcOrd="2" destOrd="0" presId="urn:microsoft.com/office/officeart/2005/8/layout/hProcess9"/>
    <dgm:cxn modelId="{3EECF631-BCBA-0B48-8341-371B78B94D2F}" type="presParOf" srcId="{21C1201F-DF70-8641-AF62-50885EC265FA}" destId="{C791DF4D-964F-6D43-B6BB-9C811072FA8F}" srcOrd="3" destOrd="0" presId="urn:microsoft.com/office/officeart/2005/8/layout/hProcess9"/>
    <dgm:cxn modelId="{E2891AC3-8247-B041-8169-FDD32F8EF4D5}" type="presParOf" srcId="{21C1201F-DF70-8641-AF62-50885EC265FA}" destId="{01F539F3-F69B-0041-888B-16397325868E}" srcOrd="4" destOrd="0" presId="urn:microsoft.com/office/officeart/2005/8/layout/hProcess9"/>
    <dgm:cxn modelId="{081B8323-E130-7A4B-BE6E-1CDD448EE9A8}" type="presParOf" srcId="{21C1201F-DF70-8641-AF62-50885EC265FA}" destId="{E8A9943E-E2E3-8B4A-9410-2449A756F3A8}" srcOrd="5" destOrd="0" presId="urn:microsoft.com/office/officeart/2005/8/layout/hProcess9"/>
    <dgm:cxn modelId="{312AFFEC-BAE3-7F40-997E-27560BFE86ED}" type="presParOf" srcId="{21C1201F-DF70-8641-AF62-50885EC265FA}" destId="{7E91EF5F-6DAC-D24D-B733-9A95507D5BD0}" srcOrd="6" destOrd="0" presId="urn:microsoft.com/office/officeart/2005/8/layout/hProcess9"/>
    <dgm:cxn modelId="{055B80C5-DBD9-B647-B9F5-12A8A5BBA1E2}" type="presParOf" srcId="{21C1201F-DF70-8641-AF62-50885EC265FA}" destId="{5C98539B-2D2D-564A-AC4C-9CC71C7DA8E4}" srcOrd="7" destOrd="0" presId="urn:microsoft.com/office/officeart/2005/8/layout/hProcess9"/>
    <dgm:cxn modelId="{D5D549FD-7B2D-164B-AE65-B3E50009BDEA}" type="presParOf" srcId="{21C1201F-DF70-8641-AF62-50885EC265FA}" destId="{448D1B2A-BF91-8343-85FE-DA9A3ADCE80B}" srcOrd="8" destOrd="0" presId="urn:microsoft.com/office/officeart/2005/8/layout/hProcess9"/>
    <dgm:cxn modelId="{D9B4ACE7-1682-BD4A-9636-73E6F4D772D8}" type="presParOf" srcId="{21C1201F-DF70-8641-AF62-50885EC265FA}" destId="{CE1DF92A-4740-774D-9DAA-7872049BA4A4}" srcOrd="9" destOrd="0" presId="urn:microsoft.com/office/officeart/2005/8/layout/hProcess9"/>
    <dgm:cxn modelId="{1F8C3269-BABB-8B4C-8534-660D3EF884CD}" type="presParOf" srcId="{21C1201F-DF70-8641-AF62-50885EC265FA}" destId="{29635E4D-3851-AA45-A9D1-3D4DA568E5FA}" srcOrd="10" destOrd="0" presId="urn:microsoft.com/office/officeart/2005/8/layout/hProcess9"/>
    <dgm:cxn modelId="{6184E65C-EFA0-4344-A312-4FFB7F0CDF96}" type="presParOf" srcId="{21C1201F-DF70-8641-AF62-50885EC265FA}" destId="{941EEDE3-CA6D-4840-85C8-318CBB5CE43C}" srcOrd="11" destOrd="0" presId="urn:microsoft.com/office/officeart/2005/8/layout/hProcess9"/>
    <dgm:cxn modelId="{C66DFC77-199C-CD41-8043-A71451F0CACD}" type="presParOf" srcId="{21C1201F-DF70-8641-AF62-50885EC265FA}" destId="{A4BD69F2-DBDA-524C-B179-4DF6D441985E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6875F6-D9E0-2B4C-9210-A1BB2ACCD8DF}" type="doc">
      <dgm:prSet loTypeId="urn:microsoft.com/office/officeart/2008/layout/HexagonCluster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9B80D-871F-DF41-861C-4B79A274FF1E}">
      <dgm:prSet phldrT="[Text]"/>
      <dgm:spPr/>
      <dgm:t>
        <a:bodyPr/>
        <a:lstStyle/>
        <a:p>
          <a:r>
            <a:rPr lang="en-US" dirty="0"/>
            <a:t>Translations of messages into Chinese, Portuguese, etc. via grants</a:t>
          </a:r>
        </a:p>
      </dgm:t>
    </dgm:pt>
    <dgm:pt modelId="{E6575E37-5E9B-B849-801F-EAE75D73A948}" type="parTrans" cxnId="{DE33BDF3-28DA-9C4A-94F9-4B574CC9424D}">
      <dgm:prSet/>
      <dgm:spPr/>
      <dgm:t>
        <a:bodyPr/>
        <a:lstStyle/>
        <a:p>
          <a:endParaRPr lang="en-US"/>
        </a:p>
      </dgm:t>
    </dgm:pt>
    <dgm:pt modelId="{D3A5E10E-5384-4A4A-B84B-00E245C92F2A}" type="sibTrans" cxnId="{DE33BDF3-28DA-9C4A-94F9-4B574CC9424D}">
      <dgm:prSet/>
      <dgm:spPr/>
      <dgm:t>
        <a:bodyPr/>
        <a:lstStyle/>
        <a:p>
          <a:endParaRPr lang="en-US"/>
        </a:p>
      </dgm:t>
    </dgm:pt>
    <dgm:pt modelId="{3CB8CC45-31C3-5546-999A-96EFFCADE372}">
      <dgm:prSet phldrT="[Text]"/>
      <dgm:spPr/>
      <dgm:t>
        <a:bodyPr/>
        <a:lstStyle/>
        <a:p>
          <a:r>
            <a:rPr lang="en-US" dirty="0"/>
            <a:t>Governance document provides onboarding info</a:t>
          </a:r>
        </a:p>
      </dgm:t>
    </dgm:pt>
    <dgm:pt modelId="{6E56CC49-D331-164F-8E8A-636897EA5AAA}" type="parTrans" cxnId="{B87B69B0-0EC8-A949-BA2C-DFBFB85A110A}">
      <dgm:prSet/>
      <dgm:spPr/>
      <dgm:t>
        <a:bodyPr/>
        <a:lstStyle/>
        <a:p>
          <a:endParaRPr lang="en-US"/>
        </a:p>
      </dgm:t>
    </dgm:pt>
    <dgm:pt modelId="{C22CC777-F1CA-C542-94B4-D26897EF9D97}" type="sibTrans" cxnId="{B87B69B0-0EC8-A949-BA2C-DFBFB85A110A}">
      <dgm:prSet/>
      <dgm:spPr/>
      <dgm:t>
        <a:bodyPr/>
        <a:lstStyle/>
        <a:p>
          <a:endParaRPr lang="en-US"/>
        </a:p>
      </dgm:t>
    </dgm:pt>
    <dgm:pt modelId="{FAF02949-CDE2-AD42-A116-9DED1F1152C4}">
      <dgm:prSet phldrT="[Text]"/>
      <dgm:spPr/>
      <dgm:t>
        <a:bodyPr/>
        <a:lstStyle/>
        <a:p>
          <a:r>
            <a:rPr lang="en-US" dirty="0"/>
            <a:t>Updated/new vignettes, The Raft blog, potential data.table book</a:t>
          </a:r>
        </a:p>
      </dgm:t>
    </dgm:pt>
    <dgm:pt modelId="{0468C5FF-A489-A244-A059-91B168FD6A64}" type="parTrans" cxnId="{07912671-8848-5344-BBCF-2069ABA23D3E}">
      <dgm:prSet/>
      <dgm:spPr/>
      <dgm:t>
        <a:bodyPr/>
        <a:lstStyle/>
        <a:p>
          <a:endParaRPr lang="en-US"/>
        </a:p>
      </dgm:t>
    </dgm:pt>
    <dgm:pt modelId="{C5210161-B102-9A4F-8619-6477D9E785E7}" type="sibTrans" cxnId="{07912671-8848-5344-BBCF-2069ABA23D3E}">
      <dgm:prSet/>
      <dgm:spPr/>
      <dgm:t>
        <a:bodyPr/>
        <a:lstStyle/>
        <a:p>
          <a:endParaRPr lang="en-US"/>
        </a:p>
      </dgm:t>
    </dgm:pt>
    <dgm:pt modelId="{363BB882-F58B-E846-AFC1-FD8EE0348286}" type="pres">
      <dgm:prSet presAssocID="{B06875F6-D9E0-2B4C-9210-A1BB2ACCD8DF}" presName="Name0" presStyleCnt="0">
        <dgm:presLayoutVars>
          <dgm:chMax val="21"/>
          <dgm:chPref val="21"/>
        </dgm:presLayoutVars>
      </dgm:prSet>
      <dgm:spPr/>
    </dgm:pt>
    <dgm:pt modelId="{F45659F4-9C39-0F4B-8758-2844B9550802}" type="pres">
      <dgm:prSet presAssocID="{7F39B80D-871F-DF41-861C-4B79A274FF1E}" presName="text1" presStyleCnt="0"/>
      <dgm:spPr/>
    </dgm:pt>
    <dgm:pt modelId="{77688C51-39C4-A346-A76F-4A6B79A81790}" type="pres">
      <dgm:prSet presAssocID="{7F39B80D-871F-DF41-861C-4B79A274FF1E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ADBCFD1-E2B6-DD4E-81BB-855528FCCF7C}" type="pres">
      <dgm:prSet presAssocID="{7F39B80D-871F-DF41-861C-4B79A274FF1E}" presName="textaccent1" presStyleCnt="0"/>
      <dgm:spPr/>
    </dgm:pt>
    <dgm:pt modelId="{DFC2C769-5662-5042-94EC-70C2D8C96200}" type="pres">
      <dgm:prSet presAssocID="{7F39B80D-871F-DF41-861C-4B79A274FF1E}" presName="accentRepeatNode" presStyleLbl="solidAlignAcc1" presStyleIdx="0" presStyleCnt="6"/>
      <dgm:spPr/>
    </dgm:pt>
    <dgm:pt modelId="{5EFAF594-356A-8C49-BD4D-74C3DA63997A}" type="pres">
      <dgm:prSet presAssocID="{D3A5E10E-5384-4A4A-B84B-00E245C92F2A}" presName="image1" presStyleCnt="0"/>
      <dgm:spPr/>
    </dgm:pt>
    <dgm:pt modelId="{E6AB8F90-72B5-524F-8A68-D9AC32384553}" type="pres">
      <dgm:prSet presAssocID="{D3A5E10E-5384-4A4A-B84B-00E245C92F2A}" presName="imageRepeatNode" presStyleLbl="alignAcc1" presStyleIdx="0" presStyleCnt="3"/>
      <dgm:spPr/>
    </dgm:pt>
    <dgm:pt modelId="{02C1A4F1-26F1-7C4B-B3E2-A04F2A4B246E}" type="pres">
      <dgm:prSet presAssocID="{D3A5E10E-5384-4A4A-B84B-00E245C92F2A}" presName="imageaccent1" presStyleCnt="0"/>
      <dgm:spPr/>
    </dgm:pt>
    <dgm:pt modelId="{927817D0-7A9C-904D-9240-7EBE2C061C08}" type="pres">
      <dgm:prSet presAssocID="{D3A5E10E-5384-4A4A-B84B-00E245C92F2A}" presName="accentRepeatNode" presStyleLbl="solidAlignAcc1" presStyleIdx="1" presStyleCnt="6"/>
      <dgm:spPr/>
    </dgm:pt>
    <dgm:pt modelId="{D2C23D98-3941-F64C-A784-4696B5CCA16E}" type="pres">
      <dgm:prSet presAssocID="{3CB8CC45-31C3-5546-999A-96EFFCADE372}" presName="text2" presStyleCnt="0"/>
      <dgm:spPr/>
    </dgm:pt>
    <dgm:pt modelId="{6890BB4C-7A37-034F-AB19-531D88C053F3}" type="pres">
      <dgm:prSet presAssocID="{3CB8CC45-31C3-5546-999A-96EFFCADE372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347EE1-3292-8F48-81D2-811D91B58713}" type="pres">
      <dgm:prSet presAssocID="{3CB8CC45-31C3-5546-999A-96EFFCADE372}" presName="textaccent2" presStyleCnt="0"/>
      <dgm:spPr/>
    </dgm:pt>
    <dgm:pt modelId="{8D9DC3D1-BC9C-9442-AAF8-AF72C3809B04}" type="pres">
      <dgm:prSet presAssocID="{3CB8CC45-31C3-5546-999A-96EFFCADE372}" presName="accentRepeatNode" presStyleLbl="solidAlignAcc1" presStyleIdx="2" presStyleCnt="6"/>
      <dgm:spPr/>
    </dgm:pt>
    <dgm:pt modelId="{78C6A825-58C6-E344-9E4E-61A76BF7E0A1}" type="pres">
      <dgm:prSet presAssocID="{C22CC777-F1CA-C542-94B4-D26897EF9D97}" presName="image2" presStyleCnt="0"/>
      <dgm:spPr/>
    </dgm:pt>
    <dgm:pt modelId="{06E8225E-73F3-4B4B-AA4C-A09A513AD339}" type="pres">
      <dgm:prSet presAssocID="{C22CC777-F1CA-C542-94B4-D26897EF9D97}" presName="imageRepeatNode" presStyleLbl="alignAcc1" presStyleIdx="1" presStyleCnt="3"/>
      <dgm:spPr/>
    </dgm:pt>
    <dgm:pt modelId="{5BB079DD-EDB7-004D-9609-995DAB73BCEB}" type="pres">
      <dgm:prSet presAssocID="{C22CC777-F1CA-C542-94B4-D26897EF9D97}" presName="imageaccent2" presStyleCnt="0"/>
      <dgm:spPr/>
    </dgm:pt>
    <dgm:pt modelId="{6C5456A3-77DA-AF4B-AB23-B117DAB35080}" type="pres">
      <dgm:prSet presAssocID="{C22CC777-F1CA-C542-94B4-D26897EF9D97}" presName="accentRepeatNode" presStyleLbl="solidAlignAcc1" presStyleIdx="3" presStyleCnt="6"/>
      <dgm:spPr/>
    </dgm:pt>
    <dgm:pt modelId="{A0F628E2-7D74-0C49-A3EC-97CB45B45F50}" type="pres">
      <dgm:prSet presAssocID="{FAF02949-CDE2-AD42-A116-9DED1F1152C4}" presName="text3" presStyleCnt="0"/>
      <dgm:spPr/>
    </dgm:pt>
    <dgm:pt modelId="{B6B3CD0F-ABFC-3C46-8D3A-5B56546A9037}" type="pres">
      <dgm:prSet presAssocID="{FAF02949-CDE2-AD42-A116-9DED1F1152C4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A5FBE06-5DD7-E746-9885-C4B2603B8FF1}" type="pres">
      <dgm:prSet presAssocID="{FAF02949-CDE2-AD42-A116-9DED1F1152C4}" presName="textaccent3" presStyleCnt="0"/>
      <dgm:spPr/>
    </dgm:pt>
    <dgm:pt modelId="{8B6936CF-46D2-044B-A7AA-674D364AB672}" type="pres">
      <dgm:prSet presAssocID="{FAF02949-CDE2-AD42-A116-9DED1F1152C4}" presName="accentRepeatNode" presStyleLbl="solidAlignAcc1" presStyleIdx="4" presStyleCnt="6"/>
      <dgm:spPr/>
    </dgm:pt>
    <dgm:pt modelId="{923241A9-5587-C243-B942-95683A658592}" type="pres">
      <dgm:prSet presAssocID="{C5210161-B102-9A4F-8619-6477D9E785E7}" presName="image3" presStyleCnt="0"/>
      <dgm:spPr/>
    </dgm:pt>
    <dgm:pt modelId="{8B768C61-2EA8-A74B-BA44-F3DFA33687F3}" type="pres">
      <dgm:prSet presAssocID="{C5210161-B102-9A4F-8619-6477D9E785E7}" presName="imageRepeatNode" presStyleLbl="alignAcc1" presStyleIdx="2" presStyleCnt="3"/>
      <dgm:spPr/>
    </dgm:pt>
    <dgm:pt modelId="{25B6995E-5A17-DF4B-AF84-9BFA3FD5F295}" type="pres">
      <dgm:prSet presAssocID="{C5210161-B102-9A4F-8619-6477D9E785E7}" presName="imageaccent3" presStyleCnt="0"/>
      <dgm:spPr/>
    </dgm:pt>
    <dgm:pt modelId="{87009B5E-3CA1-A34B-A48A-1F7FFC539A84}" type="pres">
      <dgm:prSet presAssocID="{C5210161-B102-9A4F-8619-6477D9E785E7}" presName="accentRepeatNode" presStyleLbl="solidAlignAcc1" presStyleIdx="5" presStyleCnt="6"/>
      <dgm:spPr/>
    </dgm:pt>
  </dgm:ptLst>
  <dgm:cxnLst>
    <dgm:cxn modelId="{D49FCD5F-7886-8E41-8910-1788FABF81C5}" type="presOf" srcId="{3CB8CC45-31C3-5546-999A-96EFFCADE372}" destId="{6890BB4C-7A37-034F-AB19-531D88C053F3}" srcOrd="0" destOrd="0" presId="urn:microsoft.com/office/officeart/2008/layout/HexagonCluster"/>
    <dgm:cxn modelId="{FECABE6F-ACD0-9B4D-835D-C1BBC1E9D555}" type="presOf" srcId="{D3A5E10E-5384-4A4A-B84B-00E245C92F2A}" destId="{E6AB8F90-72B5-524F-8A68-D9AC32384553}" srcOrd="0" destOrd="0" presId="urn:microsoft.com/office/officeart/2008/layout/HexagonCluster"/>
    <dgm:cxn modelId="{07912671-8848-5344-BBCF-2069ABA23D3E}" srcId="{B06875F6-D9E0-2B4C-9210-A1BB2ACCD8DF}" destId="{FAF02949-CDE2-AD42-A116-9DED1F1152C4}" srcOrd="2" destOrd="0" parTransId="{0468C5FF-A489-A244-A059-91B168FD6A64}" sibTransId="{C5210161-B102-9A4F-8619-6477D9E785E7}"/>
    <dgm:cxn modelId="{0D79958C-A816-6B4A-9591-7D0481F6560E}" type="presOf" srcId="{FAF02949-CDE2-AD42-A116-9DED1F1152C4}" destId="{B6B3CD0F-ABFC-3C46-8D3A-5B56546A9037}" srcOrd="0" destOrd="0" presId="urn:microsoft.com/office/officeart/2008/layout/HexagonCluster"/>
    <dgm:cxn modelId="{B87B69B0-0EC8-A949-BA2C-DFBFB85A110A}" srcId="{B06875F6-D9E0-2B4C-9210-A1BB2ACCD8DF}" destId="{3CB8CC45-31C3-5546-999A-96EFFCADE372}" srcOrd="1" destOrd="0" parTransId="{6E56CC49-D331-164F-8E8A-636897EA5AAA}" sibTransId="{C22CC777-F1CA-C542-94B4-D26897EF9D97}"/>
    <dgm:cxn modelId="{058409CA-3614-9841-B083-BE29BD5859A0}" type="presOf" srcId="{C22CC777-F1CA-C542-94B4-D26897EF9D97}" destId="{06E8225E-73F3-4B4B-AA4C-A09A513AD339}" srcOrd="0" destOrd="0" presId="urn:microsoft.com/office/officeart/2008/layout/HexagonCluster"/>
    <dgm:cxn modelId="{FF6692DE-C27A-254B-8ED3-DB7B8BE8DEB7}" type="presOf" srcId="{C5210161-B102-9A4F-8619-6477D9E785E7}" destId="{8B768C61-2EA8-A74B-BA44-F3DFA33687F3}" srcOrd="0" destOrd="0" presId="urn:microsoft.com/office/officeart/2008/layout/HexagonCluster"/>
    <dgm:cxn modelId="{1AF238DF-F8EC-9E47-99AC-749813F08A61}" type="presOf" srcId="{7F39B80D-871F-DF41-861C-4B79A274FF1E}" destId="{77688C51-39C4-A346-A76F-4A6B79A81790}" srcOrd="0" destOrd="0" presId="urn:microsoft.com/office/officeart/2008/layout/HexagonCluster"/>
    <dgm:cxn modelId="{DE33BDF3-28DA-9C4A-94F9-4B574CC9424D}" srcId="{B06875F6-D9E0-2B4C-9210-A1BB2ACCD8DF}" destId="{7F39B80D-871F-DF41-861C-4B79A274FF1E}" srcOrd="0" destOrd="0" parTransId="{E6575E37-5E9B-B849-801F-EAE75D73A948}" sibTransId="{D3A5E10E-5384-4A4A-B84B-00E245C92F2A}"/>
    <dgm:cxn modelId="{921A19FB-706F-2743-9A3E-0A4072008649}" type="presOf" srcId="{B06875F6-D9E0-2B4C-9210-A1BB2ACCD8DF}" destId="{363BB882-F58B-E846-AFC1-FD8EE0348286}" srcOrd="0" destOrd="0" presId="urn:microsoft.com/office/officeart/2008/layout/HexagonCluster"/>
    <dgm:cxn modelId="{16A1E250-9528-F34E-A2C7-916C54C96E63}" type="presParOf" srcId="{363BB882-F58B-E846-AFC1-FD8EE0348286}" destId="{F45659F4-9C39-0F4B-8758-2844B9550802}" srcOrd="0" destOrd="0" presId="urn:microsoft.com/office/officeart/2008/layout/HexagonCluster"/>
    <dgm:cxn modelId="{40F67FB5-B37F-D04D-AF8C-C0151B3AFFB0}" type="presParOf" srcId="{F45659F4-9C39-0F4B-8758-2844B9550802}" destId="{77688C51-39C4-A346-A76F-4A6B79A81790}" srcOrd="0" destOrd="0" presId="urn:microsoft.com/office/officeart/2008/layout/HexagonCluster"/>
    <dgm:cxn modelId="{BB35578D-0B34-F540-A2B0-4B4CB3232645}" type="presParOf" srcId="{363BB882-F58B-E846-AFC1-FD8EE0348286}" destId="{8ADBCFD1-E2B6-DD4E-81BB-855528FCCF7C}" srcOrd="1" destOrd="0" presId="urn:microsoft.com/office/officeart/2008/layout/HexagonCluster"/>
    <dgm:cxn modelId="{25D112A6-27D9-3943-8164-35C5FCC4CE8C}" type="presParOf" srcId="{8ADBCFD1-E2B6-DD4E-81BB-855528FCCF7C}" destId="{DFC2C769-5662-5042-94EC-70C2D8C96200}" srcOrd="0" destOrd="0" presId="urn:microsoft.com/office/officeart/2008/layout/HexagonCluster"/>
    <dgm:cxn modelId="{AA06272E-FC5B-5945-ABD8-5623BC98EAE7}" type="presParOf" srcId="{363BB882-F58B-E846-AFC1-FD8EE0348286}" destId="{5EFAF594-356A-8C49-BD4D-74C3DA63997A}" srcOrd="2" destOrd="0" presId="urn:microsoft.com/office/officeart/2008/layout/HexagonCluster"/>
    <dgm:cxn modelId="{4EDD1433-60C5-ED4D-810D-CCB5B3C0132C}" type="presParOf" srcId="{5EFAF594-356A-8C49-BD4D-74C3DA63997A}" destId="{E6AB8F90-72B5-524F-8A68-D9AC32384553}" srcOrd="0" destOrd="0" presId="urn:microsoft.com/office/officeart/2008/layout/HexagonCluster"/>
    <dgm:cxn modelId="{DC135504-DFB2-B74B-ACB3-D8D25CE3CC3B}" type="presParOf" srcId="{363BB882-F58B-E846-AFC1-FD8EE0348286}" destId="{02C1A4F1-26F1-7C4B-B3E2-A04F2A4B246E}" srcOrd="3" destOrd="0" presId="urn:microsoft.com/office/officeart/2008/layout/HexagonCluster"/>
    <dgm:cxn modelId="{F004A749-5F10-0842-B2BC-AF3C73E2F91E}" type="presParOf" srcId="{02C1A4F1-26F1-7C4B-B3E2-A04F2A4B246E}" destId="{927817D0-7A9C-904D-9240-7EBE2C061C08}" srcOrd="0" destOrd="0" presId="urn:microsoft.com/office/officeart/2008/layout/HexagonCluster"/>
    <dgm:cxn modelId="{83024362-D818-5046-867E-64651AF1CBCA}" type="presParOf" srcId="{363BB882-F58B-E846-AFC1-FD8EE0348286}" destId="{D2C23D98-3941-F64C-A784-4696B5CCA16E}" srcOrd="4" destOrd="0" presId="urn:microsoft.com/office/officeart/2008/layout/HexagonCluster"/>
    <dgm:cxn modelId="{66114C57-F9B0-8D40-855B-5DA9CC806F6D}" type="presParOf" srcId="{D2C23D98-3941-F64C-A784-4696B5CCA16E}" destId="{6890BB4C-7A37-034F-AB19-531D88C053F3}" srcOrd="0" destOrd="0" presId="urn:microsoft.com/office/officeart/2008/layout/HexagonCluster"/>
    <dgm:cxn modelId="{99DB4594-FA26-3C43-8789-1E8D1255DF5D}" type="presParOf" srcId="{363BB882-F58B-E846-AFC1-FD8EE0348286}" destId="{FE347EE1-3292-8F48-81D2-811D91B58713}" srcOrd="5" destOrd="0" presId="urn:microsoft.com/office/officeart/2008/layout/HexagonCluster"/>
    <dgm:cxn modelId="{77040549-5E23-D044-8DB1-80421A8A6D3B}" type="presParOf" srcId="{FE347EE1-3292-8F48-81D2-811D91B58713}" destId="{8D9DC3D1-BC9C-9442-AAF8-AF72C3809B04}" srcOrd="0" destOrd="0" presId="urn:microsoft.com/office/officeart/2008/layout/HexagonCluster"/>
    <dgm:cxn modelId="{FBD60F0F-2164-B841-8CA8-1925A75EF3FF}" type="presParOf" srcId="{363BB882-F58B-E846-AFC1-FD8EE0348286}" destId="{78C6A825-58C6-E344-9E4E-61A76BF7E0A1}" srcOrd="6" destOrd="0" presId="urn:microsoft.com/office/officeart/2008/layout/HexagonCluster"/>
    <dgm:cxn modelId="{EAFFA575-EA8D-954E-851D-B05737107CBD}" type="presParOf" srcId="{78C6A825-58C6-E344-9E4E-61A76BF7E0A1}" destId="{06E8225E-73F3-4B4B-AA4C-A09A513AD339}" srcOrd="0" destOrd="0" presId="urn:microsoft.com/office/officeart/2008/layout/HexagonCluster"/>
    <dgm:cxn modelId="{798FE97D-B853-6848-9F84-5813CAF8D91E}" type="presParOf" srcId="{363BB882-F58B-E846-AFC1-FD8EE0348286}" destId="{5BB079DD-EDB7-004D-9609-995DAB73BCEB}" srcOrd="7" destOrd="0" presId="urn:microsoft.com/office/officeart/2008/layout/HexagonCluster"/>
    <dgm:cxn modelId="{94427035-2822-ED44-97D5-F687AACE2F79}" type="presParOf" srcId="{5BB079DD-EDB7-004D-9609-995DAB73BCEB}" destId="{6C5456A3-77DA-AF4B-AB23-B117DAB35080}" srcOrd="0" destOrd="0" presId="urn:microsoft.com/office/officeart/2008/layout/HexagonCluster"/>
    <dgm:cxn modelId="{59B03B29-07C0-3546-916A-592A0E3840C4}" type="presParOf" srcId="{363BB882-F58B-E846-AFC1-FD8EE0348286}" destId="{A0F628E2-7D74-0C49-A3EC-97CB45B45F50}" srcOrd="8" destOrd="0" presId="urn:microsoft.com/office/officeart/2008/layout/HexagonCluster"/>
    <dgm:cxn modelId="{E309EAEB-4A2C-CA4F-A587-834BAB490FF3}" type="presParOf" srcId="{A0F628E2-7D74-0C49-A3EC-97CB45B45F50}" destId="{B6B3CD0F-ABFC-3C46-8D3A-5B56546A9037}" srcOrd="0" destOrd="0" presId="urn:microsoft.com/office/officeart/2008/layout/HexagonCluster"/>
    <dgm:cxn modelId="{0FD97E3A-176D-6044-AABA-5B3712271B14}" type="presParOf" srcId="{363BB882-F58B-E846-AFC1-FD8EE0348286}" destId="{8A5FBE06-5DD7-E746-9885-C4B2603B8FF1}" srcOrd="9" destOrd="0" presId="urn:microsoft.com/office/officeart/2008/layout/HexagonCluster"/>
    <dgm:cxn modelId="{72771089-0FF0-A149-9789-70F3705DA375}" type="presParOf" srcId="{8A5FBE06-5DD7-E746-9885-C4B2603B8FF1}" destId="{8B6936CF-46D2-044B-A7AA-674D364AB672}" srcOrd="0" destOrd="0" presId="urn:microsoft.com/office/officeart/2008/layout/HexagonCluster"/>
    <dgm:cxn modelId="{C2EAEE71-A30B-EA47-A8E5-BBB659D25D49}" type="presParOf" srcId="{363BB882-F58B-E846-AFC1-FD8EE0348286}" destId="{923241A9-5587-C243-B942-95683A658592}" srcOrd="10" destOrd="0" presId="urn:microsoft.com/office/officeart/2008/layout/HexagonCluster"/>
    <dgm:cxn modelId="{EDA3BB3B-2073-BF49-9A2A-1B6797D8C01C}" type="presParOf" srcId="{923241A9-5587-C243-B942-95683A658592}" destId="{8B768C61-2EA8-A74B-BA44-F3DFA33687F3}" srcOrd="0" destOrd="0" presId="urn:microsoft.com/office/officeart/2008/layout/HexagonCluster"/>
    <dgm:cxn modelId="{ABACAA18-D8E3-8047-93D0-CABAAB22D393}" type="presParOf" srcId="{363BB882-F58B-E846-AFC1-FD8EE0348286}" destId="{25B6995E-5A17-DF4B-AF84-9BFA3FD5F295}" srcOrd="11" destOrd="0" presId="urn:microsoft.com/office/officeart/2008/layout/HexagonCluster"/>
    <dgm:cxn modelId="{628F70FC-B22B-9A45-9A47-3586B9BF9B25}" type="presParOf" srcId="{25B6995E-5A17-DF4B-AF84-9BFA3FD5F295}" destId="{87009B5E-3CA1-A34B-A48A-1F7FFC539A8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A61802-2822-3B4C-8D91-A93B33DA6A3E}" type="doc">
      <dgm:prSet loTypeId="urn:microsoft.com/office/officeart/2005/8/layout/equation1" loCatId="" qsTypeId="urn:microsoft.com/office/officeart/2005/8/quickstyle/simple1" qsCatId="simple" csTypeId="urn:microsoft.com/office/officeart/2005/8/colors/colorful1" csCatId="colorful" phldr="1"/>
      <dgm:spPr/>
    </dgm:pt>
    <dgm:pt modelId="{CC47850D-D104-FF46-B98D-0645A881D7B1}">
      <dgm:prSet phldrT="[Text]"/>
      <dgm:spPr/>
      <dgm:t>
        <a:bodyPr/>
        <a:lstStyle/>
        <a:p>
          <a:r>
            <a:rPr lang="en-US" dirty="0"/>
            <a:t>New Governance</a:t>
          </a:r>
        </a:p>
      </dgm:t>
    </dgm:pt>
    <dgm:pt modelId="{44269520-E5CE-124C-84C5-7377DDE2CD2B}" type="parTrans" cxnId="{43A0C88F-9AB6-634B-86CC-4158593D8457}">
      <dgm:prSet/>
      <dgm:spPr/>
      <dgm:t>
        <a:bodyPr/>
        <a:lstStyle/>
        <a:p>
          <a:endParaRPr lang="en-US"/>
        </a:p>
      </dgm:t>
    </dgm:pt>
    <dgm:pt modelId="{42C1E5FD-6D6A-DC4B-A6A3-22472362F826}" type="sibTrans" cxnId="{43A0C88F-9AB6-634B-86CC-4158593D8457}">
      <dgm:prSet/>
      <dgm:spPr/>
      <dgm:t>
        <a:bodyPr/>
        <a:lstStyle/>
        <a:p>
          <a:endParaRPr lang="en-US"/>
        </a:p>
      </dgm:t>
    </dgm:pt>
    <dgm:pt modelId="{8E186DAD-480D-1A4C-9960-69284D8959BF}">
      <dgm:prSet phldrT="[Text]"/>
      <dgm:spPr/>
      <dgm:t>
        <a:bodyPr/>
        <a:lstStyle/>
        <a:p>
          <a:r>
            <a:rPr lang="en-US" dirty="0"/>
            <a:t>Onboard New Users and Developers</a:t>
          </a:r>
        </a:p>
      </dgm:t>
    </dgm:pt>
    <dgm:pt modelId="{8D247E61-CCAE-4349-90EC-D60799CFA6EE}" type="parTrans" cxnId="{31D3F91E-5F22-3848-AE5C-33E75A617E84}">
      <dgm:prSet/>
      <dgm:spPr/>
      <dgm:t>
        <a:bodyPr/>
        <a:lstStyle/>
        <a:p>
          <a:endParaRPr lang="en-US"/>
        </a:p>
      </dgm:t>
    </dgm:pt>
    <dgm:pt modelId="{D70E566B-2381-3342-B84C-68433F580A29}" type="sibTrans" cxnId="{31D3F91E-5F22-3848-AE5C-33E75A617E84}">
      <dgm:prSet/>
      <dgm:spPr/>
      <dgm:t>
        <a:bodyPr/>
        <a:lstStyle/>
        <a:p>
          <a:endParaRPr lang="en-US"/>
        </a:p>
      </dgm:t>
    </dgm:pt>
    <dgm:pt modelId="{2425FC5F-EA6C-4A4A-93A8-69B8A16C183E}">
      <dgm:prSet phldrT="[Text]"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/>
            <a:t>Long-term Sustained Open-Source Package</a:t>
          </a:r>
        </a:p>
      </dgm:t>
    </dgm:pt>
    <dgm:pt modelId="{3CA726FB-0E5B-7C41-9CC3-C1CA6E3B8825}" type="parTrans" cxnId="{9426CDD3-6AAF-1E42-A4AD-12377BA0E140}">
      <dgm:prSet/>
      <dgm:spPr/>
      <dgm:t>
        <a:bodyPr/>
        <a:lstStyle/>
        <a:p>
          <a:endParaRPr lang="en-US"/>
        </a:p>
      </dgm:t>
    </dgm:pt>
    <dgm:pt modelId="{F6D173F5-0FEC-8B49-95BC-83D0E6F933B6}" type="sibTrans" cxnId="{9426CDD3-6AAF-1E42-A4AD-12377BA0E140}">
      <dgm:prSet/>
      <dgm:spPr/>
      <dgm:t>
        <a:bodyPr/>
        <a:lstStyle/>
        <a:p>
          <a:endParaRPr lang="en-US"/>
        </a:p>
      </dgm:t>
    </dgm:pt>
    <dgm:pt modelId="{CD8ECFA4-510E-7647-B8CD-1A008BD0253D}">
      <dgm:prSet/>
      <dgm:spPr/>
      <dgm:t>
        <a:bodyPr/>
        <a:lstStyle/>
        <a:p>
          <a:r>
            <a:rPr lang="en-US" dirty="0"/>
            <a:t>Maintain and Build Community</a:t>
          </a:r>
        </a:p>
      </dgm:t>
    </dgm:pt>
    <dgm:pt modelId="{D2BE3E7B-EE4C-3245-B3AB-7C4EB658A683}" type="parTrans" cxnId="{92CEB9E6-2620-4545-9231-F92F0B46108F}">
      <dgm:prSet/>
      <dgm:spPr/>
      <dgm:t>
        <a:bodyPr/>
        <a:lstStyle/>
        <a:p>
          <a:endParaRPr lang="en-US"/>
        </a:p>
      </dgm:t>
    </dgm:pt>
    <dgm:pt modelId="{FB417C79-A7B0-524F-8EF9-B6DA76484F77}" type="sibTrans" cxnId="{92CEB9E6-2620-4545-9231-F92F0B46108F}">
      <dgm:prSet/>
      <dgm:spPr/>
      <dgm:t>
        <a:bodyPr/>
        <a:lstStyle/>
        <a:p>
          <a:endParaRPr lang="en-US"/>
        </a:p>
      </dgm:t>
    </dgm:pt>
    <dgm:pt modelId="{84B2CA4C-9E18-294E-B13F-E7B045487B26}" type="pres">
      <dgm:prSet presAssocID="{A1A61802-2822-3B4C-8D91-A93B33DA6A3E}" presName="linearFlow" presStyleCnt="0">
        <dgm:presLayoutVars>
          <dgm:dir/>
          <dgm:resizeHandles val="exact"/>
        </dgm:presLayoutVars>
      </dgm:prSet>
      <dgm:spPr/>
    </dgm:pt>
    <dgm:pt modelId="{B0138913-1F37-8642-BA94-201CA80C700C}" type="pres">
      <dgm:prSet presAssocID="{CC47850D-D104-FF46-B98D-0645A881D7B1}" presName="node" presStyleLbl="node1" presStyleIdx="0" presStyleCnt="4" custScaleY="67838">
        <dgm:presLayoutVars>
          <dgm:bulletEnabled val="1"/>
        </dgm:presLayoutVars>
      </dgm:prSet>
      <dgm:spPr/>
    </dgm:pt>
    <dgm:pt modelId="{0E1218E4-651E-294C-BD8C-E039FDBFCF7F}" type="pres">
      <dgm:prSet presAssocID="{42C1E5FD-6D6A-DC4B-A6A3-22472362F826}" presName="spacerL" presStyleCnt="0"/>
      <dgm:spPr/>
    </dgm:pt>
    <dgm:pt modelId="{B53505CC-12ED-E549-9188-DFABA4F1A008}" type="pres">
      <dgm:prSet presAssocID="{42C1E5FD-6D6A-DC4B-A6A3-22472362F826}" presName="sibTrans" presStyleLbl="sibTrans2D1" presStyleIdx="0" presStyleCnt="3"/>
      <dgm:spPr/>
    </dgm:pt>
    <dgm:pt modelId="{B85F49F3-3454-F744-B30F-7C107CB8ECA3}" type="pres">
      <dgm:prSet presAssocID="{42C1E5FD-6D6A-DC4B-A6A3-22472362F826}" presName="spacerR" presStyleCnt="0"/>
      <dgm:spPr/>
    </dgm:pt>
    <dgm:pt modelId="{DBC38C52-D30A-234F-B38A-B4BB506869CF}" type="pres">
      <dgm:prSet presAssocID="{CD8ECFA4-510E-7647-B8CD-1A008BD0253D}" presName="node" presStyleLbl="node1" presStyleIdx="1" presStyleCnt="4" custScaleY="75851">
        <dgm:presLayoutVars>
          <dgm:bulletEnabled val="1"/>
        </dgm:presLayoutVars>
      </dgm:prSet>
      <dgm:spPr/>
    </dgm:pt>
    <dgm:pt modelId="{C6F96A34-32D9-8041-B000-29E558B51695}" type="pres">
      <dgm:prSet presAssocID="{FB417C79-A7B0-524F-8EF9-B6DA76484F77}" presName="spacerL" presStyleCnt="0"/>
      <dgm:spPr/>
    </dgm:pt>
    <dgm:pt modelId="{597FBA0C-261F-C14B-890C-8A96C65C550E}" type="pres">
      <dgm:prSet presAssocID="{FB417C79-A7B0-524F-8EF9-B6DA76484F77}" presName="sibTrans" presStyleLbl="sibTrans2D1" presStyleIdx="1" presStyleCnt="3"/>
      <dgm:spPr/>
    </dgm:pt>
    <dgm:pt modelId="{932A7E3F-CF10-E44C-A8DC-FED74CE7B85D}" type="pres">
      <dgm:prSet presAssocID="{FB417C79-A7B0-524F-8EF9-B6DA76484F77}" presName="spacerR" presStyleCnt="0"/>
      <dgm:spPr/>
    </dgm:pt>
    <dgm:pt modelId="{AB21DC10-D8F9-544A-8456-DC52FCDA1A5A}" type="pres">
      <dgm:prSet presAssocID="{8E186DAD-480D-1A4C-9960-69284D8959BF}" presName="node" presStyleLbl="node1" presStyleIdx="2" presStyleCnt="4" custScaleY="66502">
        <dgm:presLayoutVars>
          <dgm:bulletEnabled val="1"/>
        </dgm:presLayoutVars>
      </dgm:prSet>
      <dgm:spPr/>
    </dgm:pt>
    <dgm:pt modelId="{E2265484-38FE-4743-9121-12212C023A9B}" type="pres">
      <dgm:prSet presAssocID="{D70E566B-2381-3342-B84C-68433F580A29}" presName="spacerL" presStyleCnt="0"/>
      <dgm:spPr/>
    </dgm:pt>
    <dgm:pt modelId="{D0855986-F482-454A-A906-6CA57380F81C}" type="pres">
      <dgm:prSet presAssocID="{D70E566B-2381-3342-B84C-68433F580A29}" presName="sibTrans" presStyleLbl="sibTrans2D1" presStyleIdx="2" presStyleCnt="3"/>
      <dgm:spPr/>
    </dgm:pt>
    <dgm:pt modelId="{0F315C49-28A6-994A-BC9C-964760B12359}" type="pres">
      <dgm:prSet presAssocID="{D70E566B-2381-3342-B84C-68433F580A29}" presName="spacerR" presStyleCnt="0"/>
      <dgm:spPr/>
    </dgm:pt>
    <dgm:pt modelId="{6060F92D-A3CB-E445-BAA5-F7B78FCCB8C0}" type="pres">
      <dgm:prSet presAssocID="{2425FC5F-EA6C-4A4A-93A8-69B8A16C183E}" presName="node" presStyleLbl="node1" presStyleIdx="3" presStyleCnt="4" custScaleX="189253" custScaleY="134586">
        <dgm:presLayoutVars>
          <dgm:bulletEnabled val="1"/>
        </dgm:presLayoutVars>
      </dgm:prSet>
      <dgm:spPr>
        <a:prstGeom prst="heart">
          <a:avLst/>
        </a:prstGeom>
      </dgm:spPr>
    </dgm:pt>
  </dgm:ptLst>
  <dgm:cxnLst>
    <dgm:cxn modelId="{5765A30A-A301-F94C-8039-703FEFD9EAA8}" type="presOf" srcId="{FB417C79-A7B0-524F-8EF9-B6DA76484F77}" destId="{597FBA0C-261F-C14B-890C-8A96C65C550E}" srcOrd="0" destOrd="0" presId="urn:microsoft.com/office/officeart/2005/8/layout/equation1"/>
    <dgm:cxn modelId="{31D3F91E-5F22-3848-AE5C-33E75A617E84}" srcId="{A1A61802-2822-3B4C-8D91-A93B33DA6A3E}" destId="{8E186DAD-480D-1A4C-9960-69284D8959BF}" srcOrd="2" destOrd="0" parTransId="{8D247E61-CCAE-4349-90EC-D60799CFA6EE}" sibTransId="{D70E566B-2381-3342-B84C-68433F580A29}"/>
    <dgm:cxn modelId="{62DFEB30-C394-A04E-9705-2FDD3D6BBE73}" type="presOf" srcId="{8E186DAD-480D-1A4C-9960-69284D8959BF}" destId="{AB21DC10-D8F9-544A-8456-DC52FCDA1A5A}" srcOrd="0" destOrd="0" presId="urn:microsoft.com/office/officeart/2005/8/layout/equation1"/>
    <dgm:cxn modelId="{CC6CD73B-987F-9247-8B1E-84F69CEF36C3}" type="presOf" srcId="{CC47850D-D104-FF46-B98D-0645A881D7B1}" destId="{B0138913-1F37-8642-BA94-201CA80C700C}" srcOrd="0" destOrd="0" presId="urn:microsoft.com/office/officeart/2005/8/layout/equation1"/>
    <dgm:cxn modelId="{9CA9E557-6723-0D4E-82B0-E701A3F1D572}" type="presOf" srcId="{A1A61802-2822-3B4C-8D91-A93B33DA6A3E}" destId="{84B2CA4C-9E18-294E-B13F-E7B045487B26}" srcOrd="0" destOrd="0" presId="urn:microsoft.com/office/officeart/2005/8/layout/equation1"/>
    <dgm:cxn modelId="{43A0C88F-9AB6-634B-86CC-4158593D8457}" srcId="{A1A61802-2822-3B4C-8D91-A93B33DA6A3E}" destId="{CC47850D-D104-FF46-B98D-0645A881D7B1}" srcOrd="0" destOrd="0" parTransId="{44269520-E5CE-124C-84C5-7377DDE2CD2B}" sibTransId="{42C1E5FD-6D6A-DC4B-A6A3-22472362F826}"/>
    <dgm:cxn modelId="{2518B3C7-AF75-5D4E-9B3E-CF62624842A0}" type="presOf" srcId="{D70E566B-2381-3342-B84C-68433F580A29}" destId="{D0855986-F482-454A-A906-6CA57380F81C}" srcOrd="0" destOrd="0" presId="urn:microsoft.com/office/officeart/2005/8/layout/equation1"/>
    <dgm:cxn modelId="{9426CDD3-6AAF-1E42-A4AD-12377BA0E140}" srcId="{A1A61802-2822-3B4C-8D91-A93B33DA6A3E}" destId="{2425FC5F-EA6C-4A4A-93A8-69B8A16C183E}" srcOrd="3" destOrd="0" parTransId="{3CA726FB-0E5B-7C41-9CC3-C1CA6E3B8825}" sibTransId="{F6D173F5-0FEC-8B49-95BC-83D0E6F933B6}"/>
    <dgm:cxn modelId="{92CEB9E6-2620-4545-9231-F92F0B46108F}" srcId="{A1A61802-2822-3B4C-8D91-A93B33DA6A3E}" destId="{CD8ECFA4-510E-7647-B8CD-1A008BD0253D}" srcOrd="1" destOrd="0" parTransId="{D2BE3E7B-EE4C-3245-B3AB-7C4EB658A683}" sibTransId="{FB417C79-A7B0-524F-8EF9-B6DA76484F77}"/>
    <dgm:cxn modelId="{2DC805EE-721A-5B4A-9740-7565CE00F880}" type="presOf" srcId="{42C1E5FD-6D6A-DC4B-A6A3-22472362F826}" destId="{B53505CC-12ED-E549-9188-DFABA4F1A008}" srcOrd="0" destOrd="0" presId="urn:microsoft.com/office/officeart/2005/8/layout/equation1"/>
    <dgm:cxn modelId="{8E54A4F0-D927-7D4E-82C0-2499799A99A5}" type="presOf" srcId="{2425FC5F-EA6C-4A4A-93A8-69B8A16C183E}" destId="{6060F92D-A3CB-E445-BAA5-F7B78FCCB8C0}" srcOrd="0" destOrd="0" presId="urn:microsoft.com/office/officeart/2005/8/layout/equation1"/>
    <dgm:cxn modelId="{6A87A7FF-AE76-2A40-8CB5-CEDF41BDC832}" type="presOf" srcId="{CD8ECFA4-510E-7647-B8CD-1A008BD0253D}" destId="{DBC38C52-D30A-234F-B38A-B4BB506869CF}" srcOrd="0" destOrd="0" presId="urn:microsoft.com/office/officeart/2005/8/layout/equation1"/>
    <dgm:cxn modelId="{448CE930-3658-394F-8F43-4979889D0574}" type="presParOf" srcId="{84B2CA4C-9E18-294E-B13F-E7B045487B26}" destId="{B0138913-1F37-8642-BA94-201CA80C700C}" srcOrd="0" destOrd="0" presId="urn:microsoft.com/office/officeart/2005/8/layout/equation1"/>
    <dgm:cxn modelId="{7E6C68CD-383F-9D41-A17A-2823D9E8A7B7}" type="presParOf" srcId="{84B2CA4C-9E18-294E-B13F-E7B045487B26}" destId="{0E1218E4-651E-294C-BD8C-E039FDBFCF7F}" srcOrd="1" destOrd="0" presId="urn:microsoft.com/office/officeart/2005/8/layout/equation1"/>
    <dgm:cxn modelId="{8C020946-5593-FF44-8AC8-BF562C2CAF86}" type="presParOf" srcId="{84B2CA4C-9E18-294E-B13F-E7B045487B26}" destId="{B53505CC-12ED-E549-9188-DFABA4F1A008}" srcOrd="2" destOrd="0" presId="urn:microsoft.com/office/officeart/2005/8/layout/equation1"/>
    <dgm:cxn modelId="{F191D996-E7E7-C241-B540-0600DB4B9B6A}" type="presParOf" srcId="{84B2CA4C-9E18-294E-B13F-E7B045487B26}" destId="{B85F49F3-3454-F744-B30F-7C107CB8ECA3}" srcOrd="3" destOrd="0" presId="urn:microsoft.com/office/officeart/2005/8/layout/equation1"/>
    <dgm:cxn modelId="{0CB94767-C4D1-B44D-B20B-8B68C362EF86}" type="presParOf" srcId="{84B2CA4C-9E18-294E-B13F-E7B045487B26}" destId="{DBC38C52-D30A-234F-B38A-B4BB506869CF}" srcOrd="4" destOrd="0" presId="urn:microsoft.com/office/officeart/2005/8/layout/equation1"/>
    <dgm:cxn modelId="{82194936-FF4D-F04F-9ACC-55EF2B415260}" type="presParOf" srcId="{84B2CA4C-9E18-294E-B13F-E7B045487B26}" destId="{C6F96A34-32D9-8041-B000-29E558B51695}" srcOrd="5" destOrd="0" presId="urn:microsoft.com/office/officeart/2005/8/layout/equation1"/>
    <dgm:cxn modelId="{4F69D047-5629-FC40-B6E9-BB6A11DF8C93}" type="presParOf" srcId="{84B2CA4C-9E18-294E-B13F-E7B045487B26}" destId="{597FBA0C-261F-C14B-890C-8A96C65C550E}" srcOrd="6" destOrd="0" presId="urn:microsoft.com/office/officeart/2005/8/layout/equation1"/>
    <dgm:cxn modelId="{219BB953-DF26-D141-99EF-3E9B1301A474}" type="presParOf" srcId="{84B2CA4C-9E18-294E-B13F-E7B045487B26}" destId="{932A7E3F-CF10-E44C-A8DC-FED74CE7B85D}" srcOrd="7" destOrd="0" presId="urn:microsoft.com/office/officeart/2005/8/layout/equation1"/>
    <dgm:cxn modelId="{805A1441-565C-584D-9F55-CE21C28BE301}" type="presParOf" srcId="{84B2CA4C-9E18-294E-B13F-E7B045487B26}" destId="{AB21DC10-D8F9-544A-8456-DC52FCDA1A5A}" srcOrd="8" destOrd="0" presId="urn:microsoft.com/office/officeart/2005/8/layout/equation1"/>
    <dgm:cxn modelId="{8BF83E3C-80B5-7443-896F-BFDCE878FBD9}" type="presParOf" srcId="{84B2CA4C-9E18-294E-B13F-E7B045487B26}" destId="{E2265484-38FE-4743-9121-12212C023A9B}" srcOrd="9" destOrd="0" presId="urn:microsoft.com/office/officeart/2005/8/layout/equation1"/>
    <dgm:cxn modelId="{4430FF40-2D99-0C49-966D-A6F1488FBEF3}" type="presParOf" srcId="{84B2CA4C-9E18-294E-B13F-E7B045487B26}" destId="{D0855986-F482-454A-A906-6CA57380F81C}" srcOrd="10" destOrd="0" presId="urn:microsoft.com/office/officeart/2005/8/layout/equation1"/>
    <dgm:cxn modelId="{F3242466-2FE4-C949-967F-61E237A3C9C2}" type="presParOf" srcId="{84B2CA4C-9E18-294E-B13F-E7B045487B26}" destId="{0F315C49-28A6-994A-BC9C-964760B12359}" srcOrd="11" destOrd="0" presId="urn:microsoft.com/office/officeart/2005/8/layout/equation1"/>
    <dgm:cxn modelId="{F9D60A6B-2B4A-884E-8601-6FD634E196CE}" type="presParOf" srcId="{84B2CA4C-9E18-294E-B13F-E7B045487B26}" destId="{6060F92D-A3CB-E445-BAA5-F7B78FCCB8C0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A0D94-25EB-7346-9BB9-59B84CC97293}">
      <dsp:nvSpPr>
        <dsp:cNvPr id="0" name=""/>
        <dsp:cNvSpPr/>
      </dsp:nvSpPr>
      <dsp:spPr>
        <a:xfrm>
          <a:off x="277713" y="0"/>
          <a:ext cx="10790941" cy="4109960"/>
        </a:xfrm>
        <a:prstGeom prst="rightArrow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9AC2D-F13F-7644-8907-96C163B9EC0D}">
      <dsp:nvSpPr>
        <dsp:cNvPr id="0" name=""/>
        <dsp:cNvSpPr/>
      </dsp:nvSpPr>
      <dsp:spPr>
        <a:xfrm>
          <a:off x="969" y="1232988"/>
          <a:ext cx="1554031" cy="1643984"/>
        </a:xfrm>
        <a:prstGeom prst="rect">
          <a:avLst/>
        </a:prstGeom>
        <a:solidFill>
          <a:schemeClr val="accent5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Reviewed Other Open-Source Governance </a:t>
          </a:r>
        </a:p>
      </dsp:txBody>
      <dsp:txXfrm>
        <a:off x="969" y="1232988"/>
        <a:ext cx="1554031" cy="1643984"/>
      </dsp:txXfrm>
    </dsp:sp>
    <dsp:sp modelId="{F54427B0-F750-6B4F-B454-92E81E3DF0BA}">
      <dsp:nvSpPr>
        <dsp:cNvPr id="0" name=""/>
        <dsp:cNvSpPr/>
      </dsp:nvSpPr>
      <dsp:spPr>
        <a:xfrm>
          <a:off x="1632702" y="1232988"/>
          <a:ext cx="1554031" cy="1643984"/>
        </a:xfrm>
        <a:prstGeom prst="rect">
          <a:avLst/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Proposed Initial Governance Doc</a:t>
          </a:r>
        </a:p>
      </dsp:txBody>
      <dsp:txXfrm>
        <a:off x="1632702" y="1232988"/>
        <a:ext cx="1554031" cy="1643984"/>
      </dsp:txXfrm>
    </dsp:sp>
    <dsp:sp modelId="{01F539F3-F69B-0041-888B-16397325868E}">
      <dsp:nvSpPr>
        <dsp:cNvPr id="0" name=""/>
        <dsp:cNvSpPr/>
      </dsp:nvSpPr>
      <dsp:spPr>
        <a:xfrm>
          <a:off x="3264435" y="1232988"/>
          <a:ext cx="1554031" cy="1643984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Reviewed by Project Team</a:t>
          </a:r>
        </a:p>
      </dsp:txBody>
      <dsp:txXfrm>
        <a:off x="3264435" y="1232988"/>
        <a:ext cx="1554031" cy="1643984"/>
      </dsp:txXfrm>
    </dsp:sp>
    <dsp:sp modelId="{7E91EF5F-6DAC-D24D-B733-9A95507D5BD0}">
      <dsp:nvSpPr>
        <dsp:cNvPr id="0" name=""/>
        <dsp:cNvSpPr/>
      </dsp:nvSpPr>
      <dsp:spPr>
        <a:xfrm>
          <a:off x="4896168" y="1232988"/>
          <a:ext cx="1554031" cy="1643984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Edits incorporated</a:t>
          </a:r>
        </a:p>
      </dsp:txBody>
      <dsp:txXfrm>
        <a:off x="4896168" y="1232988"/>
        <a:ext cx="1554031" cy="1643984"/>
      </dsp:txXfrm>
    </dsp:sp>
    <dsp:sp modelId="{448D1B2A-BF91-8343-85FE-DA9A3ADCE80B}">
      <dsp:nvSpPr>
        <dsp:cNvPr id="0" name=""/>
        <dsp:cNvSpPr/>
      </dsp:nvSpPr>
      <dsp:spPr>
        <a:xfrm>
          <a:off x="6527901" y="1462710"/>
          <a:ext cx="1554031" cy="1184539"/>
        </a:xfrm>
        <a:prstGeom prst="ellipse">
          <a:avLst/>
        </a:prstGeom>
        <a:solidFill>
          <a:schemeClr val="bg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...</a:t>
          </a:r>
        </a:p>
      </dsp:txBody>
      <dsp:txXfrm>
        <a:off x="6755484" y="1636182"/>
        <a:ext cx="1098865" cy="837595"/>
      </dsp:txXfrm>
    </dsp:sp>
    <dsp:sp modelId="{29635E4D-3851-AA45-A9D1-3D4DA568E5FA}">
      <dsp:nvSpPr>
        <dsp:cNvPr id="0" name=""/>
        <dsp:cNvSpPr/>
      </dsp:nvSpPr>
      <dsp:spPr>
        <a:xfrm>
          <a:off x="8159634" y="1232988"/>
          <a:ext cx="1554031" cy="1643984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accent5">
                  <a:lumMod val="75000"/>
                </a:schemeClr>
              </a:solidFill>
            </a:rPr>
            <a:t>Initial Governance Doc Merged</a:t>
          </a:r>
        </a:p>
      </dsp:txBody>
      <dsp:txXfrm>
        <a:off x="8159634" y="1232988"/>
        <a:ext cx="1554031" cy="1643984"/>
      </dsp:txXfrm>
    </dsp:sp>
    <dsp:sp modelId="{A4BD69F2-DBDA-524C-B179-4DF6D441985E}">
      <dsp:nvSpPr>
        <dsp:cNvPr id="0" name=""/>
        <dsp:cNvSpPr/>
      </dsp:nvSpPr>
      <dsp:spPr>
        <a:xfrm>
          <a:off x="9791367" y="1462710"/>
          <a:ext cx="1554031" cy="1184539"/>
        </a:xfrm>
        <a:prstGeom prst="ellipse">
          <a:avLst/>
        </a:prstGeom>
        <a:solidFill>
          <a:schemeClr val="bg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...</a:t>
          </a:r>
        </a:p>
      </dsp:txBody>
      <dsp:txXfrm>
        <a:off x="10018950" y="1636182"/>
        <a:ext cx="1098865" cy="8375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88C51-39C4-A346-A76F-4A6B79A81790}">
      <dsp:nvSpPr>
        <dsp:cNvPr id="0" name=""/>
        <dsp:cNvSpPr/>
      </dsp:nvSpPr>
      <dsp:spPr>
        <a:xfrm>
          <a:off x="1952345" y="3341447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Translations of messages into Chinese, Portuguese, etc. via grants</a:t>
          </a:r>
        </a:p>
      </dsp:txBody>
      <dsp:txXfrm>
        <a:off x="2306774" y="3647026"/>
        <a:ext cx="1575110" cy="1358020"/>
      </dsp:txXfrm>
    </dsp:sp>
    <dsp:sp modelId="{DFC2C769-5662-5042-94EC-70C2D8C96200}">
      <dsp:nvSpPr>
        <dsp:cNvPr id="0" name=""/>
        <dsp:cNvSpPr/>
      </dsp:nvSpPr>
      <dsp:spPr>
        <a:xfrm>
          <a:off x="2011680" y="4210799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B8F90-72B5-524F-8A68-D9AC32384553}">
      <dsp:nvSpPr>
        <dsp:cNvPr id="0" name=""/>
        <dsp:cNvSpPr/>
      </dsp:nvSpPr>
      <dsp:spPr>
        <a:xfrm>
          <a:off x="0" y="2283761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817D0-7A9C-904D-9240-7EBE2C061C08}">
      <dsp:nvSpPr>
        <dsp:cNvPr id="0" name=""/>
        <dsp:cNvSpPr/>
      </dsp:nvSpPr>
      <dsp:spPr>
        <a:xfrm>
          <a:off x="1554886" y="3992811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0BB4C-7A37-034F-AB19-531D88C053F3}">
      <dsp:nvSpPr>
        <dsp:cNvPr id="0" name=""/>
        <dsp:cNvSpPr/>
      </dsp:nvSpPr>
      <dsp:spPr>
        <a:xfrm>
          <a:off x="3898188" y="2260350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Governance document provides onboarding info</a:t>
          </a:r>
        </a:p>
      </dsp:txBody>
      <dsp:txXfrm>
        <a:off x="4252617" y="2565929"/>
        <a:ext cx="1575110" cy="1358020"/>
      </dsp:txXfrm>
    </dsp:sp>
    <dsp:sp modelId="{8D9DC3D1-BC9C-9442-AAF8-AF72C3809B04}">
      <dsp:nvSpPr>
        <dsp:cNvPr id="0" name=""/>
        <dsp:cNvSpPr/>
      </dsp:nvSpPr>
      <dsp:spPr>
        <a:xfrm>
          <a:off x="5459577" y="3967318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8225E-73F3-4B4B-AA4C-A09A513AD339}">
      <dsp:nvSpPr>
        <dsp:cNvPr id="0" name=""/>
        <dsp:cNvSpPr/>
      </dsp:nvSpPr>
      <dsp:spPr>
        <a:xfrm>
          <a:off x="5844032" y="3341447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456A3-77DA-AF4B-AB23-B117DAB35080}">
      <dsp:nvSpPr>
        <dsp:cNvPr id="0" name=""/>
        <dsp:cNvSpPr/>
      </dsp:nvSpPr>
      <dsp:spPr>
        <a:xfrm>
          <a:off x="5903366" y="4210799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3CD0F-ABFC-3C46-8D3A-5B56546A9037}">
      <dsp:nvSpPr>
        <dsp:cNvPr id="0" name=""/>
        <dsp:cNvSpPr/>
      </dsp:nvSpPr>
      <dsp:spPr>
        <a:xfrm>
          <a:off x="1952345" y="1183935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Updated/new vignettes, The Raft blog, potential data.table book</a:t>
          </a:r>
        </a:p>
      </dsp:txBody>
      <dsp:txXfrm>
        <a:off x="2306774" y="1489514"/>
        <a:ext cx="1575110" cy="1358020"/>
      </dsp:txXfrm>
    </dsp:sp>
    <dsp:sp modelId="{8B6936CF-46D2-044B-A7AA-674D364AB672}">
      <dsp:nvSpPr>
        <dsp:cNvPr id="0" name=""/>
        <dsp:cNvSpPr/>
      </dsp:nvSpPr>
      <dsp:spPr>
        <a:xfrm>
          <a:off x="3500729" y="1226596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68C61-2EA8-A74B-BA44-F3DFA33687F3}">
      <dsp:nvSpPr>
        <dsp:cNvPr id="0" name=""/>
        <dsp:cNvSpPr/>
      </dsp:nvSpPr>
      <dsp:spPr>
        <a:xfrm>
          <a:off x="3898188" y="108040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09B5E-3CA1-A34B-A48A-1F7FFC539A84}">
      <dsp:nvSpPr>
        <dsp:cNvPr id="0" name=""/>
        <dsp:cNvSpPr/>
      </dsp:nvSpPr>
      <dsp:spPr>
        <a:xfrm>
          <a:off x="3965651" y="972710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38913-1F37-8642-BA94-201CA80C700C}">
      <dsp:nvSpPr>
        <dsp:cNvPr id="0" name=""/>
        <dsp:cNvSpPr/>
      </dsp:nvSpPr>
      <dsp:spPr>
        <a:xfrm>
          <a:off x="2917" y="742714"/>
          <a:ext cx="1556486" cy="10558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New Governance</a:t>
          </a:r>
        </a:p>
      </dsp:txBody>
      <dsp:txXfrm>
        <a:off x="230859" y="897345"/>
        <a:ext cx="1100602" cy="746627"/>
      </dsp:txXfrm>
    </dsp:sp>
    <dsp:sp modelId="{B53505CC-12ED-E549-9188-DFABA4F1A008}">
      <dsp:nvSpPr>
        <dsp:cNvPr id="0" name=""/>
        <dsp:cNvSpPr/>
      </dsp:nvSpPr>
      <dsp:spPr>
        <a:xfrm>
          <a:off x="1685789" y="819278"/>
          <a:ext cx="902762" cy="902762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805450" y="1164494"/>
        <a:ext cx="663440" cy="212330"/>
      </dsp:txXfrm>
    </dsp:sp>
    <dsp:sp modelId="{DBC38C52-D30A-234F-B38A-B4BB506869CF}">
      <dsp:nvSpPr>
        <dsp:cNvPr id="0" name=""/>
        <dsp:cNvSpPr/>
      </dsp:nvSpPr>
      <dsp:spPr>
        <a:xfrm>
          <a:off x="2714938" y="680354"/>
          <a:ext cx="1556486" cy="11806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Maintain and Build Community</a:t>
          </a:r>
        </a:p>
      </dsp:txBody>
      <dsp:txXfrm>
        <a:off x="2942880" y="853250"/>
        <a:ext cx="1100602" cy="834818"/>
      </dsp:txXfrm>
    </dsp:sp>
    <dsp:sp modelId="{597FBA0C-261F-C14B-890C-8A96C65C550E}">
      <dsp:nvSpPr>
        <dsp:cNvPr id="0" name=""/>
        <dsp:cNvSpPr/>
      </dsp:nvSpPr>
      <dsp:spPr>
        <a:xfrm>
          <a:off x="4397811" y="819278"/>
          <a:ext cx="902762" cy="902762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517472" y="1164494"/>
        <a:ext cx="663440" cy="212330"/>
      </dsp:txXfrm>
    </dsp:sp>
    <dsp:sp modelId="{AB21DC10-D8F9-544A-8456-DC52FCDA1A5A}">
      <dsp:nvSpPr>
        <dsp:cNvPr id="0" name=""/>
        <dsp:cNvSpPr/>
      </dsp:nvSpPr>
      <dsp:spPr>
        <a:xfrm>
          <a:off x="5426960" y="753112"/>
          <a:ext cx="1556486" cy="103509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Onboard New Users and Developers</a:t>
          </a:r>
        </a:p>
      </dsp:txBody>
      <dsp:txXfrm>
        <a:off x="5654902" y="904698"/>
        <a:ext cx="1100602" cy="731922"/>
      </dsp:txXfrm>
    </dsp:sp>
    <dsp:sp modelId="{D0855986-F482-454A-A906-6CA57380F81C}">
      <dsp:nvSpPr>
        <dsp:cNvPr id="0" name=""/>
        <dsp:cNvSpPr/>
      </dsp:nvSpPr>
      <dsp:spPr>
        <a:xfrm>
          <a:off x="7109833" y="819278"/>
          <a:ext cx="902762" cy="902762"/>
        </a:xfrm>
        <a:prstGeom prst="mathEqual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229494" y="1005247"/>
        <a:ext cx="663440" cy="530824"/>
      </dsp:txXfrm>
    </dsp:sp>
    <dsp:sp modelId="{6060F92D-A3CB-E445-BAA5-F7B78FCCB8C0}">
      <dsp:nvSpPr>
        <dsp:cNvPr id="0" name=""/>
        <dsp:cNvSpPr/>
      </dsp:nvSpPr>
      <dsp:spPr>
        <a:xfrm>
          <a:off x="8138982" y="223253"/>
          <a:ext cx="2945696" cy="2094812"/>
        </a:xfrm>
        <a:prstGeom prst="hear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Long-term Sustained Open-Source Package</a:t>
          </a:r>
        </a:p>
      </dsp:txBody>
      <dsp:txXfrm>
        <a:off x="8629931" y="746956"/>
        <a:ext cx="1963798" cy="872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C9D28-6C7A-F54B-8742-1BC8620D2733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3BECD-14D5-9945-A314-0B6509F5B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6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3BECD-14D5-9945-A314-0B6509F5B0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9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3BECD-14D5-9945-A314-0B6509F5B0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7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3BECD-14D5-9945-A314-0B6509F5B0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1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3BECD-14D5-9945-A314-0B6509F5B0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39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E3BECD-14D5-9945-A314-0B6509F5B0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8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B88F7-D0B2-1A49-927F-1F28AB2DA2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3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1BA1-A4A6-55C5-37E3-C1F3CE3BA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66D98-2084-5FDA-D5B6-08DFA0DDB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EDB1-9BC5-C24B-EA34-3BCA0B38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FCE8-B22A-174D-B426-FCE09715FE8C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B2423-3333-A84D-9105-A6794F19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DE27-4E60-65EA-D75A-4032ACBC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6819-6341-2947-8196-A27E6249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6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9FC8-1223-2C35-2B3C-F71C8AA3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C5DF6-A005-83E2-1AE5-D481203E5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8203C-DD01-2E29-9A76-BAC4E7EE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FCE8-B22A-174D-B426-FCE09715FE8C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9C643-E277-3AA7-FC83-AA0B6F3B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0B8A4-7429-AFEC-9E86-CA6B42C5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6819-6341-2947-8196-A27E6249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1A8AE-DF7D-F8BC-EBFD-28408798F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2382C-3D70-149D-D9B2-7FDCD156B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6ECD-9665-638E-60A4-432382CA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FCE8-B22A-174D-B426-FCE09715FE8C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DDD7-2CD9-8788-045C-AAE3509B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580B-CE40-F578-8FA4-3E25FF9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6819-6341-2947-8196-A27E6249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87EA-ABD7-CD62-6E9D-2F580A71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DCAB-3F6F-570C-9BA7-4FD54A47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20014-C8D1-2D70-3782-75A4585D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FCE8-B22A-174D-B426-FCE09715FE8C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82CB-721D-FEAF-78F1-8FDDE481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54EC8-6E9E-123F-8E77-0ADF3FE6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6819-6341-2947-8196-A27E6249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4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703A-C551-1C7F-37FD-79293BAB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7F110-3907-A27D-6784-3A5B5B5D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B06F-E579-58E4-224F-98CD9E70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FCE8-B22A-174D-B426-FCE09715FE8C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E3FD7-747C-9D3D-32A0-26E2AF47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6972-D8B0-D517-6504-C0E9F223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6819-6341-2947-8196-A27E6249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0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5D8-B989-C0E3-4FC1-14C61F45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6AB2-3CB2-7AA5-7BD3-64C1ED206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75D8C-2E2C-644D-C4E6-8B8486AFA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57AF8-40A9-F1B5-BE66-EEEF5EB2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FCE8-B22A-174D-B426-FCE09715FE8C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6625-B0A4-DBEE-EBFF-4D17EE6A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0AA1F-1D60-217C-B5F1-E1CE820A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6819-6341-2947-8196-A27E6249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5C9D-50AD-778C-DE4F-C7A78A28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F7921-72B7-768A-CB03-AA4C3C0C6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636FA-CA17-408A-BEA5-FB436694B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B5503-922C-E56C-9E12-D397741EF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0EC8D-9A45-2486-4547-57473A249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DAA85-A65B-C9F1-FF5D-64F551BA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FCE8-B22A-174D-B426-FCE09715FE8C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6B9F-B30A-925B-691A-5C660F94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C0741-A4FD-29C3-EC13-828708E2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6819-6341-2947-8196-A27E6249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E4C9-37EE-143C-F015-8E3DD6EF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5E7AB-EE13-40CE-C2B8-CAA70498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FCE8-B22A-174D-B426-FCE09715FE8C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71742-1156-8A5B-7FFA-AF9AD3D6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F7CEA-672A-57D0-8A3D-F5FC3744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6819-6341-2947-8196-A27E6249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3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FAFFF-60BD-0970-43A0-ECBDB23B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FCE8-B22A-174D-B426-FCE09715FE8C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A3991-4E0A-0B27-407F-70F4BBBA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92E08-C870-6F54-6542-C344E406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6819-6341-2947-8196-A27E6249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5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39A0-BEB8-B28E-096F-A6F835E4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F396-1E30-E5E8-12C3-E0FB8CC35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20BB5-20CD-FA2D-3A6E-8466F7F98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D4A4E-1846-A9E2-1B9C-CC66EC16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FCE8-B22A-174D-B426-FCE09715FE8C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5ACED-1BB5-0B1D-77BE-B676027C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00831-CBE2-2AE4-2729-D1509C6F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6819-6341-2947-8196-A27E6249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EFA4-5A9B-413C-8F8F-FAD65657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ABC34-B91E-1154-5B1A-CF65EDA6F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3F25F-40CD-0B5A-B568-9B85017BA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A3445-A7E1-4B9D-A5BB-06556026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5FCE8-B22A-174D-B426-FCE09715FE8C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0B637-F580-2BD0-0750-B8DF425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A2207-3BD2-47F2-8264-25BC92CB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6819-6341-2947-8196-A27E6249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ACC1C-F5D8-5998-FFCE-3296A218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63137-96AE-CED7-FA2C-305E5148A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AD3D-9589-BC1D-D3D7-3956332FE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C5FCE8-B22A-174D-B426-FCE09715FE8C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A1C87-4E32-9DE9-159D-56C091F36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42140-6744-F165-47EC-F367B2C34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B6819-6341-2947-8196-A27E6249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0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tif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tif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1.tif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29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7.sv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tif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297B-5663-CE1E-B0D1-2C9C75E38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082" y="2036763"/>
            <a:ext cx="1109428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dirty="0">
                <a:latin typeface="Avenir Book" panose="02000503020000020003" pitchFamily="2" charset="0"/>
              </a:rPr>
              <a:t>The past, present, and future of </a:t>
            </a:r>
            <a:br>
              <a:rPr lang="en-US" dirty="0"/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0C303-8883-DA52-98BC-0BD1DCD6A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675" y="4844792"/>
            <a:ext cx="9144000" cy="47430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venir Book" panose="02000503020000020003" pitchFamily="2" charset="0"/>
              </a:rPr>
              <a:t>Tyson S. Barrett, PhD  |  useR! 2024  |  Salzburg, Austria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51A492-CF1D-A7E7-604B-BDA601088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3675" y="4634577"/>
            <a:ext cx="10524650" cy="0"/>
          </a:xfrm>
          <a:prstGeom prst="line">
            <a:avLst/>
          </a:prstGeom>
          <a:ln w="85725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BA24527-2456-FA62-12A5-F86F79FBB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551" y="30779"/>
            <a:ext cx="488265" cy="5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1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5">
            <a:extLst>
              <a:ext uri="{FF2B5EF4-FFF2-40B4-BE49-F238E27FC236}">
                <a16:creationId xmlns:a16="http://schemas.microsoft.com/office/drawing/2014/main" id="{303ABA00-8087-EB74-1EE2-49F705982C17}"/>
              </a:ext>
            </a:extLst>
          </p:cNvPr>
          <p:cNvSpPr txBox="1">
            <a:spLocks/>
          </p:cNvSpPr>
          <p:nvPr/>
        </p:nvSpPr>
        <p:spPr>
          <a:xfrm>
            <a:off x="609600" y="369254"/>
            <a:ext cx="3783724" cy="70796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Present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CAB592-A711-5FF5-05C9-234DFF2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375" y="1221828"/>
            <a:ext cx="10753250" cy="0"/>
          </a:xfrm>
          <a:prstGeom prst="line">
            <a:avLst/>
          </a:prstGeom>
          <a:ln w="85725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8A8E09-CC22-CDFC-FEA8-65A45149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24775" y="1221828"/>
            <a:ext cx="0" cy="603711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B193906-32AD-8EF1-34A7-B654EBD10EBE}"/>
              </a:ext>
            </a:extLst>
          </p:cNvPr>
          <p:cNvSpPr/>
          <p:nvPr/>
        </p:nvSpPr>
        <p:spPr>
          <a:xfrm>
            <a:off x="10938415" y="1150167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38">
            <a:extLst>
              <a:ext uri="{FF2B5EF4-FFF2-40B4-BE49-F238E27FC236}">
                <a16:creationId xmlns:a16="http://schemas.microsoft.com/office/drawing/2014/main" id="{73C1A65B-AEB7-AC09-C986-C14C4FF6A1C6}"/>
              </a:ext>
            </a:extLst>
          </p:cNvPr>
          <p:cNvSpPr txBox="1">
            <a:spLocks/>
          </p:cNvSpPr>
          <p:nvPr/>
        </p:nvSpPr>
        <p:spPr>
          <a:xfrm>
            <a:off x="9748315" y="1523683"/>
            <a:ext cx="1227772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Demi"/>
              </a:rPr>
              <a:t>Today</a:t>
            </a:r>
            <a:endParaRPr kumimoji="0" lang="en-US" sz="2200" b="1" i="0" u="none" strike="noStrike" kern="1200" cap="all" spc="10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venir Next LT Pro Demi"/>
              <a:ea typeface="+mn-ea"/>
              <a:cs typeface="+mn-cs"/>
            </a:endParaRPr>
          </a:p>
        </p:txBody>
      </p:sp>
      <p:sp>
        <p:nvSpPr>
          <p:cNvPr id="2" name="Text Placeholder 143">
            <a:extLst>
              <a:ext uri="{FF2B5EF4-FFF2-40B4-BE49-F238E27FC236}">
                <a16:creationId xmlns:a16="http://schemas.microsoft.com/office/drawing/2014/main" id="{9EA7458F-1EBD-BAAF-4BE1-AA508F1E2556}"/>
              </a:ext>
            </a:extLst>
          </p:cNvPr>
          <p:cNvSpPr txBox="1">
            <a:spLocks/>
          </p:cNvSpPr>
          <p:nvPr/>
        </p:nvSpPr>
        <p:spPr>
          <a:xfrm>
            <a:off x="1215913" y="1554649"/>
            <a:ext cx="6177977" cy="778652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A written governance document with a new hierarchical leadership structure</a:t>
            </a:r>
          </a:p>
        </p:txBody>
      </p:sp>
      <p:sp>
        <p:nvSpPr>
          <p:cNvPr id="3" name="Text Placeholder 138">
            <a:extLst>
              <a:ext uri="{FF2B5EF4-FFF2-40B4-BE49-F238E27FC236}">
                <a16:creationId xmlns:a16="http://schemas.microsoft.com/office/drawing/2014/main" id="{EE5CE0B2-FF73-381D-B73A-920F26EA1F73}"/>
              </a:ext>
            </a:extLst>
          </p:cNvPr>
          <p:cNvSpPr txBox="1">
            <a:spLocks/>
          </p:cNvSpPr>
          <p:nvPr/>
        </p:nvSpPr>
        <p:spPr>
          <a:xfrm>
            <a:off x="536541" y="1523683"/>
            <a:ext cx="538384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all" spc="10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A0EC9-5DAB-93F1-0CA5-43AFC367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46" y="2974852"/>
            <a:ext cx="5284424" cy="35602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561EF7-C7AC-68C7-C351-4294CBA55F0F}"/>
              </a:ext>
            </a:extLst>
          </p:cNvPr>
          <p:cNvSpPr txBox="1"/>
          <p:nvPr/>
        </p:nvSpPr>
        <p:spPr>
          <a:xfrm>
            <a:off x="572216" y="2294358"/>
            <a:ext cx="10397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</a:t>
            </a:r>
            <a:r>
              <a:rPr lang="en-US" sz="2000" b="1" dirty="0" err="1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github.com</a:t>
            </a:r>
            <a:r>
              <a:rPr lang="en-US" sz="2000" b="1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</a:t>
            </a:r>
            <a:r>
              <a:rPr lang="en-US" sz="2000" b="1" dirty="0" err="1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Rdatatable</a:t>
            </a:r>
            <a:r>
              <a:rPr lang="en-US" sz="2000" b="1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/data.table/blob/master/</a:t>
            </a:r>
            <a:r>
              <a:rPr lang="en-US" sz="2000" b="1" dirty="0" err="1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GOVERNANCE.md</a:t>
            </a:r>
            <a:endParaRPr lang="en-US" sz="2000" b="1" dirty="0">
              <a:solidFill>
                <a:schemeClr val="accent5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BA57CA-B8A0-52DF-E31B-06F3D5C35D24}"/>
              </a:ext>
            </a:extLst>
          </p:cNvPr>
          <p:cNvSpPr txBox="1"/>
          <p:nvPr/>
        </p:nvSpPr>
        <p:spPr>
          <a:xfrm>
            <a:off x="609600" y="3055635"/>
            <a:ext cx="5284424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Avenir Next" panose="020B0503020202020204" pitchFamily="34" charset="0"/>
              </a:rPr>
              <a:t>A semi-democratic approach to dev</a:t>
            </a:r>
          </a:p>
          <a:p>
            <a:endParaRPr lang="en-US" sz="1800" dirty="0">
              <a:latin typeface="Avenir Next" panose="020B0503020202020204" pitchFamily="34" charset="0"/>
            </a:endParaRPr>
          </a:p>
          <a:p>
            <a:r>
              <a:rPr lang="en-US" sz="1800" dirty="0">
                <a:latin typeface="Avenir Next" panose="020B0503020202020204" pitchFamily="34" charset="0"/>
              </a:rPr>
              <a:t>Can become any role in data.table by submitting PR and enough votes from the community (and no strong pushback)</a:t>
            </a:r>
          </a:p>
          <a:p>
            <a:endParaRPr lang="en-US" sz="1800" dirty="0">
              <a:latin typeface="Avenir Next" panose="020B0503020202020204" pitchFamily="34" charset="0"/>
            </a:endParaRPr>
          </a:p>
          <a:p>
            <a:r>
              <a:rPr lang="en-US" sz="1800" dirty="0">
                <a:latin typeface="Avenir Next" panose="020B0503020202020204" pitchFamily="34" charset="0"/>
              </a:rPr>
              <a:t>Can help shape the development of the package</a:t>
            </a:r>
          </a:p>
          <a:p>
            <a:endParaRPr lang="en-US" sz="1800" dirty="0">
              <a:latin typeface="Avenir Next" panose="020B0503020202020204" pitchFamily="34" charset="0"/>
            </a:endParaRPr>
          </a:p>
          <a:p>
            <a:r>
              <a:rPr lang="en-US" sz="1800" dirty="0">
                <a:latin typeface="Avenir Next" panose="020B0503020202020204" pitchFamily="34" charset="0"/>
              </a:rPr>
              <a:t>One aspect of the governance is the “what is possible for development” which can be updated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78C323-6A23-6DA8-A95B-A0A966FA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551" y="30779"/>
            <a:ext cx="488265" cy="5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3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5">
            <a:extLst>
              <a:ext uri="{FF2B5EF4-FFF2-40B4-BE49-F238E27FC236}">
                <a16:creationId xmlns:a16="http://schemas.microsoft.com/office/drawing/2014/main" id="{303ABA00-8087-EB74-1EE2-49F705982C17}"/>
              </a:ext>
            </a:extLst>
          </p:cNvPr>
          <p:cNvSpPr txBox="1">
            <a:spLocks/>
          </p:cNvSpPr>
          <p:nvPr/>
        </p:nvSpPr>
        <p:spPr>
          <a:xfrm>
            <a:off x="609600" y="369254"/>
            <a:ext cx="3783724" cy="70796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Present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CAB592-A711-5FF5-05C9-234DFF2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375" y="1221828"/>
            <a:ext cx="10753250" cy="0"/>
          </a:xfrm>
          <a:prstGeom prst="line">
            <a:avLst/>
          </a:prstGeom>
          <a:ln w="85725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8A8E09-CC22-CDFC-FEA8-65A45149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24775" y="1221828"/>
            <a:ext cx="0" cy="603711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B193906-32AD-8EF1-34A7-B654EBD10EBE}"/>
              </a:ext>
            </a:extLst>
          </p:cNvPr>
          <p:cNvSpPr/>
          <p:nvPr/>
        </p:nvSpPr>
        <p:spPr>
          <a:xfrm>
            <a:off x="10938415" y="1150167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38">
            <a:extLst>
              <a:ext uri="{FF2B5EF4-FFF2-40B4-BE49-F238E27FC236}">
                <a16:creationId xmlns:a16="http://schemas.microsoft.com/office/drawing/2014/main" id="{73C1A65B-AEB7-AC09-C986-C14C4FF6A1C6}"/>
              </a:ext>
            </a:extLst>
          </p:cNvPr>
          <p:cNvSpPr txBox="1">
            <a:spLocks/>
          </p:cNvSpPr>
          <p:nvPr/>
        </p:nvSpPr>
        <p:spPr>
          <a:xfrm>
            <a:off x="9748315" y="1523683"/>
            <a:ext cx="1227772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Demi"/>
              </a:rPr>
              <a:t>Today</a:t>
            </a:r>
            <a:endParaRPr kumimoji="0" lang="en-US" sz="2200" b="1" i="0" u="none" strike="noStrike" kern="1200" cap="all" spc="10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venir Next LT Pro Demi"/>
              <a:ea typeface="+mn-ea"/>
              <a:cs typeface="+mn-cs"/>
            </a:endParaRPr>
          </a:p>
        </p:txBody>
      </p:sp>
      <p:sp>
        <p:nvSpPr>
          <p:cNvPr id="4" name="Text Placeholder 138">
            <a:extLst>
              <a:ext uri="{FF2B5EF4-FFF2-40B4-BE49-F238E27FC236}">
                <a16:creationId xmlns:a16="http://schemas.microsoft.com/office/drawing/2014/main" id="{420FB89C-5D42-893B-1448-A89D133A577A}"/>
              </a:ext>
            </a:extLst>
          </p:cNvPr>
          <p:cNvSpPr txBox="1">
            <a:spLocks/>
          </p:cNvSpPr>
          <p:nvPr/>
        </p:nvSpPr>
        <p:spPr>
          <a:xfrm>
            <a:off x="609600" y="1803496"/>
            <a:ext cx="538384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all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2</a:t>
            </a:r>
          </a:p>
        </p:txBody>
      </p:sp>
      <p:sp>
        <p:nvSpPr>
          <p:cNvPr id="5" name="Text Placeholder 143">
            <a:extLst>
              <a:ext uri="{FF2B5EF4-FFF2-40B4-BE49-F238E27FC236}">
                <a16:creationId xmlns:a16="http://schemas.microsoft.com/office/drawing/2014/main" id="{358B2372-36F1-B6CE-3523-2CB8C96C2C3E}"/>
              </a:ext>
            </a:extLst>
          </p:cNvPr>
          <p:cNvSpPr txBox="1">
            <a:spLocks/>
          </p:cNvSpPr>
          <p:nvPr/>
        </p:nvSpPr>
        <p:spPr>
          <a:xfrm>
            <a:off x="1280439" y="1366441"/>
            <a:ext cx="6177980" cy="1713176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dirty="0">
                <a:solidFill>
                  <a:schemeClr val="accent1"/>
                </a:solidFill>
                <a:latin typeface="Avenir Next LT Pro "/>
              </a:rPr>
              <a:t>New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 documentation materials for onboarding new users/contributors, including translations and community standards to encourage diversity/inclusion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9FF3E57-3EA1-8EF9-D404-967E3F982E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522883"/>
              </p:ext>
            </p:extLst>
          </p:nvPr>
        </p:nvGraphicFramePr>
        <p:xfrm>
          <a:off x="3884550" y="13664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38E23E6-7405-966C-31F7-DDCF4870BA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51551" y="30779"/>
            <a:ext cx="488265" cy="5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8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5">
            <a:extLst>
              <a:ext uri="{FF2B5EF4-FFF2-40B4-BE49-F238E27FC236}">
                <a16:creationId xmlns:a16="http://schemas.microsoft.com/office/drawing/2014/main" id="{303ABA00-8087-EB74-1EE2-49F705982C17}"/>
              </a:ext>
            </a:extLst>
          </p:cNvPr>
          <p:cNvSpPr txBox="1">
            <a:spLocks/>
          </p:cNvSpPr>
          <p:nvPr/>
        </p:nvSpPr>
        <p:spPr>
          <a:xfrm>
            <a:off x="609600" y="369254"/>
            <a:ext cx="3783724" cy="70796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Present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CAB592-A711-5FF5-05C9-234DFF2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375" y="1221828"/>
            <a:ext cx="10753250" cy="0"/>
          </a:xfrm>
          <a:prstGeom prst="line">
            <a:avLst/>
          </a:prstGeom>
          <a:ln w="85725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8A8E09-CC22-CDFC-FEA8-65A45149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24775" y="1221828"/>
            <a:ext cx="0" cy="603711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B193906-32AD-8EF1-34A7-B654EBD10EBE}"/>
              </a:ext>
            </a:extLst>
          </p:cNvPr>
          <p:cNvSpPr/>
          <p:nvPr/>
        </p:nvSpPr>
        <p:spPr>
          <a:xfrm>
            <a:off x="10938415" y="1150167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38">
            <a:extLst>
              <a:ext uri="{FF2B5EF4-FFF2-40B4-BE49-F238E27FC236}">
                <a16:creationId xmlns:a16="http://schemas.microsoft.com/office/drawing/2014/main" id="{73C1A65B-AEB7-AC09-C986-C14C4FF6A1C6}"/>
              </a:ext>
            </a:extLst>
          </p:cNvPr>
          <p:cNvSpPr txBox="1">
            <a:spLocks/>
          </p:cNvSpPr>
          <p:nvPr/>
        </p:nvSpPr>
        <p:spPr>
          <a:xfrm>
            <a:off x="9748315" y="1523683"/>
            <a:ext cx="1227772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Demi"/>
              </a:rPr>
              <a:t>Today</a:t>
            </a:r>
            <a:endParaRPr kumimoji="0" lang="en-US" sz="2200" b="1" i="0" u="none" strike="noStrike" kern="1200" cap="all" spc="10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venir Next LT Pro Demi"/>
              <a:ea typeface="+mn-ea"/>
              <a:cs typeface="+mn-cs"/>
            </a:endParaRPr>
          </a:p>
        </p:txBody>
      </p:sp>
      <p:sp>
        <p:nvSpPr>
          <p:cNvPr id="2" name="Text Placeholder 138">
            <a:extLst>
              <a:ext uri="{FF2B5EF4-FFF2-40B4-BE49-F238E27FC236}">
                <a16:creationId xmlns:a16="http://schemas.microsoft.com/office/drawing/2014/main" id="{1463E555-B3F6-9DEE-49BB-8282F3C0B0E5}"/>
              </a:ext>
            </a:extLst>
          </p:cNvPr>
          <p:cNvSpPr txBox="1">
            <a:spLocks/>
          </p:cNvSpPr>
          <p:nvPr/>
        </p:nvSpPr>
        <p:spPr>
          <a:xfrm>
            <a:off x="609600" y="1494235"/>
            <a:ext cx="538384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all" spc="10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3</a:t>
            </a:r>
          </a:p>
        </p:txBody>
      </p:sp>
      <p:sp>
        <p:nvSpPr>
          <p:cNvPr id="3" name="Text Placeholder 143">
            <a:extLst>
              <a:ext uri="{FF2B5EF4-FFF2-40B4-BE49-F238E27FC236}">
                <a16:creationId xmlns:a16="http://schemas.microsoft.com/office/drawing/2014/main" id="{4783CA06-E613-776A-AFE8-EE8B2C9E8F30}"/>
              </a:ext>
            </a:extLst>
          </p:cNvPr>
          <p:cNvSpPr txBox="1">
            <a:spLocks/>
          </p:cNvSpPr>
          <p:nvPr/>
        </p:nvSpPr>
        <p:spPr>
          <a:xfrm>
            <a:off x="1280438" y="1440558"/>
            <a:ext cx="6177980" cy="778652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Avenir Next LT Pro "/>
              </a:rPr>
              <a:t>N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ew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 testing software and infrastructure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CD540-9456-386F-1457-B4246EC41E38}"/>
              </a:ext>
            </a:extLst>
          </p:cNvPr>
          <p:cNvSpPr txBox="1"/>
          <p:nvPr/>
        </p:nvSpPr>
        <p:spPr>
          <a:xfrm>
            <a:off x="2894926" y="3278187"/>
            <a:ext cx="729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Avenir Book" panose="02000503020000020003" pitchFamily="2" charset="0"/>
              </a:rPr>
              <a:t>Beyond the normal unit-testing for the package (data.table has a lot!)</a:t>
            </a:r>
          </a:p>
        </p:txBody>
      </p:sp>
      <p:pic>
        <p:nvPicPr>
          <p:cNvPr id="11" name="Graphic 10" descr="Stopwatch with solid fill">
            <a:extLst>
              <a:ext uri="{FF2B5EF4-FFF2-40B4-BE49-F238E27FC236}">
                <a16:creationId xmlns:a16="http://schemas.microsoft.com/office/drawing/2014/main" id="{22CE5F2B-1345-001F-AA28-4225C2ACC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84" y="2934402"/>
            <a:ext cx="2445642" cy="24456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0DB15E-90A6-32A7-2208-860F9F14158F}"/>
              </a:ext>
            </a:extLst>
          </p:cNvPr>
          <p:cNvSpPr txBox="1"/>
          <p:nvPr/>
        </p:nvSpPr>
        <p:spPr>
          <a:xfrm>
            <a:off x="2894926" y="3644468"/>
            <a:ext cx="90588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3"/>
                </a:solidFill>
                <a:latin typeface="Avenir Book" panose="02000503020000020003" pitchFamily="2" charset="0"/>
              </a:rPr>
              <a:t>Benchmark how pull requests impact speed of the package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7E0DEC-549D-06B0-3B1A-117F73ED7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1551" y="30779"/>
            <a:ext cx="488265" cy="5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27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DAA3E9-4F52-E25B-BC0A-754DE2C70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26" y="0"/>
            <a:ext cx="955554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BE876-45CE-133C-EDD3-FAD28676A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551" y="30779"/>
            <a:ext cx="488265" cy="5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4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5">
            <a:extLst>
              <a:ext uri="{FF2B5EF4-FFF2-40B4-BE49-F238E27FC236}">
                <a16:creationId xmlns:a16="http://schemas.microsoft.com/office/drawing/2014/main" id="{303ABA00-8087-EB74-1EE2-49F705982C17}"/>
              </a:ext>
            </a:extLst>
          </p:cNvPr>
          <p:cNvSpPr txBox="1">
            <a:spLocks/>
          </p:cNvSpPr>
          <p:nvPr/>
        </p:nvSpPr>
        <p:spPr>
          <a:xfrm>
            <a:off x="609600" y="369254"/>
            <a:ext cx="3783724" cy="70796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Present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CAB592-A711-5FF5-05C9-234DFF2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375" y="1221828"/>
            <a:ext cx="10753250" cy="0"/>
          </a:xfrm>
          <a:prstGeom prst="line">
            <a:avLst/>
          </a:prstGeom>
          <a:ln w="85725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8A8E09-CC22-CDFC-FEA8-65A45149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24775" y="1221828"/>
            <a:ext cx="0" cy="603711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8">
            <a:extLst>
              <a:ext uri="{FF2B5EF4-FFF2-40B4-BE49-F238E27FC236}">
                <a16:creationId xmlns:a16="http://schemas.microsoft.com/office/drawing/2014/main" id="{5DD18C84-2D36-5499-E32B-895607922ADD}"/>
              </a:ext>
            </a:extLst>
          </p:cNvPr>
          <p:cNvSpPr txBox="1">
            <a:spLocks/>
          </p:cNvSpPr>
          <p:nvPr/>
        </p:nvSpPr>
        <p:spPr>
          <a:xfrm>
            <a:off x="719375" y="1590957"/>
            <a:ext cx="5472105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all" spc="10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New features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193906-32AD-8EF1-34A7-B654EBD10EBE}"/>
              </a:ext>
            </a:extLst>
          </p:cNvPr>
          <p:cNvSpPr/>
          <p:nvPr/>
        </p:nvSpPr>
        <p:spPr>
          <a:xfrm>
            <a:off x="10938415" y="1150167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38">
            <a:extLst>
              <a:ext uri="{FF2B5EF4-FFF2-40B4-BE49-F238E27FC236}">
                <a16:creationId xmlns:a16="http://schemas.microsoft.com/office/drawing/2014/main" id="{73C1A65B-AEB7-AC09-C986-C14C4FF6A1C6}"/>
              </a:ext>
            </a:extLst>
          </p:cNvPr>
          <p:cNvSpPr txBox="1">
            <a:spLocks/>
          </p:cNvSpPr>
          <p:nvPr/>
        </p:nvSpPr>
        <p:spPr>
          <a:xfrm>
            <a:off x="9748315" y="1523683"/>
            <a:ext cx="1227772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Demi"/>
              </a:rPr>
              <a:t>Today</a:t>
            </a:r>
            <a:endParaRPr kumimoji="0" lang="en-US" sz="2200" b="1" i="0" u="none" strike="noStrike" kern="1200" cap="all" spc="10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venir Next LT Pro Dem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DDB3C1-63BB-1EED-2581-C2ACCE58A449}"/>
              </a:ext>
            </a:extLst>
          </p:cNvPr>
          <p:cNvGrpSpPr/>
          <p:nvPr/>
        </p:nvGrpSpPr>
        <p:grpSpPr>
          <a:xfrm>
            <a:off x="719374" y="2661908"/>
            <a:ext cx="11007527" cy="1640153"/>
            <a:chOff x="719374" y="2661908"/>
            <a:chExt cx="11007527" cy="16401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F9A878-EE47-17BD-E812-14898DECEBA8}"/>
                </a:ext>
              </a:extLst>
            </p:cNvPr>
            <p:cNvSpPr txBox="1"/>
            <p:nvPr/>
          </p:nvSpPr>
          <p:spPr>
            <a:xfrm>
              <a:off x="719374" y="2661908"/>
              <a:ext cx="1076834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  <a:latin typeface="Avenir Book" panose="02000503020000020003" pitchFamily="2" charset="0"/>
                </a:rPr>
                <a:t>Long awaited updates are happening now using the classic </a:t>
              </a:r>
              <a:r>
                <a:rPr lang="en-US" sz="3200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data.table </a:t>
              </a:r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  <a:latin typeface="Avenir Book" panose="02000503020000020003" pitchFamily="2" charset="0"/>
                </a:rPr>
                <a:t>principles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4D15EC-779E-BA7D-CE28-061FE4189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374" y="3660053"/>
              <a:ext cx="11007527" cy="64200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C9C5361-A67F-D1B2-9492-F32872BFAF9C}"/>
              </a:ext>
            </a:extLst>
          </p:cNvPr>
          <p:cNvSpPr txBox="1"/>
          <p:nvPr/>
        </p:nvSpPr>
        <p:spPr>
          <a:xfrm>
            <a:off x="719374" y="1990687"/>
            <a:ext cx="9028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" panose="020B0503020202020204" pitchFamily="34" charset="0"/>
              </a:rPr>
              <a:t>https://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" panose="020B0503020202020204" pitchFamily="34" charset="0"/>
              </a:rPr>
              <a:t>github.com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" panose="020B0503020202020204" pitchFamily="34" charset="0"/>
              </a:rPr>
              <a:t>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" panose="020B0503020202020204" pitchFamily="34" charset="0"/>
              </a:rPr>
              <a:t>Rdatatable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" panose="020B0503020202020204" pitchFamily="34" charset="0"/>
              </a:rPr>
              <a:t>/data.table/blob/master/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venir Next" panose="020B0503020202020204" pitchFamily="34" charset="0"/>
              </a:rPr>
              <a:t>NEWS.md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venir Next" panose="020B0503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543905-E74F-749F-C0E0-F8A799697BC5}"/>
              </a:ext>
            </a:extLst>
          </p:cNvPr>
          <p:cNvGrpSpPr/>
          <p:nvPr/>
        </p:nvGrpSpPr>
        <p:grpSpPr>
          <a:xfrm>
            <a:off x="719373" y="4556162"/>
            <a:ext cx="10768350" cy="2187258"/>
            <a:chOff x="719373" y="4556162"/>
            <a:chExt cx="10768350" cy="21872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964365D-C8F1-9D01-23A7-804AB0E94E2A}"/>
                </a:ext>
              </a:extLst>
            </p:cNvPr>
            <p:cNvSpPr txBox="1"/>
            <p:nvPr/>
          </p:nvSpPr>
          <p:spPr>
            <a:xfrm>
              <a:off x="719374" y="4556162"/>
              <a:ext cx="107683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  <a:latin typeface="Avenir Book" panose="02000503020000020003" pitchFamily="2" charset="0"/>
                </a:rPr>
                <a:t>Bug fixes and other notable improvements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2B58C0-473F-9D93-1F55-931758A65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373" y="5079382"/>
              <a:ext cx="9747863" cy="1664038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1A2A2A2-2E89-1041-A047-F8AC5B427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1551" y="30779"/>
            <a:ext cx="488265" cy="5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5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5">
            <a:extLst>
              <a:ext uri="{FF2B5EF4-FFF2-40B4-BE49-F238E27FC236}">
                <a16:creationId xmlns:a16="http://schemas.microsoft.com/office/drawing/2014/main" id="{303ABA00-8087-EB74-1EE2-49F705982C17}"/>
              </a:ext>
            </a:extLst>
          </p:cNvPr>
          <p:cNvSpPr txBox="1">
            <a:spLocks/>
          </p:cNvSpPr>
          <p:nvPr/>
        </p:nvSpPr>
        <p:spPr>
          <a:xfrm>
            <a:off x="609600" y="369254"/>
            <a:ext cx="3783724" cy="70796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future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6D07D1-6B97-EE05-EDEE-DD13D14E1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375" y="1221828"/>
            <a:ext cx="10753250" cy="0"/>
          </a:xfrm>
          <a:prstGeom prst="line">
            <a:avLst/>
          </a:prstGeom>
          <a:ln w="85725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14CB1D-CCD7-EFC2-FDE5-059CD7133B5A}"/>
              </a:ext>
            </a:extLst>
          </p:cNvPr>
          <p:cNvSpPr txBox="1"/>
          <p:nvPr/>
        </p:nvSpPr>
        <p:spPr>
          <a:xfrm>
            <a:off x="609599" y="1757547"/>
            <a:ext cx="1086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" panose="020B0503020202020204" pitchFamily="34" charset="0"/>
              </a:rPr>
              <a:t>The goal of this re-invigoration of data.table is to produce a </a:t>
            </a:r>
            <a:r>
              <a:rPr lang="en-US" sz="2800" dirty="0">
                <a:solidFill>
                  <a:schemeClr val="accent5"/>
                </a:solidFill>
                <a:latin typeface="Avenir Next" panose="020B0503020202020204" pitchFamily="34" charset="0"/>
              </a:rPr>
              <a:t>sustainable open-source project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DE811B5-9F28-40B4-441C-AA4A38B1B3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116699"/>
              </p:ext>
            </p:extLst>
          </p:nvPr>
        </p:nvGraphicFramePr>
        <p:xfrm>
          <a:off x="609599" y="2398815"/>
          <a:ext cx="11087596" cy="2541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7F4F446-5224-FD0B-C0F6-FA636F73C9BA}"/>
              </a:ext>
            </a:extLst>
          </p:cNvPr>
          <p:cNvSpPr txBox="1"/>
          <p:nvPr/>
        </p:nvSpPr>
        <p:spPr>
          <a:xfrm>
            <a:off x="719376" y="4940134"/>
            <a:ext cx="111915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Next" panose="020B0503020202020204" pitchFamily="34" charset="0"/>
              </a:rPr>
              <a:t>Beyond adding features, a few notable plans:</a:t>
            </a: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chemeClr val="accent4"/>
                </a:solidFill>
                <a:latin typeface="Avenir Next" panose="020B0503020202020204" pitchFamily="34" charset="0"/>
              </a:rPr>
              <a:t>Establish pathways for funding (individual features or ongoing, </a:t>
            </a:r>
            <a:r>
              <a:rPr lang="en-US" sz="2200" dirty="0" err="1">
                <a:solidFill>
                  <a:schemeClr val="accent4"/>
                </a:solidFill>
                <a:latin typeface="Avenir Next" panose="020B0503020202020204" pitchFamily="34" charset="0"/>
              </a:rPr>
              <a:t>eg</a:t>
            </a:r>
            <a:r>
              <a:rPr lang="en-US" sz="2200" dirty="0">
                <a:solidFill>
                  <a:schemeClr val="accent4"/>
                </a:solidFill>
                <a:latin typeface="Avenir Next" panose="020B0503020202020204" pitchFamily="34" charset="0"/>
              </a:rPr>
              <a:t> </a:t>
            </a:r>
            <a:r>
              <a:rPr lang="en-US" sz="2200" dirty="0" err="1">
                <a:solidFill>
                  <a:schemeClr val="accent4"/>
                </a:solidFill>
                <a:latin typeface="Avenir Next" panose="020B0503020202020204" pitchFamily="34" charset="0"/>
              </a:rPr>
              <a:t>NumFocus</a:t>
            </a:r>
            <a:r>
              <a:rPr lang="en-US" sz="2200" dirty="0">
                <a:solidFill>
                  <a:schemeClr val="accent4"/>
                </a:solidFill>
                <a:latin typeface="Avenir Next" panose="020B0503020202020204" pitchFamily="34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chemeClr val="accent6"/>
                </a:solidFill>
                <a:latin typeface="Avenir Next" panose="020B0503020202020204" pitchFamily="34" charset="0"/>
              </a:rPr>
              <a:t>Build more infrastructure to help </a:t>
            </a:r>
            <a:r>
              <a:rPr lang="en-US" sz="2200" dirty="0" err="1">
                <a:solidFill>
                  <a:schemeClr val="accent6"/>
                </a:solidFill>
                <a:latin typeface="Avenir Next" panose="020B0503020202020204" pitchFamily="34" charset="0"/>
              </a:rPr>
              <a:t>devs</a:t>
            </a:r>
            <a:r>
              <a:rPr lang="en-US" sz="2200" dirty="0">
                <a:solidFill>
                  <a:schemeClr val="accent6"/>
                </a:solidFill>
                <a:latin typeface="Avenir Next" panose="020B0503020202020204" pitchFamily="34" charset="0"/>
              </a:rPr>
              <a:t> to parse the vast complexity of data.table package</a:t>
            </a:r>
          </a:p>
          <a:p>
            <a:pPr marL="514350" indent="-514350">
              <a:buAutoNum type="arabicPeriod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venir Next" panose="020B0503020202020204" pitchFamily="34" charset="0"/>
              </a:rPr>
              <a:t>More education on R’s C APIs and how they can be used with compiled code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3A7F34-6E5E-5ED6-7E01-83E1016C4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51551" y="30779"/>
            <a:ext cx="488265" cy="5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0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13" grpId="0">
        <p:bldAsOne/>
      </p:bldGraphic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BB69A2-2C28-4246-BFC1-3316E1737169}"/>
              </a:ext>
            </a:extLst>
          </p:cNvPr>
          <p:cNvSpPr txBox="1"/>
          <p:nvPr/>
        </p:nvSpPr>
        <p:spPr>
          <a:xfrm>
            <a:off x="4317308" y="545130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Book Antiqua" panose="02040602050305030304" pitchFamily="18" charset="0"/>
              </a:rPr>
              <a:t>Tyson S. Barrett</a:t>
            </a:r>
          </a:p>
        </p:txBody>
      </p:sp>
      <p:pic>
        <p:nvPicPr>
          <p:cNvPr id="5" name="Graphic 4" descr="Envelope">
            <a:extLst>
              <a:ext uri="{FF2B5EF4-FFF2-40B4-BE49-F238E27FC236}">
                <a16:creationId xmlns:a16="http://schemas.microsoft.com/office/drawing/2014/main" id="{4F281282-56D9-D24B-B585-77DC2D1C1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158" y="2351624"/>
            <a:ext cx="836840" cy="836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4160A-6E91-974B-BDD7-E3DAEE421DE2}"/>
              </a:ext>
            </a:extLst>
          </p:cNvPr>
          <p:cNvSpPr txBox="1"/>
          <p:nvPr/>
        </p:nvSpPr>
        <p:spPr>
          <a:xfrm>
            <a:off x="1556988" y="2523441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t.barrett88@gmail.com</a:t>
            </a:r>
          </a:p>
        </p:txBody>
      </p:sp>
      <p:pic>
        <p:nvPicPr>
          <p:cNvPr id="9" name="Graphic 8" descr="Download from cloud">
            <a:extLst>
              <a:ext uri="{FF2B5EF4-FFF2-40B4-BE49-F238E27FC236}">
                <a16:creationId xmlns:a16="http://schemas.microsoft.com/office/drawing/2014/main" id="{C5220451-FE73-D34B-8DBD-84604362D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15998" y="4491540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3166E2-EE55-1846-902C-8B5F84648553}"/>
              </a:ext>
            </a:extLst>
          </p:cNvPr>
          <p:cNvSpPr txBox="1"/>
          <p:nvPr/>
        </p:nvSpPr>
        <p:spPr>
          <a:xfrm>
            <a:off x="2475549" y="4662516"/>
            <a:ext cx="820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Slides will be on useR! 2024 website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02718-651E-1C4B-89B2-AADA62CF8F93}"/>
              </a:ext>
            </a:extLst>
          </p:cNvPr>
          <p:cNvSpPr txBox="1"/>
          <p:nvPr/>
        </p:nvSpPr>
        <p:spPr>
          <a:xfrm>
            <a:off x="7670918" y="2468937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tysonbarrett.com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9EAC1C3-407E-E44C-8CC7-9FAB343F8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086" y="3377709"/>
            <a:ext cx="357739" cy="4088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F45A6E-5B96-4648-9423-E668BAE6DD68}"/>
              </a:ext>
            </a:extLst>
          </p:cNvPr>
          <p:cNvSpPr txBox="1"/>
          <p:nvPr/>
        </p:nvSpPr>
        <p:spPr>
          <a:xfrm>
            <a:off x="1585013" y="3569629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@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healthandstats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pic>
        <p:nvPicPr>
          <p:cNvPr id="19" name="Graphic 18" descr="Internet">
            <a:extLst>
              <a:ext uri="{FF2B5EF4-FFF2-40B4-BE49-F238E27FC236}">
                <a16:creationId xmlns:a16="http://schemas.microsoft.com/office/drawing/2014/main" id="{1280D94D-392E-634E-84A9-BAA108A4FF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38589" y="2264969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606137-F8D8-B94E-B604-AC46718C0DE9}"/>
              </a:ext>
            </a:extLst>
          </p:cNvPr>
          <p:cNvSpPr txBox="1"/>
          <p:nvPr/>
        </p:nvSpPr>
        <p:spPr>
          <a:xfrm>
            <a:off x="6200815" y="352318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github.com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tysonstanley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C17B02EC-370A-A640-A7CC-44C796FADB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68580" y="3334370"/>
            <a:ext cx="732235" cy="8368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BBC684-FC61-5348-9BD5-D0DEFECB94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51551" y="30779"/>
            <a:ext cx="488265" cy="5649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8D4085-406E-1345-B077-45ACE7FC23A3}"/>
              </a:ext>
            </a:extLst>
          </p:cNvPr>
          <p:cNvSpPr txBox="1"/>
          <p:nvPr/>
        </p:nvSpPr>
        <p:spPr>
          <a:xfrm>
            <a:off x="1574690" y="1221762"/>
            <a:ext cx="9355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Thanks to </a:t>
            </a:r>
            <a:r>
              <a:rPr lang="en-US" b="1" dirty="0">
                <a:solidFill>
                  <a:schemeClr val="accent2"/>
                </a:solidFill>
                <a:latin typeface="Book Antiqua" panose="02040602050305030304" pitchFamily="18" charset="0"/>
              </a:rPr>
              <a:t>Matt </a:t>
            </a:r>
            <a:r>
              <a:rPr lang="en-US" b="1" dirty="0" err="1">
                <a:solidFill>
                  <a:schemeClr val="accent2"/>
                </a:solidFill>
                <a:latin typeface="Book Antiqua" panose="02040602050305030304" pitchFamily="18" charset="0"/>
              </a:rPr>
              <a:t>Dowle</a:t>
            </a:r>
            <a:r>
              <a:rPr lang="en-US" b="1" dirty="0">
                <a:solidFill>
                  <a:schemeClr val="accent2"/>
                </a:solidFill>
                <a:latin typeface="Book Antiqua" panose="02040602050305030304" pitchFamily="18" charset="0"/>
              </a:rPr>
              <a:t>, Arun Srinivasan, Michael </a:t>
            </a:r>
            <a:r>
              <a:rPr lang="en-US" b="1" dirty="0" err="1">
                <a:solidFill>
                  <a:schemeClr val="accent2"/>
                </a:solidFill>
                <a:latin typeface="Book Antiqua" panose="02040602050305030304" pitchFamily="18" charset="0"/>
              </a:rPr>
              <a:t>Cherico</a:t>
            </a:r>
            <a:r>
              <a:rPr lang="en-US" b="1" dirty="0">
                <a:solidFill>
                  <a:schemeClr val="accent2"/>
                </a:solidFill>
                <a:latin typeface="Book Antiqua" panose="02040602050305030304" pitchFamily="18" charset="0"/>
              </a:rPr>
              <a:t>, Jan Gorecki, Toby Hocking and the data.table team</a:t>
            </a:r>
            <a:r>
              <a:rPr lang="en-US" b="1" dirty="0">
                <a:latin typeface="Book Antiqua" panose="02040602050305030304" pitchFamily="18" charset="0"/>
              </a:rPr>
              <a:t>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51DA84D-81AC-D096-5585-93B32D3F60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6826" y="3791964"/>
            <a:ext cx="426877" cy="48786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28D2BF4-9970-13E0-A96E-EC42C0EBF1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5426" y="3343611"/>
            <a:ext cx="409264" cy="46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1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5">
            <a:extLst>
              <a:ext uri="{FF2B5EF4-FFF2-40B4-BE49-F238E27FC236}">
                <a16:creationId xmlns:a16="http://schemas.microsoft.com/office/drawing/2014/main" id="{7223D0C7-1502-3C3B-992C-E1EA339A8841}"/>
              </a:ext>
            </a:extLst>
          </p:cNvPr>
          <p:cNvSpPr txBox="1">
            <a:spLocks/>
          </p:cNvSpPr>
          <p:nvPr/>
        </p:nvSpPr>
        <p:spPr>
          <a:xfrm>
            <a:off x="609599" y="369254"/>
            <a:ext cx="10415175" cy="70796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8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Who am </a:t>
            </a:r>
            <a:r>
              <a:rPr lang="en-US" sz="4800" dirty="0">
                <a:solidFill>
                  <a:srgbClr val="000000"/>
                </a:solidFill>
                <a:latin typeface="Avenir Next LT Pro Demi"/>
              </a:rPr>
              <a:t>I</a:t>
            </a:r>
            <a:r>
              <a:rPr kumimoji="0" lang="en-US" sz="48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39B9C-9929-E116-EA9E-6DC97016AE17}"/>
              </a:ext>
            </a:extLst>
          </p:cNvPr>
          <p:cNvSpPr txBox="1"/>
          <p:nvPr/>
        </p:nvSpPr>
        <p:spPr>
          <a:xfrm>
            <a:off x="609599" y="1554031"/>
            <a:ext cx="480727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" panose="020B0503020202020204" pitchFamily="34" charset="0"/>
              </a:rPr>
              <a:t>Current maintainer of </a:t>
            </a:r>
          </a:p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data.table</a:t>
            </a:r>
            <a:endParaRPr lang="en-US" sz="3600" b="1" dirty="0">
              <a:latin typeface="Avenir Next" panose="020B0503020202020204" pitchFamily="34" charset="0"/>
            </a:endParaRPr>
          </a:p>
        </p:txBody>
      </p:sp>
      <p:pic>
        <p:nvPicPr>
          <p:cNvPr id="7" name="Picture 6" descr="A dog in a sweater&#10;&#10;Description automatically generated">
            <a:extLst>
              <a:ext uri="{FF2B5EF4-FFF2-40B4-BE49-F238E27FC236}">
                <a16:creationId xmlns:a16="http://schemas.microsoft.com/office/drawing/2014/main" id="{C8E5A4FE-0695-89D8-2216-1418363177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7" r="36734"/>
          <a:stretch/>
        </p:blipFill>
        <p:spPr>
          <a:xfrm>
            <a:off x="10353850" y="1589086"/>
            <a:ext cx="1605184" cy="3791415"/>
          </a:xfrm>
          <a:prstGeom prst="rect">
            <a:avLst/>
          </a:prstGeom>
        </p:spPr>
      </p:pic>
      <p:pic>
        <p:nvPicPr>
          <p:cNvPr id="9" name="Picture 8" descr="A person climbing a rock wall&#10;&#10;Description automatically generated">
            <a:extLst>
              <a:ext uri="{FF2B5EF4-FFF2-40B4-BE49-F238E27FC236}">
                <a16:creationId xmlns:a16="http://schemas.microsoft.com/office/drawing/2014/main" id="{CA9C5064-63DD-A1AA-EB99-2A133F7188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12"/>
          <a:stretch/>
        </p:blipFill>
        <p:spPr>
          <a:xfrm>
            <a:off x="5784642" y="2184973"/>
            <a:ext cx="2129865" cy="3453529"/>
          </a:xfrm>
          <a:prstGeom prst="rect">
            <a:avLst/>
          </a:prstGeom>
        </p:spPr>
      </p:pic>
      <p:pic>
        <p:nvPicPr>
          <p:cNvPr id="11" name="Picture 10" descr="A person and person taking a selfie on a beach&#10;&#10;Description automatically generated">
            <a:extLst>
              <a:ext uri="{FF2B5EF4-FFF2-40B4-BE49-F238E27FC236}">
                <a16:creationId xmlns:a16="http://schemas.microsoft.com/office/drawing/2014/main" id="{388A1D68-3054-B13C-27A1-A5307FCF0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868" y="4388043"/>
            <a:ext cx="1773044" cy="23640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69B4D9-3780-25D5-15E4-1EDD442CE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3219" y="3484794"/>
            <a:ext cx="2450480" cy="3267307"/>
          </a:xfrm>
          <a:prstGeom prst="rect">
            <a:avLst/>
          </a:prstGeom>
        </p:spPr>
      </p:pic>
      <p:pic>
        <p:nvPicPr>
          <p:cNvPr id="18" name="Picture 17" descr="A cat lying on a mouse pad&#10;&#10;Description automatically generated">
            <a:extLst>
              <a:ext uri="{FF2B5EF4-FFF2-40B4-BE49-F238E27FC236}">
                <a16:creationId xmlns:a16="http://schemas.microsoft.com/office/drawing/2014/main" id="{3F88E3D2-878C-E29B-53D5-DE0F9D3771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8939" y="221675"/>
            <a:ext cx="2450480" cy="326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77411C-3451-098E-63EC-00C8FF99898F}"/>
              </a:ext>
            </a:extLst>
          </p:cNvPr>
          <p:cNvSpPr txBox="1"/>
          <p:nvPr/>
        </p:nvSpPr>
        <p:spPr>
          <a:xfrm>
            <a:off x="621038" y="3135927"/>
            <a:ext cx="5152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" panose="020B0503020202020204" pitchFamily="34" charset="0"/>
              </a:rPr>
              <a:t>Research Manager at a large US Health Insurer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FD7280-BDEC-A7BE-3917-41485CFCF606}"/>
              </a:ext>
            </a:extLst>
          </p:cNvPr>
          <p:cNvSpPr txBox="1"/>
          <p:nvPr/>
        </p:nvSpPr>
        <p:spPr>
          <a:xfrm>
            <a:off x="609599" y="4657638"/>
            <a:ext cx="322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Next" panose="020B0503020202020204" pitchFamily="34" charset="0"/>
              </a:rPr>
              <a:t>Human nerd</a:t>
            </a:r>
          </a:p>
        </p:txBody>
      </p:sp>
    </p:spTree>
    <p:extLst>
      <p:ext uri="{BB962C8B-B14F-4D97-AF65-F5344CB8AC3E}">
        <p14:creationId xmlns:p14="http://schemas.microsoft.com/office/powerpoint/2010/main" val="31047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Placeholder 135">
            <a:extLst>
              <a:ext uri="{FF2B5EF4-FFF2-40B4-BE49-F238E27FC236}">
                <a16:creationId xmlns:a16="http://schemas.microsoft.com/office/drawing/2014/main" id="{E9E6CA2A-2C6B-6A35-A366-2B9C80787D6A}"/>
              </a:ext>
            </a:extLst>
          </p:cNvPr>
          <p:cNvSpPr txBox="1">
            <a:spLocks/>
          </p:cNvSpPr>
          <p:nvPr/>
        </p:nvSpPr>
        <p:spPr>
          <a:xfrm>
            <a:off x="609599" y="93266"/>
            <a:ext cx="10234243" cy="110334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Why </a:t>
            </a:r>
            <a:r>
              <a:rPr kumimoji="0" lang="en-US" sz="9600" b="1" i="0" u="none" strike="noStrike" kern="1200" cap="all" spc="10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</a:t>
            </a:r>
            <a:r>
              <a:rPr kumimoji="0" lang="en-US" sz="60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?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2F95C1D3-D9FA-101A-DA4B-8B148E6C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551" y="30779"/>
            <a:ext cx="488265" cy="564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69AA9B-2C5C-DC79-78D1-0DB191006DB2}"/>
              </a:ext>
            </a:extLst>
          </p:cNvPr>
          <p:cNvSpPr txBox="1"/>
          <p:nvPr/>
        </p:nvSpPr>
        <p:spPr>
          <a:xfrm>
            <a:off x="5393316" y="1803608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Fira Code" panose="020B0509050000020004" pitchFamily="49" charset="0"/>
                <a:ea typeface="Fira Code" panose="020B0509050000020004" pitchFamily="49" charset="0"/>
              </a:rPr>
              <a:t>dt[</a:t>
            </a:r>
            <a:r>
              <a:rPr lang="en-US" sz="4800" b="1" dirty="0" err="1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</a:t>
            </a:r>
            <a:r>
              <a:rPr lang="en-US" sz="4800" b="1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</a:t>
            </a:r>
            <a:r>
              <a:rPr lang="en-US" sz="4800" b="1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4800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by</a:t>
            </a:r>
            <a:r>
              <a:rPr lang="en-US" sz="4800" b="1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C5455-2B5F-78AE-526C-989063FC6DA3}"/>
              </a:ext>
            </a:extLst>
          </p:cNvPr>
          <p:cNvSpPr txBox="1"/>
          <p:nvPr/>
        </p:nvSpPr>
        <p:spPr>
          <a:xfrm>
            <a:off x="609600" y="2548337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venir Book" panose="02000503020000020003" pitchFamily="2" charset="0"/>
              </a:rPr>
              <a:t>Concise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5E468-F75A-A4ED-D70F-2A9C42502B27}"/>
              </a:ext>
            </a:extLst>
          </p:cNvPr>
          <p:cNvSpPr txBox="1"/>
          <p:nvPr/>
        </p:nvSpPr>
        <p:spPr>
          <a:xfrm>
            <a:off x="609599" y="3179279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venir Book" panose="02000503020000020003" pitchFamily="2" charset="0"/>
              </a:rPr>
              <a:t>Fast speed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E228D-98BB-7389-C49D-432FAB4F40C3}"/>
              </a:ext>
            </a:extLst>
          </p:cNvPr>
          <p:cNvSpPr txBox="1"/>
          <p:nvPr/>
        </p:nvSpPr>
        <p:spPr>
          <a:xfrm>
            <a:off x="609599" y="3810221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venir Book" panose="02000503020000020003" pitchFamily="2" charset="0"/>
              </a:rPr>
              <a:t>Memory efficient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D29EDB-5F3B-42E2-0E40-8C1AA03C05B7}"/>
              </a:ext>
            </a:extLst>
          </p:cNvPr>
          <p:cNvSpPr txBox="1"/>
          <p:nvPr/>
        </p:nvSpPr>
        <p:spPr>
          <a:xfrm>
            <a:off x="609599" y="4441163"/>
            <a:ext cx="6623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venir Book" panose="02000503020000020003" pitchFamily="2" charset="0"/>
              </a:rPr>
              <a:t>Careful API lifecycle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3F1781-B934-FA05-2286-604A71666C93}"/>
              </a:ext>
            </a:extLst>
          </p:cNvPr>
          <p:cNvSpPr txBox="1"/>
          <p:nvPr/>
        </p:nvSpPr>
        <p:spPr>
          <a:xfrm>
            <a:off x="609599" y="5072105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venir Book" panose="02000503020000020003" pitchFamily="2" charset="0"/>
              </a:rPr>
              <a:t>Community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47E1D2-B224-87B2-C85E-73A1E87DFD52}"/>
              </a:ext>
            </a:extLst>
          </p:cNvPr>
          <p:cNvSpPr txBox="1"/>
          <p:nvPr/>
        </p:nvSpPr>
        <p:spPr>
          <a:xfrm>
            <a:off x="609599" y="5703047"/>
            <a:ext cx="2437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venir Book" panose="02000503020000020003" pitchFamily="2" charset="0"/>
              </a:rPr>
              <a:t>Feature rich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12CBF0-882C-FC09-E14C-38AA1986AE90}"/>
              </a:ext>
            </a:extLst>
          </p:cNvPr>
          <p:cNvSpPr txBox="1"/>
          <p:nvPr/>
        </p:nvSpPr>
        <p:spPr>
          <a:xfrm>
            <a:off x="2865345" y="21562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data.table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7306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2F95C1D3-D9FA-101A-DA4B-8B148E6C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551" y="30779"/>
            <a:ext cx="488265" cy="564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C5455-2B5F-78AE-526C-989063FC6DA3}"/>
              </a:ext>
            </a:extLst>
          </p:cNvPr>
          <p:cNvSpPr txBox="1"/>
          <p:nvPr/>
        </p:nvSpPr>
        <p:spPr>
          <a:xfrm>
            <a:off x="609600" y="2548337"/>
            <a:ext cx="301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accent5"/>
                </a:solidFill>
                <a:latin typeface="Avenir Book" panose="02000503020000020003" pitchFamily="2" charset="0"/>
              </a:rPr>
              <a:t>Concise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5E468-F75A-A4ED-D70F-2A9C42502B27}"/>
              </a:ext>
            </a:extLst>
          </p:cNvPr>
          <p:cNvSpPr txBox="1"/>
          <p:nvPr/>
        </p:nvSpPr>
        <p:spPr>
          <a:xfrm>
            <a:off x="609599" y="3179279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Fast speed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6E228D-98BB-7389-C49D-432FAB4F40C3}"/>
              </a:ext>
            </a:extLst>
          </p:cNvPr>
          <p:cNvSpPr txBox="1"/>
          <p:nvPr/>
        </p:nvSpPr>
        <p:spPr>
          <a:xfrm>
            <a:off x="609599" y="3810221"/>
            <a:ext cx="3456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Memory efficient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D29EDB-5F3B-42E2-0E40-8C1AA03C05B7}"/>
              </a:ext>
            </a:extLst>
          </p:cNvPr>
          <p:cNvSpPr txBox="1"/>
          <p:nvPr/>
        </p:nvSpPr>
        <p:spPr>
          <a:xfrm>
            <a:off x="609599" y="4441163"/>
            <a:ext cx="6623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Careful API lifecycle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3F1781-B934-FA05-2286-604A71666C93}"/>
              </a:ext>
            </a:extLst>
          </p:cNvPr>
          <p:cNvSpPr txBox="1"/>
          <p:nvPr/>
        </p:nvSpPr>
        <p:spPr>
          <a:xfrm>
            <a:off x="609599" y="5072105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Community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47E1D2-B224-87B2-C85E-73A1E87DFD52}"/>
              </a:ext>
            </a:extLst>
          </p:cNvPr>
          <p:cNvSpPr txBox="1"/>
          <p:nvPr/>
        </p:nvSpPr>
        <p:spPr>
          <a:xfrm>
            <a:off x="609599" y="5703047"/>
            <a:ext cx="2437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Feature rich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BA56C-A56A-FBF2-081E-BACE6007EA57}"/>
              </a:ext>
            </a:extLst>
          </p:cNvPr>
          <p:cNvSpPr txBox="1"/>
          <p:nvPr/>
        </p:nvSpPr>
        <p:spPr>
          <a:xfrm>
            <a:off x="812119" y="3428032"/>
            <a:ext cx="1028037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Fira Code" panose="020B0509050000020004" pitchFamily="49" charset="0"/>
                <a:ea typeface="Fira Code" panose="020B0509050000020004" pitchFamily="49" charset="0"/>
              </a:rPr>
              <a:t>dt[</a:t>
            </a:r>
            <a:r>
              <a:rPr lang="en-US" sz="2800" b="1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grp == “treatment”</a:t>
            </a:r>
            <a:r>
              <a:rPr lang="en-US" sz="2800" b="1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 := mean(x)</a:t>
            </a:r>
            <a:r>
              <a:rPr lang="en-US" sz="2800" b="1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800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by = id</a:t>
            </a:r>
            <a:r>
              <a:rPr lang="en-US" sz="2800" b="1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71F64-2423-B098-B80E-CF71A0C77A7B}"/>
              </a:ext>
            </a:extLst>
          </p:cNvPr>
          <p:cNvSpPr txBox="1"/>
          <p:nvPr/>
        </p:nvSpPr>
        <p:spPr>
          <a:xfrm>
            <a:off x="812119" y="4089752"/>
            <a:ext cx="40511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Fira Code" panose="020B0509050000020004" pitchFamily="49" charset="0"/>
                <a:ea typeface="Fira Code" panose="020B0509050000020004" pitchFamily="49" charset="0"/>
              </a:rPr>
              <a:t>dt[</a:t>
            </a:r>
            <a:r>
              <a:rPr lang="en-US" sz="2800" b="1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dt2,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on = “id”</a:t>
            </a:r>
            <a:r>
              <a:rPr lang="en-US" sz="2800" b="1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B4D85-85D7-6123-DED4-1C85910CD4CD}"/>
              </a:ext>
            </a:extLst>
          </p:cNvPr>
          <p:cNvSpPr txBox="1"/>
          <p:nvPr/>
        </p:nvSpPr>
        <p:spPr>
          <a:xfrm>
            <a:off x="812119" y="4751472"/>
            <a:ext cx="684354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Fira Code" panose="020B0509050000020004" pitchFamily="49" charset="0"/>
                <a:ea typeface="Fira Code" panose="020B0509050000020004" pitchFamily="49" charset="0"/>
              </a:rPr>
              <a:t>dt[</a:t>
            </a:r>
            <a:r>
              <a:rPr lang="en-US" sz="2800" b="1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dt2,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on = “id”, roll = TRUE</a:t>
            </a:r>
            <a:r>
              <a:rPr lang="en-US" sz="2800" b="1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B73E4-931A-D83C-1E62-4CA643E72CC6}"/>
              </a:ext>
            </a:extLst>
          </p:cNvPr>
          <p:cNvSpPr txBox="1"/>
          <p:nvPr/>
        </p:nvSpPr>
        <p:spPr>
          <a:xfrm>
            <a:off x="816106" y="5413192"/>
            <a:ext cx="38363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Fira Code" panose="020B0509050000020004" pitchFamily="49" charset="0"/>
                <a:ea typeface="Fira Code" panose="020B0509050000020004" pitchFamily="49" charset="0"/>
              </a:rPr>
              <a:t>dt[,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.N</a:t>
            </a:r>
            <a:r>
              <a:rPr lang="en-US" sz="2800" b="1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r>
              <a:rPr lang="en-US" sz="2800" b="1" dirty="0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by = id</a:t>
            </a:r>
            <a:r>
              <a:rPr lang="en-US" sz="2800" b="1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67D1B-EA9A-0EEB-72D1-F6013BCF4651}"/>
              </a:ext>
            </a:extLst>
          </p:cNvPr>
          <p:cNvSpPr txBox="1"/>
          <p:nvPr/>
        </p:nvSpPr>
        <p:spPr>
          <a:xfrm>
            <a:off x="5393316" y="1803608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Fira Code" panose="020B0509050000020004" pitchFamily="49" charset="0"/>
                <a:ea typeface="Fira Code" panose="020B0509050000020004" pitchFamily="49" charset="0"/>
              </a:rPr>
              <a:t>dt[</a:t>
            </a:r>
            <a:r>
              <a:rPr lang="en-US" sz="4800" b="1" dirty="0" err="1">
                <a:solidFill>
                  <a:schemeClr val="accent3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</a:t>
            </a:r>
            <a:r>
              <a:rPr lang="en-US" sz="4800" b="1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j</a:t>
            </a:r>
            <a:r>
              <a:rPr lang="en-US" sz="4800" b="1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4800" b="1" dirty="0">
                <a:solidFill>
                  <a:schemeClr val="accent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by</a:t>
            </a:r>
            <a:r>
              <a:rPr lang="en-US" sz="4800" b="1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</p:txBody>
      </p:sp>
      <p:sp>
        <p:nvSpPr>
          <p:cNvPr id="7" name="Text Placeholder 135">
            <a:extLst>
              <a:ext uri="{FF2B5EF4-FFF2-40B4-BE49-F238E27FC236}">
                <a16:creationId xmlns:a16="http://schemas.microsoft.com/office/drawing/2014/main" id="{93820C80-A9BC-776E-3CD8-BC972BACD34D}"/>
              </a:ext>
            </a:extLst>
          </p:cNvPr>
          <p:cNvSpPr txBox="1">
            <a:spLocks/>
          </p:cNvSpPr>
          <p:nvPr/>
        </p:nvSpPr>
        <p:spPr>
          <a:xfrm>
            <a:off x="609599" y="93266"/>
            <a:ext cx="10234243" cy="110334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Why </a:t>
            </a:r>
            <a:r>
              <a:rPr kumimoji="0" lang="en-US" sz="9600" b="1" i="0" u="none" strike="noStrike" kern="1200" cap="all" spc="10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</a:t>
            </a:r>
            <a:r>
              <a:rPr kumimoji="0" lang="en-US" sz="60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CE80C-A96F-E428-5C3F-887FD49C4CC2}"/>
              </a:ext>
            </a:extLst>
          </p:cNvPr>
          <p:cNvSpPr txBox="1"/>
          <p:nvPr/>
        </p:nvSpPr>
        <p:spPr>
          <a:xfrm>
            <a:off x="2865345" y="21562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data.table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6660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CD7FC4-3186-C0C2-82A0-9D0C0F558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" y="3429000"/>
            <a:ext cx="10753250" cy="0"/>
          </a:xfrm>
          <a:prstGeom prst="line">
            <a:avLst/>
          </a:prstGeom>
          <a:ln w="85725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35">
            <a:extLst>
              <a:ext uri="{FF2B5EF4-FFF2-40B4-BE49-F238E27FC236}">
                <a16:creationId xmlns:a16="http://schemas.microsoft.com/office/drawing/2014/main" id="{A9F6A9F9-EFD4-C68F-04F8-D533B15EF661}"/>
              </a:ext>
            </a:extLst>
          </p:cNvPr>
          <p:cNvSpPr txBox="1">
            <a:spLocks/>
          </p:cNvSpPr>
          <p:nvPr/>
        </p:nvSpPr>
        <p:spPr>
          <a:xfrm>
            <a:off x="747048" y="2352109"/>
            <a:ext cx="1996440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Beginning</a:t>
            </a:r>
          </a:p>
        </p:txBody>
      </p:sp>
      <p:sp>
        <p:nvSpPr>
          <p:cNvPr id="31" name="Text Placeholder 140">
            <a:extLst>
              <a:ext uri="{FF2B5EF4-FFF2-40B4-BE49-F238E27FC236}">
                <a16:creationId xmlns:a16="http://schemas.microsoft.com/office/drawing/2014/main" id="{DFA06C28-F3C0-4CE2-7DE9-FE96F4C1DDE3}"/>
              </a:ext>
            </a:extLst>
          </p:cNvPr>
          <p:cNvSpPr txBox="1">
            <a:spLocks/>
          </p:cNvSpPr>
          <p:nvPr/>
        </p:nvSpPr>
        <p:spPr>
          <a:xfrm>
            <a:off x="777574" y="2694077"/>
            <a:ext cx="2052815" cy="530228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Matt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Dowle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 releases initial version of data.table package on GitHub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E79399-9725-319A-8DC1-E534B0BD6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777573" y="2352109"/>
            <a:ext cx="2" cy="1076891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B2F71C3-89AF-D8D7-5CEF-835812A823AC}"/>
              </a:ext>
            </a:extLst>
          </p:cNvPr>
          <p:cNvSpPr txBox="1"/>
          <p:nvPr/>
        </p:nvSpPr>
        <p:spPr>
          <a:xfrm>
            <a:off x="419142" y="355585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2008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0BE0028-320B-8D9F-DB09-E99AA44CB7DC}"/>
              </a:ext>
            </a:extLst>
          </p:cNvPr>
          <p:cNvSpPr/>
          <p:nvPr/>
        </p:nvSpPr>
        <p:spPr>
          <a:xfrm>
            <a:off x="690671" y="3360827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6294AB-624C-6F3D-1B5B-6E8193A82B96}"/>
              </a:ext>
            </a:extLst>
          </p:cNvPr>
          <p:cNvSpPr txBox="1"/>
          <p:nvPr/>
        </p:nvSpPr>
        <p:spPr>
          <a:xfrm>
            <a:off x="2476393" y="300984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2011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6825DF-6C78-78E6-1154-3200207E0821}"/>
              </a:ext>
            </a:extLst>
          </p:cNvPr>
          <p:cNvGrpSpPr/>
          <p:nvPr/>
        </p:nvGrpSpPr>
        <p:grpSpPr>
          <a:xfrm>
            <a:off x="2830389" y="3429000"/>
            <a:ext cx="1997364" cy="1650919"/>
            <a:chOff x="2830389" y="3429000"/>
            <a:chExt cx="1997364" cy="1650919"/>
          </a:xfrm>
        </p:grpSpPr>
        <p:sp>
          <p:nvSpPr>
            <p:cNvPr id="35" name="Text Placeholder 136">
              <a:extLst>
                <a:ext uri="{FF2B5EF4-FFF2-40B4-BE49-F238E27FC236}">
                  <a16:creationId xmlns:a16="http://schemas.microsoft.com/office/drawing/2014/main" id="{D2724175-0171-21F3-4E6D-75419ED7550E}"/>
                </a:ext>
              </a:extLst>
            </p:cNvPr>
            <p:cNvSpPr txBox="1">
              <a:spLocks/>
            </p:cNvSpPr>
            <p:nvPr/>
          </p:nvSpPr>
          <p:spPr>
            <a:xfrm>
              <a:off x="2831313" y="4003745"/>
              <a:ext cx="1996440" cy="381190"/>
            </a:xfrm>
            <a:prstGeom prst="rect">
              <a:avLst/>
            </a:prstGeom>
          </p:spPr>
          <p:txBody>
            <a:bodyPr vert="horz" lIns="91440" tIns="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b="1" kern="1200" cap="all" spc="1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200" b="1" i="0" u="none" strike="noStrike" kern="1200" cap="all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 Demi"/>
                  <a:ea typeface="+mn-ea"/>
                  <a:cs typeface="+mn-cs"/>
                </a:rPr>
                <a:t>:=</a:t>
              </a:r>
            </a:p>
          </p:txBody>
        </p:sp>
        <p:sp>
          <p:nvSpPr>
            <p:cNvPr id="36" name="Text Placeholder 141">
              <a:extLst>
                <a:ext uri="{FF2B5EF4-FFF2-40B4-BE49-F238E27FC236}">
                  <a16:creationId xmlns:a16="http://schemas.microsoft.com/office/drawing/2014/main" id="{A11766F2-3087-9B36-1361-934DC8ECA04E}"/>
                </a:ext>
              </a:extLst>
            </p:cNvPr>
            <p:cNvSpPr txBox="1">
              <a:spLocks/>
            </p:cNvSpPr>
            <p:nvPr/>
          </p:nvSpPr>
          <p:spPr>
            <a:xfrm>
              <a:off x="2831313" y="4301267"/>
              <a:ext cx="1996440" cy="778652"/>
            </a:xfrm>
            <a:prstGeom prst="rect">
              <a:avLst/>
            </a:prstGeom>
          </p:spPr>
          <p:txBody>
            <a:bodyPr vert="horz" lIns="91440" tIns="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 "/>
                  <a:ea typeface="+mn-ea"/>
                  <a:cs typeface="+mn-cs"/>
                </a:rPr>
                <a:t>Walrus operator given birth within data.table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C190F95-1DD2-0213-2059-C0229D3E0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830389" y="3429000"/>
              <a:ext cx="0" cy="1242011"/>
            </a:xfrm>
            <a:prstGeom prst="line">
              <a:avLst/>
            </a:prstGeom>
            <a:ln w="31750"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216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1077C264-6245-C408-E060-CC83BEF32AAE}"/>
              </a:ext>
            </a:extLst>
          </p:cNvPr>
          <p:cNvSpPr/>
          <p:nvPr/>
        </p:nvSpPr>
        <p:spPr>
          <a:xfrm>
            <a:off x="2743486" y="3360826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3FD59C8-57FA-45EC-4A14-3A8258C82BEA}"/>
              </a:ext>
            </a:extLst>
          </p:cNvPr>
          <p:cNvSpPr/>
          <p:nvPr/>
        </p:nvSpPr>
        <p:spPr>
          <a:xfrm>
            <a:off x="4792218" y="3353547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70FBE2-3251-D608-0E6E-9A1B209816B1}"/>
              </a:ext>
            </a:extLst>
          </p:cNvPr>
          <p:cNvSpPr txBox="1"/>
          <p:nvPr/>
        </p:nvSpPr>
        <p:spPr>
          <a:xfrm>
            <a:off x="4524774" y="352087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2014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8FF96-11FB-3821-DBC1-76733036380F}"/>
              </a:ext>
            </a:extLst>
          </p:cNvPr>
          <p:cNvGrpSpPr/>
          <p:nvPr/>
        </p:nvGrpSpPr>
        <p:grpSpPr>
          <a:xfrm>
            <a:off x="4879121" y="1578543"/>
            <a:ext cx="2869213" cy="1884236"/>
            <a:chOff x="4879121" y="1578543"/>
            <a:chExt cx="2869213" cy="1884236"/>
          </a:xfrm>
        </p:grpSpPr>
        <p:sp>
          <p:nvSpPr>
            <p:cNvPr id="40" name="Text Placeholder 137">
              <a:extLst>
                <a:ext uri="{FF2B5EF4-FFF2-40B4-BE49-F238E27FC236}">
                  <a16:creationId xmlns:a16="http://schemas.microsoft.com/office/drawing/2014/main" id="{81EDBED9-CBB7-84A3-157B-721357266225}"/>
                </a:ext>
              </a:extLst>
            </p:cNvPr>
            <p:cNvSpPr txBox="1">
              <a:spLocks/>
            </p:cNvSpPr>
            <p:nvPr/>
          </p:nvSpPr>
          <p:spPr>
            <a:xfrm>
              <a:off x="4879121" y="1589100"/>
              <a:ext cx="1996440" cy="381190"/>
            </a:xfrm>
            <a:prstGeom prst="rect">
              <a:avLst/>
            </a:prstGeom>
          </p:spPr>
          <p:txBody>
            <a:bodyPr vert="horz" lIns="91440" tIns="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b="1" kern="1200" cap="all" spc="1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200" b="1" i="0" u="none" strike="noStrike" kern="1200" cap="all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 Demi"/>
                  <a:ea typeface="+mn-ea"/>
                  <a:cs typeface="+mn-cs"/>
                </a:rPr>
                <a:t>User 2014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01EEFEE-40BD-B968-21EC-1B0EAE27B95F}"/>
                </a:ext>
              </a:extLst>
            </p:cNvPr>
            <p:cNvGrpSpPr/>
            <p:nvPr/>
          </p:nvGrpSpPr>
          <p:grpSpPr>
            <a:xfrm>
              <a:off x="4879121" y="1578543"/>
              <a:ext cx="2869213" cy="1884236"/>
              <a:chOff x="4879121" y="1578543"/>
              <a:chExt cx="2869213" cy="1884236"/>
            </a:xfrm>
          </p:grpSpPr>
          <p:sp>
            <p:nvSpPr>
              <p:cNvPr id="41" name="Text Placeholder 142">
                <a:extLst>
                  <a:ext uri="{FF2B5EF4-FFF2-40B4-BE49-F238E27FC236}">
                    <a16:creationId xmlns:a16="http://schemas.microsoft.com/office/drawing/2014/main" id="{BEDDB08D-10D9-7195-F92F-0D05AF9609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92073" y="1958901"/>
                <a:ext cx="2856261" cy="957559"/>
              </a:xfrm>
              <a:prstGeom prst="rect">
                <a:avLst/>
              </a:prstGeom>
            </p:spPr>
            <p:txBody>
              <a:bodyPr vert="horz" lIns="91440" tIns="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200" kern="1200" cap="none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venir Next LT Pro "/>
                    <a:ea typeface="+mn-ea"/>
                    <a:cs typeface="+mn-cs"/>
                  </a:rPr>
                  <a:t>Matt gives talk on data.table, discussing</a:t>
                </a:r>
                <a:r>
                  <a:rPr lang="en-US" dirty="0">
                    <a:solidFill>
                      <a:srgbClr val="000000"/>
                    </a:solidFill>
                    <a:latin typeface="Avenir Next LT Pro "/>
                  </a:rPr>
                  <a:t> history of its development and shows new features (</a:t>
                </a:r>
                <a:r>
                  <a:rPr lang="en-US" dirty="0" err="1">
                    <a:solidFill>
                      <a:srgbClr val="000000"/>
                    </a:solidFill>
                    <a:latin typeface="Avenir Next LT Pro "/>
                  </a:rPr>
                  <a:t>eg</a:t>
                </a:r>
                <a:r>
                  <a:rPr lang="en-US" dirty="0">
                    <a:solidFill>
                      <a:srgbClr val="000000"/>
                    </a:solidFill>
                    <a:latin typeface="Avenir Next LT Pro 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Avenir Next LT Pro "/>
                  </a:rPr>
                  <a:t>fread</a:t>
                </a:r>
                <a:r>
                  <a:rPr lang="en-US" dirty="0">
                    <a:solidFill>
                      <a:srgbClr val="000000"/>
                    </a:solidFill>
                    <a:latin typeface="Avenir Next LT Pro "/>
                  </a:rPr>
                  <a:t>, roll)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75000"/>
                      </a:schemeClr>
                    </a:solidFill>
                    <a:effectLst/>
                    <a:uLnTx/>
                    <a:uFillTx/>
                    <a:latin typeface="Avenir Next LT Pro "/>
                    <a:ea typeface="+mn-ea"/>
                    <a:cs typeface="+mn-cs"/>
                  </a:rPr>
                  <a:t>https://</a:t>
                </a: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4">
                        <a:lumMod val="75000"/>
                      </a:schemeClr>
                    </a:solidFill>
                    <a:effectLst/>
                    <a:uLnTx/>
                    <a:uFillTx/>
                    <a:latin typeface="Avenir Next LT Pro "/>
                    <a:ea typeface="+mn-ea"/>
                    <a:cs typeface="+mn-cs"/>
                  </a:rPr>
                  <a:t>youtu.be</a:t>
                </a: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75000"/>
                      </a:schemeClr>
                    </a:solidFill>
                    <a:effectLst/>
                    <a:uLnTx/>
                    <a:uFillTx/>
                    <a:latin typeface="Avenir Next LT Pro "/>
                    <a:ea typeface="+mn-ea"/>
                    <a:cs typeface="+mn-cs"/>
                  </a:rPr>
                  <a:t>/</a:t>
                </a: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4">
                        <a:lumMod val="75000"/>
                      </a:schemeClr>
                    </a:solidFill>
                    <a:effectLst/>
                    <a:uLnTx/>
                    <a:uFillTx/>
                    <a:latin typeface="Avenir Next LT Pro "/>
                    <a:ea typeface="+mn-ea"/>
                    <a:cs typeface="+mn-cs"/>
                  </a:rPr>
                  <a:t>qLrdYhizEMg?si</a:t>
                </a: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75000"/>
                      </a:schemeClr>
                    </a:solidFill>
                    <a:effectLst/>
                    <a:uLnTx/>
                    <a:uFillTx/>
                    <a:latin typeface="Avenir Next LT Pro "/>
                    <a:ea typeface="+mn-ea"/>
                    <a:cs typeface="+mn-cs"/>
                  </a:rPr>
                  <a:t>=a_LSGV2NhDJpBmol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4288E3E-A6FF-AA75-3ED7-F1FD5FC956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9121" y="1578543"/>
                <a:ext cx="0" cy="1884236"/>
              </a:xfrm>
              <a:prstGeom prst="line">
                <a:avLst/>
              </a:prstGeom>
              <a:ln w="3175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216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C4760E75-66DC-5DF7-5751-517FCFF71B19}"/>
              </a:ext>
            </a:extLst>
          </p:cNvPr>
          <p:cNvSpPr/>
          <p:nvPr/>
        </p:nvSpPr>
        <p:spPr>
          <a:xfrm>
            <a:off x="6840951" y="3363458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7918E4-3344-0593-DF5F-AA10F806828F}"/>
              </a:ext>
            </a:extLst>
          </p:cNvPr>
          <p:cNvGrpSpPr/>
          <p:nvPr/>
        </p:nvGrpSpPr>
        <p:grpSpPr>
          <a:xfrm>
            <a:off x="6927854" y="3436278"/>
            <a:ext cx="2105925" cy="1509811"/>
            <a:chOff x="6927854" y="3436278"/>
            <a:chExt cx="2105925" cy="1509811"/>
          </a:xfrm>
        </p:grpSpPr>
        <p:sp>
          <p:nvSpPr>
            <p:cNvPr id="50" name="Text Placeholder 139">
              <a:extLst>
                <a:ext uri="{FF2B5EF4-FFF2-40B4-BE49-F238E27FC236}">
                  <a16:creationId xmlns:a16="http://schemas.microsoft.com/office/drawing/2014/main" id="{F8F990FB-1CEF-D96F-DE59-BA719A0C978C}"/>
                </a:ext>
              </a:extLst>
            </p:cNvPr>
            <p:cNvSpPr txBox="1">
              <a:spLocks/>
            </p:cNvSpPr>
            <p:nvPr/>
          </p:nvSpPr>
          <p:spPr>
            <a:xfrm>
              <a:off x="6946518" y="4045084"/>
              <a:ext cx="1996440" cy="381190"/>
            </a:xfrm>
            <a:prstGeom prst="rect">
              <a:avLst/>
            </a:prstGeom>
          </p:spPr>
          <p:txBody>
            <a:bodyPr vert="horz" lIns="91440" tIns="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b="1" kern="1200" cap="all" spc="1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200" b="1" i="0" u="none" strike="noStrike" kern="1200" cap="all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 Demi"/>
                  <a:ea typeface="+mn-ea"/>
                  <a:cs typeface="+mn-cs"/>
                </a:rPr>
                <a:t>More Dev</a:t>
              </a:r>
            </a:p>
          </p:txBody>
        </p:sp>
        <p:sp>
          <p:nvSpPr>
            <p:cNvPr id="51" name="Text Placeholder 144">
              <a:extLst>
                <a:ext uri="{FF2B5EF4-FFF2-40B4-BE49-F238E27FC236}">
                  <a16:creationId xmlns:a16="http://schemas.microsoft.com/office/drawing/2014/main" id="{7A92D2BA-5A57-005E-0746-91606BD1F947}"/>
                </a:ext>
              </a:extLst>
            </p:cNvPr>
            <p:cNvSpPr txBox="1">
              <a:spLocks/>
            </p:cNvSpPr>
            <p:nvPr/>
          </p:nvSpPr>
          <p:spPr>
            <a:xfrm>
              <a:off x="6946518" y="4334691"/>
              <a:ext cx="2087261" cy="611398"/>
            </a:xfrm>
            <a:prstGeom prst="rect">
              <a:avLst/>
            </a:prstGeom>
          </p:spPr>
          <p:txBody>
            <a:bodyPr vert="horz" lIns="91440" tIns="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 "/>
                  <a:ea typeface="+mn-ea"/>
                  <a:cs typeface="+mn-cs"/>
                </a:rPr>
                <a:t>Continue to build features, more packages import data.table, 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 "/>
                  <a:ea typeface="+mn-ea"/>
                  <a:cs typeface="+mn-cs"/>
                </a:rPr>
                <a:t>dtplyr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 "/>
                  <a:ea typeface="+mn-ea"/>
                  <a:cs typeface="+mn-cs"/>
                </a:rPr>
                <a:t> released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BD4CF7C-577D-CDAC-138A-62F756604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927854" y="3436278"/>
              <a:ext cx="0" cy="1380333"/>
            </a:xfrm>
            <a:prstGeom prst="line">
              <a:avLst/>
            </a:prstGeom>
            <a:ln w="31750"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216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8FCE9C9-A755-0A1E-FEF1-63D08C027614}"/>
              </a:ext>
            </a:extLst>
          </p:cNvPr>
          <p:cNvSpPr txBox="1"/>
          <p:nvPr/>
        </p:nvSpPr>
        <p:spPr>
          <a:xfrm>
            <a:off x="6564986" y="306694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2017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941DD44-34B5-0754-917D-920352C3821F}"/>
              </a:ext>
            </a:extLst>
          </p:cNvPr>
          <p:cNvSpPr/>
          <p:nvPr/>
        </p:nvSpPr>
        <p:spPr>
          <a:xfrm>
            <a:off x="8889682" y="3353546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0D153E-68AF-A35A-0996-2183C9818303}"/>
              </a:ext>
            </a:extLst>
          </p:cNvPr>
          <p:cNvGrpSpPr/>
          <p:nvPr/>
        </p:nvGrpSpPr>
        <p:grpSpPr>
          <a:xfrm>
            <a:off x="8972645" y="1463206"/>
            <a:ext cx="2014179" cy="1999573"/>
            <a:chOff x="8972645" y="1463206"/>
            <a:chExt cx="2014179" cy="1999573"/>
          </a:xfrm>
        </p:grpSpPr>
        <p:sp>
          <p:nvSpPr>
            <p:cNvPr id="45" name="Text Placeholder 138">
              <a:extLst>
                <a:ext uri="{FF2B5EF4-FFF2-40B4-BE49-F238E27FC236}">
                  <a16:creationId xmlns:a16="http://schemas.microsoft.com/office/drawing/2014/main" id="{E39B6FEB-A8BF-3EF6-DFB0-D87984EABCF1}"/>
                </a:ext>
              </a:extLst>
            </p:cNvPr>
            <p:cNvSpPr txBox="1">
              <a:spLocks/>
            </p:cNvSpPr>
            <p:nvPr/>
          </p:nvSpPr>
          <p:spPr>
            <a:xfrm>
              <a:off x="8981515" y="1465456"/>
              <a:ext cx="1996440" cy="381190"/>
            </a:xfrm>
            <a:prstGeom prst="rect">
              <a:avLst/>
            </a:prstGeom>
          </p:spPr>
          <p:txBody>
            <a:bodyPr vert="horz" lIns="91440" tIns="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b="1" kern="1200" cap="all" spc="1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200" b="1" i="0" u="none" strike="noStrike" kern="1200" cap="all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 Demi"/>
                  <a:ea typeface="+mn-ea"/>
                  <a:cs typeface="+mn-cs"/>
                </a:rPr>
                <a:t>pandemic</a:t>
              </a:r>
            </a:p>
          </p:txBody>
        </p:sp>
        <p:sp>
          <p:nvSpPr>
            <p:cNvPr id="46" name="Text Placeholder 143">
              <a:extLst>
                <a:ext uri="{FF2B5EF4-FFF2-40B4-BE49-F238E27FC236}">
                  <a16:creationId xmlns:a16="http://schemas.microsoft.com/office/drawing/2014/main" id="{788DA7F0-B62F-7F80-6D53-A09CFCBAEC62}"/>
                </a:ext>
              </a:extLst>
            </p:cNvPr>
            <p:cNvSpPr txBox="1">
              <a:spLocks/>
            </p:cNvSpPr>
            <p:nvPr/>
          </p:nvSpPr>
          <p:spPr>
            <a:xfrm>
              <a:off x="8990384" y="1783716"/>
              <a:ext cx="1996440" cy="778652"/>
            </a:xfrm>
            <a:prstGeom prst="rect">
              <a:avLst/>
            </a:prstGeom>
          </p:spPr>
          <p:txBody>
            <a:bodyPr vert="horz" lIns="91440" tIns="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dirty="0">
                  <a:solidFill>
                    <a:srgbClr val="000000"/>
                  </a:solidFill>
                  <a:latin typeface="Avenir Next LT Pro "/>
                </a:rPr>
                <a:t>data.table continues development but updates begin to slow down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B2857B5-40B1-32D4-2396-E32CE55D0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2645" y="1463206"/>
              <a:ext cx="0" cy="1999573"/>
            </a:xfrm>
            <a:prstGeom prst="line">
              <a:avLst/>
            </a:prstGeom>
            <a:ln w="31750"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216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4144CAF-ED8D-ABFA-3BC5-62A3145A5F09}"/>
              </a:ext>
            </a:extLst>
          </p:cNvPr>
          <p:cNvSpPr txBox="1"/>
          <p:nvPr/>
        </p:nvSpPr>
        <p:spPr>
          <a:xfrm>
            <a:off x="8643824" y="355585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2020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92B7817-9264-2161-DC8C-AB36144F1F6B}"/>
              </a:ext>
            </a:extLst>
          </p:cNvPr>
          <p:cNvSpPr/>
          <p:nvPr/>
        </p:nvSpPr>
        <p:spPr>
          <a:xfrm>
            <a:off x="10938415" y="3353545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51D4D9-8FE4-9063-A7DB-3754F1FF4520}"/>
              </a:ext>
            </a:extLst>
          </p:cNvPr>
          <p:cNvSpPr txBox="1"/>
          <p:nvPr/>
        </p:nvSpPr>
        <p:spPr>
          <a:xfrm>
            <a:off x="10661383" y="298433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2023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633346-561A-B393-AB47-6184282FD7ED}"/>
              </a:ext>
            </a:extLst>
          </p:cNvPr>
          <p:cNvGrpSpPr/>
          <p:nvPr/>
        </p:nvGrpSpPr>
        <p:grpSpPr>
          <a:xfrm>
            <a:off x="7748334" y="3444116"/>
            <a:ext cx="3301755" cy="2881793"/>
            <a:chOff x="7748334" y="3444116"/>
            <a:chExt cx="3301755" cy="2881793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84D0201-955A-A782-C64E-29ED0B40C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07634" y="3444116"/>
              <a:ext cx="12180" cy="2841181"/>
            </a:xfrm>
            <a:prstGeom prst="line">
              <a:avLst/>
            </a:prstGeom>
            <a:ln w="31750"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216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Placeholder 138">
              <a:extLst>
                <a:ext uri="{FF2B5EF4-FFF2-40B4-BE49-F238E27FC236}">
                  <a16:creationId xmlns:a16="http://schemas.microsoft.com/office/drawing/2014/main" id="{6D3DD0F8-67F2-0609-0DB9-40A9DFAE2164}"/>
                </a:ext>
              </a:extLst>
            </p:cNvPr>
            <p:cNvSpPr txBox="1">
              <a:spLocks/>
            </p:cNvSpPr>
            <p:nvPr/>
          </p:nvSpPr>
          <p:spPr>
            <a:xfrm>
              <a:off x="8889682" y="5257020"/>
              <a:ext cx="2160407" cy="381190"/>
            </a:xfrm>
            <a:prstGeom prst="rect">
              <a:avLst/>
            </a:prstGeom>
          </p:spPr>
          <p:txBody>
            <a:bodyPr vert="horz" lIns="91440" tIns="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200" b="1" kern="1200" cap="all" spc="1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200" b="1" i="0" u="none" strike="noStrike" kern="1200" cap="all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 Demi"/>
                  <a:ea typeface="+mn-ea"/>
                  <a:cs typeface="+mn-cs"/>
                </a:rPr>
                <a:t>Pose grant</a:t>
              </a:r>
            </a:p>
          </p:txBody>
        </p:sp>
        <p:sp>
          <p:nvSpPr>
            <p:cNvPr id="88" name="Text Placeholder 143">
              <a:extLst>
                <a:ext uri="{FF2B5EF4-FFF2-40B4-BE49-F238E27FC236}">
                  <a16:creationId xmlns:a16="http://schemas.microsoft.com/office/drawing/2014/main" id="{0D00B283-46E2-8EAB-8E37-187D063CEC6B}"/>
                </a:ext>
              </a:extLst>
            </p:cNvPr>
            <p:cNvSpPr txBox="1">
              <a:spLocks/>
            </p:cNvSpPr>
            <p:nvPr/>
          </p:nvSpPr>
          <p:spPr>
            <a:xfrm>
              <a:off x="7748334" y="5547257"/>
              <a:ext cx="3259300" cy="778652"/>
            </a:xfrm>
            <a:prstGeom prst="rect">
              <a:avLst/>
            </a:prstGeom>
          </p:spPr>
          <p:txBody>
            <a:bodyPr vert="horz" lIns="91440" tIns="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 cap="none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 "/>
                  <a:ea typeface="+mn-ea"/>
                  <a:cs typeface="+mn-cs"/>
                </a:rPr>
                <a:t>Toby Hocking receives grant to establish governance and to </a:t>
              </a:r>
              <a:r>
                <a:rPr lang="en-US" dirty="0">
                  <a:solidFill>
                    <a:srgbClr val="000000"/>
                  </a:solidFill>
                  <a:latin typeface="Avenir Next LT Pro "/>
                </a:rPr>
                <a:t>re-invigorate development of data.table package (with permission from Matt)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endParaRPr>
            </a:p>
          </p:txBody>
        </p:sp>
      </p:grpSp>
      <p:sp>
        <p:nvSpPr>
          <p:cNvPr id="93" name="Text Placeholder 135">
            <a:extLst>
              <a:ext uri="{FF2B5EF4-FFF2-40B4-BE49-F238E27FC236}">
                <a16:creationId xmlns:a16="http://schemas.microsoft.com/office/drawing/2014/main" id="{E9E6CA2A-2C6B-6A35-A366-2B9C80787D6A}"/>
              </a:ext>
            </a:extLst>
          </p:cNvPr>
          <p:cNvSpPr txBox="1">
            <a:spLocks/>
          </p:cNvSpPr>
          <p:nvPr/>
        </p:nvSpPr>
        <p:spPr>
          <a:xfrm>
            <a:off x="609600" y="369254"/>
            <a:ext cx="2052816" cy="70796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past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2F95C1D3-D9FA-101A-DA4B-8B148E6C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551" y="30779"/>
            <a:ext cx="488265" cy="5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CD7FC4-3186-C0C2-82A0-9D0C0F558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" y="3429000"/>
            <a:ext cx="10753250" cy="0"/>
          </a:xfrm>
          <a:prstGeom prst="line">
            <a:avLst/>
          </a:prstGeom>
          <a:ln w="85725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35">
            <a:extLst>
              <a:ext uri="{FF2B5EF4-FFF2-40B4-BE49-F238E27FC236}">
                <a16:creationId xmlns:a16="http://schemas.microsoft.com/office/drawing/2014/main" id="{A9F6A9F9-EFD4-C68F-04F8-D533B15EF661}"/>
              </a:ext>
            </a:extLst>
          </p:cNvPr>
          <p:cNvSpPr txBox="1">
            <a:spLocks/>
          </p:cNvSpPr>
          <p:nvPr/>
        </p:nvSpPr>
        <p:spPr>
          <a:xfrm>
            <a:off x="747048" y="2352109"/>
            <a:ext cx="1996440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Beginning</a:t>
            </a:r>
          </a:p>
        </p:txBody>
      </p:sp>
      <p:sp>
        <p:nvSpPr>
          <p:cNvPr id="31" name="Text Placeholder 140">
            <a:extLst>
              <a:ext uri="{FF2B5EF4-FFF2-40B4-BE49-F238E27FC236}">
                <a16:creationId xmlns:a16="http://schemas.microsoft.com/office/drawing/2014/main" id="{DFA06C28-F3C0-4CE2-7DE9-FE96F4C1DDE3}"/>
              </a:ext>
            </a:extLst>
          </p:cNvPr>
          <p:cNvSpPr txBox="1">
            <a:spLocks/>
          </p:cNvSpPr>
          <p:nvPr/>
        </p:nvSpPr>
        <p:spPr>
          <a:xfrm>
            <a:off x="777574" y="2694077"/>
            <a:ext cx="2052815" cy="530228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Matt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Dowle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 releases initial version of data.table package on GitHub</a:t>
            </a:r>
          </a:p>
        </p:txBody>
      </p:sp>
      <p:sp>
        <p:nvSpPr>
          <p:cNvPr id="35" name="Text Placeholder 136">
            <a:extLst>
              <a:ext uri="{FF2B5EF4-FFF2-40B4-BE49-F238E27FC236}">
                <a16:creationId xmlns:a16="http://schemas.microsoft.com/office/drawing/2014/main" id="{D2724175-0171-21F3-4E6D-75419ED7550E}"/>
              </a:ext>
            </a:extLst>
          </p:cNvPr>
          <p:cNvSpPr txBox="1">
            <a:spLocks/>
          </p:cNvSpPr>
          <p:nvPr/>
        </p:nvSpPr>
        <p:spPr>
          <a:xfrm>
            <a:off x="2831313" y="4003745"/>
            <a:ext cx="1996440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:=</a:t>
            </a:r>
          </a:p>
        </p:txBody>
      </p:sp>
      <p:sp>
        <p:nvSpPr>
          <p:cNvPr id="36" name="Text Placeholder 141">
            <a:extLst>
              <a:ext uri="{FF2B5EF4-FFF2-40B4-BE49-F238E27FC236}">
                <a16:creationId xmlns:a16="http://schemas.microsoft.com/office/drawing/2014/main" id="{A11766F2-3087-9B36-1361-934DC8ECA04E}"/>
              </a:ext>
            </a:extLst>
          </p:cNvPr>
          <p:cNvSpPr txBox="1">
            <a:spLocks/>
          </p:cNvSpPr>
          <p:nvPr/>
        </p:nvSpPr>
        <p:spPr>
          <a:xfrm>
            <a:off x="2831313" y="4301267"/>
            <a:ext cx="1996440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Walrus operator given birth within data.table</a:t>
            </a:r>
          </a:p>
        </p:txBody>
      </p:sp>
      <p:sp>
        <p:nvSpPr>
          <p:cNvPr id="40" name="Text Placeholder 137">
            <a:extLst>
              <a:ext uri="{FF2B5EF4-FFF2-40B4-BE49-F238E27FC236}">
                <a16:creationId xmlns:a16="http://schemas.microsoft.com/office/drawing/2014/main" id="{81EDBED9-CBB7-84A3-157B-721357266225}"/>
              </a:ext>
            </a:extLst>
          </p:cNvPr>
          <p:cNvSpPr txBox="1">
            <a:spLocks/>
          </p:cNvSpPr>
          <p:nvPr/>
        </p:nvSpPr>
        <p:spPr>
          <a:xfrm>
            <a:off x="4879121" y="1589100"/>
            <a:ext cx="1996440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User 2014</a:t>
            </a:r>
          </a:p>
        </p:txBody>
      </p:sp>
      <p:sp>
        <p:nvSpPr>
          <p:cNvPr id="41" name="Text Placeholder 142">
            <a:extLst>
              <a:ext uri="{FF2B5EF4-FFF2-40B4-BE49-F238E27FC236}">
                <a16:creationId xmlns:a16="http://schemas.microsoft.com/office/drawing/2014/main" id="{BEDDB08D-10D9-7195-F92F-0D05AF9609B8}"/>
              </a:ext>
            </a:extLst>
          </p:cNvPr>
          <p:cNvSpPr txBox="1">
            <a:spLocks/>
          </p:cNvSpPr>
          <p:nvPr/>
        </p:nvSpPr>
        <p:spPr>
          <a:xfrm>
            <a:off x="4892073" y="1958901"/>
            <a:ext cx="2856261" cy="957559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Matt gives talk on data.table, discussing</a:t>
            </a:r>
            <a:r>
              <a:rPr lang="en-US" dirty="0">
                <a:solidFill>
                  <a:srgbClr val="000000"/>
                </a:solidFill>
                <a:latin typeface="Avenir Next LT Pro "/>
              </a:rPr>
              <a:t> history of its development and shows new features (</a:t>
            </a:r>
            <a:r>
              <a:rPr lang="en-US" dirty="0" err="1">
                <a:solidFill>
                  <a:srgbClr val="000000"/>
                </a:solidFill>
                <a:latin typeface="Avenir Next LT Pro "/>
              </a:rPr>
              <a:t>eg</a:t>
            </a:r>
            <a:r>
              <a:rPr lang="en-US" dirty="0">
                <a:solidFill>
                  <a:srgbClr val="000000"/>
                </a:solidFill>
                <a:latin typeface="Avenir Next LT Pro 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venir Next LT Pro 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Avenir Next LT Pro "/>
              </a:rPr>
              <a:t>, roll)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https://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youtu.be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/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qLrdYhizEMg?si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=a_LSGV2NhDJpBmol</a:t>
            </a:r>
          </a:p>
        </p:txBody>
      </p:sp>
      <p:sp>
        <p:nvSpPr>
          <p:cNvPr id="45" name="Text Placeholder 138">
            <a:extLst>
              <a:ext uri="{FF2B5EF4-FFF2-40B4-BE49-F238E27FC236}">
                <a16:creationId xmlns:a16="http://schemas.microsoft.com/office/drawing/2014/main" id="{E39B6FEB-A8BF-3EF6-DFB0-D87984EABCF1}"/>
              </a:ext>
            </a:extLst>
          </p:cNvPr>
          <p:cNvSpPr txBox="1">
            <a:spLocks/>
          </p:cNvSpPr>
          <p:nvPr/>
        </p:nvSpPr>
        <p:spPr>
          <a:xfrm>
            <a:off x="8981515" y="1465456"/>
            <a:ext cx="1996440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pandemic</a:t>
            </a:r>
          </a:p>
        </p:txBody>
      </p:sp>
      <p:sp>
        <p:nvSpPr>
          <p:cNvPr id="50" name="Text Placeholder 139">
            <a:extLst>
              <a:ext uri="{FF2B5EF4-FFF2-40B4-BE49-F238E27FC236}">
                <a16:creationId xmlns:a16="http://schemas.microsoft.com/office/drawing/2014/main" id="{F8F990FB-1CEF-D96F-DE59-BA719A0C978C}"/>
              </a:ext>
            </a:extLst>
          </p:cNvPr>
          <p:cNvSpPr txBox="1">
            <a:spLocks/>
          </p:cNvSpPr>
          <p:nvPr/>
        </p:nvSpPr>
        <p:spPr>
          <a:xfrm>
            <a:off x="6946518" y="4045084"/>
            <a:ext cx="1996440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More Dev</a:t>
            </a:r>
          </a:p>
        </p:txBody>
      </p:sp>
      <p:sp>
        <p:nvSpPr>
          <p:cNvPr id="51" name="Text Placeholder 144">
            <a:extLst>
              <a:ext uri="{FF2B5EF4-FFF2-40B4-BE49-F238E27FC236}">
                <a16:creationId xmlns:a16="http://schemas.microsoft.com/office/drawing/2014/main" id="{7A92D2BA-5A57-005E-0746-91606BD1F947}"/>
              </a:ext>
            </a:extLst>
          </p:cNvPr>
          <p:cNvSpPr txBox="1">
            <a:spLocks/>
          </p:cNvSpPr>
          <p:nvPr/>
        </p:nvSpPr>
        <p:spPr>
          <a:xfrm>
            <a:off x="6946518" y="4334691"/>
            <a:ext cx="2087261" cy="611398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Continue to build features, more packages import data.table,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dtplyr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 released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E79399-9725-319A-8DC1-E534B0BD6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777573" y="2352109"/>
            <a:ext cx="2" cy="1076891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B2F71C3-89AF-D8D7-5CEF-835812A823AC}"/>
              </a:ext>
            </a:extLst>
          </p:cNvPr>
          <p:cNvSpPr txBox="1"/>
          <p:nvPr/>
        </p:nvSpPr>
        <p:spPr>
          <a:xfrm>
            <a:off x="419142" y="355585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2008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0BE0028-320B-8D9F-DB09-E99AA44CB7DC}"/>
              </a:ext>
            </a:extLst>
          </p:cNvPr>
          <p:cNvSpPr/>
          <p:nvPr/>
        </p:nvSpPr>
        <p:spPr>
          <a:xfrm>
            <a:off x="690671" y="3360827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6294AB-624C-6F3D-1B5B-6E8193A82B96}"/>
              </a:ext>
            </a:extLst>
          </p:cNvPr>
          <p:cNvSpPr txBox="1"/>
          <p:nvPr/>
        </p:nvSpPr>
        <p:spPr>
          <a:xfrm>
            <a:off x="2476393" y="300984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2011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190F95-1DD2-0213-2059-C0229D3E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30389" y="3429000"/>
            <a:ext cx="0" cy="1242011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077C264-6245-C408-E060-CC83BEF32AAE}"/>
              </a:ext>
            </a:extLst>
          </p:cNvPr>
          <p:cNvSpPr/>
          <p:nvPr/>
        </p:nvSpPr>
        <p:spPr>
          <a:xfrm>
            <a:off x="2743486" y="3360826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3FD59C8-57FA-45EC-4A14-3A8258C82BEA}"/>
              </a:ext>
            </a:extLst>
          </p:cNvPr>
          <p:cNvSpPr/>
          <p:nvPr/>
        </p:nvSpPr>
        <p:spPr>
          <a:xfrm>
            <a:off x="4792218" y="3353547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70FBE2-3251-D608-0E6E-9A1B209816B1}"/>
              </a:ext>
            </a:extLst>
          </p:cNvPr>
          <p:cNvSpPr txBox="1"/>
          <p:nvPr/>
        </p:nvSpPr>
        <p:spPr>
          <a:xfrm>
            <a:off x="4524774" y="352087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2014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288E3E-A6FF-AA75-3ED7-F1FD5FC9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879121" y="1578543"/>
            <a:ext cx="0" cy="1884236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4760E75-66DC-5DF7-5751-517FCFF71B19}"/>
              </a:ext>
            </a:extLst>
          </p:cNvPr>
          <p:cNvSpPr/>
          <p:nvPr/>
        </p:nvSpPr>
        <p:spPr>
          <a:xfrm>
            <a:off x="6840951" y="3363458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D4CF7C-577D-CDAC-138A-62F756604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27854" y="3436278"/>
            <a:ext cx="0" cy="1380333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8FCE9C9-A755-0A1E-FEF1-63D08C027614}"/>
              </a:ext>
            </a:extLst>
          </p:cNvPr>
          <p:cNvSpPr txBox="1"/>
          <p:nvPr/>
        </p:nvSpPr>
        <p:spPr>
          <a:xfrm>
            <a:off x="6564986" y="306694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2017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941DD44-34B5-0754-917D-920352C3821F}"/>
              </a:ext>
            </a:extLst>
          </p:cNvPr>
          <p:cNvSpPr/>
          <p:nvPr/>
        </p:nvSpPr>
        <p:spPr>
          <a:xfrm>
            <a:off x="8889682" y="3353546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B2857B5-40B1-32D4-2396-E32CE55D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972645" y="1463206"/>
            <a:ext cx="0" cy="1999573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4144CAF-ED8D-ABFA-3BC5-62A3145A5F09}"/>
              </a:ext>
            </a:extLst>
          </p:cNvPr>
          <p:cNvSpPr txBox="1"/>
          <p:nvPr/>
        </p:nvSpPr>
        <p:spPr>
          <a:xfrm>
            <a:off x="8643824" y="355585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2020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92B7817-9264-2161-DC8C-AB36144F1F6B}"/>
              </a:ext>
            </a:extLst>
          </p:cNvPr>
          <p:cNvSpPr/>
          <p:nvPr/>
        </p:nvSpPr>
        <p:spPr>
          <a:xfrm>
            <a:off x="10938415" y="3353545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51D4D9-8FE4-9063-A7DB-3754F1FF4520}"/>
              </a:ext>
            </a:extLst>
          </p:cNvPr>
          <p:cNvSpPr txBox="1"/>
          <p:nvPr/>
        </p:nvSpPr>
        <p:spPr>
          <a:xfrm>
            <a:off x="10661383" y="298433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2023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84D0201-955A-A782-C64E-29ED0B40C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1007634" y="3444116"/>
            <a:ext cx="12180" cy="2841181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Placeholder 138">
            <a:extLst>
              <a:ext uri="{FF2B5EF4-FFF2-40B4-BE49-F238E27FC236}">
                <a16:creationId xmlns:a16="http://schemas.microsoft.com/office/drawing/2014/main" id="{6D3DD0F8-67F2-0609-0DB9-40A9DFAE2164}"/>
              </a:ext>
            </a:extLst>
          </p:cNvPr>
          <p:cNvSpPr txBox="1">
            <a:spLocks/>
          </p:cNvSpPr>
          <p:nvPr/>
        </p:nvSpPr>
        <p:spPr>
          <a:xfrm>
            <a:off x="8889682" y="5257020"/>
            <a:ext cx="2160407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all" spc="10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Pose grant</a:t>
            </a:r>
          </a:p>
        </p:txBody>
      </p:sp>
      <p:sp>
        <p:nvSpPr>
          <p:cNvPr id="88" name="Text Placeholder 143">
            <a:extLst>
              <a:ext uri="{FF2B5EF4-FFF2-40B4-BE49-F238E27FC236}">
                <a16:creationId xmlns:a16="http://schemas.microsoft.com/office/drawing/2014/main" id="{0D00B283-46E2-8EAB-8E37-187D063CEC6B}"/>
              </a:ext>
            </a:extLst>
          </p:cNvPr>
          <p:cNvSpPr txBox="1">
            <a:spLocks/>
          </p:cNvSpPr>
          <p:nvPr/>
        </p:nvSpPr>
        <p:spPr>
          <a:xfrm>
            <a:off x="7748334" y="5547257"/>
            <a:ext cx="3259300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Toby Hocking receives grant to establish governance and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"/>
              </a:rPr>
              <a:t>re-invigorate development of data.table package (with permission from Matt)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venir Next LT Pro "/>
              <a:ea typeface="+mn-ea"/>
              <a:cs typeface="+mn-cs"/>
            </a:endParaRPr>
          </a:p>
        </p:txBody>
      </p:sp>
      <p:pic>
        <p:nvPicPr>
          <p:cNvPr id="7" name="Graphic 6" descr="Stars with solid fill">
            <a:extLst>
              <a:ext uri="{FF2B5EF4-FFF2-40B4-BE49-F238E27FC236}">
                <a16:creationId xmlns:a16="http://schemas.microsoft.com/office/drawing/2014/main" id="{C8803BE9-6A64-61E8-3A83-03E8802E8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089643" y="5257020"/>
            <a:ext cx="936357" cy="914400"/>
          </a:xfrm>
          <a:prstGeom prst="rect">
            <a:avLst/>
          </a:prstGeom>
        </p:spPr>
      </p:pic>
      <p:pic>
        <p:nvPicPr>
          <p:cNvPr id="8" name="Graphic 7" descr="Stars with solid fill">
            <a:extLst>
              <a:ext uri="{FF2B5EF4-FFF2-40B4-BE49-F238E27FC236}">
                <a16:creationId xmlns:a16="http://schemas.microsoft.com/office/drawing/2014/main" id="{C1895987-FD55-92BA-605C-4592DF79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6853" y="5257020"/>
            <a:ext cx="914400" cy="914400"/>
          </a:xfrm>
          <a:prstGeom prst="rect">
            <a:avLst/>
          </a:prstGeom>
        </p:spPr>
      </p:pic>
      <p:sp>
        <p:nvSpPr>
          <p:cNvPr id="9" name="Text Placeholder 143">
            <a:extLst>
              <a:ext uri="{FF2B5EF4-FFF2-40B4-BE49-F238E27FC236}">
                <a16:creationId xmlns:a16="http://schemas.microsoft.com/office/drawing/2014/main" id="{FE1E531F-259B-F28D-A4D6-94B161E33137}"/>
              </a:ext>
            </a:extLst>
          </p:cNvPr>
          <p:cNvSpPr txBox="1">
            <a:spLocks/>
          </p:cNvSpPr>
          <p:nvPr/>
        </p:nvSpPr>
        <p:spPr>
          <a:xfrm>
            <a:off x="8990384" y="1783716"/>
            <a:ext cx="1996440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venir Next LT Pro "/>
              </a:rPr>
              <a:t>data.table continues development but updates begin to slow down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 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9BC1F7-3493-D09E-6DAC-68D855642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1551" y="30779"/>
            <a:ext cx="488265" cy="5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2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CD7FC4-3186-C0C2-82A0-9D0C0F558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" y="3429000"/>
            <a:ext cx="10753250" cy="0"/>
          </a:xfrm>
          <a:prstGeom prst="line">
            <a:avLst/>
          </a:prstGeom>
          <a:ln w="85725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35">
            <a:extLst>
              <a:ext uri="{FF2B5EF4-FFF2-40B4-BE49-F238E27FC236}">
                <a16:creationId xmlns:a16="http://schemas.microsoft.com/office/drawing/2014/main" id="{A9F6A9F9-EFD4-C68F-04F8-D533B15EF661}"/>
              </a:ext>
            </a:extLst>
          </p:cNvPr>
          <p:cNvSpPr txBox="1">
            <a:spLocks/>
          </p:cNvSpPr>
          <p:nvPr/>
        </p:nvSpPr>
        <p:spPr>
          <a:xfrm>
            <a:off x="747048" y="2352109"/>
            <a:ext cx="1996440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Beginning</a:t>
            </a:r>
          </a:p>
        </p:txBody>
      </p:sp>
      <p:sp>
        <p:nvSpPr>
          <p:cNvPr id="31" name="Text Placeholder 140">
            <a:extLst>
              <a:ext uri="{FF2B5EF4-FFF2-40B4-BE49-F238E27FC236}">
                <a16:creationId xmlns:a16="http://schemas.microsoft.com/office/drawing/2014/main" id="{DFA06C28-F3C0-4CE2-7DE9-FE96F4C1DDE3}"/>
              </a:ext>
            </a:extLst>
          </p:cNvPr>
          <p:cNvSpPr txBox="1">
            <a:spLocks/>
          </p:cNvSpPr>
          <p:nvPr/>
        </p:nvSpPr>
        <p:spPr>
          <a:xfrm>
            <a:off x="777574" y="2694077"/>
            <a:ext cx="2052815" cy="530228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Matt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Dowle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 releases initial version of data.table package on GitHub</a:t>
            </a:r>
          </a:p>
        </p:txBody>
      </p:sp>
      <p:sp>
        <p:nvSpPr>
          <p:cNvPr id="35" name="Text Placeholder 136">
            <a:extLst>
              <a:ext uri="{FF2B5EF4-FFF2-40B4-BE49-F238E27FC236}">
                <a16:creationId xmlns:a16="http://schemas.microsoft.com/office/drawing/2014/main" id="{D2724175-0171-21F3-4E6D-75419ED7550E}"/>
              </a:ext>
            </a:extLst>
          </p:cNvPr>
          <p:cNvSpPr txBox="1">
            <a:spLocks/>
          </p:cNvSpPr>
          <p:nvPr/>
        </p:nvSpPr>
        <p:spPr>
          <a:xfrm>
            <a:off x="2831313" y="4003745"/>
            <a:ext cx="1996440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:=</a:t>
            </a:r>
          </a:p>
        </p:txBody>
      </p:sp>
      <p:sp>
        <p:nvSpPr>
          <p:cNvPr id="36" name="Text Placeholder 141">
            <a:extLst>
              <a:ext uri="{FF2B5EF4-FFF2-40B4-BE49-F238E27FC236}">
                <a16:creationId xmlns:a16="http://schemas.microsoft.com/office/drawing/2014/main" id="{A11766F2-3087-9B36-1361-934DC8ECA04E}"/>
              </a:ext>
            </a:extLst>
          </p:cNvPr>
          <p:cNvSpPr txBox="1">
            <a:spLocks/>
          </p:cNvSpPr>
          <p:nvPr/>
        </p:nvSpPr>
        <p:spPr>
          <a:xfrm>
            <a:off x="2831313" y="4301267"/>
            <a:ext cx="1996440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Walrus operator given birth within data.table</a:t>
            </a:r>
          </a:p>
        </p:txBody>
      </p:sp>
      <p:sp>
        <p:nvSpPr>
          <p:cNvPr id="40" name="Text Placeholder 137">
            <a:extLst>
              <a:ext uri="{FF2B5EF4-FFF2-40B4-BE49-F238E27FC236}">
                <a16:creationId xmlns:a16="http://schemas.microsoft.com/office/drawing/2014/main" id="{81EDBED9-CBB7-84A3-157B-721357266225}"/>
              </a:ext>
            </a:extLst>
          </p:cNvPr>
          <p:cNvSpPr txBox="1">
            <a:spLocks/>
          </p:cNvSpPr>
          <p:nvPr/>
        </p:nvSpPr>
        <p:spPr>
          <a:xfrm>
            <a:off x="4879121" y="1589100"/>
            <a:ext cx="1996440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User 2014</a:t>
            </a:r>
          </a:p>
        </p:txBody>
      </p:sp>
      <p:sp>
        <p:nvSpPr>
          <p:cNvPr id="41" name="Text Placeholder 142">
            <a:extLst>
              <a:ext uri="{FF2B5EF4-FFF2-40B4-BE49-F238E27FC236}">
                <a16:creationId xmlns:a16="http://schemas.microsoft.com/office/drawing/2014/main" id="{BEDDB08D-10D9-7195-F92F-0D05AF9609B8}"/>
              </a:ext>
            </a:extLst>
          </p:cNvPr>
          <p:cNvSpPr txBox="1">
            <a:spLocks/>
          </p:cNvSpPr>
          <p:nvPr/>
        </p:nvSpPr>
        <p:spPr>
          <a:xfrm>
            <a:off x="4892073" y="1958901"/>
            <a:ext cx="2856261" cy="957559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Matt gives talk on data.table, discussing</a:t>
            </a:r>
            <a:r>
              <a:rPr lang="en-US" dirty="0">
                <a:solidFill>
                  <a:srgbClr val="000000"/>
                </a:solidFill>
                <a:latin typeface="Avenir Next LT Pro "/>
              </a:rPr>
              <a:t> history of its development and shows new features (</a:t>
            </a:r>
            <a:r>
              <a:rPr lang="en-US" dirty="0" err="1">
                <a:solidFill>
                  <a:srgbClr val="000000"/>
                </a:solidFill>
                <a:latin typeface="Avenir Next LT Pro "/>
              </a:rPr>
              <a:t>eg</a:t>
            </a:r>
            <a:r>
              <a:rPr lang="en-US" dirty="0">
                <a:solidFill>
                  <a:srgbClr val="000000"/>
                </a:solidFill>
                <a:latin typeface="Avenir Next LT Pro 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venir Next LT Pro 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Avenir Next LT Pro "/>
              </a:rPr>
              <a:t>, roll)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https://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youtu.be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/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qLrdYhizEMg?si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=a_LSGV2NhDJpBmol</a:t>
            </a:r>
          </a:p>
        </p:txBody>
      </p:sp>
      <p:sp>
        <p:nvSpPr>
          <p:cNvPr id="45" name="Text Placeholder 138">
            <a:extLst>
              <a:ext uri="{FF2B5EF4-FFF2-40B4-BE49-F238E27FC236}">
                <a16:creationId xmlns:a16="http://schemas.microsoft.com/office/drawing/2014/main" id="{E39B6FEB-A8BF-3EF6-DFB0-D87984EABCF1}"/>
              </a:ext>
            </a:extLst>
          </p:cNvPr>
          <p:cNvSpPr txBox="1">
            <a:spLocks/>
          </p:cNvSpPr>
          <p:nvPr/>
        </p:nvSpPr>
        <p:spPr>
          <a:xfrm>
            <a:off x="8981515" y="1465456"/>
            <a:ext cx="1996440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pandemic</a:t>
            </a:r>
          </a:p>
        </p:txBody>
      </p:sp>
      <p:sp>
        <p:nvSpPr>
          <p:cNvPr id="50" name="Text Placeholder 139">
            <a:extLst>
              <a:ext uri="{FF2B5EF4-FFF2-40B4-BE49-F238E27FC236}">
                <a16:creationId xmlns:a16="http://schemas.microsoft.com/office/drawing/2014/main" id="{F8F990FB-1CEF-D96F-DE59-BA719A0C978C}"/>
              </a:ext>
            </a:extLst>
          </p:cNvPr>
          <p:cNvSpPr txBox="1">
            <a:spLocks/>
          </p:cNvSpPr>
          <p:nvPr/>
        </p:nvSpPr>
        <p:spPr>
          <a:xfrm>
            <a:off x="6946518" y="4045084"/>
            <a:ext cx="1996440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More Dev</a:t>
            </a:r>
          </a:p>
        </p:txBody>
      </p:sp>
      <p:sp>
        <p:nvSpPr>
          <p:cNvPr id="51" name="Text Placeholder 144">
            <a:extLst>
              <a:ext uri="{FF2B5EF4-FFF2-40B4-BE49-F238E27FC236}">
                <a16:creationId xmlns:a16="http://schemas.microsoft.com/office/drawing/2014/main" id="{7A92D2BA-5A57-005E-0746-91606BD1F947}"/>
              </a:ext>
            </a:extLst>
          </p:cNvPr>
          <p:cNvSpPr txBox="1">
            <a:spLocks/>
          </p:cNvSpPr>
          <p:nvPr/>
        </p:nvSpPr>
        <p:spPr>
          <a:xfrm>
            <a:off x="6946518" y="4334691"/>
            <a:ext cx="2087261" cy="611398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Continue to build features, more packages import data.table,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dtplyr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 released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E79399-9725-319A-8DC1-E534B0BD6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777573" y="2352109"/>
            <a:ext cx="2" cy="1076891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B2F71C3-89AF-D8D7-5CEF-835812A823AC}"/>
              </a:ext>
            </a:extLst>
          </p:cNvPr>
          <p:cNvSpPr txBox="1"/>
          <p:nvPr/>
        </p:nvSpPr>
        <p:spPr>
          <a:xfrm>
            <a:off x="419142" y="355585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2008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0BE0028-320B-8D9F-DB09-E99AA44CB7DC}"/>
              </a:ext>
            </a:extLst>
          </p:cNvPr>
          <p:cNvSpPr/>
          <p:nvPr/>
        </p:nvSpPr>
        <p:spPr>
          <a:xfrm>
            <a:off x="690671" y="3360827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C6294AB-624C-6F3D-1B5B-6E8193A82B96}"/>
              </a:ext>
            </a:extLst>
          </p:cNvPr>
          <p:cNvSpPr txBox="1"/>
          <p:nvPr/>
        </p:nvSpPr>
        <p:spPr>
          <a:xfrm>
            <a:off x="2476393" y="300984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2011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C190F95-1DD2-0213-2059-C0229D3E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30389" y="3429000"/>
            <a:ext cx="0" cy="1242011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077C264-6245-C408-E060-CC83BEF32AAE}"/>
              </a:ext>
            </a:extLst>
          </p:cNvPr>
          <p:cNvSpPr/>
          <p:nvPr/>
        </p:nvSpPr>
        <p:spPr>
          <a:xfrm>
            <a:off x="2743486" y="3360826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3FD59C8-57FA-45EC-4A14-3A8258C82BEA}"/>
              </a:ext>
            </a:extLst>
          </p:cNvPr>
          <p:cNvSpPr/>
          <p:nvPr/>
        </p:nvSpPr>
        <p:spPr>
          <a:xfrm>
            <a:off x="4792218" y="3353547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70FBE2-3251-D608-0E6E-9A1B209816B1}"/>
              </a:ext>
            </a:extLst>
          </p:cNvPr>
          <p:cNvSpPr txBox="1"/>
          <p:nvPr/>
        </p:nvSpPr>
        <p:spPr>
          <a:xfrm>
            <a:off x="4524774" y="352087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2014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288E3E-A6FF-AA75-3ED7-F1FD5FC9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879121" y="1578543"/>
            <a:ext cx="0" cy="1884236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C4760E75-66DC-5DF7-5751-517FCFF71B19}"/>
              </a:ext>
            </a:extLst>
          </p:cNvPr>
          <p:cNvSpPr/>
          <p:nvPr/>
        </p:nvSpPr>
        <p:spPr>
          <a:xfrm>
            <a:off x="6840951" y="3363458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D4CF7C-577D-CDAC-138A-62F756604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27854" y="3436278"/>
            <a:ext cx="0" cy="1380333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8FCE9C9-A755-0A1E-FEF1-63D08C027614}"/>
              </a:ext>
            </a:extLst>
          </p:cNvPr>
          <p:cNvSpPr txBox="1"/>
          <p:nvPr/>
        </p:nvSpPr>
        <p:spPr>
          <a:xfrm>
            <a:off x="6564986" y="306694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2017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941DD44-34B5-0754-917D-920352C3821F}"/>
              </a:ext>
            </a:extLst>
          </p:cNvPr>
          <p:cNvSpPr/>
          <p:nvPr/>
        </p:nvSpPr>
        <p:spPr>
          <a:xfrm>
            <a:off x="8889682" y="3353546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B2857B5-40B1-32D4-2396-E32CE55D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972645" y="1463206"/>
            <a:ext cx="0" cy="1999573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4144CAF-ED8D-ABFA-3BC5-62A3145A5F09}"/>
              </a:ext>
            </a:extLst>
          </p:cNvPr>
          <p:cNvSpPr txBox="1"/>
          <p:nvPr/>
        </p:nvSpPr>
        <p:spPr>
          <a:xfrm>
            <a:off x="8643824" y="355585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2020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92B7817-9264-2161-DC8C-AB36144F1F6B}"/>
              </a:ext>
            </a:extLst>
          </p:cNvPr>
          <p:cNvSpPr/>
          <p:nvPr/>
        </p:nvSpPr>
        <p:spPr>
          <a:xfrm>
            <a:off x="10938415" y="3353545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51D4D9-8FE4-9063-A7DB-3754F1FF4520}"/>
              </a:ext>
            </a:extLst>
          </p:cNvPr>
          <p:cNvSpPr txBox="1"/>
          <p:nvPr/>
        </p:nvSpPr>
        <p:spPr>
          <a:xfrm>
            <a:off x="10661383" y="298433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Book" panose="02000503020000020003" pitchFamily="2" charset="0"/>
              </a:rPr>
              <a:t>2023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84D0201-955A-A782-C64E-29ED0B40C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1007634" y="3444116"/>
            <a:ext cx="12180" cy="2841181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Placeholder 138">
            <a:extLst>
              <a:ext uri="{FF2B5EF4-FFF2-40B4-BE49-F238E27FC236}">
                <a16:creationId xmlns:a16="http://schemas.microsoft.com/office/drawing/2014/main" id="{6D3DD0F8-67F2-0609-0DB9-40A9DFAE2164}"/>
              </a:ext>
            </a:extLst>
          </p:cNvPr>
          <p:cNvSpPr txBox="1">
            <a:spLocks/>
          </p:cNvSpPr>
          <p:nvPr/>
        </p:nvSpPr>
        <p:spPr>
          <a:xfrm>
            <a:off x="8889682" y="5257020"/>
            <a:ext cx="2160407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all" spc="10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Pose grant</a:t>
            </a:r>
          </a:p>
        </p:txBody>
      </p:sp>
      <p:sp>
        <p:nvSpPr>
          <p:cNvPr id="88" name="Text Placeholder 143">
            <a:extLst>
              <a:ext uri="{FF2B5EF4-FFF2-40B4-BE49-F238E27FC236}">
                <a16:creationId xmlns:a16="http://schemas.microsoft.com/office/drawing/2014/main" id="{0D00B283-46E2-8EAB-8E37-187D063CEC6B}"/>
              </a:ext>
            </a:extLst>
          </p:cNvPr>
          <p:cNvSpPr txBox="1">
            <a:spLocks/>
          </p:cNvSpPr>
          <p:nvPr/>
        </p:nvSpPr>
        <p:spPr>
          <a:xfrm>
            <a:off x="7748334" y="5547257"/>
            <a:ext cx="3259300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Toby Hocking receives grant to establish governance and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"/>
              </a:rPr>
              <a:t>re-invigorate development of data.table package (with permission from Matt)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venir Next LT Pro "/>
              <a:ea typeface="+mn-ea"/>
              <a:cs typeface="+mn-cs"/>
            </a:endParaRPr>
          </a:p>
        </p:txBody>
      </p:sp>
      <p:pic>
        <p:nvPicPr>
          <p:cNvPr id="7" name="Graphic 6" descr="Stars with solid fill">
            <a:extLst>
              <a:ext uri="{FF2B5EF4-FFF2-40B4-BE49-F238E27FC236}">
                <a16:creationId xmlns:a16="http://schemas.microsoft.com/office/drawing/2014/main" id="{C8803BE9-6A64-61E8-3A83-03E8802E8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089643" y="5257020"/>
            <a:ext cx="936357" cy="914400"/>
          </a:xfrm>
          <a:prstGeom prst="rect">
            <a:avLst/>
          </a:prstGeom>
        </p:spPr>
      </p:pic>
      <p:pic>
        <p:nvPicPr>
          <p:cNvPr id="8" name="Graphic 7" descr="Stars with solid fill">
            <a:extLst>
              <a:ext uri="{FF2B5EF4-FFF2-40B4-BE49-F238E27FC236}">
                <a16:creationId xmlns:a16="http://schemas.microsoft.com/office/drawing/2014/main" id="{C1895987-FD55-92BA-605C-4592DF79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6853" y="5257020"/>
            <a:ext cx="914400" cy="914400"/>
          </a:xfrm>
          <a:prstGeom prst="rect">
            <a:avLst/>
          </a:prstGeom>
        </p:spPr>
      </p:pic>
      <p:sp>
        <p:nvSpPr>
          <p:cNvPr id="9" name="Text Placeholder 143">
            <a:extLst>
              <a:ext uri="{FF2B5EF4-FFF2-40B4-BE49-F238E27FC236}">
                <a16:creationId xmlns:a16="http://schemas.microsoft.com/office/drawing/2014/main" id="{FE1E531F-259B-F28D-A4D6-94B161E33137}"/>
              </a:ext>
            </a:extLst>
          </p:cNvPr>
          <p:cNvSpPr txBox="1">
            <a:spLocks/>
          </p:cNvSpPr>
          <p:nvPr/>
        </p:nvSpPr>
        <p:spPr>
          <a:xfrm>
            <a:off x="8990384" y="1783716"/>
            <a:ext cx="1996440" cy="77865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venir Next LT Pro "/>
              </a:rPr>
              <a:t>data.table continues development but updates begin to slow down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 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49B8E4-AA43-3A86-9A78-620480C55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5" y="471459"/>
            <a:ext cx="8039173" cy="5982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B6BA0F-F79A-77CF-44AB-F487D5E57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1551" y="30779"/>
            <a:ext cx="488265" cy="5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0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5">
            <a:extLst>
              <a:ext uri="{FF2B5EF4-FFF2-40B4-BE49-F238E27FC236}">
                <a16:creationId xmlns:a16="http://schemas.microsoft.com/office/drawing/2014/main" id="{303ABA00-8087-EB74-1EE2-49F705982C17}"/>
              </a:ext>
            </a:extLst>
          </p:cNvPr>
          <p:cNvSpPr txBox="1">
            <a:spLocks/>
          </p:cNvSpPr>
          <p:nvPr/>
        </p:nvSpPr>
        <p:spPr>
          <a:xfrm>
            <a:off x="609600" y="369254"/>
            <a:ext cx="3783724" cy="70796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Present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CAB592-A711-5FF5-05C9-234DFF2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375" y="1221828"/>
            <a:ext cx="10753250" cy="0"/>
          </a:xfrm>
          <a:prstGeom prst="line">
            <a:avLst/>
          </a:prstGeom>
          <a:ln w="85725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8A8E09-CC22-CDFC-FEA8-65A45149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24775" y="1221828"/>
            <a:ext cx="0" cy="603711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8">
            <a:extLst>
              <a:ext uri="{FF2B5EF4-FFF2-40B4-BE49-F238E27FC236}">
                <a16:creationId xmlns:a16="http://schemas.microsoft.com/office/drawing/2014/main" id="{5DD18C84-2D36-5499-E32B-895607922ADD}"/>
              </a:ext>
            </a:extLst>
          </p:cNvPr>
          <p:cNvSpPr txBox="1">
            <a:spLocks/>
          </p:cNvSpPr>
          <p:nvPr/>
        </p:nvSpPr>
        <p:spPr>
          <a:xfrm>
            <a:off x="719375" y="2077660"/>
            <a:ext cx="5472105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all" spc="10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3 goals of pose grant</a:t>
            </a:r>
          </a:p>
        </p:txBody>
      </p:sp>
      <p:sp>
        <p:nvSpPr>
          <p:cNvPr id="15" name="Text Placeholder 143">
            <a:extLst>
              <a:ext uri="{FF2B5EF4-FFF2-40B4-BE49-F238E27FC236}">
                <a16:creationId xmlns:a16="http://schemas.microsoft.com/office/drawing/2014/main" id="{B98955E7-9268-2834-93AD-04E21F8750C1}"/>
              </a:ext>
            </a:extLst>
          </p:cNvPr>
          <p:cNvSpPr txBox="1">
            <a:spLocks/>
          </p:cNvSpPr>
          <p:nvPr/>
        </p:nvSpPr>
        <p:spPr>
          <a:xfrm>
            <a:off x="1280441" y="2831907"/>
            <a:ext cx="6177977" cy="778652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A written governance document with a new hierarchical leadership structure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193906-32AD-8EF1-34A7-B654EBD10EBE}"/>
              </a:ext>
            </a:extLst>
          </p:cNvPr>
          <p:cNvSpPr/>
          <p:nvPr/>
        </p:nvSpPr>
        <p:spPr>
          <a:xfrm>
            <a:off x="10938415" y="1150167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38">
            <a:extLst>
              <a:ext uri="{FF2B5EF4-FFF2-40B4-BE49-F238E27FC236}">
                <a16:creationId xmlns:a16="http://schemas.microsoft.com/office/drawing/2014/main" id="{73C1A65B-AEB7-AC09-C986-C14C4FF6A1C6}"/>
              </a:ext>
            </a:extLst>
          </p:cNvPr>
          <p:cNvSpPr txBox="1">
            <a:spLocks/>
          </p:cNvSpPr>
          <p:nvPr/>
        </p:nvSpPr>
        <p:spPr>
          <a:xfrm>
            <a:off x="9748315" y="1523683"/>
            <a:ext cx="1227772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Demi"/>
              </a:rPr>
              <a:t>Today</a:t>
            </a:r>
            <a:endParaRPr kumimoji="0" lang="en-US" sz="2200" b="1" i="0" u="none" strike="noStrike" kern="1200" cap="all" spc="10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venir Next LT Pro Demi"/>
              <a:ea typeface="+mn-ea"/>
              <a:cs typeface="+mn-cs"/>
            </a:endParaRPr>
          </a:p>
        </p:txBody>
      </p:sp>
      <p:sp>
        <p:nvSpPr>
          <p:cNvPr id="19" name="Text Placeholder 138">
            <a:extLst>
              <a:ext uri="{FF2B5EF4-FFF2-40B4-BE49-F238E27FC236}">
                <a16:creationId xmlns:a16="http://schemas.microsoft.com/office/drawing/2014/main" id="{A522A416-50E1-D8F3-0EF1-66203212EC1A}"/>
              </a:ext>
            </a:extLst>
          </p:cNvPr>
          <p:cNvSpPr txBox="1">
            <a:spLocks/>
          </p:cNvSpPr>
          <p:nvPr/>
        </p:nvSpPr>
        <p:spPr>
          <a:xfrm>
            <a:off x="601069" y="2800941"/>
            <a:ext cx="538384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all" spc="10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1</a:t>
            </a:r>
          </a:p>
        </p:txBody>
      </p:sp>
      <p:sp>
        <p:nvSpPr>
          <p:cNvPr id="20" name="Text Placeholder 138">
            <a:extLst>
              <a:ext uri="{FF2B5EF4-FFF2-40B4-BE49-F238E27FC236}">
                <a16:creationId xmlns:a16="http://schemas.microsoft.com/office/drawing/2014/main" id="{76D35528-6E32-7E4D-A7A4-8544A41B0E0B}"/>
              </a:ext>
            </a:extLst>
          </p:cNvPr>
          <p:cNvSpPr txBox="1">
            <a:spLocks/>
          </p:cNvSpPr>
          <p:nvPr/>
        </p:nvSpPr>
        <p:spPr>
          <a:xfrm>
            <a:off x="609600" y="4077062"/>
            <a:ext cx="538384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all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2</a:t>
            </a:r>
          </a:p>
        </p:txBody>
      </p:sp>
      <p:sp>
        <p:nvSpPr>
          <p:cNvPr id="21" name="Text Placeholder 138">
            <a:extLst>
              <a:ext uri="{FF2B5EF4-FFF2-40B4-BE49-F238E27FC236}">
                <a16:creationId xmlns:a16="http://schemas.microsoft.com/office/drawing/2014/main" id="{2485436A-5ACD-D4A2-80C9-3CC75D5792FB}"/>
              </a:ext>
            </a:extLst>
          </p:cNvPr>
          <p:cNvSpPr txBox="1">
            <a:spLocks/>
          </p:cNvSpPr>
          <p:nvPr/>
        </p:nvSpPr>
        <p:spPr>
          <a:xfrm>
            <a:off x="609600" y="5353183"/>
            <a:ext cx="538384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all" spc="10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3</a:t>
            </a:r>
          </a:p>
        </p:txBody>
      </p:sp>
      <p:sp>
        <p:nvSpPr>
          <p:cNvPr id="22" name="Text Placeholder 143">
            <a:extLst>
              <a:ext uri="{FF2B5EF4-FFF2-40B4-BE49-F238E27FC236}">
                <a16:creationId xmlns:a16="http://schemas.microsoft.com/office/drawing/2014/main" id="{5499D387-09D0-DCD6-775E-BC956B66D240}"/>
              </a:ext>
            </a:extLst>
          </p:cNvPr>
          <p:cNvSpPr txBox="1">
            <a:spLocks/>
          </p:cNvSpPr>
          <p:nvPr/>
        </p:nvSpPr>
        <p:spPr>
          <a:xfrm>
            <a:off x="7573008" y="2608605"/>
            <a:ext cx="4350614" cy="3086467"/>
          </a:xfrm>
          <a:prstGeom prst="rect">
            <a:avLst/>
          </a:prstGeom>
          <a:solidFill>
            <a:srgbClr val="EFA984">
              <a:alpha val="52941"/>
            </a:srgbClr>
          </a:solidFill>
        </p:spPr>
        <p:txBody>
          <a:bodyPr vert="horz" lIns="91440" tIns="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data.table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200" dirty="0">
                <a:solidFill>
                  <a:schemeClr val="accent4">
                    <a:lumMod val="50000"/>
                  </a:schemeClr>
                </a:solidFill>
                <a:latin typeface="Avenir Next LT Pro "/>
              </a:rPr>
              <a:t>is a c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ommunity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-based open-source project that is sustainable and modern</a:t>
            </a:r>
          </a:p>
        </p:txBody>
      </p:sp>
      <p:sp>
        <p:nvSpPr>
          <p:cNvPr id="23" name="Text Placeholder 143">
            <a:extLst>
              <a:ext uri="{FF2B5EF4-FFF2-40B4-BE49-F238E27FC236}">
                <a16:creationId xmlns:a16="http://schemas.microsoft.com/office/drawing/2014/main" id="{2E0010E1-E59D-719F-C12F-9C7637CB71DD}"/>
              </a:ext>
            </a:extLst>
          </p:cNvPr>
          <p:cNvSpPr txBox="1">
            <a:spLocks/>
          </p:cNvSpPr>
          <p:nvPr/>
        </p:nvSpPr>
        <p:spPr>
          <a:xfrm>
            <a:off x="1280439" y="3640007"/>
            <a:ext cx="6177980" cy="1713176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dirty="0">
                <a:solidFill>
                  <a:schemeClr val="accent1"/>
                </a:solidFill>
                <a:latin typeface="Avenir Next LT Pro "/>
              </a:rPr>
              <a:t>N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ew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 documentation materials for onboarding new users/contributors, including translations and community standards to encourage diversity/inclusion</a:t>
            </a:r>
          </a:p>
        </p:txBody>
      </p:sp>
      <p:sp>
        <p:nvSpPr>
          <p:cNvPr id="24" name="Text Placeholder 143">
            <a:extLst>
              <a:ext uri="{FF2B5EF4-FFF2-40B4-BE49-F238E27FC236}">
                <a16:creationId xmlns:a16="http://schemas.microsoft.com/office/drawing/2014/main" id="{1D1080A5-5267-890A-52DC-24E422F717B2}"/>
              </a:ext>
            </a:extLst>
          </p:cNvPr>
          <p:cNvSpPr txBox="1">
            <a:spLocks/>
          </p:cNvSpPr>
          <p:nvPr/>
        </p:nvSpPr>
        <p:spPr>
          <a:xfrm>
            <a:off x="1280438" y="5382631"/>
            <a:ext cx="6177980" cy="778652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Avenir Next LT Pro "/>
              </a:rPr>
              <a:t>N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ew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 testing software and infrastructure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FF6A3C9-B0F0-9461-DE51-A7A5825B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551" y="30779"/>
            <a:ext cx="488265" cy="5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35">
            <a:extLst>
              <a:ext uri="{FF2B5EF4-FFF2-40B4-BE49-F238E27FC236}">
                <a16:creationId xmlns:a16="http://schemas.microsoft.com/office/drawing/2014/main" id="{303ABA00-8087-EB74-1EE2-49F705982C17}"/>
              </a:ext>
            </a:extLst>
          </p:cNvPr>
          <p:cNvSpPr txBox="1">
            <a:spLocks/>
          </p:cNvSpPr>
          <p:nvPr/>
        </p:nvSpPr>
        <p:spPr>
          <a:xfrm>
            <a:off x="609600" y="369254"/>
            <a:ext cx="3783724" cy="70796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0" u="none" strike="noStrike" kern="1200" cap="all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Present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CAB592-A711-5FF5-05C9-234DFF260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375" y="1221828"/>
            <a:ext cx="10753250" cy="0"/>
          </a:xfrm>
          <a:prstGeom prst="line">
            <a:avLst/>
          </a:prstGeom>
          <a:ln w="85725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8A8E09-CC22-CDFC-FEA8-65A45149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24775" y="1221828"/>
            <a:ext cx="0" cy="603711"/>
          </a:xfrm>
          <a:prstGeom prst="line">
            <a:avLst/>
          </a:prstGeom>
          <a:ln w="31750">
            <a:gradFill>
              <a:gsLst>
                <a:gs pos="0">
                  <a:schemeClr val="accent1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16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B193906-32AD-8EF1-34A7-B654EBD10EBE}"/>
              </a:ext>
            </a:extLst>
          </p:cNvPr>
          <p:cNvSpPr/>
          <p:nvPr/>
        </p:nvSpPr>
        <p:spPr>
          <a:xfrm>
            <a:off x="10938415" y="1150167"/>
            <a:ext cx="173806" cy="150905"/>
          </a:xfrm>
          <a:prstGeom prst="ellipse">
            <a:avLst/>
          </a:prstGeom>
          <a:solidFill>
            <a:srgbClr val="2265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38">
            <a:extLst>
              <a:ext uri="{FF2B5EF4-FFF2-40B4-BE49-F238E27FC236}">
                <a16:creationId xmlns:a16="http://schemas.microsoft.com/office/drawing/2014/main" id="{73C1A65B-AEB7-AC09-C986-C14C4FF6A1C6}"/>
              </a:ext>
            </a:extLst>
          </p:cNvPr>
          <p:cNvSpPr txBox="1">
            <a:spLocks/>
          </p:cNvSpPr>
          <p:nvPr/>
        </p:nvSpPr>
        <p:spPr>
          <a:xfrm>
            <a:off x="9748315" y="1523683"/>
            <a:ext cx="1227772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venir Next LT Pro Demi"/>
              </a:rPr>
              <a:t>Today</a:t>
            </a:r>
            <a:endParaRPr kumimoji="0" lang="en-US" sz="2200" b="1" i="0" u="none" strike="noStrike" kern="1200" cap="all" spc="10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venir Next LT Pro Demi"/>
              <a:ea typeface="+mn-ea"/>
              <a:cs typeface="+mn-cs"/>
            </a:endParaRPr>
          </a:p>
        </p:txBody>
      </p:sp>
      <p:sp>
        <p:nvSpPr>
          <p:cNvPr id="2" name="Text Placeholder 143">
            <a:extLst>
              <a:ext uri="{FF2B5EF4-FFF2-40B4-BE49-F238E27FC236}">
                <a16:creationId xmlns:a16="http://schemas.microsoft.com/office/drawing/2014/main" id="{9EA7458F-1EBD-BAAF-4BE1-AA508F1E2556}"/>
              </a:ext>
            </a:extLst>
          </p:cNvPr>
          <p:cNvSpPr txBox="1">
            <a:spLocks/>
          </p:cNvSpPr>
          <p:nvPr/>
        </p:nvSpPr>
        <p:spPr>
          <a:xfrm>
            <a:off x="1215913" y="1554649"/>
            <a:ext cx="6177977" cy="778652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venir Next LT Pro "/>
                <a:ea typeface="+mn-ea"/>
                <a:cs typeface="+mn-cs"/>
              </a:rPr>
              <a:t>A written governance document with a new hierarchical leadership structure</a:t>
            </a:r>
          </a:p>
        </p:txBody>
      </p:sp>
      <p:sp>
        <p:nvSpPr>
          <p:cNvPr id="3" name="Text Placeholder 138">
            <a:extLst>
              <a:ext uri="{FF2B5EF4-FFF2-40B4-BE49-F238E27FC236}">
                <a16:creationId xmlns:a16="http://schemas.microsoft.com/office/drawing/2014/main" id="{EE5CE0B2-FF73-381D-B73A-920F26EA1F73}"/>
              </a:ext>
            </a:extLst>
          </p:cNvPr>
          <p:cNvSpPr txBox="1">
            <a:spLocks/>
          </p:cNvSpPr>
          <p:nvPr/>
        </p:nvSpPr>
        <p:spPr>
          <a:xfrm>
            <a:off x="536541" y="1523683"/>
            <a:ext cx="538384" cy="381190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 cap="all" spc="1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1" i="0" u="none" strike="noStrike" kern="1200" cap="all" spc="10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venir Next LT Pro Demi"/>
                <a:ea typeface="+mn-ea"/>
                <a:cs typeface="+mn-cs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61EF7-C7AC-68C7-C351-4294CBA55F0F}"/>
              </a:ext>
            </a:extLst>
          </p:cNvPr>
          <p:cNvSpPr txBox="1"/>
          <p:nvPr/>
        </p:nvSpPr>
        <p:spPr>
          <a:xfrm>
            <a:off x="572216" y="2294358"/>
            <a:ext cx="10397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https://</a:t>
            </a:r>
            <a:r>
              <a:rPr lang="en-US" sz="2000" b="1" dirty="0" err="1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github.com</a:t>
            </a:r>
            <a:r>
              <a:rPr lang="en-US" sz="2000" b="1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</a:t>
            </a:r>
            <a:r>
              <a:rPr lang="en-US" sz="2000" b="1" dirty="0" err="1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Rdatatable</a:t>
            </a:r>
            <a:r>
              <a:rPr lang="en-US" sz="2000" b="1" dirty="0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/data.table/blob/master/</a:t>
            </a:r>
            <a:r>
              <a:rPr lang="en-US" sz="2000" b="1" dirty="0" err="1">
                <a:solidFill>
                  <a:schemeClr val="accent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GOVERNANCE.md</a:t>
            </a:r>
            <a:endParaRPr lang="en-US" sz="2000" b="1" dirty="0">
              <a:solidFill>
                <a:schemeClr val="accent5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8A94BE3-05D1-6AF4-3374-38C9EE83C9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78757"/>
              </p:ext>
            </p:extLst>
          </p:nvPr>
        </p:nvGraphicFramePr>
        <p:xfrm>
          <a:off x="441672" y="2700820"/>
          <a:ext cx="11346369" cy="4109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0340433-2C0A-57F7-E75E-3148C185D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51551" y="30779"/>
            <a:ext cx="488265" cy="5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1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2726</TotalTime>
  <Words>968</Words>
  <Application>Microsoft Macintosh PowerPoint</Application>
  <PresentationFormat>Widescreen</PresentationFormat>
  <Paragraphs>164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Aptos</vt:lpstr>
      <vt:lpstr>Aptos Display</vt:lpstr>
      <vt:lpstr>Arial</vt:lpstr>
      <vt:lpstr>Avenir Book</vt:lpstr>
      <vt:lpstr>Avenir Next</vt:lpstr>
      <vt:lpstr>Avenir Next LT Pro </vt:lpstr>
      <vt:lpstr>Avenir Next LT Pro Demi</vt:lpstr>
      <vt:lpstr>Book Antiqua</vt:lpstr>
      <vt:lpstr>Consolas</vt:lpstr>
      <vt:lpstr>Fira Code</vt:lpstr>
      <vt:lpstr>Office Theme</vt:lpstr>
      <vt:lpstr>The past, present, and future of  data.table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Tyson Barrett</dc:creator>
  <cp:lastModifiedBy>Tyson Barrett</cp:lastModifiedBy>
  <cp:revision>35</cp:revision>
  <dcterms:created xsi:type="dcterms:W3CDTF">2024-06-24T04:48:21Z</dcterms:created>
  <dcterms:modified xsi:type="dcterms:W3CDTF">2024-07-08T23:43:46Z</dcterms:modified>
</cp:coreProperties>
</file>