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91" r:id="rId2"/>
    <p:sldId id="374" r:id="rId3"/>
    <p:sldId id="259" r:id="rId4"/>
    <p:sldId id="322" r:id="rId5"/>
    <p:sldId id="360" r:id="rId6"/>
    <p:sldId id="354" r:id="rId7"/>
    <p:sldId id="355" r:id="rId8"/>
    <p:sldId id="357" r:id="rId9"/>
    <p:sldId id="358" r:id="rId10"/>
    <p:sldId id="261" r:id="rId11"/>
    <p:sldId id="353" r:id="rId12"/>
    <p:sldId id="281" r:id="rId13"/>
    <p:sldId id="361" r:id="rId14"/>
    <p:sldId id="362" r:id="rId15"/>
    <p:sldId id="375" r:id="rId16"/>
    <p:sldId id="363" r:id="rId17"/>
    <p:sldId id="364" r:id="rId18"/>
    <p:sldId id="367" r:id="rId19"/>
    <p:sldId id="368" r:id="rId20"/>
    <p:sldId id="270" r:id="rId21"/>
    <p:sldId id="369" r:id="rId22"/>
    <p:sldId id="370" r:id="rId23"/>
    <p:sldId id="371" r:id="rId24"/>
    <p:sldId id="359" r:id="rId25"/>
    <p:sldId id="372" r:id="rId26"/>
    <p:sldId id="273" r:id="rId27"/>
    <p:sldId id="373" r:id="rId28"/>
  </p:sldIdLst>
  <p:sldSz cx="12190413"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6">
          <p15:clr>
            <a:srgbClr val="A4A3A4"/>
          </p15:clr>
        </p15:guide>
        <p15:guide id="2" pos="3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9E7B"/>
    <a:srgbClr val="31CBA6"/>
    <a:srgbClr val="516170"/>
    <a:srgbClr val="CBBEB0"/>
    <a:srgbClr val="546676"/>
    <a:srgbClr val="BAA194"/>
    <a:srgbClr val="AB8D7D"/>
    <a:srgbClr val="9F9289"/>
    <a:srgbClr val="D6B8A1"/>
    <a:srgbClr val="6771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8" autoAdjust="0"/>
    <p:restoredTop sz="94660"/>
  </p:normalViewPr>
  <p:slideViewPr>
    <p:cSldViewPr showGuides="1">
      <p:cViewPr varScale="1">
        <p:scale>
          <a:sx n="93" d="100"/>
          <a:sy n="93" d="100"/>
        </p:scale>
        <p:origin x="104" y="276"/>
      </p:cViewPr>
      <p:guideLst>
        <p:guide orient="horz" pos="2006"/>
        <p:guide pos="386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ACE2A-CFAE-4C76-810E-2F18D547080E}" type="datetimeFigureOut">
              <a:rPr lang="zh-CN" altLang="en-US" smtClean="0"/>
              <a:t>2021/5/17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4D545B-F4AF-4741-9A51-6211375174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4D545B-F4AF-4741-9A51-62113751740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00328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8123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41576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62867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45295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4D545B-F4AF-4741-9A51-62113751740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4D545B-F4AF-4741-9A51-62113751740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785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4D545B-F4AF-4741-9A51-6211375174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8DA928-7E00-4048-8BB1-F0FAE63A0877}" type="datetimeFigureOut">
              <a:rPr lang="zh-CN" altLang="en-US" smtClean="0"/>
              <a:t>2021/5/17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35513-DEED-4A66-8D98-FA80378EC741}" type="slidenum">
              <a:rPr lang="zh-CN" altLang="en-US" smtClean="0"/>
              <a:t>‹#›</a:t>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DA928-7E00-4048-8BB1-F0FAE63A0877}" type="datetimeFigureOut">
              <a:rPr lang="zh-CN" altLang="en-US" smtClean="0"/>
              <a:t>2021/5/17</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35513-DEED-4A66-8D98-FA80378EC74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microsoft.com/office/2007/relationships/hdphoto" Target="../media/hdphoto1.wdp"/><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21.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5.xml"/><Relationship Id="rId7" Type="http://schemas.openxmlformats.org/officeDocument/2006/relationships/image" Target="../media/image1.jpe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brightnessContrast bright="2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9" name="PA_椭圆 8"/>
          <p:cNvSpPr/>
          <p:nvPr>
            <p:custDataLst>
              <p:tags r:id="rId1"/>
            </p:custDataLst>
          </p:nvPr>
        </p:nvSpPr>
        <p:spPr>
          <a:xfrm>
            <a:off x="3430910" y="836712"/>
            <a:ext cx="1296144" cy="129614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Gulim" panose="020B0600000101010101" pitchFamily="34" charset="-127"/>
              <a:ea typeface="Gulim" panose="020B0600000101010101" pitchFamily="34" charset="-127"/>
            </a:endParaRPr>
          </a:p>
        </p:txBody>
      </p:sp>
      <p:sp>
        <p:nvSpPr>
          <p:cNvPr id="10" name="PA_文本框 9"/>
          <p:cNvSpPr txBox="1"/>
          <p:nvPr>
            <p:custDataLst>
              <p:tags r:id="rId2"/>
            </p:custDataLst>
          </p:nvPr>
        </p:nvSpPr>
        <p:spPr>
          <a:xfrm>
            <a:off x="3771852" y="952852"/>
            <a:ext cx="667170" cy="1107996"/>
          </a:xfrm>
          <a:prstGeom prst="rect">
            <a:avLst/>
          </a:prstGeom>
          <a:noFill/>
        </p:spPr>
        <p:txBody>
          <a:bodyPr wrap="none" rtlCol="0">
            <a:spAutoFit/>
          </a:bodyPr>
          <a:lstStyle/>
          <a:p>
            <a:r>
              <a:rPr lang="en-US" altLang="zh-CN" sz="66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rPr>
              <a:t>2</a:t>
            </a:r>
            <a:endParaRPr lang="zh-CN" altLang="en-US" sz="5400" baseline="-30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endParaRPr>
          </a:p>
        </p:txBody>
      </p:sp>
      <p:sp>
        <p:nvSpPr>
          <p:cNvPr id="11" name="PA_椭圆 10"/>
          <p:cNvSpPr/>
          <p:nvPr>
            <p:custDataLst>
              <p:tags r:id="rId3"/>
            </p:custDataLst>
          </p:nvPr>
        </p:nvSpPr>
        <p:spPr>
          <a:xfrm>
            <a:off x="4799062" y="836712"/>
            <a:ext cx="1296144" cy="129614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Gulim" panose="020B0600000101010101" pitchFamily="34" charset="-127"/>
              <a:ea typeface="Gulim" panose="020B0600000101010101" pitchFamily="34" charset="-127"/>
            </a:endParaRPr>
          </a:p>
        </p:txBody>
      </p:sp>
      <p:sp>
        <p:nvSpPr>
          <p:cNvPr id="12" name="PA_文本框 11"/>
          <p:cNvSpPr txBox="1"/>
          <p:nvPr>
            <p:custDataLst>
              <p:tags r:id="rId4"/>
            </p:custDataLst>
          </p:nvPr>
        </p:nvSpPr>
        <p:spPr>
          <a:xfrm>
            <a:off x="5140004" y="952852"/>
            <a:ext cx="667170" cy="1107996"/>
          </a:xfrm>
          <a:prstGeom prst="rect">
            <a:avLst/>
          </a:prstGeom>
          <a:noFill/>
        </p:spPr>
        <p:txBody>
          <a:bodyPr wrap="none" rtlCol="0">
            <a:spAutoFit/>
          </a:bodyPr>
          <a:lstStyle/>
          <a:p>
            <a:r>
              <a:rPr lang="en-US" altLang="zh-CN" sz="66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rPr>
              <a:t>0</a:t>
            </a:r>
            <a:endParaRPr lang="zh-CN" altLang="en-US" sz="5400" baseline="-30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endParaRPr>
          </a:p>
        </p:txBody>
      </p:sp>
      <p:sp>
        <p:nvSpPr>
          <p:cNvPr id="13" name="PA_椭圆 12"/>
          <p:cNvSpPr/>
          <p:nvPr>
            <p:custDataLst>
              <p:tags r:id="rId5"/>
            </p:custDataLst>
          </p:nvPr>
        </p:nvSpPr>
        <p:spPr>
          <a:xfrm>
            <a:off x="6167214" y="836712"/>
            <a:ext cx="1296144" cy="129614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Gulim" panose="020B0600000101010101" pitchFamily="34" charset="-127"/>
              <a:ea typeface="Gulim" panose="020B0600000101010101" pitchFamily="34" charset="-127"/>
            </a:endParaRPr>
          </a:p>
        </p:txBody>
      </p:sp>
      <p:sp>
        <p:nvSpPr>
          <p:cNvPr id="14" name="PA_文本框 13"/>
          <p:cNvSpPr txBox="1"/>
          <p:nvPr>
            <p:custDataLst>
              <p:tags r:id="rId6"/>
            </p:custDataLst>
          </p:nvPr>
        </p:nvSpPr>
        <p:spPr>
          <a:xfrm>
            <a:off x="6508156" y="952852"/>
            <a:ext cx="644525" cy="1106805"/>
          </a:xfrm>
          <a:prstGeom prst="rect">
            <a:avLst/>
          </a:prstGeom>
          <a:noFill/>
        </p:spPr>
        <p:txBody>
          <a:bodyPr wrap="none" rtlCol="0">
            <a:spAutoFit/>
          </a:bodyPr>
          <a:lstStyle/>
          <a:p>
            <a:r>
              <a:rPr lang="en-US" sz="66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rPr>
              <a:t>2</a:t>
            </a:r>
            <a:endParaRPr lang="en-US" sz="5400" baseline="-30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endParaRPr>
          </a:p>
        </p:txBody>
      </p:sp>
      <p:sp>
        <p:nvSpPr>
          <p:cNvPr id="15" name="PA_椭圆 14"/>
          <p:cNvSpPr/>
          <p:nvPr>
            <p:custDataLst>
              <p:tags r:id="rId7"/>
            </p:custDataLst>
          </p:nvPr>
        </p:nvSpPr>
        <p:spPr>
          <a:xfrm>
            <a:off x="7535366" y="836712"/>
            <a:ext cx="1296144" cy="129614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Gulim" panose="020B0600000101010101" pitchFamily="34" charset="-127"/>
              <a:ea typeface="Gulim" panose="020B0600000101010101" pitchFamily="34" charset="-127"/>
            </a:endParaRPr>
          </a:p>
        </p:txBody>
      </p:sp>
      <p:sp>
        <p:nvSpPr>
          <p:cNvPr id="16" name="PA_文本框 15"/>
          <p:cNvSpPr txBox="1"/>
          <p:nvPr>
            <p:custDataLst>
              <p:tags r:id="rId8"/>
            </p:custDataLst>
          </p:nvPr>
        </p:nvSpPr>
        <p:spPr>
          <a:xfrm>
            <a:off x="7876308" y="952852"/>
            <a:ext cx="644525" cy="1106805"/>
          </a:xfrm>
          <a:prstGeom prst="rect">
            <a:avLst/>
          </a:prstGeom>
          <a:noFill/>
        </p:spPr>
        <p:txBody>
          <a:bodyPr wrap="none" rtlCol="0">
            <a:spAutoFit/>
          </a:bodyPr>
          <a:lstStyle/>
          <a:p>
            <a:r>
              <a:rPr lang="en-US" sz="66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rPr>
              <a:t>1</a:t>
            </a:r>
            <a:endParaRPr lang="en-US" sz="5400" baseline="-3000" dirty="0">
              <a:solidFill>
                <a:schemeClr val="bg1">
                  <a:lumMod val="95000"/>
                </a:schemeClr>
              </a:solidFill>
              <a:latin typeface="Gulim" panose="020B0600000101010101" pitchFamily="34" charset="-127"/>
              <a:ea typeface="Gulim" panose="020B0600000101010101" pitchFamily="34" charset="-127"/>
              <a:sym typeface="Arial" panose="020B0604020202020204" pitchFamily="34" charset="0"/>
            </a:endParaRPr>
          </a:p>
        </p:txBody>
      </p:sp>
      <p:sp>
        <p:nvSpPr>
          <p:cNvPr id="17" name="PA_文本框 16"/>
          <p:cNvSpPr txBox="1"/>
          <p:nvPr>
            <p:custDataLst>
              <p:tags r:id="rId9"/>
            </p:custDataLst>
          </p:nvPr>
        </p:nvSpPr>
        <p:spPr>
          <a:xfrm>
            <a:off x="1435735" y="2948940"/>
            <a:ext cx="10269855" cy="1198880"/>
          </a:xfrm>
          <a:prstGeom prst="rect">
            <a:avLst/>
          </a:prstGeom>
          <a:noFill/>
        </p:spPr>
        <p:txBody>
          <a:bodyPr wrap="square" rtlCol="0">
            <a:spAutoFit/>
          </a:bodyPr>
          <a:lstStyle/>
          <a:p>
            <a:pPr algn="ctr"/>
            <a:r>
              <a:rPr lang="zh-CN" altLang="en-US" sz="7200" dirty="0">
                <a:solidFill>
                  <a:schemeClr val="bg1">
                    <a:lumMod val="95000"/>
                  </a:schemeClr>
                </a:solidFill>
                <a:latin typeface="方正粗宋简体" panose="03000509000000000000" pitchFamily="65" charset="-122"/>
                <a:ea typeface="方正粗宋简体" panose="03000509000000000000" pitchFamily="65" charset="-122"/>
              </a:rPr>
              <a:t>大学生职业发展现状调研</a:t>
            </a:r>
          </a:p>
        </p:txBody>
      </p:sp>
      <p:sp>
        <p:nvSpPr>
          <p:cNvPr id="20" name="PA_标题 4"/>
          <p:cNvSpPr txBox="1"/>
          <p:nvPr>
            <p:custDataLst>
              <p:tags r:id="rId10"/>
            </p:custDataLst>
          </p:nvPr>
        </p:nvSpPr>
        <p:spPr>
          <a:xfrm>
            <a:off x="4150990" y="5229200"/>
            <a:ext cx="4230309" cy="3687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a:solidFill>
                  <a:schemeClr val="bg1">
                    <a:lumMod val="95000"/>
                  </a:schemeClr>
                </a:solidFill>
                <a:latin typeface="造字工房情书（非商用）常规体" pitchFamily="50" charset="-122"/>
                <a:ea typeface="造字工房情书（非商用）常规体" pitchFamily="50" charset="-122"/>
              </a:rPr>
              <a:t>计算机科学与技术学院</a:t>
            </a:r>
          </a:p>
        </p:txBody>
      </p:sp>
      <p:sp>
        <p:nvSpPr>
          <p:cNvPr id="21" name="PA_任意多边形 10"/>
          <p:cNvSpPr>
            <a:spLocks noEditPoints="1"/>
          </p:cNvSpPr>
          <p:nvPr>
            <p:custDataLst>
              <p:tags r:id="rId11"/>
            </p:custDataLst>
          </p:nvPr>
        </p:nvSpPr>
        <p:spPr bwMode="auto">
          <a:xfrm>
            <a:off x="4580856" y="5296007"/>
            <a:ext cx="264564" cy="255248"/>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1">
              <a:lumMod val="95000"/>
            </a:schemeClr>
          </a:solidFill>
          <a:ln>
            <a:noFill/>
          </a:ln>
        </p:spPr>
        <p:txBody>
          <a:bodyPr vert="horz" wrap="square" lIns="91440" tIns="45720" rIns="91440" bIns="45720" numCol="1" anchor="t" anchorCtr="0" compatLnSpc="1"/>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5" name="Group 4"/>
          <p:cNvGrpSpPr>
            <a:grpSpLocks noChangeAspect="1"/>
          </p:cNvGrpSpPr>
          <p:nvPr/>
        </p:nvGrpSpPr>
        <p:grpSpPr bwMode="auto">
          <a:xfrm>
            <a:off x="4762595" y="2952323"/>
            <a:ext cx="504983" cy="809338"/>
            <a:chOff x="4638" y="-33"/>
            <a:chExt cx="667" cy="1069"/>
          </a:xfrm>
          <a:solidFill>
            <a:schemeClr val="bg1">
              <a:lumMod val="95000"/>
            </a:schemeClr>
          </a:solidFill>
        </p:grpSpPr>
        <p:sp>
          <p:nvSpPr>
            <p:cNvPr id="16" name="Freeform 5"/>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 name="椭圆 4"/>
          <p:cNvSpPr/>
          <p:nvPr/>
        </p:nvSpPr>
        <p:spPr>
          <a:xfrm>
            <a:off x="4367014" y="2708920"/>
            <a:ext cx="1296144" cy="129614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TextBox 27"/>
          <p:cNvSpPr txBox="1"/>
          <p:nvPr/>
        </p:nvSpPr>
        <p:spPr>
          <a:xfrm>
            <a:off x="5951190" y="3136644"/>
            <a:ext cx="158417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就业</a:t>
            </a:r>
          </a:p>
        </p:txBody>
      </p:sp>
      <p:sp>
        <p:nvSpPr>
          <p:cNvPr id="40" name="文本框 39"/>
          <p:cNvSpPr txBox="1"/>
          <p:nvPr/>
        </p:nvSpPr>
        <p:spPr>
          <a:xfrm>
            <a:off x="984886" y="341885"/>
            <a:ext cx="2306418"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6" y="341885"/>
            <a:ext cx="2306418" cy="13347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3000" noProof="0" dirty="0">
              <a:ln>
                <a:noFill/>
              </a:ln>
              <a:solidFill>
                <a:prstClr val="white">
                  <a:lumMod val="95000"/>
                </a:prstClr>
              </a:solidFill>
              <a:effectLst/>
              <a:uLnTx/>
              <a:uFillTx/>
              <a:latin typeface="方正粗宋简体" panose="03000509000000000000" pitchFamily="65" charset="-122"/>
              <a:ea typeface="方正粗宋简体" panose="03000509000000000000" pitchFamily="65"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矩形 23"/>
          <p:cNvSpPr>
            <a:spLocks noChangeArrowheads="1"/>
          </p:cNvSpPr>
          <p:nvPr/>
        </p:nvSpPr>
        <p:spPr bwMode="auto">
          <a:xfrm>
            <a:off x="3410314" y="1136557"/>
            <a:ext cx="7878521" cy="1597323"/>
          </a:xfrm>
          <a:prstGeom prst="rect">
            <a:avLst/>
          </a:prstGeom>
          <a:solidFill>
            <a:srgbClr val="31CBA6">
              <a:alpha val="10000"/>
            </a:srgb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4400" rtl="0" eaLnBrk="1" fontAlgn="auto" latinLnBrk="0" hangingPunct="1">
              <a:lnSpc>
                <a:spcPct val="150000"/>
              </a:lnSpc>
              <a:spcBef>
                <a:spcPct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微软雅黑 Light" panose="020B0502040204020203" charset="-122"/>
            </a:endParaRPr>
          </a:p>
        </p:txBody>
      </p:sp>
      <p:sp>
        <p:nvSpPr>
          <p:cNvPr id="39" name="等腰三角形 13"/>
          <p:cNvSpPr>
            <a:spLocks noChangeArrowheads="1"/>
          </p:cNvSpPr>
          <p:nvPr/>
        </p:nvSpPr>
        <p:spPr bwMode="auto">
          <a:xfrm rot="16425754">
            <a:off x="2613539" y="1820651"/>
            <a:ext cx="240030" cy="163830"/>
          </a:xfrm>
          <a:prstGeom prst="triangle">
            <a:avLst>
              <a:gd name="adj" fmla="val 50000"/>
            </a:avLst>
          </a:prstGeom>
          <a:solidFill>
            <a:srgbClr val="31CBA6">
              <a:alpha val="15000"/>
            </a:srgbClr>
          </a:solidFill>
          <a:ln w="9525">
            <a:solidFill>
              <a:srgbClr val="FFFFFF"/>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endParaRPr>
          </a:p>
        </p:txBody>
      </p:sp>
      <p:sp>
        <p:nvSpPr>
          <p:cNvPr id="30" name="矩形 29"/>
          <p:cNvSpPr/>
          <p:nvPr/>
        </p:nvSpPr>
        <p:spPr>
          <a:xfrm>
            <a:off x="276358" y="1148219"/>
            <a:ext cx="1780436" cy="1508694"/>
          </a:xfrm>
          <a:prstGeom prst="rect">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  </a:t>
            </a:r>
          </a:p>
        </p:txBody>
      </p:sp>
      <p:sp>
        <p:nvSpPr>
          <p:cNvPr id="5127" name="文本框 5"/>
          <p:cNvSpPr txBox="1">
            <a:spLocks noChangeArrowheads="1"/>
          </p:cNvSpPr>
          <p:nvPr/>
        </p:nvSpPr>
        <p:spPr bwMode="auto">
          <a:xfrm>
            <a:off x="694607" y="1293593"/>
            <a:ext cx="1224135" cy="113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本科生就业率</a:t>
            </a:r>
          </a:p>
        </p:txBody>
      </p:sp>
      <p:sp>
        <p:nvSpPr>
          <p:cNvPr id="31" name="文本框 30"/>
          <p:cNvSpPr txBox="1"/>
          <p:nvPr/>
        </p:nvSpPr>
        <p:spPr>
          <a:xfrm>
            <a:off x="984886" y="341885"/>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就业率</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4" name="等腰三角形 13"/>
          <p:cNvSpPr>
            <a:spLocks noChangeArrowheads="1"/>
          </p:cNvSpPr>
          <p:nvPr/>
        </p:nvSpPr>
        <p:spPr bwMode="auto">
          <a:xfrm rot="16200000">
            <a:off x="2600722" y="4602677"/>
            <a:ext cx="239713" cy="163513"/>
          </a:xfrm>
          <a:prstGeom prst="triangle">
            <a:avLst>
              <a:gd name="adj" fmla="val 50000"/>
            </a:avLst>
          </a:prstGeom>
          <a:solidFill>
            <a:srgbClr val="31CBA6">
              <a:alpha val="10000"/>
            </a:srgbClr>
          </a:solidFill>
          <a:ln w="9525">
            <a:solidFill>
              <a:srgbClr val="FFFFFF"/>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endParaRPr>
          </a:p>
        </p:txBody>
      </p:sp>
      <p:pic>
        <p:nvPicPr>
          <p:cNvPr id="2" name="图片 1">
            <a:extLst>
              <a:ext uri="{FF2B5EF4-FFF2-40B4-BE49-F238E27FC236}">
                <a16:creationId xmlns:a16="http://schemas.microsoft.com/office/drawing/2014/main" id="{F9B8479D-F0A9-4F1A-9A90-4AB37DA906C8}"/>
              </a:ext>
            </a:extLst>
          </p:cNvPr>
          <p:cNvPicPr>
            <a:picLocks noChangeAspect="1"/>
          </p:cNvPicPr>
          <p:nvPr/>
        </p:nvPicPr>
        <p:blipFill>
          <a:blip r:embed="rId4"/>
          <a:stretch>
            <a:fillRect/>
          </a:stretch>
        </p:blipFill>
        <p:spPr>
          <a:xfrm>
            <a:off x="313653" y="3769124"/>
            <a:ext cx="1756144" cy="1590908"/>
          </a:xfrm>
          <a:prstGeom prst="rect">
            <a:avLst/>
          </a:prstGeom>
        </p:spPr>
      </p:pic>
      <p:sp>
        <p:nvSpPr>
          <p:cNvPr id="3" name="文本框 2">
            <a:extLst>
              <a:ext uri="{FF2B5EF4-FFF2-40B4-BE49-F238E27FC236}">
                <a16:creationId xmlns:a16="http://schemas.microsoft.com/office/drawing/2014/main" id="{5B9F077E-AEB4-41E9-A55A-AADF00035AAD}"/>
              </a:ext>
            </a:extLst>
          </p:cNvPr>
          <p:cNvSpPr txBox="1"/>
          <p:nvPr/>
        </p:nvSpPr>
        <p:spPr>
          <a:xfrm>
            <a:off x="3999832" y="1201529"/>
            <a:ext cx="73590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2017</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09EC35A8-71CD-4D2C-8FDC-C966BA0B1EF4}"/>
              </a:ext>
            </a:extLst>
          </p:cNvPr>
          <p:cNvSpPr txBox="1"/>
          <p:nvPr/>
        </p:nvSpPr>
        <p:spPr>
          <a:xfrm>
            <a:off x="622598" y="4149079"/>
            <a:ext cx="136815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研究生就业率</a:t>
            </a:r>
          </a:p>
        </p:txBody>
      </p:sp>
      <p:pic>
        <p:nvPicPr>
          <p:cNvPr id="5" name="图片 4">
            <a:extLst>
              <a:ext uri="{FF2B5EF4-FFF2-40B4-BE49-F238E27FC236}">
                <a16:creationId xmlns:a16="http://schemas.microsoft.com/office/drawing/2014/main" id="{7BC47EAB-4379-464E-B7B9-0EDFF92DB634}"/>
              </a:ext>
            </a:extLst>
          </p:cNvPr>
          <p:cNvPicPr>
            <a:picLocks noChangeAspect="1"/>
          </p:cNvPicPr>
          <p:nvPr/>
        </p:nvPicPr>
        <p:blipFill>
          <a:blip r:embed="rId5"/>
          <a:stretch>
            <a:fillRect/>
          </a:stretch>
        </p:blipFill>
        <p:spPr>
          <a:xfrm>
            <a:off x="5087092" y="766384"/>
            <a:ext cx="5273497" cy="364342"/>
          </a:xfrm>
          <a:prstGeom prst="rect">
            <a:avLst/>
          </a:prstGeom>
        </p:spPr>
      </p:pic>
      <p:pic>
        <p:nvPicPr>
          <p:cNvPr id="6" name="图片 5">
            <a:extLst>
              <a:ext uri="{FF2B5EF4-FFF2-40B4-BE49-F238E27FC236}">
                <a16:creationId xmlns:a16="http://schemas.microsoft.com/office/drawing/2014/main" id="{62C98B7E-8B25-4288-8B95-77D3C16ABB11}"/>
              </a:ext>
            </a:extLst>
          </p:cNvPr>
          <p:cNvPicPr>
            <a:picLocks noChangeAspect="1"/>
          </p:cNvPicPr>
          <p:nvPr/>
        </p:nvPicPr>
        <p:blipFill>
          <a:blip r:embed="rId6"/>
          <a:stretch>
            <a:fillRect/>
          </a:stretch>
        </p:blipFill>
        <p:spPr>
          <a:xfrm>
            <a:off x="5087092" y="1166944"/>
            <a:ext cx="5273497" cy="396274"/>
          </a:xfrm>
          <a:prstGeom prst="rect">
            <a:avLst/>
          </a:prstGeom>
        </p:spPr>
      </p:pic>
      <p:sp>
        <p:nvSpPr>
          <p:cNvPr id="7" name="文本框 6">
            <a:extLst>
              <a:ext uri="{FF2B5EF4-FFF2-40B4-BE49-F238E27FC236}">
                <a16:creationId xmlns:a16="http://schemas.microsoft.com/office/drawing/2014/main" id="{F45CC2C4-46C8-4DC8-9FD4-8D2DE792D561}"/>
              </a:ext>
            </a:extLst>
          </p:cNvPr>
          <p:cNvSpPr txBox="1"/>
          <p:nvPr/>
        </p:nvSpPr>
        <p:spPr>
          <a:xfrm>
            <a:off x="3999832" y="1677672"/>
            <a:ext cx="6480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2018</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8" name="图片 7">
            <a:extLst>
              <a:ext uri="{FF2B5EF4-FFF2-40B4-BE49-F238E27FC236}">
                <a16:creationId xmlns:a16="http://schemas.microsoft.com/office/drawing/2014/main" id="{C8008334-66B1-47D4-8FCA-7EC69E733C61}"/>
              </a:ext>
            </a:extLst>
          </p:cNvPr>
          <p:cNvPicPr>
            <a:picLocks noChangeAspect="1"/>
          </p:cNvPicPr>
          <p:nvPr/>
        </p:nvPicPr>
        <p:blipFill>
          <a:blip r:embed="rId7"/>
          <a:stretch>
            <a:fillRect/>
          </a:stretch>
        </p:blipFill>
        <p:spPr>
          <a:xfrm>
            <a:off x="5087092" y="1579297"/>
            <a:ext cx="5273497" cy="396274"/>
          </a:xfrm>
          <a:prstGeom prst="rect">
            <a:avLst/>
          </a:prstGeom>
        </p:spPr>
      </p:pic>
      <p:pic>
        <p:nvPicPr>
          <p:cNvPr id="9" name="图片 8">
            <a:extLst>
              <a:ext uri="{FF2B5EF4-FFF2-40B4-BE49-F238E27FC236}">
                <a16:creationId xmlns:a16="http://schemas.microsoft.com/office/drawing/2014/main" id="{3380EB41-8FAA-4C1B-BD87-09C204D3E049}"/>
              </a:ext>
            </a:extLst>
          </p:cNvPr>
          <p:cNvPicPr>
            <a:picLocks noChangeAspect="1"/>
          </p:cNvPicPr>
          <p:nvPr/>
        </p:nvPicPr>
        <p:blipFill>
          <a:blip r:embed="rId8"/>
          <a:stretch>
            <a:fillRect/>
          </a:stretch>
        </p:blipFill>
        <p:spPr>
          <a:xfrm>
            <a:off x="5087092" y="1984007"/>
            <a:ext cx="5273497" cy="749873"/>
          </a:xfrm>
          <a:prstGeom prst="rect">
            <a:avLst/>
          </a:prstGeom>
        </p:spPr>
      </p:pic>
      <p:sp>
        <p:nvSpPr>
          <p:cNvPr id="10" name="文本框 9">
            <a:extLst>
              <a:ext uri="{FF2B5EF4-FFF2-40B4-BE49-F238E27FC236}">
                <a16:creationId xmlns:a16="http://schemas.microsoft.com/office/drawing/2014/main" id="{540D76E0-508F-40EC-A0AB-C25AED6F82EE}"/>
              </a:ext>
            </a:extLst>
          </p:cNvPr>
          <p:cNvSpPr txBox="1"/>
          <p:nvPr/>
        </p:nvSpPr>
        <p:spPr>
          <a:xfrm>
            <a:off x="4008971" y="2336300"/>
            <a:ext cx="6480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2019</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11" name="图片 10">
            <a:extLst>
              <a:ext uri="{FF2B5EF4-FFF2-40B4-BE49-F238E27FC236}">
                <a16:creationId xmlns:a16="http://schemas.microsoft.com/office/drawing/2014/main" id="{D458CE51-37D6-4973-8E16-EDC652AAEB91}"/>
              </a:ext>
            </a:extLst>
          </p:cNvPr>
          <p:cNvPicPr>
            <a:picLocks noChangeAspect="1"/>
          </p:cNvPicPr>
          <p:nvPr/>
        </p:nvPicPr>
        <p:blipFill>
          <a:blip r:embed="rId9"/>
          <a:stretch>
            <a:fillRect/>
          </a:stretch>
        </p:blipFill>
        <p:spPr>
          <a:xfrm>
            <a:off x="3383163" y="3212976"/>
            <a:ext cx="7895004" cy="3024336"/>
          </a:xfrm>
          <a:prstGeom prst="rect">
            <a:avLst/>
          </a:prstGeom>
        </p:spPr>
      </p:pic>
      <p:pic>
        <p:nvPicPr>
          <p:cNvPr id="12" name="图片 11">
            <a:extLst>
              <a:ext uri="{FF2B5EF4-FFF2-40B4-BE49-F238E27FC236}">
                <a16:creationId xmlns:a16="http://schemas.microsoft.com/office/drawing/2014/main" id="{F017F86E-4953-4E23-B88B-FC3916D7DA07}"/>
              </a:ext>
            </a:extLst>
          </p:cNvPr>
          <p:cNvPicPr>
            <a:picLocks noChangeAspect="1"/>
          </p:cNvPicPr>
          <p:nvPr/>
        </p:nvPicPr>
        <p:blipFill>
          <a:blip r:embed="rId10"/>
          <a:stretch>
            <a:fillRect/>
          </a:stretch>
        </p:blipFill>
        <p:spPr>
          <a:xfrm>
            <a:off x="5080995" y="3254846"/>
            <a:ext cx="5273497" cy="786452"/>
          </a:xfrm>
          <a:prstGeom prst="rect">
            <a:avLst/>
          </a:prstGeom>
        </p:spPr>
      </p:pic>
      <p:pic>
        <p:nvPicPr>
          <p:cNvPr id="13" name="图片 12">
            <a:extLst>
              <a:ext uri="{FF2B5EF4-FFF2-40B4-BE49-F238E27FC236}">
                <a16:creationId xmlns:a16="http://schemas.microsoft.com/office/drawing/2014/main" id="{BA12614E-86EF-4650-B54D-E1C458EE32A8}"/>
              </a:ext>
            </a:extLst>
          </p:cNvPr>
          <p:cNvPicPr>
            <a:picLocks noChangeAspect="1"/>
          </p:cNvPicPr>
          <p:nvPr/>
        </p:nvPicPr>
        <p:blipFill>
          <a:blip r:embed="rId11"/>
          <a:stretch>
            <a:fillRect/>
          </a:stretch>
        </p:blipFill>
        <p:spPr>
          <a:xfrm>
            <a:off x="5087091" y="4034179"/>
            <a:ext cx="5267401" cy="1060796"/>
          </a:xfrm>
          <a:prstGeom prst="rect">
            <a:avLst/>
          </a:prstGeom>
        </p:spPr>
      </p:pic>
      <p:pic>
        <p:nvPicPr>
          <p:cNvPr id="14" name="图片 13">
            <a:extLst>
              <a:ext uri="{FF2B5EF4-FFF2-40B4-BE49-F238E27FC236}">
                <a16:creationId xmlns:a16="http://schemas.microsoft.com/office/drawing/2014/main" id="{49C3641D-8340-483F-A513-58A5CBBC26FA}"/>
              </a:ext>
            </a:extLst>
          </p:cNvPr>
          <p:cNvPicPr>
            <a:picLocks noChangeAspect="1"/>
          </p:cNvPicPr>
          <p:nvPr/>
        </p:nvPicPr>
        <p:blipFill>
          <a:blip r:embed="rId12"/>
          <a:stretch>
            <a:fillRect/>
          </a:stretch>
        </p:blipFill>
        <p:spPr>
          <a:xfrm>
            <a:off x="5080994" y="5094975"/>
            <a:ext cx="5273497" cy="1097375"/>
          </a:xfrm>
          <a:prstGeom prst="rect">
            <a:avLst/>
          </a:prstGeom>
        </p:spPr>
      </p:pic>
      <p:sp>
        <p:nvSpPr>
          <p:cNvPr id="15" name="文本框 14">
            <a:extLst>
              <a:ext uri="{FF2B5EF4-FFF2-40B4-BE49-F238E27FC236}">
                <a16:creationId xmlns:a16="http://schemas.microsoft.com/office/drawing/2014/main" id="{61CAB5DB-AC08-4A95-A489-FF2F6AF29985}"/>
              </a:ext>
            </a:extLst>
          </p:cNvPr>
          <p:cNvSpPr txBox="1"/>
          <p:nvPr/>
        </p:nvSpPr>
        <p:spPr>
          <a:xfrm>
            <a:off x="4020009" y="3433709"/>
            <a:ext cx="6572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2017</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 name="文本框 15">
            <a:extLst>
              <a:ext uri="{FF2B5EF4-FFF2-40B4-BE49-F238E27FC236}">
                <a16:creationId xmlns:a16="http://schemas.microsoft.com/office/drawing/2014/main" id="{E83264B7-780D-495B-AF67-CA3F3044762B}"/>
              </a:ext>
            </a:extLst>
          </p:cNvPr>
          <p:cNvSpPr txBox="1"/>
          <p:nvPr/>
        </p:nvSpPr>
        <p:spPr>
          <a:xfrm>
            <a:off x="3999832" y="4437112"/>
            <a:ext cx="657211" cy="3671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2018</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D29D45E6-2029-4E70-8269-5C0F94071BD4}"/>
              </a:ext>
            </a:extLst>
          </p:cNvPr>
          <p:cNvSpPr txBox="1"/>
          <p:nvPr/>
        </p:nvSpPr>
        <p:spPr>
          <a:xfrm>
            <a:off x="4008971" y="5360032"/>
            <a:ext cx="6572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2019</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61" name="Group 33"/>
          <p:cNvGrpSpPr/>
          <p:nvPr/>
        </p:nvGrpSpPr>
        <p:grpSpPr>
          <a:xfrm>
            <a:off x="10415686" y="1019987"/>
            <a:ext cx="1405096" cy="4824537"/>
            <a:chOff x="4948238" y="2751138"/>
            <a:chExt cx="585788" cy="2011362"/>
          </a:xfrm>
        </p:grpSpPr>
        <p:sp>
          <p:nvSpPr>
            <p:cNvPr id="62" name="Freeform 13"/>
            <p:cNvSpPr/>
            <p:nvPr/>
          </p:nvSpPr>
          <p:spPr bwMode="auto">
            <a:xfrm>
              <a:off x="4948238" y="2751138"/>
              <a:ext cx="585788" cy="2011362"/>
            </a:xfrm>
            <a:custGeom>
              <a:avLst/>
              <a:gdLst/>
              <a:ahLst/>
              <a:cxnLst>
                <a:cxn ang="0">
                  <a:pos x="102" y="0"/>
                </a:cxn>
                <a:cxn ang="0">
                  <a:pos x="144" y="41"/>
                </a:cxn>
                <a:cxn ang="0">
                  <a:pos x="140" y="85"/>
                </a:cxn>
                <a:cxn ang="0">
                  <a:pos x="136" y="92"/>
                </a:cxn>
                <a:cxn ang="0">
                  <a:pos x="131" y="113"/>
                </a:cxn>
                <a:cxn ang="0">
                  <a:pos x="124" y="124"/>
                </a:cxn>
                <a:cxn ang="0">
                  <a:pos x="132" y="139"/>
                </a:cxn>
                <a:cxn ang="0">
                  <a:pos x="168" y="154"/>
                </a:cxn>
                <a:cxn ang="0">
                  <a:pos x="194" y="179"/>
                </a:cxn>
                <a:cxn ang="0">
                  <a:pos x="220" y="221"/>
                </a:cxn>
                <a:cxn ang="0">
                  <a:pos x="242" y="268"/>
                </a:cxn>
                <a:cxn ang="0">
                  <a:pos x="200" y="292"/>
                </a:cxn>
                <a:cxn ang="0">
                  <a:pos x="181" y="284"/>
                </a:cxn>
                <a:cxn ang="0">
                  <a:pos x="194" y="361"/>
                </a:cxn>
                <a:cxn ang="0">
                  <a:pos x="203" y="440"/>
                </a:cxn>
                <a:cxn ang="0">
                  <a:pos x="188" y="448"/>
                </a:cxn>
                <a:cxn ang="0">
                  <a:pos x="176" y="549"/>
                </a:cxn>
                <a:cxn ang="0">
                  <a:pos x="162" y="646"/>
                </a:cxn>
                <a:cxn ang="0">
                  <a:pos x="160" y="707"/>
                </a:cxn>
                <a:cxn ang="0">
                  <a:pos x="188" y="746"/>
                </a:cxn>
                <a:cxn ang="0">
                  <a:pos x="221" y="753"/>
                </a:cxn>
                <a:cxn ang="0">
                  <a:pos x="217" y="768"/>
                </a:cxn>
                <a:cxn ang="0">
                  <a:pos x="165" y="763"/>
                </a:cxn>
                <a:cxn ang="0">
                  <a:pos x="146" y="755"/>
                </a:cxn>
                <a:cxn ang="0">
                  <a:pos x="132" y="765"/>
                </a:cxn>
                <a:cxn ang="0">
                  <a:pos x="112" y="753"/>
                </a:cxn>
                <a:cxn ang="0">
                  <a:pos x="109" y="720"/>
                </a:cxn>
                <a:cxn ang="0">
                  <a:pos x="113" y="683"/>
                </a:cxn>
                <a:cxn ang="0">
                  <a:pos x="106" y="629"/>
                </a:cxn>
                <a:cxn ang="0">
                  <a:pos x="106" y="585"/>
                </a:cxn>
                <a:cxn ang="0">
                  <a:pos x="111" y="544"/>
                </a:cxn>
                <a:cxn ang="0">
                  <a:pos x="110" y="516"/>
                </a:cxn>
                <a:cxn ang="0">
                  <a:pos x="95" y="594"/>
                </a:cxn>
                <a:cxn ang="0">
                  <a:pos x="87" y="685"/>
                </a:cxn>
                <a:cxn ang="0">
                  <a:pos x="73" y="742"/>
                </a:cxn>
                <a:cxn ang="0">
                  <a:pos x="68" y="767"/>
                </a:cxn>
                <a:cxn ang="0">
                  <a:pos x="75" y="798"/>
                </a:cxn>
                <a:cxn ang="0">
                  <a:pos x="69" y="843"/>
                </a:cxn>
                <a:cxn ang="0">
                  <a:pos x="30" y="816"/>
                </a:cxn>
                <a:cxn ang="0">
                  <a:pos x="27" y="772"/>
                </a:cxn>
                <a:cxn ang="0">
                  <a:pos x="22" y="738"/>
                </a:cxn>
                <a:cxn ang="0">
                  <a:pos x="22" y="690"/>
                </a:cxn>
                <a:cxn ang="0">
                  <a:pos x="29" y="607"/>
                </a:cxn>
                <a:cxn ang="0">
                  <a:pos x="38" y="506"/>
                </a:cxn>
                <a:cxn ang="0">
                  <a:pos x="39" y="453"/>
                </a:cxn>
                <a:cxn ang="0">
                  <a:pos x="13" y="442"/>
                </a:cxn>
                <a:cxn ang="0">
                  <a:pos x="23" y="379"/>
                </a:cxn>
                <a:cxn ang="0">
                  <a:pos x="37" y="314"/>
                </a:cxn>
                <a:cxn ang="0">
                  <a:pos x="33" y="270"/>
                </a:cxn>
                <a:cxn ang="0">
                  <a:pos x="10" y="214"/>
                </a:cxn>
                <a:cxn ang="0">
                  <a:pos x="9" y="152"/>
                </a:cxn>
                <a:cxn ang="0">
                  <a:pos x="47" y="139"/>
                </a:cxn>
                <a:cxn ang="0">
                  <a:pos x="67" y="116"/>
                </a:cxn>
                <a:cxn ang="0">
                  <a:pos x="74" y="107"/>
                </a:cxn>
                <a:cxn ang="0">
                  <a:pos x="72" y="93"/>
                </a:cxn>
                <a:cxn ang="0">
                  <a:pos x="61" y="79"/>
                </a:cxn>
                <a:cxn ang="0">
                  <a:pos x="60" y="33"/>
                </a:cxn>
                <a:cxn ang="0">
                  <a:pos x="102" y="0"/>
                </a:cxn>
              </a:cxnLst>
              <a:rect l="0" t="0" r="r" b="b"/>
              <a:pathLst>
                <a:path w="246" h="843">
                  <a:moveTo>
                    <a:pt x="102" y="0"/>
                  </a:moveTo>
                  <a:cubicBezTo>
                    <a:pt x="118" y="0"/>
                    <a:pt x="144" y="16"/>
                    <a:pt x="144" y="41"/>
                  </a:cubicBezTo>
                  <a:cubicBezTo>
                    <a:pt x="144" y="66"/>
                    <a:pt x="142" y="77"/>
                    <a:pt x="140" y="85"/>
                  </a:cubicBezTo>
                  <a:cubicBezTo>
                    <a:pt x="138" y="93"/>
                    <a:pt x="136" y="92"/>
                    <a:pt x="136" y="92"/>
                  </a:cubicBezTo>
                  <a:cubicBezTo>
                    <a:pt x="136" y="92"/>
                    <a:pt x="136" y="109"/>
                    <a:pt x="131" y="113"/>
                  </a:cubicBezTo>
                  <a:cubicBezTo>
                    <a:pt x="125" y="117"/>
                    <a:pt x="124" y="119"/>
                    <a:pt x="124" y="124"/>
                  </a:cubicBezTo>
                  <a:cubicBezTo>
                    <a:pt x="124" y="129"/>
                    <a:pt x="127" y="133"/>
                    <a:pt x="132" y="139"/>
                  </a:cubicBezTo>
                  <a:cubicBezTo>
                    <a:pt x="137" y="144"/>
                    <a:pt x="157" y="150"/>
                    <a:pt x="168" y="154"/>
                  </a:cubicBezTo>
                  <a:cubicBezTo>
                    <a:pt x="179" y="158"/>
                    <a:pt x="188" y="165"/>
                    <a:pt x="194" y="179"/>
                  </a:cubicBezTo>
                  <a:cubicBezTo>
                    <a:pt x="200" y="192"/>
                    <a:pt x="209" y="209"/>
                    <a:pt x="220" y="221"/>
                  </a:cubicBezTo>
                  <a:cubicBezTo>
                    <a:pt x="232" y="232"/>
                    <a:pt x="246" y="251"/>
                    <a:pt x="242" y="268"/>
                  </a:cubicBezTo>
                  <a:cubicBezTo>
                    <a:pt x="238" y="286"/>
                    <a:pt x="213" y="299"/>
                    <a:pt x="200" y="292"/>
                  </a:cubicBezTo>
                  <a:cubicBezTo>
                    <a:pt x="186" y="284"/>
                    <a:pt x="181" y="284"/>
                    <a:pt x="181" y="284"/>
                  </a:cubicBezTo>
                  <a:cubicBezTo>
                    <a:pt x="181" y="284"/>
                    <a:pt x="190" y="322"/>
                    <a:pt x="194" y="361"/>
                  </a:cubicBezTo>
                  <a:cubicBezTo>
                    <a:pt x="198" y="400"/>
                    <a:pt x="209" y="437"/>
                    <a:pt x="203" y="440"/>
                  </a:cubicBezTo>
                  <a:cubicBezTo>
                    <a:pt x="197" y="444"/>
                    <a:pt x="188" y="448"/>
                    <a:pt x="188" y="448"/>
                  </a:cubicBezTo>
                  <a:cubicBezTo>
                    <a:pt x="188" y="448"/>
                    <a:pt x="186" y="502"/>
                    <a:pt x="176" y="549"/>
                  </a:cubicBezTo>
                  <a:cubicBezTo>
                    <a:pt x="167" y="597"/>
                    <a:pt x="163" y="618"/>
                    <a:pt x="162" y="646"/>
                  </a:cubicBezTo>
                  <a:cubicBezTo>
                    <a:pt x="160" y="674"/>
                    <a:pt x="157" y="695"/>
                    <a:pt x="160" y="707"/>
                  </a:cubicBezTo>
                  <a:cubicBezTo>
                    <a:pt x="162" y="718"/>
                    <a:pt x="179" y="742"/>
                    <a:pt x="188" y="746"/>
                  </a:cubicBezTo>
                  <a:cubicBezTo>
                    <a:pt x="197" y="750"/>
                    <a:pt x="214" y="750"/>
                    <a:pt x="221" y="753"/>
                  </a:cubicBezTo>
                  <a:cubicBezTo>
                    <a:pt x="228" y="756"/>
                    <a:pt x="233" y="765"/>
                    <a:pt x="217" y="768"/>
                  </a:cubicBezTo>
                  <a:cubicBezTo>
                    <a:pt x="202" y="770"/>
                    <a:pt x="172" y="766"/>
                    <a:pt x="165" y="763"/>
                  </a:cubicBezTo>
                  <a:cubicBezTo>
                    <a:pt x="157" y="761"/>
                    <a:pt x="146" y="755"/>
                    <a:pt x="146" y="755"/>
                  </a:cubicBezTo>
                  <a:cubicBezTo>
                    <a:pt x="146" y="755"/>
                    <a:pt x="149" y="765"/>
                    <a:pt x="132" y="765"/>
                  </a:cubicBezTo>
                  <a:cubicBezTo>
                    <a:pt x="116" y="765"/>
                    <a:pt x="112" y="763"/>
                    <a:pt x="112" y="753"/>
                  </a:cubicBezTo>
                  <a:cubicBezTo>
                    <a:pt x="111" y="742"/>
                    <a:pt x="112" y="728"/>
                    <a:pt x="109" y="720"/>
                  </a:cubicBezTo>
                  <a:cubicBezTo>
                    <a:pt x="107" y="713"/>
                    <a:pt x="119" y="693"/>
                    <a:pt x="113" y="683"/>
                  </a:cubicBezTo>
                  <a:cubicBezTo>
                    <a:pt x="107" y="672"/>
                    <a:pt x="101" y="645"/>
                    <a:pt x="106" y="629"/>
                  </a:cubicBezTo>
                  <a:cubicBezTo>
                    <a:pt x="112" y="612"/>
                    <a:pt x="104" y="596"/>
                    <a:pt x="106" y="585"/>
                  </a:cubicBezTo>
                  <a:cubicBezTo>
                    <a:pt x="108" y="575"/>
                    <a:pt x="111" y="561"/>
                    <a:pt x="111" y="544"/>
                  </a:cubicBezTo>
                  <a:cubicBezTo>
                    <a:pt x="111" y="528"/>
                    <a:pt x="110" y="516"/>
                    <a:pt x="110" y="516"/>
                  </a:cubicBezTo>
                  <a:cubicBezTo>
                    <a:pt x="110" y="516"/>
                    <a:pt x="98" y="577"/>
                    <a:pt x="95" y="594"/>
                  </a:cubicBezTo>
                  <a:cubicBezTo>
                    <a:pt x="92" y="610"/>
                    <a:pt x="87" y="668"/>
                    <a:pt x="87" y="685"/>
                  </a:cubicBezTo>
                  <a:cubicBezTo>
                    <a:pt x="87" y="703"/>
                    <a:pt x="74" y="727"/>
                    <a:pt x="73" y="742"/>
                  </a:cubicBezTo>
                  <a:cubicBezTo>
                    <a:pt x="73" y="758"/>
                    <a:pt x="72" y="767"/>
                    <a:pt x="68" y="767"/>
                  </a:cubicBezTo>
                  <a:cubicBezTo>
                    <a:pt x="63" y="767"/>
                    <a:pt x="72" y="785"/>
                    <a:pt x="75" y="798"/>
                  </a:cubicBezTo>
                  <a:cubicBezTo>
                    <a:pt x="78" y="812"/>
                    <a:pt x="87" y="843"/>
                    <a:pt x="69" y="843"/>
                  </a:cubicBezTo>
                  <a:cubicBezTo>
                    <a:pt x="51" y="843"/>
                    <a:pt x="31" y="835"/>
                    <a:pt x="30" y="816"/>
                  </a:cubicBezTo>
                  <a:cubicBezTo>
                    <a:pt x="29" y="796"/>
                    <a:pt x="32" y="780"/>
                    <a:pt x="27" y="772"/>
                  </a:cubicBezTo>
                  <a:cubicBezTo>
                    <a:pt x="22" y="765"/>
                    <a:pt x="21" y="748"/>
                    <a:pt x="22" y="738"/>
                  </a:cubicBezTo>
                  <a:cubicBezTo>
                    <a:pt x="23" y="728"/>
                    <a:pt x="19" y="712"/>
                    <a:pt x="22" y="690"/>
                  </a:cubicBezTo>
                  <a:cubicBezTo>
                    <a:pt x="24" y="669"/>
                    <a:pt x="24" y="634"/>
                    <a:pt x="29" y="607"/>
                  </a:cubicBezTo>
                  <a:cubicBezTo>
                    <a:pt x="34" y="580"/>
                    <a:pt x="36" y="539"/>
                    <a:pt x="38" y="506"/>
                  </a:cubicBezTo>
                  <a:cubicBezTo>
                    <a:pt x="41" y="474"/>
                    <a:pt x="43" y="458"/>
                    <a:pt x="39" y="453"/>
                  </a:cubicBezTo>
                  <a:cubicBezTo>
                    <a:pt x="36" y="448"/>
                    <a:pt x="18" y="443"/>
                    <a:pt x="13" y="442"/>
                  </a:cubicBezTo>
                  <a:cubicBezTo>
                    <a:pt x="8" y="441"/>
                    <a:pt x="19" y="407"/>
                    <a:pt x="23" y="379"/>
                  </a:cubicBezTo>
                  <a:cubicBezTo>
                    <a:pt x="26" y="351"/>
                    <a:pt x="33" y="334"/>
                    <a:pt x="37" y="314"/>
                  </a:cubicBezTo>
                  <a:cubicBezTo>
                    <a:pt x="41" y="294"/>
                    <a:pt x="41" y="285"/>
                    <a:pt x="33" y="270"/>
                  </a:cubicBezTo>
                  <a:cubicBezTo>
                    <a:pt x="24" y="256"/>
                    <a:pt x="14" y="247"/>
                    <a:pt x="10" y="214"/>
                  </a:cubicBezTo>
                  <a:cubicBezTo>
                    <a:pt x="6" y="182"/>
                    <a:pt x="0" y="160"/>
                    <a:pt x="9" y="152"/>
                  </a:cubicBezTo>
                  <a:cubicBezTo>
                    <a:pt x="18" y="144"/>
                    <a:pt x="34" y="149"/>
                    <a:pt x="47" y="139"/>
                  </a:cubicBezTo>
                  <a:cubicBezTo>
                    <a:pt x="59" y="129"/>
                    <a:pt x="61" y="117"/>
                    <a:pt x="67" y="116"/>
                  </a:cubicBezTo>
                  <a:cubicBezTo>
                    <a:pt x="73" y="115"/>
                    <a:pt x="74" y="114"/>
                    <a:pt x="74" y="107"/>
                  </a:cubicBezTo>
                  <a:cubicBezTo>
                    <a:pt x="74" y="100"/>
                    <a:pt x="72" y="93"/>
                    <a:pt x="72" y="93"/>
                  </a:cubicBezTo>
                  <a:cubicBezTo>
                    <a:pt x="72" y="93"/>
                    <a:pt x="63" y="87"/>
                    <a:pt x="61" y="79"/>
                  </a:cubicBezTo>
                  <a:cubicBezTo>
                    <a:pt x="59" y="70"/>
                    <a:pt x="58" y="48"/>
                    <a:pt x="60" y="33"/>
                  </a:cubicBezTo>
                  <a:cubicBezTo>
                    <a:pt x="63" y="18"/>
                    <a:pt x="76" y="0"/>
                    <a:pt x="102" y="0"/>
                  </a:cubicBezTo>
                  <a:close/>
                </a:path>
              </a:pathLst>
            </a:custGeom>
            <a:noFill/>
            <a:ln w="9525">
              <a:solidFill>
                <a:schemeClr val="bg1">
                  <a:lumMod val="95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Freeform 14"/>
            <p:cNvSpPr/>
            <p:nvPr/>
          </p:nvSpPr>
          <p:spPr bwMode="auto">
            <a:xfrm>
              <a:off x="5111751" y="3011488"/>
              <a:ext cx="146050" cy="111125"/>
            </a:xfrm>
            <a:custGeom>
              <a:avLst/>
              <a:gdLst/>
              <a:ahLst/>
              <a:cxnLst>
                <a:cxn ang="0">
                  <a:pos x="57" y="21"/>
                </a:cxn>
                <a:cxn ang="0">
                  <a:pos x="61" y="27"/>
                </a:cxn>
                <a:cxn ang="0">
                  <a:pos x="58" y="47"/>
                </a:cxn>
                <a:cxn ang="0">
                  <a:pos x="45" y="27"/>
                </a:cxn>
                <a:cxn ang="0">
                  <a:pos x="35" y="35"/>
                </a:cxn>
                <a:cxn ang="0">
                  <a:pos x="33" y="44"/>
                </a:cxn>
                <a:cxn ang="0">
                  <a:pos x="0" y="7"/>
                </a:cxn>
                <a:cxn ang="0">
                  <a:pos x="5" y="0"/>
                </a:cxn>
                <a:cxn ang="0">
                  <a:pos x="44" y="26"/>
                </a:cxn>
                <a:cxn ang="0">
                  <a:pos x="57" y="21"/>
                </a:cxn>
              </a:cxnLst>
              <a:rect l="0" t="0" r="r" b="b"/>
              <a:pathLst>
                <a:path w="61" h="47">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Freeform 15"/>
            <p:cNvSpPr/>
            <p:nvPr/>
          </p:nvSpPr>
          <p:spPr bwMode="auto">
            <a:xfrm>
              <a:off x="5262563" y="3311525"/>
              <a:ext cx="66675" cy="84137"/>
            </a:xfrm>
            <a:custGeom>
              <a:avLst/>
              <a:gdLst/>
              <a:ahLst/>
              <a:cxnLst>
                <a:cxn ang="0">
                  <a:pos x="15" y="1"/>
                </a:cxn>
                <a:cxn ang="0">
                  <a:pos x="0" y="0"/>
                </a:cxn>
                <a:cxn ang="0">
                  <a:pos x="13" y="19"/>
                </a:cxn>
                <a:cxn ang="0">
                  <a:pos x="13" y="33"/>
                </a:cxn>
                <a:cxn ang="0">
                  <a:pos x="24" y="35"/>
                </a:cxn>
                <a:cxn ang="0">
                  <a:pos x="25" y="16"/>
                </a:cxn>
                <a:cxn ang="0">
                  <a:pos x="15" y="1"/>
                </a:cxn>
              </a:cxnLst>
              <a:rect l="0" t="0" r="r" b="b"/>
              <a:pathLst>
                <a:path w="28" h="35">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Freeform 16"/>
            <p:cNvSpPr/>
            <p:nvPr/>
          </p:nvSpPr>
          <p:spPr bwMode="auto">
            <a:xfrm>
              <a:off x="5300663" y="3514725"/>
              <a:ext cx="25400" cy="73025"/>
            </a:xfrm>
            <a:custGeom>
              <a:avLst/>
              <a:gdLst/>
              <a:ahLst/>
              <a:cxnLst>
                <a:cxn ang="0">
                  <a:pos x="3" y="0"/>
                </a:cxn>
                <a:cxn ang="0">
                  <a:pos x="0" y="23"/>
                </a:cxn>
                <a:cxn ang="0">
                  <a:pos x="0" y="31"/>
                </a:cxn>
                <a:cxn ang="0">
                  <a:pos x="11" y="29"/>
                </a:cxn>
                <a:cxn ang="0">
                  <a:pos x="3" y="0"/>
                </a:cxn>
              </a:cxnLst>
              <a:rect l="0" t="0" r="r" b="b"/>
              <a:pathLst>
                <a:path w="11" h="3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6" name="右大括号 65"/>
          <p:cNvSpPr/>
          <p:nvPr/>
        </p:nvSpPr>
        <p:spPr>
          <a:xfrm>
            <a:off x="9706321" y="1449474"/>
            <a:ext cx="342174" cy="4045183"/>
          </a:xfrm>
          <a:prstGeom prst="rightBrace">
            <a:avLst>
              <a:gd name="adj1" fmla="val 57511"/>
              <a:gd name="adj2" fmla="val 50000"/>
            </a:avLst>
          </a:prstGeom>
          <a:ln w="158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67" name="椭圆 66"/>
          <p:cNvSpPr/>
          <p:nvPr/>
        </p:nvSpPr>
        <p:spPr>
          <a:xfrm>
            <a:off x="1990750" y="1605740"/>
            <a:ext cx="792407" cy="793567"/>
          </a:xfrm>
          <a:prstGeom prst="ellipse">
            <a:avLst/>
          </a:prstGeom>
          <a:noFill/>
          <a:ln w="1587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68" name="等腰三角形 67"/>
          <p:cNvSpPr/>
          <p:nvPr/>
        </p:nvSpPr>
        <p:spPr>
          <a:xfrm rot="5400000">
            <a:off x="2932461" y="1955292"/>
            <a:ext cx="109577" cy="9446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69" name="组合 68"/>
          <p:cNvGrpSpPr/>
          <p:nvPr/>
        </p:nvGrpSpPr>
        <p:grpSpPr>
          <a:xfrm>
            <a:off x="3180689" y="1538587"/>
            <a:ext cx="6153846" cy="823446"/>
            <a:chOff x="8022910" y="1537222"/>
            <a:chExt cx="2314343" cy="823446"/>
          </a:xfrm>
        </p:grpSpPr>
        <p:sp>
          <p:nvSpPr>
            <p:cNvPr id="70" name="文本框 12"/>
            <p:cNvSpPr txBox="1"/>
            <p:nvPr/>
          </p:nvSpPr>
          <p:spPr bwMode="auto">
            <a:xfrm>
              <a:off x="8022910" y="1899003"/>
              <a:ext cx="2314343"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rPr>
                <a:t>计算机科学与技术学院毕业生从事主要职业为：互联网开发人员、计算机程序员、计算机软件应用工程技术人员。</a:t>
              </a:r>
              <a:endPar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71" name="文本框 13"/>
            <p:cNvSpPr txBox="1"/>
            <p:nvPr/>
          </p:nvSpPr>
          <p:spPr bwMode="auto">
            <a:xfrm>
              <a:off x="8022910" y="1537222"/>
              <a:ext cx="2160856"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10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rPr>
                <a:t>职业流向</a:t>
              </a:r>
            </a:p>
          </p:txBody>
        </p:sp>
      </p:grpSp>
      <p:sp>
        <p:nvSpPr>
          <p:cNvPr id="72" name="椭圆 71"/>
          <p:cNvSpPr/>
          <p:nvPr/>
        </p:nvSpPr>
        <p:spPr>
          <a:xfrm>
            <a:off x="1990750" y="3066240"/>
            <a:ext cx="792407" cy="793567"/>
          </a:xfrm>
          <a:prstGeom prst="ellipse">
            <a:avLst/>
          </a:prstGeom>
          <a:noFill/>
          <a:ln w="1587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73" name="等腰三角形 72"/>
          <p:cNvSpPr/>
          <p:nvPr/>
        </p:nvSpPr>
        <p:spPr>
          <a:xfrm rot="5400000">
            <a:off x="2932461" y="3415792"/>
            <a:ext cx="109577" cy="9446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74" name="组合 73"/>
          <p:cNvGrpSpPr/>
          <p:nvPr/>
        </p:nvGrpSpPr>
        <p:grpSpPr>
          <a:xfrm>
            <a:off x="3180689" y="2978747"/>
            <a:ext cx="6274308" cy="823446"/>
            <a:chOff x="8022910" y="1516882"/>
            <a:chExt cx="2314343" cy="823446"/>
          </a:xfrm>
        </p:grpSpPr>
        <p:sp>
          <p:nvSpPr>
            <p:cNvPr id="75" name="文本框 21"/>
            <p:cNvSpPr txBox="1"/>
            <p:nvPr/>
          </p:nvSpPr>
          <p:spPr bwMode="auto">
            <a:xfrm>
              <a:off x="8022910" y="1878663"/>
              <a:ext cx="2314343"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rPr>
                <a:t>毕业生就业的主要行业为：软件开发业、互联网运营与网络搜索引擎业、通信设备制造业、计算机及外围设备制造业。</a:t>
              </a:r>
            </a:p>
          </p:txBody>
        </p:sp>
        <p:sp>
          <p:nvSpPr>
            <p:cNvPr id="76" name="文本框 22"/>
            <p:cNvSpPr txBox="1"/>
            <p:nvPr/>
          </p:nvSpPr>
          <p:spPr bwMode="auto">
            <a:xfrm>
              <a:off x="8022910" y="1516882"/>
              <a:ext cx="2160856"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10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rPr>
                <a:t>行业流向</a:t>
              </a:r>
            </a:p>
          </p:txBody>
        </p:sp>
      </p:grpSp>
      <p:sp>
        <p:nvSpPr>
          <p:cNvPr id="77" name="椭圆 76"/>
          <p:cNvSpPr/>
          <p:nvPr/>
        </p:nvSpPr>
        <p:spPr>
          <a:xfrm>
            <a:off x="1990750" y="4526740"/>
            <a:ext cx="792407" cy="793567"/>
          </a:xfrm>
          <a:prstGeom prst="ellipse">
            <a:avLst/>
          </a:prstGeom>
          <a:noFill/>
          <a:ln w="1587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78" name="等腰三角形 77"/>
          <p:cNvSpPr/>
          <p:nvPr/>
        </p:nvSpPr>
        <p:spPr>
          <a:xfrm rot="5400000">
            <a:off x="2932461" y="4876292"/>
            <a:ext cx="109577" cy="9446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79" name="组合 78"/>
          <p:cNvGrpSpPr/>
          <p:nvPr/>
        </p:nvGrpSpPr>
        <p:grpSpPr>
          <a:xfrm>
            <a:off x="3170842" y="4463873"/>
            <a:ext cx="6442909" cy="1413466"/>
            <a:chOff x="8019373" y="1517202"/>
            <a:chExt cx="2314343" cy="649370"/>
          </a:xfrm>
        </p:grpSpPr>
        <p:sp>
          <p:nvSpPr>
            <p:cNvPr id="80" name="文本框 28"/>
            <p:cNvSpPr txBox="1"/>
            <p:nvPr/>
          </p:nvSpPr>
          <p:spPr bwMode="auto">
            <a:xfrm>
              <a:off x="8019373" y="1693743"/>
              <a:ext cx="2314343" cy="472829"/>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rPr>
                <a:t>单位类型分布：</a:t>
              </a:r>
              <a:endParaRPr kumimoji="0" lang="en-US" altLang="zh-CN" sz="1200" b="0" i="0" u="none" strike="noStrike" kern="1200" cap="none" spc="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单位规模分布：</a:t>
              </a:r>
            </a:p>
          </p:txBody>
        </p:sp>
        <p:sp>
          <p:nvSpPr>
            <p:cNvPr id="81" name="文本框 29"/>
            <p:cNvSpPr txBox="1"/>
            <p:nvPr/>
          </p:nvSpPr>
          <p:spPr bwMode="auto">
            <a:xfrm>
              <a:off x="8029212" y="1517202"/>
              <a:ext cx="704359" cy="1696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100" normalizeH="0" baseline="0" noProof="0" dirty="0">
                  <a:ln>
                    <a:noFill/>
                  </a:ln>
                  <a:solidFill>
                    <a:prstClr val="white">
                      <a:lumMod val="95000"/>
                    </a:prstClr>
                  </a:solidFill>
                  <a:effectLst/>
                  <a:uLnTx/>
                  <a:uFillTx/>
                  <a:latin typeface="微软雅黑 Light" panose="020B0502040204020203" charset="-122"/>
                  <a:ea typeface="微软雅黑 Light" panose="020B0502040204020203" charset="-122"/>
                  <a:cs typeface="+mn-cs"/>
                </a:rPr>
                <a:t>用人单位流向</a:t>
              </a:r>
            </a:p>
          </p:txBody>
        </p:sp>
      </p:grpSp>
      <p:grpSp>
        <p:nvGrpSpPr>
          <p:cNvPr id="83" name="组合 82"/>
          <p:cNvGrpSpPr/>
          <p:nvPr/>
        </p:nvGrpSpPr>
        <p:grpSpPr>
          <a:xfrm>
            <a:off x="2210712" y="1852811"/>
            <a:ext cx="364409" cy="302521"/>
            <a:chOff x="3132963" y="3140191"/>
            <a:chExt cx="645573" cy="535933"/>
          </a:xfrm>
          <a:solidFill>
            <a:schemeClr val="bg1"/>
          </a:solidFill>
        </p:grpSpPr>
        <p:sp>
          <p:nvSpPr>
            <p:cNvPr id="84"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85"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86"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87"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88"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89"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nvGrpSpPr>
          <p:cNvPr id="90" name="组合 89"/>
          <p:cNvGrpSpPr/>
          <p:nvPr/>
        </p:nvGrpSpPr>
        <p:grpSpPr>
          <a:xfrm>
            <a:off x="2199833" y="3242879"/>
            <a:ext cx="386167" cy="443385"/>
            <a:chOff x="4383281" y="1858180"/>
            <a:chExt cx="684119" cy="785482"/>
          </a:xfrm>
          <a:solidFill>
            <a:schemeClr val="bg1"/>
          </a:solidFill>
        </p:grpSpPr>
        <p:sp>
          <p:nvSpPr>
            <p:cNvPr id="91" name="Freeform 244"/>
            <p:cNvSpPr/>
            <p:nvPr/>
          </p:nvSpPr>
          <p:spPr bwMode="auto">
            <a:xfrm>
              <a:off x="4681370" y="1858180"/>
              <a:ext cx="97079" cy="106787"/>
            </a:xfrm>
            <a:custGeom>
              <a:avLst/>
              <a:gdLst>
                <a:gd name="T0" fmla="*/ 19 w 144"/>
                <a:gd name="T1" fmla="*/ 105 h 158"/>
                <a:gd name="T2" fmla="*/ 73 w 144"/>
                <a:gd name="T3" fmla="*/ 158 h 158"/>
                <a:gd name="T4" fmla="*/ 125 w 144"/>
                <a:gd name="T5" fmla="*/ 104 h 158"/>
                <a:gd name="T6" fmla="*/ 141 w 144"/>
                <a:gd name="T7" fmla="*/ 87 h 158"/>
                <a:gd name="T8" fmla="*/ 132 w 144"/>
                <a:gd name="T9" fmla="*/ 61 h 158"/>
                <a:gd name="T10" fmla="*/ 72 w 144"/>
                <a:gd name="T11" fmla="*/ 0 h 158"/>
                <a:gd name="T12" fmla="*/ 11 w 144"/>
                <a:gd name="T13" fmla="*/ 61 h 158"/>
                <a:gd name="T14" fmla="*/ 3 w 144"/>
                <a:gd name="T15" fmla="*/ 87 h 158"/>
                <a:gd name="T16" fmla="*/ 19 w 144"/>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58">
                  <a:moveTo>
                    <a:pt x="19" y="105"/>
                  </a:moveTo>
                  <a:cubicBezTo>
                    <a:pt x="30" y="132"/>
                    <a:pt x="51" y="158"/>
                    <a:pt x="73" y="158"/>
                  </a:cubicBezTo>
                  <a:cubicBezTo>
                    <a:pt x="96" y="158"/>
                    <a:pt x="115" y="132"/>
                    <a:pt x="125" y="104"/>
                  </a:cubicBezTo>
                  <a:cubicBezTo>
                    <a:pt x="131" y="104"/>
                    <a:pt x="138" y="97"/>
                    <a:pt x="141" y="87"/>
                  </a:cubicBezTo>
                  <a:cubicBezTo>
                    <a:pt x="144" y="75"/>
                    <a:pt x="140" y="64"/>
                    <a:pt x="132" y="61"/>
                  </a:cubicBezTo>
                  <a:cubicBezTo>
                    <a:pt x="130" y="27"/>
                    <a:pt x="104" y="0"/>
                    <a:pt x="72" y="0"/>
                  </a:cubicBezTo>
                  <a:cubicBezTo>
                    <a:pt x="40" y="0"/>
                    <a:pt x="13" y="27"/>
                    <a:pt x="11" y="61"/>
                  </a:cubicBezTo>
                  <a:cubicBezTo>
                    <a:pt x="4" y="64"/>
                    <a:pt x="0" y="75"/>
                    <a:pt x="3" y="87"/>
                  </a:cubicBezTo>
                  <a:cubicBezTo>
                    <a:pt x="5" y="97"/>
                    <a:pt x="12" y="104"/>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2" name="Freeform 245"/>
            <p:cNvSpPr/>
            <p:nvPr/>
          </p:nvSpPr>
          <p:spPr bwMode="auto">
            <a:xfrm>
              <a:off x="4653102" y="1960113"/>
              <a:ext cx="153042" cy="149330"/>
            </a:xfrm>
            <a:custGeom>
              <a:avLst/>
              <a:gdLst>
                <a:gd name="T0" fmla="*/ 95 w 227"/>
                <a:gd name="T1" fmla="*/ 191 h 221"/>
                <a:gd name="T2" fmla="*/ 95 w 227"/>
                <a:gd name="T3" fmla="*/ 221 h 221"/>
                <a:gd name="T4" fmla="*/ 116 w 227"/>
                <a:gd name="T5" fmla="*/ 220 h 221"/>
                <a:gd name="T6" fmla="*/ 138 w 227"/>
                <a:gd name="T7" fmla="*/ 221 h 221"/>
                <a:gd name="T8" fmla="*/ 138 w 227"/>
                <a:gd name="T9" fmla="*/ 191 h 221"/>
                <a:gd name="T10" fmla="*/ 227 w 227"/>
                <a:gd name="T11" fmla="*/ 173 h 221"/>
                <a:gd name="T12" fmla="*/ 227 w 227"/>
                <a:gd name="T13" fmla="*/ 173 h 221"/>
                <a:gd name="T14" fmla="*/ 227 w 227"/>
                <a:gd name="T15" fmla="*/ 54 h 221"/>
                <a:gd name="T16" fmla="*/ 226 w 227"/>
                <a:gd name="T17" fmla="*/ 54 h 221"/>
                <a:gd name="T18" fmla="*/ 176 w 227"/>
                <a:gd name="T19" fmla="*/ 0 h 221"/>
                <a:gd name="T20" fmla="*/ 127 w 227"/>
                <a:gd name="T21" fmla="*/ 82 h 221"/>
                <a:gd name="T22" fmla="*/ 121 w 227"/>
                <a:gd name="T23" fmla="*/ 45 h 221"/>
                <a:gd name="T24" fmla="*/ 127 w 227"/>
                <a:gd name="T25" fmla="*/ 33 h 221"/>
                <a:gd name="T26" fmla="*/ 113 w 227"/>
                <a:gd name="T27" fmla="*/ 19 h 221"/>
                <a:gd name="T28" fmla="*/ 99 w 227"/>
                <a:gd name="T29" fmla="*/ 33 h 221"/>
                <a:gd name="T30" fmla="*/ 106 w 227"/>
                <a:gd name="T31" fmla="*/ 45 h 221"/>
                <a:gd name="T32" fmla="*/ 100 w 227"/>
                <a:gd name="T33" fmla="*/ 81 h 221"/>
                <a:gd name="T34" fmla="*/ 52 w 227"/>
                <a:gd name="T35" fmla="*/ 0 h 221"/>
                <a:gd name="T36" fmla="*/ 1 w 227"/>
                <a:gd name="T37" fmla="*/ 54 h 221"/>
                <a:gd name="T38" fmla="*/ 0 w 227"/>
                <a:gd name="T39" fmla="*/ 54 h 221"/>
                <a:gd name="T40" fmla="*/ 0 w 227"/>
                <a:gd name="T41" fmla="*/ 173 h 221"/>
                <a:gd name="T42" fmla="*/ 1 w 227"/>
                <a:gd name="T43" fmla="*/ 173 h 221"/>
                <a:gd name="T44" fmla="*/ 95 w 227"/>
                <a:gd name="T45" fmla="*/ 19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221">
                  <a:moveTo>
                    <a:pt x="95" y="191"/>
                  </a:moveTo>
                  <a:cubicBezTo>
                    <a:pt x="95" y="221"/>
                    <a:pt x="95" y="221"/>
                    <a:pt x="95" y="221"/>
                  </a:cubicBezTo>
                  <a:cubicBezTo>
                    <a:pt x="102" y="220"/>
                    <a:pt x="109" y="220"/>
                    <a:pt x="116" y="220"/>
                  </a:cubicBezTo>
                  <a:cubicBezTo>
                    <a:pt x="123" y="220"/>
                    <a:pt x="131" y="220"/>
                    <a:pt x="138" y="221"/>
                  </a:cubicBezTo>
                  <a:cubicBezTo>
                    <a:pt x="138" y="191"/>
                    <a:pt x="138" y="191"/>
                    <a:pt x="138" y="191"/>
                  </a:cubicBezTo>
                  <a:cubicBezTo>
                    <a:pt x="186" y="189"/>
                    <a:pt x="222" y="182"/>
                    <a:pt x="227" y="173"/>
                  </a:cubicBezTo>
                  <a:cubicBezTo>
                    <a:pt x="227" y="173"/>
                    <a:pt x="227" y="173"/>
                    <a:pt x="227" y="173"/>
                  </a:cubicBezTo>
                  <a:cubicBezTo>
                    <a:pt x="227" y="54"/>
                    <a:pt x="227" y="54"/>
                    <a:pt x="227" y="54"/>
                  </a:cubicBezTo>
                  <a:cubicBezTo>
                    <a:pt x="226" y="54"/>
                    <a:pt x="226" y="54"/>
                    <a:pt x="226" y="54"/>
                  </a:cubicBezTo>
                  <a:cubicBezTo>
                    <a:pt x="222" y="31"/>
                    <a:pt x="203" y="12"/>
                    <a:pt x="176" y="0"/>
                  </a:cubicBez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1" y="173"/>
                    <a:pt x="1" y="173"/>
                    <a:pt x="1" y="173"/>
                  </a:cubicBezTo>
                  <a:cubicBezTo>
                    <a:pt x="5" y="182"/>
                    <a:pt x="45" y="190"/>
                    <a:pt x="95"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3" name="Freeform 246"/>
            <p:cNvSpPr/>
            <p:nvPr/>
          </p:nvSpPr>
          <p:spPr bwMode="auto">
            <a:xfrm>
              <a:off x="4653673" y="2514890"/>
              <a:ext cx="153327" cy="128772"/>
            </a:xfrm>
            <a:custGeom>
              <a:avLst/>
              <a:gdLst>
                <a:gd name="T0" fmla="*/ 175 w 227"/>
                <a:gd name="T1" fmla="*/ 0 h 191"/>
                <a:gd name="T2" fmla="*/ 127 w 227"/>
                <a:gd name="T3" fmla="*/ 82 h 191"/>
                <a:gd name="T4" fmla="*/ 121 w 227"/>
                <a:gd name="T5" fmla="*/ 45 h 191"/>
                <a:gd name="T6" fmla="*/ 127 w 227"/>
                <a:gd name="T7" fmla="*/ 33 h 191"/>
                <a:gd name="T8" fmla="*/ 113 w 227"/>
                <a:gd name="T9" fmla="*/ 19 h 191"/>
                <a:gd name="T10" fmla="*/ 99 w 227"/>
                <a:gd name="T11" fmla="*/ 33 h 191"/>
                <a:gd name="T12" fmla="*/ 106 w 227"/>
                <a:gd name="T13" fmla="*/ 45 h 191"/>
                <a:gd name="T14" fmla="*/ 100 w 227"/>
                <a:gd name="T15" fmla="*/ 82 h 191"/>
                <a:gd name="T16" fmla="*/ 52 w 227"/>
                <a:gd name="T17" fmla="*/ 0 h 191"/>
                <a:gd name="T18" fmla="*/ 1 w 227"/>
                <a:gd name="T19" fmla="*/ 54 h 191"/>
                <a:gd name="T20" fmla="*/ 0 w 227"/>
                <a:gd name="T21" fmla="*/ 54 h 191"/>
                <a:gd name="T22" fmla="*/ 0 w 227"/>
                <a:gd name="T23" fmla="*/ 174 h 191"/>
                <a:gd name="T24" fmla="*/ 0 w 227"/>
                <a:gd name="T25" fmla="*/ 174 h 191"/>
                <a:gd name="T26" fmla="*/ 114 w 227"/>
                <a:gd name="T27" fmla="*/ 191 h 191"/>
                <a:gd name="T28" fmla="*/ 227 w 227"/>
                <a:gd name="T29" fmla="*/ 174 h 191"/>
                <a:gd name="T30" fmla="*/ 227 w 227"/>
                <a:gd name="T31" fmla="*/ 174 h 191"/>
                <a:gd name="T32" fmla="*/ 227 w 227"/>
                <a:gd name="T33" fmla="*/ 54 h 191"/>
                <a:gd name="T34" fmla="*/ 226 w 227"/>
                <a:gd name="T35" fmla="*/ 54 h 191"/>
                <a:gd name="T36" fmla="*/ 175 w 227"/>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91">
                  <a:moveTo>
                    <a:pt x="175" y="0"/>
                  </a:move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2"/>
                    <a:pt x="100" y="82"/>
                    <a:pt x="100" y="82"/>
                  </a:cubicBezTo>
                  <a:cubicBezTo>
                    <a:pt x="52" y="0"/>
                    <a:pt x="52" y="0"/>
                    <a:pt x="52" y="0"/>
                  </a:cubicBezTo>
                  <a:cubicBezTo>
                    <a:pt x="24" y="12"/>
                    <a:pt x="5" y="31"/>
                    <a:pt x="1" y="54"/>
                  </a:cubicBezTo>
                  <a:cubicBezTo>
                    <a:pt x="0" y="54"/>
                    <a:pt x="0" y="54"/>
                    <a:pt x="0" y="54"/>
                  </a:cubicBezTo>
                  <a:cubicBezTo>
                    <a:pt x="0" y="174"/>
                    <a:pt x="0" y="174"/>
                    <a:pt x="0" y="174"/>
                  </a:cubicBezTo>
                  <a:cubicBezTo>
                    <a:pt x="0" y="174"/>
                    <a:pt x="0" y="174"/>
                    <a:pt x="0" y="174"/>
                  </a:cubicBezTo>
                  <a:cubicBezTo>
                    <a:pt x="6" y="184"/>
                    <a:pt x="54" y="191"/>
                    <a:pt x="114" y="191"/>
                  </a:cubicBezTo>
                  <a:cubicBezTo>
                    <a:pt x="173" y="191"/>
                    <a:pt x="221" y="184"/>
                    <a:pt x="227" y="174"/>
                  </a:cubicBezTo>
                  <a:cubicBezTo>
                    <a:pt x="227" y="174"/>
                    <a:pt x="227" y="174"/>
                    <a:pt x="227" y="174"/>
                  </a:cubicBezTo>
                  <a:cubicBezTo>
                    <a:pt x="227" y="54"/>
                    <a:pt x="227" y="54"/>
                    <a:pt x="227" y="54"/>
                  </a:cubicBezTo>
                  <a:cubicBezTo>
                    <a:pt x="226" y="54"/>
                    <a:pt x="226" y="54"/>
                    <a:pt x="226" y="54"/>
                  </a:cubicBezTo>
                  <a:cubicBezTo>
                    <a:pt x="222" y="31"/>
                    <a:pt x="203" y="12"/>
                    <a:pt x="17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4" name="Freeform 247"/>
            <p:cNvSpPr/>
            <p:nvPr/>
          </p:nvSpPr>
          <p:spPr bwMode="auto">
            <a:xfrm>
              <a:off x="4411547" y="2091169"/>
              <a:ext cx="96508" cy="107072"/>
            </a:xfrm>
            <a:custGeom>
              <a:avLst/>
              <a:gdLst>
                <a:gd name="T0" fmla="*/ 19 w 143"/>
                <a:gd name="T1" fmla="*/ 105 h 159"/>
                <a:gd name="T2" fmla="*/ 73 w 143"/>
                <a:gd name="T3" fmla="*/ 159 h 159"/>
                <a:gd name="T4" fmla="*/ 124 w 143"/>
                <a:gd name="T5" fmla="*/ 105 h 159"/>
                <a:gd name="T6" fmla="*/ 140 w 143"/>
                <a:gd name="T7" fmla="*/ 88 h 159"/>
                <a:gd name="T8" fmla="*/ 132 w 143"/>
                <a:gd name="T9" fmla="*/ 62 h 159"/>
                <a:gd name="T10" fmla="*/ 72 w 143"/>
                <a:gd name="T11" fmla="*/ 0 h 159"/>
                <a:gd name="T12" fmla="*/ 11 w 143"/>
                <a:gd name="T13" fmla="*/ 62 h 159"/>
                <a:gd name="T14" fmla="*/ 3 w 143"/>
                <a:gd name="T15" fmla="*/ 88 h 159"/>
                <a:gd name="T16" fmla="*/ 19 w 143"/>
                <a:gd name="T17" fmla="*/ 10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9">
                  <a:moveTo>
                    <a:pt x="19" y="105"/>
                  </a:moveTo>
                  <a:cubicBezTo>
                    <a:pt x="30" y="133"/>
                    <a:pt x="51" y="159"/>
                    <a:pt x="73" y="159"/>
                  </a:cubicBezTo>
                  <a:cubicBezTo>
                    <a:pt x="96" y="159"/>
                    <a:pt x="115" y="133"/>
                    <a:pt x="124" y="105"/>
                  </a:cubicBezTo>
                  <a:cubicBezTo>
                    <a:pt x="131" y="105"/>
                    <a:pt x="138" y="98"/>
                    <a:pt x="140" y="88"/>
                  </a:cubicBezTo>
                  <a:cubicBezTo>
                    <a:pt x="143" y="76"/>
                    <a:pt x="140" y="65"/>
                    <a:pt x="132" y="62"/>
                  </a:cubicBezTo>
                  <a:cubicBezTo>
                    <a:pt x="130" y="27"/>
                    <a:pt x="104" y="0"/>
                    <a:pt x="72" y="0"/>
                  </a:cubicBezTo>
                  <a:cubicBezTo>
                    <a:pt x="39" y="0"/>
                    <a:pt x="13" y="27"/>
                    <a:pt x="11" y="62"/>
                  </a:cubicBezTo>
                  <a:cubicBezTo>
                    <a:pt x="3" y="65"/>
                    <a:pt x="0" y="76"/>
                    <a:pt x="3" y="88"/>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5" name="Freeform 248"/>
            <p:cNvSpPr/>
            <p:nvPr/>
          </p:nvSpPr>
          <p:spPr bwMode="auto">
            <a:xfrm>
              <a:off x="4942626" y="2097736"/>
              <a:ext cx="96222" cy="106787"/>
            </a:xfrm>
            <a:custGeom>
              <a:avLst/>
              <a:gdLst>
                <a:gd name="T0" fmla="*/ 19 w 143"/>
                <a:gd name="T1" fmla="*/ 105 h 158"/>
                <a:gd name="T2" fmla="*/ 73 w 143"/>
                <a:gd name="T3" fmla="*/ 158 h 158"/>
                <a:gd name="T4" fmla="*/ 124 w 143"/>
                <a:gd name="T5" fmla="*/ 105 h 158"/>
                <a:gd name="T6" fmla="*/ 140 w 143"/>
                <a:gd name="T7" fmla="*/ 87 h 158"/>
                <a:gd name="T8" fmla="*/ 132 w 143"/>
                <a:gd name="T9" fmla="*/ 61 h 158"/>
                <a:gd name="T10" fmla="*/ 72 w 143"/>
                <a:gd name="T11" fmla="*/ 0 h 158"/>
                <a:gd name="T12" fmla="*/ 11 w 143"/>
                <a:gd name="T13" fmla="*/ 61 h 158"/>
                <a:gd name="T14" fmla="*/ 3 w 143"/>
                <a:gd name="T15" fmla="*/ 87 h 158"/>
                <a:gd name="T16" fmla="*/ 19 w 143"/>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8">
                  <a:moveTo>
                    <a:pt x="19" y="105"/>
                  </a:moveTo>
                  <a:cubicBezTo>
                    <a:pt x="30" y="133"/>
                    <a:pt x="51" y="158"/>
                    <a:pt x="73" y="158"/>
                  </a:cubicBezTo>
                  <a:cubicBezTo>
                    <a:pt x="96" y="158"/>
                    <a:pt x="115" y="133"/>
                    <a:pt x="124" y="105"/>
                  </a:cubicBezTo>
                  <a:cubicBezTo>
                    <a:pt x="131" y="104"/>
                    <a:pt x="138" y="97"/>
                    <a:pt x="140" y="87"/>
                  </a:cubicBezTo>
                  <a:cubicBezTo>
                    <a:pt x="143" y="76"/>
                    <a:pt x="140" y="64"/>
                    <a:pt x="132" y="61"/>
                  </a:cubicBezTo>
                  <a:cubicBezTo>
                    <a:pt x="130" y="27"/>
                    <a:pt x="104" y="0"/>
                    <a:pt x="72" y="0"/>
                  </a:cubicBezTo>
                  <a:cubicBezTo>
                    <a:pt x="39" y="0"/>
                    <a:pt x="13" y="27"/>
                    <a:pt x="11" y="61"/>
                  </a:cubicBezTo>
                  <a:cubicBezTo>
                    <a:pt x="3" y="64"/>
                    <a:pt x="0" y="76"/>
                    <a:pt x="3" y="87"/>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6" name="Freeform 249"/>
            <p:cNvSpPr/>
            <p:nvPr/>
          </p:nvSpPr>
          <p:spPr bwMode="auto">
            <a:xfrm>
              <a:off x="4874385" y="2199669"/>
              <a:ext cx="193015" cy="129058"/>
            </a:xfrm>
            <a:custGeom>
              <a:avLst/>
              <a:gdLst>
                <a:gd name="T0" fmla="*/ 285 w 286"/>
                <a:gd name="T1" fmla="*/ 54 h 191"/>
                <a:gd name="T2" fmla="*/ 234 w 286"/>
                <a:gd name="T3" fmla="*/ 0 h 191"/>
                <a:gd name="T4" fmla="*/ 186 w 286"/>
                <a:gd name="T5" fmla="*/ 82 h 191"/>
                <a:gd name="T6" fmla="*/ 180 w 286"/>
                <a:gd name="T7" fmla="*/ 45 h 191"/>
                <a:gd name="T8" fmla="*/ 186 w 286"/>
                <a:gd name="T9" fmla="*/ 34 h 191"/>
                <a:gd name="T10" fmla="*/ 172 w 286"/>
                <a:gd name="T11" fmla="*/ 20 h 191"/>
                <a:gd name="T12" fmla="*/ 158 w 286"/>
                <a:gd name="T13" fmla="*/ 34 h 191"/>
                <a:gd name="T14" fmla="*/ 165 w 286"/>
                <a:gd name="T15" fmla="*/ 45 h 191"/>
                <a:gd name="T16" fmla="*/ 159 w 286"/>
                <a:gd name="T17" fmla="*/ 82 h 191"/>
                <a:gd name="T18" fmla="*/ 111 w 286"/>
                <a:gd name="T19" fmla="*/ 0 h 191"/>
                <a:gd name="T20" fmla="*/ 60 w 286"/>
                <a:gd name="T21" fmla="*/ 54 h 191"/>
                <a:gd name="T22" fmla="*/ 59 w 286"/>
                <a:gd name="T23" fmla="*/ 54 h 191"/>
                <a:gd name="T24" fmla="*/ 59 w 286"/>
                <a:gd name="T25" fmla="*/ 68 h 191"/>
                <a:gd name="T26" fmla="*/ 2 w 286"/>
                <a:gd name="T27" fmla="*/ 68 h 191"/>
                <a:gd name="T28" fmla="*/ 2 w 286"/>
                <a:gd name="T29" fmla="*/ 80 h 191"/>
                <a:gd name="T30" fmla="*/ 0 w 286"/>
                <a:gd name="T31" fmla="*/ 110 h 191"/>
                <a:gd name="T32" fmla="*/ 59 w 286"/>
                <a:gd name="T33" fmla="*/ 110 h 191"/>
                <a:gd name="T34" fmla="*/ 59 w 286"/>
                <a:gd name="T35" fmla="*/ 174 h 191"/>
                <a:gd name="T36" fmla="*/ 59 w 286"/>
                <a:gd name="T37" fmla="*/ 174 h 191"/>
                <a:gd name="T38" fmla="*/ 173 w 286"/>
                <a:gd name="T39" fmla="*/ 191 h 191"/>
                <a:gd name="T40" fmla="*/ 286 w 286"/>
                <a:gd name="T41" fmla="*/ 174 h 191"/>
                <a:gd name="T42" fmla="*/ 286 w 286"/>
                <a:gd name="T43" fmla="*/ 174 h 191"/>
                <a:gd name="T44" fmla="*/ 286 w 286"/>
                <a:gd name="T45" fmla="*/ 54 h 191"/>
                <a:gd name="T46" fmla="*/ 285 w 286"/>
                <a:gd name="T47" fmla="*/ 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191">
                  <a:moveTo>
                    <a:pt x="285" y="54"/>
                  </a:moveTo>
                  <a:cubicBezTo>
                    <a:pt x="281" y="32"/>
                    <a:pt x="262" y="12"/>
                    <a:pt x="234" y="0"/>
                  </a:cubicBezTo>
                  <a:cubicBezTo>
                    <a:pt x="186" y="82"/>
                    <a:pt x="186" y="82"/>
                    <a:pt x="186" y="82"/>
                  </a:cubicBezTo>
                  <a:cubicBezTo>
                    <a:pt x="180" y="45"/>
                    <a:pt x="180" y="45"/>
                    <a:pt x="180" y="45"/>
                  </a:cubicBezTo>
                  <a:cubicBezTo>
                    <a:pt x="184" y="43"/>
                    <a:pt x="186" y="39"/>
                    <a:pt x="186" y="34"/>
                  </a:cubicBezTo>
                  <a:cubicBezTo>
                    <a:pt x="186" y="26"/>
                    <a:pt x="180" y="20"/>
                    <a:pt x="172" y="20"/>
                  </a:cubicBezTo>
                  <a:cubicBezTo>
                    <a:pt x="165" y="20"/>
                    <a:pt x="158" y="26"/>
                    <a:pt x="158" y="34"/>
                  </a:cubicBezTo>
                  <a:cubicBezTo>
                    <a:pt x="158" y="39"/>
                    <a:pt x="161" y="43"/>
                    <a:pt x="165" y="45"/>
                  </a:cubicBezTo>
                  <a:cubicBezTo>
                    <a:pt x="159" y="82"/>
                    <a:pt x="159" y="82"/>
                    <a:pt x="159" y="82"/>
                  </a:cubicBezTo>
                  <a:cubicBezTo>
                    <a:pt x="111" y="0"/>
                    <a:pt x="111" y="0"/>
                    <a:pt x="111" y="0"/>
                  </a:cubicBezTo>
                  <a:cubicBezTo>
                    <a:pt x="83" y="12"/>
                    <a:pt x="64" y="32"/>
                    <a:pt x="60" y="54"/>
                  </a:cubicBezTo>
                  <a:cubicBezTo>
                    <a:pt x="59" y="54"/>
                    <a:pt x="59" y="54"/>
                    <a:pt x="59" y="54"/>
                  </a:cubicBezTo>
                  <a:cubicBezTo>
                    <a:pt x="59" y="68"/>
                    <a:pt x="59" y="68"/>
                    <a:pt x="59" y="68"/>
                  </a:cubicBezTo>
                  <a:cubicBezTo>
                    <a:pt x="2" y="68"/>
                    <a:pt x="2" y="68"/>
                    <a:pt x="2" y="68"/>
                  </a:cubicBezTo>
                  <a:cubicBezTo>
                    <a:pt x="2" y="72"/>
                    <a:pt x="2" y="76"/>
                    <a:pt x="2" y="80"/>
                  </a:cubicBezTo>
                  <a:cubicBezTo>
                    <a:pt x="2" y="90"/>
                    <a:pt x="1" y="100"/>
                    <a:pt x="0" y="110"/>
                  </a:cubicBezTo>
                  <a:cubicBezTo>
                    <a:pt x="59" y="110"/>
                    <a:pt x="59" y="110"/>
                    <a:pt x="59" y="110"/>
                  </a:cubicBezTo>
                  <a:cubicBezTo>
                    <a:pt x="59" y="174"/>
                    <a:pt x="59" y="174"/>
                    <a:pt x="59" y="174"/>
                  </a:cubicBezTo>
                  <a:cubicBezTo>
                    <a:pt x="59" y="174"/>
                    <a:pt x="59" y="174"/>
                    <a:pt x="59" y="174"/>
                  </a:cubicBezTo>
                  <a:cubicBezTo>
                    <a:pt x="65" y="184"/>
                    <a:pt x="113" y="191"/>
                    <a:pt x="173" y="191"/>
                  </a:cubicBezTo>
                  <a:cubicBezTo>
                    <a:pt x="232" y="191"/>
                    <a:pt x="280" y="184"/>
                    <a:pt x="286" y="174"/>
                  </a:cubicBezTo>
                  <a:cubicBezTo>
                    <a:pt x="286" y="174"/>
                    <a:pt x="286" y="174"/>
                    <a:pt x="286" y="174"/>
                  </a:cubicBezTo>
                  <a:cubicBezTo>
                    <a:pt x="286" y="54"/>
                    <a:pt x="286" y="54"/>
                    <a:pt x="286" y="54"/>
                  </a:cubicBezTo>
                  <a:lnTo>
                    <a:pt x="285"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7" name="Freeform 250"/>
            <p:cNvSpPr>
              <a:spLocks noEditPoints="1"/>
            </p:cNvSpPr>
            <p:nvPr/>
          </p:nvSpPr>
          <p:spPr bwMode="auto">
            <a:xfrm>
              <a:off x="4593142" y="2114582"/>
              <a:ext cx="275818" cy="278102"/>
            </a:xfrm>
            <a:custGeom>
              <a:avLst/>
              <a:gdLst>
                <a:gd name="T0" fmla="*/ 205 w 409"/>
                <a:gd name="T1" fmla="*/ 0 h 412"/>
                <a:gd name="T2" fmla="*/ 0 w 409"/>
                <a:gd name="T3" fmla="*/ 206 h 412"/>
                <a:gd name="T4" fmla="*/ 205 w 409"/>
                <a:gd name="T5" fmla="*/ 412 h 412"/>
                <a:gd name="T6" fmla="*/ 409 w 409"/>
                <a:gd name="T7" fmla="*/ 206 h 412"/>
                <a:gd name="T8" fmla="*/ 205 w 409"/>
                <a:gd name="T9" fmla="*/ 0 h 412"/>
                <a:gd name="T10" fmla="*/ 205 w 409"/>
                <a:gd name="T11" fmla="*/ 363 h 412"/>
                <a:gd name="T12" fmla="*/ 49 w 409"/>
                <a:gd name="T13" fmla="*/ 206 h 412"/>
                <a:gd name="T14" fmla="*/ 205 w 409"/>
                <a:gd name="T15" fmla="*/ 49 h 412"/>
                <a:gd name="T16" fmla="*/ 360 w 409"/>
                <a:gd name="T17" fmla="*/ 206 h 412"/>
                <a:gd name="T18" fmla="*/ 205 w 409"/>
                <a:gd name="T19" fmla="*/ 36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9" h="412">
                  <a:moveTo>
                    <a:pt x="205" y="0"/>
                  </a:moveTo>
                  <a:cubicBezTo>
                    <a:pt x="92" y="0"/>
                    <a:pt x="0" y="92"/>
                    <a:pt x="0" y="206"/>
                  </a:cubicBezTo>
                  <a:cubicBezTo>
                    <a:pt x="0" y="320"/>
                    <a:pt x="92" y="412"/>
                    <a:pt x="205" y="412"/>
                  </a:cubicBezTo>
                  <a:cubicBezTo>
                    <a:pt x="318" y="412"/>
                    <a:pt x="409" y="320"/>
                    <a:pt x="409" y="206"/>
                  </a:cubicBezTo>
                  <a:cubicBezTo>
                    <a:pt x="409" y="92"/>
                    <a:pt x="318" y="0"/>
                    <a:pt x="205" y="0"/>
                  </a:cubicBezTo>
                  <a:close/>
                  <a:moveTo>
                    <a:pt x="205" y="363"/>
                  </a:moveTo>
                  <a:cubicBezTo>
                    <a:pt x="119" y="363"/>
                    <a:pt x="49" y="293"/>
                    <a:pt x="49" y="206"/>
                  </a:cubicBezTo>
                  <a:cubicBezTo>
                    <a:pt x="49" y="120"/>
                    <a:pt x="119" y="49"/>
                    <a:pt x="205" y="49"/>
                  </a:cubicBezTo>
                  <a:cubicBezTo>
                    <a:pt x="291" y="49"/>
                    <a:pt x="360" y="120"/>
                    <a:pt x="360" y="206"/>
                  </a:cubicBezTo>
                  <a:cubicBezTo>
                    <a:pt x="360" y="293"/>
                    <a:pt x="291" y="363"/>
                    <a:pt x="205"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8" name="Freeform 251"/>
            <p:cNvSpPr/>
            <p:nvPr/>
          </p:nvSpPr>
          <p:spPr bwMode="auto">
            <a:xfrm>
              <a:off x="4383281" y="2193673"/>
              <a:ext cx="205008" cy="128772"/>
            </a:xfrm>
            <a:custGeom>
              <a:avLst/>
              <a:gdLst>
                <a:gd name="T0" fmla="*/ 302 w 304"/>
                <a:gd name="T1" fmla="*/ 77 h 191"/>
                <a:gd name="T2" fmla="*/ 227 w 304"/>
                <a:gd name="T3" fmla="*/ 77 h 191"/>
                <a:gd name="T4" fmla="*/ 227 w 304"/>
                <a:gd name="T5" fmla="*/ 54 h 191"/>
                <a:gd name="T6" fmla="*/ 226 w 304"/>
                <a:gd name="T7" fmla="*/ 54 h 191"/>
                <a:gd name="T8" fmla="*/ 175 w 304"/>
                <a:gd name="T9" fmla="*/ 0 h 191"/>
                <a:gd name="T10" fmla="*/ 127 w 304"/>
                <a:gd name="T11" fmla="*/ 82 h 191"/>
                <a:gd name="T12" fmla="*/ 121 w 304"/>
                <a:gd name="T13" fmla="*/ 45 h 191"/>
                <a:gd name="T14" fmla="*/ 127 w 304"/>
                <a:gd name="T15" fmla="*/ 33 h 191"/>
                <a:gd name="T16" fmla="*/ 113 w 304"/>
                <a:gd name="T17" fmla="*/ 19 h 191"/>
                <a:gd name="T18" fmla="*/ 99 w 304"/>
                <a:gd name="T19" fmla="*/ 33 h 191"/>
                <a:gd name="T20" fmla="*/ 106 w 304"/>
                <a:gd name="T21" fmla="*/ 45 h 191"/>
                <a:gd name="T22" fmla="*/ 100 w 304"/>
                <a:gd name="T23" fmla="*/ 81 h 191"/>
                <a:gd name="T24" fmla="*/ 52 w 304"/>
                <a:gd name="T25" fmla="*/ 0 h 191"/>
                <a:gd name="T26" fmla="*/ 1 w 304"/>
                <a:gd name="T27" fmla="*/ 54 h 191"/>
                <a:gd name="T28" fmla="*/ 0 w 304"/>
                <a:gd name="T29" fmla="*/ 54 h 191"/>
                <a:gd name="T30" fmla="*/ 0 w 304"/>
                <a:gd name="T31" fmla="*/ 173 h 191"/>
                <a:gd name="T32" fmla="*/ 0 w 304"/>
                <a:gd name="T33" fmla="*/ 173 h 191"/>
                <a:gd name="T34" fmla="*/ 114 w 304"/>
                <a:gd name="T35" fmla="*/ 191 h 191"/>
                <a:gd name="T36" fmla="*/ 227 w 304"/>
                <a:gd name="T37" fmla="*/ 173 h 191"/>
                <a:gd name="T38" fmla="*/ 227 w 304"/>
                <a:gd name="T39" fmla="*/ 173 h 191"/>
                <a:gd name="T40" fmla="*/ 227 w 304"/>
                <a:gd name="T41" fmla="*/ 119 h 191"/>
                <a:gd name="T42" fmla="*/ 304 w 304"/>
                <a:gd name="T43" fmla="*/ 119 h 191"/>
                <a:gd name="T44" fmla="*/ 302 w 304"/>
                <a:gd name="T45" fmla="*/ 89 h 191"/>
                <a:gd name="T46" fmla="*/ 302 w 304"/>
                <a:gd name="T47"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91">
                  <a:moveTo>
                    <a:pt x="302" y="77"/>
                  </a:moveTo>
                  <a:cubicBezTo>
                    <a:pt x="227" y="77"/>
                    <a:pt x="227" y="77"/>
                    <a:pt x="227" y="77"/>
                  </a:cubicBezTo>
                  <a:cubicBezTo>
                    <a:pt x="227" y="54"/>
                    <a:pt x="227" y="54"/>
                    <a:pt x="227" y="54"/>
                  </a:cubicBezTo>
                  <a:cubicBezTo>
                    <a:pt x="226" y="54"/>
                    <a:pt x="226" y="54"/>
                    <a:pt x="226" y="54"/>
                  </a:cubicBezTo>
                  <a:cubicBezTo>
                    <a:pt x="222" y="31"/>
                    <a:pt x="203" y="12"/>
                    <a:pt x="175" y="0"/>
                  </a:cubicBezTo>
                  <a:cubicBezTo>
                    <a:pt x="127" y="82"/>
                    <a:pt x="127" y="82"/>
                    <a:pt x="127" y="82"/>
                  </a:cubicBezTo>
                  <a:cubicBezTo>
                    <a:pt x="121" y="45"/>
                    <a:pt x="121" y="45"/>
                    <a:pt x="121" y="45"/>
                  </a:cubicBezTo>
                  <a:cubicBezTo>
                    <a:pt x="125" y="42"/>
                    <a:pt x="127" y="38"/>
                    <a:pt x="127" y="33"/>
                  </a:cubicBezTo>
                  <a:cubicBezTo>
                    <a:pt x="127" y="25"/>
                    <a:pt x="121" y="19"/>
                    <a:pt x="113" y="19"/>
                  </a:cubicBezTo>
                  <a:cubicBezTo>
                    <a:pt x="106" y="19"/>
                    <a:pt x="99" y="25"/>
                    <a:pt x="99" y="33"/>
                  </a:cubicBezTo>
                  <a:cubicBezTo>
                    <a:pt x="99" y="38"/>
                    <a:pt x="102" y="42"/>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0" y="173"/>
                    <a:pt x="0" y="173"/>
                    <a:pt x="0" y="173"/>
                  </a:cubicBezTo>
                  <a:cubicBezTo>
                    <a:pt x="6" y="183"/>
                    <a:pt x="54" y="191"/>
                    <a:pt x="114" y="191"/>
                  </a:cubicBezTo>
                  <a:cubicBezTo>
                    <a:pt x="173" y="191"/>
                    <a:pt x="221" y="183"/>
                    <a:pt x="227" y="173"/>
                  </a:cubicBezTo>
                  <a:cubicBezTo>
                    <a:pt x="227" y="173"/>
                    <a:pt x="227" y="173"/>
                    <a:pt x="227" y="173"/>
                  </a:cubicBezTo>
                  <a:cubicBezTo>
                    <a:pt x="227" y="119"/>
                    <a:pt x="227" y="119"/>
                    <a:pt x="227" y="119"/>
                  </a:cubicBezTo>
                  <a:cubicBezTo>
                    <a:pt x="304" y="119"/>
                    <a:pt x="304" y="119"/>
                    <a:pt x="304" y="119"/>
                  </a:cubicBezTo>
                  <a:cubicBezTo>
                    <a:pt x="302" y="109"/>
                    <a:pt x="302" y="99"/>
                    <a:pt x="302" y="89"/>
                  </a:cubicBezTo>
                  <a:cubicBezTo>
                    <a:pt x="302" y="85"/>
                    <a:pt x="302" y="81"/>
                    <a:pt x="30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99" name="Freeform 252"/>
            <p:cNvSpPr/>
            <p:nvPr/>
          </p:nvSpPr>
          <p:spPr bwMode="auto">
            <a:xfrm>
              <a:off x="4681941" y="2398681"/>
              <a:ext cx="96508" cy="120778"/>
            </a:xfrm>
            <a:custGeom>
              <a:avLst/>
              <a:gdLst>
                <a:gd name="T0" fmla="*/ 73 w 143"/>
                <a:gd name="T1" fmla="*/ 1 h 179"/>
                <a:gd name="T2" fmla="*/ 52 w 143"/>
                <a:gd name="T3" fmla="*/ 0 h 179"/>
                <a:gd name="T4" fmla="*/ 52 w 143"/>
                <a:gd name="T5" fmla="*/ 24 h 179"/>
                <a:gd name="T6" fmla="*/ 11 w 143"/>
                <a:gd name="T7" fmla="*/ 82 h 179"/>
                <a:gd name="T8" fmla="*/ 3 w 143"/>
                <a:gd name="T9" fmla="*/ 108 h 179"/>
                <a:gd name="T10" fmla="*/ 19 w 143"/>
                <a:gd name="T11" fmla="*/ 126 h 179"/>
                <a:gd name="T12" fmla="*/ 73 w 143"/>
                <a:gd name="T13" fmla="*/ 179 h 179"/>
                <a:gd name="T14" fmla="*/ 125 w 143"/>
                <a:gd name="T15" fmla="*/ 126 h 179"/>
                <a:gd name="T16" fmla="*/ 140 w 143"/>
                <a:gd name="T17" fmla="*/ 108 h 179"/>
                <a:gd name="T18" fmla="*/ 132 w 143"/>
                <a:gd name="T19" fmla="*/ 82 h 179"/>
                <a:gd name="T20" fmla="*/ 95 w 143"/>
                <a:gd name="T21" fmla="*/ 26 h 179"/>
                <a:gd name="T22" fmla="*/ 95 w 143"/>
                <a:gd name="T23" fmla="*/ 0 h 179"/>
                <a:gd name="T24" fmla="*/ 73 w 143"/>
                <a:gd name="T25" fmla="*/ 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79">
                  <a:moveTo>
                    <a:pt x="73" y="1"/>
                  </a:moveTo>
                  <a:cubicBezTo>
                    <a:pt x="66" y="1"/>
                    <a:pt x="59" y="1"/>
                    <a:pt x="52" y="0"/>
                  </a:cubicBezTo>
                  <a:cubicBezTo>
                    <a:pt x="52" y="24"/>
                    <a:pt x="52" y="24"/>
                    <a:pt x="52" y="24"/>
                  </a:cubicBezTo>
                  <a:cubicBezTo>
                    <a:pt x="30" y="33"/>
                    <a:pt x="13" y="55"/>
                    <a:pt x="11" y="82"/>
                  </a:cubicBezTo>
                  <a:cubicBezTo>
                    <a:pt x="3" y="85"/>
                    <a:pt x="0" y="97"/>
                    <a:pt x="3" y="108"/>
                  </a:cubicBezTo>
                  <a:cubicBezTo>
                    <a:pt x="5" y="119"/>
                    <a:pt x="12" y="126"/>
                    <a:pt x="19" y="126"/>
                  </a:cubicBezTo>
                  <a:cubicBezTo>
                    <a:pt x="30" y="153"/>
                    <a:pt x="51" y="179"/>
                    <a:pt x="73" y="179"/>
                  </a:cubicBezTo>
                  <a:cubicBezTo>
                    <a:pt x="96" y="179"/>
                    <a:pt x="115" y="153"/>
                    <a:pt x="125" y="126"/>
                  </a:cubicBezTo>
                  <a:cubicBezTo>
                    <a:pt x="131" y="125"/>
                    <a:pt x="138" y="118"/>
                    <a:pt x="140" y="108"/>
                  </a:cubicBezTo>
                  <a:cubicBezTo>
                    <a:pt x="143" y="97"/>
                    <a:pt x="140" y="85"/>
                    <a:pt x="132" y="82"/>
                  </a:cubicBezTo>
                  <a:cubicBezTo>
                    <a:pt x="130" y="57"/>
                    <a:pt x="116" y="35"/>
                    <a:pt x="95" y="26"/>
                  </a:cubicBezTo>
                  <a:cubicBezTo>
                    <a:pt x="95" y="0"/>
                    <a:pt x="95" y="0"/>
                    <a:pt x="95" y="0"/>
                  </a:cubicBezTo>
                  <a:cubicBezTo>
                    <a:pt x="88" y="1"/>
                    <a:pt x="80"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100" name="Freeform 253"/>
            <p:cNvSpPr/>
            <p:nvPr/>
          </p:nvSpPr>
          <p:spPr bwMode="auto">
            <a:xfrm>
              <a:off x="4690792" y="2178255"/>
              <a:ext cx="83088" cy="151614"/>
            </a:xfrm>
            <a:custGeom>
              <a:avLst/>
              <a:gdLst>
                <a:gd name="T0" fmla="*/ 78 w 123"/>
                <a:gd name="T1" fmla="*/ 94 h 225"/>
                <a:gd name="T2" fmla="*/ 44 w 123"/>
                <a:gd name="T3" fmla="*/ 71 h 225"/>
                <a:gd name="T4" fmla="*/ 68 w 123"/>
                <a:gd name="T5" fmla="*/ 55 h 225"/>
                <a:gd name="T6" fmla="*/ 108 w 123"/>
                <a:gd name="T7" fmla="*/ 65 h 225"/>
                <a:gd name="T8" fmla="*/ 116 w 123"/>
                <a:gd name="T9" fmla="*/ 33 h 225"/>
                <a:gd name="T10" fmla="*/ 76 w 123"/>
                <a:gd name="T11" fmla="*/ 24 h 225"/>
                <a:gd name="T12" fmla="*/ 76 w 123"/>
                <a:gd name="T13" fmla="*/ 0 h 225"/>
                <a:gd name="T14" fmla="*/ 49 w 123"/>
                <a:gd name="T15" fmla="*/ 0 h 225"/>
                <a:gd name="T16" fmla="*/ 49 w 123"/>
                <a:gd name="T17" fmla="*/ 26 h 225"/>
                <a:gd name="T18" fmla="*/ 2 w 123"/>
                <a:gd name="T19" fmla="*/ 75 h 225"/>
                <a:gd name="T20" fmla="*/ 52 w 123"/>
                <a:gd name="T21" fmla="*/ 126 h 225"/>
                <a:gd name="T22" fmla="*/ 81 w 123"/>
                <a:gd name="T23" fmla="*/ 150 h 225"/>
                <a:gd name="T24" fmla="*/ 54 w 123"/>
                <a:gd name="T25" fmla="*/ 167 h 225"/>
                <a:gd name="T26" fmla="*/ 9 w 123"/>
                <a:gd name="T27" fmla="*/ 155 h 225"/>
                <a:gd name="T28" fmla="*/ 0 w 123"/>
                <a:gd name="T29" fmla="*/ 187 h 225"/>
                <a:gd name="T30" fmla="*/ 47 w 123"/>
                <a:gd name="T31" fmla="*/ 199 h 225"/>
                <a:gd name="T32" fmla="*/ 47 w 123"/>
                <a:gd name="T33" fmla="*/ 225 h 225"/>
                <a:gd name="T34" fmla="*/ 74 w 123"/>
                <a:gd name="T35" fmla="*/ 225 h 225"/>
                <a:gd name="T36" fmla="*/ 74 w 123"/>
                <a:gd name="T37" fmla="*/ 196 h 225"/>
                <a:gd name="T38" fmla="*/ 123 w 123"/>
                <a:gd name="T39" fmla="*/ 146 h 225"/>
                <a:gd name="T40" fmla="*/ 78 w 123"/>
                <a:gd name="T41"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225">
                  <a:moveTo>
                    <a:pt x="78" y="94"/>
                  </a:moveTo>
                  <a:cubicBezTo>
                    <a:pt x="54" y="85"/>
                    <a:pt x="44" y="79"/>
                    <a:pt x="44" y="71"/>
                  </a:cubicBezTo>
                  <a:cubicBezTo>
                    <a:pt x="44" y="63"/>
                    <a:pt x="50" y="55"/>
                    <a:pt x="68" y="55"/>
                  </a:cubicBezTo>
                  <a:cubicBezTo>
                    <a:pt x="88" y="55"/>
                    <a:pt x="101" y="61"/>
                    <a:pt x="108" y="65"/>
                  </a:cubicBezTo>
                  <a:cubicBezTo>
                    <a:pt x="116" y="33"/>
                    <a:pt x="116" y="33"/>
                    <a:pt x="116" y="33"/>
                  </a:cubicBezTo>
                  <a:cubicBezTo>
                    <a:pt x="106" y="29"/>
                    <a:pt x="94" y="25"/>
                    <a:pt x="76" y="24"/>
                  </a:cubicBezTo>
                  <a:cubicBezTo>
                    <a:pt x="76" y="0"/>
                    <a:pt x="76" y="0"/>
                    <a:pt x="76" y="0"/>
                  </a:cubicBezTo>
                  <a:cubicBezTo>
                    <a:pt x="49" y="0"/>
                    <a:pt x="49" y="0"/>
                    <a:pt x="49" y="0"/>
                  </a:cubicBezTo>
                  <a:cubicBezTo>
                    <a:pt x="49" y="26"/>
                    <a:pt x="49" y="26"/>
                    <a:pt x="49" y="26"/>
                  </a:cubicBezTo>
                  <a:cubicBezTo>
                    <a:pt x="19" y="32"/>
                    <a:pt x="2" y="51"/>
                    <a:pt x="2" y="75"/>
                  </a:cubicBezTo>
                  <a:cubicBezTo>
                    <a:pt x="2" y="102"/>
                    <a:pt x="22" y="116"/>
                    <a:pt x="52" y="126"/>
                  </a:cubicBezTo>
                  <a:cubicBezTo>
                    <a:pt x="72" y="133"/>
                    <a:pt x="81" y="139"/>
                    <a:pt x="81" y="150"/>
                  </a:cubicBezTo>
                  <a:cubicBezTo>
                    <a:pt x="81" y="160"/>
                    <a:pt x="70" y="167"/>
                    <a:pt x="54" y="167"/>
                  </a:cubicBezTo>
                  <a:cubicBezTo>
                    <a:pt x="36" y="167"/>
                    <a:pt x="20" y="161"/>
                    <a:pt x="9" y="155"/>
                  </a:cubicBezTo>
                  <a:cubicBezTo>
                    <a:pt x="0" y="187"/>
                    <a:pt x="0" y="187"/>
                    <a:pt x="0" y="187"/>
                  </a:cubicBezTo>
                  <a:cubicBezTo>
                    <a:pt x="11" y="193"/>
                    <a:pt x="29" y="198"/>
                    <a:pt x="47" y="199"/>
                  </a:cubicBezTo>
                  <a:cubicBezTo>
                    <a:pt x="47" y="225"/>
                    <a:pt x="47" y="225"/>
                    <a:pt x="47" y="225"/>
                  </a:cubicBezTo>
                  <a:cubicBezTo>
                    <a:pt x="74" y="225"/>
                    <a:pt x="74" y="225"/>
                    <a:pt x="74" y="225"/>
                  </a:cubicBezTo>
                  <a:cubicBezTo>
                    <a:pt x="74" y="196"/>
                    <a:pt x="74" y="196"/>
                    <a:pt x="74" y="196"/>
                  </a:cubicBezTo>
                  <a:cubicBezTo>
                    <a:pt x="106" y="191"/>
                    <a:pt x="123" y="170"/>
                    <a:pt x="123" y="146"/>
                  </a:cubicBezTo>
                  <a:cubicBezTo>
                    <a:pt x="123" y="121"/>
                    <a:pt x="110" y="106"/>
                    <a:pt x="78"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nvGrpSpPr>
          <p:cNvPr id="101" name="组合 100"/>
          <p:cNvGrpSpPr/>
          <p:nvPr/>
        </p:nvGrpSpPr>
        <p:grpSpPr>
          <a:xfrm>
            <a:off x="2211679" y="4754068"/>
            <a:ext cx="362475" cy="342006"/>
            <a:chOff x="3098700" y="5569159"/>
            <a:chExt cx="642147" cy="605886"/>
          </a:xfrm>
          <a:solidFill>
            <a:schemeClr val="bg1"/>
          </a:solidFill>
        </p:grpSpPr>
        <p:sp>
          <p:nvSpPr>
            <p:cNvPr id="102" name="Freeform 349"/>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103" name="Freeform 350"/>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104"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105"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106"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文本框 30"/>
          <p:cNvSpPr txBox="1"/>
          <p:nvPr/>
        </p:nvSpPr>
        <p:spPr>
          <a:xfrm>
            <a:off x="984886" y="341885"/>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就业流向</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F1C54051-60EA-4115-A50A-AAC22F5636B8}"/>
              </a:ext>
            </a:extLst>
          </p:cNvPr>
          <p:cNvPicPr>
            <a:picLocks noChangeAspect="1"/>
          </p:cNvPicPr>
          <p:nvPr/>
        </p:nvPicPr>
        <p:blipFill>
          <a:blip r:embed="rId4"/>
          <a:stretch>
            <a:fillRect/>
          </a:stretch>
        </p:blipFill>
        <p:spPr>
          <a:xfrm>
            <a:off x="4356682" y="4920710"/>
            <a:ext cx="5273497" cy="396274"/>
          </a:xfrm>
          <a:prstGeom prst="rect">
            <a:avLst/>
          </a:prstGeom>
        </p:spPr>
      </p:pic>
      <p:pic>
        <p:nvPicPr>
          <p:cNvPr id="3" name="图片 2">
            <a:extLst>
              <a:ext uri="{FF2B5EF4-FFF2-40B4-BE49-F238E27FC236}">
                <a16:creationId xmlns:a16="http://schemas.microsoft.com/office/drawing/2014/main" id="{C95E60EA-9547-486E-AF8B-7684159EDE01}"/>
              </a:ext>
            </a:extLst>
          </p:cNvPr>
          <p:cNvPicPr>
            <a:picLocks noChangeAspect="1"/>
          </p:cNvPicPr>
          <p:nvPr/>
        </p:nvPicPr>
        <p:blipFill>
          <a:blip r:embed="rId5"/>
          <a:stretch>
            <a:fillRect/>
          </a:stretch>
        </p:blipFill>
        <p:spPr>
          <a:xfrm>
            <a:off x="4350101" y="5322324"/>
            <a:ext cx="5273497" cy="176799"/>
          </a:xfrm>
          <a:prstGeom prst="rect">
            <a:avLst/>
          </a:prstGeom>
        </p:spPr>
      </p:pic>
      <p:pic>
        <p:nvPicPr>
          <p:cNvPr id="4" name="图片 3">
            <a:extLst>
              <a:ext uri="{FF2B5EF4-FFF2-40B4-BE49-F238E27FC236}">
                <a16:creationId xmlns:a16="http://schemas.microsoft.com/office/drawing/2014/main" id="{47E35013-AC8C-4305-9E66-6B05BDC91279}"/>
              </a:ext>
            </a:extLst>
          </p:cNvPr>
          <p:cNvPicPr>
            <a:picLocks noChangeAspect="1"/>
          </p:cNvPicPr>
          <p:nvPr/>
        </p:nvPicPr>
        <p:blipFill>
          <a:blip r:embed="rId6"/>
          <a:stretch>
            <a:fillRect/>
          </a:stretch>
        </p:blipFill>
        <p:spPr>
          <a:xfrm>
            <a:off x="4350101" y="5529837"/>
            <a:ext cx="5273497" cy="182896"/>
          </a:xfrm>
          <a:prstGeom prst="rect">
            <a:avLst/>
          </a:prstGeom>
        </p:spPr>
      </p:pic>
      <p:pic>
        <p:nvPicPr>
          <p:cNvPr id="5" name="图片 4">
            <a:extLst>
              <a:ext uri="{FF2B5EF4-FFF2-40B4-BE49-F238E27FC236}">
                <a16:creationId xmlns:a16="http://schemas.microsoft.com/office/drawing/2014/main" id="{D570EBA1-EF97-43B5-9CCE-FD0D615C0D3E}"/>
              </a:ext>
            </a:extLst>
          </p:cNvPr>
          <p:cNvPicPr>
            <a:picLocks noChangeAspect="1"/>
          </p:cNvPicPr>
          <p:nvPr/>
        </p:nvPicPr>
        <p:blipFill>
          <a:blip r:embed="rId7"/>
          <a:stretch>
            <a:fillRect/>
          </a:stretch>
        </p:blipFill>
        <p:spPr>
          <a:xfrm>
            <a:off x="4350101" y="5715403"/>
            <a:ext cx="5273497" cy="164606"/>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985649" y="323557"/>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就业薪资</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67EABE30-9BC2-4BAC-99FB-0B8505F9AD80}"/>
              </a:ext>
            </a:extLst>
          </p:cNvPr>
          <p:cNvSpPr txBox="1"/>
          <p:nvPr/>
        </p:nvSpPr>
        <p:spPr>
          <a:xfrm>
            <a:off x="1126654" y="2204864"/>
            <a:ext cx="9790077"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本科生月平均薪资：</a:t>
            </a:r>
            <a:r>
              <a:rPr kumimoji="0" lang="en-US"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8887.69</a:t>
            </a:r>
            <a:r>
              <a:rPr kumimoji="0" lang="zh-CN" altLang="en-US"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整体薪资水平：</a:t>
            </a:r>
            <a:r>
              <a:rPr kumimoji="0" lang="en-US"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8.3K</a:t>
            </a:r>
            <a:r>
              <a:rPr kumimoji="0" lang="zh-CN" altLang="en-US"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，在所有专业中排名第</a:t>
            </a:r>
            <a:r>
              <a:rPr kumimoji="0" lang="en-US"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12</a:t>
            </a:r>
            <a:r>
              <a:rPr kumimoji="0" lang="zh-CN" altLang="en-US"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，在工学类中排名第</a:t>
            </a:r>
            <a:r>
              <a:rPr kumimoji="0" lang="en-US"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3</a:t>
            </a:r>
            <a:r>
              <a:rPr kumimoji="0" lang="zh-CN" altLang="en-US"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1126654" y="379554"/>
            <a:ext cx="230641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就业现状</a:t>
            </a:r>
            <a:endPar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文本框 2">
            <a:extLst>
              <a:ext uri="{FF2B5EF4-FFF2-40B4-BE49-F238E27FC236}">
                <a16:creationId xmlns:a16="http://schemas.microsoft.com/office/drawing/2014/main" id="{EC5D1F1D-0881-4D0F-997C-47FF052DC873}"/>
              </a:ext>
            </a:extLst>
          </p:cNvPr>
          <p:cNvSpPr txBox="1"/>
          <p:nvPr/>
        </p:nvSpPr>
        <p:spPr>
          <a:xfrm>
            <a:off x="910631" y="1395217"/>
            <a:ext cx="9865096" cy="4320480"/>
          </a:xfrm>
          <a:prstGeom prst="rect">
            <a:avLst/>
          </a:prstGeom>
          <a:noFill/>
        </p:spPr>
        <p:txBody>
          <a:bodyPr wrap="square" rtlCol="0">
            <a:spAutoFit/>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计算机科学与技术专业是比较热门的计算机专业之一，根据</a:t>
            </a: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2019</a:t>
            </a: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年的统计信息显示，计算机科学与技术专业不仅是人才培养最多的专业之一（每年全国毕业生超过</a:t>
            </a: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10</a:t>
            </a: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万人），同时在整体的就业率和薪资待遇方面也处在领先的位置。所以，当前选择计算机科学与技术专业是不错的选择。</a:t>
            </a:r>
          </a:p>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从知识体系来看，计算机科学与技术专业比较注重学生基础知识的培养，会为学生构建起一个较为健全的知识体系，不仅涉及到计算机软件相关技术，也涉及到硬件知识，所以毕业生往往具有较强的岗位适应能力。另外，由于该专业的基础知识结构比较健全，所以在读研的时候也有更大的选择空间，既可以选择传统的研究方向（操作系统、图形学等），也可以选择大数据、边缘计算、人工智能等新兴方向。</a:t>
            </a:r>
          </a:p>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从行业发展的基本面来看，未来计算机科学与技术专业的就业前景依然非常广阔，主要基于产业结构升级的推动。产业结构升级将有三方面具体表现，其一是网络化、智能化是产业结构升级的核心诉求之一，所以相关人才的需求量会逐渐释放；其二是产业结构升级将带来人才结构升级，所以不仅需要技能型人才，也需要创新型人才，所以本科生、研究生都能够找到自己的位置；其三是产业结构升级的持续性，持续深入的产业结构升级对于人才的需求会源源不断。</a:t>
            </a:r>
          </a:p>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最后，相对于大数据、人工智能等新兴专业来说，计算机科学与技术专业的知识体系更加成熟，就业渠道也相对比较稳定。</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439695"/>
      </p:ext>
    </p:extLst>
  </p:cSld>
  <p:clrMapOvr>
    <a:masterClrMapping/>
  </p:clrMapOvr>
  <p:transition spd="slow" advTm="0">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6" y="341885"/>
            <a:ext cx="2306418" cy="13347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3000" noProof="0" dirty="0">
              <a:ln>
                <a:noFill/>
              </a:ln>
              <a:solidFill>
                <a:prstClr val="white">
                  <a:lumMod val="95000"/>
                </a:prstClr>
              </a:solidFill>
              <a:effectLst/>
              <a:uLnTx/>
              <a:uFillTx/>
              <a:latin typeface="方正粗宋简体" panose="03000509000000000000" pitchFamily="65" charset="-122"/>
              <a:ea typeface="方正粗宋简体" panose="03000509000000000000" pitchFamily="65"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23" name="Group 3"/>
          <p:cNvGrpSpPr/>
          <p:nvPr/>
        </p:nvGrpSpPr>
        <p:grpSpPr bwMode="auto">
          <a:xfrm>
            <a:off x="7265353" y="1694498"/>
            <a:ext cx="377825" cy="1096962"/>
            <a:chOff x="0" y="0"/>
            <a:chExt cx="377570" cy="1097806"/>
          </a:xfrm>
        </p:grpSpPr>
        <p:sp>
          <p:nvSpPr>
            <p:cNvPr id="5126" name="椭圆 6"/>
            <p:cNvSpPr>
              <a:spLocks noChangeArrowheads="1"/>
            </p:cNvSpPr>
            <p:nvPr/>
          </p:nvSpPr>
          <p:spPr bwMode="auto">
            <a:xfrm>
              <a:off x="0" y="0"/>
              <a:ext cx="377570" cy="377570"/>
            </a:xfrm>
            <a:prstGeom prst="ellipse">
              <a:avLst/>
            </a:prstGeom>
            <a:noFill/>
            <a:ln w="22225">
              <a:solidFill>
                <a:srgbClr val="31CBA6"/>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mn-cs"/>
                </a:rPr>
                <a:t>1</a:t>
              </a:r>
              <a:endParaRPr kumimoji="0"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黑体" panose="02010609060101010101" pitchFamily="49" charset="-122"/>
                <a:cs typeface="+mn-cs"/>
              </a:endParaRPr>
            </a:p>
          </p:txBody>
        </p:sp>
        <p:cxnSp>
          <p:nvCxnSpPr>
            <p:cNvPr id="29" name="直接连接符 8"/>
            <p:cNvCxnSpPr>
              <a:cxnSpLocks noChangeShapeType="1"/>
            </p:cNvCxnSpPr>
            <p:nvPr/>
          </p:nvCxnSpPr>
          <p:spPr bwMode="auto">
            <a:xfrm>
              <a:off x="201848" y="338381"/>
              <a:ext cx="0" cy="759425"/>
            </a:xfrm>
            <a:prstGeom prst="line">
              <a:avLst/>
            </a:prstGeom>
            <a:noFill/>
            <a:ln w="12700">
              <a:solidFill>
                <a:srgbClr val="31CBA6"/>
              </a:solidFill>
              <a:round/>
            </a:ln>
            <a:extLst>
              <a:ext uri="{909E8E84-426E-40DD-AFC4-6F175D3DCCD1}">
                <a14:hiddenFill xmlns:a14="http://schemas.microsoft.com/office/drawing/2010/main">
                  <a:noFill/>
                </a14:hiddenFill>
              </a:ext>
            </a:extLst>
          </p:spPr>
        </p:cxnSp>
      </p:grpSp>
      <p:sp>
        <p:nvSpPr>
          <p:cNvPr id="5124" name="文本框 4"/>
          <p:cNvSpPr txBox="1">
            <a:spLocks noChangeArrowheads="1"/>
          </p:cNvSpPr>
          <p:nvPr/>
        </p:nvSpPr>
        <p:spPr bwMode="auto">
          <a:xfrm>
            <a:off x="4831715" y="2072005"/>
            <a:ext cx="225933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31CBA6"/>
                </a:solidFill>
                <a:effectLst/>
                <a:uLnTx/>
                <a:uFillTx/>
                <a:latin typeface="微软雅黑 Light" panose="020B0502040204020203" charset="-122"/>
                <a:ea typeface="微软雅黑 Light" panose="020B0502040204020203" charset="-122"/>
                <a:cs typeface="+mn-cs"/>
              </a:rPr>
              <a:t>发展现状与趋势</a:t>
            </a:r>
          </a:p>
        </p:txBody>
      </p:sp>
      <p:sp>
        <p:nvSpPr>
          <p:cNvPr id="30" name="矩形 29"/>
          <p:cNvSpPr/>
          <p:nvPr/>
        </p:nvSpPr>
        <p:spPr>
          <a:xfrm>
            <a:off x="3649980" y="1605915"/>
            <a:ext cx="4710430" cy="2168525"/>
          </a:xfrm>
          <a:prstGeom prst="rect">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  </a:t>
            </a:r>
          </a:p>
        </p:txBody>
      </p:sp>
      <p:sp>
        <p:nvSpPr>
          <p:cNvPr id="31" name="文本框 30"/>
          <p:cNvSpPr txBox="1"/>
          <p:nvPr/>
        </p:nvSpPr>
        <p:spPr>
          <a:xfrm>
            <a:off x="984886" y="341885"/>
            <a:ext cx="2306418"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 就业前景</a:t>
            </a:r>
            <a:endPar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32" name="组合 31"/>
          <p:cNvGrpSpPr/>
          <p:nvPr/>
        </p:nvGrpSpPr>
        <p:grpSpPr bwMode="auto">
          <a:xfrm>
            <a:off x="7193914" y="3783964"/>
            <a:ext cx="4528800" cy="2290141"/>
            <a:chOff x="2432050" y="4381500"/>
            <a:chExt cx="4333875" cy="2033587"/>
          </a:xfrm>
          <a:solidFill>
            <a:srgbClr val="31CBA6">
              <a:alpha val="10000"/>
            </a:srgbClr>
          </a:solidFill>
        </p:grpSpPr>
        <p:sp>
          <p:nvSpPr>
            <p:cNvPr id="33" name="矩形 23"/>
            <p:cNvSpPr>
              <a:spLocks noChangeArrowheads="1"/>
            </p:cNvSpPr>
            <p:nvPr/>
          </p:nvSpPr>
          <p:spPr bwMode="auto">
            <a:xfrm>
              <a:off x="2432050" y="4545012"/>
              <a:ext cx="4333875" cy="1870075"/>
            </a:xfrm>
            <a:prstGeom prst="rect">
              <a:avLst/>
            </a:prstGeom>
            <a:grp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微软雅黑 Light" panose="020B0502040204020203" charset="-122"/>
              </a:endParaRPr>
            </a:p>
          </p:txBody>
        </p:sp>
        <p:sp>
          <p:nvSpPr>
            <p:cNvPr id="34" name="等腰三角形 13"/>
            <p:cNvSpPr>
              <a:spLocks noChangeArrowheads="1"/>
            </p:cNvSpPr>
            <p:nvPr/>
          </p:nvSpPr>
          <p:spPr bwMode="auto">
            <a:xfrm>
              <a:off x="4441825" y="4381500"/>
              <a:ext cx="239713" cy="163513"/>
            </a:xfrm>
            <a:prstGeom prst="triangle">
              <a:avLst>
                <a:gd name="adj" fmla="val 50000"/>
              </a:avLst>
            </a:prstGeom>
            <a:grpFill/>
            <a:ln w="9525">
              <a:solidFill>
                <a:srgbClr val="FFFFFF"/>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endParaRPr>
            </a:p>
          </p:txBody>
        </p:sp>
      </p:grpSp>
      <p:grpSp>
        <p:nvGrpSpPr>
          <p:cNvPr id="4" name="组合 3">
            <a:extLst>
              <a:ext uri="{FF2B5EF4-FFF2-40B4-BE49-F238E27FC236}">
                <a16:creationId xmlns:a16="http://schemas.microsoft.com/office/drawing/2014/main" id="{1D0B9F7A-7A8C-439E-97B9-8A12D87A8583}"/>
              </a:ext>
            </a:extLst>
          </p:cNvPr>
          <p:cNvGrpSpPr/>
          <p:nvPr/>
        </p:nvGrpSpPr>
        <p:grpSpPr>
          <a:xfrm>
            <a:off x="380948" y="3797261"/>
            <a:ext cx="4529773" cy="2276844"/>
            <a:chOff x="500963" y="3732574"/>
            <a:chExt cx="4529773" cy="2276844"/>
          </a:xfrm>
        </p:grpSpPr>
        <p:sp>
          <p:nvSpPr>
            <p:cNvPr id="38" name="矩形 23"/>
            <p:cNvSpPr>
              <a:spLocks noChangeArrowheads="1"/>
            </p:cNvSpPr>
            <p:nvPr/>
          </p:nvSpPr>
          <p:spPr bwMode="auto">
            <a:xfrm>
              <a:off x="500963" y="3902108"/>
              <a:ext cx="4529773" cy="2107310"/>
            </a:xfrm>
            <a:prstGeom prst="rect">
              <a:avLst/>
            </a:prstGeom>
            <a:solidFill>
              <a:srgbClr val="31CBA6">
                <a:alpha val="10000"/>
              </a:srgb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4400" rtl="0" eaLnBrk="1" fontAlgn="auto" latinLnBrk="0" hangingPunct="1">
                <a:lnSpc>
                  <a:spcPct val="150000"/>
                </a:lnSpc>
                <a:spcBef>
                  <a:spcPct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微软雅黑 Light" panose="020B0502040204020203" charset="-122"/>
              </a:endParaRPr>
            </a:p>
          </p:txBody>
        </p:sp>
        <p:sp>
          <p:nvSpPr>
            <p:cNvPr id="39" name="等腰三角形 13"/>
            <p:cNvSpPr>
              <a:spLocks noChangeArrowheads="1"/>
            </p:cNvSpPr>
            <p:nvPr/>
          </p:nvSpPr>
          <p:spPr bwMode="auto">
            <a:xfrm>
              <a:off x="2645835" y="3732574"/>
              <a:ext cx="240030" cy="163830"/>
            </a:xfrm>
            <a:prstGeom prst="triangle">
              <a:avLst>
                <a:gd name="adj" fmla="val 50000"/>
              </a:avLst>
            </a:prstGeom>
            <a:solidFill>
              <a:srgbClr val="31CBA6">
                <a:alpha val="15000"/>
              </a:srgbClr>
            </a:solidFill>
            <a:ln w="9525">
              <a:solidFill>
                <a:srgbClr val="FFFFFF"/>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endParaRPr>
            </a:p>
          </p:txBody>
        </p:sp>
        <p:sp>
          <p:nvSpPr>
            <p:cNvPr id="35" name="文本框 34"/>
            <p:cNvSpPr txBox="1"/>
            <p:nvPr/>
          </p:nvSpPr>
          <p:spPr>
            <a:xfrm>
              <a:off x="838395" y="4070440"/>
              <a:ext cx="403020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从</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中国情况看，从事计算机软件开发的人才远远低于发达国家。</a:t>
              </a: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计算机软件人才短缺将严重束缚中国</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IT</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行业的发展，特别是直接影响到中国经济的发展和社会的进步。</a:t>
              </a:r>
              <a:endPar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2" name="文本框 1">
            <a:extLst>
              <a:ext uri="{FF2B5EF4-FFF2-40B4-BE49-F238E27FC236}">
                <a16:creationId xmlns:a16="http://schemas.microsoft.com/office/drawing/2014/main" id="{3A7E6552-403A-4860-ADDA-2E13E8820D7F}"/>
              </a:ext>
            </a:extLst>
          </p:cNvPr>
          <p:cNvSpPr txBox="1"/>
          <p:nvPr/>
        </p:nvSpPr>
        <p:spPr>
          <a:xfrm>
            <a:off x="3894332" y="3222435"/>
            <a:ext cx="422172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1600" b="1" i="0" u="none" strike="noStrike" kern="1200" cap="none" spc="0" normalizeH="0" baseline="0" noProof="0" dirty="0">
                <a:ln>
                  <a:noFill/>
                </a:ln>
                <a:solidFill>
                  <a:prstClr val="white"/>
                </a:solidFill>
                <a:effectLst/>
                <a:uLnTx/>
                <a:uFillTx/>
                <a:latin typeface="Calibri"/>
                <a:ea typeface="微软雅黑 Light" panose="020B0502040204020203" charset="-122"/>
                <a:cs typeface="+mn-cs"/>
              </a:rPr>
              <a:t>社会需求大，就业</a:t>
            </a:r>
            <a:r>
              <a:rPr kumimoji="0" lang="zh-CN" altLang="en-US" sz="1600" b="1" i="0" u="none" strike="noStrike" kern="1200" cap="none" spc="0" normalizeH="0" baseline="0" noProof="0" dirty="0">
                <a:ln>
                  <a:noFill/>
                </a:ln>
                <a:solidFill>
                  <a:prstClr val="white"/>
                </a:solidFill>
                <a:effectLst/>
                <a:uLnTx/>
                <a:uFillTx/>
                <a:latin typeface="Calibri"/>
                <a:ea typeface="微软雅黑 Light" panose="020B0502040204020203" charset="-122"/>
                <a:cs typeface="+mn-cs"/>
              </a:rPr>
              <a:t>市场</a:t>
            </a:r>
            <a:r>
              <a:rPr kumimoji="0" lang="zh-CN" altLang="zh-CN" sz="1600" b="1" i="0" u="none" strike="noStrike" kern="1200" cap="none" spc="0" normalizeH="0" baseline="0" noProof="0" dirty="0">
                <a:ln>
                  <a:noFill/>
                </a:ln>
                <a:solidFill>
                  <a:prstClr val="white"/>
                </a:solidFill>
                <a:effectLst/>
                <a:uLnTx/>
                <a:uFillTx/>
                <a:latin typeface="Calibri"/>
                <a:ea typeface="微软雅黑 Light" panose="020B0502040204020203" charset="-122"/>
                <a:cs typeface="+mn-cs"/>
              </a:rPr>
              <a:t>前景广阔</a:t>
            </a:r>
            <a:endParaRPr kumimoji="0" lang="zh-CN" altLang="en-US" sz="1600" b="1" i="0" u="none" strike="noStrike" kern="1200" cap="none" spc="0" normalizeH="0" baseline="0" noProof="0" dirty="0">
              <a:ln>
                <a:noFill/>
              </a:ln>
              <a:solidFill>
                <a:prstClr val="white"/>
              </a:solidFill>
              <a:effectLst/>
              <a:uLnTx/>
              <a:uFillTx/>
              <a:latin typeface="Calibri"/>
              <a:ea typeface="微软雅黑 Light" panose="020B0502040204020203" charset="-122"/>
              <a:cs typeface="+mn-cs"/>
            </a:endParaRPr>
          </a:p>
        </p:txBody>
      </p:sp>
      <p:sp>
        <p:nvSpPr>
          <p:cNvPr id="3" name="矩形 2">
            <a:extLst>
              <a:ext uri="{FF2B5EF4-FFF2-40B4-BE49-F238E27FC236}">
                <a16:creationId xmlns:a16="http://schemas.microsoft.com/office/drawing/2014/main" id="{878E8C07-6015-4BB6-A8D1-D5A28F59473A}"/>
              </a:ext>
            </a:extLst>
          </p:cNvPr>
          <p:cNvSpPr/>
          <p:nvPr/>
        </p:nvSpPr>
        <p:spPr>
          <a:xfrm>
            <a:off x="7193914" y="4161770"/>
            <a:ext cx="4238341" cy="1754326"/>
          </a:xfrm>
          <a:prstGeom prst="rect">
            <a:avLst/>
          </a:prstGeom>
        </p:spPr>
        <p:txBody>
          <a:bodyPr wrap="square">
            <a:spAutoFit/>
          </a:bodyPr>
          <a:lstStyle/>
          <a:p>
            <a:pPr marL="269875" marR="0" lvl="0" indent="35560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由于中国经济社会发展的不平衡，</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中国经济发展比较落后的地区，急需计算机方面的专业人才。因此，随着中国经济的不断发展，社会在一定时间内对计算机专业人才的需求仍将很大。</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6" y="341885"/>
            <a:ext cx="2306418" cy="13347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3000" noProof="0" dirty="0">
              <a:ln>
                <a:noFill/>
              </a:ln>
              <a:solidFill>
                <a:prstClr val="white">
                  <a:lumMod val="95000"/>
                </a:prstClr>
              </a:solidFill>
              <a:effectLst/>
              <a:uLnTx/>
              <a:uFillTx/>
              <a:latin typeface="方正粗宋简体" panose="03000509000000000000" pitchFamily="65" charset="-122"/>
              <a:ea typeface="方正粗宋简体" panose="03000509000000000000" pitchFamily="65"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矩形 23"/>
          <p:cNvSpPr>
            <a:spLocks noChangeArrowheads="1"/>
          </p:cNvSpPr>
          <p:nvPr/>
        </p:nvSpPr>
        <p:spPr bwMode="auto">
          <a:xfrm>
            <a:off x="565159" y="3954564"/>
            <a:ext cx="4528800" cy="2106000"/>
          </a:xfrm>
          <a:prstGeom prst="rect">
            <a:avLst/>
          </a:prstGeom>
          <a:solidFill>
            <a:srgbClr val="31CBA6">
              <a:alpha val="10000"/>
            </a:srgb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4400" rtl="0" eaLnBrk="1" fontAlgn="auto" latinLnBrk="0" hangingPunct="1">
              <a:lnSpc>
                <a:spcPct val="150000"/>
              </a:lnSpc>
              <a:spcBef>
                <a:spcPct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微软雅黑 Light" panose="020B0502040204020203" charset="-122"/>
            </a:endParaRPr>
          </a:p>
        </p:txBody>
      </p:sp>
      <p:sp>
        <p:nvSpPr>
          <p:cNvPr id="39" name="等腰三角形 13"/>
          <p:cNvSpPr>
            <a:spLocks noChangeArrowheads="1"/>
          </p:cNvSpPr>
          <p:nvPr/>
        </p:nvSpPr>
        <p:spPr bwMode="auto">
          <a:xfrm>
            <a:off x="2709544" y="3783965"/>
            <a:ext cx="240030" cy="163830"/>
          </a:xfrm>
          <a:prstGeom prst="triangle">
            <a:avLst>
              <a:gd name="adj" fmla="val 50000"/>
            </a:avLst>
          </a:prstGeom>
          <a:solidFill>
            <a:srgbClr val="31CBA6">
              <a:alpha val="15000"/>
            </a:srgbClr>
          </a:solidFill>
          <a:ln w="9525">
            <a:solidFill>
              <a:srgbClr val="FFFFFF"/>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endParaRPr>
          </a:p>
        </p:txBody>
      </p:sp>
      <p:grpSp>
        <p:nvGrpSpPr>
          <p:cNvPr id="5123" name="Group 3"/>
          <p:cNvGrpSpPr/>
          <p:nvPr/>
        </p:nvGrpSpPr>
        <p:grpSpPr bwMode="auto">
          <a:xfrm>
            <a:off x="7265353" y="1694498"/>
            <a:ext cx="377825" cy="1096962"/>
            <a:chOff x="0" y="0"/>
            <a:chExt cx="377570" cy="1097806"/>
          </a:xfrm>
        </p:grpSpPr>
        <p:sp>
          <p:nvSpPr>
            <p:cNvPr id="5126" name="椭圆 6"/>
            <p:cNvSpPr>
              <a:spLocks noChangeArrowheads="1"/>
            </p:cNvSpPr>
            <p:nvPr/>
          </p:nvSpPr>
          <p:spPr bwMode="auto">
            <a:xfrm>
              <a:off x="0" y="0"/>
              <a:ext cx="377570" cy="377570"/>
            </a:xfrm>
            <a:prstGeom prst="ellipse">
              <a:avLst/>
            </a:prstGeom>
            <a:noFill/>
            <a:ln w="22225">
              <a:solidFill>
                <a:srgbClr val="31CBA6"/>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2</a:t>
              </a:r>
              <a:endParaRPr kumimoji="0" lang="zh-CN" altLang="en-US" sz="2400" b="1"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endParaRPr>
            </a:p>
          </p:txBody>
        </p:sp>
        <p:cxnSp>
          <p:nvCxnSpPr>
            <p:cNvPr id="29" name="直接连接符 8"/>
            <p:cNvCxnSpPr>
              <a:cxnSpLocks noChangeShapeType="1"/>
            </p:cNvCxnSpPr>
            <p:nvPr/>
          </p:nvCxnSpPr>
          <p:spPr bwMode="auto">
            <a:xfrm>
              <a:off x="201848" y="338381"/>
              <a:ext cx="0" cy="759425"/>
            </a:xfrm>
            <a:prstGeom prst="line">
              <a:avLst/>
            </a:prstGeom>
            <a:noFill/>
            <a:ln w="12700">
              <a:solidFill>
                <a:srgbClr val="31CBA6"/>
              </a:solidFill>
              <a:round/>
            </a:ln>
            <a:extLst>
              <a:ext uri="{909E8E84-426E-40DD-AFC4-6F175D3DCCD1}">
                <a14:hiddenFill xmlns:a14="http://schemas.microsoft.com/office/drawing/2010/main">
                  <a:noFill/>
                </a14:hiddenFill>
              </a:ext>
            </a:extLst>
          </p:spPr>
        </p:cxnSp>
      </p:grpSp>
      <p:sp>
        <p:nvSpPr>
          <p:cNvPr id="5124" name="文本框 4"/>
          <p:cNvSpPr txBox="1">
            <a:spLocks noChangeArrowheads="1"/>
          </p:cNvSpPr>
          <p:nvPr/>
        </p:nvSpPr>
        <p:spPr bwMode="auto">
          <a:xfrm>
            <a:off x="4875530" y="2228660"/>
            <a:ext cx="225933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31CBA6"/>
                </a:solidFill>
                <a:effectLst/>
                <a:uLnTx/>
                <a:uFillTx/>
                <a:latin typeface="微软雅黑 Light" panose="020B0502040204020203" charset="-122"/>
                <a:ea typeface="微软雅黑 Light" panose="020B0502040204020203" charset="-122"/>
                <a:cs typeface="+mn-cs"/>
              </a:rPr>
              <a:t>职业价值观</a:t>
            </a:r>
          </a:p>
        </p:txBody>
      </p:sp>
      <p:sp>
        <p:nvSpPr>
          <p:cNvPr id="30" name="矩形 29"/>
          <p:cNvSpPr/>
          <p:nvPr/>
        </p:nvSpPr>
        <p:spPr>
          <a:xfrm>
            <a:off x="3649980" y="1605915"/>
            <a:ext cx="4710430" cy="2168525"/>
          </a:xfrm>
          <a:prstGeom prst="rect">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  </a:t>
            </a:r>
          </a:p>
        </p:txBody>
      </p:sp>
      <p:sp>
        <p:nvSpPr>
          <p:cNvPr id="5127" name="文本框 5"/>
          <p:cNvSpPr txBox="1">
            <a:spLocks noChangeArrowheads="1"/>
          </p:cNvSpPr>
          <p:nvPr/>
        </p:nvSpPr>
        <p:spPr bwMode="auto">
          <a:xfrm>
            <a:off x="3790950" y="3121660"/>
            <a:ext cx="4065404"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45720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zh-CN" altLang="en-US" sz="1400" b="1"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就业竞争更加激烈，对毕业生要求越来越高</a:t>
            </a:r>
          </a:p>
        </p:txBody>
      </p:sp>
      <p:sp>
        <p:nvSpPr>
          <p:cNvPr id="31" name="文本框 30"/>
          <p:cNvSpPr txBox="1"/>
          <p:nvPr/>
        </p:nvSpPr>
        <p:spPr>
          <a:xfrm>
            <a:off x="984886" y="341885"/>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就业前景</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32" name="组合 31"/>
          <p:cNvGrpSpPr/>
          <p:nvPr/>
        </p:nvGrpSpPr>
        <p:grpSpPr bwMode="auto">
          <a:xfrm>
            <a:off x="6887294" y="3817541"/>
            <a:ext cx="4528800" cy="2236254"/>
            <a:chOff x="187270" y="6572371"/>
            <a:chExt cx="5199438" cy="2668574"/>
          </a:xfrm>
          <a:solidFill>
            <a:srgbClr val="31CBA6">
              <a:alpha val="10000"/>
            </a:srgbClr>
          </a:solidFill>
        </p:grpSpPr>
        <p:sp>
          <p:nvSpPr>
            <p:cNvPr id="33" name="矩形 23"/>
            <p:cNvSpPr>
              <a:spLocks noChangeArrowheads="1"/>
            </p:cNvSpPr>
            <p:nvPr/>
          </p:nvSpPr>
          <p:spPr bwMode="auto">
            <a:xfrm>
              <a:off x="187270" y="6727806"/>
              <a:ext cx="5199438" cy="2513139"/>
            </a:xfrm>
            <a:prstGeom prst="rect">
              <a:avLst/>
            </a:prstGeom>
            <a:grp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4400" rtl="0" eaLnBrk="1" fontAlgn="auto" latinLnBrk="0" hangingPunct="1">
                <a:lnSpc>
                  <a:spcPct val="125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用人单位在选择毕业生时有充分的选择余地，致使用人单位对毕业生的要求会越来越高</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不仅要求毕业生具有一定的专业素养和综合素质， 而且还要具备一定的职业能力。因此，提升计算机专业学生的综合素质、培养职业能力日显突出和必要。</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4" name="等腰三角形 13"/>
            <p:cNvSpPr>
              <a:spLocks noChangeArrowheads="1"/>
            </p:cNvSpPr>
            <p:nvPr/>
          </p:nvSpPr>
          <p:spPr bwMode="auto">
            <a:xfrm>
              <a:off x="2648399" y="6572371"/>
              <a:ext cx="277179" cy="163513"/>
            </a:xfrm>
            <a:prstGeom prst="triangle">
              <a:avLst>
                <a:gd name="adj" fmla="val 50000"/>
              </a:avLst>
            </a:prstGeom>
            <a:grpFill/>
            <a:ln w="9525">
              <a:solidFill>
                <a:srgbClr val="FFFFFF"/>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endParaRPr>
            </a:p>
          </p:txBody>
        </p:sp>
      </p:grpSp>
      <p:sp>
        <p:nvSpPr>
          <p:cNvPr id="35" name="文本框 34"/>
          <p:cNvSpPr txBox="1"/>
          <p:nvPr/>
        </p:nvSpPr>
        <p:spPr>
          <a:xfrm>
            <a:off x="621186" y="4130401"/>
            <a:ext cx="441674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资料显示，截止</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2003</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年，计算机专业在校学生人数</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27</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万，占理工科在校生总数的</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14.6%</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也就是说，信息技术和计算机专业的学生数量占全国所有理工科学生总数的</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1/3</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。这样势必导致计算机学科专业毕业生的就业竞争将更加激烈。</a:t>
            </a:r>
          </a:p>
        </p:txBody>
      </p:sp>
    </p:spTree>
    <p:extLst>
      <p:ext uri="{BB962C8B-B14F-4D97-AF65-F5344CB8AC3E}">
        <p14:creationId xmlns:p14="http://schemas.microsoft.com/office/powerpoint/2010/main" val="132714803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53" name="组合 52"/>
          <p:cNvGrpSpPr/>
          <p:nvPr/>
        </p:nvGrpSpPr>
        <p:grpSpPr>
          <a:xfrm>
            <a:off x="4777764" y="1282954"/>
            <a:ext cx="1406963" cy="1562760"/>
            <a:chOff x="5301679" y="1577352"/>
            <a:chExt cx="1123045" cy="1302732"/>
          </a:xfrm>
        </p:grpSpPr>
        <p:sp>
          <p:nvSpPr>
            <p:cNvPr id="54" name="六边形 53"/>
            <p:cNvSpPr/>
            <p:nvPr/>
          </p:nvSpPr>
          <p:spPr>
            <a:xfrm rot="5400000">
              <a:off x="5211836" y="1667195"/>
              <a:ext cx="1302732" cy="1123045"/>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55" name="KSO_Shape"/>
            <p:cNvSpPr/>
            <p:nvPr/>
          </p:nvSpPr>
          <p:spPr bwMode="auto">
            <a:xfrm>
              <a:off x="5635344" y="2000361"/>
              <a:ext cx="455715" cy="455715"/>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bg1">
                <a:lumMod val="95000"/>
              </a:schemeClr>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nvGrpSpPr>
          <p:cNvPr id="56" name="组合 55"/>
          <p:cNvGrpSpPr/>
          <p:nvPr/>
        </p:nvGrpSpPr>
        <p:grpSpPr>
          <a:xfrm>
            <a:off x="5566300" y="2652374"/>
            <a:ext cx="1407600" cy="1562400"/>
            <a:chOff x="5902096" y="2650185"/>
            <a:chExt cx="1123045" cy="1302732"/>
          </a:xfrm>
        </p:grpSpPr>
        <p:sp>
          <p:nvSpPr>
            <p:cNvPr id="57" name="六边形 56"/>
            <p:cNvSpPr/>
            <p:nvPr/>
          </p:nvSpPr>
          <p:spPr>
            <a:xfrm rot="5400000">
              <a:off x="5812253" y="2740028"/>
              <a:ext cx="1302732" cy="1123045"/>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58" name="KSO_Shape"/>
            <p:cNvSpPr>
              <a:spLocks noChangeArrowheads="1"/>
            </p:cNvSpPr>
            <p:nvPr/>
          </p:nvSpPr>
          <p:spPr bwMode="auto">
            <a:xfrm>
              <a:off x="6218596" y="3069394"/>
              <a:ext cx="490046" cy="460643"/>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chemeClr val="bg1">
                <a:lumMod val="95000"/>
              </a:schemeClr>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nvGrpSpPr>
          <p:cNvPr id="59" name="组合 58"/>
          <p:cNvGrpSpPr/>
          <p:nvPr/>
        </p:nvGrpSpPr>
        <p:grpSpPr>
          <a:xfrm>
            <a:off x="4748152" y="4012647"/>
            <a:ext cx="1407600" cy="1562400"/>
            <a:chOff x="5301679" y="3724016"/>
            <a:chExt cx="1123045" cy="1302732"/>
          </a:xfrm>
        </p:grpSpPr>
        <p:sp>
          <p:nvSpPr>
            <p:cNvPr id="60" name="六边形 59"/>
            <p:cNvSpPr/>
            <p:nvPr/>
          </p:nvSpPr>
          <p:spPr>
            <a:xfrm rot="5400000">
              <a:off x="5211836" y="3813859"/>
              <a:ext cx="1302732" cy="1123045"/>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61" name="KSO_Shape"/>
            <p:cNvSpPr/>
            <p:nvPr/>
          </p:nvSpPr>
          <p:spPr bwMode="auto">
            <a:xfrm>
              <a:off x="5622788" y="4143426"/>
              <a:ext cx="480825" cy="453578"/>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chemeClr val="bg1">
                <a:lumMod val="95000"/>
              </a:schemeClr>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cxnSp>
        <p:nvCxnSpPr>
          <p:cNvPr id="62" name="直接连接符 61"/>
          <p:cNvCxnSpPr/>
          <p:nvPr/>
        </p:nvCxnSpPr>
        <p:spPr>
          <a:xfrm>
            <a:off x="845612" y="2652373"/>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6680731" y="1367595"/>
            <a:ext cx="4272938" cy="1787546"/>
            <a:chOff x="6567113" y="1810921"/>
            <a:chExt cx="4272938" cy="1559687"/>
          </a:xfrm>
        </p:grpSpPr>
        <p:sp>
          <p:nvSpPr>
            <p:cNvPr id="64" name="文本框 69"/>
            <p:cNvSpPr txBox="1"/>
            <p:nvPr/>
          </p:nvSpPr>
          <p:spPr>
            <a:xfrm>
              <a:off x="6567113" y="1810921"/>
              <a:ext cx="91605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01</a:t>
              </a:r>
              <a:endParaRPr kumimoji="0" lang="zh-CN" altLang="en-US"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65" name="组合 64"/>
            <p:cNvGrpSpPr/>
            <p:nvPr/>
          </p:nvGrpSpPr>
          <p:grpSpPr>
            <a:xfrm>
              <a:off x="7567462" y="1810921"/>
              <a:ext cx="3272589" cy="1559687"/>
              <a:chOff x="7140697" y="1706649"/>
              <a:chExt cx="3272589" cy="1559687"/>
            </a:xfrm>
          </p:grpSpPr>
          <p:sp>
            <p:nvSpPr>
              <p:cNvPr id="66" name="文本框 9"/>
              <p:cNvSpPr txBox="1"/>
              <p:nvPr/>
            </p:nvSpPr>
            <p:spPr>
              <a:xfrm>
                <a:off x="7140697" y="1706649"/>
                <a:ext cx="2329313" cy="6176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就业方向</a:t>
                </a:r>
                <a:endParaRPr kumimoji="0" lang="en-US" altLang="zh-CN"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67" name="文本框 11"/>
              <p:cNvSpPr txBox="1"/>
              <p:nvPr/>
            </p:nvSpPr>
            <p:spPr>
              <a:xfrm>
                <a:off x="7140697" y="2245868"/>
                <a:ext cx="3272589" cy="10204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1)</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新能源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2)</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计算机软件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3)</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互联网</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电子商务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4)</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电子技术</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半导体</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集成电路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5)</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计算机服务</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系统、数据服务、维修</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t>
                </a:r>
                <a:endPar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cxnSp>
        <p:nvCxnSpPr>
          <p:cNvPr id="68" name="直接连接符 67"/>
          <p:cNvCxnSpPr/>
          <p:nvPr/>
        </p:nvCxnSpPr>
        <p:spPr>
          <a:xfrm>
            <a:off x="7301492" y="3515988"/>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782695" y="2866867"/>
            <a:ext cx="3764450" cy="1322192"/>
            <a:chOff x="1965937" y="2816983"/>
            <a:chExt cx="3764450" cy="511450"/>
          </a:xfrm>
        </p:grpSpPr>
        <p:sp>
          <p:nvSpPr>
            <p:cNvPr id="70" name="文本框 75"/>
            <p:cNvSpPr txBox="1"/>
            <p:nvPr/>
          </p:nvSpPr>
          <p:spPr>
            <a:xfrm>
              <a:off x="4814329" y="2884503"/>
              <a:ext cx="916058" cy="3671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02</a:t>
              </a:r>
            </a:p>
          </p:txBody>
        </p:sp>
        <p:grpSp>
          <p:nvGrpSpPr>
            <p:cNvPr id="71" name="组合 70"/>
            <p:cNvGrpSpPr/>
            <p:nvPr/>
          </p:nvGrpSpPr>
          <p:grpSpPr>
            <a:xfrm>
              <a:off x="1965937" y="2816983"/>
              <a:ext cx="3054504" cy="511450"/>
              <a:chOff x="7409870" y="1655490"/>
              <a:chExt cx="3054504" cy="511450"/>
            </a:xfrm>
          </p:grpSpPr>
          <p:sp>
            <p:nvSpPr>
              <p:cNvPr id="72" name="文本框 77"/>
              <p:cNvSpPr txBox="1"/>
              <p:nvPr/>
            </p:nvSpPr>
            <p:spPr>
              <a:xfrm>
                <a:off x="7430341" y="1655490"/>
                <a:ext cx="2329313" cy="1861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从事岗位</a:t>
                </a:r>
              </a:p>
            </p:txBody>
          </p:sp>
          <p:sp>
            <p:nvSpPr>
              <p:cNvPr id="73" name="文本框 80"/>
              <p:cNvSpPr txBox="1"/>
              <p:nvPr/>
            </p:nvSpPr>
            <p:spPr>
              <a:xfrm>
                <a:off x="7409870" y="1845494"/>
                <a:ext cx="3054504" cy="3214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软件工程师     软件测试工程师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测试工程师     硬件工程师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java</a:t>
                </a:r>
                <a:r>
                  <a:rPr kumimoji="0" lang="zh-CN" altLang="en-US" sz="16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开发工程师</a:t>
                </a:r>
              </a:p>
            </p:txBody>
          </p:sp>
        </p:grpSp>
      </p:grpSp>
      <p:cxnSp>
        <p:nvCxnSpPr>
          <p:cNvPr id="74" name="直接连接符 73"/>
          <p:cNvCxnSpPr/>
          <p:nvPr/>
        </p:nvCxnSpPr>
        <p:spPr>
          <a:xfrm>
            <a:off x="845612" y="4366005"/>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818655" y="3984742"/>
            <a:ext cx="4100531" cy="1150704"/>
            <a:chOff x="6567113" y="3913546"/>
            <a:chExt cx="4100531" cy="1150704"/>
          </a:xfrm>
        </p:grpSpPr>
        <p:sp>
          <p:nvSpPr>
            <p:cNvPr id="76" name="文本框 101"/>
            <p:cNvSpPr txBox="1"/>
            <p:nvPr/>
          </p:nvSpPr>
          <p:spPr>
            <a:xfrm>
              <a:off x="6567113" y="3971938"/>
              <a:ext cx="91605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03</a:t>
              </a:r>
              <a:endParaRPr kumimoji="0" lang="zh-CN" altLang="en-US"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77" name="组合 76"/>
            <p:cNvGrpSpPr/>
            <p:nvPr/>
          </p:nvGrpSpPr>
          <p:grpSpPr>
            <a:xfrm>
              <a:off x="7395055" y="3913546"/>
              <a:ext cx="3272589" cy="1150704"/>
              <a:chOff x="6968290" y="1648257"/>
              <a:chExt cx="3272589" cy="1150704"/>
            </a:xfrm>
          </p:grpSpPr>
          <p:sp>
            <p:nvSpPr>
              <p:cNvPr id="78" name="文本框 103"/>
              <p:cNvSpPr txBox="1"/>
              <p:nvPr/>
            </p:nvSpPr>
            <p:spPr>
              <a:xfrm>
                <a:off x="6968290" y="1648257"/>
                <a:ext cx="232931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工作城市</a:t>
                </a:r>
              </a:p>
            </p:txBody>
          </p:sp>
          <p:sp>
            <p:nvSpPr>
              <p:cNvPr id="79" name="文本框 104"/>
              <p:cNvSpPr txBox="1"/>
              <p:nvPr/>
            </p:nvSpPr>
            <p:spPr>
              <a:xfrm>
                <a:off x="6968290" y="2029520"/>
                <a:ext cx="3272589"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北京</a:t>
                </a:r>
                <a:r>
                  <a:rPr kumimoji="0" lang="zh-CN" altLang="en-US"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上海</a:t>
                </a:r>
                <a:r>
                  <a:rPr kumimoji="0" lang="zh-CN" altLang="en-US"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深圳</a:t>
                </a:r>
                <a:r>
                  <a:rPr kumimoji="0" lang="zh-CN" altLang="en-US"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广州</a:t>
                </a:r>
                <a:r>
                  <a:rPr kumimoji="0" lang="zh-CN" altLang="en-US"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杭州</a:t>
                </a:r>
                <a:r>
                  <a:rPr kumimoji="0" lang="zh-CN" altLang="en-US"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成都</a:t>
                </a:r>
                <a:r>
                  <a:rPr kumimoji="0" lang="zh-CN" altLang="en-US"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武汉</a:t>
                </a:r>
                <a:r>
                  <a:rPr kumimoji="0" lang="zh-CN" altLang="en-US"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zh-CN" sz="16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南京</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cxnSp>
        <p:nvCxnSpPr>
          <p:cNvPr id="80" name="直接连接符 79"/>
          <p:cNvCxnSpPr/>
          <p:nvPr/>
        </p:nvCxnSpPr>
        <p:spPr>
          <a:xfrm>
            <a:off x="7301492" y="5445224"/>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981100" y="340658"/>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Calibri"/>
                <a:ea typeface="微软雅黑 Light" panose="020B0502040204020203" charset="-122"/>
                <a:cs typeface="+mn-cs"/>
              </a:rPr>
              <a:t>毕业生流向</a:t>
            </a:r>
          </a:p>
        </p:txBody>
      </p:sp>
      <p:sp>
        <p:nvSpPr>
          <p:cNvPr id="3" name="矩形 2"/>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5790439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6" y="341885"/>
            <a:ext cx="2306418"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国家规划</a:t>
            </a:r>
            <a:endPar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6391" name="Group 7"/>
          <p:cNvGrpSpPr/>
          <p:nvPr/>
        </p:nvGrpSpPr>
        <p:grpSpPr bwMode="auto">
          <a:xfrm>
            <a:off x="7751390" y="1196752"/>
            <a:ext cx="3805428" cy="4536504"/>
            <a:chOff x="0" y="-5511"/>
            <a:chExt cx="4591185" cy="4728052"/>
          </a:xfrm>
        </p:grpSpPr>
        <p:sp>
          <p:nvSpPr>
            <p:cNvPr id="16393" name="单圆角矩形 18"/>
            <p:cNvSpPr/>
            <p:nvPr/>
          </p:nvSpPr>
          <p:spPr bwMode="auto">
            <a:xfrm flipH="1">
              <a:off x="0" y="436743"/>
              <a:ext cx="4583739" cy="4285798"/>
            </a:xfrm>
            <a:custGeom>
              <a:avLst/>
              <a:gdLst>
                <a:gd name="T0" fmla="*/ 0 w 5198302"/>
                <a:gd name="T1" fmla="*/ 0 h 1169930"/>
                <a:gd name="T2" fmla="*/ 5003310 w 5198302"/>
                <a:gd name="T3" fmla="*/ 0 h 1169930"/>
                <a:gd name="T4" fmla="*/ 5198302 w 5198302"/>
                <a:gd name="T5" fmla="*/ 194992 h 1169930"/>
                <a:gd name="T6" fmla="*/ 5198302 w 5198302"/>
                <a:gd name="T7" fmla="*/ 1169930 h 1169930"/>
                <a:gd name="T8" fmla="*/ 0 w 5198302"/>
                <a:gd name="T9" fmla="*/ 1169930 h 1169930"/>
                <a:gd name="T10" fmla="*/ 0 w 5198302"/>
                <a:gd name="T11" fmla="*/ 0 h 1169930"/>
                <a:gd name="T12" fmla="*/ 0 60000 65536"/>
                <a:gd name="T13" fmla="*/ 0 60000 65536"/>
                <a:gd name="T14" fmla="*/ 0 60000 65536"/>
                <a:gd name="T15" fmla="*/ 0 60000 65536"/>
                <a:gd name="T16" fmla="*/ 0 60000 65536"/>
                <a:gd name="T17" fmla="*/ 0 60000 65536"/>
                <a:gd name="T18" fmla="*/ 0 w 5198302"/>
                <a:gd name="T19" fmla="*/ 0 h 1169930"/>
                <a:gd name="T20" fmla="*/ 5198302 w 5198302"/>
                <a:gd name="T21" fmla="*/ 1169930 h 1169930"/>
              </a:gdLst>
              <a:ahLst/>
              <a:cxnLst>
                <a:cxn ang="T12">
                  <a:pos x="T0" y="T1"/>
                </a:cxn>
                <a:cxn ang="T13">
                  <a:pos x="T2" y="T3"/>
                </a:cxn>
                <a:cxn ang="T14">
                  <a:pos x="T4" y="T5"/>
                </a:cxn>
                <a:cxn ang="T15">
                  <a:pos x="T6" y="T7"/>
                </a:cxn>
                <a:cxn ang="T16">
                  <a:pos x="T8" y="T9"/>
                </a:cxn>
                <a:cxn ang="T17">
                  <a:pos x="T10" y="T11"/>
                </a:cxn>
              </a:cxnLst>
              <a:rect l="T18" t="T19" r="T20" b="T21"/>
              <a:pathLst>
                <a:path w="5198302" h="1169930">
                  <a:moveTo>
                    <a:pt x="0" y="0"/>
                  </a:moveTo>
                  <a:lnTo>
                    <a:pt x="5003310" y="0"/>
                  </a:lnTo>
                  <a:cubicBezTo>
                    <a:pt x="5111001" y="0"/>
                    <a:pt x="5198302" y="87301"/>
                    <a:pt x="5198302" y="194992"/>
                  </a:cubicBezTo>
                  <a:lnTo>
                    <a:pt x="5198302" y="1169930"/>
                  </a:lnTo>
                  <a:lnTo>
                    <a:pt x="0" y="1169930"/>
                  </a:lnTo>
                  <a:lnTo>
                    <a:pt x="0" y="0"/>
                  </a:lnTo>
                  <a:close/>
                </a:path>
              </a:pathLst>
            </a:custGeom>
            <a:solidFill>
              <a:schemeClr val="bg1">
                <a:alpha val="10000"/>
              </a:schemeClr>
            </a:solidFill>
            <a:ln w="12700">
              <a:solidFill>
                <a:schemeClr val="bg1"/>
              </a:solidFill>
              <a:miter lim="800000"/>
            </a:ln>
          </p:spPr>
          <p:txBody>
            <a:bodyPr anchor="ct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45720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zh-CN" altLang="zh-CN" sz="1600" b="0" i="0" u="none" strike="noStrike" kern="1200" cap="none" spc="0" normalizeH="0" baseline="0" noProof="0" dirty="0">
                  <a:ln>
                    <a:noFill/>
                  </a:ln>
                  <a:solidFill>
                    <a:prstClr val="black"/>
                  </a:solidFill>
                  <a:effectLst/>
                  <a:uLnTx/>
                  <a:uFillTx/>
                  <a:latin typeface="Calibri" panose="020F0502020204030204" charset="0"/>
                  <a:ea typeface="宋体" panose="02010600030101010101" pitchFamily="2" charset="-122"/>
                  <a:cs typeface="+mn-cs"/>
                </a:rPr>
                <a:t>互联网科技行业可能是全球变化最快的行业之一，而计算机专业毕业生也从</a:t>
              </a:r>
              <a:r>
                <a:rPr kumimoji="0" lang="en-US" altLang="zh-CN" sz="1600" b="0" i="0" u="none" strike="noStrike" kern="1200" cap="none" spc="0" normalizeH="0" baseline="0" noProof="0" dirty="0">
                  <a:ln>
                    <a:noFill/>
                  </a:ln>
                  <a:solidFill>
                    <a:prstClr val="black"/>
                  </a:solidFill>
                  <a:effectLst/>
                  <a:uLnTx/>
                  <a:uFillTx/>
                  <a:latin typeface="Calibri" panose="020F0502020204030204" charset="0"/>
                  <a:ea typeface="宋体" panose="02010600030101010101" pitchFamily="2" charset="-122"/>
                  <a:cs typeface="+mn-cs"/>
                </a:rPr>
                <a:t>PC</a:t>
              </a:r>
              <a:r>
                <a:rPr kumimoji="0" lang="zh-CN" altLang="zh-CN" sz="1600" b="0" i="0" u="none" strike="noStrike" kern="1200" cap="none" spc="0" normalizeH="0" baseline="0" noProof="0" dirty="0">
                  <a:ln>
                    <a:noFill/>
                  </a:ln>
                  <a:solidFill>
                    <a:prstClr val="black"/>
                  </a:solidFill>
                  <a:effectLst/>
                  <a:uLnTx/>
                  <a:uFillTx/>
                  <a:latin typeface="Calibri" panose="020F0502020204030204" charset="0"/>
                  <a:ea typeface="宋体" panose="02010600030101010101" pitchFamily="2" charset="-122"/>
                  <a:cs typeface="+mn-cs"/>
                </a:rPr>
                <a:t>电脑时代的软件与网页开发大量的向移动互联网的软件开发上转移。而在未来，无论是人工智能技术、</a:t>
              </a:r>
              <a:r>
                <a:rPr kumimoji="0" lang="en-US" altLang="zh-CN" sz="1600" b="0" i="0" u="none" strike="noStrike" kern="1200" cap="none" spc="0" normalizeH="0" baseline="0" noProof="0" dirty="0">
                  <a:ln>
                    <a:noFill/>
                  </a:ln>
                  <a:solidFill>
                    <a:prstClr val="black"/>
                  </a:solidFill>
                  <a:effectLst/>
                  <a:uLnTx/>
                  <a:uFillTx/>
                  <a:latin typeface="Calibri" panose="020F0502020204030204" charset="0"/>
                  <a:ea typeface="宋体" panose="02010600030101010101" pitchFamily="2" charset="-122"/>
                  <a:cs typeface="+mn-cs"/>
                </a:rPr>
                <a:t>5G</a:t>
              </a:r>
              <a:r>
                <a:rPr kumimoji="0" lang="zh-CN" altLang="zh-CN" sz="1600" b="0" i="0" u="none" strike="noStrike" kern="1200" cap="none" spc="0" normalizeH="0" baseline="0" noProof="0" dirty="0">
                  <a:ln>
                    <a:noFill/>
                  </a:ln>
                  <a:solidFill>
                    <a:prstClr val="black"/>
                  </a:solidFill>
                  <a:effectLst/>
                  <a:uLnTx/>
                  <a:uFillTx/>
                  <a:latin typeface="Calibri" panose="020F0502020204030204" charset="0"/>
                  <a:ea typeface="宋体" panose="02010600030101010101" pitchFamily="2" charset="-122"/>
                  <a:cs typeface="+mn-cs"/>
                </a:rPr>
                <a:t>网络的普及、云计算大数据技术等等，都将会是计算机专业学生毕业后所从事的方向。从宏观上看国内计算机行业必将迎来新一轮的发展高峰，那么此时行业对人才储备的需求将更为迫切。</a:t>
              </a:r>
              <a:endParaRPr kumimoji="0" lang="zh-CN" altLang="en-US" sz="1050" b="0" i="0" u="none" strike="noStrike" kern="1200" cap="none" spc="0" normalizeH="0" baseline="0" noProof="0" dirty="0">
                <a:ln>
                  <a:noFill/>
                </a:ln>
                <a:solidFill>
                  <a:srgbClr val="31CBA6"/>
                </a:solidFill>
                <a:effectLst/>
                <a:uLnTx/>
                <a:uFillTx/>
                <a:latin typeface="微软雅黑 Light" panose="020B0502040204020203" charset="-122"/>
                <a:ea typeface="微软雅黑 Light" panose="020B0502040204020203" charset="-122"/>
                <a:cs typeface="微软雅黑 Light" panose="020B0502040204020203" charset="-122"/>
              </a:endParaRPr>
            </a:p>
          </p:txBody>
        </p:sp>
        <p:sp>
          <p:nvSpPr>
            <p:cNvPr id="7" name="矩形 19"/>
            <p:cNvSpPr>
              <a:spLocks noChangeArrowheads="1"/>
            </p:cNvSpPr>
            <p:nvPr/>
          </p:nvSpPr>
          <p:spPr bwMode="auto">
            <a:xfrm>
              <a:off x="3388181" y="-5511"/>
              <a:ext cx="1203004" cy="44586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必要性</a:t>
              </a:r>
              <a:endParaRPr kumimoji="0" lang="zh-CN" altLang="en-US" sz="1800" b="0"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grpSp>
      <p:pic>
        <p:nvPicPr>
          <p:cNvPr id="13" name="图片 12">
            <a:extLst>
              <a:ext uri="{FF2B5EF4-FFF2-40B4-BE49-F238E27FC236}">
                <a16:creationId xmlns:a16="http://schemas.microsoft.com/office/drawing/2014/main" id="{6D96274F-9853-4805-BB9C-885EB46D081D}"/>
              </a:ext>
            </a:extLst>
          </p:cNvPr>
          <p:cNvPicPr/>
          <p:nvPr/>
        </p:nvPicPr>
        <p:blipFill rotWithShape="1">
          <a:blip r:embed="rId4">
            <a:extLst>
              <a:ext uri="{28A0092B-C50C-407E-A947-70E740481C1C}">
                <a14:useLocalDpi xmlns:a14="http://schemas.microsoft.com/office/drawing/2010/main" val="0"/>
              </a:ext>
            </a:extLst>
          </a:blip>
          <a:srcRect l="16385" t="4012" r="18074" b="8069"/>
          <a:stretch/>
        </p:blipFill>
        <p:spPr bwMode="auto">
          <a:xfrm>
            <a:off x="349586" y="1534270"/>
            <a:ext cx="6681724" cy="3910953"/>
          </a:xfrm>
          <a:prstGeom prst="rect">
            <a:avLst/>
          </a:prstGeom>
          <a:noFill/>
        </p:spPr>
      </p:pic>
      <p:sp>
        <p:nvSpPr>
          <p:cNvPr id="2" name="文本框 1">
            <a:extLst>
              <a:ext uri="{FF2B5EF4-FFF2-40B4-BE49-F238E27FC236}">
                <a16:creationId xmlns:a16="http://schemas.microsoft.com/office/drawing/2014/main" id="{32510F56-013B-40A6-9C6F-F187A0EED3DD}"/>
              </a:ext>
            </a:extLst>
          </p:cNvPr>
          <p:cNvSpPr txBox="1"/>
          <p:nvPr/>
        </p:nvSpPr>
        <p:spPr>
          <a:xfrm>
            <a:off x="748294" y="5631195"/>
            <a:ext cx="5884308"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0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《软件和信息技术服务业发展规划</a:t>
            </a:r>
            <a:r>
              <a:rPr kumimoji="0" lang="en-US" altLang="zh-CN" sz="20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2016-2020</a:t>
            </a:r>
            <a:r>
              <a:rPr kumimoji="0" lang="zh-CN" altLang="zh-CN" sz="20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zh-CN" altLang="en-US" sz="20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指出了我国</a:t>
            </a:r>
            <a:r>
              <a:rPr kumimoji="0" lang="en-US" altLang="zh-CN" sz="20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2020</a:t>
            </a:r>
            <a:r>
              <a:rPr kumimoji="0" lang="zh-CN" altLang="en-US" sz="20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年软件和信息技服务业主要发展目标（上图）</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6" y="341885"/>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lumMod val="95000"/>
                  </a:prstClr>
                </a:solidFill>
                <a:effectLst/>
                <a:uLnTx/>
                <a:uFillTx/>
                <a:latin typeface="方正粗宋简体" panose="03000509000000000000" pitchFamily="65" charset="-122"/>
                <a:ea typeface="方正粗宋简体" panose="03000509000000000000" pitchFamily="65" charset="-122"/>
                <a:cs typeface="+mn-cs"/>
                <a:sym typeface="Arial" panose="020B0604020202020204" pitchFamily="34" charset="0"/>
              </a:rPr>
              <a:t>小组分工</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文本框 2">
            <a:extLst>
              <a:ext uri="{FF2B5EF4-FFF2-40B4-BE49-F238E27FC236}">
                <a16:creationId xmlns:a16="http://schemas.microsoft.com/office/drawing/2014/main" id="{ED7988A7-7A81-46A1-8FAD-A730B0CA80F2}"/>
              </a:ext>
            </a:extLst>
          </p:cNvPr>
          <p:cNvSpPr txBox="1"/>
          <p:nvPr/>
        </p:nvSpPr>
        <p:spPr>
          <a:xfrm>
            <a:off x="1522698" y="1772816"/>
            <a:ext cx="9145016" cy="3078920"/>
          </a:xfrm>
          <a:prstGeom prst="rect">
            <a:avLst/>
          </a:prstGeom>
          <a:noFill/>
        </p:spPr>
        <p:txBody>
          <a:bodyPr wrap="square" rtlCol="0">
            <a:spAutoFit/>
          </a:bodyPr>
          <a:lstStyle/>
          <a:p>
            <a:pPr>
              <a:lnSpc>
                <a:spcPct val="200000"/>
              </a:lnSpc>
            </a:pPr>
            <a:r>
              <a:rPr lang="zh-CN" altLang="en-US" sz="2000" dirty="0">
                <a:solidFill>
                  <a:schemeClr val="bg1"/>
                </a:solidFill>
              </a:rPr>
              <a:t>孙健恺：任务分配，</a:t>
            </a:r>
            <a:r>
              <a:rPr lang="en-US" altLang="zh-CN" sz="2000" dirty="0">
                <a:solidFill>
                  <a:schemeClr val="bg1"/>
                </a:solidFill>
              </a:rPr>
              <a:t>PPT</a:t>
            </a:r>
            <a:r>
              <a:rPr lang="zh-CN" altLang="en-US" sz="2000" dirty="0">
                <a:solidFill>
                  <a:schemeClr val="bg1"/>
                </a:solidFill>
              </a:rPr>
              <a:t>整合</a:t>
            </a:r>
            <a:endParaRPr lang="en-US" altLang="zh-CN" sz="2000" dirty="0">
              <a:solidFill>
                <a:schemeClr val="bg1"/>
              </a:solidFill>
            </a:endParaRPr>
          </a:p>
          <a:p>
            <a:pPr>
              <a:lnSpc>
                <a:spcPct val="200000"/>
              </a:lnSpc>
            </a:pPr>
            <a:r>
              <a:rPr lang="zh-CN" altLang="en-US" sz="2000" dirty="0">
                <a:solidFill>
                  <a:schemeClr val="bg1"/>
                </a:solidFill>
              </a:rPr>
              <a:t>周心宇：资料整合与调研报告撰写</a:t>
            </a:r>
            <a:endParaRPr lang="en-US" altLang="zh-CN" sz="2000" dirty="0">
              <a:solidFill>
                <a:schemeClr val="bg1"/>
              </a:solidFill>
            </a:endParaRPr>
          </a:p>
          <a:p>
            <a:pPr>
              <a:lnSpc>
                <a:spcPct val="200000"/>
              </a:lnSpc>
            </a:pPr>
            <a:r>
              <a:rPr lang="zh-CN" altLang="en-US" sz="2000" dirty="0">
                <a:solidFill>
                  <a:schemeClr val="bg1"/>
                </a:solidFill>
              </a:rPr>
              <a:t>贾卓多杰，陈德创：演讲</a:t>
            </a:r>
            <a:endParaRPr lang="en-US" altLang="zh-CN" sz="2000" dirty="0">
              <a:solidFill>
                <a:schemeClr val="bg1"/>
              </a:solidFill>
            </a:endParaRPr>
          </a:p>
          <a:p>
            <a:pPr>
              <a:lnSpc>
                <a:spcPct val="200000"/>
              </a:lnSpc>
            </a:pPr>
            <a:r>
              <a:rPr lang="zh-CN" altLang="en-US" sz="2000" dirty="0">
                <a:solidFill>
                  <a:schemeClr val="bg1"/>
                </a:solidFill>
              </a:rPr>
              <a:t>胡波，王帅博，杨权：资料搜集</a:t>
            </a:r>
            <a:endParaRPr lang="en-US" altLang="zh-CN" sz="2000" dirty="0">
              <a:solidFill>
                <a:schemeClr val="bg1"/>
              </a:solidFill>
            </a:endParaRPr>
          </a:p>
          <a:p>
            <a:pPr>
              <a:lnSpc>
                <a:spcPct val="200000"/>
              </a:lnSpc>
            </a:pPr>
            <a:r>
              <a:rPr lang="zh-CN" altLang="en-US" sz="2000" dirty="0">
                <a:solidFill>
                  <a:schemeClr val="bg1"/>
                </a:solidFill>
              </a:rPr>
              <a:t>邢朝阳，樊卫华，蔡云舒，张可欣，薛舒霖：</a:t>
            </a:r>
            <a:r>
              <a:rPr lang="en-US" altLang="zh-CN" sz="2000" dirty="0">
                <a:solidFill>
                  <a:schemeClr val="bg1"/>
                </a:solidFill>
              </a:rPr>
              <a:t>PPT</a:t>
            </a:r>
            <a:r>
              <a:rPr lang="zh-CN" altLang="en-US" sz="2000" dirty="0">
                <a:solidFill>
                  <a:schemeClr val="bg1"/>
                </a:solidFill>
              </a:rPr>
              <a:t>制作</a:t>
            </a:r>
            <a:endParaRPr lang="zh-CN" altLang="en-US" dirty="0">
              <a:solidFill>
                <a:schemeClr val="bg1"/>
              </a:solidFill>
            </a:endParaRPr>
          </a:p>
        </p:txBody>
      </p:sp>
    </p:spTree>
    <p:extLst>
      <p:ext uri="{BB962C8B-B14F-4D97-AF65-F5344CB8AC3E}">
        <p14:creationId xmlns:p14="http://schemas.microsoft.com/office/powerpoint/2010/main" val="42696001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1126654" y="302388"/>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Calibri"/>
                <a:ea typeface="微软雅黑 Light" panose="020B0502040204020203" charset="-122"/>
                <a:cs typeface="+mn-cs"/>
              </a:rPr>
              <a:t>人才需求</a:t>
            </a: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2" name="图片 31">
            <a:extLst>
              <a:ext uri="{FF2B5EF4-FFF2-40B4-BE49-F238E27FC236}">
                <a16:creationId xmlns:a16="http://schemas.microsoft.com/office/drawing/2014/main" id="{7472A986-8488-405B-8D70-BDBFC77CBD0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3075" y="1293371"/>
            <a:ext cx="7456258" cy="3904326"/>
          </a:xfrm>
          <a:prstGeom prst="rect">
            <a:avLst/>
          </a:prstGeom>
          <a:noFill/>
        </p:spPr>
      </p:pic>
      <p:sp>
        <p:nvSpPr>
          <p:cNvPr id="4" name="文本框 3">
            <a:extLst>
              <a:ext uri="{FF2B5EF4-FFF2-40B4-BE49-F238E27FC236}">
                <a16:creationId xmlns:a16="http://schemas.microsoft.com/office/drawing/2014/main" id="{B7E45905-E389-4590-89FE-9F375ACC6D61}"/>
              </a:ext>
            </a:extLst>
          </p:cNvPr>
          <p:cNvSpPr txBox="1"/>
          <p:nvPr/>
        </p:nvSpPr>
        <p:spPr>
          <a:xfrm>
            <a:off x="8615486" y="1281995"/>
            <a:ext cx="3320493" cy="348550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prstClr val="white"/>
              </a:buClr>
              <a:buSzPct val="200000"/>
              <a:buFont typeface="Wingdings" panose="05000000000000000000" pitchFamily="2" charset="2"/>
              <a:buChar char="Ø"/>
              <a:tabLst/>
              <a:defRPr/>
            </a:pPr>
            <a:endParaRPr kumimoji="0" lang="en-US" altLang="zh-CN"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endParaRPr>
          </a:p>
          <a:p>
            <a:pPr marL="285750" marR="0" lvl="0" indent="-285750" algn="l" defTabSz="914400" rtl="0" eaLnBrk="1" fontAlgn="auto" latinLnBrk="0" hangingPunct="1">
              <a:lnSpc>
                <a:spcPct val="150000"/>
              </a:lnSpc>
              <a:spcBef>
                <a:spcPts val="0"/>
              </a:spcBef>
              <a:spcAft>
                <a:spcPts val="0"/>
              </a:spcAft>
              <a:buClr>
                <a:prstClr val="white"/>
              </a:buClr>
              <a:buSzPct val="160000"/>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  </a:t>
            </a:r>
            <a:r>
              <a:rPr kumimoji="0" lang="zh-CN" altLang="en-US"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信息基础设施产业核心技术  岗位中，缺口较大的职位以</a:t>
            </a:r>
            <a:r>
              <a:rPr kumimoji="0" lang="zh-CN" altLang="en-US" sz="1700" b="1"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软件开发类</a:t>
            </a:r>
            <a:r>
              <a:rPr kumimoji="0" lang="zh-CN" altLang="en-US"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为主。 包括 </a:t>
            </a:r>
            <a:r>
              <a:rPr kumimoji="0" lang="en-US" altLang="zh-CN"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Java </a:t>
            </a:r>
            <a:r>
              <a:rPr kumimoji="0" lang="zh-CN" altLang="en-US"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开发工程师、软件工程师、</a:t>
            </a:r>
            <a:r>
              <a:rPr kumimoji="0" lang="en-US" altLang="zh-CN"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Android </a:t>
            </a:r>
            <a:r>
              <a:rPr kumimoji="0" lang="zh-CN" altLang="en-US"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开发工程师、 高级软件工程师、</a:t>
            </a:r>
            <a:r>
              <a:rPr kumimoji="0" lang="en-US" altLang="zh-CN"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IOS </a:t>
            </a:r>
            <a:r>
              <a:rPr kumimoji="0" lang="zh-CN" altLang="en-US"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开发工程师等，多为 </a:t>
            </a:r>
            <a:r>
              <a:rPr kumimoji="0" lang="en-US" altLang="zh-CN"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5G</a:t>
            </a:r>
            <a:r>
              <a:rPr kumimoji="0" lang="zh-CN" altLang="en-US" sz="17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、大数据、人工智能等各领域的通用技术人才。</a:t>
            </a:r>
          </a:p>
        </p:txBody>
      </p:sp>
      <p:sp>
        <p:nvSpPr>
          <p:cNvPr id="9" name="文本框 8">
            <a:extLst>
              <a:ext uri="{FF2B5EF4-FFF2-40B4-BE49-F238E27FC236}">
                <a16:creationId xmlns:a16="http://schemas.microsoft.com/office/drawing/2014/main" id="{795DAA40-2CAA-4B0E-9048-DBCF8CF7609B}"/>
              </a:ext>
            </a:extLst>
          </p:cNvPr>
          <p:cNvSpPr txBox="1"/>
          <p:nvPr/>
        </p:nvSpPr>
        <p:spPr>
          <a:xfrm>
            <a:off x="694606" y="5579917"/>
            <a:ext cx="9649072" cy="87716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prstClr val="white"/>
              </a:buClr>
              <a:buSzPct val="160000"/>
              <a:buFont typeface="Wingdings" panose="05000000000000000000" pitchFamily="2" charset="2"/>
              <a:buChar char="Ø"/>
              <a:tabLst/>
              <a:defRPr/>
            </a:pPr>
            <a:r>
              <a:rPr kumimoji="0" lang="en-US"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   </a:t>
            </a:r>
            <a:r>
              <a:rPr kumimoji="0" lang="zh-CN"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其中</a:t>
            </a:r>
            <a:r>
              <a:rPr kumimoji="0" lang="en-US"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 Java </a:t>
            </a:r>
            <a:r>
              <a:rPr kumimoji="0" lang="zh-CN"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开发程师的</a:t>
            </a:r>
            <a:r>
              <a:rPr kumimoji="0" lang="en-US"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 CIER </a:t>
            </a:r>
            <a:r>
              <a:rPr kumimoji="0" lang="zh-CN"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指数最高，为</a:t>
            </a:r>
            <a:r>
              <a:rPr kumimoji="0" lang="en-US"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 2.73</a:t>
            </a:r>
            <a:r>
              <a:rPr kumimoji="0" lang="zh-CN"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，即每个求职者对应约</a:t>
            </a:r>
            <a:r>
              <a:rPr kumimoji="0" lang="en-US"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 3 </a:t>
            </a:r>
            <a:r>
              <a:rPr kumimoji="0" lang="zh-CN"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个工作机会。此外，算法工程师、数 据库开发工程师</a:t>
            </a:r>
            <a:r>
              <a:rPr kumimoji="0" lang="en-US"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9</a:t>
            </a:r>
            <a:r>
              <a:rPr kumimoji="0" lang="zh-CN"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a:t>
            </a:r>
            <a:r>
              <a:rPr kumimoji="0" lang="en-US"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CNC/</a:t>
            </a:r>
            <a:r>
              <a:rPr kumimoji="0" lang="zh-CN" altLang="zh-CN"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数控工程师等人工智能、大数据、工业互联网领域的核心技术岗位人 才缺口也较大。</a:t>
            </a:r>
            <a:endParaRPr kumimoji="0" lang="zh-CN" altLang="en-US" sz="17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6" y="341885"/>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人才需求</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B7E45905-E389-4590-89FE-9F375ACC6D61}"/>
              </a:ext>
            </a:extLst>
          </p:cNvPr>
          <p:cNvSpPr txBox="1"/>
          <p:nvPr/>
        </p:nvSpPr>
        <p:spPr>
          <a:xfrm>
            <a:off x="7319342" y="655628"/>
            <a:ext cx="4392488" cy="560217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prstClr val="white"/>
              </a:buClr>
              <a:buSzPct val="200000"/>
              <a:buFont typeface="Wingdings" panose="05000000000000000000" pitchFamily="2" charset="2"/>
              <a:buChar char="Ø"/>
              <a:tabLst/>
              <a:defRPr/>
            </a:pPr>
            <a:endParaRPr kumimoji="0" lang="en-US" altLang="zh-CN"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endParaRPr>
          </a:p>
          <a:p>
            <a:pPr marL="285750" marR="0" lvl="0" indent="-285750" algn="l" defTabSz="914400" rtl="0" eaLnBrk="1" fontAlgn="auto" latinLnBrk="0" hangingPunct="1">
              <a:lnSpc>
                <a:spcPct val="150000"/>
              </a:lnSpc>
              <a:spcBef>
                <a:spcPts val="0"/>
              </a:spcBef>
              <a:spcAft>
                <a:spcPts val="0"/>
              </a:spcAft>
              <a:buClr>
                <a:prstClr val="white"/>
              </a:buClr>
              <a:buSzPct val="160000"/>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  </a:t>
            </a:r>
            <a:r>
              <a:rPr kumimoji="0" lang="zh-CN" altLang="en-US"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从存量人才来源院校来看</a:t>
            </a:r>
            <a:endParaRPr kumimoji="0" lang="en-US" altLang="zh-CN"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
                <a:prstClr val="white"/>
              </a:buClr>
              <a:buSzPct val="200000"/>
              <a:buFontTx/>
              <a:buNone/>
              <a:tabLst/>
              <a:defRPr/>
            </a:pP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位列前三的分别是电子科技大学、西安电子科技大学、郑州大学</a:t>
            </a: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25000"/>
              </a:lnSpc>
              <a:spcBef>
                <a:spcPts val="0"/>
              </a:spcBef>
              <a:spcAft>
                <a:spcPts val="0"/>
              </a:spcAft>
              <a:buClr>
                <a:prstClr val="white"/>
              </a:buClr>
              <a:buSzPct val="200000"/>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85750" marR="0" lvl="0" indent="-285750" algn="l" defTabSz="914400" rtl="0" eaLnBrk="1" fontAlgn="auto" latinLnBrk="0" hangingPunct="1">
              <a:lnSpc>
                <a:spcPct val="125000"/>
              </a:lnSpc>
              <a:spcBef>
                <a:spcPts val="0"/>
              </a:spcBef>
              <a:spcAft>
                <a:spcPts val="0"/>
              </a:spcAft>
              <a:buClr>
                <a:prstClr val="white"/>
              </a:buClr>
              <a:buSzPct val="160000"/>
              <a:buFont typeface="Wingdings" panose="05000000000000000000" pitchFamily="2" charset="2"/>
              <a:buChar char="Ø"/>
              <a:tabLst/>
              <a:defRPr/>
            </a:pPr>
            <a:r>
              <a:rPr kumimoji="0" lang="zh-CN" altLang="zh-CN" sz="18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从专业来源看</a:t>
            </a:r>
            <a:endParaRPr kumimoji="0" lang="en-US" altLang="zh-CN" sz="18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endParaRPr>
          </a:p>
          <a:p>
            <a:pPr marL="0" marR="0" lvl="0" indent="0" algn="l" defTabSz="914400" rtl="0" eaLnBrk="1" fontAlgn="auto" latinLnBrk="0" hangingPunct="1">
              <a:lnSpc>
                <a:spcPct val="125000"/>
              </a:lnSpc>
              <a:spcBef>
                <a:spcPts val="0"/>
              </a:spcBef>
              <a:spcAft>
                <a:spcPts val="0"/>
              </a:spcAft>
              <a:buClr>
                <a:prstClr val="white"/>
              </a:buClr>
              <a:buSzPct val="200000"/>
              <a:buFontTx/>
              <a:buNone/>
              <a:tabLst/>
              <a:defRPr/>
            </a:pP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来自计算机、自动化、电子信息大类的人才居多且排名靠前，硬件相关的专业来源偏少且排名靠后。</a:t>
            </a: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25000"/>
              </a:lnSpc>
              <a:spcBef>
                <a:spcPts val="0"/>
              </a:spcBef>
              <a:spcAft>
                <a:spcPts val="0"/>
              </a:spcAft>
              <a:buClr>
                <a:prstClr val="white"/>
              </a:buClr>
              <a:buSzPct val="200000"/>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85750" marR="0" lvl="0" indent="-285750" algn="l" defTabSz="914400" rtl="0" eaLnBrk="1" fontAlgn="auto" latinLnBrk="0" hangingPunct="1">
              <a:lnSpc>
                <a:spcPct val="125000"/>
              </a:lnSpc>
              <a:spcBef>
                <a:spcPts val="0"/>
              </a:spcBef>
              <a:spcAft>
                <a:spcPts val="0"/>
              </a:spcAft>
              <a:buClr>
                <a:prstClr val="white"/>
              </a:buClr>
              <a:buSzPct val="160000"/>
              <a:buFont typeface="Wingdings" panose="05000000000000000000" pitchFamily="2" charset="2"/>
              <a:buChar char="Ø"/>
              <a:tabLst/>
              <a:defRPr/>
            </a:pPr>
            <a:r>
              <a:rPr kumimoji="0" lang="zh-CN" altLang="zh-CN" sz="18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从</a:t>
            </a:r>
            <a:r>
              <a:rPr kumimoji="0" lang="zh-CN" altLang="en-US" sz="18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各专业人才</a:t>
            </a:r>
            <a:r>
              <a:rPr kumimoji="0" lang="zh-CN" altLang="zh-CN" sz="18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的当前平均收入水平</a:t>
            </a:r>
            <a:r>
              <a:rPr kumimoji="0" lang="zh-CN" altLang="en-US" sz="18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rPr>
              <a:t>来看</a:t>
            </a:r>
            <a:endParaRPr kumimoji="0" lang="en-US" altLang="zh-CN" sz="1800" b="0" i="0" u="none" strike="noStrike" kern="1200" cap="none" spc="0" normalizeH="0" baseline="0" noProof="0" dirty="0">
              <a:ln>
                <a:noFill/>
              </a:ln>
              <a:solidFill>
                <a:prstClr val="white">
                  <a:lumMod val="95000"/>
                </a:prstClr>
              </a:solidFill>
              <a:effectLst/>
              <a:uLnTx/>
              <a:uFillTx/>
              <a:latin typeface="Calibri"/>
              <a:ea typeface="造字工房情书（非商用）常规体" pitchFamily="50" charset="-122"/>
              <a:cs typeface="+mn-cs"/>
            </a:endParaRPr>
          </a:p>
          <a:p>
            <a:pPr marL="0" marR="0" lvl="0" indent="0" algn="l" defTabSz="914400" rtl="0" eaLnBrk="1" fontAlgn="auto" latinLnBrk="0" hangingPunct="1">
              <a:lnSpc>
                <a:spcPct val="125000"/>
              </a:lnSpc>
              <a:spcBef>
                <a:spcPts val="0"/>
              </a:spcBef>
              <a:spcAft>
                <a:spcPts val="0"/>
              </a:spcAft>
              <a:buClr>
                <a:prstClr val="white"/>
              </a:buClr>
              <a:buSzPct val="200000"/>
              <a:buFontTx/>
              <a:buNone/>
              <a:tabLst/>
              <a:defRPr/>
            </a:pP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当前收入</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较</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高的专业</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有</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信息科学技术，计算机科学与技术、电子信 息科学与技术，</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而</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材料工程、机电、机械工程类专业背景的人才，在前</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30</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位专业中的薪酬排名相对靠后。</a:t>
            </a: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 name="图片 6">
            <a:extLst>
              <a:ext uri="{FF2B5EF4-FFF2-40B4-BE49-F238E27FC236}">
                <a16:creationId xmlns:a16="http://schemas.microsoft.com/office/drawing/2014/main" id="{C6FA938D-9802-45DB-B39A-11A84560E65D}"/>
              </a:ext>
            </a:extLst>
          </p:cNvPr>
          <p:cNvPicPr/>
          <p:nvPr/>
        </p:nvPicPr>
        <p:blipFill rotWithShape="1">
          <a:blip r:embed="rId4">
            <a:extLst>
              <a:ext uri="{28A0092B-C50C-407E-A947-70E740481C1C}">
                <a14:useLocalDpi xmlns:a14="http://schemas.microsoft.com/office/drawing/2010/main" val="0"/>
              </a:ext>
            </a:extLst>
          </a:blip>
          <a:srcRect l="7375" t="4180" r="4118" b="9914"/>
          <a:stretch/>
        </p:blipFill>
        <p:spPr bwMode="auto">
          <a:xfrm>
            <a:off x="190550" y="1356614"/>
            <a:ext cx="6768752" cy="4088610"/>
          </a:xfrm>
          <a:prstGeom prst="rect">
            <a:avLst/>
          </a:prstGeom>
          <a:noFill/>
        </p:spPr>
      </p:pic>
      <p:sp>
        <p:nvSpPr>
          <p:cNvPr id="2" name="文本框 1">
            <a:extLst>
              <a:ext uri="{FF2B5EF4-FFF2-40B4-BE49-F238E27FC236}">
                <a16:creationId xmlns:a16="http://schemas.microsoft.com/office/drawing/2014/main" id="{AF41AD43-1D8D-4962-A70E-38A7E89306B6}"/>
              </a:ext>
            </a:extLst>
          </p:cNvPr>
          <p:cNvSpPr txBox="1"/>
          <p:nvPr/>
        </p:nvSpPr>
        <p:spPr>
          <a:xfrm>
            <a:off x="946634" y="5799747"/>
            <a:ext cx="52565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拥有信息技术热门技能 的存量人才所学专业</a:t>
            </a: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TOP30</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9832599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椭圆 4"/>
          <p:cNvSpPr/>
          <p:nvPr/>
        </p:nvSpPr>
        <p:spPr>
          <a:xfrm>
            <a:off x="4367014" y="2708920"/>
            <a:ext cx="1296144" cy="129614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TextBox 27"/>
          <p:cNvSpPr txBox="1"/>
          <p:nvPr/>
        </p:nvSpPr>
        <p:spPr>
          <a:xfrm>
            <a:off x="5662930" y="2924810"/>
            <a:ext cx="2703195" cy="52197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行业发展前景</a:t>
            </a:r>
          </a:p>
        </p:txBody>
      </p:sp>
      <p:sp>
        <p:nvSpPr>
          <p:cNvPr id="29" name="TextBox 28"/>
          <p:cNvSpPr txBox="1"/>
          <p:nvPr/>
        </p:nvSpPr>
        <p:spPr>
          <a:xfrm>
            <a:off x="5808444" y="3429179"/>
            <a:ext cx="2412268" cy="52197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Industry development prospects</a:t>
            </a: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KSO_Shape"/>
          <p:cNvSpPr/>
          <p:nvPr/>
        </p:nvSpPr>
        <p:spPr bwMode="auto">
          <a:xfrm>
            <a:off x="4727054" y="3068960"/>
            <a:ext cx="648072" cy="55085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C666E"/>
              </a:solidFill>
              <a:effectLst/>
              <a:uLnTx/>
              <a:uFillTx/>
              <a:latin typeface="Calibri"/>
              <a:ea typeface="宋体" panose="02010600030101010101" pitchFamily="2" charset="-122"/>
              <a:cs typeface="+mn-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5" y="341630"/>
            <a:ext cx="274891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行业发展前景</a:t>
            </a: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6388" name="Group 4"/>
          <p:cNvGrpSpPr/>
          <p:nvPr/>
        </p:nvGrpSpPr>
        <p:grpSpPr bwMode="auto">
          <a:xfrm>
            <a:off x="3778250" y="976313"/>
            <a:ext cx="5199063" cy="1377950"/>
            <a:chOff x="0" y="0"/>
            <a:chExt cx="5198302" cy="1377864"/>
          </a:xfrm>
        </p:grpSpPr>
        <p:sp>
          <p:nvSpPr>
            <p:cNvPr id="16395" name="单圆角矩形 5"/>
            <p:cNvSpPr/>
            <p:nvPr/>
          </p:nvSpPr>
          <p:spPr bwMode="auto">
            <a:xfrm>
              <a:off x="0" y="436743"/>
              <a:ext cx="5198302" cy="941121"/>
            </a:xfrm>
            <a:custGeom>
              <a:avLst/>
              <a:gdLst>
                <a:gd name="T0" fmla="*/ 0 w 5198302"/>
                <a:gd name="T1" fmla="*/ 0 h 941121"/>
                <a:gd name="T2" fmla="*/ 5041445 w 5198302"/>
                <a:gd name="T3" fmla="*/ 0 h 941121"/>
                <a:gd name="T4" fmla="*/ 5198302 w 5198302"/>
                <a:gd name="T5" fmla="*/ 156857 h 941121"/>
                <a:gd name="T6" fmla="*/ 5198302 w 5198302"/>
                <a:gd name="T7" fmla="*/ 941121 h 941121"/>
                <a:gd name="T8" fmla="*/ 0 w 5198302"/>
                <a:gd name="T9" fmla="*/ 941121 h 941121"/>
                <a:gd name="T10" fmla="*/ 0 w 5198302"/>
                <a:gd name="T11" fmla="*/ 0 h 941121"/>
                <a:gd name="T12" fmla="*/ 0 60000 65536"/>
                <a:gd name="T13" fmla="*/ 0 60000 65536"/>
                <a:gd name="T14" fmla="*/ 0 60000 65536"/>
                <a:gd name="T15" fmla="*/ 0 60000 65536"/>
                <a:gd name="T16" fmla="*/ 0 60000 65536"/>
                <a:gd name="T17" fmla="*/ 0 60000 65536"/>
                <a:gd name="T18" fmla="*/ 0 w 5198302"/>
                <a:gd name="T19" fmla="*/ 0 h 941121"/>
                <a:gd name="T20" fmla="*/ 5198302 w 5198302"/>
                <a:gd name="T21" fmla="*/ 941121 h 941121"/>
              </a:gdLst>
              <a:ahLst/>
              <a:cxnLst>
                <a:cxn ang="T12">
                  <a:pos x="T0" y="T1"/>
                </a:cxn>
                <a:cxn ang="T13">
                  <a:pos x="T2" y="T3"/>
                </a:cxn>
                <a:cxn ang="T14">
                  <a:pos x="T4" y="T5"/>
                </a:cxn>
                <a:cxn ang="T15">
                  <a:pos x="T6" y="T7"/>
                </a:cxn>
                <a:cxn ang="T16">
                  <a:pos x="T8" y="T9"/>
                </a:cxn>
                <a:cxn ang="T17">
                  <a:pos x="T10" y="T11"/>
                </a:cxn>
              </a:cxnLst>
              <a:rect l="T18" t="T19" r="T20" b="T21"/>
              <a:pathLst>
                <a:path w="5198302" h="941121">
                  <a:moveTo>
                    <a:pt x="0" y="0"/>
                  </a:moveTo>
                  <a:lnTo>
                    <a:pt x="5041445" y="0"/>
                  </a:lnTo>
                  <a:cubicBezTo>
                    <a:pt x="5128075" y="0"/>
                    <a:pt x="5198302" y="70227"/>
                    <a:pt x="5198302" y="156857"/>
                  </a:cubicBezTo>
                  <a:lnTo>
                    <a:pt x="5198302" y="941121"/>
                  </a:lnTo>
                  <a:lnTo>
                    <a:pt x="0" y="941121"/>
                  </a:lnTo>
                  <a:lnTo>
                    <a:pt x="0" y="0"/>
                  </a:lnTo>
                  <a:close/>
                </a:path>
              </a:pathLst>
            </a:custGeom>
            <a:solidFill>
              <a:schemeClr val="bg1">
                <a:alpha val="10000"/>
              </a:schemeClr>
            </a:solidFill>
            <a:ln w="12700">
              <a:solidFill>
                <a:schemeClr val="bg1"/>
              </a:solidFill>
              <a:miter lim="800000"/>
            </a:ln>
          </p:spPr>
          <p:txBody>
            <a:bodyPr anchor="ct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45720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31CBA6"/>
                  </a:solidFill>
                  <a:effectLst/>
                  <a:uLnTx/>
                  <a:uFillTx/>
                  <a:latin typeface="微软雅黑 Light" panose="020B0502040204020203" charset="-122"/>
                  <a:ea typeface="微软雅黑 Light" panose="020B0502040204020203" charset="-122"/>
                  <a:cs typeface="+mn-cs"/>
                </a:rPr>
                <a:t>   </a:t>
              </a:r>
              <a:r>
                <a:rPr kumimoji="0" lang="zh-CN" altLang="en-US" sz="2800" b="0" i="0" u="none" strike="noStrike" kern="1200" cap="none" spc="0" normalizeH="0" baseline="0" noProof="0">
                  <a:ln>
                    <a:noFill/>
                  </a:ln>
                  <a:solidFill>
                    <a:srgbClr val="31CBA6"/>
                  </a:solidFill>
                  <a:effectLst/>
                  <a:uLnTx/>
                  <a:uFillTx/>
                  <a:latin typeface="微软雅黑 Light" panose="020B0502040204020203" charset="-122"/>
                  <a:ea typeface="微软雅黑 Light" panose="020B0502040204020203" charset="-122"/>
                  <a:cs typeface="+mn-cs"/>
                </a:rPr>
                <a:t>计算机行业今年的营收</a:t>
              </a:r>
            </a:p>
          </p:txBody>
        </p:sp>
        <p:sp>
          <p:nvSpPr>
            <p:cNvPr id="16396" name="矩形 17"/>
            <p:cNvSpPr>
              <a:spLocks noChangeArrowheads="1"/>
            </p:cNvSpPr>
            <p:nvPr/>
          </p:nvSpPr>
          <p:spPr bwMode="auto">
            <a:xfrm>
              <a:off x="0" y="0"/>
              <a:ext cx="1302708" cy="438414"/>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endParaRPr>
            </a:p>
          </p:txBody>
        </p:sp>
      </p:grpSp>
      <p:grpSp>
        <p:nvGrpSpPr>
          <p:cNvPr id="16391" name="Group 7"/>
          <p:cNvGrpSpPr/>
          <p:nvPr/>
        </p:nvGrpSpPr>
        <p:grpSpPr bwMode="auto">
          <a:xfrm>
            <a:off x="3778250" y="2757488"/>
            <a:ext cx="5199063" cy="1606550"/>
            <a:chOff x="0" y="0"/>
            <a:chExt cx="5198302" cy="1606673"/>
          </a:xfrm>
        </p:grpSpPr>
        <p:sp>
          <p:nvSpPr>
            <p:cNvPr id="16393" name="单圆角矩形 18"/>
            <p:cNvSpPr/>
            <p:nvPr/>
          </p:nvSpPr>
          <p:spPr bwMode="auto">
            <a:xfrm flipH="1">
              <a:off x="0" y="436743"/>
              <a:ext cx="5198302" cy="1169930"/>
            </a:xfrm>
            <a:custGeom>
              <a:avLst/>
              <a:gdLst>
                <a:gd name="T0" fmla="*/ 0 w 5198302"/>
                <a:gd name="T1" fmla="*/ 0 h 1169930"/>
                <a:gd name="T2" fmla="*/ 5003310 w 5198302"/>
                <a:gd name="T3" fmla="*/ 0 h 1169930"/>
                <a:gd name="T4" fmla="*/ 5198302 w 5198302"/>
                <a:gd name="T5" fmla="*/ 194992 h 1169930"/>
                <a:gd name="T6" fmla="*/ 5198302 w 5198302"/>
                <a:gd name="T7" fmla="*/ 1169930 h 1169930"/>
                <a:gd name="T8" fmla="*/ 0 w 5198302"/>
                <a:gd name="T9" fmla="*/ 1169930 h 1169930"/>
                <a:gd name="T10" fmla="*/ 0 w 5198302"/>
                <a:gd name="T11" fmla="*/ 0 h 1169930"/>
                <a:gd name="T12" fmla="*/ 0 60000 65536"/>
                <a:gd name="T13" fmla="*/ 0 60000 65536"/>
                <a:gd name="T14" fmla="*/ 0 60000 65536"/>
                <a:gd name="T15" fmla="*/ 0 60000 65536"/>
                <a:gd name="T16" fmla="*/ 0 60000 65536"/>
                <a:gd name="T17" fmla="*/ 0 60000 65536"/>
                <a:gd name="T18" fmla="*/ 0 w 5198302"/>
                <a:gd name="T19" fmla="*/ 0 h 1169930"/>
                <a:gd name="T20" fmla="*/ 5198302 w 5198302"/>
                <a:gd name="T21" fmla="*/ 1169930 h 1169930"/>
              </a:gdLst>
              <a:ahLst/>
              <a:cxnLst>
                <a:cxn ang="T12">
                  <a:pos x="T0" y="T1"/>
                </a:cxn>
                <a:cxn ang="T13">
                  <a:pos x="T2" y="T3"/>
                </a:cxn>
                <a:cxn ang="T14">
                  <a:pos x="T4" y="T5"/>
                </a:cxn>
                <a:cxn ang="T15">
                  <a:pos x="T6" y="T7"/>
                </a:cxn>
                <a:cxn ang="T16">
                  <a:pos x="T8" y="T9"/>
                </a:cxn>
                <a:cxn ang="T17">
                  <a:pos x="T10" y="T11"/>
                </a:cxn>
              </a:cxnLst>
              <a:rect l="T18" t="T19" r="T20" b="T21"/>
              <a:pathLst>
                <a:path w="5198302" h="1169930">
                  <a:moveTo>
                    <a:pt x="0" y="0"/>
                  </a:moveTo>
                  <a:lnTo>
                    <a:pt x="5003310" y="0"/>
                  </a:lnTo>
                  <a:cubicBezTo>
                    <a:pt x="5111001" y="0"/>
                    <a:pt x="5198302" y="87301"/>
                    <a:pt x="5198302" y="194992"/>
                  </a:cubicBezTo>
                  <a:lnTo>
                    <a:pt x="5198302" y="1169930"/>
                  </a:lnTo>
                  <a:lnTo>
                    <a:pt x="0" y="1169930"/>
                  </a:lnTo>
                  <a:lnTo>
                    <a:pt x="0" y="0"/>
                  </a:lnTo>
                  <a:close/>
                </a:path>
              </a:pathLst>
            </a:custGeom>
            <a:solidFill>
              <a:schemeClr val="bg1">
                <a:alpha val="10000"/>
              </a:schemeClr>
            </a:solidFill>
            <a:ln w="12700">
              <a:solidFill>
                <a:schemeClr val="bg1"/>
              </a:solidFill>
              <a:miter lim="800000"/>
            </a:ln>
          </p:spPr>
          <p:txBody>
            <a:bodyPr anchor="ct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45720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31CBA6"/>
                  </a:solidFill>
                  <a:effectLst/>
                  <a:uLnTx/>
                  <a:uFillTx/>
                  <a:latin typeface="微软雅黑 Light" panose="020B0502040204020203" charset="-122"/>
                  <a:ea typeface="微软雅黑 Light" panose="020B0502040204020203" charset="-122"/>
                  <a:cs typeface="+mn-cs"/>
                </a:rPr>
                <a:t>      </a:t>
              </a:r>
              <a:r>
                <a:rPr kumimoji="0" lang="zh-CN" altLang="en-US" sz="2800" b="0" i="0" u="none" strike="noStrike" kern="1200" cap="none" spc="0" normalizeH="0" baseline="0" noProof="0">
                  <a:ln>
                    <a:noFill/>
                  </a:ln>
                  <a:solidFill>
                    <a:srgbClr val="31CBA6"/>
                  </a:solidFill>
                  <a:effectLst/>
                  <a:uLnTx/>
                  <a:uFillTx/>
                  <a:latin typeface="微软雅黑 Light" panose="020B0502040204020203" charset="-122"/>
                  <a:ea typeface="微软雅黑 Light" panose="020B0502040204020203" charset="-122"/>
                  <a:cs typeface="+mn-cs"/>
                </a:rPr>
                <a:t>计算机发展的趋势</a:t>
              </a:r>
            </a:p>
          </p:txBody>
        </p:sp>
        <p:sp>
          <p:nvSpPr>
            <p:cNvPr id="7" name="矩形 19"/>
            <p:cNvSpPr>
              <a:spLocks noChangeArrowheads="1"/>
            </p:cNvSpPr>
            <p:nvPr/>
          </p:nvSpPr>
          <p:spPr bwMode="auto">
            <a:xfrm>
              <a:off x="3895594" y="0"/>
              <a:ext cx="1302708" cy="438414"/>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endParaRPr>
            </a:p>
          </p:txBody>
        </p:sp>
      </p:grpSp>
      <p:grpSp>
        <p:nvGrpSpPr>
          <p:cNvPr id="16394" name="Group 10"/>
          <p:cNvGrpSpPr/>
          <p:nvPr/>
        </p:nvGrpSpPr>
        <p:grpSpPr bwMode="auto">
          <a:xfrm>
            <a:off x="3778250" y="4765675"/>
            <a:ext cx="5199063" cy="1379538"/>
            <a:chOff x="0" y="0"/>
            <a:chExt cx="5198302" cy="1379535"/>
          </a:xfrm>
        </p:grpSpPr>
        <p:sp>
          <p:nvSpPr>
            <p:cNvPr id="8" name="矩形 21"/>
            <p:cNvSpPr>
              <a:spLocks noChangeArrowheads="1"/>
            </p:cNvSpPr>
            <p:nvPr/>
          </p:nvSpPr>
          <p:spPr bwMode="auto">
            <a:xfrm>
              <a:off x="0" y="0"/>
              <a:ext cx="1302708" cy="438414"/>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mn-cs"/>
              </a:endParaRPr>
            </a:p>
          </p:txBody>
        </p:sp>
        <p:sp>
          <p:nvSpPr>
            <p:cNvPr id="16392" name="单圆角矩形 27"/>
            <p:cNvSpPr/>
            <p:nvPr/>
          </p:nvSpPr>
          <p:spPr bwMode="auto">
            <a:xfrm>
              <a:off x="0" y="438414"/>
              <a:ext cx="5198302" cy="941121"/>
            </a:xfrm>
            <a:custGeom>
              <a:avLst/>
              <a:gdLst>
                <a:gd name="T0" fmla="*/ 0 w 5198302"/>
                <a:gd name="T1" fmla="*/ 0 h 941121"/>
                <a:gd name="T2" fmla="*/ 5041445 w 5198302"/>
                <a:gd name="T3" fmla="*/ 0 h 941121"/>
                <a:gd name="T4" fmla="*/ 5198302 w 5198302"/>
                <a:gd name="T5" fmla="*/ 156857 h 941121"/>
                <a:gd name="T6" fmla="*/ 5198302 w 5198302"/>
                <a:gd name="T7" fmla="*/ 941121 h 941121"/>
                <a:gd name="T8" fmla="*/ 0 w 5198302"/>
                <a:gd name="T9" fmla="*/ 941121 h 941121"/>
                <a:gd name="T10" fmla="*/ 0 w 5198302"/>
                <a:gd name="T11" fmla="*/ 0 h 941121"/>
                <a:gd name="T12" fmla="*/ 0 60000 65536"/>
                <a:gd name="T13" fmla="*/ 0 60000 65536"/>
                <a:gd name="T14" fmla="*/ 0 60000 65536"/>
                <a:gd name="T15" fmla="*/ 0 60000 65536"/>
                <a:gd name="T16" fmla="*/ 0 60000 65536"/>
                <a:gd name="T17" fmla="*/ 0 60000 65536"/>
                <a:gd name="T18" fmla="*/ 0 w 5198302"/>
                <a:gd name="T19" fmla="*/ 0 h 941121"/>
                <a:gd name="T20" fmla="*/ 5198302 w 5198302"/>
                <a:gd name="T21" fmla="*/ 941121 h 941121"/>
              </a:gdLst>
              <a:ahLst/>
              <a:cxnLst>
                <a:cxn ang="T12">
                  <a:pos x="T0" y="T1"/>
                </a:cxn>
                <a:cxn ang="T13">
                  <a:pos x="T2" y="T3"/>
                </a:cxn>
                <a:cxn ang="T14">
                  <a:pos x="T4" y="T5"/>
                </a:cxn>
                <a:cxn ang="T15">
                  <a:pos x="T6" y="T7"/>
                </a:cxn>
                <a:cxn ang="T16">
                  <a:pos x="T8" y="T9"/>
                </a:cxn>
                <a:cxn ang="T17">
                  <a:pos x="T10" y="T11"/>
                </a:cxn>
              </a:cxnLst>
              <a:rect l="T18" t="T19" r="T20" b="T21"/>
              <a:pathLst>
                <a:path w="5198302" h="941121">
                  <a:moveTo>
                    <a:pt x="0" y="0"/>
                  </a:moveTo>
                  <a:lnTo>
                    <a:pt x="5041445" y="0"/>
                  </a:lnTo>
                  <a:cubicBezTo>
                    <a:pt x="5128075" y="0"/>
                    <a:pt x="5198302" y="70227"/>
                    <a:pt x="5198302" y="156857"/>
                  </a:cubicBezTo>
                  <a:lnTo>
                    <a:pt x="5198302" y="941121"/>
                  </a:lnTo>
                  <a:lnTo>
                    <a:pt x="0" y="941121"/>
                  </a:lnTo>
                  <a:lnTo>
                    <a:pt x="0" y="0"/>
                  </a:lnTo>
                  <a:close/>
                </a:path>
              </a:pathLst>
            </a:custGeom>
            <a:solidFill>
              <a:schemeClr val="bg1">
                <a:alpha val="10000"/>
              </a:schemeClr>
            </a:solidFill>
            <a:ln w="12700">
              <a:solidFill>
                <a:schemeClr val="bg1"/>
              </a:solidFill>
              <a:miter lim="800000"/>
            </a:ln>
          </p:spPr>
          <p:txBody>
            <a:bodyPr anchor="ct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457200" algn="l" defTabSz="914400" rtl="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rPr>
                <a:t>        </a:t>
              </a:r>
              <a:r>
                <a:rPr kumimoji="0" lang="zh-CN" altLang="en-US" sz="2800" b="0" i="0" u="none" strike="noStrike" kern="1200" cap="none" spc="0" normalizeH="0" baseline="0" noProof="0">
                  <a:ln>
                    <a:noFill/>
                  </a:ln>
                  <a:solidFill>
                    <a:srgbClr val="31CBA6"/>
                  </a:solidFill>
                  <a:effectLst/>
                  <a:uLnTx/>
                  <a:uFillTx/>
                  <a:latin typeface="微软雅黑 Light" panose="020B0502040204020203" charset="-122"/>
                  <a:ea typeface="微软雅黑 Light" panose="020B0502040204020203" charset="-122"/>
                  <a:cs typeface="+mn-cs"/>
                </a:rPr>
                <a:t>未来计算机的应用</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8" name="TextBox 27"/>
          <p:cNvSpPr txBox="1"/>
          <p:nvPr/>
        </p:nvSpPr>
        <p:spPr>
          <a:xfrm>
            <a:off x="1054735" y="1268730"/>
            <a:ext cx="4226560" cy="52197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sym typeface="+mn-ea"/>
              </a:rPr>
              <a:t>一、计算机行业今年营收</a:t>
            </a:r>
          </a:p>
        </p:txBody>
      </p:sp>
      <p:sp>
        <p:nvSpPr>
          <p:cNvPr id="29" name="TextBox 28"/>
          <p:cNvSpPr txBox="1"/>
          <p:nvPr/>
        </p:nvSpPr>
        <p:spPr>
          <a:xfrm>
            <a:off x="4871184" y="2781479"/>
            <a:ext cx="2412268" cy="306705"/>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Assess adjustment plan</a:t>
            </a:r>
          </a:p>
        </p:txBody>
      </p:sp>
      <p:sp>
        <p:nvSpPr>
          <p:cNvPr id="40" name="文本框 39"/>
          <p:cNvSpPr txBox="1"/>
          <p:nvPr/>
        </p:nvSpPr>
        <p:spPr>
          <a:xfrm>
            <a:off x="984885" y="341630"/>
            <a:ext cx="286448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行业发展前景</a:t>
            </a: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TextBox 28"/>
          <p:cNvSpPr txBox="1"/>
          <p:nvPr/>
        </p:nvSpPr>
        <p:spPr>
          <a:xfrm>
            <a:off x="2854960" y="4869180"/>
            <a:ext cx="6627495" cy="116840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  </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受新冠疫情影响，</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2020年上半年计算机行业实现营业收入3076.3亿元，同比增长6.6%，相较于2019年同期增长水平8.9%有所下滑。随着疫情影响的逐步消除，计算机行业营业收入迅速增长，2020年第二季度实现收入1826.3亿元，同比2019年第二     季度实现增长20.4%</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相比</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mn-ea"/>
              </a:rPr>
              <a:t>比之下，2020年第二季度比增长更为明显，环比增长47.3%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mn-ea"/>
              </a:rPr>
              <a:t>计算机行业营收稳步增长，逐渐摆脱了疫情影响，预计行业营收在未来会继续增长</a:t>
            </a:r>
          </a:p>
        </p:txBody>
      </p:sp>
      <p:pic>
        <p:nvPicPr>
          <p:cNvPr id="4" name="图片 3"/>
          <p:cNvPicPr>
            <a:picLocks noChangeAspect="1"/>
          </p:cNvPicPr>
          <p:nvPr>
            <p:custDataLst>
              <p:tags r:id="rId1"/>
            </p:custDataLst>
          </p:nvPr>
        </p:nvPicPr>
        <p:blipFill>
          <a:blip r:embed="rId5"/>
          <a:stretch>
            <a:fillRect/>
          </a:stretch>
        </p:blipFill>
        <p:spPr>
          <a:xfrm>
            <a:off x="3935095" y="2148840"/>
            <a:ext cx="4076700" cy="256032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六边形 4"/>
          <p:cNvSpPr/>
          <p:nvPr/>
        </p:nvSpPr>
        <p:spPr>
          <a:xfrm>
            <a:off x="1774726" y="1754841"/>
            <a:ext cx="3888432" cy="666047"/>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Freeform 31"/>
          <p:cNvSpPr/>
          <p:nvPr/>
        </p:nvSpPr>
        <p:spPr>
          <a:xfrm>
            <a:off x="1627441" y="2914439"/>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noFill/>
          <a:ln w="9525">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endParaRPr kumimoji="0" lang="en-US" sz="22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11" name="TextBox 10"/>
          <p:cNvSpPr txBox="1"/>
          <p:nvPr/>
        </p:nvSpPr>
        <p:spPr>
          <a:xfrm>
            <a:off x="1915160" y="3000375"/>
            <a:ext cx="3747770" cy="2325370"/>
          </a:xfrm>
          <a:prstGeom prst="rect">
            <a:avLst/>
          </a:prstGeom>
          <a:noFill/>
        </p:spPr>
        <p:txBody>
          <a:bodyPr wrap="square" lIns="0" tIns="0" rIns="0" bIns="0" rtlCol="0">
            <a:spAutoFit/>
          </a:body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高性能计算的发展是计算机发展的一个必然趋势。因为高性能计算机的出现会使得未来的计算机向更微小、高速、高性能的方向提高。其中期待实现的是量子计算机。量子计算机（quantum computer）是一类遵循量子力学规律进行高速数学和逻辑运算、存储及处理量子信息的物理装置</a:t>
            </a:r>
          </a:p>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sym typeface="微软雅黑" panose="020B0503020204020204" pitchFamily="34" charset="-122"/>
              </a:rPr>
              <a:t>。不同于电子计算机（或称传统电脑），量子计算用来存储数据的对象是量子比特，它使用量子算法来进行数据操作。</a:t>
            </a:r>
          </a:p>
        </p:txBody>
      </p:sp>
      <p:sp>
        <p:nvSpPr>
          <p:cNvPr id="17" name="六边形 16"/>
          <p:cNvSpPr/>
          <p:nvPr/>
        </p:nvSpPr>
        <p:spPr>
          <a:xfrm>
            <a:off x="6455246" y="1754841"/>
            <a:ext cx="3888432" cy="666047"/>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文本框 9"/>
          <p:cNvSpPr txBox="1"/>
          <p:nvPr/>
        </p:nvSpPr>
        <p:spPr>
          <a:xfrm>
            <a:off x="6860540" y="1868805"/>
            <a:ext cx="3115310" cy="437515"/>
          </a:xfrm>
          <a:prstGeom prst="rect">
            <a:avLst/>
          </a:prstGeom>
          <a:noFill/>
        </p:spPr>
        <p:txBody>
          <a:bodyPr wrap="square" lIns="68580" tIns="34290" rIns="68580" bIns="34290"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②智能巨型化计算机</a:t>
            </a:r>
          </a:p>
        </p:txBody>
      </p:sp>
      <p:sp>
        <p:nvSpPr>
          <p:cNvPr id="19" name="Freeform 31"/>
          <p:cNvSpPr/>
          <p:nvPr/>
        </p:nvSpPr>
        <p:spPr>
          <a:xfrm>
            <a:off x="6451977" y="2895179"/>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noFill/>
          <a:ln w="9525">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endParaRPr kumimoji="0" lang="en-US" sz="22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22" name="Rectangle 47"/>
          <p:cNvSpPr/>
          <p:nvPr/>
        </p:nvSpPr>
        <p:spPr>
          <a:xfrm>
            <a:off x="6735445" y="2997200"/>
            <a:ext cx="3328035" cy="2583815"/>
          </a:xfrm>
          <a:prstGeom prst="rect">
            <a:avLst/>
          </a:prstGeom>
        </p:spPr>
        <p:txBody>
          <a:bodyPr wrap="square" lIns="0" tIns="0" rIns="0" bIns="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计算机智能化与巨型化的结合也是未来计算机发展的趋势。智能化可以使得计算机在现代科学的基础上模拟人的思维逻辑过程与人的感官行为，预先设置好相关的运行属性与设施，加强计算机的防护与检测能力，从而增加计算机的判断与逻辑推理能力。而巨型化则是指计算机的容量大、运算能力强、功能强大等特点。其储存量可达每平方厘米</a:t>
            </a:r>
            <a:r>
              <a:rPr kumimoji="0" lang="en-US" altLang="zh-CN"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100TB</a:t>
            </a:r>
            <a:r>
              <a:rPr kumimoji="0" lang="zh-CN" altLang="en-US" sz="1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的容量，是未来人类科研统计的必要能力。</a:t>
            </a:r>
          </a:p>
        </p:txBody>
      </p:sp>
      <p:sp>
        <p:nvSpPr>
          <p:cNvPr id="40" name="文本框 39"/>
          <p:cNvSpPr txBox="1"/>
          <p:nvPr/>
        </p:nvSpPr>
        <p:spPr>
          <a:xfrm>
            <a:off x="970915" y="332740"/>
            <a:ext cx="298577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行业发展前景</a:t>
            </a: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TextBox 27"/>
          <p:cNvSpPr txBox="1"/>
          <p:nvPr/>
        </p:nvSpPr>
        <p:spPr>
          <a:xfrm>
            <a:off x="982980" y="1087755"/>
            <a:ext cx="3724910" cy="52197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sym typeface="+mn-ea"/>
              </a:rPr>
              <a:t>二、计算机发展趋势</a:t>
            </a:r>
          </a:p>
        </p:txBody>
      </p:sp>
      <p:sp>
        <p:nvSpPr>
          <p:cNvPr id="3" name="文本框 9"/>
          <p:cNvSpPr txBox="1"/>
          <p:nvPr/>
        </p:nvSpPr>
        <p:spPr>
          <a:xfrm>
            <a:off x="2278082" y="1869207"/>
            <a:ext cx="2880320" cy="437515"/>
          </a:xfrm>
          <a:prstGeom prst="rect">
            <a:avLst/>
          </a:prstGeom>
          <a:noFill/>
        </p:spPr>
        <p:txBody>
          <a:bodyPr wrap="square" lIns="68580" tIns="34290" rIns="68580" bIns="34290"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①高性能计算机</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53" name="组合 52"/>
          <p:cNvGrpSpPr/>
          <p:nvPr/>
        </p:nvGrpSpPr>
        <p:grpSpPr>
          <a:xfrm>
            <a:off x="5120000" y="1202563"/>
            <a:ext cx="1123045" cy="1302732"/>
            <a:chOff x="5301679" y="1577352"/>
            <a:chExt cx="1123045" cy="1302732"/>
          </a:xfrm>
        </p:grpSpPr>
        <p:sp>
          <p:nvSpPr>
            <p:cNvPr id="54" name="六边形 53"/>
            <p:cNvSpPr/>
            <p:nvPr/>
          </p:nvSpPr>
          <p:spPr>
            <a:xfrm rot="5400000">
              <a:off x="5211836" y="1667195"/>
              <a:ext cx="1302732" cy="1123045"/>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55" name="KSO_Shape"/>
            <p:cNvSpPr/>
            <p:nvPr/>
          </p:nvSpPr>
          <p:spPr bwMode="auto">
            <a:xfrm>
              <a:off x="5635344" y="2000361"/>
              <a:ext cx="455715" cy="455715"/>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bg1">
                <a:lumMod val="95000"/>
              </a:schemeClr>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nvGrpSpPr>
          <p:cNvPr id="56" name="组合 55"/>
          <p:cNvGrpSpPr/>
          <p:nvPr/>
        </p:nvGrpSpPr>
        <p:grpSpPr>
          <a:xfrm>
            <a:off x="5706447" y="2490026"/>
            <a:ext cx="1123045" cy="1302732"/>
            <a:chOff x="5902096" y="2650185"/>
            <a:chExt cx="1123045" cy="1302732"/>
          </a:xfrm>
        </p:grpSpPr>
        <p:sp>
          <p:nvSpPr>
            <p:cNvPr id="57" name="六边形 56"/>
            <p:cNvSpPr/>
            <p:nvPr/>
          </p:nvSpPr>
          <p:spPr>
            <a:xfrm rot="5400000">
              <a:off x="5812253" y="2740028"/>
              <a:ext cx="1302732" cy="1123045"/>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58" name="KSO_Shape"/>
            <p:cNvSpPr>
              <a:spLocks noChangeArrowheads="1"/>
            </p:cNvSpPr>
            <p:nvPr/>
          </p:nvSpPr>
          <p:spPr bwMode="auto">
            <a:xfrm>
              <a:off x="6218596" y="3069394"/>
              <a:ext cx="490046" cy="460643"/>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chemeClr val="bg1">
                <a:lumMod val="95000"/>
              </a:schemeClr>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grpSp>
        <p:nvGrpSpPr>
          <p:cNvPr id="59" name="组合 58"/>
          <p:cNvGrpSpPr/>
          <p:nvPr/>
        </p:nvGrpSpPr>
        <p:grpSpPr>
          <a:xfrm>
            <a:off x="5107300" y="3729592"/>
            <a:ext cx="1123045" cy="1302732"/>
            <a:chOff x="5301679" y="3724016"/>
            <a:chExt cx="1123045" cy="1302732"/>
          </a:xfrm>
        </p:grpSpPr>
        <p:sp>
          <p:nvSpPr>
            <p:cNvPr id="60" name="六边形 59"/>
            <p:cNvSpPr/>
            <p:nvPr/>
          </p:nvSpPr>
          <p:spPr>
            <a:xfrm rot="5400000">
              <a:off x="5211836" y="3813859"/>
              <a:ext cx="1302732" cy="1123045"/>
            </a:xfrm>
            <a:prstGeom prst="hexagon">
              <a:avLst/>
            </a:prstGeom>
            <a:no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sp>
          <p:nvSpPr>
            <p:cNvPr id="61" name="KSO_Shape"/>
            <p:cNvSpPr/>
            <p:nvPr/>
          </p:nvSpPr>
          <p:spPr bwMode="auto">
            <a:xfrm>
              <a:off x="5622788" y="4143426"/>
              <a:ext cx="480825" cy="453578"/>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chemeClr val="bg1">
                <a:lumMod val="95000"/>
              </a:schemeClr>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cxnSp>
        <p:nvCxnSpPr>
          <p:cNvPr id="62" name="直接连接符 61"/>
          <p:cNvCxnSpPr/>
          <p:nvPr/>
        </p:nvCxnSpPr>
        <p:spPr>
          <a:xfrm>
            <a:off x="1565277" y="1853429"/>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6385560" y="1418590"/>
            <a:ext cx="4100830" cy="1051482"/>
            <a:chOff x="6567113" y="1793376"/>
            <a:chExt cx="4100531" cy="880929"/>
          </a:xfrm>
        </p:grpSpPr>
        <p:sp>
          <p:nvSpPr>
            <p:cNvPr id="64" name="文本框 69"/>
            <p:cNvSpPr txBox="1"/>
            <p:nvPr/>
          </p:nvSpPr>
          <p:spPr>
            <a:xfrm>
              <a:off x="6567113" y="1810921"/>
              <a:ext cx="916058" cy="695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01</a:t>
              </a:r>
              <a:endParaRPr kumimoji="0" lang="zh-CN" altLang="en-US"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65" name="组合 64"/>
            <p:cNvGrpSpPr/>
            <p:nvPr/>
          </p:nvGrpSpPr>
          <p:grpSpPr>
            <a:xfrm>
              <a:off x="7395055" y="1793376"/>
              <a:ext cx="3272589" cy="880929"/>
              <a:chOff x="6968290" y="1689104"/>
              <a:chExt cx="3272589" cy="880929"/>
            </a:xfrm>
          </p:grpSpPr>
          <p:sp>
            <p:nvSpPr>
              <p:cNvPr id="66" name="文本框 9"/>
              <p:cNvSpPr txBox="1"/>
              <p:nvPr/>
            </p:nvSpPr>
            <p:spPr>
              <a:xfrm>
                <a:off x="6968290" y="1689104"/>
                <a:ext cx="2329313" cy="3340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智能化应用</a:t>
                </a:r>
              </a:p>
            </p:txBody>
          </p:sp>
          <p:sp>
            <p:nvSpPr>
              <p:cNvPr id="67" name="文本框 11"/>
              <p:cNvSpPr txBox="1"/>
              <p:nvPr/>
            </p:nvSpPr>
            <p:spPr>
              <a:xfrm>
                <a:off x="6968290" y="2029520"/>
                <a:ext cx="3272589" cy="5405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随着人工智能技术的发展，计算机在某种程度上理解人类成为了可能。智能化计算机将不再是冰冷的机器。</a:t>
                </a:r>
              </a:p>
            </p:txBody>
          </p:sp>
        </p:grpSp>
      </p:grpSp>
      <p:cxnSp>
        <p:nvCxnSpPr>
          <p:cNvPr id="68" name="直接连接符 67"/>
          <p:cNvCxnSpPr/>
          <p:nvPr/>
        </p:nvCxnSpPr>
        <p:spPr>
          <a:xfrm>
            <a:off x="7088250" y="2908852"/>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1655733" y="2509145"/>
            <a:ext cx="3875592" cy="1087120"/>
            <a:chOff x="1837412" y="2883934"/>
            <a:chExt cx="3875592" cy="1087120"/>
          </a:xfrm>
        </p:grpSpPr>
        <p:sp>
          <p:nvSpPr>
            <p:cNvPr id="70" name="文本框 75"/>
            <p:cNvSpPr txBox="1"/>
            <p:nvPr/>
          </p:nvSpPr>
          <p:spPr>
            <a:xfrm>
              <a:off x="4796946" y="2939897"/>
              <a:ext cx="91605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02</a:t>
              </a:r>
              <a:endParaRPr kumimoji="0" lang="zh-CN" altLang="en-US"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71" name="组合 70"/>
            <p:cNvGrpSpPr/>
            <p:nvPr/>
          </p:nvGrpSpPr>
          <p:grpSpPr>
            <a:xfrm>
              <a:off x="1837412" y="2883934"/>
              <a:ext cx="2959735" cy="1087120"/>
              <a:chOff x="7281345" y="1722441"/>
              <a:chExt cx="2959735" cy="1087120"/>
            </a:xfrm>
          </p:grpSpPr>
          <p:sp>
            <p:nvSpPr>
              <p:cNvPr id="72" name="文本框 77"/>
              <p:cNvSpPr txBox="1"/>
              <p:nvPr/>
            </p:nvSpPr>
            <p:spPr>
              <a:xfrm>
                <a:off x="7911566" y="1722441"/>
                <a:ext cx="2329313" cy="39878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预测趋势</a:t>
                </a:r>
              </a:p>
            </p:txBody>
          </p:sp>
          <p:sp>
            <p:nvSpPr>
              <p:cNvPr id="73" name="文本框 80"/>
              <p:cNvSpPr txBox="1"/>
              <p:nvPr/>
            </p:nvSpPr>
            <p:spPr>
              <a:xfrm>
                <a:off x="7281345" y="2164401"/>
                <a:ext cx="2959735" cy="6451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  </a:t>
                </a:r>
                <a:r>
                  <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未来计算机计算能力及存储能力的大幅度提升，给了我们通过极庞大数据来预测</a:t>
                </a:r>
                <a:r>
                  <a:rPr kumimoji="0" lang="en-US" altLang="zh-CN"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t>
                </a:r>
                <a:r>
                  <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未来</a:t>
                </a:r>
                <a:r>
                  <a:rPr kumimoji="0" lang="en-US" altLang="zh-CN"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a:t>
                </a:r>
                <a:r>
                  <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的可能，未来对我们将不再未知。</a:t>
                </a:r>
              </a:p>
            </p:txBody>
          </p:sp>
        </p:grpSp>
      </p:grpSp>
      <p:cxnSp>
        <p:nvCxnSpPr>
          <p:cNvPr id="74" name="直接连接符 73"/>
          <p:cNvCxnSpPr/>
          <p:nvPr/>
        </p:nvCxnSpPr>
        <p:spPr>
          <a:xfrm>
            <a:off x="1565277" y="4149096"/>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385434" y="3645437"/>
            <a:ext cx="4099896" cy="1077223"/>
            <a:chOff x="6567113" y="4020226"/>
            <a:chExt cx="4099896" cy="1077223"/>
          </a:xfrm>
        </p:grpSpPr>
        <p:sp>
          <p:nvSpPr>
            <p:cNvPr id="76" name="文本框 101"/>
            <p:cNvSpPr txBox="1"/>
            <p:nvPr/>
          </p:nvSpPr>
          <p:spPr>
            <a:xfrm>
              <a:off x="6567113" y="4091953"/>
              <a:ext cx="91605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03</a:t>
              </a:r>
              <a:endParaRPr kumimoji="0" lang="zh-CN" altLang="en-US" sz="4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endParaRPr>
            </a:p>
          </p:txBody>
        </p:sp>
        <p:grpSp>
          <p:nvGrpSpPr>
            <p:cNvPr id="77" name="组合 76"/>
            <p:cNvGrpSpPr/>
            <p:nvPr/>
          </p:nvGrpSpPr>
          <p:grpSpPr>
            <a:xfrm>
              <a:off x="7394420" y="4020226"/>
              <a:ext cx="3272589" cy="1077223"/>
              <a:chOff x="6967655" y="1754937"/>
              <a:chExt cx="3272589" cy="1077223"/>
            </a:xfrm>
          </p:grpSpPr>
          <p:sp>
            <p:nvSpPr>
              <p:cNvPr id="78" name="文本框 103"/>
              <p:cNvSpPr txBox="1"/>
              <p:nvPr/>
            </p:nvSpPr>
            <p:spPr>
              <a:xfrm>
                <a:off x="7001945" y="1754937"/>
                <a:ext cx="2329313"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高精度过程控制</a:t>
                </a:r>
              </a:p>
            </p:txBody>
          </p:sp>
          <p:sp>
            <p:nvSpPr>
              <p:cNvPr id="79" name="文本框 104"/>
              <p:cNvSpPr txBox="1"/>
              <p:nvPr/>
            </p:nvSpPr>
            <p:spPr>
              <a:xfrm>
                <a:off x="6967655" y="2187000"/>
                <a:ext cx="3272589"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n-cs"/>
                  </a:rPr>
                  <a:t>过程控制又称实时控制，是指计算机及时采集数据并迅速对控制对象进行调节，量子计算机可极大程度提高此过程的实时性。</a:t>
                </a:r>
              </a:p>
            </p:txBody>
          </p:sp>
        </p:grpSp>
      </p:grpSp>
      <p:cxnSp>
        <p:nvCxnSpPr>
          <p:cNvPr id="80" name="直接连接符 79"/>
          <p:cNvCxnSpPr/>
          <p:nvPr/>
        </p:nvCxnSpPr>
        <p:spPr>
          <a:xfrm>
            <a:off x="7102855" y="5157657"/>
            <a:ext cx="3311090" cy="0"/>
          </a:xfrm>
          <a:prstGeom prst="line">
            <a:avLst/>
          </a:prstGeom>
          <a:ln w="9525">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984885" y="341630"/>
            <a:ext cx="280479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行业发展前景</a:t>
            </a:r>
          </a:p>
        </p:txBody>
      </p:sp>
      <p:sp>
        <p:nvSpPr>
          <p:cNvPr id="3" name="矩形 2"/>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TextBox 27"/>
          <p:cNvSpPr txBox="1"/>
          <p:nvPr/>
        </p:nvSpPr>
        <p:spPr>
          <a:xfrm>
            <a:off x="1054735" y="1196975"/>
            <a:ext cx="4064635" cy="52197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sym typeface="+mn-ea"/>
              </a:rPr>
              <a:t>三、未来计算机的应用</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a:extLst>
              <a:ext uri="{FF2B5EF4-FFF2-40B4-BE49-F238E27FC236}">
                <a16:creationId xmlns:a16="http://schemas.microsoft.com/office/drawing/2014/main" id="{92A051BE-3C1D-4565-B316-DF987D025E3F}"/>
              </a:ext>
            </a:extLst>
          </p:cNvPr>
          <p:cNvSpPr/>
          <p:nvPr/>
        </p:nvSpPr>
        <p:spPr>
          <a:xfrm>
            <a:off x="2854846" y="2780928"/>
            <a:ext cx="6656887" cy="923330"/>
          </a:xfrm>
          <a:prstGeom prst="rect">
            <a:avLst/>
          </a:prstGeom>
          <a:noFill/>
        </p:spPr>
        <p:txBody>
          <a:bodyPr wrap="none" lIns="91440" tIns="45720" rIns="91440" bIns="45720">
            <a:spAutoFit/>
          </a:bodyPr>
          <a:lstStyle/>
          <a:p>
            <a:pPr algn="ct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Thanks for watching</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16368796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 name="任意多边形 157"/>
          <p:cNvSpPr>
            <a:spLocks noChangeArrowheads="1"/>
          </p:cNvSpPr>
          <p:nvPr/>
        </p:nvSpPr>
        <p:spPr bwMode="auto">
          <a:xfrm>
            <a:off x="2130660" y="2085429"/>
            <a:ext cx="1232348" cy="1195532"/>
          </a:xfrm>
          <a:custGeom>
            <a:avLst/>
            <a:gdLst>
              <a:gd name="T0" fmla="*/ 262805 w 519288"/>
              <a:gd name="T1" fmla="*/ 111558 h 503774"/>
              <a:gd name="T2" fmla="*/ 439744 w 519288"/>
              <a:gd name="T3" fmla="*/ 276036 h 503774"/>
              <a:gd name="T4" fmla="*/ 439744 w 519288"/>
              <a:gd name="T5" fmla="*/ 484796 h 503774"/>
              <a:gd name="T6" fmla="*/ 433425 w 519288"/>
              <a:gd name="T7" fmla="*/ 503774 h 503774"/>
              <a:gd name="T8" fmla="*/ 414467 w 519288"/>
              <a:gd name="T9" fmla="*/ 503774 h 503774"/>
              <a:gd name="T10" fmla="*/ 319678 w 519288"/>
              <a:gd name="T11" fmla="*/ 503774 h 503774"/>
              <a:gd name="T12" fmla="*/ 313359 w 519288"/>
              <a:gd name="T13" fmla="*/ 503774 h 503774"/>
              <a:gd name="T14" fmla="*/ 307040 w 519288"/>
              <a:gd name="T15" fmla="*/ 497448 h 503774"/>
              <a:gd name="T16" fmla="*/ 307040 w 519288"/>
              <a:gd name="T17" fmla="*/ 396231 h 503774"/>
              <a:gd name="T18" fmla="*/ 212251 w 519288"/>
              <a:gd name="T19" fmla="*/ 396231 h 503774"/>
              <a:gd name="T20" fmla="*/ 212251 w 519288"/>
              <a:gd name="T21" fmla="*/ 497448 h 503774"/>
              <a:gd name="T22" fmla="*/ 212251 w 519288"/>
              <a:gd name="T23" fmla="*/ 503774 h 503774"/>
              <a:gd name="T24" fmla="*/ 199612 w 519288"/>
              <a:gd name="T25" fmla="*/ 503774 h 503774"/>
              <a:gd name="T26" fmla="*/ 104823 w 519288"/>
              <a:gd name="T27" fmla="*/ 503774 h 503774"/>
              <a:gd name="T28" fmla="*/ 92185 w 519288"/>
              <a:gd name="T29" fmla="*/ 503774 h 503774"/>
              <a:gd name="T30" fmla="*/ 79546 w 519288"/>
              <a:gd name="T31" fmla="*/ 484796 h 503774"/>
              <a:gd name="T32" fmla="*/ 79546 w 519288"/>
              <a:gd name="T33" fmla="*/ 276036 h 503774"/>
              <a:gd name="T34" fmla="*/ 259644 w 519288"/>
              <a:gd name="T35" fmla="*/ 0 h 503774"/>
              <a:gd name="T36" fmla="*/ 281809 w 519288"/>
              <a:gd name="T37" fmla="*/ 9516 h 503774"/>
              <a:gd name="T38" fmla="*/ 370468 w 519288"/>
              <a:gd name="T39" fmla="*/ 91992 h 503774"/>
              <a:gd name="T40" fmla="*/ 370468 w 519288"/>
              <a:gd name="T41" fmla="*/ 22205 h 503774"/>
              <a:gd name="T42" fmla="*/ 383134 w 519288"/>
              <a:gd name="T43" fmla="*/ 9516 h 503774"/>
              <a:gd name="T44" fmla="*/ 414798 w 519288"/>
              <a:gd name="T45" fmla="*/ 9516 h 503774"/>
              <a:gd name="T46" fmla="*/ 427463 w 519288"/>
              <a:gd name="T47" fmla="*/ 22205 h 503774"/>
              <a:gd name="T48" fmla="*/ 427463 w 519288"/>
              <a:gd name="T49" fmla="*/ 142746 h 503774"/>
              <a:gd name="T50" fmla="*/ 509789 w 519288"/>
              <a:gd name="T51" fmla="*/ 218877 h 503774"/>
              <a:gd name="T52" fmla="*/ 509789 w 519288"/>
              <a:gd name="T53" fmla="*/ 269631 h 503774"/>
              <a:gd name="T54" fmla="*/ 465460 w 519288"/>
              <a:gd name="T55" fmla="*/ 269631 h 503774"/>
              <a:gd name="T56" fmla="*/ 262810 w 519288"/>
              <a:gd name="T57" fmla="*/ 79303 h 503774"/>
              <a:gd name="T58" fmla="*/ 60161 w 519288"/>
              <a:gd name="T59" fmla="*/ 269631 h 503774"/>
              <a:gd name="T60" fmla="*/ 34830 w 519288"/>
              <a:gd name="T61" fmla="*/ 275975 h 503774"/>
              <a:gd name="T62" fmla="*/ 9499 w 519288"/>
              <a:gd name="T63" fmla="*/ 269631 h 503774"/>
              <a:gd name="T64" fmla="*/ 9499 w 519288"/>
              <a:gd name="T65" fmla="*/ 218877 h 503774"/>
              <a:gd name="T66" fmla="*/ 237479 w 519288"/>
              <a:gd name="T67" fmla="*/ 9516 h 503774"/>
              <a:gd name="T68" fmla="*/ 259644 w 519288"/>
              <a:gd name="T69" fmla="*/ 0 h 503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288"/>
              <a:gd name="T106" fmla="*/ 0 h 503774"/>
              <a:gd name="T107" fmla="*/ 519288 w 519288"/>
              <a:gd name="T108" fmla="*/ 503774 h 5037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solidFill>
                <a:srgbClr val="FFFFFF"/>
              </a:solidFill>
              <a:latin typeface="宋体" panose="02010600030101010101" pitchFamily="2" charset="-122"/>
              <a:sym typeface="宋体" panose="02010600030101010101" pitchFamily="2" charset="-122"/>
            </a:endParaRPr>
          </a:p>
        </p:txBody>
      </p:sp>
      <p:sp>
        <p:nvSpPr>
          <p:cNvPr id="27" name="椭圆 26"/>
          <p:cNvSpPr/>
          <p:nvPr/>
        </p:nvSpPr>
        <p:spPr>
          <a:xfrm>
            <a:off x="1846734" y="1783095"/>
            <a:ext cx="1800200" cy="1800200"/>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984886" y="341885"/>
            <a:ext cx="2306418" cy="583565"/>
          </a:xfrm>
          <a:prstGeom prst="rect">
            <a:avLst/>
          </a:prstGeom>
          <a:noFill/>
        </p:spPr>
        <p:txBody>
          <a:bodyPr wrap="square" rtlCol="0">
            <a:spAutoFit/>
          </a:bodyPr>
          <a:lstStyle/>
          <a:p>
            <a:r>
              <a:rPr lang="zh-CN" altLang="en-US" sz="3200" dirty="0">
                <a:solidFill>
                  <a:schemeClr val="bg1">
                    <a:lumMod val="95000"/>
                  </a:schemeClr>
                </a:solidFill>
                <a:latin typeface="方正粗宋简体" panose="03000509000000000000" pitchFamily="65" charset="-122"/>
                <a:ea typeface="方正粗宋简体" panose="03000509000000000000" pitchFamily="65" charset="-122"/>
                <a:sym typeface="Arial" panose="020B0604020202020204" pitchFamily="34" charset="0"/>
              </a:rPr>
              <a:t>目录页</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任意多边形 24"/>
          <p:cNvSpPr/>
          <p:nvPr/>
        </p:nvSpPr>
        <p:spPr bwMode="auto">
          <a:xfrm>
            <a:off x="1434465" y="2720975"/>
            <a:ext cx="9652000" cy="2822575"/>
          </a:xfrm>
          <a:custGeom>
            <a:avLst/>
            <a:gdLst>
              <a:gd name="T0" fmla="*/ 0 w 9157063"/>
              <a:gd name="T1" fmla="*/ 2829570 h 2821577"/>
              <a:gd name="T2" fmla="*/ 1592272 w 9157063"/>
              <a:gd name="T3" fmla="*/ 2069779 h 2821577"/>
              <a:gd name="T4" fmla="*/ 3224349 w 9157063"/>
              <a:gd name="T5" fmla="*/ 2462775 h 2821577"/>
              <a:gd name="T6" fmla="*/ 4975846 w 9157063"/>
              <a:gd name="T7" fmla="*/ 1611284 h 2821577"/>
              <a:gd name="T8" fmla="*/ 7165220 w 9157063"/>
              <a:gd name="T9" fmla="*/ 1637484 h 2821577"/>
              <a:gd name="T10" fmla="*/ 8598265 w 9157063"/>
              <a:gd name="T11" fmla="*/ 877691 h 2821577"/>
              <a:gd name="T12" fmla="*/ 10389568 w 9157063"/>
              <a:gd name="T13" fmla="*/ 995590 h 2821577"/>
              <a:gd name="T14" fmla="*/ 11902228 w 9157063"/>
              <a:gd name="T15" fmla="*/ 222700 h 2821577"/>
              <a:gd name="T16" fmla="*/ 13952275 w 9157063"/>
              <a:gd name="T17" fmla="*/ 0 h 28215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57063" h="2821577">
                <a:moveTo>
                  <a:pt x="0" y="2821577"/>
                </a:moveTo>
                <a:lnTo>
                  <a:pt x="1045029" y="2063931"/>
                </a:lnTo>
                <a:lnTo>
                  <a:pt x="2116183" y="2455817"/>
                </a:lnTo>
                <a:lnTo>
                  <a:pt x="3265714" y="1606731"/>
                </a:lnTo>
                <a:lnTo>
                  <a:pt x="4702629" y="1632857"/>
                </a:lnTo>
                <a:lnTo>
                  <a:pt x="5643154" y="875211"/>
                </a:lnTo>
                <a:lnTo>
                  <a:pt x="6818812" y="992777"/>
                </a:lnTo>
                <a:lnTo>
                  <a:pt x="7811589" y="222068"/>
                </a:lnTo>
                <a:lnTo>
                  <a:pt x="9157063" y="0"/>
                </a:lnTo>
              </a:path>
            </a:pathLst>
          </a:custGeom>
          <a:noFill/>
          <a:ln w="25400" cap="flat" cmpd="sng">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3" name="椭圆 25"/>
          <p:cNvSpPr>
            <a:spLocks noChangeArrowheads="1"/>
          </p:cNvSpPr>
          <p:nvPr/>
        </p:nvSpPr>
        <p:spPr bwMode="auto">
          <a:xfrm>
            <a:off x="1208088" y="5358130"/>
            <a:ext cx="446087" cy="446088"/>
          </a:xfrm>
          <a:prstGeom prst="ellipse">
            <a:avLst/>
          </a:prstGeom>
          <a:solidFill>
            <a:schemeClr val="bg1"/>
          </a:solidFill>
          <a:ln w="22225">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2400" b="1">
                <a:solidFill>
                  <a:srgbClr val="516170"/>
                </a:solidFill>
                <a:latin typeface="Arial" panose="020B0604020202020204" pitchFamily="34" charset="0"/>
                <a:ea typeface="黑体" panose="02010609060101010101" pitchFamily="49" charset="-122"/>
              </a:rPr>
              <a:t>1</a:t>
            </a:r>
          </a:p>
        </p:txBody>
      </p:sp>
      <p:sp>
        <p:nvSpPr>
          <p:cNvPr id="44" name="椭圆 26"/>
          <p:cNvSpPr>
            <a:spLocks noChangeArrowheads="1"/>
          </p:cNvSpPr>
          <p:nvPr/>
        </p:nvSpPr>
        <p:spPr bwMode="auto">
          <a:xfrm>
            <a:off x="9412605" y="2720658"/>
            <a:ext cx="446088" cy="446087"/>
          </a:xfrm>
          <a:prstGeom prst="ellipse">
            <a:avLst/>
          </a:prstGeom>
          <a:solidFill>
            <a:schemeClr val="bg1"/>
          </a:solidFill>
          <a:ln w="22225">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2400" b="1">
                <a:solidFill>
                  <a:srgbClr val="516170"/>
                </a:solidFill>
                <a:latin typeface="Arial" panose="020B0604020202020204" pitchFamily="34" charset="0"/>
                <a:ea typeface="黑体" panose="02010609060101010101" pitchFamily="49" charset="-122"/>
              </a:rPr>
              <a:t>4</a:t>
            </a:r>
          </a:p>
        </p:txBody>
      </p:sp>
      <p:sp>
        <p:nvSpPr>
          <p:cNvPr id="48" name="椭圆 30"/>
          <p:cNvSpPr>
            <a:spLocks noChangeArrowheads="1"/>
          </p:cNvSpPr>
          <p:nvPr/>
        </p:nvSpPr>
        <p:spPr bwMode="auto">
          <a:xfrm>
            <a:off x="3524885" y="5003800"/>
            <a:ext cx="444500" cy="444500"/>
          </a:xfrm>
          <a:prstGeom prst="ellipse">
            <a:avLst/>
          </a:prstGeom>
          <a:solidFill>
            <a:schemeClr val="bg1"/>
          </a:solidFill>
          <a:ln w="22225">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2400" b="1">
                <a:solidFill>
                  <a:srgbClr val="516170"/>
                </a:solidFill>
                <a:latin typeface="Arial" panose="020B0604020202020204" pitchFamily="34" charset="0"/>
                <a:ea typeface="黑体" panose="02010609060101010101" pitchFamily="49" charset="-122"/>
              </a:rPr>
              <a:t>2</a:t>
            </a:r>
          </a:p>
        </p:txBody>
      </p:sp>
      <p:sp>
        <p:nvSpPr>
          <p:cNvPr id="49" name="椭圆 31"/>
          <p:cNvSpPr>
            <a:spLocks noChangeArrowheads="1"/>
          </p:cNvSpPr>
          <p:nvPr/>
        </p:nvSpPr>
        <p:spPr bwMode="auto">
          <a:xfrm>
            <a:off x="6259513" y="4095750"/>
            <a:ext cx="444500" cy="444500"/>
          </a:xfrm>
          <a:prstGeom prst="ellipse">
            <a:avLst/>
          </a:prstGeom>
          <a:solidFill>
            <a:schemeClr val="bg1"/>
          </a:solidFill>
          <a:ln w="22225">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2400" b="1">
                <a:solidFill>
                  <a:srgbClr val="516170"/>
                </a:solidFill>
                <a:latin typeface="Arial" panose="020B0604020202020204" pitchFamily="34" charset="0"/>
                <a:ea typeface="黑体" panose="02010609060101010101" pitchFamily="49" charset="-122"/>
              </a:rPr>
              <a:t>3</a:t>
            </a:r>
          </a:p>
        </p:txBody>
      </p:sp>
      <p:sp>
        <p:nvSpPr>
          <p:cNvPr id="50" name="文本框 34"/>
          <p:cNvSpPr txBox="1">
            <a:spLocks noChangeArrowheads="1"/>
          </p:cNvSpPr>
          <p:nvPr/>
        </p:nvSpPr>
        <p:spPr bwMode="auto">
          <a:xfrm>
            <a:off x="646113" y="4540250"/>
            <a:ext cx="157003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1800">
                <a:solidFill>
                  <a:schemeClr val="bg1"/>
                </a:solidFill>
                <a:latin typeface="微软雅黑 Light" panose="020B0502040204020203" charset="-122"/>
                <a:ea typeface="微软雅黑 Light" panose="020B0502040204020203" charset="-122"/>
                <a:cs typeface="微软雅黑 Light" panose="020B0502040204020203" charset="-122"/>
              </a:rPr>
              <a:t>前 </a:t>
            </a:r>
            <a:endParaRPr lang="en-US" altLang="zh-CN" sz="1800">
              <a:solidFill>
                <a:schemeClr val="bg1"/>
              </a:solidFill>
              <a:latin typeface="微软雅黑 Light" panose="020B0502040204020203" charset="-122"/>
              <a:ea typeface="微软雅黑 Light" panose="020B0502040204020203" charset="-122"/>
              <a:cs typeface="微软雅黑 Light" panose="020B0502040204020203" charset="-122"/>
            </a:endParaRPr>
          </a:p>
          <a:p>
            <a:pPr algn="ctr" eaLnBrk="1" hangingPunct="1">
              <a:lnSpc>
                <a:spcPct val="100000"/>
              </a:lnSpc>
              <a:spcBef>
                <a:spcPct val="0"/>
              </a:spcBef>
              <a:buFont typeface="Arial" panose="020B0604020202020204" pitchFamily="34" charset="0"/>
              <a:buNone/>
            </a:pPr>
            <a:r>
              <a:rPr lang="zh-CN" altLang="en-US" sz="1800">
                <a:solidFill>
                  <a:schemeClr val="bg1"/>
                </a:solidFill>
                <a:latin typeface="微软雅黑 Light" panose="020B0502040204020203" charset="-122"/>
                <a:ea typeface="微软雅黑 Light" panose="020B0502040204020203" charset="-122"/>
                <a:cs typeface="微软雅黑 Light" panose="020B0502040204020203" charset="-122"/>
              </a:rPr>
              <a:t>言</a:t>
            </a:r>
          </a:p>
        </p:txBody>
      </p:sp>
      <p:sp>
        <p:nvSpPr>
          <p:cNvPr id="51" name="文本框 36"/>
          <p:cNvSpPr txBox="1">
            <a:spLocks noChangeArrowheads="1"/>
          </p:cNvSpPr>
          <p:nvPr/>
        </p:nvSpPr>
        <p:spPr bwMode="auto">
          <a:xfrm>
            <a:off x="3524568" y="3700463"/>
            <a:ext cx="45974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Light" panose="020B0502040204020203" charset="-122"/>
                <a:ea typeface="微软雅黑 Light" panose="020B0502040204020203" charset="-122"/>
              </a:rPr>
              <a:t>升学与留学</a:t>
            </a:r>
          </a:p>
        </p:txBody>
      </p:sp>
      <p:sp>
        <p:nvSpPr>
          <p:cNvPr id="52" name="文本框 43"/>
          <p:cNvSpPr txBox="1">
            <a:spLocks noChangeArrowheads="1"/>
          </p:cNvSpPr>
          <p:nvPr/>
        </p:nvSpPr>
        <p:spPr bwMode="auto">
          <a:xfrm>
            <a:off x="6250285" y="4718050"/>
            <a:ext cx="46166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Light" panose="020B0502040204020203" charset="-122"/>
                <a:ea typeface="微软雅黑 Light" panose="020B0502040204020203" charset="-122"/>
              </a:rPr>
              <a:t>就业情况</a:t>
            </a:r>
          </a:p>
        </p:txBody>
      </p:sp>
      <p:sp>
        <p:nvSpPr>
          <p:cNvPr id="53" name="文本框 44"/>
          <p:cNvSpPr txBox="1">
            <a:spLocks noChangeArrowheads="1"/>
          </p:cNvSpPr>
          <p:nvPr/>
        </p:nvSpPr>
        <p:spPr bwMode="auto">
          <a:xfrm>
            <a:off x="9412605" y="3439795"/>
            <a:ext cx="45974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chemeClr val="bg1"/>
                </a:solidFill>
                <a:latin typeface="微软雅黑 Light" panose="020B0502040204020203" charset="-122"/>
                <a:ea typeface="微软雅黑 Light" panose="020B0502040204020203" charset="-122"/>
              </a:rPr>
              <a:t>就业前景</a:t>
            </a: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84886" y="341885"/>
            <a:ext cx="2306418" cy="583565"/>
          </a:xfrm>
          <a:prstGeom prst="rect">
            <a:avLst/>
          </a:prstGeom>
          <a:noFill/>
        </p:spPr>
        <p:txBody>
          <a:bodyPr wrap="square" rtlCol="0">
            <a:spAutoFit/>
          </a:bodyPr>
          <a:lstStyle/>
          <a:p>
            <a:r>
              <a:rPr lang="zh-CN" altLang="en-US" sz="3200" dirty="0">
                <a:solidFill>
                  <a:schemeClr val="bg1">
                    <a:lumMod val="95000"/>
                  </a:schemeClr>
                </a:solidFill>
                <a:latin typeface="方正粗宋简体" panose="03000509000000000000" pitchFamily="65" charset="-122"/>
                <a:ea typeface="方正粗宋简体" panose="03000509000000000000" pitchFamily="65" charset="-122"/>
                <a:sym typeface="Arial" panose="020B0604020202020204" pitchFamily="34" charset="0"/>
              </a:rPr>
              <a:t>前言</a:t>
            </a: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7" name="文本框 5"/>
          <p:cNvSpPr txBox="1">
            <a:spLocks noChangeArrowheads="1"/>
          </p:cNvSpPr>
          <p:nvPr/>
        </p:nvSpPr>
        <p:spPr bwMode="auto">
          <a:xfrm>
            <a:off x="1158240" y="1221740"/>
            <a:ext cx="946531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a:solidFill>
                  <a:schemeClr val="bg1"/>
                </a:solidFill>
              </a:rPr>
              <a:t>计算机专业主要培养具有良好的科学素养，系统地、较好地掌握计算机科学与技术包括计算机硬件、软件与应用的基本理论、基本知识和基本技能与方法，能在科研部门、教育单位、企业、事业、技术和行政管理部门等单位从事计算机教学、科学研究和应用计算机科学与技术学科的高级科学人才。本专业学生主要学习计算机科学与技术方面的基本理论和基本知识，接受从事研究与应用计算机的基本训练，具有研究和开发计算机系统的基本能力。</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7">
            <a:extLst>
              <a:ext uri="{BEBA8EAE-BF5A-486C-A8C5-ECC9F3942E4B}">
                <a14:imgProps xmlns:a14="http://schemas.microsoft.com/office/drawing/2010/main">
                  <a14:imgLayer r:embed="rId8">
                    <a14:imgEffect>
                      <a14:brightnessContrast bright="2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7" name="PA_文本框 16"/>
          <p:cNvSpPr txBox="1"/>
          <p:nvPr>
            <p:custDataLst>
              <p:tags r:id="rId1"/>
            </p:custDataLst>
          </p:nvPr>
        </p:nvSpPr>
        <p:spPr>
          <a:xfrm>
            <a:off x="910630" y="2609266"/>
            <a:ext cx="9433048"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200" b="0" i="0" u="none" strike="noStrike" kern="1200" cap="none" spc="0" normalizeH="0" baseline="0" noProof="0" dirty="0">
                <a:ln>
                  <a:noFill/>
                </a:ln>
                <a:solidFill>
                  <a:prstClr val="white">
                    <a:lumMod val="95000"/>
                  </a:prstClr>
                </a:solidFill>
                <a:effectLst/>
                <a:uLnTx/>
                <a:uFillTx/>
                <a:latin typeface="方正粗宋简体" panose="03000509000000000000" pitchFamily="65" charset="-122"/>
                <a:ea typeface="方正粗宋简体" panose="03000509000000000000" pitchFamily="65" charset="-122"/>
                <a:cs typeface="+mn-cs"/>
              </a:rPr>
              <a:t>	升学与留学</a:t>
            </a:r>
          </a:p>
        </p:txBody>
      </p:sp>
      <p:sp>
        <p:nvSpPr>
          <p:cNvPr id="19" name="PA_标题 4"/>
          <p:cNvSpPr txBox="1"/>
          <p:nvPr>
            <p:custDataLst>
              <p:tags r:id="rId2"/>
            </p:custDataLst>
          </p:nvPr>
        </p:nvSpPr>
        <p:spPr>
          <a:xfrm>
            <a:off x="2119395" y="3901337"/>
            <a:ext cx="8023630"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lumMod val="95000"/>
                </a:prstClr>
              </a:solidFill>
              <a:effectLst/>
              <a:uLnTx/>
              <a:uFillTx/>
              <a:latin typeface="方正粗宋简体" panose="03000509000000000000" pitchFamily="65" charset="-122"/>
              <a:ea typeface="方正粗宋简体" panose="03000509000000000000" pitchFamily="65" charset="-122"/>
              <a:cs typeface="+mn-cs"/>
            </a:endParaRPr>
          </a:p>
        </p:txBody>
      </p:sp>
      <p:sp>
        <p:nvSpPr>
          <p:cNvPr id="20" name="PA_标题 4"/>
          <p:cNvSpPr txBox="1"/>
          <p:nvPr>
            <p:custDataLst>
              <p:tags r:id="rId3"/>
            </p:custDataLst>
          </p:nvPr>
        </p:nvSpPr>
        <p:spPr>
          <a:xfrm>
            <a:off x="3800031" y="4068326"/>
            <a:ext cx="4230309" cy="3687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95000"/>
                  </a:prstClr>
                </a:solidFill>
                <a:effectLst/>
                <a:uLnTx/>
                <a:uFillTx/>
                <a:latin typeface="造字工房情书（非商用）常规体" pitchFamily="50" charset="-122"/>
                <a:ea typeface="造字工房情书（非商用）常规体" pitchFamily="50" charset="-122"/>
                <a:cs typeface="+mj-cs"/>
              </a:rPr>
              <a:t>计算机科学与技术</a:t>
            </a:r>
          </a:p>
        </p:txBody>
      </p:sp>
      <p:sp>
        <p:nvSpPr>
          <p:cNvPr id="21" name="PA_任意多边形 10"/>
          <p:cNvSpPr>
            <a:spLocks noEditPoints="1"/>
          </p:cNvSpPr>
          <p:nvPr>
            <p:custDataLst>
              <p:tags r:id="rId4"/>
            </p:custDataLst>
          </p:nvPr>
        </p:nvSpPr>
        <p:spPr bwMode="auto">
          <a:xfrm>
            <a:off x="4580856" y="5296007"/>
            <a:ext cx="264564" cy="255248"/>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0028857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1198662" y="357760"/>
            <a:ext cx="964907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sym typeface="+mn-ea"/>
              </a:rPr>
              <a:t>1.</a:t>
            </a:r>
            <a:r>
              <a:rPr kumimoji="0" lang="zh-CN" altLang="en-US" sz="32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sym typeface="+mn-ea"/>
              </a:rPr>
              <a:t>上研          </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B67657B5-AA75-49AC-A8F3-57A5FB7E9780}"/>
              </a:ext>
            </a:extLst>
          </p:cNvPr>
          <p:cNvSpPr txBox="1"/>
          <p:nvPr/>
        </p:nvSpPr>
        <p:spPr>
          <a:xfrm>
            <a:off x="1198662" y="1124744"/>
            <a:ext cx="10093087"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white"/>
                </a:solidFill>
                <a:effectLst/>
                <a:uLnTx/>
                <a:uFillTx/>
                <a:latin typeface="等线" panose="02010600030101010101" pitchFamily="2" charset="-122"/>
                <a:ea typeface="仿宋" panose="02010609060101010101" pitchFamily="49" charset="-122"/>
                <a:cs typeface="Times New Roman" panose="02020603050405020304" pitchFamily="18" charset="0"/>
              </a:rPr>
              <a:t>以下是我组搜集的相关专业上研率统计表</a:t>
            </a:r>
            <a:endParaRPr kumimoji="0" lang="zh-CN" altLang="zh-CN" sz="1800" b="0" i="0" u="none" strike="noStrike" kern="1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AFEE4C6D-BBCD-465D-B45A-6FCBAC24B5D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54646" y="1772816"/>
            <a:ext cx="9505055" cy="33843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AB20DBD-E1F1-4484-B7D8-16851E294293}"/>
              </a:ext>
            </a:extLst>
          </p:cNvPr>
          <p:cNvSpPr txBox="1"/>
          <p:nvPr/>
        </p:nvSpPr>
        <p:spPr>
          <a:xfrm>
            <a:off x="478582" y="1412776"/>
            <a:ext cx="11063758"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zh-CN" sz="36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如果国内就读计算机专业，想获得不错就业机会的同学，应该把目标院校定在</a:t>
            </a:r>
            <a:r>
              <a:rPr kumimoji="0" lang="en-US" altLang="zh-CN" sz="36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985</a:t>
            </a:r>
            <a:r>
              <a:rPr kumimoji="0" lang="zh-CN" altLang="zh-CN" sz="36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36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211</a:t>
            </a:r>
            <a:r>
              <a:rPr kumimoji="0" lang="zh-CN" altLang="zh-CN" sz="36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等双一流院校，现在学计算机的同学越来越多，大厂对于学历的要求也水涨船高，很多录用门槛已经提升到名校计算机硕士，对于普通学校计算机专业的同学来说，机会会少很多。国内就读计算机专业，优先选择一线城市的计算机强校，一线城市代表着更多的实习和工作机会，互联网的行业发展也更好。</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 name="文本框 10">
            <a:extLst>
              <a:ext uri="{FF2B5EF4-FFF2-40B4-BE49-F238E27FC236}">
                <a16:creationId xmlns:a16="http://schemas.microsoft.com/office/drawing/2014/main" id="{B43EC00C-9234-4658-A5A5-9AA69C4C467E}"/>
              </a:ext>
            </a:extLst>
          </p:cNvPr>
          <p:cNvSpPr txBox="1"/>
          <p:nvPr/>
        </p:nvSpPr>
        <p:spPr>
          <a:xfrm>
            <a:off x="1198662" y="357760"/>
            <a:ext cx="964907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sym typeface="+mn-ea"/>
              </a:rPr>
              <a:t>1.</a:t>
            </a:r>
            <a:r>
              <a:rPr kumimoji="0" lang="zh-CN" altLang="en-US" sz="32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sym typeface="+mn-ea"/>
              </a:rPr>
              <a:t>上研          </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2" name="矩形 11">
            <a:extLst>
              <a:ext uri="{FF2B5EF4-FFF2-40B4-BE49-F238E27FC236}">
                <a16:creationId xmlns:a16="http://schemas.microsoft.com/office/drawing/2014/main" id="{EE5900BC-15B5-4AB5-A3C1-12FB6B7072B3}"/>
              </a:ext>
            </a:extLst>
          </p:cNvPr>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文本框 39"/>
          <p:cNvSpPr txBox="1"/>
          <p:nvPr/>
        </p:nvSpPr>
        <p:spPr>
          <a:xfrm>
            <a:off x="991259" y="335786"/>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2.</a:t>
            </a: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出国</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0" y="323557"/>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B4FCCECD-D751-4C11-ACB2-16E509FC76E3}"/>
              </a:ext>
            </a:extLst>
          </p:cNvPr>
          <p:cNvSpPr txBox="1"/>
          <p:nvPr/>
        </p:nvSpPr>
        <p:spPr>
          <a:xfrm>
            <a:off x="991258" y="2099438"/>
            <a:ext cx="10072499"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    如今出国留学也成为了一部分学生的选择，如果你有出国读研的意愿，并且有不错的教育背景和家庭条件，那你可能更适合出国读研。</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    首先，从入学难度来看，</a:t>
            </a:r>
            <a:r>
              <a:rPr kumimoji="0" lang="en-US" altLang="zh-CN"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2020</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年考研人数已经达到</a:t>
            </a:r>
            <a:r>
              <a:rPr kumimoji="0" lang="en-US" altLang="zh-CN"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341</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万人，同比</a:t>
            </a:r>
            <a:r>
              <a:rPr kumimoji="0" lang="en-US" altLang="zh-CN"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2019</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年的</a:t>
            </a:r>
            <a:r>
              <a:rPr kumimoji="0" lang="en-US" altLang="zh-CN"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290</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万人增长了</a:t>
            </a:r>
            <a:r>
              <a:rPr kumimoji="0" lang="en-US" altLang="zh-CN"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17.5%</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，录取率却降低至</a:t>
            </a:r>
            <a:r>
              <a:rPr kumimoji="0" lang="en-US" altLang="zh-CN"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17%</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，国内院校并没有大规模的扩招。而对国外读研来说，对比国内只能填报一所高校的情况，申请的选择就会多很多，能极大地增加录取率，只需要在大学期间保持良好地学术表现和</a:t>
            </a:r>
            <a:r>
              <a:rPr kumimoji="0" lang="en-US" altLang="zh-CN"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GPA</a:t>
            </a:r>
            <a:r>
              <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，达到了一定的英语成绩，提供相关的作品集等便可以申请英美澳加等等的高校，并且很多高校还会提供语言预科课程。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pic>
        <p:nvPicPr>
          <p:cNvPr id="4" name="图片 3">
            <a:extLst>
              <a:ext uri="{FF2B5EF4-FFF2-40B4-BE49-F238E27FC236}">
                <a16:creationId xmlns:a16="http://schemas.microsoft.com/office/drawing/2014/main" id="{733EF054-132A-4F8F-9AD9-23963667728E}"/>
              </a:ext>
            </a:extLst>
          </p:cNvPr>
          <p:cNvPicPr>
            <a:picLocks noChangeAspect="1"/>
          </p:cNvPicPr>
          <p:nvPr/>
        </p:nvPicPr>
        <p:blipFill>
          <a:blip r:embed="rId4"/>
          <a:stretch>
            <a:fillRect/>
          </a:stretch>
        </p:blipFill>
        <p:spPr>
          <a:xfrm>
            <a:off x="1763807" y="1052736"/>
            <a:ext cx="8230749" cy="914528"/>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C6255AB-CF34-468B-BC36-E5E16A44F16E}"/>
              </a:ext>
            </a:extLst>
          </p:cNvPr>
          <p:cNvSpPr txBox="1"/>
          <p:nvPr/>
        </p:nvSpPr>
        <p:spPr>
          <a:xfrm>
            <a:off x="1019487" y="188640"/>
            <a:ext cx="23064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2.</a:t>
            </a:r>
            <a:r>
              <a:rPr kumimoji="0" lang="zh-CN" altLang="en-US" sz="3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sym typeface="+mn-ea"/>
              </a:rPr>
              <a:t>出国</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矩形 13">
            <a:extLst>
              <a:ext uri="{FF2B5EF4-FFF2-40B4-BE49-F238E27FC236}">
                <a16:creationId xmlns:a16="http://schemas.microsoft.com/office/drawing/2014/main" id="{98A7C6C7-5DFF-4B57-AE8D-3AD424F7C466}"/>
              </a:ext>
            </a:extLst>
          </p:cNvPr>
          <p:cNvSpPr/>
          <p:nvPr/>
        </p:nvSpPr>
        <p:spPr>
          <a:xfrm>
            <a:off x="28228" y="176411"/>
            <a:ext cx="970671" cy="618978"/>
          </a:xfrm>
          <a:prstGeom prst="rect">
            <a:avLst/>
          </a:prstGeom>
          <a:solidFill>
            <a:srgbClr val="CB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ADA4A6BB-8D5B-4CE7-8236-E78C0263F7B5}"/>
              </a:ext>
            </a:extLst>
          </p:cNvPr>
          <p:cNvSpPr txBox="1"/>
          <p:nvPr/>
        </p:nvSpPr>
        <p:spPr>
          <a:xfrm>
            <a:off x="766614" y="1124744"/>
            <a:ext cx="10801200" cy="489364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其次是时间成本，国内的学硕一般是</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3</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年，专硕也有</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年的时间。但是如果去国外读研的话，英联邦国家的授课型</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master</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大部分是</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1</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年的项目，美国的</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master</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项目大多为</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年项目，相比国内来说能够节省大量的时间成本，能够在更短的时间内提升学历，可以比同龄人有更多的工作经验。</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再者是个人能力的锻炼。出国读研不仅仅是陌生学术环境和语言环境的挑战，生活和个人经历对自己的成长和适应能力也是很大的提升，能够体验不一样的授课环境，极大地提升自己的眼界和专业能力。</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对于计算机专业地大学毕业生来说，如果毕业后能够进入阿里，腾讯，字节跳动这样的大厂工作，无疑是一个很好的机会，但是如果想在国内</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IT</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届成为大牛，那国外深造就是必要条件了。中国</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IT&amp;</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互联网还在高速发展阶段，而对于美国来说它的互联网技术是十分成熟的，所以，国外深造可以获得更顶级的教育和知识，对于想成为</a:t>
            </a:r>
            <a:r>
              <a:rPr kumimoji="0" lang="en-US"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IT</a:t>
            </a:r>
            <a:r>
              <a:rPr kumimoji="0" lang="zh-CN" altLang="zh-CN" sz="2400" b="0"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届大牛的同学来说是十分必要的。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58C9D98D-D2FE-4493-B1CC-E17FCD518AB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DiKd0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OIp3SQ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A4indJ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DiKd0k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DiKd0l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DiKd0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DiKd0m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OIp3SWQx/hTMCAAA/D0AACkAAAB1bml2ZXJzYWwvc2tpbl9jdXN0b21pemF0aW9uX3NldHRpbmdzLnhtbO1b627juhH+36cgXBzgFCjii3xL4XUhS3QirCP7WEqy26IwZIuxhUiij0R71wf+0afpg/VJOqSkWHJsR8qmBdoq2ixWw5lvhpwLSQ22Fz47vrIJGfWc3yzmUN8gjDn+Muz/DqHegro0mAQkJCysHiiPjm/Tb5r/RDkNqCGzfNsKbIWPhv0aGoof1O3IXbULb81Bs4E6TdzAXaTilgJj15J6LSkwpjbqSq96BBHhBmRBfHYatVfNjL4W0PyQBEzzbfK9L2W500PZGdwElu0AX9hvN/mzT7Tu1SZ/ULPe6rTwviFLktRGSkutq7V9p3PdkesI15qtmrQfdBtSQ0L1Vqt+3d7XO42WBG/D6zagNPF1GzU7zWZD3TdwA6SRLA/UhrLvSNf1ugzacPda2Q+Hg06thur1utRU9622NBzUEHBLgCFLXb6AkioNpPZeHsj1roSGynAwbO6xittKC3UbuF2r7ZuDgVSrHRb3MLv0ch2ouaeTLOcbgCddcHKUx1b1RHD1FpsgAGaTeGvXYgT5lkc+VURM+kxELPp5Qde7P1TiABXBnLAndmWpERHIHKx/AqtXFSMJm7ArnRhpOnLsT5X5hjHqXy2ozwDqyqeBZ7mV/u+j2IlnlkeSbklQRO7JWpCDuo74ySsW64J4hueS0IJ6a8vfjeiSXs2txfMyoBvfzmXmarcmgev4z8Bdu+4o+KIi1wmZxoiXsQ93+ZNfbA3+DAk3r435k0vStebETTTWxE8BuYPKt1fkSHTrhA4TonKdP5dE19aSZB3QlflzWcYHLVmvdfjzthAj3xmwSzz9GxfZXWtHgqySqFxelKLrzbpoPK0DuuSLnZV729Evci6F6uMvuYU1/uQS4hPkCnN5KV42MX/1iDF+Pa4lPQ+0gHPTxSUmCcjJYKaM7yay/nU2Gt+MZwPtptJXoqxEPC1/brS73+utNlSuWC4nknEnj0ZZLCTAWrV8WLo5HY9mAIhHMx1/MSt9/ndh0fG9OdJ0XOnH/ygMMJnih0qf/51H9H46xbo5M0aaimeaMdPHpliXETaxWul/pRu0srYEMYq2DvmG2IogKM9OQFDoOrYY4CXb8Tckhz51fCdr+myKDXOqKaY21it9gwbB7o8C2dqwFQTPygqR7YTW3CW2UAshIsbX6R0K/rCVA5zUsxz/Ko/2qfyo6TczczweGTOsqwml0se+jdTA4pqKA01lA08BI7BgH3+f+ExEn0BAsusWBrnVbm5H8GtyQ26d5cqFX/YOayYYXDIhfg5BCBw8hagzjMfxVOVrCAqRhdZWGH6jgZ0JmrTrcmBrujKG0FTMFL7JYRJscLzjLyB0yILlwLvDhiHf4Nlg/AViHHJzXFBo/BlS8nNBoa/YgBzCRg4xXX7QbmSeETwNkwRJcnBh8Xh3d8haLECOr+bWoZsQKHyFIU1ENoZXhTUZ+Jd7cKQmj85kewQMiy3els6WgCmBDdtcDl1QhhSs8uj65V77y2woayOsziDc1PHjzBRVkiv1rB3yKUOWvbX8BUFzsrA2kAk7GLMdW4xxzwsTft04vyGLxfXnp7h06Sr+8tM7TMoUvBOWwXkZlMExZc3e0s6XLZ7BOw3hsX7WijwL8G4TDAXr8lQbf4yLQsfbuFGV/ghHvRhX1Flv2vHj65Xfbf8GY4yoBA80qGgDhxYSwrAT8y0HNk+3kKCmD0FdfFmEgs9vqIUA9HGMoVP0AzAPsHIZQx5gRYtBPOKBoZlw2Hokc377yCEscjXy2ml/8zuiS+CC/pKqc/JE4bzkEmsbHWRg7xLuz+Pl1FEps7WYmjkCw3XAXEZBBaiu4/E7VD7Y+zucLEW0G2Tm80g3ri2y23WexY4A67zxyOtz2FNAPUF1rTCJ62hT+vMPGhJNcRrpnRQ7QLwkaG5fpfLzhzxmYHmq3M4UWVcwv1HwfHbzy0F28DUZmcZsJA84AqSJZ7HFCnbhJ37Py48V3QhUPJQBL568Qaxgsfrn3/+RH+bInoiKYuqfiuJA8vOqiV/w/qpTRsK/5cAx5UFWVLzkFIwvVIlo/vuVqUGAfsiVxYq2JY96/BNXLtWQArEbZdOUlds7yBJDJAXdBHAWLAhyJ08/Q+ETZ/1K/84KnqFwmpS6RYHEyvPYZIVtOFxxN8x1fFJQ/Id3Ij55U5vMZFUVd3/IUddZPEfbrw0XmPgzH3LpsgiecivrUJ2PIIntsOKYYnNLqhaUhOj9UBC2J/e6F8Lhg4prQQ1nme8zPguoO+Fftl5/ygUG/iEOwrjPAn6lT97SHOGKfot913+y3BDY0qRj1gnYMOGHxRgySzvmnvLcsdO4MeWY8YG6sC8o0XRS0Fn6sZSiDMSX37SCF9ory+GaFQ+lTD8Qj/l18p294k8Rj/kNvqeM4V732qbjobRo8jluYAVpeh7fAQ/xRZWKeZK3LA+3YMQ/y4apicSELKdHbdIXe6PpeCROZ05LG1w9Y3HPfzm+3HGZ+U5MO+Rth8zAIXyrl+O3xxzmkvPBLeYBKZheavF+KgNinlMpELUPjhcjoiK2W5NPFbiIWIsVr/RhBcUYnyp8OaMOzTm5dVLPeDlLSQprLot6op6Lcl5Ipc+reDFVNEr2y0K96qt16lUveagXw553oL/x5iTAEAMOVLnYQ1limn2VfAp7ECfSI7kzo2kAtgJsH+5ISSakCJnAEseqJFuil/Q4nC2Z45ItSUpVipBanMvz74WQHZeDW2Yj8sTS4R1TCmdBXOsOsZitgSn6WSlxI0srORopmHTMmodi9ieqVbL5HGw8sR0lZZqHe7pCU3bk9eoJVcB7bvV71fQ2CzXqRJf1YusVTgce/+ZadlvLbmvZbS27rWW3tey2lt3WsttadlvLbmvZbS27rWW3tey2lt3WsttadlvLbmvZbS27rWW3tey2fmS39cD6/9NsPQiVvdb/zV5rjjbmhzdbcwj+13Zbo/As3GyNxMpea6Fe66mm6cc3W8/vOh/ba01Z9R9oth7TQBTwzv4H738BUEsDBBQAAgAIADmKd0nl2tAr7wwAADocAAAXAAAAdW5pdmVyc2FsL3VuaXZlcnNhbC5wbmftmXtUE9e+xwfxdayAtlKoINjaW1qrIHgkvBKuBUTrAY0KSCGkiMjhFQQyhPCKSyuIvGyrPA0oFggmJCLycCJQRckpASKLPIAwpJqSQAKJEEIIr9zBnnvWXWete/+/a/HHPH6fvfb8fvs3e3/3ntm5p/19Tbbt3gYAgMmJ495nAMAYBIANr7duRgiKFvwbcjFKPuP7DcDst55EjI1RR/2OAkBj0QfL4ZsQ+y+XjwcnA8CHxLXDaOySbSoAWPFOeB89lxo2DfPoX2tXODNLKP2WObOJwMufwrtIn033bPt4lznW4tW2Tdhbwjtndr4quHHvA/OQL8/f3HvmoRV97znSqr1+PnNxZTRLNUrKoiYnJYTNOL7b61pW9vnhE/4y8qWfkiOPmOAztQLFz6cwwZlzA75RYxRDJhIP4fHA3wWxgnjN5SMKzMrcYMolBBae1Iot+6tVeQ4df7fbCAC/uwRwqD5wqyRL7I8U/5pIr2Sf4VxM2WcEAC4EQXIQZvldV8rnSBGnIU31LWoDAFzZXm0KAHtLacYAsPULBVJ0NdcNwd+v43W8jtfxOl7H63gdr+N1vI7X8Tpex//vME6/qGQFIXcXPwSR83PvPQDwn4ewWwBgx9/4yMfxxo/+L9xvDuKz9OMKQRAeh9b/8TPd14Z8EeShddZUCA8aFFnClelixFmh4FkfHK+upS3hw9Ima9pbuLEj5VG9EhzpJmTImfqp/YGqiYcJgSmGlWkqOhCkKLNIXKQeRyYt8sSMUO0ssOLx5jjYiRdT/kQ25IOuZR8wdMwXQvLKdGb7NQ5TRWr1sNC+zXOonOw+uLIo6gxb+0Ugwq32u6sZWTq2hKrvsl29DKeayhMoS2IBaBiJZeEOE7JCYyDyKMOmyRGWV1Gy+toS9cwiJST/R+Rod8ukDfKQAi4Zq8FbOUj9esZSAf+A6XyXV/essgxLklYumh4NkU8dRbeUtHdFq2knD8ogCTwb6h1vLUniHoyy6oEXatxVbVKIu3+rcnbbjdnBqtW5KaLrnhyssuMCU6h3oOi59PCgN3+1yUsSx7c2mMyWs/xjx8oJ+XS5z/UzBVZyOdkdTv7DiRAxSGxmgCvaUOaMJqNk/HX6ghKaLtjy+y6+7X5byvLM/IrqNpGLUcpc/0NriZfZ1ugKIZV/zUSx/FnMvjZnpvKJ80/s6EvmG+HNpOmyMtQvSijlKcaeKVyyPt5c8vAbZr9DV92GDhu6G/5TjE3TzusRUBomH91qfkIT1ly1/IddvKWpsnKfvL3gu+zELCSYXqk+g0Zj70xfMGtG2QCEX9w21KRXuR+BH/Mgsr8fWgg/rsqhudcllo4wdwZiDyWUsiJOwQVni36bbaQv1A9Gxon0jRYNL2K9A14NlNbmy702DSaxQlaeTTbidNau6ni+Pq2SUEF4CWcMR7530/jezSIjQGeDdJvxKlBzt3wk5SmDJ8qFPthtNQS3BU//pUx3m7j/8+6xvaas9Klj/IPGdUjDaPmTOYlUeE5cHY0ks7q1UUkUqyQ+RBbHa4JgBXzIv59at+wK1RD29CKxY/dkDx80dHjDmwpMpgijcU+xaLqJfrfDBIGhamSXYUU4yk6QrVyreHfW4hoRAg8haQ/QJlhB4CMzLOlohDHbCsX/FFTW1t+j85zAqpq3jxQ7elx/kfP4gnHpDq4TpZYQOFjUZcFdeBaCc2bGDs2VQX68H/PGupmDyEBtcx3L1MHzmdO3QWW4sC+5Zyxd3Z6CnlLU+sBJQ+CoD5GbjGV74zaJIdZN1mlL/GnHA6gW1/zveOYoaWM958IPIT5n0fbm8L5nvn8IJm9UkSuhStfi/b/IyMXhR8Tz1q68eL4mqWopKQ6rQ8Z/a0nCIvU17AxYN3lRvOYaFcJXjAr5bdxcxTMfeJNg8+zQ+bAo8oT4kCk7dCQlM7TyOxGYGvHJTlR3wPGCxGZSXCiGgu3Z2uEILw8VAHSuknj2kEA6hgvrT7cCqft2kZ46VLyYrYZEUjftyWlbwwJnRLQKcU+SxMDlXvtZ9QcKs3sneZilKcGMdgxTlD5+JyjwFFrLV7R2rkwLlV9RlqW2rDBfapX8KxB3hOlfIm2ZXAsxqgJyaM7XREoxwiQ+r9lam1zXLVqkazRpB8B2kBxf16s5QI3CbbfQZ1BpxqbMdHSKwuJNED5Ta2AtKykOvXVUVYvR7+cFUfWQrgnXYHVsiL+kgN6s6CSSNLTWV7jbc6yiJH2XQc+jVOIwV6Nt4cVSUBN3ONuVsf+JjNttW8i+3x30Tnia61HcuoGV3YhxNgHTj/SRqToNWG3q0qbSusTtLh7s+9ORZea751um04cxMZb3sftlMu4xft99rNH8Kwv8XRzmAiNbn1a8OlvSedfvsHoTnRxLe1RRBwe0+l+CPcT594sTQlvsFd0L/aV1xewXBO9ppzDOIvxE1f+g0gp2G/bmG20Rtdvk+HVZSqgpkHjzlQjiJ5KU4C6nL7vHmtwkPjiysqG13972/tmu2kOfpLNkV6yMhvcUP80jUJFu31KW09grz4WchNLSrKem3PvVzP/tsfz2oml69s2im3lOFxrmDwgWXN32f9uTVJ6Ihg/l9A6xUZgiVHUU+biMCYFOStlwbfZ3QiihOaM5Kh7HP5gTWVpwqyF8TINyP8e/Q6DGfaZwXliSGDrSFifreJU7miBGN6gBRMqwoq7a8Hy1vzscb/yro2KMM99MsMTPOlZHbAw2MXfXkqGRWiqrzp7lUtaX/ubYdmF0X4jXnkqXbjU9xK6JUBkfQ1tCF7OLk3H8Pm5wzFOZstyMzZjRtB3lr3D+OYwG67+n2ykdsmbyBBFF6Ja0t7l2zJl3XWYs1TNNf1P0yz1x/9b2uX/sK3qijlyihY+dRb2ItBxwnG8r+DV4899MxC8urm74MXFifNbqM91Aw8/BKJ7zkfxxyypjRlWspfLSsgdPVL+XEb5xZpn8Ipwh4RZCaQSi8uJH2NZ3LMpKLKiDSVXXQ9BYEVlWFtVfWx8dW6mCrhgU7/PgCmeMTCKSUzhQkdAx3FEy/SDb72hjPuRkWhGatTRuH+6kngkhHX/7r5Q3WmsqW3bP50IjXsFefu6cKZc5oss5viD5QYhdxQ3o+shHJHW7ruVT0f/wQ52xeOnYK+3mSZ8MrqkB3a4q43GmpzjApOJqdR6UOHHRZB8xZsK0MzRMN+QV1JWUIOmAtI7v/ekxopZFy2IsykF6eiBQWSf0qdcc4Z1XbXubCI/vwAbxcgmZcfsUX2iLSpSPeiLb4jVNVStx2lmuA2sVma8/lF23CHNx7y3WKixCdWnDvrq00Lqso4WdDFAqwoW9z712vARfuZR37NtXL2vbHurelV/Sm9wx/wrU32h36+z3wPv0t2Vs5JFBZYSwr8kPZo0v0roOKWcbSxq6iyLPP4yOofL142+KpWkxYkqos1DtY0yiyb9B20HaxgJaBd/iHj9qongg0EwlTujMrO134HjOvfaib7FJvVewuRBv4RRKT2+fepCOJpzp5CtKLqIIg+of1oZ1Ka7bQD/Jb8hDXnk9otS6EbAxr+JjEOXV6tHEVkHKOIfn1nEBk9ytNK4sOgY1Od0qyYKJFyc+y44FWSWZ/z0PFcJ0VsdIB4v6mIBem4iGk3loETMHlwv9toc0mujHuGO/oScJCklob6YWSkU+20WKMIelibCinDXt/jx1eYYj1rWcFTRcWwvkYQLbQx1eco2GvG3bOvsLbYF/ptVjLea9z6OqMlPu80Q1k8LniNafy0QqT7sN5dAqiDl4IZKHnY+WQ6ldDk3gzq5mSMTFEF5WnIOPIYp9qxpzVtDOoVYT9FGwR90ETJLEl1Dw1YQzhvJ7S9W3UWOp0hgAyfTCYvXtRdHm5C9vPcizZAraw+axnFwS6zcucSBiABHD0Ru63ojXB5cQ9/xQWQt3DFsChaSWdL41TJ6iuImv4I6JnT0R6Q3ieRoyrLZbt64Zok3bRYsCVpagI2w+ccLrWwWkdF7rHH+1WDGAHCbGS3hQx6idlKHN5SsUonJqD1hPQQ81/6BmqzsEXWaeo90hdbUNZEi5YbWu0MITaRROHmmdZwpw3vI98a3cFP1X6kaPl7YPkPXTS7thzNeqn09hXJfi4GtmmKFjo+96D/Pu+p0dFHrAoBHwK5lve+CU41QKbO8peNQQ6fZnvSRaZ5vtC/LqTfyPgVUsele/gvgJsVPfl9BvepKeeNUUuOJ1fEQ29qpDPO45Py7hPK1Wcd72oSSh6MWJB1EGxfeBJYI2gg2yXrc68e9r8EdfSzI0fu5r+1PSQDRpHGlWrC9iXR59KGcuIzJK+JfFWD08FIKs2G/VuDGzm2j0N0vqzoT3m2Ft5zoL3sTwBYjQeTI6VubFKV+sbaQxFc2KFoMJXWAwWny4v8DiY2MvBAMnfPy9md98f/W/AFBLAwQUAAIACAA5indJ6K6h6EoAAABqAAAAGwAAAHVuaXZlcnNhbC91bml2ZXJzYWwucG5nLnhtbLOxr8jNUShLLSrOzM+zVTLUM1Cyt+PlsikoSi3LTC1XqACKGekZQICSQiUqtzwzpSTDVsnCzBAhlpGamZ5RYqtkZmIGF9QHGgkAUEsBAgAAFAACAAgAOIp3SQ5qJE5iBAAABREAAB0AAAAAAAAAAQAAAAAAAAAAAHVuaXZlcnNhbC9jb21tb25fbWVzc2FnZXMubG5nUEsBAgAAFAACAAgAOIp3SQh+CyMpAwAAhgwAACcAAAAAAAAAAQAAAAAAnQQAAHVuaXZlcnNhbC9mbGFzaF9wdWJsaXNoaW5nX3NldHRpbmdzLnhtbFBLAQIAABQAAgAIADiKd0m1/AlkugIAAFUKAAAhAAAAAAAAAAEAAAAAAAsIAAB1bml2ZXJzYWwvZmxhc2hfc2tpbl9zZXR0aW5ncy54bWxQSwECAAAUAAIACAA4indJKpYPZ/4CAACXCwAAJgAAAAAAAAABAAAAAAAECwAAdW5pdmVyc2FsL2h0bWxfcHVibGlzaGluZ19zZXR0aW5ncy54bWxQSwECAAAUAAIACAA4indJaHFSkZoBAAAfBgAAHwAAAAAAAAABAAAAAABGDgAAdW5pdmVyc2FsL2h0bWxfc2tpbl9zZXR0aW5ncy5qc1BLAQIAABQAAgAIADiKd0k9PC/RwQAAAOUBAAAaAAAAAAAAAAEAAAAAAB0QAAB1bml2ZXJzYWwvaTE4bl9wcmVzZXRzLnhtbFBLAQIAABQAAgAIADiKd0mzv7NQbQAAAHIAAAAcAAAAAAAAAAEAAAAAABYRAAB1bml2ZXJzYWwvbG9jYWxfc2V0dGluZ3MueG1sUEsBAgAAFAACAAgARJRXRyO0Tvv7AgAAsAgAABQAAAAAAAAAAQAAAAAAvREAAHVuaXZlcnNhbC9wbGF5ZXIueG1sUEsBAgAAFAACAAgAOIp3SWQx/hTMCAAA/D0AACkAAAAAAAAAAQAAAAAA6hQAAHVuaXZlcnNhbC9za2luX2N1c3RvbWl6YXRpb25fc2V0dGluZ3MueG1sUEsBAgAAFAACAAgAOYp3SeXa0CvvDAAAOhwAABcAAAAAAAAAAAAAAAAA/R0AAHVuaXZlcnNhbC91bml2ZXJzYWwucG5nUEsBAgAAFAACAAgAOYp3SeiuoehKAAAAagAAABsAAAAAAAAAAQAAAAAAISsAAHVuaXZlcnNhbC91bml2ZXJzYWwucG5nLnhtbFBLBQYAAAAACwALAEkDAACkKwAAAAA="/>
  <p:tag name="ISPRING_PRESENTATION_TITLE" val="hg0001008"/>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32,&quot;width&quot;:64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2288</Words>
  <Application>Microsoft Office PowerPoint</Application>
  <PresentationFormat>自定义</PresentationFormat>
  <Paragraphs>176</Paragraphs>
  <Slides>27</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Gulim</vt:lpstr>
      <vt:lpstr>等线</vt:lpstr>
      <vt:lpstr>方正粗宋简体</vt:lpstr>
      <vt:lpstr>仿宋</vt:lpstr>
      <vt:lpstr>黑体</vt:lpstr>
      <vt:lpstr>宋体</vt:lpstr>
      <vt:lpstr>微软雅黑</vt:lpstr>
      <vt:lpstr>微软雅黑 Light</vt:lpstr>
      <vt:lpstr>造字工房情书（非商用）常规体</vt:lpstr>
      <vt:lpstr>Arial</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风云办公</dc:creator>
  <cp:keywords>www.1ppt.com</cp:keywords>
  <dc:description>www.1ppt.com</dc:description>
  <cp:lastModifiedBy>Dechuang Chen</cp:lastModifiedBy>
  <cp:revision>188</cp:revision>
  <dcterms:created xsi:type="dcterms:W3CDTF">2016-05-12T04:24:00Z</dcterms:created>
  <dcterms:modified xsi:type="dcterms:W3CDTF">2021-05-17T11:30:02Z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