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259" r:id="rId3"/>
    <p:sldId id="284" r:id="rId4"/>
    <p:sldId id="263" r:id="rId5"/>
    <p:sldId id="285" r:id="rId6"/>
    <p:sldId id="267" r:id="rId7"/>
    <p:sldId id="289" r:id="rId8"/>
    <p:sldId id="261" r:id="rId9"/>
    <p:sldId id="291" r:id="rId10"/>
    <p:sldId id="286" r:id="rId11"/>
    <p:sldId id="262" r:id="rId12"/>
    <p:sldId id="276" r:id="rId13"/>
    <p:sldId id="287" r:id="rId14"/>
    <p:sldId id="292" r:id="rId15"/>
    <p:sldId id="279" r:id="rId16"/>
    <p:sldId id="290" r:id="rId17"/>
    <p:sldId id="268" r:id="rId18"/>
    <p:sldId id="297" r:id="rId19"/>
    <p:sldId id="293" r:id="rId20"/>
    <p:sldId id="295" r:id="rId21"/>
    <p:sldId id="274" r:id="rId22"/>
    <p:sldId id="294" r:id="rId23"/>
    <p:sldId id="300" r:id="rId24"/>
    <p:sldId id="264" r:id="rId25"/>
    <p:sldId id="299" r:id="rId26"/>
    <p:sldId id="270" r:id="rId27"/>
    <p:sldId id="298" r:id="rId28"/>
    <p:sldId id="272" r:id="rId29"/>
    <p:sldId id="301" r:id="rId30"/>
    <p:sldId id="303" r:id="rId31"/>
    <p:sldId id="265" r:id="rId32"/>
    <p:sldId id="302" r:id="rId33"/>
    <p:sldId id="260" r:id="rId34"/>
    <p:sldId id="288" r:id="rId3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7" userDrawn="1">
          <p15:clr>
            <a:srgbClr val="A4A3A4"/>
          </p15:clr>
        </p15:guide>
        <p15:guide id="2" pos="1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1" autoAdjust="0"/>
    <p:restoredTop sz="94660"/>
  </p:normalViewPr>
  <p:slideViewPr>
    <p:cSldViewPr snapToGrid="0">
      <p:cViewPr varScale="1">
        <p:scale>
          <a:sx n="87" d="100"/>
          <a:sy n="87" d="100"/>
        </p:scale>
        <p:origin x="712" y="52"/>
      </p:cViewPr>
      <p:guideLst>
        <p:guide orient="horz" pos="3117"/>
        <p:guide pos="1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5747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06454941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918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54459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848444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12536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717353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22369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77436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88257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825124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808024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1033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478612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2615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218917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991513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093462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820962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60512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709036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96031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17959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03452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977827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4110639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314929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560623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94449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81619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665931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6445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26851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43279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38733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5452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7263"/>
            <a:ext cx="2057400" cy="273844"/>
          </a:xfrm>
        </p:spPr>
        <p:txBody>
          <a:bodyPr/>
          <a:lstStyle>
            <a:lvl1pPr>
              <a:defRPr/>
            </a:lvl1pPr>
          </a:lstStyle>
          <a:p>
            <a:fld id="{80F42DC0-2E3F-F440-A3AA-64F0AA1F84F2}" type="datetime1">
              <a:rPr lang="zh-CN" altLang="en-US"/>
              <a:t>2020/5/14</a:t>
            </a:fld>
            <a:endParaRPr lang="zh-CN" altLang="en-US" sz="1400">
              <a:solidFill>
                <a:schemeClr val="tx1"/>
              </a:solidFill>
            </a:endParaRPr>
          </a:p>
        </p:txBody>
      </p:sp>
      <p:sp>
        <p:nvSpPr>
          <p:cNvPr id="4" name="页脚占位符 3"/>
          <p:cNvSpPr>
            <a:spLocks noGrp="1"/>
          </p:cNvSpPr>
          <p:nvPr>
            <p:ph type="ftr" sz="quarter" idx="11"/>
          </p:nvPr>
        </p:nvSpPr>
        <p:spPr>
          <a:xfrm>
            <a:off x="3028950" y="4767263"/>
            <a:ext cx="3086100" cy="273844"/>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6457950" y="4767263"/>
            <a:ext cx="2057400" cy="273844"/>
          </a:xfrm>
        </p:spPr>
        <p:txBody>
          <a:bodyPr/>
          <a:lstStyle>
            <a:lvl1pPr>
              <a:defRPr/>
            </a:lvl1pPr>
          </a:lstStyle>
          <a:p>
            <a:fld id="{C5FC99A0-26D8-5E4B-82FB-70809BCEE9F6}" type="slidenum">
              <a:rPr lang="zh-CN" altLang="en-US"/>
              <a:t>‹#›</a:t>
            </a:fld>
            <a:endParaRPr lang="zh-CN" altLang="en-US" sz="14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2020/5/14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530157" y="463197"/>
            <a:ext cx="5507489" cy="1423467"/>
          </a:xfrm>
          <a:prstGeom prst="rect">
            <a:avLst/>
          </a:prstGeom>
          <a:noFill/>
        </p:spPr>
        <p:txBody>
          <a:bodyPr wrap="square" lIns="68580" tIns="34290" rIns="68580" bIns="34290" rtlCol="0">
            <a:spAutoFit/>
          </a:bodyPr>
          <a:lstStyle/>
          <a:p>
            <a:r>
              <a:rPr lang="zh-CN" altLang="en-US" sz="2400" b="1" dirty="0">
                <a:solidFill>
                  <a:srgbClr val="1B4367"/>
                </a:solidFill>
                <a:cs typeface="+mn-ea"/>
                <a:sym typeface="+mn-lt"/>
              </a:rPr>
              <a:t>西安电子科技大学在线教育系统</a:t>
            </a:r>
            <a:r>
              <a:rPr lang="en-US" altLang="zh-CN" sz="2400" b="1" dirty="0">
                <a:solidFill>
                  <a:srgbClr val="1B4367"/>
                </a:solidFill>
                <a:cs typeface="+mn-ea"/>
                <a:sym typeface="+mn-lt"/>
              </a:rPr>
              <a:t>——</a:t>
            </a:r>
          </a:p>
          <a:p>
            <a:endParaRPr lang="en-US" altLang="zh-CN" sz="2400" b="1" dirty="0">
              <a:solidFill>
                <a:srgbClr val="1B4367"/>
              </a:solidFill>
              <a:cs typeface="+mn-ea"/>
              <a:sym typeface="+mn-lt"/>
            </a:endParaRPr>
          </a:p>
          <a:p>
            <a:r>
              <a:rPr lang="zh-CN" altLang="en-US" sz="4000" b="1" dirty="0">
                <a:solidFill>
                  <a:srgbClr val="1B4367"/>
                </a:solidFill>
                <a:cs typeface="+mn-ea"/>
                <a:sym typeface="+mn-lt"/>
              </a:rPr>
              <a:t> “水课堂”项目报告</a:t>
            </a:r>
          </a:p>
        </p:txBody>
      </p:sp>
      <p:sp>
        <p:nvSpPr>
          <p:cNvPr id="3075" name="文本框 3074"/>
          <p:cNvSpPr txBox="1"/>
          <p:nvPr/>
        </p:nvSpPr>
        <p:spPr>
          <a:xfrm>
            <a:off x="3040277" y="3042673"/>
            <a:ext cx="5196637" cy="677493"/>
          </a:xfrm>
          <a:prstGeom prst="rect">
            <a:avLst/>
          </a:prstGeom>
          <a:noFill/>
          <a:ln w="9525">
            <a:noFill/>
            <a:miter/>
          </a:ln>
          <a:effectLst/>
        </p:spPr>
        <p:txBody>
          <a:bodyPr vert="horz" wrap="square" lIns="68580" tIns="34290" rIns="68580" bIns="34290" anchor="t">
            <a:spAutoFit/>
          </a:bodyPr>
          <a:lstStyle/>
          <a:p>
            <a:pPr lvl="0" eaLnBrk="0" hangingPunct="0">
              <a:lnSpc>
                <a:spcPct val="150000"/>
              </a:lnSpc>
            </a:pPr>
            <a:r>
              <a:rPr lang="zh-CN" altLang="en-US" dirty="0">
                <a:solidFill>
                  <a:schemeClr val="tx1">
                    <a:lumMod val="75000"/>
                    <a:lumOff val="25000"/>
                  </a:schemeClr>
                </a:solidFill>
                <a:cs typeface="+mn-ea"/>
                <a:sym typeface="+mn-lt"/>
              </a:rPr>
              <a:t>组别：</a:t>
            </a:r>
            <a:r>
              <a:rPr lang="en-US" altLang="zh-CN" dirty="0">
                <a:solidFill>
                  <a:schemeClr val="tx1">
                    <a:lumMod val="75000"/>
                    <a:lumOff val="25000"/>
                  </a:schemeClr>
                </a:solidFill>
                <a:cs typeface="+mn-ea"/>
                <a:sym typeface="+mn-lt"/>
              </a:rPr>
              <a:t>40</a:t>
            </a:r>
            <a:r>
              <a:rPr lang="zh-CN" altLang="en-US" dirty="0">
                <a:solidFill>
                  <a:schemeClr val="tx1">
                    <a:lumMod val="75000"/>
                    <a:lumOff val="25000"/>
                  </a:schemeClr>
                </a:solidFill>
                <a:cs typeface="+mn-ea"/>
                <a:sym typeface="+mn-lt"/>
              </a:rPr>
              <a:t>班第</a:t>
            </a:r>
            <a:r>
              <a:rPr lang="en-US" altLang="zh-CN" dirty="0">
                <a:solidFill>
                  <a:schemeClr val="tx1">
                    <a:lumMod val="75000"/>
                    <a:lumOff val="25000"/>
                  </a:schemeClr>
                </a:solidFill>
                <a:cs typeface="+mn-ea"/>
                <a:sym typeface="+mn-lt"/>
              </a:rPr>
              <a:t>11</a:t>
            </a:r>
            <a:r>
              <a:rPr lang="zh-CN" altLang="en-US" dirty="0">
                <a:solidFill>
                  <a:schemeClr val="tx1">
                    <a:lumMod val="75000"/>
                    <a:lumOff val="25000"/>
                  </a:schemeClr>
                </a:solidFill>
                <a:cs typeface="+mn-ea"/>
                <a:sym typeface="+mn-lt"/>
              </a:rPr>
              <a:t>组</a:t>
            </a:r>
            <a:endParaRPr lang="en-US" altLang="zh-CN" dirty="0">
              <a:solidFill>
                <a:schemeClr val="tx1">
                  <a:lumMod val="75000"/>
                  <a:lumOff val="25000"/>
                </a:schemeClr>
              </a:solidFill>
              <a:cs typeface="+mn-ea"/>
              <a:sym typeface="+mn-lt"/>
            </a:endParaRPr>
          </a:p>
          <a:p>
            <a:pPr lvl="0" eaLnBrk="0" hangingPunct="0">
              <a:lnSpc>
                <a:spcPct val="150000"/>
              </a:lnSpc>
            </a:pPr>
            <a:r>
              <a:rPr lang="zh-CN" altLang="en-US" dirty="0">
                <a:solidFill>
                  <a:schemeClr val="tx1">
                    <a:lumMod val="75000"/>
                    <a:lumOff val="25000"/>
                  </a:schemeClr>
                </a:solidFill>
                <a:cs typeface="+mn-ea"/>
                <a:sym typeface="+mn-lt"/>
              </a:rPr>
              <a:t>团队成员：陈德创  姚炫竹  柴轲  吴静轩  李容齐 李济阳</a:t>
            </a:r>
            <a:endParaRPr lang="en-US" altLang="zh-CN" dirty="0">
              <a:solidFill>
                <a:schemeClr val="tx1">
                  <a:lumMod val="75000"/>
                  <a:lumOff val="25000"/>
                </a:schemeClr>
              </a:solidFill>
              <a:cs typeface="+mn-ea"/>
              <a:sym typeface="+mn-lt"/>
            </a:endParaRPr>
          </a:p>
        </p:txBody>
      </p:sp>
      <p:sp>
        <p:nvSpPr>
          <p:cNvPr id="121" name="TextBox 120"/>
          <p:cNvSpPr txBox="1"/>
          <p:nvPr/>
        </p:nvSpPr>
        <p:spPr>
          <a:xfrm>
            <a:off x="3040277" y="2139021"/>
            <a:ext cx="3572663" cy="678981"/>
          </a:xfrm>
          <a:prstGeom prst="roundRect">
            <a:avLst/>
          </a:prstGeom>
          <a:solidFill>
            <a:srgbClr val="1B4367"/>
          </a:solidFill>
        </p:spPr>
        <p:txBody>
          <a:bodyPr wrap="square" rtlCol="0">
            <a:spAutoFit/>
          </a:bodyPr>
          <a:lstStyle/>
          <a:p>
            <a:pPr>
              <a:lnSpc>
                <a:spcPct val="150000"/>
              </a:lnSpc>
            </a:pPr>
            <a:r>
              <a:rPr lang="zh-CN" altLang="en-US" sz="1200" dirty="0">
                <a:solidFill>
                  <a:schemeClr val="bg1"/>
                </a:solidFill>
                <a:cs typeface="+mn-ea"/>
                <a:sym typeface="+mn-lt"/>
              </a:rPr>
              <a:t>西安电子科技大学 计算机科学与技术学院</a:t>
            </a:r>
            <a:endParaRPr lang="en-US" altLang="zh-CN" sz="1200" dirty="0">
              <a:solidFill>
                <a:schemeClr val="bg1"/>
              </a:solidFill>
              <a:cs typeface="+mn-ea"/>
              <a:sym typeface="+mn-lt"/>
            </a:endParaRPr>
          </a:p>
          <a:p>
            <a:pPr>
              <a:lnSpc>
                <a:spcPct val="150000"/>
              </a:lnSpc>
            </a:pPr>
            <a:r>
              <a:rPr lang="zh-CN" altLang="en-US" sz="1200" dirty="0">
                <a:solidFill>
                  <a:schemeClr val="bg1"/>
                </a:solidFill>
                <a:cs typeface="+mn-ea"/>
                <a:sym typeface="+mn-lt"/>
              </a:rPr>
              <a:t>工程概论</a:t>
            </a:r>
            <a:r>
              <a:rPr lang="en-US" altLang="zh-CN" sz="1200" dirty="0">
                <a:solidFill>
                  <a:schemeClr val="bg1"/>
                </a:solidFill>
                <a:cs typeface="+mn-ea"/>
                <a:sym typeface="+mn-lt"/>
              </a:rPr>
              <a:t>40+46</a:t>
            </a:r>
            <a:r>
              <a:rPr lang="zh-CN" altLang="en-US" sz="1200" dirty="0">
                <a:solidFill>
                  <a:schemeClr val="bg1"/>
                </a:solidFill>
                <a:cs typeface="+mn-ea"/>
                <a:sym typeface="+mn-lt"/>
              </a:rPr>
              <a:t>班</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7646" y="76662"/>
            <a:ext cx="1106354" cy="11063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70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220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产品与服务</a:t>
            </a:r>
          </a:p>
        </p:txBody>
      </p:sp>
      <p:sp>
        <p:nvSpPr>
          <p:cNvPr id="102" name="文本框 36"/>
          <p:cNvSpPr txBox="1"/>
          <p:nvPr/>
        </p:nvSpPr>
        <p:spPr>
          <a:xfrm>
            <a:off x="2639646" y="3249600"/>
            <a:ext cx="3860006" cy="28309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提供的产品与服务、服务策略</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par>
                          <p:cTn id="22" fill="hold">
                            <p:stCondLst>
                              <p:cond delay="2200"/>
                            </p:stCondLst>
                            <p:childTnLst>
                              <p:par>
                                <p:cTn id="23" presetID="42" presetClass="entr"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1000"/>
                                        <p:tgtEl>
                                          <p:spTgt spid="102"/>
                                        </p:tgtEl>
                                      </p:cBhvr>
                                    </p:animEffect>
                                    <p:anim calcmode="lin" valueType="num">
                                      <p:cBhvr>
                                        <p:cTn id="26" dur="1000" fill="hold"/>
                                        <p:tgtEl>
                                          <p:spTgt spid="102"/>
                                        </p:tgtEl>
                                        <p:attrNameLst>
                                          <p:attrName>ppt_x</p:attrName>
                                        </p:attrNameLst>
                                      </p:cBhvr>
                                      <p:tavLst>
                                        <p:tav tm="0">
                                          <p:val>
                                            <p:strVal val="#ppt_x"/>
                                          </p:val>
                                        </p:tav>
                                        <p:tav tm="100000">
                                          <p:val>
                                            <p:strVal val="#ppt_x"/>
                                          </p:val>
                                        </p:tav>
                                      </p:tavLst>
                                    </p:anim>
                                    <p:anim calcmode="lin" valueType="num">
                                      <p:cBhvr>
                                        <p:cTn id="27"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2"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p:nvPr/>
        </p:nvSpPr>
        <p:spPr bwMode="auto">
          <a:xfrm>
            <a:off x="4597480" y="1362762"/>
            <a:ext cx="1210866" cy="1210866"/>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print"/>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0" name="Freeform 6"/>
          <p:cNvSpPr/>
          <p:nvPr/>
        </p:nvSpPr>
        <p:spPr bwMode="auto">
          <a:xfrm>
            <a:off x="3317558" y="1362762"/>
            <a:ext cx="1227535" cy="1210866"/>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print"/>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1" name="Freeform 7"/>
          <p:cNvSpPr/>
          <p:nvPr/>
        </p:nvSpPr>
        <p:spPr bwMode="auto">
          <a:xfrm>
            <a:off x="4597480" y="2631969"/>
            <a:ext cx="1210866" cy="1221581"/>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print"/>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2" name="Freeform 8"/>
          <p:cNvSpPr/>
          <p:nvPr/>
        </p:nvSpPr>
        <p:spPr bwMode="auto">
          <a:xfrm>
            <a:off x="3317558" y="2631969"/>
            <a:ext cx="1227535" cy="1221581"/>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print"/>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nvGrpSpPr>
          <p:cNvPr id="10" name="组合 9"/>
          <p:cNvGrpSpPr/>
          <p:nvPr/>
        </p:nvGrpSpPr>
        <p:grpSpPr>
          <a:xfrm>
            <a:off x="4024789" y="2069994"/>
            <a:ext cx="1081088" cy="1070372"/>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412424"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955349"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sp>
          <p:nvSpPr>
            <p:cNvPr id="44044" name="矩形 35"/>
            <p:cNvSpPr/>
            <p:nvPr/>
          </p:nvSpPr>
          <p:spPr>
            <a:xfrm>
              <a:off x="5391785" y="3704590"/>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04</a:t>
              </a:r>
              <a:endParaRPr lang="zh-CN" altLang="en-US" sz="1800" dirty="0">
                <a:solidFill>
                  <a:schemeClr val="bg1"/>
                </a:solidFill>
                <a:cs typeface="+mn-ea"/>
                <a:sym typeface="+mn-lt"/>
              </a:endParaRPr>
            </a:p>
          </p:txBody>
        </p:sp>
        <p:sp>
          <p:nvSpPr>
            <p:cNvPr id="44045" name="矩形 36"/>
            <p:cNvSpPr/>
            <p:nvPr/>
          </p:nvSpPr>
          <p:spPr>
            <a:xfrm>
              <a:off x="5917249" y="369506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03</a:t>
              </a:r>
              <a:endParaRPr lang="zh-CN" altLang="en-US" sz="1800" dirty="0">
                <a:solidFill>
                  <a:schemeClr val="bg1"/>
                </a:solidFill>
                <a:cs typeface="+mn-ea"/>
                <a:sym typeface="+mn-lt"/>
              </a:endParaRPr>
            </a:p>
          </p:txBody>
        </p:sp>
      </p:grpSp>
      <p:sp>
        <p:nvSpPr>
          <p:cNvPr id="25" name="TextBox 1210"/>
          <p:cNvSpPr/>
          <p:nvPr/>
        </p:nvSpPr>
        <p:spPr>
          <a:xfrm>
            <a:off x="5982692" y="1325297"/>
            <a:ext cx="1939404"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b="1" dirty="0">
                <a:solidFill>
                  <a:srgbClr val="1B4367"/>
                </a:solidFill>
                <a:cs typeface="+mn-ea"/>
                <a:sym typeface="+mn-lt"/>
              </a:rPr>
              <a:t>支持学生观看课程回放的录课系统</a:t>
            </a:r>
          </a:p>
        </p:txBody>
      </p:sp>
      <p:sp>
        <p:nvSpPr>
          <p:cNvPr id="3" name="TextBox 1210"/>
          <p:cNvSpPr/>
          <p:nvPr/>
        </p:nvSpPr>
        <p:spPr>
          <a:xfrm>
            <a:off x="6014124" y="3053608"/>
            <a:ext cx="2244737"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b="1" dirty="0">
                <a:solidFill>
                  <a:srgbClr val="1B4367"/>
                </a:solidFill>
                <a:cs typeface="+mn-ea"/>
                <a:sym typeface="+mn-lt"/>
              </a:rPr>
              <a:t>支持教师布置与检查作业的作业考试系统</a:t>
            </a:r>
          </a:p>
        </p:txBody>
      </p:sp>
      <p:sp>
        <p:nvSpPr>
          <p:cNvPr id="6" name="TextBox 1210"/>
          <p:cNvSpPr/>
          <p:nvPr/>
        </p:nvSpPr>
        <p:spPr>
          <a:xfrm>
            <a:off x="1309421" y="3070754"/>
            <a:ext cx="1840934"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r"/>
            <a:r>
              <a:rPr lang="zh-CN" altLang="en-US" b="1" dirty="0">
                <a:solidFill>
                  <a:srgbClr val="1B4367"/>
                </a:solidFill>
                <a:cs typeface="+mn-ea"/>
                <a:sym typeface="+mn-lt"/>
              </a:rPr>
              <a:t>支持师生交流与问答的群聊系统</a:t>
            </a:r>
          </a:p>
        </p:txBody>
      </p:sp>
      <p:sp>
        <p:nvSpPr>
          <p:cNvPr id="8" name="TextBox 1210"/>
          <p:cNvSpPr/>
          <p:nvPr/>
        </p:nvSpPr>
        <p:spPr>
          <a:xfrm>
            <a:off x="1192378" y="1341489"/>
            <a:ext cx="1939404" cy="50013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r"/>
            <a:r>
              <a:rPr lang="zh-CN" altLang="en-US" b="1" dirty="0">
                <a:solidFill>
                  <a:srgbClr val="1B4367"/>
                </a:solidFill>
                <a:cs typeface="+mn-ea"/>
                <a:sym typeface="+mn-lt"/>
              </a:rPr>
              <a:t>支持教师进行网上授课的网课系统</a:t>
            </a: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提供的产品与服务</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150"/>
                            </p:stCondLst>
                            <p:childTnLst>
                              <p:par>
                                <p:cTn id="17" presetID="53" presetClass="entr" presetSubtype="52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anim calcmode="lin" valueType="num">
                                      <p:cBhvr>
                                        <p:cTn id="22" dur="500" fill="hold"/>
                                        <p:tgtEl>
                                          <p:spTgt spid="30"/>
                                        </p:tgtEl>
                                        <p:attrNameLst>
                                          <p:attrName>ppt_x</p:attrName>
                                        </p:attrNameLst>
                                      </p:cBhvr>
                                      <p:tavLst>
                                        <p:tav tm="0">
                                          <p:val>
                                            <p:fltVal val="0.5"/>
                                          </p:val>
                                        </p:tav>
                                        <p:tav tm="100000">
                                          <p:val>
                                            <p:strVal val="#ppt_x"/>
                                          </p:val>
                                        </p:tav>
                                      </p:tavLst>
                                    </p:anim>
                                    <p:anim calcmode="lin" valueType="num">
                                      <p:cBhvr>
                                        <p:cTn id="23" dur="500" fill="hold"/>
                                        <p:tgtEl>
                                          <p:spTgt spid="30"/>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fltVal val="0.5"/>
                                          </p:val>
                                        </p:tav>
                                        <p:tav tm="100000">
                                          <p:val>
                                            <p:strVal val="#ppt_x"/>
                                          </p:val>
                                        </p:tav>
                                      </p:tavLst>
                                    </p:anim>
                                    <p:anim calcmode="lin" valueType="num">
                                      <p:cBhvr>
                                        <p:cTn id="30" dur="500" fill="hold"/>
                                        <p:tgtEl>
                                          <p:spTgt spid="29"/>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fltVal val="0.5"/>
                                          </p:val>
                                        </p:tav>
                                        <p:tav tm="100000">
                                          <p:val>
                                            <p:strVal val="#ppt_x"/>
                                          </p:val>
                                        </p:tav>
                                      </p:tavLst>
                                    </p:anim>
                                    <p:anim calcmode="lin" valueType="num">
                                      <p:cBhvr>
                                        <p:cTn id="37" dur="500" fill="hold"/>
                                        <p:tgtEl>
                                          <p:spTgt spid="3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anim calcmode="lin" valueType="num">
                                      <p:cBhvr>
                                        <p:cTn id="43" dur="500" fill="hold"/>
                                        <p:tgtEl>
                                          <p:spTgt spid="32"/>
                                        </p:tgtEl>
                                        <p:attrNameLst>
                                          <p:attrName>ppt_x</p:attrName>
                                        </p:attrNameLst>
                                      </p:cBhvr>
                                      <p:tavLst>
                                        <p:tav tm="0">
                                          <p:val>
                                            <p:fltVal val="0.5"/>
                                          </p:val>
                                        </p:tav>
                                        <p:tav tm="100000">
                                          <p:val>
                                            <p:strVal val="#ppt_x"/>
                                          </p:val>
                                        </p:tav>
                                      </p:tavLst>
                                    </p:anim>
                                    <p:anim calcmode="lin" valueType="num">
                                      <p:cBhvr>
                                        <p:cTn id="44" dur="500" fill="hold"/>
                                        <p:tgtEl>
                                          <p:spTgt spid="32"/>
                                        </p:tgtEl>
                                        <p:attrNameLst>
                                          <p:attrName>ppt_y</p:attrName>
                                        </p:attrNameLst>
                                      </p:cBhvr>
                                      <p:tavLst>
                                        <p:tav tm="0">
                                          <p:val>
                                            <p:fltVal val="0.5"/>
                                          </p:val>
                                        </p:tav>
                                        <p:tav tm="100000">
                                          <p:val>
                                            <p:strVal val="#ppt_y"/>
                                          </p:val>
                                        </p:tav>
                                      </p:tavLst>
                                    </p:anim>
                                  </p:childTnLst>
                                </p:cTn>
                              </p:par>
                            </p:childTnLst>
                          </p:cTn>
                        </p:par>
                        <p:par>
                          <p:cTn id="45" fill="hold">
                            <p:stCondLst>
                              <p:cond delay="1650"/>
                            </p:stCondLst>
                            <p:childTnLst>
                              <p:par>
                                <p:cTn id="46" presetID="53" presetClass="entr" presetSubtype="16"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par>
                          <p:cTn id="51" fill="hold">
                            <p:stCondLst>
                              <p:cond delay="2150"/>
                            </p:stCondLst>
                            <p:childTnLst>
                              <p:par>
                                <p:cTn id="52" presetID="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0-#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0-#ppt_w/2"/>
                                          </p:val>
                                        </p:tav>
                                        <p:tav tm="100000">
                                          <p:val>
                                            <p:strVal val="#ppt_x"/>
                                          </p:val>
                                        </p:tav>
                                      </p:tavLst>
                                    </p:anim>
                                    <p:anim calcmode="lin" valueType="num">
                                      <p:cBhvr additive="base">
                                        <p:cTn id="59" dur="500" fill="hold"/>
                                        <p:tgtEl>
                                          <p:spTgt spid="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1+#ppt_w/2"/>
                                          </p:val>
                                        </p:tav>
                                        <p:tav tm="100000">
                                          <p:val>
                                            <p:strVal val="#ppt_x"/>
                                          </p:val>
                                        </p:tav>
                                      </p:tavLst>
                                    </p:anim>
                                    <p:anim calcmode="lin" valueType="num">
                                      <p:cBhvr additive="base">
                                        <p:cTn id="63" dur="500" fill="hold"/>
                                        <p:tgtEl>
                                          <p:spTgt spid="25"/>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additive="base">
                                        <p:cTn id="66" dur="500" fill="hold"/>
                                        <p:tgtEl>
                                          <p:spTgt spid="3"/>
                                        </p:tgtEl>
                                        <p:attrNameLst>
                                          <p:attrName>ppt_x</p:attrName>
                                        </p:attrNameLst>
                                      </p:cBhvr>
                                      <p:tavLst>
                                        <p:tav tm="0">
                                          <p:val>
                                            <p:strVal val="1+#ppt_w/2"/>
                                          </p:val>
                                        </p:tav>
                                        <p:tav tm="100000">
                                          <p:val>
                                            <p:strVal val="#ppt_x"/>
                                          </p:val>
                                        </p:tav>
                                      </p:tavLst>
                                    </p:anim>
                                    <p:anim calcmode="lin" valueType="num">
                                      <p:cBhvr additive="base">
                                        <p:cTn id="6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25" grpId="0"/>
      <p:bldP spid="3" grpId="0"/>
      <p:bldP spid="6" grpId="0"/>
      <p:bldP spid="8"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59058" y="1156646"/>
            <a:ext cx="1067276" cy="1067276"/>
            <a:chOff x="1833245" y="2037080"/>
            <a:chExt cx="1423035" cy="1423035"/>
          </a:xfrm>
          <a:solidFill>
            <a:schemeClr val="bg1"/>
          </a:solidFill>
        </p:grpSpPr>
        <p:sp>
          <p:nvSpPr>
            <p:cNvPr id="50" name="泪滴形 49"/>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a:cs typeface="+mn-ea"/>
                <a:sym typeface="+mn-lt"/>
              </a:endParaRPr>
            </a:p>
          </p:txBody>
        </p:sp>
      </p:grpSp>
      <p:grpSp>
        <p:nvGrpSpPr>
          <p:cNvPr id="7" name="组合 6"/>
          <p:cNvGrpSpPr/>
          <p:nvPr/>
        </p:nvGrpSpPr>
        <p:grpSpPr>
          <a:xfrm>
            <a:off x="4039177" y="1156646"/>
            <a:ext cx="1067276" cy="1067276"/>
            <a:chOff x="4164965" y="2037080"/>
            <a:chExt cx="1423035" cy="1423035"/>
          </a:xfrm>
          <a:solidFill>
            <a:schemeClr val="bg1"/>
          </a:solidFill>
        </p:grpSpPr>
        <p:sp>
          <p:nvSpPr>
            <p:cNvPr id="51" name="泪滴形 50"/>
            <p:cNvSpPr/>
            <p:nvPr/>
          </p:nvSpPr>
          <p:spPr>
            <a:xfrm rot="8100000">
              <a:off x="416496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4"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lstStyle/>
            <a:p>
              <a:endParaRPr lang="zh-CN" altLang="en-US">
                <a:cs typeface="+mn-ea"/>
                <a:sym typeface="+mn-lt"/>
              </a:endParaRPr>
            </a:p>
          </p:txBody>
        </p:sp>
      </p:grpSp>
      <p:grpSp>
        <p:nvGrpSpPr>
          <p:cNvPr id="9" name="组合 8"/>
          <p:cNvGrpSpPr/>
          <p:nvPr/>
        </p:nvGrpSpPr>
        <p:grpSpPr>
          <a:xfrm>
            <a:off x="6024942" y="1155930"/>
            <a:ext cx="1067276" cy="1067276"/>
            <a:chOff x="8827770" y="2037080"/>
            <a:chExt cx="1423035" cy="1423035"/>
          </a:xfrm>
          <a:solidFill>
            <a:schemeClr val="bg1"/>
          </a:solidFill>
        </p:grpSpPr>
        <p:sp>
          <p:nvSpPr>
            <p:cNvPr id="53" name="泪滴形 52"/>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9" name="文本框 15"/>
          <p:cNvSpPr txBox="1"/>
          <p:nvPr/>
        </p:nvSpPr>
        <p:spPr>
          <a:xfrm>
            <a:off x="716110" y="326557"/>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服务策略</a:t>
            </a:r>
          </a:p>
        </p:txBody>
      </p:sp>
      <p:sp>
        <p:nvSpPr>
          <p:cNvPr id="20" name="TextBox 1210"/>
          <p:cNvSpPr/>
          <p:nvPr/>
        </p:nvSpPr>
        <p:spPr>
          <a:xfrm>
            <a:off x="1984838" y="2575107"/>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树立服务理念</a:t>
            </a:r>
          </a:p>
        </p:txBody>
      </p:sp>
      <p:sp>
        <p:nvSpPr>
          <p:cNvPr id="21" name="文本框 8"/>
          <p:cNvSpPr txBox="1"/>
          <p:nvPr/>
        </p:nvSpPr>
        <p:spPr>
          <a:xfrm>
            <a:off x="1806783" y="2850698"/>
            <a:ext cx="1571826" cy="15860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团队的服务理念如同团队的心理支柱，是能督促我们提高产品质量、赢得用户好评的关键。趁早地树立团队服务理念能趁早地提高团队的凝聚力和服务能力。</a:t>
            </a:r>
            <a:endParaRPr lang="en-US" altLang="zh-CN"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22" name="TextBox 1210"/>
          <p:cNvSpPr/>
          <p:nvPr/>
        </p:nvSpPr>
        <p:spPr>
          <a:xfrm>
            <a:off x="3964957" y="2575107"/>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zh-CN" b="1" dirty="0">
                <a:solidFill>
                  <a:srgbClr val="1B4367"/>
                </a:solidFill>
                <a:cs typeface="+mn-ea"/>
              </a:rPr>
              <a:t>确定用户需求</a:t>
            </a:r>
            <a:endParaRPr lang="zh-CN" altLang="en-US" b="1" dirty="0">
              <a:solidFill>
                <a:srgbClr val="1B4367"/>
              </a:solidFill>
              <a:cs typeface="+mn-ea"/>
              <a:sym typeface="+mn-lt"/>
            </a:endParaRPr>
          </a:p>
        </p:txBody>
      </p:sp>
      <p:sp>
        <p:nvSpPr>
          <p:cNvPr id="23" name="文本框 8"/>
          <p:cNvSpPr txBox="1"/>
          <p:nvPr/>
        </p:nvSpPr>
        <p:spPr>
          <a:xfrm>
            <a:off x="3786902" y="2850698"/>
            <a:ext cx="1571826" cy="17783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为了方便用户，也为了便于团队了解用户需求，我们将内置意见箱系统，用户可通过意见箱直接向团队提出产品修改和完善意见。能及时确定和满足用户需求，有利于提高我们服务口碑。</a:t>
            </a:r>
            <a:endParaRPr lang="en-US" altLang="zh-CN"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24" name="TextBox 1210"/>
          <p:cNvSpPr/>
          <p:nvPr/>
        </p:nvSpPr>
        <p:spPr>
          <a:xfrm>
            <a:off x="5950722" y="2575107"/>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服务人员管理</a:t>
            </a:r>
          </a:p>
        </p:txBody>
      </p:sp>
      <p:sp>
        <p:nvSpPr>
          <p:cNvPr id="25" name="文本框 8"/>
          <p:cNvSpPr txBox="1"/>
          <p:nvPr/>
        </p:nvSpPr>
        <p:spPr>
          <a:xfrm>
            <a:off x="5772667" y="2850698"/>
            <a:ext cx="1571826" cy="197073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团队中将专门设置服务管理部门，专门负责对用户的服务。团队将会从社会上以招聘的方式选取合格的服务人员担任用户客服工作，并定期展开培训，争取培养出一批优秀的服务人员，提高用户的满意度。</a:t>
            </a:r>
            <a:endParaRPr lang="en-US" altLang="zh-CN"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par>
                          <p:cTn id="16" fill="hold">
                            <p:stCondLst>
                              <p:cond delay="95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450"/>
                            </p:stCondLst>
                            <p:childTnLst>
                              <p:par>
                                <p:cTn id="23" presetID="53" presetClass="entr" presetSubtype="16"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1950"/>
                            </p:stCondLst>
                            <p:childTnLst>
                              <p:par>
                                <p:cTn id="29" presetID="1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right)">
                                      <p:cBhvr>
                                        <p:cTn id="32" dur="500"/>
                                        <p:tgtEl>
                                          <p:spTgt spid="21"/>
                                        </p:tgtEl>
                                      </p:cBhvr>
                                    </p:animEffect>
                                  </p:childTnLst>
                                </p:cTn>
                              </p:par>
                            </p:childTnLst>
                          </p:cTn>
                        </p:par>
                        <p:par>
                          <p:cTn id="33" fill="hold">
                            <p:stCondLst>
                              <p:cond delay="2450"/>
                            </p:stCondLst>
                            <p:childTnLst>
                              <p:par>
                                <p:cTn id="34" presetID="53" presetClass="entr" presetSubtype="16"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par>
                          <p:cTn id="39" fill="hold">
                            <p:stCondLst>
                              <p:cond delay="2950"/>
                            </p:stCondLst>
                            <p:childTnLst>
                              <p:par>
                                <p:cTn id="40" presetID="53" presetClass="entr" presetSubtype="16"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par>
                          <p:cTn id="45" fill="hold">
                            <p:stCondLst>
                              <p:cond delay="3450"/>
                            </p:stCondLst>
                            <p:childTnLst>
                              <p:par>
                                <p:cTn id="46" presetID="12" presetClass="entr" presetSubtype="8"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p:tgtEl>
                                          <p:spTgt spid="23"/>
                                        </p:tgtEl>
                                        <p:attrNameLst>
                                          <p:attrName>ppt_x</p:attrName>
                                        </p:attrNameLst>
                                      </p:cBhvr>
                                      <p:tavLst>
                                        <p:tav tm="0">
                                          <p:val>
                                            <p:strVal val="#ppt_x-#ppt_w*1.125000"/>
                                          </p:val>
                                        </p:tav>
                                        <p:tav tm="100000">
                                          <p:val>
                                            <p:strVal val="#ppt_x"/>
                                          </p:val>
                                        </p:tav>
                                      </p:tavLst>
                                    </p:anim>
                                    <p:animEffect transition="in" filter="wipe(right)">
                                      <p:cBhvr>
                                        <p:cTn id="49" dur="500"/>
                                        <p:tgtEl>
                                          <p:spTgt spid="23"/>
                                        </p:tgtEl>
                                      </p:cBhvr>
                                    </p:animEffect>
                                  </p:childTnLst>
                                </p:cTn>
                              </p:par>
                            </p:childTnLst>
                          </p:cTn>
                        </p:par>
                        <p:par>
                          <p:cTn id="50" fill="hold">
                            <p:stCondLst>
                              <p:cond delay="3950"/>
                            </p:stCondLst>
                            <p:childTnLst>
                              <p:par>
                                <p:cTn id="51" presetID="53" presetClass="entr" presetSubtype="16"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childTnLst>
                          </p:cTn>
                        </p:par>
                        <p:par>
                          <p:cTn id="56" fill="hold">
                            <p:stCondLst>
                              <p:cond delay="4450"/>
                            </p:stCondLst>
                            <p:childTnLst>
                              <p:par>
                                <p:cTn id="57" presetID="1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p:tgtEl>
                                          <p:spTgt spid="25"/>
                                        </p:tgtEl>
                                        <p:attrNameLst>
                                          <p:attrName>ppt_x</p:attrName>
                                        </p:attrNameLst>
                                      </p:cBhvr>
                                      <p:tavLst>
                                        <p:tav tm="0">
                                          <p:val>
                                            <p:strVal val="#ppt_x-#ppt_w*1.125000"/>
                                          </p:val>
                                        </p:tav>
                                        <p:tav tm="100000">
                                          <p:val>
                                            <p:strVal val="#ppt_x"/>
                                          </p:val>
                                        </p:tav>
                                      </p:tavLst>
                                    </p:anim>
                                    <p:animEffect transition="in" filter="wipe(right)">
                                      <p:cBhvr>
                                        <p:cTn id="60" dur="500"/>
                                        <p:tgtEl>
                                          <p:spTgt spid="25"/>
                                        </p:tgtEl>
                                      </p:cBhvr>
                                    </p:animEffect>
                                  </p:childTnLst>
                                </p:cTn>
                              </p:par>
                            </p:childTnLst>
                          </p:cTn>
                        </p:par>
                        <p:par>
                          <p:cTn id="61" fill="hold">
                            <p:stCondLst>
                              <p:cond delay="4950"/>
                            </p:stCondLst>
                            <p:childTnLst>
                              <p:par>
                                <p:cTn id="62" presetID="53" presetClass="entr" presetSubtype="16" fill="hold" nodeType="after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p:cTn id="64" dur="500" fill="hold"/>
                                        <p:tgtEl>
                                          <p:spTgt spid="9"/>
                                        </p:tgtEl>
                                        <p:attrNameLst>
                                          <p:attrName>ppt_w</p:attrName>
                                        </p:attrNameLst>
                                      </p:cBhvr>
                                      <p:tavLst>
                                        <p:tav tm="0">
                                          <p:val>
                                            <p:fltVal val="0"/>
                                          </p:val>
                                        </p:tav>
                                        <p:tav tm="100000">
                                          <p:val>
                                            <p:strVal val="#ppt_w"/>
                                          </p:val>
                                        </p:tav>
                                      </p:tavLst>
                                    </p:anim>
                                    <p:anim calcmode="lin" valueType="num">
                                      <p:cBhvr>
                                        <p:cTn id="65" dur="500" fill="hold"/>
                                        <p:tgtEl>
                                          <p:spTgt spid="9"/>
                                        </p:tgtEl>
                                        <p:attrNameLst>
                                          <p:attrName>ppt_h</p:attrName>
                                        </p:attrNameLst>
                                      </p:cBhvr>
                                      <p:tavLst>
                                        <p:tav tm="0">
                                          <p:val>
                                            <p:fltVal val="0"/>
                                          </p:val>
                                        </p:tav>
                                        <p:tav tm="100000">
                                          <p:val>
                                            <p:strVal val="#ppt_h"/>
                                          </p:val>
                                        </p:tav>
                                      </p:tavLst>
                                    </p:anim>
                                    <p:animEffect transition="in" filter="fade">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风险分析</a:t>
            </a:r>
          </a:p>
        </p:txBody>
      </p:sp>
      <p:sp>
        <p:nvSpPr>
          <p:cNvPr id="104" name="文本框 36"/>
          <p:cNvSpPr txBox="1"/>
          <p:nvPr/>
        </p:nvSpPr>
        <p:spPr>
          <a:xfrm>
            <a:off x="2639646" y="3249600"/>
            <a:ext cx="3860006" cy="28309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风险分析（开发缺陷）及应对策略</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2150"/>
                            </p:stCondLst>
                            <p:childTnLst>
                              <p:par>
                                <p:cTn id="23" presetID="42" presetClass="entr" presetSubtype="0" fill="hold" grpId="0" nodeType="after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1000"/>
                                        <p:tgtEl>
                                          <p:spTgt spid="104"/>
                                        </p:tgtEl>
                                      </p:cBhvr>
                                    </p:animEffect>
                                    <p:anim calcmode="lin" valueType="num">
                                      <p:cBhvr>
                                        <p:cTn id="26" dur="1000" fill="hold"/>
                                        <p:tgtEl>
                                          <p:spTgt spid="104"/>
                                        </p:tgtEl>
                                        <p:attrNameLst>
                                          <p:attrName>ppt_x</p:attrName>
                                        </p:attrNameLst>
                                      </p:cBhvr>
                                      <p:tavLst>
                                        <p:tav tm="0">
                                          <p:val>
                                            <p:strVal val="#ppt_x"/>
                                          </p:val>
                                        </p:tav>
                                        <p:tav tm="100000">
                                          <p:val>
                                            <p:strVal val="#ppt_x"/>
                                          </p:val>
                                        </p:tav>
                                      </p:tavLst>
                                    </p:anim>
                                    <p:anim calcmode="lin" valueType="num">
                                      <p:cBhvr>
                                        <p:cTn id="2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4607" y="1723329"/>
            <a:ext cx="1067276" cy="1067276"/>
            <a:chOff x="6496050" y="2037080"/>
            <a:chExt cx="1423035" cy="1423035"/>
          </a:xfrm>
          <a:solidFill>
            <a:schemeClr val="bg1"/>
          </a:solidFill>
        </p:grpSpPr>
        <p:sp>
          <p:nvSpPr>
            <p:cNvPr id="52" name="泪滴形 51"/>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5"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风险分析</a:t>
            </a:r>
          </a:p>
        </p:txBody>
      </p:sp>
      <p:sp>
        <p:nvSpPr>
          <p:cNvPr id="26" name="TextBox 1210"/>
          <p:cNvSpPr/>
          <p:nvPr/>
        </p:nvSpPr>
        <p:spPr>
          <a:xfrm>
            <a:off x="2735145" y="1232914"/>
            <a:ext cx="5521850" cy="261648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nSpc>
                <a:spcPct val="150000"/>
              </a:lnSpc>
            </a:pPr>
            <a:r>
              <a:rPr lang="zh-CN" altLang="en-US" b="1" dirty="0">
                <a:solidFill>
                  <a:srgbClr val="1B4367"/>
                </a:solidFill>
                <a:cs typeface="+mn-ea"/>
                <a:sym typeface="+mn-lt"/>
              </a:rPr>
              <a:t>由于项目开发初期所面对的较大资金缺口，目前产品的开发模式运用的是多组开发单组整合的线上模式，在产品尚未正式运营之前，为最为合适的开发 模式，但当产品实际运作时，将会面临诸多入保密性，同步性，协调性问题。 并且在运营的过程中，技术在未来发展中可能被超越，竞争对手可能会对我们现有技术进行模仿。而作为我们，在技术方面存在许多不足，开发组技术部的技术人员均还是在校学生，技术水平可能滞后于社会的发展，不能及时掌握最新的技术，造成同行技术人员的超越。</a:t>
            </a: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extLst>
      <p:ext uri="{BB962C8B-B14F-4D97-AF65-F5344CB8AC3E}">
        <p14:creationId xmlns:p14="http://schemas.microsoft.com/office/powerpoint/2010/main" val="17046370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par>
                          <p:cTn id="16" fill="hold">
                            <p:stCondLst>
                              <p:cond delay="95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450"/>
                            </p:stCondLst>
                            <p:childTnLst>
                              <p:par>
                                <p:cTn id="23" presetID="53" presetClass="entr" presetSubtype="16"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659063" y="627205"/>
            <a:ext cx="3512012" cy="1268081"/>
            <a:chOff x="6178340" y="1457775"/>
            <a:chExt cx="3592830" cy="1690771"/>
          </a:xfrm>
        </p:grpSpPr>
        <p:sp>
          <p:nvSpPr>
            <p:cNvPr id="86" name="文本框 85"/>
            <p:cNvSpPr txBox="1"/>
            <p:nvPr/>
          </p:nvSpPr>
          <p:spPr>
            <a:xfrm>
              <a:off x="6178340" y="2029011"/>
              <a:ext cx="3592830" cy="1119535"/>
            </a:xfrm>
            <a:prstGeom prst="rect">
              <a:avLst/>
            </a:prstGeom>
            <a:noFill/>
          </p:spPr>
          <p:txBody>
            <a:bodyPr wrap="square" rtlCol="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通过便捷、多样的功能和良好的服务态度培养产品在师生群体里的良好口碑。而形成良好的口碑，能扩大和巩固团队的经营规模和经济实力，可以有效降低财务方面风险。</a:t>
              </a:r>
              <a:endParaRPr lang="zh-CN" altLang="da-DK"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8" name="TextBox 1956"/>
            <p:cNvSpPr/>
            <p:nvPr/>
          </p:nvSpPr>
          <p:spPr>
            <a:xfrm>
              <a:off x="6182150" y="1457775"/>
              <a:ext cx="2945439" cy="636071"/>
            </a:xfrm>
            <a:prstGeom prst="rect">
              <a:avLst/>
            </a:prstGeom>
            <a:noFill/>
            <a:ln w="9525">
              <a:noFill/>
              <a:miter/>
            </a:ln>
          </p:spPr>
          <p:txBody>
            <a:bodyPr wrap="square">
              <a:spAutoFit/>
            </a:bodyPr>
            <a:lstStyle/>
            <a:p>
              <a:pPr lvl="0">
                <a:lnSpc>
                  <a:spcPts val="1500"/>
                </a:lnSpc>
              </a:pPr>
              <a:r>
                <a:rPr lang="zh-CN" altLang="en-US" b="1" dirty="0">
                  <a:solidFill>
                    <a:srgbClr val="1B4367"/>
                  </a:solidFill>
                  <a:cs typeface="+mn-ea"/>
                  <a:sym typeface="+mn-lt"/>
                </a:rPr>
                <a:t>以产品功能多样化、便捷性取胜，建立良好口碑</a:t>
              </a:r>
            </a:p>
          </p:txBody>
        </p:sp>
      </p:grpSp>
      <p:grpSp>
        <p:nvGrpSpPr>
          <p:cNvPr id="74" name="组合 73"/>
          <p:cNvGrpSpPr/>
          <p:nvPr/>
        </p:nvGrpSpPr>
        <p:grpSpPr>
          <a:xfrm>
            <a:off x="4672685" y="2550415"/>
            <a:ext cx="3410611" cy="1055871"/>
            <a:chOff x="6180940" y="3828220"/>
            <a:chExt cx="3592830" cy="1407825"/>
          </a:xfrm>
        </p:grpSpPr>
        <p:sp>
          <p:nvSpPr>
            <p:cNvPr id="6" name="文本框 5"/>
            <p:cNvSpPr txBox="1"/>
            <p:nvPr/>
          </p:nvSpPr>
          <p:spPr>
            <a:xfrm>
              <a:off x="6180940" y="4116510"/>
              <a:ext cx="3592830" cy="1119535"/>
            </a:xfrm>
            <a:prstGeom prst="rect">
              <a:avLst/>
            </a:prstGeom>
            <a:noFill/>
          </p:spPr>
          <p:txBody>
            <a:bodyPr wrap="square" rtlCol="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通过产品内意见反馈、问卷调查、微信公众号提问、论坛的建议搜集等方式，做好市场调研。并对调研数据进行详细分析，为策划案的制定提供可靠的依据。</a:t>
              </a:r>
              <a:endParaRPr lang="zh-CN" altLang="da-DK"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7" name="TextBox 1956"/>
            <p:cNvSpPr/>
            <p:nvPr/>
          </p:nvSpPr>
          <p:spPr>
            <a:xfrm>
              <a:off x="6184751" y="3828220"/>
              <a:ext cx="2086684" cy="379590"/>
            </a:xfrm>
            <a:prstGeom prst="rect">
              <a:avLst/>
            </a:prstGeom>
            <a:noFill/>
            <a:ln w="9525">
              <a:noFill/>
              <a:miter/>
            </a:ln>
          </p:spPr>
          <p:txBody>
            <a:bodyPr wrap="square">
              <a:spAutoFit/>
            </a:bodyPr>
            <a:lstStyle/>
            <a:p>
              <a:pPr lvl="0">
                <a:lnSpc>
                  <a:spcPts val="1500"/>
                </a:lnSpc>
              </a:pPr>
              <a:r>
                <a:rPr lang="zh-CN" altLang="en-US" b="1" dirty="0">
                  <a:solidFill>
                    <a:srgbClr val="1B4367"/>
                  </a:solidFill>
                  <a:cs typeface="+mn-ea"/>
                  <a:sym typeface="+mn-lt"/>
                </a:rPr>
                <a:t>做好调研分析</a:t>
              </a:r>
            </a:p>
          </p:txBody>
        </p:sp>
      </p:grpSp>
      <p:cxnSp>
        <p:nvCxnSpPr>
          <p:cNvPr id="11" name="直接连接符 10"/>
          <p:cNvCxnSpPr>
            <a:stCxn id="56" idx="0"/>
          </p:cNvCxnSpPr>
          <p:nvPr/>
        </p:nvCxnSpPr>
        <p:spPr>
          <a:xfrm>
            <a:off x="4312404" y="881485"/>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964898" y="3418271"/>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6" name="组合 75"/>
          <p:cNvGrpSpPr/>
          <p:nvPr/>
        </p:nvGrpSpPr>
        <p:grpSpPr>
          <a:xfrm>
            <a:off x="863205" y="1645601"/>
            <a:ext cx="3099744" cy="863511"/>
            <a:chOff x="1641794" y="2573986"/>
            <a:chExt cx="3592830" cy="1151345"/>
          </a:xfrm>
        </p:grpSpPr>
        <p:sp>
          <p:nvSpPr>
            <p:cNvPr id="66" name="文本框 85"/>
            <p:cNvSpPr txBox="1"/>
            <p:nvPr/>
          </p:nvSpPr>
          <p:spPr>
            <a:xfrm>
              <a:off x="1641794" y="2862276"/>
              <a:ext cx="3592830" cy="863055"/>
            </a:xfrm>
            <a:prstGeom prst="rect">
              <a:avLst/>
            </a:prstGeom>
            <a:noFill/>
          </p:spPr>
          <p:txBody>
            <a:bodyPr wrap="square" rtlCol="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设立统一办公地点，将线上开发模式转为线下开发模式。加强各部分的联络确保产品开发过程中的同步性和保密性。</a:t>
              </a:r>
              <a:endParaRPr lang="zh-CN" altLang="da-DK"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67" name="TextBox 1956"/>
            <p:cNvSpPr/>
            <p:nvPr/>
          </p:nvSpPr>
          <p:spPr>
            <a:xfrm>
              <a:off x="2896280" y="2573986"/>
              <a:ext cx="2307676" cy="37959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设立统一办公地点</a:t>
              </a:r>
            </a:p>
          </p:txBody>
        </p:sp>
      </p:grpSp>
      <p:grpSp>
        <p:nvGrpSpPr>
          <p:cNvPr id="77" name="组合 76"/>
          <p:cNvGrpSpPr/>
          <p:nvPr/>
        </p:nvGrpSpPr>
        <p:grpSpPr>
          <a:xfrm>
            <a:off x="863205" y="3352071"/>
            <a:ext cx="3101693" cy="1055871"/>
            <a:chOff x="1644394" y="4873181"/>
            <a:chExt cx="3592830" cy="1407824"/>
          </a:xfrm>
        </p:grpSpPr>
        <p:sp>
          <p:nvSpPr>
            <p:cNvPr id="68" name="文本框 5"/>
            <p:cNvSpPr txBox="1"/>
            <p:nvPr/>
          </p:nvSpPr>
          <p:spPr>
            <a:xfrm>
              <a:off x="1644394" y="5161471"/>
              <a:ext cx="3592830" cy="1119534"/>
            </a:xfrm>
            <a:prstGeom prst="rect">
              <a:avLst/>
            </a:prstGeom>
            <a:noFill/>
          </p:spPr>
          <p:txBody>
            <a:bodyPr wrap="square" rtlCol="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团队成员要不断地深入学习相关知识，把握市场上的最新方向，为用户提供最新颖的功能与信息，使产品不断焕发新活力。</a:t>
              </a:r>
              <a:endParaRPr lang="zh-CN" altLang="da-DK"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69" name="TextBox 1956"/>
            <p:cNvSpPr/>
            <p:nvPr/>
          </p:nvSpPr>
          <p:spPr>
            <a:xfrm>
              <a:off x="2691466" y="4873181"/>
              <a:ext cx="2491341" cy="379591"/>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不断学习，紧跟时代</a:t>
              </a:r>
            </a:p>
          </p:txBody>
        </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应对策略</a:t>
            </a: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95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45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1950"/>
                            </p:stCondLst>
                            <p:childTnLst>
                              <p:par>
                                <p:cTn id="27" presetID="2" presetClass="entr" presetSubtype="2"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1+#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childTnLst>
                          </p:cTn>
                        </p:par>
                        <p:par>
                          <p:cTn id="31" fill="hold">
                            <p:stCondLst>
                              <p:cond delay="2450"/>
                            </p:stCondLst>
                            <p:childTnLst>
                              <p:par>
                                <p:cTn id="32" presetID="53" presetClass="entr" presetSubtype="16" fill="hold"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animEffect transition="in" filter="fade">
                                      <p:cBhvr>
                                        <p:cTn id="36" dur="500"/>
                                        <p:tgtEl>
                                          <p:spTgt spid="71"/>
                                        </p:tgtEl>
                                      </p:cBhvr>
                                    </p:animEffect>
                                  </p:childTnLst>
                                </p:cTn>
                              </p:par>
                            </p:childTnLst>
                          </p:cTn>
                        </p:par>
                        <p:par>
                          <p:cTn id="37" fill="hold">
                            <p:stCondLst>
                              <p:cond delay="2950"/>
                            </p:stCondLst>
                            <p:childTnLst>
                              <p:par>
                                <p:cTn id="38" presetID="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childTnLst>
                          </p:cTn>
                        </p:par>
                        <p:par>
                          <p:cTn id="42" fill="hold">
                            <p:stCondLst>
                              <p:cond delay="3450"/>
                            </p:stCondLst>
                            <p:childTnLst>
                              <p:par>
                                <p:cTn id="43" presetID="53" presetClass="entr" presetSubtype="16"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 calcmode="lin" valueType="num">
                                      <p:cBhvr>
                                        <p:cTn id="45" dur="500" fill="hold"/>
                                        <p:tgtEl>
                                          <p:spTgt spid="72"/>
                                        </p:tgtEl>
                                        <p:attrNameLst>
                                          <p:attrName>ppt_w</p:attrName>
                                        </p:attrNameLst>
                                      </p:cBhvr>
                                      <p:tavLst>
                                        <p:tav tm="0">
                                          <p:val>
                                            <p:fltVal val="0"/>
                                          </p:val>
                                        </p:tav>
                                        <p:tav tm="100000">
                                          <p:val>
                                            <p:strVal val="#ppt_w"/>
                                          </p:val>
                                        </p:tav>
                                      </p:tavLst>
                                    </p:anim>
                                    <p:anim calcmode="lin" valueType="num">
                                      <p:cBhvr>
                                        <p:cTn id="46" dur="500" fill="hold"/>
                                        <p:tgtEl>
                                          <p:spTgt spid="72"/>
                                        </p:tgtEl>
                                        <p:attrNameLst>
                                          <p:attrName>ppt_h</p:attrName>
                                        </p:attrNameLst>
                                      </p:cBhvr>
                                      <p:tavLst>
                                        <p:tav tm="0">
                                          <p:val>
                                            <p:fltVal val="0"/>
                                          </p:val>
                                        </p:tav>
                                        <p:tav tm="100000">
                                          <p:val>
                                            <p:strVal val="#ppt_h"/>
                                          </p:val>
                                        </p:tav>
                                      </p:tavLst>
                                    </p:anim>
                                    <p:animEffect transition="in" filter="fade">
                                      <p:cBhvr>
                                        <p:cTn id="47" dur="500"/>
                                        <p:tgtEl>
                                          <p:spTgt spid="72"/>
                                        </p:tgtEl>
                                      </p:cBhvr>
                                    </p:animEffect>
                                  </p:childTnLst>
                                </p:cTn>
                              </p:par>
                            </p:childTnLst>
                          </p:cTn>
                        </p:par>
                        <p:par>
                          <p:cTn id="48" fill="hold">
                            <p:stCondLst>
                              <p:cond delay="3950"/>
                            </p:stCondLst>
                            <p:childTnLst>
                              <p:par>
                                <p:cTn id="49" presetID="2" presetClass="entr" presetSubtype="2"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1+#ppt_w/2"/>
                                          </p:val>
                                        </p:tav>
                                        <p:tav tm="100000">
                                          <p:val>
                                            <p:strVal val="#ppt_x"/>
                                          </p:val>
                                        </p:tav>
                                      </p:tavLst>
                                    </p:anim>
                                    <p:anim calcmode="lin" valueType="num">
                                      <p:cBhvr additive="base">
                                        <p:cTn id="52" dur="500" fill="hold"/>
                                        <p:tgtEl>
                                          <p:spTgt spid="74"/>
                                        </p:tgtEl>
                                        <p:attrNameLst>
                                          <p:attrName>ppt_y</p:attrName>
                                        </p:attrNameLst>
                                      </p:cBhvr>
                                      <p:tavLst>
                                        <p:tav tm="0">
                                          <p:val>
                                            <p:strVal val="#ppt_y"/>
                                          </p:val>
                                        </p:tav>
                                        <p:tav tm="100000">
                                          <p:val>
                                            <p:strVal val="#ppt_y"/>
                                          </p:val>
                                        </p:tav>
                                      </p:tavLst>
                                    </p:anim>
                                  </p:childTnLst>
                                </p:cTn>
                              </p:par>
                            </p:childTnLst>
                          </p:cTn>
                        </p:par>
                        <p:par>
                          <p:cTn id="53" fill="hold">
                            <p:stCondLst>
                              <p:cond delay="4450"/>
                            </p:stCondLst>
                            <p:childTnLst>
                              <p:par>
                                <p:cTn id="54" presetID="53" presetClass="entr" presetSubtype="16"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p:cTn id="56" dur="500" fill="hold"/>
                                        <p:tgtEl>
                                          <p:spTgt spid="73"/>
                                        </p:tgtEl>
                                        <p:attrNameLst>
                                          <p:attrName>ppt_w</p:attrName>
                                        </p:attrNameLst>
                                      </p:cBhvr>
                                      <p:tavLst>
                                        <p:tav tm="0">
                                          <p:val>
                                            <p:fltVal val="0"/>
                                          </p:val>
                                        </p:tav>
                                        <p:tav tm="100000">
                                          <p:val>
                                            <p:strVal val="#ppt_w"/>
                                          </p:val>
                                        </p:tav>
                                      </p:tavLst>
                                    </p:anim>
                                    <p:anim calcmode="lin" valueType="num">
                                      <p:cBhvr>
                                        <p:cTn id="57" dur="500" fill="hold"/>
                                        <p:tgtEl>
                                          <p:spTgt spid="73"/>
                                        </p:tgtEl>
                                        <p:attrNameLst>
                                          <p:attrName>ppt_h</p:attrName>
                                        </p:attrNameLst>
                                      </p:cBhvr>
                                      <p:tavLst>
                                        <p:tav tm="0">
                                          <p:val>
                                            <p:fltVal val="0"/>
                                          </p:val>
                                        </p:tav>
                                        <p:tav tm="100000">
                                          <p:val>
                                            <p:strVal val="#ppt_h"/>
                                          </p:val>
                                        </p:tav>
                                      </p:tavLst>
                                    </p:anim>
                                    <p:animEffect transition="in" filter="fade">
                                      <p:cBhvr>
                                        <p:cTn id="58" dur="500"/>
                                        <p:tgtEl>
                                          <p:spTgt spid="73"/>
                                        </p:tgtEl>
                                      </p:cBhvr>
                                    </p:animEffect>
                                  </p:childTnLst>
                                </p:cTn>
                              </p:par>
                            </p:childTnLst>
                          </p:cTn>
                        </p:par>
                        <p:par>
                          <p:cTn id="59" fill="hold">
                            <p:stCondLst>
                              <p:cond delay="4950"/>
                            </p:stCondLst>
                            <p:childTnLst>
                              <p:par>
                                <p:cTn id="60" presetID="2" presetClass="entr" presetSubtype="8" fill="hold"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0-#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软件设计</a:t>
            </a:r>
          </a:p>
        </p:txBody>
      </p:sp>
      <p:sp>
        <p:nvSpPr>
          <p:cNvPr id="104" name="文本框 36"/>
          <p:cNvSpPr txBox="1"/>
          <p:nvPr/>
        </p:nvSpPr>
        <p:spPr>
          <a:xfrm>
            <a:off x="2639646" y="3249600"/>
            <a:ext cx="3860006" cy="52546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软件需求、</a:t>
            </a:r>
            <a:r>
              <a:rPr lang="en-US" altLang="zh-CN" sz="1050" dirty="0">
                <a:solidFill>
                  <a:schemeClr val="tx1">
                    <a:lumMod val="75000"/>
                    <a:lumOff val="25000"/>
                  </a:schemeClr>
                </a:solidFill>
                <a:cs typeface="+mn-ea"/>
                <a:sym typeface="+mn-lt"/>
              </a:rPr>
              <a:t>APP</a:t>
            </a:r>
            <a:r>
              <a:rPr lang="zh-CN" altLang="en-US" sz="1050" dirty="0">
                <a:solidFill>
                  <a:schemeClr val="tx1">
                    <a:lumMod val="75000"/>
                    <a:lumOff val="25000"/>
                  </a:schemeClr>
                </a:solidFill>
                <a:cs typeface="+mn-ea"/>
                <a:sym typeface="+mn-lt"/>
              </a:rPr>
              <a:t>架构、功能总览、软硬件及外部系统接口需求、运行环境、可靠性和可用性需求</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95752713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2150"/>
                            </p:stCondLst>
                            <p:childTnLst>
                              <p:par>
                                <p:cTn id="23" presetID="42" presetClass="entr" presetSubtype="0" fill="hold" grpId="0" nodeType="after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1000"/>
                                        <p:tgtEl>
                                          <p:spTgt spid="104"/>
                                        </p:tgtEl>
                                      </p:cBhvr>
                                    </p:animEffect>
                                    <p:anim calcmode="lin" valueType="num">
                                      <p:cBhvr>
                                        <p:cTn id="26" dur="1000" fill="hold"/>
                                        <p:tgtEl>
                                          <p:spTgt spid="104"/>
                                        </p:tgtEl>
                                        <p:attrNameLst>
                                          <p:attrName>ppt_x</p:attrName>
                                        </p:attrNameLst>
                                      </p:cBhvr>
                                      <p:tavLst>
                                        <p:tav tm="0">
                                          <p:val>
                                            <p:strVal val="#ppt_x"/>
                                          </p:val>
                                        </p:tav>
                                        <p:tav tm="100000">
                                          <p:val>
                                            <p:strVal val="#ppt_x"/>
                                          </p:val>
                                        </p:tav>
                                      </p:tavLst>
                                    </p:anim>
                                    <p:anim calcmode="lin" valueType="num">
                                      <p:cBhvr>
                                        <p:cTn id="2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5612" y="1292018"/>
            <a:ext cx="2337204" cy="99828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400" b="1" dirty="0">
                <a:solidFill>
                  <a:srgbClr val="1B4367"/>
                </a:solidFill>
                <a:latin typeface="+mn-lt"/>
                <a:ea typeface="+mn-ea"/>
                <a:cs typeface="+mn-ea"/>
                <a:sym typeface="+mn-lt"/>
              </a:rPr>
              <a:t>学生进入系统时应该进行身份验证。</a:t>
            </a:r>
          </a:p>
        </p:txBody>
      </p:sp>
      <p:sp>
        <p:nvSpPr>
          <p:cNvPr id="2" name="Text Placeholder 2"/>
          <p:cNvSpPr txBox="1"/>
          <p:nvPr/>
        </p:nvSpPr>
        <p:spPr>
          <a:xfrm>
            <a:off x="1906916" y="2769887"/>
            <a:ext cx="2444592" cy="1591313"/>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400" b="1" dirty="0">
                <a:solidFill>
                  <a:srgbClr val="1B4367"/>
                </a:solidFill>
                <a:cs typeface="+mn-ea"/>
                <a:sym typeface="+mn-lt"/>
              </a:rPr>
              <a:t>直播内容清晰、流畅，应设有讨论区、提问区等方便老师与学生及时互动。</a:t>
            </a: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软件基本需求概述</a:t>
            </a: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778968"/>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8" name="Text Placeholder 2"/>
          <p:cNvSpPr txBox="1"/>
          <p:nvPr/>
        </p:nvSpPr>
        <p:spPr>
          <a:xfrm>
            <a:off x="5450216" y="1284054"/>
            <a:ext cx="2391678" cy="99828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400" b="1" dirty="0">
                <a:solidFill>
                  <a:srgbClr val="1B4367"/>
                </a:solidFill>
                <a:cs typeface="+mn-ea"/>
                <a:sym typeface="+mn-lt"/>
              </a:rPr>
              <a:t>学生进入系统后，能够快速找到正在上课的课堂。</a:t>
            </a:r>
            <a:endParaRPr lang="zh-CN" altLang="en-US" sz="1400" b="1" dirty="0">
              <a:solidFill>
                <a:srgbClr val="1B4367"/>
              </a:solidFill>
              <a:latin typeface="+mn-lt"/>
              <a:ea typeface="+mn-ea"/>
              <a:cs typeface="+mn-ea"/>
              <a:sym typeface="+mn-lt"/>
            </a:endParaRPr>
          </a:p>
        </p:txBody>
      </p:sp>
      <p:sp>
        <p:nvSpPr>
          <p:cNvPr id="50" name="Text Placeholder 2"/>
          <p:cNvSpPr txBox="1"/>
          <p:nvPr/>
        </p:nvSpPr>
        <p:spPr>
          <a:xfrm>
            <a:off x="5450215" y="2777209"/>
            <a:ext cx="2391677" cy="109253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400" b="1" dirty="0">
                <a:solidFill>
                  <a:srgbClr val="1B4367"/>
                </a:solidFill>
                <a:cs typeface="+mn-ea"/>
                <a:sym typeface="+mn-lt"/>
              </a:rPr>
              <a:t>直播结束后，老师能清晰地查看到学生听课情况。</a:t>
            </a:r>
            <a:endParaRPr lang="zh-CN" altLang="en-US" sz="1400" b="1" dirty="0">
              <a:solidFill>
                <a:srgbClr val="1B4367"/>
              </a:solidFill>
              <a:latin typeface="+mn-lt"/>
              <a:ea typeface="+mn-ea"/>
              <a:cs typeface="+mn-ea"/>
              <a:sym typeface="+mn-lt"/>
            </a:endParaRPr>
          </a:p>
        </p:txBody>
      </p:sp>
      <p:grpSp>
        <p:nvGrpSpPr>
          <p:cNvPr id="17" name="组合 16"/>
          <p:cNvGrpSpPr/>
          <p:nvPr/>
        </p:nvGrpSpPr>
        <p:grpSpPr>
          <a:xfrm>
            <a:off x="4792493" y="131405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16" name="组合 15"/>
          <p:cNvGrpSpPr/>
          <p:nvPr/>
        </p:nvGrpSpPr>
        <p:grpSpPr>
          <a:xfrm>
            <a:off x="4792493" y="2778968"/>
            <a:ext cx="602227" cy="602227"/>
            <a:chOff x="4440068" y="3016787"/>
            <a:chExt cx="602227" cy="602227"/>
          </a:xfrm>
          <a:solidFill>
            <a:schemeClr val="bg1"/>
          </a:solidFill>
        </p:grpSpPr>
        <p:sp>
          <p:nvSpPr>
            <p:cNvPr id="53" name="泪滴形 52"/>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71197" y="3149450"/>
              <a:ext cx="339968" cy="336901"/>
              <a:chOff x="4735830" y="4453890"/>
              <a:chExt cx="176213" cy="174625"/>
            </a:xfrm>
            <a:grpFill/>
          </p:grpSpPr>
          <p:sp>
            <p:nvSpPr>
              <p:cNvPr id="31757" name="Oval 42"/>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31758" name="Oval 43"/>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31759" name="Oval 44"/>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31760" name="Oval 45"/>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15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childTnLst>
                          </p:cTn>
                        </p:par>
                        <p:par>
                          <p:cTn id="28" fill="hold">
                            <p:stCondLst>
                              <p:cond delay="1650"/>
                            </p:stCondLst>
                            <p:childTnLst>
                              <p:par>
                                <p:cTn id="29" presetID="53" presetClass="entr" presetSubtype="52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fltVal val="0.5"/>
                                          </p:val>
                                        </p:tav>
                                        <p:tav tm="100000">
                                          <p:val>
                                            <p:strVal val="#ppt_x"/>
                                          </p:val>
                                        </p:tav>
                                      </p:tavLst>
                                    </p:anim>
                                    <p:anim calcmode="lin" valueType="num">
                                      <p:cBhvr>
                                        <p:cTn id="35" dur="500" fill="hold"/>
                                        <p:tgtEl>
                                          <p:spTgt spid="19"/>
                                        </p:tgtEl>
                                        <p:attrNameLst>
                                          <p:attrName>ppt_y</p:attrName>
                                        </p:attrNameLst>
                                      </p:cBhvr>
                                      <p:tavLst>
                                        <p:tav tm="0">
                                          <p:val>
                                            <p:fltVal val="0.5"/>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1+#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par>
                          <p:cTn id="40" fill="hold">
                            <p:stCondLst>
                              <p:cond delay="2150"/>
                            </p:stCondLst>
                            <p:childTnLst>
                              <p:par>
                                <p:cTn id="41" presetID="53" presetClass="entr" presetSubtype="52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Effect transition="in" filter="fade">
                                      <p:cBhvr>
                                        <p:cTn id="45" dur="500"/>
                                        <p:tgtEl>
                                          <p:spTgt spid="17"/>
                                        </p:tgtEl>
                                      </p:cBhvr>
                                    </p:animEffect>
                                    <p:anim calcmode="lin" valueType="num">
                                      <p:cBhvr>
                                        <p:cTn id="46" dur="500" fill="hold"/>
                                        <p:tgtEl>
                                          <p:spTgt spid="17"/>
                                        </p:tgtEl>
                                        <p:attrNameLst>
                                          <p:attrName>ppt_x</p:attrName>
                                        </p:attrNameLst>
                                      </p:cBhvr>
                                      <p:tavLst>
                                        <p:tav tm="0">
                                          <p:val>
                                            <p:fltVal val="0.5"/>
                                          </p:val>
                                        </p:tav>
                                        <p:tav tm="100000">
                                          <p:val>
                                            <p:strVal val="#ppt_x"/>
                                          </p:val>
                                        </p:tav>
                                      </p:tavLst>
                                    </p:anim>
                                    <p:anim calcmode="lin" valueType="num">
                                      <p:cBhvr>
                                        <p:cTn id="47" dur="500" fill="hold"/>
                                        <p:tgtEl>
                                          <p:spTgt spid="17"/>
                                        </p:tgtEl>
                                        <p:attrNameLst>
                                          <p:attrName>ppt_y</p:attrName>
                                        </p:attrNameLst>
                                      </p:cBhvr>
                                      <p:tavLst>
                                        <p:tav tm="0">
                                          <p:val>
                                            <p:fltVal val="0.5"/>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1+#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childTnLst>
                          </p:cTn>
                        </p:par>
                        <p:par>
                          <p:cTn id="52" fill="hold">
                            <p:stCondLst>
                              <p:cond delay="2650"/>
                            </p:stCondLst>
                            <p:childTnLst>
                              <p:par>
                                <p:cTn id="53" presetID="53" presetClass="entr" presetSubtype="52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anim calcmode="lin" valueType="num">
                                      <p:cBhvr>
                                        <p:cTn id="58" dur="500" fill="hold"/>
                                        <p:tgtEl>
                                          <p:spTgt spid="16"/>
                                        </p:tgtEl>
                                        <p:attrNameLst>
                                          <p:attrName>ppt_x</p:attrName>
                                        </p:attrNameLst>
                                      </p:cBhvr>
                                      <p:tavLst>
                                        <p:tav tm="0">
                                          <p:val>
                                            <p:fltVal val="0.5"/>
                                          </p:val>
                                        </p:tav>
                                        <p:tav tm="100000">
                                          <p:val>
                                            <p:strVal val="#ppt_x"/>
                                          </p:val>
                                        </p:tav>
                                      </p:tavLst>
                                    </p:anim>
                                    <p:anim calcmode="lin" valueType="num">
                                      <p:cBhvr>
                                        <p:cTn id="59" dur="500" fill="hold"/>
                                        <p:tgtEl>
                                          <p:spTgt spid="16"/>
                                        </p:tgtEl>
                                        <p:attrNameLst>
                                          <p:attrName>ppt_y</p:attrName>
                                        </p:attrNameLst>
                                      </p:cBhvr>
                                      <p:tavLst>
                                        <p:tav tm="0">
                                          <p:val>
                                            <p:fltVal val="0.5"/>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1+#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2" grpId="0"/>
      <p:bldP spid="37" grpId="0"/>
      <p:bldP spid="48"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业务流程图</a:t>
            </a: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pic>
        <p:nvPicPr>
          <p:cNvPr id="4" name="图片 3">
            <a:extLst>
              <a:ext uri="{FF2B5EF4-FFF2-40B4-BE49-F238E27FC236}">
                <a16:creationId xmlns:a16="http://schemas.microsoft.com/office/drawing/2014/main" id="{F9CF1BCE-0682-4990-8397-8F60963649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513" y="657417"/>
            <a:ext cx="6868973" cy="3010912"/>
          </a:xfrm>
          <a:prstGeom prst="rect">
            <a:avLst/>
          </a:prstGeom>
        </p:spPr>
      </p:pic>
      <p:sp>
        <p:nvSpPr>
          <p:cNvPr id="9" name="Text Placeholder 2">
            <a:extLst>
              <a:ext uri="{FF2B5EF4-FFF2-40B4-BE49-F238E27FC236}">
                <a16:creationId xmlns:a16="http://schemas.microsoft.com/office/drawing/2014/main" id="{A5DCD1F0-F6BA-4B4A-B606-71A99E067A52}"/>
              </a:ext>
            </a:extLst>
          </p:cNvPr>
          <p:cNvSpPr txBox="1"/>
          <p:nvPr/>
        </p:nvSpPr>
        <p:spPr>
          <a:xfrm>
            <a:off x="1131647" y="3796623"/>
            <a:ext cx="6868973" cy="701830"/>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400" b="1" dirty="0">
                <a:solidFill>
                  <a:srgbClr val="1B4367"/>
                </a:solidFill>
                <a:latin typeface="+mn-lt"/>
                <a:ea typeface="+mn-ea"/>
                <a:cs typeface="+mn-ea"/>
                <a:sym typeface="+mn-lt"/>
              </a:rPr>
              <a:t>该系统是基于网络技术的一种在线教育系统，教师通过网络对进行教学、管理、考核等操作；学生通过系统完成学习、检测等操作。</a:t>
            </a:r>
          </a:p>
        </p:txBody>
      </p:sp>
    </p:spTree>
    <p:extLst>
      <p:ext uri="{BB962C8B-B14F-4D97-AF65-F5344CB8AC3E}">
        <p14:creationId xmlns:p14="http://schemas.microsoft.com/office/powerpoint/2010/main" val="37603784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软件系统架构</a:t>
            </a: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pic>
        <p:nvPicPr>
          <p:cNvPr id="3" name="图片 2">
            <a:extLst>
              <a:ext uri="{FF2B5EF4-FFF2-40B4-BE49-F238E27FC236}">
                <a16:creationId xmlns:a16="http://schemas.microsoft.com/office/drawing/2014/main" id="{11AC05BC-1031-4891-A5E2-F8993183C6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620465"/>
            <a:ext cx="4557719" cy="4213245"/>
          </a:xfrm>
          <a:prstGeom prst="rect">
            <a:avLst/>
          </a:prstGeom>
        </p:spPr>
      </p:pic>
      <p:sp>
        <p:nvSpPr>
          <p:cNvPr id="7" name="Text Placeholder 2">
            <a:extLst>
              <a:ext uri="{FF2B5EF4-FFF2-40B4-BE49-F238E27FC236}">
                <a16:creationId xmlns:a16="http://schemas.microsoft.com/office/drawing/2014/main" id="{447F0906-C6E4-470E-A046-55FFA9412DF9}"/>
              </a:ext>
            </a:extLst>
          </p:cNvPr>
          <p:cNvSpPr txBox="1"/>
          <p:nvPr/>
        </p:nvSpPr>
        <p:spPr>
          <a:xfrm>
            <a:off x="305933" y="798548"/>
            <a:ext cx="4353850" cy="4159520"/>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400" b="1" dirty="0">
                <a:solidFill>
                  <a:srgbClr val="1B4367"/>
                </a:solidFill>
                <a:latin typeface="+mn-lt"/>
                <a:ea typeface="+mn-ea"/>
                <a:cs typeface="+mn-ea"/>
                <a:sym typeface="+mn-lt"/>
              </a:rPr>
              <a:t>      在登录后进入</a:t>
            </a:r>
            <a:r>
              <a:rPr lang="en-US" altLang="zh-CN" sz="1400" b="1" dirty="0">
                <a:solidFill>
                  <a:srgbClr val="1B4367"/>
                </a:solidFill>
                <a:latin typeface="+mn-lt"/>
                <a:ea typeface="+mn-ea"/>
                <a:cs typeface="+mn-ea"/>
                <a:sym typeface="+mn-lt"/>
              </a:rPr>
              <a:t>APP</a:t>
            </a:r>
            <a:r>
              <a:rPr lang="zh-CN" altLang="en-US" sz="1400" b="1" dirty="0">
                <a:solidFill>
                  <a:srgbClr val="1B4367"/>
                </a:solidFill>
                <a:latin typeface="+mn-lt"/>
                <a:ea typeface="+mn-ea"/>
                <a:cs typeface="+mn-ea"/>
                <a:sym typeface="+mn-lt"/>
              </a:rPr>
              <a:t>主页面，默认显示课程选择界面，这一部分以课表的形式展现，并且会对现在正在直播的课程做出提示，从这一入口可以直达课堂直播（或者说各课堂的直播间）。</a:t>
            </a:r>
            <a:endParaRPr lang="en-US" altLang="zh-CN" sz="1400" b="1" dirty="0">
              <a:solidFill>
                <a:srgbClr val="1B4367"/>
              </a:solidFill>
              <a:latin typeface="+mn-lt"/>
              <a:ea typeface="+mn-ea"/>
              <a:cs typeface="+mn-ea"/>
              <a:sym typeface="+mn-lt"/>
            </a:endParaRPr>
          </a:p>
          <a:p>
            <a:r>
              <a:rPr lang="zh-CN" altLang="en-US" sz="1400" b="1" dirty="0">
                <a:solidFill>
                  <a:srgbClr val="1B4367"/>
                </a:solidFill>
                <a:latin typeface="+mn-lt"/>
                <a:ea typeface="+mn-ea"/>
                <a:cs typeface="+mn-ea"/>
                <a:sym typeface="+mn-lt"/>
              </a:rPr>
              <a:t>      个人主页面：主要进行个人信息的编辑、各种消息的集中展示、各种服务的接口。服务为可拓展模块，方便后期添加和维护。这些服务板块可以为学生提供校内便捷服务，比如查询图书馆的借阅信息（包括在线预定书籍）、个人水电网费缴费情况、个人成绩等。</a:t>
            </a:r>
            <a:endParaRPr lang="en-US" altLang="zh-CN" sz="1400" b="1" dirty="0">
              <a:solidFill>
                <a:srgbClr val="1B4367"/>
              </a:solidFill>
              <a:latin typeface="+mn-lt"/>
              <a:ea typeface="+mn-ea"/>
              <a:cs typeface="+mn-ea"/>
              <a:sym typeface="+mn-lt"/>
            </a:endParaRPr>
          </a:p>
          <a:p>
            <a:r>
              <a:rPr lang="zh-CN" altLang="en-US" sz="1400" b="1" dirty="0">
                <a:solidFill>
                  <a:srgbClr val="1B4367"/>
                </a:solidFill>
                <a:latin typeface="+mn-lt"/>
                <a:ea typeface="+mn-ea"/>
                <a:cs typeface="+mn-ea"/>
                <a:sym typeface="+mn-lt"/>
              </a:rPr>
              <a:t>      任务页面：主要是老师发布的作业和考试安排，既是对任务计划安排的集中体现。以时间轴方式呈现，防止错过任务提交的最终期限。</a:t>
            </a:r>
          </a:p>
        </p:txBody>
      </p:sp>
    </p:spTree>
    <p:extLst>
      <p:ext uri="{BB962C8B-B14F-4D97-AF65-F5344CB8AC3E}">
        <p14:creationId xmlns:p14="http://schemas.microsoft.com/office/powerpoint/2010/main" val="159776891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050"/>
                            </p:stCondLst>
                            <p:childTnLst>
                              <p:par>
                                <p:cTn id="17" presetID="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50"/>
                            </p:stCondLst>
                            <p:childTnLst>
                              <p:par>
                                <p:cTn id="22" presetID="42"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57540" y="572480"/>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项目介绍</a:t>
            </a:r>
          </a:p>
        </p:txBody>
      </p:sp>
      <p:grpSp>
        <p:nvGrpSpPr>
          <p:cNvPr id="2" name="组合 1"/>
          <p:cNvGrpSpPr/>
          <p:nvPr/>
        </p:nvGrpSpPr>
        <p:grpSpPr>
          <a:xfrm>
            <a:off x="5148263" y="552666"/>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57540" y="1290024"/>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市场调查与分析</a:t>
            </a:r>
          </a:p>
        </p:txBody>
      </p:sp>
      <p:grpSp>
        <p:nvGrpSpPr>
          <p:cNvPr id="80" name="组合 79"/>
          <p:cNvGrpSpPr/>
          <p:nvPr/>
        </p:nvGrpSpPr>
        <p:grpSpPr>
          <a:xfrm>
            <a:off x="5148263" y="1270210"/>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57540" y="2007568"/>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产品与服务</a:t>
            </a:r>
          </a:p>
        </p:txBody>
      </p:sp>
      <p:grpSp>
        <p:nvGrpSpPr>
          <p:cNvPr id="84" name="组合 83"/>
          <p:cNvGrpSpPr/>
          <p:nvPr/>
        </p:nvGrpSpPr>
        <p:grpSpPr>
          <a:xfrm>
            <a:off x="5148263" y="1987754"/>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57540" y="2725112"/>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风险分析</a:t>
            </a:r>
          </a:p>
        </p:txBody>
      </p:sp>
      <p:grpSp>
        <p:nvGrpSpPr>
          <p:cNvPr id="88" name="组合 87"/>
          <p:cNvGrpSpPr/>
          <p:nvPr/>
        </p:nvGrpSpPr>
        <p:grpSpPr>
          <a:xfrm>
            <a:off x="5148263" y="2705298"/>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a:extLst>
              <a:ext uri="{FF2B5EF4-FFF2-40B4-BE49-F238E27FC236}">
                <a16:creationId xmlns:a16="http://schemas.microsoft.com/office/drawing/2014/main" id="{3FC878B8-EFA7-4C54-8C2E-9D9B698CDCA4}"/>
              </a:ext>
            </a:extLst>
          </p:cNvPr>
          <p:cNvSpPr txBox="1"/>
          <p:nvPr/>
        </p:nvSpPr>
        <p:spPr>
          <a:xfrm>
            <a:off x="5661797" y="3462470"/>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软件设计</a:t>
            </a:r>
          </a:p>
        </p:txBody>
      </p:sp>
      <p:grpSp>
        <p:nvGrpSpPr>
          <p:cNvPr id="22" name="组合 21">
            <a:extLst>
              <a:ext uri="{FF2B5EF4-FFF2-40B4-BE49-F238E27FC236}">
                <a16:creationId xmlns:a16="http://schemas.microsoft.com/office/drawing/2014/main" id="{5726C3D1-A602-4B94-A642-DB5B2243402D}"/>
              </a:ext>
            </a:extLst>
          </p:cNvPr>
          <p:cNvGrpSpPr/>
          <p:nvPr/>
        </p:nvGrpSpPr>
        <p:grpSpPr>
          <a:xfrm>
            <a:off x="5152520" y="3442656"/>
            <a:ext cx="478533" cy="393570"/>
            <a:chOff x="5640108" y="966369"/>
            <a:chExt cx="476097" cy="391567"/>
          </a:xfrm>
        </p:grpSpPr>
        <p:sp>
          <p:nvSpPr>
            <p:cNvPr id="23" name="椭圆 22">
              <a:extLst>
                <a:ext uri="{FF2B5EF4-FFF2-40B4-BE49-F238E27FC236}">
                  <a16:creationId xmlns:a16="http://schemas.microsoft.com/office/drawing/2014/main" id="{6CC4D7D4-A087-4160-950E-2ECCD23F272E}"/>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a:extLst>
                <a:ext uri="{FF2B5EF4-FFF2-40B4-BE49-F238E27FC236}">
                  <a16:creationId xmlns:a16="http://schemas.microsoft.com/office/drawing/2014/main" id="{621C1575-F11D-4DFE-9FAB-E2ACBCCACD75}"/>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05</a:t>
              </a:r>
            </a:p>
          </p:txBody>
        </p:sp>
      </p:grpSp>
      <p:sp>
        <p:nvSpPr>
          <p:cNvPr id="27" name="文本框 10">
            <a:extLst>
              <a:ext uri="{FF2B5EF4-FFF2-40B4-BE49-F238E27FC236}">
                <a16:creationId xmlns:a16="http://schemas.microsoft.com/office/drawing/2014/main" id="{0BEBCF4C-FB9F-476E-B81E-F4B4B02236ED}"/>
              </a:ext>
            </a:extLst>
          </p:cNvPr>
          <p:cNvSpPr txBox="1"/>
          <p:nvPr/>
        </p:nvSpPr>
        <p:spPr>
          <a:xfrm>
            <a:off x="5661797" y="4164450"/>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营销推广</a:t>
            </a:r>
          </a:p>
        </p:txBody>
      </p:sp>
      <p:grpSp>
        <p:nvGrpSpPr>
          <p:cNvPr id="28" name="组合 27">
            <a:extLst>
              <a:ext uri="{FF2B5EF4-FFF2-40B4-BE49-F238E27FC236}">
                <a16:creationId xmlns:a16="http://schemas.microsoft.com/office/drawing/2014/main" id="{A8C6786B-EFEE-430C-B944-5BCF246EA613}"/>
              </a:ext>
            </a:extLst>
          </p:cNvPr>
          <p:cNvGrpSpPr/>
          <p:nvPr/>
        </p:nvGrpSpPr>
        <p:grpSpPr>
          <a:xfrm>
            <a:off x="5152520" y="4144636"/>
            <a:ext cx="478533" cy="393570"/>
            <a:chOff x="5640108" y="966369"/>
            <a:chExt cx="476097" cy="391567"/>
          </a:xfrm>
        </p:grpSpPr>
        <p:sp>
          <p:nvSpPr>
            <p:cNvPr id="29" name="椭圆 28">
              <a:extLst>
                <a:ext uri="{FF2B5EF4-FFF2-40B4-BE49-F238E27FC236}">
                  <a16:creationId xmlns:a16="http://schemas.microsoft.com/office/drawing/2014/main" id="{86F8C861-1BDB-4555-A194-5DF46D329D02}"/>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0" name="文本框 17">
              <a:extLst>
                <a:ext uri="{FF2B5EF4-FFF2-40B4-BE49-F238E27FC236}">
                  <a16:creationId xmlns:a16="http://schemas.microsoft.com/office/drawing/2014/main" id="{A2A1959F-32A0-45C0-B08E-40D6C3EB2B34}"/>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06</a:t>
              </a:r>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528"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anim calcmode="lin" valueType="num">
                                      <p:cBhvr>
                                        <p:cTn id="77" dur="500" fill="hold"/>
                                        <p:tgtEl>
                                          <p:spTgt spid="22"/>
                                        </p:tgtEl>
                                        <p:attrNameLst>
                                          <p:attrName>ppt_x</p:attrName>
                                        </p:attrNameLst>
                                      </p:cBhvr>
                                      <p:tavLst>
                                        <p:tav tm="0">
                                          <p:val>
                                            <p:fltVal val="0.5"/>
                                          </p:val>
                                        </p:tav>
                                        <p:tav tm="100000">
                                          <p:val>
                                            <p:strVal val="#ppt_x"/>
                                          </p:val>
                                        </p:tav>
                                      </p:tavLst>
                                    </p:anim>
                                    <p:anim calcmode="lin" valueType="num">
                                      <p:cBhvr>
                                        <p:cTn id="78" dur="500" fill="hold"/>
                                        <p:tgtEl>
                                          <p:spTgt spid="22"/>
                                        </p:tgtEl>
                                        <p:attrNameLst>
                                          <p:attrName>ppt_y</p:attrName>
                                        </p:attrNameLst>
                                      </p:cBhvr>
                                      <p:tavLst>
                                        <p:tav tm="0">
                                          <p:val>
                                            <p:fltVal val="0.5"/>
                                          </p:val>
                                        </p:tav>
                                        <p:tav tm="100000">
                                          <p:val>
                                            <p:strVal val="#ppt_y"/>
                                          </p:val>
                                        </p:tav>
                                      </p:tavLst>
                                    </p:anim>
                                  </p:childTnLst>
                                </p:cTn>
                              </p:par>
                            </p:childTnLst>
                          </p:cTn>
                        </p:par>
                        <p:par>
                          <p:cTn id="79" fill="hold">
                            <p:stCondLst>
                              <p:cond delay="6000"/>
                            </p:stCondLst>
                            <p:childTnLst>
                              <p:par>
                                <p:cTn id="80" presetID="2" presetClass="entr" presetSubtype="2"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childTnLst>
                          </p:cTn>
                        </p:par>
                        <p:par>
                          <p:cTn id="84" fill="hold">
                            <p:stCondLst>
                              <p:cond delay="6500"/>
                            </p:stCondLst>
                            <p:childTnLst>
                              <p:par>
                                <p:cTn id="85" presetID="53" presetClass="entr" presetSubtype="528"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anim calcmode="lin" valueType="num">
                                      <p:cBhvr>
                                        <p:cTn id="90" dur="500" fill="hold"/>
                                        <p:tgtEl>
                                          <p:spTgt spid="28"/>
                                        </p:tgtEl>
                                        <p:attrNameLst>
                                          <p:attrName>ppt_x</p:attrName>
                                        </p:attrNameLst>
                                      </p:cBhvr>
                                      <p:tavLst>
                                        <p:tav tm="0">
                                          <p:val>
                                            <p:fltVal val="0.5"/>
                                          </p:val>
                                        </p:tav>
                                        <p:tav tm="100000">
                                          <p:val>
                                            <p:strVal val="#ppt_x"/>
                                          </p:val>
                                        </p:tav>
                                      </p:tavLst>
                                    </p:anim>
                                    <p:anim calcmode="lin" valueType="num">
                                      <p:cBhvr>
                                        <p:cTn id="91" dur="500" fill="hold"/>
                                        <p:tgtEl>
                                          <p:spTgt spid="28"/>
                                        </p:tgtEl>
                                        <p:attrNameLst>
                                          <p:attrName>ppt_y</p:attrName>
                                        </p:attrNameLst>
                                      </p:cBhvr>
                                      <p:tavLst>
                                        <p:tav tm="0">
                                          <p:val>
                                            <p:fltVal val="0.5"/>
                                          </p:val>
                                        </p:tav>
                                        <p:tav tm="100000">
                                          <p:val>
                                            <p:strVal val="#ppt_y"/>
                                          </p:val>
                                        </p:tav>
                                      </p:tavLst>
                                    </p:anim>
                                  </p:childTnLst>
                                </p:cTn>
                              </p:par>
                            </p:childTnLst>
                          </p:cTn>
                        </p:par>
                        <p:par>
                          <p:cTn id="92" fill="hold">
                            <p:stCondLst>
                              <p:cond delay="7000"/>
                            </p:stCondLst>
                            <p:childTnLst>
                              <p:par>
                                <p:cTn id="93" presetID="2" presetClass="entr" presetSubtype="2"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1+#ppt_w/2"/>
                                          </p:val>
                                        </p:tav>
                                        <p:tav tm="100000">
                                          <p:val>
                                            <p:strVal val="#ppt_x"/>
                                          </p:val>
                                        </p:tav>
                                      </p:tavLst>
                                    </p:anim>
                                    <p:anim calcmode="lin" valueType="num">
                                      <p:cBhvr additive="base">
                                        <p:cTn id="9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P spid="21"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67329" y="3371000"/>
            <a:ext cx="502444" cy="502444"/>
            <a:chOff x="6443245" y="4780605"/>
            <a:chExt cx="751188" cy="751188"/>
          </a:xfrm>
          <a:solidFill>
            <a:schemeClr val="bg1"/>
          </a:solidFill>
        </p:grpSpPr>
        <p:sp>
          <p:nvSpPr>
            <p:cNvPr id="47" name="椭圆 46"/>
            <p:cNvSpPr/>
            <p:nvPr/>
          </p:nvSpPr>
          <p:spPr>
            <a:xfrm>
              <a:off x="6443245" y="4780605"/>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48" name="组合 47"/>
            <p:cNvGrpSpPr/>
            <p:nvPr/>
          </p:nvGrpSpPr>
          <p:grpSpPr>
            <a:xfrm>
              <a:off x="6600772" y="4925106"/>
              <a:ext cx="482922" cy="481856"/>
              <a:chOff x="3175" y="4763"/>
              <a:chExt cx="717550" cy="715963"/>
            </a:xfrm>
            <a:grpFill/>
          </p:grpSpPr>
          <p:sp>
            <p:nvSpPr>
              <p:cNvPr id="49"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0"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1"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2" name="组合 1"/>
          <p:cNvGrpSpPr/>
          <p:nvPr/>
        </p:nvGrpSpPr>
        <p:grpSpPr>
          <a:xfrm>
            <a:off x="967329" y="1249520"/>
            <a:ext cx="502444" cy="502444"/>
            <a:chOff x="6443245" y="1611109"/>
            <a:chExt cx="751188" cy="751188"/>
          </a:xfrm>
          <a:solidFill>
            <a:schemeClr val="bg1"/>
          </a:solidFill>
        </p:grpSpPr>
        <p:sp>
          <p:nvSpPr>
            <p:cNvPr id="45" name="椭圆 44"/>
            <p:cNvSpPr/>
            <p:nvPr/>
          </p:nvSpPr>
          <p:spPr>
            <a:xfrm>
              <a:off x="6443245" y="1611109"/>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6"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nvGrpSpPr>
          <p:cNvPr id="13" name="组合 12"/>
          <p:cNvGrpSpPr/>
          <p:nvPr/>
        </p:nvGrpSpPr>
        <p:grpSpPr>
          <a:xfrm>
            <a:off x="967329" y="2333071"/>
            <a:ext cx="502444" cy="502444"/>
            <a:chOff x="6443245" y="3204483"/>
            <a:chExt cx="751188" cy="751188"/>
          </a:xfrm>
          <a:solidFill>
            <a:schemeClr val="bg1"/>
          </a:solidFill>
        </p:grpSpPr>
        <p:sp>
          <p:nvSpPr>
            <p:cNvPr id="43" name="椭圆 42"/>
            <p:cNvSpPr/>
            <p:nvPr/>
          </p:nvSpPr>
          <p:spPr>
            <a:xfrm>
              <a:off x="6443245" y="3204483"/>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优势功能</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
        <p:nvSpPr>
          <p:cNvPr id="23" name="TextBox 1210">
            <a:extLst>
              <a:ext uri="{FF2B5EF4-FFF2-40B4-BE49-F238E27FC236}">
                <a16:creationId xmlns:a16="http://schemas.microsoft.com/office/drawing/2014/main" id="{6FAF1D83-89E4-4E4E-9FD1-53A3FEB098FC}"/>
              </a:ext>
            </a:extLst>
          </p:cNvPr>
          <p:cNvSpPr/>
          <p:nvPr/>
        </p:nvSpPr>
        <p:spPr>
          <a:xfrm>
            <a:off x="1525805" y="1249520"/>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签到</a:t>
            </a:r>
          </a:p>
        </p:txBody>
      </p:sp>
      <p:sp>
        <p:nvSpPr>
          <p:cNvPr id="24" name="文本框 23">
            <a:extLst>
              <a:ext uri="{FF2B5EF4-FFF2-40B4-BE49-F238E27FC236}">
                <a16:creationId xmlns:a16="http://schemas.microsoft.com/office/drawing/2014/main" id="{74D805AC-2BAB-40B7-9C60-0AE5875BF4FC}"/>
              </a:ext>
            </a:extLst>
          </p:cNvPr>
          <p:cNvSpPr txBox="1"/>
          <p:nvPr/>
        </p:nvSpPr>
        <p:spPr>
          <a:xfrm>
            <a:off x="1525805" y="1484489"/>
            <a:ext cx="6643352" cy="4318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签到提示在学生端有着醒目的位置</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教师可以选择以学生在课堂内的有效时长作为依据，由系统判定自动签到</a:t>
            </a:r>
            <a:endParaRPr lang="zh-CN" altLang="da-DK"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25" name="TextBox 1210">
            <a:extLst>
              <a:ext uri="{FF2B5EF4-FFF2-40B4-BE49-F238E27FC236}">
                <a16:creationId xmlns:a16="http://schemas.microsoft.com/office/drawing/2014/main" id="{EC1ECBAF-8CE3-4B8C-97C4-3BF4CE7ABF23}"/>
              </a:ext>
            </a:extLst>
          </p:cNvPr>
          <p:cNvSpPr/>
          <p:nvPr/>
        </p:nvSpPr>
        <p:spPr>
          <a:xfrm>
            <a:off x="1511175" y="2288969"/>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课堂纪律管理</a:t>
            </a:r>
          </a:p>
        </p:txBody>
      </p:sp>
      <p:sp>
        <p:nvSpPr>
          <p:cNvPr id="26" name="文本框 25">
            <a:extLst>
              <a:ext uri="{FF2B5EF4-FFF2-40B4-BE49-F238E27FC236}">
                <a16:creationId xmlns:a16="http://schemas.microsoft.com/office/drawing/2014/main" id="{C0E98453-22AB-42B4-8DB4-E1038D8FA2E1}"/>
              </a:ext>
            </a:extLst>
          </p:cNvPr>
          <p:cNvSpPr txBox="1"/>
          <p:nvPr/>
        </p:nvSpPr>
        <p:spPr>
          <a:xfrm>
            <a:off x="1530615" y="2562693"/>
            <a:ext cx="7291515" cy="44050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教师可强制禁言、强制连麦，且被强制的对象会在后台有记录</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有讲师、助教、学生的权限设置，不同角色的权限不同，可有效管理课堂纪律</a:t>
            </a:r>
            <a:endParaRPr lang="zh-CN" altLang="da-DK" sz="1000" b="1" dirty="0">
              <a:solidFill>
                <a:schemeClr val="tx1">
                  <a:lumMod val="75000"/>
                  <a:lumOff val="25000"/>
                </a:schemeClr>
              </a:solidFill>
              <a:cs typeface="+mn-ea"/>
              <a:sym typeface="+mn-lt"/>
            </a:endParaRPr>
          </a:p>
        </p:txBody>
      </p:sp>
      <p:sp>
        <p:nvSpPr>
          <p:cNvPr id="27" name="TextBox 1210">
            <a:extLst>
              <a:ext uri="{FF2B5EF4-FFF2-40B4-BE49-F238E27FC236}">
                <a16:creationId xmlns:a16="http://schemas.microsoft.com/office/drawing/2014/main" id="{41BD031E-831B-4674-A3A1-B96E339694BD}"/>
              </a:ext>
            </a:extLst>
          </p:cNvPr>
          <p:cNvSpPr/>
          <p:nvPr/>
        </p:nvSpPr>
        <p:spPr>
          <a:xfrm>
            <a:off x="1523932" y="3303016"/>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课堂提问</a:t>
            </a:r>
          </a:p>
        </p:txBody>
      </p:sp>
      <p:sp>
        <p:nvSpPr>
          <p:cNvPr id="28" name="文本框 27">
            <a:extLst>
              <a:ext uri="{FF2B5EF4-FFF2-40B4-BE49-F238E27FC236}">
                <a16:creationId xmlns:a16="http://schemas.microsoft.com/office/drawing/2014/main" id="{9C1A7B65-EDF1-44F3-A22D-FA2B678A224C}"/>
              </a:ext>
            </a:extLst>
          </p:cNvPr>
          <p:cNvSpPr txBox="1"/>
          <p:nvPr/>
        </p:nvSpPr>
        <p:spPr>
          <a:xfrm>
            <a:off x="1512331" y="3564662"/>
            <a:ext cx="6515086" cy="4318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答题卡可设置定时长、不定时长（手动结束）</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答题卡可设置选择题（单选、多选）、填空题（包括解答题）</a:t>
            </a:r>
            <a:endParaRPr lang="zh-CN" altLang="da-DK"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62828381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par>
                          <p:cTn id="16" fill="hold">
                            <p:stCondLst>
                              <p:cond delay="95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450"/>
                            </p:stCondLst>
                            <p:childTnLst>
                              <p:par>
                                <p:cTn id="23" presetID="42"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2450"/>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2950"/>
                            </p:stCondLst>
                            <p:childTnLst>
                              <p:par>
                                <p:cTn id="40" presetID="42"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par>
                          <p:cTn id="50" fill="hold">
                            <p:stCondLst>
                              <p:cond delay="3950"/>
                            </p:stCondLst>
                            <p:childTnLst>
                              <p:par>
                                <p:cTn id="51" presetID="53" presetClass="entr" presetSubtype="16"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childTnLst>
                          </p:cTn>
                        </p:par>
                        <p:par>
                          <p:cTn id="56" fill="hold">
                            <p:stCondLst>
                              <p:cond delay="4450"/>
                            </p:stCondLst>
                            <p:childTnLst>
                              <p:par>
                                <p:cTn id="57" presetID="42"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anim calcmode="lin" valueType="num">
                                      <p:cBhvr>
                                        <p:cTn id="60" dur="1000" fill="hold"/>
                                        <p:tgtEl>
                                          <p:spTgt spid="27"/>
                                        </p:tgtEl>
                                        <p:attrNameLst>
                                          <p:attrName>ppt_x</p:attrName>
                                        </p:attrNameLst>
                                      </p:cBhvr>
                                      <p:tavLst>
                                        <p:tav tm="0">
                                          <p:val>
                                            <p:strVal val="#ppt_x"/>
                                          </p:val>
                                        </p:tav>
                                        <p:tav tm="100000">
                                          <p:val>
                                            <p:strVal val="#ppt_x"/>
                                          </p:val>
                                        </p:tav>
                                      </p:tavLst>
                                    </p:anim>
                                    <p:anim calcmode="lin" valueType="num">
                                      <p:cBhvr>
                                        <p:cTn id="61" dur="1000" fill="hold"/>
                                        <p:tgtEl>
                                          <p:spTgt spid="2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anim calcmode="lin" valueType="num">
                                      <p:cBhvr>
                                        <p:cTn id="65" dur="1000" fill="hold"/>
                                        <p:tgtEl>
                                          <p:spTgt spid="28"/>
                                        </p:tgtEl>
                                        <p:attrNameLst>
                                          <p:attrName>ppt_x</p:attrName>
                                        </p:attrNameLst>
                                      </p:cBhvr>
                                      <p:tavLst>
                                        <p:tav tm="0">
                                          <p:val>
                                            <p:strVal val="#ppt_x"/>
                                          </p:val>
                                        </p:tav>
                                        <p:tav tm="100000">
                                          <p:val>
                                            <p:strVal val="#ppt_x"/>
                                          </p:val>
                                        </p:tav>
                                      </p:tavLst>
                                    </p:anim>
                                    <p:anim calcmode="lin" valueType="num">
                                      <p:cBhvr>
                                        <p:cTn id="6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3" grpId="0"/>
      <p:bldP spid="24" grpId="0"/>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65127" y="3369095"/>
            <a:ext cx="507683" cy="507683"/>
            <a:chOff x="816774" y="4776910"/>
            <a:chExt cx="759650" cy="759649"/>
          </a:xfrm>
          <a:solidFill>
            <a:schemeClr val="bg1"/>
          </a:solidFill>
        </p:grpSpPr>
        <p:sp>
          <p:nvSpPr>
            <p:cNvPr id="28" name="椭圆 27"/>
            <p:cNvSpPr/>
            <p:nvPr/>
          </p:nvSpPr>
          <p:spPr>
            <a:xfrm>
              <a:off x="816774" y="4776910"/>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5" name="组合 4"/>
          <p:cNvGrpSpPr/>
          <p:nvPr/>
        </p:nvGrpSpPr>
        <p:grpSpPr>
          <a:xfrm>
            <a:off x="962232" y="2334023"/>
            <a:ext cx="507683" cy="507683"/>
            <a:chOff x="3424768" y="2961096"/>
            <a:chExt cx="759650" cy="759649"/>
          </a:xfrm>
          <a:solidFill>
            <a:schemeClr val="bg1"/>
          </a:solidFill>
        </p:grpSpPr>
        <p:sp>
          <p:nvSpPr>
            <p:cNvPr id="21" name="椭圆 20"/>
            <p:cNvSpPr/>
            <p:nvPr/>
          </p:nvSpPr>
          <p:spPr>
            <a:xfrm>
              <a:off x="3424768" y="2961096"/>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2" name="组合 21"/>
            <p:cNvGrpSpPr/>
            <p:nvPr/>
          </p:nvGrpSpPr>
          <p:grpSpPr>
            <a:xfrm>
              <a:off x="3602043" y="3071238"/>
              <a:ext cx="405347" cy="482677"/>
              <a:chOff x="10787673" y="2508217"/>
              <a:chExt cx="478426" cy="569698"/>
            </a:xfrm>
            <a:grpFill/>
          </p:grpSpPr>
          <p:sp>
            <p:nvSpPr>
              <p:cNvPr id="23"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4"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5"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6"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7"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19" name="组合 18"/>
          <p:cNvGrpSpPr/>
          <p:nvPr/>
        </p:nvGrpSpPr>
        <p:grpSpPr>
          <a:xfrm>
            <a:off x="962232" y="1250472"/>
            <a:ext cx="507683" cy="507683"/>
            <a:chOff x="3424768" y="1611109"/>
            <a:chExt cx="759650" cy="759649"/>
          </a:xfrm>
          <a:solidFill>
            <a:schemeClr val="bg1"/>
          </a:solidFill>
        </p:grpSpPr>
        <p:sp>
          <p:nvSpPr>
            <p:cNvPr id="33" name="椭圆 32"/>
            <p:cNvSpPr/>
            <p:nvPr/>
          </p:nvSpPr>
          <p:spPr>
            <a:xfrm>
              <a:off x="3424768" y="1611109"/>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34"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优势功能</a:t>
            </a:r>
          </a:p>
        </p:txBody>
      </p:sp>
      <p:sp>
        <p:nvSpPr>
          <p:cNvPr id="40" name="TextBox 1210"/>
          <p:cNvSpPr/>
          <p:nvPr/>
        </p:nvSpPr>
        <p:spPr>
          <a:xfrm>
            <a:off x="1533459" y="1238306"/>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权限控制</a:t>
            </a:r>
          </a:p>
        </p:txBody>
      </p:sp>
      <p:sp>
        <p:nvSpPr>
          <p:cNvPr id="41" name="文本框 11"/>
          <p:cNvSpPr txBox="1"/>
          <p:nvPr/>
        </p:nvSpPr>
        <p:spPr>
          <a:xfrm>
            <a:off x="1508014" y="1475797"/>
            <a:ext cx="6477260" cy="8165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课堂权限和身份分开</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课堂身份包括讲师、助教和学生</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课堂权限包括主权限、副权限、管理权限、普通权限和受限权限</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讲师和助教的权限是固定的，而学生权限默认为普通权限并受讲师和助教的控制。</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42" name="TextBox 1210"/>
          <p:cNvSpPr/>
          <p:nvPr/>
        </p:nvSpPr>
        <p:spPr>
          <a:xfrm>
            <a:off x="1508016" y="2303171"/>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聊天区屏蔽</a:t>
            </a:r>
          </a:p>
        </p:txBody>
      </p:sp>
      <p:sp>
        <p:nvSpPr>
          <p:cNvPr id="56" name="文本框 11"/>
          <p:cNvSpPr txBox="1"/>
          <p:nvPr/>
        </p:nvSpPr>
        <p:spPr>
          <a:xfrm>
            <a:off x="1508014" y="2550187"/>
            <a:ext cx="6377772" cy="62421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对于聊天区的内容，教师和学生都可进行屏蔽，教师端的屏蔽将会导致消息对所有人（除发出者）不可见，学生端的屏蔽将会导致消息对自己不可见。屏蔽方法支持关键字屏蔽和正则表达式屏蔽</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57" name="TextBox 1210"/>
          <p:cNvSpPr/>
          <p:nvPr/>
        </p:nvSpPr>
        <p:spPr>
          <a:xfrm>
            <a:off x="1508016" y="3303016"/>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公式输入</a:t>
            </a:r>
          </a:p>
        </p:txBody>
      </p:sp>
      <p:sp>
        <p:nvSpPr>
          <p:cNvPr id="58" name="文本框 11"/>
          <p:cNvSpPr txBox="1"/>
          <p:nvPr/>
        </p:nvSpPr>
        <p:spPr>
          <a:xfrm>
            <a:off x="1508014" y="3551134"/>
            <a:ext cx="6377771" cy="4318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对于作业的提交、聊天去和提问区的发言，支持</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markdown</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语法或者</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latex</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语法等特殊语法和格式的输入</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1+#ppt_w/2"/>
                                          </p:val>
                                        </p:tav>
                                        <p:tav tm="100000">
                                          <p:val>
                                            <p:strVal val="#ppt_x"/>
                                          </p:val>
                                        </p:tav>
                                      </p:tavLst>
                                    </p:anim>
                                    <p:anim calcmode="lin" valueType="num">
                                      <p:cBhvr additive="base">
                                        <p:cTn id="13" dur="500" fill="hold"/>
                                        <p:tgtEl>
                                          <p:spTgt spid="40"/>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1+#ppt_w/2"/>
                                          </p:val>
                                        </p:tav>
                                        <p:tav tm="100000">
                                          <p:val>
                                            <p:strVal val="#ppt_x"/>
                                          </p:val>
                                        </p:tav>
                                      </p:tavLst>
                                    </p:anim>
                                    <p:anim calcmode="lin" valueType="num">
                                      <p:cBhvr additive="base">
                                        <p:cTn id="17" dur="500" fill="hold"/>
                                        <p:tgtEl>
                                          <p:spTgt spid="41"/>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1+#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fill="hold"/>
                                        <p:tgtEl>
                                          <p:spTgt spid="56"/>
                                        </p:tgtEl>
                                        <p:attrNameLst>
                                          <p:attrName>ppt_x</p:attrName>
                                        </p:attrNameLst>
                                      </p:cBhvr>
                                      <p:tavLst>
                                        <p:tav tm="0">
                                          <p:val>
                                            <p:strVal val="1+#ppt_w/2"/>
                                          </p:val>
                                        </p:tav>
                                        <p:tav tm="100000">
                                          <p:val>
                                            <p:strVal val="#ppt_x"/>
                                          </p:val>
                                        </p:tav>
                                      </p:tavLst>
                                    </p:anim>
                                    <p:anim calcmode="lin" valueType="num">
                                      <p:cBhvr additive="base">
                                        <p:cTn id="31" dur="500" fill="hold"/>
                                        <p:tgtEl>
                                          <p:spTgt spid="56"/>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53" presetClass="entr" presetSubtype="16"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1+#ppt_w/2"/>
                                          </p:val>
                                        </p:tav>
                                        <p:tav tm="100000">
                                          <p:val>
                                            <p:strVal val="#ppt_x"/>
                                          </p:val>
                                        </p:tav>
                                      </p:tavLst>
                                    </p:anim>
                                    <p:anim calcmode="lin" valueType="num">
                                      <p:cBhvr additive="base">
                                        <p:cTn id="41" dur="500" fill="hold"/>
                                        <p:tgtEl>
                                          <p:spTgt spid="5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 calcmode="lin" valueType="num">
                                      <p:cBhvr additive="base">
                                        <p:cTn id="44" dur="500" fill="hold"/>
                                        <p:tgtEl>
                                          <p:spTgt spid="58"/>
                                        </p:tgtEl>
                                        <p:attrNameLst>
                                          <p:attrName>ppt_x</p:attrName>
                                        </p:attrNameLst>
                                      </p:cBhvr>
                                      <p:tavLst>
                                        <p:tav tm="0">
                                          <p:val>
                                            <p:strVal val="1+#ppt_w/2"/>
                                          </p:val>
                                        </p:tav>
                                        <p:tav tm="100000">
                                          <p:val>
                                            <p:strVal val="#ppt_x"/>
                                          </p:val>
                                        </p:tav>
                                      </p:tavLst>
                                    </p:anim>
                                    <p:anim calcmode="lin" valueType="num">
                                      <p:cBhvr additive="base">
                                        <p:cTn id="45"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56" grpId="0"/>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67329" y="3371000"/>
            <a:ext cx="502444" cy="502444"/>
            <a:chOff x="6443245" y="4780605"/>
            <a:chExt cx="751188" cy="751188"/>
          </a:xfrm>
          <a:solidFill>
            <a:schemeClr val="bg1"/>
          </a:solidFill>
        </p:grpSpPr>
        <p:sp>
          <p:nvSpPr>
            <p:cNvPr id="47" name="椭圆 46"/>
            <p:cNvSpPr/>
            <p:nvPr/>
          </p:nvSpPr>
          <p:spPr>
            <a:xfrm>
              <a:off x="6443245" y="4780605"/>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48" name="组合 47"/>
            <p:cNvGrpSpPr/>
            <p:nvPr/>
          </p:nvGrpSpPr>
          <p:grpSpPr>
            <a:xfrm>
              <a:off x="6600772" y="4925106"/>
              <a:ext cx="482922" cy="481856"/>
              <a:chOff x="3175" y="4763"/>
              <a:chExt cx="717550" cy="715963"/>
            </a:xfrm>
            <a:grpFill/>
          </p:grpSpPr>
          <p:sp>
            <p:nvSpPr>
              <p:cNvPr id="49"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0"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51"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2" name="组合 1"/>
          <p:cNvGrpSpPr/>
          <p:nvPr/>
        </p:nvGrpSpPr>
        <p:grpSpPr>
          <a:xfrm>
            <a:off x="967329" y="1249520"/>
            <a:ext cx="502444" cy="502444"/>
            <a:chOff x="6443245" y="1611109"/>
            <a:chExt cx="751188" cy="751188"/>
          </a:xfrm>
          <a:solidFill>
            <a:schemeClr val="bg1"/>
          </a:solidFill>
        </p:grpSpPr>
        <p:sp>
          <p:nvSpPr>
            <p:cNvPr id="45" name="椭圆 44"/>
            <p:cNvSpPr/>
            <p:nvPr/>
          </p:nvSpPr>
          <p:spPr>
            <a:xfrm>
              <a:off x="6443245" y="1611109"/>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6"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nvGrpSpPr>
          <p:cNvPr id="13" name="组合 12"/>
          <p:cNvGrpSpPr/>
          <p:nvPr/>
        </p:nvGrpSpPr>
        <p:grpSpPr>
          <a:xfrm>
            <a:off x="967329" y="2333071"/>
            <a:ext cx="502444" cy="502444"/>
            <a:chOff x="6443245" y="3204483"/>
            <a:chExt cx="751188" cy="751188"/>
          </a:xfrm>
          <a:solidFill>
            <a:schemeClr val="bg1"/>
          </a:solidFill>
        </p:grpSpPr>
        <p:sp>
          <p:nvSpPr>
            <p:cNvPr id="43" name="椭圆 42"/>
            <p:cNvSpPr/>
            <p:nvPr/>
          </p:nvSpPr>
          <p:spPr>
            <a:xfrm>
              <a:off x="6443245" y="3204483"/>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4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优势功能</a:t>
            </a:r>
          </a:p>
        </p:txBody>
      </p:sp>
      <p:sp>
        <p:nvSpPr>
          <p:cNvPr id="59" name="TextBox 1210"/>
          <p:cNvSpPr/>
          <p:nvPr/>
        </p:nvSpPr>
        <p:spPr>
          <a:xfrm>
            <a:off x="1533318" y="1228781"/>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r>
              <a:rPr lang="zh-CN" altLang="en-US" b="1" dirty="0">
                <a:solidFill>
                  <a:srgbClr val="1B4367"/>
                </a:solidFill>
                <a:cs typeface="+mn-ea"/>
                <a:sym typeface="+mn-lt"/>
              </a:rPr>
              <a:t>设置提问区</a:t>
            </a:r>
          </a:p>
        </p:txBody>
      </p:sp>
      <p:sp>
        <p:nvSpPr>
          <p:cNvPr id="60" name="文本框 11"/>
          <p:cNvSpPr txBox="1"/>
          <p:nvPr/>
        </p:nvSpPr>
        <p:spPr>
          <a:xfrm>
            <a:off x="1533317" y="1475797"/>
            <a:ext cx="6643354" cy="63286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学生可以在聊天区发言并且在提问区题出自己的问题</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学生可以撤回自己已发出但是未被教师解决的问题</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rPr>
              <a:t>学生可以在提问区对自己感兴趣的问题点赞</a:t>
            </a:r>
            <a:endParaRPr lang="en-US" altLang="zh-CN" sz="1000" b="1" dirty="0">
              <a:solidFill>
                <a:schemeClr val="tx1">
                  <a:lumMod val="75000"/>
                  <a:lumOff val="25000"/>
                </a:schemeClr>
              </a:solidFill>
              <a:cs typeface="+mn-ea"/>
              <a:sym typeface="+mn-lt"/>
            </a:endParaRPr>
          </a:p>
        </p:txBody>
      </p:sp>
      <p:sp>
        <p:nvSpPr>
          <p:cNvPr id="61" name="TextBox 1210"/>
          <p:cNvSpPr/>
          <p:nvPr/>
        </p:nvSpPr>
        <p:spPr>
          <a:xfrm>
            <a:off x="1533318" y="2303171"/>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课程回看</a:t>
            </a:r>
          </a:p>
        </p:txBody>
      </p:sp>
      <p:sp>
        <p:nvSpPr>
          <p:cNvPr id="62" name="文本框 11"/>
          <p:cNvSpPr txBox="1"/>
          <p:nvPr/>
        </p:nvSpPr>
        <p:spPr>
          <a:xfrm>
            <a:off x="1533316" y="2550187"/>
            <a:ext cx="6643353"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在课堂详细界面可以进行课堂回看，提供相应的评论区（不可添加评论）和提问区（不可添加提问），并且提供多种倍速以供选择</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63" name="TextBox 1210"/>
          <p:cNvSpPr/>
          <p:nvPr/>
        </p:nvSpPr>
        <p:spPr>
          <a:xfrm>
            <a:off x="1533318" y="3303016"/>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资料共享</a:t>
            </a:r>
          </a:p>
        </p:txBody>
      </p:sp>
      <p:sp>
        <p:nvSpPr>
          <p:cNvPr id="64" name="文本框 11"/>
          <p:cNvSpPr txBox="1"/>
          <p:nvPr/>
        </p:nvSpPr>
        <p:spPr>
          <a:xfrm>
            <a:off x="1533317" y="3550032"/>
            <a:ext cx="6643352"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提供云盘服务，云盘的资料共享依赖于链接，可参考超星学习通的云盘服务</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extLst>
      <p:ext uri="{BB962C8B-B14F-4D97-AF65-F5344CB8AC3E}">
        <p14:creationId xmlns:p14="http://schemas.microsoft.com/office/powerpoint/2010/main" val="170055073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1+#ppt_w/2"/>
                                          </p:val>
                                        </p:tav>
                                        <p:tav tm="100000">
                                          <p:val>
                                            <p:strVal val="#ppt_x"/>
                                          </p:val>
                                        </p:tav>
                                      </p:tavLst>
                                    </p:anim>
                                    <p:anim calcmode="lin" valueType="num">
                                      <p:cBhvr additive="base">
                                        <p:cTn id="13" dur="500" fill="hold"/>
                                        <p:tgtEl>
                                          <p:spTgt spid="5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additive="base">
                                        <p:cTn id="16" dur="500" fill="hold"/>
                                        <p:tgtEl>
                                          <p:spTgt spid="60"/>
                                        </p:tgtEl>
                                        <p:attrNameLst>
                                          <p:attrName>ppt_x</p:attrName>
                                        </p:attrNameLst>
                                      </p:cBhvr>
                                      <p:tavLst>
                                        <p:tav tm="0">
                                          <p:val>
                                            <p:strVal val="1+#ppt_w/2"/>
                                          </p:val>
                                        </p:tav>
                                        <p:tav tm="100000">
                                          <p:val>
                                            <p:strVal val="#ppt_x"/>
                                          </p:val>
                                        </p:tav>
                                      </p:tavLst>
                                    </p:anim>
                                    <p:anim calcmode="lin" valueType="num">
                                      <p:cBhvr additive="base">
                                        <p:cTn id="17" dur="500" fill="hold"/>
                                        <p:tgtEl>
                                          <p:spTgt spid="60"/>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500" fill="hold"/>
                                        <p:tgtEl>
                                          <p:spTgt spid="61"/>
                                        </p:tgtEl>
                                        <p:attrNameLst>
                                          <p:attrName>ppt_x</p:attrName>
                                        </p:attrNameLst>
                                      </p:cBhvr>
                                      <p:tavLst>
                                        <p:tav tm="0">
                                          <p:val>
                                            <p:strVal val="1+#ppt_w/2"/>
                                          </p:val>
                                        </p:tav>
                                        <p:tav tm="100000">
                                          <p:val>
                                            <p:strVal val="#ppt_x"/>
                                          </p:val>
                                        </p:tav>
                                      </p:tavLst>
                                    </p:anim>
                                    <p:anim calcmode="lin" valueType="num">
                                      <p:cBhvr additive="base">
                                        <p:cTn id="27" dur="500" fill="hold"/>
                                        <p:tgtEl>
                                          <p:spTgt spid="61"/>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500" fill="hold"/>
                                        <p:tgtEl>
                                          <p:spTgt spid="62"/>
                                        </p:tgtEl>
                                        <p:attrNameLst>
                                          <p:attrName>ppt_x</p:attrName>
                                        </p:attrNameLst>
                                      </p:cBhvr>
                                      <p:tavLst>
                                        <p:tav tm="0">
                                          <p:val>
                                            <p:strVal val="1+#ppt_w/2"/>
                                          </p:val>
                                        </p:tav>
                                        <p:tav tm="100000">
                                          <p:val>
                                            <p:strVal val="#ppt_x"/>
                                          </p:val>
                                        </p:tav>
                                      </p:tavLst>
                                    </p:anim>
                                    <p:anim calcmode="lin" valueType="num">
                                      <p:cBhvr additive="base">
                                        <p:cTn id="31" dur="500" fill="hold"/>
                                        <p:tgtEl>
                                          <p:spTgt spid="62"/>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5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1+#ppt_w/2"/>
                                          </p:val>
                                        </p:tav>
                                        <p:tav tm="100000">
                                          <p:val>
                                            <p:strVal val="#ppt_x"/>
                                          </p:val>
                                        </p:tav>
                                      </p:tavLst>
                                    </p:anim>
                                    <p:anim calcmode="lin" valueType="num">
                                      <p:cBhvr additive="base">
                                        <p:cTn id="41" dur="500" fill="hold"/>
                                        <p:tgtEl>
                                          <p:spTgt spid="6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1+#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65127" y="3369095"/>
            <a:ext cx="507683" cy="507683"/>
            <a:chOff x="816774" y="4776910"/>
            <a:chExt cx="759650" cy="759649"/>
          </a:xfrm>
          <a:solidFill>
            <a:schemeClr val="bg1"/>
          </a:solidFill>
        </p:grpSpPr>
        <p:sp>
          <p:nvSpPr>
            <p:cNvPr id="28" name="椭圆 27"/>
            <p:cNvSpPr/>
            <p:nvPr/>
          </p:nvSpPr>
          <p:spPr>
            <a:xfrm>
              <a:off x="816774" y="4776910"/>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5" name="组合 4"/>
          <p:cNvGrpSpPr/>
          <p:nvPr/>
        </p:nvGrpSpPr>
        <p:grpSpPr>
          <a:xfrm>
            <a:off x="962232" y="2334023"/>
            <a:ext cx="507683" cy="507683"/>
            <a:chOff x="3424768" y="2961096"/>
            <a:chExt cx="759650" cy="759649"/>
          </a:xfrm>
          <a:solidFill>
            <a:schemeClr val="bg1"/>
          </a:solidFill>
        </p:grpSpPr>
        <p:sp>
          <p:nvSpPr>
            <p:cNvPr id="21" name="椭圆 20"/>
            <p:cNvSpPr/>
            <p:nvPr/>
          </p:nvSpPr>
          <p:spPr>
            <a:xfrm>
              <a:off x="3424768" y="2961096"/>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2" name="组合 21"/>
            <p:cNvGrpSpPr/>
            <p:nvPr/>
          </p:nvGrpSpPr>
          <p:grpSpPr>
            <a:xfrm>
              <a:off x="3602043" y="3071238"/>
              <a:ext cx="405347" cy="482677"/>
              <a:chOff x="10787673" y="2508217"/>
              <a:chExt cx="478426" cy="569698"/>
            </a:xfrm>
            <a:grpFill/>
          </p:grpSpPr>
          <p:sp>
            <p:nvSpPr>
              <p:cNvPr id="23"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4"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5"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6"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27"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grpSp>
        <p:nvGrpSpPr>
          <p:cNvPr id="19" name="组合 18"/>
          <p:cNvGrpSpPr/>
          <p:nvPr/>
        </p:nvGrpSpPr>
        <p:grpSpPr>
          <a:xfrm>
            <a:off x="962232" y="1250472"/>
            <a:ext cx="507683" cy="507683"/>
            <a:chOff x="3424768" y="1611109"/>
            <a:chExt cx="759650" cy="759649"/>
          </a:xfrm>
          <a:solidFill>
            <a:schemeClr val="bg1"/>
          </a:solidFill>
        </p:grpSpPr>
        <p:sp>
          <p:nvSpPr>
            <p:cNvPr id="33" name="椭圆 32"/>
            <p:cNvSpPr/>
            <p:nvPr/>
          </p:nvSpPr>
          <p:spPr>
            <a:xfrm>
              <a:off x="3424768" y="1611109"/>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sp>
          <p:nvSpPr>
            <p:cNvPr id="34"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优势功能</a:t>
            </a:r>
          </a:p>
        </p:txBody>
      </p:sp>
      <p:sp>
        <p:nvSpPr>
          <p:cNvPr id="40" name="TextBox 1210"/>
          <p:cNvSpPr/>
          <p:nvPr/>
        </p:nvSpPr>
        <p:spPr>
          <a:xfrm>
            <a:off x="1533459" y="1238306"/>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作业提交</a:t>
            </a:r>
          </a:p>
        </p:txBody>
      </p:sp>
      <p:sp>
        <p:nvSpPr>
          <p:cNvPr id="41" name="文本框 11"/>
          <p:cNvSpPr txBox="1"/>
          <p:nvPr/>
        </p:nvSpPr>
        <p:spPr>
          <a:xfrm>
            <a:off x="1508014" y="1475797"/>
            <a:ext cx="6477260" cy="62421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学生可在人物列表查看自己的所需做的作业并提交，提交方式包括但不限于文字、图片、语音、压缩包</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教师进行作业批改后学生会得到反馈，反馈结果可以在个人页面和课堂详细页面</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42" name="TextBox 1210"/>
          <p:cNvSpPr/>
          <p:nvPr/>
        </p:nvSpPr>
        <p:spPr>
          <a:xfrm>
            <a:off x="1508016" y="2303171"/>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通知消息接收</a:t>
            </a:r>
          </a:p>
        </p:txBody>
      </p:sp>
      <p:sp>
        <p:nvSpPr>
          <p:cNvPr id="56" name="文本框 11"/>
          <p:cNvSpPr txBox="1"/>
          <p:nvPr/>
        </p:nvSpPr>
        <p:spPr>
          <a:xfrm>
            <a:off x="1508014" y="2550187"/>
            <a:ext cx="6377772" cy="4318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在个人主页面学生可以查看通知消息，消息一般由系统或者教师发出，内容包括但不限于上课通知、作业通知、作业提交通知、课表变动、学校活动等</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57" name="TextBox 1210"/>
          <p:cNvSpPr/>
          <p:nvPr/>
        </p:nvSpPr>
        <p:spPr>
          <a:xfrm>
            <a:off x="1508016" y="3303016"/>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第三方扩展</a:t>
            </a:r>
          </a:p>
        </p:txBody>
      </p:sp>
      <p:sp>
        <p:nvSpPr>
          <p:cNvPr id="58" name="文本框 11"/>
          <p:cNvSpPr txBox="1"/>
          <p:nvPr/>
        </p:nvSpPr>
        <p:spPr>
          <a:xfrm>
            <a:off x="1508014" y="3551134"/>
            <a:ext cx="6377771" cy="23948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即服务模块，包括水电网费查询、缴费服务、成绩查询、图书馆借阅查询等</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extLst>
      <p:ext uri="{BB962C8B-B14F-4D97-AF65-F5344CB8AC3E}">
        <p14:creationId xmlns:p14="http://schemas.microsoft.com/office/powerpoint/2010/main" val="23818471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1+#ppt_w/2"/>
                                          </p:val>
                                        </p:tav>
                                        <p:tav tm="100000">
                                          <p:val>
                                            <p:strVal val="#ppt_x"/>
                                          </p:val>
                                        </p:tav>
                                      </p:tavLst>
                                    </p:anim>
                                    <p:anim calcmode="lin" valueType="num">
                                      <p:cBhvr additive="base">
                                        <p:cTn id="13" dur="500" fill="hold"/>
                                        <p:tgtEl>
                                          <p:spTgt spid="40"/>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1+#ppt_w/2"/>
                                          </p:val>
                                        </p:tav>
                                        <p:tav tm="100000">
                                          <p:val>
                                            <p:strVal val="#ppt_x"/>
                                          </p:val>
                                        </p:tav>
                                      </p:tavLst>
                                    </p:anim>
                                    <p:anim calcmode="lin" valueType="num">
                                      <p:cBhvr additive="base">
                                        <p:cTn id="17" dur="500" fill="hold"/>
                                        <p:tgtEl>
                                          <p:spTgt spid="41"/>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1+#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fill="hold"/>
                                        <p:tgtEl>
                                          <p:spTgt spid="56"/>
                                        </p:tgtEl>
                                        <p:attrNameLst>
                                          <p:attrName>ppt_x</p:attrName>
                                        </p:attrNameLst>
                                      </p:cBhvr>
                                      <p:tavLst>
                                        <p:tav tm="0">
                                          <p:val>
                                            <p:strVal val="1+#ppt_w/2"/>
                                          </p:val>
                                        </p:tav>
                                        <p:tav tm="100000">
                                          <p:val>
                                            <p:strVal val="#ppt_x"/>
                                          </p:val>
                                        </p:tav>
                                      </p:tavLst>
                                    </p:anim>
                                    <p:anim calcmode="lin" valueType="num">
                                      <p:cBhvr additive="base">
                                        <p:cTn id="31" dur="500" fill="hold"/>
                                        <p:tgtEl>
                                          <p:spTgt spid="56"/>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53" presetClass="entr" presetSubtype="16"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1+#ppt_w/2"/>
                                          </p:val>
                                        </p:tav>
                                        <p:tav tm="100000">
                                          <p:val>
                                            <p:strVal val="#ppt_x"/>
                                          </p:val>
                                        </p:tav>
                                      </p:tavLst>
                                    </p:anim>
                                    <p:anim calcmode="lin" valueType="num">
                                      <p:cBhvr additive="base">
                                        <p:cTn id="41" dur="500" fill="hold"/>
                                        <p:tgtEl>
                                          <p:spTgt spid="5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 calcmode="lin" valueType="num">
                                      <p:cBhvr additive="base">
                                        <p:cTn id="44" dur="500" fill="hold"/>
                                        <p:tgtEl>
                                          <p:spTgt spid="58"/>
                                        </p:tgtEl>
                                        <p:attrNameLst>
                                          <p:attrName>ppt_x</p:attrName>
                                        </p:attrNameLst>
                                      </p:cBhvr>
                                      <p:tavLst>
                                        <p:tav tm="0">
                                          <p:val>
                                            <p:strVal val="1+#ppt_w/2"/>
                                          </p:val>
                                        </p:tav>
                                        <p:tav tm="100000">
                                          <p:val>
                                            <p:strVal val="#ppt_x"/>
                                          </p:val>
                                        </p:tav>
                                      </p:tavLst>
                                    </p:anim>
                                    <p:anim calcmode="lin" valueType="num">
                                      <p:cBhvr additive="base">
                                        <p:cTn id="45"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56" grpId="0"/>
      <p:bldP spid="57"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3296866" y="2462569"/>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355739" y="3094673"/>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184395" y="3008471"/>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270608" y="1649730"/>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7118" y="209169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608395" y="2088357"/>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2327154" y="1867732"/>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副权限</a:t>
            </a:r>
          </a:p>
        </p:txBody>
      </p:sp>
      <p:sp>
        <p:nvSpPr>
          <p:cNvPr id="18" name="文本框 17"/>
          <p:cNvSpPr txBox="1"/>
          <p:nvPr/>
        </p:nvSpPr>
        <p:spPr>
          <a:xfrm>
            <a:off x="747388" y="2097946"/>
            <a:ext cx="2270020" cy="63286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即助教权限，可以进行答题卡的发布、问题解答、发起签到、以及禁言活动等</a:t>
            </a:r>
            <a:endParaRPr lang="zh-CN" altLang="da-DK" sz="1000" b="1" dirty="0">
              <a:solidFill>
                <a:schemeClr val="tx1">
                  <a:lumMod val="75000"/>
                  <a:lumOff val="25000"/>
                </a:schemeClr>
              </a:solidFill>
              <a:cs typeface="+mn-ea"/>
              <a:sym typeface="+mn-lt"/>
            </a:endParaRPr>
          </a:p>
        </p:txBody>
      </p:sp>
      <p:sp>
        <p:nvSpPr>
          <p:cNvPr id="20" name="TextBox 1210"/>
          <p:cNvSpPr/>
          <p:nvPr/>
        </p:nvSpPr>
        <p:spPr>
          <a:xfrm>
            <a:off x="1455108" y="3053074"/>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普通权限</a:t>
            </a:r>
          </a:p>
        </p:txBody>
      </p:sp>
      <p:sp>
        <p:nvSpPr>
          <p:cNvPr id="21" name="文本框 20"/>
          <p:cNvSpPr txBox="1"/>
          <p:nvPr/>
        </p:nvSpPr>
        <p:spPr>
          <a:xfrm>
            <a:off x="463427" y="3335027"/>
            <a:ext cx="1840230"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即学生默认的权限，主要权限为学生端上课活动列举的权限</a:t>
            </a:r>
            <a:endParaRPr lang="zh-CN" altLang="da-DK"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22" name="TextBox 1210"/>
          <p:cNvSpPr/>
          <p:nvPr/>
        </p:nvSpPr>
        <p:spPr>
          <a:xfrm>
            <a:off x="4106604" y="1016749"/>
            <a:ext cx="67710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主权限</a:t>
            </a:r>
          </a:p>
        </p:txBody>
      </p:sp>
      <p:sp>
        <p:nvSpPr>
          <p:cNvPr id="23" name="文本框 22"/>
          <p:cNvSpPr txBox="1"/>
          <p:nvPr/>
        </p:nvSpPr>
        <p:spPr>
          <a:xfrm>
            <a:off x="3535570" y="1228866"/>
            <a:ext cx="2002037" cy="4318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即讲师权限，拥有教师端上课活动列举的所有功能</a:t>
            </a:r>
            <a:endParaRPr lang="zh-CN" altLang="da-DK"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25" name="TextBox 1210"/>
          <p:cNvSpPr/>
          <p:nvPr/>
        </p:nvSpPr>
        <p:spPr>
          <a:xfrm>
            <a:off x="6205284" y="1698526"/>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管理权限</a:t>
            </a:r>
          </a:p>
        </p:txBody>
      </p:sp>
      <p:sp>
        <p:nvSpPr>
          <p:cNvPr id="12" name="文本框 11"/>
          <p:cNvSpPr txBox="1"/>
          <p:nvPr/>
        </p:nvSpPr>
        <p:spPr>
          <a:xfrm>
            <a:off x="6139491" y="1976134"/>
            <a:ext cx="2341342" cy="8165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由讲师或者助教赋予学生的权限，主要权限为学生端上课活动列举的权限、禁言活动以及提问区的解答</a:t>
            </a:r>
            <a:endParaRPr lang="zh-CN" altLang="da-DK"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13" name="TextBox 1210"/>
          <p:cNvSpPr/>
          <p:nvPr/>
        </p:nvSpPr>
        <p:spPr>
          <a:xfrm>
            <a:off x="6695477" y="2897968"/>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受限权限</a:t>
            </a:r>
          </a:p>
        </p:txBody>
      </p:sp>
      <p:sp>
        <p:nvSpPr>
          <p:cNvPr id="30" name="文本框 29"/>
          <p:cNvSpPr txBox="1"/>
          <p:nvPr/>
        </p:nvSpPr>
        <p:spPr>
          <a:xfrm>
            <a:off x="6694388" y="3168492"/>
            <a:ext cx="1840230" cy="12012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即带有惩戒性质的学生权限，一般适用于不遵守课堂纪律的学生，将会被禁止连麦、聊天区和提问区发言、点赞等，从效果来看，即被沉默</a:t>
            </a:r>
            <a:endParaRPr lang="zh-CN" altLang="da-DK"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32" name="文本框 15"/>
          <p:cNvSpPr txBox="1"/>
          <p:nvPr/>
        </p:nvSpPr>
        <p:spPr>
          <a:xfrm>
            <a:off x="709386" y="309785"/>
            <a:ext cx="2897008"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课堂权限控制</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050"/>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550"/>
                            </p:stCondLst>
                            <p:childTnLst>
                              <p:par>
                                <p:cTn id="21" presetID="5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2050"/>
                            </p:stCondLst>
                            <p:childTnLst>
                              <p:par>
                                <p:cTn id="27" presetID="42"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3050"/>
                            </p:stCondLst>
                            <p:childTnLst>
                              <p:par>
                                <p:cTn id="38" presetID="53" presetClass="entr" presetSubtype="1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3550"/>
                            </p:stCondLst>
                            <p:childTnLst>
                              <p:par>
                                <p:cTn id="44" presetID="42" presetClass="entr" presetSubtype="0" fill="hold" grpId="0" nodeType="afterEffect">
                                  <p:stCondLst>
                                    <p:cond delay="0"/>
                                  </p:stCondLst>
                                  <p:childTnLst>
                                    <p:set>
                                      <p:cBhvr>
                                        <p:cTn id="45" dur="1" fill="hold">
                                          <p:stCondLst>
                                            <p:cond delay="0"/>
                                          </p:stCondLst>
                                        </p:cTn>
                                        <p:tgtEl>
                                          <p:spTgt spid="39962"/>
                                        </p:tgtEl>
                                        <p:attrNameLst>
                                          <p:attrName>style.visibility</p:attrName>
                                        </p:attrNameLst>
                                      </p:cBhvr>
                                      <p:to>
                                        <p:strVal val="visible"/>
                                      </p:to>
                                    </p:set>
                                    <p:animEffect transition="in" filter="fade">
                                      <p:cBhvr>
                                        <p:cTn id="46" dur="1000"/>
                                        <p:tgtEl>
                                          <p:spTgt spid="39962"/>
                                        </p:tgtEl>
                                      </p:cBhvr>
                                    </p:animEffect>
                                    <p:anim calcmode="lin" valueType="num">
                                      <p:cBhvr>
                                        <p:cTn id="47" dur="1000" fill="hold"/>
                                        <p:tgtEl>
                                          <p:spTgt spid="39962"/>
                                        </p:tgtEl>
                                        <p:attrNameLst>
                                          <p:attrName>ppt_x</p:attrName>
                                        </p:attrNameLst>
                                      </p:cBhvr>
                                      <p:tavLst>
                                        <p:tav tm="0">
                                          <p:val>
                                            <p:strVal val="#ppt_x"/>
                                          </p:val>
                                        </p:tav>
                                        <p:tav tm="100000">
                                          <p:val>
                                            <p:strVal val="#ppt_x"/>
                                          </p:val>
                                        </p:tav>
                                      </p:tavLst>
                                    </p:anim>
                                    <p:anim calcmode="lin" valueType="num">
                                      <p:cBhvr>
                                        <p:cTn id="48" dur="1000" fill="hold"/>
                                        <p:tgtEl>
                                          <p:spTgt spid="3996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4550"/>
                            </p:stCondLst>
                            <p:childTnLst>
                              <p:par>
                                <p:cTn id="55" presetID="53" presetClass="entr" presetSubtype="16"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050"/>
                            </p:stCondLst>
                            <p:childTnLst>
                              <p:par>
                                <p:cTn id="61" presetID="42"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childTnLst>
                          </p:cTn>
                        </p:par>
                        <p:par>
                          <p:cTn id="71" fill="hold">
                            <p:stCondLst>
                              <p:cond delay="6050"/>
                            </p:stCondLst>
                            <p:childTnLst>
                              <p:par>
                                <p:cTn id="72" presetID="53" presetClass="entr" presetSubtype="16" fill="hold" nodeType="after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Effect transition="in" filter="fade">
                                      <p:cBhvr>
                                        <p:cTn id="76" dur="500"/>
                                        <p:tgtEl>
                                          <p:spTgt spid="11"/>
                                        </p:tgtEl>
                                      </p:cBhvr>
                                    </p:animEffect>
                                  </p:childTnLst>
                                </p:cTn>
                              </p:par>
                            </p:childTnLst>
                          </p:cTn>
                        </p:par>
                        <p:par>
                          <p:cTn id="77" fill="hold">
                            <p:stCondLst>
                              <p:cond delay="6550"/>
                            </p:stCondLst>
                            <p:childTnLst>
                              <p:par>
                                <p:cTn id="78" presetID="42" presetClass="entr" presetSubtype="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1000"/>
                                        <p:tgtEl>
                                          <p:spTgt spid="20"/>
                                        </p:tgtEl>
                                      </p:cBhvr>
                                    </p:animEffect>
                                    <p:anim calcmode="lin" valueType="num">
                                      <p:cBhvr>
                                        <p:cTn id="81" dur="1000" fill="hold"/>
                                        <p:tgtEl>
                                          <p:spTgt spid="20"/>
                                        </p:tgtEl>
                                        <p:attrNameLst>
                                          <p:attrName>ppt_x</p:attrName>
                                        </p:attrNameLst>
                                      </p:cBhvr>
                                      <p:tavLst>
                                        <p:tav tm="0">
                                          <p:val>
                                            <p:strVal val="#ppt_x"/>
                                          </p:val>
                                        </p:tav>
                                        <p:tav tm="100000">
                                          <p:val>
                                            <p:strVal val="#ppt_x"/>
                                          </p:val>
                                        </p:tav>
                                      </p:tavLst>
                                    </p:anim>
                                    <p:anim calcmode="lin" valueType="num">
                                      <p:cBhvr>
                                        <p:cTn id="82" dur="1000" fill="hold"/>
                                        <p:tgtEl>
                                          <p:spTgt spid="2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childTnLst>
                          </p:cTn>
                        </p:par>
                        <p:par>
                          <p:cTn id="88" fill="hold">
                            <p:stCondLst>
                              <p:cond delay="7550"/>
                            </p:stCondLst>
                            <p:childTnLst>
                              <p:par>
                                <p:cTn id="89" presetID="53" presetClass="entr" presetSubtype="16"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p:cTn id="91" dur="500" fill="hold"/>
                                        <p:tgtEl>
                                          <p:spTgt spid="10"/>
                                        </p:tgtEl>
                                        <p:attrNameLst>
                                          <p:attrName>ppt_w</p:attrName>
                                        </p:attrNameLst>
                                      </p:cBhvr>
                                      <p:tavLst>
                                        <p:tav tm="0">
                                          <p:val>
                                            <p:fltVal val="0"/>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animEffect transition="in" filter="fade">
                                      <p:cBhvr>
                                        <p:cTn id="93" dur="500"/>
                                        <p:tgtEl>
                                          <p:spTgt spid="10"/>
                                        </p:tgtEl>
                                      </p:cBhvr>
                                    </p:animEffect>
                                  </p:childTnLst>
                                </p:cTn>
                              </p:par>
                            </p:childTnLst>
                          </p:cTn>
                        </p:par>
                        <p:par>
                          <p:cTn id="94" fill="hold">
                            <p:stCondLst>
                              <p:cond delay="805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1000"/>
                                        <p:tgtEl>
                                          <p:spTgt spid="30"/>
                                        </p:tgtEl>
                                      </p:cBhvr>
                                    </p:animEffect>
                                    <p:anim calcmode="lin" valueType="num">
                                      <p:cBhvr>
                                        <p:cTn id="103" dur="1000" fill="hold"/>
                                        <p:tgtEl>
                                          <p:spTgt spid="30"/>
                                        </p:tgtEl>
                                        <p:attrNameLst>
                                          <p:attrName>ppt_x</p:attrName>
                                        </p:attrNameLst>
                                      </p:cBhvr>
                                      <p:tavLst>
                                        <p:tav tm="0">
                                          <p:val>
                                            <p:strVal val="#ppt_x"/>
                                          </p:val>
                                        </p:tav>
                                        <p:tav tm="100000">
                                          <p:val>
                                            <p:strVal val="#ppt_x"/>
                                          </p:val>
                                        </p:tav>
                                      </p:tavLst>
                                    </p:anim>
                                    <p:anim calcmode="lin" valueType="num">
                                      <p:cBhvr>
                                        <p:cTn id="10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39962" grpId="0"/>
      <p:bldP spid="18" grpId="0"/>
      <p:bldP spid="20" grpId="0"/>
      <p:bldP spid="21" grpId="0"/>
      <p:bldP spid="22" grpId="0"/>
      <p:bldP spid="23" grpId="0"/>
      <p:bldP spid="25" grpId="0"/>
      <p:bldP spid="12" grpId="0"/>
      <p:bldP spid="13" grpId="0"/>
      <p:bldP spid="30"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3"/>
          <p:cNvSpPr/>
          <p:nvPr/>
        </p:nvSpPr>
        <p:spPr>
          <a:xfrm>
            <a:off x="3842962" y="1063145"/>
            <a:ext cx="1281388" cy="1281388"/>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0" name="MH_Other_1"/>
          <p:cNvSpPr/>
          <p:nvPr/>
        </p:nvSpPr>
        <p:spPr>
          <a:xfrm>
            <a:off x="1540477" y="1275143"/>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1" name="MH_Other_2"/>
          <p:cNvSpPr/>
          <p:nvPr/>
        </p:nvSpPr>
        <p:spPr>
          <a:xfrm>
            <a:off x="2671453" y="1275143"/>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2" name="MH_Other_3"/>
          <p:cNvSpPr/>
          <p:nvPr/>
        </p:nvSpPr>
        <p:spPr>
          <a:xfrm>
            <a:off x="5438466" y="1275143"/>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3" name="MH_Other_4"/>
          <p:cNvSpPr/>
          <p:nvPr/>
        </p:nvSpPr>
        <p:spPr>
          <a:xfrm>
            <a:off x="6568684" y="1275143"/>
            <a:ext cx="857714"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4" name="MH_Other_5"/>
          <p:cNvSpPr/>
          <p:nvPr/>
        </p:nvSpPr>
        <p:spPr>
          <a:xfrm>
            <a:off x="2361190" y="1858209"/>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0" name="MH_Other_6"/>
          <p:cNvSpPr/>
          <p:nvPr/>
        </p:nvSpPr>
        <p:spPr>
          <a:xfrm>
            <a:off x="3480377" y="1223484"/>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5" name="MH_Other_7"/>
          <p:cNvSpPr/>
          <p:nvPr/>
        </p:nvSpPr>
        <p:spPr>
          <a:xfrm>
            <a:off x="5131536" y="1855827"/>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 name="MH_Other_8"/>
          <p:cNvSpPr/>
          <p:nvPr/>
        </p:nvSpPr>
        <p:spPr>
          <a:xfrm>
            <a:off x="6259296" y="1235390"/>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p:cNvSpPr/>
          <p:nvPr/>
        </p:nvSpPr>
        <p:spPr bwMode="auto">
          <a:xfrm>
            <a:off x="1779746" y="1479763"/>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0" name="MH_Other_10"/>
          <p:cNvSpPr/>
          <p:nvPr/>
        </p:nvSpPr>
        <p:spPr bwMode="auto">
          <a:xfrm>
            <a:off x="2956084" y="1507386"/>
            <a:ext cx="288131" cy="392906"/>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8" name="MH_Other_11"/>
          <p:cNvSpPr/>
          <p:nvPr/>
        </p:nvSpPr>
        <p:spPr bwMode="auto">
          <a:xfrm>
            <a:off x="4253866" y="1474049"/>
            <a:ext cx="459581" cy="459581"/>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2" name="MH_Other_12"/>
          <p:cNvSpPr/>
          <p:nvPr/>
        </p:nvSpPr>
        <p:spPr bwMode="auto">
          <a:xfrm>
            <a:off x="5708809" y="1544057"/>
            <a:ext cx="316706" cy="320516"/>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9" name="MH_Other_13"/>
          <p:cNvSpPr/>
          <p:nvPr/>
        </p:nvSpPr>
        <p:spPr>
          <a:xfrm>
            <a:off x="6842284" y="1555963"/>
            <a:ext cx="309563" cy="29670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5138" name="MH_Desc_1"/>
          <p:cNvSpPr>
            <a:spLocks noChangeArrowheads="1"/>
          </p:cNvSpPr>
          <p:nvPr/>
        </p:nvSpPr>
        <p:spPr bwMode="auto">
          <a:xfrm>
            <a:off x="900113" y="2656239"/>
            <a:ext cx="7395324" cy="211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zh-CN" altLang="en-US" b="1" kern="0" dirty="0">
                <a:solidFill>
                  <a:srgbClr val="1B4367"/>
                </a:solidFill>
                <a:cs typeface="+mn-ea"/>
                <a:sym typeface="+mn-lt"/>
              </a:rPr>
              <a:t>用户界面是程序中用户能看见并与之交互作用的部分，设计一个好的用户界面是非常重要的，本设计将为用户提供美观，大方，直观，易用的用户界面。</a:t>
            </a:r>
            <a:endParaRPr lang="en-US" altLang="zh-CN" b="1" kern="0" dirty="0">
              <a:solidFill>
                <a:srgbClr val="1B4367"/>
              </a:solidFill>
              <a:cs typeface="+mn-ea"/>
              <a:sym typeface="+mn-lt"/>
            </a:endParaRPr>
          </a:p>
          <a:p>
            <a:pPr lvl="0">
              <a:lnSpc>
                <a:spcPct val="150000"/>
              </a:lnSpc>
              <a:defRPr/>
            </a:pPr>
            <a:r>
              <a:rPr lang="zh-CN" altLang="en-US" b="1" kern="0" dirty="0">
                <a:solidFill>
                  <a:srgbClr val="1B4367"/>
                </a:solidFill>
                <a:cs typeface="+mn-ea"/>
                <a:sym typeface="+mn-lt"/>
              </a:rPr>
              <a:t>本应用的用户界面简单、直观，在必要时刻多做减法，即主页面仅有较少的元素设计并且功能常用，各个活动之间的联系和切换自然、流畅，不会有过多的活动签到，即每一活动界面由初始页面应当不超过三到四次点击。</a:t>
            </a:r>
            <a:endParaRPr lang="en-US" altLang="zh-CN" b="1" kern="0" dirty="0">
              <a:solidFill>
                <a:srgbClr val="1B4367"/>
              </a:solidFill>
              <a:cs typeface="+mn-ea"/>
              <a:sym typeface="+mn-lt"/>
            </a:endParaRPr>
          </a:p>
          <a:p>
            <a:pPr lvl="0">
              <a:lnSpc>
                <a:spcPct val="150000"/>
              </a:lnSpc>
              <a:defRPr/>
            </a:pPr>
            <a:r>
              <a:rPr lang="zh-CN" altLang="en-US" b="1" kern="0" dirty="0">
                <a:solidFill>
                  <a:srgbClr val="1B4367"/>
                </a:solidFill>
                <a:cs typeface="+mn-ea"/>
                <a:sym typeface="+mn-lt"/>
              </a:rPr>
              <a:t>移动终端硬件配置应具有高的可靠性，可用性和安全性。</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软硬件需求</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extLst>
      <p:ext uri="{BB962C8B-B14F-4D97-AF65-F5344CB8AC3E}">
        <p14:creationId xmlns:p14="http://schemas.microsoft.com/office/powerpoint/2010/main" val="444631721"/>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1000"/>
                            </p:stCondLst>
                            <p:childTnLst>
                              <p:par>
                                <p:cTn id="17" presetID="53" presetClass="entr" presetSubtype="52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anim calcmode="lin" valueType="num">
                                      <p:cBhvr>
                                        <p:cTn id="22" dur="500" fill="hold"/>
                                        <p:tgtEl>
                                          <p:spTgt spid="8"/>
                                        </p:tgtEl>
                                        <p:attrNameLst>
                                          <p:attrName>ppt_x</p:attrName>
                                        </p:attrNameLst>
                                      </p:cBhvr>
                                      <p:tavLst>
                                        <p:tav tm="0">
                                          <p:val>
                                            <p:fltVal val="0.5"/>
                                          </p:val>
                                        </p:tav>
                                        <p:tav tm="100000">
                                          <p:val>
                                            <p:strVal val="#ppt_x"/>
                                          </p:val>
                                        </p:tav>
                                      </p:tavLst>
                                    </p:anim>
                                    <p:anim calcmode="lin" valueType="num">
                                      <p:cBhvr>
                                        <p:cTn id="23" dur="500" fill="hold"/>
                                        <p:tgtEl>
                                          <p:spTgt spid="8"/>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fltVal val="0.5"/>
                                          </p:val>
                                        </p:tav>
                                        <p:tav tm="100000">
                                          <p:val>
                                            <p:strVal val="#ppt_x"/>
                                          </p:val>
                                        </p:tav>
                                      </p:tavLst>
                                    </p:anim>
                                    <p:anim calcmode="lin" valueType="num">
                                      <p:cBhvr>
                                        <p:cTn id="51" dur="500" fill="hold"/>
                                        <p:tgtEl>
                                          <p:spTgt spid="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anim calcmode="lin" valueType="num">
                                      <p:cBhvr>
                                        <p:cTn id="64" dur="500" fill="hold"/>
                                        <p:tgtEl>
                                          <p:spTgt spid="30"/>
                                        </p:tgtEl>
                                        <p:attrNameLst>
                                          <p:attrName>ppt_x</p:attrName>
                                        </p:attrNameLst>
                                      </p:cBhvr>
                                      <p:tavLst>
                                        <p:tav tm="0">
                                          <p:val>
                                            <p:fltVal val="0.5"/>
                                          </p:val>
                                        </p:tav>
                                        <p:tav tm="100000">
                                          <p:val>
                                            <p:strVal val="#ppt_x"/>
                                          </p:val>
                                        </p:tav>
                                      </p:tavLst>
                                    </p:anim>
                                    <p:anim calcmode="lin" valueType="num">
                                      <p:cBhvr>
                                        <p:cTn id="65" dur="500" fill="hold"/>
                                        <p:tgtEl>
                                          <p:spTgt spid="3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fltVal val="0.5"/>
                                          </p:val>
                                        </p:tav>
                                        <p:tav tm="100000">
                                          <p:val>
                                            <p:strVal val="#ppt_x"/>
                                          </p:val>
                                        </p:tav>
                                      </p:tavLst>
                                    </p:anim>
                                    <p:anim calcmode="lin" valueType="num">
                                      <p:cBhvr>
                                        <p:cTn id="72" dur="500" fill="hold"/>
                                        <p:tgtEl>
                                          <p:spTgt spid="15"/>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anim calcmode="lin" valueType="num">
                                      <p:cBhvr>
                                        <p:cTn id="78" dur="500" fill="hold"/>
                                        <p:tgtEl>
                                          <p:spTgt spid="3"/>
                                        </p:tgtEl>
                                        <p:attrNameLst>
                                          <p:attrName>ppt_x</p:attrName>
                                        </p:attrNameLst>
                                      </p:cBhvr>
                                      <p:tavLst>
                                        <p:tav tm="0">
                                          <p:val>
                                            <p:fltVal val="0.5"/>
                                          </p:val>
                                        </p:tav>
                                        <p:tav tm="100000">
                                          <p:val>
                                            <p:strVal val="#ppt_x"/>
                                          </p:val>
                                        </p:tav>
                                      </p:tavLst>
                                    </p:anim>
                                    <p:anim calcmode="lin" valueType="num">
                                      <p:cBhvr>
                                        <p:cTn id="79" dur="500" fill="hold"/>
                                        <p:tgtEl>
                                          <p:spTgt spid="3"/>
                                        </p:tgtEl>
                                        <p:attrNameLst>
                                          <p:attrName>ppt_y</p:attrName>
                                        </p:attrNameLst>
                                      </p:cBhvr>
                                      <p:tavLst>
                                        <p:tav tm="0">
                                          <p:val>
                                            <p:fltVal val="0.5"/>
                                          </p:val>
                                        </p:tav>
                                        <p:tav tm="100000">
                                          <p:val>
                                            <p:strVal val="#ppt_y"/>
                                          </p:val>
                                        </p:tav>
                                      </p:tavLst>
                                    </p:anim>
                                  </p:childTnLst>
                                </p:cTn>
                              </p:par>
                              <p:par>
                                <p:cTn id="80" presetID="53" presetClass="entr" presetSubtype="528"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anim calcmode="lin" valueType="num">
                                      <p:cBhvr>
                                        <p:cTn id="85" dur="500" fill="hold"/>
                                        <p:tgtEl>
                                          <p:spTgt spid="17"/>
                                        </p:tgtEl>
                                        <p:attrNameLst>
                                          <p:attrName>ppt_x</p:attrName>
                                        </p:attrNameLst>
                                      </p:cBhvr>
                                      <p:tavLst>
                                        <p:tav tm="0">
                                          <p:val>
                                            <p:fltVal val="0.5"/>
                                          </p:val>
                                        </p:tav>
                                        <p:tav tm="100000">
                                          <p:val>
                                            <p:strVal val="#ppt_x"/>
                                          </p:val>
                                        </p:tav>
                                      </p:tavLst>
                                    </p:anim>
                                    <p:anim calcmode="lin" valueType="num">
                                      <p:cBhvr>
                                        <p:cTn id="86" dur="500" fill="hold"/>
                                        <p:tgtEl>
                                          <p:spTgt spid="17"/>
                                        </p:tgtEl>
                                        <p:attrNameLst>
                                          <p:attrName>ppt_y</p:attrName>
                                        </p:attrNameLst>
                                      </p:cBhvr>
                                      <p:tavLst>
                                        <p:tav tm="0">
                                          <p:val>
                                            <p:fltVal val="0.5"/>
                                          </p:val>
                                        </p:tav>
                                        <p:tav tm="100000">
                                          <p:val>
                                            <p:strVal val="#ppt_y"/>
                                          </p:val>
                                        </p:tav>
                                      </p:tavLst>
                                    </p:anim>
                                  </p:childTnLst>
                                </p:cTn>
                              </p:par>
                              <p:par>
                                <p:cTn id="87" presetID="53" presetClass="entr" presetSubtype="528"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0" fill="hold"/>
                                        <p:tgtEl>
                                          <p:spTgt spid="40"/>
                                        </p:tgtEl>
                                        <p:attrNameLst>
                                          <p:attrName>ppt_w</p:attrName>
                                        </p:attrNameLst>
                                      </p:cBhvr>
                                      <p:tavLst>
                                        <p:tav tm="0">
                                          <p:val>
                                            <p:fltVal val="0"/>
                                          </p:val>
                                        </p:tav>
                                        <p:tav tm="100000">
                                          <p:val>
                                            <p:strVal val="#ppt_w"/>
                                          </p:val>
                                        </p:tav>
                                      </p:tavLst>
                                    </p:anim>
                                    <p:anim calcmode="lin" valueType="num">
                                      <p:cBhvr>
                                        <p:cTn id="90" dur="500" fill="hold"/>
                                        <p:tgtEl>
                                          <p:spTgt spid="40"/>
                                        </p:tgtEl>
                                        <p:attrNameLst>
                                          <p:attrName>ppt_h</p:attrName>
                                        </p:attrNameLst>
                                      </p:cBhvr>
                                      <p:tavLst>
                                        <p:tav tm="0">
                                          <p:val>
                                            <p:fltVal val="0"/>
                                          </p:val>
                                        </p:tav>
                                        <p:tav tm="100000">
                                          <p:val>
                                            <p:strVal val="#ppt_h"/>
                                          </p:val>
                                        </p:tav>
                                      </p:tavLst>
                                    </p:anim>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fltVal val="0.5"/>
                                          </p:val>
                                        </p:tav>
                                        <p:tav tm="100000">
                                          <p:val>
                                            <p:strVal val="#ppt_x"/>
                                          </p:val>
                                        </p:tav>
                                      </p:tavLst>
                                    </p:anim>
                                    <p:anim calcmode="lin" valueType="num">
                                      <p:cBhvr>
                                        <p:cTn id="93" dur="500" fill="hold"/>
                                        <p:tgtEl>
                                          <p:spTgt spid="40"/>
                                        </p:tgtEl>
                                        <p:attrNameLst>
                                          <p:attrName>ppt_y</p:attrName>
                                        </p:attrNameLst>
                                      </p:cBhvr>
                                      <p:tavLst>
                                        <p:tav tm="0">
                                          <p:val>
                                            <p:fltVal val="0.5"/>
                                          </p:val>
                                        </p:tav>
                                        <p:tav tm="100000">
                                          <p:val>
                                            <p:strVal val="#ppt_y"/>
                                          </p:val>
                                        </p:tav>
                                      </p:tavLst>
                                    </p:anim>
                                  </p:childTnLst>
                                </p:cTn>
                              </p:par>
                              <p:par>
                                <p:cTn id="94" presetID="53" presetClass="entr" presetSubtype="528"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500" fill="hold"/>
                                        <p:tgtEl>
                                          <p:spTgt spid="18"/>
                                        </p:tgtEl>
                                        <p:attrNameLst>
                                          <p:attrName>ppt_w</p:attrName>
                                        </p:attrNameLst>
                                      </p:cBhvr>
                                      <p:tavLst>
                                        <p:tav tm="0">
                                          <p:val>
                                            <p:fltVal val="0"/>
                                          </p:val>
                                        </p:tav>
                                        <p:tav tm="100000">
                                          <p:val>
                                            <p:strVal val="#ppt_w"/>
                                          </p:val>
                                        </p:tav>
                                      </p:tavLst>
                                    </p:anim>
                                    <p:anim calcmode="lin" valueType="num">
                                      <p:cBhvr>
                                        <p:cTn id="97" dur="500" fill="hold"/>
                                        <p:tgtEl>
                                          <p:spTgt spid="18"/>
                                        </p:tgtEl>
                                        <p:attrNameLst>
                                          <p:attrName>ppt_h</p:attrName>
                                        </p:attrNameLst>
                                      </p:cBhvr>
                                      <p:tavLst>
                                        <p:tav tm="0">
                                          <p:val>
                                            <p:fltVal val="0"/>
                                          </p:val>
                                        </p:tav>
                                        <p:tav tm="100000">
                                          <p:val>
                                            <p:strVal val="#ppt_h"/>
                                          </p:val>
                                        </p:tav>
                                      </p:tavLst>
                                    </p:anim>
                                    <p:animEffect transition="in" filter="fade">
                                      <p:cBhvr>
                                        <p:cTn id="98" dur="500"/>
                                        <p:tgtEl>
                                          <p:spTgt spid="18"/>
                                        </p:tgtEl>
                                      </p:cBhvr>
                                    </p:animEffect>
                                    <p:anim calcmode="lin" valueType="num">
                                      <p:cBhvr>
                                        <p:cTn id="99" dur="500" fill="hold"/>
                                        <p:tgtEl>
                                          <p:spTgt spid="18"/>
                                        </p:tgtEl>
                                        <p:attrNameLst>
                                          <p:attrName>ppt_x</p:attrName>
                                        </p:attrNameLst>
                                      </p:cBhvr>
                                      <p:tavLst>
                                        <p:tav tm="0">
                                          <p:val>
                                            <p:fltVal val="0.5"/>
                                          </p:val>
                                        </p:tav>
                                        <p:tav tm="100000">
                                          <p:val>
                                            <p:strVal val="#ppt_x"/>
                                          </p:val>
                                        </p:tav>
                                      </p:tavLst>
                                    </p:anim>
                                    <p:anim calcmode="lin" valueType="num">
                                      <p:cBhvr>
                                        <p:cTn id="100" dur="500" fill="hold"/>
                                        <p:tgtEl>
                                          <p:spTgt spid="18"/>
                                        </p:tgtEl>
                                        <p:attrNameLst>
                                          <p:attrName>ppt_y</p:attrName>
                                        </p:attrNameLst>
                                      </p:cBhvr>
                                      <p:tavLst>
                                        <p:tav tm="0">
                                          <p:val>
                                            <p:fltVal val="0.5"/>
                                          </p:val>
                                        </p:tav>
                                        <p:tav tm="100000">
                                          <p:val>
                                            <p:strVal val="#ppt_y"/>
                                          </p:val>
                                        </p:tav>
                                      </p:tavLst>
                                    </p:anim>
                                  </p:childTnLst>
                                </p:cTn>
                              </p:par>
                              <p:par>
                                <p:cTn id="101" presetID="53" presetClass="entr" presetSubtype="528"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anim calcmode="lin" valueType="num">
                                      <p:cBhvr>
                                        <p:cTn id="106" dur="500" fill="hold"/>
                                        <p:tgtEl>
                                          <p:spTgt spid="42"/>
                                        </p:tgtEl>
                                        <p:attrNameLst>
                                          <p:attrName>ppt_x</p:attrName>
                                        </p:attrNameLst>
                                      </p:cBhvr>
                                      <p:tavLst>
                                        <p:tav tm="0">
                                          <p:val>
                                            <p:fltVal val="0.5"/>
                                          </p:val>
                                        </p:tav>
                                        <p:tav tm="100000">
                                          <p:val>
                                            <p:strVal val="#ppt_x"/>
                                          </p:val>
                                        </p:tav>
                                      </p:tavLst>
                                    </p:anim>
                                    <p:anim calcmode="lin" valueType="num">
                                      <p:cBhvr>
                                        <p:cTn id="107" dur="500" fill="hold"/>
                                        <p:tgtEl>
                                          <p:spTgt spid="42"/>
                                        </p:tgtEl>
                                        <p:attrNameLst>
                                          <p:attrName>ppt_y</p:attrName>
                                        </p:attrNameLst>
                                      </p:cBhvr>
                                      <p:tavLst>
                                        <p:tav tm="0">
                                          <p:val>
                                            <p:fltVal val="0.5"/>
                                          </p:val>
                                        </p:tav>
                                        <p:tav tm="100000">
                                          <p:val>
                                            <p:strVal val="#ppt_y"/>
                                          </p:val>
                                        </p:tav>
                                      </p:tavLst>
                                    </p:anim>
                                  </p:childTnLst>
                                </p:cTn>
                              </p:par>
                              <p:par>
                                <p:cTn id="108" presetID="53" presetClass="entr" presetSubtype="528"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 calcmode="lin" valueType="num">
                                      <p:cBhvr>
                                        <p:cTn id="110" dur="500" fill="hold"/>
                                        <p:tgtEl>
                                          <p:spTgt spid="19"/>
                                        </p:tgtEl>
                                        <p:attrNameLst>
                                          <p:attrName>ppt_w</p:attrName>
                                        </p:attrNameLst>
                                      </p:cBhvr>
                                      <p:tavLst>
                                        <p:tav tm="0">
                                          <p:val>
                                            <p:fltVal val="0"/>
                                          </p:val>
                                        </p:tav>
                                        <p:tav tm="100000">
                                          <p:val>
                                            <p:strVal val="#ppt_w"/>
                                          </p:val>
                                        </p:tav>
                                      </p:tavLst>
                                    </p:anim>
                                    <p:anim calcmode="lin" valueType="num">
                                      <p:cBhvr>
                                        <p:cTn id="111" dur="500" fill="hold"/>
                                        <p:tgtEl>
                                          <p:spTgt spid="19"/>
                                        </p:tgtEl>
                                        <p:attrNameLst>
                                          <p:attrName>ppt_h</p:attrName>
                                        </p:attrNameLst>
                                      </p:cBhvr>
                                      <p:tavLst>
                                        <p:tav tm="0">
                                          <p:val>
                                            <p:fltVal val="0"/>
                                          </p:val>
                                        </p:tav>
                                        <p:tav tm="100000">
                                          <p:val>
                                            <p:strVal val="#ppt_h"/>
                                          </p:val>
                                        </p:tav>
                                      </p:tavLst>
                                    </p:anim>
                                    <p:animEffect transition="in" filter="fade">
                                      <p:cBhvr>
                                        <p:cTn id="112" dur="500"/>
                                        <p:tgtEl>
                                          <p:spTgt spid="19"/>
                                        </p:tgtEl>
                                      </p:cBhvr>
                                    </p:animEffect>
                                    <p:anim calcmode="lin" valueType="num">
                                      <p:cBhvr>
                                        <p:cTn id="113" dur="500" fill="hold"/>
                                        <p:tgtEl>
                                          <p:spTgt spid="19"/>
                                        </p:tgtEl>
                                        <p:attrNameLst>
                                          <p:attrName>ppt_x</p:attrName>
                                        </p:attrNameLst>
                                      </p:cBhvr>
                                      <p:tavLst>
                                        <p:tav tm="0">
                                          <p:val>
                                            <p:fltVal val="0.5"/>
                                          </p:val>
                                        </p:tav>
                                        <p:tav tm="100000">
                                          <p:val>
                                            <p:strVal val="#ppt_x"/>
                                          </p:val>
                                        </p:tav>
                                      </p:tavLst>
                                    </p:anim>
                                    <p:anim calcmode="lin" valueType="num">
                                      <p:cBhvr>
                                        <p:cTn id="114" dur="500" fill="hold"/>
                                        <p:tgtEl>
                                          <p:spTgt spid="19"/>
                                        </p:tgtEl>
                                        <p:attrNameLst>
                                          <p:attrName>ppt_y</p:attrName>
                                        </p:attrNameLst>
                                      </p:cBhvr>
                                      <p:tavLst>
                                        <p:tav tm="0">
                                          <p:val>
                                            <p:fltVal val="0.5"/>
                                          </p:val>
                                        </p:tav>
                                        <p:tav tm="100000">
                                          <p:val>
                                            <p:strVal val="#ppt_y"/>
                                          </p:val>
                                        </p:tav>
                                      </p:tavLst>
                                    </p:anim>
                                  </p:childTnLst>
                                </p:cTn>
                              </p:par>
                            </p:childTnLst>
                          </p:cTn>
                        </p:par>
                        <p:par>
                          <p:cTn id="115" fill="hold">
                            <p:stCondLst>
                              <p:cond delay="1500"/>
                            </p:stCondLst>
                            <p:childTnLst>
                              <p:par>
                                <p:cTn id="116" presetID="42" presetClass="entr" presetSubtype="0" fill="hold" grpId="0" nodeType="afterEffect">
                                  <p:stCondLst>
                                    <p:cond delay="0"/>
                                  </p:stCondLst>
                                  <p:childTnLst>
                                    <p:set>
                                      <p:cBhvr>
                                        <p:cTn id="117" dur="1" fill="hold">
                                          <p:stCondLst>
                                            <p:cond delay="0"/>
                                          </p:stCondLst>
                                        </p:cTn>
                                        <p:tgtEl>
                                          <p:spTgt spid="5138"/>
                                        </p:tgtEl>
                                        <p:attrNameLst>
                                          <p:attrName>style.visibility</p:attrName>
                                        </p:attrNameLst>
                                      </p:cBhvr>
                                      <p:to>
                                        <p:strVal val="visible"/>
                                      </p:to>
                                    </p:set>
                                    <p:animEffect transition="in" filter="fade">
                                      <p:cBhvr>
                                        <p:cTn id="118" dur="1000"/>
                                        <p:tgtEl>
                                          <p:spTgt spid="5138"/>
                                        </p:tgtEl>
                                      </p:cBhvr>
                                    </p:animEffect>
                                    <p:anim calcmode="lin" valueType="num">
                                      <p:cBhvr>
                                        <p:cTn id="119" dur="1000" fill="hold"/>
                                        <p:tgtEl>
                                          <p:spTgt spid="5138"/>
                                        </p:tgtEl>
                                        <p:attrNameLst>
                                          <p:attrName>ppt_x</p:attrName>
                                        </p:attrNameLst>
                                      </p:cBhvr>
                                      <p:tavLst>
                                        <p:tav tm="0">
                                          <p:val>
                                            <p:strVal val="#ppt_x"/>
                                          </p:val>
                                        </p:tav>
                                        <p:tav tm="100000">
                                          <p:val>
                                            <p:strVal val="#ppt_x"/>
                                          </p:val>
                                        </p:tav>
                                      </p:tavLst>
                                    </p:anim>
                                    <p:anim calcmode="lin" valueType="num">
                                      <p:cBhvr>
                                        <p:cTn id="120"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30" grpId="0" animBg="1"/>
      <p:bldP spid="15" grpId="0" animBg="1"/>
      <p:bldP spid="3" grpId="0" animBg="1"/>
      <p:bldP spid="17" grpId="0" animBg="1"/>
      <p:bldP spid="40" grpId="0" animBg="1"/>
      <p:bldP spid="18" grpId="0" animBg="1"/>
      <p:bldP spid="42" grpId="0" animBg="1"/>
      <p:bldP spid="19" grpId="0" animBg="1"/>
      <p:bldP spid="5138"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17722" y="2830187"/>
            <a:ext cx="1742599" cy="281464"/>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Web </a:t>
            </a:r>
            <a:r>
              <a:rPr lang="zh-CN" altLang="en-US" b="1" dirty="0">
                <a:solidFill>
                  <a:schemeClr val="bg1"/>
                </a:solidFill>
                <a:cs typeface="+mn-ea"/>
                <a:sym typeface="+mn-lt"/>
              </a:rPr>
              <a:t>浏览器</a:t>
            </a:r>
          </a:p>
        </p:txBody>
      </p:sp>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运行环境</a:t>
            </a:r>
          </a:p>
        </p:txBody>
      </p:sp>
      <p:sp>
        <p:nvSpPr>
          <p:cNvPr id="27" name="矩形 26"/>
          <p:cNvSpPr/>
          <p:nvPr/>
        </p:nvSpPr>
        <p:spPr>
          <a:xfrm>
            <a:off x="817722" y="1326383"/>
            <a:ext cx="1742599" cy="1446963"/>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28" name="文本框 8"/>
          <p:cNvSpPr txBox="1"/>
          <p:nvPr/>
        </p:nvSpPr>
        <p:spPr>
          <a:xfrm>
            <a:off x="798671" y="3200717"/>
            <a:ext cx="1849279"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Chrome</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Opera</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Safari</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Firefox</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及任何支持</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HTML5</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标准的浏览器</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29" name="矩形 28"/>
          <p:cNvSpPr/>
          <p:nvPr/>
        </p:nvSpPr>
        <p:spPr>
          <a:xfrm>
            <a:off x="2797744" y="2830187"/>
            <a:ext cx="1742599" cy="281464"/>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cs typeface="+mn-ea"/>
                <a:sym typeface="+mn-lt"/>
              </a:rPr>
              <a:t>安卓系统</a:t>
            </a:r>
          </a:p>
        </p:txBody>
      </p:sp>
      <p:sp>
        <p:nvSpPr>
          <p:cNvPr id="30" name="矩形 29"/>
          <p:cNvSpPr/>
          <p:nvPr/>
        </p:nvSpPr>
        <p:spPr>
          <a:xfrm>
            <a:off x="2797744" y="1326383"/>
            <a:ext cx="1742599" cy="1446963"/>
          </a:xfrm>
          <a:prstGeom prst="rect">
            <a:avLst/>
          </a:pr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31" name="文本框 8"/>
          <p:cNvSpPr txBox="1"/>
          <p:nvPr/>
        </p:nvSpPr>
        <p:spPr>
          <a:xfrm>
            <a:off x="2778693" y="3200717"/>
            <a:ext cx="1849279"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主流安卓系统，要求</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API6.0</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以上</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41" name="矩形 40"/>
          <p:cNvSpPr/>
          <p:nvPr/>
        </p:nvSpPr>
        <p:spPr>
          <a:xfrm>
            <a:off x="4751547" y="2830187"/>
            <a:ext cx="1742599" cy="281464"/>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cs typeface="+mn-ea"/>
                <a:sym typeface="+mn-lt"/>
              </a:rPr>
              <a:t>桌面操作系统</a:t>
            </a:r>
          </a:p>
        </p:txBody>
      </p:sp>
      <p:sp>
        <p:nvSpPr>
          <p:cNvPr id="42" name="矩形 41"/>
          <p:cNvSpPr/>
          <p:nvPr/>
        </p:nvSpPr>
        <p:spPr>
          <a:xfrm>
            <a:off x="4751547" y="1326383"/>
            <a:ext cx="1742599" cy="1446963"/>
          </a:xfrm>
          <a:prstGeom prst="rect">
            <a:avLst/>
          </a:prstGeom>
          <a:blipFill dpi="0" rotWithShape="1">
            <a:blip r:embed="rId5"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3" name="文本框 8"/>
          <p:cNvSpPr txBox="1"/>
          <p:nvPr/>
        </p:nvSpPr>
        <p:spPr>
          <a:xfrm>
            <a:off x="4732496" y="3200717"/>
            <a:ext cx="184927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win7</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win8</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win10</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支持</a:t>
            </a:r>
            <a:endPar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sp>
        <p:nvSpPr>
          <p:cNvPr id="44" name="矩形 43"/>
          <p:cNvSpPr/>
          <p:nvPr/>
        </p:nvSpPr>
        <p:spPr>
          <a:xfrm>
            <a:off x="6731569" y="2830187"/>
            <a:ext cx="1742599" cy="281464"/>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cs typeface="+mn-ea"/>
                <a:sym typeface="+mn-lt"/>
              </a:rPr>
              <a:t>标准分辨率</a:t>
            </a:r>
          </a:p>
        </p:txBody>
      </p:sp>
      <p:sp>
        <p:nvSpPr>
          <p:cNvPr id="45" name="矩形 44"/>
          <p:cNvSpPr/>
          <p:nvPr/>
        </p:nvSpPr>
        <p:spPr>
          <a:xfrm>
            <a:off x="6731569" y="1326383"/>
            <a:ext cx="1742599" cy="1446963"/>
          </a:xfrm>
          <a:prstGeom prst="rect">
            <a:avLst/>
          </a:prstGeom>
          <a:blipFill dpi="0" rotWithShape="1">
            <a:blip r:embed="rId6"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6" name="文本框 8"/>
          <p:cNvSpPr txBox="1"/>
          <p:nvPr/>
        </p:nvSpPr>
        <p:spPr>
          <a:xfrm>
            <a:off x="6712518" y="3200717"/>
            <a:ext cx="1849279"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1024*768</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1920*1080</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2K</a:t>
            </a:r>
            <a:r>
              <a:rPr lang="zh-CN" altLang="en-US"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a:t>
            </a:r>
            <a:r>
              <a:rPr lang="en-US" altLang="zh-CN" sz="1200" b="1"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4K</a:t>
            </a: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95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45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1950"/>
                            </p:stCondLst>
                            <p:childTnLst>
                              <p:par>
                                <p:cTn id="37" presetID="22" presetClass="entr" presetSubtype="8"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500"/>
                                        <p:tgtEl>
                                          <p:spTgt spid="4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childTnLst>
                          </p:cTn>
                        </p:par>
                        <p:par>
                          <p:cTn id="46" fill="hold">
                            <p:stCondLst>
                              <p:cond delay="2450"/>
                            </p:stCondLst>
                            <p:childTnLst>
                              <p:par>
                                <p:cTn id="47" presetID="22" presetClass="entr" presetSubtype="8"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7" grpId="0" animBg="1"/>
      <p:bldP spid="28" grpId="0"/>
      <p:bldP spid="29" grpId="0" animBg="1"/>
      <p:bldP spid="30" grpId="0" animBg="1"/>
      <p:bldP spid="31" grpId="0"/>
      <p:bldP spid="41" grpId="0" animBg="1"/>
      <p:bldP spid="42" grpId="0" animBg="1"/>
      <p:bldP spid="43" grpId="0"/>
      <p:bldP spid="44" grpId="0" animBg="1"/>
      <p:bldP spid="45" grpId="0" animBg="1"/>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3"/>
          <p:cNvSpPr/>
          <p:nvPr/>
        </p:nvSpPr>
        <p:spPr>
          <a:xfrm>
            <a:off x="3842962" y="1063145"/>
            <a:ext cx="1281388" cy="1281388"/>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0" name="MH_Other_1"/>
          <p:cNvSpPr/>
          <p:nvPr/>
        </p:nvSpPr>
        <p:spPr>
          <a:xfrm>
            <a:off x="1540477" y="1275143"/>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1" name="MH_Other_2"/>
          <p:cNvSpPr/>
          <p:nvPr/>
        </p:nvSpPr>
        <p:spPr>
          <a:xfrm>
            <a:off x="2671453" y="1275143"/>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2" name="MH_Other_3"/>
          <p:cNvSpPr/>
          <p:nvPr/>
        </p:nvSpPr>
        <p:spPr>
          <a:xfrm>
            <a:off x="5438466" y="1275143"/>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3" name="MH_Other_4"/>
          <p:cNvSpPr/>
          <p:nvPr/>
        </p:nvSpPr>
        <p:spPr>
          <a:xfrm>
            <a:off x="6568684" y="1275143"/>
            <a:ext cx="857714"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4" name="MH_Other_5"/>
          <p:cNvSpPr/>
          <p:nvPr/>
        </p:nvSpPr>
        <p:spPr>
          <a:xfrm>
            <a:off x="2361190" y="1858209"/>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0" name="MH_Other_6"/>
          <p:cNvSpPr/>
          <p:nvPr/>
        </p:nvSpPr>
        <p:spPr>
          <a:xfrm>
            <a:off x="3480377" y="1223484"/>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5" name="MH_Other_7"/>
          <p:cNvSpPr/>
          <p:nvPr/>
        </p:nvSpPr>
        <p:spPr>
          <a:xfrm>
            <a:off x="5131536" y="1855827"/>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 name="MH_Other_8"/>
          <p:cNvSpPr/>
          <p:nvPr/>
        </p:nvSpPr>
        <p:spPr>
          <a:xfrm>
            <a:off x="6259296" y="1235390"/>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p:cNvSpPr/>
          <p:nvPr/>
        </p:nvSpPr>
        <p:spPr bwMode="auto">
          <a:xfrm>
            <a:off x="1779746" y="1479763"/>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0" name="MH_Other_10"/>
          <p:cNvSpPr/>
          <p:nvPr/>
        </p:nvSpPr>
        <p:spPr bwMode="auto">
          <a:xfrm>
            <a:off x="2956084" y="1507386"/>
            <a:ext cx="288131" cy="392906"/>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8" name="MH_Other_11"/>
          <p:cNvSpPr/>
          <p:nvPr/>
        </p:nvSpPr>
        <p:spPr bwMode="auto">
          <a:xfrm>
            <a:off x="4253866" y="1474049"/>
            <a:ext cx="459581" cy="459581"/>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2" name="MH_Other_12"/>
          <p:cNvSpPr/>
          <p:nvPr/>
        </p:nvSpPr>
        <p:spPr bwMode="auto">
          <a:xfrm>
            <a:off x="5708809" y="1544057"/>
            <a:ext cx="316706" cy="320516"/>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9" name="MH_Other_13"/>
          <p:cNvSpPr/>
          <p:nvPr/>
        </p:nvSpPr>
        <p:spPr>
          <a:xfrm>
            <a:off x="6842284" y="1555963"/>
            <a:ext cx="309563" cy="29670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5138" name="MH_Desc_1"/>
          <p:cNvSpPr>
            <a:spLocks noChangeArrowheads="1"/>
          </p:cNvSpPr>
          <p:nvPr/>
        </p:nvSpPr>
        <p:spPr bwMode="auto">
          <a:xfrm>
            <a:off x="877511" y="2493510"/>
            <a:ext cx="3606145" cy="213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zh-CN" altLang="en-US" b="1" kern="0" dirty="0">
                <a:solidFill>
                  <a:srgbClr val="1B4367"/>
                </a:solidFill>
                <a:cs typeface="+mn-ea"/>
                <a:sym typeface="+mn-lt"/>
              </a:rPr>
              <a:t>处理能力  </a:t>
            </a:r>
            <a:endParaRPr lang="en-US" altLang="zh-CN" b="1" kern="0" dirty="0">
              <a:solidFill>
                <a:srgbClr val="1B4367"/>
              </a:solidFill>
              <a:cs typeface="+mn-ea"/>
              <a:sym typeface="+mn-lt"/>
            </a:endParaRPr>
          </a:p>
          <a:p>
            <a:pPr lvl="0">
              <a:lnSpc>
                <a:spcPct val="150000"/>
              </a:lnSpc>
              <a:defRPr/>
            </a:pPr>
            <a:r>
              <a:rPr lang="zh-CN" altLang="en-US" b="1" kern="0" dirty="0">
                <a:solidFill>
                  <a:srgbClr val="1B4367"/>
                </a:solidFill>
                <a:cs typeface="+mn-ea"/>
                <a:sym typeface="+mn-lt"/>
              </a:rPr>
              <a:t>由于是在线教学系统，其处理能力主要考虑系统能承载的最大并发用户数，按照实际情况的规划，系统至少能承载的最大并发用户数要求达到全校学生总人数*</a:t>
            </a:r>
            <a:r>
              <a:rPr lang="en-US" altLang="zh-CN" b="1" kern="0" dirty="0">
                <a:solidFill>
                  <a:srgbClr val="1B4367"/>
                </a:solidFill>
                <a:cs typeface="+mn-ea"/>
                <a:sym typeface="+mn-lt"/>
              </a:rPr>
              <a:t>φ</a:t>
            </a:r>
            <a:r>
              <a:rPr lang="zh-CN" altLang="en-US" b="1" kern="0" dirty="0">
                <a:solidFill>
                  <a:srgbClr val="1B4367"/>
                </a:solidFill>
                <a:cs typeface="+mn-ea"/>
                <a:sym typeface="+mn-lt"/>
              </a:rPr>
              <a:t>，</a:t>
            </a:r>
            <a:r>
              <a:rPr lang="en-US" altLang="zh-CN" b="1" kern="0" dirty="0">
                <a:solidFill>
                  <a:srgbClr val="1B4367"/>
                </a:solidFill>
                <a:cs typeface="+mn-ea"/>
                <a:sym typeface="+mn-lt"/>
              </a:rPr>
              <a:t>φ</a:t>
            </a:r>
            <a:r>
              <a:rPr lang="zh-CN" altLang="en-US" b="1" kern="0" dirty="0">
                <a:solidFill>
                  <a:srgbClr val="1B4367"/>
                </a:solidFill>
                <a:cs typeface="+mn-ea"/>
                <a:sym typeface="+mn-lt"/>
              </a:rPr>
              <a:t>为</a:t>
            </a:r>
            <a:r>
              <a:rPr lang="en-US" altLang="zh-CN" b="1" kern="0" dirty="0">
                <a:solidFill>
                  <a:srgbClr val="1B4367"/>
                </a:solidFill>
                <a:cs typeface="+mn-ea"/>
                <a:sym typeface="+mn-lt"/>
              </a:rPr>
              <a:t>0</a:t>
            </a:r>
            <a:r>
              <a:rPr lang="zh-CN" altLang="en-US" b="1" kern="0" dirty="0">
                <a:solidFill>
                  <a:srgbClr val="1B4367"/>
                </a:solidFill>
                <a:cs typeface="+mn-ea"/>
                <a:sym typeface="+mn-lt"/>
              </a:rPr>
              <a:t>至</a:t>
            </a:r>
            <a:r>
              <a:rPr lang="en-US" altLang="zh-CN" b="1" kern="0" dirty="0">
                <a:solidFill>
                  <a:srgbClr val="1B4367"/>
                </a:solidFill>
                <a:cs typeface="+mn-ea"/>
                <a:sym typeface="+mn-lt"/>
              </a:rPr>
              <a:t>1</a:t>
            </a:r>
            <a:r>
              <a:rPr lang="zh-CN" altLang="en-US" b="1" kern="0" dirty="0">
                <a:solidFill>
                  <a:srgbClr val="1B4367"/>
                </a:solidFill>
                <a:cs typeface="+mn-ea"/>
                <a:sym typeface="+mn-lt"/>
              </a:rPr>
              <a:t>的常数，随服务器容量而定。</a:t>
            </a:r>
            <a:endParaRPr lang="en-US" altLang="zh-CN" b="1" kern="0"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性能</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
        <p:nvSpPr>
          <p:cNvPr id="20" name="MH_Desc_1">
            <a:extLst>
              <a:ext uri="{FF2B5EF4-FFF2-40B4-BE49-F238E27FC236}">
                <a16:creationId xmlns:a16="http://schemas.microsoft.com/office/drawing/2014/main" id="{EA649A09-4BC4-44C0-95B8-ACE48DE4580D}"/>
              </a:ext>
            </a:extLst>
          </p:cNvPr>
          <p:cNvSpPr>
            <a:spLocks noChangeArrowheads="1"/>
          </p:cNvSpPr>
          <p:nvPr/>
        </p:nvSpPr>
        <p:spPr bwMode="auto">
          <a:xfrm>
            <a:off x="4733182" y="2493510"/>
            <a:ext cx="3606145" cy="231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zh-CN" altLang="en-US" b="1" kern="0" dirty="0">
                <a:solidFill>
                  <a:srgbClr val="1B4367"/>
                </a:solidFill>
                <a:cs typeface="+mn-ea"/>
                <a:sym typeface="+mn-lt"/>
              </a:rPr>
              <a:t>响应时间</a:t>
            </a:r>
            <a:endParaRPr lang="en-US" altLang="zh-CN" b="1" kern="0" dirty="0">
              <a:solidFill>
                <a:srgbClr val="1B4367"/>
              </a:solidFill>
              <a:cs typeface="+mn-ea"/>
              <a:sym typeface="+mn-lt"/>
            </a:endParaRPr>
          </a:p>
          <a:p>
            <a:pPr lvl="0">
              <a:lnSpc>
                <a:spcPct val="150000"/>
              </a:lnSpc>
              <a:defRPr/>
            </a:pPr>
            <a:r>
              <a:rPr lang="zh-CN" altLang="en-US" b="1" kern="0" dirty="0">
                <a:solidFill>
                  <a:srgbClr val="1B4367"/>
                </a:solidFill>
                <a:cs typeface="+mn-ea"/>
                <a:sym typeface="+mn-lt"/>
              </a:rPr>
              <a:t>为了能够快捷地提供在线教育服务，系统应该能够快速地响应在线教育请求。用户最终得到结果的响应时间除了与系统响应速度有关外，还与网络状况有关。因此对</a:t>
            </a:r>
            <a:r>
              <a:rPr lang="en-US" altLang="zh-CN" b="1" kern="0" dirty="0">
                <a:solidFill>
                  <a:srgbClr val="1B4367"/>
                </a:solidFill>
                <a:cs typeface="+mn-ea"/>
                <a:sym typeface="+mn-lt"/>
              </a:rPr>
              <a:t>Web</a:t>
            </a:r>
            <a:r>
              <a:rPr lang="zh-CN" altLang="en-US" b="1" kern="0" dirty="0">
                <a:solidFill>
                  <a:srgbClr val="1B4367"/>
                </a:solidFill>
                <a:cs typeface="+mn-ea"/>
                <a:sym typeface="+mn-lt"/>
              </a:rPr>
              <a:t>服务器端需要较高的要求。</a:t>
            </a:r>
          </a:p>
        </p:txBody>
      </p:sp>
    </p:spTree>
    <p:extLst>
      <p:ext uri="{BB962C8B-B14F-4D97-AF65-F5344CB8AC3E}">
        <p14:creationId xmlns:p14="http://schemas.microsoft.com/office/powerpoint/2010/main" val="2432445145"/>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850"/>
                            </p:stCondLst>
                            <p:childTnLst>
                              <p:par>
                                <p:cTn id="17" presetID="53" presetClass="entr" presetSubtype="52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anim calcmode="lin" valueType="num">
                                      <p:cBhvr>
                                        <p:cTn id="22" dur="500" fill="hold"/>
                                        <p:tgtEl>
                                          <p:spTgt spid="8"/>
                                        </p:tgtEl>
                                        <p:attrNameLst>
                                          <p:attrName>ppt_x</p:attrName>
                                        </p:attrNameLst>
                                      </p:cBhvr>
                                      <p:tavLst>
                                        <p:tav tm="0">
                                          <p:val>
                                            <p:fltVal val="0.5"/>
                                          </p:val>
                                        </p:tav>
                                        <p:tav tm="100000">
                                          <p:val>
                                            <p:strVal val="#ppt_x"/>
                                          </p:val>
                                        </p:tav>
                                      </p:tavLst>
                                    </p:anim>
                                    <p:anim calcmode="lin" valueType="num">
                                      <p:cBhvr>
                                        <p:cTn id="23" dur="500" fill="hold"/>
                                        <p:tgtEl>
                                          <p:spTgt spid="8"/>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fltVal val="0.5"/>
                                          </p:val>
                                        </p:tav>
                                        <p:tav tm="100000">
                                          <p:val>
                                            <p:strVal val="#ppt_x"/>
                                          </p:val>
                                        </p:tav>
                                      </p:tavLst>
                                    </p:anim>
                                    <p:anim calcmode="lin" valueType="num">
                                      <p:cBhvr>
                                        <p:cTn id="51" dur="500" fill="hold"/>
                                        <p:tgtEl>
                                          <p:spTgt spid="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anim calcmode="lin" valueType="num">
                                      <p:cBhvr>
                                        <p:cTn id="64" dur="500" fill="hold"/>
                                        <p:tgtEl>
                                          <p:spTgt spid="30"/>
                                        </p:tgtEl>
                                        <p:attrNameLst>
                                          <p:attrName>ppt_x</p:attrName>
                                        </p:attrNameLst>
                                      </p:cBhvr>
                                      <p:tavLst>
                                        <p:tav tm="0">
                                          <p:val>
                                            <p:fltVal val="0.5"/>
                                          </p:val>
                                        </p:tav>
                                        <p:tav tm="100000">
                                          <p:val>
                                            <p:strVal val="#ppt_x"/>
                                          </p:val>
                                        </p:tav>
                                      </p:tavLst>
                                    </p:anim>
                                    <p:anim calcmode="lin" valueType="num">
                                      <p:cBhvr>
                                        <p:cTn id="65" dur="500" fill="hold"/>
                                        <p:tgtEl>
                                          <p:spTgt spid="3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fltVal val="0.5"/>
                                          </p:val>
                                        </p:tav>
                                        <p:tav tm="100000">
                                          <p:val>
                                            <p:strVal val="#ppt_x"/>
                                          </p:val>
                                        </p:tav>
                                      </p:tavLst>
                                    </p:anim>
                                    <p:anim calcmode="lin" valueType="num">
                                      <p:cBhvr>
                                        <p:cTn id="72" dur="500" fill="hold"/>
                                        <p:tgtEl>
                                          <p:spTgt spid="15"/>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anim calcmode="lin" valueType="num">
                                      <p:cBhvr>
                                        <p:cTn id="78" dur="500" fill="hold"/>
                                        <p:tgtEl>
                                          <p:spTgt spid="3"/>
                                        </p:tgtEl>
                                        <p:attrNameLst>
                                          <p:attrName>ppt_x</p:attrName>
                                        </p:attrNameLst>
                                      </p:cBhvr>
                                      <p:tavLst>
                                        <p:tav tm="0">
                                          <p:val>
                                            <p:fltVal val="0.5"/>
                                          </p:val>
                                        </p:tav>
                                        <p:tav tm="100000">
                                          <p:val>
                                            <p:strVal val="#ppt_x"/>
                                          </p:val>
                                        </p:tav>
                                      </p:tavLst>
                                    </p:anim>
                                    <p:anim calcmode="lin" valueType="num">
                                      <p:cBhvr>
                                        <p:cTn id="79" dur="500" fill="hold"/>
                                        <p:tgtEl>
                                          <p:spTgt spid="3"/>
                                        </p:tgtEl>
                                        <p:attrNameLst>
                                          <p:attrName>ppt_y</p:attrName>
                                        </p:attrNameLst>
                                      </p:cBhvr>
                                      <p:tavLst>
                                        <p:tav tm="0">
                                          <p:val>
                                            <p:fltVal val="0.5"/>
                                          </p:val>
                                        </p:tav>
                                        <p:tav tm="100000">
                                          <p:val>
                                            <p:strVal val="#ppt_y"/>
                                          </p:val>
                                        </p:tav>
                                      </p:tavLst>
                                    </p:anim>
                                  </p:childTnLst>
                                </p:cTn>
                              </p:par>
                              <p:par>
                                <p:cTn id="80" presetID="53" presetClass="entr" presetSubtype="528"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anim calcmode="lin" valueType="num">
                                      <p:cBhvr>
                                        <p:cTn id="85" dur="500" fill="hold"/>
                                        <p:tgtEl>
                                          <p:spTgt spid="17"/>
                                        </p:tgtEl>
                                        <p:attrNameLst>
                                          <p:attrName>ppt_x</p:attrName>
                                        </p:attrNameLst>
                                      </p:cBhvr>
                                      <p:tavLst>
                                        <p:tav tm="0">
                                          <p:val>
                                            <p:fltVal val="0.5"/>
                                          </p:val>
                                        </p:tav>
                                        <p:tav tm="100000">
                                          <p:val>
                                            <p:strVal val="#ppt_x"/>
                                          </p:val>
                                        </p:tav>
                                      </p:tavLst>
                                    </p:anim>
                                    <p:anim calcmode="lin" valueType="num">
                                      <p:cBhvr>
                                        <p:cTn id="86" dur="500" fill="hold"/>
                                        <p:tgtEl>
                                          <p:spTgt spid="17"/>
                                        </p:tgtEl>
                                        <p:attrNameLst>
                                          <p:attrName>ppt_y</p:attrName>
                                        </p:attrNameLst>
                                      </p:cBhvr>
                                      <p:tavLst>
                                        <p:tav tm="0">
                                          <p:val>
                                            <p:fltVal val="0.5"/>
                                          </p:val>
                                        </p:tav>
                                        <p:tav tm="100000">
                                          <p:val>
                                            <p:strVal val="#ppt_y"/>
                                          </p:val>
                                        </p:tav>
                                      </p:tavLst>
                                    </p:anim>
                                  </p:childTnLst>
                                </p:cTn>
                              </p:par>
                              <p:par>
                                <p:cTn id="87" presetID="53" presetClass="entr" presetSubtype="528"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0" fill="hold"/>
                                        <p:tgtEl>
                                          <p:spTgt spid="40"/>
                                        </p:tgtEl>
                                        <p:attrNameLst>
                                          <p:attrName>ppt_w</p:attrName>
                                        </p:attrNameLst>
                                      </p:cBhvr>
                                      <p:tavLst>
                                        <p:tav tm="0">
                                          <p:val>
                                            <p:fltVal val="0"/>
                                          </p:val>
                                        </p:tav>
                                        <p:tav tm="100000">
                                          <p:val>
                                            <p:strVal val="#ppt_w"/>
                                          </p:val>
                                        </p:tav>
                                      </p:tavLst>
                                    </p:anim>
                                    <p:anim calcmode="lin" valueType="num">
                                      <p:cBhvr>
                                        <p:cTn id="90" dur="500" fill="hold"/>
                                        <p:tgtEl>
                                          <p:spTgt spid="40"/>
                                        </p:tgtEl>
                                        <p:attrNameLst>
                                          <p:attrName>ppt_h</p:attrName>
                                        </p:attrNameLst>
                                      </p:cBhvr>
                                      <p:tavLst>
                                        <p:tav tm="0">
                                          <p:val>
                                            <p:fltVal val="0"/>
                                          </p:val>
                                        </p:tav>
                                        <p:tav tm="100000">
                                          <p:val>
                                            <p:strVal val="#ppt_h"/>
                                          </p:val>
                                        </p:tav>
                                      </p:tavLst>
                                    </p:anim>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fltVal val="0.5"/>
                                          </p:val>
                                        </p:tav>
                                        <p:tav tm="100000">
                                          <p:val>
                                            <p:strVal val="#ppt_x"/>
                                          </p:val>
                                        </p:tav>
                                      </p:tavLst>
                                    </p:anim>
                                    <p:anim calcmode="lin" valueType="num">
                                      <p:cBhvr>
                                        <p:cTn id="93" dur="500" fill="hold"/>
                                        <p:tgtEl>
                                          <p:spTgt spid="40"/>
                                        </p:tgtEl>
                                        <p:attrNameLst>
                                          <p:attrName>ppt_y</p:attrName>
                                        </p:attrNameLst>
                                      </p:cBhvr>
                                      <p:tavLst>
                                        <p:tav tm="0">
                                          <p:val>
                                            <p:fltVal val="0.5"/>
                                          </p:val>
                                        </p:tav>
                                        <p:tav tm="100000">
                                          <p:val>
                                            <p:strVal val="#ppt_y"/>
                                          </p:val>
                                        </p:tav>
                                      </p:tavLst>
                                    </p:anim>
                                  </p:childTnLst>
                                </p:cTn>
                              </p:par>
                              <p:par>
                                <p:cTn id="94" presetID="53" presetClass="entr" presetSubtype="528"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500" fill="hold"/>
                                        <p:tgtEl>
                                          <p:spTgt spid="18"/>
                                        </p:tgtEl>
                                        <p:attrNameLst>
                                          <p:attrName>ppt_w</p:attrName>
                                        </p:attrNameLst>
                                      </p:cBhvr>
                                      <p:tavLst>
                                        <p:tav tm="0">
                                          <p:val>
                                            <p:fltVal val="0"/>
                                          </p:val>
                                        </p:tav>
                                        <p:tav tm="100000">
                                          <p:val>
                                            <p:strVal val="#ppt_w"/>
                                          </p:val>
                                        </p:tav>
                                      </p:tavLst>
                                    </p:anim>
                                    <p:anim calcmode="lin" valueType="num">
                                      <p:cBhvr>
                                        <p:cTn id="97" dur="500" fill="hold"/>
                                        <p:tgtEl>
                                          <p:spTgt spid="18"/>
                                        </p:tgtEl>
                                        <p:attrNameLst>
                                          <p:attrName>ppt_h</p:attrName>
                                        </p:attrNameLst>
                                      </p:cBhvr>
                                      <p:tavLst>
                                        <p:tav tm="0">
                                          <p:val>
                                            <p:fltVal val="0"/>
                                          </p:val>
                                        </p:tav>
                                        <p:tav tm="100000">
                                          <p:val>
                                            <p:strVal val="#ppt_h"/>
                                          </p:val>
                                        </p:tav>
                                      </p:tavLst>
                                    </p:anim>
                                    <p:animEffect transition="in" filter="fade">
                                      <p:cBhvr>
                                        <p:cTn id="98" dur="500"/>
                                        <p:tgtEl>
                                          <p:spTgt spid="18"/>
                                        </p:tgtEl>
                                      </p:cBhvr>
                                    </p:animEffect>
                                    <p:anim calcmode="lin" valueType="num">
                                      <p:cBhvr>
                                        <p:cTn id="99" dur="500" fill="hold"/>
                                        <p:tgtEl>
                                          <p:spTgt spid="18"/>
                                        </p:tgtEl>
                                        <p:attrNameLst>
                                          <p:attrName>ppt_x</p:attrName>
                                        </p:attrNameLst>
                                      </p:cBhvr>
                                      <p:tavLst>
                                        <p:tav tm="0">
                                          <p:val>
                                            <p:fltVal val="0.5"/>
                                          </p:val>
                                        </p:tav>
                                        <p:tav tm="100000">
                                          <p:val>
                                            <p:strVal val="#ppt_x"/>
                                          </p:val>
                                        </p:tav>
                                      </p:tavLst>
                                    </p:anim>
                                    <p:anim calcmode="lin" valueType="num">
                                      <p:cBhvr>
                                        <p:cTn id="100" dur="500" fill="hold"/>
                                        <p:tgtEl>
                                          <p:spTgt spid="18"/>
                                        </p:tgtEl>
                                        <p:attrNameLst>
                                          <p:attrName>ppt_y</p:attrName>
                                        </p:attrNameLst>
                                      </p:cBhvr>
                                      <p:tavLst>
                                        <p:tav tm="0">
                                          <p:val>
                                            <p:fltVal val="0.5"/>
                                          </p:val>
                                        </p:tav>
                                        <p:tav tm="100000">
                                          <p:val>
                                            <p:strVal val="#ppt_y"/>
                                          </p:val>
                                        </p:tav>
                                      </p:tavLst>
                                    </p:anim>
                                  </p:childTnLst>
                                </p:cTn>
                              </p:par>
                              <p:par>
                                <p:cTn id="101" presetID="53" presetClass="entr" presetSubtype="528"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anim calcmode="lin" valueType="num">
                                      <p:cBhvr>
                                        <p:cTn id="106" dur="500" fill="hold"/>
                                        <p:tgtEl>
                                          <p:spTgt spid="42"/>
                                        </p:tgtEl>
                                        <p:attrNameLst>
                                          <p:attrName>ppt_x</p:attrName>
                                        </p:attrNameLst>
                                      </p:cBhvr>
                                      <p:tavLst>
                                        <p:tav tm="0">
                                          <p:val>
                                            <p:fltVal val="0.5"/>
                                          </p:val>
                                        </p:tav>
                                        <p:tav tm="100000">
                                          <p:val>
                                            <p:strVal val="#ppt_x"/>
                                          </p:val>
                                        </p:tav>
                                      </p:tavLst>
                                    </p:anim>
                                    <p:anim calcmode="lin" valueType="num">
                                      <p:cBhvr>
                                        <p:cTn id="107" dur="500" fill="hold"/>
                                        <p:tgtEl>
                                          <p:spTgt spid="42"/>
                                        </p:tgtEl>
                                        <p:attrNameLst>
                                          <p:attrName>ppt_y</p:attrName>
                                        </p:attrNameLst>
                                      </p:cBhvr>
                                      <p:tavLst>
                                        <p:tav tm="0">
                                          <p:val>
                                            <p:fltVal val="0.5"/>
                                          </p:val>
                                        </p:tav>
                                        <p:tav tm="100000">
                                          <p:val>
                                            <p:strVal val="#ppt_y"/>
                                          </p:val>
                                        </p:tav>
                                      </p:tavLst>
                                    </p:anim>
                                  </p:childTnLst>
                                </p:cTn>
                              </p:par>
                              <p:par>
                                <p:cTn id="108" presetID="53" presetClass="entr" presetSubtype="528"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 calcmode="lin" valueType="num">
                                      <p:cBhvr>
                                        <p:cTn id="110" dur="500" fill="hold"/>
                                        <p:tgtEl>
                                          <p:spTgt spid="19"/>
                                        </p:tgtEl>
                                        <p:attrNameLst>
                                          <p:attrName>ppt_w</p:attrName>
                                        </p:attrNameLst>
                                      </p:cBhvr>
                                      <p:tavLst>
                                        <p:tav tm="0">
                                          <p:val>
                                            <p:fltVal val="0"/>
                                          </p:val>
                                        </p:tav>
                                        <p:tav tm="100000">
                                          <p:val>
                                            <p:strVal val="#ppt_w"/>
                                          </p:val>
                                        </p:tav>
                                      </p:tavLst>
                                    </p:anim>
                                    <p:anim calcmode="lin" valueType="num">
                                      <p:cBhvr>
                                        <p:cTn id="111" dur="500" fill="hold"/>
                                        <p:tgtEl>
                                          <p:spTgt spid="19"/>
                                        </p:tgtEl>
                                        <p:attrNameLst>
                                          <p:attrName>ppt_h</p:attrName>
                                        </p:attrNameLst>
                                      </p:cBhvr>
                                      <p:tavLst>
                                        <p:tav tm="0">
                                          <p:val>
                                            <p:fltVal val="0"/>
                                          </p:val>
                                        </p:tav>
                                        <p:tav tm="100000">
                                          <p:val>
                                            <p:strVal val="#ppt_h"/>
                                          </p:val>
                                        </p:tav>
                                      </p:tavLst>
                                    </p:anim>
                                    <p:animEffect transition="in" filter="fade">
                                      <p:cBhvr>
                                        <p:cTn id="112" dur="500"/>
                                        <p:tgtEl>
                                          <p:spTgt spid="19"/>
                                        </p:tgtEl>
                                      </p:cBhvr>
                                    </p:animEffect>
                                    <p:anim calcmode="lin" valueType="num">
                                      <p:cBhvr>
                                        <p:cTn id="113" dur="500" fill="hold"/>
                                        <p:tgtEl>
                                          <p:spTgt spid="19"/>
                                        </p:tgtEl>
                                        <p:attrNameLst>
                                          <p:attrName>ppt_x</p:attrName>
                                        </p:attrNameLst>
                                      </p:cBhvr>
                                      <p:tavLst>
                                        <p:tav tm="0">
                                          <p:val>
                                            <p:fltVal val="0.5"/>
                                          </p:val>
                                        </p:tav>
                                        <p:tav tm="100000">
                                          <p:val>
                                            <p:strVal val="#ppt_x"/>
                                          </p:val>
                                        </p:tav>
                                      </p:tavLst>
                                    </p:anim>
                                    <p:anim calcmode="lin" valueType="num">
                                      <p:cBhvr>
                                        <p:cTn id="114" dur="500" fill="hold"/>
                                        <p:tgtEl>
                                          <p:spTgt spid="19"/>
                                        </p:tgtEl>
                                        <p:attrNameLst>
                                          <p:attrName>ppt_y</p:attrName>
                                        </p:attrNameLst>
                                      </p:cBhvr>
                                      <p:tavLst>
                                        <p:tav tm="0">
                                          <p:val>
                                            <p:fltVal val="0.5"/>
                                          </p:val>
                                        </p:tav>
                                        <p:tav tm="100000">
                                          <p:val>
                                            <p:strVal val="#ppt_y"/>
                                          </p:val>
                                        </p:tav>
                                      </p:tavLst>
                                    </p:anim>
                                  </p:childTnLst>
                                </p:cTn>
                              </p:par>
                            </p:childTnLst>
                          </p:cTn>
                        </p:par>
                        <p:par>
                          <p:cTn id="115" fill="hold">
                            <p:stCondLst>
                              <p:cond delay="1350"/>
                            </p:stCondLst>
                            <p:childTnLst>
                              <p:par>
                                <p:cTn id="116" presetID="42" presetClass="entr" presetSubtype="0" fill="hold" grpId="0" nodeType="afterEffect">
                                  <p:stCondLst>
                                    <p:cond delay="0"/>
                                  </p:stCondLst>
                                  <p:childTnLst>
                                    <p:set>
                                      <p:cBhvr>
                                        <p:cTn id="117" dur="1" fill="hold">
                                          <p:stCondLst>
                                            <p:cond delay="0"/>
                                          </p:stCondLst>
                                        </p:cTn>
                                        <p:tgtEl>
                                          <p:spTgt spid="5138"/>
                                        </p:tgtEl>
                                        <p:attrNameLst>
                                          <p:attrName>style.visibility</p:attrName>
                                        </p:attrNameLst>
                                      </p:cBhvr>
                                      <p:to>
                                        <p:strVal val="visible"/>
                                      </p:to>
                                    </p:set>
                                    <p:animEffect transition="in" filter="fade">
                                      <p:cBhvr>
                                        <p:cTn id="118" dur="1000"/>
                                        <p:tgtEl>
                                          <p:spTgt spid="5138"/>
                                        </p:tgtEl>
                                      </p:cBhvr>
                                    </p:animEffect>
                                    <p:anim calcmode="lin" valueType="num">
                                      <p:cBhvr>
                                        <p:cTn id="119" dur="1000" fill="hold"/>
                                        <p:tgtEl>
                                          <p:spTgt spid="5138"/>
                                        </p:tgtEl>
                                        <p:attrNameLst>
                                          <p:attrName>ppt_x</p:attrName>
                                        </p:attrNameLst>
                                      </p:cBhvr>
                                      <p:tavLst>
                                        <p:tav tm="0">
                                          <p:val>
                                            <p:strVal val="#ppt_x"/>
                                          </p:val>
                                        </p:tav>
                                        <p:tav tm="100000">
                                          <p:val>
                                            <p:strVal val="#ppt_x"/>
                                          </p:val>
                                        </p:tav>
                                      </p:tavLst>
                                    </p:anim>
                                    <p:anim calcmode="lin" valueType="num">
                                      <p:cBhvr>
                                        <p:cTn id="120" dur="1000" fill="hold"/>
                                        <p:tgtEl>
                                          <p:spTgt spid="5138"/>
                                        </p:tgtEl>
                                        <p:attrNameLst>
                                          <p:attrName>ppt_y</p:attrName>
                                        </p:attrNameLst>
                                      </p:cBhvr>
                                      <p:tavLst>
                                        <p:tav tm="0">
                                          <p:val>
                                            <p:strVal val="#ppt_y+.1"/>
                                          </p:val>
                                        </p:tav>
                                        <p:tav tm="100000">
                                          <p:val>
                                            <p:strVal val="#ppt_y"/>
                                          </p:val>
                                        </p:tav>
                                      </p:tavLst>
                                    </p:anim>
                                  </p:childTnLst>
                                </p:cTn>
                              </p:par>
                            </p:childTnLst>
                          </p:cTn>
                        </p:par>
                        <p:par>
                          <p:cTn id="121" fill="hold">
                            <p:stCondLst>
                              <p:cond delay="2350"/>
                            </p:stCondLst>
                            <p:childTnLst>
                              <p:par>
                                <p:cTn id="122" presetID="42" presetClass="entr" presetSubtype="0" fill="hold" grpId="0" nodeType="after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1000"/>
                                        <p:tgtEl>
                                          <p:spTgt spid="20"/>
                                        </p:tgtEl>
                                      </p:cBhvr>
                                    </p:animEffect>
                                    <p:anim calcmode="lin" valueType="num">
                                      <p:cBhvr>
                                        <p:cTn id="125" dur="1000" fill="hold"/>
                                        <p:tgtEl>
                                          <p:spTgt spid="20"/>
                                        </p:tgtEl>
                                        <p:attrNameLst>
                                          <p:attrName>ppt_x</p:attrName>
                                        </p:attrNameLst>
                                      </p:cBhvr>
                                      <p:tavLst>
                                        <p:tav tm="0">
                                          <p:val>
                                            <p:strVal val="#ppt_x"/>
                                          </p:val>
                                        </p:tav>
                                        <p:tav tm="100000">
                                          <p:val>
                                            <p:strVal val="#ppt_x"/>
                                          </p:val>
                                        </p:tav>
                                      </p:tavLst>
                                    </p:anim>
                                    <p:anim calcmode="lin" valueType="num">
                                      <p:cBhvr>
                                        <p:cTn id="1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30" grpId="0" animBg="1"/>
      <p:bldP spid="15" grpId="0" animBg="1"/>
      <p:bldP spid="3" grpId="0" animBg="1"/>
      <p:bldP spid="17" grpId="0" animBg="1"/>
      <p:bldP spid="40" grpId="0" animBg="1"/>
      <p:bldP spid="18" grpId="0" animBg="1"/>
      <p:bldP spid="42" grpId="0" animBg="1"/>
      <p:bldP spid="19" grpId="0" animBg="1"/>
      <p:bldP spid="5138" grpId="0"/>
      <p:bldP spid="24"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3"/>
          <p:cNvSpPr/>
          <p:nvPr/>
        </p:nvSpPr>
        <p:spPr>
          <a:xfrm>
            <a:off x="3842962" y="1063145"/>
            <a:ext cx="1281388" cy="1281388"/>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0" name="MH_Other_1"/>
          <p:cNvSpPr/>
          <p:nvPr/>
        </p:nvSpPr>
        <p:spPr>
          <a:xfrm>
            <a:off x="1540477" y="1275143"/>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1" name="MH_Other_2"/>
          <p:cNvSpPr/>
          <p:nvPr/>
        </p:nvSpPr>
        <p:spPr>
          <a:xfrm>
            <a:off x="2671453" y="1275143"/>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2" name="MH_Other_3"/>
          <p:cNvSpPr/>
          <p:nvPr/>
        </p:nvSpPr>
        <p:spPr>
          <a:xfrm>
            <a:off x="5438466" y="1275143"/>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3" name="MH_Other_4"/>
          <p:cNvSpPr/>
          <p:nvPr/>
        </p:nvSpPr>
        <p:spPr>
          <a:xfrm>
            <a:off x="6568684" y="1275143"/>
            <a:ext cx="857714"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4" name="MH_Other_5"/>
          <p:cNvSpPr/>
          <p:nvPr/>
        </p:nvSpPr>
        <p:spPr>
          <a:xfrm>
            <a:off x="2361190" y="1858209"/>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0" name="MH_Other_6"/>
          <p:cNvSpPr/>
          <p:nvPr/>
        </p:nvSpPr>
        <p:spPr>
          <a:xfrm>
            <a:off x="3480377" y="1223484"/>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5" name="MH_Other_7"/>
          <p:cNvSpPr/>
          <p:nvPr/>
        </p:nvSpPr>
        <p:spPr>
          <a:xfrm>
            <a:off x="5131536" y="1855827"/>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 name="MH_Other_8"/>
          <p:cNvSpPr/>
          <p:nvPr/>
        </p:nvSpPr>
        <p:spPr>
          <a:xfrm>
            <a:off x="6259296" y="1235390"/>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p:cNvSpPr/>
          <p:nvPr/>
        </p:nvSpPr>
        <p:spPr bwMode="auto">
          <a:xfrm>
            <a:off x="1779746" y="1479763"/>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0" name="MH_Other_10"/>
          <p:cNvSpPr/>
          <p:nvPr/>
        </p:nvSpPr>
        <p:spPr bwMode="auto">
          <a:xfrm>
            <a:off x="2956084" y="1507386"/>
            <a:ext cx="288131" cy="392906"/>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8" name="MH_Other_11"/>
          <p:cNvSpPr/>
          <p:nvPr/>
        </p:nvSpPr>
        <p:spPr bwMode="auto">
          <a:xfrm>
            <a:off x="4253866" y="1474049"/>
            <a:ext cx="459581" cy="459581"/>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2" name="MH_Other_12"/>
          <p:cNvSpPr/>
          <p:nvPr/>
        </p:nvSpPr>
        <p:spPr bwMode="auto">
          <a:xfrm>
            <a:off x="5708809" y="1544057"/>
            <a:ext cx="316706" cy="320516"/>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9" name="MH_Other_13"/>
          <p:cNvSpPr/>
          <p:nvPr/>
        </p:nvSpPr>
        <p:spPr>
          <a:xfrm>
            <a:off x="6842284" y="1555963"/>
            <a:ext cx="309563" cy="29670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5138" name="MH_Desc_1"/>
          <p:cNvSpPr>
            <a:spLocks noChangeArrowheads="1"/>
          </p:cNvSpPr>
          <p:nvPr/>
        </p:nvSpPr>
        <p:spPr bwMode="auto">
          <a:xfrm>
            <a:off x="900113" y="2656239"/>
            <a:ext cx="7395324" cy="145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en-US" altLang="zh-CN" b="1" kern="0" dirty="0">
                <a:solidFill>
                  <a:srgbClr val="1B4367"/>
                </a:solidFill>
                <a:cs typeface="+mn-ea"/>
                <a:sym typeface="+mn-lt"/>
              </a:rPr>
              <a:t>       </a:t>
            </a:r>
            <a:r>
              <a:rPr lang="zh-CN" altLang="en-US" b="1" kern="0" dirty="0">
                <a:solidFill>
                  <a:srgbClr val="1B4367"/>
                </a:solidFill>
                <a:cs typeface="+mn-ea"/>
                <a:sym typeface="+mn-lt"/>
              </a:rPr>
              <a:t>传输的数据都采用高强度的加密算法加密 </a:t>
            </a:r>
            <a:r>
              <a:rPr lang="en-US" altLang="zh-CN" b="1" kern="0" dirty="0">
                <a:solidFill>
                  <a:srgbClr val="1B4367"/>
                </a:solidFill>
                <a:cs typeface="+mn-ea"/>
                <a:sym typeface="+mn-lt"/>
              </a:rPr>
              <a:t>(DES)</a:t>
            </a:r>
            <a:r>
              <a:rPr lang="zh-CN" altLang="en-US" b="1" kern="0" dirty="0">
                <a:solidFill>
                  <a:srgbClr val="1B4367"/>
                </a:solidFill>
                <a:cs typeface="+mn-ea"/>
                <a:sym typeface="+mn-lt"/>
              </a:rPr>
              <a:t>，使得数据即使泄漏、被截获后，也无法识别相关的数据内容，确保数据安全。对于客户端与服务器交互的数据，使用安全套接子层 </a:t>
            </a:r>
            <a:r>
              <a:rPr lang="en-US" altLang="zh-CN" b="1" kern="0" dirty="0">
                <a:solidFill>
                  <a:srgbClr val="1B4367"/>
                </a:solidFill>
                <a:cs typeface="+mn-ea"/>
                <a:sym typeface="+mn-lt"/>
              </a:rPr>
              <a:t>(SSL,SSL </a:t>
            </a:r>
            <a:r>
              <a:rPr lang="zh-CN" altLang="en-US" b="1" kern="0" dirty="0">
                <a:solidFill>
                  <a:srgbClr val="1B4367"/>
                </a:solidFill>
                <a:cs typeface="+mn-ea"/>
                <a:sym typeface="+mn-lt"/>
              </a:rPr>
              <a:t>加密传输主要是针对 </a:t>
            </a:r>
            <a:r>
              <a:rPr lang="en-US" altLang="zh-CN" b="1" kern="0" dirty="0">
                <a:solidFill>
                  <a:srgbClr val="1B4367"/>
                </a:solidFill>
                <a:cs typeface="+mn-ea"/>
                <a:sym typeface="+mn-lt"/>
              </a:rPr>
              <a:t>WEB</a:t>
            </a:r>
            <a:r>
              <a:rPr lang="zh-CN" altLang="en-US" b="1" kern="0" dirty="0">
                <a:solidFill>
                  <a:srgbClr val="1B4367"/>
                </a:solidFill>
                <a:cs typeface="+mn-ea"/>
                <a:sym typeface="+mn-lt"/>
              </a:rPr>
              <a:t>的数据传输，基于重要信息的传输安全考虑而设计的</a:t>
            </a:r>
            <a:r>
              <a:rPr lang="en-US" altLang="zh-CN" b="1" kern="0" dirty="0">
                <a:solidFill>
                  <a:srgbClr val="1B4367"/>
                </a:solidFill>
                <a:cs typeface="+mn-ea"/>
                <a:sym typeface="+mn-lt"/>
              </a:rPr>
              <a:t>) </a:t>
            </a:r>
            <a:r>
              <a:rPr lang="zh-CN" altLang="en-US" b="1" kern="0" dirty="0">
                <a:solidFill>
                  <a:srgbClr val="1B4367"/>
                </a:solidFill>
                <a:cs typeface="+mn-ea"/>
                <a:sym typeface="+mn-lt"/>
              </a:rPr>
              <a:t>进行信息交换，并在客户移动终端和服务器之间重要的信息的交换。</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安全性</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900"/>
                            </p:stCondLst>
                            <p:childTnLst>
                              <p:par>
                                <p:cTn id="17" presetID="53" presetClass="entr" presetSubtype="52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anim calcmode="lin" valueType="num">
                                      <p:cBhvr>
                                        <p:cTn id="22" dur="500" fill="hold"/>
                                        <p:tgtEl>
                                          <p:spTgt spid="8"/>
                                        </p:tgtEl>
                                        <p:attrNameLst>
                                          <p:attrName>ppt_x</p:attrName>
                                        </p:attrNameLst>
                                      </p:cBhvr>
                                      <p:tavLst>
                                        <p:tav tm="0">
                                          <p:val>
                                            <p:fltVal val="0.5"/>
                                          </p:val>
                                        </p:tav>
                                        <p:tav tm="100000">
                                          <p:val>
                                            <p:strVal val="#ppt_x"/>
                                          </p:val>
                                        </p:tav>
                                      </p:tavLst>
                                    </p:anim>
                                    <p:anim calcmode="lin" valueType="num">
                                      <p:cBhvr>
                                        <p:cTn id="23" dur="500" fill="hold"/>
                                        <p:tgtEl>
                                          <p:spTgt spid="8"/>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fltVal val="0.5"/>
                                          </p:val>
                                        </p:tav>
                                        <p:tav tm="100000">
                                          <p:val>
                                            <p:strVal val="#ppt_x"/>
                                          </p:val>
                                        </p:tav>
                                      </p:tavLst>
                                    </p:anim>
                                    <p:anim calcmode="lin" valueType="num">
                                      <p:cBhvr>
                                        <p:cTn id="51" dur="500" fill="hold"/>
                                        <p:tgtEl>
                                          <p:spTgt spid="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anim calcmode="lin" valueType="num">
                                      <p:cBhvr>
                                        <p:cTn id="64" dur="500" fill="hold"/>
                                        <p:tgtEl>
                                          <p:spTgt spid="30"/>
                                        </p:tgtEl>
                                        <p:attrNameLst>
                                          <p:attrName>ppt_x</p:attrName>
                                        </p:attrNameLst>
                                      </p:cBhvr>
                                      <p:tavLst>
                                        <p:tav tm="0">
                                          <p:val>
                                            <p:fltVal val="0.5"/>
                                          </p:val>
                                        </p:tav>
                                        <p:tav tm="100000">
                                          <p:val>
                                            <p:strVal val="#ppt_x"/>
                                          </p:val>
                                        </p:tav>
                                      </p:tavLst>
                                    </p:anim>
                                    <p:anim calcmode="lin" valueType="num">
                                      <p:cBhvr>
                                        <p:cTn id="65" dur="500" fill="hold"/>
                                        <p:tgtEl>
                                          <p:spTgt spid="3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fltVal val="0.5"/>
                                          </p:val>
                                        </p:tav>
                                        <p:tav tm="100000">
                                          <p:val>
                                            <p:strVal val="#ppt_x"/>
                                          </p:val>
                                        </p:tav>
                                      </p:tavLst>
                                    </p:anim>
                                    <p:anim calcmode="lin" valueType="num">
                                      <p:cBhvr>
                                        <p:cTn id="72" dur="500" fill="hold"/>
                                        <p:tgtEl>
                                          <p:spTgt spid="15"/>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anim calcmode="lin" valueType="num">
                                      <p:cBhvr>
                                        <p:cTn id="78" dur="500" fill="hold"/>
                                        <p:tgtEl>
                                          <p:spTgt spid="3"/>
                                        </p:tgtEl>
                                        <p:attrNameLst>
                                          <p:attrName>ppt_x</p:attrName>
                                        </p:attrNameLst>
                                      </p:cBhvr>
                                      <p:tavLst>
                                        <p:tav tm="0">
                                          <p:val>
                                            <p:fltVal val="0.5"/>
                                          </p:val>
                                        </p:tav>
                                        <p:tav tm="100000">
                                          <p:val>
                                            <p:strVal val="#ppt_x"/>
                                          </p:val>
                                        </p:tav>
                                      </p:tavLst>
                                    </p:anim>
                                    <p:anim calcmode="lin" valueType="num">
                                      <p:cBhvr>
                                        <p:cTn id="79" dur="500" fill="hold"/>
                                        <p:tgtEl>
                                          <p:spTgt spid="3"/>
                                        </p:tgtEl>
                                        <p:attrNameLst>
                                          <p:attrName>ppt_y</p:attrName>
                                        </p:attrNameLst>
                                      </p:cBhvr>
                                      <p:tavLst>
                                        <p:tav tm="0">
                                          <p:val>
                                            <p:fltVal val="0.5"/>
                                          </p:val>
                                        </p:tav>
                                        <p:tav tm="100000">
                                          <p:val>
                                            <p:strVal val="#ppt_y"/>
                                          </p:val>
                                        </p:tav>
                                      </p:tavLst>
                                    </p:anim>
                                  </p:childTnLst>
                                </p:cTn>
                              </p:par>
                              <p:par>
                                <p:cTn id="80" presetID="53" presetClass="entr" presetSubtype="528"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anim calcmode="lin" valueType="num">
                                      <p:cBhvr>
                                        <p:cTn id="85" dur="500" fill="hold"/>
                                        <p:tgtEl>
                                          <p:spTgt spid="17"/>
                                        </p:tgtEl>
                                        <p:attrNameLst>
                                          <p:attrName>ppt_x</p:attrName>
                                        </p:attrNameLst>
                                      </p:cBhvr>
                                      <p:tavLst>
                                        <p:tav tm="0">
                                          <p:val>
                                            <p:fltVal val="0.5"/>
                                          </p:val>
                                        </p:tav>
                                        <p:tav tm="100000">
                                          <p:val>
                                            <p:strVal val="#ppt_x"/>
                                          </p:val>
                                        </p:tav>
                                      </p:tavLst>
                                    </p:anim>
                                    <p:anim calcmode="lin" valueType="num">
                                      <p:cBhvr>
                                        <p:cTn id="86" dur="500" fill="hold"/>
                                        <p:tgtEl>
                                          <p:spTgt spid="17"/>
                                        </p:tgtEl>
                                        <p:attrNameLst>
                                          <p:attrName>ppt_y</p:attrName>
                                        </p:attrNameLst>
                                      </p:cBhvr>
                                      <p:tavLst>
                                        <p:tav tm="0">
                                          <p:val>
                                            <p:fltVal val="0.5"/>
                                          </p:val>
                                        </p:tav>
                                        <p:tav tm="100000">
                                          <p:val>
                                            <p:strVal val="#ppt_y"/>
                                          </p:val>
                                        </p:tav>
                                      </p:tavLst>
                                    </p:anim>
                                  </p:childTnLst>
                                </p:cTn>
                              </p:par>
                              <p:par>
                                <p:cTn id="87" presetID="53" presetClass="entr" presetSubtype="528"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0" fill="hold"/>
                                        <p:tgtEl>
                                          <p:spTgt spid="40"/>
                                        </p:tgtEl>
                                        <p:attrNameLst>
                                          <p:attrName>ppt_w</p:attrName>
                                        </p:attrNameLst>
                                      </p:cBhvr>
                                      <p:tavLst>
                                        <p:tav tm="0">
                                          <p:val>
                                            <p:fltVal val="0"/>
                                          </p:val>
                                        </p:tav>
                                        <p:tav tm="100000">
                                          <p:val>
                                            <p:strVal val="#ppt_w"/>
                                          </p:val>
                                        </p:tav>
                                      </p:tavLst>
                                    </p:anim>
                                    <p:anim calcmode="lin" valueType="num">
                                      <p:cBhvr>
                                        <p:cTn id="90" dur="500" fill="hold"/>
                                        <p:tgtEl>
                                          <p:spTgt spid="40"/>
                                        </p:tgtEl>
                                        <p:attrNameLst>
                                          <p:attrName>ppt_h</p:attrName>
                                        </p:attrNameLst>
                                      </p:cBhvr>
                                      <p:tavLst>
                                        <p:tav tm="0">
                                          <p:val>
                                            <p:fltVal val="0"/>
                                          </p:val>
                                        </p:tav>
                                        <p:tav tm="100000">
                                          <p:val>
                                            <p:strVal val="#ppt_h"/>
                                          </p:val>
                                        </p:tav>
                                      </p:tavLst>
                                    </p:anim>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fltVal val="0.5"/>
                                          </p:val>
                                        </p:tav>
                                        <p:tav tm="100000">
                                          <p:val>
                                            <p:strVal val="#ppt_x"/>
                                          </p:val>
                                        </p:tav>
                                      </p:tavLst>
                                    </p:anim>
                                    <p:anim calcmode="lin" valueType="num">
                                      <p:cBhvr>
                                        <p:cTn id="93" dur="500" fill="hold"/>
                                        <p:tgtEl>
                                          <p:spTgt spid="40"/>
                                        </p:tgtEl>
                                        <p:attrNameLst>
                                          <p:attrName>ppt_y</p:attrName>
                                        </p:attrNameLst>
                                      </p:cBhvr>
                                      <p:tavLst>
                                        <p:tav tm="0">
                                          <p:val>
                                            <p:fltVal val="0.5"/>
                                          </p:val>
                                        </p:tav>
                                        <p:tav tm="100000">
                                          <p:val>
                                            <p:strVal val="#ppt_y"/>
                                          </p:val>
                                        </p:tav>
                                      </p:tavLst>
                                    </p:anim>
                                  </p:childTnLst>
                                </p:cTn>
                              </p:par>
                              <p:par>
                                <p:cTn id="94" presetID="53" presetClass="entr" presetSubtype="528"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500" fill="hold"/>
                                        <p:tgtEl>
                                          <p:spTgt spid="18"/>
                                        </p:tgtEl>
                                        <p:attrNameLst>
                                          <p:attrName>ppt_w</p:attrName>
                                        </p:attrNameLst>
                                      </p:cBhvr>
                                      <p:tavLst>
                                        <p:tav tm="0">
                                          <p:val>
                                            <p:fltVal val="0"/>
                                          </p:val>
                                        </p:tav>
                                        <p:tav tm="100000">
                                          <p:val>
                                            <p:strVal val="#ppt_w"/>
                                          </p:val>
                                        </p:tav>
                                      </p:tavLst>
                                    </p:anim>
                                    <p:anim calcmode="lin" valueType="num">
                                      <p:cBhvr>
                                        <p:cTn id="97" dur="500" fill="hold"/>
                                        <p:tgtEl>
                                          <p:spTgt spid="18"/>
                                        </p:tgtEl>
                                        <p:attrNameLst>
                                          <p:attrName>ppt_h</p:attrName>
                                        </p:attrNameLst>
                                      </p:cBhvr>
                                      <p:tavLst>
                                        <p:tav tm="0">
                                          <p:val>
                                            <p:fltVal val="0"/>
                                          </p:val>
                                        </p:tav>
                                        <p:tav tm="100000">
                                          <p:val>
                                            <p:strVal val="#ppt_h"/>
                                          </p:val>
                                        </p:tav>
                                      </p:tavLst>
                                    </p:anim>
                                    <p:animEffect transition="in" filter="fade">
                                      <p:cBhvr>
                                        <p:cTn id="98" dur="500"/>
                                        <p:tgtEl>
                                          <p:spTgt spid="18"/>
                                        </p:tgtEl>
                                      </p:cBhvr>
                                    </p:animEffect>
                                    <p:anim calcmode="lin" valueType="num">
                                      <p:cBhvr>
                                        <p:cTn id="99" dur="500" fill="hold"/>
                                        <p:tgtEl>
                                          <p:spTgt spid="18"/>
                                        </p:tgtEl>
                                        <p:attrNameLst>
                                          <p:attrName>ppt_x</p:attrName>
                                        </p:attrNameLst>
                                      </p:cBhvr>
                                      <p:tavLst>
                                        <p:tav tm="0">
                                          <p:val>
                                            <p:fltVal val="0.5"/>
                                          </p:val>
                                        </p:tav>
                                        <p:tav tm="100000">
                                          <p:val>
                                            <p:strVal val="#ppt_x"/>
                                          </p:val>
                                        </p:tav>
                                      </p:tavLst>
                                    </p:anim>
                                    <p:anim calcmode="lin" valueType="num">
                                      <p:cBhvr>
                                        <p:cTn id="100" dur="500" fill="hold"/>
                                        <p:tgtEl>
                                          <p:spTgt spid="18"/>
                                        </p:tgtEl>
                                        <p:attrNameLst>
                                          <p:attrName>ppt_y</p:attrName>
                                        </p:attrNameLst>
                                      </p:cBhvr>
                                      <p:tavLst>
                                        <p:tav tm="0">
                                          <p:val>
                                            <p:fltVal val="0.5"/>
                                          </p:val>
                                        </p:tav>
                                        <p:tav tm="100000">
                                          <p:val>
                                            <p:strVal val="#ppt_y"/>
                                          </p:val>
                                        </p:tav>
                                      </p:tavLst>
                                    </p:anim>
                                  </p:childTnLst>
                                </p:cTn>
                              </p:par>
                              <p:par>
                                <p:cTn id="101" presetID="53" presetClass="entr" presetSubtype="528"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anim calcmode="lin" valueType="num">
                                      <p:cBhvr>
                                        <p:cTn id="106" dur="500" fill="hold"/>
                                        <p:tgtEl>
                                          <p:spTgt spid="42"/>
                                        </p:tgtEl>
                                        <p:attrNameLst>
                                          <p:attrName>ppt_x</p:attrName>
                                        </p:attrNameLst>
                                      </p:cBhvr>
                                      <p:tavLst>
                                        <p:tav tm="0">
                                          <p:val>
                                            <p:fltVal val="0.5"/>
                                          </p:val>
                                        </p:tav>
                                        <p:tav tm="100000">
                                          <p:val>
                                            <p:strVal val="#ppt_x"/>
                                          </p:val>
                                        </p:tav>
                                      </p:tavLst>
                                    </p:anim>
                                    <p:anim calcmode="lin" valueType="num">
                                      <p:cBhvr>
                                        <p:cTn id="107" dur="500" fill="hold"/>
                                        <p:tgtEl>
                                          <p:spTgt spid="42"/>
                                        </p:tgtEl>
                                        <p:attrNameLst>
                                          <p:attrName>ppt_y</p:attrName>
                                        </p:attrNameLst>
                                      </p:cBhvr>
                                      <p:tavLst>
                                        <p:tav tm="0">
                                          <p:val>
                                            <p:fltVal val="0.5"/>
                                          </p:val>
                                        </p:tav>
                                        <p:tav tm="100000">
                                          <p:val>
                                            <p:strVal val="#ppt_y"/>
                                          </p:val>
                                        </p:tav>
                                      </p:tavLst>
                                    </p:anim>
                                  </p:childTnLst>
                                </p:cTn>
                              </p:par>
                              <p:par>
                                <p:cTn id="108" presetID="53" presetClass="entr" presetSubtype="528"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 calcmode="lin" valueType="num">
                                      <p:cBhvr>
                                        <p:cTn id="110" dur="500" fill="hold"/>
                                        <p:tgtEl>
                                          <p:spTgt spid="19"/>
                                        </p:tgtEl>
                                        <p:attrNameLst>
                                          <p:attrName>ppt_w</p:attrName>
                                        </p:attrNameLst>
                                      </p:cBhvr>
                                      <p:tavLst>
                                        <p:tav tm="0">
                                          <p:val>
                                            <p:fltVal val="0"/>
                                          </p:val>
                                        </p:tav>
                                        <p:tav tm="100000">
                                          <p:val>
                                            <p:strVal val="#ppt_w"/>
                                          </p:val>
                                        </p:tav>
                                      </p:tavLst>
                                    </p:anim>
                                    <p:anim calcmode="lin" valueType="num">
                                      <p:cBhvr>
                                        <p:cTn id="111" dur="500" fill="hold"/>
                                        <p:tgtEl>
                                          <p:spTgt spid="19"/>
                                        </p:tgtEl>
                                        <p:attrNameLst>
                                          <p:attrName>ppt_h</p:attrName>
                                        </p:attrNameLst>
                                      </p:cBhvr>
                                      <p:tavLst>
                                        <p:tav tm="0">
                                          <p:val>
                                            <p:fltVal val="0"/>
                                          </p:val>
                                        </p:tav>
                                        <p:tav tm="100000">
                                          <p:val>
                                            <p:strVal val="#ppt_h"/>
                                          </p:val>
                                        </p:tav>
                                      </p:tavLst>
                                    </p:anim>
                                    <p:animEffect transition="in" filter="fade">
                                      <p:cBhvr>
                                        <p:cTn id="112" dur="500"/>
                                        <p:tgtEl>
                                          <p:spTgt spid="19"/>
                                        </p:tgtEl>
                                      </p:cBhvr>
                                    </p:animEffect>
                                    <p:anim calcmode="lin" valueType="num">
                                      <p:cBhvr>
                                        <p:cTn id="113" dur="500" fill="hold"/>
                                        <p:tgtEl>
                                          <p:spTgt spid="19"/>
                                        </p:tgtEl>
                                        <p:attrNameLst>
                                          <p:attrName>ppt_x</p:attrName>
                                        </p:attrNameLst>
                                      </p:cBhvr>
                                      <p:tavLst>
                                        <p:tav tm="0">
                                          <p:val>
                                            <p:fltVal val="0.5"/>
                                          </p:val>
                                        </p:tav>
                                        <p:tav tm="100000">
                                          <p:val>
                                            <p:strVal val="#ppt_x"/>
                                          </p:val>
                                        </p:tav>
                                      </p:tavLst>
                                    </p:anim>
                                    <p:anim calcmode="lin" valueType="num">
                                      <p:cBhvr>
                                        <p:cTn id="114" dur="500" fill="hold"/>
                                        <p:tgtEl>
                                          <p:spTgt spid="19"/>
                                        </p:tgtEl>
                                        <p:attrNameLst>
                                          <p:attrName>ppt_y</p:attrName>
                                        </p:attrNameLst>
                                      </p:cBhvr>
                                      <p:tavLst>
                                        <p:tav tm="0">
                                          <p:val>
                                            <p:fltVal val="0.5"/>
                                          </p:val>
                                        </p:tav>
                                        <p:tav tm="100000">
                                          <p:val>
                                            <p:strVal val="#ppt_y"/>
                                          </p:val>
                                        </p:tav>
                                      </p:tavLst>
                                    </p:anim>
                                  </p:childTnLst>
                                </p:cTn>
                              </p:par>
                            </p:childTnLst>
                          </p:cTn>
                        </p:par>
                        <p:par>
                          <p:cTn id="115" fill="hold">
                            <p:stCondLst>
                              <p:cond delay="1400"/>
                            </p:stCondLst>
                            <p:childTnLst>
                              <p:par>
                                <p:cTn id="116" presetID="42" presetClass="entr" presetSubtype="0" fill="hold" grpId="0" nodeType="afterEffect">
                                  <p:stCondLst>
                                    <p:cond delay="0"/>
                                  </p:stCondLst>
                                  <p:childTnLst>
                                    <p:set>
                                      <p:cBhvr>
                                        <p:cTn id="117" dur="1" fill="hold">
                                          <p:stCondLst>
                                            <p:cond delay="0"/>
                                          </p:stCondLst>
                                        </p:cTn>
                                        <p:tgtEl>
                                          <p:spTgt spid="5138"/>
                                        </p:tgtEl>
                                        <p:attrNameLst>
                                          <p:attrName>style.visibility</p:attrName>
                                        </p:attrNameLst>
                                      </p:cBhvr>
                                      <p:to>
                                        <p:strVal val="visible"/>
                                      </p:to>
                                    </p:set>
                                    <p:animEffect transition="in" filter="fade">
                                      <p:cBhvr>
                                        <p:cTn id="118" dur="1000"/>
                                        <p:tgtEl>
                                          <p:spTgt spid="5138"/>
                                        </p:tgtEl>
                                      </p:cBhvr>
                                    </p:animEffect>
                                    <p:anim calcmode="lin" valueType="num">
                                      <p:cBhvr>
                                        <p:cTn id="119" dur="1000" fill="hold"/>
                                        <p:tgtEl>
                                          <p:spTgt spid="5138"/>
                                        </p:tgtEl>
                                        <p:attrNameLst>
                                          <p:attrName>ppt_x</p:attrName>
                                        </p:attrNameLst>
                                      </p:cBhvr>
                                      <p:tavLst>
                                        <p:tav tm="0">
                                          <p:val>
                                            <p:strVal val="#ppt_x"/>
                                          </p:val>
                                        </p:tav>
                                        <p:tav tm="100000">
                                          <p:val>
                                            <p:strVal val="#ppt_x"/>
                                          </p:val>
                                        </p:tav>
                                      </p:tavLst>
                                    </p:anim>
                                    <p:anim calcmode="lin" valueType="num">
                                      <p:cBhvr>
                                        <p:cTn id="120"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30" grpId="0" animBg="1"/>
      <p:bldP spid="15" grpId="0" animBg="1"/>
      <p:bldP spid="3" grpId="0" animBg="1"/>
      <p:bldP spid="17" grpId="0" animBg="1"/>
      <p:bldP spid="40" grpId="0" animBg="1"/>
      <p:bldP spid="18" grpId="0" animBg="1"/>
      <p:bldP spid="42" grpId="0" animBg="1"/>
      <p:bldP spid="19" grpId="0" animBg="1"/>
      <p:bldP spid="5138"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营销推广</a:t>
            </a:r>
          </a:p>
        </p:txBody>
      </p:sp>
      <p:sp>
        <p:nvSpPr>
          <p:cNvPr id="104" name="文本框 36"/>
          <p:cNvSpPr txBox="1"/>
          <p:nvPr/>
        </p:nvSpPr>
        <p:spPr>
          <a:xfrm>
            <a:off x="2639646" y="3249600"/>
            <a:ext cx="3860006" cy="28309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用户获取渠道、营销策略、盈利策略</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06</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213364472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2150"/>
                            </p:stCondLst>
                            <p:childTnLst>
                              <p:par>
                                <p:cTn id="23" presetID="42" presetClass="entr" presetSubtype="0" fill="hold" grpId="0" nodeType="after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1000"/>
                                        <p:tgtEl>
                                          <p:spTgt spid="104"/>
                                        </p:tgtEl>
                                      </p:cBhvr>
                                    </p:animEffect>
                                    <p:anim calcmode="lin" valueType="num">
                                      <p:cBhvr>
                                        <p:cTn id="26" dur="1000" fill="hold"/>
                                        <p:tgtEl>
                                          <p:spTgt spid="104"/>
                                        </p:tgtEl>
                                        <p:attrNameLst>
                                          <p:attrName>ppt_x</p:attrName>
                                        </p:attrNameLst>
                                      </p:cBhvr>
                                      <p:tavLst>
                                        <p:tav tm="0">
                                          <p:val>
                                            <p:strVal val="#ppt_x"/>
                                          </p:val>
                                        </p:tav>
                                        <p:tav tm="100000">
                                          <p:val>
                                            <p:strVal val="#ppt_x"/>
                                          </p:val>
                                        </p:tav>
                                      </p:tavLst>
                                    </p:anim>
                                    <p:anim calcmode="lin" valueType="num">
                                      <p:cBhvr>
                                        <p:cTn id="2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项目介绍</a:t>
            </a:r>
            <a:endParaRPr lang="en-US" altLang="zh-CN" sz="3400" b="1" dirty="0">
              <a:solidFill>
                <a:srgbClr val="1B4367"/>
              </a:solidFill>
              <a:cs typeface="+mn-ea"/>
              <a:sym typeface="+mn-lt"/>
            </a:endParaRPr>
          </a:p>
        </p:txBody>
      </p:sp>
      <p:sp>
        <p:nvSpPr>
          <p:cNvPr id="16" name="文本框 36"/>
          <p:cNvSpPr txBox="1"/>
          <p:nvPr/>
        </p:nvSpPr>
        <p:spPr>
          <a:xfrm>
            <a:off x="2639646" y="3249600"/>
            <a:ext cx="3860006" cy="28309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简述项目定位及目标</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15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8" name="MH_Desc_1"/>
          <p:cNvSpPr>
            <a:spLocks noChangeArrowheads="1"/>
          </p:cNvSpPr>
          <p:nvPr/>
        </p:nvSpPr>
        <p:spPr bwMode="auto">
          <a:xfrm>
            <a:off x="874338" y="1148702"/>
            <a:ext cx="7395324" cy="93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zh-CN" altLang="en-US" b="1" kern="0" dirty="0">
                <a:solidFill>
                  <a:srgbClr val="1B4367"/>
                </a:solidFill>
                <a:cs typeface="+mn-ea"/>
                <a:sym typeface="+mn-lt"/>
              </a:rPr>
              <a:t>       电脑端用户可前往官方网站并根据自身需要自行下载电脑客户端，或直接登录官方线上网站进行使用，但线上网站相比客户端，功能将受到一定限制。</a:t>
            </a:r>
          </a:p>
          <a:p>
            <a:pPr lvl="0">
              <a:lnSpc>
                <a:spcPct val="150000"/>
              </a:lnSpc>
              <a:defRPr/>
            </a:pPr>
            <a:r>
              <a:rPr lang="zh-CN" altLang="en-US" b="1" kern="0" dirty="0">
                <a:solidFill>
                  <a:srgbClr val="1B4367"/>
                </a:solidFill>
                <a:cs typeface="+mn-ea"/>
                <a:sym typeface="+mn-lt"/>
              </a:rPr>
              <a:t>       手机端用户可前往各大应用商城免费下载产品应用客户端。</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用户获取渠道</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
        <p:nvSpPr>
          <p:cNvPr id="8" name="MH_Other_3">
            <a:extLst>
              <a:ext uri="{FF2B5EF4-FFF2-40B4-BE49-F238E27FC236}">
                <a16:creationId xmlns:a16="http://schemas.microsoft.com/office/drawing/2014/main" id="{1B37AFE5-AC0C-4589-A07D-9977950AAB2D}"/>
              </a:ext>
            </a:extLst>
          </p:cNvPr>
          <p:cNvSpPr/>
          <p:nvPr/>
        </p:nvSpPr>
        <p:spPr>
          <a:xfrm>
            <a:off x="3842962" y="2738323"/>
            <a:ext cx="1281388" cy="1281388"/>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9" name="MH_Other_1">
            <a:extLst>
              <a:ext uri="{FF2B5EF4-FFF2-40B4-BE49-F238E27FC236}">
                <a16:creationId xmlns:a16="http://schemas.microsoft.com/office/drawing/2014/main" id="{BE0B5C02-CD30-4F38-BB2A-0E0F49C80ADE}"/>
              </a:ext>
            </a:extLst>
          </p:cNvPr>
          <p:cNvSpPr/>
          <p:nvPr/>
        </p:nvSpPr>
        <p:spPr>
          <a:xfrm>
            <a:off x="1540477" y="2950321"/>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0" name="MH_Other_2">
            <a:extLst>
              <a:ext uri="{FF2B5EF4-FFF2-40B4-BE49-F238E27FC236}">
                <a16:creationId xmlns:a16="http://schemas.microsoft.com/office/drawing/2014/main" id="{BCE88B7A-327D-4025-A880-F778651E310D}"/>
              </a:ext>
            </a:extLst>
          </p:cNvPr>
          <p:cNvSpPr/>
          <p:nvPr/>
        </p:nvSpPr>
        <p:spPr>
          <a:xfrm>
            <a:off x="2671453" y="2950321"/>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1" name="MH_Other_3">
            <a:extLst>
              <a:ext uri="{FF2B5EF4-FFF2-40B4-BE49-F238E27FC236}">
                <a16:creationId xmlns:a16="http://schemas.microsoft.com/office/drawing/2014/main" id="{F66B32C8-F2D3-401C-9FAE-6F9B6E0BF79E}"/>
              </a:ext>
            </a:extLst>
          </p:cNvPr>
          <p:cNvSpPr/>
          <p:nvPr/>
        </p:nvSpPr>
        <p:spPr>
          <a:xfrm>
            <a:off x="5438466" y="2950321"/>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2" name="MH_Other_4">
            <a:extLst>
              <a:ext uri="{FF2B5EF4-FFF2-40B4-BE49-F238E27FC236}">
                <a16:creationId xmlns:a16="http://schemas.microsoft.com/office/drawing/2014/main" id="{02A29868-C589-477A-9222-5563B14CE616}"/>
              </a:ext>
            </a:extLst>
          </p:cNvPr>
          <p:cNvSpPr/>
          <p:nvPr/>
        </p:nvSpPr>
        <p:spPr>
          <a:xfrm>
            <a:off x="6568684" y="2950321"/>
            <a:ext cx="857714"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3" name="MH_Other_5">
            <a:extLst>
              <a:ext uri="{FF2B5EF4-FFF2-40B4-BE49-F238E27FC236}">
                <a16:creationId xmlns:a16="http://schemas.microsoft.com/office/drawing/2014/main" id="{AF8D27B9-184D-4EF4-AB9F-733DA233A21D}"/>
              </a:ext>
            </a:extLst>
          </p:cNvPr>
          <p:cNvSpPr/>
          <p:nvPr/>
        </p:nvSpPr>
        <p:spPr>
          <a:xfrm>
            <a:off x="2361190" y="3533387"/>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4" name="MH_Other_6">
            <a:extLst>
              <a:ext uri="{FF2B5EF4-FFF2-40B4-BE49-F238E27FC236}">
                <a16:creationId xmlns:a16="http://schemas.microsoft.com/office/drawing/2014/main" id="{08B54A1A-4291-414E-94FD-A3072F6BD8C8}"/>
              </a:ext>
            </a:extLst>
          </p:cNvPr>
          <p:cNvSpPr/>
          <p:nvPr/>
        </p:nvSpPr>
        <p:spPr>
          <a:xfrm>
            <a:off x="3480377" y="2898662"/>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5" name="MH_Other_7">
            <a:extLst>
              <a:ext uri="{FF2B5EF4-FFF2-40B4-BE49-F238E27FC236}">
                <a16:creationId xmlns:a16="http://schemas.microsoft.com/office/drawing/2014/main" id="{7430341C-31A7-4A28-AF1F-6F5477A1BBBC}"/>
              </a:ext>
            </a:extLst>
          </p:cNvPr>
          <p:cNvSpPr/>
          <p:nvPr/>
        </p:nvSpPr>
        <p:spPr>
          <a:xfrm>
            <a:off x="5131536" y="3531005"/>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6" name="MH_Other_8">
            <a:extLst>
              <a:ext uri="{FF2B5EF4-FFF2-40B4-BE49-F238E27FC236}">
                <a16:creationId xmlns:a16="http://schemas.microsoft.com/office/drawing/2014/main" id="{D31AEB65-2565-48CA-BDA1-CDE35A74F8CB}"/>
              </a:ext>
            </a:extLst>
          </p:cNvPr>
          <p:cNvSpPr/>
          <p:nvPr/>
        </p:nvSpPr>
        <p:spPr>
          <a:xfrm>
            <a:off x="6259296" y="2910568"/>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a:extLst>
              <a:ext uri="{FF2B5EF4-FFF2-40B4-BE49-F238E27FC236}">
                <a16:creationId xmlns:a16="http://schemas.microsoft.com/office/drawing/2014/main" id="{8F75E9D2-DDE4-4F6A-BEEC-6DF9CC6F7055}"/>
              </a:ext>
            </a:extLst>
          </p:cNvPr>
          <p:cNvSpPr/>
          <p:nvPr/>
        </p:nvSpPr>
        <p:spPr bwMode="auto">
          <a:xfrm>
            <a:off x="1779746" y="3154941"/>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8" name="MH_Other_10">
            <a:extLst>
              <a:ext uri="{FF2B5EF4-FFF2-40B4-BE49-F238E27FC236}">
                <a16:creationId xmlns:a16="http://schemas.microsoft.com/office/drawing/2014/main" id="{0B0A5D80-B5FB-4D00-B6B8-0B7E194FCD92}"/>
              </a:ext>
            </a:extLst>
          </p:cNvPr>
          <p:cNvSpPr/>
          <p:nvPr/>
        </p:nvSpPr>
        <p:spPr bwMode="auto">
          <a:xfrm>
            <a:off x="2956084" y="3182564"/>
            <a:ext cx="288131" cy="392906"/>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9" name="MH_Other_11">
            <a:extLst>
              <a:ext uri="{FF2B5EF4-FFF2-40B4-BE49-F238E27FC236}">
                <a16:creationId xmlns:a16="http://schemas.microsoft.com/office/drawing/2014/main" id="{0C5FB758-35B4-4F4D-B6B3-79C6646D9C36}"/>
              </a:ext>
            </a:extLst>
          </p:cNvPr>
          <p:cNvSpPr/>
          <p:nvPr/>
        </p:nvSpPr>
        <p:spPr bwMode="auto">
          <a:xfrm>
            <a:off x="4253866" y="3149227"/>
            <a:ext cx="459581" cy="459581"/>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20" name="MH_Other_12">
            <a:extLst>
              <a:ext uri="{FF2B5EF4-FFF2-40B4-BE49-F238E27FC236}">
                <a16:creationId xmlns:a16="http://schemas.microsoft.com/office/drawing/2014/main" id="{3F8A7546-1021-405B-AABF-C879F148D74A}"/>
              </a:ext>
            </a:extLst>
          </p:cNvPr>
          <p:cNvSpPr/>
          <p:nvPr/>
        </p:nvSpPr>
        <p:spPr bwMode="auto">
          <a:xfrm>
            <a:off x="5708809" y="3219235"/>
            <a:ext cx="316706" cy="320516"/>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22" name="MH_Other_13">
            <a:extLst>
              <a:ext uri="{FF2B5EF4-FFF2-40B4-BE49-F238E27FC236}">
                <a16:creationId xmlns:a16="http://schemas.microsoft.com/office/drawing/2014/main" id="{37B83A7C-1B4F-46E4-8493-02480566211C}"/>
              </a:ext>
            </a:extLst>
          </p:cNvPr>
          <p:cNvSpPr/>
          <p:nvPr/>
        </p:nvSpPr>
        <p:spPr>
          <a:xfrm>
            <a:off x="6842284" y="3231141"/>
            <a:ext cx="309563" cy="29670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Tree>
    <p:extLst>
      <p:ext uri="{BB962C8B-B14F-4D97-AF65-F5344CB8AC3E}">
        <p14:creationId xmlns:p14="http://schemas.microsoft.com/office/powerpoint/2010/main" val="1646133584"/>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5138"/>
                                        </p:tgtEl>
                                        <p:attrNameLst>
                                          <p:attrName>style.visibility</p:attrName>
                                        </p:attrNameLst>
                                      </p:cBhvr>
                                      <p:to>
                                        <p:strVal val="visible"/>
                                      </p:to>
                                    </p:set>
                                    <p:anim calcmode="lin" valueType="num">
                                      <p:cBhvr additive="base">
                                        <p:cTn id="19" dur="500" fill="hold"/>
                                        <p:tgtEl>
                                          <p:spTgt spid="5138"/>
                                        </p:tgtEl>
                                        <p:attrNameLst>
                                          <p:attrName>ppt_x</p:attrName>
                                        </p:attrNameLst>
                                      </p:cBhvr>
                                      <p:tavLst>
                                        <p:tav tm="0">
                                          <p:val>
                                            <p:strVal val="0-#ppt_w/2"/>
                                          </p:val>
                                        </p:tav>
                                        <p:tav tm="100000">
                                          <p:val>
                                            <p:strVal val="#ppt_x"/>
                                          </p:val>
                                        </p:tav>
                                      </p:tavLst>
                                    </p:anim>
                                    <p:anim calcmode="lin" valueType="num">
                                      <p:cBhvr additive="base">
                                        <p:cTn id="20" dur="500" fill="hold"/>
                                        <p:tgtEl>
                                          <p:spTgt spid="5138"/>
                                        </p:tgtEl>
                                        <p:attrNameLst>
                                          <p:attrName>ppt_y</p:attrName>
                                        </p:attrNameLst>
                                      </p:cBhvr>
                                      <p:tavLst>
                                        <p:tav tm="0">
                                          <p:val>
                                            <p:strVal val="#ppt_y"/>
                                          </p:val>
                                        </p:tav>
                                        <p:tav tm="100000">
                                          <p:val>
                                            <p:strVal val="#ppt_y"/>
                                          </p:val>
                                        </p:tav>
                                      </p:tavLst>
                                    </p:anim>
                                  </p:childTnLst>
                                </p:cTn>
                              </p:par>
                              <p:par>
                                <p:cTn id="21" presetID="53" presetClass="entr" presetSubtype="52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anim calcmode="lin" valueType="num">
                                      <p:cBhvr>
                                        <p:cTn id="26" dur="500" fill="hold"/>
                                        <p:tgtEl>
                                          <p:spTgt spid="8"/>
                                        </p:tgtEl>
                                        <p:attrNameLst>
                                          <p:attrName>ppt_x</p:attrName>
                                        </p:attrNameLst>
                                      </p:cBhvr>
                                      <p:tavLst>
                                        <p:tav tm="0">
                                          <p:val>
                                            <p:fltVal val="0.5"/>
                                          </p:val>
                                        </p:tav>
                                        <p:tav tm="100000">
                                          <p:val>
                                            <p:strVal val="#ppt_x"/>
                                          </p:val>
                                        </p:tav>
                                      </p:tavLst>
                                    </p:anim>
                                    <p:anim calcmode="lin" valueType="num">
                                      <p:cBhvr>
                                        <p:cTn id="27" dur="500" fill="hold"/>
                                        <p:tgtEl>
                                          <p:spTgt spid="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anim calcmode="lin" valueType="num">
                                      <p:cBhvr>
                                        <p:cTn id="33" dur="500" fill="hold"/>
                                        <p:tgtEl>
                                          <p:spTgt spid="9"/>
                                        </p:tgtEl>
                                        <p:attrNameLst>
                                          <p:attrName>ppt_x</p:attrName>
                                        </p:attrNameLst>
                                      </p:cBhvr>
                                      <p:tavLst>
                                        <p:tav tm="0">
                                          <p:val>
                                            <p:fltVal val="0.5"/>
                                          </p:val>
                                        </p:tav>
                                        <p:tav tm="100000">
                                          <p:val>
                                            <p:strVal val="#ppt_x"/>
                                          </p:val>
                                        </p:tav>
                                      </p:tavLst>
                                    </p:anim>
                                    <p:anim calcmode="lin" valueType="num">
                                      <p:cBhvr>
                                        <p:cTn id="34" dur="500" fill="hold"/>
                                        <p:tgtEl>
                                          <p:spTgt spid="9"/>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anim calcmode="lin" valueType="num">
                                      <p:cBhvr>
                                        <p:cTn id="40" dur="500" fill="hold"/>
                                        <p:tgtEl>
                                          <p:spTgt spid="10"/>
                                        </p:tgtEl>
                                        <p:attrNameLst>
                                          <p:attrName>ppt_x</p:attrName>
                                        </p:attrNameLst>
                                      </p:cBhvr>
                                      <p:tavLst>
                                        <p:tav tm="0">
                                          <p:val>
                                            <p:fltVal val="0.5"/>
                                          </p:val>
                                        </p:tav>
                                        <p:tav tm="100000">
                                          <p:val>
                                            <p:strVal val="#ppt_x"/>
                                          </p:val>
                                        </p:tav>
                                      </p:tavLst>
                                    </p:anim>
                                    <p:anim calcmode="lin" valueType="num">
                                      <p:cBhvr>
                                        <p:cTn id="41" dur="500" fill="hold"/>
                                        <p:tgtEl>
                                          <p:spTgt spid="10"/>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anim calcmode="lin" valueType="num">
                                      <p:cBhvr>
                                        <p:cTn id="47" dur="500" fill="hold"/>
                                        <p:tgtEl>
                                          <p:spTgt spid="11"/>
                                        </p:tgtEl>
                                        <p:attrNameLst>
                                          <p:attrName>ppt_x</p:attrName>
                                        </p:attrNameLst>
                                      </p:cBhvr>
                                      <p:tavLst>
                                        <p:tav tm="0">
                                          <p:val>
                                            <p:fltVal val="0.5"/>
                                          </p:val>
                                        </p:tav>
                                        <p:tav tm="100000">
                                          <p:val>
                                            <p:strVal val="#ppt_x"/>
                                          </p:val>
                                        </p:tav>
                                      </p:tavLst>
                                    </p:anim>
                                    <p:anim calcmode="lin" valueType="num">
                                      <p:cBhvr>
                                        <p:cTn id="48" dur="500" fill="hold"/>
                                        <p:tgtEl>
                                          <p:spTgt spid="1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anim calcmode="lin" valueType="num">
                                      <p:cBhvr>
                                        <p:cTn id="54" dur="500" fill="hold"/>
                                        <p:tgtEl>
                                          <p:spTgt spid="12"/>
                                        </p:tgtEl>
                                        <p:attrNameLst>
                                          <p:attrName>ppt_x</p:attrName>
                                        </p:attrNameLst>
                                      </p:cBhvr>
                                      <p:tavLst>
                                        <p:tav tm="0">
                                          <p:val>
                                            <p:fltVal val="0.5"/>
                                          </p:val>
                                        </p:tav>
                                        <p:tav tm="100000">
                                          <p:val>
                                            <p:strVal val="#ppt_x"/>
                                          </p:val>
                                        </p:tav>
                                      </p:tavLst>
                                    </p:anim>
                                    <p:anim calcmode="lin" valueType="num">
                                      <p:cBhvr>
                                        <p:cTn id="55" dur="500" fill="hold"/>
                                        <p:tgtEl>
                                          <p:spTgt spid="12"/>
                                        </p:tgtEl>
                                        <p:attrNameLst>
                                          <p:attrName>ppt_y</p:attrName>
                                        </p:attrNameLst>
                                      </p:cBhvr>
                                      <p:tavLst>
                                        <p:tav tm="0">
                                          <p:val>
                                            <p:fltVal val="0.5"/>
                                          </p:val>
                                        </p:tav>
                                        <p:tav tm="100000">
                                          <p:val>
                                            <p:strVal val="#ppt_y"/>
                                          </p:val>
                                        </p:tav>
                                      </p:tavLst>
                                    </p:anim>
                                  </p:childTnLst>
                                </p:cTn>
                              </p:par>
                              <p:par>
                                <p:cTn id="56" presetID="53" presetClass="entr" presetSubtype="528"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anim calcmode="lin" valueType="num">
                                      <p:cBhvr>
                                        <p:cTn id="61" dur="500" fill="hold"/>
                                        <p:tgtEl>
                                          <p:spTgt spid="13"/>
                                        </p:tgtEl>
                                        <p:attrNameLst>
                                          <p:attrName>ppt_x</p:attrName>
                                        </p:attrNameLst>
                                      </p:cBhvr>
                                      <p:tavLst>
                                        <p:tav tm="0">
                                          <p:val>
                                            <p:fltVal val="0.5"/>
                                          </p:val>
                                        </p:tav>
                                        <p:tav tm="100000">
                                          <p:val>
                                            <p:strVal val="#ppt_x"/>
                                          </p:val>
                                        </p:tav>
                                      </p:tavLst>
                                    </p:anim>
                                    <p:anim calcmode="lin" valueType="num">
                                      <p:cBhvr>
                                        <p:cTn id="62" dur="500" fill="hold"/>
                                        <p:tgtEl>
                                          <p:spTgt spid="13"/>
                                        </p:tgtEl>
                                        <p:attrNameLst>
                                          <p:attrName>ppt_y</p:attrName>
                                        </p:attrNameLst>
                                      </p:cBhvr>
                                      <p:tavLst>
                                        <p:tav tm="0">
                                          <p:val>
                                            <p:fltVal val="0.5"/>
                                          </p:val>
                                        </p:tav>
                                        <p:tav tm="100000">
                                          <p:val>
                                            <p:strVal val="#ppt_y"/>
                                          </p:val>
                                        </p:tav>
                                      </p:tavLst>
                                    </p:anim>
                                  </p:childTnLst>
                                </p:cTn>
                              </p:par>
                              <p:par>
                                <p:cTn id="63" presetID="53" presetClass="entr" presetSubtype="528"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fltVal val="0.5"/>
                                          </p:val>
                                        </p:tav>
                                        <p:tav tm="100000">
                                          <p:val>
                                            <p:strVal val="#ppt_x"/>
                                          </p:val>
                                        </p:tav>
                                      </p:tavLst>
                                    </p:anim>
                                    <p:anim calcmode="lin" valueType="num">
                                      <p:cBhvr>
                                        <p:cTn id="69" dur="500" fill="hold"/>
                                        <p:tgtEl>
                                          <p:spTgt spid="14"/>
                                        </p:tgtEl>
                                        <p:attrNameLst>
                                          <p:attrName>ppt_y</p:attrName>
                                        </p:attrNameLst>
                                      </p:cBhvr>
                                      <p:tavLst>
                                        <p:tav tm="0">
                                          <p:val>
                                            <p:fltVal val="0.5"/>
                                          </p:val>
                                        </p:tav>
                                        <p:tav tm="100000">
                                          <p:val>
                                            <p:strVal val="#ppt_y"/>
                                          </p:val>
                                        </p:tav>
                                      </p:tavLst>
                                    </p:anim>
                                  </p:childTnLst>
                                </p:cTn>
                              </p:par>
                              <p:par>
                                <p:cTn id="70" presetID="53" presetClass="entr" presetSubtype="528"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anim calcmode="lin" valueType="num">
                                      <p:cBhvr>
                                        <p:cTn id="75" dur="500" fill="hold"/>
                                        <p:tgtEl>
                                          <p:spTgt spid="15"/>
                                        </p:tgtEl>
                                        <p:attrNameLst>
                                          <p:attrName>ppt_x</p:attrName>
                                        </p:attrNameLst>
                                      </p:cBhvr>
                                      <p:tavLst>
                                        <p:tav tm="0">
                                          <p:val>
                                            <p:fltVal val="0.5"/>
                                          </p:val>
                                        </p:tav>
                                        <p:tav tm="100000">
                                          <p:val>
                                            <p:strVal val="#ppt_x"/>
                                          </p:val>
                                        </p:tav>
                                      </p:tavLst>
                                    </p:anim>
                                    <p:anim calcmode="lin" valueType="num">
                                      <p:cBhvr>
                                        <p:cTn id="76" dur="500" fill="hold"/>
                                        <p:tgtEl>
                                          <p:spTgt spid="15"/>
                                        </p:tgtEl>
                                        <p:attrNameLst>
                                          <p:attrName>ppt_y</p:attrName>
                                        </p:attrNameLst>
                                      </p:cBhvr>
                                      <p:tavLst>
                                        <p:tav tm="0">
                                          <p:val>
                                            <p:fltVal val="0.5"/>
                                          </p:val>
                                        </p:tav>
                                        <p:tav tm="100000">
                                          <p:val>
                                            <p:strVal val="#ppt_y"/>
                                          </p:val>
                                        </p:tav>
                                      </p:tavLst>
                                    </p:anim>
                                  </p:childTnLst>
                                </p:cTn>
                              </p:par>
                              <p:par>
                                <p:cTn id="77" presetID="53" presetClass="entr" presetSubtype="528"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Effect transition="in" filter="fade">
                                      <p:cBhvr>
                                        <p:cTn id="81" dur="500"/>
                                        <p:tgtEl>
                                          <p:spTgt spid="16"/>
                                        </p:tgtEl>
                                      </p:cBhvr>
                                    </p:animEffect>
                                    <p:anim calcmode="lin" valueType="num">
                                      <p:cBhvr>
                                        <p:cTn id="82" dur="500" fill="hold"/>
                                        <p:tgtEl>
                                          <p:spTgt spid="16"/>
                                        </p:tgtEl>
                                        <p:attrNameLst>
                                          <p:attrName>ppt_x</p:attrName>
                                        </p:attrNameLst>
                                      </p:cBhvr>
                                      <p:tavLst>
                                        <p:tav tm="0">
                                          <p:val>
                                            <p:fltVal val="0.5"/>
                                          </p:val>
                                        </p:tav>
                                        <p:tav tm="100000">
                                          <p:val>
                                            <p:strVal val="#ppt_x"/>
                                          </p:val>
                                        </p:tav>
                                      </p:tavLst>
                                    </p:anim>
                                    <p:anim calcmode="lin" valueType="num">
                                      <p:cBhvr>
                                        <p:cTn id="83" dur="500" fill="hold"/>
                                        <p:tgtEl>
                                          <p:spTgt spid="16"/>
                                        </p:tgtEl>
                                        <p:attrNameLst>
                                          <p:attrName>ppt_y</p:attrName>
                                        </p:attrNameLst>
                                      </p:cBhvr>
                                      <p:tavLst>
                                        <p:tav tm="0">
                                          <p:val>
                                            <p:fltVal val="0.5"/>
                                          </p:val>
                                        </p:tav>
                                        <p:tav tm="100000">
                                          <p:val>
                                            <p:strVal val="#ppt_y"/>
                                          </p:val>
                                        </p:tav>
                                      </p:tavLst>
                                    </p:anim>
                                  </p:childTnLst>
                                </p:cTn>
                              </p:par>
                              <p:par>
                                <p:cTn id="84" presetID="53" presetClass="entr" presetSubtype="528"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anim calcmode="lin" valueType="num">
                                      <p:cBhvr>
                                        <p:cTn id="89" dur="500" fill="hold"/>
                                        <p:tgtEl>
                                          <p:spTgt spid="17"/>
                                        </p:tgtEl>
                                        <p:attrNameLst>
                                          <p:attrName>ppt_x</p:attrName>
                                        </p:attrNameLst>
                                      </p:cBhvr>
                                      <p:tavLst>
                                        <p:tav tm="0">
                                          <p:val>
                                            <p:fltVal val="0.5"/>
                                          </p:val>
                                        </p:tav>
                                        <p:tav tm="100000">
                                          <p:val>
                                            <p:strVal val="#ppt_x"/>
                                          </p:val>
                                        </p:tav>
                                      </p:tavLst>
                                    </p:anim>
                                    <p:anim calcmode="lin" valueType="num">
                                      <p:cBhvr>
                                        <p:cTn id="90" dur="500" fill="hold"/>
                                        <p:tgtEl>
                                          <p:spTgt spid="17"/>
                                        </p:tgtEl>
                                        <p:attrNameLst>
                                          <p:attrName>ppt_y</p:attrName>
                                        </p:attrNameLst>
                                      </p:cBhvr>
                                      <p:tavLst>
                                        <p:tav tm="0">
                                          <p:val>
                                            <p:fltVal val="0.5"/>
                                          </p:val>
                                        </p:tav>
                                        <p:tav tm="100000">
                                          <p:val>
                                            <p:strVal val="#ppt_y"/>
                                          </p:val>
                                        </p:tav>
                                      </p:tavLst>
                                    </p:anim>
                                  </p:childTnLst>
                                </p:cTn>
                              </p:par>
                              <p:par>
                                <p:cTn id="91" presetID="53" presetClass="entr" presetSubtype="528"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p:cTn id="93" dur="500" fill="hold"/>
                                        <p:tgtEl>
                                          <p:spTgt spid="18"/>
                                        </p:tgtEl>
                                        <p:attrNameLst>
                                          <p:attrName>ppt_w</p:attrName>
                                        </p:attrNameLst>
                                      </p:cBhvr>
                                      <p:tavLst>
                                        <p:tav tm="0">
                                          <p:val>
                                            <p:fltVal val="0"/>
                                          </p:val>
                                        </p:tav>
                                        <p:tav tm="100000">
                                          <p:val>
                                            <p:strVal val="#ppt_w"/>
                                          </p:val>
                                        </p:tav>
                                      </p:tavLst>
                                    </p:anim>
                                    <p:anim calcmode="lin" valueType="num">
                                      <p:cBhvr>
                                        <p:cTn id="94" dur="500" fill="hold"/>
                                        <p:tgtEl>
                                          <p:spTgt spid="18"/>
                                        </p:tgtEl>
                                        <p:attrNameLst>
                                          <p:attrName>ppt_h</p:attrName>
                                        </p:attrNameLst>
                                      </p:cBhvr>
                                      <p:tavLst>
                                        <p:tav tm="0">
                                          <p:val>
                                            <p:fltVal val="0"/>
                                          </p:val>
                                        </p:tav>
                                        <p:tav tm="100000">
                                          <p:val>
                                            <p:strVal val="#ppt_h"/>
                                          </p:val>
                                        </p:tav>
                                      </p:tavLst>
                                    </p:anim>
                                    <p:animEffect transition="in" filter="fade">
                                      <p:cBhvr>
                                        <p:cTn id="95" dur="500"/>
                                        <p:tgtEl>
                                          <p:spTgt spid="18"/>
                                        </p:tgtEl>
                                      </p:cBhvr>
                                    </p:animEffect>
                                    <p:anim calcmode="lin" valueType="num">
                                      <p:cBhvr>
                                        <p:cTn id="96" dur="500" fill="hold"/>
                                        <p:tgtEl>
                                          <p:spTgt spid="18"/>
                                        </p:tgtEl>
                                        <p:attrNameLst>
                                          <p:attrName>ppt_x</p:attrName>
                                        </p:attrNameLst>
                                      </p:cBhvr>
                                      <p:tavLst>
                                        <p:tav tm="0">
                                          <p:val>
                                            <p:fltVal val="0.5"/>
                                          </p:val>
                                        </p:tav>
                                        <p:tav tm="100000">
                                          <p:val>
                                            <p:strVal val="#ppt_x"/>
                                          </p:val>
                                        </p:tav>
                                      </p:tavLst>
                                    </p:anim>
                                    <p:anim calcmode="lin" valueType="num">
                                      <p:cBhvr>
                                        <p:cTn id="97" dur="500" fill="hold"/>
                                        <p:tgtEl>
                                          <p:spTgt spid="18"/>
                                        </p:tgtEl>
                                        <p:attrNameLst>
                                          <p:attrName>ppt_y</p:attrName>
                                        </p:attrNameLst>
                                      </p:cBhvr>
                                      <p:tavLst>
                                        <p:tav tm="0">
                                          <p:val>
                                            <p:fltVal val="0.5"/>
                                          </p:val>
                                        </p:tav>
                                        <p:tav tm="100000">
                                          <p:val>
                                            <p:strVal val="#ppt_y"/>
                                          </p:val>
                                        </p:tav>
                                      </p:tavLst>
                                    </p:anim>
                                  </p:childTnLst>
                                </p:cTn>
                              </p:par>
                              <p:par>
                                <p:cTn id="98" presetID="53" presetClass="entr" presetSubtype="528" fill="hold" grpId="0" nodeType="withEffect">
                                  <p:stCondLst>
                                    <p:cond delay="0"/>
                                  </p:stCondLst>
                                  <p:childTnLst>
                                    <p:set>
                                      <p:cBhvr>
                                        <p:cTn id="99" dur="1" fill="hold">
                                          <p:stCondLst>
                                            <p:cond delay="0"/>
                                          </p:stCondLst>
                                        </p:cTn>
                                        <p:tgtEl>
                                          <p:spTgt spid="19"/>
                                        </p:tgtEl>
                                        <p:attrNameLst>
                                          <p:attrName>style.visibility</p:attrName>
                                        </p:attrNameLst>
                                      </p:cBhvr>
                                      <p:to>
                                        <p:strVal val="visible"/>
                                      </p:to>
                                    </p:set>
                                    <p:anim calcmode="lin" valueType="num">
                                      <p:cBhvr>
                                        <p:cTn id="100" dur="500" fill="hold"/>
                                        <p:tgtEl>
                                          <p:spTgt spid="19"/>
                                        </p:tgtEl>
                                        <p:attrNameLst>
                                          <p:attrName>ppt_w</p:attrName>
                                        </p:attrNameLst>
                                      </p:cBhvr>
                                      <p:tavLst>
                                        <p:tav tm="0">
                                          <p:val>
                                            <p:fltVal val="0"/>
                                          </p:val>
                                        </p:tav>
                                        <p:tav tm="100000">
                                          <p:val>
                                            <p:strVal val="#ppt_w"/>
                                          </p:val>
                                        </p:tav>
                                      </p:tavLst>
                                    </p:anim>
                                    <p:anim calcmode="lin" valueType="num">
                                      <p:cBhvr>
                                        <p:cTn id="101" dur="500" fill="hold"/>
                                        <p:tgtEl>
                                          <p:spTgt spid="19"/>
                                        </p:tgtEl>
                                        <p:attrNameLst>
                                          <p:attrName>ppt_h</p:attrName>
                                        </p:attrNameLst>
                                      </p:cBhvr>
                                      <p:tavLst>
                                        <p:tav tm="0">
                                          <p:val>
                                            <p:fltVal val="0"/>
                                          </p:val>
                                        </p:tav>
                                        <p:tav tm="100000">
                                          <p:val>
                                            <p:strVal val="#ppt_h"/>
                                          </p:val>
                                        </p:tav>
                                      </p:tavLst>
                                    </p:anim>
                                    <p:animEffect transition="in" filter="fade">
                                      <p:cBhvr>
                                        <p:cTn id="102" dur="500"/>
                                        <p:tgtEl>
                                          <p:spTgt spid="19"/>
                                        </p:tgtEl>
                                      </p:cBhvr>
                                    </p:animEffect>
                                    <p:anim calcmode="lin" valueType="num">
                                      <p:cBhvr>
                                        <p:cTn id="103" dur="500" fill="hold"/>
                                        <p:tgtEl>
                                          <p:spTgt spid="19"/>
                                        </p:tgtEl>
                                        <p:attrNameLst>
                                          <p:attrName>ppt_x</p:attrName>
                                        </p:attrNameLst>
                                      </p:cBhvr>
                                      <p:tavLst>
                                        <p:tav tm="0">
                                          <p:val>
                                            <p:fltVal val="0.5"/>
                                          </p:val>
                                        </p:tav>
                                        <p:tav tm="100000">
                                          <p:val>
                                            <p:strVal val="#ppt_x"/>
                                          </p:val>
                                        </p:tav>
                                      </p:tavLst>
                                    </p:anim>
                                    <p:anim calcmode="lin" valueType="num">
                                      <p:cBhvr>
                                        <p:cTn id="104" dur="500" fill="hold"/>
                                        <p:tgtEl>
                                          <p:spTgt spid="19"/>
                                        </p:tgtEl>
                                        <p:attrNameLst>
                                          <p:attrName>ppt_y</p:attrName>
                                        </p:attrNameLst>
                                      </p:cBhvr>
                                      <p:tavLst>
                                        <p:tav tm="0">
                                          <p:val>
                                            <p:fltVal val="0.5"/>
                                          </p:val>
                                        </p:tav>
                                        <p:tav tm="100000">
                                          <p:val>
                                            <p:strVal val="#ppt_y"/>
                                          </p:val>
                                        </p:tav>
                                      </p:tavLst>
                                    </p:anim>
                                  </p:childTnLst>
                                </p:cTn>
                              </p:par>
                              <p:par>
                                <p:cTn id="105" presetID="53" presetClass="entr" presetSubtype="528"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anim calcmode="lin" valueType="num">
                                      <p:cBhvr>
                                        <p:cTn id="110" dur="500" fill="hold"/>
                                        <p:tgtEl>
                                          <p:spTgt spid="20"/>
                                        </p:tgtEl>
                                        <p:attrNameLst>
                                          <p:attrName>ppt_x</p:attrName>
                                        </p:attrNameLst>
                                      </p:cBhvr>
                                      <p:tavLst>
                                        <p:tav tm="0">
                                          <p:val>
                                            <p:fltVal val="0.5"/>
                                          </p:val>
                                        </p:tav>
                                        <p:tav tm="100000">
                                          <p:val>
                                            <p:strVal val="#ppt_x"/>
                                          </p:val>
                                        </p:tav>
                                      </p:tavLst>
                                    </p:anim>
                                    <p:anim calcmode="lin" valueType="num">
                                      <p:cBhvr>
                                        <p:cTn id="111" dur="500" fill="hold"/>
                                        <p:tgtEl>
                                          <p:spTgt spid="20"/>
                                        </p:tgtEl>
                                        <p:attrNameLst>
                                          <p:attrName>ppt_y</p:attrName>
                                        </p:attrNameLst>
                                      </p:cBhvr>
                                      <p:tavLst>
                                        <p:tav tm="0">
                                          <p:val>
                                            <p:fltVal val="0.5"/>
                                          </p:val>
                                        </p:tav>
                                        <p:tav tm="100000">
                                          <p:val>
                                            <p:strVal val="#ppt_y"/>
                                          </p:val>
                                        </p:tav>
                                      </p:tavLst>
                                    </p:anim>
                                  </p:childTnLst>
                                </p:cTn>
                              </p:par>
                              <p:par>
                                <p:cTn id="112" presetID="53" presetClass="entr" presetSubtype="528"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 calcmode="lin" valueType="num">
                                      <p:cBhvr>
                                        <p:cTn id="114" dur="500" fill="hold"/>
                                        <p:tgtEl>
                                          <p:spTgt spid="22"/>
                                        </p:tgtEl>
                                        <p:attrNameLst>
                                          <p:attrName>ppt_w</p:attrName>
                                        </p:attrNameLst>
                                      </p:cBhvr>
                                      <p:tavLst>
                                        <p:tav tm="0">
                                          <p:val>
                                            <p:fltVal val="0"/>
                                          </p:val>
                                        </p:tav>
                                        <p:tav tm="100000">
                                          <p:val>
                                            <p:strVal val="#ppt_w"/>
                                          </p:val>
                                        </p:tav>
                                      </p:tavLst>
                                    </p:anim>
                                    <p:anim calcmode="lin" valueType="num">
                                      <p:cBhvr>
                                        <p:cTn id="115" dur="500" fill="hold"/>
                                        <p:tgtEl>
                                          <p:spTgt spid="22"/>
                                        </p:tgtEl>
                                        <p:attrNameLst>
                                          <p:attrName>ppt_h</p:attrName>
                                        </p:attrNameLst>
                                      </p:cBhvr>
                                      <p:tavLst>
                                        <p:tav tm="0">
                                          <p:val>
                                            <p:fltVal val="0"/>
                                          </p:val>
                                        </p:tav>
                                        <p:tav tm="100000">
                                          <p:val>
                                            <p:strVal val="#ppt_h"/>
                                          </p:val>
                                        </p:tav>
                                      </p:tavLst>
                                    </p:anim>
                                    <p:animEffect transition="in" filter="fade">
                                      <p:cBhvr>
                                        <p:cTn id="116" dur="500"/>
                                        <p:tgtEl>
                                          <p:spTgt spid="22"/>
                                        </p:tgtEl>
                                      </p:cBhvr>
                                    </p:animEffect>
                                    <p:anim calcmode="lin" valueType="num">
                                      <p:cBhvr>
                                        <p:cTn id="117" dur="500" fill="hold"/>
                                        <p:tgtEl>
                                          <p:spTgt spid="22"/>
                                        </p:tgtEl>
                                        <p:attrNameLst>
                                          <p:attrName>ppt_x</p:attrName>
                                        </p:attrNameLst>
                                      </p:cBhvr>
                                      <p:tavLst>
                                        <p:tav tm="0">
                                          <p:val>
                                            <p:fltVal val="0.5"/>
                                          </p:val>
                                        </p:tav>
                                        <p:tav tm="100000">
                                          <p:val>
                                            <p:strVal val="#ppt_x"/>
                                          </p:val>
                                        </p:tav>
                                      </p:tavLst>
                                    </p:anim>
                                    <p:anim calcmode="lin" valueType="num">
                                      <p:cBhvr>
                                        <p:cTn id="118" dur="500" fill="hold"/>
                                        <p:tgtEl>
                                          <p:spTgt spid="2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24"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营销策略</a:t>
            </a:r>
          </a:p>
        </p:txBody>
      </p:sp>
      <p:sp>
        <p:nvSpPr>
          <p:cNvPr id="52" name="TextBox 29"/>
          <p:cNvSpPr txBox="1">
            <a:spLocks noChangeArrowheads="1"/>
          </p:cNvSpPr>
          <p:nvPr/>
        </p:nvSpPr>
        <p:spPr bwMode="auto">
          <a:xfrm>
            <a:off x="5689997" y="901305"/>
            <a:ext cx="1866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nSpc>
                <a:spcPts val="1500"/>
              </a:lnSpc>
            </a:pPr>
            <a:r>
              <a:rPr lang="zh-CN" altLang="en-US" sz="1000" dirty="0">
                <a:solidFill>
                  <a:schemeClr val="tx1">
                    <a:lumMod val="75000"/>
                    <a:lumOff val="25000"/>
                  </a:schemeClr>
                </a:solidFill>
              </a:rPr>
              <a:t>根据产品生态循环中各主要的反馈获得了顾客需求量以及购买力的信息。</a:t>
            </a:r>
          </a:p>
        </p:txBody>
      </p:sp>
      <p:sp>
        <p:nvSpPr>
          <p:cNvPr id="53" name="TextBox 30"/>
          <p:cNvSpPr txBox="1">
            <a:spLocks noChangeArrowheads="1"/>
          </p:cNvSpPr>
          <p:nvPr/>
        </p:nvSpPr>
        <p:spPr bwMode="auto">
          <a:xfrm>
            <a:off x="1325167" y="1116807"/>
            <a:ext cx="1868090" cy="24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a:lnSpc>
                <a:spcPts val="1500"/>
              </a:lnSpc>
            </a:pPr>
            <a:r>
              <a:rPr lang="zh-CN" altLang="en-US" sz="1000" dirty="0">
                <a:solidFill>
                  <a:schemeClr val="tx1">
                    <a:lumMod val="75000"/>
                    <a:lumOff val="25000"/>
                  </a:schemeClr>
                </a:solidFill>
              </a:rPr>
              <a:t>以顾客需要为出发点</a:t>
            </a:r>
          </a:p>
        </p:txBody>
      </p:sp>
      <p:sp>
        <p:nvSpPr>
          <p:cNvPr id="54" name="TextBox 31"/>
          <p:cNvSpPr txBox="1">
            <a:spLocks noChangeArrowheads="1"/>
          </p:cNvSpPr>
          <p:nvPr/>
        </p:nvSpPr>
        <p:spPr bwMode="auto">
          <a:xfrm>
            <a:off x="965598" y="2518173"/>
            <a:ext cx="1868090" cy="4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a:lnSpc>
                <a:spcPts val="1500"/>
              </a:lnSpc>
            </a:pPr>
            <a:r>
              <a:rPr lang="zh-CN" altLang="en-US" sz="1000" dirty="0">
                <a:solidFill>
                  <a:schemeClr val="tx1">
                    <a:lumMod val="75000"/>
                    <a:lumOff val="25000"/>
                  </a:schemeClr>
                </a:solidFill>
              </a:rPr>
              <a:t>制定符合市场需求及团队发展的营销目标和相关营销策略。</a:t>
            </a:r>
          </a:p>
        </p:txBody>
      </p:sp>
      <p:sp>
        <p:nvSpPr>
          <p:cNvPr id="55" name="TextBox 32"/>
          <p:cNvSpPr txBox="1">
            <a:spLocks noChangeArrowheads="1"/>
          </p:cNvSpPr>
          <p:nvPr/>
        </p:nvSpPr>
        <p:spPr bwMode="auto">
          <a:xfrm>
            <a:off x="6134426" y="2847358"/>
            <a:ext cx="1866900" cy="24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nSpc>
                <a:spcPts val="1500"/>
              </a:lnSpc>
            </a:pPr>
            <a:r>
              <a:rPr lang="zh-CN" altLang="en-US" sz="1000" dirty="0">
                <a:solidFill>
                  <a:schemeClr val="tx1">
                    <a:lumMod val="75000"/>
                    <a:lumOff val="25000"/>
                  </a:schemeClr>
                </a:solidFill>
              </a:rPr>
              <a:t>评估产品在商业界的期望值</a:t>
            </a:r>
          </a:p>
        </p:txBody>
      </p:sp>
      <p:sp>
        <p:nvSpPr>
          <p:cNvPr id="56" name="TextBox 33"/>
          <p:cNvSpPr txBox="1">
            <a:spLocks noChangeArrowheads="1"/>
          </p:cNvSpPr>
          <p:nvPr/>
        </p:nvSpPr>
        <p:spPr bwMode="auto">
          <a:xfrm>
            <a:off x="3666285" y="4007644"/>
            <a:ext cx="1866900" cy="24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ts val="1500"/>
              </a:lnSpc>
            </a:pPr>
            <a:r>
              <a:rPr lang="zh-CN" altLang="en-US" sz="1000" dirty="0">
                <a:solidFill>
                  <a:schemeClr val="tx1">
                    <a:lumMod val="75000"/>
                    <a:lumOff val="25000"/>
                  </a:schemeClr>
                </a:solidFill>
              </a:rPr>
              <a:t>分析市场的实际情况</a:t>
            </a:r>
          </a:p>
        </p:txBody>
      </p:sp>
      <p:sp>
        <p:nvSpPr>
          <p:cNvPr id="57" name="环形箭头 15"/>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p:nvPr/>
        </p:nvGrpSpPr>
        <p:grpSpPr bwMode="auto">
          <a:xfrm>
            <a:off x="3373043"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68381" y="257145"/>
              <a:ext cx="777638"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a:solidFill>
                    <a:schemeClr val="bg1"/>
                  </a:solidFill>
                </a:rPr>
                <a:t>顾客</a:t>
              </a:r>
              <a:endParaRPr lang="zh-CN" b="1" dirty="0">
                <a:solidFill>
                  <a:schemeClr val="bg1"/>
                </a:solidFill>
              </a:endParaRPr>
            </a:p>
          </p:txBody>
        </p:sp>
      </p:grpSp>
      <p:grpSp>
        <p:nvGrpSpPr>
          <p:cNvPr id="65" name="组合 36"/>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68382" y="257145"/>
              <a:ext cx="777637"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r>
                <a:rPr lang="zh-CN" altLang="en-US" b="1" dirty="0">
                  <a:solidFill>
                    <a:schemeClr val="bg1"/>
                  </a:solidFill>
                </a:rPr>
                <a:t>反馈</a:t>
              </a:r>
              <a:endParaRPr lang="zh-CN" b="1" dirty="0">
                <a:solidFill>
                  <a:schemeClr val="bg1"/>
                </a:solidFill>
              </a:endParaRPr>
            </a:p>
          </p:txBody>
        </p:sp>
      </p:grpSp>
      <p:grpSp>
        <p:nvGrpSpPr>
          <p:cNvPr id="68" name="组合 39"/>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68382" y="257144"/>
              <a:ext cx="777637"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a:solidFill>
                    <a:schemeClr val="bg1"/>
                  </a:solidFill>
                </a:rPr>
                <a:t>评估</a:t>
              </a:r>
              <a:endParaRPr lang="zh-CN" b="1" dirty="0">
                <a:solidFill>
                  <a:schemeClr val="bg1"/>
                </a:solidFill>
              </a:endParaRPr>
            </a:p>
          </p:txBody>
        </p:sp>
      </p:grpSp>
      <p:grpSp>
        <p:nvGrpSpPr>
          <p:cNvPr id="71" name="组合 42"/>
          <p:cNvGrpSpPr/>
          <p:nvPr/>
        </p:nvGrpSpPr>
        <p:grpSpPr bwMode="auto">
          <a:xfrm>
            <a:off x="2987279"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68379" y="257144"/>
              <a:ext cx="777639"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a:solidFill>
                    <a:schemeClr val="bg1"/>
                  </a:solidFill>
                </a:rPr>
                <a:t>策略</a:t>
              </a:r>
              <a:endParaRPr lang="zh-CN" b="1" dirty="0">
                <a:solidFill>
                  <a:schemeClr val="bg1"/>
                </a:solidFill>
              </a:endParaRPr>
            </a:p>
          </p:txBody>
        </p:sp>
      </p:grpSp>
      <p:grpSp>
        <p:nvGrpSpPr>
          <p:cNvPr id="74" name="组合 45"/>
          <p:cNvGrpSpPr/>
          <p:nvPr/>
        </p:nvGrpSpPr>
        <p:grpSpPr bwMode="auto">
          <a:xfrm>
            <a:off x="4233863" y="3311129"/>
            <a:ext cx="639366" cy="639365"/>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68385" y="257144"/>
              <a:ext cx="777638"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a:solidFill>
                    <a:schemeClr val="bg1"/>
                  </a:solidFill>
                </a:rPr>
                <a:t>市场</a:t>
              </a:r>
              <a:endParaRPr lang="zh-CN" b="1" dirty="0">
                <a:solidFill>
                  <a:schemeClr val="bg1"/>
                </a:solidFill>
              </a:endParaRPr>
            </a:p>
          </p:txBody>
        </p:sp>
      </p:grpSp>
      <p:sp>
        <p:nvSpPr>
          <p:cNvPr id="77" name="Freeform 711"/>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95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45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1950"/>
                            </p:stCondLst>
                            <p:childTnLst>
                              <p:par>
                                <p:cTn id="29" presetID="10" presetClass="entr" presetSubtype="0"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par>
                          <p:cTn id="32" fill="hold">
                            <p:stCondLst>
                              <p:cond delay="2450"/>
                            </p:stCondLst>
                            <p:childTnLst>
                              <p:par>
                                <p:cTn id="33" presetID="22" presetClass="entr" presetSubtype="8"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par>
                          <p:cTn id="36" fill="hold">
                            <p:stCondLst>
                              <p:cond delay="295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p:cTn id="39" dur="500" fill="hold"/>
                                        <p:tgtEl>
                                          <p:spTgt spid="65"/>
                                        </p:tgtEl>
                                        <p:attrNameLst>
                                          <p:attrName>ppt_w</p:attrName>
                                        </p:attrNameLst>
                                      </p:cBhvr>
                                      <p:tavLst>
                                        <p:tav tm="0">
                                          <p:val>
                                            <p:fltVal val="0"/>
                                          </p:val>
                                        </p:tav>
                                        <p:tav tm="100000">
                                          <p:val>
                                            <p:strVal val="#ppt_w"/>
                                          </p:val>
                                        </p:tav>
                                      </p:tavLst>
                                    </p:anim>
                                    <p:anim calcmode="lin" valueType="num">
                                      <p:cBhvr>
                                        <p:cTn id="40" dur="500" fill="hold"/>
                                        <p:tgtEl>
                                          <p:spTgt spid="65"/>
                                        </p:tgtEl>
                                        <p:attrNameLst>
                                          <p:attrName>ppt_h</p:attrName>
                                        </p:attrNameLst>
                                      </p:cBhvr>
                                      <p:tavLst>
                                        <p:tav tm="0">
                                          <p:val>
                                            <p:fltVal val="0"/>
                                          </p:val>
                                        </p:tav>
                                        <p:tav tm="100000">
                                          <p:val>
                                            <p:strVal val="#ppt_h"/>
                                          </p:val>
                                        </p:tav>
                                      </p:tavLst>
                                    </p:anim>
                                    <p:animEffect transition="in" filter="fade">
                                      <p:cBhvr>
                                        <p:cTn id="41" dur="500"/>
                                        <p:tgtEl>
                                          <p:spTgt spid="65"/>
                                        </p:tgtEl>
                                      </p:cBhvr>
                                    </p:animEffect>
                                  </p:childTnLst>
                                </p:cTn>
                              </p:par>
                            </p:childTnLst>
                          </p:cTn>
                        </p:par>
                        <p:par>
                          <p:cTn id="42" fill="hold">
                            <p:stCondLst>
                              <p:cond delay="3450"/>
                            </p:stCondLst>
                            <p:childTnLst>
                              <p:par>
                                <p:cTn id="43" presetID="10" presetClass="entr" presetSubtype="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3950"/>
                            </p:stCondLst>
                            <p:childTnLst>
                              <p:par>
                                <p:cTn id="47" presetID="22" presetClass="entr" presetSubtype="1" fill="hold" grpId="0"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up)">
                                      <p:cBhvr>
                                        <p:cTn id="49" dur="500"/>
                                        <p:tgtEl>
                                          <p:spTgt spid="57"/>
                                        </p:tgtEl>
                                      </p:cBhvr>
                                    </p:animEffect>
                                  </p:childTnLst>
                                </p:cTn>
                              </p:par>
                            </p:childTnLst>
                          </p:cTn>
                        </p:par>
                        <p:par>
                          <p:cTn id="50" fill="hold">
                            <p:stCondLst>
                              <p:cond delay="4450"/>
                            </p:stCondLst>
                            <p:childTnLst>
                              <p:par>
                                <p:cTn id="51" presetID="10" presetClass="entr" presetSubtype="0" fill="hold" nodeType="after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childTnLst>
                          </p:cTn>
                        </p:par>
                        <p:par>
                          <p:cTn id="56" fill="hold">
                            <p:stCondLst>
                              <p:cond delay="4950"/>
                            </p:stCondLst>
                            <p:childTnLst>
                              <p:par>
                                <p:cTn id="57" presetID="10" presetClass="entr" presetSubtype="0" fill="hold" grpId="0"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par>
                          <p:cTn id="60" fill="hold">
                            <p:stCondLst>
                              <p:cond delay="5450"/>
                            </p:stCondLst>
                            <p:childTnLst>
                              <p:par>
                                <p:cTn id="61" presetID="22" presetClass="entr" presetSubtype="1"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up)">
                                      <p:cBhvr>
                                        <p:cTn id="63" dur="500"/>
                                        <p:tgtEl>
                                          <p:spTgt spid="58"/>
                                        </p:tgtEl>
                                      </p:cBhvr>
                                    </p:animEffect>
                                  </p:childTnLst>
                                </p:cTn>
                              </p:par>
                            </p:childTnLst>
                          </p:cTn>
                        </p:par>
                        <p:par>
                          <p:cTn id="64" fill="hold">
                            <p:stCondLst>
                              <p:cond delay="5950"/>
                            </p:stCondLst>
                            <p:childTnLst>
                              <p:par>
                                <p:cTn id="65" presetID="10" presetClass="entr" presetSubtype="0" fill="hold"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childTnLst>
                          </p:cTn>
                        </p:par>
                        <p:par>
                          <p:cTn id="70" fill="hold">
                            <p:stCondLst>
                              <p:cond delay="6450"/>
                            </p:stCondLst>
                            <p:childTnLst>
                              <p:par>
                                <p:cTn id="71" presetID="10" presetClass="entr" presetSubtype="0"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par>
                          <p:cTn id="74" fill="hold">
                            <p:stCondLst>
                              <p:cond delay="6950"/>
                            </p:stCondLst>
                            <p:childTnLst>
                              <p:par>
                                <p:cTn id="75" presetID="22" presetClass="entr" presetSubtype="2" fill="hold" grpId="0" nodeType="after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right)">
                                      <p:cBhvr>
                                        <p:cTn id="77" dur="500"/>
                                        <p:tgtEl>
                                          <p:spTgt spid="59"/>
                                        </p:tgtEl>
                                      </p:cBhvr>
                                    </p:animEffect>
                                  </p:childTnLst>
                                </p:cTn>
                              </p:par>
                            </p:childTnLst>
                          </p:cTn>
                        </p:par>
                        <p:par>
                          <p:cTn id="78" fill="hold">
                            <p:stCondLst>
                              <p:cond delay="7450"/>
                            </p:stCondLst>
                            <p:childTnLst>
                              <p:par>
                                <p:cTn id="79" presetID="10" presetClass="entr" presetSubtype="0" fill="hold" nodeType="afterEffect">
                                  <p:stCondLst>
                                    <p:cond delay="0"/>
                                  </p:stCondLst>
                                  <p:childTnLst>
                                    <p:set>
                                      <p:cBhvr>
                                        <p:cTn id="80" dur="1" fill="hold">
                                          <p:stCondLst>
                                            <p:cond delay="0"/>
                                          </p:stCondLst>
                                        </p:cTn>
                                        <p:tgtEl>
                                          <p:spTgt spid="71"/>
                                        </p:tgtEl>
                                        <p:attrNameLst>
                                          <p:attrName>style.visibility</p:attrName>
                                        </p:attrNameLst>
                                      </p:cBhvr>
                                      <p:to>
                                        <p:strVal val="visible"/>
                                      </p:to>
                                    </p:set>
                                    <p:anim calcmode="lin" valueType="num">
                                      <p:cBhvr>
                                        <p:cTn id="81" dur="500" fill="hold"/>
                                        <p:tgtEl>
                                          <p:spTgt spid="71"/>
                                        </p:tgtEl>
                                        <p:attrNameLst>
                                          <p:attrName>ppt_w</p:attrName>
                                        </p:attrNameLst>
                                      </p:cBhvr>
                                      <p:tavLst>
                                        <p:tav tm="0">
                                          <p:val>
                                            <p:fltVal val="0"/>
                                          </p:val>
                                        </p:tav>
                                        <p:tav tm="100000">
                                          <p:val>
                                            <p:strVal val="#ppt_w"/>
                                          </p:val>
                                        </p:tav>
                                      </p:tavLst>
                                    </p:anim>
                                    <p:anim calcmode="lin" valueType="num">
                                      <p:cBhvr>
                                        <p:cTn id="82" dur="500" fill="hold"/>
                                        <p:tgtEl>
                                          <p:spTgt spid="71"/>
                                        </p:tgtEl>
                                        <p:attrNameLst>
                                          <p:attrName>ppt_h</p:attrName>
                                        </p:attrNameLst>
                                      </p:cBhvr>
                                      <p:tavLst>
                                        <p:tav tm="0">
                                          <p:val>
                                            <p:fltVal val="0"/>
                                          </p:val>
                                        </p:tav>
                                        <p:tav tm="100000">
                                          <p:val>
                                            <p:strVal val="#ppt_h"/>
                                          </p:val>
                                        </p:tav>
                                      </p:tavLst>
                                    </p:anim>
                                    <p:animEffect transition="in" filter="fade">
                                      <p:cBhvr>
                                        <p:cTn id="83" dur="500"/>
                                        <p:tgtEl>
                                          <p:spTgt spid="71"/>
                                        </p:tgtEl>
                                      </p:cBhvr>
                                    </p:animEffect>
                                  </p:childTnLst>
                                </p:cTn>
                              </p:par>
                            </p:childTnLst>
                          </p:cTn>
                        </p:par>
                        <p:par>
                          <p:cTn id="84" fill="hold">
                            <p:stCondLst>
                              <p:cond delay="7950"/>
                            </p:stCondLst>
                            <p:childTnLst>
                              <p:par>
                                <p:cTn id="85" presetID="10" presetClass="entr" presetSubtype="0"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par>
                          <p:cTn id="88" fill="hold">
                            <p:stCondLst>
                              <p:cond delay="8450"/>
                            </p:stCondLst>
                            <p:childTnLst>
                              <p:par>
                                <p:cTn id="89" presetID="22" presetClass="entr" presetSubtype="4" fill="hold" grpId="0" nodeType="after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wipe(down)">
                                      <p:cBhvr>
                                        <p:cTn id="9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8" name="MH_Desc_1"/>
          <p:cNvSpPr>
            <a:spLocks noChangeArrowheads="1"/>
          </p:cNvSpPr>
          <p:nvPr/>
        </p:nvSpPr>
        <p:spPr bwMode="auto">
          <a:xfrm>
            <a:off x="874338" y="1007526"/>
            <a:ext cx="7395324" cy="93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zh-CN" altLang="en-US" b="1" kern="0" dirty="0">
                <a:solidFill>
                  <a:srgbClr val="1B4367"/>
                </a:solidFill>
                <a:cs typeface="+mn-ea"/>
                <a:sym typeface="+mn-lt"/>
              </a:rPr>
              <a:t>以用户需求为主，站在用户的角度去开发和不断完善产品功能，并设置官方公众号、微博等，通过网络自媒体的力量扩大宣传，提高产品知名度。通过向各大教育机构、学校推销并赠送试用期来寻找与稳定第一批客户。</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营销策略</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pic>
        <p:nvPicPr>
          <p:cNvPr id="1026" name="Picture 2" descr="K~WI4)ZS6VE~795]O3Q~PAK">
            <a:extLst>
              <a:ext uri="{FF2B5EF4-FFF2-40B4-BE49-F238E27FC236}">
                <a16:creationId xmlns:a16="http://schemas.microsoft.com/office/drawing/2014/main" id="{B69801EC-C47F-4A0B-9B52-08B026F7D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78" y="2152351"/>
            <a:ext cx="45720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MH_Desc_1">
            <a:extLst>
              <a:ext uri="{FF2B5EF4-FFF2-40B4-BE49-F238E27FC236}">
                <a16:creationId xmlns:a16="http://schemas.microsoft.com/office/drawing/2014/main" id="{2817A5D9-013A-43A6-B0C1-4D9DB74A6804}"/>
              </a:ext>
            </a:extLst>
          </p:cNvPr>
          <p:cNvSpPr>
            <a:spLocks noChangeArrowheads="1"/>
          </p:cNvSpPr>
          <p:nvPr/>
        </p:nvSpPr>
        <p:spPr bwMode="auto">
          <a:xfrm>
            <a:off x="5527730" y="2482983"/>
            <a:ext cx="2841792" cy="259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nSpc>
                <a:spcPct val="150000"/>
              </a:lnSpc>
              <a:defRPr/>
            </a:pPr>
            <a:r>
              <a:rPr lang="zh-CN" altLang="en-US" kern="0" dirty="0">
                <a:solidFill>
                  <a:srgbClr val="1B4367"/>
                </a:solidFill>
                <a:cs typeface="+mn-ea"/>
                <a:sym typeface="+mn-lt"/>
              </a:rPr>
              <a:t>依据美国市场营销专家麦卡锡教授提出的著名的 </a:t>
            </a:r>
            <a:r>
              <a:rPr lang="en-US" altLang="zh-CN" kern="0" dirty="0">
                <a:solidFill>
                  <a:srgbClr val="1B4367"/>
                </a:solidFill>
                <a:cs typeface="+mn-ea"/>
                <a:sym typeface="+mn-lt"/>
              </a:rPr>
              <a:t>4P’S </a:t>
            </a:r>
            <a:r>
              <a:rPr lang="zh-CN" altLang="en-US" kern="0" dirty="0">
                <a:solidFill>
                  <a:srgbClr val="1B4367"/>
                </a:solidFill>
                <a:cs typeface="+mn-ea"/>
                <a:sym typeface="+mn-lt"/>
              </a:rPr>
              <a:t>即产品</a:t>
            </a:r>
            <a:r>
              <a:rPr lang="en-US" altLang="zh-CN" kern="0" dirty="0">
                <a:solidFill>
                  <a:srgbClr val="1B4367"/>
                </a:solidFill>
                <a:cs typeface="+mn-ea"/>
                <a:sym typeface="+mn-lt"/>
              </a:rPr>
              <a:t>(Product)</a:t>
            </a:r>
            <a:r>
              <a:rPr lang="zh-CN" altLang="en-US" kern="0" dirty="0">
                <a:solidFill>
                  <a:srgbClr val="1B4367"/>
                </a:solidFill>
                <a:cs typeface="+mn-ea"/>
                <a:sym typeface="+mn-lt"/>
              </a:rPr>
              <a:t>、价格</a:t>
            </a:r>
            <a:r>
              <a:rPr lang="en-US" altLang="zh-CN" kern="0" dirty="0">
                <a:solidFill>
                  <a:srgbClr val="1B4367"/>
                </a:solidFill>
                <a:cs typeface="+mn-ea"/>
                <a:sym typeface="+mn-lt"/>
              </a:rPr>
              <a:t>(Price)</a:t>
            </a:r>
            <a:r>
              <a:rPr lang="zh-CN" altLang="en-US" kern="0" dirty="0">
                <a:solidFill>
                  <a:srgbClr val="1B4367"/>
                </a:solidFill>
                <a:cs typeface="+mn-ea"/>
                <a:sym typeface="+mn-lt"/>
              </a:rPr>
              <a:t>、渠道</a:t>
            </a:r>
            <a:r>
              <a:rPr lang="en-US" altLang="zh-CN" kern="0" dirty="0">
                <a:solidFill>
                  <a:srgbClr val="1B4367"/>
                </a:solidFill>
                <a:cs typeface="+mn-ea"/>
                <a:sym typeface="+mn-lt"/>
              </a:rPr>
              <a:t>(Place)</a:t>
            </a:r>
            <a:r>
              <a:rPr lang="zh-CN" altLang="en-US" kern="0" dirty="0">
                <a:solidFill>
                  <a:srgbClr val="1B4367"/>
                </a:solidFill>
                <a:cs typeface="+mn-ea"/>
                <a:sym typeface="+mn-lt"/>
              </a:rPr>
              <a:t>、宣传</a:t>
            </a:r>
            <a:r>
              <a:rPr lang="en-US" altLang="zh-CN" kern="0" dirty="0">
                <a:solidFill>
                  <a:srgbClr val="1B4367"/>
                </a:solidFill>
                <a:cs typeface="+mn-ea"/>
                <a:sym typeface="+mn-lt"/>
              </a:rPr>
              <a:t>(Promotion)</a:t>
            </a:r>
            <a:r>
              <a:rPr lang="zh-CN" altLang="en-US" kern="0" dirty="0">
                <a:solidFill>
                  <a:srgbClr val="1B4367"/>
                </a:solidFill>
                <a:cs typeface="+mn-ea"/>
                <a:sym typeface="+mn-lt"/>
              </a:rPr>
              <a:t>来制定“水课堂”线上学习平台的相关营销计划。</a:t>
            </a:r>
          </a:p>
        </p:txBody>
      </p:sp>
    </p:spTree>
    <p:extLst>
      <p:ext uri="{BB962C8B-B14F-4D97-AF65-F5344CB8AC3E}">
        <p14:creationId xmlns:p14="http://schemas.microsoft.com/office/powerpoint/2010/main" val="2640881891"/>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950"/>
                            </p:stCondLst>
                            <p:childTnLst>
                              <p:par>
                                <p:cTn id="17" presetID="42" presetClass="entr" presetSubtype="0" fill="hold" grpId="0" nodeType="afterEffect">
                                  <p:stCondLst>
                                    <p:cond delay="0"/>
                                  </p:stCondLst>
                                  <p:childTnLst>
                                    <p:set>
                                      <p:cBhvr>
                                        <p:cTn id="18" dur="1" fill="hold">
                                          <p:stCondLst>
                                            <p:cond delay="0"/>
                                          </p:stCondLst>
                                        </p:cTn>
                                        <p:tgtEl>
                                          <p:spTgt spid="5138"/>
                                        </p:tgtEl>
                                        <p:attrNameLst>
                                          <p:attrName>style.visibility</p:attrName>
                                        </p:attrNameLst>
                                      </p:cBhvr>
                                      <p:to>
                                        <p:strVal val="visible"/>
                                      </p:to>
                                    </p:set>
                                    <p:animEffect transition="in" filter="fade">
                                      <p:cBhvr>
                                        <p:cTn id="19" dur="1000"/>
                                        <p:tgtEl>
                                          <p:spTgt spid="5138"/>
                                        </p:tgtEl>
                                      </p:cBhvr>
                                    </p:animEffect>
                                    <p:anim calcmode="lin" valueType="num">
                                      <p:cBhvr>
                                        <p:cTn id="20" dur="1000" fill="hold"/>
                                        <p:tgtEl>
                                          <p:spTgt spid="5138"/>
                                        </p:tgtEl>
                                        <p:attrNameLst>
                                          <p:attrName>ppt_x</p:attrName>
                                        </p:attrNameLst>
                                      </p:cBhvr>
                                      <p:tavLst>
                                        <p:tav tm="0">
                                          <p:val>
                                            <p:strVal val="#ppt_x"/>
                                          </p:val>
                                        </p:tav>
                                        <p:tav tm="100000">
                                          <p:val>
                                            <p:strVal val="#ppt_x"/>
                                          </p:val>
                                        </p:tav>
                                      </p:tavLst>
                                    </p:anim>
                                    <p:anim calcmode="lin" valueType="num">
                                      <p:cBhvr>
                                        <p:cTn id="21" dur="1000" fill="hold"/>
                                        <p:tgtEl>
                                          <p:spTgt spid="5138"/>
                                        </p:tgtEl>
                                        <p:attrNameLst>
                                          <p:attrName>ppt_y</p:attrName>
                                        </p:attrNameLst>
                                      </p:cBhvr>
                                      <p:tavLst>
                                        <p:tav tm="0">
                                          <p:val>
                                            <p:strVal val="#ppt_y+.1"/>
                                          </p:val>
                                        </p:tav>
                                        <p:tav tm="100000">
                                          <p:val>
                                            <p:strVal val="#ppt_y"/>
                                          </p:val>
                                        </p:tav>
                                      </p:tavLst>
                                    </p:anim>
                                  </p:childTnLst>
                                </p:cTn>
                              </p:par>
                            </p:childTnLst>
                          </p:cTn>
                        </p:par>
                        <p:par>
                          <p:cTn id="22" fill="hold">
                            <p:stCondLst>
                              <p:cond delay="1950"/>
                            </p:stCondLst>
                            <p:childTnLst>
                              <p:par>
                                <p:cTn id="23" presetID="42"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1000"/>
                                        <p:tgtEl>
                                          <p:spTgt spid="1026"/>
                                        </p:tgtEl>
                                      </p:cBhvr>
                                    </p:animEffect>
                                    <p:anim calcmode="lin" valueType="num">
                                      <p:cBhvr>
                                        <p:cTn id="31" dur="1000" fill="hold"/>
                                        <p:tgtEl>
                                          <p:spTgt spid="1026"/>
                                        </p:tgtEl>
                                        <p:attrNameLst>
                                          <p:attrName>ppt_x</p:attrName>
                                        </p:attrNameLst>
                                      </p:cBhvr>
                                      <p:tavLst>
                                        <p:tav tm="0">
                                          <p:val>
                                            <p:strVal val="#ppt_x"/>
                                          </p:val>
                                        </p:tav>
                                        <p:tav tm="100000">
                                          <p:val>
                                            <p:strVal val="#ppt_x"/>
                                          </p:val>
                                        </p:tav>
                                      </p:tavLst>
                                    </p:anim>
                                    <p:anim calcmode="lin" valueType="num">
                                      <p:cBhvr>
                                        <p:cTn id="3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24"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492" y="2256976"/>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480547" y="2554409"/>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480547" y="2554409"/>
            <a:ext cx="2196020" cy="116299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542858" y="1319013"/>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4987291" y="1262138"/>
            <a:ext cx="3110369" cy="634854"/>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kern="0" dirty="0">
                <a:solidFill>
                  <a:schemeClr val="tx1">
                    <a:lumMod val="75000"/>
                    <a:lumOff val="25000"/>
                  </a:schemeClr>
                </a:solidFill>
                <a:cs typeface="+mn-ea"/>
                <a:sym typeface="+mn-lt"/>
              </a:rPr>
              <a:t>作为一个服务于教育事业的线上学习平台，团队本着用户体验第一、营收利润第二的原则为广大师生服务</a:t>
            </a:r>
          </a:p>
        </p:txBody>
      </p:sp>
      <p:grpSp>
        <p:nvGrpSpPr>
          <p:cNvPr id="5" name="组合 4"/>
          <p:cNvGrpSpPr/>
          <p:nvPr/>
        </p:nvGrpSpPr>
        <p:grpSpPr>
          <a:xfrm>
            <a:off x="4542858" y="2049228"/>
            <a:ext cx="422319" cy="446276"/>
            <a:chOff x="6368440" y="2745273"/>
            <a:chExt cx="563092"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47" y="2745273"/>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4987291" y="1992352"/>
            <a:ext cx="3110369" cy="442493"/>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kern="0" dirty="0">
                <a:solidFill>
                  <a:schemeClr val="tx1">
                    <a:lumMod val="75000"/>
                    <a:lumOff val="25000"/>
                  </a:schemeClr>
                </a:solidFill>
                <a:cs typeface="+mn-ea"/>
                <a:sym typeface="+mn-lt"/>
              </a:rPr>
              <a:t>为确保经营成本，团队将主要使用内购</a:t>
            </a:r>
            <a:r>
              <a:rPr lang="en-US" altLang="zh-CN" sz="1200" kern="0" dirty="0">
                <a:solidFill>
                  <a:schemeClr val="tx1">
                    <a:lumMod val="75000"/>
                    <a:lumOff val="25000"/>
                  </a:schemeClr>
                </a:solidFill>
                <a:cs typeface="+mn-ea"/>
                <a:sym typeface="+mn-lt"/>
              </a:rPr>
              <a:t>+</a:t>
            </a:r>
            <a:r>
              <a:rPr lang="zh-CN" altLang="en-US" sz="1200" kern="0" dirty="0">
                <a:solidFill>
                  <a:schemeClr val="tx1">
                    <a:lumMod val="75000"/>
                    <a:lumOff val="25000"/>
                  </a:schemeClr>
                </a:solidFill>
                <a:cs typeface="+mn-ea"/>
                <a:sym typeface="+mn-lt"/>
              </a:rPr>
              <a:t>广告的方式来盈利。</a:t>
            </a:r>
          </a:p>
        </p:txBody>
      </p:sp>
      <p:grpSp>
        <p:nvGrpSpPr>
          <p:cNvPr id="11" name="组合 10"/>
          <p:cNvGrpSpPr/>
          <p:nvPr/>
        </p:nvGrpSpPr>
        <p:grpSpPr>
          <a:xfrm>
            <a:off x="4542858" y="2779442"/>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4987291" y="2722566"/>
            <a:ext cx="3110369" cy="442493"/>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kern="0" dirty="0">
                <a:solidFill>
                  <a:schemeClr val="tx1">
                    <a:lumMod val="75000"/>
                    <a:lumOff val="25000"/>
                  </a:schemeClr>
                </a:solidFill>
                <a:cs typeface="+mn-ea"/>
                <a:sym typeface="+mn-lt"/>
              </a:rPr>
              <a:t>购买月卡或充值年费</a:t>
            </a:r>
            <a:r>
              <a:rPr lang="en-US" altLang="zh-CN" sz="1200" kern="0" dirty="0">
                <a:solidFill>
                  <a:schemeClr val="tx1">
                    <a:lumMod val="75000"/>
                    <a:lumOff val="25000"/>
                  </a:schemeClr>
                </a:solidFill>
                <a:cs typeface="+mn-ea"/>
                <a:sym typeface="+mn-lt"/>
              </a:rPr>
              <a:t>VIP</a:t>
            </a:r>
            <a:r>
              <a:rPr lang="zh-CN" altLang="en-US" sz="1200" kern="0" dirty="0">
                <a:solidFill>
                  <a:schemeClr val="tx1">
                    <a:lumMod val="75000"/>
                    <a:lumOff val="25000"/>
                  </a:schemeClr>
                </a:solidFill>
                <a:cs typeface="+mn-ea"/>
                <a:sym typeface="+mn-lt"/>
              </a:rPr>
              <a:t>的用户可以享有平台上大多数课程免费学习的权利，</a:t>
            </a:r>
          </a:p>
        </p:txBody>
      </p:sp>
      <p:grpSp>
        <p:nvGrpSpPr>
          <p:cNvPr id="12" name="组合 11"/>
          <p:cNvGrpSpPr/>
          <p:nvPr/>
        </p:nvGrpSpPr>
        <p:grpSpPr>
          <a:xfrm>
            <a:off x="4542858" y="3509655"/>
            <a:ext cx="422319" cy="446276"/>
            <a:chOff x="6280888" y="4763849"/>
            <a:chExt cx="563092" cy="595035"/>
          </a:xfrm>
          <a:solidFill>
            <a:srgbClr val="1B4367"/>
          </a:solidFill>
        </p:grpSpPr>
        <p:sp>
          <p:nvSpPr>
            <p:cNvPr id="42" name="椭圆 41"/>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文本框 34"/>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4</a:t>
              </a:r>
              <a:endParaRPr lang="en-US" altLang="zh-CN" sz="2300" b="1" dirty="0">
                <a:solidFill>
                  <a:schemeClr val="bg1"/>
                </a:solidFill>
                <a:cs typeface="+mn-ea"/>
                <a:sym typeface="+mn-lt"/>
              </a:endParaRPr>
            </a:p>
          </p:txBody>
        </p:sp>
      </p:grpSp>
      <p:sp>
        <p:nvSpPr>
          <p:cNvPr id="44" name="文本框 60"/>
          <p:cNvSpPr txBox="1"/>
          <p:nvPr/>
        </p:nvSpPr>
        <p:spPr>
          <a:xfrm>
            <a:off x="4987291" y="3452780"/>
            <a:ext cx="3110369" cy="442493"/>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200" kern="0" dirty="0">
                <a:solidFill>
                  <a:schemeClr val="tx1">
                    <a:lumMod val="75000"/>
                    <a:lumOff val="25000"/>
                  </a:schemeClr>
                </a:solidFill>
                <a:cs typeface="+mn-ea"/>
                <a:sym typeface="+mn-lt"/>
              </a:rPr>
              <a:t>团队会设置更多便捷的功能为</a:t>
            </a:r>
            <a:r>
              <a:rPr lang="en-US" altLang="zh-CN" sz="1200" kern="0" dirty="0">
                <a:solidFill>
                  <a:schemeClr val="tx1">
                    <a:lumMod val="75000"/>
                    <a:lumOff val="25000"/>
                  </a:schemeClr>
                </a:solidFill>
                <a:cs typeface="+mn-ea"/>
                <a:sym typeface="+mn-lt"/>
              </a:rPr>
              <a:t>VIP</a:t>
            </a:r>
            <a:r>
              <a:rPr lang="zh-CN" altLang="en-US" sz="1200" kern="0" dirty="0">
                <a:solidFill>
                  <a:schemeClr val="tx1">
                    <a:lumMod val="75000"/>
                    <a:lumOff val="25000"/>
                  </a:schemeClr>
                </a:solidFill>
                <a:cs typeface="+mn-ea"/>
                <a:sym typeface="+mn-lt"/>
              </a:rPr>
              <a:t>专享，以此来鼓励消费。</a:t>
            </a:r>
          </a:p>
        </p:txBody>
      </p:sp>
      <p:grpSp>
        <p:nvGrpSpPr>
          <p:cNvPr id="69" name="组合 68"/>
          <p:cNvGrpSpPr/>
          <p:nvPr/>
        </p:nvGrpSpPr>
        <p:grpSpPr>
          <a:xfrm>
            <a:off x="1542505" y="1815422"/>
            <a:ext cx="1477981" cy="1477975"/>
            <a:chOff x="2056673" y="2524327"/>
            <a:chExt cx="1970641" cy="1970633"/>
          </a:xfrm>
          <a:solidFill>
            <a:srgbClr val="1B4367"/>
          </a:solidFill>
        </p:grpSpPr>
        <p:sp>
          <p:nvSpPr>
            <p:cNvPr id="47" name="椭圆 46"/>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56673" y="2896692"/>
              <a:ext cx="1970641" cy="1272142"/>
            </a:xfrm>
            <a:prstGeom prst="rect">
              <a:avLst/>
            </a:prstGeom>
            <a:noFill/>
            <a:ln>
              <a:noFill/>
            </a:ln>
          </p:spPr>
          <p:txBody>
            <a:bodyPr wrap="square" rtlCol="0">
              <a:spAutoFit/>
            </a:bodyPr>
            <a:lstStyle/>
            <a:p>
              <a:pPr algn="ctr"/>
              <a:r>
                <a:rPr lang="zh-CN" altLang="en-US" sz="2800" b="1" dirty="0">
                  <a:solidFill>
                    <a:schemeClr val="bg1"/>
                  </a:solidFill>
                  <a:cs typeface="+mn-ea"/>
                  <a:sym typeface="+mn-lt"/>
                </a:rPr>
                <a:t>盈利</a:t>
              </a:r>
              <a:endParaRPr lang="en-US" altLang="zh-CN" sz="2800" b="1" dirty="0">
                <a:solidFill>
                  <a:schemeClr val="bg1"/>
                </a:solidFill>
                <a:cs typeface="+mn-ea"/>
                <a:sym typeface="+mn-lt"/>
              </a:endParaRPr>
            </a:p>
            <a:p>
              <a:pPr algn="ctr"/>
              <a:r>
                <a:rPr lang="zh-CN" altLang="en-US" sz="2800" b="1" dirty="0">
                  <a:solidFill>
                    <a:schemeClr val="bg1"/>
                  </a:solidFill>
                  <a:cs typeface="+mn-ea"/>
                  <a:sym typeface="+mn-lt"/>
                </a:rPr>
                <a:t>策略</a:t>
              </a:r>
            </a:p>
          </p:txBody>
        </p:sp>
      </p:grpSp>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盈利策略</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0">
        <p14:warp/>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95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45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195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00"/>
                                        <p:tgtEl>
                                          <p:spTgt spid="61"/>
                                        </p:tgtEl>
                                      </p:cBhvr>
                                    </p:animEffect>
                                    <p:anim calcmode="lin" valueType="num">
                                      <p:cBhvr>
                                        <p:cTn id="35" dur="1000" fill="hold"/>
                                        <p:tgtEl>
                                          <p:spTgt spid="61"/>
                                        </p:tgtEl>
                                        <p:attrNameLst>
                                          <p:attrName>ppt_x</p:attrName>
                                        </p:attrNameLst>
                                      </p:cBhvr>
                                      <p:tavLst>
                                        <p:tav tm="0">
                                          <p:val>
                                            <p:strVal val="#ppt_x"/>
                                          </p:val>
                                        </p:tav>
                                        <p:tav tm="100000">
                                          <p:val>
                                            <p:strVal val="#ppt_x"/>
                                          </p:val>
                                        </p:tav>
                                      </p:tavLst>
                                    </p:anim>
                                    <p:anim calcmode="lin" valueType="num">
                                      <p:cBhvr>
                                        <p:cTn id="36" dur="1000" fill="hold"/>
                                        <p:tgtEl>
                                          <p:spTgt spid="61"/>
                                        </p:tgtEl>
                                        <p:attrNameLst>
                                          <p:attrName>ppt_y</p:attrName>
                                        </p:attrNameLst>
                                      </p:cBhvr>
                                      <p:tavLst>
                                        <p:tav tm="0">
                                          <p:val>
                                            <p:strVal val="#ppt_y+.1"/>
                                          </p:val>
                                        </p:tav>
                                        <p:tav tm="100000">
                                          <p:val>
                                            <p:strVal val="#ppt_y"/>
                                          </p:val>
                                        </p:tav>
                                      </p:tavLst>
                                    </p:anim>
                                  </p:childTnLst>
                                </p:cTn>
                              </p:par>
                            </p:childTnLst>
                          </p:cTn>
                        </p:par>
                        <p:par>
                          <p:cTn id="37" fill="hold">
                            <p:stCondLst>
                              <p:cond delay="2950"/>
                            </p:stCondLst>
                            <p:childTnLst>
                              <p:par>
                                <p:cTn id="38" presetID="22" presetClass="entr" presetSubtype="8" fill="hold"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par>
                          <p:cTn id="41" fill="hold">
                            <p:stCondLst>
                              <p:cond delay="3450"/>
                            </p:stCondLst>
                            <p:childTnLst>
                              <p:par>
                                <p:cTn id="42" presetID="53" presetClass="entr" presetSubtype="16"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par>
                          <p:cTn id="52" fill="hold">
                            <p:stCondLst>
                              <p:cond delay="4450"/>
                            </p:stCondLst>
                            <p:childTnLst>
                              <p:par>
                                <p:cTn id="53" presetID="22" presetClass="entr" presetSubtype="8"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childTnLst>
                          </p:cTn>
                        </p:par>
                        <p:par>
                          <p:cTn id="56" fill="hold">
                            <p:stCondLst>
                              <p:cond delay="4950"/>
                            </p:stCondLst>
                            <p:childTnLst>
                              <p:par>
                                <p:cTn id="57" presetID="53" presetClass="entr" presetSubtype="16"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par>
                          <p:cTn id="67" fill="hold">
                            <p:stCondLst>
                              <p:cond delay="5950"/>
                            </p:stCondLst>
                            <p:childTnLst>
                              <p:par>
                                <p:cTn id="68" presetID="22" presetClass="entr" presetSubtype="8" fill="hold" nodeType="after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wipe(left)">
                                      <p:cBhvr>
                                        <p:cTn id="70" dur="500"/>
                                        <p:tgtEl>
                                          <p:spTgt spid="65"/>
                                        </p:tgtEl>
                                      </p:cBhvr>
                                    </p:animEffect>
                                  </p:childTnLst>
                                </p:cTn>
                              </p:par>
                            </p:childTnLst>
                          </p:cTn>
                        </p:par>
                        <p:par>
                          <p:cTn id="71" fill="hold">
                            <p:stCondLst>
                              <p:cond delay="6450"/>
                            </p:stCondLst>
                            <p:childTnLst>
                              <p:par>
                                <p:cTn id="72" presetID="53" presetClass="entr" presetSubtype="16" fill="hold"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fltVal val="0"/>
                                          </p:val>
                                        </p:tav>
                                        <p:tav tm="100000">
                                          <p:val>
                                            <p:strVal val="#ppt_h"/>
                                          </p:val>
                                        </p:tav>
                                      </p:tavLst>
                                    </p:anim>
                                    <p:animEffect transition="in" filter="fade">
                                      <p:cBhvr>
                                        <p:cTn id="76" dur="500"/>
                                        <p:tgtEl>
                                          <p:spTgt spid="12"/>
                                        </p:tgtEl>
                                      </p:cBhvr>
                                    </p:animEffect>
                                  </p:childTnLst>
                                </p:cTn>
                              </p:par>
                              <p:par>
                                <p:cTn id="77" presetID="42"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000"/>
                                        <p:tgtEl>
                                          <p:spTgt spid="44"/>
                                        </p:tgtEl>
                                      </p:cBhvr>
                                    </p:animEffect>
                                    <p:anim calcmode="lin" valueType="num">
                                      <p:cBhvr>
                                        <p:cTn id="80" dur="1000" fill="hold"/>
                                        <p:tgtEl>
                                          <p:spTgt spid="44"/>
                                        </p:tgtEl>
                                        <p:attrNameLst>
                                          <p:attrName>ppt_x</p:attrName>
                                        </p:attrNameLst>
                                      </p:cBhvr>
                                      <p:tavLst>
                                        <p:tav tm="0">
                                          <p:val>
                                            <p:strVal val="#ppt_x"/>
                                          </p:val>
                                        </p:tav>
                                        <p:tav tm="100000">
                                          <p:val>
                                            <p:strVal val="#ppt_x"/>
                                          </p:val>
                                        </p:tav>
                                      </p:tavLst>
                                    </p:anim>
                                    <p:anim calcmode="lin" valueType="num">
                                      <p:cBhvr>
                                        <p:cTn id="8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8" grpId="0"/>
      <p:bldP spid="41" grpId="0"/>
      <p:bldP spid="44" grpId="0"/>
      <p:bldP spid="11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zh-CN" altLang="en-US" sz="6600" b="1" dirty="0">
                <a:solidFill>
                  <a:srgbClr val="1B4367"/>
                </a:solidFill>
                <a:cs typeface="+mn-ea"/>
                <a:sym typeface="+mn-lt"/>
              </a:rPr>
              <a:t>谢谢观看</a:t>
            </a:r>
            <a:endParaRPr lang="en-US" altLang="zh-CN" sz="6600" b="1" dirty="0">
              <a:solidFill>
                <a:srgbClr val="1B4367"/>
              </a:solidFill>
              <a:cs typeface="+mn-ea"/>
              <a:sym typeface="+mn-lt"/>
            </a:endParaRPr>
          </a:p>
        </p:txBody>
      </p:sp>
      <p:sp>
        <p:nvSpPr>
          <p:cNvPr id="2" name="文本框 1"/>
          <p:cNvSpPr txBox="1"/>
          <p:nvPr/>
        </p:nvSpPr>
        <p:spPr>
          <a:xfrm>
            <a:off x="3480465" y="3047152"/>
            <a:ext cx="2059781" cy="377026"/>
          </a:xfrm>
          <a:prstGeom prst="rect">
            <a:avLst/>
          </a:prstGeom>
          <a:noFill/>
        </p:spPr>
        <p:txBody>
          <a:bodyPr wrap="square" lIns="68580" tIns="34290" rIns="68580" bIns="34290" rtlCol="0">
            <a:spAutoFit/>
          </a:bodyPr>
          <a:lstStyle/>
          <a:p>
            <a:pPr algn="ctr">
              <a:defRPr/>
            </a:pPr>
            <a:r>
              <a:rPr lang="zh-CN" altLang="en-US" sz="2000" dirty="0">
                <a:solidFill>
                  <a:srgbClr val="1B4367"/>
                </a:solidFill>
                <a:cs typeface="+mn-ea"/>
                <a:sym typeface="+mn-lt"/>
              </a:rPr>
              <a:t>工概小组</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46775" y="1025798"/>
            <a:ext cx="4171241" cy="2402844"/>
          </a:xfrm>
          <a:prstGeom prst="rect">
            <a:avLst/>
          </a:prstGeom>
          <a:solidFill>
            <a:srgbClr val="1B4367"/>
          </a:solidFill>
          <a:ln w="9525">
            <a:noFill/>
            <a:bevel/>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48263" y="1419019"/>
            <a:ext cx="3717840" cy="17294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3300"/>
              </a:lnSpc>
            </a:pPr>
            <a:r>
              <a:rPr lang="zh-CN" altLang="en-US" sz="2400" dirty="0">
                <a:solidFill>
                  <a:schemeClr val="bg1"/>
                </a:solidFill>
                <a:cs typeface="+mn-ea"/>
                <a:sym typeface="+mn-lt"/>
              </a:rPr>
              <a:t>打造一个致力于</a:t>
            </a:r>
            <a:endParaRPr lang="en-US" altLang="zh-CN" sz="2400" dirty="0">
              <a:solidFill>
                <a:schemeClr val="bg1"/>
              </a:solidFill>
              <a:cs typeface="+mn-ea"/>
              <a:sym typeface="+mn-lt"/>
            </a:endParaRPr>
          </a:p>
          <a:p>
            <a:pPr>
              <a:lnSpc>
                <a:spcPts val="3300"/>
              </a:lnSpc>
            </a:pPr>
            <a:r>
              <a:rPr lang="zh-CN" altLang="en-US" sz="2400" dirty="0">
                <a:solidFill>
                  <a:schemeClr val="bg1"/>
                </a:solidFill>
                <a:cs typeface="+mn-ea"/>
                <a:sym typeface="+mn-lt"/>
              </a:rPr>
              <a:t>教育资源共享</a:t>
            </a:r>
            <a:endParaRPr lang="en-US" altLang="zh-CN" sz="2400" dirty="0">
              <a:solidFill>
                <a:schemeClr val="bg1"/>
              </a:solidFill>
              <a:cs typeface="+mn-ea"/>
              <a:sym typeface="+mn-lt"/>
            </a:endParaRPr>
          </a:p>
          <a:p>
            <a:pPr>
              <a:lnSpc>
                <a:spcPts val="3300"/>
              </a:lnSpc>
            </a:pPr>
            <a:r>
              <a:rPr lang="zh-CN" altLang="en-US" sz="2400" dirty="0">
                <a:solidFill>
                  <a:schemeClr val="bg1"/>
                </a:solidFill>
                <a:cs typeface="+mn-ea"/>
                <a:sym typeface="+mn-lt"/>
              </a:rPr>
              <a:t>与人才培养的</a:t>
            </a:r>
            <a:endParaRPr lang="en-US" altLang="zh-CN" sz="2400" dirty="0">
              <a:solidFill>
                <a:schemeClr val="bg1"/>
              </a:solidFill>
              <a:cs typeface="+mn-ea"/>
              <a:sym typeface="+mn-lt"/>
            </a:endParaRPr>
          </a:p>
          <a:p>
            <a:pPr>
              <a:lnSpc>
                <a:spcPts val="3300"/>
              </a:lnSpc>
            </a:pPr>
            <a:r>
              <a:rPr lang="zh-CN" altLang="en-US" sz="2400" dirty="0">
                <a:solidFill>
                  <a:schemeClr val="bg1"/>
                </a:solidFill>
                <a:cs typeface="+mn-ea"/>
                <a:sym typeface="+mn-lt"/>
              </a:rPr>
              <a:t>在线教育平台</a:t>
            </a:r>
            <a:endParaRPr lang="en-US" altLang="zh-CN" sz="2400" dirty="0">
              <a:solidFill>
                <a:schemeClr val="bg1"/>
              </a:solidFill>
              <a:cs typeface="+mn-ea"/>
              <a:sym typeface="+mn-lt"/>
            </a:endParaRPr>
          </a:p>
        </p:txBody>
      </p:sp>
      <p:sp>
        <p:nvSpPr>
          <p:cNvPr id="18" name="矩形 23"/>
          <p:cNvSpPr>
            <a:spLocks noChangeArrowheads="1"/>
          </p:cNvSpPr>
          <p:nvPr/>
        </p:nvSpPr>
        <p:spPr bwMode="auto">
          <a:xfrm>
            <a:off x="1" y="1033692"/>
            <a:ext cx="4972758" cy="2402844"/>
          </a:xfrm>
          <a:prstGeom prst="rect">
            <a:avLst/>
          </a:prstGeom>
          <a:blipFill dpi="0" rotWithShape="1">
            <a:blip r:embed="rId3" cstate="print"/>
            <a:srcRect/>
            <a:stretch>
              <a:fillRect/>
            </a:stretch>
          </a:blipFill>
          <a:ln w="9525">
            <a:noFill/>
            <a:bevel/>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项目定位与目标</a:t>
            </a:r>
          </a:p>
        </p:txBody>
      </p:sp>
      <p:sp>
        <p:nvSpPr>
          <p:cNvPr id="106" name="TextBox 1210"/>
          <p:cNvSpPr/>
          <p:nvPr/>
        </p:nvSpPr>
        <p:spPr>
          <a:xfrm>
            <a:off x="1130920" y="3598011"/>
            <a:ext cx="3283939" cy="136191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b="1" dirty="0">
                <a:solidFill>
                  <a:srgbClr val="1B4367"/>
                </a:solidFill>
                <a:cs typeface="+mn-ea"/>
                <a:sym typeface="+mn-lt"/>
              </a:rPr>
              <a:t>该项目在基础阶段注重</a:t>
            </a:r>
            <a:r>
              <a:rPr lang="en-US" altLang="zh-CN" b="1" dirty="0">
                <a:solidFill>
                  <a:srgbClr val="1B4367"/>
                </a:solidFill>
                <a:cs typeface="+mn-ea"/>
                <a:sym typeface="+mn-lt"/>
              </a:rPr>
              <a:t>K12</a:t>
            </a:r>
            <a:r>
              <a:rPr lang="zh-CN" altLang="en-US" b="1" dirty="0">
                <a:solidFill>
                  <a:srgbClr val="1B4367"/>
                </a:solidFill>
                <a:cs typeface="+mn-ea"/>
                <a:sym typeface="+mn-lt"/>
              </a:rPr>
              <a:t>（基础教育）和高等教育，进而实现职业教育，学前教育等多种类型，逐步实现为全社会提供合适的教育资源。用户主要分为教育者（教育资源提供者）和受教育者（教育资源享受者）。</a:t>
            </a:r>
          </a:p>
        </p:txBody>
      </p:sp>
      <p:grpSp>
        <p:nvGrpSpPr>
          <p:cNvPr id="108" name="组合 107"/>
          <p:cNvGrpSpPr/>
          <p:nvPr/>
        </p:nvGrpSpPr>
        <p:grpSpPr>
          <a:xfrm>
            <a:off x="692778" y="3584039"/>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
        <p:nvSpPr>
          <p:cNvPr id="111" name="TextBox 1210"/>
          <p:cNvSpPr/>
          <p:nvPr/>
        </p:nvSpPr>
        <p:spPr>
          <a:xfrm>
            <a:off x="5271412" y="3592077"/>
            <a:ext cx="3418438" cy="136191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b="1" dirty="0">
                <a:solidFill>
                  <a:srgbClr val="1B4367"/>
                </a:solidFill>
                <a:cs typeface="+mn-ea"/>
                <a:sym typeface="+mn-lt"/>
              </a:rPr>
              <a:t>面对教育者（教育资源提供者），要着重简化平台的操作方法，实现师生交互和信息反馈以及打造知识付费课程。而对于受教育者（教育资源享受者），要满足在不同时间段和场所的使用，重复学习和打造个人学习方案等需求。</a:t>
            </a:r>
          </a:p>
        </p:txBody>
      </p:sp>
      <p:grpSp>
        <p:nvGrpSpPr>
          <p:cNvPr id="113" name="组合 112"/>
          <p:cNvGrpSpPr/>
          <p:nvPr/>
        </p:nvGrpSpPr>
        <p:grpSpPr>
          <a:xfrm>
            <a:off x="4833270" y="357810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1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100"/>
                            </p:stCondLst>
                            <p:childTnLst>
                              <p:par>
                                <p:cTn id="31" presetID="53" presetClass="entr" presetSubtype="16"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 calcmode="lin" valueType="num">
                                      <p:cBhvr>
                                        <p:cTn id="33" dur="500" fill="hold"/>
                                        <p:tgtEl>
                                          <p:spTgt spid="108"/>
                                        </p:tgtEl>
                                        <p:attrNameLst>
                                          <p:attrName>ppt_w</p:attrName>
                                        </p:attrNameLst>
                                      </p:cBhvr>
                                      <p:tavLst>
                                        <p:tav tm="0">
                                          <p:val>
                                            <p:fltVal val="0"/>
                                          </p:val>
                                        </p:tav>
                                        <p:tav tm="100000">
                                          <p:val>
                                            <p:strVal val="#ppt_w"/>
                                          </p:val>
                                        </p:tav>
                                      </p:tavLst>
                                    </p:anim>
                                    <p:anim calcmode="lin" valueType="num">
                                      <p:cBhvr>
                                        <p:cTn id="34" dur="500" fill="hold"/>
                                        <p:tgtEl>
                                          <p:spTgt spid="108"/>
                                        </p:tgtEl>
                                        <p:attrNameLst>
                                          <p:attrName>ppt_h</p:attrName>
                                        </p:attrNameLst>
                                      </p:cBhvr>
                                      <p:tavLst>
                                        <p:tav tm="0">
                                          <p:val>
                                            <p:fltVal val="0"/>
                                          </p:val>
                                        </p:tav>
                                        <p:tav tm="100000">
                                          <p:val>
                                            <p:strVal val="#ppt_h"/>
                                          </p:val>
                                        </p:tav>
                                      </p:tavLst>
                                    </p:anim>
                                    <p:animEffect transition="in" filter="fade">
                                      <p:cBhvr>
                                        <p:cTn id="35" dur="500"/>
                                        <p:tgtEl>
                                          <p:spTgt spid="108"/>
                                        </p:tgtEl>
                                      </p:cBhvr>
                                    </p:animEffect>
                                  </p:childTnLst>
                                </p:cTn>
                              </p:par>
                            </p:childTnLst>
                          </p:cTn>
                        </p:par>
                        <p:par>
                          <p:cTn id="36" fill="hold">
                            <p:stCondLst>
                              <p:cond delay="2600"/>
                            </p:stCondLst>
                            <p:childTnLst>
                              <p:par>
                                <p:cTn id="37" presetID="12" presetClass="entr" presetSubtype="1" fill="hold" grpId="0" nodeType="after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p:tgtEl>
                                          <p:spTgt spid="106"/>
                                        </p:tgtEl>
                                        <p:attrNameLst>
                                          <p:attrName>ppt_y</p:attrName>
                                        </p:attrNameLst>
                                      </p:cBhvr>
                                      <p:tavLst>
                                        <p:tav tm="0">
                                          <p:val>
                                            <p:strVal val="#ppt_y-#ppt_h*1.125000"/>
                                          </p:val>
                                        </p:tav>
                                        <p:tav tm="100000">
                                          <p:val>
                                            <p:strVal val="#ppt_y"/>
                                          </p:val>
                                        </p:tav>
                                      </p:tavLst>
                                    </p:anim>
                                    <p:animEffect transition="in" filter="wipe(down)">
                                      <p:cBhvr>
                                        <p:cTn id="40" dur="500"/>
                                        <p:tgtEl>
                                          <p:spTgt spid="106"/>
                                        </p:tgtEl>
                                      </p:cBhvr>
                                    </p:animEffect>
                                  </p:childTnLst>
                                </p:cTn>
                              </p:par>
                            </p:childTnLst>
                          </p:cTn>
                        </p:par>
                        <p:par>
                          <p:cTn id="41" fill="hold">
                            <p:stCondLst>
                              <p:cond delay="3100"/>
                            </p:stCondLst>
                            <p:childTnLst>
                              <p:par>
                                <p:cTn id="42" presetID="53" presetClass="entr" presetSubtype="16" fill="hold" nodeType="afterEffect">
                                  <p:stCondLst>
                                    <p:cond delay="0"/>
                                  </p:stCondLst>
                                  <p:childTnLst>
                                    <p:set>
                                      <p:cBhvr>
                                        <p:cTn id="43" dur="1" fill="hold">
                                          <p:stCondLst>
                                            <p:cond delay="0"/>
                                          </p:stCondLst>
                                        </p:cTn>
                                        <p:tgtEl>
                                          <p:spTgt spid="113"/>
                                        </p:tgtEl>
                                        <p:attrNameLst>
                                          <p:attrName>style.visibility</p:attrName>
                                        </p:attrNameLst>
                                      </p:cBhvr>
                                      <p:to>
                                        <p:strVal val="visible"/>
                                      </p:to>
                                    </p:set>
                                    <p:anim calcmode="lin" valueType="num">
                                      <p:cBhvr>
                                        <p:cTn id="44" dur="500" fill="hold"/>
                                        <p:tgtEl>
                                          <p:spTgt spid="113"/>
                                        </p:tgtEl>
                                        <p:attrNameLst>
                                          <p:attrName>ppt_w</p:attrName>
                                        </p:attrNameLst>
                                      </p:cBhvr>
                                      <p:tavLst>
                                        <p:tav tm="0">
                                          <p:val>
                                            <p:fltVal val="0"/>
                                          </p:val>
                                        </p:tav>
                                        <p:tav tm="100000">
                                          <p:val>
                                            <p:strVal val="#ppt_w"/>
                                          </p:val>
                                        </p:tav>
                                      </p:tavLst>
                                    </p:anim>
                                    <p:anim calcmode="lin" valueType="num">
                                      <p:cBhvr>
                                        <p:cTn id="45" dur="500" fill="hold"/>
                                        <p:tgtEl>
                                          <p:spTgt spid="113"/>
                                        </p:tgtEl>
                                        <p:attrNameLst>
                                          <p:attrName>ppt_h</p:attrName>
                                        </p:attrNameLst>
                                      </p:cBhvr>
                                      <p:tavLst>
                                        <p:tav tm="0">
                                          <p:val>
                                            <p:fltVal val="0"/>
                                          </p:val>
                                        </p:tav>
                                        <p:tav tm="100000">
                                          <p:val>
                                            <p:strVal val="#ppt_h"/>
                                          </p:val>
                                        </p:tav>
                                      </p:tavLst>
                                    </p:anim>
                                    <p:animEffect transition="in" filter="fade">
                                      <p:cBhvr>
                                        <p:cTn id="46" dur="500"/>
                                        <p:tgtEl>
                                          <p:spTgt spid="113"/>
                                        </p:tgtEl>
                                      </p:cBhvr>
                                    </p:animEffect>
                                  </p:childTnLst>
                                </p:cTn>
                              </p:par>
                            </p:childTnLst>
                          </p:cTn>
                        </p:par>
                        <p:par>
                          <p:cTn id="47" fill="hold">
                            <p:stCondLst>
                              <p:cond delay="3600"/>
                            </p:stCondLst>
                            <p:childTnLst>
                              <p:par>
                                <p:cTn id="48" presetID="12" presetClass="entr" presetSubtype="1" fill="hold" grpId="0" nodeType="afterEffect">
                                  <p:stCondLst>
                                    <p:cond delay="0"/>
                                  </p:stCondLst>
                                  <p:childTnLst>
                                    <p:set>
                                      <p:cBhvr>
                                        <p:cTn id="49" dur="1" fill="hold">
                                          <p:stCondLst>
                                            <p:cond delay="0"/>
                                          </p:stCondLst>
                                        </p:cTn>
                                        <p:tgtEl>
                                          <p:spTgt spid="111"/>
                                        </p:tgtEl>
                                        <p:attrNameLst>
                                          <p:attrName>style.visibility</p:attrName>
                                        </p:attrNameLst>
                                      </p:cBhvr>
                                      <p:to>
                                        <p:strVal val="visible"/>
                                      </p:to>
                                    </p:set>
                                    <p:anim calcmode="lin" valueType="num">
                                      <p:cBhvr additive="base">
                                        <p:cTn id="50" dur="500"/>
                                        <p:tgtEl>
                                          <p:spTgt spid="111"/>
                                        </p:tgtEl>
                                        <p:attrNameLst>
                                          <p:attrName>ppt_y</p:attrName>
                                        </p:attrNameLst>
                                      </p:cBhvr>
                                      <p:tavLst>
                                        <p:tav tm="0">
                                          <p:val>
                                            <p:strVal val="#ppt_y-#ppt_h*1.125000"/>
                                          </p:val>
                                        </p:tav>
                                        <p:tav tm="100000">
                                          <p:val>
                                            <p:strVal val="#ppt_y"/>
                                          </p:val>
                                        </p:tav>
                                      </p:tavLst>
                                    </p:anim>
                                    <p:animEffect transition="in" filter="wipe(down)">
                                      <p:cBhvr>
                                        <p:cTn id="5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8" grpId="0" animBg="1" autoUpdateAnimBg="0"/>
      <p:bldP spid="16" grpId="0"/>
      <p:bldP spid="106" grpId="0"/>
      <p:bldP spid="1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市场调查与分析</a:t>
            </a:r>
          </a:p>
        </p:txBody>
      </p:sp>
      <p:sp>
        <p:nvSpPr>
          <p:cNvPr id="104" name="文本框 36"/>
          <p:cNvSpPr txBox="1"/>
          <p:nvPr/>
        </p:nvSpPr>
        <p:spPr>
          <a:xfrm>
            <a:off x="2639646" y="3249600"/>
            <a:ext cx="3860006" cy="28309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市场背景分析、市场容量、市场细分、用户调查</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2300"/>
                            </p:stCondLst>
                            <p:childTnLst>
                              <p:par>
                                <p:cTn id="23" presetID="42" presetClass="entr" presetSubtype="0" fill="hold" grpId="0" nodeType="after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1000"/>
                                        <p:tgtEl>
                                          <p:spTgt spid="104"/>
                                        </p:tgtEl>
                                      </p:cBhvr>
                                    </p:animEffect>
                                    <p:anim calcmode="lin" valueType="num">
                                      <p:cBhvr>
                                        <p:cTn id="26" dur="1000" fill="hold"/>
                                        <p:tgtEl>
                                          <p:spTgt spid="104"/>
                                        </p:tgtEl>
                                        <p:attrNameLst>
                                          <p:attrName>ppt_x</p:attrName>
                                        </p:attrNameLst>
                                      </p:cBhvr>
                                      <p:tavLst>
                                        <p:tav tm="0">
                                          <p:val>
                                            <p:strVal val="#ppt_x"/>
                                          </p:val>
                                        </p:tav>
                                        <p:tav tm="100000">
                                          <p:val>
                                            <p:strVal val="#ppt_x"/>
                                          </p:val>
                                        </p:tav>
                                      </p:tavLst>
                                    </p:anim>
                                    <p:anim calcmode="lin" valueType="num">
                                      <p:cBhvr>
                                        <p:cTn id="2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8871" y="2888875"/>
            <a:ext cx="1202531" cy="1202531"/>
            <a:chOff x="4420032" y="1854736"/>
            <a:chExt cx="1603375" cy="1603375"/>
          </a:xfrm>
          <a:solidFill>
            <a:srgbClr val="1B4367"/>
          </a:solidFill>
        </p:grpSpPr>
        <p:sp>
          <p:nvSpPr>
            <p:cNvPr id="20486" name="Rectangle 5"/>
            <p:cNvSpPr/>
            <p:nvPr/>
          </p:nvSpPr>
          <p:spPr>
            <a:xfrm>
              <a:off x="4420032"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89"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solidFill>
            <a:ln w="9525">
              <a:noFill/>
            </a:ln>
          </p:spPr>
          <p:txBody>
            <a:bodyPr/>
            <a:lstStyle/>
            <a:p>
              <a:endParaRPr lang="zh-CN" altLang="en-US">
                <a:cs typeface="+mn-ea"/>
                <a:sym typeface="+mn-lt"/>
              </a:endParaRPr>
            </a:p>
          </p:txBody>
        </p:sp>
      </p:grpSp>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51948" y="984585"/>
            <a:ext cx="1401112" cy="215444"/>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外部环境分析</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市场背景分析</a:t>
            </a: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2151948" y="2828587"/>
            <a:ext cx="1401112" cy="215444"/>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竞争分析</a:t>
            </a:r>
          </a:p>
        </p:txBody>
      </p:sp>
      <p:sp>
        <p:nvSpPr>
          <p:cNvPr id="32" name="TextBox 13"/>
          <p:cNvSpPr txBox="1"/>
          <p:nvPr/>
        </p:nvSpPr>
        <p:spPr>
          <a:xfrm>
            <a:off x="2151947" y="3103661"/>
            <a:ext cx="2607877" cy="362600"/>
          </a:xfrm>
          <a:prstGeom prst="rect">
            <a:avLst/>
          </a:prstGeom>
          <a:noFill/>
          <a:ln w="9525">
            <a:noFill/>
            <a:miter/>
          </a:ln>
        </p:spPr>
        <p:txBody>
          <a:bodyPr wrap="square" lIns="0" tIns="0" rIns="0" bIns="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目前，已有多家企业的产品提供在线教育，腾讯课堂则是其中最有力的竞争者。</a:t>
            </a:r>
            <a:endParaRPr lang="en-US" altLang="zh-CN"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pic>
        <p:nvPicPr>
          <p:cNvPr id="1026" name="图片 2" descr="IMG_256">
            <a:extLst>
              <a:ext uri="{FF2B5EF4-FFF2-40B4-BE49-F238E27FC236}">
                <a16:creationId xmlns:a16="http://schemas.microsoft.com/office/drawing/2014/main" id="{C6E3D5D6-CD9E-42EA-BDFE-E892D102D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8243" y="96343"/>
            <a:ext cx="3859312" cy="248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3" descr="IMG_256">
            <a:extLst>
              <a:ext uri="{FF2B5EF4-FFF2-40B4-BE49-F238E27FC236}">
                <a16:creationId xmlns:a16="http://schemas.microsoft.com/office/drawing/2014/main" id="{1C9AE2CB-F3C8-4853-8122-158AECE9D8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2396" y="2571750"/>
            <a:ext cx="3859312" cy="2419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 name="TextBox 13">
            <a:extLst>
              <a:ext uri="{FF2B5EF4-FFF2-40B4-BE49-F238E27FC236}">
                <a16:creationId xmlns:a16="http://schemas.microsoft.com/office/drawing/2014/main" id="{A2AC358C-1841-4112-B09B-949B168AD6E2}"/>
              </a:ext>
            </a:extLst>
          </p:cNvPr>
          <p:cNvSpPr txBox="1"/>
          <p:nvPr/>
        </p:nvSpPr>
        <p:spPr>
          <a:xfrm>
            <a:off x="2165361" y="1257491"/>
            <a:ext cx="2594463" cy="1324402"/>
          </a:xfrm>
          <a:prstGeom prst="rect">
            <a:avLst/>
          </a:prstGeom>
          <a:noFill/>
          <a:ln w="9525">
            <a:noFill/>
            <a:miter/>
          </a:ln>
        </p:spPr>
        <p:txBody>
          <a:bodyPr wrap="square" lIns="0" tIns="0" rIns="0" bIns="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近年来，国家出台多项政策，推动在线教育行业的发展。与此同时，新技术也在在线教育中得到了深度应用，在线教育质量不断提高。新冠疫情的蔓延更是增加了人们对在线教育的需求。针对如今的外部环境，在线教育市场具有较大的潜力。</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05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55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1"/>
                                          </p:val>
                                        </p:tav>
                                        <p:tav tm="100000">
                                          <p:val>
                                            <p:strVal val="#ppt_y"/>
                                          </p:val>
                                        </p:tav>
                                      </p:tavLst>
                                    </p:anim>
                                  </p:childTnLst>
                                </p:cTn>
                              </p:par>
                            </p:childTnLst>
                          </p:cTn>
                        </p:par>
                        <p:par>
                          <p:cTn id="35" fill="hold">
                            <p:stCondLst>
                              <p:cond delay="2050"/>
                            </p:stCondLst>
                            <p:childTnLst>
                              <p:par>
                                <p:cTn id="36" presetID="42" presetClass="entr" presetSubtype="0" fill="hold" nodeType="afterEffect">
                                  <p:stCondLst>
                                    <p:cond delay="0"/>
                                  </p:stCondLst>
                                  <p:childTnLst>
                                    <p:set>
                                      <p:cBhvr>
                                        <p:cTn id="37" dur="1" fill="hold">
                                          <p:stCondLst>
                                            <p:cond delay="0"/>
                                          </p:stCondLst>
                                        </p:cTn>
                                        <p:tgtEl>
                                          <p:spTgt spid="1026"/>
                                        </p:tgtEl>
                                        <p:attrNameLst>
                                          <p:attrName>style.visibility</p:attrName>
                                        </p:attrNameLst>
                                      </p:cBhvr>
                                      <p:to>
                                        <p:strVal val="visible"/>
                                      </p:to>
                                    </p:set>
                                    <p:animEffect transition="in" filter="fade">
                                      <p:cBhvr>
                                        <p:cTn id="38" dur="1000"/>
                                        <p:tgtEl>
                                          <p:spTgt spid="1026"/>
                                        </p:tgtEl>
                                      </p:cBhvr>
                                    </p:animEffect>
                                    <p:anim calcmode="lin" valueType="num">
                                      <p:cBhvr>
                                        <p:cTn id="39" dur="1000" fill="hold"/>
                                        <p:tgtEl>
                                          <p:spTgt spid="1026"/>
                                        </p:tgtEl>
                                        <p:attrNameLst>
                                          <p:attrName>ppt_x</p:attrName>
                                        </p:attrNameLst>
                                      </p:cBhvr>
                                      <p:tavLst>
                                        <p:tav tm="0">
                                          <p:val>
                                            <p:strVal val="#ppt_x"/>
                                          </p:val>
                                        </p:tav>
                                        <p:tav tm="100000">
                                          <p:val>
                                            <p:strVal val="#ppt_x"/>
                                          </p:val>
                                        </p:tav>
                                      </p:tavLst>
                                    </p:anim>
                                    <p:anim calcmode="lin" valueType="num">
                                      <p:cBhvr>
                                        <p:cTn id="40" dur="1000" fill="hold"/>
                                        <p:tgtEl>
                                          <p:spTgt spid="1026"/>
                                        </p:tgtEl>
                                        <p:attrNameLst>
                                          <p:attrName>ppt_y</p:attrName>
                                        </p:attrNameLst>
                                      </p:cBhvr>
                                      <p:tavLst>
                                        <p:tav tm="0">
                                          <p:val>
                                            <p:strVal val="#ppt_y+.1"/>
                                          </p:val>
                                        </p:tav>
                                        <p:tav tm="100000">
                                          <p:val>
                                            <p:strVal val="#ppt_y"/>
                                          </p:val>
                                        </p:tav>
                                      </p:tavLst>
                                    </p:anim>
                                  </p:childTnLst>
                                </p:cTn>
                              </p:par>
                            </p:childTnLst>
                          </p:cTn>
                        </p:par>
                        <p:par>
                          <p:cTn id="41" fill="hold">
                            <p:stCondLst>
                              <p:cond delay="3050"/>
                            </p:stCondLst>
                            <p:childTnLst>
                              <p:par>
                                <p:cTn id="42" presetID="53" presetClass="entr" presetSubtype="52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anim calcmode="lin" valueType="num">
                                      <p:cBhvr>
                                        <p:cTn id="47" dur="500" fill="hold"/>
                                        <p:tgtEl>
                                          <p:spTgt spid="5"/>
                                        </p:tgtEl>
                                        <p:attrNameLst>
                                          <p:attrName>ppt_x</p:attrName>
                                        </p:attrNameLst>
                                      </p:cBhvr>
                                      <p:tavLst>
                                        <p:tav tm="0">
                                          <p:val>
                                            <p:fltVal val="0.5"/>
                                          </p:val>
                                        </p:tav>
                                        <p:tav tm="100000">
                                          <p:val>
                                            <p:strVal val="#ppt_x"/>
                                          </p:val>
                                        </p:tav>
                                      </p:tavLst>
                                    </p:anim>
                                    <p:anim calcmode="lin" valueType="num">
                                      <p:cBhvr>
                                        <p:cTn id="48" dur="500" fill="hold"/>
                                        <p:tgtEl>
                                          <p:spTgt spid="5"/>
                                        </p:tgtEl>
                                        <p:attrNameLst>
                                          <p:attrName>ppt_y</p:attrName>
                                        </p:attrNameLst>
                                      </p:cBhvr>
                                      <p:tavLst>
                                        <p:tav tm="0">
                                          <p:val>
                                            <p:fltVal val="0.5"/>
                                          </p:val>
                                        </p:tav>
                                        <p:tav tm="100000">
                                          <p:val>
                                            <p:strVal val="#ppt_y"/>
                                          </p:val>
                                        </p:tav>
                                      </p:tavLst>
                                    </p:anim>
                                  </p:childTnLst>
                                </p:cTn>
                              </p:par>
                            </p:childTnLst>
                          </p:cTn>
                        </p:par>
                        <p:par>
                          <p:cTn id="49" fill="hold">
                            <p:stCondLst>
                              <p:cond delay="3550"/>
                            </p:stCondLst>
                            <p:childTnLst>
                              <p:par>
                                <p:cTn id="50" presetID="42"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anim calcmode="lin" valueType="num">
                                      <p:cBhvr>
                                        <p:cTn id="53" dur="500" fill="hold"/>
                                        <p:tgtEl>
                                          <p:spTgt spid="31"/>
                                        </p:tgtEl>
                                        <p:attrNameLst>
                                          <p:attrName>ppt_x</p:attrName>
                                        </p:attrNameLst>
                                      </p:cBhvr>
                                      <p:tavLst>
                                        <p:tav tm="0">
                                          <p:val>
                                            <p:strVal val="#ppt_x"/>
                                          </p:val>
                                        </p:tav>
                                        <p:tav tm="100000">
                                          <p:val>
                                            <p:strVal val="#ppt_x"/>
                                          </p:val>
                                        </p:tav>
                                      </p:tavLst>
                                    </p:anim>
                                    <p:anim calcmode="lin" valueType="num">
                                      <p:cBhvr>
                                        <p:cTn id="54" dur="5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anim calcmode="lin" valueType="num">
                                      <p:cBhvr>
                                        <p:cTn id="58" dur="500" fill="hold"/>
                                        <p:tgtEl>
                                          <p:spTgt spid="32"/>
                                        </p:tgtEl>
                                        <p:attrNameLst>
                                          <p:attrName>ppt_x</p:attrName>
                                        </p:attrNameLst>
                                      </p:cBhvr>
                                      <p:tavLst>
                                        <p:tav tm="0">
                                          <p:val>
                                            <p:strVal val="#ppt_x"/>
                                          </p:val>
                                        </p:tav>
                                        <p:tav tm="100000">
                                          <p:val>
                                            <p:strVal val="#ppt_x"/>
                                          </p:val>
                                        </p:tav>
                                      </p:tavLst>
                                    </p:anim>
                                    <p:anim calcmode="lin" valueType="num">
                                      <p:cBhvr>
                                        <p:cTn id="59" dur="500" fill="hold"/>
                                        <p:tgtEl>
                                          <p:spTgt spid="32"/>
                                        </p:tgtEl>
                                        <p:attrNameLst>
                                          <p:attrName>ppt_y</p:attrName>
                                        </p:attrNameLst>
                                      </p:cBhvr>
                                      <p:tavLst>
                                        <p:tav tm="0">
                                          <p:val>
                                            <p:strVal val="#ppt_y+.1"/>
                                          </p:val>
                                        </p:tav>
                                        <p:tav tm="100000">
                                          <p:val>
                                            <p:strVal val="#ppt_y"/>
                                          </p:val>
                                        </p:tav>
                                      </p:tavLst>
                                    </p:anim>
                                  </p:childTnLst>
                                </p:cTn>
                              </p:par>
                            </p:childTnLst>
                          </p:cTn>
                        </p:par>
                        <p:par>
                          <p:cTn id="60" fill="hold">
                            <p:stCondLst>
                              <p:cond delay="4050"/>
                            </p:stCondLst>
                            <p:childTnLst>
                              <p:par>
                                <p:cTn id="61" presetID="42" presetClass="entr" presetSubtype="0" fill="hold" nodeType="afterEffect">
                                  <p:stCondLst>
                                    <p:cond delay="0"/>
                                  </p:stCondLst>
                                  <p:childTnLst>
                                    <p:set>
                                      <p:cBhvr>
                                        <p:cTn id="62" dur="1" fill="hold">
                                          <p:stCondLst>
                                            <p:cond delay="0"/>
                                          </p:stCondLst>
                                        </p:cTn>
                                        <p:tgtEl>
                                          <p:spTgt spid="1027"/>
                                        </p:tgtEl>
                                        <p:attrNameLst>
                                          <p:attrName>style.visibility</p:attrName>
                                        </p:attrNameLst>
                                      </p:cBhvr>
                                      <p:to>
                                        <p:strVal val="visible"/>
                                      </p:to>
                                    </p:set>
                                    <p:animEffect transition="in" filter="fade">
                                      <p:cBhvr>
                                        <p:cTn id="63" dur="1000"/>
                                        <p:tgtEl>
                                          <p:spTgt spid="1027"/>
                                        </p:tgtEl>
                                      </p:cBhvr>
                                    </p:animEffect>
                                    <p:anim calcmode="lin" valueType="num">
                                      <p:cBhvr>
                                        <p:cTn id="64" dur="1000" fill="hold"/>
                                        <p:tgtEl>
                                          <p:spTgt spid="1027"/>
                                        </p:tgtEl>
                                        <p:attrNameLst>
                                          <p:attrName>ppt_x</p:attrName>
                                        </p:attrNameLst>
                                      </p:cBhvr>
                                      <p:tavLst>
                                        <p:tav tm="0">
                                          <p:val>
                                            <p:strVal val="#ppt_x"/>
                                          </p:val>
                                        </p:tav>
                                        <p:tav tm="100000">
                                          <p:val>
                                            <p:strVal val="#ppt_x"/>
                                          </p:val>
                                        </p:tav>
                                      </p:tavLst>
                                    </p:anim>
                                    <p:anim calcmode="lin" valueType="num">
                                      <p:cBhvr>
                                        <p:cTn id="65"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4" grpId="0"/>
      <p:bldP spid="31" grpId="0"/>
      <p:bldP spid="32"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7469" y="2888875"/>
            <a:ext cx="1181100" cy="1202531"/>
            <a:chOff x="8565208" y="1856641"/>
            <a:chExt cx="1574800" cy="1603375"/>
          </a:xfrm>
          <a:solidFill>
            <a:srgbClr val="1B4367"/>
          </a:solidFill>
        </p:grpSpPr>
        <p:sp>
          <p:nvSpPr>
            <p:cNvPr id="20488" name="Rectangle 7"/>
            <p:cNvSpPr/>
            <p:nvPr/>
          </p:nvSpPr>
          <p:spPr>
            <a:xfrm>
              <a:off x="8565208" y="1856641"/>
              <a:ext cx="1574800"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2"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chemeClr val="bg1"/>
            </a:solidFill>
            <a:ln w="9525">
              <a:noFill/>
            </a:ln>
          </p:spPr>
          <p:txBody>
            <a:bodyPr/>
            <a:lstStyle/>
            <a:p>
              <a:endParaRPr lang="zh-CN" altLang="en-US">
                <a:cs typeface="+mn-ea"/>
                <a:sym typeface="+mn-lt"/>
              </a:endParaRPr>
            </a:p>
          </p:txBody>
        </p:sp>
      </p:gr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市场分析</a:t>
            </a:r>
          </a:p>
        </p:txBody>
      </p:sp>
      <p:grpSp>
        <p:nvGrpSpPr>
          <p:cNvPr id="4" name="组合 3"/>
          <p:cNvGrpSpPr/>
          <p:nvPr/>
        </p:nvGrpSpPr>
        <p:grpSpPr>
          <a:xfrm>
            <a:off x="827468" y="112166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2202846" y="1065054"/>
            <a:ext cx="1401112" cy="215444"/>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市场容量</a:t>
            </a:r>
          </a:p>
        </p:txBody>
      </p:sp>
      <p:sp>
        <p:nvSpPr>
          <p:cNvPr id="30" name="TextBox 13"/>
          <p:cNvSpPr txBox="1"/>
          <p:nvPr/>
        </p:nvSpPr>
        <p:spPr>
          <a:xfrm>
            <a:off x="2202846" y="1340128"/>
            <a:ext cx="2157202" cy="565604"/>
          </a:xfrm>
          <a:prstGeom prst="rect">
            <a:avLst/>
          </a:prstGeom>
          <a:noFill/>
          <a:ln w="9525">
            <a:noFill/>
            <a:miter/>
          </a:ln>
        </p:spPr>
        <p:txBody>
          <a:bodyPr wrap="square" lIns="0" tIns="0" rIns="0" bIns="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目前，在线教育市场正处于发展阶段，在线教育市场逐年稳步扩大。</a:t>
            </a:r>
          </a:p>
        </p:txBody>
      </p:sp>
      <p:sp>
        <p:nvSpPr>
          <p:cNvPr id="33" name="TextBox 13"/>
          <p:cNvSpPr txBox="1"/>
          <p:nvPr/>
        </p:nvSpPr>
        <p:spPr>
          <a:xfrm>
            <a:off x="2202846" y="2828587"/>
            <a:ext cx="1401112" cy="215444"/>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市场细分</a:t>
            </a: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pic>
        <p:nvPicPr>
          <p:cNvPr id="2050" name="图片 4" descr="IMG_256">
            <a:extLst>
              <a:ext uri="{FF2B5EF4-FFF2-40B4-BE49-F238E27FC236}">
                <a16:creationId xmlns:a16="http://schemas.microsoft.com/office/drawing/2014/main" id="{B2AB6A50-6FB0-4A43-B231-A1A3F71AD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067" y="268109"/>
            <a:ext cx="4141514" cy="2319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图片 6" descr="1587466844-9965-LuQQy5jfA28cUvEKmoopibSBpTeQ">
            <a:extLst>
              <a:ext uri="{FF2B5EF4-FFF2-40B4-BE49-F238E27FC236}">
                <a16:creationId xmlns:a16="http://schemas.microsoft.com/office/drawing/2014/main" id="{764EBFC9-AC65-4C39-BACC-2475C9E611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1127" y="2588267"/>
            <a:ext cx="4124895" cy="240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3">
            <a:extLst>
              <a:ext uri="{FF2B5EF4-FFF2-40B4-BE49-F238E27FC236}">
                <a16:creationId xmlns:a16="http://schemas.microsoft.com/office/drawing/2014/main" id="{CBE3DD46-7D97-48D6-959C-907963413B31}"/>
              </a:ext>
            </a:extLst>
          </p:cNvPr>
          <p:cNvSpPr txBox="1"/>
          <p:nvPr/>
        </p:nvSpPr>
        <p:spPr>
          <a:xfrm>
            <a:off x="2157735" y="3145762"/>
            <a:ext cx="2157202" cy="1132041"/>
          </a:xfrm>
          <a:prstGeom prst="rect">
            <a:avLst/>
          </a:prstGeom>
          <a:noFill/>
          <a:ln w="9525">
            <a:noFill/>
            <a:miter/>
          </a:ln>
        </p:spPr>
        <p:txBody>
          <a:bodyPr wrap="square" lIns="0" tIns="0" rIns="0" bIns="0">
            <a:spAutoFit/>
          </a:bodyPr>
          <a:lstStyle/>
          <a:p>
            <a:pPr>
              <a:lnSpc>
                <a:spcPts val="1500"/>
              </a:lnSpc>
            </a:pP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在线教育行业可细分为</a:t>
            </a:r>
            <a:r>
              <a:rPr lang="en-US" altLang="zh-CN"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K12</a:t>
            </a: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，词典翻译，教育工具，语言学习，学前教育，职业教育，高等教育等多个方面，其中职业教育为以往的重点。而在这次疫情之下，</a:t>
            </a:r>
            <a:r>
              <a:rPr lang="en-US" altLang="zh-CN"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K12</a:t>
            </a:r>
            <a:r>
              <a:rPr lang="zh-CN" altLang="en-US" sz="12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也得到了人们充足的重视。</a:t>
            </a:r>
          </a:p>
        </p:txBody>
      </p:sp>
    </p:spTree>
    <p:extLst>
      <p:ext uri="{BB962C8B-B14F-4D97-AF65-F5344CB8AC3E}">
        <p14:creationId xmlns:p14="http://schemas.microsoft.com/office/powerpoint/2010/main" val="3393749522"/>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950"/>
                            </p:stCondLst>
                            <p:childTnLst>
                              <p:par>
                                <p:cTn id="17" presetID="53" presetClass="entr" presetSubtype="52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anim calcmode="lin" valueType="num">
                                      <p:cBhvr>
                                        <p:cTn id="22" dur="500" fill="hold"/>
                                        <p:tgtEl>
                                          <p:spTgt spid="4"/>
                                        </p:tgtEl>
                                        <p:attrNameLst>
                                          <p:attrName>ppt_x</p:attrName>
                                        </p:attrNameLst>
                                      </p:cBhvr>
                                      <p:tavLst>
                                        <p:tav tm="0">
                                          <p:val>
                                            <p:fltVal val="0.5"/>
                                          </p:val>
                                        </p:tav>
                                        <p:tav tm="100000">
                                          <p:val>
                                            <p:strVal val="#ppt_x"/>
                                          </p:val>
                                        </p:tav>
                                      </p:tavLst>
                                    </p:anim>
                                    <p:anim calcmode="lin" valueType="num">
                                      <p:cBhvr>
                                        <p:cTn id="23" dur="500" fill="hold"/>
                                        <p:tgtEl>
                                          <p:spTgt spid="4"/>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42"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anim calcmode="lin" valueType="num">
                                      <p:cBhvr>
                                        <p:cTn id="28" dur="500" fill="hold"/>
                                        <p:tgtEl>
                                          <p:spTgt spid="29"/>
                                        </p:tgtEl>
                                        <p:attrNameLst>
                                          <p:attrName>ppt_x</p:attrName>
                                        </p:attrNameLst>
                                      </p:cBhvr>
                                      <p:tavLst>
                                        <p:tav tm="0">
                                          <p:val>
                                            <p:strVal val="#ppt_x"/>
                                          </p:val>
                                        </p:tav>
                                        <p:tav tm="100000">
                                          <p:val>
                                            <p:strVal val="#ppt_x"/>
                                          </p:val>
                                        </p:tav>
                                      </p:tavLst>
                                    </p:anim>
                                    <p:anim calcmode="lin" valueType="num">
                                      <p:cBhvr>
                                        <p:cTn id="29" dur="5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anim calcmode="lin" valueType="num">
                                      <p:cBhvr>
                                        <p:cTn id="33" dur="500" fill="hold"/>
                                        <p:tgtEl>
                                          <p:spTgt spid="30"/>
                                        </p:tgtEl>
                                        <p:attrNameLst>
                                          <p:attrName>ppt_x</p:attrName>
                                        </p:attrNameLst>
                                      </p:cBhvr>
                                      <p:tavLst>
                                        <p:tav tm="0">
                                          <p:val>
                                            <p:strVal val="#ppt_x"/>
                                          </p:val>
                                        </p:tav>
                                        <p:tav tm="100000">
                                          <p:val>
                                            <p:strVal val="#ppt_x"/>
                                          </p:val>
                                        </p:tav>
                                      </p:tavLst>
                                    </p:anim>
                                    <p:anim calcmode="lin" valueType="num">
                                      <p:cBhvr>
                                        <p:cTn id="34" dur="500" fill="hold"/>
                                        <p:tgtEl>
                                          <p:spTgt spid="30"/>
                                        </p:tgtEl>
                                        <p:attrNameLst>
                                          <p:attrName>ppt_y</p:attrName>
                                        </p:attrNameLst>
                                      </p:cBhvr>
                                      <p:tavLst>
                                        <p:tav tm="0">
                                          <p:val>
                                            <p:strVal val="#ppt_y+.1"/>
                                          </p:val>
                                        </p:tav>
                                        <p:tav tm="100000">
                                          <p:val>
                                            <p:strVal val="#ppt_y"/>
                                          </p:val>
                                        </p:tav>
                                      </p:tavLst>
                                    </p:anim>
                                  </p:childTnLst>
                                </p:cTn>
                              </p:par>
                            </p:childTnLst>
                          </p:cTn>
                        </p:par>
                        <p:par>
                          <p:cTn id="35" fill="hold">
                            <p:stCondLst>
                              <p:cond delay="1950"/>
                            </p:stCondLst>
                            <p:childTnLst>
                              <p:par>
                                <p:cTn id="36" presetID="42" presetClass="entr" presetSubtype="0" fill="hold" nodeType="afterEffect">
                                  <p:stCondLst>
                                    <p:cond delay="0"/>
                                  </p:stCondLst>
                                  <p:childTnLst>
                                    <p:set>
                                      <p:cBhvr>
                                        <p:cTn id="37" dur="1" fill="hold">
                                          <p:stCondLst>
                                            <p:cond delay="0"/>
                                          </p:stCondLst>
                                        </p:cTn>
                                        <p:tgtEl>
                                          <p:spTgt spid="2050"/>
                                        </p:tgtEl>
                                        <p:attrNameLst>
                                          <p:attrName>style.visibility</p:attrName>
                                        </p:attrNameLst>
                                      </p:cBhvr>
                                      <p:to>
                                        <p:strVal val="visible"/>
                                      </p:to>
                                    </p:set>
                                    <p:animEffect transition="in" filter="fade">
                                      <p:cBhvr>
                                        <p:cTn id="38" dur="1000"/>
                                        <p:tgtEl>
                                          <p:spTgt spid="2050"/>
                                        </p:tgtEl>
                                      </p:cBhvr>
                                    </p:animEffect>
                                    <p:anim calcmode="lin" valueType="num">
                                      <p:cBhvr>
                                        <p:cTn id="39" dur="1000" fill="hold"/>
                                        <p:tgtEl>
                                          <p:spTgt spid="2050"/>
                                        </p:tgtEl>
                                        <p:attrNameLst>
                                          <p:attrName>ppt_x</p:attrName>
                                        </p:attrNameLst>
                                      </p:cBhvr>
                                      <p:tavLst>
                                        <p:tav tm="0">
                                          <p:val>
                                            <p:strVal val="#ppt_x"/>
                                          </p:val>
                                        </p:tav>
                                        <p:tav tm="100000">
                                          <p:val>
                                            <p:strVal val="#ppt_x"/>
                                          </p:val>
                                        </p:tav>
                                      </p:tavLst>
                                    </p:anim>
                                    <p:anim calcmode="lin" valueType="num">
                                      <p:cBhvr>
                                        <p:cTn id="40" dur="1000" fill="hold"/>
                                        <p:tgtEl>
                                          <p:spTgt spid="2050"/>
                                        </p:tgtEl>
                                        <p:attrNameLst>
                                          <p:attrName>ppt_y</p:attrName>
                                        </p:attrNameLst>
                                      </p:cBhvr>
                                      <p:tavLst>
                                        <p:tav tm="0">
                                          <p:val>
                                            <p:strVal val="#ppt_y+.1"/>
                                          </p:val>
                                        </p:tav>
                                        <p:tav tm="100000">
                                          <p:val>
                                            <p:strVal val="#ppt_y"/>
                                          </p:val>
                                        </p:tav>
                                      </p:tavLst>
                                    </p:anim>
                                  </p:childTnLst>
                                </p:cTn>
                              </p:par>
                            </p:childTnLst>
                          </p:cTn>
                        </p:par>
                        <p:par>
                          <p:cTn id="41" fill="hold">
                            <p:stCondLst>
                              <p:cond delay="2950"/>
                            </p:stCondLst>
                            <p:childTnLst>
                              <p:par>
                                <p:cTn id="42" presetID="53" presetClass="entr" presetSubtype="528"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anim calcmode="lin" valueType="num">
                                      <p:cBhvr>
                                        <p:cTn id="47" dur="500" fill="hold"/>
                                        <p:tgtEl>
                                          <p:spTgt spid="2"/>
                                        </p:tgtEl>
                                        <p:attrNameLst>
                                          <p:attrName>ppt_x</p:attrName>
                                        </p:attrNameLst>
                                      </p:cBhvr>
                                      <p:tavLst>
                                        <p:tav tm="0">
                                          <p:val>
                                            <p:fltVal val="0.5"/>
                                          </p:val>
                                        </p:tav>
                                        <p:tav tm="100000">
                                          <p:val>
                                            <p:strVal val="#ppt_x"/>
                                          </p:val>
                                        </p:tav>
                                      </p:tavLst>
                                    </p:anim>
                                    <p:anim calcmode="lin" valueType="num">
                                      <p:cBhvr>
                                        <p:cTn id="48" dur="500" fill="hold"/>
                                        <p:tgtEl>
                                          <p:spTgt spid="2"/>
                                        </p:tgtEl>
                                        <p:attrNameLst>
                                          <p:attrName>ppt_y</p:attrName>
                                        </p:attrNameLst>
                                      </p:cBhvr>
                                      <p:tavLst>
                                        <p:tav tm="0">
                                          <p:val>
                                            <p:fltVal val="0.5"/>
                                          </p:val>
                                        </p:tav>
                                        <p:tav tm="100000">
                                          <p:val>
                                            <p:strVal val="#ppt_y"/>
                                          </p:val>
                                        </p:tav>
                                      </p:tavLst>
                                    </p:anim>
                                  </p:childTnLst>
                                </p:cTn>
                              </p:par>
                            </p:childTnLst>
                          </p:cTn>
                        </p:par>
                        <p:par>
                          <p:cTn id="49" fill="hold">
                            <p:stCondLst>
                              <p:cond delay="3450"/>
                            </p:stCondLst>
                            <p:childTnLst>
                              <p:par>
                                <p:cTn id="50" presetID="42" presetClass="entr" presetSubtype="0"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anim calcmode="lin" valueType="num">
                                      <p:cBhvr>
                                        <p:cTn id="53" dur="500" fill="hold"/>
                                        <p:tgtEl>
                                          <p:spTgt spid="33"/>
                                        </p:tgtEl>
                                        <p:attrNameLst>
                                          <p:attrName>ppt_x</p:attrName>
                                        </p:attrNameLst>
                                      </p:cBhvr>
                                      <p:tavLst>
                                        <p:tav tm="0">
                                          <p:val>
                                            <p:strVal val="#ppt_x"/>
                                          </p:val>
                                        </p:tav>
                                        <p:tav tm="100000">
                                          <p:val>
                                            <p:strVal val="#ppt_x"/>
                                          </p:val>
                                        </p:tav>
                                      </p:tavLst>
                                    </p:anim>
                                    <p:anim calcmode="lin" valueType="num">
                                      <p:cBhvr>
                                        <p:cTn id="54" dur="500" fill="hold"/>
                                        <p:tgtEl>
                                          <p:spTgt spid="3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anim calcmode="lin" valueType="num">
                                      <p:cBhvr>
                                        <p:cTn id="58" dur="500" fill="hold"/>
                                        <p:tgtEl>
                                          <p:spTgt spid="28"/>
                                        </p:tgtEl>
                                        <p:attrNameLst>
                                          <p:attrName>ppt_x</p:attrName>
                                        </p:attrNameLst>
                                      </p:cBhvr>
                                      <p:tavLst>
                                        <p:tav tm="0">
                                          <p:val>
                                            <p:strVal val="#ppt_x"/>
                                          </p:val>
                                        </p:tav>
                                        <p:tav tm="100000">
                                          <p:val>
                                            <p:strVal val="#ppt_x"/>
                                          </p:val>
                                        </p:tav>
                                      </p:tavLst>
                                    </p:anim>
                                    <p:anim calcmode="lin" valueType="num">
                                      <p:cBhvr>
                                        <p:cTn id="59" dur="500" fill="hold"/>
                                        <p:tgtEl>
                                          <p:spTgt spid="28"/>
                                        </p:tgtEl>
                                        <p:attrNameLst>
                                          <p:attrName>ppt_y</p:attrName>
                                        </p:attrNameLst>
                                      </p:cBhvr>
                                      <p:tavLst>
                                        <p:tav tm="0">
                                          <p:val>
                                            <p:strVal val="#ppt_y+.1"/>
                                          </p:val>
                                        </p:tav>
                                        <p:tav tm="100000">
                                          <p:val>
                                            <p:strVal val="#ppt_y"/>
                                          </p:val>
                                        </p:tav>
                                      </p:tavLst>
                                    </p:anim>
                                  </p:childTnLst>
                                </p:cTn>
                              </p:par>
                            </p:childTnLst>
                          </p:cTn>
                        </p:par>
                        <p:par>
                          <p:cTn id="60" fill="hold">
                            <p:stCondLst>
                              <p:cond delay="3950"/>
                            </p:stCondLst>
                            <p:childTnLst>
                              <p:par>
                                <p:cTn id="61" presetID="42" presetClass="entr" presetSubtype="0" fill="hold" nodeType="afterEffect">
                                  <p:stCondLst>
                                    <p:cond delay="0"/>
                                  </p:stCondLst>
                                  <p:childTnLst>
                                    <p:set>
                                      <p:cBhvr>
                                        <p:cTn id="62" dur="1" fill="hold">
                                          <p:stCondLst>
                                            <p:cond delay="0"/>
                                          </p:stCondLst>
                                        </p:cTn>
                                        <p:tgtEl>
                                          <p:spTgt spid="2051"/>
                                        </p:tgtEl>
                                        <p:attrNameLst>
                                          <p:attrName>style.visibility</p:attrName>
                                        </p:attrNameLst>
                                      </p:cBhvr>
                                      <p:to>
                                        <p:strVal val="visible"/>
                                      </p:to>
                                    </p:set>
                                    <p:animEffect transition="in" filter="fade">
                                      <p:cBhvr>
                                        <p:cTn id="63" dur="1000"/>
                                        <p:tgtEl>
                                          <p:spTgt spid="2051"/>
                                        </p:tgtEl>
                                      </p:cBhvr>
                                    </p:animEffect>
                                    <p:anim calcmode="lin" valueType="num">
                                      <p:cBhvr>
                                        <p:cTn id="64" dur="1000" fill="hold"/>
                                        <p:tgtEl>
                                          <p:spTgt spid="2051"/>
                                        </p:tgtEl>
                                        <p:attrNameLst>
                                          <p:attrName>ppt_x</p:attrName>
                                        </p:attrNameLst>
                                      </p:cBhvr>
                                      <p:tavLst>
                                        <p:tav tm="0">
                                          <p:val>
                                            <p:strVal val="#ppt_x"/>
                                          </p:val>
                                        </p:tav>
                                        <p:tav tm="100000">
                                          <p:val>
                                            <p:strVal val="#ppt_x"/>
                                          </p:val>
                                        </p:tav>
                                      </p:tavLst>
                                    </p:anim>
                                    <p:anim calcmode="lin" valueType="num">
                                      <p:cBhvr>
                                        <p:cTn id="6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30" grpId="0"/>
      <p:bldP spid="33"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17100"/>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目标用户调查</a:t>
            </a:r>
          </a:p>
        </p:txBody>
      </p:sp>
      <p:grpSp>
        <p:nvGrpSpPr>
          <p:cNvPr id="48" name="组合 27"/>
          <p:cNvGrpSpPr/>
          <p:nvPr/>
        </p:nvGrpSpPr>
        <p:grpSpPr bwMode="auto">
          <a:xfrm>
            <a:off x="966337" y="2120633"/>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01</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2" name="组合 29"/>
          <p:cNvGrpSpPr/>
          <p:nvPr/>
        </p:nvGrpSpPr>
        <p:grpSpPr bwMode="auto">
          <a:xfrm>
            <a:off x="4598533" y="2120633"/>
            <a:ext cx="1625204" cy="783894"/>
            <a:chOff x="0" y="234675"/>
            <a:chExt cx="2166010" cy="1045342"/>
          </a:xfrm>
          <a:solidFill>
            <a:srgbClr val="1B4367"/>
          </a:solidFill>
        </p:grpSpPr>
        <p:sp>
          <p:nvSpPr>
            <p:cNvPr id="53" name="任意多边形 18"/>
            <p:cNvSpPr/>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4" name="任意多边形 19"/>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03</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6" name="组合 28"/>
          <p:cNvGrpSpPr/>
          <p:nvPr/>
        </p:nvGrpSpPr>
        <p:grpSpPr bwMode="auto">
          <a:xfrm>
            <a:off x="2781840" y="2120633"/>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a:p>
              <a:pPr marL="128905" lvl="1" indent="-128905" defTabSz="633095"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02</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0" name="组合 30"/>
          <p:cNvGrpSpPr/>
          <p:nvPr/>
        </p:nvGrpSpPr>
        <p:grpSpPr bwMode="auto">
          <a:xfrm>
            <a:off x="6415227" y="212063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任意多边形 21"/>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04</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8" name="TextBox 1210"/>
          <p:cNvSpPr/>
          <p:nvPr/>
        </p:nvSpPr>
        <p:spPr>
          <a:xfrm>
            <a:off x="1046951" y="2989255"/>
            <a:ext cx="212622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平时都用哪些网课</a:t>
            </a:r>
            <a:r>
              <a:rPr lang="en-US" altLang="zh-CN" b="1" dirty="0">
                <a:solidFill>
                  <a:srgbClr val="1B4367"/>
                </a:solidFill>
                <a:cs typeface="+mn-ea"/>
                <a:sym typeface="+mn-lt"/>
              </a:rPr>
              <a:t>APP</a:t>
            </a:r>
            <a:r>
              <a:rPr lang="zh-CN" altLang="en-US" b="1" dirty="0">
                <a:solidFill>
                  <a:srgbClr val="1B4367"/>
                </a:solidFill>
                <a:cs typeface="+mn-ea"/>
                <a:sym typeface="+mn-lt"/>
              </a:rPr>
              <a:t>？</a:t>
            </a:r>
          </a:p>
        </p:txBody>
      </p:sp>
      <p:sp>
        <p:nvSpPr>
          <p:cNvPr id="70" name="TextBox 1210"/>
          <p:cNvSpPr/>
          <p:nvPr/>
        </p:nvSpPr>
        <p:spPr>
          <a:xfrm>
            <a:off x="2912697" y="1848883"/>
            <a:ext cx="176715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网课</a:t>
            </a:r>
            <a:r>
              <a:rPr lang="en-US" altLang="zh-CN" b="1" dirty="0">
                <a:solidFill>
                  <a:srgbClr val="1B4367"/>
                </a:solidFill>
                <a:cs typeface="+mn-ea"/>
                <a:sym typeface="+mn-lt"/>
              </a:rPr>
              <a:t>APP</a:t>
            </a:r>
            <a:r>
              <a:rPr lang="zh-CN" altLang="en-US" b="1" dirty="0">
                <a:solidFill>
                  <a:srgbClr val="1B4367"/>
                </a:solidFill>
                <a:cs typeface="+mn-ea"/>
                <a:sym typeface="+mn-lt"/>
              </a:rPr>
              <a:t>不足的地方</a:t>
            </a:r>
          </a:p>
        </p:txBody>
      </p:sp>
      <p:sp>
        <p:nvSpPr>
          <p:cNvPr id="72" name="TextBox 1210"/>
          <p:cNvSpPr/>
          <p:nvPr/>
        </p:nvSpPr>
        <p:spPr>
          <a:xfrm>
            <a:off x="4576034" y="2967310"/>
            <a:ext cx="175432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上网课时遇到的问题</a:t>
            </a:r>
          </a:p>
        </p:txBody>
      </p:sp>
      <p:sp>
        <p:nvSpPr>
          <p:cNvPr id="74" name="TextBox 1210"/>
          <p:cNvSpPr/>
          <p:nvPr/>
        </p:nvSpPr>
        <p:spPr>
          <a:xfrm>
            <a:off x="6538565" y="1820458"/>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想要的功能与改进</a:t>
            </a:r>
          </a:p>
        </p:txBody>
      </p:sp>
      <p:cxnSp>
        <p:nvCxnSpPr>
          <p:cNvPr id="27" name="直接连接符 26"/>
          <p:cNvCxnSpPr/>
          <p:nvPr/>
        </p:nvCxnSpPr>
        <p:spPr>
          <a:xfrm>
            <a:off x="774478" y="664732"/>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pic>
        <p:nvPicPr>
          <p:cNvPr id="29" name="图片 28">
            <a:extLst>
              <a:ext uri="{FF2B5EF4-FFF2-40B4-BE49-F238E27FC236}">
                <a16:creationId xmlns:a16="http://schemas.microsoft.com/office/drawing/2014/main" id="{385AF739-B941-4C0B-9CBE-C8ED21747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236" y="3301475"/>
            <a:ext cx="2674988" cy="1337494"/>
          </a:xfrm>
          <a:prstGeom prst="rect">
            <a:avLst/>
          </a:prstGeom>
        </p:spPr>
      </p:pic>
      <p:pic>
        <p:nvPicPr>
          <p:cNvPr id="3" name="图片 2">
            <a:extLst>
              <a:ext uri="{FF2B5EF4-FFF2-40B4-BE49-F238E27FC236}">
                <a16:creationId xmlns:a16="http://schemas.microsoft.com/office/drawing/2014/main" id="{96D04BAC-DA9E-4DD5-83CB-4217CC24D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171" y="476300"/>
            <a:ext cx="2674989" cy="1337495"/>
          </a:xfrm>
          <a:prstGeom prst="rect">
            <a:avLst/>
          </a:prstGeom>
        </p:spPr>
      </p:pic>
      <p:pic>
        <p:nvPicPr>
          <p:cNvPr id="5" name="图片 4">
            <a:extLst>
              <a:ext uri="{FF2B5EF4-FFF2-40B4-BE49-F238E27FC236}">
                <a16:creationId xmlns:a16="http://schemas.microsoft.com/office/drawing/2014/main" id="{F250AC14-1880-4851-BD9E-3AC88A533E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6542" y="3276320"/>
            <a:ext cx="3365675" cy="1682838"/>
          </a:xfrm>
          <a:prstGeom prst="rect">
            <a:avLst/>
          </a:prstGeom>
        </p:spPr>
      </p:pic>
      <p:pic>
        <p:nvPicPr>
          <p:cNvPr id="7" name="图片 6">
            <a:extLst>
              <a:ext uri="{FF2B5EF4-FFF2-40B4-BE49-F238E27FC236}">
                <a16:creationId xmlns:a16="http://schemas.microsoft.com/office/drawing/2014/main" id="{9CD4EC13-DEE6-490E-8908-94887E8426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6146" y="446164"/>
            <a:ext cx="1548241" cy="870885"/>
          </a:xfrm>
          <a:prstGeom prst="rect">
            <a:avLst/>
          </a:prstGeom>
        </p:spPr>
      </p:pic>
      <p:pic>
        <p:nvPicPr>
          <p:cNvPr id="9" name="图片 8">
            <a:extLst>
              <a:ext uri="{FF2B5EF4-FFF2-40B4-BE49-F238E27FC236}">
                <a16:creationId xmlns:a16="http://schemas.microsoft.com/office/drawing/2014/main" id="{809A26F9-6D98-4DA1-88A8-E5FC3E011F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9753" y="1032295"/>
            <a:ext cx="1320356" cy="742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05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550"/>
                            </p:stCondLst>
                            <p:childTnLst>
                              <p:par>
                                <p:cTn id="34" presetID="2" presetClass="entr" presetSubtype="4"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2050"/>
                            </p:stCondLst>
                            <p:childTnLst>
                              <p:par>
                                <p:cTn id="39" presetID="42"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childTnLst>
                          </p:cTn>
                        </p:par>
                        <p:par>
                          <p:cTn id="44" fill="hold">
                            <p:stCondLst>
                              <p:cond delay="3050"/>
                            </p:stCondLst>
                            <p:childTnLst>
                              <p:par>
                                <p:cTn id="45" presetID="2" presetClass="entr" presetSubtype="1"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fill="hold"/>
                                        <p:tgtEl>
                                          <p:spTgt spid="70"/>
                                        </p:tgtEl>
                                        <p:attrNameLst>
                                          <p:attrName>ppt_x</p:attrName>
                                        </p:attrNameLst>
                                      </p:cBhvr>
                                      <p:tavLst>
                                        <p:tav tm="0">
                                          <p:val>
                                            <p:strVal val="#ppt_x"/>
                                          </p:val>
                                        </p:tav>
                                        <p:tav tm="100000">
                                          <p:val>
                                            <p:strVal val="#ppt_x"/>
                                          </p:val>
                                        </p:tav>
                                      </p:tavLst>
                                    </p:anim>
                                    <p:anim calcmode="lin" valueType="num">
                                      <p:cBhvr additive="base">
                                        <p:cTn id="48" dur="500" fill="hold"/>
                                        <p:tgtEl>
                                          <p:spTgt spid="70"/>
                                        </p:tgtEl>
                                        <p:attrNameLst>
                                          <p:attrName>ppt_y</p:attrName>
                                        </p:attrNameLst>
                                      </p:cBhvr>
                                      <p:tavLst>
                                        <p:tav tm="0">
                                          <p:val>
                                            <p:strVal val="0-#ppt_h/2"/>
                                          </p:val>
                                        </p:tav>
                                        <p:tav tm="100000">
                                          <p:val>
                                            <p:strVal val="#ppt_y"/>
                                          </p:val>
                                        </p:tav>
                                      </p:tavLst>
                                    </p:anim>
                                  </p:childTnLst>
                                </p:cTn>
                              </p:par>
                            </p:childTnLst>
                          </p:cTn>
                        </p:par>
                        <p:par>
                          <p:cTn id="49" fill="hold">
                            <p:stCondLst>
                              <p:cond delay="3550"/>
                            </p:stCondLst>
                            <p:childTnLst>
                              <p:par>
                                <p:cTn id="50" presetID="42"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childTnLst>
                          </p:cTn>
                        </p:par>
                        <p:par>
                          <p:cTn id="55" fill="hold">
                            <p:stCondLst>
                              <p:cond delay="4550"/>
                            </p:stCondLst>
                            <p:childTnLst>
                              <p:par>
                                <p:cTn id="56" presetID="2" presetClass="entr" presetSubtype="4"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500" fill="hold"/>
                                        <p:tgtEl>
                                          <p:spTgt spid="72"/>
                                        </p:tgtEl>
                                        <p:attrNameLst>
                                          <p:attrName>ppt_x</p:attrName>
                                        </p:attrNameLst>
                                      </p:cBhvr>
                                      <p:tavLst>
                                        <p:tav tm="0">
                                          <p:val>
                                            <p:strVal val="#ppt_x"/>
                                          </p:val>
                                        </p:tav>
                                        <p:tav tm="100000">
                                          <p:val>
                                            <p:strVal val="#ppt_x"/>
                                          </p:val>
                                        </p:tav>
                                      </p:tavLst>
                                    </p:anim>
                                    <p:anim calcmode="lin" valueType="num">
                                      <p:cBhvr additive="base">
                                        <p:cTn id="59" dur="500" fill="hold"/>
                                        <p:tgtEl>
                                          <p:spTgt spid="72"/>
                                        </p:tgtEl>
                                        <p:attrNameLst>
                                          <p:attrName>ppt_y</p:attrName>
                                        </p:attrNameLst>
                                      </p:cBhvr>
                                      <p:tavLst>
                                        <p:tav tm="0">
                                          <p:val>
                                            <p:strVal val="1+#ppt_h/2"/>
                                          </p:val>
                                        </p:tav>
                                        <p:tav tm="100000">
                                          <p:val>
                                            <p:strVal val="#ppt_y"/>
                                          </p:val>
                                        </p:tav>
                                      </p:tavLst>
                                    </p:anim>
                                  </p:childTnLst>
                                </p:cTn>
                              </p:par>
                            </p:childTnLst>
                          </p:cTn>
                        </p:par>
                        <p:par>
                          <p:cTn id="60" fill="hold">
                            <p:stCondLst>
                              <p:cond delay="5050"/>
                            </p:stCondLst>
                            <p:childTnLst>
                              <p:par>
                                <p:cTn id="61" presetID="42"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par>
                          <p:cTn id="66" fill="hold">
                            <p:stCondLst>
                              <p:cond delay="6050"/>
                            </p:stCondLst>
                            <p:childTnLst>
                              <p:par>
                                <p:cTn id="67" presetID="2" presetClass="entr" presetSubtype="1" fill="hold" grpId="0" nodeType="afterEffect">
                                  <p:stCondLst>
                                    <p:cond delay="0"/>
                                  </p:stCondLst>
                                  <p:childTnLst>
                                    <p:set>
                                      <p:cBhvr>
                                        <p:cTn id="68" dur="1" fill="hold">
                                          <p:stCondLst>
                                            <p:cond delay="0"/>
                                          </p:stCondLst>
                                        </p:cTn>
                                        <p:tgtEl>
                                          <p:spTgt spid="74"/>
                                        </p:tgtEl>
                                        <p:attrNameLst>
                                          <p:attrName>style.visibility</p:attrName>
                                        </p:attrNameLst>
                                      </p:cBhvr>
                                      <p:to>
                                        <p:strVal val="visible"/>
                                      </p:to>
                                    </p:set>
                                    <p:anim calcmode="lin" valueType="num">
                                      <p:cBhvr additive="base">
                                        <p:cTn id="69" dur="500" fill="hold"/>
                                        <p:tgtEl>
                                          <p:spTgt spid="74"/>
                                        </p:tgtEl>
                                        <p:attrNameLst>
                                          <p:attrName>ppt_x</p:attrName>
                                        </p:attrNameLst>
                                      </p:cBhvr>
                                      <p:tavLst>
                                        <p:tav tm="0">
                                          <p:val>
                                            <p:strVal val="#ppt_x"/>
                                          </p:val>
                                        </p:tav>
                                        <p:tav tm="100000">
                                          <p:val>
                                            <p:strVal val="#ppt_x"/>
                                          </p:val>
                                        </p:tav>
                                      </p:tavLst>
                                    </p:anim>
                                    <p:anim calcmode="lin" valueType="num">
                                      <p:cBhvr additive="base">
                                        <p:cTn id="70" dur="500" fill="hold"/>
                                        <p:tgtEl>
                                          <p:spTgt spid="74"/>
                                        </p:tgtEl>
                                        <p:attrNameLst>
                                          <p:attrName>ppt_y</p:attrName>
                                        </p:attrNameLst>
                                      </p:cBhvr>
                                      <p:tavLst>
                                        <p:tav tm="0">
                                          <p:val>
                                            <p:strVal val="0-#ppt_h/2"/>
                                          </p:val>
                                        </p:tav>
                                        <p:tav tm="100000">
                                          <p:val>
                                            <p:strVal val="#ppt_y"/>
                                          </p:val>
                                        </p:tav>
                                      </p:tavLst>
                                    </p:anim>
                                  </p:childTnLst>
                                </p:cTn>
                              </p:par>
                            </p:childTnLst>
                          </p:cTn>
                        </p:par>
                        <p:par>
                          <p:cTn id="71" fill="hold">
                            <p:stCondLst>
                              <p:cond delay="6550"/>
                            </p:stCondLst>
                            <p:childTnLst>
                              <p:par>
                                <p:cTn id="72" presetID="42" presetClass="entr" presetSubtype="0" fill="hold"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000"/>
                                        <p:tgtEl>
                                          <p:spTgt spid="7"/>
                                        </p:tgtEl>
                                      </p:cBhvr>
                                    </p:animEffect>
                                    <p:anim calcmode="lin" valueType="num">
                                      <p:cBhvr>
                                        <p:cTn id="75" dur="1000" fill="hold"/>
                                        <p:tgtEl>
                                          <p:spTgt spid="7"/>
                                        </p:tgtEl>
                                        <p:attrNameLst>
                                          <p:attrName>ppt_x</p:attrName>
                                        </p:attrNameLst>
                                      </p:cBhvr>
                                      <p:tavLst>
                                        <p:tav tm="0">
                                          <p:val>
                                            <p:strVal val="#ppt_x"/>
                                          </p:val>
                                        </p:tav>
                                        <p:tav tm="100000">
                                          <p:val>
                                            <p:strVal val="#ppt_x"/>
                                          </p:val>
                                        </p:tav>
                                      </p:tavLst>
                                    </p:anim>
                                    <p:anim calcmode="lin" valueType="num">
                                      <p:cBhvr>
                                        <p:cTn id="76" dur="1000" fill="hold"/>
                                        <p:tgtEl>
                                          <p:spTgt spid="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1000"/>
                                        <p:tgtEl>
                                          <p:spTgt spid="9"/>
                                        </p:tgtEl>
                                      </p:cBhvr>
                                    </p:animEffect>
                                    <p:anim calcmode="lin" valueType="num">
                                      <p:cBhvr>
                                        <p:cTn id="80" dur="1000" fill="hold"/>
                                        <p:tgtEl>
                                          <p:spTgt spid="9"/>
                                        </p:tgtEl>
                                        <p:attrNameLst>
                                          <p:attrName>ppt_x</p:attrName>
                                        </p:attrNameLst>
                                      </p:cBhvr>
                                      <p:tavLst>
                                        <p:tav tm="0">
                                          <p:val>
                                            <p:strVal val="#ppt_x"/>
                                          </p:val>
                                        </p:tav>
                                        <p:tav tm="100000">
                                          <p:val>
                                            <p:strVal val="#ppt_x"/>
                                          </p:val>
                                        </p:tav>
                                      </p:tavLst>
                                    </p:anim>
                                    <p:anim calcmode="lin" valueType="num">
                                      <p:cBhvr>
                                        <p:cTn id="8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70" grpId="0"/>
      <p:bldP spid="72"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546802" y="1657061"/>
            <a:ext cx="1357332" cy="1371432"/>
            <a:chOff x="816774" y="4776910"/>
            <a:chExt cx="759650" cy="759649"/>
          </a:xfrm>
          <a:solidFill>
            <a:schemeClr val="bg1"/>
          </a:solidFill>
        </p:grpSpPr>
        <p:sp>
          <p:nvSpPr>
            <p:cNvPr id="28" name="椭圆 27"/>
            <p:cNvSpPr/>
            <p:nvPr/>
          </p:nvSpPr>
          <p:spPr>
            <a:xfrm>
              <a:off x="816774" y="4776910"/>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cs typeface="+mn-ea"/>
                <a:sym typeface="+mn-lt"/>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cs typeface="+mn-ea"/>
                  <a:sym typeface="+mn-lt"/>
                </a:endParaRPr>
              </a:p>
            </p:txBody>
          </p:sp>
        </p:grpSp>
      </p:grpSp>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市场分析</a:t>
            </a:r>
          </a:p>
        </p:txBody>
      </p:sp>
      <p:sp>
        <p:nvSpPr>
          <p:cNvPr id="57" name="TextBox 1210"/>
          <p:cNvSpPr/>
          <p:nvPr/>
        </p:nvSpPr>
        <p:spPr>
          <a:xfrm>
            <a:off x="3224094" y="1225500"/>
            <a:ext cx="1574790"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sz="2400" b="1" dirty="0">
                <a:solidFill>
                  <a:srgbClr val="1B4367"/>
                </a:solidFill>
                <a:cs typeface="+mn-ea"/>
                <a:sym typeface="+mn-lt"/>
              </a:rPr>
              <a:t>分析结果</a:t>
            </a:r>
          </a:p>
        </p:txBody>
      </p:sp>
      <p:sp>
        <p:nvSpPr>
          <p:cNvPr id="58" name="文本框 11"/>
          <p:cNvSpPr txBox="1"/>
          <p:nvPr/>
        </p:nvSpPr>
        <p:spPr>
          <a:xfrm>
            <a:off x="3246038" y="1691977"/>
            <a:ext cx="4997850" cy="222753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lang="zh-CN" altLang="en-US"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在线教育市场仍有巨大的发展潜力，</a:t>
            </a:r>
            <a:r>
              <a:rPr lang="en-US" altLang="zh-CN"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K12</a:t>
            </a:r>
            <a:r>
              <a:rPr lang="zh-CN" altLang="en-US"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教育和高等教育在在线教育市场中具有一定的关注度。“水课堂”项目初期着重于</a:t>
            </a:r>
            <a:r>
              <a:rPr lang="en-US" altLang="zh-CN"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K12</a:t>
            </a:r>
            <a:r>
              <a:rPr lang="zh-CN" altLang="en-US"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教育和高等教育，具有相对较好的发展前景。</a:t>
            </a:r>
            <a:endParaRPr lang="en-US" altLang="zh-CN"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a:p>
            <a:pPr>
              <a:lnSpc>
                <a:spcPct val="150000"/>
              </a:lnSpc>
            </a:pPr>
            <a:r>
              <a:rPr lang="zh-CN" altLang="en-US"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rPr>
              <a:t>从客户调查上可以发现，市场上的产品仍有许多不足，缺少部分必需的功能，无法满足目前客户的需求。</a:t>
            </a:r>
            <a:endParaRPr lang="en-US" altLang="zh-CN" sz="1600" dirty="0">
              <a:solidFill>
                <a:schemeClr val="tx1">
                  <a:lumMod val="75000"/>
                  <a:lumOff val="25000"/>
                </a:schemeClr>
              </a:solidFill>
              <a:latin typeface="仿宋" panose="02010609060101010101" pitchFamily="49" charset="-122"/>
              <a:ea typeface="仿宋" panose="02010609060101010101" pitchFamily="49" charset="-122"/>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 y="4441670"/>
            <a:ext cx="701829" cy="701829"/>
          </a:xfrm>
          <a:prstGeom prst="rect">
            <a:avLst/>
          </a:prstGeom>
        </p:spPr>
      </p:pic>
    </p:spTree>
    <p:extLst>
      <p:ext uri="{BB962C8B-B14F-4D97-AF65-F5344CB8AC3E}">
        <p14:creationId xmlns:p14="http://schemas.microsoft.com/office/powerpoint/2010/main" val="18933949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par>
                          <p:cTn id="16" fill="hold">
                            <p:stCondLst>
                              <p:cond delay="95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500" fill="hold"/>
                                        <p:tgtEl>
                                          <p:spTgt spid="57"/>
                                        </p:tgtEl>
                                        <p:attrNameLst>
                                          <p:attrName>ppt_x</p:attrName>
                                        </p:attrNameLst>
                                      </p:cBhvr>
                                      <p:tavLst>
                                        <p:tav tm="0">
                                          <p:val>
                                            <p:strVal val="1+#ppt_w/2"/>
                                          </p:val>
                                        </p:tav>
                                        <p:tav tm="100000">
                                          <p:val>
                                            <p:strVal val="#ppt_x"/>
                                          </p:val>
                                        </p:tav>
                                      </p:tavLst>
                                    </p:anim>
                                    <p:anim calcmode="lin" valueType="num">
                                      <p:cBhvr additive="base">
                                        <p:cTn id="25" dur="500" fill="hold"/>
                                        <p:tgtEl>
                                          <p:spTgt spid="5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1+#ppt_w/2"/>
                                          </p:val>
                                        </p:tav>
                                        <p:tav tm="100000">
                                          <p:val>
                                            <p:strVal val="#ppt_x"/>
                                          </p:val>
                                        </p:tav>
                                      </p:tavLst>
                                    </p:anim>
                                    <p:anim calcmode="lin" valueType="num">
                                      <p:cBhvr additive="base">
                                        <p:cTn id="29"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7" grpId="0"/>
      <p:bldP spid="58" grpId="0"/>
    </p:bldLst>
  </p:timing>
</p:sld>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2662</Words>
  <Application>Microsoft Office PowerPoint</Application>
  <PresentationFormat>全屏显示(16:9)</PresentationFormat>
  <Paragraphs>247</Paragraphs>
  <Slides>34</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仿宋</vt:lpstr>
      <vt:lpstr>宋体</vt:lpstr>
      <vt:lpstr>微软雅黑</vt:lpstr>
      <vt:lpstr>Arial</vt:lpstr>
      <vt:lpstr>Calibri</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lastModifiedBy>yao xuanzhu</cp:lastModifiedBy>
  <cp:revision>96</cp:revision>
  <dcterms:created xsi:type="dcterms:W3CDTF">2018-11-08T00:27:20Z</dcterms:created>
  <dcterms:modified xsi:type="dcterms:W3CDTF">2020-05-14T07:54:32Z</dcterms:modified>
  <cp:category>qzuser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