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4" r:id="rId4"/>
    <p:sldId id="263" r:id="rId5"/>
    <p:sldId id="285" r:id="rId6"/>
    <p:sldId id="267" r:id="rId7"/>
    <p:sldId id="289" r:id="rId8"/>
    <p:sldId id="261" r:id="rId9"/>
    <p:sldId id="291" r:id="rId10"/>
    <p:sldId id="286" r:id="rId11"/>
    <p:sldId id="262" r:id="rId12"/>
    <p:sldId id="287" r:id="rId13"/>
    <p:sldId id="292" r:id="rId14"/>
    <p:sldId id="279" r:id="rId15"/>
    <p:sldId id="290" r:id="rId16"/>
    <p:sldId id="297" r:id="rId17"/>
    <p:sldId id="293" r:id="rId18"/>
    <p:sldId id="295" r:id="rId19"/>
    <p:sldId id="274" r:id="rId20"/>
    <p:sldId id="294" r:id="rId21"/>
    <p:sldId id="300" r:id="rId22"/>
    <p:sldId id="299" r:id="rId23"/>
    <p:sldId id="270" r:id="rId24"/>
    <p:sldId id="298" r:id="rId25"/>
    <p:sldId id="272" r:id="rId26"/>
    <p:sldId id="301" r:id="rId27"/>
    <p:sldId id="303" r:id="rId28"/>
    <p:sldId id="302" r:id="rId29"/>
    <p:sldId id="304" r:id="rId30"/>
    <p:sldId id="288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6" y="86"/>
      </p:cViewPr>
      <p:guideLst>
        <p:guide orient="horz" pos="1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7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4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9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4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53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9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6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7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3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1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13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62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2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3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1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27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39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2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27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3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5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1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9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3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2020/5/15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0157" y="463197"/>
            <a:ext cx="5507489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西安电子科技大学在线教育系统</a:t>
            </a:r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</a:p>
          <a:p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 “水课堂”项目报告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040277" y="3042673"/>
            <a:ext cx="5196637" cy="67749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组别：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班第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团队成员：陈德创  姚炫竹  柴轲  吴静轩  李容齐 李济阳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40277" y="2139021"/>
            <a:ext cx="3572663" cy="67898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西安电子科技大学 计算机科学与技术学院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工程概论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40+46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646" y="76662"/>
            <a:ext cx="1106354" cy="1106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产品与服务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4597480" y="1362762"/>
            <a:ext cx="1210866" cy="1210866"/>
          </a:xfrm>
          <a:custGeom>
            <a:avLst/>
            <a:gdLst>
              <a:gd name="T0" fmla="*/ 0 w 86"/>
              <a:gd name="T1" fmla="*/ 86 h 86"/>
              <a:gd name="T2" fmla="*/ 0 w 86"/>
              <a:gd name="T3" fmla="*/ 22 h 86"/>
              <a:gd name="T4" fmla="*/ 23 w 86"/>
              <a:gd name="T5" fmla="*/ 0 h 86"/>
              <a:gd name="T6" fmla="*/ 86 w 86"/>
              <a:gd name="T7" fmla="*/ 0 h 86"/>
              <a:gd name="T8" fmla="*/ 86 w 86"/>
              <a:gd name="T9" fmla="*/ 63 h 86"/>
              <a:gd name="T10" fmla="*/ 64 w 86"/>
              <a:gd name="T11" fmla="*/ 86 h 86"/>
              <a:gd name="T12" fmla="*/ 0 w 86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6">
                <a:moveTo>
                  <a:pt x="0" y="86"/>
                </a:move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76"/>
                  <a:pt x="76" y="86"/>
                  <a:pt x="64" y="86"/>
                </a:cubicBezTo>
                <a:lnTo>
                  <a:pt x="0" y="86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3317558" y="1362762"/>
            <a:ext cx="1227535" cy="1210866"/>
          </a:xfrm>
          <a:custGeom>
            <a:avLst/>
            <a:gdLst>
              <a:gd name="T0" fmla="*/ 87 w 87"/>
              <a:gd name="T1" fmla="*/ 86 h 86"/>
              <a:gd name="T2" fmla="*/ 23 w 87"/>
              <a:gd name="T3" fmla="*/ 86 h 86"/>
              <a:gd name="T4" fmla="*/ 0 w 87"/>
              <a:gd name="T5" fmla="*/ 63 h 86"/>
              <a:gd name="T6" fmla="*/ 0 w 87"/>
              <a:gd name="T7" fmla="*/ 0 h 86"/>
              <a:gd name="T8" fmla="*/ 64 w 87"/>
              <a:gd name="T9" fmla="*/ 0 h 86"/>
              <a:gd name="T10" fmla="*/ 87 w 87"/>
              <a:gd name="T11" fmla="*/ 22 h 86"/>
              <a:gd name="T12" fmla="*/ 87 w 87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6">
                <a:moveTo>
                  <a:pt x="87" y="86"/>
                </a:moveTo>
                <a:cubicBezTo>
                  <a:pt x="23" y="86"/>
                  <a:pt x="23" y="86"/>
                  <a:pt x="23" y="86"/>
                </a:cubicBezTo>
                <a:cubicBezTo>
                  <a:pt x="10" y="86"/>
                  <a:pt x="0" y="76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7" y="0"/>
                  <a:pt x="87" y="10"/>
                  <a:pt x="87" y="22"/>
                </a:cubicBezTo>
                <a:lnTo>
                  <a:pt x="87" y="8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597480" y="2631969"/>
            <a:ext cx="1210866" cy="1221581"/>
          </a:xfrm>
          <a:custGeom>
            <a:avLst/>
            <a:gdLst>
              <a:gd name="T0" fmla="*/ 86 w 86"/>
              <a:gd name="T1" fmla="*/ 87 h 87"/>
              <a:gd name="T2" fmla="*/ 23 w 86"/>
              <a:gd name="T3" fmla="*/ 87 h 87"/>
              <a:gd name="T4" fmla="*/ 0 w 86"/>
              <a:gd name="T5" fmla="*/ 64 h 87"/>
              <a:gd name="T6" fmla="*/ 0 w 86"/>
              <a:gd name="T7" fmla="*/ 0 h 87"/>
              <a:gd name="T8" fmla="*/ 64 w 86"/>
              <a:gd name="T9" fmla="*/ 0 h 87"/>
              <a:gd name="T10" fmla="*/ 86 w 86"/>
              <a:gd name="T11" fmla="*/ 23 h 87"/>
              <a:gd name="T12" fmla="*/ 86 w 86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7">
                <a:moveTo>
                  <a:pt x="86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10" y="87"/>
                  <a:pt x="0" y="76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0"/>
                  <a:pt x="86" y="10"/>
                  <a:pt x="86" y="23"/>
                </a:cubicBezTo>
                <a:lnTo>
                  <a:pt x="86" y="87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3317558" y="2631969"/>
            <a:ext cx="1227535" cy="1221581"/>
          </a:xfrm>
          <a:custGeom>
            <a:avLst/>
            <a:gdLst>
              <a:gd name="T0" fmla="*/ 0 w 87"/>
              <a:gd name="T1" fmla="*/ 87 h 87"/>
              <a:gd name="T2" fmla="*/ 0 w 87"/>
              <a:gd name="T3" fmla="*/ 23 h 87"/>
              <a:gd name="T4" fmla="*/ 23 w 87"/>
              <a:gd name="T5" fmla="*/ 0 h 87"/>
              <a:gd name="T6" fmla="*/ 87 w 87"/>
              <a:gd name="T7" fmla="*/ 0 h 87"/>
              <a:gd name="T8" fmla="*/ 87 w 87"/>
              <a:gd name="T9" fmla="*/ 64 h 87"/>
              <a:gd name="T10" fmla="*/ 64 w 87"/>
              <a:gd name="T11" fmla="*/ 87 h 87"/>
              <a:gd name="T12" fmla="*/ 0 w 87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0" y="87"/>
                </a:move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76"/>
                  <a:pt x="77" y="87"/>
                  <a:pt x="64" y="87"/>
                </a:cubicBezTo>
                <a:lnTo>
                  <a:pt x="0" y="87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5982692" y="1325297"/>
            <a:ext cx="1939404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支持学生观看课程回放的录课系统</a:t>
            </a:r>
          </a:p>
        </p:txBody>
      </p:sp>
      <p:sp>
        <p:nvSpPr>
          <p:cNvPr id="3" name="TextBox 1210"/>
          <p:cNvSpPr/>
          <p:nvPr/>
        </p:nvSpPr>
        <p:spPr>
          <a:xfrm>
            <a:off x="6014124" y="3053608"/>
            <a:ext cx="2244737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支持教师布置与检查作业的作业考试系统</a:t>
            </a:r>
          </a:p>
        </p:txBody>
      </p:sp>
      <p:sp>
        <p:nvSpPr>
          <p:cNvPr id="6" name="TextBox 1210"/>
          <p:cNvSpPr/>
          <p:nvPr/>
        </p:nvSpPr>
        <p:spPr>
          <a:xfrm>
            <a:off x="1309421" y="3070754"/>
            <a:ext cx="1840934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支持师生交流与问答的群聊系统</a:t>
            </a:r>
          </a:p>
        </p:txBody>
      </p:sp>
      <p:sp>
        <p:nvSpPr>
          <p:cNvPr id="8" name="TextBox 1210"/>
          <p:cNvSpPr/>
          <p:nvPr/>
        </p:nvSpPr>
        <p:spPr>
          <a:xfrm>
            <a:off x="1192378" y="1341489"/>
            <a:ext cx="1939404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支持教师进行网上授课的网课系统</a:t>
            </a: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提供的产品与服务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5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5" grpId="0"/>
      <p:bldP spid="3" grpId="0"/>
      <p:bldP spid="6" grpId="0"/>
      <p:bldP spid="8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风险分析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4607" y="1723329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风险分析</a:t>
            </a:r>
          </a:p>
        </p:txBody>
      </p:sp>
      <p:sp>
        <p:nvSpPr>
          <p:cNvPr id="26" name="TextBox 1210"/>
          <p:cNvSpPr/>
          <p:nvPr/>
        </p:nvSpPr>
        <p:spPr>
          <a:xfrm>
            <a:off x="2735145" y="1232914"/>
            <a:ext cx="4269393" cy="229332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由于项目开发初期所面对的较大资金缺口，目前产品的开发模式运用的是</a:t>
            </a:r>
            <a:r>
              <a:rPr lang="zh-CN" altLang="en-US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多组开发单组整合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的线上模式，在产品尚未正式运营之前，是最为合适的开发模式，但当产品实际运作时，将会面临诸多如保密性，同步性，协调性等问题。 并且在运营的过程中，技术在未来发展中可能被超越，竞争对手可能会对我们现有技术进行模仿。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59063" y="627205"/>
            <a:ext cx="3512012" cy="1268081"/>
            <a:chOff x="6178340" y="1457775"/>
            <a:chExt cx="3592830" cy="1690771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2029011"/>
              <a:ext cx="3592830" cy="111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rPr>
                <a:t>通过便捷、多样的功能和良好的服务态度培养产品在师生群体里的良好口碑。而形成良好的口碑，能扩大和巩固团队的经营规模和经济实力，可以有效降低财务方面风险。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0" y="1457775"/>
              <a:ext cx="2945439" cy="6360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以产品功能多样化、便捷化取胜，建立良好口碑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5"/>
            <a:ext cx="3410611" cy="1055871"/>
            <a:chOff x="6180940" y="3828220"/>
            <a:chExt cx="3592830" cy="1407825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111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rPr>
                <a:t>通过产品内意见反馈、问卷调查、微信公众号提问、论坛的建议搜集等方式，做好市场调研。并对调研数据进行详细分析，为策划案的制定提供可靠的依据。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做好调研分析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863205" y="1645601"/>
            <a:ext cx="3099744" cy="863511"/>
            <a:chOff x="1641794" y="2573986"/>
            <a:chExt cx="3592830" cy="1151345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6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rPr>
                <a:t>设立统一办公地点，将线上开发模式转为线下开发模式。加强各部分的联络确保产品开发过程中的同步性和保密性。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2896280" y="2573986"/>
              <a:ext cx="230767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设立统一办公地点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63205" y="3352071"/>
            <a:ext cx="3101693" cy="1055871"/>
            <a:chOff x="1644394" y="4873181"/>
            <a:chExt cx="3592830" cy="1407824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111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rPr>
                <a:t>团队成员要不断地深入学习相关知识，把握市场上的最新方向，为用户提供最新颖的功能与信息，使产品不断焕发新活力。</a:t>
              </a:r>
              <a:endParaRPr lang="zh-CN" alt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2691466" y="4873181"/>
              <a:ext cx="2491341" cy="3795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不断学习，紧跟时代</a:t>
              </a: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应对策略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软件设计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25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架构、功能总览、软硬件及外部系统接口需求、运行环境、可靠性和可用性需求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9575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业务流程图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CF1BCE-0682-4990-8397-8F60963649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13" y="657417"/>
            <a:ext cx="6868973" cy="30109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DCD1F0-F6BA-4B4A-B606-71A99E067A52}"/>
              </a:ext>
            </a:extLst>
          </p:cNvPr>
          <p:cNvSpPr txBox="1"/>
          <p:nvPr/>
        </p:nvSpPr>
        <p:spPr>
          <a:xfrm>
            <a:off x="1131647" y="3796623"/>
            <a:ext cx="6868973" cy="70183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该系统是基于网络技术的一种在线教育系统，教师通过网络进行教学、管理、考核等操作；学生通过系统完成学习、检测等操作。</a:t>
            </a:r>
          </a:p>
        </p:txBody>
      </p:sp>
    </p:spTree>
    <p:extLst>
      <p:ext uri="{BB962C8B-B14F-4D97-AF65-F5344CB8AC3E}">
        <p14:creationId xmlns:p14="http://schemas.microsoft.com/office/powerpoint/2010/main" val="37603784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软件系统架构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AC05BC-1031-4891-A5E2-F8993183C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0465"/>
            <a:ext cx="4557719" cy="421324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7F0906-C6E4-470E-A046-55FFA9412DF9}"/>
              </a:ext>
            </a:extLst>
          </p:cNvPr>
          <p:cNvSpPr txBox="1"/>
          <p:nvPr/>
        </p:nvSpPr>
        <p:spPr>
          <a:xfrm>
            <a:off x="305933" y="798548"/>
            <a:ext cx="4353850" cy="415952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     在登录后进入</a:t>
            </a:r>
            <a:r>
              <a:rPr lang="en-US" altLang="zh-CN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主页面，默认显示课程选择界面，这一部分以课表的形式展现，并且会对现在正在直播的课程做出提示，从这一入口可以直达课堂。</a:t>
            </a:r>
            <a:endParaRPr lang="en-US" altLang="zh-CN" sz="14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     个人主页面：主要进行个人信息的编辑、各种消息的集中展示、各种服务的接口。</a:t>
            </a:r>
            <a:r>
              <a:rPr lang="zh-CN" altLang="en-US" sz="1400" dirty="0">
                <a:solidFill>
                  <a:srgbClr val="1B4367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服务为可拓展模块</a:t>
            </a:r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，方便后期添加和维护。这些服务板块可以为学生提供校内便捷服务，比如查询图书馆的借阅信息、个人水电网费缴费情况、个人成绩等。</a:t>
            </a:r>
            <a:endParaRPr lang="en-US" altLang="zh-CN" sz="14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     任务页面：主要是老师发布的作业和考试安排，以</a:t>
            </a:r>
            <a:r>
              <a:rPr lang="zh-CN" altLang="en-US" sz="1400" dirty="0">
                <a:solidFill>
                  <a:srgbClr val="1B4367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时间轴方式呈现</a:t>
            </a:r>
            <a:r>
              <a:rPr lang="zh-CN" altLang="en-US" sz="14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，防止错过任务提交的最终期限。</a:t>
            </a:r>
          </a:p>
        </p:txBody>
      </p:sp>
    </p:spTree>
    <p:extLst>
      <p:ext uri="{BB962C8B-B14F-4D97-AF65-F5344CB8AC3E}">
        <p14:creationId xmlns:p14="http://schemas.microsoft.com/office/powerpoint/2010/main" val="159776891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7329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67329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67329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优势功能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sp>
        <p:nvSpPr>
          <p:cNvPr id="23" name="TextBox 1210">
            <a:extLst>
              <a:ext uri="{FF2B5EF4-FFF2-40B4-BE49-F238E27FC236}">
                <a16:creationId xmlns:a16="http://schemas.microsoft.com/office/drawing/2014/main" id="{6FAF1D83-89E4-4E4E-9FD1-53A3FEB098FC}"/>
              </a:ext>
            </a:extLst>
          </p:cNvPr>
          <p:cNvSpPr/>
          <p:nvPr/>
        </p:nvSpPr>
        <p:spPr>
          <a:xfrm>
            <a:off x="1525805" y="1249520"/>
            <a:ext cx="4975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签到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D805AC-2BAB-40B7-9C60-0AE5875BF4FC}"/>
              </a:ext>
            </a:extLst>
          </p:cNvPr>
          <p:cNvSpPr txBox="1"/>
          <p:nvPr/>
        </p:nvSpPr>
        <p:spPr>
          <a:xfrm>
            <a:off x="1525805" y="1484489"/>
            <a:ext cx="6643352" cy="43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签到提示在学生端有着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醒目的位置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教师可以选择以学生在课堂内的有效时长作为依据，由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系统判定自动签到</a:t>
            </a:r>
            <a:endParaRPr lang="zh-CN" altLang="da-DK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1210">
            <a:extLst>
              <a:ext uri="{FF2B5EF4-FFF2-40B4-BE49-F238E27FC236}">
                <a16:creationId xmlns:a16="http://schemas.microsoft.com/office/drawing/2014/main" id="{EC1ECBAF-8CE3-4B8C-97C4-3BF4CE7ABF23}"/>
              </a:ext>
            </a:extLst>
          </p:cNvPr>
          <p:cNvSpPr/>
          <p:nvPr/>
        </p:nvSpPr>
        <p:spPr>
          <a:xfrm>
            <a:off x="1511175" y="228896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课堂纪律管理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E98453-22AB-42B4-8DB4-E1038D8FA2E1}"/>
              </a:ext>
            </a:extLst>
          </p:cNvPr>
          <p:cNvSpPr txBox="1"/>
          <p:nvPr/>
        </p:nvSpPr>
        <p:spPr>
          <a:xfrm>
            <a:off x="1530615" y="2562693"/>
            <a:ext cx="7291515" cy="44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教师可强制禁言、强制连麦，且被强制的对象会在后台有记录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有讲师、助教、学生的权限设置，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不同角色的权限不同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，可有效管理课堂纪律</a:t>
            </a:r>
            <a:endParaRPr lang="zh-CN" altLang="da-DK" sz="1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1210">
            <a:extLst>
              <a:ext uri="{FF2B5EF4-FFF2-40B4-BE49-F238E27FC236}">
                <a16:creationId xmlns:a16="http://schemas.microsoft.com/office/drawing/2014/main" id="{41BD031E-831B-4674-A3A1-B96E339694BD}"/>
              </a:ext>
            </a:extLst>
          </p:cNvPr>
          <p:cNvSpPr/>
          <p:nvPr/>
        </p:nvSpPr>
        <p:spPr>
          <a:xfrm>
            <a:off x="1523932" y="330301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课堂提问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1A7B65-EDF1-44F3-A22D-FA2B678A224C}"/>
              </a:ext>
            </a:extLst>
          </p:cNvPr>
          <p:cNvSpPr txBox="1"/>
          <p:nvPr/>
        </p:nvSpPr>
        <p:spPr>
          <a:xfrm>
            <a:off x="1512331" y="3564662"/>
            <a:ext cx="6515086" cy="43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答题卡可设置定时长、不定时长（手动结束）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答题卡可设置选择题（单选、多选）、填空题（包括解答题）</a:t>
            </a:r>
            <a:endParaRPr lang="zh-CN" altLang="da-DK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82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65127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优势功能</a:t>
            </a:r>
          </a:p>
        </p:txBody>
      </p:sp>
      <p:sp>
        <p:nvSpPr>
          <p:cNvPr id="40" name="TextBox 1210"/>
          <p:cNvSpPr/>
          <p:nvPr/>
        </p:nvSpPr>
        <p:spPr>
          <a:xfrm>
            <a:off x="1533459" y="123830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权限控制</a:t>
            </a:r>
          </a:p>
        </p:txBody>
      </p:sp>
      <p:sp>
        <p:nvSpPr>
          <p:cNvPr id="41" name="文本框 11"/>
          <p:cNvSpPr txBox="1"/>
          <p:nvPr/>
        </p:nvSpPr>
        <p:spPr>
          <a:xfrm>
            <a:off x="1508014" y="1475797"/>
            <a:ext cx="6477260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课堂权限和身份分开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课堂身份包括讲师、助教和学生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课堂权限包括主权限、副权限、管理权限、普通权限和受限权限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讲师和助教的权限是固定的，而学生权限默认为普通权限并受讲师和助教的控制。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聊天区屏蔽</a:t>
            </a:r>
          </a:p>
        </p:txBody>
      </p:sp>
      <p:sp>
        <p:nvSpPr>
          <p:cNvPr id="56" name="文本框 11"/>
          <p:cNvSpPr txBox="1"/>
          <p:nvPr/>
        </p:nvSpPr>
        <p:spPr>
          <a:xfrm>
            <a:off x="1508014" y="2550187"/>
            <a:ext cx="6377772" cy="6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对于聊天区的内容，教师和学生都可进行屏蔽，教师端的屏蔽将会导致消息对所有人（除发出者）不可见，学生端的屏蔽将会导致消息对自己不可见。屏蔽方法支持关键字屏蔽和正则表达式屏蔽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公式输入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1508014" y="3551134"/>
            <a:ext cx="6377771" cy="43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对于作业的提交、聊天区和提问区的发言，支持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markdown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语法或者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latex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语法等特殊语法和格式的输入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6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57540" y="57248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48263" y="552666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57540" y="129002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市场调查与分析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48263" y="1270210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57540" y="200756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产品与服务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48263" y="1987754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57540" y="2725112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风险分析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48263" y="2705298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3FC878B8-EFA7-4C54-8C2E-9D9B698CDCA4}"/>
              </a:ext>
            </a:extLst>
          </p:cNvPr>
          <p:cNvSpPr txBox="1"/>
          <p:nvPr/>
        </p:nvSpPr>
        <p:spPr>
          <a:xfrm>
            <a:off x="5661797" y="346247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软件设计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26C3D1-A602-4B94-A642-DB5B2243402D}"/>
              </a:ext>
            </a:extLst>
          </p:cNvPr>
          <p:cNvGrpSpPr/>
          <p:nvPr/>
        </p:nvGrpSpPr>
        <p:grpSpPr>
          <a:xfrm>
            <a:off x="5152520" y="3442656"/>
            <a:ext cx="478533" cy="393570"/>
            <a:chOff x="5640108" y="966369"/>
            <a:chExt cx="476097" cy="39156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C4D7D4-A087-4160-950E-2ECCD23F272E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>
              <a:extLst>
                <a:ext uri="{FF2B5EF4-FFF2-40B4-BE49-F238E27FC236}">
                  <a16:creationId xmlns:a16="http://schemas.microsoft.com/office/drawing/2014/main" id="{621C1575-F11D-4DFE-9FAB-E2ACBCCACD75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27" name="文本框 10">
            <a:extLst>
              <a:ext uri="{FF2B5EF4-FFF2-40B4-BE49-F238E27FC236}">
                <a16:creationId xmlns:a16="http://schemas.microsoft.com/office/drawing/2014/main" id="{0BEBCF4C-FB9F-476E-B81E-F4B4B02236ED}"/>
              </a:ext>
            </a:extLst>
          </p:cNvPr>
          <p:cNvSpPr txBox="1"/>
          <p:nvPr/>
        </p:nvSpPr>
        <p:spPr>
          <a:xfrm>
            <a:off x="5661797" y="416445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营销推广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8C6786B-EFEE-430C-B944-5BCF246EA613}"/>
              </a:ext>
            </a:extLst>
          </p:cNvPr>
          <p:cNvGrpSpPr/>
          <p:nvPr/>
        </p:nvGrpSpPr>
        <p:grpSpPr>
          <a:xfrm>
            <a:off x="5152520" y="4144636"/>
            <a:ext cx="478533" cy="393570"/>
            <a:chOff x="5640108" y="966369"/>
            <a:chExt cx="476097" cy="39156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6F8C861-1BDB-4555-A194-5DF46D329D02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A2A1959F-32A0-45C0-B08E-40D6C3EB2B34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21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7329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67329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67329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优势功能</a:t>
            </a:r>
          </a:p>
        </p:txBody>
      </p:sp>
      <p:sp>
        <p:nvSpPr>
          <p:cNvPr id="59" name="TextBox 1210"/>
          <p:cNvSpPr/>
          <p:nvPr/>
        </p:nvSpPr>
        <p:spPr>
          <a:xfrm>
            <a:off x="1533318" y="1228781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设置提问区</a:t>
            </a:r>
          </a:p>
        </p:txBody>
      </p:sp>
      <p:sp>
        <p:nvSpPr>
          <p:cNvPr id="60" name="文本框 11"/>
          <p:cNvSpPr txBox="1"/>
          <p:nvPr/>
        </p:nvSpPr>
        <p:spPr>
          <a:xfrm>
            <a:off x="1533317" y="1475797"/>
            <a:ext cx="6643354" cy="63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学生可以在聊天区发言并且在提问区题出自己的问题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学生可以撤回自己已发出但是未被教师解决的问题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学生可以在提问区对自己感兴趣的问题点赞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1533318" y="2303171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课程回看</a:t>
            </a:r>
          </a:p>
        </p:txBody>
      </p:sp>
      <p:sp>
        <p:nvSpPr>
          <p:cNvPr id="62" name="文本框 11"/>
          <p:cNvSpPr txBox="1"/>
          <p:nvPr/>
        </p:nvSpPr>
        <p:spPr>
          <a:xfrm>
            <a:off x="1533316" y="2550187"/>
            <a:ext cx="6643353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在课堂详细界面可以进行课堂回看，提供相应的评论区（不可添加评论）和提问区（不可添加提问），并且提供多种倍速以供选择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1533318" y="330301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资料共享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1533317" y="3550032"/>
            <a:ext cx="6643352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提供云盘服务，云盘的资料共享依赖于链接，可参考超星学习通的云盘服务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65127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优势功能</a:t>
            </a:r>
          </a:p>
        </p:txBody>
      </p:sp>
      <p:sp>
        <p:nvSpPr>
          <p:cNvPr id="40" name="TextBox 1210"/>
          <p:cNvSpPr/>
          <p:nvPr/>
        </p:nvSpPr>
        <p:spPr>
          <a:xfrm>
            <a:off x="1533459" y="123830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作业提交</a:t>
            </a:r>
          </a:p>
        </p:txBody>
      </p:sp>
      <p:sp>
        <p:nvSpPr>
          <p:cNvPr id="41" name="文本框 11"/>
          <p:cNvSpPr txBox="1"/>
          <p:nvPr/>
        </p:nvSpPr>
        <p:spPr>
          <a:xfrm>
            <a:off x="1508014" y="1475797"/>
            <a:ext cx="6477260" cy="6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学生可在人物列表查看自己的所需做的作业并提交，提交方式包括但不限于文字、图片、语音、压缩包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教师进行作业批改后学生会得到反馈，反馈结果可以在个人页面和课堂详细页面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通知消息接收</a:t>
            </a:r>
          </a:p>
        </p:txBody>
      </p:sp>
      <p:sp>
        <p:nvSpPr>
          <p:cNvPr id="56" name="文本框 11"/>
          <p:cNvSpPr txBox="1"/>
          <p:nvPr/>
        </p:nvSpPr>
        <p:spPr>
          <a:xfrm>
            <a:off x="1508014" y="2550187"/>
            <a:ext cx="6377772" cy="43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在个人主页面学生可以查看通知消息，消息一般由系统或者教师发出，内容包括但不限于上课通知、作业通知、作业提交通知、课表变动、学校活动等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第三方扩展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1508014" y="3551134"/>
            <a:ext cx="6377771" cy="23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即服务模块，包括水电网费查询、缴费服务、成绩查询、图书馆借阅查询等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6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Other_3"/>
          <p:cNvSpPr/>
          <p:nvPr/>
        </p:nvSpPr>
        <p:spPr>
          <a:xfrm>
            <a:off x="513946" y="1046568"/>
            <a:ext cx="1001321" cy="939801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 dirty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822593" y="1333040"/>
            <a:ext cx="384028" cy="366859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 dirty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2259990" y="1595301"/>
            <a:ext cx="5125402" cy="21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本着一切为了教学的原则，我们对用户界面做了精心设计，尽量</a:t>
            </a:r>
            <a:r>
              <a:rPr lang="zh-CN" altLang="en-US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多做减法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，优化各个功能之间的联系和</a:t>
            </a:r>
            <a:r>
              <a:rPr lang="zh-CN" altLang="en-US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切换逻辑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，尽量减少操作流程，优化各功能之间的连通性。并且从底层进行程序优化，尽量支持老旧设备，避免因产品本身造成的卡顿，波动等情况的发生。</a:t>
            </a:r>
            <a:endParaRPr lang="en-US" altLang="zh-CN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软硬件需求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5138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Web 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浏览器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运行环境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817722" y="1326383"/>
            <a:ext cx="1742599" cy="14469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Chrome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Opera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Safari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Firefox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及任何支持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HTML5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标准的浏览器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安卓系统</a:t>
            </a:r>
          </a:p>
        </p:txBody>
      </p:sp>
      <p:sp>
        <p:nvSpPr>
          <p:cNvPr id="30" name="矩形 29"/>
          <p:cNvSpPr/>
          <p:nvPr/>
        </p:nvSpPr>
        <p:spPr>
          <a:xfrm>
            <a:off x="2797744" y="1326383"/>
            <a:ext cx="1742599" cy="14469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主流安卓系统，要求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API6.0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以上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桌面操作系统</a:t>
            </a:r>
          </a:p>
        </p:txBody>
      </p:sp>
      <p:sp>
        <p:nvSpPr>
          <p:cNvPr id="42" name="矩形 41"/>
          <p:cNvSpPr/>
          <p:nvPr/>
        </p:nvSpPr>
        <p:spPr>
          <a:xfrm>
            <a:off x="4751547" y="1326383"/>
            <a:ext cx="1742599" cy="144696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win7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win8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win10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标准分辨率</a:t>
            </a:r>
          </a:p>
        </p:txBody>
      </p:sp>
      <p:sp>
        <p:nvSpPr>
          <p:cNvPr id="45" name="矩形 44"/>
          <p:cNvSpPr/>
          <p:nvPr/>
        </p:nvSpPr>
        <p:spPr>
          <a:xfrm>
            <a:off x="6731569" y="1326383"/>
            <a:ext cx="1742599" cy="1446963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1024*768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1920*1080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4K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  <p:bldP spid="44" grpId="0" animBg="1"/>
      <p:bldP spid="45" grpId="0" animBg="1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425682" y="850848"/>
            <a:ext cx="1057284" cy="1032647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724533" y="1071285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 dirty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2268557" y="1246889"/>
            <a:ext cx="5046644" cy="21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处理能力  </a:t>
            </a:r>
            <a:endParaRPr lang="en-US" altLang="zh-CN" b="1" kern="0" dirty="0">
              <a:solidFill>
                <a:srgbClr val="1B4367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由于是在线教学系统，其处理能力主要考虑系统能承载的</a:t>
            </a:r>
            <a:r>
              <a:rPr lang="zh-CN" altLang="en-US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最大并发用户数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，按照实际情况的规划，系统至少能承载的最大并发用户数要求达到全校学生总人数*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φ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，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φ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为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0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至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的常数，随服务器容量而定。</a:t>
            </a:r>
            <a:endParaRPr lang="en-US" altLang="zh-CN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性能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5138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690562" y="515815"/>
            <a:ext cx="1145207" cy="1141969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033374" y="857008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774478" y="2030815"/>
            <a:ext cx="7395324" cy="145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       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传输的数据都采用高强度的加密算法加密 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(</a:t>
            </a:r>
            <a:r>
              <a:rPr lang="en-US" altLang="zh-CN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DES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)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，使得数据即使泄漏、被截获后，也无法识别相关的数据内容，确保数据安全。对于客户端与服务器交互的数据，使用安全套接子层 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(</a:t>
            </a:r>
            <a:r>
              <a:rPr lang="en-US" altLang="zh-CN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SSL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,SSL 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加密传输主要是针对 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WEB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的数据传输，基于重要信息的传输安全考虑而设计的</a:t>
            </a:r>
            <a:r>
              <a:rPr lang="en-US" altLang="zh-CN" kern="0" dirty="0">
                <a:solidFill>
                  <a:srgbClr val="1B4367"/>
                </a:solidFill>
                <a:cs typeface="+mn-ea"/>
                <a:sym typeface="+mn-lt"/>
              </a:rPr>
              <a:t>) </a:t>
            </a: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进行信息交换。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安全性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745BB-1098-4567-8D92-90F4378C51D8}"/>
              </a:ext>
            </a:extLst>
          </p:cNvPr>
          <p:cNvGrpSpPr/>
          <p:nvPr/>
        </p:nvGrpSpPr>
        <p:grpSpPr>
          <a:xfrm>
            <a:off x="2617858" y="1195754"/>
            <a:ext cx="586154" cy="575670"/>
            <a:chOff x="5202" y="5131"/>
            <a:chExt cx="1058" cy="1060"/>
          </a:xfrm>
          <a:solidFill>
            <a:srgbClr val="1B4367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97948EB-D6DE-42D1-AE60-04B3AB4EBC2E}"/>
                </a:ext>
              </a:extLst>
            </p:cNvPr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1B73437A-6BAC-4B9A-B9DE-ABA83D1A1F9F}"/>
                </a:ext>
              </a:extLst>
            </p:cNvPr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45F565-0E51-488A-950F-FCEC6C0FAE7B}"/>
              </a:ext>
            </a:extLst>
          </p:cNvPr>
          <p:cNvGrpSpPr/>
          <p:nvPr/>
        </p:nvGrpSpPr>
        <p:grpSpPr>
          <a:xfrm>
            <a:off x="5458500" y="1190730"/>
            <a:ext cx="598974" cy="592960"/>
            <a:chOff x="4030" y="4930"/>
            <a:chExt cx="840" cy="843"/>
          </a:xfrm>
          <a:solidFill>
            <a:srgbClr val="1B4367"/>
          </a:solidFill>
        </p:grpSpPr>
        <p:sp>
          <p:nvSpPr>
            <p:cNvPr id="26" name="Freeform 1819">
              <a:extLst>
                <a:ext uri="{FF2B5EF4-FFF2-40B4-BE49-F238E27FC236}">
                  <a16:creationId xmlns:a16="http://schemas.microsoft.com/office/drawing/2014/main" id="{FCA18A36-1A40-4470-B0E9-CA6ECABD1E32}"/>
                </a:ext>
              </a:extLst>
            </p:cNvPr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稻壳儿小白白(http://dwz.cn/Wu2UP)">
              <a:extLst>
                <a:ext uri="{FF2B5EF4-FFF2-40B4-BE49-F238E27FC236}">
                  <a16:creationId xmlns:a16="http://schemas.microsoft.com/office/drawing/2014/main" id="{F5E74B3D-EFD8-4A3F-A6F0-4E5907B6F20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5138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营销推广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1336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874338" y="1041567"/>
            <a:ext cx="7395324" cy="158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       电脑端   用户可前往官方网站并根据自身需要自行下载电脑客户端，或直接登录官方线上网站进行使用，但线上网站相比客户端，功能将受到一定限制。</a:t>
            </a:r>
            <a:endParaRPr lang="en-US" altLang="zh-CN" kern="0" dirty="0">
              <a:solidFill>
                <a:srgbClr val="1B4367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kern="0" dirty="0">
              <a:solidFill>
                <a:srgbClr val="1B4367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      手机端   用户可前往各大应用商城免费下载产品应用客户端。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用户获取渠道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sp>
        <p:nvSpPr>
          <p:cNvPr id="8" name="MH_Other_3">
            <a:extLst>
              <a:ext uri="{FF2B5EF4-FFF2-40B4-BE49-F238E27FC236}">
                <a16:creationId xmlns:a16="http://schemas.microsoft.com/office/drawing/2014/main" id="{1B37AFE5-AC0C-4589-A07D-9977950AAB2D}"/>
              </a:ext>
            </a:extLst>
          </p:cNvPr>
          <p:cNvSpPr/>
          <p:nvPr/>
        </p:nvSpPr>
        <p:spPr>
          <a:xfrm>
            <a:off x="3842962" y="2738323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9" name="MH_Other_1">
            <a:extLst>
              <a:ext uri="{FF2B5EF4-FFF2-40B4-BE49-F238E27FC236}">
                <a16:creationId xmlns:a16="http://schemas.microsoft.com/office/drawing/2014/main" id="{BE0B5C02-CD30-4F38-BB2A-0E0F49C80ADE}"/>
              </a:ext>
            </a:extLst>
          </p:cNvPr>
          <p:cNvSpPr/>
          <p:nvPr/>
        </p:nvSpPr>
        <p:spPr>
          <a:xfrm>
            <a:off x="1540477" y="2950321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2">
            <a:extLst>
              <a:ext uri="{FF2B5EF4-FFF2-40B4-BE49-F238E27FC236}">
                <a16:creationId xmlns:a16="http://schemas.microsoft.com/office/drawing/2014/main" id="{BCE88B7A-327D-4025-A880-F778651E310D}"/>
              </a:ext>
            </a:extLst>
          </p:cNvPr>
          <p:cNvSpPr/>
          <p:nvPr/>
        </p:nvSpPr>
        <p:spPr>
          <a:xfrm>
            <a:off x="2671453" y="2950321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3">
            <a:extLst>
              <a:ext uri="{FF2B5EF4-FFF2-40B4-BE49-F238E27FC236}">
                <a16:creationId xmlns:a16="http://schemas.microsoft.com/office/drawing/2014/main" id="{F66B32C8-F2D3-401C-9FAE-6F9B6E0BF79E}"/>
              </a:ext>
            </a:extLst>
          </p:cNvPr>
          <p:cNvSpPr/>
          <p:nvPr/>
        </p:nvSpPr>
        <p:spPr>
          <a:xfrm>
            <a:off x="5438466" y="2950321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4">
            <a:extLst>
              <a:ext uri="{FF2B5EF4-FFF2-40B4-BE49-F238E27FC236}">
                <a16:creationId xmlns:a16="http://schemas.microsoft.com/office/drawing/2014/main" id="{02A29868-C589-477A-9222-5563B14CE616}"/>
              </a:ext>
            </a:extLst>
          </p:cNvPr>
          <p:cNvSpPr/>
          <p:nvPr/>
        </p:nvSpPr>
        <p:spPr>
          <a:xfrm>
            <a:off x="6568684" y="2950321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5">
            <a:extLst>
              <a:ext uri="{FF2B5EF4-FFF2-40B4-BE49-F238E27FC236}">
                <a16:creationId xmlns:a16="http://schemas.microsoft.com/office/drawing/2014/main" id="{AF8D27B9-184D-4EF4-AB9F-733DA233A21D}"/>
              </a:ext>
            </a:extLst>
          </p:cNvPr>
          <p:cNvSpPr/>
          <p:nvPr/>
        </p:nvSpPr>
        <p:spPr>
          <a:xfrm>
            <a:off x="2361190" y="3533387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6">
            <a:extLst>
              <a:ext uri="{FF2B5EF4-FFF2-40B4-BE49-F238E27FC236}">
                <a16:creationId xmlns:a16="http://schemas.microsoft.com/office/drawing/2014/main" id="{08B54A1A-4291-414E-94FD-A3072F6BD8C8}"/>
              </a:ext>
            </a:extLst>
          </p:cNvPr>
          <p:cNvSpPr/>
          <p:nvPr/>
        </p:nvSpPr>
        <p:spPr>
          <a:xfrm>
            <a:off x="3480377" y="2898662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>
            <a:extLst>
              <a:ext uri="{FF2B5EF4-FFF2-40B4-BE49-F238E27FC236}">
                <a16:creationId xmlns:a16="http://schemas.microsoft.com/office/drawing/2014/main" id="{7430341C-31A7-4A28-AF1F-6F5477A1BBBC}"/>
              </a:ext>
            </a:extLst>
          </p:cNvPr>
          <p:cNvSpPr/>
          <p:nvPr/>
        </p:nvSpPr>
        <p:spPr>
          <a:xfrm>
            <a:off x="5131536" y="3531005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6" name="MH_Other_8">
            <a:extLst>
              <a:ext uri="{FF2B5EF4-FFF2-40B4-BE49-F238E27FC236}">
                <a16:creationId xmlns:a16="http://schemas.microsoft.com/office/drawing/2014/main" id="{D31AEB65-2565-48CA-BDA1-CDE35A74F8CB}"/>
              </a:ext>
            </a:extLst>
          </p:cNvPr>
          <p:cNvSpPr/>
          <p:nvPr/>
        </p:nvSpPr>
        <p:spPr>
          <a:xfrm>
            <a:off x="6259296" y="2910568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>
            <a:extLst>
              <a:ext uri="{FF2B5EF4-FFF2-40B4-BE49-F238E27FC236}">
                <a16:creationId xmlns:a16="http://schemas.microsoft.com/office/drawing/2014/main" id="{8F75E9D2-DDE4-4F6A-BEEC-6DF9CC6F7055}"/>
              </a:ext>
            </a:extLst>
          </p:cNvPr>
          <p:cNvSpPr/>
          <p:nvPr/>
        </p:nvSpPr>
        <p:spPr bwMode="auto">
          <a:xfrm>
            <a:off x="1779746" y="3154941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0">
            <a:extLst>
              <a:ext uri="{FF2B5EF4-FFF2-40B4-BE49-F238E27FC236}">
                <a16:creationId xmlns:a16="http://schemas.microsoft.com/office/drawing/2014/main" id="{0B0A5D80-B5FB-4D00-B6B8-0B7E194FCD92}"/>
              </a:ext>
            </a:extLst>
          </p:cNvPr>
          <p:cNvSpPr/>
          <p:nvPr/>
        </p:nvSpPr>
        <p:spPr bwMode="auto">
          <a:xfrm>
            <a:off x="2956084" y="3182564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1">
            <a:extLst>
              <a:ext uri="{FF2B5EF4-FFF2-40B4-BE49-F238E27FC236}">
                <a16:creationId xmlns:a16="http://schemas.microsoft.com/office/drawing/2014/main" id="{0C5FB758-35B4-4F4D-B6B3-79C6646D9C36}"/>
              </a:ext>
            </a:extLst>
          </p:cNvPr>
          <p:cNvSpPr/>
          <p:nvPr/>
        </p:nvSpPr>
        <p:spPr bwMode="auto">
          <a:xfrm>
            <a:off x="4253866" y="3149227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Other_12">
            <a:extLst>
              <a:ext uri="{FF2B5EF4-FFF2-40B4-BE49-F238E27FC236}">
                <a16:creationId xmlns:a16="http://schemas.microsoft.com/office/drawing/2014/main" id="{3F8A7546-1021-405B-AABF-C879F148D74A}"/>
              </a:ext>
            </a:extLst>
          </p:cNvPr>
          <p:cNvSpPr/>
          <p:nvPr/>
        </p:nvSpPr>
        <p:spPr bwMode="auto">
          <a:xfrm>
            <a:off x="5708809" y="3219235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2" name="MH_Other_13">
            <a:extLst>
              <a:ext uri="{FF2B5EF4-FFF2-40B4-BE49-F238E27FC236}">
                <a16:creationId xmlns:a16="http://schemas.microsoft.com/office/drawing/2014/main" id="{37B83A7C-1B4F-46E4-8493-02480566211C}"/>
              </a:ext>
            </a:extLst>
          </p:cNvPr>
          <p:cNvSpPr/>
          <p:nvPr/>
        </p:nvSpPr>
        <p:spPr>
          <a:xfrm>
            <a:off x="6842284" y="3231141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61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2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874338" y="1007526"/>
            <a:ext cx="7395324" cy="9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B4367"/>
                </a:solidFill>
                <a:cs typeface="+mn-ea"/>
                <a:sym typeface="+mn-lt"/>
              </a:rPr>
              <a:t>以用户需求为主，站在用户的角度去开发和不断完善产品功能，并设置官方公众号、微博等，通过网络自媒体的力量扩大宣传，提高产品知名度。通过向各大教育机构、学校推销并赠送试用期来寻找与稳定第一批客户。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营销策略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1026" name="Picture 2" descr="K~WI4)ZS6VE~795]O3Q~PAK">
            <a:extLst>
              <a:ext uri="{FF2B5EF4-FFF2-40B4-BE49-F238E27FC236}">
                <a16:creationId xmlns:a16="http://schemas.microsoft.com/office/drawing/2014/main" id="{B69801EC-C47F-4A0B-9B52-08B026F7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8" y="2152351"/>
            <a:ext cx="45720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H_Desc_1">
            <a:extLst>
              <a:ext uri="{FF2B5EF4-FFF2-40B4-BE49-F238E27FC236}">
                <a16:creationId xmlns:a16="http://schemas.microsoft.com/office/drawing/2014/main" id="{2817A5D9-013A-43A6-B0C1-4D9DB74A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730" y="2482983"/>
            <a:ext cx="2841792" cy="259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依据美国市场营销专家麦卡锡教授提出的著名的 </a:t>
            </a:r>
            <a:r>
              <a:rPr lang="en-US" altLang="zh-CN" sz="1200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4Ps</a:t>
            </a:r>
            <a:r>
              <a:rPr lang="zh-CN" altLang="en-US" sz="1200" kern="0" dirty="0">
                <a:solidFill>
                  <a:srgbClr val="1B4367"/>
                </a:solidFill>
                <a:highlight>
                  <a:srgbClr val="FFFF00"/>
                </a:highlight>
                <a:cs typeface="+mn-ea"/>
                <a:sym typeface="+mn-lt"/>
              </a:rPr>
              <a:t>理论</a:t>
            </a:r>
            <a:r>
              <a:rPr lang="en-US" altLang="zh-CN" sz="1200" kern="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即产品</a:t>
            </a:r>
            <a:r>
              <a:rPr lang="en-US" altLang="zh-CN" sz="1200" kern="0" dirty="0">
                <a:solidFill>
                  <a:srgbClr val="1B4367"/>
                </a:solidFill>
                <a:cs typeface="+mn-ea"/>
                <a:sym typeface="+mn-lt"/>
              </a:rPr>
              <a:t>(Product)</a:t>
            </a: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、价格</a:t>
            </a:r>
            <a:r>
              <a:rPr lang="en-US" altLang="zh-CN" sz="1200" kern="0" dirty="0">
                <a:solidFill>
                  <a:srgbClr val="1B4367"/>
                </a:solidFill>
                <a:cs typeface="+mn-ea"/>
                <a:sym typeface="+mn-lt"/>
              </a:rPr>
              <a:t>(Price)</a:t>
            </a: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、渠道</a:t>
            </a:r>
            <a:r>
              <a:rPr lang="en-US" altLang="zh-CN" sz="1200" kern="0" dirty="0">
                <a:solidFill>
                  <a:srgbClr val="1B4367"/>
                </a:solidFill>
                <a:cs typeface="+mn-ea"/>
                <a:sym typeface="+mn-lt"/>
              </a:rPr>
              <a:t>(Place)</a:t>
            </a: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、宣传</a:t>
            </a:r>
            <a:r>
              <a:rPr lang="en-US" altLang="zh-CN" sz="1200" kern="0" dirty="0">
                <a:solidFill>
                  <a:srgbClr val="1B4367"/>
                </a:solidFill>
                <a:cs typeface="+mn-ea"/>
                <a:sym typeface="+mn-lt"/>
              </a:rPr>
              <a:t>(Promotion)</a:t>
            </a:r>
            <a:r>
              <a:rPr lang="zh-CN" altLang="en-US" sz="1200" kern="0" dirty="0">
                <a:solidFill>
                  <a:srgbClr val="1B4367"/>
                </a:solidFill>
                <a:cs typeface="+mn-ea"/>
                <a:sym typeface="+mn-lt"/>
              </a:rPr>
              <a:t>来制定“水课堂”线上学习平台的相关营销计划。</a:t>
            </a:r>
          </a:p>
        </p:txBody>
      </p:sp>
    </p:spTree>
    <p:extLst>
      <p:ext uri="{BB962C8B-B14F-4D97-AF65-F5344CB8AC3E}">
        <p14:creationId xmlns:p14="http://schemas.microsoft.com/office/powerpoint/2010/main" val="26408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24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57540" y="57248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48263" y="552666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57540" y="129002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市场调查与分析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48263" y="1270210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57540" y="200756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产品与服务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48263" y="1987754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57540" y="2725112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风险分析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48263" y="2705298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3FC878B8-EFA7-4C54-8C2E-9D9B698CDCA4}"/>
              </a:ext>
            </a:extLst>
          </p:cNvPr>
          <p:cNvSpPr txBox="1"/>
          <p:nvPr/>
        </p:nvSpPr>
        <p:spPr>
          <a:xfrm>
            <a:off x="5661797" y="346247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软件设计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26C3D1-A602-4B94-A642-DB5B2243402D}"/>
              </a:ext>
            </a:extLst>
          </p:cNvPr>
          <p:cNvGrpSpPr/>
          <p:nvPr/>
        </p:nvGrpSpPr>
        <p:grpSpPr>
          <a:xfrm>
            <a:off x="5152520" y="3442656"/>
            <a:ext cx="478533" cy="393570"/>
            <a:chOff x="5640108" y="966369"/>
            <a:chExt cx="476097" cy="39156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C4D7D4-A087-4160-950E-2ECCD23F272E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>
              <a:extLst>
                <a:ext uri="{FF2B5EF4-FFF2-40B4-BE49-F238E27FC236}">
                  <a16:creationId xmlns:a16="http://schemas.microsoft.com/office/drawing/2014/main" id="{621C1575-F11D-4DFE-9FAB-E2ACBCCACD75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27" name="文本框 10">
            <a:extLst>
              <a:ext uri="{FF2B5EF4-FFF2-40B4-BE49-F238E27FC236}">
                <a16:creationId xmlns:a16="http://schemas.microsoft.com/office/drawing/2014/main" id="{0BEBCF4C-FB9F-476E-B81E-F4B4B02236ED}"/>
              </a:ext>
            </a:extLst>
          </p:cNvPr>
          <p:cNvSpPr txBox="1"/>
          <p:nvPr/>
        </p:nvSpPr>
        <p:spPr>
          <a:xfrm>
            <a:off x="5661797" y="416445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营销推广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8C6786B-EFEE-430C-B944-5BCF246EA613}"/>
              </a:ext>
            </a:extLst>
          </p:cNvPr>
          <p:cNvGrpSpPr/>
          <p:nvPr/>
        </p:nvGrpSpPr>
        <p:grpSpPr>
          <a:xfrm>
            <a:off x="5152520" y="4144636"/>
            <a:ext cx="478533" cy="393570"/>
            <a:chOff x="5640108" y="966369"/>
            <a:chExt cx="476097" cy="39156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6F8C861-1BDB-4555-A194-5DF46D329D02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A2A1959F-32A0-45C0-B08E-40D6C3EB2B34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76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21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项目介绍</a:t>
            </a:r>
            <a:endParaRPr lang="en-US" altLang="zh-CN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1B4367"/>
                </a:solidFill>
                <a:cs typeface="+mn-ea"/>
                <a:sym typeface="+mn-lt"/>
              </a:rPr>
              <a:t>谢谢观看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5" y="3047152"/>
            <a:ext cx="205978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1B4367"/>
                </a:solidFill>
                <a:cs typeface="+mn-ea"/>
                <a:sym typeface="+mn-lt"/>
              </a:rPr>
              <a:t>工概小组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46775" y="1025798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8263" y="1419019"/>
            <a:ext cx="3717840" cy="130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致力于打造一个教育资源共享与人才培养的在线教育平台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项目定位与目标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130920" y="3598011"/>
            <a:ext cx="3283939" cy="931024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该项目在基础阶段注重</a:t>
            </a:r>
            <a:r>
              <a:rPr lang="en-US" altLang="zh-CN" dirty="0">
                <a:solidFill>
                  <a:srgbClr val="1B4367"/>
                </a:solidFill>
                <a:cs typeface="+mn-ea"/>
                <a:sym typeface="+mn-lt"/>
              </a:rPr>
              <a:t>K12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和高等教育，进而实现职业教育，学前教育等多种类型，逐步实现为全社会提供合适的教育资源。用户主要分为教育者和受教育者。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692778" y="358403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271412" y="3592077"/>
            <a:ext cx="3418438" cy="1146468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针对教育者，我们着重简化平台的操作方法，实现师生交互和信息反馈以及打造知识付费课程。而对于受教育者，满足他们在不同时间段和场所的使用，重复学习和打造个人学习方案等需求。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833270" y="357810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12" grpId="0"/>
      <p:bldP spid="18" grpId="0" animBg="1" autoUpdateAnimBg="0"/>
      <p:bldP spid="16" grpId="0"/>
      <p:bldP spid="106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市场调查与分析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外部环境分析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市场背景分析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竞争分析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495148" cy="5656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目前，已有多家企业的产品提供在线教育，腾讯课堂则是其中最有力的竞争者。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1026" name="图片 2" descr="IMG_256">
            <a:extLst>
              <a:ext uri="{FF2B5EF4-FFF2-40B4-BE49-F238E27FC236}">
                <a16:creationId xmlns:a16="http://schemas.microsoft.com/office/drawing/2014/main" id="{C6E3D5D6-CD9E-42EA-BDFE-E892D102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43" y="96343"/>
            <a:ext cx="3859312" cy="24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" descr="IMG_256">
            <a:extLst>
              <a:ext uri="{FF2B5EF4-FFF2-40B4-BE49-F238E27FC236}">
                <a16:creationId xmlns:a16="http://schemas.microsoft.com/office/drawing/2014/main" id="{1C9AE2CB-F3C8-4853-8122-158AECE9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96" y="2571750"/>
            <a:ext cx="3859312" cy="241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A2AC358C-1841-4112-B09B-949B168AD6E2}"/>
              </a:ext>
            </a:extLst>
          </p:cNvPr>
          <p:cNvSpPr txBox="1"/>
          <p:nvPr/>
        </p:nvSpPr>
        <p:spPr>
          <a:xfrm>
            <a:off x="2172676" y="1359906"/>
            <a:ext cx="2587148" cy="11426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在现阶段，社会正面对着新冠疫情的巨大考验，大中小学普遍推迟开学并采取多种渠道授课，在线教学成为教育者与受教育者的最佳选择。</a:t>
            </a: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针对如今的外部环境，在线教育市场具有较大的潜力。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50"/>
                            </p:stCondLst>
                            <p:childTnLst>
                              <p:par>
                                <p:cTn id="4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5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4" grpId="0"/>
      <p:bldP spid="31" grpId="0"/>
      <p:bldP spid="32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37469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市场分析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27468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2202846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市场容量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2202846" y="1340128"/>
            <a:ext cx="2157202" cy="5656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目前，在线教育市场正处于发展阶段，在线教育市场逐年稳步扩大。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2202846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市场细分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2050" name="图片 4" descr="IMG_256">
            <a:extLst>
              <a:ext uri="{FF2B5EF4-FFF2-40B4-BE49-F238E27FC236}">
                <a16:creationId xmlns:a16="http://schemas.microsoft.com/office/drawing/2014/main" id="{B2AB6A50-6FB0-4A43-B231-A1A3F71A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67" y="268109"/>
            <a:ext cx="4141514" cy="231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图片 6" descr="1587466844-9965-LuQQy5jfA28cUvEKmoopibSBpTeQ">
            <a:extLst>
              <a:ext uri="{FF2B5EF4-FFF2-40B4-BE49-F238E27FC236}">
                <a16:creationId xmlns:a16="http://schemas.microsoft.com/office/drawing/2014/main" id="{764EBFC9-AC65-4C39-BACC-2475C9E6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27" y="2588267"/>
            <a:ext cx="4124895" cy="240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CBE3DD46-7D97-48D6-959C-907963413B31}"/>
              </a:ext>
            </a:extLst>
          </p:cNvPr>
          <p:cNvSpPr txBox="1"/>
          <p:nvPr/>
        </p:nvSpPr>
        <p:spPr>
          <a:xfrm>
            <a:off x="2157735" y="3145762"/>
            <a:ext cx="2157202" cy="11320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在线教育行业可细分为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，词典翻译，教育工具，语言学习，学前教育，职业教育，高等教育等多个方面，其中职业教育为以往的重点。而在这次疫情之下，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也得到了人们充足的重视。</a:t>
            </a:r>
          </a:p>
        </p:txBody>
      </p:sp>
    </p:spTree>
    <p:extLst>
      <p:ext uri="{BB962C8B-B14F-4D97-AF65-F5344CB8AC3E}">
        <p14:creationId xmlns:p14="http://schemas.microsoft.com/office/powerpoint/2010/main" val="33937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50"/>
                            </p:stCondLst>
                            <p:childTnLst>
                              <p:par>
                                <p:cTn id="4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95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0" grpId="0"/>
      <p:bldP spid="33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17100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目标用户调查</a:t>
            </a:r>
          </a:p>
        </p:txBody>
      </p:sp>
      <p:sp>
        <p:nvSpPr>
          <p:cNvPr id="68" name="TextBox 1210"/>
          <p:cNvSpPr/>
          <p:nvPr/>
        </p:nvSpPr>
        <p:spPr>
          <a:xfrm>
            <a:off x="956618" y="4507891"/>
            <a:ext cx="2126223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平时都用哪些网课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70" name="TextBox 1210"/>
          <p:cNvSpPr/>
          <p:nvPr/>
        </p:nvSpPr>
        <p:spPr>
          <a:xfrm>
            <a:off x="1136155" y="2484725"/>
            <a:ext cx="176715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网课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不足的地方</a:t>
            </a:r>
          </a:p>
        </p:txBody>
      </p:sp>
      <p:sp>
        <p:nvSpPr>
          <p:cNvPr id="72" name="TextBox 1210"/>
          <p:cNvSpPr/>
          <p:nvPr/>
        </p:nvSpPr>
        <p:spPr>
          <a:xfrm>
            <a:off x="5764444" y="4507891"/>
            <a:ext cx="1754326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上网课时遇到的问题</a:t>
            </a:r>
          </a:p>
        </p:txBody>
      </p:sp>
      <p:sp>
        <p:nvSpPr>
          <p:cNvPr id="74" name="TextBox 1210"/>
          <p:cNvSpPr/>
          <p:nvPr/>
        </p:nvSpPr>
        <p:spPr>
          <a:xfrm>
            <a:off x="6016888" y="234237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想要的功能与改进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6473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85AF739-B941-4C0B-9CBE-C8ED21747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0" y="2994429"/>
            <a:ext cx="2674988" cy="13374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D04BAC-DA9E-4DD5-83CB-4217CC24D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1" y="922219"/>
            <a:ext cx="2674989" cy="1337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0AC14-1880-4851-BD9E-3AC88A533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7" y="2769418"/>
            <a:ext cx="3365675" cy="1682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D4EC13-DEE6-490E-8908-94887E8426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68" y="808646"/>
            <a:ext cx="2272111" cy="12780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9A26F9-6D98-4DA1-88A8-E5FC3E011F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9" y="1071855"/>
            <a:ext cx="1627033" cy="91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70" grpId="0"/>
      <p:bldP spid="72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46802" y="1657061"/>
            <a:ext cx="1357332" cy="1371432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市场分析</a:t>
            </a:r>
          </a:p>
        </p:txBody>
      </p:sp>
      <p:sp>
        <p:nvSpPr>
          <p:cNvPr id="57" name="TextBox 1210"/>
          <p:cNvSpPr/>
          <p:nvPr/>
        </p:nvSpPr>
        <p:spPr>
          <a:xfrm>
            <a:off x="3224094" y="1225500"/>
            <a:ext cx="1574790" cy="438582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分析结果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3246038" y="1691977"/>
            <a:ext cx="4997850" cy="22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在线教育市场仍有巨大的发展潜力，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K12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教育和高等教育在在线教育市场中具有一定的关注度。“水课堂”项目初期着重于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K12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教育和高等教育，具有相对较好的发展前景。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从客户调查上可以发现，市场上的产品仍有许多不足，缺少部分必需的功能，无法满足目前客户的需求。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" y="4441670"/>
            <a:ext cx="701829" cy="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1918</Words>
  <Application>Microsoft Office PowerPoint</Application>
  <PresentationFormat>全屏显示(16:9)</PresentationFormat>
  <Paragraphs>198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仿宋</vt:lpstr>
      <vt:lpstr>微软雅黑</vt:lpstr>
      <vt:lpstr>Arial</vt:lpstr>
      <vt:lpstr>Calibri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lenovo</cp:lastModifiedBy>
  <cp:revision>107</cp:revision>
  <dcterms:created xsi:type="dcterms:W3CDTF">2018-11-08T00:27:20Z</dcterms:created>
  <dcterms:modified xsi:type="dcterms:W3CDTF">2020-05-15T07:49:52Z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