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7" r:id="rId22"/>
    <p:sldId id="276" r:id="rId23"/>
    <p:sldId id="278" r:id="rId24"/>
    <p:sldId id="279" r:id="rId25"/>
    <p:sldId id="280" r:id="rId26"/>
    <p:sldId id="294" r:id="rId27"/>
    <p:sldId id="293" r:id="rId28"/>
    <p:sldId id="281" r:id="rId29"/>
    <p:sldId id="282" r:id="rId30"/>
    <p:sldId id="283" r:id="rId31"/>
    <p:sldId id="284" r:id="rId32"/>
    <p:sldId id="295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8" r:id="rId41"/>
    <p:sldId id="296" r:id="rId42"/>
    <p:sldId id="297" r:id="rId43"/>
    <p:sldId id="299" r:id="rId44"/>
    <p:sldId id="300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DEBE-1253-4F9E-9E6E-324E54BF4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08220-E2D0-42BF-9A10-42626CA6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9413A-0976-4AB9-8854-90C1899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14577-86CA-44D6-98F5-B5C42421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8FFD7-8897-4563-ACE8-ED8E5AD1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22FD-52FA-4FD8-8E7E-F2FED638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1F548-48DD-44F3-AA24-9F376E0F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4485D-21AA-4F7A-9CB4-FD5474EF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62437-E9F7-488F-8F92-0F7258C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80DD8-94C5-4DB7-80FC-4AF9B732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37256-FD08-4A40-9827-5FD2B0D1C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6386B-96E8-4BBB-AAAE-5958788B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5ACBC-B6F0-4BEE-9B9B-8CFB1399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47410-0E07-482A-B106-2CD63184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D679-9391-4683-B5F8-4CB3131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8912-91B5-404C-9F7E-876EFCE1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BAA87-EFE9-41EB-B169-DDAD3895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38A48-D62A-4B69-8D19-3122B4A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4176F-2073-47CC-BBDF-2E92FD2E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C6C79-3899-4831-A76A-4C48FE70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6EBE7-8464-471B-A927-928BA4D4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3F43E-EBD1-47DE-A046-FBDC0D84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C3D43-E59F-4487-BDF7-08A00247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523CA-45C4-49A7-B50F-30604BC8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F68A3-B77B-4D0F-90A8-6C53E502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4028-9699-4D82-A939-81E575A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C9C70-C941-4BE2-B9A0-DAA14191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C2411-D23D-4555-A70D-0A1FBCD6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53515-BE9C-42C6-83B1-CAC74C5F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03A61-EFC5-4503-9B97-BDB4E59B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F8DA1-D4F3-4276-9CAF-769167D4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8140F-6D3A-4C60-B1A4-016F0949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6016C-6D0A-4C11-8D3E-AF7586D4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2062CE-73E2-4680-820B-40397796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05B9C-21C1-406C-8437-FB91D1052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F7A13-8F5B-47BA-9C5A-828C5ED92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F772A-8F0A-4141-888D-763531A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52D2AB-9BDC-4BA1-BAC4-C6F2D409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C834E-E890-48B3-B8D1-AC144AB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BDA48-D6B7-4EB7-8FAE-AEE73691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B71DCB-1710-40FF-ACFD-840BCA1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4948FA-F398-4B6E-B092-4014B1CE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66BA3-9920-40F3-BA8F-C4E4D7DE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F5955B-E1D5-47E7-B825-12E2715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F2CDF-2AE8-4459-A6DC-74BC99F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EDC51-C3D7-4726-B246-52833C43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C345A-E24E-41F4-8458-5ED3E670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2C8F9-08DB-480D-A58E-AB8F4BED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9D274-DE4B-4DCC-89E7-55282134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BA4C-0887-4E78-9085-D0734093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C6EB6-4D03-4906-A71D-80FE1844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6DDC3-2BD9-45C9-A57D-7BE29704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E72F8-44F1-452F-BD23-DA62437D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72F20-F594-430F-B99E-E224C1AE9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7C7F3-5161-4949-B8DB-2B07AAB4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C11E8-6120-4A89-8A73-BD453A16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6089D-E7E6-42BA-8627-E0D0DDA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1480F-EEA0-4D98-81A8-206C379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2BDC7-DCA9-4946-A43A-244A13E3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3DAE7-CA61-4FA1-80ED-5526AED3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66EF4-DB2A-4C76-B618-F527F9B03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1C86-CDFD-414A-BC53-8B9C914034E7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510C7-56CC-469C-ACA2-DD2E6BE7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1C985-D9D7-4870-8BFE-13D3D574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A5C-759A-4ADB-BB7E-45FFFD2B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acm.hdu.edu.cn/showproblem.php?pid=551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luogu.com.cn/problem/P21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cac.top/" TargetMode="External"/><Relationship Id="rId2" Type="http://schemas.openxmlformats.org/officeDocument/2006/relationships/hyperlink" Target="https://oi-wiki.org/math/ferma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60" TargetMode="External"/><Relationship Id="rId2" Type="http://schemas.openxmlformats.org/officeDocument/2006/relationships/hyperlink" Target="https://www.luogu.com.cn/problem/P226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819F8-163A-4AFD-9DA1-F0983EB14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数论入门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6354EB-D90B-4609-B25A-244ED3D9B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报告人：陈德创 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1137505943</a:t>
            </a:r>
          </a:p>
          <a:p>
            <a:r>
              <a:rPr lang="zh-CN" altLang="en-US" dirty="0"/>
              <a:t>博客：</a:t>
            </a:r>
            <a:r>
              <a:rPr lang="en-US" altLang="zh-CN" dirty="0" err="1"/>
              <a:t>blog.dcac.top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4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1E1C3-0317-493D-9A7A-B7F2C64D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同余基本性质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8D41F-9ED5-46AE-85BB-B0BE30E05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我们还是不加证明的给出如下基本性质，这些性质也并不包含同余的全部性质：</a:t>
                </a:r>
                <a:endParaRPr lang="en-US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$a\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b\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{m},c\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{m}$</a:t>
                </a:r>
                <a:r>
                  <a:rPr lang="en-US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$a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\pm b 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c\pm d\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{m}$</a:t>
                </a: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$a\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b\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{m},c\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{m}$</a:t>
                </a:r>
                <a:r>
                  <a:rPr lang="en-US" sz="24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$a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\times b 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c\times d\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{m}$</a:t>
                </a:r>
              </a:p>
              <a:p>
                <a:pPr marL="342900" marR="304800" lvl="0" indent="-342900"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 "/>
                </a:pP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证明的基本思路：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304800" lvl="0" indent="-342900"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 "/>
                </a:pPr>
                <a:r>
                  <a:rPr lang="zh-CN" altLang="en-US" sz="24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基本用法：</a:t>
                </a:r>
                <a:endParaRPr lang="en-US" altLang="zh-CN" sz="24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marR="304800" lvl="1" indent="-342900">
                  <a:spcAft>
                    <a:spcPts val="500"/>
                  </a:spcAft>
                  <a:buFont typeface="Arial" panose="020B0604020202020204" pitchFamily="34" charset="0"/>
                  <a:buChar char=" "/>
                </a:pPr>
                <a:r>
                  <a:rPr lang="zh-CN" altLang="en-US" sz="20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在模数情况下求解问题、快速幂</a:t>
                </a:r>
                <a:endParaRPr lang="en-US" altLang="zh-CN" sz="20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8D41F-9ED5-46AE-85BB-B0BE30E05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59919A5-6825-4BA3-98A1-0B8EAC3F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6" y="2578497"/>
            <a:ext cx="11662384" cy="1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6F615-A757-4897-AD69-A4818EA0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*快速幂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003A2-8D62-429F-A110-16CBF924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6473"/>
            <a:ext cx="5181600" cy="4351338"/>
          </a:xfrm>
        </p:spPr>
        <p:txBody>
          <a:bodyPr/>
          <a:lstStyle/>
          <a:p>
            <a:r>
              <a:rPr lang="zh-CN" altLang="en-US" dirty="0"/>
              <a:t>传统解法：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CEB7BE6-B45F-4193-A42E-0202AAF412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O(log n)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92C8E-1371-4832-8FC1-1496438D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697"/>
            <a:ext cx="4808482" cy="6586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22D3DC-B63C-47EA-960D-5FCDD2F9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39" y="2856133"/>
            <a:ext cx="4405343" cy="18517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4AE879-1232-4983-B4C5-8A0507EB6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80" y="2306472"/>
            <a:ext cx="4714484" cy="26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2E9A12E-B8CA-4EE3-ACB2-B715A2A0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快速幂基本思路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2BCAE45-5B2D-4E64-A9BA-EED3BAC9F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3489"/>
                <a:ext cx="10515600" cy="534451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b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事实</a:t>
                </a:r>
                <a:r>
                  <a:rPr lang="en-US" sz="2000" b="1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任何一个数都有唯一的二进制分解。列如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(3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=(11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,(9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=(1001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,(13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=(1101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考虑当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时，快速求解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显然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那么我们只要递推求解就好了。时间复杂度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 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那么当我们求解一般的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问题的话，如果把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写作二进制为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那么有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∈{0,1}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。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那么就有</a:t>
                </a:r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原问题被我们转化成了形式相同的子问题的乘积，并且我们可以在常数时间内从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项推出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项。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时间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复杂度是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𝛩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𝑙𝑜𝑔𝑛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2BCAE45-5B2D-4E64-A9BA-EED3BAC9F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3489"/>
                <a:ext cx="10515600" cy="5344511"/>
              </a:xfrm>
              <a:blipFill>
                <a:blip r:embed="rId2"/>
                <a:stretch>
                  <a:fillRect l="-522" t="-1368" r="-580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19D991C-7130-4F70-9AEF-5ACDABC5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89" y="3556756"/>
            <a:ext cx="5258070" cy="7175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FEF634-2DAB-410E-B403-2C6EF76D2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94" y="4417807"/>
            <a:ext cx="3626412" cy="11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AB1AC-8AC8-40A1-B21D-761F9CA6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素数与筛法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E5A17-29B0-4EC7-A4B9-66D784609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 Numbers and sieving</a:t>
            </a:r>
          </a:p>
          <a:p>
            <a:r>
              <a:rPr lang="en-US" altLang="zh-CN" dirty="0"/>
              <a:t>ACM</a:t>
            </a:r>
            <a:r>
              <a:rPr lang="zh-CN" altLang="en-US" dirty="0"/>
              <a:t>数论基础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3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9773CA-19CB-40A3-AB00-7650DD9E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2A366B1-5652-471A-BC58-904F9E594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定义：只能被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和自身整除的数称为素数，又称为质数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</a:t>
                </a:r>
                <a:r>
                  <a:rPr lang="zh-CN" altLang="en-US" dirty="0"/>
                  <a:t>既不是素数，也不是合数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</a:t>
                </a:r>
                <a:r>
                  <a:rPr lang="zh-CN" altLang="en-US" dirty="0"/>
                  <a:t>是最小的素数，也是</a:t>
                </a:r>
                <a:r>
                  <a:rPr lang="zh-CN" altLang="en-US" b="1" dirty="0"/>
                  <a:t>唯一</a:t>
                </a:r>
                <a:r>
                  <a:rPr lang="zh-CN" altLang="en-US" dirty="0"/>
                  <a:t>的偶素数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素数的个数</a:t>
                </a:r>
                <a:endParaRPr lang="en-US" altLang="zh-CN" dirty="0"/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素数计数函数：小于或等于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的素数的个数，用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表示</a:t>
                </a:r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随着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的增大，有这样的近似结果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/>
                  <a:t>常用于分析程序的时间复杂度</a:t>
                </a:r>
                <a:endParaRPr lang="en-US" dirty="0"/>
              </a:p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2A366B1-5652-471A-BC58-904F9E594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C6CE3-B63F-438B-BEFE-2A9D188A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素数的判定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11FA4-C338-4561-AA0A-3398631E0A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朴素判定</a:t>
            </a:r>
            <a:endParaRPr lang="en-US" altLang="zh-CN" dirty="0"/>
          </a:p>
          <a:p>
            <a:r>
              <a:rPr lang="zh-CN" altLang="en-US" dirty="0"/>
              <a:t>暴力判断</a:t>
            </a:r>
            <a:r>
              <a:rPr lang="en-US" altLang="zh-CN" dirty="0"/>
              <a:t>2~n-1</a:t>
            </a:r>
            <a:r>
              <a:rPr lang="zh-CN" altLang="en-US" dirty="0"/>
              <a:t>中有无整除</a:t>
            </a:r>
            <a:r>
              <a:rPr lang="en-US" altLang="zh-CN" dirty="0"/>
              <a:t>n</a:t>
            </a:r>
            <a:r>
              <a:rPr lang="zh-CN" altLang="en-US" dirty="0"/>
              <a:t>的数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AF0FA43-357E-4D89-A16A-1D34F2335F5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小优化</a:t>
                </a:r>
                <a:endParaRPr lang="en-US" altLang="zh-CN" dirty="0"/>
              </a:p>
              <a:p>
                <a:r>
                  <a:rPr lang="zh-CN" altLang="en-US" dirty="0"/>
                  <a:t>事实：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如果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的约数，那么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也是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的约数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。</a:t>
                </a:r>
              </a:p>
              <a:p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AF0FA43-357E-4D89-A16A-1D34F2335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52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CEDEA4A-1A06-4C32-9362-C9C79C48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56" y="3933496"/>
            <a:ext cx="4474779" cy="2132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90EDFD-7080-4EA5-B832-78CBDEBD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41" y="3936129"/>
            <a:ext cx="4748048" cy="21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73F693A-4821-4389-A2A1-25F65167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有没有更快的判定方法呢？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70817-D741-4FF8-A624-75CFF81B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785281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Fira Sans"/>
              </a:rPr>
              <a:t>Miller-Rabin </a:t>
            </a:r>
            <a:r>
              <a:rPr lang="zh-CN" altLang="en-US" b="0" i="0" dirty="0">
                <a:effectLst/>
                <a:latin typeface="Fira Sans"/>
              </a:rPr>
              <a:t>素性测试</a:t>
            </a:r>
          </a:p>
          <a:p>
            <a:r>
              <a:rPr lang="en-US" b="0" i="0" dirty="0">
                <a:effectLst/>
                <a:latin typeface="Fira Sans"/>
              </a:rPr>
              <a:t>Miller-Rabin </a:t>
            </a:r>
            <a:r>
              <a:rPr lang="zh-CN" altLang="en-US" b="0" i="0" dirty="0">
                <a:effectLst/>
                <a:latin typeface="Fira Sans"/>
              </a:rPr>
              <a:t>素性测试（</a:t>
            </a:r>
            <a:r>
              <a:rPr lang="en-US" b="0" i="0" dirty="0">
                <a:effectLst/>
                <a:latin typeface="Fira Sans"/>
              </a:rPr>
              <a:t>Miller–Rabin primality test）</a:t>
            </a:r>
            <a:r>
              <a:rPr lang="zh-CN" altLang="en-US" b="0" i="0" dirty="0">
                <a:effectLst/>
                <a:latin typeface="Fira Sans"/>
              </a:rPr>
              <a:t>是进阶的素数判定方法。 对数 </a:t>
            </a:r>
            <a:r>
              <a:rPr lang="en-US" b="0" i="0" dirty="0">
                <a:effectLst/>
                <a:latin typeface="Fira Sans"/>
              </a:rPr>
              <a:t>n </a:t>
            </a:r>
            <a:r>
              <a:rPr lang="zh-CN" altLang="en-US" b="0" i="0" dirty="0">
                <a:effectLst/>
                <a:latin typeface="Fira Sans"/>
              </a:rPr>
              <a:t>进行 </a:t>
            </a:r>
            <a:r>
              <a:rPr lang="en-US" b="0" i="0" dirty="0">
                <a:effectLst/>
                <a:latin typeface="Fira Sans"/>
              </a:rPr>
              <a:t>k </a:t>
            </a:r>
            <a:r>
              <a:rPr lang="zh-CN" altLang="en-US" b="0" i="0" dirty="0">
                <a:effectLst/>
                <a:latin typeface="Fira Sans"/>
              </a:rPr>
              <a:t>轮测试的时间复杂度是                         利用 </a:t>
            </a:r>
            <a:r>
              <a:rPr lang="en-US" b="0" i="0" dirty="0">
                <a:effectLst/>
                <a:latin typeface="Fira Sans"/>
              </a:rPr>
              <a:t>FFT </a:t>
            </a:r>
            <a:r>
              <a:rPr lang="zh-CN" altLang="en-US" b="0" i="0" dirty="0">
                <a:effectLst/>
                <a:latin typeface="Fira Sans"/>
              </a:rPr>
              <a:t>等技术可以优化到                                                   。</a:t>
            </a:r>
            <a:endParaRPr lang="en-US" altLang="zh-CN" b="0" i="0" dirty="0">
              <a:effectLst/>
              <a:latin typeface="Fira Sans"/>
            </a:endParaRPr>
          </a:p>
          <a:p>
            <a:r>
              <a:rPr lang="zh-CN" altLang="en-US" dirty="0">
                <a:latin typeface="Fira Sans"/>
              </a:rPr>
              <a:t>基于费尔马小定理</a:t>
            </a:r>
            <a:endParaRPr lang="en-US" altLang="zh-CN" dirty="0">
              <a:latin typeface="Fira Sans"/>
            </a:endParaRPr>
          </a:p>
          <a:p>
            <a:r>
              <a:rPr lang="zh-CN" altLang="en-US" b="0" i="0" strike="sngStrike" dirty="0">
                <a:effectLst/>
                <a:latin typeface="Fira Sans"/>
              </a:rPr>
              <a:t>我不会，告辞</a:t>
            </a:r>
            <a:endParaRPr lang="en-US" altLang="zh-CN" b="0" i="0" strike="sngStrike" dirty="0">
              <a:effectLst/>
              <a:latin typeface="Fira San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4B44E3-D20C-40B3-A877-B964411A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09" y="2729727"/>
            <a:ext cx="1701404" cy="3997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EB6613-1BA5-48D7-B3D5-E1A85F1B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19" y="3129455"/>
            <a:ext cx="4011352" cy="4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3A158-E439-4EBF-9C04-583B5E75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1~n</a:t>
            </a:r>
            <a:r>
              <a:rPr lang="zh-CN" altLang="en-US" dirty="0"/>
              <a:t>内全部素数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94E90-CAD1-4896-9F34-811F1C5B9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布鲁特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福斯算法</a:t>
                </a:r>
                <a:endParaRPr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en-US" altLang="zh-CN" dirty="0"/>
                  <a:t>1~n</a:t>
                </a:r>
                <a:r>
                  <a:rPr lang="zh-CN" altLang="en-US" dirty="0"/>
                  <a:t>中的每一个数，</a:t>
                </a:r>
                <a:r>
                  <a:rPr lang="en-US" sz="2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判断是否为素数</a:t>
                </a:r>
                <a:endParaRPr lang="en-US" altLang="zh-CN" dirty="0"/>
              </a:p>
              <a:p>
                <a:r>
                  <a:rPr lang="zh-CN" altLang="en-US" dirty="0"/>
                  <a:t>总时间复杂度：</a:t>
                </a:r>
                <a:r>
                  <a:rPr lang="en-US" sz="28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94E90-CAD1-4896-9F34-811F1C5B9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02227A1-12A1-4213-AFA3-7EC107BD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52" y="3429000"/>
            <a:ext cx="4352654" cy="21677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EB0CA0-A0F6-4AFE-B84A-D81796A34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79" y="3429000"/>
            <a:ext cx="4813449" cy="21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C2FF-66BC-4397-9BC1-E498AAC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1~n</a:t>
            </a:r>
            <a:r>
              <a:rPr lang="zh-CN" altLang="en-US" dirty="0"/>
              <a:t>内全部素数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43F05-72CB-45E2-AE73-CDAB770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太慢了</a:t>
            </a:r>
            <a:endParaRPr lang="en-US" altLang="zh-CN" dirty="0"/>
          </a:p>
          <a:p>
            <a:r>
              <a:rPr lang="zh-CN" altLang="en-US" dirty="0"/>
              <a:t>数据量：</a:t>
            </a:r>
            <a:r>
              <a:rPr lang="en-US" altLang="zh-CN" dirty="0"/>
              <a:t>1e5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有没有更快的方法呢？</a:t>
            </a:r>
            <a:endParaRPr lang="en-US" altLang="zh-CN" dirty="0"/>
          </a:p>
          <a:p>
            <a:r>
              <a:rPr lang="zh-CN" altLang="en-US" dirty="0"/>
              <a:t>筛法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7A80E5-DA60-4048-9E95-F4C50B28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226F8A-C354-4ADF-8CD1-6CD269199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sieve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5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BD13-40F1-4D13-B302-2340E2D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62BCE-B2F0-4105-8A99-ACFBD4C9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研究整数的理论</a:t>
            </a:r>
            <a:endParaRPr lang="en-US" altLang="zh-CN" dirty="0"/>
          </a:p>
          <a:p>
            <a:r>
              <a:rPr lang="en-US" altLang="zh-CN" dirty="0"/>
              <a:t>ACM</a:t>
            </a:r>
            <a:r>
              <a:rPr lang="zh-CN" altLang="en-US" dirty="0"/>
              <a:t>主要用到：</a:t>
            </a:r>
            <a:endParaRPr lang="en-US" altLang="zh-CN" dirty="0"/>
          </a:p>
          <a:p>
            <a:pPr lvl="1"/>
            <a:r>
              <a:rPr lang="zh-CN" altLang="en-US" dirty="0"/>
              <a:t>筛法（用于预处理得到质数）</a:t>
            </a:r>
            <a:endParaRPr lang="en-US" altLang="zh-CN" dirty="0"/>
          </a:p>
          <a:p>
            <a:pPr lvl="1"/>
            <a:r>
              <a:rPr lang="zh-CN" altLang="en-US" dirty="0"/>
              <a:t>快速幂</a:t>
            </a:r>
            <a:endParaRPr lang="en-US" altLang="zh-CN" dirty="0"/>
          </a:p>
          <a:p>
            <a:pPr lvl="1"/>
            <a:r>
              <a:rPr lang="zh-CN" altLang="en-US" dirty="0"/>
              <a:t>欧几里得与拓展欧几里得</a:t>
            </a:r>
            <a:endParaRPr lang="en-US" altLang="zh-CN" dirty="0"/>
          </a:p>
          <a:p>
            <a:pPr lvl="2"/>
            <a:r>
              <a:rPr lang="zh-CN" altLang="en-US" dirty="0"/>
              <a:t>用于求</a:t>
            </a:r>
            <a:r>
              <a:rPr lang="en-US" altLang="zh-CN" dirty="0"/>
              <a:t>GCD</a:t>
            </a:r>
            <a:r>
              <a:rPr lang="zh-CN" altLang="en-US" dirty="0"/>
              <a:t>和求乘法逆元相关题目</a:t>
            </a:r>
            <a:endParaRPr lang="en-US" altLang="zh-CN" dirty="0"/>
          </a:p>
          <a:p>
            <a:pPr lvl="1"/>
            <a:r>
              <a:rPr lang="en-US" altLang="zh-CN" dirty="0"/>
              <a:t>CRT</a:t>
            </a:r>
            <a:r>
              <a:rPr lang="zh-CN" altLang="en-US" dirty="0"/>
              <a:t>（中国剩余定理，用于求线性同余方程）</a:t>
            </a:r>
            <a:endParaRPr lang="en-US" altLang="zh-CN" dirty="0"/>
          </a:p>
          <a:p>
            <a:pPr lvl="1"/>
            <a:r>
              <a:rPr lang="zh-CN" altLang="en-US" dirty="0"/>
              <a:t>整除分块（分块思想）</a:t>
            </a:r>
            <a:endParaRPr lang="en-US" altLang="zh-CN" dirty="0"/>
          </a:p>
          <a:p>
            <a:r>
              <a:rPr lang="zh-CN" altLang="en-US" dirty="0"/>
              <a:t>思维大于应用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F0D6-08D6-44D3-9017-682D5A8B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746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筛法</a:t>
            </a:r>
            <a:endParaRPr lang="en-US" sz="5400" dirty="0"/>
          </a:p>
        </p:txBody>
      </p:sp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40AB2E48-B392-4D18-AE07-E8A784B644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r="380"/>
          <a:stretch>
            <a:fillRect/>
          </a:stretch>
        </p:blipFill>
        <p:spPr>
          <a:xfrm>
            <a:off x="5781040" y="1544331"/>
            <a:ext cx="6096000" cy="44434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3FFCF-810D-42B3-9F6A-42B6CC2C819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726324"/>
                <a:ext cx="3932237" cy="44343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像筛子一样把所有素数筛出来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事实：一个数的</a:t>
                </a:r>
                <a:r>
                  <a:rPr lang="en-US" altLang="zh-CN" sz="2400" dirty="0"/>
                  <a:t>k(k&gt;1)</a:t>
                </a:r>
                <a:r>
                  <a:rPr lang="zh-CN" altLang="en-US" sz="2400" dirty="0"/>
                  <a:t>整数倍是合数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那么我们对于每个数，标记它的倍数为非素数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那么所有没有被标记到的数就是素数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时间复杂度：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𝑛𝑙𝑜𝑔𝑛</m:t>
                      </m:r>
                    </m:oMath>
                  </m:oMathPara>
                </a14:m>
                <a:endParaRPr lang="en-US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3FFCF-810D-42B3-9F6A-42B6CC2C8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726324"/>
                <a:ext cx="3932237" cy="4434326"/>
              </a:xfrm>
              <a:blipFill>
                <a:blip r:embed="rId3"/>
                <a:stretch>
                  <a:fillRect l="-2171" t="-1786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9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F0D6-08D6-44D3-9017-682D5A8B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746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艾氏筛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3FFCF-810D-42B3-9F6A-42B6CC2C819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726324"/>
                <a:ext cx="5256212" cy="443432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我们可以发现，其实只要对素数进行更新就可以了</a:t>
                </a:r>
                <a:endParaRPr lang="en-US" altLang="zh-CN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时间复杂度：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𝑛𝑙𝑜𝑔𝑙𝑜𝑔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证明？</a:t>
                </a:r>
                <a:r>
                  <a:rPr lang="zh-CN" altLang="en-US" sz="2800" strike="sngStrike" dirty="0"/>
                  <a:t>不会</a:t>
                </a:r>
                <a:endParaRPr lang="en-US" sz="2800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53FFCF-810D-42B3-9F6A-42B6CC2C8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726324"/>
                <a:ext cx="5256212" cy="4434326"/>
              </a:xfrm>
              <a:blipFill>
                <a:blip r:embed="rId2"/>
                <a:stretch>
                  <a:fillRect l="-2088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AC2BA9B0-378E-414B-9F26-A75F8E67E3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662"/>
            <a:ext cx="5528967" cy="3685978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2B0FB3-1833-4031-944F-86886EAF1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62" y="4590957"/>
            <a:ext cx="4388076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BAA5C76B-BF20-4B83-89A7-A4ABD8F5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  <a:endParaRPr 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F66383D0-CA81-4967-96EA-E3942D17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在之前的筛法中，我们发现有一些数被筛了多次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15</a:t>
            </a:r>
            <a:r>
              <a:rPr lang="zh-CN" altLang="en-US" dirty="0"/>
              <a:t>会被</a:t>
            </a:r>
            <a:r>
              <a:rPr lang="en-US" altLang="zh-CN" dirty="0"/>
              <a:t>3</a:t>
            </a:r>
            <a:r>
              <a:rPr lang="zh-CN" altLang="en-US" dirty="0"/>
              <a:t>筛，也会被</a:t>
            </a:r>
            <a:r>
              <a:rPr lang="en-US" altLang="zh-CN" dirty="0"/>
              <a:t>5</a:t>
            </a:r>
            <a:r>
              <a:rPr lang="zh-CN" altLang="en-US" dirty="0"/>
              <a:t>筛</a:t>
            </a:r>
            <a:endParaRPr lang="en-US" altLang="zh-CN" dirty="0"/>
          </a:p>
          <a:p>
            <a:r>
              <a:rPr lang="zh-CN" altLang="en-US" dirty="0"/>
              <a:t>影响效率</a:t>
            </a:r>
            <a:endParaRPr lang="en-US" altLang="zh-CN" dirty="0"/>
          </a:p>
          <a:p>
            <a:r>
              <a:rPr lang="zh-CN" altLang="en-US" dirty="0"/>
              <a:t>有没有办法使每个数只被筛一次呢？</a:t>
            </a:r>
            <a:endParaRPr lang="en-US" altLang="zh-CN" dirty="0"/>
          </a:p>
          <a:p>
            <a:r>
              <a:rPr lang="zh-CN" altLang="en-US" dirty="0"/>
              <a:t>考虑一种算法使得每个数只被它最小的质因子筛掉</a:t>
            </a:r>
            <a:endParaRPr lang="en-US" altLang="zh-CN" dirty="0"/>
          </a:p>
          <a:p>
            <a:r>
              <a:rPr lang="zh-CN" altLang="en-US" dirty="0"/>
              <a:t>这样时间复杂度进化到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15</a:t>
            </a:r>
            <a:r>
              <a:rPr lang="zh-CN" altLang="en-US" dirty="0"/>
              <a:t>只被</a:t>
            </a:r>
            <a:r>
              <a:rPr lang="en-US" altLang="zh-CN" dirty="0"/>
              <a:t>3</a:t>
            </a:r>
            <a:r>
              <a:rPr lang="zh-CN" altLang="en-US" dirty="0"/>
              <a:t>筛一次，而不会被</a:t>
            </a:r>
            <a:r>
              <a:rPr lang="en-US" altLang="zh-CN" dirty="0"/>
              <a:t>5</a:t>
            </a:r>
            <a:r>
              <a:rPr lang="zh-CN" altLang="en-US" dirty="0"/>
              <a:t>筛</a:t>
            </a:r>
            <a:endParaRPr lang="en-US" altLang="zh-CN" dirty="0"/>
          </a:p>
          <a:p>
            <a:r>
              <a:rPr lang="zh-CN" altLang="en-US" dirty="0"/>
              <a:t>想不出来吧，哈哈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0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B669-CC60-415D-847B-407DBCE8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线性筛（欧拉筛）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69588-6DC3-4495-9849-85A65217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283" cy="4843189"/>
          </a:xfrm>
        </p:spPr>
        <p:txBody>
          <a:bodyPr>
            <a:normAutofit/>
          </a:bodyPr>
          <a:lstStyle/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算法正确性证明：意会</a:t>
            </a:r>
            <a:endParaRPr lang="en-US" dirty="0"/>
          </a:p>
          <a:p>
            <a:r>
              <a:rPr lang="zh-CN" altLang="en-US" dirty="0"/>
              <a:t>算法复杂度证明：不会</a:t>
            </a:r>
            <a:endParaRPr lang="en-US" dirty="0"/>
          </a:p>
          <a:p>
            <a:r>
              <a:rPr lang="zh-CN" altLang="en-US" dirty="0"/>
              <a:t>重点：</a:t>
            </a:r>
            <a:endParaRPr lang="en-US" altLang="zh-CN" dirty="0"/>
          </a:p>
          <a:p>
            <a:pPr lvl="1"/>
            <a:r>
              <a:rPr lang="zh-CN" altLang="en-US" dirty="0"/>
              <a:t>这保证每个合数只会被</a:t>
            </a:r>
            <a:r>
              <a:rPr lang="zh-CN" altLang="en-US" b="1" dirty="0"/>
              <a:t>最小的质因数</a:t>
            </a:r>
            <a:r>
              <a:rPr lang="zh-CN" altLang="en-US" dirty="0"/>
              <a:t>筛掉</a:t>
            </a:r>
            <a:endParaRPr lang="en-US" altLang="zh-CN" dirty="0"/>
          </a:p>
          <a:p>
            <a:pPr lvl="1"/>
            <a:r>
              <a:rPr lang="zh-CN" altLang="en-US" dirty="0"/>
              <a:t>这实际上将进行了一次分类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prime[j] 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2"/>
            <a:r>
              <a:rPr lang="en-US" altLang="zh-CN" dirty="0"/>
              <a:t>Prime[j] </a:t>
            </a:r>
            <a:r>
              <a:rPr lang="zh-CN" altLang="en-US" dirty="0"/>
              <a:t>是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的一个因子</a:t>
            </a:r>
            <a:endParaRPr lang="en-US" dirty="0"/>
          </a:p>
          <a:p>
            <a:pPr lvl="1"/>
            <a:r>
              <a:rPr lang="zh-CN" altLang="en-US" dirty="0"/>
              <a:t>通过这个性质可以快速求解一些积性函数</a:t>
            </a:r>
            <a:endParaRPr lang="en-US" altLang="zh-CN" dirty="0"/>
          </a:p>
          <a:p>
            <a:pPr lvl="2"/>
            <a:r>
              <a:rPr lang="zh-CN" altLang="en-US" dirty="0"/>
              <a:t>欧拉函数、莫比乌斯函数等</a:t>
            </a:r>
            <a:endParaRPr lang="en-US" altLang="zh-CN" dirty="0"/>
          </a:p>
          <a:p>
            <a:r>
              <a:rPr lang="zh-CN" altLang="en-US" dirty="0"/>
              <a:t>洛谷模板题：</a:t>
            </a:r>
            <a:r>
              <a:rPr lang="en-US" altLang="zh-CN" dirty="0"/>
              <a:t>https://www.luogu.com.cn/problem/P3383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C17F76-2149-4227-AEEF-B74AE65F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8" y="225425"/>
            <a:ext cx="6249161" cy="35512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C95098-E272-4037-A480-EA4D2E43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43" y="3357794"/>
            <a:ext cx="3577305" cy="4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86B9C-F397-48C7-805B-650C3B57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欧几里得算法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5FF78-C642-44DB-ABB4-069EBE9A1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Greatest common divisor and Euclidean algorithm</a:t>
            </a:r>
          </a:p>
          <a:p>
            <a:r>
              <a:rPr lang="en-US" altLang="zh-CN" dirty="0"/>
              <a:t>Extended Euclidean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2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BBCD25-CB51-4794-AA01-46EC32F2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C2F236-A36C-4019-B464-0F3070EC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最大公约数即为 </a:t>
            </a:r>
            <a:r>
              <a:rPr lang="en-US" dirty="0"/>
              <a:t>Greatest Common Divisor，</a:t>
            </a:r>
            <a:r>
              <a:rPr lang="zh-CN" altLang="en-US" dirty="0"/>
              <a:t>常缩写为 </a:t>
            </a:r>
            <a:r>
              <a:rPr lang="en-US" dirty="0" err="1"/>
              <a:t>gcd</a:t>
            </a:r>
            <a:endParaRPr lang="en-US" dirty="0"/>
          </a:p>
          <a:p>
            <a:r>
              <a:rPr lang="zh-CN" altLang="en-US" dirty="0"/>
              <a:t>多个数的</a:t>
            </a:r>
            <a:r>
              <a:rPr lang="en-US" altLang="zh-CN" dirty="0"/>
              <a:t>GCD</a:t>
            </a:r>
            <a:endParaRPr lang="en-US" dirty="0"/>
          </a:p>
          <a:p>
            <a:r>
              <a:rPr lang="zh-CN" altLang="en-US" dirty="0"/>
              <a:t>求解</a:t>
            </a:r>
            <a:r>
              <a:rPr lang="en-US" altLang="zh-CN" dirty="0"/>
              <a:t>GCD</a:t>
            </a:r>
            <a:r>
              <a:rPr lang="zh-CN" altLang="en-US" dirty="0"/>
              <a:t>朴素算法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dirty="0"/>
              <a:t>更快？</a:t>
            </a:r>
            <a:endParaRPr lang="en-US" altLang="zh-CN" dirty="0"/>
          </a:p>
          <a:p>
            <a:pPr lvl="1"/>
            <a:r>
              <a:rPr lang="zh-CN" altLang="en-US" dirty="0"/>
              <a:t>更相减损术</a:t>
            </a:r>
            <a:endParaRPr lang="en-US" altLang="zh-CN" dirty="0"/>
          </a:p>
          <a:p>
            <a:pPr lvl="1"/>
            <a:r>
              <a:rPr lang="zh-CN" altLang="en-US" dirty="0"/>
              <a:t>辗转相除法</a:t>
            </a:r>
            <a:endParaRPr lang="en-US" altLang="zh-CN" dirty="0"/>
          </a:p>
          <a:p>
            <a:r>
              <a:rPr lang="zh-CN" altLang="en-US" dirty="0"/>
              <a:t>辗转相除法其实是更相减损术的快速版本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210A04-B9BB-4E96-A402-5FDD3B36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88" y="2637588"/>
            <a:ext cx="6313512" cy="15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CDEB7-FC1C-42AB-B21A-034A9FF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A7655-9647-4720-8D5B-85D97112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6394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P1372 </a:t>
            </a:r>
            <a:r>
              <a:rPr lang="zh-CN" altLang="en-US" dirty="0"/>
              <a:t>又是毕业季</a:t>
            </a:r>
            <a:r>
              <a:rPr lang="en-US" altLang="zh-CN" dirty="0"/>
              <a:t>I https://www.luogu.com.cn/problem/P1372</a:t>
            </a:r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，问在</a:t>
            </a:r>
            <a:r>
              <a:rPr lang="en-US" altLang="zh-CN" dirty="0"/>
              <a:t>1~n</a:t>
            </a:r>
            <a:r>
              <a:rPr lang="zh-CN" altLang="en-US" dirty="0"/>
              <a:t>中选</a:t>
            </a:r>
            <a:r>
              <a:rPr lang="en-US" altLang="zh-CN" dirty="0"/>
              <a:t>k</a:t>
            </a:r>
            <a:r>
              <a:rPr lang="zh-CN" altLang="en-US" dirty="0"/>
              <a:t>个数使得它们</a:t>
            </a:r>
            <a:r>
              <a:rPr lang="en-US" altLang="zh-CN" dirty="0"/>
              <a:t>GCD</a:t>
            </a:r>
            <a:r>
              <a:rPr lang="zh-CN" altLang="en-US" dirty="0"/>
              <a:t>最大，求最大值是多少。</a:t>
            </a:r>
            <a:endParaRPr lang="en-US" altLang="zh-CN" dirty="0"/>
          </a:p>
          <a:p>
            <a:r>
              <a:rPr lang="en-US" altLang="zh-CN" dirty="0"/>
              <a:t>K &lt;= 1e9, n &lt;= 1e9, n &gt;= k &gt;= 1</a:t>
            </a:r>
            <a:endParaRPr lang="en-US" altLang="zh-CN" sz="2400" dirty="0">
              <a:latin typeface="KaTeX_Main"/>
            </a:endParaRPr>
          </a:p>
          <a:p>
            <a:r>
              <a:rPr lang="zh-CN" altLang="en-US" sz="2400" dirty="0">
                <a:latin typeface="KaTeX_Main"/>
              </a:rPr>
              <a:t>考虑搜索，复杂度爆炸</a:t>
            </a:r>
            <a:endParaRPr lang="en-US" altLang="zh-CN" sz="2400" dirty="0">
              <a:latin typeface="KaTeX_Main"/>
            </a:endParaRPr>
          </a:p>
          <a:p>
            <a:r>
              <a:rPr lang="zh-CN" altLang="en-US" sz="2400" dirty="0">
                <a:latin typeface="KaTeX_Main"/>
              </a:rPr>
              <a:t>反向考虑</a:t>
            </a:r>
            <a:endParaRPr lang="en-US" altLang="zh-CN" sz="2400" dirty="0">
              <a:latin typeface="KaTeX_Main"/>
            </a:endParaRPr>
          </a:p>
          <a:p>
            <a:r>
              <a:rPr lang="zh-CN" altLang="en-US" sz="2400" dirty="0">
                <a:latin typeface="KaTeX_Main"/>
              </a:rPr>
              <a:t>简化后：求</a:t>
            </a:r>
            <a:r>
              <a:rPr lang="en-US" altLang="zh-CN" sz="2400" dirty="0">
                <a:latin typeface="KaTeX_Main"/>
              </a:rPr>
              <a:t>n/k</a:t>
            </a:r>
            <a:r>
              <a:rPr lang="zh-CN" altLang="en-US" sz="2400" dirty="0">
                <a:latin typeface="KaTeX_Main"/>
              </a:rPr>
              <a:t>向下取整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6F0280-571E-476C-BEBA-275D0C62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11" y="3216008"/>
            <a:ext cx="2778018" cy="26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CDEB7-FC1C-42AB-B21A-034A9FF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GCD</a:t>
            </a:r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A7655-9647-4720-8D5B-85D97112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6394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P1414 </a:t>
            </a:r>
            <a:r>
              <a:rPr lang="zh-CN" altLang="en-US" dirty="0"/>
              <a:t>又是毕业季</a:t>
            </a:r>
            <a:r>
              <a:rPr lang="en-US" altLang="zh-CN" dirty="0"/>
              <a:t>II https://www.luogu.com.cn/problem/P1414</a:t>
            </a:r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个数，问取任意</a:t>
            </a:r>
            <a:r>
              <a:rPr lang="en-US" altLang="zh-CN" dirty="0"/>
              <a:t>k</a:t>
            </a:r>
            <a:r>
              <a:rPr lang="zh-CN" altLang="en-US" dirty="0"/>
              <a:t>个数，使得它们</a:t>
            </a:r>
            <a:r>
              <a:rPr lang="en-US" altLang="zh-CN" dirty="0"/>
              <a:t>GCD</a:t>
            </a:r>
            <a:r>
              <a:rPr lang="zh-CN" altLang="en-US" dirty="0"/>
              <a:t>最大，求最大值是多少。每次给一组数，要求求出</a:t>
            </a:r>
            <a:r>
              <a:rPr lang="en-US" altLang="zh-CN" dirty="0"/>
              <a:t>k=1~n</a:t>
            </a:r>
            <a:r>
              <a:rPr lang="zh-CN" altLang="en-US" dirty="0"/>
              <a:t>所有的情况。</a:t>
            </a:r>
            <a:endParaRPr lang="en-US" altLang="zh-CN" dirty="0"/>
          </a:p>
          <a:p>
            <a:r>
              <a:rPr lang="en-US" altLang="zh-CN" dirty="0"/>
              <a:t>n&lt;=10000</a:t>
            </a:r>
            <a:r>
              <a:rPr lang="zh-CN" altLang="en-US" dirty="0"/>
              <a:t>，</a:t>
            </a:r>
            <a:r>
              <a:rPr lang="en-US" altLang="zh-CN" dirty="0"/>
              <a:t>inf&lt;=1e6</a:t>
            </a:r>
          </a:p>
          <a:p>
            <a:r>
              <a:rPr lang="zh-CN" altLang="en-US" sz="2400" dirty="0"/>
              <a:t>枚举</a:t>
            </a:r>
            <a:r>
              <a:rPr lang="en-US" altLang="zh-CN" sz="2400" dirty="0"/>
              <a:t>k</a:t>
            </a:r>
            <a:r>
              <a:rPr lang="zh-CN" altLang="en-US" sz="2400" dirty="0"/>
              <a:t>然后每次搜索求解，时间复杂度爆炸</a:t>
            </a:r>
            <a:endParaRPr lang="en-US" altLang="zh-CN" sz="2400" dirty="0"/>
          </a:p>
          <a:p>
            <a:r>
              <a:rPr lang="zh-CN" altLang="en-US" sz="2400" dirty="0"/>
              <a:t>逆向考虑，对每个数求解它的因数</a:t>
            </a:r>
            <a:endParaRPr lang="en-US" altLang="zh-CN" sz="2400" dirty="0"/>
          </a:p>
          <a:p>
            <a:r>
              <a:rPr lang="zh-CN" altLang="en-US" sz="2400" dirty="0"/>
              <a:t>维护数组</a:t>
            </a:r>
            <a:r>
              <a:rPr lang="en-US" altLang="zh-CN" sz="2400" dirty="0"/>
              <a:t>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，表示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为多少个数的因数</a:t>
            </a:r>
            <a:endParaRPr lang="en-US" altLang="zh-CN" sz="2400" dirty="0"/>
          </a:p>
          <a:p>
            <a:r>
              <a:rPr lang="en-US" sz="2400" dirty="0"/>
              <a:t>h[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r>
              <a:rPr lang="zh-CN" altLang="en-US" sz="2400" dirty="0"/>
              <a:t>是单调递减的</a:t>
            </a:r>
            <a:endParaRPr lang="en-US" altLang="zh-CN" sz="2400" dirty="0"/>
          </a:p>
          <a:p>
            <a:r>
              <a:rPr lang="zh-CN" altLang="en-US" sz="2400" dirty="0"/>
              <a:t>那么</a:t>
            </a:r>
            <a:r>
              <a:rPr lang="en-US" altLang="zh-CN" sz="2400" dirty="0"/>
              <a:t>k</a:t>
            </a:r>
            <a:r>
              <a:rPr lang="zh-CN" altLang="en-US" sz="2400" dirty="0"/>
              <a:t>的答案实际上是求</a:t>
            </a:r>
            <a:r>
              <a:rPr lang="en-US" altLang="zh-CN" sz="2400" dirty="0"/>
              <a:t>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]&gt;=k</a:t>
            </a:r>
            <a:r>
              <a:rPr lang="zh-CN" altLang="en-US" sz="2400" dirty="0"/>
              <a:t>的最大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r>
              <a:rPr lang="zh-CN" altLang="en-US" sz="2400" dirty="0"/>
              <a:t>单指针扫一下就行了</a:t>
            </a: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8E593-B6F2-4FC8-9E5C-8D3101C1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42" y="608952"/>
            <a:ext cx="4298506" cy="6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390D-D756-4ABA-BDAA-65A921F8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5BFCB-5187-4EF9-AC59-009B1A166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6776"/>
                <a:ext cx="10515600" cy="4351338"/>
              </a:xfrm>
            </p:spPr>
            <p:txBody>
              <a:bodyPr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规定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递归求解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递归边界：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库中内置了</a:t>
                </a:r>
                <a:r>
                  <a:rPr lang="en-US" altLang="zh-CN" dirty="0"/>
                  <a:t>__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: O(log n)</a:t>
                </a:r>
              </a:p>
              <a:p>
                <a:r>
                  <a:rPr lang="zh-CN" altLang="en-US" dirty="0"/>
                  <a:t>证明：</a:t>
                </a:r>
                <a:r>
                  <a:rPr lang="en-US" altLang="zh-CN" dirty="0"/>
                  <a:t> https://oi-wiki.org/math/gcd/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5BFCB-5187-4EF9-AC59-009B1A166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6776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8239C01-7464-494F-8940-1A8801D2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46" y="2861053"/>
            <a:ext cx="4199854" cy="15013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C064B3-1DB1-4DE0-B3B1-60C1EDA3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17" y="4464878"/>
            <a:ext cx="7928901" cy="21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AC388-D5EA-4AE4-AB52-CC3866C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欧几里得算法证明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9693B-938F-42D9-B7F3-A080456F7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248" y="1589142"/>
                <a:ext cx="11824138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证明思路：</a:t>
                </a:r>
                <a:endParaRPr lang="en-US" altLang="zh-CN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的公约数是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的公约数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的公约数是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显然有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。设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, 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，则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。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可知</a:t>
                </a:r>
                <a:r>
                  <a:rPr lang="zh-CN" alt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为整数，即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的公约数是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另一方面</a:t>
                </a:r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box>
                          <m:box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, 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box>
                          <m:box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</m:e>
                        </m:box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。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为整数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，即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的公约数也是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的公约数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则二则公约数相同，那么最大公约数相同</a:t>
                </a:r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89693B-938F-42D9-B7F3-A080456F7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248" y="1589142"/>
                <a:ext cx="11824138" cy="5032375"/>
              </a:xfrm>
              <a:blipFill>
                <a:blip r:embed="rId2"/>
                <a:stretch>
                  <a:fillRect l="-928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D46C1-9D06-4BA2-B4AF-49EF09D9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参考资料与</a:t>
            </a:r>
            <a:r>
              <a:rPr lang="zh-CN" altLang="en-US" strike="sngStrike" dirty="0"/>
              <a:t>学习方法</a:t>
            </a:r>
            <a:endParaRPr lang="en-US" strike="sngStrik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8B19A-4CDC-45EE-90BF-957CD923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OiWiKi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https://oi-wiki.org/</a:t>
            </a:r>
            <a:r>
              <a:rPr lang="en-US" dirty="0"/>
              <a:t>)</a:t>
            </a:r>
          </a:p>
          <a:p>
            <a:r>
              <a:rPr lang="zh-CN" altLang="en-US" dirty="0"/>
              <a:t>题解</a:t>
            </a:r>
            <a:endParaRPr lang="en-US" altLang="zh-CN" dirty="0"/>
          </a:p>
          <a:p>
            <a:r>
              <a:rPr lang="zh-CN" altLang="en-US" dirty="0"/>
              <a:t>各位大大的博客</a:t>
            </a:r>
            <a:endParaRPr lang="en-US" altLang="zh-CN" dirty="0"/>
          </a:p>
          <a:p>
            <a:r>
              <a:rPr lang="zh-CN" altLang="en-US" strike="sngStrike" dirty="0"/>
              <a:t>我会告诉你我其实也不知道怎么学么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89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9BA7B-153A-4187-B155-6C9E06B8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拓展欧几里得算法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01A63-DC1A-4E3F-9080-B96F1CE07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欧几里得算法的思想：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将大规模问题转化为小规模问题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</a:t>
                </a:r>
                <a:r>
                  <a:rPr lang="zh-CN" altLang="en-US" dirty="0"/>
                  <a:t>将求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转化</m:t>
                    </m:r>
                  </m:oMath>
                </a14:m>
                <a:r>
                  <a:rPr lang="zh-CN" altLang="en-US" dirty="0"/>
                  <a:t>为求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拓展欧几里得算法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exgcd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用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于求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gcd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的一组可行解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常用于求解</a:t>
                </a:r>
                <a:r>
                  <a:rPr lang="zh-CN" altLang="en-US" b="1" dirty="0"/>
                  <a:t>乘法逆元</a:t>
                </a:r>
                <a:endParaRPr lang="en-US" altLang="zh-CN" b="1" dirty="0"/>
              </a:p>
              <a:p>
                <a:pPr lvl="1"/>
                <a:r>
                  <a:rPr lang="zh-CN" altLang="en-US" b="0" i="0" dirty="0">
                    <a:effectLst/>
                    <a:latin typeface="Fira Sans"/>
                  </a:rPr>
                  <a:t>裴蜀定理：存在这样的解</a:t>
                </a:r>
                <a:endParaRPr lang="en-US" altLang="zh-CN" b="0" i="0" dirty="0">
                  <a:effectLst/>
                  <a:latin typeface="Fira Sans"/>
                </a:endParaRPr>
              </a:p>
              <a:p>
                <a:pPr lvl="2"/>
                <a:r>
                  <a:rPr lang="zh-CN" altLang="en-US" dirty="0">
                    <a:latin typeface="Fira Sans"/>
                  </a:rPr>
                  <a:t>证明：</a:t>
                </a:r>
                <a:r>
                  <a:rPr lang="en-US" altLang="zh-CN" dirty="0">
                    <a:latin typeface="Fira Sans"/>
                  </a:rPr>
                  <a:t> https://oi-wiki.org/math/bezouts/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C01A63-DC1A-4E3F-9080-B96F1CE07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2ACCC-7D8F-4A11-A0AA-8194AA45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拓展欧几里得算法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4E71D-1B0B-4473-9500-D524C1C5D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8755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由欧几里得定理可知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box>
                      <m:box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又因为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−(⌊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−(⌊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−⌊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−⌊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−⌊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不断代入递归求解直至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为 </a:t>
                </a:r>
                <a:r>
                  <a:rPr lang="en-US" sz="2000" dirty="0"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递归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x=1,y=0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回去求解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在求解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之后，回代求解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64E71D-1B0B-4473-9500-D524C1C5D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8755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E2D2628-C208-4DBD-9DFC-D72DECF7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18" y="1273379"/>
            <a:ext cx="4997442" cy="30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EDAA-1F01-48F4-BC11-476FC79E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拓欧</a:t>
            </a:r>
            <a:r>
              <a:rPr lang="zh-CN" altLang="en-US" dirty="0"/>
              <a:t>例题</a:t>
            </a:r>
            <a:r>
              <a:rPr lang="zh-CN" altLang="en-US" sz="2400" dirty="0"/>
              <a:t>（其实是裴蜀定理）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DBB1C-EA50-4225-887C-9A0257CA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HDU5512 Pagodas </a:t>
            </a:r>
            <a:r>
              <a:rPr lang="en-US" altLang="zh-CN" sz="2400" dirty="0">
                <a:hlinkClick r:id="rId2"/>
              </a:rPr>
              <a:t>http://acm.hdu.edu.cn/showproblem.php?pid=5512</a:t>
            </a:r>
            <a:endParaRPr lang="en-US" altLang="zh-CN" sz="2400" dirty="0"/>
          </a:p>
          <a:p>
            <a:r>
              <a:rPr lang="zh-CN" altLang="en-US" sz="2400" dirty="0"/>
              <a:t>题意：坐标</a:t>
            </a:r>
            <a:r>
              <a:rPr lang="en-US" altLang="zh-CN" sz="2400" dirty="0"/>
              <a:t>1~n</a:t>
            </a:r>
            <a:r>
              <a:rPr lang="zh-CN" altLang="en-US" sz="2400" dirty="0"/>
              <a:t>中两个位置有塔，位于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。两个人轮流在</a:t>
            </a:r>
            <a:r>
              <a:rPr lang="en-US" altLang="zh-CN" sz="2400" dirty="0"/>
              <a:t>1~n</a:t>
            </a:r>
            <a:r>
              <a:rPr lang="zh-CN" altLang="en-US" sz="2400" dirty="0"/>
              <a:t>中建造塔，要求：</a:t>
            </a:r>
            <a:endParaRPr lang="en-US" altLang="zh-CN" sz="2400" dirty="0"/>
          </a:p>
          <a:p>
            <a:pPr lvl="1"/>
            <a:r>
              <a:rPr lang="zh-CN" altLang="en-US" dirty="0"/>
              <a:t>任意两座塔不能建在同一坐标</a:t>
            </a:r>
            <a:endParaRPr lang="en-US" altLang="zh-CN" dirty="0"/>
          </a:p>
          <a:p>
            <a:pPr lvl="1"/>
            <a:r>
              <a:rPr lang="zh-CN" altLang="en-US" dirty="0"/>
              <a:t>如果现在已经有两座塔位于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，那么只有</a:t>
            </a:r>
            <a:r>
              <a:rPr lang="en-US" altLang="zh-CN" dirty="0"/>
              <a:t>k=</a:t>
            </a:r>
            <a:r>
              <a:rPr lang="en-US" altLang="zh-CN" dirty="0" err="1"/>
              <a:t>i+j</a:t>
            </a:r>
            <a:r>
              <a:rPr lang="zh-CN" altLang="en-US" dirty="0"/>
              <a:t>和</a:t>
            </a:r>
            <a:r>
              <a:rPr lang="en-US" altLang="zh-CN" dirty="0"/>
              <a:t>k=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两个位置是可行的</a:t>
            </a:r>
            <a:endParaRPr lang="en-US" altLang="zh-CN" dirty="0"/>
          </a:p>
          <a:p>
            <a:r>
              <a:rPr lang="zh-CN" altLang="en-US" sz="2400" dirty="0">
                <a:latin typeface="+mn-ea"/>
              </a:rPr>
              <a:t>最后不能建的人输，问谁赢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/>
              <a:t>题解：</a:t>
            </a:r>
            <a:r>
              <a:rPr lang="zh-CN" altLang="en-US" sz="2400" strike="sngStrike" dirty="0"/>
              <a:t>经典博弈论题目 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转化一下，发现实际上能建造塔的</a:t>
            </a:r>
            <a:br>
              <a:rPr lang="en-US" altLang="zh-CN" sz="2400" dirty="0"/>
            </a:br>
            <a:r>
              <a:rPr lang="zh-CN" altLang="en-US" sz="2400" dirty="0"/>
              <a:t>点坐标一定是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的整数倍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E3D9C-FF4D-4948-A585-14A0AE46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604"/>
            <a:ext cx="5720606" cy="51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9B6D77-DF55-4173-8F4A-959C437D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F05DAB-C723-4973-A2DC-C5D1095E3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Euler function</a:t>
            </a:r>
          </a:p>
        </p:txBody>
      </p:sp>
    </p:spTree>
    <p:extLst>
      <p:ext uri="{BB962C8B-B14F-4D97-AF65-F5344CB8AC3E}">
        <p14:creationId xmlns:p14="http://schemas.microsoft.com/office/powerpoint/2010/main" val="2786232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C51B20-999B-4FA5-90EF-FFD00919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802993E-A50C-45CB-8253-0328B48A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欧拉函数（Euler's totient function），即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0"/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小于等于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互质的数的个数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/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比如说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0"/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当 n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是质数的时候，显然有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0"/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欧拉函数是</a:t>
                </a:r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积性函数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1"/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积性函数：</a:t>
                </a:r>
                <a:r>
                  <a:rPr lang="en-US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如果有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那么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</a:p>
              <a:p>
                <a:pPr lvl="1"/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完全积性函数：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比如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endParaRPr lang="en-US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802993E-A50C-45CB-8253-0328B48A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7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0A437-28FC-41AE-B73F-76C1A466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欧拉函数的求解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2C1FA-D964-4529-8EBD-7F48D9CEA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由唯一分解定理，设</a:t>
                </a:r>
                <a:r>
                  <a:rPr 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:r>
                  <a:rPr lang="en-US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是质数</a:t>
                </a:r>
                <a:r>
                  <a:rPr lang="zh-CN" alt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2C1FA-D964-4529-8EBD-7F48D9CEA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E74ECEF-90C2-4095-9982-C3C0BCB5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4" y="3728544"/>
            <a:ext cx="6106510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E43AEF1-F411-45B6-A8D1-46BE5C798F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nary>
                      <m:naryPr>
                        <m:chr m:val="∏"/>
                        <m:limLoc m:val="undOvr"/>
                        <m:ctrlPr>
                          <a:rPr lang="en-US" sz="4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lang="en-US" sz="4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E43AEF1-F411-45B6-A8D1-46BE5C798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A16205-5391-4FAB-99DC-209C6C2E7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000"/>
                  </a:spcAft>
                  <a:tabLst>
                    <a:tab pos="914400" algn="l"/>
                  </a:tabLst>
                </a:pP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引理：设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为任意质数，那么</a:t>
                </a:r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×(</m:t>
                    </m:r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。</a:t>
                </a:r>
              </a:p>
              <a:p>
                <a:pPr marL="685800" lvl="2">
                  <a:spcBef>
                    <a:spcPts val="1000"/>
                  </a:spcBef>
                  <a:spcAft>
                    <a:spcPts val="1000"/>
                  </a:spcAft>
                  <a:tabLst>
                    <a:tab pos="914400" algn="l"/>
                  </a:tabLst>
                </a:pP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证明</a:t>
                </a:r>
                <a:r>
                  <a:rPr lang="en-US" sz="24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：显然对于从</a:t>
                </a: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1 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的所有数中，除了</a:t>
                </a: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个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的倍数以外其它数都与</a:t>
                </a: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互素，故</a:t>
                </a: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×(</m:t>
                    </m:r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，</a:t>
                </a:r>
                <a:r>
                  <a:rPr lang="en-US" sz="24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证毕</a:t>
                </a:r>
                <a:r>
                  <a:rPr lang="en-US" sz="24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spcAft>
                    <a:spcPts val="1000"/>
                  </a:spcAft>
                  <a:tabLst>
                    <a:tab pos="914400" algn="l"/>
                  </a:tabLst>
                </a:pP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由唯一分解定理</a:t>
                </a:r>
                <a:b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和积性</a:t>
                </a:r>
                <a:endParaRPr lang="en-US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A16205-5391-4FAB-99DC-209C6C2E7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EB79233-7194-499A-A70B-47A9E8E03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57" y="3312011"/>
            <a:ext cx="3518081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A3B8-7F97-49A9-AF5E-DC5E893A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1~n</a:t>
            </a:r>
            <a:r>
              <a:rPr lang="zh-CN" altLang="en-US" dirty="0"/>
              <a:t>的欧拉函数值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BFC4BE-CB65-42E7-A07B-30E35977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43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线性筛求解，复杂度</a:t>
                </a:r>
                <a:r>
                  <a:rPr lang="en-US" altLang="zh-CN" sz="2400" dirty="0"/>
                  <a:t>O(n)</a:t>
                </a:r>
              </a:p>
              <a:p>
                <a:r>
                  <a:rPr lang="zh-CN" altLang="en-US" sz="2400" dirty="0"/>
                  <a:t>线性筛基本性质：每个合数只会被最小质因子筛去</a:t>
                </a:r>
                <a:endParaRPr lang="en-US" altLang="zh-CN" sz="2400" dirty="0"/>
              </a:p>
              <a:p>
                <a:r>
                  <a:rPr lang="zh-CN" altLang="en-US" sz="2400" dirty="0"/>
                  <a:t>如何利用线性筛求解？</a:t>
                </a:r>
                <a:endParaRPr lang="en-US" altLang="zh-CN" sz="24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是质数，那么显然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那么考虑我们筛合数的过程，即考虑数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]≠0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])=1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那么根据积性</a:t>
                </a:r>
                <a:b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𝑝𝑟𝑖𝑚𝑒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𝑝𝑟𝑖𝑚𝑒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]=0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中包含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的所有因子</a:t>
                </a: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𝑝𝑟𝑖𝑚𝑒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，那么</a:t>
                </a: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 "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zh-CN" altLang="en-US" dirty="0"/>
                  <a:t>这也是求解线性筛求解积性函数的基本套路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BFC4BE-CB65-42E7-A07B-30E35977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432"/>
                <a:ext cx="10515600" cy="4351338"/>
              </a:xfrm>
              <a:blipFill>
                <a:blip r:embed="rId2"/>
                <a:stretch>
                  <a:fillRect l="-1043" t="-196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276E111-FD04-4BF5-AFA6-172F16C5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88" y="3916230"/>
            <a:ext cx="3898354" cy="193754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01A222E-D85A-4433-B256-FEA370E5C9E2}"/>
              </a:ext>
            </a:extLst>
          </p:cNvPr>
          <p:cNvSpPr/>
          <p:nvPr/>
        </p:nvSpPr>
        <p:spPr>
          <a:xfrm>
            <a:off x="4532586" y="4709269"/>
            <a:ext cx="3681248" cy="175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10BFE72E-AFA4-4946-9C1B-6155406E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634" y="1493738"/>
            <a:ext cx="5969307" cy="3860998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A3FF490-E04D-4D50-B3D0-057C7912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线性筛求解</a:t>
            </a:r>
            <a:br>
              <a:rPr lang="en-US" altLang="zh-CN" dirty="0"/>
            </a:br>
            <a:r>
              <a:rPr lang="zh-CN" altLang="en-US" dirty="0"/>
              <a:t>欧拉函数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85617E-6253-4258-8B7C-3B394783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51993"/>
            <a:ext cx="3932237" cy="3811588"/>
          </a:xfrm>
        </p:spPr>
        <p:txBody>
          <a:bodyPr/>
          <a:lstStyle/>
          <a:p>
            <a:r>
              <a:rPr lang="zh-CN" altLang="en-US" sz="2000" dirty="0"/>
              <a:t>根据先前的讨论，我们得到：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13006-4AC5-4554-B206-05410EAC5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27" y="2620855"/>
            <a:ext cx="4120979" cy="2179746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146DB612-3F9F-4D4B-B780-B0A0829AAD60}"/>
              </a:ext>
            </a:extLst>
          </p:cNvPr>
          <p:cNvSpPr/>
          <p:nvPr/>
        </p:nvSpPr>
        <p:spPr>
          <a:xfrm rot="21432548">
            <a:off x="2809090" y="2869323"/>
            <a:ext cx="3368566" cy="212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F73E16A-102F-4966-B1BE-B5B541C06B59}"/>
              </a:ext>
            </a:extLst>
          </p:cNvPr>
          <p:cNvSpPr/>
          <p:nvPr/>
        </p:nvSpPr>
        <p:spPr>
          <a:xfrm rot="20930006">
            <a:off x="4392378" y="4064439"/>
            <a:ext cx="1940372" cy="207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FCA2B8-C3B8-47E4-B002-5B5609C53F95}"/>
              </a:ext>
            </a:extLst>
          </p:cNvPr>
          <p:cNvSpPr/>
          <p:nvPr/>
        </p:nvSpPr>
        <p:spPr>
          <a:xfrm rot="1040913">
            <a:off x="4689798" y="3980523"/>
            <a:ext cx="1959592" cy="246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45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6827CC-0403-445D-B56F-C6D7760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欧拉函数例题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ECDEFF-C21A-4EEB-BC29-102E441D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P2158 [SDOI2008]</a:t>
            </a:r>
            <a:r>
              <a:rPr lang="zh-CN" altLang="en-US" dirty="0"/>
              <a:t>仪仗队 </a:t>
            </a:r>
            <a:r>
              <a:rPr lang="en-US" altLang="zh-CN" dirty="0">
                <a:hlinkClick r:id="rId2"/>
              </a:rPr>
              <a:t>https://www.luogu.com.cn/problem/P2158</a:t>
            </a:r>
            <a:endParaRPr lang="en-US" altLang="zh-CN" b="1" dirty="0">
              <a:solidFill>
                <a:srgbClr val="FFFFFF"/>
              </a:solidFill>
              <a:latin typeface="-apple-system"/>
            </a:endParaRP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29E8BD-7F99-4BB6-AB4B-2D2741AB2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22" y="2851235"/>
            <a:ext cx="9294011" cy="26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B1CF-0F59-49C1-B0D7-25FC773F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内容简介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15744-3CA2-4F89-ADF3-ABBDC121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符号约定</a:t>
            </a:r>
            <a:endParaRPr lang="en-US" altLang="zh-CN" dirty="0"/>
          </a:p>
          <a:p>
            <a:r>
              <a:rPr lang="zh-CN" altLang="en-US" dirty="0"/>
              <a:t>整除</a:t>
            </a:r>
            <a:r>
              <a:rPr lang="en-US" altLang="zh-CN" dirty="0"/>
              <a:t>/</a:t>
            </a:r>
            <a:r>
              <a:rPr lang="zh-CN" altLang="en-US" dirty="0"/>
              <a:t>同余基本性质</a:t>
            </a:r>
            <a:endParaRPr lang="en-US" altLang="zh-CN" dirty="0"/>
          </a:p>
          <a:p>
            <a:r>
              <a:rPr lang="zh-CN" altLang="en-US" dirty="0"/>
              <a:t>素数与筛法</a:t>
            </a:r>
            <a:endParaRPr lang="en-US" altLang="zh-CN" dirty="0"/>
          </a:p>
          <a:p>
            <a:r>
              <a:rPr lang="en-US" altLang="zh-CN" dirty="0"/>
              <a:t>GCD</a:t>
            </a:r>
            <a:r>
              <a:rPr lang="zh-CN" altLang="en-US" dirty="0"/>
              <a:t>与欧几里得算法</a:t>
            </a:r>
            <a:endParaRPr lang="en-US" altLang="zh-CN" dirty="0"/>
          </a:p>
          <a:p>
            <a:r>
              <a:rPr lang="zh-CN" altLang="en-US" dirty="0"/>
              <a:t>欧拉函数</a:t>
            </a:r>
            <a:endParaRPr lang="en-US" altLang="zh-CN" dirty="0"/>
          </a:p>
          <a:p>
            <a:r>
              <a:rPr lang="zh-CN" altLang="en-US" dirty="0"/>
              <a:t>*费马小定理与欧拉定理 </a:t>
            </a:r>
            <a:r>
              <a:rPr lang="zh-CN" altLang="en-US" strike="sngStrike" dirty="0"/>
              <a:t>肝不动啦！！！</a:t>
            </a:r>
            <a:endParaRPr lang="en-US" altLang="zh-CN" strike="sngStrike" dirty="0"/>
          </a:p>
          <a:p>
            <a:r>
              <a:rPr lang="zh-CN" altLang="en-US" dirty="0"/>
              <a:t>*整除分块</a:t>
            </a:r>
            <a:endParaRPr lang="en-US" altLang="zh-CN" dirty="0"/>
          </a:p>
          <a:p>
            <a:r>
              <a:rPr lang="zh-CN" altLang="en-US" dirty="0"/>
              <a:t>*莫比乌斯反演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6003F-4E29-4365-A821-1E72DC950A71}"/>
              </a:ext>
            </a:extLst>
          </p:cNvPr>
          <p:cNvSpPr txBox="1"/>
          <p:nvPr/>
        </p:nvSpPr>
        <p:spPr>
          <a:xfrm>
            <a:off x="6096000" y="3059668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trike="sngStrike" dirty="0"/>
              <a:t>其实这些在比赛中，我几乎没有用到过</a:t>
            </a:r>
            <a:endParaRPr lang="en-US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353709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73290A-06D7-482B-A4E4-28133C7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欧拉定理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27F5F-5C43-4851-9A52-A3250309E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Fermat's theorem and Euler's theorem</a:t>
            </a:r>
          </a:p>
        </p:txBody>
      </p:sp>
    </p:spTree>
    <p:extLst>
      <p:ext uri="{BB962C8B-B14F-4D97-AF65-F5344CB8AC3E}">
        <p14:creationId xmlns:p14="http://schemas.microsoft.com/office/powerpoint/2010/main" val="4171062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6E55-C7B0-43C9-989F-9C94F735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4E933-8484-4213-9B83-635661BC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费马小定理：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en-US" dirty="0">
                <a:hlinkClick r:id="rId2"/>
              </a:rPr>
              <a:t>https://oi-wiki.org/math/fermat/</a:t>
            </a:r>
            <a:endParaRPr lang="en-US" dirty="0"/>
          </a:p>
          <a:p>
            <a:r>
              <a:rPr lang="en-US" dirty="0">
                <a:hlinkClick r:id="rId3"/>
              </a:rPr>
              <a:t>http://blog.dcac.top</a:t>
            </a:r>
            <a:r>
              <a:rPr lang="en-US" dirty="0"/>
              <a:t> </a:t>
            </a:r>
            <a:r>
              <a:rPr lang="zh-CN" altLang="en-US" dirty="0"/>
              <a:t>（个人博客）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应用：求解乘法逆元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9EF7E5-8818-4EDE-A37A-D46F4FDA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54" y="1770445"/>
            <a:ext cx="5756491" cy="914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EF1ECE-B690-4BBA-AE66-9CDEFB86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73" y="2819964"/>
            <a:ext cx="5708943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C59E-4FE7-4762-8496-B63D060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9B16A-8717-4C8F-98AE-2CBC9981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孩子做不完了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D7AC94-9726-48C5-A53E-D5A5A669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整除分块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BA5A-E63E-48B3-8DA9-BC7E7A9DD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blocks</a:t>
            </a:r>
          </a:p>
        </p:txBody>
      </p:sp>
    </p:spTree>
    <p:extLst>
      <p:ext uri="{BB962C8B-B14F-4D97-AF65-F5344CB8AC3E}">
        <p14:creationId xmlns:p14="http://schemas.microsoft.com/office/powerpoint/2010/main" val="1813921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A2C44E-A7F7-4CFF-A0A7-CA7139D7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整除分块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AC5519-2B14-4FBC-92D4-697950AC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412" y="1825625"/>
            <a:ext cx="4461387" cy="4351338"/>
          </a:xfrm>
        </p:spPr>
        <p:txBody>
          <a:bodyPr/>
          <a:lstStyle/>
          <a:p>
            <a:r>
              <a:rPr lang="zh-CN" altLang="en-US" dirty="0"/>
              <a:t>例题：「</a:t>
            </a:r>
            <a:r>
              <a:rPr lang="en-US" altLang="zh-CN" dirty="0" err="1"/>
              <a:t>luogu</a:t>
            </a:r>
            <a:r>
              <a:rPr lang="en-US" altLang="zh-CN" dirty="0"/>
              <a:t> P2261</a:t>
            </a:r>
            <a:r>
              <a:rPr lang="zh-CN" altLang="en-US" dirty="0"/>
              <a:t>」</a:t>
            </a:r>
            <a:r>
              <a:rPr lang="en-US" altLang="zh-CN" dirty="0"/>
              <a:t>[CQOI2007]</a:t>
            </a:r>
            <a:r>
              <a:rPr lang="zh-CN" altLang="en-US" dirty="0"/>
              <a:t>余数求和</a:t>
            </a:r>
            <a:br>
              <a:rPr lang="en-US" altLang="zh-CN" dirty="0"/>
            </a:br>
            <a:r>
              <a:rPr lang="en-US" dirty="0">
                <a:hlinkClick r:id="rId2"/>
              </a:rPr>
              <a:t>https://www.luogu.com.cn/problem/P2261</a:t>
            </a:r>
            <a:endParaRPr lang="en-US" dirty="0"/>
          </a:p>
          <a:p>
            <a:r>
              <a:rPr lang="en-US" altLang="zh-CN" dirty="0"/>
              <a:t>P2260 [</a:t>
            </a:r>
            <a:r>
              <a:rPr lang="zh-CN" altLang="en-US" dirty="0"/>
              <a:t>清华集训</a:t>
            </a:r>
            <a:r>
              <a:rPr lang="en-US" altLang="zh-CN" dirty="0"/>
              <a:t>2012]</a:t>
            </a:r>
            <a:r>
              <a:rPr lang="zh-CN" altLang="en-US" dirty="0"/>
              <a:t>模积和</a:t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https://www.luogu.com.cn/problem/P2260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0C8A8-DAB5-4A0E-8FA4-BC65D7EF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57" y="1395386"/>
            <a:ext cx="5962956" cy="3137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FA8624-2C67-4419-B158-DC8D507A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57" y="4667384"/>
            <a:ext cx="610901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9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12564F6-F945-43C0-84BE-ACABF2F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拜拜了您那！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000EF9-0FE0-4B0E-A2D6-D2AEADFC5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le you that!</a:t>
            </a:r>
          </a:p>
        </p:txBody>
      </p:sp>
    </p:spTree>
    <p:extLst>
      <p:ext uri="{BB962C8B-B14F-4D97-AF65-F5344CB8AC3E}">
        <p14:creationId xmlns:p14="http://schemas.microsoft.com/office/powerpoint/2010/main" val="34421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AFAA58-25F9-4A1A-9437-3E07E609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符号约定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CE6B8-3094-4B7B-AC2C-2B8FDD958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Notation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833D-37CF-46AC-97F7-2A82B259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符号约定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CE4B4F-591A-441D-8591-959A0AF1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439"/>
                <a:ext cx="11049000" cy="5221561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整除符号：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整除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的因数。例如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3|6</m:t>
                    </m:r>
                  </m:oMath>
                </a14:m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取模符号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除以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得到的余数。在</a:t>
                </a:r>
                <a:r>
                  <a:rPr lang="en-US" sz="2400" dirty="0" err="1">
                    <a:effectLst/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语言中，符号为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如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3=2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3=1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最大公约数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在无混淆意义的时侯可以写作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最小公倍数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𝑙𝑐𝑚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在无混淆意义的时侯可以写作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容易想到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𝑙𝑐𝑚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这个性质将会在以后经常用到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互质符号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互质，即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取整符号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⌊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表示对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向下取整，即如果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=2.5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⌊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⌋=2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⌉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表示对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向上取整。注意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⌊−2.5⌋=−3</m:t>
                    </m:r>
                  </m:oMath>
                </a14:m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同余符号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：$ a\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equiv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b \</a:t>
                </a:r>
                <a:r>
                  <a:rPr lang="en-US" sz="24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pmod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{c}$，即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CE4B4F-591A-441D-8591-959A0AF1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439"/>
                <a:ext cx="11049000" cy="5221561"/>
              </a:xfrm>
              <a:blipFill>
                <a:blip r:embed="rId2"/>
                <a:stretch>
                  <a:fillRect l="-828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9B5C6-4B46-4DCB-BAD8-812FFB34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求和符号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248BE-F731-470C-A110-FBBEEE95D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6779"/>
                <a:ext cx="10859814" cy="551793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求和</a:t>
                </a: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符号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∑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。我们对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到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求和可以写成：</a:t>
                </a:r>
                <a:r>
                  <a:rPr lang="en-US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  </m:t>
                      </m:r>
                      <m:r>
                        <m:rPr>
                          <m:nor/>
                        </m:rP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(1)</m:t>
                      </m:r>
                    </m:oMath>
                  </m:oMathPara>
                </a14:m>
                <a:endParaRPr lang="en-US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更一般的，对于函数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到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进行求和，可以写成：</a:t>
                </a:r>
                <a:endParaRPr lang="en-US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)  </m:t>
                      </m:r>
                      <m:r>
                        <m:rPr>
                          <m:nor/>
                        </m:rP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(2)</m:t>
                      </m:r>
                    </m:oMath>
                  </m:oMathPara>
                </a14:m>
                <a:endParaRPr lang="en-US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将所有的限定条件写在求和符号的下方，表示对满足限定条件的所有整数进行求和。</a:t>
                </a:r>
                <a:r>
                  <a:rPr lang="en-US" sz="24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比如</a:t>
                </a:r>
                <a:endParaRPr lang="en-US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1≤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𝑃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  </m:t>
                      </m:r>
                      <m:r>
                        <m:rPr>
                          <m:nor/>
                        </m:rP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(3)</m:t>
                      </m:r>
                    </m:oMath>
                  </m:oMathPara>
                </a14:m>
                <a:endParaRPr lang="en-US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（类似的，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∏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表示求积，用法和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∑</m:t>
                    </m:r>
                  </m:oMath>
                </a14:m>
                <a:r>
                  <a:rPr lang="zh-CN" sz="24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类似。）</a:t>
                </a:r>
                <a:endParaRPr lang="en-US" altLang="zh-CN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4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多重和式，和式变换，暂不讨论，参考</a:t>
                </a:r>
                <a:r>
                  <a:rPr lang="en-US" altLang="zh-CN" sz="24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具体数学</a:t>
                </a:r>
                <a:r>
                  <a:rPr lang="en-US" altLang="zh-CN" sz="24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》</a:t>
                </a:r>
                <a:endParaRPr lang="en-US" sz="24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248BE-F731-470C-A110-FBBEEE95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79"/>
                <a:ext cx="10859814" cy="5517931"/>
              </a:xfrm>
              <a:blipFill>
                <a:blip r:embed="rId2"/>
                <a:stretch>
                  <a:fillRect l="-786" t="-1878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8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848E5E-012C-4EBD-B543-6E70A64E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基本性质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3D7F5-7461-4DAA-837D-2579C99D0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nature</a:t>
            </a:r>
          </a:p>
          <a:p>
            <a:r>
              <a:rPr lang="zh-CN" altLang="en-US" dirty="0"/>
              <a:t>对整除和同余的基本性质进行讨论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7DF9B5-2161-4B5D-9797-0824D601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整除基本性质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03A872-2EDC-4858-94C4-334BD3C15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我们不加证明的给出如下基本性质，这些性质并不包含整除的全部性质：</a:t>
                </a:r>
                <a:endParaRPr lang="en-US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𝑏𝑐</m:t>
                    </m:r>
                  </m:oMath>
                </a14:m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任意整数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，存在</a:t>
                </a:r>
                <a:r>
                  <a:rPr lang="zh-CN" b="1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唯一的</a:t>
                </a:r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数对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𝑏𝑞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,(0≤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被称为</a:t>
                </a:r>
                <a:r>
                  <a:rPr lang="en-US" b="1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带余除法定理</a:t>
                </a:r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03A872-2EDC-4858-94C4-334BD3C15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4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2643</Words>
  <Application>Microsoft Office PowerPoint</Application>
  <PresentationFormat>宽屏</PresentationFormat>
  <Paragraphs>287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-apple-system</vt:lpstr>
      <vt:lpstr>Fira Sans</vt:lpstr>
      <vt:lpstr>KaTeX_Main</vt:lpstr>
      <vt:lpstr>等线</vt:lpstr>
      <vt:lpstr>宋体</vt:lpstr>
      <vt:lpstr>Arial</vt:lpstr>
      <vt:lpstr>Calibri</vt:lpstr>
      <vt:lpstr>Calibri Light</vt:lpstr>
      <vt:lpstr>Cambria</vt:lpstr>
      <vt:lpstr>Cambria Math</vt:lpstr>
      <vt:lpstr>Consolas</vt:lpstr>
      <vt:lpstr>Office 主题​​</vt:lpstr>
      <vt:lpstr>ACM数论入门</vt:lpstr>
      <vt:lpstr>数论</vt:lpstr>
      <vt:lpstr>参考资料与学习方法</vt:lpstr>
      <vt:lpstr>内容简介</vt:lpstr>
      <vt:lpstr>符号约定</vt:lpstr>
      <vt:lpstr>符号约定</vt:lpstr>
      <vt:lpstr>求和符号</vt:lpstr>
      <vt:lpstr>基本性质</vt:lpstr>
      <vt:lpstr>整除基本性质</vt:lpstr>
      <vt:lpstr>同余基本性质</vt:lpstr>
      <vt:lpstr>*快速幂</vt:lpstr>
      <vt:lpstr>快速幂基本思路</vt:lpstr>
      <vt:lpstr>素数与筛法</vt:lpstr>
      <vt:lpstr>素数</vt:lpstr>
      <vt:lpstr>素数的判定</vt:lpstr>
      <vt:lpstr>有没有更快的判定方法呢？</vt:lpstr>
      <vt:lpstr>求解1~n内全部素数</vt:lpstr>
      <vt:lpstr>求解1~n内全部素数</vt:lpstr>
      <vt:lpstr>筛法</vt:lpstr>
      <vt:lpstr>筛法</vt:lpstr>
      <vt:lpstr>艾氏筛</vt:lpstr>
      <vt:lpstr>线性筛</vt:lpstr>
      <vt:lpstr>线性筛（欧拉筛）</vt:lpstr>
      <vt:lpstr>最大公约数 与 欧几里得算法</vt:lpstr>
      <vt:lpstr>最大公约数</vt:lpstr>
      <vt:lpstr>GCD例题</vt:lpstr>
      <vt:lpstr>GCD例题</vt:lpstr>
      <vt:lpstr>欧几里得算法</vt:lpstr>
      <vt:lpstr>欧几里得算法证明</vt:lpstr>
      <vt:lpstr>拓展欧几里得算法</vt:lpstr>
      <vt:lpstr>拓展欧几里得算法</vt:lpstr>
      <vt:lpstr>拓欧例题（其实是裴蜀定理）</vt:lpstr>
      <vt:lpstr>欧拉函数</vt:lpstr>
      <vt:lpstr>欧拉函数</vt:lpstr>
      <vt:lpstr>欧拉函数的求解</vt:lpstr>
      <vt:lpstr>证明φ(n)=n×∏1_(i=1)^s▒(p_i-1)/p_i </vt:lpstr>
      <vt:lpstr>求解1~n的欧拉函数值</vt:lpstr>
      <vt:lpstr>线性筛求解 欧拉函数</vt:lpstr>
      <vt:lpstr>欧拉函数例题</vt:lpstr>
      <vt:lpstr>费马小定理 与 欧拉定理</vt:lpstr>
      <vt:lpstr>费马小定理</vt:lpstr>
      <vt:lpstr>欧拉定理</vt:lpstr>
      <vt:lpstr>整除分块</vt:lpstr>
      <vt:lpstr>整除分块</vt:lpstr>
      <vt:lpstr>拜拜了您那！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ACM数论入门</dc:title>
  <dc:creator>Chen Dechuang</dc:creator>
  <cp:lastModifiedBy>Chen Dechuang</cp:lastModifiedBy>
  <cp:revision>91</cp:revision>
  <dcterms:created xsi:type="dcterms:W3CDTF">2020-11-13T15:56:10Z</dcterms:created>
  <dcterms:modified xsi:type="dcterms:W3CDTF">2020-11-15T12:43:34Z</dcterms:modified>
</cp:coreProperties>
</file>