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80" r:id="rId7"/>
    <p:sldId id="260" r:id="rId8"/>
    <p:sldId id="265" r:id="rId9"/>
    <p:sldId id="281" r:id="rId10"/>
    <p:sldId id="274" r:id="rId11"/>
    <p:sldId id="282" r:id="rId12"/>
    <p:sldId id="283" r:id="rId13"/>
    <p:sldId id="275" r:id="rId14"/>
    <p:sldId id="277" r:id="rId15"/>
    <p:sldId id="269" r:id="rId16"/>
    <p:sldId id="268" r:id="rId17"/>
    <p:sldId id="284" r:id="rId18"/>
    <p:sldId id="266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6434" autoAdjust="0"/>
  </p:normalViewPr>
  <p:slideViewPr>
    <p:cSldViewPr>
      <p:cViewPr varScale="1">
        <p:scale>
          <a:sx n="83" d="100"/>
          <a:sy n="83" d="100"/>
        </p:scale>
        <p:origin x="7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9D47-11D9-45AF-9E69-77196D79F0F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8BA43-631D-4C40-ABFA-0075DB80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0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8BA43-631D-4C40-ABFA-0075DB806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4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8BA43-631D-4C40-ABFA-0075DB806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8BA43-631D-4C40-ABFA-0075DB806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2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8BA43-631D-4C40-ABFA-0075DB806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63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8BA43-631D-4C40-ABFA-0075DB806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8BA43-631D-4C40-ABFA-0075DB8060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03109-5015-44F7-A5C3-0D7073E05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6AAC2A-1436-4B7F-8F91-D4BE2043D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5F7F3-A920-4AE0-B0C2-4D2ED4FA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8BCB1-2E97-40F9-8BDA-36A1A83D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C9787-DCD1-4830-B85C-6783829E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DDE54-893F-4AB2-9E47-3F407FC54E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87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7CEF5-F831-4985-8FC6-333735C6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5B5E9-FFC6-4573-B221-D17721401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7A7F4-C12F-41EF-BF10-65A3B236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5D6E3-4A0A-4C0F-8B3C-87634004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C48BE-41F4-4343-AB45-C7AFB264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13615-ED63-412F-8756-9988366937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57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70F9BA-A159-49A8-B1D2-78460D61A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812F5-68B4-451A-8516-213A1D306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69E66-EF0F-4A43-82C1-3C6E51B8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712AD-9156-440D-849F-1F6F24E4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14F61-F9C8-46FF-A1CF-D4C55942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30075-AEF7-476D-BB4D-49BC7FD5C4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46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E4D03-CAD7-40EF-A0AA-316B823E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7B8E4-9F6C-4ADA-AF9E-D02367C2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BE013-2DB4-475D-A716-EEE6F7E7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DC609-592E-4D0D-8EFF-8155C7B7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4C3DC-FBC1-4ECD-A905-30041651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18016-F4B5-4159-B0CD-37089D604D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81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CBE87-1151-48E3-8C74-EE46A24D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ED8F5-6FA3-4DA7-98E0-C310D5F2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67E4A-D2A9-43C8-8AA0-AEE90279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8E965-A08D-4E3F-A16E-A63F4EBB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F3D8D-9A3C-41E1-870D-FF91BA42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5E58D-E0F0-441C-A6D3-37E9618174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12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15E09-3475-4477-8B8D-F788EA6B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938D9-69D6-4AE8-A9A6-D52B3BF3C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475E7-5B1E-4BA9-B3B8-B0BD4BCC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BD4A0-4FD7-4FF9-A6C8-1FB520CD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4CCB0-DD53-4E8B-826E-324CFBF0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4FC46-E224-4637-916F-279F3806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FD858-36BA-46B5-A5DA-0B6C1F0061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51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089E0-99FF-44BE-9740-CC4DEEFC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B723CE-1BFB-48EC-83C4-AA8FCC15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20A89A-957A-4C6D-8566-6525695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C7E0C5-3A62-4C9A-B3DF-3828E1E5F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16C129-9588-4ECA-A35E-7802F960C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D55B0B-1FF4-4C4B-A74E-7768BA38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406695-108A-4F53-BCC1-46D08B35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07DA0A-2032-4C3E-8257-F3B93C89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65695-96F2-4E96-971C-338D4FFB69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17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B7CDE-8DD8-4F90-8E98-B1191BED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1DC78C-0064-4372-9CCB-94A86087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B6D2A4-55B1-4B2B-9495-D72690B9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F72070-3129-4DE4-9E7D-51E76BB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40834-6C9F-46B7-93BD-7A04337FFA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9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799633-2B7E-4D24-9E20-CB2820B7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3E27A0-FB6F-45F2-A850-E156F573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00DBA3-9E1F-4EDA-A901-55022BC4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763B6-8966-4C57-B7EC-0104504CC1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89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04D54-2683-4E35-9F56-4022907C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233B3-9115-426B-8DDB-A755EED2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8ED595-4F2B-4B77-B3D5-C52A79597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49665-6632-4368-9CDD-46589046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1441BE-6509-4BEB-A0D7-4DF0B6F2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1B27A-A1C9-42D5-9222-C1F335AC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2393D-591D-4224-831C-CD9CD02FF0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09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0D922-7635-4D69-8C28-743B4FB1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D9F184-9468-46E4-A221-1BB0F107E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29373-BE1F-429C-93D3-749291FE2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A3D44-521B-4EAA-A969-7089D635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CAB77-D2DA-428F-8A84-156D10FE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F9122-02FD-4D38-BF0D-AB9B7372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9CE4C-315C-4521-A81B-3D93F19F5C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97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0761C2F-A630-43F9-876A-F64DC93BB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9A31EAD-3FF2-42C8-B38D-71E7D6FF1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38CFD46-C96A-4D46-9081-6E1876C168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0CD47B0-1539-4D6F-B1B0-5C1246122B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A30A246-E647-4CB7-9E4D-DE19780A7E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7F0895-3F28-4B4B-898E-116A85B9C0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.emf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486DFFD-D384-4C75-B2A1-D0CDA5487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3F59FE-6893-4DE6-AABC-76146E94FF47}"/>
              </a:ext>
            </a:extLst>
          </p:cNvPr>
          <p:cNvSpPr txBox="1"/>
          <p:nvPr/>
        </p:nvSpPr>
        <p:spPr>
          <a:xfrm>
            <a:off x="610104" y="2060848"/>
            <a:ext cx="846880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6600" b="1" dirty="0">
                <a:solidFill>
                  <a:schemeClr val="tx1">
                    <a:alpha val="9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阶跃函数和阶跃响应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713FB0-C951-4212-96D3-179AEEBBD50B}"/>
              </a:ext>
            </a:extLst>
          </p:cNvPr>
          <p:cNvSpPr txBox="1"/>
          <p:nvPr/>
        </p:nvSpPr>
        <p:spPr>
          <a:xfrm>
            <a:off x="3563888" y="3791844"/>
            <a:ext cx="2370966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alpha val="9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演讲：陈德创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FF3D7B-04E3-47F5-B1F7-33B6A291B9E0}"/>
              </a:ext>
            </a:extLst>
          </p:cNvPr>
          <p:cNvSpPr txBox="1"/>
          <p:nvPr/>
        </p:nvSpPr>
        <p:spPr>
          <a:xfrm>
            <a:off x="5796136" y="3817807"/>
            <a:ext cx="2370966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tx1">
                    <a:alpha val="9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PPT</a:t>
            </a:r>
            <a:r>
              <a:rPr lang="zh-CN" altLang="en-US" sz="2000" dirty="0">
                <a:solidFill>
                  <a:schemeClr val="tx1">
                    <a:alpha val="9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制作：冯瑞森</a:t>
            </a:r>
            <a:endParaRPr lang="en-US" altLang="zh-CN" sz="2000" dirty="0">
              <a:solidFill>
                <a:schemeClr val="tx1">
                  <a:alpha val="9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defRPr/>
            </a:pPr>
            <a:r>
              <a:rPr lang="en-US" altLang="zh-CN" sz="2000" dirty="0">
                <a:solidFill>
                  <a:schemeClr val="tx1">
                    <a:alpha val="9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      </a:t>
            </a:r>
            <a:r>
              <a:rPr lang="zh-CN" altLang="en-US" sz="2000" dirty="0">
                <a:solidFill>
                  <a:schemeClr val="tx1">
                    <a:alpha val="9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蒋思媛</a:t>
            </a:r>
            <a:endParaRPr lang="en-US" altLang="zh-CN" sz="2000" dirty="0">
              <a:solidFill>
                <a:schemeClr val="tx1">
                  <a:alpha val="9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defRPr/>
            </a:pPr>
            <a:r>
              <a:rPr lang="en-US" altLang="zh-CN" sz="2000" dirty="0">
                <a:solidFill>
                  <a:schemeClr val="tx1">
                    <a:alpha val="9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  </a:t>
            </a:r>
            <a:r>
              <a:rPr lang="zh-CN" altLang="en-US" sz="2000" dirty="0">
                <a:solidFill>
                  <a:schemeClr val="tx1">
                    <a:alpha val="9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B4AD53F-DA50-4087-851B-B27E692A356D}"/>
              </a:ext>
            </a:extLst>
          </p:cNvPr>
          <p:cNvGrpSpPr/>
          <p:nvPr/>
        </p:nvGrpSpPr>
        <p:grpSpPr>
          <a:xfrm>
            <a:off x="4261684" y="3167701"/>
            <a:ext cx="4697801" cy="2924175"/>
            <a:chOff x="954319" y="2449041"/>
            <a:chExt cx="4697801" cy="2924175"/>
          </a:xfrm>
        </p:grpSpPr>
        <p:grpSp>
          <p:nvGrpSpPr>
            <p:cNvPr id="11" name="object 15">
              <a:extLst>
                <a:ext uri="{FF2B5EF4-FFF2-40B4-BE49-F238E27FC236}">
                  <a16:creationId xmlns:a16="http://schemas.microsoft.com/office/drawing/2014/main" id="{6B074FCE-8599-4E74-B3F9-E31062C079F3}"/>
                </a:ext>
              </a:extLst>
            </p:cNvPr>
            <p:cNvGrpSpPr/>
            <p:nvPr/>
          </p:nvGrpSpPr>
          <p:grpSpPr>
            <a:xfrm>
              <a:off x="954319" y="2449041"/>
              <a:ext cx="4697801" cy="2924175"/>
              <a:chOff x="6994525" y="746124"/>
              <a:chExt cx="4697801" cy="2924175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3CC77015-7E31-4FE3-968A-B5F8438F2F17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361186" y="830780"/>
                <a:ext cx="4331140" cy="2733779"/>
              </a:xfrm>
              <a:prstGeom prst="rect">
                <a:avLst/>
              </a:prstGeom>
            </p:spPr>
          </p:pic>
          <p:sp>
            <p:nvSpPr>
              <p:cNvPr id="13" name="object 30">
                <a:extLst>
                  <a:ext uri="{FF2B5EF4-FFF2-40B4-BE49-F238E27FC236}">
                    <a16:creationId xmlns:a16="http://schemas.microsoft.com/office/drawing/2014/main" id="{83D6A0FA-2EEF-404E-BF53-1F0A02B30158}"/>
                  </a:ext>
                </a:extLst>
              </p:cNvPr>
              <p:cNvSpPr/>
              <p:nvPr/>
            </p:nvSpPr>
            <p:spPr>
              <a:xfrm>
                <a:off x="6994525" y="746124"/>
                <a:ext cx="3176905" cy="2924175"/>
              </a:xfrm>
              <a:custGeom>
                <a:avLst/>
                <a:gdLst/>
                <a:ahLst/>
                <a:cxnLst/>
                <a:rect l="l" t="t" r="r" b="b"/>
                <a:pathLst>
                  <a:path w="3176904" h="2924175">
                    <a:moveTo>
                      <a:pt x="3176587" y="0"/>
                    </a:moveTo>
                    <a:lnTo>
                      <a:pt x="0" y="0"/>
                    </a:lnTo>
                    <a:lnTo>
                      <a:pt x="0" y="2924175"/>
                    </a:lnTo>
                    <a:lnTo>
                      <a:pt x="3176587" y="2924175"/>
                    </a:lnTo>
                    <a:lnTo>
                      <a:pt x="3176587" y="2911475"/>
                    </a:lnTo>
                    <a:lnTo>
                      <a:pt x="3176587" y="2898775"/>
                    </a:lnTo>
                    <a:lnTo>
                      <a:pt x="3176587" y="25400"/>
                    </a:lnTo>
                    <a:lnTo>
                      <a:pt x="3176587" y="12700"/>
                    </a:lnTo>
                    <a:lnTo>
                      <a:pt x="31765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31">
                <a:extLst>
                  <a:ext uri="{FF2B5EF4-FFF2-40B4-BE49-F238E27FC236}">
                    <a16:creationId xmlns:a16="http://schemas.microsoft.com/office/drawing/2014/main" id="{B8E077ED-87CA-429C-88FB-3671D7051F1A}"/>
                  </a:ext>
                </a:extLst>
              </p:cNvPr>
              <p:cNvSpPr/>
              <p:nvPr/>
            </p:nvSpPr>
            <p:spPr>
              <a:xfrm>
                <a:off x="9611804" y="1236840"/>
                <a:ext cx="626110" cy="2308860"/>
              </a:xfrm>
              <a:custGeom>
                <a:avLst/>
                <a:gdLst/>
                <a:ahLst/>
                <a:cxnLst/>
                <a:rect l="l" t="t" r="r" b="b"/>
                <a:pathLst>
                  <a:path w="626109" h="2308860">
                    <a:moveTo>
                      <a:pt x="625983" y="2270328"/>
                    </a:moveTo>
                    <a:lnTo>
                      <a:pt x="1447" y="2270328"/>
                    </a:lnTo>
                    <a:lnTo>
                      <a:pt x="1447" y="2308428"/>
                    </a:lnTo>
                    <a:lnTo>
                      <a:pt x="625983" y="2308428"/>
                    </a:lnTo>
                    <a:lnTo>
                      <a:pt x="625983" y="2270328"/>
                    </a:lnTo>
                    <a:close/>
                  </a:path>
                  <a:path w="626109" h="2308860">
                    <a:moveTo>
                      <a:pt x="625983" y="0"/>
                    </a:moveTo>
                    <a:lnTo>
                      <a:pt x="0" y="0"/>
                    </a:lnTo>
                    <a:lnTo>
                      <a:pt x="0" y="50800"/>
                    </a:lnTo>
                    <a:lnTo>
                      <a:pt x="625983" y="50800"/>
                    </a:lnTo>
                    <a:lnTo>
                      <a:pt x="625983" y="0"/>
                    </a:lnTo>
                    <a:close/>
                  </a:path>
                </a:pathLst>
              </a:custGeom>
              <a:solidFill>
                <a:srgbClr val="0000F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0F2F1125-C0AA-4EF3-A434-4B6D8C236FF3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69580" y="1222247"/>
                <a:ext cx="1920239" cy="2360676"/>
              </a:xfrm>
              <a:prstGeom prst="rect">
                <a:avLst/>
              </a:prstGeom>
            </p:spPr>
          </p:pic>
        </p:grpSp>
        <p:sp>
          <p:nvSpPr>
            <p:cNvPr id="16" name="object 41">
              <a:extLst>
                <a:ext uri="{FF2B5EF4-FFF2-40B4-BE49-F238E27FC236}">
                  <a16:creationId xmlns:a16="http://schemas.microsoft.com/office/drawing/2014/main" id="{807D21FD-9EE4-434D-8839-3488B99CA7A5}"/>
                </a:ext>
              </a:extLst>
            </p:cNvPr>
            <p:cNvSpPr txBox="1"/>
            <p:nvPr/>
          </p:nvSpPr>
          <p:spPr>
            <a:xfrm>
              <a:off x="4570440" y="3984662"/>
              <a:ext cx="127635" cy="2089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b="1" i="1" dirty="0">
                  <a:latin typeface="Times New Roman"/>
                  <a:cs typeface="Times New Roman"/>
                </a:rPr>
                <a:t>C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7" name="object 42">
              <a:extLst>
                <a:ext uri="{FF2B5EF4-FFF2-40B4-BE49-F238E27FC236}">
                  <a16:creationId xmlns:a16="http://schemas.microsoft.com/office/drawing/2014/main" id="{DE0AE419-F602-4255-8575-0BFD8570EFED}"/>
                </a:ext>
              </a:extLst>
            </p:cNvPr>
            <p:cNvSpPr txBox="1"/>
            <p:nvPr/>
          </p:nvSpPr>
          <p:spPr>
            <a:xfrm>
              <a:off x="4446932" y="3785437"/>
              <a:ext cx="544195" cy="3594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2150" b="1" i="1" spc="20" dirty="0">
                  <a:latin typeface="Times New Roman"/>
                  <a:cs typeface="Times New Roman"/>
                </a:rPr>
                <a:t>u</a:t>
              </a:r>
              <a:r>
                <a:rPr sz="2150" b="1" i="1" spc="110" dirty="0">
                  <a:latin typeface="Times New Roman"/>
                  <a:cs typeface="Times New Roman"/>
                </a:rPr>
                <a:t> </a:t>
              </a:r>
              <a:r>
                <a:rPr sz="2150" b="1" spc="30" dirty="0">
                  <a:latin typeface="Times New Roman"/>
                  <a:cs typeface="Times New Roman"/>
                </a:rPr>
                <a:t>(</a:t>
              </a:r>
              <a:r>
                <a:rPr sz="2150" b="1" i="1" spc="30" dirty="0">
                  <a:latin typeface="Times New Roman"/>
                  <a:cs typeface="Times New Roman"/>
                </a:rPr>
                <a:t>t</a:t>
              </a:r>
              <a:r>
                <a:rPr sz="2150" b="1" spc="30" dirty="0">
                  <a:latin typeface="Times New Roman"/>
                  <a:cs typeface="Times New Roman"/>
                </a:rPr>
                <a:t>)</a:t>
              </a:r>
              <a:endParaRPr sz="2150" dirty="0">
                <a:latin typeface="Times New Roman"/>
                <a:cs typeface="Times New Roman"/>
              </a:endParaRPr>
            </a:p>
          </p:txBody>
        </p:sp>
        <p:sp>
          <p:nvSpPr>
            <p:cNvPr id="18" name="object 43">
              <a:extLst>
                <a:ext uri="{FF2B5EF4-FFF2-40B4-BE49-F238E27FC236}">
                  <a16:creationId xmlns:a16="http://schemas.microsoft.com/office/drawing/2014/main" id="{87CB16C2-585E-4666-B08A-96557A5FCD07}"/>
                </a:ext>
              </a:extLst>
            </p:cNvPr>
            <p:cNvSpPr txBox="1"/>
            <p:nvPr/>
          </p:nvSpPr>
          <p:spPr>
            <a:xfrm>
              <a:off x="4624898" y="3236391"/>
              <a:ext cx="178435" cy="3594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2150" b="1" spc="20" dirty="0">
                  <a:latin typeface="Symbol"/>
                  <a:cs typeface="Symbol"/>
                </a:rPr>
                <a:t></a:t>
              </a:r>
              <a:endParaRPr sz="2150">
                <a:latin typeface="Symbol"/>
                <a:cs typeface="Symbol"/>
              </a:endParaRPr>
            </a:p>
          </p:txBody>
        </p:sp>
        <p:sp>
          <p:nvSpPr>
            <p:cNvPr id="19" name="object 44">
              <a:extLst>
                <a:ext uri="{FF2B5EF4-FFF2-40B4-BE49-F238E27FC236}">
                  <a16:creationId xmlns:a16="http://schemas.microsoft.com/office/drawing/2014/main" id="{96BAA28E-A8DB-4454-B2AB-1D74DF06C6CF}"/>
                </a:ext>
              </a:extLst>
            </p:cNvPr>
            <p:cNvSpPr txBox="1"/>
            <p:nvPr/>
          </p:nvSpPr>
          <p:spPr>
            <a:xfrm>
              <a:off x="4708921" y="4290910"/>
              <a:ext cx="178435" cy="3594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2150" b="1" spc="20" dirty="0">
                  <a:latin typeface="Symbol"/>
                  <a:cs typeface="Symbol"/>
                </a:rPr>
                <a:t></a:t>
              </a:r>
              <a:endParaRPr sz="2150">
                <a:latin typeface="Symbol"/>
                <a:cs typeface="Symbol"/>
              </a:endParaRPr>
            </a:p>
          </p:txBody>
        </p:sp>
        <p:sp>
          <p:nvSpPr>
            <p:cNvPr id="20" name="object 45">
              <a:extLst>
                <a:ext uri="{FF2B5EF4-FFF2-40B4-BE49-F238E27FC236}">
                  <a16:creationId xmlns:a16="http://schemas.microsoft.com/office/drawing/2014/main" id="{36BBE08C-B4AF-47A3-B540-9D32856407F5}"/>
                </a:ext>
              </a:extLst>
            </p:cNvPr>
            <p:cNvSpPr txBox="1"/>
            <p:nvPr/>
          </p:nvSpPr>
          <p:spPr>
            <a:xfrm>
              <a:off x="3384146" y="2503626"/>
              <a:ext cx="56197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t</a:t>
              </a:r>
              <a:r>
                <a:rPr sz="1800" b="1" spc="-5" dirty="0">
                  <a:latin typeface="Times New Roman"/>
                  <a:cs typeface="Times New Roman"/>
                </a:rPr>
                <a:t>=</a:t>
              </a:r>
              <a:r>
                <a:rPr sz="1800" b="1" dirty="0">
                  <a:latin typeface="Times New Roman"/>
                  <a:cs typeface="Times New Roman"/>
                </a:rPr>
                <a:t>0</a:t>
              </a:r>
              <a:r>
                <a:rPr sz="1800" b="1" dirty="0">
                  <a:latin typeface="微软雅黑"/>
                  <a:cs typeface="微软雅黑"/>
                </a:rPr>
                <a:t>时</a:t>
              </a:r>
              <a:endParaRPr sz="1800" dirty="0">
                <a:latin typeface="微软雅黑"/>
                <a:cs typeface="微软雅黑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FBDE82A-4752-4637-B62C-EBF9500C1172}"/>
              </a:ext>
            </a:extLst>
          </p:cNvPr>
          <p:cNvGrpSpPr/>
          <p:nvPr/>
        </p:nvGrpSpPr>
        <p:grpSpPr>
          <a:xfrm>
            <a:off x="6696109" y="188640"/>
            <a:ext cx="4572635" cy="483890"/>
            <a:chOff x="310460" y="277672"/>
            <a:chExt cx="4572635" cy="48389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E7C392E-4022-436A-87D1-245AAB533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B5995D5-024A-4D90-BF56-D9EFD9D1697C}"/>
                </a:ext>
              </a:extLst>
            </p:cNvPr>
            <p:cNvSpPr txBox="1"/>
            <p:nvPr/>
          </p:nvSpPr>
          <p:spPr>
            <a:xfrm>
              <a:off x="476830" y="299897"/>
              <a:ext cx="4406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单位阶跃响应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8011AF8-4BCB-43C2-9261-7249F06AFB20}"/>
                  </a:ext>
                </a:extLst>
              </p:cNvPr>
              <p:cNvSpPr txBox="1"/>
              <p:nvPr/>
            </p:nvSpPr>
            <p:spPr>
              <a:xfrm>
                <a:off x="755575" y="2459815"/>
                <a:ext cx="7920881" cy="8309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zh-CN" sz="2400" b="0" dirty="0">
                    <a:latin typeface="+mn-ea"/>
                    <a:ea typeface="+mn-ea"/>
                    <a:cs typeface="Cambria" panose="02040503050406030204" charset="0"/>
                  </a:rPr>
                  <a:t>当激励为</a:t>
                </a:r>
                <a:r>
                  <a:rPr lang="zh-CN" sz="2400" b="1" dirty="0">
                    <a:solidFill>
                      <a:srgbClr val="FF0000"/>
                    </a:solidFill>
                    <a:latin typeface="+mn-ea"/>
                    <a:ea typeface="+mn-ea"/>
                    <a:cs typeface="Cambria" panose="02040503050406030204" charset="0"/>
                  </a:rPr>
                  <a:t>单位阶跃函数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𝜺</m:t>
                    </m:r>
                    <m:r>
                      <a:rPr lang="en-US" altLang="zh-CN" sz="2400" b="1" i="1" smtClean="0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smtClean="0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400" b="1" i="1" smtClean="0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sz="2400" b="0" dirty="0">
                    <a:latin typeface="+mn-ea"/>
                    <a:ea typeface="+mn-ea"/>
                    <a:cs typeface="Cambria" panose="02040503050406030204" charset="0"/>
                  </a:rPr>
                  <a:t>时，电路的</a:t>
                </a:r>
                <a:r>
                  <a:rPr lang="zh-CN" sz="2400" b="1" dirty="0">
                    <a:solidFill>
                      <a:srgbClr val="FF0000"/>
                    </a:solidFill>
                    <a:latin typeface="+mn-ea"/>
                    <a:ea typeface="+mn-ea"/>
                    <a:cs typeface="Cambria" panose="02040503050406030204" charset="0"/>
                  </a:rPr>
                  <a:t>零状态响应</a:t>
                </a:r>
                <a:r>
                  <a:rPr lang="zh-CN" sz="2400" b="0" dirty="0">
                    <a:latin typeface="+mn-ea"/>
                    <a:ea typeface="+mn-ea"/>
                    <a:cs typeface="Cambria" panose="02040503050406030204" charset="0"/>
                  </a:rPr>
                  <a:t>称为单位阶跃响应，简称阶跃响应，常用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𝒈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sz="2400" b="0" dirty="0">
                    <a:latin typeface="+mn-ea"/>
                    <a:ea typeface="+mn-ea"/>
                    <a:cs typeface="Cambria" panose="02040503050406030204" charset="0"/>
                  </a:rPr>
                  <a:t>表示。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8011AF8-4BCB-43C2-9261-7249F06AF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2459815"/>
                <a:ext cx="7920881" cy="830997"/>
              </a:xfrm>
              <a:prstGeom prst="rect">
                <a:avLst/>
              </a:prstGeom>
              <a:blipFill>
                <a:blip r:embed="rId5"/>
                <a:stretch>
                  <a:fillRect l="-1232" t="-8088" b="-1397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35EEF03-9D3C-43BD-97D1-C65E095226CA}"/>
              </a:ext>
            </a:extLst>
          </p:cNvPr>
          <p:cNvSpPr txBox="1"/>
          <p:nvPr/>
        </p:nvSpPr>
        <p:spPr>
          <a:xfrm>
            <a:off x="395536" y="983804"/>
            <a:ext cx="504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阶跃响应</a:t>
            </a:r>
            <a:endParaRPr lang="en-US" sz="4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0066531-82C1-442F-9F8E-D94C03CF6CE2}"/>
              </a:ext>
            </a:extLst>
          </p:cNvPr>
          <p:cNvSpPr txBox="1"/>
          <p:nvPr/>
        </p:nvSpPr>
        <p:spPr>
          <a:xfrm>
            <a:off x="425685" y="1772816"/>
            <a:ext cx="61849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单位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阶跃响应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1A8EDD1-DA14-4C9E-9A2A-E1AB6D27CDE1}"/>
                  </a:ext>
                </a:extLst>
              </p:cNvPr>
              <p:cNvSpPr txBox="1"/>
              <p:nvPr/>
            </p:nvSpPr>
            <p:spPr>
              <a:xfrm>
                <a:off x="783304" y="3522006"/>
                <a:ext cx="450334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4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比如</a:t>
                </a:r>
                <a:r>
                  <a:rPr lang="zh-CN" altLang="en-US" sz="2400" dirty="0">
                    <a:latin typeface="+mn-ea"/>
                    <a:ea typeface="+mn-ea"/>
                    <a:cs typeface="Times New Roman" panose="02020603050405020304" pitchFamily="18" charset="0"/>
                  </a:rPr>
                  <a:t>右图电路</a:t>
                </a:r>
                <a:r>
                  <a:rPr lang="en-US" altLang="zh-CN" sz="24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，我们想求电容的激励电压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𝐶𝑧𝑠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effectLst/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1A8EDD1-DA14-4C9E-9A2A-E1AB6D27C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04" y="3522006"/>
                <a:ext cx="4503341" cy="830997"/>
              </a:xfrm>
              <a:prstGeom prst="rect">
                <a:avLst/>
              </a:prstGeom>
              <a:blipFill>
                <a:blip r:embed="rId6"/>
                <a:stretch>
                  <a:fillRect l="-2030" t="-5882" r="-947" b="-1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BDE82A-4752-4637-B62C-EBF9500C1172}"/>
              </a:ext>
            </a:extLst>
          </p:cNvPr>
          <p:cNvGrpSpPr/>
          <p:nvPr/>
        </p:nvGrpSpPr>
        <p:grpSpPr>
          <a:xfrm>
            <a:off x="6696109" y="188640"/>
            <a:ext cx="4572635" cy="483890"/>
            <a:chOff x="310460" y="277672"/>
            <a:chExt cx="4572635" cy="48389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E7C392E-4022-436A-87D1-245AAB533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B5995D5-024A-4D90-BF56-D9EFD9D1697C}"/>
                </a:ext>
              </a:extLst>
            </p:cNvPr>
            <p:cNvSpPr txBox="1"/>
            <p:nvPr/>
          </p:nvSpPr>
          <p:spPr>
            <a:xfrm>
              <a:off x="476830" y="299897"/>
              <a:ext cx="4406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单位阶跃响应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8011AF8-4BCB-43C2-9261-7249F06AFB20}"/>
                  </a:ext>
                </a:extLst>
              </p:cNvPr>
              <p:cNvSpPr txBox="1"/>
              <p:nvPr/>
            </p:nvSpPr>
            <p:spPr>
              <a:xfrm>
                <a:off x="755575" y="2459815"/>
                <a:ext cx="7920881" cy="8309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zh-CN" sz="2400" b="0" dirty="0">
                    <a:latin typeface="+mn-ea"/>
                    <a:ea typeface="+mn-ea"/>
                    <a:cs typeface="Cambria" panose="02040503050406030204" charset="0"/>
                  </a:rPr>
                  <a:t>当激励为</a:t>
                </a:r>
                <a:r>
                  <a:rPr lang="zh-CN" sz="2400" b="1" dirty="0">
                    <a:solidFill>
                      <a:srgbClr val="FF0000"/>
                    </a:solidFill>
                    <a:latin typeface="+mn-ea"/>
                    <a:ea typeface="+mn-ea"/>
                    <a:cs typeface="Cambria" panose="02040503050406030204" charset="0"/>
                  </a:rPr>
                  <a:t>单位阶跃函数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𝜺</m:t>
                    </m:r>
                    <m:r>
                      <a:rPr lang="en-US" altLang="zh-CN" sz="2400" b="1" i="1" smtClean="0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smtClean="0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400" b="1" i="1" smtClean="0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sz="2400" b="0" dirty="0">
                    <a:latin typeface="+mn-ea"/>
                    <a:ea typeface="+mn-ea"/>
                    <a:cs typeface="Cambria" panose="02040503050406030204" charset="0"/>
                  </a:rPr>
                  <a:t>时，电路的</a:t>
                </a:r>
                <a:r>
                  <a:rPr lang="zh-CN" sz="2400" b="1" dirty="0">
                    <a:solidFill>
                      <a:srgbClr val="FF0000"/>
                    </a:solidFill>
                    <a:latin typeface="+mn-ea"/>
                    <a:ea typeface="+mn-ea"/>
                    <a:cs typeface="Cambria" panose="02040503050406030204" charset="0"/>
                  </a:rPr>
                  <a:t>零状态响应</a:t>
                </a:r>
                <a:r>
                  <a:rPr lang="zh-CN" sz="2400" b="0" dirty="0">
                    <a:latin typeface="+mn-ea"/>
                    <a:ea typeface="+mn-ea"/>
                    <a:cs typeface="Cambria" panose="02040503050406030204" charset="0"/>
                  </a:rPr>
                  <a:t>称为单位阶跃响应，简称阶跃响应，常用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𝒈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sz="2400" b="0" dirty="0">
                    <a:latin typeface="+mn-ea"/>
                    <a:ea typeface="+mn-ea"/>
                    <a:cs typeface="Cambria" panose="02040503050406030204" charset="0"/>
                  </a:rPr>
                  <a:t>表示。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8011AF8-4BCB-43C2-9261-7249F06AF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2459815"/>
                <a:ext cx="7920881" cy="830997"/>
              </a:xfrm>
              <a:prstGeom prst="rect">
                <a:avLst/>
              </a:prstGeom>
              <a:blipFill>
                <a:blip r:embed="rId3"/>
                <a:stretch>
                  <a:fillRect l="-1232" t="-8088" b="-1397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35EEF03-9D3C-43BD-97D1-C65E095226CA}"/>
              </a:ext>
            </a:extLst>
          </p:cNvPr>
          <p:cNvSpPr txBox="1"/>
          <p:nvPr/>
        </p:nvSpPr>
        <p:spPr>
          <a:xfrm>
            <a:off x="395536" y="983804"/>
            <a:ext cx="504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阶跃响应</a:t>
            </a:r>
            <a:endParaRPr lang="en-US" sz="4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0066531-82C1-442F-9F8E-D94C03CF6CE2}"/>
              </a:ext>
            </a:extLst>
          </p:cNvPr>
          <p:cNvSpPr txBox="1"/>
          <p:nvPr/>
        </p:nvSpPr>
        <p:spPr>
          <a:xfrm>
            <a:off x="425685" y="1772816"/>
            <a:ext cx="61849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单位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阶跃响应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Cambria" panose="0204050305040603020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369A0EE-168F-4EA8-A3CD-7BF1B9FFE4C4}"/>
              </a:ext>
            </a:extLst>
          </p:cNvPr>
          <p:cNvGrpSpPr/>
          <p:nvPr/>
        </p:nvGrpSpPr>
        <p:grpSpPr>
          <a:xfrm>
            <a:off x="5868144" y="3683313"/>
            <a:ext cx="3034996" cy="1826932"/>
            <a:chOff x="5436096" y="2021441"/>
            <a:chExt cx="3467044" cy="194974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DFB91A8-6B58-4A95-8214-52A103370663}"/>
                </a:ext>
              </a:extLst>
            </p:cNvPr>
            <p:cNvSpPr/>
            <p:nvPr/>
          </p:nvSpPr>
          <p:spPr>
            <a:xfrm>
              <a:off x="6515981" y="2305108"/>
              <a:ext cx="487252" cy="45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27" name="object 29">
              <a:extLst>
                <a:ext uri="{FF2B5EF4-FFF2-40B4-BE49-F238E27FC236}">
                  <a16:creationId xmlns:a16="http://schemas.microsoft.com/office/drawing/2014/main" id="{D3283C6B-29E6-497F-A830-D11B1023944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6096" y="2021441"/>
              <a:ext cx="3467044" cy="1949744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CD85718-2CED-4614-B44A-BDA5D10D8EE0}"/>
              </a:ext>
            </a:extLst>
          </p:cNvPr>
          <p:cNvSpPr txBox="1"/>
          <p:nvPr/>
        </p:nvSpPr>
        <p:spPr>
          <a:xfrm>
            <a:off x="755574" y="3477106"/>
            <a:ext cx="4680521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相当于右图。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b="1" dirty="0" err="1">
                <a:effectLst/>
                <a:latin typeface="+mn-ea"/>
                <a:ea typeface="+mn-ea"/>
                <a:cs typeface="Times New Roman" panose="02020603050405020304" pitchFamily="18" charset="0"/>
              </a:rPr>
              <a:t>一阶电路</a:t>
            </a:r>
            <a:r>
              <a:rPr lang="en-US" altLang="zh-CN" sz="2400" dirty="0" err="1">
                <a:effectLst/>
                <a:latin typeface="+mn-ea"/>
                <a:ea typeface="+mn-ea"/>
                <a:cs typeface="Times New Roman" panose="02020603050405020304" pitchFamily="18" charset="0"/>
              </a:rPr>
              <a:t>，可以用</a:t>
            </a:r>
            <a:r>
              <a:rPr lang="en-US" altLang="zh-CN" sz="2400" b="1" dirty="0" err="1">
                <a:effectLst/>
                <a:latin typeface="+mn-ea"/>
                <a:ea typeface="+mn-ea"/>
                <a:cs typeface="Times New Roman" panose="02020603050405020304" pitchFamily="18" charset="0"/>
              </a:rPr>
              <a:t>三要素法</a:t>
            </a:r>
            <a:r>
              <a:rPr lang="en-US" altLang="zh-CN" sz="2400" dirty="0" err="1">
                <a:effectLst/>
                <a:latin typeface="+mn-ea"/>
                <a:ea typeface="+mn-ea"/>
                <a:cs typeface="Times New Roman" panose="02020603050405020304" pitchFamily="18" charset="0"/>
              </a:rPr>
              <a:t>求得</a:t>
            </a:r>
            <a:r>
              <a:rPr lang="en-US" altLang="zh-CN" sz="24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435E973-44C8-49E9-8BC6-68138A6552A9}"/>
                  </a:ext>
                </a:extLst>
              </p:cNvPr>
              <p:cNvSpPr txBox="1"/>
              <p:nvPr/>
            </p:nvSpPr>
            <p:spPr>
              <a:xfrm>
                <a:off x="539552" y="5084831"/>
                <a:ext cx="5636238" cy="519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 </m:t>
                    </m:r>
                  </m:oMath>
                </a14:m>
                <a:endParaRPr lang="en-US" altLang="zh-CN" sz="2000" dirty="0">
                  <a:effectLst/>
                  <a:latin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435E973-44C8-49E9-8BC6-68138A655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84831"/>
                <a:ext cx="5636238" cy="519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C4BCE364-83AA-45BB-83B2-638BE4AE8C77}"/>
              </a:ext>
            </a:extLst>
          </p:cNvPr>
          <p:cNvSpPr txBox="1"/>
          <p:nvPr/>
        </p:nvSpPr>
        <p:spPr>
          <a:xfrm>
            <a:off x="755574" y="4619510"/>
            <a:ext cx="5636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b="1" i="0" dirty="0">
                <a:latin typeface="Cambria Math" panose="02040503050406030204" pitchFamily="18" charset="0"/>
              </a:rPr>
              <a:t>三要素公式：</a:t>
            </a:r>
            <a:endParaRPr lang="en-US" altLang="zh-CN" sz="2400" b="1" i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018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BDE82A-4752-4637-B62C-EBF9500C1172}"/>
              </a:ext>
            </a:extLst>
          </p:cNvPr>
          <p:cNvGrpSpPr/>
          <p:nvPr/>
        </p:nvGrpSpPr>
        <p:grpSpPr>
          <a:xfrm>
            <a:off x="6696109" y="188640"/>
            <a:ext cx="4572635" cy="483890"/>
            <a:chOff x="310460" y="277672"/>
            <a:chExt cx="4572635" cy="48389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E7C392E-4022-436A-87D1-245AAB533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B5995D5-024A-4D90-BF56-D9EFD9D1697C}"/>
                </a:ext>
              </a:extLst>
            </p:cNvPr>
            <p:cNvSpPr txBox="1"/>
            <p:nvPr/>
          </p:nvSpPr>
          <p:spPr>
            <a:xfrm>
              <a:off x="476830" y="299897"/>
              <a:ext cx="4406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单位阶跃响应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369A0EE-168F-4EA8-A3CD-7BF1B9FFE4C4}"/>
              </a:ext>
            </a:extLst>
          </p:cNvPr>
          <p:cNvGrpSpPr/>
          <p:nvPr/>
        </p:nvGrpSpPr>
        <p:grpSpPr>
          <a:xfrm>
            <a:off x="6012945" y="3284984"/>
            <a:ext cx="3034996" cy="1826932"/>
            <a:chOff x="5436096" y="2021441"/>
            <a:chExt cx="3467044" cy="194974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DFB91A8-6B58-4A95-8214-52A103370663}"/>
                </a:ext>
              </a:extLst>
            </p:cNvPr>
            <p:cNvSpPr/>
            <p:nvPr/>
          </p:nvSpPr>
          <p:spPr>
            <a:xfrm>
              <a:off x="6515981" y="2305108"/>
              <a:ext cx="487252" cy="45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27" name="object 29">
              <a:extLst>
                <a:ext uri="{FF2B5EF4-FFF2-40B4-BE49-F238E27FC236}">
                  <a16:creationId xmlns:a16="http://schemas.microsoft.com/office/drawing/2014/main" id="{D3283C6B-29E6-497F-A830-D11B1023944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6096" y="2021441"/>
              <a:ext cx="3467044" cy="194974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9D42BA2-A4FA-4A45-A05D-EFCD14FBA260}"/>
                  </a:ext>
                </a:extLst>
              </p:cNvPr>
              <p:cNvSpPr txBox="1"/>
              <p:nvPr/>
            </p:nvSpPr>
            <p:spPr>
              <a:xfrm>
                <a:off x="394377" y="2276872"/>
                <a:ext cx="7057944" cy="4138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4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则当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0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，</a:t>
                </a:r>
                <a:endParaRPr lang="en-US" altLang="zh-CN" sz="2000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effectLst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𝐶𝑧𝑠</m:t>
                          </m:r>
                        </m:sub>
                      </m:sSub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𝐶𝑧𝑠</m:t>
                          </m:r>
                        </m:sub>
                      </m:sSub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(∞)+[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𝐶𝑧𝑠</m:t>
                          </m:r>
                        </m:sub>
                      </m:sSub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𝐶𝑧𝑠</m:t>
                          </m:r>
                        </m:sub>
                      </m:sSub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(∞)]</m:t>
                      </m:r>
                      <m:sSup>
                        <m:sSup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000" dirty="0">
                  <a:effectLst/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4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显然易得</a:t>
                </a:r>
                <a:r>
                  <a:rPr lang="en-US" altLang="zh-CN" sz="24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𝐶𝑧𝑠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(∞)=1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𝐶𝑧𝑠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)=0</m:t>
                    </m:r>
                  </m:oMath>
                </a14:m>
                <a:r>
                  <a:rPr lang="en-US" altLang="zh-CN" sz="2000" dirty="0">
                    <a:latin typeface="+mn-ea"/>
                    <a:ea typeface="+mn-ea"/>
                  </a:rPr>
                  <a:t>，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400" dirty="0">
                    <a:latin typeface="+mn-ea"/>
                    <a:ea typeface="+mn-ea"/>
                  </a:rPr>
                  <a:t>则我们可以得到：</a:t>
                </a: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000" b="0" dirty="0">
                    <a:effectLst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lang="zh-CN" altLang="zh-CN" sz="2000" i="1" smtClean="0"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𝐶𝑧𝑠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)=1+(0−1)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=1−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000" dirty="0">
                  <a:effectLst/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4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而显然，当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0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𝐶𝑧𝑠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)=0</m:t>
                    </m:r>
                  </m:oMath>
                </a14:m>
                <a:endParaRPr lang="en-US" altLang="zh-CN" sz="2000" dirty="0">
                  <a:effectLst/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4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所以我们可以得到</a:t>
                </a:r>
                <a:r>
                  <a:rPr lang="en-US" altLang="zh-CN" sz="20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： 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𝐶𝑧𝑠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)=(1−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000" dirty="0">
                  <a:effectLst/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9D42BA2-A4FA-4A45-A05D-EFCD14FBA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77" y="2276872"/>
                <a:ext cx="7057944" cy="4138377"/>
              </a:xfrm>
              <a:prstGeom prst="rect">
                <a:avLst/>
              </a:prstGeom>
              <a:blipFill>
                <a:blip r:embed="rId5"/>
                <a:stretch>
                  <a:fillRect l="-1383" t="-1622" b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E77422-67F6-4BB0-B786-D55239DFB524}"/>
                  </a:ext>
                </a:extLst>
              </p:cNvPr>
              <p:cNvSpPr txBox="1"/>
              <p:nvPr/>
            </p:nvSpPr>
            <p:spPr>
              <a:xfrm>
                <a:off x="251522" y="1577680"/>
                <a:ext cx="5636238" cy="519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 </m:t>
                    </m:r>
                  </m:oMath>
                </a14:m>
                <a:endParaRPr lang="en-US" altLang="zh-CN" sz="2000" dirty="0">
                  <a:effectLst/>
                  <a:latin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E77422-67F6-4BB0-B786-D55239DF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2" y="1577680"/>
                <a:ext cx="5636238" cy="519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F5B7485-A98C-4463-9867-036BB6E9C039}"/>
              </a:ext>
            </a:extLst>
          </p:cNvPr>
          <p:cNvSpPr txBox="1"/>
          <p:nvPr/>
        </p:nvSpPr>
        <p:spPr>
          <a:xfrm>
            <a:off x="467544" y="1112359"/>
            <a:ext cx="5636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b="1" i="0" dirty="0">
                <a:latin typeface="Cambria Math" panose="02040503050406030204" pitchFamily="18" charset="0"/>
              </a:rPr>
              <a:t>三要素公式：</a:t>
            </a:r>
            <a:endParaRPr lang="en-US" altLang="zh-CN" sz="2400" b="1" i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93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DBF1944-1286-4E33-8725-B9FC1144C28E}"/>
              </a:ext>
            </a:extLst>
          </p:cNvPr>
          <p:cNvGrpSpPr/>
          <p:nvPr/>
        </p:nvGrpSpPr>
        <p:grpSpPr>
          <a:xfrm>
            <a:off x="6372200" y="188640"/>
            <a:ext cx="4572635" cy="483890"/>
            <a:chOff x="310460" y="277672"/>
            <a:chExt cx="4572635" cy="48389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EF93A8C-2827-4882-A027-173205AD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1EC0224-6450-4FD5-AD4F-00990D01337F}"/>
                </a:ext>
              </a:extLst>
            </p:cNvPr>
            <p:cNvSpPr txBox="1"/>
            <p:nvPr/>
          </p:nvSpPr>
          <p:spPr>
            <a:xfrm>
              <a:off x="476830" y="299897"/>
              <a:ext cx="4406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延迟的阶跃响应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8D6EF2-0A17-4770-8228-A43866D6CA06}"/>
                  </a:ext>
                </a:extLst>
              </p:cNvPr>
              <p:cNvSpPr txBox="1"/>
              <p:nvPr/>
            </p:nvSpPr>
            <p:spPr>
              <a:xfrm>
                <a:off x="829487" y="1865524"/>
                <a:ext cx="4750625" cy="11079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zh-CN" sz="2200" b="0" dirty="0"/>
                  <a:t>如果单位阶跃并不是在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2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sz="2200" b="0" dirty="0"/>
                  <a:t>时刻而是在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sz="2200" b="0" dirty="0">
                    <a:cs typeface="Cambria" panose="02040503050406030204" charset="0"/>
                  </a:rPr>
                  <a:t>时刻发生，那么根据前面的</a:t>
                </a:r>
                <a:r>
                  <a:rPr lang="zh-CN" sz="2200" b="1" dirty="0">
                    <a:cs typeface="Cambria" panose="02040503050406030204" charset="0"/>
                  </a:rPr>
                  <a:t>时延不变性</a:t>
                </a:r>
                <a:r>
                  <a:rPr lang="zh-CN" sz="2200" b="0" dirty="0">
                    <a:cs typeface="Cambria" panose="02040503050406030204" charset="0"/>
                  </a:rPr>
                  <a:t>，我们容易得到：</a:t>
                </a:r>
                <a:endParaRPr lang="zh-CN" altLang="en-US" sz="2200" b="0" dirty="0">
                  <a:cs typeface="Cambria" panose="0204050305040603020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8D6EF2-0A17-4770-8228-A43866D6C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87" y="1865524"/>
                <a:ext cx="4750625" cy="1107996"/>
              </a:xfrm>
              <a:prstGeom prst="rect">
                <a:avLst/>
              </a:prstGeom>
              <a:blipFill>
                <a:blip r:embed="rId4"/>
                <a:stretch>
                  <a:fillRect l="-1669" t="-5495" r="-1540" b="-879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D730A6-758B-4710-A177-D18E611F1DAC}"/>
                  </a:ext>
                </a:extLst>
              </p:cNvPr>
              <p:cNvSpPr txBox="1"/>
              <p:nvPr/>
            </p:nvSpPr>
            <p:spPr>
              <a:xfrm>
                <a:off x="471326" y="2972794"/>
                <a:ext cx="5252801" cy="62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𝐶𝑧𝑠</m:t>
                          </m:r>
                        </m:sub>
                      </m:sSub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)=(1−</m:t>
                      </m:r>
                      <m:sSup>
                        <m:sSup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D730A6-758B-4710-A177-D18E611F1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26" y="2972794"/>
                <a:ext cx="5252801" cy="6278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B315F56-C724-4560-8CE1-AE39EACF2B75}"/>
              </a:ext>
            </a:extLst>
          </p:cNvPr>
          <p:cNvSpPr txBox="1"/>
          <p:nvPr/>
        </p:nvSpPr>
        <p:spPr>
          <a:xfrm>
            <a:off x="471327" y="1189593"/>
            <a:ext cx="61849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延迟的阶跃响应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Cambria" panose="0204050305040603020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ECBC1A9-4EB3-4EC9-AB46-FCB9A0A208E0}"/>
              </a:ext>
            </a:extLst>
          </p:cNvPr>
          <p:cNvGrpSpPr/>
          <p:nvPr/>
        </p:nvGrpSpPr>
        <p:grpSpPr>
          <a:xfrm>
            <a:off x="5436096" y="1789169"/>
            <a:ext cx="3034996" cy="1826932"/>
            <a:chOff x="5436096" y="2021441"/>
            <a:chExt cx="3467044" cy="194974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CB7FFBC-517C-4599-A9E5-E03168A4529D}"/>
                </a:ext>
              </a:extLst>
            </p:cNvPr>
            <p:cNvSpPr/>
            <p:nvPr/>
          </p:nvSpPr>
          <p:spPr>
            <a:xfrm>
              <a:off x="6515981" y="2305108"/>
              <a:ext cx="487252" cy="45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26" name="object 29">
              <a:extLst>
                <a:ext uri="{FF2B5EF4-FFF2-40B4-BE49-F238E27FC236}">
                  <a16:creationId xmlns:a16="http://schemas.microsoft.com/office/drawing/2014/main" id="{2C7D82CD-7896-4B51-8D23-29D2EA3AB93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6096" y="2021441"/>
              <a:ext cx="3467044" cy="1949744"/>
            </a:xfrm>
            <a:prstGeom prst="rect">
              <a:avLst/>
            </a:prstGeom>
          </p:spPr>
        </p:pic>
      </p:grpSp>
      <p:sp>
        <p:nvSpPr>
          <p:cNvPr id="8" name="object 29">
            <a:extLst>
              <a:ext uri="{FF2B5EF4-FFF2-40B4-BE49-F238E27FC236}">
                <a16:creationId xmlns:a16="http://schemas.microsoft.com/office/drawing/2014/main" id="{B7C4CA48-5CC6-4740-8CA7-359D3F6EC2AB}"/>
              </a:ext>
            </a:extLst>
          </p:cNvPr>
          <p:cNvSpPr txBox="1"/>
          <p:nvPr/>
        </p:nvSpPr>
        <p:spPr>
          <a:xfrm>
            <a:off x="5968769" y="1389701"/>
            <a:ext cx="736186" cy="39946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750" spc="-322" baseline="-3333" dirty="0">
                <a:latin typeface="Symbol"/>
                <a:cs typeface="Symbol"/>
              </a:rPr>
              <a:t></a:t>
            </a:r>
            <a:r>
              <a:rPr sz="3750" spc="-322" baseline="-3333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t </a:t>
            </a:r>
            <a:r>
              <a:rPr sz="1900" spc="10" dirty="0">
                <a:latin typeface="Symbol"/>
                <a:cs typeface="Symbol"/>
              </a:rPr>
              <a:t>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i="1" spc="60" dirty="0">
                <a:latin typeface="Times New Roman"/>
                <a:cs typeface="Times New Roman"/>
              </a:rPr>
              <a:t>t</a:t>
            </a:r>
            <a:r>
              <a:rPr sz="1575" spc="89" baseline="-26455" dirty="0">
                <a:latin typeface="Times New Roman"/>
                <a:cs typeface="Times New Roman"/>
              </a:rPr>
              <a:t>0</a:t>
            </a:r>
            <a:r>
              <a:rPr sz="3750" spc="-322" baseline="-3333" dirty="0">
                <a:latin typeface="Symbol"/>
                <a:cs typeface="Symbol"/>
              </a:rPr>
              <a:t></a:t>
            </a:r>
            <a:endParaRPr sz="3750" baseline="-3333" dirty="0">
              <a:latin typeface="Symbol"/>
              <a:cs typeface="Symbol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C3557FD-E230-49D6-B037-054C655A5D26}"/>
              </a:ext>
            </a:extLst>
          </p:cNvPr>
          <p:cNvSpPr txBox="1"/>
          <p:nvPr/>
        </p:nvSpPr>
        <p:spPr>
          <a:xfrm>
            <a:off x="471327" y="3945509"/>
            <a:ext cx="61849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K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倍的阶跃响应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BC6C44D-1B82-498D-AF61-82A13911AEE9}"/>
                  </a:ext>
                </a:extLst>
              </p:cNvPr>
              <p:cNvSpPr txBox="1"/>
              <p:nvPr/>
            </p:nvSpPr>
            <p:spPr>
              <a:xfrm>
                <a:off x="755576" y="4612071"/>
                <a:ext cx="7776864" cy="1712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2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若激励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2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2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2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2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2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2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那么我们根据前面提到的</a:t>
                </a:r>
                <a:r>
                  <a:rPr lang="en-US" altLang="zh-CN" sz="22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线性</a:t>
                </a:r>
                <a:r>
                  <a:rPr lang="en-US" altLang="zh-CN" sz="22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，线路中的零状态响应都应该扩大</a:t>
                </a:r>
                <a:r>
                  <a:rPr lang="en-US" altLang="zh-CN" sz="2200" b="1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2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倍。则对于我们所求的电容</a:t>
                </a:r>
                <a:r>
                  <a:rPr lang="zh-CN" altLang="en-US" sz="2200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迪纳电压</a:t>
                </a:r>
                <a:r>
                  <a:rPr lang="en-US" altLang="zh-CN" sz="2200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我们有</a:t>
                </a:r>
                <a:endParaRPr lang="zh-CN" altLang="zh-CN" sz="2200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𝐶𝑧𝑠</m:t>
                          </m:r>
                        </m:sub>
                      </m:sSub>
                      <m:r>
                        <a:rPr lang="en-US" altLang="zh-CN" sz="22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2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2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2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zh-CN" sz="22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zh-CN" altLang="zh-CN" sz="2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2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US" altLang="zh-CN" sz="22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2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22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2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2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BC6C44D-1B82-498D-AF61-82A13911A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2071"/>
                <a:ext cx="7776864" cy="1712456"/>
              </a:xfrm>
              <a:prstGeom prst="rect">
                <a:avLst/>
              </a:prstGeom>
              <a:blipFill>
                <a:blip r:embed="rId7"/>
                <a:stretch>
                  <a:fillRect l="-1019" t="-3571" r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051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28" grpId="0"/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453183E-5AC0-4294-A828-D9A9D3429AC7}"/>
              </a:ext>
            </a:extLst>
          </p:cNvPr>
          <p:cNvGrpSpPr/>
          <p:nvPr/>
        </p:nvGrpSpPr>
        <p:grpSpPr>
          <a:xfrm>
            <a:off x="6300192" y="277672"/>
            <a:ext cx="4572635" cy="483890"/>
            <a:chOff x="310460" y="277672"/>
            <a:chExt cx="4572635" cy="48389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E60E170-691C-489F-8073-3ECB333BC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BD78B6B-CEF1-4F61-8B8A-012863981816}"/>
                </a:ext>
              </a:extLst>
            </p:cNvPr>
            <p:cNvSpPr txBox="1"/>
            <p:nvPr/>
          </p:nvSpPr>
          <p:spPr>
            <a:xfrm>
              <a:off x="476830" y="299897"/>
              <a:ext cx="4406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更一般阶跃响应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DEBF32A-1D77-4A51-9199-AF4A9AE2D3A4}"/>
              </a:ext>
            </a:extLst>
          </p:cNvPr>
          <p:cNvSpPr txBox="1"/>
          <p:nvPr/>
        </p:nvSpPr>
        <p:spPr>
          <a:xfrm>
            <a:off x="526486" y="1921064"/>
            <a:ext cx="5112568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在前面的基础上，我们现在可以对更一般的阶跃响应进行求解</a:t>
            </a:r>
            <a: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我们假设直流电源的激励函数如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右图。</a:t>
            </a:r>
            <a:endParaRPr lang="zh-CN" altLang="zh-CN" sz="24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object 26">
            <a:extLst>
              <a:ext uri="{FF2B5EF4-FFF2-40B4-BE49-F238E27FC236}">
                <a16:creationId xmlns:a16="http://schemas.microsoft.com/office/drawing/2014/main" id="{F4EB6822-A5D2-48D5-81F0-316D8C31396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21159" y="1484784"/>
            <a:ext cx="2696355" cy="1972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7F78C7-E6FD-4E66-8056-6EF895E90FB7}"/>
                  </a:ext>
                </a:extLst>
              </p:cNvPr>
              <p:cNvSpPr txBox="1"/>
              <p:nvPr/>
            </p:nvSpPr>
            <p:spPr>
              <a:xfrm>
                <a:off x="573057" y="3505776"/>
                <a:ext cx="7128792" cy="946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4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那么我们可以求得</a:t>
                </a:r>
                <a:endParaRPr lang="zh-CN" altLang="zh-CN" sz="24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)=2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)+2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−1)−2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−2)−2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−3)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7F78C7-E6FD-4E66-8056-6EF895E90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7" y="3505776"/>
                <a:ext cx="7128792" cy="946413"/>
              </a:xfrm>
              <a:prstGeom prst="rect">
                <a:avLst/>
              </a:prstGeom>
              <a:blipFill>
                <a:blip r:embed="rId5"/>
                <a:stretch>
                  <a:fillRect l="-1283" t="-7097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49E6C53-1C7A-4A9C-955B-06BD2F1C9EF9}"/>
                  </a:ext>
                </a:extLst>
              </p:cNvPr>
              <p:cNvSpPr txBox="1"/>
              <p:nvPr/>
            </p:nvSpPr>
            <p:spPr>
              <a:xfrm>
                <a:off x="573056" y="4649254"/>
                <a:ext cx="7815367" cy="1315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4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我们假设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的阶跃响应为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那么整体的阶跃响应应该为</a:t>
                </a:r>
                <a:r>
                  <a:rPr lang="en-US" altLang="zh-CN" sz="2400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zh-CN" altLang="zh-CN" sz="2400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)+2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−1)−2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−2)−2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49E6C53-1C7A-4A9C-955B-06BD2F1C9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6" y="4649254"/>
                <a:ext cx="7815367" cy="1315745"/>
              </a:xfrm>
              <a:prstGeom prst="rect">
                <a:avLst/>
              </a:prstGeom>
              <a:blipFill>
                <a:blip r:embed="rId6"/>
                <a:stretch>
                  <a:fillRect l="-1170" t="-5093" b="-6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935332B-9B82-4F10-B99C-E905BCA3D728}"/>
              </a:ext>
            </a:extLst>
          </p:cNvPr>
          <p:cNvSpPr txBox="1"/>
          <p:nvPr/>
        </p:nvSpPr>
        <p:spPr>
          <a:xfrm>
            <a:off x="471327" y="1189593"/>
            <a:ext cx="61849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更一般的阶跃响应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Cambria" panose="02040503050406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04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02381CC-B8EC-4849-B461-DEF646A88484}"/>
              </a:ext>
            </a:extLst>
          </p:cNvPr>
          <p:cNvGrpSpPr/>
          <p:nvPr/>
        </p:nvGrpSpPr>
        <p:grpSpPr>
          <a:xfrm>
            <a:off x="7097295" y="94601"/>
            <a:ext cx="1651169" cy="1102151"/>
            <a:chOff x="184527" y="297451"/>
            <a:chExt cx="1363137" cy="90989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41AB907-1617-45D7-B976-64BA05B64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313447A-C1A5-49E6-B011-3546CB66E75E}"/>
                </a:ext>
              </a:extLst>
            </p:cNvPr>
            <p:cNvSpPr txBox="1"/>
            <p:nvPr/>
          </p:nvSpPr>
          <p:spPr>
            <a:xfrm>
              <a:off x="539552" y="376344"/>
              <a:ext cx="1008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ea typeface="微软雅黑 Light" panose="020B0502040204020203" pitchFamily="34" charset="-122"/>
                </a:rPr>
                <a:t>目录页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B917F1C-F7AC-4F08-A4B9-BD442836EEBA}"/>
                </a:ext>
              </a:extLst>
            </p:cNvPr>
            <p:cNvCxnSpPr/>
            <p:nvPr/>
          </p:nvCxnSpPr>
          <p:spPr>
            <a:xfrm>
              <a:off x="539552" y="745548"/>
              <a:ext cx="864096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C78434B-C3A1-490B-847A-48A8BA493320}"/>
              </a:ext>
            </a:extLst>
          </p:cNvPr>
          <p:cNvGrpSpPr/>
          <p:nvPr/>
        </p:nvGrpSpPr>
        <p:grpSpPr>
          <a:xfrm>
            <a:off x="2811758" y="2533639"/>
            <a:ext cx="4348365" cy="1049250"/>
            <a:chOff x="1935912" y="1992198"/>
            <a:chExt cx="4348365" cy="104925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4FBBC08-6DBC-4402-86E9-A6654AEDC33A}"/>
                </a:ext>
              </a:extLst>
            </p:cNvPr>
            <p:cNvSpPr txBox="1"/>
            <p:nvPr/>
          </p:nvSpPr>
          <p:spPr>
            <a:xfrm>
              <a:off x="1935912" y="2210451"/>
              <a:ext cx="43483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例题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4375E5E-66BB-4BF8-B845-3C188FD89982}"/>
                </a:ext>
              </a:extLst>
            </p:cNvPr>
            <p:cNvSpPr txBox="1"/>
            <p:nvPr/>
          </p:nvSpPr>
          <p:spPr>
            <a:xfrm>
              <a:off x="3328144" y="1992198"/>
              <a:ext cx="1659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THREE</a:t>
              </a:r>
              <a:endPara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D0108B7A-CF67-4E21-9E15-7B34ADD94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49" y="2533639"/>
            <a:ext cx="1145112" cy="111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6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03C56FF-7DBE-4963-A710-A23483344CE1}"/>
              </a:ext>
            </a:extLst>
          </p:cNvPr>
          <p:cNvGrpSpPr/>
          <p:nvPr/>
        </p:nvGrpSpPr>
        <p:grpSpPr>
          <a:xfrm>
            <a:off x="7740352" y="260648"/>
            <a:ext cx="4572635" cy="483890"/>
            <a:chOff x="310460" y="277672"/>
            <a:chExt cx="4572635" cy="48389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E6C4CF1-D8AB-4F36-A271-9BB203304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289D53-C23B-4648-A3FF-34213EB7DEFB}"/>
                </a:ext>
              </a:extLst>
            </p:cNvPr>
            <p:cNvSpPr txBox="1"/>
            <p:nvPr/>
          </p:nvSpPr>
          <p:spPr>
            <a:xfrm>
              <a:off x="476830" y="299897"/>
              <a:ext cx="4406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例题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262496C-77D4-4DC0-A5A1-A59DB809818D}"/>
                  </a:ext>
                </a:extLst>
              </p:cNvPr>
              <p:cNvSpPr txBox="1"/>
              <p:nvPr/>
            </p:nvSpPr>
            <p:spPr>
              <a:xfrm>
                <a:off x="229166" y="959125"/>
                <a:ext cx="7511186" cy="1301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zh-CN" altLang="en-US" sz="24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如图所示电路</a:t>
                </a:r>
                <a:endParaRPr lang="en-US" altLang="zh-CN" sz="2000" dirty="0">
                  <a:latin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为输出，求电路的</a:t>
                </a: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阶跃响应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0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若激励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0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的波形如</a:t>
                </a:r>
                <a:r>
                  <a:rPr lang="en-US" altLang="zh-CN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图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(b)</a:t>
                </a:r>
                <a:r>
                  <a:rPr lang="en-US" altLang="zh-CN" sz="20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所示，求电路的</a:t>
                </a: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零状态响应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262496C-77D4-4DC0-A5A1-A59DB809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6" y="959125"/>
                <a:ext cx="7511186" cy="1301382"/>
              </a:xfrm>
              <a:prstGeom prst="rect">
                <a:avLst/>
              </a:prstGeom>
              <a:blipFill>
                <a:blip r:embed="rId4"/>
                <a:stretch>
                  <a:fillRect l="-1299" t="-4673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ject 28">
            <a:extLst>
              <a:ext uri="{FF2B5EF4-FFF2-40B4-BE49-F238E27FC236}">
                <a16:creationId xmlns:a16="http://schemas.microsoft.com/office/drawing/2014/main" id="{22468071-78B6-49DF-A7FB-4A51E57936B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0152" y="2420888"/>
            <a:ext cx="2927214" cy="3909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13719C3-CEE2-406A-BF31-E2FB8F995A4A}"/>
                  </a:ext>
                </a:extLst>
              </p:cNvPr>
              <p:cNvSpPr txBox="1"/>
              <p:nvPr/>
            </p:nvSpPr>
            <p:spPr>
              <a:xfrm>
                <a:off x="539553" y="2382885"/>
                <a:ext cx="5328592" cy="419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1000"/>
                  </a:spcAft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</a:p>
              <a:p>
                <a:pPr lvl="0">
                  <a:spcAft>
                    <a:spcPts val="1000"/>
                  </a:spcAft>
                </a:pP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(1)</a:t>
                </a:r>
                <a:r>
                  <a:rPr lang="en-US" altLang="zh-CN" sz="24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用三要素</a:t>
                </a:r>
                <a:r>
                  <a:rPr lang="en-US" altLang="zh-CN" sz="2400" b="1" dirty="0" err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法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lvl="0">
                  <a:spcAft>
                    <a:spcPts val="1000"/>
                  </a:spcAft>
                </a:pPr>
                <a:r>
                  <a:rPr lang="zh-CN" altLang="en-US" sz="20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激励</a:t>
                </a:r>
                <a:r>
                  <a:rPr lang="zh-CN" altLang="en-US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18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1000"/>
                  </a:spcAft>
                </a:pPr>
                <a:r>
                  <a:rPr lang="en-US" altLang="zh-CN" sz="20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易得</a:t>
                </a:r>
                <a: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</a:p>
              <a:p>
                <a:pPr lvl="0" algn="ctr"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)=0</m:t>
                    </m:r>
                  </m:oMath>
                </a14:m>
                <a:r>
                  <a:rPr lang="en-US" altLang="zh-CN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×6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𝛺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=6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CN" sz="18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1000"/>
                  </a:spcAft>
                </a:pPr>
                <a:r>
                  <a:rPr lang="en-US" altLang="zh-CN" sz="20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等效为戴维南电路易得</a:t>
                </a:r>
                <a:r>
                  <a:rPr lang="en-US" altLang="zh-CN" sz="20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=10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𝛺</m:t>
                    </m:r>
                  </m:oMath>
                </a14:m>
                <a:r>
                  <a:rPr lang="en-US" altLang="zh-CN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lvl="0">
                  <a:spcAft>
                    <a:spcPts val="1000"/>
                  </a:spcAft>
                </a:pPr>
                <a: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=10×0.2=2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en-US" altLang="zh-CN" sz="18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1000"/>
                  </a:spcAft>
                </a:pPr>
                <a: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综上</a:t>
                </a:r>
                <a:r>
                  <a:rPr lang="en-US" altLang="zh-CN" sz="20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，可得</a:t>
                </a:r>
                <a: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i="1" dirty="0"/>
              </a:p>
              <a:p>
                <a:pPr lvl="0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)=6(1−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8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13719C3-CEE2-406A-BF31-E2FB8F9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3" y="2382885"/>
                <a:ext cx="5328592" cy="4199163"/>
              </a:xfrm>
              <a:prstGeom prst="rect">
                <a:avLst/>
              </a:prstGeom>
              <a:blipFill>
                <a:blip r:embed="rId6"/>
                <a:stretch>
                  <a:fillRect l="-1831" t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03C56FF-7DBE-4963-A710-A23483344CE1}"/>
              </a:ext>
            </a:extLst>
          </p:cNvPr>
          <p:cNvGrpSpPr/>
          <p:nvPr/>
        </p:nvGrpSpPr>
        <p:grpSpPr>
          <a:xfrm>
            <a:off x="7740352" y="260648"/>
            <a:ext cx="4572635" cy="483890"/>
            <a:chOff x="310460" y="277672"/>
            <a:chExt cx="4572635" cy="48389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E6C4CF1-D8AB-4F36-A271-9BB203304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289D53-C23B-4648-A3FF-34213EB7DEFB}"/>
                </a:ext>
              </a:extLst>
            </p:cNvPr>
            <p:cNvSpPr txBox="1"/>
            <p:nvPr/>
          </p:nvSpPr>
          <p:spPr>
            <a:xfrm>
              <a:off x="476830" y="299897"/>
              <a:ext cx="4406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例题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262496C-77D4-4DC0-A5A1-A59DB809818D}"/>
                  </a:ext>
                </a:extLst>
              </p:cNvPr>
              <p:cNvSpPr txBox="1"/>
              <p:nvPr/>
            </p:nvSpPr>
            <p:spPr>
              <a:xfrm>
                <a:off x="229166" y="959125"/>
                <a:ext cx="7511186" cy="1301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zh-CN" altLang="en-US" sz="24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如图所示电路</a:t>
                </a:r>
                <a:endPara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为输出，求电路的</a:t>
                </a: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阶跃响应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0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若激励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0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的波形如</a:t>
                </a:r>
                <a:r>
                  <a:rPr lang="en-US" altLang="zh-CN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图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(b)</a:t>
                </a:r>
                <a:r>
                  <a:rPr lang="en-US" altLang="zh-CN" sz="20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所示，求电路的</a:t>
                </a: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零状态响应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262496C-77D4-4DC0-A5A1-A59DB809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6" y="959125"/>
                <a:ext cx="7511186" cy="1301382"/>
              </a:xfrm>
              <a:prstGeom prst="rect">
                <a:avLst/>
              </a:prstGeom>
              <a:blipFill>
                <a:blip r:embed="rId4"/>
                <a:stretch>
                  <a:fillRect l="-1299" t="-4673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ject 28">
            <a:extLst>
              <a:ext uri="{FF2B5EF4-FFF2-40B4-BE49-F238E27FC236}">
                <a16:creationId xmlns:a16="http://schemas.microsoft.com/office/drawing/2014/main" id="{22468071-78B6-49DF-A7FB-4A51E57936B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0152" y="2420888"/>
            <a:ext cx="2927214" cy="3909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324AA65-7973-4EED-A510-96BAA2A5E1AF}"/>
                  </a:ext>
                </a:extLst>
              </p:cNvPr>
              <p:cNvSpPr txBox="1"/>
              <p:nvPr/>
            </p:nvSpPr>
            <p:spPr>
              <a:xfrm>
                <a:off x="647565" y="3323694"/>
                <a:ext cx="5112568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en-US" altLang="zh-CN" sz="20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易得</a:t>
                </a:r>
                <a:r>
                  <a:rPr lang="en-US" altLang="zh-CN" sz="2000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)−2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−2)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000" dirty="0">
                  <a:effectLst/>
                  <a:latin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根据线性时不变性质,可得</a:t>
                </a: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零状态响应</a:t>
                </a:r>
                <a:r>
                  <a:rPr lang="en-US" altLang="zh-CN" sz="20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如下</a:t>
                </a:r>
                <a:r>
                  <a:rPr lang="en-US" altLang="zh-CN" sz="2000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324AA65-7973-4EED-A510-96BAA2A5E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5" y="3323694"/>
                <a:ext cx="5112568" cy="1446550"/>
              </a:xfrm>
              <a:prstGeom prst="rect">
                <a:avLst/>
              </a:prstGeom>
              <a:blipFill>
                <a:blip r:embed="rId6"/>
                <a:stretch>
                  <a:fillRect l="-1192" r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7CFF01-3529-4EF0-A01D-EF1800FDE313}"/>
                  </a:ext>
                </a:extLst>
              </p:cNvPr>
              <p:cNvSpPr txBox="1"/>
              <p:nvPr/>
            </p:nvSpPr>
            <p:spPr>
              <a:xfrm>
                <a:off x="276634" y="4612087"/>
                <a:ext cx="5760640" cy="77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altLang="zh-CN" sz="180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=12(1−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)−12(1−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7CFF01-3529-4EF0-A01D-EF1800FDE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34" y="4612087"/>
                <a:ext cx="5760640" cy="770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5B781CB-0488-43F5-A502-E3AA7362F21C}"/>
                  </a:ext>
                </a:extLst>
              </p:cNvPr>
              <p:cNvSpPr txBox="1"/>
              <p:nvPr/>
            </p:nvSpPr>
            <p:spPr>
              <a:xfrm>
                <a:off x="621029" y="2546416"/>
                <a:ext cx="6154910" cy="474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000"/>
                  </a:spcAft>
                </a:pPr>
                <a:r>
                  <a:rPr lang="en-US" altLang="zh-CN" sz="20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)=6(1−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8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5B781CB-0488-43F5-A502-E3AA7362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29" y="2546416"/>
                <a:ext cx="6154910" cy="474617"/>
              </a:xfrm>
              <a:prstGeom prst="rect">
                <a:avLst/>
              </a:prstGeom>
              <a:blipFill>
                <a:blip r:embed="rId8"/>
                <a:stretch>
                  <a:fillRect l="-1089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750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B09B7B7-810B-48CC-BC79-14978EF2F0CC}"/>
              </a:ext>
            </a:extLst>
          </p:cNvPr>
          <p:cNvSpPr txBox="1"/>
          <p:nvPr/>
        </p:nvSpPr>
        <p:spPr>
          <a:xfrm>
            <a:off x="2195736" y="2706370"/>
            <a:ext cx="47525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533437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FDD738D-E121-41FE-BBF4-66121A008CE0}"/>
              </a:ext>
            </a:extLst>
          </p:cNvPr>
          <p:cNvGrpSpPr/>
          <p:nvPr/>
        </p:nvGrpSpPr>
        <p:grpSpPr>
          <a:xfrm>
            <a:off x="1187624" y="2204864"/>
            <a:ext cx="2765362" cy="964005"/>
            <a:chOff x="219753" y="1976522"/>
            <a:chExt cx="2765362" cy="964005"/>
          </a:xfrm>
        </p:grpSpPr>
        <p:sp>
          <p:nvSpPr>
            <p:cNvPr id="8" name="文本框 38">
              <a:extLst>
                <a:ext uri="{FF2B5EF4-FFF2-40B4-BE49-F238E27FC236}">
                  <a16:creationId xmlns:a16="http://schemas.microsoft.com/office/drawing/2014/main" id="{E8A81166-B91B-4AE0-BE28-C3AB6601B507}"/>
                </a:ext>
              </a:extLst>
            </p:cNvPr>
            <p:cNvSpPr txBox="1"/>
            <p:nvPr/>
          </p:nvSpPr>
          <p:spPr>
            <a:xfrm>
              <a:off x="219753" y="2417307"/>
              <a:ext cx="274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CONTENTS</a:t>
              </a:r>
              <a:endPara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文本框 11">
              <a:extLst>
                <a:ext uri="{FF2B5EF4-FFF2-40B4-BE49-F238E27FC236}">
                  <a16:creationId xmlns:a16="http://schemas.microsoft.com/office/drawing/2014/main" id="{99B6DB37-499A-4774-AA97-4964A78B0949}"/>
                </a:ext>
              </a:extLst>
            </p:cNvPr>
            <p:cNvSpPr txBox="1"/>
            <p:nvPr/>
          </p:nvSpPr>
          <p:spPr>
            <a:xfrm>
              <a:off x="1979712" y="1976522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目录</a:t>
              </a:r>
            </a:p>
          </p:txBody>
        </p:sp>
      </p:grpSp>
      <p:sp>
        <p:nvSpPr>
          <p:cNvPr id="10" name="文本框 18">
            <a:extLst>
              <a:ext uri="{FF2B5EF4-FFF2-40B4-BE49-F238E27FC236}">
                <a16:creationId xmlns:a16="http://schemas.microsoft.com/office/drawing/2014/main" id="{9DD8CEB4-28E8-4B5C-8DCB-CEE041C76AFC}"/>
              </a:ext>
            </a:extLst>
          </p:cNvPr>
          <p:cNvSpPr txBox="1"/>
          <p:nvPr/>
        </p:nvSpPr>
        <p:spPr>
          <a:xfrm>
            <a:off x="4958135" y="23490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阶跃函数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66926AD-F5DD-48E7-80D1-7BC87AD823D2}"/>
              </a:ext>
            </a:extLst>
          </p:cNvPr>
          <p:cNvGrpSpPr/>
          <p:nvPr/>
        </p:nvGrpSpPr>
        <p:grpSpPr>
          <a:xfrm>
            <a:off x="4466864" y="2266595"/>
            <a:ext cx="430237" cy="523220"/>
            <a:chOff x="3552850" y="2047768"/>
            <a:chExt cx="430237" cy="523220"/>
          </a:xfrm>
        </p:grpSpPr>
        <p:sp>
          <p:nvSpPr>
            <p:cNvPr id="12" name="文本框 16">
              <a:extLst>
                <a:ext uri="{FF2B5EF4-FFF2-40B4-BE49-F238E27FC236}">
                  <a16:creationId xmlns:a16="http://schemas.microsoft.com/office/drawing/2014/main" id="{95A56F95-1EA3-431F-BB0B-83006153C217}"/>
                </a:ext>
              </a:extLst>
            </p:cNvPr>
            <p:cNvSpPr txBox="1"/>
            <p:nvPr/>
          </p:nvSpPr>
          <p:spPr>
            <a:xfrm>
              <a:off x="3552850" y="2047768"/>
              <a:ext cx="3225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60EF0BC-011D-4AF9-9C84-95D94F505743}"/>
                </a:ext>
              </a:extLst>
            </p:cNvPr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24">
            <a:extLst>
              <a:ext uri="{FF2B5EF4-FFF2-40B4-BE49-F238E27FC236}">
                <a16:creationId xmlns:a16="http://schemas.microsoft.com/office/drawing/2014/main" id="{FE22D2B5-EBD7-4442-A08B-8A0592F32DBD}"/>
              </a:ext>
            </a:extLst>
          </p:cNvPr>
          <p:cNvSpPr txBox="1"/>
          <p:nvPr/>
        </p:nvSpPr>
        <p:spPr>
          <a:xfrm>
            <a:off x="4958135" y="29284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阶跃响应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F30325-E051-45FA-BADC-0B8FDE7B8F49}"/>
              </a:ext>
            </a:extLst>
          </p:cNvPr>
          <p:cNvGrpSpPr/>
          <p:nvPr/>
        </p:nvGrpSpPr>
        <p:grpSpPr>
          <a:xfrm>
            <a:off x="4484654" y="2855492"/>
            <a:ext cx="466304" cy="523220"/>
            <a:chOff x="3516783" y="2627150"/>
            <a:chExt cx="466304" cy="523220"/>
          </a:xfrm>
        </p:grpSpPr>
        <p:sp>
          <p:nvSpPr>
            <p:cNvPr id="16" name="文本框 23">
              <a:extLst>
                <a:ext uri="{FF2B5EF4-FFF2-40B4-BE49-F238E27FC236}">
                  <a16:creationId xmlns:a16="http://schemas.microsoft.com/office/drawing/2014/main" id="{6789E3FE-B400-4696-AB79-56B3F2368D2C}"/>
                </a:ext>
              </a:extLst>
            </p:cNvPr>
            <p:cNvSpPr txBox="1"/>
            <p:nvPr/>
          </p:nvSpPr>
          <p:spPr>
            <a:xfrm>
              <a:off x="3516783" y="2627150"/>
              <a:ext cx="394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D9DE0B2-9AFC-4730-88C8-522ADD788942}"/>
                </a:ext>
              </a:extLst>
            </p:cNvPr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30">
            <a:extLst>
              <a:ext uri="{FF2B5EF4-FFF2-40B4-BE49-F238E27FC236}">
                <a16:creationId xmlns:a16="http://schemas.microsoft.com/office/drawing/2014/main" id="{AF6C850D-1766-4B2B-849D-22E281D53646}"/>
              </a:ext>
            </a:extLst>
          </p:cNvPr>
          <p:cNvSpPr txBox="1"/>
          <p:nvPr/>
        </p:nvSpPr>
        <p:spPr>
          <a:xfrm>
            <a:off x="4958135" y="35021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例题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52F0558-4701-4851-97F4-5F70F5086B51}"/>
              </a:ext>
            </a:extLst>
          </p:cNvPr>
          <p:cNvGrpSpPr/>
          <p:nvPr/>
        </p:nvGrpSpPr>
        <p:grpSpPr>
          <a:xfrm>
            <a:off x="4484654" y="3429235"/>
            <a:ext cx="466304" cy="523220"/>
            <a:chOff x="3516783" y="3200893"/>
            <a:chExt cx="466304" cy="523220"/>
          </a:xfrm>
        </p:grpSpPr>
        <p:sp>
          <p:nvSpPr>
            <p:cNvPr id="20" name="文本框 29">
              <a:extLst>
                <a:ext uri="{FF2B5EF4-FFF2-40B4-BE49-F238E27FC236}">
                  <a16:creationId xmlns:a16="http://schemas.microsoft.com/office/drawing/2014/main" id="{E4CB4907-1D3E-41F8-B1D6-4BFA24693BBD}"/>
                </a:ext>
              </a:extLst>
            </p:cNvPr>
            <p:cNvSpPr txBox="1"/>
            <p:nvPr/>
          </p:nvSpPr>
          <p:spPr>
            <a:xfrm>
              <a:off x="3516783" y="3200893"/>
              <a:ext cx="394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804C191-6D3C-415C-9E9C-AF3D7BCEEF5B}"/>
                </a:ext>
              </a:extLst>
            </p:cNvPr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5327F03-9BB6-4B9A-9D08-FCC66F5FA266}"/>
              </a:ext>
            </a:extLst>
          </p:cNvPr>
          <p:cNvCxnSpPr/>
          <p:nvPr/>
        </p:nvCxnSpPr>
        <p:spPr>
          <a:xfrm>
            <a:off x="4246331" y="2367613"/>
            <a:ext cx="0" cy="1547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0E5B84D-EA22-4191-BAC3-4B5D7F834C40}"/>
              </a:ext>
            </a:extLst>
          </p:cNvPr>
          <p:cNvGrpSpPr/>
          <p:nvPr/>
        </p:nvGrpSpPr>
        <p:grpSpPr>
          <a:xfrm>
            <a:off x="7596336" y="188640"/>
            <a:ext cx="1363137" cy="473415"/>
            <a:chOff x="184527" y="297451"/>
            <a:chExt cx="1363137" cy="47341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211100C-67A4-43B7-B2B7-2F4211C2F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D7A9530-558B-402E-9948-B0EFBFE990E8}"/>
                </a:ext>
              </a:extLst>
            </p:cNvPr>
            <p:cNvSpPr txBox="1"/>
            <p:nvPr/>
          </p:nvSpPr>
          <p:spPr>
            <a:xfrm>
              <a:off x="539552" y="376344"/>
              <a:ext cx="1008112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目录页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D9E968D-43FA-49E7-8B94-05F61BF9D730}"/>
                </a:ext>
              </a:extLst>
            </p:cNvPr>
            <p:cNvCxnSpPr/>
            <p:nvPr/>
          </p:nvCxnSpPr>
          <p:spPr>
            <a:xfrm>
              <a:off x="539552" y="745548"/>
              <a:ext cx="864096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4.72222E-6 -9.87654E-7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4.44444E-6 4.69136E-6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4.44444E-6 4.93827E-6 " pathEditMode="relative" rAng="0" ptsTypes="AA">
                                      <p:cBhvr>
                                        <p:cTn id="40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B0E5B84D-EA22-4191-BAC3-4B5D7F834C40}"/>
              </a:ext>
            </a:extLst>
          </p:cNvPr>
          <p:cNvGrpSpPr/>
          <p:nvPr/>
        </p:nvGrpSpPr>
        <p:grpSpPr>
          <a:xfrm>
            <a:off x="7596336" y="188640"/>
            <a:ext cx="1363137" cy="473415"/>
            <a:chOff x="184527" y="297451"/>
            <a:chExt cx="1363137" cy="47341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211100C-67A4-43B7-B2B7-2F4211C2F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D7A9530-558B-402E-9948-B0EFBFE990E8}"/>
                </a:ext>
              </a:extLst>
            </p:cNvPr>
            <p:cNvSpPr txBox="1"/>
            <p:nvPr/>
          </p:nvSpPr>
          <p:spPr>
            <a:xfrm>
              <a:off x="539552" y="376344"/>
              <a:ext cx="1008112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目录页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D9E968D-43FA-49E7-8B94-05F61BF9D730}"/>
                </a:ext>
              </a:extLst>
            </p:cNvPr>
            <p:cNvCxnSpPr/>
            <p:nvPr/>
          </p:nvCxnSpPr>
          <p:spPr>
            <a:xfrm>
              <a:off x="539552" y="745548"/>
              <a:ext cx="864096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BF9034E-990B-4A49-8776-469321E45E44}"/>
              </a:ext>
            </a:extLst>
          </p:cNvPr>
          <p:cNvGrpSpPr/>
          <p:nvPr/>
        </p:nvGrpSpPr>
        <p:grpSpPr>
          <a:xfrm>
            <a:off x="3643329" y="2663622"/>
            <a:ext cx="2944895" cy="1164527"/>
            <a:chOff x="4262068" y="1944350"/>
            <a:chExt cx="2944895" cy="116452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D3EEA01-7BD9-4795-98B4-1D15E287F7DE}"/>
                </a:ext>
              </a:extLst>
            </p:cNvPr>
            <p:cNvSpPr txBox="1"/>
            <p:nvPr/>
          </p:nvSpPr>
          <p:spPr>
            <a:xfrm>
              <a:off x="4262068" y="2277880"/>
              <a:ext cx="29448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ea typeface="微软雅黑 Light" panose="020B0502040204020203" pitchFamily="34" charset="-122"/>
                </a:rPr>
                <a:t>阶跃函数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0BC9C0F-0AC9-4C52-99D5-191E4470F392}"/>
                </a:ext>
              </a:extLst>
            </p:cNvPr>
            <p:cNvSpPr txBox="1"/>
            <p:nvPr/>
          </p:nvSpPr>
          <p:spPr>
            <a:xfrm>
              <a:off x="4447676" y="1944350"/>
              <a:ext cx="1286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ONE</a:t>
              </a:r>
              <a:endPara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CCC5064-0B11-4A50-8D8C-7C228CE48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76021"/>
            <a:ext cx="1371719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B3013E6-12E2-4DC9-87E7-31DB988DECA4}"/>
              </a:ext>
            </a:extLst>
          </p:cNvPr>
          <p:cNvGrpSpPr/>
          <p:nvPr/>
        </p:nvGrpSpPr>
        <p:grpSpPr>
          <a:xfrm>
            <a:off x="6516216" y="260648"/>
            <a:ext cx="2526739" cy="484150"/>
            <a:chOff x="310460" y="277672"/>
            <a:chExt cx="2526739" cy="4841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69403AA-29FC-4D70-8192-1A0AD0828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33B0713-3C1E-41D2-9B3A-121642FA331C}"/>
                </a:ext>
              </a:extLst>
            </p:cNvPr>
            <p:cNvSpPr txBox="1"/>
            <p:nvPr/>
          </p:nvSpPr>
          <p:spPr>
            <a:xfrm>
              <a:off x="476837" y="300157"/>
              <a:ext cx="2360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单位阶跃函数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381E08-EEA9-4152-BF25-A1EEFCF3E11C}"/>
                  </a:ext>
                </a:extLst>
              </p:cNvPr>
              <p:cNvSpPr txBox="1"/>
              <p:nvPr/>
            </p:nvSpPr>
            <p:spPr>
              <a:xfrm>
                <a:off x="-252536" y="2466801"/>
                <a:ext cx="4484162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sepChr m:val="(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 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 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381E08-EEA9-4152-BF25-A1EEFCF3E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2466801"/>
                <a:ext cx="4484162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B603A75-DA6B-43AF-BD47-75833CA96E45}"/>
              </a:ext>
            </a:extLst>
          </p:cNvPr>
          <p:cNvSpPr txBox="1"/>
          <p:nvPr/>
        </p:nvSpPr>
        <p:spPr>
          <a:xfrm>
            <a:off x="395536" y="983804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阶跃函数</a:t>
            </a:r>
            <a:endParaRPr 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E55AD35-DD2F-41EC-A458-E0ACA21EB13E}"/>
                  </a:ext>
                </a:extLst>
              </p:cNvPr>
              <p:cNvSpPr txBox="1"/>
              <p:nvPr/>
            </p:nvSpPr>
            <p:spPr>
              <a:xfrm>
                <a:off x="573513" y="5153636"/>
                <a:ext cx="8359929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如果不是在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时刻产生变化而是在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时刻呢？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E55AD35-DD2F-41EC-A458-E0ACA21EB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" y="5153636"/>
                <a:ext cx="8359929" cy="461665"/>
              </a:xfrm>
              <a:prstGeom prst="rect">
                <a:avLst/>
              </a:prstGeom>
              <a:blipFill>
                <a:blip r:embed="rId5"/>
                <a:stretch>
                  <a:fillRect l="-1094" t="-144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E1C642-A233-42D8-83A8-A6D2819C46DD}"/>
                  </a:ext>
                </a:extLst>
              </p:cNvPr>
              <p:cNvSpPr txBox="1"/>
              <p:nvPr/>
            </p:nvSpPr>
            <p:spPr>
              <a:xfrm>
                <a:off x="8451" y="5740121"/>
                <a:ext cx="4508149" cy="778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sepChr m:val="(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 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 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E1C642-A233-42D8-83A8-A6D2819C4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" y="5740121"/>
                <a:ext cx="4508149" cy="778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89B46FB8-5636-44A0-9E96-57943F73B629}"/>
              </a:ext>
            </a:extLst>
          </p:cNvPr>
          <p:cNvSpPr txBox="1"/>
          <p:nvPr/>
        </p:nvSpPr>
        <p:spPr>
          <a:xfrm>
            <a:off x="4231626" y="4049123"/>
            <a:ext cx="45168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很简单，只要在单位阶跃函数前面乘以相应的系数就可以了。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824D6E1-213E-4DFA-8194-0D933AFCD14F}"/>
                  </a:ext>
                </a:extLst>
              </p:cNvPr>
              <p:cNvSpPr txBox="1"/>
              <p:nvPr/>
            </p:nvSpPr>
            <p:spPr>
              <a:xfrm>
                <a:off x="4261097" y="5776000"/>
                <a:ext cx="455230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ea typeface="+mn-ea"/>
                  </a:rPr>
                  <a:t>若单位直流电源在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ea typeface="+mn-ea"/>
                  </a:rPr>
                  <a:t>时刻接入，我们可以用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延迟阶跃函数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ea typeface="+mn-ea"/>
                  </a:rPr>
                  <a:t>表示。</a:t>
                </a:r>
                <a:endParaRPr 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824D6E1-213E-4DFA-8194-0D933AFC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097" y="5776000"/>
                <a:ext cx="4552304" cy="707886"/>
              </a:xfrm>
              <a:prstGeom prst="rect">
                <a:avLst/>
              </a:prstGeom>
              <a:blipFill>
                <a:blip r:embed="rId7"/>
                <a:stretch>
                  <a:fillRect l="-1473" t="-689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7A623EB3-7A05-4B80-8C32-9B1027819B5F}"/>
              </a:ext>
            </a:extLst>
          </p:cNvPr>
          <p:cNvSpPr txBox="1"/>
          <p:nvPr/>
        </p:nvSpPr>
        <p:spPr>
          <a:xfrm>
            <a:off x="674948" y="18148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单位阶跃函数：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D47A21-97ED-47B5-9D5C-8057C5665BD2}"/>
                  </a:ext>
                </a:extLst>
              </p:cNvPr>
              <p:cNvSpPr txBox="1"/>
              <p:nvPr/>
            </p:nvSpPr>
            <p:spPr>
              <a:xfrm>
                <a:off x="4261097" y="2228113"/>
                <a:ext cx="469878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可以用来表示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0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或者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0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的直流电源在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时刻接入电路的情况，也可以其来表示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时刻某一状态的变化</a:t>
                </a:r>
                <a:endParaRPr 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D47A21-97ED-47B5-9D5C-8057C5665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097" y="2228113"/>
                <a:ext cx="4698786" cy="1015663"/>
              </a:xfrm>
              <a:prstGeom prst="rect">
                <a:avLst/>
              </a:prstGeom>
              <a:blipFill>
                <a:blip r:embed="rId8"/>
                <a:stretch>
                  <a:fillRect l="-1427" t="-4819" b="-9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733B804-7CD3-4A3C-8B30-678395851FBB}"/>
                  </a:ext>
                </a:extLst>
              </p:cNvPr>
              <p:cNvSpPr txBox="1"/>
              <p:nvPr/>
            </p:nvSpPr>
            <p:spPr>
              <a:xfrm>
                <a:off x="643973" y="3531081"/>
                <a:ext cx="6345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如果不是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sz="24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</m:oMath>
                </a14:m>
                <a:r>
                  <a:rPr lang="en-US" sz="2400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或者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sz="24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en-US" sz="2400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而是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𝑘𝑉</m:t>
                    </m:r>
                  </m:oMath>
                </a14:m>
                <a:r>
                  <a:rPr lang="en-US" sz="2400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或者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𝑘𝐴</m:t>
                    </m:r>
                  </m:oMath>
                </a14:m>
                <a:r>
                  <a:rPr 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呢？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733B804-7CD3-4A3C-8B30-678395851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73" y="3531081"/>
                <a:ext cx="6345324" cy="461665"/>
              </a:xfrm>
              <a:prstGeom prst="rect">
                <a:avLst/>
              </a:prstGeom>
              <a:blipFill>
                <a:blip r:embed="rId9"/>
                <a:stretch>
                  <a:fillRect l="-1537" t="-144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1B7ED6E2-39B3-40F4-A6F7-E627F64A85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" y="3978015"/>
            <a:ext cx="3548405" cy="8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5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0" grpId="0"/>
      <p:bldP spid="11" grpId="0"/>
      <p:bldP spid="12" grpId="0"/>
      <p:bldP spid="13" grpId="0"/>
      <p:bldP spid="15" grpId="0"/>
      <p:bldP spid="21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20E172-459C-4968-A90A-7C831ECD8CD7}"/>
              </a:ext>
            </a:extLst>
          </p:cNvPr>
          <p:cNvGrpSpPr/>
          <p:nvPr/>
        </p:nvGrpSpPr>
        <p:grpSpPr>
          <a:xfrm>
            <a:off x="6437749" y="260648"/>
            <a:ext cx="2526739" cy="484150"/>
            <a:chOff x="310460" y="277672"/>
            <a:chExt cx="2526739" cy="48415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589AB7D-B2AC-4B76-8001-66EC894D5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5E8068C-CA98-4A0E-A502-775E44A21F82}"/>
                </a:ext>
              </a:extLst>
            </p:cNvPr>
            <p:cNvSpPr txBox="1"/>
            <p:nvPr/>
          </p:nvSpPr>
          <p:spPr>
            <a:xfrm>
              <a:off x="476837" y="300157"/>
              <a:ext cx="2360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阶跃函数的应用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103AA36-BEBA-4419-BE15-42106920E2B2}"/>
              </a:ext>
            </a:extLst>
          </p:cNvPr>
          <p:cNvSpPr txBox="1"/>
          <p:nvPr/>
        </p:nvSpPr>
        <p:spPr>
          <a:xfrm>
            <a:off x="467544" y="1979868"/>
            <a:ext cx="3986151" cy="39087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 dirty="0">
                <a:cs typeface="Cambria" panose="02040503050406030204" charset="0"/>
              </a:rPr>
              <a:t>阶跃函数的应用是多样</a:t>
            </a:r>
            <a:r>
              <a:rPr lang="zh-CN" altLang="en-US" sz="2400" dirty="0">
                <a:cs typeface="Cambria" panose="02040503050406030204" charset="0"/>
              </a:rPr>
              <a:t>的</a:t>
            </a:r>
            <a:endParaRPr lang="en-US" altLang="zh-CN" sz="2400" dirty="0">
              <a:cs typeface="Cambria" panose="02040503050406030204" charset="0"/>
            </a:endParaRPr>
          </a:p>
          <a:p>
            <a:pPr indent="0"/>
            <a:endParaRPr lang="en-US" altLang="zh-CN" sz="2400" b="0" dirty="0">
              <a:cs typeface="Cambria" panose="02040503050406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在信号分析中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  <a:cs typeface="Cambria" panose="02040503050406030204" charset="0"/>
              </a:rPr>
              <a:t>表示门电路</a:t>
            </a:r>
            <a:endParaRPr lang="en-US" altLang="zh-CN" sz="2000" dirty="0">
              <a:latin typeface="+mn-ea"/>
              <a:ea typeface="+mn-ea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  <a:cs typeface="Cambria" panose="02040503050406030204" charset="0"/>
              </a:rPr>
              <a:t>信号截取</a:t>
            </a:r>
            <a:endParaRPr lang="en-US" altLang="zh-CN" sz="2000" dirty="0">
              <a:latin typeface="+mn-ea"/>
              <a:ea typeface="+mn-ea"/>
              <a:cs typeface="Cambria" panose="02040503050406030204" charset="0"/>
            </a:endParaRPr>
          </a:p>
          <a:p>
            <a:pPr lvl="1"/>
            <a:endParaRPr lang="en-US" altLang="zh-CN" sz="2000" b="0" dirty="0">
              <a:latin typeface="+mn-ea"/>
              <a:ea typeface="+mn-ea"/>
              <a:cs typeface="Cambria" panose="02040503050406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在积分变换中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  <a:cs typeface="Cambria" panose="02040503050406030204" charset="0"/>
              </a:rPr>
              <a:t>处理分段函数</a:t>
            </a:r>
            <a:endParaRPr lang="en-US" altLang="zh-CN" sz="2000" dirty="0">
              <a:latin typeface="+mn-ea"/>
              <a:ea typeface="+mn-ea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  <a:cs typeface="Cambria" panose="02040503050406030204" charset="0"/>
              </a:rPr>
              <a:t>形式上统一</a:t>
            </a:r>
            <a:endParaRPr lang="en-US" altLang="zh-CN" sz="2000" dirty="0">
              <a:latin typeface="+mn-ea"/>
              <a:ea typeface="+mn-ea"/>
              <a:cs typeface="Cambria" panose="02040503050406030204" charset="0"/>
            </a:endParaRPr>
          </a:p>
          <a:p>
            <a:pPr lvl="1"/>
            <a:endParaRPr lang="en-US" altLang="zh-CN" sz="2800" dirty="0">
              <a:cs typeface="Cambria" panose="02040503050406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等等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Cambria" panose="02040503050406030204" charset="0"/>
            </a:endParaRPr>
          </a:p>
        </p:txBody>
      </p:sp>
      <p:pic>
        <p:nvPicPr>
          <p:cNvPr id="5" name="object 26">
            <a:extLst>
              <a:ext uri="{FF2B5EF4-FFF2-40B4-BE49-F238E27FC236}">
                <a16:creationId xmlns:a16="http://schemas.microsoft.com/office/drawing/2014/main" id="{FFF51B11-7F08-4E5A-97E4-0A605D82456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7750" y="2503823"/>
            <a:ext cx="2821958" cy="1399674"/>
          </a:xfrm>
          <a:prstGeom prst="rect">
            <a:avLst/>
          </a:prstGeom>
        </p:spPr>
      </p:pic>
      <p:pic>
        <p:nvPicPr>
          <p:cNvPr id="7" name="object 27">
            <a:extLst>
              <a:ext uri="{FF2B5EF4-FFF2-40B4-BE49-F238E27FC236}">
                <a16:creationId xmlns:a16="http://schemas.microsoft.com/office/drawing/2014/main" id="{AB97FEB0-A698-4ED1-96FC-5492C46BB86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1463" y="2508834"/>
            <a:ext cx="2821958" cy="1399674"/>
          </a:xfrm>
          <a:prstGeom prst="rect">
            <a:avLst/>
          </a:prstGeom>
        </p:spPr>
      </p:pic>
      <p:pic>
        <p:nvPicPr>
          <p:cNvPr id="9" name="object 28">
            <a:extLst>
              <a:ext uri="{FF2B5EF4-FFF2-40B4-BE49-F238E27FC236}">
                <a16:creationId xmlns:a16="http://schemas.microsoft.com/office/drawing/2014/main" id="{A2BF3D06-8F80-48A4-9097-25C3E64F34B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1020" y="4181021"/>
            <a:ext cx="2821960" cy="1367302"/>
          </a:xfrm>
          <a:prstGeom prst="rect">
            <a:avLst/>
          </a:prstGeom>
        </p:spPr>
      </p:pic>
      <p:pic>
        <p:nvPicPr>
          <p:cNvPr id="11" name="object 29">
            <a:extLst>
              <a:ext uri="{FF2B5EF4-FFF2-40B4-BE49-F238E27FC236}">
                <a16:creationId xmlns:a16="http://schemas.microsoft.com/office/drawing/2014/main" id="{60AED83D-A631-45B7-A3AC-618F0E6EC38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6204" y="4118179"/>
            <a:ext cx="2912475" cy="14301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4CFEF9-A2D1-4831-B43A-B8F707864777}"/>
              </a:ext>
            </a:extLst>
          </p:cNvPr>
          <p:cNvSpPr txBox="1"/>
          <p:nvPr/>
        </p:nvSpPr>
        <p:spPr>
          <a:xfrm>
            <a:off x="395536" y="983804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阶跃函数的应用</a:t>
            </a:r>
            <a:endParaRPr 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6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73F8831-4AC2-4242-BCBB-DAB2ADCE3F78}"/>
                  </a:ext>
                </a:extLst>
              </p:cNvPr>
              <p:cNvSpPr txBox="1"/>
              <p:nvPr/>
            </p:nvSpPr>
            <p:spPr>
              <a:xfrm>
                <a:off x="341133" y="2528399"/>
                <a:ext cx="4182782" cy="2551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zh-CN" sz="2400" b="0" dirty="0">
                    <a:cs typeface="Cambria" panose="02040503050406030204" charset="0"/>
                  </a:rPr>
                  <a:t>利用分段函数我们可以写出其表达式：</a:t>
                </a:r>
                <a:endParaRPr lang="en-US" altLang="zh-CN" sz="2400" b="0" dirty="0">
                  <a:cs typeface="Cambria" panose="02040503050406030204" charset="0"/>
                </a:endParaRPr>
              </a:p>
              <a:p>
                <a:pPr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</m:e>
                              <m:e/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4,</m:t>
                                </m:r>
                              </m:e>
                              <m:e/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1&lt;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</m:e>
                              <m:e/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2&lt;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&lt;3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/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3&lt;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latin typeface="Cambria" panose="02040503050406030204" charset="0"/>
                  <a:cs typeface="Times New Roman" panose="02020603050405020304" charset="0"/>
                </a:endParaRPr>
              </a:p>
              <a:p>
                <a:pPr indent="0"/>
                <a:r>
                  <a:rPr lang="en-US" sz="2400" b="0" dirty="0">
                    <a:latin typeface="Cambria" panose="02040503050406030204" charset="0"/>
                    <a:cs typeface="Times New Roman" panose="02020603050405020304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73F8831-4AC2-4242-BCBB-DAB2ADCE3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33" y="2528399"/>
                <a:ext cx="4182782" cy="2551276"/>
              </a:xfrm>
              <a:prstGeom prst="rect">
                <a:avLst/>
              </a:prstGeom>
              <a:blipFill>
                <a:blip r:embed="rId2"/>
                <a:stretch>
                  <a:fillRect l="-2332" t="-1914" r="-131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44DFF80-DF4E-474B-BF9C-044768B37441}"/>
              </a:ext>
            </a:extLst>
          </p:cNvPr>
          <p:cNvSpPr txBox="1"/>
          <p:nvPr/>
        </p:nvSpPr>
        <p:spPr>
          <a:xfrm>
            <a:off x="467544" y="1234219"/>
            <a:ext cx="2448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/>
            <a:r>
              <a:rPr lang="zh-CN" altLang="zh-CN" sz="4400" b="1" dirty="0">
                <a:latin typeface="华文新魏" panose="02010800040101010101" pitchFamily="2" charset="-122"/>
                <a:ea typeface="华文新魏" panose="02010800040101010101" pitchFamily="2" charset="-122"/>
                <a:cs typeface="Cambria" panose="02040503050406030204" charset="0"/>
              </a:rPr>
              <a:t>举个例子</a:t>
            </a:r>
            <a:endParaRPr lang="zh-CN" altLang="en-US" sz="4400" b="1" dirty="0">
              <a:latin typeface="华文新魏" panose="02010800040101010101" pitchFamily="2" charset="-122"/>
              <a:ea typeface="华文新魏" panose="02010800040101010101" pitchFamily="2" charset="-122"/>
              <a:cs typeface="Cambria" panose="02040503050406030204" charset="0"/>
            </a:endParaRPr>
          </a:p>
        </p:txBody>
      </p:sp>
      <p:pic>
        <p:nvPicPr>
          <p:cNvPr id="7" name="object 26">
            <a:extLst>
              <a:ext uri="{FF2B5EF4-FFF2-40B4-BE49-F238E27FC236}">
                <a16:creationId xmlns:a16="http://schemas.microsoft.com/office/drawing/2014/main" id="{FA0B5CEF-0151-4E0F-B5D0-B4D03ED7C2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7170" y="1351039"/>
            <a:ext cx="3092914" cy="204530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5FBF6FD-7472-492E-9A9F-50E5800D2090}"/>
              </a:ext>
            </a:extLst>
          </p:cNvPr>
          <p:cNvGrpSpPr/>
          <p:nvPr/>
        </p:nvGrpSpPr>
        <p:grpSpPr>
          <a:xfrm>
            <a:off x="6372200" y="226800"/>
            <a:ext cx="2526739" cy="484150"/>
            <a:chOff x="310460" y="277672"/>
            <a:chExt cx="2526739" cy="48415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01C8E5D-1157-422D-B1C4-37BFD696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B13E59-FF67-43FB-A40D-45B995BE3C4F}"/>
                </a:ext>
              </a:extLst>
            </p:cNvPr>
            <p:cNvSpPr txBox="1"/>
            <p:nvPr/>
          </p:nvSpPr>
          <p:spPr>
            <a:xfrm>
              <a:off x="476837" y="300157"/>
              <a:ext cx="2360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阶跃函数的应用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F9DD0F5-31E0-4875-9301-AE5708E22630}"/>
              </a:ext>
            </a:extLst>
          </p:cNvPr>
          <p:cNvSpPr txBox="1"/>
          <p:nvPr/>
        </p:nvSpPr>
        <p:spPr>
          <a:xfrm>
            <a:off x="370210" y="4902410"/>
            <a:ext cx="3635736" cy="1594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问题：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Cambria" panose="0204050305040603020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b="0" dirty="0">
                <a:latin typeface="+mn-ea"/>
                <a:ea typeface="+mn-ea"/>
                <a:cs typeface="Cambria" panose="02040503050406030204" charset="0"/>
              </a:rPr>
              <a:t>表达式冗长且</a:t>
            </a:r>
            <a:r>
              <a:rPr lang="zh-CN" altLang="en-US" sz="2000" b="0" dirty="0">
                <a:latin typeface="+mn-ea"/>
                <a:ea typeface="+mn-ea"/>
                <a:cs typeface="Cambria" panose="02040503050406030204" charset="0"/>
              </a:rPr>
              <a:t>不</a:t>
            </a:r>
            <a:r>
              <a:rPr lang="zh-CN" altLang="zh-CN" sz="2000" b="0" dirty="0">
                <a:latin typeface="+mn-ea"/>
                <a:ea typeface="+mn-ea"/>
                <a:cs typeface="Cambria" panose="02040503050406030204" charset="0"/>
              </a:rPr>
              <a:t>漂亮</a:t>
            </a:r>
            <a:endParaRPr lang="en-US" altLang="zh-CN" sz="2000" dirty="0">
              <a:latin typeface="+mn-ea"/>
              <a:ea typeface="+mn-ea"/>
              <a:cs typeface="Cambria" panose="0204050305040603020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b="0" dirty="0">
                <a:latin typeface="+mn-ea"/>
                <a:ea typeface="+mn-ea"/>
                <a:cs typeface="Cambria" panose="02040503050406030204" charset="0"/>
              </a:rPr>
              <a:t>分段过多很不利于后面的分析</a:t>
            </a:r>
            <a:endParaRPr lang="en-US" altLang="zh-CN" sz="2000" b="0" dirty="0">
              <a:latin typeface="+mn-ea"/>
              <a:ea typeface="+mn-ea"/>
              <a:cs typeface="Cambria" panose="0204050305040603020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7939A4-9EB9-4F2D-AF80-C87A0360EB21}"/>
              </a:ext>
            </a:extLst>
          </p:cNvPr>
          <p:cNvSpPr txBox="1"/>
          <p:nvPr/>
        </p:nvSpPr>
        <p:spPr>
          <a:xfrm>
            <a:off x="353923" y="2085022"/>
            <a:ext cx="4507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在信号分析中，我们有一个信号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770295D-9B7C-4DEC-9458-34CD40405106}"/>
                  </a:ext>
                </a:extLst>
              </p:cNvPr>
              <p:cNvSpPr txBox="1"/>
              <p:nvPr/>
            </p:nvSpPr>
            <p:spPr>
              <a:xfrm>
                <a:off x="4005946" y="4496056"/>
                <a:ext cx="5349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770295D-9B7C-4DEC-9458-34CD4040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46" y="4496056"/>
                <a:ext cx="5349580" cy="369332"/>
              </a:xfrm>
              <a:prstGeom prst="rect">
                <a:avLst/>
              </a:prstGeom>
              <a:blipFill>
                <a:blip r:embed="rId5"/>
                <a:stretch>
                  <a:fillRect l="-34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0A8C0F0-F777-4176-AA14-51D8E2152615}"/>
              </a:ext>
            </a:extLst>
          </p:cNvPr>
          <p:cNvSpPr txBox="1"/>
          <p:nvPr/>
        </p:nvSpPr>
        <p:spPr>
          <a:xfrm>
            <a:off x="4478205" y="3639663"/>
            <a:ext cx="4507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0" dirty="0">
                <a:cs typeface="Cambria" panose="02040503050406030204" charset="0"/>
              </a:rPr>
              <a:t>如果我们利用阶跃函数重写这一表达式</a:t>
            </a:r>
            <a:r>
              <a:rPr lang="zh-CN" altLang="en-US" sz="2400" dirty="0">
                <a:cs typeface="Cambria" panose="02040503050406030204" charset="0"/>
              </a:rPr>
              <a:t>：</a:t>
            </a:r>
            <a:endParaRPr 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50F018-9790-49F4-93FA-7421DA42E634}"/>
              </a:ext>
            </a:extLst>
          </p:cNvPr>
          <p:cNvSpPr txBox="1"/>
          <p:nvPr/>
        </p:nvSpPr>
        <p:spPr>
          <a:xfrm>
            <a:off x="4496663" y="4860237"/>
            <a:ext cx="3635736" cy="1594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优点：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Cambria" panose="0204050305040603020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n-ea"/>
                <a:ea typeface="+mn-ea"/>
                <a:cs typeface="Cambria" panose="02040503050406030204" charset="0"/>
              </a:rPr>
              <a:t>简洁优雅，无需分段</a:t>
            </a:r>
            <a:endParaRPr lang="en-US" altLang="zh-CN" sz="2000" b="0" dirty="0">
              <a:latin typeface="+mn-ea"/>
              <a:ea typeface="+mn-ea"/>
              <a:cs typeface="Cambria" panose="0204050305040603020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n-ea"/>
                <a:ea typeface="+mn-ea"/>
                <a:cs typeface="Cambria" panose="02040503050406030204" charset="0"/>
              </a:rPr>
              <a:t>实质上只用到了一个函数，便于后续分解问题</a:t>
            </a:r>
            <a:endParaRPr lang="en-US" altLang="zh-CN" sz="2000" b="0" dirty="0">
              <a:latin typeface="+mn-ea"/>
              <a:ea typeface="+mn-ea"/>
              <a:cs typeface="Cambria" panose="02040503050406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2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  <p:bldP spid="11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4FB991-F58F-43C4-854A-74E7147471FD}"/>
              </a:ext>
            </a:extLst>
          </p:cNvPr>
          <p:cNvGrpSpPr/>
          <p:nvPr/>
        </p:nvGrpSpPr>
        <p:grpSpPr>
          <a:xfrm>
            <a:off x="7457335" y="116632"/>
            <a:ext cx="1363137" cy="473415"/>
            <a:chOff x="184527" y="297451"/>
            <a:chExt cx="1363137" cy="47341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BBDC0C6-2C3F-4F47-AD7B-5B09E3EA9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5F8C443-1EEA-4CDA-8200-0B67B1F10C82}"/>
                </a:ext>
              </a:extLst>
            </p:cNvPr>
            <p:cNvSpPr txBox="1"/>
            <p:nvPr/>
          </p:nvSpPr>
          <p:spPr>
            <a:xfrm>
              <a:off x="539552" y="376344"/>
              <a:ext cx="1008112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ea typeface="微软雅黑 Light" panose="020B0502040204020203" pitchFamily="34" charset="-122"/>
                </a:rPr>
                <a:t>目录页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806A64C-43F0-4A3D-9B4E-57FEBA9DAD67}"/>
                </a:ext>
              </a:extLst>
            </p:cNvPr>
            <p:cNvCxnSpPr/>
            <p:nvPr/>
          </p:nvCxnSpPr>
          <p:spPr>
            <a:xfrm>
              <a:off x="539552" y="745548"/>
              <a:ext cx="864096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113988-D183-43A1-95E5-96425D9A3C99}"/>
              </a:ext>
            </a:extLst>
          </p:cNvPr>
          <p:cNvGrpSpPr/>
          <p:nvPr/>
        </p:nvGrpSpPr>
        <p:grpSpPr>
          <a:xfrm>
            <a:off x="2599899" y="2794282"/>
            <a:ext cx="4348365" cy="1138774"/>
            <a:chOff x="2479896" y="1683300"/>
            <a:chExt cx="4348365" cy="113877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546FF7A-51AA-4C93-83B5-EF45C287AC74}"/>
                </a:ext>
              </a:extLst>
            </p:cNvPr>
            <p:cNvSpPr txBox="1"/>
            <p:nvPr/>
          </p:nvSpPr>
          <p:spPr>
            <a:xfrm>
              <a:off x="2479896" y="1991077"/>
              <a:ext cx="43483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阶跃响应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5A10672-4B81-49D2-BE33-9E491CF7BC97}"/>
                </a:ext>
              </a:extLst>
            </p:cNvPr>
            <p:cNvSpPr txBox="1"/>
            <p:nvPr/>
          </p:nvSpPr>
          <p:spPr>
            <a:xfrm>
              <a:off x="3492836" y="1683300"/>
              <a:ext cx="1331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TWO</a:t>
              </a:r>
              <a:endPara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C0655AD-7C64-4892-BDF9-A4D22871A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64478"/>
            <a:ext cx="1371719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9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AAD15F-D46C-47FB-A4EC-FB067697BA83}"/>
              </a:ext>
            </a:extLst>
          </p:cNvPr>
          <p:cNvSpPr txBox="1"/>
          <p:nvPr/>
        </p:nvSpPr>
        <p:spPr>
          <a:xfrm>
            <a:off x="425685" y="1772816"/>
            <a:ext cx="61849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齐次性和叠加性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(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零状态线性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572152-D529-4723-B513-BD8829889CB6}"/>
              </a:ext>
            </a:extLst>
          </p:cNvPr>
          <p:cNvGrpSpPr/>
          <p:nvPr/>
        </p:nvGrpSpPr>
        <p:grpSpPr>
          <a:xfrm>
            <a:off x="6444208" y="227597"/>
            <a:ext cx="2526739" cy="484150"/>
            <a:chOff x="310460" y="277672"/>
            <a:chExt cx="2526739" cy="4841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D70DF90-3D15-4325-AA4F-B8E987C8E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256F977-DB38-4E44-9713-D2EF4263D551}"/>
                </a:ext>
              </a:extLst>
            </p:cNvPr>
            <p:cNvSpPr txBox="1"/>
            <p:nvPr/>
          </p:nvSpPr>
          <p:spPr>
            <a:xfrm>
              <a:off x="476837" y="300157"/>
              <a:ext cx="2360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阶跃响应的前提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BC1BEA4-3F66-4B37-987F-B9CE94B7248B}"/>
              </a:ext>
            </a:extLst>
          </p:cNvPr>
          <p:cNvSpPr txBox="1"/>
          <p:nvPr/>
        </p:nvSpPr>
        <p:spPr>
          <a:xfrm>
            <a:off x="395536" y="983804"/>
            <a:ext cx="504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线性时不变电路</a:t>
            </a:r>
            <a:endParaRPr lang="en-US" sz="4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73BA45-840D-448D-B427-84E0A2662AF6}"/>
              </a:ext>
            </a:extLst>
          </p:cNvPr>
          <p:cNvSpPr txBox="1"/>
          <p:nvPr/>
        </p:nvSpPr>
        <p:spPr>
          <a:xfrm>
            <a:off x="539552" y="4221088"/>
            <a:ext cx="230425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时延不变性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071D4AD-B0FB-4D72-A9BD-19704753A94D}"/>
                  </a:ext>
                </a:extLst>
              </p:cNvPr>
              <p:cNvSpPr txBox="1"/>
              <p:nvPr/>
            </p:nvSpPr>
            <p:spPr>
              <a:xfrm>
                <a:off x="2822789" y="3079295"/>
                <a:ext cx="3498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sepChr m:val="(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sepChr m:val="(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071D4AD-B0FB-4D72-A9BD-19704753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89" y="3079295"/>
                <a:ext cx="3498420" cy="369332"/>
              </a:xfrm>
              <a:prstGeom prst="rect">
                <a:avLst/>
              </a:prstGeom>
              <a:blipFill>
                <a:blip r:embed="rId3"/>
                <a:stretch>
                  <a:fillRect l="-52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F0079D2-CB08-4115-AD67-D1DFDEDCD9AE}"/>
                  </a:ext>
                </a:extLst>
              </p:cNvPr>
              <p:cNvSpPr txBox="1"/>
              <p:nvPr/>
            </p:nvSpPr>
            <p:spPr>
              <a:xfrm>
                <a:off x="2576551" y="3924619"/>
                <a:ext cx="39908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F0079D2-CB08-4115-AD67-D1DFDEDC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551" y="3924619"/>
                <a:ext cx="3990897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ABCCD9-8E60-4489-A0B1-7083770C323D}"/>
                  </a:ext>
                </a:extLst>
              </p:cNvPr>
              <p:cNvSpPr txBox="1"/>
              <p:nvPr/>
            </p:nvSpPr>
            <p:spPr>
              <a:xfrm>
                <a:off x="755576" y="2372667"/>
                <a:ext cx="7992888" cy="675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sz="1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如果激励源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sz="1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作用于电路产生的</a:t>
                </a:r>
                <a:r>
                  <a:rPr lang="zh-CN" sz="1800" b="1" dirty="0">
                    <a:solidFill>
                      <a:srgbClr val="FF0000"/>
                    </a:solidFill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零状态响应</a:t>
                </a:r>
                <a:r>
                  <a:rPr lang="zh-CN" sz="1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𝑧𝑠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sz="1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sz="1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作用于电路产生的</a:t>
                </a:r>
                <a:r>
                  <a:rPr lang="zh-CN" sz="1800" b="1" dirty="0">
                    <a:solidFill>
                      <a:srgbClr val="FF0000"/>
                    </a:solidFill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零状态响应</a:t>
                </a:r>
                <a:r>
                  <a:rPr lang="zh-CN" sz="1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𝑧𝑠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简记为：</a:t>
                </a:r>
                <a:endParaRPr 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ABCCD9-8E60-4489-A0B1-7083770C3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372667"/>
                <a:ext cx="7992888" cy="675634"/>
              </a:xfrm>
              <a:prstGeom prst="rect">
                <a:avLst/>
              </a:prstGeom>
              <a:blipFill>
                <a:blip r:embed="rId5"/>
                <a:stretch>
                  <a:fillRect l="-686" t="-6306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1454FBE-D449-433C-AFBD-87BACE5386E1}"/>
                  </a:ext>
                </a:extLst>
              </p:cNvPr>
              <p:cNvSpPr txBox="1"/>
              <p:nvPr/>
            </p:nvSpPr>
            <p:spPr>
              <a:xfrm>
                <a:off x="755576" y="3555287"/>
                <a:ext cx="445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000"/>
                  </a:spcAft>
                </a:pPr>
                <a:r>
                  <a:rPr lang="zh-CN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线性性质表明，如果有常数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，则</a:t>
                </a:r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1454FBE-D449-433C-AFBD-87BACE53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555287"/>
                <a:ext cx="4458133" cy="369332"/>
              </a:xfrm>
              <a:prstGeom prst="rect">
                <a:avLst/>
              </a:prstGeom>
              <a:blipFill>
                <a:blip r:embed="rId6"/>
                <a:stretch>
                  <a:fillRect l="-1231"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67B90285-08EB-4FEB-AC68-1121005ADFC1}"/>
              </a:ext>
            </a:extLst>
          </p:cNvPr>
          <p:cNvSpPr txBox="1"/>
          <p:nvPr/>
        </p:nvSpPr>
        <p:spPr>
          <a:xfrm>
            <a:off x="755576" y="4832452"/>
            <a:ext cx="7992888" cy="6756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04800" indent="-304800" algn="l">
              <a:lnSpc>
                <a:spcPct val="110000"/>
              </a:lnSpc>
            </a:pPr>
            <a:r>
              <a:rPr lang="zh-CN" b="0" dirty="0">
                <a:cs typeface="Cambria" panose="02040503050406030204" charset="0"/>
              </a:rPr>
              <a:t>对于时不变电路，其元件参数不随时间变化，因而电路零状态响应</a:t>
            </a:r>
            <a:r>
              <a:rPr lang="zh-CN" altLang="en-US" b="0" dirty="0">
                <a:cs typeface="Cambria" panose="02040503050406030204" charset="0"/>
              </a:rPr>
              <a:t>与</a:t>
            </a:r>
            <a:r>
              <a:rPr lang="zh-CN" b="0" dirty="0">
                <a:cs typeface="Cambria" panose="02040503050406030204" charset="0"/>
              </a:rPr>
              <a:t>激励接入</a:t>
            </a:r>
            <a:endParaRPr lang="en-US" altLang="zh-CN" b="0" dirty="0">
              <a:cs typeface="Cambria" panose="02040503050406030204" charset="0"/>
            </a:endParaRPr>
          </a:p>
          <a:p>
            <a:pPr marL="304800" indent="-304800" algn="l">
              <a:lnSpc>
                <a:spcPct val="110000"/>
              </a:lnSpc>
            </a:pPr>
            <a:r>
              <a:rPr lang="zh-CN" b="0" dirty="0">
                <a:cs typeface="Cambria" panose="02040503050406030204" charset="0"/>
              </a:rPr>
              <a:t>的时间无关</a:t>
            </a:r>
            <a:r>
              <a:rPr lang="zh-CN" altLang="en-US" b="0" dirty="0">
                <a:cs typeface="Cambria" panose="02040503050406030204" charset="0"/>
              </a:rPr>
              <a:t>，即：</a:t>
            </a:r>
            <a:endParaRPr lang="zh-CN" b="0" dirty="0">
              <a:cs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1CA3938-4B1A-462E-BCFF-F993FC76776D}"/>
                  </a:ext>
                </a:extLst>
              </p:cNvPr>
              <p:cNvSpPr txBox="1"/>
              <p:nvPr/>
            </p:nvSpPr>
            <p:spPr>
              <a:xfrm>
                <a:off x="1380628" y="5552656"/>
                <a:ext cx="6382742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 algn="ctr"/>
                <a:r>
                  <a:rPr lang="zh-CN" altLang="en-US" dirty="0">
                    <a:latin typeface="Cambria Math" panose="020405030504060302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b="0" dirty="0">
                    <a:cs typeface="Cambria" panose="02040503050406030204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) </m:t>
                    </m:r>
                  </m:oMath>
                </a14:m>
                <a:r>
                  <a:rPr lang="en-US" b="0" dirty="0">
                    <a:latin typeface="Cambria" panose="0204050305040603020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1CA3938-4B1A-462E-BCFF-F993FC767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28" y="5552656"/>
                <a:ext cx="6382742" cy="369332"/>
              </a:xfrm>
              <a:prstGeom prst="rect">
                <a:avLst/>
              </a:prstGeom>
              <a:blipFill>
                <a:blip r:embed="rId7"/>
                <a:stretch>
                  <a:fillRect t="-13333" b="-2333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C07B1B-BC3C-4600-8ADE-1B69DE4F74C9}"/>
                  </a:ext>
                </a:extLst>
              </p:cNvPr>
              <p:cNvSpPr txBox="1"/>
              <p:nvPr/>
            </p:nvSpPr>
            <p:spPr>
              <a:xfrm>
                <a:off x="755576" y="6012881"/>
                <a:ext cx="7920880" cy="6463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marL="304800" indent="-304800"/>
                <a:r>
                  <a:rPr lang="zh-CN" b="0" dirty="0">
                    <a:cs typeface="Cambria" panose="02040503050406030204" charset="0"/>
                  </a:rPr>
                  <a:t>也就是说，若激励</a:t>
                </a:r>
                <a14:m>
                  <m:oMath xmlns:m="http://schemas.openxmlformats.org/officeDocument/2006/math">
                    <m:d>
                      <m:dPr>
                        <m:begChr m:val=""/>
                        <m:sepChr m:val="(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dirty="0">
                    <a:cs typeface="Cambria" panose="02040503050406030204" charset="0"/>
                    <a:sym typeface="+mn-ea"/>
                  </a:rPr>
                  <a:t>延迟了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dirty="0">
                    <a:cs typeface="Cambria" panose="02040503050406030204" charset="0"/>
                    <a:sym typeface="+mn-ea"/>
                  </a:rPr>
                  <a:t>的时间接入，那么其零状态响应也延迟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dirty="0">
                    <a:cs typeface="Cambria" panose="02040503050406030204" charset="0"/>
                    <a:sym typeface="+mn-ea"/>
                  </a:rPr>
                  <a:t>时间，</a:t>
                </a:r>
                <a:endParaRPr lang="en-US" altLang="zh-CN" dirty="0">
                  <a:cs typeface="Cambria" panose="02040503050406030204" charset="0"/>
                  <a:sym typeface="+mn-ea"/>
                </a:endParaRPr>
              </a:p>
              <a:p>
                <a:pPr marL="304800" indent="-304800"/>
                <a:r>
                  <a:rPr lang="zh-CN" dirty="0">
                    <a:cs typeface="Cambria" panose="02040503050406030204" charset="0"/>
                    <a:sym typeface="+mn-ea"/>
                  </a:rPr>
                  <a:t>且波形保持不变</a:t>
                </a:r>
                <a:endParaRPr lang="zh-CN" dirty="0">
                  <a:cs typeface="Cambria" panose="0204050305040603020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C07B1B-BC3C-4600-8ADE-1B69DE4F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012881"/>
                <a:ext cx="7920880" cy="646331"/>
              </a:xfrm>
              <a:prstGeom prst="rect">
                <a:avLst/>
              </a:prstGeom>
              <a:blipFill>
                <a:blip r:embed="rId8"/>
                <a:stretch>
                  <a:fillRect l="-693" t="-6604" r="-3464" b="-1226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2" grpId="0"/>
      <p:bldP spid="15" grpId="0"/>
      <p:bldP spid="17" grpId="0"/>
      <p:bldP spid="21" grpId="0"/>
      <p:bldP spid="23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AAD15F-D46C-47FB-A4EC-FB067697BA83}"/>
              </a:ext>
            </a:extLst>
          </p:cNvPr>
          <p:cNvSpPr txBox="1"/>
          <p:nvPr/>
        </p:nvSpPr>
        <p:spPr>
          <a:xfrm>
            <a:off x="425685" y="1772816"/>
            <a:ext cx="61849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齐次性和叠加性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(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零状态线性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572152-D529-4723-B513-BD8829889CB6}"/>
              </a:ext>
            </a:extLst>
          </p:cNvPr>
          <p:cNvGrpSpPr/>
          <p:nvPr/>
        </p:nvGrpSpPr>
        <p:grpSpPr>
          <a:xfrm>
            <a:off x="6444208" y="227597"/>
            <a:ext cx="2526739" cy="484150"/>
            <a:chOff x="310460" y="277672"/>
            <a:chExt cx="2526739" cy="4841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D70DF90-3D15-4325-AA4F-B8E987C8E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256F977-DB38-4E44-9713-D2EF4263D551}"/>
                </a:ext>
              </a:extLst>
            </p:cNvPr>
            <p:cNvSpPr txBox="1"/>
            <p:nvPr/>
          </p:nvSpPr>
          <p:spPr>
            <a:xfrm>
              <a:off x="476837" y="300157"/>
              <a:ext cx="2360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阶跃响应的前提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BC1BEA4-3F66-4B37-987F-B9CE94B7248B}"/>
              </a:ext>
            </a:extLst>
          </p:cNvPr>
          <p:cNvSpPr txBox="1"/>
          <p:nvPr/>
        </p:nvSpPr>
        <p:spPr>
          <a:xfrm>
            <a:off x="395536" y="983804"/>
            <a:ext cx="504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线性时不变电路</a:t>
            </a:r>
            <a:endParaRPr lang="en-US" sz="4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73BA45-840D-448D-B427-84E0A2662AF6}"/>
              </a:ext>
            </a:extLst>
          </p:cNvPr>
          <p:cNvSpPr txBox="1"/>
          <p:nvPr/>
        </p:nvSpPr>
        <p:spPr>
          <a:xfrm>
            <a:off x="539552" y="4221088"/>
            <a:ext cx="230425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Cambria" panose="02040503050406030204" charset="0"/>
              </a:rPr>
              <a:t>时延不变性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071D4AD-B0FB-4D72-A9BD-19704753A94D}"/>
                  </a:ext>
                </a:extLst>
              </p:cNvPr>
              <p:cNvSpPr txBox="1"/>
              <p:nvPr/>
            </p:nvSpPr>
            <p:spPr>
              <a:xfrm>
                <a:off x="2822789" y="3079295"/>
                <a:ext cx="3498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sepChr m:val="(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sepChr m:val="(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071D4AD-B0FB-4D72-A9BD-19704753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89" y="3079295"/>
                <a:ext cx="3498420" cy="369332"/>
              </a:xfrm>
              <a:prstGeom prst="rect">
                <a:avLst/>
              </a:prstGeom>
              <a:blipFill>
                <a:blip r:embed="rId3"/>
                <a:stretch>
                  <a:fillRect l="-52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F0079D2-CB08-4115-AD67-D1DFDEDCD9AE}"/>
                  </a:ext>
                </a:extLst>
              </p:cNvPr>
              <p:cNvSpPr txBox="1"/>
              <p:nvPr/>
            </p:nvSpPr>
            <p:spPr>
              <a:xfrm>
                <a:off x="2576551" y="3924619"/>
                <a:ext cx="39908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F0079D2-CB08-4115-AD67-D1DFDEDC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551" y="3924619"/>
                <a:ext cx="3990897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ABCCD9-8E60-4489-A0B1-7083770C323D}"/>
                  </a:ext>
                </a:extLst>
              </p:cNvPr>
              <p:cNvSpPr txBox="1"/>
              <p:nvPr/>
            </p:nvSpPr>
            <p:spPr>
              <a:xfrm>
                <a:off x="755576" y="2372667"/>
                <a:ext cx="7992888" cy="675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sz="1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如果激励源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sz="1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作用于电路产生的</a:t>
                </a:r>
                <a:r>
                  <a:rPr lang="zh-CN" sz="1800" b="1" dirty="0">
                    <a:solidFill>
                      <a:srgbClr val="FF0000"/>
                    </a:solidFill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零状态响应</a:t>
                </a:r>
                <a:r>
                  <a:rPr lang="zh-CN" sz="1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𝑧𝑠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sz="1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sz="1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作用于电路产生的</a:t>
                </a:r>
                <a:r>
                  <a:rPr lang="zh-CN" sz="1800" b="1" dirty="0">
                    <a:solidFill>
                      <a:srgbClr val="FF0000"/>
                    </a:solidFill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零状态响应</a:t>
                </a:r>
                <a:r>
                  <a:rPr lang="zh-CN" sz="1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𝑧𝑠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简记为：</a:t>
                </a:r>
                <a:endParaRPr 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ABCCD9-8E60-4489-A0B1-7083770C3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372667"/>
                <a:ext cx="7992888" cy="675634"/>
              </a:xfrm>
              <a:prstGeom prst="rect">
                <a:avLst/>
              </a:prstGeom>
              <a:blipFill>
                <a:blip r:embed="rId5"/>
                <a:stretch>
                  <a:fillRect l="-686" t="-6306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1454FBE-D449-433C-AFBD-87BACE5386E1}"/>
                  </a:ext>
                </a:extLst>
              </p:cNvPr>
              <p:cNvSpPr txBox="1"/>
              <p:nvPr/>
            </p:nvSpPr>
            <p:spPr>
              <a:xfrm>
                <a:off x="755576" y="3555287"/>
                <a:ext cx="445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000"/>
                  </a:spcAft>
                </a:pPr>
                <a:r>
                  <a:rPr lang="zh-CN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线性性质表明，如果有常数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，则</a:t>
                </a:r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1454FBE-D449-433C-AFBD-87BACE53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555287"/>
                <a:ext cx="4458133" cy="369332"/>
              </a:xfrm>
              <a:prstGeom prst="rect">
                <a:avLst/>
              </a:prstGeom>
              <a:blipFill>
                <a:blip r:embed="rId6"/>
                <a:stretch>
                  <a:fillRect l="-1231"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67B90285-08EB-4FEB-AC68-1121005ADFC1}"/>
              </a:ext>
            </a:extLst>
          </p:cNvPr>
          <p:cNvSpPr txBox="1"/>
          <p:nvPr/>
        </p:nvSpPr>
        <p:spPr>
          <a:xfrm>
            <a:off x="755576" y="4832452"/>
            <a:ext cx="7992888" cy="6756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04800" indent="-304800" algn="l">
              <a:lnSpc>
                <a:spcPct val="110000"/>
              </a:lnSpc>
            </a:pPr>
            <a:r>
              <a:rPr lang="zh-CN" b="0" dirty="0">
                <a:cs typeface="Cambria" panose="02040503050406030204" charset="0"/>
              </a:rPr>
              <a:t>对于时不变电路，其元件参数不随时间变化，因而电路零状态响应</a:t>
            </a:r>
            <a:r>
              <a:rPr lang="zh-CN" altLang="en-US" b="0" dirty="0">
                <a:cs typeface="Cambria" panose="02040503050406030204" charset="0"/>
              </a:rPr>
              <a:t>与</a:t>
            </a:r>
            <a:r>
              <a:rPr lang="zh-CN" b="0" dirty="0">
                <a:cs typeface="Cambria" panose="02040503050406030204" charset="0"/>
              </a:rPr>
              <a:t>激励接入</a:t>
            </a:r>
            <a:endParaRPr lang="en-US" altLang="zh-CN" b="0" dirty="0">
              <a:cs typeface="Cambria" panose="02040503050406030204" charset="0"/>
            </a:endParaRPr>
          </a:p>
          <a:p>
            <a:pPr marL="304800" indent="-304800" algn="l">
              <a:lnSpc>
                <a:spcPct val="110000"/>
              </a:lnSpc>
            </a:pPr>
            <a:r>
              <a:rPr lang="zh-CN" b="0" dirty="0">
                <a:cs typeface="Cambria" panose="02040503050406030204" charset="0"/>
              </a:rPr>
              <a:t>的时间无关</a:t>
            </a:r>
            <a:r>
              <a:rPr lang="zh-CN" altLang="en-US" b="0" dirty="0">
                <a:cs typeface="Cambria" panose="02040503050406030204" charset="0"/>
              </a:rPr>
              <a:t>，即：</a:t>
            </a:r>
            <a:endParaRPr lang="zh-CN" b="0" dirty="0">
              <a:cs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1CA3938-4B1A-462E-BCFF-F993FC76776D}"/>
                  </a:ext>
                </a:extLst>
              </p:cNvPr>
              <p:cNvSpPr txBox="1"/>
              <p:nvPr/>
            </p:nvSpPr>
            <p:spPr>
              <a:xfrm>
                <a:off x="1380628" y="5552656"/>
                <a:ext cx="6382742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 algn="ctr"/>
                <a:r>
                  <a:rPr lang="zh-CN" altLang="en-US" dirty="0">
                    <a:latin typeface="Cambria Math" panose="020405030504060302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b="0" dirty="0">
                    <a:cs typeface="Cambria" panose="02040503050406030204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) </m:t>
                    </m:r>
                  </m:oMath>
                </a14:m>
                <a:r>
                  <a:rPr lang="en-US" b="0" dirty="0">
                    <a:latin typeface="Cambria" panose="0204050305040603020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1CA3938-4B1A-462E-BCFF-F993FC767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28" y="5552656"/>
                <a:ext cx="6382742" cy="369332"/>
              </a:xfrm>
              <a:prstGeom prst="rect">
                <a:avLst/>
              </a:prstGeom>
              <a:blipFill>
                <a:blip r:embed="rId7"/>
                <a:stretch>
                  <a:fillRect t="-13333" b="-2333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C07B1B-BC3C-4600-8ADE-1B69DE4F74C9}"/>
                  </a:ext>
                </a:extLst>
              </p:cNvPr>
              <p:cNvSpPr txBox="1"/>
              <p:nvPr/>
            </p:nvSpPr>
            <p:spPr>
              <a:xfrm>
                <a:off x="755576" y="6012881"/>
                <a:ext cx="7920880" cy="6463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marL="304800" indent="-304800"/>
                <a:r>
                  <a:rPr lang="zh-CN" b="0" dirty="0">
                    <a:cs typeface="Cambria" panose="02040503050406030204" charset="0"/>
                  </a:rPr>
                  <a:t>也就是说，若激励</a:t>
                </a:r>
                <a14:m>
                  <m:oMath xmlns:m="http://schemas.openxmlformats.org/officeDocument/2006/math">
                    <m:d>
                      <m:dPr>
                        <m:begChr m:val=""/>
                        <m:sepChr m:val="(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dirty="0">
                    <a:cs typeface="Cambria" panose="02040503050406030204" charset="0"/>
                    <a:sym typeface="+mn-ea"/>
                  </a:rPr>
                  <a:t>延迟了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dirty="0">
                    <a:cs typeface="Cambria" panose="02040503050406030204" charset="0"/>
                    <a:sym typeface="+mn-ea"/>
                  </a:rPr>
                  <a:t>的时间接入，那么其零状态响应也延迟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dirty="0">
                    <a:cs typeface="Cambria" panose="02040503050406030204" charset="0"/>
                    <a:sym typeface="+mn-ea"/>
                  </a:rPr>
                  <a:t>时间，</a:t>
                </a:r>
                <a:endParaRPr lang="en-US" altLang="zh-CN" dirty="0">
                  <a:cs typeface="Cambria" panose="02040503050406030204" charset="0"/>
                  <a:sym typeface="+mn-ea"/>
                </a:endParaRPr>
              </a:p>
              <a:p>
                <a:pPr marL="304800" indent="-304800"/>
                <a:r>
                  <a:rPr lang="zh-CN" dirty="0">
                    <a:cs typeface="Cambria" panose="02040503050406030204" charset="0"/>
                    <a:sym typeface="+mn-ea"/>
                  </a:rPr>
                  <a:t>且波形保持不变</a:t>
                </a:r>
                <a:endParaRPr lang="zh-CN" dirty="0">
                  <a:cs typeface="Cambria" panose="0204050305040603020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C07B1B-BC3C-4600-8ADE-1B69DE4F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012881"/>
                <a:ext cx="7920880" cy="646331"/>
              </a:xfrm>
              <a:prstGeom prst="rect">
                <a:avLst/>
              </a:prstGeom>
              <a:blipFill>
                <a:blip r:embed="rId8"/>
                <a:stretch>
                  <a:fillRect l="-693" t="-6604" r="-3464" b="-1226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CA7395D0-0581-4DCC-91B3-7B83E7F0F4F2}"/>
              </a:ext>
            </a:extLst>
          </p:cNvPr>
          <p:cNvSpPr/>
          <p:nvPr/>
        </p:nvSpPr>
        <p:spPr>
          <a:xfrm>
            <a:off x="539553" y="983804"/>
            <a:ext cx="8208912" cy="331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795B9B-F4E3-4429-92B6-906964EF6608}"/>
              </a:ext>
            </a:extLst>
          </p:cNvPr>
          <p:cNvSpPr/>
          <p:nvPr/>
        </p:nvSpPr>
        <p:spPr>
          <a:xfrm>
            <a:off x="2483768" y="1008216"/>
            <a:ext cx="4608512" cy="3319441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ject 26">
            <a:extLst>
              <a:ext uri="{FF2B5EF4-FFF2-40B4-BE49-F238E27FC236}">
                <a16:creationId xmlns:a16="http://schemas.microsoft.com/office/drawing/2014/main" id="{06E64CB2-1630-4CA6-99AF-36224DABA752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76551" y="1108718"/>
            <a:ext cx="4458133" cy="312476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51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1201</Words>
  <Application>Microsoft Office PowerPoint</Application>
  <PresentationFormat>全屏显示(4:3)</PresentationFormat>
  <Paragraphs>160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黑体</vt:lpstr>
      <vt:lpstr>华文行楷</vt:lpstr>
      <vt:lpstr>华文新魏</vt:lpstr>
      <vt:lpstr>宋体</vt:lpstr>
      <vt:lpstr>微软雅黑</vt:lpstr>
      <vt:lpstr>微软雅黑 Light</vt:lpstr>
      <vt:lpstr>Arial</vt:lpstr>
      <vt:lpstr>Calibri</vt:lpstr>
      <vt:lpstr>Cambria</vt:lpstr>
      <vt:lpstr>Cambria Math</vt:lpstr>
      <vt:lpstr>Consolas</vt:lpstr>
      <vt:lpstr>Symbol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Chen Dechuang</cp:lastModifiedBy>
  <cp:revision>80</cp:revision>
  <dcterms:created xsi:type="dcterms:W3CDTF">2014-03-21T03:02:44Z</dcterms:created>
  <dcterms:modified xsi:type="dcterms:W3CDTF">2020-10-07T01:59:59Z</dcterms:modified>
</cp:coreProperties>
</file>