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2" r:id="rId6"/>
    <p:sldId id="264" r:id="rId7"/>
    <p:sldId id="265" r:id="rId8"/>
    <p:sldId id="268" r:id="rId9"/>
    <p:sldId id="266" r:id="rId10"/>
    <p:sldId id="267" r:id="rId11"/>
    <p:sldId id="271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2D2691-3D14-43E6-A9E5-BC35CA444289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441001E-6347-43AB-ACFD-650031A5166E}">
      <dgm:prSet phldrT="[Text]"/>
      <dgm:spPr/>
      <dgm:t>
        <a:bodyPr/>
        <a:lstStyle/>
        <a:p>
          <a:r>
            <a:rPr lang="en-US" b="1" dirty="0"/>
            <a:t>Dynamic Driving Conditions</a:t>
          </a:r>
        </a:p>
      </dgm:t>
    </dgm:pt>
    <dgm:pt modelId="{BB88FC40-CA33-4FCB-99F4-1B15F81D4E4D}" type="parTrans" cxnId="{E1E0205B-C3A1-43F4-9CCA-6B46E5D3205D}">
      <dgm:prSet/>
      <dgm:spPr/>
      <dgm:t>
        <a:bodyPr/>
        <a:lstStyle/>
        <a:p>
          <a:endParaRPr lang="en-US"/>
        </a:p>
      </dgm:t>
    </dgm:pt>
    <dgm:pt modelId="{FEC5D3AD-D5AC-4588-BAD7-7A8B5ABE885C}" type="sibTrans" cxnId="{E1E0205B-C3A1-43F4-9CCA-6B46E5D3205D}">
      <dgm:prSet/>
      <dgm:spPr/>
      <dgm:t>
        <a:bodyPr/>
        <a:lstStyle/>
        <a:p>
          <a:endParaRPr lang="en-US"/>
        </a:p>
      </dgm:t>
    </dgm:pt>
    <dgm:pt modelId="{B04D8804-C673-4D58-AC97-87128E74436D}">
      <dgm:prSet phldrT="[Text]"/>
      <dgm:spPr/>
      <dgm:t>
        <a:bodyPr/>
        <a:lstStyle/>
        <a:p>
          <a:r>
            <a:rPr lang="en-US" dirty="0"/>
            <a:t>Increase and decrease the speed of the vehicle based on the driving and traffic conditions</a:t>
          </a:r>
        </a:p>
      </dgm:t>
    </dgm:pt>
    <dgm:pt modelId="{CBA0C92B-DC3C-41DB-BF4B-C053D005493C}" type="parTrans" cxnId="{AB224B5D-638A-4610-B76B-7563C0EB4425}">
      <dgm:prSet/>
      <dgm:spPr/>
      <dgm:t>
        <a:bodyPr/>
        <a:lstStyle/>
        <a:p>
          <a:endParaRPr lang="en-US"/>
        </a:p>
      </dgm:t>
    </dgm:pt>
    <dgm:pt modelId="{CAD975A7-4278-4180-A594-3AF0C336E0EE}" type="sibTrans" cxnId="{AB224B5D-638A-4610-B76B-7563C0EB4425}">
      <dgm:prSet/>
      <dgm:spPr/>
      <dgm:t>
        <a:bodyPr/>
        <a:lstStyle/>
        <a:p>
          <a:endParaRPr lang="en-US"/>
        </a:p>
      </dgm:t>
    </dgm:pt>
    <dgm:pt modelId="{A1BF7326-E5BD-408F-8482-FEB1A58EFE63}">
      <dgm:prSet phldrT="[Text]"/>
      <dgm:spPr/>
      <dgm:t>
        <a:bodyPr/>
        <a:lstStyle/>
        <a:p>
          <a:r>
            <a:rPr lang="en-US" b="1" dirty="0"/>
            <a:t>Ensure Controllability of Vehicle</a:t>
          </a:r>
        </a:p>
      </dgm:t>
    </dgm:pt>
    <dgm:pt modelId="{1570DF23-8435-4C8E-9C47-2C1D5280E57E}" type="parTrans" cxnId="{2C41B037-D81C-4062-A03D-B8557585D702}">
      <dgm:prSet/>
      <dgm:spPr/>
      <dgm:t>
        <a:bodyPr/>
        <a:lstStyle/>
        <a:p>
          <a:endParaRPr lang="en-US"/>
        </a:p>
      </dgm:t>
    </dgm:pt>
    <dgm:pt modelId="{745C0054-9109-432E-912C-8BA46F5D1555}" type="sibTrans" cxnId="{2C41B037-D81C-4062-A03D-B8557585D702}">
      <dgm:prSet/>
      <dgm:spPr/>
      <dgm:t>
        <a:bodyPr/>
        <a:lstStyle/>
        <a:p>
          <a:endParaRPr lang="en-US"/>
        </a:p>
      </dgm:t>
    </dgm:pt>
    <dgm:pt modelId="{61225D35-1412-4845-B52E-AFD17D919B42}">
      <dgm:prSet phldrT="[Text]"/>
      <dgm:spPr/>
      <dgm:t>
        <a:bodyPr/>
        <a:lstStyle/>
        <a:p>
          <a:r>
            <a:rPr lang="en-US" dirty="0"/>
            <a:t>Determine the Good Acceleration and Turn thresholds that maintains stability of the vehicle  </a:t>
          </a:r>
        </a:p>
      </dgm:t>
    </dgm:pt>
    <dgm:pt modelId="{EA240431-4D0B-4B5C-B7F9-37EE175D155C}" type="parTrans" cxnId="{50EBE8B7-253C-4EA9-885B-44451D9F335C}">
      <dgm:prSet/>
      <dgm:spPr/>
      <dgm:t>
        <a:bodyPr/>
        <a:lstStyle/>
        <a:p>
          <a:endParaRPr lang="en-US"/>
        </a:p>
      </dgm:t>
    </dgm:pt>
    <dgm:pt modelId="{1D0E24DE-4F75-465E-9361-60FD3B10E0C9}" type="sibTrans" cxnId="{50EBE8B7-253C-4EA9-885B-44451D9F335C}">
      <dgm:prSet/>
      <dgm:spPr/>
      <dgm:t>
        <a:bodyPr/>
        <a:lstStyle/>
        <a:p>
          <a:endParaRPr lang="en-US"/>
        </a:p>
      </dgm:t>
    </dgm:pt>
    <dgm:pt modelId="{FCC5EB99-0189-455A-919F-64281EE814A9}">
      <dgm:prSet phldrT="[Text]"/>
      <dgm:spPr/>
      <dgm:t>
        <a:bodyPr/>
        <a:lstStyle/>
        <a:p>
          <a:r>
            <a:rPr lang="en-US" b="1" dirty="0"/>
            <a:t>Collision Free  and Law Full driving plan</a:t>
          </a:r>
        </a:p>
      </dgm:t>
    </dgm:pt>
    <dgm:pt modelId="{6E87FE38-6CBC-4750-A421-7E24FA7BCAA7}" type="parTrans" cxnId="{0AA675D1-0E99-402B-9118-A5AE46E6DC44}">
      <dgm:prSet/>
      <dgm:spPr/>
      <dgm:t>
        <a:bodyPr/>
        <a:lstStyle/>
        <a:p>
          <a:endParaRPr lang="en-US"/>
        </a:p>
      </dgm:t>
    </dgm:pt>
    <dgm:pt modelId="{FA512BC8-B086-43CD-B45D-BC1E48BF854A}" type="sibTrans" cxnId="{0AA675D1-0E99-402B-9118-A5AE46E6DC44}">
      <dgm:prSet/>
      <dgm:spPr/>
      <dgm:t>
        <a:bodyPr/>
        <a:lstStyle/>
        <a:p>
          <a:endParaRPr lang="en-US"/>
        </a:p>
      </dgm:t>
    </dgm:pt>
    <dgm:pt modelId="{9DB47A99-8901-4143-9EFE-5688CF9DEBE0}">
      <dgm:prSet phldrT="[Text]"/>
      <dgm:spPr/>
      <dgm:t>
        <a:bodyPr/>
        <a:lstStyle/>
        <a:p>
          <a:r>
            <a:rPr lang="en-US" dirty="0"/>
            <a:t>Identify obstacles in  path and perceive the position of surrounding objects </a:t>
          </a:r>
        </a:p>
      </dgm:t>
    </dgm:pt>
    <dgm:pt modelId="{52773EE8-BFD8-44C9-913C-FB11E9D3E1A0}" type="parTrans" cxnId="{748345C2-24A7-4E65-9F0B-F3B1EF4166B8}">
      <dgm:prSet/>
      <dgm:spPr/>
      <dgm:t>
        <a:bodyPr/>
        <a:lstStyle/>
        <a:p>
          <a:endParaRPr lang="en-US"/>
        </a:p>
      </dgm:t>
    </dgm:pt>
    <dgm:pt modelId="{3CB05F45-EC10-415D-A533-56C963484BFE}" type="sibTrans" cxnId="{748345C2-24A7-4E65-9F0B-F3B1EF4166B8}">
      <dgm:prSet/>
      <dgm:spPr/>
      <dgm:t>
        <a:bodyPr/>
        <a:lstStyle/>
        <a:p>
          <a:endParaRPr lang="en-US"/>
        </a:p>
      </dgm:t>
    </dgm:pt>
    <dgm:pt modelId="{B27C3A9F-9554-47AE-98C9-07C67B84D136}">
      <dgm:prSet phldrT="[Text]"/>
      <dgm:spPr/>
      <dgm:t>
        <a:bodyPr/>
        <a:lstStyle/>
        <a:p>
          <a:r>
            <a:rPr lang="en-US" b="1" dirty="0"/>
            <a:t>Execute and Actuate right driving plan</a:t>
          </a:r>
        </a:p>
      </dgm:t>
    </dgm:pt>
    <dgm:pt modelId="{CE41282A-FDFE-4415-A517-6543734A3B52}" type="parTrans" cxnId="{B072A1EE-11EF-408B-B0FF-52491FA2895F}">
      <dgm:prSet/>
      <dgm:spPr/>
      <dgm:t>
        <a:bodyPr/>
        <a:lstStyle/>
        <a:p>
          <a:endParaRPr lang="en-US"/>
        </a:p>
      </dgm:t>
    </dgm:pt>
    <dgm:pt modelId="{AA938921-ADD6-4017-8229-1A7734A2CC4F}" type="sibTrans" cxnId="{B072A1EE-11EF-408B-B0FF-52491FA2895F}">
      <dgm:prSet/>
      <dgm:spPr/>
      <dgm:t>
        <a:bodyPr/>
        <a:lstStyle/>
        <a:p>
          <a:endParaRPr lang="en-US"/>
        </a:p>
      </dgm:t>
    </dgm:pt>
    <dgm:pt modelId="{D491DCF7-538A-4B90-92D1-426BA86D1D17}">
      <dgm:prSet phldrT="[Text]"/>
      <dgm:spPr/>
      <dgm:t>
        <a:bodyPr/>
        <a:lstStyle/>
        <a:p>
          <a:r>
            <a:rPr lang="en-US" dirty="0"/>
            <a:t>Combine the driving plan  and </a:t>
          </a:r>
          <a:r>
            <a:rPr lang="en-US" dirty="0" err="1"/>
            <a:t>Egomotion</a:t>
          </a:r>
          <a:r>
            <a:rPr lang="en-US" dirty="0"/>
            <a:t> to control motion actuators</a:t>
          </a:r>
        </a:p>
      </dgm:t>
    </dgm:pt>
    <dgm:pt modelId="{2082CA8E-ADF5-462A-A1B7-DF851BA421A7}" type="parTrans" cxnId="{D93B20BD-BBFF-46E5-B2C8-F668C2D1426B}">
      <dgm:prSet/>
      <dgm:spPr/>
      <dgm:t>
        <a:bodyPr/>
        <a:lstStyle/>
        <a:p>
          <a:endParaRPr lang="en-US"/>
        </a:p>
      </dgm:t>
    </dgm:pt>
    <dgm:pt modelId="{7C2E1EDD-93B5-4108-8ECC-B4FEBF7F4B46}" type="sibTrans" cxnId="{D93B20BD-BBFF-46E5-B2C8-F668C2D1426B}">
      <dgm:prSet/>
      <dgm:spPr/>
      <dgm:t>
        <a:bodyPr/>
        <a:lstStyle/>
        <a:p>
          <a:endParaRPr lang="en-US"/>
        </a:p>
      </dgm:t>
    </dgm:pt>
    <dgm:pt modelId="{0CC4204E-4E00-4F80-995D-90AB35516B41}">
      <dgm:prSet phldrT="[Text]"/>
      <dgm:spPr/>
      <dgm:t>
        <a:bodyPr/>
        <a:lstStyle/>
        <a:p>
          <a:r>
            <a:rPr lang="en-US" b="1" dirty="0"/>
            <a:t>Dynamic Lane Merge System</a:t>
          </a:r>
        </a:p>
      </dgm:t>
    </dgm:pt>
    <dgm:pt modelId="{1783D2AA-78D8-48B2-85F3-F3FD5F89F5A6}" type="parTrans" cxnId="{8BD83AAB-3124-4F59-9148-540A2086CAB0}">
      <dgm:prSet/>
      <dgm:spPr/>
      <dgm:t>
        <a:bodyPr/>
        <a:lstStyle/>
        <a:p>
          <a:endParaRPr lang="en-US"/>
        </a:p>
      </dgm:t>
    </dgm:pt>
    <dgm:pt modelId="{7365EEC1-146B-4853-B0CE-51A0D184F9DE}" type="sibTrans" cxnId="{8BD83AAB-3124-4F59-9148-540A2086CAB0}">
      <dgm:prSet/>
      <dgm:spPr/>
      <dgm:t>
        <a:bodyPr/>
        <a:lstStyle/>
        <a:p>
          <a:endParaRPr lang="en-US"/>
        </a:p>
      </dgm:t>
    </dgm:pt>
    <dgm:pt modelId="{E8F56E97-412C-4172-AD8E-2F0E80656ED4}">
      <dgm:prSet phldrT="[Text]"/>
      <dgm:spPr/>
      <dgm:t>
        <a:bodyPr/>
        <a:lstStyle/>
        <a:p>
          <a:r>
            <a:rPr lang="en-US" dirty="0"/>
            <a:t>Perform lateral control to maintain lane and execute seamless lane change</a:t>
          </a:r>
        </a:p>
      </dgm:t>
    </dgm:pt>
    <dgm:pt modelId="{56C5B4C6-DF60-48AC-9923-7805C6E467DA}" type="parTrans" cxnId="{B0A8CD52-C694-4546-A707-6316E28B1073}">
      <dgm:prSet/>
      <dgm:spPr/>
      <dgm:t>
        <a:bodyPr/>
        <a:lstStyle/>
        <a:p>
          <a:endParaRPr lang="en-US"/>
        </a:p>
      </dgm:t>
    </dgm:pt>
    <dgm:pt modelId="{9B5A7948-72D6-4F6E-A9C6-C18FD16C3D46}" type="sibTrans" cxnId="{B0A8CD52-C694-4546-A707-6316E28B1073}">
      <dgm:prSet/>
      <dgm:spPr/>
      <dgm:t>
        <a:bodyPr/>
        <a:lstStyle/>
        <a:p>
          <a:endParaRPr lang="en-US"/>
        </a:p>
      </dgm:t>
    </dgm:pt>
    <dgm:pt modelId="{99CD70DE-6DD2-4790-B082-E21E45F152DF}" type="pres">
      <dgm:prSet presAssocID="{7E2D2691-3D14-43E6-A9E5-BC35CA444289}" presName="linear" presStyleCnt="0">
        <dgm:presLayoutVars>
          <dgm:animLvl val="lvl"/>
          <dgm:resizeHandles val="exact"/>
        </dgm:presLayoutVars>
      </dgm:prSet>
      <dgm:spPr/>
    </dgm:pt>
    <dgm:pt modelId="{734875A9-DF35-4D71-BCAF-AB0B128F1338}" type="pres">
      <dgm:prSet presAssocID="{F441001E-6347-43AB-ACFD-650031A5166E}" presName="parentText" presStyleLbl="node1" presStyleIdx="0" presStyleCnt="5" custLinFactNeighborX="3" custLinFactNeighborY="-13773">
        <dgm:presLayoutVars>
          <dgm:chMax val="0"/>
          <dgm:bulletEnabled val="1"/>
        </dgm:presLayoutVars>
      </dgm:prSet>
      <dgm:spPr/>
    </dgm:pt>
    <dgm:pt modelId="{4656F6B9-0B5C-4A8C-8068-E41621E2757F}" type="pres">
      <dgm:prSet presAssocID="{F441001E-6347-43AB-ACFD-650031A5166E}" presName="childText" presStyleLbl="revTx" presStyleIdx="0" presStyleCnt="5">
        <dgm:presLayoutVars>
          <dgm:bulletEnabled val="1"/>
        </dgm:presLayoutVars>
      </dgm:prSet>
      <dgm:spPr/>
    </dgm:pt>
    <dgm:pt modelId="{B6AF7AD7-3201-4241-BDA7-8D8F37824F30}" type="pres">
      <dgm:prSet presAssocID="{A1BF7326-E5BD-408F-8482-FEB1A58EFE63}" presName="parentText" presStyleLbl="node1" presStyleIdx="1" presStyleCnt="5" custLinFactNeighborX="0" custLinFactNeighborY="-8765">
        <dgm:presLayoutVars>
          <dgm:chMax val="0"/>
          <dgm:bulletEnabled val="1"/>
        </dgm:presLayoutVars>
      </dgm:prSet>
      <dgm:spPr/>
    </dgm:pt>
    <dgm:pt modelId="{D6EC59F5-0F4B-46C9-A10F-274F2A83C0F7}" type="pres">
      <dgm:prSet presAssocID="{A1BF7326-E5BD-408F-8482-FEB1A58EFE63}" presName="childText" presStyleLbl="revTx" presStyleIdx="1" presStyleCnt="5">
        <dgm:presLayoutVars>
          <dgm:bulletEnabled val="1"/>
        </dgm:presLayoutVars>
      </dgm:prSet>
      <dgm:spPr/>
    </dgm:pt>
    <dgm:pt modelId="{89E08625-7F36-4A1F-8391-7D72A0885382}" type="pres">
      <dgm:prSet presAssocID="{FCC5EB99-0189-455A-919F-64281EE814A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64220FD-3EF2-422A-A322-24ECEF43A84F}" type="pres">
      <dgm:prSet presAssocID="{FCC5EB99-0189-455A-919F-64281EE814A9}" presName="childText" presStyleLbl="revTx" presStyleIdx="2" presStyleCnt="5">
        <dgm:presLayoutVars>
          <dgm:bulletEnabled val="1"/>
        </dgm:presLayoutVars>
      </dgm:prSet>
      <dgm:spPr/>
    </dgm:pt>
    <dgm:pt modelId="{16B7D458-1B62-466B-B995-BFD685185481}" type="pres">
      <dgm:prSet presAssocID="{0CC4204E-4E00-4F80-995D-90AB35516B4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4521C3D-B2A1-4494-B726-FC4A19209F83}" type="pres">
      <dgm:prSet presAssocID="{0CC4204E-4E00-4F80-995D-90AB35516B41}" presName="childText" presStyleLbl="revTx" presStyleIdx="3" presStyleCnt="5">
        <dgm:presLayoutVars>
          <dgm:bulletEnabled val="1"/>
        </dgm:presLayoutVars>
      </dgm:prSet>
      <dgm:spPr/>
    </dgm:pt>
    <dgm:pt modelId="{43CAB317-6D3E-4B76-9DF6-07B4AFBFE786}" type="pres">
      <dgm:prSet presAssocID="{B27C3A9F-9554-47AE-98C9-07C67B84D13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0240379-8454-4965-AB02-BE8DFBA46394}" type="pres">
      <dgm:prSet presAssocID="{B27C3A9F-9554-47AE-98C9-07C67B84D136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9C22230A-0B82-465F-AEE4-A6C34F5E92A2}" type="presOf" srcId="{0CC4204E-4E00-4F80-995D-90AB35516B41}" destId="{16B7D458-1B62-466B-B995-BFD685185481}" srcOrd="0" destOrd="0" presId="urn:microsoft.com/office/officeart/2005/8/layout/vList2"/>
    <dgm:cxn modelId="{1BC2E42B-898A-4F5C-8DD5-107F0BAA7FF8}" type="presOf" srcId="{A1BF7326-E5BD-408F-8482-FEB1A58EFE63}" destId="{B6AF7AD7-3201-4241-BDA7-8D8F37824F30}" srcOrd="0" destOrd="0" presId="urn:microsoft.com/office/officeart/2005/8/layout/vList2"/>
    <dgm:cxn modelId="{C5DD8E2E-F430-4337-8F07-8798D114E6CC}" type="presOf" srcId="{B04D8804-C673-4D58-AC97-87128E74436D}" destId="{4656F6B9-0B5C-4A8C-8068-E41621E2757F}" srcOrd="0" destOrd="0" presId="urn:microsoft.com/office/officeart/2005/8/layout/vList2"/>
    <dgm:cxn modelId="{2C41B037-D81C-4062-A03D-B8557585D702}" srcId="{7E2D2691-3D14-43E6-A9E5-BC35CA444289}" destId="{A1BF7326-E5BD-408F-8482-FEB1A58EFE63}" srcOrd="1" destOrd="0" parTransId="{1570DF23-8435-4C8E-9C47-2C1D5280E57E}" sibTransId="{745C0054-9109-432E-912C-8BA46F5D1555}"/>
    <dgm:cxn modelId="{8AD9573A-0E89-45DA-966A-F77F34486D5D}" type="presOf" srcId="{7E2D2691-3D14-43E6-A9E5-BC35CA444289}" destId="{99CD70DE-6DD2-4790-B082-E21E45F152DF}" srcOrd="0" destOrd="0" presId="urn:microsoft.com/office/officeart/2005/8/layout/vList2"/>
    <dgm:cxn modelId="{E1E0205B-C3A1-43F4-9CCA-6B46E5D3205D}" srcId="{7E2D2691-3D14-43E6-A9E5-BC35CA444289}" destId="{F441001E-6347-43AB-ACFD-650031A5166E}" srcOrd="0" destOrd="0" parTransId="{BB88FC40-CA33-4FCB-99F4-1B15F81D4E4D}" sibTransId="{FEC5D3AD-D5AC-4588-BAD7-7A8B5ABE885C}"/>
    <dgm:cxn modelId="{AB224B5D-638A-4610-B76B-7563C0EB4425}" srcId="{F441001E-6347-43AB-ACFD-650031A5166E}" destId="{B04D8804-C673-4D58-AC97-87128E74436D}" srcOrd="0" destOrd="0" parTransId="{CBA0C92B-DC3C-41DB-BF4B-C053D005493C}" sibTransId="{CAD975A7-4278-4180-A594-3AF0C336E0EE}"/>
    <dgm:cxn modelId="{5AA24149-10ED-4E9F-9D3C-F9C97ADF90D7}" type="presOf" srcId="{E8F56E97-412C-4172-AD8E-2F0E80656ED4}" destId="{C4521C3D-B2A1-4494-B726-FC4A19209F83}" srcOrd="0" destOrd="0" presId="urn:microsoft.com/office/officeart/2005/8/layout/vList2"/>
    <dgm:cxn modelId="{38448A4A-E07F-4F73-8EA7-FB10D94F4A0A}" type="presOf" srcId="{F441001E-6347-43AB-ACFD-650031A5166E}" destId="{734875A9-DF35-4D71-BCAF-AB0B128F1338}" srcOrd="0" destOrd="0" presId="urn:microsoft.com/office/officeart/2005/8/layout/vList2"/>
    <dgm:cxn modelId="{FE0D4B4E-BF13-4814-8090-6EC54296BF5E}" type="presOf" srcId="{D491DCF7-538A-4B90-92D1-426BA86D1D17}" destId="{B0240379-8454-4965-AB02-BE8DFBA46394}" srcOrd="0" destOrd="0" presId="urn:microsoft.com/office/officeart/2005/8/layout/vList2"/>
    <dgm:cxn modelId="{DDA54052-C3A0-4BCA-9F70-2AF94A0D99D9}" type="presOf" srcId="{FCC5EB99-0189-455A-919F-64281EE814A9}" destId="{89E08625-7F36-4A1F-8391-7D72A0885382}" srcOrd="0" destOrd="0" presId="urn:microsoft.com/office/officeart/2005/8/layout/vList2"/>
    <dgm:cxn modelId="{B0A8CD52-C694-4546-A707-6316E28B1073}" srcId="{0CC4204E-4E00-4F80-995D-90AB35516B41}" destId="{E8F56E97-412C-4172-AD8E-2F0E80656ED4}" srcOrd="0" destOrd="0" parTransId="{56C5B4C6-DF60-48AC-9923-7805C6E467DA}" sibTransId="{9B5A7948-72D6-4F6E-A9C6-C18FD16C3D46}"/>
    <dgm:cxn modelId="{207A5791-2587-41DE-90AF-55660FB289AD}" type="presOf" srcId="{B27C3A9F-9554-47AE-98C9-07C67B84D136}" destId="{43CAB317-6D3E-4B76-9DF6-07B4AFBFE786}" srcOrd="0" destOrd="0" presId="urn:microsoft.com/office/officeart/2005/8/layout/vList2"/>
    <dgm:cxn modelId="{8BD83AAB-3124-4F59-9148-540A2086CAB0}" srcId="{7E2D2691-3D14-43E6-A9E5-BC35CA444289}" destId="{0CC4204E-4E00-4F80-995D-90AB35516B41}" srcOrd="3" destOrd="0" parTransId="{1783D2AA-78D8-48B2-85F3-F3FD5F89F5A6}" sibTransId="{7365EEC1-146B-4853-B0CE-51A0D184F9DE}"/>
    <dgm:cxn modelId="{50EBE8B7-253C-4EA9-885B-44451D9F335C}" srcId="{A1BF7326-E5BD-408F-8482-FEB1A58EFE63}" destId="{61225D35-1412-4845-B52E-AFD17D919B42}" srcOrd="0" destOrd="0" parTransId="{EA240431-4D0B-4B5C-B7F9-37EE175D155C}" sibTransId="{1D0E24DE-4F75-465E-9361-60FD3B10E0C9}"/>
    <dgm:cxn modelId="{AEC5C7B9-C968-4F78-81B6-FA00F2826EA8}" type="presOf" srcId="{9DB47A99-8901-4143-9EFE-5688CF9DEBE0}" destId="{364220FD-3EF2-422A-A322-24ECEF43A84F}" srcOrd="0" destOrd="0" presId="urn:microsoft.com/office/officeart/2005/8/layout/vList2"/>
    <dgm:cxn modelId="{D93B20BD-BBFF-46E5-B2C8-F668C2D1426B}" srcId="{B27C3A9F-9554-47AE-98C9-07C67B84D136}" destId="{D491DCF7-538A-4B90-92D1-426BA86D1D17}" srcOrd="0" destOrd="0" parTransId="{2082CA8E-ADF5-462A-A1B7-DF851BA421A7}" sibTransId="{7C2E1EDD-93B5-4108-8ECC-B4FEBF7F4B46}"/>
    <dgm:cxn modelId="{748345C2-24A7-4E65-9F0B-F3B1EF4166B8}" srcId="{FCC5EB99-0189-455A-919F-64281EE814A9}" destId="{9DB47A99-8901-4143-9EFE-5688CF9DEBE0}" srcOrd="0" destOrd="0" parTransId="{52773EE8-BFD8-44C9-913C-FB11E9D3E1A0}" sibTransId="{3CB05F45-EC10-415D-A533-56C963484BFE}"/>
    <dgm:cxn modelId="{A6DEA6C7-F274-42DC-9808-E794B349EC74}" type="presOf" srcId="{61225D35-1412-4845-B52E-AFD17D919B42}" destId="{D6EC59F5-0F4B-46C9-A10F-274F2A83C0F7}" srcOrd="0" destOrd="0" presId="urn:microsoft.com/office/officeart/2005/8/layout/vList2"/>
    <dgm:cxn modelId="{0AA675D1-0E99-402B-9118-A5AE46E6DC44}" srcId="{7E2D2691-3D14-43E6-A9E5-BC35CA444289}" destId="{FCC5EB99-0189-455A-919F-64281EE814A9}" srcOrd="2" destOrd="0" parTransId="{6E87FE38-6CBC-4750-A421-7E24FA7BCAA7}" sibTransId="{FA512BC8-B086-43CD-B45D-BC1E48BF854A}"/>
    <dgm:cxn modelId="{B072A1EE-11EF-408B-B0FF-52491FA2895F}" srcId="{7E2D2691-3D14-43E6-A9E5-BC35CA444289}" destId="{B27C3A9F-9554-47AE-98C9-07C67B84D136}" srcOrd="4" destOrd="0" parTransId="{CE41282A-FDFE-4415-A517-6543734A3B52}" sibTransId="{AA938921-ADD6-4017-8229-1A7734A2CC4F}"/>
    <dgm:cxn modelId="{8F86CCC5-AC6A-4B9B-BCD8-491172ABADD5}" type="presParOf" srcId="{99CD70DE-6DD2-4790-B082-E21E45F152DF}" destId="{734875A9-DF35-4D71-BCAF-AB0B128F1338}" srcOrd="0" destOrd="0" presId="urn:microsoft.com/office/officeart/2005/8/layout/vList2"/>
    <dgm:cxn modelId="{6EAD4DBC-47F6-41D0-8911-C1B37E4A7277}" type="presParOf" srcId="{99CD70DE-6DD2-4790-B082-E21E45F152DF}" destId="{4656F6B9-0B5C-4A8C-8068-E41621E2757F}" srcOrd="1" destOrd="0" presId="urn:microsoft.com/office/officeart/2005/8/layout/vList2"/>
    <dgm:cxn modelId="{A8D7F5AC-FBB1-4022-B093-91B5BD140ACC}" type="presParOf" srcId="{99CD70DE-6DD2-4790-B082-E21E45F152DF}" destId="{B6AF7AD7-3201-4241-BDA7-8D8F37824F30}" srcOrd="2" destOrd="0" presId="urn:microsoft.com/office/officeart/2005/8/layout/vList2"/>
    <dgm:cxn modelId="{BDB50C13-3D51-4EFF-B36C-6E6FC24EBAF3}" type="presParOf" srcId="{99CD70DE-6DD2-4790-B082-E21E45F152DF}" destId="{D6EC59F5-0F4B-46C9-A10F-274F2A83C0F7}" srcOrd="3" destOrd="0" presId="urn:microsoft.com/office/officeart/2005/8/layout/vList2"/>
    <dgm:cxn modelId="{C4103B7C-6501-4958-BAC8-F145802EF74C}" type="presParOf" srcId="{99CD70DE-6DD2-4790-B082-E21E45F152DF}" destId="{89E08625-7F36-4A1F-8391-7D72A0885382}" srcOrd="4" destOrd="0" presId="urn:microsoft.com/office/officeart/2005/8/layout/vList2"/>
    <dgm:cxn modelId="{61DB1342-ED45-4E42-B1C9-501A2CBF2062}" type="presParOf" srcId="{99CD70DE-6DD2-4790-B082-E21E45F152DF}" destId="{364220FD-3EF2-422A-A322-24ECEF43A84F}" srcOrd="5" destOrd="0" presId="urn:microsoft.com/office/officeart/2005/8/layout/vList2"/>
    <dgm:cxn modelId="{08C07C99-1E42-406B-A33F-03C127A46DB7}" type="presParOf" srcId="{99CD70DE-6DD2-4790-B082-E21E45F152DF}" destId="{16B7D458-1B62-466B-B995-BFD685185481}" srcOrd="6" destOrd="0" presId="urn:microsoft.com/office/officeart/2005/8/layout/vList2"/>
    <dgm:cxn modelId="{F7B02EA5-79FF-43D7-9E2A-D70099158775}" type="presParOf" srcId="{99CD70DE-6DD2-4790-B082-E21E45F152DF}" destId="{C4521C3D-B2A1-4494-B726-FC4A19209F83}" srcOrd="7" destOrd="0" presId="urn:microsoft.com/office/officeart/2005/8/layout/vList2"/>
    <dgm:cxn modelId="{C863EB43-7116-4D12-AD2F-EBAE9495DFF3}" type="presParOf" srcId="{99CD70DE-6DD2-4790-B082-E21E45F152DF}" destId="{43CAB317-6D3E-4B76-9DF6-07B4AFBFE786}" srcOrd="8" destOrd="0" presId="urn:microsoft.com/office/officeart/2005/8/layout/vList2"/>
    <dgm:cxn modelId="{E8B0E455-2D23-4C70-92E4-81E3C038B82C}" type="presParOf" srcId="{99CD70DE-6DD2-4790-B082-E21E45F152DF}" destId="{B0240379-8454-4965-AB02-BE8DFBA46394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B6D944-A413-42EB-8CA6-0AE50AA67C5C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C77936-1DE1-49F9-9AD4-FE7E7306073A}">
      <dgm:prSet/>
      <dgm:spPr/>
      <dgm:t>
        <a:bodyPr/>
        <a:lstStyle/>
        <a:p>
          <a:r>
            <a:rPr lang="en-US"/>
            <a:t>Generates the targets for the model to represent and the requirements to verify against.</a:t>
          </a:r>
        </a:p>
      </dgm:t>
    </dgm:pt>
    <dgm:pt modelId="{493F0BD5-6DD9-46CA-A8C4-7342BAB3A64E}" type="parTrans" cxnId="{D126EEDC-D987-4D4A-B25C-6C15C7C7382A}">
      <dgm:prSet/>
      <dgm:spPr/>
      <dgm:t>
        <a:bodyPr/>
        <a:lstStyle/>
        <a:p>
          <a:endParaRPr lang="en-US"/>
        </a:p>
      </dgm:t>
    </dgm:pt>
    <dgm:pt modelId="{86822A0C-542D-4AEC-921A-CD43766A160E}" type="sibTrans" cxnId="{D126EEDC-D987-4D4A-B25C-6C15C7C7382A}">
      <dgm:prSet/>
      <dgm:spPr/>
      <dgm:t>
        <a:bodyPr/>
        <a:lstStyle/>
        <a:p>
          <a:endParaRPr lang="en-US"/>
        </a:p>
      </dgm:t>
    </dgm:pt>
    <dgm:pt modelId="{AC6F1025-A925-4362-A2CF-6BD2FAEF3E74}">
      <dgm:prSet/>
      <dgm:spPr/>
      <dgm:t>
        <a:bodyPr/>
        <a:lstStyle/>
        <a:p>
          <a:r>
            <a:rPr lang="en-US" dirty="0"/>
            <a:t>Specify the test to run among many tests.</a:t>
          </a:r>
        </a:p>
      </dgm:t>
    </dgm:pt>
    <dgm:pt modelId="{7B8C3022-D12A-46DA-A026-40987CC23A84}" type="parTrans" cxnId="{A5BFAE79-F84C-44E1-84BC-CD33E4403BAD}">
      <dgm:prSet/>
      <dgm:spPr/>
      <dgm:t>
        <a:bodyPr/>
        <a:lstStyle/>
        <a:p>
          <a:endParaRPr lang="en-US"/>
        </a:p>
      </dgm:t>
    </dgm:pt>
    <dgm:pt modelId="{06DD5E00-C16E-4E4C-ABFA-6BDF59458F08}" type="sibTrans" cxnId="{A5BFAE79-F84C-44E1-84BC-CD33E4403BAD}">
      <dgm:prSet/>
      <dgm:spPr/>
      <dgm:t>
        <a:bodyPr/>
        <a:lstStyle/>
        <a:p>
          <a:endParaRPr lang="en-US"/>
        </a:p>
      </dgm:t>
    </dgm:pt>
    <dgm:pt modelId="{4CEF0223-F980-40D8-B0F2-FE8A45407289}" type="pres">
      <dgm:prSet presAssocID="{7CB6D944-A413-42EB-8CA6-0AE50AA67C5C}" presName="Name0" presStyleCnt="0">
        <dgm:presLayoutVars>
          <dgm:dir/>
          <dgm:animLvl val="lvl"/>
          <dgm:resizeHandles val="exact"/>
        </dgm:presLayoutVars>
      </dgm:prSet>
      <dgm:spPr/>
    </dgm:pt>
    <dgm:pt modelId="{BD2E4AC9-9DFB-42D4-B1BD-A257BA7C5060}" type="pres">
      <dgm:prSet presAssocID="{AC6F1025-A925-4362-A2CF-6BD2FAEF3E74}" presName="boxAndChildren" presStyleCnt="0"/>
      <dgm:spPr/>
    </dgm:pt>
    <dgm:pt modelId="{FFA5F1D1-1C8E-4EB2-B221-03B863503387}" type="pres">
      <dgm:prSet presAssocID="{AC6F1025-A925-4362-A2CF-6BD2FAEF3E74}" presName="parentTextBox" presStyleLbl="node1" presStyleIdx="0" presStyleCnt="2"/>
      <dgm:spPr/>
    </dgm:pt>
    <dgm:pt modelId="{C96449D7-AAD4-4C94-96D9-35810084E17E}" type="pres">
      <dgm:prSet presAssocID="{86822A0C-542D-4AEC-921A-CD43766A160E}" presName="sp" presStyleCnt="0"/>
      <dgm:spPr/>
    </dgm:pt>
    <dgm:pt modelId="{6EDBE6EB-2C67-4955-9013-094B1D4C7518}" type="pres">
      <dgm:prSet presAssocID="{E8C77936-1DE1-49F9-9AD4-FE7E7306073A}" presName="arrowAndChildren" presStyleCnt="0"/>
      <dgm:spPr/>
    </dgm:pt>
    <dgm:pt modelId="{51D411FA-7A18-4940-99A6-23B1EF0E5600}" type="pres">
      <dgm:prSet presAssocID="{E8C77936-1DE1-49F9-9AD4-FE7E7306073A}" presName="parentTextArrow" presStyleLbl="node1" presStyleIdx="1" presStyleCnt="2"/>
      <dgm:spPr/>
    </dgm:pt>
  </dgm:ptLst>
  <dgm:cxnLst>
    <dgm:cxn modelId="{A816F776-D156-43E1-805F-1FAA2EA18C0D}" type="presOf" srcId="{7CB6D944-A413-42EB-8CA6-0AE50AA67C5C}" destId="{4CEF0223-F980-40D8-B0F2-FE8A45407289}" srcOrd="0" destOrd="0" presId="urn:microsoft.com/office/officeart/2005/8/layout/process4"/>
    <dgm:cxn modelId="{A5BFAE79-F84C-44E1-84BC-CD33E4403BAD}" srcId="{7CB6D944-A413-42EB-8CA6-0AE50AA67C5C}" destId="{AC6F1025-A925-4362-A2CF-6BD2FAEF3E74}" srcOrd="1" destOrd="0" parTransId="{7B8C3022-D12A-46DA-A026-40987CC23A84}" sibTransId="{06DD5E00-C16E-4E4C-ABFA-6BDF59458F08}"/>
    <dgm:cxn modelId="{D9499382-FBA3-4899-989A-D2DFC41AE812}" type="presOf" srcId="{E8C77936-1DE1-49F9-9AD4-FE7E7306073A}" destId="{51D411FA-7A18-4940-99A6-23B1EF0E5600}" srcOrd="0" destOrd="0" presId="urn:microsoft.com/office/officeart/2005/8/layout/process4"/>
    <dgm:cxn modelId="{0BD96892-9FF0-4B94-BA88-614496AFA234}" type="presOf" srcId="{AC6F1025-A925-4362-A2CF-6BD2FAEF3E74}" destId="{FFA5F1D1-1C8E-4EB2-B221-03B863503387}" srcOrd="0" destOrd="0" presId="urn:microsoft.com/office/officeart/2005/8/layout/process4"/>
    <dgm:cxn modelId="{D126EEDC-D987-4D4A-B25C-6C15C7C7382A}" srcId="{7CB6D944-A413-42EB-8CA6-0AE50AA67C5C}" destId="{E8C77936-1DE1-49F9-9AD4-FE7E7306073A}" srcOrd="0" destOrd="0" parTransId="{493F0BD5-6DD9-46CA-A8C4-7342BAB3A64E}" sibTransId="{86822A0C-542D-4AEC-921A-CD43766A160E}"/>
    <dgm:cxn modelId="{74C677DC-C565-44A4-9762-4D66F25877B9}" type="presParOf" srcId="{4CEF0223-F980-40D8-B0F2-FE8A45407289}" destId="{BD2E4AC9-9DFB-42D4-B1BD-A257BA7C5060}" srcOrd="0" destOrd="0" presId="urn:microsoft.com/office/officeart/2005/8/layout/process4"/>
    <dgm:cxn modelId="{CAB44BD5-A9FF-4587-9431-5BE04A8037F1}" type="presParOf" srcId="{BD2E4AC9-9DFB-42D4-B1BD-A257BA7C5060}" destId="{FFA5F1D1-1C8E-4EB2-B221-03B863503387}" srcOrd="0" destOrd="0" presId="urn:microsoft.com/office/officeart/2005/8/layout/process4"/>
    <dgm:cxn modelId="{86D30AAD-1608-4034-A745-89E4F4664F96}" type="presParOf" srcId="{4CEF0223-F980-40D8-B0F2-FE8A45407289}" destId="{C96449D7-AAD4-4C94-96D9-35810084E17E}" srcOrd="1" destOrd="0" presId="urn:microsoft.com/office/officeart/2005/8/layout/process4"/>
    <dgm:cxn modelId="{6E3FBEBA-1C8A-4733-B672-CFD966C87CE3}" type="presParOf" srcId="{4CEF0223-F980-40D8-B0F2-FE8A45407289}" destId="{6EDBE6EB-2C67-4955-9013-094B1D4C7518}" srcOrd="2" destOrd="0" presId="urn:microsoft.com/office/officeart/2005/8/layout/process4"/>
    <dgm:cxn modelId="{F77F59BC-404F-40B8-A4BE-76EAABE8A707}" type="presParOf" srcId="{6EDBE6EB-2C67-4955-9013-094B1D4C7518}" destId="{51D411FA-7A18-4940-99A6-23B1EF0E560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875A9-DF35-4D71-BCAF-AB0B128F1338}">
      <dsp:nvSpPr>
        <dsp:cNvPr id="0" name=""/>
        <dsp:cNvSpPr/>
      </dsp:nvSpPr>
      <dsp:spPr>
        <a:xfrm>
          <a:off x="0" y="14664"/>
          <a:ext cx="10058399" cy="5036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Dynamic Driving Conditions</a:t>
          </a:r>
        </a:p>
      </dsp:txBody>
      <dsp:txXfrm>
        <a:off x="24588" y="39252"/>
        <a:ext cx="10009223" cy="454509"/>
      </dsp:txXfrm>
    </dsp:sp>
    <dsp:sp modelId="{4656F6B9-0B5C-4A8C-8068-E41621E2757F}">
      <dsp:nvSpPr>
        <dsp:cNvPr id="0" name=""/>
        <dsp:cNvSpPr/>
      </dsp:nvSpPr>
      <dsp:spPr>
        <a:xfrm>
          <a:off x="0" y="566246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Increase and decrease the speed of the vehicle based on the driving and traffic conditions</a:t>
          </a:r>
        </a:p>
      </dsp:txBody>
      <dsp:txXfrm>
        <a:off x="0" y="566246"/>
        <a:ext cx="10058399" cy="347760"/>
      </dsp:txXfrm>
    </dsp:sp>
    <dsp:sp modelId="{B6AF7AD7-3201-4241-BDA7-8D8F37824F30}">
      <dsp:nvSpPr>
        <dsp:cNvPr id="0" name=""/>
        <dsp:cNvSpPr/>
      </dsp:nvSpPr>
      <dsp:spPr>
        <a:xfrm>
          <a:off x="0" y="883524"/>
          <a:ext cx="10058399" cy="503685"/>
        </a:xfrm>
        <a:prstGeom prst="roundRect">
          <a:avLst/>
        </a:prstGeom>
        <a:solidFill>
          <a:schemeClr val="accent3">
            <a:hueOff val="233978"/>
            <a:satOff val="-63"/>
            <a:lumOff val="19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Ensure Controllability of Vehicle</a:t>
          </a:r>
        </a:p>
      </dsp:txBody>
      <dsp:txXfrm>
        <a:off x="24588" y="908112"/>
        <a:ext cx="10009223" cy="454509"/>
      </dsp:txXfrm>
    </dsp:sp>
    <dsp:sp modelId="{D6EC59F5-0F4B-46C9-A10F-274F2A83C0F7}">
      <dsp:nvSpPr>
        <dsp:cNvPr id="0" name=""/>
        <dsp:cNvSpPr/>
      </dsp:nvSpPr>
      <dsp:spPr>
        <a:xfrm>
          <a:off x="0" y="1417691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Determine the Good Acceleration and Turn thresholds that maintains stability of the vehicle  </a:t>
          </a:r>
        </a:p>
      </dsp:txBody>
      <dsp:txXfrm>
        <a:off x="0" y="1417691"/>
        <a:ext cx="10058399" cy="347760"/>
      </dsp:txXfrm>
    </dsp:sp>
    <dsp:sp modelId="{89E08625-7F36-4A1F-8391-7D72A0885382}">
      <dsp:nvSpPr>
        <dsp:cNvPr id="0" name=""/>
        <dsp:cNvSpPr/>
      </dsp:nvSpPr>
      <dsp:spPr>
        <a:xfrm>
          <a:off x="0" y="1765451"/>
          <a:ext cx="10058399" cy="503685"/>
        </a:xfrm>
        <a:prstGeom prst="roundRect">
          <a:avLst/>
        </a:prstGeom>
        <a:solidFill>
          <a:schemeClr val="accent3">
            <a:hueOff val="467956"/>
            <a:satOff val="-126"/>
            <a:lumOff val="3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Collision Free  and Law Full driving plan</a:t>
          </a:r>
        </a:p>
      </dsp:txBody>
      <dsp:txXfrm>
        <a:off x="24588" y="1790039"/>
        <a:ext cx="10009223" cy="454509"/>
      </dsp:txXfrm>
    </dsp:sp>
    <dsp:sp modelId="{364220FD-3EF2-422A-A322-24ECEF43A84F}">
      <dsp:nvSpPr>
        <dsp:cNvPr id="0" name=""/>
        <dsp:cNvSpPr/>
      </dsp:nvSpPr>
      <dsp:spPr>
        <a:xfrm>
          <a:off x="0" y="2269136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Identify obstacles in  path and perceive the position of surrounding objects </a:t>
          </a:r>
        </a:p>
      </dsp:txBody>
      <dsp:txXfrm>
        <a:off x="0" y="2269136"/>
        <a:ext cx="10058399" cy="347760"/>
      </dsp:txXfrm>
    </dsp:sp>
    <dsp:sp modelId="{16B7D458-1B62-466B-B995-BFD685185481}">
      <dsp:nvSpPr>
        <dsp:cNvPr id="0" name=""/>
        <dsp:cNvSpPr/>
      </dsp:nvSpPr>
      <dsp:spPr>
        <a:xfrm>
          <a:off x="0" y="2616896"/>
          <a:ext cx="10058399" cy="503685"/>
        </a:xfrm>
        <a:prstGeom prst="roundRect">
          <a:avLst/>
        </a:prstGeom>
        <a:solidFill>
          <a:schemeClr val="accent3">
            <a:hueOff val="701934"/>
            <a:satOff val="-189"/>
            <a:lumOff val="573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Dynamic Lane Merge System</a:t>
          </a:r>
        </a:p>
      </dsp:txBody>
      <dsp:txXfrm>
        <a:off x="24588" y="2641484"/>
        <a:ext cx="10009223" cy="454509"/>
      </dsp:txXfrm>
    </dsp:sp>
    <dsp:sp modelId="{C4521C3D-B2A1-4494-B726-FC4A19209F83}">
      <dsp:nvSpPr>
        <dsp:cNvPr id="0" name=""/>
        <dsp:cNvSpPr/>
      </dsp:nvSpPr>
      <dsp:spPr>
        <a:xfrm>
          <a:off x="0" y="3120581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Perform lateral control to maintain lane and execute seamless lane change</a:t>
          </a:r>
        </a:p>
      </dsp:txBody>
      <dsp:txXfrm>
        <a:off x="0" y="3120581"/>
        <a:ext cx="10058399" cy="347760"/>
      </dsp:txXfrm>
    </dsp:sp>
    <dsp:sp modelId="{43CAB317-6D3E-4B76-9DF6-07B4AFBFE786}">
      <dsp:nvSpPr>
        <dsp:cNvPr id="0" name=""/>
        <dsp:cNvSpPr/>
      </dsp:nvSpPr>
      <dsp:spPr>
        <a:xfrm>
          <a:off x="0" y="3468341"/>
          <a:ext cx="10058399" cy="503685"/>
        </a:xfrm>
        <a:prstGeom prst="roundRect">
          <a:avLst/>
        </a:prstGeom>
        <a:solidFill>
          <a:schemeClr val="accent3">
            <a:hueOff val="935912"/>
            <a:satOff val="-252"/>
            <a:lumOff val="764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Execute and Actuate right driving plan</a:t>
          </a:r>
        </a:p>
      </dsp:txBody>
      <dsp:txXfrm>
        <a:off x="24588" y="3492929"/>
        <a:ext cx="10009223" cy="454509"/>
      </dsp:txXfrm>
    </dsp:sp>
    <dsp:sp modelId="{B0240379-8454-4965-AB02-BE8DFBA46394}">
      <dsp:nvSpPr>
        <dsp:cNvPr id="0" name=""/>
        <dsp:cNvSpPr/>
      </dsp:nvSpPr>
      <dsp:spPr>
        <a:xfrm>
          <a:off x="0" y="3972026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Combine the driving plan  and </a:t>
          </a:r>
          <a:r>
            <a:rPr lang="en-US" sz="1600" kern="1200" dirty="0" err="1"/>
            <a:t>Egomotion</a:t>
          </a:r>
          <a:r>
            <a:rPr lang="en-US" sz="1600" kern="1200" dirty="0"/>
            <a:t> to control motion actuators</a:t>
          </a:r>
        </a:p>
      </dsp:txBody>
      <dsp:txXfrm>
        <a:off x="0" y="3972026"/>
        <a:ext cx="10058399" cy="347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5F1D1-1C8E-4EB2-B221-03B863503387}">
      <dsp:nvSpPr>
        <dsp:cNvPr id="0" name=""/>
        <dsp:cNvSpPr/>
      </dsp:nvSpPr>
      <dsp:spPr>
        <a:xfrm>
          <a:off x="0" y="2204578"/>
          <a:ext cx="5977938" cy="1446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Specify the test to run among many tests.</a:t>
          </a:r>
        </a:p>
      </dsp:txBody>
      <dsp:txXfrm>
        <a:off x="0" y="2204578"/>
        <a:ext cx="5977938" cy="1446441"/>
      </dsp:txXfrm>
    </dsp:sp>
    <dsp:sp modelId="{51D411FA-7A18-4940-99A6-23B1EF0E5600}">
      <dsp:nvSpPr>
        <dsp:cNvPr id="0" name=""/>
        <dsp:cNvSpPr/>
      </dsp:nvSpPr>
      <dsp:spPr>
        <a:xfrm rot="10800000">
          <a:off x="0" y="1647"/>
          <a:ext cx="5977938" cy="222462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Generates the targets for the model to represent and the requirements to verify against.</a:t>
          </a:r>
        </a:p>
      </dsp:txBody>
      <dsp:txXfrm rot="10800000">
        <a:off x="0" y="1647"/>
        <a:ext cx="5977938" cy="1445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32C30-3C9C-4889-B4A5-49526D5A29D4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25615-9340-45DE-B8C7-23BEE13A9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7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74B4-0779-4249-B768-C3159E9D88C9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9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FD4F-0011-4233-9320-F03266C986FE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67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9B6-C5FF-48DC-952A-1BA2CE93F7ED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61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7C80-E6DC-41E6-80D2-BF6CCB0B1540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97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3EF5-D528-4CBA-8CFD-BD396D6FE4E8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74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CE4C-C747-4895-A5E5-2E1B94859C0B}" type="datetime1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74BE-E074-4C36-AC3D-BD32CDD432F7}" type="datetime1">
              <a:rPr lang="en-IN" smtClean="0"/>
              <a:t>09-04-2022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3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8330-447D-4113-A6CA-C7241120160E}" type="datetime1">
              <a:rPr lang="en-IN" smtClean="0"/>
              <a:t>09-04-2022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1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30D0-511E-4450-BC0B-3AD23827FED4}" type="datetime1">
              <a:rPr lang="en-IN" smtClean="0"/>
              <a:t>09-04-2022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24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EE32F4-F6E0-4558-BAEF-66F971474D1A}" type="datetime1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55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B254-044E-4DE4-B252-F9C84BCF4756}" type="datetime1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1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CD19FB-82A4-4E3D-866E-F424E6C606E0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79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600" y="1653546"/>
            <a:ext cx="10231120" cy="13255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Verification and Validation of Safety and Security Requirements In Autonomous Vehicle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9600" y="3179837"/>
            <a:ext cx="9144000" cy="104648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000" dirty="0">
                <a:solidFill>
                  <a:schemeClr val="tx1"/>
                </a:solidFill>
                <a:latin typeface="+mn-lt"/>
              </a:rPr>
              <a:t>ECE 5734- Embedded System Verification &amp; Validation</a:t>
            </a:r>
          </a:p>
          <a:p>
            <a:pPr algn="ctr">
              <a:lnSpc>
                <a:spcPct val="100000"/>
              </a:lnSpc>
            </a:pPr>
            <a:r>
              <a:rPr lang="en-IN" sz="2000" dirty="0">
                <a:solidFill>
                  <a:schemeClr val="tx1"/>
                </a:solidFill>
                <a:latin typeface="+mn-lt"/>
              </a:rPr>
              <a:t>Project Progress </a:t>
            </a:r>
          </a:p>
          <a:p>
            <a:pPr algn="ctr"/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80080" y="4048358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ea typeface="Calibri" panose="020F0502020204030204" pitchFamily="34" charset="0"/>
              </a:rPr>
              <a:t> </a:t>
            </a:r>
            <a:r>
              <a:rPr lang="en-US" sz="1900" b="1" dirty="0">
                <a:ea typeface="Calibri" panose="020F0502020204030204" pitchFamily="34" charset="0"/>
              </a:rPr>
              <a:t>Presented By</a:t>
            </a:r>
            <a:endParaRPr lang="en-IN" sz="19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900" dirty="0">
                <a:ea typeface="Calibri" panose="020F0502020204030204" pitchFamily="34" charset="0"/>
              </a:rPr>
              <a:t>Cory Ness</a:t>
            </a:r>
            <a:endParaRPr lang="en-IN" sz="19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900" dirty="0">
                <a:ea typeface="Calibri" panose="020F0502020204030204" pitchFamily="34" charset="0"/>
              </a:rPr>
              <a:t>Kokila Subramanian</a:t>
            </a:r>
            <a:endParaRPr lang="en-IN" sz="19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900" dirty="0">
                <a:ea typeface="Calibri" panose="020F0502020204030204" pitchFamily="34" charset="0"/>
              </a:rPr>
              <a:t>   </a:t>
            </a:r>
            <a:endParaRPr lang="en-IN" sz="19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900" b="1" dirty="0">
                <a:ea typeface="Calibri" panose="020F0502020204030204" pitchFamily="34" charset="0"/>
              </a:rPr>
              <a:t>Under the Guidance of</a:t>
            </a:r>
            <a:endParaRPr lang="en-IN" sz="19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900" dirty="0">
                <a:ea typeface="Calibri" panose="020F0502020204030204" pitchFamily="34" charset="0"/>
              </a:rPr>
              <a:t>Professor Ramesh </a:t>
            </a:r>
            <a:r>
              <a:rPr lang="en-US" sz="1900" dirty="0" err="1">
                <a:ea typeface="Calibri" panose="020F0502020204030204" pitchFamily="34" charset="0"/>
              </a:rPr>
              <a:t>Sethu</a:t>
            </a:r>
            <a:endParaRPr lang="en-IN" sz="19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1.jpg" descr="SECS Senior Design Syllabus and Operating Procedures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465320" y="327503"/>
            <a:ext cx="3525520" cy="132604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986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Turn 360° Test </a:t>
            </a:r>
            <a:endParaRPr lang="en-IN" sz="3600" b="1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2975B-2980-4ABB-8360-6A5FCF2A4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Tests to make sure the car can turn without issue.</a:t>
            </a:r>
          </a:p>
          <a:p>
            <a:r>
              <a:rPr lang="en-US" sz="1500" dirty="0">
                <a:solidFill>
                  <a:srgbClr val="FFFFFF"/>
                </a:solidFill>
              </a:rPr>
              <a:t>Checks against heading to ensure car is pointed in the correct direction throughout the turn.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0DF73-88F1-4620-87D6-D4353B33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610513"/>
            <a:ext cx="6798082" cy="36369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E990B-4FB7-4A7F-817E-CABDB30FA765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I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54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b="1" dirty="0"/>
              <a:t>Example of a failed test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FCC3A3-EF7C-4CF2-B1A9-D140F769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448912"/>
            <a:ext cx="6909801" cy="369674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D40B40-FF63-4928-350E-03BB932C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This is an example of a failed 360 test.</a:t>
            </a:r>
          </a:p>
          <a:p>
            <a:r>
              <a:rPr lang="en-US" dirty="0"/>
              <a:t>The car couldn’t follow through the expected turn all the way through</a:t>
            </a:r>
          </a:p>
          <a:p>
            <a:r>
              <a:rPr lang="en-US" dirty="0"/>
              <a:t>This led to a lopsided 360, failing the test.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E990B-4FB7-4A7F-817E-CABDB30FA765}" type="slidenum">
              <a:rPr lang="en-IN" smtClean="0"/>
              <a:pPr>
                <a:spcAft>
                  <a:spcPts val="600"/>
                </a:spcAft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of tests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883215"/>
              </p:ext>
            </p:extLst>
          </p:nvPr>
        </p:nvGraphicFramePr>
        <p:xfrm>
          <a:off x="1097278" y="2143761"/>
          <a:ext cx="10205720" cy="3694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0189">
                  <a:extLst>
                    <a:ext uri="{9D8B030D-6E8A-4147-A177-3AD203B41FA5}">
                      <a16:colId xmlns:a16="http://schemas.microsoft.com/office/drawing/2014/main" val="2954848281"/>
                    </a:ext>
                  </a:extLst>
                </a:gridCol>
                <a:gridCol w="5003800">
                  <a:extLst>
                    <a:ext uri="{9D8B030D-6E8A-4147-A177-3AD203B41FA5}">
                      <a16:colId xmlns:a16="http://schemas.microsoft.com/office/drawing/2014/main" val="1609369047"/>
                    </a:ext>
                  </a:extLst>
                </a:gridCol>
                <a:gridCol w="1591731">
                  <a:extLst>
                    <a:ext uri="{9D8B030D-6E8A-4147-A177-3AD203B41FA5}">
                      <a16:colId xmlns:a16="http://schemas.microsoft.com/office/drawing/2014/main" val="257922290"/>
                    </a:ext>
                  </a:extLst>
                </a:gridCol>
              </a:tblGrid>
              <a:tr h="587055">
                <a:tc>
                  <a:txBody>
                    <a:bodyPr/>
                    <a:lstStyle/>
                    <a:p>
                      <a:r>
                        <a:rPr lang="en-IN" dirty="0"/>
                        <a:t>Test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Currently Complete?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922764"/>
                  </a:ext>
                </a:extLst>
              </a:tr>
              <a:tr h="335460">
                <a:tc>
                  <a:txBody>
                    <a:bodyPr/>
                    <a:lstStyle/>
                    <a:p>
                      <a:r>
                        <a:rPr lang="en-US" dirty="0"/>
                        <a:t>Drive straight ahead</a:t>
                      </a:r>
                      <a:r>
                        <a:rPr lang="en-US" baseline="0" dirty="0"/>
                        <a:t> at 60 MPH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Accelerate to 60mph and drive straight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6580321"/>
                  </a:ext>
                </a:extLst>
              </a:tr>
              <a:tr h="335460">
                <a:tc>
                  <a:txBody>
                    <a:bodyPr/>
                    <a:lstStyle/>
                    <a:p>
                      <a:r>
                        <a:rPr lang="en-US" dirty="0"/>
                        <a:t>Speed Up and Speed Down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Accelerate to 20mph, then decelerate to 0mph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6106160"/>
                  </a:ext>
                </a:extLst>
              </a:tr>
              <a:tr h="335460">
                <a:tc>
                  <a:txBody>
                    <a:bodyPr/>
                    <a:lstStyle/>
                    <a:p>
                      <a:r>
                        <a:rPr lang="en-US" dirty="0"/>
                        <a:t>Turn 360°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Turn 360 degrees at 10mph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556001"/>
                  </a:ext>
                </a:extLst>
              </a:tr>
              <a:tr h="587055">
                <a:tc>
                  <a:txBody>
                    <a:bodyPr/>
                    <a:lstStyle/>
                    <a:p>
                      <a:r>
                        <a:rPr lang="en-US" dirty="0"/>
                        <a:t>Obstacle Avoidance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Drive straight at 45mph, then perform a swerve to avoid obstacle in front of 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269941"/>
                  </a:ext>
                </a:extLst>
              </a:tr>
              <a:tr h="587055">
                <a:tc>
                  <a:txBody>
                    <a:bodyPr/>
                    <a:lstStyle/>
                    <a:p>
                      <a:r>
                        <a:rPr lang="en-IN" dirty="0"/>
                        <a:t>Lane 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Drive straight at 60mph, then perform a lance change motion to shift lateral 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9861692"/>
                  </a:ext>
                </a:extLst>
              </a:tr>
              <a:tr h="676694">
                <a:tc>
                  <a:txBody>
                    <a:bodyPr/>
                    <a:lstStyle/>
                    <a:p>
                      <a:r>
                        <a:rPr lang="en-IN" dirty="0"/>
                        <a:t>Back-in Parking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Drive straight at 10mph, then reverse and turn into a parking spot 90 degrees from orientation.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83218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52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1845734"/>
            <a:ext cx="10190480" cy="4483946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lnSpc>
                <a:spcPct val="120000"/>
              </a:lnSpc>
              <a:buClrTx/>
              <a:buFont typeface="+mj-lt"/>
              <a:buAutoNum type="arabicParenR"/>
            </a:pPr>
            <a:r>
              <a:rPr lang="en-US" sz="2300" dirty="0" err="1">
                <a:solidFill>
                  <a:schemeClr val="tx1"/>
                </a:solidFill>
              </a:rPr>
              <a:t>Ailon</a:t>
            </a:r>
            <a:r>
              <a:rPr lang="en-US" sz="2300" dirty="0">
                <a:solidFill>
                  <a:schemeClr val="tx1"/>
                </a:solidFill>
              </a:rPr>
              <a:t>, A., Berman, N., &amp; </a:t>
            </a:r>
            <a:r>
              <a:rPr lang="en-US" sz="2300" dirty="0" err="1">
                <a:solidFill>
                  <a:schemeClr val="tx1"/>
                </a:solidFill>
              </a:rPr>
              <a:t>Arogeti</a:t>
            </a:r>
            <a:r>
              <a:rPr lang="en-US" sz="2300" dirty="0">
                <a:solidFill>
                  <a:schemeClr val="tx1"/>
                </a:solidFill>
              </a:rPr>
              <a:t>, S. (2005). On controllability and trajectory tracking of a kinematic vehicle model. </a:t>
            </a:r>
            <a:r>
              <a:rPr lang="en-US" sz="2300" i="1" dirty="0" err="1">
                <a:solidFill>
                  <a:schemeClr val="tx1"/>
                </a:solidFill>
              </a:rPr>
              <a:t>Automatica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i="1" dirty="0">
                <a:solidFill>
                  <a:schemeClr val="tx1"/>
                </a:solidFill>
              </a:rPr>
              <a:t>41</a:t>
            </a:r>
            <a:r>
              <a:rPr lang="en-US" sz="2300" dirty="0">
                <a:solidFill>
                  <a:schemeClr val="tx1"/>
                </a:solidFill>
              </a:rPr>
              <a:t>(5), 889–896. https://doi.org/10.1016/j.automatica.2004.11.025 </a:t>
            </a:r>
          </a:p>
          <a:p>
            <a:pPr marL="457200" indent="-457200" algn="just">
              <a:lnSpc>
                <a:spcPct val="120000"/>
              </a:lnSpc>
              <a:buClrTx/>
              <a:buFont typeface="+mj-lt"/>
              <a:buAutoNum type="arabicParenR"/>
            </a:pPr>
            <a:r>
              <a:rPr lang="en-US" sz="2300" i="1" dirty="0">
                <a:solidFill>
                  <a:schemeClr val="tx1"/>
                </a:solidFill>
              </a:rPr>
              <a:t>Benz: Safety First for automated driving.</a:t>
            </a:r>
            <a:r>
              <a:rPr lang="en-US" sz="2300" dirty="0">
                <a:solidFill>
                  <a:schemeClr val="tx1"/>
                </a:solidFill>
              </a:rPr>
              <a:t> Mercedes. (2019, July 4). https://www.mercedes-benz.com/en/innovation/safety-first-for-automated-driving/?csref=sm_fbk_gims2019_pc.html </a:t>
            </a:r>
          </a:p>
          <a:p>
            <a:pPr marL="457200" indent="-457200" algn="just">
              <a:lnSpc>
                <a:spcPct val="120000"/>
              </a:lnSpc>
              <a:buClrTx/>
              <a:buFont typeface="+mj-lt"/>
              <a:buAutoNum type="arabicParenR"/>
            </a:pPr>
            <a:r>
              <a:rPr lang="en-IN" sz="2300" dirty="0">
                <a:solidFill>
                  <a:schemeClr val="tx1"/>
                </a:solidFill>
              </a:rPr>
              <a:t>Kang, C. M., Lee, S.-H., &amp; Chung, C. C. (2018). </a:t>
            </a:r>
            <a:r>
              <a:rPr lang="en-IN" sz="2300" dirty="0" err="1">
                <a:solidFill>
                  <a:schemeClr val="tx1"/>
                </a:solidFill>
              </a:rPr>
              <a:t>Multirate</a:t>
            </a:r>
            <a:r>
              <a:rPr lang="en-IN" sz="2300" dirty="0">
                <a:solidFill>
                  <a:schemeClr val="tx1"/>
                </a:solidFill>
              </a:rPr>
              <a:t> Lane-keeping system with kinematic vehicle model. </a:t>
            </a:r>
            <a:r>
              <a:rPr lang="en-IN" sz="2300" i="1" dirty="0">
                <a:solidFill>
                  <a:schemeClr val="tx1"/>
                </a:solidFill>
              </a:rPr>
              <a:t>IEEE Transactions on Vehicular Technology</a:t>
            </a:r>
            <a:r>
              <a:rPr lang="en-IN" sz="2300" dirty="0">
                <a:solidFill>
                  <a:schemeClr val="tx1"/>
                </a:solidFill>
              </a:rPr>
              <a:t>, </a:t>
            </a:r>
            <a:r>
              <a:rPr lang="en-IN" sz="2300" i="1" dirty="0">
                <a:solidFill>
                  <a:schemeClr val="tx1"/>
                </a:solidFill>
              </a:rPr>
              <a:t>67</a:t>
            </a:r>
            <a:r>
              <a:rPr lang="en-IN" sz="2300" dirty="0">
                <a:solidFill>
                  <a:schemeClr val="tx1"/>
                </a:solidFill>
              </a:rPr>
              <a:t>(10), 9211–9222. https://doi.org/10.1109/tvt.2018.2864329 </a:t>
            </a:r>
          </a:p>
          <a:p>
            <a:pPr marL="457200" indent="-457200" algn="just">
              <a:lnSpc>
                <a:spcPct val="120000"/>
              </a:lnSpc>
              <a:buClrTx/>
              <a:buFont typeface="+mj-lt"/>
              <a:buAutoNum type="arabicParenR"/>
            </a:pPr>
            <a:r>
              <a:rPr lang="en-US" sz="2300" dirty="0">
                <a:solidFill>
                  <a:schemeClr val="tx1"/>
                </a:solidFill>
              </a:rPr>
              <a:t>Kong, G., Pfeiffer, Mark., </a:t>
            </a:r>
            <a:r>
              <a:rPr lang="en-US" sz="2300" dirty="0" err="1">
                <a:solidFill>
                  <a:schemeClr val="tx1"/>
                </a:solidFill>
              </a:rPr>
              <a:t>Schildbach</a:t>
            </a:r>
            <a:r>
              <a:rPr lang="en-US" sz="2300" dirty="0">
                <a:solidFill>
                  <a:schemeClr val="tx1"/>
                </a:solidFill>
              </a:rPr>
              <a:t>, G., and </a:t>
            </a:r>
            <a:r>
              <a:rPr lang="en-US" sz="2300" dirty="0" err="1">
                <a:solidFill>
                  <a:schemeClr val="tx1"/>
                </a:solidFill>
              </a:rPr>
              <a:t>Borrelli</a:t>
            </a:r>
            <a:r>
              <a:rPr lang="en-US" sz="2300" dirty="0">
                <a:solidFill>
                  <a:schemeClr val="tx1"/>
                </a:solidFill>
              </a:rPr>
              <a:t>, F. </a:t>
            </a:r>
            <a:r>
              <a:rPr lang="en-US" sz="2300" i="1" dirty="0">
                <a:solidFill>
                  <a:schemeClr val="tx1"/>
                </a:solidFill>
              </a:rPr>
              <a:t>Kinematic and dynamic vehicle models for Autonomous Driving Control Design</a:t>
            </a:r>
            <a:r>
              <a:rPr lang="en-US" sz="2300" dirty="0">
                <a:solidFill>
                  <a:schemeClr val="tx1"/>
                </a:solidFill>
              </a:rPr>
              <a:t>. IEEE </a:t>
            </a:r>
            <a:r>
              <a:rPr lang="en-US" sz="2300" dirty="0" err="1">
                <a:solidFill>
                  <a:schemeClr val="tx1"/>
                </a:solidFill>
              </a:rPr>
              <a:t>Xplore</a:t>
            </a:r>
            <a:r>
              <a:rPr lang="en-US" sz="2300" dirty="0">
                <a:solidFill>
                  <a:schemeClr val="tx1"/>
                </a:solidFill>
              </a:rPr>
              <a:t>. (</a:t>
            </a:r>
            <a:r>
              <a:rPr lang="en-US" sz="2300" dirty="0" err="1">
                <a:solidFill>
                  <a:schemeClr val="tx1"/>
                </a:solidFill>
              </a:rPr>
              <a:t>n.d.</a:t>
            </a:r>
            <a:r>
              <a:rPr lang="en-US" sz="2300" dirty="0">
                <a:solidFill>
                  <a:schemeClr val="tx1"/>
                </a:solidFill>
              </a:rPr>
              <a:t>). https://ieeexplore.ieee.org/document/7225830 </a:t>
            </a:r>
          </a:p>
          <a:p>
            <a:pPr marL="457200" indent="-457200" algn="just">
              <a:lnSpc>
                <a:spcPct val="120000"/>
              </a:lnSpc>
              <a:buClrTx/>
              <a:buFont typeface="+mj-lt"/>
              <a:buAutoNum type="arabicParenR"/>
            </a:pPr>
            <a:r>
              <a:rPr lang="en-IN" sz="2300" dirty="0" err="1">
                <a:solidFill>
                  <a:schemeClr val="tx1"/>
                </a:solidFill>
              </a:rPr>
              <a:t>Sabaliauskaite</a:t>
            </a:r>
            <a:r>
              <a:rPr lang="en-IN" sz="2300" dirty="0">
                <a:solidFill>
                  <a:schemeClr val="tx1"/>
                </a:solidFill>
              </a:rPr>
              <a:t>, G., </a:t>
            </a:r>
            <a:r>
              <a:rPr lang="en-IN" sz="2300" dirty="0" err="1">
                <a:solidFill>
                  <a:schemeClr val="tx1"/>
                </a:solidFill>
              </a:rPr>
              <a:t>Liew</a:t>
            </a:r>
            <a:r>
              <a:rPr lang="en-IN" sz="2300" dirty="0">
                <a:solidFill>
                  <a:schemeClr val="tx1"/>
                </a:solidFill>
              </a:rPr>
              <a:t>, L., &amp; Cui, J. (1970, January 1). </a:t>
            </a:r>
            <a:r>
              <a:rPr lang="en-IN" sz="2300" i="1" dirty="0">
                <a:solidFill>
                  <a:schemeClr val="tx1"/>
                </a:solidFill>
              </a:rPr>
              <a:t>[PDF] Integrating Autonomous Vehicle Safety and security analysis using STPA method and the six-step model: Semantic scholar</a:t>
            </a:r>
            <a:r>
              <a:rPr lang="en-IN" sz="2300" dirty="0">
                <a:solidFill>
                  <a:schemeClr val="tx1"/>
                </a:solidFill>
              </a:rPr>
              <a:t>. undefined. https://www.semanticscholar.org/paper/Integrating-Autonomous-Vehicle-Safety-and-Security-Sabaliauskaite-Liew/dcc9ab963f2f4d97b5dc81d0e8df0708008d36a8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67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46" y="293376"/>
            <a:ext cx="10058400" cy="1450757"/>
          </a:xfrm>
        </p:spPr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346" y="1862667"/>
            <a:ext cx="10058400" cy="4314296"/>
          </a:xfrm>
        </p:spPr>
        <p:txBody>
          <a:bodyPr>
            <a:normAutofit fontScale="62500" lnSpcReduction="20000"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400" dirty="0"/>
              <a:t>To  develop an autonomous Vehicle model based on physics  that simulate sensors for velocity &amp; distance measurement, lane centring for cruise control using LabVIEW simulation tool.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400" dirty="0"/>
              <a:t>To identify,  verify  and validate the functional requirements of the Autonomous vehicle model with respect to safety and security  metrics  defined reliant on SAE Automation Levels.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400" dirty="0"/>
              <a:t>Safety requirement analysis is made based on hazard analysis, lane control, automatic braking system and accidental failures.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400" dirty="0"/>
              <a:t>Security requirements are analysed based on the threat and risk assessments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26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Safety Requirements</a:t>
            </a:r>
            <a:endParaRPr lang="en-IN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382051"/>
              </p:ext>
            </p:extLst>
          </p:nvPr>
        </p:nvGraphicFramePr>
        <p:xfrm>
          <a:off x="1096963" y="1849120"/>
          <a:ext cx="10058400" cy="4382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41098" y="6492875"/>
            <a:ext cx="1312025" cy="365125"/>
          </a:xfrm>
        </p:spPr>
        <p:txBody>
          <a:bodyPr/>
          <a:lstStyle/>
          <a:p>
            <a:fld id="{14DE990B-4FB7-4A7F-817E-CABDB30FA765}" type="slidenum">
              <a:rPr lang="en-IN" sz="1200" smtClean="0"/>
              <a:t>3</a:t>
            </a:fld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317869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Cases  for Verification  of Safety Requirements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2480"/>
            <a:ext cx="10058400" cy="3806614"/>
          </a:xfrm>
        </p:spPr>
        <p:txBody>
          <a:bodyPr>
            <a:normAutofit/>
          </a:bodyPr>
          <a:lstStyle/>
          <a:p>
            <a:r>
              <a:rPr lang="en-US" sz="2400" dirty="0"/>
              <a:t>1.  </a:t>
            </a:r>
            <a:r>
              <a:rPr lang="en-IN" sz="2400" dirty="0"/>
              <a:t>Drive straight ahead at 60MPH</a:t>
            </a:r>
          </a:p>
          <a:p>
            <a:r>
              <a:rPr lang="en-US" sz="2400" dirty="0"/>
              <a:t>2.  Speed Up and Speed down</a:t>
            </a:r>
          </a:p>
          <a:p>
            <a:r>
              <a:rPr lang="en-US" sz="2400" dirty="0"/>
              <a:t>3.  Stability of vehicle at 360° turn</a:t>
            </a:r>
          </a:p>
          <a:p>
            <a:r>
              <a:rPr lang="en-US" sz="2400" dirty="0"/>
              <a:t>4.  Unsafe Real-Time Driving case</a:t>
            </a:r>
          </a:p>
          <a:p>
            <a:r>
              <a:rPr lang="en-US" sz="2400" dirty="0"/>
              <a:t>5.  Obstacle Detection</a:t>
            </a:r>
          </a:p>
          <a:p>
            <a:r>
              <a:rPr lang="en-US" sz="2400" dirty="0"/>
              <a:t>6.  Lane control &amp; Seamless Lane Merge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16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0">
            <a:extLst>
              <a:ext uri="{FF2B5EF4-FFF2-40B4-BE49-F238E27FC236}">
                <a16:creationId xmlns:a16="http://schemas.microsoft.com/office/drawing/2014/main" id="{1A1C6406-8520-4CCB-B38F-6D4DAC19E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893A1F-D5D8-4034-A28F-4D8F18C46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590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69" y="516835"/>
            <a:ext cx="3735502" cy="2103875"/>
          </a:xfrm>
        </p:spPr>
        <p:txBody>
          <a:bodyPr>
            <a:normAutofit/>
          </a:bodyPr>
          <a:lstStyle/>
          <a:p>
            <a:r>
              <a:rPr lang="en-US" sz="2500" b="1">
                <a:solidFill>
                  <a:srgbClr val="FFFFFF"/>
                </a:solidFill>
              </a:rPr>
              <a:t>Model Based Autonomous Vehicle Control Design </a:t>
            </a:r>
            <a:br>
              <a:rPr lang="en-US" sz="2500" b="1">
                <a:solidFill>
                  <a:srgbClr val="FFFFFF"/>
                </a:solidFill>
              </a:rPr>
            </a:br>
            <a:br>
              <a:rPr lang="en-US" sz="2500" b="1">
                <a:solidFill>
                  <a:srgbClr val="FFFFFF"/>
                </a:solidFill>
              </a:rPr>
            </a:br>
            <a:r>
              <a:rPr lang="en-US" sz="2500" b="1" i="1">
                <a:solidFill>
                  <a:srgbClr val="FFFFFF"/>
                </a:solidFill>
              </a:rPr>
              <a:t>Car Simulation Model – Block Diagram</a:t>
            </a:r>
            <a:endParaRPr lang="en-IN" sz="2500" b="1" i="1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C40D61-6993-2251-C065-402973F12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735500" cy="333551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Physics-oriented, using stacked integration to calculate the position, velocity, and acceleration from an input force.</a:t>
            </a:r>
          </a:p>
          <a:p>
            <a:r>
              <a:rPr lang="en-US" sz="1500">
                <a:solidFill>
                  <a:srgbClr val="FFFFFF"/>
                </a:solidFill>
              </a:rPr>
              <a:t>Based on the equations present in “</a:t>
            </a:r>
            <a:r>
              <a:rPr lang="en-US" sz="1500" b="0" i="0" u="none" strike="noStrike" baseline="0">
                <a:solidFill>
                  <a:srgbClr val="FFFFFF"/>
                </a:solidFill>
              </a:rPr>
              <a:t>Kinematic and Dynamic Vehicle Models for Autonomous Driving Control Design”</a:t>
            </a:r>
          </a:p>
          <a:p>
            <a:r>
              <a:rPr lang="en-US" sz="1500">
                <a:solidFill>
                  <a:srgbClr val="FFFFFF"/>
                </a:solidFill>
              </a:rPr>
              <a:t>Provides physical variables of the autonomous vehicle as a result of the inputs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5852" y="6459785"/>
            <a:ext cx="131202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14DE990B-4FB7-4A7F-817E-CABDB30FA765}" type="slidenum">
              <a:rPr lang="en-IN"/>
              <a:pPr algn="l">
                <a:spcAft>
                  <a:spcPts val="600"/>
                </a:spcAft>
              </a:pPr>
              <a:t>5</a:t>
            </a:fld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08754F-0BAB-43E5-8CCC-828C2FC9B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67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105DBE-8FCC-40DF-9066-8CD770BD8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6414"/>
          <a:stretch/>
        </p:blipFill>
        <p:spPr>
          <a:xfrm>
            <a:off x="4895437" y="0"/>
            <a:ext cx="3606643" cy="3358597"/>
          </a:xfrm>
          <a:prstGeom prst="rect">
            <a:avLst/>
          </a:prstGeom>
        </p:spPr>
      </p:pic>
      <p:sp>
        <p:nvSpPr>
          <p:cNvPr id="42" name="Rectangle 36">
            <a:extLst>
              <a:ext uri="{FF2B5EF4-FFF2-40B4-BE49-F238E27FC236}">
                <a16:creationId xmlns:a16="http://schemas.microsoft.com/office/drawing/2014/main" id="{6FBFE7E1-0D9B-4B97-B754-C68544879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6279" y="0"/>
            <a:ext cx="3610035" cy="335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90C5BC-30C9-4F3C-8355-F2EE4A7D0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74" r="2" b="1372"/>
          <a:stretch/>
        </p:blipFill>
        <p:spPr>
          <a:xfrm>
            <a:off x="4812160" y="3504904"/>
            <a:ext cx="7379840" cy="33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9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8D01E3-AED1-46C9-B523-17A9461C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95FC05-2594-4673-AAC8-0FD2D041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Test Generator</a:t>
            </a:r>
            <a:endParaRPr lang="en-IN" sz="4000" b="1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9">
            <a:extLst>
              <a:ext uri="{FF2B5EF4-FFF2-40B4-BE49-F238E27FC236}">
                <a16:creationId xmlns:a16="http://schemas.microsoft.com/office/drawing/2014/main" id="{6559DE89-A59E-9602-7C53-AB1FCBE804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79" y="2236304"/>
          <a:ext cx="5977938" cy="365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F327FF0-C38E-4831-A8A2-BD705672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4579" y="963345"/>
            <a:ext cx="3609294" cy="163320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3AC83F2-62BC-408B-8009-1BF496146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4579" y="3914054"/>
            <a:ext cx="3609294" cy="23279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E990B-4FB7-4A7F-817E-CABDB30FA765}" type="slidenum">
              <a:rPr lang="en-IN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I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34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4400" b="1"/>
              <a:t>Top Level- Verification Dashboard</a:t>
            </a:r>
            <a:endParaRPr lang="en-IN" sz="4400" b="1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F91CF7-0BDC-43AB-BF54-0171BD91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810669"/>
            <a:ext cx="5451627" cy="291662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71C34D7-61E8-5959-8FDF-E0D6988D5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Specify what test to run with what thresholds for a successful test.</a:t>
            </a:r>
          </a:p>
          <a:p>
            <a:r>
              <a:rPr lang="en-US" dirty="0"/>
              <a:t>Debug information based on the model, such as 2D position &amp; model states (position, velocity, acceleration).</a:t>
            </a:r>
          </a:p>
          <a:p>
            <a:r>
              <a:rPr lang="en-US" dirty="0"/>
              <a:t>Verification dashboard to show results of the test.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E990B-4FB7-4A7F-817E-CABDB30FA765}" type="slidenum">
              <a:rPr lang="en-IN" smtClean="0"/>
              <a:pPr>
                <a:spcAft>
                  <a:spcPts val="600"/>
                </a:spcAft>
              </a:pPr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9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/>
              <a:t>Drive Straight Ahead at 60 MPH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DA16B-1DED-4708-97A7-9E2E814A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15" y="1541326"/>
            <a:ext cx="5987453" cy="320328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IN" dirty="0"/>
              <a:t>Models entering highway from on-ramp.</a:t>
            </a:r>
          </a:p>
          <a:p>
            <a:r>
              <a:rPr lang="en-IN" dirty="0"/>
              <a:t>Ensures vehicle accelerates at an acceptable rate.</a:t>
            </a:r>
          </a:p>
          <a:p>
            <a:r>
              <a:rPr lang="en-IN" dirty="0"/>
              <a:t>Ensures the vehicle can maintain a speed.</a:t>
            </a:r>
          </a:p>
          <a:p>
            <a:r>
              <a:rPr lang="en-IN" dirty="0"/>
              <a:t>Ensures vehicle can drive straight.</a:t>
            </a:r>
          </a:p>
          <a:p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E990B-4FB7-4A7F-817E-CABDB30FA765}" type="slidenum">
              <a:rPr lang="en-IN" smtClean="0"/>
              <a:pPr>
                <a:spcAft>
                  <a:spcPts val="600"/>
                </a:spcAft>
              </a:pPr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86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Speed up and Speed Down Test </a:t>
            </a:r>
            <a:endParaRPr lang="en-IN" sz="3600" b="1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12D87-169C-4911-9247-5E83F7D55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Tests accelerating to 20 mph then slowing down to a stop.</a:t>
            </a:r>
          </a:p>
          <a:p>
            <a:r>
              <a:rPr lang="en-US" sz="1500" dirty="0">
                <a:solidFill>
                  <a:srgbClr val="FFFFFF"/>
                </a:solidFill>
              </a:rPr>
              <a:t>Makes sure both acceleration and deceleration are within reason.</a:t>
            </a:r>
          </a:p>
          <a:p>
            <a:r>
              <a:rPr lang="en-US" sz="1500" dirty="0">
                <a:solidFill>
                  <a:srgbClr val="FFFFFF"/>
                </a:solidFill>
              </a:rPr>
              <a:t>Also makes sure driving straight works as intended.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68354A-203E-4E10-BEFC-C50E7DBD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610513"/>
            <a:ext cx="6798082" cy="36369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E990B-4FB7-4A7F-817E-CABDB30FA765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I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407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322</TotalTime>
  <Words>897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Retrospect</vt:lpstr>
      <vt:lpstr>Verification and Validation of Safety and Security Requirements In Autonomous Vehicle</vt:lpstr>
      <vt:lpstr>Objective</vt:lpstr>
      <vt:lpstr>Safety Requirements</vt:lpstr>
      <vt:lpstr>Test Cases  for Verification  of Safety Requirements</vt:lpstr>
      <vt:lpstr>Model Based Autonomous Vehicle Control Design   Car Simulation Model – Block Diagram</vt:lpstr>
      <vt:lpstr>Test Generator</vt:lpstr>
      <vt:lpstr>Top Level- Verification Dashboard</vt:lpstr>
      <vt:lpstr>Drive Straight Ahead at 60 MPH</vt:lpstr>
      <vt:lpstr>Speed up and Speed Down Test </vt:lpstr>
      <vt:lpstr>Turn 360° Test </vt:lpstr>
      <vt:lpstr>Example of a failed test</vt:lpstr>
      <vt:lpstr>List of tests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and Validation of Safety and Security Requirements In Autonomous Vehicle</dc:title>
  <dc:creator>Kokila Subramanian</dc:creator>
  <cp:lastModifiedBy>Cory Ness</cp:lastModifiedBy>
  <cp:revision>60</cp:revision>
  <dcterms:created xsi:type="dcterms:W3CDTF">2022-04-09T00:48:38Z</dcterms:created>
  <dcterms:modified xsi:type="dcterms:W3CDTF">2022-04-09T23:13:15Z</dcterms:modified>
</cp:coreProperties>
</file>