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77" r:id="rId13"/>
    <p:sldId id="269" r:id="rId14"/>
    <p:sldId id="270" r:id="rId15"/>
    <p:sldId id="266" r:id="rId16"/>
    <p:sldId id="271" r:id="rId17"/>
    <p:sldId id="267" r:id="rId18"/>
    <p:sldId id="272" r:id="rId19"/>
    <p:sldId id="273" r:id="rId20"/>
    <p:sldId id="276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C48-692F-4573-A63A-F44EE8CC0C4B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F3-6099-4670-A030-1E7F73337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C48-692F-4573-A63A-F44EE8CC0C4B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F3-6099-4670-A030-1E7F73337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C48-692F-4573-A63A-F44EE8CC0C4B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F3-6099-4670-A030-1E7F73337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C48-692F-4573-A63A-F44EE8CC0C4B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F3-6099-4670-A030-1E7F73337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C48-692F-4573-A63A-F44EE8CC0C4B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F3-6099-4670-A030-1E7F73337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C48-692F-4573-A63A-F44EE8CC0C4B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F3-6099-4670-A030-1E7F73337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C48-692F-4573-A63A-F44EE8CC0C4B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F3-6099-4670-A030-1E7F73337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C48-692F-4573-A63A-F44EE8CC0C4B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F3-6099-4670-A030-1E7F73337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C48-692F-4573-A63A-F44EE8CC0C4B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F3-6099-4670-A030-1E7F73337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C48-692F-4573-A63A-F44EE8CC0C4B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F3-6099-4670-A030-1E7F73337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5C48-692F-4573-A63A-F44EE8CC0C4B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F3-6099-4670-A030-1E7F73337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5C48-692F-4573-A63A-F44EE8CC0C4B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C92F3-6099-4670-A030-1E7F73337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Benchmarks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Benchmarks:</a:t>
            </a:r>
          </a:p>
          <a:p>
            <a:pPr lvl="1"/>
            <a:r>
              <a:rPr lang="en-US" dirty="0" err="1" smtClean="0"/>
              <a:t>Linpack</a:t>
            </a:r>
            <a:endParaRPr lang="en-US" dirty="0" smtClean="0"/>
          </a:p>
          <a:p>
            <a:pPr lvl="1"/>
            <a:r>
              <a:rPr lang="en-US" dirty="0" err="1" smtClean="0"/>
              <a:t>SPECrate</a:t>
            </a:r>
            <a:endParaRPr lang="en-US" dirty="0" smtClean="0"/>
          </a:p>
          <a:p>
            <a:pPr lvl="1"/>
            <a:r>
              <a:rPr lang="en-US" dirty="0" smtClean="0"/>
              <a:t>SPLASH</a:t>
            </a:r>
          </a:p>
          <a:p>
            <a:pPr lvl="1"/>
            <a:r>
              <a:rPr lang="en-US" dirty="0" smtClean="0"/>
              <a:t>NAS Parallel Benchmarks</a:t>
            </a:r>
          </a:p>
          <a:p>
            <a:pPr lvl="1"/>
            <a:r>
              <a:rPr lang="en-US" dirty="0" smtClean="0"/>
              <a:t>PARSEC Benchmark Suite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Roofline Model:</a:t>
            </a:r>
          </a:p>
          <a:p>
            <a:pPr lvl="1"/>
            <a:r>
              <a:rPr lang="en-US" dirty="0" smtClean="0"/>
              <a:t>Ties floating-point performance, arithmetic intensity, and memory performance into a graph</a:t>
            </a:r>
          </a:p>
          <a:p>
            <a:pPr lvl="1"/>
            <a:r>
              <a:rPr lang="en-US" dirty="0" smtClean="0"/>
              <a:t>FLOPs/second on Y-axis, arithmetic intensity on X-axis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Comparing Dual-core </a:t>
            </a:r>
            <a:r>
              <a:rPr lang="en-US" dirty="0" err="1" smtClean="0"/>
              <a:t>vs</a:t>
            </a:r>
            <a:r>
              <a:rPr lang="en-US" dirty="0" smtClean="0"/>
              <a:t> Quad-core:</a:t>
            </a:r>
          </a:p>
          <a:p>
            <a:pPr lvl="1"/>
            <a:r>
              <a:rPr lang="en-US" dirty="0" smtClean="0"/>
              <a:t>AMD </a:t>
            </a:r>
            <a:r>
              <a:rPr lang="en-US" dirty="0" err="1" smtClean="0"/>
              <a:t>Opteron</a:t>
            </a:r>
            <a:r>
              <a:rPr lang="en-US" dirty="0" smtClean="0"/>
              <a:t> X4 (4 cores)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Opteron</a:t>
            </a:r>
            <a:r>
              <a:rPr lang="en-US" dirty="0" smtClean="0"/>
              <a:t> X2 (2 cores)</a:t>
            </a:r>
          </a:p>
          <a:p>
            <a:pPr lvl="1"/>
            <a:r>
              <a:rPr lang="en-US" dirty="0" smtClean="0"/>
              <a:t>X4 can perform double the peak FLOPs per core from the X2</a:t>
            </a:r>
          </a:p>
          <a:p>
            <a:pPr lvl="1"/>
            <a:r>
              <a:rPr lang="en-US" dirty="0" smtClean="0"/>
              <a:t>2.2ghz X2 </a:t>
            </a:r>
            <a:r>
              <a:rPr lang="en-US" dirty="0" err="1" smtClean="0"/>
              <a:t>vs</a:t>
            </a:r>
            <a:r>
              <a:rPr lang="en-US" dirty="0" smtClean="0"/>
              <a:t> 2.3ghz X4</a:t>
            </a:r>
          </a:p>
          <a:p>
            <a:pPr lvl="1"/>
            <a:r>
              <a:rPr lang="en-US" dirty="0" smtClean="0"/>
              <a:t>Roofline model ridge point moves from 1 with the X2 to 6 with the X4</a:t>
            </a:r>
          </a:p>
          <a:p>
            <a:pPr lvl="2"/>
            <a:r>
              <a:rPr lang="en-US" dirty="0" smtClean="0"/>
              <a:t>To get more performance with the X4, kernels need an arithmetic intensity higher than 1 to see a benefit from the X2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Roofline can be found from processor manuals (horizontal line)</a:t>
            </a:r>
          </a:p>
          <a:p>
            <a:r>
              <a:rPr lang="en-US" dirty="0" smtClean="0"/>
              <a:t>Memory roofline can be found by running benchmarks </a:t>
            </a:r>
            <a:r>
              <a:rPr lang="en-US" smtClean="0"/>
              <a:t>(slanted line)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0" y="1447800"/>
            <a:ext cx="7213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715000" y="3733800"/>
            <a:ext cx="342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/>
              <a:t>Slide from:</a:t>
            </a:r>
          </a:p>
          <a:p>
            <a:pPr algn="ctr"/>
            <a:r>
              <a:rPr lang="en-US" sz="1000" i="1" dirty="0" smtClean="0"/>
              <a:t>www.eecs.berkeley.edu/~waterman/papers/</a:t>
            </a:r>
            <a:r>
              <a:rPr lang="en-US" sz="1000" b="1" i="1" dirty="0" smtClean="0"/>
              <a:t>roofline</a:t>
            </a:r>
            <a:r>
              <a:rPr lang="en-US" sz="1000" i="1" dirty="0" smtClean="0"/>
              <a:t>.pdf</a:t>
            </a:r>
            <a:endParaRPr lang="en-US" sz="1000" b="1" dirty="0" smtClean="0"/>
          </a:p>
          <a:p>
            <a:pPr algn="ctr"/>
            <a:r>
              <a:rPr lang="en-US" sz="1000" b="1" dirty="0" err="1" smtClean="0"/>
              <a:t>ParLab</a:t>
            </a:r>
            <a:r>
              <a:rPr lang="en-US" sz="1000" b="1" dirty="0" smtClean="0"/>
              <a:t> Summer Retreat</a:t>
            </a:r>
          </a:p>
          <a:p>
            <a:pPr algn="ctr"/>
            <a:r>
              <a:rPr lang="en-US" sz="1000" dirty="0" smtClean="0"/>
              <a:t>Samuel Williams, David Patterson: samw@cs.berkeley.edu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0" y="1447800"/>
            <a:ext cx="7213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410200" y="3276600"/>
            <a:ext cx="373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/>
              <a:t>Slide from:</a:t>
            </a:r>
          </a:p>
          <a:p>
            <a:pPr algn="ctr"/>
            <a:r>
              <a:rPr lang="en-US" sz="1000" i="1" dirty="0" smtClean="0"/>
              <a:t>www.eecs.berkeley.edu/~waterman/papers/</a:t>
            </a:r>
            <a:r>
              <a:rPr lang="en-US" sz="1000" b="1" i="1" dirty="0" smtClean="0"/>
              <a:t>roofline</a:t>
            </a:r>
            <a:r>
              <a:rPr lang="en-US" sz="1000" i="1" dirty="0" smtClean="0"/>
              <a:t>.pdf</a:t>
            </a:r>
            <a:endParaRPr lang="en-US" sz="1000" b="1" dirty="0" smtClean="0"/>
          </a:p>
          <a:p>
            <a:pPr algn="ctr"/>
            <a:r>
              <a:rPr lang="en-US" sz="1000" b="1" dirty="0" err="1" smtClean="0"/>
              <a:t>ParLab</a:t>
            </a:r>
            <a:r>
              <a:rPr lang="en-US" sz="1000" b="1" dirty="0" smtClean="0"/>
              <a:t> Summer Retreat</a:t>
            </a:r>
          </a:p>
          <a:p>
            <a:pPr algn="ctr"/>
            <a:r>
              <a:rPr lang="en-US" sz="1000" dirty="0" smtClean="0"/>
              <a:t>Samuel Williams, David Patterson: samw@cs.berkeley.edu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Computational Bottlenecks:</a:t>
            </a:r>
          </a:p>
          <a:p>
            <a:pPr lvl="1"/>
            <a:r>
              <a:rPr lang="en-US" sz="2400" dirty="0" smtClean="0"/>
              <a:t>Floating-point operation mix</a:t>
            </a:r>
          </a:p>
          <a:p>
            <a:pPr lvl="2"/>
            <a:r>
              <a:rPr lang="en-US" dirty="0" smtClean="0"/>
              <a:t>Peak performance is obtained with an equal number of nearly simultaneous adds and multiplies</a:t>
            </a:r>
          </a:p>
          <a:p>
            <a:pPr lvl="2"/>
            <a:r>
              <a:rPr lang="en-US" dirty="0" smtClean="0"/>
              <a:t>Different hardware for each command</a:t>
            </a:r>
          </a:p>
          <a:p>
            <a:pPr lvl="1"/>
            <a:r>
              <a:rPr lang="en-US" sz="2400" dirty="0" smtClean="0"/>
              <a:t>Improve instruction-level parallelism &amp; apply SIMD</a:t>
            </a:r>
          </a:p>
          <a:p>
            <a:pPr lvl="2"/>
            <a:r>
              <a:rPr lang="en-US" dirty="0" smtClean="0"/>
              <a:t>Superscalar architectures have the highest performance when having a 3-4 instruction/clock cycle pipeline</a:t>
            </a:r>
          </a:p>
          <a:p>
            <a:pPr lvl="2"/>
            <a:r>
              <a:rPr lang="en-US" dirty="0" smtClean="0"/>
              <a:t>Improve the compiler to increase ILP by doing something such as unrolling loops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621166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b="1" dirty="0" smtClean="0"/>
              <a:t>Slide from:</a:t>
            </a:r>
          </a:p>
          <a:p>
            <a:pPr algn="ctr"/>
            <a:r>
              <a:rPr lang="en-US" sz="1000" i="1" dirty="0" smtClean="0"/>
              <a:t>www.eecs.berkeley.edu/~waterman/papers/</a:t>
            </a:r>
            <a:r>
              <a:rPr lang="en-US" sz="1000" b="1" i="1" dirty="0" smtClean="0"/>
              <a:t>roofline</a:t>
            </a:r>
            <a:r>
              <a:rPr lang="en-US" sz="1000" i="1" dirty="0" smtClean="0"/>
              <a:t>.pdf</a:t>
            </a:r>
            <a:endParaRPr lang="en-US" sz="1000" b="1" dirty="0" smtClean="0"/>
          </a:p>
          <a:p>
            <a:pPr algn="ctr"/>
            <a:r>
              <a:rPr lang="en-US" sz="1000" b="1" dirty="0" err="1" smtClean="0"/>
              <a:t>ParLab</a:t>
            </a:r>
            <a:r>
              <a:rPr lang="en-US" sz="1000" b="1" dirty="0" smtClean="0"/>
              <a:t> Summer Retreat</a:t>
            </a:r>
          </a:p>
          <a:p>
            <a:pPr algn="ctr"/>
            <a:r>
              <a:rPr lang="en-US" sz="1000" dirty="0" smtClean="0"/>
              <a:t>Samuel Williams, David Patterson: samw@cs.berkeley.edu</a:t>
            </a: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Memory Bottlenecks:</a:t>
            </a:r>
          </a:p>
          <a:p>
            <a:pPr lvl="1"/>
            <a:r>
              <a:rPr lang="en-US" sz="2400" dirty="0" smtClean="0"/>
              <a:t>Software </a:t>
            </a:r>
            <a:r>
              <a:rPr lang="en-US" sz="2400" dirty="0" err="1" smtClean="0"/>
              <a:t>Prefetching</a:t>
            </a:r>
            <a:endParaRPr lang="en-US" sz="2400" dirty="0" smtClean="0"/>
          </a:p>
          <a:p>
            <a:pPr lvl="2"/>
            <a:r>
              <a:rPr lang="en-US" sz="2000" dirty="0" smtClean="0"/>
              <a:t>Have the software pre-fetch instructions rather than waiting until the data is required</a:t>
            </a:r>
          </a:p>
          <a:p>
            <a:pPr lvl="1"/>
            <a:r>
              <a:rPr lang="en-US" sz="2400" dirty="0" smtClean="0"/>
              <a:t>Memory Affinity</a:t>
            </a:r>
          </a:p>
          <a:p>
            <a:pPr lvl="2"/>
            <a:r>
              <a:rPr lang="en-US" sz="2000" dirty="0" smtClean="0"/>
              <a:t>Multiple memory controller chips means some memory addresses are only local to one of the chips</a:t>
            </a:r>
          </a:p>
          <a:p>
            <a:pPr lvl="2"/>
            <a:r>
              <a:rPr lang="en-US" sz="2000" dirty="0" smtClean="0"/>
              <a:t>Optimize in order to allocate data and threads so that they are tasked to operate on the same memory-processor pair to avoid having to access the memory of the other chips (which is slow)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621166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b="1" dirty="0" smtClean="0"/>
              <a:t>Slide from:</a:t>
            </a:r>
          </a:p>
          <a:p>
            <a:pPr algn="ctr"/>
            <a:r>
              <a:rPr lang="en-US" sz="1000" i="1" dirty="0" smtClean="0"/>
              <a:t>www.eecs.berkeley.edu/~waterman/papers/</a:t>
            </a:r>
            <a:r>
              <a:rPr lang="en-US" sz="1000" b="1" i="1" dirty="0" smtClean="0"/>
              <a:t>roofline</a:t>
            </a:r>
            <a:r>
              <a:rPr lang="en-US" sz="1000" i="1" dirty="0" smtClean="0"/>
              <a:t>.pdf</a:t>
            </a:r>
            <a:endParaRPr lang="en-US" sz="1000" b="1" dirty="0" smtClean="0"/>
          </a:p>
          <a:p>
            <a:pPr algn="ctr"/>
            <a:r>
              <a:rPr lang="en-US" sz="1000" b="1" dirty="0" err="1" smtClean="0"/>
              <a:t>ParLab</a:t>
            </a:r>
            <a:r>
              <a:rPr lang="en-US" sz="1000" b="1" dirty="0" smtClean="0"/>
              <a:t> Summer Retreat</a:t>
            </a:r>
          </a:p>
          <a:p>
            <a:pPr algn="ctr"/>
            <a:r>
              <a:rPr lang="en-US" sz="1000" dirty="0" smtClean="0"/>
              <a:t>Samuel Williams, David Patterson: samw@cs.berkeley.edu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09800" y="621166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b="1" dirty="0" smtClean="0"/>
              <a:t>Slide from:</a:t>
            </a:r>
          </a:p>
          <a:p>
            <a:pPr algn="ctr"/>
            <a:r>
              <a:rPr lang="en-US" sz="1000" i="1" dirty="0" smtClean="0"/>
              <a:t>www.eecs.berkeley.edu/~waterman/papers/</a:t>
            </a:r>
            <a:r>
              <a:rPr lang="en-US" sz="1000" b="1" i="1" dirty="0" smtClean="0"/>
              <a:t>roofline</a:t>
            </a:r>
            <a:r>
              <a:rPr lang="en-US" sz="1000" i="1" dirty="0" smtClean="0"/>
              <a:t>.pdf</a:t>
            </a:r>
            <a:endParaRPr lang="en-US" sz="1000" b="1" dirty="0" smtClean="0"/>
          </a:p>
          <a:p>
            <a:pPr algn="ctr"/>
            <a:r>
              <a:rPr lang="en-US" sz="1000" b="1" dirty="0" err="1" smtClean="0"/>
              <a:t>ParLab</a:t>
            </a:r>
            <a:r>
              <a:rPr lang="en-US" sz="1000" b="1" dirty="0" smtClean="0"/>
              <a:t> Summer Retreat</a:t>
            </a:r>
          </a:p>
          <a:p>
            <a:pPr algn="ctr"/>
            <a:r>
              <a:rPr lang="en-US" sz="1000" dirty="0" smtClean="0"/>
              <a:t>Samuel Williams, David Patterson: samw@cs.berkeley.edu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Scaling: Weak</a:t>
            </a:r>
          </a:p>
          <a:p>
            <a:r>
              <a:rPr lang="en-US" b="1" dirty="0" smtClean="0"/>
              <a:t>Reprogram: Yes</a:t>
            </a:r>
          </a:p>
          <a:p>
            <a:r>
              <a:rPr lang="en-US" dirty="0" smtClean="0"/>
              <a:t>It is a collection of linear algebra routines and routines for performing Gaussian elimination. </a:t>
            </a:r>
          </a:p>
          <a:p>
            <a:r>
              <a:rPr lang="en-US" dirty="0" smtClean="0"/>
              <a:t>It lets the user pick any size problem.</a:t>
            </a:r>
          </a:p>
          <a:p>
            <a:r>
              <a:rPr lang="en-US" dirty="0" smtClean="0"/>
              <a:t>The top 500 computers in terms of </a:t>
            </a:r>
            <a:r>
              <a:rPr lang="en-US" dirty="0" err="1" smtClean="0"/>
              <a:t>Linpack</a:t>
            </a:r>
            <a:r>
              <a:rPr lang="en-US" dirty="0" smtClean="0"/>
              <a:t> score are updated once a year at www.top500.org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slides represent the change in the roofline model after optimization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09800" y="621166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b="1" dirty="0" smtClean="0"/>
              <a:t>Slide from:</a:t>
            </a:r>
          </a:p>
          <a:p>
            <a:pPr algn="ctr"/>
            <a:r>
              <a:rPr lang="en-US" sz="1000" i="1" dirty="0" smtClean="0"/>
              <a:t>www.eecs.berkeley.edu/~waterman/papers/</a:t>
            </a:r>
            <a:r>
              <a:rPr lang="en-US" sz="1000" b="1" i="1" dirty="0" smtClean="0"/>
              <a:t>roofline</a:t>
            </a:r>
            <a:r>
              <a:rPr lang="en-US" sz="1000" i="1" dirty="0" smtClean="0"/>
              <a:t>.pdf</a:t>
            </a:r>
            <a:endParaRPr lang="en-US" sz="1000" b="1" dirty="0" smtClean="0"/>
          </a:p>
          <a:p>
            <a:pPr algn="ctr"/>
            <a:r>
              <a:rPr lang="en-US" sz="1000" b="1" dirty="0" err="1" smtClean="0"/>
              <a:t>ParLab</a:t>
            </a:r>
            <a:r>
              <a:rPr lang="en-US" sz="1000" b="1" dirty="0" smtClean="0"/>
              <a:t> Summer Retreat</a:t>
            </a:r>
          </a:p>
          <a:p>
            <a:pPr algn="ctr"/>
            <a:r>
              <a:rPr lang="en-US" sz="1000" dirty="0" smtClean="0"/>
              <a:t>Samuel Williams, David Patterson: samw@cs.berkeley.edu</a:t>
            </a:r>
            <a:endParaRPr 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621166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b="1" dirty="0" smtClean="0"/>
              <a:t>Slide from:</a:t>
            </a:r>
          </a:p>
          <a:p>
            <a:pPr algn="ctr"/>
            <a:r>
              <a:rPr lang="en-US" sz="1000" i="1" dirty="0" smtClean="0"/>
              <a:t>www.eecs.berkeley.edu/~waterman/papers/</a:t>
            </a:r>
            <a:r>
              <a:rPr lang="en-US" sz="1000" b="1" i="1" dirty="0" smtClean="0"/>
              <a:t>roofline</a:t>
            </a:r>
            <a:r>
              <a:rPr lang="en-US" sz="1000" i="1" dirty="0" smtClean="0"/>
              <a:t>.pdf</a:t>
            </a:r>
            <a:endParaRPr lang="en-US" sz="1000" b="1" dirty="0" smtClean="0"/>
          </a:p>
          <a:p>
            <a:pPr algn="ctr"/>
            <a:r>
              <a:rPr lang="en-US" sz="1000" b="1" dirty="0" err="1" smtClean="0"/>
              <a:t>ParLab</a:t>
            </a:r>
            <a:r>
              <a:rPr lang="en-US" sz="1000" b="1" dirty="0" smtClean="0"/>
              <a:t> Summer Retreat</a:t>
            </a:r>
          </a:p>
          <a:p>
            <a:pPr algn="ctr"/>
            <a:r>
              <a:rPr lang="en-US" sz="1000" dirty="0" smtClean="0"/>
              <a:t>Samuel Williams, David Patterson: samw@cs.berkeley.edu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Scaling: Weak</a:t>
            </a:r>
          </a:p>
          <a:p>
            <a:r>
              <a:rPr lang="en-US" b="1" dirty="0" smtClean="0"/>
              <a:t>Reprogram: No</a:t>
            </a:r>
          </a:p>
          <a:p>
            <a:r>
              <a:rPr lang="en-US" dirty="0" smtClean="0"/>
              <a:t>Runs many copies of the program simultaneously to measure job-level parallelism (no communication between jobs)</a:t>
            </a:r>
          </a:p>
          <a:p>
            <a:r>
              <a:rPr lang="en-US" dirty="0" smtClean="0"/>
              <a:t>Run more copies to measure scaling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Scaling: Strong (offers 2 problem sizes)</a:t>
            </a:r>
          </a:p>
          <a:p>
            <a:r>
              <a:rPr lang="en-US" b="1" dirty="0" smtClean="0"/>
              <a:t>Reprogram: No</a:t>
            </a:r>
          </a:p>
          <a:p>
            <a:r>
              <a:rPr lang="en-US" dirty="0" smtClean="0"/>
              <a:t>Parallel benchmark suite by Stanford</a:t>
            </a:r>
          </a:p>
          <a:p>
            <a:r>
              <a:rPr lang="en-US" dirty="0" smtClean="0"/>
              <a:t>Has both kernels and applications</a:t>
            </a:r>
          </a:p>
          <a:p>
            <a:r>
              <a:rPr lang="en-US" dirty="0" smtClean="0"/>
              <a:t>Many programs are from the high-performance computing community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Parallel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Scaling: Weak</a:t>
            </a:r>
          </a:p>
          <a:p>
            <a:r>
              <a:rPr lang="en-US" b="1" dirty="0" smtClean="0"/>
              <a:t>Reprogram: Yes (C &amp; Fortran only)</a:t>
            </a:r>
          </a:p>
          <a:p>
            <a:r>
              <a:rPr lang="en-US" dirty="0" smtClean="0"/>
              <a:t>Developed by NASA</a:t>
            </a:r>
          </a:p>
          <a:p>
            <a:r>
              <a:rPr lang="en-US" dirty="0" smtClean="0"/>
              <a:t>Consists of 5 kernels, uses computational fluid dynamics </a:t>
            </a:r>
          </a:p>
          <a:p>
            <a:r>
              <a:rPr lang="en-US" dirty="0" smtClean="0"/>
              <a:t>Weak scaling via defining a few data sets</a:t>
            </a:r>
          </a:p>
          <a:p>
            <a:r>
              <a:rPr lang="en-US" dirty="0" smtClean="0"/>
              <a:t>Can be re-written in C or Fortran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PARSEC Benchmark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b="1" dirty="0" smtClean="0"/>
              <a:t>Scaling: Weak</a:t>
            </a:r>
          </a:p>
          <a:p>
            <a:r>
              <a:rPr lang="en-US" sz="3500" b="1" dirty="0" smtClean="0"/>
              <a:t>Reprogram: No</a:t>
            </a:r>
          </a:p>
          <a:p>
            <a:r>
              <a:rPr lang="en-US" sz="3500" dirty="0" smtClean="0"/>
              <a:t>Developed by Princeton</a:t>
            </a:r>
          </a:p>
          <a:p>
            <a:r>
              <a:rPr lang="en-US" sz="3500" dirty="0" smtClean="0"/>
              <a:t>Consists of multithreaded programs</a:t>
            </a:r>
          </a:p>
          <a:p>
            <a:r>
              <a:rPr lang="en-US" sz="3500" dirty="0" smtClean="0"/>
              <a:t>Uses </a:t>
            </a:r>
            <a:r>
              <a:rPr lang="en-US" sz="3500" dirty="0" err="1" smtClean="0"/>
              <a:t>Pthreads</a:t>
            </a:r>
            <a:r>
              <a:rPr lang="en-US" sz="3500" dirty="0" smtClean="0"/>
              <a:t> (POSIX threads) and </a:t>
            </a:r>
            <a:r>
              <a:rPr lang="en-US" sz="3500" dirty="0" err="1" smtClean="0"/>
              <a:t>OpenMP</a:t>
            </a:r>
            <a:r>
              <a:rPr lang="en-US" sz="3500" dirty="0" smtClean="0"/>
              <a:t> (Open Multiprocessing)</a:t>
            </a:r>
          </a:p>
          <a:p>
            <a:r>
              <a:rPr lang="en-US" sz="3500" dirty="0" smtClean="0"/>
              <a:t>Applications focusing on: data parallelism, pipelined parallelism, or unstructured parallelism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Scaling: Strong or Weak</a:t>
            </a:r>
          </a:p>
          <a:p>
            <a:r>
              <a:rPr lang="en-US" b="1" dirty="0" smtClean="0"/>
              <a:t>Reprogram: Yes</a:t>
            </a:r>
          </a:p>
          <a:p>
            <a:r>
              <a:rPr lang="en-US" dirty="0" smtClean="0"/>
              <a:t>Design patterns based on: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886200"/>
          <a:ext cx="86868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Finite State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Combinational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Logic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Graph Traversal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Structured Grid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Dense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Matrix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Spare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Matrix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Spectral Methods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(FFT)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Dynamic Programming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N-Body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MapReduce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Backtrack/Branch and Bound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Graphical Model Inference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Intensity:</a:t>
            </a:r>
          </a:p>
          <a:p>
            <a:pPr lvl="1"/>
            <a:r>
              <a:rPr lang="en-US" dirty="0" smtClean="0"/>
              <a:t>The Ratio of floating-point operations per byte of memory accessed</a:t>
            </a:r>
          </a:p>
          <a:p>
            <a:pPr lvl="1"/>
            <a:r>
              <a:rPr lang="en-US" dirty="0" smtClean="0"/>
              <a:t>Calculated by:</a:t>
            </a:r>
          </a:p>
          <a:p>
            <a:pPr lvl="2"/>
            <a:r>
              <a:rPr lang="en-US" sz="1800" dirty="0" smtClean="0"/>
              <a:t>(Floating-Point Operations / Sec) / (Floating-Point Operations / Byte) = Bytes/Sec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Roofline: A Simple Performance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846" y="1451769"/>
            <a:ext cx="7208308" cy="540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621166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b="1" dirty="0" smtClean="0"/>
              <a:t>Slide from:</a:t>
            </a:r>
          </a:p>
          <a:p>
            <a:pPr algn="ctr"/>
            <a:r>
              <a:rPr lang="en-US" sz="1000" i="1" dirty="0" smtClean="0"/>
              <a:t>www.eecs.berkeley.edu/~waterman/papers/</a:t>
            </a:r>
            <a:r>
              <a:rPr lang="en-US" sz="1000" b="1" i="1" dirty="0" smtClean="0"/>
              <a:t>roofline</a:t>
            </a:r>
            <a:r>
              <a:rPr lang="en-US" sz="1000" i="1" dirty="0" smtClean="0"/>
              <a:t>.pdf</a:t>
            </a:r>
            <a:endParaRPr lang="en-US" sz="1000" b="1" dirty="0" smtClean="0"/>
          </a:p>
          <a:p>
            <a:pPr algn="ctr"/>
            <a:r>
              <a:rPr lang="en-US" sz="1000" b="1" dirty="0" err="1" smtClean="0"/>
              <a:t>ParLab</a:t>
            </a:r>
            <a:r>
              <a:rPr lang="en-US" sz="1000" b="1" dirty="0" smtClean="0"/>
              <a:t> Summer Retreat</a:t>
            </a:r>
          </a:p>
          <a:p>
            <a:pPr algn="ctr"/>
            <a:r>
              <a:rPr lang="en-US" sz="1000" dirty="0" smtClean="0"/>
              <a:t>Samuel Williams, David Patterson: samw@cs.berkeley.edu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764</Words>
  <Application>Microsoft Office PowerPoint</Application>
  <PresentationFormat>On-screen Show (4:3)</PresentationFormat>
  <Paragraphs>130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Multiprocessor Benchmarks</vt:lpstr>
      <vt:lpstr>Linpack</vt:lpstr>
      <vt:lpstr>SPECrate</vt:lpstr>
      <vt:lpstr>SPLASH</vt:lpstr>
      <vt:lpstr>NAS Parallel Benchmarks</vt:lpstr>
      <vt:lpstr>PARSEC Benchmark Suite</vt:lpstr>
      <vt:lpstr>Berkeley Design Patterns</vt:lpstr>
      <vt:lpstr>Roofline: A Simple Performance Model</vt:lpstr>
      <vt:lpstr>Roofline: A Simple Performance Model</vt:lpstr>
      <vt:lpstr>Roofline: A Simple Performance Model</vt:lpstr>
      <vt:lpstr>Roofline: A Simple Performance Model</vt:lpstr>
      <vt:lpstr>Roofline: A Simple Performance Model</vt:lpstr>
      <vt:lpstr>Roofline: A Simple Performance Model</vt:lpstr>
      <vt:lpstr>Roofline: A Simple Performance Model</vt:lpstr>
      <vt:lpstr>Roofline: A Simple Performance Model</vt:lpstr>
      <vt:lpstr>Roofline: A Simple Performance Model</vt:lpstr>
      <vt:lpstr>Roofline: A Simple Performance Model</vt:lpstr>
      <vt:lpstr>Roofline: A Simple Performance Model</vt:lpstr>
      <vt:lpstr>Roofline: A Simple Performance Model</vt:lpstr>
      <vt:lpstr>Roofline: A Simple Performance Model</vt:lpstr>
      <vt:lpstr>Roofline: A Simple Performance Model</vt:lpstr>
      <vt:lpstr>Roofline: A Simple Performance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Multiprocessor Benchmarks</dc:title>
  <dc:creator>Tytanium</dc:creator>
  <cp:lastModifiedBy>Tytanium</cp:lastModifiedBy>
  <cp:revision>33</cp:revision>
  <dcterms:created xsi:type="dcterms:W3CDTF">2010-02-21T21:07:11Z</dcterms:created>
  <dcterms:modified xsi:type="dcterms:W3CDTF">2010-03-11T07:15:09Z</dcterms:modified>
</cp:coreProperties>
</file>