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149.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5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handoutMasterIdLst>
    <p:handoutMasterId r:id="rId16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86" autoAdjust="0"/>
    <p:restoredTop sz="94660"/>
  </p:normalViewPr>
  <p:slideViewPr>
    <p:cSldViewPr>
      <p:cViewPr varScale="1">
        <p:scale>
          <a:sx n="131" d="100"/>
          <a:sy n="131" d="100"/>
        </p:scale>
        <p:origin x="-10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346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367877-CE59-4198-8BD5-39F54BC9FC62}" type="datetimeFigureOut">
              <a:rPr lang="en-US" smtClean="0"/>
              <a:t>2/26/2010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AD030-9836-4B02-9953-3B2DBE746A6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CBA12-264A-4395-895C-00BC05D4C4C6}" type="datetimeFigureOut">
              <a:rPr lang="en-US" smtClean="0"/>
              <a:t>2/25/2010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C46E38-A061-4A5E-B396-CF757F0C5BB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026"/>
          <p:cNvSpPr txBox="1">
            <a:spLocks noChangeArrowheads="1"/>
          </p:cNvSpPr>
          <p:nvPr/>
        </p:nvSpPr>
        <p:spPr bwMode="auto">
          <a:xfrm>
            <a:off x="1143000" y="685800"/>
            <a:ext cx="4564063"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27651" name="Text Box 1027"/>
          <p:cNvSpPr>
            <a:spLocks noChangeArrowheads="1"/>
          </p:cNvSpPr>
          <p:nvPr>
            <p:ph type="body"/>
          </p:nvPr>
        </p:nvSpPr>
        <p:spPr>
          <a:xfrm>
            <a:off x="685800" y="4343400"/>
            <a:ext cx="5476875" cy="4114800"/>
          </a:xfrm>
          <a:noFill/>
          <a:ln/>
        </p:spPr>
        <p:txBody>
          <a:bodyPr wrap="none" anchor="ct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143000" y="687388"/>
            <a:ext cx="4572000" cy="3432175"/>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17763" name="Text Box 3"/>
          <p:cNvSpPr>
            <a:spLocks noChangeArrowheads="1"/>
          </p:cNvSpPr>
          <p:nvPr>
            <p:ph type="body"/>
          </p:nvPr>
        </p:nvSpPr>
        <p:spPr>
          <a:xfrm>
            <a:off x="914400" y="4348163"/>
            <a:ext cx="5029200" cy="4121150"/>
          </a:xfrm>
          <a:noFill/>
          <a:ln/>
        </p:spPr>
        <p:txBody>
          <a:bodyPr wrap="none" anchor="ctr"/>
          <a:lstStyle/>
          <a:p>
            <a:pPr eaLnBrk="1" hangingPunct="1"/>
            <a:endParaRPr lang="en-US" smtClean="0">
              <a:latin typeface="Gill Sans"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ph type="sldImg"/>
          </p:nvPr>
        </p:nvSpPr>
        <p:spPr>
          <a:solidFill>
            <a:srgbClr val="FFFFFF"/>
          </a:solidFill>
          <a:ln/>
        </p:spPr>
      </p:sp>
      <p:sp>
        <p:nvSpPr>
          <p:cNvPr id="4096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77E672CD-B04B-486B-B6F4-9CEB2A9EE25D}" type="slidenum">
              <a:rPr lang="en-GB"/>
              <a:pPr/>
              <a:t>101</a:t>
            </a:fld>
            <a:endParaRPr lang="en-GB"/>
          </a:p>
        </p:txBody>
      </p:sp>
      <p:sp>
        <p:nvSpPr>
          <p:cNvPr id="47107" name="Text Box 1"/>
          <p:cNvSpPr txBox="1">
            <a:spLocks noChangeArrowheads="1"/>
          </p:cNvSpPr>
          <p:nvPr>
            <p:ph type="body"/>
          </p:nvPr>
        </p:nvSpPr>
        <p:spPr>
          <a:xfrm>
            <a:off x="514350" y="4341813"/>
            <a:ext cx="5911850" cy="4114800"/>
          </a:xfrm>
          <a:noFill/>
          <a:ln/>
        </p:spPr>
        <p:txBody>
          <a:bodyPr lIns="82704" tIns="40706" rIns="82704" bIns="40706"/>
          <a:lstStyle/>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endParaRPr lang="en-GB" smtClean="0">
              <a:latin typeface="Liberation Sans" pitchFamily="16" charset="0"/>
            </a:endParaRP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endParaRPr lang="en-GB" smtClean="0">
              <a:latin typeface="Liberation Sans" pitchFamily="16" charset="0"/>
            </a:endParaRPr>
          </a:p>
        </p:txBody>
      </p:sp>
      <p:sp>
        <p:nvSpPr>
          <p:cNvPr id="47108" name="Text Box 2"/>
          <p:cNvSpPr txBox="1">
            <a:spLocks noChangeArrowheads="1"/>
          </p:cNvSpPr>
          <p:nvPr/>
        </p:nvSpPr>
        <p:spPr bwMode="auto">
          <a:xfrm>
            <a:off x="1162050" y="592138"/>
            <a:ext cx="4546600" cy="340836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04F544F8-BB96-41FE-A3DA-7D74C99B1B63}" type="slidenum">
              <a:rPr lang="en-GB"/>
              <a:pPr/>
              <a:t>102</a:t>
            </a:fld>
            <a:endParaRPr lang="en-GB"/>
          </a:p>
        </p:txBody>
      </p:sp>
      <p:sp>
        <p:nvSpPr>
          <p:cNvPr id="49155" name="Text Box 1"/>
          <p:cNvSpPr txBox="1">
            <a:spLocks noChangeArrowheads="1"/>
          </p:cNvSpPr>
          <p:nvPr>
            <p:ph type="body"/>
          </p:nvPr>
        </p:nvSpPr>
        <p:spPr>
          <a:xfrm>
            <a:off x="515938" y="4341813"/>
            <a:ext cx="5910262" cy="4114800"/>
          </a:xfrm>
          <a:noFill/>
          <a:ln/>
        </p:spPr>
        <p:txBody>
          <a:bodyPr lIns="81089" tIns="39737" rIns="81089" bIns="39737"/>
          <a:lstStyle/>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endParaRPr lang="en-GB" smtClean="0">
              <a:latin typeface="Liberation Sans" pitchFamily="16" charset="0"/>
            </a:endParaRPr>
          </a:p>
        </p:txBody>
      </p:sp>
      <p:sp>
        <p:nvSpPr>
          <p:cNvPr id="49156" name="Text Box 2"/>
          <p:cNvSpPr txBox="1">
            <a:spLocks noChangeArrowheads="1"/>
          </p:cNvSpPr>
          <p:nvPr/>
        </p:nvSpPr>
        <p:spPr bwMode="auto">
          <a:xfrm>
            <a:off x="1162050" y="592138"/>
            <a:ext cx="4546600" cy="340995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ph type="sldImg"/>
          </p:nvPr>
        </p:nvSpPr>
        <p:spPr>
          <a:solidFill>
            <a:srgbClr val="FFFFFF"/>
          </a:solidFill>
          <a:ln/>
        </p:spPr>
      </p:sp>
      <p:sp>
        <p:nvSpPr>
          <p:cNvPr id="5120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ph type="sldImg"/>
          </p:nvPr>
        </p:nvSpPr>
        <p:spPr>
          <a:solidFill>
            <a:srgbClr val="FFFFFF"/>
          </a:solidFill>
          <a:ln/>
        </p:spPr>
      </p:sp>
      <p:sp>
        <p:nvSpPr>
          <p:cNvPr id="5325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ph type="sldImg"/>
          </p:nvPr>
        </p:nvSpPr>
        <p:spPr>
          <a:solidFill>
            <a:srgbClr val="FFFFFF"/>
          </a:solidFill>
          <a:ln/>
        </p:spPr>
      </p:sp>
      <p:sp>
        <p:nvSpPr>
          <p:cNvPr id="5529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ChangeArrowheads="1"/>
          </p:cNvSpPr>
          <p:nvPr>
            <p:ph type="sldImg"/>
          </p:nvPr>
        </p:nvSpPr>
        <p:spPr>
          <a:solidFill>
            <a:srgbClr val="FFFFFF"/>
          </a:solidFill>
          <a:ln/>
        </p:spPr>
      </p:sp>
      <p:sp>
        <p:nvSpPr>
          <p:cNvPr id="5734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ChangeArrowheads="1"/>
          </p:cNvSpPr>
          <p:nvPr>
            <p:ph type="sldImg"/>
          </p:nvPr>
        </p:nvSpPr>
        <p:spPr>
          <a:solidFill>
            <a:srgbClr val="FFFFFF"/>
          </a:solidFill>
          <a:ln/>
        </p:spPr>
      </p:sp>
      <p:sp>
        <p:nvSpPr>
          <p:cNvPr id="6144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ph type="sldImg"/>
          </p:nvPr>
        </p:nvSpPr>
        <p:spPr>
          <a:solidFill>
            <a:srgbClr val="FFFFFF"/>
          </a:solidFill>
          <a:ln/>
        </p:spPr>
      </p:sp>
      <p:sp>
        <p:nvSpPr>
          <p:cNvPr id="6349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ph type="sldImg"/>
          </p:nvPr>
        </p:nvSpPr>
        <p:spPr>
          <a:solidFill>
            <a:srgbClr val="FFFFFF"/>
          </a:solidFill>
          <a:ln/>
        </p:spPr>
      </p:sp>
      <p:sp>
        <p:nvSpPr>
          <p:cNvPr id="4301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Rot="1" noChangeArrowheads="1" noTextEdit="1"/>
          </p:cNvSpPr>
          <p:nvPr>
            <p:ph type="sldImg"/>
          </p:nvPr>
        </p:nvSpPr>
        <p:spPr>
          <a:ln/>
        </p:spPr>
      </p:sp>
      <p:sp>
        <p:nvSpPr>
          <p:cNvPr id="125955" name="Rectangle 3"/>
          <p:cNvSpPr>
            <a:spLocks noGrp="1" noChangeArrowheads="1"/>
          </p:cNvSpPr>
          <p:nvPr>
            <p:ph type="body" idx="1"/>
          </p:nvPr>
        </p:nvSpPr>
        <p:spPr>
          <a:noFill/>
          <a:ln/>
        </p:spPr>
        <p:txBody>
          <a:bodyPr/>
          <a:lstStyle/>
          <a:p>
            <a:pPr eaLnBrk="1" hangingPunct="1"/>
            <a:endParaRPr lang="en-US" smtClean="0">
              <a:latin typeface="Gill Sans"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ph type="sldImg"/>
          </p:nvPr>
        </p:nvSpPr>
        <p:spPr>
          <a:solidFill>
            <a:srgbClr val="FFFFFF"/>
          </a:solidFill>
          <a:ln/>
        </p:spPr>
      </p:sp>
      <p:sp>
        <p:nvSpPr>
          <p:cNvPr id="4505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ph type="sldImg"/>
          </p:nvPr>
        </p:nvSpPr>
        <p:spPr>
          <a:solidFill>
            <a:srgbClr val="FFFFFF"/>
          </a:solidFill>
          <a:ln/>
        </p:spPr>
      </p:sp>
      <p:sp>
        <p:nvSpPr>
          <p:cNvPr id="4710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ph type="sldImg"/>
          </p:nvPr>
        </p:nvSpPr>
        <p:spPr>
          <a:solidFill>
            <a:srgbClr val="FFFFFF"/>
          </a:solidFill>
          <a:ln/>
        </p:spPr>
      </p:sp>
      <p:sp>
        <p:nvSpPr>
          <p:cNvPr id="49155"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ph type="sldImg"/>
          </p:nvPr>
        </p:nvSpPr>
        <p:spPr>
          <a:solidFill>
            <a:srgbClr val="FFFFFF"/>
          </a:solidFill>
          <a:ln/>
        </p:spPr>
      </p:sp>
      <p:sp>
        <p:nvSpPr>
          <p:cNvPr id="5120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ph type="sldImg"/>
          </p:nvPr>
        </p:nvSpPr>
        <p:spPr>
          <a:solidFill>
            <a:srgbClr val="FFFFFF"/>
          </a:solidFill>
          <a:ln/>
        </p:spPr>
      </p:sp>
      <p:sp>
        <p:nvSpPr>
          <p:cNvPr id="5325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ph type="sldImg"/>
          </p:nvPr>
        </p:nvSpPr>
        <p:spPr>
          <a:solidFill>
            <a:srgbClr val="FFFFFF"/>
          </a:solidFill>
          <a:ln/>
        </p:spPr>
      </p:sp>
      <p:sp>
        <p:nvSpPr>
          <p:cNvPr id="5529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ChangeArrowheads="1"/>
          </p:cNvSpPr>
          <p:nvPr>
            <p:ph type="sldImg"/>
          </p:nvPr>
        </p:nvSpPr>
        <p:spPr>
          <a:solidFill>
            <a:srgbClr val="FFFFFF"/>
          </a:solidFill>
          <a:ln/>
        </p:spPr>
      </p:sp>
      <p:sp>
        <p:nvSpPr>
          <p:cNvPr id="59395"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ph type="sldImg"/>
          </p:nvPr>
        </p:nvSpPr>
        <p:spPr>
          <a:solidFill>
            <a:srgbClr val="FFFFFF"/>
          </a:solidFill>
          <a:ln/>
        </p:spPr>
      </p:sp>
      <p:sp>
        <p:nvSpPr>
          <p:cNvPr id="6349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 (dirty) state).  All the other caches monitor the read miss to see if this block is in their cache.  If one has a copy and it is in the Modified state, then the block is written back and its state is changed to Invalid.  The read miss is then satisfied by reading from the block memory, and the state of the block is set to Shared.</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Read hits do not change the cache state.</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A write miss to an Invalid block causes the cache to acquire the bus, read the block, modify the portion of the block being written and changing the block’s state to Modified.  A write miss to a Shared block causes the cache to acquire the bus, send an invalidate signal to invalidate any other existing copies in other caches, modify the portion of the block being written and chang the block’s state to Modified.</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A write hit to a Modified block causes no action.  A write hit to a Shared block causes the cache to acquire the bus, send an invalidate signal to invalidate any other existing copies in other caches, modify the part of the block being written, and change the state to Modified.</a:t>
            </a: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ph type="sldImg"/>
          </p:nvPr>
        </p:nvSpPr>
        <p:spPr>
          <a:solidFill>
            <a:srgbClr val="FFFFFF"/>
          </a:solidFill>
          <a:ln/>
        </p:spPr>
      </p:sp>
      <p:sp>
        <p:nvSpPr>
          <p:cNvPr id="6758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ph type="sldImg"/>
          </p:nvPr>
        </p:nvSpPr>
        <p:spPr>
          <a:solidFill>
            <a:srgbClr val="FFFFFF"/>
          </a:solidFill>
          <a:ln/>
        </p:spPr>
      </p:sp>
      <p:sp>
        <p:nvSpPr>
          <p:cNvPr id="69635"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ph type="sldImg"/>
          </p:nvPr>
        </p:nvSpPr>
        <p:spPr>
          <a:solidFill>
            <a:srgbClr val="FFFFFF"/>
          </a:solidFill>
          <a:ln/>
        </p:spPr>
      </p:sp>
      <p:sp>
        <p:nvSpPr>
          <p:cNvPr id="5017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On the other hand, the stack pointer (sp) might change during the procedure (not the case for all of our examples) so references to a local variable in memory might have different offsets wrt the sp depending on where they are in the procedure.</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Ro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ChangeArrowheads="1"/>
          </p:cNvSpPr>
          <p:nvPr>
            <p:ph type="sldImg"/>
          </p:nvPr>
        </p:nvSpPr>
        <p:spPr>
          <a:solidFill>
            <a:srgbClr val="FFFFFF"/>
          </a:solidFill>
          <a:ln/>
        </p:spPr>
      </p:sp>
      <p:sp>
        <p:nvSpPr>
          <p:cNvPr id="7373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ChangeArrowheads="1"/>
          </p:cNvSpPr>
          <p:nvPr>
            <p:ph type="sldImg"/>
          </p:nvPr>
        </p:nvSpPr>
        <p:spPr>
          <a:solidFill>
            <a:srgbClr val="FFFFFF"/>
          </a:solidFill>
          <a:ln/>
        </p:spPr>
      </p:sp>
      <p:sp>
        <p:nvSpPr>
          <p:cNvPr id="7577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Ro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ChangeArrowheads="1"/>
          </p:cNvSpPr>
          <p:nvPr>
            <p:ph type="sldImg"/>
          </p:nvPr>
        </p:nvSpPr>
        <p:spPr>
          <a:solidFill>
            <a:srgbClr val="FFFFFF"/>
          </a:solidFill>
          <a:ln/>
        </p:spPr>
      </p:sp>
      <p:sp>
        <p:nvSpPr>
          <p:cNvPr id="8192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p:spPr>
        <p:txBody>
          <a:bodyPr/>
          <a:lstStyle/>
          <a:p>
            <a:fld id="{5C6B0A30-4CDB-4B26-B491-EF5313B85431}" type="slidenum">
              <a:rPr lang="en-GB"/>
              <a:pPr/>
              <a:t>126</a:t>
            </a:fld>
            <a:endParaRPr lang="en-GB"/>
          </a:p>
        </p:txBody>
      </p:sp>
      <p:sp>
        <p:nvSpPr>
          <p:cNvPr id="2560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560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p>
            <a:fld id="{7AC56222-1DD0-4362-9C3E-46000CC05C36}" type="slidenum">
              <a:rPr lang="en-GB"/>
              <a:pPr/>
              <a:t>127</a:t>
            </a:fld>
            <a:endParaRPr lang="en-GB"/>
          </a:p>
        </p:txBody>
      </p:sp>
      <p:sp>
        <p:nvSpPr>
          <p:cNvPr id="2765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765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p:spPr>
        <p:txBody>
          <a:bodyPr/>
          <a:lstStyle/>
          <a:p>
            <a:fld id="{04244289-88A0-4C49-8180-3532F7E2CBF9}" type="slidenum">
              <a:rPr lang="en-GB"/>
              <a:pPr/>
              <a:t>128</a:t>
            </a:fld>
            <a:endParaRPr lang="en-GB"/>
          </a:p>
        </p:txBody>
      </p:sp>
      <p:sp>
        <p:nvSpPr>
          <p:cNvPr id="2969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970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p:spPr>
        <p:txBody>
          <a:bodyPr/>
          <a:lstStyle/>
          <a:p>
            <a:fld id="{E97A5556-566A-44CC-B273-1FED57099890}" type="slidenum">
              <a:rPr lang="en-GB"/>
              <a:pPr/>
              <a:t>129</a:t>
            </a:fld>
            <a:endParaRPr lang="en-GB"/>
          </a:p>
        </p:txBody>
      </p:sp>
      <p:sp>
        <p:nvSpPr>
          <p:cNvPr id="3174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174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ph type="sldImg"/>
          </p:nvPr>
        </p:nvSpPr>
        <p:spPr>
          <a:solidFill>
            <a:srgbClr val="FFFFFF"/>
          </a:solidFill>
          <a:ln/>
        </p:spPr>
      </p:sp>
      <p:sp>
        <p:nvSpPr>
          <p:cNvPr id="52227"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Stack and heap grow towards each other.</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Malloc() allocates space on the heap and returns a pointer to it.  Memory allocation is controlled by programs (in C) and is the source of many common and difficult bugs.  Forgetting to free space leads to “memory leak” and the need for “garbage collection” and freeing space to early to “dangling pointers”.</a:t>
            </a: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p:spPr>
        <p:txBody>
          <a:bodyPr/>
          <a:lstStyle/>
          <a:p>
            <a:fld id="{2A0CBE36-FCB5-469C-9262-DDD903FAF06E}" type="slidenum">
              <a:rPr lang="en-GB"/>
              <a:pPr/>
              <a:t>130</a:t>
            </a:fld>
            <a:endParaRPr lang="en-GB"/>
          </a:p>
        </p:txBody>
      </p:sp>
      <p:sp>
        <p:nvSpPr>
          <p:cNvPr id="33795"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3796"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55405CF8-6F24-4D88-AC11-79A29EFCB446}" type="slidenum">
              <a:rPr lang="en-GB"/>
              <a:pPr/>
              <a:t>131</a:t>
            </a:fld>
            <a:endParaRPr lang="en-GB"/>
          </a:p>
        </p:txBody>
      </p:sp>
      <p:sp>
        <p:nvSpPr>
          <p:cNvPr id="3584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584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p:spPr>
        <p:txBody>
          <a:bodyPr/>
          <a:lstStyle/>
          <a:p>
            <a:fld id="{661EB369-D38B-4411-8B2E-021561F3F806}" type="slidenum">
              <a:rPr lang="en-GB"/>
              <a:pPr/>
              <a:t>132</a:t>
            </a:fld>
            <a:endParaRPr lang="en-GB"/>
          </a:p>
        </p:txBody>
      </p:sp>
      <p:sp>
        <p:nvSpPr>
          <p:cNvPr id="3993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994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p:spPr>
        <p:txBody>
          <a:bodyPr/>
          <a:lstStyle/>
          <a:p>
            <a:fld id="{65507C9E-F885-41C3-AA74-4679B85F9388}" type="slidenum">
              <a:rPr lang="en-GB"/>
              <a:pPr/>
              <a:t>133</a:t>
            </a:fld>
            <a:endParaRPr lang="en-GB"/>
          </a:p>
        </p:txBody>
      </p:sp>
      <p:sp>
        <p:nvSpPr>
          <p:cNvPr id="4198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198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p:spPr>
        <p:txBody>
          <a:bodyPr/>
          <a:lstStyle/>
          <a:p>
            <a:fld id="{DCA9216B-5199-449B-A3FC-794964857FEE}" type="slidenum">
              <a:rPr lang="en-GB"/>
              <a:pPr/>
              <a:t>134</a:t>
            </a:fld>
            <a:endParaRPr lang="en-GB"/>
          </a:p>
        </p:txBody>
      </p:sp>
      <p:sp>
        <p:nvSpPr>
          <p:cNvPr id="44035"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4036"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p:spPr>
        <p:txBody>
          <a:bodyPr/>
          <a:lstStyle/>
          <a:p>
            <a:fld id="{E92E547E-F224-4CDE-B575-D2A2BD70A017}" type="slidenum">
              <a:rPr lang="en-GB"/>
              <a:pPr/>
              <a:t>135</a:t>
            </a:fld>
            <a:endParaRPr lang="en-GB"/>
          </a:p>
        </p:txBody>
      </p:sp>
      <p:sp>
        <p:nvSpPr>
          <p:cNvPr id="4608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608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p:spPr>
        <p:txBody>
          <a:bodyPr/>
          <a:lstStyle/>
          <a:p>
            <a:fld id="{A298FE05-12B8-4379-BCF1-C69D9A4A7394}" type="slidenum">
              <a:rPr lang="en-GB"/>
              <a:pPr/>
              <a:t>136</a:t>
            </a:fld>
            <a:endParaRPr lang="en-GB"/>
          </a:p>
        </p:txBody>
      </p:sp>
      <p:sp>
        <p:nvSpPr>
          <p:cNvPr id="4813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813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p:spPr>
        <p:txBody>
          <a:bodyPr/>
          <a:lstStyle/>
          <a:p>
            <a:fld id="{3DE77A5E-FDC4-4EDD-A27C-52B902764321}" type="slidenum">
              <a:rPr lang="en-GB"/>
              <a:pPr/>
              <a:t>137</a:t>
            </a:fld>
            <a:endParaRPr lang="en-GB"/>
          </a:p>
        </p:txBody>
      </p:sp>
      <p:sp>
        <p:nvSpPr>
          <p:cNvPr id="5017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018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p:spPr>
        <p:txBody>
          <a:bodyPr/>
          <a:lstStyle/>
          <a:p>
            <a:fld id="{A8CC6495-71BA-41B1-A65A-0E9431150B6C}" type="slidenum">
              <a:rPr lang="en-GB"/>
              <a:pPr/>
              <a:t>138</a:t>
            </a:fld>
            <a:endParaRPr lang="en-GB"/>
          </a:p>
        </p:txBody>
      </p:sp>
      <p:sp>
        <p:nvSpPr>
          <p:cNvPr id="5222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222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9F401785-C88F-4EFD-AD6E-2F63576D6100}" type="slidenum">
              <a:rPr lang="en-GB"/>
              <a:pPr/>
              <a:t>139</a:t>
            </a:fld>
            <a:endParaRPr lang="en-GB"/>
          </a:p>
        </p:txBody>
      </p:sp>
      <p:sp>
        <p:nvSpPr>
          <p:cNvPr id="54275"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4276"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ph type="sldImg"/>
          </p:nvPr>
        </p:nvSpPr>
        <p:spPr>
          <a:solidFill>
            <a:srgbClr val="FFFFFF"/>
          </a:solidFill>
          <a:ln/>
        </p:spPr>
      </p:sp>
      <p:sp>
        <p:nvSpPr>
          <p:cNvPr id="62467"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Four logical phases all programs go through</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C code – x.c or .TXT</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assembly code – x.s or .ASM</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object code – x.o or .OBJ</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executable – a.out or .EXE</a:t>
            </a: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p:spPr>
        <p:txBody>
          <a:bodyPr/>
          <a:lstStyle/>
          <a:p>
            <a:fld id="{2F3BE899-B630-4EFD-9537-D957BB84B91A}" type="slidenum">
              <a:rPr lang="en-GB"/>
              <a:pPr/>
              <a:t>140</a:t>
            </a:fld>
            <a:endParaRPr lang="en-GB"/>
          </a:p>
        </p:txBody>
      </p:sp>
      <p:sp>
        <p:nvSpPr>
          <p:cNvPr id="5632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632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p:spPr>
        <p:txBody>
          <a:bodyPr/>
          <a:lstStyle/>
          <a:p>
            <a:fld id="{458E8049-677E-4CCB-AB3A-65BEDB884A42}" type="slidenum">
              <a:rPr lang="en-GB"/>
              <a:pPr/>
              <a:t>141</a:t>
            </a:fld>
            <a:endParaRPr lang="en-GB"/>
          </a:p>
        </p:txBody>
      </p:sp>
      <p:sp>
        <p:nvSpPr>
          <p:cNvPr id="5837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837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p:spPr>
        <p:txBody>
          <a:bodyPr/>
          <a:lstStyle/>
          <a:p>
            <a:fld id="{4488AA1C-C408-45C1-9DCA-3B5BD6D8DDB9}" type="slidenum">
              <a:rPr lang="en-GB"/>
              <a:pPr/>
              <a:t>142</a:t>
            </a:fld>
            <a:endParaRPr lang="en-GB"/>
          </a:p>
        </p:txBody>
      </p:sp>
      <p:sp>
        <p:nvSpPr>
          <p:cNvPr id="6041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042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p:spPr>
        <p:txBody>
          <a:bodyPr/>
          <a:lstStyle/>
          <a:p>
            <a:fld id="{B15A4277-6DDE-414F-A36C-77D08E022243}" type="slidenum">
              <a:rPr lang="en-GB"/>
              <a:pPr/>
              <a:t>143</a:t>
            </a:fld>
            <a:endParaRPr lang="en-GB"/>
          </a:p>
        </p:txBody>
      </p:sp>
      <p:sp>
        <p:nvSpPr>
          <p:cNvPr id="6246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246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p:spPr>
        <p:txBody>
          <a:bodyPr/>
          <a:lstStyle/>
          <a:p>
            <a:fld id="{A478CD87-6987-4B81-B6ED-1C021C86EB9B}" type="slidenum">
              <a:rPr lang="en-GB"/>
              <a:pPr/>
              <a:t>144</a:t>
            </a:fld>
            <a:endParaRPr lang="en-GB"/>
          </a:p>
        </p:txBody>
      </p:sp>
      <p:sp>
        <p:nvSpPr>
          <p:cNvPr id="6861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861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p:spPr>
        <p:txBody>
          <a:bodyPr/>
          <a:lstStyle/>
          <a:p>
            <a:fld id="{2410A604-E857-4D29-B8BF-80780C816C7A}" type="slidenum">
              <a:rPr lang="en-GB"/>
              <a:pPr/>
              <a:t>145</a:t>
            </a:fld>
            <a:endParaRPr lang="en-GB"/>
          </a:p>
        </p:txBody>
      </p:sp>
      <p:sp>
        <p:nvSpPr>
          <p:cNvPr id="7065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066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a:spLocks noGrp="1" noChangeArrowheads="1"/>
          </p:cNvSpPr>
          <p:nvPr>
            <p:ph type="sldNum" sz="quarter"/>
          </p:nvPr>
        </p:nvSpPr>
        <p:spPr>
          <a:noFill/>
        </p:spPr>
        <p:txBody>
          <a:bodyPr/>
          <a:lstStyle/>
          <a:p>
            <a:fld id="{0DEB7443-D2B6-4CC4-9129-1CD03F9FC68C}" type="slidenum">
              <a:rPr lang="en-GB"/>
              <a:pPr/>
              <a:t>146</a:t>
            </a:fld>
            <a:endParaRPr lang="en-GB"/>
          </a:p>
        </p:txBody>
      </p:sp>
      <p:sp>
        <p:nvSpPr>
          <p:cNvPr id="7270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270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p:spPr>
        <p:txBody>
          <a:bodyPr/>
          <a:lstStyle/>
          <a:p>
            <a:fld id="{60BD0440-12E2-4C9C-B002-BB2DD9090CF8}" type="slidenum">
              <a:rPr lang="en-GB"/>
              <a:pPr/>
              <a:t>147</a:t>
            </a:fld>
            <a:endParaRPr lang="en-GB"/>
          </a:p>
        </p:txBody>
      </p:sp>
      <p:sp>
        <p:nvSpPr>
          <p:cNvPr id="74755"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4756"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a:spLocks noGrp="1" noChangeArrowheads="1"/>
          </p:cNvSpPr>
          <p:nvPr>
            <p:ph type="sldNum" sz="quarter"/>
          </p:nvPr>
        </p:nvSpPr>
        <p:spPr>
          <a:noFill/>
        </p:spPr>
        <p:txBody>
          <a:bodyPr/>
          <a:lstStyle/>
          <a:p>
            <a:fld id="{58A53631-F2B9-4823-AF0D-FA70AC5C12CA}" type="slidenum">
              <a:rPr lang="en-GB"/>
              <a:pPr/>
              <a:t>148</a:t>
            </a:fld>
            <a:endParaRPr lang="en-GB"/>
          </a:p>
        </p:txBody>
      </p:sp>
      <p:sp>
        <p:nvSpPr>
          <p:cNvPr id="7680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680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a:spLocks noGrp="1" noChangeArrowheads="1"/>
          </p:cNvSpPr>
          <p:nvPr>
            <p:ph type="sldNum" sz="quarter"/>
          </p:nvPr>
        </p:nvSpPr>
        <p:spPr>
          <a:noFill/>
        </p:spPr>
        <p:txBody>
          <a:bodyPr/>
          <a:lstStyle/>
          <a:p>
            <a:fld id="{9E69D728-C85F-4C49-9A14-AEAC77E6A829}" type="slidenum">
              <a:rPr lang="en-GB"/>
              <a:pPr/>
              <a:t>149</a:t>
            </a:fld>
            <a:endParaRPr lang="en-GB"/>
          </a:p>
        </p:txBody>
      </p:sp>
      <p:sp>
        <p:nvSpPr>
          <p:cNvPr id="7885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885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mtClean="0">
              <a:latin typeface="Gill Sans"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p:cNvSpPr>
            <a:spLocks noGrp="1" noChangeArrowheads="1"/>
          </p:cNvSpPr>
          <p:nvPr>
            <p:ph type="sldNum" sz="quarter"/>
          </p:nvPr>
        </p:nvSpPr>
        <p:spPr>
          <a:noFill/>
        </p:spPr>
        <p:txBody>
          <a:bodyPr/>
          <a:lstStyle/>
          <a:p>
            <a:fld id="{999ABEB1-BEF1-4314-A59C-20AE30D4E254}" type="slidenum">
              <a:rPr lang="en-GB"/>
              <a:pPr/>
              <a:t>150</a:t>
            </a:fld>
            <a:endParaRPr lang="en-GB"/>
          </a:p>
        </p:txBody>
      </p:sp>
      <p:sp>
        <p:nvSpPr>
          <p:cNvPr id="80899"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0900"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p:cNvSpPr>
            <a:spLocks noGrp="1" noChangeArrowheads="1"/>
          </p:cNvSpPr>
          <p:nvPr>
            <p:ph type="sldNum" sz="quarter"/>
          </p:nvPr>
        </p:nvSpPr>
        <p:spPr>
          <a:noFill/>
        </p:spPr>
        <p:txBody>
          <a:bodyPr/>
          <a:lstStyle/>
          <a:p>
            <a:fld id="{C90627B7-2544-40D4-A803-9885FECF03E3}" type="slidenum">
              <a:rPr lang="en-GB"/>
              <a:pPr/>
              <a:t>151</a:t>
            </a:fld>
            <a:endParaRPr lang="en-GB"/>
          </a:p>
        </p:txBody>
      </p:sp>
      <p:sp>
        <p:nvSpPr>
          <p:cNvPr id="82947"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2948"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p:cNvSpPr>
            <a:spLocks noGrp="1" noChangeArrowheads="1"/>
          </p:cNvSpPr>
          <p:nvPr>
            <p:ph type="sldNum" sz="quarter"/>
          </p:nvPr>
        </p:nvSpPr>
        <p:spPr>
          <a:noFill/>
        </p:spPr>
        <p:txBody>
          <a:bodyPr/>
          <a:lstStyle/>
          <a:p>
            <a:fld id="{58C9867B-30EA-4D62-BA30-3931D17F3290}" type="slidenum">
              <a:rPr lang="en-GB"/>
              <a:pPr/>
              <a:t>152</a:t>
            </a:fld>
            <a:endParaRPr lang="en-GB"/>
          </a:p>
        </p:txBody>
      </p:sp>
      <p:sp>
        <p:nvSpPr>
          <p:cNvPr id="84995"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4996"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p:cNvSpPr>
            <a:spLocks noGrp="1" noChangeArrowheads="1"/>
          </p:cNvSpPr>
          <p:nvPr>
            <p:ph type="sldNum" sz="quarter"/>
          </p:nvPr>
        </p:nvSpPr>
        <p:spPr>
          <a:noFill/>
        </p:spPr>
        <p:txBody>
          <a:bodyPr/>
          <a:lstStyle/>
          <a:p>
            <a:fld id="{A937A45B-99E0-48BE-BC82-DEBECFFA7510}" type="slidenum">
              <a:rPr lang="en-GB"/>
              <a:pPr/>
              <a:t>153</a:t>
            </a:fld>
            <a:endParaRPr lang="en-GB"/>
          </a:p>
        </p:txBody>
      </p:sp>
      <p:sp>
        <p:nvSpPr>
          <p:cNvPr id="87043"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7044"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6"/>
          <p:cNvSpPr>
            <a:spLocks noGrp="1" noChangeArrowheads="1"/>
          </p:cNvSpPr>
          <p:nvPr>
            <p:ph type="sldNum" sz="quarter"/>
          </p:nvPr>
        </p:nvSpPr>
        <p:spPr>
          <a:noFill/>
        </p:spPr>
        <p:txBody>
          <a:bodyPr/>
          <a:lstStyle/>
          <a:p>
            <a:fld id="{420FC526-AAFD-489D-87CC-BE998116D87F}" type="slidenum">
              <a:rPr lang="en-GB"/>
              <a:pPr/>
              <a:t>154</a:t>
            </a:fld>
            <a:endParaRPr lang="en-GB"/>
          </a:p>
        </p:txBody>
      </p:sp>
      <p:sp>
        <p:nvSpPr>
          <p:cNvPr id="89091" name="Text Box 1"/>
          <p:cNvSpPr txBox="1">
            <a:spLocks noChangeArrowheads="1"/>
          </p:cNvSpPr>
          <p:nvPr/>
        </p:nvSpPr>
        <p:spPr bwMode="auto">
          <a:xfrm>
            <a:off x="1187824" y="692728"/>
            <a:ext cx="4482353" cy="341601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9092" name="Text Box 2"/>
          <p:cNvSpPr>
            <a:spLocks noChangeArrowheads="1"/>
          </p:cNvSpPr>
          <p:nvPr>
            <p:ph type="body"/>
          </p:nvPr>
        </p:nvSpPr>
        <p:spPr>
          <a:xfrm>
            <a:off x="913280" y="4342535"/>
            <a:ext cx="5030041" cy="4114511"/>
          </a:xfrm>
          <a:noFill/>
          <a:ln/>
        </p:spPr>
        <p:txBody>
          <a:bodyPr wrap="none" anchor="ctr"/>
          <a:lstStyle/>
          <a:p>
            <a:endParaRPr lang="en-US" smtClean="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6"/>
          <p:cNvSpPr>
            <a:spLocks noGrp="1" noChangeArrowheads="1"/>
          </p:cNvSpPr>
          <p:nvPr>
            <p:ph type="sldNum" sz="quarter"/>
          </p:nvPr>
        </p:nvSpPr>
        <p:spPr>
          <a:noFill/>
        </p:spPr>
        <p:txBody>
          <a:bodyPr/>
          <a:lstStyle/>
          <a:p>
            <a:fld id="{B38ADF0F-5BA8-4DCD-9E0C-FF1D29C7E213}" type="slidenum">
              <a:rPr lang="en-GB"/>
              <a:pPr/>
              <a:t>155</a:t>
            </a:fld>
            <a:endParaRPr lang="en-GB"/>
          </a:p>
        </p:txBody>
      </p:sp>
      <p:sp>
        <p:nvSpPr>
          <p:cNvPr id="91139" name="Text Box 1"/>
          <p:cNvSpPr>
            <a:spLocks noChangeArrowheads="1"/>
          </p:cNvSpPr>
          <p:nvPr>
            <p:ph type="sldImg"/>
          </p:nvPr>
        </p:nvSpPr>
        <p:spPr>
          <a:xfrm>
            <a:off x="1208835" y="685512"/>
            <a:ext cx="4440331" cy="3430443"/>
          </a:xfrm>
          <a:solidFill>
            <a:srgbClr val="FFFFFF"/>
          </a:solidFill>
          <a:ln>
            <a:solidFill>
              <a:srgbClr val="000000"/>
            </a:solidFill>
            <a:miter lim="800000"/>
          </a:ln>
        </p:spPr>
      </p:sp>
      <p:sp>
        <p:nvSpPr>
          <p:cNvPr id="91140" name="Text Box 2"/>
          <p:cNvSpPr>
            <a:spLocks noChangeArrowheads="1"/>
          </p:cNvSpPr>
          <p:nvPr>
            <p:ph type="body" idx="1"/>
          </p:nvPr>
        </p:nvSpPr>
        <p:spPr>
          <a:xfrm>
            <a:off x="686360" y="4342534"/>
            <a:ext cx="5486681" cy="4115955"/>
          </a:xfrm>
          <a:noFill/>
          <a:ln/>
        </p:spPr>
        <p:txBody>
          <a:bodyPr wrap="none" anchor="ctr"/>
          <a:lstStyle/>
          <a:p>
            <a:endParaRPr lang="en-US" smtClean="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13280" y="4345421"/>
            <a:ext cx="5031441" cy="4111625"/>
          </a:xfrm>
          <a:noFill/>
          <a:ln/>
        </p:spPr>
        <p:txBody>
          <a:bodyPr lIns="90456" tIns="44435" rIns="90456" bIns="44435"/>
          <a:lstStyle/>
          <a:p>
            <a:endParaRPr lang="en-US" smtClean="0"/>
          </a:p>
        </p:txBody>
      </p:sp>
      <p:sp>
        <p:nvSpPr>
          <p:cNvPr id="27651" name="Rectangle 3"/>
          <p:cNvSpPr>
            <a:spLocks noGrp="1" noRot="1" noChangeAspect="1" noChangeArrowheads="1" noTextEdit="1"/>
          </p:cNvSpPr>
          <p:nvPr>
            <p:ph type="sldImg"/>
          </p:nvPr>
        </p:nvSpPr>
        <p:spPr>
          <a:xfrm>
            <a:off x="1222843" y="692728"/>
            <a:ext cx="4416518" cy="3413125"/>
          </a:xfrm>
          <a:ln cap="flat">
            <a:solidFill>
              <a:schemeClr val="tx1"/>
            </a:solidFill>
          </a:ln>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p:sp>
      <p:sp>
        <p:nvSpPr>
          <p:cNvPr id="3379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p:sp>
      <p:sp>
        <p:nvSpPr>
          <p:cNvPr id="3584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2"/>
          <p:cNvSpPr>
            <a:spLocks noChangeArrowheads="1"/>
          </p:cNvSpPr>
          <p:nvPr>
            <p:ph type="sldImg"/>
          </p:nvPr>
        </p:nvSpPr>
        <p:spPr>
          <a:xfrm>
            <a:off x="1143000" y="685800"/>
            <a:ext cx="4570413" cy="3427413"/>
          </a:xfrm>
          <a:solidFill>
            <a:srgbClr val="FFFFFF"/>
          </a:solidFill>
          <a:ln/>
        </p:spPr>
      </p:sp>
      <p:sp>
        <p:nvSpPr>
          <p:cNvPr id="80899" name="Text Box 3"/>
          <p:cNvSpPr>
            <a:spLocks noChangeArrowheads="1"/>
          </p:cNvSpPr>
          <p:nvPr>
            <p:ph type="body" idx="1"/>
          </p:nvPr>
        </p:nvSpPr>
        <p:spPr>
          <a:xfrm>
            <a:off x="685800" y="4341813"/>
            <a:ext cx="5486400" cy="4025900"/>
          </a:xfrm>
          <a:noFill/>
          <a:ln/>
        </p:spPr>
        <p:txBody>
          <a:bodyPr wrap="none" anchor="ctr"/>
          <a:lstStyle/>
          <a:p>
            <a:pPr eaLnBrk="1" hangingPunct="1"/>
            <a:endParaRPr lang="en-US" smtClean="0">
              <a:latin typeface="Gill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146175" y="685800"/>
            <a:ext cx="4565650" cy="3427413"/>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01379" name="Text Box 3"/>
          <p:cNvSpPr>
            <a:spLocks noChangeArrowheads="1"/>
          </p:cNvSpPr>
          <p:nvPr>
            <p:ph type="body"/>
          </p:nvPr>
        </p:nvSpPr>
        <p:spPr>
          <a:xfrm>
            <a:off x="685800" y="4341813"/>
            <a:ext cx="5486400" cy="4116387"/>
          </a:xfrm>
          <a:noFill/>
          <a:ln/>
        </p:spPr>
        <p:txBody>
          <a:bodyPr wrap="none" anchor="ctr"/>
          <a:lstStyle/>
          <a:p>
            <a:pPr eaLnBrk="1" hangingPunct="1"/>
            <a:endParaRPr lang="en-US" smtClean="0">
              <a:latin typeface="Gill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6677EB4B-C312-4BD5-9E10-DCD99B046686}"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18</a:t>
            </a:fld>
            <a:endParaRPr lang="en-GB" sz="1200">
              <a:latin typeface="Arial" charset="0"/>
            </a:endParaRPr>
          </a:p>
        </p:txBody>
      </p:sp>
      <p:sp>
        <p:nvSpPr>
          <p:cNvPr id="103427"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3428"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3429"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3430" name="Text Box 6"/>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latin typeface="Gill Sans" charset="0"/>
            </a:endParaRPr>
          </a:p>
        </p:txBody>
      </p:sp>
      <p:sp>
        <p:nvSpPr>
          <p:cNvPr id="103431" name="Text Box 7"/>
          <p:cNvSpPr txBox="1">
            <a:spLocks noChangeArrowheads="1"/>
          </p:cNvSpPr>
          <p:nvPr/>
        </p:nvSpPr>
        <p:spPr bwMode="auto">
          <a:xfrm>
            <a:off x="1150938" y="692150"/>
            <a:ext cx="4557712" cy="3416300"/>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64F23EFB-5798-48BC-AC48-B14A162DE4B1}"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19</a:t>
            </a:fld>
            <a:endParaRPr lang="en-GB" sz="1200">
              <a:latin typeface="Arial" charset="0"/>
            </a:endParaRPr>
          </a:p>
        </p:txBody>
      </p:sp>
      <p:sp>
        <p:nvSpPr>
          <p:cNvPr id="105475"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5476"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5477"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5478" name="Text Box 6"/>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latin typeface="Gill Sans" charset="0"/>
            </a:endParaRPr>
          </a:p>
        </p:txBody>
      </p:sp>
      <p:sp>
        <p:nvSpPr>
          <p:cNvPr id="105479" name="Text Box 7"/>
          <p:cNvSpPr txBox="1">
            <a:spLocks noChangeArrowheads="1"/>
          </p:cNvSpPr>
          <p:nvPr/>
        </p:nvSpPr>
        <p:spPr bwMode="auto">
          <a:xfrm>
            <a:off x="1150938" y="692150"/>
            <a:ext cx="4557712" cy="3416300"/>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ChangeArrowheads="1"/>
          </p:cNvSpPr>
          <p:nvPr>
            <p:ph type="sldImg"/>
          </p:nvPr>
        </p:nvSpPr>
        <p:spPr>
          <a:xfrm>
            <a:off x="1139825" y="685800"/>
            <a:ext cx="4567238" cy="3427413"/>
          </a:xfrm>
          <a:solidFill>
            <a:srgbClr val="FFFFFF"/>
          </a:solidFill>
          <a:ln/>
        </p:spPr>
      </p:sp>
      <p:sp>
        <p:nvSpPr>
          <p:cNvPr id="29699" name="Rectangle 1027"/>
          <p:cNvSpPr>
            <a:spLocks noChangeArrowheads="1"/>
          </p:cNvSpPr>
          <p:nvPr>
            <p:ph type="body" idx="1"/>
          </p:nvPr>
        </p:nvSpPr>
        <p:spPr>
          <a:xfrm>
            <a:off x="685800" y="4343400"/>
            <a:ext cx="5475288" cy="4113213"/>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3BE3F54E-1A80-474E-8896-EEA6B3C4FE45}"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20</a:t>
            </a:fld>
            <a:endParaRPr lang="en-GB" sz="1200">
              <a:latin typeface="Arial" charset="0"/>
            </a:endParaRPr>
          </a:p>
        </p:txBody>
      </p:sp>
      <p:sp>
        <p:nvSpPr>
          <p:cNvPr id="107523"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7524"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7525"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07526" name="Text Box 6"/>
          <p:cNvSpPr txBox="1">
            <a:spLocks noChangeArrowheads="1"/>
          </p:cNvSpPr>
          <p:nvPr/>
        </p:nvSpPr>
        <p:spPr bwMode="auto">
          <a:xfrm>
            <a:off x="1173163" y="598488"/>
            <a:ext cx="4525962" cy="3395662"/>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07527" name="Text Box 7"/>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latin typeface="Gill San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p:cNvSpPr>
            <a:spLocks noChangeArrowheads="1"/>
          </p:cNvSpPr>
          <p:nvPr>
            <p:ph type="sldImg"/>
          </p:nvPr>
        </p:nvSpPr>
        <p:spPr>
          <a:solidFill>
            <a:srgbClr val="FFFFFF"/>
          </a:solidFill>
          <a:ln/>
        </p:spPr>
      </p:sp>
      <p:sp>
        <p:nvSpPr>
          <p:cNvPr id="11161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Or smallest/lightest</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Longest battery life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Most reliable/durable (in space)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7596B7B7-DB29-4D50-ABAD-AB5FD297BEF5}"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22</a:t>
            </a:fld>
            <a:endParaRPr lang="en-GB" sz="1200">
              <a:latin typeface="Arial" charset="0"/>
            </a:endParaRPr>
          </a:p>
        </p:txBody>
      </p:sp>
      <p:sp>
        <p:nvSpPr>
          <p:cNvPr id="113667"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13668"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13669"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113670" name="Text Box 6"/>
          <p:cNvSpPr txBox="1">
            <a:spLocks noChangeArrowheads="1"/>
          </p:cNvSpPr>
          <p:nvPr/>
        </p:nvSpPr>
        <p:spPr bwMode="auto">
          <a:xfrm>
            <a:off x="1150938" y="692150"/>
            <a:ext cx="4557712" cy="34163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13671" name="Text Box 7"/>
          <p:cNvSpPr>
            <a:spLocks noChangeArrowheads="1"/>
          </p:cNvSpPr>
          <p:nvPr>
            <p:ph type="body"/>
          </p:nvPr>
        </p:nvSpPr>
        <p:spPr>
          <a:xfrm>
            <a:off x="431800" y="4849813"/>
            <a:ext cx="5283200" cy="839787"/>
          </a:xfrm>
          <a:noFill/>
          <a:ln/>
        </p:spPr>
        <p:txBody>
          <a:bodyPr lIns="17122" tIns="24230" rIns="17122" bIns="24230" anchorCtr="1"/>
          <a:lstStyle/>
          <a:p>
            <a:pPr defTabSz="457200" eaLnBrk="1" hangingPunct="1">
              <a:lnSpc>
                <a:spcPts val="2788"/>
              </a:lnSpc>
              <a:buFontTx/>
              <a:buChar char="•"/>
              <a:tabLst>
                <a:tab pos="723900" algn="l"/>
                <a:tab pos="1447800" algn="l"/>
                <a:tab pos="2171700" algn="l"/>
                <a:tab pos="2895600" algn="l"/>
                <a:tab pos="3619500" algn="l"/>
                <a:tab pos="4343400" algn="l"/>
                <a:tab pos="5067300" algn="l"/>
                <a:tab pos="5791200" algn="l"/>
              </a:tabLst>
            </a:pPr>
            <a:r>
              <a:rPr lang="en-GB" sz="2400" b="1" smtClean="0">
                <a:latin typeface="Arial" charset="0"/>
              </a:rPr>
              <a:t>New processor: Throughput and latency; new machine: throughput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marL="457200" lvl="1" indent="0" eaLnBrk="1" hangingPunct="1">
              <a:lnSpc>
                <a:spcPct val="90000"/>
              </a:lnSpc>
              <a:buFont typeface="Thonburi" charset="0"/>
              <a:buChar char="•"/>
            </a:pPr>
            <a:r>
              <a:rPr lang="en-US" smtClean="0"/>
              <a:t>Important to individual users</a:t>
            </a:r>
          </a:p>
          <a:p>
            <a:pPr marL="457200" lvl="1" indent="0" eaLnBrk="1" hangingPunct="1">
              <a:lnSpc>
                <a:spcPct val="90000"/>
              </a:lnSpc>
              <a:buFont typeface="Thonburi" charset="0"/>
              <a:buChar char="•"/>
            </a:pPr>
            <a:r>
              <a:rPr lang="en-US" smtClean="0"/>
              <a:t>Important to data center managers</a:t>
            </a:r>
          </a:p>
          <a:p>
            <a:pPr marL="457200" lvl="1" indent="0" eaLnBrk="1" hangingPunct="1">
              <a:lnSpc>
                <a:spcPct val="90000"/>
              </a:lnSpc>
              <a:buFont typeface="Thonburi" charset="0"/>
              <a:buChar char="•"/>
            </a:pPr>
            <a:endParaRPr lang="en-US" smtClean="0"/>
          </a:p>
          <a:p>
            <a:pPr marL="457200" lvl="1" indent="0" eaLnBrk="1" hangingPunct="1">
              <a:lnSpc>
                <a:spcPct val="90000"/>
              </a:lnSpc>
              <a:buFont typeface="Thonburi" charset="0"/>
              <a:buChar char="•"/>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10BD83B0-E206-4181-98CC-2BFB601C97D2}"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25</a:t>
            </a:fld>
            <a:endParaRPr lang="en-GB" sz="1200">
              <a:latin typeface="Arial" charset="0"/>
            </a:endParaRPr>
          </a:p>
        </p:txBody>
      </p:sp>
      <p:sp>
        <p:nvSpPr>
          <p:cNvPr id="61443"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1444"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1445"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1446" name="Text Box 6"/>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p>
        </p:txBody>
      </p:sp>
      <p:sp>
        <p:nvSpPr>
          <p:cNvPr id="61447" name="Text Box 7"/>
          <p:cNvSpPr txBox="1">
            <a:spLocks noChangeArrowheads="1"/>
          </p:cNvSpPr>
          <p:nvPr/>
        </p:nvSpPr>
        <p:spPr bwMode="auto">
          <a:xfrm>
            <a:off x="1160463" y="590550"/>
            <a:ext cx="4548187" cy="3411538"/>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383B0C5C-A43C-44D9-BA93-9FAC06537793}"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26</a:t>
            </a:fld>
            <a:endParaRPr lang="en-GB" sz="1200">
              <a:latin typeface="Arial" charset="0"/>
            </a:endParaRPr>
          </a:p>
        </p:txBody>
      </p:sp>
      <p:sp>
        <p:nvSpPr>
          <p:cNvPr id="67587"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7588"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7589"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7590" name="Text Box 6"/>
          <p:cNvSpPr txBox="1">
            <a:spLocks noChangeArrowheads="1"/>
          </p:cNvSpPr>
          <p:nvPr/>
        </p:nvSpPr>
        <p:spPr bwMode="auto">
          <a:xfrm>
            <a:off x="1150938" y="692150"/>
            <a:ext cx="4557712" cy="34163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7591" name="Text Box 7"/>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975E03CB-673C-4965-B9BD-BB10C5F6D001}"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27</a:t>
            </a:fld>
            <a:endParaRPr lang="en-GB" sz="1200">
              <a:latin typeface="Arial" charset="0"/>
            </a:endParaRPr>
          </a:p>
        </p:txBody>
      </p:sp>
      <p:sp>
        <p:nvSpPr>
          <p:cNvPr id="69635"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9636"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9637"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69638" name="Text Box 6"/>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p>
        </p:txBody>
      </p:sp>
      <p:sp>
        <p:nvSpPr>
          <p:cNvPr id="69639" name="Text Box 7"/>
          <p:cNvSpPr txBox="1">
            <a:spLocks noChangeArrowheads="1"/>
          </p:cNvSpPr>
          <p:nvPr/>
        </p:nvSpPr>
        <p:spPr bwMode="auto">
          <a:xfrm>
            <a:off x="1150938" y="692150"/>
            <a:ext cx="4557712" cy="3416300"/>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7827" name="Text Box 3"/>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84613" y="8685213"/>
            <a:ext cx="2971800" cy="457200"/>
          </a:xfrm>
          <a:prstGeom prst="rect">
            <a:avLst/>
          </a:prstGeom>
          <a:noFill/>
          <a:ln w="9525">
            <a:noFill/>
            <a:round/>
            <a:headEnd/>
            <a:tailEnd/>
          </a:ln>
        </p:spPr>
        <p:txBody>
          <a:bodyPr lIns="80766" tIns="41998" rIns="80766" bIns="41998" anchor="b"/>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fld id="{91248C82-4132-44CD-9F14-1FD9D52FAB9E}" type="slidenum">
              <a:rPr lang="en-GB" sz="1200">
                <a:latin typeface="Arial" charset="0"/>
              </a:rPr>
              <a:pPr algn="r" defTabSz="409575" hangingPunct="0">
                <a:lnSpc>
                  <a:spcPct val="93000"/>
                </a:lnSpc>
                <a:buClr>
                  <a:srgbClr val="000000"/>
                </a:buClr>
                <a:buSzPct val="45000"/>
                <a:buFont typeface="StarSymbol" charset="0"/>
                <a:buNone/>
                <a:tabLst>
                  <a:tab pos="649288" algn="l"/>
                  <a:tab pos="1298575" algn="l"/>
                  <a:tab pos="1949450" algn="l"/>
                  <a:tab pos="2598738" algn="l"/>
                </a:tabLst>
              </a:pPr>
              <a:t>29</a:t>
            </a:fld>
            <a:endParaRPr lang="en-GB" sz="1200">
              <a:latin typeface="Arial" charset="0"/>
            </a:endParaRPr>
          </a:p>
        </p:txBody>
      </p:sp>
      <p:sp>
        <p:nvSpPr>
          <p:cNvPr id="79875" name="Text Box 3"/>
          <p:cNvSpPr txBox="1">
            <a:spLocks noChangeArrowheads="1"/>
          </p:cNvSpPr>
          <p:nvPr/>
        </p:nvSpPr>
        <p:spPr bwMode="auto">
          <a:xfrm>
            <a:off x="0" y="8685213"/>
            <a:ext cx="2971800" cy="457200"/>
          </a:xfrm>
          <a:prstGeom prst="rect">
            <a:avLst/>
          </a:prstGeom>
          <a:noFill/>
          <a:ln w="9525">
            <a:noFill/>
            <a:round/>
            <a:headEnd/>
            <a:tailEnd/>
          </a:ln>
        </p:spPr>
        <p:txBody>
          <a:bodyPr lIns="80766" tIns="41998" rIns="80766" bIns="41998" anchor="b"/>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79876" name="Text Box 4"/>
          <p:cNvSpPr txBox="1">
            <a:spLocks noChangeArrowheads="1"/>
          </p:cNvSpPr>
          <p:nvPr/>
        </p:nvSpPr>
        <p:spPr bwMode="auto">
          <a:xfrm>
            <a:off x="0" y="0"/>
            <a:ext cx="2971800" cy="457200"/>
          </a:xfrm>
          <a:prstGeom prst="rect">
            <a:avLst/>
          </a:prstGeom>
          <a:noFill/>
          <a:ln w="9525">
            <a:noFill/>
            <a:round/>
            <a:headEnd/>
            <a:tailEnd/>
          </a:ln>
        </p:spPr>
        <p:txBody>
          <a:bodyPr lIns="80766" tIns="41998" rIns="80766" bIns="41998"/>
          <a:lstStyle/>
          <a:p>
            <a:pPr algn="l"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79877" name="Text Box 5"/>
          <p:cNvSpPr txBox="1">
            <a:spLocks noChangeArrowheads="1"/>
          </p:cNvSpPr>
          <p:nvPr/>
        </p:nvSpPr>
        <p:spPr bwMode="auto">
          <a:xfrm>
            <a:off x="3884613" y="0"/>
            <a:ext cx="2971800" cy="457200"/>
          </a:xfrm>
          <a:prstGeom prst="rect">
            <a:avLst/>
          </a:prstGeom>
          <a:noFill/>
          <a:ln w="9525">
            <a:noFill/>
            <a:round/>
            <a:headEnd/>
            <a:tailEnd/>
          </a:ln>
        </p:spPr>
        <p:txBody>
          <a:bodyPr lIns="80766" tIns="41998" rIns="80766" bIns="41998"/>
          <a:lstStyle/>
          <a:p>
            <a:pPr algn="r" defTabSz="409575" hangingPunct="0">
              <a:lnSpc>
                <a:spcPct val="93000"/>
              </a:lnSpc>
              <a:buClr>
                <a:srgbClr val="000000"/>
              </a:buClr>
              <a:buSzPct val="45000"/>
              <a:buFont typeface="StarSymbol" charset="0"/>
              <a:buNone/>
              <a:tabLst>
                <a:tab pos="649288" algn="l"/>
                <a:tab pos="1298575" algn="l"/>
                <a:tab pos="1949450" algn="l"/>
                <a:tab pos="2598738" algn="l"/>
              </a:tabLst>
            </a:pPr>
            <a:endParaRPr lang="en-GB" sz="1200">
              <a:latin typeface="Arial" charset="0"/>
            </a:endParaRPr>
          </a:p>
        </p:txBody>
      </p:sp>
      <p:sp>
        <p:nvSpPr>
          <p:cNvPr id="79878" name="Text Box 6"/>
          <p:cNvSpPr txBox="1">
            <a:spLocks noChangeArrowheads="1"/>
          </p:cNvSpPr>
          <p:nvPr/>
        </p:nvSpPr>
        <p:spPr bwMode="auto">
          <a:xfrm>
            <a:off x="1160463" y="590550"/>
            <a:ext cx="4548187" cy="341153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9879" name="Text Box 7"/>
          <p:cNvSpPr>
            <a:spLocks noChangeArrowheads="1"/>
          </p:cNvSpPr>
          <p:nvPr>
            <p:ph type="body"/>
          </p:nvPr>
        </p:nvSpPr>
        <p:spPr>
          <a:xfrm>
            <a:off x="685800" y="4341813"/>
            <a:ext cx="5487988" cy="4116387"/>
          </a:xfrm>
          <a:noFill/>
          <a:ln/>
        </p:spPr>
        <p:txBody>
          <a:bodyPr lIns="80766" tIns="41998" rIns="80766" bIns="41998"/>
          <a:lstStyle/>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GB" sz="1300" smtClean="0">
                <a:latin typeface="Arial" charset="0"/>
              </a:rPr>
              <a:t>CPI = 1/3 * 2 + 2/3 * 4 = 2/3 + 8/3 = 10/3 = 3 1/3</a:t>
            </a:r>
          </a:p>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GB" sz="1300" smtClean="0">
                <a:latin typeface="Arial" charset="0"/>
              </a:rPr>
              <a:t>3/10 instrs/cycle * 3B cycles/s = 900M instrs/second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ChangeArrowheads="1"/>
          </p:cNvSpPr>
          <p:nvPr>
            <p:ph type="sldImg"/>
          </p:nvPr>
        </p:nvSpPr>
        <p:spPr>
          <a:xfrm>
            <a:off x="1139825" y="685800"/>
            <a:ext cx="4567238" cy="3427413"/>
          </a:xfrm>
          <a:solidFill>
            <a:srgbClr val="FFFFFF"/>
          </a:solidFill>
          <a:ln/>
        </p:spPr>
      </p:sp>
      <p:sp>
        <p:nvSpPr>
          <p:cNvPr id="31747" name="Rectangle 1027"/>
          <p:cNvSpPr>
            <a:spLocks noChangeArrowheads="1"/>
          </p:cNvSpPr>
          <p:nvPr>
            <p:ph type="body" idx="1"/>
          </p:nvPr>
        </p:nvSpPr>
        <p:spPr>
          <a:xfrm>
            <a:off x="685800" y="4343400"/>
            <a:ext cx="5475288" cy="4113213"/>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83971" name="Text Box 3"/>
          <p:cNvSpPr>
            <a:spLocks noChangeArrowheads="1"/>
          </p:cNvSpPr>
          <p:nvPr>
            <p:ph type="body"/>
          </p:nvPr>
        </p:nvSpPr>
        <p:spPr>
          <a:xfrm>
            <a:off x="685800" y="4341813"/>
            <a:ext cx="5487988" cy="4116387"/>
          </a:xfrm>
          <a:noFill/>
          <a:ln/>
        </p:spPr>
        <p:txBody>
          <a:bodyPr wrap="none" lIns="82058" tIns="41029" rIns="82058" bIns="41029" anchor="ct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ChangeArrowheads="1"/>
          </p:cNvSpPr>
          <p:nvPr>
            <p:ph type="sldImg"/>
          </p:nvPr>
        </p:nvSpPr>
        <p:spPr>
          <a:solidFill>
            <a:srgbClr val="FFFFFF"/>
          </a:solidFill>
          <a:ln/>
        </p:spPr>
      </p:sp>
      <p:sp>
        <p:nvSpPr>
          <p:cNvPr id="8601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Increasing performance requires decreasing execution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ChangeArrowheads="1"/>
          </p:cNvSpPr>
          <p:nvPr>
            <p:ph type="sldImg"/>
          </p:nvPr>
        </p:nvSpPr>
        <p:spPr>
          <a:solidFill>
            <a:srgbClr val="FFFFFF"/>
          </a:solidFill>
          <a:ln/>
        </p:spPr>
      </p:sp>
      <p:sp>
        <p:nvSpPr>
          <p:cNvPr id="94211"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Many techniques that decrease the number of clock cycles also increase the clock cycle time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ph type="sldImg"/>
          </p:nvPr>
        </p:nvSpPr>
        <p:spPr>
          <a:solidFill>
            <a:srgbClr val="FFFFFF"/>
          </a:solidFill>
          <a:ln/>
        </p:spPr>
      </p:sp>
      <p:sp>
        <p:nvSpPr>
          <p:cNvPr id="9625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A clock cycle is the basic unit of time to execute one operation/pipeline stage/etc.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Ro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Ro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
          <p:cNvSpPr>
            <a:spLocks noChangeArrowheads="1"/>
          </p:cNvSpPr>
          <p:nvPr>
            <p:ph type="sldImg"/>
          </p:nvPr>
        </p:nvSpPr>
        <p:spPr>
          <a:solidFill>
            <a:srgbClr val="FFFFFF"/>
          </a:solidFill>
          <a:ln/>
        </p:spPr>
      </p:sp>
      <p:sp>
        <p:nvSpPr>
          <p:cNvPr id="10649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Note that instruction count is dynamic – i.e., its not the number of lines in the code, but THE NUMBER OF INSTRUCTIONS EXECUTED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
          <p:cNvSpPr>
            <a:spLocks noChangeArrowheads="1"/>
          </p:cNvSpPr>
          <p:nvPr>
            <p:ph type="sldImg"/>
          </p:nvPr>
        </p:nvSpPr>
        <p:spPr>
          <a:solidFill>
            <a:srgbClr val="FFFFFF"/>
          </a:solidFill>
          <a:ln/>
        </p:spPr>
      </p:sp>
      <p:sp>
        <p:nvSpPr>
          <p:cNvPr id="108547" name="Rectangle 2"/>
          <p:cNvSpPr>
            <a:spLocks noChangeArrowheads="1"/>
          </p:cNvSpPr>
          <p:nvPr>
            <p:ph type="body" idx="1"/>
          </p:nvPr>
        </p:nvSpPr>
        <p:spPr>
          <a:noFill/>
          <a:ln/>
        </p:spPr>
        <p:txBody>
          <a:bodyPr/>
          <a:lstStyle/>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US" sz="1100" smtClean="0">
                <a:solidFill>
                  <a:schemeClr val="folHlink"/>
                </a:solidFill>
                <a:latin typeface="Arial" charset="0"/>
                <a:cs typeface="Arial" charset="0"/>
                <a:sym typeface="Arial" charset="0"/>
              </a:rPr>
              <a:t>Fill out the last column for each case.</a:t>
            </a:r>
          </a:p>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US" sz="1100" smtClean="0">
                <a:solidFill>
                  <a:schemeClr val="folHlink"/>
                </a:solidFill>
                <a:latin typeface="Arial" charset="0"/>
                <a:cs typeface="Arial" charset="0"/>
                <a:sym typeface="Arial" charset="0"/>
              </a:rPr>
              <a:t>CPU time new = 1.6 x IC x CC   so   2.2/1.6  means 37.5% faster</a:t>
            </a:r>
          </a:p>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US" sz="1100" smtClean="0">
                <a:solidFill>
                  <a:schemeClr val="folHlink"/>
                </a:solidFill>
                <a:latin typeface="Arial" charset="0"/>
                <a:cs typeface="Arial" charset="0"/>
                <a:sym typeface="Arial" charset="0"/>
              </a:rPr>
              <a:t>CPU time new = 2.0 x IC x CC   so   2.2/2.0  means 10% faster</a:t>
            </a:r>
          </a:p>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US" sz="1100" smtClean="0">
                <a:solidFill>
                  <a:schemeClr val="folHlink"/>
                </a:solidFill>
                <a:latin typeface="Arial" charset="0"/>
                <a:cs typeface="Arial" charset="0"/>
                <a:sym typeface="Arial" charset="0"/>
              </a:rPr>
              <a:t>CPU time new = 1.95 x IC x CC   so   2.2/1.95  means 12.8% faster</a:t>
            </a:r>
            <a:endParaRPr lang="en-GB" sz="1100" smtClean="0">
              <a:latin typeface="Arial" charset="0"/>
            </a:endParaRPr>
          </a:p>
          <a:p>
            <a:pPr marL="215900" indent="-215900" defTabSz="457200" eaLnBrk="1" hangingPunct="1">
              <a:lnSpc>
                <a:spcPct val="93000"/>
              </a:lnSpc>
              <a:buSzPct val="45000"/>
              <a:buFont typeface="StarSymbol" charset="0"/>
              <a:buNone/>
              <a:tabLst>
                <a:tab pos="723900" algn="l"/>
                <a:tab pos="1447800" algn="l"/>
                <a:tab pos="2171700" algn="l"/>
                <a:tab pos="2895600" algn="l"/>
                <a:tab pos="3619500" algn="l"/>
                <a:tab pos="4343400" algn="l"/>
                <a:tab pos="5067300" algn="l"/>
                <a:tab pos="5791200" algn="l"/>
              </a:tabLst>
            </a:pPr>
            <a:r>
              <a:rPr lang="en-GB" sz="1100" smtClean="0">
                <a:latin typeface="Arial" charset="0"/>
              </a:rPr>
              <a:t>CPI = 0.5*1 + 0.2*5 + 0.1*3 + 0.2*2 = 2.2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ph type="sldImg"/>
          </p:nvPr>
        </p:nvSpPr>
        <p:spPr>
          <a:solidFill>
            <a:srgbClr val="FFFFFF"/>
          </a:solidFill>
          <a:ln/>
        </p:spPr>
      </p:sp>
      <p:sp>
        <p:nvSpPr>
          <p:cNvPr id="118787"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For lecture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p:spPr>
        <p:txBody>
          <a:bodyPr/>
          <a:lstStyle/>
          <a:p>
            <a:fld id="{3393634C-2767-4193-9507-AB192FD55702}" type="slidenum">
              <a:rPr lang="en-GB"/>
              <a:pPr/>
              <a:t>39</a:t>
            </a:fld>
            <a:endParaRPr lang="en-GB"/>
          </a:p>
        </p:txBody>
      </p:sp>
      <p:sp>
        <p:nvSpPr>
          <p:cNvPr id="2150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1508" name="Text Box 2"/>
          <p:cNvSpPr>
            <a:spLocks noChangeArrowheads="1"/>
          </p:cNvSpPr>
          <p:nvPr>
            <p:ph type="body"/>
          </p:nvPr>
        </p:nvSpPr>
        <p:spPr>
          <a:xfrm>
            <a:off x="686360" y="4342534"/>
            <a:ext cx="5486681" cy="4115955"/>
          </a:xfrm>
          <a:noFill/>
          <a:ln/>
        </p:spPr>
        <p:txBody>
          <a:bodyPr wrap="none" anchor="ctr"/>
          <a:lstStyle/>
          <a:p>
            <a:r>
              <a:rPr lang="en-US" smtClean="0">
                <a:latin typeface="Times New Roman" charset="0"/>
                <a:ea typeface="ＭＳ Ｐゴシック" charset="-128"/>
              </a:rPr>
              <a:t>How many cycles does this take without pipelining?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ph type="sldImg"/>
          </p:nvPr>
        </p:nvSpPr>
        <p:spPr>
          <a:solidFill>
            <a:srgbClr val="FFFFFF"/>
          </a:solidFill>
          <a:ln/>
        </p:spPr>
      </p:sp>
      <p:sp>
        <p:nvSpPr>
          <p:cNvPr id="6861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p:spPr>
        <p:txBody>
          <a:bodyPr/>
          <a:lstStyle/>
          <a:p>
            <a:fld id="{17D8158F-BA13-43FB-883E-2C9798B76779}" type="slidenum">
              <a:rPr lang="en-GB"/>
              <a:pPr/>
              <a:t>40</a:t>
            </a:fld>
            <a:endParaRPr lang="en-GB"/>
          </a:p>
        </p:txBody>
      </p:sp>
      <p:sp>
        <p:nvSpPr>
          <p:cNvPr id="2355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3556" name="Text Box 2"/>
          <p:cNvSpPr>
            <a:spLocks noChangeArrowheads="1"/>
          </p:cNvSpPr>
          <p:nvPr>
            <p:ph type="body"/>
          </p:nvPr>
        </p:nvSpPr>
        <p:spPr>
          <a:xfrm>
            <a:off x="686360" y="4342534"/>
            <a:ext cx="5486681" cy="4115955"/>
          </a:xfrm>
          <a:noFill/>
          <a:ln/>
        </p:spPr>
        <p:txBody>
          <a:bodyPr wrap="none" anchor="ctr"/>
          <a:lstStyle/>
          <a:p>
            <a:r>
              <a:rPr lang="en-US" smtClean="0">
                <a:latin typeface="Times New Roman" charset="0"/>
                <a:ea typeface="ＭＳ Ｐゴシック" charset="-128"/>
              </a:rPr>
              <a:t>How many cycles does this take? How many does it take without pipeline?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p:spPr>
        <p:txBody>
          <a:bodyPr/>
          <a:lstStyle/>
          <a:p>
            <a:fld id="{B8AFAB15-0512-4FFE-A91D-C3EA44CEF3DC}" type="slidenum">
              <a:rPr lang="en-GB"/>
              <a:pPr/>
              <a:t>41</a:t>
            </a:fld>
            <a:endParaRPr lang="en-GB"/>
          </a:p>
        </p:txBody>
      </p:sp>
      <p:sp>
        <p:nvSpPr>
          <p:cNvPr id="2560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5604" name="Text Box 2"/>
          <p:cNvSpPr>
            <a:spLocks noChangeArrowheads="1"/>
          </p:cNvSpPr>
          <p:nvPr>
            <p:ph type="body"/>
          </p:nvPr>
        </p:nvSpPr>
        <p:spPr>
          <a:xfrm>
            <a:off x="686360" y="4342534"/>
            <a:ext cx="5486681" cy="4115955"/>
          </a:xfrm>
          <a:noFill/>
          <a:ln/>
        </p:spPr>
        <p:txBody>
          <a:bodyPr wrap="none" anchor="ctr"/>
          <a:lstStyle/>
          <a:p>
            <a:pPr>
              <a:spcBef>
                <a:spcPts val="695"/>
              </a:spcBef>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r>
              <a:rPr lang="en-GB" dirty="0" smtClean="0">
                <a:latin typeface="Times New Roman" charset="0"/>
                <a:ea typeface="ＭＳ Ｐゴシック" charset="-128"/>
              </a:rPr>
              <a:t>ASSUME 5 STAGE PIPELINE</a:t>
            </a:r>
          </a:p>
          <a:p>
            <a:pPr>
              <a:spcBef>
                <a:spcPts val="695"/>
              </a:spcBef>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r>
              <a:rPr lang="en-GB" dirty="0" smtClean="0">
                <a:latin typeface="Times New Roman" charset="0"/>
                <a:ea typeface="ＭＳ Ｐゴシック" charset="-128"/>
              </a:rPr>
              <a:t>Single Cycle Machine</a:t>
            </a:r>
          </a:p>
          <a:p>
            <a:pPr marL="666723" lvl="1" indent="-256432">
              <a:spcBef>
                <a:spcPts val="538"/>
              </a:spcBef>
              <a:spcAft>
                <a:spcPts val="538"/>
              </a:spcAft>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r>
              <a:rPr lang="en-GB" dirty="0" smtClean="0">
                <a:solidFill>
                  <a:srgbClr val="800080"/>
                </a:solidFill>
                <a:latin typeface="Times New Roman" charset="0"/>
                <a:ea typeface="ＭＳ Ｐゴシック" charset="-128"/>
              </a:rPr>
              <a:t>4.5 ns/cycle  x 1 CPI x 100 inst = 450 ns</a:t>
            </a:r>
          </a:p>
          <a:p>
            <a:pPr>
              <a:spcBef>
                <a:spcPts val="695"/>
              </a:spcBef>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r>
              <a:rPr lang="en-GB" dirty="0" smtClean="0">
                <a:latin typeface="Times New Roman" charset="0"/>
                <a:ea typeface="ＭＳ Ｐゴシック" charset="-128"/>
              </a:rPr>
              <a:t>Ideal pipelined machine</a:t>
            </a:r>
          </a:p>
          <a:p>
            <a:pPr marL="666723" lvl="1" indent="-256432">
              <a:spcBef>
                <a:spcPts val="538"/>
              </a:spcBef>
              <a:spcAft>
                <a:spcPts val="538"/>
              </a:spcAft>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r>
              <a:rPr lang="en-GB" dirty="0" smtClean="0">
                <a:solidFill>
                  <a:srgbClr val="800080"/>
                </a:solidFill>
                <a:latin typeface="Times New Roman" charset="0"/>
                <a:ea typeface="ＭＳ Ｐゴシック" charset="-128"/>
              </a:rPr>
              <a:t>1.0 ns/cycle x (1 CPI x 100 inst + 4 cycle fill) = 104 ns</a:t>
            </a:r>
          </a:p>
          <a:p>
            <a:pPr>
              <a:tabLst>
                <a:tab pos="649628" algn="l"/>
                <a:tab pos="1299256" algn="l"/>
                <a:tab pos="1948884" algn="l"/>
                <a:tab pos="2598511" algn="l"/>
                <a:tab pos="3248139" algn="l"/>
                <a:tab pos="3897767" algn="l"/>
                <a:tab pos="4547395" algn="l"/>
                <a:tab pos="5197023" algn="l"/>
                <a:tab pos="5846651" algn="l"/>
                <a:tab pos="6496279" algn="l"/>
                <a:tab pos="7145906" algn="l"/>
                <a:tab pos="7795534" algn="l"/>
                <a:tab pos="8445162" algn="l"/>
              </a:tabLst>
            </a:pPr>
            <a:endParaRPr lang="en-US" dirty="0" smtClean="0">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C77A63B2-75C1-43A1-BB75-D4D994B28906}" type="slidenum">
              <a:rPr lang="en-GB"/>
              <a:pPr/>
              <a:t>42</a:t>
            </a:fld>
            <a:endParaRPr lang="en-GB"/>
          </a:p>
        </p:txBody>
      </p:sp>
      <p:sp>
        <p:nvSpPr>
          <p:cNvPr id="35843" name="Text Box 1"/>
          <p:cNvSpPr>
            <a:spLocks noChangeArrowheads="1"/>
          </p:cNvSpPr>
          <p:nvPr>
            <p:ph type="body"/>
          </p:nvPr>
        </p:nvSpPr>
        <p:spPr>
          <a:xfrm>
            <a:off x="686360" y="4342534"/>
            <a:ext cx="5486681" cy="4115955"/>
          </a:xfrm>
          <a:noFill/>
          <a:ln/>
        </p:spPr>
        <p:txBody>
          <a:bodyPr wrap="none" anchor="ctr"/>
          <a:lstStyle/>
          <a:p>
            <a:r>
              <a:rPr lang="en-US" smtClean="0">
                <a:latin typeface="Times New Roman" charset="0"/>
                <a:ea typeface="ＭＳ Ｐゴシック" charset="-128"/>
              </a:rPr>
              <a:t>Did we have anything in the datapath and control to deal with hazard?</a:t>
            </a:r>
          </a:p>
        </p:txBody>
      </p:sp>
      <p:sp>
        <p:nvSpPr>
          <p:cNvPr id="35844"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05AA5896-BCB1-4B11-91FE-DD4ACC6F5268}" type="slidenum">
              <a:rPr lang="en-GB"/>
              <a:pPr/>
              <a:t>43</a:t>
            </a:fld>
            <a:endParaRPr lang="en-GB"/>
          </a:p>
        </p:txBody>
      </p:sp>
      <p:sp>
        <p:nvSpPr>
          <p:cNvPr id="37891"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
        <p:nvSpPr>
          <p:cNvPr id="37892"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p:spPr>
        <p:txBody>
          <a:bodyPr/>
          <a:lstStyle/>
          <a:p>
            <a:fld id="{0C4E5653-181A-4577-AE86-50F081E3D875}" type="slidenum">
              <a:rPr lang="en-GB"/>
              <a:pPr/>
              <a:t>44</a:t>
            </a:fld>
            <a:endParaRPr lang="en-GB"/>
          </a:p>
        </p:txBody>
      </p:sp>
      <p:sp>
        <p:nvSpPr>
          <p:cNvPr id="3993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9940"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p:spPr>
        <p:txBody>
          <a:bodyPr/>
          <a:lstStyle/>
          <a:p>
            <a:fld id="{B8DBB130-7A6B-4826-8093-EAA67EC20E39}" type="slidenum">
              <a:rPr lang="en-GB"/>
              <a:pPr/>
              <a:t>45</a:t>
            </a:fld>
            <a:endParaRPr lang="en-GB"/>
          </a:p>
        </p:txBody>
      </p:sp>
      <p:sp>
        <p:nvSpPr>
          <p:cNvPr id="41987"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
        <p:nvSpPr>
          <p:cNvPr id="41988"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fld id="{8F2E34A5-A92D-4E79-8948-1656719D049E}" type="slidenum">
              <a:rPr lang="en-GB"/>
              <a:pPr/>
              <a:t>46</a:t>
            </a:fld>
            <a:endParaRPr lang="en-GB"/>
          </a:p>
        </p:txBody>
      </p:sp>
      <p:sp>
        <p:nvSpPr>
          <p:cNvPr id="4608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6084" name="Text Box 2"/>
          <p:cNvSpPr>
            <a:spLocks noChangeArrowheads="1"/>
          </p:cNvSpPr>
          <p:nvPr>
            <p:ph type="body"/>
          </p:nvPr>
        </p:nvSpPr>
        <p:spPr>
          <a:xfrm>
            <a:off x="686360" y="4342534"/>
            <a:ext cx="5486681" cy="4115955"/>
          </a:xfrm>
          <a:noFill/>
          <a:ln/>
        </p:spPr>
        <p:txBody>
          <a:bodyPr wrap="none" anchor="ctr"/>
          <a:lstStyle/>
          <a:p>
            <a:r>
              <a:rPr lang="en-US" smtClean="0">
                <a:latin typeface="Times New Roman" charset="0"/>
                <a:ea typeface="ＭＳ Ｐゴシック" charset="-128"/>
              </a:rPr>
              <a:t>Above depicts two different potential instruction in red.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CDD38C8A-9CF0-4A53-907A-90DD0B59A988}" type="slidenum">
              <a:rPr lang="en-GB"/>
              <a:pPr/>
              <a:t>47</a:t>
            </a:fld>
            <a:endParaRPr lang="en-GB"/>
          </a:p>
        </p:txBody>
      </p:sp>
      <p:sp>
        <p:nvSpPr>
          <p:cNvPr id="4813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8132"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C66EB265-12F5-4EEE-AE58-D4DECB7B7F46}" type="slidenum">
              <a:rPr lang="en-GB"/>
              <a:pPr/>
              <a:t>48</a:t>
            </a:fld>
            <a:endParaRPr lang="en-GB"/>
          </a:p>
        </p:txBody>
      </p:sp>
      <p:sp>
        <p:nvSpPr>
          <p:cNvPr id="5017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0180"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p:spPr>
        <p:txBody>
          <a:bodyPr/>
          <a:lstStyle/>
          <a:p>
            <a:fld id="{1F4DB0DB-8BF0-4C6D-91F6-DC45CF56B352}" type="slidenum">
              <a:rPr lang="en-GB"/>
              <a:pPr/>
              <a:t>49</a:t>
            </a:fld>
            <a:endParaRPr lang="en-GB"/>
          </a:p>
        </p:txBody>
      </p:sp>
      <p:sp>
        <p:nvSpPr>
          <p:cNvPr id="5632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56324"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smtClean="0">
              <a:latin typeface="Gill Sans"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p:spPr>
        <p:txBody>
          <a:bodyPr/>
          <a:lstStyle/>
          <a:p>
            <a:fld id="{3A2A0569-C2E0-4A0E-B17E-98529DF0F11D}" type="slidenum">
              <a:rPr lang="en-GB"/>
              <a:pPr/>
              <a:t>50</a:t>
            </a:fld>
            <a:endParaRPr lang="en-GB"/>
          </a:p>
        </p:txBody>
      </p:sp>
      <p:sp>
        <p:nvSpPr>
          <p:cNvPr id="6041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0420" name="Text Box 2"/>
          <p:cNvSpPr>
            <a:spLocks noChangeArrowheads="1"/>
          </p:cNvSpPr>
          <p:nvPr>
            <p:ph type="body"/>
          </p:nvPr>
        </p:nvSpPr>
        <p:spPr>
          <a:xfrm>
            <a:off x="686360" y="4342534"/>
            <a:ext cx="5486681" cy="4115955"/>
          </a:xfrm>
          <a:noFill/>
          <a:ln/>
        </p:spPr>
        <p:txBody>
          <a:bodyPr lIns="80766" tIns="41998" rIns="80766" bIns="41998"/>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Lst>
            </a:pPr>
            <a:r>
              <a:rPr lang="en-GB" dirty="0">
                <a:latin typeface="Arial" charset="0"/>
                <a:ea typeface="ＭＳ Ｐゴシック" charset="-128"/>
              </a:rPr>
              <a:t>100 * 6 = 600 cycles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p:spPr>
        <p:txBody>
          <a:bodyPr/>
          <a:lstStyle/>
          <a:p>
            <a:fld id="{7F53A132-876C-4EE9-8B6D-19769BABCF3B}" type="slidenum">
              <a:rPr lang="en-GB"/>
              <a:pPr/>
              <a:t>51</a:t>
            </a:fld>
            <a:endParaRPr lang="en-GB"/>
          </a:p>
        </p:txBody>
      </p:sp>
      <p:sp>
        <p:nvSpPr>
          <p:cNvPr id="62467"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2468"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p:spPr>
        <p:txBody>
          <a:bodyPr/>
          <a:lstStyle/>
          <a:p>
            <a:fld id="{A5C39575-996D-43EF-90C3-72B770140F46}" type="slidenum">
              <a:rPr lang="en-GB"/>
              <a:pPr/>
              <a:t>52</a:t>
            </a:fld>
            <a:endParaRPr lang="en-GB"/>
          </a:p>
        </p:txBody>
      </p:sp>
      <p:sp>
        <p:nvSpPr>
          <p:cNvPr id="64515"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4516"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p:spPr>
        <p:txBody>
          <a:bodyPr/>
          <a:lstStyle/>
          <a:p>
            <a:fld id="{54362B0E-5962-475B-8CC9-6112A1B651E4}" type="slidenum">
              <a:rPr lang="en-GB"/>
              <a:pPr/>
              <a:t>53</a:t>
            </a:fld>
            <a:endParaRPr lang="en-GB"/>
          </a:p>
        </p:txBody>
      </p:sp>
      <p:sp>
        <p:nvSpPr>
          <p:cNvPr id="6656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6564"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p:spPr>
        <p:txBody>
          <a:bodyPr/>
          <a:lstStyle/>
          <a:p>
            <a:fld id="{161C8EF1-2128-44E6-B002-82B8A9C81D93}" type="slidenum">
              <a:rPr lang="en-GB"/>
              <a:pPr/>
              <a:t>54</a:t>
            </a:fld>
            <a:endParaRPr lang="en-GB"/>
          </a:p>
        </p:txBody>
      </p:sp>
      <p:sp>
        <p:nvSpPr>
          <p:cNvPr id="68611"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68612" name="Text Box 2"/>
          <p:cNvSpPr>
            <a:spLocks noChangeArrowheads="1"/>
          </p:cNvSpPr>
          <p:nvPr>
            <p:ph type="body"/>
          </p:nvPr>
        </p:nvSpPr>
        <p:spPr>
          <a:xfrm>
            <a:off x="686360" y="4342534"/>
            <a:ext cx="5486681" cy="4115955"/>
          </a:xfrm>
          <a:noFill/>
          <a:ln/>
        </p:spPr>
        <p:txBody>
          <a:bodyPr lIns="80766" tIns="41998" rIns="80766" bIns="41998"/>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Lst>
            </a:pPr>
            <a:r>
              <a:rPr lang="en-GB" dirty="0">
                <a:latin typeface="Arial" charset="0"/>
                <a:ea typeface="ＭＳ Ｐゴシック" charset="-128"/>
              </a:rPr>
              <a:t>Saved by only having one </a:t>
            </a:r>
            <a:r>
              <a:rPr lang="en-GB" dirty="0" err="1">
                <a:latin typeface="Arial" charset="0"/>
                <a:ea typeface="ＭＳ Ｐゴシック" charset="-128"/>
              </a:rPr>
              <a:t>beq</a:t>
            </a:r>
            <a:r>
              <a:rPr lang="en-GB" dirty="0">
                <a:latin typeface="Arial" charset="0"/>
                <a:ea typeface="ＭＳ Ｐゴシック" charset="-128"/>
              </a:rPr>
              <a:t> per two elements, also one </a:t>
            </a:r>
            <a:r>
              <a:rPr lang="en-GB" dirty="0" err="1">
                <a:latin typeface="Arial" charset="0"/>
                <a:ea typeface="ＭＳ Ｐゴシック" charset="-128"/>
              </a:rPr>
              <a:t>sltiu</a:t>
            </a:r>
            <a:r>
              <a:rPr lang="en-GB" dirty="0">
                <a:latin typeface="Arial" charset="0"/>
                <a:ea typeface="ＭＳ Ｐゴシック" charset="-128"/>
              </a:rPr>
              <a:t> per two elements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p:spPr>
        <p:txBody>
          <a:bodyPr/>
          <a:lstStyle/>
          <a:p>
            <a:fld id="{A6C976B6-191B-461B-8C1D-9FE557F2F19B}" type="slidenum">
              <a:rPr lang="en-GB"/>
              <a:pPr/>
              <a:t>55</a:t>
            </a:fld>
            <a:endParaRPr lang="en-GB"/>
          </a:p>
        </p:txBody>
      </p:sp>
      <p:sp>
        <p:nvSpPr>
          <p:cNvPr id="21507"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
        <p:nvSpPr>
          <p:cNvPr id="21508"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p:spPr>
        <p:txBody>
          <a:bodyPr/>
          <a:lstStyle/>
          <a:p>
            <a:fld id="{3A049952-7362-482D-944D-764B26101B51}" type="slidenum">
              <a:rPr lang="en-GB"/>
              <a:pPr/>
              <a:t>56</a:t>
            </a:fld>
            <a:endParaRPr lang="en-GB"/>
          </a:p>
        </p:txBody>
      </p:sp>
      <p:sp>
        <p:nvSpPr>
          <p:cNvPr id="23555"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
        <p:nvSpPr>
          <p:cNvPr id="23556"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p:spPr>
        <p:txBody>
          <a:bodyPr/>
          <a:lstStyle/>
          <a:p>
            <a:fld id="{B5941362-8091-4197-BAC5-E7A216D3A194}" type="slidenum">
              <a:rPr lang="en-GB"/>
              <a:pPr/>
              <a:t>57</a:t>
            </a:fld>
            <a:endParaRPr lang="en-GB"/>
          </a:p>
        </p:txBody>
      </p:sp>
      <p:sp>
        <p:nvSpPr>
          <p:cNvPr id="25603"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25604"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p:spPr>
        <p:txBody>
          <a:bodyPr/>
          <a:lstStyle/>
          <a:p>
            <a:fld id="{619E1910-2ADA-4FEF-A64A-E791C19CBF94}" type="slidenum">
              <a:rPr lang="en-GB"/>
              <a:pPr/>
              <a:t>58</a:t>
            </a:fld>
            <a:endParaRPr lang="en-GB"/>
          </a:p>
        </p:txBody>
      </p:sp>
      <p:sp>
        <p:nvSpPr>
          <p:cNvPr id="33795"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
        <p:nvSpPr>
          <p:cNvPr id="33796"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p:spPr>
        <p:txBody>
          <a:bodyPr/>
          <a:lstStyle/>
          <a:p>
            <a:fld id="{18AC46AD-1851-4B7A-8EC0-FEAFF6DB6FAC}" type="slidenum">
              <a:rPr lang="en-GB"/>
              <a:pPr/>
              <a:t>59</a:t>
            </a:fld>
            <a:endParaRPr lang="en-GB"/>
          </a:p>
        </p:txBody>
      </p:sp>
      <p:sp>
        <p:nvSpPr>
          <p:cNvPr id="35843"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
        <p:nvSpPr>
          <p:cNvPr id="35844"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smtClean="0">
              <a:latin typeface="Gill Sans"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p:spPr>
        <p:txBody>
          <a:bodyPr/>
          <a:lstStyle/>
          <a:p>
            <a:fld id="{F7EE6151-88D9-4D7B-B3B8-61DD29ABDD9E}" type="slidenum">
              <a:rPr lang="en-GB"/>
              <a:pPr/>
              <a:t>60</a:t>
            </a:fld>
            <a:endParaRPr lang="en-GB"/>
          </a:p>
        </p:txBody>
      </p:sp>
      <p:sp>
        <p:nvSpPr>
          <p:cNvPr id="37891" name="Text Box 1"/>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
        <p:nvSpPr>
          <p:cNvPr id="37892" name="Text Box 2"/>
          <p:cNvSpPr txBox="1">
            <a:spLocks noChangeArrowheads="1"/>
          </p:cNvSpPr>
          <p:nvPr/>
        </p:nvSpPr>
        <p:spPr bwMode="auto">
          <a:xfrm>
            <a:off x="11584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p:spPr>
        <p:txBody>
          <a:bodyPr/>
          <a:lstStyle/>
          <a:p>
            <a:fld id="{CAA69D15-E11D-4211-9A27-99EF3C440579}" type="slidenum">
              <a:rPr lang="en-GB"/>
              <a:pPr/>
              <a:t>61</a:t>
            </a:fld>
            <a:endParaRPr lang="en-GB"/>
          </a:p>
        </p:txBody>
      </p:sp>
      <p:sp>
        <p:nvSpPr>
          <p:cNvPr id="46083" name="Text Box 1"/>
          <p:cNvSpPr>
            <a:spLocks noChangeArrowheads="1"/>
          </p:cNvSpPr>
          <p:nvPr>
            <p:ph type="body"/>
          </p:nvPr>
        </p:nvSpPr>
        <p:spPr>
          <a:xfrm>
            <a:off x="515471" y="3579091"/>
            <a:ext cx="5911103" cy="4834659"/>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For the load instructions, the five independent functional units in the pipeline </a:t>
            </a:r>
            <a:r>
              <a:rPr lang="en-GB" dirty="0" err="1">
                <a:latin typeface="Arial" charset="0"/>
              </a:rPr>
              <a:t>datapath</a:t>
            </a:r>
            <a:r>
              <a:rPr lang="en-GB" dirty="0">
                <a:latin typeface="Arial" charset="0"/>
              </a:rPr>
              <a:t> are: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(a) Instruction Memory for the </a:t>
            </a:r>
            <a:r>
              <a:rPr lang="en-GB" dirty="0" err="1">
                <a:latin typeface="Arial" charset="0"/>
              </a:rPr>
              <a:t>Ifetch</a:t>
            </a:r>
            <a:r>
              <a:rPr lang="en-GB" dirty="0">
                <a:latin typeface="Arial" charset="0"/>
              </a:rPr>
              <a:t>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(b) Register File’s Read ports for the </a:t>
            </a:r>
            <a:r>
              <a:rPr lang="en-GB" dirty="0" err="1">
                <a:latin typeface="Arial" charset="0"/>
              </a:rPr>
              <a:t>Reg</a:t>
            </a:r>
            <a:r>
              <a:rPr lang="en-GB" dirty="0">
                <a:latin typeface="Arial" charset="0"/>
              </a:rPr>
              <a:t>/Decode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(c) ALU for the Exec stage.  (d) Data memory for the </a:t>
            </a:r>
            <a:r>
              <a:rPr lang="en-GB" dirty="0" err="1">
                <a:latin typeface="Arial" charset="0"/>
              </a:rPr>
              <a:t>Mem</a:t>
            </a:r>
            <a:r>
              <a:rPr lang="en-GB" dirty="0">
                <a:latin typeface="Arial" charset="0"/>
              </a:rPr>
              <a:t>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(e) And finally Register File’s write port for the Write Back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Notice that I have treat Register File’s read and write ports as separate functional units because the register file we have allows us to read and write at the same time.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Notice that as soon as the 1st load finishes its </a:t>
            </a:r>
            <a:r>
              <a:rPr lang="en-GB" dirty="0" err="1">
                <a:latin typeface="Arial" charset="0"/>
              </a:rPr>
              <a:t>Ifetch</a:t>
            </a:r>
            <a:r>
              <a:rPr lang="en-GB" dirty="0">
                <a:latin typeface="Arial" charset="0"/>
              </a:rPr>
              <a:t> stage, it no longer needs the Instruction Memory. Consequently, the 2nd load can start using the Instruction Memory (2nd </a:t>
            </a:r>
            <a:r>
              <a:rPr lang="en-GB" dirty="0" err="1">
                <a:latin typeface="Arial" charset="0"/>
              </a:rPr>
              <a:t>Ifetch</a:t>
            </a:r>
            <a:r>
              <a:rPr lang="en-GB" dirty="0">
                <a:latin typeface="Arial" charset="0"/>
              </a:rPr>
              <a:t>).</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Furthermore, since each functional unit is only used ONCE per instruction, we will not have any conflict down the pipeline (Exec-</a:t>
            </a:r>
            <a:r>
              <a:rPr lang="en-GB" dirty="0" err="1">
                <a:latin typeface="Arial" charset="0"/>
              </a:rPr>
              <a:t>Ifet</a:t>
            </a:r>
            <a:r>
              <a:rPr lang="en-GB" dirty="0">
                <a:latin typeface="Arial" charset="0"/>
              </a:rPr>
              <a:t>, </a:t>
            </a:r>
            <a:r>
              <a:rPr lang="en-GB" dirty="0" err="1">
                <a:latin typeface="Arial" charset="0"/>
              </a:rPr>
              <a:t>Mem</a:t>
            </a:r>
            <a:r>
              <a:rPr lang="en-GB" dirty="0">
                <a:latin typeface="Arial" charset="0"/>
              </a:rPr>
              <a:t>-Exec, </a:t>
            </a:r>
            <a:r>
              <a:rPr lang="en-GB" dirty="0" err="1">
                <a:latin typeface="Arial" charset="0"/>
              </a:rPr>
              <a:t>Wr-Mem</a:t>
            </a:r>
            <a:r>
              <a:rPr lang="en-GB" dirty="0">
                <a:latin typeface="Arial" charset="0"/>
              </a:rPr>
              <a:t>) either.</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I will show you the interaction between instructions in the pipelined </a:t>
            </a:r>
            <a:r>
              <a:rPr lang="en-GB" dirty="0" err="1">
                <a:latin typeface="Arial" charset="0"/>
              </a:rPr>
              <a:t>datapath</a:t>
            </a:r>
            <a:r>
              <a:rPr lang="en-GB" dirty="0">
                <a:latin typeface="Arial" charset="0"/>
              </a:rPr>
              <a:t> later.  But for now, I want to point out the performance advantages of pipelining.</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If these 3 load instructions are to be executed by the  multiple cycle processor, it will take 15 cycles. But with pipelining, it only takes 7 cycles. This (7 cycles), however, is not the best way to look at the performance advantages of pipelining.</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A better way to look at this is that  we have one instruction enters the pipeline every cycle so we will have one instruction coming out of the pipeline (</a:t>
            </a:r>
            <a:r>
              <a:rPr lang="en-GB" dirty="0" err="1">
                <a:latin typeface="Arial" charset="0"/>
              </a:rPr>
              <a:t>Wr</a:t>
            </a:r>
            <a:r>
              <a:rPr lang="en-GB" dirty="0">
                <a:latin typeface="Arial" charset="0"/>
              </a:rPr>
              <a:t> stages) every cycle.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Consequently, the “effective” (or average) number of cycles per instruction is now ONE even though it takes a total of 5 cycles to complete each instruction.</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+3 = 14 min. (X:54)</a:t>
            </a:r>
          </a:p>
        </p:txBody>
      </p:sp>
      <p:sp>
        <p:nvSpPr>
          <p:cNvPr id="46084"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p:spPr>
        <p:txBody>
          <a:bodyPr/>
          <a:lstStyle/>
          <a:p>
            <a:fld id="{D45D84C5-93FC-4A33-9640-FE4C0EE9FF70}" type="slidenum">
              <a:rPr lang="en-GB"/>
              <a:pPr/>
              <a:t>62</a:t>
            </a:fld>
            <a:endParaRPr lang="en-GB"/>
          </a:p>
        </p:txBody>
      </p:sp>
      <p:sp>
        <p:nvSpPr>
          <p:cNvPr id="48131" name="Text Box 1"/>
          <p:cNvSpPr>
            <a:spLocks noChangeArrowheads="1"/>
          </p:cNvSpPr>
          <p:nvPr>
            <p:ph type="body"/>
          </p:nvPr>
        </p:nvSpPr>
        <p:spPr>
          <a:xfrm>
            <a:off x="515471" y="4342535"/>
            <a:ext cx="5911103" cy="4117397"/>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Well, so far so good. Let’s take a look at the R-type instructions.</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R-type instruction does NOT access data memory so it only takes four clock cycles, or in our new pipeline terminology, four stages to complete.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a:t>
            </a:r>
            <a:r>
              <a:rPr lang="en-GB" dirty="0" err="1">
                <a:latin typeface="Arial" charset="0"/>
              </a:rPr>
              <a:t>Ifetch</a:t>
            </a:r>
            <a:r>
              <a:rPr lang="en-GB" dirty="0">
                <a:latin typeface="Arial" charset="0"/>
              </a:rPr>
              <a:t> and </a:t>
            </a:r>
            <a:r>
              <a:rPr lang="en-GB" dirty="0" err="1">
                <a:latin typeface="Arial" charset="0"/>
              </a:rPr>
              <a:t>Reg</a:t>
            </a:r>
            <a:r>
              <a:rPr lang="en-GB" dirty="0">
                <a:latin typeface="Arial" charset="0"/>
              </a:rPr>
              <a:t>/Dec stages are identical to the Load instructions.  Well they have to be because at this point, we do not know we have a R-type instruction yet.</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Instead of calculating the effective address during the Exec stage, the R-type instruction will use the ALU to operate on the register operands.</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result of this ALU operation is written back to the register file during the </a:t>
            </a:r>
            <a:r>
              <a:rPr lang="en-GB" dirty="0" err="1">
                <a:latin typeface="Arial" charset="0"/>
              </a:rPr>
              <a:t>Wr</a:t>
            </a:r>
            <a:r>
              <a:rPr lang="en-GB" dirty="0">
                <a:latin typeface="Arial" charset="0"/>
              </a:rPr>
              <a:t> back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+1 = 15 min. (55)</a:t>
            </a:r>
          </a:p>
        </p:txBody>
      </p:sp>
      <p:sp>
        <p:nvSpPr>
          <p:cNvPr id="48132"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p:spPr>
        <p:txBody>
          <a:bodyPr/>
          <a:lstStyle/>
          <a:p>
            <a:fld id="{A8DF6A24-DB74-4420-9B63-2BA9419940CC}" type="slidenum">
              <a:rPr lang="en-GB"/>
              <a:pPr/>
              <a:t>63</a:t>
            </a:fld>
            <a:endParaRPr lang="en-GB"/>
          </a:p>
        </p:txBody>
      </p:sp>
      <p:sp>
        <p:nvSpPr>
          <p:cNvPr id="50179" name="Text Box 1"/>
          <p:cNvSpPr>
            <a:spLocks noChangeArrowheads="1"/>
          </p:cNvSpPr>
          <p:nvPr>
            <p:ph type="body"/>
          </p:nvPr>
        </p:nvSpPr>
        <p:spPr>
          <a:xfrm>
            <a:off x="515471" y="4342535"/>
            <a:ext cx="5911103" cy="4117397"/>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What happened if we try to pipeline the R-type instructions with the Load instructions?</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Well, we have a problem here!!!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We end up having two instructions trying to write to the register file at the same time!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Why do we have this problem (the write “bubble”)?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Well, the reason for this problem is that there is something I have not yet told you.</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+1 = 16 min. (X:56)</a:t>
            </a:r>
          </a:p>
        </p:txBody>
      </p:sp>
      <p:sp>
        <p:nvSpPr>
          <p:cNvPr id="50180"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fld id="{59FAD91D-FB8E-4EF7-8A7E-853AE7D0BCAA}" type="slidenum">
              <a:rPr lang="en-GB"/>
              <a:pPr/>
              <a:t>64</a:t>
            </a:fld>
            <a:endParaRPr lang="en-GB"/>
          </a:p>
        </p:txBody>
      </p:sp>
      <p:sp>
        <p:nvSpPr>
          <p:cNvPr id="52227" name="Text Box 1"/>
          <p:cNvSpPr>
            <a:spLocks noChangeArrowheads="1"/>
          </p:cNvSpPr>
          <p:nvPr>
            <p:ph type="body"/>
          </p:nvPr>
        </p:nvSpPr>
        <p:spPr>
          <a:xfrm>
            <a:off x="515471" y="4342535"/>
            <a:ext cx="5911103" cy="4117397"/>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I already told you that  in order for pipeline to work perfectly, each functional unit can ONLY be used once per instruction.</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What I have not told you is that this (1st bullet) is a necessary but NOT sufficient condition for pipeline to work.</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other condition to prevent pipeline hiccup is that each functional unit must be used at the same stage for all instructions.</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For example here, the load instruction uses the Register File’s </a:t>
            </a:r>
            <a:r>
              <a:rPr lang="en-GB" dirty="0" err="1">
                <a:latin typeface="Arial" charset="0"/>
              </a:rPr>
              <a:t>Wr</a:t>
            </a:r>
            <a:r>
              <a:rPr lang="en-GB" dirty="0">
                <a:latin typeface="Arial" charset="0"/>
              </a:rPr>
              <a:t> port during its 5th stage but the R-type instruction right now will use the Register File’s port during its 4th stage.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This (5 versus 4) is what caused our problem.  How do we solve it?  We have 2 solutions.</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+1 = 17 min. (X:57)</a:t>
            </a:r>
          </a:p>
        </p:txBody>
      </p:sp>
      <p:sp>
        <p:nvSpPr>
          <p:cNvPr id="52228"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p:spPr>
        <p:txBody>
          <a:bodyPr/>
          <a:lstStyle/>
          <a:p>
            <a:fld id="{9171DC77-AE5D-4075-9513-346EF4082181}" type="slidenum">
              <a:rPr lang="en-GB"/>
              <a:pPr/>
              <a:t>65</a:t>
            </a:fld>
            <a:endParaRPr lang="en-GB"/>
          </a:p>
        </p:txBody>
      </p:sp>
      <p:sp>
        <p:nvSpPr>
          <p:cNvPr id="54275" name="Text Box 1"/>
          <p:cNvSpPr>
            <a:spLocks noChangeArrowheads="1"/>
          </p:cNvSpPr>
          <p:nvPr>
            <p:ph type="body"/>
          </p:nvPr>
        </p:nvSpPr>
        <p:spPr>
          <a:xfrm>
            <a:off x="515471" y="4342535"/>
            <a:ext cx="5911103" cy="4117397"/>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first solution is to insert a “bubble” into the pipeline AFTER the load instruction to push back every instruction after the load that are already in the pipeline by one cycle.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At the same time, the bubble will delay the Instruction Fetch of the instruction that is about to enter the pipeline by one cycle.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Needless to say, the control logic to accomplish this can be complex.</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Furthermore, this solution also has a negative impact on performance.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Notice that due to the “extra” stage (</a:t>
            </a:r>
            <a:r>
              <a:rPr lang="en-GB" dirty="0" err="1">
                <a:latin typeface="Arial" charset="0"/>
              </a:rPr>
              <a:t>Mem</a:t>
            </a:r>
            <a:r>
              <a:rPr lang="en-GB" dirty="0">
                <a:latin typeface="Arial" charset="0"/>
              </a:rPr>
              <a:t>) Load instruction has, we will not have one instruction finishes every cycle (points to Cycle 5).</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Consequently, a mix of load and R-type instruction will NOT have an average CPI of 1 because in effect, the Load instruction has an effective CPI of 2.</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So this is not that hot an idea  Let’s try something else.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+2 = 19 min. (X:59)</a:t>
            </a:r>
          </a:p>
        </p:txBody>
      </p:sp>
      <p:sp>
        <p:nvSpPr>
          <p:cNvPr id="54276"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p:spPr>
        <p:txBody>
          <a:bodyPr/>
          <a:lstStyle/>
          <a:p>
            <a:fld id="{1BCF35F5-4DAA-4202-9207-C87D84C70A82}" type="slidenum">
              <a:rPr lang="en-GB"/>
              <a:pPr/>
              <a:t>66</a:t>
            </a:fld>
            <a:endParaRPr lang="en-GB"/>
          </a:p>
        </p:txBody>
      </p:sp>
      <p:sp>
        <p:nvSpPr>
          <p:cNvPr id="56323" name="Text Box 1"/>
          <p:cNvSpPr>
            <a:spLocks noChangeArrowheads="1"/>
          </p:cNvSpPr>
          <p:nvPr>
            <p:ph type="body"/>
          </p:nvPr>
        </p:nvSpPr>
        <p:spPr>
          <a:xfrm>
            <a:off x="515471" y="4342535"/>
            <a:ext cx="5911103" cy="4117397"/>
          </a:xfrm>
          <a:noFill/>
          <a:ln/>
        </p:spPr>
        <p:txBody>
          <a:bodyPr lIns="81089" tIns="39737" rIns="81089" bIns="39737"/>
          <a:lstStyle/>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Well one thing we can do is to add a “</a:t>
            </a:r>
            <a:r>
              <a:rPr lang="en-GB" dirty="0" err="1">
                <a:latin typeface="Arial" charset="0"/>
              </a:rPr>
              <a:t>Nop</a:t>
            </a:r>
            <a:r>
              <a:rPr lang="en-GB" dirty="0">
                <a:latin typeface="Arial" charset="0"/>
              </a:rPr>
              <a:t>” stage to the R-type instruction pipeline to delay its register file write by one cycle.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Now the R-type instruction ALSO uses the register file’s </a:t>
            </a:r>
            <a:r>
              <a:rPr lang="en-GB" dirty="0" err="1">
                <a:latin typeface="Arial" charset="0"/>
              </a:rPr>
              <a:t>witer</a:t>
            </a:r>
            <a:r>
              <a:rPr lang="en-GB" dirty="0">
                <a:latin typeface="Arial" charset="0"/>
              </a:rPr>
              <a:t> port at its 5th stage so we eliminate the write conflict with the load instruction.</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This is a much simpler solution as far as the control logic is concerned. As far as performance is concerned, we also gets back to having one instruction completes per cycle.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This is kind of like promoting socialism: by making each individual R-type instruction takes 5 cycles instead of 4 cycles to finish, our overall performance is actually better off.</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The reason for this higher performance is that we end up having  a more efficient pipeline.</a:t>
            </a: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endParaRPr lang="en-GB" dirty="0">
              <a:latin typeface="Arial" charset="0"/>
            </a:endParaRPr>
          </a:p>
          <a:p>
            <a:pPr marL="193749" indent="-193749">
              <a:lnSpc>
                <a:spcPct val="93000"/>
              </a:lnSpc>
              <a:spcBef>
                <a:spcPct val="0"/>
              </a:spcBef>
              <a:buSzPct val="45000"/>
              <a:tabLst>
                <a:tab pos="649628" algn="l"/>
                <a:tab pos="1299256" algn="l"/>
                <a:tab pos="1948884" algn="l"/>
                <a:tab pos="2598511" algn="l"/>
                <a:tab pos="3248139" algn="l"/>
                <a:tab pos="3897767" algn="l"/>
                <a:tab pos="4547395" algn="l"/>
                <a:tab pos="5197023" algn="l"/>
                <a:tab pos="5846651" algn="l"/>
              </a:tabLst>
            </a:pPr>
            <a:r>
              <a:rPr lang="en-GB" dirty="0">
                <a:latin typeface="Arial" charset="0"/>
              </a:rPr>
              <a:t>+1 = 20 min. (Y:00) </a:t>
            </a:r>
          </a:p>
        </p:txBody>
      </p:sp>
      <p:sp>
        <p:nvSpPr>
          <p:cNvPr id="56324" name="Text Box 2"/>
          <p:cNvSpPr txBox="1">
            <a:spLocks noChangeArrowheads="1"/>
          </p:cNvSpPr>
          <p:nvPr/>
        </p:nvSpPr>
        <p:spPr bwMode="auto">
          <a:xfrm>
            <a:off x="1159809" y="587375"/>
            <a:ext cx="4555191" cy="3416011"/>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02CE9067-7570-4539-AF17-3A8DB7ABEC08}" type="slidenum">
              <a:rPr lang="en-GB"/>
              <a:pPr/>
              <a:t>67</a:t>
            </a:fld>
            <a:endParaRPr lang="en-GB"/>
          </a:p>
        </p:txBody>
      </p:sp>
      <p:sp>
        <p:nvSpPr>
          <p:cNvPr id="70659" name="Text Box 1"/>
          <p:cNvSpPr txBox="1">
            <a:spLocks noChangeArrowheads="1"/>
          </p:cNvSpPr>
          <p:nvPr/>
        </p:nvSpPr>
        <p:spPr bwMode="auto">
          <a:xfrm>
            <a:off x="1143000" y="685512"/>
            <a:ext cx="4572000" cy="34290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0660" name="Text Box 2"/>
          <p:cNvSpPr>
            <a:spLocks noChangeArrowheads="1"/>
          </p:cNvSpPr>
          <p:nvPr>
            <p:ph type="body"/>
          </p:nvPr>
        </p:nvSpPr>
        <p:spPr>
          <a:xfrm>
            <a:off x="686360" y="4342534"/>
            <a:ext cx="5486681" cy="4115955"/>
          </a:xfrm>
          <a:noFill/>
          <a:ln/>
        </p:spPr>
        <p:txBody>
          <a:bodyPr wrap="none" anchor="ctr"/>
          <a:lstStyle/>
          <a:p>
            <a:endParaRPr lang="en-US" smtClean="0">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1B815C7B-D4A8-4753-B259-2CF9D13054AA}" type="slidenum">
              <a:rPr lang="en-GB"/>
              <a:pPr/>
              <a:t>68</a:t>
            </a:fld>
            <a:endParaRPr lang="en-GB"/>
          </a:p>
        </p:txBody>
      </p:sp>
      <p:sp>
        <p:nvSpPr>
          <p:cNvPr id="70659" name="Text Box 1"/>
          <p:cNvSpPr txBox="1">
            <a:spLocks noChangeArrowheads="1"/>
          </p:cNvSpPr>
          <p:nvPr/>
        </p:nvSpPr>
        <p:spPr bwMode="auto">
          <a:xfrm>
            <a:off x="1187450" y="692150"/>
            <a:ext cx="4483100" cy="34163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0660" name="Text Box 2"/>
          <p:cNvSpPr>
            <a:spLocks noChangeArrowheads="1"/>
          </p:cNvSpPr>
          <p:nvPr>
            <p:ph type="body"/>
          </p:nvPr>
        </p:nvSpPr>
        <p:spPr>
          <a:xfrm>
            <a:off x="912813" y="4341813"/>
            <a:ext cx="5030787" cy="4114800"/>
          </a:xfrm>
          <a:noFill/>
          <a:ln/>
        </p:spPr>
        <p:txBody>
          <a:bodyPr wrap="none" anchor="ct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A2082FD7-FC4A-48C6-95DE-198D2FCE84D4}" type="slidenum">
              <a:rPr lang="en-GB"/>
              <a:pPr/>
              <a:t>69</a:t>
            </a:fld>
            <a:endParaRPr lang="en-GB"/>
          </a:p>
        </p:txBody>
      </p:sp>
      <p:sp>
        <p:nvSpPr>
          <p:cNvPr id="78851" name="Text Box 1"/>
          <p:cNvSpPr txBox="1">
            <a:spLocks noChangeArrowheads="1"/>
          </p:cNvSpPr>
          <p:nvPr/>
        </p:nvSpPr>
        <p:spPr bwMode="auto">
          <a:xfrm>
            <a:off x="1187450" y="692150"/>
            <a:ext cx="4483100" cy="34163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78852" name="Text Box 2"/>
          <p:cNvSpPr>
            <a:spLocks noChangeArrowheads="1"/>
          </p:cNvSpPr>
          <p:nvPr>
            <p:ph type="body"/>
          </p:nvPr>
        </p:nvSpPr>
        <p:spPr>
          <a:xfrm>
            <a:off x="912813" y="4341813"/>
            <a:ext cx="5030787" cy="4114800"/>
          </a:xfrm>
          <a:noFill/>
          <a:ln/>
        </p:spPr>
        <p:txBody>
          <a:bodyPr wrap="none" anchor="ct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ChangeArrowheads="1"/>
          </p:cNvSpPr>
          <p:nvPr>
            <p:ph type="sldImg"/>
          </p:nvPr>
        </p:nvSpPr>
        <p:spPr>
          <a:solidFill>
            <a:srgbClr val="FFFFFF"/>
          </a:solidFill>
          <a:ln/>
        </p:spPr>
      </p:sp>
      <p:sp>
        <p:nvSpPr>
          <p:cNvPr id="9318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7FC9807C-5860-4052-8374-0FFF47D9D997}" type="slidenum">
              <a:rPr lang="en-GB"/>
              <a:pPr/>
              <a:t>70</a:t>
            </a:fld>
            <a:endParaRPr lang="en-GB"/>
          </a:p>
        </p:txBody>
      </p:sp>
      <p:sp>
        <p:nvSpPr>
          <p:cNvPr id="82947" name="Text Box 1"/>
          <p:cNvSpPr txBox="1">
            <a:spLocks noChangeArrowheads="1"/>
          </p:cNvSpPr>
          <p:nvPr/>
        </p:nvSpPr>
        <p:spPr bwMode="auto">
          <a:xfrm>
            <a:off x="1187450" y="692150"/>
            <a:ext cx="4483100" cy="34163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82948" name="Text Box 2"/>
          <p:cNvSpPr>
            <a:spLocks noChangeArrowheads="1"/>
          </p:cNvSpPr>
          <p:nvPr>
            <p:ph type="body"/>
          </p:nvPr>
        </p:nvSpPr>
        <p:spPr>
          <a:xfrm>
            <a:off x="912813" y="4341813"/>
            <a:ext cx="5030787" cy="4114800"/>
          </a:xfrm>
          <a:noFill/>
          <a:ln/>
        </p:spPr>
        <p:txBody>
          <a:bodyPr wrap="none" anchor="ct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ph type="sldImg"/>
          </p:nvPr>
        </p:nvSpPr>
        <p:spPr>
          <a:solidFill>
            <a:srgbClr val="FFFFFF"/>
          </a:solidFill>
          <a:ln/>
        </p:spPr>
      </p:sp>
      <p:sp>
        <p:nvSpPr>
          <p:cNvPr id="10137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For lecture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Valid bit indicates whether an entry contains valid information – if the bit is not set, there cannot be a match for this block</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121A85EB-68BE-44B3-9BF2-5E52184BF039}" type="slidenum">
              <a:rPr lang="en-GB"/>
              <a:pPr/>
              <a:t>72</a:t>
            </a:fld>
            <a:endParaRPr lang="en-GB"/>
          </a:p>
        </p:txBody>
      </p:sp>
      <p:sp>
        <p:nvSpPr>
          <p:cNvPr id="37891" name="Text Box 1"/>
          <p:cNvSpPr txBox="1">
            <a:spLocks noChangeArrowheads="1"/>
          </p:cNvSpPr>
          <p:nvPr/>
        </p:nvSpPr>
        <p:spPr bwMode="auto">
          <a:xfrm>
            <a:off x="1187450" y="692150"/>
            <a:ext cx="4483100" cy="34163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37892" name="Text Box 2"/>
          <p:cNvSpPr txBox="1">
            <a:spLocks noChangeArrowheads="1"/>
          </p:cNvSpPr>
          <p:nvPr>
            <p:ph type="body"/>
          </p:nvPr>
        </p:nvSpPr>
        <p:spPr>
          <a:xfrm>
            <a:off x="912813" y="4341813"/>
            <a:ext cx="5030787" cy="4114800"/>
          </a:xfrm>
          <a:noFill/>
          <a:ln/>
        </p:spPr>
        <p:txBody>
          <a:bodyPr wrap="none" anchor="ctr"/>
          <a:lstStyle/>
          <a:p>
            <a:pPr eaLnBrk="1" hangingPunct="1"/>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CACE8109-E481-4F07-9F7D-C87830BCAC0C}" type="slidenum">
              <a:rPr lang="en-GB"/>
              <a:pPr/>
              <a:t>73</a:t>
            </a:fld>
            <a:endParaRPr lang="en-GB"/>
          </a:p>
        </p:txBody>
      </p:sp>
      <p:sp>
        <p:nvSpPr>
          <p:cNvPr id="41987" name="Text Box 1"/>
          <p:cNvSpPr txBox="1">
            <a:spLocks noChangeArrowheads="1"/>
          </p:cNvSpPr>
          <p:nvPr/>
        </p:nvSpPr>
        <p:spPr bwMode="auto">
          <a:xfrm>
            <a:off x="1187450" y="692150"/>
            <a:ext cx="4483100" cy="3416300"/>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
        <p:nvSpPr>
          <p:cNvPr id="41988" name="Text Box 2"/>
          <p:cNvSpPr txBox="1">
            <a:spLocks noChangeArrowheads="1"/>
          </p:cNvSpPr>
          <p:nvPr>
            <p:ph type="body"/>
          </p:nvPr>
        </p:nvSpPr>
        <p:spPr>
          <a:xfrm>
            <a:off x="912813" y="4341813"/>
            <a:ext cx="5030787" cy="4114800"/>
          </a:xfrm>
          <a:noFill/>
          <a:ln/>
        </p:spPr>
        <p:txBody>
          <a:bodyPr wrap="none" anchor="ct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idx="4294967295"/>
          </p:nvPr>
        </p:nvSpPr>
        <p:spPr bwMode="auto">
          <a:xfrm>
            <a:off x="3881438" y="8686800"/>
            <a:ext cx="2974975" cy="455613"/>
          </a:xfrm>
          <a:prstGeom prst="rect">
            <a:avLst/>
          </a:prstGeom>
          <a:noFill/>
          <a:ln>
            <a:miter lim="800000"/>
            <a:headEnd/>
            <a:tailEnd/>
          </a:ln>
        </p:spPr>
        <p:txBody>
          <a:bodyPr lIns="82058" tIns="41029" rIns="82058" bIns="41029"/>
          <a:lstStyle/>
          <a:p>
            <a:fld id="{505569A4-4806-47D9-9D59-3075EA7F87ED}" type="slidenum">
              <a:rPr lang="en-GB"/>
              <a:pPr/>
              <a:t>74</a:t>
            </a:fld>
            <a:endParaRPr lang="en-GB"/>
          </a:p>
        </p:txBody>
      </p:sp>
      <p:sp>
        <p:nvSpPr>
          <p:cNvPr id="56323" name="Text Box 1"/>
          <p:cNvSpPr txBox="1">
            <a:spLocks noChangeArrowheads="1"/>
          </p:cNvSpPr>
          <p:nvPr>
            <p:ph type="body"/>
          </p:nvPr>
        </p:nvSpPr>
        <p:spPr>
          <a:xfrm>
            <a:off x="514350" y="4341813"/>
            <a:ext cx="5911850" cy="4114800"/>
          </a:xfrm>
          <a:noFill/>
          <a:ln/>
        </p:spPr>
        <p:txBody>
          <a:bodyPr lIns="82704" tIns="40706" rIns="82704" bIns="40706"/>
          <a:lstStyle/>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Let’s use a specific example with realistic numbers: assume we have a 1 KB direct mapped cache with block size equals to 32 bytes.</a:t>
            </a: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In other words, each block associated with the cache tag will have 32 bytes in it (Row 1).</a:t>
            </a: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With Block Size equals to 32 bytes, the 5 least significant bits of the address will be used as byte select within the cache block.</a:t>
            </a: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Since the cache size is 1K byte, the upper 32 minus 10 bits, or 22 bits of the address will be stored as cache tag.</a:t>
            </a: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The rest of the address bits in the middle, that is bit 5 through 9, will be used as Cache Index to select the proper cache entry.</a:t>
            </a: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endParaRPr lang="en-GB" smtClean="0">
              <a:latin typeface="Liberation Sans" pitchFamily="16" charset="0"/>
            </a:endParaRPr>
          </a:p>
          <a:p>
            <a:pPr eaLnBrk="1" hangingPunct="1">
              <a:lnSpc>
                <a:spcPct val="95000"/>
              </a:lnSpc>
              <a:buSzPct val="45000"/>
              <a:tabLst>
                <a:tab pos="649288" algn="l"/>
                <a:tab pos="1298575" algn="l"/>
                <a:tab pos="1947863" algn="l"/>
                <a:tab pos="2597150" algn="l"/>
                <a:tab pos="3248025" algn="l"/>
                <a:tab pos="3897313" algn="l"/>
                <a:tab pos="4546600" algn="l"/>
                <a:tab pos="5195888" algn="l"/>
                <a:tab pos="5845175" algn="l"/>
              </a:tabLst>
            </a:pPr>
            <a:r>
              <a:rPr lang="en-GB" smtClean="0">
                <a:latin typeface="Liberation Sans" pitchFamily="16" charset="0"/>
              </a:rPr>
              <a:t>+2 = 30 min. (Y:10)</a:t>
            </a:r>
          </a:p>
        </p:txBody>
      </p:sp>
      <p:sp>
        <p:nvSpPr>
          <p:cNvPr id="56324" name="Text Box 2"/>
          <p:cNvSpPr txBox="1">
            <a:spLocks noChangeArrowheads="1"/>
          </p:cNvSpPr>
          <p:nvPr/>
        </p:nvSpPr>
        <p:spPr bwMode="auto">
          <a:xfrm>
            <a:off x="1162050" y="592138"/>
            <a:ext cx="4546600" cy="3408362"/>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ChangeArrowheads="1"/>
          </p:cNvSpPr>
          <p:nvPr>
            <p:ph type="sldImg"/>
          </p:nvPr>
        </p:nvSpPr>
        <p:spPr>
          <a:solidFill>
            <a:srgbClr val="FFFFFF"/>
          </a:solidFill>
          <a:ln/>
        </p:spPr>
      </p:sp>
      <p:sp>
        <p:nvSpPr>
          <p:cNvPr id="68611"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For lecture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Reference string is word addresses (or block number since we are using one word blocks) – i.e., the low order two bits used to selected the byte in the 32-bit word are ignored</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ChangeArrowheads="1"/>
          </p:cNvSpPr>
          <p:nvPr>
            <p:ph type="sldImg"/>
          </p:nvPr>
        </p:nvSpPr>
        <p:spPr>
          <a:solidFill>
            <a:srgbClr val="FFFFFF"/>
          </a:solidFill>
          <a:ln/>
        </p:spPr>
      </p:sp>
      <p:sp>
        <p:nvSpPr>
          <p:cNvPr id="7065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Let’s use a specific example with realistic numbers: assume we have a 1 K word (4Kbyte) direct mapped cache with block size equals to 4 bytes (1 word).</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In other words, each block associated with the cache tag will have 4 bytes in it (Row 1).</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With Block Size equals to 4 bytes, the 2 least significant bits of the address will be used as byte select within the cache block.</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Since the cache size is 1K word, the upper 32 minus 10+2 bits, or 20 bits of the address will be stored as cache tag.</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The rest of the (10) address bits in the middle, that is bit 2 through 11, will be used as Cache Index to select the proper cache entry</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Temporal!</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ph type="sldImg"/>
          </p:nvPr>
        </p:nvSpPr>
        <p:spPr>
          <a:solidFill>
            <a:srgbClr val="FFFFFF"/>
          </a:solidFill>
          <a:ln/>
        </p:spPr>
      </p:sp>
      <p:sp>
        <p:nvSpPr>
          <p:cNvPr id="72707"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to take advantage for spatial locality want a cache block that is larger than word word in size.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ph type="sldImg"/>
          </p:nvPr>
        </p:nvSpPr>
        <p:spPr>
          <a:solidFill>
            <a:srgbClr val="FFFFFF"/>
          </a:solidFill>
          <a:ln/>
        </p:spPr>
      </p:sp>
      <p:sp>
        <p:nvSpPr>
          <p:cNvPr id="76803"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For lecture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Show the 4-bit address mapping – 2-bits of tag, 1-bit of set address (index), 1-bit of word-in-block select</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ChangeArrowheads="1"/>
          </p:cNvSpPr>
          <p:nvPr>
            <p:ph type="sldImg"/>
          </p:nvPr>
        </p:nvSpPr>
        <p:spPr>
          <a:solidFill>
            <a:srgbClr val="FFFFFF"/>
          </a:solidFill>
          <a:ln/>
        </p:spPr>
      </p:sp>
      <p:sp>
        <p:nvSpPr>
          <p:cNvPr id="80899"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The tag field is 32 – (n+m+2)</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16KB is 4K (2^12 words).  With a block size of 4 words, there are 1024 (2^10) blocks.  Each block has 4x32 or 128 bits of data plus a tag which is 32 – 10 -2 – 2 bits, plus a valid bit.  So the total cache size is</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2^10 x (4x32 +18 + 1) = 2^10 x 147 = 147Kbits (or about 1.15 times as many as needed just for storage of the data).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endParaRPr lang="en-US" smtClean="0">
              <a:latin typeface="Gill Sans"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ChangeArrowheads="1"/>
          </p:cNvSpPr>
          <p:nvPr>
            <p:ph type="sldImg"/>
          </p:nvPr>
        </p:nvSpPr>
        <p:spPr>
          <a:solidFill>
            <a:srgbClr val="FFFFFF"/>
          </a:solidFill>
          <a:ln/>
        </p:spPr>
      </p:sp>
      <p:sp>
        <p:nvSpPr>
          <p:cNvPr id="82947"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In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ChangeArrowheads="1"/>
          </p:cNvSpPr>
          <p:nvPr>
            <p:ph type="sldImg"/>
          </p:nvPr>
        </p:nvSpPr>
        <p:spPr>
          <a:solidFill>
            <a:srgbClr val="FFFFFF"/>
          </a:solidFill>
          <a:ln/>
        </p:spPr>
      </p:sp>
      <p:sp>
        <p:nvSpPr>
          <p:cNvPr id="84995"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(Capacity miss) That is the cache misses are due to the fact that the cache is simply not large enough to contain all the blocks that are accessed by the program.</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The solution to reduce the Capacity miss rate is simple: increase the cache size.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Here is a summary of other types of cache miss we talked about.</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First is the Compulsory misses. These are the misses that we cannot avoid.  They are caused when we first start the program.</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Then we talked about the conflict misses.  They are the misses that caused by multiple memory locations being mapped to the same cache location.</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There are two solutions to reduce conflict misses.  The first one is, once again, increase the cache size.  The second one is to increase the associativity.</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For example, say using a 2-way set associative cache instead of directed mapped cache.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But keep in mind that cache miss rate is only one part of the equation.  You also have to worry about cache access time and miss penalty.  Do NOT optimize miss rate alone.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Finally, there is another source of cache miss we will not cover today.  Those are referred to as invalidation misses caused by another process, such as IO , update the main memory so you have to flush the cache to avoid inconsistency between memory and cache.</a:t>
            </a:r>
          </a:p>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a:p>
            <a:pPr algn="just" eaLnBrk="1" hangingPunct="1">
              <a:lnSpc>
                <a:spcPct val="90000"/>
              </a:lnSpc>
              <a:spcBef>
                <a:spcPts val="525"/>
              </a:spcBef>
            </a:pPr>
            <a:r>
              <a:rPr lang="en-US" sz="1100" smtClean="0">
                <a:solidFill>
                  <a:srgbClr val="000000"/>
                </a:solidFill>
                <a:latin typeface="Arial" charset="0"/>
                <a:cs typeface="Arial" charset="0"/>
                <a:sym typeface="Arial" charset="0"/>
              </a:rPr>
              <a:t>+2 = 43 min. (Y:23)</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ChangeArrowheads="1"/>
          </p:cNvSpPr>
          <p:nvPr>
            <p:ph type="sldImg"/>
          </p:nvPr>
        </p:nvSpPr>
        <p:spPr>
          <a:solidFill>
            <a:srgbClr val="FFFFFF"/>
          </a:solidFill>
          <a:ln/>
        </p:spPr>
      </p:sp>
      <p:sp>
        <p:nvSpPr>
          <p:cNvPr id="87043"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Let’s look at our 1KB direct mapped cache again.</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Assume we do a 16-bit write to memory location 0x000000 and causes a cache miss in our 1KB direct mapped cache that has 32-byte block select.</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After we write the cache tag into the cache and write the 16-bit data into Byte 0 and Byte 1, do we have to read the rest of the block (Byte 2, 3, ... Byte 31) from memory?</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If we do read the rest of the block in, it is called write allocate. But stop and think for a second.  Is it really necessary to bring in the rest of the block on a write miss?</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True, the principle of spatial locality implies that we are likely to access them soon.</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But the type of access we are going to do is likely to be another write.</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So if even if we do  read in the data, we may end up  overwriting them anyway so it is a common practice to NOT read in the rest of the block on a write miss.</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If you don’t bring in the rest of the block, or use the more technical term, Write Not Allocate, you better have some way to tell the processor the rest of the block is no longer valid.</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This bring us to the topic of sub-blocking.</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ChangeArrowheads="1"/>
          </p:cNvSpPr>
          <p:nvPr>
            <p:ph type="sldImg"/>
          </p:nvPr>
        </p:nvSpPr>
        <p:spPr>
          <a:solidFill>
            <a:srgbClr val="FFFFFF"/>
          </a:solidFill>
          <a:ln/>
        </p:spPr>
      </p:sp>
      <p:sp>
        <p:nvSpPr>
          <p:cNvPr id="89091" name="Rectangle 2"/>
          <p:cNvSpPr>
            <a:spLocks noChangeArrowheads="1"/>
          </p:cNvSpPr>
          <p:nvPr>
            <p:ph type="body" idx="1"/>
          </p:nvPr>
        </p:nvSpPr>
        <p:spPr>
          <a:noFill/>
          <a:ln/>
        </p:spPr>
        <p:txBody>
          <a:bodyPr/>
          <a:lstStyle/>
          <a:p>
            <a:pPr algn="just" eaLnBrk="1" hangingPunct="1">
              <a:lnSpc>
                <a:spcPct val="90000"/>
              </a:lnSpc>
              <a:spcBef>
                <a:spcPts val="525"/>
              </a:spcBef>
            </a:pPr>
            <a:r>
              <a:rPr lang="en-US" sz="1100" smtClean="0">
                <a:solidFill>
                  <a:srgbClr val="000000"/>
                </a:solidFill>
                <a:latin typeface="Arial" charset="0"/>
                <a:cs typeface="Arial" charset="0"/>
                <a:sym typeface="Arial" charset="0"/>
              </a:rPr>
              <a:t>Early restart works best for instruction caches (since it works best for sequential accesses) – if the memory system can deliver a word every clock cycle, it can return words just in time.  But if the processor needs another word from a different block before the previous transfer is complete, then the processor will have to stall until the memory is no longer busy.</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Unless you have a nonblocking cache that come in two flavors</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Hit under miss – allow additional cache hits during a miss with the goal of hiding some of the miss latency</a:t>
            </a:r>
          </a:p>
          <a:p>
            <a:pPr algn="just" eaLnBrk="1" hangingPunct="1">
              <a:lnSpc>
                <a:spcPct val="90000"/>
              </a:lnSpc>
              <a:spcBef>
                <a:spcPts val="525"/>
              </a:spcBef>
            </a:pPr>
            <a:r>
              <a:rPr lang="en-US" sz="1100" smtClean="0">
                <a:solidFill>
                  <a:srgbClr val="000000"/>
                </a:solidFill>
                <a:latin typeface="Arial" charset="0"/>
                <a:cs typeface="Arial" charset="0"/>
                <a:sym typeface="Arial" charset="0"/>
              </a:rPr>
              <a:t>Miss under miss – allow multiple outstanding cache misses (need a high bandwidth memory system to support it)</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ChangeArrowheads="1"/>
          </p:cNvSpPr>
          <p:nvPr>
            <p:ph type="sldImg"/>
          </p:nvPr>
        </p:nvSpPr>
        <p:spPr>
          <a:solidFill>
            <a:srgbClr val="FFFFFF"/>
          </a:solidFill>
          <a:ln/>
        </p:spPr>
      </p:sp>
      <p:sp>
        <p:nvSpPr>
          <p:cNvPr id="91139" name="Rectangle 2"/>
          <p:cNvSpPr>
            <a:spLocks noChangeArrowheads="1"/>
          </p:cNvSpPr>
          <p:nvPr>
            <p:ph type="body" idx="1"/>
          </p:nvPr>
        </p:nvSpPr>
        <p:spPr>
          <a:noFill/>
          <a:ln/>
        </p:spPr>
        <p:txBody>
          <a:bodyPr/>
          <a:lstStyle/>
          <a:p>
            <a:pPr algn="just" eaLnBrk="1" hangingPunct="1">
              <a:spcBef>
                <a:spcPts val="600"/>
              </a:spcBef>
            </a:pPr>
            <a:r>
              <a:rPr lang="en-US" sz="1100" smtClean="0">
                <a:solidFill>
                  <a:srgbClr val="000000"/>
                </a:solidFill>
                <a:latin typeface="Arial" charset="0"/>
                <a:cs typeface="Arial" charset="0"/>
                <a:sym typeface="Arial" charset="0"/>
              </a:rPr>
              <a:t>We can reduce the miss penalty if we can increase the bandwidth from the memory to the cache.  Allows larger block sizes to be used while still maintaining a low miss penalty.</a:t>
            </a:r>
          </a:p>
          <a:p>
            <a:pPr algn="just" eaLnBrk="1" hangingPunct="1">
              <a:spcBef>
                <a:spcPts val="600"/>
              </a:spcBef>
            </a:pPr>
            <a:endParaRPr lang="en-US" sz="1100" smtClean="0">
              <a:solidFill>
                <a:srgbClr val="000000"/>
              </a:solidFill>
              <a:latin typeface="Arial" charset="0"/>
              <a:cs typeface="Arial" charset="0"/>
              <a:sym typeface="Arial" charset="0"/>
            </a:endParaRPr>
          </a:p>
          <a:p>
            <a:pPr algn="just" eaLnBrk="1" hangingPunct="1">
              <a:spcBef>
                <a:spcPts val="600"/>
              </a:spcBef>
            </a:pPr>
            <a:r>
              <a:rPr lang="en-US" sz="1100" smtClean="0">
                <a:solidFill>
                  <a:srgbClr val="000000"/>
                </a:solidFill>
                <a:latin typeface="Arial" charset="0"/>
                <a:cs typeface="Arial" charset="0"/>
                <a:sym typeface="Arial" charset="0"/>
              </a:rPr>
              <a:t>The clock rate of this bus is usually much slower than the processor which negatively affects the miss penalty</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ChangeArrowheads="1"/>
          </p:cNvSpPr>
          <p:nvPr>
            <p:ph type="sldImg"/>
          </p:nvPr>
        </p:nvSpPr>
        <p:spPr>
          <a:solidFill>
            <a:srgbClr val="FFFFFF"/>
          </a:solidFill>
          <a:ln/>
        </p:spPr>
      </p:sp>
      <p:sp>
        <p:nvSpPr>
          <p:cNvPr id="6041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ph type="sldImg"/>
          </p:nvPr>
        </p:nvSpPr>
        <p:spPr>
          <a:solidFill>
            <a:srgbClr val="FFFFFF"/>
          </a:solidFill>
          <a:ln/>
        </p:spPr>
      </p:sp>
      <p:sp>
        <p:nvSpPr>
          <p:cNvPr id="6246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ChangeArrowheads="1"/>
          </p:cNvSpPr>
          <p:nvPr>
            <p:ph type="sldImg"/>
          </p:nvPr>
        </p:nvSpPr>
        <p:spPr>
          <a:solidFill>
            <a:srgbClr val="FFFFFF"/>
          </a:solidFill>
          <a:ln/>
        </p:spPr>
      </p:sp>
      <p:sp>
        <p:nvSpPr>
          <p:cNvPr id="7680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ChangeArrowheads="1"/>
          </p:cNvSpPr>
          <p:nvPr>
            <p:ph type="sldImg"/>
          </p:nvPr>
        </p:nvSpPr>
        <p:spPr>
          <a:solidFill>
            <a:srgbClr val="FFFFFF"/>
          </a:solidFill>
          <a:ln/>
        </p:spPr>
      </p:sp>
      <p:sp>
        <p:nvSpPr>
          <p:cNvPr id="7885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146175" y="685800"/>
            <a:ext cx="4565650" cy="3427413"/>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115715" name="Text Box 3"/>
          <p:cNvSpPr>
            <a:spLocks noChangeArrowheads="1"/>
          </p:cNvSpPr>
          <p:nvPr>
            <p:ph type="body"/>
          </p:nvPr>
        </p:nvSpPr>
        <p:spPr>
          <a:xfrm>
            <a:off x="685800" y="4341813"/>
            <a:ext cx="5486400" cy="4116387"/>
          </a:xfrm>
          <a:noFill/>
          <a:ln/>
        </p:spPr>
        <p:txBody>
          <a:bodyPr wrap="none" anchor="ctr"/>
          <a:lstStyle/>
          <a:p>
            <a:pPr eaLnBrk="1" hangingPunct="1"/>
            <a:endParaRPr lang="en-US" smtClean="0">
              <a:latin typeface="Gill Sans"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noChangeArrowheads="1"/>
          </p:cNvSpPr>
          <p:nvPr>
            <p:ph type="sldImg"/>
          </p:nvPr>
        </p:nvSpPr>
        <p:spPr>
          <a:solidFill>
            <a:srgbClr val="FFFFFF"/>
          </a:solidFill>
          <a:ln/>
        </p:spPr>
      </p:sp>
      <p:sp>
        <p:nvSpPr>
          <p:cNvPr id="8089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p:cNvSpPr>
            <a:spLocks noChangeArrowheads="1"/>
          </p:cNvSpPr>
          <p:nvPr>
            <p:ph type="sldImg"/>
          </p:nvPr>
        </p:nvSpPr>
        <p:spPr>
          <a:solidFill>
            <a:srgbClr val="FFFFFF"/>
          </a:solidFill>
          <a:ln/>
        </p:spPr>
      </p:sp>
      <p:sp>
        <p:nvSpPr>
          <p:cNvPr id="82947"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noChangeArrowheads="1"/>
          </p:cNvSpPr>
          <p:nvPr>
            <p:ph type="sldImg"/>
          </p:nvPr>
        </p:nvSpPr>
        <p:spPr>
          <a:solidFill>
            <a:srgbClr val="FFFFFF"/>
          </a:solidFill>
          <a:ln/>
        </p:spPr>
      </p:sp>
      <p:sp>
        <p:nvSpPr>
          <p:cNvPr id="84995"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ChangeArrowheads="1"/>
          </p:cNvSpPr>
          <p:nvPr>
            <p:ph type="sldImg"/>
          </p:nvPr>
        </p:nvSpPr>
        <p:spPr>
          <a:solidFill>
            <a:srgbClr val="FFFFFF"/>
          </a:solidFill>
          <a:ln/>
        </p:spPr>
      </p:sp>
      <p:sp>
        <p:nvSpPr>
          <p:cNvPr id="8704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ChangeArrowheads="1"/>
          </p:cNvSpPr>
          <p:nvPr>
            <p:ph type="sldImg"/>
          </p:nvPr>
        </p:nvSpPr>
        <p:spPr>
          <a:solidFill>
            <a:srgbClr val="FFFFFF"/>
          </a:solidFill>
          <a:ln/>
        </p:spPr>
      </p:sp>
      <p:sp>
        <p:nvSpPr>
          <p:cNvPr id="8909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ChangeArrowheads="1"/>
          </p:cNvSpPr>
          <p:nvPr>
            <p:ph type="sldImg"/>
          </p:nvPr>
        </p:nvSpPr>
        <p:spPr>
          <a:solidFill>
            <a:srgbClr val="FFFFFF"/>
          </a:solidFill>
          <a:ln/>
        </p:spPr>
      </p:sp>
      <p:sp>
        <p:nvSpPr>
          <p:cNvPr id="9113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ChangeArrowheads="1"/>
          </p:cNvSpPr>
          <p:nvPr>
            <p:ph type="sldImg"/>
          </p:nvPr>
        </p:nvSpPr>
        <p:spPr>
          <a:solidFill>
            <a:srgbClr val="FFFFFF"/>
          </a:solidFill>
          <a:ln/>
        </p:spPr>
      </p:sp>
      <p:sp>
        <p:nvSpPr>
          <p:cNvPr id="95235"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ph type="sldImg"/>
          </p:nvPr>
        </p:nvSpPr>
        <p:spPr>
          <a:solidFill>
            <a:srgbClr val="FFFFFF"/>
          </a:solidFill>
          <a:ln/>
        </p:spPr>
      </p:sp>
      <p:sp>
        <p:nvSpPr>
          <p:cNvPr id="97283"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ph type="sldImg"/>
          </p:nvPr>
        </p:nvSpPr>
        <p:spPr>
          <a:solidFill>
            <a:srgbClr val="FFFFFF"/>
          </a:solidFill>
          <a:ln/>
        </p:spPr>
      </p:sp>
      <p:sp>
        <p:nvSpPr>
          <p:cNvPr id="99331"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ph type="sldImg"/>
          </p:nvPr>
        </p:nvSpPr>
        <p:spPr>
          <a:solidFill>
            <a:srgbClr val="FFFFFF"/>
          </a:solidFill>
          <a:ln/>
        </p:spPr>
      </p:sp>
      <p:sp>
        <p:nvSpPr>
          <p:cNvPr id="101379" name="Rectangle 2"/>
          <p:cNvSpPr>
            <a:spLocks noChangeArrowheads="1"/>
          </p:cNvSpPr>
          <p:nvPr>
            <p:ph type="body" idx="1"/>
          </p:nvPr>
        </p:nvSpPr>
        <p:spPr>
          <a:noFill/>
          <a:ln/>
        </p:spPr>
        <p:txBody>
          <a:bodyPr/>
          <a:lstStyle/>
          <a:p>
            <a:pPr algn="just" eaLnBrk="1" hangingPunct="1">
              <a:lnSpc>
                <a:spcPct val="90000"/>
              </a:lnSpc>
              <a:spcBef>
                <a:spcPts val="525"/>
              </a:spcBef>
            </a:pPr>
            <a:endParaRPr lang="en-US" sz="1100" smtClean="0">
              <a:solidFill>
                <a:srgbClr val="000000"/>
              </a:solidFill>
              <a:latin typeface="Arial" charset="0"/>
              <a:cs typeface="Arial" charset="0"/>
              <a:sym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65AFB-426E-4F90-8687-7E2C0CB409B0}" type="datetimeFigureOut">
              <a:rPr lang="en-US" smtClean="0"/>
              <a:t>2/25/2010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65AFB-426E-4F90-8687-7E2C0CB409B0}" type="datetimeFigureOut">
              <a:rPr lang="en-US" smtClean="0"/>
              <a:t>2/25/2010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65AFB-426E-4F90-8687-7E2C0CB409B0}" type="datetimeFigureOut">
              <a:rPr lang="en-US" smtClean="0"/>
              <a:t>2/25/2010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609600"/>
          </a:xfrm>
        </p:spPr>
        <p:txBody>
          <a:bodyPr/>
          <a:lstStyle/>
          <a:p>
            <a:r>
              <a:rPr lang="en-US" smtClean="0"/>
              <a:t>Click to edit Master 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6481" y="1604329"/>
            <a:ext cx="8228160" cy="4524955"/>
          </a:xfrm>
        </p:spPr>
        <p:txBody>
          <a:bodyPr/>
          <a:lstStyle/>
          <a:p>
            <a:pPr lvl="0"/>
            <a:endParaRPr lang="en-US" noProof="0" smtClean="0"/>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fld id="{EEF9AE65-24ED-48FD-8D68-71607F9C0658}"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65AFB-426E-4F90-8687-7E2C0CB409B0}" type="datetimeFigureOut">
              <a:rPr lang="en-US" smtClean="0"/>
              <a:t>2/25/2010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65AFB-426E-4F90-8687-7E2C0CB409B0}" type="datetimeFigureOut">
              <a:rPr lang="en-US" smtClean="0"/>
              <a:t>2/25/2010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65AFB-426E-4F90-8687-7E2C0CB409B0}" type="datetimeFigureOut">
              <a:rPr lang="en-US" smtClean="0"/>
              <a:t>2/25/2010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65AFB-426E-4F90-8687-7E2C0CB409B0}" type="datetimeFigureOut">
              <a:rPr lang="en-US" smtClean="0"/>
              <a:t>2/25/2010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65AFB-426E-4F90-8687-7E2C0CB409B0}" type="datetimeFigureOut">
              <a:rPr lang="en-US" smtClean="0"/>
              <a:t>2/25/2010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65AFB-426E-4F90-8687-7E2C0CB409B0}" type="datetimeFigureOut">
              <a:rPr lang="en-US" smtClean="0"/>
              <a:t>2/25/2010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65AFB-426E-4F90-8687-7E2C0CB409B0}" type="datetimeFigureOut">
              <a:rPr lang="en-US" smtClean="0"/>
              <a:t>2/25/2010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65AFB-426E-4F90-8687-7E2C0CB409B0}" type="datetimeFigureOut">
              <a:rPr lang="en-US" smtClean="0"/>
              <a:t>2/25/2010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E004C-409C-4FCA-A360-C4041D630B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65AFB-426E-4F90-8687-7E2C0CB409B0}" type="datetimeFigureOut">
              <a:rPr lang="en-US" smtClean="0"/>
              <a:t>2/25/2010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E004C-409C-4FCA-A360-C4041D630B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spec.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ph type="title"/>
          </p:nvPr>
        </p:nvSpPr>
        <p:spPr>
          <a:xfrm>
            <a:off x="457200" y="363538"/>
            <a:ext cx="8221663" cy="1050925"/>
          </a:xfrm>
        </p:spPr>
        <p:txBody>
          <a:bodyPr lIns="0" tIns="0" rIns="0" bIns="0" anchor="ctr"/>
          <a:lstStyle/>
          <a:p>
            <a:pPr algn="ctr" eaLnBrk="1" hangingPunct="1">
              <a:lnSpc>
                <a:spcPct val="113000"/>
              </a:lnSpc>
              <a:buClr>
                <a:srgbClr val="000000"/>
              </a:buClr>
            </a:pPr>
            <a:endParaRPr lang="en-US" sz="4400" b="0" smtClean="0">
              <a:solidFill>
                <a:srgbClr val="000000"/>
              </a:solidFill>
            </a:endParaRPr>
          </a:p>
        </p:txBody>
      </p:sp>
      <p:sp>
        <p:nvSpPr>
          <p:cNvPr id="26627" name="Rectangle 3"/>
          <p:cNvSpPr>
            <a:spLocks noChangeArrowheads="1"/>
          </p:cNvSpPr>
          <p:nvPr>
            <p:ph type="subTitle" idx="4294967295"/>
          </p:nvPr>
        </p:nvSpPr>
        <p:spPr>
          <a:xfrm>
            <a:off x="381000" y="5181600"/>
            <a:ext cx="8221663" cy="1219200"/>
          </a:xfrm>
          <a:noFill/>
        </p:spPr>
        <p:txBody>
          <a:bodyPr lIns="0" tIns="0" rIns="0" bIns="0" anchor="ctr"/>
          <a:lstStyle/>
          <a:p>
            <a:pPr eaLnBrk="1" hangingPunct="1">
              <a:lnSpc>
                <a:spcPct val="96000"/>
              </a:lnSpc>
            </a:pPr>
            <a:r>
              <a:rPr lang="en-US" smtClean="0">
                <a:solidFill>
                  <a:srgbClr val="FF0000"/>
                </a:solidFill>
              </a:rPr>
              <a:t>Where do you think we will start?</a:t>
            </a:r>
          </a:p>
        </p:txBody>
      </p:sp>
      <p:pic>
        <p:nvPicPr>
          <p:cNvPr id="26628" name="Picture 4" descr="img1"/>
          <p:cNvPicPr>
            <a:picLocks noChangeAspect="1" noChangeArrowheads="1"/>
          </p:cNvPicPr>
          <p:nvPr/>
        </p:nvPicPr>
        <p:blipFill>
          <a:blip r:embed="rId3" cstate="print"/>
          <a:srcRect/>
          <a:stretch>
            <a:fillRect/>
          </a:stretch>
        </p:blipFill>
        <p:spPr bwMode="auto">
          <a:xfrm>
            <a:off x="762000" y="-304800"/>
            <a:ext cx="8382000" cy="5638800"/>
          </a:xfrm>
          <a:prstGeom prst="rect">
            <a:avLst/>
          </a:prstGeom>
          <a:noFill/>
          <a:ln w="9525">
            <a:noFill/>
            <a:miter lim="800000"/>
            <a:headEnd/>
            <a:tailEnd/>
          </a:ln>
        </p:spPr>
      </p:pic>
      <p:sp>
        <p:nvSpPr>
          <p:cNvPr id="26629" name="Line 5"/>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ph type="title"/>
          </p:nvPr>
        </p:nvSpPr>
        <p:spPr>
          <a:xfrm>
            <a:off x="228600" y="215900"/>
            <a:ext cx="8686800" cy="774700"/>
          </a:xfrm>
        </p:spPr>
        <p:txBody>
          <a:bodyPr lIns="91440" tIns="45720" rIns="91440" bIns="45720" anchor="ctr"/>
          <a:lstStyle/>
          <a:p>
            <a:pPr algn="ct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solidFill>
                  <a:schemeClr val="tx2"/>
                </a:solidFill>
              </a:rPr>
              <a:t>RISC Philosophy</a:t>
            </a:r>
            <a:endParaRPr lang="en-GB" smtClean="0"/>
          </a:p>
        </p:txBody>
      </p:sp>
      <p:sp>
        <p:nvSpPr>
          <p:cNvPr id="116739" name="Rectangle 3"/>
          <p:cNvSpPr>
            <a:spLocks noChangeArrowheads="1"/>
          </p:cNvSpPr>
          <p:nvPr>
            <p:ph type="body" idx="1"/>
          </p:nvPr>
        </p:nvSpPr>
        <p:spPr>
          <a:xfrm>
            <a:off x="228600" y="1079500"/>
            <a:ext cx="8763000" cy="5564188"/>
          </a:xfrm>
        </p:spPr>
        <p:txBody>
          <a:bodyPr lIns="91440" tIns="45720" rIns="91440" bIns="45720">
            <a:normAutofit lnSpcReduction="10000"/>
          </a:bodyPr>
          <a:lstStyle/>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Instructions all same size</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Small number of opcodes (small opcode space)</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Opcode in same place for every instruction</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Simple memory addressing</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Instructions that manipulate data don’t manipulate memory, and vice versa</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t>Minimize memory references by providing ample registers</a:t>
            </a:r>
          </a:p>
          <a:p>
            <a:pPr marL="341313" indent="-341313" defTabSz="457200" eaLnBrk="1" hangingPunct="1">
              <a:spcBef>
                <a:spcPts val="775"/>
              </a:spcBef>
              <a:buClr>
                <a:srgbClr val="777777"/>
              </a:buClr>
              <a:buSzPct val="120000"/>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mtClean="0"/>
          </a:p>
          <a:p>
            <a:pPr marL="341313" indent="-341313" defTabSz="457200" eaLnBrk="1" hangingPunct="1">
              <a:spcBef>
                <a:spcPts val="775"/>
              </a:spcBef>
              <a:buClr>
                <a:srgbClr val="777777"/>
              </a:buClr>
              <a:buSzPct val="120000"/>
              <a:buFont typeface="Trebuchet MS"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mtClean="0">
                <a:solidFill>
                  <a:schemeClr val="tx1"/>
                </a:solidFill>
              </a:rPr>
              <a:t>How does MIPS satisfy these points?</a:t>
            </a:r>
            <a:endParaRPr lang="en-GB" smtClean="0"/>
          </a:p>
        </p:txBody>
      </p:sp>
      <p:sp>
        <p:nvSpPr>
          <p:cNvPr id="116740" name="Line 4"/>
          <p:cNvSpPr>
            <a:spLocks noChangeShapeType="1"/>
          </p:cNvSpPr>
          <p:nvPr/>
        </p:nvSpPr>
        <p:spPr bwMode="auto">
          <a:xfrm>
            <a:off x="609600" y="7620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3993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3994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39941" name="Rectangle 4"/>
          <p:cNvSpPr>
            <a:spLocks noChangeArrowheads="1"/>
          </p:cNvSpPr>
          <p:nvPr>
            <p:ph type="title"/>
          </p:nvPr>
        </p:nvSpPr>
        <p:spPr>
          <a:xfrm>
            <a:off x="762000" y="228600"/>
            <a:ext cx="7543800" cy="609600"/>
          </a:xfrm>
        </p:spPr>
        <p:txBody>
          <a:bodyPr/>
          <a:lstStyle/>
          <a:p>
            <a:pPr algn="ctr" eaLnBrk="1" hangingPunct="1"/>
            <a:r>
              <a:rPr lang="en-US" sz="3200" smtClean="0">
                <a:solidFill>
                  <a:schemeClr val="tx2"/>
                </a:solidFill>
              </a:rPr>
              <a:t>Set Associative Cache Example</a:t>
            </a:r>
            <a:endParaRPr lang="en-US" smtClean="0"/>
          </a:p>
        </p:txBody>
      </p:sp>
      <p:grpSp>
        <p:nvGrpSpPr>
          <p:cNvPr id="2" name="Group 5"/>
          <p:cNvGrpSpPr>
            <a:grpSpLocks/>
          </p:cNvGrpSpPr>
          <p:nvPr/>
        </p:nvGrpSpPr>
        <p:grpSpPr bwMode="auto">
          <a:xfrm>
            <a:off x="2209800" y="2057400"/>
            <a:ext cx="1003300" cy="1219200"/>
            <a:chOff x="0" y="0"/>
            <a:chExt cx="632" cy="768"/>
          </a:xfrm>
        </p:grpSpPr>
        <p:sp>
          <p:nvSpPr>
            <p:cNvPr id="40028" name="Rectangle 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40029" name="Line 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40030" name="Line 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40031" name="Line 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sp>
        <p:nvSpPr>
          <p:cNvPr id="39943" name="Line 10"/>
          <p:cNvSpPr>
            <a:spLocks noChangeShapeType="1"/>
          </p:cNvSpPr>
          <p:nvPr/>
        </p:nvSpPr>
        <p:spPr bwMode="auto">
          <a:xfrm>
            <a:off x="4267200" y="1447800"/>
            <a:ext cx="990600" cy="0"/>
          </a:xfrm>
          <a:prstGeom prst="line">
            <a:avLst/>
          </a:prstGeom>
          <a:noFill/>
          <a:ln w="12700">
            <a:solidFill>
              <a:srgbClr val="000000"/>
            </a:solidFill>
            <a:round/>
            <a:headEnd/>
            <a:tailEnd/>
          </a:ln>
        </p:spPr>
        <p:txBody>
          <a:bodyPr lIns="0" tIns="0" rIns="0" bIns="0"/>
          <a:lstStyle/>
          <a:p>
            <a:endParaRPr lang="en-US"/>
          </a:p>
        </p:txBody>
      </p:sp>
      <p:sp>
        <p:nvSpPr>
          <p:cNvPr id="39944" name="Line 11"/>
          <p:cNvSpPr>
            <a:spLocks noChangeShapeType="1"/>
          </p:cNvSpPr>
          <p:nvPr/>
        </p:nvSpPr>
        <p:spPr bwMode="auto">
          <a:xfrm>
            <a:off x="4267200" y="1143000"/>
            <a:ext cx="990600" cy="0"/>
          </a:xfrm>
          <a:prstGeom prst="line">
            <a:avLst/>
          </a:prstGeom>
          <a:noFill/>
          <a:ln w="12700">
            <a:solidFill>
              <a:srgbClr val="000000"/>
            </a:solidFill>
            <a:round/>
            <a:headEnd/>
            <a:tailEnd/>
          </a:ln>
        </p:spPr>
        <p:txBody>
          <a:bodyPr lIns="0" tIns="0" rIns="0" bIns="0"/>
          <a:lstStyle/>
          <a:p>
            <a:endParaRPr lang="en-US"/>
          </a:p>
        </p:txBody>
      </p:sp>
      <p:sp>
        <p:nvSpPr>
          <p:cNvPr id="39945" name="Line 12"/>
          <p:cNvSpPr>
            <a:spLocks noChangeShapeType="1"/>
          </p:cNvSpPr>
          <p:nvPr/>
        </p:nvSpPr>
        <p:spPr bwMode="auto">
          <a:xfrm>
            <a:off x="4267200" y="1752600"/>
            <a:ext cx="990600" cy="0"/>
          </a:xfrm>
          <a:prstGeom prst="line">
            <a:avLst/>
          </a:prstGeom>
          <a:noFill/>
          <a:ln w="12700">
            <a:solidFill>
              <a:srgbClr val="000000"/>
            </a:solidFill>
            <a:round/>
            <a:headEnd/>
            <a:tailEnd/>
          </a:ln>
        </p:spPr>
        <p:txBody>
          <a:bodyPr lIns="0" tIns="0" rIns="0" bIns="0"/>
          <a:lstStyle/>
          <a:p>
            <a:endParaRPr lang="en-US"/>
          </a:p>
        </p:txBody>
      </p:sp>
      <p:sp>
        <p:nvSpPr>
          <p:cNvPr id="39946" name="Line 13"/>
          <p:cNvSpPr>
            <a:spLocks noChangeShapeType="1"/>
          </p:cNvSpPr>
          <p:nvPr/>
        </p:nvSpPr>
        <p:spPr bwMode="auto">
          <a:xfrm>
            <a:off x="4267200" y="838200"/>
            <a:ext cx="990600" cy="0"/>
          </a:xfrm>
          <a:prstGeom prst="line">
            <a:avLst/>
          </a:prstGeom>
          <a:noFill/>
          <a:ln w="12700">
            <a:solidFill>
              <a:srgbClr val="000000"/>
            </a:solidFill>
            <a:round/>
            <a:headEnd/>
            <a:tailEnd/>
          </a:ln>
        </p:spPr>
        <p:txBody>
          <a:bodyPr lIns="0" tIns="0" rIns="0" bIns="0"/>
          <a:lstStyle/>
          <a:p>
            <a:endParaRPr lang="en-US"/>
          </a:p>
        </p:txBody>
      </p:sp>
      <p:sp>
        <p:nvSpPr>
          <p:cNvPr id="39947" name="Line 14"/>
          <p:cNvSpPr>
            <a:spLocks noChangeShapeType="1"/>
          </p:cNvSpPr>
          <p:nvPr/>
        </p:nvSpPr>
        <p:spPr bwMode="auto">
          <a:xfrm>
            <a:off x="4267200" y="838200"/>
            <a:ext cx="0" cy="3657600"/>
          </a:xfrm>
          <a:prstGeom prst="line">
            <a:avLst/>
          </a:prstGeom>
          <a:noFill/>
          <a:ln w="12700">
            <a:solidFill>
              <a:srgbClr val="000000"/>
            </a:solidFill>
            <a:round/>
            <a:headEnd/>
            <a:tailEnd/>
          </a:ln>
        </p:spPr>
        <p:txBody>
          <a:bodyPr lIns="0" tIns="0" rIns="0" bIns="0"/>
          <a:lstStyle/>
          <a:p>
            <a:endParaRPr lang="en-US"/>
          </a:p>
        </p:txBody>
      </p:sp>
      <p:sp>
        <p:nvSpPr>
          <p:cNvPr id="39948" name="Line 15"/>
          <p:cNvSpPr>
            <a:spLocks noChangeShapeType="1"/>
          </p:cNvSpPr>
          <p:nvPr/>
        </p:nvSpPr>
        <p:spPr bwMode="auto">
          <a:xfrm>
            <a:off x="5257800" y="838200"/>
            <a:ext cx="0" cy="3657600"/>
          </a:xfrm>
          <a:prstGeom prst="line">
            <a:avLst/>
          </a:prstGeom>
          <a:noFill/>
          <a:ln w="12700">
            <a:solidFill>
              <a:srgbClr val="000000"/>
            </a:solidFill>
            <a:round/>
            <a:headEnd/>
            <a:tailEnd/>
          </a:ln>
        </p:spPr>
        <p:txBody>
          <a:bodyPr lIns="0" tIns="0" rIns="0" bIns="0"/>
          <a:lstStyle/>
          <a:p>
            <a:endParaRPr lang="en-US"/>
          </a:p>
        </p:txBody>
      </p:sp>
      <p:sp>
        <p:nvSpPr>
          <p:cNvPr id="39949" name="Line 16"/>
          <p:cNvSpPr>
            <a:spLocks noChangeShapeType="1"/>
          </p:cNvSpPr>
          <p:nvPr/>
        </p:nvSpPr>
        <p:spPr bwMode="auto">
          <a:xfrm flipH="1">
            <a:off x="4267200" y="5105400"/>
            <a:ext cx="990600" cy="0"/>
          </a:xfrm>
          <a:prstGeom prst="line">
            <a:avLst/>
          </a:prstGeom>
          <a:noFill/>
          <a:ln w="12700">
            <a:solidFill>
              <a:srgbClr val="000000"/>
            </a:solidFill>
            <a:round/>
            <a:headEnd/>
            <a:tailEnd/>
          </a:ln>
        </p:spPr>
        <p:txBody>
          <a:bodyPr lIns="0" tIns="0" rIns="0" bIns="0"/>
          <a:lstStyle/>
          <a:p>
            <a:endParaRPr lang="en-US"/>
          </a:p>
        </p:txBody>
      </p:sp>
      <p:sp>
        <p:nvSpPr>
          <p:cNvPr id="39950" name="Line 17"/>
          <p:cNvSpPr>
            <a:spLocks noChangeShapeType="1"/>
          </p:cNvSpPr>
          <p:nvPr/>
        </p:nvSpPr>
        <p:spPr bwMode="auto">
          <a:xfrm flipH="1">
            <a:off x="4267200" y="5410200"/>
            <a:ext cx="990600" cy="0"/>
          </a:xfrm>
          <a:prstGeom prst="line">
            <a:avLst/>
          </a:prstGeom>
          <a:noFill/>
          <a:ln w="12700">
            <a:solidFill>
              <a:srgbClr val="000000"/>
            </a:solidFill>
            <a:round/>
            <a:headEnd/>
            <a:tailEnd/>
          </a:ln>
        </p:spPr>
        <p:txBody>
          <a:bodyPr lIns="0" tIns="0" rIns="0" bIns="0"/>
          <a:lstStyle/>
          <a:p>
            <a:endParaRPr lang="en-US"/>
          </a:p>
        </p:txBody>
      </p:sp>
      <p:sp>
        <p:nvSpPr>
          <p:cNvPr id="39951" name="Line 18"/>
          <p:cNvSpPr>
            <a:spLocks noChangeShapeType="1"/>
          </p:cNvSpPr>
          <p:nvPr/>
        </p:nvSpPr>
        <p:spPr bwMode="auto">
          <a:xfrm flipH="1">
            <a:off x="4267200" y="4800600"/>
            <a:ext cx="990600" cy="0"/>
          </a:xfrm>
          <a:prstGeom prst="line">
            <a:avLst/>
          </a:prstGeom>
          <a:noFill/>
          <a:ln w="12700">
            <a:solidFill>
              <a:srgbClr val="000000"/>
            </a:solidFill>
            <a:round/>
            <a:headEnd/>
            <a:tailEnd/>
          </a:ln>
        </p:spPr>
        <p:txBody>
          <a:bodyPr lIns="0" tIns="0" rIns="0" bIns="0"/>
          <a:lstStyle/>
          <a:p>
            <a:endParaRPr lang="en-US"/>
          </a:p>
        </p:txBody>
      </p:sp>
      <p:sp>
        <p:nvSpPr>
          <p:cNvPr id="39952" name="Line 19"/>
          <p:cNvSpPr>
            <a:spLocks noChangeShapeType="1"/>
          </p:cNvSpPr>
          <p:nvPr/>
        </p:nvSpPr>
        <p:spPr bwMode="auto">
          <a:xfrm flipH="1">
            <a:off x="4267200" y="5715000"/>
            <a:ext cx="990600" cy="0"/>
          </a:xfrm>
          <a:prstGeom prst="line">
            <a:avLst/>
          </a:prstGeom>
          <a:noFill/>
          <a:ln w="12700">
            <a:solidFill>
              <a:srgbClr val="000000"/>
            </a:solidFill>
            <a:round/>
            <a:headEnd/>
            <a:tailEnd/>
          </a:ln>
        </p:spPr>
        <p:txBody>
          <a:bodyPr lIns="0" tIns="0" rIns="0" bIns="0"/>
          <a:lstStyle/>
          <a:p>
            <a:endParaRPr lang="en-US"/>
          </a:p>
        </p:txBody>
      </p:sp>
      <p:sp>
        <p:nvSpPr>
          <p:cNvPr id="39953" name="Line 20"/>
          <p:cNvSpPr>
            <a:spLocks noChangeShapeType="1"/>
          </p:cNvSpPr>
          <p:nvPr/>
        </p:nvSpPr>
        <p:spPr bwMode="auto">
          <a:xfrm rot="10800000" flipH="1">
            <a:off x="5257800" y="4495800"/>
            <a:ext cx="0" cy="1219200"/>
          </a:xfrm>
          <a:prstGeom prst="line">
            <a:avLst/>
          </a:prstGeom>
          <a:noFill/>
          <a:ln w="12700">
            <a:solidFill>
              <a:srgbClr val="000000"/>
            </a:solidFill>
            <a:round/>
            <a:headEnd/>
            <a:tailEnd/>
          </a:ln>
        </p:spPr>
        <p:txBody>
          <a:bodyPr lIns="0" tIns="0" rIns="0" bIns="0"/>
          <a:lstStyle/>
          <a:p>
            <a:endParaRPr lang="en-US"/>
          </a:p>
        </p:txBody>
      </p:sp>
      <p:sp>
        <p:nvSpPr>
          <p:cNvPr id="39954" name="Rectangle 21"/>
          <p:cNvSpPr>
            <a:spLocks/>
          </p:cNvSpPr>
          <p:nvPr/>
        </p:nvSpPr>
        <p:spPr bwMode="auto">
          <a:xfrm>
            <a:off x="892175" y="2017713"/>
            <a:ext cx="203200" cy="350837"/>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a:t>
            </a:r>
          </a:p>
        </p:txBody>
      </p:sp>
      <p:sp>
        <p:nvSpPr>
          <p:cNvPr id="39955" name="Rectangle 22"/>
          <p:cNvSpPr>
            <a:spLocks/>
          </p:cNvSpPr>
          <p:nvPr/>
        </p:nvSpPr>
        <p:spPr bwMode="auto">
          <a:xfrm>
            <a:off x="457200" y="1143000"/>
            <a:ext cx="7620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Cache</a:t>
            </a:r>
          </a:p>
        </p:txBody>
      </p:sp>
      <p:sp>
        <p:nvSpPr>
          <p:cNvPr id="39956" name="Rectangle 23"/>
          <p:cNvSpPr>
            <a:spLocks/>
          </p:cNvSpPr>
          <p:nvPr/>
        </p:nvSpPr>
        <p:spPr bwMode="auto">
          <a:xfrm>
            <a:off x="5715000" y="609600"/>
            <a:ext cx="15367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Main Memory</a:t>
            </a:r>
          </a:p>
        </p:txBody>
      </p:sp>
      <p:sp>
        <p:nvSpPr>
          <p:cNvPr id="88088" name="Rectangle 24"/>
          <p:cNvSpPr>
            <a:spLocks/>
          </p:cNvSpPr>
          <p:nvPr/>
        </p:nvSpPr>
        <p:spPr bwMode="auto">
          <a:xfrm>
            <a:off x="6172200" y="3124200"/>
            <a:ext cx="2755900" cy="2400300"/>
          </a:xfrm>
          <a:prstGeom prst="rect">
            <a:avLst/>
          </a:prstGeom>
          <a:noFill/>
          <a:ln w="12700">
            <a:noFill/>
            <a:miter lim="800000"/>
            <a:headEnd/>
            <a:tailEnd/>
          </a:ln>
        </p:spPr>
        <p:txBody>
          <a:bodyPr lIns="38100" tIns="38100" rIns="38100" bIns="38100"/>
          <a:lstStyle/>
          <a:p>
            <a:pPr algn="l"/>
            <a:r>
              <a:rPr lang="en-US" sz="2000">
                <a:latin typeface="Arial" charset="0"/>
                <a:cs typeface="Arial" charset="0"/>
                <a:sym typeface="Arial" charset="0"/>
              </a:rPr>
              <a:t>Q2</a:t>
            </a:r>
            <a:r>
              <a:rPr lang="en-US" sz="2000">
                <a:solidFill>
                  <a:srgbClr val="FF0000"/>
                </a:solidFill>
                <a:latin typeface="Arial" charset="0"/>
                <a:cs typeface="Arial" charset="0"/>
                <a:sym typeface="Arial" charset="0"/>
              </a:rPr>
              <a:t>: How do we find it?</a:t>
            </a:r>
            <a:endParaRPr lang="en-US" sz="1800">
              <a:solidFill>
                <a:srgbClr val="FF0000"/>
              </a:solidFill>
              <a:latin typeface="Arial" charset="0"/>
              <a:cs typeface="Arial" charset="0"/>
              <a:sym typeface="Arial" charset="0"/>
            </a:endParaRPr>
          </a:p>
          <a:p>
            <a:pPr algn="l"/>
            <a:endParaRPr lang="en-US" sz="2000">
              <a:solidFill>
                <a:schemeClr val="tx1"/>
              </a:solidFill>
              <a:latin typeface="Arial" charset="0"/>
              <a:cs typeface="Arial" charset="0"/>
              <a:sym typeface="Arial" charset="0"/>
            </a:endParaRPr>
          </a:p>
          <a:p>
            <a:pPr algn="l"/>
            <a:r>
              <a:rPr lang="en-US" sz="2000">
                <a:latin typeface="Arial" charset="0"/>
                <a:cs typeface="Arial" charset="0"/>
                <a:sym typeface="Arial" charset="0"/>
              </a:rPr>
              <a:t>Use</a:t>
            </a:r>
            <a:r>
              <a:rPr lang="en-US" sz="2000">
                <a:solidFill>
                  <a:schemeClr val="tx1"/>
                </a:solidFill>
                <a:latin typeface="Arial" charset="0"/>
                <a:cs typeface="Arial" charset="0"/>
                <a:sym typeface="Arial" charset="0"/>
              </a:rPr>
              <a:t> next 1 low order memory address bit</a:t>
            </a:r>
            <a:r>
              <a:rPr lang="en-US" sz="2000">
                <a:latin typeface="Arial" charset="0"/>
                <a:cs typeface="Arial" charset="0"/>
                <a:sym typeface="Arial" charset="0"/>
              </a:rPr>
              <a:t> to determine which cache set (i.e., modulo the number of sets in the cache)</a:t>
            </a:r>
          </a:p>
        </p:txBody>
      </p:sp>
      <p:sp>
        <p:nvSpPr>
          <p:cNvPr id="39958" name="Line 25"/>
          <p:cNvSpPr>
            <a:spLocks noChangeShapeType="1"/>
          </p:cNvSpPr>
          <p:nvPr/>
        </p:nvSpPr>
        <p:spPr bwMode="auto">
          <a:xfrm>
            <a:off x="4267200" y="2057400"/>
            <a:ext cx="990600" cy="0"/>
          </a:xfrm>
          <a:prstGeom prst="line">
            <a:avLst/>
          </a:prstGeom>
          <a:noFill/>
          <a:ln w="12700">
            <a:solidFill>
              <a:srgbClr val="000000"/>
            </a:solidFill>
            <a:round/>
            <a:headEnd/>
            <a:tailEnd/>
          </a:ln>
        </p:spPr>
        <p:txBody>
          <a:bodyPr lIns="0" tIns="0" rIns="0" bIns="0"/>
          <a:lstStyle/>
          <a:p>
            <a:endParaRPr lang="en-US"/>
          </a:p>
        </p:txBody>
      </p:sp>
      <p:sp>
        <p:nvSpPr>
          <p:cNvPr id="39959" name="Line 26"/>
          <p:cNvSpPr>
            <a:spLocks noChangeShapeType="1"/>
          </p:cNvSpPr>
          <p:nvPr/>
        </p:nvSpPr>
        <p:spPr bwMode="auto">
          <a:xfrm>
            <a:off x="4267200" y="2362200"/>
            <a:ext cx="990600" cy="0"/>
          </a:xfrm>
          <a:prstGeom prst="line">
            <a:avLst/>
          </a:prstGeom>
          <a:noFill/>
          <a:ln w="12700">
            <a:solidFill>
              <a:srgbClr val="000000"/>
            </a:solidFill>
            <a:round/>
            <a:headEnd/>
            <a:tailEnd/>
          </a:ln>
        </p:spPr>
        <p:txBody>
          <a:bodyPr lIns="0" tIns="0" rIns="0" bIns="0"/>
          <a:lstStyle/>
          <a:p>
            <a:endParaRPr lang="en-US"/>
          </a:p>
        </p:txBody>
      </p:sp>
      <p:sp>
        <p:nvSpPr>
          <p:cNvPr id="39960" name="Line 27"/>
          <p:cNvSpPr>
            <a:spLocks noChangeShapeType="1"/>
          </p:cNvSpPr>
          <p:nvPr/>
        </p:nvSpPr>
        <p:spPr bwMode="auto">
          <a:xfrm>
            <a:off x="4267200" y="2667000"/>
            <a:ext cx="990600" cy="0"/>
          </a:xfrm>
          <a:prstGeom prst="line">
            <a:avLst/>
          </a:prstGeom>
          <a:noFill/>
          <a:ln w="12700">
            <a:solidFill>
              <a:srgbClr val="000000"/>
            </a:solidFill>
            <a:round/>
            <a:headEnd/>
            <a:tailEnd/>
          </a:ln>
        </p:spPr>
        <p:txBody>
          <a:bodyPr lIns="0" tIns="0" rIns="0" bIns="0"/>
          <a:lstStyle/>
          <a:p>
            <a:endParaRPr lang="en-US"/>
          </a:p>
        </p:txBody>
      </p:sp>
      <p:sp>
        <p:nvSpPr>
          <p:cNvPr id="39961" name="Line 28"/>
          <p:cNvSpPr>
            <a:spLocks noChangeShapeType="1"/>
          </p:cNvSpPr>
          <p:nvPr/>
        </p:nvSpPr>
        <p:spPr bwMode="auto">
          <a:xfrm>
            <a:off x="4267200" y="2971800"/>
            <a:ext cx="990600" cy="0"/>
          </a:xfrm>
          <a:prstGeom prst="line">
            <a:avLst/>
          </a:prstGeom>
          <a:noFill/>
          <a:ln w="12700">
            <a:solidFill>
              <a:srgbClr val="000000"/>
            </a:solidFill>
            <a:round/>
            <a:headEnd/>
            <a:tailEnd/>
          </a:ln>
        </p:spPr>
        <p:txBody>
          <a:bodyPr lIns="0" tIns="0" rIns="0" bIns="0"/>
          <a:lstStyle/>
          <a:p>
            <a:endParaRPr lang="en-US"/>
          </a:p>
        </p:txBody>
      </p:sp>
      <p:sp>
        <p:nvSpPr>
          <p:cNvPr id="39962" name="Line 29"/>
          <p:cNvSpPr>
            <a:spLocks noChangeShapeType="1"/>
          </p:cNvSpPr>
          <p:nvPr/>
        </p:nvSpPr>
        <p:spPr bwMode="auto">
          <a:xfrm>
            <a:off x="4267200" y="3276600"/>
            <a:ext cx="990600" cy="0"/>
          </a:xfrm>
          <a:prstGeom prst="line">
            <a:avLst/>
          </a:prstGeom>
          <a:noFill/>
          <a:ln w="12700">
            <a:solidFill>
              <a:srgbClr val="000000"/>
            </a:solidFill>
            <a:round/>
            <a:headEnd/>
            <a:tailEnd/>
          </a:ln>
        </p:spPr>
        <p:txBody>
          <a:bodyPr lIns="0" tIns="0" rIns="0" bIns="0"/>
          <a:lstStyle/>
          <a:p>
            <a:endParaRPr lang="en-US"/>
          </a:p>
        </p:txBody>
      </p:sp>
      <p:sp>
        <p:nvSpPr>
          <p:cNvPr id="39963" name="Line 30"/>
          <p:cNvSpPr>
            <a:spLocks noChangeShapeType="1"/>
          </p:cNvSpPr>
          <p:nvPr/>
        </p:nvSpPr>
        <p:spPr bwMode="auto">
          <a:xfrm>
            <a:off x="4267200" y="3581400"/>
            <a:ext cx="990600" cy="0"/>
          </a:xfrm>
          <a:prstGeom prst="line">
            <a:avLst/>
          </a:prstGeom>
          <a:noFill/>
          <a:ln w="12700">
            <a:solidFill>
              <a:srgbClr val="000000"/>
            </a:solidFill>
            <a:round/>
            <a:headEnd/>
            <a:tailEnd/>
          </a:ln>
        </p:spPr>
        <p:txBody>
          <a:bodyPr lIns="0" tIns="0" rIns="0" bIns="0"/>
          <a:lstStyle/>
          <a:p>
            <a:endParaRPr lang="en-US"/>
          </a:p>
        </p:txBody>
      </p:sp>
      <p:sp>
        <p:nvSpPr>
          <p:cNvPr id="39964" name="Line 31"/>
          <p:cNvSpPr>
            <a:spLocks noChangeShapeType="1"/>
          </p:cNvSpPr>
          <p:nvPr/>
        </p:nvSpPr>
        <p:spPr bwMode="auto">
          <a:xfrm>
            <a:off x="4267200" y="4495800"/>
            <a:ext cx="990600" cy="0"/>
          </a:xfrm>
          <a:prstGeom prst="line">
            <a:avLst/>
          </a:prstGeom>
          <a:noFill/>
          <a:ln w="12700">
            <a:solidFill>
              <a:srgbClr val="000000"/>
            </a:solidFill>
            <a:round/>
            <a:headEnd/>
            <a:tailEnd/>
          </a:ln>
        </p:spPr>
        <p:txBody>
          <a:bodyPr lIns="0" tIns="0" rIns="0" bIns="0"/>
          <a:lstStyle/>
          <a:p>
            <a:endParaRPr lang="en-US"/>
          </a:p>
        </p:txBody>
      </p:sp>
      <p:sp>
        <p:nvSpPr>
          <p:cNvPr id="39965" name="Line 32"/>
          <p:cNvSpPr>
            <a:spLocks noChangeShapeType="1"/>
          </p:cNvSpPr>
          <p:nvPr/>
        </p:nvSpPr>
        <p:spPr bwMode="auto">
          <a:xfrm>
            <a:off x="4267200" y="3886200"/>
            <a:ext cx="990600" cy="0"/>
          </a:xfrm>
          <a:prstGeom prst="line">
            <a:avLst/>
          </a:prstGeom>
          <a:noFill/>
          <a:ln w="12700">
            <a:solidFill>
              <a:srgbClr val="000000"/>
            </a:solidFill>
            <a:round/>
            <a:headEnd/>
            <a:tailEnd/>
          </a:ln>
        </p:spPr>
        <p:txBody>
          <a:bodyPr lIns="0" tIns="0" rIns="0" bIns="0"/>
          <a:lstStyle/>
          <a:p>
            <a:endParaRPr lang="en-US"/>
          </a:p>
        </p:txBody>
      </p:sp>
      <p:sp>
        <p:nvSpPr>
          <p:cNvPr id="39966" name="Line 33"/>
          <p:cNvSpPr>
            <a:spLocks noChangeShapeType="1"/>
          </p:cNvSpPr>
          <p:nvPr/>
        </p:nvSpPr>
        <p:spPr bwMode="auto">
          <a:xfrm>
            <a:off x="4267200" y="4191000"/>
            <a:ext cx="990600" cy="0"/>
          </a:xfrm>
          <a:prstGeom prst="line">
            <a:avLst/>
          </a:prstGeom>
          <a:noFill/>
          <a:ln w="12700">
            <a:solidFill>
              <a:srgbClr val="000000"/>
            </a:solidFill>
            <a:round/>
            <a:headEnd/>
            <a:tailEnd/>
          </a:ln>
        </p:spPr>
        <p:txBody>
          <a:bodyPr lIns="0" tIns="0" rIns="0" bIns="0"/>
          <a:lstStyle/>
          <a:p>
            <a:endParaRPr lang="en-US"/>
          </a:p>
        </p:txBody>
      </p:sp>
      <p:grpSp>
        <p:nvGrpSpPr>
          <p:cNvPr id="3" name="Group 34"/>
          <p:cNvGrpSpPr>
            <a:grpSpLocks/>
          </p:cNvGrpSpPr>
          <p:nvPr/>
        </p:nvGrpSpPr>
        <p:grpSpPr bwMode="auto">
          <a:xfrm>
            <a:off x="1600200" y="2057400"/>
            <a:ext cx="622300" cy="1219200"/>
            <a:chOff x="0" y="0"/>
            <a:chExt cx="392" cy="768"/>
          </a:xfrm>
        </p:grpSpPr>
        <p:sp>
          <p:nvSpPr>
            <p:cNvPr id="40024" name="Rectangle 35"/>
            <p:cNvSpPr>
              <a:spLocks/>
            </p:cNvSpPr>
            <p:nvPr/>
          </p:nvSpPr>
          <p:spPr bwMode="auto">
            <a:xfrm>
              <a:off x="0" y="0"/>
              <a:ext cx="392" cy="768"/>
            </a:xfrm>
            <a:prstGeom prst="rect">
              <a:avLst/>
            </a:prstGeom>
            <a:noFill/>
            <a:ln w="12700">
              <a:solidFill>
                <a:srgbClr val="000000"/>
              </a:solidFill>
              <a:miter lim="800000"/>
              <a:headEnd/>
              <a:tailEnd/>
            </a:ln>
          </p:spPr>
          <p:txBody>
            <a:bodyPr wrap="none" lIns="0" tIns="0" rIns="0" bIns="0"/>
            <a:lstStyle/>
            <a:p>
              <a:endParaRPr lang="en-US"/>
            </a:p>
          </p:txBody>
        </p:sp>
        <p:sp>
          <p:nvSpPr>
            <p:cNvPr id="40025" name="Line 36"/>
            <p:cNvSpPr>
              <a:spLocks noChangeShapeType="1"/>
            </p:cNvSpPr>
            <p:nvPr/>
          </p:nvSpPr>
          <p:spPr bwMode="auto">
            <a:xfrm>
              <a:off x="0" y="384"/>
              <a:ext cx="384" cy="0"/>
            </a:xfrm>
            <a:prstGeom prst="line">
              <a:avLst/>
            </a:prstGeom>
            <a:noFill/>
            <a:ln w="12700">
              <a:solidFill>
                <a:srgbClr val="000000"/>
              </a:solidFill>
              <a:round/>
              <a:headEnd/>
              <a:tailEnd/>
            </a:ln>
          </p:spPr>
          <p:txBody>
            <a:bodyPr lIns="0" tIns="0" rIns="0" bIns="0"/>
            <a:lstStyle/>
            <a:p>
              <a:endParaRPr lang="en-US"/>
            </a:p>
          </p:txBody>
        </p:sp>
        <p:sp>
          <p:nvSpPr>
            <p:cNvPr id="40026" name="Line 37"/>
            <p:cNvSpPr>
              <a:spLocks noChangeShapeType="1"/>
            </p:cNvSpPr>
            <p:nvPr/>
          </p:nvSpPr>
          <p:spPr bwMode="auto">
            <a:xfrm>
              <a:off x="0" y="192"/>
              <a:ext cx="384" cy="0"/>
            </a:xfrm>
            <a:prstGeom prst="line">
              <a:avLst/>
            </a:prstGeom>
            <a:noFill/>
            <a:ln w="12700">
              <a:solidFill>
                <a:srgbClr val="000000"/>
              </a:solidFill>
              <a:round/>
              <a:headEnd/>
              <a:tailEnd/>
            </a:ln>
          </p:spPr>
          <p:txBody>
            <a:bodyPr lIns="0" tIns="0" rIns="0" bIns="0"/>
            <a:lstStyle/>
            <a:p>
              <a:endParaRPr lang="en-US"/>
            </a:p>
          </p:txBody>
        </p:sp>
        <p:sp>
          <p:nvSpPr>
            <p:cNvPr id="40027" name="Line 38"/>
            <p:cNvSpPr>
              <a:spLocks noChangeShapeType="1"/>
            </p:cNvSpPr>
            <p:nvPr/>
          </p:nvSpPr>
          <p:spPr bwMode="auto">
            <a:xfrm>
              <a:off x="0" y="576"/>
              <a:ext cx="384" cy="0"/>
            </a:xfrm>
            <a:prstGeom prst="line">
              <a:avLst/>
            </a:prstGeom>
            <a:noFill/>
            <a:ln w="12700">
              <a:solidFill>
                <a:srgbClr val="000000"/>
              </a:solidFill>
              <a:round/>
              <a:headEnd/>
              <a:tailEnd/>
            </a:ln>
          </p:spPr>
          <p:txBody>
            <a:bodyPr lIns="0" tIns="0" rIns="0" bIns="0"/>
            <a:lstStyle/>
            <a:p>
              <a:endParaRPr lang="en-US"/>
            </a:p>
          </p:txBody>
        </p:sp>
      </p:grpSp>
      <p:sp>
        <p:nvSpPr>
          <p:cNvPr id="39968" name="Rectangle 39"/>
          <p:cNvSpPr>
            <a:spLocks/>
          </p:cNvSpPr>
          <p:nvPr/>
        </p:nvSpPr>
        <p:spPr bwMode="auto">
          <a:xfrm>
            <a:off x="1600200" y="1600200"/>
            <a:ext cx="469900" cy="350838"/>
          </a:xfrm>
          <a:prstGeom prst="rect">
            <a:avLst/>
          </a:prstGeom>
          <a:noFill/>
          <a:ln w="12700">
            <a:noFill/>
            <a:miter lim="800000"/>
            <a:headEnd/>
            <a:tailEnd/>
          </a:ln>
        </p:spPr>
        <p:txBody>
          <a:bodyPr wrap="none" lIns="38100" tIns="38100" rIns="38100" bIns="38100">
            <a:spAutoFit/>
          </a:bodyPr>
          <a:lstStyle/>
          <a:p>
            <a:pPr algn="l"/>
            <a:r>
              <a:rPr lang="en-US" sz="1800">
                <a:solidFill>
                  <a:srgbClr val="063DE8"/>
                </a:solidFill>
                <a:latin typeface="Arial" charset="0"/>
                <a:cs typeface="Arial" charset="0"/>
                <a:sym typeface="Arial" charset="0"/>
              </a:rPr>
              <a:t>Tag</a:t>
            </a:r>
          </a:p>
        </p:txBody>
      </p:sp>
      <p:sp>
        <p:nvSpPr>
          <p:cNvPr id="39969" name="Rectangle 40"/>
          <p:cNvSpPr>
            <a:spLocks/>
          </p:cNvSpPr>
          <p:nvPr/>
        </p:nvSpPr>
        <p:spPr bwMode="auto">
          <a:xfrm>
            <a:off x="2362200" y="1600200"/>
            <a:ext cx="5588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Data</a:t>
            </a:r>
          </a:p>
        </p:txBody>
      </p:sp>
      <p:sp>
        <p:nvSpPr>
          <p:cNvPr id="39970" name="Rectangle 41"/>
          <p:cNvSpPr>
            <a:spLocks/>
          </p:cNvSpPr>
          <p:nvPr/>
        </p:nvSpPr>
        <p:spPr bwMode="auto">
          <a:xfrm>
            <a:off x="4267200" y="8382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71" name="Rectangle 42"/>
          <p:cNvSpPr>
            <a:spLocks/>
          </p:cNvSpPr>
          <p:nvPr/>
        </p:nvSpPr>
        <p:spPr bwMode="auto">
          <a:xfrm>
            <a:off x="2209800" y="2057400"/>
            <a:ext cx="1003300" cy="304800"/>
          </a:xfrm>
          <a:prstGeom prst="rect">
            <a:avLst/>
          </a:prstGeom>
          <a:blipFill dpi="0" rotWithShape="0">
            <a:blip r:embed="rId4"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72" name="Rectangle 43"/>
          <p:cNvSpPr>
            <a:spLocks/>
          </p:cNvSpPr>
          <p:nvPr/>
        </p:nvSpPr>
        <p:spPr bwMode="auto">
          <a:xfrm>
            <a:off x="4267200" y="20574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73" name="Rectangle 44"/>
          <p:cNvSpPr>
            <a:spLocks/>
          </p:cNvSpPr>
          <p:nvPr/>
        </p:nvSpPr>
        <p:spPr bwMode="auto">
          <a:xfrm>
            <a:off x="4267200" y="32766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74" name="Rectangle 45"/>
          <p:cNvSpPr>
            <a:spLocks/>
          </p:cNvSpPr>
          <p:nvPr/>
        </p:nvSpPr>
        <p:spPr bwMode="auto">
          <a:xfrm>
            <a:off x="4267200" y="44958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75" name="Rectangle 46"/>
          <p:cNvSpPr>
            <a:spLocks/>
          </p:cNvSpPr>
          <p:nvPr/>
        </p:nvSpPr>
        <p:spPr bwMode="auto">
          <a:xfrm>
            <a:off x="4267200" y="54102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76" name="Rectangle 47"/>
          <p:cNvSpPr>
            <a:spLocks/>
          </p:cNvSpPr>
          <p:nvPr/>
        </p:nvSpPr>
        <p:spPr bwMode="auto">
          <a:xfrm>
            <a:off x="4267200" y="41910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77" name="Rectangle 48"/>
          <p:cNvSpPr>
            <a:spLocks/>
          </p:cNvSpPr>
          <p:nvPr/>
        </p:nvSpPr>
        <p:spPr bwMode="auto">
          <a:xfrm>
            <a:off x="4267200" y="29718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78" name="Rectangle 49"/>
          <p:cNvSpPr>
            <a:spLocks/>
          </p:cNvSpPr>
          <p:nvPr/>
        </p:nvSpPr>
        <p:spPr bwMode="auto">
          <a:xfrm>
            <a:off x="4267200" y="17526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79" name="Rectangle 50"/>
          <p:cNvSpPr>
            <a:spLocks/>
          </p:cNvSpPr>
          <p:nvPr/>
        </p:nvSpPr>
        <p:spPr bwMode="auto">
          <a:xfrm>
            <a:off x="2209800" y="23622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88115" name="Rectangle 51"/>
          <p:cNvSpPr>
            <a:spLocks/>
          </p:cNvSpPr>
          <p:nvPr/>
        </p:nvSpPr>
        <p:spPr bwMode="auto">
          <a:xfrm>
            <a:off x="533400" y="3886200"/>
            <a:ext cx="2832100" cy="2400300"/>
          </a:xfrm>
          <a:prstGeom prst="rect">
            <a:avLst/>
          </a:prstGeom>
          <a:noFill/>
          <a:ln w="12700">
            <a:noFill/>
            <a:miter lim="800000"/>
            <a:headEnd/>
            <a:tailEnd/>
          </a:ln>
        </p:spPr>
        <p:txBody>
          <a:bodyPr lIns="38100" tIns="38100" rIns="38100" bIns="38100"/>
          <a:lstStyle/>
          <a:p>
            <a:pPr algn="l"/>
            <a:r>
              <a:rPr lang="en-US" sz="2000">
                <a:latin typeface="Arial" charset="0"/>
                <a:cs typeface="Arial" charset="0"/>
                <a:sym typeface="Arial" charset="0"/>
              </a:rPr>
              <a:t>Q1</a:t>
            </a:r>
            <a:r>
              <a:rPr lang="en-US" sz="2000">
                <a:solidFill>
                  <a:srgbClr val="FF0000"/>
                </a:solidFill>
                <a:latin typeface="Arial" charset="0"/>
                <a:cs typeface="Arial" charset="0"/>
                <a:sym typeface="Arial" charset="0"/>
              </a:rPr>
              <a:t>: Is it there?</a:t>
            </a:r>
            <a:endParaRPr lang="en-US" sz="1800">
              <a:solidFill>
                <a:srgbClr val="FF0000"/>
              </a:solidFill>
              <a:latin typeface="Arial" charset="0"/>
              <a:cs typeface="Arial" charset="0"/>
              <a:sym typeface="Arial" charset="0"/>
            </a:endParaRPr>
          </a:p>
          <a:p>
            <a:pPr algn="l"/>
            <a:endParaRPr lang="en-US" sz="2000">
              <a:solidFill>
                <a:schemeClr val="tx1"/>
              </a:solidFill>
              <a:latin typeface="Arial" charset="0"/>
              <a:cs typeface="Arial" charset="0"/>
              <a:sym typeface="Arial" charset="0"/>
            </a:endParaRPr>
          </a:p>
          <a:p>
            <a:pPr algn="l"/>
            <a:r>
              <a:rPr lang="en-US" sz="2000">
                <a:latin typeface="Arial" charset="0"/>
                <a:cs typeface="Arial" charset="0"/>
                <a:sym typeface="Arial" charset="0"/>
              </a:rPr>
              <a:t>Compare </a:t>
            </a:r>
            <a:r>
              <a:rPr lang="en-US" sz="2000" i="1">
                <a:latin typeface="Arial" charset="0"/>
                <a:cs typeface="Arial" charset="0"/>
                <a:sym typeface="Arial" charset="0"/>
              </a:rPr>
              <a:t>all</a:t>
            </a:r>
            <a:r>
              <a:rPr lang="en-US" sz="2000">
                <a:latin typeface="Arial" charset="0"/>
                <a:cs typeface="Arial" charset="0"/>
                <a:sym typeface="Arial" charset="0"/>
              </a:rPr>
              <a:t> the cache </a:t>
            </a:r>
            <a:r>
              <a:rPr lang="en-US" sz="2000">
                <a:solidFill>
                  <a:srgbClr val="063DE8"/>
                </a:solidFill>
                <a:latin typeface="Arial" charset="0"/>
                <a:cs typeface="Arial" charset="0"/>
                <a:sym typeface="Arial" charset="0"/>
              </a:rPr>
              <a:t>tags</a:t>
            </a:r>
            <a:r>
              <a:rPr lang="en-US" sz="2000">
                <a:latin typeface="Arial" charset="0"/>
                <a:cs typeface="Arial" charset="0"/>
                <a:sym typeface="Arial" charset="0"/>
              </a:rPr>
              <a:t> in the set to the </a:t>
            </a:r>
            <a:r>
              <a:rPr lang="en-US" sz="2000">
                <a:solidFill>
                  <a:srgbClr val="063DE8"/>
                </a:solidFill>
                <a:latin typeface="Arial" charset="0"/>
                <a:cs typeface="Arial" charset="0"/>
                <a:sym typeface="Arial" charset="0"/>
              </a:rPr>
              <a:t>high order 3 memory address bits</a:t>
            </a:r>
            <a:r>
              <a:rPr lang="en-US" sz="2000">
                <a:latin typeface="Arial" charset="0"/>
                <a:cs typeface="Arial" charset="0"/>
                <a:sym typeface="Arial" charset="0"/>
              </a:rPr>
              <a:t> to tell if the memory block is in the cache</a:t>
            </a:r>
          </a:p>
        </p:txBody>
      </p:sp>
      <p:grpSp>
        <p:nvGrpSpPr>
          <p:cNvPr id="4" name="Group 52"/>
          <p:cNvGrpSpPr>
            <a:grpSpLocks/>
          </p:cNvGrpSpPr>
          <p:nvPr/>
        </p:nvGrpSpPr>
        <p:grpSpPr bwMode="auto">
          <a:xfrm>
            <a:off x="1219200" y="2057400"/>
            <a:ext cx="393700" cy="1219200"/>
            <a:chOff x="0" y="0"/>
            <a:chExt cx="248" cy="768"/>
          </a:xfrm>
        </p:grpSpPr>
        <p:sp>
          <p:nvSpPr>
            <p:cNvPr id="40020" name="Rectangle 53"/>
            <p:cNvSpPr>
              <a:spLocks/>
            </p:cNvSpPr>
            <p:nvPr/>
          </p:nvSpPr>
          <p:spPr bwMode="auto">
            <a:xfrm>
              <a:off x="0" y="0"/>
              <a:ext cx="248" cy="768"/>
            </a:xfrm>
            <a:prstGeom prst="rect">
              <a:avLst/>
            </a:prstGeom>
            <a:noFill/>
            <a:ln w="12700">
              <a:solidFill>
                <a:srgbClr val="000000"/>
              </a:solidFill>
              <a:miter lim="800000"/>
              <a:headEnd/>
              <a:tailEnd/>
            </a:ln>
          </p:spPr>
          <p:txBody>
            <a:bodyPr wrap="none" lIns="0" tIns="0" rIns="0" bIns="0"/>
            <a:lstStyle/>
            <a:p>
              <a:endParaRPr lang="en-US"/>
            </a:p>
          </p:txBody>
        </p:sp>
        <p:sp>
          <p:nvSpPr>
            <p:cNvPr id="40021" name="Line 54"/>
            <p:cNvSpPr>
              <a:spLocks noChangeShapeType="1"/>
            </p:cNvSpPr>
            <p:nvPr/>
          </p:nvSpPr>
          <p:spPr bwMode="auto">
            <a:xfrm>
              <a:off x="0" y="384"/>
              <a:ext cx="240" cy="0"/>
            </a:xfrm>
            <a:prstGeom prst="line">
              <a:avLst/>
            </a:prstGeom>
            <a:noFill/>
            <a:ln w="12700">
              <a:solidFill>
                <a:srgbClr val="000000"/>
              </a:solidFill>
              <a:round/>
              <a:headEnd/>
              <a:tailEnd/>
            </a:ln>
          </p:spPr>
          <p:txBody>
            <a:bodyPr lIns="0" tIns="0" rIns="0" bIns="0"/>
            <a:lstStyle/>
            <a:p>
              <a:endParaRPr lang="en-US"/>
            </a:p>
          </p:txBody>
        </p:sp>
        <p:sp>
          <p:nvSpPr>
            <p:cNvPr id="40022" name="Line 55"/>
            <p:cNvSpPr>
              <a:spLocks noChangeShapeType="1"/>
            </p:cNvSpPr>
            <p:nvPr/>
          </p:nvSpPr>
          <p:spPr bwMode="auto">
            <a:xfrm>
              <a:off x="0" y="192"/>
              <a:ext cx="240" cy="0"/>
            </a:xfrm>
            <a:prstGeom prst="line">
              <a:avLst/>
            </a:prstGeom>
            <a:noFill/>
            <a:ln w="12700">
              <a:solidFill>
                <a:srgbClr val="000000"/>
              </a:solidFill>
              <a:round/>
              <a:headEnd/>
              <a:tailEnd/>
            </a:ln>
          </p:spPr>
          <p:txBody>
            <a:bodyPr lIns="0" tIns="0" rIns="0" bIns="0"/>
            <a:lstStyle/>
            <a:p>
              <a:endParaRPr lang="en-US"/>
            </a:p>
          </p:txBody>
        </p:sp>
        <p:sp>
          <p:nvSpPr>
            <p:cNvPr id="40023" name="Line 56"/>
            <p:cNvSpPr>
              <a:spLocks noChangeShapeType="1"/>
            </p:cNvSpPr>
            <p:nvPr/>
          </p:nvSpPr>
          <p:spPr bwMode="auto">
            <a:xfrm>
              <a:off x="0" y="576"/>
              <a:ext cx="240" cy="0"/>
            </a:xfrm>
            <a:prstGeom prst="line">
              <a:avLst/>
            </a:prstGeom>
            <a:noFill/>
            <a:ln w="12700">
              <a:solidFill>
                <a:srgbClr val="000000"/>
              </a:solidFill>
              <a:round/>
              <a:headEnd/>
              <a:tailEnd/>
            </a:ln>
          </p:spPr>
          <p:txBody>
            <a:bodyPr lIns="0" tIns="0" rIns="0" bIns="0"/>
            <a:lstStyle/>
            <a:p>
              <a:endParaRPr lang="en-US"/>
            </a:p>
          </p:txBody>
        </p:sp>
      </p:grpSp>
      <p:sp>
        <p:nvSpPr>
          <p:cNvPr id="39982" name="Rectangle 57"/>
          <p:cNvSpPr>
            <a:spLocks/>
          </p:cNvSpPr>
          <p:nvPr/>
        </p:nvSpPr>
        <p:spPr bwMode="auto">
          <a:xfrm>
            <a:off x="1219200" y="1600200"/>
            <a:ext cx="2286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V</a:t>
            </a:r>
          </a:p>
        </p:txBody>
      </p:sp>
      <p:grpSp>
        <p:nvGrpSpPr>
          <p:cNvPr id="5" name="Group 58"/>
          <p:cNvGrpSpPr>
            <a:grpSpLocks/>
          </p:cNvGrpSpPr>
          <p:nvPr/>
        </p:nvGrpSpPr>
        <p:grpSpPr bwMode="auto">
          <a:xfrm>
            <a:off x="3200400" y="990600"/>
            <a:ext cx="1066800" cy="1905000"/>
            <a:chOff x="0" y="0"/>
            <a:chExt cx="672" cy="1200"/>
          </a:xfrm>
        </p:grpSpPr>
        <p:sp>
          <p:nvSpPr>
            <p:cNvPr id="40018" name="Line 59"/>
            <p:cNvSpPr>
              <a:spLocks noChangeShapeType="1"/>
            </p:cNvSpPr>
            <p:nvPr/>
          </p:nvSpPr>
          <p:spPr bwMode="auto">
            <a:xfrm flipH="1">
              <a:off x="0" y="0"/>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40019" name="Line 60"/>
            <p:cNvSpPr>
              <a:spLocks noChangeShapeType="1"/>
            </p:cNvSpPr>
            <p:nvPr/>
          </p:nvSpPr>
          <p:spPr bwMode="auto">
            <a:xfrm flipH="1">
              <a:off x="0" y="0"/>
              <a:ext cx="672" cy="1200"/>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grpSp>
        <p:nvGrpSpPr>
          <p:cNvPr id="6" name="Group 61"/>
          <p:cNvGrpSpPr>
            <a:grpSpLocks/>
          </p:cNvGrpSpPr>
          <p:nvPr/>
        </p:nvGrpSpPr>
        <p:grpSpPr bwMode="auto">
          <a:xfrm>
            <a:off x="3200400" y="2514600"/>
            <a:ext cx="1066800" cy="3048000"/>
            <a:chOff x="0" y="0"/>
            <a:chExt cx="672" cy="1920"/>
          </a:xfrm>
        </p:grpSpPr>
        <p:sp>
          <p:nvSpPr>
            <p:cNvPr id="40016" name="Line 62"/>
            <p:cNvSpPr>
              <a:spLocks noChangeShapeType="1"/>
            </p:cNvSpPr>
            <p:nvPr/>
          </p:nvSpPr>
          <p:spPr bwMode="auto">
            <a:xfrm>
              <a:off x="0" y="384"/>
              <a:ext cx="672" cy="1536"/>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40017" name="Line 63"/>
            <p:cNvSpPr>
              <a:spLocks noChangeShapeType="1"/>
            </p:cNvSpPr>
            <p:nvPr/>
          </p:nvSpPr>
          <p:spPr bwMode="auto">
            <a:xfrm>
              <a:off x="0" y="0"/>
              <a:ext cx="672" cy="1920"/>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sp>
        <p:nvSpPr>
          <p:cNvPr id="39985" name="Rectangle 64"/>
          <p:cNvSpPr>
            <a:spLocks/>
          </p:cNvSpPr>
          <p:nvPr/>
        </p:nvSpPr>
        <p:spPr bwMode="auto">
          <a:xfrm>
            <a:off x="5181600" y="838200"/>
            <a:ext cx="1003300" cy="4711700"/>
          </a:xfrm>
          <a:prstGeom prst="rect">
            <a:avLst/>
          </a:prstGeom>
          <a:noFill/>
          <a:ln w="12700">
            <a:noFill/>
            <a:miter lim="800000"/>
            <a:headEnd/>
            <a:tailEnd/>
          </a:ln>
        </p:spPr>
        <p:txBody>
          <a:bodyPr lIns="38100" tIns="38100" rIns="38100" bIns="38100"/>
          <a:lstStyle/>
          <a:p>
            <a:pPr algn="l">
              <a:lnSpc>
                <a:spcPct val="110000"/>
              </a:lnSpc>
            </a:pPr>
            <a:r>
              <a:rPr lang="en-US" sz="1800">
                <a:solidFill>
                  <a:srgbClr val="063DE8"/>
                </a:solidFill>
                <a:latin typeface="Arial" charset="0"/>
                <a:cs typeface="Arial" charset="0"/>
                <a:sym typeface="Arial" charset="0"/>
              </a:rPr>
              <a:t>000</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000</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001</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001</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010</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010</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011</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011</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100</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100</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101</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101</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110</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110</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111</a:t>
            </a:r>
            <a:r>
              <a:rPr lang="en-US" sz="1800">
                <a:solidFill>
                  <a:schemeClr val="tx1"/>
                </a:solidFill>
                <a:latin typeface="Arial" charset="0"/>
                <a:cs typeface="Arial" charset="0"/>
                <a:sym typeface="Arial" charset="0"/>
              </a:rPr>
              <a:t>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111</a:t>
            </a:r>
            <a:r>
              <a:rPr lang="en-US" sz="1800">
                <a:solidFill>
                  <a:srgbClr val="009900"/>
                </a:solidFill>
                <a:latin typeface="Arial" charset="0"/>
                <a:cs typeface="Arial" charset="0"/>
                <a:sym typeface="Arial" charset="0"/>
              </a:rPr>
              <a:t>1</a:t>
            </a:r>
            <a:r>
              <a:rPr lang="en-US" sz="1800">
                <a:latin typeface="Arial" charset="0"/>
                <a:cs typeface="Arial" charset="0"/>
                <a:sym typeface="Arial" charset="0"/>
              </a:rPr>
              <a:t>xx</a:t>
            </a:r>
          </a:p>
        </p:txBody>
      </p:sp>
      <p:sp>
        <p:nvSpPr>
          <p:cNvPr id="39986" name="Rectangle 65"/>
          <p:cNvSpPr>
            <a:spLocks/>
          </p:cNvSpPr>
          <p:nvPr/>
        </p:nvSpPr>
        <p:spPr bwMode="auto">
          <a:xfrm>
            <a:off x="2209800" y="2667000"/>
            <a:ext cx="1003300" cy="304800"/>
          </a:xfrm>
          <a:prstGeom prst="rect">
            <a:avLst/>
          </a:prstGeom>
          <a:blipFill dpi="0" rotWithShape="0">
            <a:blip r:embed="rId4"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87" name="Rectangle 66"/>
          <p:cNvSpPr>
            <a:spLocks/>
          </p:cNvSpPr>
          <p:nvPr/>
        </p:nvSpPr>
        <p:spPr bwMode="auto">
          <a:xfrm>
            <a:off x="2209800" y="29718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88" name="Line 67"/>
          <p:cNvSpPr>
            <a:spLocks noChangeShapeType="1"/>
          </p:cNvSpPr>
          <p:nvPr/>
        </p:nvSpPr>
        <p:spPr bwMode="auto">
          <a:xfrm>
            <a:off x="685800" y="2667000"/>
            <a:ext cx="2590800" cy="0"/>
          </a:xfrm>
          <a:prstGeom prst="line">
            <a:avLst/>
          </a:prstGeom>
          <a:noFill/>
          <a:ln w="28575">
            <a:solidFill>
              <a:srgbClr val="000000"/>
            </a:solidFill>
            <a:round/>
            <a:headEnd/>
            <a:tailEnd/>
          </a:ln>
        </p:spPr>
        <p:txBody>
          <a:bodyPr lIns="0" tIns="0" rIns="0" bIns="0"/>
          <a:lstStyle/>
          <a:p>
            <a:endParaRPr lang="en-US"/>
          </a:p>
        </p:txBody>
      </p:sp>
      <p:sp>
        <p:nvSpPr>
          <p:cNvPr id="39989" name="Rectangle 68"/>
          <p:cNvSpPr>
            <a:spLocks/>
          </p:cNvSpPr>
          <p:nvPr/>
        </p:nvSpPr>
        <p:spPr bwMode="auto">
          <a:xfrm>
            <a:off x="762000" y="1600200"/>
            <a:ext cx="4191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Set</a:t>
            </a:r>
          </a:p>
        </p:txBody>
      </p:sp>
      <p:sp>
        <p:nvSpPr>
          <p:cNvPr id="39990" name="Rectangle 69"/>
          <p:cNvSpPr>
            <a:spLocks/>
          </p:cNvSpPr>
          <p:nvPr/>
        </p:nvSpPr>
        <p:spPr bwMode="auto">
          <a:xfrm>
            <a:off x="4267200" y="11430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91" name="Rectangle 70"/>
          <p:cNvSpPr>
            <a:spLocks/>
          </p:cNvSpPr>
          <p:nvPr/>
        </p:nvSpPr>
        <p:spPr bwMode="auto">
          <a:xfrm>
            <a:off x="4267200" y="14478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92" name="Rectangle 71"/>
          <p:cNvSpPr>
            <a:spLocks/>
          </p:cNvSpPr>
          <p:nvPr/>
        </p:nvSpPr>
        <p:spPr bwMode="auto">
          <a:xfrm>
            <a:off x="4267200" y="23622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93" name="Rectangle 72"/>
          <p:cNvSpPr>
            <a:spLocks/>
          </p:cNvSpPr>
          <p:nvPr/>
        </p:nvSpPr>
        <p:spPr bwMode="auto">
          <a:xfrm>
            <a:off x="4267200" y="26670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94" name="Rectangle 73"/>
          <p:cNvSpPr>
            <a:spLocks/>
          </p:cNvSpPr>
          <p:nvPr/>
        </p:nvSpPr>
        <p:spPr bwMode="auto">
          <a:xfrm>
            <a:off x="4267200" y="35814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95" name="Rectangle 74"/>
          <p:cNvSpPr>
            <a:spLocks/>
          </p:cNvSpPr>
          <p:nvPr/>
        </p:nvSpPr>
        <p:spPr bwMode="auto">
          <a:xfrm>
            <a:off x="4267200" y="38862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96" name="Rectangle 75"/>
          <p:cNvSpPr>
            <a:spLocks/>
          </p:cNvSpPr>
          <p:nvPr/>
        </p:nvSpPr>
        <p:spPr bwMode="auto">
          <a:xfrm>
            <a:off x="4267200" y="4800600"/>
            <a:ext cx="1003300" cy="304800"/>
          </a:xfrm>
          <a:prstGeom prst="rect">
            <a:avLst/>
          </a:prstGeom>
          <a:blipFill dpi="0" rotWithShape="0">
            <a:blip r:embed="rId5"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39997" name="Rectangle 76"/>
          <p:cNvSpPr>
            <a:spLocks/>
          </p:cNvSpPr>
          <p:nvPr/>
        </p:nvSpPr>
        <p:spPr bwMode="auto">
          <a:xfrm>
            <a:off x="4267200" y="51054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39998" name="Rectangle 77"/>
          <p:cNvSpPr>
            <a:spLocks/>
          </p:cNvSpPr>
          <p:nvPr/>
        </p:nvSpPr>
        <p:spPr bwMode="auto">
          <a:xfrm>
            <a:off x="908050" y="2286000"/>
            <a:ext cx="203200" cy="350838"/>
          </a:xfrm>
          <a:prstGeom prst="rect">
            <a:avLst/>
          </a:prstGeom>
          <a:noFill/>
          <a:ln w="12700">
            <a:noFill/>
            <a:miter lim="800000"/>
            <a:headEnd/>
            <a:tailEnd/>
          </a:ln>
        </p:spPr>
        <p:txBody>
          <a:bodyPr wrap="none" lIns="38100" tIns="38100" rIns="38100" bIns="38100">
            <a:spAutoFit/>
          </a:bodyPr>
          <a:lstStyle/>
          <a:p>
            <a:pPr algn="l"/>
            <a:r>
              <a:rPr lang="en-US" sz="1800">
                <a:solidFill>
                  <a:srgbClr val="009900"/>
                </a:solidFill>
                <a:latin typeface="Arial" charset="0"/>
                <a:cs typeface="Arial" charset="0"/>
                <a:sym typeface="Arial" charset="0"/>
              </a:rPr>
              <a:t>1</a:t>
            </a:r>
          </a:p>
        </p:txBody>
      </p:sp>
      <p:sp>
        <p:nvSpPr>
          <p:cNvPr id="39999" name="Rectangle 78"/>
          <p:cNvSpPr>
            <a:spLocks/>
          </p:cNvSpPr>
          <p:nvPr/>
        </p:nvSpPr>
        <p:spPr bwMode="auto">
          <a:xfrm>
            <a:off x="898525" y="2667000"/>
            <a:ext cx="2032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a:t>
            </a:r>
          </a:p>
        </p:txBody>
      </p:sp>
      <p:sp>
        <p:nvSpPr>
          <p:cNvPr id="40000" name="Rectangle 79"/>
          <p:cNvSpPr>
            <a:spLocks/>
          </p:cNvSpPr>
          <p:nvPr/>
        </p:nvSpPr>
        <p:spPr bwMode="auto">
          <a:xfrm>
            <a:off x="914400" y="2935288"/>
            <a:ext cx="203200" cy="350837"/>
          </a:xfrm>
          <a:prstGeom prst="rect">
            <a:avLst/>
          </a:prstGeom>
          <a:noFill/>
          <a:ln w="12700">
            <a:noFill/>
            <a:miter lim="800000"/>
            <a:headEnd/>
            <a:tailEnd/>
          </a:ln>
        </p:spPr>
        <p:txBody>
          <a:bodyPr wrap="none" lIns="38100" tIns="38100" rIns="38100" bIns="38100">
            <a:spAutoFit/>
          </a:bodyPr>
          <a:lstStyle/>
          <a:p>
            <a:pPr algn="l"/>
            <a:r>
              <a:rPr lang="en-US" sz="1800">
                <a:solidFill>
                  <a:srgbClr val="009900"/>
                </a:solidFill>
                <a:latin typeface="Arial" charset="0"/>
                <a:cs typeface="Arial" charset="0"/>
                <a:sym typeface="Arial" charset="0"/>
              </a:rPr>
              <a:t>1</a:t>
            </a:r>
          </a:p>
        </p:txBody>
      </p:sp>
      <p:sp>
        <p:nvSpPr>
          <p:cNvPr id="40001" name="Rectangle 80"/>
          <p:cNvSpPr>
            <a:spLocks/>
          </p:cNvSpPr>
          <p:nvPr/>
        </p:nvSpPr>
        <p:spPr bwMode="auto">
          <a:xfrm>
            <a:off x="228600" y="1600200"/>
            <a:ext cx="5334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Way</a:t>
            </a:r>
          </a:p>
        </p:txBody>
      </p:sp>
      <p:sp>
        <p:nvSpPr>
          <p:cNvPr id="40002" name="Rectangle 81"/>
          <p:cNvSpPr>
            <a:spLocks/>
          </p:cNvSpPr>
          <p:nvPr/>
        </p:nvSpPr>
        <p:spPr bwMode="auto">
          <a:xfrm>
            <a:off x="457200" y="2133600"/>
            <a:ext cx="2032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a:t>
            </a:r>
          </a:p>
        </p:txBody>
      </p:sp>
      <p:sp>
        <p:nvSpPr>
          <p:cNvPr id="40003" name="Rectangle 82"/>
          <p:cNvSpPr>
            <a:spLocks/>
          </p:cNvSpPr>
          <p:nvPr/>
        </p:nvSpPr>
        <p:spPr bwMode="auto">
          <a:xfrm>
            <a:off x="457200" y="2819400"/>
            <a:ext cx="2032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1</a:t>
            </a:r>
          </a:p>
        </p:txBody>
      </p:sp>
      <p:sp>
        <p:nvSpPr>
          <p:cNvPr id="88147" name="Rectangle 83"/>
          <p:cNvSpPr>
            <a:spLocks/>
          </p:cNvSpPr>
          <p:nvPr/>
        </p:nvSpPr>
        <p:spPr bwMode="auto">
          <a:xfrm>
            <a:off x="1752600" y="2743200"/>
            <a:ext cx="393700" cy="228600"/>
          </a:xfrm>
          <a:prstGeom prst="rect">
            <a:avLst/>
          </a:prstGeom>
          <a:noFill/>
          <a:ln w="28575">
            <a:solidFill>
              <a:srgbClr val="063DE8"/>
            </a:solidFill>
            <a:miter lim="800000"/>
            <a:headEnd/>
            <a:tailEnd/>
          </a:ln>
        </p:spPr>
        <p:txBody>
          <a:bodyPr wrap="none" lIns="0" tIns="0" rIns="0" bIns="0"/>
          <a:lstStyle/>
          <a:p>
            <a:endParaRPr lang="en-US"/>
          </a:p>
        </p:txBody>
      </p:sp>
      <p:sp>
        <p:nvSpPr>
          <p:cNvPr id="88148" name="Rectangle 84"/>
          <p:cNvSpPr>
            <a:spLocks/>
          </p:cNvSpPr>
          <p:nvPr/>
        </p:nvSpPr>
        <p:spPr bwMode="auto">
          <a:xfrm>
            <a:off x="5257800" y="44958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49" name="Rectangle 85"/>
          <p:cNvSpPr>
            <a:spLocks/>
          </p:cNvSpPr>
          <p:nvPr/>
        </p:nvSpPr>
        <p:spPr bwMode="auto">
          <a:xfrm>
            <a:off x="1752600" y="2133600"/>
            <a:ext cx="393700" cy="228600"/>
          </a:xfrm>
          <a:prstGeom prst="rect">
            <a:avLst/>
          </a:prstGeom>
          <a:noFill/>
          <a:ln w="28575">
            <a:solidFill>
              <a:srgbClr val="063DE8"/>
            </a:solidFill>
            <a:miter lim="800000"/>
            <a:headEnd/>
            <a:tailEnd/>
          </a:ln>
        </p:spPr>
        <p:txBody>
          <a:bodyPr wrap="none" lIns="0" tIns="0" rIns="0" bIns="0"/>
          <a:lstStyle/>
          <a:p>
            <a:endParaRPr lang="en-US"/>
          </a:p>
        </p:txBody>
      </p:sp>
      <p:sp>
        <p:nvSpPr>
          <p:cNvPr id="40007" name="Rectangle 86"/>
          <p:cNvSpPr>
            <a:spLocks/>
          </p:cNvSpPr>
          <p:nvPr/>
        </p:nvSpPr>
        <p:spPr bwMode="auto">
          <a:xfrm>
            <a:off x="6324600" y="990600"/>
            <a:ext cx="2451100" cy="11303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One word blocks</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Two low order bits define the byte in the word (32b words)</a:t>
            </a:r>
          </a:p>
        </p:txBody>
      </p:sp>
      <p:sp>
        <p:nvSpPr>
          <p:cNvPr id="88151" name="Rectangle 87"/>
          <p:cNvSpPr>
            <a:spLocks/>
          </p:cNvSpPr>
          <p:nvPr/>
        </p:nvSpPr>
        <p:spPr bwMode="auto">
          <a:xfrm>
            <a:off x="5257800" y="51054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2" name="Rectangle 88"/>
          <p:cNvSpPr>
            <a:spLocks/>
          </p:cNvSpPr>
          <p:nvPr/>
        </p:nvSpPr>
        <p:spPr bwMode="auto">
          <a:xfrm>
            <a:off x="5257800" y="26670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3" name="Rectangle 89"/>
          <p:cNvSpPr>
            <a:spLocks/>
          </p:cNvSpPr>
          <p:nvPr/>
        </p:nvSpPr>
        <p:spPr bwMode="auto">
          <a:xfrm>
            <a:off x="5257800" y="32766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4" name="Rectangle 90"/>
          <p:cNvSpPr>
            <a:spLocks/>
          </p:cNvSpPr>
          <p:nvPr/>
        </p:nvSpPr>
        <p:spPr bwMode="auto">
          <a:xfrm>
            <a:off x="5257800" y="38862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5" name="Rectangle 91"/>
          <p:cNvSpPr>
            <a:spLocks/>
          </p:cNvSpPr>
          <p:nvPr/>
        </p:nvSpPr>
        <p:spPr bwMode="auto">
          <a:xfrm>
            <a:off x="5257800" y="20574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6" name="Rectangle 92"/>
          <p:cNvSpPr>
            <a:spLocks/>
          </p:cNvSpPr>
          <p:nvPr/>
        </p:nvSpPr>
        <p:spPr bwMode="auto">
          <a:xfrm>
            <a:off x="5257800" y="14478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88157" name="Rectangle 93"/>
          <p:cNvSpPr>
            <a:spLocks/>
          </p:cNvSpPr>
          <p:nvPr/>
        </p:nvSpPr>
        <p:spPr bwMode="auto">
          <a:xfrm>
            <a:off x="5257800" y="838200"/>
            <a:ext cx="393700" cy="304800"/>
          </a:xfrm>
          <a:prstGeom prst="rect">
            <a:avLst/>
          </a:prstGeom>
          <a:noFill/>
          <a:ln w="28575">
            <a:solidFill>
              <a:srgbClr val="063DE8"/>
            </a:solidFill>
            <a:miter lim="800000"/>
            <a:headEnd/>
            <a:tailEnd/>
          </a:ln>
        </p:spPr>
        <p:txBody>
          <a:bodyPr wrap="none" lIns="0" tIns="0" rIns="0" bIns="0"/>
          <a:lstStyle/>
          <a:p>
            <a:endParaRPr lang="en-US"/>
          </a:p>
        </p:txBody>
      </p:sp>
      <p:sp>
        <p:nvSpPr>
          <p:cNvPr id="40015" name="TextBox 94"/>
          <p:cNvSpPr txBox="1">
            <a:spLocks noChangeArrowheads="1"/>
          </p:cNvSpPr>
          <p:nvPr/>
        </p:nvSpPr>
        <p:spPr bwMode="auto">
          <a:xfrm>
            <a:off x="2286000" y="6096000"/>
            <a:ext cx="6477000" cy="646113"/>
          </a:xfrm>
          <a:prstGeom prst="rect">
            <a:avLst/>
          </a:prstGeom>
          <a:noFill/>
          <a:ln w="9525">
            <a:noFill/>
            <a:miter lim="800000"/>
            <a:headEnd/>
            <a:tailEnd/>
          </a:ln>
        </p:spPr>
        <p:txBody>
          <a:bodyPr>
            <a:spAutoFit/>
          </a:bodyPr>
          <a:lstStyle/>
          <a:p>
            <a:pPr algn="l"/>
            <a:r>
              <a:rPr lang="en-US" sz="1800">
                <a:solidFill>
                  <a:srgbClr val="FF0000"/>
                </a:solidFill>
              </a:rPr>
              <a:t>Can you explain this? What is genera laddress format for set associative cache?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11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000"/>
                                  </p:stCondLst>
                                  <p:childTnLst>
                                    <p:set>
                                      <p:cBhvr>
                                        <p:cTn id="13" dur="1" fill="hold">
                                          <p:stCondLst>
                                            <p:cond delay="499"/>
                                          </p:stCondLst>
                                        </p:cTn>
                                        <p:tgtEl>
                                          <p:spTgt spid="88147"/>
                                        </p:tgtEl>
                                        <p:attrNameLst>
                                          <p:attrName>style.visibility</p:attrName>
                                        </p:attrNameLst>
                                      </p:cBhvr>
                                      <p:to>
                                        <p:strVal val="visible"/>
                                      </p:to>
                                    </p:set>
                                  </p:childTnLst>
                                </p:cTn>
                              </p:par>
                            </p:childTnLst>
                          </p:cTn>
                        </p:par>
                        <p:par>
                          <p:cTn id="14" fill="hold">
                            <p:stCondLst>
                              <p:cond delay="3000"/>
                            </p:stCondLst>
                            <p:childTnLst>
                              <p:par>
                                <p:cTn id="15" presetID="1" presetClass="entr" presetSubtype="0" fill="hold" grpId="0" nodeType="afterEffect">
                                  <p:stCondLst>
                                    <p:cond delay="2000"/>
                                  </p:stCondLst>
                                  <p:childTnLst>
                                    <p:set>
                                      <p:cBhvr>
                                        <p:cTn id="16" dur="1" fill="hold">
                                          <p:stCondLst>
                                            <p:cond delay="499"/>
                                          </p:stCondLst>
                                        </p:cTn>
                                        <p:tgtEl>
                                          <p:spTgt spid="88148"/>
                                        </p:tgtEl>
                                        <p:attrNameLst>
                                          <p:attrName>style.visibility</p:attrName>
                                        </p:attrNameLst>
                                      </p:cBhvr>
                                      <p:to>
                                        <p:strVal val="visible"/>
                                      </p:to>
                                    </p:set>
                                  </p:childTnLst>
                                </p:cTn>
                              </p:par>
                            </p:childTnLst>
                          </p:cTn>
                        </p:par>
                        <p:par>
                          <p:cTn id="17" fill="hold">
                            <p:stCondLst>
                              <p:cond delay="5500"/>
                            </p:stCondLst>
                            <p:childTnLst>
                              <p:par>
                                <p:cTn id="18" presetID="1" presetClass="entr" presetSubtype="0" fill="hold" grpId="0" nodeType="afterEffect">
                                  <p:stCondLst>
                                    <p:cond delay="2000"/>
                                  </p:stCondLst>
                                  <p:childTnLst>
                                    <p:set>
                                      <p:cBhvr>
                                        <p:cTn id="19" dur="1" fill="hold">
                                          <p:stCondLst>
                                            <p:cond delay="499"/>
                                          </p:stCondLst>
                                        </p:cTn>
                                        <p:tgtEl>
                                          <p:spTgt spid="88149"/>
                                        </p:tgtEl>
                                        <p:attrNameLst>
                                          <p:attrName>style.visibility</p:attrName>
                                        </p:attrNameLst>
                                      </p:cBhvr>
                                      <p:to>
                                        <p:strVal val="visible"/>
                                      </p:to>
                                    </p:set>
                                  </p:childTnLst>
                                </p:cTn>
                              </p:par>
                            </p:childTnLst>
                          </p:cTn>
                        </p:par>
                        <p:par>
                          <p:cTn id="20" fill="hold">
                            <p:stCondLst>
                              <p:cond delay="8000"/>
                            </p:stCondLst>
                            <p:childTnLst>
                              <p:par>
                                <p:cTn id="21" presetID="1" presetClass="entr" presetSubtype="0" fill="hold" grpId="0" nodeType="afterEffect">
                                  <p:stCondLst>
                                    <p:cond delay="2000"/>
                                  </p:stCondLst>
                                  <p:childTnLst>
                                    <p:set>
                                      <p:cBhvr>
                                        <p:cTn id="22" dur="1" fill="hold">
                                          <p:stCondLst>
                                            <p:cond delay="499"/>
                                          </p:stCondLst>
                                        </p:cTn>
                                        <p:tgtEl>
                                          <p:spTgt spid="88151"/>
                                        </p:tgtEl>
                                        <p:attrNameLst>
                                          <p:attrName>style.visibility</p:attrName>
                                        </p:attrNameLst>
                                      </p:cBhvr>
                                      <p:to>
                                        <p:strVal val="visible"/>
                                      </p:to>
                                    </p:set>
                                  </p:childTnLst>
                                </p:cTn>
                              </p:par>
                            </p:childTnLst>
                          </p:cTn>
                        </p:par>
                        <p:par>
                          <p:cTn id="23" fill="hold">
                            <p:stCondLst>
                              <p:cond delay="10500"/>
                            </p:stCondLst>
                            <p:childTnLst>
                              <p:par>
                                <p:cTn id="24" presetID="1" presetClass="entr" presetSubtype="0" fill="hold" grpId="0" nodeType="afterEffect">
                                  <p:stCondLst>
                                    <p:cond delay="2000"/>
                                  </p:stCondLst>
                                  <p:childTnLst>
                                    <p:set>
                                      <p:cBhvr>
                                        <p:cTn id="25" dur="1" fill="hold">
                                          <p:stCondLst>
                                            <p:cond delay="499"/>
                                          </p:stCondLst>
                                        </p:cTn>
                                        <p:tgtEl>
                                          <p:spTgt spid="88152"/>
                                        </p:tgtEl>
                                        <p:attrNameLst>
                                          <p:attrName>style.visibility</p:attrName>
                                        </p:attrNameLst>
                                      </p:cBhvr>
                                      <p:to>
                                        <p:strVal val="visible"/>
                                      </p:to>
                                    </p:set>
                                  </p:childTnLst>
                                </p:cTn>
                              </p:par>
                            </p:childTnLst>
                          </p:cTn>
                        </p:par>
                        <p:par>
                          <p:cTn id="26" fill="hold">
                            <p:stCondLst>
                              <p:cond delay="13000"/>
                            </p:stCondLst>
                            <p:childTnLst>
                              <p:par>
                                <p:cTn id="27" presetID="1" presetClass="entr" presetSubtype="0" fill="hold" grpId="0" nodeType="afterEffect">
                                  <p:stCondLst>
                                    <p:cond delay="2000"/>
                                  </p:stCondLst>
                                  <p:childTnLst>
                                    <p:set>
                                      <p:cBhvr>
                                        <p:cTn id="28" dur="1" fill="hold">
                                          <p:stCondLst>
                                            <p:cond delay="499"/>
                                          </p:stCondLst>
                                        </p:cTn>
                                        <p:tgtEl>
                                          <p:spTgt spid="88153"/>
                                        </p:tgtEl>
                                        <p:attrNameLst>
                                          <p:attrName>style.visibility</p:attrName>
                                        </p:attrNameLst>
                                      </p:cBhvr>
                                      <p:to>
                                        <p:strVal val="visible"/>
                                      </p:to>
                                    </p:set>
                                  </p:childTnLst>
                                </p:cTn>
                              </p:par>
                            </p:childTnLst>
                          </p:cTn>
                        </p:par>
                        <p:par>
                          <p:cTn id="29" fill="hold">
                            <p:stCondLst>
                              <p:cond delay="15500"/>
                            </p:stCondLst>
                            <p:childTnLst>
                              <p:par>
                                <p:cTn id="30" presetID="1" presetClass="entr" presetSubtype="0" fill="hold" grpId="0" nodeType="afterEffect">
                                  <p:stCondLst>
                                    <p:cond delay="2000"/>
                                  </p:stCondLst>
                                  <p:childTnLst>
                                    <p:set>
                                      <p:cBhvr>
                                        <p:cTn id="31" dur="1" fill="hold">
                                          <p:stCondLst>
                                            <p:cond delay="499"/>
                                          </p:stCondLst>
                                        </p:cTn>
                                        <p:tgtEl>
                                          <p:spTgt spid="88154"/>
                                        </p:tgtEl>
                                        <p:attrNameLst>
                                          <p:attrName>style.visibility</p:attrName>
                                        </p:attrNameLst>
                                      </p:cBhvr>
                                      <p:to>
                                        <p:strVal val="visible"/>
                                      </p:to>
                                    </p:set>
                                  </p:childTnLst>
                                </p:cTn>
                              </p:par>
                            </p:childTnLst>
                          </p:cTn>
                        </p:par>
                        <p:par>
                          <p:cTn id="32" fill="hold">
                            <p:stCondLst>
                              <p:cond delay="18000"/>
                            </p:stCondLst>
                            <p:childTnLst>
                              <p:par>
                                <p:cTn id="33" presetID="1" presetClass="entr" presetSubtype="0" fill="hold" grpId="0" nodeType="afterEffect">
                                  <p:stCondLst>
                                    <p:cond delay="2000"/>
                                  </p:stCondLst>
                                  <p:childTnLst>
                                    <p:set>
                                      <p:cBhvr>
                                        <p:cTn id="34" dur="1" fill="hold">
                                          <p:stCondLst>
                                            <p:cond delay="499"/>
                                          </p:stCondLst>
                                        </p:cTn>
                                        <p:tgtEl>
                                          <p:spTgt spid="88155"/>
                                        </p:tgtEl>
                                        <p:attrNameLst>
                                          <p:attrName>style.visibility</p:attrName>
                                        </p:attrNameLst>
                                      </p:cBhvr>
                                      <p:to>
                                        <p:strVal val="visible"/>
                                      </p:to>
                                    </p:set>
                                  </p:childTnLst>
                                </p:cTn>
                              </p:par>
                            </p:childTnLst>
                          </p:cTn>
                        </p:par>
                        <p:par>
                          <p:cTn id="35" fill="hold">
                            <p:stCondLst>
                              <p:cond delay="20500"/>
                            </p:stCondLst>
                            <p:childTnLst>
                              <p:par>
                                <p:cTn id="36" presetID="1" presetClass="entr" presetSubtype="0" fill="hold" grpId="0" nodeType="afterEffect">
                                  <p:stCondLst>
                                    <p:cond delay="2000"/>
                                  </p:stCondLst>
                                  <p:childTnLst>
                                    <p:set>
                                      <p:cBhvr>
                                        <p:cTn id="37" dur="1" fill="hold">
                                          <p:stCondLst>
                                            <p:cond delay="499"/>
                                          </p:stCondLst>
                                        </p:cTn>
                                        <p:tgtEl>
                                          <p:spTgt spid="88156"/>
                                        </p:tgtEl>
                                        <p:attrNameLst>
                                          <p:attrName>style.visibility</p:attrName>
                                        </p:attrNameLst>
                                      </p:cBhvr>
                                      <p:to>
                                        <p:strVal val="visible"/>
                                      </p:to>
                                    </p:set>
                                  </p:childTnLst>
                                </p:cTn>
                              </p:par>
                            </p:childTnLst>
                          </p:cTn>
                        </p:par>
                        <p:par>
                          <p:cTn id="38" fill="hold">
                            <p:stCondLst>
                              <p:cond delay="23000"/>
                            </p:stCondLst>
                            <p:childTnLst>
                              <p:par>
                                <p:cTn id="39" presetID="1" presetClass="entr" presetSubtype="0" fill="hold" grpId="0" nodeType="afterEffect">
                                  <p:stCondLst>
                                    <p:cond delay="2000"/>
                                  </p:stCondLst>
                                  <p:childTnLst>
                                    <p:set>
                                      <p:cBhvr>
                                        <p:cTn id="40" dur="1" fill="hold">
                                          <p:stCondLst>
                                            <p:cond delay="499"/>
                                          </p:stCondLst>
                                        </p:cTn>
                                        <p:tgtEl>
                                          <p:spTgt spid="88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8" grpId="0" autoUpdateAnimBg="0"/>
      <p:bldP spid="88115" grpId="0" autoUpdateAnimBg="0"/>
      <p:bldP spid="88147" grpId="0" animBg="1"/>
      <p:bldP spid="88148" grpId="0" animBg="1"/>
      <p:bldP spid="88149" grpId="0" animBg="1"/>
      <p:bldP spid="88151" grpId="0" animBg="1"/>
      <p:bldP spid="88152" grpId="0" animBg="1"/>
      <p:bldP spid="88153" grpId="0" animBg="1"/>
      <p:bldP spid="88154" grpId="0" animBg="1"/>
      <p:bldP spid="88155" grpId="0" animBg="1"/>
      <p:bldP spid="88156" grpId="0" animBg="1"/>
      <p:bldP spid="8815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2603500" y="3219450"/>
            <a:ext cx="1573213" cy="11938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46083" name="Line 2"/>
          <p:cNvSpPr>
            <a:spLocks noChangeShapeType="1"/>
          </p:cNvSpPr>
          <p:nvPr/>
        </p:nvSpPr>
        <p:spPr bwMode="auto">
          <a:xfrm>
            <a:off x="2603500" y="3513138"/>
            <a:ext cx="1573213" cy="0"/>
          </a:xfrm>
          <a:prstGeom prst="line">
            <a:avLst/>
          </a:prstGeom>
          <a:noFill/>
          <a:ln w="25560">
            <a:solidFill>
              <a:srgbClr val="000000"/>
            </a:solidFill>
            <a:miter lim="800000"/>
            <a:headEnd/>
            <a:tailEnd/>
          </a:ln>
        </p:spPr>
        <p:txBody>
          <a:bodyPr lIns="82945" tIns="41473" rIns="82945" bIns="41473"/>
          <a:lstStyle/>
          <a:p>
            <a:endParaRPr lang="en-US"/>
          </a:p>
        </p:txBody>
      </p:sp>
      <p:sp>
        <p:nvSpPr>
          <p:cNvPr id="46084" name="Line 3"/>
          <p:cNvSpPr>
            <a:spLocks noChangeShapeType="1"/>
          </p:cNvSpPr>
          <p:nvPr/>
        </p:nvSpPr>
        <p:spPr bwMode="auto">
          <a:xfrm>
            <a:off x="2603500" y="4121150"/>
            <a:ext cx="1573213"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085" name="Rectangle 4"/>
          <p:cNvSpPr>
            <a:spLocks noChangeArrowheads="1"/>
          </p:cNvSpPr>
          <p:nvPr/>
        </p:nvSpPr>
        <p:spPr bwMode="auto">
          <a:xfrm>
            <a:off x="2679700" y="2895600"/>
            <a:ext cx="1481138" cy="320675"/>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Data</a:t>
            </a:r>
          </a:p>
        </p:txBody>
      </p:sp>
      <p:sp>
        <p:nvSpPr>
          <p:cNvPr id="46086" name="Rectangle 5"/>
          <p:cNvSpPr>
            <a:spLocks noChangeArrowheads="1"/>
          </p:cNvSpPr>
          <p:nvPr/>
        </p:nvSpPr>
        <p:spPr bwMode="auto">
          <a:xfrm>
            <a:off x="2592388" y="3201988"/>
            <a:ext cx="1770062" cy="319087"/>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Block 0</a:t>
            </a:r>
          </a:p>
        </p:txBody>
      </p:sp>
      <p:sp>
        <p:nvSpPr>
          <p:cNvPr id="46087" name="Rectangle 6"/>
          <p:cNvSpPr>
            <a:spLocks noChangeArrowheads="1"/>
          </p:cNvSpPr>
          <p:nvPr/>
        </p:nvSpPr>
        <p:spPr bwMode="auto">
          <a:xfrm>
            <a:off x="698500" y="3219450"/>
            <a:ext cx="1727200" cy="11938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46088" name="Line 7"/>
          <p:cNvSpPr>
            <a:spLocks noChangeShapeType="1"/>
          </p:cNvSpPr>
          <p:nvPr/>
        </p:nvSpPr>
        <p:spPr bwMode="auto">
          <a:xfrm flipH="1">
            <a:off x="671513" y="3513138"/>
            <a:ext cx="1781175" cy="0"/>
          </a:xfrm>
          <a:prstGeom prst="line">
            <a:avLst/>
          </a:prstGeom>
          <a:noFill/>
          <a:ln w="25560">
            <a:solidFill>
              <a:srgbClr val="000000"/>
            </a:solidFill>
            <a:miter lim="800000"/>
            <a:headEnd/>
            <a:tailEnd/>
          </a:ln>
        </p:spPr>
        <p:txBody>
          <a:bodyPr lIns="82945" tIns="41473" rIns="82945" bIns="41473"/>
          <a:lstStyle/>
          <a:p>
            <a:endParaRPr lang="en-US"/>
          </a:p>
        </p:txBody>
      </p:sp>
      <p:sp>
        <p:nvSpPr>
          <p:cNvPr id="46089" name="Line 8"/>
          <p:cNvSpPr>
            <a:spLocks noChangeShapeType="1"/>
          </p:cNvSpPr>
          <p:nvPr/>
        </p:nvSpPr>
        <p:spPr bwMode="auto">
          <a:xfrm flipH="1">
            <a:off x="671513" y="4121150"/>
            <a:ext cx="1781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090" name="Rectangle 9"/>
          <p:cNvSpPr>
            <a:spLocks noChangeArrowheads="1"/>
          </p:cNvSpPr>
          <p:nvPr/>
        </p:nvSpPr>
        <p:spPr bwMode="auto">
          <a:xfrm>
            <a:off x="317500" y="3219450"/>
            <a:ext cx="201613" cy="11938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46091" name="Line 10"/>
          <p:cNvSpPr>
            <a:spLocks noChangeShapeType="1"/>
          </p:cNvSpPr>
          <p:nvPr/>
        </p:nvSpPr>
        <p:spPr bwMode="auto">
          <a:xfrm flipH="1">
            <a:off x="290513" y="3513138"/>
            <a:ext cx="257175" cy="0"/>
          </a:xfrm>
          <a:prstGeom prst="line">
            <a:avLst/>
          </a:prstGeom>
          <a:noFill/>
          <a:ln w="25560">
            <a:solidFill>
              <a:srgbClr val="000000"/>
            </a:solidFill>
            <a:miter lim="800000"/>
            <a:headEnd/>
            <a:tailEnd/>
          </a:ln>
        </p:spPr>
        <p:txBody>
          <a:bodyPr lIns="82945" tIns="41473" rIns="82945" bIns="41473"/>
          <a:lstStyle/>
          <a:p>
            <a:endParaRPr lang="en-US"/>
          </a:p>
        </p:txBody>
      </p:sp>
      <p:sp>
        <p:nvSpPr>
          <p:cNvPr id="46092" name="Line 11"/>
          <p:cNvSpPr>
            <a:spLocks noChangeShapeType="1"/>
          </p:cNvSpPr>
          <p:nvPr/>
        </p:nvSpPr>
        <p:spPr bwMode="auto">
          <a:xfrm flipH="1">
            <a:off x="290513" y="4121150"/>
            <a:ext cx="257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093" name="Rectangle 12"/>
          <p:cNvSpPr>
            <a:spLocks noChangeArrowheads="1"/>
          </p:cNvSpPr>
          <p:nvPr/>
        </p:nvSpPr>
        <p:spPr bwMode="auto">
          <a:xfrm>
            <a:off x="863600" y="2895600"/>
            <a:ext cx="1360488" cy="320675"/>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Tag</a:t>
            </a:r>
          </a:p>
        </p:txBody>
      </p:sp>
      <p:sp>
        <p:nvSpPr>
          <p:cNvPr id="46094" name="Rectangle 13"/>
          <p:cNvSpPr>
            <a:spLocks noChangeArrowheads="1"/>
          </p:cNvSpPr>
          <p:nvPr/>
        </p:nvSpPr>
        <p:spPr bwMode="auto">
          <a:xfrm>
            <a:off x="1588" y="2895600"/>
            <a:ext cx="760412" cy="320675"/>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Valid</a:t>
            </a:r>
          </a:p>
        </p:txBody>
      </p:sp>
      <p:sp>
        <p:nvSpPr>
          <p:cNvPr id="46095" name="Rectangle 14"/>
          <p:cNvSpPr>
            <a:spLocks noChangeArrowheads="1"/>
          </p:cNvSpPr>
          <p:nvPr/>
        </p:nvSpPr>
        <p:spPr bwMode="auto">
          <a:xfrm>
            <a:off x="1422400" y="3567113"/>
            <a:ext cx="304800" cy="430212"/>
          </a:xfrm>
          <a:prstGeom prst="rect">
            <a:avLst/>
          </a:prstGeom>
          <a:noFill/>
          <a:ln w="9525">
            <a:noFill/>
            <a:round/>
            <a:headEnd/>
            <a:tailEnd/>
          </a:ln>
        </p:spPr>
        <p:txBody>
          <a:bodyPr lIns="81966" tIns="40166" rIns="81966" bIns="40166">
            <a:spAutoFit/>
          </a:bodyPr>
          <a:lstStyle/>
          <a:p>
            <a:pPr>
              <a:lnSpc>
                <a:spcPct val="104000"/>
              </a:lnSpc>
            </a:pPr>
            <a:r>
              <a:rPr lang="en-GB" sz="2200" b="1">
                <a:latin typeface="Trebuchet MS" charset="0"/>
              </a:rPr>
              <a:t>:</a:t>
            </a:r>
          </a:p>
        </p:txBody>
      </p:sp>
      <p:sp>
        <p:nvSpPr>
          <p:cNvPr id="46096" name="Rectangle 15"/>
          <p:cNvSpPr>
            <a:spLocks noChangeArrowheads="1"/>
          </p:cNvSpPr>
          <p:nvPr/>
        </p:nvSpPr>
        <p:spPr bwMode="auto">
          <a:xfrm>
            <a:off x="279400" y="3567113"/>
            <a:ext cx="303213" cy="430212"/>
          </a:xfrm>
          <a:prstGeom prst="rect">
            <a:avLst/>
          </a:prstGeom>
          <a:noFill/>
          <a:ln w="9525">
            <a:noFill/>
            <a:round/>
            <a:headEnd/>
            <a:tailEnd/>
          </a:ln>
        </p:spPr>
        <p:txBody>
          <a:bodyPr lIns="81966" tIns="40166" rIns="81966" bIns="40166">
            <a:spAutoFit/>
          </a:bodyPr>
          <a:lstStyle/>
          <a:p>
            <a:pPr>
              <a:lnSpc>
                <a:spcPct val="104000"/>
              </a:lnSpc>
            </a:pPr>
            <a:r>
              <a:rPr lang="en-GB" sz="2200" b="1">
                <a:latin typeface="Trebuchet MS" charset="0"/>
              </a:rPr>
              <a:t>:</a:t>
            </a:r>
          </a:p>
        </p:txBody>
      </p:sp>
      <p:sp>
        <p:nvSpPr>
          <p:cNvPr id="46097" name="Rectangle 16"/>
          <p:cNvSpPr>
            <a:spLocks noChangeArrowheads="1"/>
          </p:cNvSpPr>
          <p:nvPr/>
        </p:nvSpPr>
        <p:spPr bwMode="auto">
          <a:xfrm>
            <a:off x="3251200" y="3567113"/>
            <a:ext cx="304800" cy="430212"/>
          </a:xfrm>
          <a:prstGeom prst="rect">
            <a:avLst/>
          </a:prstGeom>
          <a:noFill/>
          <a:ln w="9525">
            <a:noFill/>
            <a:round/>
            <a:headEnd/>
            <a:tailEnd/>
          </a:ln>
        </p:spPr>
        <p:txBody>
          <a:bodyPr lIns="81966" tIns="40166" rIns="81966" bIns="40166">
            <a:spAutoFit/>
          </a:bodyPr>
          <a:lstStyle/>
          <a:p>
            <a:pPr>
              <a:lnSpc>
                <a:spcPct val="104000"/>
              </a:lnSpc>
            </a:pPr>
            <a:r>
              <a:rPr lang="en-GB" sz="2200" b="1">
                <a:latin typeface="Trebuchet MS" charset="0"/>
              </a:rPr>
              <a:t>:</a:t>
            </a:r>
          </a:p>
        </p:txBody>
      </p:sp>
      <p:grpSp>
        <p:nvGrpSpPr>
          <p:cNvPr id="2" name="Group 17"/>
          <p:cNvGrpSpPr>
            <a:grpSpLocks/>
          </p:cNvGrpSpPr>
          <p:nvPr/>
        </p:nvGrpSpPr>
        <p:grpSpPr bwMode="auto">
          <a:xfrm>
            <a:off x="4846638" y="2903538"/>
            <a:ext cx="4273550" cy="1509712"/>
            <a:chOff x="3366" y="2419"/>
            <a:chExt cx="2967" cy="1049"/>
          </a:xfrm>
        </p:grpSpPr>
        <p:sp>
          <p:nvSpPr>
            <p:cNvPr id="46164" name="Rectangle 18"/>
            <p:cNvSpPr>
              <a:spLocks noChangeArrowheads="1"/>
            </p:cNvSpPr>
            <p:nvPr/>
          </p:nvSpPr>
          <p:spPr bwMode="auto">
            <a:xfrm>
              <a:off x="3437" y="2639"/>
              <a:ext cx="1094" cy="829"/>
            </a:xfrm>
            <a:prstGeom prst="rect">
              <a:avLst/>
            </a:prstGeom>
            <a:noFill/>
            <a:ln w="25560">
              <a:solidFill>
                <a:srgbClr val="000000"/>
              </a:solidFill>
              <a:miter lim="800000"/>
              <a:headEnd/>
              <a:tailEnd/>
            </a:ln>
          </p:spPr>
          <p:txBody>
            <a:bodyPr wrap="none" anchor="ctr"/>
            <a:lstStyle/>
            <a:p>
              <a:endParaRPr lang="en-US"/>
            </a:p>
          </p:txBody>
        </p:sp>
        <p:sp>
          <p:nvSpPr>
            <p:cNvPr id="46165" name="Line 19"/>
            <p:cNvSpPr>
              <a:spLocks noChangeShapeType="1"/>
            </p:cNvSpPr>
            <p:nvPr/>
          </p:nvSpPr>
          <p:spPr bwMode="auto">
            <a:xfrm flipH="1">
              <a:off x="3418" y="2842"/>
              <a:ext cx="1131" cy="1"/>
            </a:xfrm>
            <a:prstGeom prst="line">
              <a:avLst/>
            </a:prstGeom>
            <a:noFill/>
            <a:ln w="25560">
              <a:solidFill>
                <a:srgbClr val="000000"/>
              </a:solidFill>
              <a:miter lim="800000"/>
              <a:headEnd/>
              <a:tailEnd/>
            </a:ln>
          </p:spPr>
          <p:txBody>
            <a:bodyPr/>
            <a:lstStyle/>
            <a:p>
              <a:endParaRPr lang="en-US"/>
            </a:p>
          </p:txBody>
        </p:sp>
        <p:sp>
          <p:nvSpPr>
            <p:cNvPr id="46166" name="Line 20"/>
            <p:cNvSpPr>
              <a:spLocks noChangeShapeType="1"/>
            </p:cNvSpPr>
            <p:nvPr/>
          </p:nvSpPr>
          <p:spPr bwMode="auto">
            <a:xfrm flipH="1">
              <a:off x="3418" y="3265"/>
              <a:ext cx="1131" cy="1"/>
            </a:xfrm>
            <a:prstGeom prst="line">
              <a:avLst/>
            </a:prstGeom>
            <a:noFill/>
            <a:ln w="25560">
              <a:solidFill>
                <a:srgbClr val="000000"/>
              </a:solidFill>
              <a:miter lim="800000"/>
              <a:headEnd/>
              <a:tailEnd/>
            </a:ln>
          </p:spPr>
          <p:txBody>
            <a:bodyPr/>
            <a:lstStyle/>
            <a:p>
              <a:endParaRPr lang="en-US"/>
            </a:p>
          </p:txBody>
        </p:sp>
        <p:sp>
          <p:nvSpPr>
            <p:cNvPr id="46167" name="Rectangle 21"/>
            <p:cNvSpPr>
              <a:spLocks noChangeArrowheads="1"/>
            </p:cNvSpPr>
            <p:nvPr/>
          </p:nvSpPr>
          <p:spPr bwMode="auto">
            <a:xfrm flipH="1">
              <a:off x="3482" y="2419"/>
              <a:ext cx="1028"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Data</a:t>
              </a:r>
            </a:p>
          </p:txBody>
        </p:sp>
        <p:sp>
          <p:nvSpPr>
            <p:cNvPr id="46168" name="Rectangle 22"/>
            <p:cNvSpPr>
              <a:spLocks noChangeArrowheads="1"/>
            </p:cNvSpPr>
            <p:nvPr/>
          </p:nvSpPr>
          <p:spPr bwMode="auto">
            <a:xfrm flipH="1">
              <a:off x="3366" y="2630"/>
              <a:ext cx="1229"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Block 0</a:t>
              </a:r>
            </a:p>
          </p:txBody>
        </p:sp>
        <p:sp>
          <p:nvSpPr>
            <p:cNvPr id="46169" name="Rectangle 23"/>
            <p:cNvSpPr>
              <a:spLocks noChangeArrowheads="1"/>
            </p:cNvSpPr>
            <p:nvPr/>
          </p:nvSpPr>
          <p:spPr bwMode="auto">
            <a:xfrm>
              <a:off x="4654" y="2639"/>
              <a:ext cx="1200" cy="829"/>
            </a:xfrm>
            <a:prstGeom prst="rect">
              <a:avLst/>
            </a:prstGeom>
            <a:noFill/>
            <a:ln w="25560">
              <a:solidFill>
                <a:srgbClr val="000000"/>
              </a:solidFill>
              <a:miter lim="800000"/>
              <a:headEnd/>
              <a:tailEnd/>
            </a:ln>
          </p:spPr>
          <p:txBody>
            <a:bodyPr wrap="none" anchor="ctr"/>
            <a:lstStyle/>
            <a:p>
              <a:endParaRPr lang="en-US"/>
            </a:p>
          </p:txBody>
        </p:sp>
        <p:sp>
          <p:nvSpPr>
            <p:cNvPr id="46170" name="Line 24"/>
            <p:cNvSpPr>
              <a:spLocks noChangeShapeType="1"/>
            </p:cNvSpPr>
            <p:nvPr/>
          </p:nvSpPr>
          <p:spPr bwMode="auto">
            <a:xfrm>
              <a:off x="4654" y="2842"/>
              <a:ext cx="1199" cy="1"/>
            </a:xfrm>
            <a:prstGeom prst="line">
              <a:avLst/>
            </a:prstGeom>
            <a:noFill/>
            <a:ln w="25560">
              <a:solidFill>
                <a:srgbClr val="000000"/>
              </a:solidFill>
              <a:miter lim="800000"/>
              <a:headEnd/>
              <a:tailEnd/>
            </a:ln>
          </p:spPr>
          <p:txBody>
            <a:bodyPr/>
            <a:lstStyle/>
            <a:p>
              <a:endParaRPr lang="en-US"/>
            </a:p>
          </p:txBody>
        </p:sp>
        <p:sp>
          <p:nvSpPr>
            <p:cNvPr id="46171" name="Line 25"/>
            <p:cNvSpPr>
              <a:spLocks noChangeShapeType="1"/>
            </p:cNvSpPr>
            <p:nvPr/>
          </p:nvSpPr>
          <p:spPr bwMode="auto">
            <a:xfrm>
              <a:off x="4654" y="3265"/>
              <a:ext cx="1199" cy="1"/>
            </a:xfrm>
            <a:prstGeom prst="line">
              <a:avLst/>
            </a:prstGeom>
            <a:noFill/>
            <a:ln w="25560">
              <a:solidFill>
                <a:srgbClr val="000000"/>
              </a:solidFill>
              <a:miter lim="800000"/>
              <a:headEnd/>
              <a:tailEnd/>
            </a:ln>
          </p:spPr>
          <p:txBody>
            <a:bodyPr/>
            <a:lstStyle/>
            <a:p>
              <a:endParaRPr lang="en-US"/>
            </a:p>
          </p:txBody>
        </p:sp>
        <p:sp>
          <p:nvSpPr>
            <p:cNvPr id="46172" name="Rectangle 26"/>
            <p:cNvSpPr>
              <a:spLocks noChangeArrowheads="1"/>
            </p:cNvSpPr>
            <p:nvPr/>
          </p:nvSpPr>
          <p:spPr bwMode="auto">
            <a:xfrm>
              <a:off x="5977" y="2639"/>
              <a:ext cx="141" cy="829"/>
            </a:xfrm>
            <a:prstGeom prst="rect">
              <a:avLst/>
            </a:prstGeom>
            <a:noFill/>
            <a:ln w="25560">
              <a:solidFill>
                <a:srgbClr val="000000"/>
              </a:solidFill>
              <a:miter lim="800000"/>
              <a:headEnd/>
              <a:tailEnd/>
            </a:ln>
          </p:spPr>
          <p:txBody>
            <a:bodyPr wrap="none" anchor="ctr"/>
            <a:lstStyle/>
            <a:p>
              <a:endParaRPr lang="en-US"/>
            </a:p>
          </p:txBody>
        </p:sp>
        <p:sp>
          <p:nvSpPr>
            <p:cNvPr id="46173" name="Line 27"/>
            <p:cNvSpPr>
              <a:spLocks noChangeShapeType="1"/>
            </p:cNvSpPr>
            <p:nvPr/>
          </p:nvSpPr>
          <p:spPr bwMode="auto">
            <a:xfrm>
              <a:off x="5977" y="2842"/>
              <a:ext cx="141" cy="1"/>
            </a:xfrm>
            <a:prstGeom prst="line">
              <a:avLst/>
            </a:prstGeom>
            <a:noFill/>
            <a:ln w="25560">
              <a:solidFill>
                <a:srgbClr val="000000"/>
              </a:solidFill>
              <a:miter lim="800000"/>
              <a:headEnd/>
              <a:tailEnd/>
            </a:ln>
          </p:spPr>
          <p:txBody>
            <a:bodyPr/>
            <a:lstStyle/>
            <a:p>
              <a:endParaRPr lang="en-US"/>
            </a:p>
          </p:txBody>
        </p:sp>
        <p:sp>
          <p:nvSpPr>
            <p:cNvPr id="46174" name="Line 28"/>
            <p:cNvSpPr>
              <a:spLocks noChangeShapeType="1"/>
            </p:cNvSpPr>
            <p:nvPr/>
          </p:nvSpPr>
          <p:spPr bwMode="auto">
            <a:xfrm>
              <a:off x="5977" y="3265"/>
              <a:ext cx="141" cy="1"/>
            </a:xfrm>
            <a:prstGeom prst="line">
              <a:avLst/>
            </a:prstGeom>
            <a:noFill/>
            <a:ln w="25560">
              <a:solidFill>
                <a:srgbClr val="000000"/>
              </a:solidFill>
              <a:miter lim="800000"/>
              <a:headEnd/>
              <a:tailEnd/>
            </a:ln>
          </p:spPr>
          <p:txBody>
            <a:bodyPr/>
            <a:lstStyle/>
            <a:p>
              <a:endParaRPr lang="en-US"/>
            </a:p>
          </p:txBody>
        </p:sp>
        <p:sp>
          <p:nvSpPr>
            <p:cNvPr id="46175" name="Rectangle 29"/>
            <p:cNvSpPr>
              <a:spLocks noChangeArrowheads="1"/>
            </p:cNvSpPr>
            <p:nvPr/>
          </p:nvSpPr>
          <p:spPr bwMode="auto">
            <a:xfrm flipH="1">
              <a:off x="4815" y="2419"/>
              <a:ext cx="945"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Tag</a:t>
              </a:r>
            </a:p>
          </p:txBody>
        </p:sp>
        <p:sp>
          <p:nvSpPr>
            <p:cNvPr id="46176" name="Rectangle 30"/>
            <p:cNvSpPr>
              <a:spLocks noChangeArrowheads="1"/>
            </p:cNvSpPr>
            <p:nvPr/>
          </p:nvSpPr>
          <p:spPr bwMode="auto">
            <a:xfrm flipH="1">
              <a:off x="5805" y="2419"/>
              <a:ext cx="528"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Valid</a:t>
              </a:r>
            </a:p>
          </p:txBody>
        </p:sp>
        <p:sp>
          <p:nvSpPr>
            <p:cNvPr id="46177" name="Rectangle 31"/>
            <p:cNvSpPr>
              <a:spLocks noChangeArrowheads="1"/>
            </p:cNvSpPr>
            <p:nvPr/>
          </p:nvSpPr>
          <p:spPr bwMode="auto">
            <a:xfrm flipH="1">
              <a:off x="5143" y="2885"/>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6178" name="Rectangle 32"/>
            <p:cNvSpPr>
              <a:spLocks noChangeArrowheads="1"/>
            </p:cNvSpPr>
            <p:nvPr/>
          </p:nvSpPr>
          <p:spPr bwMode="auto">
            <a:xfrm flipH="1">
              <a:off x="5937" y="2885"/>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6179" name="Rectangle 33"/>
            <p:cNvSpPr>
              <a:spLocks noChangeArrowheads="1"/>
            </p:cNvSpPr>
            <p:nvPr/>
          </p:nvSpPr>
          <p:spPr bwMode="auto">
            <a:xfrm flipH="1">
              <a:off x="3873" y="2885"/>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grpSp>
      <p:sp>
        <p:nvSpPr>
          <p:cNvPr id="46099" name="Line 34"/>
          <p:cNvSpPr>
            <a:spLocks noChangeShapeType="1"/>
          </p:cNvSpPr>
          <p:nvPr/>
        </p:nvSpPr>
        <p:spPr bwMode="auto">
          <a:xfrm>
            <a:off x="4572000" y="2990850"/>
            <a:ext cx="1588" cy="1270000"/>
          </a:xfrm>
          <a:prstGeom prst="line">
            <a:avLst/>
          </a:prstGeom>
          <a:noFill/>
          <a:ln w="25560">
            <a:solidFill>
              <a:srgbClr val="000000"/>
            </a:solidFill>
            <a:miter lim="800000"/>
            <a:headEnd/>
            <a:tailEnd/>
          </a:ln>
        </p:spPr>
        <p:txBody>
          <a:bodyPr lIns="82945" tIns="41473" rIns="82945" bIns="41473"/>
          <a:lstStyle/>
          <a:p>
            <a:endParaRPr lang="en-US"/>
          </a:p>
        </p:txBody>
      </p:sp>
      <p:sp>
        <p:nvSpPr>
          <p:cNvPr id="46100" name="Line 35"/>
          <p:cNvSpPr>
            <a:spLocks noChangeShapeType="1"/>
          </p:cNvSpPr>
          <p:nvPr/>
        </p:nvSpPr>
        <p:spPr bwMode="auto">
          <a:xfrm>
            <a:off x="4203700" y="4273550"/>
            <a:ext cx="735013" cy="1588"/>
          </a:xfrm>
          <a:prstGeom prst="line">
            <a:avLst/>
          </a:prstGeom>
          <a:noFill/>
          <a:ln w="25560">
            <a:solidFill>
              <a:srgbClr val="000000"/>
            </a:solidFill>
            <a:miter lim="800000"/>
            <a:headEnd type="triangle" w="med" len="med"/>
            <a:tailEnd type="triangle" w="med" len="med"/>
          </a:ln>
        </p:spPr>
        <p:txBody>
          <a:bodyPr lIns="82945" tIns="41473" rIns="82945" bIns="41473"/>
          <a:lstStyle/>
          <a:p>
            <a:endParaRPr lang="en-US"/>
          </a:p>
        </p:txBody>
      </p:sp>
      <p:sp>
        <p:nvSpPr>
          <p:cNvPr id="46101" name="Rectangle 36"/>
          <p:cNvSpPr>
            <a:spLocks noChangeArrowheads="1"/>
          </p:cNvSpPr>
          <p:nvPr/>
        </p:nvSpPr>
        <p:spPr bwMode="auto">
          <a:xfrm>
            <a:off x="3976688" y="2667000"/>
            <a:ext cx="1573212"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Index</a:t>
            </a:r>
          </a:p>
        </p:txBody>
      </p:sp>
      <p:sp>
        <p:nvSpPr>
          <p:cNvPr id="46102" name="Rectangle 37"/>
          <p:cNvSpPr>
            <a:spLocks noChangeArrowheads="1"/>
          </p:cNvSpPr>
          <p:nvPr/>
        </p:nvSpPr>
        <p:spPr bwMode="auto">
          <a:xfrm>
            <a:off x="239713" y="3981450"/>
            <a:ext cx="8662987" cy="508000"/>
          </a:xfrm>
          <a:prstGeom prst="rect">
            <a:avLst/>
          </a:prstGeom>
          <a:noFill/>
          <a:ln w="25560">
            <a:solidFill>
              <a:srgbClr val="3366FF"/>
            </a:solidFill>
            <a:prstDash val="dash"/>
            <a:miter lim="800000"/>
            <a:headEnd/>
            <a:tailEnd/>
          </a:ln>
        </p:spPr>
        <p:txBody>
          <a:bodyPr wrap="none" lIns="82945" tIns="41473" rIns="82945" bIns="41473" anchor="ctr"/>
          <a:lstStyle/>
          <a:p>
            <a:endParaRPr lang="en-US"/>
          </a:p>
        </p:txBody>
      </p:sp>
      <p:sp>
        <p:nvSpPr>
          <p:cNvPr id="46103" name="Line 38"/>
          <p:cNvSpPr>
            <a:spLocks noChangeShapeType="1"/>
          </p:cNvSpPr>
          <p:nvPr/>
        </p:nvSpPr>
        <p:spPr bwMode="auto">
          <a:xfrm>
            <a:off x="3365500" y="4883150"/>
            <a:ext cx="2411413"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104" name="Line 39"/>
          <p:cNvSpPr>
            <a:spLocks noChangeShapeType="1"/>
          </p:cNvSpPr>
          <p:nvPr/>
        </p:nvSpPr>
        <p:spPr bwMode="auto">
          <a:xfrm>
            <a:off x="3365500" y="4895850"/>
            <a:ext cx="203200"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46105" name="Line 40"/>
          <p:cNvSpPr>
            <a:spLocks noChangeShapeType="1"/>
          </p:cNvSpPr>
          <p:nvPr/>
        </p:nvSpPr>
        <p:spPr bwMode="auto">
          <a:xfrm>
            <a:off x="3594100" y="5187950"/>
            <a:ext cx="19558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106" name="Line 41"/>
          <p:cNvSpPr>
            <a:spLocks noChangeShapeType="1"/>
          </p:cNvSpPr>
          <p:nvPr/>
        </p:nvSpPr>
        <p:spPr bwMode="auto">
          <a:xfrm flipH="1">
            <a:off x="5548313" y="4895850"/>
            <a:ext cx="255587"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46107" name="Rectangle 42"/>
          <p:cNvSpPr>
            <a:spLocks noChangeArrowheads="1"/>
          </p:cNvSpPr>
          <p:nvPr/>
        </p:nvSpPr>
        <p:spPr bwMode="auto">
          <a:xfrm>
            <a:off x="4275138" y="4878388"/>
            <a:ext cx="658812" cy="319087"/>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Mux</a:t>
            </a:r>
          </a:p>
        </p:txBody>
      </p:sp>
      <p:sp>
        <p:nvSpPr>
          <p:cNvPr id="46108" name="Line 43"/>
          <p:cNvSpPr>
            <a:spLocks noChangeShapeType="1"/>
          </p:cNvSpPr>
          <p:nvPr/>
        </p:nvSpPr>
        <p:spPr bwMode="auto">
          <a:xfrm>
            <a:off x="3960813" y="4287838"/>
            <a:ext cx="1587" cy="58420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46109" name="Line 44"/>
          <p:cNvSpPr>
            <a:spLocks noChangeShapeType="1"/>
          </p:cNvSpPr>
          <p:nvPr/>
        </p:nvSpPr>
        <p:spPr bwMode="auto">
          <a:xfrm>
            <a:off x="5181600" y="4287838"/>
            <a:ext cx="1588" cy="58420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46110" name="Rectangle 45"/>
          <p:cNvSpPr>
            <a:spLocks noChangeArrowheads="1"/>
          </p:cNvSpPr>
          <p:nvPr/>
        </p:nvSpPr>
        <p:spPr bwMode="auto">
          <a:xfrm>
            <a:off x="4997450" y="4824413"/>
            <a:ext cx="295275" cy="287337"/>
          </a:xfrm>
          <a:prstGeom prst="rect">
            <a:avLst/>
          </a:prstGeom>
          <a:noFill/>
          <a:ln w="9525">
            <a:noFill/>
            <a:round/>
            <a:headEnd/>
            <a:tailEnd/>
          </a:ln>
        </p:spPr>
        <p:txBody>
          <a:bodyPr lIns="81966" tIns="40166" rIns="81966" bIns="40166">
            <a:spAutoFit/>
          </a:bodyPr>
          <a:lstStyle/>
          <a:p>
            <a:pPr>
              <a:lnSpc>
                <a:spcPct val="104000"/>
              </a:lnSpc>
            </a:pPr>
            <a:r>
              <a:rPr lang="en-GB" sz="1300">
                <a:latin typeface="Trebuchet MS" charset="0"/>
              </a:rPr>
              <a:t>0</a:t>
            </a:r>
          </a:p>
        </p:txBody>
      </p:sp>
      <p:sp>
        <p:nvSpPr>
          <p:cNvPr id="46111" name="Rectangle 46"/>
          <p:cNvSpPr>
            <a:spLocks noChangeArrowheads="1"/>
          </p:cNvSpPr>
          <p:nvPr/>
        </p:nvSpPr>
        <p:spPr bwMode="auto">
          <a:xfrm>
            <a:off x="3854450" y="4824413"/>
            <a:ext cx="295275" cy="287337"/>
          </a:xfrm>
          <a:prstGeom prst="rect">
            <a:avLst/>
          </a:prstGeom>
          <a:noFill/>
          <a:ln w="9525">
            <a:noFill/>
            <a:round/>
            <a:headEnd/>
            <a:tailEnd/>
          </a:ln>
        </p:spPr>
        <p:txBody>
          <a:bodyPr lIns="81966" tIns="40166" rIns="81966" bIns="40166">
            <a:spAutoFit/>
          </a:bodyPr>
          <a:lstStyle/>
          <a:p>
            <a:pPr>
              <a:lnSpc>
                <a:spcPct val="104000"/>
              </a:lnSpc>
            </a:pPr>
            <a:r>
              <a:rPr lang="en-GB" sz="1300">
                <a:latin typeface="Trebuchet MS" charset="0"/>
              </a:rPr>
              <a:t>1</a:t>
            </a:r>
          </a:p>
        </p:txBody>
      </p:sp>
      <p:sp>
        <p:nvSpPr>
          <p:cNvPr id="46112" name="Rectangle 47"/>
          <p:cNvSpPr>
            <a:spLocks noChangeArrowheads="1"/>
          </p:cNvSpPr>
          <p:nvPr/>
        </p:nvSpPr>
        <p:spPr bwMode="auto">
          <a:xfrm>
            <a:off x="3455988" y="4900613"/>
            <a:ext cx="566737" cy="287337"/>
          </a:xfrm>
          <a:prstGeom prst="rect">
            <a:avLst/>
          </a:prstGeom>
          <a:noFill/>
          <a:ln w="9525">
            <a:noFill/>
            <a:round/>
            <a:headEnd/>
            <a:tailEnd/>
          </a:ln>
        </p:spPr>
        <p:txBody>
          <a:bodyPr lIns="81966" tIns="40166" rIns="81966" bIns="40166">
            <a:spAutoFit/>
          </a:bodyPr>
          <a:lstStyle/>
          <a:p>
            <a:pPr>
              <a:lnSpc>
                <a:spcPct val="104000"/>
              </a:lnSpc>
            </a:pPr>
            <a:r>
              <a:rPr lang="en-GB" sz="1300">
                <a:latin typeface="Trebuchet MS" charset="0"/>
              </a:rPr>
              <a:t>Sel1</a:t>
            </a:r>
          </a:p>
        </p:txBody>
      </p:sp>
      <p:sp>
        <p:nvSpPr>
          <p:cNvPr id="46113" name="Rectangle 48"/>
          <p:cNvSpPr>
            <a:spLocks noChangeArrowheads="1"/>
          </p:cNvSpPr>
          <p:nvPr/>
        </p:nvSpPr>
        <p:spPr bwMode="auto">
          <a:xfrm>
            <a:off x="5132388" y="4900613"/>
            <a:ext cx="566737" cy="287337"/>
          </a:xfrm>
          <a:prstGeom prst="rect">
            <a:avLst/>
          </a:prstGeom>
          <a:noFill/>
          <a:ln w="9525">
            <a:noFill/>
            <a:round/>
            <a:headEnd/>
            <a:tailEnd/>
          </a:ln>
        </p:spPr>
        <p:txBody>
          <a:bodyPr lIns="81966" tIns="40166" rIns="81966" bIns="40166">
            <a:spAutoFit/>
          </a:bodyPr>
          <a:lstStyle/>
          <a:p>
            <a:pPr>
              <a:lnSpc>
                <a:spcPct val="104000"/>
              </a:lnSpc>
            </a:pPr>
            <a:r>
              <a:rPr lang="en-GB" sz="1300">
                <a:latin typeface="Trebuchet MS" charset="0"/>
              </a:rPr>
              <a:t>Sel0</a:t>
            </a:r>
          </a:p>
        </p:txBody>
      </p:sp>
      <p:sp>
        <p:nvSpPr>
          <p:cNvPr id="46114" name="Line 49"/>
          <p:cNvSpPr>
            <a:spLocks noChangeShapeType="1"/>
          </p:cNvSpPr>
          <p:nvPr/>
        </p:nvSpPr>
        <p:spPr bwMode="auto">
          <a:xfrm>
            <a:off x="4572000" y="5202238"/>
            <a:ext cx="1588" cy="735012"/>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46115" name="Rectangle 50"/>
          <p:cNvSpPr>
            <a:spLocks noChangeArrowheads="1"/>
          </p:cNvSpPr>
          <p:nvPr/>
        </p:nvSpPr>
        <p:spPr bwMode="auto">
          <a:xfrm>
            <a:off x="4511675" y="5638800"/>
            <a:ext cx="1557338" cy="320675"/>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Block</a:t>
            </a:r>
          </a:p>
        </p:txBody>
      </p:sp>
      <p:sp>
        <p:nvSpPr>
          <p:cNvPr id="46116" name="Oval 51"/>
          <p:cNvSpPr>
            <a:spLocks noChangeArrowheads="1"/>
          </p:cNvSpPr>
          <p:nvPr/>
        </p:nvSpPr>
        <p:spPr bwMode="auto">
          <a:xfrm>
            <a:off x="1384300" y="4743450"/>
            <a:ext cx="889000" cy="431800"/>
          </a:xfrm>
          <a:prstGeom prst="ellipse">
            <a:avLst/>
          </a:prstGeom>
          <a:noFill/>
          <a:ln w="25560">
            <a:solidFill>
              <a:srgbClr val="000000"/>
            </a:solidFill>
            <a:miter lim="800000"/>
            <a:headEnd/>
            <a:tailEnd/>
          </a:ln>
        </p:spPr>
        <p:txBody>
          <a:bodyPr wrap="none" lIns="82945" tIns="41473" rIns="82945" bIns="41473" anchor="ctr"/>
          <a:lstStyle/>
          <a:p>
            <a:endParaRPr lang="en-US"/>
          </a:p>
        </p:txBody>
      </p:sp>
      <p:grpSp>
        <p:nvGrpSpPr>
          <p:cNvPr id="3" name="Group 52"/>
          <p:cNvGrpSpPr>
            <a:grpSpLocks/>
          </p:cNvGrpSpPr>
          <p:nvPr/>
        </p:nvGrpSpPr>
        <p:grpSpPr bwMode="auto">
          <a:xfrm>
            <a:off x="2501900" y="4883150"/>
            <a:ext cx="989013" cy="458788"/>
            <a:chOff x="1737" y="3794"/>
            <a:chExt cx="687" cy="318"/>
          </a:xfrm>
        </p:grpSpPr>
        <p:grpSp>
          <p:nvGrpSpPr>
            <p:cNvPr id="4" name="Group 53"/>
            <p:cNvGrpSpPr>
              <a:grpSpLocks/>
            </p:cNvGrpSpPr>
            <p:nvPr/>
          </p:nvGrpSpPr>
          <p:grpSpPr bwMode="auto">
            <a:xfrm>
              <a:off x="1825" y="3794"/>
              <a:ext cx="599" cy="318"/>
              <a:chOff x="1825" y="3794"/>
              <a:chExt cx="599" cy="318"/>
            </a:xfrm>
          </p:grpSpPr>
          <p:sp>
            <p:nvSpPr>
              <p:cNvPr id="46158" name="AutoShape 54"/>
              <p:cNvSpPr>
                <a:spLocks noChangeArrowheads="1"/>
              </p:cNvSpPr>
              <p:nvPr/>
            </p:nvSpPr>
            <p:spPr bwMode="auto">
              <a:xfrm>
                <a:off x="1825" y="3804"/>
                <a:ext cx="424" cy="300"/>
              </a:xfrm>
              <a:custGeom>
                <a:avLst/>
                <a:gdLst>
                  <a:gd name="T0" fmla="*/ 36 w 21600"/>
                  <a:gd name="T1" fmla="*/ 53 h 21600"/>
                  <a:gd name="T2" fmla="*/ 0 w 21600"/>
                  <a:gd name="T3" fmla="*/ 0 h 21600"/>
                  <a:gd name="T4" fmla="*/ 44 w 21600"/>
                  <a:gd name="T5" fmla="*/ 57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10800 w 21600"/>
                  <a:gd name="T19" fmla="*/ 0 h 21600"/>
                  <a:gd name="T20" fmla="*/ 216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1"/>
                    </a:cubicBezTo>
                    <a:cubicBezTo>
                      <a:pt x="16764" y="-1"/>
                      <a:pt x="21600" y="4835"/>
                      <a:pt x="21600" y="10800"/>
                    </a:cubicBezTo>
                    <a:lnTo>
                      <a:pt x="10800" y="10800"/>
                    </a:lnTo>
                    <a:close/>
                  </a:path>
                  <a:path w="21600" h="21600" fill="none">
                    <a:moveTo>
                      <a:pt x="10799" y="0"/>
                    </a:moveTo>
                    <a:cubicBezTo>
                      <a:pt x="10799" y="0"/>
                      <a:pt x="10799" y="-1"/>
                      <a:pt x="10800" y="-1"/>
                    </a:cubicBezTo>
                    <a:cubicBezTo>
                      <a:pt x="16764" y="-1"/>
                      <a:pt x="21600" y="4835"/>
                      <a:pt x="21600" y="10800"/>
                    </a:cubicBezTo>
                  </a:path>
                </a:pathLst>
              </a:custGeom>
              <a:noFill/>
              <a:ln w="25560">
                <a:solidFill>
                  <a:srgbClr val="000000"/>
                </a:solidFill>
                <a:miter lim="800000"/>
                <a:headEnd/>
                <a:tailEnd/>
              </a:ln>
            </p:spPr>
            <p:txBody>
              <a:bodyPr wrap="none" anchor="ctr"/>
              <a:lstStyle/>
              <a:p>
                <a:endParaRPr lang="en-US"/>
              </a:p>
            </p:txBody>
          </p:sp>
          <p:sp>
            <p:nvSpPr>
              <p:cNvPr id="46159" name="AutoShape 55"/>
              <p:cNvSpPr>
                <a:spLocks noChangeArrowheads="1"/>
              </p:cNvSpPr>
              <p:nvPr/>
            </p:nvSpPr>
            <p:spPr bwMode="auto">
              <a:xfrm rot="10800000">
                <a:off x="1835" y="3814"/>
                <a:ext cx="424" cy="300"/>
              </a:xfrm>
              <a:custGeom>
                <a:avLst/>
                <a:gdLst>
                  <a:gd name="T0" fmla="*/ 36 w 21600"/>
                  <a:gd name="T1" fmla="*/ 53 h 21600"/>
                  <a:gd name="T2" fmla="*/ 231561 w 21600"/>
                  <a:gd name="T3" fmla="*/ 0 h 21600"/>
                  <a:gd name="T4" fmla="*/ 44 w 21600"/>
                  <a:gd name="T5" fmla="*/ 57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0 w 21600"/>
                  <a:gd name="T19" fmla="*/ 0 h 21600"/>
                  <a:gd name="T20" fmla="*/ 108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 y="10799"/>
                    </a:moveTo>
                    <a:cubicBezTo>
                      <a:pt x="-1" y="4857"/>
                      <a:pt x="4800" y="31"/>
                      <a:pt x="10743" y="0"/>
                    </a:cubicBezTo>
                    <a:lnTo>
                      <a:pt x="10800" y="10800"/>
                    </a:lnTo>
                    <a:close/>
                  </a:path>
                  <a:path w="21600" h="21600" fill="none">
                    <a:moveTo>
                      <a:pt x="-1" y="10799"/>
                    </a:moveTo>
                    <a:cubicBezTo>
                      <a:pt x="-1" y="4857"/>
                      <a:pt x="4800" y="31"/>
                      <a:pt x="10743" y="0"/>
                    </a:cubicBezTo>
                  </a:path>
                </a:pathLst>
              </a:custGeom>
              <a:noFill/>
              <a:ln w="25560">
                <a:solidFill>
                  <a:srgbClr val="000000"/>
                </a:solidFill>
                <a:miter lim="800000"/>
                <a:headEnd/>
                <a:tailEnd/>
              </a:ln>
            </p:spPr>
            <p:txBody>
              <a:bodyPr wrap="none" anchor="ctr"/>
              <a:lstStyle/>
              <a:p>
                <a:endParaRPr lang="en-US"/>
              </a:p>
            </p:txBody>
          </p:sp>
          <p:sp>
            <p:nvSpPr>
              <p:cNvPr id="46160" name="Line 56"/>
              <p:cNvSpPr>
                <a:spLocks noChangeShapeType="1"/>
              </p:cNvSpPr>
              <p:nvPr/>
            </p:nvSpPr>
            <p:spPr bwMode="auto">
              <a:xfrm flipH="1">
                <a:off x="1894" y="3794"/>
                <a:ext cx="152" cy="1"/>
              </a:xfrm>
              <a:prstGeom prst="line">
                <a:avLst/>
              </a:prstGeom>
              <a:noFill/>
              <a:ln w="25560">
                <a:solidFill>
                  <a:srgbClr val="000000"/>
                </a:solidFill>
                <a:miter lim="800000"/>
                <a:headEnd/>
                <a:tailEnd/>
              </a:ln>
            </p:spPr>
            <p:txBody>
              <a:bodyPr/>
              <a:lstStyle/>
              <a:p>
                <a:endParaRPr lang="en-US"/>
              </a:p>
            </p:txBody>
          </p:sp>
          <p:sp>
            <p:nvSpPr>
              <p:cNvPr id="46161" name="Line 57"/>
              <p:cNvSpPr>
                <a:spLocks noChangeShapeType="1"/>
              </p:cNvSpPr>
              <p:nvPr/>
            </p:nvSpPr>
            <p:spPr bwMode="auto">
              <a:xfrm>
                <a:off x="1905" y="3803"/>
                <a:ext cx="1" cy="300"/>
              </a:xfrm>
              <a:prstGeom prst="line">
                <a:avLst/>
              </a:prstGeom>
              <a:noFill/>
              <a:ln w="25560">
                <a:solidFill>
                  <a:srgbClr val="000000"/>
                </a:solidFill>
                <a:miter lim="800000"/>
                <a:headEnd/>
                <a:tailEnd/>
              </a:ln>
            </p:spPr>
            <p:txBody>
              <a:bodyPr/>
              <a:lstStyle/>
              <a:p>
                <a:endParaRPr lang="en-US"/>
              </a:p>
            </p:txBody>
          </p:sp>
          <p:sp>
            <p:nvSpPr>
              <p:cNvPr id="46162" name="Line 58"/>
              <p:cNvSpPr>
                <a:spLocks noChangeShapeType="1"/>
              </p:cNvSpPr>
              <p:nvPr/>
            </p:nvSpPr>
            <p:spPr bwMode="auto">
              <a:xfrm flipH="1">
                <a:off x="1894" y="4112"/>
                <a:ext cx="152" cy="1"/>
              </a:xfrm>
              <a:prstGeom prst="line">
                <a:avLst/>
              </a:prstGeom>
              <a:noFill/>
              <a:ln w="25560">
                <a:solidFill>
                  <a:srgbClr val="000000"/>
                </a:solidFill>
                <a:miter lim="800000"/>
                <a:headEnd/>
                <a:tailEnd/>
              </a:ln>
            </p:spPr>
            <p:txBody>
              <a:bodyPr/>
              <a:lstStyle/>
              <a:p>
                <a:endParaRPr lang="en-US"/>
              </a:p>
            </p:txBody>
          </p:sp>
          <p:sp>
            <p:nvSpPr>
              <p:cNvPr id="46163" name="Line 59"/>
              <p:cNvSpPr>
                <a:spLocks noChangeShapeType="1"/>
              </p:cNvSpPr>
              <p:nvPr/>
            </p:nvSpPr>
            <p:spPr bwMode="auto">
              <a:xfrm>
                <a:off x="2266" y="3953"/>
                <a:ext cx="159" cy="1"/>
              </a:xfrm>
              <a:prstGeom prst="line">
                <a:avLst/>
              </a:prstGeom>
              <a:noFill/>
              <a:ln w="25560">
                <a:solidFill>
                  <a:srgbClr val="000000"/>
                </a:solidFill>
                <a:miter lim="800000"/>
                <a:headEnd/>
                <a:tailEnd/>
              </a:ln>
            </p:spPr>
            <p:txBody>
              <a:bodyPr/>
              <a:lstStyle/>
              <a:p>
                <a:endParaRPr lang="en-US"/>
              </a:p>
            </p:txBody>
          </p:sp>
        </p:grpSp>
        <p:sp>
          <p:nvSpPr>
            <p:cNvPr id="46156" name="Line 60"/>
            <p:cNvSpPr>
              <a:spLocks noChangeShapeType="1"/>
            </p:cNvSpPr>
            <p:nvPr/>
          </p:nvSpPr>
          <p:spPr bwMode="auto">
            <a:xfrm flipH="1">
              <a:off x="1736" y="3847"/>
              <a:ext cx="178" cy="1"/>
            </a:xfrm>
            <a:prstGeom prst="line">
              <a:avLst/>
            </a:prstGeom>
            <a:noFill/>
            <a:ln w="25560">
              <a:solidFill>
                <a:srgbClr val="000000"/>
              </a:solidFill>
              <a:miter lim="800000"/>
              <a:headEnd/>
              <a:tailEnd/>
            </a:ln>
          </p:spPr>
          <p:txBody>
            <a:bodyPr/>
            <a:lstStyle/>
            <a:p>
              <a:endParaRPr lang="en-US"/>
            </a:p>
          </p:txBody>
        </p:sp>
        <p:sp>
          <p:nvSpPr>
            <p:cNvPr id="46157" name="Line 61"/>
            <p:cNvSpPr>
              <a:spLocks noChangeShapeType="1"/>
            </p:cNvSpPr>
            <p:nvPr/>
          </p:nvSpPr>
          <p:spPr bwMode="auto">
            <a:xfrm flipH="1">
              <a:off x="1736" y="4059"/>
              <a:ext cx="178" cy="1"/>
            </a:xfrm>
            <a:prstGeom prst="line">
              <a:avLst/>
            </a:prstGeom>
            <a:noFill/>
            <a:ln w="25560">
              <a:solidFill>
                <a:srgbClr val="000000"/>
              </a:solidFill>
              <a:miter lim="800000"/>
              <a:headEnd/>
              <a:tailEnd/>
            </a:ln>
          </p:spPr>
          <p:txBody>
            <a:bodyPr/>
            <a:lstStyle/>
            <a:p>
              <a:endParaRPr lang="en-US"/>
            </a:p>
          </p:txBody>
        </p:sp>
      </p:grpSp>
      <p:sp>
        <p:nvSpPr>
          <p:cNvPr id="46118" name="Rectangle 62"/>
          <p:cNvSpPr>
            <a:spLocks noChangeArrowheads="1"/>
          </p:cNvSpPr>
          <p:nvPr/>
        </p:nvSpPr>
        <p:spPr bwMode="auto">
          <a:xfrm>
            <a:off x="1263650" y="4800600"/>
            <a:ext cx="1200150" cy="320675"/>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Compare</a:t>
            </a:r>
          </a:p>
        </p:txBody>
      </p:sp>
      <p:sp>
        <p:nvSpPr>
          <p:cNvPr id="46119" name="Line 63"/>
          <p:cNvSpPr>
            <a:spLocks noChangeShapeType="1"/>
          </p:cNvSpPr>
          <p:nvPr/>
        </p:nvSpPr>
        <p:spPr bwMode="auto">
          <a:xfrm>
            <a:off x="2298700" y="4959350"/>
            <a:ext cx="2032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46120" name="Line 64"/>
          <p:cNvSpPr>
            <a:spLocks noChangeShapeType="1"/>
          </p:cNvSpPr>
          <p:nvPr/>
        </p:nvSpPr>
        <p:spPr bwMode="auto">
          <a:xfrm flipH="1">
            <a:off x="442913" y="5265738"/>
            <a:ext cx="2085975" cy="0"/>
          </a:xfrm>
          <a:prstGeom prst="line">
            <a:avLst/>
          </a:prstGeom>
          <a:noFill/>
          <a:ln w="25560">
            <a:solidFill>
              <a:srgbClr val="000000"/>
            </a:solidFill>
            <a:miter lim="800000"/>
            <a:headEnd/>
            <a:tailEnd/>
          </a:ln>
        </p:spPr>
        <p:txBody>
          <a:bodyPr lIns="82945" tIns="41473" rIns="82945" bIns="41473"/>
          <a:lstStyle/>
          <a:p>
            <a:endParaRPr lang="en-US"/>
          </a:p>
        </p:txBody>
      </p:sp>
      <p:sp>
        <p:nvSpPr>
          <p:cNvPr id="46121" name="Line 65"/>
          <p:cNvSpPr>
            <a:spLocks noChangeShapeType="1"/>
          </p:cNvSpPr>
          <p:nvPr/>
        </p:nvSpPr>
        <p:spPr bwMode="auto">
          <a:xfrm>
            <a:off x="457200" y="4287838"/>
            <a:ext cx="0" cy="963612"/>
          </a:xfrm>
          <a:prstGeom prst="line">
            <a:avLst/>
          </a:prstGeom>
          <a:noFill/>
          <a:ln w="25560">
            <a:solidFill>
              <a:srgbClr val="000000"/>
            </a:solidFill>
            <a:miter lim="800000"/>
            <a:headEnd/>
            <a:tailEnd/>
          </a:ln>
        </p:spPr>
        <p:txBody>
          <a:bodyPr lIns="82945" tIns="41473" rIns="82945" bIns="41473"/>
          <a:lstStyle/>
          <a:p>
            <a:endParaRPr lang="en-US"/>
          </a:p>
        </p:txBody>
      </p:sp>
      <p:sp>
        <p:nvSpPr>
          <p:cNvPr id="46122" name="Line 66"/>
          <p:cNvSpPr>
            <a:spLocks noChangeShapeType="1"/>
          </p:cNvSpPr>
          <p:nvPr/>
        </p:nvSpPr>
        <p:spPr bwMode="auto">
          <a:xfrm>
            <a:off x="1828800" y="4287838"/>
            <a:ext cx="1588" cy="58420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46123" name="Line 67"/>
          <p:cNvSpPr>
            <a:spLocks noChangeShapeType="1"/>
          </p:cNvSpPr>
          <p:nvPr/>
        </p:nvSpPr>
        <p:spPr bwMode="auto">
          <a:xfrm flipH="1">
            <a:off x="595313" y="4959350"/>
            <a:ext cx="790575" cy="1588"/>
          </a:xfrm>
          <a:prstGeom prst="line">
            <a:avLst/>
          </a:prstGeom>
          <a:noFill/>
          <a:ln w="25560">
            <a:solidFill>
              <a:srgbClr val="000000"/>
            </a:solidFill>
            <a:miter lim="800000"/>
            <a:headEnd type="triangle" w="med" len="med"/>
            <a:tailEnd/>
          </a:ln>
        </p:spPr>
        <p:txBody>
          <a:bodyPr lIns="82945" tIns="41473" rIns="82945" bIns="41473"/>
          <a:lstStyle/>
          <a:p>
            <a:endParaRPr lang="en-US"/>
          </a:p>
        </p:txBody>
      </p:sp>
      <p:sp>
        <p:nvSpPr>
          <p:cNvPr id="46124" name="Rectangle 68"/>
          <p:cNvSpPr>
            <a:spLocks noChangeArrowheads="1"/>
          </p:cNvSpPr>
          <p:nvPr/>
        </p:nvSpPr>
        <p:spPr bwMode="auto">
          <a:xfrm>
            <a:off x="430213" y="4648200"/>
            <a:ext cx="1076325" cy="320675"/>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Adr Tag</a:t>
            </a:r>
          </a:p>
        </p:txBody>
      </p:sp>
      <p:grpSp>
        <p:nvGrpSpPr>
          <p:cNvPr id="5" name="Group 69"/>
          <p:cNvGrpSpPr>
            <a:grpSpLocks/>
          </p:cNvGrpSpPr>
          <p:nvPr/>
        </p:nvGrpSpPr>
        <p:grpSpPr bwMode="auto">
          <a:xfrm>
            <a:off x="5626100" y="4287838"/>
            <a:ext cx="3060700" cy="1054100"/>
            <a:chOff x="3907" y="3380"/>
            <a:chExt cx="2125" cy="732"/>
          </a:xfrm>
        </p:grpSpPr>
        <p:sp>
          <p:nvSpPr>
            <p:cNvPr id="46138" name="Oval 70"/>
            <p:cNvSpPr>
              <a:spLocks noChangeArrowheads="1"/>
            </p:cNvSpPr>
            <p:nvPr/>
          </p:nvSpPr>
          <p:spPr bwMode="auto">
            <a:xfrm>
              <a:off x="4771" y="3697"/>
              <a:ext cx="618" cy="300"/>
            </a:xfrm>
            <a:prstGeom prst="ellipse">
              <a:avLst/>
            </a:prstGeom>
            <a:noFill/>
            <a:ln w="25560">
              <a:solidFill>
                <a:srgbClr val="000000"/>
              </a:solidFill>
              <a:miter lim="800000"/>
              <a:headEnd/>
              <a:tailEnd/>
            </a:ln>
          </p:spPr>
          <p:txBody>
            <a:bodyPr wrap="none" anchor="ctr"/>
            <a:lstStyle/>
            <a:p>
              <a:endParaRPr lang="en-US"/>
            </a:p>
          </p:txBody>
        </p:sp>
        <p:grpSp>
          <p:nvGrpSpPr>
            <p:cNvPr id="6" name="Group 71"/>
            <p:cNvGrpSpPr>
              <a:grpSpLocks/>
            </p:cNvGrpSpPr>
            <p:nvPr/>
          </p:nvGrpSpPr>
          <p:grpSpPr bwMode="auto">
            <a:xfrm>
              <a:off x="3907" y="3794"/>
              <a:ext cx="687" cy="318"/>
              <a:chOff x="3907" y="3794"/>
              <a:chExt cx="687" cy="318"/>
            </a:xfrm>
          </p:grpSpPr>
          <p:grpSp>
            <p:nvGrpSpPr>
              <p:cNvPr id="7" name="Group 72"/>
              <p:cNvGrpSpPr>
                <a:grpSpLocks/>
              </p:cNvGrpSpPr>
              <p:nvPr/>
            </p:nvGrpSpPr>
            <p:grpSpPr bwMode="auto">
              <a:xfrm>
                <a:off x="3907" y="3794"/>
                <a:ext cx="617" cy="318"/>
                <a:chOff x="3907" y="3794"/>
                <a:chExt cx="617" cy="318"/>
              </a:xfrm>
            </p:grpSpPr>
            <p:sp>
              <p:nvSpPr>
                <p:cNvPr id="46149" name="AutoShape 73"/>
                <p:cNvSpPr>
                  <a:spLocks noChangeArrowheads="1"/>
                </p:cNvSpPr>
                <p:nvPr/>
              </p:nvSpPr>
              <p:spPr bwMode="auto">
                <a:xfrm>
                  <a:off x="4102" y="3804"/>
                  <a:ext cx="423" cy="300"/>
                </a:xfrm>
                <a:custGeom>
                  <a:avLst/>
                  <a:gdLst>
                    <a:gd name="T0" fmla="*/ 80 w 21600"/>
                    <a:gd name="T1" fmla="*/ 53 h 21600"/>
                    <a:gd name="T2" fmla="*/ 0 w 21600"/>
                    <a:gd name="T3" fmla="*/ 0 h 21600"/>
                    <a:gd name="T4" fmla="*/ 89 w 21600"/>
                    <a:gd name="T5" fmla="*/ 57 h 21600"/>
                    <a:gd name="T6" fmla="*/ 953785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0 w 21600"/>
                    <a:gd name="T19" fmla="*/ 0 h 21600"/>
                    <a:gd name="T20" fmla="*/ 10774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 y="10799"/>
                      </a:moveTo>
                      <a:cubicBezTo>
                        <a:pt x="-1" y="4857"/>
                        <a:pt x="4800" y="31"/>
                        <a:pt x="10743" y="0"/>
                      </a:cubicBezTo>
                      <a:lnTo>
                        <a:pt x="10800" y="10800"/>
                      </a:lnTo>
                      <a:close/>
                    </a:path>
                    <a:path w="21600" h="21600" fill="none">
                      <a:moveTo>
                        <a:pt x="-1" y="10799"/>
                      </a:moveTo>
                      <a:cubicBezTo>
                        <a:pt x="-1" y="4857"/>
                        <a:pt x="4800" y="31"/>
                        <a:pt x="10743" y="0"/>
                      </a:cubicBezTo>
                    </a:path>
                  </a:pathLst>
                </a:custGeom>
                <a:noFill/>
                <a:ln w="25560">
                  <a:solidFill>
                    <a:srgbClr val="000000"/>
                  </a:solidFill>
                  <a:miter lim="800000"/>
                  <a:headEnd/>
                  <a:tailEnd/>
                </a:ln>
              </p:spPr>
              <p:txBody>
                <a:bodyPr wrap="none" anchor="ctr"/>
                <a:lstStyle/>
                <a:p>
                  <a:endParaRPr lang="en-US"/>
                </a:p>
              </p:txBody>
            </p:sp>
            <p:sp>
              <p:nvSpPr>
                <p:cNvPr id="46150" name="AutoShape 74"/>
                <p:cNvSpPr>
                  <a:spLocks noChangeArrowheads="1"/>
                </p:cNvSpPr>
                <p:nvPr/>
              </p:nvSpPr>
              <p:spPr bwMode="auto">
                <a:xfrm rot="10800000">
                  <a:off x="4091" y="3814"/>
                  <a:ext cx="424" cy="300"/>
                </a:xfrm>
                <a:custGeom>
                  <a:avLst/>
                  <a:gdLst>
                    <a:gd name="T0" fmla="*/ 80 w 21600"/>
                    <a:gd name="T1" fmla="*/ 53 h 21600"/>
                    <a:gd name="T2" fmla="*/ 231561 w 21600"/>
                    <a:gd name="T3" fmla="*/ 0 h 21600"/>
                    <a:gd name="T4" fmla="*/ 89 w 21600"/>
                    <a:gd name="T5" fmla="*/ 57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10800 w 21600"/>
                    <a:gd name="T19" fmla="*/ 0 h 21600"/>
                    <a:gd name="T20" fmla="*/ 216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1"/>
                      </a:cubicBezTo>
                      <a:cubicBezTo>
                        <a:pt x="16764" y="-1"/>
                        <a:pt x="21600" y="4835"/>
                        <a:pt x="21600" y="10800"/>
                      </a:cubicBezTo>
                      <a:lnTo>
                        <a:pt x="10800" y="10800"/>
                      </a:lnTo>
                      <a:close/>
                    </a:path>
                    <a:path w="21600" h="21600" fill="none">
                      <a:moveTo>
                        <a:pt x="10799" y="0"/>
                      </a:moveTo>
                      <a:cubicBezTo>
                        <a:pt x="10799" y="0"/>
                        <a:pt x="10799" y="-1"/>
                        <a:pt x="10800" y="-1"/>
                      </a:cubicBezTo>
                      <a:cubicBezTo>
                        <a:pt x="16764" y="-1"/>
                        <a:pt x="21600" y="4835"/>
                        <a:pt x="21600" y="10800"/>
                      </a:cubicBezTo>
                    </a:path>
                  </a:pathLst>
                </a:custGeom>
                <a:noFill/>
                <a:ln w="25560">
                  <a:solidFill>
                    <a:srgbClr val="000000"/>
                  </a:solidFill>
                  <a:miter lim="800000"/>
                  <a:headEnd/>
                  <a:tailEnd/>
                </a:ln>
              </p:spPr>
              <p:txBody>
                <a:bodyPr wrap="none" anchor="ctr"/>
                <a:lstStyle/>
                <a:p>
                  <a:endParaRPr lang="en-US"/>
                </a:p>
              </p:txBody>
            </p:sp>
            <p:sp>
              <p:nvSpPr>
                <p:cNvPr id="46151" name="Line 75"/>
                <p:cNvSpPr>
                  <a:spLocks noChangeShapeType="1"/>
                </p:cNvSpPr>
                <p:nvPr/>
              </p:nvSpPr>
              <p:spPr bwMode="auto">
                <a:xfrm>
                  <a:off x="4321" y="3794"/>
                  <a:ext cx="115" cy="1"/>
                </a:xfrm>
                <a:prstGeom prst="line">
                  <a:avLst/>
                </a:prstGeom>
                <a:noFill/>
                <a:ln w="25560">
                  <a:solidFill>
                    <a:srgbClr val="000000"/>
                  </a:solidFill>
                  <a:miter lim="800000"/>
                  <a:headEnd/>
                  <a:tailEnd/>
                </a:ln>
              </p:spPr>
              <p:txBody>
                <a:bodyPr/>
                <a:lstStyle/>
                <a:p>
                  <a:endParaRPr lang="en-US"/>
                </a:p>
              </p:txBody>
            </p:sp>
            <p:sp>
              <p:nvSpPr>
                <p:cNvPr id="46152" name="Line 76"/>
                <p:cNvSpPr>
                  <a:spLocks noChangeShapeType="1"/>
                </p:cNvSpPr>
                <p:nvPr/>
              </p:nvSpPr>
              <p:spPr bwMode="auto">
                <a:xfrm>
                  <a:off x="4444" y="3803"/>
                  <a:ext cx="1" cy="300"/>
                </a:xfrm>
                <a:prstGeom prst="line">
                  <a:avLst/>
                </a:prstGeom>
                <a:noFill/>
                <a:ln w="25560">
                  <a:solidFill>
                    <a:srgbClr val="000000"/>
                  </a:solidFill>
                  <a:miter lim="800000"/>
                  <a:headEnd/>
                  <a:tailEnd/>
                </a:ln>
              </p:spPr>
              <p:txBody>
                <a:bodyPr/>
                <a:lstStyle/>
                <a:p>
                  <a:endParaRPr lang="en-US"/>
                </a:p>
              </p:txBody>
            </p:sp>
            <p:sp>
              <p:nvSpPr>
                <p:cNvPr id="46153" name="Line 77"/>
                <p:cNvSpPr>
                  <a:spLocks noChangeShapeType="1"/>
                </p:cNvSpPr>
                <p:nvPr/>
              </p:nvSpPr>
              <p:spPr bwMode="auto">
                <a:xfrm>
                  <a:off x="4321" y="4112"/>
                  <a:ext cx="115" cy="1"/>
                </a:xfrm>
                <a:prstGeom prst="line">
                  <a:avLst/>
                </a:prstGeom>
                <a:noFill/>
                <a:ln w="25560">
                  <a:solidFill>
                    <a:srgbClr val="000000"/>
                  </a:solidFill>
                  <a:miter lim="800000"/>
                  <a:headEnd/>
                  <a:tailEnd/>
                </a:ln>
              </p:spPr>
              <p:txBody>
                <a:bodyPr/>
                <a:lstStyle/>
                <a:p>
                  <a:endParaRPr lang="en-US"/>
                </a:p>
              </p:txBody>
            </p:sp>
            <p:sp>
              <p:nvSpPr>
                <p:cNvPr id="46154" name="Line 78"/>
                <p:cNvSpPr>
                  <a:spLocks noChangeShapeType="1"/>
                </p:cNvSpPr>
                <p:nvPr/>
              </p:nvSpPr>
              <p:spPr bwMode="auto">
                <a:xfrm flipH="1">
                  <a:off x="3905" y="3953"/>
                  <a:ext cx="196" cy="1"/>
                </a:xfrm>
                <a:prstGeom prst="line">
                  <a:avLst/>
                </a:prstGeom>
                <a:noFill/>
                <a:ln w="25560">
                  <a:solidFill>
                    <a:srgbClr val="000000"/>
                  </a:solidFill>
                  <a:miter lim="800000"/>
                  <a:headEnd/>
                  <a:tailEnd/>
                </a:ln>
              </p:spPr>
              <p:txBody>
                <a:bodyPr/>
                <a:lstStyle/>
                <a:p>
                  <a:endParaRPr lang="en-US"/>
                </a:p>
              </p:txBody>
            </p:sp>
          </p:grpSp>
          <p:sp>
            <p:nvSpPr>
              <p:cNvPr id="46147" name="Line 79"/>
              <p:cNvSpPr>
                <a:spLocks noChangeShapeType="1"/>
              </p:cNvSpPr>
              <p:nvPr/>
            </p:nvSpPr>
            <p:spPr bwMode="auto">
              <a:xfrm>
                <a:off x="4453" y="3847"/>
                <a:ext cx="141" cy="1"/>
              </a:xfrm>
              <a:prstGeom prst="line">
                <a:avLst/>
              </a:prstGeom>
              <a:noFill/>
              <a:ln w="25560">
                <a:solidFill>
                  <a:srgbClr val="000000"/>
                </a:solidFill>
                <a:miter lim="800000"/>
                <a:headEnd/>
                <a:tailEnd/>
              </a:ln>
            </p:spPr>
            <p:txBody>
              <a:bodyPr/>
              <a:lstStyle/>
              <a:p>
                <a:endParaRPr lang="en-US"/>
              </a:p>
            </p:txBody>
          </p:sp>
          <p:sp>
            <p:nvSpPr>
              <p:cNvPr id="46148" name="Line 80"/>
              <p:cNvSpPr>
                <a:spLocks noChangeShapeType="1"/>
              </p:cNvSpPr>
              <p:nvPr/>
            </p:nvSpPr>
            <p:spPr bwMode="auto">
              <a:xfrm>
                <a:off x="4453" y="4059"/>
                <a:ext cx="141" cy="1"/>
              </a:xfrm>
              <a:prstGeom prst="line">
                <a:avLst/>
              </a:prstGeom>
              <a:noFill/>
              <a:ln w="25560">
                <a:solidFill>
                  <a:srgbClr val="000000"/>
                </a:solidFill>
                <a:miter lim="800000"/>
                <a:headEnd/>
                <a:tailEnd/>
              </a:ln>
            </p:spPr>
            <p:txBody>
              <a:bodyPr/>
              <a:lstStyle/>
              <a:p>
                <a:endParaRPr lang="en-US"/>
              </a:p>
            </p:txBody>
          </p:sp>
        </p:grpSp>
        <p:sp>
          <p:nvSpPr>
            <p:cNvPr id="46140" name="Rectangle 81"/>
            <p:cNvSpPr>
              <a:spLocks noChangeArrowheads="1"/>
            </p:cNvSpPr>
            <p:nvPr/>
          </p:nvSpPr>
          <p:spPr bwMode="auto">
            <a:xfrm flipH="1">
              <a:off x="4655" y="3741"/>
              <a:ext cx="834"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Compare</a:t>
              </a:r>
            </a:p>
          </p:txBody>
        </p:sp>
        <p:sp>
          <p:nvSpPr>
            <p:cNvPr id="46141" name="Line 82"/>
            <p:cNvSpPr>
              <a:spLocks noChangeShapeType="1"/>
            </p:cNvSpPr>
            <p:nvPr/>
          </p:nvSpPr>
          <p:spPr bwMode="auto">
            <a:xfrm flipH="1">
              <a:off x="4594" y="3847"/>
              <a:ext cx="178" cy="1"/>
            </a:xfrm>
            <a:prstGeom prst="line">
              <a:avLst/>
            </a:prstGeom>
            <a:noFill/>
            <a:ln w="25560">
              <a:solidFill>
                <a:srgbClr val="000000"/>
              </a:solidFill>
              <a:miter lim="800000"/>
              <a:headEnd/>
              <a:tailEnd/>
            </a:ln>
          </p:spPr>
          <p:txBody>
            <a:bodyPr/>
            <a:lstStyle/>
            <a:p>
              <a:endParaRPr lang="en-US"/>
            </a:p>
          </p:txBody>
        </p:sp>
        <p:sp>
          <p:nvSpPr>
            <p:cNvPr id="46142" name="Line 83"/>
            <p:cNvSpPr>
              <a:spLocks noChangeShapeType="1"/>
            </p:cNvSpPr>
            <p:nvPr/>
          </p:nvSpPr>
          <p:spPr bwMode="auto">
            <a:xfrm>
              <a:off x="4612" y="4059"/>
              <a:ext cx="1411" cy="1"/>
            </a:xfrm>
            <a:prstGeom prst="line">
              <a:avLst/>
            </a:prstGeom>
            <a:noFill/>
            <a:ln w="25560">
              <a:solidFill>
                <a:srgbClr val="000000"/>
              </a:solidFill>
              <a:miter lim="800000"/>
              <a:headEnd/>
              <a:tailEnd/>
            </a:ln>
          </p:spPr>
          <p:txBody>
            <a:bodyPr/>
            <a:lstStyle/>
            <a:p>
              <a:endParaRPr lang="en-US"/>
            </a:p>
          </p:txBody>
        </p:sp>
        <p:sp>
          <p:nvSpPr>
            <p:cNvPr id="46143" name="Line 84"/>
            <p:cNvSpPr>
              <a:spLocks noChangeShapeType="1"/>
            </p:cNvSpPr>
            <p:nvPr/>
          </p:nvSpPr>
          <p:spPr bwMode="auto">
            <a:xfrm>
              <a:off x="6032" y="3380"/>
              <a:ext cx="1" cy="670"/>
            </a:xfrm>
            <a:prstGeom prst="line">
              <a:avLst/>
            </a:prstGeom>
            <a:noFill/>
            <a:ln w="25560">
              <a:solidFill>
                <a:srgbClr val="000000"/>
              </a:solidFill>
              <a:miter lim="800000"/>
              <a:headEnd/>
              <a:tailEnd/>
            </a:ln>
          </p:spPr>
          <p:txBody>
            <a:bodyPr/>
            <a:lstStyle/>
            <a:p>
              <a:endParaRPr lang="en-US"/>
            </a:p>
          </p:txBody>
        </p:sp>
        <p:sp>
          <p:nvSpPr>
            <p:cNvPr id="46144" name="Line 85"/>
            <p:cNvSpPr>
              <a:spLocks noChangeShapeType="1"/>
            </p:cNvSpPr>
            <p:nvPr/>
          </p:nvSpPr>
          <p:spPr bwMode="auto">
            <a:xfrm>
              <a:off x="5079" y="3380"/>
              <a:ext cx="1" cy="406"/>
            </a:xfrm>
            <a:prstGeom prst="line">
              <a:avLst/>
            </a:prstGeom>
            <a:noFill/>
            <a:ln w="25560">
              <a:solidFill>
                <a:srgbClr val="000000"/>
              </a:solidFill>
              <a:miter lim="800000"/>
              <a:headEnd/>
              <a:tailEnd type="triangle" w="med" len="med"/>
            </a:ln>
          </p:spPr>
          <p:txBody>
            <a:bodyPr/>
            <a:lstStyle/>
            <a:p>
              <a:endParaRPr lang="en-US"/>
            </a:p>
          </p:txBody>
        </p:sp>
        <p:sp>
          <p:nvSpPr>
            <p:cNvPr id="46145" name="Line 86"/>
            <p:cNvSpPr>
              <a:spLocks noChangeShapeType="1"/>
            </p:cNvSpPr>
            <p:nvPr/>
          </p:nvSpPr>
          <p:spPr bwMode="auto">
            <a:xfrm>
              <a:off x="5406" y="3847"/>
              <a:ext cx="511" cy="1"/>
            </a:xfrm>
            <a:prstGeom prst="line">
              <a:avLst/>
            </a:prstGeom>
            <a:noFill/>
            <a:ln w="25560">
              <a:solidFill>
                <a:srgbClr val="000000"/>
              </a:solidFill>
              <a:miter lim="800000"/>
              <a:headEnd type="triangle" w="med" len="med"/>
              <a:tailEnd/>
            </a:ln>
          </p:spPr>
          <p:txBody>
            <a:bodyPr/>
            <a:lstStyle/>
            <a:p>
              <a:endParaRPr lang="en-US"/>
            </a:p>
          </p:txBody>
        </p:sp>
      </p:grpSp>
      <p:sp>
        <p:nvSpPr>
          <p:cNvPr id="46126" name="Oval 87"/>
          <p:cNvSpPr>
            <a:spLocks noChangeArrowheads="1"/>
          </p:cNvSpPr>
          <p:nvPr/>
        </p:nvSpPr>
        <p:spPr bwMode="auto">
          <a:xfrm>
            <a:off x="3594100" y="5278438"/>
            <a:ext cx="431800" cy="431800"/>
          </a:xfrm>
          <a:prstGeom prst="ellipse">
            <a:avLst/>
          </a:prstGeom>
          <a:noFill/>
          <a:ln w="25560">
            <a:solidFill>
              <a:srgbClr val="000000"/>
            </a:solidFill>
            <a:miter lim="800000"/>
            <a:headEnd/>
            <a:tailEnd/>
          </a:ln>
        </p:spPr>
        <p:txBody>
          <a:bodyPr wrap="none" lIns="82945" tIns="41473" rIns="82945" bIns="41473" anchor="ctr"/>
          <a:lstStyle/>
          <a:p>
            <a:endParaRPr lang="en-US"/>
          </a:p>
        </p:txBody>
      </p:sp>
      <p:sp>
        <p:nvSpPr>
          <p:cNvPr id="46127" name="Rectangle 88"/>
          <p:cNvSpPr>
            <a:spLocks noChangeArrowheads="1"/>
          </p:cNvSpPr>
          <p:nvPr/>
        </p:nvSpPr>
        <p:spPr bwMode="auto">
          <a:xfrm>
            <a:off x="3529013" y="5334000"/>
            <a:ext cx="509587" cy="319088"/>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OR</a:t>
            </a:r>
          </a:p>
        </p:txBody>
      </p:sp>
      <p:sp>
        <p:nvSpPr>
          <p:cNvPr id="46128" name="Line 89"/>
          <p:cNvSpPr>
            <a:spLocks noChangeShapeType="1"/>
          </p:cNvSpPr>
          <p:nvPr/>
        </p:nvSpPr>
        <p:spPr bwMode="auto">
          <a:xfrm>
            <a:off x="3352800" y="5126038"/>
            <a:ext cx="1588" cy="355600"/>
          </a:xfrm>
          <a:prstGeom prst="line">
            <a:avLst/>
          </a:prstGeom>
          <a:noFill/>
          <a:ln w="25560">
            <a:solidFill>
              <a:srgbClr val="000000"/>
            </a:solidFill>
            <a:miter lim="800000"/>
            <a:headEnd/>
            <a:tailEnd/>
          </a:ln>
        </p:spPr>
        <p:txBody>
          <a:bodyPr lIns="82945" tIns="41473" rIns="82945" bIns="41473"/>
          <a:lstStyle/>
          <a:p>
            <a:endParaRPr lang="en-US"/>
          </a:p>
        </p:txBody>
      </p:sp>
      <p:sp>
        <p:nvSpPr>
          <p:cNvPr id="46129" name="Line 90"/>
          <p:cNvSpPr>
            <a:spLocks noChangeShapeType="1"/>
          </p:cNvSpPr>
          <p:nvPr/>
        </p:nvSpPr>
        <p:spPr bwMode="auto">
          <a:xfrm>
            <a:off x="3365500" y="5494338"/>
            <a:ext cx="203200" cy="1587"/>
          </a:xfrm>
          <a:prstGeom prst="line">
            <a:avLst/>
          </a:prstGeom>
          <a:noFill/>
          <a:ln w="25560">
            <a:solidFill>
              <a:srgbClr val="000000"/>
            </a:solidFill>
            <a:miter lim="800000"/>
            <a:headEnd/>
            <a:tailEnd/>
          </a:ln>
        </p:spPr>
        <p:txBody>
          <a:bodyPr lIns="82945" tIns="41473" rIns="82945" bIns="41473"/>
          <a:lstStyle/>
          <a:p>
            <a:endParaRPr lang="en-US"/>
          </a:p>
        </p:txBody>
      </p:sp>
      <p:sp>
        <p:nvSpPr>
          <p:cNvPr id="46130" name="Line 91"/>
          <p:cNvSpPr>
            <a:spLocks noChangeShapeType="1"/>
          </p:cNvSpPr>
          <p:nvPr/>
        </p:nvSpPr>
        <p:spPr bwMode="auto">
          <a:xfrm>
            <a:off x="5715000" y="5126038"/>
            <a:ext cx="1588" cy="355600"/>
          </a:xfrm>
          <a:prstGeom prst="line">
            <a:avLst/>
          </a:prstGeom>
          <a:noFill/>
          <a:ln w="25560">
            <a:solidFill>
              <a:srgbClr val="000000"/>
            </a:solidFill>
            <a:miter lim="800000"/>
            <a:headEnd/>
            <a:tailEnd/>
          </a:ln>
        </p:spPr>
        <p:txBody>
          <a:bodyPr lIns="82945" tIns="41473" rIns="82945" bIns="41473"/>
          <a:lstStyle/>
          <a:p>
            <a:endParaRPr lang="en-US"/>
          </a:p>
        </p:txBody>
      </p:sp>
      <p:sp>
        <p:nvSpPr>
          <p:cNvPr id="46131" name="Line 92"/>
          <p:cNvSpPr>
            <a:spLocks noChangeShapeType="1"/>
          </p:cNvSpPr>
          <p:nvPr/>
        </p:nvSpPr>
        <p:spPr bwMode="auto">
          <a:xfrm>
            <a:off x="4051300" y="5494338"/>
            <a:ext cx="1649413" cy="1587"/>
          </a:xfrm>
          <a:prstGeom prst="line">
            <a:avLst/>
          </a:prstGeom>
          <a:noFill/>
          <a:ln w="25560">
            <a:solidFill>
              <a:srgbClr val="000000"/>
            </a:solidFill>
            <a:miter lim="800000"/>
            <a:headEnd/>
            <a:tailEnd/>
          </a:ln>
        </p:spPr>
        <p:txBody>
          <a:bodyPr lIns="82945" tIns="41473" rIns="82945" bIns="41473"/>
          <a:lstStyle/>
          <a:p>
            <a:endParaRPr lang="en-US"/>
          </a:p>
        </p:txBody>
      </p:sp>
      <p:sp>
        <p:nvSpPr>
          <p:cNvPr id="46132" name="Line 93"/>
          <p:cNvSpPr>
            <a:spLocks noChangeShapeType="1"/>
          </p:cNvSpPr>
          <p:nvPr/>
        </p:nvSpPr>
        <p:spPr bwMode="auto">
          <a:xfrm>
            <a:off x="3810000" y="5734050"/>
            <a:ext cx="1588" cy="35560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46133" name="Rectangle 94"/>
          <p:cNvSpPr>
            <a:spLocks noChangeArrowheads="1"/>
          </p:cNvSpPr>
          <p:nvPr/>
        </p:nvSpPr>
        <p:spPr bwMode="auto">
          <a:xfrm>
            <a:off x="3303588" y="5792788"/>
            <a:ext cx="517525" cy="319087"/>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Hit</a:t>
            </a:r>
          </a:p>
        </p:txBody>
      </p:sp>
      <p:sp>
        <p:nvSpPr>
          <p:cNvPr id="46134" name="Rectangle 95"/>
          <p:cNvSpPr>
            <a:spLocks noGrp="1" noChangeArrowheads="1"/>
          </p:cNvSpPr>
          <p:nvPr>
            <p:ph type="title"/>
          </p:nvPr>
        </p:nvSpPr>
        <p:spPr>
          <a:xfrm>
            <a:off x="228600" y="215900"/>
            <a:ext cx="8686800" cy="774700"/>
          </a:xfrm>
        </p:spPr>
        <p:txBody>
          <a:bodyPr lIns="82945" tIns="41473" rIns="82945" bIns="41473"/>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3200" smtClean="0">
                <a:solidFill>
                  <a:schemeClr val="tx2"/>
                </a:solidFill>
              </a:rPr>
              <a:t>Example: Set Associative Cache</a:t>
            </a:r>
          </a:p>
        </p:txBody>
      </p:sp>
      <p:sp>
        <p:nvSpPr>
          <p:cNvPr id="46135" name="Rectangle 96"/>
          <p:cNvSpPr>
            <a:spLocks noGrp="1" noChangeArrowheads="1"/>
          </p:cNvSpPr>
          <p:nvPr>
            <p:ph type="body" idx="1"/>
          </p:nvPr>
        </p:nvSpPr>
        <p:spPr>
          <a:xfrm>
            <a:off x="228600" y="762000"/>
            <a:ext cx="8763000" cy="1905000"/>
          </a:xfrm>
        </p:spPr>
        <p:txBody>
          <a:bodyPr lIns="82945" tIns="41473" rIns="82945" bIns="41473">
            <a:normAutofit lnSpcReduction="10000"/>
          </a:bodyPr>
          <a:lstStyle/>
          <a:p>
            <a:pPr marL="309563" indent="-309563" eaLnBrk="1" hangingPunct="1">
              <a:lnSpc>
                <a:spcPct val="76000"/>
              </a:lnSpc>
              <a:spcBef>
                <a:spcPts val="425"/>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solidFill>
                  <a:srgbClr val="FF0000"/>
                </a:solidFill>
              </a:rPr>
              <a:t>N-way set associative</a:t>
            </a:r>
            <a:r>
              <a:rPr lang="en-GB" sz="1800" smtClean="0"/>
              <a:t>: N entries for each Cache Index</a:t>
            </a:r>
          </a:p>
          <a:p>
            <a:pPr marL="0" lvl="1" indent="0" eaLnBrk="1" hangingPunct="1">
              <a:lnSpc>
                <a:spcPct val="7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N direct mapped caches operates in parallel</a:t>
            </a:r>
          </a:p>
          <a:p>
            <a:pPr marL="309563" indent="-309563" eaLnBrk="1" hangingPunct="1">
              <a:lnSpc>
                <a:spcPct val="76000"/>
              </a:lnSpc>
              <a:spcBef>
                <a:spcPts val="425"/>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Example: Two-way set associative cache</a:t>
            </a:r>
          </a:p>
          <a:p>
            <a:pPr marL="0" lvl="1" indent="0" eaLnBrk="1" hangingPunct="1">
              <a:lnSpc>
                <a:spcPct val="7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Cache Index selects a “set” from the cache</a:t>
            </a:r>
          </a:p>
          <a:p>
            <a:pPr marL="0" lvl="1" indent="0" eaLnBrk="1" hangingPunct="1">
              <a:lnSpc>
                <a:spcPct val="7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The two tags in the set are compared to the input in parallel</a:t>
            </a:r>
          </a:p>
          <a:p>
            <a:pPr marL="0" lvl="1" indent="0" eaLnBrk="1" hangingPunct="1">
              <a:lnSpc>
                <a:spcPct val="7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Data is selected based on the tag result</a:t>
            </a:r>
          </a:p>
        </p:txBody>
      </p:sp>
      <p:sp>
        <p:nvSpPr>
          <p:cNvPr id="46136" name="TextBox 98"/>
          <p:cNvSpPr txBox="1">
            <a:spLocks noChangeArrowheads="1"/>
          </p:cNvSpPr>
          <p:nvPr/>
        </p:nvSpPr>
        <p:spPr bwMode="auto">
          <a:xfrm>
            <a:off x="381000" y="6019800"/>
            <a:ext cx="8305800" cy="369888"/>
          </a:xfrm>
          <a:prstGeom prst="rect">
            <a:avLst/>
          </a:prstGeom>
          <a:noFill/>
          <a:ln w="9525">
            <a:noFill/>
            <a:miter lim="800000"/>
            <a:headEnd/>
            <a:tailEnd/>
          </a:ln>
        </p:spPr>
        <p:txBody>
          <a:bodyPr>
            <a:spAutoFit/>
          </a:bodyPr>
          <a:lstStyle/>
          <a:p>
            <a:pPr algn="l"/>
            <a:r>
              <a:rPr lang="en-US" sz="1800">
                <a:solidFill>
                  <a:srgbClr val="FF0000"/>
                </a:solidFill>
              </a:rPr>
              <a:t>What is the mapping for this reference string?</a:t>
            </a:r>
          </a:p>
        </p:txBody>
      </p:sp>
      <p:sp>
        <p:nvSpPr>
          <p:cNvPr id="46137"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0" y="2641600"/>
            <a:ext cx="9117013" cy="3454400"/>
            <a:chOff x="0" y="2173"/>
            <a:chExt cx="6331" cy="2399"/>
          </a:xfrm>
        </p:grpSpPr>
        <p:grpSp>
          <p:nvGrpSpPr>
            <p:cNvPr id="3" name="Group 2"/>
            <p:cNvGrpSpPr>
              <a:grpSpLocks/>
            </p:cNvGrpSpPr>
            <p:nvPr/>
          </p:nvGrpSpPr>
          <p:grpSpPr bwMode="auto">
            <a:xfrm>
              <a:off x="3365" y="2336"/>
              <a:ext cx="2967" cy="1049"/>
              <a:chOff x="3365" y="2336"/>
              <a:chExt cx="2967" cy="1049"/>
            </a:xfrm>
          </p:grpSpPr>
          <p:sp>
            <p:nvSpPr>
              <p:cNvPr id="48214" name="Rectangle 3"/>
              <p:cNvSpPr>
                <a:spLocks noChangeArrowheads="1"/>
              </p:cNvSpPr>
              <p:nvPr/>
            </p:nvSpPr>
            <p:spPr bwMode="auto">
              <a:xfrm>
                <a:off x="3436" y="2556"/>
                <a:ext cx="1094" cy="829"/>
              </a:xfrm>
              <a:prstGeom prst="rect">
                <a:avLst/>
              </a:prstGeom>
              <a:noFill/>
              <a:ln w="25560">
                <a:solidFill>
                  <a:srgbClr val="000000"/>
                </a:solidFill>
                <a:miter lim="800000"/>
                <a:headEnd/>
                <a:tailEnd/>
              </a:ln>
            </p:spPr>
            <p:txBody>
              <a:bodyPr wrap="none" anchor="ctr"/>
              <a:lstStyle/>
              <a:p>
                <a:endParaRPr lang="en-US"/>
              </a:p>
            </p:txBody>
          </p:sp>
          <p:sp>
            <p:nvSpPr>
              <p:cNvPr id="48215" name="Line 4"/>
              <p:cNvSpPr>
                <a:spLocks noChangeShapeType="1"/>
              </p:cNvSpPr>
              <p:nvPr/>
            </p:nvSpPr>
            <p:spPr bwMode="auto">
              <a:xfrm flipH="1">
                <a:off x="3417" y="2759"/>
                <a:ext cx="1131" cy="1"/>
              </a:xfrm>
              <a:prstGeom prst="line">
                <a:avLst/>
              </a:prstGeom>
              <a:noFill/>
              <a:ln w="25560">
                <a:solidFill>
                  <a:srgbClr val="000000"/>
                </a:solidFill>
                <a:miter lim="800000"/>
                <a:headEnd/>
                <a:tailEnd/>
              </a:ln>
            </p:spPr>
            <p:txBody>
              <a:bodyPr/>
              <a:lstStyle/>
              <a:p>
                <a:endParaRPr lang="en-US"/>
              </a:p>
            </p:txBody>
          </p:sp>
          <p:sp>
            <p:nvSpPr>
              <p:cNvPr id="48216" name="Line 5"/>
              <p:cNvSpPr>
                <a:spLocks noChangeShapeType="1"/>
              </p:cNvSpPr>
              <p:nvPr/>
            </p:nvSpPr>
            <p:spPr bwMode="auto">
              <a:xfrm flipH="1">
                <a:off x="3417" y="3183"/>
                <a:ext cx="1131" cy="1"/>
              </a:xfrm>
              <a:prstGeom prst="line">
                <a:avLst/>
              </a:prstGeom>
              <a:noFill/>
              <a:ln w="25560">
                <a:solidFill>
                  <a:srgbClr val="000000"/>
                </a:solidFill>
                <a:miter lim="800000"/>
                <a:headEnd/>
                <a:tailEnd/>
              </a:ln>
            </p:spPr>
            <p:txBody>
              <a:bodyPr/>
              <a:lstStyle/>
              <a:p>
                <a:endParaRPr lang="en-US"/>
              </a:p>
            </p:txBody>
          </p:sp>
          <p:sp>
            <p:nvSpPr>
              <p:cNvPr id="48217" name="Rectangle 6"/>
              <p:cNvSpPr>
                <a:spLocks noChangeArrowheads="1"/>
              </p:cNvSpPr>
              <p:nvPr/>
            </p:nvSpPr>
            <p:spPr bwMode="auto">
              <a:xfrm flipH="1">
                <a:off x="3480" y="2336"/>
                <a:ext cx="1028"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Data</a:t>
                </a:r>
              </a:p>
            </p:txBody>
          </p:sp>
          <p:sp>
            <p:nvSpPr>
              <p:cNvPr id="48218" name="Rectangle 7"/>
              <p:cNvSpPr>
                <a:spLocks noChangeArrowheads="1"/>
              </p:cNvSpPr>
              <p:nvPr/>
            </p:nvSpPr>
            <p:spPr bwMode="auto">
              <a:xfrm flipH="1">
                <a:off x="3365" y="2548"/>
                <a:ext cx="1229"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Block 0</a:t>
                </a:r>
              </a:p>
            </p:txBody>
          </p:sp>
          <p:sp>
            <p:nvSpPr>
              <p:cNvPr id="48219" name="Rectangle 8"/>
              <p:cNvSpPr>
                <a:spLocks noChangeArrowheads="1"/>
              </p:cNvSpPr>
              <p:nvPr/>
            </p:nvSpPr>
            <p:spPr bwMode="auto">
              <a:xfrm>
                <a:off x="4653" y="2556"/>
                <a:ext cx="1200" cy="829"/>
              </a:xfrm>
              <a:prstGeom prst="rect">
                <a:avLst/>
              </a:prstGeom>
              <a:noFill/>
              <a:ln w="25560">
                <a:solidFill>
                  <a:srgbClr val="000000"/>
                </a:solidFill>
                <a:miter lim="800000"/>
                <a:headEnd/>
                <a:tailEnd/>
              </a:ln>
            </p:spPr>
            <p:txBody>
              <a:bodyPr wrap="none" anchor="ctr"/>
              <a:lstStyle/>
              <a:p>
                <a:endParaRPr lang="en-US"/>
              </a:p>
            </p:txBody>
          </p:sp>
          <p:sp>
            <p:nvSpPr>
              <p:cNvPr id="48220" name="Line 9"/>
              <p:cNvSpPr>
                <a:spLocks noChangeShapeType="1"/>
              </p:cNvSpPr>
              <p:nvPr/>
            </p:nvSpPr>
            <p:spPr bwMode="auto">
              <a:xfrm>
                <a:off x="4653" y="2759"/>
                <a:ext cx="1199" cy="1"/>
              </a:xfrm>
              <a:prstGeom prst="line">
                <a:avLst/>
              </a:prstGeom>
              <a:noFill/>
              <a:ln w="25560">
                <a:solidFill>
                  <a:srgbClr val="000000"/>
                </a:solidFill>
                <a:miter lim="800000"/>
                <a:headEnd/>
                <a:tailEnd/>
              </a:ln>
            </p:spPr>
            <p:txBody>
              <a:bodyPr/>
              <a:lstStyle/>
              <a:p>
                <a:endParaRPr lang="en-US"/>
              </a:p>
            </p:txBody>
          </p:sp>
          <p:sp>
            <p:nvSpPr>
              <p:cNvPr id="48221" name="Line 10"/>
              <p:cNvSpPr>
                <a:spLocks noChangeShapeType="1"/>
              </p:cNvSpPr>
              <p:nvPr/>
            </p:nvSpPr>
            <p:spPr bwMode="auto">
              <a:xfrm>
                <a:off x="4653" y="3183"/>
                <a:ext cx="1199" cy="1"/>
              </a:xfrm>
              <a:prstGeom prst="line">
                <a:avLst/>
              </a:prstGeom>
              <a:noFill/>
              <a:ln w="25560">
                <a:solidFill>
                  <a:srgbClr val="000000"/>
                </a:solidFill>
                <a:miter lim="800000"/>
                <a:headEnd/>
                <a:tailEnd/>
              </a:ln>
            </p:spPr>
            <p:txBody>
              <a:bodyPr/>
              <a:lstStyle/>
              <a:p>
                <a:endParaRPr lang="en-US"/>
              </a:p>
            </p:txBody>
          </p:sp>
          <p:sp>
            <p:nvSpPr>
              <p:cNvPr id="48222" name="Rectangle 11"/>
              <p:cNvSpPr>
                <a:spLocks noChangeArrowheads="1"/>
              </p:cNvSpPr>
              <p:nvPr/>
            </p:nvSpPr>
            <p:spPr bwMode="auto">
              <a:xfrm>
                <a:off x="5976" y="2556"/>
                <a:ext cx="141" cy="829"/>
              </a:xfrm>
              <a:prstGeom prst="rect">
                <a:avLst/>
              </a:prstGeom>
              <a:noFill/>
              <a:ln w="25560">
                <a:solidFill>
                  <a:srgbClr val="000000"/>
                </a:solidFill>
                <a:miter lim="800000"/>
                <a:headEnd/>
                <a:tailEnd/>
              </a:ln>
            </p:spPr>
            <p:txBody>
              <a:bodyPr wrap="none" anchor="ctr"/>
              <a:lstStyle/>
              <a:p>
                <a:endParaRPr lang="en-US"/>
              </a:p>
            </p:txBody>
          </p:sp>
          <p:sp>
            <p:nvSpPr>
              <p:cNvPr id="48223" name="Line 12"/>
              <p:cNvSpPr>
                <a:spLocks noChangeShapeType="1"/>
              </p:cNvSpPr>
              <p:nvPr/>
            </p:nvSpPr>
            <p:spPr bwMode="auto">
              <a:xfrm>
                <a:off x="5976" y="2759"/>
                <a:ext cx="141" cy="1"/>
              </a:xfrm>
              <a:prstGeom prst="line">
                <a:avLst/>
              </a:prstGeom>
              <a:noFill/>
              <a:ln w="25560">
                <a:solidFill>
                  <a:srgbClr val="000000"/>
                </a:solidFill>
                <a:miter lim="800000"/>
                <a:headEnd/>
                <a:tailEnd/>
              </a:ln>
            </p:spPr>
            <p:txBody>
              <a:bodyPr/>
              <a:lstStyle/>
              <a:p>
                <a:endParaRPr lang="en-US"/>
              </a:p>
            </p:txBody>
          </p:sp>
          <p:sp>
            <p:nvSpPr>
              <p:cNvPr id="48224" name="Line 13"/>
              <p:cNvSpPr>
                <a:spLocks noChangeShapeType="1"/>
              </p:cNvSpPr>
              <p:nvPr/>
            </p:nvSpPr>
            <p:spPr bwMode="auto">
              <a:xfrm>
                <a:off x="5976" y="3183"/>
                <a:ext cx="141" cy="1"/>
              </a:xfrm>
              <a:prstGeom prst="line">
                <a:avLst/>
              </a:prstGeom>
              <a:noFill/>
              <a:ln w="25560">
                <a:solidFill>
                  <a:srgbClr val="000000"/>
                </a:solidFill>
                <a:miter lim="800000"/>
                <a:headEnd/>
                <a:tailEnd/>
              </a:ln>
            </p:spPr>
            <p:txBody>
              <a:bodyPr/>
              <a:lstStyle/>
              <a:p>
                <a:endParaRPr lang="en-US"/>
              </a:p>
            </p:txBody>
          </p:sp>
          <p:sp>
            <p:nvSpPr>
              <p:cNvPr id="48225" name="Rectangle 14"/>
              <p:cNvSpPr>
                <a:spLocks noChangeArrowheads="1"/>
              </p:cNvSpPr>
              <p:nvPr/>
            </p:nvSpPr>
            <p:spPr bwMode="auto">
              <a:xfrm flipH="1">
                <a:off x="4813" y="2336"/>
                <a:ext cx="945"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Tag</a:t>
                </a:r>
              </a:p>
            </p:txBody>
          </p:sp>
          <p:sp>
            <p:nvSpPr>
              <p:cNvPr id="48226" name="Rectangle 15"/>
              <p:cNvSpPr>
                <a:spLocks noChangeArrowheads="1"/>
              </p:cNvSpPr>
              <p:nvPr/>
            </p:nvSpPr>
            <p:spPr bwMode="auto">
              <a:xfrm flipH="1">
                <a:off x="5804" y="2336"/>
                <a:ext cx="528"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Valid</a:t>
                </a:r>
              </a:p>
            </p:txBody>
          </p:sp>
          <p:sp>
            <p:nvSpPr>
              <p:cNvPr id="48227" name="Rectangle 16"/>
              <p:cNvSpPr>
                <a:spLocks noChangeArrowheads="1"/>
              </p:cNvSpPr>
              <p:nvPr/>
            </p:nvSpPr>
            <p:spPr bwMode="auto">
              <a:xfrm flipH="1">
                <a:off x="5142" y="2802"/>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8228" name="Rectangle 17"/>
              <p:cNvSpPr>
                <a:spLocks noChangeArrowheads="1"/>
              </p:cNvSpPr>
              <p:nvPr/>
            </p:nvSpPr>
            <p:spPr bwMode="auto">
              <a:xfrm flipH="1">
                <a:off x="5936" y="2802"/>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8229" name="Rectangle 18"/>
              <p:cNvSpPr>
                <a:spLocks noChangeArrowheads="1"/>
              </p:cNvSpPr>
              <p:nvPr/>
            </p:nvSpPr>
            <p:spPr bwMode="auto">
              <a:xfrm flipH="1">
                <a:off x="3872" y="2802"/>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grpSp>
        <p:grpSp>
          <p:nvGrpSpPr>
            <p:cNvPr id="4" name="Group 19"/>
            <p:cNvGrpSpPr>
              <a:grpSpLocks/>
            </p:cNvGrpSpPr>
            <p:nvPr/>
          </p:nvGrpSpPr>
          <p:grpSpPr bwMode="auto">
            <a:xfrm>
              <a:off x="0" y="2173"/>
              <a:ext cx="6180" cy="2399"/>
              <a:chOff x="0" y="2173"/>
              <a:chExt cx="6180" cy="2399"/>
            </a:xfrm>
          </p:grpSpPr>
          <p:sp>
            <p:nvSpPr>
              <p:cNvPr id="48137" name="Rectangle 20"/>
              <p:cNvSpPr>
                <a:spLocks noChangeArrowheads="1"/>
              </p:cNvSpPr>
              <p:nvPr/>
            </p:nvSpPr>
            <p:spPr bwMode="auto">
              <a:xfrm>
                <a:off x="1807" y="2556"/>
                <a:ext cx="1094" cy="829"/>
              </a:xfrm>
              <a:prstGeom prst="rect">
                <a:avLst/>
              </a:prstGeom>
              <a:noFill/>
              <a:ln w="25560">
                <a:solidFill>
                  <a:srgbClr val="000000"/>
                </a:solidFill>
                <a:miter lim="800000"/>
                <a:headEnd/>
                <a:tailEnd/>
              </a:ln>
            </p:spPr>
            <p:txBody>
              <a:bodyPr wrap="none" anchor="ctr"/>
              <a:lstStyle/>
              <a:p>
                <a:endParaRPr lang="en-US"/>
              </a:p>
            </p:txBody>
          </p:sp>
          <p:sp>
            <p:nvSpPr>
              <p:cNvPr id="48138" name="Line 21"/>
              <p:cNvSpPr>
                <a:spLocks noChangeShapeType="1"/>
              </p:cNvSpPr>
              <p:nvPr/>
            </p:nvSpPr>
            <p:spPr bwMode="auto">
              <a:xfrm>
                <a:off x="1807" y="2759"/>
                <a:ext cx="1093" cy="1"/>
              </a:xfrm>
              <a:prstGeom prst="line">
                <a:avLst/>
              </a:prstGeom>
              <a:noFill/>
              <a:ln w="25560">
                <a:solidFill>
                  <a:srgbClr val="000000"/>
                </a:solidFill>
                <a:miter lim="800000"/>
                <a:headEnd/>
                <a:tailEnd/>
              </a:ln>
            </p:spPr>
            <p:txBody>
              <a:bodyPr/>
              <a:lstStyle/>
              <a:p>
                <a:endParaRPr lang="en-US"/>
              </a:p>
            </p:txBody>
          </p:sp>
          <p:sp>
            <p:nvSpPr>
              <p:cNvPr id="48139" name="Line 22"/>
              <p:cNvSpPr>
                <a:spLocks noChangeShapeType="1"/>
              </p:cNvSpPr>
              <p:nvPr/>
            </p:nvSpPr>
            <p:spPr bwMode="auto">
              <a:xfrm>
                <a:off x="1807" y="3183"/>
                <a:ext cx="1093" cy="1"/>
              </a:xfrm>
              <a:prstGeom prst="line">
                <a:avLst/>
              </a:prstGeom>
              <a:noFill/>
              <a:ln w="25560">
                <a:solidFill>
                  <a:srgbClr val="000000"/>
                </a:solidFill>
                <a:miter lim="800000"/>
                <a:headEnd/>
                <a:tailEnd/>
              </a:ln>
            </p:spPr>
            <p:txBody>
              <a:bodyPr/>
              <a:lstStyle/>
              <a:p>
                <a:endParaRPr lang="en-US"/>
              </a:p>
            </p:txBody>
          </p:sp>
          <p:sp>
            <p:nvSpPr>
              <p:cNvPr id="48140" name="Rectangle 23"/>
              <p:cNvSpPr>
                <a:spLocks noChangeArrowheads="1"/>
              </p:cNvSpPr>
              <p:nvPr/>
            </p:nvSpPr>
            <p:spPr bwMode="auto">
              <a:xfrm>
                <a:off x="1860" y="2331"/>
                <a:ext cx="1028"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Data</a:t>
                </a:r>
              </a:p>
            </p:txBody>
          </p:sp>
          <p:sp>
            <p:nvSpPr>
              <p:cNvPr id="48141" name="Rectangle 24"/>
              <p:cNvSpPr>
                <a:spLocks noChangeArrowheads="1"/>
              </p:cNvSpPr>
              <p:nvPr/>
            </p:nvSpPr>
            <p:spPr bwMode="auto">
              <a:xfrm>
                <a:off x="1799" y="2543"/>
                <a:ext cx="1229"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Block 0</a:t>
                </a:r>
              </a:p>
            </p:txBody>
          </p:sp>
          <p:sp>
            <p:nvSpPr>
              <p:cNvPr id="48142" name="Rectangle 25"/>
              <p:cNvSpPr>
                <a:spLocks noChangeArrowheads="1"/>
              </p:cNvSpPr>
              <p:nvPr/>
            </p:nvSpPr>
            <p:spPr bwMode="auto">
              <a:xfrm>
                <a:off x="484" y="2556"/>
                <a:ext cx="1200" cy="829"/>
              </a:xfrm>
              <a:prstGeom prst="rect">
                <a:avLst/>
              </a:prstGeom>
              <a:noFill/>
              <a:ln w="25560">
                <a:solidFill>
                  <a:srgbClr val="000000"/>
                </a:solidFill>
                <a:miter lim="800000"/>
                <a:headEnd/>
                <a:tailEnd/>
              </a:ln>
            </p:spPr>
            <p:txBody>
              <a:bodyPr wrap="none" anchor="ctr"/>
              <a:lstStyle/>
              <a:p>
                <a:endParaRPr lang="en-US"/>
              </a:p>
            </p:txBody>
          </p:sp>
          <p:sp>
            <p:nvSpPr>
              <p:cNvPr id="48143" name="Line 26"/>
              <p:cNvSpPr>
                <a:spLocks noChangeShapeType="1"/>
              </p:cNvSpPr>
              <p:nvPr/>
            </p:nvSpPr>
            <p:spPr bwMode="auto">
              <a:xfrm flipH="1">
                <a:off x="465" y="2759"/>
                <a:ext cx="1237" cy="1"/>
              </a:xfrm>
              <a:prstGeom prst="line">
                <a:avLst/>
              </a:prstGeom>
              <a:noFill/>
              <a:ln w="25560">
                <a:solidFill>
                  <a:srgbClr val="000000"/>
                </a:solidFill>
                <a:miter lim="800000"/>
                <a:headEnd/>
                <a:tailEnd/>
              </a:ln>
            </p:spPr>
            <p:txBody>
              <a:bodyPr/>
              <a:lstStyle/>
              <a:p>
                <a:endParaRPr lang="en-US"/>
              </a:p>
            </p:txBody>
          </p:sp>
          <p:sp>
            <p:nvSpPr>
              <p:cNvPr id="48144" name="Line 27"/>
              <p:cNvSpPr>
                <a:spLocks noChangeShapeType="1"/>
              </p:cNvSpPr>
              <p:nvPr/>
            </p:nvSpPr>
            <p:spPr bwMode="auto">
              <a:xfrm flipH="1">
                <a:off x="465" y="3183"/>
                <a:ext cx="1237" cy="1"/>
              </a:xfrm>
              <a:prstGeom prst="line">
                <a:avLst/>
              </a:prstGeom>
              <a:noFill/>
              <a:ln w="25560">
                <a:solidFill>
                  <a:srgbClr val="000000"/>
                </a:solidFill>
                <a:miter lim="800000"/>
                <a:headEnd/>
                <a:tailEnd/>
              </a:ln>
            </p:spPr>
            <p:txBody>
              <a:bodyPr/>
              <a:lstStyle/>
              <a:p>
                <a:endParaRPr lang="en-US"/>
              </a:p>
            </p:txBody>
          </p:sp>
          <p:sp>
            <p:nvSpPr>
              <p:cNvPr id="48145" name="Rectangle 28"/>
              <p:cNvSpPr>
                <a:spLocks noChangeArrowheads="1"/>
              </p:cNvSpPr>
              <p:nvPr/>
            </p:nvSpPr>
            <p:spPr bwMode="auto">
              <a:xfrm>
                <a:off x="219" y="2556"/>
                <a:ext cx="141" cy="829"/>
              </a:xfrm>
              <a:prstGeom prst="rect">
                <a:avLst/>
              </a:prstGeom>
              <a:noFill/>
              <a:ln w="25560">
                <a:solidFill>
                  <a:srgbClr val="000000"/>
                </a:solidFill>
                <a:miter lim="800000"/>
                <a:headEnd/>
                <a:tailEnd/>
              </a:ln>
            </p:spPr>
            <p:txBody>
              <a:bodyPr wrap="none" anchor="ctr"/>
              <a:lstStyle/>
              <a:p>
                <a:endParaRPr lang="en-US"/>
              </a:p>
            </p:txBody>
          </p:sp>
          <p:sp>
            <p:nvSpPr>
              <p:cNvPr id="48146" name="Line 29"/>
              <p:cNvSpPr>
                <a:spLocks noChangeShapeType="1"/>
              </p:cNvSpPr>
              <p:nvPr/>
            </p:nvSpPr>
            <p:spPr bwMode="auto">
              <a:xfrm flipH="1">
                <a:off x="201" y="2759"/>
                <a:ext cx="178" cy="1"/>
              </a:xfrm>
              <a:prstGeom prst="line">
                <a:avLst/>
              </a:prstGeom>
              <a:noFill/>
              <a:ln w="25560">
                <a:solidFill>
                  <a:srgbClr val="000000"/>
                </a:solidFill>
                <a:miter lim="800000"/>
                <a:headEnd/>
                <a:tailEnd/>
              </a:ln>
            </p:spPr>
            <p:txBody>
              <a:bodyPr/>
              <a:lstStyle/>
              <a:p>
                <a:endParaRPr lang="en-US"/>
              </a:p>
            </p:txBody>
          </p:sp>
          <p:sp>
            <p:nvSpPr>
              <p:cNvPr id="48147" name="Line 30"/>
              <p:cNvSpPr>
                <a:spLocks noChangeShapeType="1"/>
              </p:cNvSpPr>
              <p:nvPr/>
            </p:nvSpPr>
            <p:spPr bwMode="auto">
              <a:xfrm flipH="1">
                <a:off x="201" y="3183"/>
                <a:ext cx="178" cy="1"/>
              </a:xfrm>
              <a:prstGeom prst="line">
                <a:avLst/>
              </a:prstGeom>
              <a:noFill/>
              <a:ln w="25560">
                <a:solidFill>
                  <a:srgbClr val="000000"/>
                </a:solidFill>
                <a:miter lim="800000"/>
                <a:headEnd/>
                <a:tailEnd/>
              </a:ln>
            </p:spPr>
            <p:txBody>
              <a:bodyPr/>
              <a:lstStyle/>
              <a:p>
                <a:endParaRPr lang="en-US"/>
              </a:p>
            </p:txBody>
          </p:sp>
          <p:sp>
            <p:nvSpPr>
              <p:cNvPr id="48148" name="Rectangle 31"/>
              <p:cNvSpPr>
                <a:spLocks noChangeArrowheads="1"/>
              </p:cNvSpPr>
              <p:nvPr/>
            </p:nvSpPr>
            <p:spPr bwMode="auto">
              <a:xfrm>
                <a:off x="599" y="2331"/>
                <a:ext cx="945"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Tag</a:t>
                </a:r>
              </a:p>
            </p:txBody>
          </p:sp>
          <p:sp>
            <p:nvSpPr>
              <p:cNvPr id="48149" name="Rectangle 32"/>
              <p:cNvSpPr>
                <a:spLocks noChangeArrowheads="1"/>
              </p:cNvSpPr>
              <p:nvPr/>
            </p:nvSpPr>
            <p:spPr bwMode="auto">
              <a:xfrm>
                <a:off x="0" y="2331"/>
                <a:ext cx="528"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Valid</a:t>
                </a:r>
              </a:p>
            </p:txBody>
          </p:sp>
          <p:sp>
            <p:nvSpPr>
              <p:cNvPr id="48150" name="Rectangle 33"/>
              <p:cNvSpPr>
                <a:spLocks noChangeArrowheads="1"/>
              </p:cNvSpPr>
              <p:nvPr/>
            </p:nvSpPr>
            <p:spPr bwMode="auto">
              <a:xfrm>
                <a:off x="986" y="2798"/>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8151" name="Rectangle 34"/>
              <p:cNvSpPr>
                <a:spLocks noChangeArrowheads="1"/>
              </p:cNvSpPr>
              <p:nvPr/>
            </p:nvSpPr>
            <p:spPr bwMode="auto">
              <a:xfrm>
                <a:off x="193" y="2798"/>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8152" name="Rectangle 35"/>
              <p:cNvSpPr>
                <a:spLocks noChangeArrowheads="1"/>
              </p:cNvSpPr>
              <p:nvPr/>
            </p:nvSpPr>
            <p:spPr bwMode="auto">
              <a:xfrm>
                <a:off x="2256" y="2798"/>
                <a:ext cx="211" cy="316"/>
              </a:xfrm>
              <a:prstGeom prst="rect">
                <a:avLst/>
              </a:prstGeom>
              <a:noFill/>
              <a:ln w="9525">
                <a:noFill/>
                <a:round/>
                <a:headEnd/>
                <a:tailEnd/>
              </a:ln>
            </p:spPr>
            <p:txBody>
              <a:bodyPr lIns="90360" tIns="44280" rIns="90360" bIns="44280">
                <a:spAutoFit/>
              </a:bodyPr>
              <a:lstStyle/>
              <a:p>
                <a:pPr>
                  <a:lnSpc>
                    <a:spcPct val="104000"/>
                  </a:lnSpc>
                </a:pPr>
                <a:r>
                  <a:rPr lang="en-GB" sz="2200" b="1">
                    <a:latin typeface="Trebuchet MS" charset="0"/>
                  </a:rPr>
                  <a:t>:</a:t>
                </a:r>
              </a:p>
            </p:txBody>
          </p:sp>
          <p:sp>
            <p:nvSpPr>
              <p:cNvPr id="48153" name="Line 36"/>
              <p:cNvSpPr>
                <a:spLocks noChangeShapeType="1"/>
              </p:cNvSpPr>
              <p:nvPr/>
            </p:nvSpPr>
            <p:spPr bwMode="auto">
              <a:xfrm>
                <a:off x="3173" y="2398"/>
                <a:ext cx="1" cy="882"/>
              </a:xfrm>
              <a:prstGeom prst="line">
                <a:avLst/>
              </a:prstGeom>
              <a:noFill/>
              <a:ln w="25560">
                <a:solidFill>
                  <a:srgbClr val="000000"/>
                </a:solidFill>
                <a:miter lim="800000"/>
                <a:headEnd/>
                <a:tailEnd/>
              </a:ln>
            </p:spPr>
            <p:txBody>
              <a:bodyPr/>
              <a:lstStyle/>
              <a:p>
                <a:endParaRPr lang="en-US"/>
              </a:p>
            </p:txBody>
          </p:sp>
          <p:sp>
            <p:nvSpPr>
              <p:cNvPr id="48154" name="Line 37"/>
              <p:cNvSpPr>
                <a:spLocks noChangeShapeType="1"/>
              </p:cNvSpPr>
              <p:nvPr/>
            </p:nvSpPr>
            <p:spPr bwMode="auto">
              <a:xfrm>
                <a:off x="2918" y="3288"/>
                <a:ext cx="511" cy="1"/>
              </a:xfrm>
              <a:prstGeom prst="line">
                <a:avLst/>
              </a:prstGeom>
              <a:noFill/>
              <a:ln w="25560">
                <a:solidFill>
                  <a:srgbClr val="000000"/>
                </a:solidFill>
                <a:miter lim="800000"/>
                <a:headEnd type="triangle" w="med" len="med"/>
                <a:tailEnd type="triangle" w="med" len="med"/>
              </a:ln>
            </p:spPr>
            <p:txBody>
              <a:bodyPr/>
              <a:lstStyle/>
              <a:p>
                <a:endParaRPr lang="en-US"/>
              </a:p>
            </p:txBody>
          </p:sp>
          <p:sp>
            <p:nvSpPr>
              <p:cNvPr id="48155" name="Rectangle 38"/>
              <p:cNvSpPr>
                <a:spLocks noChangeArrowheads="1"/>
              </p:cNvSpPr>
              <p:nvPr/>
            </p:nvSpPr>
            <p:spPr bwMode="auto">
              <a:xfrm>
                <a:off x="2761" y="2173"/>
                <a:ext cx="1093"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Index</a:t>
                </a:r>
              </a:p>
            </p:txBody>
          </p:sp>
          <p:sp>
            <p:nvSpPr>
              <p:cNvPr id="48156" name="Rectangle 39"/>
              <p:cNvSpPr>
                <a:spLocks noChangeArrowheads="1"/>
              </p:cNvSpPr>
              <p:nvPr/>
            </p:nvSpPr>
            <p:spPr bwMode="auto">
              <a:xfrm>
                <a:off x="166" y="3085"/>
                <a:ext cx="6015" cy="353"/>
              </a:xfrm>
              <a:prstGeom prst="rect">
                <a:avLst/>
              </a:prstGeom>
              <a:noFill/>
              <a:ln w="25560">
                <a:solidFill>
                  <a:srgbClr val="3366FF"/>
                </a:solidFill>
                <a:prstDash val="dash"/>
                <a:miter lim="800000"/>
                <a:headEnd/>
                <a:tailEnd/>
              </a:ln>
            </p:spPr>
            <p:txBody>
              <a:bodyPr wrap="none" anchor="ctr"/>
              <a:lstStyle/>
              <a:p>
                <a:endParaRPr lang="en-US"/>
              </a:p>
            </p:txBody>
          </p:sp>
          <p:sp>
            <p:nvSpPr>
              <p:cNvPr id="48157" name="Line 40"/>
              <p:cNvSpPr>
                <a:spLocks noChangeShapeType="1"/>
              </p:cNvSpPr>
              <p:nvPr/>
            </p:nvSpPr>
            <p:spPr bwMode="auto">
              <a:xfrm>
                <a:off x="2336" y="3712"/>
                <a:ext cx="1675" cy="1"/>
              </a:xfrm>
              <a:prstGeom prst="line">
                <a:avLst/>
              </a:prstGeom>
              <a:noFill/>
              <a:ln w="25560">
                <a:solidFill>
                  <a:srgbClr val="000000"/>
                </a:solidFill>
                <a:miter lim="800000"/>
                <a:headEnd/>
                <a:tailEnd/>
              </a:ln>
            </p:spPr>
            <p:txBody>
              <a:bodyPr/>
              <a:lstStyle/>
              <a:p>
                <a:endParaRPr lang="en-US"/>
              </a:p>
            </p:txBody>
          </p:sp>
          <p:sp>
            <p:nvSpPr>
              <p:cNvPr id="48158" name="Line 41"/>
              <p:cNvSpPr>
                <a:spLocks noChangeShapeType="1"/>
              </p:cNvSpPr>
              <p:nvPr/>
            </p:nvSpPr>
            <p:spPr bwMode="auto">
              <a:xfrm>
                <a:off x="2336" y="3720"/>
                <a:ext cx="141" cy="194"/>
              </a:xfrm>
              <a:prstGeom prst="line">
                <a:avLst/>
              </a:prstGeom>
              <a:noFill/>
              <a:ln w="25560">
                <a:solidFill>
                  <a:srgbClr val="000000"/>
                </a:solidFill>
                <a:miter lim="800000"/>
                <a:headEnd/>
                <a:tailEnd/>
              </a:ln>
            </p:spPr>
            <p:txBody>
              <a:bodyPr/>
              <a:lstStyle/>
              <a:p>
                <a:endParaRPr lang="en-US"/>
              </a:p>
            </p:txBody>
          </p:sp>
          <p:sp>
            <p:nvSpPr>
              <p:cNvPr id="48159" name="Line 42"/>
              <p:cNvSpPr>
                <a:spLocks noChangeShapeType="1"/>
              </p:cNvSpPr>
              <p:nvPr/>
            </p:nvSpPr>
            <p:spPr bwMode="auto">
              <a:xfrm>
                <a:off x="2494" y="3923"/>
                <a:ext cx="1358" cy="1"/>
              </a:xfrm>
              <a:prstGeom prst="line">
                <a:avLst/>
              </a:prstGeom>
              <a:noFill/>
              <a:ln w="25560">
                <a:solidFill>
                  <a:srgbClr val="000000"/>
                </a:solidFill>
                <a:miter lim="800000"/>
                <a:headEnd/>
                <a:tailEnd/>
              </a:ln>
            </p:spPr>
            <p:txBody>
              <a:bodyPr/>
              <a:lstStyle/>
              <a:p>
                <a:endParaRPr lang="en-US"/>
              </a:p>
            </p:txBody>
          </p:sp>
          <p:sp>
            <p:nvSpPr>
              <p:cNvPr id="48160" name="Line 43"/>
              <p:cNvSpPr>
                <a:spLocks noChangeShapeType="1"/>
              </p:cNvSpPr>
              <p:nvPr/>
            </p:nvSpPr>
            <p:spPr bwMode="auto">
              <a:xfrm flipH="1">
                <a:off x="3852" y="3720"/>
                <a:ext cx="178" cy="194"/>
              </a:xfrm>
              <a:prstGeom prst="line">
                <a:avLst/>
              </a:prstGeom>
              <a:noFill/>
              <a:ln w="25560">
                <a:solidFill>
                  <a:srgbClr val="000000"/>
                </a:solidFill>
                <a:miter lim="800000"/>
                <a:headEnd/>
                <a:tailEnd/>
              </a:ln>
            </p:spPr>
            <p:txBody>
              <a:bodyPr/>
              <a:lstStyle/>
              <a:p>
                <a:endParaRPr lang="en-US"/>
              </a:p>
            </p:txBody>
          </p:sp>
          <p:sp>
            <p:nvSpPr>
              <p:cNvPr id="48161" name="Rectangle 44"/>
              <p:cNvSpPr>
                <a:spLocks noChangeArrowheads="1"/>
              </p:cNvSpPr>
              <p:nvPr/>
            </p:nvSpPr>
            <p:spPr bwMode="auto">
              <a:xfrm>
                <a:off x="2968" y="3707"/>
                <a:ext cx="458"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Mux</a:t>
                </a:r>
              </a:p>
            </p:txBody>
          </p:sp>
          <p:sp>
            <p:nvSpPr>
              <p:cNvPr id="48162" name="Line 45"/>
              <p:cNvSpPr>
                <a:spLocks noChangeShapeType="1"/>
              </p:cNvSpPr>
              <p:nvPr/>
            </p:nvSpPr>
            <p:spPr bwMode="auto">
              <a:xfrm>
                <a:off x="2750" y="3297"/>
                <a:ext cx="1" cy="406"/>
              </a:xfrm>
              <a:prstGeom prst="line">
                <a:avLst/>
              </a:prstGeom>
              <a:noFill/>
              <a:ln w="25560">
                <a:solidFill>
                  <a:srgbClr val="000000"/>
                </a:solidFill>
                <a:miter lim="800000"/>
                <a:headEnd/>
                <a:tailEnd type="triangle" w="med" len="med"/>
              </a:ln>
            </p:spPr>
            <p:txBody>
              <a:bodyPr/>
              <a:lstStyle/>
              <a:p>
                <a:endParaRPr lang="en-US"/>
              </a:p>
            </p:txBody>
          </p:sp>
          <p:sp>
            <p:nvSpPr>
              <p:cNvPr id="48163" name="Line 46"/>
              <p:cNvSpPr>
                <a:spLocks noChangeShapeType="1"/>
              </p:cNvSpPr>
              <p:nvPr/>
            </p:nvSpPr>
            <p:spPr bwMode="auto">
              <a:xfrm>
                <a:off x="3597" y="3297"/>
                <a:ext cx="1" cy="406"/>
              </a:xfrm>
              <a:prstGeom prst="line">
                <a:avLst/>
              </a:prstGeom>
              <a:noFill/>
              <a:ln w="25560">
                <a:solidFill>
                  <a:srgbClr val="000000"/>
                </a:solidFill>
                <a:miter lim="800000"/>
                <a:headEnd/>
                <a:tailEnd type="triangle" w="med" len="med"/>
              </a:ln>
            </p:spPr>
            <p:txBody>
              <a:bodyPr/>
              <a:lstStyle/>
              <a:p>
                <a:endParaRPr lang="en-US"/>
              </a:p>
            </p:txBody>
          </p:sp>
          <p:sp>
            <p:nvSpPr>
              <p:cNvPr id="48164" name="Rectangle 47"/>
              <p:cNvSpPr>
                <a:spLocks noChangeArrowheads="1"/>
              </p:cNvSpPr>
              <p:nvPr/>
            </p:nvSpPr>
            <p:spPr bwMode="auto">
              <a:xfrm>
                <a:off x="3470" y="3671"/>
                <a:ext cx="205" cy="210"/>
              </a:xfrm>
              <a:prstGeom prst="rect">
                <a:avLst/>
              </a:prstGeom>
              <a:noFill/>
              <a:ln w="9525">
                <a:noFill/>
                <a:round/>
                <a:headEnd/>
                <a:tailEnd/>
              </a:ln>
            </p:spPr>
            <p:txBody>
              <a:bodyPr lIns="90360" tIns="44280" rIns="90360" bIns="44280">
                <a:spAutoFit/>
              </a:bodyPr>
              <a:lstStyle/>
              <a:p>
                <a:pPr>
                  <a:lnSpc>
                    <a:spcPct val="104000"/>
                  </a:lnSpc>
                </a:pPr>
                <a:r>
                  <a:rPr lang="en-GB" sz="1300">
                    <a:latin typeface="Trebuchet MS" charset="0"/>
                  </a:rPr>
                  <a:t>0</a:t>
                </a:r>
              </a:p>
            </p:txBody>
          </p:sp>
          <p:sp>
            <p:nvSpPr>
              <p:cNvPr id="48165" name="Rectangle 48"/>
              <p:cNvSpPr>
                <a:spLocks noChangeArrowheads="1"/>
              </p:cNvSpPr>
              <p:nvPr/>
            </p:nvSpPr>
            <p:spPr bwMode="auto">
              <a:xfrm>
                <a:off x="2676" y="3671"/>
                <a:ext cx="205" cy="210"/>
              </a:xfrm>
              <a:prstGeom prst="rect">
                <a:avLst/>
              </a:prstGeom>
              <a:noFill/>
              <a:ln w="9525">
                <a:noFill/>
                <a:round/>
                <a:headEnd/>
                <a:tailEnd/>
              </a:ln>
            </p:spPr>
            <p:txBody>
              <a:bodyPr lIns="90360" tIns="44280" rIns="90360" bIns="44280">
                <a:spAutoFit/>
              </a:bodyPr>
              <a:lstStyle/>
              <a:p>
                <a:pPr>
                  <a:lnSpc>
                    <a:spcPct val="104000"/>
                  </a:lnSpc>
                </a:pPr>
                <a:r>
                  <a:rPr lang="en-GB" sz="1300">
                    <a:latin typeface="Trebuchet MS" charset="0"/>
                  </a:rPr>
                  <a:t>1</a:t>
                </a:r>
              </a:p>
            </p:txBody>
          </p:sp>
          <p:sp>
            <p:nvSpPr>
              <p:cNvPr id="48166" name="Rectangle 49"/>
              <p:cNvSpPr>
                <a:spLocks noChangeArrowheads="1"/>
              </p:cNvSpPr>
              <p:nvPr/>
            </p:nvSpPr>
            <p:spPr bwMode="auto">
              <a:xfrm>
                <a:off x="2399" y="3724"/>
                <a:ext cx="394" cy="210"/>
              </a:xfrm>
              <a:prstGeom prst="rect">
                <a:avLst/>
              </a:prstGeom>
              <a:noFill/>
              <a:ln w="9525">
                <a:noFill/>
                <a:round/>
                <a:headEnd/>
                <a:tailEnd/>
              </a:ln>
            </p:spPr>
            <p:txBody>
              <a:bodyPr lIns="90360" tIns="44280" rIns="90360" bIns="44280">
                <a:spAutoFit/>
              </a:bodyPr>
              <a:lstStyle/>
              <a:p>
                <a:pPr>
                  <a:lnSpc>
                    <a:spcPct val="104000"/>
                  </a:lnSpc>
                </a:pPr>
                <a:r>
                  <a:rPr lang="en-GB" sz="1300">
                    <a:latin typeface="Trebuchet MS" charset="0"/>
                  </a:rPr>
                  <a:t>Sel1</a:t>
                </a:r>
              </a:p>
            </p:txBody>
          </p:sp>
          <p:sp>
            <p:nvSpPr>
              <p:cNvPr id="48167" name="Rectangle 50"/>
              <p:cNvSpPr>
                <a:spLocks noChangeArrowheads="1"/>
              </p:cNvSpPr>
              <p:nvPr/>
            </p:nvSpPr>
            <p:spPr bwMode="auto">
              <a:xfrm>
                <a:off x="3563" y="3724"/>
                <a:ext cx="394" cy="210"/>
              </a:xfrm>
              <a:prstGeom prst="rect">
                <a:avLst/>
              </a:prstGeom>
              <a:noFill/>
              <a:ln w="9525">
                <a:noFill/>
                <a:round/>
                <a:headEnd/>
                <a:tailEnd/>
              </a:ln>
            </p:spPr>
            <p:txBody>
              <a:bodyPr lIns="90360" tIns="44280" rIns="90360" bIns="44280">
                <a:spAutoFit/>
              </a:bodyPr>
              <a:lstStyle/>
              <a:p>
                <a:pPr>
                  <a:lnSpc>
                    <a:spcPct val="104000"/>
                  </a:lnSpc>
                </a:pPr>
                <a:r>
                  <a:rPr lang="en-GB" sz="1300">
                    <a:latin typeface="Trebuchet MS" charset="0"/>
                  </a:rPr>
                  <a:t>Sel0</a:t>
                </a:r>
              </a:p>
            </p:txBody>
          </p:sp>
          <p:sp>
            <p:nvSpPr>
              <p:cNvPr id="48168" name="Line 51"/>
              <p:cNvSpPr>
                <a:spLocks noChangeShapeType="1"/>
              </p:cNvSpPr>
              <p:nvPr/>
            </p:nvSpPr>
            <p:spPr bwMode="auto">
              <a:xfrm>
                <a:off x="3173" y="3932"/>
                <a:ext cx="1" cy="511"/>
              </a:xfrm>
              <a:prstGeom prst="line">
                <a:avLst/>
              </a:prstGeom>
              <a:noFill/>
              <a:ln w="25560">
                <a:solidFill>
                  <a:srgbClr val="000000"/>
                </a:solidFill>
                <a:miter lim="800000"/>
                <a:headEnd/>
                <a:tailEnd type="triangle" w="med" len="med"/>
              </a:ln>
            </p:spPr>
            <p:txBody>
              <a:bodyPr/>
              <a:lstStyle/>
              <a:p>
                <a:endParaRPr lang="en-US"/>
              </a:p>
            </p:txBody>
          </p:sp>
          <p:sp>
            <p:nvSpPr>
              <p:cNvPr id="48169" name="Rectangle 52"/>
              <p:cNvSpPr>
                <a:spLocks noChangeArrowheads="1"/>
              </p:cNvSpPr>
              <p:nvPr/>
            </p:nvSpPr>
            <p:spPr bwMode="auto">
              <a:xfrm>
                <a:off x="3132" y="4236"/>
                <a:ext cx="1082" cy="231"/>
              </a:xfrm>
              <a:prstGeom prst="rect">
                <a:avLst/>
              </a:prstGeom>
              <a:noFill/>
              <a:ln w="9525">
                <a:noFill/>
                <a:round/>
                <a:headEnd/>
                <a:tailEnd/>
              </a:ln>
            </p:spPr>
            <p:txBody>
              <a:bodyPr lIns="90360" tIns="44280" rIns="90360" bIns="44280">
                <a:spAutoFit/>
              </a:bodyPr>
              <a:lstStyle/>
              <a:p>
                <a:pPr>
                  <a:lnSpc>
                    <a:spcPct val="104000"/>
                  </a:lnSpc>
                  <a:tabLst>
                    <a:tab pos="655638" algn="l"/>
                    <a:tab pos="1312863" algn="l"/>
                  </a:tabLst>
                </a:pPr>
                <a:r>
                  <a:rPr lang="en-GB" sz="1500" b="1">
                    <a:latin typeface="Trebuchet MS" charset="0"/>
                  </a:rPr>
                  <a:t>Cache Block</a:t>
                </a:r>
              </a:p>
            </p:txBody>
          </p:sp>
          <p:sp>
            <p:nvSpPr>
              <p:cNvPr id="48170" name="Oval 53"/>
              <p:cNvSpPr>
                <a:spLocks noChangeArrowheads="1"/>
              </p:cNvSpPr>
              <p:nvPr/>
            </p:nvSpPr>
            <p:spPr bwMode="auto">
              <a:xfrm>
                <a:off x="960" y="3615"/>
                <a:ext cx="618" cy="300"/>
              </a:xfrm>
              <a:prstGeom prst="ellipse">
                <a:avLst/>
              </a:prstGeom>
              <a:noFill/>
              <a:ln w="25560">
                <a:solidFill>
                  <a:srgbClr val="000000"/>
                </a:solidFill>
                <a:miter lim="800000"/>
                <a:headEnd/>
                <a:tailEnd/>
              </a:ln>
            </p:spPr>
            <p:txBody>
              <a:bodyPr wrap="none" anchor="ctr"/>
              <a:lstStyle/>
              <a:p>
                <a:endParaRPr lang="en-US"/>
              </a:p>
            </p:txBody>
          </p:sp>
          <p:grpSp>
            <p:nvGrpSpPr>
              <p:cNvPr id="5" name="Group 54"/>
              <p:cNvGrpSpPr>
                <a:grpSpLocks/>
              </p:cNvGrpSpPr>
              <p:nvPr/>
            </p:nvGrpSpPr>
            <p:grpSpPr bwMode="auto">
              <a:xfrm>
                <a:off x="1736" y="3712"/>
                <a:ext cx="687" cy="318"/>
                <a:chOff x="1736" y="3712"/>
                <a:chExt cx="687" cy="318"/>
              </a:xfrm>
            </p:grpSpPr>
            <p:grpSp>
              <p:nvGrpSpPr>
                <p:cNvPr id="6" name="Group 55"/>
                <p:cNvGrpSpPr>
                  <a:grpSpLocks/>
                </p:cNvGrpSpPr>
                <p:nvPr/>
              </p:nvGrpSpPr>
              <p:grpSpPr bwMode="auto">
                <a:xfrm>
                  <a:off x="1824" y="3712"/>
                  <a:ext cx="599" cy="318"/>
                  <a:chOff x="1824" y="3712"/>
                  <a:chExt cx="599" cy="318"/>
                </a:xfrm>
              </p:grpSpPr>
              <p:sp>
                <p:nvSpPr>
                  <p:cNvPr id="48208" name="AutoShape 56"/>
                  <p:cNvSpPr>
                    <a:spLocks noChangeArrowheads="1"/>
                  </p:cNvSpPr>
                  <p:nvPr/>
                </p:nvSpPr>
                <p:spPr bwMode="auto">
                  <a:xfrm>
                    <a:off x="1824" y="3721"/>
                    <a:ext cx="424" cy="300"/>
                  </a:xfrm>
                  <a:custGeom>
                    <a:avLst/>
                    <a:gdLst>
                      <a:gd name="T0" fmla="*/ 36 w 21600"/>
                      <a:gd name="T1" fmla="*/ 52 h 21600"/>
                      <a:gd name="T2" fmla="*/ 0 w 21600"/>
                      <a:gd name="T3" fmla="*/ 0 h 21600"/>
                      <a:gd name="T4" fmla="*/ 44 w 21600"/>
                      <a:gd name="T5" fmla="*/ 56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10800 w 21600"/>
                      <a:gd name="T19" fmla="*/ 0 h 21600"/>
                      <a:gd name="T20" fmla="*/ 216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1"/>
                        </a:cubicBezTo>
                        <a:cubicBezTo>
                          <a:pt x="16764" y="-1"/>
                          <a:pt x="21600" y="4835"/>
                          <a:pt x="21600" y="10800"/>
                        </a:cubicBezTo>
                        <a:lnTo>
                          <a:pt x="10800" y="10800"/>
                        </a:lnTo>
                        <a:close/>
                      </a:path>
                      <a:path w="21600" h="21600" fill="none">
                        <a:moveTo>
                          <a:pt x="10799" y="0"/>
                        </a:moveTo>
                        <a:cubicBezTo>
                          <a:pt x="10799" y="0"/>
                          <a:pt x="10799" y="-1"/>
                          <a:pt x="10800" y="-1"/>
                        </a:cubicBezTo>
                        <a:cubicBezTo>
                          <a:pt x="16764" y="-1"/>
                          <a:pt x="21600" y="4835"/>
                          <a:pt x="21600" y="10800"/>
                        </a:cubicBezTo>
                      </a:path>
                    </a:pathLst>
                  </a:custGeom>
                  <a:noFill/>
                  <a:ln w="25560">
                    <a:solidFill>
                      <a:srgbClr val="000000"/>
                    </a:solidFill>
                    <a:miter lim="800000"/>
                    <a:headEnd/>
                    <a:tailEnd/>
                  </a:ln>
                </p:spPr>
                <p:txBody>
                  <a:bodyPr wrap="none" anchor="ctr"/>
                  <a:lstStyle/>
                  <a:p>
                    <a:endParaRPr lang="en-US"/>
                  </a:p>
                </p:txBody>
              </p:sp>
              <p:sp>
                <p:nvSpPr>
                  <p:cNvPr id="48209" name="AutoShape 57"/>
                  <p:cNvSpPr>
                    <a:spLocks noChangeArrowheads="1"/>
                  </p:cNvSpPr>
                  <p:nvPr/>
                </p:nvSpPr>
                <p:spPr bwMode="auto">
                  <a:xfrm rot="10800000">
                    <a:off x="1834" y="3731"/>
                    <a:ext cx="424" cy="300"/>
                  </a:xfrm>
                  <a:custGeom>
                    <a:avLst/>
                    <a:gdLst>
                      <a:gd name="T0" fmla="*/ 36 w 21600"/>
                      <a:gd name="T1" fmla="*/ 52 h 21600"/>
                      <a:gd name="T2" fmla="*/ 231561 w 21600"/>
                      <a:gd name="T3" fmla="*/ 0 h 21600"/>
                      <a:gd name="T4" fmla="*/ 44 w 21600"/>
                      <a:gd name="T5" fmla="*/ 56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0 w 21600"/>
                      <a:gd name="T19" fmla="*/ 0 h 21600"/>
                      <a:gd name="T20" fmla="*/ 108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 y="10799"/>
                        </a:moveTo>
                        <a:cubicBezTo>
                          <a:pt x="-1" y="4857"/>
                          <a:pt x="4800" y="31"/>
                          <a:pt x="10743" y="0"/>
                        </a:cubicBezTo>
                        <a:lnTo>
                          <a:pt x="10800" y="10800"/>
                        </a:lnTo>
                        <a:close/>
                      </a:path>
                      <a:path w="21600" h="21600" fill="none">
                        <a:moveTo>
                          <a:pt x="-1" y="10799"/>
                        </a:moveTo>
                        <a:cubicBezTo>
                          <a:pt x="-1" y="4857"/>
                          <a:pt x="4800" y="31"/>
                          <a:pt x="10743" y="0"/>
                        </a:cubicBezTo>
                      </a:path>
                    </a:pathLst>
                  </a:custGeom>
                  <a:noFill/>
                  <a:ln w="25560">
                    <a:solidFill>
                      <a:srgbClr val="000000"/>
                    </a:solidFill>
                    <a:miter lim="800000"/>
                    <a:headEnd/>
                    <a:tailEnd/>
                  </a:ln>
                </p:spPr>
                <p:txBody>
                  <a:bodyPr wrap="none" anchor="ctr"/>
                  <a:lstStyle/>
                  <a:p>
                    <a:endParaRPr lang="en-US"/>
                  </a:p>
                </p:txBody>
              </p:sp>
              <p:sp>
                <p:nvSpPr>
                  <p:cNvPr id="48210" name="Line 58"/>
                  <p:cNvSpPr>
                    <a:spLocks noChangeShapeType="1"/>
                  </p:cNvSpPr>
                  <p:nvPr/>
                </p:nvSpPr>
                <p:spPr bwMode="auto">
                  <a:xfrm flipH="1">
                    <a:off x="1893" y="3712"/>
                    <a:ext cx="152" cy="1"/>
                  </a:xfrm>
                  <a:prstGeom prst="line">
                    <a:avLst/>
                  </a:prstGeom>
                  <a:noFill/>
                  <a:ln w="25560">
                    <a:solidFill>
                      <a:srgbClr val="000000"/>
                    </a:solidFill>
                    <a:miter lim="800000"/>
                    <a:headEnd/>
                    <a:tailEnd/>
                  </a:ln>
                </p:spPr>
                <p:txBody>
                  <a:bodyPr/>
                  <a:lstStyle/>
                  <a:p>
                    <a:endParaRPr lang="en-US"/>
                  </a:p>
                </p:txBody>
              </p:sp>
              <p:sp>
                <p:nvSpPr>
                  <p:cNvPr id="48211" name="Line 59"/>
                  <p:cNvSpPr>
                    <a:spLocks noChangeShapeType="1"/>
                  </p:cNvSpPr>
                  <p:nvPr/>
                </p:nvSpPr>
                <p:spPr bwMode="auto">
                  <a:xfrm>
                    <a:off x="1904" y="3720"/>
                    <a:ext cx="1" cy="300"/>
                  </a:xfrm>
                  <a:prstGeom prst="line">
                    <a:avLst/>
                  </a:prstGeom>
                  <a:noFill/>
                  <a:ln w="25560">
                    <a:solidFill>
                      <a:srgbClr val="000000"/>
                    </a:solidFill>
                    <a:miter lim="800000"/>
                    <a:headEnd/>
                    <a:tailEnd/>
                  </a:ln>
                </p:spPr>
                <p:txBody>
                  <a:bodyPr/>
                  <a:lstStyle/>
                  <a:p>
                    <a:endParaRPr lang="en-US"/>
                  </a:p>
                </p:txBody>
              </p:sp>
              <p:sp>
                <p:nvSpPr>
                  <p:cNvPr id="48212" name="Line 60"/>
                  <p:cNvSpPr>
                    <a:spLocks noChangeShapeType="1"/>
                  </p:cNvSpPr>
                  <p:nvPr/>
                </p:nvSpPr>
                <p:spPr bwMode="auto">
                  <a:xfrm flipH="1">
                    <a:off x="1893" y="4029"/>
                    <a:ext cx="152" cy="1"/>
                  </a:xfrm>
                  <a:prstGeom prst="line">
                    <a:avLst/>
                  </a:prstGeom>
                  <a:noFill/>
                  <a:ln w="25560">
                    <a:solidFill>
                      <a:srgbClr val="000000"/>
                    </a:solidFill>
                    <a:miter lim="800000"/>
                    <a:headEnd/>
                    <a:tailEnd/>
                  </a:ln>
                </p:spPr>
                <p:txBody>
                  <a:bodyPr/>
                  <a:lstStyle/>
                  <a:p>
                    <a:endParaRPr lang="en-US"/>
                  </a:p>
                </p:txBody>
              </p:sp>
              <p:sp>
                <p:nvSpPr>
                  <p:cNvPr id="48213" name="Line 61"/>
                  <p:cNvSpPr>
                    <a:spLocks noChangeShapeType="1"/>
                  </p:cNvSpPr>
                  <p:nvPr/>
                </p:nvSpPr>
                <p:spPr bwMode="auto">
                  <a:xfrm>
                    <a:off x="2265" y="3870"/>
                    <a:ext cx="159" cy="1"/>
                  </a:xfrm>
                  <a:prstGeom prst="line">
                    <a:avLst/>
                  </a:prstGeom>
                  <a:noFill/>
                  <a:ln w="25560">
                    <a:solidFill>
                      <a:srgbClr val="000000"/>
                    </a:solidFill>
                    <a:miter lim="800000"/>
                    <a:headEnd/>
                    <a:tailEnd/>
                  </a:ln>
                </p:spPr>
                <p:txBody>
                  <a:bodyPr/>
                  <a:lstStyle/>
                  <a:p>
                    <a:endParaRPr lang="en-US"/>
                  </a:p>
                </p:txBody>
              </p:sp>
            </p:grpSp>
            <p:sp>
              <p:nvSpPr>
                <p:cNvPr id="48206" name="Line 62"/>
                <p:cNvSpPr>
                  <a:spLocks noChangeShapeType="1"/>
                </p:cNvSpPr>
                <p:nvPr/>
              </p:nvSpPr>
              <p:spPr bwMode="auto">
                <a:xfrm flipH="1">
                  <a:off x="1735" y="3765"/>
                  <a:ext cx="178" cy="1"/>
                </a:xfrm>
                <a:prstGeom prst="line">
                  <a:avLst/>
                </a:prstGeom>
                <a:noFill/>
                <a:ln w="25560">
                  <a:solidFill>
                    <a:srgbClr val="000000"/>
                  </a:solidFill>
                  <a:miter lim="800000"/>
                  <a:headEnd/>
                  <a:tailEnd/>
                </a:ln>
              </p:spPr>
              <p:txBody>
                <a:bodyPr/>
                <a:lstStyle/>
                <a:p>
                  <a:endParaRPr lang="en-US"/>
                </a:p>
              </p:txBody>
            </p:sp>
            <p:sp>
              <p:nvSpPr>
                <p:cNvPr id="48207" name="Line 63"/>
                <p:cNvSpPr>
                  <a:spLocks noChangeShapeType="1"/>
                </p:cNvSpPr>
                <p:nvPr/>
              </p:nvSpPr>
              <p:spPr bwMode="auto">
                <a:xfrm flipH="1">
                  <a:off x="1735" y="3976"/>
                  <a:ext cx="178" cy="1"/>
                </a:xfrm>
                <a:prstGeom prst="line">
                  <a:avLst/>
                </a:prstGeom>
                <a:noFill/>
                <a:ln w="25560">
                  <a:solidFill>
                    <a:srgbClr val="000000"/>
                  </a:solidFill>
                  <a:miter lim="800000"/>
                  <a:headEnd/>
                  <a:tailEnd/>
                </a:ln>
              </p:spPr>
              <p:txBody>
                <a:bodyPr/>
                <a:lstStyle/>
                <a:p>
                  <a:endParaRPr lang="en-US"/>
                </a:p>
              </p:txBody>
            </p:sp>
          </p:grpSp>
          <p:sp>
            <p:nvSpPr>
              <p:cNvPr id="48172" name="Rectangle 64"/>
              <p:cNvSpPr>
                <a:spLocks noChangeArrowheads="1"/>
              </p:cNvSpPr>
              <p:nvPr/>
            </p:nvSpPr>
            <p:spPr bwMode="auto">
              <a:xfrm>
                <a:off x="876" y="3654"/>
                <a:ext cx="834"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Compare</a:t>
                </a:r>
              </a:p>
            </p:txBody>
          </p:sp>
          <p:sp>
            <p:nvSpPr>
              <p:cNvPr id="48173" name="Line 65"/>
              <p:cNvSpPr>
                <a:spLocks noChangeShapeType="1"/>
              </p:cNvSpPr>
              <p:nvPr/>
            </p:nvSpPr>
            <p:spPr bwMode="auto">
              <a:xfrm>
                <a:off x="1595" y="3765"/>
                <a:ext cx="141" cy="1"/>
              </a:xfrm>
              <a:prstGeom prst="line">
                <a:avLst/>
              </a:prstGeom>
              <a:noFill/>
              <a:ln w="25560">
                <a:solidFill>
                  <a:srgbClr val="000000"/>
                </a:solidFill>
                <a:miter lim="800000"/>
                <a:headEnd/>
                <a:tailEnd/>
              </a:ln>
            </p:spPr>
            <p:txBody>
              <a:bodyPr/>
              <a:lstStyle/>
              <a:p>
                <a:endParaRPr lang="en-US"/>
              </a:p>
            </p:txBody>
          </p:sp>
          <p:sp>
            <p:nvSpPr>
              <p:cNvPr id="48174" name="Line 66"/>
              <p:cNvSpPr>
                <a:spLocks noChangeShapeType="1"/>
              </p:cNvSpPr>
              <p:nvPr/>
            </p:nvSpPr>
            <p:spPr bwMode="auto">
              <a:xfrm flipH="1">
                <a:off x="306" y="3976"/>
                <a:ext cx="1448" cy="1"/>
              </a:xfrm>
              <a:prstGeom prst="line">
                <a:avLst/>
              </a:prstGeom>
              <a:noFill/>
              <a:ln w="25560">
                <a:solidFill>
                  <a:srgbClr val="000000"/>
                </a:solidFill>
                <a:miter lim="800000"/>
                <a:headEnd/>
                <a:tailEnd/>
              </a:ln>
            </p:spPr>
            <p:txBody>
              <a:bodyPr/>
              <a:lstStyle/>
              <a:p>
                <a:endParaRPr lang="en-US"/>
              </a:p>
            </p:txBody>
          </p:sp>
          <p:sp>
            <p:nvSpPr>
              <p:cNvPr id="48175" name="Line 67"/>
              <p:cNvSpPr>
                <a:spLocks noChangeShapeType="1"/>
              </p:cNvSpPr>
              <p:nvPr/>
            </p:nvSpPr>
            <p:spPr bwMode="auto">
              <a:xfrm>
                <a:off x="316" y="3297"/>
                <a:ext cx="1" cy="670"/>
              </a:xfrm>
              <a:prstGeom prst="line">
                <a:avLst/>
              </a:prstGeom>
              <a:noFill/>
              <a:ln w="25560">
                <a:solidFill>
                  <a:srgbClr val="000000"/>
                </a:solidFill>
                <a:miter lim="800000"/>
                <a:headEnd/>
                <a:tailEnd/>
              </a:ln>
            </p:spPr>
            <p:txBody>
              <a:bodyPr/>
              <a:lstStyle/>
              <a:p>
                <a:endParaRPr lang="en-US"/>
              </a:p>
            </p:txBody>
          </p:sp>
          <p:sp>
            <p:nvSpPr>
              <p:cNvPr id="48176" name="Line 68"/>
              <p:cNvSpPr>
                <a:spLocks noChangeShapeType="1"/>
              </p:cNvSpPr>
              <p:nvPr/>
            </p:nvSpPr>
            <p:spPr bwMode="auto">
              <a:xfrm>
                <a:off x="1269" y="3297"/>
                <a:ext cx="1" cy="406"/>
              </a:xfrm>
              <a:prstGeom prst="line">
                <a:avLst/>
              </a:prstGeom>
              <a:noFill/>
              <a:ln w="25560">
                <a:solidFill>
                  <a:srgbClr val="000000"/>
                </a:solidFill>
                <a:miter lim="800000"/>
                <a:headEnd/>
                <a:tailEnd type="triangle" w="med" len="med"/>
              </a:ln>
            </p:spPr>
            <p:txBody>
              <a:bodyPr/>
              <a:lstStyle/>
              <a:p>
                <a:endParaRPr lang="en-US"/>
              </a:p>
            </p:txBody>
          </p:sp>
          <p:sp>
            <p:nvSpPr>
              <p:cNvPr id="48177" name="Line 69"/>
              <p:cNvSpPr>
                <a:spLocks noChangeShapeType="1"/>
              </p:cNvSpPr>
              <p:nvPr/>
            </p:nvSpPr>
            <p:spPr bwMode="auto">
              <a:xfrm flipH="1">
                <a:off x="412" y="3765"/>
                <a:ext cx="549" cy="1"/>
              </a:xfrm>
              <a:prstGeom prst="line">
                <a:avLst/>
              </a:prstGeom>
              <a:noFill/>
              <a:ln w="25560">
                <a:solidFill>
                  <a:srgbClr val="000000"/>
                </a:solidFill>
                <a:miter lim="800000"/>
                <a:headEnd type="triangle" w="med" len="med"/>
                <a:tailEnd/>
              </a:ln>
            </p:spPr>
            <p:txBody>
              <a:bodyPr/>
              <a:lstStyle/>
              <a:p>
                <a:endParaRPr lang="en-US"/>
              </a:p>
            </p:txBody>
          </p:sp>
          <p:sp>
            <p:nvSpPr>
              <p:cNvPr id="48178" name="Rectangle 70"/>
              <p:cNvSpPr>
                <a:spLocks noChangeArrowheads="1"/>
              </p:cNvSpPr>
              <p:nvPr/>
            </p:nvSpPr>
            <p:spPr bwMode="auto">
              <a:xfrm>
                <a:off x="298" y="3548"/>
                <a:ext cx="746"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Adr Tag</a:t>
                </a:r>
              </a:p>
            </p:txBody>
          </p:sp>
          <p:grpSp>
            <p:nvGrpSpPr>
              <p:cNvPr id="7" name="Group 71"/>
              <p:cNvGrpSpPr>
                <a:grpSpLocks/>
              </p:cNvGrpSpPr>
              <p:nvPr/>
            </p:nvGrpSpPr>
            <p:grpSpPr bwMode="auto">
              <a:xfrm>
                <a:off x="3905" y="3297"/>
                <a:ext cx="2125" cy="732"/>
                <a:chOff x="3905" y="3297"/>
                <a:chExt cx="2125" cy="732"/>
              </a:xfrm>
            </p:grpSpPr>
            <p:sp>
              <p:nvSpPr>
                <p:cNvPr id="48188" name="Oval 72"/>
                <p:cNvSpPr>
                  <a:spLocks noChangeArrowheads="1"/>
                </p:cNvSpPr>
                <p:nvPr/>
              </p:nvSpPr>
              <p:spPr bwMode="auto">
                <a:xfrm>
                  <a:off x="4770" y="3615"/>
                  <a:ext cx="618" cy="300"/>
                </a:xfrm>
                <a:prstGeom prst="ellipse">
                  <a:avLst/>
                </a:prstGeom>
                <a:noFill/>
                <a:ln w="25560">
                  <a:solidFill>
                    <a:srgbClr val="000000"/>
                  </a:solidFill>
                  <a:miter lim="800000"/>
                  <a:headEnd/>
                  <a:tailEnd/>
                </a:ln>
              </p:spPr>
              <p:txBody>
                <a:bodyPr wrap="none" anchor="ctr"/>
                <a:lstStyle/>
                <a:p>
                  <a:endParaRPr lang="en-US"/>
                </a:p>
              </p:txBody>
            </p:sp>
            <p:grpSp>
              <p:nvGrpSpPr>
                <p:cNvPr id="8" name="Group 73"/>
                <p:cNvGrpSpPr>
                  <a:grpSpLocks/>
                </p:cNvGrpSpPr>
                <p:nvPr/>
              </p:nvGrpSpPr>
              <p:grpSpPr bwMode="auto">
                <a:xfrm>
                  <a:off x="3905" y="3712"/>
                  <a:ext cx="687" cy="318"/>
                  <a:chOff x="3905" y="3712"/>
                  <a:chExt cx="687" cy="318"/>
                </a:xfrm>
              </p:grpSpPr>
              <p:grpSp>
                <p:nvGrpSpPr>
                  <p:cNvPr id="9" name="Group 74"/>
                  <p:cNvGrpSpPr>
                    <a:grpSpLocks/>
                  </p:cNvGrpSpPr>
                  <p:nvPr/>
                </p:nvGrpSpPr>
                <p:grpSpPr bwMode="auto">
                  <a:xfrm>
                    <a:off x="3905" y="3712"/>
                    <a:ext cx="617" cy="318"/>
                    <a:chOff x="3905" y="3712"/>
                    <a:chExt cx="617" cy="318"/>
                  </a:xfrm>
                </p:grpSpPr>
                <p:sp>
                  <p:nvSpPr>
                    <p:cNvPr id="48199" name="AutoShape 75"/>
                    <p:cNvSpPr>
                      <a:spLocks noChangeArrowheads="1"/>
                    </p:cNvSpPr>
                    <p:nvPr/>
                  </p:nvSpPr>
                  <p:spPr bwMode="auto">
                    <a:xfrm>
                      <a:off x="4101" y="3721"/>
                      <a:ext cx="423" cy="300"/>
                    </a:xfrm>
                    <a:custGeom>
                      <a:avLst/>
                      <a:gdLst>
                        <a:gd name="T0" fmla="*/ 80 w 21600"/>
                        <a:gd name="T1" fmla="*/ 52 h 21600"/>
                        <a:gd name="T2" fmla="*/ 0 w 21600"/>
                        <a:gd name="T3" fmla="*/ 0 h 21600"/>
                        <a:gd name="T4" fmla="*/ 89 w 21600"/>
                        <a:gd name="T5" fmla="*/ 56 h 21600"/>
                        <a:gd name="T6" fmla="*/ 953785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0 w 21600"/>
                        <a:gd name="T19" fmla="*/ 0 h 21600"/>
                        <a:gd name="T20" fmla="*/ 10774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 y="10799"/>
                          </a:moveTo>
                          <a:cubicBezTo>
                            <a:pt x="-1" y="4857"/>
                            <a:pt x="4800" y="31"/>
                            <a:pt x="10743" y="0"/>
                          </a:cubicBezTo>
                          <a:lnTo>
                            <a:pt x="10800" y="10800"/>
                          </a:lnTo>
                          <a:close/>
                        </a:path>
                        <a:path w="21600" h="21600" fill="none">
                          <a:moveTo>
                            <a:pt x="-1" y="10799"/>
                          </a:moveTo>
                          <a:cubicBezTo>
                            <a:pt x="-1" y="4857"/>
                            <a:pt x="4800" y="31"/>
                            <a:pt x="10743" y="0"/>
                          </a:cubicBezTo>
                        </a:path>
                      </a:pathLst>
                    </a:custGeom>
                    <a:noFill/>
                    <a:ln w="25560">
                      <a:solidFill>
                        <a:srgbClr val="000000"/>
                      </a:solidFill>
                      <a:miter lim="800000"/>
                      <a:headEnd/>
                      <a:tailEnd/>
                    </a:ln>
                  </p:spPr>
                  <p:txBody>
                    <a:bodyPr wrap="none" anchor="ctr"/>
                    <a:lstStyle/>
                    <a:p>
                      <a:endParaRPr lang="en-US"/>
                    </a:p>
                  </p:txBody>
                </p:sp>
                <p:sp>
                  <p:nvSpPr>
                    <p:cNvPr id="48200" name="AutoShape 76"/>
                    <p:cNvSpPr>
                      <a:spLocks noChangeArrowheads="1"/>
                    </p:cNvSpPr>
                    <p:nvPr/>
                  </p:nvSpPr>
                  <p:spPr bwMode="auto">
                    <a:xfrm rot="10800000">
                      <a:off x="4090" y="3731"/>
                      <a:ext cx="424" cy="300"/>
                    </a:xfrm>
                    <a:custGeom>
                      <a:avLst/>
                      <a:gdLst>
                        <a:gd name="T0" fmla="*/ 80 w 21600"/>
                        <a:gd name="T1" fmla="*/ 52 h 21600"/>
                        <a:gd name="T2" fmla="*/ 231561 w 21600"/>
                        <a:gd name="T3" fmla="*/ 0 h 21600"/>
                        <a:gd name="T4" fmla="*/ 89 w 21600"/>
                        <a:gd name="T5" fmla="*/ 56 h 21600"/>
                        <a:gd name="T6" fmla="*/ 956040 w 21600"/>
                        <a:gd name="T7" fmla="*/ 0 h 21600"/>
                        <a:gd name="T8" fmla="*/ 0 w 21600"/>
                        <a:gd name="T9" fmla="*/ -14913339 h 21600"/>
                        <a:gd name="T10" fmla="*/ 0 w 21600"/>
                        <a:gd name="T11" fmla="*/ 986510 h 21600"/>
                        <a:gd name="T12" fmla="*/ 0 60000 65536"/>
                        <a:gd name="T13" fmla="*/ 0 60000 65536"/>
                        <a:gd name="T14" fmla="*/ 0 60000 65536"/>
                        <a:gd name="T15" fmla="*/ 0 60000 65536"/>
                        <a:gd name="T16" fmla="*/ 0 60000 65536"/>
                        <a:gd name="T17" fmla="*/ 0 60000 65536"/>
                        <a:gd name="T18" fmla="*/ 10800 w 21600"/>
                        <a:gd name="T19" fmla="*/ 0 h 21600"/>
                        <a:gd name="T20" fmla="*/ 21600 w 21600"/>
                        <a:gd name="T21" fmla="*/ 10800 h 21600"/>
                      </a:gdLst>
                      <a:ahLst/>
                      <a:cxnLst>
                        <a:cxn ang="T12">
                          <a:pos x="T0" y="T1"/>
                        </a:cxn>
                        <a:cxn ang="T13">
                          <a:pos x="T2" y="T3"/>
                        </a:cxn>
                        <a:cxn ang="T14">
                          <a:pos x="T4" y="T5"/>
                        </a:cxn>
                        <a:cxn ang="T15">
                          <a:pos x="T6" y="T7"/>
                        </a:cxn>
                        <a:cxn ang="T16">
                          <a:pos x="T8" y="T9"/>
                        </a:cxn>
                        <a:cxn ang="T17">
                          <a:pos x="T10" y="T11"/>
                        </a:cxn>
                      </a:cxnLst>
                      <a:rect l="T18" t="T19" r="T20" b="T21"/>
                      <a:pathLst>
                        <a:path w="21600" h="21600" stroke="0">
                          <a:moveTo>
                            <a:pt x="10799" y="0"/>
                          </a:moveTo>
                          <a:cubicBezTo>
                            <a:pt x="10799" y="0"/>
                            <a:pt x="10799" y="-1"/>
                            <a:pt x="10800" y="-1"/>
                          </a:cubicBezTo>
                          <a:cubicBezTo>
                            <a:pt x="16764" y="-1"/>
                            <a:pt x="21600" y="4835"/>
                            <a:pt x="21600" y="10800"/>
                          </a:cubicBezTo>
                          <a:lnTo>
                            <a:pt x="10800" y="10800"/>
                          </a:lnTo>
                          <a:close/>
                        </a:path>
                        <a:path w="21600" h="21600" fill="none">
                          <a:moveTo>
                            <a:pt x="10799" y="0"/>
                          </a:moveTo>
                          <a:cubicBezTo>
                            <a:pt x="10799" y="0"/>
                            <a:pt x="10799" y="-1"/>
                            <a:pt x="10800" y="-1"/>
                          </a:cubicBezTo>
                          <a:cubicBezTo>
                            <a:pt x="16764" y="-1"/>
                            <a:pt x="21600" y="4835"/>
                            <a:pt x="21600" y="10800"/>
                          </a:cubicBezTo>
                        </a:path>
                      </a:pathLst>
                    </a:custGeom>
                    <a:noFill/>
                    <a:ln w="25560">
                      <a:solidFill>
                        <a:srgbClr val="000000"/>
                      </a:solidFill>
                      <a:miter lim="800000"/>
                      <a:headEnd/>
                      <a:tailEnd/>
                    </a:ln>
                  </p:spPr>
                  <p:txBody>
                    <a:bodyPr wrap="none" anchor="ctr"/>
                    <a:lstStyle/>
                    <a:p>
                      <a:endParaRPr lang="en-US"/>
                    </a:p>
                  </p:txBody>
                </p:sp>
                <p:sp>
                  <p:nvSpPr>
                    <p:cNvPr id="48201" name="Line 77"/>
                    <p:cNvSpPr>
                      <a:spLocks noChangeShapeType="1"/>
                    </p:cNvSpPr>
                    <p:nvPr/>
                  </p:nvSpPr>
                  <p:spPr bwMode="auto">
                    <a:xfrm>
                      <a:off x="4320" y="3712"/>
                      <a:ext cx="115" cy="1"/>
                    </a:xfrm>
                    <a:prstGeom prst="line">
                      <a:avLst/>
                    </a:prstGeom>
                    <a:noFill/>
                    <a:ln w="25560">
                      <a:solidFill>
                        <a:srgbClr val="000000"/>
                      </a:solidFill>
                      <a:miter lim="800000"/>
                      <a:headEnd/>
                      <a:tailEnd/>
                    </a:ln>
                  </p:spPr>
                  <p:txBody>
                    <a:bodyPr/>
                    <a:lstStyle/>
                    <a:p>
                      <a:endParaRPr lang="en-US"/>
                    </a:p>
                  </p:txBody>
                </p:sp>
                <p:sp>
                  <p:nvSpPr>
                    <p:cNvPr id="48202" name="Line 78"/>
                    <p:cNvSpPr>
                      <a:spLocks noChangeShapeType="1"/>
                    </p:cNvSpPr>
                    <p:nvPr/>
                  </p:nvSpPr>
                  <p:spPr bwMode="auto">
                    <a:xfrm>
                      <a:off x="4443" y="3720"/>
                      <a:ext cx="1" cy="300"/>
                    </a:xfrm>
                    <a:prstGeom prst="line">
                      <a:avLst/>
                    </a:prstGeom>
                    <a:noFill/>
                    <a:ln w="25560">
                      <a:solidFill>
                        <a:srgbClr val="000000"/>
                      </a:solidFill>
                      <a:miter lim="800000"/>
                      <a:headEnd/>
                      <a:tailEnd/>
                    </a:ln>
                  </p:spPr>
                  <p:txBody>
                    <a:bodyPr/>
                    <a:lstStyle/>
                    <a:p>
                      <a:endParaRPr lang="en-US"/>
                    </a:p>
                  </p:txBody>
                </p:sp>
                <p:sp>
                  <p:nvSpPr>
                    <p:cNvPr id="48203" name="Line 79"/>
                    <p:cNvSpPr>
                      <a:spLocks noChangeShapeType="1"/>
                    </p:cNvSpPr>
                    <p:nvPr/>
                  </p:nvSpPr>
                  <p:spPr bwMode="auto">
                    <a:xfrm>
                      <a:off x="4320" y="4029"/>
                      <a:ext cx="115" cy="1"/>
                    </a:xfrm>
                    <a:prstGeom prst="line">
                      <a:avLst/>
                    </a:prstGeom>
                    <a:noFill/>
                    <a:ln w="25560">
                      <a:solidFill>
                        <a:srgbClr val="000000"/>
                      </a:solidFill>
                      <a:miter lim="800000"/>
                      <a:headEnd/>
                      <a:tailEnd/>
                    </a:ln>
                  </p:spPr>
                  <p:txBody>
                    <a:bodyPr/>
                    <a:lstStyle/>
                    <a:p>
                      <a:endParaRPr lang="en-US"/>
                    </a:p>
                  </p:txBody>
                </p:sp>
                <p:sp>
                  <p:nvSpPr>
                    <p:cNvPr id="48204" name="Line 80"/>
                    <p:cNvSpPr>
                      <a:spLocks noChangeShapeType="1"/>
                    </p:cNvSpPr>
                    <p:nvPr/>
                  </p:nvSpPr>
                  <p:spPr bwMode="auto">
                    <a:xfrm flipH="1">
                      <a:off x="3904" y="3870"/>
                      <a:ext cx="196" cy="1"/>
                    </a:xfrm>
                    <a:prstGeom prst="line">
                      <a:avLst/>
                    </a:prstGeom>
                    <a:noFill/>
                    <a:ln w="25560">
                      <a:solidFill>
                        <a:srgbClr val="000000"/>
                      </a:solidFill>
                      <a:miter lim="800000"/>
                      <a:headEnd/>
                      <a:tailEnd/>
                    </a:ln>
                  </p:spPr>
                  <p:txBody>
                    <a:bodyPr/>
                    <a:lstStyle/>
                    <a:p>
                      <a:endParaRPr lang="en-US"/>
                    </a:p>
                  </p:txBody>
                </p:sp>
              </p:grpSp>
              <p:sp>
                <p:nvSpPr>
                  <p:cNvPr id="48197" name="Line 81"/>
                  <p:cNvSpPr>
                    <a:spLocks noChangeShapeType="1"/>
                  </p:cNvSpPr>
                  <p:nvPr/>
                </p:nvSpPr>
                <p:spPr bwMode="auto">
                  <a:xfrm>
                    <a:off x="4452" y="3765"/>
                    <a:ext cx="141" cy="1"/>
                  </a:xfrm>
                  <a:prstGeom prst="line">
                    <a:avLst/>
                  </a:prstGeom>
                  <a:noFill/>
                  <a:ln w="25560">
                    <a:solidFill>
                      <a:srgbClr val="000000"/>
                    </a:solidFill>
                    <a:miter lim="800000"/>
                    <a:headEnd/>
                    <a:tailEnd/>
                  </a:ln>
                </p:spPr>
                <p:txBody>
                  <a:bodyPr/>
                  <a:lstStyle/>
                  <a:p>
                    <a:endParaRPr lang="en-US"/>
                  </a:p>
                </p:txBody>
              </p:sp>
              <p:sp>
                <p:nvSpPr>
                  <p:cNvPr id="48198" name="Line 82"/>
                  <p:cNvSpPr>
                    <a:spLocks noChangeShapeType="1"/>
                  </p:cNvSpPr>
                  <p:nvPr/>
                </p:nvSpPr>
                <p:spPr bwMode="auto">
                  <a:xfrm>
                    <a:off x="4452" y="3976"/>
                    <a:ext cx="141" cy="1"/>
                  </a:xfrm>
                  <a:prstGeom prst="line">
                    <a:avLst/>
                  </a:prstGeom>
                  <a:noFill/>
                  <a:ln w="25560">
                    <a:solidFill>
                      <a:srgbClr val="000000"/>
                    </a:solidFill>
                    <a:miter lim="800000"/>
                    <a:headEnd/>
                    <a:tailEnd/>
                  </a:ln>
                </p:spPr>
                <p:txBody>
                  <a:bodyPr/>
                  <a:lstStyle/>
                  <a:p>
                    <a:endParaRPr lang="en-US"/>
                  </a:p>
                </p:txBody>
              </p:sp>
            </p:grpSp>
            <p:sp>
              <p:nvSpPr>
                <p:cNvPr id="48190" name="Rectangle 83"/>
                <p:cNvSpPr>
                  <a:spLocks noChangeArrowheads="1"/>
                </p:cNvSpPr>
                <p:nvPr/>
              </p:nvSpPr>
              <p:spPr bwMode="auto">
                <a:xfrm flipH="1">
                  <a:off x="4654" y="3659"/>
                  <a:ext cx="834" cy="231"/>
                </a:xfrm>
                <a:prstGeom prst="rect">
                  <a:avLst/>
                </a:prstGeom>
                <a:noFill/>
                <a:ln w="9525">
                  <a:noFill/>
                  <a:round/>
                  <a:headEnd/>
                  <a:tailEnd/>
                </a:ln>
              </p:spPr>
              <p:txBody>
                <a:bodyPr lIns="90360" tIns="44280" rIns="90360" bIns="44280">
                  <a:spAutoFit/>
                </a:bodyPr>
                <a:lstStyle/>
                <a:p>
                  <a:pPr>
                    <a:lnSpc>
                      <a:spcPct val="104000"/>
                    </a:lnSpc>
                    <a:tabLst>
                      <a:tab pos="655638" algn="l"/>
                    </a:tabLst>
                  </a:pPr>
                  <a:r>
                    <a:rPr lang="en-GB" sz="1500" b="1">
                      <a:latin typeface="Trebuchet MS" charset="0"/>
                    </a:rPr>
                    <a:t>Compare</a:t>
                  </a:r>
                </a:p>
              </p:txBody>
            </p:sp>
            <p:sp>
              <p:nvSpPr>
                <p:cNvPr id="48191" name="Line 84"/>
                <p:cNvSpPr>
                  <a:spLocks noChangeShapeType="1"/>
                </p:cNvSpPr>
                <p:nvPr/>
              </p:nvSpPr>
              <p:spPr bwMode="auto">
                <a:xfrm flipH="1">
                  <a:off x="4592" y="3765"/>
                  <a:ext cx="178" cy="1"/>
                </a:xfrm>
                <a:prstGeom prst="line">
                  <a:avLst/>
                </a:prstGeom>
                <a:noFill/>
                <a:ln w="25560">
                  <a:solidFill>
                    <a:srgbClr val="000000"/>
                  </a:solidFill>
                  <a:miter lim="800000"/>
                  <a:headEnd/>
                  <a:tailEnd/>
                </a:ln>
              </p:spPr>
              <p:txBody>
                <a:bodyPr/>
                <a:lstStyle/>
                <a:p>
                  <a:endParaRPr lang="en-US"/>
                </a:p>
              </p:txBody>
            </p:sp>
            <p:sp>
              <p:nvSpPr>
                <p:cNvPr id="48192" name="Line 85"/>
                <p:cNvSpPr>
                  <a:spLocks noChangeShapeType="1"/>
                </p:cNvSpPr>
                <p:nvPr/>
              </p:nvSpPr>
              <p:spPr bwMode="auto">
                <a:xfrm>
                  <a:off x="4611" y="3976"/>
                  <a:ext cx="1411" cy="1"/>
                </a:xfrm>
                <a:prstGeom prst="line">
                  <a:avLst/>
                </a:prstGeom>
                <a:noFill/>
                <a:ln w="25560">
                  <a:solidFill>
                    <a:srgbClr val="000000"/>
                  </a:solidFill>
                  <a:miter lim="800000"/>
                  <a:headEnd/>
                  <a:tailEnd/>
                </a:ln>
              </p:spPr>
              <p:txBody>
                <a:bodyPr/>
                <a:lstStyle/>
                <a:p>
                  <a:endParaRPr lang="en-US"/>
                </a:p>
              </p:txBody>
            </p:sp>
            <p:sp>
              <p:nvSpPr>
                <p:cNvPr id="48193" name="Line 86"/>
                <p:cNvSpPr>
                  <a:spLocks noChangeShapeType="1"/>
                </p:cNvSpPr>
                <p:nvPr/>
              </p:nvSpPr>
              <p:spPr bwMode="auto">
                <a:xfrm>
                  <a:off x="6031" y="3297"/>
                  <a:ext cx="1" cy="670"/>
                </a:xfrm>
                <a:prstGeom prst="line">
                  <a:avLst/>
                </a:prstGeom>
                <a:noFill/>
                <a:ln w="25560">
                  <a:solidFill>
                    <a:srgbClr val="000000"/>
                  </a:solidFill>
                  <a:miter lim="800000"/>
                  <a:headEnd/>
                  <a:tailEnd/>
                </a:ln>
              </p:spPr>
              <p:txBody>
                <a:bodyPr/>
                <a:lstStyle/>
                <a:p>
                  <a:endParaRPr lang="en-US"/>
                </a:p>
              </p:txBody>
            </p:sp>
            <p:sp>
              <p:nvSpPr>
                <p:cNvPr id="48194" name="Line 87"/>
                <p:cNvSpPr>
                  <a:spLocks noChangeShapeType="1"/>
                </p:cNvSpPr>
                <p:nvPr/>
              </p:nvSpPr>
              <p:spPr bwMode="auto">
                <a:xfrm>
                  <a:off x="5078" y="3297"/>
                  <a:ext cx="1" cy="406"/>
                </a:xfrm>
                <a:prstGeom prst="line">
                  <a:avLst/>
                </a:prstGeom>
                <a:noFill/>
                <a:ln w="25560">
                  <a:solidFill>
                    <a:srgbClr val="000000"/>
                  </a:solidFill>
                  <a:miter lim="800000"/>
                  <a:headEnd/>
                  <a:tailEnd type="triangle" w="med" len="med"/>
                </a:ln>
              </p:spPr>
              <p:txBody>
                <a:bodyPr/>
                <a:lstStyle/>
                <a:p>
                  <a:endParaRPr lang="en-US"/>
                </a:p>
              </p:txBody>
            </p:sp>
            <p:sp>
              <p:nvSpPr>
                <p:cNvPr id="48195" name="Line 88"/>
                <p:cNvSpPr>
                  <a:spLocks noChangeShapeType="1"/>
                </p:cNvSpPr>
                <p:nvPr/>
              </p:nvSpPr>
              <p:spPr bwMode="auto">
                <a:xfrm>
                  <a:off x="5405" y="3765"/>
                  <a:ext cx="511" cy="1"/>
                </a:xfrm>
                <a:prstGeom prst="line">
                  <a:avLst/>
                </a:prstGeom>
                <a:noFill/>
                <a:ln w="25560">
                  <a:solidFill>
                    <a:srgbClr val="000000"/>
                  </a:solidFill>
                  <a:miter lim="800000"/>
                  <a:headEnd type="triangle" w="med" len="med"/>
                  <a:tailEnd/>
                </a:ln>
              </p:spPr>
              <p:txBody>
                <a:bodyPr/>
                <a:lstStyle/>
                <a:p>
                  <a:endParaRPr lang="en-US"/>
                </a:p>
              </p:txBody>
            </p:sp>
          </p:grpSp>
          <p:sp>
            <p:nvSpPr>
              <p:cNvPr id="48180" name="Oval 89"/>
              <p:cNvSpPr>
                <a:spLocks noChangeArrowheads="1"/>
              </p:cNvSpPr>
              <p:nvPr/>
            </p:nvSpPr>
            <p:spPr bwMode="auto">
              <a:xfrm>
                <a:off x="2494" y="3985"/>
                <a:ext cx="300" cy="300"/>
              </a:xfrm>
              <a:prstGeom prst="ellipse">
                <a:avLst/>
              </a:prstGeom>
              <a:noFill/>
              <a:ln w="25560">
                <a:solidFill>
                  <a:srgbClr val="000000"/>
                </a:solidFill>
                <a:miter lim="800000"/>
                <a:headEnd/>
                <a:tailEnd/>
              </a:ln>
            </p:spPr>
            <p:txBody>
              <a:bodyPr wrap="none" anchor="ctr"/>
              <a:lstStyle/>
              <a:p>
                <a:endParaRPr lang="en-US"/>
              </a:p>
            </p:txBody>
          </p:sp>
          <p:sp>
            <p:nvSpPr>
              <p:cNvPr id="48181" name="Rectangle 90"/>
              <p:cNvSpPr>
                <a:spLocks noChangeArrowheads="1"/>
              </p:cNvSpPr>
              <p:nvPr/>
            </p:nvSpPr>
            <p:spPr bwMode="auto">
              <a:xfrm>
                <a:off x="2450" y="4025"/>
                <a:ext cx="354" cy="231"/>
              </a:xfrm>
              <a:prstGeom prst="rect">
                <a:avLst/>
              </a:prstGeom>
              <a:noFill/>
              <a:ln w="9525">
                <a:noFill/>
                <a:round/>
                <a:headEnd/>
                <a:tailEnd/>
              </a:ln>
            </p:spPr>
            <p:txBody>
              <a:bodyPr lIns="90360" tIns="44280" rIns="90360" bIns="44280">
                <a:spAutoFit/>
              </a:bodyPr>
              <a:lstStyle/>
              <a:p>
                <a:pPr>
                  <a:lnSpc>
                    <a:spcPct val="104000"/>
                  </a:lnSpc>
                </a:pPr>
                <a:r>
                  <a:rPr lang="en-GB" sz="1500" b="1">
                    <a:latin typeface="Trebuchet MS" charset="0"/>
                  </a:rPr>
                  <a:t>OR</a:t>
                </a:r>
              </a:p>
            </p:txBody>
          </p:sp>
          <p:sp>
            <p:nvSpPr>
              <p:cNvPr id="48182" name="Line 91"/>
              <p:cNvSpPr>
                <a:spLocks noChangeShapeType="1"/>
              </p:cNvSpPr>
              <p:nvPr/>
            </p:nvSpPr>
            <p:spPr bwMode="auto">
              <a:xfrm>
                <a:off x="2327" y="3879"/>
                <a:ext cx="1" cy="247"/>
              </a:xfrm>
              <a:prstGeom prst="line">
                <a:avLst/>
              </a:prstGeom>
              <a:noFill/>
              <a:ln w="25560">
                <a:solidFill>
                  <a:srgbClr val="000000"/>
                </a:solidFill>
                <a:miter lim="800000"/>
                <a:headEnd/>
                <a:tailEnd/>
              </a:ln>
            </p:spPr>
            <p:txBody>
              <a:bodyPr/>
              <a:lstStyle/>
              <a:p>
                <a:endParaRPr lang="en-US"/>
              </a:p>
            </p:txBody>
          </p:sp>
          <p:sp>
            <p:nvSpPr>
              <p:cNvPr id="48183" name="Line 92"/>
              <p:cNvSpPr>
                <a:spLocks noChangeShapeType="1"/>
              </p:cNvSpPr>
              <p:nvPr/>
            </p:nvSpPr>
            <p:spPr bwMode="auto">
              <a:xfrm>
                <a:off x="2336" y="4135"/>
                <a:ext cx="141" cy="1"/>
              </a:xfrm>
              <a:prstGeom prst="line">
                <a:avLst/>
              </a:prstGeom>
              <a:noFill/>
              <a:ln w="25560">
                <a:solidFill>
                  <a:srgbClr val="000000"/>
                </a:solidFill>
                <a:miter lim="800000"/>
                <a:headEnd/>
                <a:tailEnd/>
              </a:ln>
            </p:spPr>
            <p:txBody>
              <a:bodyPr/>
              <a:lstStyle/>
              <a:p>
                <a:endParaRPr lang="en-US"/>
              </a:p>
            </p:txBody>
          </p:sp>
          <p:sp>
            <p:nvSpPr>
              <p:cNvPr id="48184" name="Line 93"/>
              <p:cNvSpPr>
                <a:spLocks noChangeShapeType="1"/>
              </p:cNvSpPr>
              <p:nvPr/>
            </p:nvSpPr>
            <p:spPr bwMode="auto">
              <a:xfrm>
                <a:off x="3967" y="3879"/>
                <a:ext cx="1" cy="247"/>
              </a:xfrm>
              <a:prstGeom prst="line">
                <a:avLst/>
              </a:prstGeom>
              <a:noFill/>
              <a:ln w="25560">
                <a:solidFill>
                  <a:srgbClr val="000000"/>
                </a:solidFill>
                <a:miter lim="800000"/>
                <a:headEnd/>
                <a:tailEnd/>
              </a:ln>
            </p:spPr>
            <p:txBody>
              <a:bodyPr/>
              <a:lstStyle/>
              <a:p>
                <a:endParaRPr lang="en-US"/>
              </a:p>
            </p:txBody>
          </p:sp>
          <p:sp>
            <p:nvSpPr>
              <p:cNvPr id="48185" name="Line 94"/>
              <p:cNvSpPr>
                <a:spLocks noChangeShapeType="1"/>
              </p:cNvSpPr>
              <p:nvPr/>
            </p:nvSpPr>
            <p:spPr bwMode="auto">
              <a:xfrm>
                <a:off x="2812" y="4135"/>
                <a:ext cx="1146" cy="1"/>
              </a:xfrm>
              <a:prstGeom prst="line">
                <a:avLst/>
              </a:prstGeom>
              <a:noFill/>
              <a:ln w="25560">
                <a:solidFill>
                  <a:srgbClr val="000000"/>
                </a:solidFill>
                <a:miter lim="800000"/>
                <a:headEnd/>
                <a:tailEnd/>
              </a:ln>
            </p:spPr>
            <p:txBody>
              <a:bodyPr/>
              <a:lstStyle/>
              <a:p>
                <a:endParaRPr lang="en-US"/>
              </a:p>
            </p:txBody>
          </p:sp>
          <p:sp>
            <p:nvSpPr>
              <p:cNvPr id="48186" name="Line 95"/>
              <p:cNvSpPr>
                <a:spLocks noChangeShapeType="1"/>
              </p:cNvSpPr>
              <p:nvPr/>
            </p:nvSpPr>
            <p:spPr bwMode="auto">
              <a:xfrm>
                <a:off x="2644" y="4303"/>
                <a:ext cx="1" cy="247"/>
              </a:xfrm>
              <a:prstGeom prst="line">
                <a:avLst/>
              </a:prstGeom>
              <a:noFill/>
              <a:ln w="25560">
                <a:solidFill>
                  <a:srgbClr val="000000"/>
                </a:solidFill>
                <a:miter lim="800000"/>
                <a:headEnd/>
                <a:tailEnd type="triangle" w="med" len="med"/>
              </a:ln>
            </p:spPr>
            <p:txBody>
              <a:bodyPr/>
              <a:lstStyle/>
              <a:p>
                <a:endParaRPr lang="en-US"/>
              </a:p>
            </p:txBody>
          </p:sp>
          <p:sp>
            <p:nvSpPr>
              <p:cNvPr id="48187" name="Rectangle 96"/>
              <p:cNvSpPr>
                <a:spLocks noChangeArrowheads="1"/>
              </p:cNvSpPr>
              <p:nvPr/>
            </p:nvSpPr>
            <p:spPr bwMode="auto">
              <a:xfrm>
                <a:off x="2293" y="4342"/>
                <a:ext cx="360" cy="231"/>
              </a:xfrm>
              <a:prstGeom prst="rect">
                <a:avLst/>
              </a:prstGeom>
              <a:noFill/>
              <a:ln w="9525">
                <a:noFill/>
                <a:round/>
                <a:headEnd/>
                <a:tailEnd/>
              </a:ln>
            </p:spPr>
            <p:txBody>
              <a:bodyPr lIns="90360" tIns="44280" rIns="90360" bIns="44280">
                <a:spAutoFit/>
              </a:bodyPr>
              <a:lstStyle/>
              <a:p>
                <a:pPr>
                  <a:lnSpc>
                    <a:spcPct val="104000"/>
                  </a:lnSpc>
                </a:pPr>
                <a:r>
                  <a:rPr lang="en-GB" sz="1500" b="1">
                    <a:latin typeface="Trebuchet MS" charset="0"/>
                  </a:rPr>
                  <a:t>Hit</a:t>
                </a:r>
              </a:p>
            </p:txBody>
          </p:sp>
        </p:grpSp>
      </p:grpSp>
      <p:sp>
        <p:nvSpPr>
          <p:cNvPr id="48131" name="Rectangle 97"/>
          <p:cNvSpPr>
            <a:spLocks noGrp="1" noChangeArrowheads="1"/>
          </p:cNvSpPr>
          <p:nvPr>
            <p:ph type="title"/>
          </p:nvPr>
        </p:nvSpPr>
        <p:spPr>
          <a:xfrm>
            <a:off x="0" y="182563"/>
            <a:ext cx="9144000" cy="1036637"/>
          </a:xfrm>
        </p:spPr>
        <p:txBody>
          <a:bodyPr lIns="82945" tIns="41473" rIns="82945" bIns="41473"/>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3200" smtClean="0">
                <a:solidFill>
                  <a:srgbClr val="000000"/>
                </a:solidFill>
              </a:rPr>
              <a:t>Disadvantage of Set Associative Cache</a:t>
            </a:r>
          </a:p>
        </p:txBody>
      </p:sp>
      <p:sp>
        <p:nvSpPr>
          <p:cNvPr id="48132" name="Rectangle 98"/>
          <p:cNvSpPr>
            <a:spLocks noGrp="1" noChangeArrowheads="1"/>
          </p:cNvSpPr>
          <p:nvPr>
            <p:ph type="body" idx="1"/>
          </p:nvPr>
        </p:nvSpPr>
        <p:spPr>
          <a:xfrm>
            <a:off x="228600" y="762000"/>
            <a:ext cx="8763000" cy="1905000"/>
          </a:xfrm>
        </p:spPr>
        <p:txBody>
          <a:bodyPr lIns="82945" tIns="41473" rIns="82945" bIns="41473">
            <a:normAutofit fontScale="92500" lnSpcReduction="10000"/>
          </a:bodyPr>
          <a:lstStyle/>
          <a:p>
            <a:pPr marL="309563" indent="-309563" eaLnBrk="1" hangingPunct="1">
              <a:lnSpc>
                <a:spcPct val="86000"/>
              </a:lnSpc>
              <a:spcBef>
                <a:spcPts val="388"/>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N-way Set Associative Cache versus Direct Mapped Cache:</a:t>
            </a:r>
          </a:p>
          <a:p>
            <a:pPr marL="0" lvl="1" indent="0" eaLnBrk="1" hangingPunct="1">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N comparators vs. 1</a:t>
            </a:r>
          </a:p>
          <a:p>
            <a:pPr marL="0" lvl="1" indent="0" eaLnBrk="1" hangingPunct="1">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Extra MUX delay for the data</a:t>
            </a:r>
          </a:p>
          <a:p>
            <a:pPr marL="0" lvl="1" indent="0" eaLnBrk="1" hangingPunct="1">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Data comes AFTER Hit/Miss decision and set selection</a:t>
            </a:r>
          </a:p>
          <a:p>
            <a:pPr marL="309563" indent="-309563" eaLnBrk="1" hangingPunct="1">
              <a:lnSpc>
                <a:spcPct val="86000"/>
              </a:lnSpc>
              <a:spcBef>
                <a:spcPts val="388"/>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In a direct mapped cache, Cache Block is available BEFORE Hit/Miss:</a:t>
            </a:r>
          </a:p>
          <a:p>
            <a:pPr marL="0" lvl="1" indent="0" eaLnBrk="1" hangingPunct="1">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600" smtClean="0"/>
              <a:t>Possible to assume a hit and continue.  Recover later if miss.</a:t>
            </a:r>
          </a:p>
        </p:txBody>
      </p:sp>
      <p:sp>
        <p:nvSpPr>
          <p:cNvPr id="48133"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8134" name="TextBox 100"/>
          <p:cNvSpPr txBox="1">
            <a:spLocks noChangeArrowheads="1"/>
          </p:cNvSpPr>
          <p:nvPr/>
        </p:nvSpPr>
        <p:spPr bwMode="auto">
          <a:xfrm>
            <a:off x="381000" y="6019800"/>
            <a:ext cx="8305800" cy="369888"/>
          </a:xfrm>
          <a:prstGeom prst="rect">
            <a:avLst/>
          </a:prstGeom>
          <a:noFill/>
          <a:ln w="9525">
            <a:noFill/>
            <a:miter lim="800000"/>
            <a:headEnd/>
            <a:tailEnd/>
          </a:ln>
        </p:spPr>
        <p:txBody>
          <a:bodyPr>
            <a:spAutoFit/>
          </a:bodyPr>
          <a:lstStyle/>
          <a:p>
            <a:pPr algn="l"/>
            <a:r>
              <a:rPr lang="en-US" sz="1800">
                <a:solidFill>
                  <a:srgbClr val="FF0000"/>
                </a:solidFill>
              </a:rPr>
              <a:t>What will happen step-by-step on a reference?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017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018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0181" name="Rectangle 4"/>
          <p:cNvSpPr>
            <a:spLocks noChangeArrowheads="1"/>
          </p:cNvSpPr>
          <p:nvPr>
            <p:ph type="title"/>
          </p:nvPr>
        </p:nvSpPr>
        <p:spPr>
          <a:xfrm>
            <a:off x="533400" y="228600"/>
            <a:ext cx="8153400" cy="422275"/>
          </a:xfrm>
        </p:spPr>
        <p:txBody>
          <a:bodyPr>
            <a:normAutofit fontScale="90000"/>
          </a:bodyPr>
          <a:lstStyle/>
          <a:p>
            <a:pPr algn="ctr" eaLnBrk="1" hangingPunct="1"/>
            <a:r>
              <a:rPr lang="en-US" sz="3200" smtClean="0">
                <a:solidFill>
                  <a:schemeClr val="tx2"/>
                </a:solidFill>
              </a:rPr>
              <a:t>Four-Way Set Associative Cache</a:t>
            </a:r>
            <a:endParaRPr lang="en-US" smtClean="0"/>
          </a:p>
        </p:txBody>
      </p:sp>
      <p:sp>
        <p:nvSpPr>
          <p:cNvPr id="50182" name="Rectangle 5"/>
          <p:cNvSpPr>
            <a:spLocks noChangeArrowheads="1"/>
          </p:cNvSpPr>
          <p:nvPr>
            <p:ph type="body" idx="1"/>
          </p:nvPr>
        </p:nvSpPr>
        <p:spPr>
          <a:xfrm>
            <a:off x="533400" y="685800"/>
            <a:ext cx="8153400" cy="415925"/>
          </a:xfrm>
        </p:spPr>
        <p:txBody>
          <a:bodyPr>
            <a:normAutofit fontScale="77500" lnSpcReduction="20000"/>
          </a:bodyPr>
          <a:lstStyle/>
          <a:p>
            <a:pPr marL="261938" indent="-261938" eaLnBrk="1" hangingPunct="1">
              <a:spcBef>
                <a:spcPct val="0"/>
              </a:spcBef>
            </a:pPr>
            <a:r>
              <a:rPr lang="en-US" smtClean="0"/>
              <a:t>2</a:t>
            </a:r>
            <a:r>
              <a:rPr lang="en-US" baseline="30000" smtClean="0"/>
              <a:t>8</a:t>
            </a:r>
            <a:r>
              <a:rPr lang="en-US" smtClean="0"/>
              <a:t> = 256 sets each with four ways (each with one block)</a:t>
            </a:r>
          </a:p>
        </p:txBody>
      </p:sp>
      <p:grpSp>
        <p:nvGrpSpPr>
          <p:cNvPr id="2" name="Group 6"/>
          <p:cNvGrpSpPr>
            <a:grpSpLocks/>
          </p:cNvGrpSpPr>
          <p:nvPr/>
        </p:nvGrpSpPr>
        <p:grpSpPr bwMode="auto">
          <a:xfrm>
            <a:off x="3289300" y="1066800"/>
            <a:ext cx="2844800" cy="498475"/>
            <a:chOff x="0" y="0"/>
            <a:chExt cx="1792" cy="314"/>
          </a:xfrm>
        </p:grpSpPr>
        <p:sp>
          <p:nvSpPr>
            <p:cNvPr id="50358" name="Line 7"/>
            <p:cNvSpPr>
              <a:spLocks noChangeShapeType="1"/>
            </p:cNvSpPr>
            <p:nvPr/>
          </p:nvSpPr>
          <p:spPr bwMode="auto">
            <a:xfrm rot="10800000" flipH="1">
              <a:off x="954" y="165"/>
              <a:ext cx="2" cy="149"/>
            </a:xfrm>
            <a:prstGeom prst="line">
              <a:avLst/>
            </a:prstGeom>
            <a:noFill/>
            <a:ln w="20638">
              <a:solidFill>
                <a:srgbClr val="000000"/>
              </a:solidFill>
              <a:round/>
              <a:headEnd/>
              <a:tailEnd/>
            </a:ln>
          </p:spPr>
          <p:txBody>
            <a:bodyPr lIns="0" tIns="0" rIns="0" bIns="0"/>
            <a:lstStyle/>
            <a:p>
              <a:endParaRPr lang="en-US"/>
            </a:p>
          </p:txBody>
        </p:sp>
        <p:sp>
          <p:nvSpPr>
            <p:cNvPr id="50359" name="Line 8"/>
            <p:cNvSpPr>
              <a:spLocks noChangeShapeType="1"/>
            </p:cNvSpPr>
            <p:nvPr/>
          </p:nvSpPr>
          <p:spPr bwMode="auto">
            <a:xfrm rot="10800000" flipH="1">
              <a:off x="1498" y="155"/>
              <a:ext cx="0" cy="145"/>
            </a:xfrm>
            <a:prstGeom prst="line">
              <a:avLst/>
            </a:prstGeom>
            <a:noFill/>
            <a:ln w="20638">
              <a:solidFill>
                <a:srgbClr val="000000"/>
              </a:solidFill>
              <a:round/>
              <a:headEnd/>
              <a:tailEnd/>
            </a:ln>
          </p:spPr>
          <p:txBody>
            <a:bodyPr lIns="0" tIns="0" rIns="0" bIns="0"/>
            <a:lstStyle/>
            <a:p>
              <a:endParaRPr lang="en-US"/>
            </a:p>
          </p:txBody>
        </p:sp>
        <p:sp>
          <p:nvSpPr>
            <p:cNvPr id="50360" name="Freeform 9"/>
            <p:cNvSpPr>
              <a:spLocks/>
            </p:cNvSpPr>
            <p:nvPr/>
          </p:nvSpPr>
          <p:spPr bwMode="auto">
            <a:xfrm>
              <a:off x="86" y="163"/>
              <a:ext cx="1570" cy="151"/>
            </a:xfrm>
            <a:custGeom>
              <a:avLst/>
              <a:gdLst>
                <a:gd name="T0" fmla="*/ 0 w 21600"/>
                <a:gd name="T1" fmla="*/ 21314 h 21600"/>
                <a:gd name="T2" fmla="*/ 41 w 21600"/>
                <a:gd name="T3" fmla="*/ 0 h 21600"/>
                <a:gd name="T4" fmla="*/ 21600 w 21600"/>
                <a:gd name="T5" fmla="*/ 0 h 21600"/>
                <a:gd name="T6" fmla="*/ 21600 w 21600"/>
                <a:gd name="T7" fmla="*/ 21600 h 21600"/>
                <a:gd name="T8" fmla="*/ 41 w 21600"/>
                <a:gd name="T9" fmla="*/ 21600 h 21600"/>
                <a:gd name="T10" fmla="*/ 41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314"/>
                  </a:moveTo>
                  <a:lnTo>
                    <a:pt x="41" y="0"/>
                  </a:lnTo>
                  <a:lnTo>
                    <a:pt x="21600" y="0"/>
                  </a:lnTo>
                  <a:lnTo>
                    <a:pt x="21600" y="21600"/>
                  </a:lnTo>
                  <a:lnTo>
                    <a:pt x="41" y="21600"/>
                  </a:lnTo>
                </a:path>
              </a:pathLst>
            </a:custGeom>
            <a:noFill/>
            <a:ln w="20638">
              <a:solidFill>
                <a:srgbClr val="000000"/>
              </a:solidFill>
              <a:round/>
              <a:headEnd/>
              <a:tailEnd/>
            </a:ln>
          </p:spPr>
          <p:txBody>
            <a:bodyPr lIns="0" tIns="0" rIns="0" bIns="0"/>
            <a:lstStyle/>
            <a:p>
              <a:endParaRPr lang="en-US"/>
            </a:p>
          </p:txBody>
        </p:sp>
        <p:sp>
          <p:nvSpPr>
            <p:cNvPr id="50361" name="Rectangle 10"/>
            <p:cNvSpPr>
              <a:spLocks/>
            </p:cNvSpPr>
            <p:nvPr/>
          </p:nvSpPr>
          <p:spPr bwMode="auto">
            <a:xfrm>
              <a:off x="0" y="0"/>
              <a:ext cx="1792" cy="136"/>
            </a:xfrm>
            <a:prstGeom prst="rect">
              <a:avLst/>
            </a:prstGeom>
            <a:noFill/>
            <a:ln w="12700">
              <a:noFill/>
              <a:miter lim="800000"/>
              <a:headEnd/>
              <a:tailEnd/>
            </a:ln>
          </p:spPr>
          <p:txBody>
            <a:bodyPr lIns="38100" tIns="38100" rIns="38100" bIns="38100"/>
            <a:lstStyle/>
            <a:p>
              <a:pPr algn="l"/>
              <a:r>
                <a:rPr lang="en-US" sz="1000">
                  <a:latin typeface="Arial" charset="0"/>
                  <a:cs typeface="Arial" charset="0"/>
                  <a:sym typeface="Arial" charset="0"/>
                </a:rPr>
                <a:t>31 30       . . .        13 12  11     . . .        2  1  0</a:t>
              </a:r>
            </a:p>
          </p:txBody>
        </p:sp>
      </p:grpSp>
      <p:sp>
        <p:nvSpPr>
          <p:cNvPr id="50184" name="Rectangle 11"/>
          <p:cNvSpPr>
            <a:spLocks/>
          </p:cNvSpPr>
          <p:nvPr/>
        </p:nvSpPr>
        <p:spPr bwMode="auto">
          <a:xfrm>
            <a:off x="6096000" y="990600"/>
            <a:ext cx="1435100" cy="292100"/>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Byte offset</a:t>
            </a:r>
          </a:p>
        </p:txBody>
      </p:sp>
      <p:sp>
        <p:nvSpPr>
          <p:cNvPr id="50185" name="Line 12"/>
          <p:cNvSpPr>
            <a:spLocks noChangeShapeType="1"/>
          </p:cNvSpPr>
          <p:nvPr/>
        </p:nvSpPr>
        <p:spPr bwMode="auto">
          <a:xfrm flipH="1">
            <a:off x="5819775" y="1143000"/>
            <a:ext cx="304800" cy="304800"/>
          </a:xfrm>
          <a:prstGeom prst="line">
            <a:avLst/>
          </a:prstGeom>
          <a:noFill/>
          <a:ln w="12700">
            <a:solidFill>
              <a:srgbClr val="000000"/>
            </a:solidFill>
            <a:round/>
            <a:headEnd/>
            <a:tailEnd type="triangle" w="med" len="med"/>
          </a:ln>
        </p:spPr>
        <p:txBody>
          <a:bodyPr lIns="0" tIns="0" rIns="0" bIns="0"/>
          <a:lstStyle/>
          <a:p>
            <a:endParaRPr lang="en-US"/>
          </a:p>
        </p:txBody>
      </p:sp>
      <p:grpSp>
        <p:nvGrpSpPr>
          <p:cNvPr id="3" name="Group 13"/>
          <p:cNvGrpSpPr>
            <a:grpSpLocks/>
          </p:cNvGrpSpPr>
          <p:nvPr/>
        </p:nvGrpSpPr>
        <p:grpSpPr bwMode="auto">
          <a:xfrm>
            <a:off x="6600825" y="2208213"/>
            <a:ext cx="1933575" cy="2119312"/>
            <a:chOff x="11" y="0"/>
            <a:chExt cx="1217" cy="1334"/>
          </a:xfrm>
        </p:grpSpPr>
        <p:sp>
          <p:nvSpPr>
            <p:cNvPr id="50340" name="Freeform 14"/>
            <p:cNvSpPr>
              <a:spLocks/>
            </p:cNvSpPr>
            <p:nvPr/>
          </p:nvSpPr>
          <p:spPr bwMode="auto">
            <a:xfrm>
              <a:off x="209" y="197"/>
              <a:ext cx="1019" cy="1102"/>
            </a:xfrm>
            <a:custGeom>
              <a:avLst/>
              <a:gdLst>
                <a:gd name="T0" fmla="*/ 21600 w 21600"/>
                <a:gd name="T1" fmla="*/ 21561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561"/>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grpSp>
          <p:nvGrpSpPr>
            <p:cNvPr id="4" name="Group 15"/>
            <p:cNvGrpSpPr>
              <a:grpSpLocks/>
            </p:cNvGrpSpPr>
            <p:nvPr/>
          </p:nvGrpSpPr>
          <p:grpSpPr bwMode="auto">
            <a:xfrm>
              <a:off x="209" y="293"/>
              <a:ext cx="1019" cy="893"/>
              <a:chOff x="0" y="0"/>
              <a:chExt cx="1019" cy="893"/>
            </a:xfrm>
          </p:grpSpPr>
          <p:sp>
            <p:nvSpPr>
              <p:cNvPr id="50348" name="Freeform 16"/>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50349" name="Freeform 17"/>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50350" name="Line 18"/>
              <p:cNvSpPr>
                <a:spLocks noChangeShapeType="1"/>
              </p:cNvSpPr>
              <p:nvPr/>
            </p:nvSpPr>
            <p:spPr bwMode="auto">
              <a:xfrm flipH="1">
                <a:off x="0" y="0"/>
                <a:ext cx="1019" cy="1"/>
              </a:xfrm>
              <a:prstGeom prst="line">
                <a:avLst/>
              </a:prstGeom>
              <a:noFill/>
              <a:ln w="20638">
                <a:solidFill>
                  <a:srgbClr val="000000"/>
                </a:solidFill>
                <a:round/>
                <a:headEnd/>
                <a:tailEnd/>
              </a:ln>
            </p:spPr>
            <p:txBody>
              <a:bodyPr lIns="0" tIns="0" rIns="0" bIns="0"/>
              <a:lstStyle/>
              <a:p>
                <a:endParaRPr lang="en-US"/>
              </a:p>
            </p:txBody>
          </p:sp>
          <p:sp>
            <p:nvSpPr>
              <p:cNvPr id="50351" name="Line 19"/>
              <p:cNvSpPr>
                <a:spLocks noChangeShapeType="1"/>
              </p:cNvSpPr>
              <p:nvPr/>
            </p:nvSpPr>
            <p:spPr bwMode="auto">
              <a:xfrm flipH="1">
                <a:off x="0" y="124"/>
                <a:ext cx="1019" cy="1"/>
              </a:xfrm>
              <a:prstGeom prst="line">
                <a:avLst/>
              </a:prstGeom>
              <a:noFill/>
              <a:ln w="20638">
                <a:solidFill>
                  <a:srgbClr val="000000"/>
                </a:solidFill>
                <a:round/>
                <a:headEnd/>
                <a:tailEnd/>
              </a:ln>
            </p:spPr>
            <p:txBody>
              <a:bodyPr lIns="0" tIns="0" rIns="0" bIns="0"/>
              <a:lstStyle/>
              <a:p>
                <a:endParaRPr lang="en-US"/>
              </a:p>
            </p:txBody>
          </p:sp>
          <p:sp>
            <p:nvSpPr>
              <p:cNvPr id="50352" name="Line 20"/>
              <p:cNvSpPr>
                <a:spLocks noChangeShapeType="1"/>
              </p:cNvSpPr>
              <p:nvPr/>
            </p:nvSpPr>
            <p:spPr bwMode="auto">
              <a:xfrm flipH="1">
                <a:off x="0" y="233"/>
                <a:ext cx="1019" cy="1"/>
              </a:xfrm>
              <a:prstGeom prst="line">
                <a:avLst/>
              </a:prstGeom>
              <a:noFill/>
              <a:ln w="20638">
                <a:solidFill>
                  <a:srgbClr val="000000"/>
                </a:solidFill>
                <a:round/>
                <a:headEnd/>
                <a:tailEnd/>
              </a:ln>
            </p:spPr>
            <p:txBody>
              <a:bodyPr lIns="0" tIns="0" rIns="0" bIns="0"/>
              <a:lstStyle/>
              <a:p>
                <a:endParaRPr lang="en-US"/>
              </a:p>
            </p:txBody>
          </p:sp>
          <p:sp>
            <p:nvSpPr>
              <p:cNvPr id="50353" name="Line 21"/>
              <p:cNvSpPr>
                <a:spLocks noChangeShapeType="1"/>
              </p:cNvSpPr>
              <p:nvPr/>
            </p:nvSpPr>
            <p:spPr bwMode="auto">
              <a:xfrm flipH="1">
                <a:off x="0" y="452"/>
                <a:ext cx="1019" cy="1"/>
              </a:xfrm>
              <a:prstGeom prst="line">
                <a:avLst/>
              </a:prstGeom>
              <a:noFill/>
              <a:ln w="20638">
                <a:solidFill>
                  <a:srgbClr val="000000"/>
                </a:solidFill>
                <a:round/>
                <a:headEnd/>
                <a:tailEnd/>
              </a:ln>
            </p:spPr>
            <p:txBody>
              <a:bodyPr lIns="0" tIns="0" rIns="0" bIns="0"/>
              <a:lstStyle/>
              <a:p>
                <a:endParaRPr lang="en-US"/>
              </a:p>
            </p:txBody>
          </p:sp>
          <p:sp>
            <p:nvSpPr>
              <p:cNvPr id="50354" name="Line 22"/>
              <p:cNvSpPr>
                <a:spLocks noChangeShapeType="1"/>
              </p:cNvSpPr>
              <p:nvPr/>
            </p:nvSpPr>
            <p:spPr bwMode="auto">
              <a:xfrm flipH="1">
                <a:off x="0" y="562"/>
                <a:ext cx="1019" cy="1"/>
              </a:xfrm>
              <a:prstGeom prst="line">
                <a:avLst/>
              </a:prstGeom>
              <a:noFill/>
              <a:ln w="20638">
                <a:solidFill>
                  <a:srgbClr val="000000"/>
                </a:solidFill>
                <a:round/>
                <a:headEnd/>
                <a:tailEnd/>
              </a:ln>
            </p:spPr>
            <p:txBody>
              <a:bodyPr lIns="0" tIns="0" rIns="0" bIns="0"/>
              <a:lstStyle/>
              <a:p>
                <a:endParaRPr lang="en-US"/>
              </a:p>
            </p:txBody>
          </p:sp>
          <p:sp>
            <p:nvSpPr>
              <p:cNvPr id="50355" name="Line 23"/>
              <p:cNvSpPr>
                <a:spLocks noChangeShapeType="1"/>
              </p:cNvSpPr>
              <p:nvPr/>
            </p:nvSpPr>
            <p:spPr bwMode="auto">
              <a:xfrm flipH="1">
                <a:off x="0" y="672"/>
                <a:ext cx="1019" cy="1"/>
              </a:xfrm>
              <a:prstGeom prst="line">
                <a:avLst/>
              </a:prstGeom>
              <a:noFill/>
              <a:ln w="20638">
                <a:solidFill>
                  <a:srgbClr val="000000"/>
                </a:solidFill>
                <a:round/>
                <a:headEnd/>
                <a:tailEnd/>
              </a:ln>
            </p:spPr>
            <p:txBody>
              <a:bodyPr lIns="0" tIns="0" rIns="0" bIns="0"/>
              <a:lstStyle/>
              <a:p>
                <a:endParaRPr lang="en-US"/>
              </a:p>
            </p:txBody>
          </p:sp>
          <p:sp>
            <p:nvSpPr>
              <p:cNvPr id="50356" name="Line 24"/>
              <p:cNvSpPr>
                <a:spLocks noChangeShapeType="1"/>
              </p:cNvSpPr>
              <p:nvPr/>
            </p:nvSpPr>
            <p:spPr bwMode="auto">
              <a:xfrm flipH="1">
                <a:off x="0" y="782"/>
                <a:ext cx="1019" cy="1"/>
              </a:xfrm>
              <a:prstGeom prst="line">
                <a:avLst/>
              </a:prstGeom>
              <a:noFill/>
              <a:ln w="20638">
                <a:solidFill>
                  <a:srgbClr val="000000"/>
                </a:solidFill>
                <a:round/>
                <a:headEnd/>
                <a:tailEnd/>
              </a:ln>
            </p:spPr>
            <p:txBody>
              <a:bodyPr lIns="0" tIns="0" rIns="0" bIns="0"/>
              <a:lstStyle/>
              <a:p>
                <a:endParaRPr lang="en-US"/>
              </a:p>
            </p:txBody>
          </p:sp>
          <p:sp>
            <p:nvSpPr>
              <p:cNvPr id="50357" name="Line 25"/>
              <p:cNvSpPr>
                <a:spLocks noChangeShapeType="1"/>
              </p:cNvSpPr>
              <p:nvPr/>
            </p:nvSpPr>
            <p:spPr bwMode="auto">
              <a:xfrm flipH="1">
                <a:off x="0" y="892"/>
                <a:ext cx="1019" cy="1"/>
              </a:xfrm>
              <a:prstGeom prst="line">
                <a:avLst/>
              </a:prstGeom>
              <a:noFill/>
              <a:ln w="20638">
                <a:solidFill>
                  <a:srgbClr val="000000"/>
                </a:solidFill>
                <a:round/>
                <a:headEnd/>
                <a:tailEnd/>
              </a:ln>
            </p:spPr>
            <p:txBody>
              <a:bodyPr lIns="0" tIns="0" rIns="0" bIns="0"/>
              <a:lstStyle/>
              <a:p>
                <a:endParaRPr lang="en-US"/>
              </a:p>
            </p:txBody>
          </p:sp>
        </p:grpSp>
        <p:sp>
          <p:nvSpPr>
            <p:cNvPr id="50342" name="Line 26"/>
            <p:cNvSpPr>
              <a:spLocks noChangeShapeType="1"/>
            </p:cNvSpPr>
            <p:nvPr/>
          </p:nvSpPr>
          <p:spPr bwMode="auto">
            <a:xfrm>
              <a:off x="284" y="202"/>
              <a:ext cx="4" cy="1100"/>
            </a:xfrm>
            <a:prstGeom prst="line">
              <a:avLst/>
            </a:prstGeom>
            <a:noFill/>
            <a:ln w="20638">
              <a:solidFill>
                <a:srgbClr val="000000"/>
              </a:solidFill>
              <a:round/>
              <a:headEnd/>
              <a:tailEnd/>
            </a:ln>
          </p:spPr>
          <p:txBody>
            <a:bodyPr lIns="0" tIns="0" rIns="0" bIns="0"/>
            <a:lstStyle/>
            <a:p>
              <a:endParaRPr lang="en-US"/>
            </a:p>
          </p:txBody>
        </p:sp>
        <p:sp>
          <p:nvSpPr>
            <p:cNvPr id="50343" name="Line 27"/>
            <p:cNvSpPr>
              <a:spLocks noChangeShapeType="1"/>
            </p:cNvSpPr>
            <p:nvPr/>
          </p:nvSpPr>
          <p:spPr bwMode="auto">
            <a:xfrm>
              <a:off x="680" y="191"/>
              <a:ext cx="1" cy="1106"/>
            </a:xfrm>
            <a:prstGeom prst="line">
              <a:avLst/>
            </a:prstGeom>
            <a:noFill/>
            <a:ln w="20638">
              <a:solidFill>
                <a:srgbClr val="000000"/>
              </a:solidFill>
              <a:round/>
              <a:headEnd/>
              <a:tailEnd/>
            </a:ln>
          </p:spPr>
          <p:txBody>
            <a:bodyPr lIns="0" tIns="0" rIns="0" bIns="0"/>
            <a:lstStyle/>
            <a:p>
              <a:endParaRPr lang="en-US"/>
            </a:p>
          </p:txBody>
        </p:sp>
        <p:sp>
          <p:nvSpPr>
            <p:cNvPr id="50344" name="Rectangle 28"/>
            <p:cNvSpPr>
              <a:spLocks/>
            </p:cNvSpPr>
            <p:nvPr/>
          </p:nvSpPr>
          <p:spPr bwMode="auto">
            <a:xfrm>
              <a:off x="797" y="5"/>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50345" name="Rectangle 29"/>
            <p:cNvSpPr>
              <a:spLocks/>
            </p:cNvSpPr>
            <p:nvPr/>
          </p:nvSpPr>
          <p:spPr bwMode="auto">
            <a:xfrm>
              <a:off x="316" y="0"/>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50346" name="Rectangle 30"/>
            <p:cNvSpPr>
              <a:spLocks/>
            </p:cNvSpPr>
            <p:nvPr/>
          </p:nvSpPr>
          <p:spPr bwMode="auto">
            <a:xfrm>
              <a:off x="172" y="0"/>
              <a:ext cx="12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t>
              </a:r>
            </a:p>
          </p:txBody>
        </p:sp>
        <p:sp>
          <p:nvSpPr>
            <p:cNvPr id="50347" name="Rectangle 31"/>
            <p:cNvSpPr>
              <a:spLocks/>
            </p:cNvSpPr>
            <p:nvPr/>
          </p:nvSpPr>
          <p:spPr bwMode="auto">
            <a:xfrm>
              <a:off x="11" y="144"/>
              <a:ext cx="235"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253</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254</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255</a:t>
              </a:r>
            </a:p>
          </p:txBody>
        </p:sp>
      </p:grpSp>
      <p:grpSp>
        <p:nvGrpSpPr>
          <p:cNvPr id="5" name="Group 32"/>
          <p:cNvGrpSpPr>
            <a:grpSpLocks/>
          </p:cNvGrpSpPr>
          <p:nvPr/>
        </p:nvGrpSpPr>
        <p:grpSpPr bwMode="auto">
          <a:xfrm>
            <a:off x="4619625" y="2208213"/>
            <a:ext cx="1933575" cy="2119312"/>
            <a:chOff x="11" y="0"/>
            <a:chExt cx="1217" cy="1334"/>
          </a:xfrm>
        </p:grpSpPr>
        <p:sp>
          <p:nvSpPr>
            <p:cNvPr id="50322" name="Freeform 33"/>
            <p:cNvSpPr>
              <a:spLocks/>
            </p:cNvSpPr>
            <p:nvPr/>
          </p:nvSpPr>
          <p:spPr bwMode="auto">
            <a:xfrm>
              <a:off x="209" y="197"/>
              <a:ext cx="1019" cy="1102"/>
            </a:xfrm>
            <a:custGeom>
              <a:avLst/>
              <a:gdLst>
                <a:gd name="T0" fmla="*/ 21600 w 21600"/>
                <a:gd name="T1" fmla="*/ 21561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561"/>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grpSp>
          <p:nvGrpSpPr>
            <p:cNvPr id="6" name="Group 34"/>
            <p:cNvGrpSpPr>
              <a:grpSpLocks/>
            </p:cNvGrpSpPr>
            <p:nvPr/>
          </p:nvGrpSpPr>
          <p:grpSpPr bwMode="auto">
            <a:xfrm>
              <a:off x="209" y="293"/>
              <a:ext cx="1019" cy="893"/>
              <a:chOff x="0" y="0"/>
              <a:chExt cx="1019" cy="893"/>
            </a:xfrm>
          </p:grpSpPr>
          <p:sp>
            <p:nvSpPr>
              <p:cNvPr id="50330" name="Freeform 35"/>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50331" name="Freeform 36"/>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50332" name="Line 37"/>
              <p:cNvSpPr>
                <a:spLocks noChangeShapeType="1"/>
              </p:cNvSpPr>
              <p:nvPr/>
            </p:nvSpPr>
            <p:spPr bwMode="auto">
              <a:xfrm flipH="1">
                <a:off x="0" y="0"/>
                <a:ext cx="1019" cy="1"/>
              </a:xfrm>
              <a:prstGeom prst="line">
                <a:avLst/>
              </a:prstGeom>
              <a:noFill/>
              <a:ln w="20638">
                <a:solidFill>
                  <a:srgbClr val="000000"/>
                </a:solidFill>
                <a:round/>
                <a:headEnd/>
                <a:tailEnd/>
              </a:ln>
            </p:spPr>
            <p:txBody>
              <a:bodyPr lIns="0" tIns="0" rIns="0" bIns="0"/>
              <a:lstStyle/>
              <a:p>
                <a:endParaRPr lang="en-US"/>
              </a:p>
            </p:txBody>
          </p:sp>
          <p:sp>
            <p:nvSpPr>
              <p:cNvPr id="50333" name="Line 38"/>
              <p:cNvSpPr>
                <a:spLocks noChangeShapeType="1"/>
              </p:cNvSpPr>
              <p:nvPr/>
            </p:nvSpPr>
            <p:spPr bwMode="auto">
              <a:xfrm flipH="1">
                <a:off x="0" y="124"/>
                <a:ext cx="1019" cy="1"/>
              </a:xfrm>
              <a:prstGeom prst="line">
                <a:avLst/>
              </a:prstGeom>
              <a:noFill/>
              <a:ln w="20638">
                <a:solidFill>
                  <a:srgbClr val="000000"/>
                </a:solidFill>
                <a:round/>
                <a:headEnd/>
                <a:tailEnd/>
              </a:ln>
            </p:spPr>
            <p:txBody>
              <a:bodyPr lIns="0" tIns="0" rIns="0" bIns="0"/>
              <a:lstStyle/>
              <a:p>
                <a:endParaRPr lang="en-US"/>
              </a:p>
            </p:txBody>
          </p:sp>
          <p:sp>
            <p:nvSpPr>
              <p:cNvPr id="50334" name="Line 39"/>
              <p:cNvSpPr>
                <a:spLocks noChangeShapeType="1"/>
              </p:cNvSpPr>
              <p:nvPr/>
            </p:nvSpPr>
            <p:spPr bwMode="auto">
              <a:xfrm flipH="1">
                <a:off x="0" y="233"/>
                <a:ext cx="1019" cy="1"/>
              </a:xfrm>
              <a:prstGeom prst="line">
                <a:avLst/>
              </a:prstGeom>
              <a:noFill/>
              <a:ln w="20638">
                <a:solidFill>
                  <a:srgbClr val="000000"/>
                </a:solidFill>
                <a:round/>
                <a:headEnd/>
                <a:tailEnd/>
              </a:ln>
            </p:spPr>
            <p:txBody>
              <a:bodyPr lIns="0" tIns="0" rIns="0" bIns="0"/>
              <a:lstStyle/>
              <a:p>
                <a:endParaRPr lang="en-US"/>
              </a:p>
            </p:txBody>
          </p:sp>
          <p:sp>
            <p:nvSpPr>
              <p:cNvPr id="50335" name="Line 40"/>
              <p:cNvSpPr>
                <a:spLocks noChangeShapeType="1"/>
              </p:cNvSpPr>
              <p:nvPr/>
            </p:nvSpPr>
            <p:spPr bwMode="auto">
              <a:xfrm flipH="1">
                <a:off x="0" y="452"/>
                <a:ext cx="1019" cy="1"/>
              </a:xfrm>
              <a:prstGeom prst="line">
                <a:avLst/>
              </a:prstGeom>
              <a:noFill/>
              <a:ln w="20638">
                <a:solidFill>
                  <a:srgbClr val="000000"/>
                </a:solidFill>
                <a:round/>
                <a:headEnd/>
                <a:tailEnd/>
              </a:ln>
            </p:spPr>
            <p:txBody>
              <a:bodyPr lIns="0" tIns="0" rIns="0" bIns="0"/>
              <a:lstStyle/>
              <a:p>
                <a:endParaRPr lang="en-US"/>
              </a:p>
            </p:txBody>
          </p:sp>
          <p:sp>
            <p:nvSpPr>
              <p:cNvPr id="50336" name="Line 41"/>
              <p:cNvSpPr>
                <a:spLocks noChangeShapeType="1"/>
              </p:cNvSpPr>
              <p:nvPr/>
            </p:nvSpPr>
            <p:spPr bwMode="auto">
              <a:xfrm flipH="1">
                <a:off x="0" y="562"/>
                <a:ext cx="1019" cy="1"/>
              </a:xfrm>
              <a:prstGeom prst="line">
                <a:avLst/>
              </a:prstGeom>
              <a:noFill/>
              <a:ln w="20638">
                <a:solidFill>
                  <a:srgbClr val="000000"/>
                </a:solidFill>
                <a:round/>
                <a:headEnd/>
                <a:tailEnd/>
              </a:ln>
            </p:spPr>
            <p:txBody>
              <a:bodyPr lIns="0" tIns="0" rIns="0" bIns="0"/>
              <a:lstStyle/>
              <a:p>
                <a:endParaRPr lang="en-US"/>
              </a:p>
            </p:txBody>
          </p:sp>
          <p:sp>
            <p:nvSpPr>
              <p:cNvPr id="50337" name="Line 42"/>
              <p:cNvSpPr>
                <a:spLocks noChangeShapeType="1"/>
              </p:cNvSpPr>
              <p:nvPr/>
            </p:nvSpPr>
            <p:spPr bwMode="auto">
              <a:xfrm flipH="1">
                <a:off x="0" y="672"/>
                <a:ext cx="1019" cy="1"/>
              </a:xfrm>
              <a:prstGeom prst="line">
                <a:avLst/>
              </a:prstGeom>
              <a:noFill/>
              <a:ln w="20638">
                <a:solidFill>
                  <a:srgbClr val="000000"/>
                </a:solidFill>
                <a:round/>
                <a:headEnd/>
                <a:tailEnd/>
              </a:ln>
            </p:spPr>
            <p:txBody>
              <a:bodyPr lIns="0" tIns="0" rIns="0" bIns="0"/>
              <a:lstStyle/>
              <a:p>
                <a:endParaRPr lang="en-US"/>
              </a:p>
            </p:txBody>
          </p:sp>
          <p:sp>
            <p:nvSpPr>
              <p:cNvPr id="50338" name="Line 43"/>
              <p:cNvSpPr>
                <a:spLocks noChangeShapeType="1"/>
              </p:cNvSpPr>
              <p:nvPr/>
            </p:nvSpPr>
            <p:spPr bwMode="auto">
              <a:xfrm flipH="1">
                <a:off x="0" y="782"/>
                <a:ext cx="1019" cy="1"/>
              </a:xfrm>
              <a:prstGeom prst="line">
                <a:avLst/>
              </a:prstGeom>
              <a:noFill/>
              <a:ln w="20638">
                <a:solidFill>
                  <a:srgbClr val="000000"/>
                </a:solidFill>
                <a:round/>
                <a:headEnd/>
                <a:tailEnd/>
              </a:ln>
            </p:spPr>
            <p:txBody>
              <a:bodyPr lIns="0" tIns="0" rIns="0" bIns="0"/>
              <a:lstStyle/>
              <a:p>
                <a:endParaRPr lang="en-US"/>
              </a:p>
            </p:txBody>
          </p:sp>
          <p:sp>
            <p:nvSpPr>
              <p:cNvPr id="50339" name="Line 44"/>
              <p:cNvSpPr>
                <a:spLocks noChangeShapeType="1"/>
              </p:cNvSpPr>
              <p:nvPr/>
            </p:nvSpPr>
            <p:spPr bwMode="auto">
              <a:xfrm flipH="1">
                <a:off x="0" y="892"/>
                <a:ext cx="1019" cy="1"/>
              </a:xfrm>
              <a:prstGeom prst="line">
                <a:avLst/>
              </a:prstGeom>
              <a:noFill/>
              <a:ln w="20638">
                <a:solidFill>
                  <a:srgbClr val="000000"/>
                </a:solidFill>
                <a:round/>
                <a:headEnd/>
                <a:tailEnd/>
              </a:ln>
            </p:spPr>
            <p:txBody>
              <a:bodyPr lIns="0" tIns="0" rIns="0" bIns="0"/>
              <a:lstStyle/>
              <a:p>
                <a:endParaRPr lang="en-US"/>
              </a:p>
            </p:txBody>
          </p:sp>
        </p:grpSp>
        <p:sp>
          <p:nvSpPr>
            <p:cNvPr id="50324" name="Line 45"/>
            <p:cNvSpPr>
              <a:spLocks noChangeShapeType="1"/>
            </p:cNvSpPr>
            <p:nvPr/>
          </p:nvSpPr>
          <p:spPr bwMode="auto">
            <a:xfrm>
              <a:off x="284" y="202"/>
              <a:ext cx="4" cy="1100"/>
            </a:xfrm>
            <a:prstGeom prst="line">
              <a:avLst/>
            </a:prstGeom>
            <a:noFill/>
            <a:ln w="20638">
              <a:solidFill>
                <a:srgbClr val="000000"/>
              </a:solidFill>
              <a:round/>
              <a:headEnd/>
              <a:tailEnd/>
            </a:ln>
          </p:spPr>
          <p:txBody>
            <a:bodyPr lIns="0" tIns="0" rIns="0" bIns="0"/>
            <a:lstStyle/>
            <a:p>
              <a:endParaRPr lang="en-US"/>
            </a:p>
          </p:txBody>
        </p:sp>
        <p:sp>
          <p:nvSpPr>
            <p:cNvPr id="50325" name="Line 46"/>
            <p:cNvSpPr>
              <a:spLocks noChangeShapeType="1"/>
            </p:cNvSpPr>
            <p:nvPr/>
          </p:nvSpPr>
          <p:spPr bwMode="auto">
            <a:xfrm>
              <a:off x="680" y="191"/>
              <a:ext cx="1" cy="1106"/>
            </a:xfrm>
            <a:prstGeom prst="line">
              <a:avLst/>
            </a:prstGeom>
            <a:noFill/>
            <a:ln w="20638">
              <a:solidFill>
                <a:srgbClr val="000000"/>
              </a:solidFill>
              <a:round/>
              <a:headEnd/>
              <a:tailEnd/>
            </a:ln>
          </p:spPr>
          <p:txBody>
            <a:bodyPr lIns="0" tIns="0" rIns="0" bIns="0"/>
            <a:lstStyle/>
            <a:p>
              <a:endParaRPr lang="en-US"/>
            </a:p>
          </p:txBody>
        </p:sp>
        <p:sp>
          <p:nvSpPr>
            <p:cNvPr id="50326" name="Rectangle 47"/>
            <p:cNvSpPr>
              <a:spLocks/>
            </p:cNvSpPr>
            <p:nvPr/>
          </p:nvSpPr>
          <p:spPr bwMode="auto">
            <a:xfrm>
              <a:off x="797" y="5"/>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50327" name="Rectangle 48"/>
            <p:cNvSpPr>
              <a:spLocks/>
            </p:cNvSpPr>
            <p:nvPr/>
          </p:nvSpPr>
          <p:spPr bwMode="auto">
            <a:xfrm>
              <a:off x="316" y="0"/>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50328" name="Rectangle 49"/>
            <p:cNvSpPr>
              <a:spLocks/>
            </p:cNvSpPr>
            <p:nvPr/>
          </p:nvSpPr>
          <p:spPr bwMode="auto">
            <a:xfrm>
              <a:off x="172" y="0"/>
              <a:ext cx="12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t>
              </a:r>
            </a:p>
          </p:txBody>
        </p:sp>
        <p:sp>
          <p:nvSpPr>
            <p:cNvPr id="50329" name="Rectangle 50"/>
            <p:cNvSpPr>
              <a:spLocks/>
            </p:cNvSpPr>
            <p:nvPr/>
          </p:nvSpPr>
          <p:spPr bwMode="auto">
            <a:xfrm>
              <a:off x="11" y="144"/>
              <a:ext cx="235"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253</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254</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255</a:t>
              </a:r>
            </a:p>
          </p:txBody>
        </p:sp>
      </p:grpSp>
      <p:grpSp>
        <p:nvGrpSpPr>
          <p:cNvPr id="7" name="Group 51"/>
          <p:cNvGrpSpPr>
            <a:grpSpLocks/>
          </p:cNvGrpSpPr>
          <p:nvPr/>
        </p:nvGrpSpPr>
        <p:grpSpPr bwMode="auto">
          <a:xfrm>
            <a:off x="2638425" y="2208213"/>
            <a:ext cx="1933575" cy="2119312"/>
            <a:chOff x="11" y="0"/>
            <a:chExt cx="1217" cy="1334"/>
          </a:xfrm>
        </p:grpSpPr>
        <p:sp>
          <p:nvSpPr>
            <p:cNvPr id="50304" name="Freeform 52"/>
            <p:cNvSpPr>
              <a:spLocks/>
            </p:cNvSpPr>
            <p:nvPr/>
          </p:nvSpPr>
          <p:spPr bwMode="auto">
            <a:xfrm>
              <a:off x="209" y="197"/>
              <a:ext cx="1019" cy="1102"/>
            </a:xfrm>
            <a:custGeom>
              <a:avLst/>
              <a:gdLst>
                <a:gd name="T0" fmla="*/ 21600 w 21600"/>
                <a:gd name="T1" fmla="*/ 21561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561"/>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grpSp>
          <p:nvGrpSpPr>
            <p:cNvPr id="8" name="Group 53"/>
            <p:cNvGrpSpPr>
              <a:grpSpLocks/>
            </p:cNvGrpSpPr>
            <p:nvPr/>
          </p:nvGrpSpPr>
          <p:grpSpPr bwMode="auto">
            <a:xfrm>
              <a:off x="209" y="293"/>
              <a:ext cx="1019" cy="893"/>
              <a:chOff x="0" y="0"/>
              <a:chExt cx="1019" cy="893"/>
            </a:xfrm>
          </p:grpSpPr>
          <p:sp>
            <p:nvSpPr>
              <p:cNvPr id="50312" name="Freeform 54"/>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50313" name="Freeform 55"/>
              <p:cNvSpPr>
                <a:spLocks/>
              </p:cNvSpPr>
              <p:nvPr/>
            </p:nvSpPr>
            <p:spPr bwMode="auto">
              <a:xfrm>
                <a:off x="0" y="342"/>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50314" name="Line 56"/>
              <p:cNvSpPr>
                <a:spLocks noChangeShapeType="1"/>
              </p:cNvSpPr>
              <p:nvPr/>
            </p:nvSpPr>
            <p:spPr bwMode="auto">
              <a:xfrm flipH="1">
                <a:off x="0" y="0"/>
                <a:ext cx="1019" cy="1"/>
              </a:xfrm>
              <a:prstGeom prst="line">
                <a:avLst/>
              </a:prstGeom>
              <a:noFill/>
              <a:ln w="20638">
                <a:solidFill>
                  <a:srgbClr val="000000"/>
                </a:solidFill>
                <a:round/>
                <a:headEnd/>
                <a:tailEnd/>
              </a:ln>
            </p:spPr>
            <p:txBody>
              <a:bodyPr lIns="0" tIns="0" rIns="0" bIns="0"/>
              <a:lstStyle/>
              <a:p>
                <a:endParaRPr lang="en-US"/>
              </a:p>
            </p:txBody>
          </p:sp>
          <p:sp>
            <p:nvSpPr>
              <p:cNvPr id="50315" name="Line 57"/>
              <p:cNvSpPr>
                <a:spLocks noChangeShapeType="1"/>
              </p:cNvSpPr>
              <p:nvPr/>
            </p:nvSpPr>
            <p:spPr bwMode="auto">
              <a:xfrm flipH="1">
                <a:off x="0" y="124"/>
                <a:ext cx="1019" cy="1"/>
              </a:xfrm>
              <a:prstGeom prst="line">
                <a:avLst/>
              </a:prstGeom>
              <a:noFill/>
              <a:ln w="20638">
                <a:solidFill>
                  <a:srgbClr val="000000"/>
                </a:solidFill>
                <a:round/>
                <a:headEnd/>
                <a:tailEnd/>
              </a:ln>
            </p:spPr>
            <p:txBody>
              <a:bodyPr lIns="0" tIns="0" rIns="0" bIns="0"/>
              <a:lstStyle/>
              <a:p>
                <a:endParaRPr lang="en-US"/>
              </a:p>
            </p:txBody>
          </p:sp>
          <p:sp>
            <p:nvSpPr>
              <p:cNvPr id="50316" name="Line 58"/>
              <p:cNvSpPr>
                <a:spLocks noChangeShapeType="1"/>
              </p:cNvSpPr>
              <p:nvPr/>
            </p:nvSpPr>
            <p:spPr bwMode="auto">
              <a:xfrm flipH="1">
                <a:off x="0" y="233"/>
                <a:ext cx="1019" cy="1"/>
              </a:xfrm>
              <a:prstGeom prst="line">
                <a:avLst/>
              </a:prstGeom>
              <a:noFill/>
              <a:ln w="20638">
                <a:solidFill>
                  <a:srgbClr val="000000"/>
                </a:solidFill>
                <a:round/>
                <a:headEnd/>
                <a:tailEnd/>
              </a:ln>
            </p:spPr>
            <p:txBody>
              <a:bodyPr lIns="0" tIns="0" rIns="0" bIns="0"/>
              <a:lstStyle/>
              <a:p>
                <a:endParaRPr lang="en-US"/>
              </a:p>
            </p:txBody>
          </p:sp>
          <p:sp>
            <p:nvSpPr>
              <p:cNvPr id="50317" name="Line 59"/>
              <p:cNvSpPr>
                <a:spLocks noChangeShapeType="1"/>
              </p:cNvSpPr>
              <p:nvPr/>
            </p:nvSpPr>
            <p:spPr bwMode="auto">
              <a:xfrm flipH="1">
                <a:off x="0" y="452"/>
                <a:ext cx="1019" cy="1"/>
              </a:xfrm>
              <a:prstGeom prst="line">
                <a:avLst/>
              </a:prstGeom>
              <a:noFill/>
              <a:ln w="20638">
                <a:solidFill>
                  <a:srgbClr val="000000"/>
                </a:solidFill>
                <a:round/>
                <a:headEnd/>
                <a:tailEnd/>
              </a:ln>
            </p:spPr>
            <p:txBody>
              <a:bodyPr lIns="0" tIns="0" rIns="0" bIns="0"/>
              <a:lstStyle/>
              <a:p>
                <a:endParaRPr lang="en-US"/>
              </a:p>
            </p:txBody>
          </p:sp>
          <p:sp>
            <p:nvSpPr>
              <p:cNvPr id="50318" name="Line 60"/>
              <p:cNvSpPr>
                <a:spLocks noChangeShapeType="1"/>
              </p:cNvSpPr>
              <p:nvPr/>
            </p:nvSpPr>
            <p:spPr bwMode="auto">
              <a:xfrm flipH="1">
                <a:off x="0" y="562"/>
                <a:ext cx="1019" cy="1"/>
              </a:xfrm>
              <a:prstGeom prst="line">
                <a:avLst/>
              </a:prstGeom>
              <a:noFill/>
              <a:ln w="20638">
                <a:solidFill>
                  <a:srgbClr val="000000"/>
                </a:solidFill>
                <a:round/>
                <a:headEnd/>
                <a:tailEnd/>
              </a:ln>
            </p:spPr>
            <p:txBody>
              <a:bodyPr lIns="0" tIns="0" rIns="0" bIns="0"/>
              <a:lstStyle/>
              <a:p>
                <a:endParaRPr lang="en-US"/>
              </a:p>
            </p:txBody>
          </p:sp>
          <p:sp>
            <p:nvSpPr>
              <p:cNvPr id="50319" name="Line 61"/>
              <p:cNvSpPr>
                <a:spLocks noChangeShapeType="1"/>
              </p:cNvSpPr>
              <p:nvPr/>
            </p:nvSpPr>
            <p:spPr bwMode="auto">
              <a:xfrm flipH="1">
                <a:off x="0" y="672"/>
                <a:ext cx="1019" cy="1"/>
              </a:xfrm>
              <a:prstGeom prst="line">
                <a:avLst/>
              </a:prstGeom>
              <a:noFill/>
              <a:ln w="20638">
                <a:solidFill>
                  <a:srgbClr val="000000"/>
                </a:solidFill>
                <a:round/>
                <a:headEnd/>
                <a:tailEnd/>
              </a:ln>
            </p:spPr>
            <p:txBody>
              <a:bodyPr lIns="0" tIns="0" rIns="0" bIns="0"/>
              <a:lstStyle/>
              <a:p>
                <a:endParaRPr lang="en-US"/>
              </a:p>
            </p:txBody>
          </p:sp>
          <p:sp>
            <p:nvSpPr>
              <p:cNvPr id="50320" name="Line 62"/>
              <p:cNvSpPr>
                <a:spLocks noChangeShapeType="1"/>
              </p:cNvSpPr>
              <p:nvPr/>
            </p:nvSpPr>
            <p:spPr bwMode="auto">
              <a:xfrm flipH="1">
                <a:off x="0" y="782"/>
                <a:ext cx="1019" cy="1"/>
              </a:xfrm>
              <a:prstGeom prst="line">
                <a:avLst/>
              </a:prstGeom>
              <a:noFill/>
              <a:ln w="20638">
                <a:solidFill>
                  <a:srgbClr val="000000"/>
                </a:solidFill>
                <a:round/>
                <a:headEnd/>
                <a:tailEnd/>
              </a:ln>
            </p:spPr>
            <p:txBody>
              <a:bodyPr lIns="0" tIns="0" rIns="0" bIns="0"/>
              <a:lstStyle/>
              <a:p>
                <a:endParaRPr lang="en-US"/>
              </a:p>
            </p:txBody>
          </p:sp>
          <p:sp>
            <p:nvSpPr>
              <p:cNvPr id="50321" name="Line 63"/>
              <p:cNvSpPr>
                <a:spLocks noChangeShapeType="1"/>
              </p:cNvSpPr>
              <p:nvPr/>
            </p:nvSpPr>
            <p:spPr bwMode="auto">
              <a:xfrm flipH="1">
                <a:off x="0" y="892"/>
                <a:ext cx="1019" cy="1"/>
              </a:xfrm>
              <a:prstGeom prst="line">
                <a:avLst/>
              </a:prstGeom>
              <a:noFill/>
              <a:ln w="20638">
                <a:solidFill>
                  <a:srgbClr val="000000"/>
                </a:solidFill>
                <a:round/>
                <a:headEnd/>
                <a:tailEnd/>
              </a:ln>
            </p:spPr>
            <p:txBody>
              <a:bodyPr lIns="0" tIns="0" rIns="0" bIns="0"/>
              <a:lstStyle/>
              <a:p>
                <a:endParaRPr lang="en-US"/>
              </a:p>
            </p:txBody>
          </p:sp>
        </p:grpSp>
        <p:sp>
          <p:nvSpPr>
            <p:cNvPr id="50306" name="Line 64"/>
            <p:cNvSpPr>
              <a:spLocks noChangeShapeType="1"/>
            </p:cNvSpPr>
            <p:nvPr/>
          </p:nvSpPr>
          <p:spPr bwMode="auto">
            <a:xfrm>
              <a:off x="284" y="202"/>
              <a:ext cx="4" cy="1100"/>
            </a:xfrm>
            <a:prstGeom prst="line">
              <a:avLst/>
            </a:prstGeom>
            <a:noFill/>
            <a:ln w="20638">
              <a:solidFill>
                <a:srgbClr val="000000"/>
              </a:solidFill>
              <a:round/>
              <a:headEnd/>
              <a:tailEnd/>
            </a:ln>
          </p:spPr>
          <p:txBody>
            <a:bodyPr lIns="0" tIns="0" rIns="0" bIns="0"/>
            <a:lstStyle/>
            <a:p>
              <a:endParaRPr lang="en-US"/>
            </a:p>
          </p:txBody>
        </p:sp>
        <p:sp>
          <p:nvSpPr>
            <p:cNvPr id="50307" name="Line 65"/>
            <p:cNvSpPr>
              <a:spLocks noChangeShapeType="1"/>
            </p:cNvSpPr>
            <p:nvPr/>
          </p:nvSpPr>
          <p:spPr bwMode="auto">
            <a:xfrm>
              <a:off x="680" y="191"/>
              <a:ext cx="1" cy="1106"/>
            </a:xfrm>
            <a:prstGeom prst="line">
              <a:avLst/>
            </a:prstGeom>
            <a:noFill/>
            <a:ln w="20638">
              <a:solidFill>
                <a:srgbClr val="000000"/>
              </a:solidFill>
              <a:round/>
              <a:headEnd/>
              <a:tailEnd/>
            </a:ln>
          </p:spPr>
          <p:txBody>
            <a:bodyPr lIns="0" tIns="0" rIns="0" bIns="0"/>
            <a:lstStyle/>
            <a:p>
              <a:endParaRPr lang="en-US"/>
            </a:p>
          </p:txBody>
        </p:sp>
        <p:sp>
          <p:nvSpPr>
            <p:cNvPr id="50308" name="Rectangle 66"/>
            <p:cNvSpPr>
              <a:spLocks/>
            </p:cNvSpPr>
            <p:nvPr/>
          </p:nvSpPr>
          <p:spPr bwMode="auto">
            <a:xfrm>
              <a:off x="797" y="5"/>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50309" name="Rectangle 67"/>
            <p:cNvSpPr>
              <a:spLocks/>
            </p:cNvSpPr>
            <p:nvPr/>
          </p:nvSpPr>
          <p:spPr bwMode="auto">
            <a:xfrm>
              <a:off x="316" y="0"/>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50310" name="Rectangle 68"/>
            <p:cNvSpPr>
              <a:spLocks/>
            </p:cNvSpPr>
            <p:nvPr/>
          </p:nvSpPr>
          <p:spPr bwMode="auto">
            <a:xfrm>
              <a:off x="172" y="0"/>
              <a:ext cx="12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t>
              </a:r>
            </a:p>
          </p:txBody>
        </p:sp>
        <p:sp>
          <p:nvSpPr>
            <p:cNvPr id="50311" name="Rectangle 69"/>
            <p:cNvSpPr>
              <a:spLocks/>
            </p:cNvSpPr>
            <p:nvPr/>
          </p:nvSpPr>
          <p:spPr bwMode="auto">
            <a:xfrm>
              <a:off x="11" y="144"/>
              <a:ext cx="235"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253</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254</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255</a:t>
              </a:r>
            </a:p>
          </p:txBody>
        </p:sp>
      </p:grpSp>
      <p:grpSp>
        <p:nvGrpSpPr>
          <p:cNvPr id="9" name="Group 70"/>
          <p:cNvGrpSpPr>
            <a:grpSpLocks/>
          </p:cNvGrpSpPr>
          <p:nvPr/>
        </p:nvGrpSpPr>
        <p:grpSpPr bwMode="auto">
          <a:xfrm>
            <a:off x="304800" y="2208213"/>
            <a:ext cx="2286000" cy="2119312"/>
            <a:chOff x="0" y="0"/>
            <a:chExt cx="1440" cy="1334"/>
          </a:xfrm>
        </p:grpSpPr>
        <p:sp>
          <p:nvSpPr>
            <p:cNvPr id="50284" name="Rectangle 71"/>
            <p:cNvSpPr>
              <a:spLocks/>
            </p:cNvSpPr>
            <p:nvPr/>
          </p:nvSpPr>
          <p:spPr bwMode="auto">
            <a:xfrm>
              <a:off x="0" y="0"/>
              <a:ext cx="384"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  Index</a:t>
              </a:r>
            </a:p>
          </p:txBody>
        </p:sp>
        <p:grpSp>
          <p:nvGrpSpPr>
            <p:cNvPr id="10" name="Group 72"/>
            <p:cNvGrpSpPr>
              <a:grpSpLocks/>
            </p:cNvGrpSpPr>
            <p:nvPr/>
          </p:nvGrpSpPr>
          <p:grpSpPr bwMode="auto">
            <a:xfrm>
              <a:off x="222" y="0"/>
              <a:ext cx="1218" cy="1334"/>
              <a:chOff x="11" y="0"/>
              <a:chExt cx="1217" cy="1334"/>
            </a:xfrm>
          </p:grpSpPr>
          <p:sp>
            <p:nvSpPr>
              <p:cNvPr id="50286" name="Freeform 73"/>
              <p:cNvSpPr>
                <a:spLocks/>
              </p:cNvSpPr>
              <p:nvPr/>
            </p:nvSpPr>
            <p:spPr bwMode="auto">
              <a:xfrm>
                <a:off x="209" y="197"/>
                <a:ext cx="1019" cy="1102"/>
              </a:xfrm>
              <a:custGeom>
                <a:avLst/>
                <a:gdLst>
                  <a:gd name="T0" fmla="*/ 21600 w 21600"/>
                  <a:gd name="T1" fmla="*/ 21561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561"/>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grpSp>
            <p:nvGrpSpPr>
              <p:cNvPr id="11" name="Group 74"/>
              <p:cNvGrpSpPr>
                <a:grpSpLocks/>
              </p:cNvGrpSpPr>
              <p:nvPr/>
            </p:nvGrpSpPr>
            <p:grpSpPr bwMode="auto">
              <a:xfrm>
                <a:off x="209" y="292"/>
                <a:ext cx="1019" cy="894"/>
                <a:chOff x="0" y="0"/>
                <a:chExt cx="1019" cy="893"/>
              </a:xfrm>
            </p:grpSpPr>
            <p:sp>
              <p:nvSpPr>
                <p:cNvPr id="50294" name="Freeform 75"/>
                <p:cNvSpPr>
                  <a:spLocks/>
                </p:cNvSpPr>
                <p:nvPr/>
              </p:nvSpPr>
              <p:spPr bwMode="auto">
                <a:xfrm>
                  <a:off x="0" y="343"/>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50295" name="Freeform 76"/>
                <p:cNvSpPr>
                  <a:spLocks/>
                </p:cNvSpPr>
                <p:nvPr/>
              </p:nvSpPr>
              <p:spPr bwMode="auto">
                <a:xfrm>
                  <a:off x="0" y="343"/>
                  <a:ext cx="1019"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50296" name="Line 77"/>
                <p:cNvSpPr>
                  <a:spLocks noChangeShapeType="1"/>
                </p:cNvSpPr>
                <p:nvPr/>
              </p:nvSpPr>
              <p:spPr bwMode="auto">
                <a:xfrm flipH="1">
                  <a:off x="0" y="0"/>
                  <a:ext cx="1019" cy="1"/>
                </a:xfrm>
                <a:prstGeom prst="line">
                  <a:avLst/>
                </a:prstGeom>
                <a:noFill/>
                <a:ln w="20638">
                  <a:solidFill>
                    <a:srgbClr val="000000"/>
                  </a:solidFill>
                  <a:round/>
                  <a:headEnd/>
                  <a:tailEnd/>
                </a:ln>
              </p:spPr>
              <p:txBody>
                <a:bodyPr lIns="0" tIns="0" rIns="0" bIns="0"/>
                <a:lstStyle/>
                <a:p>
                  <a:endParaRPr lang="en-US"/>
                </a:p>
              </p:txBody>
            </p:sp>
            <p:sp>
              <p:nvSpPr>
                <p:cNvPr id="50297" name="Line 78"/>
                <p:cNvSpPr>
                  <a:spLocks noChangeShapeType="1"/>
                </p:cNvSpPr>
                <p:nvPr/>
              </p:nvSpPr>
              <p:spPr bwMode="auto">
                <a:xfrm flipH="1">
                  <a:off x="0" y="124"/>
                  <a:ext cx="1019" cy="1"/>
                </a:xfrm>
                <a:prstGeom prst="line">
                  <a:avLst/>
                </a:prstGeom>
                <a:noFill/>
                <a:ln w="20638">
                  <a:solidFill>
                    <a:srgbClr val="000000"/>
                  </a:solidFill>
                  <a:round/>
                  <a:headEnd/>
                  <a:tailEnd/>
                </a:ln>
              </p:spPr>
              <p:txBody>
                <a:bodyPr lIns="0" tIns="0" rIns="0" bIns="0"/>
                <a:lstStyle/>
                <a:p>
                  <a:endParaRPr lang="en-US"/>
                </a:p>
              </p:txBody>
            </p:sp>
            <p:sp>
              <p:nvSpPr>
                <p:cNvPr id="50298" name="Line 79"/>
                <p:cNvSpPr>
                  <a:spLocks noChangeShapeType="1"/>
                </p:cNvSpPr>
                <p:nvPr/>
              </p:nvSpPr>
              <p:spPr bwMode="auto">
                <a:xfrm flipH="1">
                  <a:off x="0" y="234"/>
                  <a:ext cx="1019" cy="0"/>
                </a:xfrm>
                <a:prstGeom prst="line">
                  <a:avLst/>
                </a:prstGeom>
                <a:noFill/>
                <a:ln w="20638">
                  <a:solidFill>
                    <a:srgbClr val="000000"/>
                  </a:solidFill>
                  <a:round/>
                  <a:headEnd/>
                  <a:tailEnd/>
                </a:ln>
              </p:spPr>
              <p:txBody>
                <a:bodyPr lIns="0" tIns="0" rIns="0" bIns="0"/>
                <a:lstStyle/>
                <a:p>
                  <a:endParaRPr lang="en-US"/>
                </a:p>
              </p:txBody>
            </p:sp>
            <p:sp>
              <p:nvSpPr>
                <p:cNvPr id="50299" name="Line 80"/>
                <p:cNvSpPr>
                  <a:spLocks noChangeShapeType="1"/>
                </p:cNvSpPr>
                <p:nvPr/>
              </p:nvSpPr>
              <p:spPr bwMode="auto">
                <a:xfrm flipH="1">
                  <a:off x="0" y="453"/>
                  <a:ext cx="1019" cy="0"/>
                </a:xfrm>
                <a:prstGeom prst="line">
                  <a:avLst/>
                </a:prstGeom>
                <a:noFill/>
                <a:ln w="20638">
                  <a:solidFill>
                    <a:srgbClr val="000000"/>
                  </a:solidFill>
                  <a:round/>
                  <a:headEnd/>
                  <a:tailEnd/>
                </a:ln>
              </p:spPr>
              <p:txBody>
                <a:bodyPr lIns="0" tIns="0" rIns="0" bIns="0"/>
                <a:lstStyle/>
                <a:p>
                  <a:endParaRPr lang="en-US"/>
                </a:p>
              </p:txBody>
            </p:sp>
            <p:sp>
              <p:nvSpPr>
                <p:cNvPr id="50300" name="Line 81"/>
                <p:cNvSpPr>
                  <a:spLocks noChangeShapeType="1"/>
                </p:cNvSpPr>
                <p:nvPr/>
              </p:nvSpPr>
              <p:spPr bwMode="auto">
                <a:xfrm flipH="1">
                  <a:off x="0" y="563"/>
                  <a:ext cx="1019" cy="0"/>
                </a:xfrm>
                <a:prstGeom prst="line">
                  <a:avLst/>
                </a:prstGeom>
                <a:noFill/>
                <a:ln w="20638">
                  <a:solidFill>
                    <a:srgbClr val="000000"/>
                  </a:solidFill>
                  <a:round/>
                  <a:headEnd/>
                  <a:tailEnd/>
                </a:ln>
              </p:spPr>
              <p:txBody>
                <a:bodyPr lIns="0" tIns="0" rIns="0" bIns="0"/>
                <a:lstStyle/>
                <a:p>
                  <a:endParaRPr lang="en-US"/>
                </a:p>
              </p:txBody>
            </p:sp>
            <p:sp>
              <p:nvSpPr>
                <p:cNvPr id="50301" name="Line 82"/>
                <p:cNvSpPr>
                  <a:spLocks noChangeShapeType="1"/>
                </p:cNvSpPr>
                <p:nvPr/>
              </p:nvSpPr>
              <p:spPr bwMode="auto">
                <a:xfrm flipH="1">
                  <a:off x="0" y="672"/>
                  <a:ext cx="1019" cy="1"/>
                </a:xfrm>
                <a:prstGeom prst="line">
                  <a:avLst/>
                </a:prstGeom>
                <a:noFill/>
                <a:ln w="20638">
                  <a:solidFill>
                    <a:srgbClr val="000000"/>
                  </a:solidFill>
                  <a:round/>
                  <a:headEnd/>
                  <a:tailEnd/>
                </a:ln>
              </p:spPr>
              <p:txBody>
                <a:bodyPr lIns="0" tIns="0" rIns="0" bIns="0"/>
                <a:lstStyle/>
                <a:p>
                  <a:endParaRPr lang="en-US"/>
                </a:p>
              </p:txBody>
            </p:sp>
            <p:sp>
              <p:nvSpPr>
                <p:cNvPr id="50302" name="Line 83"/>
                <p:cNvSpPr>
                  <a:spLocks noChangeShapeType="1"/>
                </p:cNvSpPr>
                <p:nvPr/>
              </p:nvSpPr>
              <p:spPr bwMode="auto">
                <a:xfrm flipH="1">
                  <a:off x="0" y="782"/>
                  <a:ext cx="1019" cy="1"/>
                </a:xfrm>
                <a:prstGeom prst="line">
                  <a:avLst/>
                </a:prstGeom>
                <a:noFill/>
                <a:ln w="20638">
                  <a:solidFill>
                    <a:srgbClr val="000000"/>
                  </a:solidFill>
                  <a:round/>
                  <a:headEnd/>
                  <a:tailEnd/>
                </a:ln>
              </p:spPr>
              <p:txBody>
                <a:bodyPr lIns="0" tIns="0" rIns="0" bIns="0"/>
                <a:lstStyle/>
                <a:p>
                  <a:endParaRPr lang="en-US"/>
                </a:p>
              </p:txBody>
            </p:sp>
            <p:sp>
              <p:nvSpPr>
                <p:cNvPr id="50303" name="Line 84"/>
                <p:cNvSpPr>
                  <a:spLocks noChangeShapeType="1"/>
                </p:cNvSpPr>
                <p:nvPr/>
              </p:nvSpPr>
              <p:spPr bwMode="auto">
                <a:xfrm flipH="1">
                  <a:off x="0" y="892"/>
                  <a:ext cx="1019" cy="1"/>
                </a:xfrm>
                <a:prstGeom prst="line">
                  <a:avLst/>
                </a:prstGeom>
                <a:noFill/>
                <a:ln w="20638">
                  <a:solidFill>
                    <a:srgbClr val="000000"/>
                  </a:solidFill>
                  <a:round/>
                  <a:headEnd/>
                  <a:tailEnd/>
                </a:ln>
              </p:spPr>
              <p:txBody>
                <a:bodyPr lIns="0" tIns="0" rIns="0" bIns="0"/>
                <a:lstStyle/>
                <a:p>
                  <a:endParaRPr lang="en-US"/>
                </a:p>
              </p:txBody>
            </p:sp>
          </p:grpSp>
          <p:sp>
            <p:nvSpPr>
              <p:cNvPr id="50288" name="Line 85"/>
              <p:cNvSpPr>
                <a:spLocks noChangeShapeType="1"/>
              </p:cNvSpPr>
              <p:nvPr/>
            </p:nvSpPr>
            <p:spPr bwMode="auto">
              <a:xfrm>
                <a:off x="284" y="202"/>
                <a:ext cx="4" cy="1100"/>
              </a:xfrm>
              <a:prstGeom prst="line">
                <a:avLst/>
              </a:prstGeom>
              <a:noFill/>
              <a:ln w="20638">
                <a:solidFill>
                  <a:srgbClr val="000000"/>
                </a:solidFill>
                <a:round/>
                <a:headEnd/>
                <a:tailEnd/>
              </a:ln>
            </p:spPr>
            <p:txBody>
              <a:bodyPr lIns="0" tIns="0" rIns="0" bIns="0"/>
              <a:lstStyle/>
              <a:p>
                <a:endParaRPr lang="en-US"/>
              </a:p>
            </p:txBody>
          </p:sp>
          <p:sp>
            <p:nvSpPr>
              <p:cNvPr id="50289" name="Line 86"/>
              <p:cNvSpPr>
                <a:spLocks noChangeShapeType="1"/>
              </p:cNvSpPr>
              <p:nvPr/>
            </p:nvSpPr>
            <p:spPr bwMode="auto">
              <a:xfrm>
                <a:off x="680" y="191"/>
                <a:ext cx="1" cy="1106"/>
              </a:xfrm>
              <a:prstGeom prst="line">
                <a:avLst/>
              </a:prstGeom>
              <a:noFill/>
              <a:ln w="20638">
                <a:solidFill>
                  <a:srgbClr val="000000"/>
                </a:solidFill>
                <a:round/>
                <a:headEnd/>
                <a:tailEnd/>
              </a:ln>
            </p:spPr>
            <p:txBody>
              <a:bodyPr lIns="0" tIns="0" rIns="0" bIns="0"/>
              <a:lstStyle/>
              <a:p>
                <a:endParaRPr lang="en-US"/>
              </a:p>
            </p:txBody>
          </p:sp>
          <p:sp>
            <p:nvSpPr>
              <p:cNvPr id="50290" name="Rectangle 87"/>
              <p:cNvSpPr>
                <a:spLocks/>
              </p:cNvSpPr>
              <p:nvPr/>
            </p:nvSpPr>
            <p:spPr bwMode="auto">
              <a:xfrm>
                <a:off x="797" y="5"/>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50291" name="Rectangle 88"/>
              <p:cNvSpPr>
                <a:spLocks/>
              </p:cNvSpPr>
              <p:nvPr/>
            </p:nvSpPr>
            <p:spPr bwMode="auto">
              <a:xfrm>
                <a:off x="316" y="0"/>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50292" name="Rectangle 89"/>
              <p:cNvSpPr>
                <a:spLocks/>
              </p:cNvSpPr>
              <p:nvPr/>
            </p:nvSpPr>
            <p:spPr bwMode="auto">
              <a:xfrm>
                <a:off x="172" y="0"/>
                <a:ext cx="12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t>
                </a:r>
              </a:p>
            </p:txBody>
          </p:sp>
          <p:sp>
            <p:nvSpPr>
              <p:cNvPr id="50293" name="Rectangle 90"/>
              <p:cNvSpPr>
                <a:spLocks/>
              </p:cNvSpPr>
              <p:nvPr/>
            </p:nvSpPr>
            <p:spPr bwMode="auto">
              <a:xfrm>
                <a:off x="11" y="144"/>
                <a:ext cx="235"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253</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254</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 255</a:t>
                </a:r>
              </a:p>
            </p:txBody>
          </p:sp>
        </p:grpSp>
      </p:grpSp>
      <p:grpSp>
        <p:nvGrpSpPr>
          <p:cNvPr id="12" name="Group 91"/>
          <p:cNvGrpSpPr>
            <a:grpSpLocks/>
          </p:cNvGrpSpPr>
          <p:nvPr/>
        </p:nvGrpSpPr>
        <p:grpSpPr bwMode="auto">
          <a:xfrm>
            <a:off x="533400" y="1549400"/>
            <a:ext cx="4899025" cy="1752600"/>
            <a:chOff x="0" y="0"/>
            <a:chExt cx="3086" cy="1104"/>
          </a:xfrm>
        </p:grpSpPr>
        <p:sp>
          <p:nvSpPr>
            <p:cNvPr id="50277" name="Line 92"/>
            <p:cNvSpPr>
              <a:spLocks noChangeShapeType="1"/>
            </p:cNvSpPr>
            <p:nvPr/>
          </p:nvSpPr>
          <p:spPr bwMode="auto">
            <a:xfrm>
              <a:off x="2898" y="91"/>
              <a:ext cx="148" cy="56"/>
            </a:xfrm>
            <a:prstGeom prst="line">
              <a:avLst/>
            </a:prstGeom>
            <a:noFill/>
            <a:ln w="20638">
              <a:solidFill>
                <a:srgbClr val="000000"/>
              </a:solidFill>
              <a:round/>
              <a:headEnd/>
              <a:tailEnd/>
            </a:ln>
          </p:spPr>
          <p:txBody>
            <a:bodyPr lIns="0" tIns="0" rIns="0" bIns="0"/>
            <a:lstStyle/>
            <a:p>
              <a:endParaRPr lang="en-US"/>
            </a:p>
          </p:txBody>
        </p:sp>
        <p:sp>
          <p:nvSpPr>
            <p:cNvPr id="50278" name="Rectangle 93"/>
            <p:cNvSpPr>
              <a:spLocks/>
            </p:cNvSpPr>
            <p:nvPr/>
          </p:nvSpPr>
          <p:spPr bwMode="auto">
            <a:xfrm>
              <a:off x="2976" y="48"/>
              <a:ext cx="110"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8</a:t>
              </a:r>
            </a:p>
          </p:txBody>
        </p:sp>
        <p:sp>
          <p:nvSpPr>
            <p:cNvPr id="50279" name="Rectangle 94"/>
            <p:cNvSpPr>
              <a:spLocks/>
            </p:cNvSpPr>
            <p:nvPr/>
          </p:nvSpPr>
          <p:spPr bwMode="auto">
            <a:xfrm>
              <a:off x="2370" y="170"/>
              <a:ext cx="361"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Index</a:t>
              </a:r>
            </a:p>
          </p:txBody>
        </p:sp>
        <p:sp>
          <p:nvSpPr>
            <p:cNvPr id="50280" name="Line 95"/>
            <p:cNvSpPr>
              <a:spLocks noChangeShapeType="1"/>
            </p:cNvSpPr>
            <p:nvPr/>
          </p:nvSpPr>
          <p:spPr bwMode="auto">
            <a:xfrm>
              <a:off x="2976" y="0"/>
              <a:ext cx="0" cy="384"/>
            </a:xfrm>
            <a:prstGeom prst="line">
              <a:avLst/>
            </a:prstGeom>
            <a:noFill/>
            <a:ln w="28575">
              <a:solidFill>
                <a:srgbClr val="000000"/>
              </a:solidFill>
              <a:round/>
              <a:headEnd/>
              <a:tailEnd/>
            </a:ln>
          </p:spPr>
          <p:txBody>
            <a:bodyPr lIns="0" tIns="0" rIns="0" bIns="0"/>
            <a:lstStyle/>
            <a:p>
              <a:endParaRPr lang="en-US"/>
            </a:p>
          </p:txBody>
        </p:sp>
        <p:sp>
          <p:nvSpPr>
            <p:cNvPr id="50281" name="Line 96"/>
            <p:cNvSpPr>
              <a:spLocks noChangeShapeType="1"/>
            </p:cNvSpPr>
            <p:nvPr/>
          </p:nvSpPr>
          <p:spPr bwMode="auto">
            <a:xfrm>
              <a:off x="0" y="384"/>
              <a:ext cx="2976" cy="0"/>
            </a:xfrm>
            <a:prstGeom prst="line">
              <a:avLst/>
            </a:prstGeom>
            <a:noFill/>
            <a:ln w="28575">
              <a:solidFill>
                <a:srgbClr val="000000"/>
              </a:solidFill>
              <a:round/>
              <a:headEnd/>
              <a:tailEnd/>
            </a:ln>
          </p:spPr>
          <p:txBody>
            <a:bodyPr lIns="0" tIns="0" rIns="0" bIns="0"/>
            <a:lstStyle/>
            <a:p>
              <a:endParaRPr lang="en-US"/>
            </a:p>
          </p:txBody>
        </p:sp>
        <p:sp>
          <p:nvSpPr>
            <p:cNvPr id="50282" name="Line 97"/>
            <p:cNvSpPr>
              <a:spLocks noChangeShapeType="1"/>
            </p:cNvSpPr>
            <p:nvPr/>
          </p:nvSpPr>
          <p:spPr bwMode="auto">
            <a:xfrm>
              <a:off x="0" y="384"/>
              <a:ext cx="0" cy="720"/>
            </a:xfrm>
            <a:prstGeom prst="line">
              <a:avLst/>
            </a:prstGeom>
            <a:noFill/>
            <a:ln w="28575">
              <a:solidFill>
                <a:srgbClr val="000000"/>
              </a:solidFill>
              <a:round/>
              <a:headEnd/>
              <a:tailEnd/>
            </a:ln>
          </p:spPr>
          <p:txBody>
            <a:bodyPr lIns="0" tIns="0" rIns="0" bIns="0"/>
            <a:lstStyle/>
            <a:p>
              <a:endParaRPr lang="en-US"/>
            </a:p>
          </p:txBody>
        </p:sp>
        <p:sp>
          <p:nvSpPr>
            <p:cNvPr id="50283" name="Line 98"/>
            <p:cNvSpPr>
              <a:spLocks noChangeShapeType="1"/>
            </p:cNvSpPr>
            <p:nvPr/>
          </p:nvSpPr>
          <p:spPr bwMode="auto">
            <a:xfrm>
              <a:off x="0" y="1104"/>
              <a:ext cx="240" cy="0"/>
            </a:xfrm>
            <a:prstGeom prst="line">
              <a:avLst/>
            </a:prstGeom>
            <a:noFill/>
            <a:ln w="28575">
              <a:solidFill>
                <a:srgbClr val="000000"/>
              </a:solidFill>
              <a:round/>
              <a:headEnd/>
              <a:tailEnd type="triangle" w="med" len="med"/>
            </a:ln>
          </p:spPr>
          <p:txBody>
            <a:bodyPr lIns="0" tIns="0" rIns="0" bIns="0"/>
            <a:lstStyle/>
            <a:p>
              <a:endParaRPr lang="en-US"/>
            </a:p>
          </p:txBody>
        </p:sp>
      </p:grpSp>
      <p:grpSp>
        <p:nvGrpSpPr>
          <p:cNvPr id="13" name="Group 99"/>
          <p:cNvGrpSpPr>
            <a:grpSpLocks/>
          </p:cNvGrpSpPr>
          <p:nvPr/>
        </p:nvGrpSpPr>
        <p:grpSpPr bwMode="auto">
          <a:xfrm>
            <a:off x="381000" y="1547813"/>
            <a:ext cx="7194550" cy="3659187"/>
            <a:chOff x="0" y="0"/>
            <a:chExt cx="4532" cy="2304"/>
          </a:xfrm>
        </p:grpSpPr>
        <p:sp>
          <p:nvSpPr>
            <p:cNvPr id="50238" name="Rectangle 100"/>
            <p:cNvSpPr>
              <a:spLocks/>
            </p:cNvSpPr>
            <p:nvPr/>
          </p:nvSpPr>
          <p:spPr bwMode="auto">
            <a:xfrm>
              <a:off x="2351" y="0"/>
              <a:ext cx="17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22</a:t>
              </a:r>
            </a:p>
          </p:txBody>
        </p:sp>
        <p:sp>
          <p:nvSpPr>
            <p:cNvPr id="50239" name="Line 101"/>
            <p:cNvSpPr>
              <a:spLocks noChangeShapeType="1"/>
            </p:cNvSpPr>
            <p:nvPr/>
          </p:nvSpPr>
          <p:spPr bwMode="auto">
            <a:xfrm>
              <a:off x="2304" y="96"/>
              <a:ext cx="144" cy="54"/>
            </a:xfrm>
            <a:prstGeom prst="line">
              <a:avLst/>
            </a:prstGeom>
            <a:noFill/>
            <a:ln w="20638">
              <a:solidFill>
                <a:srgbClr val="000000"/>
              </a:solidFill>
              <a:round/>
              <a:headEnd/>
              <a:tailEnd/>
            </a:ln>
          </p:spPr>
          <p:txBody>
            <a:bodyPr lIns="0" tIns="0" rIns="0" bIns="0"/>
            <a:lstStyle/>
            <a:p>
              <a:endParaRPr lang="en-US"/>
            </a:p>
          </p:txBody>
        </p:sp>
        <p:sp>
          <p:nvSpPr>
            <p:cNvPr id="50240" name="Rectangle 102"/>
            <p:cNvSpPr>
              <a:spLocks/>
            </p:cNvSpPr>
            <p:nvPr/>
          </p:nvSpPr>
          <p:spPr bwMode="auto">
            <a:xfrm>
              <a:off x="1056" y="0"/>
              <a:ext cx="269"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Tag</a:t>
              </a:r>
            </a:p>
          </p:txBody>
        </p:sp>
        <p:grpSp>
          <p:nvGrpSpPr>
            <p:cNvPr id="14" name="Group 103"/>
            <p:cNvGrpSpPr>
              <a:grpSpLocks/>
            </p:cNvGrpSpPr>
            <p:nvPr/>
          </p:nvGrpSpPr>
          <p:grpSpPr bwMode="auto">
            <a:xfrm>
              <a:off x="0" y="0"/>
              <a:ext cx="4532" cy="2304"/>
              <a:chOff x="0" y="0"/>
              <a:chExt cx="4532" cy="2304"/>
            </a:xfrm>
          </p:grpSpPr>
          <p:grpSp>
            <p:nvGrpSpPr>
              <p:cNvPr id="15" name="Group 104"/>
              <p:cNvGrpSpPr>
                <a:grpSpLocks/>
              </p:cNvGrpSpPr>
              <p:nvPr/>
            </p:nvGrpSpPr>
            <p:grpSpPr bwMode="auto">
              <a:xfrm>
                <a:off x="383" y="1085"/>
                <a:ext cx="405" cy="1219"/>
                <a:chOff x="0" y="0"/>
                <a:chExt cx="404" cy="1218"/>
              </a:xfrm>
            </p:grpSpPr>
            <p:sp>
              <p:nvSpPr>
                <p:cNvPr id="50271" name="Freeform 105"/>
                <p:cNvSpPr>
                  <a:spLocks/>
                </p:cNvSpPr>
                <p:nvPr/>
              </p:nvSpPr>
              <p:spPr bwMode="auto">
                <a:xfrm>
                  <a:off x="0" y="1056"/>
                  <a:ext cx="158" cy="16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50272" name="Line 106"/>
                <p:cNvSpPr>
                  <a:spLocks noChangeShapeType="1"/>
                </p:cNvSpPr>
                <p:nvPr/>
              </p:nvSpPr>
              <p:spPr bwMode="auto">
                <a:xfrm>
                  <a:off x="27" y="18"/>
                  <a:ext cx="6" cy="1036"/>
                </a:xfrm>
                <a:prstGeom prst="line">
                  <a:avLst/>
                </a:prstGeom>
                <a:noFill/>
                <a:ln w="20701">
                  <a:solidFill>
                    <a:srgbClr val="000000"/>
                  </a:solidFill>
                  <a:round/>
                  <a:headEnd type="oval" w="sm" len="sm"/>
                  <a:tailEnd/>
                </a:ln>
              </p:spPr>
              <p:txBody>
                <a:bodyPr lIns="0" tIns="0" rIns="0" bIns="0"/>
                <a:lstStyle/>
                <a:p>
                  <a:endParaRPr lang="en-US"/>
                </a:p>
              </p:txBody>
            </p:sp>
            <p:sp>
              <p:nvSpPr>
                <p:cNvPr id="50273" name="Freeform 107"/>
                <p:cNvSpPr>
                  <a:spLocks/>
                </p:cNvSpPr>
                <p:nvPr/>
              </p:nvSpPr>
              <p:spPr bwMode="auto">
                <a:xfrm>
                  <a:off x="114" y="932"/>
                  <a:ext cx="180" cy="113"/>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50274" name="Freeform 108"/>
                <p:cNvSpPr>
                  <a:spLocks/>
                </p:cNvSpPr>
                <p:nvPr/>
              </p:nvSpPr>
              <p:spPr bwMode="auto">
                <a:xfrm>
                  <a:off x="184" y="783"/>
                  <a:ext cx="220" cy="149"/>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50275" name="AutoShape 109"/>
                <p:cNvSpPr>
                  <a:spLocks/>
                </p:cNvSpPr>
                <p:nvPr/>
              </p:nvSpPr>
              <p:spPr bwMode="auto">
                <a:xfrm>
                  <a:off x="262" y="848"/>
                  <a:ext cx="65" cy="22"/>
                </a:xfrm>
                <a:custGeom>
                  <a:avLst/>
                  <a:gdLst>
                    <a:gd name="T0" fmla="*/ 33 w 21600"/>
                    <a:gd name="T1" fmla="*/ 11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sp>
              <p:nvSpPr>
                <p:cNvPr id="50276" name="Line 110"/>
                <p:cNvSpPr>
                  <a:spLocks noChangeShapeType="1"/>
                </p:cNvSpPr>
                <p:nvPr/>
              </p:nvSpPr>
              <p:spPr bwMode="auto">
                <a:xfrm>
                  <a:off x="287" y="18"/>
                  <a:ext cx="0" cy="768"/>
                </a:xfrm>
                <a:prstGeom prst="line">
                  <a:avLst/>
                </a:prstGeom>
                <a:noFill/>
                <a:ln w="38100">
                  <a:solidFill>
                    <a:srgbClr val="000000"/>
                  </a:solidFill>
                  <a:round/>
                  <a:headEnd type="oval" w="sm" len="sm"/>
                  <a:tailEnd type="triangle" w="med" len="med"/>
                </a:ln>
              </p:spPr>
              <p:txBody>
                <a:bodyPr lIns="0" tIns="0" rIns="0" bIns="0"/>
                <a:lstStyle/>
                <a:p>
                  <a:endParaRPr lang="en-US"/>
                </a:p>
              </p:txBody>
            </p:sp>
          </p:grpSp>
          <p:grpSp>
            <p:nvGrpSpPr>
              <p:cNvPr id="16" name="Group 111"/>
              <p:cNvGrpSpPr>
                <a:grpSpLocks/>
              </p:cNvGrpSpPr>
              <p:nvPr/>
            </p:nvGrpSpPr>
            <p:grpSpPr bwMode="auto">
              <a:xfrm>
                <a:off x="1632" y="1085"/>
                <a:ext cx="404" cy="1219"/>
                <a:chOff x="0" y="0"/>
                <a:chExt cx="404" cy="1218"/>
              </a:xfrm>
            </p:grpSpPr>
            <p:sp>
              <p:nvSpPr>
                <p:cNvPr id="50265" name="Freeform 112"/>
                <p:cNvSpPr>
                  <a:spLocks/>
                </p:cNvSpPr>
                <p:nvPr/>
              </p:nvSpPr>
              <p:spPr bwMode="auto">
                <a:xfrm>
                  <a:off x="0" y="1056"/>
                  <a:ext cx="158" cy="16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50266" name="Line 113"/>
                <p:cNvSpPr>
                  <a:spLocks noChangeShapeType="1"/>
                </p:cNvSpPr>
                <p:nvPr/>
              </p:nvSpPr>
              <p:spPr bwMode="auto">
                <a:xfrm>
                  <a:off x="26" y="18"/>
                  <a:ext cx="7" cy="1036"/>
                </a:xfrm>
                <a:prstGeom prst="line">
                  <a:avLst/>
                </a:prstGeom>
                <a:noFill/>
                <a:ln w="20701">
                  <a:solidFill>
                    <a:srgbClr val="000000"/>
                  </a:solidFill>
                  <a:round/>
                  <a:headEnd type="oval" w="sm" len="sm"/>
                  <a:tailEnd/>
                </a:ln>
              </p:spPr>
              <p:txBody>
                <a:bodyPr lIns="0" tIns="0" rIns="0" bIns="0"/>
                <a:lstStyle/>
                <a:p>
                  <a:endParaRPr lang="en-US"/>
                </a:p>
              </p:txBody>
            </p:sp>
            <p:sp>
              <p:nvSpPr>
                <p:cNvPr id="50267" name="Freeform 114"/>
                <p:cNvSpPr>
                  <a:spLocks/>
                </p:cNvSpPr>
                <p:nvPr/>
              </p:nvSpPr>
              <p:spPr bwMode="auto">
                <a:xfrm>
                  <a:off x="115" y="932"/>
                  <a:ext cx="180" cy="113"/>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50268" name="Freeform 115"/>
                <p:cNvSpPr>
                  <a:spLocks/>
                </p:cNvSpPr>
                <p:nvPr/>
              </p:nvSpPr>
              <p:spPr bwMode="auto">
                <a:xfrm>
                  <a:off x="184" y="783"/>
                  <a:ext cx="220" cy="149"/>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50269" name="AutoShape 116"/>
                <p:cNvSpPr>
                  <a:spLocks/>
                </p:cNvSpPr>
                <p:nvPr/>
              </p:nvSpPr>
              <p:spPr bwMode="auto">
                <a:xfrm>
                  <a:off x="262" y="848"/>
                  <a:ext cx="65" cy="22"/>
                </a:xfrm>
                <a:custGeom>
                  <a:avLst/>
                  <a:gdLst>
                    <a:gd name="T0" fmla="*/ 33 w 21600"/>
                    <a:gd name="T1" fmla="*/ 11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sp>
              <p:nvSpPr>
                <p:cNvPr id="50270" name="Line 117"/>
                <p:cNvSpPr>
                  <a:spLocks noChangeShapeType="1"/>
                </p:cNvSpPr>
                <p:nvPr/>
              </p:nvSpPr>
              <p:spPr bwMode="auto">
                <a:xfrm>
                  <a:off x="288" y="18"/>
                  <a:ext cx="0" cy="768"/>
                </a:xfrm>
                <a:prstGeom prst="line">
                  <a:avLst/>
                </a:prstGeom>
                <a:noFill/>
                <a:ln w="38100">
                  <a:solidFill>
                    <a:srgbClr val="000000"/>
                  </a:solidFill>
                  <a:round/>
                  <a:headEnd type="oval" w="sm" len="sm"/>
                  <a:tailEnd type="triangle" w="med" len="med"/>
                </a:ln>
              </p:spPr>
              <p:txBody>
                <a:bodyPr lIns="0" tIns="0" rIns="0" bIns="0"/>
                <a:lstStyle/>
                <a:p>
                  <a:endParaRPr lang="en-US"/>
                </a:p>
              </p:txBody>
            </p:sp>
          </p:grpSp>
          <p:grpSp>
            <p:nvGrpSpPr>
              <p:cNvPr id="17" name="Group 118"/>
              <p:cNvGrpSpPr>
                <a:grpSpLocks/>
              </p:cNvGrpSpPr>
              <p:nvPr/>
            </p:nvGrpSpPr>
            <p:grpSpPr bwMode="auto">
              <a:xfrm>
                <a:off x="2880" y="1085"/>
                <a:ext cx="404" cy="1219"/>
                <a:chOff x="0" y="0"/>
                <a:chExt cx="404" cy="1218"/>
              </a:xfrm>
            </p:grpSpPr>
            <p:sp>
              <p:nvSpPr>
                <p:cNvPr id="50259" name="Freeform 119"/>
                <p:cNvSpPr>
                  <a:spLocks/>
                </p:cNvSpPr>
                <p:nvPr/>
              </p:nvSpPr>
              <p:spPr bwMode="auto">
                <a:xfrm>
                  <a:off x="0" y="1056"/>
                  <a:ext cx="158" cy="16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50260" name="Line 120"/>
                <p:cNvSpPr>
                  <a:spLocks noChangeShapeType="1"/>
                </p:cNvSpPr>
                <p:nvPr/>
              </p:nvSpPr>
              <p:spPr bwMode="auto">
                <a:xfrm>
                  <a:off x="26" y="18"/>
                  <a:ext cx="7" cy="1036"/>
                </a:xfrm>
                <a:prstGeom prst="line">
                  <a:avLst/>
                </a:prstGeom>
                <a:noFill/>
                <a:ln w="20701">
                  <a:solidFill>
                    <a:srgbClr val="000000"/>
                  </a:solidFill>
                  <a:round/>
                  <a:headEnd type="oval" w="sm" len="sm"/>
                  <a:tailEnd/>
                </a:ln>
              </p:spPr>
              <p:txBody>
                <a:bodyPr lIns="0" tIns="0" rIns="0" bIns="0"/>
                <a:lstStyle/>
                <a:p>
                  <a:endParaRPr lang="en-US"/>
                </a:p>
              </p:txBody>
            </p:sp>
            <p:sp>
              <p:nvSpPr>
                <p:cNvPr id="50261" name="Freeform 121"/>
                <p:cNvSpPr>
                  <a:spLocks/>
                </p:cNvSpPr>
                <p:nvPr/>
              </p:nvSpPr>
              <p:spPr bwMode="auto">
                <a:xfrm>
                  <a:off x="115" y="932"/>
                  <a:ext cx="180" cy="113"/>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50262" name="Freeform 122"/>
                <p:cNvSpPr>
                  <a:spLocks/>
                </p:cNvSpPr>
                <p:nvPr/>
              </p:nvSpPr>
              <p:spPr bwMode="auto">
                <a:xfrm>
                  <a:off x="184" y="783"/>
                  <a:ext cx="220" cy="149"/>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50263" name="AutoShape 123"/>
                <p:cNvSpPr>
                  <a:spLocks/>
                </p:cNvSpPr>
                <p:nvPr/>
              </p:nvSpPr>
              <p:spPr bwMode="auto">
                <a:xfrm>
                  <a:off x="262" y="848"/>
                  <a:ext cx="65" cy="22"/>
                </a:xfrm>
                <a:custGeom>
                  <a:avLst/>
                  <a:gdLst>
                    <a:gd name="T0" fmla="*/ 33 w 21600"/>
                    <a:gd name="T1" fmla="*/ 11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sp>
              <p:nvSpPr>
                <p:cNvPr id="50264" name="Line 124"/>
                <p:cNvSpPr>
                  <a:spLocks noChangeShapeType="1"/>
                </p:cNvSpPr>
                <p:nvPr/>
              </p:nvSpPr>
              <p:spPr bwMode="auto">
                <a:xfrm>
                  <a:off x="288" y="18"/>
                  <a:ext cx="0" cy="768"/>
                </a:xfrm>
                <a:prstGeom prst="line">
                  <a:avLst/>
                </a:prstGeom>
                <a:noFill/>
                <a:ln w="38100">
                  <a:solidFill>
                    <a:srgbClr val="000000"/>
                  </a:solidFill>
                  <a:round/>
                  <a:headEnd type="oval" w="sm" len="sm"/>
                  <a:tailEnd type="triangle" w="med" len="med"/>
                </a:ln>
              </p:spPr>
              <p:txBody>
                <a:bodyPr lIns="0" tIns="0" rIns="0" bIns="0"/>
                <a:lstStyle/>
                <a:p>
                  <a:endParaRPr lang="en-US"/>
                </a:p>
              </p:txBody>
            </p:sp>
          </p:grpSp>
          <p:grpSp>
            <p:nvGrpSpPr>
              <p:cNvPr id="18" name="Group 125"/>
              <p:cNvGrpSpPr>
                <a:grpSpLocks/>
              </p:cNvGrpSpPr>
              <p:nvPr/>
            </p:nvGrpSpPr>
            <p:grpSpPr bwMode="auto">
              <a:xfrm>
                <a:off x="4128" y="1085"/>
                <a:ext cx="404" cy="1219"/>
                <a:chOff x="0" y="0"/>
                <a:chExt cx="404" cy="1218"/>
              </a:xfrm>
            </p:grpSpPr>
            <p:sp>
              <p:nvSpPr>
                <p:cNvPr id="50253" name="Freeform 126"/>
                <p:cNvSpPr>
                  <a:spLocks/>
                </p:cNvSpPr>
                <p:nvPr/>
              </p:nvSpPr>
              <p:spPr bwMode="auto">
                <a:xfrm>
                  <a:off x="0" y="1056"/>
                  <a:ext cx="158" cy="16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50254" name="Line 127"/>
                <p:cNvSpPr>
                  <a:spLocks noChangeShapeType="1"/>
                </p:cNvSpPr>
                <p:nvPr/>
              </p:nvSpPr>
              <p:spPr bwMode="auto">
                <a:xfrm>
                  <a:off x="27" y="18"/>
                  <a:ext cx="6" cy="1036"/>
                </a:xfrm>
                <a:prstGeom prst="line">
                  <a:avLst/>
                </a:prstGeom>
                <a:noFill/>
                <a:ln w="20701">
                  <a:solidFill>
                    <a:srgbClr val="000000"/>
                  </a:solidFill>
                  <a:round/>
                  <a:headEnd type="oval" w="sm" len="sm"/>
                  <a:tailEnd/>
                </a:ln>
              </p:spPr>
              <p:txBody>
                <a:bodyPr lIns="0" tIns="0" rIns="0" bIns="0"/>
                <a:lstStyle/>
                <a:p>
                  <a:endParaRPr lang="en-US"/>
                </a:p>
              </p:txBody>
            </p:sp>
            <p:sp>
              <p:nvSpPr>
                <p:cNvPr id="50255" name="Freeform 128"/>
                <p:cNvSpPr>
                  <a:spLocks/>
                </p:cNvSpPr>
                <p:nvPr/>
              </p:nvSpPr>
              <p:spPr bwMode="auto">
                <a:xfrm>
                  <a:off x="115" y="932"/>
                  <a:ext cx="180" cy="113"/>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50256" name="Freeform 129"/>
                <p:cNvSpPr>
                  <a:spLocks/>
                </p:cNvSpPr>
                <p:nvPr/>
              </p:nvSpPr>
              <p:spPr bwMode="auto">
                <a:xfrm>
                  <a:off x="184" y="783"/>
                  <a:ext cx="220" cy="149"/>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50257" name="AutoShape 130"/>
                <p:cNvSpPr>
                  <a:spLocks/>
                </p:cNvSpPr>
                <p:nvPr/>
              </p:nvSpPr>
              <p:spPr bwMode="auto">
                <a:xfrm>
                  <a:off x="262" y="848"/>
                  <a:ext cx="65" cy="22"/>
                </a:xfrm>
                <a:custGeom>
                  <a:avLst/>
                  <a:gdLst>
                    <a:gd name="T0" fmla="*/ 33 w 21600"/>
                    <a:gd name="T1" fmla="*/ 11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sp>
              <p:nvSpPr>
                <p:cNvPr id="50258" name="Line 131"/>
                <p:cNvSpPr>
                  <a:spLocks noChangeShapeType="1"/>
                </p:cNvSpPr>
                <p:nvPr/>
              </p:nvSpPr>
              <p:spPr bwMode="auto">
                <a:xfrm>
                  <a:off x="288" y="18"/>
                  <a:ext cx="0" cy="768"/>
                </a:xfrm>
                <a:prstGeom prst="line">
                  <a:avLst/>
                </a:prstGeom>
                <a:noFill/>
                <a:ln w="38100">
                  <a:solidFill>
                    <a:srgbClr val="000000"/>
                  </a:solidFill>
                  <a:round/>
                  <a:headEnd type="oval" w="sm" len="sm"/>
                  <a:tailEnd type="triangle" w="med" len="med"/>
                </a:ln>
              </p:spPr>
              <p:txBody>
                <a:bodyPr lIns="0" tIns="0" rIns="0" bIns="0"/>
                <a:lstStyle/>
                <a:p>
                  <a:endParaRPr lang="en-US"/>
                </a:p>
              </p:txBody>
            </p:sp>
          </p:grpSp>
          <p:sp>
            <p:nvSpPr>
              <p:cNvPr id="50246" name="Line 132"/>
              <p:cNvSpPr>
                <a:spLocks noChangeShapeType="1"/>
              </p:cNvSpPr>
              <p:nvPr/>
            </p:nvSpPr>
            <p:spPr bwMode="auto">
              <a:xfrm>
                <a:off x="2352" y="0"/>
                <a:ext cx="0" cy="192"/>
              </a:xfrm>
              <a:prstGeom prst="line">
                <a:avLst/>
              </a:prstGeom>
              <a:noFill/>
              <a:ln w="28575">
                <a:solidFill>
                  <a:srgbClr val="000000"/>
                </a:solidFill>
                <a:round/>
                <a:headEnd/>
                <a:tailEnd/>
              </a:ln>
            </p:spPr>
            <p:txBody>
              <a:bodyPr lIns="0" tIns="0" rIns="0" bIns="0"/>
              <a:lstStyle/>
              <a:p>
                <a:endParaRPr lang="en-US"/>
              </a:p>
            </p:txBody>
          </p:sp>
          <p:sp>
            <p:nvSpPr>
              <p:cNvPr id="50247" name="Line 133"/>
              <p:cNvSpPr>
                <a:spLocks noChangeShapeType="1"/>
              </p:cNvSpPr>
              <p:nvPr/>
            </p:nvSpPr>
            <p:spPr bwMode="auto">
              <a:xfrm>
                <a:off x="0" y="192"/>
                <a:ext cx="2352" cy="0"/>
              </a:xfrm>
              <a:prstGeom prst="line">
                <a:avLst/>
              </a:prstGeom>
              <a:noFill/>
              <a:ln w="28575">
                <a:solidFill>
                  <a:srgbClr val="000000"/>
                </a:solidFill>
                <a:round/>
                <a:headEnd/>
                <a:tailEnd/>
              </a:ln>
            </p:spPr>
            <p:txBody>
              <a:bodyPr lIns="0" tIns="0" rIns="0" bIns="0"/>
              <a:lstStyle/>
              <a:p>
                <a:endParaRPr lang="en-US"/>
              </a:p>
            </p:txBody>
          </p:sp>
          <p:sp>
            <p:nvSpPr>
              <p:cNvPr id="50248" name="Line 134"/>
              <p:cNvSpPr>
                <a:spLocks noChangeShapeType="1"/>
              </p:cNvSpPr>
              <p:nvPr/>
            </p:nvSpPr>
            <p:spPr bwMode="auto">
              <a:xfrm>
                <a:off x="0" y="192"/>
                <a:ext cx="0" cy="1728"/>
              </a:xfrm>
              <a:prstGeom prst="line">
                <a:avLst/>
              </a:prstGeom>
              <a:noFill/>
              <a:ln w="28575">
                <a:solidFill>
                  <a:srgbClr val="000000"/>
                </a:solidFill>
                <a:round/>
                <a:headEnd/>
                <a:tailEnd/>
              </a:ln>
            </p:spPr>
            <p:txBody>
              <a:bodyPr lIns="0" tIns="0" rIns="0" bIns="0"/>
              <a:lstStyle/>
              <a:p>
                <a:endParaRPr lang="en-US"/>
              </a:p>
            </p:txBody>
          </p:sp>
          <p:sp>
            <p:nvSpPr>
              <p:cNvPr id="50249" name="Line 135"/>
              <p:cNvSpPr>
                <a:spLocks noChangeShapeType="1"/>
              </p:cNvSpPr>
              <p:nvPr/>
            </p:nvSpPr>
            <p:spPr bwMode="auto">
              <a:xfrm>
                <a:off x="0" y="1920"/>
                <a:ext cx="576" cy="0"/>
              </a:xfrm>
              <a:prstGeom prst="line">
                <a:avLst/>
              </a:prstGeom>
              <a:noFill/>
              <a:ln w="28575">
                <a:solidFill>
                  <a:srgbClr val="000000"/>
                </a:solidFill>
                <a:round/>
                <a:headEnd/>
                <a:tailEnd type="triangle" w="med" len="med"/>
              </a:ln>
            </p:spPr>
            <p:txBody>
              <a:bodyPr lIns="0" tIns="0" rIns="0" bIns="0"/>
              <a:lstStyle/>
              <a:p>
                <a:endParaRPr lang="en-US"/>
              </a:p>
            </p:txBody>
          </p:sp>
          <p:sp>
            <p:nvSpPr>
              <p:cNvPr id="50250" name="Line 136"/>
              <p:cNvSpPr>
                <a:spLocks noChangeShapeType="1"/>
              </p:cNvSpPr>
              <p:nvPr/>
            </p:nvSpPr>
            <p:spPr bwMode="auto">
              <a:xfrm>
                <a:off x="768" y="1920"/>
                <a:ext cx="1056" cy="0"/>
              </a:xfrm>
              <a:prstGeom prst="line">
                <a:avLst/>
              </a:prstGeom>
              <a:noFill/>
              <a:ln w="28575">
                <a:solidFill>
                  <a:srgbClr val="000000"/>
                </a:solidFill>
                <a:round/>
                <a:headEnd/>
                <a:tailEnd type="triangle" w="med" len="med"/>
              </a:ln>
            </p:spPr>
            <p:txBody>
              <a:bodyPr lIns="0" tIns="0" rIns="0" bIns="0"/>
              <a:lstStyle/>
              <a:p>
                <a:endParaRPr lang="en-US"/>
              </a:p>
            </p:txBody>
          </p:sp>
          <p:sp>
            <p:nvSpPr>
              <p:cNvPr id="50251" name="Line 137"/>
              <p:cNvSpPr>
                <a:spLocks noChangeShapeType="1"/>
              </p:cNvSpPr>
              <p:nvPr/>
            </p:nvSpPr>
            <p:spPr bwMode="auto">
              <a:xfrm>
                <a:off x="2016" y="1920"/>
                <a:ext cx="1056" cy="0"/>
              </a:xfrm>
              <a:prstGeom prst="line">
                <a:avLst/>
              </a:prstGeom>
              <a:noFill/>
              <a:ln w="28575">
                <a:solidFill>
                  <a:srgbClr val="000000"/>
                </a:solidFill>
                <a:round/>
                <a:headEnd/>
                <a:tailEnd type="triangle" w="med" len="med"/>
              </a:ln>
            </p:spPr>
            <p:txBody>
              <a:bodyPr lIns="0" tIns="0" rIns="0" bIns="0"/>
              <a:lstStyle/>
              <a:p>
                <a:endParaRPr lang="en-US"/>
              </a:p>
            </p:txBody>
          </p:sp>
          <p:sp>
            <p:nvSpPr>
              <p:cNvPr id="50252" name="Line 138"/>
              <p:cNvSpPr>
                <a:spLocks noChangeShapeType="1"/>
              </p:cNvSpPr>
              <p:nvPr/>
            </p:nvSpPr>
            <p:spPr bwMode="auto">
              <a:xfrm>
                <a:off x="3264" y="1920"/>
                <a:ext cx="1056" cy="0"/>
              </a:xfrm>
              <a:prstGeom prst="line">
                <a:avLst/>
              </a:prstGeom>
              <a:noFill/>
              <a:ln w="28575">
                <a:solidFill>
                  <a:srgbClr val="000000"/>
                </a:solidFill>
                <a:round/>
                <a:headEnd/>
                <a:tailEnd type="triangle" w="med" len="med"/>
              </a:ln>
            </p:spPr>
            <p:txBody>
              <a:bodyPr lIns="0" tIns="0" rIns="0" bIns="0"/>
              <a:lstStyle/>
              <a:p>
                <a:endParaRPr lang="en-US"/>
              </a:p>
            </p:txBody>
          </p:sp>
        </p:grpSp>
      </p:grpSp>
      <p:grpSp>
        <p:nvGrpSpPr>
          <p:cNvPr id="19" name="Group 139"/>
          <p:cNvGrpSpPr>
            <a:grpSpLocks/>
          </p:cNvGrpSpPr>
          <p:nvPr/>
        </p:nvGrpSpPr>
        <p:grpSpPr bwMode="auto">
          <a:xfrm>
            <a:off x="1143000" y="3275013"/>
            <a:ext cx="7361238" cy="3376612"/>
            <a:chOff x="0" y="18"/>
            <a:chExt cx="4637" cy="2127"/>
          </a:xfrm>
        </p:grpSpPr>
        <p:sp>
          <p:nvSpPr>
            <p:cNvPr id="50198" name="Line 140"/>
            <p:cNvSpPr>
              <a:spLocks noChangeShapeType="1"/>
            </p:cNvSpPr>
            <p:nvPr/>
          </p:nvSpPr>
          <p:spPr bwMode="auto">
            <a:xfrm>
              <a:off x="4416" y="18"/>
              <a:ext cx="0" cy="1549"/>
            </a:xfrm>
            <a:prstGeom prst="line">
              <a:avLst/>
            </a:prstGeom>
            <a:noFill/>
            <a:ln w="38100">
              <a:solidFill>
                <a:srgbClr val="000000"/>
              </a:solidFill>
              <a:round/>
              <a:headEnd type="oval" w="sm" len="sm"/>
              <a:tailEnd/>
            </a:ln>
          </p:spPr>
          <p:txBody>
            <a:bodyPr lIns="0" tIns="0" rIns="0" bIns="0"/>
            <a:lstStyle/>
            <a:p>
              <a:endParaRPr lang="en-US"/>
            </a:p>
          </p:txBody>
        </p:sp>
        <p:sp>
          <p:nvSpPr>
            <p:cNvPr id="50199" name="Line 141"/>
            <p:cNvSpPr>
              <a:spLocks noChangeShapeType="1"/>
            </p:cNvSpPr>
            <p:nvPr/>
          </p:nvSpPr>
          <p:spPr bwMode="auto">
            <a:xfrm>
              <a:off x="3120" y="18"/>
              <a:ext cx="0" cy="1643"/>
            </a:xfrm>
            <a:prstGeom prst="line">
              <a:avLst/>
            </a:prstGeom>
            <a:noFill/>
            <a:ln w="38100">
              <a:solidFill>
                <a:srgbClr val="000000"/>
              </a:solidFill>
              <a:round/>
              <a:headEnd type="oval" w="sm" len="sm"/>
              <a:tailEnd/>
            </a:ln>
          </p:spPr>
          <p:txBody>
            <a:bodyPr lIns="0" tIns="0" rIns="0" bIns="0"/>
            <a:lstStyle/>
            <a:p>
              <a:endParaRPr lang="en-US"/>
            </a:p>
          </p:txBody>
        </p:sp>
        <p:sp>
          <p:nvSpPr>
            <p:cNvPr id="50200" name="Line 142"/>
            <p:cNvSpPr>
              <a:spLocks noChangeShapeType="1"/>
            </p:cNvSpPr>
            <p:nvPr/>
          </p:nvSpPr>
          <p:spPr bwMode="auto">
            <a:xfrm>
              <a:off x="1872" y="18"/>
              <a:ext cx="0" cy="1267"/>
            </a:xfrm>
            <a:prstGeom prst="line">
              <a:avLst/>
            </a:prstGeom>
            <a:noFill/>
            <a:ln w="38100">
              <a:solidFill>
                <a:srgbClr val="000000"/>
              </a:solidFill>
              <a:round/>
              <a:headEnd type="oval" w="sm" len="sm"/>
              <a:tailEnd/>
            </a:ln>
          </p:spPr>
          <p:txBody>
            <a:bodyPr lIns="0" tIns="0" rIns="0" bIns="0"/>
            <a:lstStyle/>
            <a:p>
              <a:endParaRPr lang="en-US"/>
            </a:p>
          </p:txBody>
        </p:sp>
        <p:sp>
          <p:nvSpPr>
            <p:cNvPr id="50201" name="Line 143"/>
            <p:cNvSpPr>
              <a:spLocks noChangeShapeType="1"/>
            </p:cNvSpPr>
            <p:nvPr/>
          </p:nvSpPr>
          <p:spPr bwMode="auto">
            <a:xfrm>
              <a:off x="624" y="18"/>
              <a:ext cx="0" cy="1361"/>
            </a:xfrm>
            <a:prstGeom prst="line">
              <a:avLst/>
            </a:prstGeom>
            <a:noFill/>
            <a:ln w="38100">
              <a:solidFill>
                <a:srgbClr val="000000"/>
              </a:solidFill>
              <a:round/>
              <a:headEnd type="oval" w="sm" len="sm"/>
              <a:tailEnd/>
            </a:ln>
          </p:spPr>
          <p:txBody>
            <a:bodyPr lIns="0" tIns="0" rIns="0" bIns="0"/>
            <a:lstStyle/>
            <a:p>
              <a:endParaRPr lang="en-US"/>
            </a:p>
          </p:txBody>
        </p:sp>
        <p:grpSp>
          <p:nvGrpSpPr>
            <p:cNvPr id="20" name="Group 144"/>
            <p:cNvGrpSpPr>
              <a:grpSpLocks/>
            </p:cNvGrpSpPr>
            <p:nvPr/>
          </p:nvGrpSpPr>
          <p:grpSpPr bwMode="auto">
            <a:xfrm>
              <a:off x="0" y="1204"/>
              <a:ext cx="4637" cy="941"/>
              <a:chOff x="0" y="0"/>
              <a:chExt cx="4637" cy="940"/>
            </a:xfrm>
          </p:grpSpPr>
          <p:sp>
            <p:nvSpPr>
              <p:cNvPr id="50203" name="Rectangle 145"/>
              <p:cNvSpPr>
                <a:spLocks/>
              </p:cNvSpPr>
              <p:nvPr/>
            </p:nvSpPr>
            <p:spPr bwMode="auto">
              <a:xfrm>
                <a:off x="1344" y="738"/>
                <a:ext cx="204"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Hit</a:t>
                </a:r>
              </a:p>
            </p:txBody>
          </p:sp>
          <p:sp>
            <p:nvSpPr>
              <p:cNvPr id="50204" name="Line 146"/>
              <p:cNvSpPr>
                <a:spLocks noChangeShapeType="1"/>
              </p:cNvSpPr>
              <p:nvPr/>
            </p:nvSpPr>
            <p:spPr bwMode="auto">
              <a:xfrm>
                <a:off x="4320" y="93"/>
                <a:ext cx="192" cy="56"/>
              </a:xfrm>
              <a:prstGeom prst="line">
                <a:avLst/>
              </a:prstGeom>
              <a:noFill/>
              <a:ln w="20638">
                <a:solidFill>
                  <a:srgbClr val="000000"/>
                </a:solidFill>
                <a:round/>
                <a:headEnd/>
                <a:tailEnd/>
              </a:ln>
            </p:spPr>
            <p:txBody>
              <a:bodyPr lIns="0" tIns="0" rIns="0" bIns="0"/>
              <a:lstStyle/>
              <a:p>
                <a:endParaRPr lang="en-US"/>
              </a:p>
            </p:txBody>
          </p:sp>
          <p:sp>
            <p:nvSpPr>
              <p:cNvPr id="50205" name="Rectangle 147"/>
              <p:cNvSpPr>
                <a:spLocks/>
              </p:cNvSpPr>
              <p:nvPr/>
            </p:nvSpPr>
            <p:spPr bwMode="auto">
              <a:xfrm>
                <a:off x="2736" y="738"/>
                <a:ext cx="31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Data</a:t>
                </a:r>
              </a:p>
            </p:txBody>
          </p:sp>
          <p:sp>
            <p:nvSpPr>
              <p:cNvPr id="50206" name="Rectangle 148"/>
              <p:cNvSpPr>
                <a:spLocks/>
              </p:cNvSpPr>
              <p:nvPr/>
            </p:nvSpPr>
            <p:spPr bwMode="auto">
              <a:xfrm>
                <a:off x="4464" y="0"/>
                <a:ext cx="173"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32</a:t>
                </a:r>
              </a:p>
            </p:txBody>
          </p:sp>
          <p:sp>
            <p:nvSpPr>
              <p:cNvPr id="50207" name="AutoShape 149"/>
              <p:cNvSpPr>
                <a:spLocks/>
              </p:cNvSpPr>
              <p:nvPr/>
            </p:nvSpPr>
            <p:spPr bwMode="auto">
              <a:xfrm rot="-5400000">
                <a:off x="1154" y="405"/>
                <a:ext cx="281" cy="384"/>
              </a:xfrm>
              <a:custGeom>
                <a:avLst/>
                <a:gdLst>
                  <a:gd name="T0" fmla="*/ 141 w 21600"/>
                  <a:gd name="T1" fmla="*/ 192 h 21600"/>
                  <a:gd name="T2" fmla="*/ 0 60000 65536"/>
                  <a:gd name="T3" fmla="*/ 0 w 21600"/>
                  <a:gd name="T4" fmla="*/ 0 h 21600"/>
                  <a:gd name="T5" fmla="*/ 21600 w 21600"/>
                  <a:gd name="T6" fmla="*/ 21600 h 21600"/>
                </a:gdLst>
                <a:ahLst/>
                <a:cxnLst>
                  <a:cxn ang="T2">
                    <a:pos x="T0" y="T1"/>
                  </a:cxn>
                </a:cxnLst>
                <a:rect l="T3" t="T4" r="T5" b="T6"/>
                <a:pathLst>
                  <a:path w="21600" h="21600">
                    <a:moveTo>
                      <a:pt x="21600" y="21600"/>
                    </a:moveTo>
                    <a:cubicBezTo>
                      <a:pt x="9671" y="21600"/>
                      <a:pt x="0" y="16765"/>
                      <a:pt x="0" y="10800"/>
                    </a:cubicBezTo>
                    <a:cubicBezTo>
                      <a:pt x="0" y="4835"/>
                      <a:pt x="9671" y="0"/>
                      <a:pt x="21600" y="0"/>
                    </a:cubicBezTo>
                    <a:cubicBezTo>
                      <a:pt x="16400" y="6965"/>
                      <a:pt x="16400" y="14635"/>
                      <a:pt x="21600" y="21600"/>
                    </a:cubicBezTo>
                    <a:close/>
                    <a:moveTo>
                      <a:pt x="21600" y="21600"/>
                    </a:moveTo>
                  </a:path>
                </a:pathLst>
              </a:custGeom>
              <a:noFill/>
              <a:ln w="12700">
                <a:solidFill>
                  <a:srgbClr val="000000"/>
                </a:solidFill>
                <a:miter lim="800000"/>
                <a:headEnd/>
                <a:tailEnd/>
              </a:ln>
            </p:spPr>
            <p:txBody>
              <a:bodyPr lIns="0" tIns="0" rIns="0" bIns="0"/>
              <a:lstStyle/>
              <a:p>
                <a:endParaRPr lang="en-US"/>
              </a:p>
            </p:txBody>
          </p:sp>
          <p:sp>
            <p:nvSpPr>
              <p:cNvPr id="50208" name="Freeform 150"/>
              <p:cNvSpPr>
                <a:spLocks/>
              </p:cNvSpPr>
              <p:nvPr/>
            </p:nvSpPr>
            <p:spPr bwMode="auto">
              <a:xfrm>
                <a:off x="2399" y="469"/>
                <a:ext cx="1104" cy="188"/>
              </a:xfrm>
              <a:custGeom>
                <a:avLst/>
                <a:gdLst>
                  <a:gd name="T0" fmla="*/ 0 w 21600"/>
                  <a:gd name="T1" fmla="*/ 0 h 21600"/>
                  <a:gd name="T2" fmla="*/ 5400 w 21600"/>
                  <a:gd name="T3" fmla="*/ 21600 h 21600"/>
                  <a:gd name="T4" fmla="*/ 16200 w 21600"/>
                  <a:gd name="T5" fmla="*/ 21600 h 21600"/>
                  <a:gd name="T6" fmla="*/ 2160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12700">
                <a:solidFill>
                  <a:srgbClr val="000000"/>
                </a:solidFill>
                <a:miter lim="800000"/>
                <a:headEnd/>
                <a:tailEnd/>
              </a:ln>
            </p:spPr>
            <p:txBody>
              <a:bodyPr lIns="0" tIns="0" rIns="0" bIns="0"/>
              <a:lstStyle/>
              <a:p>
                <a:endParaRPr lang="en-US"/>
              </a:p>
            </p:txBody>
          </p:sp>
          <p:sp>
            <p:nvSpPr>
              <p:cNvPr id="50209" name="Rectangle 151"/>
              <p:cNvSpPr>
                <a:spLocks/>
              </p:cNvSpPr>
              <p:nvPr/>
            </p:nvSpPr>
            <p:spPr bwMode="auto">
              <a:xfrm>
                <a:off x="2592" y="469"/>
                <a:ext cx="624" cy="201"/>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4x1 select</a:t>
                </a:r>
              </a:p>
            </p:txBody>
          </p:sp>
          <p:sp>
            <p:nvSpPr>
              <p:cNvPr id="50210" name="Line 152"/>
              <p:cNvSpPr>
                <a:spLocks noChangeShapeType="1"/>
              </p:cNvSpPr>
              <p:nvPr/>
            </p:nvSpPr>
            <p:spPr bwMode="auto">
              <a:xfrm>
                <a:off x="3360" y="375"/>
                <a:ext cx="1056" cy="0"/>
              </a:xfrm>
              <a:prstGeom prst="line">
                <a:avLst/>
              </a:prstGeom>
              <a:noFill/>
              <a:ln w="28575">
                <a:solidFill>
                  <a:srgbClr val="000000"/>
                </a:solidFill>
                <a:round/>
                <a:headEnd/>
                <a:tailEnd/>
              </a:ln>
            </p:spPr>
            <p:txBody>
              <a:bodyPr lIns="0" tIns="0" rIns="0" bIns="0"/>
              <a:lstStyle/>
              <a:p>
                <a:endParaRPr lang="en-US"/>
              </a:p>
            </p:txBody>
          </p:sp>
          <p:sp>
            <p:nvSpPr>
              <p:cNvPr id="50211" name="Line 153"/>
              <p:cNvSpPr>
                <a:spLocks noChangeShapeType="1"/>
              </p:cNvSpPr>
              <p:nvPr/>
            </p:nvSpPr>
            <p:spPr bwMode="auto">
              <a:xfrm>
                <a:off x="0" y="46"/>
                <a:ext cx="0" cy="188"/>
              </a:xfrm>
              <a:prstGeom prst="line">
                <a:avLst/>
              </a:prstGeom>
              <a:noFill/>
              <a:ln w="12700">
                <a:solidFill>
                  <a:srgbClr val="000000"/>
                </a:solidFill>
                <a:round/>
                <a:headEnd/>
                <a:tailEnd/>
              </a:ln>
            </p:spPr>
            <p:txBody>
              <a:bodyPr lIns="0" tIns="0" rIns="0" bIns="0"/>
              <a:lstStyle/>
              <a:p>
                <a:endParaRPr lang="en-US"/>
              </a:p>
            </p:txBody>
          </p:sp>
          <p:sp>
            <p:nvSpPr>
              <p:cNvPr id="50212" name="Line 154"/>
              <p:cNvSpPr>
                <a:spLocks noChangeShapeType="1"/>
              </p:cNvSpPr>
              <p:nvPr/>
            </p:nvSpPr>
            <p:spPr bwMode="auto">
              <a:xfrm>
                <a:off x="1248" y="46"/>
                <a:ext cx="0" cy="457"/>
              </a:xfrm>
              <a:prstGeom prst="line">
                <a:avLst/>
              </a:prstGeom>
              <a:noFill/>
              <a:ln w="12700">
                <a:solidFill>
                  <a:srgbClr val="000000"/>
                </a:solidFill>
                <a:round/>
                <a:headEnd/>
                <a:tailEnd/>
              </a:ln>
            </p:spPr>
            <p:txBody>
              <a:bodyPr lIns="0" tIns="0" rIns="0" bIns="0"/>
              <a:lstStyle/>
              <a:p>
                <a:endParaRPr lang="en-US"/>
              </a:p>
            </p:txBody>
          </p:sp>
          <p:sp>
            <p:nvSpPr>
              <p:cNvPr id="50213" name="Line 155"/>
              <p:cNvSpPr>
                <a:spLocks noChangeShapeType="1"/>
              </p:cNvSpPr>
              <p:nvPr/>
            </p:nvSpPr>
            <p:spPr bwMode="auto">
              <a:xfrm>
                <a:off x="2495" y="46"/>
                <a:ext cx="0" cy="94"/>
              </a:xfrm>
              <a:prstGeom prst="line">
                <a:avLst/>
              </a:prstGeom>
              <a:noFill/>
              <a:ln w="12700">
                <a:solidFill>
                  <a:srgbClr val="000000"/>
                </a:solidFill>
                <a:round/>
                <a:headEnd/>
                <a:tailEnd/>
              </a:ln>
            </p:spPr>
            <p:txBody>
              <a:bodyPr lIns="0" tIns="0" rIns="0" bIns="0"/>
              <a:lstStyle/>
              <a:p>
                <a:endParaRPr lang="en-US"/>
              </a:p>
            </p:txBody>
          </p:sp>
          <p:sp>
            <p:nvSpPr>
              <p:cNvPr id="50214" name="Line 156"/>
              <p:cNvSpPr>
                <a:spLocks noChangeShapeType="1"/>
              </p:cNvSpPr>
              <p:nvPr/>
            </p:nvSpPr>
            <p:spPr bwMode="auto">
              <a:xfrm>
                <a:off x="3744" y="46"/>
                <a:ext cx="0" cy="188"/>
              </a:xfrm>
              <a:prstGeom prst="line">
                <a:avLst/>
              </a:prstGeom>
              <a:noFill/>
              <a:ln w="12700">
                <a:solidFill>
                  <a:srgbClr val="000000"/>
                </a:solidFill>
                <a:round/>
                <a:headEnd/>
                <a:tailEnd/>
              </a:ln>
            </p:spPr>
            <p:txBody>
              <a:bodyPr lIns="0" tIns="0" rIns="0" bIns="0"/>
              <a:lstStyle/>
              <a:p>
                <a:endParaRPr lang="en-US"/>
              </a:p>
            </p:txBody>
          </p:sp>
          <p:sp>
            <p:nvSpPr>
              <p:cNvPr id="50215" name="Line 157"/>
              <p:cNvSpPr>
                <a:spLocks noChangeShapeType="1"/>
              </p:cNvSpPr>
              <p:nvPr/>
            </p:nvSpPr>
            <p:spPr bwMode="auto">
              <a:xfrm>
                <a:off x="0" y="234"/>
                <a:ext cx="1152" cy="0"/>
              </a:xfrm>
              <a:prstGeom prst="line">
                <a:avLst/>
              </a:prstGeom>
              <a:noFill/>
              <a:ln w="12700">
                <a:solidFill>
                  <a:srgbClr val="000000"/>
                </a:solidFill>
                <a:round/>
                <a:headEnd/>
                <a:tailEnd/>
              </a:ln>
            </p:spPr>
            <p:txBody>
              <a:bodyPr lIns="0" tIns="0" rIns="0" bIns="0"/>
              <a:lstStyle/>
              <a:p>
                <a:endParaRPr lang="en-US"/>
              </a:p>
            </p:txBody>
          </p:sp>
          <p:sp>
            <p:nvSpPr>
              <p:cNvPr id="50216" name="Line 158"/>
              <p:cNvSpPr>
                <a:spLocks noChangeShapeType="1"/>
              </p:cNvSpPr>
              <p:nvPr/>
            </p:nvSpPr>
            <p:spPr bwMode="auto">
              <a:xfrm>
                <a:off x="1152" y="234"/>
                <a:ext cx="0" cy="222"/>
              </a:xfrm>
              <a:prstGeom prst="line">
                <a:avLst/>
              </a:prstGeom>
              <a:noFill/>
              <a:ln w="12700">
                <a:solidFill>
                  <a:srgbClr val="000000"/>
                </a:solidFill>
                <a:round/>
                <a:headEnd/>
                <a:tailEnd/>
              </a:ln>
            </p:spPr>
            <p:txBody>
              <a:bodyPr lIns="0" tIns="0" rIns="0" bIns="0"/>
              <a:lstStyle/>
              <a:p>
                <a:endParaRPr lang="en-US"/>
              </a:p>
            </p:txBody>
          </p:sp>
          <p:sp>
            <p:nvSpPr>
              <p:cNvPr id="50217" name="Line 159"/>
              <p:cNvSpPr>
                <a:spLocks noChangeShapeType="1"/>
              </p:cNvSpPr>
              <p:nvPr/>
            </p:nvSpPr>
            <p:spPr bwMode="auto">
              <a:xfrm>
                <a:off x="1440" y="234"/>
                <a:ext cx="0" cy="222"/>
              </a:xfrm>
              <a:prstGeom prst="line">
                <a:avLst/>
              </a:prstGeom>
              <a:noFill/>
              <a:ln w="12700">
                <a:solidFill>
                  <a:srgbClr val="000000"/>
                </a:solidFill>
                <a:round/>
                <a:headEnd/>
                <a:tailEnd/>
              </a:ln>
            </p:spPr>
            <p:txBody>
              <a:bodyPr lIns="0" tIns="0" rIns="0" bIns="0"/>
              <a:lstStyle/>
              <a:p>
                <a:endParaRPr lang="en-US"/>
              </a:p>
            </p:txBody>
          </p:sp>
          <p:sp>
            <p:nvSpPr>
              <p:cNvPr id="50218" name="Line 160"/>
              <p:cNvSpPr>
                <a:spLocks noChangeShapeType="1"/>
              </p:cNvSpPr>
              <p:nvPr/>
            </p:nvSpPr>
            <p:spPr bwMode="auto">
              <a:xfrm>
                <a:off x="1344" y="140"/>
                <a:ext cx="0" cy="363"/>
              </a:xfrm>
              <a:prstGeom prst="line">
                <a:avLst/>
              </a:prstGeom>
              <a:noFill/>
              <a:ln w="12700">
                <a:solidFill>
                  <a:srgbClr val="000000"/>
                </a:solidFill>
                <a:round/>
                <a:headEnd/>
                <a:tailEnd/>
              </a:ln>
            </p:spPr>
            <p:txBody>
              <a:bodyPr lIns="0" tIns="0" rIns="0" bIns="0"/>
              <a:lstStyle/>
              <a:p>
                <a:endParaRPr lang="en-US"/>
              </a:p>
            </p:txBody>
          </p:sp>
          <p:sp>
            <p:nvSpPr>
              <p:cNvPr id="50219" name="Line 161"/>
              <p:cNvSpPr>
                <a:spLocks noChangeShapeType="1"/>
              </p:cNvSpPr>
              <p:nvPr/>
            </p:nvSpPr>
            <p:spPr bwMode="auto">
              <a:xfrm>
                <a:off x="1343" y="140"/>
                <a:ext cx="1152" cy="0"/>
              </a:xfrm>
              <a:prstGeom prst="line">
                <a:avLst/>
              </a:prstGeom>
              <a:noFill/>
              <a:ln w="12700">
                <a:solidFill>
                  <a:srgbClr val="000000"/>
                </a:solidFill>
                <a:round/>
                <a:headEnd/>
                <a:tailEnd/>
              </a:ln>
            </p:spPr>
            <p:txBody>
              <a:bodyPr lIns="0" tIns="0" rIns="0" bIns="0"/>
              <a:lstStyle/>
              <a:p>
                <a:endParaRPr lang="en-US"/>
              </a:p>
            </p:txBody>
          </p:sp>
          <p:sp>
            <p:nvSpPr>
              <p:cNvPr id="50220" name="Line 162"/>
              <p:cNvSpPr>
                <a:spLocks noChangeShapeType="1"/>
              </p:cNvSpPr>
              <p:nvPr/>
            </p:nvSpPr>
            <p:spPr bwMode="auto">
              <a:xfrm>
                <a:off x="1440" y="234"/>
                <a:ext cx="2304" cy="0"/>
              </a:xfrm>
              <a:prstGeom prst="line">
                <a:avLst/>
              </a:prstGeom>
              <a:noFill/>
              <a:ln w="12700">
                <a:solidFill>
                  <a:srgbClr val="000000"/>
                </a:solidFill>
                <a:round/>
                <a:headEnd/>
                <a:tailEnd/>
              </a:ln>
            </p:spPr>
            <p:txBody>
              <a:bodyPr lIns="0" tIns="0" rIns="0" bIns="0"/>
              <a:lstStyle/>
              <a:p>
                <a:endParaRPr lang="en-US"/>
              </a:p>
            </p:txBody>
          </p:sp>
          <p:sp>
            <p:nvSpPr>
              <p:cNvPr id="50221" name="Line 163"/>
              <p:cNvSpPr>
                <a:spLocks noChangeShapeType="1"/>
              </p:cNvSpPr>
              <p:nvPr/>
            </p:nvSpPr>
            <p:spPr bwMode="auto">
              <a:xfrm>
                <a:off x="3360" y="375"/>
                <a:ext cx="0" cy="94"/>
              </a:xfrm>
              <a:prstGeom prst="line">
                <a:avLst/>
              </a:prstGeom>
              <a:noFill/>
              <a:ln w="28575">
                <a:solidFill>
                  <a:srgbClr val="000000"/>
                </a:solidFill>
                <a:round/>
                <a:headEnd/>
                <a:tailEnd/>
              </a:ln>
            </p:spPr>
            <p:txBody>
              <a:bodyPr lIns="0" tIns="0" rIns="0" bIns="0"/>
              <a:lstStyle/>
              <a:p>
                <a:endParaRPr lang="en-US"/>
              </a:p>
            </p:txBody>
          </p:sp>
          <p:sp>
            <p:nvSpPr>
              <p:cNvPr id="50222" name="Line 164"/>
              <p:cNvSpPr>
                <a:spLocks noChangeShapeType="1"/>
              </p:cNvSpPr>
              <p:nvPr/>
            </p:nvSpPr>
            <p:spPr bwMode="auto">
              <a:xfrm>
                <a:off x="2880" y="93"/>
                <a:ext cx="0" cy="376"/>
              </a:xfrm>
              <a:prstGeom prst="line">
                <a:avLst/>
              </a:prstGeom>
              <a:noFill/>
              <a:ln w="28575">
                <a:solidFill>
                  <a:srgbClr val="000000"/>
                </a:solidFill>
                <a:round/>
                <a:headEnd/>
                <a:tailEnd/>
              </a:ln>
            </p:spPr>
            <p:txBody>
              <a:bodyPr lIns="0" tIns="0" rIns="0" bIns="0"/>
              <a:lstStyle/>
              <a:p>
                <a:endParaRPr lang="en-US"/>
              </a:p>
            </p:txBody>
          </p:sp>
          <p:sp>
            <p:nvSpPr>
              <p:cNvPr id="50223" name="Line 165"/>
              <p:cNvSpPr>
                <a:spLocks noChangeShapeType="1"/>
              </p:cNvSpPr>
              <p:nvPr/>
            </p:nvSpPr>
            <p:spPr bwMode="auto">
              <a:xfrm>
                <a:off x="2592" y="187"/>
                <a:ext cx="0" cy="282"/>
              </a:xfrm>
              <a:prstGeom prst="line">
                <a:avLst/>
              </a:prstGeom>
              <a:noFill/>
              <a:ln w="28575">
                <a:solidFill>
                  <a:srgbClr val="000000"/>
                </a:solidFill>
                <a:round/>
                <a:headEnd/>
                <a:tailEnd/>
              </a:ln>
            </p:spPr>
            <p:txBody>
              <a:bodyPr lIns="0" tIns="0" rIns="0" bIns="0"/>
              <a:lstStyle/>
              <a:p>
                <a:endParaRPr lang="en-US"/>
              </a:p>
            </p:txBody>
          </p:sp>
          <p:sp>
            <p:nvSpPr>
              <p:cNvPr id="50224" name="Line 166"/>
              <p:cNvSpPr>
                <a:spLocks noChangeShapeType="1"/>
              </p:cNvSpPr>
              <p:nvPr/>
            </p:nvSpPr>
            <p:spPr bwMode="auto">
              <a:xfrm>
                <a:off x="1872" y="93"/>
                <a:ext cx="1008" cy="0"/>
              </a:xfrm>
              <a:prstGeom prst="line">
                <a:avLst/>
              </a:prstGeom>
              <a:noFill/>
              <a:ln w="28575">
                <a:solidFill>
                  <a:srgbClr val="000000"/>
                </a:solidFill>
                <a:round/>
                <a:headEnd/>
                <a:tailEnd/>
              </a:ln>
            </p:spPr>
            <p:txBody>
              <a:bodyPr lIns="0" tIns="0" rIns="0" bIns="0"/>
              <a:lstStyle/>
              <a:p>
                <a:endParaRPr lang="en-US"/>
              </a:p>
            </p:txBody>
          </p:sp>
          <p:sp>
            <p:nvSpPr>
              <p:cNvPr id="50225" name="Line 167"/>
              <p:cNvSpPr>
                <a:spLocks noChangeShapeType="1"/>
              </p:cNvSpPr>
              <p:nvPr/>
            </p:nvSpPr>
            <p:spPr bwMode="auto">
              <a:xfrm>
                <a:off x="624" y="187"/>
                <a:ext cx="1968" cy="0"/>
              </a:xfrm>
              <a:prstGeom prst="line">
                <a:avLst/>
              </a:prstGeom>
              <a:noFill/>
              <a:ln w="28575">
                <a:solidFill>
                  <a:srgbClr val="000000"/>
                </a:solidFill>
                <a:round/>
                <a:headEnd/>
                <a:tailEnd/>
              </a:ln>
            </p:spPr>
            <p:txBody>
              <a:bodyPr lIns="0" tIns="0" rIns="0" bIns="0"/>
              <a:lstStyle/>
              <a:p>
                <a:endParaRPr lang="en-US"/>
              </a:p>
            </p:txBody>
          </p:sp>
          <p:sp>
            <p:nvSpPr>
              <p:cNvPr id="50226" name="Line 168"/>
              <p:cNvSpPr>
                <a:spLocks noChangeShapeType="1"/>
              </p:cNvSpPr>
              <p:nvPr/>
            </p:nvSpPr>
            <p:spPr bwMode="auto">
              <a:xfrm>
                <a:off x="2927" y="657"/>
                <a:ext cx="0" cy="141"/>
              </a:xfrm>
              <a:prstGeom prst="line">
                <a:avLst/>
              </a:prstGeom>
              <a:noFill/>
              <a:ln w="28575">
                <a:solidFill>
                  <a:srgbClr val="000000"/>
                </a:solidFill>
                <a:round/>
                <a:headEnd/>
                <a:tailEnd type="triangle" w="med" len="med"/>
              </a:ln>
            </p:spPr>
            <p:txBody>
              <a:bodyPr lIns="0" tIns="0" rIns="0" bIns="0"/>
              <a:lstStyle/>
              <a:p>
                <a:endParaRPr lang="en-US"/>
              </a:p>
            </p:txBody>
          </p:sp>
          <p:sp>
            <p:nvSpPr>
              <p:cNvPr id="50227" name="Line 169"/>
              <p:cNvSpPr>
                <a:spLocks noChangeShapeType="1"/>
              </p:cNvSpPr>
              <p:nvPr/>
            </p:nvSpPr>
            <p:spPr bwMode="auto">
              <a:xfrm>
                <a:off x="1296" y="738"/>
                <a:ext cx="0" cy="200"/>
              </a:xfrm>
              <a:prstGeom prst="line">
                <a:avLst/>
              </a:prstGeom>
              <a:noFill/>
              <a:ln w="12700">
                <a:solidFill>
                  <a:srgbClr val="000000"/>
                </a:solidFill>
                <a:round/>
                <a:headEnd/>
                <a:tailEnd type="triangle" w="med" len="med"/>
              </a:ln>
            </p:spPr>
            <p:txBody>
              <a:bodyPr lIns="0" tIns="0" rIns="0" bIns="0"/>
              <a:lstStyle/>
              <a:p>
                <a:endParaRPr lang="en-US"/>
              </a:p>
            </p:txBody>
          </p:sp>
          <p:sp>
            <p:nvSpPr>
              <p:cNvPr id="50228" name="Line 170"/>
              <p:cNvSpPr>
                <a:spLocks noChangeShapeType="1"/>
              </p:cNvSpPr>
              <p:nvPr/>
            </p:nvSpPr>
            <p:spPr bwMode="auto">
              <a:xfrm>
                <a:off x="2304" y="500"/>
                <a:ext cx="144" cy="0"/>
              </a:xfrm>
              <a:prstGeom prst="line">
                <a:avLst/>
              </a:prstGeom>
              <a:noFill/>
              <a:ln w="12700">
                <a:solidFill>
                  <a:srgbClr val="000000"/>
                </a:solidFill>
                <a:round/>
                <a:headEnd/>
                <a:tailEnd/>
              </a:ln>
            </p:spPr>
            <p:txBody>
              <a:bodyPr lIns="0" tIns="0" rIns="0" bIns="0"/>
              <a:lstStyle/>
              <a:p>
                <a:endParaRPr lang="en-US"/>
              </a:p>
            </p:txBody>
          </p:sp>
          <p:sp>
            <p:nvSpPr>
              <p:cNvPr id="50229" name="Line 171"/>
              <p:cNvSpPr>
                <a:spLocks noChangeShapeType="1"/>
              </p:cNvSpPr>
              <p:nvPr/>
            </p:nvSpPr>
            <p:spPr bwMode="auto">
              <a:xfrm>
                <a:off x="2304" y="219"/>
                <a:ext cx="0" cy="281"/>
              </a:xfrm>
              <a:prstGeom prst="line">
                <a:avLst/>
              </a:prstGeom>
              <a:noFill/>
              <a:ln w="12700">
                <a:solidFill>
                  <a:srgbClr val="000000"/>
                </a:solidFill>
                <a:round/>
                <a:headEnd/>
                <a:tailEnd/>
              </a:ln>
            </p:spPr>
            <p:txBody>
              <a:bodyPr lIns="0" tIns="0" rIns="0" bIns="0"/>
              <a:lstStyle/>
              <a:p>
                <a:endParaRPr lang="en-US"/>
              </a:p>
            </p:txBody>
          </p:sp>
          <p:sp>
            <p:nvSpPr>
              <p:cNvPr id="50230" name="Line 172"/>
              <p:cNvSpPr>
                <a:spLocks noChangeShapeType="1"/>
              </p:cNvSpPr>
              <p:nvPr/>
            </p:nvSpPr>
            <p:spPr bwMode="auto">
              <a:xfrm>
                <a:off x="2208" y="547"/>
                <a:ext cx="288" cy="0"/>
              </a:xfrm>
              <a:prstGeom prst="line">
                <a:avLst/>
              </a:prstGeom>
              <a:noFill/>
              <a:ln w="12700">
                <a:solidFill>
                  <a:srgbClr val="000000"/>
                </a:solidFill>
                <a:round/>
                <a:headEnd/>
                <a:tailEnd/>
              </a:ln>
            </p:spPr>
            <p:txBody>
              <a:bodyPr lIns="0" tIns="0" rIns="0" bIns="0"/>
              <a:lstStyle/>
              <a:p>
                <a:endParaRPr lang="en-US"/>
              </a:p>
            </p:txBody>
          </p:sp>
          <p:sp>
            <p:nvSpPr>
              <p:cNvPr id="50231" name="Line 173"/>
              <p:cNvSpPr>
                <a:spLocks noChangeShapeType="1"/>
              </p:cNvSpPr>
              <p:nvPr/>
            </p:nvSpPr>
            <p:spPr bwMode="auto">
              <a:xfrm>
                <a:off x="2208" y="125"/>
                <a:ext cx="0" cy="422"/>
              </a:xfrm>
              <a:prstGeom prst="line">
                <a:avLst/>
              </a:prstGeom>
              <a:noFill/>
              <a:ln w="12700">
                <a:solidFill>
                  <a:srgbClr val="000000"/>
                </a:solidFill>
                <a:round/>
                <a:headEnd/>
                <a:tailEnd/>
              </a:ln>
            </p:spPr>
            <p:txBody>
              <a:bodyPr lIns="0" tIns="0" rIns="0" bIns="0"/>
              <a:lstStyle/>
              <a:p>
                <a:endParaRPr lang="en-US"/>
              </a:p>
            </p:txBody>
          </p:sp>
          <p:sp>
            <p:nvSpPr>
              <p:cNvPr id="50232" name="Line 174"/>
              <p:cNvSpPr>
                <a:spLocks noChangeShapeType="1"/>
              </p:cNvSpPr>
              <p:nvPr/>
            </p:nvSpPr>
            <p:spPr bwMode="auto">
              <a:xfrm rot="10800000" flipH="1">
                <a:off x="1728" y="594"/>
                <a:ext cx="864" cy="3"/>
              </a:xfrm>
              <a:prstGeom prst="line">
                <a:avLst/>
              </a:prstGeom>
              <a:noFill/>
              <a:ln w="12700">
                <a:solidFill>
                  <a:srgbClr val="000000"/>
                </a:solidFill>
                <a:round/>
                <a:headEnd/>
                <a:tailEnd/>
              </a:ln>
            </p:spPr>
            <p:txBody>
              <a:bodyPr lIns="0" tIns="0" rIns="0" bIns="0"/>
              <a:lstStyle/>
              <a:p>
                <a:endParaRPr lang="en-US"/>
              </a:p>
            </p:txBody>
          </p:sp>
          <p:sp>
            <p:nvSpPr>
              <p:cNvPr id="50233" name="Line 175"/>
              <p:cNvSpPr>
                <a:spLocks noChangeShapeType="1"/>
              </p:cNvSpPr>
              <p:nvPr/>
            </p:nvSpPr>
            <p:spPr bwMode="auto">
              <a:xfrm rot="10800000" flipH="1">
                <a:off x="1632" y="641"/>
                <a:ext cx="1008" cy="3"/>
              </a:xfrm>
              <a:prstGeom prst="line">
                <a:avLst/>
              </a:prstGeom>
              <a:noFill/>
              <a:ln w="12700">
                <a:solidFill>
                  <a:srgbClr val="000000"/>
                </a:solidFill>
                <a:round/>
                <a:headEnd/>
                <a:tailEnd/>
              </a:ln>
            </p:spPr>
            <p:txBody>
              <a:bodyPr lIns="0" tIns="0" rIns="0" bIns="0"/>
              <a:lstStyle/>
              <a:p>
                <a:endParaRPr lang="en-US"/>
              </a:p>
            </p:txBody>
          </p:sp>
          <p:sp>
            <p:nvSpPr>
              <p:cNvPr id="50234" name="Line 176"/>
              <p:cNvSpPr>
                <a:spLocks noChangeShapeType="1"/>
              </p:cNvSpPr>
              <p:nvPr/>
            </p:nvSpPr>
            <p:spPr bwMode="auto">
              <a:xfrm>
                <a:off x="1152" y="409"/>
                <a:ext cx="480" cy="0"/>
              </a:xfrm>
              <a:prstGeom prst="line">
                <a:avLst/>
              </a:prstGeom>
              <a:noFill/>
              <a:ln w="12700">
                <a:solidFill>
                  <a:srgbClr val="000000"/>
                </a:solidFill>
                <a:round/>
                <a:headEnd/>
                <a:tailEnd/>
              </a:ln>
            </p:spPr>
            <p:txBody>
              <a:bodyPr lIns="0" tIns="0" rIns="0" bIns="0"/>
              <a:lstStyle/>
              <a:p>
                <a:endParaRPr lang="en-US"/>
              </a:p>
            </p:txBody>
          </p:sp>
          <p:sp>
            <p:nvSpPr>
              <p:cNvPr id="50235" name="Line 177"/>
              <p:cNvSpPr>
                <a:spLocks noChangeShapeType="1"/>
              </p:cNvSpPr>
              <p:nvPr/>
            </p:nvSpPr>
            <p:spPr bwMode="auto">
              <a:xfrm>
                <a:off x="1248" y="363"/>
                <a:ext cx="480" cy="0"/>
              </a:xfrm>
              <a:prstGeom prst="line">
                <a:avLst/>
              </a:prstGeom>
              <a:noFill/>
              <a:ln w="12700">
                <a:solidFill>
                  <a:srgbClr val="000000"/>
                </a:solidFill>
                <a:round/>
                <a:headEnd/>
                <a:tailEnd/>
              </a:ln>
            </p:spPr>
            <p:txBody>
              <a:bodyPr lIns="0" tIns="0" rIns="0" bIns="0"/>
              <a:lstStyle/>
              <a:p>
                <a:endParaRPr lang="en-US"/>
              </a:p>
            </p:txBody>
          </p:sp>
          <p:sp>
            <p:nvSpPr>
              <p:cNvPr id="50236" name="Line 178"/>
              <p:cNvSpPr>
                <a:spLocks noChangeShapeType="1"/>
              </p:cNvSpPr>
              <p:nvPr/>
            </p:nvSpPr>
            <p:spPr bwMode="auto">
              <a:xfrm>
                <a:off x="1632" y="409"/>
                <a:ext cx="0" cy="235"/>
              </a:xfrm>
              <a:prstGeom prst="line">
                <a:avLst/>
              </a:prstGeom>
              <a:noFill/>
              <a:ln w="12700">
                <a:solidFill>
                  <a:srgbClr val="000000"/>
                </a:solidFill>
                <a:round/>
                <a:headEnd/>
                <a:tailEnd/>
              </a:ln>
            </p:spPr>
            <p:txBody>
              <a:bodyPr lIns="0" tIns="0" rIns="0" bIns="0"/>
              <a:lstStyle/>
              <a:p>
                <a:endParaRPr lang="en-US"/>
              </a:p>
            </p:txBody>
          </p:sp>
          <p:sp>
            <p:nvSpPr>
              <p:cNvPr id="50237" name="Line 179"/>
              <p:cNvSpPr>
                <a:spLocks noChangeShapeType="1"/>
              </p:cNvSpPr>
              <p:nvPr/>
            </p:nvSpPr>
            <p:spPr bwMode="auto">
              <a:xfrm>
                <a:off x="1728" y="363"/>
                <a:ext cx="0" cy="234"/>
              </a:xfrm>
              <a:prstGeom prst="line">
                <a:avLst/>
              </a:prstGeom>
              <a:noFill/>
              <a:ln w="12700">
                <a:solidFill>
                  <a:srgbClr val="000000"/>
                </a:solidFill>
                <a:round/>
                <a:headEnd/>
                <a:tailEnd/>
              </a:ln>
            </p:spPr>
            <p:txBody>
              <a:bodyPr lIns="0" tIns="0" rIns="0" bIns="0"/>
              <a:lstStyle/>
              <a:p>
                <a:endParaRPr lang="en-US"/>
              </a:p>
            </p:txBody>
          </p:sp>
        </p:grpSp>
      </p:grpSp>
      <p:sp>
        <p:nvSpPr>
          <p:cNvPr id="50193" name="Rectangle 180"/>
          <p:cNvSpPr>
            <a:spLocks/>
          </p:cNvSpPr>
          <p:nvPr/>
        </p:nvSpPr>
        <p:spPr bwMode="auto">
          <a:xfrm>
            <a:off x="1295400" y="2667000"/>
            <a:ext cx="795338" cy="381000"/>
          </a:xfrm>
          <a:prstGeom prst="rect">
            <a:avLst/>
          </a:prstGeom>
          <a:noFill/>
          <a:ln w="12700" cap="rnd">
            <a:noFill/>
            <a:round/>
            <a:headEnd/>
            <a:tailEnd/>
          </a:ln>
        </p:spPr>
        <p:txBody>
          <a:bodyPr wrap="none" lIns="38100" tIns="38100" rIns="38100" bIns="38100">
            <a:spAutoFit/>
          </a:bodyPr>
          <a:lstStyle/>
          <a:p>
            <a:pPr algn="l"/>
            <a:r>
              <a:rPr lang="en-US" sz="2000">
                <a:solidFill>
                  <a:schemeClr val="tx1"/>
                </a:solidFill>
                <a:latin typeface="Arial" charset="0"/>
                <a:cs typeface="Arial" charset="0"/>
                <a:sym typeface="Arial" charset="0"/>
              </a:rPr>
              <a:t>Way 0</a:t>
            </a:r>
          </a:p>
        </p:txBody>
      </p:sp>
      <p:sp>
        <p:nvSpPr>
          <p:cNvPr id="50194" name="Rectangle 181"/>
          <p:cNvSpPr>
            <a:spLocks/>
          </p:cNvSpPr>
          <p:nvPr/>
        </p:nvSpPr>
        <p:spPr bwMode="auto">
          <a:xfrm>
            <a:off x="3352800" y="2667000"/>
            <a:ext cx="795338" cy="381000"/>
          </a:xfrm>
          <a:prstGeom prst="rect">
            <a:avLst/>
          </a:prstGeom>
          <a:noFill/>
          <a:ln w="12700" cap="rnd">
            <a:noFill/>
            <a:round/>
            <a:headEnd/>
            <a:tailEnd/>
          </a:ln>
        </p:spPr>
        <p:txBody>
          <a:bodyPr wrap="none" lIns="38100" tIns="38100" rIns="38100" bIns="38100">
            <a:spAutoFit/>
          </a:bodyPr>
          <a:lstStyle/>
          <a:p>
            <a:pPr algn="l"/>
            <a:r>
              <a:rPr lang="en-US" sz="2000">
                <a:solidFill>
                  <a:schemeClr val="tx1"/>
                </a:solidFill>
                <a:latin typeface="Arial" charset="0"/>
                <a:cs typeface="Arial" charset="0"/>
                <a:sym typeface="Arial" charset="0"/>
              </a:rPr>
              <a:t>Way 1</a:t>
            </a:r>
          </a:p>
        </p:txBody>
      </p:sp>
      <p:sp>
        <p:nvSpPr>
          <p:cNvPr id="50195" name="Rectangle 182"/>
          <p:cNvSpPr>
            <a:spLocks/>
          </p:cNvSpPr>
          <p:nvPr/>
        </p:nvSpPr>
        <p:spPr bwMode="auto">
          <a:xfrm>
            <a:off x="5334000" y="2667000"/>
            <a:ext cx="795338" cy="381000"/>
          </a:xfrm>
          <a:prstGeom prst="rect">
            <a:avLst/>
          </a:prstGeom>
          <a:noFill/>
          <a:ln w="12700" cap="rnd">
            <a:noFill/>
            <a:round/>
            <a:headEnd/>
            <a:tailEnd/>
          </a:ln>
        </p:spPr>
        <p:txBody>
          <a:bodyPr wrap="none" lIns="38100" tIns="38100" rIns="38100" bIns="38100">
            <a:spAutoFit/>
          </a:bodyPr>
          <a:lstStyle/>
          <a:p>
            <a:pPr algn="l"/>
            <a:r>
              <a:rPr lang="en-US" sz="2000">
                <a:solidFill>
                  <a:schemeClr val="tx1"/>
                </a:solidFill>
                <a:latin typeface="Arial" charset="0"/>
                <a:cs typeface="Arial" charset="0"/>
                <a:sym typeface="Arial" charset="0"/>
              </a:rPr>
              <a:t>Way 2</a:t>
            </a:r>
          </a:p>
        </p:txBody>
      </p:sp>
      <p:sp>
        <p:nvSpPr>
          <p:cNvPr id="50196" name="Rectangle 183"/>
          <p:cNvSpPr>
            <a:spLocks/>
          </p:cNvSpPr>
          <p:nvPr/>
        </p:nvSpPr>
        <p:spPr bwMode="auto">
          <a:xfrm>
            <a:off x="7315200" y="2667000"/>
            <a:ext cx="795338" cy="381000"/>
          </a:xfrm>
          <a:prstGeom prst="rect">
            <a:avLst/>
          </a:prstGeom>
          <a:noFill/>
          <a:ln w="12700" cap="rnd">
            <a:noFill/>
            <a:round/>
            <a:headEnd/>
            <a:tailEnd/>
          </a:ln>
        </p:spPr>
        <p:txBody>
          <a:bodyPr wrap="none" lIns="38100" tIns="38100" rIns="38100" bIns="38100">
            <a:spAutoFit/>
          </a:bodyPr>
          <a:lstStyle/>
          <a:p>
            <a:pPr algn="l"/>
            <a:r>
              <a:rPr lang="en-US" sz="2000">
                <a:solidFill>
                  <a:schemeClr val="tx1"/>
                </a:solidFill>
                <a:latin typeface="Arial" charset="0"/>
                <a:cs typeface="Arial" charset="0"/>
                <a:sym typeface="Arial" charset="0"/>
              </a:rPr>
              <a:t>Way 3</a:t>
            </a:r>
          </a:p>
        </p:txBody>
      </p:sp>
      <p:sp>
        <p:nvSpPr>
          <p:cNvPr id="50197" name="TextBox 184"/>
          <p:cNvSpPr txBox="1">
            <a:spLocks noChangeArrowheads="1"/>
          </p:cNvSpPr>
          <p:nvPr/>
        </p:nvSpPr>
        <p:spPr bwMode="auto">
          <a:xfrm>
            <a:off x="0" y="5791200"/>
            <a:ext cx="2743200" cy="646113"/>
          </a:xfrm>
          <a:prstGeom prst="rect">
            <a:avLst/>
          </a:prstGeom>
          <a:noFill/>
          <a:ln w="9525">
            <a:noFill/>
            <a:miter lim="800000"/>
            <a:headEnd/>
            <a:tailEnd/>
          </a:ln>
        </p:spPr>
        <p:txBody>
          <a:bodyPr>
            <a:spAutoFit/>
          </a:bodyPr>
          <a:lstStyle/>
          <a:p>
            <a:pPr algn="l"/>
            <a:r>
              <a:rPr lang="en-US" sz="1800">
                <a:solidFill>
                  <a:srgbClr val="FF0000"/>
                </a:solidFill>
              </a:rPr>
              <a:t>What will happen step by step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222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222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2229" name="Rectangle 4"/>
          <p:cNvSpPr>
            <a:spLocks noChangeArrowheads="1"/>
          </p:cNvSpPr>
          <p:nvPr>
            <p:ph type="title"/>
          </p:nvPr>
        </p:nvSpPr>
        <p:spPr>
          <a:xfrm>
            <a:off x="533400" y="228600"/>
            <a:ext cx="8153400" cy="485775"/>
          </a:xfrm>
        </p:spPr>
        <p:txBody>
          <a:bodyPr>
            <a:normAutofit fontScale="90000"/>
          </a:bodyPr>
          <a:lstStyle/>
          <a:p>
            <a:pPr algn="ctr" eaLnBrk="1" hangingPunct="1"/>
            <a:r>
              <a:rPr lang="en-US" sz="3200" smtClean="0">
                <a:solidFill>
                  <a:schemeClr val="tx2"/>
                </a:solidFill>
              </a:rPr>
              <a:t>Range of Set Associative Caches</a:t>
            </a:r>
            <a:endParaRPr lang="en-US" smtClean="0"/>
          </a:p>
        </p:txBody>
      </p:sp>
      <p:sp>
        <p:nvSpPr>
          <p:cNvPr id="52230" name="Rectangle 5"/>
          <p:cNvSpPr>
            <a:spLocks noChangeArrowheads="1"/>
          </p:cNvSpPr>
          <p:nvPr>
            <p:ph type="body" idx="1"/>
          </p:nvPr>
        </p:nvSpPr>
        <p:spPr>
          <a:xfrm>
            <a:off x="457200" y="790575"/>
            <a:ext cx="8153400" cy="3590925"/>
          </a:xfrm>
        </p:spPr>
        <p:txBody>
          <a:bodyPr/>
          <a:lstStyle/>
          <a:p>
            <a:pPr marL="261938" indent="-261938" eaLnBrk="1" hangingPunct="1">
              <a:spcBef>
                <a:spcPct val="0"/>
              </a:spcBef>
            </a:pPr>
            <a:r>
              <a:rPr lang="en-US" smtClean="0"/>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52231" name="Rectangle 6"/>
          <p:cNvSpPr>
            <a:spLocks/>
          </p:cNvSpPr>
          <p:nvPr/>
        </p:nvSpPr>
        <p:spPr bwMode="auto">
          <a:xfrm>
            <a:off x="838200" y="3657600"/>
            <a:ext cx="6791325" cy="304800"/>
          </a:xfrm>
          <a:prstGeom prst="rect">
            <a:avLst/>
          </a:prstGeom>
          <a:noFill/>
          <a:ln w="12700">
            <a:solidFill>
              <a:srgbClr val="000000"/>
            </a:solidFill>
            <a:miter lim="800000"/>
            <a:headEnd/>
            <a:tailEnd/>
          </a:ln>
        </p:spPr>
        <p:txBody>
          <a:bodyPr wrap="none" lIns="0" tIns="0" rIns="0" bIns="0"/>
          <a:lstStyle/>
          <a:p>
            <a:endParaRPr lang="en-US"/>
          </a:p>
        </p:txBody>
      </p:sp>
      <p:sp>
        <p:nvSpPr>
          <p:cNvPr id="52232" name="Line 7"/>
          <p:cNvSpPr>
            <a:spLocks noChangeShapeType="1"/>
          </p:cNvSpPr>
          <p:nvPr/>
        </p:nvSpPr>
        <p:spPr bwMode="auto">
          <a:xfrm>
            <a:off x="5940425" y="3657600"/>
            <a:ext cx="0" cy="304800"/>
          </a:xfrm>
          <a:prstGeom prst="line">
            <a:avLst/>
          </a:prstGeom>
          <a:noFill/>
          <a:ln w="12700">
            <a:solidFill>
              <a:srgbClr val="000000"/>
            </a:solidFill>
            <a:round/>
            <a:headEnd/>
            <a:tailEnd/>
          </a:ln>
        </p:spPr>
        <p:txBody>
          <a:bodyPr lIns="0" tIns="0" rIns="0" bIns="0"/>
          <a:lstStyle/>
          <a:p>
            <a:endParaRPr lang="en-US"/>
          </a:p>
        </p:txBody>
      </p:sp>
      <p:sp>
        <p:nvSpPr>
          <p:cNvPr id="52233" name="Line 8"/>
          <p:cNvSpPr>
            <a:spLocks noChangeShapeType="1"/>
          </p:cNvSpPr>
          <p:nvPr/>
        </p:nvSpPr>
        <p:spPr bwMode="auto">
          <a:xfrm>
            <a:off x="3883025" y="3657600"/>
            <a:ext cx="0" cy="304800"/>
          </a:xfrm>
          <a:prstGeom prst="line">
            <a:avLst/>
          </a:prstGeom>
          <a:noFill/>
          <a:ln w="12700">
            <a:solidFill>
              <a:srgbClr val="000000"/>
            </a:solidFill>
            <a:round/>
            <a:headEnd/>
            <a:tailEnd/>
          </a:ln>
        </p:spPr>
        <p:txBody>
          <a:bodyPr lIns="0" tIns="0" rIns="0" bIns="0"/>
          <a:lstStyle/>
          <a:p>
            <a:endParaRPr lang="en-US"/>
          </a:p>
        </p:txBody>
      </p:sp>
      <p:sp>
        <p:nvSpPr>
          <p:cNvPr id="52234" name="Line 9"/>
          <p:cNvSpPr>
            <a:spLocks noChangeShapeType="1"/>
          </p:cNvSpPr>
          <p:nvPr/>
        </p:nvSpPr>
        <p:spPr bwMode="auto">
          <a:xfrm>
            <a:off x="7159625" y="3657600"/>
            <a:ext cx="0" cy="304800"/>
          </a:xfrm>
          <a:prstGeom prst="line">
            <a:avLst/>
          </a:prstGeom>
          <a:noFill/>
          <a:ln w="12700">
            <a:solidFill>
              <a:srgbClr val="000000"/>
            </a:solidFill>
            <a:round/>
            <a:headEnd/>
            <a:tailEnd/>
          </a:ln>
        </p:spPr>
        <p:txBody>
          <a:bodyPr lIns="0" tIns="0" rIns="0" bIns="0"/>
          <a:lstStyle/>
          <a:p>
            <a:endParaRPr lang="en-US"/>
          </a:p>
        </p:txBody>
      </p:sp>
      <p:sp>
        <p:nvSpPr>
          <p:cNvPr id="52235" name="Rectangle 10"/>
          <p:cNvSpPr>
            <a:spLocks/>
          </p:cNvSpPr>
          <p:nvPr/>
        </p:nvSpPr>
        <p:spPr bwMode="auto">
          <a:xfrm>
            <a:off x="5940425" y="3657600"/>
            <a:ext cx="1127125"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Block offset</a:t>
            </a:r>
          </a:p>
        </p:txBody>
      </p:sp>
      <p:sp>
        <p:nvSpPr>
          <p:cNvPr id="52236" name="Rectangle 11"/>
          <p:cNvSpPr>
            <a:spLocks/>
          </p:cNvSpPr>
          <p:nvPr/>
        </p:nvSpPr>
        <p:spPr bwMode="auto">
          <a:xfrm>
            <a:off x="7083425" y="3657600"/>
            <a:ext cx="1036638"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Byte offset</a:t>
            </a:r>
          </a:p>
        </p:txBody>
      </p:sp>
      <p:sp>
        <p:nvSpPr>
          <p:cNvPr id="52237" name="Rectangle 12"/>
          <p:cNvSpPr>
            <a:spLocks/>
          </p:cNvSpPr>
          <p:nvPr/>
        </p:nvSpPr>
        <p:spPr bwMode="auto">
          <a:xfrm>
            <a:off x="4573588" y="3657600"/>
            <a:ext cx="573087"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Index</a:t>
            </a:r>
          </a:p>
        </p:txBody>
      </p:sp>
      <p:sp>
        <p:nvSpPr>
          <p:cNvPr id="52238" name="Rectangle 13"/>
          <p:cNvSpPr>
            <a:spLocks/>
          </p:cNvSpPr>
          <p:nvPr/>
        </p:nvSpPr>
        <p:spPr bwMode="auto">
          <a:xfrm>
            <a:off x="2057400" y="3657600"/>
            <a:ext cx="427038"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Tag</a:t>
            </a:r>
          </a:p>
        </p:txBody>
      </p:sp>
      <p:sp>
        <p:nvSpPr>
          <p:cNvPr id="52239" name="TextBox 14"/>
          <p:cNvSpPr txBox="1">
            <a:spLocks noChangeArrowheads="1"/>
          </p:cNvSpPr>
          <p:nvPr/>
        </p:nvSpPr>
        <p:spPr bwMode="auto">
          <a:xfrm>
            <a:off x="381000" y="6019800"/>
            <a:ext cx="8305800" cy="369888"/>
          </a:xfrm>
          <a:prstGeom prst="rect">
            <a:avLst/>
          </a:prstGeom>
          <a:noFill/>
          <a:ln w="9525">
            <a:noFill/>
            <a:miter lim="800000"/>
            <a:headEnd/>
            <a:tailEnd/>
          </a:ln>
        </p:spPr>
        <p:txBody>
          <a:bodyPr>
            <a:spAutoFit/>
          </a:bodyPr>
          <a:lstStyle/>
          <a:p>
            <a:pPr algn="l"/>
            <a:r>
              <a:rPr lang="en-US" sz="1800">
                <a:solidFill>
                  <a:srgbClr val="FF0000"/>
                </a:solidFill>
              </a:rPr>
              <a:t>What is the meaning of each field? How is this different from direct mapped cache?</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42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42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4277" name="Rectangle 4"/>
          <p:cNvSpPr>
            <a:spLocks noChangeArrowheads="1"/>
          </p:cNvSpPr>
          <p:nvPr>
            <p:ph type="title"/>
          </p:nvPr>
        </p:nvSpPr>
        <p:spPr>
          <a:xfrm>
            <a:off x="533400" y="228600"/>
            <a:ext cx="8153400" cy="485775"/>
          </a:xfrm>
        </p:spPr>
        <p:txBody>
          <a:bodyPr>
            <a:normAutofit fontScale="90000"/>
          </a:bodyPr>
          <a:lstStyle/>
          <a:p>
            <a:pPr algn="ctr" eaLnBrk="1" hangingPunct="1"/>
            <a:r>
              <a:rPr lang="en-US" sz="3200" smtClean="0">
                <a:solidFill>
                  <a:schemeClr val="tx2"/>
                </a:solidFill>
              </a:rPr>
              <a:t>Range of Set Associative Caches</a:t>
            </a:r>
            <a:endParaRPr lang="en-US" smtClean="0"/>
          </a:p>
        </p:txBody>
      </p:sp>
      <p:sp>
        <p:nvSpPr>
          <p:cNvPr id="54278" name="Rectangle 5"/>
          <p:cNvSpPr>
            <a:spLocks noChangeArrowheads="1"/>
          </p:cNvSpPr>
          <p:nvPr>
            <p:ph type="body" idx="1"/>
          </p:nvPr>
        </p:nvSpPr>
        <p:spPr>
          <a:xfrm>
            <a:off x="457200" y="790575"/>
            <a:ext cx="8153400" cy="3590925"/>
          </a:xfrm>
        </p:spPr>
        <p:txBody>
          <a:bodyPr/>
          <a:lstStyle/>
          <a:p>
            <a:pPr marL="261938" indent="-261938" eaLnBrk="1" hangingPunct="1">
              <a:spcBef>
                <a:spcPct val="0"/>
              </a:spcBef>
            </a:pPr>
            <a:r>
              <a:rPr lang="en-US" smtClean="0"/>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54279" name="Rectangle 6"/>
          <p:cNvSpPr>
            <a:spLocks/>
          </p:cNvSpPr>
          <p:nvPr/>
        </p:nvSpPr>
        <p:spPr bwMode="auto">
          <a:xfrm>
            <a:off x="762000" y="3657600"/>
            <a:ext cx="6843713" cy="304800"/>
          </a:xfrm>
          <a:prstGeom prst="rect">
            <a:avLst/>
          </a:prstGeom>
          <a:noFill/>
          <a:ln w="12700">
            <a:solidFill>
              <a:srgbClr val="000000"/>
            </a:solidFill>
            <a:miter lim="800000"/>
            <a:headEnd/>
            <a:tailEnd/>
          </a:ln>
        </p:spPr>
        <p:txBody>
          <a:bodyPr wrap="none" lIns="0" tIns="0" rIns="0" bIns="0"/>
          <a:lstStyle/>
          <a:p>
            <a:endParaRPr lang="en-US"/>
          </a:p>
        </p:txBody>
      </p:sp>
      <p:sp>
        <p:nvSpPr>
          <p:cNvPr id="54280" name="Line 7"/>
          <p:cNvSpPr>
            <a:spLocks noChangeShapeType="1"/>
          </p:cNvSpPr>
          <p:nvPr/>
        </p:nvSpPr>
        <p:spPr bwMode="auto">
          <a:xfrm>
            <a:off x="5916613" y="3657600"/>
            <a:ext cx="0" cy="304800"/>
          </a:xfrm>
          <a:prstGeom prst="line">
            <a:avLst/>
          </a:prstGeom>
          <a:noFill/>
          <a:ln w="12700">
            <a:solidFill>
              <a:srgbClr val="000000"/>
            </a:solidFill>
            <a:round/>
            <a:headEnd/>
            <a:tailEnd/>
          </a:ln>
        </p:spPr>
        <p:txBody>
          <a:bodyPr lIns="0" tIns="0" rIns="0" bIns="0"/>
          <a:lstStyle/>
          <a:p>
            <a:endParaRPr lang="en-US"/>
          </a:p>
        </p:txBody>
      </p:sp>
      <p:sp>
        <p:nvSpPr>
          <p:cNvPr id="54281" name="Line 8"/>
          <p:cNvSpPr>
            <a:spLocks noChangeShapeType="1"/>
          </p:cNvSpPr>
          <p:nvPr/>
        </p:nvSpPr>
        <p:spPr bwMode="auto">
          <a:xfrm>
            <a:off x="3859213" y="3657600"/>
            <a:ext cx="0" cy="304800"/>
          </a:xfrm>
          <a:prstGeom prst="line">
            <a:avLst/>
          </a:prstGeom>
          <a:noFill/>
          <a:ln w="12700">
            <a:solidFill>
              <a:srgbClr val="000000"/>
            </a:solidFill>
            <a:round/>
            <a:headEnd/>
            <a:tailEnd/>
          </a:ln>
        </p:spPr>
        <p:txBody>
          <a:bodyPr lIns="0" tIns="0" rIns="0" bIns="0"/>
          <a:lstStyle/>
          <a:p>
            <a:endParaRPr lang="en-US"/>
          </a:p>
        </p:txBody>
      </p:sp>
      <p:sp>
        <p:nvSpPr>
          <p:cNvPr id="54282" name="Line 9"/>
          <p:cNvSpPr>
            <a:spLocks noChangeShapeType="1"/>
          </p:cNvSpPr>
          <p:nvPr/>
        </p:nvSpPr>
        <p:spPr bwMode="auto">
          <a:xfrm>
            <a:off x="7135813" y="3657600"/>
            <a:ext cx="0" cy="304800"/>
          </a:xfrm>
          <a:prstGeom prst="line">
            <a:avLst/>
          </a:prstGeom>
          <a:noFill/>
          <a:ln w="12700">
            <a:solidFill>
              <a:srgbClr val="000000"/>
            </a:solidFill>
            <a:round/>
            <a:headEnd/>
            <a:tailEnd/>
          </a:ln>
        </p:spPr>
        <p:txBody>
          <a:bodyPr lIns="0" tIns="0" rIns="0" bIns="0"/>
          <a:lstStyle/>
          <a:p>
            <a:endParaRPr lang="en-US"/>
          </a:p>
        </p:txBody>
      </p:sp>
      <p:sp>
        <p:nvSpPr>
          <p:cNvPr id="54283" name="Rectangle 10"/>
          <p:cNvSpPr>
            <a:spLocks/>
          </p:cNvSpPr>
          <p:nvPr/>
        </p:nvSpPr>
        <p:spPr bwMode="auto">
          <a:xfrm>
            <a:off x="5916613" y="3657600"/>
            <a:ext cx="1127125"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Block offset</a:t>
            </a:r>
          </a:p>
        </p:txBody>
      </p:sp>
      <p:sp>
        <p:nvSpPr>
          <p:cNvPr id="54284" name="Rectangle 11"/>
          <p:cNvSpPr>
            <a:spLocks/>
          </p:cNvSpPr>
          <p:nvPr/>
        </p:nvSpPr>
        <p:spPr bwMode="auto">
          <a:xfrm>
            <a:off x="7059613" y="3657600"/>
            <a:ext cx="1036637"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Byte offset</a:t>
            </a:r>
          </a:p>
        </p:txBody>
      </p:sp>
      <p:sp>
        <p:nvSpPr>
          <p:cNvPr id="54285" name="Rectangle 12"/>
          <p:cNvSpPr>
            <a:spLocks/>
          </p:cNvSpPr>
          <p:nvPr/>
        </p:nvSpPr>
        <p:spPr bwMode="auto">
          <a:xfrm>
            <a:off x="4549775" y="3657600"/>
            <a:ext cx="573088"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Index</a:t>
            </a:r>
          </a:p>
        </p:txBody>
      </p:sp>
      <p:sp>
        <p:nvSpPr>
          <p:cNvPr id="54286" name="Rectangle 13"/>
          <p:cNvSpPr>
            <a:spLocks/>
          </p:cNvSpPr>
          <p:nvPr/>
        </p:nvSpPr>
        <p:spPr bwMode="auto">
          <a:xfrm>
            <a:off x="2182813" y="3657600"/>
            <a:ext cx="427037"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Tag</a:t>
            </a:r>
          </a:p>
        </p:txBody>
      </p:sp>
      <p:grpSp>
        <p:nvGrpSpPr>
          <p:cNvPr id="2" name="Group 14"/>
          <p:cNvGrpSpPr>
            <a:grpSpLocks/>
          </p:cNvGrpSpPr>
          <p:nvPr/>
        </p:nvGrpSpPr>
        <p:grpSpPr bwMode="auto">
          <a:xfrm>
            <a:off x="811213" y="4267200"/>
            <a:ext cx="3048000" cy="455613"/>
            <a:chOff x="0" y="0"/>
            <a:chExt cx="1920" cy="287"/>
          </a:xfrm>
        </p:grpSpPr>
        <p:sp>
          <p:nvSpPr>
            <p:cNvPr id="54310" name="Line 15"/>
            <p:cNvSpPr>
              <a:spLocks noChangeShapeType="1"/>
            </p:cNvSpPr>
            <p:nvPr/>
          </p:nvSpPr>
          <p:spPr bwMode="auto">
            <a:xfrm>
              <a:off x="1920" y="47"/>
              <a:ext cx="0" cy="240"/>
            </a:xfrm>
            <a:prstGeom prst="line">
              <a:avLst/>
            </a:prstGeom>
            <a:noFill/>
            <a:ln w="12700">
              <a:solidFill>
                <a:srgbClr val="000000"/>
              </a:solidFill>
              <a:round/>
              <a:headEnd/>
              <a:tailEnd/>
            </a:ln>
          </p:spPr>
          <p:txBody>
            <a:bodyPr lIns="0" tIns="0" rIns="0" bIns="0"/>
            <a:lstStyle/>
            <a:p>
              <a:endParaRPr lang="en-US"/>
            </a:p>
          </p:txBody>
        </p:sp>
        <p:sp>
          <p:nvSpPr>
            <p:cNvPr id="54311" name="Line 16"/>
            <p:cNvSpPr>
              <a:spLocks noChangeShapeType="1"/>
            </p:cNvSpPr>
            <p:nvPr/>
          </p:nvSpPr>
          <p:spPr bwMode="auto">
            <a:xfrm flipH="1">
              <a:off x="1680" y="144"/>
              <a:ext cx="240" cy="0"/>
            </a:xfrm>
            <a:prstGeom prst="line">
              <a:avLst/>
            </a:prstGeom>
            <a:noFill/>
            <a:ln w="12700">
              <a:solidFill>
                <a:srgbClr val="000000"/>
              </a:solidFill>
              <a:round/>
              <a:headEnd/>
              <a:tailEnd type="triangle" w="med" len="med"/>
            </a:ln>
          </p:spPr>
          <p:txBody>
            <a:bodyPr lIns="0" tIns="0" rIns="0" bIns="0"/>
            <a:lstStyle/>
            <a:p>
              <a:endParaRPr lang="en-US"/>
            </a:p>
          </p:txBody>
        </p:sp>
        <p:sp>
          <p:nvSpPr>
            <p:cNvPr id="54312" name="Rectangle 17"/>
            <p:cNvSpPr>
              <a:spLocks/>
            </p:cNvSpPr>
            <p:nvPr/>
          </p:nvSpPr>
          <p:spPr bwMode="auto">
            <a:xfrm>
              <a:off x="0" y="0"/>
              <a:ext cx="1593"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Decreasing associativity</a:t>
              </a:r>
            </a:p>
          </p:txBody>
        </p:sp>
      </p:grpSp>
      <p:grpSp>
        <p:nvGrpSpPr>
          <p:cNvPr id="3" name="Group 18"/>
          <p:cNvGrpSpPr>
            <a:grpSpLocks/>
          </p:cNvGrpSpPr>
          <p:nvPr/>
        </p:nvGrpSpPr>
        <p:grpSpPr bwMode="auto">
          <a:xfrm>
            <a:off x="3859213" y="4676775"/>
            <a:ext cx="4567237" cy="1174750"/>
            <a:chOff x="0" y="0"/>
            <a:chExt cx="2877" cy="740"/>
          </a:xfrm>
        </p:grpSpPr>
        <p:sp>
          <p:nvSpPr>
            <p:cNvPr id="54307" name="Line 19"/>
            <p:cNvSpPr>
              <a:spLocks noChangeShapeType="1"/>
            </p:cNvSpPr>
            <p:nvPr/>
          </p:nvSpPr>
          <p:spPr bwMode="auto">
            <a:xfrm>
              <a:off x="0" y="144"/>
              <a:ext cx="1296" cy="0"/>
            </a:xfrm>
            <a:prstGeom prst="line">
              <a:avLst/>
            </a:prstGeom>
            <a:noFill/>
            <a:ln w="12700">
              <a:solidFill>
                <a:srgbClr val="000000"/>
              </a:solidFill>
              <a:round/>
              <a:headEnd/>
              <a:tailEnd type="triangle" w="med" len="med"/>
            </a:ln>
          </p:spPr>
          <p:txBody>
            <a:bodyPr lIns="0" tIns="0" rIns="0" bIns="0"/>
            <a:lstStyle/>
            <a:p>
              <a:endParaRPr lang="en-US"/>
            </a:p>
          </p:txBody>
        </p:sp>
        <p:sp>
          <p:nvSpPr>
            <p:cNvPr id="54308" name="Line 20"/>
            <p:cNvSpPr>
              <a:spLocks noChangeShapeType="1"/>
            </p:cNvSpPr>
            <p:nvPr/>
          </p:nvSpPr>
          <p:spPr bwMode="auto">
            <a:xfrm>
              <a:off x="1296" y="0"/>
              <a:ext cx="0" cy="288"/>
            </a:xfrm>
            <a:prstGeom prst="line">
              <a:avLst/>
            </a:prstGeom>
            <a:noFill/>
            <a:ln w="12700">
              <a:solidFill>
                <a:srgbClr val="000000"/>
              </a:solidFill>
              <a:round/>
              <a:headEnd/>
              <a:tailEnd/>
            </a:ln>
          </p:spPr>
          <p:txBody>
            <a:bodyPr lIns="0" tIns="0" rIns="0" bIns="0"/>
            <a:lstStyle/>
            <a:p>
              <a:endParaRPr lang="en-US"/>
            </a:p>
          </p:txBody>
        </p:sp>
        <p:sp>
          <p:nvSpPr>
            <p:cNvPr id="54309" name="Rectangle 21"/>
            <p:cNvSpPr>
              <a:spLocks/>
            </p:cNvSpPr>
            <p:nvPr/>
          </p:nvSpPr>
          <p:spPr bwMode="auto">
            <a:xfrm>
              <a:off x="1284" y="0"/>
              <a:ext cx="1593" cy="740"/>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Fully associative</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(only </a:t>
              </a:r>
              <a:r>
                <a:rPr lang="en-US" sz="1800">
                  <a:solidFill>
                    <a:schemeClr val="tx1"/>
                  </a:solidFill>
                  <a:latin typeface="Arial" charset="0"/>
                  <a:cs typeface="Arial" charset="0"/>
                  <a:sym typeface="Arial" charset="0"/>
                </a:rPr>
                <a:t>one set</a:t>
              </a:r>
              <a:r>
                <a:rPr lang="en-US" sz="18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Tag is all the bits except</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block and byte offset</a:t>
              </a:r>
            </a:p>
          </p:txBody>
        </p:sp>
      </p:grpSp>
      <p:grpSp>
        <p:nvGrpSpPr>
          <p:cNvPr id="4" name="Group 22"/>
          <p:cNvGrpSpPr>
            <a:grpSpLocks/>
          </p:cNvGrpSpPr>
          <p:nvPr/>
        </p:nvGrpSpPr>
        <p:grpSpPr bwMode="auto">
          <a:xfrm>
            <a:off x="1420813" y="4873625"/>
            <a:ext cx="2438400" cy="1206500"/>
            <a:chOff x="0" y="0"/>
            <a:chExt cx="1536" cy="760"/>
          </a:xfrm>
        </p:grpSpPr>
        <p:sp>
          <p:nvSpPr>
            <p:cNvPr id="54304" name="Line 23"/>
            <p:cNvSpPr>
              <a:spLocks noChangeShapeType="1"/>
            </p:cNvSpPr>
            <p:nvPr/>
          </p:nvSpPr>
          <p:spPr bwMode="auto">
            <a:xfrm flipH="1">
              <a:off x="1104" y="144"/>
              <a:ext cx="432" cy="0"/>
            </a:xfrm>
            <a:prstGeom prst="line">
              <a:avLst/>
            </a:prstGeom>
            <a:noFill/>
            <a:ln w="12700">
              <a:solidFill>
                <a:srgbClr val="000000"/>
              </a:solidFill>
              <a:round/>
              <a:headEnd/>
              <a:tailEnd type="triangle" w="med" len="med"/>
            </a:ln>
          </p:spPr>
          <p:txBody>
            <a:bodyPr lIns="0" tIns="0" rIns="0" bIns="0"/>
            <a:lstStyle/>
            <a:p>
              <a:endParaRPr lang="en-US"/>
            </a:p>
          </p:txBody>
        </p:sp>
        <p:sp>
          <p:nvSpPr>
            <p:cNvPr id="54305" name="Line 24"/>
            <p:cNvSpPr>
              <a:spLocks noChangeShapeType="1"/>
            </p:cNvSpPr>
            <p:nvPr/>
          </p:nvSpPr>
          <p:spPr bwMode="auto">
            <a:xfrm>
              <a:off x="1104" y="0"/>
              <a:ext cx="0" cy="287"/>
            </a:xfrm>
            <a:prstGeom prst="line">
              <a:avLst/>
            </a:prstGeom>
            <a:noFill/>
            <a:ln w="12700">
              <a:solidFill>
                <a:srgbClr val="000000"/>
              </a:solidFill>
              <a:round/>
              <a:headEnd/>
              <a:tailEnd/>
            </a:ln>
          </p:spPr>
          <p:txBody>
            <a:bodyPr lIns="0" tIns="0" rIns="0" bIns="0"/>
            <a:lstStyle/>
            <a:p>
              <a:endParaRPr lang="en-US"/>
            </a:p>
          </p:txBody>
        </p:sp>
        <p:sp>
          <p:nvSpPr>
            <p:cNvPr id="54306" name="Rectangle 25"/>
            <p:cNvSpPr>
              <a:spLocks/>
            </p:cNvSpPr>
            <p:nvPr/>
          </p:nvSpPr>
          <p:spPr bwMode="auto">
            <a:xfrm>
              <a:off x="0" y="48"/>
              <a:ext cx="1512" cy="712"/>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Direct mapped</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(only </a:t>
              </a:r>
              <a:r>
                <a:rPr lang="en-US" sz="1800">
                  <a:solidFill>
                    <a:schemeClr val="tx1"/>
                  </a:solidFill>
                  <a:latin typeface="Arial" charset="0"/>
                  <a:cs typeface="Arial" charset="0"/>
                  <a:sym typeface="Arial" charset="0"/>
                </a:rPr>
                <a:t>one way</a:t>
              </a:r>
              <a:r>
                <a:rPr lang="en-US" sz="18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Smaller tags, only a single comparator</a:t>
              </a:r>
            </a:p>
          </p:txBody>
        </p:sp>
      </p:grpSp>
      <p:grpSp>
        <p:nvGrpSpPr>
          <p:cNvPr id="5" name="Group 26"/>
          <p:cNvGrpSpPr>
            <a:grpSpLocks/>
          </p:cNvGrpSpPr>
          <p:nvPr/>
        </p:nvGrpSpPr>
        <p:grpSpPr bwMode="auto">
          <a:xfrm>
            <a:off x="3859213" y="4038600"/>
            <a:ext cx="2808287" cy="457200"/>
            <a:chOff x="0" y="0"/>
            <a:chExt cx="1769" cy="288"/>
          </a:xfrm>
        </p:grpSpPr>
        <p:sp>
          <p:nvSpPr>
            <p:cNvPr id="54301" name="Line 27"/>
            <p:cNvSpPr>
              <a:spLocks noChangeShapeType="1"/>
            </p:cNvSpPr>
            <p:nvPr/>
          </p:nvSpPr>
          <p:spPr bwMode="auto">
            <a:xfrm>
              <a:off x="0" y="144"/>
              <a:ext cx="240" cy="0"/>
            </a:xfrm>
            <a:prstGeom prst="line">
              <a:avLst/>
            </a:prstGeom>
            <a:noFill/>
            <a:ln w="12700">
              <a:solidFill>
                <a:srgbClr val="000000"/>
              </a:solidFill>
              <a:round/>
              <a:headEnd/>
              <a:tailEnd type="triangle" w="med" len="med"/>
            </a:ln>
          </p:spPr>
          <p:txBody>
            <a:bodyPr lIns="0" tIns="0" rIns="0" bIns="0"/>
            <a:lstStyle/>
            <a:p>
              <a:endParaRPr lang="en-US"/>
            </a:p>
          </p:txBody>
        </p:sp>
        <p:sp>
          <p:nvSpPr>
            <p:cNvPr id="54302" name="Rectangle 28"/>
            <p:cNvSpPr>
              <a:spLocks/>
            </p:cNvSpPr>
            <p:nvPr/>
          </p:nvSpPr>
          <p:spPr bwMode="auto">
            <a:xfrm>
              <a:off x="240" y="48"/>
              <a:ext cx="1529"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Increasing associativity</a:t>
              </a:r>
            </a:p>
          </p:txBody>
        </p:sp>
        <p:sp>
          <p:nvSpPr>
            <p:cNvPr id="54303" name="Line 29"/>
            <p:cNvSpPr>
              <a:spLocks noChangeShapeType="1"/>
            </p:cNvSpPr>
            <p:nvPr/>
          </p:nvSpPr>
          <p:spPr bwMode="auto">
            <a:xfrm>
              <a:off x="0" y="0"/>
              <a:ext cx="0" cy="288"/>
            </a:xfrm>
            <a:prstGeom prst="line">
              <a:avLst/>
            </a:prstGeom>
            <a:noFill/>
            <a:ln w="12700">
              <a:solidFill>
                <a:srgbClr val="000000"/>
              </a:solidFill>
              <a:round/>
              <a:headEnd/>
              <a:tailEnd/>
            </a:ln>
          </p:spPr>
          <p:txBody>
            <a:bodyPr lIns="0" tIns="0" rIns="0" bIns="0"/>
            <a:lstStyle/>
            <a:p>
              <a:endParaRPr lang="en-US"/>
            </a:p>
          </p:txBody>
        </p:sp>
      </p:grpSp>
      <p:grpSp>
        <p:nvGrpSpPr>
          <p:cNvPr id="6" name="Group 30"/>
          <p:cNvGrpSpPr>
            <a:grpSpLocks/>
          </p:cNvGrpSpPr>
          <p:nvPr/>
        </p:nvGrpSpPr>
        <p:grpSpPr bwMode="auto">
          <a:xfrm>
            <a:off x="4164013" y="2971800"/>
            <a:ext cx="1409700" cy="793750"/>
            <a:chOff x="0" y="0"/>
            <a:chExt cx="888" cy="499"/>
          </a:xfrm>
        </p:grpSpPr>
        <p:sp>
          <p:nvSpPr>
            <p:cNvPr id="54299" name="Line 31"/>
            <p:cNvSpPr>
              <a:spLocks noChangeShapeType="1"/>
            </p:cNvSpPr>
            <p:nvPr/>
          </p:nvSpPr>
          <p:spPr bwMode="auto">
            <a:xfrm rot="10800000" flipH="1">
              <a:off x="432" y="211"/>
              <a:ext cx="0" cy="288"/>
            </a:xfrm>
            <a:prstGeom prst="line">
              <a:avLst/>
            </a:prstGeom>
            <a:noFill/>
            <a:ln w="12700">
              <a:solidFill>
                <a:srgbClr val="000000"/>
              </a:solidFill>
              <a:round/>
              <a:headEnd/>
              <a:tailEnd type="triangle" w="med" len="med"/>
            </a:ln>
          </p:spPr>
          <p:txBody>
            <a:bodyPr lIns="0" tIns="0" rIns="0" bIns="0"/>
            <a:lstStyle/>
            <a:p>
              <a:endParaRPr lang="en-US"/>
            </a:p>
          </p:txBody>
        </p:sp>
        <p:sp>
          <p:nvSpPr>
            <p:cNvPr id="54300" name="Rectangle 32"/>
            <p:cNvSpPr>
              <a:spLocks/>
            </p:cNvSpPr>
            <p:nvPr/>
          </p:nvSpPr>
          <p:spPr bwMode="auto">
            <a:xfrm>
              <a:off x="0" y="0"/>
              <a:ext cx="88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Selects the set</a:t>
              </a:r>
            </a:p>
          </p:txBody>
        </p:sp>
      </p:grpSp>
      <p:grpSp>
        <p:nvGrpSpPr>
          <p:cNvPr id="7" name="Group 33"/>
          <p:cNvGrpSpPr>
            <a:grpSpLocks/>
          </p:cNvGrpSpPr>
          <p:nvPr/>
        </p:nvGrpSpPr>
        <p:grpSpPr bwMode="auto">
          <a:xfrm>
            <a:off x="1497013" y="2971800"/>
            <a:ext cx="2030412" cy="793750"/>
            <a:chOff x="0" y="0"/>
            <a:chExt cx="1279" cy="499"/>
          </a:xfrm>
        </p:grpSpPr>
        <p:sp>
          <p:nvSpPr>
            <p:cNvPr id="54297" name="Rectangle 34"/>
            <p:cNvSpPr>
              <a:spLocks/>
            </p:cNvSpPr>
            <p:nvPr/>
          </p:nvSpPr>
          <p:spPr bwMode="auto">
            <a:xfrm>
              <a:off x="0" y="0"/>
              <a:ext cx="1279"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Used for tag compare</a:t>
              </a:r>
            </a:p>
          </p:txBody>
        </p:sp>
        <p:sp>
          <p:nvSpPr>
            <p:cNvPr id="54298" name="Line 35"/>
            <p:cNvSpPr>
              <a:spLocks noChangeShapeType="1"/>
            </p:cNvSpPr>
            <p:nvPr/>
          </p:nvSpPr>
          <p:spPr bwMode="auto">
            <a:xfrm rot="10800000" flipH="1">
              <a:off x="623" y="211"/>
              <a:ext cx="0" cy="288"/>
            </a:xfrm>
            <a:prstGeom prst="line">
              <a:avLst/>
            </a:prstGeom>
            <a:noFill/>
            <a:ln w="12700">
              <a:solidFill>
                <a:srgbClr val="000000"/>
              </a:solidFill>
              <a:round/>
              <a:headEnd/>
              <a:tailEnd type="triangle" w="med" len="med"/>
            </a:ln>
          </p:spPr>
          <p:txBody>
            <a:bodyPr lIns="0" tIns="0" rIns="0" bIns="0"/>
            <a:lstStyle/>
            <a:p>
              <a:endParaRPr lang="en-US"/>
            </a:p>
          </p:txBody>
        </p:sp>
      </p:grpSp>
      <p:grpSp>
        <p:nvGrpSpPr>
          <p:cNvPr id="8" name="Group 36"/>
          <p:cNvGrpSpPr>
            <a:grpSpLocks/>
          </p:cNvGrpSpPr>
          <p:nvPr/>
        </p:nvGrpSpPr>
        <p:grpSpPr bwMode="auto">
          <a:xfrm>
            <a:off x="5840413" y="2971800"/>
            <a:ext cx="2662237" cy="793750"/>
            <a:chOff x="0" y="0"/>
            <a:chExt cx="1677" cy="499"/>
          </a:xfrm>
        </p:grpSpPr>
        <p:sp>
          <p:nvSpPr>
            <p:cNvPr id="54295" name="Line 37"/>
            <p:cNvSpPr>
              <a:spLocks noChangeShapeType="1"/>
            </p:cNvSpPr>
            <p:nvPr/>
          </p:nvSpPr>
          <p:spPr bwMode="auto">
            <a:xfrm rot="10800000" flipH="1">
              <a:off x="432" y="211"/>
              <a:ext cx="0" cy="288"/>
            </a:xfrm>
            <a:prstGeom prst="line">
              <a:avLst/>
            </a:prstGeom>
            <a:noFill/>
            <a:ln w="12700">
              <a:solidFill>
                <a:srgbClr val="000000"/>
              </a:solidFill>
              <a:round/>
              <a:headEnd/>
              <a:tailEnd type="triangle" w="med" len="med"/>
            </a:ln>
          </p:spPr>
          <p:txBody>
            <a:bodyPr lIns="0" tIns="0" rIns="0" bIns="0"/>
            <a:lstStyle/>
            <a:p>
              <a:endParaRPr lang="en-US"/>
            </a:p>
          </p:txBody>
        </p:sp>
        <p:sp>
          <p:nvSpPr>
            <p:cNvPr id="54296" name="Rectangle 38"/>
            <p:cNvSpPr>
              <a:spLocks/>
            </p:cNvSpPr>
            <p:nvPr/>
          </p:nvSpPr>
          <p:spPr bwMode="auto">
            <a:xfrm>
              <a:off x="0" y="0"/>
              <a:ext cx="1677"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Selects the word in the block</a:t>
              </a:r>
            </a:p>
          </p:txBody>
        </p:sp>
      </p:grpSp>
      <p:sp>
        <p:nvSpPr>
          <p:cNvPr id="54294" name="TextBox 39"/>
          <p:cNvSpPr txBox="1">
            <a:spLocks noChangeArrowheads="1"/>
          </p:cNvSpPr>
          <p:nvPr/>
        </p:nvSpPr>
        <p:spPr bwMode="auto">
          <a:xfrm>
            <a:off x="381000" y="6019800"/>
            <a:ext cx="8305800" cy="369888"/>
          </a:xfrm>
          <a:prstGeom prst="rect">
            <a:avLst/>
          </a:prstGeom>
          <a:noFill/>
          <a:ln w="9525">
            <a:noFill/>
            <a:miter lim="800000"/>
            <a:headEnd/>
            <a:tailEnd/>
          </a:ln>
        </p:spPr>
        <p:txBody>
          <a:bodyPr>
            <a:spAutoFit/>
          </a:bodyPr>
          <a:lstStyle/>
          <a:p>
            <a:pPr algn="l"/>
            <a:r>
              <a:rPr lang="en-US" sz="1800">
                <a:solidFill>
                  <a:srgbClr val="FF0000"/>
                </a:solidFill>
              </a:rPr>
              <a:t>What is the meaning of each field? How is this different from direct mapped cache?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632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632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6325" name="Rectangle 4"/>
          <p:cNvSpPr>
            <a:spLocks noChangeArrowheads="1"/>
          </p:cNvSpPr>
          <p:nvPr>
            <p:ph type="title"/>
          </p:nvPr>
        </p:nvSpPr>
        <p:spPr>
          <a:xfrm>
            <a:off x="533400" y="228600"/>
            <a:ext cx="8153400" cy="455613"/>
          </a:xfrm>
        </p:spPr>
        <p:txBody>
          <a:bodyPr>
            <a:normAutofit fontScale="90000"/>
          </a:bodyPr>
          <a:lstStyle/>
          <a:p>
            <a:pPr algn="ctr" eaLnBrk="1" hangingPunct="1"/>
            <a:r>
              <a:rPr lang="en-US" sz="3200" smtClean="0">
                <a:solidFill>
                  <a:schemeClr val="tx2"/>
                </a:solidFill>
              </a:rPr>
              <a:t>Costs of Set Associative Caches</a:t>
            </a:r>
            <a:endParaRPr lang="en-US" smtClean="0"/>
          </a:p>
        </p:txBody>
      </p:sp>
      <p:sp>
        <p:nvSpPr>
          <p:cNvPr id="100357" name="Rectangle 5"/>
          <p:cNvSpPr>
            <a:spLocks noChangeArrowheads="1"/>
          </p:cNvSpPr>
          <p:nvPr>
            <p:ph type="body" idx="1"/>
          </p:nvPr>
        </p:nvSpPr>
        <p:spPr>
          <a:xfrm>
            <a:off x="381000" y="760413"/>
            <a:ext cx="8458200" cy="6097587"/>
          </a:xfrm>
        </p:spPr>
        <p:txBody>
          <a:bodyPr>
            <a:normAutofit fontScale="92500" lnSpcReduction="20000"/>
          </a:bodyPr>
          <a:lstStyle/>
          <a:p>
            <a:pPr marL="261938" indent="-261938" eaLnBrk="1" hangingPunct="1">
              <a:lnSpc>
                <a:spcPct val="100000"/>
              </a:lnSpc>
              <a:spcBef>
                <a:spcPct val="0"/>
              </a:spcBef>
            </a:pPr>
            <a:r>
              <a:rPr lang="en-US" smtClean="0">
                <a:solidFill>
                  <a:schemeClr val="tx1"/>
                </a:solidFill>
              </a:rPr>
              <a:t>When a miss occurs, which way’s block do we pick for replacement?</a:t>
            </a:r>
          </a:p>
          <a:p>
            <a:pPr lvl="1" eaLnBrk="1" hangingPunct="1">
              <a:lnSpc>
                <a:spcPct val="100000"/>
              </a:lnSpc>
              <a:spcBef>
                <a:spcPts val="600"/>
              </a:spcBef>
              <a:buFont typeface="Thonburi" charset="0"/>
              <a:buChar char="•"/>
            </a:pPr>
            <a:r>
              <a:rPr lang="en-US" smtClean="0"/>
              <a:t>Least Recently Used (LRU): the block replaced is the one that    has been unused for the longest time</a:t>
            </a:r>
          </a:p>
          <a:p>
            <a:pPr lvl="2" eaLnBrk="1" hangingPunct="1">
              <a:lnSpc>
                <a:spcPct val="100000"/>
              </a:lnSpc>
              <a:spcBef>
                <a:spcPts val="600"/>
              </a:spcBef>
            </a:pPr>
            <a:r>
              <a:rPr lang="en-US" smtClean="0"/>
              <a:t>Must have hardware to keep track of when each way’s block was   used relative to the other blocks in the set</a:t>
            </a:r>
          </a:p>
          <a:p>
            <a:pPr lvl="2" eaLnBrk="1" hangingPunct="1">
              <a:lnSpc>
                <a:spcPct val="100000"/>
              </a:lnSpc>
              <a:spcBef>
                <a:spcPts val="600"/>
              </a:spcBef>
            </a:pPr>
            <a:r>
              <a:rPr lang="en-US" smtClean="0"/>
              <a:t>For 2-way set associative, takes </a:t>
            </a:r>
            <a:r>
              <a:rPr lang="en-US" smtClean="0">
                <a:solidFill>
                  <a:schemeClr val="tx1"/>
                </a:solidFill>
              </a:rPr>
              <a:t>one bit per set</a:t>
            </a:r>
            <a:r>
              <a:rPr lang="en-US" smtClean="0"/>
              <a:t> → set the bit when a block is referenced (and reset the other way’s bit)</a:t>
            </a:r>
          </a:p>
          <a:p>
            <a:pPr marL="261938" indent="-261938" eaLnBrk="1" hangingPunct="1">
              <a:lnSpc>
                <a:spcPct val="100000"/>
              </a:lnSpc>
              <a:spcBef>
                <a:spcPts val="600"/>
              </a:spcBef>
            </a:pPr>
            <a:r>
              <a:rPr lang="en-US" smtClean="0"/>
              <a:t>N-way set associative cache costs</a:t>
            </a:r>
          </a:p>
          <a:p>
            <a:pPr lvl="1" eaLnBrk="1" hangingPunct="1">
              <a:lnSpc>
                <a:spcPct val="100000"/>
              </a:lnSpc>
              <a:spcBef>
                <a:spcPts val="600"/>
              </a:spcBef>
              <a:buFont typeface="Thonburi" charset="0"/>
              <a:buChar char="•"/>
            </a:pPr>
            <a:r>
              <a:rPr lang="en-US" smtClean="0"/>
              <a:t>N comparators (delay and area)</a:t>
            </a:r>
          </a:p>
          <a:p>
            <a:pPr lvl="1" eaLnBrk="1" hangingPunct="1">
              <a:lnSpc>
                <a:spcPct val="100000"/>
              </a:lnSpc>
              <a:spcBef>
                <a:spcPts val="600"/>
              </a:spcBef>
              <a:buFont typeface="Thonburi" charset="0"/>
              <a:buChar char="•"/>
            </a:pPr>
            <a:r>
              <a:rPr lang="en-US" smtClean="0"/>
              <a:t>MUX delay (set selection) before data is available</a:t>
            </a:r>
          </a:p>
          <a:p>
            <a:pPr lvl="1" eaLnBrk="1" hangingPunct="1">
              <a:lnSpc>
                <a:spcPct val="100000"/>
              </a:lnSpc>
              <a:spcBef>
                <a:spcPts val="600"/>
              </a:spcBef>
              <a:buFont typeface="Thonburi" charset="0"/>
              <a:buChar char="•"/>
            </a:pPr>
            <a:r>
              <a:rPr lang="en-US" smtClean="0"/>
              <a:t>Data available </a:t>
            </a:r>
            <a:r>
              <a:rPr lang="en-US" smtClean="0">
                <a:solidFill>
                  <a:schemeClr val="tx1"/>
                </a:solidFill>
              </a:rPr>
              <a:t>after</a:t>
            </a:r>
            <a:r>
              <a:rPr lang="en-US" smtClean="0"/>
              <a:t> set selection (and Hit/Miss decision).   In a direct mapped cache, the cache block is available </a:t>
            </a:r>
            <a:r>
              <a:rPr lang="en-US" smtClean="0">
                <a:solidFill>
                  <a:schemeClr val="tx1"/>
                </a:solidFill>
              </a:rPr>
              <a:t>before</a:t>
            </a:r>
            <a:r>
              <a:rPr lang="en-US" smtClean="0"/>
              <a:t> the Hit/Miss decision</a:t>
            </a:r>
          </a:p>
          <a:p>
            <a:pPr lvl="2" eaLnBrk="1" hangingPunct="1">
              <a:lnSpc>
                <a:spcPct val="100000"/>
              </a:lnSpc>
              <a:spcBef>
                <a:spcPts val="600"/>
              </a:spcBef>
            </a:pPr>
            <a:r>
              <a:rPr lang="en-US" smtClean="0"/>
              <a:t>So its not possible to just assume a hit and continue and recover later if it was a miss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035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035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035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0357">
                                            <p:txEl>
                                              <p:pRg st="3" end="3"/>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00357">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00357">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100357">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00357">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0035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build="p" autoUpdateAnimBg="0" advAuto="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041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042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0421" name="Rectangle 4"/>
          <p:cNvSpPr>
            <a:spLocks noChangeArrowheads="1"/>
          </p:cNvSpPr>
          <p:nvPr>
            <p:ph type="title"/>
          </p:nvPr>
        </p:nvSpPr>
        <p:spPr>
          <a:xfrm>
            <a:off x="533400" y="228600"/>
            <a:ext cx="8153400" cy="533400"/>
          </a:xfrm>
        </p:spPr>
        <p:txBody>
          <a:bodyPr>
            <a:normAutofit fontScale="90000"/>
          </a:bodyPr>
          <a:lstStyle/>
          <a:p>
            <a:pPr algn="ctr" eaLnBrk="1" hangingPunct="1"/>
            <a:r>
              <a:rPr lang="en-US" sz="3200" smtClean="0">
                <a:solidFill>
                  <a:schemeClr val="tx2"/>
                </a:solidFill>
              </a:rPr>
              <a:t>Reducing Cache Miss Rates #2</a:t>
            </a:r>
            <a:endParaRPr lang="en-US" smtClean="0"/>
          </a:p>
        </p:txBody>
      </p:sp>
      <p:sp>
        <p:nvSpPr>
          <p:cNvPr id="104453" name="Rectangle 5"/>
          <p:cNvSpPr>
            <a:spLocks noChangeArrowheads="1"/>
          </p:cNvSpPr>
          <p:nvPr>
            <p:ph type="body" idx="1"/>
          </p:nvPr>
        </p:nvSpPr>
        <p:spPr>
          <a:xfrm>
            <a:off x="533400" y="838200"/>
            <a:ext cx="8153400" cy="6019800"/>
          </a:xfrm>
        </p:spPr>
        <p:txBody>
          <a:bodyPr>
            <a:normAutofit fontScale="92500" lnSpcReduction="20000"/>
          </a:bodyPr>
          <a:lstStyle/>
          <a:p>
            <a:pPr marL="431800" indent="-431800" eaLnBrk="1" hangingPunct="1">
              <a:lnSpc>
                <a:spcPct val="100000"/>
              </a:lnSpc>
              <a:spcBef>
                <a:spcPct val="0"/>
              </a:spcBef>
              <a:buSzPct val="99000"/>
              <a:buFontTx/>
              <a:buAutoNum type="arabicPeriod" startAt="2"/>
            </a:pPr>
            <a:r>
              <a:rPr lang="en-US" smtClean="0"/>
              <a:t>Use multiple levels of caches</a:t>
            </a:r>
          </a:p>
          <a:p>
            <a:pPr marL="850900" lvl="1" indent="-381000" eaLnBrk="1" hangingPunct="1">
              <a:lnSpc>
                <a:spcPct val="100000"/>
              </a:lnSpc>
              <a:spcBef>
                <a:spcPts val="600"/>
              </a:spcBef>
              <a:buFont typeface="Thonburi" charset="0"/>
              <a:buChar char="•"/>
            </a:pPr>
            <a:endParaRPr lang="en-US" smtClean="0"/>
          </a:p>
          <a:p>
            <a:pPr marL="431800" indent="-431800" eaLnBrk="1" hangingPunct="1">
              <a:lnSpc>
                <a:spcPct val="100000"/>
              </a:lnSpc>
              <a:spcBef>
                <a:spcPts val="600"/>
              </a:spcBef>
            </a:pPr>
            <a:r>
              <a:rPr lang="en-US" smtClean="0"/>
              <a:t>With advancing technology have more than enough room on the die for bigger L1 caches </a:t>
            </a:r>
            <a:r>
              <a:rPr lang="en-US" i="1" smtClean="0"/>
              <a:t>or</a:t>
            </a:r>
            <a:r>
              <a:rPr lang="en-US" smtClean="0"/>
              <a:t> for a second level of caches – normally a </a:t>
            </a:r>
            <a:r>
              <a:rPr lang="en-US" smtClean="0">
                <a:solidFill>
                  <a:schemeClr val="tx1"/>
                </a:solidFill>
              </a:rPr>
              <a:t>unified</a:t>
            </a:r>
            <a:r>
              <a:rPr lang="en-US" smtClean="0"/>
              <a:t> L2 cache (i.e., it holds both instructions and data) and in some cases even a unified L3 cache</a:t>
            </a:r>
          </a:p>
          <a:p>
            <a:pPr marL="431800" indent="-431800" eaLnBrk="1" hangingPunct="1">
              <a:lnSpc>
                <a:spcPct val="100000"/>
              </a:lnSpc>
              <a:spcBef>
                <a:spcPts val="600"/>
              </a:spcBef>
            </a:pPr>
            <a:r>
              <a:rPr lang="en-US" smtClean="0"/>
              <a:t>For our example, CPI</a:t>
            </a:r>
            <a:r>
              <a:rPr lang="en-US" baseline="-25000" smtClean="0"/>
              <a:t>ideal</a:t>
            </a:r>
            <a:r>
              <a:rPr lang="en-US" smtClean="0"/>
              <a:t> of 2, 100 cycle miss penalty (to main memory) and a 25 cycle miss penalty (to UL2$), 36% load/stores, a 2% (4%) L1 I$ (D$) miss rate, add a 0.5% UL2$ miss rate</a:t>
            </a:r>
          </a:p>
          <a:p>
            <a:pPr marL="1287463" lvl="2" indent="-342900" eaLnBrk="1" hangingPunct="1">
              <a:lnSpc>
                <a:spcPct val="100000"/>
              </a:lnSpc>
              <a:spcBef>
                <a:spcPts val="600"/>
              </a:spcBef>
            </a:pPr>
            <a:endParaRPr lang="en-US" sz="1200" smtClean="0"/>
          </a:p>
          <a:p>
            <a:pPr marL="850900" lvl="1" indent="-381000" eaLnBrk="1" hangingPunct="1">
              <a:lnSpc>
                <a:spcPct val="100000"/>
              </a:lnSpc>
              <a:spcBef>
                <a:spcPts val="600"/>
              </a:spcBef>
            </a:pPr>
            <a:r>
              <a:rPr lang="en-US" smtClean="0"/>
              <a:t>CPI</a:t>
            </a:r>
            <a:r>
              <a:rPr lang="en-US" baseline="-25000" smtClean="0"/>
              <a:t>stalls </a:t>
            </a:r>
            <a:r>
              <a:rPr lang="en-US" smtClean="0"/>
              <a:t> =  2  +  .02×25  +  .36×.04×25  +  .005×100  + 					.36×.005×100  =  3.54                                                                	          			(as compared to 5.44 with no L2$)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45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4453">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0445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44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build="p" autoUpdateAnimBg="0" advAuto="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246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246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2469" name="Rectangle 4"/>
          <p:cNvSpPr>
            <a:spLocks noChangeArrowheads="1"/>
          </p:cNvSpPr>
          <p:nvPr>
            <p:ph type="title"/>
          </p:nvPr>
        </p:nvSpPr>
        <p:spPr>
          <a:xfrm>
            <a:off x="533400" y="228600"/>
            <a:ext cx="8153400" cy="457200"/>
          </a:xfrm>
        </p:spPr>
        <p:txBody>
          <a:bodyPr>
            <a:normAutofit fontScale="90000"/>
          </a:bodyPr>
          <a:lstStyle/>
          <a:p>
            <a:pPr algn="ctr" eaLnBrk="1" hangingPunct="1"/>
            <a:r>
              <a:rPr lang="en-US" sz="3200" smtClean="0">
                <a:solidFill>
                  <a:schemeClr val="tx2"/>
                </a:solidFill>
              </a:rPr>
              <a:t>Multilevel Cache Design Considerations</a:t>
            </a:r>
            <a:endParaRPr lang="en-US" smtClean="0"/>
          </a:p>
        </p:txBody>
      </p:sp>
      <p:sp>
        <p:nvSpPr>
          <p:cNvPr id="106501" name="Rectangle 5"/>
          <p:cNvSpPr>
            <a:spLocks noChangeArrowheads="1"/>
          </p:cNvSpPr>
          <p:nvPr>
            <p:ph type="body" idx="1"/>
          </p:nvPr>
        </p:nvSpPr>
        <p:spPr>
          <a:xfrm>
            <a:off x="533400" y="762000"/>
            <a:ext cx="8153400" cy="6096000"/>
          </a:xfrm>
        </p:spPr>
        <p:txBody>
          <a:bodyPr>
            <a:normAutofit fontScale="85000" lnSpcReduction="10000"/>
          </a:bodyPr>
          <a:lstStyle/>
          <a:p>
            <a:pPr marL="261938" indent="-261938" eaLnBrk="1" hangingPunct="1">
              <a:spcBef>
                <a:spcPct val="0"/>
              </a:spcBef>
            </a:pPr>
            <a:r>
              <a:rPr lang="en-US" smtClean="0"/>
              <a:t>Design considerations for L1 and L2 caches are very different</a:t>
            </a:r>
          </a:p>
          <a:p>
            <a:pPr lvl="1" eaLnBrk="1" hangingPunct="1">
              <a:lnSpc>
                <a:spcPct val="90000"/>
              </a:lnSpc>
              <a:buFont typeface="Thonburi" charset="0"/>
              <a:buChar char="•"/>
            </a:pPr>
            <a:r>
              <a:rPr lang="en-US" smtClean="0"/>
              <a:t>Primary cache should focus on </a:t>
            </a:r>
            <a:r>
              <a:rPr lang="en-US" smtClean="0">
                <a:solidFill>
                  <a:schemeClr val="tx1"/>
                </a:solidFill>
              </a:rPr>
              <a:t>minimizing hit time</a:t>
            </a:r>
            <a:r>
              <a:rPr lang="en-US" smtClean="0"/>
              <a:t> in support of a shorter clock cycle</a:t>
            </a:r>
          </a:p>
          <a:p>
            <a:pPr lvl="2" eaLnBrk="1" hangingPunct="1"/>
            <a:r>
              <a:rPr lang="en-US" smtClean="0"/>
              <a:t>Smaller with smaller block sizes</a:t>
            </a:r>
          </a:p>
          <a:p>
            <a:pPr lvl="1" eaLnBrk="1" hangingPunct="1">
              <a:buFont typeface="Thonburi" charset="0"/>
              <a:buChar char="•"/>
            </a:pPr>
            <a:r>
              <a:rPr lang="en-US" smtClean="0"/>
              <a:t>Secondary cache(s) should focus on </a:t>
            </a:r>
            <a:r>
              <a:rPr lang="en-US" smtClean="0">
                <a:solidFill>
                  <a:schemeClr val="tx1"/>
                </a:solidFill>
              </a:rPr>
              <a:t>reducing miss rate</a:t>
            </a:r>
            <a:r>
              <a:rPr lang="en-US" smtClean="0"/>
              <a:t> to reduce the penalty of long main memory access times</a:t>
            </a:r>
          </a:p>
          <a:p>
            <a:pPr lvl="2" eaLnBrk="1" hangingPunct="1"/>
            <a:r>
              <a:rPr lang="en-US" smtClean="0"/>
              <a:t>Larger with larger block sizes</a:t>
            </a:r>
          </a:p>
          <a:p>
            <a:pPr lvl="2" eaLnBrk="1" hangingPunct="1"/>
            <a:r>
              <a:rPr lang="en-US" smtClean="0"/>
              <a:t>Higher levels of associativity</a:t>
            </a:r>
          </a:p>
          <a:p>
            <a:pPr marL="261938" indent="-261938" eaLnBrk="1" hangingPunct="1">
              <a:lnSpc>
                <a:spcPct val="85000"/>
              </a:lnSpc>
            </a:pPr>
            <a:r>
              <a:rPr lang="en-US" smtClean="0"/>
              <a:t>The miss penalty of the L1 cache is significantly reduced by the presence of an L2 cache – so it can be smaller (i.e., faster) but have a higher miss rate</a:t>
            </a:r>
          </a:p>
          <a:p>
            <a:pPr marL="261938" indent="-261938" eaLnBrk="1" hangingPunct="1"/>
            <a:r>
              <a:rPr lang="en-US" smtClean="0"/>
              <a:t>For the L2 cache, hit time is less important than miss rate</a:t>
            </a:r>
          </a:p>
          <a:p>
            <a:pPr lvl="1" eaLnBrk="1" hangingPunct="1">
              <a:lnSpc>
                <a:spcPct val="90000"/>
              </a:lnSpc>
              <a:buFont typeface="Thonburi" charset="0"/>
              <a:buChar char="•"/>
            </a:pPr>
            <a:r>
              <a:rPr lang="en-US" smtClean="0"/>
              <a:t>The L2$ hit time determines L1$’s miss penalty</a:t>
            </a:r>
          </a:p>
          <a:p>
            <a:pPr lvl="1" eaLnBrk="1" hangingPunct="1">
              <a:buFont typeface="Thonburi" charset="0"/>
              <a:buChar char="•"/>
            </a:pPr>
            <a:r>
              <a:rPr lang="en-US" smtClean="0"/>
              <a:t>L2$ local miss rate &gt;&gt; than the global miss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65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65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65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650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650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6501">
                                            <p:txEl>
                                              <p:pRg st="5" end="5"/>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06501">
                                            <p:txEl>
                                              <p:pRg st="6" end="6"/>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10650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650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650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build="p" autoUpdateAnimBg="0" advAuto="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4198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4198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1989"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FSM Cache Controller</a:t>
            </a:r>
            <a:endParaRPr lang="en-US" smtClean="0"/>
          </a:p>
        </p:txBody>
      </p:sp>
      <p:sp>
        <p:nvSpPr>
          <p:cNvPr id="41990" name="Rectangle 5"/>
          <p:cNvSpPr>
            <a:spLocks noChangeArrowheads="1"/>
          </p:cNvSpPr>
          <p:nvPr>
            <p:ph type="body" idx="1"/>
          </p:nvPr>
        </p:nvSpPr>
        <p:spPr>
          <a:xfrm>
            <a:off x="533400" y="914400"/>
            <a:ext cx="8305800" cy="4159250"/>
          </a:xfrm>
        </p:spPr>
        <p:txBody>
          <a:bodyPr/>
          <a:lstStyle/>
          <a:p>
            <a:pPr marL="261938" indent="-261938" eaLnBrk="1" hangingPunct="1">
              <a:spcBef>
                <a:spcPct val="0"/>
              </a:spcBef>
            </a:pPr>
            <a:r>
              <a:rPr lang="en-US" smtClean="0"/>
              <a:t>Key characteristics for a simple L1 cache</a:t>
            </a:r>
          </a:p>
          <a:p>
            <a:pPr lvl="1" eaLnBrk="1" hangingPunct="1">
              <a:lnSpc>
                <a:spcPct val="90000"/>
              </a:lnSpc>
              <a:buFont typeface="Thonburi" charset="0"/>
              <a:buChar char="•"/>
            </a:pPr>
            <a:r>
              <a:rPr lang="en-US" smtClean="0"/>
              <a:t>Direct mapped</a:t>
            </a:r>
          </a:p>
          <a:p>
            <a:pPr lvl="1" eaLnBrk="1" hangingPunct="1">
              <a:buFont typeface="Thonburi" charset="0"/>
              <a:buChar char="•"/>
            </a:pPr>
            <a:r>
              <a:rPr lang="en-US" smtClean="0"/>
              <a:t>Write-back using write-allocate</a:t>
            </a:r>
          </a:p>
          <a:p>
            <a:pPr lvl="1" eaLnBrk="1" hangingPunct="1">
              <a:buFont typeface="Thonburi" charset="0"/>
              <a:buChar char="•"/>
            </a:pPr>
            <a:r>
              <a:rPr lang="en-US" smtClean="0"/>
              <a:t>Block size of 4 32-bit words (so 16B); Cache size of 16KB (so 1024 blocks)</a:t>
            </a:r>
          </a:p>
          <a:p>
            <a:pPr lvl="1" eaLnBrk="1" hangingPunct="1">
              <a:buFont typeface="Thonburi" charset="0"/>
              <a:buChar char="•"/>
            </a:pPr>
            <a:r>
              <a:rPr lang="en-US" smtClean="0"/>
              <a:t>18-bit tags, 10-bit index, 2-bit block offset, 2-bit byte offset, dirty bit, valid bit, LRU bits (if set associative)</a:t>
            </a:r>
          </a:p>
        </p:txBody>
      </p:sp>
      <p:sp>
        <p:nvSpPr>
          <p:cNvPr id="41991" name="Rectangle 6"/>
          <p:cNvSpPr>
            <a:spLocks/>
          </p:cNvSpPr>
          <p:nvPr/>
        </p:nvSpPr>
        <p:spPr bwMode="auto">
          <a:xfrm>
            <a:off x="3779838" y="3810000"/>
            <a:ext cx="1549400" cy="2008188"/>
          </a:xfrm>
          <a:prstGeom prst="rect">
            <a:avLst/>
          </a:prstGeom>
          <a:noFill/>
          <a:ln w="9525">
            <a:solidFill>
              <a:srgbClr val="000000"/>
            </a:solidFill>
            <a:round/>
            <a:headEnd/>
            <a:tailEnd/>
          </a:ln>
        </p:spPr>
        <p:txBody>
          <a:bodyPr lIns="38100" tIns="38100" rIns="38100" bIns="38100">
            <a:spAutoFit/>
          </a:bodyPr>
          <a:lstStyle/>
          <a:p>
            <a:pPr algn="l"/>
            <a:r>
              <a:rPr lang="en-US" sz="1800">
                <a:solidFill>
                  <a:schemeClr val="tx1"/>
                </a:solidFill>
                <a:latin typeface="Arial" charset="0"/>
                <a:cs typeface="Arial" charset="0"/>
                <a:sym typeface="Arial" charset="0"/>
              </a:rPr>
              <a:t>  </a:t>
            </a:r>
          </a:p>
          <a:p>
            <a:r>
              <a:rPr lang="en-US" sz="1800">
                <a:latin typeface="Arial" charset="0"/>
                <a:cs typeface="Arial" charset="0"/>
                <a:sym typeface="Arial" charset="0"/>
              </a:rPr>
              <a:t>Cache</a:t>
            </a:r>
            <a:endParaRPr lang="en-US" sz="1800">
              <a:solidFill>
                <a:schemeClr val="tx1"/>
              </a:solidFill>
              <a:latin typeface="Arial" charset="0"/>
              <a:cs typeface="Arial" charset="0"/>
              <a:sym typeface="Arial" charset="0"/>
            </a:endParaRPr>
          </a:p>
          <a:p>
            <a:r>
              <a:rPr lang="en-US" sz="1800">
                <a:latin typeface="Arial" charset="0"/>
                <a:cs typeface="Arial" charset="0"/>
                <a:sym typeface="Arial" charset="0"/>
              </a:rPr>
              <a:t> &amp;</a:t>
            </a:r>
            <a:endParaRPr lang="en-US" sz="1800">
              <a:solidFill>
                <a:schemeClr val="tx1"/>
              </a:solidFill>
              <a:latin typeface="Arial" charset="0"/>
              <a:cs typeface="Arial" charset="0"/>
              <a:sym typeface="Arial" charset="0"/>
            </a:endParaRPr>
          </a:p>
          <a:p>
            <a:r>
              <a:rPr lang="en-US" sz="1800">
                <a:latin typeface="Arial" charset="0"/>
                <a:cs typeface="Arial" charset="0"/>
                <a:sym typeface="Arial" charset="0"/>
              </a:rPr>
              <a:t> Cache</a:t>
            </a:r>
            <a:endParaRPr lang="en-US" sz="1800">
              <a:solidFill>
                <a:schemeClr val="tx1"/>
              </a:solidFill>
              <a:latin typeface="Arial" charset="0"/>
              <a:cs typeface="Arial" charset="0"/>
              <a:sym typeface="Arial" charset="0"/>
            </a:endParaRPr>
          </a:p>
          <a:p>
            <a:r>
              <a:rPr lang="en-US" sz="1800">
                <a:latin typeface="Arial" charset="0"/>
                <a:cs typeface="Arial" charset="0"/>
                <a:sym typeface="Arial" charset="0"/>
              </a:rPr>
              <a:t>    Controller   </a:t>
            </a:r>
            <a:endParaRPr lang="en-US" sz="1800">
              <a:solidFill>
                <a:schemeClr val="tx1"/>
              </a:solidFill>
              <a:latin typeface="Arial" charset="0"/>
              <a:cs typeface="Arial" charset="0"/>
              <a:sym typeface="Arial" charset="0"/>
            </a:endParaRPr>
          </a:p>
          <a:p>
            <a:pPr algn="l"/>
            <a:endParaRPr lang="en-US" sz="1800">
              <a:latin typeface="Arial" charset="0"/>
              <a:cs typeface="Arial" charset="0"/>
              <a:sym typeface="Arial" charset="0"/>
            </a:endParaRPr>
          </a:p>
          <a:p>
            <a:pPr algn="l"/>
            <a:r>
              <a:rPr lang="en-US" sz="1800">
                <a:solidFill>
                  <a:schemeClr val="tx1"/>
                </a:solidFill>
                <a:latin typeface="Arial" charset="0"/>
                <a:cs typeface="Arial" charset="0"/>
                <a:sym typeface="Arial" charset="0"/>
              </a:rPr>
              <a:t> </a:t>
            </a:r>
          </a:p>
        </p:txBody>
      </p:sp>
      <p:sp>
        <p:nvSpPr>
          <p:cNvPr id="41992" name="Rectangle 7"/>
          <p:cNvSpPr>
            <a:spLocks/>
          </p:cNvSpPr>
          <p:nvPr/>
        </p:nvSpPr>
        <p:spPr bwMode="auto">
          <a:xfrm>
            <a:off x="1600200" y="3810000"/>
            <a:ext cx="17272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Read/Write</a:t>
            </a:r>
          </a:p>
        </p:txBody>
      </p:sp>
      <p:sp>
        <p:nvSpPr>
          <p:cNvPr id="41993" name="Rectangle 8"/>
          <p:cNvSpPr>
            <a:spLocks/>
          </p:cNvSpPr>
          <p:nvPr/>
        </p:nvSpPr>
        <p:spPr bwMode="auto">
          <a:xfrm rot="-5400000">
            <a:off x="149226" y="4635500"/>
            <a:ext cx="1447800" cy="441325"/>
          </a:xfrm>
          <a:prstGeom prst="rect">
            <a:avLst/>
          </a:prstGeom>
          <a:noFill/>
          <a:ln w="12700" cap="rnd">
            <a:noFill/>
            <a:round/>
            <a:headEnd/>
            <a:tailEnd/>
          </a:ln>
        </p:spPr>
        <p:txBody>
          <a:bodyPr wrap="none" lIns="38100" tIns="38100" rIns="38100" bIns="38100">
            <a:spAutoFit/>
          </a:bodyPr>
          <a:lstStyle/>
          <a:p>
            <a:pPr algn="l"/>
            <a:r>
              <a:rPr lang="en-US" sz="2400">
                <a:latin typeface="Arial" charset="0"/>
                <a:cs typeface="Arial" charset="0"/>
                <a:sym typeface="Arial" charset="0"/>
              </a:rPr>
              <a:t>Processor</a:t>
            </a:r>
          </a:p>
        </p:txBody>
      </p:sp>
      <p:sp>
        <p:nvSpPr>
          <p:cNvPr id="41994" name="Rectangle 9"/>
          <p:cNvSpPr>
            <a:spLocks/>
          </p:cNvSpPr>
          <p:nvPr/>
        </p:nvSpPr>
        <p:spPr bwMode="auto">
          <a:xfrm rot="-5400000">
            <a:off x="7258844" y="4687094"/>
            <a:ext cx="1922463" cy="441325"/>
          </a:xfrm>
          <a:prstGeom prst="rect">
            <a:avLst/>
          </a:prstGeom>
          <a:noFill/>
          <a:ln w="12700" cap="rnd">
            <a:noFill/>
            <a:round/>
            <a:headEnd/>
            <a:tailEnd/>
          </a:ln>
        </p:spPr>
        <p:txBody>
          <a:bodyPr wrap="none" lIns="38100" tIns="38100" rIns="38100" bIns="38100">
            <a:spAutoFit/>
          </a:bodyPr>
          <a:lstStyle/>
          <a:p>
            <a:pPr algn="l"/>
            <a:r>
              <a:rPr lang="en-US" sz="2400">
                <a:latin typeface="Arial" charset="0"/>
                <a:cs typeface="Arial" charset="0"/>
                <a:sym typeface="Arial" charset="0"/>
              </a:rPr>
              <a:t>DDR SDRAM</a:t>
            </a:r>
          </a:p>
        </p:txBody>
      </p:sp>
      <p:sp>
        <p:nvSpPr>
          <p:cNvPr id="41995" name="Rectangle 10"/>
          <p:cNvSpPr>
            <a:spLocks/>
          </p:cNvSpPr>
          <p:nvPr/>
        </p:nvSpPr>
        <p:spPr bwMode="auto">
          <a:xfrm>
            <a:off x="1600200" y="4191000"/>
            <a:ext cx="10922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Valid</a:t>
            </a:r>
          </a:p>
        </p:txBody>
      </p:sp>
      <p:sp>
        <p:nvSpPr>
          <p:cNvPr id="41996" name="Line 11"/>
          <p:cNvSpPr>
            <a:spLocks noChangeShapeType="1"/>
          </p:cNvSpPr>
          <p:nvPr/>
        </p:nvSpPr>
        <p:spPr bwMode="auto">
          <a:xfrm>
            <a:off x="3429000" y="4038600"/>
            <a:ext cx="381000" cy="1588"/>
          </a:xfrm>
          <a:prstGeom prst="line">
            <a:avLst/>
          </a:prstGeom>
          <a:noFill/>
          <a:ln w="12700">
            <a:solidFill>
              <a:srgbClr val="000000"/>
            </a:solidFill>
            <a:round/>
            <a:headEnd/>
            <a:tailEnd type="arrow" w="sm" len="sm"/>
          </a:ln>
        </p:spPr>
        <p:txBody>
          <a:bodyPr lIns="0" tIns="0" rIns="0" bIns="0"/>
          <a:lstStyle/>
          <a:p>
            <a:endParaRPr lang="en-US"/>
          </a:p>
        </p:txBody>
      </p:sp>
      <p:sp>
        <p:nvSpPr>
          <p:cNvPr id="41997" name="Line 12"/>
          <p:cNvSpPr>
            <a:spLocks noChangeShapeType="1"/>
          </p:cNvSpPr>
          <p:nvPr/>
        </p:nvSpPr>
        <p:spPr bwMode="auto">
          <a:xfrm>
            <a:off x="3429000" y="4800600"/>
            <a:ext cx="381000" cy="1588"/>
          </a:xfrm>
          <a:prstGeom prst="line">
            <a:avLst/>
          </a:prstGeom>
          <a:noFill/>
          <a:ln w="28575">
            <a:solidFill>
              <a:srgbClr val="000000"/>
            </a:solidFill>
            <a:round/>
            <a:headEnd/>
            <a:tailEnd type="arrow" w="sm" len="sm"/>
          </a:ln>
        </p:spPr>
        <p:txBody>
          <a:bodyPr lIns="0" tIns="0" rIns="0" bIns="0"/>
          <a:lstStyle/>
          <a:p>
            <a:endParaRPr lang="en-US"/>
          </a:p>
        </p:txBody>
      </p:sp>
      <p:sp>
        <p:nvSpPr>
          <p:cNvPr id="41998" name="Rectangle 13"/>
          <p:cNvSpPr>
            <a:spLocks/>
          </p:cNvSpPr>
          <p:nvPr/>
        </p:nvSpPr>
        <p:spPr bwMode="auto">
          <a:xfrm>
            <a:off x="1600200" y="4572000"/>
            <a:ext cx="1525588"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32-bit address</a:t>
            </a:r>
          </a:p>
        </p:txBody>
      </p:sp>
      <p:sp>
        <p:nvSpPr>
          <p:cNvPr id="41999" name="Rectangle 14"/>
          <p:cNvSpPr>
            <a:spLocks/>
          </p:cNvSpPr>
          <p:nvPr/>
        </p:nvSpPr>
        <p:spPr bwMode="auto">
          <a:xfrm>
            <a:off x="1600200" y="4953000"/>
            <a:ext cx="11557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32-bit data</a:t>
            </a:r>
          </a:p>
        </p:txBody>
      </p:sp>
      <p:sp>
        <p:nvSpPr>
          <p:cNvPr id="42000" name="Line 15"/>
          <p:cNvSpPr>
            <a:spLocks noChangeShapeType="1"/>
          </p:cNvSpPr>
          <p:nvPr/>
        </p:nvSpPr>
        <p:spPr bwMode="auto">
          <a:xfrm>
            <a:off x="3429000" y="4419600"/>
            <a:ext cx="381000" cy="1588"/>
          </a:xfrm>
          <a:prstGeom prst="line">
            <a:avLst/>
          </a:prstGeom>
          <a:noFill/>
          <a:ln w="12700">
            <a:solidFill>
              <a:srgbClr val="000000"/>
            </a:solidFill>
            <a:round/>
            <a:headEnd/>
            <a:tailEnd type="arrow" w="sm" len="sm"/>
          </a:ln>
        </p:spPr>
        <p:txBody>
          <a:bodyPr lIns="0" tIns="0" rIns="0" bIns="0"/>
          <a:lstStyle/>
          <a:p>
            <a:endParaRPr lang="en-US"/>
          </a:p>
        </p:txBody>
      </p:sp>
      <p:sp>
        <p:nvSpPr>
          <p:cNvPr id="42001" name="Line 16"/>
          <p:cNvSpPr>
            <a:spLocks noChangeShapeType="1"/>
          </p:cNvSpPr>
          <p:nvPr/>
        </p:nvSpPr>
        <p:spPr bwMode="auto">
          <a:xfrm>
            <a:off x="3429000" y="5181600"/>
            <a:ext cx="381000" cy="1588"/>
          </a:xfrm>
          <a:prstGeom prst="line">
            <a:avLst/>
          </a:prstGeom>
          <a:noFill/>
          <a:ln w="38100">
            <a:solidFill>
              <a:srgbClr val="000000"/>
            </a:solidFill>
            <a:round/>
            <a:headEnd/>
            <a:tailEnd type="arrow" w="sm" len="sm"/>
          </a:ln>
        </p:spPr>
        <p:txBody>
          <a:bodyPr lIns="0" tIns="0" rIns="0" bIns="0"/>
          <a:lstStyle/>
          <a:p>
            <a:endParaRPr lang="en-US"/>
          </a:p>
        </p:txBody>
      </p:sp>
      <p:sp>
        <p:nvSpPr>
          <p:cNvPr id="42002" name="Line 17"/>
          <p:cNvSpPr>
            <a:spLocks noChangeShapeType="1"/>
          </p:cNvSpPr>
          <p:nvPr/>
        </p:nvSpPr>
        <p:spPr bwMode="auto">
          <a:xfrm>
            <a:off x="3429000" y="5562600"/>
            <a:ext cx="381000" cy="1588"/>
          </a:xfrm>
          <a:prstGeom prst="line">
            <a:avLst/>
          </a:prstGeom>
          <a:noFill/>
          <a:ln w="38100">
            <a:solidFill>
              <a:srgbClr val="000000"/>
            </a:solidFill>
            <a:round/>
            <a:headEnd type="arrow" w="med" len="med"/>
            <a:tailEnd/>
          </a:ln>
        </p:spPr>
        <p:txBody>
          <a:bodyPr lIns="0" tIns="0" rIns="0" bIns="0"/>
          <a:lstStyle/>
          <a:p>
            <a:endParaRPr lang="en-US"/>
          </a:p>
        </p:txBody>
      </p:sp>
      <p:sp>
        <p:nvSpPr>
          <p:cNvPr id="42003" name="Rectangle 18"/>
          <p:cNvSpPr>
            <a:spLocks/>
          </p:cNvSpPr>
          <p:nvPr/>
        </p:nvSpPr>
        <p:spPr bwMode="auto">
          <a:xfrm>
            <a:off x="1600200" y="5334000"/>
            <a:ext cx="11557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32-bit data</a:t>
            </a:r>
          </a:p>
        </p:txBody>
      </p:sp>
      <p:sp>
        <p:nvSpPr>
          <p:cNvPr id="42004" name="Line 19"/>
          <p:cNvSpPr>
            <a:spLocks noChangeShapeType="1"/>
          </p:cNvSpPr>
          <p:nvPr/>
        </p:nvSpPr>
        <p:spPr bwMode="auto">
          <a:xfrm>
            <a:off x="3429000" y="5943600"/>
            <a:ext cx="381000" cy="1588"/>
          </a:xfrm>
          <a:prstGeom prst="line">
            <a:avLst/>
          </a:prstGeom>
          <a:noFill/>
          <a:ln w="12700">
            <a:solidFill>
              <a:srgbClr val="000000"/>
            </a:solidFill>
            <a:round/>
            <a:headEnd type="arrow" w="med" len="med"/>
            <a:tailEnd/>
          </a:ln>
        </p:spPr>
        <p:txBody>
          <a:bodyPr lIns="0" tIns="0" rIns="0" bIns="0"/>
          <a:lstStyle/>
          <a:p>
            <a:endParaRPr lang="en-US"/>
          </a:p>
        </p:txBody>
      </p:sp>
      <p:sp>
        <p:nvSpPr>
          <p:cNvPr id="42005" name="Rectangle 20"/>
          <p:cNvSpPr>
            <a:spLocks/>
          </p:cNvSpPr>
          <p:nvPr/>
        </p:nvSpPr>
        <p:spPr bwMode="auto">
          <a:xfrm>
            <a:off x="1600200" y="5715000"/>
            <a:ext cx="12446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Ready</a:t>
            </a:r>
          </a:p>
        </p:txBody>
      </p:sp>
      <p:sp>
        <p:nvSpPr>
          <p:cNvPr id="42006" name="Line 21"/>
          <p:cNvSpPr>
            <a:spLocks noChangeShapeType="1"/>
          </p:cNvSpPr>
          <p:nvPr/>
        </p:nvSpPr>
        <p:spPr bwMode="auto">
          <a:xfrm>
            <a:off x="5410200" y="4038600"/>
            <a:ext cx="381000" cy="1588"/>
          </a:xfrm>
          <a:prstGeom prst="line">
            <a:avLst/>
          </a:prstGeom>
          <a:noFill/>
          <a:ln w="12700">
            <a:solidFill>
              <a:srgbClr val="000000"/>
            </a:solidFill>
            <a:round/>
            <a:headEnd/>
            <a:tailEnd type="arrow" w="sm" len="sm"/>
          </a:ln>
        </p:spPr>
        <p:txBody>
          <a:bodyPr lIns="0" tIns="0" rIns="0" bIns="0"/>
          <a:lstStyle/>
          <a:p>
            <a:endParaRPr lang="en-US"/>
          </a:p>
        </p:txBody>
      </p:sp>
      <p:sp>
        <p:nvSpPr>
          <p:cNvPr id="42007" name="Line 22"/>
          <p:cNvSpPr>
            <a:spLocks noChangeShapeType="1"/>
          </p:cNvSpPr>
          <p:nvPr/>
        </p:nvSpPr>
        <p:spPr bwMode="auto">
          <a:xfrm>
            <a:off x="5410200" y="4800600"/>
            <a:ext cx="381000" cy="1588"/>
          </a:xfrm>
          <a:prstGeom prst="line">
            <a:avLst/>
          </a:prstGeom>
          <a:noFill/>
          <a:ln w="28575">
            <a:solidFill>
              <a:srgbClr val="000000"/>
            </a:solidFill>
            <a:round/>
            <a:headEnd/>
            <a:tailEnd type="arrow" w="sm" len="sm"/>
          </a:ln>
        </p:spPr>
        <p:txBody>
          <a:bodyPr lIns="0" tIns="0" rIns="0" bIns="0"/>
          <a:lstStyle/>
          <a:p>
            <a:endParaRPr lang="en-US"/>
          </a:p>
        </p:txBody>
      </p:sp>
      <p:sp>
        <p:nvSpPr>
          <p:cNvPr id="42008" name="Line 23"/>
          <p:cNvSpPr>
            <a:spLocks noChangeShapeType="1"/>
          </p:cNvSpPr>
          <p:nvPr/>
        </p:nvSpPr>
        <p:spPr bwMode="auto">
          <a:xfrm>
            <a:off x="5410200" y="4419600"/>
            <a:ext cx="381000" cy="1588"/>
          </a:xfrm>
          <a:prstGeom prst="line">
            <a:avLst/>
          </a:prstGeom>
          <a:noFill/>
          <a:ln w="12700">
            <a:solidFill>
              <a:srgbClr val="000000"/>
            </a:solidFill>
            <a:round/>
            <a:headEnd/>
            <a:tailEnd type="arrow" w="sm" len="sm"/>
          </a:ln>
        </p:spPr>
        <p:txBody>
          <a:bodyPr lIns="0" tIns="0" rIns="0" bIns="0"/>
          <a:lstStyle/>
          <a:p>
            <a:endParaRPr lang="en-US"/>
          </a:p>
        </p:txBody>
      </p:sp>
      <p:sp>
        <p:nvSpPr>
          <p:cNvPr id="42009" name="Line 24"/>
          <p:cNvSpPr>
            <a:spLocks noChangeShapeType="1"/>
          </p:cNvSpPr>
          <p:nvPr/>
        </p:nvSpPr>
        <p:spPr bwMode="auto">
          <a:xfrm>
            <a:off x="5410200" y="5181600"/>
            <a:ext cx="381000" cy="1588"/>
          </a:xfrm>
          <a:prstGeom prst="line">
            <a:avLst/>
          </a:prstGeom>
          <a:noFill/>
          <a:ln w="57150">
            <a:solidFill>
              <a:srgbClr val="000000"/>
            </a:solidFill>
            <a:round/>
            <a:headEnd/>
            <a:tailEnd type="arrow" w="sm" len="sm"/>
          </a:ln>
        </p:spPr>
        <p:txBody>
          <a:bodyPr lIns="0" tIns="0" rIns="0" bIns="0"/>
          <a:lstStyle/>
          <a:p>
            <a:endParaRPr lang="en-US"/>
          </a:p>
        </p:txBody>
      </p:sp>
      <p:sp>
        <p:nvSpPr>
          <p:cNvPr id="42010" name="Line 25"/>
          <p:cNvSpPr>
            <a:spLocks noChangeShapeType="1"/>
          </p:cNvSpPr>
          <p:nvPr/>
        </p:nvSpPr>
        <p:spPr bwMode="auto">
          <a:xfrm>
            <a:off x="5410200" y="5562600"/>
            <a:ext cx="381000" cy="1588"/>
          </a:xfrm>
          <a:prstGeom prst="line">
            <a:avLst/>
          </a:prstGeom>
          <a:noFill/>
          <a:ln w="57150">
            <a:solidFill>
              <a:srgbClr val="000000"/>
            </a:solidFill>
            <a:round/>
            <a:headEnd type="arrow" w="med" len="med"/>
            <a:tailEnd/>
          </a:ln>
        </p:spPr>
        <p:txBody>
          <a:bodyPr lIns="0" tIns="0" rIns="0" bIns="0"/>
          <a:lstStyle/>
          <a:p>
            <a:endParaRPr lang="en-US"/>
          </a:p>
        </p:txBody>
      </p:sp>
      <p:sp>
        <p:nvSpPr>
          <p:cNvPr id="42011" name="Line 26"/>
          <p:cNvSpPr>
            <a:spLocks noChangeShapeType="1"/>
          </p:cNvSpPr>
          <p:nvPr/>
        </p:nvSpPr>
        <p:spPr bwMode="auto">
          <a:xfrm>
            <a:off x="5410200" y="5943600"/>
            <a:ext cx="381000" cy="1588"/>
          </a:xfrm>
          <a:prstGeom prst="line">
            <a:avLst/>
          </a:prstGeom>
          <a:noFill/>
          <a:ln w="12700">
            <a:solidFill>
              <a:srgbClr val="000000"/>
            </a:solidFill>
            <a:round/>
            <a:headEnd type="arrow" w="med" len="med"/>
            <a:tailEnd/>
          </a:ln>
        </p:spPr>
        <p:txBody>
          <a:bodyPr lIns="0" tIns="0" rIns="0" bIns="0"/>
          <a:lstStyle/>
          <a:p>
            <a:endParaRPr lang="en-US"/>
          </a:p>
        </p:txBody>
      </p:sp>
      <p:sp>
        <p:nvSpPr>
          <p:cNvPr id="42012" name="Rectangle 27"/>
          <p:cNvSpPr>
            <a:spLocks/>
          </p:cNvSpPr>
          <p:nvPr/>
        </p:nvSpPr>
        <p:spPr bwMode="auto">
          <a:xfrm>
            <a:off x="5867400" y="3810000"/>
            <a:ext cx="17272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Read/Write</a:t>
            </a:r>
          </a:p>
        </p:txBody>
      </p:sp>
      <p:sp>
        <p:nvSpPr>
          <p:cNvPr id="42013" name="Rectangle 28"/>
          <p:cNvSpPr>
            <a:spLocks/>
          </p:cNvSpPr>
          <p:nvPr/>
        </p:nvSpPr>
        <p:spPr bwMode="auto">
          <a:xfrm>
            <a:off x="5867400" y="4191000"/>
            <a:ext cx="10922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Valid</a:t>
            </a:r>
          </a:p>
        </p:txBody>
      </p:sp>
      <p:sp>
        <p:nvSpPr>
          <p:cNvPr id="42014" name="Rectangle 29"/>
          <p:cNvSpPr>
            <a:spLocks/>
          </p:cNvSpPr>
          <p:nvPr/>
        </p:nvSpPr>
        <p:spPr bwMode="auto">
          <a:xfrm>
            <a:off x="5867400" y="4572000"/>
            <a:ext cx="1525588"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32-bit address</a:t>
            </a:r>
          </a:p>
        </p:txBody>
      </p:sp>
      <p:sp>
        <p:nvSpPr>
          <p:cNvPr id="42015" name="Rectangle 30"/>
          <p:cNvSpPr>
            <a:spLocks/>
          </p:cNvSpPr>
          <p:nvPr/>
        </p:nvSpPr>
        <p:spPr bwMode="auto">
          <a:xfrm>
            <a:off x="5867400" y="4953000"/>
            <a:ext cx="1284288"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128-bit data</a:t>
            </a:r>
          </a:p>
        </p:txBody>
      </p:sp>
      <p:sp>
        <p:nvSpPr>
          <p:cNvPr id="42016" name="Rectangle 31"/>
          <p:cNvSpPr>
            <a:spLocks/>
          </p:cNvSpPr>
          <p:nvPr/>
        </p:nvSpPr>
        <p:spPr bwMode="auto">
          <a:xfrm>
            <a:off x="5867400" y="5334000"/>
            <a:ext cx="1284288"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128-bit data</a:t>
            </a:r>
          </a:p>
        </p:txBody>
      </p:sp>
      <p:sp>
        <p:nvSpPr>
          <p:cNvPr id="42017" name="Rectangle 32"/>
          <p:cNvSpPr>
            <a:spLocks/>
          </p:cNvSpPr>
          <p:nvPr/>
        </p:nvSpPr>
        <p:spPr bwMode="auto">
          <a:xfrm>
            <a:off x="5867400" y="5715000"/>
            <a:ext cx="1244600" cy="350838"/>
          </a:xfrm>
          <a:prstGeom prst="rect">
            <a:avLst/>
          </a:prstGeom>
          <a:noFill/>
          <a:ln w="12700" cap="rnd">
            <a:noFill/>
            <a:round/>
            <a:headEnd/>
            <a:tailEnd/>
          </a:ln>
        </p:spPr>
        <p:txBody>
          <a:bodyPr wrap="none" lIns="38100" tIns="38100" rIns="38100" bIns="38100">
            <a:spAutoFit/>
          </a:bodyPr>
          <a:lstStyle/>
          <a:p>
            <a:pPr algn="l"/>
            <a:r>
              <a:rPr lang="en-US" sz="1800">
                <a:latin typeface="Arial" charset="0"/>
                <a:cs typeface="Arial" charset="0"/>
                <a:sym typeface="Arial" charset="0"/>
              </a:rPr>
              <a:t>1-bit Ready</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12493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2493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24933" name="Rectangle 4"/>
          <p:cNvSpPr>
            <a:spLocks noChangeArrowheads="1"/>
          </p:cNvSpPr>
          <p:nvPr>
            <p:ph type="title"/>
          </p:nvPr>
        </p:nvSpPr>
        <p:spPr>
          <a:xfrm>
            <a:off x="533400" y="304800"/>
            <a:ext cx="8153400" cy="455613"/>
          </a:xfrm>
          <a:solidFill>
            <a:schemeClr val="bg1"/>
          </a:solidFill>
        </p:spPr>
        <p:txBody>
          <a:bodyPr>
            <a:normAutofit fontScale="90000"/>
          </a:bodyPr>
          <a:lstStyle/>
          <a:p>
            <a:pPr algn="ctr" eaLnBrk="1" hangingPunct="1"/>
            <a:r>
              <a:rPr lang="en-US" sz="3200" dirty="0" smtClean="0">
                <a:solidFill>
                  <a:srgbClr val="FF0000"/>
                </a:solidFill>
              </a:rPr>
              <a:t>Six Steps in Execution of a Procedure</a:t>
            </a:r>
            <a:endParaRPr lang="en-US" dirty="0" smtClean="0">
              <a:solidFill>
                <a:srgbClr val="FF0000"/>
              </a:solidFill>
            </a:endParaRPr>
          </a:p>
        </p:txBody>
      </p:sp>
      <p:sp>
        <p:nvSpPr>
          <p:cNvPr id="124934" name="Rectangle 5"/>
          <p:cNvSpPr>
            <a:spLocks noChangeArrowheads="1"/>
          </p:cNvSpPr>
          <p:nvPr>
            <p:ph type="body" idx="1"/>
          </p:nvPr>
        </p:nvSpPr>
        <p:spPr>
          <a:xfrm>
            <a:off x="533400" y="760413"/>
            <a:ext cx="8229600" cy="6097587"/>
          </a:xfrm>
        </p:spPr>
        <p:txBody>
          <a:bodyPr>
            <a:normAutofit lnSpcReduction="10000"/>
          </a:bodyPr>
          <a:lstStyle/>
          <a:p>
            <a:pPr marL="508000" indent="-508000" eaLnBrk="1" hangingPunct="1">
              <a:spcBef>
                <a:spcPct val="0"/>
              </a:spcBef>
              <a:buSzPct val="99000"/>
              <a:buFontTx/>
              <a:buAutoNum type="arabicPeriod"/>
            </a:pPr>
            <a:r>
              <a:rPr lang="en-US" dirty="0" smtClean="0"/>
              <a:t>Main routine (</a:t>
            </a:r>
            <a:r>
              <a:rPr lang="en-US" dirty="0" smtClean="0">
                <a:solidFill>
                  <a:srgbClr val="009900"/>
                </a:solidFill>
              </a:rPr>
              <a:t>caller</a:t>
            </a:r>
            <a:r>
              <a:rPr lang="en-US" dirty="0" smtClean="0"/>
              <a:t>) places parameters in a place where the procedure (</a:t>
            </a:r>
            <a:r>
              <a:rPr lang="en-US" dirty="0" err="1" smtClean="0">
                <a:solidFill>
                  <a:srgbClr val="063DE8"/>
                </a:solidFill>
              </a:rPr>
              <a:t>callee</a:t>
            </a:r>
            <a:r>
              <a:rPr lang="en-US" dirty="0" smtClean="0"/>
              <a:t>) can access them</a:t>
            </a:r>
          </a:p>
          <a:p>
            <a:pPr marL="927100" lvl="1" indent="-457200" eaLnBrk="1" hangingPunct="1">
              <a:lnSpc>
                <a:spcPct val="90000"/>
              </a:lnSpc>
              <a:buFont typeface="Thonburi" charset="0"/>
              <a:buChar char="•"/>
            </a:pPr>
            <a:r>
              <a:rPr lang="en-US" dirty="0" smtClean="0">
                <a:latin typeface="Courier New" charset="0"/>
                <a:cs typeface="Courier New" charset="0"/>
                <a:sym typeface="Courier New" charset="0"/>
              </a:rPr>
              <a:t>$a0</a:t>
            </a:r>
            <a:r>
              <a:rPr lang="en-US" dirty="0" smtClean="0"/>
              <a:t> - </a:t>
            </a:r>
            <a:r>
              <a:rPr lang="en-US" dirty="0" smtClean="0">
                <a:latin typeface="Courier New" charset="0"/>
                <a:cs typeface="Courier New" charset="0"/>
                <a:sym typeface="Courier New" charset="0"/>
              </a:rPr>
              <a:t>$a3</a:t>
            </a:r>
            <a:r>
              <a:rPr lang="en-US" dirty="0" smtClean="0"/>
              <a:t>: four </a:t>
            </a:r>
            <a:r>
              <a:rPr lang="en-US" dirty="0" smtClean="0">
                <a:solidFill>
                  <a:schemeClr val="tx1"/>
                </a:solidFill>
              </a:rPr>
              <a:t>argument</a:t>
            </a:r>
            <a:r>
              <a:rPr lang="en-US" dirty="0" smtClean="0"/>
              <a:t> registers</a:t>
            </a:r>
          </a:p>
          <a:p>
            <a:pPr marL="508000" indent="-508000" eaLnBrk="1" hangingPunct="1">
              <a:lnSpc>
                <a:spcPct val="85000"/>
              </a:lnSpc>
              <a:buSzPct val="99000"/>
              <a:buFontTx/>
              <a:buAutoNum type="arabicPeriod"/>
            </a:pPr>
            <a:r>
              <a:rPr lang="en-US" dirty="0" smtClean="0">
                <a:solidFill>
                  <a:srgbClr val="009900"/>
                </a:solidFill>
              </a:rPr>
              <a:t>Caller</a:t>
            </a:r>
            <a:r>
              <a:rPr lang="en-US" dirty="0" smtClean="0"/>
              <a:t> transfers control to the </a:t>
            </a:r>
            <a:r>
              <a:rPr lang="en-US" dirty="0" err="1" smtClean="0">
                <a:solidFill>
                  <a:srgbClr val="063DE8"/>
                </a:solidFill>
              </a:rPr>
              <a:t>callee</a:t>
            </a:r>
            <a:endParaRPr lang="en-US" dirty="0" smtClean="0"/>
          </a:p>
          <a:p>
            <a:pPr marL="508000" indent="-508000" eaLnBrk="1" hangingPunct="1">
              <a:buSzPct val="99000"/>
              <a:buFontTx/>
              <a:buAutoNum type="arabicPeriod"/>
            </a:pPr>
            <a:r>
              <a:rPr lang="en-US" dirty="0" err="1" smtClean="0">
                <a:solidFill>
                  <a:srgbClr val="063DE8"/>
                </a:solidFill>
              </a:rPr>
              <a:t>Callee</a:t>
            </a:r>
            <a:r>
              <a:rPr lang="en-US" dirty="0" smtClean="0"/>
              <a:t> acquires the storage resources needed</a:t>
            </a:r>
          </a:p>
          <a:p>
            <a:pPr marL="508000" indent="-508000" eaLnBrk="1" hangingPunct="1">
              <a:buSzPct val="99000"/>
              <a:buFontTx/>
              <a:buAutoNum type="arabicPeriod"/>
            </a:pPr>
            <a:r>
              <a:rPr lang="en-US" dirty="0" err="1" smtClean="0">
                <a:solidFill>
                  <a:srgbClr val="063DE8"/>
                </a:solidFill>
              </a:rPr>
              <a:t>Callee</a:t>
            </a:r>
            <a:r>
              <a:rPr lang="en-US" dirty="0" smtClean="0"/>
              <a:t> performs the desired task</a:t>
            </a:r>
          </a:p>
          <a:p>
            <a:pPr marL="508000" indent="-508000" eaLnBrk="1" hangingPunct="1">
              <a:buSzPct val="99000"/>
              <a:buFontTx/>
              <a:buAutoNum type="arabicPeriod"/>
            </a:pPr>
            <a:r>
              <a:rPr lang="en-US" dirty="0" err="1" smtClean="0">
                <a:solidFill>
                  <a:srgbClr val="063DE8"/>
                </a:solidFill>
              </a:rPr>
              <a:t>Callee</a:t>
            </a:r>
            <a:r>
              <a:rPr lang="en-US" dirty="0" smtClean="0"/>
              <a:t> places the result value in a place where the </a:t>
            </a:r>
            <a:r>
              <a:rPr lang="en-US" dirty="0" smtClean="0">
                <a:solidFill>
                  <a:srgbClr val="009900"/>
                </a:solidFill>
              </a:rPr>
              <a:t>caller</a:t>
            </a:r>
            <a:r>
              <a:rPr lang="en-US" dirty="0" smtClean="0"/>
              <a:t> can access it</a:t>
            </a:r>
          </a:p>
          <a:p>
            <a:pPr marL="927100" lvl="1" indent="-457200" eaLnBrk="1" hangingPunct="1">
              <a:lnSpc>
                <a:spcPct val="90000"/>
              </a:lnSpc>
              <a:buFont typeface="Thonburi" charset="0"/>
              <a:buChar char="•"/>
            </a:pPr>
            <a:r>
              <a:rPr lang="en-US" dirty="0" smtClean="0">
                <a:latin typeface="Courier New" charset="0"/>
                <a:cs typeface="Courier New" charset="0"/>
                <a:sym typeface="Courier New" charset="0"/>
              </a:rPr>
              <a:t>$v0</a:t>
            </a:r>
            <a:r>
              <a:rPr lang="en-US" dirty="0" smtClean="0"/>
              <a:t> - </a:t>
            </a:r>
            <a:r>
              <a:rPr lang="en-US" dirty="0" smtClean="0">
                <a:latin typeface="Courier New" charset="0"/>
                <a:cs typeface="Courier New" charset="0"/>
                <a:sym typeface="Courier New" charset="0"/>
              </a:rPr>
              <a:t>$v1</a:t>
            </a:r>
            <a:r>
              <a:rPr lang="en-US" dirty="0" smtClean="0"/>
              <a:t>:  two </a:t>
            </a:r>
            <a:r>
              <a:rPr lang="en-US" dirty="0" smtClean="0">
                <a:solidFill>
                  <a:schemeClr val="tx1"/>
                </a:solidFill>
              </a:rPr>
              <a:t>value</a:t>
            </a:r>
            <a:r>
              <a:rPr lang="en-US" dirty="0" smtClean="0"/>
              <a:t> registers for result values</a:t>
            </a:r>
          </a:p>
          <a:p>
            <a:pPr marL="508000" indent="-508000" eaLnBrk="1" hangingPunct="1">
              <a:lnSpc>
                <a:spcPct val="85000"/>
              </a:lnSpc>
              <a:buSzPct val="99000"/>
              <a:buFontTx/>
              <a:buAutoNum type="arabicPeriod"/>
            </a:pPr>
            <a:r>
              <a:rPr lang="en-US" dirty="0" err="1" smtClean="0">
                <a:solidFill>
                  <a:srgbClr val="063DE8"/>
                </a:solidFill>
              </a:rPr>
              <a:t>Callee</a:t>
            </a:r>
            <a:r>
              <a:rPr lang="en-US" dirty="0" smtClean="0"/>
              <a:t> returns control to the </a:t>
            </a:r>
            <a:r>
              <a:rPr lang="en-US" dirty="0" smtClean="0">
                <a:solidFill>
                  <a:srgbClr val="009900"/>
                </a:solidFill>
              </a:rPr>
              <a:t>caller</a:t>
            </a:r>
            <a:endParaRPr lang="en-US" dirty="0" smtClean="0"/>
          </a:p>
          <a:p>
            <a:pPr marL="927100" lvl="1" indent="-457200" eaLnBrk="1" hangingPunct="1">
              <a:lnSpc>
                <a:spcPct val="90000"/>
              </a:lnSpc>
              <a:buFont typeface="Thonburi" charset="0"/>
              <a:buChar char="•"/>
            </a:pPr>
            <a:r>
              <a:rPr lang="en-US" dirty="0" smtClean="0">
                <a:latin typeface="Courier New" charset="0"/>
                <a:cs typeface="Courier New" charset="0"/>
                <a:sym typeface="Courier New" charset="0"/>
              </a:rPr>
              <a:t>$</a:t>
            </a:r>
            <a:r>
              <a:rPr lang="en-US" dirty="0" err="1" smtClean="0">
                <a:latin typeface="Courier New" charset="0"/>
                <a:cs typeface="Courier New" charset="0"/>
                <a:sym typeface="Courier New" charset="0"/>
              </a:rPr>
              <a:t>ra</a:t>
            </a:r>
            <a:r>
              <a:rPr lang="en-US" dirty="0" smtClean="0"/>
              <a:t>: one </a:t>
            </a:r>
            <a:r>
              <a:rPr lang="en-US" dirty="0" smtClean="0">
                <a:solidFill>
                  <a:schemeClr val="tx1"/>
                </a:solidFill>
              </a:rPr>
              <a:t>return</a:t>
            </a:r>
            <a:r>
              <a:rPr lang="en-US" dirty="0" smtClean="0"/>
              <a:t> </a:t>
            </a:r>
            <a:r>
              <a:rPr lang="en-US" dirty="0" smtClean="0">
                <a:solidFill>
                  <a:schemeClr val="tx1"/>
                </a:solidFill>
              </a:rPr>
              <a:t>address</a:t>
            </a:r>
            <a:r>
              <a:rPr lang="en-US" dirty="0" smtClean="0"/>
              <a:t> register to return to the point of origin</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4403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4403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4037"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Four State Cache Controller</a:t>
            </a:r>
            <a:endParaRPr lang="en-US" smtClean="0"/>
          </a:p>
        </p:txBody>
      </p:sp>
      <p:sp>
        <p:nvSpPr>
          <p:cNvPr id="44038" name="Rectangle 5"/>
          <p:cNvSpPr>
            <a:spLocks/>
          </p:cNvSpPr>
          <p:nvPr/>
        </p:nvSpPr>
        <p:spPr bwMode="auto">
          <a:xfrm>
            <a:off x="1908175" y="1828800"/>
            <a:ext cx="568325" cy="441325"/>
          </a:xfrm>
          <a:prstGeom prst="rect">
            <a:avLst/>
          </a:prstGeom>
          <a:noFill/>
          <a:ln w="12700" cap="rnd">
            <a:noFill/>
            <a:round/>
            <a:headEnd/>
            <a:tailEnd/>
          </a:ln>
        </p:spPr>
        <p:txBody>
          <a:bodyPr wrap="none" lIns="38100" tIns="38100" rIns="38100" bIns="38100">
            <a:spAutoFit/>
          </a:bodyPr>
          <a:lstStyle/>
          <a:p>
            <a:pPr algn="l"/>
            <a:r>
              <a:rPr lang="en-US" sz="2400">
                <a:latin typeface="Arial" charset="0"/>
                <a:cs typeface="Arial" charset="0"/>
                <a:sym typeface="Arial" charset="0"/>
              </a:rPr>
              <a:t>Idle</a:t>
            </a:r>
          </a:p>
        </p:txBody>
      </p:sp>
      <p:grpSp>
        <p:nvGrpSpPr>
          <p:cNvPr id="2" name="Group 6"/>
          <p:cNvGrpSpPr>
            <a:grpSpLocks/>
          </p:cNvGrpSpPr>
          <p:nvPr/>
        </p:nvGrpSpPr>
        <p:grpSpPr bwMode="auto">
          <a:xfrm>
            <a:off x="5486400" y="1066800"/>
            <a:ext cx="2590800" cy="1752600"/>
            <a:chOff x="0" y="0"/>
            <a:chExt cx="1632" cy="1104"/>
          </a:xfrm>
        </p:grpSpPr>
        <p:sp>
          <p:nvSpPr>
            <p:cNvPr id="44070" name="Rectangle 7"/>
            <p:cNvSpPr>
              <a:spLocks/>
            </p:cNvSpPr>
            <p:nvPr/>
          </p:nvSpPr>
          <p:spPr bwMode="auto">
            <a:xfrm>
              <a:off x="123" y="143"/>
              <a:ext cx="1382" cy="816"/>
            </a:xfrm>
            <a:prstGeom prst="rect">
              <a:avLst/>
            </a:prstGeom>
            <a:noFill/>
            <a:ln w="12700" cap="rnd">
              <a:noFill/>
              <a:round/>
              <a:headEnd/>
              <a:tailEnd/>
            </a:ln>
          </p:spPr>
          <p:txBody>
            <a:bodyPr wrap="none" lIns="38100" tIns="38100" rIns="38100" bIns="38100">
              <a:spAutoFit/>
            </a:bodyPr>
            <a:lstStyle/>
            <a:p>
              <a:r>
                <a:rPr lang="en-US" sz="2000">
                  <a:latin typeface="Arial" charset="0"/>
                  <a:cs typeface="Arial" charset="0"/>
                  <a:sym typeface="Arial" charset="0"/>
                </a:rPr>
                <a:t>Compare Tag</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If Valid &amp;&amp; Hit</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Set Valid, Set Tag,</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If Write set Dirty</a:t>
              </a:r>
            </a:p>
          </p:txBody>
        </p:sp>
        <p:sp>
          <p:nvSpPr>
            <p:cNvPr id="44071" name="Oval 8"/>
            <p:cNvSpPr>
              <a:spLocks/>
            </p:cNvSpPr>
            <p:nvPr/>
          </p:nvSpPr>
          <p:spPr bwMode="auto">
            <a:xfrm>
              <a:off x="0" y="0"/>
              <a:ext cx="1632" cy="1104"/>
            </a:xfrm>
            <a:prstGeom prst="ellipse">
              <a:avLst/>
            </a:prstGeom>
            <a:noFill/>
            <a:ln w="12700">
              <a:solidFill>
                <a:srgbClr val="000000"/>
              </a:solidFill>
              <a:round/>
              <a:headEnd/>
              <a:tailEnd/>
            </a:ln>
          </p:spPr>
          <p:txBody>
            <a:bodyPr lIns="0" tIns="0" rIns="0" bIns="0"/>
            <a:lstStyle/>
            <a:p>
              <a:endParaRPr lang="en-US"/>
            </a:p>
          </p:txBody>
        </p:sp>
      </p:grpSp>
      <p:sp>
        <p:nvSpPr>
          <p:cNvPr id="44040" name="Oval 9"/>
          <p:cNvSpPr>
            <a:spLocks/>
          </p:cNvSpPr>
          <p:nvPr/>
        </p:nvSpPr>
        <p:spPr bwMode="auto">
          <a:xfrm>
            <a:off x="914400" y="1066800"/>
            <a:ext cx="2590800" cy="1752600"/>
          </a:xfrm>
          <a:prstGeom prst="ellipse">
            <a:avLst/>
          </a:prstGeom>
          <a:noFill/>
          <a:ln w="12700">
            <a:solidFill>
              <a:srgbClr val="000000"/>
            </a:solidFill>
            <a:round/>
            <a:headEnd/>
            <a:tailEnd/>
          </a:ln>
        </p:spPr>
        <p:txBody>
          <a:bodyPr lIns="0" tIns="0" rIns="0" bIns="0"/>
          <a:lstStyle/>
          <a:p>
            <a:endParaRPr lang="en-US"/>
          </a:p>
        </p:txBody>
      </p:sp>
      <p:grpSp>
        <p:nvGrpSpPr>
          <p:cNvPr id="3" name="Group 10"/>
          <p:cNvGrpSpPr>
            <a:grpSpLocks/>
          </p:cNvGrpSpPr>
          <p:nvPr/>
        </p:nvGrpSpPr>
        <p:grpSpPr bwMode="auto">
          <a:xfrm>
            <a:off x="990600" y="3733800"/>
            <a:ext cx="2590800" cy="1752600"/>
            <a:chOff x="0" y="0"/>
            <a:chExt cx="1632" cy="1104"/>
          </a:xfrm>
        </p:grpSpPr>
        <p:sp>
          <p:nvSpPr>
            <p:cNvPr id="44068" name="Rectangle 11"/>
            <p:cNvSpPr>
              <a:spLocks/>
            </p:cNvSpPr>
            <p:nvPr/>
          </p:nvSpPr>
          <p:spPr bwMode="auto">
            <a:xfrm>
              <a:off x="188" y="192"/>
              <a:ext cx="1186" cy="624"/>
            </a:xfrm>
            <a:prstGeom prst="rect">
              <a:avLst/>
            </a:prstGeom>
            <a:noFill/>
            <a:ln w="12700" cap="rnd">
              <a:noFill/>
              <a:round/>
              <a:headEnd/>
              <a:tailEnd/>
            </a:ln>
          </p:spPr>
          <p:txBody>
            <a:bodyPr wrap="none" lIns="38100" tIns="38100" rIns="38100" bIns="38100">
              <a:spAutoFit/>
            </a:bodyPr>
            <a:lstStyle/>
            <a:p>
              <a:r>
                <a:rPr lang="en-US" sz="2000">
                  <a:latin typeface="Arial" charset="0"/>
                  <a:cs typeface="Arial" charset="0"/>
                  <a:sym typeface="Arial" charset="0"/>
                </a:rPr>
                <a:t>Allocate</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Read new block</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from memory</a:t>
              </a:r>
            </a:p>
          </p:txBody>
        </p:sp>
        <p:sp>
          <p:nvSpPr>
            <p:cNvPr id="44069" name="Oval 12"/>
            <p:cNvSpPr>
              <a:spLocks/>
            </p:cNvSpPr>
            <p:nvPr/>
          </p:nvSpPr>
          <p:spPr bwMode="auto">
            <a:xfrm>
              <a:off x="0" y="0"/>
              <a:ext cx="1632" cy="1104"/>
            </a:xfrm>
            <a:prstGeom prst="ellipse">
              <a:avLst/>
            </a:prstGeom>
            <a:noFill/>
            <a:ln w="12700">
              <a:solidFill>
                <a:srgbClr val="000000"/>
              </a:solidFill>
              <a:round/>
              <a:headEnd/>
              <a:tailEnd/>
            </a:ln>
          </p:spPr>
          <p:txBody>
            <a:bodyPr lIns="0" tIns="0" rIns="0" bIns="0"/>
            <a:lstStyle/>
            <a:p>
              <a:endParaRPr lang="en-US"/>
            </a:p>
          </p:txBody>
        </p:sp>
      </p:grpSp>
      <p:grpSp>
        <p:nvGrpSpPr>
          <p:cNvPr id="4" name="Group 13"/>
          <p:cNvGrpSpPr>
            <a:grpSpLocks/>
          </p:cNvGrpSpPr>
          <p:nvPr/>
        </p:nvGrpSpPr>
        <p:grpSpPr bwMode="auto">
          <a:xfrm>
            <a:off x="5638800" y="3657600"/>
            <a:ext cx="2590800" cy="1752600"/>
            <a:chOff x="0" y="0"/>
            <a:chExt cx="1632" cy="1104"/>
          </a:xfrm>
        </p:grpSpPr>
        <p:sp>
          <p:nvSpPr>
            <p:cNvPr id="44066" name="Rectangle 14"/>
            <p:cNvSpPr>
              <a:spLocks/>
            </p:cNvSpPr>
            <p:nvPr/>
          </p:nvSpPr>
          <p:spPr bwMode="auto">
            <a:xfrm>
              <a:off x="234" y="240"/>
              <a:ext cx="1097" cy="624"/>
            </a:xfrm>
            <a:prstGeom prst="rect">
              <a:avLst/>
            </a:prstGeom>
            <a:noFill/>
            <a:ln w="12700" cap="rnd">
              <a:noFill/>
              <a:round/>
              <a:headEnd/>
              <a:tailEnd/>
            </a:ln>
          </p:spPr>
          <p:txBody>
            <a:bodyPr wrap="none" lIns="38100" tIns="38100" rIns="38100" bIns="38100">
              <a:spAutoFit/>
            </a:bodyPr>
            <a:lstStyle/>
            <a:p>
              <a:r>
                <a:rPr lang="en-US" sz="2000">
                  <a:latin typeface="Arial" charset="0"/>
                  <a:cs typeface="Arial" charset="0"/>
                  <a:sym typeface="Arial" charset="0"/>
                </a:rPr>
                <a:t>Write Back</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Write old block</a:t>
              </a:r>
              <a:endParaRPr lang="en-US" sz="1800">
                <a:solidFill>
                  <a:schemeClr val="tx1"/>
                </a:solidFill>
                <a:latin typeface="Arial" charset="0"/>
                <a:cs typeface="Arial" charset="0"/>
                <a:sym typeface="Arial" charset="0"/>
              </a:endParaRPr>
            </a:p>
            <a:p>
              <a:r>
                <a:rPr lang="en-US" sz="2000">
                  <a:latin typeface="Arial" charset="0"/>
                  <a:cs typeface="Arial" charset="0"/>
                  <a:sym typeface="Arial" charset="0"/>
                </a:rPr>
                <a:t>to memory</a:t>
              </a:r>
            </a:p>
          </p:txBody>
        </p:sp>
        <p:sp>
          <p:nvSpPr>
            <p:cNvPr id="44067" name="Oval 15"/>
            <p:cNvSpPr>
              <a:spLocks/>
            </p:cNvSpPr>
            <p:nvPr/>
          </p:nvSpPr>
          <p:spPr bwMode="auto">
            <a:xfrm>
              <a:off x="0" y="0"/>
              <a:ext cx="1632" cy="1104"/>
            </a:xfrm>
            <a:prstGeom prst="ellipse">
              <a:avLst/>
            </a:prstGeom>
            <a:noFill/>
            <a:ln w="12700">
              <a:solidFill>
                <a:srgbClr val="000000"/>
              </a:solidFill>
              <a:round/>
              <a:headEnd/>
              <a:tailEnd/>
            </a:ln>
          </p:spPr>
          <p:txBody>
            <a:bodyPr lIns="0" tIns="0" rIns="0" bIns="0"/>
            <a:lstStyle/>
            <a:p>
              <a:endParaRPr lang="en-US"/>
            </a:p>
          </p:txBody>
        </p:sp>
      </p:grpSp>
      <p:sp>
        <p:nvSpPr>
          <p:cNvPr id="114704" name="Line 16"/>
          <p:cNvSpPr>
            <a:spLocks noChangeShapeType="1"/>
          </p:cNvSpPr>
          <p:nvPr/>
        </p:nvSpPr>
        <p:spPr bwMode="auto">
          <a:xfrm rot="10800000" flipH="1">
            <a:off x="3124200" y="2514600"/>
            <a:ext cx="2590800" cy="1371600"/>
          </a:xfrm>
          <a:prstGeom prst="line">
            <a:avLst/>
          </a:prstGeom>
          <a:noFill/>
          <a:ln w="12700">
            <a:solidFill>
              <a:srgbClr val="000000"/>
            </a:solidFill>
            <a:round/>
            <a:headEnd/>
            <a:tailEnd type="arrow" w="sm" len="sm"/>
          </a:ln>
        </p:spPr>
        <p:txBody>
          <a:bodyPr lIns="0" tIns="0" rIns="0" bIns="0"/>
          <a:lstStyle/>
          <a:p>
            <a:endParaRPr lang="en-US"/>
          </a:p>
        </p:txBody>
      </p:sp>
      <p:sp>
        <p:nvSpPr>
          <p:cNvPr id="114705" name="Line 17"/>
          <p:cNvSpPr>
            <a:spLocks noChangeShapeType="1"/>
          </p:cNvSpPr>
          <p:nvPr/>
        </p:nvSpPr>
        <p:spPr bwMode="auto">
          <a:xfrm flipH="1">
            <a:off x="3429000" y="2743200"/>
            <a:ext cx="2667000" cy="1371600"/>
          </a:xfrm>
          <a:prstGeom prst="line">
            <a:avLst/>
          </a:prstGeom>
          <a:noFill/>
          <a:ln w="12700">
            <a:solidFill>
              <a:srgbClr val="000000"/>
            </a:solidFill>
            <a:round/>
            <a:headEnd/>
            <a:tailEnd type="arrow" w="sm" len="sm"/>
          </a:ln>
        </p:spPr>
        <p:txBody>
          <a:bodyPr lIns="0" tIns="0" rIns="0" bIns="0"/>
          <a:lstStyle/>
          <a:p>
            <a:endParaRPr lang="en-US"/>
          </a:p>
        </p:txBody>
      </p:sp>
      <p:grpSp>
        <p:nvGrpSpPr>
          <p:cNvPr id="5" name="Group 18"/>
          <p:cNvGrpSpPr>
            <a:grpSpLocks/>
          </p:cNvGrpSpPr>
          <p:nvPr/>
        </p:nvGrpSpPr>
        <p:grpSpPr bwMode="auto">
          <a:xfrm>
            <a:off x="3429000" y="1295400"/>
            <a:ext cx="2133600" cy="625475"/>
            <a:chOff x="0" y="0"/>
            <a:chExt cx="1344" cy="394"/>
          </a:xfrm>
        </p:grpSpPr>
        <p:sp>
          <p:nvSpPr>
            <p:cNvPr id="44064" name="Line 19"/>
            <p:cNvSpPr>
              <a:spLocks noChangeShapeType="1"/>
            </p:cNvSpPr>
            <p:nvPr/>
          </p:nvSpPr>
          <p:spPr bwMode="auto">
            <a:xfrm rot="10800000">
              <a:off x="0" y="192"/>
              <a:ext cx="1344" cy="1"/>
            </a:xfrm>
            <a:prstGeom prst="line">
              <a:avLst/>
            </a:prstGeom>
            <a:noFill/>
            <a:ln w="12700">
              <a:solidFill>
                <a:srgbClr val="000000"/>
              </a:solidFill>
              <a:round/>
              <a:headEnd/>
              <a:tailEnd type="arrow" w="sm" len="sm"/>
            </a:ln>
          </p:spPr>
          <p:txBody>
            <a:bodyPr lIns="0" tIns="0" rIns="0" bIns="0"/>
            <a:lstStyle/>
            <a:p>
              <a:endParaRPr lang="en-US"/>
            </a:p>
          </p:txBody>
        </p:sp>
        <p:sp>
          <p:nvSpPr>
            <p:cNvPr id="44065" name="Rectangle 20"/>
            <p:cNvSpPr>
              <a:spLocks/>
            </p:cNvSpPr>
            <p:nvPr/>
          </p:nvSpPr>
          <p:spPr bwMode="auto">
            <a:xfrm>
              <a:off x="43" y="0"/>
              <a:ext cx="1281" cy="394"/>
            </a:xfrm>
            <a:prstGeom prst="rect">
              <a:avLst/>
            </a:prstGeom>
            <a:noFill/>
            <a:ln w="12700" cap="rnd">
              <a:noFill/>
              <a:round/>
              <a:headEnd/>
              <a:tailEnd/>
            </a:ln>
          </p:spPr>
          <p:txBody>
            <a:bodyPr wrap="none" lIns="38100" tIns="38100" rIns="38100" bIns="38100">
              <a:spAutoFit/>
            </a:bodyPr>
            <a:lstStyle/>
            <a:p>
              <a:r>
                <a:rPr lang="en-US" sz="1800">
                  <a:solidFill>
                    <a:schemeClr val="tx1"/>
                  </a:solidFill>
                  <a:latin typeface="Arial" charset="0"/>
                  <a:cs typeface="Arial" charset="0"/>
                  <a:sym typeface="Arial" charset="0"/>
                </a:rPr>
                <a:t>Cache Hit</a:t>
              </a:r>
            </a:p>
            <a:p>
              <a:r>
                <a:rPr lang="en-US" sz="1800">
                  <a:solidFill>
                    <a:schemeClr val="tx1"/>
                  </a:solidFill>
                  <a:latin typeface="Arial" charset="0"/>
                  <a:cs typeface="Arial" charset="0"/>
                  <a:sym typeface="Arial" charset="0"/>
                </a:rPr>
                <a:t>Mark Cache Ready</a:t>
              </a:r>
            </a:p>
          </p:txBody>
        </p:sp>
      </p:grpSp>
      <p:grpSp>
        <p:nvGrpSpPr>
          <p:cNvPr id="6" name="Group 21"/>
          <p:cNvGrpSpPr>
            <a:grpSpLocks/>
          </p:cNvGrpSpPr>
          <p:nvPr/>
        </p:nvGrpSpPr>
        <p:grpSpPr bwMode="auto">
          <a:xfrm>
            <a:off x="6780213" y="2743200"/>
            <a:ext cx="1270000" cy="914400"/>
            <a:chOff x="0" y="0"/>
            <a:chExt cx="799" cy="576"/>
          </a:xfrm>
        </p:grpSpPr>
        <p:sp>
          <p:nvSpPr>
            <p:cNvPr id="44062" name="Line 22"/>
            <p:cNvSpPr>
              <a:spLocks noChangeShapeType="1"/>
            </p:cNvSpPr>
            <p:nvPr/>
          </p:nvSpPr>
          <p:spPr bwMode="auto">
            <a:xfrm flipH="1">
              <a:off x="0" y="48"/>
              <a:ext cx="1" cy="528"/>
            </a:xfrm>
            <a:prstGeom prst="line">
              <a:avLst/>
            </a:prstGeom>
            <a:noFill/>
            <a:ln w="12700">
              <a:solidFill>
                <a:srgbClr val="000000"/>
              </a:solidFill>
              <a:round/>
              <a:headEnd/>
              <a:tailEnd type="arrow" w="sm" len="sm"/>
            </a:ln>
          </p:spPr>
          <p:txBody>
            <a:bodyPr lIns="0" tIns="0" rIns="0" bIns="0"/>
            <a:lstStyle/>
            <a:p>
              <a:endParaRPr lang="en-US"/>
            </a:p>
          </p:txBody>
        </p:sp>
        <p:sp>
          <p:nvSpPr>
            <p:cNvPr id="44063" name="Rectangle 23"/>
            <p:cNvSpPr>
              <a:spLocks/>
            </p:cNvSpPr>
            <p:nvPr/>
          </p:nvSpPr>
          <p:spPr bwMode="auto">
            <a:xfrm>
              <a:off x="0" y="0"/>
              <a:ext cx="799" cy="567"/>
            </a:xfrm>
            <a:prstGeom prst="rect">
              <a:avLst/>
            </a:prstGeom>
            <a:noFill/>
            <a:ln w="12700" cap="rnd">
              <a:noFill/>
              <a:round/>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Cache Miss</a:t>
              </a:r>
            </a:p>
            <a:p>
              <a:pPr algn="l"/>
              <a:r>
                <a:rPr lang="en-US" sz="1800">
                  <a:solidFill>
                    <a:schemeClr val="tx1"/>
                  </a:solidFill>
                  <a:latin typeface="Arial" charset="0"/>
                  <a:cs typeface="Arial" charset="0"/>
                  <a:sym typeface="Arial" charset="0"/>
                </a:rPr>
                <a:t>Old block is</a:t>
              </a:r>
            </a:p>
            <a:p>
              <a:pPr algn="l"/>
              <a:r>
                <a:rPr lang="en-US" sz="1800">
                  <a:solidFill>
                    <a:schemeClr val="tx1"/>
                  </a:solidFill>
                  <a:latin typeface="Arial" charset="0"/>
                  <a:cs typeface="Arial" charset="0"/>
                  <a:sym typeface="Arial" charset="0"/>
                </a:rPr>
                <a:t>Dirty</a:t>
              </a:r>
            </a:p>
          </p:txBody>
        </p:sp>
      </p:grpSp>
      <p:sp>
        <p:nvSpPr>
          <p:cNvPr id="114712" name="Rectangle 24"/>
          <p:cNvSpPr>
            <a:spLocks/>
          </p:cNvSpPr>
          <p:nvPr/>
        </p:nvSpPr>
        <p:spPr bwMode="auto">
          <a:xfrm rot="-1620000">
            <a:off x="2781300" y="3194050"/>
            <a:ext cx="2070100" cy="330200"/>
          </a:xfrm>
          <a:prstGeom prst="rect">
            <a:avLst/>
          </a:prstGeom>
          <a:noFill/>
          <a:ln w="12700" cap="rnd">
            <a:noFill/>
            <a:round/>
            <a:headEnd/>
            <a:tailEnd/>
          </a:ln>
        </p:spPr>
        <p:txBody>
          <a:bodyPr lIns="38100" tIns="38100" rIns="38100" bIns="38100"/>
          <a:lstStyle/>
          <a:p>
            <a:r>
              <a:rPr lang="en-US" sz="1800">
                <a:solidFill>
                  <a:schemeClr val="tx1"/>
                </a:solidFill>
                <a:latin typeface="Arial" charset="0"/>
                <a:cs typeface="Arial" charset="0"/>
                <a:sym typeface="Arial" charset="0"/>
              </a:rPr>
              <a:t>Memory Ready</a:t>
            </a:r>
          </a:p>
        </p:txBody>
      </p:sp>
      <p:grpSp>
        <p:nvGrpSpPr>
          <p:cNvPr id="7" name="Group 25"/>
          <p:cNvGrpSpPr>
            <a:grpSpLocks/>
          </p:cNvGrpSpPr>
          <p:nvPr/>
        </p:nvGrpSpPr>
        <p:grpSpPr bwMode="auto">
          <a:xfrm>
            <a:off x="3505200" y="4495800"/>
            <a:ext cx="2209800" cy="379413"/>
            <a:chOff x="0" y="0"/>
            <a:chExt cx="1392" cy="239"/>
          </a:xfrm>
        </p:grpSpPr>
        <p:sp>
          <p:nvSpPr>
            <p:cNvPr id="44060" name="Line 26"/>
            <p:cNvSpPr>
              <a:spLocks noChangeShapeType="1"/>
            </p:cNvSpPr>
            <p:nvPr/>
          </p:nvSpPr>
          <p:spPr bwMode="auto">
            <a:xfrm rot="10800000">
              <a:off x="0" y="238"/>
              <a:ext cx="1392" cy="1"/>
            </a:xfrm>
            <a:prstGeom prst="line">
              <a:avLst/>
            </a:prstGeom>
            <a:noFill/>
            <a:ln w="12700">
              <a:solidFill>
                <a:srgbClr val="000000"/>
              </a:solidFill>
              <a:round/>
              <a:headEnd/>
              <a:tailEnd type="arrow" w="sm" len="sm"/>
            </a:ln>
          </p:spPr>
          <p:txBody>
            <a:bodyPr lIns="0" tIns="0" rIns="0" bIns="0"/>
            <a:lstStyle/>
            <a:p>
              <a:endParaRPr lang="en-US"/>
            </a:p>
          </p:txBody>
        </p:sp>
        <p:sp>
          <p:nvSpPr>
            <p:cNvPr id="44061" name="Rectangle 27"/>
            <p:cNvSpPr>
              <a:spLocks/>
            </p:cNvSpPr>
            <p:nvPr/>
          </p:nvSpPr>
          <p:spPr bwMode="auto">
            <a:xfrm>
              <a:off x="237" y="0"/>
              <a:ext cx="1024" cy="221"/>
            </a:xfrm>
            <a:prstGeom prst="rect">
              <a:avLst/>
            </a:prstGeom>
            <a:noFill/>
            <a:ln w="12700" cap="rnd">
              <a:noFill/>
              <a:round/>
              <a:headEnd/>
              <a:tailEnd/>
            </a:ln>
          </p:spPr>
          <p:txBody>
            <a:bodyPr wrap="none" lIns="38100" tIns="38100" rIns="38100" bIns="38100">
              <a:spAutoFit/>
            </a:bodyPr>
            <a:lstStyle/>
            <a:p>
              <a:r>
                <a:rPr lang="en-US" sz="1800">
                  <a:solidFill>
                    <a:schemeClr val="tx1"/>
                  </a:solidFill>
                  <a:latin typeface="Arial" charset="0"/>
                  <a:cs typeface="Arial" charset="0"/>
                  <a:sym typeface="Arial" charset="0"/>
                </a:rPr>
                <a:t>Memory Ready</a:t>
              </a:r>
            </a:p>
          </p:txBody>
        </p:sp>
      </p:grpSp>
      <p:grpSp>
        <p:nvGrpSpPr>
          <p:cNvPr id="8" name="Group 28"/>
          <p:cNvGrpSpPr>
            <a:grpSpLocks/>
          </p:cNvGrpSpPr>
          <p:nvPr/>
        </p:nvGrpSpPr>
        <p:grpSpPr bwMode="auto">
          <a:xfrm>
            <a:off x="1370013" y="5227638"/>
            <a:ext cx="1831975" cy="1054100"/>
            <a:chOff x="0" y="0"/>
            <a:chExt cx="1153" cy="663"/>
          </a:xfrm>
        </p:grpSpPr>
        <p:sp>
          <p:nvSpPr>
            <p:cNvPr id="44058" name="AutoShape 29"/>
            <p:cNvSpPr>
              <a:spLocks/>
            </p:cNvSpPr>
            <p:nvPr/>
          </p:nvSpPr>
          <p:spPr bwMode="auto">
            <a:xfrm rot="5400000">
              <a:off x="245" y="-245"/>
              <a:ext cx="663" cy="1153"/>
            </a:xfrm>
            <a:custGeom>
              <a:avLst/>
              <a:gdLst>
                <a:gd name="T0" fmla="*/ 10 w 21600"/>
                <a:gd name="T1" fmla="*/ 31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10800" y="0"/>
                    <a:pt x="21600" y="5400"/>
                    <a:pt x="21600" y="10800"/>
                  </a:cubicBezTo>
                  <a:cubicBezTo>
                    <a:pt x="21600" y="16200"/>
                    <a:pt x="10816" y="21600"/>
                    <a:pt x="33" y="21600"/>
                  </a:cubicBezTo>
                </a:path>
              </a:pathLst>
            </a:custGeom>
            <a:noFill/>
            <a:ln w="12700">
              <a:solidFill>
                <a:srgbClr val="000000"/>
              </a:solidFill>
              <a:round/>
              <a:headEnd/>
              <a:tailEnd type="arrow" w="sm" len="sm"/>
            </a:ln>
          </p:spPr>
          <p:txBody>
            <a:bodyPr lIns="0" tIns="0" rIns="0" bIns="0"/>
            <a:lstStyle/>
            <a:p>
              <a:endParaRPr lang="en-US"/>
            </a:p>
          </p:txBody>
        </p:sp>
        <p:sp>
          <p:nvSpPr>
            <p:cNvPr id="44059" name="Rectangle 30"/>
            <p:cNvSpPr>
              <a:spLocks/>
            </p:cNvSpPr>
            <p:nvPr/>
          </p:nvSpPr>
          <p:spPr bwMode="auto">
            <a:xfrm>
              <a:off x="247" y="162"/>
              <a:ext cx="727" cy="393"/>
            </a:xfrm>
            <a:prstGeom prst="rect">
              <a:avLst/>
            </a:prstGeom>
            <a:noFill/>
            <a:ln w="12700" cap="rnd">
              <a:noFill/>
              <a:round/>
              <a:headEnd/>
              <a:tailEnd/>
            </a:ln>
          </p:spPr>
          <p:txBody>
            <a:bodyPr wrap="none" lIns="38100" tIns="38100" rIns="38100" bIns="38100">
              <a:spAutoFit/>
            </a:bodyPr>
            <a:lstStyle/>
            <a:p>
              <a:r>
                <a:rPr lang="en-US" sz="1800">
                  <a:solidFill>
                    <a:schemeClr val="tx1"/>
                  </a:solidFill>
                  <a:latin typeface="Arial" charset="0"/>
                  <a:cs typeface="Arial" charset="0"/>
                  <a:sym typeface="Arial" charset="0"/>
                </a:rPr>
                <a:t>Memory </a:t>
              </a:r>
            </a:p>
            <a:p>
              <a:r>
                <a:rPr lang="en-US" sz="1800">
                  <a:solidFill>
                    <a:schemeClr val="tx1"/>
                  </a:solidFill>
                  <a:latin typeface="Arial" charset="0"/>
                  <a:cs typeface="Arial" charset="0"/>
                  <a:sym typeface="Arial" charset="0"/>
                </a:rPr>
                <a:t>Not Ready</a:t>
              </a:r>
            </a:p>
          </p:txBody>
        </p:sp>
      </p:grpSp>
      <p:grpSp>
        <p:nvGrpSpPr>
          <p:cNvPr id="9" name="Group 31"/>
          <p:cNvGrpSpPr>
            <a:grpSpLocks/>
          </p:cNvGrpSpPr>
          <p:nvPr/>
        </p:nvGrpSpPr>
        <p:grpSpPr bwMode="auto">
          <a:xfrm>
            <a:off x="6934200" y="4533900"/>
            <a:ext cx="1522413" cy="1574800"/>
            <a:chOff x="0" y="0"/>
            <a:chExt cx="959" cy="992"/>
          </a:xfrm>
        </p:grpSpPr>
        <p:sp>
          <p:nvSpPr>
            <p:cNvPr id="44056" name="AutoShape 32"/>
            <p:cNvSpPr>
              <a:spLocks/>
            </p:cNvSpPr>
            <p:nvPr/>
          </p:nvSpPr>
          <p:spPr bwMode="auto">
            <a:xfrm flipH="1">
              <a:off x="0" y="0"/>
              <a:ext cx="959" cy="992"/>
            </a:xfrm>
            <a:custGeom>
              <a:avLst/>
              <a:gdLst>
                <a:gd name="T0" fmla="*/ 21 w 21600"/>
                <a:gd name="T1" fmla="*/ 23 h 21600"/>
                <a:gd name="T2" fmla="*/ 0 60000 65536"/>
                <a:gd name="T3" fmla="*/ 0 w 21600"/>
                <a:gd name="T4" fmla="*/ 0 h 21600"/>
                <a:gd name="T5" fmla="*/ 21600 w 21600"/>
                <a:gd name="T6" fmla="*/ 21600 h 21600"/>
              </a:gdLst>
              <a:ahLst/>
              <a:cxnLst>
                <a:cxn ang="T2">
                  <a:pos x="T0" y="T1"/>
                </a:cxn>
              </a:cxnLst>
              <a:rect l="T3" t="T4" r="T5" b="T6"/>
              <a:pathLst>
                <a:path w="21600" h="21600">
                  <a:moveTo>
                    <a:pt x="3240" y="0"/>
                  </a:moveTo>
                  <a:cubicBezTo>
                    <a:pt x="1620" y="0"/>
                    <a:pt x="0" y="5400"/>
                    <a:pt x="0" y="10800"/>
                  </a:cubicBezTo>
                  <a:cubicBezTo>
                    <a:pt x="0" y="16200"/>
                    <a:pt x="5400" y="21600"/>
                    <a:pt x="10800" y="21600"/>
                  </a:cubicBezTo>
                  <a:cubicBezTo>
                    <a:pt x="16200" y="21600"/>
                    <a:pt x="21600" y="16805"/>
                    <a:pt x="21600" y="12011"/>
                  </a:cubicBezTo>
                </a:path>
              </a:pathLst>
            </a:custGeom>
            <a:noFill/>
            <a:ln w="12700">
              <a:solidFill>
                <a:srgbClr val="000000"/>
              </a:solidFill>
              <a:round/>
              <a:headEnd/>
              <a:tailEnd type="arrow" w="sm" len="sm"/>
            </a:ln>
          </p:spPr>
          <p:txBody>
            <a:bodyPr lIns="0" tIns="0" rIns="0" bIns="0"/>
            <a:lstStyle/>
            <a:p>
              <a:endParaRPr lang="en-US"/>
            </a:p>
          </p:txBody>
        </p:sp>
        <p:sp>
          <p:nvSpPr>
            <p:cNvPr id="44057" name="Rectangle 33"/>
            <p:cNvSpPr>
              <a:spLocks/>
            </p:cNvSpPr>
            <p:nvPr/>
          </p:nvSpPr>
          <p:spPr bwMode="auto">
            <a:xfrm>
              <a:off x="137" y="504"/>
              <a:ext cx="728" cy="394"/>
            </a:xfrm>
            <a:prstGeom prst="rect">
              <a:avLst/>
            </a:prstGeom>
            <a:noFill/>
            <a:ln w="12700" cap="rnd">
              <a:noFill/>
              <a:round/>
              <a:headEnd/>
              <a:tailEnd/>
            </a:ln>
          </p:spPr>
          <p:txBody>
            <a:bodyPr wrap="none" lIns="38100" tIns="38100" rIns="38100" bIns="38100">
              <a:spAutoFit/>
            </a:bodyPr>
            <a:lstStyle/>
            <a:p>
              <a:r>
                <a:rPr lang="en-US" sz="1800">
                  <a:solidFill>
                    <a:schemeClr val="tx1"/>
                  </a:solidFill>
                  <a:latin typeface="Arial" charset="0"/>
                  <a:cs typeface="Arial" charset="0"/>
                  <a:sym typeface="Arial" charset="0"/>
                </a:rPr>
                <a:t>Memory </a:t>
              </a:r>
            </a:p>
            <a:p>
              <a:r>
                <a:rPr lang="en-US" sz="1800">
                  <a:solidFill>
                    <a:schemeClr val="tx1"/>
                  </a:solidFill>
                  <a:latin typeface="Arial" charset="0"/>
                  <a:cs typeface="Arial" charset="0"/>
                  <a:sym typeface="Arial" charset="0"/>
                </a:rPr>
                <a:t>Not Ready</a:t>
              </a:r>
            </a:p>
          </p:txBody>
        </p:sp>
      </p:grpSp>
      <p:sp>
        <p:nvSpPr>
          <p:cNvPr id="114722" name="Rectangle 34"/>
          <p:cNvSpPr>
            <a:spLocks/>
          </p:cNvSpPr>
          <p:nvPr/>
        </p:nvSpPr>
        <p:spPr bwMode="auto">
          <a:xfrm>
            <a:off x="4953000" y="3124200"/>
            <a:ext cx="1270000" cy="900113"/>
          </a:xfrm>
          <a:prstGeom prst="rect">
            <a:avLst/>
          </a:prstGeom>
          <a:noFill/>
          <a:ln w="12700" cap="rnd">
            <a:noFill/>
            <a:round/>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Cache Miss</a:t>
            </a:r>
          </a:p>
          <a:p>
            <a:pPr algn="l"/>
            <a:r>
              <a:rPr lang="en-US" sz="1800">
                <a:solidFill>
                  <a:schemeClr val="tx1"/>
                </a:solidFill>
                <a:latin typeface="Arial" charset="0"/>
                <a:cs typeface="Arial" charset="0"/>
                <a:sym typeface="Arial" charset="0"/>
              </a:rPr>
              <a:t>Old block is</a:t>
            </a:r>
          </a:p>
          <a:p>
            <a:pPr algn="l"/>
            <a:r>
              <a:rPr lang="en-US" sz="1800">
                <a:solidFill>
                  <a:schemeClr val="tx1"/>
                </a:solidFill>
                <a:latin typeface="Arial" charset="0"/>
                <a:cs typeface="Arial" charset="0"/>
                <a:sym typeface="Arial" charset="0"/>
              </a:rPr>
              <a:t>clean</a:t>
            </a:r>
          </a:p>
        </p:txBody>
      </p:sp>
      <p:grpSp>
        <p:nvGrpSpPr>
          <p:cNvPr id="10" name="Group 35"/>
          <p:cNvGrpSpPr>
            <a:grpSpLocks/>
          </p:cNvGrpSpPr>
          <p:nvPr/>
        </p:nvGrpSpPr>
        <p:grpSpPr bwMode="auto">
          <a:xfrm>
            <a:off x="3429000" y="2286000"/>
            <a:ext cx="2209800" cy="350838"/>
            <a:chOff x="0" y="0"/>
            <a:chExt cx="1392" cy="221"/>
          </a:xfrm>
        </p:grpSpPr>
        <p:sp>
          <p:nvSpPr>
            <p:cNvPr id="44054" name="Line 36"/>
            <p:cNvSpPr>
              <a:spLocks noChangeShapeType="1"/>
            </p:cNvSpPr>
            <p:nvPr/>
          </p:nvSpPr>
          <p:spPr bwMode="auto">
            <a:xfrm>
              <a:off x="0" y="0"/>
              <a:ext cx="1392" cy="1"/>
            </a:xfrm>
            <a:prstGeom prst="line">
              <a:avLst/>
            </a:prstGeom>
            <a:noFill/>
            <a:ln w="12700">
              <a:solidFill>
                <a:srgbClr val="000000"/>
              </a:solidFill>
              <a:round/>
              <a:headEnd/>
              <a:tailEnd type="arrow" w="sm" len="sm"/>
            </a:ln>
          </p:spPr>
          <p:txBody>
            <a:bodyPr lIns="0" tIns="0" rIns="0" bIns="0"/>
            <a:lstStyle/>
            <a:p>
              <a:endParaRPr lang="en-US"/>
            </a:p>
          </p:txBody>
        </p:sp>
        <p:sp>
          <p:nvSpPr>
            <p:cNvPr id="44055" name="Rectangle 37"/>
            <p:cNvSpPr>
              <a:spLocks/>
            </p:cNvSpPr>
            <p:nvPr/>
          </p:nvSpPr>
          <p:spPr bwMode="auto">
            <a:xfrm>
              <a:off x="86" y="0"/>
              <a:ext cx="1233" cy="221"/>
            </a:xfrm>
            <a:prstGeom prst="rect">
              <a:avLst/>
            </a:prstGeom>
            <a:noFill/>
            <a:ln w="12700" cap="rnd">
              <a:noFill/>
              <a:round/>
              <a:headEnd/>
              <a:tailEnd/>
            </a:ln>
          </p:spPr>
          <p:txBody>
            <a:bodyPr wrap="none" lIns="38100" tIns="38100" rIns="38100" bIns="38100">
              <a:spAutoFit/>
            </a:bodyPr>
            <a:lstStyle/>
            <a:p>
              <a:r>
                <a:rPr lang="en-US" sz="1800">
                  <a:solidFill>
                    <a:schemeClr val="tx1"/>
                  </a:solidFill>
                  <a:latin typeface="Arial" charset="0"/>
                  <a:cs typeface="Arial" charset="0"/>
                  <a:sym typeface="Arial" charset="0"/>
                </a:rPr>
                <a:t>Valid CPU request</a:t>
              </a:r>
            </a:p>
          </p:txBody>
        </p:sp>
      </p:grpSp>
      <p:sp>
        <p:nvSpPr>
          <p:cNvPr id="44053" name="TextBox 38"/>
          <p:cNvSpPr txBox="1">
            <a:spLocks noChangeArrowheads="1"/>
          </p:cNvSpPr>
          <p:nvPr/>
        </p:nvSpPr>
        <p:spPr bwMode="auto">
          <a:xfrm>
            <a:off x="304800" y="6248400"/>
            <a:ext cx="8458200" cy="369888"/>
          </a:xfrm>
          <a:prstGeom prst="rect">
            <a:avLst/>
          </a:prstGeom>
          <a:noFill/>
          <a:ln w="9525">
            <a:noFill/>
            <a:miter lim="800000"/>
            <a:headEnd/>
            <a:tailEnd/>
          </a:ln>
        </p:spPr>
        <p:txBody>
          <a:bodyPr>
            <a:spAutoFit/>
          </a:bodyPr>
          <a:lstStyle/>
          <a:p>
            <a:pPr algn="l"/>
            <a:r>
              <a:rPr lang="en-US" sz="1800">
                <a:solidFill>
                  <a:schemeClr val="tx1"/>
                </a:solidFill>
              </a:rPr>
              <a:t>Can you define the different possible situations that can occur?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705"/>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147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100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4704"/>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1147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4"/>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100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4" grpId="0" animBg="1"/>
      <p:bldP spid="114705" grpId="0" animBg="1"/>
      <p:bldP spid="114712" grpId="0" autoUpdateAnimBg="0"/>
      <p:bldP spid="114722"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4608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4608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6085" name="Rectangle 4"/>
          <p:cNvSpPr>
            <a:spLocks noChangeArrowheads="1"/>
          </p:cNvSpPr>
          <p:nvPr>
            <p:ph type="title"/>
          </p:nvPr>
        </p:nvSpPr>
        <p:spPr>
          <a:xfrm>
            <a:off x="533400" y="228600"/>
            <a:ext cx="8153400" cy="533400"/>
          </a:xfrm>
        </p:spPr>
        <p:txBody>
          <a:bodyPr>
            <a:normAutofit fontScale="90000"/>
          </a:bodyPr>
          <a:lstStyle/>
          <a:p>
            <a:pPr algn="ctr" eaLnBrk="1" hangingPunct="1"/>
            <a:r>
              <a:rPr lang="en-US" sz="3200" smtClean="0">
                <a:solidFill>
                  <a:schemeClr val="tx2"/>
                </a:solidFill>
              </a:rPr>
              <a:t>Cache Coherence in Multicores</a:t>
            </a:r>
            <a:endParaRPr lang="en-US" smtClean="0"/>
          </a:p>
        </p:txBody>
      </p:sp>
      <p:sp>
        <p:nvSpPr>
          <p:cNvPr id="46086" name="Rectangle 5"/>
          <p:cNvSpPr>
            <a:spLocks noChangeArrowheads="1"/>
          </p:cNvSpPr>
          <p:nvPr>
            <p:ph type="body" idx="1"/>
          </p:nvPr>
        </p:nvSpPr>
        <p:spPr>
          <a:xfrm>
            <a:off x="533400" y="838200"/>
            <a:ext cx="8153400" cy="2762250"/>
          </a:xfrm>
        </p:spPr>
        <p:txBody>
          <a:bodyPr/>
          <a:lstStyle/>
          <a:p>
            <a:pPr marL="261938" indent="-261938" eaLnBrk="1" hangingPunct="1">
              <a:spcBef>
                <a:spcPct val="0"/>
              </a:spcBef>
            </a:pPr>
            <a:r>
              <a:rPr lang="en-US" smtClean="0"/>
              <a:t>In future multicore processors its likely that the cores will </a:t>
            </a:r>
            <a:r>
              <a:rPr lang="en-US" i="1" smtClean="0"/>
              <a:t>share</a:t>
            </a:r>
            <a:r>
              <a:rPr lang="en-US" smtClean="0"/>
              <a:t> a common physical address space, causing a </a:t>
            </a:r>
            <a:r>
              <a:rPr lang="en-US" smtClean="0">
                <a:solidFill>
                  <a:schemeClr val="tx1"/>
                </a:solidFill>
              </a:rPr>
              <a:t>cache coherence problem</a:t>
            </a:r>
          </a:p>
        </p:txBody>
      </p:sp>
      <p:sp>
        <p:nvSpPr>
          <p:cNvPr id="46087" name="Rectangle 6"/>
          <p:cNvSpPr>
            <a:spLocks/>
          </p:cNvSpPr>
          <p:nvPr/>
        </p:nvSpPr>
        <p:spPr bwMode="auto">
          <a:xfrm>
            <a:off x="2514600" y="2667000"/>
            <a:ext cx="1884363" cy="1125538"/>
          </a:xfrm>
          <a:prstGeom prst="rect">
            <a:avLst/>
          </a:prstGeom>
          <a:noFill/>
          <a:ln w="12700">
            <a:solidFill>
              <a:srgbClr val="000000"/>
            </a:solidFill>
            <a:round/>
            <a:headEnd/>
            <a:tailEnd/>
          </a:ln>
        </p:spPr>
        <p:txBody>
          <a:bodyPr lIns="0" tIns="0" rIns="0" bIns="0"/>
          <a:lstStyle/>
          <a:p>
            <a:endParaRPr lang="en-US"/>
          </a:p>
        </p:txBody>
      </p:sp>
      <p:sp>
        <p:nvSpPr>
          <p:cNvPr id="46088" name="Rectangle 7"/>
          <p:cNvSpPr>
            <a:spLocks/>
          </p:cNvSpPr>
          <p:nvPr/>
        </p:nvSpPr>
        <p:spPr bwMode="auto">
          <a:xfrm>
            <a:off x="2981325" y="30480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1</a:t>
            </a:r>
          </a:p>
        </p:txBody>
      </p:sp>
      <p:sp>
        <p:nvSpPr>
          <p:cNvPr id="46089" name="Rectangle 8"/>
          <p:cNvSpPr>
            <a:spLocks/>
          </p:cNvSpPr>
          <p:nvPr/>
        </p:nvSpPr>
        <p:spPr bwMode="auto">
          <a:xfrm>
            <a:off x="4572000" y="2667000"/>
            <a:ext cx="1884363" cy="1125538"/>
          </a:xfrm>
          <a:prstGeom prst="rect">
            <a:avLst/>
          </a:prstGeom>
          <a:noFill/>
          <a:ln w="12700">
            <a:solidFill>
              <a:srgbClr val="000000"/>
            </a:solidFill>
            <a:round/>
            <a:headEnd/>
            <a:tailEnd/>
          </a:ln>
        </p:spPr>
        <p:txBody>
          <a:bodyPr lIns="0" tIns="0" rIns="0" bIns="0"/>
          <a:lstStyle/>
          <a:p>
            <a:endParaRPr lang="en-US"/>
          </a:p>
        </p:txBody>
      </p:sp>
      <p:sp>
        <p:nvSpPr>
          <p:cNvPr id="46090" name="Rectangle 9"/>
          <p:cNvSpPr>
            <a:spLocks/>
          </p:cNvSpPr>
          <p:nvPr/>
        </p:nvSpPr>
        <p:spPr bwMode="auto">
          <a:xfrm>
            <a:off x="5038725" y="30480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2</a:t>
            </a:r>
          </a:p>
        </p:txBody>
      </p:sp>
      <p:sp>
        <p:nvSpPr>
          <p:cNvPr id="46091" name="Rectangle 10"/>
          <p:cNvSpPr>
            <a:spLocks/>
          </p:cNvSpPr>
          <p:nvPr/>
        </p:nvSpPr>
        <p:spPr bwMode="auto">
          <a:xfrm>
            <a:off x="45720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6092" name="Rectangle 11"/>
          <p:cNvSpPr>
            <a:spLocks/>
          </p:cNvSpPr>
          <p:nvPr/>
        </p:nvSpPr>
        <p:spPr bwMode="auto">
          <a:xfrm>
            <a:off x="4648200" y="3733800"/>
            <a:ext cx="7874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46093" name="Rectangle 12"/>
          <p:cNvSpPr>
            <a:spLocks/>
          </p:cNvSpPr>
          <p:nvPr/>
        </p:nvSpPr>
        <p:spPr bwMode="auto">
          <a:xfrm>
            <a:off x="5507038" y="37338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46094" name="Rectangle 13"/>
          <p:cNvSpPr>
            <a:spLocks/>
          </p:cNvSpPr>
          <p:nvPr/>
        </p:nvSpPr>
        <p:spPr bwMode="auto">
          <a:xfrm>
            <a:off x="2590800" y="4724400"/>
            <a:ext cx="3898900" cy="876300"/>
          </a:xfrm>
          <a:prstGeom prst="rect">
            <a:avLst/>
          </a:prstGeom>
          <a:noFill/>
          <a:ln w="12700">
            <a:solidFill>
              <a:srgbClr val="000000"/>
            </a:solidFill>
            <a:round/>
            <a:headEnd/>
            <a:tailEnd/>
          </a:ln>
        </p:spPr>
        <p:txBody>
          <a:bodyPr lIns="0" tIns="0" rIns="0" bIns="0"/>
          <a:lstStyle/>
          <a:p>
            <a:endParaRPr lang="en-US"/>
          </a:p>
        </p:txBody>
      </p:sp>
      <p:sp>
        <p:nvSpPr>
          <p:cNvPr id="46095" name="Rectangle 14"/>
          <p:cNvSpPr>
            <a:spLocks/>
          </p:cNvSpPr>
          <p:nvPr/>
        </p:nvSpPr>
        <p:spPr bwMode="auto">
          <a:xfrm>
            <a:off x="3505200" y="5181600"/>
            <a:ext cx="24130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Unified (shared) L2</a:t>
            </a:r>
          </a:p>
        </p:txBody>
      </p:sp>
      <p:sp>
        <p:nvSpPr>
          <p:cNvPr id="46096" name="Rectangle 15"/>
          <p:cNvSpPr>
            <a:spLocks/>
          </p:cNvSpPr>
          <p:nvPr/>
        </p:nvSpPr>
        <p:spPr bwMode="auto">
          <a:xfrm>
            <a:off x="2133600" y="2362200"/>
            <a:ext cx="4737100" cy="3505200"/>
          </a:xfrm>
          <a:prstGeom prst="rect">
            <a:avLst/>
          </a:prstGeom>
          <a:noFill/>
          <a:ln w="12700">
            <a:solidFill>
              <a:srgbClr val="000000"/>
            </a:solidFill>
            <a:prstDash val="dash"/>
            <a:round/>
            <a:headEnd/>
            <a:tailEnd/>
          </a:ln>
        </p:spPr>
        <p:txBody>
          <a:bodyPr lIns="0" tIns="0" rIns="0" bIns="0"/>
          <a:lstStyle/>
          <a:p>
            <a:endParaRPr lang="en-US"/>
          </a:p>
        </p:txBody>
      </p:sp>
      <p:sp>
        <p:nvSpPr>
          <p:cNvPr id="46097" name="Rectangle 16"/>
          <p:cNvSpPr>
            <a:spLocks/>
          </p:cNvSpPr>
          <p:nvPr/>
        </p:nvSpPr>
        <p:spPr bwMode="auto">
          <a:xfrm>
            <a:off x="54864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6098" name="Rectangle 17"/>
          <p:cNvSpPr>
            <a:spLocks/>
          </p:cNvSpPr>
          <p:nvPr/>
        </p:nvSpPr>
        <p:spPr bwMode="auto">
          <a:xfrm>
            <a:off x="25146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6099" name="Rectangle 18"/>
          <p:cNvSpPr>
            <a:spLocks/>
          </p:cNvSpPr>
          <p:nvPr/>
        </p:nvSpPr>
        <p:spPr bwMode="auto">
          <a:xfrm>
            <a:off x="2589213" y="3733800"/>
            <a:ext cx="788987"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46100" name="Rectangle 19"/>
          <p:cNvSpPr>
            <a:spLocks/>
          </p:cNvSpPr>
          <p:nvPr/>
        </p:nvSpPr>
        <p:spPr bwMode="auto">
          <a:xfrm>
            <a:off x="3449638" y="37338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46101" name="Rectangle 20"/>
          <p:cNvSpPr>
            <a:spLocks/>
          </p:cNvSpPr>
          <p:nvPr/>
        </p:nvSpPr>
        <p:spPr bwMode="auto">
          <a:xfrm>
            <a:off x="3429000" y="3810000"/>
            <a:ext cx="947738" cy="762000"/>
          </a:xfrm>
          <a:prstGeom prst="rect">
            <a:avLst/>
          </a:prstGeom>
          <a:noFill/>
          <a:ln w="12700">
            <a:solidFill>
              <a:srgbClr val="000000"/>
            </a:solidFill>
            <a:round/>
            <a:headEnd/>
            <a:tailEnd/>
          </a:ln>
        </p:spPr>
        <p:txBody>
          <a:bodyPr lIns="0" tIns="0" rIns="0" bIns="0"/>
          <a:lstStyle/>
          <a:p>
            <a:endParaRPr lang="en-US"/>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4813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4813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8133" name="Rectangle 4"/>
          <p:cNvSpPr>
            <a:spLocks noChangeArrowheads="1"/>
          </p:cNvSpPr>
          <p:nvPr>
            <p:ph type="title"/>
          </p:nvPr>
        </p:nvSpPr>
        <p:spPr>
          <a:xfrm>
            <a:off x="533400" y="228600"/>
            <a:ext cx="8153400" cy="533400"/>
          </a:xfrm>
        </p:spPr>
        <p:txBody>
          <a:bodyPr>
            <a:normAutofit fontScale="90000"/>
          </a:bodyPr>
          <a:lstStyle/>
          <a:p>
            <a:pPr algn="ctr" eaLnBrk="1" hangingPunct="1"/>
            <a:r>
              <a:rPr lang="en-US" sz="3200" smtClean="0">
                <a:solidFill>
                  <a:schemeClr val="tx2"/>
                </a:solidFill>
              </a:rPr>
              <a:t>Cache Coherence in Multicores</a:t>
            </a:r>
            <a:endParaRPr lang="en-US" smtClean="0"/>
          </a:p>
        </p:txBody>
      </p:sp>
      <p:sp>
        <p:nvSpPr>
          <p:cNvPr id="48134" name="Rectangle 5"/>
          <p:cNvSpPr>
            <a:spLocks noChangeArrowheads="1"/>
          </p:cNvSpPr>
          <p:nvPr>
            <p:ph type="body" idx="1"/>
          </p:nvPr>
        </p:nvSpPr>
        <p:spPr>
          <a:xfrm>
            <a:off x="533400" y="838200"/>
            <a:ext cx="8153400" cy="2762250"/>
          </a:xfrm>
        </p:spPr>
        <p:txBody>
          <a:bodyPr/>
          <a:lstStyle/>
          <a:p>
            <a:pPr marL="261938" indent="-261938" eaLnBrk="1" hangingPunct="1">
              <a:spcBef>
                <a:spcPct val="0"/>
              </a:spcBef>
            </a:pPr>
            <a:r>
              <a:rPr lang="en-US" smtClean="0"/>
              <a:t>In future multicore processors its likely that the cores will </a:t>
            </a:r>
            <a:r>
              <a:rPr lang="en-US" i="1" smtClean="0"/>
              <a:t>share</a:t>
            </a:r>
            <a:r>
              <a:rPr lang="en-US" smtClean="0"/>
              <a:t> a common physical address space, causing a </a:t>
            </a:r>
            <a:r>
              <a:rPr lang="en-US" smtClean="0">
                <a:solidFill>
                  <a:schemeClr val="tx1"/>
                </a:solidFill>
              </a:rPr>
              <a:t>cache coherence problem</a:t>
            </a:r>
          </a:p>
        </p:txBody>
      </p:sp>
      <p:sp>
        <p:nvSpPr>
          <p:cNvPr id="48135" name="Rectangle 6"/>
          <p:cNvSpPr>
            <a:spLocks/>
          </p:cNvSpPr>
          <p:nvPr/>
        </p:nvSpPr>
        <p:spPr bwMode="auto">
          <a:xfrm>
            <a:off x="2514600" y="2667000"/>
            <a:ext cx="1884363" cy="1125538"/>
          </a:xfrm>
          <a:prstGeom prst="rect">
            <a:avLst/>
          </a:prstGeom>
          <a:noFill/>
          <a:ln w="12700">
            <a:solidFill>
              <a:srgbClr val="000000"/>
            </a:solidFill>
            <a:round/>
            <a:headEnd/>
            <a:tailEnd/>
          </a:ln>
        </p:spPr>
        <p:txBody>
          <a:bodyPr lIns="0" tIns="0" rIns="0" bIns="0"/>
          <a:lstStyle/>
          <a:p>
            <a:endParaRPr lang="en-US"/>
          </a:p>
        </p:txBody>
      </p:sp>
      <p:sp>
        <p:nvSpPr>
          <p:cNvPr id="48136" name="Rectangle 7"/>
          <p:cNvSpPr>
            <a:spLocks/>
          </p:cNvSpPr>
          <p:nvPr/>
        </p:nvSpPr>
        <p:spPr bwMode="auto">
          <a:xfrm>
            <a:off x="2981325" y="30480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1</a:t>
            </a:r>
          </a:p>
        </p:txBody>
      </p:sp>
      <p:sp>
        <p:nvSpPr>
          <p:cNvPr id="48137" name="Rectangle 8"/>
          <p:cNvSpPr>
            <a:spLocks/>
          </p:cNvSpPr>
          <p:nvPr/>
        </p:nvSpPr>
        <p:spPr bwMode="auto">
          <a:xfrm>
            <a:off x="4572000" y="2667000"/>
            <a:ext cx="1884363" cy="1125538"/>
          </a:xfrm>
          <a:prstGeom prst="rect">
            <a:avLst/>
          </a:prstGeom>
          <a:noFill/>
          <a:ln w="12700">
            <a:solidFill>
              <a:srgbClr val="000000"/>
            </a:solidFill>
            <a:round/>
            <a:headEnd/>
            <a:tailEnd/>
          </a:ln>
        </p:spPr>
        <p:txBody>
          <a:bodyPr lIns="0" tIns="0" rIns="0" bIns="0"/>
          <a:lstStyle/>
          <a:p>
            <a:endParaRPr lang="en-US"/>
          </a:p>
        </p:txBody>
      </p:sp>
      <p:sp>
        <p:nvSpPr>
          <p:cNvPr id="48138" name="Rectangle 9"/>
          <p:cNvSpPr>
            <a:spLocks/>
          </p:cNvSpPr>
          <p:nvPr/>
        </p:nvSpPr>
        <p:spPr bwMode="auto">
          <a:xfrm>
            <a:off x="5038725" y="30480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2</a:t>
            </a:r>
          </a:p>
        </p:txBody>
      </p:sp>
      <p:sp>
        <p:nvSpPr>
          <p:cNvPr id="48139" name="Rectangle 10"/>
          <p:cNvSpPr>
            <a:spLocks/>
          </p:cNvSpPr>
          <p:nvPr/>
        </p:nvSpPr>
        <p:spPr bwMode="auto">
          <a:xfrm>
            <a:off x="45720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8140" name="Rectangle 11"/>
          <p:cNvSpPr>
            <a:spLocks/>
          </p:cNvSpPr>
          <p:nvPr/>
        </p:nvSpPr>
        <p:spPr bwMode="auto">
          <a:xfrm>
            <a:off x="4648200" y="3733800"/>
            <a:ext cx="7874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48141" name="Rectangle 12"/>
          <p:cNvSpPr>
            <a:spLocks/>
          </p:cNvSpPr>
          <p:nvPr/>
        </p:nvSpPr>
        <p:spPr bwMode="auto">
          <a:xfrm>
            <a:off x="5507038" y="37338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48142" name="Rectangle 13"/>
          <p:cNvSpPr>
            <a:spLocks/>
          </p:cNvSpPr>
          <p:nvPr/>
        </p:nvSpPr>
        <p:spPr bwMode="auto">
          <a:xfrm>
            <a:off x="2590800" y="4724400"/>
            <a:ext cx="3898900" cy="876300"/>
          </a:xfrm>
          <a:prstGeom prst="rect">
            <a:avLst/>
          </a:prstGeom>
          <a:noFill/>
          <a:ln w="12700">
            <a:solidFill>
              <a:srgbClr val="000000"/>
            </a:solidFill>
            <a:round/>
            <a:headEnd/>
            <a:tailEnd/>
          </a:ln>
        </p:spPr>
        <p:txBody>
          <a:bodyPr lIns="0" tIns="0" rIns="0" bIns="0"/>
          <a:lstStyle/>
          <a:p>
            <a:endParaRPr lang="en-US"/>
          </a:p>
        </p:txBody>
      </p:sp>
      <p:sp>
        <p:nvSpPr>
          <p:cNvPr id="48143" name="Rectangle 14"/>
          <p:cNvSpPr>
            <a:spLocks/>
          </p:cNvSpPr>
          <p:nvPr/>
        </p:nvSpPr>
        <p:spPr bwMode="auto">
          <a:xfrm>
            <a:off x="3505200" y="5181600"/>
            <a:ext cx="24130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Unified (shared) L2</a:t>
            </a:r>
          </a:p>
        </p:txBody>
      </p:sp>
      <p:sp>
        <p:nvSpPr>
          <p:cNvPr id="48144" name="Rectangle 15"/>
          <p:cNvSpPr>
            <a:spLocks/>
          </p:cNvSpPr>
          <p:nvPr/>
        </p:nvSpPr>
        <p:spPr bwMode="auto">
          <a:xfrm>
            <a:off x="2133600" y="2362200"/>
            <a:ext cx="4737100" cy="3505200"/>
          </a:xfrm>
          <a:prstGeom prst="rect">
            <a:avLst/>
          </a:prstGeom>
          <a:noFill/>
          <a:ln w="12700">
            <a:solidFill>
              <a:srgbClr val="000000"/>
            </a:solidFill>
            <a:prstDash val="dash"/>
            <a:round/>
            <a:headEnd/>
            <a:tailEnd/>
          </a:ln>
        </p:spPr>
        <p:txBody>
          <a:bodyPr lIns="0" tIns="0" rIns="0" bIns="0"/>
          <a:lstStyle/>
          <a:p>
            <a:endParaRPr lang="en-US"/>
          </a:p>
        </p:txBody>
      </p:sp>
      <p:sp>
        <p:nvSpPr>
          <p:cNvPr id="48145" name="Rectangle 16"/>
          <p:cNvSpPr>
            <a:spLocks/>
          </p:cNvSpPr>
          <p:nvPr/>
        </p:nvSpPr>
        <p:spPr bwMode="auto">
          <a:xfrm>
            <a:off x="54864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8146" name="Rectangle 17"/>
          <p:cNvSpPr>
            <a:spLocks/>
          </p:cNvSpPr>
          <p:nvPr/>
        </p:nvSpPr>
        <p:spPr bwMode="auto">
          <a:xfrm>
            <a:off x="25146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8147" name="Rectangle 18"/>
          <p:cNvSpPr>
            <a:spLocks/>
          </p:cNvSpPr>
          <p:nvPr/>
        </p:nvSpPr>
        <p:spPr bwMode="auto">
          <a:xfrm>
            <a:off x="2589213" y="3733800"/>
            <a:ext cx="788987"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48148" name="Rectangle 19"/>
          <p:cNvSpPr>
            <a:spLocks/>
          </p:cNvSpPr>
          <p:nvPr/>
        </p:nvSpPr>
        <p:spPr bwMode="auto">
          <a:xfrm>
            <a:off x="3449638" y="37338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48149" name="Rectangle 20"/>
          <p:cNvSpPr>
            <a:spLocks/>
          </p:cNvSpPr>
          <p:nvPr/>
        </p:nvSpPr>
        <p:spPr bwMode="auto">
          <a:xfrm>
            <a:off x="3429000" y="3810000"/>
            <a:ext cx="947738" cy="762000"/>
          </a:xfrm>
          <a:prstGeom prst="rect">
            <a:avLst/>
          </a:prstGeom>
          <a:noFill/>
          <a:ln w="12700">
            <a:solidFill>
              <a:srgbClr val="000000"/>
            </a:solidFill>
            <a:round/>
            <a:headEnd/>
            <a:tailEnd/>
          </a:ln>
        </p:spPr>
        <p:txBody>
          <a:bodyPr lIns="0" tIns="0" rIns="0" bIns="0"/>
          <a:lstStyle/>
          <a:p>
            <a:endParaRPr lang="en-US"/>
          </a:p>
        </p:txBody>
      </p:sp>
      <p:sp>
        <p:nvSpPr>
          <p:cNvPr id="48150" name="Rectangle 21"/>
          <p:cNvSpPr>
            <a:spLocks/>
          </p:cNvSpPr>
          <p:nvPr/>
        </p:nvSpPr>
        <p:spPr bwMode="auto">
          <a:xfrm>
            <a:off x="4114800" y="4800600"/>
            <a:ext cx="1079500" cy="355600"/>
          </a:xfrm>
          <a:prstGeom prst="rect">
            <a:avLst/>
          </a:prstGeom>
          <a:noFill/>
          <a:ln w="12700" cap="rnd">
            <a:noFill/>
            <a:round/>
            <a:headEnd/>
            <a:tailEnd/>
          </a:ln>
        </p:spPr>
        <p:txBody>
          <a:bodyPr lIns="38100" tIns="38100" rIns="38100" bIns="38100"/>
          <a:lstStyle/>
          <a:p>
            <a:pPr algn="l"/>
            <a:r>
              <a:rPr lang="en-US" sz="2000">
                <a:solidFill>
                  <a:srgbClr val="063DE8"/>
                </a:solidFill>
                <a:latin typeface="Arial" charset="0"/>
                <a:cs typeface="Arial" charset="0"/>
                <a:sym typeface="Arial" charset="0"/>
              </a:rPr>
              <a:t>X = 0</a:t>
            </a:r>
          </a:p>
        </p:txBody>
      </p:sp>
      <p:sp>
        <p:nvSpPr>
          <p:cNvPr id="118806" name="Rectangle 22"/>
          <p:cNvSpPr>
            <a:spLocks/>
          </p:cNvSpPr>
          <p:nvPr/>
        </p:nvSpPr>
        <p:spPr bwMode="auto">
          <a:xfrm>
            <a:off x="3429000" y="4038600"/>
            <a:ext cx="9271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0</a:t>
            </a:r>
          </a:p>
        </p:txBody>
      </p:sp>
      <p:sp>
        <p:nvSpPr>
          <p:cNvPr id="118807" name="Rectangle 23"/>
          <p:cNvSpPr>
            <a:spLocks/>
          </p:cNvSpPr>
          <p:nvPr/>
        </p:nvSpPr>
        <p:spPr bwMode="auto">
          <a:xfrm>
            <a:off x="5486400" y="4038600"/>
            <a:ext cx="9271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0</a:t>
            </a:r>
          </a:p>
        </p:txBody>
      </p:sp>
      <p:sp>
        <p:nvSpPr>
          <p:cNvPr id="118808" name="Rectangle 24"/>
          <p:cNvSpPr>
            <a:spLocks/>
          </p:cNvSpPr>
          <p:nvPr/>
        </p:nvSpPr>
        <p:spPr bwMode="auto">
          <a:xfrm>
            <a:off x="2895600" y="2667000"/>
            <a:ext cx="1231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Read X</a:t>
            </a:r>
          </a:p>
        </p:txBody>
      </p:sp>
      <p:sp>
        <p:nvSpPr>
          <p:cNvPr id="118809" name="Rectangle 25"/>
          <p:cNvSpPr>
            <a:spLocks/>
          </p:cNvSpPr>
          <p:nvPr/>
        </p:nvSpPr>
        <p:spPr bwMode="auto">
          <a:xfrm>
            <a:off x="4876800" y="2667000"/>
            <a:ext cx="1231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Read X</a:t>
            </a:r>
          </a:p>
        </p:txBody>
      </p:sp>
      <p:sp>
        <p:nvSpPr>
          <p:cNvPr id="118810" name="Rectangle 26"/>
          <p:cNvSpPr>
            <a:spLocks/>
          </p:cNvSpPr>
          <p:nvPr/>
        </p:nvSpPr>
        <p:spPr bwMode="auto">
          <a:xfrm>
            <a:off x="2667000" y="3352800"/>
            <a:ext cx="1612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Write 1 to X</a:t>
            </a:r>
          </a:p>
        </p:txBody>
      </p:sp>
      <p:sp>
        <p:nvSpPr>
          <p:cNvPr id="118811" name="Rectangle 27"/>
          <p:cNvSpPr>
            <a:spLocks/>
          </p:cNvSpPr>
          <p:nvPr/>
        </p:nvSpPr>
        <p:spPr bwMode="auto">
          <a:xfrm>
            <a:off x="4038600" y="4800600"/>
            <a:ext cx="9271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1</a:t>
            </a:r>
          </a:p>
        </p:txBody>
      </p:sp>
      <p:sp>
        <p:nvSpPr>
          <p:cNvPr id="118812" name="Rectangle 28"/>
          <p:cNvSpPr>
            <a:spLocks/>
          </p:cNvSpPr>
          <p:nvPr/>
        </p:nvSpPr>
        <p:spPr bwMode="auto">
          <a:xfrm>
            <a:off x="3505200" y="4094163"/>
            <a:ext cx="8509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1</a:t>
            </a:r>
          </a:p>
        </p:txBody>
      </p:sp>
      <p:sp>
        <p:nvSpPr>
          <p:cNvPr id="118813" name="Oval 29"/>
          <p:cNvSpPr>
            <a:spLocks/>
          </p:cNvSpPr>
          <p:nvPr/>
        </p:nvSpPr>
        <p:spPr bwMode="auto">
          <a:xfrm>
            <a:off x="5562600" y="3962400"/>
            <a:ext cx="838200" cy="533400"/>
          </a:xfrm>
          <a:prstGeom prst="ellipse">
            <a:avLst/>
          </a:prstGeom>
          <a:noFill/>
          <a:ln w="28575">
            <a:solidFill>
              <a:schemeClr val="tx1"/>
            </a:solidFill>
            <a:round/>
            <a:headEnd/>
            <a:tailEnd/>
          </a:ln>
        </p:spPr>
        <p:txBody>
          <a:bodyPr lIns="0" tIns="0" rIns="0" bIns="0"/>
          <a:lstStyle/>
          <a:p>
            <a:endParaRPr lang="en-US"/>
          </a:p>
        </p:txBody>
      </p:sp>
      <p:sp>
        <p:nvSpPr>
          <p:cNvPr id="48159" name="TextBox 30"/>
          <p:cNvSpPr txBox="1">
            <a:spLocks noChangeArrowheads="1"/>
          </p:cNvSpPr>
          <p:nvPr/>
        </p:nvSpPr>
        <p:spPr bwMode="auto">
          <a:xfrm>
            <a:off x="304800" y="6248400"/>
            <a:ext cx="8458200" cy="369888"/>
          </a:xfrm>
          <a:prstGeom prst="rect">
            <a:avLst/>
          </a:prstGeom>
          <a:noFill/>
          <a:ln w="9525">
            <a:noFill/>
            <a:miter lim="800000"/>
            <a:headEnd/>
            <a:tailEnd/>
          </a:ln>
        </p:spPr>
        <p:txBody>
          <a:bodyPr>
            <a:spAutoFit/>
          </a:bodyPr>
          <a:lstStyle/>
          <a:p>
            <a:pPr algn="l"/>
            <a:r>
              <a:rPr lang="en-US" sz="1800">
                <a:solidFill>
                  <a:schemeClr val="tx1"/>
                </a:solidFill>
              </a:rPr>
              <a:t>What does this mean?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80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499"/>
                                          </p:stCondLst>
                                        </p:cTn>
                                        <p:tgtEl>
                                          <p:spTgt spid="11880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1880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499"/>
                                          </p:stCondLst>
                                        </p:cTn>
                                        <p:tgtEl>
                                          <p:spTgt spid="1188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8810"/>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500"/>
                                  </p:stCondLst>
                                  <p:childTnLst>
                                    <p:set>
                                      <p:cBhvr>
                                        <p:cTn id="23" dur="1" fill="hold">
                                          <p:stCondLst>
                                            <p:cond delay="499"/>
                                          </p:stCondLst>
                                        </p:cTn>
                                        <p:tgtEl>
                                          <p:spTgt spid="118812"/>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1000"/>
                                  </p:stCondLst>
                                  <p:childTnLst>
                                    <p:set>
                                      <p:cBhvr>
                                        <p:cTn id="26" dur="1" fill="hold">
                                          <p:stCondLst>
                                            <p:cond delay="499"/>
                                          </p:stCondLst>
                                        </p:cTn>
                                        <p:tgtEl>
                                          <p:spTgt spid="1188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6" grpId="0" autoUpdateAnimBg="0"/>
      <p:bldP spid="118807" grpId="0" autoUpdateAnimBg="0"/>
      <p:bldP spid="118808" grpId="0" autoUpdateAnimBg="0"/>
      <p:bldP spid="118809" grpId="0" autoUpdateAnimBg="0"/>
      <p:bldP spid="118810" grpId="0" autoUpdateAnimBg="0"/>
      <p:bldP spid="118811" grpId="0" animBg="1" autoUpdateAnimBg="0"/>
      <p:bldP spid="118812" grpId="0" animBg="1" autoUpdateAnimBg="0"/>
      <p:bldP spid="1188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017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018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0181"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A Coherent Memory System</a:t>
            </a:r>
            <a:endParaRPr lang="en-US" smtClean="0"/>
          </a:p>
        </p:txBody>
      </p:sp>
      <p:sp>
        <p:nvSpPr>
          <p:cNvPr id="50182" name="Rectangle 5"/>
          <p:cNvSpPr>
            <a:spLocks noChangeArrowheads="1"/>
          </p:cNvSpPr>
          <p:nvPr>
            <p:ph type="body" idx="1"/>
          </p:nvPr>
        </p:nvSpPr>
        <p:spPr>
          <a:xfrm>
            <a:off x="533400" y="685800"/>
            <a:ext cx="8153400" cy="4211638"/>
          </a:xfrm>
        </p:spPr>
        <p:txBody>
          <a:bodyPr/>
          <a:lstStyle/>
          <a:p>
            <a:pPr marL="261938" indent="-261938" eaLnBrk="1" hangingPunct="1">
              <a:lnSpc>
                <a:spcPct val="100000"/>
              </a:lnSpc>
              <a:spcBef>
                <a:spcPct val="0"/>
              </a:spcBef>
            </a:pPr>
            <a:r>
              <a:rPr lang="en-US" smtClean="0"/>
              <a:t>Any read of a data item should return the most recently written value of the data item</a:t>
            </a:r>
          </a:p>
          <a:p>
            <a:pPr lvl="1" eaLnBrk="1" hangingPunct="1">
              <a:lnSpc>
                <a:spcPct val="100000"/>
              </a:lnSpc>
              <a:spcBef>
                <a:spcPts val="600"/>
              </a:spcBef>
              <a:buFont typeface="Thonburi" charset="0"/>
              <a:buChar char="•"/>
            </a:pPr>
            <a:r>
              <a:rPr lang="en-US" smtClean="0"/>
              <a:t>Coherence – defines </a:t>
            </a:r>
            <a:r>
              <a:rPr lang="en-US" smtClean="0">
                <a:solidFill>
                  <a:schemeClr val="tx1"/>
                </a:solidFill>
              </a:rPr>
              <a:t>what values </a:t>
            </a:r>
            <a:r>
              <a:rPr lang="en-US" smtClean="0"/>
              <a:t>can be returned by a read</a:t>
            </a:r>
          </a:p>
          <a:p>
            <a:pPr lvl="2" eaLnBrk="1" hangingPunct="1">
              <a:lnSpc>
                <a:spcPct val="100000"/>
              </a:lnSpc>
              <a:spcBef>
                <a:spcPts val="600"/>
              </a:spcBef>
            </a:pPr>
            <a:r>
              <a:rPr lang="en-US" smtClean="0"/>
              <a:t>Writes to the same location are </a:t>
            </a:r>
            <a:r>
              <a:rPr lang="en-US" smtClean="0">
                <a:solidFill>
                  <a:schemeClr val="tx1"/>
                </a:solidFill>
              </a:rPr>
              <a:t>serialized</a:t>
            </a:r>
            <a:r>
              <a:rPr lang="en-US" smtClean="0"/>
              <a:t> (two writes to the same location must be seen in the same order by all cores)</a:t>
            </a:r>
          </a:p>
          <a:p>
            <a:pPr lvl="1" eaLnBrk="1" hangingPunct="1">
              <a:lnSpc>
                <a:spcPct val="100000"/>
              </a:lnSpc>
              <a:spcBef>
                <a:spcPts val="600"/>
              </a:spcBef>
              <a:buFont typeface="Thonburi" charset="0"/>
              <a:buChar char="•"/>
            </a:pPr>
            <a:r>
              <a:rPr lang="en-US" smtClean="0"/>
              <a:t>Consistency – determines </a:t>
            </a:r>
            <a:r>
              <a:rPr lang="en-US" smtClean="0">
                <a:solidFill>
                  <a:schemeClr val="tx1"/>
                </a:solidFill>
              </a:rPr>
              <a:t>when</a:t>
            </a:r>
            <a:r>
              <a:rPr lang="en-US" smtClean="0"/>
              <a:t> a written value will be returned by a read</a:t>
            </a:r>
          </a:p>
        </p:txBody>
      </p:sp>
      <p:sp>
        <p:nvSpPr>
          <p:cNvPr id="120838" name="Rectangle 6"/>
          <p:cNvSpPr>
            <a:spLocks/>
          </p:cNvSpPr>
          <p:nvPr/>
        </p:nvSpPr>
        <p:spPr bwMode="auto">
          <a:xfrm>
            <a:off x="533400" y="3505200"/>
            <a:ext cx="8166100" cy="2349500"/>
          </a:xfrm>
          <a:prstGeom prst="rect">
            <a:avLst/>
          </a:prstGeom>
          <a:noFill/>
          <a:ln w="12700">
            <a:noFill/>
            <a:miter lim="800000"/>
            <a:headEnd/>
            <a:tailEnd/>
          </a:ln>
        </p:spPr>
        <p:txBody>
          <a:bodyPr lIns="25400" tIns="25400" rIns="25400" bIns="25400"/>
          <a:lstStyle/>
          <a:p>
            <a:pPr marL="261938" indent="-261938" algn="l">
              <a:spcBef>
                <a:spcPts val="600"/>
              </a:spcBef>
              <a:buClr>
                <a:srgbClr val="FC0128"/>
              </a:buClr>
              <a:buSzPct val="75000"/>
              <a:buFont typeface="Wingdings" charset="2"/>
              <a:buChar char="q"/>
            </a:pPr>
            <a:r>
              <a:rPr lang="en-US" sz="2400">
                <a:latin typeface="Arial" charset="0"/>
                <a:cs typeface="Arial" charset="0"/>
                <a:sym typeface="Arial" charset="0"/>
              </a:rPr>
              <a:t>To enforce coherence, caches must provide</a:t>
            </a:r>
            <a:endParaRPr lang="en-US" sz="1800">
              <a:solidFill>
                <a:schemeClr val="tx1"/>
              </a:solidFill>
              <a:latin typeface="Arial" charset="0"/>
              <a:cs typeface="Arial" charset="0"/>
              <a:sym typeface="Arial" charset="0"/>
            </a:endParaRPr>
          </a:p>
          <a:p>
            <a:pPr marL="261938" indent="-261938" algn="l">
              <a:spcBef>
                <a:spcPts val="600"/>
              </a:spcBef>
              <a:buClr>
                <a:srgbClr val="FC0128"/>
              </a:buClr>
              <a:buSzPct val="100000"/>
              <a:buFont typeface="Thonburi" charset="0"/>
              <a:buChar char="l"/>
            </a:pPr>
            <a:r>
              <a:rPr lang="en-US" sz="2000">
                <a:solidFill>
                  <a:schemeClr val="tx1"/>
                </a:solidFill>
                <a:latin typeface="Arial" charset="0"/>
                <a:cs typeface="Arial" charset="0"/>
                <a:sym typeface="Arial" charset="0"/>
              </a:rPr>
              <a:t>Replication</a:t>
            </a:r>
            <a:r>
              <a:rPr lang="en-US" sz="2000">
                <a:latin typeface="Arial" charset="0"/>
                <a:cs typeface="Arial" charset="0"/>
                <a:sym typeface="Arial" charset="0"/>
              </a:rPr>
              <a:t> of shared data items in multiple cores’ caches</a:t>
            </a:r>
            <a:endParaRPr lang="en-US" sz="1800">
              <a:solidFill>
                <a:schemeClr val="tx1"/>
              </a:solidFill>
              <a:latin typeface="Arial" charset="0"/>
              <a:cs typeface="Arial" charset="0"/>
              <a:sym typeface="Arial" charset="0"/>
            </a:endParaRPr>
          </a:p>
          <a:p>
            <a:pPr marL="1173163" lvl="1" indent="-246063" algn="l">
              <a:spcBef>
                <a:spcPts val="600"/>
              </a:spcBef>
              <a:buClr>
                <a:srgbClr val="FC0128"/>
              </a:buClr>
              <a:buSzPct val="75000"/>
              <a:buFont typeface="Thonburi" charset="0"/>
              <a:buChar char="l"/>
            </a:pPr>
            <a:r>
              <a:rPr lang="en-US" sz="1800">
                <a:latin typeface="Arial" charset="0"/>
                <a:cs typeface="Arial" charset="0"/>
                <a:sym typeface="Arial" charset="0"/>
              </a:rPr>
              <a:t>Replication reduces both latency and contention for a read shared data item</a:t>
            </a:r>
            <a:endParaRPr lang="en-US" sz="1800">
              <a:solidFill>
                <a:schemeClr val="tx1"/>
              </a:solidFill>
              <a:latin typeface="Arial" charset="0"/>
              <a:cs typeface="Arial" charset="0"/>
              <a:sym typeface="Arial" charset="0"/>
            </a:endParaRPr>
          </a:p>
          <a:p>
            <a:pPr marL="261938" indent="-261938" algn="l">
              <a:spcBef>
                <a:spcPts val="600"/>
              </a:spcBef>
              <a:buClr>
                <a:srgbClr val="FC0128"/>
              </a:buClr>
              <a:buSzPct val="100000"/>
              <a:buFont typeface="Thonburi" charset="0"/>
              <a:buChar char="l"/>
            </a:pPr>
            <a:r>
              <a:rPr lang="en-US" sz="2000">
                <a:solidFill>
                  <a:schemeClr val="tx1"/>
                </a:solidFill>
                <a:latin typeface="Arial" charset="0"/>
                <a:cs typeface="Arial" charset="0"/>
                <a:sym typeface="Arial" charset="0"/>
              </a:rPr>
              <a:t>Migration</a:t>
            </a:r>
            <a:r>
              <a:rPr lang="en-US" sz="2000">
                <a:latin typeface="Arial" charset="0"/>
                <a:cs typeface="Arial" charset="0"/>
                <a:sym typeface="Arial" charset="0"/>
              </a:rPr>
              <a:t> of shared data items to a core’s local cache</a:t>
            </a:r>
            <a:endParaRPr lang="en-US" sz="1800">
              <a:solidFill>
                <a:schemeClr val="tx1"/>
              </a:solidFill>
              <a:latin typeface="Arial" charset="0"/>
              <a:cs typeface="Arial" charset="0"/>
              <a:sym typeface="Arial" charset="0"/>
            </a:endParaRPr>
          </a:p>
          <a:p>
            <a:pPr marL="1173163" lvl="1" indent="-246063" algn="l">
              <a:spcBef>
                <a:spcPts val="600"/>
              </a:spcBef>
              <a:buClr>
                <a:srgbClr val="FC0128"/>
              </a:buClr>
              <a:buSzPct val="75000"/>
              <a:buFont typeface="Thonburi" charset="0"/>
              <a:buChar char="l"/>
            </a:pPr>
            <a:r>
              <a:rPr lang="en-US" sz="1800">
                <a:latin typeface="Arial" charset="0"/>
                <a:cs typeface="Arial" charset="0"/>
                <a:sym typeface="Arial" charset="0"/>
              </a:rPr>
              <a:t>Migration reduced the latency of the access the data and the bandwidth demand on the shared memory (L2 in our example)</a:t>
            </a:r>
          </a:p>
        </p:txBody>
      </p:sp>
      <p:sp>
        <p:nvSpPr>
          <p:cNvPr id="50184" name="TextBox 7"/>
          <p:cNvSpPr txBox="1">
            <a:spLocks noChangeArrowheads="1"/>
          </p:cNvSpPr>
          <p:nvPr/>
        </p:nvSpPr>
        <p:spPr bwMode="auto">
          <a:xfrm>
            <a:off x="304800" y="6172200"/>
            <a:ext cx="8458200" cy="369888"/>
          </a:xfrm>
          <a:prstGeom prst="rect">
            <a:avLst/>
          </a:prstGeom>
          <a:noFill/>
          <a:ln w="9525">
            <a:noFill/>
            <a:miter lim="800000"/>
            <a:headEnd/>
            <a:tailEnd/>
          </a:ln>
        </p:spPr>
        <p:txBody>
          <a:bodyPr>
            <a:spAutoFit/>
          </a:bodyPr>
          <a:lstStyle/>
          <a:p>
            <a:pPr algn="l"/>
            <a:r>
              <a:rPr lang="en-US" sz="1800">
                <a:solidFill>
                  <a:schemeClr val="tx1"/>
                </a:solidFill>
              </a:rPr>
              <a:t>It this important to look at further in your capstone project?  Why?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222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222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2229" name="Rectangle 4"/>
          <p:cNvSpPr>
            <a:spLocks noChangeArrowheads="1"/>
          </p:cNvSpPr>
          <p:nvPr>
            <p:ph type="title"/>
          </p:nvPr>
        </p:nvSpPr>
        <p:spPr>
          <a:xfrm>
            <a:off x="533400" y="228600"/>
            <a:ext cx="8153400" cy="455613"/>
          </a:xfrm>
        </p:spPr>
        <p:txBody>
          <a:bodyPr>
            <a:normAutofit fontScale="90000"/>
          </a:bodyPr>
          <a:lstStyle/>
          <a:p>
            <a:pPr algn="ctr" eaLnBrk="1" hangingPunct="1"/>
            <a:r>
              <a:rPr lang="en-US" sz="3200" smtClean="0">
                <a:solidFill>
                  <a:schemeClr val="tx2"/>
                </a:solidFill>
              </a:rPr>
              <a:t>Cache Coherence Protocols</a:t>
            </a:r>
            <a:endParaRPr lang="en-US" smtClean="0"/>
          </a:p>
        </p:txBody>
      </p:sp>
      <p:sp>
        <p:nvSpPr>
          <p:cNvPr id="122885" name="Rectangle 5"/>
          <p:cNvSpPr>
            <a:spLocks noChangeArrowheads="1"/>
          </p:cNvSpPr>
          <p:nvPr>
            <p:ph type="body" idx="1"/>
          </p:nvPr>
        </p:nvSpPr>
        <p:spPr>
          <a:xfrm>
            <a:off x="533400" y="760413"/>
            <a:ext cx="8153400" cy="4954587"/>
          </a:xfrm>
        </p:spPr>
        <p:txBody>
          <a:bodyPr/>
          <a:lstStyle/>
          <a:p>
            <a:pPr marL="261938" indent="-261938" eaLnBrk="1" hangingPunct="1">
              <a:lnSpc>
                <a:spcPct val="100000"/>
              </a:lnSpc>
              <a:spcBef>
                <a:spcPct val="0"/>
              </a:spcBef>
            </a:pPr>
            <a:r>
              <a:rPr lang="en-US" sz="2000" smtClean="0"/>
              <a:t>Need a hardware protocol to ensure cache coherence the most popular of which is </a:t>
            </a:r>
            <a:r>
              <a:rPr lang="en-US" sz="2000" smtClean="0">
                <a:solidFill>
                  <a:schemeClr val="tx1"/>
                </a:solidFill>
              </a:rPr>
              <a:t>snooping</a:t>
            </a:r>
            <a:endParaRPr lang="en-US" sz="2000" smtClean="0"/>
          </a:p>
          <a:p>
            <a:pPr lvl="1" eaLnBrk="1" hangingPunct="1">
              <a:lnSpc>
                <a:spcPct val="100000"/>
              </a:lnSpc>
              <a:spcBef>
                <a:spcPts val="600"/>
              </a:spcBef>
              <a:buFont typeface="Thonburi" charset="0"/>
              <a:buChar char="•"/>
            </a:pPr>
            <a:r>
              <a:rPr lang="en-US" sz="1800" smtClean="0"/>
              <a:t>The cache controllers monitor (snoop) on the broadcast medium (e.g., bus) with duplicate address tag hardware (so they don’t interfere with core’s access to the cache)  to determine if their cache has a copy of a block that is requested</a:t>
            </a:r>
          </a:p>
          <a:p>
            <a:pPr marL="261938" indent="-261938" eaLnBrk="1" hangingPunct="1">
              <a:lnSpc>
                <a:spcPct val="100000"/>
              </a:lnSpc>
              <a:spcBef>
                <a:spcPts val="600"/>
              </a:spcBef>
            </a:pPr>
            <a:r>
              <a:rPr lang="en-US" sz="2000" smtClean="0">
                <a:solidFill>
                  <a:schemeClr val="tx1"/>
                </a:solidFill>
              </a:rPr>
              <a:t>Write invalidate protocol </a:t>
            </a:r>
            <a:r>
              <a:rPr lang="en-US" sz="2000" smtClean="0"/>
              <a:t>– </a:t>
            </a:r>
            <a:r>
              <a:rPr lang="en-US" sz="2000" smtClean="0">
                <a:solidFill>
                  <a:schemeClr val="tx1"/>
                </a:solidFill>
              </a:rPr>
              <a:t>writes</a:t>
            </a:r>
            <a:r>
              <a:rPr lang="en-US" sz="2000" smtClean="0"/>
              <a:t> require exclusive access and </a:t>
            </a:r>
            <a:r>
              <a:rPr lang="en-US" sz="2000" smtClean="0">
                <a:solidFill>
                  <a:schemeClr val="tx1"/>
                </a:solidFill>
              </a:rPr>
              <a:t>invalidate</a:t>
            </a:r>
            <a:r>
              <a:rPr lang="en-US" sz="2000" smtClean="0"/>
              <a:t> </a:t>
            </a:r>
            <a:r>
              <a:rPr lang="en-US" sz="2000" i="1" smtClean="0"/>
              <a:t>all</a:t>
            </a:r>
            <a:r>
              <a:rPr lang="en-US" sz="2000" smtClean="0"/>
              <a:t> other copies</a:t>
            </a:r>
          </a:p>
          <a:p>
            <a:pPr lvl="1" eaLnBrk="1" hangingPunct="1">
              <a:lnSpc>
                <a:spcPct val="100000"/>
              </a:lnSpc>
              <a:spcBef>
                <a:spcPts val="600"/>
              </a:spcBef>
              <a:buFont typeface="Thonburi" charset="0"/>
              <a:buChar char="•"/>
            </a:pPr>
            <a:r>
              <a:rPr lang="en-US" sz="1800" smtClean="0"/>
              <a:t>Exclusive access ensure that no other readable or writable copies of an item exists</a:t>
            </a:r>
          </a:p>
          <a:p>
            <a:pPr marL="261938" indent="-261938" eaLnBrk="1" hangingPunct="1">
              <a:lnSpc>
                <a:spcPct val="100000"/>
              </a:lnSpc>
              <a:spcBef>
                <a:spcPts val="600"/>
              </a:spcBef>
            </a:pPr>
            <a:r>
              <a:rPr lang="en-US" sz="2000" smtClean="0"/>
              <a:t>If two processors attempt to write the same data at the same time, one of them wins the race causing the other core’s copy to be invalidated.  For the other core to complete, it must obtain a new copy of the data which must now contain the updated value – thus enforcing </a:t>
            </a:r>
            <a:r>
              <a:rPr lang="en-US" sz="2000" smtClean="0">
                <a:solidFill>
                  <a:schemeClr val="tx1"/>
                </a:solidFill>
              </a:rPr>
              <a:t>write serialization</a:t>
            </a:r>
          </a:p>
        </p:txBody>
      </p:sp>
      <p:sp>
        <p:nvSpPr>
          <p:cNvPr id="52231" name="TextBox 6"/>
          <p:cNvSpPr txBox="1">
            <a:spLocks noChangeArrowheads="1"/>
          </p:cNvSpPr>
          <p:nvPr/>
        </p:nvSpPr>
        <p:spPr bwMode="auto">
          <a:xfrm>
            <a:off x="304800" y="5715000"/>
            <a:ext cx="8458200" cy="369888"/>
          </a:xfrm>
          <a:prstGeom prst="rect">
            <a:avLst/>
          </a:prstGeom>
          <a:noFill/>
          <a:ln w="9525">
            <a:noFill/>
            <a:miter lim="800000"/>
            <a:headEnd/>
            <a:tailEnd/>
          </a:ln>
        </p:spPr>
        <p:txBody>
          <a:bodyPr>
            <a:spAutoFit/>
          </a:bodyPr>
          <a:lstStyle/>
          <a:p>
            <a:pPr algn="l"/>
            <a:r>
              <a:rPr lang="en-US" sz="1800">
                <a:solidFill>
                  <a:schemeClr val="tx1"/>
                </a:solidFill>
              </a:rPr>
              <a:t>Can you craw a picture of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8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2885">
                                            <p:txEl>
                                              <p:pRg st="1" end="1"/>
                                            </p:txEl>
                                          </p:spTgt>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22885">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22885">
                                            <p:txEl>
                                              <p:pRg st="3" end="3"/>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228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advAuto="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427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42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42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4277" name="Rectangle 4"/>
          <p:cNvSpPr>
            <a:spLocks noChangeArrowheads="1"/>
          </p:cNvSpPr>
          <p:nvPr>
            <p:ph type="title"/>
          </p:nvPr>
        </p:nvSpPr>
        <p:spPr>
          <a:xfrm>
            <a:off x="533400" y="228600"/>
            <a:ext cx="8229600" cy="533400"/>
          </a:xfrm>
        </p:spPr>
        <p:txBody>
          <a:bodyPr>
            <a:normAutofit fontScale="90000"/>
          </a:bodyPr>
          <a:lstStyle/>
          <a:p>
            <a:pPr algn="ctr" eaLnBrk="1" hangingPunct="1"/>
            <a:r>
              <a:rPr lang="en-US" sz="3200" smtClean="0">
                <a:solidFill>
                  <a:schemeClr val="tx2"/>
                </a:solidFill>
              </a:rPr>
              <a:t>Handling Writes</a:t>
            </a:r>
            <a:endParaRPr lang="en-US" smtClean="0"/>
          </a:p>
        </p:txBody>
      </p:sp>
      <p:sp>
        <p:nvSpPr>
          <p:cNvPr id="124933" name="Rectangle 5"/>
          <p:cNvSpPr>
            <a:spLocks noChangeArrowheads="1"/>
          </p:cNvSpPr>
          <p:nvPr>
            <p:ph type="body" idx="1"/>
          </p:nvPr>
        </p:nvSpPr>
        <p:spPr>
          <a:xfrm>
            <a:off x="419100" y="838200"/>
            <a:ext cx="8191500" cy="6019800"/>
          </a:xfrm>
        </p:spPr>
        <p:txBody>
          <a:bodyPr>
            <a:normAutofit fontScale="92500" lnSpcReduction="10000"/>
          </a:bodyPr>
          <a:lstStyle/>
          <a:p>
            <a:pPr marL="431800" indent="-431800" eaLnBrk="1" hangingPunct="1">
              <a:spcBef>
                <a:spcPct val="0"/>
              </a:spcBef>
            </a:pPr>
            <a:r>
              <a:rPr lang="en-US" smtClean="0"/>
              <a:t>Ensuring that all other processors sharing data are informed of writes can be handled two ways:</a:t>
            </a:r>
          </a:p>
          <a:p>
            <a:pPr marL="431800" indent="-431800" eaLnBrk="1" hangingPunct="1">
              <a:buSzPct val="99000"/>
              <a:buFontTx/>
              <a:buAutoNum type="arabicPeriod"/>
            </a:pPr>
            <a:r>
              <a:rPr lang="en-US" smtClean="0">
                <a:solidFill>
                  <a:srgbClr val="063DE8"/>
                </a:solidFill>
              </a:rPr>
              <a:t>Write-update</a:t>
            </a:r>
            <a:r>
              <a:rPr lang="en-US" smtClean="0"/>
              <a:t> (write-broadcast) – writing processor broadcasts new data over the bus, all copies are updated</a:t>
            </a:r>
          </a:p>
          <a:p>
            <a:pPr marL="850900" lvl="1" indent="-381000" eaLnBrk="1" hangingPunct="1">
              <a:lnSpc>
                <a:spcPct val="90000"/>
              </a:lnSpc>
              <a:buFont typeface="Thonburi" charset="0"/>
              <a:buChar char="•"/>
            </a:pPr>
            <a:r>
              <a:rPr lang="en-US" smtClean="0"/>
              <a:t>All writes go to the bus </a:t>
            </a:r>
            <a:r>
              <a:rPr lang="en-US" smtClean="0">
                <a:latin typeface="Symbol" charset="2"/>
                <a:sym typeface="Symbol" charset="2"/>
              </a:rPr>
              <a:t>→</a:t>
            </a:r>
            <a:r>
              <a:rPr lang="en-US" smtClean="0"/>
              <a:t> higher bus traffic</a:t>
            </a:r>
          </a:p>
          <a:p>
            <a:pPr marL="850900" lvl="1" indent="-381000" eaLnBrk="1" hangingPunct="1">
              <a:buFont typeface="Thonburi" charset="0"/>
              <a:buChar char="•"/>
            </a:pPr>
            <a:r>
              <a:rPr lang="en-US" smtClean="0"/>
              <a:t>Since new values appear in caches sooner, can reduce latency</a:t>
            </a:r>
          </a:p>
          <a:p>
            <a:pPr marL="431800" indent="-431800" eaLnBrk="1" hangingPunct="1">
              <a:lnSpc>
                <a:spcPct val="85000"/>
              </a:lnSpc>
              <a:buSzPct val="99000"/>
              <a:buFontTx/>
              <a:buAutoNum type="arabicPeriod"/>
            </a:pPr>
            <a:r>
              <a:rPr lang="en-US" smtClean="0">
                <a:solidFill>
                  <a:srgbClr val="063DE8"/>
                </a:solidFill>
              </a:rPr>
              <a:t>Write-invalidate</a:t>
            </a:r>
            <a:r>
              <a:rPr lang="en-US" smtClean="0">
                <a:solidFill>
                  <a:schemeClr val="tx1"/>
                </a:solidFill>
              </a:rPr>
              <a:t> </a:t>
            </a:r>
            <a:r>
              <a:rPr lang="en-US" smtClean="0"/>
              <a:t>– writing processor issues invalidation signal on bus, cache snoops check to see if they have a copy of the data, if so they invalidate their cache block containing the word (this allows multiple readers but only one writer)</a:t>
            </a:r>
          </a:p>
          <a:p>
            <a:pPr marL="850900" lvl="1" indent="-381000" eaLnBrk="1" hangingPunct="1">
              <a:lnSpc>
                <a:spcPct val="90000"/>
              </a:lnSpc>
              <a:buFont typeface="Thonburi" charset="0"/>
              <a:buChar char="•"/>
            </a:pPr>
            <a:r>
              <a:rPr lang="en-US" smtClean="0"/>
              <a:t>Uses the bus only on the </a:t>
            </a:r>
            <a:r>
              <a:rPr lang="en-US" smtClean="0">
                <a:solidFill>
                  <a:schemeClr val="tx1"/>
                </a:solidFill>
              </a:rPr>
              <a:t>first</a:t>
            </a:r>
            <a:r>
              <a:rPr lang="en-US" smtClean="0"/>
              <a:t> write </a:t>
            </a:r>
            <a:r>
              <a:rPr lang="en-US" smtClean="0">
                <a:latin typeface="Symbol" charset="2"/>
                <a:sym typeface="Symbol" charset="2"/>
              </a:rPr>
              <a:t>→</a:t>
            </a:r>
            <a:r>
              <a:rPr lang="en-US" smtClean="0"/>
              <a:t> lower bus traffic, so better use of bus bandwidth</a:t>
            </a:r>
          </a:p>
        </p:txBody>
      </p:sp>
      <p:sp>
        <p:nvSpPr>
          <p:cNvPr id="54279" name="TextBox 7"/>
          <p:cNvSpPr txBox="1">
            <a:spLocks noChangeArrowheads="1"/>
          </p:cNvSpPr>
          <p:nvPr/>
        </p:nvSpPr>
        <p:spPr bwMode="auto">
          <a:xfrm>
            <a:off x="304800" y="6019800"/>
            <a:ext cx="8458200" cy="369888"/>
          </a:xfrm>
          <a:prstGeom prst="rect">
            <a:avLst/>
          </a:prstGeom>
          <a:noFill/>
          <a:ln w="9525">
            <a:noFill/>
            <a:miter lim="800000"/>
            <a:headEnd/>
            <a:tailEnd/>
          </a:ln>
        </p:spPr>
        <p:txBody>
          <a:bodyPr>
            <a:spAutoFit/>
          </a:bodyPr>
          <a:lstStyle/>
          <a:p>
            <a:pPr algn="l"/>
            <a:r>
              <a:rPr lang="en-US" sz="1800">
                <a:solidFill>
                  <a:schemeClr val="tx1"/>
                </a:solidFill>
              </a:rPr>
              <a:t>Can you craw a picture of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493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2493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12493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24933">
                                            <p:txEl>
                                              <p:pRg st="3" end="3"/>
                                            </p:txEl>
                                          </p:spTgt>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2493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49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build="p" autoUpdateAnimBg="0" advAuto="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837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837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8373" name="Rectangle 4"/>
          <p:cNvSpPr>
            <a:spLocks noChangeArrowheads="1"/>
          </p:cNvSpPr>
          <p:nvPr>
            <p:ph type="title"/>
          </p:nvPr>
        </p:nvSpPr>
        <p:spPr>
          <a:xfrm>
            <a:off x="533400" y="152400"/>
            <a:ext cx="8153400" cy="2136775"/>
          </a:xfrm>
        </p:spPr>
        <p:txBody>
          <a:bodyPr/>
          <a:lstStyle/>
          <a:p>
            <a:pPr algn="ctr" eaLnBrk="1" hangingPunct="1"/>
            <a:r>
              <a:rPr lang="en-US" sz="3200" smtClean="0">
                <a:solidFill>
                  <a:schemeClr val="tx2"/>
                </a:solidFill>
              </a:rPr>
              <a:t>Example of Snooping Invalidation</a:t>
            </a:r>
            <a:endParaRPr lang="en-US" smtClean="0"/>
          </a:p>
        </p:txBody>
      </p:sp>
      <p:sp>
        <p:nvSpPr>
          <p:cNvPr id="58374" name="Rectangle 5"/>
          <p:cNvSpPr>
            <a:spLocks noChangeArrowheads="1"/>
          </p:cNvSpPr>
          <p:nvPr>
            <p:ph type="body" idx="1"/>
          </p:nvPr>
        </p:nvSpPr>
        <p:spPr>
          <a:xfrm>
            <a:off x="685800" y="4876800"/>
            <a:ext cx="7848600" cy="1143000"/>
          </a:xfrm>
        </p:spPr>
        <p:txBody>
          <a:bodyPr>
            <a:normAutofit fontScale="85000" lnSpcReduction="20000"/>
          </a:bodyPr>
          <a:lstStyle/>
          <a:p>
            <a:pPr marL="261938" indent="-261938" eaLnBrk="1" hangingPunct="1">
              <a:spcBef>
                <a:spcPct val="0"/>
              </a:spcBef>
            </a:pPr>
            <a:r>
              <a:rPr lang="en-US" smtClean="0"/>
              <a:t>When the second miss by Core 2 occurs, Core 1 responds with the value canceling the response from the L2 cache (and also updating the L2 copy) </a:t>
            </a:r>
          </a:p>
        </p:txBody>
      </p:sp>
      <p:sp>
        <p:nvSpPr>
          <p:cNvPr id="58375" name="Rectangle 6"/>
          <p:cNvSpPr>
            <a:spLocks/>
          </p:cNvSpPr>
          <p:nvPr/>
        </p:nvSpPr>
        <p:spPr bwMode="auto">
          <a:xfrm>
            <a:off x="2514600" y="1293813"/>
            <a:ext cx="1884363" cy="1127125"/>
          </a:xfrm>
          <a:prstGeom prst="rect">
            <a:avLst/>
          </a:prstGeom>
          <a:noFill/>
          <a:ln w="12700">
            <a:solidFill>
              <a:srgbClr val="000000"/>
            </a:solidFill>
            <a:round/>
            <a:headEnd/>
            <a:tailEnd/>
          </a:ln>
        </p:spPr>
        <p:txBody>
          <a:bodyPr lIns="0" tIns="0" rIns="0" bIns="0"/>
          <a:lstStyle/>
          <a:p>
            <a:endParaRPr lang="en-US"/>
          </a:p>
        </p:txBody>
      </p:sp>
      <p:sp>
        <p:nvSpPr>
          <p:cNvPr id="58376" name="Rectangle 7"/>
          <p:cNvSpPr>
            <a:spLocks/>
          </p:cNvSpPr>
          <p:nvPr/>
        </p:nvSpPr>
        <p:spPr bwMode="auto">
          <a:xfrm>
            <a:off x="2981325" y="16764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1</a:t>
            </a:r>
          </a:p>
        </p:txBody>
      </p:sp>
      <p:sp>
        <p:nvSpPr>
          <p:cNvPr id="58377" name="Rectangle 8"/>
          <p:cNvSpPr>
            <a:spLocks/>
          </p:cNvSpPr>
          <p:nvPr/>
        </p:nvSpPr>
        <p:spPr bwMode="auto">
          <a:xfrm>
            <a:off x="4572000" y="1293813"/>
            <a:ext cx="1884363" cy="1127125"/>
          </a:xfrm>
          <a:prstGeom prst="rect">
            <a:avLst/>
          </a:prstGeom>
          <a:noFill/>
          <a:ln w="12700">
            <a:solidFill>
              <a:srgbClr val="000000"/>
            </a:solidFill>
            <a:round/>
            <a:headEnd/>
            <a:tailEnd/>
          </a:ln>
        </p:spPr>
        <p:txBody>
          <a:bodyPr lIns="0" tIns="0" rIns="0" bIns="0"/>
          <a:lstStyle/>
          <a:p>
            <a:endParaRPr lang="en-US"/>
          </a:p>
        </p:txBody>
      </p:sp>
      <p:sp>
        <p:nvSpPr>
          <p:cNvPr id="58378" name="Rectangle 9"/>
          <p:cNvSpPr>
            <a:spLocks/>
          </p:cNvSpPr>
          <p:nvPr/>
        </p:nvSpPr>
        <p:spPr bwMode="auto">
          <a:xfrm>
            <a:off x="5038725" y="1676400"/>
            <a:ext cx="9906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Core 2</a:t>
            </a:r>
          </a:p>
        </p:txBody>
      </p:sp>
      <p:sp>
        <p:nvSpPr>
          <p:cNvPr id="58379" name="Rectangle 10"/>
          <p:cNvSpPr>
            <a:spLocks/>
          </p:cNvSpPr>
          <p:nvPr/>
        </p:nvSpPr>
        <p:spPr bwMode="auto">
          <a:xfrm>
            <a:off x="4572000" y="2438400"/>
            <a:ext cx="947738" cy="762000"/>
          </a:xfrm>
          <a:prstGeom prst="rect">
            <a:avLst/>
          </a:prstGeom>
          <a:noFill/>
          <a:ln w="12700">
            <a:solidFill>
              <a:srgbClr val="000000"/>
            </a:solidFill>
            <a:round/>
            <a:headEnd/>
            <a:tailEnd/>
          </a:ln>
        </p:spPr>
        <p:txBody>
          <a:bodyPr lIns="0" tIns="0" rIns="0" bIns="0"/>
          <a:lstStyle/>
          <a:p>
            <a:endParaRPr lang="en-US"/>
          </a:p>
        </p:txBody>
      </p:sp>
      <p:sp>
        <p:nvSpPr>
          <p:cNvPr id="58380" name="Rectangle 11"/>
          <p:cNvSpPr>
            <a:spLocks/>
          </p:cNvSpPr>
          <p:nvPr/>
        </p:nvSpPr>
        <p:spPr bwMode="auto">
          <a:xfrm>
            <a:off x="4648200" y="2362200"/>
            <a:ext cx="7874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58381" name="Rectangle 12"/>
          <p:cNvSpPr>
            <a:spLocks/>
          </p:cNvSpPr>
          <p:nvPr/>
        </p:nvSpPr>
        <p:spPr bwMode="auto">
          <a:xfrm>
            <a:off x="5507038" y="23622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58382" name="Rectangle 13"/>
          <p:cNvSpPr>
            <a:spLocks/>
          </p:cNvSpPr>
          <p:nvPr/>
        </p:nvSpPr>
        <p:spPr bwMode="auto">
          <a:xfrm>
            <a:off x="2590800" y="3352800"/>
            <a:ext cx="3898900" cy="876300"/>
          </a:xfrm>
          <a:prstGeom prst="rect">
            <a:avLst/>
          </a:prstGeom>
          <a:noFill/>
          <a:ln w="12700">
            <a:solidFill>
              <a:srgbClr val="000000"/>
            </a:solidFill>
            <a:round/>
            <a:headEnd/>
            <a:tailEnd/>
          </a:ln>
        </p:spPr>
        <p:txBody>
          <a:bodyPr lIns="0" tIns="0" rIns="0" bIns="0"/>
          <a:lstStyle/>
          <a:p>
            <a:endParaRPr lang="en-US"/>
          </a:p>
        </p:txBody>
      </p:sp>
      <p:sp>
        <p:nvSpPr>
          <p:cNvPr id="58383" name="Rectangle 14"/>
          <p:cNvSpPr>
            <a:spLocks/>
          </p:cNvSpPr>
          <p:nvPr/>
        </p:nvSpPr>
        <p:spPr bwMode="auto">
          <a:xfrm>
            <a:off x="3505200" y="3810000"/>
            <a:ext cx="24130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Unified (shared) L2</a:t>
            </a:r>
          </a:p>
        </p:txBody>
      </p:sp>
      <p:sp>
        <p:nvSpPr>
          <p:cNvPr id="58384" name="Rectangle 15"/>
          <p:cNvSpPr>
            <a:spLocks/>
          </p:cNvSpPr>
          <p:nvPr/>
        </p:nvSpPr>
        <p:spPr bwMode="auto">
          <a:xfrm>
            <a:off x="2133600" y="990600"/>
            <a:ext cx="4737100" cy="3505200"/>
          </a:xfrm>
          <a:prstGeom prst="rect">
            <a:avLst/>
          </a:prstGeom>
          <a:noFill/>
          <a:ln w="12700">
            <a:solidFill>
              <a:srgbClr val="000000"/>
            </a:solidFill>
            <a:prstDash val="dash"/>
            <a:round/>
            <a:headEnd/>
            <a:tailEnd/>
          </a:ln>
        </p:spPr>
        <p:txBody>
          <a:bodyPr lIns="0" tIns="0" rIns="0" bIns="0"/>
          <a:lstStyle/>
          <a:p>
            <a:endParaRPr lang="en-US"/>
          </a:p>
        </p:txBody>
      </p:sp>
      <p:sp>
        <p:nvSpPr>
          <p:cNvPr id="58385" name="Rectangle 16"/>
          <p:cNvSpPr>
            <a:spLocks/>
          </p:cNvSpPr>
          <p:nvPr/>
        </p:nvSpPr>
        <p:spPr bwMode="auto">
          <a:xfrm>
            <a:off x="5486400" y="2438400"/>
            <a:ext cx="947738" cy="762000"/>
          </a:xfrm>
          <a:prstGeom prst="rect">
            <a:avLst/>
          </a:prstGeom>
          <a:noFill/>
          <a:ln w="12700">
            <a:solidFill>
              <a:srgbClr val="000000"/>
            </a:solidFill>
            <a:round/>
            <a:headEnd/>
            <a:tailEnd/>
          </a:ln>
        </p:spPr>
        <p:txBody>
          <a:bodyPr lIns="0" tIns="0" rIns="0" bIns="0"/>
          <a:lstStyle/>
          <a:p>
            <a:endParaRPr lang="en-US"/>
          </a:p>
        </p:txBody>
      </p:sp>
      <p:sp>
        <p:nvSpPr>
          <p:cNvPr id="58386" name="Rectangle 17"/>
          <p:cNvSpPr>
            <a:spLocks/>
          </p:cNvSpPr>
          <p:nvPr/>
        </p:nvSpPr>
        <p:spPr bwMode="auto">
          <a:xfrm>
            <a:off x="2514600" y="2438400"/>
            <a:ext cx="947738" cy="762000"/>
          </a:xfrm>
          <a:prstGeom prst="rect">
            <a:avLst/>
          </a:prstGeom>
          <a:noFill/>
          <a:ln w="12700">
            <a:solidFill>
              <a:srgbClr val="000000"/>
            </a:solidFill>
            <a:round/>
            <a:headEnd/>
            <a:tailEnd/>
          </a:ln>
        </p:spPr>
        <p:txBody>
          <a:bodyPr lIns="0" tIns="0" rIns="0" bIns="0"/>
          <a:lstStyle/>
          <a:p>
            <a:endParaRPr lang="en-US"/>
          </a:p>
        </p:txBody>
      </p:sp>
      <p:sp>
        <p:nvSpPr>
          <p:cNvPr id="58387" name="Rectangle 18"/>
          <p:cNvSpPr>
            <a:spLocks/>
          </p:cNvSpPr>
          <p:nvPr/>
        </p:nvSpPr>
        <p:spPr bwMode="auto">
          <a:xfrm>
            <a:off x="2589213" y="2362200"/>
            <a:ext cx="788987"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I$</a:t>
            </a:r>
          </a:p>
        </p:txBody>
      </p:sp>
      <p:sp>
        <p:nvSpPr>
          <p:cNvPr id="58388" name="Rectangle 19"/>
          <p:cNvSpPr>
            <a:spLocks/>
          </p:cNvSpPr>
          <p:nvPr/>
        </p:nvSpPr>
        <p:spPr bwMode="auto">
          <a:xfrm>
            <a:off x="3449638" y="2362200"/>
            <a:ext cx="901700" cy="330200"/>
          </a:xfrm>
          <a:prstGeom prst="rect">
            <a:avLst/>
          </a:prstGeom>
          <a:noFill/>
          <a:ln w="12700" cap="rnd">
            <a:noFill/>
            <a:round/>
            <a:headEnd/>
            <a:tailEnd/>
          </a:ln>
        </p:spPr>
        <p:txBody>
          <a:bodyPr lIns="38100" tIns="38100" rIns="38100" bIns="38100"/>
          <a:lstStyle/>
          <a:p>
            <a:pPr algn="l"/>
            <a:r>
              <a:rPr lang="en-US" sz="1800">
                <a:latin typeface="Arial" charset="0"/>
                <a:cs typeface="Arial" charset="0"/>
                <a:sym typeface="Arial" charset="0"/>
              </a:rPr>
              <a:t>L1 D$</a:t>
            </a:r>
          </a:p>
        </p:txBody>
      </p:sp>
      <p:sp>
        <p:nvSpPr>
          <p:cNvPr id="58389" name="Rectangle 20"/>
          <p:cNvSpPr>
            <a:spLocks/>
          </p:cNvSpPr>
          <p:nvPr/>
        </p:nvSpPr>
        <p:spPr bwMode="auto">
          <a:xfrm>
            <a:off x="3429000" y="2438400"/>
            <a:ext cx="947738" cy="762000"/>
          </a:xfrm>
          <a:prstGeom prst="rect">
            <a:avLst/>
          </a:prstGeom>
          <a:noFill/>
          <a:ln w="12700">
            <a:solidFill>
              <a:srgbClr val="000000"/>
            </a:solidFill>
            <a:round/>
            <a:headEnd/>
            <a:tailEnd/>
          </a:ln>
        </p:spPr>
        <p:txBody>
          <a:bodyPr lIns="0" tIns="0" rIns="0" bIns="0"/>
          <a:lstStyle/>
          <a:p>
            <a:endParaRPr lang="en-US"/>
          </a:p>
        </p:txBody>
      </p:sp>
      <p:sp>
        <p:nvSpPr>
          <p:cNvPr id="58390" name="Rectangle 21"/>
          <p:cNvSpPr>
            <a:spLocks/>
          </p:cNvSpPr>
          <p:nvPr/>
        </p:nvSpPr>
        <p:spPr bwMode="auto">
          <a:xfrm>
            <a:off x="4114800" y="3429000"/>
            <a:ext cx="1079500" cy="355600"/>
          </a:xfrm>
          <a:prstGeom prst="rect">
            <a:avLst/>
          </a:prstGeom>
          <a:noFill/>
          <a:ln w="12700" cap="rnd">
            <a:noFill/>
            <a:round/>
            <a:headEnd/>
            <a:tailEnd/>
          </a:ln>
        </p:spPr>
        <p:txBody>
          <a:bodyPr lIns="38100" tIns="38100" rIns="38100" bIns="38100"/>
          <a:lstStyle/>
          <a:p>
            <a:pPr algn="l"/>
            <a:r>
              <a:rPr lang="en-US" sz="2000">
                <a:solidFill>
                  <a:srgbClr val="063DE8"/>
                </a:solidFill>
                <a:latin typeface="Arial" charset="0"/>
                <a:cs typeface="Arial" charset="0"/>
                <a:sym typeface="Arial" charset="0"/>
              </a:rPr>
              <a:t>X = 0</a:t>
            </a:r>
          </a:p>
        </p:txBody>
      </p:sp>
      <p:sp>
        <p:nvSpPr>
          <p:cNvPr id="129046" name="Rectangle 22"/>
          <p:cNvSpPr>
            <a:spLocks/>
          </p:cNvSpPr>
          <p:nvPr/>
        </p:nvSpPr>
        <p:spPr bwMode="auto">
          <a:xfrm>
            <a:off x="3429000" y="2667000"/>
            <a:ext cx="9271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0</a:t>
            </a:r>
          </a:p>
        </p:txBody>
      </p:sp>
      <p:sp>
        <p:nvSpPr>
          <p:cNvPr id="129047" name="Rectangle 23"/>
          <p:cNvSpPr>
            <a:spLocks/>
          </p:cNvSpPr>
          <p:nvPr/>
        </p:nvSpPr>
        <p:spPr bwMode="auto">
          <a:xfrm>
            <a:off x="5486400" y="2667000"/>
            <a:ext cx="9271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0</a:t>
            </a:r>
          </a:p>
        </p:txBody>
      </p:sp>
      <p:sp>
        <p:nvSpPr>
          <p:cNvPr id="129048" name="Rectangle 24"/>
          <p:cNvSpPr>
            <a:spLocks/>
          </p:cNvSpPr>
          <p:nvPr/>
        </p:nvSpPr>
        <p:spPr bwMode="auto">
          <a:xfrm>
            <a:off x="2895600" y="1295400"/>
            <a:ext cx="1231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Read X</a:t>
            </a:r>
          </a:p>
        </p:txBody>
      </p:sp>
      <p:sp>
        <p:nvSpPr>
          <p:cNvPr id="129049" name="Rectangle 25"/>
          <p:cNvSpPr>
            <a:spLocks/>
          </p:cNvSpPr>
          <p:nvPr/>
        </p:nvSpPr>
        <p:spPr bwMode="auto">
          <a:xfrm>
            <a:off x="4876800" y="1295400"/>
            <a:ext cx="1231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Read X</a:t>
            </a:r>
          </a:p>
        </p:txBody>
      </p:sp>
      <p:sp>
        <p:nvSpPr>
          <p:cNvPr id="129050" name="Rectangle 26"/>
          <p:cNvSpPr>
            <a:spLocks/>
          </p:cNvSpPr>
          <p:nvPr/>
        </p:nvSpPr>
        <p:spPr bwMode="auto">
          <a:xfrm>
            <a:off x="2667000" y="1981200"/>
            <a:ext cx="1612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Write 1 to X</a:t>
            </a:r>
          </a:p>
        </p:txBody>
      </p:sp>
      <p:sp>
        <p:nvSpPr>
          <p:cNvPr id="129051" name="Rectangle 27"/>
          <p:cNvSpPr>
            <a:spLocks/>
          </p:cNvSpPr>
          <p:nvPr/>
        </p:nvSpPr>
        <p:spPr bwMode="auto">
          <a:xfrm>
            <a:off x="3505200" y="2722563"/>
            <a:ext cx="8509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1</a:t>
            </a:r>
          </a:p>
        </p:txBody>
      </p:sp>
      <p:sp>
        <p:nvSpPr>
          <p:cNvPr id="58397" name="Rectangle 28"/>
          <p:cNvSpPr>
            <a:spLocks/>
          </p:cNvSpPr>
          <p:nvPr/>
        </p:nvSpPr>
        <p:spPr bwMode="auto">
          <a:xfrm>
            <a:off x="990600" y="3276600"/>
            <a:ext cx="8509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    </a:t>
            </a:r>
          </a:p>
        </p:txBody>
      </p:sp>
      <p:sp>
        <p:nvSpPr>
          <p:cNvPr id="129053" name="Rectangle 29"/>
          <p:cNvSpPr>
            <a:spLocks/>
          </p:cNvSpPr>
          <p:nvPr/>
        </p:nvSpPr>
        <p:spPr bwMode="auto">
          <a:xfrm>
            <a:off x="4876800" y="1981200"/>
            <a:ext cx="1231900" cy="355600"/>
          </a:xfrm>
          <a:prstGeom prst="rect">
            <a:avLst/>
          </a:prstGeom>
          <a:no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Read X</a:t>
            </a:r>
          </a:p>
        </p:txBody>
      </p:sp>
      <p:sp>
        <p:nvSpPr>
          <p:cNvPr id="129054" name="Rectangle 30"/>
          <p:cNvSpPr>
            <a:spLocks/>
          </p:cNvSpPr>
          <p:nvPr/>
        </p:nvSpPr>
        <p:spPr bwMode="auto">
          <a:xfrm>
            <a:off x="5562600" y="2722563"/>
            <a:ext cx="850900" cy="3810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a:t>
            </a:r>
            <a:r>
              <a:rPr lang="en-US" sz="2000" b="1">
                <a:solidFill>
                  <a:srgbClr val="FF0000"/>
                </a:solidFill>
                <a:latin typeface="Lucida Grande" charset="0"/>
                <a:sym typeface="Lucida Grande" charset="0"/>
              </a:rPr>
              <a:t>I</a:t>
            </a:r>
          </a:p>
        </p:txBody>
      </p:sp>
      <p:sp>
        <p:nvSpPr>
          <p:cNvPr id="129055" name="Rectangle 31"/>
          <p:cNvSpPr>
            <a:spLocks/>
          </p:cNvSpPr>
          <p:nvPr/>
        </p:nvSpPr>
        <p:spPr bwMode="auto">
          <a:xfrm>
            <a:off x="4038600" y="3429000"/>
            <a:ext cx="927100" cy="3810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a:t>
            </a:r>
            <a:r>
              <a:rPr lang="en-US" sz="2000" b="1">
                <a:solidFill>
                  <a:srgbClr val="FF0000"/>
                </a:solidFill>
                <a:latin typeface="Lucida Grande" charset="0"/>
                <a:sym typeface="Lucida Grande" charset="0"/>
              </a:rPr>
              <a:t>I</a:t>
            </a:r>
          </a:p>
        </p:txBody>
      </p:sp>
      <p:sp>
        <p:nvSpPr>
          <p:cNvPr id="129056" name="Rectangle 32"/>
          <p:cNvSpPr>
            <a:spLocks/>
          </p:cNvSpPr>
          <p:nvPr/>
        </p:nvSpPr>
        <p:spPr bwMode="auto">
          <a:xfrm>
            <a:off x="4038600" y="3429000"/>
            <a:ext cx="9271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1</a:t>
            </a:r>
          </a:p>
        </p:txBody>
      </p:sp>
      <p:sp>
        <p:nvSpPr>
          <p:cNvPr id="129057" name="Rectangle 33"/>
          <p:cNvSpPr>
            <a:spLocks/>
          </p:cNvSpPr>
          <p:nvPr/>
        </p:nvSpPr>
        <p:spPr bwMode="auto">
          <a:xfrm>
            <a:off x="5562600" y="2743200"/>
            <a:ext cx="850900" cy="355600"/>
          </a:xfrm>
          <a:prstGeom prst="rect">
            <a:avLst/>
          </a:prstGeom>
          <a:solidFill>
            <a:schemeClr val="accent1"/>
          </a:solidFill>
          <a:ln w="12700" cap="rnd">
            <a:noFill/>
            <a:round/>
            <a:headEnd/>
            <a:tailEnd/>
          </a:ln>
        </p:spPr>
        <p:txBody>
          <a:bodyPr lIns="38100" tIns="38100" rIns="38100" bIns="38100"/>
          <a:lstStyle/>
          <a:p>
            <a:r>
              <a:rPr lang="en-US" sz="2000">
                <a:solidFill>
                  <a:srgbClr val="063DE8"/>
                </a:solidFill>
                <a:latin typeface="Arial" charset="0"/>
                <a:cs typeface="Arial" charset="0"/>
                <a:sym typeface="Arial" charset="0"/>
              </a:rPr>
              <a:t>X = 1</a:t>
            </a:r>
          </a:p>
        </p:txBody>
      </p:sp>
      <p:sp>
        <p:nvSpPr>
          <p:cNvPr id="58403" name="TextBox 34"/>
          <p:cNvSpPr txBox="1">
            <a:spLocks noChangeArrowheads="1"/>
          </p:cNvSpPr>
          <p:nvPr/>
        </p:nvSpPr>
        <p:spPr bwMode="auto">
          <a:xfrm>
            <a:off x="0" y="6030913"/>
            <a:ext cx="9144000" cy="369887"/>
          </a:xfrm>
          <a:prstGeom prst="rect">
            <a:avLst/>
          </a:prstGeom>
          <a:noFill/>
          <a:ln w="9525">
            <a:noFill/>
            <a:miter lim="800000"/>
            <a:headEnd/>
            <a:tailEnd/>
          </a:ln>
        </p:spPr>
        <p:txBody>
          <a:bodyPr>
            <a:spAutoFit/>
          </a:bodyPr>
          <a:lstStyle/>
          <a:p>
            <a:pPr algn="l"/>
            <a:r>
              <a:rPr lang="en-US" sz="1800">
                <a:solidFill>
                  <a:schemeClr val="tx1"/>
                </a:solidFill>
              </a:rPr>
              <a:t>Your slides don’t show step details. Do you draw the steps? What kind of write protocol is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4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499"/>
                                          </p:stCondLst>
                                        </p:cTn>
                                        <p:tgtEl>
                                          <p:spTgt spid="12904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904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499"/>
                                          </p:stCondLst>
                                        </p:cTn>
                                        <p:tgtEl>
                                          <p:spTgt spid="1290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9050"/>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500"/>
                                  </p:stCondLst>
                                  <p:childTnLst>
                                    <p:set>
                                      <p:cBhvr>
                                        <p:cTn id="23" dur="1" fill="hold">
                                          <p:stCondLst>
                                            <p:cond delay="499"/>
                                          </p:stCondLst>
                                        </p:cTn>
                                        <p:tgtEl>
                                          <p:spTgt spid="129051"/>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grpId="0" nodeType="afterEffect">
                                  <p:stCondLst>
                                    <p:cond delay="500"/>
                                  </p:stCondLst>
                                  <p:childTnLst>
                                    <p:set>
                                      <p:cBhvr>
                                        <p:cTn id="26" dur="1" fill="hold">
                                          <p:stCondLst>
                                            <p:cond delay="499"/>
                                          </p:stCondLst>
                                        </p:cTn>
                                        <p:tgtEl>
                                          <p:spTgt spid="129055"/>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500"/>
                                  </p:stCondLst>
                                  <p:childTnLst>
                                    <p:set>
                                      <p:cBhvr>
                                        <p:cTn id="29" dur="1" fill="hold">
                                          <p:stCondLst>
                                            <p:cond delay="499"/>
                                          </p:stCondLst>
                                        </p:cTn>
                                        <p:tgtEl>
                                          <p:spTgt spid="12905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29053"/>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29056"/>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1000"/>
                                  </p:stCondLst>
                                  <p:childTnLst>
                                    <p:set>
                                      <p:cBhvr>
                                        <p:cTn id="39" dur="1" fill="hold">
                                          <p:stCondLst>
                                            <p:cond delay="499"/>
                                          </p:stCondLst>
                                        </p:cTn>
                                        <p:tgtEl>
                                          <p:spTgt spid="129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6" grpId="0" autoUpdateAnimBg="0"/>
      <p:bldP spid="129047" grpId="0" autoUpdateAnimBg="0"/>
      <p:bldP spid="129048" grpId="0" autoUpdateAnimBg="0"/>
      <p:bldP spid="129049" grpId="0" autoUpdateAnimBg="0"/>
      <p:bldP spid="129050" grpId="0" autoUpdateAnimBg="0"/>
      <p:bldP spid="129051" grpId="0" animBg="1" autoUpdateAnimBg="0"/>
      <p:bldP spid="129053" grpId="0" autoUpdateAnimBg="0"/>
      <p:bldP spid="129054" grpId="0" animBg="1" autoUpdateAnimBg="0"/>
      <p:bldP spid="129055" grpId="0" animBg="1" autoUpdateAnimBg="0"/>
      <p:bldP spid="129056" grpId="0" animBg="1" autoUpdateAnimBg="0"/>
      <p:bldP spid="129057"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246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246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2469"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A Write-Invalidate CC Protocol</a:t>
            </a:r>
            <a:endParaRPr lang="en-US" smtClean="0"/>
          </a:p>
        </p:txBody>
      </p:sp>
      <p:grpSp>
        <p:nvGrpSpPr>
          <p:cNvPr id="2" name="Group 5"/>
          <p:cNvGrpSpPr>
            <a:grpSpLocks/>
          </p:cNvGrpSpPr>
          <p:nvPr/>
        </p:nvGrpSpPr>
        <p:grpSpPr bwMode="auto">
          <a:xfrm>
            <a:off x="6248400" y="1295400"/>
            <a:ext cx="1066800" cy="1066800"/>
            <a:chOff x="0" y="0"/>
            <a:chExt cx="672" cy="672"/>
          </a:xfrm>
        </p:grpSpPr>
        <p:sp>
          <p:nvSpPr>
            <p:cNvPr id="62498" name="Rectangle 6"/>
            <p:cNvSpPr>
              <a:spLocks/>
            </p:cNvSpPr>
            <p:nvPr/>
          </p:nvSpPr>
          <p:spPr bwMode="auto">
            <a:xfrm>
              <a:off x="82" y="119"/>
              <a:ext cx="512" cy="394"/>
            </a:xfrm>
            <a:prstGeom prst="rect">
              <a:avLst/>
            </a:prstGeom>
            <a:noFill/>
            <a:ln w="12700">
              <a:noFill/>
              <a:miter lim="800000"/>
              <a:headEnd/>
              <a:tailEnd/>
            </a:ln>
          </p:spPr>
          <p:txBody>
            <a:bodyPr wrap="none" lIns="38100" tIns="38100" rIns="38100" bIns="38100">
              <a:spAutoFit/>
            </a:bodyPr>
            <a:lstStyle/>
            <a:p>
              <a:r>
                <a:rPr lang="en-US" sz="1800">
                  <a:latin typeface="Arial" charset="0"/>
                  <a:cs typeface="Arial" charset="0"/>
                  <a:sym typeface="Arial" charset="0"/>
                </a:rPr>
                <a:t>Shared</a:t>
              </a:r>
              <a:endParaRPr lang="en-US" sz="1800">
                <a:solidFill>
                  <a:schemeClr val="tx1"/>
                </a:solidFill>
                <a:latin typeface="Arial" charset="0"/>
                <a:cs typeface="Arial" charset="0"/>
                <a:sym typeface="Arial" charset="0"/>
              </a:endParaRPr>
            </a:p>
            <a:p>
              <a:r>
                <a:rPr lang="en-US" sz="1800">
                  <a:latin typeface="Arial" charset="0"/>
                  <a:cs typeface="Arial" charset="0"/>
                  <a:sym typeface="Arial" charset="0"/>
                </a:rPr>
                <a:t>(clean)</a:t>
              </a:r>
            </a:p>
          </p:txBody>
        </p:sp>
        <p:sp>
          <p:nvSpPr>
            <p:cNvPr id="62499" name="Oval 7"/>
            <p:cNvSpPr>
              <a:spLocks/>
            </p:cNvSpPr>
            <p:nvPr/>
          </p:nvSpPr>
          <p:spPr bwMode="auto">
            <a:xfrm>
              <a:off x="0" y="0"/>
              <a:ext cx="672" cy="672"/>
            </a:xfrm>
            <a:prstGeom prst="ellipse">
              <a:avLst/>
            </a:prstGeom>
            <a:noFill/>
            <a:ln w="12700">
              <a:solidFill>
                <a:srgbClr val="000000"/>
              </a:solidFill>
              <a:round/>
              <a:headEnd/>
              <a:tailEnd/>
            </a:ln>
          </p:spPr>
          <p:txBody>
            <a:bodyPr lIns="0" tIns="0" rIns="0" bIns="0"/>
            <a:lstStyle/>
            <a:p>
              <a:endParaRPr lang="en-US"/>
            </a:p>
          </p:txBody>
        </p:sp>
      </p:grpSp>
      <p:grpSp>
        <p:nvGrpSpPr>
          <p:cNvPr id="3" name="Group 8"/>
          <p:cNvGrpSpPr>
            <a:grpSpLocks/>
          </p:cNvGrpSpPr>
          <p:nvPr/>
        </p:nvGrpSpPr>
        <p:grpSpPr bwMode="auto">
          <a:xfrm>
            <a:off x="1752600" y="1295400"/>
            <a:ext cx="1066800" cy="1066800"/>
            <a:chOff x="0" y="0"/>
            <a:chExt cx="672" cy="672"/>
          </a:xfrm>
        </p:grpSpPr>
        <p:sp>
          <p:nvSpPr>
            <p:cNvPr id="62496" name="Rectangle 9"/>
            <p:cNvSpPr>
              <a:spLocks/>
            </p:cNvSpPr>
            <p:nvPr/>
          </p:nvSpPr>
          <p:spPr bwMode="auto">
            <a:xfrm>
              <a:off x="130" y="201"/>
              <a:ext cx="464" cy="221"/>
            </a:xfrm>
            <a:prstGeom prst="rect">
              <a:avLst/>
            </a:prstGeom>
            <a:noFill/>
            <a:ln w="12700">
              <a:noFill/>
              <a:miter lim="800000"/>
              <a:headEnd/>
              <a:tailEnd/>
            </a:ln>
          </p:spPr>
          <p:txBody>
            <a:bodyPr wrap="none" lIns="38100" tIns="38100" rIns="38100" bIns="38100">
              <a:spAutoFit/>
            </a:bodyPr>
            <a:lstStyle/>
            <a:p>
              <a:r>
                <a:rPr lang="en-US" sz="1800">
                  <a:latin typeface="Arial" charset="0"/>
                  <a:cs typeface="Arial" charset="0"/>
                  <a:sym typeface="Arial" charset="0"/>
                </a:rPr>
                <a:t>Invalid</a:t>
              </a:r>
            </a:p>
          </p:txBody>
        </p:sp>
        <p:sp>
          <p:nvSpPr>
            <p:cNvPr id="62497" name="Oval 10"/>
            <p:cNvSpPr>
              <a:spLocks/>
            </p:cNvSpPr>
            <p:nvPr/>
          </p:nvSpPr>
          <p:spPr bwMode="auto">
            <a:xfrm>
              <a:off x="0" y="0"/>
              <a:ext cx="672" cy="672"/>
            </a:xfrm>
            <a:prstGeom prst="ellipse">
              <a:avLst/>
            </a:prstGeom>
            <a:noFill/>
            <a:ln w="12700">
              <a:solidFill>
                <a:srgbClr val="000000"/>
              </a:solidFill>
              <a:round/>
              <a:headEnd/>
              <a:tailEnd/>
            </a:ln>
          </p:spPr>
          <p:txBody>
            <a:bodyPr lIns="0" tIns="0" rIns="0" bIns="0"/>
            <a:lstStyle/>
            <a:p>
              <a:endParaRPr lang="en-US"/>
            </a:p>
          </p:txBody>
        </p:sp>
      </p:grpSp>
      <p:grpSp>
        <p:nvGrpSpPr>
          <p:cNvPr id="4" name="Group 11"/>
          <p:cNvGrpSpPr>
            <a:grpSpLocks/>
          </p:cNvGrpSpPr>
          <p:nvPr/>
        </p:nvGrpSpPr>
        <p:grpSpPr bwMode="auto">
          <a:xfrm>
            <a:off x="1828800" y="4540250"/>
            <a:ext cx="1066800" cy="1066800"/>
            <a:chOff x="0" y="0"/>
            <a:chExt cx="672" cy="672"/>
          </a:xfrm>
        </p:grpSpPr>
        <p:sp>
          <p:nvSpPr>
            <p:cNvPr id="62494" name="Rectangle 12"/>
            <p:cNvSpPr>
              <a:spLocks/>
            </p:cNvSpPr>
            <p:nvPr/>
          </p:nvSpPr>
          <p:spPr bwMode="auto">
            <a:xfrm>
              <a:off x="38" y="118"/>
              <a:ext cx="592" cy="394"/>
            </a:xfrm>
            <a:prstGeom prst="rect">
              <a:avLst/>
            </a:prstGeom>
            <a:noFill/>
            <a:ln w="12700">
              <a:noFill/>
              <a:miter lim="800000"/>
              <a:headEnd/>
              <a:tailEnd/>
            </a:ln>
          </p:spPr>
          <p:txBody>
            <a:bodyPr wrap="none" lIns="38100" tIns="38100" rIns="38100" bIns="38100">
              <a:spAutoFit/>
            </a:bodyPr>
            <a:lstStyle/>
            <a:p>
              <a:r>
                <a:rPr lang="en-US" sz="1800">
                  <a:latin typeface="Arial" charset="0"/>
                  <a:cs typeface="Arial" charset="0"/>
                  <a:sym typeface="Arial" charset="0"/>
                </a:rPr>
                <a:t>Modified</a:t>
              </a:r>
              <a:endParaRPr lang="en-US" sz="1800">
                <a:solidFill>
                  <a:schemeClr val="tx1"/>
                </a:solidFill>
                <a:latin typeface="Arial" charset="0"/>
                <a:cs typeface="Arial" charset="0"/>
                <a:sym typeface="Arial" charset="0"/>
              </a:endParaRPr>
            </a:p>
            <a:p>
              <a:r>
                <a:rPr lang="en-US" sz="1800">
                  <a:latin typeface="Arial" charset="0"/>
                  <a:cs typeface="Arial" charset="0"/>
                  <a:sym typeface="Arial" charset="0"/>
                </a:rPr>
                <a:t>(dirty)</a:t>
              </a:r>
            </a:p>
          </p:txBody>
        </p:sp>
        <p:sp>
          <p:nvSpPr>
            <p:cNvPr id="62495" name="Oval 13"/>
            <p:cNvSpPr>
              <a:spLocks/>
            </p:cNvSpPr>
            <p:nvPr/>
          </p:nvSpPr>
          <p:spPr bwMode="auto">
            <a:xfrm>
              <a:off x="0" y="0"/>
              <a:ext cx="672" cy="672"/>
            </a:xfrm>
            <a:prstGeom prst="ellipse">
              <a:avLst/>
            </a:prstGeom>
            <a:noFill/>
            <a:ln w="12700">
              <a:solidFill>
                <a:srgbClr val="000000"/>
              </a:solidFill>
              <a:round/>
              <a:headEnd/>
              <a:tailEnd/>
            </a:ln>
          </p:spPr>
          <p:txBody>
            <a:bodyPr lIns="0" tIns="0" rIns="0" bIns="0"/>
            <a:lstStyle/>
            <a:p>
              <a:endParaRPr lang="en-US"/>
            </a:p>
          </p:txBody>
        </p:sp>
      </p:grpSp>
      <p:sp>
        <p:nvSpPr>
          <p:cNvPr id="62473" name="Rectangle 14"/>
          <p:cNvSpPr>
            <a:spLocks/>
          </p:cNvSpPr>
          <p:nvPr/>
        </p:nvSpPr>
        <p:spPr bwMode="auto">
          <a:xfrm>
            <a:off x="5715000" y="4419600"/>
            <a:ext cx="29210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write-back caching protocol in black</a:t>
            </a:r>
          </a:p>
        </p:txBody>
      </p:sp>
      <p:sp>
        <p:nvSpPr>
          <p:cNvPr id="62474" name="Rectangle 15"/>
          <p:cNvSpPr>
            <a:spLocks/>
          </p:cNvSpPr>
          <p:nvPr/>
        </p:nvSpPr>
        <p:spPr bwMode="auto">
          <a:xfrm>
            <a:off x="3790950" y="1233488"/>
            <a:ext cx="1282700" cy="350837"/>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 read (miss)</a:t>
            </a:r>
          </a:p>
        </p:txBody>
      </p:sp>
      <p:sp>
        <p:nvSpPr>
          <p:cNvPr id="62475" name="Line 16"/>
          <p:cNvSpPr>
            <a:spLocks noChangeShapeType="1"/>
          </p:cNvSpPr>
          <p:nvPr/>
        </p:nvSpPr>
        <p:spPr bwMode="auto">
          <a:xfrm flipH="1">
            <a:off x="2895600" y="2362200"/>
            <a:ext cx="3810000" cy="2514600"/>
          </a:xfrm>
          <a:prstGeom prst="line">
            <a:avLst/>
          </a:prstGeom>
          <a:noFill/>
          <a:ln w="12700">
            <a:solidFill>
              <a:srgbClr val="000000"/>
            </a:solidFill>
            <a:round/>
            <a:headEnd/>
            <a:tailEnd type="triangle" w="med" len="med"/>
          </a:ln>
        </p:spPr>
        <p:txBody>
          <a:bodyPr lIns="0" tIns="0" rIns="0" bIns="0"/>
          <a:lstStyle/>
          <a:p>
            <a:endParaRPr lang="en-US"/>
          </a:p>
        </p:txBody>
      </p:sp>
      <p:sp>
        <p:nvSpPr>
          <p:cNvPr id="62476" name="Rectangle 17"/>
          <p:cNvSpPr>
            <a:spLocks/>
          </p:cNvSpPr>
          <p:nvPr/>
        </p:nvSpPr>
        <p:spPr bwMode="auto">
          <a:xfrm rot="-2040000">
            <a:off x="4024313" y="3538538"/>
            <a:ext cx="1816100" cy="350837"/>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write (hit or miss)</a:t>
            </a:r>
          </a:p>
        </p:txBody>
      </p:sp>
      <p:sp>
        <p:nvSpPr>
          <p:cNvPr id="62477" name="AutoShape 18"/>
          <p:cNvSpPr>
            <a:spLocks/>
          </p:cNvSpPr>
          <p:nvPr/>
        </p:nvSpPr>
        <p:spPr bwMode="auto">
          <a:xfrm rot="10800000">
            <a:off x="6781800" y="1066800"/>
            <a:ext cx="760413" cy="762000"/>
          </a:xfrm>
          <a:custGeom>
            <a:avLst/>
            <a:gdLst>
              <a:gd name="T0" fmla="*/ 13384923 w 21600"/>
              <a:gd name="T1" fmla="*/ 13440833 h 21600"/>
              <a:gd name="T2" fmla="*/ 0 60000 65536"/>
              <a:gd name="T3" fmla="*/ 0 w 21600"/>
              <a:gd name="T4" fmla="*/ 0 h 21600"/>
              <a:gd name="T5" fmla="*/ 21600 w 21600"/>
              <a:gd name="T6" fmla="*/ 21600 h 21600"/>
            </a:gdLst>
            <a:ahLst/>
            <a:cxnLst>
              <a:cxn ang="T2">
                <a:pos x="T0" y="T1"/>
              </a:cxn>
            </a:cxnLst>
            <a:rect l="T3" t="T4" r="T5" b="T6"/>
            <a:pathLst>
              <a:path w="21600" h="21600">
                <a:moveTo>
                  <a:pt x="6480" y="0"/>
                </a:moveTo>
                <a:cubicBezTo>
                  <a:pt x="3240" y="0"/>
                  <a:pt x="0" y="5400"/>
                  <a:pt x="0" y="10800"/>
                </a:cubicBezTo>
                <a:cubicBezTo>
                  <a:pt x="0" y="16200"/>
                  <a:pt x="5400" y="21600"/>
                  <a:pt x="10800" y="21600"/>
                </a:cubicBezTo>
                <a:cubicBezTo>
                  <a:pt x="16200" y="21600"/>
                  <a:pt x="21600" y="18360"/>
                  <a:pt x="21600" y="15120"/>
                </a:cubicBezTo>
              </a:path>
            </a:pathLst>
          </a:custGeom>
          <a:noFill/>
          <a:ln w="12700">
            <a:solidFill>
              <a:srgbClr val="000000"/>
            </a:solidFill>
            <a:round/>
            <a:headEnd/>
            <a:tailEnd type="triangle" w="med" len="med"/>
          </a:ln>
        </p:spPr>
        <p:txBody>
          <a:bodyPr lIns="0" tIns="0" rIns="0" bIns="0"/>
          <a:lstStyle/>
          <a:p>
            <a:endParaRPr lang="en-US"/>
          </a:p>
        </p:txBody>
      </p:sp>
      <p:sp>
        <p:nvSpPr>
          <p:cNvPr id="62478" name="Rectangle 19"/>
          <p:cNvSpPr>
            <a:spLocks/>
          </p:cNvSpPr>
          <p:nvPr/>
        </p:nvSpPr>
        <p:spPr bwMode="auto">
          <a:xfrm>
            <a:off x="7467600" y="990600"/>
            <a:ext cx="13843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read (hit or miss)</a:t>
            </a:r>
          </a:p>
        </p:txBody>
      </p:sp>
      <p:sp>
        <p:nvSpPr>
          <p:cNvPr id="62479" name="AutoShape 20"/>
          <p:cNvSpPr>
            <a:spLocks/>
          </p:cNvSpPr>
          <p:nvPr/>
        </p:nvSpPr>
        <p:spPr bwMode="auto">
          <a:xfrm rot="5400000" flipH="1">
            <a:off x="1599407" y="5072856"/>
            <a:ext cx="762000" cy="760413"/>
          </a:xfrm>
          <a:custGeom>
            <a:avLst/>
            <a:gdLst>
              <a:gd name="T0" fmla="*/ 13440833 w 21600"/>
              <a:gd name="T1" fmla="*/ 13384923 h 21600"/>
              <a:gd name="T2" fmla="*/ 0 60000 65536"/>
              <a:gd name="T3" fmla="*/ 0 w 21600"/>
              <a:gd name="T4" fmla="*/ 0 h 21600"/>
              <a:gd name="T5" fmla="*/ 21600 w 21600"/>
              <a:gd name="T6" fmla="*/ 21600 h 21600"/>
            </a:gdLst>
            <a:ahLst/>
            <a:cxnLst>
              <a:cxn ang="T2">
                <a:pos x="T0" y="T1"/>
              </a:cxn>
            </a:cxnLst>
            <a:rect l="T3" t="T4" r="T5" b="T6"/>
            <a:pathLst>
              <a:path w="21600" h="21600">
                <a:moveTo>
                  <a:pt x="6480" y="0"/>
                </a:moveTo>
                <a:cubicBezTo>
                  <a:pt x="3240" y="0"/>
                  <a:pt x="0" y="5400"/>
                  <a:pt x="0" y="10800"/>
                </a:cubicBezTo>
                <a:cubicBezTo>
                  <a:pt x="0" y="16200"/>
                  <a:pt x="5400" y="21600"/>
                  <a:pt x="10800" y="21600"/>
                </a:cubicBezTo>
                <a:cubicBezTo>
                  <a:pt x="16200" y="21600"/>
                  <a:pt x="21600" y="18360"/>
                  <a:pt x="21600" y="15120"/>
                </a:cubicBezTo>
              </a:path>
            </a:pathLst>
          </a:custGeom>
          <a:noFill/>
          <a:ln w="12700">
            <a:solidFill>
              <a:srgbClr val="000000"/>
            </a:solidFill>
            <a:round/>
            <a:headEnd/>
            <a:tailEnd type="triangle" w="med" len="med"/>
          </a:ln>
        </p:spPr>
        <p:txBody>
          <a:bodyPr lIns="0" tIns="0" rIns="0" bIns="0"/>
          <a:lstStyle/>
          <a:p>
            <a:endParaRPr lang="en-US"/>
          </a:p>
        </p:txBody>
      </p:sp>
      <p:sp>
        <p:nvSpPr>
          <p:cNvPr id="62480" name="Rectangle 21"/>
          <p:cNvSpPr>
            <a:spLocks/>
          </p:cNvSpPr>
          <p:nvPr/>
        </p:nvSpPr>
        <p:spPr bwMode="auto">
          <a:xfrm>
            <a:off x="457200" y="5759450"/>
            <a:ext cx="2603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read (hit) or write (hit)</a:t>
            </a:r>
          </a:p>
        </p:txBody>
      </p:sp>
      <p:sp>
        <p:nvSpPr>
          <p:cNvPr id="62481" name="Line 22"/>
          <p:cNvSpPr>
            <a:spLocks noChangeShapeType="1"/>
          </p:cNvSpPr>
          <p:nvPr/>
        </p:nvSpPr>
        <p:spPr bwMode="auto">
          <a:xfrm>
            <a:off x="1981200" y="2286000"/>
            <a:ext cx="0" cy="2362200"/>
          </a:xfrm>
          <a:prstGeom prst="line">
            <a:avLst/>
          </a:prstGeom>
          <a:noFill/>
          <a:ln w="12700">
            <a:solidFill>
              <a:srgbClr val="000000"/>
            </a:solidFill>
            <a:round/>
            <a:headEnd/>
            <a:tailEnd type="triangle" w="med" len="med"/>
          </a:ln>
        </p:spPr>
        <p:txBody>
          <a:bodyPr lIns="0" tIns="0" rIns="0" bIns="0"/>
          <a:lstStyle/>
          <a:p>
            <a:endParaRPr lang="en-US"/>
          </a:p>
        </p:txBody>
      </p:sp>
      <p:sp>
        <p:nvSpPr>
          <p:cNvPr id="62482" name="Rectangle 23"/>
          <p:cNvSpPr>
            <a:spLocks/>
          </p:cNvSpPr>
          <p:nvPr/>
        </p:nvSpPr>
        <p:spPr bwMode="auto">
          <a:xfrm rot="-5400000">
            <a:off x="1150144" y="3231356"/>
            <a:ext cx="12446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write (miss)</a:t>
            </a:r>
          </a:p>
        </p:txBody>
      </p:sp>
      <p:sp>
        <p:nvSpPr>
          <p:cNvPr id="133144" name="Rectangle 24"/>
          <p:cNvSpPr>
            <a:spLocks/>
          </p:cNvSpPr>
          <p:nvPr/>
        </p:nvSpPr>
        <p:spPr bwMode="auto">
          <a:xfrm rot="-2040000">
            <a:off x="3832225" y="3295650"/>
            <a:ext cx="1601788"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send invalidate</a:t>
            </a:r>
          </a:p>
        </p:txBody>
      </p:sp>
      <p:grpSp>
        <p:nvGrpSpPr>
          <p:cNvPr id="5" name="Group 25"/>
          <p:cNvGrpSpPr>
            <a:grpSpLocks/>
          </p:cNvGrpSpPr>
          <p:nvPr/>
        </p:nvGrpSpPr>
        <p:grpSpPr bwMode="auto">
          <a:xfrm>
            <a:off x="2819400" y="1600200"/>
            <a:ext cx="3429000" cy="900113"/>
            <a:chOff x="0" y="0"/>
            <a:chExt cx="2160" cy="567"/>
          </a:xfrm>
        </p:grpSpPr>
        <p:sp>
          <p:nvSpPr>
            <p:cNvPr id="62492" name="Line 26"/>
            <p:cNvSpPr>
              <a:spLocks noChangeShapeType="1"/>
            </p:cNvSpPr>
            <p:nvPr/>
          </p:nvSpPr>
          <p:spPr bwMode="auto">
            <a:xfrm flipH="1">
              <a:off x="0" y="192"/>
              <a:ext cx="2160" cy="0"/>
            </a:xfrm>
            <a:prstGeom prst="line">
              <a:avLst/>
            </a:prstGeom>
            <a:noFill/>
            <a:ln w="12700">
              <a:solidFill>
                <a:srgbClr val="063DE8"/>
              </a:solidFill>
              <a:round/>
              <a:headEnd/>
              <a:tailEnd type="triangle" w="med" len="med"/>
            </a:ln>
          </p:spPr>
          <p:txBody>
            <a:bodyPr lIns="0" tIns="0" rIns="0" bIns="0"/>
            <a:lstStyle/>
            <a:p>
              <a:endParaRPr lang="en-US"/>
            </a:p>
          </p:txBody>
        </p:sp>
        <p:sp>
          <p:nvSpPr>
            <p:cNvPr id="62493" name="Rectangle 27"/>
            <p:cNvSpPr>
              <a:spLocks/>
            </p:cNvSpPr>
            <p:nvPr/>
          </p:nvSpPr>
          <p:spPr bwMode="auto">
            <a:xfrm>
              <a:off x="264" y="0"/>
              <a:ext cx="1441" cy="567"/>
            </a:xfrm>
            <a:prstGeom prst="rect">
              <a:avLst/>
            </a:prstGeom>
            <a:noFill/>
            <a:ln w="12700">
              <a:noFill/>
              <a:miter lim="800000"/>
              <a:headEnd/>
              <a:tailEnd/>
            </a:ln>
          </p:spPr>
          <p:txBody>
            <a:bodyPr wrap="none" lIns="38100" tIns="38100" rIns="38100" bIns="38100">
              <a:spAutoFit/>
            </a:bodyPr>
            <a:lstStyle/>
            <a:p>
              <a:r>
                <a:rPr lang="en-US" sz="1800">
                  <a:solidFill>
                    <a:srgbClr val="063DE8"/>
                  </a:solidFill>
                  <a:latin typeface="Arial" charset="0"/>
                  <a:cs typeface="Arial" charset="0"/>
                  <a:sym typeface="Arial" charset="0"/>
                </a:rPr>
                <a:t> receives invalidate</a:t>
              </a:r>
              <a:endParaRPr lang="en-US" sz="1800">
                <a:solidFill>
                  <a:schemeClr val="tx1"/>
                </a:solidFill>
                <a:latin typeface="Arial" charset="0"/>
                <a:cs typeface="Arial" charset="0"/>
                <a:sym typeface="Arial" charset="0"/>
              </a:endParaRPr>
            </a:p>
            <a:p>
              <a:r>
                <a:rPr lang="en-US" sz="1800">
                  <a:solidFill>
                    <a:srgbClr val="063DE8"/>
                  </a:solidFill>
                  <a:latin typeface="Arial" charset="0"/>
                  <a:cs typeface="Arial" charset="0"/>
                  <a:sym typeface="Arial" charset="0"/>
                </a:rPr>
                <a:t>(write by another core</a:t>
              </a:r>
              <a:endParaRPr lang="en-US" sz="1800">
                <a:solidFill>
                  <a:schemeClr val="tx1"/>
                </a:solidFill>
                <a:latin typeface="Arial" charset="0"/>
                <a:cs typeface="Arial" charset="0"/>
                <a:sym typeface="Arial" charset="0"/>
              </a:endParaRPr>
            </a:p>
            <a:p>
              <a:r>
                <a:rPr lang="en-US" sz="1800">
                  <a:solidFill>
                    <a:srgbClr val="063DE8"/>
                  </a:solidFill>
                  <a:latin typeface="Arial" charset="0"/>
                  <a:cs typeface="Arial" charset="0"/>
                  <a:sym typeface="Arial" charset="0"/>
                </a:rPr>
                <a:t> to this block)</a:t>
              </a:r>
            </a:p>
          </p:txBody>
        </p:sp>
      </p:grpSp>
      <p:grpSp>
        <p:nvGrpSpPr>
          <p:cNvPr id="6" name="Group 28"/>
          <p:cNvGrpSpPr>
            <a:grpSpLocks/>
          </p:cNvGrpSpPr>
          <p:nvPr/>
        </p:nvGrpSpPr>
        <p:grpSpPr bwMode="auto">
          <a:xfrm>
            <a:off x="2206625" y="2209800"/>
            <a:ext cx="863600" cy="2451100"/>
            <a:chOff x="0" y="0"/>
            <a:chExt cx="544" cy="1544"/>
          </a:xfrm>
        </p:grpSpPr>
        <p:sp>
          <p:nvSpPr>
            <p:cNvPr id="62490" name="Line 29"/>
            <p:cNvSpPr>
              <a:spLocks noChangeShapeType="1"/>
            </p:cNvSpPr>
            <p:nvPr/>
          </p:nvSpPr>
          <p:spPr bwMode="auto">
            <a:xfrm rot="10800000" flipH="1">
              <a:off x="194" y="96"/>
              <a:ext cx="0" cy="1392"/>
            </a:xfrm>
            <a:prstGeom prst="line">
              <a:avLst/>
            </a:prstGeom>
            <a:noFill/>
            <a:ln w="12700">
              <a:solidFill>
                <a:srgbClr val="063DE8"/>
              </a:solidFill>
              <a:round/>
              <a:headEnd/>
              <a:tailEnd type="triangle" w="med" len="med"/>
            </a:ln>
          </p:spPr>
          <p:txBody>
            <a:bodyPr lIns="0" tIns="0" rIns="0" bIns="0"/>
            <a:lstStyle/>
            <a:p>
              <a:endParaRPr lang="en-US"/>
            </a:p>
          </p:txBody>
        </p:sp>
        <p:sp>
          <p:nvSpPr>
            <p:cNvPr id="62491" name="Rectangle 30"/>
            <p:cNvSpPr>
              <a:spLocks/>
            </p:cNvSpPr>
            <p:nvPr/>
          </p:nvSpPr>
          <p:spPr bwMode="auto">
            <a:xfrm rot="-5400000">
              <a:off x="-500" y="500"/>
              <a:ext cx="1543" cy="544"/>
            </a:xfrm>
            <a:prstGeom prst="rect">
              <a:avLst/>
            </a:prstGeom>
            <a:noFill/>
            <a:ln w="12700">
              <a:noFill/>
              <a:miter lim="800000"/>
              <a:headEnd/>
              <a:tailEnd/>
            </a:ln>
          </p:spPr>
          <p:txBody>
            <a:bodyPr lIns="38100" tIns="38100" rIns="38100" bIns="38100"/>
            <a:lstStyle/>
            <a:p>
              <a:r>
                <a:rPr lang="en-US" sz="1800">
                  <a:solidFill>
                    <a:srgbClr val="063DE8"/>
                  </a:solidFill>
                  <a:latin typeface="Arial" charset="0"/>
                  <a:cs typeface="Arial" charset="0"/>
                  <a:sym typeface="Arial" charset="0"/>
                </a:rPr>
                <a:t>write-back due to read (miss) by another core to this block</a:t>
              </a:r>
            </a:p>
          </p:txBody>
        </p:sp>
      </p:grpSp>
      <p:sp>
        <p:nvSpPr>
          <p:cNvPr id="133151" name="Rectangle 31"/>
          <p:cNvSpPr>
            <a:spLocks/>
          </p:cNvSpPr>
          <p:nvPr/>
        </p:nvSpPr>
        <p:spPr bwMode="auto">
          <a:xfrm rot="-5400000">
            <a:off x="1274763" y="3255963"/>
            <a:ext cx="1601787" cy="350837"/>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send invalidate</a:t>
            </a:r>
          </a:p>
        </p:txBody>
      </p:sp>
      <p:sp>
        <p:nvSpPr>
          <p:cNvPr id="62487" name="Line 32"/>
          <p:cNvSpPr>
            <a:spLocks noChangeShapeType="1"/>
          </p:cNvSpPr>
          <p:nvPr/>
        </p:nvSpPr>
        <p:spPr bwMode="auto">
          <a:xfrm>
            <a:off x="2743200" y="1600200"/>
            <a:ext cx="3505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133153" name="Rectangle 33"/>
          <p:cNvSpPr>
            <a:spLocks/>
          </p:cNvSpPr>
          <p:nvPr/>
        </p:nvSpPr>
        <p:spPr bwMode="auto">
          <a:xfrm>
            <a:off x="5715000" y="4953000"/>
            <a:ext cx="2921000" cy="330200"/>
          </a:xfrm>
          <a:prstGeom prst="rect">
            <a:avLst/>
          </a:prstGeom>
          <a:noFill/>
          <a:ln w="12700">
            <a:noFill/>
            <a:miter lim="800000"/>
            <a:headEnd/>
            <a:tailEnd/>
          </a:ln>
        </p:spPr>
        <p:txBody>
          <a:bodyPr lIns="38100" tIns="38100" rIns="38100" bIns="38100"/>
          <a:lstStyle/>
          <a:p>
            <a:pPr algn="l"/>
            <a:r>
              <a:rPr lang="en-US" sz="1800">
                <a:solidFill>
                  <a:schemeClr val="tx1"/>
                </a:solidFill>
                <a:latin typeface="Arial" charset="0"/>
                <a:cs typeface="Arial" charset="0"/>
                <a:sym typeface="Arial" charset="0"/>
              </a:rPr>
              <a:t>signals from the core in red</a:t>
            </a:r>
          </a:p>
        </p:txBody>
      </p:sp>
      <p:sp>
        <p:nvSpPr>
          <p:cNvPr id="133154" name="Rectangle 34"/>
          <p:cNvSpPr>
            <a:spLocks/>
          </p:cNvSpPr>
          <p:nvPr/>
        </p:nvSpPr>
        <p:spPr bwMode="auto">
          <a:xfrm>
            <a:off x="5715000" y="5484813"/>
            <a:ext cx="2921000" cy="330200"/>
          </a:xfrm>
          <a:prstGeom prst="rect">
            <a:avLst/>
          </a:prstGeom>
          <a:noFill/>
          <a:ln w="12700">
            <a:noFill/>
            <a:miter lim="800000"/>
            <a:headEnd/>
            <a:tailEnd/>
          </a:ln>
        </p:spPr>
        <p:txBody>
          <a:bodyPr lIns="38100" tIns="38100" rIns="38100" bIns="38100"/>
          <a:lstStyle/>
          <a:p>
            <a:pPr algn="l"/>
            <a:r>
              <a:rPr lang="en-US" sz="1800">
                <a:solidFill>
                  <a:srgbClr val="063DE8"/>
                </a:solidFill>
                <a:latin typeface="Arial" charset="0"/>
                <a:cs typeface="Arial" charset="0"/>
                <a:sym typeface="Arial" charset="0"/>
              </a:rPr>
              <a:t>signals from the bus in blue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4" grpId="0" autoUpdateAnimBg="0"/>
      <p:bldP spid="133151" grpId="0" autoUpdateAnimBg="0"/>
      <p:bldP spid="133153" grpId="0" autoUpdateAnimBg="0"/>
      <p:bldP spid="133154"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656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656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6565" name="Rectangle 4"/>
          <p:cNvSpPr>
            <a:spLocks noChangeArrowheads="1"/>
          </p:cNvSpPr>
          <p:nvPr>
            <p:ph type="title"/>
          </p:nvPr>
        </p:nvSpPr>
        <p:spPr>
          <a:xfrm>
            <a:off x="533400" y="228600"/>
            <a:ext cx="8153400" cy="457200"/>
          </a:xfrm>
        </p:spPr>
        <p:txBody>
          <a:bodyPr>
            <a:normAutofit fontScale="90000"/>
          </a:bodyPr>
          <a:lstStyle/>
          <a:p>
            <a:pPr algn="ctr" eaLnBrk="1" hangingPunct="1"/>
            <a:r>
              <a:rPr lang="en-US" sz="3200" smtClean="0">
                <a:solidFill>
                  <a:schemeClr val="tx2"/>
                </a:solidFill>
              </a:rPr>
              <a:t>Write-Invalidate CC Examples</a:t>
            </a:r>
            <a:endParaRPr lang="en-US" smtClean="0"/>
          </a:p>
        </p:txBody>
      </p:sp>
      <p:sp>
        <p:nvSpPr>
          <p:cNvPr id="66566" name="Rectangle 5"/>
          <p:cNvSpPr>
            <a:spLocks noChangeArrowheads="1"/>
          </p:cNvSpPr>
          <p:nvPr>
            <p:ph type="body" idx="1"/>
          </p:nvPr>
        </p:nvSpPr>
        <p:spPr>
          <a:xfrm>
            <a:off x="609600" y="762000"/>
            <a:ext cx="8153400" cy="2070100"/>
          </a:xfrm>
        </p:spPr>
        <p:txBody>
          <a:bodyPr/>
          <a:lstStyle/>
          <a:p>
            <a:pPr lvl="1" eaLnBrk="1" hangingPunct="1">
              <a:spcBef>
                <a:spcPct val="0"/>
              </a:spcBef>
              <a:buFont typeface="Thonburi" charset="0"/>
              <a:buChar char="•"/>
            </a:pPr>
            <a:r>
              <a:rPr lang="en-US" smtClean="0"/>
              <a:t>I = invalid (many), S = shared (many), M = modified (only one)</a:t>
            </a:r>
          </a:p>
        </p:txBody>
      </p:sp>
      <p:sp>
        <p:nvSpPr>
          <p:cNvPr id="137222" name="Rectangle 6"/>
          <p:cNvSpPr>
            <a:spLocks/>
          </p:cNvSpPr>
          <p:nvPr/>
        </p:nvSpPr>
        <p:spPr bwMode="auto">
          <a:xfrm>
            <a:off x="2286000" y="1066800"/>
            <a:ext cx="1993900" cy="330200"/>
          </a:xfrm>
          <a:prstGeom prst="rect">
            <a:avLst/>
          </a:prstGeom>
          <a:noFill/>
          <a:ln w="12700">
            <a:noFill/>
            <a:miter lim="800000"/>
            <a:headEnd/>
            <a:tailEnd/>
          </a:ln>
        </p:spPr>
        <p:txBody>
          <a:bodyPr lIns="38100" tIns="38100" rIns="38100" bIns="38100"/>
          <a:lstStyle/>
          <a:p>
            <a:pPr algn="l"/>
            <a:r>
              <a:rPr lang="en-US" sz="1800">
                <a:solidFill>
                  <a:schemeClr val="tx1"/>
                </a:solidFill>
                <a:latin typeface="Arial" charset="0"/>
                <a:cs typeface="Arial" charset="0"/>
                <a:sym typeface="Arial" charset="0"/>
              </a:rPr>
              <a:t>1. read miss for A</a:t>
            </a:r>
          </a:p>
        </p:txBody>
      </p:sp>
      <p:sp>
        <p:nvSpPr>
          <p:cNvPr id="137223" name="Rectangle 7"/>
          <p:cNvSpPr>
            <a:spLocks/>
          </p:cNvSpPr>
          <p:nvPr/>
        </p:nvSpPr>
        <p:spPr bwMode="auto">
          <a:xfrm>
            <a:off x="1143000" y="2667000"/>
            <a:ext cx="24511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2. read request for A</a:t>
            </a:r>
          </a:p>
        </p:txBody>
      </p:sp>
      <p:sp>
        <p:nvSpPr>
          <p:cNvPr id="137224" name="Rectangle 8"/>
          <p:cNvSpPr>
            <a:spLocks/>
          </p:cNvSpPr>
          <p:nvPr/>
        </p:nvSpPr>
        <p:spPr bwMode="auto">
          <a:xfrm>
            <a:off x="381000" y="1066800"/>
            <a:ext cx="1841500" cy="11303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3. snoop sees read request for A &amp; lets MM supply A</a:t>
            </a:r>
          </a:p>
        </p:txBody>
      </p:sp>
      <p:sp>
        <p:nvSpPr>
          <p:cNvPr id="137225" name="Rectangle 9"/>
          <p:cNvSpPr>
            <a:spLocks/>
          </p:cNvSpPr>
          <p:nvPr/>
        </p:nvSpPr>
        <p:spPr bwMode="auto">
          <a:xfrm>
            <a:off x="2514600" y="1600200"/>
            <a:ext cx="2146300" cy="8636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4. gets A from MM &amp; changes its state to </a:t>
            </a:r>
            <a:r>
              <a:rPr lang="en-US" sz="1800" b="1">
                <a:solidFill>
                  <a:schemeClr val="tx1"/>
                </a:solidFill>
                <a:latin typeface="Arial" charset="0"/>
                <a:cs typeface="Arial" charset="0"/>
                <a:sym typeface="Arial" charset="0"/>
              </a:rPr>
              <a:t>S</a:t>
            </a:r>
          </a:p>
        </p:txBody>
      </p:sp>
      <p:sp>
        <p:nvSpPr>
          <p:cNvPr id="137226" name="Rectangle 10"/>
          <p:cNvSpPr>
            <a:spLocks/>
          </p:cNvSpPr>
          <p:nvPr/>
        </p:nvSpPr>
        <p:spPr bwMode="auto">
          <a:xfrm>
            <a:off x="6781800" y="1066800"/>
            <a:ext cx="20701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1. write miss for A</a:t>
            </a:r>
          </a:p>
        </p:txBody>
      </p:sp>
      <p:sp>
        <p:nvSpPr>
          <p:cNvPr id="137227" name="Rectangle 11"/>
          <p:cNvSpPr>
            <a:spLocks/>
          </p:cNvSpPr>
          <p:nvPr/>
        </p:nvSpPr>
        <p:spPr bwMode="auto">
          <a:xfrm>
            <a:off x="6934200" y="1585913"/>
            <a:ext cx="2146300" cy="8636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2. writes A &amp; changes its state to </a:t>
            </a:r>
            <a:r>
              <a:rPr lang="en-US" sz="1800" b="1">
                <a:solidFill>
                  <a:schemeClr val="tx1"/>
                </a:solidFill>
                <a:latin typeface="Arial" charset="0"/>
                <a:cs typeface="Arial" charset="0"/>
                <a:sym typeface="Arial" charset="0"/>
              </a:rPr>
              <a:t>M</a:t>
            </a:r>
          </a:p>
        </p:txBody>
      </p:sp>
      <p:sp>
        <p:nvSpPr>
          <p:cNvPr id="137228" name="Rectangle 12"/>
          <p:cNvSpPr>
            <a:spLocks/>
          </p:cNvSpPr>
          <p:nvPr/>
        </p:nvSpPr>
        <p:spPr bwMode="auto">
          <a:xfrm>
            <a:off x="2286000" y="3810000"/>
            <a:ext cx="22225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1. read miss for A</a:t>
            </a:r>
          </a:p>
        </p:txBody>
      </p:sp>
      <p:sp>
        <p:nvSpPr>
          <p:cNvPr id="137229" name="Rectangle 13"/>
          <p:cNvSpPr>
            <a:spLocks/>
          </p:cNvSpPr>
          <p:nvPr/>
        </p:nvSpPr>
        <p:spPr bwMode="auto">
          <a:xfrm>
            <a:off x="228600" y="3810000"/>
            <a:ext cx="2374900" cy="8636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3. snoop sees read request for A, writes-back A to MM</a:t>
            </a:r>
          </a:p>
        </p:txBody>
      </p:sp>
      <p:sp>
        <p:nvSpPr>
          <p:cNvPr id="137230" name="Rectangle 14"/>
          <p:cNvSpPr>
            <a:spLocks/>
          </p:cNvSpPr>
          <p:nvPr/>
        </p:nvSpPr>
        <p:spPr bwMode="auto">
          <a:xfrm>
            <a:off x="1371600" y="5410200"/>
            <a:ext cx="23749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2. read request for A</a:t>
            </a:r>
          </a:p>
        </p:txBody>
      </p:sp>
      <p:sp>
        <p:nvSpPr>
          <p:cNvPr id="137231" name="Rectangle 15"/>
          <p:cNvSpPr>
            <a:spLocks/>
          </p:cNvSpPr>
          <p:nvPr/>
        </p:nvSpPr>
        <p:spPr bwMode="auto">
          <a:xfrm>
            <a:off x="2590800" y="4267200"/>
            <a:ext cx="2146300" cy="8636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4. gets A from MM &amp; changes its state to </a:t>
            </a:r>
            <a:r>
              <a:rPr lang="en-US" sz="1800" b="1">
                <a:solidFill>
                  <a:schemeClr val="tx1"/>
                </a:solidFill>
                <a:latin typeface="Arial" charset="0"/>
                <a:cs typeface="Arial" charset="0"/>
                <a:sym typeface="Arial" charset="0"/>
              </a:rPr>
              <a:t>M</a:t>
            </a:r>
          </a:p>
        </p:txBody>
      </p:sp>
      <p:sp>
        <p:nvSpPr>
          <p:cNvPr id="137232" name="Rectangle 16"/>
          <p:cNvSpPr>
            <a:spLocks/>
          </p:cNvSpPr>
          <p:nvPr/>
        </p:nvSpPr>
        <p:spPr bwMode="auto">
          <a:xfrm>
            <a:off x="5486400" y="2728913"/>
            <a:ext cx="31369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3. C2 sends invalidate for  A</a:t>
            </a:r>
          </a:p>
        </p:txBody>
      </p:sp>
      <p:sp>
        <p:nvSpPr>
          <p:cNvPr id="137233" name="Rectangle 17"/>
          <p:cNvSpPr>
            <a:spLocks/>
          </p:cNvSpPr>
          <p:nvPr/>
        </p:nvSpPr>
        <p:spPr bwMode="auto">
          <a:xfrm>
            <a:off x="4953000" y="1890713"/>
            <a:ext cx="1917700" cy="596900"/>
          </a:xfrm>
          <a:prstGeom prst="rect">
            <a:avLst/>
          </a:prstGeom>
          <a:noFill/>
          <a:ln w="12700">
            <a:noFill/>
            <a:miter lim="800000"/>
            <a:headEnd/>
            <a:tailEnd/>
          </a:ln>
        </p:spPr>
        <p:txBody>
          <a:bodyPr lIns="38100" tIns="38100" rIns="38100" bIns="38100"/>
          <a:lstStyle/>
          <a:p>
            <a:pPr algn="l"/>
            <a:r>
              <a:rPr lang="en-US" sz="1800">
                <a:solidFill>
                  <a:schemeClr val="tx1"/>
                </a:solidFill>
                <a:latin typeface="Arial" charset="0"/>
                <a:cs typeface="Arial" charset="0"/>
                <a:sym typeface="Arial" charset="0"/>
              </a:rPr>
              <a:t>4. change A state to </a:t>
            </a:r>
            <a:r>
              <a:rPr lang="en-US" sz="1800" b="1">
                <a:solidFill>
                  <a:schemeClr val="tx1"/>
                </a:solidFill>
                <a:latin typeface="Arial" charset="0"/>
                <a:cs typeface="Arial" charset="0"/>
                <a:sym typeface="Arial" charset="0"/>
              </a:rPr>
              <a:t>I</a:t>
            </a:r>
          </a:p>
        </p:txBody>
      </p:sp>
      <p:sp>
        <p:nvSpPr>
          <p:cNvPr id="137234" name="Rectangle 18"/>
          <p:cNvSpPr>
            <a:spLocks/>
          </p:cNvSpPr>
          <p:nvPr/>
        </p:nvSpPr>
        <p:spPr bwMode="auto">
          <a:xfrm>
            <a:off x="990600" y="5181600"/>
            <a:ext cx="31369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5. C2 sends invalidate for  A</a:t>
            </a:r>
          </a:p>
        </p:txBody>
      </p:sp>
      <p:sp>
        <p:nvSpPr>
          <p:cNvPr id="137235" name="Rectangle 19"/>
          <p:cNvSpPr>
            <a:spLocks/>
          </p:cNvSpPr>
          <p:nvPr/>
        </p:nvSpPr>
        <p:spPr bwMode="auto">
          <a:xfrm>
            <a:off x="457200" y="4616450"/>
            <a:ext cx="1917700" cy="596900"/>
          </a:xfrm>
          <a:prstGeom prst="rect">
            <a:avLst/>
          </a:prstGeom>
          <a:noFill/>
          <a:ln w="12700">
            <a:noFill/>
            <a:miter lim="800000"/>
            <a:headEnd/>
            <a:tailEnd/>
          </a:ln>
        </p:spPr>
        <p:txBody>
          <a:bodyPr lIns="38100" tIns="38100" rIns="38100" bIns="38100"/>
          <a:lstStyle/>
          <a:p>
            <a:pPr algn="l"/>
            <a:r>
              <a:rPr lang="en-US" sz="1800">
                <a:solidFill>
                  <a:schemeClr val="tx1"/>
                </a:solidFill>
                <a:latin typeface="Arial" charset="0"/>
                <a:cs typeface="Arial" charset="0"/>
                <a:sym typeface="Arial" charset="0"/>
              </a:rPr>
              <a:t>5. change A state to </a:t>
            </a:r>
            <a:r>
              <a:rPr lang="en-US" sz="1800" b="1">
                <a:solidFill>
                  <a:schemeClr val="tx1"/>
                </a:solidFill>
                <a:latin typeface="Arial" charset="0"/>
                <a:cs typeface="Arial" charset="0"/>
                <a:sym typeface="Arial" charset="0"/>
              </a:rPr>
              <a:t>I</a:t>
            </a:r>
          </a:p>
        </p:txBody>
      </p:sp>
      <p:sp>
        <p:nvSpPr>
          <p:cNvPr id="137236" name="Rectangle 20"/>
          <p:cNvSpPr>
            <a:spLocks/>
          </p:cNvSpPr>
          <p:nvPr/>
        </p:nvSpPr>
        <p:spPr bwMode="auto">
          <a:xfrm>
            <a:off x="6781800" y="3748088"/>
            <a:ext cx="20701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1. write miss for A</a:t>
            </a:r>
          </a:p>
        </p:txBody>
      </p:sp>
      <p:sp>
        <p:nvSpPr>
          <p:cNvPr id="137237" name="Rectangle 21"/>
          <p:cNvSpPr>
            <a:spLocks/>
          </p:cNvSpPr>
          <p:nvPr/>
        </p:nvSpPr>
        <p:spPr bwMode="auto">
          <a:xfrm>
            <a:off x="6934200" y="4267200"/>
            <a:ext cx="2146300" cy="8636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2. writes A &amp; changes its state to </a:t>
            </a:r>
            <a:r>
              <a:rPr lang="en-US" sz="1800" b="1">
                <a:solidFill>
                  <a:schemeClr val="tx1"/>
                </a:solidFill>
                <a:latin typeface="Arial" charset="0"/>
                <a:cs typeface="Arial" charset="0"/>
                <a:sym typeface="Arial" charset="0"/>
              </a:rPr>
              <a:t>M</a:t>
            </a:r>
          </a:p>
        </p:txBody>
      </p:sp>
      <p:sp>
        <p:nvSpPr>
          <p:cNvPr id="137238" name="Rectangle 22"/>
          <p:cNvSpPr>
            <a:spLocks/>
          </p:cNvSpPr>
          <p:nvPr/>
        </p:nvSpPr>
        <p:spPr bwMode="auto">
          <a:xfrm>
            <a:off x="5486400" y="5410200"/>
            <a:ext cx="3136900" cy="330200"/>
          </a:xfrm>
          <a:prstGeom prst="rect">
            <a:avLst/>
          </a:prstGeom>
          <a:noFill/>
          <a:ln w="12700">
            <a:noFill/>
            <a:miter lim="800000"/>
            <a:headEnd/>
            <a:tailEnd/>
          </a:ln>
        </p:spPr>
        <p:txBody>
          <a:bodyPr lIns="38100" tIns="38100" rIns="38100" bIns="38100"/>
          <a:lstStyle/>
          <a:p>
            <a:r>
              <a:rPr lang="en-US" sz="1800">
                <a:solidFill>
                  <a:schemeClr val="tx1"/>
                </a:solidFill>
                <a:latin typeface="Arial" charset="0"/>
                <a:cs typeface="Arial" charset="0"/>
                <a:sym typeface="Arial" charset="0"/>
              </a:rPr>
              <a:t>3. C2 sends invalidate for  A</a:t>
            </a:r>
          </a:p>
        </p:txBody>
      </p:sp>
      <p:sp>
        <p:nvSpPr>
          <p:cNvPr id="137239" name="Rectangle 23"/>
          <p:cNvSpPr>
            <a:spLocks/>
          </p:cNvSpPr>
          <p:nvPr/>
        </p:nvSpPr>
        <p:spPr bwMode="auto">
          <a:xfrm>
            <a:off x="4953000" y="4572000"/>
            <a:ext cx="1917700" cy="596900"/>
          </a:xfrm>
          <a:prstGeom prst="rect">
            <a:avLst/>
          </a:prstGeom>
          <a:noFill/>
          <a:ln w="12700">
            <a:noFill/>
            <a:miter lim="800000"/>
            <a:headEnd/>
            <a:tailEnd/>
          </a:ln>
        </p:spPr>
        <p:txBody>
          <a:bodyPr lIns="38100" tIns="38100" rIns="38100" bIns="38100"/>
          <a:lstStyle/>
          <a:p>
            <a:pPr algn="l"/>
            <a:r>
              <a:rPr lang="en-US" sz="1800">
                <a:solidFill>
                  <a:schemeClr val="tx1"/>
                </a:solidFill>
                <a:latin typeface="Arial" charset="0"/>
                <a:cs typeface="Arial" charset="0"/>
                <a:sym typeface="Arial" charset="0"/>
              </a:rPr>
              <a:t>4. change A state to </a:t>
            </a:r>
            <a:r>
              <a:rPr lang="en-US" sz="1800" b="1">
                <a:solidFill>
                  <a:schemeClr val="tx1"/>
                </a:solidFill>
                <a:latin typeface="Arial" charset="0"/>
                <a:cs typeface="Arial" charset="0"/>
                <a:sym typeface="Arial" charset="0"/>
              </a:rPr>
              <a:t>I</a:t>
            </a:r>
          </a:p>
        </p:txBody>
      </p:sp>
      <p:grpSp>
        <p:nvGrpSpPr>
          <p:cNvPr id="2" name="Group 24"/>
          <p:cNvGrpSpPr>
            <a:grpSpLocks/>
          </p:cNvGrpSpPr>
          <p:nvPr/>
        </p:nvGrpSpPr>
        <p:grpSpPr bwMode="auto">
          <a:xfrm>
            <a:off x="762000" y="1401763"/>
            <a:ext cx="2743200" cy="2282825"/>
            <a:chOff x="0" y="0"/>
            <a:chExt cx="1728" cy="1437"/>
          </a:xfrm>
        </p:grpSpPr>
        <p:grpSp>
          <p:nvGrpSpPr>
            <p:cNvPr id="3" name="Group 25"/>
            <p:cNvGrpSpPr>
              <a:grpSpLocks/>
            </p:cNvGrpSpPr>
            <p:nvPr/>
          </p:nvGrpSpPr>
          <p:grpSpPr bwMode="auto">
            <a:xfrm>
              <a:off x="144" y="0"/>
              <a:ext cx="488" cy="641"/>
              <a:chOff x="0" y="0"/>
              <a:chExt cx="488" cy="641"/>
            </a:xfrm>
          </p:grpSpPr>
          <p:sp>
            <p:nvSpPr>
              <p:cNvPr id="66631" name="Rectangle 26"/>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1</a:t>
                </a:r>
              </a:p>
            </p:txBody>
          </p:sp>
          <p:sp>
            <p:nvSpPr>
              <p:cNvPr id="66632" name="Rectangle 27"/>
              <p:cNvSpPr>
                <a:spLocks/>
              </p:cNvSpPr>
              <p:nvPr/>
            </p:nvSpPr>
            <p:spPr bwMode="auto">
              <a:xfrm>
                <a:off x="0" y="412"/>
                <a:ext cx="44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S</a:t>
                </a:r>
                <a:r>
                  <a:rPr lang="en-US" sz="1800">
                    <a:latin typeface="Arial" charset="0"/>
                    <a:cs typeface="Arial" charset="0"/>
                    <a:sym typeface="Arial" charset="0"/>
                  </a:rPr>
                  <a:t> </a:t>
                </a:r>
              </a:p>
            </p:txBody>
          </p:sp>
        </p:grpSp>
        <p:sp>
          <p:nvSpPr>
            <p:cNvPr id="66623" name="Rectangle 28"/>
            <p:cNvSpPr>
              <a:spLocks/>
            </p:cNvSpPr>
            <p:nvPr/>
          </p:nvSpPr>
          <p:spPr bwMode="auto">
            <a:xfrm>
              <a:off x="528" y="1035"/>
              <a:ext cx="728" cy="402"/>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Main Mem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       A    </a:t>
              </a:r>
            </a:p>
          </p:txBody>
        </p:sp>
        <p:grpSp>
          <p:nvGrpSpPr>
            <p:cNvPr id="4" name="Group 29"/>
            <p:cNvGrpSpPr>
              <a:grpSpLocks/>
            </p:cNvGrpSpPr>
            <p:nvPr/>
          </p:nvGrpSpPr>
          <p:grpSpPr bwMode="auto">
            <a:xfrm>
              <a:off x="1091" y="0"/>
              <a:ext cx="488" cy="641"/>
              <a:chOff x="0" y="0"/>
              <a:chExt cx="487" cy="641"/>
            </a:xfrm>
          </p:grpSpPr>
          <p:sp>
            <p:nvSpPr>
              <p:cNvPr id="66629" name="Rectangle 30"/>
              <p:cNvSpPr>
                <a:spLocks/>
              </p:cNvSpPr>
              <p:nvPr/>
            </p:nvSpPr>
            <p:spPr bwMode="auto">
              <a:xfrm>
                <a:off x="0" y="0"/>
                <a:ext cx="487"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2</a:t>
                </a:r>
              </a:p>
            </p:txBody>
          </p:sp>
          <p:sp>
            <p:nvSpPr>
              <p:cNvPr id="66630" name="Rectangle 31"/>
              <p:cNvSpPr>
                <a:spLocks/>
              </p:cNvSpPr>
              <p:nvPr/>
            </p:nvSpPr>
            <p:spPr bwMode="auto">
              <a:xfrm>
                <a:off x="0" y="412"/>
                <a:ext cx="471"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I</a:t>
                </a:r>
                <a:r>
                  <a:rPr lang="en-US" sz="1800">
                    <a:latin typeface="Arial" charset="0"/>
                    <a:cs typeface="Arial" charset="0"/>
                    <a:sym typeface="Arial" charset="0"/>
                  </a:rPr>
                  <a:t>  </a:t>
                </a:r>
              </a:p>
            </p:txBody>
          </p:sp>
        </p:grpSp>
        <p:sp>
          <p:nvSpPr>
            <p:cNvPr id="66625" name="Line 32"/>
            <p:cNvSpPr>
              <a:spLocks noChangeShapeType="1"/>
            </p:cNvSpPr>
            <p:nvPr/>
          </p:nvSpPr>
          <p:spPr bwMode="auto">
            <a:xfrm>
              <a:off x="0" y="844"/>
              <a:ext cx="1728" cy="0"/>
            </a:xfrm>
            <a:prstGeom prst="line">
              <a:avLst/>
            </a:prstGeom>
            <a:noFill/>
            <a:ln w="12700">
              <a:solidFill>
                <a:srgbClr val="000000"/>
              </a:solidFill>
              <a:round/>
              <a:headEnd/>
              <a:tailEnd/>
            </a:ln>
          </p:spPr>
          <p:txBody>
            <a:bodyPr lIns="0" tIns="0" rIns="0" bIns="0"/>
            <a:lstStyle/>
            <a:p>
              <a:endParaRPr lang="en-US"/>
            </a:p>
          </p:txBody>
        </p:sp>
        <p:sp>
          <p:nvSpPr>
            <p:cNvPr id="66626" name="Line 33"/>
            <p:cNvSpPr>
              <a:spLocks noChangeShapeType="1"/>
            </p:cNvSpPr>
            <p:nvPr/>
          </p:nvSpPr>
          <p:spPr bwMode="auto">
            <a:xfrm>
              <a:off x="431" y="652"/>
              <a:ext cx="0" cy="192"/>
            </a:xfrm>
            <a:prstGeom prst="line">
              <a:avLst/>
            </a:prstGeom>
            <a:noFill/>
            <a:ln w="12700">
              <a:solidFill>
                <a:srgbClr val="000000"/>
              </a:solidFill>
              <a:round/>
              <a:headEnd/>
              <a:tailEnd/>
            </a:ln>
          </p:spPr>
          <p:txBody>
            <a:bodyPr lIns="0" tIns="0" rIns="0" bIns="0"/>
            <a:lstStyle/>
            <a:p>
              <a:endParaRPr lang="en-US"/>
            </a:p>
          </p:txBody>
        </p:sp>
        <p:sp>
          <p:nvSpPr>
            <p:cNvPr id="66627" name="Line 34"/>
            <p:cNvSpPr>
              <a:spLocks noChangeShapeType="1"/>
            </p:cNvSpPr>
            <p:nvPr/>
          </p:nvSpPr>
          <p:spPr bwMode="auto">
            <a:xfrm>
              <a:off x="1343" y="652"/>
              <a:ext cx="0" cy="192"/>
            </a:xfrm>
            <a:prstGeom prst="line">
              <a:avLst/>
            </a:prstGeom>
            <a:noFill/>
            <a:ln w="12700">
              <a:solidFill>
                <a:srgbClr val="000000"/>
              </a:solidFill>
              <a:round/>
              <a:headEnd/>
              <a:tailEnd/>
            </a:ln>
          </p:spPr>
          <p:txBody>
            <a:bodyPr lIns="0" tIns="0" rIns="0" bIns="0"/>
            <a:lstStyle/>
            <a:p>
              <a:endParaRPr lang="en-US"/>
            </a:p>
          </p:txBody>
        </p:sp>
        <p:sp>
          <p:nvSpPr>
            <p:cNvPr id="66628" name="Line 35"/>
            <p:cNvSpPr>
              <a:spLocks noChangeShapeType="1"/>
            </p:cNvSpPr>
            <p:nvPr/>
          </p:nvSpPr>
          <p:spPr bwMode="auto">
            <a:xfrm>
              <a:off x="912" y="844"/>
              <a:ext cx="0" cy="192"/>
            </a:xfrm>
            <a:prstGeom prst="line">
              <a:avLst/>
            </a:prstGeom>
            <a:noFill/>
            <a:ln w="12700">
              <a:solidFill>
                <a:srgbClr val="000000"/>
              </a:solidFill>
              <a:round/>
              <a:headEnd/>
              <a:tailEnd/>
            </a:ln>
          </p:spPr>
          <p:txBody>
            <a:bodyPr lIns="0" tIns="0" rIns="0" bIns="0"/>
            <a:lstStyle/>
            <a:p>
              <a:endParaRPr lang="en-US"/>
            </a:p>
          </p:txBody>
        </p:sp>
      </p:grpSp>
      <p:grpSp>
        <p:nvGrpSpPr>
          <p:cNvPr id="5" name="Group 36"/>
          <p:cNvGrpSpPr>
            <a:grpSpLocks/>
          </p:cNvGrpSpPr>
          <p:nvPr/>
        </p:nvGrpSpPr>
        <p:grpSpPr bwMode="auto">
          <a:xfrm>
            <a:off x="5257800" y="1433513"/>
            <a:ext cx="2743200" cy="2282825"/>
            <a:chOff x="0" y="0"/>
            <a:chExt cx="1728" cy="1437"/>
          </a:xfrm>
        </p:grpSpPr>
        <p:grpSp>
          <p:nvGrpSpPr>
            <p:cNvPr id="6" name="Group 37"/>
            <p:cNvGrpSpPr>
              <a:grpSpLocks/>
            </p:cNvGrpSpPr>
            <p:nvPr/>
          </p:nvGrpSpPr>
          <p:grpSpPr bwMode="auto">
            <a:xfrm>
              <a:off x="144" y="0"/>
              <a:ext cx="488" cy="641"/>
              <a:chOff x="0" y="0"/>
              <a:chExt cx="488" cy="641"/>
            </a:xfrm>
          </p:grpSpPr>
          <p:sp>
            <p:nvSpPr>
              <p:cNvPr id="66620" name="Rectangle 38"/>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1</a:t>
                </a:r>
              </a:p>
            </p:txBody>
          </p:sp>
          <p:sp>
            <p:nvSpPr>
              <p:cNvPr id="66621" name="Rectangle 39"/>
              <p:cNvSpPr>
                <a:spLocks/>
              </p:cNvSpPr>
              <p:nvPr/>
            </p:nvSpPr>
            <p:spPr bwMode="auto">
              <a:xfrm>
                <a:off x="0" y="412"/>
                <a:ext cx="44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S</a:t>
                </a:r>
                <a:r>
                  <a:rPr lang="en-US" sz="1800">
                    <a:latin typeface="Arial" charset="0"/>
                    <a:cs typeface="Arial" charset="0"/>
                    <a:sym typeface="Arial" charset="0"/>
                  </a:rPr>
                  <a:t> </a:t>
                </a:r>
              </a:p>
            </p:txBody>
          </p:sp>
        </p:grpSp>
        <p:sp>
          <p:nvSpPr>
            <p:cNvPr id="66612" name="Rectangle 40"/>
            <p:cNvSpPr>
              <a:spLocks/>
            </p:cNvSpPr>
            <p:nvPr/>
          </p:nvSpPr>
          <p:spPr bwMode="auto">
            <a:xfrm>
              <a:off x="528" y="1035"/>
              <a:ext cx="728" cy="402"/>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Main Mem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       A    </a:t>
              </a:r>
            </a:p>
          </p:txBody>
        </p:sp>
        <p:grpSp>
          <p:nvGrpSpPr>
            <p:cNvPr id="7" name="Group 41"/>
            <p:cNvGrpSpPr>
              <a:grpSpLocks/>
            </p:cNvGrpSpPr>
            <p:nvPr/>
          </p:nvGrpSpPr>
          <p:grpSpPr bwMode="auto">
            <a:xfrm>
              <a:off x="1092" y="0"/>
              <a:ext cx="488" cy="641"/>
              <a:chOff x="0" y="0"/>
              <a:chExt cx="488" cy="641"/>
            </a:xfrm>
          </p:grpSpPr>
          <p:sp>
            <p:nvSpPr>
              <p:cNvPr id="66618" name="Rectangle 42"/>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2</a:t>
                </a:r>
              </a:p>
            </p:txBody>
          </p:sp>
          <p:sp>
            <p:nvSpPr>
              <p:cNvPr id="66619" name="Rectangle 43"/>
              <p:cNvSpPr>
                <a:spLocks/>
              </p:cNvSpPr>
              <p:nvPr/>
            </p:nvSpPr>
            <p:spPr bwMode="auto">
              <a:xfrm>
                <a:off x="0" y="412"/>
                <a:ext cx="472"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I </a:t>
                </a:r>
                <a:r>
                  <a:rPr lang="en-US" sz="1800">
                    <a:latin typeface="Arial" charset="0"/>
                    <a:cs typeface="Arial" charset="0"/>
                    <a:sym typeface="Arial" charset="0"/>
                  </a:rPr>
                  <a:t> </a:t>
                </a:r>
              </a:p>
            </p:txBody>
          </p:sp>
        </p:grpSp>
        <p:sp>
          <p:nvSpPr>
            <p:cNvPr id="66614" name="Line 44"/>
            <p:cNvSpPr>
              <a:spLocks noChangeShapeType="1"/>
            </p:cNvSpPr>
            <p:nvPr/>
          </p:nvSpPr>
          <p:spPr bwMode="auto">
            <a:xfrm>
              <a:off x="0" y="844"/>
              <a:ext cx="1728" cy="0"/>
            </a:xfrm>
            <a:prstGeom prst="line">
              <a:avLst/>
            </a:prstGeom>
            <a:noFill/>
            <a:ln w="12700">
              <a:solidFill>
                <a:srgbClr val="000000"/>
              </a:solidFill>
              <a:round/>
              <a:headEnd/>
              <a:tailEnd/>
            </a:ln>
          </p:spPr>
          <p:txBody>
            <a:bodyPr lIns="0" tIns="0" rIns="0" bIns="0"/>
            <a:lstStyle/>
            <a:p>
              <a:endParaRPr lang="en-US"/>
            </a:p>
          </p:txBody>
        </p:sp>
        <p:sp>
          <p:nvSpPr>
            <p:cNvPr id="66615" name="Line 45"/>
            <p:cNvSpPr>
              <a:spLocks noChangeShapeType="1"/>
            </p:cNvSpPr>
            <p:nvPr/>
          </p:nvSpPr>
          <p:spPr bwMode="auto">
            <a:xfrm>
              <a:off x="432" y="652"/>
              <a:ext cx="0" cy="192"/>
            </a:xfrm>
            <a:prstGeom prst="line">
              <a:avLst/>
            </a:prstGeom>
            <a:noFill/>
            <a:ln w="12700">
              <a:solidFill>
                <a:srgbClr val="000000"/>
              </a:solidFill>
              <a:round/>
              <a:headEnd/>
              <a:tailEnd/>
            </a:ln>
          </p:spPr>
          <p:txBody>
            <a:bodyPr lIns="0" tIns="0" rIns="0" bIns="0"/>
            <a:lstStyle/>
            <a:p>
              <a:endParaRPr lang="en-US"/>
            </a:p>
          </p:txBody>
        </p:sp>
        <p:sp>
          <p:nvSpPr>
            <p:cNvPr id="66616" name="Line 46"/>
            <p:cNvSpPr>
              <a:spLocks noChangeShapeType="1"/>
            </p:cNvSpPr>
            <p:nvPr/>
          </p:nvSpPr>
          <p:spPr bwMode="auto">
            <a:xfrm>
              <a:off x="1344" y="652"/>
              <a:ext cx="0" cy="192"/>
            </a:xfrm>
            <a:prstGeom prst="line">
              <a:avLst/>
            </a:prstGeom>
            <a:noFill/>
            <a:ln w="12700">
              <a:solidFill>
                <a:srgbClr val="000000"/>
              </a:solidFill>
              <a:round/>
              <a:headEnd/>
              <a:tailEnd/>
            </a:ln>
          </p:spPr>
          <p:txBody>
            <a:bodyPr lIns="0" tIns="0" rIns="0" bIns="0"/>
            <a:lstStyle/>
            <a:p>
              <a:endParaRPr lang="en-US"/>
            </a:p>
          </p:txBody>
        </p:sp>
        <p:sp>
          <p:nvSpPr>
            <p:cNvPr id="66617" name="Line 47"/>
            <p:cNvSpPr>
              <a:spLocks noChangeShapeType="1"/>
            </p:cNvSpPr>
            <p:nvPr/>
          </p:nvSpPr>
          <p:spPr bwMode="auto">
            <a:xfrm>
              <a:off x="912" y="844"/>
              <a:ext cx="0" cy="192"/>
            </a:xfrm>
            <a:prstGeom prst="line">
              <a:avLst/>
            </a:prstGeom>
            <a:noFill/>
            <a:ln w="12700">
              <a:solidFill>
                <a:srgbClr val="000000"/>
              </a:solidFill>
              <a:round/>
              <a:headEnd/>
              <a:tailEnd/>
            </a:ln>
          </p:spPr>
          <p:txBody>
            <a:bodyPr lIns="0" tIns="0" rIns="0" bIns="0"/>
            <a:lstStyle/>
            <a:p>
              <a:endParaRPr lang="en-US"/>
            </a:p>
          </p:txBody>
        </p:sp>
      </p:grpSp>
      <p:grpSp>
        <p:nvGrpSpPr>
          <p:cNvPr id="8" name="Group 48"/>
          <p:cNvGrpSpPr>
            <a:grpSpLocks/>
          </p:cNvGrpSpPr>
          <p:nvPr/>
        </p:nvGrpSpPr>
        <p:grpSpPr bwMode="auto">
          <a:xfrm>
            <a:off x="838200" y="4114800"/>
            <a:ext cx="2743200" cy="2281238"/>
            <a:chOff x="0" y="0"/>
            <a:chExt cx="1728" cy="1437"/>
          </a:xfrm>
        </p:grpSpPr>
        <p:grpSp>
          <p:nvGrpSpPr>
            <p:cNvPr id="9" name="Group 49"/>
            <p:cNvGrpSpPr>
              <a:grpSpLocks/>
            </p:cNvGrpSpPr>
            <p:nvPr/>
          </p:nvGrpSpPr>
          <p:grpSpPr bwMode="auto">
            <a:xfrm>
              <a:off x="144" y="0"/>
              <a:ext cx="488" cy="641"/>
              <a:chOff x="0" y="0"/>
              <a:chExt cx="488" cy="641"/>
            </a:xfrm>
          </p:grpSpPr>
          <p:sp>
            <p:nvSpPr>
              <p:cNvPr id="66609" name="Rectangle 50"/>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1</a:t>
                </a:r>
              </a:p>
            </p:txBody>
          </p:sp>
          <p:sp>
            <p:nvSpPr>
              <p:cNvPr id="66610" name="Rectangle 51"/>
              <p:cNvSpPr>
                <a:spLocks/>
              </p:cNvSpPr>
              <p:nvPr/>
            </p:nvSpPr>
            <p:spPr bwMode="auto">
              <a:xfrm>
                <a:off x="0" y="412"/>
                <a:ext cx="432"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M</a:t>
                </a:r>
              </a:p>
            </p:txBody>
          </p:sp>
        </p:grpSp>
        <p:sp>
          <p:nvSpPr>
            <p:cNvPr id="66601" name="Rectangle 52"/>
            <p:cNvSpPr>
              <a:spLocks/>
            </p:cNvSpPr>
            <p:nvPr/>
          </p:nvSpPr>
          <p:spPr bwMode="auto">
            <a:xfrm>
              <a:off x="528" y="1035"/>
              <a:ext cx="728" cy="402"/>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Main Mem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       A    </a:t>
              </a:r>
            </a:p>
          </p:txBody>
        </p:sp>
        <p:grpSp>
          <p:nvGrpSpPr>
            <p:cNvPr id="10" name="Group 53"/>
            <p:cNvGrpSpPr>
              <a:grpSpLocks/>
            </p:cNvGrpSpPr>
            <p:nvPr/>
          </p:nvGrpSpPr>
          <p:grpSpPr bwMode="auto">
            <a:xfrm>
              <a:off x="1091" y="0"/>
              <a:ext cx="488" cy="641"/>
              <a:chOff x="0" y="0"/>
              <a:chExt cx="487" cy="641"/>
            </a:xfrm>
          </p:grpSpPr>
          <p:sp>
            <p:nvSpPr>
              <p:cNvPr id="66607" name="Rectangle 54"/>
              <p:cNvSpPr>
                <a:spLocks/>
              </p:cNvSpPr>
              <p:nvPr/>
            </p:nvSpPr>
            <p:spPr bwMode="auto">
              <a:xfrm>
                <a:off x="0" y="0"/>
                <a:ext cx="487"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2</a:t>
                </a:r>
              </a:p>
            </p:txBody>
          </p:sp>
          <p:sp>
            <p:nvSpPr>
              <p:cNvPr id="66608" name="Rectangle 55"/>
              <p:cNvSpPr>
                <a:spLocks/>
              </p:cNvSpPr>
              <p:nvPr/>
            </p:nvSpPr>
            <p:spPr bwMode="auto">
              <a:xfrm>
                <a:off x="0" y="412"/>
                <a:ext cx="471"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I</a:t>
                </a:r>
                <a:r>
                  <a:rPr lang="en-US" sz="1800">
                    <a:latin typeface="Arial" charset="0"/>
                    <a:cs typeface="Arial" charset="0"/>
                    <a:sym typeface="Arial" charset="0"/>
                  </a:rPr>
                  <a:t>  </a:t>
                </a:r>
              </a:p>
            </p:txBody>
          </p:sp>
        </p:grpSp>
        <p:sp>
          <p:nvSpPr>
            <p:cNvPr id="66603" name="Line 56"/>
            <p:cNvSpPr>
              <a:spLocks noChangeShapeType="1"/>
            </p:cNvSpPr>
            <p:nvPr/>
          </p:nvSpPr>
          <p:spPr bwMode="auto">
            <a:xfrm>
              <a:off x="0" y="844"/>
              <a:ext cx="1728" cy="0"/>
            </a:xfrm>
            <a:prstGeom prst="line">
              <a:avLst/>
            </a:prstGeom>
            <a:noFill/>
            <a:ln w="12700">
              <a:solidFill>
                <a:srgbClr val="000000"/>
              </a:solidFill>
              <a:round/>
              <a:headEnd/>
              <a:tailEnd/>
            </a:ln>
          </p:spPr>
          <p:txBody>
            <a:bodyPr lIns="0" tIns="0" rIns="0" bIns="0"/>
            <a:lstStyle/>
            <a:p>
              <a:endParaRPr lang="en-US"/>
            </a:p>
          </p:txBody>
        </p:sp>
        <p:sp>
          <p:nvSpPr>
            <p:cNvPr id="66604" name="Line 57"/>
            <p:cNvSpPr>
              <a:spLocks noChangeShapeType="1"/>
            </p:cNvSpPr>
            <p:nvPr/>
          </p:nvSpPr>
          <p:spPr bwMode="auto">
            <a:xfrm>
              <a:off x="431" y="652"/>
              <a:ext cx="0" cy="192"/>
            </a:xfrm>
            <a:prstGeom prst="line">
              <a:avLst/>
            </a:prstGeom>
            <a:noFill/>
            <a:ln w="12700">
              <a:solidFill>
                <a:srgbClr val="000000"/>
              </a:solidFill>
              <a:round/>
              <a:headEnd/>
              <a:tailEnd/>
            </a:ln>
          </p:spPr>
          <p:txBody>
            <a:bodyPr lIns="0" tIns="0" rIns="0" bIns="0"/>
            <a:lstStyle/>
            <a:p>
              <a:endParaRPr lang="en-US"/>
            </a:p>
          </p:txBody>
        </p:sp>
        <p:sp>
          <p:nvSpPr>
            <p:cNvPr id="66605" name="Line 58"/>
            <p:cNvSpPr>
              <a:spLocks noChangeShapeType="1"/>
            </p:cNvSpPr>
            <p:nvPr/>
          </p:nvSpPr>
          <p:spPr bwMode="auto">
            <a:xfrm>
              <a:off x="1343" y="652"/>
              <a:ext cx="0" cy="192"/>
            </a:xfrm>
            <a:prstGeom prst="line">
              <a:avLst/>
            </a:prstGeom>
            <a:noFill/>
            <a:ln w="12700">
              <a:solidFill>
                <a:srgbClr val="000000"/>
              </a:solidFill>
              <a:round/>
              <a:headEnd/>
              <a:tailEnd/>
            </a:ln>
          </p:spPr>
          <p:txBody>
            <a:bodyPr lIns="0" tIns="0" rIns="0" bIns="0"/>
            <a:lstStyle/>
            <a:p>
              <a:endParaRPr lang="en-US"/>
            </a:p>
          </p:txBody>
        </p:sp>
        <p:sp>
          <p:nvSpPr>
            <p:cNvPr id="66606" name="Line 59"/>
            <p:cNvSpPr>
              <a:spLocks noChangeShapeType="1"/>
            </p:cNvSpPr>
            <p:nvPr/>
          </p:nvSpPr>
          <p:spPr bwMode="auto">
            <a:xfrm>
              <a:off x="912" y="844"/>
              <a:ext cx="0" cy="192"/>
            </a:xfrm>
            <a:prstGeom prst="line">
              <a:avLst/>
            </a:prstGeom>
            <a:noFill/>
            <a:ln w="12700">
              <a:solidFill>
                <a:srgbClr val="000000"/>
              </a:solidFill>
              <a:round/>
              <a:headEnd/>
              <a:tailEnd/>
            </a:ln>
          </p:spPr>
          <p:txBody>
            <a:bodyPr lIns="0" tIns="0" rIns="0" bIns="0"/>
            <a:lstStyle/>
            <a:p>
              <a:endParaRPr lang="en-US"/>
            </a:p>
          </p:txBody>
        </p:sp>
      </p:grpSp>
      <p:grpSp>
        <p:nvGrpSpPr>
          <p:cNvPr id="11" name="Group 60"/>
          <p:cNvGrpSpPr>
            <a:grpSpLocks/>
          </p:cNvGrpSpPr>
          <p:nvPr/>
        </p:nvGrpSpPr>
        <p:grpSpPr bwMode="auto">
          <a:xfrm>
            <a:off x="5257800" y="4114800"/>
            <a:ext cx="2743200" cy="2281238"/>
            <a:chOff x="0" y="0"/>
            <a:chExt cx="1728" cy="1437"/>
          </a:xfrm>
        </p:grpSpPr>
        <p:grpSp>
          <p:nvGrpSpPr>
            <p:cNvPr id="12" name="Group 61"/>
            <p:cNvGrpSpPr>
              <a:grpSpLocks/>
            </p:cNvGrpSpPr>
            <p:nvPr/>
          </p:nvGrpSpPr>
          <p:grpSpPr bwMode="auto">
            <a:xfrm>
              <a:off x="144" y="0"/>
              <a:ext cx="488" cy="641"/>
              <a:chOff x="0" y="0"/>
              <a:chExt cx="488" cy="641"/>
            </a:xfrm>
          </p:grpSpPr>
          <p:sp>
            <p:nvSpPr>
              <p:cNvPr id="66598" name="Rectangle 62"/>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1</a:t>
                </a:r>
              </a:p>
            </p:txBody>
          </p:sp>
          <p:sp>
            <p:nvSpPr>
              <p:cNvPr id="66599" name="Rectangle 63"/>
              <p:cNvSpPr>
                <a:spLocks/>
              </p:cNvSpPr>
              <p:nvPr/>
            </p:nvSpPr>
            <p:spPr bwMode="auto">
              <a:xfrm>
                <a:off x="0" y="412"/>
                <a:ext cx="472"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M</a:t>
                </a:r>
                <a:r>
                  <a:rPr lang="en-US" sz="1800">
                    <a:latin typeface="Arial" charset="0"/>
                    <a:cs typeface="Arial" charset="0"/>
                    <a:sym typeface="Arial" charset="0"/>
                  </a:rPr>
                  <a:t> </a:t>
                </a:r>
              </a:p>
            </p:txBody>
          </p:sp>
        </p:grpSp>
        <p:sp>
          <p:nvSpPr>
            <p:cNvPr id="66590" name="Rectangle 64"/>
            <p:cNvSpPr>
              <a:spLocks/>
            </p:cNvSpPr>
            <p:nvPr/>
          </p:nvSpPr>
          <p:spPr bwMode="auto">
            <a:xfrm>
              <a:off x="528" y="1035"/>
              <a:ext cx="728" cy="402"/>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Main Mem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       A    </a:t>
              </a:r>
            </a:p>
          </p:txBody>
        </p:sp>
        <p:grpSp>
          <p:nvGrpSpPr>
            <p:cNvPr id="13" name="Group 65"/>
            <p:cNvGrpSpPr>
              <a:grpSpLocks/>
            </p:cNvGrpSpPr>
            <p:nvPr/>
          </p:nvGrpSpPr>
          <p:grpSpPr bwMode="auto">
            <a:xfrm>
              <a:off x="1092" y="0"/>
              <a:ext cx="488" cy="641"/>
              <a:chOff x="0" y="0"/>
              <a:chExt cx="488" cy="641"/>
            </a:xfrm>
          </p:grpSpPr>
          <p:sp>
            <p:nvSpPr>
              <p:cNvPr id="66596" name="Rectangle 66"/>
              <p:cNvSpPr>
                <a:spLocks/>
              </p:cNvSpPr>
              <p:nvPr/>
            </p:nvSpPr>
            <p:spPr bwMode="auto">
              <a:xfrm>
                <a:off x="0" y="0"/>
                <a:ext cx="488"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Core 2</a:t>
                </a:r>
              </a:p>
            </p:txBody>
          </p:sp>
          <p:sp>
            <p:nvSpPr>
              <p:cNvPr id="66597" name="Rectangle 67"/>
              <p:cNvSpPr>
                <a:spLocks/>
              </p:cNvSpPr>
              <p:nvPr/>
            </p:nvSpPr>
            <p:spPr bwMode="auto">
              <a:xfrm>
                <a:off x="0" y="412"/>
                <a:ext cx="472" cy="229"/>
              </a:xfrm>
              <a:prstGeom prst="rect">
                <a:avLst/>
              </a:prstGeom>
              <a:noFill/>
              <a:ln w="12700">
                <a:solidFill>
                  <a:srgbClr val="000000"/>
                </a:solidFill>
                <a:miter lim="800000"/>
                <a:headEnd/>
                <a:tailEnd/>
              </a:ln>
            </p:spPr>
            <p:txBody>
              <a:bodyPr wrap="none" lIns="38100" tIns="38100" rIns="38100" bIns="38100">
                <a:spAutoFit/>
              </a:bodyPr>
              <a:lstStyle/>
              <a:p>
                <a:pPr algn="l"/>
                <a:r>
                  <a:rPr lang="en-US" sz="1800">
                    <a:latin typeface="Arial" charset="0"/>
                    <a:cs typeface="Arial" charset="0"/>
                    <a:sym typeface="Arial" charset="0"/>
                  </a:rPr>
                  <a:t>  A   </a:t>
                </a:r>
                <a:r>
                  <a:rPr lang="en-US" sz="1800" b="1">
                    <a:latin typeface="Arial" charset="0"/>
                    <a:cs typeface="Arial" charset="0"/>
                    <a:sym typeface="Arial" charset="0"/>
                  </a:rPr>
                  <a:t>I </a:t>
                </a:r>
                <a:r>
                  <a:rPr lang="en-US" sz="1800">
                    <a:latin typeface="Arial" charset="0"/>
                    <a:cs typeface="Arial" charset="0"/>
                    <a:sym typeface="Arial" charset="0"/>
                  </a:rPr>
                  <a:t> </a:t>
                </a:r>
              </a:p>
            </p:txBody>
          </p:sp>
        </p:grpSp>
        <p:sp>
          <p:nvSpPr>
            <p:cNvPr id="66592" name="Line 68"/>
            <p:cNvSpPr>
              <a:spLocks noChangeShapeType="1"/>
            </p:cNvSpPr>
            <p:nvPr/>
          </p:nvSpPr>
          <p:spPr bwMode="auto">
            <a:xfrm>
              <a:off x="0" y="844"/>
              <a:ext cx="1728" cy="0"/>
            </a:xfrm>
            <a:prstGeom prst="line">
              <a:avLst/>
            </a:prstGeom>
            <a:noFill/>
            <a:ln w="12700">
              <a:solidFill>
                <a:srgbClr val="000000"/>
              </a:solidFill>
              <a:round/>
              <a:headEnd/>
              <a:tailEnd/>
            </a:ln>
          </p:spPr>
          <p:txBody>
            <a:bodyPr lIns="0" tIns="0" rIns="0" bIns="0"/>
            <a:lstStyle/>
            <a:p>
              <a:endParaRPr lang="en-US"/>
            </a:p>
          </p:txBody>
        </p:sp>
        <p:sp>
          <p:nvSpPr>
            <p:cNvPr id="66593" name="Line 69"/>
            <p:cNvSpPr>
              <a:spLocks noChangeShapeType="1"/>
            </p:cNvSpPr>
            <p:nvPr/>
          </p:nvSpPr>
          <p:spPr bwMode="auto">
            <a:xfrm>
              <a:off x="432" y="652"/>
              <a:ext cx="0" cy="192"/>
            </a:xfrm>
            <a:prstGeom prst="line">
              <a:avLst/>
            </a:prstGeom>
            <a:noFill/>
            <a:ln w="12700">
              <a:solidFill>
                <a:srgbClr val="000000"/>
              </a:solidFill>
              <a:round/>
              <a:headEnd/>
              <a:tailEnd/>
            </a:ln>
          </p:spPr>
          <p:txBody>
            <a:bodyPr lIns="0" tIns="0" rIns="0" bIns="0"/>
            <a:lstStyle/>
            <a:p>
              <a:endParaRPr lang="en-US"/>
            </a:p>
          </p:txBody>
        </p:sp>
        <p:sp>
          <p:nvSpPr>
            <p:cNvPr id="66594" name="Line 70"/>
            <p:cNvSpPr>
              <a:spLocks noChangeShapeType="1"/>
            </p:cNvSpPr>
            <p:nvPr/>
          </p:nvSpPr>
          <p:spPr bwMode="auto">
            <a:xfrm>
              <a:off x="1344" y="652"/>
              <a:ext cx="0" cy="192"/>
            </a:xfrm>
            <a:prstGeom prst="line">
              <a:avLst/>
            </a:prstGeom>
            <a:noFill/>
            <a:ln w="12700">
              <a:solidFill>
                <a:srgbClr val="000000"/>
              </a:solidFill>
              <a:round/>
              <a:headEnd/>
              <a:tailEnd/>
            </a:ln>
          </p:spPr>
          <p:txBody>
            <a:bodyPr lIns="0" tIns="0" rIns="0" bIns="0"/>
            <a:lstStyle/>
            <a:p>
              <a:endParaRPr lang="en-US"/>
            </a:p>
          </p:txBody>
        </p:sp>
        <p:sp>
          <p:nvSpPr>
            <p:cNvPr id="66595" name="Line 71"/>
            <p:cNvSpPr>
              <a:spLocks noChangeShapeType="1"/>
            </p:cNvSpPr>
            <p:nvPr/>
          </p:nvSpPr>
          <p:spPr bwMode="auto">
            <a:xfrm>
              <a:off x="912" y="844"/>
              <a:ext cx="0" cy="192"/>
            </a:xfrm>
            <a:prstGeom prst="line">
              <a:avLst/>
            </a:prstGeom>
            <a:noFill/>
            <a:ln w="12700">
              <a:solidFill>
                <a:srgbClr val="000000"/>
              </a:solidFill>
              <a:round/>
              <a:headEnd/>
              <a:tailEnd/>
            </a:ln>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72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72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72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372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723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72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372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37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autoUpdateAnimBg="0"/>
      <p:bldP spid="137223" grpId="0" autoUpdateAnimBg="0"/>
      <p:bldP spid="137224" grpId="0" autoUpdateAnimBg="0"/>
      <p:bldP spid="137225" grpId="0" autoUpdateAnimBg="0"/>
      <p:bldP spid="137226" grpId="0" autoUpdateAnimBg="0"/>
      <p:bldP spid="137227" grpId="0" autoUpdateAnimBg="0"/>
      <p:bldP spid="137228" grpId="0" autoUpdateAnimBg="0"/>
      <p:bldP spid="137229" grpId="0" autoUpdateAnimBg="0"/>
      <p:bldP spid="137230" grpId="0" autoUpdateAnimBg="0"/>
      <p:bldP spid="137231" grpId="0" autoUpdateAnimBg="0"/>
      <p:bldP spid="137232" grpId="0" autoUpdateAnimBg="0"/>
      <p:bldP spid="137233" grpId="0" autoUpdateAnimBg="0"/>
      <p:bldP spid="137234" grpId="0" autoUpdateAnimBg="0"/>
      <p:bldP spid="137235" grpId="0" autoUpdateAnimBg="0"/>
      <p:bldP spid="137236" grpId="0" autoUpdateAnimBg="0"/>
      <p:bldP spid="137237" grpId="0" autoUpdateAnimBg="0"/>
      <p:bldP spid="137238" grpId="0" autoUpdateAnimBg="0"/>
      <p:bldP spid="137239"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861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861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8615" name="Rectangle 4"/>
          <p:cNvSpPr>
            <a:spLocks noChangeArrowheads="1"/>
          </p:cNvSpPr>
          <p:nvPr>
            <p:ph type="title"/>
          </p:nvPr>
        </p:nvSpPr>
        <p:spPr>
          <a:xfrm>
            <a:off x="533400" y="152400"/>
            <a:ext cx="8153400" cy="457200"/>
          </a:xfrm>
        </p:spPr>
        <p:txBody>
          <a:bodyPr>
            <a:normAutofit fontScale="90000"/>
          </a:bodyPr>
          <a:lstStyle/>
          <a:p>
            <a:pPr algn="ctr" eaLnBrk="1" hangingPunct="1"/>
            <a:r>
              <a:rPr lang="en-US" sz="3200" smtClean="0">
                <a:solidFill>
                  <a:schemeClr val="tx2"/>
                </a:solidFill>
              </a:rPr>
              <a:t>Data Miss Rates</a:t>
            </a:r>
            <a:endParaRPr lang="en-US" smtClean="0"/>
          </a:p>
        </p:txBody>
      </p:sp>
      <p:sp>
        <p:nvSpPr>
          <p:cNvPr id="68616" name="Rectangle 5"/>
          <p:cNvSpPr>
            <a:spLocks noChangeArrowheads="1"/>
          </p:cNvSpPr>
          <p:nvPr>
            <p:ph type="body" idx="1"/>
          </p:nvPr>
        </p:nvSpPr>
        <p:spPr>
          <a:xfrm>
            <a:off x="533400" y="762000"/>
            <a:ext cx="8153400" cy="2832100"/>
          </a:xfrm>
        </p:spPr>
        <p:txBody>
          <a:bodyPr/>
          <a:lstStyle/>
          <a:p>
            <a:pPr marL="261938" indent="-261938" eaLnBrk="1" hangingPunct="1">
              <a:spcBef>
                <a:spcPct val="0"/>
              </a:spcBef>
            </a:pPr>
            <a:r>
              <a:rPr lang="en-US" smtClean="0"/>
              <a:t>Shared data has lower spatial and temporal locality</a:t>
            </a:r>
          </a:p>
          <a:p>
            <a:pPr lvl="1" eaLnBrk="1" hangingPunct="1">
              <a:lnSpc>
                <a:spcPct val="90000"/>
              </a:lnSpc>
              <a:buFont typeface="Thonburi" charset="0"/>
              <a:buChar char="•"/>
            </a:pPr>
            <a:r>
              <a:rPr lang="en-US" smtClean="0"/>
              <a:t>Share data misses often dominate cache behavior even though they may only be 10% to 40% of the data accesses</a:t>
            </a:r>
          </a:p>
        </p:txBody>
      </p:sp>
      <p:graphicFrame>
        <p:nvGraphicFramePr>
          <p:cNvPr id="68610" name="Object 2"/>
          <p:cNvGraphicFramePr>
            <a:graphicFrameLocks/>
          </p:cNvGraphicFramePr>
          <p:nvPr/>
        </p:nvGraphicFramePr>
        <p:xfrm>
          <a:off x="831850" y="3705225"/>
          <a:ext cx="3784600" cy="2601913"/>
        </p:xfrm>
        <a:graphic>
          <a:graphicData uri="http://schemas.openxmlformats.org/presentationml/2006/ole">
            <p:oleObj spid="_x0000_s5122" name="Chart" r:id="rId4" imgW="0" imgH="0" progId="MSGraph.Chart.8">
              <p:embed/>
            </p:oleObj>
          </a:graphicData>
        </a:graphic>
      </p:graphicFrame>
      <p:graphicFrame>
        <p:nvGraphicFramePr>
          <p:cNvPr id="68611" name="Object 3"/>
          <p:cNvGraphicFramePr>
            <a:graphicFrameLocks/>
          </p:cNvGraphicFramePr>
          <p:nvPr/>
        </p:nvGraphicFramePr>
        <p:xfrm>
          <a:off x="4392613" y="1830388"/>
          <a:ext cx="4106862" cy="4745037"/>
        </p:xfrm>
        <a:graphic>
          <a:graphicData uri="http://schemas.openxmlformats.org/presentationml/2006/ole">
            <p:oleObj spid="_x0000_s5123" name="Chart" r:id="rId5" imgW="0" imgH="0" progId="MSGraph.Chart.8">
              <p:embed/>
            </p:oleObj>
          </a:graphicData>
        </a:graphic>
      </p:graphicFrame>
      <p:sp>
        <p:nvSpPr>
          <p:cNvPr id="68617" name="Rectangle 8"/>
          <p:cNvSpPr>
            <a:spLocks/>
          </p:cNvSpPr>
          <p:nvPr/>
        </p:nvSpPr>
        <p:spPr bwMode="auto">
          <a:xfrm>
            <a:off x="898525" y="2246313"/>
            <a:ext cx="29972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64KB 2-way set associative data cache with 32B blocks</a:t>
            </a:r>
          </a:p>
        </p:txBody>
      </p:sp>
      <p:sp>
        <p:nvSpPr>
          <p:cNvPr id="68618" name="Rectangle 9"/>
          <p:cNvSpPr>
            <a:spLocks/>
          </p:cNvSpPr>
          <p:nvPr/>
        </p:nvSpPr>
        <p:spPr bwMode="auto">
          <a:xfrm>
            <a:off x="762000" y="3276600"/>
            <a:ext cx="3746500" cy="520700"/>
          </a:xfrm>
          <a:prstGeom prst="rect">
            <a:avLst/>
          </a:prstGeom>
          <a:noFill/>
          <a:ln w="12700">
            <a:noFill/>
            <a:miter lim="800000"/>
            <a:headEnd/>
            <a:tailEnd/>
          </a:ln>
        </p:spPr>
        <p:txBody>
          <a:bodyPr lIns="38100" tIns="38100" rIns="38100" bIns="38100"/>
          <a:lstStyle/>
          <a:p>
            <a:pPr algn="l"/>
            <a:r>
              <a:rPr lang="en-US" sz="1600">
                <a:solidFill>
                  <a:srgbClr val="063DE8"/>
                </a:solidFill>
                <a:latin typeface="Arial" charset="0"/>
                <a:cs typeface="Arial" charset="0"/>
                <a:sym typeface="Arial" charset="0"/>
              </a:rPr>
              <a:t>Hennessy &amp; Patterson, </a:t>
            </a:r>
            <a:r>
              <a:rPr lang="en-US" sz="1600" i="1">
                <a:solidFill>
                  <a:srgbClr val="063DE8"/>
                </a:solidFill>
                <a:latin typeface="Arial" charset="0"/>
                <a:cs typeface="Arial" charset="0"/>
                <a:sym typeface="Arial" charset="0"/>
              </a:rPr>
              <a:t>Computer Architecture: A Quantitative Approach</a:t>
            </a:r>
          </a:p>
        </p:txBody>
      </p:sp>
      <p:sp>
        <p:nvSpPr>
          <p:cNvPr id="68619" name="TextBox 10"/>
          <p:cNvSpPr txBox="1">
            <a:spLocks noChangeArrowheads="1"/>
          </p:cNvSpPr>
          <p:nvPr/>
        </p:nvSpPr>
        <p:spPr bwMode="auto">
          <a:xfrm>
            <a:off x="381000" y="6019800"/>
            <a:ext cx="8458200" cy="369888"/>
          </a:xfrm>
          <a:prstGeom prst="rect">
            <a:avLst/>
          </a:prstGeom>
          <a:noFill/>
          <a:ln w="9525">
            <a:noFill/>
            <a:miter lim="800000"/>
            <a:headEnd/>
            <a:tailEnd/>
          </a:ln>
        </p:spPr>
        <p:txBody>
          <a:bodyPr>
            <a:spAutoFit/>
          </a:bodyPr>
          <a:lstStyle/>
          <a:p>
            <a:pPr algn="l"/>
            <a:r>
              <a:rPr lang="en-US" sz="1800">
                <a:solidFill>
                  <a:schemeClr val="tx1"/>
                </a:solidFill>
              </a:rPr>
              <a:t>Why this conclusion?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4915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4915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9157" name="Rectangle 4"/>
          <p:cNvSpPr>
            <a:spLocks noChangeArrowheads="1"/>
          </p:cNvSpPr>
          <p:nvPr>
            <p:ph type="title"/>
          </p:nvPr>
        </p:nvSpPr>
        <p:spPr>
          <a:xfrm>
            <a:off x="533400" y="304800"/>
            <a:ext cx="8153400" cy="531813"/>
          </a:xfrm>
        </p:spPr>
        <p:txBody>
          <a:bodyPr>
            <a:normAutofit fontScale="90000"/>
          </a:bodyPr>
          <a:lstStyle/>
          <a:p>
            <a:pPr algn="ctr" eaLnBrk="1" hangingPunct="1"/>
            <a:r>
              <a:rPr lang="en-US" dirty="0" smtClean="0"/>
              <a:t>Aside:  Allocating Space on the Stack</a:t>
            </a:r>
          </a:p>
        </p:txBody>
      </p:sp>
      <p:sp>
        <p:nvSpPr>
          <p:cNvPr id="49158" name="Rectangle 5"/>
          <p:cNvSpPr>
            <a:spLocks noChangeArrowheads="1"/>
          </p:cNvSpPr>
          <p:nvPr>
            <p:ph type="body" idx="1"/>
          </p:nvPr>
        </p:nvSpPr>
        <p:spPr>
          <a:xfrm>
            <a:off x="4191000" y="836613"/>
            <a:ext cx="4572000" cy="6021387"/>
          </a:xfrm>
        </p:spPr>
        <p:txBody>
          <a:bodyPr>
            <a:normAutofit fontScale="92500"/>
          </a:bodyPr>
          <a:lstStyle/>
          <a:p>
            <a:pPr marL="261938" indent="-261938" eaLnBrk="1" hangingPunct="1">
              <a:spcBef>
                <a:spcPct val="0"/>
              </a:spcBef>
            </a:pPr>
            <a:r>
              <a:rPr lang="en-US" smtClean="0"/>
              <a:t>The segment of the stack containing a procedure’s saved registers and local variables is its </a:t>
            </a:r>
            <a:r>
              <a:rPr lang="en-US" smtClean="0">
                <a:solidFill>
                  <a:schemeClr val="folHlink"/>
                </a:solidFill>
              </a:rPr>
              <a:t>procedure frame</a:t>
            </a:r>
            <a:r>
              <a:rPr lang="en-US" smtClean="0"/>
              <a:t> (aka </a:t>
            </a:r>
            <a:r>
              <a:rPr lang="en-US" smtClean="0">
                <a:solidFill>
                  <a:schemeClr val="folHlink"/>
                </a:solidFill>
              </a:rPr>
              <a:t>activation record</a:t>
            </a:r>
            <a:r>
              <a:rPr lang="en-US" smtClean="0"/>
              <a:t>)</a:t>
            </a:r>
          </a:p>
          <a:p>
            <a:pPr lvl="1" eaLnBrk="1" hangingPunct="1">
              <a:lnSpc>
                <a:spcPct val="90000"/>
              </a:lnSpc>
              <a:buFont typeface="Thonburi" charset="0"/>
              <a:buChar char="•"/>
            </a:pPr>
            <a:r>
              <a:rPr lang="en-US" smtClean="0"/>
              <a:t>The frame pointer (</a:t>
            </a:r>
            <a:r>
              <a:rPr lang="en-US" smtClean="0">
                <a:latin typeface="Courier New" charset="0"/>
                <a:cs typeface="Courier New" charset="0"/>
                <a:sym typeface="Courier New" charset="0"/>
              </a:rPr>
              <a:t>$fp</a:t>
            </a:r>
            <a:r>
              <a:rPr lang="en-US" smtClean="0"/>
              <a:t>) points to the first word of the frame of a procedure – providing a stable “base” register for the procedure</a:t>
            </a:r>
          </a:p>
          <a:p>
            <a:pPr lvl="2" eaLnBrk="1" hangingPunct="1">
              <a:buFont typeface="Courier New" charset="0"/>
              <a:buChar char="•"/>
            </a:pPr>
            <a:r>
              <a:rPr lang="en-US" smtClean="0">
                <a:latin typeface="Courier New" charset="0"/>
                <a:cs typeface="Courier New" charset="0"/>
                <a:sym typeface="Courier New" charset="0"/>
              </a:rPr>
              <a:t>$fp</a:t>
            </a:r>
            <a:r>
              <a:rPr lang="en-US" smtClean="0"/>
              <a:t> is initialized using </a:t>
            </a:r>
            <a:r>
              <a:rPr lang="en-US" smtClean="0">
                <a:latin typeface="Courier New" charset="0"/>
                <a:cs typeface="Courier New" charset="0"/>
                <a:sym typeface="Courier New" charset="0"/>
              </a:rPr>
              <a:t>$sp</a:t>
            </a:r>
            <a:r>
              <a:rPr lang="en-US" smtClean="0"/>
              <a:t> on a call and </a:t>
            </a:r>
            <a:r>
              <a:rPr lang="en-US" smtClean="0">
                <a:latin typeface="Courier New" charset="0"/>
                <a:cs typeface="Courier New" charset="0"/>
                <a:sym typeface="Courier New" charset="0"/>
              </a:rPr>
              <a:t>$sp</a:t>
            </a:r>
            <a:r>
              <a:rPr lang="en-US" smtClean="0"/>
              <a:t> is restored using </a:t>
            </a:r>
            <a:r>
              <a:rPr lang="en-US" smtClean="0">
                <a:latin typeface="Courier New" charset="0"/>
                <a:cs typeface="Courier New" charset="0"/>
                <a:sym typeface="Courier New" charset="0"/>
              </a:rPr>
              <a:t>$fp</a:t>
            </a:r>
            <a:r>
              <a:rPr lang="en-US" smtClean="0"/>
              <a:t> on a return</a:t>
            </a:r>
          </a:p>
        </p:txBody>
      </p:sp>
      <p:sp>
        <p:nvSpPr>
          <p:cNvPr id="49159" name="Line 6"/>
          <p:cNvSpPr>
            <a:spLocks noChangeShapeType="1"/>
          </p:cNvSpPr>
          <p:nvPr/>
        </p:nvSpPr>
        <p:spPr bwMode="auto">
          <a:xfrm>
            <a:off x="1295400" y="1676400"/>
            <a:ext cx="0" cy="3276600"/>
          </a:xfrm>
          <a:prstGeom prst="line">
            <a:avLst/>
          </a:prstGeom>
          <a:noFill/>
          <a:ln w="12700">
            <a:solidFill>
              <a:srgbClr val="000000"/>
            </a:solidFill>
            <a:round/>
            <a:headEnd/>
            <a:tailEnd/>
          </a:ln>
        </p:spPr>
        <p:txBody>
          <a:bodyPr lIns="0" tIns="0" rIns="0" bIns="0"/>
          <a:lstStyle/>
          <a:p>
            <a:endParaRPr lang="en-US"/>
          </a:p>
        </p:txBody>
      </p:sp>
      <p:sp>
        <p:nvSpPr>
          <p:cNvPr id="49160" name="Line 7"/>
          <p:cNvSpPr>
            <a:spLocks noChangeShapeType="1"/>
          </p:cNvSpPr>
          <p:nvPr/>
        </p:nvSpPr>
        <p:spPr bwMode="auto">
          <a:xfrm>
            <a:off x="3581400" y="1676400"/>
            <a:ext cx="0" cy="3276600"/>
          </a:xfrm>
          <a:prstGeom prst="line">
            <a:avLst/>
          </a:prstGeom>
          <a:noFill/>
          <a:ln w="12700">
            <a:solidFill>
              <a:srgbClr val="000000"/>
            </a:solidFill>
            <a:round/>
            <a:headEnd/>
            <a:tailEnd/>
          </a:ln>
        </p:spPr>
        <p:txBody>
          <a:bodyPr lIns="0" tIns="0" rIns="0" bIns="0"/>
          <a:lstStyle/>
          <a:p>
            <a:endParaRPr lang="en-US"/>
          </a:p>
        </p:txBody>
      </p:sp>
      <p:sp>
        <p:nvSpPr>
          <p:cNvPr id="49161" name="Rectangle 8"/>
          <p:cNvSpPr>
            <a:spLocks/>
          </p:cNvSpPr>
          <p:nvPr/>
        </p:nvSpPr>
        <p:spPr bwMode="auto">
          <a:xfrm>
            <a:off x="457200" y="4876800"/>
            <a:ext cx="1052513" cy="320675"/>
          </a:xfrm>
          <a:prstGeom prst="rect">
            <a:avLst/>
          </a:prstGeom>
          <a:noFill/>
          <a:ln w="12700">
            <a:noFill/>
            <a:miter lim="800000"/>
            <a:headEnd/>
            <a:tailEnd/>
          </a:ln>
        </p:spPr>
        <p:txBody>
          <a:bodyPr wrap="none" lIns="38100" tIns="38100" rIns="38100" bIns="38100">
            <a:spAutoFit/>
          </a:bodyPr>
          <a:lstStyle/>
          <a:p>
            <a:pPr algn="l"/>
            <a:r>
              <a:rPr lang="en-US" sz="1600">
                <a:latin typeface="Courier New" charset="0"/>
                <a:cs typeface="Courier New" charset="0"/>
                <a:sym typeface="Courier New" charset="0"/>
              </a:rPr>
              <a:t>low addr</a:t>
            </a:r>
          </a:p>
        </p:txBody>
      </p:sp>
      <p:sp>
        <p:nvSpPr>
          <p:cNvPr id="49162" name="Rectangle 9"/>
          <p:cNvSpPr>
            <a:spLocks/>
          </p:cNvSpPr>
          <p:nvPr/>
        </p:nvSpPr>
        <p:spPr bwMode="auto">
          <a:xfrm>
            <a:off x="304800" y="1447800"/>
            <a:ext cx="1173163" cy="320675"/>
          </a:xfrm>
          <a:prstGeom prst="rect">
            <a:avLst/>
          </a:prstGeom>
          <a:noFill/>
          <a:ln w="12700">
            <a:noFill/>
            <a:miter lim="800000"/>
            <a:headEnd/>
            <a:tailEnd/>
          </a:ln>
        </p:spPr>
        <p:txBody>
          <a:bodyPr wrap="none" lIns="38100" tIns="38100" rIns="38100" bIns="38100">
            <a:spAutoFit/>
          </a:bodyPr>
          <a:lstStyle/>
          <a:p>
            <a:pPr algn="l"/>
            <a:r>
              <a:rPr lang="en-US" sz="1600">
                <a:latin typeface="Courier New" charset="0"/>
                <a:cs typeface="Courier New" charset="0"/>
                <a:sym typeface="Courier New" charset="0"/>
              </a:rPr>
              <a:t>high addr</a:t>
            </a:r>
          </a:p>
        </p:txBody>
      </p:sp>
      <p:sp>
        <p:nvSpPr>
          <p:cNvPr id="49163" name="Rectangle 10"/>
          <p:cNvSpPr>
            <a:spLocks/>
          </p:cNvSpPr>
          <p:nvPr/>
        </p:nvSpPr>
        <p:spPr bwMode="auto">
          <a:xfrm>
            <a:off x="3733800" y="4291013"/>
            <a:ext cx="487363" cy="350837"/>
          </a:xfrm>
          <a:prstGeom prst="rect">
            <a:avLst/>
          </a:prstGeom>
          <a:noFill/>
          <a:ln w="12700">
            <a:noFill/>
            <a:miter lim="800000"/>
            <a:headEnd/>
            <a:tailEnd/>
          </a:ln>
        </p:spPr>
        <p:txBody>
          <a:bodyPr wrap="none" lIns="38100" tIns="38100" rIns="38100" bIns="38100">
            <a:spAutoFit/>
          </a:bodyPr>
          <a:lstStyle/>
          <a:p>
            <a:pPr algn="l"/>
            <a:r>
              <a:rPr lang="en-US" sz="1800">
                <a:latin typeface="Courier New" charset="0"/>
                <a:cs typeface="Courier New" charset="0"/>
                <a:sym typeface="Courier New" charset="0"/>
              </a:rPr>
              <a:t>$sp</a:t>
            </a:r>
          </a:p>
        </p:txBody>
      </p:sp>
      <p:sp>
        <p:nvSpPr>
          <p:cNvPr id="49164" name="Line 11"/>
          <p:cNvSpPr>
            <a:spLocks noChangeShapeType="1"/>
          </p:cNvSpPr>
          <p:nvPr/>
        </p:nvSpPr>
        <p:spPr bwMode="auto">
          <a:xfrm flipH="1">
            <a:off x="3581400" y="4464050"/>
            <a:ext cx="228600" cy="0"/>
          </a:xfrm>
          <a:prstGeom prst="line">
            <a:avLst/>
          </a:prstGeom>
          <a:noFill/>
          <a:ln w="12700">
            <a:solidFill>
              <a:srgbClr val="000000"/>
            </a:solidFill>
            <a:round/>
            <a:headEnd/>
            <a:tailEnd type="triangle" w="med" len="med"/>
          </a:ln>
        </p:spPr>
        <p:txBody>
          <a:bodyPr lIns="0" tIns="0" rIns="0" bIns="0"/>
          <a:lstStyle/>
          <a:p>
            <a:endParaRPr lang="en-US"/>
          </a:p>
        </p:txBody>
      </p:sp>
      <p:sp>
        <p:nvSpPr>
          <p:cNvPr id="49165" name="Rectangle 12"/>
          <p:cNvSpPr>
            <a:spLocks/>
          </p:cNvSpPr>
          <p:nvPr/>
        </p:nvSpPr>
        <p:spPr bwMode="auto">
          <a:xfrm>
            <a:off x="1295400" y="2149475"/>
            <a:ext cx="2298700" cy="558800"/>
          </a:xfrm>
          <a:prstGeom prst="rect">
            <a:avLst/>
          </a:prstGeom>
          <a:solidFill>
            <a:schemeClr val="accent1"/>
          </a:solidFill>
          <a:ln w="12700">
            <a:solidFill>
              <a:srgbClr val="000000"/>
            </a:solidFill>
            <a:miter lim="800000"/>
            <a:headEnd/>
            <a:tailEnd/>
          </a:ln>
        </p:spPr>
        <p:txBody>
          <a:bodyPr lIns="38100" tIns="38100" rIns="38100" bIns="38100"/>
          <a:lstStyle/>
          <a:p>
            <a:pPr algn="l"/>
            <a:r>
              <a:rPr lang="en-US" sz="1600">
                <a:latin typeface="Courier New" charset="0"/>
                <a:cs typeface="Courier New" charset="0"/>
                <a:sym typeface="Courier New" charset="0"/>
              </a:rPr>
              <a:t>Saved argument regs (if any)</a:t>
            </a:r>
          </a:p>
        </p:txBody>
      </p:sp>
      <p:sp>
        <p:nvSpPr>
          <p:cNvPr id="49166" name="Rectangle 13"/>
          <p:cNvSpPr>
            <a:spLocks/>
          </p:cNvSpPr>
          <p:nvPr/>
        </p:nvSpPr>
        <p:spPr bwMode="auto">
          <a:xfrm>
            <a:off x="1295400" y="2743200"/>
            <a:ext cx="2298700" cy="330200"/>
          </a:xfrm>
          <a:prstGeom prst="rect">
            <a:avLst/>
          </a:prstGeom>
          <a:solidFill>
            <a:srgbClr val="CCFFFF"/>
          </a:solidFill>
          <a:ln w="12700">
            <a:solidFill>
              <a:srgbClr val="000000"/>
            </a:solidFill>
            <a:miter lim="800000"/>
            <a:headEnd/>
            <a:tailEnd/>
          </a:ln>
        </p:spPr>
        <p:txBody>
          <a:bodyPr lIns="38100" tIns="38100" rIns="38100" bIns="38100"/>
          <a:lstStyle/>
          <a:p>
            <a:pPr algn="l"/>
            <a:r>
              <a:rPr lang="en-US" sz="1600">
                <a:latin typeface="Courier New" charset="0"/>
                <a:cs typeface="Courier New" charset="0"/>
                <a:sym typeface="Courier New" charset="0"/>
              </a:rPr>
              <a:t>Saved return addr</a:t>
            </a:r>
          </a:p>
        </p:txBody>
      </p:sp>
      <p:sp>
        <p:nvSpPr>
          <p:cNvPr id="49167" name="Rectangle 14"/>
          <p:cNvSpPr>
            <a:spLocks/>
          </p:cNvSpPr>
          <p:nvPr/>
        </p:nvSpPr>
        <p:spPr bwMode="auto">
          <a:xfrm>
            <a:off x="1295400" y="3079750"/>
            <a:ext cx="2298700" cy="558800"/>
          </a:xfrm>
          <a:prstGeom prst="rect">
            <a:avLst/>
          </a:prstGeom>
          <a:solidFill>
            <a:srgbClr val="FFCCFF"/>
          </a:solidFill>
          <a:ln w="12700">
            <a:solidFill>
              <a:srgbClr val="000000"/>
            </a:solidFill>
            <a:miter lim="800000"/>
            <a:headEnd/>
            <a:tailEnd/>
          </a:ln>
        </p:spPr>
        <p:txBody>
          <a:bodyPr lIns="38100" tIns="38100" rIns="38100" bIns="38100"/>
          <a:lstStyle/>
          <a:p>
            <a:pPr algn="l"/>
            <a:r>
              <a:rPr lang="en-US" sz="1600">
                <a:latin typeface="Courier New" charset="0"/>
                <a:cs typeface="Courier New" charset="0"/>
                <a:sym typeface="Courier New" charset="0"/>
              </a:rPr>
              <a:t>Saved local regs (if any)</a:t>
            </a:r>
          </a:p>
        </p:txBody>
      </p:sp>
      <p:sp>
        <p:nvSpPr>
          <p:cNvPr id="49168" name="Rectangle 15"/>
          <p:cNvSpPr>
            <a:spLocks/>
          </p:cNvSpPr>
          <p:nvPr/>
        </p:nvSpPr>
        <p:spPr bwMode="auto">
          <a:xfrm>
            <a:off x="1295400" y="3657600"/>
            <a:ext cx="2298700" cy="787400"/>
          </a:xfrm>
          <a:prstGeom prst="rect">
            <a:avLst/>
          </a:prstGeom>
          <a:solidFill>
            <a:srgbClr val="FFFF99"/>
          </a:solidFill>
          <a:ln w="12700">
            <a:solidFill>
              <a:srgbClr val="000000"/>
            </a:solidFill>
            <a:miter lim="800000"/>
            <a:headEnd/>
            <a:tailEnd/>
          </a:ln>
        </p:spPr>
        <p:txBody>
          <a:bodyPr lIns="38100" tIns="38100" rIns="38100" bIns="38100"/>
          <a:lstStyle/>
          <a:p>
            <a:pPr algn="l"/>
            <a:r>
              <a:rPr lang="en-US" sz="1600">
                <a:latin typeface="Courier New" charset="0"/>
                <a:cs typeface="Courier New" charset="0"/>
                <a:sym typeface="Courier New" charset="0"/>
              </a:rPr>
              <a:t>Local arrays &amp; structures (if any)</a:t>
            </a:r>
          </a:p>
        </p:txBody>
      </p:sp>
      <p:sp>
        <p:nvSpPr>
          <p:cNvPr id="49169" name="Rectangle 16"/>
          <p:cNvSpPr>
            <a:spLocks/>
          </p:cNvSpPr>
          <p:nvPr/>
        </p:nvSpPr>
        <p:spPr bwMode="auto">
          <a:xfrm>
            <a:off x="3733800" y="2036763"/>
            <a:ext cx="487363" cy="350837"/>
          </a:xfrm>
          <a:prstGeom prst="rect">
            <a:avLst/>
          </a:prstGeom>
          <a:noFill/>
          <a:ln w="12700">
            <a:noFill/>
            <a:miter lim="800000"/>
            <a:headEnd/>
            <a:tailEnd/>
          </a:ln>
        </p:spPr>
        <p:txBody>
          <a:bodyPr wrap="none" lIns="38100" tIns="38100" rIns="38100" bIns="38100">
            <a:spAutoFit/>
          </a:bodyPr>
          <a:lstStyle/>
          <a:p>
            <a:pPr algn="l"/>
            <a:r>
              <a:rPr lang="en-US" sz="1800">
                <a:latin typeface="Courier New" charset="0"/>
                <a:cs typeface="Courier New" charset="0"/>
                <a:sym typeface="Courier New" charset="0"/>
              </a:rPr>
              <a:t>$fp</a:t>
            </a:r>
          </a:p>
        </p:txBody>
      </p:sp>
      <p:sp>
        <p:nvSpPr>
          <p:cNvPr id="49170" name="Line 17"/>
          <p:cNvSpPr>
            <a:spLocks noChangeShapeType="1"/>
          </p:cNvSpPr>
          <p:nvPr/>
        </p:nvSpPr>
        <p:spPr bwMode="auto">
          <a:xfrm flipH="1">
            <a:off x="3581400" y="2209800"/>
            <a:ext cx="228600" cy="0"/>
          </a:xfrm>
          <a:prstGeom prst="line">
            <a:avLst/>
          </a:prstGeom>
          <a:noFill/>
          <a:ln w="12700">
            <a:solidFill>
              <a:srgbClr val="000000"/>
            </a:solidFill>
            <a:round/>
            <a:headEnd/>
            <a:tailEnd type="triangle" w="med" len="me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065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066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0661"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Block Size Effects</a:t>
            </a:r>
            <a:endParaRPr lang="en-US" smtClean="0"/>
          </a:p>
        </p:txBody>
      </p:sp>
      <p:sp>
        <p:nvSpPr>
          <p:cNvPr id="141317" name="Rectangle 5"/>
          <p:cNvSpPr>
            <a:spLocks noChangeArrowheads="1"/>
          </p:cNvSpPr>
          <p:nvPr>
            <p:ph type="body" idx="1"/>
          </p:nvPr>
        </p:nvSpPr>
        <p:spPr>
          <a:xfrm>
            <a:off x="533400" y="762000"/>
            <a:ext cx="8153400" cy="4437063"/>
          </a:xfrm>
        </p:spPr>
        <p:txBody>
          <a:bodyPr/>
          <a:lstStyle/>
          <a:p>
            <a:pPr marL="261938" indent="-261938" eaLnBrk="1" hangingPunct="1">
              <a:spcBef>
                <a:spcPct val="0"/>
              </a:spcBef>
            </a:pPr>
            <a:r>
              <a:rPr lang="en-US" smtClean="0"/>
              <a:t>Writes to one word in a multi-word block mean that the full block is invalidated</a:t>
            </a:r>
          </a:p>
          <a:p>
            <a:pPr lvl="1" eaLnBrk="1" hangingPunct="1">
              <a:lnSpc>
                <a:spcPct val="90000"/>
              </a:lnSpc>
              <a:buFont typeface="Thonburi" charset="0"/>
              <a:buChar char="•"/>
            </a:pPr>
            <a:endParaRPr lang="en-US" smtClean="0"/>
          </a:p>
          <a:p>
            <a:pPr marL="261938" indent="-261938" eaLnBrk="1" hangingPunct="1">
              <a:lnSpc>
                <a:spcPct val="85000"/>
              </a:lnSpc>
            </a:pPr>
            <a:r>
              <a:rPr lang="en-US" smtClean="0"/>
              <a:t>Multi-word blocks can also result in </a:t>
            </a:r>
            <a:r>
              <a:rPr lang="en-US" smtClean="0">
                <a:solidFill>
                  <a:schemeClr val="tx1"/>
                </a:solidFill>
              </a:rPr>
              <a:t>false sharing</a:t>
            </a:r>
            <a:r>
              <a:rPr lang="en-US" smtClean="0"/>
              <a:t>:  when two cores are writing to two different variables that happen to fall in the same cache block</a:t>
            </a:r>
          </a:p>
          <a:p>
            <a:pPr lvl="1" eaLnBrk="1" hangingPunct="1">
              <a:lnSpc>
                <a:spcPct val="90000"/>
              </a:lnSpc>
              <a:buFont typeface="Thonburi" charset="0"/>
              <a:buChar char="•"/>
            </a:pPr>
            <a:r>
              <a:rPr lang="en-US" smtClean="0"/>
              <a:t>With write-invalidate false sharing increases cache miss rates </a:t>
            </a:r>
          </a:p>
        </p:txBody>
      </p:sp>
      <p:sp>
        <p:nvSpPr>
          <p:cNvPr id="141318" name="Rectangle 6"/>
          <p:cNvSpPr>
            <a:spLocks/>
          </p:cNvSpPr>
          <p:nvPr/>
        </p:nvSpPr>
        <p:spPr bwMode="auto">
          <a:xfrm>
            <a:off x="457200" y="5105400"/>
            <a:ext cx="8166100" cy="749300"/>
          </a:xfrm>
          <a:prstGeom prst="rect">
            <a:avLst/>
          </a:prstGeom>
          <a:noFill/>
          <a:ln w="12700">
            <a:noFill/>
            <a:miter lim="800000"/>
            <a:headEnd/>
            <a:tailEnd/>
          </a:ln>
        </p:spPr>
        <p:txBody>
          <a:bodyPr lIns="25400" tIns="25400" rIns="25400" bIns="25400"/>
          <a:lstStyle/>
          <a:p>
            <a:pPr marL="261938" indent="-261938" algn="l">
              <a:spcBef>
                <a:spcPts val="863"/>
              </a:spcBef>
              <a:buClr>
                <a:srgbClr val="FC0128"/>
              </a:buClr>
              <a:buSzPct val="75000"/>
              <a:buFont typeface="Wingdings" charset="2"/>
              <a:buChar char="q"/>
            </a:pPr>
            <a:r>
              <a:rPr lang="en-US" sz="2400">
                <a:latin typeface="Arial" charset="0"/>
                <a:cs typeface="Arial" charset="0"/>
                <a:sym typeface="Arial" charset="0"/>
              </a:rPr>
              <a:t>Compilers can help reduce false sharing by allocating highly correlated data to the same cache block</a:t>
            </a:r>
          </a:p>
        </p:txBody>
      </p:sp>
      <p:grpSp>
        <p:nvGrpSpPr>
          <p:cNvPr id="2" name="Group 7"/>
          <p:cNvGrpSpPr>
            <a:grpSpLocks/>
          </p:cNvGrpSpPr>
          <p:nvPr/>
        </p:nvGrpSpPr>
        <p:grpSpPr bwMode="auto">
          <a:xfrm>
            <a:off x="1981200" y="3960813"/>
            <a:ext cx="5310188" cy="1052512"/>
            <a:chOff x="0" y="0"/>
            <a:chExt cx="3345" cy="662"/>
          </a:xfrm>
        </p:grpSpPr>
        <p:sp>
          <p:nvSpPr>
            <p:cNvPr id="70666" name="Rectangle 8"/>
            <p:cNvSpPr>
              <a:spLocks/>
            </p:cNvSpPr>
            <p:nvPr/>
          </p:nvSpPr>
          <p:spPr bwMode="auto">
            <a:xfrm>
              <a:off x="0" y="422"/>
              <a:ext cx="1880" cy="240"/>
            </a:xfrm>
            <a:prstGeom prst="rect">
              <a:avLst/>
            </a:prstGeom>
            <a:noFill/>
            <a:ln w="12700">
              <a:solidFill>
                <a:srgbClr val="000000"/>
              </a:solidFill>
              <a:miter lim="800000"/>
              <a:headEnd/>
              <a:tailEnd/>
            </a:ln>
          </p:spPr>
          <p:txBody>
            <a:bodyPr wrap="none" lIns="0" tIns="0" rIns="0" bIns="0"/>
            <a:lstStyle/>
            <a:p>
              <a:endParaRPr lang="en-US"/>
            </a:p>
          </p:txBody>
        </p:sp>
        <p:sp>
          <p:nvSpPr>
            <p:cNvPr id="70667" name="Line 9"/>
            <p:cNvSpPr>
              <a:spLocks noChangeShapeType="1"/>
            </p:cNvSpPr>
            <p:nvPr/>
          </p:nvSpPr>
          <p:spPr bwMode="auto">
            <a:xfrm>
              <a:off x="960" y="422"/>
              <a:ext cx="0" cy="240"/>
            </a:xfrm>
            <a:prstGeom prst="line">
              <a:avLst/>
            </a:prstGeom>
            <a:noFill/>
            <a:ln w="12700">
              <a:solidFill>
                <a:srgbClr val="000000"/>
              </a:solidFill>
              <a:round/>
              <a:headEnd/>
              <a:tailEnd/>
            </a:ln>
          </p:spPr>
          <p:txBody>
            <a:bodyPr lIns="0" tIns="0" rIns="0" bIns="0"/>
            <a:lstStyle/>
            <a:p>
              <a:endParaRPr lang="en-US"/>
            </a:p>
          </p:txBody>
        </p:sp>
        <p:sp>
          <p:nvSpPr>
            <p:cNvPr id="70668" name="Line 10"/>
            <p:cNvSpPr>
              <a:spLocks noChangeShapeType="1"/>
            </p:cNvSpPr>
            <p:nvPr/>
          </p:nvSpPr>
          <p:spPr bwMode="auto">
            <a:xfrm>
              <a:off x="480" y="422"/>
              <a:ext cx="0" cy="240"/>
            </a:xfrm>
            <a:prstGeom prst="line">
              <a:avLst/>
            </a:prstGeom>
            <a:noFill/>
            <a:ln w="12700">
              <a:solidFill>
                <a:srgbClr val="000000"/>
              </a:solidFill>
              <a:round/>
              <a:headEnd/>
              <a:tailEnd/>
            </a:ln>
          </p:spPr>
          <p:txBody>
            <a:bodyPr lIns="0" tIns="0" rIns="0" bIns="0"/>
            <a:lstStyle/>
            <a:p>
              <a:endParaRPr lang="en-US"/>
            </a:p>
          </p:txBody>
        </p:sp>
        <p:sp>
          <p:nvSpPr>
            <p:cNvPr id="70669" name="Line 11"/>
            <p:cNvSpPr>
              <a:spLocks noChangeShapeType="1"/>
            </p:cNvSpPr>
            <p:nvPr/>
          </p:nvSpPr>
          <p:spPr bwMode="auto">
            <a:xfrm>
              <a:off x="1440" y="422"/>
              <a:ext cx="0" cy="240"/>
            </a:xfrm>
            <a:prstGeom prst="line">
              <a:avLst/>
            </a:prstGeom>
            <a:noFill/>
            <a:ln w="12700">
              <a:solidFill>
                <a:srgbClr val="000000"/>
              </a:solidFill>
              <a:round/>
              <a:headEnd/>
              <a:tailEnd/>
            </a:ln>
          </p:spPr>
          <p:txBody>
            <a:bodyPr lIns="0" tIns="0" rIns="0" bIns="0"/>
            <a:lstStyle/>
            <a:p>
              <a:endParaRPr lang="en-US"/>
            </a:p>
          </p:txBody>
        </p:sp>
        <p:sp>
          <p:nvSpPr>
            <p:cNvPr id="70670" name="Rectangle 12"/>
            <p:cNvSpPr>
              <a:spLocks/>
            </p:cNvSpPr>
            <p:nvPr/>
          </p:nvSpPr>
          <p:spPr bwMode="auto">
            <a:xfrm>
              <a:off x="143" y="422"/>
              <a:ext cx="144"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A</a:t>
              </a:r>
            </a:p>
          </p:txBody>
        </p:sp>
        <p:sp>
          <p:nvSpPr>
            <p:cNvPr id="70671" name="Rectangle 13"/>
            <p:cNvSpPr>
              <a:spLocks/>
            </p:cNvSpPr>
            <p:nvPr/>
          </p:nvSpPr>
          <p:spPr bwMode="auto">
            <a:xfrm>
              <a:off x="1535" y="422"/>
              <a:ext cx="144"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B</a:t>
              </a:r>
            </a:p>
          </p:txBody>
        </p:sp>
        <p:sp>
          <p:nvSpPr>
            <p:cNvPr id="70672" name="Rectangle 14"/>
            <p:cNvSpPr>
              <a:spLocks/>
            </p:cNvSpPr>
            <p:nvPr/>
          </p:nvSpPr>
          <p:spPr bwMode="auto">
            <a:xfrm>
              <a:off x="0" y="0"/>
              <a:ext cx="440"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Core1</a:t>
              </a:r>
            </a:p>
          </p:txBody>
        </p:sp>
        <p:sp>
          <p:nvSpPr>
            <p:cNvPr id="70673" name="Rectangle 15"/>
            <p:cNvSpPr>
              <a:spLocks/>
            </p:cNvSpPr>
            <p:nvPr/>
          </p:nvSpPr>
          <p:spPr bwMode="auto">
            <a:xfrm>
              <a:off x="1392" y="0"/>
              <a:ext cx="440"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Core2</a:t>
              </a:r>
            </a:p>
          </p:txBody>
        </p:sp>
        <p:sp>
          <p:nvSpPr>
            <p:cNvPr id="70674" name="Line 16"/>
            <p:cNvSpPr>
              <a:spLocks noChangeShapeType="1"/>
            </p:cNvSpPr>
            <p:nvPr/>
          </p:nvSpPr>
          <p:spPr bwMode="auto">
            <a:xfrm>
              <a:off x="240" y="231"/>
              <a:ext cx="0" cy="191"/>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0675" name="Line 17"/>
            <p:cNvSpPr>
              <a:spLocks noChangeShapeType="1"/>
            </p:cNvSpPr>
            <p:nvPr/>
          </p:nvSpPr>
          <p:spPr bwMode="auto">
            <a:xfrm>
              <a:off x="1632" y="231"/>
              <a:ext cx="0" cy="191"/>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0676" name="Rectangle 18"/>
            <p:cNvSpPr>
              <a:spLocks/>
            </p:cNvSpPr>
            <p:nvPr/>
          </p:nvSpPr>
          <p:spPr bwMode="auto">
            <a:xfrm>
              <a:off x="2064" y="422"/>
              <a:ext cx="1281"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4 word cache block</a:t>
              </a:r>
            </a:p>
          </p:txBody>
        </p:sp>
      </p:grpSp>
      <p:sp>
        <p:nvSpPr>
          <p:cNvPr id="70665" name="TextBox 19"/>
          <p:cNvSpPr txBox="1">
            <a:spLocks noChangeArrowheads="1"/>
          </p:cNvSpPr>
          <p:nvPr/>
        </p:nvSpPr>
        <p:spPr bwMode="auto">
          <a:xfrm>
            <a:off x="304800" y="5867400"/>
            <a:ext cx="8458200" cy="369888"/>
          </a:xfrm>
          <a:prstGeom prst="rect">
            <a:avLst/>
          </a:prstGeom>
          <a:noFill/>
          <a:ln w="9525">
            <a:noFill/>
            <a:miter lim="800000"/>
            <a:headEnd/>
            <a:tailEnd/>
          </a:ln>
        </p:spPr>
        <p:txBody>
          <a:bodyPr>
            <a:spAutoFit/>
          </a:bodyPr>
          <a:lstStyle/>
          <a:p>
            <a:pPr algn="l"/>
            <a:r>
              <a:rPr lang="en-US" sz="1800">
                <a:solidFill>
                  <a:schemeClr val="tx1"/>
                </a:solidFill>
              </a:rPr>
              <a:t>How does this relate to design?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131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1317">
                                            <p:txEl>
                                              <p:pRg st="2" end="2"/>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141317">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13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build="p" autoUpdateAnimBg="0" advAuto="0"/>
      <p:bldP spid="141318"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270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270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2709"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Other Coherence Protocols</a:t>
            </a:r>
            <a:endParaRPr lang="en-US" smtClean="0"/>
          </a:p>
        </p:txBody>
      </p:sp>
      <p:sp>
        <p:nvSpPr>
          <p:cNvPr id="72710" name="Rectangle 5"/>
          <p:cNvSpPr>
            <a:spLocks noChangeArrowheads="1"/>
          </p:cNvSpPr>
          <p:nvPr>
            <p:ph type="body" idx="1"/>
          </p:nvPr>
        </p:nvSpPr>
        <p:spPr>
          <a:xfrm>
            <a:off x="533400" y="914400"/>
            <a:ext cx="8153400" cy="4267200"/>
          </a:xfrm>
        </p:spPr>
        <p:txBody>
          <a:bodyPr>
            <a:normAutofit fontScale="77500" lnSpcReduction="20000"/>
          </a:bodyPr>
          <a:lstStyle/>
          <a:p>
            <a:pPr marL="261938" indent="-261938" eaLnBrk="1" hangingPunct="1">
              <a:spcBef>
                <a:spcPct val="0"/>
              </a:spcBef>
            </a:pPr>
            <a:r>
              <a:rPr lang="en-US" smtClean="0"/>
              <a:t>There are many variations on cache coherence protocols</a:t>
            </a:r>
          </a:p>
          <a:p>
            <a:pPr marL="261938" indent="-261938" eaLnBrk="1" hangingPunct="1"/>
            <a:r>
              <a:rPr lang="en-US" smtClean="0"/>
              <a:t>Another write-invalidate protocol used in the Pentium 4 (and many other processors) is </a:t>
            </a:r>
            <a:r>
              <a:rPr lang="en-US" smtClean="0">
                <a:solidFill>
                  <a:schemeClr val="tx1"/>
                </a:solidFill>
              </a:rPr>
              <a:t>MESI</a:t>
            </a:r>
            <a:r>
              <a:rPr lang="en-US" smtClean="0"/>
              <a:t> with four states:</a:t>
            </a:r>
          </a:p>
          <a:p>
            <a:pPr lvl="1" eaLnBrk="1" hangingPunct="1">
              <a:lnSpc>
                <a:spcPct val="90000"/>
              </a:lnSpc>
              <a:buFont typeface="Thonburi" charset="0"/>
              <a:buChar char="•"/>
            </a:pPr>
            <a:r>
              <a:rPr lang="en-US" smtClean="0">
                <a:solidFill>
                  <a:schemeClr val="tx1"/>
                </a:solidFill>
              </a:rPr>
              <a:t>M</a:t>
            </a:r>
            <a:r>
              <a:rPr lang="en-US" smtClean="0"/>
              <a:t>odified – same</a:t>
            </a:r>
          </a:p>
          <a:p>
            <a:pPr lvl="1" eaLnBrk="1" hangingPunct="1">
              <a:buFont typeface="Thonburi" charset="0"/>
              <a:buChar char="•"/>
            </a:pPr>
            <a:r>
              <a:rPr lang="en-US" smtClean="0">
                <a:solidFill>
                  <a:schemeClr val="tx1"/>
                </a:solidFill>
              </a:rPr>
              <a:t>E</a:t>
            </a:r>
            <a:r>
              <a:rPr lang="en-US" smtClean="0"/>
              <a:t>xclusive – only one copy of the shared data is allowed to be cached; memory has an up-to-date copy</a:t>
            </a:r>
          </a:p>
          <a:p>
            <a:pPr lvl="2" eaLnBrk="1" hangingPunct="1"/>
            <a:r>
              <a:rPr lang="en-US" smtClean="0"/>
              <a:t>Since there is only one copy of the block, write hits don’t need to send invalidate signal</a:t>
            </a:r>
          </a:p>
          <a:p>
            <a:pPr lvl="1" eaLnBrk="1" hangingPunct="1">
              <a:buFont typeface="Thonburi" charset="0"/>
              <a:buChar char="•"/>
            </a:pPr>
            <a:r>
              <a:rPr lang="en-US" smtClean="0">
                <a:solidFill>
                  <a:schemeClr val="tx1"/>
                </a:solidFill>
              </a:rPr>
              <a:t>S</a:t>
            </a:r>
            <a:r>
              <a:rPr lang="en-US" smtClean="0"/>
              <a:t>hared – multiple copies of the shared data may be cached (i.e., data permitted to be cached with more than one processor); memory has an up-to-date copy</a:t>
            </a:r>
          </a:p>
          <a:p>
            <a:pPr lvl="1" eaLnBrk="1" hangingPunct="1">
              <a:buFont typeface="Thonburi" charset="0"/>
              <a:buChar char="•"/>
            </a:pPr>
            <a:r>
              <a:rPr lang="en-US" smtClean="0">
                <a:solidFill>
                  <a:schemeClr val="tx1"/>
                </a:solidFill>
              </a:rPr>
              <a:t>I</a:t>
            </a:r>
            <a:r>
              <a:rPr lang="en-US" smtClean="0"/>
              <a:t>nvalid – same </a:t>
            </a:r>
          </a:p>
        </p:txBody>
      </p:sp>
      <p:sp>
        <p:nvSpPr>
          <p:cNvPr id="72711" name="TextBox 6"/>
          <p:cNvSpPr txBox="1">
            <a:spLocks noChangeArrowheads="1"/>
          </p:cNvSpPr>
          <p:nvPr/>
        </p:nvSpPr>
        <p:spPr bwMode="auto">
          <a:xfrm>
            <a:off x="304800" y="5715000"/>
            <a:ext cx="8458200" cy="369888"/>
          </a:xfrm>
          <a:prstGeom prst="rect">
            <a:avLst/>
          </a:prstGeom>
          <a:noFill/>
          <a:ln w="9525">
            <a:noFill/>
            <a:miter lim="800000"/>
            <a:headEnd/>
            <a:tailEnd/>
          </a:ln>
        </p:spPr>
        <p:txBody>
          <a:bodyPr>
            <a:spAutoFit/>
          </a:bodyPr>
          <a:lstStyle/>
          <a:p>
            <a:pPr algn="l"/>
            <a:r>
              <a:rPr lang="en-US" sz="1800">
                <a:solidFill>
                  <a:schemeClr val="tx1"/>
                </a:solidFill>
              </a:rPr>
              <a:t>Can you craw a picture of this?  See the next slide.</a:t>
            </a:r>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475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475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4757" name="Rectangle 4"/>
          <p:cNvSpPr>
            <a:spLocks noChangeArrowheads="1"/>
          </p:cNvSpPr>
          <p:nvPr>
            <p:ph type="title"/>
          </p:nvPr>
        </p:nvSpPr>
        <p:spPr>
          <a:xfrm>
            <a:off x="533400" y="228600"/>
            <a:ext cx="8001000" cy="609600"/>
          </a:xfrm>
        </p:spPr>
        <p:txBody>
          <a:bodyPr/>
          <a:lstStyle/>
          <a:p>
            <a:pPr algn="ctr" eaLnBrk="1" hangingPunct="1"/>
            <a:r>
              <a:rPr lang="en-US" sz="3200" smtClean="0">
                <a:solidFill>
                  <a:schemeClr val="tx2"/>
                </a:solidFill>
              </a:rPr>
              <a:t>MESI Cache Coherency Protocol</a:t>
            </a:r>
            <a:endParaRPr lang="en-US" smtClean="0"/>
          </a:p>
        </p:txBody>
      </p:sp>
      <p:sp>
        <p:nvSpPr>
          <p:cNvPr id="74758" name="Rectangle 5"/>
          <p:cNvSpPr>
            <a:spLocks/>
          </p:cNvSpPr>
          <p:nvPr/>
        </p:nvSpPr>
        <p:spPr bwMode="auto">
          <a:xfrm>
            <a:off x="304800" y="5546725"/>
            <a:ext cx="1600200"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 write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or read hit</a:t>
            </a:r>
          </a:p>
        </p:txBody>
      </p:sp>
      <p:sp>
        <p:nvSpPr>
          <p:cNvPr id="74759" name="Oval 6"/>
          <p:cNvSpPr>
            <a:spLocks/>
          </p:cNvSpPr>
          <p:nvPr/>
        </p:nvSpPr>
        <p:spPr bwMode="auto">
          <a:xfrm>
            <a:off x="1311275" y="1447800"/>
            <a:ext cx="1219200" cy="1066800"/>
          </a:xfrm>
          <a:prstGeom prst="ellipse">
            <a:avLst/>
          </a:prstGeom>
          <a:noFill/>
          <a:ln w="12700">
            <a:solidFill>
              <a:srgbClr val="000000"/>
            </a:solidFill>
            <a:round/>
            <a:headEnd/>
            <a:tailEnd/>
          </a:ln>
        </p:spPr>
        <p:txBody>
          <a:bodyPr lIns="0" tIns="0" rIns="0" bIns="0"/>
          <a:lstStyle/>
          <a:p>
            <a:endParaRPr lang="en-US"/>
          </a:p>
        </p:txBody>
      </p:sp>
      <p:sp>
        <p:nvSpPr>
          <p:cNvPr id="74760" name="Oval 7"/>
          <p:cNvSpPr>
            <a:spLocks/>
          </p:cNvSpPr>
          <p:nvPr/>
        </p:nvSpPr>
        <p:spPr bwMode="auto">
          <a:xfrm>
            <a:off x="7102475" y="1447800"/>
            <a:ext cx="1219200" cy="1066800"/>
          </a:xfrm>
          <a:prstGeom prst="ellipse">
            <a:avLst/>
          </a:prstGeom>
          <a:noFill/>
          <a:ln w="12700">
            <a:solidFill>
              <a:srgbClr val="000000"/>
            </a:solidFill>
            <a:round/>
            <a:headEnd/>
            <a:tailEnd/>
          </a:ln>
        </p:spPr>
        <p:txBody>
          <a:bodyPr lIns="0" tIns="0" rIns="0" bIns="0"/>
          <a:lstStyle/>
          <a:p>
            <a:endParaRPr lang="en-US"/>
          </a:p>
        </p:txBody>
      </p:sp>
      <p:sp>
        <p:nvSpPr>
          <p:cNvPr id="74761" name="Oval 8"/>
          <p:cNvSpPr>
            <a:spLocks/>
          </p:cNvSpPr>
          <p:nvPr/>
        </p:nvSpPr>
        <p:spPr bwMode="auto">
          <a:xfrm>
            <a:off x="1235075" y="4267200"/>
            <a:ext cx="1219200" cy="1066800"/>
          </a:xfrm>
          <a:prstGeom prst="ellipse">
            <a:avLst/>
          </a:prstGeom>
          <a:noFill/>
          <a:ln w="12700">
            <a:solidFill>
              <a:srgbClr val="000000"/>
            </a:solidFill>
            <a:round/>
            <a:headEnd/>
            <a:tailEnd/>
          </a:ln>
        </p:spPr>
        <p:txBody>
          <a:bodyPr lIns="0" tIns="0" rIns="0" bIns="0"/>
          <a:lstStyle/>
          <a:p>
            <a:endParaRPr lang="en-US"/>
          </a:p>
        </p:txBody>
      </p:sp>
      <p:sp>
        <p:nvSpPr>
          <p:cNvPr id="74762" name="Line 9"/>
          <p:cNvSpPr>
            <a:spLocks noChangeShapeType="1"/>
          </p:cNvSpPr>
          <p:nvPr/>
        </p:nvSpPr>
        <p:spPr bwMode="auto">
          <a:xfrm>
            <a:off x="2073275" y="2514600"/>
            <a:ext cx="0" cy="1828800"/>
          </a:xfrm>
          <a:prstGeom prst="line">
            <a:avLst/>
          </a:prstGeom>
          <a:noFill/>
          <a:ln w="12700">
            <a:solidFill>
              <a:srgbClr val="000000"/>
            </a:solidFill>
            <a:round/>
            <a:headEnd/>
            <a:tailEnd type="triangle" w="med" len="med"/>
          </a:ln>
        </p:spPr>
        <p:txBody>
          <a:bodyPr lIns="0" tIns="0" rIns="0" bIns="0"/>
          <a:lstStyle/>
          <a:p>
            <a:endParaRPr lang="en-US"/>
          </a:p>
        </p:txBody>
      </p:sp>
      <p:sp>
        <p:nvSpPr>
          <p:cNvPr id="74763" name="Line 10"/>
          <p:cNvSpPr>
            <a:spLocks noChangeShapeType="1"/>
          </p:cNvSpPr>
          <p:nvPr/>
        </p:nvSpPr>
        <p:spPr bwMode="auto">
          <a:xfrm>
            <a:off x="2514600" y="2057400"/>
            <a:ext cx="45720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4764" name="Line 11"/>
          <p:cNvSpPr>
            <a:spLocks noChangeShapeType="1"/>
          </p:cNvSpPr>
          <p:nvPr/>
        </p:nvSpPr>
        <p:spPr bwMode="auto">
          <a:xfrm flipH="1">
            <a:off x="2454275" y="2514600"/>
            <a:ext cx="5029200" cy="2057400"/>
          </a:xfrm>
          <a:prstGeom prst="line">
            <a:avLst/>
          </a:prstGeom>
          <a:noFill/>
          <a:ln w="12700">
            <a:solidFill>
              <a:srgbClr val="000000"/>
            </a:solidFill>
            <a:round/>
            <a:headEnd/>
            <a:tailEnd type="triangle" w="med" len="med"/>
          </a:ln>
        </p:spPr>
        <p:txBody>
          <a:bodyPr lIns="0" tIns="0" rIns="0" bIns="0"/>
          <a:lstStyle/>
          <a:p>
            <a:endParaRPr lang="en-US"/>
          </a:p>
        </p:txBody>
      </p:sp>
      <p:sp>
        <p:nvSpPr>
          <p:cNvPr id="74765" name="Line 12"/>
          <p:cNvSpPr>
            <a:spLocks noChangeShapeType="1"/>
          </p:cNvSpPr>
          <p:nvPr/>
        </p:nvSpPr>
        <p:spPr bwMode="auto">
          <a:xfrm rot="10800000" flipH="1">
            <a:off x="2225675" y="2286000"/>
            <a:ext cx="4953000" cy="2057400"/>
          </a:xfrm>
          <a:prstGeom prst="line">
            <a:avLst/>
          </a:prstGeom>
          <a:noFill/>
          <a:ln w="12700">
            <a:solidFill>
              <a:srgbClr val="000000"/>
            </a:solidFill>
            <a:round/>
            <a:headEnd/>
            <a:tailEnd type="triangle" w="med" len="med"/>
          </a:ln>
        </p:spPr>
        <p:txBody>
          <a:bodyPr lIns="0" tIns="0" rIns="0" bIns="0"/>
          <a:lstStyle/>
          <a:p>
            <a:endParaRPr lang="en-US"/>
          </a:p>
        </p:txBody>
      </p:sp>
      <p:sp>
        <p:nvSpPr>
          <p:cNvPr id="74766" name="AutoShape 13"/>
          <p:cNvSpPr>
            <a:spLocks/>
          </p:cNvSpPr>
          <p:nvPr/>
        </p:nvSpPr>
        <p:spPr bwMode="auto">
          <a:xfrm rot="5400000" flipH="1">
            <a:off x="1043782" y="4760119"/>
            <a:ext cx="760412" cy="838200"/>
          </a:xfrm>
          <a:custGeom>
            <a:avLst/>
            <a:gdLst>
              <a:gd name="T0" fmla="*/ 13384871 w 21600"/>
              <a:gd name="T1" fmla="*/ 16263408 h 21600"/>
              <a:gd name="T2" fmla="*/ 0 60000 65536"/>
              <a:gd name="T3" fmla="*/ 0 w 21600"/>
              <a:gd name="T4" fmla="*/ 0 h 21600"/>
              <a:gd name="T5" fmla="*/ 21600 w 21600"/>
              <a:gd name="T6" fmla="*/ 21600 h 21600"/>
            </a:gdLst>
            <a:ahLst/>
            <a:cxnLst>
              <a:cxn ang="T2">
                <a:pos x="T0" y="T1"/>
              </a:cxn>
            </a:cxnLst>
            <a:rect l="T3" t="T4" r="T5" b="T6"/>
            <a:pathLst>
              <a:path w="21600" h="21600">
                <a:moveTo>
                  <a:pt x="6480" y="0"/>
                </a:moveTo>
                <a:cubicBezTo>
                  <a:pt x="3240" y="0"/>
                  <a:pt x="0" y="5400"/>
                  <a:pt x="0" y="10800"/>
                </a:cubicBezTo>
                <a:cubicBezTo>
                  <a:pt x="0" y="16200"/>
                  <a:pt x="5400" y="21600"/>
                  <a:pt x="10800" y="21600"/>
                </a:cubicBezTo>
                <a:cubicBezTo>
                  <a:pt x="16200" y="21600"/>
                  <a:pt x="21600" y="18655"/>
                  <a:pt x="21600" y="15709"/>
                </a:cubicBezTo>
              </a:path>
            </a:pathLst>
          </a:custGeom>
          <a:noFill/>
          <a:ln w="12700">
            <a:solidFill>
              <a:srgbClr val="000000"/>
            </a:solidFill>
            <a:round/>
            <a:headEnd/>
            <a:tailEnd type="triangle" w="med" len="med"/>
          </a:ln>
        </p:spPr>
        <p:txBody>
          <a:bodyPr lIns="0" tIns="0" rIns="0" bIns="0"/>
          <a:lstStyle/>
          <a:p>
            <a:endParaRPr lang="en-US"/>
          </a:p>
        </p:txBody>
      </p:sp>
      <p:sp>
        <p:nvSpPr>
          <p:cNvPr id="74767" name="Rectangle 14"/>
          <p:cNvSpPr>
            <a:spLocks/>
          </p:cNvSpPr>
          <p:nvPr/>
        </p:nvSpPr>
        <p:spPr bwMode="auto">
          <a:xfrm>
            <a:off x="1295400" y="4572000"/>
            <a:ext cx="911225"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Modified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  (dirty)</a:t>
            </a:r>
          </a:p>
        </p:txBody>
      </p:sp>
      <p:sp>
        <p:nvSpPr>
          <p:cNvPr id="74768" name="Rectangle 15"/>
          <p:cNvSpPr>
            <a:spLocks/>
          </p:cNvSpPr>
          <p:nvPr/>
        </p:nvSpPr>
        <p:spPr bwMode="auto">
          <a:xfrm>
            <a:off x="1311275" y="1600200"/>
            <a:ext cx="979488"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   Invalid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(not valid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    block)</a:t>
            </a:r>
          </a:p>
        </p:txBody>
      </p:sp>
      <p:sp>
        <p:nvSpPr>
          <p:cNvPr id="74769" name="Rectangle 16"/>
          <p:cNvSpPr>
            <a:spLocks/>
          </p:cNvSpPr>
          <p:nvPr/>
        </p:nvSpPr>
        <p:spPr bwMode="auto">
          <a:xfrm>
            <a:off x="7315200" y="1752600"/>
            <a:ext cx="765175"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Shared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(clean)</a:t>
            </a:r>
          </a:p>
        </p:txBody>
      </p:sp>
      <p:sp>
        <p:nvSpPr>
          <p:cNvPr id="74770" name="Rectangle 17"/>
          <p:cNvSpPr>
            <a:spLocks/>
          </p:cNvSpPr>
          <p:nvPr/>
        </p:nvSpPr>
        <p:spPr bwMode="auto">
          <a:xfrm>
            <a:off x="2057400" y="3276600"/>
            <a:ext cx="106997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write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miss</a:t>
            </a:r>
          </a:p>
        </p:txBody>
      </p:sp>
      <p:sp>
        <p:nvSpPr>
          <p:cNvPr id="74771" name="Rectangle 18"/>
          <p:cNvSpPr>
            <a:spLocks/>
          </p:cNvSpPr>
          <p:nvPr/>
        </p:nvSpPr>
        <p:spPr bwMode="auto">
          <a:xfrm>
            <a:off x="5865813" y="1981200"/>
            <a:ext cx="122872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shared read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miss</a:t>
            </a:r>
          </a:p>
        </p:txBody>
      </p:sp>
      <p:sp>
        <p:nvSpPr>
          <p:cNvPr id="74772" name="Rectangle 19"/>
          <p:cNvSpPr>
            <a:spLocks/>
          </p:cNvSpPr>
          <p:nvPr/>
        </p:nvSpPr>
        <p:spPr bwMode="auto">
          <a:xfrm>
            <a:off x="2743200" y="4267200"/>
            <a:ext cx="1397000" cy="520700"/>
          </a:xfrm>
          <a:prstGeom prst="rect">
            <a:avLst/>
          </a:prstGeom>
          <a:noFill/>
          <a:ln w="12700">
            <a:noFill/>
            <a:miter lim="800000"/>
            <a:headEnd/>
            <a:tailEnd/>
          </a:ln>
        </p:spPr>
        <p:txBody>
          <a:bodyPr lIns="38100" tIns="38100" rIns="38100" bIns="38100"/>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write</a:t>
            </a:r>
          </a:p>
        </p:txBody>
      </p:sp>
      <p:sp>
        <p:nvSpPr>
          <p:cNvPr id="74773" name="Rectangle 20"/>
          <p:cNvSpPr>
            <a:spLocks/>
          </p:cNvSpPr>
          <p:nvPr/>
        </p:nvSpPr>
        <p:spPr bwMode="auto">
          <a:xfrm rot="-1319999">
            <a:off x="4498975" y="3254375"/>
            <a:ext cx="2346325" cy="320675"/>
          </a:xfrm>
          <a:prstGeom prst="rect">
            <a:avLst/>
          </a:prstGeom>
          <a:noFill/>
          <a:ln w="12700">
            <a:noFill/>
            <a:miter lim="800000"/>
            <a:headEnd/>
            <a:tailEnd/>
          </a:ln>
        </p:spPr>
        <p:txBody>
          <a:bodyPr wrap="none" lIns="38100" tIns="38100" rIns="38100" bIns="38100">
            <a:spAutoFit/>
          </a:bodyPr>
          <a:lstStyle/>
          <a:p>
            <a:pPr algn="l"/>
            <a:r>
              <a:rPr lang="en-US" sz="1600" b="1">
                <a:solidFill>
                  <a:schemeClr val="tx1"/>
                </a:solidFill>
                <a:latin typeface="Arial" charset="0"/>
                <a:cs typeface="Arial" charset="0"/>
                <a:sym typeface="Arial" charset="0"/>
              </a:rPr>
              <a:t>[Send invalidate signal]</a:t>
            </a:r>
          </a:p>
        </p:txBody>
      </p:sp>
      <p:sp>
        <p:nvSpPr>
          <p:cNvPr id="74774" name="Rectangle 21"/>
          <p:cNvSpPr>
            <a:spLocks/>
          </p:cNvSpPr>
          <p:nvPr/>
        </p:nvSpPr>
        <p:spPr bwMode="auto">
          <a:xfrm rot="-1319999">
            <a:off x="3292475" y="3213100"/>
            <a:ext cx="18256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[Write back block]</a:t>
            </a:r>
          </a:p>
        </p:txBody>
      </p:sp>
      <p:sp>
        <p:nvSpPr>
          <p:cNvPr id="74775" name="Line 22"/>
          <p:cNvSpPr>
            <a:spLocks noChangeShapeType="1"/>
          </p:cNvSpPr>
          <p:nvPr/>
        </p:nvSpPr>
        <p:spPr bwMode="auto">
          <a:xfrm flipH="1">
            <a:off x="2438400" y="1752600"/>
            <a:ext cx="4724400" cy="0"/>
          </a:xfrm>
          <a:prstGeom prst="line">
            <a:avLst/>
          </a:prstGeom>
          <a:noFill/>
          <a:ln w="12700">
            <a:solidFill>
              <a:schemeClr val="tx1"/>
            </a:solidFill>
            <a:round/>
            <a:headEnd/>
            <a:tailEnd type="triangle" w="med" len="med"/>
          </a:ln>
        </p:spPr>
        <p:txBody>
          <a:bodyPr lIns="0" tIns="0" rIns="0" bIns="0"/>
          <a:lstStyle/>
          <a:p>
            <a:endParaRPr lang="en-US"/>
          </a:p>
        </p:txBody>
      </p:sp>
      <p:sp>
        <p:nvSpPr>
          <p:cNvPr id="74776" name="Line 23"/>
          <p:cNvSpPr>
            <a:spLocks noChangeShapeType="1"/>
          </p:cNvSpPr>
          <p:nvPr/>
        </p:nvSpPr>
        <p:spPr bwMode="auto">
          <a:xfrm rot="10800000" flipH="1">
            <a:off x="1692275" y="2514600"/>
            <a:ext cx="0" cy="1752600"/>
          </a:xfrm>
          <a:prstGeom prst="line">
            <a:avLst/>
          </a:prstGeom>
          <a:noFill/>
          <a:ln w="12700">
            <a:solidFill>
              <a:schemeClr val="tx1"/>
            </a:solidFill>
            <a:round/>
            <a:headEnd/>
            <a:tailEnd type="triangle" w="med" len="med"/>
          </a:ln>
        </p:spPr>
        <p:txBody>
          <a:bodyPr lIns="0" tIns="0" rIns="0" bIns="0"/>
          <a:lstStyle/>
          <a:p>
            <a:endParaRPr lang="en-US"/>
          </a:p>
        </p:txBody>
      </p:sp>
      <p:sp>
        <p:nvSpPr>
          <p:cNvPr id="74777" name="AutoShape 24"/>
          <p:cNvSpPr>
            <a:spLocks/>
          </p:cNvSpPr>
          <p:nvPr/>
        </p:nvSpPr>
        <p:spPr bwMode="auto">
          <a:xfrm rot="16200000" flipH="1">
            <a:off x="7749381" y="1180307"/>
            <a:ext cx="760413" cy="838200"/>
          </a:xfrm>
          <a:custGeom>
            <a:avLst/>
            <a:gdLst>
              <a:gd name="T0" fmla="*/ 13384923 w 21600"/>
              <a:gd name="T1" fmla="*/ 16263408 h 21600"/>
              <a:gd name="T2" fmla="*/ 0 60000 65536"/>
              <a:gd name="T3" fmla="*/ 0 w 21600"/>
              <a:gd name="T4" fmla="*/ 0 h 21600"/>
              <a:gd name="T5" fmla="*/ 21600 w 21600"/>
              <a:gd name="T6" fmla="*/ 21600 h 21600"/>
            </a:gdLst>
            <a:ahLst/>
            <a:cxnLst>
              <a:cxn ang="T2">
                <a:pos x="T0" y="T1"/>
              </a:cxn>
            </a:cxnLst>
            <a:rect l="T3" t="T4" r="T5" b="T6"/>
            <a:pathLst>
              <a:path w="21600" h="21600">
                <a:moveTo>
                  <a:pt x="6480" y="0"/>
                </a:moveTo>
                <a:cubicBezTo>
                  <a:pt x="3240" y="0"/>
                  <a:pt x="0" y="5400"/>
                  <a:pt x="0" y="10800"/>
                </a:cubicBezTo>
                <a:cubicBezTo>
                  <a:pt x="0" y="16200"/>
                  <a:pt x="5400" y="21600"/>
                  <a:pt x="10800" y="21600"/>
                </a:cubicBezTo>
                <a:cubicBezTo>
                  <a:pt x="16200" y="21600"/>
                  <a:pt x="21600" y="18655"/>
                  <a:pt x="21600" y="15709"/>
                </a:cubicBezTo>
              </a:path>
            </a:pathLst>
          </a:custGeom>
          <a:noFill/>
          <a:ln w="12700">
            <a:solidFill>
              <a:srgbClr val="000000"/>
            </a:solidFill>
            <a:round/>
            <a:headEnd/>
            <a:tailEnd type="triangle" w="med" len="med"/>
          </a:ln>
        </p:spPr>
        <p:txBody>
          <a:bodyPr lIns="0" tIns="0" rIns="0" bIns="0"/>
          <a:lstStyle/>
          <a:p>
            <a:endParaRPr lang="en-US"/>
          </a:p>
        </p:txBody>
      </p:sp>
      <p:sp>
        <p:nvSpPr>
          <p:cNvPr id="74778" name="Rectangle 25"/>
          <p:cNvSpPr>
            <a:spLocks/>
          </p:cNvSpPr>
          <p:nvPr/>
        </p:nvSpPr>
        <p:spPr bwMode="auto">
          <a:xfrm>
            <a:off x="7467600" y="685800"/>
            <a:ext cx="1228725"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shared read</a:t>
            </a:r>
          </a:p>
        </p:txBody>
      </p:sp>
      <p:sp>
        <p:nvSpPr>
          <p:cNvPr id="74779" name="Rectangle 26"/>
          <p:cNvSpPr>
            <a:spLocks/>
          </p:cNvSpPr>
          <p:nvPr/>
        </p:nvSpPr>
        <p:spPr bwMode="auto">
          <a:xfrm>
            <a:off x="2590800" y="1447800"/>
            <a:ext cx="2346325" cy="320675"/>
          </a:xfrm>
          <a:prstGeom prst="rect">
            <a:avLst/>
          </a:prstGeom>
          <a:noFill/>
          <a:ln w="12700">
            <a:noFill/>
            <a:miter lim="800000"/>
            <a:headEnd/>
            <a:tailEnd/>
          </a:ln>
        </p:spPr>
        <p:txBody>
          <a:bodyPr wrap="none" lIns="38100" tIns="38100" rIns="38100" bIns="38100">
            <a:spAutoFit/>
          </a:bodyPr>
          <a:lstStyle/>
          <a:p>
            <a:pPr algn="l"/>
            <a:r>
              <a:rPr lang="en-US" sz="1600" b="1">
                <a:solidFill>
                  <a:schemeClr val="tx1"/>
                </a:solidFill>
                <a:latin typeface="Arial" charset="0"/>
                <a:cs typeface="Arial" charset="0"/>
                <a:sym typeface="Arial" charset="0"/>
              </a:rPr>
              <a:t>Invalidate for this block</a:t>
            </a:r>
          </a:p>
        </p:txBody>
      </p:sp>
      <p:sp>
        <p:nvSpPr>
          <p:cNvPr id="74780" name="Rectangle 27"/>
          <p:cNvSpPr>
            <a:spLocks/>
          </p:cNvSpPr>
          <p:nvPr/>
        </p:nvSpPr>
        <p:spPr bwMode="auto">
          <a:xfrm>
            <a:off x="152400" y="1828800"/>
            <a:ext cx="1443038" cy="1298575"/>
          </a:xfrm>
          <a:prstGeom prst="rect">
            <a:avLst/>
          </a:prstGeom>
          <a:noFill/>
          <a:ln w="12700">
            <a:noFill/>
            <a:miter lim="800000"/>
            <a:headEnd/>
            <a:tailEnd/>
          </a:ln>
        </p:spPr>
        <p:txBody>
          <a:bodyPr wrap="none" lIns="38100" tIns="38100" rIns="38100" bIns="38100">
            <a:spAutoFit/>
          </a:bodyPr>
          <a:lstStyle/>
          <a:p>
            <a:pPr algn="l"/>
            <a:r>
              <a:rPr lang="en-US" sz="1600" b="1">
                <a:solidFill>
                  <a:schemeClr val="tx1"/>
                </a:solidFill>
                <a:latin typeface="Arial" charset="0"/>
                <a:cs typeface="Arial" charset="0"/>
                <a:sym typeface="Arial" charset="0"/>
              </a:rPr>
              <a:t>Another</a:t>
            </a:r>
            <a:endParaRPr lang="en-US" sz="1800">
              <a:solidFill>
                <a:schemeClr val="tx1"/>
              </a:solidFill>
              <a:latin typeface="Arial" charset="0"/>
              <a:cs typeface="Arial" charset="0"/>
              <a:sym typeface="Arial" charset="0"/>
            </a:endParaRPr>
          </a:p>
          <a:p>
            <a:pPr algn="l"/>
            <a:r>
              <a:rPr lang="en-US" sz="1600" b="1">
                <a:solidFill>
                  <a:schemeClr val="tx1"/>
                </a:solidFill>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solidFill>
                  <a:schemeClr val="tx1"/>
                </a:solidFill>
                <a:latin typeface="Arial" charset="0"/>
                <a:cs typeface="Arial" charset="0"/>
                <a:sym typeface="Arial" charset="0"/>
              </a:rPr>
              <a:t>has read/write</a:t>
            </a:r>
            <a:endParaRPr lang="en-US" sz="1800">
              <a:solidFill>
                <a:schemeClr val="tx1"/>
              </a:solidFill>
              <a:latin typeface="Arial" charset="0"/>
              <a:cs typeface="Arial" charset="0"/>
              <a:sym typeface="Arial" charset="0"/>
            </a:endParaRPr>
          </a:p>
          <a:p>
            <a:pPr algn="l"/>
            <a:r>
              <a:rPr lang="en-US" sz="1600" b="1">
                <a:solidFill>
                  <a:schemeClr val="tx1"/>
                </a:solidFill>
                <a:latin typeface="Arial" charset="0"/>
                <a:cs typeface="Arial" charset="0"/>
                <a:sym typeface="Arial" charset="0"/>
              </a:rPr>
              <a:t>miss for this</a:t>
            </a:r>
            <a:endParaRPr lang="en-US" sz="1800">
              <a:solidFill>
                <a:schemeClr val="tx1"/>
              </a:solidFill>
              <a:latin typeface="Arial" charset="0"/>
              <a:cs typeface="Arial" charset="0"/>
              <a:sym typeface="Arial" charset="0"/>
            </a:endParaRPr>
          </a:p>
          <a:p>
            <a:pPr algn="l"/>
            <a:r>
              <a:rPr lang="en-US" sz="1600" b="1">
                <a:solidFill>
                  <a:schemeClr val="tx1"/>
                </a:solidFill>
                <a:latin typeface="Arial" charset="0"/>
                <a:cs typeface="Arial" charset="0"/>
                <a:sym typeface="Arial" charset="0"/>
              </a:rPr>
              <a:t>block</a:t>
            </a:r>
          </a:p>
        </p:txBody>
      </p:sp>
      <p:sp>
        <p:nvSpPr>
          <p:cNvPr id="74781" name="Rectangle 28"/>
          <p:cNvSpPr>
            <a:spLocks/>
          </p:cNvSpPr>
          <p:nvPr/>
        </p:nvSpPr>
        <p:spPr bwMode="auto">
          <a:xfrm rot="-5400000">
            <a:off x="687388" y="3387725"/>
            <a:ext cx="1825625" cy="320675"/>
          </a:xfrm>
          <a:prstGeom prst="rect">
            <a:avLst/>
          </a:prstGeom>
          <a:noFill/>
          <a:ln w="12700">
            <a:noFill/>
            <a:miter lim="800000"/>
            <a:headEnd/>
            <a:tailEnd/>
          </a:ln>
        </p:spPr>
        <p:txBody>
          <a:bodyPr wrap="none" lIns="38100" tIns="38100" rIns="38100" bIns="38100">
            <a:spAutoFit/>
          </a:bodyPr>
          <a:lstStyle/>
          <a:p>
            <a:pPr algn="l"/>
            <a:r>
              <a:rPr lang="en-US" sz="1600" b="1">
                <a:solidFill>
                  <a:schemeClr val="tx1"/>
                </a:solidFill>
                <a:latin typeface="Arial" charset="0"/>
                <a:cs typeface="Arial" charset="0"/>
                <a:sym typeface="Arial" charset="0"/>
              </a:rPr>
              <a:t>[Write back block]</a:t>
            </a:r>
          </a:p>
        </p:txBody>
      </p:sp>
      <p:sp>
        <p:nvSpPr>
          <p:cNvPr id="74782" name="Oval 29"/>
          <p:cNvSpPr>
            <a:spLocks/>
          </p:cNvSpPr>
          <p:nvPr/>
        </p:nvSpPr>
        <p:spPr bwMode="auto">
          <a:xfrm>
            <a:off x="7010400" y="4191000"/>
            <a:ext cx="1219200" cy="1066800"/>
          </a:xfrm>
          <a:prstGeom prst="ellipse">
            <a:avLst/>
          </a:prstGeom>
          <a:noFill/>
          <a:ln w="12700">
            <a:solidFill>
              <a:srgbClr val="000000"/>
            </a:solidFill>
            <a:round/>
            <a:headEnd/>
            <a:tailEnd/>
          </a:ln>
        </p:spPr>
        <p:txBody>
          <a:bodyPr lIns="0" tIns="0" rIns="0" bIns="0"/>
          <a:lstStyle/>
          <a:p>
            <a:endParaRPr lang="en-US"/>
          </a:p>
        </p:txBody>
      </p:sp>
      <p:sp>
        <p:nvSpPr>
          <p:cNvPr id="74783" name="Rectangle 30"/>
          <p:cNvSpPr>
            <a:spLocks/>
          </p:cNvSpPr>
          <p:nvPr/>
        </p:nvSpPr>
        <p:spPr bwMode="auto">
          <a:xfrm>
            <a:off x="7086600" y="4495800"/>
            <a:ext cx="1014413"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Exclusive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  (clean)</a:t>
            </a:r>
          </a:p>
        </p:txBody>
      </p:sp>
      <p:sp>
        <p:nvSpPr>
          <p:cNvPr id="74784" name="Line 31"/>
          <p:cNvSpPr>
            <a:spLocks noChangeShapeType="1"/>
          </p:cNvSpPr>
          <p:nvPr/>
        </p:nvSpPr>
        <p:spPr bwMode="auto">
          <a:xfrm>
            <a:off x="7924800" y="2514600"/>
            <a:ext cx="0" cy="1828800"/>
          </a:xfrm>
          <a:prstGeom prst="line">
            <a:avLst/>
          </a:prstGeom>
          <a:noFill/>
          <a:ln w="12700">
            <a:solidFill>
              <a:srgbClr val="000000"/>
            </a:solidFill>
            <a:round/>
            <a:headEnd/>
            <a:tailEnd type="triangle" w="med" len="med"/>
          </a:ln>
        </p:spPr>
        <p:txBody>
          <a:bodyPr lIns="0" tIns="0" rIns="0" bIns="0"/>
          <a:lstStyle/>
          <a:p>
            <a:endParaRPr lang="en-US"/>
          </a:p>
        </p:txBody>
      </p:sp>
      <p:sp>
        <p:nvSpPr>
          <p:cNvPr id="74785" name="Rectangle 32"/>
          <p:cNvSpPr>
            <a:spLocks/>
          </p:cNvSpPr>
          <p:nvPr/>
        </p:nvSpPr>
        <p:spPr bwMode="auto">
          <a:xfrm>
            <a:off x="7772400" y="3352800"/>
            <a:ext cx="106997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exclusive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read</a:t>
            </a:r>
          </a:p>
        </p:txBody>
      </p:sp>
      <p:sp>
        <p:nvSpPr>
          <p:cNvPr id="74786" name="Line 33"/>
          <p:cNvSpPr>
            <a:spLocks noChangeShapeType="1"/>
          </p:cNvSpPr>
          <p:nvPr/>
        </p:nvSpPr>
        <p:spPr bwMode="auto">
          <a:xfrm>
            <a:off x="2362200" y="5029200"/>
            <a:ext cx="47244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4787" name="Rectangle 34"/>
          <p:cNvSpPr>
            <a:spLocks/>
          </p:cNvSpPr>
          <p:nvPr/>
        </p:nvSpPr>
        <p:spPr bwMode="auto">
          <a:xfrm>
            <a:off x="5029200" y="5029200"/>
            <a:ext cx="2041525" cy="565150"/>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 exclusive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read miss</a:t>
            </a:r>
          </a:p>
        </p:txBody>
      </p:sp>
      <p:cxnSp>
        <p:nvCxnSpPr>
          <p:cNvPr id="74788" name="AutoShape 35"/>
          <p:cNvCxnSpPr>
            <a:cxnSpLocks noChangeShapeType="1"/>
            <a:stCxn id="74783" idx="0"/>
            <a:endCxn id="74782" idx="0"/>
          </p:cNvCxnSpPr>
          <p:nvPr/>
        </p:nvCxnSpPr>
        <p:spPr bwMode="auto">
          <a:xfrm rot="5400000" flipV="1">
            <a:off x="7493000" y="4597400"/>
            <a:ext cx="228600" cy="25400"/>
          </a:xfrm>
          <a:prstGeom prst="bentConnector3">
            <a:avLst>
              <a:gd name="adj1" fmla="val 50000"/>
            </a:avLst>
          </a:prstGeom>
          <a:noFill/>
          <a:ln w="12700">
            <a:solidFill>
              <a:srgbClr val="000000"/>
            </a:solidFill>
            <a:miter lim="800000"/>
            <a:headEnd/>
            <a:tailEnd type="triangle" w="med" len="med"/>
          </a:ln>
        </p:spPr>
      </p:cxnSp>
      <p:sp>
        <p:nvSpPr>
          <p:cNvPr id="74789" name="Rectangle 36"/>
          <p:cNvSpPr>
            <a:spLocks/>
          </p:cNvSpPr>
          <p:nvPr/>
        </p:nvSpPr>
        <p:spPr bwMode="auto">
          <a:xfrm>
            <a:off x="7527925" y="5470525"/>
            <a:ext cx="106997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exclusive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read</a:t>
            </a:r>
          </a:p>
        </p:txBody>
      </p:sp>
      <p:sp>
        <p:nvSpPr>
          <p:cNvPr id="74790" name="Line 37"/>
          <p:cNvSpPr>
            <a:spLocks noChangeShapeType="1"/>
          </p:cNvSpPr>
          <p:nvPr/>
        </p:nvSpPr>
        <p:spPr bwMode="auto">
          <a:xfrm>
            <a:off x="2514600" y="2133600"/>
            <a:ext cx="4648200" cy="2209800"/>
          </a:xfrm>
          <a:prstGeom prst="line">
            <a:avLst/>
          </a:prstGeom>
          <a:noFill/>
          <a:ln w="12700">
            <a:solidFill>
              <a:srgbClr val="000000"/>
            </a:solidFill>
            <a:round/>
            <a:headEnd/>
            <a:tailEnd type="triangle" w="med" len="med"/>
          </a:ln>
        </p:spPr>
        <p:txBody>
          <a:bodyPr lIns="0" tIns="0" rIns="0" bIns="0"/>
          <a:lstStyle/>
          <a:p>
            <a:endParaRPr lang="en-US"/>
          </a:p>
        </p:txBody>
      </p:sp>
      <p:sp>
        <p:nvSpPr>
          <p:cNvPr id="74791" name="Rectangle 38"/>
          <p:cNvSpPr>
            <a:spLocks/>
          </p:cNvSpPr>
          <p:nvPr/>
        </p:nvSpPr>
        <p:spPr bwMode="auto">
          <a:xfrm>
            <a:off x="5851525" y="3717925"/>
            <a:ext cx="106997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exclusive</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read miss</a:t>
            </a:r>
          </a:p>
        </p:txBody>
      </p:sp>
      <p:sp>
        <p:nvSpPr>
          <p:cNvPr id="74792" name="Line 39"/>
          <p:cNvSpPr>
            <a:spLocks noChangeShapeType="1"/>
          </p:cNvSpPr>
          <p:nvPr/>
        </p:nvSpPr>
        <p:spPr bwMode="auto">
          <a:xfrm flipH="1">
            <a:off x="2438400" y="4724400"/>
            <a:ext cx="4495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4793" name="Rectangle 40"/>
          <p:cNvSpPr>
            <a:spLocks/>
          </p:cNvSpPr>
          <p:nvPr/>
        </p:nvSpPr>
        <p:spPr bwMode="auto">
          <a:xfrm>
            <a:off x="2667000" y="5029200"/>
            <a:ext cx="18256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[Write back block]</a:t>
            </a:r>
          </a:p>
        </p:txBody>
      </p:sp>
      <p:sp>
        <p:nvSpPr>
          <p:cNvPr id="74794" name="Line 41"/>
          <p:cNvSpPr>
            <a:spLocks noChangeShapeType="1"/>
          </p:cNvSpPr>
          <p:nvPr/>
        </p:nvSpPr>
        <p:spPr bwMode="auto">
          <a:xfrm rot="10800000" flipH="1">
            <a:off x="7620000" y="2514600"/>
            <a:ext cx="0" cy="1752600"/>
          </a:xfrm>
          <a:prstGeom prst="line">
            <a:avLst/>
          </a:prstGeom>
          <a:noFill/>
          <a:ln w="12700">
            <a:solidFill>
              <a:srgbClr val="000000"/>
            </a:solidFill>
            <a:round/>
            <a:headEnd/>
            <a:tailEnd type="triangle" w="med" len="med"/>
          </a:ln>
        </p:spPr>
        <p:txBody>
          <a:bodyPr lIns="0" tIns="0" rIns="0" bIns="0"/>
          <a:lstStyle/>
          <a:p>
            <a:endParaRPr lang="en-US"/>
          </a:p>
        </p:txBody>
      </p:sp>
      <p:sp>
        <p:nvSpPr>
          <p:cNvPr id="74795" name="Rectangle 42"/>
          <p:cNvSpPr>
            <a:spLocks/>
          </p:cNvSpPr>
          <p:nvPr/>
        </p:nvSpPr>
        <p:spPr bwMode="auto">
          <a:xfrm>
            <a:off x="6918325" y="2803525"/>
            <a:ext cx="1069975" cy="80962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Processor</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shared</a:t>
            </a:r>
            <a:endParaRPr lang="en-US" sz="1800">
              <a:solidFill>
                <a:schemeClr val="tx1"/>
              </a:solidFill>
              <a:latin typeface="Arial" charset="0"/>
              <a:cs typeface="Arial" charset="0"/>
              <a:sym typeface="Arial" charset="0"/>
            </a:endParaRPr>
          </a:p>
          <a:p>
            <a:pPr algn="l"/>
            <a:r>
              <a:rPr lang="en-US" sz="1600" b="1">
                <a:latin typeface="Arial" charset="0"/>
                <a:cs typeface="Arial" charset="0"/>
                <a:sym typeface="Arial" charset="0"/>
              </a:rPr>
              <a:t>read</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680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680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6805" name="Rectangle 4"/>
          <p:cNvSpPr>
            <a:spLocks noChangeArrowheads="1"/>
          </p:cNvSpPr>
          <p:nvPr>
            <p:ph type="title"/>
          </p:nvPr>
        </p:nvSpPr>
        <p:spPr>
          <a:xfrm>
            <a:off x="0" y="228600"/>
            <a:ext cx="9144000" cy="762000"/>
          </a:xfrm>
        </p:spPr>
        <p:txBody>
          <a:bodyPr/>
          <a:lstStyle/>
          <a:p>
            <a:pPr algn="ctr" eaLnBrk="1" hangingPunct="1"/>
            <a:r>
              <a:rPr lang="en-US" sz="3200" smtClean="0">
                <a:solidFill>
                  <a:schemeClr val="tx2"/>
                </a:solidFill>
              </a:rPr>
              <a:t>Summary:  Improving Cache Performance</a:t>
            </a:r>
            <a:endParaRPr lang="en-US" smtClean="0"/>
          </a:p>
        </p:txBody>
      </p:sp>
      <p:sp>
        <p:nvSpPr>
          <p:cNvPr id="146437" name="Rectangle 5"/>
          <p:cNvSpPr>
            <a:spLocks noChangeArrowheads="1"/>
          </p:cNvSpPr>
          <p:nvPr>
            <p:ph type="body" idx="1"/>
          </p:nvPr>
        </p:nvSpPr>
        <p:spPr>
          <a:xfrm>
            <a:off x="381000" y="762000"/>
            <a:ext cx="8305800" cy="6096000"/>
          </a:xfrm>
        </p:spPr>
        <p:txBody>
          <a:bodyPr>
            <a:normAutofit fontScale="92500" lnSpcReduction="20000"/>
          </a:bodyPr>
          <a:lstStyle/>
          <a:p>
            <a:pPr marL="261938" indent="-261938" eaLnBrk="1" hangingPunct="1">
              <a:lnSpc>
                <a:spcPct val="100000"/>
              </a:lnSpc>
              <a:spcBef>
                <a:spcPct val="0"/>
              </a:spcBef>
            </a:pPr>
            <a:r>
              <a:rPr lang="en-US" smtClean="0"/>
              <a:t>0. Reduce the time to hit in the cache</a:t>
            </a:r>
          </a:p>
          <a:p>
            <a:pPr lvl="1" eaLnBrk="1" hangingPunct="1">
              <a:lnSpc>
                <a:spcPct val="100000"/>
              </a:lnSpc>
              <a:spcBef>
                <a:spcPts val="600"/>
              </a:spcBef>
              <a:buFont typeface="Thonburi" charset="0"/>
              <a:buChar char="•"/>
            </a:pPr>
            <a:r>
              <a:rPr lang="en-US" smtClean="0"/>
              <a:t>smaller cache</a:t>
            </a:r>
          </a:p>
          <a:p>
            <a:pPr lvl="1" eaLnBrk="1" hangingPunct="1">
              <a:lnSpc>
                <a:spcPct val="100000"/>
              </a:lnSpc>
              <a:spcBef>
                <a:spcPts val="600"/>
              </a:spcBef>
              <a:buFont typeface="Thonburi" charset="0"/>
              <a:buChar char="•"/>
            </a:pPr>
            <a:r>
              <a:rPr lang="en-US" smtClean="0"/>
              <a:t>direct mapped cache</a:t>
            </a:r>
          </a:p>
          <a:p>
            <a:pPr lvl="1" eaLnBrk="1" hangingPunct="1">
              <a:lnSpc>
                <a:spcPct val="100000"/>
              </a:lnSpc>
              <a:spcBef>
                <a:spcPts val="600"/>
              </a:spcBef>
              <a:buFont typeface="Thonburi" charset="0"/>
              <a:buChar char="•"/>
            </a:pPr>
            <a:r>
              <a:rPr lang="en-US" smtClean="0"/>
              <a:t>smaller blocks</a:t>
            </a:r>
          </a:p>
          <a:p>
            <a:pPr lvl="1" eaLnBrk="1" hangingPunct="1">
              <a:lnSpc>
                <a:spcPct val="100000"/>
              </a:lnSpc>
              <a:spcBef>
                <a:spcPts val="600"/>
              </a:spcBef>
              <a:buFont typeface="Thonburi" charset="0"/>
              <a:buChar char="•"/>
            </a:pPr>
            <a:r>
              <a:rPr lang="en-US" smtClean="0"/>
              <a:t>for writes </a:t>
            </a:r>
          </a:p>
          <a:p>
            <a:pPr lvl="2" eaLnBrk="1" hangingPunct="1">
              <a:lnSpc>
                <a:spcPct val="100000"/>
              </a:lnSpc>
              <a:spcBef>
                <a:spcPts val="600"/>
              </a:spcBef>
            </a:pPr>
            <a:r>
              <a:rPr lang="en-US" smtClean="0"/>
              <a:t>no write allocate – no “hit” on cache, just write to write buffer</a:t>
            </a:r>
          </a:p>
          <a:p>
            <a:pPr lvl="2" eaLnBrk="1" hangingPunct="1">
              <a:lnSpc>
                <a:spcPct val="100000"/>
              </a:lnSpc>
              <a:spcBef>
                <a:spcPts val="600"/>
              </a:spcBef>
            </a:pPr>
            <a:r>
              <a:rPr lang="en-US" smtClean="0"/>
              <a:t>write allocate – to avoid two cycles (first check for hit, then write) pipeline writes via a delayed write buffer to cache</a:t>
            </a:r>
          </a:p>
          <a:p>
            <a:pPr lvl="2" eaLnBrk="1" hangingPunct="1">
              <a:lnSpc>
                <a:spcPct val="100000"/>
              </a:lnSpc>
              <a:spcBef>
                <a:spcPts val="600"/>
              </a:spcBef>
            </a:pPr>
            <a:endParaRPr lang="en-US" smtClean="0"/>
          </a:p>
          <a:p>
            <a:pPr marL="261938" indent="-261938" eaLnBrk="1" hangingPunct="1">
              <a:lnSpc>
                <a:spcPct val="100000"/>
              </a:lnSpc>
              <a:spcBef>
                <a:spcPts val="600"/>
              </a:spcBef>
            </a:pPr>
            <a:r>
              <a:rPr lang="en-US" smtClean="0"/>
              <a:t>1. Reduce the miss rate</a:t>
            </a:r>
          </a:p>
          <a:p>
            <a:pPr lvl="1" eaLnBrk="1" hangingPunct="1">
              <a:lnSpc>
                <a:spcPct val="100000"/>
              </a:lnSpc>
              <a:spcBef>
                <a:spcPts val="600"/>
              </a:spcBef>
              <a:buFont typeface="Thonburi" charset="0"/>
              <a:buChar char="•"/>
            </a:pPr>
            <a:r>
              <a:rPr lang="en-US" smtClean="0"/>
              <a:t>bigger cache</a:t>
            </a:r>
          </a:p>
          <a:p>
            <a:pPr lvl="1" eaLnBrk="1" hangingPunct="1">
              <a:lnSpc>
                <a:spcPct val="100000"/>
              </a:lnSpc>
              <a:spcBef>
                <a:spcPts val="600"/>
              </a:spcBef>
              <a:buFont typeface="Thonburi" charset="0"/>
              <a:buChar char="•"/>
            </a:pPr>
            <a:r>
              <a:rPr lang="en-US" smtClean="0"/>
              <a:t>more flexible placement (increase associativity)</a:t>
            </a:r>
          </a:p>
          <a:p>
            <a:pPr lvl="1" eaLnBrk="1" hangingPunct="1">
              <a:lnSpc>
                <a:spcPct val="100000"/>
              </a:lnSpc>
              <a:spcBef>
                <a:spcPts val="600"/>
              </a:spcBef>
              <a:buFont typeface="Thonburi" charset="0"/>
              <a:buChar char="•"/>
            </a:pPr>
            <a:r>
              <a:rPr lang="en-US" smtClean="0"/>
              <a:t>larger blocks (16 to 64 bytes typical)</a:t>
            </a:r>
          </a:p>
          <a:p>
            <a:pPr lvl="1" eaLnBrk="1" hangingPunct="1">
              <a:lnSpc>
                <a:spcPct val="100000"/>
              </a:lnSpc>
              <a:spcBef>
                <a:spcPts val="600"/>
              </a:spcBef>
              <a:buFont typeface="Thonburi" charset="0"/>
              <a:buChar char="•"/>
            </a:pPr>
            <a:r>
              <a:rPr lang="en-US" smtClean="0"/>
              <a:t>victim cache – small buffer holding most recently discarded blocks </a:t>
            </a:r>
          </a:p>
        </p:txBody>
      </p:sp>
      <p:sp>
        <p:nvSpPr>
          <p:cNvPr id="76807" name="TextBox 6"/>
          <p:cNvSpPr txBox="1">
            <a:spLocks noChangeArrowheads="1"/>
          </p:cNvSpPr>
          <p:nvPr/>
        </p:nvSpPr>
        <p:spPr bwMode="auto">
          <a:xfrm>
            <a:off x="304800" y="6019800"/>
            <a:ext cx="8458200" cy="369888"/>
          </a:xfrm>
          <a:prstGeom prst="rect">
            <a:avLst/>
          </a:prstGeom>
          <a:noFill/>
          <a:ln w="9525">
            <a:noFill/>
            <a:miter lim="800000"/>
            <a:headEnd/>
            <a:tailEnd/>
          </a:ln>
        </p:spPr>
        <p:txBody>
          <a:bodyPr>
            <a:spAutoFit/>
          </a:bodyPr>
          <a:lstStyle/>
          <a:p>
            <a:pPr algn="l"/>
            <a:r>
              <a:rPr lang="en-US" sz="1800">
                <a:solidFill>
                  <a:schemeClr val="tx1"/>
                </a:solidFill>
              </a:rPr>
              <a:t>0, 1, and 2 (See the next slide.) conflict. What do we do?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6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643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6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6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643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6437">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46437">
                                            <p:txEl>
                                              <p:pRg st="8" end="8"/>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46437">
                                            <p:txEl>
                                              <p:pRg st="9" end="9"/>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46437">
                                            <p:txEl>
                                              <p:pRg st="10" end="10"/>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499"/>
                                          </p:stCondLst>
                                        </p:cTn>
                                        <p:tgtEl>
                                          <p:spTgt spid="146437">
                                            <p:txEl>
                                              <p:pRg st="11" end="11"/>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499"/>
                                          </p:stCondLst>
                                        </p:cTn>
                                        <p:tgtEl>
                                          <p:spTgt spid="14643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build="p" autoUpdateAnimBg="0" advAuto="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885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885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8853" name="Rectangle 4"/>
          <p:cNvSpPr>
            <a:spLocks noChangeArrowheads="1"/>
          </p:cNvSpPr>
          <p:nvPr>
            <p:ph type="title"/>
          </p:nvPr>
        </p:nvSpPr>
        <p:spPr>
          <a:xfrm>
            <a:off x="0" y="228600"/>
            <a:ext cx="9144000" cy="609600"/>
          </a:xfrm>
        </p:spPr>
        <p:txBody>
          <a:bodyPr/>
          <a:lstStyle/>
          <a:p>
            <a:pPr algn="ctr" eaLnBrk="1" hangingPunct="1"/>
            <a:r>
              <a:rPr lang="en-US" sz="3200" smtClean="0">
                <a:solidFill>
                  <a:schemeClr val="tx2"/>
                </a:solidFill>
              </a:rPr>
              <a:t>Summary:  Improving Cache Performance</a:t>
            </a:r>
            <a:endParaRPr lang="en-US" smtClean="0"/>
          </a:p>
        </p:txBody>
      </p:sp>
      <p:sp>
        <p:nvSpPr>
          <p:cNvPr id="78854" name="Rectangle 5"/>
          <p:cNvSpPr>
            <a:spLocks noChangeArrowheads="1"/>
          </p:cNvSpPr>
          <p:nvPr>
            <p:ph type="body" idx="1"/>
          </p:nvPr>
        </p:nvSpPr>
        <p:spPr>
          <a:xfrm>
            <a:off x="381000" y="838200"/>
            <a:ext cx="8077200" cy="6019800"/>
          </a:xfrm>
        </p:spPr>
        <p:txBody>
          <a:bodyPr>
            <a:normAutofit fontScale="92500"/>
          </a:bodyPr>
          <a:lstStyle/>
          <a:p>
            <a:pPr marL="261938" indent="-261938" eaLnBrk="1" hangingPunct="1">
              <a:lnSpc>
                <a:spcPct val="100000"/>
              </a:lnSpc>
              <a:spcBef>
                <a:spcPct val="0"/>
              </a:spcBef>
            </a:pPr>
            <a:r>
              <a:rPr lang="en-US" smtClean="0"/>
              <a:t>2. Reduce the miss penalty</a:t>
            </a:r>
          </a:p>
          <a:p>
            <a:pPr lvl="1" eaLnBrk="1" hangingPunct="1">
              <a:lnSpc>
                <a:spcPct val="100000"/>
              </a:lnSpc>
              <a:spcBef>
                <a:spcPts val="600"/>
              </a:spcBef>
              <a:buFont typeface="Thonburi" charset="0"/>
              <a:buChar char="•"/>
            </a:pPr>
            <a:r>
              <a:rPr lang="en-US" smtClean="0"/>
              <a:t>smaller blocks</a:t>
            </a:r>
          </a:p>
          <a:p>
            <a:pPr lvl="1" eaLnBrk="1" hangingPunct="1">
              <a:lnSpc>
                <a:spcPct val="100000"/>
              </a:lnSpc>
              <a:spcBef>
                <a:spcPts val="600"/>
              </a:spcBef>
              <a:buFont typeface="Thonburi" charset="0"/>
              <a:buChar char="•"/>
            </a:pPr>
            <a:r>
              <a:rPr lang="en-US" smtClean="0"/>
              <a:t>use a write buffer to hold dirty blocks being replaced so don’t have to wait for the write to complete before reading </a:t>
            </a:r>
          </a:p>
          <a:p>
            <a:pPr lvl="1" eaLnBrk="1" hangingPunct="1">
              <a:lnSpc>
                <a:spcPct val="100000"/>
              </a:lnSpc>
              <a:spcBef>
                <a:spcPts val="600"/>
              </a:spcBef>
              <a:buFont typeface="Thonburi" charset="0"/>
              <a:buChar char="•"/>
            </a:pPr>
            <a:r>
              <a:rPr lang="en-US" smtClean="0"/>
              <a:t>check write buffer (and/or victim cache) on read miss – may get lucky </a:t>
            </a:r>
          </a:p>
          <a:p>
            <a:pPr lvl="1" eaLnBrk="1" hangingPunct="1">
              <a:lnSpc>
                <a:spcPct val="100000"/>
              </a:lnSpc>
              <a:spcBef>
                <a:spcPts val="600"/>
              </a:spcBef>
              <a:buFont typeface="Thonburi" charset="0"/>
              <a:buChar char="•"/>
            </a:pPr>
            <a:r>
              <a:rPr lang="en-US" smtClean="0"/>
              <a:t>for large blocks fetch critical word first</a:t>
            </a:r>
          </a:p>
          <a:p>
            <a:pPr lvl="1" eaLnBrk="1" hangingPunct="1">
              <a:lnSpc>
                <a:spcPct val="100000"/>
              </a:lnSpc>
              <a:spcBef>
                <a:spcPts val="600"/>
              </a:spcBef>
              <a:buFont typeface="Thonburi" charset="0"/>
              <a:buChar char="•"/>
            </a:pPr>
            <a:r>
              <a:rPr lang="en-US" smtClean="0"/>
              <a:t>use multiple cache levels – L2 cache not tied to CPU clock rate</a:t>
            </a:r>
          </a:p>
          <a:p>
            <a:pPr lvl="1" eaLnBrk="1" hangingPunct="1">
              <a:lnSpc>
                <a:spcPct val="100000"/>
              </a:lnSpc>
              <a:spcBef>
                <a:spcPts val="600"/>
              </a:spcBef>
              <a:buFont typeface="Thonburi" charset="0"/>
              <a:buChar char="•"/>
            </a:pPr>
            <a:r>
              <a:rPr lang="en-US" smtClean="0"/>
              <a:t>faster backing store/improved memory bandwidth</a:t>
            </a:r>
          </a:p>
          <a:p>
            <a:pPr lvl="2" eaLnBrk="1" hangingPunct="1">
              <a:lnSpc>
                <a:spcPct val="100000"/>
              </a:lnSpc>
              <a:spcBef>
                <a:spcPts val="600"/>
              </a:spcBef>
            </a:pPr>
            <a:r>
              <a:rPr lang="en-US" smtClean="0"/>
              <a:t>wider buses</a:t>
            </a:r>
          </a:p>
          <a:p>
            <a:pPr lvl="2" eaLnBrk="1" hangingPunct="1">
              <a:lnSpc>
                <a:spcPct val="100000"/>
              </a:lnSpc>
              <a:spcBef>
                <a:spcPts val="600"/>
              </a:spcBef>
            </a:pPr>
            <a:r>
              <a:rPr lang="en-US" smtClean="0"/>
              <a:t>memory interleaving, DDR SDRAMs</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089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090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0901" name="Rectangle 4"/>
          <p:cNvSpPr>
            <a:spLocks noChangeArrowheads="1"/>
          </p:cNvSpPr>
          <p:nvPr>
            <p:ph type="title"/>
          </p:nvPr>
        </p:nvSpPr>
        <p:spPr>
          <a:xfrm>
            <a:off x="533400" y="228600"/>
            <a:ext cx="8077200" cy="457200"/>
          </a:xfrm>
        </p:spPr>
        <p:txBody>
          <a:bodyPr>
            <a:normAutofit fontScale="90000"/>
          </a:bodyPr>
          <a:lstStyle/>
          <a:p>
            <a:pPr algn="ctr" eaLnBrk="1" hangingPunct="1"/>
            <a:r>
              <a:rPr lang="en-US" sz="3200" smtClean="0">
                <a:solidFill>
                  <a:schemeClr val="tx2"/>
                </a:solidFill>
              </a:rPr>
              <a:t>Summary: The Cache Design Space</a:t>
            </a:r>
          </a:p>
        </p:txBody>
      </p:sp>
      <p:sp>
        <p:nvSpPr>
          <p:cNvPr id="80902" name="Rectangle 5"/>
          <p:cNvSpPr>
            <a:spLocks noChangeArrowheads="1"/>
          </p:cNvSpPr>
          <p:nvPr>
            <p:ph type="body" idx="1"/>
          </p:nvPr>
        </p:nvSpPr>
        <p:spPr>
          <a:xfrm>
            <a:off x="533400" y="838200"/>
            <a:ext cx="5410200" cy="6019800"/>
          </a:xfrm>
        </p:spPr>
        <p:txBody>
          <a:bodyPr>
            <a:normAutofit fontScale="92500" lnSpcReduction="20000"/>
          </a:bodyPr>
          <a:lstStyle/>
          <a:p>
            <a:pPr marL="261938" indent="-261938" eaLnBrk="1" hangingPunct="1">
              <a:spcBef>
                <a:spcPct val="0"/>
              </a:spcBef>
            </a:pPr>
            <a:r>
              <a:rPr lang="en-US" smtClean="0"/>
              <a:t>Several interacting dimensions</a:t>
            </a:r>
          </a:p>
          <a:p>
            <a:pPr lvl="1" eaLnBrk="1" hangingPunct="1">
              <a:lnSpc>
                <a:spcPct val="90000"/>
              </a:lnSpc>
              <a:buFont typeface="Thonburi" charset="0"/>
              <a:buChar char="•"/>
            </a:pPr>
            <a:r>
              <a:rPr lang="en-US" smtClean="0"/>
              <a:t>cache size</a:t>
            </a:r>
          </a:p>
          <a:p>
            <a:pPr lvl="1" eaLnBrk="1" hangingPunct="1">
              <a:buFont typeface="Thonburi" charset="0"/>
              <a:buChar char="•"/>
            </a:pPr>
            <a:r>
              <a:rPr lang="en-US" smtClean="0"/>
              <a:t>block size</a:t>
            </a:r>
          </a:p>
          <a:p>
            <a:pPr lvl="1" eaLnBrk="1" hangingPunct="1">
              <a:buFont typeface="Thonburi" charset="0"/>
              <a:buChar char="•"/>
            </a:pPr>
            <a:r>
              <a:rPr lang="en-US" smtClean="0"/>
              <a:t>associativity</a:t>
            </a:r>
          </a:p>
          <a:p>
            <a:pPr lvl="1" eaLnBrk="1" hangingPunct="1">
              <a:buFont typeface="Thonburi" charset="0"/>
              <a:buChar char="•"/>
            </a:pPr>
            <a:r>
              <a:rPr lang="en-US" smtClean="0"/>
              <a:t>replacement policy</a:t>
            </a:r>
          </a:p>
          <a:p>
            <a:pPr lvl="1" eaLnBrk="1" hangingPunct="1">
              <a:buFont typeface="Thonburi" charset="0"/>
              <a:buChar char="•"/>
            </a:pPr>
            <a:r>
              <a:rPr lang="en-US" smtClean="0"/>
              <a:t>write-through vs write-back</a:t>
            </a:r>
          </a:p>
          <a:p>
            <a:pPr lvl="1" eaLnBrk="1" hangingPunct="1">
              <a:buFont typeface="Thonburi" charset="0"/>
              <a:buChar char="•"/>
            </a:pPr>
            <a:r>
              <a:rPr lang="en-US" smtClean="0"/>
              <a:t>write allocation</a:t>
            </a:r>
          </a:p>
          <a:p>
            <a:pPr marL="261938" indent="-261938" eaLnBrk="1" hangingPunct="1">
              <a:lnSpc>
                <a:spcPct val="85000"/>
              </a:lnSpc>
            </a:pPr>
            <a:r>
              <a:rPr lang="en-US" smtClean="0"/>
              <a:t>The optimal choice is a compromise</a:t>
            </a:r>
          </a:p>
          <a:p>
            <a:pPr lvl="1" eaLnBrk="1" hangingPunct="1">
              <a:lnSpc>
                <a:spcPct val="90000"/>
              </a:lnSpc>
              <a:buFont typeface="Thonburi" charset="0"/>
              <a:buChar char="•"/>
            </a:pPr>
            <a:r>
              <a:rPr lang="en-US" smtClean="0"/>
              <a:t>depends on access characteristics</a:t>
            </a:r>
          </a:p>
          <a:p>
            <a:pPr lvl="2" eaLnBrk="1" hangingPunct="1"/>
            <a:r>
              <a:rPr lang="en-US" smtClean="0"/>
              <a:t>workload</a:t>
            </a:r>
          </a:p>
          <a:p>
            <a:pPr lvl="2" eaLnBrk="1" hangingPunct="1"/>
            <a:r>
              <a:rPr lang="en-US" smtClean="0"/>
              <a:t>use (I-cache, D-cache, TLB)</a:t>
            </a:r>
          </a:p>
          <a:p>
            <a:pPr lvl="1" eaLnBrk="1" hangingPunct="1">
              <a:buFont typeface="Thonburi" charset="0"/>
              <a:buChar char="•"/>
            </a:pPr>
            <a:r>
              <a:rPr lang="en-US" smtClean="0"/>
              <a:t>depends on technology / cost</a:t>
            </a:r>
          </a:p>
          <a:p>
            <a:pPr marL="261938" indent="-261938" eaLnBrk="1" hangingPunct="1">
              <a:lnSpc>
                <a:spcPct val="85000"/>
              </a:lnSpc>
            </a:pPr>
            <a:r>
              <a:rPr lang="en-US" smtClean="0"/>
              <a:t>Simplicity often wins</a:t>
            </a:r>
          </a:p>
        </p:txBody>
      </p:sp>
      <p:sp>
        <p:nvSpPr>
          <p:cNvPr id="80903" name="Line 6"/>
          <p:cNvSpPr>
            <a:spLocks noChangeShapeType="1"/>
          </p:cNvSpPr>
          <p:nvPr/>
        </p:nvSpPr>
        <p:spPr bwMode="auto">
          <a:xfrm rot="10800000" flipH="1">
            <a:off x="6477000" y="1441450"/>
            <a:ext cx="0" cy="1308100"/>
          </a:xfrm>
          <a:prstGeom prst="line">
            <a:avLst/>
          </a:prstGeom>
          <a:noFill/>
          <a:ln w="12700">
            <a:solidFill>
              <a:srgbClr val="000000"/>
            </a:solidFill>
            <a:round/>
            <a:headEnd/>
            <a:tailEnd type="triangle" w="med" len="med"/>
          </a:ln>
        </p:spPr>
        <p:txBody>
          <a:bodyPr lIns="0" tIns="0" rIns="0" bIns="0"/>
          <a:lstStyle/>
          <a:p>
            <a:endParaRPr lang="en-US"/>
          </a:p>
        </p:txBody>
      </p:sp>
      <p:sp>
        <p:nvSpPr>
          <p:cNvPr id="80904" name="Line 7"/>
          <p:cNvSpPr>
            <a:spLocks noChangeShapeType="1"/>
          </p:cNvSpPr>
          <p:nvPr/>
        </p:nvSpPr>
        <p:spPr bwMode="auto">
          <a:xfrm rot="10800000" flipH="1">
            <a:off x="6483350" y="2203450"/>
            <a:ext cx="1282700" cy="546100"/>
          </a:xfrm>
          <a:prstGeom prst="line">
            <a:avLst/>
          </a:prstGeom>
          <a:noFill/>
          <a:ln w="12700">
            <a:solidFill>
              <a:srgbClr val="000000"/>
            </a:solidFill>
            <a:round/>
            <a:headEnd/>
            <a:tailEnd type="triangle" w="med" len="med"/>
          </a:ln>
        </p:spPr>
        <p:txBody>
          <a:bodyPr lIns="0" tIns="0" rIns="0" bIns="0"/>
          <a:lstStyle/>
          <a:p>
            <a:endParaRPr lang="en-US"/>
          </a:p>
        </p:txBody>
      </p:sp>
      <p:sp>
        <p:nvSpPr>
          <p:cNvPr id="80905" name="Line 8"/>
          <p:cNvSpPr>
            <a:spLocks noChangeShapeType="1"/>
          </p:cNvSpPr>
          <p:nvPr/>
        </p:nvSpPr>
        <p:spPr bwMode="auto">
          <a:xfrm>
            <a:off x="6483350" y="2749550"/>
            <a:ext cx="749300" cy="520700"/>
          </a:xfrm>
          <a:prstGeom prst="line">
            <a:avLst/>
          </a:prstGeom>
          <a:noFill/>
          <a:ln w="12700">
            <a:solidFill>
              <a:srgbClr val="000000"/>
            </a:solidFill>
            <a:round/>
            <a:headEnd/>
            <a:tailEnd type="triangle" w="med" len="med"/>
          </a:ln>
        </p:spPr>
        <p:txBody>
          <a:bodyPr lIns="0" tIns="0" rIns="0" bIns="0"/>
          <a:lstStyle/>
          <a:p>
            <a:endParaRPr lang="en-US"/>
          </a:p>
        </p:txBody>
      </p:sp>
      <p:sp>
        <p:nvSpPr>
          <p:cNvPr id="80906" name="Rectangle 9"/>
          <p:cNvSpPr>
            <a:spLocks/>
          </p:cNvSpPr>
          <p:nvPr/>
        </p:nvSpPr>
        <p:spPr bwMode="auto">
          <a:xfrm>
            <a:off x="7300913" y="1828800"/>
            <a:ext cx="13303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Associativity</a:t>
            </a:r>
          </a:p>
        </p:txBody>
      </p:sp>
      <p:sp>
        <p:nvSpPr>
          <p:cNvPr id="80907" name="Rectangle 10"/>
          <p:cNvSpPr>
            <a:spLocks/>
          </p:cNvSpPr>
          <p:nvPr/>
        </p:nvSpPr>
        <p:spPr bwMode="auto">
          <a:xfrm>
            <a:off x="6005513" y="1066800"/>
            <a:ext cx="114935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Cache Size</a:t>
            </a:r>
          </a:p>
        </p:txBody>
      </p:sp>
      <p:sp>
        <p:nvSpPr>
          <p:cNvPr id="80908" name="Rectangle 11"/>
          <p:cNvSpPr>
            <a:spLocks/>
          </p:cNvSpPr>
          <p:nvPr/>
        </p:nvSpPr>
        <p:spPr bwMode="auto">
          <a:xfrm>
            <a:off x="6919913" y="3276600"/>
            <a:ext cx="109220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Block Size</a:t>
            </a:r>
          </a:p>
        </p:txBody>
      </p:sp>
      <p:sp>
        <p:nvSpPr>
          <p:cNvPr id="80909" name="Line 12"/>
          <p:cNvSpPr>
            <a:spLocks noChangeShapeType="1"/>
          </p:cNvSpPr>
          <p:nvPr/>
        </p:nvSpPr>
        <p:spPr bwMode="auto">
          <a:xfrm rot="10800000" flipH="1">
            <a:off x="6200775" y="4460875"/>
            <a:ext cx="0" cy="1155700"/>
          </a:xfrm>
          <a:prstGeom prst="line">
            <a:avLst/>
          </a:prstGeom>
          <a:noFill/>
          <a:ln w="12700">
            <a:solidFill>
              <a:srgbClr val="000000"/>
            </a:solidFill>
            <a:round/>
            <a:headEnd/>
            <a:tailEnd/>
          </a:ln>
        </p:spPr>
        <p:txBody>
          <a:bodyPr lIns="0" tIns="0" rIns="0" bIns="0"/>
          <a:lstStyle/>
          <a:p>
            <a:endParaRPr lang="en-US"/>
          </a:p>
        </p:txBody>
      </p:sp>
      <p:sp>
        <p:nvSpPr>
          <p:cNvPr id="80910" name="Rectangle 13"/>
          <p:cNvSpPr>
            <a:spLocks/>
          </p:cNvSpPr>
          <p:nvPr/>
        </p:nvSpPr>
        <p:spPr bwMode="auto">
          <a:xfrm>
            <a:off x="5653088" y="4467225"/>
            <a:ext cx="46037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Bad</a:t>
            </a:r>
          </a:p>
        </p:txBody>
      </p:sp>
      <p:sp>
        <p:nvSpPr>
          <p:cNvPr id="80911" name="Rectangle 14"/>
          <p:cNvSpPr>
            <a:spLocks/>
          </p:cNvSpPr>
          <p:nvPr/>
        </p:nvSpPr>
        <p:spPr bwMode="auto">
          <a:xfrm>
            <a:off x="5500688" y="5305425"/>
            <a:ext cx="6064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Good</a:t>
            </a:r>
          </a:p>
        </p:txBody>
      </p:sp>
      <p:sp>
        <p:nvSpPr>
          <p:cNvPr id="80912" name="Line 15"/>
          <p:cNvSpPr>
            <a:spLocks noChangeShapeType="1"/>
          </p:cNvSpPr>
          <p:nvPr/>
        </p:nvSpPr>
        <p:spPr bwMode="auto">
          <a:xfrm>
            <a:off x="6207125" y="5610225"/>
            <a:ext cx="1816100" cy="0"/>
          </a:xfrm>
          <a:prstGeom prst="line">
            <a:avLst/>
          </a:prstGeom>
          <a:noFill/>
          <a:ln w="12700">
            <a:solidFill>
              <a:srgbClr val="000000"/>
            </a:solidFill>
            <a:round/>
            <a:headEnd/>
            <a:tailEnd/>
          </a:ln>
        </p:spPr>
        <p:txBody>
          <a:bodyPr lIns="0" tIns="0" rIns="0" bIns="0"/>
          <a:lstStyle/>
          <a:p>
            <a:endParaRPr lang="en-US"/>
          </a:p>
        </p:txBody>
      </p:sp>
      <p:sp>
        <p:nvSpPr>
          <p:cNvPr id="80913" name="Rectangle 16"/>
          <p:cNvSpPr>
            <a:spLocks/>
          </p:cNvSpPr>
          <p:nvPr/>
        </p:nvSpPr>
        <p:spPr bwMode="auto">
          <a:xfrm>
            <a:off x="6186488" y="5686425"/>
            <a:ext cx="53975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Less</a:t>
            </a:r>
          </a:p>
        </p:txBody>
      </p:sp>
      <p:sp>
        <p:nvSpPr>
          <p:cNvPr id="80914" name="Rectangle 17"/>
          <p:cNvSpPr>
            <a:spLocks/>
          </p:cNvSpPr>
          <p:nvPr/>
        </p:nvSpPr>
        <p:spPr bwMode="auto">
          <a:xfrm>
            <a:off x="7786688" y="5686425"/>
            <a:ext cx="56197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More</a:t>
            </a:r>
          </a:p>
        </p:txBody>
      </p:sp>
      <p:sp>
        <p:nvSpPr>
          <p:cNvPr id="80915" name="Freeform 18"/>
          <p:cNvSpPr>
            <a:spLocks/>
          </p:cNvSpPr>
          <p:nvPr/>
        </p:nvSpPr>
        <p:spPr bwMode="auto">
          <a:xfrm>
            <a:off x="6361113" y="4543425"/>
            <a:ext cx="1593850" cy="984250"/>
          </a:xfrm>
          <a:custGeom>
            <a:avLst/>
            <a:gdLst>
              <a:gd name="T0" fmla="*/ 1593850 w 21600"/>
              <a:gd name="T1" fmla="*/ 984250 h 21600"/>
              <a:gd name="T2" fmla="*/ 0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21600"/>
                </a:moveTo>
                <a:cubicBezTo>
                  <a:pt x="9670" y="21600"/>
                  <a:pt x="0" y="11929"/>
                  <a:pt x="0" y="0"/>
                </a:cubicBezTo>
              </a:path>
            </a:pathLst>
          </a:custGeom>
          <a:noFill/>
          <a:ln w="12700" cap="rnd">
            <a:solidFill>
              <a:srgbClr val="000000"/>
            </a:solidFill>
            <a:round/>
            <a:headEnd/>
            <a:tailEnd/>
          </a:ln>
        </p:spPr>
        <p:txBody>
          <a:bodyPr lIns="0" tIns="0" rIns="0" bIns="0"/>
          <a:lstStyle/>
          <a:p>
            <a:endParaRPr lang="en-US"/>
          </a:p>
        </p:txBody>
      </p:sp>
      <p:sp>
        <p:nvSpPr>
          <p:cNvPr id="80916" name="Freeform 19"/>
          <p:cNvSpPr>
            <a:spLocks/>
          </p:cNvSpPr>
          <p:nvPr/>
        </p:nvSpPr>
        <p:spPr bwMode="auto">
          <a:xfrm>
            <a:off x="6505575" y="4619625"/>
            <a:ext cx="1365250" cy="908050"/>
          </a:xfrm>
          <a:custGeom>
            <a:avLst/>
            <a:gdLst>
              <a:gd name="T0" fmla="*/ 1365250 w 21600"/>
              <a:gd name="T1" fmla="*/ 0 h 21600"/>
              <a:gd name="T2" fmla="*/ 0 w 21600"/>
              <a:gd name="T3" fmla="*/ 90805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0"/>
                </a:moveTo>
                <a:cubicBezTo>
                  <a:pt x="21600" y="11929"/>
                  <a:pt x="11929" y="21599"/>
                  <a:pt x="0" y="21600"/>
                </a:cubicBezTo>
              </a:path>
            </a:pathLst>
          </a:custGeom>
          <a:noFill/>
          <a:ln w="12700" cap="rnd">
            <a:solidFill>
              <a:srgbClr val="000000"/>
            </a:solidFill>
            <a:round/>
            <a:headEnd/>
            <a:tailEnd/>
          </a:ln>
        </p:spPr>
        <p:txBody>
          <a:bodyPr lIns="0" tIns="0" rIns="0" bIns="0"/>
          <a:lstStyle/>
          <a:p>
            <a:endParaRPr lang="en-US"/>
          </a:p>
        </p:txBody>
      </p:sp>
      <p:sp>
        <p:nvSpPr>
          <p:cNvPr id="80917" name="Rectangle 20"/>
          <p:cNvSpPr>
            <a:spLocks/>
          </p:cNvSpPr>
          <p:nvPr/>
        </p:nvSpPr>
        <p:spPr bwMode="auto">
          <a:xfrm>
            <a:off x="6186488" y="5253038"/>
            <a:ext cx="796925" cy="288925"/>
          </a:xfrm>
          <a:prstGeom prst="rect">
            <a:avLst/>
          </a:prstGeom>
          <a:noFill/>
          <a:ln w="12700">
            <a:noFill/>
            <a:miter lim="800000"/>
            <a:headEnd/>
            <a:tailEnd/>
          </a:ln>
        </p:spPr>
        <p:txBody>
          <a:bodyPr wrap="none" lIns="38100" tIns="38100" rIns="38100" bIns="38100">
            <a:spAutoFit/>
          </a:bodyPr>
          <a:lstStyle/>
          <a:p>
            <a:pPr algn="l"/>
            <a:r>
              <a:rPr lang="en-US" sz="1400" b="1">
                <a:latin typeface="Arial" charset="0"/>
                <a:cs typeface="Arial" charset="0"/>
                <a:sym typeface="Arial" charset="0"/>
              </a:rPr>
              <a:t>Factor A</a:t>
            </a:r>
          </a:p>
        </p:txBody>
      </p:sp>
      <p:sp>
        <p:nvSpPr>
          <p:cNvPr id="80918" name="Rectangle 21"/>
          <p:cNvSpPr>
            <a:spLocks/>
          </p:cNvSpPr>
          <p:nvPr/>
        </p:nvSpPr>
        <p:spPr bwMode="auto">
          <a:xfrm>
            <a:off x="7634288" y="5253038"/>
            <a:ext cx="796925" cy="288925"/>
          </a:xfrm>
          <a:prstGeom prst="rect">
            <a:avLst/>
          </a:prstGeom>
          <a:noFill/>
          <a:ln w="12700">
            <a:noFill/>
            <a:miter lim="800000"/>
            <a:headEnd/>
            <a:tailEnd/>
          </a:ln>
        </p:spPr>
        <p:txBody>
          <a:bodyPr wrap="none" lIns="38100" tIns="38100" rIns="38100" bIns="38100">
            <a:spAutoFit/>
          </a:bodyPr>
          <a:lstStyle/>
          <a:p>
            <a:pPr algn="l"/>
            <a:r>
              <a:rPr lang="en-US" sz="1400" b="1">
                <a:latin typeface="Arial" charset="0"/>
                <a:cs typeface="Arial" charset="0"/>
                <a:sym typeface="Arial" charset="0"/>
              </a:rPr>
              <a:t>Factor B</a:t>
            </a:r>
          </a:p>
        </p:txBody>
      </p:sp>
      <p:grpSp>
        <p:nvGrpSpPr>
          <p:cNvPr id="2" name="Group 22"/>
          <p:cNvGrpSpPr>
            <a:grpSpLocks/>
          </p:cNvGrpSpPr>
          <p:nvPr/>
        </p:nvGrpSpPr>
        <p:grpSpPr bwMode="auto">
          <a:xfrm>
            <a:off x="6442075" y="4467225"/>
            <a:ext cx="1420813" cy="749300"/>
            <a:chOff x="0" y="0"/>
            <a:chExt cx="894" cy="472"/>
          </a:xfrm>
        </p:grpSpPr>
        <p:sp>
          <p:nvSpPr>
            <p:cNvPr id="80920" name="Freeform 23"/>
            <p:cNvSpPr>
              <a:spLocks/>
            </p:cNvSpPr>
            <p:nvPr/>
          </p:nvSpPr>
          <p:spPr bwMode="auto">
            <a:xfrm>
              <a:off x="0" y="0"/>
              <a:ext cx="447" cy="472"/>
            </a:xfrm>
            <a:custGeom>
              <a:avLst/>
              <a:gdLst>
                <a:gd name="T0" fmla="*/ 447 w 21600"/>
                <a:gd name="T1" fmla="*/ 472 h 21600"/>
                <a:gd name="T2" fmla="*/ 0 w 21600"/>
                <a:gd name="T3" fmla="*/ 0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21600"/>
                  </a:moveTo>
                  <a:cubicBezTo>
                    <a:pt x="9670" y="21600"/>
                    <a:pt x="0" y="11929"/>
                    <a:pt x="0" y="0"/>
                  </a:cubicBezTo>
                </a:path>
              </a:pathLst>
            </a:custGeom>
            <a:noFill/>
            <a:ln w="25400" cap="rnd">
              <a:solidFill>
                <a:schemeClr val="tx1"/>
              </a:solidFill>
              <a:round/>
              <a:headEnd/>
              <a:tailEnd/>
            </a:ln>
          </p:spPr>
          <p:txBody>
            <a:bodyPr lIns="0" tIns="0" rIns="0" bIns="0"/>
            <a:lstStyle/>
            <a:p>
              <a:endParaRPr lang="en-US"/>
            </a:p>
          </p:txBody>
        </p:sp>
        <p:sp>
          <p:nvSpPr>
            <p:cNvPr id="80921" name="Freeform 24"/>
            <p:cNvSpPr>
              <a:spLocks/>
            </p:cNvSpPr>
            <p:nvPr/>
          </p:nvSpPr>
          <p:spPr bwMode="auto">
            <a:xfrm>
              <a:off x="446" y="0"/>
              <a:ext cx="448" cy="472"/>
            </a:xfrm>
            <a:custGeom>
              <a:avLst/>
              <a:gdLst>
                <a:gd name="T0" fmla="*/ 448 w 21600"/>
                <a:gd name="T1" fmla="*/ 0 h 21600"/>
                <a:gd name="T2" fmla="*/ 0 w 21600"/>
                <a:gd name="T3" fmla="*/ 472 h 21600"/>
                <a:gd name="T4" fmla="*/ 0 60000 65536"/>
                <a:gd name="T5" fmla="*/ 0 60000 65536"/>
                <a:gd name="T6" fmla="*/ 0 w 21600"/>
                <a:gd name="T7" fmla="*/ 0 h 21600"/>
                <a:gd name="T8" fmla="*/ 21600 w 21600"/>
                <a:gd name="T9" fmla="*/ 21600 h 21600"/>
              </a:gdLst>
              <a:ahLst/>
              <a:cxnLst>
                <a:cxn ang="T4">
                  <a:pos x="T0" y="T1"/>
                </a:cxn>
                <a:cxn ang="T5">
                  <a:pos x="T2" y="T3"/>
                </a:cxn>
              </a:cxnLst>
              <a:rect l="T6" t="T7" r="T8" b="T9"/>
              <a:pathLst>
                <a:path w="21600" h="21600">
                  <a:moveTo>
                    <a:pt x="21600" y="0"/>
                  </a:moveTo>
                  <a:cubicBezTo>
                    <a:pt x="21600" y="11929"/>
                    <a:pt x="11929" y="21599"/>
                    <a:pt x="0" y="21600"/>
                  </a:cubicBezTo>
                </a:path>
              </a:pathLst>
            </a:custGeom>
            <a:noFill/>
            <a:ln w="25400" cap="rnd">
              <a:solidFill>
                <a:schemeClr val="tx1"/>
              </a:solidFill>
              <a:round/>
              <a:headEnd/>
              <a:tailEnd/>
            </a:ln>
          </p:spPr>
          <p:txBody>
            <a:bodyPr lIns="0" tIns="0" rIns="0" bIns="0"/>
            <a:lstStyle/>
            <a:p>
              <a:endParaRPr lang="en-US"/>
            </a:p>
          </p:txBody>
        </p:sp>
      </p:gr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3600" dirty="0"/>
              <a:t>Virtual Addresses</a:t>
            </a:r>
          </a:p>
        </p:txBody>
      </p:sp>
      <p:sp>
        <p:nvSpPr>
          <p:cNvPr id="24579" name="Rectangle 2"/>
          <p:cNvSpPr>
            <a:spLocks noGrp="1" noChangeArrowheads="1"/>
          </p:cNvSpPr>
          <p:nvPr>
            <p:ph type="body" idx="1"/>
          </p:nvPr>
        </p:nvSpPr>
        <p:spPr>
          <a:xfrm>
            <a:off x="685440" y="990825"/>
            <a:ext cx="7771680" cy="1600008"/>
          </a:xfrm>
        </p:spPr>
        <p:txBody>
          <a:bodyPr lIns="81966" tIns="40166" rIns="81966" bIns="40166">
            <a:normAutofit fontScale="92500" lnSpcReduction="20000"/>
          </a:bodyPr>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Each executing program (each </a:t>
            </a:r>
            <a:r>
              <a:rPr lang="en-GB" dirty="0" smtClean="0">
                <a:solidFill>
                  <a:srgbClr val="618FFD"/>
                </a:solidFill>
              </a:rPr>
              <a:t>process</a:t>
            </a:r>
            <a:r>
              <a:rPr lang="en-GB" dirty="0" smtClean="0"/>
              <a:t>) is given its own </a:t>
            </a:r>
            <a:r>
              <a:rPr lang="en-GB" dirty="0" smtClean="0">
                <a:solidFill>
                  <a:srgbClr val="618FFD"/>
                </a:solidFill>
              </a:rPr>
              <a:t>virtual address space</a:t>
            </a:r>
          </a:p>
          <a:p>
            <a:pPr marL="0" lvl="1" indent="0">
              <a:spcBef>
                <a:spcPts val="113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 set of 2</a:t>
            </a:r>
            <a:r>
              <a:rPr lang="en-GB" sz="1800" baseline="33000" dirty="0"/>
              <a:t>32</a:t>
            </a:r>
            <a:r>
              <a:rPr lang="en-GB" dirty="0" smtClean="0"/>
              <a:t> addresses that do not directly correspond to physical memory locations</a:t>
            </a:r>
          </a:p>
        </p:txBody>
      </p:sp>
      <p:sp>
        <p:nvSpPr>
          <p:cNvPr id="24580" name="Rectangle 3"/>
          <p:cNvSpPr>
            <a:spLocks noChangeArrowheads="1"/>
          </p:cNvSpPr>
          <p:nvPr/>
        </p:nvSpPr>
        <p:spPr bwMode="auto">
          <a:xfrm>
            <a:off x="3733920" y="3276345"/>
            <a:ext cx="1434240" cy="2981113"/>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24581" name="Text Box 4"/>
          <p:cNvSpPr txBox="1">
            <a:spLocks noChangeArrowheads="1"/>
          </p:cNvSpPr>
          <p:nvPr/>
        </p:nvSpPr>
        <p:spPr bwMode="auto">
          <a:xfrm>
            <a:off x="3434401" y="2743488"/>
            <a:ext cx="21168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Virtual Addresses</a:t>
            </a:r>
          </a:p>
        </p:txBody>
      </p:sp>
      <p:sp>
        <p:nvSpPr>
          <p:cNvPr id="24582" name="Text Box 5"/>
          <p:cNvSpPr txBox="1">
            <a:spLocks noChangeArrowheads="1"/>
          </p:cNvSpPr>
          <p:nvPr/>
        </p:nvSpPr>
        <p:spPr bwMode="auto">
          <a:xfrm>
            <a:off x="3385441" y="3279225"/>
            <a:ext cx="293113" cy="343368"/>
          </a:xfrm>
          <a:prstGeom prst="rect">
            <a:avLst/>
          </a:prstGeom>
          <a:noFill/>
          <a:ln w="9525">
            <a:noFill/>
            <a:round/>
            <a:headEnd/>
            <a:tailEnd/>
          </a:ln>
        </p:spPr>
        <p:txBody>
          <a:bodyPr wrap="none" lIns="81639" tIns="42452" rIns="81639" bIns="42452">
            <a:spAutoFit/>
          </a:bodyPr>
          <a:lstStyle/>
          <a:p>
            <a:pPr>
              <a:lnSpc>
                <a:spcPct val="93000"/>
              </a:lnSpc>
            </a:pPr>
            <a:r>
              <a:rPr lang="en-GB" b="1">
                <a:solidFill>
                  <a:srgbClr val="000000"/>
                </a:solidFill>
                <a:latin typeface="Arial" charset="0"/>
              </a:rPr>
              <a:t>0</a:t>
            </a:r>
          </a:p>
        </p:txBody>
      </p:sp>
      <p:sp>
        <p:nvSpPr>
          <p:cNvPr id="24583" name="Text Box 6"/>
          <p:cNvSpPr txBox="1">
            <a:spLocks noChangeArrowheads="1"/>
          </p:cNvSpPr>
          <p:nvPr/>
        </p:nvSpPr>
        <p:spPr bwMode="auto">
          <a:xfrm>
            <a:off x="3196800" y="5862856"/>
            <a:ext cx="668215" cy="343368"/>
          </a:xfrm>
          <a:prstGeom prst="rect">
            <a:avLst/>
          </a:prstGeom>
          <a:noFill/>
          <a:ln w="9525">
            <a:noFill/>
            <a:round/>
            <a:headEnd/>
            <a:tailEnd/>
          </a:ln>
        </p:spPr>
        <p:txBody>
          <a:bodyPr wrap="none" lIns="81639" tIns="42452" rIns="81639" bIns="42452">
            <a:spAutoFit/>
          </a:bodyPr>
          <a:lstStyle/>
          <a:p>
            <a:pPr>
              <a:lnSpc>
                <a:spcPct val="93000"/>
              </a:lnSpc>
            </a:pPr>
            <a:r>
              <a:rPr lang="en-GB" b="1">
                <a:solidFill>
                  <a:srgbClr val="000000"/>
                </a:solidFill>
                <a:latin typeface="Arial" charset="0"/>
              </a:rPr>
              <a:t>2</a:t>
            </a:r>
            <a:r>
              <a:rPr lang="en-GB" b="1" baseline="30000">
                <a:solidFill>
                  <a:srgbClr val="000000"/>
                </a:solidFill>
                <a:latin typeface="Arial" charset="0"/>
              </a:rPr>
              <a:t>32</a:t>
            </a:r>
            <a:r>
              <a:rPr lang="en-GB" b="1">
                <a:solidFill>
                  <a:srgbClr val="000000"/>
                </a:solidFill>
                <a:latin typeface="Arial" charset="0"/>
              </a:rPr>
              <a:t>-1</a:t>
            </a:r>
          </a:p>
        </p:txBody>
      </p:sp>
      <p:sp>
        <p:nvSpPr>
          <p:cNvPr id="24584"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24585" name="TextBox 8"/>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Is this the address space of your programs?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Virtual Pages</a:t>
            </a:r>
          </a:p>
        </p:txBody>
      </p:sp>
      <p:sp>
        <p:nvSpPr>
          <p:cNvPr id="26627" name="Rectangle 2"/>
          <p:cNvSpPr>
            <a:spLocks noGrp="1" noChangeArrowheads="1"/>
          </p:cNvSpPr>
          <p:nvPr>
            <p:ph type="body" idx="1"/>
          </p:nvPr>
        </p:nvSpPr>
        <p:spPr>
          <a:xfrm>
            <a:off x="286560" y="990825"/>
            <a:ext cx="8501760" cy="1600008"/>
          </a:xfrm>
        </p:spPr>
        <p:txBody>
          <a:bodyPr lIns="81966" tIns="40166" rIns="81966" bIns="40166">
            <a:normAutofit lnSpcReduction="10000"/>
          </a:bodyPr>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Each virtual address space is divided into blocks </a:t>
            </a:r>
            <a:r>
              <a:rPr lang="en-GB" dirty="0" smtClean="0">
                <a:solidFill>
                  <a:schemeClr val="accent1"/>
                </a:solidFill>
              </a:rPr>
              <a:t>(don’t confuse this with cache blocks)</a:t>
            </a:r>
            <a:r>
              <a:rPr lang="en-GB" dirty="0" smtClean="0"/>
              <a:t> called </a:t>
            </a:r>
            <a:r>
              <a:rPr lang="en-GB" dirty="0" smtClean="0">
                <a:solidFill>
                  <a:srgbClr val="618FFD"/>
                </a:solidFill>
              </a:rPr>
              <a:t>pages</a:t>
            </a:r>
          </a:p>
          <a:p>
            <a:pPr marL="0" lvl="1" indent="0">
              <a:spcBef>
                <a:spcPts val="113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size is typically 4-16 Kbytes</a:t>
            </a:r>
          </a:p>
        </p:txBody>
      </p:sp>
      <p:grpSp>
        <p:nvGrpSpPr>
          <p:cNvPr id="2" name="Group 3"/>
          <p:cNvGrpSpPr>
            <a:grpSpLocks/>
          </p:cNvGrpSpPr>
          <p:nvPr/>
        </p:nvGrpSpPr>
        <p:grpSpPr bwMode="auto">
          <a:xfrm>
            <a:off x="3434401" y="2743488"/>
            <a:ext cx="2116800" cy="3513969"/>
            <a:chOff x="2385" y="1905"/>
            <a:chExt cx="1470" cy="2440"/>
          </a:xfrm>
        </p:grpSpPr>
        <p:sp>
          <p:nvSpPr>
            <p:cNvPr id="26632" name="Rectangle 4"/>
            <p:cNvSpPr>
              <a:spLocks noChangeArrowheads="1"/>
            </p:cNvSpPr>
            <p:nvPr/>
          </p:nvSpPr>
          <p:spPr bwMode="auto">
            <a:xfrm>
              <a:off x="2593" y="2275"/>
              <a:ext cx="996" cy="2070"/>
            </a:xfrm>
            <a:prstGeom prst="rect">
              <a:avLst/>
            </a:prstGeom>
            <a:noFill/>
            <a:ln w="28440">
              <a:solidFill>
                <a:srgbClr val="000000"/>
              </a:solidFill>
              <a:miter lim="800000"/>
              <a:headEnd/>
              <a:tailEnd/>
            </a:ln>
          </p:spPr>
          <p:txBody>
            <a:bodyPr wrap="none" anchor="ctr"/>
            <a:lstStyle/>
            <a:p>
              <a:endParaRPr lang="en-US"/>
            </a:p>
          </p:txBody>
        </p:sp>
        <p:sp>
          <p:nvSpPr>
            <p:cNvPr id="26633" name="Text Box 5"/>
            <p:cNvSpPr txBox="1">
              <a:spLocks noChangeArrowheads="1"/>
            </p:cNvSpPr>
            <p:nvPr/>
          </p:nvSpPr>
          <p:spPr bwMode="auto">
            <a:xfrm>
              <a:off x="2385" y="1905"/>
              <a:ext cx="1470" cy="245"/>
            </a:xfrm>
            <a:prstGeom prst="rect">
              <a:avLst/>
            </a:prstGeom>
            <a:noFill/>
            <a:ln w="9525">
              <a:noFill/>
              <a:round/>
              <a:headEnd/>
              <a:tailEnd/>
            </a:ln>
          </p:spPr>
          <p:txBody>
            <a:bodyPr lIns="90000" tIns="46800" rIns="90000" bIns="46800">
              <a:spAutoFit/>
            </a:bodyPr>
            <a:lstStyle/>
            <a:p>
              <a:pPr>
                <a:lnSpc>
                  <a:spcPct val="93000"/>
                </a:lnSpc>
                <a:tabLst>
                  <a:tab pos="656650" algn="l"/>
                  <a:tab pos="1313299" algn="l"/>
                  <a:tab pos="1969949" algn="l"/>
                </a:tabLst>
              </a:pPr>
              <a:r>
                <a:rPr lang="en-GB" b="1" dirty="0">
                  <a:solidFill>
                    <a:srgbClr val="000000"/>
                  </a:solidFill>
                  <a:latin typeface="Arial" charset="0"/>
                </a:rPr>
                <a:t>Virtual Addresses</a:t>
              </a:r>
            </a:p>
          </p:txBody>
        </p:sp>
        <p:sp>
          <p:nvSpPr>
            <p:cNvPr id="26634" name="Line 6"/>
            <p:cNvSpPr>
              <a:spLocks noChangeShapeType="1"/>
            </p:cNvSpPr>
            <p:nvPr/>
          </p:nvSpPr>
          <p:spPr bwMode="auto">
            <a:xfrm>
              <a:off x="2593" y="2540"/>
              <a:ext cx="1005" cy="1"/>
            </a:xfrm>
            <a:prstGeom prst="line">
              <a:avLst/>
            </a:prstGeom>
            <a:noFill/>
            <a:ln w="28440">
              <a:solidFill>
                <a:srgbClr val="000000"/>
              </a:solidFill>
              <a:miter lim="800000"/>
              <a:headEnd/>
              <a:tailEnd/>
            </a:ln>
          </p:spPr>
          <p:txBody>
            <a:bodyPr/>
            <a:lstStyle/>
            <a:p>
              <a:endParaRPr lang="en-US"/>
            </a:p>
          </p:txBody>
        </p:sp>
        <p:sp>
          <p:nvSpPr>
            <p:cNvPr id="26635" name="Line 7"/>
            <p:cNvSpPr>
              <a:spLocks noChangeShapeType="1"/>
            </p:cNvSpPr>
            <p:nvPr/>
          </p:nvSpPr>
          <p:spPr bwMode="auto">
            <a:xfrm>
              <a:off x="2593" y="2797"/>
              <a:ext cx="1005" cy="1"/>
            </a:xfrm>
            <a:prstGeom prst="line">
              <a:avLst/>
            </a:prstGeom>
            <a:noFill/>
            <a:ln w="28440">
              <a:solidFill>
                <a:srgbClr val="000000"/>
              </a:solidFill>
              <a:miter lim="800000"/>
              <a:headEnd/>
              <a:tailEnd/>
            </a:ln>
          </p:spPr>
          <p:txBody>
            <a:bodyPr/>
            <a:lstStyle/>
            <a:p>
              <a:endParaRPr lang="en-US"/>
            </a:p>
          </p:txBody>
        </p:sp>
        <p:sp>
          <p:nvSpPr>
            <p:cNvPr id="26636" name="Line 8"/>
            <p:cNvSpPr>
              <a:spLocks noChangeShapeType="1"/>
            </p:cNvSpPr>
            <p:nvPr/>
          </p:nvSpPr>
          <p:spPr bwMode="auto">
            <a:xfrm>
              <a:off x="2593" y="3053"/>
              <a:ext cx="1005" cy="1"/>
            </a:xfrm>
            <a:prstGeom prst="line">
              <a:avLst/>
            </a:prstGeom>
            <a:noFill/>
            <a:ln w="28440">
              <a:solidFill>
                <a:srgbClr val="000000"/>
              </a:solidFill>
              <a:miter lim="800000"/>
              <a:headEnd/>
              <a:tailEnd/>
            </a:ln>
          </p:spPr>
          <p:txBody>
            <a:bodyPr/>
            <a:lstStyle/>
            <a:p>
              <a:endParaRPr lang="en-US"/>
            </a:p>
          </p:txBody>
        </p:sp>
        <p:sp>
          <p:nvSpPr>
            <p:cNvPr id="26637" name="Line 9"/>
            <p:cNvSpPr>
              <a:spLocks noChangeShapeType="1"/>
            </p:cNvSpPr>
            <p:nvPr/>
          </p:nvSpPr>
          <p:spPr bwMode="auto">
            <a:xfrm>
              <a:off x="2593" y="3310"/>
              <a:ext cx="1005" cy="1"/>
            </a:xfrm>
            <a:prstGeom prst="line">
              <a:avLst/>
            </a:prstGeom>
            <a:noFill/>
            <a:ln w="28440">
              <a:solidFill>
                <a:srgbClr val="000000"/>
              </a:solidFill>
              <a:miter lim="800000"/>
              <a:headEnd/>
              <a:tailEnd/>
            </a:ln>
          </p:spPr>
          <p:txBody>
            <a:bodyPr/>
            <a:lstStyle/>
            <a:p>
              <a:endParaRPr lang="en-US"/>
            </a:p>
          </p:txBody>
        </p:sp>
        <p:sp>
          <p:nvSpPr>
            <p:cNvPr id="26638" name="Line 10"/>
            <p:cNvSpPr>
              <a:spLocks noChangeShapeType="1"/>
            </p:cNvSpPr>
            <p:nvPr/>
          </p:nvSpPr>
          <p:spPr bwMode="auto">
            <a:xfrm>
              <a:off x="2593" y="3567"/>
              <a:ext cx="1005" cy="1"/>
            </a:xfrm>
            <a:prstGeom prst="line">
              <a:avLst/>
            </a:prstGeom>
            <a:noFill/>
            <a:ln w="28440">
              <a:solidFill>
                <a:srgbClr val="000000"/>
              </a:solidFill>
              <a:miter lim="800000"/>
              <a:headEnd/>
              <a:tailEnd/>
            </a:ln>
          </p:spPr>
          <p:txBody>
            <a:bodyPr/>
            <a:lstStyle/>
            <a:p>
              <a:endParaRPr lang="en-US"/>
            </a:p>
          </p:txBody>
        </p:sp>
        <p:sp>
          <p:nvSpPr>
            <p:cNvPr id="26639" name="Line 11"/>
            <p:cNvSpPr>
              <a:spLocks noChangeShapeType="1"/>
            </p:cNvSpPr>
            <p:nvPr/>
          </p:nvSpPr>
          <p:spPr bwMode="auto">
            <a:xfrm>
              <a:off x="2593" y="3824"/>
              <a:ext cx="1005" cy="1"/>
            </a:xfrm>
            <a:prstGeom prst="line">
              <a:avLst/>
            </a:prstGeom>
            <a:noFill/>
            <a:ln w="28440">
              <a:solidFill>
                <a:srgbClr val="000000"/>
              </a:solidFill>
              <a:miter lim="800000"/>
              <a:headEnd/>
              <a:tailEnd/>
            </a:ln>
          </p:spPr>
          <p:txBody>
            <a:bodyPr/>
            <a:lstStyle/>
            <a:p>
              <a:endParaRPr lang="en-US"/>
            </a:p>
          </p:txBody>
        </p:sp>
        <p:sp>
          <p:nvSpPr>
            <p:cNvPr id="26640" name="Line 12"/>
            <p:cNvSpPr>
              <a:spLocks noChangeShapeType="1"/>
            </p:cNvSpPr>
            <p:nvPr/>
          </p:nvSpPr>
          <p:spPr bwMode="auto">
            <a:xfrm>
              <a:off x="2593" y="4081"/>
              <a:ext cx="1005" cy="1"/>
            </a:xfrm>
            <a:prstGeom prst="line">
              <a:avLst/>
            </a:prstGeom>
            <a:noFill/>
            <a:ln w="28440">
              <a:solidFill>
                <a:srgbClr val="000000"/>
              </a:solidFill>
              <a:miter lim="800000"/>
              <a:headEnd/>
              <a:tailEnd/>
            </a:ln>
          </p:spPr>
          <p:txBody>
            <a:bodyPr/>
            <a:lstStyle/>
            <a:p>
              <a:endParaRPr lang="en-US"/>
            </a:p>
          </p:txBody>
        </p:sp>
        <p:sp>
          <p:nvSpPr>
            <p:cNvPr id="26641" name="Rectangle 13"/>
            <p:cNvSpPr>
              <a:spLocks noChangeArrowheads="1"/>
            </p:cNvSpPr>
            <p:nvPr/>
          </p:nvSpPr>
          <p:spPr bwMode="auto">
            <a:xfrm>
              <a:off x="2593" y="2796"/>
              <a:ext cx="996" cy="258"/>
            </a:xfrm>
            <a:prstGeom prst="rect">
              <a:avLst/>
            </a:prstGeom>
            <a:solidFill>
              <a:srgbClr val="618FFD"/>
            </a:solidFill>
            <a:ln w="28440">
              <a:solidFill>
                <a:srgbClr val="000000"/>
              </a:solidFill>
              <a:miter lim="800000"/>
              <a:headEnd/>
              <a:tailEnd/>
            </a:ln>
          </p:spPr>
          <p:txBody>
            <a:bodyPr wrap="none" anchor="ctr"/>
            <a:lstStyle/>
            <a:p>
              <a:endParaRPr lang="en-US"/>
            </a:p>
          </p:txBody>
        </p:sp>
      </p:grpSp>
      <p:sp>
        <p:nvSpPr>
          <p:cNvPr id="26629" name="Rectangle 14"/>
          <p:cNvSpPr>
            <a:spLocks noChangeArrowheads="1"/>
          </p:cNvSpPr>
          <p:nvPr/>
        </p:nvSpPr>
        <p:spPr bwMode="auto">
          <a:xfrm>
            <a:off x="4115520" y="4015141"/>
            <a:ext cx="7142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page</a:t>
            </a:r>
          </a:p>
        </p:txBody>
      </p:sp>
      <p:sp>
        <p:nvSpPr>
          <p:cNvPr id="26630"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26631" name="TextBox 17"/>
          <p:cNvSpPr txBox="1">
            <a:spLocks noChangeArrowheads="1"/>
          </p:cNvSpPr>
          <p:nvPr/>
        </p:nvSpPr>
        <p:spPr bwMode="auto">
          <a:xfrm>
            <a:off x="0" y="6294901"/>
            <a:ext cx="9144000" cy="637754"/>
          </a:xfrm>
          <a:prstGeom prst="rect">
            <a:avLst/>
          </a:prstGeom>
          <a:noFill/>
          <a:ln w="9525">
            <a:noFill/>
            <a:miter lim="800000"/>
            <a:headEnd/>
            <a:tailEnd/>
          </a:ln>
        </p:spPr>
        <p:txBody>
          <a:bodyPr lIns="82945" tIns="41473" rIns="82945" bIns="41473">
            <a:spAutoFit/>
          </a:bodyPr>
          <a:lstStyle/>
          <a:p>
            <a:r>
              <a:rPr lang="en-US">
                <a:solidFill>
                  <a:srgbClr val="FF0000"/>
                </a:solidFill>
              </a:rPr>
              <a:t>How does the page relate to the address of the previous slide? How does block of cache relate to a page here?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Physical Pages</a:t>
            </a:r>
          </a:p>
        </p:txBody>
      </p:sp>
      <p:sp>
        <p:nvSpPr>
          <p:cNvPr id="28675" name="Rectangle 2"/>
          <p:cNvSpPr>
            <a:spLocks noGrp="1" noChangeArrowheads="1"/>
          </p:cNvSpPr>
          <p:nvPr>
            <p:ph type="body" idx="1"/>
          </p:nvPr>
        </p:nvSpPr>
        <p:spPr>
          <a:xfrm>
            <a:off x="685440" y="990824"/>
            <a:ext cx="7848000" cy="2057977"/>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main-memory </a:t>
            </a:r>
            <a:r>
              <a:rPr lang="en-GB" dirty="0" smtClean="0">
                <a:solidFill>
                  <a:srgbClr val="618FFD"/>
                </a:solidFill>
              </a:rPr>
              <a:t>physical address space</a:t>
            </a:r>
            <a:r>
              <a:rPr lang="en-GB" dirty="0" smtClean="0"/>
              <a:t> is also divided into same-size </a:t>
            </a:r>
            <a:r>
              <a:rPr lang="en-GB" dirty="0" smtClean="0">
                <a:solidFill>
                  <a:srgbClr val="00AE00"/>
                </a:solidFill>
              </a:rPr>
              <a:t>physical pages</a:t>
            </a:r>
          </a:p>
          <a:p>
            <a:pPr marL="0" lvl="1" indent="0">
              <a:spcBef>
                <a:spcPts val="113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size of the physical address space is the amount of RAM in the computer</a:t>
            </a:r>
          </a:p>
        </p:txBody>
      </p:sp>
      <p:sp>
        <p:nvSpPr>
          <p:cNvPr id="28676" name="Rectangle 3"/>
          <p:cNvSpPr>
            <a:spLocks noChangeArrowheads="1"/>
          </p:cNvSpPr>
          <p:nvPr/>
        </p:nvSpPr>
        <p:spPr bwMode="auto">
          <a:xfrm>
            <a:off x="3733920" y="3276345"/>
            <a:ext cx="1434240" cy="2981113"/>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28677" name="Text Box 4"/>
          <p:cNvSpPr txBox="1">
            <a:spLocks noChangeArrowheads="1"/>
          </p:cNvSpPr>
          <p:nvPr/>
        </p:nvSpPr>
        <p:spPr bwMode="auto">
          <a:xfrm>
            <a:off x="3435840" y="2743488"/>
            <a:ext cx="23299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Addresses</a:t>
            </a:r>
          </a:p>
        </p:txBody>
      </p:sp>
      <p:sp>
        <p:nvSpPr>
          <p:cNvPr id="28678" name="Line 5"/>
          <p:cNvSpPr>
            <a:spLocks noChangeShapeType="1"/>
          </p:cNvSpPr>
          <p:nvPr/>
        </p:nvSpPr>
        <p:spPr bwMode="auto">
          <a:xfrm>
            <a:off x="3733921" y="3657984"/>
            <a:ext cx="144720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28679" name="Line 6"/>
          <p:cNvSpPr>
            <a:spLocks noChangeShapeType="1"/>
          </p:cNvSpPr>
          <p:nvPr/>
        </p:nvSpPr>
        <p:spPr bwMode="auto">
          <a:xfrm>
            <a:off x="3733921" y="4028104"/>
            <a:ext cx="144720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28680" name="Line 7"/>
          <p:cNvSpPr>
            <a:spLocks noChangeShapeType="1"/>
          </p:cNvSpPr>
          <p:nvPr/>
        </p:nvSpPr>
        <p:spPr bwMode="auto">
          <a:xfrm>
            <a:off x="3733921" y="4396782"/>
            <a:ext cx="144720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28681" name="Line 8"/>
          <p:cNvSpPr>
            <a:spLocks noChangeShapeType="1"/>
          </p:cNvSpPr>
          <p:nvPr/>
        </p:nvSpPr>
        <p:spPr bwMode="auto">
          <a:xfrm>
            <a:off x="3733921" y="4766900"/>
            <a:ext cx="144720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28682" name="Line 9"/>
          <p:cNvSpPr>
            <a:spLocks noChangeShapeType="1"/>
          </p:cNvSpPr>
          <p:nvPr/>
        </p:nvSpPr>
        <p:spPr bwMode="auto">
          <a:xfrm>
            <a:off x="3733921" y="5137020"/>
            <a:ext cx="144720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28683" name="Line 10"/>
          <p:cNvSpPr>
            <a:spLocks noChangeShapeType="1"/>
          </p:cNvSpPr>
          <p:nvPr/>
        </p:nvSpPr>
        <p:spPr bwMode="auto">
          <a:xfrm>
            <a:off x="3733921" y="5507138"/>
            <a:ext cx="144720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28684" name="Line 11"/>
          <p:cNvSpPr>
            <a:spLocks noChangeShapeType="1"/>
          </p:cNvSpPr>
          <p:nvPr/>
        </p:nvSpPr>
        <p:spPr bwMode="auto">
          <a:xfrm>
            <a:off x="3733921" y="5877258"/>
            <a:ext cx="144720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28685" name="Rectangle 12"/>
          <p:cNvSpPr>
            <a:spLocks noChangeArrowheads="1"/>
          </p:cNvSpPr>
          <p:nvPr/>
        </p:nvSpPr>
        <p:spPr bwMode="auto">
          <a:xfrm>
            <a:off x="3733920" y="4025224"/>
            <a:ext cx="1434240" cy="371559"/>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28686" name="Rectangle 13"/>
          <p:cNvSpPr>
            <a:spLocks noChangeArrowheads="1"/>
          </p:cNvSpPr>
          <p:nvPr/>
        </p:nvSpPr>
        <p:spPr bwMode="auto">
          <a:xfrm>
            <a:off x="4115520" y="4015141"/>
            <a:ext cx="7142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page</a:t>
            </a:r>
          </a:p>
        </p:txBody>
      </p:sp>
      <p:sp>
        <p:nvSpPr>
          <p:cNvPr id="28687" name="Line 4"/>
          <p:cNvSpPr>
            <a:spLocks noChangeShapeType="1"/>
          </p:cNvSpPr>
          <p:nvPr/>
        </p:nvSpPr>
        <p:spPr bwMode="auto">
          <a:xfrm>
            <a:off x="532801" y="871292"/>
            <a:ext cx="8154720" cy="0"/>
          </a:xfrm>
          <a:prstGeom prst="line">
            <a:avLst/>
          </a:prstGeom>
          <a:noFill/>
          <a:ln w="57150">
            <a:solidFill>
              <a:srgbClr val="063DE8"/>
            </a:solidFill>
            <a:round/>
            <a:headEnd/>
            <a:tailEnd/>
          </a:ln>
        </p:spPr>
        <p:txBody>
          <a:bodyPr lIns="0" tIns="0" rIns="0" bIns="0"/>
          <a:lstStyle/>
          <a:p>
            <a:endParaRPr lang="en-US"/>
          </a:p>
        </p:txBody>
      </p:sp>
      <p:sp>
        <p:nvSpPr>
          <p:cNvPr id="28688" name="TextBox 15"/>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What does this mean? Is there an analogy between this and cache blocks?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Virtual to Physical Mapping</a:t>
            </a:r>
          </a:p>
        </p:txBody>
      </p:sp>
      <p:sp>
        <p:nvSpPr>
          <p:cNvPr id="7170" name="Rectangle 2"/>
          <p:cNvSpPr>
            <a:spLocks noGrp="1" noChangeArrowheads="1"/>
          </p:cNvSpPr>
          <p:nvPr>
            <p:ph type="body" idx="1"/>
          </p:nvPr>
        </p:nvSpPr>
        <p:spPr>
          <a:xfrm>
            <a:off x="685441" y="990825"/>
            <a:ext cx="7544160" cy="1600008"/>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operating system assigns (</a:t>
            </a:r>
            <a:r>
              <a:rPr lang="en-GB" dirty="0" smtClean="0">
                <a:solidFill>
                  <a:srgbClr val="618FFD"/>
                </a:solidFill>
                <a:effectLst>
                  <a:outerShdw blurRad="38100" dist="38100" dir="2700000" algn="tl">
                    <a:srgbClr val="C0C0C0"/>
                  </a:outerShdw>
                </a:effectLst>
              </a:rPr>
              <a:t>maps</a:t>
            </a:r>
            <a:r>
              <a:rPr lang="en-GB" dirty="0" smtClean="0"/>
              <a:t>) a virtual page to a physical page</a:t>
            </a:r>
          </a:p>
          <a:p>
            <a:pPr marL="0" lvl="1"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D440D4"/>
                </a:solidFill>
              </a:rPr>
              <a:t>Unused virtual pages</a:t>
            </a:r>
            <a:r>
              <a:rPr lang="en-GB" dirty="0" smtClean="0"/>
              <a:t> are not mapped</a:t>
            </a:r>
          </a:p>
        </p:txBody>
      </p:sp>
      <p:sp>
        <p:nvSpPr>
          <p:cNvPr id="30724" name="Rectangle 3"/>
          <p:cNvSpPr>
            <a:spLocks noChangeArrowheads="1"/>
          </p:cNvSpPr>
          <p:nvPr/>
        </p:nvSpPr>
        <p:spPr bwMode="auto">
          <a:xfrm>
            <a:off x="1828800" y="3276345"/>
            <a:ext cx="1434240" cy="2981113"/>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30725" name="Text Box 4"/>
          <p:cNvSpPr txBox="1">
            <a:spLocks noChangeArrowheads="1"/>
          </p:cNvSpPr>
          <p:nvPr/>
        </p:nvSpPr>
        <p:spPr bwMode="auto">
          <a:xfrm>
            <a:off x="1529280" y="2743488"/>
            <a:ext cx="21168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Virtual Addresses</a:t>
            </a:r>
          </a:p>
        </p:txBody>
      </p:sp>
      <p:sp>
        <p:nvSpPr>
          <p:cNvPr id="30726" name="Line 5"/>
          <p:cNvSpPr>
            <a:spLocks noChangeShapeType="1"/>
          </p:cNvSpPr>
          <p:nvPr/>
        </p:nvSpPr>
        <p:spPr bwMode="auto">
          <a:xfrm>
            <a:off x="1828800" y="3657984"/>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27" name="Line 6"/>
          <p:cNvSpPr>
            <a:spLocks noChangeShapeType="1"/>
          </p:cNvSpPr>
          <p:nvPr/>
        </p:nvSpPr>
        <p:spPr bwMode="auto">
          <a:xfrm>
            <a:off x="1828800" y="4028104"/>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28" name="Line 7"/>
          <p:cNvSpPr>
            <a:spLocks noChangeShapeType="1"/>
          </p:cNvSpPr>
          <p:nvPr/>
        </p:nvSpPr>
        <p:spPr bwMode="auto">
          <a:xfrm>
            <a:off x="1828800" y="4396782"/>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29" name="Line 8"/>
          <p:cNvSpPr>
            <a:spLocks noChangeShapeType="1"/>
          </p:cNvSpPr>
          <p:nvPr/>
        </p:nvSpPr>
        <p:spPr bwMode="auto">
          <a:xfrm>
            <a:off x="1828800" y="4766900"/>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30" name="Line 9"/>
          <p:cNvSpPr>
            <a:spLocks noChangeShapeType="1"/>
          </p:cNvSpPr>
          <p:nvPr/>
        </p:nvSpPr>
        <p:spPr bwMode="auto">
          <a:xfrm>
            <a:off x="1828800" y="513702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31" name="Line 10"/>
          <p:cNvSpPr>
            <a:spLocks noChangeShapeType="1"/>
          </p:cNvSpPr>
          <p:nvPr/>
        </p:nvSpPr>
        <p:spPr bwMode="auto">
          <a:xfrm>
            <a:off x="1828800" y="5507138"/>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32" name="Line 11"/>
          <p:cNvSpPr>
            <a:spLocks noChangeShapeType="1"/>
          </p:cNvSpPr>
          <p:nvPr/>
        </p:nvSpPr>
        <p:spPr bwMode="auto">
          <a:xfrm>
            <a:off x="1828800" y="5877258"/>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33" name="Rectangle 12"/>
          <p:cNvSpPr>
            <a:spLocks noChangeArrowheads="1"/>
          </p:cNvSpPr>
          <p:nvPr/>
        </p:nvSpPr>
        <p:spPr bwMode="auto">
          <a:xfrm>
            <a:off x="5637600" y="3276345"/>
            <a:ext cx="1434240" cy="2981113"/>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30734" name="Text Box 13"/>
          <p:cNvSpPr txBox="1">
            <a:spLocks noChangeArrowheads="1"/>
          </p:cNvSpPr>
          <p:nvPr/>
        </p:nvSpPr>
        <p:spPr bwMode="auto">
          <a:xfrm>
            <a:off x="5339520" y="2743488"/>
            <a:ext cx="23299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Addresses</a:t>
            </a:r>
          </a:p>
        </p:txBody>
      </p:sp>
      <p:sp>
        <p:nvSpPr>
          <p:cNvPr id="30735" name="Line 14"/>
          <p:cNvSpPr>
            <a:spLocks noChangeShapeType="1"/>
          </p:cNvSpPr>
          <p:nvPr/>
        </p:nvSpPr>
        <p:spPr bwMode="auto">
          <a:xfrm>
            <a:off x="5637601" y="3657984"/>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36" name="Line 15"/>
          <p:cNvSpPr>
            <a:spLocks noChangeShapeType="1"/>
          </p:cNvSpPr>
          <p:nvPr/>
        </p:nvSpPr>
        <p:spPr bwMode="auto">
          <a:xfrm>
            <a:off x="5637601" y="4028104"/>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37" name="Line 16"/>
          <p:cNvSpPr>
            <a:spLocks noChangeShapeType="1"/>
          </p:cNvSpPr>
          <p:nvPr/>
        </p:nvSpPr>
        <p:spPr bwMode="auto">
          <a:xfrm>
            <a:off x="5637601" y="4396782"/>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38" name="Line 17"/>
          <p:cNvSpPr>
            <a:spLocks noChangeShapeType="1"/>
          </p:cNvSpPr>
          <p:nvPr/>
        </p:nvSpPr>
        <p:spPr bwMode="auto">
          <a:xfrm>
            <a:off x="5637601" y="4766900"/>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39" name="Line 18"/>
          <p:cNvSpPr>
            <a:spLocks noChangeShapeType="1"/>
          </p:cNvSpPr>
          <p:nvPr/>
        </p:nvSpPr>
        <p:spPr bwMode="auto">
          <a:xfrm>
            <a:off x="5637601" y="513702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40" name="Line 19"/>
          <p:cNvSpPr>
            <a:spLocks noChangeShapeType="1"/>
          </p:cNvSpPr>
          <p:nvPr/>
        </p:nvSpPr>
        <p:spPr bwMode="auto">
          <a:xfrm>
            <a:off x="5637601" y="5507138"/>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0741" name="Line 20"/>
          <p:cNvSpPr>
            <a:spLocks noChangeShapeType="1"/>
          </p:cNvSpPr>
          <p:nvPr/>
        </p:nvSpPr>
        <p:spPr bwMode="auto">
          <a:xfrm>
            <a:off x="5637601" y="5877258"/>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0742" name="Line 21"/>
          <p:cNvSpPr>
            <a:spLocks noChangeShapeType="1"/>
          </p:cNvSpPr>
          <p:nvPr/>
        </p:nvSpPr>
        <p:spPr bwMode="auto">
          <a:xfrm>
            <a:off x="2509920" y="3459243"/>
            <a:ext cx="3813120" cy="37011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0743" name="Line 22"/>
          <p:cNvSpPr>
            <a:spLocks noChangeShapeType="1"/>
          </p:cNvSpPr>
          <p:nvPr/>
        </p:nvSpPr>
        <p:spPr bwMode="auto">
          <a:xfrm>
            <a:off x="2512801" y="3823603"/>
            <a:ext cx="3810240" cy="2236554"/>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0744" name="Line 23"/>
          <p:cNvSpPr>
            <a:spLocks noChangeShapeType="1"/>
          </p:cNvSpPr>
          <p:nvPr/>
        </p:nvSpPr>
        <p:spPr bwMode="auto">
          <a:xfrm>
            <a:off x="2512800" y="4196601"/>
            <a:ext cx="3811680" cy="383080"/>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0745" name="Line 24"/>
          <p:cNvSpPr>
            <a:spLocks noChangeShapeType="1"/>
          </p:cNvSpPr>
          <p:nvPr/>
        </p:nvSpPr>
        <p:spPr bwMode="auto">
          <a:xfrm flipV="1">
            <a:off x="2518560" y="4205242"/>
            <a:ext cx="3801600" cy="37155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0746" name="Line 25"/>
          <p:cNvSpPr>
            <a:spLocks noChangeShapeType="1"/>
          </p:cNvSpPr>
          <p:nvPr/>
        </p:nvSpPr>
        <p:spPr bwMode="auto">
          <a:xfrm>
            <a:off x="2511360" y="4942599"/>
            <a:ext cx="3810240" cy="1441"/>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0747" name="Rectangle 26"/>
          <p:cNvSpPr>
            <a:spLocks noChangeArrowheads="1"/>
          </p:cNvSpPr>
          <p:nvPr/>
        </p:nvSpPr>
        <p:spPr bwMode="auto">
          <a:xfrm>
            <a:off x="1824480" y="5135580"/>
            <a:ext cx="1434240" cy="371559"/>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30748" name="Rectangle 27"/>
          <p:cNvSpPr>
            <a:spLocks noChangeArrowheads="1"/>
          </p:cNvSpPr>
          <p:nvPr/>
        </p:nvSpPr>
        <p:spPr bwMode="auto">
          <a:xfrm>
            <a:off x="1824480" y="5501377"/>
            <a:ext cx="1434240" cy="381641"/>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30749" name="Rectangle 28"/>
          <p:cNvSpPr>
            <a:spLocks noChangeArrowheads="1"/>
          </p:cNvSpPr>
          <p:nvPr/>
        </p:nvSpPr>
        <p:spPr bwMode="auto">
          <a:xfrm>
            <a:off x="1824480" y="5885899"/>
            <a:ext cx="1434240" cy="371559"/>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30750" name="Oval 29"/>
          <p:cNvSpPr>
            <a:spLocks noChangeArrowheads="1"/>
          </p:cNvSpPr>
          <p:nvPr/>
        </p:nvSpPr>
        <p:spPr bwMode="auto">
          <a:xfrm>
            <a:off x="2473920" y="3420360"/>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0751" name="Oval 30"/>
          <p:cNvSpPr>
            <a:spLocks noChangeArrowheads="1"/>
          </p:cNvSpPr>
          <p:nvPr/>
        </p:nvSpPr>
        <p:spPr bwMode="auto">
          <a:xfrm>
            <a:off x="2472481" y="3786158"/>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0752" name="Oval 31"/>
          <p:cNvSpPr>
            <a:spLocks noChangeArrowheads="1"/>
          </p:cNvSpPr>
          <p:nvPr/>
        </p:nvSpPr>
        <p:spPr bwMode="auto">
          <a:xfrm>
            <a:off x="2476800" y="4160597"/>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0753" name="Oval 32"/>
          <p:cNvSpPr>
            <a:spLocks noChangeArrowheads="1"/>
          </p:cNvSpPr>
          <p:nvPr/>
        </p:nvSpPr>
        <p:spPr bwMode="auto">
          <a:xfrm>
            <a:off x="2479680" y="4537917"/>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0754" name="Oval 33"/>
          <p:cNvSpPr>
            <a:spLocks noChangeArrowheads="1"/>
          </p:cNvSpPr>
          <p:nvPr/>
        </p:nvSpPr>
        <p:spPr bwMode="auto">
          <a:xfrm>
            <a:off x="2476800" y="4903716"/>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0755"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30756" name="TextBox 35"/>
          <p:cNvSpPr txBox="1">
            <a:spLocks noChangeArrowheads="1"/>
          </p:cNvSpPr>
          <p:nvPr/>
        </p:nvSpPr>
        <p:spPr bwMode="auto">
          <a:xfrm>
            <a:off x="-59040" y="6539727"/>
            <a:ext cx="9410400" cy="360755"/>
          </a:xfrm>
          <a:prstGeom prst="rect">
            <a:avLst/>
          </a:prstGeom>
          <a:noFill/>
          <a:ln w="9525">
            <a:noFill/>
            <a:miter lim="800000"/>
            <a:headEnd/>
            <a:tailEnd/>
          </a:ln>
        </p:spPr>
        <p:txBody>
          <a:bodyPr lIns="82945" tIns="41473" rIns="82945" bIns="41473">
            <a:spAutoFit/>
          </a:bodyPr>
          <a:lstStyle/>
          <a:p>
            <a:r>
              <a:rPr lang="en-US">
                <a:solidFill>
                  <a:srgbClr val="FF0000"/>
                </a:solidFill>
              </a:rPr>
              <a:t>How is this mapping stored? What does your program use virtual addresses or physical addresses?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5120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120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1205" name="Rectangle 4"/>
          <p:cNvSpPr>
            <a:spLocks noChangeArrowheads="1"/>
          </p:cNvSpPr>
          <p:nvPr>
            <p:ph type="title"/>
          </p:nvPr>
        </p:nvSpPr>
        <p:spPr/>
        <p:txBody>
          <a:bodyPr>
            <a:normAutofit fontScale="90000"/>
          </a:bodyPr>
          <a:lstStyle/>
          <a:p>
            <a:pPr algn="ctr" eaLnBrk="1" hangingPunct="1"/>
            <a:r>
              <a:rPr lang="en-US" dirty="0" smtClean="0"/>
              <a:t>Aside:  Allocating Space on the Heap</a:t>
            </a:r>
          </a:p>
        </p:txBody>
      </p:sp>
      <p:sp>
        <p:nvSpPr>
          <p:cNvPr id="51206" name="Rectangle 5"/>
          <p:cNvSpPr>
            <a:spLocks noChangeArrowheads="1"/>
          </p:cNvSpPr>
          <p:nvPr>
            <p:ph type="body" idx="1"/>
          </p:nvPr>
        </p:nvSpPr>
        <p:spPr>
          <a:xfrm>
            <a:off x="685800" y="914400"/>
            <a:ext cx="3962400" cy="4267200"/>
          </a:xfrm>
        </p:spPr>
        <p:txBody>
          <a:bodyPr>
            <a:normAutofit fontScale="85000" lnSpcReduction="20000"/>
          </a:bodyPr>
          <a:lstStyle/>
          <a:p>
            <a:pPr marL="261938" indent="-261938" eaLnBrk="1" hangingPunct="1">
              <a:spcBef>
                <a:spcPct val="0"/>
              </a:spcBef>
            </a:pPr>
            <a:r>
              <a:rPr lang="en-US" smtClean="0"/>
              <a:t>Static data segment for constants and other static variables (e.g., arrays)</a:t>
            </a:r>
          </a:p>
          <a:p>
            <a:pPr marL="261938" indent="-261938" eaLnBrk="1" hangingPunct="1"/>
            <a:r>
              <a:rPr lang="en-US" smtClean="0"/>
              <a:t>Dynamic data segment (aka </a:t>
            </a:r>
            <a:r>
              <a:rPr lang="en-US" smtClean="0">
                <a:solidFill>
                  <a:schemeClr val="folHlink"/>
                </a:solidFill>
              </a:rPr>
              <a:t>heap</a:t>
            </a:r>
            <a:r>
              <a:rPr lang="en-US" smtClean="0"/>
              <a:t>) for structures that grow and shrink (e.g., linked lists)</a:t>
            </a:r>
          </a:p>
          <a:p>
            <a:pPr lvl="1" eaLnBrk="1" hangingPunct="1">
              <a:lnSpc>
                <a:spcPct val="90000"/>
              </a:lnSpc>
              <a:buFont typeface="Thonburi" charset="0"/>
              <a:buChar char="•"/>
            </a:pPr>
            <a:r>
              <a:rPr lang="en-US" smtClean="0"/>
              <a:t>Allocate space on the heap with </a:t>
            </a:r>
            <a:r>
              <a:rPr lang="en-US" smtClean="0">
                <a:latin typeface="Courier New" charset="0"/>
                <a:cs typeface="Courier New" charset="0"/>
                <a:sym typeface="Courier New" charset="0"/>
              </a:rPr>
              <a:t>malloc()</a:t>
            </a:r>
            <a:r>
              <a:rPr lang="en-US" smtClean="0"/>
              <a:t> and free it with </a:t>
            </a:r>
            <a:r>
              <a:rPr lang="en-US" smtClean="0">
                <a:latin typeface="Courier New" charset="0"/>
                <a:cs typeface="Courier New" charset="0"/>
                <a:sym typeface="Courier New" charset="0"/>
              </a:rPr>
              <a:t>free() </a:t>
            </a:r>
            <a:r>
              <a:rPr lang="en-US" smtClean="0"/>
              <a:t>in C</a:t>
            </a:r>
          </a:p>
        </p:txBody>
      </p:sp>
      <p:sp>
        <p:nvSpPr>
          <p:cNvPr id="51207" name="Rectangle 6"/>
          <p:cNvSpPr>
            <a:spLocks/>
          </p:cNvSpPr>
          <p:nvPr/>
        </p:nvSpPr>
        <p:spPr bwMode="auto">
          <a:xfrm>
            <a:off x="5695950" y="1600200"/>
            <a:ext cx="1612900" cy="4114800"/>
          </a:xfrm>
          <a:prstGeom prst="rect">
            <a:avLst/>
          </a:prstGeom>
          <a:noFill/>
          <a:ln w="12700">
            <a:solidFill>
              <a:srgbClr val="000000"/>
            </a:solidFill>
            <a:miter lim="800000"/>
            <a:headEnd/>
            <a:tailEnd/>
          </a:ln>
        </p:spPr>
        <p:txBody>
          <a:bodyPr wrap="none" lIns="0" tIns="0" rIns="0" bIns="0"/>
          <a:lstStyle/>
          <a:p>
            <a:endParaRPr lang="en-US"/>
          </a:p>
        </p:txBody>
      </p:sp>
      <p:sp>
        <p:nvSpPr>
          <p:cNvPr id="51208" name="Rectangle 7"/>
          <p:cNvSpPr>
            <a:spLocks/>
          </p:cNvSpPr>
          <p:nvPr/>
        </p:nvSpPr>
        <p:spPr bwMode="auto">
          <a:xfrm>
            <a:off x="5924550" y="1295400"/>
            <a:ext cx="927100" cy="325438"/>
          </a:xfrm>
          <a:prstGeom prst="rect">
            <a:avLst/>
          </a:prstGeom>
          <a:noFill/>
          <a:ln w="12700">
            <a:noFill/>
            <a:miter lim="800000"/>
            <a:headEnd/>
            <a:tailEnd/>
          </a:ln>
        </p:spPr>
        <p:txBody>
          <a:bodyPr wrap="none" lIns="25400" tIns="25400" rIns="25400" bIns="25400">
            <a:spAutoFit/>
          </a:bodyPr>
          <a:lstStyle/>
          <a:p>
            <a:pPr algn="l"/>
            <a:r>
              <a:rPr lang="en-US" sz="1800" b="1">
                <a:latin typeface="Arial" charset="0"/>
                <a:cs typeface="Arial" charset="0"/>
                <a:sym typeface="Arial" charset="0"/>
              </a:rPr>
              <a:t>Memory</a:t>
            </a:r>
          </a:p>
        </p:txBody>
      </p:sp>
      <p:sp>
        <p:nvSpPr>
          <p:cNvPr id="51209" name="Rectangle 8"/>
          <p:cNvSpPr>
            <a:spLocks/>
          </p:cNvSpPr>
          <p:nvPr/>
        </p:nvSpPr>
        <p:spPr bwMode="auto">
          <a:xfrm>
            <a:off x="7296150" y="5486400"/>
            <a:ext cx="128270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0x 0000 0000</a:t>
            </a:r>
          </a:p>
        </p:txBody>
      </p:sp>
      <p:sp>
        <p:nvSpPr>
          <p:cNvPr id="51210" name="Rectangle 9"/>
          <p:cNvSpPr>
            <a:spLocks/>
          </p:cNvSpPr>
          <p:nvPr/>
        </p:nvSpPr>
        <p:spPr bwMode="auto">
          <a:xfrm>
            <a:off x="5695950" y="5257800"/>
            <a:ext cx="1612900" cy="457200"/>
          </a:xfrm>
          <a:prstGeom prst="rect">
            <a:avLst/>
          </a:prstGeom>
          <a:blipFill dpi="0" rotWithShape="0">
            <a:blip r:embed="rId3" cstate="print"/>
            <a:srcRect/>
            <a:tile tx="0" ty="0" sx="100000" sy="100000" flip="none" algn="tl"/>
          </a:blipFill>
          <a:ln w="12700">
            <a:solidFill>
              <a:srgbClr val="000000"/>
            </a:solidFill>
            <a:miter lim="800000"/>
            <a:headEnd/>
            <a:tailEnd/>
          </a:ln>
        </p:spPr>
        <p:txBody>
          <a:bodyPr wrap="none" lIns="0" tIns="0" rIns="0" bIns="0"/>
          <a:lstStyle/>
          <a:p>
            <a:endParaRPr lang="en-US"/>
          </a:p>
        </p:txBody>
      </p:sp>
      <p:sp>
        <p:nvSpPr>
          <p:cNvPr id="51211" name="Rectangle 10"/>
          <p:cNvSpPr>
            <a:spLocks/>
          </p:cNvSpPr>
          <p:nvPr/>
        </p:nvSpPr>
        <p:spPr bwMode="auto">
          <a:xfrm>
            <a:off x="5695950" y="4191000"/>
            <a:ext cx="1612900" cy="1066800"/>
          </a:xfrm>
          <a:prstGeom prst="rect">
            <a:avLst/>
          </a:prstGeom>
          <a:blipFill dpi="0" rotWithShape="0">
            <a:blip r:embed="rId4" cstate="print"/>
            <a:srcRect/>
            <a:tile tx="0" ty="0" sx="100000" sy="100000" flip="none" algn="tl"/>
          </a:blipFill>
          <a:ln w="12700">
            <a:solidFill>
              <a:srgbClr val="000000"/>
            </a:solidFill>
            <a:miter lim="800000"/>
            <a:headEnd/>
            <a:tailEnd/>
          </a:ln>
        </p:spPr>
        <p:txBody>
          <a:bodyPr wrap="none" lIns="0" tIns="0" rIns="0" bIns="0"/>
          <a:lstStyle/>
          <a:p>
            <a:endParaRPr lang="en-US"/>
          </a:p>
        </p:txBody>
      </p:sp>
      <p:sp>
        <p:nvSpPr>
          <p:cNvPr id="51212" name="Rectangle 11"/>
          <p:cNvSpPr>
            <a:spLocks/>
          </p:cNvSpPr>
          <p:nvPr/>
        </p:nvSpPr>
        <p:spPr bwMode="auto">
          <a:xfrm>
            <a:off x="5854700" y="4419600"/>
            <a:ext cx="1320800" cy="600075"/>
          </a:xfrm>
          <a:prstGeom prst="rect">
            <a:avLst/>
          </a:prstGeom>
          <a:noFill/>
          <a:ln w="12700">
            <a:noFill/>
            <a:miter lim="800000"/>
            <a:headEnd/>
            <a:tailEnd/>
          </a:ln>
        </p:spPr>
        <p:txBody>
          <a:bodyPr wrap="none" lIns="25400" tIns="25400" rIns="25400" bIns="25400">
            <a:spAutoFit/>
          </a:bodyPr>
          <a:lstStyle/>
          <a:p>
            <a:r>
              <a:rPr lang="en-US" sz="1800" b="1">
                <a:latin typeface="Arial" charset="0"/>
                <a:cs typeface="Arial" charset="0"/>
                <a:sym typeface="Arial" charset="0"/>
              </a:rPr>
              <a:t>Text</a:t>
            </a:r>
            <a:endParaRPr lang="en-US" sz="1800">
              <a:solidFill>
                <a:schemeClr val="tx1"/>
              </a:solidFill>
              <a:latin typeface="Arial" charset="0"/>
              <a:cs typeface="Arial" charset="0"/>
              <a:sym typeface="Arial" charset="0"/>
            </a:endParaRPr>
          </a:p>
          <a:p>
            <a:r>
              <a:rPr lang="en-US" sz="1800" b="1">
                <a:latin typeface="Arial" charset="0"/>
                <a:cs typeface="Arial" charset="0"/>
                <a:sym typeface="Arial" charset="0"/>
              </a:rPr>
              <a:t>(Your code)</a:t>
            </a:r>
          </a:p>
        </p:txBody>
      </p:sp>
      <p:sp>
        <p:nvSpPr>
          <p:cNvPr id="51213" name="Rectangle 12"/>
          <p:cNvSpPr>
            <a:spLocks/>
          </p:cNvSpPr>
          <p:nvPr/>
        </p:nvSpPr>
        <p:spPr bwMode="auto">
          <a:xfrm>
            <a:off x="5969000" y="5313363"/>
            <a:ext cx="1079500" cy="325437"/>
          </a:xfrm>
          <a:prstGeom prst="rect">
            <a:avLst/>
          </a:prstGeom>
          <a:noFill/>
          <a:ln w="12700">
            <a:noFill/>
            <a:miter lim="800000"/>
            <a:headEnd/>
            <a:tailEnd/>
          </a:ln>
        </p:spPr>
        <p:txBody>
          <a:bodyPr wrap="none" lIns="25400" tIns="25400" rIns="25400" bIns="25400">
            <a:spAutoFit/>
          </a:bodyPr>
          <a:lstStyle/>
          <a:p>
            <a:r>
              <a:rPr lang="en-US" sz="1800" b="1">
                <a:latin typeface="Arial" charset="0"/>
                <a:cs typeface="Arial" charset="0"/>
                <a:sym typeface="Arial" charset="0"/>
              </a:rPr>
              <a:t>Reserved</a:t>
            </a:r>
          </a:p>
        </p:txBody>
      </p:sp>
      <p:sp>
        <p:nvSpPr>
          <p:cNvPr id="51214" name="Rectangle 13"/>
          <p:cNvSpPr>
            <a:spLocks/>
          </p:cNvSpPr>
          <p:nvPr/>
        </p:nvSpPr>
        <p:spPr bwMode="auto">
          <a:xfrm>
            <a:off x="5695950" y="3962400"/>
            <a:ext cx="1612900" cy="228600"/>
          </a:xfrm>
          <a:prstGeom prst="rect">
            <a:avLst/>
          </a:prstGeom>
          <a:blipFill dpi="0" rotWithShape="0">
            <a:blip r:embed="rId5" cstate="print"/>
            <a:srcRect/>
            <a:tile tx="0" ty="0" sx="100000" sy="100000" flip="none" algn="tl"/>
          </a:blipFill>
          <a:ln w="12700">
            <a:solidFill>
              <a:srgbClr val="000000"/>
            </a:solidFill>
            <a:miter lim="800000"/>
            <a:headEnd/>
            <a:tailEnd/>
          </a:ln>
        </p:spPr>
        <p:txBody>
          <a:bodyPr wrap="none" lIns="0" tIns="0" rIns="0" bIns="0"/>
          <a:lstStyle/>
          <a:p>
            <a:endParaRPr lang="en-US"/>
          </a:p>
        </p:txBody>
      </p:sp>
      <p:sp>
        <p:nvSpPr>
          <p:cNvPr id="51215" name="Rectangle 14"/>
          <p:cNvSpPr>
            <a:spLocks/>
          </p:cNvSpPr>
          <p:nvPr/>
        </p:nvSpPr>
        <p:spPr bwMode="auto">
          <a:xfrm>
            <a:off x="5848350" y="3941763"/>
            <a:ext cx="1206500" cy="325437"/>
          </a:xfrm>
          <a:prstGeom prst="rect">
            <a:avLst/>
          </a:prstGeom>
          <a:noFill/>
          <a:ln w="12700">
            <a:noFill/>
            <a:miter lim="800000"/>
            <a:headEnd/>
            <a:tailEnd/>
          </a:ln>
        </p:spPr>
        <p:txBody>
          <a:bodyPr wrap="none" lIns="25400" tIns="25400" rIns="25400" bIns="25400">
            <a:spAutoFit/>
          </a:bodyPr>
          <a:lstStyle/>
          <a:p>
            <a:pPr algn="l"/>
            <a:r>
              <a:rPr lang="en-US" sz="1800" b="1">
                <a:latin typeface="Arial" charset="0"/>
                <a:cs typeface="Arial" charset="0"/>
                <a:sym typeface="Arial" charset="0"/>
              </a:rPr>
              <a:t>Static data</a:t>
            </a:r>
          </a:p>
        </p:txBody>
      </p:sp>
      <p:sp>
        <p:nvSpPr>
          <p:cNvPr id="51216" name="Rectangle 15"/>
          <p:cNvSpPr>
            <a:spLocks/>
          </p:cNvSpPr>
          <p:nvPr/>
        </p:nvSpPr>
        <p:spPr bwMode="auto">
          <a:xfrm>
            <a:off x="7296150" y="5105400"/>
            <a:ext cx="128270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0x 0040 0000</a:t>
            </a:r>
          </a:p>
        </p:txBody>
      </p:sp>
      <p:sp>
        <p:nvSpPr>
          <p:cNvPr id="51217" name="Rectangle 16"/>
          <p:cNvSpPr>
            <a:spLocks/>
          </p:cNvSpPr>
          <p:nvPr/>
        </p:nvSpPr>
        <p:spPr bwMode="auto">
          <a:xfrm>
            <a:off x="7296150" y="4048125"/>
            <a:ext cx="128270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0x 1000 0000</a:t>
            </a:r>
          </a:p>
        </p:txBody>
      </p:sp>
      <p:sp>
        <p:nvSpPr>
          <p:cNvPr id="51218" name="Rectangle 17"/>
          <p:cNvSpPr>
            <a:spLocks/>
          </p:cNvSpPr>
          <p:nvPr/>
        </p:nvSpPr>
        <p:spPr bwMode="auto">
          <a:xfrm>
            <a:off x="7296150" y="3810000"/>
            <a:ext cx="128270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0x 1000 8000</a:t>
            </a:r>
          </a:p>
        </p:txBody>
      </p:sp>
      <p:sp>
        <p:nvSpPr>
          <p:cNvPr id="51219" name="Rectangle 18"/>
          <p:cNvSpPr>
            <a:spLocks/>
          </p:cNvSpPr>
          <p:nvPr/>
        </p:nvSpPr>
        <p:spPr bwMode="auto">
          <a:xfrm>
            <a:off x="7296150" y="1524000"/>
            <a:ext cx="1214438"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0x 7f f f f f f c</a:t>
            </a:r>
          </a:p>
        </p:txBody>
      </p:sp>
      <p:sp>
        <p:nvSpPr>
          <p:cNvPr id="51220" name="Rectangle 19"/>
          <p:cNvSpPr>
            <a:spLocks/>
          </p:cNvSpPr>
          <p:nvPr/>
        </p:nvSpPr>
        <p:spPr bwMode="auto">
          <a:xfrm>
            <a:off x="5695950" y="1600200"/>
            <a:ext cx="1612900" cy="838200"/>
          </a:xfrm>
          <a:prstGeom prst="rect">
            <a:avLst/>
          </a:prstGeom>
          <a:blipFill dpi="0" rotWithShape="0">
            <a:blip r:embed="rId5" cstate="print"/>
            <a:srcRect/>
            <a:tile tx="0" ty="0" sx="100000" sy="100000" flip="none" algn="tl"/>
          </a:blipFill>
          <a:ln w="12700">
            <a:solidFill>
              <a:srgbClr val="000000"/>
            </a:solidFill>
            <a:miter lim="800000"/>
            <a:headEnd/>
            <a:tailEnd/>
          </a:ln>
        </p:spPr>
        <p:txBody>
          <a:bodyPr wrap="none" lIns="0" tIns="0" rIns="0" bIns="0"/>
          <a:lstStyle/>
          <a:p>
            <a:endParaRPr lang="en-US"/>
          </a:p>
        </p:txBody>
      </p:sp>
      <p:sp>
        <p:nvSpPr>
          <p:cNvPr id="51221" name="Rectangle 20"/>
          <p:cNvSpPr>
            <a:spLocks/>
          </p:cNvSpPr>
          <p:nvPr/>
        </p:nvSpPr>
        <p:spPr bwMode="auto">
          <a:xfrm>
            <a:off x="6076950" y="1752600"/>
            <a:ext cx="660400" cy="325438"/>
          </a:xfrm>
          <a:prstGeom prst="rect">
            <a:avLst/>
          </a:prstGeom>
          <a:noFill/>
          <a:ln w="12700">
            <a:noFill/>
            <a:miter lim="800000"/>
            <a:headEnd/>
            <a:tailEnd/>
          </a:ln>
        </p:spPr>
        <p:txBody>
          <a:bodyPr wrap="none" lIns="25400" tIns="25400" rIns="25400" bIns="25400">
            <a:spAutoFit/>
          </a:bodyPr>
          <a:lstStyle/>
          <a:p>
            <a:pPr algn="l"/>
            <a:r>
              <a:rPr lang="en-US" sz="1800" b="1">
                <a:latin typeface="Arial" charset="0"/>
                <a:cs typeface="Arial" charset="0"/>
                <a:sym typeface="Arial" charset="0"/>
              </a:rPr>
              <a:t>Stack</a:t>
            </a:r>
          </a:p>
        </p:txBody>
      </p:sp>
      <p:sp>
        <p:nvSpPr>
          <p:cNvPr id="51222" name="Rectangle 21"/>
          <p:cNvSpPr>
            <a:spLocks/>
          </p:cNvSpPr>
          <p:nvPr/>
        </p:nvSpPr>
        <p:spPr bwMode="auto">
          <a:xfrm>
            <a:off x="5695950" y="3124200"/>
            <a:ext cx="1612900" cy="838200"/>
          </a:xfrm>
          <a:prstGeom prst="rect">
            <a:avLst/>
          </a:prstGeom>
          <a:blipFill dpi="0" rotWithShape="0">
            <a:blip r:embed="rId5" cstate="print"/>
            <a:srcRect/>
            <a:tile tx="0" ty="0" sx="100000" sy="100000" flip="none" algn="tl"/>
          </a:blipFill>
          <a:ln w="12700">
            <a:solidFill>
              <a:srgbClr val="000000"/>
            </a:solidFill>
            <a:miter lim="800000"/>
            <a:headEnd/>
            <a:tailEnd/>
          </a:ln>
        </p:spPr>
        <p:txBody>
          <a:bodyPr wrap="none" lIns="0" tIns="0" rIns="0" bIns="0"/>
          <a:lstStyle/>
          <a:p>
            <a:endParaRPr lang="en-US"/>
          </a:p>
        </p:txBody>
      </p:sp>
      <p:sp>
        <p:nvSpPr>
          <p:cNvPr id="51223" name="Rectangle 22"/>
          <p:cNvSpPr>
            <a:spLocks/>
          </p:cNvSpPr>
          <p:nvPr/>
        </p:nvSpPr>
        <p:spPr bwMode="auto">
          <a:xfrm>
            <a:off x="5740400" y="3276600"/>
            <a:ext cx="1536700" cy="600075"/>
          </a:xfrm>
          <a:prstGeom prst="rect">
            <a:avLst/>
          </a:prstGeom>
          <a:noFill/>
          <a:ln w="12700">
            <a:noFill/>
            <a:miter lim="800000"/>
            <a:headEnd/>
            <a:tailEnd/>
          </a:ln>
        </p:spPr>
        <p:txBody>
          <a:bodyPr wrap="none" lIns="25400" tIns="25400" rIns="25400" bIns="25400">
            <a:spAutoFit/>
          </a:bodyPr>
          <a:lstStyle/>
          <a:p>
            <a:r>
              <a:rPr lang="en-US" sz="1800" b="1">
                <a:latin typeface="Arial" charset="0"/>
                <a:cs typeface="Arial" charset="0"/>
                <a:sym typeface="Arial" charset="0"/>
              </a:rPr>
              <a:t>Dynamic data</a:t>
            </a:r>
            <a:endParaRPr lang="en-US" sz="1800">
              <a:solidFill>
                <a:schemeClr val="tx1"/>
              </a:solidFill>
              <a:latin typeface="Arial" charset="0"/>
              <a:cs typeface="Arial" charset="0"/>
              <a:sym typeface="Arial" charset="0"/>
            </a:endParaRPr>
          </a:p>
          <a:p>
            <a:r>
              <a:rPr lang="en-US" sz="1800" b="1">
                <a:latin typeface="Arial" charset="0"/>
                <a:cs typeface="Arial" charset="0"/>
                <a:sym typeface="Arial" charset="0"/>
              </a:rPr>
              <a:t>(heap)</a:t>
            </a:r>
          </a:p>
        </p:txBody>
      </p:sp>
      <p:sp>
        <p:nvSpPr>
          <p:cNvPr id="51224" name="AutoShape 23"/>
          <p:cNvSpPr>
            <a:spLocks/>
          </p:cNvSpPr>
          <p:nvPr/>
        </p:nvSpPr>
        <p:spPr bwMode="auto">
          <a:xfrm>
            <a:off x="6381750" y="2286000"/>
            <a:ext cx="228600" cy="457200"/>
          </a:xfrm>
          <a:custGeom>
            <a:avLst/>
            <a:gdLst>
              <a:gd name="T0" fmla="*/ 1209675 w 21600"/>
              <a:gd name="T1" fmla="*/ 4838700 h 21600"/>
              <a:gd name="T2" fmla="*/ 0 60000 65536"/>
              <a:gd name="T3" fmla="*/ 0 w 21600"/>
              <a:gd name="T4" fmla="*/ 0 h 21600"/>
              <a:gd name="T5" fmla="*/ 21600 w 21600"/>
              <a:gd name="T6" fmla="*/ 21600 h 21600"/>
            </a:gdLst>
            <a:ahLst/>
            <a:cxnLst>
              <a:cxn ang="T2">
                <a:pos x="T0" y="T1"/>
              </a:cxn>
            </a:cxnLst>
            <a:rect l="T3" t="T4" r="T5" b="T6"/>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blipFill dpi="0" rotWithShape="0">
            <a:blip r:embed="rId5" cstate="print"/>
            <a:srcRect/>
            <a:tile tx="0" ty="0" sx="100000" sy="100000" flip="none" algn="tl"/>
          </a:blipFill>
          <a:ln w="12700">
            <a:solidFill>
              <a:srgbClr val="000000"/>
            </a:solidFill>
            <a:miter lim="800000"/>
            <a:headEnd/>
            <a:tailEnd/>
          </a:ln>
        </p:spPr>
        <p:txBody>
          <a:bodyPr lIns="0" tIns="0" rIns="0" bIns="0"/>
          <a:lstStyle/>
          <a:p>
            <a:endParaRPr lang="en-US"/>
          </a:p>
        </p:txBody>
      </p:sp>
      <p:sp>
        <p:nvSpPr>
          <p:cNvPr id="51225" name="AutoShape 24"/>
          <p:cNvSpPr>
            <a:spLocks/>
          </p:cNvSpPr>
          <p:nvPr/>
        </p:nvSpPr>
        <p:spPr bwMode="auto">
          <a:xfrm>
            <a:off x="6381750" y="2895600"/>
            <a:ext cx="228600" cy="457200"/>
          </a:xfrm>
          <a:custGeom>
            <a:avLst/>
            <a:gdLst>
              <a:gd name="T0" fmla="*/ 1209675 w 21600"/>
              <a:gd name="T1" fmla="*/ 4838700 h 21600"/>
              <a:gd name="T2" fmla="*/ 0 60000 65536"/>
              <a:gd name="T3" fmla="*/ 0 w 21600"/>
              <a:gd name="T4" fmla="*/ 0 h 21600"/>
              <a:gd name="T5" fmla="*/ 21600 w 21600"/>
              <a:gd name="T6" fmla="*/ 21600 h 21600"/>
            </a:gdLst>
            <a:ahLst/>
            <a:cxnLst>
              <a:cxn ang="T2">
                <a:pos x="T0" y="T1"/>
              </a:cxn>
            </a:cxnLst>
            <a:rect l="T3" t="T4" r="T5" b="T6"/>
            <a:pathLst>
              <a:path w="21600" h="21600">
                <a:moveTo>
                  <a:pt x="0" y="5400"/>
                </a:moveTo>
                <a:lnTo>
                  <a:pt x="10800" y="0"/>
                </a:lnTo>
                <a:lnTo>
                  <a:pt x="21600" y="5400"/>
                </a:lnTo>
                <a:lnTo>
                  <a:pt x="16200" y="5400"/>
                </a:lnTo>
                <a:lnTo>
                  <a:pt x="16200" y="21600"/>
                </a:lnTo>
                <a:lnTo>
                  <a:pt x="5400" y="21600"/>
                </a:lnTo>
                <a:lnTo>
                  <a:pt x="5400" y="5400"/>
                </a:lnTo>
                <a:close/>
                <a:moveTo>
                  <a:pt x="0" y="5400"/>
                </a:moveTo>
              </a:path>
            </a:pathLst>
          </a:custGeom>
          <a:blipFill dpi="0" rotWithShape="0">
            <a:blip r:embed="rId5" cstate="print"/>
            <a:srcRect/>
            <a:tile tx="0" ty="0" sx="100000" sy="100000" flip="none" algn="tl"/>
          </a:blipFill>
          <a:ln w="12700">
            <a:solidFill>
              <a:srgbClr val="000000"/>
            </a:solidFill>
            <a:miter lim="800000"/>
            <a:headEnd/>
            <a:tailEnd/>
          </a:ln>
        </p:spPr>
        <p:txBody>
          <a:bodyPr lIns="0" tIns="0" rIns="0" bIns="0"/>
          <a:lstStyle/>
          <a:p>
            <a:endParaRPr lang="en-US"/>
          </a:p>
        </p:txBody>
      </p:sp>
      <p:sp>
        <p:nvSpPr>
          <p:cNvPr id="51226" name="Rectangle 25"/>
          <p:cNvSpPr>
            <a:spLocks/>
          </p:cNvSpPr>
          <p:nvPr/>
        </p:nvSpPr>
        <p:spPr bwMode="auto">
          <a:xfrm>
            <a:off x="4933950" y="1447800"/>
            <a:ext cx="482600" cy="325438"/>
          </a:xfrm>
          <a:prstGeom prst="rect">
            <a:avLst/>
          </a:prstGeom>
          <a:noFill/>
          <a:ln w="12700">
            <a:noFill/>
            <a:miter lim="800000"/>
            <a:headEnd/>
            <a:tailEnd/>
          </a:ln>
        </p:spPr>
        <p:txBody>
          <a:bodyPr wrap="none" lIns="25400" tIns="25400" rIns="25400" bIns="25400">
            <a:spAutoFit/>
          </a:bodyPr>
          <a:lstStyle/>
          <a:p>
            <a:pPr algn="l"/>
            <a:r>
              <a:rPr lang="en-US" sz="1800">
                <a:latin typeface="Arial" charset="0"/>
                <a:cs typeface="Arial" charset="0"/>
                <a:sym typeface="Arial" charset="0"/>
              </a:rPr>
              <a:t>$sp </a:t>
            </a:r>
          </a:p>
        </p:txBody>
      </p:sp>
      <p:sp>
        <p:nvSpPr>
          <p:cNvPr id="51227" name="Rectangle 26"/>
          <p:cNvSpPr>
            <a:spLocks/>
          </p:cNvSpPr>
          <p:nvPr/>
        </p:nvSpPr>
        <p:spPr bwMode="auto">
          <a:xfrm>
            <a:off x="4883150" y="3789363"/>
            <a:ext cx="495300" cy="325437"/>
          </a:xfrm>
          <a:prstGeom prst="rect">
            <a:avLst/>
          </a:prstGeom>
          <a:noFill/>
          <a:ln w="12700">
            <a:noFill/>
            <a:miter lim="800000"/>
            <a:headEnd/>
            <a:tailEnd/>
          </a:ln>
        </p:spPr>
        <p:txBody>
          <a:bodyPr wrap="none" lIns="25400" tIns="25400" rIns="25400" bIns="25400">
            <a:spAutoFit/>
          </a:bodyPr>
          <a:lstStyle/>
          <a:p>
            <a:pPr algn="l"/>
            <a:r>
              <a:rPr lang="en-US" sz="1800">
                <a:latin typeface="Arial" charset="0"/>
                <a:cs typeface="Arial" charset="0"/>
                <a:sym typeface="Arial" charset="0"/>
              </a:rPr>
              <a:t>$gp </a:t>
            </a:r>
          </a:p>
        </p:txBody>
      </p:sp>
      <p:sp>
        <p:nvSpPr>
          <p:cNvPr id="51228" name="Rectangle 27"/>
          <p:cNvSpPr>
            <a:spLocks/>
          </p:cNvSpPr>
          <p:nvPr/>
        </p:nvSpPr>
        <p:spPr bwMode="auto">
          <a:xfrm>
            <a:off x="4959350" y="5105400"/>
            <a:ext cx="431800" cy="325438"/>
          </a:xfrm>
          <a:prstGeom prst="rect">
            <a:avLst/>
          </a:prstGeom>
          <a:noFill/>
          <a:ln w="12700">
            <a:noFill/>
            <a:miter lim="800000"/>
            <a:headEnd/>
            <a:tailEnd/>
          </a:ln>
        </p:spPr>
        <p:txBody>
          <a:bodyPr wrap="none" lIns="25400" tIns="25400" rIns="25400" bIns="25400">
            <a:spAutoFit/>
          </a:bodyPr>
          <a:lstStyle/>
          <a:p>
            <a:pPr algn="l"/>
            <a:r>
              <a:rPr lang="en-US" sz="1800">
                <a:latin typeface="Arial" charset="0"/>
                <a:cs typeface="Arial" charset="0"/>
                <a:sym typeface="Arial" charset="0"/>
              </a:rPr>
              <a:t>PC </a:t>
            </a:r>
          </a:p>
        </p:txBody>
      </p:sp>
      <p:sp>
        <p:nvSpPr>
          <p:cNvPr id="51229" name="Line 28"/>
          <p:cNvSpPr>
            <a:spLocks noChangeShapeType="1"/>
          </p:cNvSpPr>
          <p:nvPr/>
        </p:nvSpPr>
        <p:spPr bwMode="auto">
          <a:xfrm>
            <a:off x="5391150" y="16002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51230" name="Line 29"/>
          <p:cNvSpPr>
            <a:spLocks noChangeShapeType="1"/>
          </p:cNvSpPr>
          <p:nvPr/>
        </p:nvSpPr>
        <p:spPr bwMode="auto">
          <a:xfrm>
            <a:off x="5391150" y="39624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51231" name="Line 30"/>
          <p:cNvSpPr>
            <a:spLocks noChangeShapeType="1"/>
          </p:cNvSpPr>
          <p:nvPr/>
        </p:nvSpPr>
        <p:spPr bwMode="auto">
          <a:xfrm>
            <a:off x="5391150" y="52578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51232" name="Text Box 32"/>
          <p:cNvSpPr txBox="1">
            <a:spLocks/>
          </p:cNvSpPr>
          <p:nvPr/>
        </p:nvSpPr>
        <p:spPr bwMode="auto">
          <a:xfrm>
            <a:off x="762000" y="5867400"/>
            <a:ext cx="7848600" cy="396875"/>
          </a:xfrm>
          <a:prstGeom prst="rect">
            <a:avLst/>
          </a:prstGeom>
          <a:noFill/>
          <a:ln w="25400">
            <a:noFill/>
            <a:miter lim="800000"/>
            <a:headEnd/>
            <a:tailEnd/>
          </a:ln>
        </p:spPr>
        <p:txBody>
          <a:bodyPr>
            <a:spAutoFit/>
          </a:bodyPr>
          <a:lstStyle/>
          <a:p>
            <a:pPr algn="l">
              <a:spcBef>
                <a:spcPct val="50000"/>
              </a:spcBef>
            </a:pPr>
            <a:r>
              <a:rPr lang="en-US" sz="2000">
                <a:solidFill>
                  <a:schemeClr val="tx1"/>
                </a:solidFill>
              </a:rPr>
              <a:t>How much space is reserved? Are these sizes fixed?</a:t>
            </a:r>
            <a:endParaRPr lang="en-US"/>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Address Translation</a:t>
            </a:r>
          </a:p>
        </p:txBody>
      </p:sp>
      <p:sp>
        <p:nvSpPr>
          <p:cNvPr id="32771" name="Rectangle 2"/>
          <p:cNvSpPr>
            <a:spLocks noGrp="1" noChangeArrowheads="1"/>
          </p:cNvSpPr>
          <p:nvPr>
            <p:ph type="body" idx="1"/>
          </p:nvPr>
        </p:nvSpPr>
        <p:spPr>
          <a:xfrm>
            <a:off x="456481" y="990824"/>
            <a:ext cx="8153280" cy="2286960"/>
          </a:xfrm>
        </p:spPr>
        <p:txBody>
          <a:bodyPr lIns="81966" tIns="40166" rIns="81966" bIns="40166">
            <a:normAutofit fontScale="92500" lnSpcReduction="20000"/>
          </a:bodyPr>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processor uses virtual addresses to access instructions and data</a:t>
            </a:r>
          </a:p>
          <a:p>
            <a:pPr marL="0" indent="0">
              <a:spcBef>
                <a:spcPts val="136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Virtual addresses are translated by memory-system hardware into physical addresses using </a:t>
            </a:r>
            <a:r>
              <a:rPr lang="en-GB" dirty="0" smtClean="0">
                <a:solidFill>
                  <a:srgbClr val="618FFD"/>
                </a:solidFill>
              </a:rPr>
              <a:t>table look up</a:t>
            </a:r>
          </a:p>
        </p:txBody>
      </p:sp>
      <p:sp>
        <p:nvSpPr>
          <p:cNvPr id="32772" name="Rectangle 3"/>
          <p:cNvSpPr>
            <a:spLocks noChangeArrowheads="1"/>
          </p:cNvSpPr>
          <p:nvPr/>
        </p:nvSpPr>
        <p:spPr bwMode="auto">
          <a:xfrm>
            <a:off x="2361600" y="3734313"/>
            <a:ext cx="4419360" cy="532856"/>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32773" name="AutoShape 4"/>
          <p:cNvSpPr>
            <a:spLocks noChangeArrowheads="1"/>
          </p:cNvSpPr>
          <p:nvPr/>
        </p:nvSpPr>
        <p:spPr bwMode="auto">
          <a:xfrm>
            <a:off x="3581281" y="4648808"/>
            <a:ext cx="1752480" cy="532856"/>
          </a:xfrm>
          <a:prstGeom prst="roundRect">
            <a:avLst>
              <a:gd name="adj" fmla="val 50000"/>
            </a:avLst>
          </a:prstGeom>
          <a:noFill/>
          <a:ln w="12600">
            <a:solidFill>
              <a:srgbClr val="000000"/>
            </a:solidFill>
            <a:miter lim="800000"/>
            <a:headEnd/>
            <a:tailEnd/>
          </a:ln>
        </p:spPr>
        <p:txBody>
          <a:bodyPr wrap="none" lIns="82945" tIns="41473" rIns="82945" bIns="41473" anchor="ctr"/>
          <a:lstStyle/>
          <a:p>
            <a:endParaRPr lang="en-US"/>
          </a:p>
        </p:txBody>
      </p:sp>
      <p:sp>
        <p:nvSpPr>
          <p:cNvPr id="32774" name="Rectangle 5"/>
          <p:cNvSpPr>
            <a:spLocks noChangeArrowheads="1"/>
          </p:cNvSpPr>
          <p:nvPr/>
        </p:nvSpPr>
        <p:spPr bwMode="auto">
          <a:xfrm>
            <a:off x="3509281" y="3810640"/>
            <a:ext cx="186336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Virtual Address</a:t>
            </a:r>
          </a:p>
        </p:txBody>
      </p:sp>
      <p:sp>
        <p:nvSpPr>
          <p:cNvPr id="32775" name="Line 6"/>
          <p:cNvSpPr>
            <a:spLocks noChangeShapeType="1"/>
          </p:cNvSpPr>
          <p:nvPr/>
        </p:nvSpPr>
        <p:spPr bwMode="auto">
          <a:xfrm>
            <a:off x="4419361" y="4267169"/>
            <a:ext cx="1440" cy="381640"/>
          </a:xfrm>
          <a:prstGeom prst="line">
            <a:avLst/>
          </a:prstGeom>
          <a:noFill/>
          <a:ln w="28440">
            <a:solidFill>
              <a:srgbClr val="000000"/>
            </a:solidFill>
            <a:miter lim="800000"/>
            <a:headEnd/>
            <a:tailEnd type="triangle" w="med" len="med"/>
          </a:ln>
        </p:spPr>
        <p:txBody>
          <a:bodyPr lIns="82945" tIns="41473" rIns="82945" bIns="41473"/>
          <a:lstStyle/>
          <a:p>
            <a:endParaRPr lang="en-US"/>
          </a:p>
        </p:txBody>
      </p:sp>
      <p:sp>
        <p:nvSpPr>
          <p:cNvPr id="32776" name="Rectangle 7"/>
          <p:cNvSpPr>
            <a:spLocks noChangeArrowheads="1"/>
          </p:cNvSpPr>
          <p:nvPr/>
        </p:nvSpPr>
        <p:spPr bwMode="auto">
          <a:xfrm>
            <a:off x="3764160" y="4739538"/>
            <a:ext cx="141408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Translation</a:t>
            </a:r>
          </a:p>
        </p:txBody>
      </p:sp>
      <p:sp>
        <p:nvSpPr>
          <p:cNvPr id="32777" name="Rectangle 8"/>
          <p:cNvSpPr>
            <a:spLocks noChangeArrowheads="1"/>
          </p:cNvSpPr>
          <p:nvPr/>
        </p:nvSpPr>
        <p:spPr bwMode="auto">
          <a:xfrm>
            <a:off x="2426401" y="5471135"/>
            <a:ext cx="4419360" cy="534296"/>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32778" name="Rectangle 9"/>
          <p:cNvSpPr>
            <a:spLocks noChangeArrowheads="1"/>
          </p:cNvSpPr>
          <p:nvPr/>
        </p:nvSpPr>
        <p:spPr bwMode="auto">
          <a:xfrm>
            <a:off x="3575521" y="5547462"/>
            <a:ext cx="207648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Address</a:t>
            </a:r>
          </a:p>
        </p:txBody>
      </p:sp>
      <p:sp>
        <p:nvSpPr>
          <p:cNvPr id="32779" name="Line 10"/>
          <p:cNvSpPr>
            <a:spLocks noChangeShapeType="1"/>
          </p:cNvSpPr>
          <p:nvPr/>
        </p:nvSpPr>
        <p:spPr bwMode="auto">
          <a:xfrm>
            <a:off x="4389120" y="5178784"/>
            <a:ext cx="1440" cy="308192"/>
          </a:xfrm>
          <a:prstGeom prst="line">
            <a:avLst/>
          </a:prstGeom>
          <a:noFill/>
          <a:ln w="28440">
            <a:solidFill>
              <a:srgbClr val="000000"/>
            </a:solidFill>
            <a:miter lim="800000"/>
            <a:headEnd/>
            <a:tailEnd type="triangle" w="med" len="med"/>
          </a:ln>
        </p:spPr>
        <p:txBody>
          <a:bodyPr lIns="82945" tIns="41473" rIns="82945" bIns="41473"/>
          <a:lstStyle/>
          <a:p>
            <a:endParaRPr lang="en-US"/>
          </a:p>
        </p:txBody>
      </p:sp>
      <p:sp>
        <p:nvSpPr>
          <p:cNvPr id="32780"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32781" name="TextBox 35"/>
          <p:cNvSpPr txBox="1">
            <a:spLocks noChangeArrowheads="1"/>
          </p:cNvSpPr>
          <p:nvPr/>
        </p:nvSpPr>
        <p:spPr bwMode="auto">
          <a:xfrm>
            <a:off x="-59040" y="6539727"/>
            <a:ext cx="9410400" cy="360755"/>
          </a:xfrm>
          <a:prstGeom prst="rect">
            <a:avLst/>
          </a:prstGeom>
          <a:noFill/>
          <a:ln w="9525">
            <a:noFill/>
            <a:miter lim="800000"/>
            <a:headEnd/>
            <a:tailEnd/>
          </a:ln>
        </p:spPr>
        <p:txBody>
          <a:bodyPr lIns="82945" tIns="41473" rIns="82945" bIns="41473">
            <a:spAutoFit/>
          </a:bodyPr>
          <a:lstStyle/>
          <a:p>
            <a:r>
              <a:rPr lang="en-US">
                <a:solidFill>
                  <a:srgbClr val="FF0000"/>
                </a:solidFill>
              </a:rPr>
              <a:t>What does this mean?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p:cNvPicPr>
            <a:picLocks noChangeAspect="1" noChangeArrowheads="1"/>
          </p:cNvPicPr>
          <p:nvPr/>
        </p:nvPicPr>
        <p:blipFill>
          <a:blip r:embed="rId3" cstate="print"/>
          <a:srcRect/>
          <a:stretch>
            <a:fillRect/>
          </a:stretch>
        </p:blipFill>
        <p:spPr bwMode="auto">
          <a:xfrm>
            <a:off x="1277280" y="2367609"/>
            <a:ext cx="6324480" cy="4366538"/>
          </a:xfrm>
          <a:prstGeom prst="rect">
            <a:avLst/>
          </a:prstGeom>
          <a:noFill/>
          <a:ln w="9525">
            <a:noFill/>
            <a:round/>
            <a:headEnd/>
            <a:tailEnd/>
          </a:ln>
        </p:spPr>
      </p:pic>
      <p:sp>
        <p:nvSpPr>
          <p:cNvPr id="34819" name="Rectangle 2"/>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Address Translation</a:t>
            </a:r>
          </a:p>
        </p:txBody>
      </p:sp>
      <p:sp>
        <p:nvSpPr>
          <p:cNvPr id="34820" name="Rectangle 3"/>
          <p:cNvSpPr>
            <a:spLocks noGrp="1" noChangeArrowheads="1"/>
          </p:cNvSpPr>
          <p:nvPr>
            <p:ph type="body" idx="1"/>
          </p:nvPr>
        </p:nvSpPr>
        <p:spPr>
          <a:xfrm>
            <a:off x="207361" y="990824"/>
            <a:ext cx="8097120" cy="1828992"/>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Addresses have into two parts:</a:t>
            </a:r>
          </a:p>
          <a:p>
            <a:pPr marL="0" lvl="1" indent="0">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618FFD"/>
                </a:solidFill>
              </a:rPr>
              <a:t>Page number</a:t>
            </a:r>
            <a:r>
              <a:rPr lang="en-GB" dirty="0" smtClean="0"/>
              <a:t>: 	mapping is assigned by OS</a:t>
            </a:r>
          </a:p>
          <a:p>
            <a:pPr marL="0" lvl="1" indent="0">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618FFD"/>
                </a:solidFill>
              </a:rPr>
              <a:t>Page offset</a:t>
            </a:r>
            <a:r>
              <a:rPr lang="en-GB" dirty="0" smtClean="0"/>
              <a:t>: 	not mapped </a:t>
            </a:r>
            <a:r>
              <a:rPr lang="en-GB" sz="1600" dirty="0">
                <a:solidFill>
                  <a:srgbClr val="FF0000"/>
                </a:solidFill>
              </a:rPr>
              <a:t>What does this mean?</a:t>
            </a:r>
            <a:endParaRPr lang="en-GB" dirty="0" smtClean="0"/>
          </a:p>
        </p:txBody>
      </p:sp>
      <p:sp>
        <p:nvSpPr>
          <p:cNvPr id="34821" name="TextBox 4"/>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What is the size of this page? Was this page size arbitrarily chosen?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Process Isolation</a:t>
            </a:r>
          </a:p>
        </p:txBody>
      </p:sp>
      <p:sp>
        <p:nvSpPr>
          <p:cNvPr id="38915" name="Rectangle 2"/>
          <p:cNvSpPr>
            <a:spLocks noGrp="1" noChangeArrowheads="1"/>
          </p:cNvSpPr>
          <p:nvPr>
            <p:ph type="body" idx="1"/>
          </p:nvPr>
        </p:nvSpPr>
        <p:spPr>
          <a:xfrm>
            <a:off x="685440" y="914497"/>
            <a:ext cx="7771680" cy="1828992"/>
          </a:xfrm>
        </p:spPr>
        <p:txBody>
          <a:bodyPr lIns="81966" tIns="40166" rIns="81966" bIns="40166"/>
          <a:lstStyle/>
          <a:p>
            <a:pPr marL="0"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a:t>Each process has its own virtual address space and own virtual-page to physical-page translation table</a:t>
            </a:r>
          </a:p>
          <a:p>
            <a:pPr marL="0" indent="0">
              <a:spcBef>
                <a:spcPts val="170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a:t>OS can isolate a process’s code/data from other processes</a:t>
            </a:r>
          </a:p>
        </p:txBody>
      </p:sp>
      <p:sp>
        <p:nvSpPr>
          <p:cNvPr id="38916" name="Rectangle 3"/>
          <p:cNvSpPr>
            <a:spLocks noChangeArrowheads="1"/>
          </p:cNvSpPr>
          <p:nvPr/>
        </p:nvSpPr>
        <p:spPr bwMode="auto">
          <a:xfrm>
            <a:off x="1828800" y="2634037"/>
            <a:ext cx="1434240" cy="1863556"/>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38917" name="Text Box 4"/>
          <p:cNvSpPr txBox="1">
            <a:spLocks noChangeArrowheads="1"/>
          </p:cNvSpPr>
          <p:nvPr/>
        </p:nvSpPr>
        <p:spPr bwMode="auto">
          <a:xfrm>
            <a:off x="1497600" y="2184710"/>
            <a:ext cx="24595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a:t>
            </a:r>
            <a:r>
              <a:rPr lang="en-GB" b="1" dirty="0">
                <a:solidFill>
                  <a:srgbClr val="0003E7"/>
                </a:solidFill>
                <a:latin typeface="Arial" charset="0"/>
              </a:rPr>
              <a:t>1 </a:t>
            </a:r>
            <a:r>
              <a:rPr lang="en-GB" b="1" dirty="0">
                <a:solidFill>
                  <a:srgbClr val="000000"/>
                </a:solidFill>
                <a:latin typeface="Arial" charset="0"/>
              </a:rPr>
              <a:t>Virtual Addresses</a:t>
            </a:r>
          </a:p>
        </p:txBody>
      </p:sp>
      <p:sp>
        <p:nvSpPr>
          <p:cNvPr id="38918" name="Line 5"/>
          <p:cNvSpPr>
            <a:spLocks noChangeShapeType="1"/>
          </p:cNvSpPr>
          <p:nvPr/>
        </p:nvSpPr>
        <p:spPr bwMode="auto">
          <a:xfrm>
            <a:off x="1828800" y="3015676"/>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19" name="Line 6"/>
          <p:cNvSpPr>
            <a:spLocks noChangeShapeType="1"/>
          </p:cNvSpPr>
          <p:nvPr/>
        </p:nvSpPr>
        <p:spPr bwMode="auto">
          <a:xfrm>
            <a:off x="1828800" y="3385796"/>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8920" name="Line 7"/>
          <p:cNvSpPr>
            <a:spLocks noChangeShapeType="1"/>
          </p:cNvSpPr>
          <p:nvPr/>
        </p:nvSpPr>
        <p:spPr bwMode="auto">
          <a:xfrm>
            <a:off x="1828800" y="3755914"/>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21" name="Line 8"/>
          <p:cNvSpPr>
            <a:spLocks noChangeShapeType="1"/>
          </p:cNvSpPr>
          <p:nvPr/>
        </p:nvSpPr>
        <p:spPr bwMode="auto">
          <a:xfrm>
            <a:off x="1828800" y="4124593"/>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22" name="Rectangle 9"/>
          <p:cNvSpPr>
            <a:spLocks noChangeArrowheads="1"/>
          </p:cNvSpPr>
          <p:nvPr/>
        </p:nvSpPr>
        <p:spPr bwMode="auto">
          <a:xfrm>
            <a:off x="5637600" y="2634037"/>
            <a:ext cx="1434240" cy="2981113"/>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38923" name="Text Box 10"/>
          <p:cNvSpPr txBox="1">
            <a:spLocks noChangeArrowheads="1"/>
          </p:cNvSpPr>
          <p:nvPr/>
        </p:nvSpPr>
        <p:spPr bwMode="auto">
          <a:xfrm>
            <a:off x="5303521" y="2197671"/>
            <a:ext cx="23299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Addresses</a:t>
            </a:r>
          </a:p>
        </p:txBody>
      </p:sp>
      <p:sp>
        <p:nvSpPr>
          <p:cNvPr id="38924" name="Line 11"/>
          <p:cNvSpPr>
            <a:spLocks noChangeShapeType="1"/>
          </p:cNvSpPr>
          <p:nvPr/>
        </p:nvSpPr>
        <p:spPr bwMode="auto">
          <a:xfrm>
            <a:off x="5637601" y="3015676"/>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25" name="Line 12"/>
          <p:cNvSpPr>
            <a:spLocks noChangeShapeType="1"/>
          </p:cNvSpPr>
          <p:nvPr/>
        </p:nvSpPr>
        <p:spPr bwMode="auto">
          <a:xfrm>
            <a:off x="5637601" y="3385796"/>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8926" name="Line 13"/>
          <p:cNvSpPr>
            <a:spLocks noChangeShapeType="1"/>
          </p:cNvSpPr>
          <p:nvPr/>
        </p:nvSpPr>
        <p:spPr bwMode="auto">
          <a:xfrm>
            <a:off x="5637601" y="3755914"/>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27" name="Line 14"/>
          <p:cNvSpPr>
            <a:spLocks noChangeShapeType="1"/>
          </p:cNvSpPr>
          <p:nvPr/>
        </p:nvSpPr>
        <p:spPr bwMode="auto">
          <a:xfrm>
            <a:off x="5637601" y="4124593"/>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28" name="Line 15"/>
          <p:cNvSpPr>
            <a:spLocks noChangeShapeType="1"/>
          </p:cNvSpPr>
          <p:nvPr/>
        </p:nvSpPr>
        <p:spPr bwMode="auto">
          <a:xfrm>
            <a:off x="5637601" y="4494713"/>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8929" name="Line 16"/>
          <p:cNvSpPr>
            <a:spLocks noChangeShapeType="1"/>
          </p:cNvSpPr>
          <p:nvPr/>
        </p:nvSpPr>
        <p:spPr bwMode="auto">
          <a:xfrm>
            <a:off x="5637601" y="4864831"/>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30" name="Line 17"/>
          <p:cNvSpPr>
            <a:spLocks noChangeShapeType="1"/>
          </p:cNvSpPr>
          <p:nvPr/>
        </p:nvSpPr>
        <p:spPr bwMode="auto">
          <a:xfrm>
            <a:off x="5637601" y="523495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38931" name="Line 18"/>
          <p:cNvSpPr>
            <a:spLocks noChangeShapeType="1"/>
          </p:cNvSpPr>
          <p:nvPr/>
        </p:nvSpPr>
        <p:spPr bwMode="auto">
          <a:xfrm>
            <a:off x="2512800" y="3555734"/>
            <a:ext cx="3811680" cy="383080"/>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32" name="Line 19"/>
          <p:cNvSpPr>
            <a:spLocks noChangeShapeType="1"/>
          </p:cNvSpPr>
          <p:nvPr/>
        </p:nvSpPr>
        <p:spPr bwMode="auto">
          <a:xfrm flipV="1">
            <a:off x="2518560" y="3562935"/>
            <a:ext cx="3801600" cy="37155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33" name="Line 20"/>
          <p:cNvSpPr>
            <a:spLocks noChangeShapeType="1"/>
          </p:cNvSpPr>
          <p:nvPr/>
        </p:nvSpPr>
        <p:spPr bwMode="auto">
          <a:xfrm>
            <a:off x="2511360" y="4300291"/>
            <a:ext cx="3810240" cy="1441"/>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34" name="Rectangle 21"/>
          <p:cNvSpPr>
            <a:spLocks noChangeArrowheads="1"/>
          </p:cNvSpPr>
          <p:nvPr/>
        </p:nvSpPr>
        <p:spPr bwMode="auto">
          <a:xfrm>
            <a:off x="5637600" y="2635477"/>
            <a:ext cx="1432800" cy="378760"/>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38935" name="Oval 22"/>
          <p:cNvSpPr>
            <a:spLocks noChangeArrowheads="1"/>
          </p:cNvSpPr>
          <p:nvPr/>
        </p:nvSpPr>
        <p:spPr bwMode="auto">
          <a:xfrm>
            <a:off x="2473920" y="2778052"/>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36" name="Oval 23"/>
          <p:cNvSpPr>
            <a:spLocks noChangeArrowheads="1"/>
          </p:cNvSpPr>
          <p:nvPr/>
        </p:nvSpPr>
        <p:spPr bwMode="auto">
          <a:xfrm>
            <a:off x="2472481" y="3143851"/>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37" name="Oval 24"/>
          <p:cNvSpPr>
            <a:spLocks noChangeArrowheads="1"/>
          </p:cNvSpPr>
          <p:nvPr/>
        </p:nvSpPr>
        <p:spPr bwMode="auto">
          <a:xfrm>
            <a:off x="2476800" y="3518290"/>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38" name="Oval 25"/>
          <p:cNvSpPr>
            <a:spLocks noChangeArrowheads="1"/>
          </p:cNvSpPr>
          <p:nvPr/>
        </p:nvSpPr>
        <p:spPr bwMode="auto">
          <a:xfrm>
            <a:off x="2479680" y="3894169"/>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39" name="Oval 26"/>
          <p:cNvSpPr>
            <a:spLocks noChangeArrowheads="1"/>
          </p:cNvSpPr>
          <p:nvPr/>
        </p:nvSpPr>
        <p:spPr bwMode="auto">
          <a:xfrm>
            <a:off x="2476800" y="4261408"/>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40" name="Line 27"/>
          <p:cNvSpPr>
            <a:spLocks noChangeShapeType="1"/>
          </p:cNvSpPr>
          <p:nvPr/>
        </p:nvSpPr>
        <p:spPr bwMode="auto">
          <a:xfrm>
            <a:off x="2509920" y="2816936"/>
            <a:ext cx="3813120" cy="37011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41" name="Rectangle 28"/>
          <p:cNvSpPr>
            <a:spLocks noChangeArrowheads="1"/>
          </p:cNvSpPr>
          <p:nvPr/>
        </p:nvSpPr>
        <p:spPr bwMode="auto">
          <a:xfrm>
            <a:off x="1752480" y="5093815"/>
            <a:ext cx="1434240" cy="1116117"/>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38942" name="Text Box 29"/>
          <p:cNvSpPr txBox="1">
            <a:spLocks noChangeArrowheads="1"/>
          </p:cNvSpPr>
          <p:nvPr/>
        </p:nvSpPr>
        <p:spPr bwMode="auto">
          <a:xfrm>
            <a:off x="1419840" y="4635847"/>
            <a:ext cx="2017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a:t>
            </a:r>
            <a:r>
              <a:rPr lang="en-GB" b="1" dirty="0">
                <a:solidFill>
                  <a:srgbClr val="0003E7"/>
                </a:solidFill>
                <a:latin typeface="Arial" charset="0"/>
              </a:rPr>
              <a:t>2 </a:t>
            </a:r>
            <a:r>
              <a:rPr lang="en-GB" b="1" dirty="0">
                <a:solidFill>
                  <a:srgbClr val="000000"/>
                </a:solidFill>
                <a:latin typeface="Arial" charset="0"/>
              </a:rPr>
              <a:t>Virtual </a:t>
            </a:r>
            <a:r>
              <a:rPr lang="en-GB" b="1" dirty="0" err="1">
                <a:solidFill>
                  <a:srgbClr val="000000"/>
                </a:solidFill>
                <a:latin typeface="Arial" charset="0"/>
              </a:rPr>
              <a:t>Addrs</a:t>
            </a:r>
            <a:r>
              <a:rPr lang="en-GB" b="1" dirty="0">
                <a:solidFill>
                  <a:srgbClr val="000000"/>
                </a:solidFill>
                <a:latin typeface="Arial" charset="0"/>
              </a:rPr>
              <a:t>.</a:t>
            </a:r>
          </a:p>
        </p:txBody>
      </p:sp>
      <p:sp>
        <p:nvSpPr>
          <p:cNvPr id="38943" name="Line 30"/>
          <p:cNvSpPr>
            <a:spLocks noChangeShapeType="1"/>
          </p:cNvSpPr>
          <p:nvPr/>
        </p:nvSpPr>
        <p:spPr bwMode="auto">
          <a:xfrm>
            <a:off x="1752481" y="5475455"/>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44" name="Line 31"/>
          <p:cNvSpPr>
            <a:spLocks noChangeShapeType="1"/>
          </p:cNvSpPr>
          <p:nvPr/>
        </p:nvSpPr>
        <p:spPr bwMode="auto">
          <a:xfrm>
            <a:off x="1752481" y="5844133"/>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38945" name="Oval 32"/>
          <p:cNvSpPr>
            <a:spLocks noChangeArrowheads="1"/>
          </p:cNvSpPr>
          <p:nvPr/>
        </p:nvSpPr>
        <p:spPr bwMode="auto">
          <a:xfrm>
            <a:off x="2399040" y="5236390"/>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46" name="Oval 33"/>
          <p:cNvSpPr>
            <a:spLocks noChangeArrowheads="1"/>
          </p:cNvSpPr>
          <p:nvPr/>
        </p:nvSpPr>
        <p:spPr bwMode="auto">
          <a:xfrm>
            <a:off x="2397601" y="5603629"/>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47" name="Oval 34"/>
          <p:cNvSpPr>
            <a:spLocks noChangeArrowheads="1"/>
          </p:cNvSpPr>
          <p:nvPr/>
        </p:nvSpPr>
        <p:spPr bwMode="auto">
          <a:xfrm>
            <a:off x="2400481" y="5978068"/>
            <a:ext cx="76320" cy="76328"/>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38948" name="Rectangle 35"/>
          <p:cNvSpPr>
            <a:spLocks noChangeArrowheads="1"/>
          </p:cNvSpPr>
          <p:nvPr/>
        </p:nvSpPr>
        <p:spPr bwMode="auto">
          <a:xfrm>
            <a:off x="5637600" y="4491832"/>
            <a:ext cx="1432800" cy="378759"/>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38949" name="Rectangle 36"/>
          <p:cNvSpPr>
            <a:spLocks noChangeArrowheads="1"/>
          </p:cNvSpPr>
          <p:nvPr/>
        </p:nvSpPr>
        <p:spPr bwMode="auto">
          <a:xfrm>
            <a:off x="5640481" y="4869152"/>
            <a:ext cx="1431360" cy="378759"/>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38950" name="Line 37"/>
          <p:cNvSpPr>
            <a:spLocks noChangeShapeType="1"/>
          </p:cNvSpPr>
          <p:nvPr/>
        </p:nvSpPr>
        <p:spPr bwMode="auto">
          <a:xfrm>
            <a:off x="2512801" y="3181295"/>
            <a:ext cx="3810240" cy="2236554"/>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51" name="Line 38"/>
          <p:cNvSpPr>
            <a:spLocks noChangeShapeType="1"/>
          </p:cNvSpPr>
          <p:nvPr/>
        </p:nvSpPr>
        <p:spPr bwMode="auto">
          <a:xfrm flipV="1">
            <a:off x="2471040" y="5033329"/>
            <a:ext cx="3893760" cy="253467"/>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52" name="Line 39"/>
          <p:cNvSpPr>
            <a:spLocks noChangeShapeType="1"/>
          </p:cNvSpPr>
          <p:nvPr/>
        </p:nvSpPr>
        <p:spPr bwMode="auto">
          <a:xfrm flipV="1">
            <a:off x="2437920" y="2798214"/>
            <a:ext cx="3980160" cy="285149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53" name="Line 40"/>
          <p:cNvSpPr>
            <a:spLocks noChangeShapeType="1"/>
          </p:cNvSpPr>
          <p:nvPr/>
        </p:nvSpPr>
        <p:spPr bwMode="auto">
          <a:xfrm flipV="1">
            <a:off x="2468161" y="4647369"/>
            <a:ext cx="3846240" cy="1350862"/>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38954"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38955" name="TextBox 43"/>
          <p:cNvSpPr txBox="1">
            <a:spLocks noChangeArrowheads="1"/>
          </p:cNvSpPr>
          <p:nvPr/>
        </p:nvSpPr>
        <p:spPr bwMode="auto">
          <a:xfrm>
            <a:off x="424800" y="6263218"/>
            <a:ext cx="8363520" cy="637754"/>
          </a:xfrm>
          <a:prstGeom prst="rect">
            <a:avLst/>
          </a:prstGeom>
          <a:noFill/>
          <a:ln w="9525">
            <a:noFill/>
            <a:miter lim="800000"/>
            <a:headEnd/>
            <a:tailEnd/>
          </a:ln>
        </p:spPr>
        <p:txBody>
          <a:bodyPr lIns="82945" tIns="41473" rIns="82945" bIns="41473">
            <a:spAutoFit/>
          </a:bodyPr>
          <a:lstStyle/>
          <a:p>
            <a:r>
              <a:rPr lang="en-US">
                <a:solidFill>
                  <a:srgbClr val="FF0000"/>
                </a:solidFill>
              </a:rPr>
              <a:t>Are all processes of the same size? Are all processes related to each other? What could be misleading about this diagram (There is more than the one of the next page?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Data/Code Sharing</a:t>
            </a:r>
          </a:p>
        </p:txBody>
      </p:sp>
      <p:sp>
        <p:nvSpPr>
          <p:cNvPr id="40963" name="Rectangle 2"/>
          <p:cNvSpPr>
            <a:spLocks noGrp="1" noChangeArrowheads="1"/>
          </p:cNvSpPr>
          <p:nvPr>
            <p:ph type="body" idx="1"/>
          </p:nvPr>
        </p:nvSpPr>
        <p:spPr>
          <a:xfrm>
            <a:off x="685441" y="914496"/>
            <a:ext cx="7544160" cy="1600008"/>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Or the OS can allow processes to share certain data/code by mapping multiple virtual pages to the same physical page  </a:t>
            </a:r>
          </a:p>
        </p:txBody>
      </p:sp>
      <p:sp>
        <p:nvSpPr>
          <p:cNvPr id="40964" name="Rectangle 3"/>
          <p:cNvSpPr>
            <a:spLocks noChangeArrowheads="1"/>
          </p:cNvSpPr>
          <p:nvPr/>
        </p:nvSpPr>
        <p:spPr bwMode="auto">
          <a:xfrm>
            <a:off x="1828800" y="2874542"/>
            <a:ext cx="1434240" cy="1863556"/>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40965" name="Text Box 4"/>
          <p:cNvSpPr txBox="1">
            <a:spLocks noChangeArrowheads="1"/>
          </p:cNvSpPr>
          <p:nvPr/>
        </p:nvSpPr>
        <p:spPr bwMode="auto">
          <a:xfrm>
            <a:off x="1497600" y="2425214"/>
            <a:ext cx="24595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a:t>
            </a:r>
            <a:r>
              <a:rPr lang="en-GB" b="1" dirty="0">
                <a:solidFill>
                  <a:srgbClr val="0003E7"/>
                </a:solidFill>
                <a:latin typeface="Arial" charset="0"/>
              </a:rPr>
              <a:t>1 </a:t>
            </a:r>
            <a:r>
              <a:rPr lang="en-GB" b="1" dirty="0">
                <a:solidFill>
                  <a:srgbClr val="000000"/>
                </a:solidFill>
                <a:latin typeface="Arial" charset="0"/>
              </a:rPr>
              <a:t>Virtual Addresses</a:t>
            </a:r>
          </a:p>
        </p:txBody>
      </p:sp>
      <p:sp>
        <p:nvSpPr>
          <p:cNvPr id="40966" name="Line 5"/>
          <p:cNvSpPr>
            <a:spLocks noChangeShapeType="1"/>
          </p:cNvSpPr>
          <p:nvPr/>
        </p:nvSpPr>
        <p:spPr bwMode="auto">
          <a:xfrm>
            <a:off x="1828800" y="3256183"/>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67" name="Line 6"/>
          <p:cNvSpPr>
            <a:spLocks noChangeShapeType="1"/>
          </p:cNvSpPr>
          <p:nvPr/>
        </p:nvSpPr>
        <p:spPr bwMode="auto">
          <a:xfrm>
            <a:off x="1828800" y="3626301"/>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40968" name="Line 7"/>
          <p:cNvSpPr>
            <a:spLocks noChangeShapeType="1"/>
          </p:cNvSpPr>
          <p:nvPr/>
        </p:nvSpPr>
        <p:spPr bwMode="auto">
          <a:xfrm>
            <a:off x="1828800" y="399642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69" name="Line 8"/>
          <p:cNvSpPr>
            <a:spLocks noChangeShapeType="1"/>
          </p:cNvSpPr>
          <p:nvPr/>
        </p:nvSpPr>
        <p:spPr bwMode="auto">
          <a:xfrm>
            <a:off x="1828800" y="4365099"/>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70" name="Rectangle 9"/>
          <p:cNvSpPr>
            <a:spLocks noChangeArrowheads="1"/>
          </p:cNvSpPr>
          <p:nvPr/>
        </p:nvSpPr>
        <p:spPr bwMode="auto">
          <a:xfrm>
            <a:off x="5637600" y="2874542"/>
            <a:ext cx="1434240" cy="2981113"/>
          </a:xfrm>
          <a:prstGeom prst="rect">
            <a:avLst/>
          </a:prstGeom>
          <a:solidFill>
            <a:srgbClr val="D440D4"/>
          </a:solidFill>
          <a:ln w="28440">
            <a:solidFill>
              <a:srgbClr val="000000"/>
            </a:solidFill>
            <a:miter lim="800000"/>
            <a:headEnd/>
            <a:tailEnd/>
          </a:ln>
        </p:spPr>
        <p:txBody>
          <a:bodyPr wrap="none" lIns="82945" tIns="41473" rIns="82945" bIns="41473" anchor="ctr"/>
          <a:lstStyle/>
          <a:p>
            <a:endParaRPr lang="en-US"/>
          </a:p>
        </p:txBody>
      </p:sp>
      <p:sp>
        <p:nvSpPr>
          <p:cNvPr id="40971" name="Text Box 10"/>
          <p:cNvSpPr txBox="1">
            <a:spLocks noChangeArrowheads="1"/>
          </p:cNvSpPr>
          <p:nvPr/>
        </p:nvSpPr>
        <p:spPr bwMode="auto">
          <a:xfrm>
            <a:off x="5303521" y="2438176"/>
            <a:ext cx="23299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Addresses</a:t>
            </a:r>
          </a:p>
        </p:txBody>
      </p:sp>
      <p:sp>
        <p:nvSpPr>
          <p:cNvPr id="40972" name="Line 11"/>
          <p:cNvSpPr>
            <a:spLocks noChangeShapeType="1"/>
          </p:cNvSpPr>
          <p:nvPr/>
        </p:nvSpPr>
        <p:spPr bwMode="auto">
          <a:xfrm>
            <a:off x="5637601" y="3256183"/>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73" name="Line 12"/>
          <p:cNvSpPr>
            <a:spLocks noChangeShapeType="1"/>
          </p:cNvSpPr>
          <p:nvPr/>
        </p:nvSpPr>
        <p:spPr bwMode="auto">
          <a:xfrm>
            <a:off x="5637601" y="3626301"/>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40974" name="Line 13"/>
          <p:cNvSpPr>
            <a:spLocks noChangeShapeType="1"/>
          </p:cNvSpPr>
          <p:nvPr/>
        </p:nvSpPr>
        <p:spPr bwMode="auto">
          <a:xfrm>
            <a:off x="5637601" y="399642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75" name="Line 14"/>
          <p:cNvSpPr>
            <a:spLocks noChangeShapeType="1"/>
          </p:cNvSpPr>
          <p:nvPr/>
        </p:nvSpPr>
        <p:spPr bwMode="auto">
          <a:xfrm>
            <a:off x="5637601" y="4365099"/>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76" name="Line 15"/>
          <p:cNvSpPr>
            <a:spLocks noChangeShapeType="1"/>
          </p:cNvSpPr>
          <p:nvPr/>
        </p:nvSpPr>
        <p:spPr bwMode="auto">
          <a:xfrm>
            <a:off x="5637601" y="4735217"/>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40977" name="Line 16"/>
          <p:cNvSpPr>
            <a:spLocks noChangeShapeType="1"/>
          </p:cNvSpPr>
          <p:nvPr/>
        </p:nvSpPr>
        <p:spPr bwMode="auto">
          <a:xfrm>
            <a:off x="5637601" y="5105337"/>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78" name="Line 17"/>
          <p:cNvSpPr>
            <a:spLocks noChangeShapeType="1"/>
          </p:cNvSpPr>
          <p:nvPr/>
        </p:nvSpPr>
        <p:spPr bwMode="auto">
          <a:xfrm>
            <a:off x="5637601" y="5475455"/>
            <a:ext cx="14486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40979" name="Line 18"/>
          <p:cNvSpPr>
            <a:spLocks noChangeShapeType="1"/>
          </p:cNvSpPr>
          <p:nvPr/>
        </p:nvSpPr>
        <p:spPr bwMode="auto">
          <a:xfrm>
            <a:off x="2512800" y="3796239"/>
            <a:ext cx="3811680" cy="383080"/>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0980" name="Line 19"/>
          <p:cNvSpPr>
            <a:spLocks noChangeShapeType="1"/>
          </p:cNvSpPr>
          <p:nvPr/>
        </p:nvSpPr>
        <p:spPr bwMode="auto">
          <a:xfrm flipV="1">
            <a:off x="2518560" y="3803440"/>
            <a:ext cx="3801600" cy="371559"/>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0981" name="Line 20"/>
          <p:cNvSpPr>
            <a:spLocks noChangeShapeType="1"/>
          </p:cNvSpPr>
          <p:nvPr/>
        </p:nvSpPr>
        <p:spPr bwMode="auto">
          <a:xfrm>
            <a:off x="2511360" y="4540797"/>
            <a:ext cx="3810240" cy="1440"/>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0982" name="Rectangle 21"/>
          <p:cNvSpPr>
            <a:spLocks noChangeArrowheads="1"/>
          </p:cNvSpPr>
          <p:nvPr/>
        </p:nvSpPr>
        <p:spPr bwMode="auto">
          <a:xfrm>
            <a:off x="5637600" y="2875983"/>
            <a:ext cx="1432800" cy="378759"/>
          </a:xfrm>
          <a:prstGeom prst="rect">
            <a:avLst/>
          </a:prstGeom>
          <a:blipFill dpi="0" rotWithShape="0">
            <a:blip r:embed="rId3" cstate="print"/>
            <a:srcRect/>
            <a:tile tx="0" ty="0" sx="100000" sy="100000" flip="none" algn="tl"/>
          </a:blipFill>
          <a:ln w="28440">
            <a:solidFill>
              <a:srgbClr val="000000"/>
            </a:solidFill>
            <a:miter lim="800000"/>
            <a:headEnd/>
            <a:tailEnd/>
          </a:ln>
        </p:spPr>
        <p:txBody>
          <a:bodyPr wrap="none" lIns="82945" tIns="41473" rIns="82945" bIns="41473" anchor="ctr"/>
          <a:lstStyle/>
          <a:p>
            <a:endParaRPr lang="en-US"/>
          </a:p>
        </p:txBody>
      </p:sp>
      <p:sp>
        <p:nvSpPr>
          <p:cNvPr id="40983" name="Oval 22"/>
          <p:cNvSpPr>
            <a:spLocks noChangeArrowheads="1"/>
          </p:cNvSpPr>
          <p:nvPr/>
        </p:nvSpPr>
        <p:spPr bwMode="auto">
          <a:xfrm>
            <a:off x="2473920" y="3018557"/>
            <a:ext cx="76320" cy="76328"/>
          </a:xfrm>
          <a:prstGeom prst="ellipse">
            <a:avLst/>
          </a:prstGeom>
          <a:solidFill>
            <a:srgbClr val="FC0128"/>
          </a:solidFill>
          <a:ln w="12600">
            <a:solidFill>
              <a:srgbClr val="FC0128"/>
            </a:solidFill>
            <a:miter lim="800000"/>
            <a:headEnd/>
            <a:tailEnd/>
          </a:ln>
        </p:spPr>
        <p:txBody>
          <a:bodyPr wrap="none" lIns="82945" tIns="41473" rIns="82945" bIns="41473" anchor="ctr"/>
          <a:lstStyle/>
          <a:p>
            <a:endParaRPr lang="en-US"/>
          </a:p>
        </p:txBody>
      </p:sp>
      <p:sp>
        <p:nvSpPr>
          <p:cNvPr id="40984" name="Oval 23"/>
          <p:cNvSpPr>
            <a:spLocks noChangeArrowheads="1"/>
          </p:cNvSpPr>
          <p:nvPr/>
        </p:nvSpPr>
        <p:spPr bwMode="auto">
          <a:xfrm>
            <a:off x="2472481" y="3384356"/>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85" name="Oval 24"/>
          <p:cNvSpPr>
            <a:spLocks noChangeArrowheads="1"/>
          </p:cNvSpPr>
          <p:nvPr/>
        </p:nvSpPr>
        <p:spPr bwMode="auto">
          <a:xfrm>
            <a:off x="2476800" y="3758795"/>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86" name="Oval 25"/>
          <p:cNvSpPr>
            <a:spLocks noChangeArrowheads="1"/>
          </p:cNvSpPr>
          <p:nvPr/>
        </p:nvSpPr>
        <p:spPr bwMode="auto">
          <a:xfrm>
            <a:off x="2479680" y="4134675"/>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87" name="Oval 26"/>
          <p:cNvSpPr>
            <a:spLocks noChangeArrowheads="1"/>
          </p:cNvSpPr>
          <p:nvPr/>
        </p:nvSpPr>
        <p:spPr bwMode="auto">
          <a:xfrm>
            <a:off x="2476800" y="4501913"/>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88" name="Line 27"/>
          <p:cNvSpPr>
            <a:spLocks noChangeShapeType="1"/>
          </p:cNvSpPr>
          <p:nvPr/>
        </p:nvSpPr>
        <p:spPr bwMode="auto">
          <a:xfrm flipV="1">
            <a:off x="2509921" y="3048800"/>
            <a:ext cx="3837600" cy="10081"/>
          </a:xfrm>
          <a:prstGeom prst="line">
            <a:avLst/>
          </a:prstGeom>
          <a:noFill/>
          <a:ln w="28440">
            <a:solidFill>
              <a:srgbClr val="FC0128"/>
            </a:solidFill>
            <a:miter lim="800000"/>
            <a:headEnd/>
            <a:tailEnd type="triangle" w="med" len="med"/>
          </a:ln>
        </p:spPr>
        <p:txBody>
          <a:bodyPr lIns="82945" tIns="41473" rIns="82945" bIns="41473"/>
          <a:lstStyle/>
          <a:p>
            <a:endParaRPr lang="en-US"/>
          </a:p>
        </p:txBody>
      </p:sp>
      <p:sp>
        <p:nvSpPr>
          <p:cNvPr id="40989" name="Rectangle 28"/>
          <p:cNvSpPr>
            <a:spLocks noChangeArrowheads="1"/>
          </p:cNvSpPr>
          <p:nvPr/>
        </p:nvSpPr>
        <p:spPr bwMode="auto">
          <a:xfrm>
            <a:off x="1752480" y="5334320"/>
            <a:ext cx="1434240" cy="1116118"/>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40990" name="Text Box 29"/>
          <p:cNvSpPr txBox="1">
            <a:spLocks noChangeArrowheads="1"/>
          </p:cNvSpPr>
          <p:nvPr/>
        </p:nvSpPr>
        <p:spPr bwMode="auto">
          <a:xfrm>
            <a:off x="1419840" y="4876352"/>
            <a:ext cx="2017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a:t>
            </a:r>
            <a:r>
              <a:rPr lang="en-GB" b="1" dirty="0">
                <a:solidFill>
                  <a:srgbClr val="0003E7"/>
                </a:solidFill>
                <a:latin typeface="Arial" charset="0"/>
              </a:rPr>
              <a:t>2 </a:t>
            </a:r>
            <a:r>
              <a:rPr lang="en-GB" b="1" dirty="0">
                <a:solidFill>
                  <a:srgbClr val="000000"/>
                </a:solidFill>
                <a:latin typeface="Arial" charset="0"/>
              </a:rPr>
              <a:t>Virtual </a:t>
            </a:r>
            <a:r>
              <a:rPr lang="en-GB" b="1" dirty="0" err="1">
                <a:solidFill>
                  <a:srgbClr val="000000"/>
                </a:solidFill>
                <a:latin typeface="Arial" charset="0"/>
              </a:rPr>
              <a:t>Addrs</a:t>
            </a:r>
            <a:r>
              <a:rPr lang="en-GB" b="1" dirty="0">
                <a:solidFill>
                  <a:srgbClr val="000000"/>
                </a:solidFill>
                <a:latin typeface="Arial" charset="0"/>
              </a:rPr>
              <a:t>.</a:t>
            </a:r>
          </a:p>
        </p:txBody>
      </p:sp>
      <p:sp>
        <p:nvSpPr>
          <p:cNvPr id="40991" name="Line 30"/>
          <p:cNvSpPr>
            <a:spLocks noChangeShapeType="1"/>
          </p:cNvSpPr>
          <p:nvPr/>
        </p:nvSpPr>
        <p:spPr bwMode="auto">
          <a:xfrm>
            <a:off x="1752481" y="5715961"/>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92" name="Line 31"/>
          <p:cNvSpPr>
            <a:spLocks noChangeShapeType="1"/>
          </p:cNvSpPr>
          <p:nvPr/>
        </p:nvSpPr>
        <p:spPr bwMode="auto">
          <a:xfrm>
            <a:off x="1752481" y="6084640"/>
            <a:ext cx="14486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40993" name="Oval 32"/>
          <p:cNvSpPr>
            <a:spLocks noChangeArrowheads="1"/>
          </p:cNvSpPr>
          <p:nvPr/>
        </p:nvSpPr>
        <p:spPr bwMode="auto">
          <a:xfrm>
            <a:off x="2399040" y="5476896"/>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94" name="Oval 33"/>
          <p:cNvSpPr>
            <a:spLocks noChangeArrowheads="1"/>
          </p:cNvSpPr>
          <p:nvPr/>
        </p:nvSpPr>
        <p:spPr bwMode="auto">
          <a:xfrm>
            <a:off x="2397601" y="5844134"/>
            <a:ext cx="76320" cy="76328"/>
          </a:xfrm>
          <a:prstGeom prst="ellipse">
            <a:avLst/>
          </a:prstGeom>
          <a:solidFill>
            <a:srgbClr val="FC0128"/>
          </a:solidFill>
          <a:ln w="12600">
            <a:solidFill>
              <a:srgbClr val="FC0128"/>
            </a:solidFill>
            <a:miter lim="800000"/>
            <a:headEnd/>
            <a:tailEnd/>
          </a:ln>
        </p:spPr>
        <p:txBody>
          <a:bodyPr wrap="none" lIns="82945" tIns="41473" rIns="82945" bIns="41473" anchor="ctr"/>
          <a:lstStyle/>
          <a:p>
            <a:endParaRPr lang="en-US"/>
          </a:p>
        </p:txBody>
      </p:sp>
      <p:sp>
        <p:nvSpPr>
          <p:cNvPr id="40995" name="Oval 34"/>
          <p:cNvSpPr>
            <a:spLocks noChangeArrowheads="1"/>
          </p:cNvSpPr>
          <p:nvPr/>
        </p:nvSpPr>
        <p:spPr bwMode="auto">
          <a:xfrm>
            <a:off x="2400481" y="6218573"/>
            <a:ext cx="76320" cy="7632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40996" name="Rectangle 35"/>
          <p:cNvSpPr>
            <a:spLocks noChangeArrowheads="1"/>
          </p:cNvSpPr>
          <p:nvPr/>
        </p:nvSpPr>
        <p:spPr bwMode="auto">
          <a:xfrm>
            <a:off x="5637600" y="4732337"/>
            <a:ext cx="1432800" cy="378760"/>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40997" name="Rectangle 36"/>
          <p:cNvSpPr>
            <a:spLocks noChangeArrowheads="1"/>
          </p:cNvSpPr>
          <p:nvPr/>
        </p:nvSpPr>
        <p:spPr bwMode="auto">
          <a:xfrm>
            <a:off x="5640481" y="5109657"/>
            <a:ext cx="1431360" cy="378760"/>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40998" name="Line 37"/>
          <p:cNvSpPr>
            <a:spLocks noChangeShapeType="1"/>
          </p:cNvSpPr>
          <p:nvPr/>
        </p:nvSpPr>
        <p:spPr bwMode="auto">
          <a:xfrm>
            <a:off x="2512801" y="3421799"/>
            <a:ext cx="3810240" cy="223655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0999" name="Line 38"/>
          <p:cNvSpPr>
            <a:spLocks noChangeShapeType="1"/>
          </p:cNvSpPr>
          <p:nvPr/>
        </p:nvSpPr>
        <p:spPr bwMode="auto">
          <a:xfrm flipV="1">
            <a:off x="2471040" y="5273833"/>
            <a:ext cx="3893760" cy="253467"/>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1000" name="Line 39"/>
          <p:cNvSpPr>
            <a:spLocks noChangeShapeType="1"/>
          </p:cNvSpPr>
          <p:nvPr/>
        </p:nvSpPr>
        <p:spPr bwMode="auto">
          <a:xfrm flipV="1">
            <a:off x="2437920" y="3086244"/>
            <a:ext cx="3932640" cy="2803974"/>
          </a:xfrm>
          <a:prstGeom prst="line">
            <a:avLst/>
          </a:prstGeom>
          <a:noFill/>
          <a:ln w="28440">
            <a:solidFill>
              <a:srgbClr val="FC0128"/>
            </a:solidFill>
            <a:miter lim="800000"/>
            <a:headEnd/>
            <a:tailEnd type="triangle" w="med" len="med"/>
          </a:ln>
        </p:spPr>
        <p:txBody>
          <a:bodyPr lIns="82945" tIns="41473" rIns="82945" bIns="41473"/>
          <a:lstStyle/>
          <a:p>
            <a:endParaRPr lang="en-US"/>
          </a:p>
        </p:txBody>
      </p:sp>
      <p:sp>
        <p:nvSpPr>
          <p:cNvPr id="41001" name="Line 40"/>
          <p:cNvSpPr>
            <a:spLocks noChangeShapeType="1"/>
          </p:cNvSpPr>
          <p:nvPr/>
        </p:nvSpPr>
        <p:spPr bwMode="auto">
          <a:xfrm flipV="1">
            <a:off x="2468161" y="4887874"/>
            <a:ext cx="3846240" cy="1350862"/>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41002"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Disk Swap Space</a:t>
            </a:r>
          </a:p>
        </p:txBody>
      </p:sp>
      <p:sp>
        <p:nvSpPr>
          <p:cNvPr id="43011" name="Rectangle 2"/>
          <p:cNvSpPr>
            <a:spLocks noGrp="1" noChangeArrowheads="1"/>
          </p:cNvSpPr>
          <p:nvPr>
            <p:ph type="body" idx="1"/>
          </p:nvPr>
        </p:nvSpPr>
        <p:spPr>
          <a:xfrm>
            <a:off x="456481" y="990824"/>
            <a:ext cx="8076960" cy="1067152"/>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Virtual pages that don’t fit in main memory are mapped to </a:t>
            </a:r>
            <a:r>
              <a:rPr lang="en-GB" dirty="0" smtClean="0">
                <a:solidFill>
                  <a:srgbClr val="618FFD"/>
                </a:solidFill>
              </a:rPr>
              <a:t>swap space</a:t>
            </a:r>
            <a:r>
              <a:rPr lang="en-GB" dirty="0" smtClean="0"/>
              <a:t> on the disk</a:t>
            </a:r>
          </a:p>
        </p:txBody>
      </p:sp>
      <p:pic>
        <p:nvPicPr>
          <p:cNvPr id="43012" name="Picture 3"/>
          <p:cNvPicPr>
            <a:picLocks noChangeAspect="1" noChangeArrowheads="1"/>
          </p:cNvPicPr>
          <p:nvPr/>
        </p:nvPicPr>
        <p:blipFill>
          <a:blip r:embed="rId3" cstate="print"/>
          <a:srcRect/>
          <a:stretch>
            <a:fillRect/>
          </a:stretch>
        </p:blipFill>
        <p:spPr bwMode="auto">
          <a:xfrm>
            <a:off x="1752481" y="1987409"/>
            <a:ext cx="6477120" cy="4514874"/>
          </a:xfrm>
          <a:prstGeom prst="rect">
            <a:avLst/>
          </a:prstGeom>
          <a:noFill/>
          <a:ln w="9525">
            <a:noFill/>
            <a:round/>
            <a:headEnd/>
            <a:tailEnd/>
          </a:ln>
        </p:spPr>
      </p:pic>
      <p:sp>
        <p:nvSpPr>
          <p:cNvPr id="43013"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43014" name="TextBox 5"/>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What could be misleading about this?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Table </a:t>
            </a:r>
          </a:p>
        </p:txBody>
      </p:sp>
      <p:sp>
        <p:nvSpPr>
          <p:cNvPr id="45059" name="Rectangle 2"/>
          <p:cNvSpPr>
            <a:spLocks noGrp="1" noChangeArrowheads="1"/>
          </p:cNvSpPr>
          <p:nvPr>
            <p:ph type="body" idx="1"/>
          </p:nvPr>
        </p:nvSpPr>
        <p:spPr>
          <a:xfrm>
            <a:off x="207360" y="914496"/>
            <a:ext cx="8555040" cy="2667160"/>
          </a:xfrm>
        </p:spPr>
        <p:txBody>
          <a:bodyPr lIns="81966" tIns="40166" rIns="81966" bIns="40166"/>
          <a:lstStyle/>
          <a:p>
            <a:pPr marL="0"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A</a:t>
            </a:r>
            <a:r>
              <a:rPr lang="en-GB" sz="1800" dirty="0">
                <a:solidFill>
                  <a:srgbClr val="00AE00"/>
                </a:solidFill>
              </a:rPr>
              <a:t> page table </a:t>
            </a:r>
            <a:r>
              <a:rPr lang="en-GB" sz="1800" dirty="0"/>
              <a:t>for each process</a:t>
            </a:r>
            <a:r>
              <a:rPr lang="en-GB" sz="1800" dirty="0">
                <a:solidFill>
                  <a:srgbClr val="00AE00"/>
                </a:solidFill>
              </a:rPr>
              <a:t> </a:t>
            </a:r>
            <a:r>
              <a:rPr lang="en-GB" sz="1800" dirty="0"/>
              <a:t>stores the virtual page to physical page mappings assigned by the OS</a:t>
            </a:r>
          </a:p>
          <a:p>
            <a:pPr marL="0" indent="0">
              <a:spcBef>
                <a:spcPts val="113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Page tables are stored in a main memory area that’s only writeable by the OS</a:t>
            </a:r>
          </a:p>
          <a:p>
            <a:pPr marL="0" lvl="1" indent="0">
              <a:spcBef>
                <a:spcPts val="612"/>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If a user process could write page tables, reliability and security would be lost</a:t>
            </a:r>
          </a:p>
          <a:p>
            <a:pPr marL="0"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Page tables can be cached just like other data </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1800" dirty="0"/>
          </a:p>
        </p:txBody>
      </p:sp>
      <p:grpSp>
        <p:nvGrpSpPr>
          <p:cNvPr id="2" name="Group 3"/>
          <p:cNvGrpSpPr>
            <a:grpSpLocks/>
          </p:cNvGrpSpPr>
          <p:nvPr/>
        </p:nvGrpSpPr>
        <p:grpSpPr bwMode="auto">
          <a:xfrm>
            <a:off x="3428641" y="4114513"/>
            <a:ext cx="1827360" cy="2207751"/>
            <a:chOff x="2381" y="2857"/>
            <a:chExt cx="1269" cy="1533"/>
          </a:xfrm>
        </p:grpSpPr>
        <p:sp>
          <p:nvSpPr>
            <p:cNvPr id="45065" name="Rectangle 4"/>
            <p:cNvSpPr>
              <a:spLocks noChangeArrowheads="1"/>
            </p:cNvSpPr>
            <p:nvPr/>
          </p:nvSpPr>
          <p:spPr bwMode="auto">
            <a:xfrm>
              <a:off x="2381" y="2858"/>
              <a:ext cx="1257" cy="1534"/>
            </a:xfrm>
            <a:prstGeom prst="rect">
              <a:avLst/>
            </a:prstGeom>
            <a:noFill/>
            <a:ln w="28440">
              <a:solidFill>
                <a:srgbClr val="000000"/>
              </a:solidFill>
              <a:miter lim="800000"/>
              <a:headEnd/>
              <a:tailEnd/>
            </a:ln>
          </p:spPr>
          <p:txBody>
            <a:bodyPr wrap="none" anchor="ctr"/>
            <a:lstStyle/>
            <a:p>
              <a:endParaRPr lang="en-US"/>
            </a:p>
          </p:txBody>
        </p:sp>
        <p:sp>
          <p:nvSpPr>
            <p:cNvPr id="45066" name="Line 5"/>
            <p:cNvSpPr>
              <a:spLocks noChangeShapeType="1"/>
            </p:cNvSpPr>
            <p:nvPr/>
          </p:nvSpPr>
          <p:spPr bwMode="auto">
            <a:xfrm>
              <a:off x="2381" y="3054"/>
              <a:ext cx="1270" cy="1"/>
            </a:xfrm>
            <a:prstGeom prst="line">
              <a:avLst/>
            </a:prstGeom>
            <a:noFill/>
            <a:ln w="28440">
              <a:solidFill>
                <a:srgbClr val="000000"/>
              </a:solidFill>
              <a:miter lim="800000"/>
              <a:headEnd/>
              <a:tailEnd/>
            </a:ln>
          </p:spPr>
          <p:txBody>
            <a:bodyPr/>
            <a:lstStyle/>
            <a:p>
              <a:endParaRPr lang="en-US"/>
            </a:p>
          </p:txBody>
        </p:sp>
        <p:sp>
          <p:nvSpPr>
            <p:cNvPr id="45067" name="Rectangle 6"/>
            <p:cNvSpPr>
              <a:spLocks noChangeArrowheads="1"/>
            </p:cNvSpPr>
            <p:nvPr/>
          </p:nvSpPr>
          <p:spPr bwMode="auto">
            <a:xfrm>
              <a:off x="2381" y="2857"/>
              <a:ext cx="1256" cy="270"/>
            </a:xfrm>
            <a:prstGeom prst="rect">
              <a:avLst/>
            </a:prstGeom>
            <a:solidFill>
              <a:srgbClr val="00AE00"/>
            </a:solidFill>
            <a:ln w="28440">
              <a:solidFill>
                <a:srgbClr val="000000"/>
              </a:solidFill>
              <a:miter lim="800000"/>
              <a:headEnd/>
              <a:tailEnd/>
            </a:ln>
          </p:spPr>
          <p:txBody>
            <a:bodyPr wrap="none" anchor="ctr"/>
            <a:lstStyle/>
            <a:p>
              <a:endParaRPr lang="en-US"/>
            </a:p>
          </p:txBody>
        </p:sp>
      </p:grpSp>
      <p:sp>
        <p:nvSpPr>
          <p:cNvPr id="45061" name="Text Box 7"/>
          <p:cNvSpPr txBox="1">
            <a:spLocks noChangeArrowheads="1"/>
          </p:cNvSpPr>
          <p:nvPr/>
        </p:nvSpPr>
        <p:spPr bwMode="auto">
          <a:xfrm>
            <a:off x="3288961" y="3620540"/>
            <a:ext cx="204336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Physical Memory</a:t>
            </a:r>
          </a:p>
        </p:txBody>
      </p:sp>
      <p:sp>
        <p:nvSpPr>
          <p:cNvPr id="45062" name="Text Box 8"/>
          <p:cNvSpPr txBox="1">
            <a:spLocks noChangeArrowheads="1"/>
          </p:cNvSpPr>
          <p:nvPr/>
        </p:nvSpPr>
        <p:spPr bwMode="auto">
          <a:xfrm>
            <a:off x="3696480" y="4138995"/>
            <a:ext cx="1363680" cy="300407"/>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sz="1500" b="1" dirty="0">
                <a:solidFill>
                  <a:srgbClr val="000000"/>
                </a:solidFill>
                <a:latin typeface="Arial" charset="0"/>
              </a:rPr>
              <a:t>Page Tables</a:t>
            </a:r>
          </a:p>
        </p:txBody>
      </p:sp>
      <p:sp>
        <p:nvSpPr>
          <p:cNvPr id="45063"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45064" name="TextBox 10"/>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What if the page table is huge?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Table Register</a:t>
            </a:r>
          </a:p>
        </p:txBody>
      </p:sp>
      <p:sp>
        <p:nvSpPr>
          <p:cNvPr id="47107" name="Rectangle 2"/>
          <p:cNvSpPr>
            <a:spLocks noGrp="1" noChangeArrowheads="1"/>
          </p:cNvSpPr>
          <p:nvPr>
            <p:ph type="body" idx="1"/>
          </p:nvPr>
        </p:nvSpPr>
        <p:spPr>
          <a:xfrm>
            <a:off x="532800" y="990825"/>
            <a:ext cx="8305920" cy="1448792"/>
          </a:xfrm>
        </p:spPr>
        <p:txBody>
          <a:bodyPr lIns="81966" tIns="40166" rIns="81966" bIns="40166"/>
          <a:lstStyle/>
          <a:p>
            <a:pPr marL="0"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A special register (</a:t>
            </a:r>
            <a:r>
              <a:rPr lang="en-GB" sz="1800" dirty="0">
                <a:solidFill>
                  <a:srgbClr val="618FFD"/>
                </a:solidFill>
              </a:rPr>
              <a:t>page table register</a:t>
            </a:r>
            <a:r>
              <a:rPr lang="en-GB" sz="1800" dirty="0"/>
              <a:t>) holds the starting address of a process’s page table</a:t>
            </a:r>
          </a:p>
          <a:p>
            <a:pPr marL="0" lvl="1" indent="0">
              <a:spcBef>
                <a:spcPts val="612"/>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Page table register is written by OS when OS activates the process</a:t>
            </a:r>
          </a:p>
        </p:txBody>
      </p:sp>
      <p:pic>
        <p:nvPicPr>
          <p:cNvPr id="47108" name="Picture 3"/>
          <p:cNvPicPr>
            <a:picLocks noChangeAspect="1" noChangeArrowheads="1"/>
          </p:cNvPicPr>
          <p:nvPr/>
        </p:nvPicPr>
        <p:blipFill>
          <a:blip r:embed="rId3" cstate="print"/>
          <a:srcRect/>
          <a:stretch>
            <a:fillRect/>
          </a:stretch>
        </p:blipFill>
        <p:spPr bwMode="auto">
          <a:xfrm>
            <a:off x="1905121" y="1839074"/>
            <a:ext cx="5029920" cy="4372299"/>
          </a:xfrm>
          <a:prstGeom prst="rect">
            <a:avLst/>
          </a:prstGeom>
          <a:noFill/>
          <a:ln w="9525">
            <a:noFill/>
            <a:round/>
            <a:headEnd/>
            <a:tailEnd/>
          </a:ln>
        </p:spPr>
      </p:pic>
      <p:sp>
        <p:nvSpPr>
          <p:cNvPr id="47109"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47110" name="TextBox 5"/>
          <p:cNvSpPr txBox="1">
            <a:spLocks noChangeArrowheads="1"/>
          </p:cNvSpPr>
          <p:nvPr/>
        </p:nvSpPr>
        <p:spPr bwMode="auto">
          <a:xfrm>
            <a:off x="908640" y="6124963"/>
            <a:ext cx="7741440" cy="637754"/>
          </a:xfrm>
          <a:prstGeom prst="rect">
            <a:avLst/>
          </a:prstGeom>
          <a:noFill/>
          <a:ln w="9525">
            <a:noFill/>
            <a:miter lim="800000"/>
            <a:headEnd/>
            <a:tailEnd/>
          </a:ln>
        </p:spPr>
        <p:txBody>
          <a:bodyPr lIns="82945" tIns="41473" rIns="82945" bIns="41473">
            <a:spAutoFit/>
          </a:bodyPr>
          <a:lstStyle/>
          <a:p>
            <a:r>
              <a:rPr lang="en-US">
                <a:solidFill>
                  <a:srgbClr val="FF0000"/>
                </a:solidFill>
              </a:rPr>
              <a:t>What does the valid bit mean (the answer is complex)? How many page tables will exist at a given time?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Table Address</a:t>
            </a:r>
          </a:p>
        </p:txBody>
      </p:sp>
      <p:sp>
        <p:nvSpPr>
          <p:cNvPr id="49155" name="Rectangle 2"/>
          <p:cNvSpPr>
            <a:spLocks noGrp="1" noChangeArrowheads="1"/>
          </p:cNvSpPr>
          <p:nvPr>
            <p:ph type="body" idx="1"/>
          </p:nvPr>
        </p:nvSpPr>
        <p:spPr>
          <a:xfrm>
            <a:off x="532801" y="838168"/>
            <a:ext cx="8229600" cy="1676336"/>
          </a:xfrm>
        </p:spPr>
        <p:txBody>
          <a:bodyPr lIns="81966" tIns="40166" rIns="81966" bIns="40166"/>
          <a:lstStyle/>
          <a:p>
            <a:pPr marL="0" indent="0">
              <a:spcBef>
                <a:spcPts val="680"/>
              </a:spcBef>
              <a:spcAft>
                <a:spcPct val="0"/>
              </a:spcAft>
              <a:tabLst>
                <a:tab pos="568809" algn="l"/>
                <a:tab pos="1398261" algn="l"/>
                <a:tab pos="2227713" algn="l"/>
                <a:tab pos="3057166" algn="l"/>
                <a:tab pos="3886618" algn="l"/>
                <a:tab pos="4716070" algn="l"/>
                <a:tab pos="5545522" algn="l"/>
                <a:tab pos="6374975" algn="l"/>
                <a:tab pos="7204427" algn="l"/>
                <a:tab pos="8033879" algn="l"/>
                <a:tab pos="8863331" algn="l"/>
              </a:tabLst>
            </a:pPr>
            <a:r>
              <a:rPr lang="en-GB" sz="1800" dirty="0"/>
              <a:t>Dedicated translation adder (not shown) computes:</a:t>
            </a:r>
            <a:br>
              <a:rPr lang="en-GB" sz="1800" dirty="0"/>
            </a:br>
            <a:r>
              <a:rPr lang="en-GB" sz="1800" dirty="0"/>
              <a:t>	</a:t>
            </a:r>
            <a:r>
              <a:rPr lang="en-GB" sz="1800" dirty="0">
                <a:solidFill>
                  <a:srgbClr val="00AE00"/>
                </a:solidFill>
              </a:rPr>
              <a:t>[page table register] + (VPN&lt;&lt;2)</a:t>
            </a:r>
            <a:br>
              <a:rPr lang="en-GB" sz="1800" dirty="0">
                <a:solidFill>
                  <a:srgbClr val="00AE00"/>
                </a:solidFill>
              </a:rPr>
            </a:br>
            <a:r>
              <a:rPr lang="en-GB" sz="1800" dirty="0"/>
              <a:t>to produce memory address of 4-byte page table entry </a:t>
            </a:r>
          </a:p>
        </p:txBody>
      </p:sp>
      <p:pic>
        <p:nvPicPr>
          <p:cNvPr id="49156" name="Picture 3"/>
          <p:cNvPicPr>
            <a:picLocks noChangeAspect="1" noChangeArrowheads="1"/>
          </p:cNvPicPr>
          <p:nvPr/>
        </p:nvPicPr>
        <p:blipFill>
          <a:blip r:embed="rId3" cstate="print"/>
          <a:srcRect/>
          <a:stretch>
            <a:fillRect/>
          </a:stretch>
        </p:blipFill>
        <p:spPr bwMode="auto">
          <a:xfrm>
            <a:off x="1981440" y="2132864"/>
            <a:ext cx="4953600" cy="4307492"/>
          </a:xfrm>
          <a:prstGeom prst="rect">
            <a:avLst/>
          </a:prstGeom>
          <a:noFill/>
          <a:ln w="9525">
            <a:noFill/>
            <a:round/>
            <a:headEnd/>
            <a:tailEnd/>
          </a:ln>
        </p:spPr>
      </p:pic>
      <p:sp>
        <p:nvSpPr>
          <p:cNvPr id="49157"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0000"/>
                </a:solidFill>
                <a:latin typeface="Arial" charset="0"/>
              </a:rPr>
              <a:t>+</a:t>
            </a:r>
          </a:p>
        </p:txBody>
      </p:sp>
      <p:sp>
        <p:nvSpPr>
          <p:cNvPr id="51203" name="Rectangle 2"/>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Memory Accesses </a:t>
            </a:r>
          </a:p>
        </p:txBody>
      </p:sp>
      <p:sp>
        <p:nvSpPr>
          <p:cNvPr id="51204" name="Rectangle 3"/>
          <p:cNvSpPr>
            <a:spLocks noGrp="1" noChangeArrowheads="1"/>
          </p:cNvSpPr>
          <p:nvPr>
            <p:ph type="body" idx="1"/>
          </p:nvPr>
        </p:nvSpPr>
        <p:spPr>
          <a:xfrm>
            <a:off x="761760" y="1142040"/>
            <a:ext cx="7544160" cy="1676336"/>
          </a:xfrm>
        </p:spPr>
        <p:txBody>
          <a:bodyPr lIns="81966" tIns="40166" rIns="81966" bIns="40166">
            <a:normAutofit fontScale="92500"/>
          </a:bodyPr>
          <a:lstStyle/>
          <a:p>
            <a:pPr marL="0" indent="0">
              <a:spcBef>
                <a:spcPts val="81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With virtual memory, a logical memory access requires two physical memory accesses</a:t>
            </a:r>
          </a:p>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D440D4"/>
                </a:solidFill>
              </a:rPr>
              <a:t>Access physical page number</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solidFill>
                <a:srgbClr val="D440D4"/>
              </a:solidFill>
            </a:endParaRPr>
          </a:p>
        </p:txBody>
      </p:sp>
      <p:sp>
        <p:nvSpPr>
          <p:cNvPr id="51205" name="Rectangle 4"/>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51206" name="Text Box 5"/>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51207" name="Rectangle 6"/>
          <p:cNvSpPr>
            <a:spLocks noChangeArrowheads="1"/>
          </p:cNvSpPr>
          <p:nvPr/>
        </p:nvSpPr>
        <p:spPr bwMode="auto">
          <a:xfrm>
            <a:off x="7924321" y="3276344"/>
            <a:ext cx="152640" cy="627906"/>
          </a:xfrm>
          <a:prstGeom prst="rect">
            <a:avLst/>
          </a:prstGeom>
          <a:solidFill>
            <a:srgbClr val="D440D4"/>
          </a:solidFill>
          <a:ln w="19080">
            <a:solidFill>
              <a:srgbClr val="000000"/>
            </a:solidFill>
            <a:miter lim="800000"/>
            <a:headEnd/>
            <a:tailEnd/>
          </a:ln>
        </p:spPr>
        <p:txBody>
          <a:bodyPr wrap="none" lIns="82945" tIns="41473" rIns="82945" bIns="41473" anchor="ctr"/>
          <a:lstStyle/>
          <a:p>
            <a:endParaRPr lang="en-US"/>
          </a:p>
        </p:txBody>
      </p:sp>
      <p:sp>
        <p:nvSpPr>
          <p:cNvPr id="51208" name="AutoShape 7"/>
          <p:cNvSpPr>
            <a:spLocks noChangeArrowheads="1"/>
          </p:cNvSpPr>
          <p:nvPr/>
        </p:nvSpPr>
        <p:spPr bwMode="auto">
          <a:xfrm>
            <a:off x="4266720" y="3836563"/>
            <a:ext cx="270720" cy="424845"/>
          </a:xfrm>
          <a:prstGeom prst="roundRect">
            <a:avLst>
              <a:gd name="adj" fmla="val 588"/>
            </a:avLst>
          </a:prstGeom>
          <a:noFill/>
          <a:ln w="9525">
            <a:noFill/>
            <a:round/>
            <a:headEnd/>
            <a:tailEnd/>
          </a:ln>
        </p:spPr>
        <p:txBody>
          <a:bodyPr wrap="none" lIns="82945" tIns="41473" rIns="82945" bIns="41473" anchor="ctr"/>
          <a:lstStyle/>
          <a:p>
            <a:endParaRPr lang="en-US"/>
          </a:p>
        </p:txBody>
      </p:sp>
      <p:sp>
        <p:nvSpPr>
          <p:cNvPr id="51209" name="AutoShape 8"/>
          <p:cNvSpPr>
            <a:spLocks noChangeArrowheads="1"/>
          </p:cNvSpPr>
          <p:nvPr/>
        </p:nvSpPr>
        <p:spPr bwMode="auto">
          <a:xfrm>
            <a:off x="4263840" y="3838004"/>
            <a:ext cx="275040" cy="325799"/>
          </a:xfrm>
          <a:prstGeom prst="roundRect">
            <a:avLst>
              <a:gd name="adj" fmla="val 588"/>
            </a:avLst>
          </a:prstGeom>
          <a:noFill/>
          <a:ln w="9525">
            <a:noFill/>
            <a:round/>
            <a:headEnd/>
            <a:tailEnd/>
          </a:ln>
        </p:spPr>
        <p:txBody>
          <a:bodyPr lIns="81639" tIns="42452" rIns="81639" bIns="42452">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sp>
        <p:nvSpPr>
          <p:cNvPr id="51210" name="Line 9"/>
          <p:cNvSpPr>
            <a:spLocks noChangeShapeType="1"/>
          </p:cNvSpPr>
          <p:nvPr/>
        </p:nvSpPr>
        <p:spPr bwMode="auto">
          <a:xfrm>
            <a:off x="1523521" y="3861046"/>
            <a:ext cx="1012320" cy="1440"/>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51211" name="Rectangle 10"/>
          <p:cNvSpPr>
            <a:spLocks noChangeArrowheads="1"/>
          </p:cNvSpPr>
          <p:nvPr/>
        </p:nvSpPr>
        <p:spPr bwMode="auto">
          <a:xfrm rot="-5400000">
            <a:off x="2588392" y="2895473"/>
            <a:ext cx="152656"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51212" name="Line 11"/>
          <p:cNvSpPr>
            <a:spLocks noChangeShapeType="1"/>
          </p:cNvSpPr>
          <p:nvPr/>
        </p:nvSpPr>
        <p:spPr bwMode="auto">
          <a:xfrm>
            <a:off x="2666880" y="3430441"/>
            <a:ext cx="1440" cy="303872"/>
          </a:xfrm>
          <a:prstGeom prst="line">
            <a:avLst/>
          </a:prstGeom>
          <a:noFill/>
          <a:ln w="19080">
            <a:solidFill>
              <a:srgbClr val="D440D4"/>
            </a:solidFill>
            <a:miter lim="800000"/>
            <a:headEnd/>
            <a:tailEnd type="triangle" w="med" len="med"/>
          </a:ln>
        </p:spPr>
        <p:txBody>
          <a:bodyPr lIns="82945" tIns="41473" rIns="82945" bIns="41473"/>
          <a:lstStyle/>
          <a:p>
            <a:endParaRPr lang="en-US"/>
          </a:p>
        </p:txBody>
      </p:sp>
      <p:sp>
        <p:nvSpPr>
          <p:cNvPr id="51213" name="Text Box 12"/>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PT Address</a:t>
            </a:r>
          </a:p>
        </p:txBody>
      </p:sp>
      <p:sp>
        <p:nvSpPr>
          <p:cNvPr id="51214" name="Text Box 13"/>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a:t>
            </a:r>
            <a:r>
              <a:rPr lang="en-GB" sz="1500" b="1" dirty="0">
                <a:solidFill>
                  <a:srgbClr val="000000"/>
                </a:solidFill>
                <a:latin typeface="Arial" charset="0"/>
              </a:rPr>
              <a:t>VPN&lt;&lt;2</a:t>
            </a:r>
          </a:p>
        </p:txBody>
      </p:sp>
      <p:sp>
        <p:nvSpPr>
          <p:cNvPr id="51215" name="Rectangle 14"/>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51216" name="Line 15"/>
          <p:cNvSpPr>
            <a:spLocks noChangeShapeType="1"/>
          </p:cNvSpPr>
          <p:nvPr/>
        </p:nvSpPr>
        <p:spPr bwMode="auto">
          <a:xfrm flipV="1">
            <a:off x="2792160" y="3819282"/>
            <a:ext cx="1497600" cy="27363"/>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51217" name="Text Box 16"/>
          <p:cNvSpPr txBox="1">
            <a:spLocks noChangeArrowheads="1"/>
          </p:cNvSpPr>
          <p:nvPr/>
        </p:nvSpPr>
        <p:spPr bwMode="auto">
          <a:xfrm rot="-5400000">
            <a:off x="-255690"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51218" name="Line 17"/>
          <p:cNvSpPr>
            <a:spLocks noChangeShapeType="1"/>
          </p:cNvSpPr>
          <p:nvPr/>
        </p:nvSpPr>
        <p:spPr bwMode="auto">
          <a:xfrm>
            <a:off x="1519201" y="3846644"/>
            <a:ext cx="1440" cy="401802"/>
          </a:xfrm>
          <a:prstGeom prst="line">
            <a:avLst/>
          </a:prstGeom>
          <a:noFill/>
          <a:ln w="28440">
            <a:solidFill>
              <a:srgbClr val="D440D4"/>
            </a:solidFill>
            <a:miter lim="800000"/>
            <a:headEnd/>
            <a:tailEnd/>
          </a:ln>
        </p:spPr>
        <p:txBody>
          <a:bodyPr lIns="82945" tIns="41473" rIns="82945" bIns="41473"/>
          <a:lstStyle/>
          <a:p>
            <a:endParaRPr lang="en-US"/>
          </a:p>
        </p:txBody>
      </p:sp>
      <p:sp>
        <p:nvSpPr>
          <p:cNvPr id="51219" name="Line 18"/>
          <p:cNvSpPr>
            <a:spLocks noChangeShapeType="1"/>
          </p:cNvSpPr>
          <p:nvPr/>
        </p:nvSpPr>
        <p:spPr bwMode="auto">
          <a:xfrm>
            <a:off x="1067041" y="4232605"/>
            <a:ext cx="456480" cy="1440"/>
          </a:xfrm>
          <a:prstGeom prst="line">
            <a:avLst/>
          </a:prstGeom>
          <a:noFill/>
          <a:ln w="28440">
            <a:solidFill>
              <a:srgbClr val="D440D4"/>
            </a:solidFill>
            <a:miter lim="800000"/>
            <a:headEnd/>
            <a:tailEnd/>
          </a:ln>
        </p:spPr>
        <p:txBody>
          <a:bodyPr lIns="82945" tIns="41473" rIns="82945" bIns="41473"/>
          <a:lstStyle/>
          <a:p>
            <a:endParaRPr lang="en-US"/>
          </a:p>
        </p:txBody>
      </p:sp>
      <p:sp>
        <p:nvSpPr>
          <p:cNvPr id="51220" name="Line 19"/>
          <p:cNvSpPr>
            <a:spLocks noChangeShapeType="1"/>
          </p:cNvSpPr>
          <p:nvPr/>
        </p:nvSpPr>
        <p:spPr bwMode="auto">
          <a:xfrm flipV="1">
            <a:off x="4495680" y="3562934"/>
            <a:ext cx="1124640" cy="38740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51221" name="Line 20"/>
          <p:cNvSpPr>
            <a:spLocks noChangeShapeType="1"/>
          </p:cNvSpPr>
          <p:nvPr/>
        </p:nvSpPr>
        <p:spPr bwMode="auto">
          <a:xfrm>
            <a:off x="7086240" y="3508209"/>
            <a:ext cx="839520" cy="864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51222" name="Text Box 21"/>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 </a:t>
            </a:r>
            <a:r>
              <a:rPr lang="en-GB" sz="1500" b="1" dirty="0">
                <a:solidFill>
                  <a:srgbClr val="000000"/>
                </a:solidFill>
                <a:latin typeface="Arial" charset="0"/>
              </a:rPr>
              <a:t>Page Table Register</a:t>
            </a:r>
          </a:p>
        </p:txBody>
      </p:sp>
      <p:sp>
        <p:nvSpPr>
          <p:cNvPr id="51223" name="Text Box 22"/>
          <p:cNvSpPr txBox="1">
            <a:spLocks noChangeArrowheads="1"/>
          </p:cNvSpPr>
          <p:nvPr/>
        </p:nvSpPr>
        <p:spPr bwMode="auto">
          <a:xfrm>
            <a:off x="7547041" y="2285521"/>
            <a:ext cx="999360" cy="758353"/>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D440D4"/>
                </a:solidFill>
                <a:latin typeface="Arial" charset="0"/>
              </a:rPr>
              <a:t>Physical</a:t>
            </a:r>
          </a:p>
          <a:p>
            <a:pPr>
              <a:lnSpc>
                <a:spcPct val="93000"/>
              </a:lnSpc>
              <a:tabLst>
                <a:tab pos="656650" algn="l"/>
              </a:tabLst>
            </a:pPr>
            <a:r>
              <a:rPr lang="en-GB" sz="1500" b="1" dirty="0">
                <a:solidFill>
                  <a:srgbClr val="D440D4"/>
                </a:solidFill>
                <a:latin typeface="Arial" charset="0"/>
              </a:rPr>
              <a:t>Page #</a:t>
            </a:r>
          </a:p>
          <a:p>
            <a:pPr>
              <a:lnSpc>
                <a:spcPct val="93000"/>
              </a:lnSpc>
              <a:tabLst>
                <a:tab pos="656650" algn="l"/>
              </a:tabLst>
            </a:pPr>
            <a:r>
              <a:rPr lang="en-GB" sz="1500" b="1" dirty="0">
                <a:solidFill>
                  <a:srgbClr val="D440D4"/>
                </a:solidFill>
                <a:latin typeface="Arial" charset="0"/>
              </a:rPr>
              <a:t>Latch</a:t>
            </a:r>
          </a:p>
        </p:txBody>
      </p:sp>
      <p:sp>
        <p:nvSpPr>
          <p:cNvPr id="51224" name="Oval 23"/>
          <p:cNvSpPr>
            <a:spLocks noChangeArrowheads="1"/>
          </p:cNvSpPr>
          <p:nvPr/>
        </p:nvSpPr>
        <p:spPr bwMode="auto">
          <a:xfrm>
            <a:off x="2537280" y="3727111"/>
            <a:ext cx="253440" cy="254907"/>
          </a:xfrm>
          <a:prstGeom prst="ellipse">
            <a:avLst/>
          </a:prstGeom>
          <a:noFill/>
          <a:ln w="19080">
            <a:solidFill>
              <a:srgbClr val="000000"/>
            </a:solidFill>
            <a:miter lim="800000"/>
            <a:headEnd/>
            <a:tailEnd/>
          </a:ln>
        </p:spPr>
        <p:txBody>
          <a:bodyPr wrap="none" lIns="82945" tIns="41473" rIns="82945" bIns="41473" anchor="ctr"/>
          <a:lstStyle/>
          <a:p>
            <a:endParaRPr lang="en-US"/>
          </a:p>
        </p:txBody>
      </p:sp>
      <p:sp>
        <p:nvSpPr>
          <p:cNvPr id="51225" name="Freeform 24"/>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noFill/>
          <a:ln w="19080">
            <a:solidFill>
              <a:srgbClr val="000000"/>
            </a:solidFill>
            <a:round/>
            <a:headEnd/>
            <a:tailEnd/>
          </a:ln>
        </p:spPr>
        <p:txBody>
          <a:bodyPr wrap="none" lIns="82945" tIns="41473" rIns="82945" bIns="41473" anchor="ctr"/>
          <a:lstStyle/>
          <a:p>
            <a:endParaRPr lang="en-US"/>
          </a:p>
        </p:txBody>
      </p:sp>
      <p:sp>
        <p:nvSpPr>
          <p:cNvPr id="51226"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CECECE"/>
                </a:solidFill>
                <a:latin typeface="Arial" charset="0"/>
              </a:rPr>
              <a:t>+</a:t>
            </a:r>
          </a:p>
        </p:txBody>
      </p:sp>
      <p:sp>
        <p:nvSpPr>
          <p:cNvPr id="53251" name="Text Box 2"/>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a:t>
            </a:r>
            <a:r>
              <a:rPr lang="en-GB" sz="1500" b="1" dirty="0">
                <a:solidFill>
                  <a:srgbClr val="CECECE"/>
                </a:solidFill>
                <a:latin typeface="Arial" charset="0"/>
              </a:rPr>
              <a:t>VPN&lt;&lt;2</a:t>
            </a:r>
          </a:p>
        </p:txBody>
      </p:sp>
      <p:sp>
        <p:nvSpPr>
          <p:cNvPr id="53252" name="Rectangle 3"/>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Memory Access II</a:t>
            </a:r>
          </a:p>
        </p:txBody>
      </p:sp>
      <p:sp>
        <p:nvSpPr>
          <p:cNvPr id="53253" name="Rectangle 4"/>
          <p:cNvSpPr>
            <a:spLocks noGrp="1" noChangeArrowheads="1"/>
          </p:cNvSpPr>
          <p:nvPr>
            <p:ph type="body" idx="1"/>
          </p:nvPr>
        </p:nvSpPr>
        <p:spPr>
          <a:xfrm>
            <a:off x="761760" y="1142040"/>
            <a:ext cx="7544160" cy="1676336"/>
          </a:xfrm>
        </p:spPr>
        <p:txBody>
          <a:bodyPr lIns="81966" tIns="40166" rIns="81966" bIns="40166"/>
          <a:lstStyle/>
          <a:p>
            <a:pPr marL="414726" indent="-414726">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solidFill>
                <a:srgbClr val="D440D4"/>
              </a:solidFill>
            </a:endParaRPr>
          </a:p>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solidFill>
                  <a:srgbClr val="618FFD"/>
                </a:solidFill>
              </a:rPr>
              <a:t>Access data (code)</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solidFill>
                <a:srgbClr val="618FFD"/>
              </a:solidFill>
            </a:endParaRPr>
          </a:p>
        </p:txBody>
      </p:sp>
      <p:sp>
        <p:nvSpPr>
          <p:cNvPr id="53254" name="Rectangle 5"/>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grpSp>
        <p:nvGrpSpPr>
          <p:cNvPr id="2" name="Group 6"/>
          <p:cNvGrpSpPr>
            <a:grpSpLocks/>
          </p:cNvGrpSpPr>
          <p:nvPr/>
        </p:nvGrpSpPr>
        <p:grpSpPr bwMode="auto">
          <a:xfrm>
            <a:off x="4263841" y="3836562"/>
            <a:ext cx="275040" cy="424844"/>
            <a:chOff x="2961" y="2664"/>
            <a:chExt cx="191" cy="295"/>
          </a:xfrm>
        </p:grpSpPr>
        <p:sp>
          <p:nvSpPr>
            <p:cNvPr id="53281" name="AutoShape 7"/>
            <p:cNvSpPr>
              <a:spLocks noChangeArrowheads="1"/>
            </p:cNvSpPr>
            <p:nvPr/>
          </p:nvSpPr>
          <p:spPr bwMode="auto">
            <a:xfrm>
              <a:off x="2963" y="2664"/>
              <a:ext cx="187" cy="295"/>
            </a:xfrm>
            <a:prstGeom prst="roundRect">
              <a:avLst>
                <a:gd name="adj" fmla="val 588"/>
              </a:avLst>
            </a:prstGeom>
            <a:noFill/>
            <a:ln w="9525">
              <a:noFill/>
              <a:round/>
              <a:headEnd/>
              <a:tailEnd/>
            </a:ln>
          </p:spPr>
          <p:txBody>
            <a:bodyPr wrap="none" anchor="ctr"/>
            <a:lstStyle/>
            <a:p>
              <a:endParaRPr lang="en-US"/>
            </a:p>
          </p:txBody>
        </p:sp>
        <p:sp>
          <p:nvSpPr>
            <p:cNvPr id="53282" name="AutoShape 8"/>
            <p:cNvSpPr>
              <a:spLocks noChangeArrowheads="1"/>
            </p:cNvSpPr>
            <p:nvPr/>
          </p:nvSpPr>
          <p:spPr bwMode="auto">
            <a:xfrm>
              <a:off x="2961" y="2665"/>
              <a:ext cx="191" cy="232"/>
            </a:xfrm>
            <a:prstGeom prst="roundRect">
              <a:avLst>
                <a:gd name="adj" fmla="val 588"/>
              </a:avLst>
            </a:prstGeom>
            <a:noFill/>
            <a:ln w="9525">
              <a:noFill/>
              <a:round/>
              <a:headEnd/>
              <a:tailEnd/>
            </a:ln>
          </p:spPr>
          <p:txBody>
            <a:bodyPr lIns="90000" tIns="46800" rIns="90000" bIns="46800">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grpSp>
      <p:sp>
        <p:nvSpPr>
          <p:cNvPr id="53256" name="Line 9"/>
          <p:cNvSpPr>
            <a:spLocks noChangeShapeType="1"/>
          </p:cNvSpPr>
          <p:nvPr/>
        </p:nvSpPr>
        <p:spPr bwMode="auto">
          <a:xfrm>
            <a:off x="1523521" y="3861046"/>
            <a:ext cx="1006560" cy="1440"/>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53257" name="Rectangle 10"/>
          <p:cNvSpPr>
            <a:spLocks noChangeArrowheads="1"/>
          </p:cNvSpPr>
          <p:nvPr/>
        </p:nvSpPr>
        <p:spPr bwMode="auto">
          <a:xfrm rot="-5400000">
            <a:off x="2588392" y="2895473"/>
            <a:ext cx="152656" cy="914400"/>
          </a:xfrm>
          <a:prstGeom prst="rect">
            <a:avLst/>
          </a:prstGeom>
          <a:noFill/>
          <a:ln w="19080">
            <a:solidFill>
              <a:srgbClr val="CECECE"/>
            </a:solidFill>
            <a:miter lim="800000"/>
            <a:headEnd/>
            <a:tailEnd/>
          </a:ln>
        </p:spPr>
        <p:txBody>
          <a:bodyPr wrap="none" lIns="82945" tIns="41473" rIns="82945" bIns="41473" anchor="ctr"/>
          <a:lstStyle/>
          <a:p>
            <a:endParaRPr lang="en-US"/>
          </a:p>
        </p:txBody>
      </p:sp>
      <p:sp>
        <p:nvSpPr>
          <p:cNvPr id="53258" name="Oval 11"/>
          <p:cNvSpPr>
            <a:spLocks noChangeArrowheads="1"/>
          </p:cNvSpPr>
          <p:nvPr/>
        </p:nvSpPr>
        <p:spPr bwMode="auto">
          <a:xfrm>
            <a:off x="2537280" y="3727111"/>
            <a:ext cx="253440" cy="254907"/>
          </a:xfrm>
          <a:prstGeom prst="ellipse">
            <a:avLst/>
          </a:prstGeom>
          <a:noFill/>
          <a:ln w="19080">
            <a:solidFill>
              <a:srgbClr val="CECECE"/>
            </a:solidFill>
            <a:miter lim="800000"/>
            <a:headEnd/>
            <a:tailEnd/>
          </a:ln>
        </p:spPr>
        <p:txBody>
          <a:bodyPr wrap="none" lIns="82945" tIns="41473" rIns="82945" bIns="41473" anchor="ctr"/>
          <a:lstStyle/>
          <a:p>
            <a:endParaRPr lang="en-US"/>
          </a:p>
        </p:txBody>
      </p:sp>
      <p:sp>
        <p:nvSpPr>
          <p:cNvPr id="53259" name="Line 12"/>
          <p:cNvSpPr>
            <a:spLocks noChangeShapeType="1"/>
          </p:cNvSpPr>
          <p:nvPr/>
        </p:nvSpPr>
        <p:spPr bwMode="auto">
          <a:xfrm>
            <a:off x="2666880" y="3430441"/>
            <a:ext cx="1440" cy="303872"/>
          </a:xfrm>
          <a:prstGeom prst="line">
            <a:avLst/>
          </a:prstGeom>
          <a:noFill/>
          <a:ln w="19080">
            <a:solidFill>
              <a:srgbClr val="CECECE"/>
            </a:solidFill>
            <a:miter lim="800000"/>
            <a:headEnd/>
            <a:tailEnd type="triangle" w="med" len="med"/>
          </a:ln>
        </p:spPr>
        <p:txBody>
          <a:bodyPr lIns="82945" tIns="41473" rIns="82945" bIns="41473"/>
          <a:lstStyle/>
          <a:p>
            <a:endParaRPr lang="en-US"/>
          </a:p>
        </p:txBody>
      </p:sp>
      <p:sp>
        <p:nvSpPr>
          <p:cNvPr id="53260" name="Text Box 13"/>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CECECE"/>
                </a:solidFill>
                <a:latin typeface="Arial" charset="0"/>
              </a:rPr>
              <a:t>PT Address</a:t>
            </a:r>
          </a:p>
        </p:txBody>
      </p:sp>
      <p:sp>
        <p:nvSpPr>
          <p:cNvPr id="53261" name="Rectangle 14"/>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53262" name="Line 15"/>
          <p:cNvSpPr>
            <a:spLocks noChangeShapeType="1"/>
          </p:cNvSpPr>
          <p:nvPr/>
        </p:nvSpPr>
        <p:spPr bwMode="auto">
          <a:xfrm flipV="1">
            <a:off x="2782080" y="3819282"/>
            <a:ext cx="1514880" cy="27363"/>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53263" name="Line 16"/>
          <p:cNvSpPr>
            <a:spLocks noChangeShapeType="1"/>
          </p:cNvSpPr>
          <p:nvPr/>
        </p:nvSpPr>
        <p:spPr bwMode="auto">
          <a:xfrm>
            <a:off x="1519201" y="3852405"/>
            <a:ext cx="1440" cy="381640"/>
          </a:xfrm>
          <a:prstGeom prst="line">
            <a:avLst/>
          </a:prstGeom>
          <a:noFill/>
          <a:ln w="28440">
            <a:solidFill>
              <a:srgbClr val="CECECE"/>
            </a:solidFill>
            <a:miter lim="800000"/>
            <a:headEnd/>
            <a:tailEnd/>
          </a:ln>
        </p:spPr>
        <p:txBody>
          <a:bodyPr lIns="82945" tIns="41473" rIns="82945" bIns="41473"/>
          <a:lstStyle/>
          <a:p>
            <a:endParaRPr lang="en-US"/>
          </a:p>
        </p:txBody>
      </p:sp>
      <p:sp>
        <p:nvSpPr>
          <p:cNvPr id="53264" name="Line 17"/>
          <p:cNvSpPr>
            <a:spLocks noChangeShapeType="1"/>
          </p:cNvSpPr>
          <p:nvPr/>
        </p:nvSpPr>
        <p:spPr bwMode="auto">
          <a:xfrm flipV="1">
            <a:off x="1067041" y="4228284"/>
            <a:ext cx="3228480" cy="5761"/>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53265" name="Text Box 18"/>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000000"/>
                </a:solidFill>
                <a:latin typeface="Arial" charset="0"/>
              </a:rPr>
              <a:t> </a:t>
            </a:r>
            <a:r>
              <a:rPr lang="en-GB" sz="1500" b="1" dirty="0">
                <a:solidFill>
                  <a:srgbClr val="CECECE"/>
                </a:solidFill>
                <a:latin typeface="Arial" charset="0"/>
              </a:rPr>
              <a:t>Page Table Register</a:t>
            </a:r>
          </a:p>
        </p:txBody>
      </p:sp>
      <p:sp>
        <p:nvSpPr>
          <p:cNvPr id="53266" name="Text Box 19"/>
          <p:cNvSpPr txBox="1">
            <a:spLocks noChangeArrowheads="1"/>
          </p:cNvSpPr>
          <p:nvPr/>
        </p:nvSpPr>
        <p:spPr bwMode="auto">
          <a:xfrm>
            <a:off x="1680480" y="3886968"/>
            <a:ext cx="1369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Page Offset</a:t>
            </a:r>
          </a:p>
        </p:txBody>
      </p:sp>
      <p:sp>
        <p:nvSpPr>
          <p:cNvPr id="53267" name="Line 20"/>
          <p:cNvSpPr>
            <a:spLocks noChangeShapeType="1"/>
          </p:cNvSpPr>
          <p:nvPr/>
        </p:nvSpPr>
        <p:spPr bwMode="auto">
          <a:xfrm>
            <a:off x="8076960" y="3581657"/>
            <a:ext cx="460800" cy="1440"/>
          </a:xfrm>
          <a:prstGeom prst="line">
            <a:avLst/>
          </a:prstGeom>
          <a:noFill/>
          <a:ln w="28440">
            <a:solidFill>
              <a:srgbClr val="618FFD"/>
            </a:solidFill>
            <a:miter lim="800000"/>
            <a:headEnd/>
            <a:tailEnd/>
          </a:ln>
        </p:spPr>
        <p:txBody>
          <a:bodyPr lIns="82945" tIns="41473" rIns="82945" bIns="41473"/>
          <a:lstStyle/>
          <a:p>
            <a:endParaRPr lang="en-US"/>
          </a:p>
        </p:txBody>
      </p:sp>
      <p:sp>
        <p:nvSpPr>
          <p:cNvPr id="53268" name="Line 21"/>
          <p:cNvSpPr>
            <a:spLocks noChangeShapeType="1"/>
          </p:cNvSpPr>
          <p:nvPr/>
        </p:nvSpPr>
        <p:spPr bwMode="auto">
          <a:xfrm>
            <a:off x="8529121" y="3575896"/>
            <a:ext cx="1440" cy="2747808"/>
          </a:xfrm>
          <a:prstGeom prst="line">
            <a:avLst/>
          </a:prstGeom>
          <a:noFill/>
          <a:ln w="28440">
            <a:solidFill>
              <a:srgbClr val="618FFD"/>
            </a:solidFill>
            <a:miter lim="800000"/>
            <a:headEnd/>
            <a:tailEnd/>
          </a:ln>
        </p:spPr>
        <p:txBody>
          <a:bodyPr lIns="82945" tIns="41473" rIns="82945" bIns="41473"/>
          <a:lstStyle/>
          <a:p>
            <a:endParaRPr lang="en-US"/>
          </a:p>
        </p:txBody>
      </p:sp>
      <p:sp>
        <p:nvSpPr>
          <p:cNvPr id="53269" name="Line 22"/>
          <p:cNvSpPr>
            <a:spLocks noChangeShapeType="1"/>
          </p:cNvSpPr>
          <p:nvPr/>
        </p:nvSpPr>
        <p:spPr bwMode="auto">
          <a:xfrm>
            <a:off x="3810240" y="6325144"/>
            <a:ext cx="4705920" cy="1441"/>
          </a:xfrm>
          <a:prstGeom prst="line">
            <a:avLst/>
          </a:prstGeom>
          <a:noFill/>
          <a:ln w="28440">
            <a:solidFill>
              <a:srgbClr val="618FFD"/>
            </a:solidFill>
            <a:miter lim="800000"/>
            <a:headEnd/>
            <a:tailEnd/>
          </a:ln>
        </p:spPr>
        <p:txBody>
          <a:bodyPr lIns="82945" tIns="41473" rIns="82945" bIns="41473"/>
          <a:lstStyle/>
          <a:p>
            <a:endParaRPr lang="en-US"/>
          </a:p>
        </p:txBody>
      </p:sp>
      <p:sp>
        <p:nvSpPr>
          <p:cNvPr id="53270" name="Line 23"/>
          <p:cNvSpPr>
            <a:spLocks noChangeShapeType="1"/>
          </p:cNvSpPr>
          <p:nvPr/>
        </p:nvSpPr>
        <p:spPr bwMode="auto">
          <a:xfrm>
            <a:off x="3820321" y="4238365"/>
            <a:ext cx="1440" cy="2096860"/>
          </a:xfrm>
          <a:prstGeom prst="line">
            <a:avLst/>
          </a:prstGeom>
          <a:noFill/>
          <a:ln w="28440">
            <a:solidFill>
              <a:srgbClr val="618FFD"/>
            </a:solidFill>
            <a:miter lim="800000"/>
            <a:headEnd type="triangle" w="med" len="med"/>
            <a:tailEnd/>
          </a:ln>
        </p:spPr>
        <p:txBody>
          <a:bodyPr lIns="82945" tIns="41473" rIns="82945" bIns="41473"/>
          <a:lstStyle/>
          <a:p>
            <a:endParaRPr lang="en-US"/>
          </a:p>
        </p:txBody>
      </p:sp>
      <p:sp>
        <p:nvSpPr>
          <p:cNvPr id="53271" name="Text Box 24"/>
          <p:cNvSpPr txBox="1">
            <a:spLocks noChangeArrowheads="1"/>
          </p:cNvSpPr>
          <p:nvPr/>
        </p:nvSpPr>
        <p:spPr bwMode="auto">
          <a:xfrm>
            <a:off x="2747520" y="5334321"/>
            <a:ext cx="999360" cy="529381"/>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000000"/>
                </a:solidFill>
                <a:latin typeface="Arial" charset="0"/>
              </a:rPr>
              <a:t>Physical</a:t>
            </a:r>
          </a:p>
          <a:p>
            <a:pPr>
              <a:lnSpc>
                <a:spcPct val="93000"/>
              </a:lnSpc>
              <a:tabLst>
                <a:tab pos="656650" algn="l"/>
              </a:tabLst>
            </a:pPr>
            <a:r>
              <a:rPr lang="en-GB" sz="1500" b="1" dirty="0">
                <a:solidFill>
                  <a:srgbClr val="000000"/>
                </a:solidFill>
                <a:latin typeface="Arial" charset="0"/>
              </a:rPr>
              <a:t>Page #</a:t>
            </a:r>
          </a:p>
        </p:txBody>
      </p:sp>
      <p:sp>
        <p:nvSpPr>
          <p:cNvPr id="53272" name="Rectangle 25"/>
          <p:cNvSpPr>
            <a:spLocks noChangeArrowheads="1"/>
          </p:cNvSpPr>
          <p:nvPr/>
        </p:nvSpPr>
        <p:spPr bwMode="auto">
          <a:xfrm>
            <a:off x="7924321" y="3276344"/>
            <a:ext cx="152640" cy="627906"/>
          </a:xfrm>
          <a:prstGeom prst="rect">
            <a:avLst/>
          </a:prstGeom>
          <a:solidFill>
            <a:srgbClr val="D440D4"/>
          </a:solidFill>
          <a:ln w="19080">
            <a:solidFill>
              <a:srgbClr val="000000"/>
            </a:solidFill>
            <a:miter lim="800000"/>
            <a:headEnd/>
            <a:tailEnd/>
          </a:ln>
        </p:spPr>
        <p:txBody>
          <a:bodyPr wrap="none" lIns="82945" tIns="41473" rIns="82945" bIns="41473" anchor="ctr"/>
          <a:lstStyle/>
          <a:p>
            <a:endParaRPr lang="en-US"/>
          </a:p>
        </p:txBody>
      </p:sp>
      <p:sp>
        <p:nvSpPr>
          <p:cNvPr id="53273" name="Text Box 26"/>
          <p:cNvSpPr txBox="1">
            <a:spLocks noChangeArrowheads="1"/>
          </p:cNvSpPr>
          <p:nvPr/>
        </p:nvSpPr>
        <p:spPr bwMode="auto">
          <a:xfrm>
            <a:off x="7547041" y="2285521"/>
            <a:ext cx="999360" cy="758353"/>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000000"/>
                </a:solidFill>
                <a:latin typeface="Arial" charset="0"/>
              </a:rPr>
              <a:t>Physical</a:t>
            </a:r>
          </a:p>
          <a:p>
            <a:pPr>
              <a:lnSpc>
                <a:spcPct val="93000"/>
              </a:lnSpc>
              <a:tabLst>
                <a:tab pos="656650" algn="l"/>
              </a:tabLst>
            </a:pPr>
            <a:r>
              <a:rPr lang="en-GB" sz="1500" b="1" dirty="0">
                <a:solidFill>
                  <a:srgbClr val="000000"/>
                </a:solidFill>
                <a:latin typeface="Arial" charset="0"/>
              </a:rPr>
              <a:t>Page #</a:t>
            </a:r>
          </a:p>
          <a:p>
            <a:pPr>
              <a:lnSpc>
                <a:spcPct val="93000"/>
              </a:lnSpc>
              <a:tabLst>
                <a:tab pos="656650" algn="l"/>
              </a:tabLst>
            </a:pPr>
            <a:r>
              <a:rPr lang="en-GB" sz="1500" b="1" dirty="0">
                <a:solidFill>
                  <a:srgbClr val="000000"/>
                </a:solidFill>
                <a:latin typeface="Arial" charset="0"/>
              </a:rPr>
              <a:t>Latch</a:t>
            </a:r>
          </a:p>
        </p:txBody>
      </p:sp>
      <p:sp>
        <p:nvSpPr>
          <p:cNvPr id="53274" name="Line 27"/>
          <p:cNvSpPr>
            <a:spLocks noChangeShapeType="1"/>
          </p:cNvSpPr>
          <p:nvPr/>
        </p:nvSpPr>
        <p:spPr bwMode="auto">
          <a:xfrm>
            <a:off x="4489920" y="3970498"/>
            <a:ext cx="1147680" cy="1516479"/>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53275" name="Line 28"/>
          <p:cNvSpPr>
            <a:spLocks noChangeShapeType="1"/>
          </p:cNvSpPr>
          <p:nvPr/>
        </p:nvSpPr>
        <p:spPr bwMode="auto">
          <a:xfrm flipV="1">
            <a:off x="7086240" y="5484096"/>
            <a:ext cx="990720" cy="4321"/>
          </a:xfrm>
          <a:prstGeom prst="line">
            <a:avLst/>
          </a:prstGeom>
          <a:noFill/>
          <a:ln w="57240">
            <a:solidFill>
              <a:srgbClr val="618FFD"/>
            </a:solidFill>
            <a:miter lim="800000"/>
            <a:headEnd/>
            <a:tailEnd type="triangle" w="med" len="med"/>
          </a:ln>
        </p:spPr>
        <p:txBody>
          <a:bodyPr lIns="82945" tIns="41473" rIns="82945" bIns="41473"/>
          <a:lstStyle/>
          <a:p>
            <a:endParaRPr lang="en-US"/>
          </a:p>
        </p:txBody>
      </p:sp>
      <p:sp>
        <p:nvSpPr>
          <p:cNvPr id="53276" name="Rectangle 29"/>
          <p:cNvSpPr>
            <a:spLocks noChangeArrowheads="1"/>
          </p:cNvSpPr>
          <p:nvPr/>
        </p:nvSpPr>
        <p:spPr bwMode="auto">
          <a:xfrm>
            <a:off x="7164000" y="4952680"/>
            <a:ext cx="650880" cy="343368"/>
          </a:xfrm>
          <a:prstGeom prst="rect">
            <a:avLst/>
          </a:prstGeom>
          <a:noFill/>
          <a:ln w="9525">
            <a:noFill/>
            <a:round/>
            <a:headEnd/>
            <a:tailEnd/>
          </a:ln>
        </p:spPr>
        <p:txBody>
          <a:bodyPr lIns="81639" tIns="42452" rIns="81639" bIns="42452">
            <a:spAutoFit/>
          </a:bodyPr>
          <a:lstStyle/>
          <a:p>
            <a:pPr>
              <a:lnSpc>
                <a:spcPct val="93000"/>
              </a:lnSpc>
            </a:pPr>
            <a:r>
              <a:rPr lang="en-GB" b="1">
                <a:solidFill>
                  <a:srgbClr val="618FFD"/>
                </a:solidFill>
                <a:latin typeface="Arial" charset="0"/>
              </a:rPr>
              <a:t>data</a:t>
            </a:r>
          </a:p>
        </p:txBody>
      </p:sp>
      <p:sp>
        <p:nvSpPr>
          <p:cNvPr id="53277" name="Text Box 30"/>
          <p:cNvSpPr txBox="1">
            <a:spLocks noChangeArrowheads="1"/>
          </p:cNvSpPr>
          <p:nvPr/>
        </p:nvSpPr>
        <p:spPr bwMode="auto">
          <a:xfrm rot="-5400000">
            <a:off x="-257131"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53278" name="Text Box 31"/>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53279" name="Freeform 32"/>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noFill/>
          <a:ln w="19080">
            <a:solidFill>
              <a:srgbClr val="000000"/>
            </a:solidFill>
            <a:round/>
            <a:headEnd/>
            <a:tailEnd/>
          </a:ln>
        </p:spPr>
        <p:txBody>
          <a:bodyPr wrap="none" lIns="82945" tIns="41473" rIns="82945" bIns="41473" anchor="ctr"/>
          <a:lstStyle/>
          <a:p>
            <a:endParaRPr lang="en-US"/>
          </a:p>
        </p:txBody>
      </p:sp>
      <p:sp>
        <p:nvSpPr>
          <p:cNvPr id="53280"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6144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144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1445" name="Rectangle 4"/>
          <p:cNvSpPr>
            <a:spLocks noChangeArrowheads="1"/>
          </p:cNvSpPr>
          <p:nvPr>
            <p:ph type="title"/>
          </p:nvPr>
        </p:nvSpPr>
        <p:spPr/>
        <p:txBody>
          <a:bodyPr/>
          <a:lstStyle/>
          <a:p>
            <a:pPr algn="ctr" eaLnBrk="1" hangingPunct="1"/>
            <a:r>
              <a:rPr lang="en-US" dirty="0" smtClean="0"/>
              <a:t>The C Code Translation Hierarchy</a:t>
            </a:r>
          </a:p>
        </p:txBody>
      </p:sp>
      <p:sp>
        <p:nvSpPr>
          <p:cNvPr id="61446" name="Rectangle 5"/>
          <p:cNvSpPr>
            <a:spLocks/>
          </p:cNvSpPr>
          <p:nvPr/>
        </p:nvSpPr>
        <p:spPr bwMode="auto">
          <a:xfrm>
            <a:off x="990600" y="914400"/>
            <a:ext cx="1841500" cy="381000"/>
          </a:xfrm>
          <a:prstGeom prst="rect">
            <a:avLst/>
          </a:prstGeom>
          <a:noFill/>
          <a:ln w="12700">
            <a:solidFill>
              <a:srgbClr val="000000"/>
            </a:solidFill>
            <a:miter lim="800000"/>
            <a:headEnd/>
            <a:tailEnd/>
          </a:ln>
        </p:spPr>
        <p:txBody>
          <a:bodyPr wrap="none" lIns="0" tIns="0" rIns="0" bIns="0"/>
          <a:lstStyle/>
          <a:p>
            <a:endParaRPr lang="en-US"/>
          </a:p>
        </p:txBody>
      </p:sp>
      <p:sp>
        <p:nvSpPr>
          <p:cNvPr id="61447" name="Rectangle 6"/>
          <p:cNvSpPr>
            <a:spLocks/>
          </p:cNvSpPr>
          <p:nvPr/>
        </p:nvSpPr>
        <p:spPr bwMode="auto">
          <a:xfrm>
            <a:off x="1295400" y="914400"/>
            <a:ext cx="11557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C program</a:t>
            </a:r>
          </a:p>
        </p:txBody>
      </p:sp>
      <p:grpSp>
        <p:nvGrpSpPr>
          <p:cNvPr id="2" name="Group 7"/>
          <p:cNvGrpSpPr>
            <a:grpSpLocks/>
          </p:cNvGrpSpPr>
          <p:nvPr/>
        </p:nvGrpSpPr>
        <p:grpSpPr bwMode="auto">
          <a:xfrm>
            <a:off x="1600200" y="1295400"/>
            <a:ext cx="2298700" cy="1295400"/>
            <a:chOff x="0" y="0"/>
            <a:chExt cx="1448" cy="816"/>
          </a:xfrm>
        </p:grpSpPr>
        <p:sp>
          <p:nvSpPr>
            <p:cNvPr id="61481" name="Oval 8"/>
            <p:cNvSpPr>
              <a:spLocks/>
            </p:cNvSpPr>
            <p:nvPr/>
          </p:nvSpPr>
          <p:spPr bwMode="auto">
            <a:xfrm>
              <a:off x="0" y="144"/>
              <a:ext cx="960" cy="288"/>
            </a:xfrm>
            <a:prstGeom prst="ellipse">
              <a:avLst/>
            </a:prstGeom>
            <a:noFill/>
            <a:ln w="12700">
              <a:solidFill>
                <a:srgbClr val="000000"/>
              </a:solidFill>
              <a:round/>
              <a:headEnd/>
              <a:tailEnd/>
            </a:ln>
          </p:spPr>
          <p:txBody>
            <a:bodyPr lIns="0" tIns="0" rIns="0" bIns="0"/>
            <a:lstStyle/>
            <a:p>
              <a:endParaRPr lang="en-US"/>
            </a:p>
          </p:txBody>
        </p:sp>
        <p:sp>
          <p:nvSpPr>
            <p:cNvPr id="61482" name="Rectangle 9"/>
            <p:cNvSpPr>
              <a:spLocks/>
            </p:cNvSpPr>
            <p:nvPr/>
          </p:nvSpPr>
          <p:spPr bwMode="auto">
            <a:xfrm>
              <a:off x="143" y="192"/>
              <a:ext cx="592"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compiler</a:t>
              </a:r>
            </a:p>
          </p:txBody>
        </p:sp>
        <p:sp>
          <p:nvSpPr>
            <p:cNvPr id="61483" name="Line 10"/>
            <p:cNvSpPr>
              <a:spLocks noChangeShapeType="1"/>
            </p:cNvSpPr>
            <p:nvPr/>
          </p:nvSpPr>
          <p:spPr bwMode="auto">
            <a:xfrm>
              <a:off x="143" y="0"/>
              <a:ext cx="144" cy="144"/>
            </a:xfrm>
            <a:prstGeom prst="line">
              <a:avLst/>
            </a:prstGeom>
            <a:noFill/>
            <a:ln w="12700">
              <a:solidFill>
                <a:srgbClr val="000000"/>
              </a:solidFill>
              <a:round/>
              <a:headEnd/>
              <a:tailEnd type="triangle" w="med" len="med"/>
            </a:ln>
          </p:spPr>
          <p:txBody>
            <a:bodyPr lIns="0" tIns="0" rIns="0" bIns="0"/>
            <a:lstStyle/>
            <a:p>
              <a:endParaRPr lang="en-US"/>
            </a:p>
          </p:txBody>
        </p:sp>
        <p:sp>
          <p:nvSpPr>
            <p:cNvPr id="61484" name="Line 11"/>
            <p:cNvSpPr>
              <a:spLocks noChangeShapeType="1"/>
            </p:cNvSpPr>
            <p:nvPr/>
          </p:nvSpPr>
          <p:spPr bwMode="auto">
            <a:xfrm>
              <a:off x="527" y="432"/>
              <a:ext cx="144" cy="144"/>
            </a:xfrm>
            <a:prstGeom prst="line">
              <a:avLst/>
            </a:prstGeom>
            <a:noFill/>
            <a:ln w="12700">
              <a:solidFill>
                <a:srgbClr val="000000"/>
              </a:solidFill>
              <a:round/>
              <a:headEnd/>
              <a:tailEnd type="triangle" w="med" len="med"/>
            </a:ln>
          </p:spPr>
          <p:txBody>
            <a:bodyPr lIns="0" tIns="0" rIns="0" bIns="0"/>
            <a:lstStyle/>
            <a:p>
              <a:endParaRPr lang="en-US"/>
            </a:p>
          </p:txBody>
        </p:sp>
        <p:grpSp>
          <p:nvGrpSpPr>
            <p:cNvPr id="3" name="Group 12"/>
            <p:cNvGrpSpPr>
              <a:grpSpLocks/>
            </p:cNvGrpSpPr>
            <p:nvPr/>
          </p:nvGrpSpPr>
          <p:grpSpPr bwMode="auto">
            <a:xfrm>
              <a:off x="288" y="576"/>
              <a:ext cx="1160" cy="240"/>
              <a:chOff x="0" y="0"/>
              <a:chExt cx="1160" cy="240"/>
            </a:xfrm>
          </p:grpSpPr>
          <p:sp>
            <p:nvSpPr>
              <p:cNvPr id="61486" name="Rectangle 13"/>
              <p:cNvSpPr>
                <a:spLocks/>
              </p:cNvSpPr>
              <p:nvPr/>
            </p:nvSpPr>
            <p:spPr bwMode="auto">
              <a:xfrm>
                <a:off x="0" y="0"/>
                <a:ext cx="1160" cy="240"/>
              </a:xfrm>
              <a:prstGeom prst="rect">
                <a:avLst/>
              </a:prstGeom>
              <a:noFill/>
              <a:ln w="12700">
                <a:solidFill>
                  <a:srgbClr val="000000"/>
                </a:solidFill>
                <a:miter lim="800000"/>
                <a:headEnd/>
                <a:tailEnd/>
              </a:ln>
            </p:spPr>
            <p:txBody>
              <a:bodyPr wrap="none" lIns="0" tIns="0" rIns="0" bIns="0"/>
              <a:lstStyle/>
              <a:p>
                <a:endParaRPr lang="en-US"/>
              </a:p>
            </p:txBody>
          </p:sp>
          <p:sp>
            <p:nvSpPr>
              <p:cNvPr id="61487" name="Rectangle 14"/>
              <p:cNvSpPr>
                <a:spLocks/>
              </p:cNvSpPr>
              <p:nvPr/>
            </p:nvSpPr>
            <p:spPr bwMode="auto">
              <a:xfrm>
                <a:off x="0" y="0"/>
                <a:ext cx="1008"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assembly code</a:t>
                </a:r>
              </a:p>
            </p:txBody>
          </p:sp>
        </p:grpSp>
      </p:grpSp>
      <p:grpSp>
        <p:nvGrpSpPr>
          <p:cNvPr id="4" name="Group 15"/>
          <p:cNvGrpSpPr>
            <a:grpSpLocks/>
          </p:cNvGrpSpPr>
          <p:nvPr/>
        </p:nvGrpSpPr>
        <p:grpSpPr bwMode="auto">
          <a:xfrm>
            <a:off x="2667000" y="2590800"/>
            <a:ext cx="2298700" cy="1295400"/>
            <a:chOff x="0" y="0"/>
            <a:chExt cx="1448" cy="815"/>
          </a:xfrm>
        </p:grpSpPr>
        <p:grpSp>
          <p:nvGrpSpPr>
            <p:cNvPr id="5" name="Group 16"/>
            <p:cNvGrpSpPr>
              <a:grpSpLocks/>
            </p:cNvGrpSpPr>
            <p:nvPr/>
          </p:nvGrpSpPr>
          <p:grpSpPr bwMode="auto">
            <a:xfrm>
              <a:off x="0" y="0"/>
              <a:ext cx="960" cy="575"/>
              <a:chOff x="0" y="0"/>
              <a:chExt cx="960" cy="575"/>
            </a:xfrm>
          </p:grpSpPr>
          <p:sp>
            <p:nvSpPr>
              <p:cNvPr id="61477" name="Oval 17"/>
              <p:cNvSpPr>
                <a:spLocks/>
              </p:cNvSpPr>
              <p:nvPr/>
            </p:nvSpPr>
            <p:spPr bwMode="auto">
              <a:xfrm>
                <a:off x="0" y="143"/>
                <a:ext cx="960" cy="289"/>
              </a:xfrm>
              <a:prstGeom prst="ellipse">
                <a:avLst/>
              </a:prstGeom>
              <a:noFill/>
              <a:ln w="12700">
                <a:solidFill>
                  <a:srgbClr val="000000"/>
                </a:solidFill>
                <a:round/>
                <a:headEnd/>
                <a:tailEnd/>
              </a:ln>
            </p:spPr>
            <p:txBody>
              <a:bodyPr lIns="0" tIns="0" rIns="0" bIns="0"/>
              <a:lstStyle/>
              <a:p>
                <a:endParaRPr lang="en-US"/>
              </a:p>
            </p:txBody>
          </p:sp>
          <p:sp>
            <p:nvSpPr>
              <p:cNvPr id="61478" name="Rectangle 18"/>
              <p:cNvSpPr>
                <a:spLocks/>
              </p:cNvSpPr>
              <p:nvPr/>
            </p:nvSpPr>
            <p:spPr bwMode="auto">
              <a:xfrm>
                <a:off x="143" y="192"/>
                <a:ext cx="712" cy="220"/>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assembler</a:t>
                </a:r>
              </a:p>
            </p:txBody>
          </p:sp>
          <p:sp>
            <p:nvSpPr>
              <p:cNvPr id="61479" name="Line 19"/>
              <p:cNvSpPr>
                <a:spLocks noChangeShapeType="1"/>
              </p:cNvSpPr>
              <p:nvPr/>
            </p:nvSpPr>
            <p:spPr bwMode="auto">
              <a:xfrm>
                <a:off x="144" y="0"/>
                <a:ext cx="144" cy="144"/>
              </a:xfrm>
              <a:prstGeom prst="line">
                <a:avLst/>
              </a:prstGeom>
              <a:noFill/>
              <a:ln w="12700">
                <a:solidFill>
                  <a:srgbClr val="000000"/>
                </a:solidFill>
                <a:round/>
                <a:headEnd/>
                <a:tailEnd type="triangle" w="med" len="med"/>
              </a:ln>
            </p:spPr>
            <p:txBody>
              <a:bodyPr lIns="0" tIns="0" rIns="0" bIns="0"/>
              <a:lstStyle/>
              <a:p>
                <a:endParaRPr lang="en-US"/>
              </a:p>
            </p:txBody>
          </p:sp>
          <p:sp>
            <p:nvSpPr>
              <p:cNvPr id="61480" name="Line 20"/>
              <p:cNvSpPr>
                <a:spLocks noChangeShapeType="1"/>
              </p:cNvSpPr>
              <p:nvPr/>
            </p:nvSpPr>
            <p:spPr bwMode="auto">
              <a:xfrm>
                <a:off x="528" y="431"/>
                <a:ext cx="144" cy="144"/>
              </a:xfrm>
              <a:prstGeom prst="line">
                <a:avLst/>
              </a:prstGeom>
              <a:noFill/>
              <a:ln w="12700">
                <a:solidFill>
                  <a:srgbClr val="000000"/>
                </a:solidFill>
                <a:round/>
                <a:headEnd/>
                <a:tailEnd type="triangle" w="med" len="med"/>
              </a:ln>
            </p:spPr>
            <p:txBody>
              <a:bodyPr lIns="0" tIns="0" rIns="0" bIns="0"/>
              <a:lstStyle/>
              <a:p>
                <a:endParaRPr lang="en-US"/>
              </a:p>
            </p:txBody>
          </p:sp>
        </p:grpSp>
        <p:sp>
          <p:nvSpPr>
            <p:cNvPr id="61475" name="Rectangle 21"/>
            <p:cNvSpPr>
              <a:spLocks/>
            </p:cNvSpPr>
            <p:nvPr/>
          </p:nvSpPr>
          <p:spPr bwMode="auto">
            <a:xfrm>
              <a:off x="288" y="575"/>
              <a:ext cx="1160" cy="240"/>
            </a:xfrm>
            <a:prstGeom prst="rect">
              <a:avLst/>
            </a:prstGeom>
            <a:noFill/>
            <a:ln w="12700">
              <a:solidFill>
                <a:srgbClr val="000000"/>
              </a:solidFill>
              <a:miter lim="800000"/>
              <a:headEnd/>
              <a:tailEnd/>
            </a:ln>
          </p:spPr>
          <p:txBody>
            <a:bodyPr wrap="none" lIns="0" tIns="0" rIns="0" bIns="0"/>
            <a:lstStyle/>
            <a:p>
              <a:endParaRPr lang="en-US"/>
            </a:p>
          </p:txBody>
        </p:sp>
        <p:sp>
          <p:nvSpPr>
            <p:cNvPr id="61476" name="Rectangle 22"/>
            <p:cNvSpPr>
              <a:spLocks/>
            </p:cNvSpPr>
            <p:nvPr/>
          </p:nvSpPr>
          <p:spPr bwMode="auto">
            <a:xfrm>
              <a:off x="383" y="575"/>
              <a:ext cx="785"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object code</a:t>
              </a:r>
            </a:p>
          </p:txBody>
        </p:sp>
      </p:grpSp>
      <p:grpSp>
        <p:nvGrpSpPr>
          <p:cNvPr id="6" name="Group 23"/>
          <p:cNvGrpSpPr>
            <a:grpSpLocks/>
          </p:cNvGrpSpPr>
          <p:nvPr/>
        </p:nvGrpSpPr>
        <p:grpSpPr bwMode="auto">
          <a:xfrm>
            <a:off x="5334000" y="3505200"/>
            <a:ext cx="1841500" cy="381000"/>
            <a:chOff x="0" y="0"/>
            <a:chExt cx="1160" cy="240"/>
          </a:xfrm>
        </p:grpSpPr>
        <p:sp>
          <p:nvSpPr>
            <p:cNvPr id="61472" name="Rectangle 24"/>
            <p:cNvSpPr>
              <a:spLocks/>
            </p:cNvSpPr>
            <p:nvPr/>
          </p:nvSpPr>
          <p:spPr bwMode="auto">
            <a:xfrm>
              <a:off x="0" y="0"/>
              <a:ext cx="1160" cy="240"/>
            </a:xfrm>
            <a:prstGeom prst="rect">
              <a:avLst/>
            </a:prstGeom>
            <a:noFill/>
            <a:ln w="12700">
              <a:solidFill>
                <a:srgbClr val="000000"/>
              </a:solidFill>
              <a:miter lim="800000"/>
              <a:headEnd/>
              <a:tailEnd/>
            </a:ln>
          </p:spPr>
          <p:txBody>
            <a:bodyPr wrap="none" lIns="0" tIns="0" rIns="0" bIns="0"/>
            <a:lstStyle/>
            <a:p>
              <a:endParaRPr lang="en-US"/>
            </a:p>
          </p:txBody>
        </p:sp>
        <p:sp>
          <p:nvSpPr>
            <p:cNvPr id="61473" name="Rectangle 25"/>
            <p:cNvSpPr>
              <a:spLocks/>
            </p:cNvSpPr>
            <p:nvPr/>
          </p:nvSpPr>
          <p:spPr bwMode="auto">
            <a:xfrm>
              <a:off x="48" y="0"/>
              <a:ext cx="992"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library routines</a:t>
              </a:r>
            </a:p>
          </p:txBody>
        </p:sp>
      </p:grpSp>
      <p:grpSp>
        <p:nvGrpSpPr>
          <p:cNvPr id="7" name="Group 26"/>
          <p:cNvGrpSpPr>
            <a:grpSpLocks/>
          </p:cNvGrpSpPr>
          <p:nvPr/>
        </p:nvGrpSpPr>
        <p:grpSpPr bwMode="auto">
          <a:xfrm>
            <a:off x="3733800" y="3886200"/>
            <a:ext cx="2297113" cy="1293813"/>
            <a:chOff x="0" y="0"/>
            <a:chExt cx="1447" cy="815"/>
          </a:xfrm>
        </p:grpSpPr>
        <p:sp>
          <p:nvSpPr>
            <p:cNvPr id="61465" name="Rectangle 27"/>
            <p:cNvSpPr>
              <a:spLocks/>
            </p:cNvSpPr>
            <p:nvPr/>
          </p:nvSpPr>
          <p:spPr bwMode="auto">
            <a:xfrm>
              <a:off x="287" y="575"/>
              <a:ext cx="1160" cy="240"/>
            </a:xfrm>
            <a:prstGeom prst="rect">
              <a:avLst/>
            </a:prstGeom>
            <a:noFill/>
            <a:ln w="12700">
              <a:solidFill>
                <a:srgbClr val="000000"/>
              </a:solidFill>
              <a:miter lim="800000"/>
              <a:headEnd/>
              <a:tailEnd/>
            </a:ln>
          </p:spPr>
          <p:txBody>
            <a:bodyPr wrap="none" lIns="0" tIns="0" rIns="0" bIns="0"/>
            <a:lstStyle/>
            <a:p>
              <a:endParaRPr lang="en-US"/>
            </a:p>
          </p:txBody>
        </p:sp>
        <p:sp>
          <p:nvSpPr>
            <p:cNvPr id="61466" name="Rectangle 28"/>
            <p:cNvSpPr>
              <a:spLocks/>
            </p:cNvSpPr>
            <p:nvPr/>
          </p:nvSpPr>
          <p:spPr bwMode="auto">
            <a:xfrm>
              <a:off x="480" y="576"/>
              <a:ext cx="745"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executable</a:t>
              </a:r>
            </a:p>
          </p:txBody>
        </p:sp>
        <p:sp>
          <p:nvSpPr>
            <p:cNvPr id="61467" name="Oval 29"/>
            <p:cNvSpPr>
              <a:spLocks/>
            </p:cNvSpPr>
            <p:nvPr/>
          </p:nvSpPr>
          <p:spPr bwMode="auto">
            <a:xfrm>
              <a:off x="0" y="143"/>
              <a:ext cx="960" cy="288"/>
            </a:xfrm>
            <a:prstGeom prst="ellipse">
              <a:avLst/>
            </a:prstGeom>
            <a:noFill/>
            <a:ln w="12700">
              <a:solidFill>
                <a:srgbClr val="000000"/>
              </a:solidFill>
              <a:round/>
              <a:headEnd/>
              <a:tailEnd/>
            </a:ln>
          </p:spPr>
          <p:txBody>
            <a:bodyPr lIns="0" tIns="0" rIns="0" bIns="0"/>
            <a:lstStyle/>
            <a:p>
              <a:endParaRPr lang="en-US"/>
            </a:p>
          </p:txBody>
        </p:sp>
        <p:sp>
          <p:nvSpPr>
            <p:cNvPr id="61468" name="Rectangle 30"/>
            <p:cNvSpPr>
              <a:spLocks/>
            </p:cNvSpPr>
            <p:nvPr/>
          </p:nvSpPr>
          <p:spPr bwMode="auto">
            <a:xfrm>
              <a:off x="240" y="192"/>
              <a:ext cx="392"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linker</a:t>
              </a:r>
            </a:p>
          </p:txBody>
        </p:sp>
        <p:sp>
          <p:nvSpPr>
            <p:cNvPr id="61469" name="Line 31"/>
            <p:cNvSpPr>
              <a:spLocks noChangeShapeType="1"/>
            </p:cNvSpPr>
            <p:nvPr/>
          </p:nvSpPr>
          <p:spPr bwMode="auto">
            <a:xfrm>
              <a:off x="144" y="0"/>
              <a:ext cx="144" cy="144"/>
            </a:xfrm>
            <a:prstGeom prst="line">
              <a:avLst/>
            </a:prstGeom>
            <a:noFill/>
            <a:ln w="12700">
              <a:solidFill>
                <a:srgbClr val="000000"/>
              </a:solidFill>
              <a:round/>
              <a:headEnd/>
              <a:tailEnd type="triangle" w="med" len="med"/>
            </a:ln>
          </p:spPr>
          <p:txBody>
            <a:bodyPr lIns="0" tIns="0" rIns="0" bIns="0"/>
            <a:lstStyle/>
            <a:p>
              <a:endParaRPr lang="en-US"/>
            </a:p>
          </p:txBody>
        </p:sp>
        <p:sp>
          <p:nvSpPr>
            <p:cNvPr id="61470" name="Line 32"/>
            <p:cNvSpPr>
              <a:spLocks noChangeShapeType="1"/>
            </p:cNvSpPr>
            <p:nvPr/>
          </p:nvSpPr>
          <p:spPr bwMode="auto">
            <a:xfrm>
              <a:off x="528" y="432"/>
              <a:ext cx="144" cy="144"/>
            </a:xfrm>
            <a:prstGeom prst="line">
              <a:avLst/>
            </a:prstGeom>
            <a:noFill/>
            <a:ln w="12700">
              <a:solidFill>
                <a:srgbClr val="000000"/>
              </a:solidFill>
              <a:round/>
              <a:headEnd/>
              <a:tailEnd type="triangle" w="med" len="med"/>
            </a:ln>
          </p:spPr>
          <p:txBody>
            <a:bodyPr lIns="0" tIns="0" rIns="0" bIns="0"/>
            <a:lstStyle/>
            <a:p>
              <a:endParaRPr lang="en-US"/>
            </a:p>
          </p:txBody>
        </p:sp>
        <p:sp>
          <p:nvSpPr>
            <p:cNvPr id="61471" name="Line 33"/>
            <p:cNvSpPr>
              <a:spLocks noChangeShapeType="1"/>
            </p:cNvSpPr>
            <p:nvPr/>
          </p:nvSpPr>
          <p:spPr bwMode="auto">
            <a:xfrm flipH="1">
              <a:off x="864" y="0"/>
              <a:ext cx="240" cy="192"/>
            </a:xfrm>
            <a:prstGeom prst="line">
              <a:avLst/>
            </a:prstGeom>
            <a:noFill/>
            <a:ln w="12700">
              <a:solidFill>
                <a:srgbClr val="000000"/>
              </a:solidFill>
              <a:round/>
              <a:headEnd/>
              <a:tailEnd type="triangle" w="med" len="med"/>
            </a:ln>
          </p:spPr>
          <p:txBody>
            <a:bodyPr lIns="0" tIns="0" rIns="0" bIns="0"/>
            <a:lstStyle/>
            <a:p>
              <a:endParaRPr lang="en-US"/>
            </a:p>
          </p:txBody>
        </p:sp>
      </p:grpSp>
      <p:grpSp>
        <p:nvGrpSpPr>
          <p:cNvPr id="8" name="Group 34"/>
          <p:cNvGrpSpPr>
            <a:grpSpLocks/>
          </p:cNvGrpSpPr>
          <p:nvPr/>
        </p:nvGrpSpPr>
        <p:grpSpPr bwMode="auto">
          <a:xfrm>
            <a:off x="4800600" y="5181600"/>
            <a:ext cx="2298700" cy="1371600"/>
            <a:chOff x="0" y="0"/>
            <a:chExt cx="1448" cy="864"/>
          </a:xfrm>
        </p:grpSpPr>
        <p:sp>
          <p:nvSpPr>
            <p:cNvPr id="61458" name="Oval 35"/>
            <p:cNvSpPr>
              <a:spLocks/>
            </p:cNvSpPr>
            <p:nvPr/>
          </p:nvSpPr>
          <p:spPr bwMode="auto">
            <a:xfrm>
              <a:off x="0" y="144"/>
              <a:ext cx="960" cy="288"/>
            </a:xfrm>
            <a:prstGeom prst="ellipse">
              <a:avLst/>
            </a:prstGeom>
            <a:noFill/>
            <a:ln w="12700">
              <a:solidFill>
                <a:srgbClr val="000000"/>
              </a:solidFill>
              <a:round/>
              <a:headEnd/>
              <a:tailEnd/>
            </a:ln>
          </p:spPr>
          <p:txBody>
            <a:bodyPr lIns="0" tIns="0" rIns="0" bIns="0"/>
            <a:lstStyle/>
            <a:p>
              <a:endParaRPr lang="en-US"/>
            </a:p>
          </p:txBody>
        </p:sp>
        <p:sp>
          <p:nvSpPr>
            <p:cNvPr id="61459" name="Rectangle 36"/>
            <p:cNvSpPr>
              <a:spLocks/>
            </p:cNvSpPr>
            <p:nvPr/>
          </p:nvSpPr>
          <p:spPr bwMode="auto">
            <a:xfrm>
              <a:off x="144" y="192"/>
              <a:ext cx="448" cy="221"/>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loader</a:t>
              </a:r>
            </a:p>
          </p:txBody>
        </p:sp>
        <p:sp>
          <p:nvSpPr>
            <p:cNvPr id="61460" name="Line 37"/>
            <p:cNvSpPr>
              <a:spLocks noChangeShapeType="1"/>
            </p:cNvSpPr>
            <p:nvPr/>
          </p:nvSpPr>
          <p:spPr bwMode="auto">
            <a:xfrm>
              <a:off x="144" y="0"/>
              <a:ext cx="144" cy="144"/>
            </a:xfrm>
            <a:prstGeom prst="line">
              <a:avLst/>
            </a:prstGeom>
            <a:noFill/>
            <a:ln w="12700">
              <a:solidFill>
                <a:srgbClr val="000000"/>
              </a:solidFill>
              <a:round/>
              <a:headEnd/>
              <a:tailEnd type="triangle" w="med" len="med"/>
            </a:ln>
          </p:spPr>
          <p:txBody>
            <a:bodyPr lIns="0" tIns="0" rIns="0" bIns="0"/>
            <a:lstStyle/>
            <a:p>
              <a:endParaRPr lang="en-US"/>
            </a:p>
          </p:txBody>
        </p:sp>
        <p:sp>
          <p:nvSpPr>
            <p:cNvPr id="61461" name="Line 38"/>
            <p:cNvSpPr>
              <a:spLocks noChangeShapeType="1"/>
            </p:cNvSpPr>
            <p:nvPr/>
          </p:nvSpPr>
          <p:spPr bwMode="auto">
            <a:xfrm>
              <a:off x="528" y="432"/>
              <a:ext cx="144" cy="144"/>
            </a:xfrm>
            <a:prstGeom prst="line">
              <a:avLst/>
            </a:prstGeom>
            <a:noFill/>
            <a:ln w="12700">
              <a:solidFill>
                <a:srgbClr val="000000"/>
              </a:solidFill>
              <a:round/>
              <a:headEnd/>
              <a:tailEnd type="triangle" w="med" len="med"/>
            </a:ln>
          </p:spPr>
          <p:txBody>
            <a:bodyPr lIns="0" tIns="0" rIns="0" bIns="0"/>
            <a:lstStyle/>
            <a:p>
              <a:endParaRPr lang="en-US"/>
            </a:p>
          </p:txBody>
        </p:sp>
        <p:grpSp>
          <p:nvGrpSpPr>
            <p:cNvPr id="9" name="Group 39"/>
            <p:cNvGrpSpPr>
              <a:grpSpLocks/>
            </p:cNvGrpSpPr>
            <p:nvPr/>
          </p:nvGrpSpPr>
          <p:grpSpPr bwMode="auto">
            <a:xfrm>
              <a:off x="288" y="623"/>
              <a:ext cx="1160" cy="241"/>
              <a:chOff x="0" y="0"/>
              <a:chExt cx="1160" cy="240"/>
            </a:xfrm>
          </p:grpSpPr>
          <p:sp>
            <p:nvSpPr>
              <p:cNvPr id="61463" name="Rectangle 40"/>
              <p:cNvSpPr>
                <a:spLocks/>
              </p:cNvSpPr>
              <p:nvPr/>
            </p:nvSpPr>
            <p:spPr bwMode="auto">
              <a:xfrm>
                <a:off x="0" y="0"/>
                <a:ext cx="1160" cy="240"/>
              </a:xfrm>
              <a:prstGeom prst="rect">
                <a:avLst/>
              </a:prstGeom>
              <a:noFill/>
              <a:ln w="12700">
                <a:solidFill>
                  <a:srgbClr val="000000"/>
                </a:solidFill>
                <a:miter lim="800000"/>
                <a:headEnd/>
                <a:tailEnd/>
              </a:ln>
            </p:spPr>
            <p:txBody>
              <a:bodyPr wrap="none" lIns="0" tIns="0" rIns="0" bIns="0"/>
              <a:lstStyle/>
              <a:p>
                <a:endParaRPr lang="en-US"/>
              </a:p>
            </p:txBody>
          </p:sp>
          <p:sp>
            <p:nvSpPr>
              <p:cNvPr id="61464" name="Rectangle 41"/>
              <p:cNvSpPr>
                <a:spLocks/>
              </p:cNvSpPr>
              <p:nvPr/>
            </p:nvSpPr>
            <p:spPr bwMode="auto">
              <a:xfrm>
                <a:off x="192" y="0"/>
                <a:ext cx="568" cy="220"/>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memory</a:t>
                </a:r>
              </a:p>
            </p:txBody>
          </p:sp>
        </p:grpSp>
      </p:grpSp>
      <p:sp>
        <p:nvSpPr>
          <p:cNvPr id="61453" name="Rectangle 42"/>
          <p:cNvSpPr>
            <a:spLocks/>
          </p:cNvSpPr>
          <p:nvPr/>
        </p:nvSpPr>
        <p:spPr bwMode="auto">
          <a:xfrm>
            <a:off x="990600" y="4845050"/>
            <a:ext cx="1500188"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machine code</a:t>
            </a:r>
          </a:p>
        </p:txBody>
      </p:sp>
      <p:sp>
        <p:nvSpPr>
          <p:cNvPr id="61454" name="AutoShape 43"/>
          <p:cNvSpPr>
            <a:spLocks/>
          </p:cNvSpPr>
          <p:nvPr/>
        </p:nvSpPr>
        <p:spPr bwMode="auto">
          <a:xfrm rot="10800000" flipH="1">
            <a:off x="1828800" y="3695700"/>
            <a:ext cx="1295400" cy="1073150"/>
          </a:xfrm>
          <a:custGeom>
            <a:avLst/>
            <a:gdLst>
              <a:gd name="T0" fmla="*/ 38844008 w 21600"/>
              <a:gd name="T1" fmla="*/ 26658586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5400" y="0"/>
                  <a:pt x="10800" y="5400"/>
                  <a:pt x="10800" y="10800"/>
                </a:cubicBezTo>
                <a:cubicBezTo>
                  <a:pt x="10800" y="16200"/>
                  <a:pt x="16200" y="21600"/>
                  <a:pt x="21600" y="21600"/>
                </a:cubicBezTo>
              </a:path>
            </a:pathLst>
          </a:custGeom>
          <a:noFill/>
          <a:ln w="12700">
            <a:solidFill>
              <a:schemeClr val="tx1"/>
            </a:solidFill>
            <a:round/>
            <a:headEnd/>
            <a:tailEnd type="triangle" w="med" len="med"/>
          </a:ln>
        </p:spPr>
        <p:txBody>
          <a:bodyPr lIns="0" tIns="0" rIns="0" bIns="0"/>
          <a:lstStyle/>
          <a:p>
            <a:endParaRPr lang="en-US"/>
          </a:p>
        </p:txBody>
      </p:sp>
      <p:sp>
        <p:nvSpPr>
          <p:cNvPr id="61455" name="AutoShape 44"/>
          <p:cNvSpPr>
            <a:spLocks/>
          </p:cNvSpPr>
          <p:nvPr/>
        </p:nvSpPr>
        <p:spPr bwMode="auto">
          <a:xfrm rot="10800000" flipH="1">
            <a:off x="2597150" y="4991100"/>
            <a:ext cx="1593850" cy="38100"/>
          </a:xfrm>
          <a:custGeom>
            <a:avLst/>
            <a:gdLst>
              <a:gd name="T0" fmla="*/ 58804579 w 21600"/>
              <a:gd name="T1" fmla="*/ 33602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5400" y="0"/>
                  <a:pt x="10800" y="5400"/>
                  <a:pt x="10800" y="10800"/>
                </a:cubicBezTo>
                <a:cubicBezTo>
                  <a:pt x="10800" y="16200"/>
                  <a:pt x="16200" y="21600"/>
                  <a:pt x="21600" y="21600"/>
                </a:cubicBezTo>
              </a:path>
            </a:pathLst>
          </a:custGeom>
          <a:noFill/>
          <a:ln w="12700">
            <a:solidFill>
              <a:schemeClr val="tx1"/>
            </a:solidFill>
            <a:round/>
            <a:headEnd/>
            <a:tailEnd type="triangle" w="med" len="med"/>
          </a:ln>
        </p:spPr>
        <p:txBody>
          <a:bodyPr lIns="0" tIns="0" rIns="0" bIns="0"/>
          <a:lstStyle/>
          <a:p>
            <a:endParaRPr lang="en-US"/>
          </a:p>
        </p:txBody>
      </p:sp>
      <p:sp>
        <p:nvSpPr>
          <p:cNvPr id="66605" name="AutoShape 45"/>
          <p:cNvSpPr>
            <a:spLocks/>
          </p:cNvSpPr>
          <p:nvPr/>
        </p:nvSpPr>
        <p:spPr bwMode="auto">
          <a:xfrm>
            <a:off x="2133600" y="5226050"/>
            <a:ext cx="3124200" cy="1174750"/>
          </a:xfrm>
          <a:custGeom>
            <a:avLst/>
            <a:gdLst>
              <a:gd name="T0" fmla="*/ 225940408 w 21600"/>
              <a:gd name="T1" fmla="*/ 31945314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5400" y="0"/>
                  <a:pt x="10800" y="5400"/>
                  <a:pt x="10800" y="10800"/>
                </a:cubicBezTo>
                <a:cubicBezTo>
                  <a:pt x="10800" y="16200"/>
                  <a:pt x="16200" y="21600"/>
                  <a:pt x="21600" y="21600"/>
                </a:cubicBezTo>
              </a:path>
            </a:pathLst>
          </a:custGeom>
          <a:noFill/>
          <a:ln w="12700">
            <a:solidFill>
              <a:schemeClr val="tx1"/>
            </a:solidFill>
            <a:round/>
            <a:headEnd/>
            <a:tailEnd type="triangle" w="med" len="med"/>
          </a:ln>
        </p:spPr>
        <p:txBody>
          <a:bodyPr lIns="0" tIns="0" rIns="0" bIns="0"/>
          <a:lstStyle/>
          <a:p>
            <a:endParaRPr lang="en-US"/>
          </a:p>
        </p:txBody>
      </p:sp>
      <p:sp>
        <p:nvSpPr>
          <p:cNvPr id="61457" name="AutoShape 46"/>
          <p:cNvSpPr>
            <a:spLocks/>
          </p:cNvSpPr>
          <p:nvPr/>
        </p:nvSpPr>
        <p:spPr bwMode="auto">
          <a:xfrm rot="-5400000">
            <a:off x="3534569" y="2128044"/>
            <a:ext cx="973138" cy="4457700"/>
          </a:xfrm>
          <a:custGeom>
            <a:avLst/>
            <a:gdLst>
              <a:gd name="T0" fmla="*/ 21921240 w 21600"/>
              <a:gd name="T1" fmla="*/ 459978919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5409" y="0"/>
                  <a:pt x="10818" y="5400"/>
                  <a:pt x="10818" y="10800"/>
                </a:cubicBezTo>
                <a:cubicBezTo>
                  <a:pt x="10818" y="16200"/>
                  <a:pt x="16209" y="21600"/>
                  <a:pt x="21600" y="21600"/>
                </a:cubicBezTo>
              </a:path>
            </a:pathLst>
          </a:custGeom>
          <a:noFill/>
          <a:ln w="12700">
            <a:solidFill>
              <a:schemeClr val="tx1"/>
            </a:solidFill>
            <a:round/>
            <a:headEnd/>
            <a:tailEnd type="triangle" w="med" len="me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6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Mapping to Swap Space</a:t>
            </a:r>
          </a:p>
        </p:txBody>
      </p:sp>
      <p:sp>
        <p:nvSpPr>
          <p:cNvPr id="55299" name="Rectangle 2"/>
          <p:cNvSpPr>
            <a:spLocks noGrp="1" noChangeArrowheads="1"/>
          </p:cNvSpPr>
          <p:nvPr>
            <p:ph type="body" idx="1"/>
          </p:nvPr>
        </p:nvSpPr>
        <p:spPr>
          <a:xfrm>
            <a:off x="761760" y="990824"/>
            <a:ext cx="7544160" cy="1067152"/>
          </a:xfrm>
        </p:spPr>
        <p:txBody>
          <a:bodyPr lIns="81966" tIns="40166" rIns="81966" bIns="40166"/>
          <a:lstStyle/>
          <a:p>
            <a:pPr marL="0"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a:t>Valid = 1:  virtual page maps to main memory</a:t>
            </a:r>
          </a:p>
          <a:p>
            <a:pPr marL="0"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800" dirty="0"/>
              <a:t>Valid = 0:  virtual page maps to disk,</a:t>
            </a:r>
            <a:br>
              <a:rPr lang="en-GB" sz="1800" dirty="0"/>
            </a:br>
            <a:r>
              <a:rPr lang="en-GB" sz="1800" dirty="0"/>
              <a:t>	         page table entry contains disk address </a:t>
            </a:r>
          </a:p>
        </p:txBody>
      </p:sp>
      <p:pic>
        <p:nvPicPr>
          <p:cNvPr id="55300" name="Picture 3"/>
          <p:cNvPicPr>
            <a:picLocks noChangeAspect="1" noChangeArrowheads="1"/>
          </p:cNvPicPr>
          <p:nvPr/>
        </p:nvPicPr>
        <p:blipFill>
          <a:blip r:embed="rId3" cstate="print"/>
          <a:srcRect/>
          <a:stretch>
            <a:fillRect/>
          </a:stretch>
        </p:blipFill>
        <p:spPr bwMode="auto">
          <a:xfrm>
            <a:off x="1752480" y="2207753"/>
            <a:ext cx="5942880" cy="4414063"/>
          </a:xfrm>
          <a:prstGeom prst="rect">
            <a:avLst/>
          </a:prstGeom>
          <a:noFill/>
          <a:ln w="9525">
            <a:noFill/>
            <a:round/>
            <a:headEnd/>
            <a:tailEnd/>
          </a:ln>
        </p:spPr>
      </p:pic>
      <p:sp>
        <p:nvSpPr>
          <p:cNvPr id="55301"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Fault</a:t>
            </a:r>
          </a:p>
        </p:txBody>
      </p:sp>
      <p:sp>
        <p:nvSpPr>
          <p:cNvPr id="57347" name="Rectangle 2"/>
          <p:cNvSpPr>
            <a:spLocks noGrp="1" noChangeArrowheads="1"/>
          </p:cNvSpPr>
          <p:nvPr>
            <p:ph type="body" idx="1"/>
          </p:nvPr>
        </p:nvSpPr>
        <p:spPr>
          <a:xfrm>
            <a:off x="761760" y="871292"/>
            <a:ext cx="7544160" cy="5257992"/>
          </a:xfrm>
        </p:spPr>
        <p:txBody>
          <a:bodyPr lIns="81966" tIns="40166" rIns="81966" bIns="40166">
            <a:normAutofit fontScale="92500" lnSpcReduction="10000"/>
          </a:bodyPr>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An access to a virtual page on disk is called a </a:t>
            </a:r>
            <a:r>
              <a:rPr lang="en-GB" dirty="0" smtClean="0">
                <a:solidFill>
                  <a:srgbClr val="618FFD"/>
                </a:solidFill>
              </a:rPr>
              <a:t>page fault</a:t>
            </a:r>
          </a:p>
          <a:p>
            <a:pPr marL="0" indent="0">
              <a:spcBef>
                <a:spcPts val="204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At a page fault the OS </a:t>
            </a:r>
            <a:r>
              <a:rPr lang="en-GB" dirty="0" smtClean="0">
                <a:solidFill>
                  <a:srgbClr val="618FFD"/>
                </a:solidFill>
              </a:rPr>
              <a:t>blocks</a:t>
            </a:r>
            <a:r>
              <a:rPr lang="en-GB" dirty="0" smtClean="0"/>
              <a:t> the process from running until the disk access completes</a:t>
            </a:r>
          </a:p>
          <a:p>
            <a:pPr marL="0" lvl="1" indent="0">
              <a:spcBef>
                <a:spcPts val="170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OS can activate another process while waiting for disk</a:t>
            </a:r>
          </a:p>
          <a:p>
            <a:pPr marL="0" indent="0">
              <a:spcBef>
                <a:spcPts val="204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Disk is slow: ~10ms access = ~10</a:t>
            </a:r>
            <a:r>
              <a:rPr lang="en-GB" baseline="30000" dirty="0" smtClean="0"/>
              <a:t>7</a:t>
            </a:r>
            <a:r>
              <a:rPr lang="en-GB" dirty="0" smtClean="0"/>
              <a:t> CPU cycles</a:t>
            </a:r>
          </a:p>
          <a:p>
            <a:pPr marL="0" lvl="1"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fault is a huge performance hit!</a:t>
            </a:r>
          </a:p>
          <a:p>
            <a:pPr marL="0" lvl="1" indent="0">
              <a:spcBef>
                <a:spcPts val="680"/>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Want to avoid page faults if possible: </a:t>
            </a:r>
          </a:p>
          <a:p>
            <a:pPr marL="0" lvl="2" indent="0">
              <a:spcBef>
                <a:spcPts val="612"/>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increase RAM so all processes fit in main memory</a:t>
            </a:r>
          </a:p>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p:txBody>
      </p:sp>
      <p:sp>
        <p:nvSpPr>
          <p:cNvPr id="57348"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
        <p:nvSpPr>
          <p:cNvPr id="57349" name="TextBox 5"/>
          <p:cNvSpPr txBox="1">
            <a:spLocks noChangeArrowheads="1"/>
          </p:cNvSpPr>
          <p:nvPr/>
        </p:nvSpPr>
        <p:spPr bwMode="auto">
          <a:xfrm>
            <a:off x="908640" y="6539727"/>
            <a:ext cx="7741440" cy="360755"/>
          </a:xfrm>
          <a:prstGeom prst="rect">
            <a:avLst/>
          </a:prstGeom>
          <a:noFill/>
          <a:ln w="9525">
            <a:noFill/>
            <a:miter lim="800000"/>
            <a:headEnd/>
            <a:tailEnd/>
          </a:ln>
        </p:spPr>
        <p:txBody>
          <a:bodyPr lIns="82945" tIns="41473" rIns="82945" bIns="41473">
            <a:spAutoFit/>
          </a:bodyPr>
          <a:lstStyle/>
          <a:p>
            <a:r>
              <a:rPr lang="en-US">
                <a:solidFill>
                  <a:srgbClr val="FF0000"/>
                </a:solidFill>
              </a:rPr>
              <a:t>Must page faults occur?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Assignment</a:t>
            </a:r>
          </a:p>
        </p:txBody>
      </p:sp>
      <p:sp>
        <p:nvSpPr>
          <p:cNvPr id="59395" name="Rectangle 2"/>
          <p:cNvSpPr>
            <a:spLocks noGrp="1" noChangeArrowheads="1"/>
          </p:cNvSpPr>
          <p:nvPr>
            <p:ph type="body" idx="1"/>
          </p:nvPr>
        </p:nvSpPr>
        <p:spPr>
          <a:xfrm>
            <a:off x="761760" y="1142040"/>
            <a:ext cx="7544160" cy="5257992"/>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When a page fault occurs, OS must assign a physical page to the faulting virtual page</a:t>
            </a:r>
          </a:p>
          <a:p>
            <a:pPr marL="0" indent="0">
              <a:spcBef>
                <a:spcPts val="204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OS maintains a list of unassigned (</a:t>
            </a:r>
            <a:r>
              <a:rPr lang="en-GB" dirty="0" smtClean="0">
                <a:solidFill>
                  <a:srgbClr val="618FFD"/>
                </a:solidFill>
              </a:rPr>
              <a:t>free</a:t>
            </a:r>
            <a:r>
              <a:rPr lang="en-GB" dirty="0" smtClean="0"/>
              <a:t>) physical pages and assigns the first page from the list</a:t>
            </a:r>
          </a:p>
          <a:p>
            <a:pPr marL="0" indent="0">
              <a:spcBef>
                <a:spcPts val="204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If free-page list is empty, OS must replace an already-assigned page</a:t>
            </a:r>
          </a:p>
          <a:p>
            <a:pPr marL="0" lvl="1" indent="0">
              <a:spcBef>
                <a:spcPts val="170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600" dirty="0">
                <a:solidFill>
                  <a:srgbClr val="FF0000"/>
                </a:solidFill>
              </a:rPr>
              <a:t>Which page to replace?  How about least recently used like we did for cache?</a:t>
            </a:r>
          </a:p>
          <a:p>
            <a:pPr marL="0" lvl="1" indent="0">
              <a:spcBef>
                <a:spcPts val="170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1600" dirty="0">
                <a:solidFill>
                  <a:srgbClr val="FF0000"/>
                </a:solidFill>
              </a:rPr>
              <a:t>What if the replaced page has new data?</a:t>
            </a:r>
          </a:p>
        </p:txBody>
      </p:sp>
      <p:sp>
        <p:nvSpPr>
          <p:cNvPr id="59396"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Page Replacement</a:t>
            </a:r>
          </a:p>
        </p:txBody>
      </p:sp>
      <p:sp>
        <p:nvSpPr>
          <p:cNvPr id="61443" name="Rectangle 2"/>
          <p:cNvSpPr>
            <a:spLocks noGrp="1" noChangeArrowheads="1"/>
          </p:cNvSpPr>
          <p:nvPr>
            <p:ph type="body" idx="1"/>
          </p:nvPr>
        </p:nvSpPr>
        <p:spPr>
          <a:xfrm>
            <a:off x="305280" y="1143480"/>
            <a:ext cx="8686080" cy="2363289"/>
          </a:xfrm>
        </p:spPr>
        <p:txBody>
          <a:bodyPr lIns="81966" tIns="40166" rIns="81966" bIns="40166">
            <a:normAutofit fontScale="92500" lnSpcReduction="10000"/>
          </a:bodyPr>
          <a:lstStyle/>
          <a:p>
            <a:pPr marL="0" indent="0">
              <a:spcBef>
                <a:spcPts val="81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Replacement requires two more page-table fields:</a:t>
            </a:r>
          </a:p>
          <a:p>
            <a:pPr marL="0" lvl="1" indent="0">
              <a:spcBef>
                <a:spcPts val="1134"/>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Hardware sets the</a:t>
            </a:r>
            <a:r>
              <a:rPr lang="en-GB" dirty="0" smtClean="0">
                <a:solidFill>
                  <a:srgbClr val="618FFD"/>
                </a:solidFill>
              </a:rPr>
              <a:t> Dirty</a:t>
            </a:r>
            <a:r>
              <a:rPr lang="en-GB" dirty="0" smtClean="0"/>
              <a:t> bit when the virtual page is written</a:t>
            </a:r>
          </a:p>
          <a:p>
            <a:pPr marL="0" lvl="2" indent="0">
              <a:spcBef>
                <a:spcPts val="612"/>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a replaced dirty page must be written to disk</a:t>
            </a:r>
          </a:p>
          <a:p>
            <a:pPr marL="0" lvl="1" indent="0">
              <a:spcBef>
                <a:spcPts val="1134"/>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Hardware sets the </a:t>
            </a:r>
            <a:r>
              <a:rPr lang="en-GB" dirty="0" smtClean="0">
                <a:solidFill>
                  <a:srgbClr val="618FFD"/>
                </a:solidFill>
              </a:rPr>
              <a:t>Reference</a:t>
            </a:r>
            <a:r>
              <a:rPr lang="en-GB" dirty="0" smtClean="0"/>
              <a:t> bit when the page is written or read.  </a:t>
            </a:r>
            <a:r>
              <a:rPr lang="en-GB" dirty="0" smtClean="0">
                <a:solidFill>
                  <a:srgbClr val="618FFD"/>
                </a:solidFill>
              </a:rPr>
              <a:t>Ref</a:t>
            </a:r>
            <a:r>
              <a:rPr lang="en-GB" dirty="0" smtClean="0"/>
              <a:t> is used to approximate LRU … </a:t>
            </a:r>
          </a:p>
        </p:txBody>
      </p:sp>
      <p:sp>
        <p:nvSpPr>
          <p:cNvPr id="61444" name="Text Box 3"/>
          <p:cNvSpPr txBox="1">
            <a:spLocks noChangeArrowheads="1"/>
          </p:cNvSpPr>
          <p:nvPr/>
        </p:nvSpPr>
        <p:spPr bwMode="auto">
          <a:xfrm>
            <a:off x="2800801" y="3758795"/>
            <a:ext cx="665280" cy="300407"/>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000000"/>
                </a:solidFill>
                <a:latin typeface="Arial" charset="0"/>
              </a:rPr>
              <a:t>Valid</a:t>
            </a:r>
          </a:p>
        </p:txBody>
      </p:sp>
      <p:sp>
        <p:nvSpPr>
          <p:cNvPr id="61445" name="Rectangle 4"/>
          <p:cNvSpPr>
            <a:spLocks noChangeArrowheads="1"/>
          </p:cNvSpPr>
          <p:nvPr/>
        </p:nvSpPr>
        <p:spPr bwMode="auto">
          <a:xfrm>
            <a:off x="2895841" y="4114512"/>
            <a:ext cx="3804480" cy="2286960"/>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61446" name="Line 5"/>
          <p:cNvSpPr>
            <a:spLocks noChangeShapeType="1"/>
          </p:cNvSpPr>
          <p:nvPr/>
        </p:nvSpPr>
        <p:spPr bwMode="auto">
          <a:xfrm>
            <a:off x="2895841" y="4496152"/>
            <a:ext cx="38102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61447" name="Line 6"/>
          <p:cNvSpPr>
            <a:spLocks noChangeShapeType="1"/>
          </p:cNvSpPr>
          <p:nvPr/>
        </p:nvSpPr>
        <p:spPr bwMode="auto">
          <a:xfrm>
            <a:off x="2895841" y="4866272"/>
            <a:ext cx="38102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61448" name="Line 7"/>
          <p:cNvSpPr>
            <a:spLocks noChangeShapeType="1"/>
          </p:cNvSpPr>
          <p:nvPr/>
        </p:nvSpPr>
        <p:spPr bwMode="auto">
          <a:xfrm>
            <a:off x="2895841" y="5234950"/>
            <a:ext cx="38102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61449" name="Line 8"/>
          <p:cNvSpPr>
            <a:spLocks noChangeShapeType="1"/>
          </p:cNvSpPr>
          <p:nvPr/>
        </p:nvSpPr>
        <p:spPr bwMode="auto">
          <a:xfrm>
            <a:off x="2895841" y="5605068"/>
            <a:ext cx="3810240" cy="1441"/>
          </a:xfrm>
          <a:prstGeom prst="line">
            <a:avLst/>
          </a:prstGeom>
          <a:noFill/>
          <a:ln w="28440">
            <a:solidFill>
              <a:srgbClr val="000000"/>
            </a:solidFill>
            <a:miter lim="800000"/>
            <a:headEnd/>
            <a:tailEnd/>
          </a:ln>
        </p:spPr>
        <p:txBody>
          <a:bodyPr lIns="82945" tIns="41473" rIns="82945" bIns="41473"/>
          <a:lstStyle/>
          <a:p>
            <a:endParaRPr lang="en-US"/>
          </a:p>
        </p:txBody>
      </p:sp>
      <p:sp>
        <p:nvSpPr>
          <p:cNvPr id="61450" name="Line 9"/>
          <p:cNvSpPr>
            <a:spLocks noChangeShapeType="1"/>
          </p:cNvSpPr>
          <p:nvPr/>
        </p:nvSpPr>
        <p:spPr bwMode="auto">
          <a:xfrm>
            <a:off x="2895841" y="5975188"/>
            <a:ext cx="3810240" cy="1440"/>
          </a:xfrm>
          <a:prstGeom prst="line">
            <a:avLst/>
          </a:prstGeom>
          <a:noFill/>
          <a:ln w="28440">
            <a:solidFill>
              <a:srgbClr val="000000"/>
            </a:solidFill>
            <a:miter lim="800000"/>
            <a:headEnd/>
            <a:tailEnd/>
          </a:ln>
        </p:spPr>
        <p:txBody>
          <a:bodyPr lIns="82945" tIns="41473" rIns="82945" bIns="41473"/>
          <a:lstStyle/>
          <a:p>
            <a:endParaRPr lang="en-US"/>
          </a:p>
        </p:txBody>
      </p:sp>
      <p:sp>
        <p:nvSpPr>
          <p:cNvPr id="61451" name="Text Box 10"/>
          <p:cNvSpPr txBox="1">
            <a:spLocks noChangeArrowheads="1"/>
          </p:cNvSpPr>
          <p:nvPr/>
        </p:nvSpPr>
        <p:spPr bwMode="auto">
          <a:xfrm>
            <a:off x="3382560" y="3758795"/>
            <a:ext cx="637920" cy="300407"/>
          </a:xfrm>
          <a:prstGeom prst="rect">
            <a:avLst/>
          </a:prstGeom>
          <a:noFill/>
          <a:ln w="9525">
            <a:noFill/>
            <a:round/>
            <a:headEnd/>
            <a:tailEnd/>
          </a:ln>
        </p:spPr>
        <p:txBody>
          <a:bodyPr lIns="81639" tIns="42452" rIns="81639" bIns="42452">
            <a:spAutoFit/>
          </a:bodyPr>
          <a:lstStyle/>
          <a:p>
            <a:pPr>
              <a:lnSpc>
                <a:spcPct val="93000"/>
              </a:lnSpc>
            </a:pPr>
            <a:r>
              <a:rPr lang="en-GB" sz="1500" b="1" dirty="0">
                <a:solidFill>
                  <a:srgbClr val="618FFD"/>
                </a:solidFill>
                <a:latin typeface="Arial" charset="0"/>
              </a:rPr>
              <a:t>Dirty</a:t>
            </a:r>
          </a:p>
        </p:txBody>
      </p:sp>
      <p:grpSp>
        <p:nvGrpSpPr>
          <p:cNvPr id="2" name="Group 11"/>
          <p:cNvGrpSpPr>
            <a:grpSpLocks/>
          </p:cNvGrpSpPr>
          <p:nvPr/>
        </p:nvGrpSpPr>
        <p:grpSpPr bwMode="auto">
          <a:xfrm>
            <a:off x="3428641" y="4115952"/>
            <a:ext cx="1095840" cy="2284080"/>
            <a:chOff x="2381" y="2858"/>
            <a:chExt cx="761" cy="1586"/>
          </a:xfrm>
        </p:grpSpPr>
        <p:sp>
          <p:nvSpPr>
            <p:cNvPr id="61457" name="Line 12"/>
            <p:cNvSpPr>
              <a:spLocks noChangeShapeType="1"/>
            </p:cNvSpPr>
            <p:nvPr/>
          </p:nvSpPr>
          <p:spPr bwMode="auto">
            <a:xfrm>
              <a:off x="2381" y="2858"/>
              <a:ext cx="1" cy="1586"/>
            </a:xfrm>
            <a:prstGeom prst="line">
              <a:avLst/>
            </a:prstGeom>
            <a:noFill/>
            <a:ln w="19080">
              <a:solidFill>
                <a:srgbClr val="000000"/>
              </a:solidFill>
              <a:miter lim="800000"/>
              <a:headEnd/>
              <a:tailEnd/>
            </a:ln>
          </p:spPr>
          <p:txBody>
            <a:bodyPr/>
            <a:lstStyle/>
            <a:p>
              <a:endParaRPr lang="en-US"/>
            </a:p>
          </p:txBody>
        </p:sp>
        <p:sp>
          <p:nvSpPr>
            <p:cNvPr id="61458" name="Line 13"/>
            <p:cNvSpPr>
              <a:spLocks noChangeShapeType="1"/>
            </p:cNvSpPr>
            <p:nvPr/>
          </p:nvSpPr>
          <p:spPr bwMode="auto">
            <a:xfrm>
              <a:off x="2800" y="2865"/>
              <a:ext cx="1" cy="1576"/>
            </a:xfrm>
            <a:prstGeom prst="line">
              <a:avLst/>
            </a:prstGeom>
            <a:noFill/>
            <a:ln w="19080">
              <a:solidFill>
                <a:srgbClr val="000000"/>
              </a:solidFill>
              <a:miter lim="800000"/>
              <a:headEnd/>
              <a:tailEnd/>
            </a:ln>
          </p:spPr>
          <p:txBody>
            <a:bodyPr/>
            <a:lstStyle/>
            <a:p>
              <a:endParaRPr lang="en-US"/>
            </a:p>
          </p:txBody>
        </p:sp>
        <p:sp>
          <p:nvSpPr>
            <p:cNvPr id="61459" name="Line 14"/>
            <p:cNvSpPr>
              <a:spLocks noChangeShapeType="1"/>
            </p:cNvSpPr>
            <p:nvPr/>
          </p:nvSpPr>
          <p:spPr bwMode="auto">
            <a:xfrm>
              <a:off x="3143" y="2864"/>
              <a:ext cx="1" cy="1576"/>
            </a:xfrm>
            <a:prstGeom prst="line">
              <a:avLst/>
            </a:prstGeom>
            <a:noFill/>
            <a:ln w="19080">
              <a:solidFill>
                <a:srgbClr val="000000"/>
              </a:solidFill>
              <a:miter lim="800000"/>
              <a:headEnd/>
              <a:tailEnd/>
            </a:ln>
          </p:spPr>
          <p:txBody>
            <a:bodyPr/>
            <a:lstStyle/>
            <a:p>
              <a:endParaRPr lang="en-US"/>
            </a:p>
          </p:txBody>
        </p:sp>
      </p:grpSp>
      <p:sp>
        <p:nvSpPr>
          <p:cNvPr id="61453" name="Text Box 15"/>
          <p:cNvSpPr txBox="1">
            <a:spLocks noChangeArrowheads="1"/>
          </p:cNvSpPr>
          <p:nvPr/>
        </p:nvSpPr>
        <p:spPr bwMode="auto">
          <a:xfrm>
            <a:off x="3964320" y="3758795"/>
            <a:ext cx="506880" cy="300407"/>
          </a:xfrm>
          <a:prstGeom prst="rect">
            <a:avLst/>
          </a:prstGeom>
          <a:noFill/>
          <a:ln w="9525">
            <a:noFill/>
            <a:round/>
            <a:headEnd/>
            <a:tailEnd/>
          </a:ln>
        </p:spPr>
        <p:txBody>
          <a:bodyPr lIns="81639" tIns="42452" rIns="81639" bIns="42452">
            <a:spAutoFit/>
          </a:bodyPr>
          <a:lstStyle/>
          <a:p>
            <a:pPr>
              <a:lnSpc>
                <a:spcPct val="93000"/>
              </a:lnSpc>
            </a:pPr>
            <a:r>
              <a:rPr lang="en-GB" sz="1500" b="1" dirty="0">
                <a:solidFill>
                  <a:srgbClr val="618FFD"/>
                </a:solidFill>
                <a:latin typeface="Arial" charset="0"/>
              </a:rPr>
              <a:t>Ref</a:t>
            </a:r>
          </a:p>
        </p:txBody>
      </p:sp>
      <p:sp>
        <p:nvSpPr>
          <p:cNvPr id="61454" name="Text Box 16"/>
          <p:cNvSpPr txBox="1">
            <a:spLocks noChangeArrowheads="1"/>
          </p:cNvSpPr>
          <p:nvPr/>
        </p:nvSpPr>
        <p:spPr bwMode="auto">
          <a:xfrm>
            <a:off x="4576320" y="3515410"/>
            <a:ext cx="1584000" cy="529381"/>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sz="1500" b="1" dirty="0">
                <a:solidFill>
                  <a:srgbClr val="000000"/>
                </a:solidFill>
                <a:latin typeface="Arial" charset="0"/>
              </a:rPr>
              <a:t>Physical page/</a:t>
            </a:r>
          </a:p>
          <a:p>
            <a:pPr>
              <a:lnSpc>
                <a:spcPct val="93000"/>
              </a:lnSpc>
              <a:tabLst>
                <a:tab pos="656650" algn="l"/>
                <a:tab pos="1313299" algn="l"/>
              </a:tabLst>
            </a:pPr>
            <a:r>
              <a:rPr lang="en-GB" sz="1500" b="1" dirty="0">
                <a:solidFill>
                  <a:srgbClr val="000000"/>
                </a:solidFill>
                <a:latin typeface="Arial" charset="0"/>
              </a:rPr>
              <a:t>Disk address</a:t>
            </a:r>
          </a:p>
        </p:txBody>
      </p:sp>
      <p:sp>
        <p:nvSpPr>
          <p:cNvPr id="61455" name="Text Box 17"/>
          <p:cNvSpPr txBox="1">
            <a:spLocks noChangeArrowheads="1"/>
          </p:cNvSpPr>
          <p:nvPr/>
        </p:nvSpPr>
        <p:spPr bwMode="auto">
          <a:xfrm>
            <a:off x="1144801" y="4876352"/>
            <a:ext cx="152208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Page Table</a:t>
            </a:r>
          </a:p>
        </p:txBody>
      </p:sp>
      <p:sp>
        <p:nvSpPr>
          <p:cNvPr id="61456"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Structure</a:t>
            </a:r>
          </a:p>
        </p:txBody>
      </p:sp>
      <p:sp>
        <p:nvSpPr>
          <p:cNvPr id="67587" name="Rectangle 2"/>
          <p:cNvSpPr>
            <a:spLocks noGrp="1" noChangeArrowheads="1"/>
          </p:cNvSpPr>
          <p:nvPr>
            <p:ph type="body" idx="1"/>
          </p:nvPr>
        </p:nvSpPr>
        <p:spPr>
          <a:xfrm>
            <a:off x="761761" y="1143480"/>
            <a:ext cx="7848000" cy="2286960"/>
          </a:xfrm>
        </p:spPr>
        <p:txBody>
          <a:bodyPr lIns="81966" tIns="40166" rIns="81966" bIns="40166">
            <a:normAutofit fontScale="92500" lnSpcReduction="20000"/>
          </a:bodyPr>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The TLB contains cached pairs of virtual page numbers and corresponding physical page numbers</a:t>
            </a:r>
          </a:p>
          <a:p>
            <a:pPr marL="0" indent="0">
              <a:spcBef>
                <a:spcPts val="2041"/>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is very small (e.g., 32-256 entries) so that it’s very fast</a:t>
            </a:r>
          </a:p>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p:txBody>
      </p:sp>
      <p:grpSp>
        <p:nvGrpSpPr>
          <p:cNvPr id="2" name="Group 3"/>
          <p:cNvGrpSpPr>
            <a:grpSpLocks/>
          </p:cNvGrpSpPr>
          <p:nvPr/>
        </p:nvGrpSpPr>
        <p:grpSpPr bwMode="auto">
          <a:xfrm>
            <a:off x="3199681" y="3656544"/>
            <a:ext cx="2039040" cy="2683001"/>
            <a:chOff x="2222" y="2539"/>
            <a:chExt cx="1416" cy="1863"/>
          </a:xfrm>
        </p:grpSpPr>
        <p:sp>
          <p:nvSpPr>
            <p:cNvPr id="67591" name="Line 4"/>
            <p:cNvSpPr>
              <a:spLocks noChangeShapeType="1"/>
            </p:cNvSpPr>
            <p:nvPr/>
          </p:nvSpPr>
          <p:spPr bwMode="auto">
            <a:xfrm flipV="1">
              <a:off x="2888" y="2539"/>
              <a:ext cx="1" cy="1863"/>
            </a:xfrm>
            <a:prstGeom prst="line">
              <a:avLst/>
            </a:prstGeom>
            <a:noFill/>
            <a:ln w="12600">
              <a:solidFill>
                <a:srgbClr val="000000"/>
              </a:solidFill>
              <a:miter lim="800000"/>
              <a:headEnd/>
              <a:tailEnd/>
            </a:ln>
          </p:spPr>
          <p:txBody>
            <a:bodyPr/>
            <a:lstStyle/>
            <a:p>
              <a:endParaRPr lang="en-US"/>
            </a:p>
          </p:txBody>
        </p:sp>
        <p:sp>
          <p:nvSpPr>
            <p:cNvPr id="67592" name="Rectangle 5"/>
            <p:cNvSpPr>
              <a:spLocks noChangeArrowheads="1"/>
            </p:cNvSpPr>
            <p:nvPr/>
          </p:nvSpPr>
          <p:spPr bwMode="auto">
            <a:xfrm>
              <a:off x="2362" y="2546"/>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593" name="Rectangle 6"/>
            <p:cNvSpPr>
              <a:spLocks noChangeArrowheads="1"/>
            </p:cNvSpPr>
            <p:nvPr/>
          </p:nvSpPr>
          <p:spPr bwMode="auto">
            <a:xfrm>
              <a:off x="3016" y="2546"/>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594" name="Rectangle 7"/>
            <p:cNvSpPr>
              <a:spLocks noChangeArrowheads="1"/>
            </p:cNvSpPr>
            <p:nvPr/>
          </p:nvSpPr>
          <p:spPr bwMode="auto">
            <a:xfrm>
              <a:off x="2362" y="2778"/>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595" name="Rectangle 8"/>
            <p:cNvSpPr>
              <a:spLocks noChangeArrowheads="1"/>
            </p:cNvSpPr>
            <p:nvPr/>
          </p:nvSpPr>
          <p:spPr bwMode="auto">
            <a:xfrm>
              <a:off x="3016" y="2778"/>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596" name="Rectangle 9"/>
            <p:cNvSpPr>
              <a:spLocks noChangeArrowheads="1"/>
            </p:cNvSpPr>
            <p:nvPr/>
          </p:nvSpPr>
          <p:spPr bwMode="auto">
            <a:xfrm>
              <a:off x="2362" y="3007"/>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597" name="Rectangle 10"/>
            <p:cNvSpPr>
              <a:spLocks noChangeArrowheads="1"/>
            </p:cNvSpPr>
            <p:nvPr/>
          </p:nvSpPr>
          <p:spPr bwMode="auto">
            <a:xfrm>
              <a:off x="3016" y="3007"/>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598" name="Rectangle 11"/>
            <p:cNvSpPr>
              <a:spLocks noChangeArrowheads="1"/>
            </p:cNvSpPr>
            <p:nvPr/>
          </p:nvSpPr>
          <p:spPr bwMode="auto">
            <a:xfrm>
              <a:off x="2361" y="3236"/>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599" name="Rectangle 12"/>
            <p:cNvSpPr>
              <a:spLocks noChangeArrowheads="1"/>
            </p:cNvSpPr>
            <p:nvPr/>
          </p:nvSpPr>
          <p:spPr bwMode="auto">
            <a:xfrm>
              <a:off x="3015" y="3236"/>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600" name="Rectangle 13"/>
            <p:cNvSpPr>
              <a:spLocks noChangeArrowheads="1"/>
            </p:cNvSpPr>
            <p:nvPr/>
          </p:nvSpPr>
          <p:spPr bwMode="auto">
            <a:xfrm>
              <a:off x="2360" y="346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601" name="Rectangle 14"/>
            <p:cNvSpPr>
              <a:spLocks noChangeArrowheads="1"/>
            </p:cNvSpPr>
            <p:nvPr/>
          </p:nvSpPr>
          <p:spPr bwMode="auto">
            <a:xfrm>
              <a:off x="3014" y="346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602" name="Rectangle 15"/>
            <p:cNvSpPr>
              <a:spLocks noChangeArrowheads="1"/>
            </p:cNvSpPr>
            <p:nvPr/>
          </p:nvSpPr>
          <p:spPr bwMode="auto">
            <a:xfrm>
              <a:off x="2360" y="3695"/>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603" name="Rectangle 16"/>
            <p:cNvSpPr>
              <a:spLocks noChangeArrowheads="1"/>
            </p:cNvSpPr>
            <p:nvPr/>
          </p:nvSpPr>
          <p:spPr bwMode="auto">
            <a:xfrm>
              <a:off x="3014" y="3695"/>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604" name="Rectangle 17"/>
            <p:cNvSpPr>
              <a:spLocks noChangeArrowheads="1"/>
            </p:cNvSpPr>
            <p:nvPr/>
          </p:nvSpPr>
          <p:spPr bwMode="auto">
            <a:xfrm>
              <a:off x="2360" y="392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605" name="Rectangle 18"/>
            <p:cNvSpPr>
              <a:spLocks noChangeArrowheads="1"/>
            </p:cNvSpPr>
            <p:nvPr/>
          </p:nvSpPr>
          <p:spPr bwMode="auto">
            <a:xfrm>
              <a:off x="3014" y="392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606" name="Rectangle 19"/>
            <p:cNvSpPr>
              <a:spLocks noChangeArrowheads="1"/>
            </p:cNvSpPr>
            <p:nvPr/>
          </p:nvSpPr>
          <p:spPr bwMode="auto">
            <a:xfrm>
              <a:off x="2359" y="415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VPN</a:t>
              </a:r>
            </a:p>
          </p:txBody>
        </p:sp>
        <p:sp>
          <p:nvSpPr>
            <p:cNvPr id="67607" name="Rectangle 20"/>
            <p:cNvSpPr>
              <a:spLocks noChangeArrowheads="1"/>
            </p:cNvSpPr>
            <p:nvPr/>
          </p:nvSpPr>
          <p:spPr bwMode="auto">
            <a:xfrm>
              <a:off x="3012" y="4154"/>
              <a:ext cx="452" cy="241"/>
            </a:xfrm>
            <a:prstGeom prst="rect">
              <a:avLst/>
            </a:prstGeom>
            <a:noFill/>
            <a:ln w="9525">
              <a:noFill/>
              <a:round/>
              <a:headEnd/>
              <a:tailEnd/>
            </a:ln>
          </p:spPr>
          <p:txBody>
            <a:bodyPr lIns="90360" tIns="44280" rIns="90360" bIns="44280">
              <a:spAutoFit/>
            </a:bodyPr>
            <a:lstStyle/>
            <a:p>
              <a:pPr>
                <a:lnSpc>
                  <a:spcPct val="93000"/>
                </a:lnSpc>
              </a:pPr>
              <a:r>
                <a:rPr lang="en-GB" b="1">
                  <a:solidFill>
                    <a:srgbClr val="000000"/>
                  </a:solidFill>
                  <a:latin typeface="Arial" charset="0"/>
                </a:rPr>
                <a:t>PPN</a:t>
              </a:r>
            </a:p>
          </p:txBody>
        </p:sp>
        <p:sp>
          <p:nvSpPr>
            <p:cNvPr id="67608" name="Rectangle 21"/>
            <p:cNvSpPr>
              <a:spLocks noChangeArrowheads="1"/>
            </p:cNvSpPr>
            <p:nvPr/>
          </p:nvSpPr>
          <p:spPr bwMode="auto">
            <a:xfrm>
              <a:off x="2222" y="2546"/>
              <a:ext cx="1408" cy="1855"/>
            </a:xfrm>
            <a:prstGeom prst="rect">
              <a:avLst/>
            </a:prstGeom>
            <a:noFill/>
            <a:ln w="28440">
              <a:solidFill>
                <a:srgbClr val="000000"/>
              </a:solidFill>
              <a:miter lim="800000"/>
              <a:headEnd/>
              <a:tailEnd/>
            </a:ln>
          </p:spPr>
          <p:txBody>
            <a:bodyPr wrap="none" anchor="ctr"/>
            <a:lstStyle/>
            <a:p>
              <a:endParaRPr lang="en-US"/>
            </a:p>
          </p:txBody>
        </p:sp>
        <p:sp>
          <p:nvSpPr>
            <p:cNvPr id="67609" name="Line 22"/>
            <p:cNvSpPr>
              <a:spLocks noChangeShapeType="1"/>
            </p:cNvSpPr>
            <p:nvPr/>
          </p:nvSpPr>
          <p:spPr bwMode="auto">
            <a:xfrm>
              <a:off x="2222" y="4156"/>
              <a:ext cx="1402" cy="1"/>
            </a:xfrm>
            <a:prstGeom prst="line">
              <a:avLst/>
            </a:prstGeom>
            <a:noFill/>
            <a:ln w="12600">
              <a:solidFill>
                <a:srgbClr val="000000"/>
              </a:solidFill>
              <a:miter lim="800000"/>
              <a:headEnd/>
              <a:tailEnd/>
            </a:ln>
          </p:spPr>
          <p:txBody>
            <a:bodyPr/>
            <a:lstStyle/>
            <a:p>
              <a:endParaRPr lang="en-US"/>
            </a:p>
          </p:txBody>
        </p:sp>
        <p:sp>
          <p:nvSpPr>
            <p:cNvPr id="67610" name="Line 23"/>
            <p:cNvSpPr>
              <a:spLocks noChangeShapeType="1"/>
            </p:cNvSpPr>
            <p:nvPr/>
          </p:nvSpPr>
          <p:spPr bwMode="auto">
            <a:xfrm>
              <a:off x="2231" y="3931"/>
              <a:ext cx="1402" cy="1"/>
            </a:xfrm>
            <a:prstGeom prst="line">
              <a:avLst/>
            </a:prstGeom>
            <a:noFill/>
            <a:ln w="12600">
              <a:solidFill>
                <a:srgbClr val="000000"/>
              </a:solidFill>
              <a:miter lim="800000"/>
              <a:headEnd/>
              <a:tailEnd/>
            </a:ln>
          </p:spPr>
          <p:txBody>
            <a:bodyPr/>
            <a:lstStyle/>
            <a:p>
              <a:endParaRPr lang="en-US"/>
            </a:p>
          </p:txBody>
        </p:sp>
        <p:sp>
          <p:nvSpPr>
            <p:cNvPr id="67611" name="Line 24"/>
            <p:cNvSpPr>
              <a:spLocks noChangeShapeType="1"/>
            </p:cNvSpPr>
            <p:nvPr/>
          </p:nvSpPr>
          <p:spPr bwMode="auto">
            <a:xfrm>
              <a:off x="2231" y="3697"/>
              <a:ext cx="1402" cy="1"/>
            </a:xfrm>
            <a:prstGeom prst="line">
              <a:avLst/>
            </a:prstGeom>
            <a:noFill/>
            <a:ln w="12600">
              <a:solidFill>
                <a:srgbClr val="000000"/>
              </a:solidFill>
              <a:miter lim="800000"/>
              <a:headEnd/>
              <a:tailEnd/>
            </a:ln>
          </p:spPr>
          <p:txBody>
            <a:bodyPr/>
            <a:lstStyle/>
            <a:p>
              <a:endParaRPr lang="en-US"/>
            </a:p>
          </p:txBody>
        </p:sp>
        <p:sp>
          <p:nvSpPr>
            <p:cNvPr id="67612" name="Line 25"/>
            <p:cNvSpPr>
              <a:spLocks noChangeShapeType="1"/>
            </p:cNvSpPr>
            <p:nvPr/>
          </p:nvSpPr>
          <p:spPr bwMode="auto">
            <a:xfrm>
              <a:off x="2231" y="3468"/>
              <a:ext cx="1402" cy="1"/>
            </a:xfrm>
            <a:prstGeom prst="line">
              <a:avLst/>
            </a:prstGeom>
            <a:noFill/>
            <a:ln w="12600">
              <a:solidFill>
                <a:srgbClr val="000000"/>
              </a:solidFill>
              <a:miter lim="800000"/>
              <a:headEnd/>
              <a:tailEnd/>
            </a:ln>
          </p:spPr>
          <p:txBody>
            <a:bodyPr/>
            <a:lstStyle/>
            <a:p>
              <a:endParaRPr lang="en-US"/>
            </a:p>
          </p:txBody>
        </p:sp>
        <p:sp>
          <p:nvSpPr>
            <p:cNvPr id="67613" name="Line 26"/>
            <p:cNvSpPr>
              <a:spLocks noChangeShapeType="1"/>
            </p:cNvSpPr>
            <p:nvPr/>
          </p:nvSpPr>
          <p:spPr bwMode="auto">
            <a:xfrm>
              <a:off x="2236" y="3243"/>
              <a:ext cx="1402" cy="1"/>
            </a:xfrm>
            <a:prstGeom prst="line">
              <a:avLst/>
            </a:prstGeom>
            <a:noFill/>
            <a:ln w="12600">
              <a:solidFill>
                <a:srgbClr val="000000"/>
              </a:solidFill>
              <a:miter lim="800000"/>
              <a:headEnd/>
              <a:tailEnd/>
            </a:ln>
          </p:spPr>
          <p:txBody>
            <a:bodyPr/>
            <a:lstStyle/>
            <a:p>
              <a:endParaRPr lang="en-US"/>
            </a:p>
          </p:txBody>
        </p:sp>
        <p:sp>
          <p:nvSpPr>
            <p:cNvPr id="67614" name="Line 27"/>
            <p:cNvSpPr>
              <a:spLocks noChangeShapeType="1"/>
            </p:cNvSpPr>
            <p:nvPr/>
          </p:nvSpPr>
          <p:spPr bwMode="auto">
            <a:xfrm>
              <a:off x="2222" y="3009"/>
              <a:ext cx="1402" cy="1"/>
            </a:xfrm>
            <a:prstGeom prst="line">
              <a:avLst/>
            </a:prstGeom>
            <a:noFill/>
            <a:ln w="12600">
              <a:solidFill>
                <a:srgbClr val="000000"/>
              </a:solidFill>
              <a:miter lim="800000"/>
              <a:headEnd/>
              <a:tailEnd/>
            </a:ln>
          </p:spPr>
          <p:txBody>
            <a:bodyPr/>
            <a:lstStyle/>
            <a:p>
              <a:endParaRPr lang="en-US"/>
            </a:p>
          </p:txBody>
        </p:sp>
        <p:sp>
          <p:nvSpPr>
            <p:cNvPr id="67615" name="Line 28"/>
            <p:cNvSpPr>
              <a:spLocks noChangeShapeType="1"/>
            </p:cNvSpPr>
            <p:nvPr/>
          </p:nvSpPr>
          <p:spPr bwMode="auto">
            <a:xfrm>
              <a:off x="2231" y="2780"/>
              <a:ext cx="1402" cy="1"/>
            </a:xfrm>
            <a:prstGeom prst="line">
              <a:avLst/>
            </a:prstGeom>
            <a:noFill/>
            <a:ln w="12600">
              <a:solidFill>
                <a:srgbClr val="000000"/>
              </a:solidFill>
              <a:miter lim="800000"/>
              <a:headEnd/>
              <a:tailEnd/>
            </a:ln>
          </p:spPr>
          <p:txBody>
            <a:bodyPr/>
            <a:lstStyle/>
            <a:p>
              <a:endParaRPr lang="en-US"/>
            </a:p>
          </p:txBody>
        </p:sp>
      </p:grpSp>
      <p:sp>
        <p:nvSpPr>
          <p:cNvPr id="67589" name="Rectangle 29"/>
          <p:cNvSpPr>
            <a:spLocks noChangeArrowheads="1"/>
          </p:cNvSpPr>
          <p:nvPr/>
        </p:nvSpPr>
        <p:spPr bwMode="auto">
          <a:xfrm>
            <a:off x="2059201" y="4648808"/>
            <a:ext cx="770400" cy="429225"/>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2400" b="1" dirty="0">
                <a:solidFill>
                  <a:srgbClr val="000000"/>
                </a:solidFill>
                <a:latin typeface="Arial" charset="0"/>
              </a:rPr>
              <a:t>TLB</a:t>
            </a:r>
          </a:p>
        </p:txBody>
      </p:sp>
      <p:sp>
        <p:nvSpPr>
          <p:cNvPr id="67590"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a:xfrm>
            <a:off x="761760" y="132494"/>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Organization</a:t>
            </a:r>
          </a:p>
        </p:txBody>
      </p:sp>
      <p:sp>
        <p:nvSpPr>
          <p:cNvPr id="69635" name="Rectangle 2"/>
          <p:cNvSpPr>
            <a:spLocks noChangeArrowheads="1"/>
          </p:cNvSpPr>
          <p:nvPr/>
        </p:nvSpPr>
        <p:spPr bwMode="auto">
          <a:xfrm>
            <a:off x="851040" y="4255647"/>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VPN</a:t>
            </a:r>
          </a:p>
        </p:txBody>
      </p:sp>
      <p:sp>
        <p:nvSpPr>
          <p:cNvPr id="69636" name="Oval 3"/>
          <p:cNvSpPr>
            <a:spLocks noChangeArrowheads="1"/>
          </p:cNvSpPr>
          <p:nvPr/>
        </p:nvSpPr>
        <p:spPr bwMode="auto">
          <a:xfrm>
            <a:off x="4498560" y="4386700"/>
            <a:ext cx="72000" cy="70568"/>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69637" name="Oval 4"/>
          <p:cNvSpPr>
            <a:spLocks noChangeArrowheads="1"/>
          </p:cNvSpPr>
          <p:nvPr/>
        </p:nvSpPr>
        <p:spPr bwMode="auto">
          <a:xfrm>
            <a:off x="4498560" y="4573920"/>
            <a:ext cx="72000" cy="69127"/>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69638" name="Oval 5"/>
          <p:cNvSpPr>
            <a:spLocks noChangeArrowheads="1"/>
          </p:cNvSpPr>
          <p:nvPr/>
        </p:nvSpPr>
        <p:spPr bwMode="auto">
          <a:xfrm>
            <a:off x="4498560" y="4759701"/>
            <a:ext cx="72000" cy="70567"/>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69639" name="Rectangle 6"/>
          <p:cNvSpPr>
            <a:spLocks noChangeArrowheads="1"/>
          </p:cNvSpPr>
          <p:nvPr/>
        </p:nvSpPr>
        <p:spPr bwMode="auto">
          <a:xfrm>
            <a:off x="3299040" y="1804510"/>
            <a:ext cx="2039040" cy="331235"/>
          </a:xfrm>
          <a:prstGeom prst="rect">
            <a:avLst/>
          </a:prstGeom>
          <a:noFill/>
          <a:ln w="12600">
            <a:solidFill>
              <a:srgbClr val="000000"/>
            </a:solidFill>
            <a:miter lim="800000"/>
            <a:headEnd/>
            <a:tailEnd/>
          </a:ln>
        </p:spPr>
        <p:txBody>
          <a:bodyPr wrap="none" lIns="82945" tIns="41473" rIns="82945" bIns="41473" anchor="ctr"/>
          <a:lstStyle/>
          <a:p>
            <a:endParaRPr lang="en-US"/>
          </a:p>
        </p:txBody>
      </p:sp>
      <p:sp>
        <p:nvSpPr>
          <p:cNvPr id="69640" name="Line 7"/>
          <p:cNvSpPr>
            <a:spLocks noChangeShapeType="1"/>
          </p:cNvSpPr>
          <p:nvPr/>
        </p:nvSpPr>
        <p:spPr bwMode="auto">
          <a:xfrm flipV="1">
            <a:off x="4259520" y="1797309"/>
            <a:ext cx="1440" cy="347077"/>
          </a:xfrm>
          <a:prstGeom prst="line">
            <a:avLst/>
          </a:prstGeom>
          <a:noFill/>
          <a:ln w="12600">
            <a:solidFill>
              <a:srgbClr val="000000"/>
            </a:solidFill>
            <a:miter lim="800000"/>
            <a:headEnd/>
            <a:tailEnd/>
          </a:ln>
        </p:spPr>
        <p:txBody>
          <a:bodyPr lIns="82945" tIns="41473" rIns="82945" bIns="41473"/>
          <a:lstStyle/>
          <a:p>
            <a:endParaRPr lang="en-US"/>
          </a:p>
        </p:txBody>
      </p:sp>
      <p:sp>
        <p:nvSpPr>
          <p:cNvPr id="69641" name="Rectangle 8"/>
          <p:cNvSpPr>
            <a:spLocks noChangeArrowheads="1"/>
          </p:cNvSpPr>
          <p:nvPr/>
        </p:nvSpPr>
        <p:spPr bwMode="auto">
          <a:xfrm>
            <a:off x="3510720" y="1821792"/>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VPN</a:t>
            </a:r>
          </a:p>
        </p:txBody>
      </p:sp>
      <p:sp>
        <p:nvSpPr>
          <p:cNvPr id="69642" name="Rectangle 9"/>
          <p:cNvSpPr>
            <a:spLocks noChangeArrowheads="1"/>
          </p:cNvSpPr>
          <p:nvPr/>
        </p:nvSpPr>
        <p:spPr bwMode="auto">
          <a:xfrm>
            <a:off x="4452480" y="1821792"/>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PPN</a:t>
            </a:r>
          </a:p>
        </p:txBody>
      </p:sp>
      <p:sp>
        <p:nvSpPr>
          <p:cNvPr id="69643" name="Oval 10"/>
          <p:cNvSpPr>
            <a:spLocks noChangeArrowheads="1"/>
          </p:cNvSpPr>
          <p:nvPr/>
        </p:nvSpPr>
        <p:spPr bwMode="auto">
          <a:xfrm>
            <a:off x="3582720" y="2478501"/>
            <a:ext cx="319680" cy="316833"/>
          </a:xfrm>
          <a:prstGeom prst="ellipse">
            <a:avLst/>
          </a:prstGeom>
          <a:noFill/>
          <a:ln w="12600">
            <a:solidFill>
              <a:srgbClr val="000000"/>
            </a:solidFill>
            <a:miter lim="800000"/>
            <a:headEnd/>
            <a:tailEnd/>
          </a:ln>
        </p:spPr>
        <p:txBody>
          <a:bodyPr wrap="none" lIns="82945" tIns="41473" rIns="82945" bIns="41473" anchor="ctr"/>
          <a:lstStyle/>
          <a:p>
            <a:endParaRPr lang="en-US"/>
          </a:p>
        </p:txBody>
      </p:sp>
      <p:sp>
        <p:nvSpPr>
          <p:cNvPr id="69644" name="Rectangle 11"/>
          <p:cNvSpPr>
            <a:spLocks noChangeArrowheads="1"/>
          </p:cNvSpPr>
          <p:nvPr/>
        </p:nvSpPr>
        <p:spPr bwMode="auto">
          <a:xfrm>
            <a:off x="3585600" y="2459779"/>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0000"/>
                </a:solidFill>
                <a:latin typeface="Arial" charset="0"/>
              </a:rPr>
              <a:t>=</a:t>
            </a:r>
          </a:p>
        </p:txBody>
      </p:sp>
      <p:sp>
        <p:nvSpPr>
          <p:cNvPr id="69645" name="Line 12"/>
          <p:cNvSpPr>
            <a:spLocks noChangeShapeType="1"/>
          </p:cNvSpPr>
          <p:nvPr/>
        </p:nvSpPr>
        <p:spPr bwMode="auto">
          <a:xfrm>
            <a:off x="3742561" y="2150146"/>
            <a:ext cx="1440" cy="315393"/>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46" name="Line 13"/>
          <p:cNvSpPr>
            <a:spLocks noChangeShapeType="1"/>
          </p:cNvSpPr>
          <p:nvPr/>
        </p:nvSpPr>
        <p:spPr bwMode="auto">
          <a:xfrm>
            <a:off x="2047680" y="2642678"/>
            <a:ext cx="152208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47" name="Line 14"/>
          <p:cNvSpPr>
            <a:spLocks noChangeShapeType="1"/>
          </p:cNvSpPr>
          <p:nvPr/>
        </p:nvSpPr>
        <p:spPr bwMode="auto">
          <a:xfrm>
            <a:off x="3913921" y="2642678"/>
            <a:ext cx="272304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48" name="Rectangle 15"/>
          <p:cNvSpPr>
            <a:spLocks noChangeArrowheads="1"/>
          </p:cNvSpPr>
          <p:nvPr/>
        </p:nvSpPr>
        <p:spPr bwMode="auto">
          <a:xfrm>
            <a:off x="5719680" y="2348887"/>
            <a:ext cx="48672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Hit</a:t>
            </a:r>
          </a:p>
        </p:txBody>
      </p:sp>
      <p:sp>
        <p:nvSpPr>
          <p:cNvPr id="69649" name="Line 16"/>
          <p:cNvSpPr>
            <a:spLocks noChangeShapeType="1"/>
          </p:cNvSpPr>
          <p:nvPr/>
        </p:nvSpPr>
        <p:spPr bwMode="auto">
          <a:xfrm>
            <a:off x="4759201" y="2150147"/>
            <a:ext cx="1440" cy="233304"/>
          </a:xfrm>
          <a:prstGeom prst="line">
            <a:avLst/>
          </a:prstGeom>
          <a:noFill/>
          <a:ln w="12600">
            <a:solidFill>
              <a:srgbClr val="000000"/>
            </a:solidFill>
            <a:miter lim="800000"/>
            <a:headEnd/>
            <a:tailEnd/>
          </a:ln>
        </p:spPr>
        <p:txBody>
          <a:bodyPr lIns="82945" tIns="41473" rIns="82945" bIns="41473"/>
          <a:lstStyle/>
          <a:p>
            <a:endParaRPr lang="en-US"/>
          </a:p>
        </p:txBody>
      </p:sp>
      <p:sp>
        <p:nvSpPr>
          <p:cNvPr id="69650" name="Line 17"/>
          <p:cNvSpPr>
            <a:spLocks noChangeShapeType="1"/>
          </p:cNvSpPr>
          <p:nvPr/>
        </p:nvSpPr>
        <p:spPr bwMode="auto">
          <a:xfrm>
            <a:off x="4764960" y="2379130"/>
            <a:ext cx="1872000" cy="1441"/>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51" name="Rectangle 18"/>
          <p:cNvSpPr>
            <a:spLocks noChangeArrowheads="1"/>
          </p:cNvSpPr>
          <p:nvPr/>
        </p:nvSpPr>
        <p:spPr bwMode="auto">
          <a:xfrm>
            <a:off x="3299040" y="3201457"/>
            <a:ext cx="2039040" cy="334115"/>
          </a:xfrm>
          <a:prstGeom prst="rect">
            <a:avLst/>
          </a:prstGeom>
          <a:noFill/>
          <a:ln w="12600">
            <a:solidFill>
              <a:srgbClr val="000000"/>
            </a:solidFill>
            <a:miter lim="800000"/>
            <a:headEnd/>
            <a:tailEnd/>
          </a:ln>
        </p:spPr>
        <p:txBody>
          <a:bodyPr wrap="none" lIns="82945" tIns="41473" rIns="82945" bIns="41473" anchor="ctr"/>
          <a:lstStyle/>
          <a:p>
            <a:endParaRPr lang="en-US"/>
          </a:p>
        </p:txBody>
      </p:sp>
      <p:sp>
        <p:nvSpPr>
          <p:cNvPr id="69652" name="Line 19"/>
          <p:cNvSpPr>
            <a:spLocks noChangeShapeType="1"/>
          </p:cNvSpPr>
          <p:nvPr/>
        </p:nvSpPr>
        <p:spPr bwMode="auto">
          <a:xfrm flipV="1">
            <a:off x="4259520" y="3194256"/>
            <a:ext cx="1440" cy="348517"/>
          </a:xfrm>
          <a:prstGeom prst="line">
            <a:avLst/>
          </a:prstGeom>
          <a:noFill/>
          <a:ln w="12600">
            <a:solidFill>
              <a:srgbClr val="000000"/>
            </a:solidFill>
            <a:miter lim="800000"/>
            <a:headEnd/>
            <a:tailEnd/>
          </a:ln>
        </p:spPr>
        <p:txBody>
          <a:bodyPr lIns="82945" tIns="41473" rIns="82945" bIns="41473"/>
          <a:lstStyle/>
          <a:p>
            <a:endParaRPr lang="en-US"/>
          </a:p>
        </p:txBody>
      </p:sp>
      <p:sp>
        <p:nvSpPr>
          <p:cNvPr id="69653" name="Rectangle 20"/>
          <p:cNvSpPr>
            <a:spLocks noChangeArrowheads="1"/>
          </p:cNvSpPr>
          <p:nvPr/>
        </p:nvSpPr>
        <p:spPr bwMode="auto">
          <a:xfrm>
            <a:off x="3510720" y="3220178"/>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VPN</a:t>
            </a:r>
          </a:p>
        </p:txBody>
      </p:sp>
      <p:sp>
        <p:nvSpPr>
          <p:cNvPr id="69654" name="Rectangle 21"/>
          <p:cNvSpPr>
            <a:spLocks noChangeArrowheads="1"/>
          </p:cNvSpPr>
          <p:nvPr/>
        </p:nvSpPr>
        <p:spPr bwMode="auto">
          <a:xfrm>
            <a:off x="4452480" y="3220178"/>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PPN</a:t>
            </a:r>
          </a:p>
        </p:txBody>
      </p:sp>
      <p:sp>
        <p:nvSpPr>
          <p:cNvPr id="69655" name="Oval 22"/>
          <p:cNvSpPr>
            <a:spLocks noChangeArrowheads="1"/>
          </p:cNvSpPr>
          <p:nvPr/>
        </p:nvSpPr>
        <p:spPr bwMode="auto">
          <a:xfrm>
            <a:off x="3582720" y="3876887"/>
            <a:ext cx="319680" cy="316833"/>
          </a:xfrm>
          <a:prstGeom prst="ellipse">
            <a:avLst/>
          </a:prstGeom>
          <a:noFill/>
          <a:ln w="28440">
            <a:solidFill>
              <a:srgbClr val="00AE00"/>
            </a:solidFill>
            <a:miter lim="800000"/>
            <a:headEnd/>
            <a:tailEnd/>
          </a:ln>
        </p:spPr>
        <p:txBody>
          <a:bodyPr wrap="none" lIns="82945" tIns="41473" rIns="82945" bIns="41473" anchor="ctr"/>
          <a:lstStyle/>
          <a:p>
            <a:endParaRPr lang="en-US"/>
          </a:p>
        </p:txBody>
      </p:sp>
      <p:sp>
        <p:nvSpPr>
          <p:cNvPr id="69656" name="Rectangle 23"/>
          <p:cNvSpPr>
            <a:spLocks noChangeArrowheads="1"/>
          </p:cNvSpPr>
          <p:nvPr/>
        </p:nvSpPr>
        <p:spPr bwMode="auto">
          <a:xfrm>
            <a:off x="3585600" y="3859606"/>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AE00"/>
                </a:solidFill>
                <a:latin typeface="Arial" charset="0"/>
              </a:rPr>
              <a:t>=</a:t>
            </a:r>
          </a:p>
        </p:txBody>
      </p:sp>
      <p:sp>
        <p:nvSpPr>
          <p:cNvPr id="69657" name="Line 24"/>
          <p:cNvSpPr>
            <a:spLocks noChangeShapeType="1"/>
          </p:cNvSpPr>
          <p:nvPr/>
        </p:nvSpPr>
        <p:spPr bwMode="auto">
          <a:xfrm>
            <a:off x="3742561" y="3548533"/>
            <a:ext cx="1440" cy="315394"/>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58" name="Line 25"/>
          <p:cNvSpPr>
            <a:spLocks noChangeShapeType="1"/>
          </p:cNvSpPr>
          <p:nvPr/>
        </p:nvSpPr>
        <p:spPr bwMode="auto">
          <a:xfrm>
            <a:off x="2047680" y="4041064"/>
            <a:ext cx="1522080" cy="1441"/>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59" name="Line 26"/>
          <p:cNvSpPr>
            <a:spLocks noChangeShapeType="1"/>
          </p:cNvSpPr>
          <p:nvPr/>
        </p:nvSpPr>
        <p:spPr bwMode="auto">
          <a:xfrm>
            <a:off x="3913921" y="4039625"/>
            <a:ext cx="2723040" cy="1440"/>
          </a:xfrm>
          <a:prstGeom prst="line">
            <a:avLst/>
          </a:prstGeom>
          <a:noFill/>
          <a:ln w="28440">
            <a:solidFill>
              <a:srgbClr val="00AE00"/>
            </a:solidFill>
            <a:miter lim="800000"/>
            <a:headEnd/>
            <a:tailEnd type="triangle" w="med" len="med"/>
          </a:ln>
        </p:spPr>
        <p:txBody>
          <a:bodyPr lIns="82945" tIns="41473" rIns="82945" bIns="41473"/>
          <a:lstStyle/>
          <a:p>
            <a:endParaRPr lang="en-US"/>
          </a:p>
        </p:txBody>
      </p:sp>
      <p:sp>
        <p:nvSpPr>
          <p:cNvPr id="69660" name="Rectangle 27"/>
          <p:cNvSpPr>
            <a:spLocks noChangeArrowheads="1"/>
          </p:cNvSpPr>
          <p:nvPr/>
        </p:nvSpPr>
        <p:spPr bwMode="auto">
          <a:xfrm>
            <a:off x="5719680" y="3741513"/>
            <a:ext cx="48672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AE00"/>
                </a:solidFill>
                <a:latin typeface="Arial" charset="0"/>
              </a:rPr>
              <a:t>Hit</a:t>
            </a:r>
          </a:p>
        </p:txBody>
      </p:sp>
      <p:sp>
        <p:nvSpPr>
          <p:cNvPr id="69661" name="Line 28"/>
          <p:cNvSpPr>
            <a:spLocks noChangeShapeType="1"/>
          </p:cNvSpPr>
          <p:nvPr/>
        </p:nvSpPr>
        <p:spPr bwMode="auto">
          <a:xfrm>
            <a:off x="4759201" y="3535572"/>
            <a:ext cx="1440" cy="246265"/>
          </a:xfrm>
          <a:prstGeom prst="line">
            <a:avLst/>
          </a:prstGeom>
          <a:noFill/>
          <a:ln w="28440">
            <a:solidFill>
              <a:srgbClr val="D440D4"/>
            </a:solidFill>
            <a:miter lim="800000"/>
            <a:headEnd/>
            <a:tailEnd/>
          </a:ln>
        </p:spPr>
        <p:txBody>
          <a:bodyPr lIns="82945" tIns="41473" rIns="82945" bIns="41473"/>
          <a:lstStyle/>
          <a:p>
            <a:endParaRPr lang="en-US"/>
          </a:p>
        </p:txBody>
      </p:sp>
      <p:sp>
        <p:nvSpPr>
          <p:cNvPr id="69662" name="Line 29"/>
          <p:cNvSpPr>
            <a:spLocks noChangeShapeType="1"/>
          </p:cNvSpPr>
          <p:nvPr/>
        </p:nvSpPr>
        <p:spPr bwMode="auto">
          <a:xfrm>
            <a:off x="4759200" y="3776076"/>
            <a:ext cx="1877760" cy="144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69663" name="Rectangle 30"/>
          <p:cNvSpPr>
            <a:spLocks noChangeArrowheads="1"/>
          </p:cNvSpPr>
          <p:nvPr/>
        </p:nvSpPr>
        <p:spPr bwMode="auto">
          <a:xfrm>
            <a:off x="3299040" y="5209027"/>
            <a:ext cx="2039040" cy="334115"/>
          </a:xfrm>
          <a:prstGeom prst="rect">
            <a:avLst/>
          </a:prstGeom>
          <a:noFill/>
          <a:ln w="12600">
            <a:solidFill>
              <a:srgbClr val="000000"/>
            </a:solidFill>
            <a:miter lim="800000"/>
            <a:headEnd/>
            <a:tailEnd/>
          </a:ln>
        </p:spPr>
        <p:txBody>
          <a:bodyPr wrap="none" lIns="82945" tIns="41473" rIns="82945" bIns="41473" anchor="ctr"/>
          <a:lstStyle/>
          <a:p>
            <a:endParaRPr lang="en-US"/>
          </a:p>
        </p:txBody>
      </p:sp>
      <p:sp>
        <p:nvSpPr>
          <p:cNvPr id="69664" name="Line 31"/>
          <p:cNvSpPr>
            <a:spLocks noChangeShapeType="1"/>
          </p:cNvSpPr>
          <p:nvPr/>
        </p:nvSpPr>
        <p:spPr bwMode="auto">
          <a:xfrm flipV="1">
            <a:off x="4259520" y="5200387"/>
            <a:ext cx="1440" cy="348517"/>
          </a:xfrm>
          <a:prstGeom prst="line">
            <a:avLst/>
          </a:prstGeom>
          <a:noFill/>
          <a:ln w="12600">
            <a:solidFill>
              <a:srgbClr val="000000"/>
            </a:solidFill>
            <a:miter lim="800000"/>
            <a:headEnd/>
            <a:tailEnd/>
          </a:ln>
        </p:spPr>
        <p:txBody>
          <a:bodyPr lIns="82945" tIns="41473" rIns="82945" bIns="41473"/>
          <a:lstStyle/>
          <a:p>
            <a:endParaRPr lang="en-US"/>
          </a:p>
        </p:txBody>
      </p:sp>
      <p:sp>
        <p:nvSpPr>
          <p:cNvPr id="69665" name="Rectangle 32"/>
          <p:cNvSpPr>
            <a:spLocks noChangeArrowheads="1"/>
          </p:cNvSpPr>
          <p:nvPr/>
        </p:nvSpPr>
        <p:spPr bwMode="auto">
          <a:xfrm>
            <a:off x="3510720" y="5226309"/>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VPN</a:t>
            </a:r>
          </a:p>
        </p:txBody>
      </p:sp>
      <p:sp>
        <p:nvSpPr>
          <p:cNvPr id="69666" name="Rectangle 33"/>
          <p:cNvSpPr>
            <a:spLocks noChangeArrowheads="1"/>
          </p:cNvSpPr>
          <p:nvPr/>
        </p:nvSpPr>
        <p:spPr bwMode="auto">
          <a:xfrm>
            <a:off x="4452480" y="5226309"/>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PPN</a:t>
            </a:r>
          </a:p>
        </p:txBody>
      </p:sp>
      <p:sp>
        <p:nvSpPr>
          <p:cNvPr id="69667" name="Oval 34"/>
          <p:cNvSpPr>
            <a:spLocks noChangeArrowheads="1"/>
          </p:cNvSpPr>
          <p:nvPr/>
        </p:nvSpPr>
        <p:spPr bwMode="auto">
          <a:xfrm>
            <a:off x="3582720" y="5883018"/>
            <a:ext cx="319680" cy="316833"/>
          </a:xfrm>
          <a:prstGeom prst="ellipse">
            <a:avLst/>
          </a:prstGeom>
          <a:noFill/>
          <a:ln w="12600">
            <a:solidFill>
              <a:srgbClr val="000000"/>
            </a:solidFill>
            <a:miter lim="800000"/>
            <a:headEnd/>
            <a:tailEnd/>
          </a:ln>
        </p:spPr>
        <p:txBody>
          <a:bodyPr wrap="none" lIns="82945" tIns="41473" rIns="82945" bIns="41473" anchor="ctr"/>
          <a:lstStyle/>
          <a:p>
            <a:endParaRPr lang="en-US"/>
          </a:p>
        </p:txBody>
      </p:sp>
      <p:sp>
        <p:nvSpPr>
          <p:cNvPr id="69668" name="Rectangle 35"/>
          <p:cNvSpPr>
            <a:spLocks noChangeArrowheads="1"/>
          </p:cNvSpPr>
          <p:nvPr/>
        </p:nvSpPr>
        <p:spPr bwMode="auto">
          <a:xfrm>
            <a:off x="3585600" y="5864296"/>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0000"/>
                </a:solidFill>
                <a:latin typeface="Arial" charset="0"/>
              </a:rPr>
              <a:t>=</a:t>
            </a:r>
          </a:p>
        </p:txBody>
      </p:sp>
      <p:sp>
        <p:nvSpPr>
          <p:cNvPr id="69669" name="Line 36"/>
          <p:cNvSpPr>
            <a:spLocks noChangeShapeType="1"/>
          </p:cNvSpPr>
          <p:nvPr/>
        </p:nvSpPr>
        <p:spPr bwMode="auto">
          <a:xfrm>
            <a:off x="3742561" y="5554663"/>
            <a:ext cx="1440" cy="315393"/>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70" name="Line 37"/>
          <p:cNvSpPr>
            <a:spLocks noChangeShapeType="1"/>
          </p:cNvSpPr>
          <p:nvPr/>
        </p:nvSpPr>
        <p:spPr bwMode="auto">
          <a:xfrm>
            <a:off x="2047680" y="6047196"/>
            <a:ext cx="152208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71" name="Line 38"/>
          <p:cNvSpPr>
            <a:spLocks noChangeShapeType="1"/>
          </p:cNvSpPr>
          <p:nvPr/>
        </p:nvSpPr>
        <p:spPr bwMode="auto">
          <a:xfrm>
            <a:off x="3913921" y="6047196"/>
            <a:ext cx="272304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72" name="Rectangle 39"/>
          <p:cNvSpPr>
            <a:spLocks noChangeArrowheads="1"/>
          </p:cNvSpPr>
          <p:nvPr/>
        </p:nvSpPr>
        <p:spPr bwMode="auto">
          <a:xfrm>
            <a:off x="5719680" y="5741883"/>
            <a:ext cx="48672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Hit</a:t>
            </a:r>
          </a:p>
        </p:txBody>
      </p:sp>
      <p:sp>
        <p:nvSpPr>
          <p:cNvPr id="69673" name="Line 40"/>
          <p:cNvSpPr>
            <a:spLocks noChangeShapeType="1"/>
          </p:cNvSpPr>
          <p:nvPr/>
        </p:nvSpPr>
        <p:spPr bwMode="auto">
          <a:xfrm>
            <a:off x="4759201" y="5554664"/>
            <a:ext cx="1440" cy="231864"/>
          </a:xfrm>
          <a:prstGeom prst="line">
            <a:avLst/>
          </a:prstGeom>
          <a:noFill/>
          <a:ln w="12600">
            <a:solidFill>
              <a:srgbClr val="000000"/>
            </a:solidFill>
            <a:miter lim="800000"/>
            <a:headEnd/>
            <a:tailEnd/>
          </a:ln>
        </p:spPr>
        <p:txBody>
          <a:bodyPr lIns="82945" tIns="41473" rIns="82945" bIns="41473"/>
          <a:lstStyle/>
          <a:p>
            <a:endParaRPr lang="en-US"/>
          </a:p>
        </p:txBody>
      </p:sp>
      <p:sp>
        <p:nvSpPr>
          <p:cNvPr id="69674" name="Line 41"/>
          <p:cNvSpPr>
            <a:spLocks noChangeShapeType="1"/>
          </p:cNvSpPr>
          <p:nvPr/>
        </p:nvSpPr>
        <p:spPr bwMode="auto">
          <a:xfrm>
            <a:off x="4764960" y="5783647"/>
            <a:ext cx="1872000" cy="1441"/>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69675" name="Line 42"/>
          <p:cNvSpPr>
            <a:spLocks noChangeShapeType="1"/>
          </p:cNvSpPr>
          <p:nvPr/>
        </p:nvSpPr>
        <p:spPr bwMode="auto">
          <a:xfrm>
            <a:off x="2041920" y="2642678"/>
            <a:ext cx="1440" cy="2125663"/>
          </a:xfrm>
          <a:prstGeom prst="line">
            <a:avLst/>
          </a:prstGeom>
          <a:noFill/>
          <a:ln w="12600">
            <a:solidFill>
              <a:srgbClr val="000000"/>
            </a:solidFill>
            <a:miter lim="800000"/>
            <a:headEnd/>
            <a:tailEnd/>
          </a:ln>
        </p:spPr>
        <p:txBody>
          <a:bodyPr lIns="82945" tIns="41473" rIns="82945" bIns="41473"/>
          <a:lstStyle/>
          <a:p>
            <a:endParaRPr lang="en-US"/>
          </a:p>
        </p:txBody>
      </p:sp>
      <p:sp>
        <p:nvSpPr>
          <p:cNvPr id="69676" name="Line 43"/>
          <p:cNvSpPr>
            <a:spLocks noChangeShapeType="1"/>
          </p:cNvSpPr>
          <p:nvPr/>
        </p:nvSpPr>
        <p:spPr bwMode="auto">
          <a:xfrm flipV="1">
            <a:off x="2041920" y="4974282"/>
            <a:ext cx="1440" cy="1072913"/>
          </a:xfrm>
          <a:prstGeom prst="line">
            <a:avLst/>
          </a:prstGeom>
          <a:noFill/>
          <a:ln w="12600">
            <a:solidFill>
              <a:srgbClr val="000000"/>
            </a:solidFill>
            <a:miter lim="800000"/>
            <a:headEnd/>
            <a:tailEnd/>
          </a:ln>
        </p:spPr>
        <p:txBody>
          <a:bodyPr lIns="82945" tIns="41473" rIns="82945" bIns="41473"/>
          <a:lstStyle/>
          <a:p>
            <a:endParaRPr lang="en-US"/>
          </a:p>
        </p:txBody>
      </p:sp>
      <p:sp>
        <p:nvSpPr>
          <p:cNvPr id="69677" name="Freeform 44"/>
          <p:cNvSpPr>
            <a:spLocks noChangeArrowheads="1"/>
          </p:cNvSpPr>
          <p:nvPr/>
        </p:nvSpPr>
        <p:spPr bwMode="auto">
          <a:xfrm>
            <a:off x="1922400" y="4722257"/>
            <a:ext cx="190080" cy="60486"/>
          </a:xfrm>
          <a:custGeom>
            <a:avLst/>
            <a:gdLst>
              <a:gd name="T0" fmla="*/ 0 w 120"/>
              <a:gd name="T1" fmla="*/ 61572608 h 38"/>
              <a:gd name="T2" fmla="*/ 6099651 w 120"/>
              <a:gd name="T3" fmla="*/ 55415698 h 38"/>
              <a:gd name="T4" fmla="*/ 12197556 w 120"/>
              <a:gd name="T5" fmla="*/ 49258788 h 38"/>
              <a:gd name="T6" fmla="*/ 21346160 w 120"/>
              <a:gd name="T7" fmla="*/ 43100124 h 38"/>
              <a:gd name="T8" fmla="*/ 27444065 w 120"/>
              <a:gd name="T9" fmla="*/ 36943214 h 38"/>
              <a:gd name="T10" fmla="*/ 33543716 w 120"/>
              <a:gd name="T11" fmla="*/ 30786304 h 38"/>
              <a:gd name="T12" fmla="*/ 39641621 w 120"/>
              <a:gd name="T13" fmla="*/ 24629394 h 38"/>
              <a:gd name="T14" fmla="*/ 45741273 w 120"/>
              <a:gd name="T15" fmla="*/ 18472484 h 38"/>
              <a:gd name="T16" fmla="*/ 54889876 w 120"/>
              <a:gd name="T17" fmla="*/ 12313820 h 38"/>
              <a:gd name="T18" fmla="*/ 60987781 w 120"/>
              <a:gd name="T19" fmla="*/ 9236242 h 38"/>
              <a:gd name="T20" fmla="*/ 67087433 w 120"/>
              <a:gd name="T21" fmla="*/ 6156910 h 38"/>
              <a:gd name="T22" fmla="*/ 73185338 w 120"/>
              <a:gd name="T23" fmla="*/ 3079332 h 38"/>
              <a:gd name="T24" fmla="*/ 85382894 w 120"/>
              <a:gd name="T25" fmla="*/ 3079332 h 38"/>
              <a:gd name="T26" fmla="*/ 91482545 w 120"/>
              <a:gd name="T27" fmla="*/ 0 h 38"/>
              <a:gd name="T28" fmla="*/ 97580450 w 120"/>
              <a:gd name="T29" fmla="*/ 0 h 38"/>
              <a:gd name="T30" fmla="*/ 109778006 w 120"/>
              <a:gd name="T31" fmla="*/ 3079332 h 38"/>
              <a:gd name="T32" fmla="*/ 115877658 w 120"/>
              <a:gd name="T33" fmla="*/ 6156910 h 38"/>
              <a:gd name="T34" fmla="*/ 121975563 w 120"/>
              <a:gd name="T35" fmla="*/ 12313820 h 38"/>
              <a:gd name="T36" fmla="*/ 128075214 w 120"/>
              <a:gd name="T37" fmla="*/ 18472484 h 38"/>
              <a:gd name="T38" fmla="*/ 134173119 w 120"/>
              <a:gd name="T39" fmla="*/ 24629394 h 38"/>
              <a:gd name="T40" fmla="*/ 140272770 w 120"/>
              <a:gd name="T41" fmla="*/ 33865636 h 38"/>
              <a:gd name="T42" fmla="*/ 146370675 w 120"/>
              <a:gd name="T43" fmla="*/ 46179456 h 38"/>
              <a:gd name="T44" fmla="*/ 155519279 w 120"/>
              <a:gd name="T45" fmla="*/ 55415698 h 38"/>
              <a:gd name="T46" fmla="*/ 161617184 w 120"/>
              <a:gd name="T47" fmla="*/ 64651940 h 38"/>
              <a:gd name="T48" fmla="*/ 164667883 w 120"/>
              <a:gd name="T49" fmla="*/ 70808850 h 38"/>
              <a:gd name="T50" fmla="*/ 170765788 w 120"/>
              <a:gd name="T51" fmla="*/ 80045092 h 38"/>
              <a:gd name="T52" fmla="*/ 176865439 w 120"/>
              <a:gd name="T53" fmla="*/ 86202002 h 38"/>
              <a:gd name="T54" fmla="*/ 182963344 w 120"/>
              <a:gd name="T55" fmla="*/ 92358912 h 38"/>
              <a:gd name="T56" fmla="*/ 189062995 w 120"/>
              <a:gd name="T57" fmla="*/ 98515822 h 38"/>
              <a:gd name="T58" fmla="*/ 195160900 w 120"/>
              <a:gd name="T59" fmla="*/ 104674486 h 38"/>
              <a:gd name="T60" fmla="*/ 201260551 w 120"/>
              <a:gd name="T61" fmla="*/ 107752064 h 38"/>
              <a:gd name="T62" fmla="*/ 210407409 w 120"/>
              <a:gd name="T63" fmla="*/ 110831396 h 38"/>
              <a:gd name="T64" fmla="*/ 219556013 w 120"/>
              <a:gd name="T65" fmla="*/ 113908974 h 38"/>
              <a:gd name="T66" fmla="*/ 225655664 w 120"/>
              <a:gd name="T67" fmla="*/ 113908974 h 38"/>
              <a:gd name="T68" fmla="*/ 231753569 w 120"/>
              <a:gd name="T69" fmla="*/ 113908974 h 38"/>
              <a:gd name="T70" fmla="*/ 247000078 w 120"/>
              <a:gd name="T71" fmla="*/ 113908974 h 38"/>
              <a:gd name="T72" fmla="*/ 259197634 w 120"/>
              <a:gd name="T73" fmla="*/ 113908974 h 38"/>
              <a:gd name="T74" fmla="*/ 274445889 w 120"/>
              <a:gd name="T75" fmla="*/ 113908974 h 38"/>
              <a:gd name="T76" fmla="*/ 286643445 w 120"/>
              <a:gd name="T77" fmla="*/ 104674486 h 38"/>
              <a:gd name="T78" fmla="*/ 301889954 w 120"/>
              <a:gd name="T79" fmla="*/ 95438244 h 38"/>
              <a:gd name="T80" fmla="*/ 314087510 w 120"/>
              <a:gd name="T81" fmla="*/ 86202002 h 38"/>
              <a:gd name="T82" fmla="*/ 323236114 w 120"/>
              <a:gd name="T83" fmla="*/ 73888182 h 38"/>
              <a:gd name="T84" fmla="*/ 338482623 w 120"/>
              <a:gd name="T85" fmla="*/ 58495030 h 38"/>
              <a:gd name="T86" fmla="*/ 350680179 w 120"/>
              <a:gd name="T87" fmla="*/ 40022546 h 38"/>
              <a:gd name="T88" fmla="*/ 359828783 w 120"/>
              <a:gd name="T89" fmla="*/ 21550062 h 38"/>
              <a:gd name="T90" fmla="*/ 362877735 w 120"/>
              <a:gd name="T91" fmla="*/ 12313820 h 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0"/>
              <a:gd name="T139" fmla="*/ 0 h 38"/>
              <a:gd name="T140" fmla="*/ 120 w 120"/>
              <a:gd name="T141" fmla="*/ 38 h 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0" h="38">
                <a:moveTo>
                  <a:pt x="0" y="22"/>
                </a:moveTo>
                <a:lnTo>
                  <a:pt x="0" y="21"/>
                </a:lnTo>
                <a:lnTo>
                  <a:pt x="0" y="20"/>
                </a:lnTo>
                <a:lnTo>
                  <a:pt x="1" y="19"/>
                </a:lnTo>
                <a:lnTo>
                  <a:pt x="2" y="19"/>
                </a:lnTo>
                <a:lnTo>
                  <a:pt x="2" y="18"/>
                </a:lnTo>
                <a:lnTo>
                  <a:pt x="3" y="17"/>
                </a:lnTo>
                <a:lnTo>
                  <a:pt x="4" y="16"/>
                </a:lnTo>
                <a:lnTo>
                  <a:pt x="5" y="15"/>
                </a:lnTo>
                <a:lnTo>
                  <a:pt x="6" y="14"/>
                </a:lnTo>
                <a:lnTo>
                  <a:pt x="7" y="14"/>
                </a:lnTo>
                <a:lnTo>
                  <a:pt x="7" y="13"/>
                </a:lnTo>
                <a:lnTo>
                  <a:pt x="8" y="12"/>
                </a:lnTo>
                <a:lnTo>
                  <a:pt x="9" y="12"/>
                </a:lnTo>
                <a:lnTo>
                  <a:pt x="9" y="11"/>
                </a:lnTo>
                <a:lnTo>
                  <a:pt x="10" y="10"/>
                </a:lnTo>
                <a:lnTo>
                  <a:pt x="11" y="10"/>
                </a:lnTo>
                <a:lnTo>
                  <a:pt x="12" y="9"/>
                </a:lnTo>
                <a:lnTo>
                  <a:pt x="12" y="8"/>
                </a:lnTo>
                <a:lnTo>
                  <a:pt x="13" y="8"/>
                </a:lnTo>
                <a:lnTo>
                  <a:pt x="14" y="7"/>
                </a:lnTo>
                <a:lnTo>
                  <a:pt x="15" y="6"/>
                </a:lnTo>
                <a:lnTo>
                  <a:pt x="16" y="5"/>
                </a:lnTo>
                <a:lnTo>
                  <a:pt x="17" y="5"/>
                </a:lnTo>
                <a:lnTo>
                  <a:pt x="18" y="4"/>
                </a:lnTo>
                <a:lnTo>
                  <a:pt x="19" y="3"/>
                </a:lnTo>
                <a:lnTo>
                  <a:pt x="20" y="3"/>
                </a:lnTo>
                <a:lnTo>
                  <a:pt x="21" y="2"/>
                </a:lnTo>
                <a:lnTo>
                  <a:pt x="22" y="2"/>
                </a:lnTo>
                <a:lnTo>
                  <a:pt x="23" y="1"/>
                </a:lnTo>
                <a:lnTo>
                  <a:pt x="24" y="1"/>
                </a:lnTo>
                <a:lnTo>
                  <a:pt x="25" y="1"/>
                </a:lnTo>
                <a:lnTo>
                  <a:pt x="26" y="1"/>
                </a:lnTo>
                <a:lnTo>
                  <a:pt x="28" y="1"/>
                </a:lnTo>
                <a:lnTo>
                  <a:pt x="28" y="0"/>
                </a:lnTo>
                <a:lnTo>
                  <a:pt x="29" y="0"/>
                </a:lnTo>
                <a:lnTo>
                  <a:pt x="30" y="0"/>
                </a:lnTo>
                <a:lnTo>
                  <a:pt x="31" y="0"/>
                </a:lnTo>
                <a:lnTo>
                  <a:pt x="32" y="0"/>
                </a:lnTo>
                <a:lnTo>
                  <a:pt x="34" y="0"/>
                </a:lnTo>
                <a:lnTo>
                  <a:pt x="35" y="0"/>
                </a:lnTo>
                <a:lnTo>
                  <a:pt x="36" y="1"/>
                </a:lnTo>
                <a:lnTo>
                  <a:pt x="37" y="1"/>
                </a:lnTo>
                <a:lnTo>
                  <a:pt x="38" y="2"/>
                </a:lnTo>
                <a:lnTo>
                  <a:pt x="39" y="2"/>
                </a:lnTo>
                <a:lnTo>
                  <a:pt x="40" y="3"/>
                </a:lnTo>
                <a:lnTo>
                  <a:pt x="40" y="4"/>
                </a:lnTo>
                <a:lnTo>
                  <a:pt x="41" y="5"/>
                </a:lnTo>
                <a:lnTo>
                  <a:pt x="42" y="5"/>
                </a:lnTo>
                <a:lnTo>
                  <a:pt x="42" y="6"/>
                </a:lnTo>
                <a:lnTo>
                  <a:pt x="43" y="7"/>
                </a:lnTo>
                <a:lnTo>
                  <a:pt x="44" y="8"/>
                </a:lnTo>
                <a:lnTo>
                  <a:pt x="45" y="9"/>
                </a:lnTo>
                <a:lnTo>
                  <a:pt x="46" y="10"/>
                </a:lnTo>
                <a:lnTo>
                  <a:pt x="46" y="11"/>
                </a:lnTo>
                <a:lnTo>
                  <a:pt x="47" y="12"/>
                </a:lnTo>
                <a:lnTo>
                  <a:pt x="47" y="14"/>
                </a:lnTo>
                <a:lnTo>
                  <a:pt x="48" y="15"/>
                </a:lnTo>
                <a:lnTo>
                  <a:pt x="49" y="17"/>
                </a:lnTo>
                <a:lnTo>
                  <a:pt x="50" y="17"/>
                </a:lnTo>
                <a:lnTo>
                  <a:pt x="51" y="18"/>
                </a:lnTo>
                <a:lnTo>
                  <a:pt x="51" y="19"/>
                </a:lnTo>
                <a:lnTo>
                  <a:pt x="52" y="19"/>
                </a:lnTo>
                <a:lnTo>
                  <a:pt x="53" y="21"/>
                </a:lnTo>
                <a:lnTo>
                  <a:pt x="53" y="22"/>
                </a:lnTo>
                <a:lnTo>
                  <a:pt x="54" y="23"/>
                </a:lnTo>
                <a:lnTo>
                  <a:pt x="55" y="24"/>
                </a:lnTo>
                <a:lnTo>
                  <a:pt x="56" y="25"/>
                </a:lnTo>
                <a:lnTo>
                  <a:pt x="56" y="26"/>
                </a:lnTo>
                <a:lnTo>
                  <a:pt x="57" y="27"/>
                </a:lnTo>
                <a:lnTo>
                  <a:pt x="58" y="28"/>
                </a:lnTo>
                <a:lnTo>
                  <a:pt x="59" y="29"/>
                </a:lnTo>
                <a:lnTo>
                  <a:pt x="60" y="30"/>
                </a:lnTo>
                <a:lnTo>
                  <a:pt x="61" y="30"/>
                </a:lnTo>
                <a:lnTo>
                  <a:pt x="61" y="31"/>
                </a:lnTo>
                <a:lnTo>
                  <a:pt x="62" y="32"/>
                </a:lnTo>
                <a:lnTo>
                  <a:pt x="63" y="32"/>
                </a:lnTo>
                <a:lnTo>
                  <a:pt x="63" y="33"/>
                </a:lnTo>
                <a:lnTo>
                  <a:pt x="64" y="34"/>
                </a:lnTo>
                <a:lnTo>
                  <a:pt x="65" y="34"/>
                </a:lnTo>
                <a:lnTo>
                  <a:pt x="66" y="35"/>
                </a:lnTo>
                <a:lnTo>
                  <a:pt x="67" y="36"/>
                </a:lnTo>
                <a:lnTo>
                  <a:pt x="68" y="36"/>
                </a:lnTo>
                <a:lnTo>
                  <a:pt x="69" y="36"/>
                </a:lnTo>
                <a:lnTo>
                  <a:pt x="69" y="37"/>
                </a:lnTo>
                <a:lnTo>
                  <a:pt x="70" y="37"/>
                </a:lnTo>
                <a:lnTo>
                  <a:pt x="72" y="37"/>
                </a:lnTo>
                <a:lnTo>
                  <a:pt x="73" y="37"/>
                </a:lnTo>
                <a:lnTo>
                  <a:pt x="74" y="37"/>
                </a:lnTo>
                <a:lnTo>
                  <a:pt x="75" y="37"/>
                </a:lnTo>
                <a:lnTo>
                  <a:pt x="76" y="37"/>
                </a:lnTo>
                <a:lnTo>
                  <a:pt x="78" y="37"/>
                </a:lnTo>
                <a:lnTo>
                  <a:pt x="79" y="37"/>
                </a:lnTo>
                <a:lnTo>
                  <a:pt x="81" y="37"/>
                </a:lnTo>
                <a:lnTo>
                  <a:pt x="82" y="37"/>
                </a:lnTo>
                <a:lnTo>
                  <a:pt x="84" y="37"/>
                </a:lnTo>
                <a:lnTo>
                  <a:pt x="85" y="37"/>
                </a:lnTo>
                <a:lnTo>
                  <a:pt x="87" y="37"/>
                </a:lnTo>
                <a:lnTo>
                  <a:pt x="88" y="37"/>
                </a:lnTo>
                <a:lnTo>
                  <a:pt x="90" y="37"/>
                </a:lnTo>
                <a:lnTo>
                  <a:pt x="91" y="36"/>
                </a:lnTo>
                <a:lnTo>
                  <a:pt x="93" y="36"/>
                </a:lnTo>
                <a:lnTo>
                  <a:pt x="94" y="34"/>
                </a:lnTo>
                <a:lnTo>
                  <a:pt x="96" y="33"/>
                </a:lnTo>
                <a:lnTo>
                  <a:pt x="97" y="32"/>
                </a:lnTo>
                <a:lnTo>
                  <a:pt x="99" y="31"/>
                </a:lnTo>
                <a:lnTo>
                  <a:pt x="100" y="30"/>
                </a:lnTo>
                <a:lnTo>
                  <a:pt x="101" y="29"/>
                </a:lnTo>
                <a:lnTo>
                  <a:pt x="103" y="28"/>
                </a:lnTo>
                <a:lnTo>
                  <a:pt x="104" y="27"/>
                </a:lnTo>
                <a:lnTo>
                  <a:pt x="105" y="26"/>
                </a:lnTo>
                <a:lnTo>
                  <a:pt x="106" y="24"/>
                </a:lnTo>
                <a:lnTo>
                  <a:pt x="108" y="23"/>
                </a:lnTo>
                <a:lnTo>
                  <a:pt x="109" y="21"/>
                </a:lnTo>
                <a:lnTo>
                  <a:pt x="111" y="19"/>
                </a:lnTo>
                <a:lnTo>
                  <a:pt x="112" y="17"/>
                </a:lnTo>
                <a:lnTo>
                  <a:pt x="113" y="15"/>
                </a:lnTo>
                <a:lnTo>
                  <a:pt x="115" y="13"/>
                </a:lnTo>
                <a:lnTo>
                  <a:pt x="116" y="11"/>
                </a:lnTo>
                <a:lnTo>
                  <a:pt x="118" y="9"/>
                </a:lnTo>
                <a:lnTo>
                  <a:pt x="118" y="7"/>
                </a:lnTo>
                <a:lnTo>
                  <a:pt x="119" y="6"/>
                </a:lnTo>
                <a:lnTo>
                  <a:pt x="119" y="5"/>
                </a:lnTo>
                <a:lnTo>
                  <a:pt x="119" y="4"/>
                </a:lnTo>
                <a:lnTo>
                  <a:pt x="119" y="3"/>
                </a:lnTo>
              </a:path>
            </a:pathLst>
          </a:custGeom>
          <a:noFill/>
          <a:ln w="12600">
            <a:solidFill>
              <a:srgbClr val="000000"/>
            </a:solidFill>
            <a:round/>
            <a:headEnd/>
            <a:tailEnd/>
          </a:ln>
        </p:spPr>
        <p:txBody>
          <a:bodyPr wrap="none" lIns="82945" tIns="41473" rIns="82945" bIns="41473" anchor="ctr"/>
          <a:lstStyle/>
          <a:p>
            <a:endParaRPr lang="en-US"/>
          </a:p>
        </p:txBody>
      </p:sp>
      <p:sp>
        <p:nvSpPr>
          <p:cNvPr id="69678" name="Freeform 45"/>
          <p:cNvSpPr>
            <a:spLocks noChangeArrowheads="1"/>
          </p:cNvSpPr>
          <p:nvPr/>
        </p:nvSpPr>
        <p:spPr bwMode="auto">
          <a:xfrm>
            <a:off x="1922400" y="4925317"/>
            <a:ext cx="190080" cy="59047"/>
          </a:xfrm>
          <a:custGeom>
            <a:avLst/>
            <a:gdLst>
              <a:gd name="T0" fmla="*/ 0 w 120"/>
              <a:gd name="T1" fmla="*/ 58797333 h 37"/>
              <a:gd name="T2" fmla="*/ 6099651 w 120"/>
              <a:gd name="T3" fmla="*/ 52606936 h 37"/>
              <a:gd name="T4" fmla="*/ 12197556 w 120"/>
              <a:gd name="T5" fmla="*/ 46418299 h 37"/>
              <a:gd name="T6" fmla="*/ 21346160 w 120"/>
              <a:gd name="T7" fmla="*/ 40229661 h 37"/>
              <a:gd name="T8" fmla="*/ 27444065 w 120"/>
              <a:gd name="T9" fmla="*/ 34039265 h 37"/>
              <a:gd name="T10" fmla="*/ 33543716 w 120"/>
              <a:gd name="T11" fmla="*/ 27850627 h 37"/>
              <a:gd name="T12" fmla="*/ 39641621 w 120"/>
              <a:gd name="T13" fmla="*/ 24756309 h 37"/>
              <a:gd name="T14" fmla="*/ 45741273 w 120"/>
              <a:gd name="T15" fmla="*/ 18567671 h 37"/>
              <a:gd name="T16" fmla="*/ 54889876 w 120"/>
              <a:gd name="T17" fmla="*/ 12379034 h 37"/>
              <a:gd name="T18" fmla="*/ 60987781 w 120"/>
              <a:gd name="T19" fmla="*/ 9282956 h 37"/>
              <a:gd name="T20" fmla="*/ 67087433 w 120"/>
              <a:gd name="T21" fmla="*/ 6188637 h 37"/>
              <a:gd name="T22" fmla="*/ 73185338 w 120"/>
              <a:gd name="T23" fmla="*/ 3094319 h 37"/>
              <a:gd name="T24" fmla="*/ 85382894 w 120"/>
              <a:gd name="T25" fmla="*/ 3094319 h 37"/>
              <a:gd name="T26" fmla="*/ 91482545 w 120"/>
              <a:gd name="T27" fmla="*/ 0 h 37"/>
              <a:gd name="T28" fmla="*/ 97580450 w 120"/>
              <a:gd name="T29" fmla="*/ 0 h 37"/>
              <a:gd name="T30" fmla="*/ 109778006 w 120"/>
              <a:gd name="T31" fmla="*/ 3094319 h 37"/>
              <a:gd name="T32" fmla="*/ 115877658 w 120"/>
              <a:gd name="T33" fmla="*/ 6188637 h 37"/>
              <a:gd name="T34" fmla="*/ 121975563 w 120"/>
              <a:gd name="T35" fmla="*/ 12379034 h 37"/>
              <a:gd name="T36" fmla="*/ 128075214 w 120"/>
              <a:gd name="T37" fmla="*/ 18567671 h 37"/>
              <a:gd name="T38" fmla="*/ 134173119 w 120"/>
              <a:gd name="T39" fmla="*/ 24756309 h 37"/>
              <a:gd name="T40" fmla="*/ 140272770 w 120"/>
              <a:gd name="T41" fmla="*/ 30944946 h 37"/>
              <a:gd name="T42" fmla="*/ 146370675 w 120"/>
              <a:gd name="T43" fmla="*/ 43323980 h 37"/>
              <a:gd name="T44" fmla="*/ 155519279 w 120"/>
              <a:gd name="T45" fmla="*/ 52606936 h 37"/>
              <a:gd name="T46" fmla="*/ 161617184 w 120"/>
              <a:gd name="T47" fmla="*/ 64985970 h 37"/>
              <a:gd name="T48" fmla="*/ 164667883 w 120"/>
              <a:gd name="T49" fmla="*/ 71174608 h 37"/>
              <a:gd name="T50" fmla="*/ 170765788 w 120"/>
              <a:gd name="T51" fmla="*/ 80459323 h 37"/>
              <a:gd name="T52" fmla="*/ 176865439 w 120"/>
              <a:gd name="T53" fmla="*/ 83553642 h 37"/>
              <a:gd name="T54" fmla="*/ 182963344 w 120"/>
              <a:gd name="T55" fmla="*/ 89742279 h 37"/>
              <a:gd name="T56" fmla="*/ 189062995 w 120"/>
              <a:gd name="T57" fmla="*/ 95930916 h 37"/>
              <a:gd name="T58" fmla="*/ 195160900 w 120"/>
              <a:gd name="T59" fmla="*/ 102119554 h 37"/>
              <a:gd name="T60" fmla="*/ 201260551 w 120"/>
              <a:gd name="T61" fmla="*/ 105215632 h 37"/>
              <a:gd name="T62" fmla="*/ 210407409 w 120"/>
              <a:gd name="T63" fmla="*/ 108309950 h 37"/>
              <a:gd name="T64" fmla="*/ 219556013 w 120"/>
              <a:gd name="T65" fmla="*/ 111404269 h 37"/>
              <a:gd name="T66" fmla="*/ 225655664 w 120"/>
              <a:gd name="T67" fmla="*/ 111404269 h 37"/>
              <a:gd name="T68" fmla="*/ 231753569 w 120"/>
              <a:gd name="T69" fmla="*/ 111404269 h 37"/>
              <a:gd name="T70" fmla="*/ 247000078 w 120"/>
              <a:gd name="T71" fmla="*/ 111404269 h 37"/>
              <a:gd name="T72" fmla="*/ 259197634 w 120"/>
              <a:gd name="T73" fmla="*/ 111404269 h 37"/>
              <a:gd name="T74" fmla="*/ 274445889 w 120"/>
              <a:gd name="T75" fmla="*/ 111404269 h 37"/>
              <a:gd name="T76" fmla="*/ 286643445 w 120"/>
              <a:gd name="T77" fmla="*/ 102119554 h 37"/>
              <a:gd name="T78" fmla="*/ 301889954 w 120"/>
              <a:gd name="T79" fmla="*/ 92836598 h 37"/>
              <a:gd name="T80" fmla="*/ 314087510 w 120"/>
              <a:gd name="T81" fmla="*/ 83553642 h 37"/>
              <a:gd name="T82" fmla="*/ 323236114 w 120"/>
              <a:gd name="T83" fmla="*/ 71174608 h 37"/>
              <a:gd name="T84" fmla="*/ 338482623 w 120"/>
              <a:gd name="T85" fmla="*/ 55701255 h 37"/>
              <a:gd name="T86" fmla="*/ 350680179 w 120"/>
              <a:gd name="T87" fmla="*/ 40229661 h 37"/>
              <a:gd name="T88" fmla="*/ 359828783 w 120"/>
              <a:gd name="T89" fmla="*/ 21661990 h 37"/>
              <a:gd name="T90" fmla="*/ 362877735 w 120"/>
              <a:gd name="T91" fmla="*/ 12379034 h 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0"/>
              <a:gd name="T139" fmla="*/ 0 h 37"/>
              <a:gd name="T140" fmla="*/ 120 w 120"/>
              <a:gd name="T141" fmla="*/ 37 h 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0" h="37">
                <a:moveTo>
                  <a:pt x="0" y="21"/>
                </a:moveTo>
                <a:lnTo>
                  <a:pt x="0" y="20"/>
                </a:lnTo>
                <a:lnTo>
                  <a:pt x="0" y="19"/>
                </a:lnTo>
                <a:lnTo>
                  <a:pt x="1" y="19"/>
                </a:lnTo>
                <a:lnTo>
                  <a:pt x="2" y="18"/>
                </a:lnTo>
                <a:lnTo>
                  <a:pt x="2" y="17"/>
                </a:lnTo>
                <a:lnTo>
                  <a:pt x="3" y="17"/>
                </a:lnTo>
                <a:lnTo>
                  <a:pt x="4" y="16"/>
                </a:lnTo>
                <a:lnTo>
                  <a:pt x="4" y="15"/>
                </a:lnTo>
                <a:lnTo>
                  <a:pt x="5" y="15"/>
                </a:lnTo>
                <a:lnTo>
                  <a:pt x="6" y="14"/>
                </a:lnTo>
                <a:lnTo>
                  <a:pt x="7" y="13"/>
                </a:lnTo>
                <a:lnTo>
                  <a:pt x="8" y="12"/>
                </a:lnTo>
                <a:lnTo>
                  <a:pt x="9" y="11"/>
                </a:lnTo>
                <a:lnTo>
                  <a:pt x="9" y="10"/>
                </a:lnTo>
                <a:lnTo>
                  <a:pt x="10" y="10"/>
                </a:lnTo>
                <a:lnTo>
                  <a:pt x="11" y="9"/>
                </a:lnTo>
                <a:lnTo>
                  <a:pt x="12" y="9"/>
                </a:lnTo>
                <a:lnTo>
                  <a:pt x="12" y="8"/>
                </a:lnTo>
                <a:lnTo>
                  <a:pt x="13" y="8"/>
                </a:lnTo>
                <a:lnTo>
                  <a:pt x="14" y="7"/>
                </a:lnTo>
                <a:lnTo>
                  <a:pt x="15" y="6"/>
                </a:lnTo>
                <a:lnTo>
                  <a:pt x="16" y="5"/>
                </a:lnTo>
                <a:lnTo>
                  <a:pt x="17" y="5"/>
                </a:lnTo>
                <a:lnTo>
                  <a:pt x="18" y="4"/>
                </a:lnTo>
                <a:lnTo>
                  <a:pt x="19" y="3"/>
                </a:lnTo>
                <a:lnTo>
                  <a:pt x="20" y="3"/>
                </a:lnTo>
                <a:lnTo>
                  <a:pt x="21" y="2"/>
                </a:lnTo>
                <a:lnTo>
                  <a:pt x="22" y="2"/>
                </a:lnTo>
                <a:lnTo>
                  <a:pt x="23" y="1"/>
                </a:lnTo>
                <a:lnTo>
                  <a:pt x="24" y="1"/>
                </a:lnTo>
                <a:lnTo>
                  <a:pt x="25" y="1"/>
                </a:lnTo>
                <a:lnTo>
                  <a:pt x="26" y="1"/>
                </a:lnTo>
                <a:lnTo>
                  <a:pt x="28" y="1"/>
                </a:lnTo>
                <a:lnTo>
                  <a:pt x="28" y="0"/>
                </a:lnTo>
                <a:lnTo>
                  <a:pt x="29" y="0"/>
                </a:lnTo>
                <a:lnTo>
                  <a:pt x="30" y="0"/>
                </a:lnTo>
                <a:lnTo>
                  <a:pt x="31" y="0"/>
                </a:lnTo>
                <a:lnTo>
                  <a:pt x="32" y="0"/>
                </a:lnTo>
                <a:lnTo>
                  <a:pt x="34" y="0"/>
                </a:lnTo>
                <a:lnTo>
                  <a:pt x="35" y="0"/>
                </a:lnTo>
                <a:lnTo>
                  <a:pt x="36" y="1"/>
                </a:lnTo>
                <a:lnTo>
                  <a:pt x="37" y="1"/>
                </a:lnTo>
                <a:lnTo>
                  <a:pt x="38" y="2"/>
                </a:lnTo>
                <a:lnTo>
                  <a:pt x="39" y="2"/>
                </a:lnTo>
                <a:lnTo>
                  <a:pt x="40" y="3"/>
                </a:lnTo>
                <a:lnTo>
                  <a:pt x="40" y="4"/>
                </a:lnTo>
                <a:lnTo>
                  <a:pt x="41" y="5"/>
                </a:lnTo>
                <a:lnTo>
                  <a:pt x="42" y="5"/>
                </a:lnTo>
                <a:lnTo>
                  <a:pt x="42" y="6"/>
                </a:lnTo>
                <a:lnTo>
                  <a:pt x="43" y="7"/>
                </a:lnTo>
                <a:lnTo>
                  <a:pt x="44" y="8"/>
                </a:lnTo>
                <a:lnTo>
                  <a:pt x="45" y="9"/>
                </a:lnTo>
                <a:lnTo>
                  <a:pt x="46" y="10"/>
                </a:lnTo>
                <a:lnTo>
                  <a:pt x="47" y="11"/>
                </a:lnTo>
                <a:lnTo>
                  <a:pt x="47" y="13"/>
                </a:lnTo>
                <a:lnTo>
                  <a:pt x="48" y="14"/>
                </a:lnTo>
                <a:lnTo>
                  <a:pt x="49" y="16"/>
                </a:lnTo>
                <a:lnTo>
                  <a:pt x="50" y="16"/>
                </a:lnTo>
                <a:lnTo>
                  <a:pt x="51" y="17"/>
                </a:lnTo>
                <a:lnTo>
                  <a:pt x="51" y="18"/>
                </a:lnTo>
                <a:lnTo>
                  <a:pt x="52" y="19"/>
                </a:lnTo>
                <a:lnTo>
                  <a:pt x="53" y="21"/>
                </a:lnTo>
                <a:lnTo>
                  <a:pt x="54" y="22"/>
                </a:lnTo>
                <a:lnTo>
                  <a:pt x="54" y="23"/>
                </a:lnTo>
                <a:lnTo>
                  <a:pt x="55" y="24"/>
                </a:lnTo>
                <a:lnTo>
                  <a:pt x="56" y="25"/>
                </a:lnTo>
                <a:lnTo>
                  <a:pt x="56" y="26"/>
                </a:lnTo>
                <a:lnTo>
                  <a:pt x="57" y="27"/>
                </a:lnTo>
                <a:lnTo>
                  <a:pt x="58" y="27"/>
                </a:lnTo>
                <a:lnTo>
                  <a:pt x="59" y="28"/>
                </a:lnTo>
                <a:lnTo>
                  <a:pt x="60" y="29"/>
                </a:lnTo>
                <a:lnTo>
                  <a:pt x="61" y="29"/>
                </a:lnTo>
                <a:lnTo>
                  <a:pt x="61" y="30"/>
                </a:lnTo>
                <a:lnTo>
                  <a:pt x="62" y="31"/>
                </a:lnTo>
                <a:lnTo>
                  <a:pt x="63" y="31"/>
                </a:lnTo>
                <a:lnTo>
                  <a:pt x="63" y="32"/>
                </a:lnTo>
                <a:lnTo>
                  <a:pt x="64" y="33"/>
                </a:lnTo>
                <a:lnTo>
                  <a:pt x="65" y="33"/>
                </a:lnTo>
                <a:lnTo>
                  <a:pt x="66" y="34"/>
                </a:lnTo>
                <a:lnTo>
                  <a:pt x="67" y="35"/>
                </a:lnTo>
                <a:lnTo>
                  <a:pt x="68" y="35"/>
                </a:lnTo>
                <a:lnTo>
                  <a:pt x="69" y="35"/>
                </a:lnTo>
                <a:lnTo>
                  <a:pt x="69" y="36"/>
                </a:lnTo>
                <a:lnTo>
                  <a:pt x="70" y="36"/>
                </a:lnTo>
                <a:lnTo>
                  <a:pt x="72" y="36"/>
                </a:lnTo>
                <a:lnTo>
                  <a:pt x="73" y="36"/>
                </a:lnTo>
                <a:lnTo>
                  <a:pt x="74" y="36"/>
                </a:lnTo>
                <a:lnTo>
                  <a:pt x="75" y="36"/>
                </a:lnTo>
                <a:lnTo>
                  <a:pt x="76" y="36"/>
                </a:lnTo>
                <a:lnTo>
                  <a:pt x="78" y="36"/>
                </a:lnTo>
                <a:lnTo>
                  <a:pt x="79" y="36"/>
                </a:lnTo>
                <a:lnTo>
                  <a:pt x="81" y="36"/>
                </a:lnTo>
                <a:lnTo>
                  <a:pt x="82" y="36"/>
                </a:lnTo>
                <a:lnTo>
                  <a:pt x="84" y="36"/>
                </a:lnTo>
                <a:lnTo>
                  <a:pt x="85" y="36"/>
                </a:lnTo>
                <a:lnTo>
                  <a:pt x="87" y="36"/>
                </a:lnTo>
                <a:lnTo>
                  <a:pt x="88" y="36"/>
                </a:lnTo>
                <a:lnTo>
                  <a:pt x="90" y="36"/>
                </a:lnTo>
                <a:lnTo>
                  <a:pt x="91" y="35"/>
                </a:lnTo>
                <a:lnTo>
                  <a:pt x="93" y="35"/>
                </a:lnTo>
                <a:lnTo>
                  <a:pt x="94" y="33"/>
                </a:lnTo>
                <a:lnTo>
                  <a:pt x="96" y="32"/>
                </a:lnTo>
                <a:lnTo>
                  <a:pt x="97" y="31"/>
                </a:lnTo>
                <a:lnTo>
                  <a:pt x="99" y="30"/>
                </a:lnTo>
                <a:lnTo>
                  <a:pt x="100" y="29"/>
                </a:lnTo>
                <a:lnTo>
                  <a:pt x="101" y="28"/>
                </a:lnTo>
                <a:lnTo>
                  <a:pt x="103" y="27"/>
                </a:lnTo>
                <a:lnTo>
                  <a:pt x="104" y="26"/>
                </a:lnTo>
                <a:lnTo>
                  <a:pt x="105" y="25"/>
                </a:lnTo>
                <a:lnTo>
                  <a:pt x="106" y="23"/>
                </a:lnTo>
                <a:lnTo>
                  <a:pt x="108" y="22"/>
                </a:lnTo>
                <a:lnTo>
                  <a:pt x="109" y="20"/>
                </a:lnTo>
                <a:lnTo>
                  <a:pt x="111" y="18"/>
                </a:lnTo>
                <a:lnTo>
                  <a:pt x="112" y="17"/>
                </a:lnTo>
                <a:lnTo>
                  <a:pt x="113" y="15"/>
                </a:lnTo>
                <a:lnTo>
                  <a:pt x="115" y="13"/>
                </a:lnTo>
                <a:lnTo>
                  <a:pt x="116" y="11"/>
                </a:lnTo>
                <a:lnTo>
                  <a:pt x="118" y="9"/>
                </a:lnTo>
                <a:lnTo>
                  <a:pt x="118" y="7"/>
                </a:lnTo>
                <a:lnTo>
                  <a:pt x="119" y="6"/>
                </a:lnTo>
                <a:lnTo>
                  <a:pt x="119" y="5"/>
                </a:lnTo>
                <a:lnTo>
                  <a:pt x="119" y="4"/>
                </a:lnTo>
                <a:lnTo>
                  <a:pt x="119" y="3"/>
                </a:lnTo>
              </a:path>
            </a:pathLst>
          </a:custGeom>
          <a:noFill/>
          <a:ln w="12600">
            <a:solidFill>
              <a:srgbClr val="000000"/>
            </a:solidFill>
            <a:round/>
            <a:headEnd/>
            <a:tailEnd/>
          </a:ln>
        </p:spPr>
        <p:txBody>
          <a:bodyPr wrap="none" lIns="82945" tIns="41473" rIns="82945" bIns="41473" anchor="ctr"/>
          <a:lstStyle/>
          <a:p>
            <a:endParaRPr lang="en-US"/>
          </a:p>
        </p:txBody>
      </p:sp>
      <p:sp>
        <p:nvSpPr>
          <p:cNvPr id="69679" name="Line 46"/>
          <p:cNvSpPr>
            <a:spLocks noChangeShapeType="1"/>
          </p:cNvSpPr>
          <p:nvPr/>
        </p:nvSpPr>
        <p:spPr bwMode="auto">
          <a:xfrm flipH="1">
            <a:off x="1571040" y="4395341"/>
            <a:ext cx="470880" cy="1441"/>
          </a:xfrm>
          <a:prstGeom prst="line">
            <a:avLst/>
          </a:prstGeom>
          <a:noFill/>
          <a:ln w="28440">
            <a:solidFill>
              <a:srgbClr val="000000"/>
            </a:solidFill>
            <a:miter lim="800000"/>
            <a:headEnd type="triangle" w="med" len="med"/>
            <a:tailEnd/>
          </a:ln>
        </p:spPr>
        <p:txBody>
          <a:bodyPr lIns="82945" tIns="41473" rIns="82945" bIns="41473"/>
          <a:lstStyle/>
          <a:p>
            <a:endParaRPr lang="en-US"/>
          </a:p>
        </p:txBody>
      </p:sp>
      <p:sp>
        <p:nvSpPr>
          <p:cNvPr id="69680" name="Rectangle 47"/>
          <p:cNvSpPr>
            <a:spLocks noChangeArrowheads="1"/>
          </p:cNvSpPr>
          <p:nvPr/>
        </p:nvSpPr>
        <p:spPr bwMode="auto">
          <a:xfrm>
            <a:off x="6572160" y="1568325"/>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mux</a:t>
            </a:r>
          </a:p>
        </p:txBody>
      </p:sp>
      <p:sp>
        <p:nvSpPr>
          <p:cNvPr id="69681" name="Line 48"/>
          <p:cNvSpPr>
            <a:spLocks noChangeShapeType="1"/>
          </p:cNvSpPr>
          <p:nvPr/>
        </p:nvSpPr>
        <p:spPr bwMode="auto">
          <a:xfrm>
            <a:off x="7166880" y="4395341"/>
            <a:ext cx="305280" cy="144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69682" name="Rectangle 49"/>
          <p:cNvSpPr>
            <a:spLocks noChangeArrowheads="1"/>
          </p:cNvSpPr>
          <p:nvPr/>
        </p:nvSpPr>
        <p:spPr bwMode="auto">
          <a:xfrm>
            <a:off x="7488000" y="4255647"/>
            <a:ext cx="65088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Arial" charset="0"/>
              </a:rPr>
              <a:t>PPN</a:t>
            </a:r>
          </a:p>
        </p:txBody>
      </p:sp>
      <p:sp>
        <p:nvSpPr>
          <p:cNvPr id="69683" name="Rectangle 50"/>
          <p:cNvSpPr>
            <a:spLocks noGrp="1" noChangeArrowheads="1"/>
          </p:cNvSpPr>
          <p:nvPr>
            <p:ph type="body" idx="1"/>
          </p:nvPr>
        </p:nvSpPr>
        <p:spPr>
          <a:xfrm>
            <a:off x="819360" y="892894"/>
            <a:ext cx="7315200" cy="609184"/>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is </a:t>
            </a:r>
            <a:r>
              <a:rPr lang="en-GB" dirty="0" smtClean="0">
                <a:solidFill>
                  <a:srgbClr val="618FFD"/>
                </a:solidFill>
              </a:rPr>
              <a:t>fully associative</a:t>
            </a:r>
            <a:r>
              <a:rPr lang="en-GB" dirty="0" smtClean="0"/>
              <a:t> to increase hit rate </a:t>
            </a:r>
          </a:p>
        </p:txBody>
      </p:sp>
      <p:sp>
        <p:nvSpPr>
          <p:cNvPr id="69684" name="Line 51"/>
          <p:cNvSpPr>
            <a:spLocks noChangeShapeType="1"/>
          </p:cNvSpPr>
          <p:nvPr/>
        </p:nvSpPr>
        <p:spPr bwMode="auto">
          <a:xfrm>
            <a:off x="6654240" y="3784718"/>
            <a:ext cx="501120" cy="609184"/>
          </a:xfrm>
          <a:prstGeom prst="line">
            <a:avLst/>
          </a:prstGeom>
          <a:noFill/>
          <a:ln w="28440">
            <a:solidFill>
              <a:srgbClr val="D440D4"/>
            </a:solidFill>
            <a:miter lim="800000"/>
            <a:headEnd/>
            <a:tailEnd/>
          </a:ln>
        </p:spPr>
        <p:txBody>
          <a:bodyPr lIns="82945" tIns="41473" rIns="82945" bIns="41473"/>
          <a:lstStyle/>
          <a:p>
            <a:endParaRPr lang="en-US"/>
          </a:p>
        </p:txBody>
      </p:sp>
      <p:sp>
        <p:nvSpPr>
          <p:cNvPr id="69685" name="AutoShape 52"/>
          <p:cNvSpPr>
            <a:spLocks noChangeArrowheads="1"/>
          </p:cNvSpPr>
          <p:nvPr/>
        </p:nvSpPr>
        <p:spPr bwMode="auto">
          <a:xfrm>
            <a:off x="6649921" y="1968687"/>
            <a:ext cx="505440" cy="4362218"/>
          </a:xfrm>
          <a:prstGeom prst="roundRect">
            <a:avLst>
              <a:gd name="adj" fmla="val 46542"/>
            </a:avLst>
          </a:prstGeom>
          <a:noFill/>
          <a:ln w="28440">
            <a:solidFill>
              <a:srgbClr val="000000"/>
            </a:solidFill>
            <a:miter lim="800000"/>
            <a:headEnd/>
            <a:tailEnd/>
          </a:ln>
        </p:spPr>
        <p:txBody>
          <a:bodyPr wrap="none" lIns="82945" tIns="41473" rIns="82945" bIns="41473" anchor="ctr"/>
          <a:lstStyle/>
          <a:p>
            <a:endParaRPr lang="en-US"/>
          </a:p>
        </p:txBody>
      </p:sp>
      <p:sp>
        <p:nvSpPr>
          <p:cNvPr id="69686"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2976481" y="4424145"/>
            <a:ext cx="999360" cy="529381"/>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000000"/>
                </a:solidFill>
                <a:latin typeface="Arial" charset="0"/>
              </a:rPr>
              <a:t>Physical</a:t>
            </a:r>
          </a:p>
          <a:p>
            <a:pPr>
              <a:lnSpc>
                <a:spcPct val="93000"/>
              </a:lnSpc>
              <a:tabLst>
                <a:tab pos="656650" algn="l"/>
              </a:tabLst>
            </a:pPr>
            <a:r>
              <a:rPr lang="en-GB" sz="1500" b="1" dirty="0">
                <a:solidFill>
                  <a:srgbClr val="000000"/>
                </a:solidFill>
                <a:latin typeface="Arial" charset="0"/>
              </a:rPr>
              <a:t>Page #</a:t>
            </a:r>
          </a:p>
        </p:txBody>
      </p:sp>
      <p:sp>
        <p:nvSpPr>
          <p:cNvPr id="71683" name="Text Box 2"/>
          <p:cNvSpPr txBox="1">
            <a:spLocks noChangeArrowheads="1"/>
          </p:cNvSpPr>
          <p:nvPr/>
        </p:nvSpPr>
        <p:spPr bwMode="auto">
          <a:xfrm>
            <a:off x="1680480" y="3886968"/>
            <a:ext cx="1369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Page Offset</a:t>
            </a:r>
          </a:p>
        </p:txBody>
      </p:sp>
      <p:sp>
        <p:nvSpPr>
          <p:cNvPr id="71684" name="Rectangle 3"/>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FFFFFF"/>
                </a:solidFill>
                <a:latin typeface="Arial" charset="0"/>
              </a:rPr>
              <a:t>+</a:t>
            </a:r>
          </a:p>
        </p:txBody>
      </p:sp>
      <p:sp>
        <p:nvSpPr>
          <p:cNvPr id="71685" name="Rectangle 4"/>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Normal Memory Access</a:t>
            </a:r>
          </a:p>
        </p:txBody>
      </p:sp>
      <p:sp>
        <p:nvSpPr>
          <p:cNvPr id="71686" name="Rectangle 5"/>
          <p:cNvSpPr>
            <a:spLocks noGrp="1" noChangeArrowheads="1"/>
          </p:cNvSpPr>
          <p:nvPr>
            <p:ph type="body" idx="1"/>
          </p:nvPr>
        </p:nvSpPr>
        <p:spPr>
          <a:xfrm>
            <a:off x="761760" y="1142040"/>
            <a:ext cx="7544160" cy="1676336"/>
          </a:xfrm>
        </p:spPr>
        <p:txBody>
          <a:bodyPr lIns="81966" tIns="40166" rIns="81966" bIns="40166"/>
          <a:lstStyle/>
          <a:p>
            <a:pPr marL="0" indent="0">
              <a:spcBef>
                <a:spcPts val="81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Address translation is now normally done by the TLB</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p:txBody>
      </p:sp>
      <p:sp>
        <p:nvSpPr>
          <p:cNvPr id="71687" name="Rectangle 6"/>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grpSp>
        <p:nvGrpSpPr>
          <p:cNvPr id="2" name="Group 7"/>
          <p:cNvGrpSpPr>
            <a:grpSpLocks/>
          </p:cNvGrpSpPr>
          <p:nvPr/>
        </p:nvGrpSpPr>
        <p:grpSpPr bwMode="auto">
          <a:xfrm>
            <a:off x="4263841" y="3836562"/>
            <a:ext cx="275040" cy="424844"/>
            <a:chOff x="2961" y="2664"/>
            <a:chExt cx="191" cy="295"/>
          </a:xfrm>
        </p:grpSpPr>
        <p:sp>
          <p:nvSpPr>
            <p:cNvPr id="71715" name="AutoShape 8"/>
            <p:cNvSpPr>
              <a:spLocks noChangeArrowheads="1"/>
            </p:cNvSpPr>
            <p:nvPr/>
          </p:nvSpPr>
          <p:spPr bwMode="auto">
            <a:xfrm>
              <a:off x="2963" y="2664"/>
              <a:ext cx="187" cy="295"/>
            </a:xfrm>
            <a:prstGeom prst="roundRect">
              <a:avLst>
                <a:gd name="adj" fmla="val 588"/>
              </a:avLst>
            </a:prstGeom>
            <a:noFill/>
            <a:ln w="9525">
              <a:noFill/>
              <a:round/>
              <a:headEnd/>
              <a:tailEnd/>
            </a:ln>
          </p:spPr>
          <p:txBody>
            <a:bodyPr wrap="none" anchor="ctr"/>
            <a:lstStyle/>
            <a:p>
              <a:endParaRPr lang="en-US"/>
            </a:p>
          </p:txBody>
        </p:sp>
        <p:sp>
          <p:nvSpPr>
            <p:cNvPr id="71716" name="AutoShape 9"/>
            <p:cNvSpPr>
              <a:spLocks noChangeArrowheads="1"/>
            </p:cNvSpPr>
            <p:nvPr/>
          </p:nvSpPr>
          <p:spPr bwMode="auto">
            <a:xfrm>
              <a:off x="2961" y="2665"/>
              <a:ext cx="191" cy="232"/>
            </a:xfrm>
            <a:prstGeom prst="roundRect">
              <a:avLst>
                <a:gd name="adj" fmla="val 588"/>
              </a:avLst>
            </a:prstGeom>
            <a:noFill/>
            <a:ln w="9525">
              <a:noFill/>
              <a:round/>
              <a:headEnd/>
              <a:tailEnd/>
            </a:ln>
          </p:spPr>
          <p:txBody>
            <a:bodyPr lIns="90000" tIns="46800" rIns="90000" bIns="46800">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grpSp>
      <p:sp>
        <p:nvSpPr>
          <p:cNvPr id="71689" name="Rectangle 10"/>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71690" name="Line 11"/>
          <p:cNvSpPr>
            <a:spLocks noChangeShapeType="1"/>
          </p:cNvSpPr>
          <p:nvPr/>
        </p:nvSpPr>
        <p:spPr bwMode="auto">
          <a:xfrm>
            <a:off x="1519201" y="3852405"/>
            <a:ext cx="1440" cy="381640"/>
          </a:xfrm>
          <a:prstGeom prst="line">
            <a:avLst/>
          </a:prstGeom>
          <a:noFill/>
          <a:ln w="28440">
            <a:solidFill>
              <a:srgbClr val="FFFFFF"/>
            </a:solidFill>
            <a:miter lim="800000"/>
            <a:headEnd/>
            <a:tailEnd/>
          </a:ln>
        </p:spPr>
        <p:txBody>
          <a:bodyPr lIns="82945" tIns="41473" rIns="82945" bIns="41473"/>
          <a:lstStyle/>
          <a:p>
            <a:endParaRPr lang="en-US"/>
          </a:p>
        </p:txBody>
      </p:sp>
      <p:sp>
        <p:nvSpPr>
          <p:cNvPr id="71691" name="Line 12"/>
          <p:cNvSpPr>
            <a:spLocks noChangeShapeType="1"/>
          </p:cNvSpPr>
          <p:nvPr/>
        </p:nvSpPr>
        <p:spPr bwMode="auto">
          <a:xfrm flipH="1">
            <a:off x="4037760" y="4238365"/>
            <a:ext cx="7200" cy="933218"/>
          </a:xfrm>
          <a:prstGeom prst="line">
            <a:avLst/>
          </a:prstGeom>
          <a:noFill/>
          <a:ln w="28440">
            <a:solidFill>
              <a:srgbClr val="618FFD"/>
            </a:solidFill>
            <a:miter lim="800000"/>
            <a:headEnd type="triangle" w="med" len="med"/>
            <a:tailEnd/>
          </a:ln>
        </p:spPr>
        <p:txBody>
          <a:bodyPr lIns="82945" tIns="41473" rIns="82945" bIns="41473"/>
          <a:lstStyle/>
          <a:p>
            <a:endParaRPr lang="en-US"/>
          </a:p>
        </p:txBody>
      </p:sp>
      <p:sp>
        <p:nvSpPr>
          <p:cNvPr id="71692" name="Line 13"/>
          <p:cNvSpPr>
            <a:spLocks noChangeShapeType="1"/>
          </p:cNvSpPr>
          <p:nvPr/>
        </p:nvSpPr>
        <p:spPr bwMode="auto">
          <a:xfrm>
            <a:off x="4489920" y="3970498"/>
            <a:ext cx="1147680" cy="1516479"/>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71693" name="Line 14"/>
          <p:cNvSpPr>
            <a:spLocks noChangeShapeType="1"/>
          </p:cNvSpPr>
          <p:nvPr/>
        </p:nvSpPr>
        <p:spPr bwMode="auto">
          <a:xfrm flipV="1">
            <a:off x="7086240" y="5484096"/>
            <a:ext cx="990720" cy="4321"/>
          </a:xfrm>
          <a:prstGeom prst="line">
            <a:avLst/>
          </a:prstGeom>
          <a:noFill/>
          <a:ln w="57240">
            <a:solidFill>
              <a:srgbClr val="618FFD"/>
            </a:solidFill>
            <a:miter lim="800000"/>
            <a:headEnd/>
            <a:tailEnd type="triangle" w="med" len="med"/>
          </a:ln>
        </p:spPr>
        <p:txBody>
          <a:bodyPr lIns="82945" tIns="41473" rIns="82945" bIns="41473"/>
          <a:lstStyle/>
          <a:p>
            <a:endParaRPr lang="en-US"/>
          </a:p>
        </p:txBody>
      </p:sp>
      <p:sp>
        <p:nvSpPr>
          <p:cNvPr id="71694" name="Rectangle 15"/>
          <p:cNvSpPr>
            <a:spLocks noChangeArrowheads="1"/>
          </p:cNvSpPr>
          <p:nvPr/>
        </p:nvSpPr>
        <p:spPr bwMode="auto">
          <a:xfrm>
            <a:off x="7164000" y="4952680"/>
            <a:ext cx="650880" cy="343368"/>
          </a:xfrm>
          <a:prstGeom prst="rect">
            <a:avLst/>
          </a:prstGeom>
          <a:noFill/>
          <a:ln w="9525">
            <a:noFill/>
            <a:round/>
            <a:headEnd/>
            <a:tailEnd/>
          </a:ln>
        </p:spPr>
        <p:txBody>
          <a:bodyPr lIns="81639" tIns="42452" rIns="81639" bIns="42452">
            <a:spAutoFit/>
          </a:bodyPr>
          <a:lstStyle/>
          <a:p>
            <a:pPr>
              <a:lnSpc>
                <a:spcPct val="93000"/>
              </a:lnSpc>
            </a:pPr>
            <a:r>
              <a:rPr lang="en-GB" b="1">
                <a:solidFill>
                  <a:srgbClr val="618FFD"/>
                </a:solidFill>
                <a:latin typeface="Arial" charset="0"/>
              </a:rPr>
              <a:t>data</a:t>
            </a:r>
          </a:p>
        </p:txBody>
      </p:sp>
      <p:sp>
        <p:nvSpPr>
          <p:cNvPr id="71695" name="Text Box 16"/>
          <p:cNvSpPr txBox="1">
            <a:spLocks noChangeArrowheads="1"/>
          </p:cNvSpPr>
          <p:nvPr/>
        </p:nvSpPr>
        <p:spPr bwMode="auto">
          <a:xfrm rot="-5400000">
            <a:off x="-257131"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71696" name="Text Box 17"/>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71697" name="Rectangle 18"/>
          <p:cNvSpPr>
            <a:spLocks noChangeArrowheads="1"/>
          </p:cNvSpPr>
          <p:nvPr/>
        </p:nvSpPr>
        <p:spPr bwMode="auto">
          <a:xfrm rot="-5400000">
            <a:off x="3427160" y="5106825"/>
            <a:ext cx="761840"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1698" name="Line 19"/>
          <p:cNvSpPr>
            <a:spLocks noChangeShapeType="1"/>
          </p:cNvSpPr>
          <p:nvPr/>
        </p:nvSpPr>
        <p:spPr bwMode="auto">
          <a:xfrm>
            <a:off x="1523520" y="4212443"/>
            <a:ext cx="1440" cy="1425750"/>
          </a:xfrm>
          <a:prstGeom prst="line">
            <a:avLst/>
          </a:prstGeom>
          <a:noFill/>
          <a:ln w="28440">
            <a:solidFill>
              <a:srgbClr val="618FFD"/>
            </a:solidFill>
            <a:miter lim="800000"/>
            <a:headEnd/>
            <a:tailEnd/>
          </a:ln>
        </p:spPr>
        <p:txBody>
          <a:bodyPr lIns="82945" tIns="41473" rIns="82945" bIns="41473"/>
          <a:lstStyle/>
          <a:p>
            <a:endParaRPr lang="en-US"/>
          </a:p>
        </p:txBody>
      </p:sp>
      <p:sp>
        <p:nvSpPr>
          <p:cNvPr id="71699" name="Line 20"/>
          <p:cNvSpPr>
            <a:spLocks noChangeShapeType="1"/>
          </p:cNvSpPr>
          <p:nvPr/>
        </p:nvSpPr>
        <p:spPr bwMode="auto">
          <a:xfrm flipV="1">
            <a:off x="1536481" y="5626671"/>
            <a:ext cx="1815840" cy="4320"/>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71700" name="Text Box 21"/>
          <p:cNvSpPr txBox="1">
            <a:spLocks noChangeArrowheads="1"/>
          </p:cNvSpPr>
          <p:nvPr/>
        </p:nvSpPr>
        <p:spPr bwMode="auto">
          <a:xfrm>
            <a:off x="1704960" y="5270953"/>
            <a:ext cx="1585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Virtual Page #</a:t>
            </a:r>
          </a:p>
        </p:txBody>
      </p:sp>
      <p:sp>
        <p:nvSpPr>
          <p:cNvPr id="71701" name="Text Box 22"/>
          <p:cNvSpPr txBox="1">
            <a:spLocks noChangeArrowheads="1"/>
          </p:cNvSpPr>
          <p:nvPr/>
        </p:nvSpPr>
        <p:spPr bwMode="auto">
          <a:xfrm>
            <a:off x="4268160" y="5334320"/>
            <a:ext cx="73872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TLB</a:t>
            </a:r>
          </a:p>
        </p:txBody>
      </p:sp>
      <p:sp>
        <p:nvSpPr>
          <p:cNvPr id="71702" name="Freeform 23"/>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noFill/>
          <a:ln w="19080">
            <a:solidFill>
              <a:srgbClr val="000000"/>
            </a:solidFill>
            <a:round/>
            <a:headEnd/>
            <a:tailEnd/>
          </a:ln>
        </p:spPr>
        <p:txBody>
          <a:bodyPr wrap="none" lIns="82945" tIns="41473" rIns="82945" bIns="41473" anchor="ctr"/>
          <a:lstStyle/>
          <a:p>
            <a:endParaRPr lang="en-US"/>
          </a:p>
        </p:txBody>
      </p:sp>
      <p:sp>
        <p:nvSpPr>
          <p:cNvPr id="71703" name="Rectangle 24"/>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CECECE"/>
                </a:solidFill>
                <a:latin typeface="Arial" charset="0"/>
              </a:rPr>
              <a:t>+</a:t>
            </a:r>
          </a:p>
        </p:txBody>
      </p:sp>
      <p:sp>
        <p:nvSpPr>
          <p:cNvPr id="71704" name="Text Box 25"/>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CECECE"/>
                </a:solidFill>
                <a:latin typeface="Arial" charset="0"/>
              </a:rPr>
              <a:t> </a:t>
            </a:r>
            <a:r>
              <a:rPr lang="en-GB" sz="1500" b="1" dirty="0">
                <a:solidFill>
                  <a:srgbClr val="CECECE"/>
                </a:solidFill>
                <a:latin typeface="Arial" charset="0"/>
              </a:rPr>
              <a:t>VPN&lt;&lt;2</a:t>
            </a:r>
          </a:p>
        </p:txBody>
      </p:sp>
      <p:sp>
        <p:nvSpPr>
          <p:cNvPr id="71705" name="Line 26"/>
          <p:cNvSpPr>
            <a:spLocks noChangeShapeType="1"/>
          </p:cNvSpPr>
          <p:nvPr/>
        </p:nvSpPr>
        <p:spPr bwMode="auto">
          <a:xfrm>
            <a:off x="1523521" y="3861046"/>
            <a:ext cx="1006560" cy="1440"/>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1706" name="Rectangle 27"/>
          <p:cNvSpPr>
            <a:spLocks noChangeArrowheads="1"/>
          </p:cNvSpPr>
          <p:nvPr/>
        </p:nvSpPr>
        <p:spPr bwMode="auto">
          <a:xfrm rot="-5400000">
            <a:off x="2588392" y="2895473"/>
            <a:ext cx="152656" cy="914400"/>
          </a:xfrm>
          <a:prstGeom prst="rect">
            <a:avLst/>
          </a:prstGeom>
          <a:noFill/>
          <a:ln w="19080">
            <a:solidFill>
              <a:srgbClr val="CECECE"/>
            </a:solidFill>
            <a:miter lim="800000"/>
            <a:headEnd/>
            <a:tailEnd/>
          </a:ln>
        </p:spPr>
        <p:txBody>
          <a:bodyPr wrap="none" lIns="82945" tIns="41473" rIns="82945" bIns="41473" anchor="ctr"/>
          <a:lstStyle/>
          <a:p>
            <a:endParaRPr lang="en-US"/>
          </a:p>
        </p:txBody>
      </p:sp>
      <p:sp>
        <p:nvSpPr>
          <p:cNvPr id="71707" name="Oval 28"/>
          <p:cNvSpPr>
            <a:spLocks noChangeArrowheads="1"/>
          </p:cNvSpPr>
          <p:nvPr/>
        </p:nvSpPr>
        <p:spPr bwMode="auto">
          <a:xfrm>
            <a:off x="2537280" y="3727111"/>
            <a:ext cx="253440" cy="254907"/>
          </a:xfrm>
          <a:prstGeom prst="ellipse">
            <a:avLst/>
          </a:prstGeom>
          <a:noFill/>
          <a:ln w="19080">
            <a:solidFill>
              <a:srgbClr val="CECECE"/>
            </a:solidFill>
            <a:miter lim="800000"/>
            <a:headEnd/>
            <a:tailEnd/>
          </a:ln>
        </p:spPr>
        <p:txBody>
          <a:bodyPr wrap="none" lIns="82945" tIns="41473" rIns="82945" bIns="41473" anchor="ctr"/>
          <a:lstStyle/>
          <a:p>
            <a:endParaRPr lang="en-US"/>
          </a:p>
        </p:txBody>
      </p:sp>
      <p:sp>
        <p:nvSpPr>
          <p:cNvPr id="71708" name="Line 29"/>
          <p:cNvSpPr>
            <a:spLocks noChangeShapeType="1"/>
          </p:cNvSpPr>
          <p:nvPr/>
        </p:nvSpPr>
        <p:spPr bwMode="auto">
          <a:xfrm>
            <a:off x="2666880" y="3430441"/>
            <a:ext cx="1440" cy="303872"/>
          </a:xfrm>
          <a:prstGeom prst="line">
            <a:avLst/>
          </a:prstGeom>
          <a:noFill/>
          <a:ln w="19080">
            <a:solidFill>
              <a:srgbClr val="CECECE"/>
            </a:solidFill>
            <a:miter lim="800000"/>
            <a:headEnd/>
            <a:tailEnd type="triangle" w="med" len="med"/>
          </a:ln>
        </p:spPr>
        <p:txBody>
          <a:bodyPr lIns="82945" tIns="41473" rIns="82945" bIns="41473"/>
          <a:lstStyle/>
          <a:p>
            <a:endParaRPr lang="en-US"/>
          </a:p>
        </p:txBody>
      </p:sp>
      <p:sp>
        <p:nvSpPr>
          <p:cNvPr id="71709" name="Text Box 30"/>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CECECE"/>
                </a:solidFill>
                <a:latin typeface="Arial" charset="0"/>
              </a:rPr>
              <a:t> </a:t>
            </a:r>
            <a:r>
              <a:rPr lang="en-GB" sz="1500" b="1" dirty="0">
                <a:solidFill>
                  <a:srgbClr val="CECECE"/>
                </a:solidFill>
                <a:latin typeface="Arial" charset="0"/>
              </a:rPr>
              <a:t>PT Address</a:t>
            </a:r>
          </a:p>
        </p:txBody>
      </p:sp>
      <p:sp>
        <p:nvSpPr>
          <p:cNvPr id="71710" name="Line 31"/>
          <p:cNvSpPr>
            <a:spLocks noChangeShapeType="1"/>
          </p:cNvSpPr>
          <p:nvPr/>
        </p:nvSpPr>
        <p:spPr bwMode="auto">
          <a:xfrm flipV="1">
            <a:off x="2782080" y="3819282"/>
            <a:ext cx="1514880" cy="27363"/>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1711" name="Line 32"/>
          <p:cNvSpPr>
            <a:spLocks noChangeShapeType="1"/>
          </p:cNvSpPr>
          <p:nvPr/>
        </p:nvSpPr>
        <p:spPr bwMode="auto">
          <a:xfrm>
            <a:off x="1519201" y="3852405"/>
            <a:ext cx="1440" cy="381640"/>
          </a:xfrm>
          <a:prstGeom prst="line">
            <a:avLst/>
          </a:prstGeom>
          <a:noFill/>
          <a:ln w="28440">
            <a:solidFill>
              <a:srgbClr val="CECECE"/>
            </a:solidFill>
            <a:miter lim="800000"/>
            <a:headEnd/>
            <a:tailEnd/>
          </a:ln>
        </p:spPr>
        <p:txBody>
          <a:bodyPr lIns="82945" tIns="41473" rIns="82945" bIns="41473"/>
          <a:lstStyle/>
          <a:p>
            <a:endParaRPr lang="en-US"/>
          </a:p>
        </p:txBody>
      </p:sp>
      <p:sp>
        <p:nvSpPr>
          <p:cNvPr id="71712" name="Text Box 33"/>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CECECE"/>
                </a:solidFill>
                <a:latin typeface="Arial" charset="0"/>
              </a:rPr>
              <a:t> </a:t>
            </a:r>
            <a:r>
              <a:rPr lang="en-GB" sz="1500" b="1" dirty="0">
                <a:solidFill>
                  <a:srgbClr val="CECECE"/>
                </a:solidFill>
                <a:latin typeface="Arial" charset="0"/>
              </a:rPr>
              <a:t>Page Table Register</a:t>
            </a:r>
          </a:p>
        </p:txBody>
      </p:sp>
      <p:sp>
        <p:nvSpPr>
          <p:cNvPr id="71713" name="Line 34"/>
          <p:cNvSpPr>
            <a:spLocks noChangeShapeType="1"/>
          </p:cNvSpPr>
          <p:nvPr/>
        </p:nvSpPr>
        <p:spPr bwMode="auto">
          <a:xfrm flipV="1">
            <a:off x="1067041" y="4228284"/>
            <a:ext cx="3228480" cy="5761"/>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71714"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680480" y="3910011"/>
            <a:ext cx="1369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CECECE"/>
                </a:solidFill>
                <a:latin typeface="Arial" charset="0"/>
              </a:rPr>
              <a:t>Page Offset</a:t>
            </a:r>
          </a:p>
        </p:txBody>
      </p:sp>
      <p:sp>
        <p:nvSpPr>
          <p:cNvPr id="73731" name="Rectangle 2"/>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0000"/>
                </a:solidFill>
                <a:latin typeface="Arial" charset="0"/>
              </a:rPr>
              <a:t>+</a:t>
            </a:r>
          </a:p>
        </p:txBody>
      </p:sp>
      <p:sp>
        <p:nvSpPr>
          <p:cNvPr id="73732" name="Text Box 3"/>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FFFFFF"/>
                </a:solidFill>
                <a:latin typeface="Arial" charset="0"/>
              </a:rPr>
              <a:t> </a:t>
            </a:r>
            <a:r>
              <a:rPr lang="en-GB" sz="1500" b="1" dirty="0">
                <a:solidFill>
                  <a:srgbClr val="000000"/>
                </a:solidFill>
                <a:latin typeface="Arial" charset="0"/>
              </a:rPr>
              <a:t>VPN&lt;&lt;2</a:t>
            </a:r>
          </a:p>
        </p:txBody>
      </p:sp>
      <p:sp>
        <p:nvSpPr>
          <p:cNvPr id="73733" name="Rectangle 4"/>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Miss</a:t>
            </a:r>
          </a:p>
        </p:txBody>
      </p:sp>
      <p:sp>
        <p:nvSpPr>
          <p:cNvPr id="73734" name="Rectangle 5"/>
          <p:cNvSpPr>
            <a:spLocks noGrp="1" noChangeArrowheads="1"/>
          </p:cNvSpPr>
          <p:nvPr>
            <p:ph type="body" idx="1"/>
          </p:nvPr>
        </p:nvSpPr>
        <p:spPr>
          <a:xfrm>
            <a:off x="456480" y="1142040"/>
            <a:ext cx="8229600" cy="1676336"/>
          </a:xfrm>
        </p:spPr>
        <p:txBody>
          <a:bodyPr lIns="81966" tIns="40166" rIns="81966" bIns="40166"/>
          <a:lstStyle/>
          <a:p>
            <a:pPr marL="0" indent="0">
              <a:spcBef>
                <a:spcPts val="81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If translation is not in the TLB (</a:t>
            </a:r>
            <a:r>
              <a:rPr lang="en-GB" dirty="0" smtClean="0">
                <a:solidFill>
                  <a:srgbClr val="618FFD"/>
                </a:solidFill>
              </a:rPr>
              <a:t>TLB miss</a:t>
            </a:r>
            <a:r>
              <a:rPr lang="en-GB" dirty="0" smtClean="0"/>
              <a:t>):</a:t>
            </a:r>
          </a:p>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Look up the translation in the </a:t>
            </a:r>
            <a:r>
              <a:rPr lang="en-GB" dirty="0" smtClean="0">
                <a:solidFill>
                  <a:srgbClr val="00AE00"/>
                </a:solidFill>
              </a:rPr>
              <a:t>page table</a:t>
            </a:r>
            <a:r>
              <a:rPr lang="en-GB" dirty="0" smtClean="0"/>
              <a:t> </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sp>
        <p:nvSpPr>
          <p:cNvPr id="73735" name="Rectangle 6"/>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73736" name="Freeform 7"/>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solidFill>
            <a:srgbClr val="FFFFFF"/>
          </a:solidFill>
          <a:ln w="19080">
            <a:solidFill>
              <a:srgbClr val="000000"/>
            </a:solidFill>
            <a:round/>
            <a:headEnd/>
            <a:tailEnd/>
          </a:ln>
        </p:spPr>
        <p:txBody>
          <a:bodyPr wrap="none" lIns="82945" tIns="41473" rIns="82945" bIns="41473" anchor="ctr"/>
          <a:lstStyle/>
          <a:p>
            <a:endParaRPr lang="en-US"/>
          </a:p>
        </p:txBody>
      </p:sp>
      <p:grpSp>
        <p:nvGrpSpPr>
          <p:cNvPr id="2" name="Group 8"/>
          <p:cNvGrpSpPr>
            <a:grpSpLocks/>
          </p:cNvGrpSpPr>
          <p:nvPr/>
        </p:nvGrpSpPr>
        <p:grpSpPr bwMode="auto">
          <a:xfrm>
            <a:off x="4263841" y="3836562"/>
            <a:ext cx="275040" cy="424844"/>
            <a:chOff x="2961" y="2664"/>
            <a:chExt cx="191" cy="295"/>
          </a:xfrm>
        </p:grpSpPr>
        <p:sp>
          <p:nvSpPr>
            <p:cNvPr id="73766" name="AutoShape 9"/>
            <p:cNvSpPr>
              <a:spLocks noChangeArrowheads="1"/>
            </p:cNvSpPr>
            <p:nvPr/>
          </p:nvSpPr>
          <p:spPr bwMode="auto">
            <a:xfrm>
              <a:off x="2963" y="2664"/>
              <a:ext cx="187" cy="295"/>
            </a:xfrm>
            <a:prstGeom prst="roundRect">
              <a:avLst>
                <a:gd name="adj" fmla="val 588"/>
              </a:avLst>
            </a:prstGeom>
            <a:noFill/>
            <a:ln w="9525">
              <a:noFill/>
              <a:round/>
              <a:headEnd/>
              <a:tailEnd/>
            </a:ln>
          </p:spPr>
          <p:txBody>
            <a:bodyPr wrap="none" anchor="ctr"/>
            <a:lstStyle/>
            <a:p>
              <a:endParaRPr lang="en-US"/>
            </a:p>
          </p:txBody>
        </p:sp>
        <p:sp>
          <p:nvSpPr>
            <p:cNvPr id="73767" name="AutoShape 10"/>
            <p:cNvSpPr>
              <a:spLocks noChangeArrowheads="1"/>
            </p:cNvSpPr>
            <p:nvPr/>
          </p:nvSpPr>
          <p:spPr bwMode="auto">
            <a:xfrm>
              <a:off x="2961" y="2665"/>
              <a:ext cx="191" cy="232"/>
            </a:xfrm>
            <a:prstGeom prst="roundRect">
              <a:avLst>
                <a:gd name="adj" fmla="val 588"/>
              </a:avLst>
            </a:prstGeom>
            <a:noFill/>
            <a:ln w="9525">
              <a:noFill/>
              <a:round/>
              <a:headEnd/>
              <a:tailEnd/>
            </a:ln>
          </p:spPr>
          <p:txBody>
            <a:bodyPr lIns="90000" tIns="46800" rIns="90000" bIns="46800">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grpSp>
      <p:sp>
        <p:nvSpPr>
          <p:cNvPr id="73738" name="Line 11"/>
          <p:cNvSpPr>
            <a:spLocks noChangeShapeType="1"/>
          </p:cNvSpPr>
          <p:nvPr/>
        </p:nvSpPr>
        <p:spPr bwMode="auto">
          <a:xfrm>
            <a:off x="1523521" y="3861046"/>
            <a:ext cx="1006560" cy="1440"/>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3739" name="Rectangle 12"/>
          <p:cNvSpPr>
            <a:spLocks noChangeArrowheads="1"/>
          </p:cNvSpPr>
          <p:nvPr/>
        </p:nvSpPr>
        <p:spPr bwMode="auto">
          <a:xfrm rot="-5400000">
            <a:off x="2588392" y="2895473"/>
            <a:ext cx="152656"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3740" name="Oval 13"/>
          <p:cNvSpPr>
            <a:spLocks noChangeArrowheads="1"/>
          </p:cNvSpPr>
          <p:nvPr/>
        </p:nvSpPr>
        <p:spPr bwMode="auto">
          <a:xfrm>
            <a:off x="2537280" y="3727111"/>
            <a:ext cx="253440" cy="254907"/>
          </a:xfrm>
          <a:prstGeom prst="ellipse">
            <a:avLst/>
          </a:prstGeom>
          <a:noFill/>
          <a:ln w="19080">
            <a:solidFill>
              <a:srgbClr val="000000"/>
            </a:solidFill>
            <a:miter lim="800000"/>
            <a:headEnd/>
            <a:tailEnd/>
          </a:ln>
        </p:spPr>
        <p:txBody>
          <a:bodyPr wrap="none" lIns="82945" tIns="41473" rIns="82945" bIns="41473" anchor="ctr"/>
          <a:lstStyle/>
          <a:p>
            <a:endParaRPr lang="en-US"/>
          </a:p>
        </p:txBody>
      </p:sp>
      <p:sp>
        <p:nvSpPr>
          <p:cNvPr id="73741" name="Line 14"/>
          <p:cNvSpPr>
            <a:spLocks noChangeShapeType="1"/>
          </p:cNvSpPr>
          <p:nvPr/>
        </p:nvSpPr>
        <p:spPr bwMode="auto">
          <a:xfrm>
            <a:off x="2666880" y="3430441"/>
            <a:ext cx="1440" cy="303872"/>
          </a:xfrm>
          <a:prstGeom prst="line">
            <a:avLst/>
          </a:prstGeom>
          <a:noFill/>
          <a:ln w="19080">
            <a:solidFill>
              <a:srgbClr val="D440D4"/>
            </a:solidFill>
            <a:miter lim="800000"/>
            <a:headEnd/>
            <a:tailEnd type="triangle" w="med" len="med"/>
          </a:ln>
        </p:spPr>
        <p:txBody>
          <a:bodyPr lIns="82945" tIns="41473" rIns="82945" bIns="41473"/>
          <a:lstStyle/>
          <a:p>
            <a:endParaRPr lang="en-US"/>
          </a:p>
        </p:txBody>
      </p:sp>
      <p:sp>
        <p:nvSpPr>
          <p:cNvPr id="73742" name="Text Box 15"/>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PT</a:t>
            </a:r>
            <a:r>
              <a:rPr lang="en-GB" sz="1500" b="1" dirty="0">
                <a:solidFill>
                  <a:srgbClr val="FFFFFF"/>
                </a:solidFill>
                <a:latin typeface="Arial" charset="0"/>
              </a:rPr>
              <a:t> </a:t>
            </a:r>
            <a:r>
              <a:rPr lang="en-GB" sz="1500" b="1" dirty="0">
                <a:solidFill>
                  <a:srgbClr val="000000"/>
                </a:solidFill>
                <a:latin typeface="Arial" charset="0"/>
              </a:rPr>
              <a:t>Address</a:t>
            </a:r>
          </a:p>
        </p:txBody>
      </p:sp>
      <p:sp>
        <p:nvSpPr>
          <p:cNvPr id="73743" name="Rectangle 16"/>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73744" name="Line 17"/>
          <p:cNvSpPr>
            <a:spLocks noChangeShapeType="1"/>
          </p:cNvSpPr>
          <p:nvPr/>
        </p:nvSpPr>
        <p:spPr bwMode="auto">
          <a:xfrm flipV="1">
            <a:off x="2782080" y="3819282"/>
            <a:ext cx="1514880" cy="27363"/>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3745" name="Line 18"/>
          <p:cNvSpPr>
            <a:spLocks noChangeShapeType="1"/>
          </p:cNvSpPr>
          <p:nvPr/>
        </p:nvSpPr>
        <p:spPr bwMode="auto">
          <a:xfrm>
            <a:off x="1519201" y="3852405"/>
            <a:ext cx="1440" cy="381640"/>
          </a:xfrm>
          <a:prstGeom prst="line">
            <a:avLst/>
          </a:prstGeom>
          <a:noFill/>
          <a:ln w="28440">
            <a:solidFill>
              <a:srgbClr val="D440D4"/>
            </a:solidFill>
            <a:miter lim="800000"/>
            <a:headEnd/>
            <a:tailEnd/>
          </a:ln>
        </p:spPr>
        <p:txBody>
          <a:bodyPr lIns="82945" tIns="41473" rIns="82945" bIns="41473"/>
          <a:lstStyle/>
          <a:p>
            <a:endParaRPr lang="en-US"/>
          </a:p>
        </p:txBody>
      </p:sp>
      <p:sp>
        <p:nvSpPr>
          <p:cNvPr id="73746" name="Line 19"/>
          <p:cNvSpPr>
            <a:spLocks noChangeShapeType="1"/>
          </p:cNvSpPr>
          <p:nvPr/>
        </p:nvSpPr>
        <p:spPr bwMode="auto">
          <a:xfrm flipV="1">
            <a:off x="1067041" y="4228284"/>
            <a:ext cx="3228480" cy="5761"/>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3747" name="Text Box 20"/>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FFFFFF"/>
                </a:solidFill>
                <a:latin typeface="Arial" charset="0"/>
              </a:rPr>
              <a:t> </a:t>
            </a:r>
            <a:r>
              <a:rPr lang="en-GB" sz="1500" b="1" dirty="0">
                <a:solidFill>
                  <a:srgbClr val="000000"/>
                </a:solidFill>
                <a:latin typeface="Arial" charset="0"/>
              </a:rPr>
              <a:t>Page Table Register</a:t>
            </a:r>
          </a:p>
        </p:txBody>
      </p:sp>
      <p:sp>
        <p:nvSpPr>
          <p:cNvPr id="73748" name="Text Box 21"/>
          <p:cNvSpPr txBox="1">
            <a:spLocks noChangeArrowheads="1"/>
          </p:cNvSpPr>
          <p:nvPr/>
        </p:nvSpPr>
        <p:spPr bwMode="auto">
          <a:xfrm>
            <a:off x="2459520" y="6071678"/>
            <a:ext cx="1618797" cy="300407"/>
          </a:xfrm>
          <a:prstGeom prst="rect">
            <a:avLst/>
          </a:prstGeom>
          <a:noFill/>
          <a:ln w="9525">
            <a:noFill/>
            <a:round/>
            <a:headEnd/>
            <a:tailEnd/>
          </a:ln>
        </p:spPr>
        <p:txBody>
          <a:bodyPr wrap="none" lIns="81639" tIns="42452" rIns="81639" bIns="42452">
            <a:spAutoFit/>
          </a:bodyPr>
          <a:lstStyle/>
          <a:p>
            <a:pPr>
              <a:lnSpc>
                <a:spcPct val="93000"/>
              </a:lnSpc>
              <a:tabLst>
                <a:tab pos="656650" algn="l"/>
                <a:tab pos="1313299" algn="l"/>
              </a:tabLst>
            </a:pPr>
            <a:r>
              <a:rPr lang="en-GB" sz="1500" b="1" dirty="0">
                <a:solidFill>
                  <a:srgbClr val="000000"/>
                </a:solidFill>
                <a:latin typeface="Arial" charset="0"/>
              </a:rPr>
              <a:t>Physical Page #</a:t>
            </a:r>
          </a:p>
        </p:txBody>
      </p:sp>
      <p:sp>
        <p:nvSpPr>
          <p:cNvPr id="73749" name="Text Box 22"/>
          <p:cNvSpPr txBox="1">
            <a:spLocks noChangeArrowheads="1"/>
          </p:cNvSpPr>
          <p:nvPr/>
        </p:nvSpPr>
        <p:spPr bwMode="auto">
          <a:xfrm rot="-5400000">
            <a:off x="-257131"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73750" name="Line 23"/>
          <p:cNvSpPr>
            <a:spLocks noChangeShapeType="1"/>
          </p:cNvSpPr>
          <p:nvPr/>
        </p:nvSpPr>
        <p:spPr bwMode="auto">
          <a:xfrm flipV="1">
            <a:off x="4495680" y="3562934"/>
            <a:ext cx="1124640" cy="38740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3751" name="Text Box 24"/>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73752" name="Rectangle 25"/>
          <p:cNvSpPr>
            <a:spLocks noChangeArrowheads="1"/>
          </p:cNvSpPr>
          <p:nvPr/>
        </p:nvSpPr>
        <p:spPr bwMode="auto">
          <a:xfrm rot="-5400000">
            <a:off x="3427160" y="5106825"/>
            <a:ext cx="761840"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3753" name="Line 26"/>
          <p:cNvSpPr>
            <a:spLocks noChangeShapeType="1"/>
          </p:cNvSpPr>
          <p:nvPr/>
        </p:nvSpPr>
        <p:spPr bwMode="auto">
          <a:xfrm>
            <a:off x="1523520" y="4212443"/>
            <a:ext cx="1440" cy="1425750"/>
          </a:xfrm>
          <a:prstGeom prst="line">
            <a:avLst/>
          </a:prstGeom>
          <a:noFill/>
          <a:ln w="28440">
            <a:solidFill>
              <a:srgbClr val="CECECE"/>
            </a:solidFill>
            <a:miter lim="800000"/>
            <a:headEnd/>
            <a:tailEnd/>
          </a:ln>
        </p:spPr>
        <p:txBody>
          <a:bodyPr lIns="82945" tIns="41473" rIns="82945" bIns="41473"/>
          <a:lstStyle/>
          <a:p>
            <a:endParaRPr lang="en-US"/>
          </a:p>
        </p:txBody>
      </p:sp>
      <p:sp>
        <p:nvSpPr>
          <p:cNvPr id="73754" name="Line 27"/>
          <p:cNvSpPr>
            <a:spLocks noChangeShapeType="1"/>
          </p:cNvSpPr>
          <p:nvPr/>
        </p:nvSpPr>
        <p:spPr bwMode="auto">
          <a:xfrm flipV="1">
            <a:off x="1536481" y="5626671"/>
            <a:ext cx="1815840" cy="4320"/>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3755" name="Text Box 28"/>
          <p:cNvSpPr txBox="1">
            <a:spLocks noChangeArrowheads="1"/>
          </p:cNvSpPr>
          <p:nvPr/>
        </p:nvSpPr>
        <p:spPr bwMode="auto">
          <a:xfrm>
            <a:off x="4268160" y="5334320"/>
            <a:ext cx="73872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TLB</a:t>
            </a:r>
          </a:p>
        </p:txBody>
      </p:sp>
      <p:sp>
        <p:nvSpPr>
          <p:cNvPr id="73756" name="Line 29"/>
          <p:cNvSpPr>
            <a:spLocks noChangeShapeType="1"/>
          </p:cNvSpPr>
          <p:nvPr/>
        </p:nvSpPr>
        <p:spPr bwMode="auto">
          <a:xfrm>
            <a:off x="1067041" y="4232605"/>
            <a:ext cx="456480" cy="1440"/>
          </a:xfrm>
          <a:prstGeom prst="line">
            <a:avLst/>
          </a:prstGeom>
          <a:noFill/>
          <a:ln w="28440">
            <a:solidFill>
              <a:srgbClr val="D440D4"/>
            </a:solidFill>
            <a:miter lim="800000"/>
            <a:headEnd/>
            <a:tailEnd/>
          </a:ln>
        </p:spPr>
        <p:txBody>
          <a:bodyPr lIns="82945" tIns="41473" rIns="82945" bIns="41473"/>
          <a:lstStyle/>
          <a:p>
            <a:endParaRPr lang="en-US"/>
          </a:p>
        </p:txBody>
      </p:sp>
      <p:sp>
        <p:nvSpPr>
          <p:cNvPr id="73757" name="Line 30"/>
          <p:cNvSpPr>
            <a:spLocks noChangeShapeType="1"/>
          </p:cNvSpPr>
          <p:nvPr/>
        </p:nvSpPr>
        <p:spPr bwMode="auto">
          <a:xfrm flipV="1">
            <a:off x="7081920" y="3551413"/>
            <a:ext cx="756000" cy="14402"/>
          </a:xfrm>
          <a:prstGeom prst="line">
            <a:avLst/>
          </a:prstGeom>
          <a:noFill/>
          <a:ln w="28440">
            <a:solidFill>
              <a:srgbClr val="D440D4"/>
            </a:solidFill>
            <a:miter lim="800000"/>
            <a:headEnd/>
            <a:tailEnd/>
          </a:ln>
        </p:spPr>
        <p:txBody>
          <a:bodyPr lIns="82945" tIns="41473" rIns="82945" bIns="41473"/>
          <a:lstStyle/>
          <a:p>
            <a:endParaRPr lang="en-US"/>
          </a:p>
        </p:txBody>
      </p:sp>
      <p:sp>
        <p:nvSpPr>
          <p:cNvPr id="73758" name="Line 31"/>
          <p:cNvSpPr>
            <a:spLocks noChangeShapeType="1"/>
          </p:cNvSpPr>
          <p:nvPr/>
        </p:nvSpPr>
        <p:spPr bwMode="auto">
          <a:xfrm>
            <a:off x="7840801" y="3541332"/>
            <a:ext cx="1440" cy="2782372"/>
          </a:xfrm>
          <a:prstGeom prst="line">
            <a:avLst/>
          </a:prstGeom>
          <a:noFill/>
          <a:ln w="28440">
            <a:solidFill>
              <a:srgbClr val="D440D4"/>
            </a:solidFill>
            <a:miter lim="800000"/>
            <a:headEnd/>
            <a:tailEnd/>
          </a:ln>
        </p:spPr>
        <p:txBody>
          <a:bodyPr lIns="82945" tIns="41473" rIns="82945" bIns="41473"/>
          <a:lstStyle/>
          <a:p>
            <a:endParaRPr lang="en-US"/>
          </a:p>
        </p:txBody>
      </p:sp>
      <p:sp>
        <p:nvSpPr>
          <p:cNvPr id="73759" name="Rectangle 32"/>
          <p:cNvSpPr>
            <a:spLocks noChangeArrowheads="1"/>
          </p:cNvSpPr>
          <p:nvPr/>
        </p:nvSpPr>
        <p:spPr bwMode="auto">
          <a:xfrm>
            <a:off x="5659201" y="3368514"/>
            <a:ext cx="13118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page table</a:t>
            </a:r>
          </a:p>
        </p:txBody>
      </p:sp>
      <p:sp>
        <p:nvSpPr>
          <p:cNvPr id="73760" name="Text Box 33"/>
          <p:cNvSpPr txBox="1">
            <a:spLocks noChangeArrowheads="1"/>
          </p:cNvSpPr>
          <p:nvPr/>
        </p:nvSpPr>
        <p:spPr bwMode="auto">
          <a:xfrm>
            <a:off x="1704960" y="5270953"/>
            <a:ext cx="1585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CECECE"/>
                </a:solidFill>
                <a:latin typeface="Arial" charset="0"/>
              </a:rPr>
              <a:t> </a:t>
            </a:r>
            <a:r>
              <a:rPr lang="en-GB" sz="1500" b="1" dirty="0">
                <a:solidFill>
                  <a:srgbClr val="CECECE"/>
                </a:solidFill>
                <a:latin typeface="Arial" charset="0"/>
              </a:rPr>
              <a:t>Virtual Page #</a:t>
            </a:r>
          </a:p>
        </p:txBody>
      </p:sp>
      <p:sp>
        <p:nvSpPr>
          <p:cNvPr id="73761" name="Line 34"/>
          <p:cNvSpPr>
            <a:spLocks noChangeShapeType="1"/>
          </p:cNvSpPr>
          <p:nvPr/>
        </p:nvSpPr>
        <p:spPr bwMode="auto">
          <a:xfrm>
            <a:off x="3961441" y="5943505"/>
            <a:ext cx="1440" cy="433485"/>
          </a:xfrm>
          <a:prstGeom prst="line">
            <a:avLst/>
          </a:prstGeom>
          <a:noFill/>
          <a:ln w="28440">
            <a:solidFill>
              <a:srgbClr val="D440D4"/>
            </a:solidFill>
            <a:miter lim="800000"/>
            <a:headEnd type="triangle" w="med" len="med"/>
            <a:tailEnd/>
          </a:ln>
        </p:spPr>
        <p:txBody>
          <a:bodyPr lIns="82945" tIns="41473" rIns="82945" bIns="41473"/>
          <a:lstStyle/>
          <a:p>
            <a:endParaRPr lang="en-US"/>
          </a:p>
        </p:txBody>
      </p:sp>
      <p:sp>
        <p:nvSpPr>
          <p:cNvPr id="73762" name="Line 35"/>
          <p:cNvSpPr>
            <a:spLocks noChangeShapeType="1"/>
          </p:cNvSpPr>
          <p:nvPr/>
        </p:nvSpPr>
        <p:spPr bwMode="auto">
          <a:xfrm flipV="1">
            <a:off x="3961440" y="6306423"/>
            <a:ext cx="3892320" cy="60486"/>
          </a:xfrm>
          <a:prstGeom prst="line">
            <a:avLst/>
          </a:prstGeom>
          <a:noFill/>
          <a:ln w="28440">
            <a:solidFill>
              <a:srgbClr val="D440D4"/>
            </a:solidFill>
            <a:miter lim="800000"/>
            <a:headEnd/>
            <a:tailEnd/>
          </a:ln>
        </p:spPr>
        <p:txBody>
          <a:bodyPr lIns="82945" tIns="41473" rIns="82945" bIns="41473"/>
          <a:lstStyle/>
          <a:p>
            <a:endParaRPr lang="en-US"/>
          </a:p>
        </p:txBody>
      </p:sp>
      <p:sp>
        <p:nvSpPr>
          <p:cNvPr id="73763" name="Text Box 36"/>
          <p:cNvSpPr txBox="1">
            <a:spLocks noChangeArrowheads="1"/>
          </p:cNvSpPr>
          <p:nvPr/>
        </p:nvSpPr>
        <p:spPr bwMode="auto">
          <a:xfrm>
            <a:off x="2976481" y="4424145"/>
            <a:ext cx="999360" cy="529381"/>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CECECE"/>
                </a:solidFill>
                <a:latin typeface="Arial" charset="0"/>
              </a:rPr>
              <a:t>Physical</a:t>
            </a:r>
          </a:p>
          <a:p>
            <a:pPr>
              <a:lnSpc>
                <a:spcPct val="93000"/>
              </a:lnSpc>
              <a:tabLst>
                <a:tab pos="656650" algn="l"/>
              </a:tabLst>
            </a:pPr>
            <a:r>
              <a:rPr lang="en-GB" sz="1500" b="1" dirty="0">
                <a:solidFill>
                  <a:srgbClr val="CECECE"/>
                </a:solidFill>
                <a:latin typeface="Arial" charset="0"/>
              </a:rPr>
              <a:t>Page #</a:t>
            </a:r>
          </a:p>
        </p:txBody>
      </p:sp>
      <p:sp>
        <p:nvSpPr>
          <p:cNvPr id="73764" name="Line 37"/>
          <p:cNvSpPr>
            <a:spLocks noChangeShapeType="1"/>
          </p:cNvSpPr>
          <p:nvPr/>
        </p:nvSpPr>
        <p:spPr bwMode="auto">
          <a:xfrm flipH="1">
            <a:off x="4037760" y="4238365"/>
            <a:ext cx="7200" cy="933218"/>
          </a:xfrm>
          <a:prstGeom prst="line">
            <a:avLst/>
          </a:prstGeom>
          <a:noFill/>
          <a:ln w="28440">
            <a:solidFill>
              <a:srgbClr val="CECECE"/>
            </a:solidFill>
            <a:miter lim="800000"/>
            <a:headEnd type="triangle" w="med" len="med"/>
            <a:tailEnd/>
          </a:ln>
        </p:spPr>
        <p:txBody>
          <a:bodyPr lIns="82945" tIns="41473" rIns="82945" bIns="41473"/>
          <a:lstStyle/>
          <a:p>
            <a:endParaRPr lang="en-US"/>
          </a:p>
        </p:txBody>
      </p:sp>
      <p:sp>
        <p:nvSpPr>
          <p:cNvPr id="73765"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680480" y="3910011"/>
            <a:ext cx="1369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CECECE"/>
                </a:solidFill>
                <a:latin typeface="Arial" charset="0"/>
              </a:rPr>
              <a:t>Page Offset</a:t>
            </a:r>
          </a:p>
        </p:txBody>
      </p:sp>
      <p:sp>
        <p:nvSpPr>
          <p:cNvPr id="75779" name="Rectangle 2"/>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000000"/>
                </a:solidFill>
                <a:latin typeface="Arial" charset="0"/>
              </a:rPr>
              <a:t>+</a:t>
            </a:r>
          </a:p>
        </p:txBody>
      </p:sp>
      <p:sp>
        <p:nvSpPr>
          <p:cNvPr id="75780" name="Text Box 3"/>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FFFFFF"/>
                </a:solidFill>
                <a:latin typeface="Arial" charset="0"/>
              </a:rPr>
              <a:t> </a:t>
            </a:r>
            <a:r>
              <a:rPr lang="en-GB" sz="1500" b="1" dirty="0">
                <a:solidFill>
                  <a:srgbClr val="000000"/>
                </a:solidFill>
                <a:latin typeface="Arial" charset="0"/>
              </a:rPr>
              <a:t>VPN&lt;&lt;2</a:t>
            </a:r>
          </a:p>
        </p:txBody>
      </p:sp>
      <p:sp>
        <p:nvSpPr>
          <p:cNvPr id="75781" name="Rectangle 4"/>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TLB Replacement</a:t>
            </a:r>
          </a:p>
        </p:txBody>
      </p:sp>
      <p:sp>
        <p:nvSpPr>
          <p:cNvPr id="75782" name="Rectangle 5"/>
          <p:cNvSpPr>
            <a:spLocks noGrp="1" noChangeArrowheads="1"/>
          </p:cNvSpPr>
          <p:nvPr>
            <p:ph type="body" idx="1"/>
          </p:nvPr>
        </p:nvSpPr>
        <p:spPr>
          <a:xfrm>
            <a:off x="456480" y="1142040"/>
            <a:ext cx="8229600" cy="1676336"/>
          </a:xfrm>
        </p:spPr>
        <p:txBody>
          <a:bodyPr lIns="81966" tIns="40166" rIns="81966" bIns="40166">
            <a:normAutofit lnSpcReduction="10000"/>
          </a:bodyPr>
          <a:lstStyle/>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Write </a:t>
            </a:r>
            <a:r>
              <a:rPr lang="en-GB" dirty="0" smtClean="0">
                <a:solidFill>
                  <a:srgbClr val="FF6600"/>
                </a:solidFill>
              </a:rPr>
              <a:t>virtual page # </a:t>
            </a:r>
            <a:r>
              <a:rPr lang="en-GB" dirty="0" smtClean="0"/>
              <a:t> and </a:t>
            </a:r>
            <a:r>
              <a:rPr lang="en-GB" dirty="0" smtClean="0">
                <a:solidFill>
                  <a:srgbClr val="D440D4"/>
                </a:solidFill>
              </a:rPr>
              <a:t>physical page #</a:t>
            </a:r>
            <a:r>
              <a:rPr lang="en-GB" dirty="0" smtClean="0"/>
              <a:t> to TLB</a:t>
            </a:r>
          </a:p>
          <a:p>
            <a:pPr marL="0" lvl="2" indent="0">
              <a:spcBef>
                <a:spcPts val="612"/>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Random replacement is typical method</a:t>
            </a:r>
          </a:p>
          <a:p>
            <a:pPr marL="0" lvl="2" indent="0">
              <a:spcBef>
                <a:spcPts val="612"/>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Empirical data show random is about as good as LRU for the large TLB </a:t>
            </a:r>
            <a:r>
              <a:rPr lang="en-GB" dirty="0" err="1" smtClean="0"/>
              <a:t>associativity</a:t>
            </a:r>
            <a:endParaRPr lang="en-GB" dirty="0" smtClean="0"/>
          </a:p>
        </p:txBody>
      </p:sp>
      <p:sp>
        <p:nvSpPr>
          <p:cNvPr id="75783" name="Rectangle 6"/>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75784" name="Freeform 7"/>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solidFill>
            <a:srgbClr val="FFFFFF"/>
          </a:solidFill>
          <a:ln w="19080">
            <a:solidFill>
              <a:srgbClr val="000000"/>
            </a:solidFill>
            <a:round/>
            <a:headEnd/>
            <a:tailEnd/>
          </a:ln>
        </p:spPr>
        <p:txBody>
          <a:bodyPr wrap="none" lIns="82945" tIns="41473" rIns="82945" bIns="41473" anchor="ctr"/>
          <a:lstStyle/>
          <a:p>
            <a:endParaRPr lang="en-US"/>
          </a:p>
        </p:txBody>
      </p:sp>
      <p:grpSp>
        <p:nvGrpSpPr>
          <p:cNvPr id="2" name="Group 8"/>
          <p:cNvGrpSpPr>
            <a:grpSpLocks/>
          </p:cNvGrpSpPr>
          <p:nvPr/>
        </p:nvGrpSpPr>
        <p:grpSpPr bwMode="auto">
          <a:xfrm>
            <a:off x="4263841" y="3836562"/>
            <a:ext cx="275040" cy="424844"/>
            <a:chOff x="2961" y="2664"/>
            <a:chExt cx="191" cy="295"/>
          </a:xfrm>
        </p:grpSpPr>
        <p:sp>
          <p:nvSpPr>
            <p:cNvPr id="75817" name="AutoShape 9"/>
            <p:cNvSpPr>
              <a:spLocks noChangeArrowheads="1"/>
            </p:cNvSpPr>
            <p:nvPr/>
          </p:nvSpPr>
          <p:spPr bwMode="auto">
            <a:xfrm>
              <a:off x="2963" y="2664"/>
              <a:ext cx="187" cy="295"/>
            </a:xfrm>
            <a:prstGeom prst="roundRect">
              <a:avLst>
                <a:gd name="adj" fmla="val 588"/>
              </a:avLst>
            </a:prstGeom>
            <a:noFill/>
            <a:ln w="9525">
              <a:noFill/>
              <a:round/>
              <a:headEnd/>
              <a:tailEnd/>
            </a:ln>
          </p:spPr>
          <p:txBody>
            <a:bodyPr wrap="none" anchor="ctr"/>
            <a:lstStyle/>
            <a:p>
              <a:endParaRPr lang="en-US"/>
            </a:p>
          </p:txBody>
        </p:sp>
        <p:sp>
          <p:nvSpPr>
            <p:cNvPr id="75818" name="AutoShape 10"/>
            <p:cNvSpPr>
              <a:spLocks noChangeArrowheads="1"/>
            </p:cNvSpPr>
            <p:nvPr/>
          </p:nvSpPr>
          <p:spPr bwMode="auto">
            <a:xfrm>
              <a:off x="2961" y="2665"/>
              <a:ext cx="191" cy="232"/>
            </a:xfrm>
            <a:prstGeom prst="roundRect">
              <a:avLst>
                <a:gd name="adj" fmla="val 588"/>
              </a:avLst>
            </a:prstGeom>
            <a:noFill/>
            <a:ln w="9525">
              <a:noFill/>
              <a:round/>
              <a:headEnd/>
              <a:tailEnd/>
            </a:ln>
          </p:spPr>
          <p:txBody>
            <a:bodyPr lIns="90000" tIns="46800" rIns="90000" bIns="46800">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grpSp>
      <p:sp>
        <p:nvSpPr>
          <p:cNvPr id="75786" name="Line 11"/>
          <p:cNvSpPr>
            <a:spLocks noChangeShapeType="1"/>
          </p:cNvSpPr>
          <p:nvPr/>
        </p:nvSpPr>
        <p:spPr bwMode="auto">
          <a:xfrm>
            <a:off x="1523521" y="3861046"/>
            <a:ext cx="1006560" cy="1440"/>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5787" name="Rectangle 12"/>
          <p:cNvSpPr>
            <a:spLocks noChangeArrowheads="1"/>
          </p:cNvSpPr>
          <p:nvPr/>
        </p:nvSpPr>
        <p:spPr bwMode="auto">
          <a:xfrm rot="-5400000">
            <a:off x="2588392" y="2895473"/>
            <a:ext cx="152656"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5788" name="Oval 13"/>
          <p:cNvSpPr>
            <a:spLocks noChangeArrowheads="1"/>
          </p:cNvSpPr>
          <p:nvPr/>
        </p:nvSpPr>
        <p:spPr bwMode="auto">
          <a:xfrm>
            <a:off x="2537280" y="3727111"/>
            <a:ext cx="253440" cy="254907"/>
          </a:xfrm>
          <a:prstGeom prst="ellipse">
            <a:avLst/>
          </a:prstGeom>
          <a:noFill/>
          <a:ln w="19080">
            <a:solidFill>
              <a:srgbClr val="000000"/>
            </a:solidFill>
            <a:miter lim="800000"/>
            <a:headEnd/>
            <a:tailEnd/>
          </a:ln>
        </p:spPr>
        <p:txBody>
          <a:bodyPr wrap="none" lIns="82945" tIns="41473" rIns="82945" bIns="41473" anchor="ctr"/>
          <a:lstStyle/>
          <a:p>
            <a:endParaRPr lang="en-US"/>
          </a:p>
        </p:txBody>
      </p:sp>
      <p:sp>
        <p:nvSpPr>
          <p:cNvPr id="75789" name="Line 14"/>
          <p:cNvSpPr>
            <a:spLocks noChangeShapeType="1"/>
          </p:cNvSpPr>
          <p:nvPr/>
        </p:nvSpPr>
        <p:spPr bwMode="auto">
          <a:xfrm>
            <a:off x="2666880" y="3430441"/>
            <a:ext cx="1440" cy="303872"/>
          </a:xfrm>
          <a:prstGeom prst="line">
            <a:avLst/>
          </a:prstGeom>
          <a:noFill/>
          <a:ln w="19080">
            <a:solidFill>
              <a:srgbClr val="D440D4"/>
            </a:solidFill>
            <a:miter lim="800000"/>
            <a:headEnd/>
            <a:tailEnd type="triangle" w="med" len="med"/>
          </a:ln>
        </p:spPr>
        <p:txBody>
          <a:bodyPr lIns="82945" tIns="41473" rIns="82945" bIns="41473"/>
          <a:lstStyle/>
          <a:p>
            <a:endParaRPr lang="en-US"/>
          </a:p>
        </p:txBody>
      </p:sp>
      <p:sp>
        <p:nvSpPr>
          <p:cNvPr id="75790" name="Text Box 15"/>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PT</a:t>
            </a:r>
            <a:r>
              <a:rPr lang="en-GB" sz="1500" b="1" dirty="0">
                <a:solidFill>
                  <a:srgbClr val="FFFFFF"/>
                </a:solidFill>
                <a:latin typeface="Arial" charset="0"/>
              </a:rPr>
              <a:t> </a:t>
            </a:r>
            <a:r>
              <a:rPr lang="en-GB" sz="1500" b="1" dirty="0">
                <a:solidFill>
                  <a:srgbClr val="000000"/>
                </a:solidFill>
                <a:latin typeface="Arial" charset="0"/>
              </a:rPr>
              <a:t>Address</a:t>
            </a:r>
          </a:p>
        </p:txBody>
      </p:sp>
      <p:sp>
        <p:nvSpPr>
          <p:cNvPr id="75791" name="Rectangle 16"/>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75792" name="Line 17"/>
          <p:cNvSpPr>
            <a:spLocks noChangeShapeType="1"/>
          </p:cNvSpPr>
          <p:nvPr/>
        </p:nvSpPr>
        <p:spPr bwMode="auto">
          <a:xfrm flipV="1">
            <a:off x="2782080" y="3819282"/>
            <a:ext cx="1514880" cy="27363"/>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5793" name="Line 18"/>
          <p:cNvSpPr>
            <a:spLocks noChangeShapeType="1"/>
          </p:cNvSpPr>
          <p:nvPr/>
        </p:nvSpPr>
        <p:spPr bwMode="auto">
          <a:xfrm>
            <a:off x="1519201" y="3852405"/>
            <a:ext cx="1440" cy="381640"/>
          </a:xfrm>
          <a:prstGeom prst="line">
            <a:avLst/>
          </a:prstGeom>
          <a:noFill/>
          <a:ln w="28440">
            <a:solidFill>
              <a:srgbClr val="D440D4"/>
            </a:solidFill>
            <a:miter lim="800000"/>
            <a:headEnd/>
            <a:tailEnd/>
          </a:ln>
        </p:spPr>
        <p:txBody>
          <a:bodyPr lIns="82945" tIns="41473" rIns="82945" bIns="41473"/>
          <a:lstStyle/>
          <a:p>
            <a:endParaRPr lang="en-US"/>
          </a:p>
        </p:txBody>
      </p:sp>
      <p:sp>
        <p:nvSpPr>
          <p:cNvPr id="75794" name="Line 19"/>
          <p:cNvSpPr>
            <a:spLocks noChangeShapeType="1"/>
          </p:cNvSpPr>
          <p:nvPr/>
        </p:nvSpPr>
        <p:spPr bwMode="auto">
          <a:xfrm flipV="1">
            <a:off x="1067041" y="4228284"/>
            <a:ext cx="3228480" cy="5761"/>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5795" name="Text Box 20"/>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FFFFFF"/>
                </a:solidFill>
                <a:latin typeface="Arial" charset="0"/>
              </a:rPr>
              <a:t> </a:t>
            </a:r>
            <a:r>
              <a:rPr lang="en-GB" sz="1500" b="1" dirty="0">
                <a:solidFill>
                  <a:srgbClr val="000000"/>
                </a:solidFill>
                <a:latin typeface="Arial" charset="0"/>
              </a:rPr>
              <a:t>Page Table Register</a:t>
            </a:r>
          </a:p>
        </p:txBody>
      </p:sp>
      <p:sp>
        <p:nvSpPr>
          <p:cNvPr id="75796" name="Text Box 21"/>
          <p:cNvSpPr txBox="1">
            <a:spLocks noChangeArrowheads="1"/>
          </p:cNvSpPr>
          <p:nvPr/>
        </p:nvSpPr>
        <p:spPr bwMode="auto">
          <a:xfrm>
            <a:off x="2459520" y="6071678"/>
            <a:ext cx="1618797" cy="300407"/>
          </a:xfrm>
          <a:prstGeom prst="rect">
            <a:avLst/>
          </a:prstGeom>
          <a:noFill/>
          <a:ln w="9525">
            <a:noFill/>
            <a:round/>
            <a:headEnd/>
            <a:tailEnd/>
          </a:ln>
        </p:spPr>
        <p:txBody>
          <a:bodyPr wrap="none" lIns="81639" tIns="42452" rIns="81639" bIns="42452">
            <a:spAutoFit/>
          </a:bodyPr>
          <a:lstStyle/>
          <a:p>
            <a:pPr>
              <a:lnSpc>
                <a:spcPct val="93000"/>
              </a:lnSpc>
              <a:tabLst>
                <a:tab pos="656650" algn="l"/>
                <a:tab pos="1313299" algn="l"/>
              </a:tabLst>
            </a:pPr>
            <a:r>
              <a:rPr lang="en-GB" sz="1500" b="1" dirty="0">
                <a:solidFill>
                  <a:srgbClr val="D440D4"/>
                </a:solidFill>
                <a:latin typeface="Arial" charset="0"/>
              </a:rPr>
              <a:t>Physical Page #</a:t>
            </a:r>
          </a:p>
        </p:txBody>
      </p:sp>
      <p:sp>
        <p:nvSpPr>
          <p:cNvPr id="75797" name="Text Box 22"/>
          <p:cNvSpPr txBox="1">
            <a:spLocks noChangeArrowheads="1"/>
          </p:cNvSpPr>
          <p:nvPr/>
        </p:nvSpPr>
        <p:spPr bwMode="auto">
          <a:xfrm rot="-5400000">
            <a:off x="-257131"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75798" name="Line 23"/>
          <p:cNvSpPr>
            <a:spLocks noChangeShapeType="1"/>
          </p:cNvSpPr>
          <p:nvPr/>
        </p:nvSpPr>
        <p:spPr bwMode="auto">
          <a:xfrm flipV="1">
            <a:off x="4495680" y="3562934"/>
            <a:ext cx="1124640" cy="387401"/>
          </a:xfrm>
          <a:prstGeom prst="line">
            <a:avLst/>
          </a:prstGeom>
          <a:noFill/>
          <a:ln w="28440">
            <a:solidFill>
              <a:srgbClr val="D440D4"/>
            </a:solidFill>
            <a:miter lim="800000"/>
            <a:headEnd/>
            <a:tailEnd type="triangle" w="med" len="med"/>
          </a:ln>
        </p:spPr>
        <p:txBody>
          <a:bodyPr lIns="82945" tIns="41473" rIns="82945" bIns="41473"/>
          <a:lstStyle/>
          <a:p>
            <a:endParaRPr lang="en-US"/>
          </a:p>
        </p:txBody>
      </p:sp>
      <p:sp>
        <p:nvSpPr>
          <p:cNvPr id="75799" name="Text Box 24"/>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75800" name="Rectangle 25"/>
          <p:cNvSpPr>
            <a:spLocks noChangeArrowheads="1"/>
          </p:cNvSpPr>
          <p:nvPr/>
        </p:nvSpPr>
        <p:spPr bwMode="auto">
          <a:xfrm rot="-5400000">
            <a:off x="3427160" y="5106825"/>
            <a:ext cx="761840"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5801" name="Line 26"/>
          <p:cNvSpPr>
            <a:spLocks noChangeShapeType="1"/>
          </p:cNvSpPr>
          <p:nvPr/>
        </p:nvSpPr>
        <p:spPr bwMode="auto">
          <a:xfrm>
            <a:off x="3961441" y="5943505"/>
            <a:ext cx="1440" cy="433485"/>
          </a:xfrm>
          <a:prstGeom prst="line">
            <a:avLst/>
          </a:prstGeom>
          <a:noFill/>
          <a:ln w="28440">
            <a:solidFill>
              <a:srgbClr val="D440D4"/>
            </a:solidFill>
            <a:miter lim="800000"/>
            <a:headEnd type="triangle" w="med" len="med"/>
            <a:tailEnd/>
          </a:ln>
        </p:spPr>
        <p:txBody>
          <a:bodyPr lIns="82945" tIns="41473" rIns="82945" bIns="41473"/>
          <a:lstStyle/>
          <a:p>
            <a:endParaRPr lang="en-US"/>
          </a:p>
        </p:txBody>
      </p:sp>
      <p:sp>
        <p:nvSpPr>
          <p:cNvPr id="75802" name="Line 27"/>
          <p:cNvSpPr>
            <a:spLocks noChangeShapeType="1"/>
          </p:cNvSpPr>
          <p:nvPr/>
        </p:nvSpPr>
        <p:spPr bwMode="auto">
          <a:xfrm>
            <a:off x="1523520" y="4212443"/>
            <a:ext cx="1440" cy="1425750"/>
          </a:xfrm>
          <a:prstGeom prst="line">
            <a:avLst/>
          </a:prstGeom>
          <a:noFill/>
          <a:ln w="28440">
            <a:solidFill>
              <a:srgbClr val="FF6600"/>
            </a:solidFill>
            <a:miter lim="800000"/>
            <a:headEnd/>
            <a:tailEnd/>
          </a:ln>
        </p:spPr>
        <p:txBody>
          <a:bodyPr lIns="82945" tIns="41473" rIns="82945" bIns="41473"/>
          <a:lstStyle/>
          <a:p>
            <a:endParaRPr lang="en-US"/>
          </a:p>
        </p:txBody>
      </p:sp>
      <p:sp>
        <p:nvSpPr>
          <p:cNvPr id="75803" name="Line 28"/>
          <p:cNvSpPr>
            <a:spLocks noChangeShapeType="1"/>
          </p:cNvSpPr>
          <p:nvPr/>
        </p:nvSpPr>
        <p:spPr bwMode="auto">
          <a:xfrm flipV="1">
            <a:off x="1536481" y="5626671"/>
            <a:ext cx="1815840" cy="4320"/>
          </a:xfrm>
          <a:prstGeom prst="line">
            <a:avLst/>
          </a:prstGeom>
          <a:noFill/>
          <a:ln w="28440">
            <a:solidFill>
              <a:srgbClr val="FF6600"/>
            </a:solidFill>
            <a:miter lim="800000"/>
            <a:headEnd/>
            <a:tailEnd type="triangle" w="med" len="med"/>
          </a:ln>
        </p:spPr>
        <p:txBody>
          <a:bodyPr lIns="82945" tIns="41473" rIns="82945" bIns="41473"/>
          <a:lstStyle/>
          <a:p>
            <a:endParaRPr lang="en-US"/>
          </a:p>
        </p:txBody>
      </p:sp>
      <p:sp>
        <p:nvSpPr>
          <p:cNvPr id="75804" name="Text Box 29"/>
          <p:cNvSpPr txBox="1">
            <a:spLocks noChangeArrowheads="1"/>
          </p:cNvSpPr>
          <p:nvPr/>
        </p:nvSpPr>
        <p:spPr bwMode="auto">
          <a:xfrm>
            <a:off x="4268160" y="5334320"/>
            <a:ext cx="73872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TLB</a:t>
            </a:r>
          </a:p>
        </p:txBody>
      </p:sp>
      <p:sp>
        <p:nvSpPr>
          <p:cNvPr id="75805" name="Line 30"/>
          <p:cNvSpPr>
            <a:spLocks noChangeShapeType="1"/>
          </p:cNvSpPr>
          <p:nvPr/>
        </p:nvSpPr>
        <p:spPr bwMode="auto">
          <a:xfrm>
            <a:off x="1067041" y="4232605"/>
            <a:ext cx="456480" cy="1440"/>
          </a:xfrm>
          <a:prstGeom prst="line">
            <a:avLst/>
          </a:prstGeom>
          <a:noFill/>
          <a:ln w="28440">
            <a:solidFill>
              <a:srgbClr val="D440D4"/>
            </a:solidFill>
            <a:miter lim="800000"/>
            <a:headEnd/>
            <a:tailEnd/>
          </a:ln>
        </p:spPr>
        <p:txBody>
          <a:bodyPr lIns="82945" tIns="41473" rIns="82945" bIns="41473"/>
          <a:lstStyle/>
          <a:p>
            <a:endParaRPr lang="en-US"/>
          </a:p>
        </p:txBody>
      </p:sp>
      <p:sp>
        <p:nvSpPr>
          <p:cNvPr id="75806" name="Line 31"/>
          <p:cNvSpPr>
            <a:spLocks noChangeShapeType="1"/>
          </p:cNvSpPr>
          <p:nvPr/>
        </p:nvSpPr>
        <p:spPr bwMode="auto">
          <a:xfrm flipV="1">
            <a:off x="7086241" y="3551413"/>
            <a:ext cx="756000" cy="14402"/>
          </a:xfrm>
          <a:prstGeom prst="line">
            <a:avLst/>
          </a:prstGeom>
          <a:noFill/>
          <a:ln w="28440">
            <a:solidFill>
              <a:srgbClr val="D440D4"/>
            </a:solidFill>
            <a:miter lim="800000"/>
            <a:headEnd/>
            <a:tailEnd/>
          </a:ln>
        </p:spPr>
        <p:txBody>
          <a:bodyPr lIns="82945" tIns="41473" rIns="82945" bIns="41473"/>
          <a:lstStyle/>
          <a:p>
            <a:endParaRPr lang="en-US"/>
          </a:p>
        </p:txBody>
      </p:sp>
      <p:sp>
        <p:nvSpPr>
          <p:cNvPr id="75807" name="Line 32"/>
          <p:cNvSpPr>
            <a:spLocks noChangeShapeType="1"/>
          </p:cNvSpPr>
          <p:nvPr/>
        </p:nvSpPr>
        <p:spPr bwMode="auto">
          <a:xfrm>
            <a:off x="7840801" y="3541332"/>
            <a:ext cx="1440" cy="2782372"/>
          </a:xfrm>
          <a:prstGeom prst="line">
            <a:avLst/>
          </a:prstGeom>
          <a:noFill/>
          <a:ln w="28440">
            <a:solidFill>
              <a:srgbClr val="D440D4"/>
            </a:solidFill>
            <a:miter lim="800000"/>
            <a:headEnd/>
            <a:tailEnd/>
          </a:ln>
        </p:spPr>
        <p:txBody>
          <a:bodyPr lIns="82945" tIns="41473" rIns="82945" bIns="41473"/>
          <a:lstStyle/>
          <a:p>
            <a:endParaRPr lang="en-US"/>
          </a:p>
        </p:txBody>
      </p:sp>
      <p:sp>
        <p:nvSpPr>
          <p:cNvPr id="75808" name="Line 33"/>
          <p:cNvSpPr>
            <a:spLocks noChangeShapeType="1"/>
          </p:cNvSpPr>
          <p:nvPr/>
        </p:nvSpPr>
        <p:spPr bwMode="auto">
          <a:xfrm flipV="1">
            <a:off x="3961440" y="6306423"/>
            <a:ext cx="3892320" cy="60486"/>
          </a:xfrm>
          <a:prstGeom prst="line">
            <a:avLst/>
          </a:prstGeom>
          <a:noFill/>
          <a:ln w="28440">
            <a:solidFill>
              <a:srgbClr val="D440D4"/>
            </a:solidFill>
            <a:miter lim="800000"/>
            <a:headEnd/>
            <a:tailEnd/>
          </a:ln>
        </p:spPr>
        <p:txBody>
          <a:bodyPr lIns="82945" tIns="41473" rIns="82945" bIns="41473"/>
          <a:lstStyle/>
          <a:p>
            <a:endParaRPr lang="en-US"/>
          </a:p>
        </p:txBody>
      </p:sp>
      <p:sp>
        <p:nvSpPr>
          <p:cNvPr id="75809" name="Rectangle 34"/>
          <p:cNvSpPr>
            <a:spLocks noChangeArrowheads="1"/>
          </p:cNvSpPr>
          <p:nvPr/>
        </p:nvSpPr>
        <p:spPr bwMode="auto">
          <a:xfrm>
            <a:off x="5659201" y="3368514"/>
            <a:ext cx="13118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page table</a:t>
            </a:r>
          </a:p>
        </p:txBody>
      </p:sp>
      <p:sp>
        <p:nvSpPr>
          <p:cNvPr id="75810" name="Text Box 35"/>
          <p:cNvSpPr txBox="1">
            <a:spLocks noChangeArrowheads="1"/>
          </p:cNvSpPr>
          <p:nvPr/>
        </p:nvSpPr>
        <p:spPr bwMode="auto">
          <a:xfrm>
            <a:off x="1704960" y="5270953"/>
            <a:ext cx="1585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FF6600"/>
                </a:solidFill>
                <a:latin typeface="Arial" charset="0"/>
              </a:rPr>
              <a:t>Virtual Page #</a:t>
            </a:r>
          </a:p>
        </p:txBody>
      </p:sp>
      <p:grpSp>
        <p:nvGrpSpPr>
          <p:cNvPr id="3" name="Group 36"/>
          <p:cNvGrpSpPr>
            <a:grpSpLocks/>
          </p:cNvGrpSpPr>
          <p:nvPr/>
        </p:nvGrpSpPr>
        <p:grpSpPr bwMode="auto">
          <a:xfrm>
            <a:off x="3352320" y="5334320"/>
            <a:ext cx="912960" cy="151216"/>
            <a:chOff x="2328" y="3704"/>
            <a:chExt cx="634" cy="105"/>
          </a:xfrm>
        </p:grpSpPr>
        <p:sp>
          <p:nvSpPr>
            <p:cNvPr id="75815" name="Rectangle 37"/>
            <p:cNvSpPr>
              <a:spLocks noChangeArrowheads="1"/>
            </p:cNvSpPr>
            <p:nvPr/>
          </p:nvSpPr>
          <p:spPr bwMode="auto">
            <a:xfrm>
              <a:off x="2328" y="3704"/>
              <a:ext cx="318" cy="106"/>
            </a:xfrm>
            <a:prstGeom prst="rect">
              <a:avLst/>
            </a:prstGeom>
            <a:solidFill>
              <a:srgbClr val="FF6600"/>
            </a:solidFill>
            <a:ln w="12600">
              <a:solidFill>
                <a:srgbClr val="000000"/>
              </a:solidFill>
              <a:miter lim="800000"/>
              <a:headEnd/>
              <a:tailEnd/>
            </a:ln>
          </p:spPr>
          <p:txBody>
            <a:bodyPr wrap="none" anchor="ctr"/>
            <a:lstStyle/>
            <a:p>
              <a:endParaRPr lang="en-US"/>
            </a:p>
          </p:txBody>
        </p:sp>
        <p:sp>
          <p:nvSpPr>
            <p:cNvPr id="75816" name="Rectangle 38"/>
            <p:cNvSpPr>
              <a:spLocks noChangeArrowheads="1"/>
            </p:cNvSpPr>
            <p:nvPr/>
          </p:nvSpPr>
          <p:spPr bwMode="auto">
            <a:xfrm>
              <a:off x="2646" y="3704"/>
              <a:ext cx="318" cy="106"/>
            </a:xfrm>
            <a:prstGeom prst="rect">
              <a:avLst/>
            </a:prstGeom>
            <a:solidFill>
              <a:srgbClr val="D440D4"/>
            </a:solidFill>
            <a:ln w="12600">
              <a:solidFill>
                <a:srgbClr val="000000"/>
              </a:solidFill>
              <a:miter lim="800000"/>
              <a:headEnd/>
              <a:tailEnd/>
            </a:ln>
          </p:spPr>
          <p:txBody>
            <a:bodyPr wrap="none" anchor="ctr"/>
            <a:lstStyle/>
            <a:p>
              <a:endParaRPr lang="en-US"/>
            </a:p>
          </p:txBody>
        </p:sp>
      </p:grpSp>
      <p:sp>
        <p:nvSpPr>
          <p:cNvPr id="75812" name="Text Box 39"/>
          <p:cNvSpPr txBox="1">
            <a:spLocks noChangeArrowheads="1"/>
          </p:cNvSpPr>
          <p:nvPr/>
        </p:nvSpPr>
        <p:spPr bwMode="auto">
          <a:xfrm>
            <a:off x="2976481" y="4424145"/>
            <a:ext cx="999360" cy="529381"/>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CECECE"/>
                </a:solidFill>
                <a:latin typeface="Arial" charset="0"/>
              </a:rPr>
              <a:t>Physical</a:t>
            </a:r>
          </a:p>
          <a:p>
            <a:pPr>
              <a:lnSpc>
                <a:spcPct val="93000"/>
              </a:lnSpc>
              <a:tabLst>
                <a:tab pos="656650" algn="l"/>
              </a:tabLst>
            </a:pPr>
            <a:r>
              <a:rPr lang="en-GB" sz="1500" b="1" dirty="0">
                <a:solidFill>
                  <a:srgbClr val="CECECE"/>
                </a:solidFill>
                <a:latin typeface="Arial" charset="0"/>
              </a:rPr>
              <a:t>Page #</a:t>
            </a:r>
          </a:p>
        </p:txBody>
      </p:sp>
      <p:sp>
        <p:nvSpPr>
          <p:cNvPr id="75813" name="Line 40"/>
          <p:cNvSpPr>
            <a:spLocks noChangeShapeType="1"/>
          </p:cNvSpPr>
          <p:nvPr/>
        </p:nvSpPr>
        <p:spPr bwMode="auto">
          <a:xfrm flipH="1">
            <a:off x="4037760" y="4238365"/>
            <a:ext cx="7200" cy="933218"/>
          </a:xfrm>
          <a:prstGeom prst="line">
            <a:avLst/>
          </a:prstGeom>
          <a:noFill/>
          <a:ln w="28440">
            <a:solidFill>
              <a:srgbClr val="CECECE"/>
            </a:solidFill>
            <a:miter lim="800000"/>
            <a:headEnd type="triangle" w="med" len="med"/>
            <a:tailEnd/>
          </a:ln>
        </p:spPr>
        <p:txBody>
          <a:bodyPr lIns="82945" tIns="41473" rIns="82945" bIns="41473"/>
          <a:lstStyle/>
          <a:p>
            <a:endParaRPr lang="en-US"/>
          </a:p>
        </p:txBody>
      </p:sp>
      <p:sp>
        <p:nvSpPr>
          <p:cNvPr id="75814"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2976481" y="4424145"/>
            <a:ext cx="999360" cy="529381"/>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sz="1500" b="1" dirty="0">
                <a:solidFill>
                  <a:srgbClr val="000000"/>
                </a:solidFill>
                <a:latin typeface="Arial" charset="0"/>
              </a:rPr>
              <a:t>Physical</a:t>
            </a:r>
          </a:p>
          <a:p>
            <a:pPr>
              <a:lnSpc>
                <a:spcPct val="93000"/>
              </a:lnSpc>
              <a:tabLst>
                <a:tab pos="656650" algn="l"/>
              </a:tabLst>
            </a:pPr>
            <a:r>
              <a:rPr lang="en-GB" sz="1500" b="1" dirty="0">
                <a:solidFill>
                  <a:srgbClr val="000000"/>
                </a:solidFill>
                <a:latin typeface="Arial" charset="0"/>
              </a:rPr>
              <a:t>Page #</a:t>
            </a:r>
          </a:p>
        </p:txBody>
      </p:sp>
      <p:sp>
        <p:nvSpPr>
          <p:cNvPr id="77827" name="Text Box 2"/>
          <p:cNvSpPr txBox="1">
            <a:spLocks noChangeArrowheads="1"/>
          </p:cNvSpPr>
          <p:nvPr/>
        </p:nvSpPr>
        <p:spPr bwMode="auto">
          <a:xfrm>
            <a:off x="1680480" y="3886968"/>
            <a:ext cx="1369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Page Offset</a:t>
            </a:r>
          </a:p>
        </p:txBody>
      </p:sp>
      <p:sp>
        <p:nvSpPr>
          <p:cNvPr id="77828" name="Rectangle 3"/>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FFFFFF"/>
                </a:solidFill>
                <a:latin typeface="Arial" charset="0"/>
              </a:rPr>
              <a:t>+</a:t>
            </a:r>
          </a:p>
        </p:txBody>
      </p:sp>
      <p:sp>
        <p:nvSpPr>
          <p:cNvPr id="77829" name="Rectangle 4"/>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Retry Memory Access</a:t>
            </a:r>
          </a:p>
        </p:txBody>
      </p:sp>
      <p:sp>
        <p:nvSpPr>
          <p:cNvPr id="77830" name="Rectangle 5"/>
          <p:cNvSpPr>
            <a:spLocks noGrp="1" noChangeArrowheads="1"/>
          </p:cNvSpPr>
          <p:nvPr>
            <p:ph type="body" idx="1"/>
          </p:nvPr>
        </p:nvSpPr>
        <p:spPr>
          <a:xfrm>
            <a:off x="761760" y="1142040"/>
            <a:ext cx="7544160" cy="1676336"/>
          </a:xfrm>
        </p:spPr>
        <p:txBody>
          <a:bodyPr lIns="81966" tIns="40166" rIns="81966" bIns="40166"/>
          <a:lstStyle/>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Retry memory access using new TLB entry </a:t>
            </a:r>
          </a:p>
          <a:p>
            <a:pPr marL="0" lvl="1" indent="0">
              <a:spcBef>
                <a:spcPts val="680"/>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p>
        </p:txBody>
      </p:sp>
      <p:sp>
        <p:nvSpPr>
          <p:cNvPr id="77831" name="Rectangle 6"/>
          <p:cNvSpPr>
            <a:spLocks noChangeArrowheads="1"/>
          </p:cNvSpPr>
          <p:nvPr/>
        </p:nvSpPr>
        <p:spPr bwMode="auto">
          <a:xfrm>
            <a:off x="5637600" y="3276345"/>
            <a:ext cx="1434240" cy="2819816"/>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77832" name="Freeform 7"/>
          <p:cNvSpPr>
            <a:spLocks noChangeArrowheads="1"/>
          </p:cNvSpPr>
          <p:nvPr/>
        </p:nvSpPr>
        <p:spPr bwMode="auto">
          <a:xfrm>
            <a:off x="4298400" y="3633503"/>
            <a:ext cx="200160" cy="717195"/>
          </a:xfrm>
          <a:custGeom>
            <a:avLst/>
            <a:gdLst>
              <a:gd name="T0" fmla="*/ 87260927 w 557"/>
              <a:gd name="T1" fmla="*/ 244593755 h 1994"/>
              <a:gd name="T2" fmla="*/ 44258379 w 557"/>
              <a:gd name="T3" fmla="*/ 313287745 h 1994"/>
              <a:gd name="T4" fmla="*/ 44258379 w 557"/>
              <a:gd name="T5" fmla="*/ 313287745 h 1994"/>
              <a:gd name="T6" fmla="*/ 0 w 557"/>
              <a:gd name="T7" fmla="*/ 244593755 h 1994"/>
              <a:gd name="T8" fmla="*/ 0 w 557"/>
              <a:gd name="T9" fmla="*/ 68850994 h 1994"/>
              <a:gd name="T10" fmla="*/ 44258379 w 557"/>
              <a:gd name="T11" fmla="*/ 0 h 1994"/>
              <a:gd name="T12" fmla="*/ 44258379 w 557"/>
              <a:gd name="T13" fmla="*/ 0 h 1994"/>
              <a:gd name="T14" fmla="*/ 87260927 w 557"/>
              <a:gd name="T15" fmla="*/ 68850994 h 1994"/>
              <a:gd name="T16" fmla="*/ 87260927 w 557"/>
              <a:gd name="T17" fmla="*/ 244593755 h 19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7"/>
              <a:gd name="T28" fmla="*/ 0 h 1994"/>
              <a:gd name="T29" fmla="*/ 557 w 557"/>
              <a:gd name="T30" fmla="*/ 1994 h 19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7" h="1994">
                <a:moveTo>
                  <a:pt x="556" y="1556"/>
                </a:moveTo>
                <a:cubicBezTo>
                  <a:pt x="556" y="1799"/>
                  <a:pt x="438" y="1993"/>
                  <a:pt x="282" y="1993"/>
                </a:cubicBezTo>
                <a:cubicBezTo>
                  <a:pt x="126" y="1993"/>
                  <a:pt x="0" y="1799"/>
                  <a:pt x="0" y="1556"/>
                </a:cubicBezTo>
                <a:lnTo>
                  <a:pt x="0" y="438"/>
                </a:lnTo>
                <a:cubicBezTo>
                  <a:pt x="0" y="195"/>
                  <a:pt x="126" y="0"/>
                  <a:pt x="282" y="0"/>
                </a:cubicBezTo>
                <a:cubicBezTo>
                  <a:pt x="438" y="0"/>
                  <a:pt x="556" y="195"/>
                  <a:pt x="556" y="438"/>
                </a:cubicBezTo>
                <a:lnTo>
                  <a:pt x="556" y="1556"/>
                </a:lnTo>
              </a:path>
            </a:pathLst>
          </a:custGeom>
          <a:solidFill>
            <a:srgbClr val="FFFFFF"/>
          </a:solidFill>
          <a:ln w="19080">
            <a:solidFill>
              <a:srgbClr val="000000"/>
            </a:solidFill>
            <a:round/>
            <a:headEnd/>
            <a:tailEnd/>
          </a:ln>
        </p:spPr>
        <p:txBody>
          <a:bodyPr wrap="none" lIns="82945" tIns="41473" rIns="82945" bIns="41473" anchor="ctr"/>
          <a:lstStyle/>
          <a:p>
            <a:endParaRPr lang="en-US"/>
          </a:p>
        </p:txBody>
      </p:sp>
      <p:grpSp>
        <p:nvGrpSpPr>
          <p:cNvPr id="2" name="Group 8"/>
          <p:cNvGrpSpPr>
            <a:grpSpLocks/>
          </p:cNvGrpSpPr>
          <p:nvPr/>
        </p:nvGrpSpPr>
        <p:grpSpPr bwMode="auto">
          <a:xfrm>
            <a:off x="4263841" y="3836562"/>
            <a:ext cx="275040" cy="424844"/>
            <a:chOff x="2961" y="2664"/>
            <a:chExt cx="191" cy="295"/>
          </a:xfrm>
        </p:grpSpPr>
        <p:sp>
          <p:nvSpPr>
            <p:cNvPr id="77864" name="AutoShape 9"/>
            <p:cNvSpPr>
              <a:spLocks noChangeArrowheads="1"/>
            </p:cNvSpPr>
            <p:nvPr/>
          </p:nvSpPr>
          <p:spPr bwMode="auto">
            <a:xfrm>
              <a:off x="2963" y="2664"/>
              <a:ext cx="187" cy="295"/>
            </a:xfrm>
            <a:prstGeom prst="roundRect">
              <a:avLst>
                <a:gd name="adj" fmla="val 588"/>
              </a:avLst>
            </a:prstGeom>
            <a:noFill/>
            <a:ln w="9525">
              <a:noFill/>
              <a:round/>
              <a:headEnd/>
              <a:tailEnd/>
            </a:ln>
          </p:spPr>
          <p:txBody>
            <a:bodyPr wrap="none" anchor="ctr"/>
            <a:lstStyle/>
            <a:p>
              <a:endParaRPr lang="en-US"/>
            </a:p>
          </p:txBody>
        </p:sp>
        <p:sp>
          <p:nvSpPr>
            <p:cNvPr id="77865" name="AutoShape 10"/>
            <p:cNvSpPr>
              <a:spLocks noChangeArrowheads="1"/>
            </p:cNvSpPr>
            <p:nvPr/>
          </p:nvSpPr>
          <p:spPr bwMode="auto">
            <a:xfrm>
              <a:off x="2961" y="2665"/>
              <a:ext cx="191" cy="232"/>
            </a:xfrm>
            <a:prstGeom prst="roundRect">
              <a:avLst>
                <a:gd name="adj" fmla="val 588"/>
              </a:avLst>
            </a:prstGeom>
            <a:noFill/>
            <a:ln w="9525">
              <a:noFill/>
              <a:round/>
              <a:headEnd/>
              <a:tailEnd/>
            </a:ln>
          </p:spPr>
          <p:txBody>
            <a:bodyPr lIns="90000" tIns="46800" rIns="90000" bIns="46800">
              <a:spAutoFit/>
            </a:bodyPr>
            <a:lstStyle/>
            <a:p>
              <a:pPr algn="ctr">
                <a:lnSpc>
                  <a:spcPct val="65000"/>
                </a:lnSpc>
              </a:pPr>
              <a:r>
                <a:rPr lang="en-GB" sz="800" b="1" dirty="0">
                  <a:solidFill>
                    <a:srgbClr val="000000"/>
                  </a:solidFill>
                  <a:latin typeface="Helvetica" charset="0"/>
                </a:rPr>
                <a:t>M</a:t>
              </a:r>
            </a:p>
            <a:p>
              <a:pPr algn="ctr">
                <a:lnSpc>
                  <a:spcPct val="65000"/>
                </a:lnSpc>
              </a:pPr>
              <a:r>
                <a:rPr lang="en-GB" sz="800" b="1" dirty="0">
                  <a:solidFill>
                    <a:srgbClr val="000000"/>
                  </a:solidFill>
                  <a:latin typeface="Helvetica" charset="0"/>
                </a:rPr>
                <a:t>U</a:t>
              </a:r>
            </a:p>
            <a:p>
              <a:pPr algn="ctr">
                <a:lnSpc>
                  <a:spcPct val="65000"/>
                </a:lnSpc>
              </a:pPr>
              <a:r>
                <a:rPr lang="en-GB" sz="800" b="1" dirty="0">
                  <a:solidFill>
                    <a:srgbClr val="000000"/>
                  </a:solidFill>
                  <a:latin typeface="Helvetica" charset="0"/>
                </a:rPr>
                <a:t>X</a:t>
              </a:r>
            </a:p>
          </p:txBody>
        </p:sp>
      </p:grpSp>
      <p:sp>
        <p:nvSpPr>
          <p:cNvPr id="77834" name="Line 11"/>
          <p:cNvSpPr>
            <a:spLocks noChangeShapeType="1"/>
          </p:cNvSpPr>
          <p:nvPr/>
        </p:nvSpPr>
        <p:spPr bwMode="auto">
          <a:xfrm>
            <a:off x="1523521" y="3861046"/>
            <a:ext cx="1006560" cy="1440"/>
          </a:xfrm>
          <a:prstGeom prst="line">
            <a:avLst/>
          </a:prstGeom>
          <a:noFill/>
          <a:ln w="28440">
            <a:solidFill>
              <a:srgbClr val="FFFFFF"/>
            </a:solidFill>
            <a:miter lim="800000"/>
            <a:headEnd/>
            <a:tailEnd type="triangle" w="med" len="med"/>
          </a:ln>
        </p:spPr>
        <p:txBody>
          <a:bodyPr lIns="82945" tIns="41473" rIns="82945" bIns="41473"/>
          <a:lstStyle/>
          <a:p>
            <a:endParaRPr lang="en-US"/>
          </a:p>
        </p:txBody>
      </p:sp>
      <p:sp>
        <p:nvSpPr>
          <p:cNvPr id="77835" name="Oval 12"/>
          <p:cNvSpPr>
            <a:spLocks noChangeArrowheads="1"/>
          </p:cNvSpPr>
          <p:nvPr/>
        </p:nvSpPr>
        <p:spPr bwMode="auto">
          <a:xfrm>
            <a:off x="2537280" y="3727111"/>
            <a:ext cx="253440" cy="254907"/>
          </a:xfrm>
          <a:prstGeom prst="ellipse">
            <a:avLst/>
          </a:prstGeom>
          <a:noFill/>
          <a:ln w="19080">
            <a:solidFill>
              <a:srgbClr val="FFFFFF"/>
            </a:solidFill>
            <a:miter lim="800000"/>
            <a:headEnd/>
            <a:tailEnd/>
          </a:ln>
        </p:spPr>
        <p:txBody>
          <a:bodyPr wrap="none" lIns="82945" tIns="41473" rIns="82945" bIns="41473" anchor="ctr"/>
          <a:lstStyle/>
          <a:p>
            <a:endParaRPr lang="en-US"/>
          </a:p>
        </p:txBody>
      </p:sp>
      <p:sp>
        <p:nvSpPr>
          <p:cNvPr id="77836" name="Rectangle 13"/>
          <p:cNvSpPr>
            <a:spLocks noChangeArrowheads="1"/>
          </p:cNvSpPr>
          <p:nvPr/>
        </p:nvSpPr>
        <p:spPr bwMode="auto">
          <a:xfrm>
            <a:off x="5633281" y="3289305"/>
            <a:ext cx="1432800" cy="524215"/>
          </a:xfrm>
          <a:prstGeom prst="rect">
            <a:avLst/>
          </a:prstGeom>
          <a:solidFill>
            <a:srgbClr val="00AE00"/>
          </a:solidFill>
          <a:ln w="28440">
            <a:solidFill>
              <a:srgbClr val="000000"/>
            </a:solidFill>
            <a:miter lim="800000"/>
            <a:headEnd/>
            <a:tailEnd/>
          </a:ln>
        </p:spPr>
        <p:txBody>
          <a:bodyPr wrap="none" lIns="82945" tIns="41473" rIns="82945" bIns="41473" anchor="ctr"/>
          <a:lstStyle/>
          <a:p>
            <a:endParaRPr lang="en-US"/>
          </a:p>
        </p:txBody>
      </p:sp>
      <p:sp>
        <p:nvSpPr>
          <p:cNvPr id="77837" name="Line 14"/>
          <p:cNvSpPr>
            <a:spLocks noChangeShapeType="1"/>
          </p:cNvSpPr>
          <p:nvPr/>
        </p:nvSpPr>
        <p:spPr bwMode="auto">
          <a:xfrm>
            <a:off x="1519201" y="3852405"/>
            <a:ext cx="1440" cy="381640"/>
          </a:xfrm>
          <a:prstGeom prst="line">
            <a:avLst/>
          </a:prstGeom>
          <a:noFill/>
          <a:ln w="28440">
            <a:solidFill>
              <a:srgbClr val="FFFFFF"/>
            </a:solidFill>
            <a:miter lim="800000"/>
            <a:headEnd/>
            <a:tailEnd/>
          </a:ln>
        </p:spPr>
        <p:txBody>
          <a:bodyPr lIns="82945" tIns="41473" rIns="82945" bIns="41473"/>
          <a:lstStyle/>
          <a:p>
            <a:endParaRPr lang="en-US"/>
          </a:p>
        </p:txBody>
      </p:sp>
      <p:sp>
        <p:nvSpPr>
          <p:cNvPr id="77838" name="Line 15"/>
          <p:cNvSpPr>
            <a:spLocks noChangeShapeType="1"/>
          </p:cNvSpPr>
          <p:nvPr/>
        </p:nvSpPr>
        <p:spPr bwMode="auto">
          <a:xfrm flipH="1">
            <a:off x="4037760" y="4238365"/>
            <a:ext cx="7200" cy="933218"/>
          </a:xfrm>
          <a:prstGeom prst="line">
            <a:avLst/>
          </a:prstGeom>
          <a:noFill/>
          <a:ln w="28440">
            <a:solidFill>
              <a:srgbClr val="D440D4"/>
            </a:solidFill>
            <a:miter lim="800000"/>
            <a:headEnd type="triangle" w="med" len="med"/>
            <a:tailEnd/>
          </a:ln>
        </p:spPr>
        <p:txBody>
          <a:bodyPr lIns="82945" tIns="41473" rIns="82945" bIns="41473"/>
          <a:lstStyle/>
          <a:p>
            <a:endParaRPr lang="en-US"/>
          </a:p>
        </p:txBody>
      </p:sp>
      <p:sp>
        <p:nvSpPr>
          <p:cNvPr id="77839" name="Line 16"/>
          <p:cNvSpPr>
            <a:spLocks noChangeShapeType="1"/>
          </p:cNvSpPr>
          <p:nvPr/>
        </p:nvSpPr>
        <p:spPr bwMode="auto">
          <a:xfrm>
            <a:off x="4489920" y="3970498"/>
            <a:ext cx="1147680" cy="1516479"/>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77840" name="Line 17"/>
          <p:cNvSpPr>
            <a:spLocks noChangeShapeType="1"/>
          </p:cNvSpPr>
          <p:nvPr/>
        </p:nvSpPr>
        <p:spPr bwMode="auto">
          <a:xfrm flipV="1">
            <a:off x="7086240" y="5484096"/>
            <a:ext cx="990720" cy="4321"/>
          </a:xfrm>
          <a:prstGeom prst="line">
            <a:avLst/>
          </a:prstGeom>
          <a:noFill/>
          <a:ln w="57240">
            <a:solidFill>
              <a:srgbClr val="618FFD"/>
            </a:solidFill>
            <a:miter lim="800000"/>
            <a:headEnd/>
            <a:tailEnd type="triangle" w="med" len="med"/>
          </a:ln>
        </p:spPr>
        <p:txBody>
          <a:bodyPr lIns="82945" tIns="41473" rIns="82945" bIns="41473"/>
          <a:lstStyle/>
          <a:p>
            <a:endParaRPr lang="en-US"/>
          </a:p>
        </p:txBody>
      </p:sp>
      <p:sp>
        <p:nvSpPr>
          <p:cNvPr id="77841" name="Rectangle 18"/>
          <p:cNvSpPr>
            <a:spLocks noChangeArrowheads="1"/>
          </p:cNvSpPr>
          <p:nvPr/>
        </p:nvSpPr>
        <p:spPr bwMode="auto">
          <a:xfrm>
            <a:off x="7164000" y="4952680"/>
            <a:ext cx="650880" cy="343368"/>
          </a:xfrm>
          <a:prstGeom prst="rect">
            <a:avLst/>
          </a:prstGeom>
          <a:noFill/>
          <a:ln w="9525">
            <a:noFill/>
            <a:round/>
            <a:headEnd/>
            <a:tailEnd/>
          </a:ln>
        </p:spPr>
        <p:txBody>
          <a:bodyPr lIns="81639" tIns="42452" rIns="81639" bIns="42452">
            <a:spAutoFit/>
          </a:bodyPr>
          <a:lstStyle/>
          <a:p>
            <a:pPr>
              <a:lnSpc>
                <a:spcPct val="93000"/>
              </a:lnSpc>
            </a:pPr>
            <a:r>
              <a:rPr lang="en-GB" b="1">
                <a:solidFill>
                  <a:srgbClr val="618FFD"/>
                </a:solidFill>
                <a:latin typeface="Arial" charset="0"/>
              </a:rPr>
              <a:t>data</a:t>
            </a:r>
          </a:p>
        </p:txBody>
      </p:sp>
      <p:sp>
        <p:nvSpPr>
          <p:cNvPr id="77842" name="Text Box 19"/>
          <p:cNvSpPr txBox="1">
            <a:spLocks noChangeArrowheads="1"/>
          </p:cNvSpPr>
          <p:nvPr/>
        </p:nvSpPr>
        <p:spPr bwMode="auto">
          <a:xfrm rot="-5400000">
            <a:off x="-257131" y="4028523"/>
            <a:ext cx="1736822" cy="572341"/>
          </a:xfrm>
          <a:prstGeom prst="rect">
            <a:avLst/>
          </a:prstGeom>
          <a:noFill/>
          <a:ln w="9525">
            <a:noFill/>
            <a:round/>
            <a:headEnd/>
            <a:tailEnd/>
          </a:ln>
        </p:spPr>
        <p:txBody>
          <a:bodyPr lIns="81639" tIns="42452" rIns="81639" bIns="42452">
            <a:spAutoFit/>
          </a:bodyPr>
          <a:lstStyle/>
          <a:p>
            <a:pPr>
              <a:lnSpc>
                <a:spcPct val="93000"/>
              </a:lnSpc>
            </a:pPr>
            <a:r>
              <a:rPr lang="en-GB" b="1" dirty="0">
                <a:solidFill>
                  <a:srgbClr val="000000"/>
                </a:solidFill>
                <a:latin typeface="Arial" charset="0"/>
              </a:rPr>
              <a:t> </a:t>
            </a:r>
            <a:r>
              <a:rPr lang="en-GB" sz="1500" b="1" dirty="0">
                <a:solidFill>
                  <a:srgbClr val="000000"/>
                </a:solidFill>
                <a:latin typeface="Arial" charset="0"/>
              </a:rPr>
              <a:t>Virtual Address</a:t>
            </a:r>
          </a:p>
          <a:p>
            <a:pPr>
              <a:lnSpc>
                <a:spcPct val="93000"/>
              </a:lnSpc>
            </a:pPr>
            <a:r>
              <a:rPr lang="en-GB" sz="1500" b="1" dirty="0">
                <a:solidFill>
                  <a:srgbClr val="000000"/>
                </a:solidFill>
                <a:latin typeface="Arial" charset="0"/>
              </a:rPr>
              <a:t>From Processor</a:t>
            </a:r>
          </a:p>
        </p:txBody>
      </p:sp>
      <p:sp>
        <p:nvSpPr>
          <p:cNvPr id="77843" name="Text Box 20"/>
          <p:cNvSpPr txBox="1">
            <a:spLocks noChangeArrowheads="1"/>
          </p:cNvSpPr>
          <p:nvPr/>
        </p:nvSpPr>
        <p:spPr bwMode="auto">
          <a:xfrm>
            <a:off x="5731200" y="2508744"/>
            <a:ext cx="1105920" cy="601002"/>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Physical</a:t>
            </a:r>
          </a:p>
          <a:p>
            <a:pPr>
              <a:lnSpc>
                <a:spcPct val="93000"/>
              </a:lnSpc>
              <a:tabLst>
                <a:tab pos="656650" algn="l"/>
              </a:tabLst>
            </a:pPr>
            <a:r>
              <a:rPr lang="en-GB" b="1" dirty="0">
                <a:solidFill>
                  <a:srgbClr val="000000"/>
                </a:solidFill>
                <a:latin typeface="Arial" charset="0"/>
              </a:rPr>
              <a:t>Memory</a:t>
            </a:r>
          </a:p>
        </p:txBody>
      </p:sp>
      <p:sp>
        <p:nvSpPr>
          <p:cNvPr id="77844" name="Rectangle 21"/>
          <p:cNvSpPr>
            <a:spLocks noChangeArrowheads="1"/>
          </p:cNvSpPr>
          <p:nvPr/>
        </p:nvSpPr>
        <p:spPr bwMode="auto">
          <a:xfrm rot="-5400000">
            <a:off x="3427160" y="5106825"/>
            <a:ext cx="761840" cy="914400"/>
          </a:xfrm>
          <a:prstGeom prst="rect">
            <a:avLst/>
          </a:prstGeom>
          <a:noFill/>
          <a:ln w="19080">
            <a:solidFill>
              <a:srgbClr val="000000"/>
            </a:solidFill>
            <a:miter lim="800000"/>
            <a:headEnd/>
            <a:tailEnd/>
          </a:ln>
        </p:spPr>
        <p:txBody>
          <a:bodyPr wrap="none" lIns="82945" tIns="41473" rIns="82945" bIns="41473" anchor="ctr"/>
          <a:lstStyle/>
          <a:p>
            <a:endParaRPr lang="en-US"/>
          </a:p>
        </p:txBody>
      </p:sp>
      <p:sp>
        <p:nvSpPr>
          <p:cNvPr id="77845" name="Line 22"/>
          <p:cNvSpPr>
            <a:spLocks noChangeShapeType="1"/>
          </p:cNvSpPr>
          <p:nvPr/>
        </p:nvSpPr>
        <p:spPr bwMode="auto">
          <a:xfrm>
            <a:off x="1523520" y="4212443"/>
            <a:ext cx="1440" cy="1425750"/>
          </a:xfrm>
          <a:prstGeom prst="line">
            <a:avLst/>
          </a:prstGeom>
          <a:noFill/>
          <a:ln w="28440">
            <a:solidFill>
              <a:srgbClr val="FF6600"/>
            </a:solidFill>
            <a:miter lim="800000"/>
            <a:headEnd/>
            <a:tailEnd/>
          </a:ln>
        </p:spPr>
        <p:txBody>
          <a:bodyPr lIns="82945" tIns="41473" rIns="82945" bIns="41473"/>
          <a:lstStyle/>
          <a:p>
            <a:endParaRPr lang="en-US"/>
          </a:p>
        </p:txBody>
      </p:sp>
      <p:sp>
        <p:nvSpPr>
          <p:cNvPr id="77846" name="Line 23"/>
          <p:cNvSpPr>
            <a:spLocks noChangeShapeType="1"/>
          </p:cNvSpPr>
          <p:nvPr/>
        </p:nvSpPr>
        <p:spPr bwMode="auto">
          <a:xfrm flipV="1">
            <a:off x="1536481" y="5626671"/>
            <a:ext cx="1815840" cy="4320"/>
          </a:xfrm>
          <a:prstGeom prst="line">
            <a:avLst/>
          </a:prstGeom>
          <a:noFill/>
          <a:ln w="28440">
            <a:solidFill>
              <a:srgbClr val="FF6600"/>
            </a:solidFill>
            <a:miter lim="800000"/>
            <a:headEnd/>
            <a:tailEnd type="triangle" w="med" len="med"/>
          </a:ln>
        </p:spPr>
        <p:txBody>
          <a:bodyPr lIns="82945" tIns="41473" rIns="82945" bIns="41473"/>
          <a:lstStyle/>
          <a:p>
            <a:endParaRPr lang="en-US"/>
          </a:p>
        </p:txBody>
      </p:sp>
      <p:sp>
        <p:nvSpPr>
          <p:cNvPr id="77847" name="Text Box 24"/>
          <p:cNvSpPr txBox="1">
            <a:spLocks noChangeArrowheads="1"/>
          </p:cNvSpPr>
          <p:nvPr/>
        </p:nvSpPr>
        <p:spPr bwMode="auto">
          <a:xfrm>
            <a:off x="1704960" y="5270953"/>
            <a:ext cx="158544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000000"/>
                </a:solidFill>
                <a:latin typeface="Arial" charset="0"/>
              </a:rPr>
              <a:t> </a:t>
            </a:r>
            <a:r>
              <a:rPr lang="en-GB" sz="1500" b="1" dirty="0">
                <a:solidFill>
                  <a:srgbClr val="000000"/>
                </a:solidFill>
                <a:latin typeface="Arial" charset="0"/>
              </a:rPr>
              <a:t>Virtual Page #</a:t>
            </a:r>
          </a:p>
        </p:txBody>
      </p:sp>
      <p:sp>
        <p:nvSpPr>
          <p:cNvPr id="77848" name="Text Box 25"/>
          <p:cNvSpPr txBox="1">
            <a:spLocks noChangeArrowheads="1"/>
          </p:cNvSpPr>
          <p:nvPr/>
        </p:nvSpPr>
        <p:spPr bwMode="auto">
          <a:xfrm>
            <a:off x="4268160" y="5334320"/>
            <a:ext cx="73872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 TLB</a:t>
            </a:r>
          </a:p>
        </p:txBody>
      </p:sp>
      <p:grpSp>
        <p:nvGrpSpPr>
          <p:cNvPr id="3" name="Group 26"/>
          <p:cNvGrpSpPr>
            <a:grpSpLocks/>
          </p:cNvGrpSpPr>
          <p:nvPr/>
        </p:nvGrpSpPr>
        <p:grpSpPr bwMode="auto">
          <a:xfrm>
            <a:off x="3352320" y="5334320"/>
            <a:ext cx="912960" cy="151216"/>
            <a:chOff x="2328" y="3704"/>
            <a:chExt cx="634" cy="105"/>
          </a:xfrm>
        </p:grpSpPr>
        <p:sp>
          <p:nvSpPr>
            <p:cNvPr id="77862" name="Rectangle 27"/>
            <p:cNvSpPr>
              <a:spLocks noChangeArrowheads="1"/>
            </p:cNvSpPr>
            <p:nvPr/>
          </p:nvSpPr>
          <p:spPr bwMode="auto">
            <a:xfrm>
              <a:off x="2328" y="3704"/>
              <a:ext cx="318" cy="106"/>
            </a:xfrm>
            <a:prstGeom prst="rect">
              <a:avLst/>
            </a:prstGeom>
            <a:solidFill>
              <a:srgbClr val="FF6600"/>
            </a:solidFill>
            <a:ln w="12600">
              <a:solidFill>
                <a:srgbClr val="000000"/>
              </a:solidFill>
              <a:miter lim="800000"/>
              <a:headEnd/>
              <a:tailEnd/>
            </a:ln>
          </p:spPr>
          <p:txBody>
            <a:bodyPr wrap="none" anchor="ctr"/>
            <a:lstStyle/>
            <a:p>
              <a:endParaRPr lang="en-US"/>
            </a:p>
          </p:txBody>
        </p:sp>
        <p:sp>
          <p:nvSpPr>
            <p:cNvPr id="77863" name="Rectangle 28"/>
            <p:cNvSpPr>
              <a:spLocks noChangeArrowheads="1"/>
            </p:cNvSpPr>
            <p:nvPr/>
          </p:nvSpPr>
          <p:spPr bwMode="auto">
            <a:xfrm>
              <a:off x="2646" y="3704"/>
              <a:ext cx="318" cy="106"/>
            </a:xfrm>
            <a:prstGeom prst="rect">
              <a:avLst/>
            </a:prstGeom>
            <a:solidFill>
              <a:srgbClr val="D440D4"/>
            </a:solidFill>
            <a:ln w="12600">
              <a:solidFill>
                <a:srgbClr val="000000"/>
              </a:solidFill>
              <a:miter lim="800000"/>
              <a:headEnd/>
              <a:tailEnd/>
            </a:ln>
          </p:spPr>
          <p:txBody>
            <a:bodyPr wrap="none" anchor="ctr"/>
            <a:lstStyle/>
            <a:p>
              <a:endParaRPr lang="en-US"/>
            </a:p>
          </p:txBody>
        </p:sp>
      </p:grpSp>
      <p:sp>
        <p:nvSpPr>
          <p:cNvPr id="77850" name="Rectangle 29"/>
          <p:cNvSpPr>
            <a:spLocks noChangeArrowheads="1"/>
          </p:cNvSpPr>
          <p:nvPr/>
        </p:nvSpPr>
        <p:spPr bwMode="auto">
          <a:xfrm>
            <a:off x="2498401" y="3657985"/>
            <a:ext cx="331200" cy="338751"/>
          </a:xfrm>
          <a:prstGeom prst="rect">
            <a:avLst/>
          </a:prstGeom>
          <a:noFill/>
          <a:ln w="9525">
            <a:noFill/>
            <a:round/>
            <a:headEnd/>
            <a:tailEnd/>
          </a:ln>
        </p:spPr>
        <p:txBody>
          <a:bodyPr lIns="81966" tIns="40166" rIns="81966" bIns="40166">
            <a:spAutoFit/>
          </a:bodyPr>
          <a:lstStyle/>
          <a:p>
            <a:pPr>
              <a:lnSpc>
                <a:spcPct val="93000"/>
              </a:lnSpc>
            </a:pPr>
            <a:r>
              <a:rPr lang="en-GB" b="1" dirty="0">
                <a:solidFill>
                  <a:srgbClr val="CECECE"/>
                </a:solidFill>
                <a:latin typeface="Arial" charset="0"/>
              </a:rPr>
              <a:t>+</a:t>
            </a:r>
          </a:p>
        </p:txBody>
      </p:sp>
      <p:sp>
        <p:nvSpPr>
          <p:cNvPr id="77851" name="Text Box 30"/>
          <p:cNvSpPr txBox="1">
            <a:spLocks noChangeArrowheads="1"/>
          </p:cNvSpPr>
          <p:nvPr/>
        </p:nvSpPr>
        <p:spPr bwMode="auto">
          <a:xfrm>
            <a:off x="1524960" y="3505328"/>
            <a:ext cx="101376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CECECE"/>
                </a:solidFill>
                <a:latin typeface="Arial" charset="0"/>
              </a:rPr>
              <a:t> </a:t>
            </a:r>
            <a:r>
              <a:rPr lang="en-GB" sz="1500" b="1" dirty="0">
                <a:solidFill>
                  <a:srgbClr val="CECECE"/>
                </a:solidFill>
                <a:latin typeface="Arial" charset="0"/>
              </a:rPr>
              <a:t>VPN&lt;&lt;2</a:t>
            </a:r>
          </a:p>
        </p:txBody>
      </p:sp>
      <p:sp>
        <p:nvSpPr>
          <p:cNvPr id="77852" name="Line 31"/>
          <p:cNvSpPr>
            <a:spLocks noChangeShapeType="1"/>
          </p:cNvSpPr>
          <p:nvPr/>
        </p:nvSpPr>
        <p:spPr bwMode="auto">
          <a:xfrm>
            <a:off x="1523521" y="3861046"/>
            <a:ext cx="1006560" cy="1440"/>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7853" name="Rectangle 32"/>
          <p:cNvSpPr>
            <a:spLocks noChangeArrowheads="1"/>
          </p:cNvSpPr>
          <p:nvPr/>
        </p:nvSpPr>
        <p:spPr bwMode="auto">
          <a:xfrm rot="-5400000">
            <a:off x="2588392" y="2895473"/>
            <a:ext cx="152656" cy="914400"/>
          </a:xfrm>
          <a:prstGeom prst="rect">
            <a:avLst/>
          </a:prstGeom>
          <a:noFill/>
          <a:ln w="19080">
            <a:solidFill>
              <a:srgbClr val="CECECE"/>
            </a:solidFill>
            <a:miter lim="800000"/>
            <a:headEnd/>
            <a:tailEnd/>
          </a:ln>
        </p:spPr>
        <p:txBody>
          <a:bodyPr wrap="none" lIns="82945" tIns="41473" rIns="82945" bIns="41473" anchor="ctr"/>
          <a:lstStyle/>
          <a:p>
            <a:endParaRPr lang="en-US"/>
          </a:p>
        </p:txBody>
      </p:sp>
      <p:sp>
        <p:nvSpPr>
          <p:cNvPr id="77854" name="Oval 33"/>
          <p:cNvSpPr>
            <a:spLocks noChangeArrowheads="1"/>
          </p:cNvSpPr>
          <p:nvPr/>
        </p:nvSpPr>
        <p:spPr bwMode="auto">
          <a:xfrm>
            <a:off x="2537280" y="3727111"/>
            <a:ext cx="253440" cy="254907"/>
          </a:xfrm>
          <a:prstGeom prst="ellipse">
            <a:avLst/>
          </a:prstGeom>
          <a:noFill/>
          <a:ln w="19080">
            <a:solidFill>
              <a:srgbClr val="CECECE"/>
            </a:solidFill>
            <a:miter lim="800000"/>
            <a:headEnd/>
            <a:tailEnd/>
          </a:ln>
        </p:spPr>
        <p:txBody>
          <a:bodyPr wrap="none" lIns="82945" tIns="41473" rIns="82945" bIns="41473" anchor="ctr"/>
          <a:lstStyle/>
          <a:p>
            <a:endParaRPr lang="en-US"/>
          </a:p>
        </p:txBody>
      </p:sp>
      <p:sp>
        <p:nvSpPr>
          <p:cNvPr id="77855" name="Line 34"/>
          <p:cNvSpPr>
            <a:spLocks noChangeShapeType="1"/>
          </p:cNvSpPr>
          <p:nvPr/>
        </p:nvSpPr>
        <p:spPr bwMode="auto">
          <a:xfrm>
            <a:off x="2666880" y="3430441"/>
            <a:ext cx="1440" cy="303872"/>
          </a:xfrm>
          <a:prstGeom prst="line">
            <a:avLst/>
          </a:prstGeom>
          <a:noFill/>
          <a:ln w="19080">
            <a:solidFill>
              <a:srgbClr val="CECECE"/>
            </a:solidFill>
            <a:miter lim="800000"/>
            <a:headEnd/>
            <a:tailEnd type="triangle" w="med" len="med"/>
          </a:ln>
        </p:spPr>
        <p:txBody>
          <a:bodyPr lIns="82945" tIns="41473" rIns="82945" bIns="41473"/>
          <a:lstStyle/>
          <a:p>
            <a:endParaRPr lang="en-US"/>
          </a:p>
        </p:txBody>
      </p:sp>
      <p:sp>
        <p:nvSpPr>
          <p:cNvPr id="77856" name="Text Box 35"/>
          <p:cNvSpPr txBox="1">
            <a:spLocks noChangeArrowheads="1"/>
          </p:cNvSpPr>
          <p:nvPr/>
        </p:nvSpPr>
        <p:spPr bwMode="auto">
          <a:xfrm>
            <a:off x="2779200" y="3465004"/>
            <a:ext cx="136512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Lst>
            </a:pPr>
            <a:r>
              <a:rPr lang="en-GB" b="1" dirty="0">
                <a:solidFill>
                  <a:srgbClr val="CECECE"/>
                </a:solidFill>
                <a:latin typeface="Arial" charset="0"/>
              </a:rPr>
              <a:t> </a:t>
            </a:r>
            <a:r>
              <a:rPr lang="en-GB" sz="1500" b="1" dirty="0">
                <a:solidFill>
                  <a:srgbClr val="CECECE"/>
                </a:solidFill>
                <a:latin typeface="Arial" charset="0"/>
              </a:rPr>
              <a:t>PT Address</a:t>
            </a:r>
          </a:p>
        </p:txBody>
      </p:sp>
      <p:sp>
        <p:nvSpPr>
          <p:cNvPr id="77857" name="Line 36"/>
          <p:cNvSpPr>
            <a:spLocks noChangeShapeType="1"/>
          </p:cNvSpPr>
          <p:nvPr/>
        </p:nvSpPr>
        <p:spPr bwMode="auto">
          <a:xfrm>
            <a:off x="1519201" y="3852405"/>
            <a:ext cx="1440" cy="381640"/>
          </a:xfrm>
          <a:prstGeom prst="line">
            <a:avLst/>
          </a:prstGeom>
          <a:noFill/>
          <a:ln w="28440">
            <a:solidFill>
              <a:srgbClr val="CECECE"/>
            </a:solidFill>
            <a:miter lim="800000"/>
            <a:headEnd/>
            <a:tailEnd/>
          </a:ln>
        </p:spPr>
        <p:txBody>
          <a:bodyPr lIns="82945" tIns="41473" rIns="82945" bIns="41473"/>
          <a:lstStyle/>
          <a:p>
            <a:endParaRPr lang="en-US"/>
          </a:p>
        </p:txBody>
      </p:sp>
      <p:sp>
        <p:nvSpPr>
          <p:cNvPr id="77858" name="Text Box 37"/>
          <p:cNvSpPr txBox="1">
            <a:spLocks noChangeArrowheads="1"/>
          </p:cNvSpPr>
          <p:nvPr/>
        </p:nvSpPr>
        <p:spPr bwMode="auto">
          <a:xfrm>
            <a:off x="1755360" y="2819816"/>
            <a:ext cx="21816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CECECE"/>
                </a:solidFill>
                <a:latin typeface="Arial" charset="0"/>
              </a:rPr>
              <a:t> </a:t>
            </a:r>
            <a:r>
              <a:rPr lang="en-GB" sz="1500" b="1" dirty="0">
                <a:solidFill>
                  <a:srgbClr val="CECECE"/>
                </a:solidFill>
                <a:latin typeface="Arial" charset="0"/>
              </a:rPr>
              <a:t>Page Table Register</a:t>
            </a:r>
          </a:p>
        </p:txBody>
      </p:sp>
      <p:sp>
        <p:nvSpPr>
          <p:cNvPr id="77859" name="Line 38"/>
          <p:cNvSpPr>
            <a:spLocks noChangeShapeType="1"/>
          </p:cNvSpPr>
          <p:nvPr/>
        </p:nvSpPr>
        <p:spPr bwMode="auto">
          <a:xfrm flipV="1">
            <a:off x="1067041" y="4228284"/>
            <a:ext cx="3228480" cy="5761"/>
          </a:xfrm>
          <a:prstGeom prst="line">
            <a:avLst/>
          </a:prstGeom>
          <a:noFill/>
          <a:ln w="28440">
            <a:solidFill>
              <a:srgbClr val="618FFD"/>
            </a:solidFill>
            <a:miter lim="800000"/>
            <a:headEnd/>
            <a:tailEnd type="triangle" w="med" len="med"/>
          </a:ln>
        </p:spPr>
        <p:txBody>
          <a:bodyPr lIns="82945" tIns="41473" rIns="82945" bIns="41473"/>
          <a:lstStyle/>
          <a:p>
            <a:endParaRPr lang="en-US"/>
          </a:p>
        </p:txBody>
      </p:sp>
      <p:sp>
        <p:nvSpPr>
          <p:cNvPr id="77860" name="Line 39"/>
          <p:cNvSpPr>
            <a:spLocks noChangeShapeType="1"/>
          </p:cNvSpPr>
          <p:nvPr/>
        </p:nvSpPr>
        <p:spPr bwMode="auto">
          <a:xfrm flipV="1">
            <a:off x="2782080" y="3819282"/>
            <a:ext cx="1514880" cy="27363"/>
          </a:xfrm>
          <a:prstGeom prst="line">
            <a:avLst/>
          </a:prstGeom>
          <a:noFill/>
          <a:ln w="28440">
            <a:solidFill>
              <a:srgbClr val="CECECE"/>
            </a:solidFill>
            <a:miter lim="800000"/>
            <a:headEnd/>
            <a:tailEnd type="triangle" w="med" len="med"/>
          </a:ln>
        </p:spPr>
        <p:txBody>
          <a:bodyPr lIns="82945" tIns="41473" rIns="82945" bIns="41473"/>
          <a:lstStyle/>
          <a:p>
            <a:endParaRPr lang="en-US"/>
          </a:p>
        </p:txBody>
      </p:sp>
      <p:sp>
        <p:nvSpPr>
          <p:cNvPr id="77861"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7168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168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1685" name="Rectangle 4"/>
          <p:cNvSpPr>
            <a:spLocks noChangeArrowheads="1"/>
          </p:cNvSpPr>
          <p:nvPr>
            <p:ph type="title"/>
          </p:nvPr>
        </p:nvSpPr>
        <p:spPr>
          <a:xfrm>
            <a:off x="685800" y="228600"/>
            <a:ext cx="7848600" cy="685800"/>
          </a:xfrm>
        </p:spPr>
        <p:txBody>
          <a:bodyPr>
            <a:normAutofit fontScale="90000"/>
          </a:bodyPr>
          <a:lstStyle/>
          <a:p>
            <a:pPr algn="ctr" eaLnBrk="1" hangingPunct="1">
              <a:lnSpc>
                <a:spcPct val="100000"/>
              </a:lnSpc>
            </a:pPr>
            <a:r>
              <a:rPr lang="en-US" dirty="0" smtClean="0"/>
              <a:t>MIPS Organization So Far</a:t>
            </a:r>
          </a:p>
        </p:txBody>
      </p:sp>
      <p:sp>
        <p:nvSpPr>
          <p:cNvPr id="71686" name="Rectangle 5"/>
          <p:cNvSpPr>
            <a:spLocks/>
          </p:cNvSpPr>
          <p:nvPr/>
        </p:nvSpPr>
        <p:spPr bwMode="auto">
          <a:xfrm>
            <a:off x="685800" y="1295400"/>
            <a:ext cx="3822700" cy="4419600"/>
          </a:xfrm>
          <a:prstGeom prst="rect">
            <a:avLst/>
          </a:prstGeom>
          <a:noFill/>
          <a:ln w="12700">
            <a:solidFill>
              <a:srgbClr val="000000"/>
            </a:solidFill>
            <a:miter lim="800000"/>
            <a:headEnd/>
            <a:tailEnd/>
          </a:ln>
        </p:spPr>
        <p:txBody>
          <a:bodyPr wrap="none" lIns="0" tIns="0" rIns="0" bIns="0"/>
          <a:lstStyle/>
          <a:p>
            <a:endParaRPr lang="en-US"/>
          </a:p>
        </p:txBody>
      </p:sp>
      <p:sp>
        <p:nvSpPr>
          <p:cNvPr id="71687" name="Rectangle 6"/>
          <p:cNvSpPr>
            <a:spLocks/>
          </p:cNvSpPr>
          <p:nvPr/>
        </p:nvSpPr>
        <p:spPr bwMode="auto">
          <a:xfrm>
            <a:off x="5562600" y="1447800"/>
            <a:ext cx="1612900" cy="3733800"/>
          </a:xfrm>
          <a:prstGeom prst="rect">
            <a:avLst/>
          </a:prstGeom>
          <a:noFill/>
          <a:ln w="12700">
            <a:solidFill>
              <a:srgbClr val="000000"/>
            </a:solidFill>
            <a:miter lim="800000"/>
            <a:headEnd/>
            <a:tailEnd/>
          </a:ln>
        </p:spPr>
        <p:txBody>
          <a:bodyPr wrap="none" lIns="0" tIns="0" rIns="0" bIns="0"/>
          <a:lstStyle/>
          <a:p>
            <a:endParaRPr lang="en-US"/>
          </a:p>
        </p:txBody>
      </p:sp>
      <p:sp>
        <p:nvSpPr>
          <p:cNvPr id="71688" name="Rectangle 7"/>
          <p:cNvSpPr>
            <a:spLocks/>
          </p:cNvSpPr>
          <p:nvPr/>
        </p:nvSpPr>
        <p:spPr bwMode="auto">
          <a:xfrm>
            <a:off x="1905000" y="914400"/>
            <a:ext cx="1168400" cy="325438"/>
          </a:xfrm>
          <a:prstGeom prst="rect">
            <a:avLst/>
          </a:prstGeom>
          <a:noFill/>
          <a:ln w="12700">
            <a:noFill/>
            <a:miter lim="800000"/>
            <a:headEnd/>
            <a:tailEnd/>
          </a:ln>
        </p:spPr>
        <p:txBody>
          <a:bodyPr wrap="none" lIns="25400" tIns="25400" rIns="25400" bIns="25400">
            <a:spAutoFit/>
          </a:bodyPr>
          <a:lstStyle/>
          <a:p>
            <a:pPr algn="l"/>
            <a:r>
              <a:rPr lang="en-US" sz="1800" b="1">
                <a:latin typeface="Arial" charset="0"/>
                <a:cs typeface="Arial" charset="0"/>
                <a:sym typeface="Arial" charset="0"/>
              </a:rPr>
              <a:t>Processor</a:t>
            </a:r>
          </a:p>
        </p:txBody>
      </p:sp>
      <p:sp>
        <p:nvSpPr>
          <p:cNvPr id="71689" name="Rectangle 8"/>
          <p:cNvSpPr>
            <a:spLocks/>
          </p:cNvSpPr>
          <p:nvPr/>
        </p:nvSpPr>
        <p:spPr bwMode="auto">
          <a:xfrm>
            <a:off x="5867400" y="1066800"/>
            <a:ext cx="927100" cy="325438"/>
          </a:xfrm>
          <a:prstGeom prst="rect">
            <a:avLst/>
          </a:prstGeom>
          <a:noFill/>
          <a:ln w="12700">
            <a:noFill/>
            <a:miter lim="800000"/>
            <a:headEnd/>
            <a:tailEnd/>
          </a:ln>
        </p:spPr>
        <p:txBody>
          <a:bodyPr wrap="none" lIns="25400" tIns="25400" rIns="25400" bIns="25400">
            <a:spAutoFit/>
          </a:bodyPr>
          <a:lstStyle/>
          <a:p>
            <a:pPr algn="l"/>
            <a:r>
              <a:rPr lang="en-US" sz="1800" b="1">
                <a:latin typeface="Arial" charset="0"/>
                <a:cs typeface="Arial" charset="0"/>
                <a:sym typeface="Arial" charset="0"/>
              </a:rPr>
              <a:t>Memory</a:t>
            </a:r>
          </a:p>
        </p:txBody>
      </p:sp>
      <p:sp>
        <p:nvSpPr>
          <p:cNvPr id="71690" name="Line 9"/>
          <p:cNvSpPr>
            <a:spLocks noChangeShapeType="1"/>
          </p:cNvSpPr>
          <p:nvPr/>
        </p:nvSpPr>
        <p:spPr bwMode="auto">
          <a:xfrm>
            <a:off x="5562600" y="5257800"/>
            <a:ext cx="1600200"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1691" name="Rectangle 10"/>
          <p:cNvSpPr>
            <a:spLocks/>
          </p:cNvSpPr>
          <p:nvPr/>
        </p:nvSpPr>
        <p:spPr bwMode="auto">
          <a:xfrm>
            <a:off x="6096000" y="5257800"/>
            <a:ext cx="57467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32 bits</a:t>
            </a:r>
          </a:p>
        </p:txBody>
      </p:sp>
      <p:sp>
        <p:nvSpPr>
          <p:cNvPr id="71692" name="Line 11"/>
          <p:cNvSpPr>
            <a:spLocks noChangeShapeType="1"/>
          </p:cNvSpPr>
          <p:nvPr/>
        </p:nvSpPr>
        <p:spPr bwMode="auto">
          <a:xfrm>
            <a:off x="8153400" y="1524000"/>
            <a:ext cx="0" cy="365760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1693" name="Rectangle 12"/>
          <p:cNvSpPr>
            <a:spLocks/>
          </p:cNvSpPr>
          <p:nvPr/>
        </p:nvSpPr>
        <p:spPr bwMode="auto">
          <a:xfrm>
            <a:off x="8153400" y="2819400"/>
            <a:ext cx="685800" cy="495300"/>
          </a:xfrm>
          <a:prstGeom prst="rect">
            <a:avLst/>
          </a:prstGeom>
          <a:noFill/>
          <a:ln w="12700">
            <a:noFill/>
            <a:miter lim="800000"/>
            <a:headEnd/>
            <a:tailEnd/>
          </a:ln>
        </p:spPr>
        <p:txBody>
          <a:bodyPr lIns="25400" tIns="25400" rIns="25400" bIns="25400"/>
          <a:lstStyle/>
          <a:p>
            <a:pPr algn="l"/>
            <a:r>
              <a:rPr lang="en-US" sz="1600">
                <a:latin typeface="Arial" charset="0"/>
                <a:cs typeface="Arial" charset="0"/>
                <a:sym typeface="Arial" charset="0"/>
              </a:rPr>
              <a:t>2</a:t>
            </a:r>
            <a:r>
              <a:rPr lang="en-US" sz="1600" baseline="30000">
                <a:latin typeface="Arial" charset="0"/>
                <a:cs typeface="Arial" charset="0"/>
                <a:sym typeface="Arial" charset="0"/>
              </a:rPr>
              <a:t>30</a:t>
            </a:r>
            <a:endParaRPr lang="en-US" sz="1800">
              <a:solidFill>
                <a:schemeClr val="tx1"/>
              </a:solidFill>
              <a:latin typeface="Arial" charset="0"/>
              <a:cs typeface="Arial" charset="0"/>
              <a:sym typeface="Arial" charset="0"/>
            </a:endParaRPr>
          </a:p>
          <a:p>
            <a:pPr algn="l"/>
            <a:r>
              <a:rPr lang="en-US" sz="1600">
                <a:latin typeface="Arial" charset="0"/>
                <a:cs typeface="Arial" charset="0"/>
                <a:sym typeface="Arial" charset="0"/>
              </a:rPr>
              <a:t>words</a:t>
            </a:r>
          </a:p>
        </p:txBody>
      </p:sp>
      <p:sp>
        <p:nvSpPr>
          <p:cNvPr id="71694" name="Line 13"/>
          <p:cNvSpPr>
            <a:spLocks noChangeShapeType="1"/>
          </p:cNvSpPr>
          <p:nvPr/>
        </p:nvSpPr>
        <p:spPr bwMode="auto">
          <a:xfrm>
            <a:off x="4495800" y="3048000"/>
            <a:ext cx="1066800" cy="0"/>
          </a:xfrm>
          <a:prstGeom prst="line">
            <a:avLst/>
          </a:prstGeom>
          <a:noFill/>
          <a:ln w="28575">
            <a:solidFill>
              <a:srgbClr val="000000"/>
            </a:solidFill>
            <a:round/>
            <a:headEnd/>
            <a:tailEnd type="triangle" w="med" len="med"/>
          </a:ln>
        </p:spPr>
        <p:txBody>
          <a:bodyPr lIns="0" tIns="0" rIns="0" bIns="0"/>
          <a:lstStyle/>
          <a:p>
            <a:endParaRPr lang="en-US"/>
          </a:p>
        </p:txBody>
      </p:sp>
      <p:sp>
        <p:nvSpPr>
          <p:cNvPr id="71695" name="Rectangle 14"/>
          <p:cNvSpPr>
            <a:spLocks/>
          </p:cNvSpPr>
          <p:nvPr/>
        </p:nvSpPr>
        <p:spPr bwMode="auto">
          <a:xfrm>
            <a:off x="4572000" y="2438400"/>
            <a:ext cx="942975" cy="539750"/>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read/write</a:t>
            </a:r>
            <a:endParaRPr lang="en-US" sz="1800">
              <a:solidFill>
                <a:schemeClr val="tx1"/>
              </a:solidFill>
              <a:latin typeface="Arial" charset="0"/>
              <a:cs typeface="Arial" charset="0"/>
              <a:sym typeface="Arial" charset="0"/>
            </a:endParaRPr>
          </a:p>
          <a:p>
            <a:pPr algn="l"/>
            <a:r>
              <a:rPr lang="en-US" sz="1600">
                <a:latin typeface="Arial" charset="0"/>
                <a:cs typeface="Arial" charset="0"/>
                <a:sym typeface="Arial" charset="0"/>
              </a:rPr>
              <a:t> addr</a:t>
            </a:r>
          </a:p>
        </p:txBody>
      </p:sp>
      <p:sp>
        <p:nvSpPr>
          <p:cNvPr id="71696" name="Line 15"/>
          <p:cNvSpPr>
            <a:spLocks noChangeShapeType="1"/>
          </p:cNvSpPr>
          <p:nvPr/>
        </p:nvSpPr>
        <p:spPr bwMode="auto">
          <a:xfrm>
            <a:off x="4495800" y="3886200"/>
            <a:ext cx="1066800" cy="0"/>
          </a:xfrm>
          <a:prstGeom prst="line">
            <a:avLst/>
          </a:prstGeom>
          <a:noFill/>
          <a:ln w="28575">
            <a:solidFill>
              <a:srgbClr val="000000"/>
            </a:solidFill>
            <a:round/>
            <a:headEnd type="triangle" w="med" len="med"/>
            <a:tailEnd/>
          </a:ln>
        </p:spPr>
        <p:txBody>
          <a:bodyPr lIns="0" tIns="0" rIns="0" bIns="0"/>
          <a:lstStyle/>
          <a:p>
            <a:endParaRPr lang="en-US"/>
          </a:p>
        </p:txBody>
      </p:sp>
      <p:sp>
        <p:nvSpPr>
          <p:cNvPr id="71697" name="Rectangle 16"/>
          <p:cNvSpPr>
            <a:spLocks/>
          </p:cNvSpPr>
          <p:nvPr/>
        </p:nvSpPr>
        <p:spPr bwMode="auto">
          <a:xfrm>
            <a:off x="4495800" y="3581400"/>
            <a:ext cx="909638"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read data</a:t>
            </a:r>
          </a:p>
        </p:txBody>
      </p:sp>
      <p:sp>
        <p:nvSpPr>
          <p:cNvPr id="71698" name="Rectangle 17"/>
          <p:cNvSpPr>
            <a:spLocks/>
          </p:cNvSpPr>
          <p:nvPr/>
        </p:nvSpPr>
        <p:spPr bwMode="auto">
          <a:xfrm>
            <a:off x="4495800" y="4267200"/>
            <a:ext cx="931863"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write data</a:t>
            </a:r>
          </a:p>
        </p:txBody>
      </p:sp>
      <p:sp>
        <p:nvSpPr>
          <p:cNvPr id="71699" name="Line 18"/>
          <p:cNvSpPr>
            <a:spLocks noChangeShapeType="1"/>
          </p:cNvSpPr>
          <p:nvPr/>
        </p:nvSpPr>
        <p:spPr bwMode="auto">
          <a:xfrm>
            <a:off x="4495800" y="4572000"/>
            <a:ext cx="1066800" cy="0"/>
          </a:xfrm>
          <a:prstGeom prst="line">
            <a:avLst/>
          </a:prstGeom>
          <a:noFill/>
          <a:ln w="28575">
            <a:solidFill>
              <a:srgbClr val="000000"/>
            </a:solidFill>
            <a:round/>
            <a:headEnd/>
            <a:tailEnd type="triangle" w="med" len="med"/>
          </a:ln>
        </p:spPr>
        <p:txBody>
          <a:bodyPr lIns="0" tIns="0" rIns="0" bIns="0"/>
          <a:lstStyle/>
          <a:p>
            <a:endParaRPr lang="en-US"/>
          </a:p>
        </p:txBody>
      </p:sp>
      <p:sp>
        <p:nvSpPr>
          <p:cNvPr id="71700" name="Rectangle 19"/>
          <p:cNvSpPr>
            <a:spLocks/>
          </p:cNvSpPr>
          <p:nvPr/>
        </p:nvSpPr>
        <p:spPr bwMode="auto">
          <a:xfrm>
            <a:off x="7239000" y="5181600"/>
            <a:ext cx="1270000" cy="539750"/>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word address</a:t>
            </a:r>
            <a:endParaRPr lang="en-US" sz="1800">
              <a:solidFill>
                <a:schemeClr val="tx1"/>
              </a:solidFill>
              <a:latin typeface="Arial" charset="0"/>
              <a:cs typeface="Arial" charset="0"/>
              <a:sym typeface="Arial" charset="0"/>
            </a:endParaRPr>
          </a:p>
          <a:p>
            <a:pPr algn="l"/>
            <a:r>
              <a:rPr lang="en-US" sz="1600">
                <a:latin typeface="Arial" charset="0"/>
                <a:cs typeface="Arial" charset="0"/>
                <a:sym typeface="Arial" charset="0"/>
              </a:rPr>
              <a:t>(binary)</a:t>
            </a:r>
          </a:p>
        </p:txBody>
      </p:sp>
      <p:sp>
        <p:nvSpPr>
          <p:cNvPr id="71701" name="Rectangle 20"/>
          <p:cNvSpPr>
            <a:spLocks/>
          </p:cNvSpPr>
          <p:nvPr/>
        </p:nvSpPr>
        <p:spPr bwMode="auto">
          <a:xfrm>
            <a:off x="7162800" y="4953000"/>
            <a:ext cx="81915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0…0000</a:t>
            </a:r>
          </a:p>
        </p:txBody>
      </p:sp>
      <p:sp>
        <p:nvSpPr>
          <p:cNvPr id="71702" name="Rectangle 21"/>
          <p:cNvSpPr>
            <a:spLocks/>
          </p:cNvSpPr>
          <p:nvPr/>
        </p:nvSpPr>
        <p:spPr bwMode="auto">
          <a:xfrm>
            <a:off x="7162800" y="4724400"/>
            <a:ext cx="81915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0…0100</a:t>
            </a:r>
          </a:p>
        </p:txBody>
      </p:sp>
      <p:sp>
        <p:nvSpPr>
          <p:cNvPr id="71703" name="Rectangle 22"/>
          <p:cNvSpPr>
            <a:spLocks/>
          </p:cNvSpPr>
          <p:nvPr/>
        </p:nvSpPr>
        <p:spPr bwMode="auto">
          <a:xfrm>
            <a:off x="7162800" y="4495800"/>
            <a:ext cx="81915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0…1000</a:t>
            </a:r>
          </a:p>
        </p:txBody>
      </p:sp>
      <p:sp>
        <p:nvSpPr>
          <p:cNvPr id="71704" name="Rectangle 23"/>
          <p:cNvSpPr>
            <a:spLocks/>
          </p:cNvSpPr>
          <p:nvPr/>
        </p:nvSpPr>
        <p:spPr bwMode="auto">
          <a:xfrm>
            <a:off x="7162800" y="4267200"/>
            <a:ext cx="81915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0…1100</a:t>
            </a:r>
          </a:p>
        </p:txBody>
      </p:sp>
      <p:sp>
        <p:nvSpPr>
          <p:cNvPr id="71705" name="Rectangle 24"/>
          <p:cNvSpPr>
            <a:spLocks/>
          </p:cNvSpPr>
          <p:nvPr/>
        </p:nvSpPr>
        <p:spPr bwMode="auto">
          <a:xfrm>
            <a:off x="7162800" y="1524000"/>
            <a:ext cx="819150" cy="295275"/>
          </a:xfrm>
          <a:prstGeom prst="rect">
            <a:avLst/>
          </a:prstGeom>
          <a:noFill/>
          <a:ln w="12700">
            <a:noFill/>
            <a:miter lim="800000"/>
            <a:headEnd/>
            <a:tailEnd/>
          </a:ln>
        </p:spPr>
        <p:txBody>
          <a:bodyPr wrap="none" lIns="25400" tIns="25400" rIns="25400" bIns="25400">
            <a:spAutoFit/>
          </a:bodyPr>
          <a:lstStyle/>
          <a:p>
            <a:pPr algn="l"/>
            <a:r>
              <a:rPr lang="en-US" sz="1600">
                <a:latin typeface="Arial" charset="0"/>
                <a:cs typeface="Arial" charset="0"/>
                <a:sym typeface="Arial" charset="0"/>
              </a:rPr>
              <a:t>1…1100</a:t>
            </a:r>
          </a:p>
        </p:txBody>
      </p:sp>
      <p:sp>
        <p:nvSpPr>
          <p:cNvPr id="71706" name="Rectangle 25"/>
          <p:cNvSpPr>
            <a:spLocks/>
          </p:cNvSpPr>
          <p:nvPr/>
        </p:nvSpPr>
        <p:spPr bwMode="auto">
          <a:xfrm>
            <a:off x="2103438" y="1606550"/>
            <a:ext cx="1149350" cy="1463675"/>
          </a:xfrm>
          <a:prstGeom prst="rect">
            <a:avLst/>
          </a:prstGeom>
          <a:noFill/>
          <a:ln w="12700">
            <a:solidFill>
              <a:srgbClr val="000000"/>
            </a:solidFill>
            <a:miter lim="800000"/>
            <a:headEnd/>
            <a:tailEnd/>
          </a:ln>
        </p:spPr>
        <p:txBody>
          <a:bodyPr wrap="none" lIns="0" tIns="0" rIns="0" bIns="0"/>
          <a:lstStyle/>
          <a:p>
            <a:endParaRPr lang="en-US"/>
          </a:p>
        </p:txBody>
      </p:sp>
      <p:sp>
        <p:nvSpPr>
          <p:cNvPr id="71707" name="Rectangle 26"/>
          <p:cNvSpPr>
            <a:spLocks/>
          </p:cNvSpPr>
          <p:nvPr/>
        </p:nvSpPr>
        <p:spPr bwMode="auto">
          <a:xfrm>
            <a:off x="2106613" y="1371600"/>
            <a:ext cx="1143000" cy="254000"/>
          </a:xfrm>
          <a:prstGeom prst="rect">
            <a:avLst/>
          </a:prstGeom>
          <a:noFill/>
          <a:ln w="12700">
            <a:noFill/>
            <a:miter lim="800000"/>
            <a:headEnd/>
            <a:tailEnd/>
          </a:ln>
        </p:spPr>
        <p:txBody>
          <a:bodyPr lIns="25400" tIns="25400" rIns="25400" bIns="25400"/>
          <a:lstStyle/>
          <a:p>
            <a:pPr>
              <a:lnSpc>
                <a:spcPct val="85000"/>
              </a:lnSpc>
            </a:pPr>
            <a:r>
              <a:rPr lang="en-US" sz="1400">
                <a:latin typeface="Arial" charset="0"/>
                <a:cs typeface="Arial" charset="0"/>
                <a:sym typeface="Arial" charset="0"/>
              </a:rPr>
              <a:t>Register File</a:t>
            </a:r>
          </a:p>
        </p:txBody>
      </p:sp>
      <p:sp>
        <p:nvSpPr>
          <p:cNvPr id="71708" name="Rectangle 27"/>
          <p:cNvSpPr>
            <a:spLocks/>
          </p:cNvSpPr>
          <p:nvPr/>
        </p:nvSpPr>
        <p:spPr bwMode="auto">
          <a:xfrm>
            <a:off x="1016000" y="1722438"/>
            <a:ext cx="792163" cy="231775"/>
          </a:xfrm>
          <a:prstGeom prst="rect">
            <a:avLst/>
          </a:prstGeom>
          <a:noFill/>
          <a:ln w="12700">
            <a:noFill/>
            <a:miter lim="800000"/>
            <a:headEnd/>
            <a:tailEnd/>
          </a:ln>
        </p:spPr>
        <p:txBody>
          <a:bodyPr wrap="none" lIns="25400" tIns="25400" rIns="25400" bIns="25400">
            <a:spAutoFit/>
          </a:bodyPr>
          <a:lstStyle/>
          <a:p>
            <a:pPr>
              <a:lnSpc>
                <a:spcPct val="85000"/>
              </a:lnSpc>
            </a:pPr>
            <a:r>
              <a:rPr lang="en-US" sz="1400">
                <a:latin typeface="Arial" charset="0"/>
                <a:cs typeface="Arial" charset="0"/>
                <a:sym typeface="Arial" charset="0"/>
              </a:rPr>
              <a:t>src1 addr</a:t>
            </a:r>
          </a:p>
        </p:txBody>
      </p:sp>
      <p:sp>
        <p:nvSpPr>
          <p:cNvPr id="71709" name="Rectangle 28"/>
          <p:cNvSpPr>
            <a:spLocks/>
          </p:cNvSpPr>
          <p:nvPr/>
        </p:nvSpPr>
        <p:spPr bwMode="auto">
          <a:xfrm>
            <a:off x="1012825" y="2074863"/>
            <a:ext cx="792163" cy="231775"/>
          </a:xfrm>
          <a:prstGeom prst="rect">
            <a:avLst/>
          </a:prstGeom>
          <a:noFill/>
          <a:ln w="12700">
            <a:noFill/>
            <a:miter lim="800000"/>
            <a:headEnd/>
            <a:tailEnd/>
          </a:ln>
        </p:spPr>
        <p:txBody>
          <a:bodyPr wrap="none" lIns="25400" tIns="25400" rIns="25400" bIns="25400">
            <a:spAutoFit/>
          </a:bodyPr>
          <a:lstStyle/>
          <a:p>
            <a:pPr>
              <a:lnSpc>
                <a:spcPct val="85000"/>
              </a:lnSpc>
            </a:pPr>
            <a:r>
              <a:rPr lang="en-US" sz="1400">
                <a:latin typeface="Arial" charset="0"/>
                <a:cs typeface="Arial" charset="0"/>
                <a:sym typeface="Arial" charset="0"/>
              </a:rPr>
              <a:t>src2 addr</a:t>
            </a:r>
          </a:p>
        </p:txBody>
      </p:sp>
      <p:sp>
        <p:nvSpPr>
          <p:cNvPr id="71710" name="Rectangle 29"/>
          <p:cNvSpPr>
            <a:spLocks/>
          </p:cNvSpPr>
          <p:nvPr/>
        </p:nvSpPr>
        <p:spPr bwMode="auto">
          <a:xfrm>
            <a:off x="1074738" y="2425700"/>
            <a:ext cx="693737" cy="231775"/>
          </a:xfrm>
          <a:prstGeom prst="rect">
            <a:avLst/>
          </a:prstGeom>
          <a:noFill/>
          <a:ln w="12700">
            <a:noFill/>
            <a:miter lim="800000"/>
            <a:headEnd/>
            <a:tailEnd/>
          </a:ln>
        </p:spPr>
        <p:txBody>
          <a:bodyPr wrap="none" lIns="25400" tIns="25400" rIns="25400" bIns="25400">
            <a:spAutoFit/>
          </a:bodyPr>
          <a:lstStyle/>
          <a:p>
            <a:pPr>
              <a:lnSpc>
                <a:spcPct val="85000"/>
              </a:lnSpc>
            </a:pPr>
            <a:r>
              <a:rPr lang="en-US" sz="1400">
                <a:latin typeface="Arial" charset="0"/>
                <a:cs typeface="Arial" charset="0"/>
                <a:sym typeface="Arial" charset="0"/>
              </a:rPr>
              <a:t>dst addr</a:t>
            </a:r>
          </a:p>
        </p:txBody>
      </p:sp>
      <p:sp>
        <p:nvSpPr>
          <p:cNvPr id="71711" name="Line 30"/>
          <p:cNvSpPr>
            <a:spLocks noChangeShapeType="1"/>
          </p:cNvSpPr>
          <p:nvPr/>
        </p:nvSpPr>
        <p:spPr bwMode="auto">
          <a:xfrm>
            <a:off x="1779588" y="2543175"/>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2" name="Line 31"/>
          <p:cNvSpPr>
            <a:spLocks noChangeShapeType="1"/>
          </p:cNvSpPr>
          <p:nvPr/>
        </p:nvSpPr>
        <p:spPr bwMode="auto">
          <a:xfrm>
            <a:off x="1779588" y="1839913"/>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3" name="Line 32"/>
          <p:cNvSpPr>
            <a:spLocks noChangeShapeType="1"/>
          </p:cNvSpPr>
          <p:nvPr/>
        </p:nvSpPr>
        <p:spPr bwMode="auto">
          <a:xfrm>
            <a:off x="1779588" y="2192338"/>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4" name="Line 33"/>
          <p:cNvSpPr>
            <a:spLocks noChangeShapeType="1"/>
          </p:cNvSpPr>
          <p:nvPr/>
        </p:nvSpPr>
        <p:spPr bwMode="auto">
          <a:xfrm>
            <a:off x="1779588" y="2894013"/>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5" name="Rectangle 34"/>
          <p:cNvSpPr>
            <a:spLocks/>
          </p:cNvSpPr>
          <p:nvPr/>
        </p:nvSpPr>
        <p:spPr bwMode="auto">
          <a:xfrm>
            <a:off x="915988" y="2776538"/>
            <a:ext cx="927100" cy="254000"/>
          </a:xfrm>
          <a:prstGeom prst="rect">
            <a:avLst/>
          </a:prstGeom>
          <a:noFill/>
          <a:ln w="12700">
            <a:noFill/>
            <a:miter lim="800000"/>
            <a:headEnd/>
            <a:tailEnd/>
          </a:ln>
        </p:spPr>
        <p:txBody>
          <a:bodyPr lIns="25400" tIns="25400" rIns="25400" bIns="25400"/>
          <a:lstStyle/>
          <a:p>
            <a:pPr>
              <a:lnSpc>
                <a:spcPct val="85000"/>
              </a:lnSpc>
            </a:pPr>
            <a:r>
              <a:rPr lang="en-US" sz="1400">
                <a:latin typeface="Arial" charset="0"/>
                <a:cs typeface="Arial" charset="0"/>
                <a:sym typeface="Arial" charset="0"/>
              </a:rPr>
              <a:t>write data</a:t>
            </a:r>
          </a:p>
        </p:txBody>
      </p:sp>
      <p:sp>
        <p:nvSpPr>
          <p:cNvPr id="71716" name="Line 35"/>
          <p:cNvSpPr>
            <a:spLocks noChangeShapeType="1"/>
          </p:cNvSpPr>
          <p:nvPr/>
        </p:nvSpPr>
        <p:spPr bwMode="auto">
          <a:xfrm>
            <a:off x="2103438" y="3187700"/>
            <a:ext cx="1136650"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1717" name="Rectangle 36"/>
          <p:cNvSpPr>
            <a:spLocks/>
          </p:cNvSpPr>
          <p:nvPr/>
        </p:nvSpPr>
        <p:spPr bwMode="auto">
          <a:xfrm>
            <a:off x="2268538" y="3187700"/>
            <a:ext cx="927100" cy="254000"/>
          </a:xfrm>
          <a:prstGeom prst="rect">
            <a:avLst/>
          </a:prstGeom>
          <a:noFill/>
          <a:ln w="12700">
            <a:noFill/>
            <a:miter lim="800000"/>
            <a:headEnd/>
            <a:tailEnd/>
          </a:ln>
        </p:spPr>
        <p:txBody>
          <a:bodyPr lIns="25400" tIns="25400" rIns="25400" bIns="25400"/>
          <a:lstStyle/>
          <a:p>
            <a:pPr>
              <a:lnSpc>
                <a:spcPct val="85000"/>
              </a:lnSpc>
            </a:pPr>
            <a:r>
              <a:rPr lang="en-US" sz="1400">
                <a:latin typeface="Arial" charset="0"/>
                <a:cs typeface="Arial" charset="0"/>
                <a:sym typeface="Arial" charset="0"/>
              </a:rPr>
              <a:t>32 bits</a:t>
            </a:r>
          </a:p>
        </p:txBody>
      </p:sp>
      <p:sp>
        <p:nvSpPr>
          <p:cNvPr id="71718" name="Line 37"/>
          <p:cNvSpPr>
            <a:spLocks noChangeShapeType="1"/>
          </p:cNvSpPr>
          <p:nvPr/>
        </p:nvSpPr>
        <p:spPr bwMode="auto">
          <a:xfrm>
            <a:off x="3240088" y="1898650"/>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9" name="Line 38"/>
          <p:cNvSpPr>
            <a:spLocks noChangeShapeType="1"/>
          </p:cNvSpPr>
          <p:nvPr/>
        </p:nvSpPr>
        <p:spPr bwMode="auto">
          <a:xfrm>
            <a:off x="3240088" y="2778125"/>
            <a:ext cx="32385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20" name="Rectangle 39"/>
          <p:cNvSpPr>
            <a:spLocks/>
          </p:cNvSpPr>
          <p:nvPr/>
        </p:nvSpPr>
        <p:spPr bwMode="auto">
          <a:xfrm>
            <a:off x="3573463" y="1724025"/>
            <a:ext cx="396875" cy="412750"/>
          </a:xfrm>
          <a:prstGeom prst="rect">
            <a:avLst/>
          </a:prstGeom>
          <a:noFill/>
          <a:ln w="12700">
            <a:noFill/>
            <a:miter lim="800000"/>
            <a:headEnd/>
            <a:tailEnd/>
          </a:ln>
        </p:spPr>
        <p:txBody>
          <a:bodyPr wrap="none" lIns="25400" tIns="25400" rIns="25400" bIns="25400">
            <a:spAutoFit/>
          </a:bodyPr>
          <a:lstStyle/>
          <a:p>
            <a:pPr>
              <a:lnSpc>
                <a:spcPct val="85000"/>
              </a:lnSpc>
            </a:pPr>
            <a:r>
              <a:rPr lang="en-US" sz="1400">
                <a:latin typeface="Arial" charset="0"/>
                <a:cs typeface="Arial" charset="0"/>
                <a:sym typeface="Arial" charset="0"/>
              </a:rPr>
              <a:t>src1</a:t>
            </a:r>
            <a:endParaRPr lang="en-US" sz="1800">
              <a:solidFill>
                <a:schemeClr val="tx1"/>
              </a:solidFill>
              <a:latin typeface="Arial" charset="0"/>
              <a:cs typeface="Arial" charset="0"/>
              <a:sym typeface="Arial" charset="0"/>
            </a:endParaRPr>
          </a:p>
          <a:p>
            <a:pPr>
              <a:lnSpc>
                <a:spcPct val="85000"/>
              </a:lnSpc>
            </a:pPr>
            <a:r>
              <a:rPr lang="en-US" sz="1400">
                <a:latin typeface="Arial" charset="0"/>
                <a:cs typeface="Arial" charset="0"/>
                <a:sym typeface="Arial" charset="0"/>
              </a:rPr>
              <a:t>data</a:t>
            </a:r>
          </a:p>
        </p:txBody>
      </p:sp>
      <p:sp>
        <p:nvSpPr>
          <p:cNvPr id="71721" name="Rectangle 40"/>
          <p:cNvSpPr>
            <a:spLocks/>
          </p:cNvSpPr>
          <p:nvPr/>
        </p:nvSpPr>
        <p:spPr bwMode="auto">
          <a:xfrm>
            <a:off x="3573463" y="2600325"/>
            <a:ext cx="396875" cy="412750"/>
          </a:xfrm>
          <a:prstGeom prst="rect">
            <a:avLst/>
          </a:prstGeom>
          <a:noFill/>
          <a:ln w="12700">
            <a:noFill/>
            <a:miter lim="800000"/>
            <a:headEnd/>
            <a:tailEnd/>
          </a:ln>
        </p:spPr>
        <p:txBody>
          <a:bodyPr wrap="none" lIns="25400" tIns="25400" rIns="25400" bIns="25400">
            <a:spAutoFit/>
          </a:bodyPr>
          <a:lstStyle/>
          <a:p>
            <a:pPr>
              <a:lnSpc>
                <a:spcPct val="85000"/>
              </a:lnSpc>
            </a:pPr>
            <a:r>
              <a:rPr lang="en-US" sz="1400">
                <a:latin typeface="Arial" charset="0"/>
                <a:cs typeface="Arial" charset="0"/>
                <a:sym typeface="Arial" charset="0"/>
              </a:rPr>
              <a:t>src2</a:t>
            </a:r>
            <a:endParaRPr lang="en-US" sz="1800">
              <a:solidFill>
                <a:schemeClr val="tx1"/>
              </a:solidFill>
              <a:latin typeface="Arial" charset="0"/>
              <a:cs typeface="Arial" charset="0"/>
              <a:sym typeface="Arial" charset="0"/>
            </a:endParaRPr>
          </a:p>
          <a:p>
            <a:pPr>
              <a:lnSpc>
                <a:spcPct val="85000"/>
              </a:lnSpc>
            </a:pPr>
            <a:r>
              <a:rPr lang="en-US" sz="1400">
                <a:latin typeface="Arial" charset="0"/>
                <a:cs typeface="Arial" charset="0"/>
                <a:sym typeface="Arial" charset="0"/>
              </a:rPr>
              <a:t>data</a:t>
            </a:r>
          </a:p>
        </p:txBody>
      </p:sp>
      <p:sp>
        <p:nvSpPr>
          <p:cNvPr id="71722" name="Line 41"/>
          <p:cNvSpPr>
            <a:spLocks noChangeShapeType="1"/>
          </p:cNvSpPr>
          <p:nvPr/>
        </p:nvSpPr>
        <p:spPr bwMode="auto">
          <a:xfrm>
            <a:off x="3124200" y="1600200"/>
            <a:ext cx="0" cy="1463675"/>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71723" name="Rectangle 42"/>
          <p:cNvSpPr>
            <a:spLocks/>
          </p:cNvSpPr>
          <p:nvPr/>
        </p:nvSpPr>
        <p:spPr bwMode="auto">
          <a:xfrm>
            <a:off x="1908175" y="2133600"/>
            <a:ext cx="1257300" cy="609600"/>
          </a:xfrm>
          <a:prstGeom prst="rect">
            <a:avLst/>
          </a:prstGeom>
          <a:noFill/>
          <a:ln w="12700">
            <a:noFill/>
            <a:miter lim="800000"/>
            <a:headEnd/>
            <a:tailEnd/>
          </a:ln>
        </p:spPr>
        <p:txBody>
          <a:bodyPr lIns="25400" tIns="25400" rIns="25400" bIns="25400"/>
          <a:lstStyle/>
          <a:p>
            <a:pPr algn="r">
              <a:lnSpc>
                <a:spcPct val="85000"/>
              </a:lnSpc>
            </a:pPr>
            <a:r>
              <a:rPr lang="en-US" sz="1400">
                <a:latin typeface="Arial" charset="0"/>
                <a:cs typeface="Arial" charset="0"/>
                <a:sym typeface="Arial" charset="0"/>
              </a:rPr>
              <a:t>32</a:t>
            </a:r>
            <a:endParaRPr lang="en-US" sz="1800">
              <a:solidFill>
                <a:schemeClr val="tx1"/>
              </a:solidFill>
              <a:latin typeface="Arial" charset="0"/>
              <a:cs typeface="Arial" charset="0"/>
              <a:sym typeface="Arial" charset="0"/>
            </a:endParaRPr>
          </a:p>
          <a:p>
            <a:pPr algn="r">
              <a:lnSpc>
                <a:spcPct val="85000"/>
              </a:lnSpc>
            </a:pPr>
            <a:r>
              <a:rPr lang="en-US" sz="1400">
                <a:latin typeface="Arial" charset="0"/>
                <a:cs typeface="Arial" charset="0"/>
                <a:sym typeface="Arial" charset="0"/>
              </a:rPr>
              <a:t>registers</a:t>
            </a:r>
            <a:endParaRPr lang="en-US" sz="1800">
              <a:solidFill>
                <a:schemeClr val="tx1"/>
              </a:solidFill>
              <a:latin typeface="Arial" charset="0"/>
              <a:cs typeface="Arial" charset="0"/>
              <a:sym typeface="Arial" charset="0"/>
            </a:endParaRPr>
          </a:p>
          <a:p>
            <a:pPr algn="r">
              <a:lnSpc>
                <a:spcPct val="85000"/>
              </a:lnSpc>
            </a:pPr>
            <a:r>
              <a:rPr lang="en-US" sz="1400">
                <a:latin typeface="Arial" charset="0"/>
                <a:cs typeface="Arial" charset="0"/>
                <a:sym typeface="Arial" charset="0"/>
              </a:rPr>
              <a:t>($zero - $ra)</a:t>
            </a:r>
          </a:p>
        </p:txBody>
      </p:sp>
      <p:sp>
        <p:nvSpPr>
          <p:cNvPr id="71724" name="Rectangle 43"/>
          <p:cNvSpPr>
            <a:spLocks/>
          </p:cNvSpPr>
          <p:nvPr/>
        </p:nvSpPr>
        <p:spPr bwMode="auto">
          <a:xfrm>
            <a:off x="4572000" y="45720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25" name="Rectangle 44"/>
          <p:cNvSpPr>
            <a:spLocks/>
          </p:cNvSpPr>
          <p:nvPr/>
        </p:nvSpPr>
        <p:spPr bwMode="auto">
          <a:xfrm>
            <a:off x="5181600" y="38862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26" name="Rectangle 45"/>
          <p:cNvSpPr>
            <a:spLocks/>
          </p:cNvSpPr>
          <p:nvPr/>
        </p:nvSpPr>
        <p:spPr bwMode="auto">
          <a:xfrm>
            <a:off x="4572000" y="30480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27" name="Rectangle 46"/>
          <p:cNvSpPr>
            <a:spLocks/>
          </p:cNvSpPr>
          <p:nvPr/>
        </p:nvSpPr>
        <p:spPr bwMode="auto">
          <a:xfrm>
            <a:off x="3200400" y="28194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28" name="Rectangle 47"/>
          <p:cNvSpPr>
            <a:spLocks/>
          </p:cNvSpPr>
          <p:nvPr/>
        </p:nvSpPr>
        <p:spPr bwMode="auto">
          <a:xfrm>
            <a:off x="3200400" y="19050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29" name="Rectangle 48"/>
          <p:cNvSpPr>
            <a:spLocks/>
          </p:cNvSpPr>
          <p:nvPr/>
        </p:nvSpPr>
        <p:spPr bwMode="auto">
          <a:xfrm>
            <a:off x="1752600" y="28956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30" name="Rectangle 49"/>
          <p:cNvSpPr>
            <a:spLocks/>
          </p:cNvSpPr>
          <p:nvPr/>
        </p:nvSpPr>
        <p:spPr bwMode="auto">
          <a:xfrm>
            <a:off x="1828800" y="2590800"/>
            <a:ext cx="149225"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5</a:t>
            </a:r>
          </a:p>
        </p:txBody>
      </p:sp>
      <p:sp>
        <p:nvSpPr>
          <p:cNvPr id="71731" name="Rectangle 50"/>
          <p:cNvSpPr>
            <a:spLocks/>
          </p:cNvSpPr>
          <p:nvPr/>
        </p:nvSpPr>
        <p:spPr bwMode="auto">
          <a:xfrm>
            <a:off x="1828800" y="2209800"/>
            <a:ext cx="149225"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5</a:t>
            </a:r>
          </a:p>
        </p:txBody>
      </p:sp>
      <p:sp>
        <p:nvSpPr>
          <p:cNvPr id="71732" name="Rectangle 51"/>
          <p:cNvSpPr>
            <a:spLocks/>
          </p:cNvSpPr>
          <p:nvPr/>
        </p:nvSpPr>
        <p:spPr bwMode="auto">
          <a:xfrm>
            <a:off x="1828800" y="1828800"/>
            <a:ext cx="149225"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5</a:t>
            </a:r>
          </a:p>
        </p:txBody>
      </p:sp>
      <p:sp>
        <p:nvSpPr>
          <p:cNvPr id="71733" name="Line 52"/>
          <p:cNvSpPr>
            <a:spLocks noChangeShapeType="1"/>
          </p:cNvSpPr>
          <p:nvPr/>
        </p:nvSpPr>
        <p:spPr bwMode="auto">
          <a:xfrm flipH="1">
            <a:off x="4572000" y="4495800"/>
            <a:ext cx="152400" cy="152400"/>
          </a:xfrm>
          <a:prstGeom prst="line">
            <a:avLst/>
          </a:prstGeom>
          <a:noFill/>
          <a:ln w="28575">
            <a:solidFill>
              <a:schemeClr val="tx1"/>
            </a:solidFill>
            <a:round/>
            <a:headEnd/>
            <a:tailEnd/>
          </a:ln>
        </p:spPr>
        <p:txBody>
          <a:bodyPr lIns="0" tIns="0" rIns="0" bIns="0"/>
          <a:lstStyle/>
          <a:p>
            <a:endParaRPr lang="en-US"/>
          </a:p>
        </p:txBody>
      </p:sp>
      <p:sp>
        <p:nvSpPr>
          <p:cNvPr id="71734" name="Line 53"/>
          <p:cNvSpPr>
            <a:spLocks noChangeShapeType="1"/>
          </p:cNvSpPr>
          <p:nvPr/>
        </p:nvSpPr>
        <p:spPr bwMode="auto">
          <a:xfrm flipH="1">
            <a:off x="5257800" y="3810000"/>
            <a:ext cx="152400" cy="152400"/>
          </a:xfrm>
          <a:prstGeom prst="line">
            <a:avLst/>
          </a:prstGeom>
          <a:noFill/>
          <a:ln w="28575">
            <a:solidFill>
              <a:schemeClr val="tx1"/>
            </a:solidFill>
            <a:round/>
            <a:headEnd/>
            <a:tailEnd/>
          </a:ln>
        </p:spPr>
        <p:txBody>
          <a:bodyPr lIns="0" tIns="0" rIns="0" bIns="0"/>
          <a:lstStyle/>
          <a:p>
            <a:endParaRPr lang="en-US"/>
          </a:p>
        </p:txBody>
      </p:sp>
      <p:sp>
        <p:nvSpPr>
          <p:cNvPr id="71735" name="Line 54"/>
          <p:cNvSpPr>
            <a:spLocks noChangeShapeType="1"/>
          </p:cNvSpPr>
          <p:nvPr/>
        </p:nvSpPr>
        <p:spPr bwMode="auto">
          <a:xfrm flipH="1">
            <a:off x="4572000" y="2971800"/>
            <a:ext cx="152400" cy="152400"/>
          </a:xfrm>
          <a:prstGeom prst="line">
            <a:avLst/>
          </a:prstGeom>
          <a:noFill/>
          <a:ln w="28575">
            <a:solidFill>
              <a:schemeClr val="tx1"/>
            </a:solidFill>
            <a:round/>
            <a:headEnd/>
            <a:tailEnd/>
          </a:ln>
        </p:spPr>
        <p:txBody>
          <a:bodyPr lIns="0" tIns="0" rIns="0" bIns="0"/>
          <a:lstStyle/>
          <a:p>
            <a:endParaRPr lang="en-US"/>
          </a:p>
        </p:txBody>
      </p:sp>
      <p:sp>
        <p:nvSpPr>
          <p:cNvPr id="71736" name="Line 55"/>
          <p:cNvSpPr>
            <a:spLocks noChangeShapeType="1"/>
          </p:cNvSpPr>
          <p:nvPr/>
        </p:nvSpPr>
        <p:spPr bwMode="auto">
          <a:xfrm flipH="1">
            <a:off x="3276600" y="1828800"/>
            <a:ext cx="152400" cy="152400"/>
          </a:xfrm>
          <a:prstGeom prst="line">
            <a:avLst/>
          </a:prstGeom>
          <a:noFill/>
          <a:ln w="28575">
            <a:solidFill>
              <a:schemeClr val="tx1"/>
            </a:solidFill>
            <a:round/>
            <a:headEnd/>
            <a:tailEnd/>
          </a:ln>
        </p:spPr>
        <p:txBody>
          <a:bodyPr lIns="0" tIns="0" rIns="0" bIns="0"/>
          <a:lstStyle/>
          <a:p>
            <a:endParaRPr lang="en-US"/>
          </a:p>
        </p:txBody>
      </p:sp>
      <p:sp>
        <p:nvSpPr>
          <p:cNvPr id="71737" name="Line 56"/>
          <p:cNvSpPr>
            <a:spLocks noChangeShapeType="1"/>
          </p:cNvSpPr>
          <p:nvPr/>
        </p:nvSpPr>
        <p:spPr bwMode="auto">
          <a:xfrm flipH="1">
            <a:off x="3276600" y="2743200"/>
            <a:ext cx="152400" cy="152400"/>
          </a:xfrm>
          <a:prstGeom prst="line">
            <a:avLst/>
          </a:prstGeom>
          <a:noFill/>
          <a:ln w="28575">
            <a:solidFill>
              <a:schemeClr val="tx1"/>
            </a:solidFill>
            <a:round/>
            <a:headEnd/>
            <a:tailEnd/>
          </a:ln>
        </p:spPr>
        <p:txBody>
          <a:bodyPr lIns="0" tIns="0" rIns="0" bIns="0"/>
          <a:lstStyle/>
          <a:p>
            <a:endParaRPr lang="en-US"/>
          </a:p>
        </p:txBody>
      </p:sp>
      <p:sp>
        <p:nvSpPr>
          <p:cNvPr id="71738" name="Line 57"/>
          <p:cNvSpPr>
            <a:spLocks noChangeShapeType="1"/>
          </p:cNvSpPr>
          <p:nvPr/>
        </p:nvSpPr>
        <p:spPr bwMode="auto">
          <a:xfrm flipH="1">
            <a:off x="1828800" y="2819400"/>
            <a:ext cx="152400" cy="152400"/>
          </a:xfrm>
          <a:prstGeom prst="line">
            <a:avLst/>
          </a:prstGeom>
          <a:noFill/>
          <a:ln w="28575">
            <a:solidFill>
              <a:schemeClr val="tx1"/>
            </a:solidFill>
            <a:round/>
            <a:headEnd/>
            <a:tailEnd/>
          </a:ln>
        </p:spPr>
        <p:txBody>
          <a:bodyPr lIns="0" tIns="0" rIns="0" bIns="0"/>
          <a:lstStyle/>
          <a:p>
            <a:endParaRPr lang="en-US"/>
          </a:p>
        </p:txBody>
      </p:sp>
      <p:sp>
        <p:nvSpPr>
          <p:cNvPr id="71739" name="Line 58"/>
          <p:cNvSpPr>
            <a:spLocks noChangeShapeType="1"/>
          </p:cNvSpPr>
          <p:nvPr/>
        </p:nvSpPr>
        <p:spPr bwMode="auto">
          <a:xfrm flipH="1">
            <a:off x="1828800" y="2514600"/>
            <a:ext cx="152400" cy="152400"/>
          </a:xfrm>
          <a:prstGeom prst="line">
            <a:avLst/>
          </a:prstGeom>
          <a:noFill/>
          <a:ln w="28575">
            <a:solidFill>
              <a:schemeClr val="tx1"/>
            </a:solidFill>
            <a:round/>
            <a:headEnd/>
            <a:tailEnd/>
          </a:ln>
        </p:spPr>
        <p:txBody>
          <a:bodyPr lIns="0" tIns="0" rIns="0" bIns="0"/>
          <a:lstStyle/>
          <a:p>
            <a:endParaRPr lang="en-US"/>
          </a:p>
        </p:txBody>
      </p:sp>
      <p:sp>
        <p:nvSpPr>
          <p:cNvPr id="71740" name="Line 59"/>
          <p:cNvSpPr>
            <a:spLocks noChangeShapeType="1"/>
          </p:cNvSpPr>
          <p:nvPr/>
        </p:nvSpPr>
        <p:spPr bwMode="auto">
          <a:xfrm flipH="1">
            <a:off x="1828800" y="2133600"/>
            <a:ext cx="152400" cy="152400"/>
          </a:xfrm>
          <a:prstGeom prst="line">
            <a:avLst/>
          </a:prstGeom>
          <a:noFill/>
          <a:ln w="28575">
            <a:solidFill>
              <a:schemeClr val="tx1"/>
            </a:solidFill>
            <a:round/>
            <a:headEnd/>
            <a:tailEnd/>
          </a:ln>
        </p:spPr>
        <p:txBody>
          <a:bodyPr lIns="0" tIns="0" rIns="0" bIns="0"/>
          <a:lstStyle/>
          <a:p>
            <a:endParaRPr lang="en-US"/>
          </a:p>
        </p:txBody>
      </p:sp>
      <p:sp>
        <p:nvSpPr>
          <p:cNvPr id="71741" name="Line 60"/>
          <p:cNvSpPr>
            <a:spLocks noChangeShapeType="1"/>
          </p:cNvSpPr>
          <p:nvPr/>
        </p:nvSpPr>
        <p:spPr bwMode="auto">
          <a:xfrm flipH="1">
            <a:off x="1828800" y="1752600"/>
            <a:ext cx="152400" cy="152400"/>
          </a:xfrm>
          <a:prstGeom prst="line">
            <a:avLst/>
          </a:prstGeom>
          <a:noFill/>
          <a:ln w="28575">
            <a:solidFill>
              <a:schemeClr val="tx1"/>
            </a:solidFill>
            <a:round/>
            <a:headEnd/>
            <a:tailEnd/>
          </a:ln>
        </p:spPr>
        <p:txBody>
          <a:bodyPr lIns="0" tIns="0" rIns="0" bIns="0"/>
          <a:lstStyle/>
          <a:p>
            <a:endParaRPr lang="en-US"/>
          </a:p>
        </p:txBody>
      </p:sp>
      <p:sp>
        <p:nvSpPr>
          <p:cNvPr id="71742" name="Rectangle 61"/>
          <p:cNvSpPr>
            <a:spLocks noChangeArrowheads="1"/>
          </p:cNvSpPr>
          <p:nvPr>
            <p:ph type="body" idx="1"/>
          </p:nvPr>
        </p:nvSpPr>
        <p:spPr>
          <a:xfrm>
            <a:off x="533400" y="914400"/>
            <a:ext cx="8153400" cy="2093913"/>
          </a:xfrm>
        </p:spPr>
        <p:txBody>
          <a:bodyPr/>
          <a:lstStyle/>
          <a:p>
            <a:pPr marL="261938" indent="-261938" eaLnBrk="1" hangingPunct="1">
              <a:spcBef>
                <a:spcPct val="0"/>
              </a:spcBef>
            </a:pPr>
            <a:r>
              <a:rPr lang="en-US" smtClean="0"/>
              <a:t> </a:t>
            </a:r>
          </a:p>
        </p:txBody>
      </p:sp>
      <p:sp>
        <p:nvSpPr>
          <p:cNvPr id="71743" name="Rectangle 62"/>
          <p:cNvSpPr>
            <a:spLocks/>
          </p:cNvSpPr>
          <p:nvPr/>
        </p:nvSpPr>
        <p:spPr bwMode="auto">
          <a:xfrm>
            <a:off x="1371600" y="3851275"/>
            <a:ext cx="1079500" cy="228600"/>
          </a:xfrm>
          <a:prstGeom prst="rect">
            <a:avLst/>
          </a:prstGeom>
          <a:noFill/>
          <a:ln w="12700">
            <a:solidFill>
              <a:srgbClr val="000000"/>
            </a:solidFill>
            <a:miter lim="800000"/>
            <a:headEnd/>
            <a:tailEnd/>
          </a:ln>
        </p:spPr>
        <p:txBody>
          <a:bodyPr wrap="none" lIns="0" tIns="0" rIns="0" bIns="0"/>
          <a:lstStyle/>
          <a:p>
            <a:endParaRPr lang="en-US"/>
          </a:p>
        </p:txBody>
      </p:sp>
      <p:sp>
        <p:nvSpPr>
          <p:cNvPr id="71744" name="Rectangle 63"/>
          <p:cNvSpPr>
            <a:spLocks/>
          </p:cNvSpPr>
          <p:nvPr/>
        </p:nvSpPr>
        <p:spPr bwMode="auto">
          <a:xfrm>
            <a:off x="1752600" y="3851275"/>
            <a:ext cx="298450"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PC</a:t>
            </a:r>
          </a:p>
        </p:txBody>
      </p:sp>
      <p:grpSp>
        <p:nvGrpSpPr>
          <p:cNvPr id="2" name="Group 64"/>
          <p:cNvGrpSpPr>
            <a:grpSpLocks/>
          </p:cNvGrpSpPr>
          <p:nvPr/>
        </p:nvGrpSpPr>
        <p:grpSpPr bwMode="auto">
          <a:xfrm>
            <a:off x="3352800" y="4724400"/>
            <a:ext cx="457200" cy="762000"/>
            <a:chOff x="0" y="0"/>
            <a:chExt cx="288" cy="480"/>
          </a:xfrm>
        </p:grpSpPr>
        <p:sp>
          <p:nvSpPr>
            <p:cNvPr id="71822" name="Line 65"/>
            <p:cNvSpPr>
              <a:spLocks noChangeShapeType="1"/>
            </p:cNvSpPr>
            <p:nvPr/>
          </p:nvSpPr>
          <p:spPr bwMode="auto">
            <a:xfrm>
              <a:off x="0" y="192"/>
              <a:ext cx="48" cy="48"/>
            </a:xfrm>
            <a:prstGeom prst="line">
              <a:avLst/>
            </a:prstGeom>
            <a:noFill/>
            <a:ln w="12700">
              <a:solidFill>
                <a:srgbClr val="000000"/>
              </a:solidFill>
              <a:round/>
              <a:headEnd/>
              <a:tailEnd/>
            </a:ln>
          </p:spPr>
          <p:txBody>
            <a:bodyPr lIns="0" tIns="0" rIns="0" bIns="0"/>
            <a:lstStyle/>
            <a:p>
              <a:endParaRPr lang="en-US"/>
            </a:p>
          </p:txBody>
        </p:sp>
        <p:sp>
          <p:nvSpPr>
            <p:cNvPr id="71823" name="Line 66"/>
            <p:cNvSpPr>
              <a:spLocks noChangeShapeType="1"/>
            </p:cNvSpPr>
            <p:nvPr/>
          </p:nvSpPr>
          <p:spPr bwMode="auto">
            <a:xfrm flipH="1">
              <a:off x="0" y="240"/>
              <a:ext cx="48" cy="48"/>
            </a:xfrm>
            <a:prstGeom prst="line">
              <a:avLst/>
            </a:prstGeom>
            <a:noFill/>
            <a:ln w="12700">
              <a:solidFill>
                <a:srgbClr val="000000"/>
              </a:solidFill>
              <a:round/>
              <a:headEnd/>
              <a:tailEnd/>
            </a:ln>
          </p:spPr>
          <p:txBody>
            <a:bodyPr lIns="0" tIns="0" rIns="0" bIns="0"/>
            <a:lstStyle/>
            <a:p>
              <a:endParaRPr lang="en-US"/>
            </a:p>
          </p:txBody>
        </p:sp>
        <p:sp>
          <p:nvSpPr>
            <p:cNvPr id="71824" name="Line 67"/>
            <p:cNvSpPr>
              <a:spLocks noChangeShapeType="1"/>
            </p:cNvSpPr>
            <p:nvPr/>
          </p:nvSpPr>
          <p:spPr bwMode="auto">
            <a:xfrm rot="10800000" flipH="1">
              <a:off x="0" y="0"/>
              <a:ext cx="0" cy="192"/>
            </a:xfrm>
            <a:prstGeom prst="line">
              <a:avLst/>
            </a:prstGeom>
            <a:noFill/>
            <a:ln w="12700">
              <a:solidFill>
                <a:srgbClr val="000000"/>
              </a:solidFill>
              <a:round/>
              <a:headEnd/>
              <a:tailEnd/>
            </a:ln>
          </p:spPr>
          <p:txBody>
            <a:bodyPr lIns="0" tIns="0" rIns="0" bIns="0"/>
            <a:lstStyle/>
            <a:p>
              <a:endParaRPr lang="en-US"/>
            </a:p>
          </p:txBody>
        </p:sp>
        <p:sp>
          <p:nvSpPr>
            <p:cNvPr id="71825" name="Line 68"/>
            <p:cNvSpPr>
              <a:spLocks noChangeShapeType="1"/>
            </p:cNvSpPr>
            <p:nvPr/>
          </p:nvSpPr>
          <p:spPr bwMode="auto">
            <a:xfrm rot="10800000" flipH="1">
              <a:off x="0" y="288"/>
              <a:ext cx="0" cy="192"/>
            </a:xfrm>
            <a:prstGeom prst="line">
              <a:avLst/>
            </a:prstGeom>
            <a:noFill/>
            <a:ln w="12700">
              <a:solidFill>
                <a:srgbClr val="000000"/>
              </a:solidFill>
              <a:round/>
              <a:headEnd/>
              <a:tailEnd/>
            </a:ln>
          </p:spPr>
          <p:txBody>
            <a:bodyPr lIns="0" tIns="0" rIns="0" bIns="0"/>
            <a:lstStyle/>
            <a:p>
              <a:endParaRPr lang="en-US"/>
            </a:p>
          </p:txBody>
        </p:sp>
        <p:sp>
          <p:nvSpPr>
            <p:cNvPr id="71826" name="Line 69"/>
            <p:cNvSpPr>
              <a:spLocks noChangeShapeType="1"/>
            </p:cNvSpPr>
            <p:nvPr/>
          </p:nvSpPr>
          <p:spPr bwMode="auto">
            <a:xfrm rot="10800000" flipH="1">
              <a:off x="0" y="336"/>
              <a:ext cx="288" cy="144"/>
            </a:xfrm>
            <a:prstGeom prst="line">
              <a:avLst/>
            </a:prstGeom>
            <a:noFill/>
            <a:ln w="12700">
              <a:solidFill>
                <a:srgbClr val="000000"/>
              </a:solidFill>
              <a:round/>
              <a:headEnd/>
              <a:tailEnd/>
            </a:ln>
          </p:spPr>
          <p:txBody>
            <a:bodyPr lIns="0" tIns="0" rIns="0" bIns="0"/>
            <a:lstStyle/>
            <a:p>
              <a:endParaRPr lang="en-US"/>
            </a:p>
          </p:txBody>
        </p:sp>
        <p:sp>
          <p:nvSpPr>
            <p:cNvPr id="71827" name="Line 70"/>
            <p:cNvSpPr>
              <a:spLocks noChangeShapeType="1"/>
            </p:cNvSpPr>
            <p:nvPr/>
          </p:nvSpPr>
          <p:spPr bwMode="auto">
            <a:xfrm rot="10800000" flipH="1">
              <a:off x="288" y="144"/>
              <a:ext cx="0" cy="192"/>
            </a:xfrm>
            <a:prstGeom prst="line">
              <a:avLst/>
            </a:prstGeom>
            <a:noFill/>
            <a:ln w="12700">
              <a:solidFill>
                <a:srgbClr val="000000"/>
              </a:solidFill>
              <a:round/>
              <a:headEnd/>
              <a:tailEnd/>
            </a:ln>
          </p:spPr>
          <p:txBody>
            <a:bodyPr lIns="0" tIns="0" rIns="0" bIns="0"/>
            <a:lstStyle/>
            <a:p>
              <a:endParaRPr lang="en-US"/>
            </a:p>
          </p:txBody>
        </p:sp>
        <p:sp>
          <p:nvSpPr>
            <p:cNvPr id="71828" name="Line 71"/>
            <p:cNvSpPr>
              <a:spLocks noChangeShapeType="1"/>
            </p:cNvSpPr>
            <p:nvPr/>
          </p:nvSpPr>
          <p:spPr bwMode="auto">
            <a:xfrm>
              <a:off x="0" y="0"/>
              <a:ext cx="288" cy="144"/>
            </a:xfrm>
            <a:prstGeom prst="line">
              <a:avLst/>
            </a:prstGeom>
            <a:noFill/>
            <a:ln w="12700">
              <a:solidFill>
                <a:srgbClr val="000000"/>
              </a:solidFill>
              <a:round/>
              <a:headEnd/>
              <a:tailEnd/>
            </a:ln>
          </p:spPr>
          <p:txBody>
            <a:bodyPr lIns="0" tIns="0" rIns="0" bIns="0"/>
            <a:lstStyle/>
            <a:p>
              <a:endParaRPr lang="en-US"/>
            </a:p>
          </p:txBody>
        </p:sp>
      </p:grpSp>
      <p:sp>
        <p:nvSpPr>
          <p:cNvPr id="71746" name="Rectangle 72"/>
          <p:cNvSpPr>
            <a:spLocks/>
          </p:cNvSpPr>
          <p:nvPr/>
        </p:nvSpPr>
        <p:spPr bwMode="auto">
          <a:xfrm>
            <a:off x="3352800" y="4953000"/>
            <a:ext cx="39687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ALU</a:t>
            </a:r>
          </a:p>
        </p:txBody>
      </p:sp>
      <p:sp>
        <p:nvSpPr>
          <p:cNvPr id="71747" name="Line 73"/>
          <p:cNvSpPr>
            <a:spLocks noChangeShapeType="1"/>
          </p:cNvSpPr>
          <p:nvPr/>
        </p:nvSpPr>
        <p:spPr bwMode="auto">
          <a:xfrm>
            <a:off x="3048000" y="48768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48" name="Line 74"/>
          <p:cNvSpPr>
            <a:spLocks noChangeShapeType="1"/>
          </p:cNvSpPr>
          <p:nvPr/>
        </p:nvSpPr>
        <p:spPr bwMode="auto">
          <a:xfrm>
            <a:off x="3048000" y="53340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49" name="Line 75"/>
          <p:cNvSpPr>
            <a:spLocks noChangeShapeType="1"/>
          </p:cNvSpPr>
          <p:nvPr/>
        </p:nvSpPr>
        <p:spPr bwMode="auto">
          <a:xfrm>
            <a:off x="3810000" y="51054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50" name="Line 76"/>
          <p:cNvSpPr>
            <a:spLocks noChangeShapeType="1"/>
          </p:cNvSpPr>
          <p:nvPr/>
        </p:nvSpPr>
        <p:spPr bwMode="auto">
          <a:xfrm>
            <a:off x="1066800" y="3927475"/>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51" name="Line 77"/>
          <p:cNvSpPr>
            <a:spLocks noChangeShapeType="1"/>
          </p:cNvSpPr>
          <p:nvPr/>
        </p:nvSpPr>
        <p:spPr bwMode="auto">
          <a:xfrm>
            <a:off x="2438400" y="3927475"/>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52" name="Line 78"/>
          <p:cNvSpPr>
            <a:spLocks noChangeShapeType="1"/>
          </p:cNvSpPr>
          <p:nvPr/>
        </p:nvSpPr>
        <p:spPr bwMode="auto">
          <a:xfrm flipH="1">
            <a:off x="1066800" y="3851275"/>
            <a:ext cx="152400" cy="152400"/>
          </a:xfrm>
          <a:prstGeom prst="line">
            <a:avLst/>
          </a:prstGeom>
          <a:noFill/>
          <a:ln w="28575">
            <a:solidFill>
              <a:schemeClr val="tx1"/>
            </a:solidFill>
            <a:round/>
            <a:headEnd/>
            <a:tailEnd/>
          </a:ln>
        </p:spPr>
        <p:txBody>
          <a:bodyPr lIns="0" tIns="0" rIns="0" bIns="0"/>
          <a:lstStyle/>
          <a:p>
            <a:endParaRPr lang="en-US"/>
          </a:p>
        </p:txBody>
      </p:sp>
      <p:sp>
        <p:nvSpPr>
          <p:cNvPr id="71753" name="Line 79"/>
          <p:cNvSpPr>
            <a:spLocks noChangeShapeType="1"/>
          </p:cNvSpPr>
          <p:nvPr/>
        </p:nvSpPr>
        <p:spPr bwMode="auto">
          <a:xfrm flipH="1">
            <a:off x="2514600" y="3851275"/>
            <a:ext cx="152400" cy="152400"/>
          </a:xfrm>
          <a:prstGeom prst="line">
            <a:avLst/>
          </a:prstGeom>
          <a:noFill/>
          <a:ln w="28575">
            <a:solidFill>
              <a:schemeClr val="tx1"/>
            </a:solidFill>
            <a:round/>
            <a:headEnd/>
            <a:tailEnd/>
          </a:ln>
        </p:spPr>
        <p:txBody>
          <a:bodyPr lIns="0" tIns="0" rIns="0" bIns="0"/>
          <a:lstStyle/>
          <a:p>
            <a:endParaRPr lang="en-US"/>
          </a:p>
        </p:txBody>
      </p:sp>
      <p:sp>
        <p:nvSpPr>
          <p:cNvPr id="71754" name="Line 80"/>
          <p:cNvSpPr>
            <a:spLocks noChangeShapeType="1"/>
          </p:cNvSpPr>
          <p:nvPr/>
        </p:nvSpPr>
        <p:spPr bwMode="auto">
          <a:xfrm flipH="1">
            <a:off x="3810000" y="5029200"/>
            <a:ext cx="152400" cy="152400"/>
          </a:xfrm>
          <a:prstGeom prst="line">
            <a:avLst/>
          </a:prstGeom>
          <a:noFill/>
          <a:ln w="28575">
            <a:solidFill>
              <a:schemeClr val="tx1"/>
            </a:solidFill>
            <a:round/>
            <a:headEnd/>
            <a:tailEnd/>
          </a:ln>
        </p:spPr>
        <p:txBody>
          <a:bodyPr lIns="0" tIns="0" rIns="0" bIns="0"/>
          <a:lstStyle/>
          <a:p>
            <a:endParaRPr lang="en-US"/>
          </a:p>
        </p:txBody>
      </p:sp>
      <p:sp>
        <p:nvSpPr>
          <p:cNvPr id="71755" name="Line 81"/>
          <p:cNvSpPr>
            <a:spLocks noChangeShapeType="1"/>
          </p:cNvSpPr>
          <p:nvPr/>
        </p:nvSpPr>
        <p:spPr bwMode="auto">
          <a:xfrm flipH="1">
            <a:off x="3048000" y="4800600"/>
            <a:ext cx="152400" cy="152400"/>
          </a:xfrm>
          <a:prstGeom prst="line">
            <a:avLst/>
          </a:prstGeom>
          <a:noFill/>
          <a:ln w="28575">
            <a:solidFill>
              <a:schemeClr val="tx1"/>
            </a:solidFill>
            <a:round/>
            <a:headEnd/>
            <a:tailEnd/>
          </a:ln>
        </p:spPr>
        <p:txBody>
          <a:bodyPr lIns="0" tIns="0" rIns="0" bIns="0"/>
          <a:lstStyle/>
          <a:p>
            <a:endParaRPr lang="en-US"/>
          </a:p>
        </p:txBody>
      </p:sp>
      <p:sp>
        <p:nvSpPr>
          <p:cNvPr id="71756" name="Line 82"/>
          <p:cNvSpPr>
            <a:spLocks noChangeShapeType="1"/>
          </p:cNvSpPr>
          <p:nvPr/>
        </p:nvSpPr>
        <p:spPr bwMode="auto">
          <a:xfrm flipH="1">
            <a:off x="3048000" y="5257800"/>
            <a:ext cx="152400" cy="152400"/>
          </a:xfrm>
          <a:prstGeom prst="line">
            <a:avLst/>
          </a:prstGeom>
          <a:noFill/>
          <a:ln w="28575">
            <a:solidFill>
              <a:schemeClr val="tx1"/>
            </a:solidFill>
            <a:round/>
            <a:headEnd/>
            <a:tailEnd/>
          </a:ln>
        </p:spPr>
        <p:txBody>
          <a:bodyPr lIns="0" tIns="0" rIns="0" bIns="0"/>
          <a:lstStyle/>
          <a:p>
            <a:endParaRPr lang="en-US"/>
          </a:p>
        </p:txBody>
      </p:sp>
      <p:sp>
        <p:nvSpPr>
          <p:cNvPr id="71757" name="Rectangle 83"/>
          <p:cNvSpPr>
            <a:spLocks/>
          </p:cNvSpPr>
          <p:nvPr/>
        </p:nvSpPr>
        <p:spPr bwMode="auto">
          <a:xfrm>
            <a:off x="1066800" y="3927475"/>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58" name="Rectangle 84"/>
          <p:cNvSpPr>
            <a:spLocks/>
          </p:cNvSpPr>
          <p:nvPr/>
        </p:nvSpPr>
        <p:spPr bwMode="auto">
          <a:xfrm>
            <a:off x="2514600" y="3927475"/>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59" name="Rectangle 85"/>
          <p:cNvSpPr>
            <a:spLocks/>
          </p:cNvSpPr>
          <p:nvPr/>
        </p:nvSpPr>
        <p:spPr bwMode="auto">
          <a:xfrm>
            <a:off x="3810000" y="51054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60" name="Rectangle 86"/>
          <p:cNvSpPr>
            <a:spLocks/>
          </p:cNvSpPr>
          <p:nvPr/>
        </p:nvSpPr>
        <p:spPr bwMode="auto">
          <a:xfrm>
            <a:off x="3048000" y="48768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61" name="Rectangle 87"/>
          <p:cNvSpPr>
            <a:spLocks/>
          </p:cNvSpPr>
          <p:nvPr/>
        </p:nvSpPr>
        <p:spPr bwMode="auto">
          <a:xfrm>
            <a:off x="3048000" y="53340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62" name="Line 88"/>
          <p:cNvSpPr>
            <a:spLocks noChangeShapeType="1"/>
          </p:cNvSpPr>
          <p:nvPr/>
        </p:nvSpPr>
        <p:spPr bwMode="auto">
          <a:xfrm>
            <a:off x="5562600" y="4953000"/>
            <a:ext cx="1600200" cy="0"/>
          </a:xfrm>
          <a:prstGeom prst="line">
            <a:avLst/>
          </a:prstGeom>
          <a:noFill/>
          <a:ln w="12700">
            <a:solidFill>
              <a:srgbClr val="000000"/>
            </a:solidFill>
            <a:round/>
            <a:headEnd/>
            <a:tailEnd/>
          </a:ln>
        </p:spPr>
        <p:txBody>
          <a:bodyPr lIns="0" tIns="0" rIns="0" bIns="0"/>
          <a:lstStyle/>
          <a:p>
            <a:endParaRPr lang="en-US"/>
          </a:p>
        </p:txBody>
      </p:sp>
      <p:sp>
        <p:nvSpPr>
          <p:cNvPr id="71763" name="Line 89"/>
          <p:cNvSpPr>
            <a:spLocks noChangeShapeType="1"/>
          </p:cNvSpPr>
          <p:nvPr/>
        </p:nvSpPr>
        <p:spPr bwMode="auto">
          <a:xfrm>
            <a:off x="5562600" y="4724400"/>
            <a:ext cx="1600200" cy="0"/>
          </a:xfrm>
          <a:prstGeom prst="line">
            <a:avLst/>
          </a:prstGeom>
          <a:noFill/>
          <a:ln w="12700">
            <a:solidFill>
              <a:srgbClr val="000000"/>
            </a:solidFill>
            <a:round/>
            <a:headEnd/>
            <a:tailEnd/>
          </a:ln>
        </p:spPr>
        <p:txBody>
          <a:bodyPr lIns="0" tIns="0" rIns="0" bIns="0"/>
          <a:lstStyle/>
          <a:p>
            <a:endParaRPr lang="en-US"/>
          </a:p>
        </p:txBody>
      </p:sp>
      <p:sp>
        <p:nvSpPr>
          <p:cNvPr id="71764" name="Line 90"/>
          <p:cNvSpPr>
            <a:spLocks noChangeShapeType="1"/>
          </p:cNvSpPr>
          <p:nvPr/>
        </p:nvSpPr>
        <p:spPr bwMode="auto">
          <a:xfrm rot="10800000" flipH="1">
            <a:off x="6324600" y="4495800"/>
            <a:ext cx="0" cy="685800"/>
          </a:xfrm>
          <a:prstGeom prst="line">
            <a:avLst/>
          </a:prstGeom>
          <a:noFill/>
          <a:ln w="12700">
            <a:solidFill>
              <a:srgbClr val="000000"/>
            </a:solidFill>
            <a:round/>
            <a:headEnd/>
            <a:tailEnd/>
          </a:ln>
        </p:spPr>
        <p:txBody>
          <a:bodyPr lIns="0" tIns="0" rIns="0" bIns="0"/>
          <a:lstStyle/>
          <a:p>
            <a:endParaRPr lang="en-US"/>
          </a:p>
        </p:txBody>
      </p:sp>
      <p:sp>
        <p:nvSpPr>
          <p:cNvPr id="71765" name="Line 91"/>
          <p:cNvSpPr>
            <a:spLocks noChangeShapeType="1"/>
          </p:cNvSpPr>
          <p:nvPr/>
        </p:nvSpPr>
        <p:spPr bwMode="auto">
          <a:xfrm rot="10800000" flipH="1">
            <a:off x="6705600" y="4495800"/>
            <a:ext cx="0" cy="685800"/>
          </a:xfrm>
          <a:prstGeom prst="line">
            <a:avLst/>
          </a:prstGeom>
          <a:noFill/>
          <a:ln w="12700">
            <a:solidFill>
              <a:srgbClr val="000000"/>
            </a:solidFill>
            <a:round/>
            <a:headEnd/>
            <a:tailEnd/>
          </a:ln>
        </p:spPr>
        <p:txBody>
          <a:bodyPr lIns="0" tIns="0" rIns="0" bIns="0"/>
          <a:lstStyle/>
          <a:p>
            <a:endParaRPr lang="en-US"/>
          </a:p>
        </p:txBody>
      </p:sp>
      <p:sp>
        <p:nvSpPr>
          <p:cNvPr id="71766" name="Line 92"/>
          <p:cNvSpPr>
            <a:spLocks noChangeShapeType="1"/>
          </p:cNvSpPr>
          <p:nvPr/>
        </p:nvSpPr>
        <p:spPr bwMode="auto">
          <a:xfrm rot="10800000" flipH="1">
            <a:off x="5943600" y="4495800"/>
            <a:ext cx="0" cy="685800"/>
          </a:xfrm>
          <a:prstGeom prst="line">
            <a:avLst/>
          </a:prstGeom>
          <a:noFill/>
          <a:ln w="12700">
            <a:solidFill>
              <a:srgbClr val="000000"/>
            </a:solidFill>
            <a:round/>
            <a:headEnd/>
            <a:tailEnd/>
          </a:ln>
        </p:spPr>
        <p:txBody>
          <a:bodyPr lIns="0" tIns="0" rIns="0" bIns="0"/>
          <a:lstStyle/>
          <a:p>
            <a:endParaRPr lang="en-US"/>
          </a:p>
        </p:txBody>
      </p:sp>
      <p:sp>
        <p:nvSpPr>
          <p:cNvPr id="71767" name="Line 93"/>
          <p:cNvSpPr>
            <a:spLocks noChangeShapeType="1"/>
          </p:cNvSpPr>
          <p:nvPr/>
        </p:nvSpPr>
        <p:spPr bwMode="auto">
          <a:xfrm rot="10800000" flipH="1">
            <a:off x="5943600" y="4191000"/>
            <a:ext cx="0" cy="304800"/>
          </a:xfrm>
          <a:prstGeom prst="line">
            <a:avLst/>
          </a:prstGeom>
          <a:noFill/>
          <a:ln w="12700" cap="rnd">
            <a:solidFill>
              <a:srgbClr val="000000"/>
            </a:solidFill>
            <a:prstDash val="sysDot"/>
            <a:round/>
            <a:headEnd/>
            <a:tailEnd/>
          </a:ln>
        </p:spPr>
        <p:txBody>
          <a:bodyPr lIns="0" tIns="0" rIns="0" bIns="0"/>
          <a:lstStyle/>
          <a:p>
            <a:endParaRPr lang="en-US"/>
          </a:p>
        </p:txBody>
      </p:sp>
      <p:sp>
        <p:nvSpPr>
          <p:cNvPr id="71768" name="Line 94"/>
          <p:cNvSpPr>
            <a:spLocks noChangeShapeType="1"/>
          </p:cNvSpPr>
          <p:nvPr/>
        </p:nvSpPr>
        <p:spPr bwMode="auto">
          <a:xfrm rot="10800000" flipH="1">
            <a:off x="6324600" y="4191000"/>
            <a:ext cx="0" cy="304800"/>
          </a:xfrm>
          <a:prstGeom prst="line">
            <a:avLst/>
          </a:prstGeom>
          <a:noFill/>
          <a:ln w="12700" cap="rnd">
            <a:solidFill>
              <a:srgbClr val="000000"/>
            </a:solidFill>
            <a:prstDash val="sysDot"/>
            <a:round/>
            <a:headEnd/>
            <a:tailEnd/>
          </a:ln>
        </p:spPr>
        <p:txBody>
          <a:bodyPr lIns="0" tIns="0" rIns="0" bIns="0"/>
          <a:lstStyle/>
          <a:p>
            <a:endParaRPr lang="en-US"/>
          </a:p>
        </p:txBody>
      </p:sp>
      <p:sp>
        <p:nvSpPr>
          <p:cNvPr id="71769" name="Line 95"/>
          <p:cNvSpPr>
            <a:spLocks noChangeShapeType="1"/>
          </p:cNvSpPr>
          <p:nvPr/>
        </p:nvSpPr>
        <p:spPr bwMode="auto">
          <a:xfrm rot="10800000" flipH="1">
            <a:off x="6705600" y="4191000"/>
            <a:ext cx="0" cy="304800"/>
          </a:xfrm>
          <a:prstGeom prst="line">
            <a:avLst/>
          </a:prstGeom>
          <a:noFill/>
          <a:ln w="12700" cap="rnd">
            <a:solidFill>
              <a:srgbClr val="000000"/>
            </a:solidFill>
            <a:prstDash val="sysDot"/>
            <a:round/>
            <a:headEnd/>
            <a:tailEnd/>
          </a:ln>
        </p:spPr>
        <p:txBody>
          <a:bodyPr lIns="0" tIns="0" rIns="0" bIns="0"/>
          <a:lstStyle/>
          <a:p>
            <a:endParaRPr lang="en-US"/>
          </a:p>
        </p:txBody>
      </p:sp>
      <p:sp>
        <p:nvSpPr>
          <p:cNvPr id="71770" name="Rectangle 96"/>
          <p:cNvSpPr>
            <a:spLocks/>
          </p:cNvSpPr>
          <p:nvPr/>
        </p:nvSpPr>
        <p:spPr bwMode="auto">
          <a:xfrm>
            <a:off x="5638800" y="49530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0</a:t>
            </a:r>
          </a:p>
        </p:txBody>
      </p:sp>
      <p:sp>
        <p:nvSpPr>
          <p:cNvPr id="71771" name="Rectangle 97"/>
          <p:cNvSpPr>
            <a:spLocks/>
          </p:cNvSpPr>
          <p:nvPr/>
        </p:nvSpPr>
        <p:spPr bwMode="auto">
          <a:xfrm>
            <a:off x="6019800" y="49530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1</a:t>
            </a:r>
          </a:p>
        </p:txBody>
      </p:sp>
      <p:sp>
        <p:nvSpPr>
          <p:cNvPr id="71772" name="Rectangle 98"/>
          <p:cNvSpPr>
            <a:spLocks/>
          </p:cNvSpPr>
          <p:nvPr/>
        </p:nvSpPr>
        <p:spPr bwMode="auto">
          <a:xfrm>
            <a:off x="6400800" y="49530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2</a:t>
            </a:r>
          </a:p>
        </p:txBody>
      </p:sp>
      <p:sp>
        <p:nvSpPr>
          <p:cNvPr id="71773" name="Rectangle 99"/>
          <p:cNvSpPr>
            <a:spLocks/>
          </p:cNvSpPr>
          <p:nvPr/>
        </p:nvSpPr>
        <p:spPr bwMode="auto">
          <a:xfrm>
            <a:off x="6781800" y="49530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3</a:t>
            </a:r>
          </a:p>
        </p:txBody>
      </p:sp>
      <p:sp>
        <p:nvSpPr>
          <p:cNvPr id="71774" name="Rectangle 100"/>
          <p:cNvSpPr>
            <a:spLocks/>
          </p:cNvSpPr>
          <p:nvPr/>
        </p:nvSpPr>
        <p:spPr bwMode="auto">
          <a:xfrm>
            <a:off x="6781800" y="47244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7</a:t>
            </a:r>
          </a:p>
        </p:txBody>
      </p:sp>
      <p:sp>
        <p:nvSpPr>
          <p:cNvPr id="71775" name="Rectangle 101"/>
          <p:cNvSpPr>
            <a:spLocks/>
          </p:cNvSpPr>
          <p:nvPr/>
        </p:nvSpPr>
        <p:spPr bwMode="auto">
          <a:xfrm>
            <a:off x="6400800" y="47244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6</a:t>
            </a:r>
          </a:p>
        </p:txBody>
      </p:sp>
      <p:sp>
        <p:nvSpPr>
          <p:cNvPr id="71776" name="Rectangle 102"/>
          <p:cNvSpPr>
            <a:spLocks/>
          </p:cNvSpPr>
          <p:nvPr/>
        </p:nvSpPr>
        <p:spPr bwMode="auto">
          <a:xfrm>
            <a:off x="6019800" y="47244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5</a:t>
            </a:r>
          </a:p>
        </p:txBody>
      </p:sp>
      <p:sp>
        <p:nvSpPr>
          <p:cNvPr id="71777" name="Rectangle 103"/>
          <p:cNvSpPr>
            <a:spLocks/>
          </p:cNvSpPr>
          <p:nvPr/>
        </p:nvSpPr>
        <p:spPr bwMode="auto">
          <a:xfrm>
            <a:off x="5638800" y="4724400"/>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4</a:t>
            </a:r>
          </a:p>
        </p:txBody>
      </p:sp>
      <p:sp>
        <p:nvSpPr>
          <p:cNvPr id="71778" name="Rectangle 104"/>
          <p:cNvSpPr>
            <a:spLocks/>
          </p:cNvSpPr>
          <p:nvPr/>
        </p:nvSpPr>
        <p:spPr bwMode="auto">
          <a:xfrm>
            <a:off x="5257800" y="5638800"/>
            <a:ext cx="1068388" cy="476250"/>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byte address</a:t>
            </a:r>
            <a:endParaRPr lang="en-US" sz="1800">
              <a:solidFill>
                <a:schemeClr val="tx1"/>
              </a:solidFill>
              <a:latin typeface="Arial" charset="0"/>
              <a:cs typeface="Arial" charset="0"/>
              <a:sym typeface="Arial" charset="0"/>
            </a:endParaRPr>
          </a:p>
          <a:p>
            <a:pPr algn="l"/>
            <a:r>
              <a:rPr lang="en-US" sz="1400">
                <a:latin typeface="Arial" charset="0"/>
                <a:cs typeface="Arial" charset="0"/>
                <a:sym typeface="Arial" charset="0"/>
              </a:rPr>
              <a:t>(big Endian)</a:t>
            </a:r>
          </a:p>
        </p:txBody>
      </p:sp>
      <p:cxnSp>
        <p:nvCxnSpPr>
          <p:cNvPr id="71779" name="AutoShape 105"/>
          <p:cNvCxnSpPr>
            <a:cxnSpLocks noChangeShapeType="1"/>
            <a:stCxn id="71778" idx="0"/>
            <a:endCxn id="71771" idx="0"/>
          </p:cNvCxnSpPr>
          <p:nvPr/>
        </p:nvCxnSpPr>
        <p:spPr bwMode="auto">
          <a:xfrm rot="-5400000">
            <a:off x="5600701" y="5145087"/>
            <a:ext cx="685800" cy="301625"/>
          </a:xfrm>
          <a:prstGeom prst="bentConnector3">
            <a:avLst>
              <a:gd name="adj1" fmla="val 50000"/>
            </a:avLst>
          </a:prstGeom>
          <a:noFill/>
          <a:ln w="12700">
            <a:solidFill>
              <a:schemeClr val="tx1"/>
            </a:solidFill>
            <a:round/>
            <a:headEnd/>
            <a:tailEnd type="triangle" w="med" len="med"/>
          </a:ln>
        </p:spPr>
      </p:cxnSp>
      <p:grpSp>
        <p:nvGrpSpPr>
          <p:cNvPr id="3" name="Group 106"/>
          <p:cNvGrpSpPr>
            <a:grpSpLocks/>
          </p:cNvGrpSpPr>
          <p:nvPr/>
        </p:nvGrpSpPr>
        <p:grpSpPr bwMode="auto">
          <a:xfrm>
            <a:off x="685800" y="4343400"/>
            <a:ext cx="1831975" cy="1217613"/>
            <a:chOff x="0" y="0"/>
            <a:chExt cx="1154" cy="767"/>
          </a:xfrm>
        </p:grpSpPr>
        <p:sp>
          <p:nvSpPr>
            <p:cNvPr id="71813" name="Oval 107"/>
            <p:cNvSpPr>
              <a:spLocks/>
            </p:cNvSpPr>
            <p:nvPr/>
          </p:nvSpPr>
          <p:spPr bwMode="auto">
            <a:xfrm>
              <a:off x="240" y="0"/>
              <a:ext cx="624" cy="288"/>
            </a:xfrm>
            <a:prstGeom prst="ellipse">
              <a:avLst/>
            </a:prstGeom>
            <a:noFill/>
            <a:ln w="12700">
              <a:solidFill>
                <a:srgbClr val="000000"/>
              </a:solidFill>
              <a:round/>
              <a:headEnd/>
              <a:tailEnd/>
            </a:ln>
          </p:spPr>
          <p:txBody>
            <a:bodyPr lIns="0" tIns="0" rIns="0" bIns="0"/>
            <a:lstStyle/>
            <a:p>
              <a:endParaRPr lang="en-US"/>
            </a:p>
          </p:txBody>
        </p:sp>
        <p:sp>
          <p:nvSpPr>
            <p:cNvPr id="71814" name="Rectangle 108"/>
            <p:cNvSpPr>
              <a:spLocks/>
            </p:cNvSpPr>
            <p:nvPr/>
          </p:nvSpPr>
          <p:spPr bwMode="auto">
            <a:xfrm>
              <a:off x="192" y="0"/>
              <a:ext cx="728" cy="304"/>
            </a:xfrm>
            <a:prstGeom prst="rect">
              <a:avLst/>
            </a:prstGeom>
            <a:noFill/>
            <a:ln w="12700">
              <a:noFill/>
              <a:miter lim="800000"/>
              <a:headEnd/>
              <a:tailEnd/>
            </a:ln>
          </p:spPr>
          <p:txBody>
            <a:bodyPr lIns="38100" tIns="38100" rIns="38100" bIns="38100"/>
            <a:lstStyle/>
            <a:p>
              <a:r>
                <a:rPr lang="en-US" sz="1400">
                  <a:solidFill>
                    <a:schemeClr val="tx1"/>
                  </a:solidFill>
                  <a:latin typeface="Arial" charset="0"/>
                  <a:cs typeface="Arial" charset="0"/>
                  <a:sym typeface="Arial" charset="0"/>
                </a:rPr>
                <a:t>Fetch</a:t>
              </a:r>
              <a:endParaRPr lang="en-US" sz="1800">
                <a:solidFill>
                  <a:schemeClr val="tx1"/>
                </a:solidFill>
                <a:latin typeface="Arial" charset="0"/>
                <a:cs typeface="Arial" charset="0"/>
                <a:sym typeface="Arial" charset="0"/>
              </a:endParaRPr>
            </a:p>
            <a:p>
              <a:r>
                <a:rPr lang="en-US" sz="1400">
                  <a:solidFill>
                    <a:schemeClr val="tx1"/>
                  </a:solidFill>
                  <a:latin typeface="Arial" charset="0"/>
                  <a:cs typeface="Arial" charset="0"/>
                  <a:sym typeface="Arial" charset="0"/>
                </a:rPr>
                <a:t>PC = PC+4</a:t>
              </a:r>
            </a:p>
          </p:txBody>
        </p:sp>
        <p:sp>
          <p:nvSpPr>
            <p:cNvPr id="71815" name="Oval 109"/>
            <p:cNvSpPr>
              <a:spLocks/>
            </p:cNvSpPr>
            <p:nvPr/>
          </p:nvSpPr>
          <p:spPr bwMode="auto">
            <a:xfrm>
              <a:off x="764" y="412"/>
              <a:ext cx="364" cy="212"/>
            </a:xfrm>
            <a:prstGeom prst="ellipse">
              <a:avLst/>
            </a:prstGeom>
            <a:noFill/>
            <a:ln w="12700">
              <a:solidFill>
                <a:srgbClr val="000000"/>
              </a:solidFill>
              <a:round/>
              <a:headEnd/>
              <a:tailEnd/>
            </a:ln>
          </p:spPr>
          <p:txBody>
            <a:bodyPr lIns="0" tIns="0" rIns="0" bIns="0"/>
            <a:lstStyle/>
            <a:p>
              <a:endParaRPr lang="en-US"/>
            </a:p>
          </p:txBody>
        </p:sp>
        <p:sp>
          <p:nvSpPr>
            <p:cNvPr id="71816" name="Rectangle 110"/>
            <p:cNvSpPr>
              <a:spLocks/>
            </p:cNvSpPr>
            <p:nvPr/>
          </p:nvSpPr>
          <p:spPr bwMode="auto">
            <a:xfrm>
              <a:off x="720" y="432"/>
              <a:ext cx="434" cy="182"/>
            </a:xfrm>
            <a:prstGeom prst="rect">
              <a:avLst/>
            </a:prstGeom>
            <a:noFill/>
            <a:ln w="12700">
              <a:noFill/>
              <a:miter lim="800000"/>
              <a:headEnd/>
              <a:tailEnd/>
            </a:ln>
          </p:spPr>
          <p:txBody>
            <a:bodyPr wrap="none" lIns="38100" tIns="38100" rIns="38100" bIns="38100">
              <a:spAutoFit/>
            </a:bodyPr>
            <a:lstStyle/>
            <a:p>
              <a:pPr algn="l"/>
              <a:r>
                <a:rPr lang="en-US" sz="1400">
                  <a:solidFill>
                    <a:schemeClr val="tx1"/>
                  </a:solidFill>
                  <a:latin typeface="Arial" charset="0"/>
                  <a:cs typeface="Arial" charset="0"/>
                  <a:sym typeface="Arial" charset="0"/>
                </a:rPr>
                <a:t>Decode</a:t>
              </a:r>
            </a:p>
          </p:txBody>
        </p:sp>
        <p:sp>
          <p:nvSpPr>
            <p:cNvPr id="71817" name="Oval 111"/>
            <p:cNvSpPr>
              <a:spLocks/>
            </p:cNvSpPr>
            <p:nvPr/>
          </p:nvSpPr>
          <p:spPr bwMode="auto">
            <a:xfrm>
              <a:off x="47" y="412"/>
              <a:ext cx="339" cy="212"/>
            </a:xfrm>
            <a:prstGeom prst="ellipse">
              <a:avLst/>
            </a:prstGeom>
            <a:noFill/>
            <a:ln w="12700">
              <a:solidFill>
                <a:srgbClr val="000000"/>
              </a:solidFill>
              <a:round/>
              <a:headEnd/>
              <a:tailEnd/>
            </a:ln>
          </p:spPr>
          <p:txBody>
            <a:bodyPr lIns="0" tIns="0" rIns="0" bIns="0"/>
            <a:lstStyle/>
            <a:p>
              <a:endParaRPr lang="en-US"/>
            </a:p>
          </p:txBody>
        </p:sp>
        <p:sp>
          <p:nvSpPr>
            <p:cNvPr id="71818" name="Rectangle 112"/>
            <p:cNvSpPr>
              <a:spLocks/>
            </p:cNvSpPr>
            <p:nvPr/>
          </p:nvSpPr>
          <p:spPr bwMode="auto">
            <a:xfrm>
              <a:off x="0" y="432"/>
              <a:ext cx="297" cy="182"/>
            </a:xfrm>
            <a:prstGeom prst="rect">
              <a:avLst/>
            </a:prstGeom>
            <a:noFill/>
            <a:ln w="12700">
              <a:noFill/>
              <a:miter lim="800000"/>
              <a:headEnd/>
              <a:tailEnd/>
            </a:ln>
          </p:spPr>
          <p:txBody>
            <a:bodyPr wrap="none" lIns="38100" tIns="38100" rIns="38100" bIns="38100">
              <a:spAutoFit/>
            </a:bodyPr>
            <a:lstStyle/>
            <a:p>
              <a:pPr algn="l"/>
              <a:r>
                <a:rPr lang="en-US" sz="1400">
                  <a:solidFill>
                    <a:schemeClr val="tx1"/>
                  </a:solidFill>
                  <a:latin typeface="Arial" charset="0"/>
                  <a:cs typeface="Arial" charset="0"/>
                  <a:sym typeface="Arial" charset="0"/>
                </a:rPr>
                <a:t>Exec</a:t>
              </a:r>
            </a:p>
          </p:txBody>
        </p:sp>
        <p:sp>
          <p:nvSpPr>
            <p:cNvPr id="71819" name="AutoShape 113"/>
            <p:cNvSpPr>
              <a:spLocks/>
            </p:cNvSpPr>
            <p:nvPr/>
          </p:nvSpPr>
          <p:spPr bwMode="auto">
            <a:xfrm>
              <a:off x="864" y="144"/>
              <a:ext cx="82" cy="268"/>
            </a:xfrm>
            <a:custGeom>
              <a:avLst/>
              <a:gdLst>
                <a:gd name="T0" fmla="*/ 0 w 21600"/>
                <a:gd name="T1" fmla="*/ 2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10800" y="0"/>
                    <a:pt x="21600" y="10800"/>
                    <a:pt x="21600" y="21600"/>
                  </a:cubicBezTo>
                </a:path>
              </a:pathLst>
            </a:custGeom>
            <a:noFill/>
            <a:ln w="12700">
              <a:solidFill>
                <a:srgbClr val="000000"/>
              </a:solidFill>
              <a:round/>
              <a:headEnd/>
              <a:tailEnd type="triangle" w="med" len="med"/>
            </a:ln>
          </p:spPr>
          <p:txBody>
            <a:bodyPr lIns="0" tIns="0" rIns="0" bIns="0"/>
            <a:lstStyle/>
            <a:p>
              <a:endParaRPr lang="en-US"/>
            </a:p>
          </p:txBody>
        </p:sp>
        <p:sp>
          <p:nvSpPr>
            <p:cNvPr id="71820" name="AutoShape 114"/>
            <p:cNvSpPr>
              <a:spLocks/>
            </p:cNvSpPr>
            <p:nvPr/>
          </p:nvSpPr>
          <p:spPr bwMode="auto">
            <a:xfrm rot="5400000">
              <a:off x="509" y="330"/>
              <a:ext cx="144" cy="729"/>
            </a:xfrm>
            <a:custGeom>
              <a:avLst/>
              <a:gdLst>
                <a:gd name="T0" fmla="*/ 0 w 21600"/>
                <a:gd name="T1" fmla="*/ 12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10800" y="0"/>
                    <a:pt x="21600" y="5400"/>
                    <a:pt x="21600" y="10800"/>
                  </a:cubicBezTo>
                  <a:cubicBezTo>
                    <a:pt x="21600" y="16200"/>
                    <a:pt x="10875" y="21600"/>
                    <a:pt x="150" y="21600"/>
                  </a:cubicBezTo>
                </a:path>
              </a:pathLst>
            </a:custGeom>
            <a:noFill/>
            <a:ln w="12700">
              <a:solidFill>
                <a:srgbClr val="000000"/>
              </a:solidFill>
              <a:round/>
              <a:headEnd/>
              <a:tailEnd type="triangle" w="med" len="med"/>
            </a:ln>
          </p:spPr>
          <p:txBody>
            <a:bodyPr lIns="0" tIns="0" rIns="0" bIns="0"/>
            <a:lstStyle/>
            <a:p>
              <a:endParaRPr lang="en-US"/>
            </a:p>
          </p:txBody>
        </p:sp>
        <p:sp>
          <p:nvSpPr>
            <p:cNvPr id="71821" name="AutoShape 115"/>
            <p:cNvSpPr>
              <a:spLocks/>
            </p:cNvSpPr>
            <p:nvPr/>
          </p:nvSpPr>
          <p:spPr bwMode="auto">
            <a:xfrm rot="-5400000">
              <a:off x="94" y="265"/>
              <a:ext cx="268" cy="23"/>
            </a:xfrm>
            <a:custGeom>
              <a:avLst/>
              <a:gdLst>
                <a:gd name="T0" fmla="*/ 2 w 21600"/>
                <a:gd name="T1" fmla="*/ 0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10800" y="0"/>
                    <a:pt x="21600" y="10800"/>
                    <a:pt x="21600" y="21600"/>
                  </a:cubicBezTo>
                </a:path>
              </a:pathLst>
            </a:custGeom>
            <a:noFill/>
            <a:ln w="12700">
              <a:solidFill>
                <a:srgbClr val="000000"/>
              </a:solidFill>
              <a:round/>
              <a:headEnd/>
              <a:tailEnd type="triangle" w="med" len="med"/>
            </a:ln>
          </p:spPr>
          <p:txBody>
            <a:bodyPr lIns="0" tIns="0" rIns="0" bIns="0"/>
            <a:lstStyle/>
            <a:p>
              <a:endParaRPr lang="en-US"/>
            </a:p>
          </p:txBody>
        </p:sp>
      </p:grpSp>
      <p:grpSp>
        <p:nvGrpSpPr>
          <p:cNvPr id="4" name="Group 116"/>
          <p:cNvGrpSpPr>
            <a:grpSpLocks/>
          </p:cNvGrpSpPr>
          <p:nvPr/>
        </p:nvGrpSpPr>
        <p:grpSpPr bwMode="auto">
          <a:xfrm>
            <a:off x="2743200" y="3733800"/>
            <a:ext cx="457200" cy="762000"/>
            <a:chOff x="0" y="0"/>
            <a:chExt cx="288" cy="480"/>
          </a:xfrm>
        </p:grpSpPr>
        <p:sp>
          <p:nvSpPr>
            <p:cNvPr id="71806" name="Line 117"/>
            <p:cNvSpPr>
              <a:spLocks noChangeShapeType="1"/>
            </p:cNvSpPr>
            <p:nvPr/>
          </p:nvSpPr>
          <p:spPr bwMode="auto">
            <a:xfrm>
              <a:off x="0" y="192"/>
              <a:ext cx="48" cy="48"/>
            </a:xfrm>
            <a:prstGeom prst="line">
              <a:avLst/>
            </a:prstGeom>
            <a:noFill/>
            <a:ln w="12700">
              <a:solidFill>
                <a:srgbClr val="000000"/>
              </a:solidFill>
              <a:round/>
              <a:headEnd/>
              <a:tailEnd/>
            </a:ln>
          </p:spPr>
          <p:txBody>
            <a:bodyPr lIns="0" tIns="0" rIns="0" bIns="0"/>
            <a:lstStyle/>
            <a:p>
              <a:endParaRPr lang="en-US"/>
            </a:p>
          </p:txBody>
        </p:sp>
        <p:sp>
          <p:nvSpPr>
            <p:cNvPr id="71807" name="Line 118"/>
            <p:cNvSpPr>
              <a:spLocks noChangeShapeType="1"/>
            </p:cNvSpPr>
            <p:nvPr/>
          </p:nvSpPr>
          <p:spPr bwMode="auto">
            <a:xfrm flipH="1">
              <a:off x="0" y="240"/>
              <a:ext cx="48" cy="48"/>
            </a:xfrm>
            <a:prstGeom prst="line">
              <a:avLst/>
            </a:prstGeom>
            <a:noFill/>
            <a:ln w="12700">
              <a:solidFill>
                <a:srgbClr val="000000"/>
              </a:solidFill>
              <a:round/>
              <a:headEnd/>
              <a:tailEnd/>
            </a:ln>
          </p:spPr>
          <p:txBody>
            <a:bodyPr lIns="0" tIns="0" rIns="0" bIns="0"/>
            <a:lstStyle/>
            <a:p>
              <a:endParaRPr lang="en-US"/>
            </a:p>
          </p:txBody>
        </p:sp>
        <p:sp>
          <p:nvSpPr>
            <p:cNvPr id="71808" name="Line 119"/>
            <p:cNvSpPr>
              <a:spLocks noChangeShapeType="1"/>
            </p:cNvSpPr>
            <p:nvPr/>
          </p:nvSpPr>
          <p:spPr bwMode="auto">
            <a:xfrm rot="10800000" flipH="1">
              <a:off x="0" y="0"/>
              <a:ext cx="0" cy="192"/>
            </a:xfrm>
            <a:prstGeom prst="line">
              <a:avLst/>
            </a:prstGeom>
            <a:noFill/>
            <a:ln w="12700">
              <a:solidFill>
                <a:srgbClr val="000000"/>
              </a:solidFill>
              <a:round/>
              <a:headEnd/>
              <a:tailEnd/>
            </a:ln>
          </p:spPr>
          <p:txBody>
            <a:bodyPr lIns="0" tIns="0" rIns="0" bIns="0"/>
            <a:lstStyle/>
            <a:p>
              <a:endParaRPr lang="en-US"/>
            </a:p>
          </p:txBody>
        </p:sp>
        <p:sp>
          <p:nvSpPr>
            <p:cNvPr id="71809" name="Line 120"/>
            <p:cNvSpPr>
              <a:spLocks noChangeShapeType="1"/>
            </p:cNvSpPr>
            <p:nvPr/>
          </p:nvSpPr>
          <p:spPr bwMode="auto">
            <a:xfrm rot="10800000" flipH="1">
              <a:off x="0" y="288"/>
              <a:ext cx="0" cy="192"/>
            </a:xfrm>
            <a:prstGeom prst="line">
              <a:avLst/>
            </a:prstGeom>
            <a:noFill/>
            <a:ln w="12700">
              <a:solidFill>
                <a:srgbClr val="000000"/>
              </a:solidFill>
              <a:round/>
              <a:headEnd/>
              <a:tailEnd/>
            </a:ln>
          </p:spPr>
          <p:txBody>
            <a:bodyPr lIns="0" tIns="0" rIns="0" bIns="0"/>
            <a:lstStyle/>
            <a:p>
              <a:endParaRPr lang="en-US"/>
            </a:p>
          </p:txBody>
        </p:sp>
        <p:sp>
          <p:nvSpPr>
            <p:cNvPr id="71810" name="Line 121"/>
            <p:cNvSpPr>
              <a:spLocks noChangeShapeType="1"/>
            </p:cNvSpPr>
            <p:nvPr/>
          </p:nvSpPr>
          <p:spPr bwMode="auto">
            <a:xfrm rot="10800000" flipH="1">
              <a:off x="0" y="336"/>
              <a:ext cx="288" cy="144"/>
            </a:xfrm>
            <a:prstGeom prst="line">
              <a:avLst/>
            </a:prstGeom>
            <a:noFill/>
            <a:ln w="12700">
              <a:solidFill>
                <a:srgbClr val="000000"/>
              </a:solidFill>
              <a:round/>
              <a:headEnd/>
              <a:tailEnd/>
            </a:ln>
          </p:spPr>
          <p:txBody>
            <a:bodyPr lIns="0" tIns="0" rIns="0" bIns="0"/>
            <a:lstStyle/>
            <a:p>
              <a:endParaRPr lang="en-US"/>
            </a:p>
          </p:txBody>
        </p:sp>
        <p:sp>
          <p:nvSpPr>
            <p:cNvPr id="71811" name="Line 122"/>
            <p:cNvSpPr>
              <a:spLocks noChangeShapeType="1"/>
            </p:cNvSpPr>
            <p:nvPr/>
          </p:nvSpPr>
          <p:spPr bwMode="auto">
            <a:xfrm rot="10800000" flipH="1">
              <a:off x="288" y="144"/>
              <a:ext cx="0" cy="192"/>
            </a:xfrm>
            <a:prstGeom prst="line">
              <a:avLst/>
            </a:prstGeom>
            <a:noFill/>
            <a:ln w="12700">
              <a:solidFill>
                <a:srgbClr val="000000"/>
              </a:solidFill>
              <a:round/>
              <a:headEnd/>
              <a:tailEnd/>
            </a:ln>
          </p:spPr>
          <p:txBody>
            <a:bodyPr lIns="0" tIns="0" rIns="0" bIns="0"/>
            <a:lstStyle/>
            <a:p>
              <a:endParaRPr lang="en-US"/>
            </a:p>
          </p:txBody>
        </p:sp>
        <p:sp>
          <p:nvSpPr>
            <p:cNvPr id="71812" name="Line 123"/>
            <p:cNvSpPr>
              <a:spLocks noChangeShapeType="1"/>
            </p:cNvSpPr>
            <p:nvPr/>
          </p:nvSpPr>
          <p:spPr bwMode="auto">
            <a:xfrm>
              <a:off x="0" y="0"/>
              <a:ext cx="288" cy="144"/>
            </a:xfrm>
            <a:prstGeom prst="line">
              <a:avLst/>
            </a:prstGeom>
            <a:noFill/>
            <a:ln w="12700">
              <a:solidFill>
                <a:srgbClr val="000000"/>
              </a:solidFill>
              <a:round/>
              <a:headEnd/>
              <a:tailEnd/>
            </a:ln>
          </p:spPr>
          <p:txBody>
            <a:bodyPr lIns="0" tIns="0" rIns="0" bIns="0"/>
            <a:lstStyle/>
            <a:p>
              <a:endParaRPr lang="en-US"/>
            </a:p>
          </p:txBody>
        </p:sp>
      </p:grpSp>
      <p:sp>
        <p:nvSpPr>
          <p:cNvPr id="71782" name="Rectangle 124"/>
          <p:cNvSpPr>
            <a:spLocks/>
          </p:cNvSpPr>
          <p:nvPr/>
        </p:nvSpPr>
        <p:spPr bwMode="auto">
          <a:xfrm>
            <a:off x="2743200" y="3962400"/>
            <a:ext cx="366713"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Add</a:t>
            </a:r>
          </a:p>
        </p:txBody>
      </p:sp>
      <p:sp>
        <p:nvSpPr>
          <p:cNvPr id="71783" name="Line 125"/>
          <p:cNvSpPr>
            <a:spLocks noChangeShapeType="1"/>
          </p:cNvSpPr>
          <p:nvPr/>
        </p:nvSpPr>
        <p:spPr bwMode="auto">
          <a:xfrm>
            <a:off x="2438400" y="4384675"/>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84" name="Line 126"/>
          <p:cNvSpPr>
            <a:spLocks noChangeShapeType="1"/>
          </p:cNvSpPr>
          <p:nvPr/>
        </p:nvSpPr>
        <p:spPr bwMode="auto">
          <a:xfrm>
            <a:off x="3200400" y="41148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85" name="Line 127"/>
          <p:cNvSpPr>
            <a:spLocks noChangeShapeType="1"/>
          </p:cNvSpPr>
          <p:nvPr/>
        </p:nvSpPr>
        <p:spPr bwMode="auto">
          <a:xfrm flipH="1">
            <a:off x="3200400" y="4038600"/>
            <a:ext cx="152400" cy="152400"/>
          </a:xfrm>
          <a:prstGeom prst="line">
            <a:avLst/>
          </a:prstGeom>
          <a:noFill/>
          <a:ln w="28575">
            <a:solidFill>
              <a:schemeClr val="tx1"/>
            </a:solidFill>
            <a:round/>
            <a:headEnd/>
            <a:tailEnd/>
          </a:ln>
        </p:spPr>
        <p:txBody>
          <a:bodyPr lIns="0" tIns="0" rIns="0" bIns="0"/>
          <a:lstStyle/>
          <a:p>
            <a:endParaRPr lang="en-US"/>
          </a:p>
        </p:txBody>
      </p:sp>
      <p:sp>
        <p:nvSpPr>
          <p:cNvPr id="71786" name="Line 128"/>
          <p:cNvSpPr>
            <a:spLocks noChangeShapeType="1"/>
          </p:cNvSpPr>
          <p:nvPr/>
        </p:nvSpPr>
        <p:spPr bwMode="auto">
          <a:xfrm flipH="1">
            <a:off x="2438400" y="4308475"/>
            <a:ext cx="152400" cy="152400"/>
          </a:xfrm>
          <a:prstGeom prst="line">
            <a:avLst/>
          </a:prstGeom>
          <a:noFill/>
          <a:ln w="28575">
            <a:solidFill>
              <a:schemeClr val="tx1"/>
            </a:solidFill>
            <a:round/>
            <a:headEnd/>
            <a:tailEnd/>
          </a:ln>
        </p:spPr>
        <p:txBody>
          <a:bodyPr lIns="0" tIns="0" rIns="0" bIns="0"/>
          <a:lstStyle/>
          <a:p>
            <a:endParaRPr lang="en-US"/>
          </a:p>
        </p:txBody>
      </p:sp>
      <p:sp>
        <p:nvSpPr>
          <p:cNvPr id="71787" name="Rectangle 129"/>
          <p:cNvSpPr>
            <a:spLocks/>
          </p:cNvSpPr>
          <p:nvPr/>
        </p:nvSpPr>
        <p:spPr bwMode="auto">
          <a:xfrm>
            <a:off x="3200400" y="41148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88" name="Rectangle 130"/>
          <p:cNvSpPr>
            <a:spLocks/>
          </p:cNvSpPr>
          <p:nvPr/>
        </p:nvSpPr>
        <p:spPr bwMode="auto">
          <a:xfrm>
            <a:off x="2438400" y="4384675"/>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89" name="Rectangle 131"/>
          <p:cNvSpPr>
            <a:spLocks/>
          </p:cNvSpPr>
          <p:nvPr/>
        </p:nvSpPr>
        <p:spPr bwMode="auto">
          <a:xfrm>
            <a:off x="2209800" y="4232275"/>
            <a:ext cx="149225"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4</a:t>
            </a:r>
          </a:p>
        </p:txBody>
      </p:sp>
      <p:grpSp>
        <p:nvGrpSpPr>
          <p:cNvPr id="5" name="Group 132"/>
          <p:cNvGrpSpPr>
            <a:grpSpLocks/>
          </p:cNvGrpSpPr>
          <p:nvPr/>
        </p:nvGrpSpPr>
        <p:grpSpPr bwMode="auto">
          <a:xfrm>
            <a:off x="3505200" y="3505200"/>
            <a:ext cx="457200" cy="762000"/>
            <a:chOff x="0" y="0"/>
            <a:chExt cx="288" cy="480"/>
          </a:xfrm>
        </p:grpSpPr>
        <p:sp>
          <p:nvSpPr>
            <p:cNvPr id="71799" name="Line 133"/>
            <p:cNvSpPr>
              <a:spLocks noChangeShapeType="1"/>
            </p:cNvSpPr>
            <p:nvPr/>
          </p:nvSpPr>
          <p:spPr bwMode="auto">
            <a:xfrm>
              <a:off x="0" y="192"/>
              <a:ext cx="48" cy="48"/>
            </a:xfrm>
            <a:prstGeom prst="line">
              <a:avLst/>
            </a:prstGeom>
            <a:noFill/>
            <a:ln w="12700">
              <a:solidFill>
                <a:srgbClr val="000000"/>
              </a:solidFill>
              <a:round/>
              <a:headEnd/>
              <a:tailEnd/>
            </a:ln>
          </p:spPr>
          <p:txBody>
            <a:bodyPr lIns="0" tIns="0" rIns="0" bIns="0"/>
            <a:lstStyle/>
            <a:p>
              <a:endParaRPr lang="en-US"/>
            </a:p>
          </p:txBody>
        </p:sp>
        <p:sp>
          <p:nvSpPr>
            <p:cNvPr id="71800" name="Line 134"/>
            <p:cNvSpPr>
              <a:spLocks noChangeShapeType="1"/>
            </p:cNvSpPr>
            <p:nvPr/>
          </p:nvSpPr>
          <p:spPr bwMode="auto">
            <a:xfrm flipH="1">
              <a:off x="0" y="240"/>
              <a:ext cx="48" cy="48"/>
            </a:xfrm>
            <a:prstGeom prst="line">
              <a:avLst/>
            </a:prstGeom>
            <a:noFill/>
            <a:ln w="12700">
              <a:solidFill>
                <a:srgbClr val="000000"/>
              </a:solidFill>
              <a:round/>
              <a:headEnd/>
              <a:tailEnd/>
            </a:ln>
          </p:spPr>
          <p:txBody>
            <a:bodyPr lIns="0" tIns="0" rIns="0" bIns="0"/>
            <a:lstStyle/>
            <a:p>
              <a:endParaRPr lang="en-US"/>
            </a:p>
          </p:txBody>
        </p:sp>
        <p:sp>
          <p:nvSpPr>
            <p:cNvPr id="71801" name="Line 135"/>
            <p:cNvSpPr>
              <a:spLocks noChangeShapeType="1"/>
            </p:cNvSpPr>
            <p:nvPr/>
          </p:nvSpPr>
          <p:spPr bwMode="auto">
            <a:xfrm rot="10800000" flipH="1">
              <a:off x="0" y="0"/>
              <a:ext cx="0" cy="192"/>
            </a:xfrm>
            <a:prstGeom prst="line">
              <a:avLst/>
            </a:prstGeom>
            <a:noFill/>
            <a:ln w="12700">
              <a:solidFill>
                <a:srgbClr val="000000"/>
              </a:solidFill>
              <a:round/>
              <a:headEnd/>
              <a:tailEnd/>
            </a:ln>
          </p:spPr>
          <p:txBody>
            <a:bodyPr lIns="0" tIns="0" rIns="0" bIns="0"/>
            <a:lstStyle/>
            <a:p>
              <a:endParaRPr lang="en-US"/>
            </a:p>
          </p:txBody>
        </p:sp>
        <p:sp>
          <p:nvSpPr>
            <p:cNvPr id="71802" name="Line 136"/>
            <p:cNvSpPr>
              <a:spLocks noChangeShapeType="1"/>
            </p:cNvSpPr>
            <p:nvPr/>
          </p:nvSpPr>
          <p:spPr bwMode="auto">
            <a:xfrm rot="10800000" flipH="1">
              <a:off x="0" y="288"/>
              <a:ext cx="0" cy="192"/>
            </a:xfrm>
            <a:prstGeom prst="line">
              <a:avLst/>
            </a:prstGeom>
            <a:noFill/>
            <a:ln w="12700">
              <a:solidFill>
                <a:srgbClr val="000000"/>
              </a:solidFill>
              <a:round/>
              <a:headEnd/>
              <a:tailEnd/>
            </a:ln>
          </p:spPr>
          <p:txBody>
            <a:bodyPr lIns="0" tIns="0" rIns="0" bIns="0"/>
            <a:lstStyle/>
            <a:p>
              <a:endParaRPr lang="en-US"/>
            </a:p>
          </p:txBody>
        </p:sp>
        <p:sp>
          <p:nvSpPr>
            <p:cNvPr id="71803" name="Line 137"/>
            <p:cNvSpPr>
              <a:spLocks noChangeShapeType="1"/>
            </p:cNvSpPr>
            <p:nvPr/>
          </p:nvSpPr>
          <p:spPr bwMode="auto">
            <a:xfrm rot="10800000" flipH="1">
              <a:off x="0" y="336"/>
              <a:ext cx="288" cy="144"/>
            </a:xfrm>
            <a:prstGeom prst="line">
              <a:avLst/>
            </a:prstGeom>
            <a:noFill/>
            <a:ln w="12700">
              <a:solidFill>
                <a:srgbClr val="000000"/>
              </a:solidFill>
              <a:round/>
              <a:headEnd/>
              <a:tailEnd/>
            </a:ln>
          </p:spPr>
          <p:txBody>
            <a:bodyPr lIns="0" tIns="0" rIns="0" bIns="0"/>
            <a:lstStyle/>
            <a:p>
              <a:endParaRPr lang="en-US"/>
            </a:p>
          </p:txBody>
        </p:sp>
        <p:sp>
          <p:nvSpPr>
            <p:cNvPr id="71804" name="Line 138"/>
            <p:cNvSpPr>
              <a:spLocks noChangeShapeType="1"/>
            </p:cNvSpPr>
            <p:nvPr/>
          </p:nvSpPr>
          <p:spPr bwMode="auto">
            <a:xfrm rot="10800000" flipH="1">
              <a:off x="288" y="144"/>
              <a:ext cx="0" cy="192"/>
            </a:xfrm>
            <a:prstGeom prst="line">
              <a:avLst/>
            </a:prstGeom>
            <a:noFill/>
            <a:ln w="12700">
              <a:solidFill>
                <a:srgbClr val="000000"/>
              </a:solidFill>
              <a:round/>
              <a:headEnd/>
              <a:tailEnd/>
            </a:ln>
          </p:spPr>
          <p:txBody>
            <a:bodyPr lIns="0" tIns="0" rIns="0" bIns="0"/>
            <a:lstStyle/>
            <a:p>
              <a:endParaRPr lang="en-US"/>
            </a:p>
          </p:txBody>
        </p:sp>
        <p:sp>
          <p:nvSpPr>
            <p:cNvPr id="71805" name="Line 139"/>
            <p:cNvSpPr>
              <a:spLocks noChangeShapeType="1"/>
            </p:cNvSpPr>
            <p:nvPr/>
          </p:nvSpPr>
          <p:spPr bwMode="auto">
            <a:xfrm>
              <a:off x="0" y="0"/>
              <a:ext cx="288" cy="144"/>
            </a:xfrm>
            <a:prstGeom prst="line">
              <a:avLst/>
            </a:prstGeom>
            <a:noFill/>
            <a:ln w="12700">
              <a:solidFill>
                <a:srgbClr val="000000"/>
              </a:solidFill>
              <a:round/>
              <a:headEnd/>
              <a:tailEnd/>
            </a:ln>
          </p:spPr>
          <p:txBody>
            <a:bodyPr lIns="0" tIns="0" rIns="0" bIns="0"/>
            <a:lstStyle/>
            <a:p>
              <a:endParaRPr lang="en-US"/>
            </a:p>
          </p:txBody>
        </p:sp>
      </p:grpSp>
      <p:sp>
        <p:nvSpPr>
          <p:cNvPr id="71791" name="Rectangle 140"/>
          <p:cNvSpPr>
            <a:spLocks/>
          </p:cNvSpPr>
          <p:nvPr/>
        </p:nvSpPr>
        <p:spPr bwMode="auto">
          <a:xfrm>
            <a:off x="3505200" y="3733800"/>
            <a:ext cx="366713"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Add</a:t>
            </a:r>
          </a:p>
        </p:txBody>
      </p:sp>
      <p:sp>
        <p:nvSpPr>
          <p:cNvPr id="71792" name="Line 141"/>
          <p:cNvSpPr>
            <a:spLocks noChangeShapeType="1"/>
          </p:cNvSpPr>
          <p:nvPr/>
        </p:nvSpPr>
        <p:spPr bwMode="auto">
          <a:xfrm>
            <a:off x="3962400" y="38862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93" name="Line 142"/>
          <p:cNvSpPr>
            <a:spLocks noChangeShapeType="1"/>
          </p:cNvSpPr>
          <p:nvPr/>
        </p:nvSpPr>
        <p:spPr bwMode="auto">
          <a:xfrm flipH="1">
            <a:off x="3962400" y="3810000"/>
            <a:ext cx="152400" cy="152400"/>
          </a:xfrm>
          <a:prstGeom prst="line">
            <a:avLst/>
          </a:prstGeom>
          <a:noFill/>
          <a:ln w="28575">
            <a:solidFill>
              <a:schemeClr val="tx1"/>
            </a:solidFill>
            <a:round/>
            <a:headEnd/>
            <a:tailEnd/>
          </a:ln>
        </p:spPr>
        <p:txBody>
          <a:bodyPr lIns="0" tIns="0" rIns="0" bIns="0"/>
          <a:lstStyle/>
          <a:p>
            <a:endParaRPr lang="en-US"/>
          </a:p>
        </p:txBody>
      </p:sp>
      <p:sp>
        <p:nvSpPr>
          <p:cNvPr id="71794" name="Rectangle 143"/>
          <p:cNvSpPr>
            <a:spLocks/>
          </p:cNvSpPr>
          <p:nvPr/>
        </p:nvSpPr>
        <p:spPr bwMode="auto">
          <a:xfrm>
            <a:off x="3962400" y="3886200"/>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95" name="Line 144"/>
          <p:cNvSpPr>
            <a:spLocks noChangeShapeType="1"/>
          </p:cNvSpPr>
          <p:nvPr/>
        </p:nvSpPr>
        <p:spPr bwMode="auto">
          <a:xfrm>
            <a:off x="3200400" y="36576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96" name="Line 145"/>
          <p:cNvSpPr>
            <a:spLocks noChangeShapeType="1"/>
          </p:cNvSpPr>
          <p:nvPr/>
        </p:nvSpPr>
        <p:spPr bwMode="auto">
          <a:xfrm flipH="1">
            <a:off x="3200400" y="3622675"/>
            <a:ext cx="152400" cy="152400"/>
          </a:xfrm>
          <a:prstGeom prst="line">
            <a:avLst/>
          </a:prstGeom>
          <a:noFill/>
          <a:ln w="28575">
            <a:solidFill>
              <a:schemeClr val="tx1"/>
            </a:solidFill>
            <a:round/>
            <a:headEnd/>
            <a:tailEnd/>
          </a:ln>
        </p:spPr>
        <p:txBody>
          <a:bodyPr lIns="0" tIns="0" rIns="0" bIns="0"/>
          <a:lstStyle/>
          <a:p>
            <a:endParaRPr lang="en-US"/>
          </a:p>
        </p:txBody>
      </p:sp>
      <p:sp>
        <p:nvSpPr>
          <p:cNvPr id="71797" name="Rectangle 146"/>
          <p:cNvSpPr>
            <a:spLocks/>
          </p:cNvSpPr>
          <p:nvPr/>
        </p:nvSpPr>
        <p:spPr bwMode="auto">
          <a:xfrm>
            <a:off x="3200400" y="3698875"/>
            <a:ext cx="249238" cy="263525"/>
          </a:xfrm>
          <a:prstGeom prst="rect">
            <a:avLst/>
          </a:prstGeom>
          <a:noFill/>
          <a:ln w="12700">
            <a:noFill/>
            <a:miter lim="800000"/>
            <a:headEnd/>
            <a:tailEnd/>
          </a:ln>
        </p:spPr>
        <p:txBody>
          <a:bodyPr wrap="none" lIns="25400" tIns="25400" rIns="25400" bIns="25400">
            <a:spAutoFit/>
          </a:bodyPr>
          <a:lstStyle/>
          <a:p>
            <a:pPr algn="l"/>
            <a:r>
              <a:rPr lang="en-US" sz="1400">
                <a:solidFill>
                  <a:schemeClr val="tx1"/>
                </a:solidFill>
                <a:latin typeface="Arial" charset="0"/>
                <a:cs typeface="Arial" charset="0"/>
                <a:sym typeface="Arial" charset="0"/>
              </a:rPr>
              <a:t>32</a:t>
            </a:r>
          </a:p>
        </p:txBody>
      </p:sp>
      <p:sp>
        <p:nvSpPr>
          <p:cNvPr id="71798" name="Rectangle 147"/>
          <p:cNvSpPr>
            <a:spLocks/>
          </p:cNvSpPr>
          <p:nvPr/>
        </p:nvSpPr>
        <p:spPr bwMode="auto">
          <a:xfrm>
            <a:off x="2057400" y="3505200"/>
            <a:ext cx="1079500" cy="263525"/>
          </a:xfrm>
          <a:prstGeom prst="rect">
            <a:avLst/>
          </a:prstGeom>
          <a:noFill/>
          <a:ln w="12700">
            <a:noFill/>
            <a:miter lim="800000"/>
            <a:headEnd/>
            <a:tailEnd/>
          </a:ln>
        </p:spPr>
        <p:txBody>
          <a:bodyPr wrap="none" lIns="25400" tIns="25400" rIns="25400" bIns="25400">
            <a:spAutoFit/>
          </a:bodyPr>
          <a:lstStyle/>
          <a:p>
            <a:pPr algn="l"/>
            <a:r>
              <a:rPr lang="en-US" sz="1400">
                <a:latin typeface="Arial" charset="0"/>
                <a:cs typeface="Arial" charset="0"/>
                <a:sym typeface="Arial" charset="0"/>
              </a:rPr>
              <a:t>branch offset</a:t>
            </a:r>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p:cNvPicPr>
            <a:picLocks noChangeAspect="1" noChangeArrowheads="1"/>
          </p:cNvPicPr>
          <p:nvPr/>
        </p:nvPicPr>
        <p:blipFill>
          <a:blip r:embed="rId3" cstate="print"/>
          <a:srcRect/>
          <a:stretch>
            <a:fillRect/>
          </a:stretch>
        </p:blipFill>
        <p:spPr bwMode="auto">
          <a:xfrm>
            <a:off x="380160" y="1699378"/>
            <a:ext cx="8372160" cy="4506234"/>
          </a:xfrm>
          <a:prstGeom prst="rect">
            <a:avLst/>
          </a:prstGeom>
          <a:noFill/>
          <a:ln w="9525">
            <a:noFill/>
            <a:round/>
            <a:headEnd/>
            <a:tailEnd/>
          </a:ln>
        </p:spPr>
      </p:pic>
      <p:sp>
        <p:nvSpPr>
          <p:cNvPr id="79875" name="Rectangle 2"/>
          <p:cNvSpPr>
            <a:spLocks noGrp="1" noChangeArrowheads="1"/>
          </p:cNvSpPr>
          <p:nvPr>
            <p:ph type="title"/>
          </p:nvPr>
        </p:nvSpPr>
        <p:spPr>
          <a:xfrm>
            <a:off x="761760" y="0"/>
            <a:ext cx="7544160" cy="829527"/>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Integrating TLB and L1 Cache</a:t>
            </a:r>
          </a:p>
        </p:txBody>
      </p:sp>
      <p:sp>
        <p:nvSpPr>
          <p:cNvPr id="79876" name="Rectangle 3"/>
          <p:cNvSpPr>
            <a:spLocks noGrp="1" noChangeArrowheads="1"/>
          </p:cNvSpPr>
          <p:nvPr>
            <p:ph type="body" idx="1"/>
          </p:nvPr>
        </p:nvSpPr>
        <p:spPr>
          <a:xfrm>
            <a:off x="207360" y="761840"/>
            <a:ext cx="8709120" cy="1104596"/>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First map </a:t>
            </a:r>
            <a:r>
              <a:rPr lang="en-GB" dirty="0" smtClean="0">
                <a:solidFill>
                  <a:srgbClr val="FF6600"/>
                </a:solidFill>
              </a:rPr>
              <a:t>Virtual address</a:t>
            </a:r>
            <a:r>
              <a:rPr lang="en-GB" dirty="0" smtClean="0"/>
              <a:t> to </a:t>
            </a:r>
            <a:r>
              <a:rPr lang="en-GB" dirty="0" smtClean="0">
                <a:solidFill>
                  <a:srgbClr val="D440D4"/>
                </a:solidFill>
              </a:rPr>
              <a:t>Physical address</a:t>
            </a:r>
            <a:r>
              <a:rPr lang="en-GB" dirty="0" smtClean="0"/>
              <a:t> using TLB</a:t>
            </a:r>
          </a:p>
        </p:txBody>
      </p:sp>
      <p:sp>
        <p:nvSpPr>
          <p:cNvPr id="79877" name="Rectangle 4"/>
          <p:cNvSpPr>
            <a:spLocks noChangeArrowheads="1"/>
          </p:cNvSpPr>
          <p:nvPr/>
        </p:nvSpPr>
        <p:spPr bwMode="auto">
          <a:xfrm>
            <a:off x="306721" y="3174093"/>
            <a:ext cx="675360" cy="343368"/>
          </a:xfrm>
          <a:prstGeom prst="rect">
            <a:avLst/>
          </a:prstGeom>
          <a:solidFill>
            <a:srgbClr val="FFFFFF"/>
          </a:solid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TLB</a:t>
            </a:r>
          </a:p>
        </p:txBody>
      </p:sp>
      <p:sp>
        <p:nvSpPr>
          <p:cNvPr id="79878" name="Rectangle 5"/>
          <p:cNvSpPr>
            <a:spLocks noChangeArrowheads="1"/>
          </p:cNvSpPr>
          <p:nvPr/>
        </p:nvSpPr>
        <p:spPr bwMode="auto">
          <a:xfrm>
            <a:off x="1182240" y="3297946"/>
            <a:ext cx="6645600" cy="1219809"/>
          </a:xfrm>
          <a:prstGeom prst="rect">
            <a:avLst/>
          </a:prstGeom>
          <a:noFill/>
          <a:ln w="28440">
            <a:solidFill>
              <a:srgbClr val="000000"/>
            </a:solidFill>
            <a:miter lim="800000"/>
            <a:headEnd/>
            <a:tailEnd/>
          </a:ln>
        </p:spPr>
        <p:txBody>
          <a:bodyPr wrap="none" lIns="82945" tIns="41473" rIns="82945" bIns="41473" anchor="ctr"/>
          <a:lstStyle/>
          <a:p>
            <a:endParaRPr lang="en-US"/>
          </a:p>
        </p:txBody>
      </p:sp>
      <p:sp>
        <p:nvSpPr>
          <p:cNvPr id="79879" name="Text Box 6"/>
          <p:cNvSpPr txBox="1">
            <a:spLocks noChangeArrowheads="1"/>
          </p:cNvSpPr>
          <p:nvPr/>
        </p:nvSpPr>
        <p:spPr bwMode="auto">
          <a:xfrm>
            <a:off x="2926080" y="2295601"/>
            <a:ext cx="1777686" cy="271810"/>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1300" b="1" dirty="0">
                <a:solidFill>
                  <a:srgbClr val="FF6600"/>
                </a:solidFill>
                <a:latin typeface="Arial" charset="0"/>
              </a:rPr>
              <a:t>Virtual page number</a:t>
            </a:r>
          </a:p>
        </p:txBody>
      </p:sp>
      <p:sp>
        <p:nvSpPr>
          <p:cNvPr id="79880" name="Text Box 7"/>
          <p:cNvSpPr txBox="1">
            <a:spLocks noChangeArrowheads="1"/>
          </p:cNvSpPr>
          <p:nvPr/>
        </p:nvSpPr>
        <p:spPr bwMode="auto">
          <a:xfrm>
            <a:off x="3133440" y="2989754"/>
            <a:ext cx="1527425"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1100" b="1" dirty="0">
                <a:solidFill>
                  <a:srgbClr val="FF6600"/>
                </a:solidFill>
                <a:latin typeface="Arial" charset="0"/>
              </a:rPr>
              <a:t>Virtual page number</a:t>
            </a:r>
          </a:p>
        </p:txBody>
      </p:sp>
      <p:sp>
        <p:nvSpPr>
          <p:cNvPr id="79881" name="Text Box 8"/>
          <p:cNvSpPr txBox="1">
            <a:spLocks noChangeArrowheads="1"/>
          </p:cNvSpPr>
          <p:nvPr/>
        </p:nvSpPr>
        <p:spPr bwMode="auto">
          <a:xfrm>
            <a:off x="5418721" y="2963831"/>
            <a:ext cx="1662077"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1100" b="1" dirty="0">
                <a:solidFill>
                  <a:srgbClr val="D440D4"/>
                </a:solidFill>
                <a:latin typeface="Arial" charset="0"/>
              </a:rPr>
              <a:t>Physical page number</a:t>
            </a:r>
          </a:p>
        </p:txBody>
      </p:sp>
      <p:sp>
        <p:nvSpPr>
          <p:cNvPr id="79882" name="Text Box 9"/>
          <p:cNvSpPr txBox="1">
            <a:spLocks noChangeArrowheads="1"/>
          </p:cNvSpPr>
          <p:nvPr/>
        </p:nvSpPr>
        <p:spPr bwMode="auto">
          <a:xfrm>
            <a:off x="3866401" y="5181664"/>
            <a:ext cx="1662077"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1100" b="1" dirty="0">
                <a:solidFill>
                  <a:srgbClr val="D440D4"/>
                </a:solidFill>
                <a:latin typeface="Arial" charset="0"/>
              </a:rPr>
              <a:t>Physical page number</a:t>
            </a:r>
          </a:p>
        </p:txBody>
      </p:sp>
      <p:sp>
        <p:nvSpPr>
          <p:cNvPr id="79883" name="Text Box 10"/>
          <p:cNvSpPr txBox="1">
            <a:spLocks noChangeArrowheads="1"/>
          </p:cNvSpPr>
          <p:nvPr/>
        </p:nvSpPr>
        <p:spPr bwMode="auto">
          <a:xfrm>
            <a:off x="3052800" y="1468954"/>
            <a:ext cx="3584719" cy="343368"/>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 pos="1969949" algn="l"/>
                <a:tab pos="2626599" algn="l"/>
              </a:tabLst>
            </a:pPr>
            <a:r>
              <a:rPr lang="en-GB" b="1" dirty="0">
                <a:solidFill>
                  <a:srgbClr val="FF6600"/>
                </a:solidFill>
                <a:latin typeface="Arial" charset="0"/>
              </a:rPr>
              <a:t>Virtual address</a:t>
            </a:r>
            <a:r>
              <a:rPr lang="en-GB" b="1" dirty="0">
                <a:solidFill>
                  <a:srgbClr val="000000"/>
                </a:solidFill>
                <a:latin typeface="Arial" charset="0"/>
              </a:rPr>
              <a:t> from processor</a:t>
            </a:r>
          </a:p>
        </p:txBody>
      </p:sp>
      <p:sp>
        <p:nvSpPr>
          <p:cNvPr id="79884" name="Text Box 11"/>
          <p:cNvSpPr txBox="1">
            <a:spLocks noChangeArrowheads="1"/>
          </p:cNvSpPr>
          <p:nvPr/>
        </p:nvSpPr>
        <p:spPr bwMode="auto">
          <a:xfrm>
            <a:off x="5581441" y="2249516"/>
            <a:ext cx="1067364" cy="271810"/>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1300" b="1" dirty="0">
                <a:solidFill>
                  <a:srgbClr val="000000"/>
                </a:solidFill>
                <a:latin typeface="Arial" charset="0"/>
              </a:rPr>
              <a:t>Page offset</a:t>
            </a:r>
          </a:p>
        </p:txBody>
      </p:sp>
      <p:sp>
        <p:nvSpPr>
          <p:cNvPr id="79885" name="Text Box 12"/>
          <p:cNvSpPr txBox="1">
            <a:spLocks noChangeArrowheads="1"/>
          </p:cNvSpPr>
          <p:nvPr/>
        </p:nvSpPr>
        <p:spPr bwMode="auto">
          <a:xfrm>
            <a:off x="6631200" y="5181664"/>
            <a:ext cx="924696"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1100" b="1" dirty="0">
                <a:solidFill>
                  <a:srgbClr val="000000"/>
                </a:solidFill>
                <a:latin typeface="Arial" charset="0"/>
              </a:rPr>
              <a:t>Page offset</a:t>
            </a:r>
          </a:p>
        </p:txBody>
      </p:sp>
      <p:sp>
        <p:nvSpPr>
          <p:cNvPr id="79886" name="Text Box 13"/>
          <p:cNvSpPr txBox="1">
            <a:spLocks noChangeArrowheads="1"/>
          </p:cNvSpPr>
          <p:nvPr/>
        </p:nvSpPr>
        <p:spPr bwMode="auto">
          <a:xfrm>
            <a:off x="6202081" y="5602188"/>
            <a:ext cx="996832"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1100" b="1" dirty="0">
                <a:solidFill>
                  <a:srgbClr val="000000"/>
                </a:solidFill>
                <a:latin typeface="Arial" charset="0"/>
              </a:rPr>
              <a:t>Cache index</a:t>
            </a:r>
          </a:p>
        </p:txBody>
      </p:sp>
      <p:sp>
        <p:nvSpPr>
          <p:cNvPr id="79887" name="Text Box 14"/>
          <p:cNvSpPr txBox="1">
            <a:spLocks noChangeArrowheads="1"/>
          </p:cNvSpPr>
          <p:nvPr/>
        </p:nvSpPr>
        <p:spPr bwMode="auto">
          <a:xfrm>
            <a:off x="4102561" y="5574826"/>
            <a:ext cx="839737" cy="243149"/>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1100" b="1" dirty="0">
                <a:solidFill>
                  <a:srgbClr val="000000"/>
                </a:solidFill>
                <a:latin typeface="Arial" charset="0"/>
              </a:rPr>
              <a:t>Cache tag</a:t>
            </a:r>
          </a:p>
        </p:txBody>
      </p:sp>
      <p:sp>
        <p:nvSpPr>
          <p:cNvPr id="79888" name="Rectangle 15"/>
          <p:cNvSpPr>
            <a:spLocks noChangeArrowheads="1"/>
          </p:cNvSpPr>
          <p:nvPr/>
        </p:nvSpPr>
        <p:spPr bwMode="auto">
          <a:xfrm>
            <a:off x="917280" y="5334320"/>
            <a:ext cx="2044800" cy="343368"/>
          </a:xfrm>
          <a:prstGeom prst="rect">
            <a:avLst/>
          </a:prstGeom>
          <a:noFill/>
          <a:ln w="9525">
            <a:noFill/>
            <a:round/>
            <a:headEnd/>
            <a:tailEnd/>
          </a:ln>
        </p:spPr>
        <p:txBody>
          <a:bodyPr lIns="81639" tIns="42452" rIns="81639" bIns="42452">
            <a:spAutoFit/>
          </a:bodyPr>
          <a:lstStyle/>
          <a:p>
            <a:pPr>
              <a:lnSpc>
                <a:spcPct val="93000"/>
              </a:lnSpc>
              <a:tabLst>
                <a:tab pos="656650" algn="l"/>
                <a:tab pos="1313299" algn="l"/>
                <a:tab pos="1969949" algn="l"/>
              </a:tabLst>
            </a:pPr>
            <a:r>
              <a:rPr lang="en-GB" b="1" dirty="0">
                <a:solidFill>
                  <a:srgbClr val="D440D4"/>
                </a:solidFill>
                <a:latin typeface="Arial" charset="0"/>
              </a:rPr>
              <a:t>Physical address</a:t>
            </a:r>
          </a:p>
        </p:txBody>
      </p:sp>
      <p:sp>
        <p:nvSpPr>
          <p:cNvPr id="79889" name="Text Box 16"/>
          <p:cNvSpPr txBox="1">
            <a:spLocks noChangeArrowheads="1"/>
          </p:cNvSpPr>
          <p:nvPr/>
        </p:nvSpPr>
        <p:spPr bwMode="auto">
          <a:xfrm>
            <a:off x="5258881" y="5386166"/>
            <a:ext cx="1524960" cy="275069"/>
          </a:xfrm>
          <a:prstGeom prst="rect">
            <a:avLst/>
          </a:prstGeom>
          <a:solidFill>
            <a:srgbClr val="FFFFFF"/>
          </a:solidFill>
          <a:ln w="9525">
            <a:noFill/>
            <a:round/>
            <a:headEnd/>
            <a:tailEnd/>
          </a:ln>
        </p:spPr>
        <p:txBody>
          <a:bodyPr wrap="none" lIns="82945" tIns="41473" rIns="82945" bIns="41473" anchor="ctr"/>
          <a:lstStyle/>
          <a:p>
            <a:endParaRPr lang="en-US"/>
          </a:p>
        </p:txBody>
      </p:sp>
      <p:sp>
        <p:nvSpPr>
          <p:cNvPr id="79890" name="Line 17"/>
          <p:cNvSpPr>
            <a:spLocks noChangeShapeType="1"/>
          </p:cNvSpPr>
          <p:nvPr/>
        </p:nvSpPr>
        <p:spPr bwMode="auto">
          <a:xfrm>
            <a:off x="3350880" y="5537382"/>
            <a:ext cx="4838400" cy="1440"/>
          </a:xfrm>
          <a:prstGeom prst="line">
            <a:avLst/>
          </a:prstGeom>
          <a:noFill/>
          <a:ln w="19080">
            <a:solidFill>
              <a:srgbClr val="000000"/>
            </a:solidFill>
            <a:miter lim="800000"/>
            <a:headEnd/>
            <a:tailEnd/>
          </a:ln>
        </p:spPr>
        <p:txBody>
          <a:bodyPr lIns="82945" tIns="41473" rIns="82945" bIns="41473"/>
          <a:lstStyle/>
          <a:p>
            <a:endParaRPr lang="en-US"/>
          </a:p>
        </p:txBody>
      </p:sp>
      <p:sp>
        <p:nvSpPr>
          <p:cNvPr id="79891" name="Line 18"/>
          <p:cNvSpPr>
            <a:spLocks noChangeShapeType="1"/>
          </p:cNvSpPr>
          <p:nvPr/>
        </p:nvSpPr>
        <p:spPr bwMode="auto">
          <a:xfrm>
            <a:off x="6324480" y="5171583"/>
            <a:ext cx="1440" cy="355717"/>
          </a:xfrm>
          <a:prstGeom prst="line">
            <a:avLst/>
          </a:prstGeom>
          <a:noFill/>
          <a:ln w="19080">
            <a:solidFill>
              <a:srgbClr val="000000"/>
            </a:solidFill>
            <a:miter lim="800000"/>
            <a:headEnd/>
            <a:tailEnd/>
          </a:ln>
        </p:spPr>
        <p:txBody>
          <a:bodyPr lIns="82945" tIns="41473" rIns="82945" bIns="41473"/>
          <a:lstStyle/>
          <a:p>
            <a:endParaRPr lang="en-US"/>
          </a:p>
        </p:txBody>
      </p:sp>
      <p:sp>
        <p:nvSpPr>
          <p:cNvPr id="79892" name="Line 19"/>
          <p:cNvSpPr>
            <a:spLocks noChangeShapeType="1"/>
          </p:cNvSpPr>
          <p:nvPr/>
        </p:nvSpPr>
        <p:spPr bwMode="auto">
          <a:xfrm>
            <a:off x="6016320" y="5537382"/>
            <a:ext cx="1440" cy="365798"/>
          </a:xfrm>
          <a:prstGeom prst="line">
            <a:avLst/>
          </a:prstGeom>
          <a:noFill/>
          <a:ln w="19080">
            <a:solidFill>
              <a:srgbClr val="000000"/>
            </a:solidFill>
            <a:miter lim="800000"/>
            <a:headEnd/>
            <a:tailEnd/>
          </a:ln>
        </p:spPr>
        <p:txBody>
          <a:bodyPr lIns="82945" tIns="41473" rIns="82945" bIns="41473"/>
          <a:lstStyle/>
          <a:p>
            <a:endParaRPr lang="en-US"/>
          </a:p>
        </p:txBody>
      </p:sp>
      <p:sp>
        <p:nvSpPr>
          <p:cNvPr id="79893"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a:xfrm>
            <a:off x="761760" y="119534"/>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Integrating TLB and Cache</a:t>
            </a:r>
          </a:p>
        </p:txBody>
      </p:sp>
      <p:sp>
        <p:nvSpPr>
          <p:cNvPr id="81923" name="Rectangle 2"/>
          <p:cNvSpPr>
            <a:spLocks noGrp="1" noChangeArrowheads="1"/>
          </p:cNvSpPr>
          <p:nvPr>
            <p:ph type="body" idx="1"/>
          </p:nvPr>
        </p:nvSpPr>
        <p:spPr>
          <a:xfrm>
            <a:off x="207360" y="884253"/>
            <a:ext cx="8709120" cy="993704"/>
          </a:xfrm>
        </p:spPr>
        <p:txBody>
          <a:bodyPr lIns="81966" tIns="40166" rIns="81966" bIns="40166"/>
          <a:lstStyle/>
          <a:p>
            <a:pPr marL="0" indent="0">
              <a:spcBef>
                <a:spcPts val="81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Next use </a:t>
            </a:r>
            <a:r>
              <a:rPr lang="en-GB" dirty="0" smtClean="0">
                <a:solidFill>
                  <a:srgbClr val="D440D4"/>
                </a:solidFill>
              </a:rPr>
              <a:t>Physical address</a:t>
            </a:r>
            <a:r>
              <a:rPr lang="en-GB" dirty="0" smtClean="0"/>
              <a:t> to find data in the cache</a:t>
            </a:r>
          </a:p>
        </p:txBody>
      </p:sp>
      <p:pic>
        <p:nvPicPr>
          <p:cNvPr id="81924" name="Picture 3"/>
          <p:cNvPicPr>
            <a:picLocks noChangeAspect="1" noChangeArrowheads="1"/>
          </p:cNvPicPr>
          <p:nvPr/>
        </p:nvPicPr>
        <p:blipFill>
          <a:blip r:embed="rId3" cstate="print"/>
          <a:srcRect/>
          <a:stretch>
            <a:fillRect/>
          </a:stretch>
        </p:blipFill>
        <p:spPr bwMode="auto">
          <a:xfrm>
            <a:off x="1370880" y="1774267"/>
            <a:ext cx="6988320" cy="4670411"/>
          </a:xfrm>
          <a:prstGeom prst="rect">
            <a:avLst/>
          </a:prstGeom>
          <a:noFill/>
          <a:ln w="9525">
            <a:noFill/>
            <a:round/>
            <a:headEnd/>
            <a:tailEnd/>
          </a:ln>
        </p:spPr>
      </p:pic>
      <p:sp>
        <p:nvSpPr>
          <p:cNvPr id="81925" name="Text Box 4"/>
          <p:cNvSpPr txBox="1">
            <a:spLocks noChangeArrowheads="1"/>
          </p:cNvSpPr>
          <p:nvPr/>
        </p:nvSpPr>
        <p:spPr bwMode="auto">
          <a:xfrm>
            <a:off x="1232640" y="4035304"/>
            <a:ext cx="826560" cy="343368"/>
          </a:xfrm>
          <a:prstGeom prst="rect">
            <a:avLst/>
          </a:prstGeom>
          <a:solidFill>
            <a:srgbClr val="FFFFFF"/>
          </a:solidFill>
          <a:ln w="9525">
            <a:noFill/>
            <a:round/>
            <a:headEnd/>
            <a:tailEnd/>
          </a:ln>
        </p:spPr>
        <p:txBody>
          <a:bodyPr lIns="81639" tIns="42452" rIns="81639" bIns="42452">
            <a:spAutoFit/>
          </a:bodyPr>
          <a:lstStyle/>
          <a:p>
            <a:pPr>
              <a:lnSpc>
                <a:spcPct val="93000"/>
              </a:lnSpc>
              <a:tabLst>
                <a:tab pos="656650" algn="l"/>
              </a:tabLst>
            </a:pPr>
            <a:r>
              <a:rPr lang="en-GB" b="1" dirty="0">
                <a:solidFill>
                  <a:srgbClr val="FFFFFF"/>
                </a:solidFill>
                <a:latin typeface="Arial" charset="0"/>
              </a:rPr>
              <a:t>cache</a:t>
            </a:r>
          </a:p>
        </p:txBody>
      </p:sp>
      <p:sp>
        <p:nvSpPr>
          <p:cNvPr id="81926" name="Rectangle 5"/>
          <p:cNvSpPr>
            <a:spLocks noChangeArrowheads="1"/>
          </p:cNvSpPr>
          <p:nvPr/>
        </p:nvSpPr>
        <p:spPr bwMode="auto">
          <a:xfrm>
            <a:off x="917281" y="4038184"/>
            <a:ext cx="8654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Cache</a:t>
            </a:r>
          </a:p>
        </p:txBody>
      </p:sp>
      <p:sp>
        <p:nvSpPr>
          <p:cNvPr id="81927" name="Text Box 6"/>
          <p:cNvSpPr txBox="1">
            <a:spLocks noChangeArrowheads="1"/>
          </p:cNvSpPr>
          <p:nvPr/>
        </p:nvSpPr>
        <p:spPr bwMode="auto">
          <a:xfrm>
            <a:off x="4730400" y="2269679"/>
            <a:ext cx="716306" cy="214551"/>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900" b="1" dirty="0">
                <a:solidFill>
                  <a:srgbClr val="000000"/>
                </a:solidFill>
                <a:latin typeface="Arial" charset="0"/>
              </a:rPr>
              <a:t>Cache tag</a:t>
            </a:r>
          </a:p>
        </p:txBody>
      </p:sp>
      <p:sp>
        <p:nvSpPr>
          <p:cNvPr id="81928" name="Text Box 7"/>
          <p:cNvSpPr txBox="1">
            <a:spLocks noChangeArrowheads="1"/>
          </p:cNvSpPr>
          <p:nvPr/>
        </p:nvSpPr>
        <p:spPr bwMode="auto">
          <a:xfrm>
            <a:off x="4525920" y="1981649"/>
            <a:ext cx="1389567" cy="214551"/>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900" b="1" dirty="0">
                <a:solidFill>
                  <a:srgbClr val="D440D4"/>
                </a:solidFill>
                <a:latin typeface="Arial" charset="0"/>
              </a:rPr>
              <a:t>Physical page number</a:t>
            </a:r>
          </a:p>
        </p:txBody>
      </p:sp>
      <p:sp>
        <p:nvSpPr>
          <p:cNvPr id="81929" name="Text Box 8"/>
          <p:cNvSpPr txBox="1">
            <a:spLocks noChangeArrowheads="1"/>
          </p:cNvSpPr>
          <p:nvPr/>
        </p:nvSpPr>
        <p:spPr bwMode="auto">
          <a:xfrm>
            <a:off x="6422400" y="2295601"/>
            <a:ext cx="772411" cy="200252"/>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800" b="1" dirty="0">
                <a:solidFill>
                  <a:srgbClr val="000000"/>
                </a:solidFill>
                <a:latin typeface="Arial" charset="0"/>
              </a:rPr>
              <a:t>Cache index</a:t>
            </a:r>
          </a:p>
        </p:txBody>
      </p:sp>
      <p:sp>
        <p:nvSpPr>
          <p:cNvPr id="81930" name="Text Box 9"/>
          <p:cNvSpPr txBox="1">
            <a:spLocks noChangeArrowheads="1"/>
          </p:cNvSpPr>
          <p:nvPr/>
        </p:nvSpPr>
        <p:spPr bwMode="auto">
          <a:xfrm>
            <a:off x="2322720" y="2073818"/>
            <a:ext cx="1737419" cy="300407"/>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 pos="1313299" algn="l"/>
              </a:tabLst>
            </a:pPr>
            <a:r>
              <a:rPr lang="en-GB" sz="1500" b="1" dirty="0">
                <a:solidFill>
                  <a:srgbClr val="D440D4"/>
                </a:solidFill>
                <a:latin typeface="Arial" charset="0"/>
              </a:rPr>
              <a:t>Physical address</a:t>
            </a:r>
          </a:p>
        </p:txBody>
      </p:sp>
      <p:sp>
        <p:nvSpPr>
          <p:cNvPr id="81931" name="Rectangle 10"/>
          <p:cNvSpPr>
            <a:spLocks noChangeArrowheads="1"/>
          </p:cNvSpPr>
          <p:nvPr/>
        </p:nvSpPr>
        <p:spPr bwMode="auto">
          <a:xfrm>
            <a:off x="6098400" y="6232975"/>
            <a:ext cx="597600" cy="300407"/>
          </a:xfrm>
          <a:prstGeom prst="rect">
            <a:avLst/>
          </a:prstGeom>
          <a:solidFill>
            <a:srgbClr val="FFFFFF"/>
          </a:solidFill>
          <a:ln w="9525">
            <a:noFill/>
            <a:round/>
            <a:headEnd/>
            <a:tailEnd/>
          </a:ln>
        </p:spPr>
        <p:txBody>
          <a:bodyPr lIns="81639" tIns="42452" rIns="81639" bIns="42452">
            <a:spAutoFit/>
          </a:bodyPr>
          <a:lstStyle/>
          <a:p>
            <a:pPr>
              <a:lnSpc>
                <a:spcPct val="93000"/>
              </a:lnSpc>
            </a:pPr>
            <a:r>
              <a:rPr lang="en-GB" sz="1500" b="1" dirty="0">
                <a:solidFill>
                  <a:srgbClr val="000000"/>
                </a:solidFill>
                <a:latin typeface="Arial" charset="0"/>
              </a:rPr>
              <a:t>data</a:t>
            </a:r>
          </a:p>
        </p:txBody>
      </p:sp>
      <p:sp>
        <p:nvSpPr>
          <p:cNvPr id="81932" name="Rectangle 11"/>
          <p:cNvSpPr>
            <a:spLocks noChangeArrowheads="1"/>
          </p:cNvSpPr>
          <p:nvPr/>
        </p:nvSpPr>
        <p:spPr bwMode="auto">
          <a:xfrm>
            <a:off x="6096960" y="3339711"/>
            <a:ext cx="495360" cy="243149"/>
          </a:xfrm>
          <a:prstGeom prst="rect">
            <a:avLst/>
          </a:prstGeom>
          <a:solidFill>
            <a:srgbClr val="FFFFFF"/>
          </a:solidFill>
          <a:ln w="9525">
            <a:noFill/>
            <a:round/>
            <a:headEnd/>
            <a:tailEnd/>
          </a:ln>
        </p:spPr>
        <p:txBody>
          <a:bodyPr lIns="81639" tIns="42452" rIns="81639" bIns="42452">
            <a:spAutoFit/>
          </a:bodyPr>
          <a:lstStyle/>
          <a:p>
            <a:pPr>
              <a:lnSpc>
                <a:spcPct val="93000"/>
              </a:lnSpc>
            </a:pPr>
            <a:r>
              <a:rPr lang="en-GB" sz="1100" b="1" dirty="0">
                <a:solidFill>
                  <a:srgbClr val="000000"/>
                </a:solidFill>
                <a:latin typeface="Arial" charset="0"/>
              </a:rPr>
              <a:t>data</a:t>
            </a:r>
          </a:p>
        </p:txBody>
      </p:sp>
      <p:sp>
        <p:nvSpPr>
          <p:cNvPr id="81933" name="Text Box 12"/>
          <p:cNvSpPr txBox="1">
            <a:spLocks noChangeArrowheads="1"/>
          </p:cNvSpPr>
          <p:nvPr/>
        </p:nvSpPr>
        <p:spPr bwMode="auto">
          <a:xfrm>
            <a:off x="3330720" y="3492367"/>
            <a:ext cx="370057" cy="214551"/>
          </a:xfrm>
          <a:prstGeom prst="rect">
            <a:avLst/>
          </a:prstGeom>
          <a:solidFill>
            <a:srgbClr val="FFFFFF"/>
          </a:solidFill>
          <a:ln w="9525">
            <a:noFill/>
            <a:round/>
            <a:headEnd/>
            <a:tailEnd/>
          </a:ln>
        </p:spPr>
        <p:txBody>
          <a:bodyPr wrap="none" lIns="81639" tIns="42452" rIns="81639" bIns="42452">
            <a:spAutoFit/>
          </a:bodyPr>
          <a:lstStyle/>
          <a:p>
            <a:pPr>
              <a:lnSpc>
                <a:spcPct val="93000"/>
              </a:lnSpc>
            </a:pPr>
            <a:r>
              <a:rPr lang="en-GB" sz="900" b="1" dirty="0">
                <a:solidFill>
                  <a:srgbClr val="000000"/>
                </a:solidFill>
                <a:latin typeface="Arial" charset="0"/>
              </a:rPr>
              <a:t>Tag</a:t>
            </a:r>
          </a:p>
        </p:txBody>
      </p:sp>
      <p:sp>
        <p:nvSpPr>
          <p:cNvPr id="81934" name="Text Box 13"/>
          <p:cNvSpPr txBox="1">
            <a:spLocks noChangeArrowheads="1"/>
          </p:cNvSpPr>
          <p:nvPr/>
        </p:nvSpPr>
        <p:spPr bwMode="auto">
          <a:xfrm>
            <a:off x="2327041" y="3479406"/>
            <a:ext cx="440589" cy="214551"/>
          </a:xfrm>
          <a:prstGeom prst="rect">
            <a:avLst/>
          </a:prstGeom>
          <a:solidFill>
            <a:srgbClr val="FFFFFF"/>
          </a:solidFill>
          <a:ln w="9525">
            <a:noFill/>
            <a:round/>
            <a:headEnd/>
            <a:tailEnd/>
          </a:ln>
        </p:spPr>
        <p:txBody>
          <a:bodyPr wrap="none" lIns="81639" tIns="42452" rIns="81639" bIns="42452">
            <a:spAutoFit/>
          </a:bodyPr>
          <a:lstStyle/>
          <a:p>
            <a:pPr>
              <a:lnSpc>
                <a:spcPct val="93000"/>
              </a:lnSpc>
            </a:pPr>
            <a:r>
              <a:rPr lang="en-GB" sz="900" b="1" dirty="0">
                <a:solidFill>
                  <a:srgbClr val="000000"/>
                </a:solidFill>
                <a:latin typeface="Arial" charset="0"/>
              </a:rPr>
              <a:t>Valid</a:t>
            </a:r>
          </a:p>
        </p:txBody>
      </p:sp>
      <p:sp>
        <p:nvSpPr>
          <p:cNvPr id="81935" name="Text Box 14"/>
          <p:cNvSpPr txBox="1">
            <a:spLocks noChangeArrowheads="1"/>
          </p:cNvSpPr>
          <p:nvPr/>
        </p:nvSpPr>
        <p:spPr bwMode="auto">
          <a:xfrm>
            <a:off x="1261440" y="5129819"/>
            <a:ext cx="684245" cy="214551"/>
          </a:xfrm>
          <a:prstGeom prst="rect">
            <a:avLst/>
          </a:prstGeom>
          <a:solidFill>
            <a:srgbClr val="FFFFFF"/>
          </a:solidFill>
          <a:ln w="9525">
            <a:noFill/>
            <a:round/>
            <a:headEnd/>
            <a:tailEnd/>
          </a:ln>
        </p:spPr>
        <p:txBody>
          <a:bodyPr wrap="none" lIns="81639" tIns="42452" rIns="81639" bIns="42452">
            <a:spAutoFit/>
          </a:bodyPr>
          <a:lstStyle/>
          <a:p>
            <a:pPr>
              <a:lnSpc>
                <a:spcPct val="93000"/>
              </a:lnSpc>
              <a:tabLst>
                <a:tab pos="656650" algn="l"/>
              </a:tabLst>
            </a:pPr>
            <a:r>
              <a:rPr lang="en-GB" sz="900" b="1" dirty="0">
                <a:solidFill>
                  <a:srgbClr val="000000"/>
                </a:solidFill>
                <a:latin typeface="Arial" charset="0"/>
              </a:rPr>
              <a:t>Cache hit</a:t>
            </a:r>
          </a:p>
        </p:txBody>
      </p:sp>
      <p:sp>
        <p:nvSpPr>
          <p:cNvPr id="81936" name="Text Box 15"/>
          <p:cNvSpPr txBox="1">
            <a:spLocks noChangeArrowheads="1"/>
          </p:cNvSpPr>
          <p:nvPr/>
        </p:nvSpPr>
        <p:spPr bwMode="auto">
          <a:xfrm>
            <a:off x="5713920" y="2068057"/>
            <a:ext cx="1203840" cy="244826"/>
          </a:xfrm>
          <a:prstGeom prst="rect">
            <a:avLst/>
          </a:prstGeom>
          <a:solidFill>
            <a:srgbClr val="FFFFFF"/>
          </a:solidFill>
          <a:ln w="9525">
            <a:noFill/>
            <a:round/>
            <a:headEnd/>
            <a:tailEnd/>
          </a:ln>
        </p:spPr>
        <p:txBody>
          <a:bodyPr wrap="none" lIns="82945" tIns="41473" rIns="82945" bIns="41473" anchor="ctr"/>
          <a:lstStyle/>
          <a:p>
            <a:endParaRPr lang="en-US"/>
          </a:p>
        </p:txBody>
      </p:sp>
      <p:sp>
        <p:nvSpPr>
          <p:cNvPr id="81937" name="Line 16"/>
          <p:cNvSpPr>
            <a:spLocks noChangeShapeType="1"/>
          </p:cNvSpPr>
          <p:nvPr/>
        </p:nvSpPr>
        <p:spPr bwMode="auto">
          <a:xfrm>
            <a:off x="4190401" y="2252396"/>
            <a:ext cx="3771360" cy="1441"/>
          </a:xfrm>
          <a:prstGeom prst="line">
            <a:avLst/>
          </a:prstGeom>
          <a:noFill/>
          <a:ln w="28440">
            <a:solidFill>
              <a:srgbClr val="919191"/>
            </a:solidFill>
            <a:miter lim="800000"/>
            <a:headEnd/>
            <a:tailEnd/>
          </a:ln>
        </p:spPr>
        <p:txBody>
          <a:bodyPr lIns="82945" tIns="41473" rIns="82945" bIns="41473"/>
          <a:lstStyle/>
          <a:p>
            <a:endParaRPr lang="en-US"/>
          </a:p>
        </p:txBody>
      </p:sp>
      <p:sp>
        <p:nvSpPr>
          <p:cNvPr id="81938" name="Line 17"/>
          <p:cNvSpPr>
            <a:spLocks noChangeShapeType="1"/>
          </p:cNvSpPr>
          <p:nvPr/>
        </p:nvSpPr>
        <p:spPr bwMode="auto">
          <a:xfrm flipV="1">
            <a:off x="6272640" y="2242316"/>
            <a:ext cx="1440" cy="296671"/>
          </a:xfrm>
          <a:prstGeom prst="line">
            <a:avLst/>
          </a:prstGeom>
          <a:noFill/>
          <a:ln w="28440">
            <a:solidFill>
              <a:srgbClr val="919191"/>
            </a:solidFill>
            <a:miter lim="800000"/>
            <a:headEnd/>
            <a:tailEnd/>
          </a:ln>
        </p:spPr>
        <p:txBody>
          <a:bodyPr lIns="82945" tIns="41473" rIns="82945" bIns="41473"/>
          <a:lstStyle/>
          <a:p>
            <a:endParaRPr lang="en-US"/>
          </a:p>
        </p:txBody>
      </p:sp>
      <p:sp>
        <p:nvSpPr>
          <p:cNvPr id="81939" name="Line 18"/>
          <p:cNvSpPr>
            <a:spLocks noChangeShapeType="1"/>
          </p:cNvSpPr>
          <p:nvPr/>
        </p:nvSpPr>
        <p:spPr bwMode="auto">
          <a:xfrm flipV="1">
            <a:off x="6517440" y="1964366"/>
            <a:ext cx="1440" cy="288030"/>
          </a:xfrm>
          <a:prstGeom prst="line">
            <a:avLst/>
          </a:prstGeom>
          <a:noFill/>
          <a:ln w="28440">
            <a:solidFill>
              <a:srgbClr val="919191"/>
            </a:solidFill>
            <a:miter lim="800000"/>
            <a:headEnd/>
            <a:tailEnd/>
          </a:ln>
        </p:spPr>
        <p:txBody>
          <a:bodyPr lIns="82945" tIns="41473" rIns="82945" bIns="41473"/>
          <a:lstStyle/>
          <a:p>
            <a:endParaRPr lang="en-US"/>
          </a:p>
        </p:txBody>
      </p:sp>
      <p:sp>
        <p:nvSpPr>
          <p:cNvPr id="81940" name="Rectangle 19"/>
          <p:cNvSpPr>
            <a:spLocks noChangeArrowheads="1"/>
          </p:cNvSpPr>
          <p:nvPr/>
        </p:nvSpPr>
        <p:spPr bwMode="auto">
          <a:xfrm>
            <a:off x="8074081" y="4056906"/>
            <a:ext cx="865440" cy="343368"/>
          </a:xfrm>
          <a:prstGeom prst="rect">
            <a:avLst/>
          </a:prstGeom>
          <a:noFill/>
          <a:ln w="9525">
            <a:noFill/>
            <a:round/>
            <a:headEnd/>
            <a:tailEnd/>
          </a:ln>
        </p:spPr>
        <p:txBody>
          <a:bodyPr lIns="81639" tIns="42452" rIns="81639" bIns="42452">
            <a:spAutoFit/>
          </a:bodyPr>
          <a:lstStyle/>
          <a:p>
            <a:pPr>
              <a:lnSpc>
                <a:spcPct val="93000"/>
              </a:lnSpc>
              <a:tabLst>
                <a:tab pos="656650" algn="l"/>
              </a:tabLst>
            </a:pPr>
            <a:r>
              <a:rPr lang="en-GB" b="1" dirty="0">
                <a:solidFill>
                  <a:srgbClr val="000000"/>
                </a:solidFill>
                <a:latin typeface="Arial" charset="0"/>
              </a:rPr>
              <a:t>Cache</a:t>
            </a:r>
          </a:p>
        </p:txBody>
      </p:sp>
      <p:sp>
        <p:nvSpPr>
          <p:cNvPr id="81941"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Fast L1 Cache Access</a:t>
            </a:r>
          </a:p>
        </p:txBody>
      </p:sp>
      <p:sp>
        <p:nvSpPr>
          <p:cNvPr id="83971" name="Rectangle 2"/>
          <p:cNvSpPr>
            <a:spLocks noGrp="1" noChangeArrowheads="1"/>
          </p:cNvSpPr>
          <p:nvPr>
            <p:ph type="body" idx="1"/>
          </p:nvPr>
        </p:nvSpPr>
        <p:spPr>
          <a:xfrm>
            <a:off x="456481" y="838169"/>
            <a:ext cx="7848000" cy="5257992"/>
          </a:xfrm>
        </p:spPr>
        <p:txBody>
          <a:bodyPr lIns="81966" tIns="40166" rIns="81966" bIns="40166"/>
          <a:lstStyle/>
          <a:p>
            <a:pPr marL="0" indent="0">
              <a:spcBef>
                <a:spcPts val="81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If L1 cache index fits inside page offset, can access TLB and cache in parallel</a:t>
            </a:r>
          </a:p>
          <a:p>
            <a:pPr marL="0" lvl="1" indent="0">
              <a:spcBef>
                <a:spcPts val="1134"/>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Access </a:t>
            </a:r>
            <a:r>
              <a:rPr lang="en-GB" dirty="0" smtClean="0">
                <a:solidFill>
                  <a:srgbClr val="D440D4"/>
                </a:solidFill>
              </a:rPr>
              <a:t>physical page #</a:t>
            </a:r>
            <a:r>
              <a:rPr lang="en-GB" dirty="0" smtClean="0"/>
              <a:t>, </a:t>
            </a:r>
            <a:r>
              <a:rPr lang="en-GB" dirty="0" smtClean="0">
                <a:solidFill>
                  <a:srgbClr val="00AE00"/>
                </a:solidFill>
              </a:rPr>
              <a:t>Tag</a:t>
            </a:r>
            <a:r>
              <a:rPr lang="en-GB" dirty="0" smtClean="0"/>
              <a:t> and </a:t>
            </a:r>
            <a:r>
              <a:rPr lang="en-GB" dirty="0" smtClean="0">
                <a:solidFill>
                  <a:srgbClr val="FF6600"/>
                </a:solidFill>
              </a:rPr>
              <a:t>Data</a:t>
            </a:r>
          </a:p>
        </p:txBody>
      </p:sp>
      <p:sp>
        <p:nvSpPr>
          <p:cNvPr id="83972" name="Rectangle 3"/>
          <p:cNvSpPr>
            <a:spLocks noChangeArrowheads="1"/>
          </p:cNvSpPr>
          <p:nvPr/>
        </p:nvSpPr>
        <p:spPr bwMode="auto">
          <a:xfrm>
            <a:off x="4279680" y="2219274"/>
            <a:ext cx="1288462" cy="229604"/>
          </a:xfrm>
          <a:prstGeom prst="rect">
            <a:avLst/>
          </a:prstGeom>
          <a:noFill/>
          <a:ln w="9525">
            <a:noFill/>
            <a:round/>
            <a:headEnd/>
            <a:tailEnd/>
          </a:ln>
        </p:spPr>
        <p:txBody>
          <a:bodyPr wrap="none" lIns="41799" tIns="21553" rIns="41799" bIns="21553">
            <a:spAutoFit/>
          </a:bodyPr>
          <a:lstStyle/>
          <a:p>
            <a:pPr>
              <a:lnSpc>
                <a:spcPct val="93000"/>
              </a:lnSpc>
              <a:tabLst>
                <a:tab pos="656650" algn="l"/>
              </a:tabLst>
            </a:pPr>
            <a:r>
              <a:rPr lang="en-GB" sz="1300" b="1" dirty="0">
                <a:solidFill>
                  <a:srgbClr val="000000"/>
                </a:solidFill>
                <a:latin typeface="Helvetica" charset="0"/>
              </a:rPr>
              <a:t>Virtual address</a:t>
            </a:r>
          </a:p>
        </p:txBody>
      </p:sp>
      <p:sp>
        <p:nvSpPr>
          <p:cNvPr id="83973" name="Rectangle 4"/>
          <p:cNvSpPr>
            <a:spLocks noChangeArrowheads="1"/>
          </p:cNvSpPr>
          <p:nvPr/>
        </p:nvSpPr>
        <p:spPr bwMode="auto">
          <a:xfrm>
            <a:off x="3307680" y="2590832"/>
            <a:ext cx="2165760" cy="228984"/>
          </a:xfrm>
          <a:prstGeom prst="rect">
            <a:avLst/>
          </a:prstGeom>
          <a:solidFill>
            <a:srgbClr val="FFFFFF"/>
          </a:solidFill>
          <a:ln w="12600">
            <a:solidFill>
              <a:srgbClr val="000000"/>
            </a:solidFill>
            <a:miter lim="800000"/>
            <a:headEnd/>
            <a:tailEnd/>
          </a:ln>
        </p:spPr>
        <p:txBody>
          <a:bodyPr lIns="41799" tIns="21553" rIns="41799" bIns="21553" anchor="ctr"/>
          <a:lstStyle/>
          <a:p>
            <a:pPr algn="ctr">
              <a:lnSpc>
                <a:spcPct val="93000"/>
              </a:lnSpc>
              <a:tabLst>
                <a:tab pos="656650" algn="l"/>
                <a:tab pos="1313299" algn="l"/>
                <a:tab pos="1969949" algn="l"/>
              </a:tabLst>
            </a:pPr>
            <a:r>
              <a:rPr lang="en-GB" sz="1300" b="1" dirty="0">
                <a:solidFill>
                  <a:srgbClr val="000000"/>
                </a:solidFill>
                <a:latin typeface="Helvetica" charset="0"/>
              </a:rPr>
              <a:t>virtual page number</a:t>
            </a:r>
          </a:p>
        </p:txBody>
      </p:sp>
      <p:sp>
        <p:nvSpPr>
          <p:cNvPr id="83974" name="Rectangle 5"/>
          <p:cNvSpPr>
            <a:spLocks noChangeArrowheads="1"/>
          </p:cNvSpPr>
          <p:nvPr/>
        </p:nvSpPr>
        <p:spPr bwMode="auto">
          <a:xfrm>
            <a:off x="5486400" y="2590832"/>
            <a:ext cx="1175040" cy="228984"/>
          </a:xfrm>
          <a:prstGeom prst="rect">
            <a:avLst/>
          </a:prstGeom>
          <a:solidFill>
            <a:srgbClr val="FFFFFF"/>
          </a:solidFill>
          <a:ln w="12600">
            <a:solidFill>
              <a:srgbClr val="000000"/>
            </a:solidFill>
            <a:miter lim="800000"/>
            <a:headEnd/>
            <a:tailEnd/>
          </a:ln>
        </p:spPr>
        <p:txBody>
          <a:bodyPr lIns="41799" tIns="21553" rIns="41799" bIns="21553" anchor="ctr"/>
          <a:lstStyle/>
          <a:p>
            <a:pPr algn="ctr">
              <a:lnSpc>
                <a:spcPct val="93000"/>
              </a:lnSpc>
              <a:tabLst>
                <a:tab pos="656650" algn="l"/>
              </a:tabLst>
            </a:pPr>
            <a:r>
              <a:rPr lang="en-GB" sz="1300" b="1" dirty="0">
                <a:solidFill>
                  <a:srgbClr val="000000"/>
                </a:solidFill>
                <a:latin typeface="Helvetica" charset="0"/>
              </a:rPr>
              <a:t>page offset</a:t>
            </a:r>
          </a:p>
        </p:txBody>
      </p:sp>
      <p:sp>
        <p:nvSpPr>
          <p:cNvPr id="83975" name="Line 6"/>
          <p:cNvSpPr>
            <a:spLocks noChangeShapeType="1"/>
          </p:cNvSpPr>
          <p:nvPr/>
        </p:nvSpPr>
        <p:spPr bwMode="auto">
          <a:xfrm flipH="1">
            <a:off x="6379201" y="2829898"/>
            <a:ext cx="4320" cy="2433856"/>
          </a:xfrm>
          <a:prstGeom prst="line">
            <a:avLst/>
          </a:prstGeom>
          <a:noFill/>
          <a:ln w="19080">
            <a:solidFill>
              <a:srgbClr val="FC0128"/>
            </a:solidFill>
            <a:miter lim="800000"/>
            <a:headEnd/>
            <a:tailEnd/>
          </a:ln>
        </p:spPr>
        <p:txBody>
          <a:bodyPr lIns="82945" tIns="41473" rIns="82945" bIns="41473"/>
          <a:lstStyle/>
          <a:p>
            <a:endParaRPr lang="en-US"/>
          </a:p>
        </p:txBody>
      </p:sp>
      <p:sp>
        <p:nvSpPr>
          <p:cNvPr id="83976" name="Rectangle 7"/>
          <p:cNvSpPr>
            <a:spLocks noChangeArrowheads="1"/>
          </p:cNvSpPr>
          <p:nvPr/>
        </p:nvSpPr>
        <p:spPr bwMode="auto">
          <a:xfrm>
            <a:off x="3132000" y="3115048"/>
            <a:ext cx="499680" cy="229604"/>
          </a:xfrm>
          <a:prstGeom prst="rect">
            <a:avLst/>
          </a:prstGeom>
          <a:noFill/>
          <a:ln w="9525">
            <a:noFill/>
            <a:round/>
            <a:headEnd/>
            <a:tailEnd/>
          </a:ln>
        </p:spPr>
        <p:txBody>
          <a:bodyPr lIns="41799" tIns="21553" rIns="41799" bIns="21553">
            <a:spAutoFit/>
          </a:bodyPr>
          <a:lstStyle/>
          <a:p>
            <a:pPr>
              <a:lnSpc>
                <a:spcPct val="93000"/>
              </a:lnSpc>
            </a:pPr>
            <a:r>
              <a:rPr lang="en-GB" sz="1300" b="1" dirty="0">
                <a:solidFill>
                  <a:srgbClr val="000000"/>
                </a:solidFill>
                <a:latin typeface="Helvetica" charset="0"/>
              </a:rPr>
              <a:t>valid</a:t>
            </a:r>
          </a:p>
        </p:txBody>
      </p:sp>
      <p:sp>
        <p:nvSpPr>
          <p:cNvPr id="83977" name="Rectangle 8"/>
          <p:cNvSpPr>
            <a:spLocks noChangeArrowheads="1"/>
          </p:cNvSpPr>
          <p:nvPr/>
        </p:nvSpPr>
        <p:spPr bwMode="auto">
          <a:xfrm>
            <a:off x="4105441" y="3099205"/>
            <a:ext cx="1419840" cy="229604"/>
          </a:xfrm>
          <a:prstGeom prst="rect">
            <a:avLst/>
          </a:prstGeom>
          <a:noFill/>
          <a:ln w="9525">
            <a:noFill/>
            <a:round/>
            <a:headEnd/>
            <a:tailEnd/>
          </a:ln>
        </p:spPr>
        <p:txBody>
          <a:bodyPr lIns="41799" tIns="21553" rIns="41799" bIns="21553">
            <a:spAutoFit/>
          </a:bodyPr>
          <a:lstStyle/>
          <a:p>
            <a:pPr>
              <a:lnSpc>
                <a:spcPct val="93000"/>
              </a:lnSpc>
              <a:tabLst>
                <a:tab pos="656650" algn="l"/>
                <a:tab pos="1313299" algn="l"/>
              </a:tabLst>
            </a:pPr>
            <a:r>
              <a:rPr lang="en-GB" sz="1300" b="1" dirty="0">
                <a:solidFill>
                  <a:srgbClr val="D440D4"/>
                </a:solidFill>
                <a:latin typeface="Helvetica" charset="0"/>
              </a:rPr>
              <a:t>physical page #</a:t>
            </a:r>
          </a:p>
        </p:txBody>
      </p:sp>
      <p:sp>
        <p:nvSpPr>
          <p:cNvPr id="83978" name="Oval 9"/>
          <p:cNvSpPr>
            <a:spLocks noChangeArrowheads="1"/>
          </p:cNvSpPr>
          <p:nvPr/>
        </p:nvSpPr>
        <p:spPr bwMode="auto">
          <a:xfrm>
            <a:off x="3013921" y="6163847"/>
            <a:ext cx="279360" cy="197301"/>
          </a:xfrm>
          <a:prstGeom prst="ellipse">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79" name="Rectangle 10"/>
          <p:cNvSpPr>
            <a:spLocks noChangeArrowheads="1"/>
          </p:cNvSpPr>
          <p:nvPr/>
        </p:nvSpPr>
        <p:spPr bwMode="auto">
          <a:xfrm>
            <a:off x="3173760" y="6158087"/>
            <a:ext cx="168480" cy="210262"/>
          </a:xfrm>
          <a:prstGeom prst="rect">
            <a:avLst/>
          </a:prstGeom>
          <a:solidFill>
            <a:srgbClr val="FFFFFF"/>
          </a:solidFill>
          <a:ln w="9525">
            <a:noFill/>
            <a:round/>
            <a:headEnd/>
            <a:tailEnd/>
          </a:ln>
        </p:spPr>
        <p:txBody>
          <a:bodyPr wrap="none" lIns="82945" tIns="41473" rIns="82945" bIns="41473" anchor="ctr"/>
          <a:lstStyle/>
          <a:p>
            <a:endParaRPr lang="en-US"/>
          </a:p>
        </p:txBody>
      </p:sp>
      <p:sp>
        <p:nvSpPr>
          <p:cNvPr id="83980" name="Line 11"/>
          <p:cNvSpPr>
            <a:spLocks noChangeShapeType="1"/>
          </p:cNvSpPr>
          <p:nvPr/>
        </p:nvSpPr>
        <p:spPr bwMode="auto">
          <a:xfrm flipV="1">
            <a:off x="3173760" y="6155206"/>
            <a:ext cx="1440" cy="213142"/>
          </a:xfrm>
          <a:prstGeom prst="line">
            <a:avLst/>
          </a:prstGeom>
          <a:noFill/>
          <a:ln w="12600">
            <a:solidFill>
              <a:srgbClr val="000000"/>
            </a:solidFill>
            <a:miter lim="800000"/>
            <a:headEnd/>
            <a:tailEnd/>
          </a:ln>
        </p:spPr>
        <p:txBody>
          <a:bodyPr lIns="82945" tIns="41473" rIns="82945" bIns="41473"/>
          <a:lstStyle/>
          <a:p>
            <a:endParaRPr lang="en-US"/>
          </a:p>
        </p:txBody>
      </p:sp>
      <p:sp>
        <p:nvSpPr>
          <p:cNvPr id="83981" name="Rectangle 12"/>
          <p:cNvSpPr>
            <a:spLocks noChangeArrowheads="1"/>
          </p:cNvSpPr>
          <p:nvPr/>
        </p:nvSpPr>
        <p:spPr bwMode="auto">
          <a:xfrm>
            <a:off x="4603680" y="4958441"/>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2" name="Rectangle 13"/>
          <p:cNvSpPr>
            <a:spLocks noChangeArrowheads="1"/>
          </p:cNvSpPr>
          <p:nvPr/>
        </p:nvSpPr>
        <p:spPr bwMode="auto">
          <a:xfrm>
            <a:off x="4603680" y="5083734"/>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3" name="Rectangle 14"/>
          <p:cNvSpPr>
            <a:spLocks noChangeArrowheads="1"/>
          </p:cNvSpPr>
          <p:nvPr/>
        </p:nvSpPr>
        <p:spPr bwMode="auto">
          <a:xfrm>
            <a:off x="4603680" y="5461054"/>
            <a:ext cx="14976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4" name="Rectangle 15"/>
          <p:cNvSpPr>
            <a:spLocks noChangeArrowheads="1"/>
          </p:cNvSpPr>
          <p:nvPr/>
        </p:nvSpPr>
        <p:spPr bwMode="auto">
          <a:xfrm>
            <a:off x="4603680" y="5335761"/>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5" name="Rectangle 16"/>
          <p:cNvSpPr>
            <a:spLocks noChangeArrowheads="1"/>
          </p:cNvSpPr>
          <p:nvPr/>
        </p:nvSpPr>
        <p:spPr bwMode="auto">
          <a:xfrm>
            <a:off x="4603680" y="5586347"/>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6" name="Rectangle 17"/>
          <p:cNvSpPr>
            <a:spLocks noChangeArrowheads="1"/>
          </p:cNvSpPr>
          <p:nvPr/>
        </p:nvSpPr>
        <p:spPr bwMode="auto">
          <a:xfrm>
            <a:off x="3849120" y="4958441"/>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7" name="Rectangle 18"/>
          <p:cNvSpPr>
            <a:spLocks noChangeArrowheads="1"/>
          </p:cNvSpPr>
          <p:nvPr/>
        </p:nvSpPr>
        <p:spPr bwMode="auto">
          <a:xfrm>
            <a:off x="3849120" y="5083734"/>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88" name="Rectangle 19"/>
          <p:cNvSpPr>
            <a:spLocks noChangeArrowheads="1"/>
          </p:cNvSpPr>
          <p:nvPr/>
        </p:nvSpPr>
        <p:spPr bwMode="auto">
          <a:xfrm>
            <a:off x="3849120" y="5209027"/>
            <a:ext cx="741600" cy="115212"/>
          </a:xfrm>
          <a:prstGeom prst="rect">
            <a:avLst/>
          </a:prstGeom>
          <a:solidFill>
            <a:srgbClr val="00AE00"/>
          </a:solidFill>
          <a:ln w="12600">
            <a:solidFill>
              <a:srgbClr val="000000"/>
            </a:solidFill>
            <a:miter lim="800000"/>
            <a:headEnd/>
            <a:tailEnd/>
          </a:ln>
        </p:spPr>
        <p:txBody>
          <a:bodyPr wrap="none" lIns="82945" tIns="41473" rIns="82945" bIns="41473" anchor="ctr"/>
          <a:lstStyle/>
          <a:p>
            <a:endParaRPr lang="en-US"/>
          </a:p>
        </p:txBody>
      </p:sp>
      <p:sp>
        <p:nvSpPr>
          <p:cNvPr id="83989" name="Rectangle 20"/>
          <p:cNvSpPr>
            <a:spLocks noChangeArrowheads="1"/>
          </p:cNvSpPr>
          <p:nvPr/>
        </p:nvSpPr>
        <p:spPr bwMode="auto">
          <a:xfrm>
            <a:off x="3849120" y="5335761"/>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0" name="Rectangle 21"/>
          <p:cNvSpPr>
            <a:spLocks noChangeArrowheads="1"/>
          </p:cNvSpPr>
          <p:nvPr/>
        </p:nvSpPr>
        <p:spPr bwMode="auto">
          <a:xfrm>
            <a:off x="3849120" y="5461054"/>
            <a:ext cx="7416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1" name="Rectangle 22"/>
          <p:cNvSpPr>
            <a:spLocks noChangeArrowheads="1"/>
          </p:cNvSpPr>
          <p:nvPr/>
        </p:nvSpPr>
        <p:spPr bwMode="auto">
          <a:xfrm>
            <a:off x="3849120" y="5586347"/>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2" name="Rectangle 23"/>
          <p:cNvSpPr>
            <a:spLocks noChangeArrowheads="1"/>
          </p:cNvSpPr>
          <p:nvPr/>
        </p:nvSpPr>
        <p:spPr bwMode="auto">
          <a:xfrm>
            <a:off x="3555360" y="4958441"/>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3" name="Rectangle 24"/>
          <p:cNvSpPr>
            <a:spLocks noChangeArrowheads="1"/>
          </p:cNvSpPr>
          <p:nvPr/>
        </p:nvSpPr>
        <p:spPr bwMode="auto">
          <a:xfrm>
            <a:off x="3555360" y="5083734"/>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4" name="Rectangle 25"/>
          <p:cNvSpPr>
            <a:spLocks noChangeArrowheads="1"/>
          </p:cNvSpPr>
          <p:nvPr/>
        </p:nvSpPr>
        <p:spPr bwMode="auto">
          <a:xfrm>
            <a:off x="3555360" y="5209027"/>
            <a:ext cx="280800" cy="115212"/>
          </a:xfrm>
          <a:prstGeom prst="rect">
            <a:avLst/>
          </a:prstGeom>
          <a:solidFill>
            <a:srgbClr val="919191"/>
          </a:solidFill>
          <a:ln w="12600">
            <a:solidFill>
              <a:srgbClr val="000000"/>
            </a:solidFill>
            <a:miter lim="800000"/>
            <a:headEnd/>
            <a:tailEnd/>
          </a:ln>
        </p:spPr>
        <p:txBody>
          <a:bodyPr wrap="none" lIns="82945" tIns="41473" rIns="82945" bIns="41473" anchor="ctr"/>
          <a:lstStyle/>
          <a:p>
            <a:endParaRPr lang="en-US"/>
          </a:p>
        </p:txBody>
      </p:sp>
      <p:sp>
        <p:nvSpPr>
          <p:cNvPr id="83995" name="Rectangle 26"/>
          <p:cNvSpPr>
            <a:spLocks noChangeArrowheads="1"/>
          </p:cNvSpPr>
          <p:nvPr/>
        </p:nvSpPr>
        <p:spPr bwMode="auto">
          <a:xfrm>
            <a:off x="3555360" y="5335761"/>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6" name="Rectangle 27"/>
          <p:cNvSpPr>
            <a:spLocks noChangeArrowheads="1"/>
          </p:cNvSpPr>
          <p:nvPr/>
        </p:nvSpPr>
        <p:spPr bwMode="auto">
          <a:xfrm>
            <a:off x="3555360" y="5461054"/>
            <a:ext cx="2808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7" name="Rectangle 28"/>
          <p:cNvSpPr>
            <a:spLocks noChangeArrowheads="1"/>
          </p:cNvSpPr>
          <p:nvPr/>
        </p:nvSpPr>
        <p:spPr bwMode="auto">
          <a:xfrm>
            <a:off x="3555360" y="5586347"/>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3998" name="Rectangle 29"/>
          <p:cNvSpPr>
            <a:spLocks noChangeArrowheads="1"/>
          </p:cNvSpPr>
          <p:nvPr/>
        </p:nvSpPr>
        <p:spPr bwMode="auto">
          <a:xfrm>
            <a:off x="3458880" y="4722257"/>
            <a:ext cx="50976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000000"/>
                </a:solidFill>
                <a:latin typeface="Helvetica" charset="0"/>
              </a:rPr>
              <a:t>valid</a:t>
            </a:r>
          </a:p>
        </p:txBody>
      </p:sp>
      <p:sp>
        <p:nvSpPr>
          <p:cNvPr id="83999" name="Rectangle 30"/>
          <p:cNvSpPr>
            <a:spLocks noChangeArrowheads="1"/>
          </p:cNvSpPr>
          <p:nvPr/>
        </p:nvSpPr>
        <p:spPr bwMode="auto">
          <a:xfrm>
            <a:off x="4036320" y="4723696"/>
            <a:ext cx="36864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00AE00"/>
                </a:solidFill>
                <a:latin typeface="Helvetica" charset="0"/>
              </a:rPr>
              <a:t>tag</a:t>
            </a:r>
          </a:p>
        </p:txBody>
      </p:sp>
      <p:sp>
        <p:nvSpPr>
          <p:cNvPr id="84000" name="Rectangle 31"/>
          <p:cNvSpPr>
            <a:spLocks noChangeArrowheads="1"/>
          </p:cNvSpPr>
          <p:nvPr/>
        </p:nvSpPr>
        <p:spPr bwMode="auto">
          <a:xfrm>
            <a:off x="4992481" y="4722257"/>
            <a:ext cx="46800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FF6600"/>
                </a:solidFill>
                <a:latin typeface="Helvetica" charset="0"/>
              </a:rPr>
              <a:t>data</a:t>
            </a:r>
          </a:p>
        </p:txBody>
      </p:sp>
      <p:sp>
        <p:nvSpPr>
          <p:cNvPr id="84001" name="Line 32"/>
          <p:cNvSpPr>
            <a:spLocks noChangeShapeType="1"/>
          </p:cNvSpPr>
          <p:nvPr/>
        </p:nvSpPr>
        <p:spPr bwMode="auto">
          <a:xfrm flipH="1">
            <a:off x="6091200" y="5262312"/>
            <a:ext cx="300960" cy="1441"/>
          </a:xfrm>
          <a:prstGeom prst="line">
            <a:avLst/>
          </a:prstGeom>
          <a:noFill/>
          <a:ln w="19080">
            <a:solidFill>
              <a:srgbClr val="FC0128"/>
            </a:solidFill>
            <a:miter lim="800000"/>
            <a:headEnd/>
            <a:tailEnd type="triangle" w="med" len="med"/>
          </a:ln>
        </p:spPr>
        <p:txBody>
          <a:bodyPr lIns="82945" tIns="41473" rIns="82945" bIns="41473"/>
          <a:lstStyle/>
          <a:p>
            <a:endParaRPr lang="en-US"/>
          </a:p>
        </p:txBody>
      </p:sp>
      <p:sp>
        <p:nvSpPr>
          <p:cNvPr id="84002" name="Line 33"/>
          <p:cNvSpPr>
            <a:spLocks noChangeShapeType="1"/>
          </p:cNvSpPr>
          <p:nvPr/>
        </p:nvSpPr>
        <p:spPr bwMode="auto">
          <a:xfrm>
            <a:off x="5371200" y="5285355"/>
            <a:ext cx="1440" cy="977863"/>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4003" name="Rectangle 34"/>
          <p:cNvSpPr>
            <a:spLocks noChangeArrowheads="1"/>
          </p:cNvSpPr>
          <p:nvPr/>
        </p:nvSpPr>
        <p:spPr bwMode="auto">
          <a:xfrm>
            <a:off x="5460480" y="6035675"/>
            <a:ext cx="571680" cy="307097"/>
          </a:xfrm>
          <a:prstGeom prst="rect">
            <a:avLst/>
          </a:prstGeom>
          <a:noFill/>
          <a:ln w="9525">
            <a:noFill/>
            <a:round/>
            <a:headEnd/>
            <a:tailEnd/>
          </a:ln>
        </p:spPr>
        <p:txBody>
          <a:bodyPr lIns="46044" tIns="24492" rIns="46044" bIns="24492">
            <a:spAutoFit/>
          </a:bodyPr>
          <a:lstStyle/>
          <a:p>
            <a:pPr>
              <a:lnSpc>
                <a:spcPct val="93000"/>
              </a:lnSpc>
            </a:pPr>
            <a:r>
              <a:rPr lang="en-GB" b="1">
                <a:solidFill>
                  <a:srgbClr val="000000"/>
                </a:solidFill>
                <a:latin typeface="Helvetica" charset="0"/>
              </a:rPr>
              <a:t>data</a:t>
            </a:r>
          </a:p>
        </p:txBody>
      </p:sp>
      <p:sp>
        <p:nvSpPr>
          <p:cNvPr id="84004" name="Line 35"/>
          <p:cNvSpPr>
            <a:spLocks noChangeShapeType="1"/>
          </p:cNvSpPr>
          <p:nvPr/>
        </p:nvSpPr>
        <p:spPr bwMode="auto">
          <a:xfrm>
            <a:off x="3687841" y="5285356"/>
            <a:ext cx="1440" cy="918816"/>
          </a:xfrm>
          <a:prstGeom prst="line">
            <a:avLst/>
          </a:prstGeom>
          <a:noFill/>
          <a:ln w="12600">
            <a:solidFill>
              <a:srgbClr val="000000"/>
            </a:solidFill>
            <a:miter lim="800000"/>
            <a:headEnd/>
            <a:tailEnd/>
          </a:ln>
        </p:spPr>
        <p:txBody>
          <a:bodyPr lIns="82945" tIns="41473" rIns="82945" bIns="41473"/>
          <a:lstStyle/>
          <a:p>
            <a:endParaRPr lang="en-US"/>
          </a:p>
        </p:txBody>
      </p:sp>
      <p:sp>
        <p:nvSpPr>
          <p:cNvPr id="84005" name="Line 36"/>
          <p:cNvSpPr>
            <a:spLocks noChangeShapeType="1"/>
          </p:cNvSpPr>
          <p:nvPr/>
        </p:nvSpPr>
        <p:spPr bwMode="auto">
          <a:xfrm>
            <a:off x="4101120" y="5292556"/>
            <a:ext cx="1440" cy="616385"/>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4006" name="Line 37"/>
          <p:cNvSpPr>
            <a:spLocks noChangeShapeType="1"/>
          </p:cNvSpPr>
          <p:nvPr/>
        </p:nvSpPr>
        <p:spPr bwMode="auto">
          <a:xfrm>
            <a:off x="3244320" y="5965106"/>
            <a:ext cx="748800" cy="1441"/>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4007" name="Oval 38"/>
          <p:cNvSpPr>
            <a:spLocks noChangeArrowheads="1"/>
          </p:cNvSpPr>
          <p:nvPr/>
        </p:nvSpPr>
        <p:spPr bwMode="auto">
          <a:xfrm>
            <a:off x="4016160" y="5921902"/>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4008" name="Line 39"/>
          <p:cNvSpPr>
            <a:spLocks noChangeShapeType="1"/>
          </p:cNvSpPr>
          <p:nvPr/>
        </p:nvSpPr>
        <p:spPr bwMode="auto">
          <a:xfrm>
            <a:off x="4093921" y="6090400"/>
            <a:ext cx="1440" cy="223223"/>
          </a:xfrm>
          <a:prstGeom prst="line">
            <a:avLst/>
          </a:prstGeom>
          <a:noFill/>
          <a:ln w="12600">
            <a:solidFill>
              <a:srgbClr val="000000"/>
            </a:solidFill>
            <a:miter lim="800000"/>
            <a:headEnd/>
            <a:tailEnd/>
          </a:ln>
        </p:spPr>
        <p:txBody>
          <a:bodyPr lIns="82945" tIns="41473" rIns="82945" bIns="41473"/>
          <a:lstStyle/>
          <a:p>
            <a:endParaRPr lang="en-US"/>
          </a:p>
        </p:txBody>
      </p:sp>
      <p:sp>
        <p:nvSpPr>
          <p:cNvPr id="84009" name="Line 40"/>
          <p:cNvSpPr>
            <a:spLocks noChangeShapeType="1"/>
          </p:cNvSpPr>
          <p:nvPr/>
        </p:nvSpPr>
        <p:spPr bwMode="auto">
          <a:xfrm flipH="1">
            <a:off x="3193920" y="6319383"/>
            <a:ext cx="901440" cy="1441"/>
          </a:xfrm>
          <a:prstGeom prst="line">
            <a:avLst/>
          </a:prstGeom>
          <a:noFill/>
          <a:ln w="12600">
            <a:solidFill>
              <a:srgbClr val="000000"/>
            </a:solidFill>
            <a:miter lim="800000"/>
            <a:headEnd/>
            <a:tailEnd/>
          </a:ln>
        </p:spPr>
        <p:txBody>
          <a:bodyPr lIns="82945" tIns="41473" rIns="82945" bIns="41473"/>
          <a:lstStyle/>
          <a:p>
            <a:endParaRPr lang="en-US"/>
          </a:p>
        </p:txBody>
      </p:sp>
      <p:sp>
        <p:nvSpPr>
          <p:cNvPr id="84010" name="Oval 41"/>
          <p:cNvSpPr>
            <a:spLocks noChangeArrowheads="1"/>
          </p:cNvSpPr>
          <p:nvPr/>
        </p:nvSpPr>
        <p:spPr bwMode="auto">
          <a:xfrm>
            <a:off x="3674880" y="5257993"/>
            <a:ext cx="30240" cy="30243"/>
          </a:xfrm>
          <a:prstGeom prst="ellipse">
            <a:avLst/>
          </a:prstGeom>
          <a:solidFill>
            <a:srgbClr val="919191"/>
          </a:solidFill>
          <a:ln w="12600">
            <a:solidFill>
              <a:srgbClr val="000000"/>
            </a:solidFill>
            <a:miter lim="800000"/>
            <a:headEnd/>
            <a:tailEnd/>
          </a:ln>
        </p:spPr>
        <p:txBody>
          <a:bodyPr wrap="none" lIns="82945" tIns="41473" rIns="82945" bIns="41473" anchor="ctr"/>
          <a:lstStyle/>
          <a:p>
            <a:endParaRPr lang="en-US"/>
          </a:p>
        </p:txBody>
      </p:sp>
      <p:sp>
        <p:nvSpPr>
          <p:cNvPr id="84011" name="Oval 42"/>
          <p:cNvSpPr>
            <a:spLocks noChangeArrowheads="1"/>
          </p:cNvSpPr>
          <p:nvPr/>
        </p:nvSpPr>
        <p:spPr bwMode="auto">
          <a:xfrm>
            <a:off x="4085281" y="5257993"/>
            <a:ext cx="30240" cy="30243"/>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84012" name="Oval 43"/>
          <p:cNvSpPr>
            <a:spLocks noChangeArrowheads="1"/>
          </p:cNvSpPr>
          <p:nvPr/>
        </p:nvSpPr>
        <p:spPr bwMode="auto">
          <a:xfrm>
            <a:off x="5355361" y="5257993"/>
            <a:ext cx="30240" cy="30243"/>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84013" name="Line 44"/>
          <p:cNvSpPr>
            <a:spLocks noChangeShapeType="1"/>
          </p:cNvSpPr>
          <p:nvPr/>
        </p:nvSpPr>
        <p:spPr bwMode="auto">
          <a:xfrm flipH="1">
            <a:off x="3185280" y="6211373"/>
            <a:ext cx="502560" cy="1440"/>
          </a:xfrm>
          <a:prstGeom prst="line">
            <a:avLst/>
          </a:prstGeom>
          <a:noFill/>
          <a:ln w="12600">
            <a:solidFill>
              <a:srgbClr val="000000"/>
            </a:solidFill>
            <a:miter lim="800000"/>
            <a:headEnd/>
            <a:tailEnd/>
          </a:ln>
        </p:spPr>
        <p:txBody>
          <a:bodyPr lIns="82945" tIns="41473" rIns="82945" bIns="41473"/>
          <a:lstStyle/>
          <a:p>
            <a:endParaRPr lang="en-US"/>
          </a:p>
        </p:txBody>
      </p:sp>
      <p:sp>
        <p:nvSpPr>
          <p:cNvPr id="84014" name="Line 45"/>
          <p:cNvSpPr>
            <a:spLocks noChangeShapeType="1"/>
          </p:cNvSpPr>
          <p:nvPr/>
        </p:nvSpPr>
        <p:spPr bwMode="auto">
          <a:xfrm flipH="1">
            <a:off x="2501281" y="6277620"/>
            <a:ext cx="49248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4015" name="Rectangle 46"/>
          <p:cNvSpPr>
            <a:spLocks noChangeArrowheads="1"/>
          </p:cNvSpPr>
          <p:nvPr/>
        </p:nvSpPr>
        <p:spPr bwMode="auto">
          <a:xfrm>
            <a:off x="1389601" y="6081759"/>
            <a:ext cx="1172160" cy="338751"/>
          </a:xfrm>
          <a:prstGeom prst="rect">
            <a:avLst/>
          </a:prstGeom>
          <a:noFill/>
          <a:ln w="9525">
            <a:noFill/>
            <a:round/>
            <a:headEnd/>
            <a:tailEnd/>
          </a:ln>
        </p:spPr>
        <p:txBody>
          <a:bodyPr lIns="81966" tIns="40166" rIns="81966" bIns="40166">
            <a:spAutoFit/>
          </a:bodyPr>
          <a:lstStyle/>
          <a:p>
            <a:pPr>
              <a:lnSpc>
                <a:spcPct val="93000"/>
              </a:lnSpc>
              <a:tabLst>
                <a:tab pos="656650" algn="l"/>
              </a:tabLst>
            </a:pPr>
            <a:r>
              <a:rPr lang="en-GB" b="1" dirty="0">
                <a:solidFill>
                  <a:srgbClr val="000000"/>
                </a:solidFill>
                <a:latin typeface="Helvetica" charset="0"/>
              </a:rPr>
              <a:t>cache hit</a:t>
            </a:r>
          </a:p>
        </p:txBody>
      </p:sp>
      <p:sp>
        <p:nvSpPr>
          <p:cNvPr id="84016" name="Line 47"/>
          <p:cNvSpPr>
            <a:spLocks noChangeShapeType="1"/>
          </p:cNvSpPr>
          <p:nvPr/>
        </p:nvSpPr>
        <p:spPr bwMode="auto">
          <a:xfrm flipH="1">
            <a:off x="3235681" y="4592643"/>
            <a:ext cx="1736640" cy="1440"/>
          </a:xfrm>
          <a:prstGeom prst="line">
            <a:avLst/>
          </a:prstGeom>
          <a:noFill/>
          <a:ln w="12600">
            <a:solidFill>
              <a:srgbClr val="000000"/>
            </a:solidFill>
            <a:miter lim="800000"/>
            <a:headEnd/>
            <a:tailEnd/>
          </a:ln>
        </p:spPr>
        <p:txBody>
          <a:bodyPr lIns="82945" tIns="41473" rIns="82945" bIns="41473"/>
          <a:lstStyle/>
          <a:p>
            <a:endParaRPr lang="en-US"/>
          </a:p>
        </p:txBody>
      </p:sp>
      <p:sp>
        <p:nvSpPr>
          <p:cNvPr id="84017" name="Line 48"/>
          <p:cNvSpPr>
            <a:spLocks noChangeShapeType="1"/>
          </p:cNvSpPr>
          <p:nvPr/>
        </p:nvSpPr>
        <p:spPr bwMode="auto">
          <a:xfrm>
            <a:off x="3238561" y="4598403"/>
            <a:ext cx="1440" cy="1359503"/>
          </a:xfrm>
          <a:prstGeom prst="line">
            <a:avLst/>
          </a:prstGeom>
          <a:noFill/>
          <a:ln w="12600">
            <a:solidFill>
              <a:srgbClr val="000000"/>
            </a:solidFill>
            <a:miter lim="800000"/>
            <a:headEnd/>
            <a:tailEnd/>
          </a:ln>
        </p:spPr>
        <p:txBody>
          <a:bodyPr lIns="82945" tIns="41473" rIns="82945" bIns="41473"/>
          <a:lstStyle/>
          <a:p>
            <a:endParaRPr lang="en-US"/>
          </a:p>
        </p:txBody>
      </p:sp>
      <p:sp>
        <p:nvSpPr>
          <p:cNvPr id="84018" name="Rectangle 49"/>
          <p:cNvSpPr>
            <a:spLocks noChangeArrowheads="1"/>
          </p:cNvSpPr>
          <p:nvPr/>
        </p:nvSpPr>
        <p:spPr bwMode="auto">
          <a:xfrm>
            <a:off x="6589441" y="4706414"/>
            <a:ext cx="603153" cy="267193"/>
          </a:xfrm>
          <a:prstGeom prst="rect">
            <a:avLst/>
          </a:prstGeom>
          <a:noFill/>
          <a:ln w="9525">
            <a:noFill/>
            <a:round/>
            <a:headEnd/>
            <a:tailEnd/>
          </a:ln>
        </p:spPr>
        <p:txBody>
          <a:bodyPr wrap="none" lIns="81966" tIns="40166" rIns="81966" bIns="40166">
            <a:spAutoFit/>
          </a:bodyPr>
          <a:lstStyle/>
          <a:p>
            <a:pPr>
              <a:lnSpc>
                <a:spcPct val="93000"/>
              </a:lnSpc>
            </a:pPr>
            <a:r>
              <a:rPr lang="en-GB" sz="1300" b="1" dirty="0">
                <a:solidFill>
                  <a:srgbClr val="000000"/>
                </a:solidFill>
                <a:latin typeface="Helvetica" charset="0"/>
              </a:rPr>
              <a:t>index</a:t>
            </a:r>
          </a:p>
        </p:txBody>
      </p:sp>
      <p:sp>
        <p:nvSpPr>
          <p:cNvPr id="84019" name="Rectangle 50"/>
          <p:cNvSpPr>
            <a:spLocks noChangeArrowheads="1"/>
          </p:cNvSpPr>
          <p:nvPr/>
        </p:nvSpPr>
        <p:spPr bwMode="auto">
          <a:xfrm>
            <a:off x="1618561" y="3564375"/>
            <a:ext cx="62640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Helvetica" charset="0"/>
              </a:rPr>
              <a:t>TLB</a:t>
            </a:r>
          </a:p>
        </p:txBody>
      </p:sp>
      <p:sp>
        <p:nvSpPr>
          <p:cNvPr id="84020" name="Rectangle 51"/>
          <p:cNvSpPr>
            <a:spLocks noChangeArrowheads="1"/>
          </p:cNvSpPr>
          <p:nvPr/>
        </p:nvSpPr>
        <p:spPr bwMode="auto">
          <a:xfrm>
            <a:off x="4101120" y="3365634"/>
            <a:ext cx="170784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1" name="Rectangle 52"/>
          <p:cNvSpPr>
            <a:spLocks noChangeArrowheads="1"/>
          </p:cNvSpPr>
          <p:nvPr/>
        </p:nvSpPr>
        <p:spPr bwMode="auto">
          <a:xfrm>
            <a:off x="3568320" y="3365634"/>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2" name="Rectangle 53"/>
          <p:cNvSpPr>
            <a:spLocks noChangeArrowheads="1"/>
          </p:cNvSpPr>
          <p:nvPr/>
        </p:nvSpPr>
        <p:spPr bwMode="auto">
          <a:xfrm>
            <a:off x="3188161" y="3365634"/>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3" name="Rectangle 54"/>
          <p:cNvSpPr>
            <a:spLocks noChangeArrowheads="1"/>
          </p:cNvSpPr>
          <p:nvPr/>
        </p:nvSpPr>
        <p:spPr bwMode="auto">
          <a:xfrm>
            <a:off x="4101120" y="3577336"/>
            <a:ext cx="1707840" cy="198741"/>
          </a:xfrm>
          <a:prstGeom prst="rect">
            <a:avLst/>
          </a:prstGeom>
          <a:solidFill>
            <a:srgbClr val="D440D4"/>
          </a:solidFill>
          <a:ln w="12600">
            <a:solidFill>
              <a:srgbClr val="000000"/>
            </a:solidFill>
            <a:miter lim="800000"/>
            <a:headEnd/>
            <a:tailEnd/>
          </a:ln>
        </p:spPr>
        <p:txBody>
          <a:bodyPr wrap="none" lIns="82945" tIns="41473" rIns="82945" bIns="41473" anchor="ctr"/>
          <a:lstStyle/>
          <a:p>
            <a:endParaRPr lang="en-US"/>
          </a:p>
        </p:txBody>
      </p:sp>
      <p:sp>
        <p:nvSpPr>
          <p:cNvPr id="84024" name="Rectangle 55"/>
          <p:cNvSpPr>
            <a:spLocks noChangeArrowheads="1"/>
          </p:cNvSpPr>
          <p:nvPr/>
        </p:nvSpPr>
        <p:spPr bwMode="auto">
          <a:xfrm>
            <a:off x="3568320" y="3577336"/>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5" name="Rectangle 56"/>
          <p:cNvSpPr>
            <a:spLocks noChangeArrowheads="1"/>
          </p:cNvSpPr>
          <p:nvPr/>
        </p:nvSpPr>
        <p:spPr bwMode="auto">
          <a:xfrm>
            <a:off x="3188161" y="3577336"/>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6" name="Rectangle 57"/>
          <p:cNvSpPr>
            <a:spLocks noChangeArrowheads="1"/>
          </p:cNvSpPr>
          <p:nvPr/>
        </p:nvSpPr>
        <p:spPr bwMode="auto">
          <a:xfrm>
            <a:off x="4101120" y="3787598"/>
            <a:ext cx="170784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7" name="Rectangle 58"/>
          <p:cNvSpPr>
            <a:spLocks noChangeArrowheads="1"/>
          </p:cNvSpPr>
          <p:nvPr/>
        </p:nvSpPr>
        <p:spPr bwMode="auto">
          <a:xfrm>
            <a:off x="3568320" y="3787598"/>
            <a:ext cx="56592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8" name="Rectangle 59"/>
          <p:cNvSpPr>
            <a:spLocks noChangeArrowheads="1"/>
          </p:cNvSpPr>
          <p:nvPr/>
        </p:nvSpPr>
        <p:spPr bwMode="auto">
          <a:xfrm>
            <a:off x="3188161" y="3787598"/>
            <a:ext cx="41328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29" name="Rectangle 60"/>
          <p:cNvSpPr>
            <a:spLocks noChangeArrowheads="1"/>
          </p:cNvSpPr>
          <p:nvPr/>
        </p:nvSpPr>
        <p:spPr bwMode="auto">
          <a:xfrm>
            <a:off x="4101120" y="4000740"/>
            <a:ext cx="170784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30" name="Rectangle 61"/>
          <p:cNvSpPr>
            <a:spLocks noChangeArrowheads="1"/>
          </p:cNvSpPr>
          <p:nvPr/>
        </p:nvSpPr>
        <p:spPr bwMode="auto">
          <a:xfrm>
            <a:off x="3568320" y="4000740"/>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31" name="Rectangle 62"/>
          <p:cNvSpPr>
            <a:spLocks noChangeArrowheads="1"/>
          </p:cNvSpPr>
          <p:nvPr/>
        </p:nvSpPr>
        <p:spPr bwMode="auto">
          <a:xfrm>
            <a:off x="3188161" y="4000740"/>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4032" name="Text Box 63"/>
          <p:cNvSpPr txBox="1">
            <a:spLocks noChangeArrowheads="1"/>
          </p:cNvSpPr>
          <p:nvPr/>
        </p:nvSpPr>
        <p:spPr bwMode="auto">
          <a:xfrm>
            <a:off x="4860001" y="3385796"/>
            <a:ext cx="250493" cy="391330"/>
          </a:xfrm>
          <a:prstGeom prst="rect">
            <a:avLst/>
          </a:prstGeom>
          <a:noFill/>
          <a:ln w="9525">
            <a:noFill/>
            <a:round/>
            <a:headEnd/>
            <a:tailEnd/>
          </a:ln>
        </p:spPr>
        <p:txBody>
          <a:bodyPr wrap="none" lIns="81966" tIns="40166" rIns="81966" bIns="40166">
            <a:spAutoFit/>
          </a:bodyPr>
          <a:lstStyle/>
          <a:p>
            <a:pPr>
              <a:lnSpc>
                <a:spcPct val="84000"/>
              </a:lnSpc>
              <a:spcBef>
                <a:spcPts val="816"/>
              </a:spcBef>
            </a:pPr>
            <a:r>
              <a:rPr lang="en-GB" sz="2400" b="1" dirty="0">
                <a:solidFill>
                  <a:srgbClr val="000000"/>
                </a:solidFill>
                <a:latin typeface="Helvetica" charset="0"/>
              </a:rPr>
              <a:t>.</a:t>
            </a:r>
          </a:p>
        </p:txBody>
      </p:sp>
      <p:sp>
        <p:nvSpPr>
          <p:cNvPr id="84033" name="Line 64"/>
          <p:cNvSpPr>
            <a:spLocks noChangeShapeType="1"/>
          </p:cNvSpPr>
          <p:nvPr/>
        </p:nvSpPr>
        <p:spPr bwMode="auto">
          <a:xfrm>
            <a:off x="3849121" y="2825577"/>
            <a:ext cx="1440" cy="537177"/>
          </a:xfrm>
          <a:prstGeom prst="line">
            <a:avLst/>
          </a:prstGeom>
          <a:noFill/>
          <a:ln w="19080">
            <a:solidFill>
              <a:srgbClr val="FC0128"/>
            </a:solidFill>
            <a:miter lim="800000"/>
            <a:headEnd/>
            <a:tailEnd type="triangle" w="med" len="med"/>
          </a:ln>
        </p:spPr>
        <p:txBody>
          <a:bodyPr lIns="82945" tIns="41473" rIns="82945" bIns="41473"/>
          <a:lstStyle/>
          <a:p>
            <a:endParaRPr lang="en-US"/>
          </a:p>
        </p:txBody>
      </p:sp>
      <p:sp>
        <p:nvSpPr>
          <p:cNvPr id="84034" name="Oval 65"/>
          <p:cNvSpPr>
            <a:spLocks noChangeArrowheads="1"/>
          </p:cNvSpPr>
          <p:nvPr/>
        </p:nvSpPr>
        <p:spPr bwMode="auto">
          <a:xfrm>
            <a:off x="3791520" y="3381475"/>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4035" name="Line 66"/>
          <p:cNvSpPr>
            <a:spLocks noChangeShapeType="1"/>
          </p:cNvSpPr>
          <p:nvPr/>
        </p:nvSpPr>
        <p:spPr bwMode="auto">
          <a:xfrm>
            <a:off x="4982400" y="3676706"/>
            <a:ext cx="1440" cy="914496"/>
          </a:xfrm>
          <a:prstGeom prst="line">
            <a:avLst/>
          </a:prstGeom>
          <a:noFill/>
          <a:ln w="12600">
            <a:solidFill>
              <a:srgbClr val="000000"/>
            </a:solidFill>
            <a:miter lim="800000"/>
            <a:headEnd/>
            <a:tailEnd/>
          </a:ln>
        </p:spPr>
        <p:txBody>
          <a:bodyPr lIns="82945" tIns="41473" rIns="82945" bIns="41473"/>
          <a:lstStyle/>
          <a:p>
            <a:endParaRPr lang="en-US"/>
          </a:p>
        </p:txBody>
      </p:sp>
      <p:sp>
        <p:nvSpPr>
          <p:cNvPr id="84036" name="Oval 67"/>
          <p:cNvSpPr>
            <a:spLocks noChangeArrowheads="1"/>
          </p:cNvSpPr>
          <p:nvPr/>
        </p:nvSpPr>
        <p:spPr bwMode="auto">
          <a:xfrm>
            <a:off x="3782880" y="3600378"/>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4037" name="Oval 68"/>
          <p:cNvSpPr>
            <a:spLocks noChangeArrowheads="1"/>
          </p:cNvSpPr>
          <p:nvPr/>
        </p:nvSpPr>
        <p:spPr bwMode="auto">
          <a:xfrm>
            <a:off x="3787200" y="3810640"/>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4038" name="Oval 69"/>
          <p:cNvSpPr>
            <a:spLocks noChangeArrowheads="1"/>
          </p:cNvSpPr>
          <p:nvPr/>
        </p:nvSpPr>
        <p:spPr bwMode="auto">
          <a:xfrm>
            <a:off x="3787200" y="4019463"/>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4039" name="Rectangle 70"/>
          <p:cNvSpPr>
            <a:spLocks noChangeArrowheads="1"/>
          </p:cNvSpPr>
          <p:nvPr/>
        </p:nvSpPr>
        <p:spPr bwMode="auto">
          <a:xfrm>
            <a:off x="4603680" y="5209027"/>
            <a:ext cx="1497600" cy="115212"/>
          </a:xfrm>
          <a:prstGeom prst="rect">
            <a:avLst/>
          </a:prstGeom>
          <a:solidFill>
            <a:srgbClr val="FF6600"/>
          </a:solidFill>
          <a:ln w="12600">
            <a:solidFill>
              <a:srgbClr val="000000"/>
            </a:solidFill>
            <a:miter lim="800000"/>
            <a:headEnd/>
            <a:tailEnd/>
          </a:ln>
        </p:spPr>
        <p:txBody>
          <a:bodyPr wrap="none" lIns="82945" tIns="41473" rIns="82945" bIns="41473" anchor="ctr"/>
          <a:lstStyle/>
          <a:p>
            <a:endParaRPr lang="en-US"/>
          </a:p>
        </p:txBody>
      </p:sp>
      <p:sp>
        <p:nvSpPr>
          <p:cNvPr id="84040" name="Rectangle 71"/>
          <p:cNvSpPr>
            <a:spLocks noChangeArrowheads="1"/>
          </p:cNvSpPr>
          <p:nvPr/>
        </p:nvSpPr>
        <p:spPr bwMode="auto">
          <a:xfrm>
            <a:off x="1752481" y="5105336"/>
            <a:ext cx="865440" cy="338751"/>
          </a:xfrm>
          <a:prstGeom prst="rect">
            <a:avLst/>
          </a:prstGeom>
          <a:noFill/>
          <a:ln w="9525">
            <a:noFill/>
            <a:round/>
            <a:headEnd/>
            <a:tailEnd/>
          </a:ln>
        </p:spPr>
        <p:txBody>
          <a:bodyPr lIns="81966" tIns="40166" rIns="81966" bIns="40166">
            <a:spAutoFit/>
          </a:bodyPr>
          <a:lstStyle/>
          <a:p>
            <a:pPr>
              <a:lnSpc>
                <a:spcPct val="93000"/>
              </a:lnSpc>
              <a:tabLst>
                <a:tab pos="656650" algn="l"/>
              </a:tabLst>
            </a:pPr>
            <a:r>
              <a:rPr lang="en-GB" b="1" dirty="0">
                <a:solidFill>
                  <a:srgbClr val="000000"/>
                </a:solidFill>
                <a:latin typeface="Helvetica" charset="0"/>
              </a:rPr>
              <a:t>Cache</a:t>
            </a:r>
          </a:p>
        </p:txBody>
      </p:sp>
      <p:sp>
        <p:nvSpPr>
          <p:cNvPr id="84041"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Fast L1 Cache Access</a:t>
            </a:r>
          </a:p>
        </p:txBody>
      </p:sp>
      <p:sp>
        <p:nvSpPr>
          <p:cNvPr id="86019" name="Rectangle 2"/>
          <p:cNvSpPr>
            <a:spLocks noGrp="1" noChangeArrowheads="1"/>
          </p:cNvSpPr>
          <p:nvPr>
            <p:ph type="body" idx="1"/>
          </p:nvPr>
        </p:nvSpPr>
        <p:spPr>
          <a:xfrm>
            <a:off x="305281" y="1447352"/>
            <a:ext cx="8229600" cy="5257992"/>
          </a:xfrm>
        </p:spPr>
        <p:txBody>
          <a:bodyPr lIns="81966" tIns="40166" rIns="81966" bIns="40166"/>
          <a:lstStyle/>
          <a:p>
            <a:pPr marL="0" lvl="1" indent="0">
              <a:spcBef>
                <a:spcPts val="680"/>
              </a:spcBef>
              <a:spcAft>
                <a:spcPct val="0"/>
              </a:spcAft>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Compare cache </a:t>
            </a:r>
            <a:r>
              <a:rPr lang="en-GB" dirty="0" smtClean="0">
                <a:solidFill>
                  <a:srgbClr val="00AE00"/>
                </a:solidFill>
              </a:rPr>
              <a:t>tag</a:t>
            </a:r>
            <a:r>
              <a:rPr lang="en-GB" dirty="0" smtClean="0"/>
              <a:t> and </a:t>
            </a:r>
            <a:r>
              <a:rPr lang="en-GB" dirty="0" smtClean="0">
                <a:solidFill>
                  <a:srgbClr val="D440D4"/>
                </a:solidFill>
              </a:rPr>
              <a:t>physical page number</a:t>
            </a:r>
            <a:r>
              <a:rPr lang="en-GB" dirty="0" smtClean="0"/>
              <a:t> for cache hit</a:t>
            </a:r>
          </a:p>
        </p:txBody>
      </p:sp>
      <p:sp>
        <p:nvSpPr>
          <p:cNvPr id="86020" name="Rectangle 3"/>
          <p:cNvSpPr>
            <a:spLocks noChangeArrowheads="1"/>
          </p:cNvSpPr>
          <p:nvPr/>
        </p:nvSpPr>
        <p:spPr bwMode="auto">
          <a:xfrm>
            <a:off x="4279680" y="2219274"/>
            <a:ext cx="1288462" cy="229604"/>
          </a:xfrm>
          <a:prstGeom prst="rect">
            <a:avLst/>
          </a:prstGeom>
          <a:noFill/>
          <a:ln w="9525">
            <a:noFill/>
            <a:round/>
            <a:headEnd/>
            <a:tailEnd/>
          </a:ln>
        </p:spPr>
        <p:txBody>
          <a:bodyPr wrap="none" lIns="41799" tIns="21553" rIns="41799" bIns="21553">
            <a:spAutoFit/>
          </a:bodyPr>
          <a:lstStyle/>
          <a:p>
            <a:pPr>
              <a:lnSpc>
                <a:spcPct val="93000"/>
              </a:lnSpc>
              <a:tabLst>
                <a:tab pos="656650" algn="l"/>
              </a:tabLst>
            </a:pPr>
            <a:r>
              <a:rPr lang="en-GB" sz="1300" b="1" dirty="0">
                <a:solidFill>
                  <a:srgbClr val="000000"/>
                </a:solidFill>
                <a:latin typeface="Helvetica" charset="0"/>
              </a:rPr>
              <a:t>Virtual address</a:t>
            </a:r>
          </a:p>
        </p:txBody>
      </p:sp>
      <p:sp>
        <p:nvSpPr>
          <p:cNvPr id="86021" name="Rectangle 4"/>
          <p:cNvSpPr>
            <a:spLocks noChangeArrowheads="1"/>
          </p:cNvSpPr>
          <p:nvPr/>
        </p:nvSpPr>
        <p:spPr bwMode="auto">
          <a:xfrm>
            <a:off x="3307680" y="2590832"/>
            <a:ext cx="2165760" cy="228984"/>
          </a:xfrm>
          <a:prstGeom prst="rect">
            <a:avLst/>
          </a:prstGeom>
          <a:solidFill>
            <a:srgbClr val="FFFFFF"/>
          </a:solidFill>
          <a:ln w="12600">
            <a:solidFill>
              <a:srgbClr val="000000"/>
            </a:solidFill>
            <a:miter lim="800000"/>
            <a:headEnd/>
            <a:tailEnd/>
          </a:ln>
        </p:spPr>
        <p:txBody>
          <a:bodyPr lIns="41799" tIns="21553" rIns="41799" bIns="21553" anchor="ctr"/>
          <a:lstStyle/>
          <a:p>
            <a:pPr algn="ctr">
              <a:lnSpc>
                <a:spcPct val="93000"/>
              </a:lnSpc>
              <a:tabLst>
                <a:tab pos="656650" algn="l"/>
                <a:tab pos="1313299" algn="l"/>
                <a:tab pos="1969949" algn="l"/>
              </a:tabLst>
            </a:pPr>
            <a:r>
              <a:rPr lang="en-GB" sz="1300" b="1" dirty="0">
                <a:solidFill>
                  <a:srgbClr val="000000"/>
                </a:solidFill>
                <a:latin typeface="Helvetica" charset="0"/>
              </a:rPr>
              <a:t>virtual page number</a:t>
            </a:r>
          </a:p>
        </p:txBody>
      </p:sp>
      <p:sp>
        <p:nvSpPr>
          <p:cNvPr id="86022" name="Rectangle 5"/>
          <p:cNvSpPr>
            <a:spLocks noChangeArrowheads="1"/>
          </p:cNvSpPr>
          <p:nvPr/>
        </p:nvSpPr>
        <p:spPr bwMode="auto">
          <a:xfrm>
            <a:off x="5486400" y="2590832"/>
            <a:ext cx="1175040" cy="228984"/>
          </a:xfrm>
          <a:prstGeom prst="rect">
            <a:avLst/>
          </a:prstGeom>
          <a:solidFill>
            <a:srgbClr val="FFFFFF"/>
          </a:solidFill>
          <a:ln w="12600">
            <a:solidFill>
              <a:srgbClr val="000000"/>
            </a:solidFill>
            <a:miter lim="800000"/>
            <a:headEnd/>
            <a:tailEnd/>
          </a:ln>
        </p:spPr>
        <p:txBody>
          <a:bodyPr lIns="41799" tIns="21553" rIns="41799" bIns="21553" anchor="ctr"/>
          <a:lstStyle/>
          <a:p>
            <a:pPr algn="ctr">
              <a:lnSpc>
                <a:spcPct val="93000"/>
              </a:lnSpc>
              <a:tabLst>
                <a:tab pos="656650" algn="l"/>
              </a:tabLst>
            </a:pPr>
            <a:r>
              <a:rPr lang="en-GB" sz="1300" b="1" dirty="0">
                <a:solidFill>
                  <a:srgbClr val="000000"/>
                </a:solidFill>
                <a:latin typeface="Helvetica" charset="0"/>
              </a:rPr>
              <a:t>page offset</a:t>
            </a:r>
          </a:p>
        </p:txBody>
      </p:sp>
      <p:sp>
        <p:nvSpPr>
          <p:cNvPr id="86023" name="Line 6"/>
          <p:cNvSpPr>
            <a:spLocks noChangeShapeType="1"/>
          </p:cNvSpPr>
          <p:nvPr/>
        </p:nvSpPr>
        <p:spPr bwMode="auto">
          <a:xfrm flipH="1">
            <a:off x="6379201" y="2829898"/>
            <a:ext cx="4320" cy="2433856"/>
          </a:xfrm>
          <a:prstGeom prst="line">
            <a:avLst/>
          </a:prstGeom>
          <a:noFill/>
          <a:ln w="12600">
            <a:solidFill>
              <a:srgbClr val="000000"/>
            </a:solidFill>
            <a:miter lim="800000"/>
            <a:headEnd/>
            <a:tailEnd/>
          </a:ln>
        </p:spPr>
        <p:txBody>
          <a:bodyPr lIns="82945" tIns="41473" rIns="82945" bIns="41473"/>
          <a:lstStyle/>
          <a:p>
            <a:endParaRPr lang="en-US"/>
          </a:p>
        </p:txBody>
      </p:sp>
      <p:sp>
        <p:nvSpPr>
          <p:cNvPr id="86024" name="Rectangle 7"/>
          <p:cNvSpPr>
            <a:spLocks noChangeArrowheads="1"/>
          </p:cNvSpPr>
          <p:nvPr/>
        </p:nvSpPr>
        <p:spPr bwMode="auto">
          <a:xfrm>
            <a:off x="3132000" y="3115048"/>
            <a:ext cx="499680" cy="229604"/>
          </a:xfrm>
          <a:prstGeom prst="rect">
            <a:avLst/>
          </a:prstGeom>
          <a:noFill/>
          <a:ln w="9525">
            <a:noFill/>
            <a:round/>
            <a:headEnd/>
            <a:tailEnd/>
          </a:ln>
        </p:spPr>
        <p:txBody>
          <a:bodyPr lIns="41799" tIns="21553" rIns="41799" bIns="21553">
            <a:spAutoFit/>
          </a:bodyPr>
          <a:lstStyle/>
          <a:p>
            <a:pPr>
              <a:lnSpc>
                <a:spcPct val="93000"/>
              </a:lnSpc>
            </a:pPr>
            <a:r>
              <a:rPr lang="en-GB" sz="1300" b="1" dirty="0">
                <a:solidFill>
                  <a:srgbClr val="000000"/>
                </a:solidFill>
                <a:latin typeface="Helvetica" charset="0"/>
              </a:rPr>
              <a:t>valid</a:t>
            </a:r>
          </a:p>
        </p:txBody>
      </p:sp>
      <p:sp>
        <p:nvSpPr>
          <p:cNvPr id="86025" name="Rectangle 8"/>
          <p:cNvSpPr>
            <a:spLocks noChangeArrowheads="1"/>
          </p:cNvSpPr>
          <p:nvPr/>
        </p:nvSpPr>
        <p:spPr bwMode="auto">
          <a:xfrm>
            <a:off x="4104001" y="3099205"/>
            <a:ext cx="1974240" cy="229604"/>
          </a:xfrm>
          <a:prstGeom prst="rect">
            <a:avLst/>
          </a:prstGeom>
          <a:noFill/>
          <a:ln w="9525">
            <a:noFill/>
            <a:round/>
            <a:headEnd/>
            <a:tailEnd/>
          </a:ln>
        </p:spPr>
        <p:txBody>
          <a:bodyPr lIns="41799" tIns="21553" rIns="41799" bIns="21553">
            <a:spAutoFit/>
          </a:bodyPr>
          <a:lstStyle/>
          <a:p>
            <a:pPr>
              <a:lnSpc>
                <a:spcPct val="93000"/>
              </a:lnSpc>
              <a:tabLst>
                <a:tab pos="656650" algn="l"/>
                <a:tab pos="1313299" algn="l"/>
                <a:tab pos="1969949" algn="l"/>
              </a:tabLst>
            </a:pPr>
            <a:r>
              <a:rPr lang="en-GB" sz="1300" b="1" dirty="0">
                <a:solidFill>
                  <a:srgbClr val="D440D4"/>
                </a:solidFill>
                <a:latin typeface="Helvetica" charset="0"/>
              </a:rPr>
              <a:t>physical page number</a:t>
            </a:r>
          </a:p>
        </p:txBody>
      </p:sp>
      <p:sp>
        <p:nvSpPr>
          <p:cNvPr id="86026" name="Oval 9"/>
          <p:cNvSpPr>
            <a:spLocks noChangeArrowheads="1"/>
          </p:cNvSpPr>
          <p:nvPr/>
        </p:nvSpPr>
        <p:spPr bwMode="auto">
          <a:xfrm>
            <a:off x="3013921" y="6163847"/>
            <a:ext cx="279360" cy="197301"/>
          </a:xfrm>
          <a:prstGeom prst="ellipse">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27" name="Rectangle 10"/>
          <p:cNvSpPr>
            <a:spLocks noChangeArrowheads="1"/>
          </p:cNvSpPr>
          <p:nvPr/>
        </p:nvSpPr>
        <p:spPr bwMode="auto">
          <a:xfrm>
            <a:off x="3173760" y="6158087"/>
            <a:ext cx="168480" cy="210262"/>
          </a:xfrm>
          <a:prstGeom prst="rect">
            <a:avLst/>
          </a:prstGeom>
          <a:solidFill>
            <a:srgbClr val="FFFFFF"/>
          </a:solidFill>
          <a:ln w="9525">
            <a:noFill/>
            <a:round/>
            <a:headEnd/>
            <a:tailEnd/>
          </a:ln>
        </p:spPr>
        <p:txBody>
          <a:bodyPr wrap="none" lIns="82945" tIns="41473" rIns="82945" bIns="41473" anchor="ctr"/>
          <a:lstStyle/>
          <a:p>
            <a:endParaRPr lang="en-US"/>
          </a:p>
        </p:txBody>
      </p:sp>
      <p:sp>
        <p:nvSpPr>
          <p:cNvPr id="86028" name="Line 11"/>
          <p:cNvSpPr>
            <a:spLocks noChangeShapeType="1"/>
          </p:cNvSpPr>
          <p:nvPr/>
        </p:nvSpPr>
        <p:spPr bwMode="auto">
          <a:xfrm flipV="1">
            <a:off x="3173760" y="6155206"/>
            <a:ext cx="1440" cy="213142"/>
          </a:xfrm>
          <a:prstGeom prst="line">
            <a:avLst/>
          </a:prstGeom>
          <a:noFill/>
          <a:ln w="12600">
            <a:solidFill>
              <a:srgbClr val="000000"/>
            </a:solidFill>
            <a:miter lim="800000"/>
            <a:headEnd/>
            <a:tailEnd/>
          </a:ln>
        </p:spPr>
        <p:txBody>
          <a:bodyPr lIns="82945" tIns="41473" rIns="82945" bIns="41473"/>
          <a:lstStyle/>
          <a:p>
            <a:endParaRPr lang="en-US"/>
          </a:p>
        </p:txBody>
      </p:sp>
      <p:sp>
        <p:nvSpPr>
          <p:cNvPr id="86029" name="Rectangle 12"/>
          <p:cNvSpPr>
            <a:spLocks noChangeArrowheads="1"/>
          </p:cNvSpPr>
          <p:nvPr/>
        </p:nvSpPr>
        <p:spPr bwMode="auto">
          <a:xfrm>
            <a:off x="4603680" y="4958441"/>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0" name="Rectangle 13"/>
          <p:cNvSpPr>
            <a:spLocks noChangeArrowheads="1"/>
          </p:cNvSpPr>
          <p:nvPr/>
        </p:nvSpPr>
        <p:spPr bwMode="auto">
          <a:xfrm>
            <a:off x="4603680" y="5083734"/>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1" name="Rectangle 14"/>
          <p:cNvSpPr>
            <a:spLocks noChangeArrowheads="1"/>
          </p:cNvSpPr>
          <p:nvPr/>
        </p:nvSpPr>
        <p:spPr bwMode="auto">
          <a:xfrm>
            <a:off x="4603680" y="5461054"/>
            <a:ext cx="14976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2" name="Rectangle 15"/>
          <p:cNvSpPr>
            <a:spLocks noChangeArrowheads="1"/>
          </p:cNvSpPr>
          <p:nvPr/>
        </p:nvSpPr>
        <p:spPr bwMode="auto">
          <a:xfrm>
            <a:off x="4603680" y="5335761"/>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3" name="Rectangle 16"/>
          <p:cNvSpPr>
            <a:spLocks noChangeArrowheads="1"/>
          </p:cNvSpPr>
          <p:nvPr/>
        </p:nvSpPr>
        <p:spPr bwMode="auto">
          <a:xfrm>
            <a:off x="4603680" y="5586347"/>
            <a:ext cx="1497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4" name="Rectangle 17"/>
          <p:cNvSpPr>
            <a:spLocks noChangeArrowheads="1"/>
          </p:cNvSpPr>
          <p:nvPr/>
        </p:nvSpPr>
        <p:spPr bwMode="auto">
          <a:xfrm>
            <a:off x="3849120" y="4958441"/>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5" name="Rectangle 18"/>
          <p:cNvSpPr>
            <a:spLocks noChangeArrowheads="1"/>
          </p:cNvSpPr>
          <p:nvPr/>
        </p:nvSpPr>
        <p:spPr bwMode="auto">
          <a:xfrm>
            <a:off x="3849120" y="5083734"/>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6" name="Rectangle 19"/>
          <p:cNvSpPr>
            <a:spLocks noChangeArrowheads="1"/>
          </p:cNvSpPr>
          <p:nvPr/>
        </p:nvSpPr>
        <p:spPr bwMode="auto">
          <a:xfrm>
            <a:off x="3849120" y="5209027"/>
            <a:ext cx="741600" cy="115212"/>
          </a:xfrm>
          <a:prstGeom prst="rect">
            <a:avLst/>
          </a:prstGeom>
          <a:solidFill>
            <a:srgbClr val="00AE00"/>
          </a:solidFill>
          <a:ln w="12600">
            <a:solidFill>
              <a:srgbClr val="000000"/>
            </a:solidFill>
            <a:miter lim="800000"/>
            <a:headEnd/>
            <a:tailEnd/>
          </a:ln>
        </p:spPr>
        <p:txBody>
          <a:bodyPr wrap="none" lIns="82945" tIns="41473" rIns="82945" bIns="41473" anchor="ctr"/>
          <a:lstStyle/>
          <a:p>
            <a:endParaRPr lang="en-US"/>
          </a:p>
        </p:txBody>
      </p:sp>
      <p:sp>
        <p:nvSpPr>
          <p:cNvPr id="86037" name="Rectangle 20"/>
          <p:cNvSpPr>
            <a:spLocks noChangeArrowheads="1"/>
          </p:cNvSpPr>
          <p:nvPr/>
        </p:nvSpPr>
        <p:spPr bwMode="auto">
          <a:xfrm>
            <a:off x="3849120" y="5335761"/>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8" name="Rectangle 21"/>
          <p:cNvSpPr>
            <a:spLocks noChangeArrowheads="1"/>
          </p:cNvSpPr>
          <p:nvPr/>
        </p:nvSpPr>
        <p:spPr bwMode="auto">
          <a:xfrm>
            <a:off x="3849120" y="5461054"/>
            <a:ext cx="7416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39" name="Rectangle 22"/>
          <p:cNvSpPr>
            <a:spLocks noChangeArrowheads="1"/>
          </p:cNvSpPr>
          <p:nvPr/>
        </p:nvSpPr>
        <p:spPr bwMode="auto">
          <a:xfrm>
            <a:off x="3849120" y="5586347"/>
            <a:ext cx="7416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0" name="Rectangle 23"/>
          <p:cNvSpPr>
            <a:spLocks noChangeArrowheads="1"/>
          </p:cNvSpPr>
          <p:nvPr/>
        </p:nvSpPr>
        <p:spPr bwMode="auto">
          <a:xfrm>
            <a:off x="3555360" y="4958441"/>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1" name="Rectangle 24"/>
          <p:cNvSpPr>
            <a:spLocks noChangeArrowheads="1"/>
          </p:cNvSpPr>
          <p:nvPr/>
        </p:nvSpPr>
        <p:spPr bwMode="auto">
          <a:xfrm>
            <a:off x="3555360" y="5083734"/>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2" name="Rectangle 25"/>
          <p:cNvSpPr>
            <a:spLocks noChangeArrowheads="1"/>
          </p:cNvSpPr>
          <p:nvPr/>
        </p:nvSpPr>
        <p:spPr bwMode="auto">
          <a:xfrm>
            <a:off x="3555360" y="5209027"/>
            <a:ext cx="280800" cy="115212"/>
          </a:xfrm>
          <a:prstGeom prst="rect">
            <a:avLst/>
          </a:prstGeom>
          <a:solidFill>
            <a:srgbClr val="919191"/>
          </a:solidFill>
          <a:ln w="12600">
            <a:solidFill>
              <a:srgbClr val="000000"/>
            </a:solidFill>
            <a:miter lim="800000"/>
            <a:headEnd/>
            <a:tailEnd/>
          </a:ln>
        </p:spPr>
        <p:txBody>
          <a:bodyPr wrap="none" lIns="82945" tIns="41473" rIns="82945" bIns="41473" anchor="ctr"/>
          <a:lstStyle/>
          <a:p>
            <a:endParaRPr lang="en-US"/>
          </a:p>
        </p:txBody>
      </p:sp>
      <p:sp>
        <p:nvSpPr>
          <p:cNvPr id="86043" name="Rectangle 26"/>
          <p:cNvSpPr>
            <a:spLocks noChangeArrowheads="1"/>
          </p:cNvSpPr>
          <p:nvPr/>
        </p:nvSpPr>
        <p:spPr bwMode="auto">
          <a:xfrm>
            <a:off x="3555360" y="5335761"/>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4" name="Rectangle 27"/>
          <p:cNvSpPr>
            <a:spLocks noChangeArrowheads="1"/>
          </p:cNvSpPr>
          <p:nvPr/>
        </p:nvSpPr>
        <p:spPr bwMode="auto">
          <a:xfrm>
            <a:off x="3555360" y="5461054"/>
            <a:ext cx="280800" cy="11377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5" name="Rectangle 28"/>
          <p:cNvSpPr>
            <a:spLocks noChangeArrowheads="1"/>
          </p:cNvSpPr>
          <p:nvPr/>
        </p:nvSpPr>
        <p:spPr bwMode="auto">
          <a:xfrm>
            <a:off x="3555360" y="5586347"/>
            <a:ext cx="280800" cy="112332"/>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46" name="Rectangle 29"/>
          <p:cNvSpPr>
            <a:spLocks noChangeArrowheads="1"/>
          </p:cNvSpPr>
          <p:nvPr/>
        </p:nvSpPr>
        <p:spPr bwMode="auto">
          <a:xfrm>
            <a:off x="3458880" y="4722257"/>
            <a:ext cx="50976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000000"/>
                </a:solidFill>
                <a:latin typeface="Helvetica" charset="0"/>
              </a:rPr>
              <a:t>valid</a:t>
            </a:r>
          </a:p>
        </p:txBody>
      </p:sp>
      <p:sp>
        <p:nvSpPr>
          <p:cNvPr id="86047" name="Rectangle 30"/>
          <p:cNvSpPr>
            <a:spLocks noChangeArrowheads="1"/>
          </p:cNvSpPr>
          <p:nvPr/>
        </p:nvSpPr>
        <p:spPr bwMode="auto">
          <a:xfrm>
            <a:off x="4036320" y="4723696"/>
            <a:ext cx="36864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00AE00"/>
                </a:solidFill>
                <a:latin typeface="Helvetica" charset="0"/>
              </a:rPr>
              <a:t>tag</a:t>
            </a:r>
          </a:p>
        </p:txBody>
      </p:sp>
      <p:sp>
        <p:nvSpPr>
          <p:cNvPr id="86048" name="Rectangle 31"/>
          <p:cNvSpPr>
            <a:spLocks noChangeArrowheads="1"/>
          </p:cNvSpPr>
          <p:nvPr/>
        </p:nvSpPr>
        <p:spPr bwMode="auto">
          <a:xfrm>
            <a:off x="4992481" y="4722257"/>
            <a:ext cx="468000" cy="235539"/>
          </a:xfrm>
          <a:prstGeom prst="rect">
            <a:avLst/>
          </a:prstGeom>
          <a:noFill/>
          <a:ln w="9525">
            <a:noFill/>
            <a:round/>
            <a:headEnd/>
            <a:tailEnd/>
          </a:ln>
        </p:spPr>
        <p:txBody>
          <a:bodyPr lIns="46044" tIns="24492" rIns="46044" bIns="24492">
            <a:spAutoFit/>
          </a:bodyPr>
          <a:lstStyle/>
          <a:p>
            <a:pPr>
              <a:lnSpc>
                <a:spcPct val="93000"/>
              </a:lnSpc>
            </a:pPr>
            <a:r>
              <a:rPr lang="en-GB" sz="1300" b="1" dirty="0">
                <a:solidFill>
                  <a:srgbClr val="FF6600"/>
                </a:solidFill>
                <a:latin typeface="Helvetica" charset="0"/>
              </a:rPr>
              <a:t>data</a:t>
            </a:r>
          </a:p>
        </p:txBody>
      </p:sp>
      <p:sp>
        <p:nvSpPr>
          <p:cNvPr id="86049" name="Line 32"/>
          <p:cNvSpPr>
            <a:spLocks noChangeShapeType="1"/>
          </p:cNvSpPr>
          <p:nvPr/>
        </p:nvSpPr>
        <p:spPr bwMode="auto">
          <a:xfrm flipH="1">
            <a:off x="6091200" y="5262312"/>
            <a:ext cx="300960" cy="1441"/>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6050" name="Line 33"/>
          <p:cNvSpPr>
            <a:spLocks noChangeShapeType="1"/>
          </p:cNvSpPr>
          <p:nvPr/>
        </p:nvSpPr>
        <p:spPr bwMode="auto">
          <a:xfrm>
            <a:off x="5371200" y="5285355"/>
            <a:ext cx="1440" cy="977863"/>
          </a:xfrm>
          <a:prstGeom prst="line">
            <a:avLst/>
          </a:prstGeom>
          <a:noFill/>
          <a:ln w="19080">
            <a:solidFill>
              <a:srgbClr val="FF6600"/>
            </a:solidFill>
            <a:miter lim="800000"/>
            <a:headEnd/>
            <a:tailEnd type="triangle" w="med" len="med"/>
          </a:ln>
        </p:spPr>
        <p:txBody>
          <a:bodyPr lIns="82945" tIns="41473" rIns="82945" bIns="41473"/>
          <a:lstStyle/>
          <a:p>
            <a:endParaRPr lang="en-US"/>
          </a:p>
        </p:txBody>
      </p:sp>
      <p:sp>
        <p:nvSpPr>
          <p:cNvPr id="86051" name="Rectangle 34"/>
          <p:cNvSpPr>
            <a:spLocks noChangeArrowheads="1"/>
          </p:cNvSpPr>
          <p:nvPr/>
        </p:nvSpPr>
        <p:spPr bwMode="auto">
          <a:xfrm>
            <a:off x="5460480" y="6035675"/>
            <a:ext cx="571680" cy="307097"/>
          </a:xfrm>
          <a:prstGeom prst="rect">
            <a:avLst/>
          </a:prstGeom>
          <a:noFill/>
          <a:ln w="9525">
            <a:noFill/>
            <a:round/>
            <a:headEnd/>
            <a:tailEnd/>
          </a:ln>
        </p:spPr>
        <p:txBody>
          <a:bodyPr lIns="46044" tIns="24492" rIns="46044" bIns="24492">
            <a:spAutoFit/>
          </a:bodyPr>
          <a:lstStyle/>
          <a:p>
            <a:pPr>
              <a:lnSpc>
                <a:spcPct val="93000"/>
              </a:lnSpc>
            </a:pPr>
            <a:r>
              <a:rPr lang="en-GB" b="1">
                <a:solidFill>
                  <a:srgbClr val="000000"/>
                </a:solidFill>
                <a:latin typeface="Helvetica" charset="0"/>
              </a:rPr>
              <a:t>data</a:t>
            </a:r>
          </a:p>
        </p:txBody>
      </p:sp>
      <p:sp>
        <p:nvSpPr>
          <p:cNvPr id="86052" name="Line 35"/>
          <p:cNvSpPr>
            <a:spLocks noChangeShapeType="1"/>
          </p:cNvSpPr>
          <p:nvPr/>
        </p:nvSpPr>
        <p:spPr bwMode="auto">
          <a:xfrm>
            <a:off x="3687841" y="5285356"/>
            <a:ext cx="1440" cy="918816"/>
          </a:xfrm>
          <a:prstGeom prst="line">
            <a:avLst/>
          </a:prstGeom>
          <a:noFill/>
          <a:ln w="12600">
            <a:solidFill>
              <a:srgbClr val="000000"/>
            </a:solidFill>
            <a:miter lim="800000"/>
            <a:headEnd/>
            <a:tailEnd/>
          </a:ln>
        </p:spPr>
        <p:txBody>
          <a:bodyPr lIns="82945" tIns="41473" rIns="82945" bIns="41473"/>
          <a:lstStyle/>
          <a:p>
            <a:endParaRPr lang="en-US"/>
          </a:p>
        </p:txBody>
      </p:sp>
      <p:sp>
        <p:nvSpPr>
          <p:cNvPr id="86053" name="Line 36"/>
          <p:cNvSpPr>
            <a:spLocks noChangeShapeType="1"/>
          </p:cNvSpPr>
          <p:nvPr/>
        </p:nvSpPr>
        <p:spPr bwMode="auto">
          <a:xfrm>
            <a:off x="4101120" y="5292556"/>
            <a:ext cx="1440" cy="616385"/>
          </a:xfrm>
          <a:prstGeom prst="line">
            <a:avLst/>
          </a:prstGeom>
          <a:noFill/>
          <a:ln w="19080">
            <a:solidFill>
              <a:srgbClr val="00AE00"/>
            </a:solidFill>
            <a:miter lim="800000"/>
            <a:headEnd/>
            <a:tailEnd type="triangle" w="med" len="med"/>
          </a:ln>
        </p:spPr>
        <p:txBody>
          <a:bodyPr lIns="82945" tIns="41473" rIns="82945" bIns="41473"/>
          <a:lstStyle/>
          <a:p>
            <a:endParaRPr lang="en-US"/>
          </a:p>
        </p:txBody>
      </p:sp>
      <p:sp>
        <p:nvSpPr>
          <p:cNvPr id="86054" name="Line 37"/>
          <p:cNvSpPr>
            <a:spLocks noChangeShapeType="1"/>
          </p:cNvSpPr>
          <p:nvPr/>
        </p:nvSpPr>
        <p:spPr bwMode="auto">
          <a:xfrm>
            <a:off x="3244320" y="5965106"/>
            <a:ext cx="748800" cy="1441"/>
          </a:xfrm>
          <a:prstGeom prst="line">
            <a:avLst/>
          </a:prstGeom>
          <a:noFill/>
          <a:ln w="19080">
            <a:solidFill>
              <a:srgbClr val="D440D4"/>
            </a:solidFill>
            <a:miter lim="800000"/>
            <a:headEnd/>
            <a:tailEnd type="triangle" w="med" len="med"/>
          </a:ln>
        </p:spPr>
        <p:txBody>
          <a:bodyPr lIns="82945" tIns="41473" rIns="82945" bIns="41473"/>
          <a:lstStyle/>
          <a:p>
            <a:endParaRPr lang="en-US"/>
          </a:p>
        </p:txBody>
      </p:sp>
      <p:sp>
        <p:nvSpPr>
          <p:cNvPr id="86055" name="Oval 38"/>
          <p:cNvSpPr>
            <a:spLocks noChangeArrowheads="1"/>
          </p:cNvSpPr>
          <p:nvPr/>
        </p:nvSpPr>
        <p:spPr bwMode="auto">
          <a:xfrm>
            <a:off x="4016160" y="5921902"/>
            <a:ext cx="155520" cy="155536"/>
          </a:xfrm>
          <a:prstGeom prst="ellipse">
            <a:avLst/>
          </a:prstGeom>
          <a:solidFill>
            <a:srgbClr val="FFFFFF"/>
          </a:solidFill>
          <a:ln w="19080">
            <a:solidFill>
              <a:srgbClr val="FC0128"/>
            </a:solidFill>
            <a:miter lim="800000"/>
            <a:headEnd/>
            <a:tailEnd/>
          </a:ln>
        </p:spPr>
        <p:txBody>
          <a:bodyPr lIns="46044" tIns="24492" rIns="46044" bIns="24492" anchor="ctr"/>
          <a:lstStyle/>
          <a:p>
            <a:pPr algn="ctr">
              <a:lnSpc>
                <a:spcPct val="93000"/>
              </a:lnSpc>
            </a:pPr>
            <a:r>
              <a:rPr lang="en-GB" sz="900" b="1" dirty="0">
                <a:solidFill>
                  <a:srgbClr val="FC0128"/>
                </a:solidFill>
                <a:latin typeface="Helvetica" charset="0"/>
              </a:rPr>
              <a:t>=</a:t>
            </a:r>
          </a:p>
        </p:txBody>
      </p:sp>
      <p:sp>
        <p:nvSpPr>
          <p:cNvPr id="86056" name="Line 39"/>
          <p:cNvSpPr>
            <a:spLocks noChangeShapeType="1"/>
          </p:cNvSpPr>
          <p:nvPr/>
        </p:nvSpPr>
        <p:spPr bwMode="auto">
          <a:xfrm>
            <a:off x="4093921" y="6090400"/>
            <a:ext cx="1440" cy="223223"/>
          </a:xfrm>
          <a:prstGeom prst="line">
            <a:avLst/>
          </a:prstGeom>
          <a:noFill/>
          <a:ln w="12600">
            <a:solidFill>
              <a:srgbClr val="000000"/>
            </a:solidFill>
            <a:miter lim="800000"/>
            <a:headEnd/>
            <a:tailEnd/>
          </a:ln>
        </p:spPr>
        <p:txBody>
          <a:bodyPr lIns="82945" tIns="41473" rIns="82945" bIns="41473"/>
          <a:lstStyle/>
          <a:p>
            <a:endParaRPr lang="en-US"/>
          </a:p>
        </p:txBody>
      </p:sp>
      <p:sp>
        <p:nvSpPr>
          <p:cNvPr id="86057" name="Line 40"/>
          <p:cNvSpPr>
            <a:spLocks noChangeShapeType="1"/>
          </p:cNvSpPr>
          <p:nvPr/>
        </p:nvSpPr>
        <p:spPr bwMode="auto">
          <a:xfrm flipH="1">
            <a:off x="3193920" y="6319383"/>
            <a:ext cx="901440" cy="1441"/>
          </a:xfrm>
          <a:prstGeom prst="line">
            <a:avLst/>
          </a:prstGeom>
          <a:noFill/>
          <a:ln w="12600">
            <a:solidFill>
              <a:srgbClr val="000000"/>
            </a:solidFill>
            <a:miter lim="800000"/>
            <a:headEnd/>
            <a:tailEnd/>
          </a:ln>
        </p:spPr>
        <p:txBody>
          <a:bodyPr lIns="82945" tIns="41473" rIns="82945" bIns="41473"/>
          <a:lstStyle/>
          <a:p>
            <a:endParaRPr lang="en-US"/>
          </a:p>
        </p:txBody>
      </p:sp>
      <p:sp>
        <p:nvSpPr>
          <p:cNvPr id="86058" name="Oval 41"/>
          <p:cNvSpPr>
            <a:spLocks noChangeArrowheads="1"/>
          </p:cNvSpPr>
          <p:nvPr/>
        </p:nvSpPr>
        <p:spPr bwMode="auto">
          <a:xfrm>
            <a:off x="3674880" y="5257993"/>
            <a:ext cx="30240" cy="30243"/>
          </a:xfrm>
          <a:prstGeom prst="ellipse">
            <a:avLst/>
          </a:prstGeom>
          <a:solidFill>
            <a:srgbClr val="FC0128"/>
          </a:solidFill>
          <a:ln w="12600">
            <a:solidFill>
              <a:srgbClr val="000000"/>
            </a:solidFill>
            <a:miter lim="800000"/>
            <a:headEnd/>
            <a:tailEnd/>
          </a:ln>
        </p:spPr>
        <p:txBody>
          <a:bodyPr wrap="none" lIns="82945" tIns="41473" rIns="82945" bIns="41473" anchor="ctr"/>
          <a:lstStyle/>
          <a:p>
            <a:endParaRPr lang="en-US"/>
          </a:p>
        </p:txBody>
      </p:sp>
      <p:sp>
        <p:nvSpPr>
          <p:cNvPr id="86059" name="Oval 42"/>
          <p:cNvSpPr>
            <a:spLocks noChangeArrowheads="1"/>
          </p:cNvSpPr>
          <p:nvPr/>
        </p:nvSpPr>
        <p:spPr bwMode="auto">
          <a:xfrm>
            <a:off x="4085281" y="5257993"/>
            <a:ext cx="30240" cy="30243"/>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86060" name="Oval 43"/>
          <p:cNvSpPr>
            <a:spLocks noChangeArrowheads="1"/>
          </p:cNvSpPr>
          <p:nvPr/>
        </p:nvSpPr>
        <p:spPr bwMode="auto">
          <a:xfrm>
            <a:off x="5355361" y="5257993"/>
            <a:ext cx="30240" cy="30243"/>
          </a:xfrm>
          <a:prstGeom prst="ellipse">
            <a:avLst/>
          </a:prstGeom>
          <a:solidFill>
            <a:srgbClr val="000000"/>
          </a:solidFill>
          <a:ln w="12600">
            <a:solidFill>
              <a:srgbClr val="000000"/>
            </a:solidFill>
            <a:miter lim="800000"/>
            <a:headEnd/>
            <a:tailEnd/>
          </a:ln>
        </p:spPr>
        <p:txBody>
          <a:bodyPr wrap="none" lIns="82945" tIns="41473" rIns="82945" bIns="41473" anchor="ctr"/>
          <a:lstStyle/>
          <a:p>
            <a:endParaRPr lang="en-US"/>
          </a:p>
        </p:txBody>
      </p:sp>
      <p:sp>
        <p:nvSpPr>
          <p:cNvPr id="86061" name="Line 44"/>
          <p:cNvSpPr>
            <a:spLocks noChangeShapeType="1"/>
          </p:cNvSpPr>
          <p:nvPr/>
        </p:nvSpPr>
        <p:spPr bwMode="auto">
          <a:xfrm flipH="1">
            <a:off x="3185280" y="6211373"/>
            <a:ext cx="502560" cy="1440"/>
          </a:xfrm>
          <a:prstGeom prst="line">
            <a:avLst/>
          </a:prstGeom>
          <a:noFill/>
          <a:ln w="12600">
            <a:solidFill>
              <a:srgbClr val="000000"/>
            </a:solidFill>
            <a:miter lim="800000"/>
            <a:headEnd/>
            <a:tailEnd/>
          </a:ln>
        </p:spPr>
        <p:txBody>
          <a:bodyPr lIns="82945" tIns="41473" rIns="82945" bIns="41473"/>
          <a:lstStyle/>
          <a:p>
            <a:endParaRPr lang="en-US"/>
          </a:p>
        </p:txBody>
      </p:sp>
      <p:sp>
        <p:nvSpPr>
          <p:cNvPr id="86062" name="Line 45"/>
          <p:cNvSpPr>
            <a:spLocks noChangeShapeType="1"/>
          </p:cNvSpPr>
          <p:nvPr/>
        </p:nvSpPr>
        <p:spPr bwMode="auto">
          <a:xfrm flipH="1">
            <a:off x="2501281" y="6277620"/>
            <a:ext cx="492480" cy="1440"/>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6063" name="Rectangle 46"/>
          <p:cNvSpPr>
            <a:spLocks noChangeArrowheads="1"/>
          </p:cNvSpPr>
          <p:nvPr/>
        </p:nvSpPr>
        <p:spPr bwMode="auto">
          <a:xfrm>
            <a:off x="1389601" y="6081759"/>
            <a:ext cx="1172160" cy="338751"/>
          </a:xfrm>
          <a:prstGeom prst="rect">
            <a:avLst/>
          </a:prstGeom>
          <a:noFill/>
          <a:ln w="9525">
            <a:noFill/>
            <a:round/>
            <a:headEnd/>
            <a:tailEnd/>
          </a:ln>
        </p:spPr>
        <p:txBody>
          <a:bodyPr lIns="81966" tIns="40166" rIns="81966" bIns="40166">
            <a:spAutoFit/>
          </a:bodyPr>
          <a:lstStyle/>
          <a:p>
            <a:pPr>
              <a:lnSpc>
                <a:spcPct val="93000"/>
              </a:lnSpc>
              <a:tabLst>
                <a:tab pos="656650" algn="l"/>
              </a:tabLst>
            </a:pPr>
            <a:r>
              <a:rPr lang="en-GB" b="1" dirty="0">
                <a:solidFill>
                  <a:srgbClr val="000000"/>
                </a:solidFill>
                <a:latin typeface="Helvetica" charset="0"/>
              </a:rPr>
              <a:t>cache hit</a:t>
            </a:r>
          </a:p>
        </p:txBody>
      </p:sp>
      <p:sp>
        <p:nvSpPr>
          <p:cNvPr id="86064" name="Line 47"/>
          <p:cNvSpPr>
            <a:spLocks noChangeShapeType="1"/>
          </p:cNvSpPr>
          <p:nvPr/>
        </p:nvSpPr>
        <p:spPr bwMode="auto">
          <a:xfrm flipH="1">
            <a:off x="3235681" y="4592643"/>
            <a:ext cx="1736640" cy="1440"/>
          </a:xfrm>
          <a:prstGeom prst="line">
            <a:avLst/>
          </a:prstGeom>
          <a:noFill/>
          <a:ln w="19080">
            <a:solidFill>
              <a:srgbClr val="D440D4"/>
            </a:solidFill>
            <a:miter lim="800000"/>
            <a:headEnd/>
            <a:tailEnd/>
          </a:ln>
        </p:spPr>
        <p:txBody>
          <a:bodyPr lIns="82945" tIns="41473" rIns="82945" bIns="41473"/>
          <a:lstStyle/>
          <a:p>
            <a:endParaRPr lang="en-US"/>
          </a:p>
        </p:txBody>
      </p:sp>
      <p:sp>
        <p:nvSpPr>
          <p:cNvPr id="86065" name="Line 48"/>
          <p:cNvSpPr>
            <a:spLocks noChangeShapeType="1"/>
          </p:cNvSpPr>
          <p:nvPr/>
        </p:nvSpPr>
        <p:spPr bwMode="auto">
          <a:xfrm>
            <a:off x="3238561" y="4598403"/>
            <a:ext cx="1440" cy="1359503"/>
          </a:xfrm>
          <a:prstGeom prst="line">
            <a:avLst/>
          </a:prstGeom>
          <a:noFill/>
          <a:ln w="19080">
            <a:solidFill>
              <a:srgbClr val="D440D4"/>
            </a:solidFill>
            <a:miter lim="800000"/>
            <a:headEnd/>
            <a:tailEnd/>
          </a:ln>
        </p:spPr>
        <p:txBody>
          <a:bodyPr lIns="82945" tIns="41473" rIns="82945" bIns="41473"/>
          <a:lstStyle/>
          <a:p>
            <a:endParaRPr lang="en-US"/>
          </a:p>
        </p:txBody>
      </p:sp>
      <p:sp>
        <p:nvSpPr>
          <p:cNvPr id="86066" name="Rectangle 49"/>
          <p:cNvSpPr>
            <a:spLocks noChangeArrowheads="1"/>
          </p:cNvSpPr>
          <p:nvPr/>
        </p:nvSpPr>
        <p:spPr bwMode="auto">
          <a:xfrm>
            <a:off x="6589441" y="4706414"/>
            <a:ext cx="603153" cy="267193"/>
          </a:xfrm>
          <a:prstGeom prst="rect">
            <a:avLst/>
          </a:prstGeom>
          <a:noFill/>
          <a:ln w="9525">
            <a:noFill/>
            <a:round/>
            <a:headEnd/>
            <a:tailEnd/>
          </a:ln>
        </p:spPr>
        <p:txBody>
          <a:bodyPr wrap="none" lIns="81966" tIns="40166" rIns="81966" bIns="40166">
            <a:spAutoFit/>
          </a:bodyPr>
          <a:lstStyle/>
          <a:p>
            <a:pPr>
              <a:lnSpc>
                <a:spcPct val="93000"/>
              </a:lnSpc>
            </a:pPr>
            <a:r>
              <a:rPr lang="en-GB" sz="1300" b="1" dirty="0">
                <a:solidFill>
                  <a:srgbClr val="000000"/>
                </a:solidFill>
                <a:latin typeface="Helvetica" charset="0"/>
              </a:rPr>
              <a:t>index</a:t>
            </a:r>
          </a:p>
        </p:txBody>
      </p:sp>
      <p:sp>
        <p:nvSpPr>
          <p:cNvPr id="86067" name="Rectangle 50"/>
          <p:cNvSpPr>
            <a:spLocks noChangeArrowheads="1"/>
          </p:cNvSpPr>
          <p:nvPr/>
        </p:nvSpPr>
        <p:spPr bwMode="auto">
          <a:xfrm>
            <a:off x="1618561" y="3564375"/>
            <a:ext cx="626400" cy="338751"/>
          </a:xfrm>
          <a:prstGeom prst="rect">
            <a:avLst/>
          </a:prstGeom>
          <a:noFill/>
          <a:ln w="9525">
            <a:noFill/>
            <a:round/>
            <a:headEnd/>
            <a:tailEnd/>
          </a:ln>
        </p:spPr>
        <p:txBody>
          <a:bodyPr lIns="81966" tIns="40166" rIns="81966" bIns="40166">
            <a:spAutoFit/>
          </a:bodyPr>
          <a:lstStyle/>
          <a:p>
            <a:pPr>
              <a:lnSpc>
                <a:spcPct val="93000"/>
              </a:lnSpc>
            </a:pPr>
            <a:r>
              <a:rPr lang="en-GB" b="1">
                <a:solidFill>
                  <a:srgbClr val="000000"/>
                </a:solidFill>
                <a:latin typeface="Helvetica" charset="0"/>
              </a:rPr>
              <a:t>TLB</a:t>
            </a:r>
          </a:p>
        </p:txBody>
      </p:sp>
      <p:sp>
        <p:nvSpPr>
          <p:cNvPr id="86068" name="Rectangle 51"/>
          <p:cNvSpPr>
            <a:spLocks noChangeArrowheads="1"/>
          </p:cNvSpPr>
          <p:nvPr/>
        </p:nvSpPr>
        <p:spPr bwMode="auto">
          <a:xfrm>
            <a:off x="4101120" y="3365634"/>
            <a:ext cx="170784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69" name="Rectangle 52"/>
          <p:cNvSpPr>
            <a:spLocks noChangeArrowheads="1"/>
          </p:cNvSpPr>
          <p:nvPr/>
        </p:nvSpPr>
        <p:spPr bwMode="auto">
          <a:xfrm>
            <a:off x="3568320" y="3365634"/>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0" name="Rectangle 53"/>
          <p:cNvSpPr>
            <a:spLocks noChangeArrowheads="1"/>
          </p:cNvSpPr>
          <p:nvPr/>
        </p:nvSpPr>
        <p:spPr bwMode="auto">
          <a:xfrm>
            <a:off x="3188161" y="3365634"/>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1" name="Rectangle 54"/>
          <p:cNvSpPr>
            <a:spLocks noChangeArrowheads="1"/>
          </p:cNvSpPr>
          <p:nvPr/>
        </p:nvSpPr>
        <p:spPr bwMode="auto">
          <a:xfrm>
            <a:off x="4101120" y="3577336"/>
            <a:ext cx="1707840" cy="198741"/>
          </a:xfrm>
          <a:prstGeom prst="rect">
            <a:avLst/>
          </a:prstGeom>
          <a:solidFill>
            <a:srgbClr val="D440D4"/>
          </a:solidFill>
          <a:ln w="12600">
            <a:solidFill>
              <a:srgbClr val="000000"/>
            </a:solidFill>
            <a:miter lim="800000"/>
            <a:headEnd/>
            <a:tailEnd/>
          </a:ln>
        </p:spPr>
        <p:txBody>
          <a:bodyPr wrap="none" lIns="82945" tIns="41473" rIns="82945" bIns="41473" anchor="ctr"/>
          <a:lstStyle/>
          <a:p>
            <a:endParaRPr lang="en-US"/>
          </a:p>
        </p:txBody>
      </p:sp>
      <p:sp>
        <p:nvSpPr>
          <p:cNvPr id="86072" name="Rectangle 55"/>
          <p:cNvSpPr>
            <a:spLocks noChangeArrowheads="1"/>
          </p:cNvSpPr>
          <p:nvPr/>
        </p:nvSpPr>
        <p:spPr bwMode="auto">
          <a:xfrm>
            <a:off x="3568320" y="3577336"/>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3" name="Rectangle 56"/>
          <p:cNvSpPr>
            <a:spLocks noChangeArrowheads="1"/>
          </p:cNvSpPr>
          <p:nvPr/>
        </p:nvSpPr>
        <p:spPr bwMode="auto">
          <a:xfrm>
            <a:off x="3188161" y="3577336"/>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4" name="Rectangle 57"/>
          <p:cNvSpPr>
            <a:spLocks noChangeArrowheads="1"/>
          </p:cNvSpPr>
          <p:nvPr/>
        </p:nvSpPr>
        <p:spPr bwMode="auto">
          <a:xfrm>
            <a:off x="4101120" y="3787598"/>
            <a:ext cx="170784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5" name="Rectangle 58"/>
          <p:cNvSpPr>
            <a:spLocks noChangeArrowheads="1"/>
          </p:cNvSpPr>
          <p:nvPr/>
        </p:nvSpPr>
        <p:spPr bwMode="auto">
          <a:xfrm>
            <a:off x="3568320" y="3787598"/>
            <a:ext cx="56592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6" name="Rectangle 59"/>
          <p:cNvSpPr>
            <a:spLocks noChangeArrowheads="1"/>
          </p:cNvSpPr>
          <p:nvPr/>
        </p:nvSpPr>
        <p:spPr bwMode="auto">
          <a:xfrm>
            <a:off x="3188161" y="3787598"/>
            <a:ext cx="413280" cy="20018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7" name="Rectangle 60"/>
          <p:cNvSpPr>
            <a:spLocks noChangeArrowheads="1"/>
          </p:cNvSpPr>
          <p:nvPr/>
        </p:nvSpPr>
        <p:spPr bwMode="auto">
          <a:xfrm>
            <a:off x="4101120" y="4000740"/>
            <a:ext cx="170784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8" name="Rectangle 61"/>
          <p:cNvSpPr>
            <a:spLocks noChangeArrowheads="1"/>
          </p:cNvSpPr>
          <p:nvPr/>
        </p:nvSpPr>
        <p:spPr bwMode="auto">
          <a:xfrm>
            <a:off x="3568320" y="4000740"/>
            <a:ext cx="56592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79" name="Rectangle 62"/>
          <p:cNvSpPr>
            <a:spLocks noChangeArrowheads="1"/>
          </p:cNvSpPr>
          <p:nvPr/>
        </p:nvSpPr>
        <p:spPr bwMode="auto">
          <a:xfrm>
            <a:off x="3188161" y="4000740"/>
            <a:ext cx="413280" cy="198741"/>
          </a:xfrm>
          <a:prstGeom prst="rect">
            <a:avLst/>
          </a:prstGeom>
          <a:solidFill>
            <a:srgbClr val="FFFFFF"/>
          </a:solidFill>
          <a:ln w="12600">
            <a:solidFill>
              <a:srgbClr val="000000"/>
            </a:solidFill>
            <a:miter lim="800000"/>
            <a:headEnd/>
            <a:tailEnd/>
          </a:ln>
        </p:spPr>
        <p:txBody>
          <a:bodyPr wrap="none" lIns="82945" tIns="41473" rIns="82945" bIns="41473" anchor="ctr"/>
          <a:lstStyle/>
          <a:p>
            <a:endParaRPr lang="en-US"/>
          </a:p>
        </p:txBody>
      </p:sp>
      <p:sp>
        <p:nvSpPr>
          <p:cNvPr id="86080" name="Text Box 63"/>
          <p:cNvSpPr txBox="1">
            <a:spLocks noChangeArrowheads="1"/>
          </p:cNvSpPr>
          <p:nvPr/>
        </p:nvSpPr>
        <p:spPr bwMode="auto">
          <a:xfrm>
            <a:off x="4860001" y="3385796"/>
            <a:ext cx="250493" cy="391330"/>
          </a:xfrm>
          <a:prstGeom prst="rect">
            <a:avLst/>
          </a:prstGeom>
          <a:noFill/>
          <a:ln w="9525">
            <a:noFill/>
            <a:round/>
            <a:headEnd/>
            <a:tailEnd/>
          </a:ln>
        </p:spPr>
        <p:txBody>
          <a:bodyPr wrap="none" lIns="81966" tIns="40166" rIns="81966" bIns="40166">
            <a:spAutoFit/>
          </a:bodyPr>
          <a:lstStyle/>
          <a:p>
            <a:pPr>
              <a:lnSpc>
                <a:spcPct val="84000"/>
              </a:lnSpc>
              <a:spcBef>
                <a:spcPts val="816"/>
              </a:spcBef>
            </a:pPr>
            <a:r>
              <a:rPr lang="en-GB" sz="2400" b="1" dirty="0">
                <a:solidFill>
                  <a:srgbClr val="000000"/>
                </a:solidFill>
                <a:latin typeface="Helvetica" charset="0"/>
              </a:rPr>
              <a:t>.</a:t>
            </a:r>
          </a:p>
        </p:txBody>
      </p:sp>
      <p:sp>
        <p:nvSpPr>
          <p:cNvPr id="86081" name="Line 64"/>
          <p:cNvSpPr>
            <a:spLocks noChangeShapeType="1"/>
          </p:cNvSpPr>
          <p:nvPr/>
        </p:nvSpPr>
        <p:spPr bwMode="auto">
          <a:xfrm>
            <a:off x="3849121" y="2825577"/>
            <a:ext cx="1440" cy="537177"/>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86082" name="Oval 65"/>
          <p:cNvSpPr>
            <a:spLocks noChangeArrowheads="1"/>
          </p:cNvSpPr>
          <p:nvPr/>
        </p:nvSpPr>
        <p:spPr bwMode="auto">
          <a:xfrm>
            <a:off x="3791520" y="3381475"/>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6083" name="Line 66"/>
          <p:cNvSpPr>
            <a:spLocks noChangeShapeType="1"/>
          </p:cNvSpPr>
          <p:nvPr/>
        </p:nvSpPr>
        <p:spPr bwMode="auto">
          <a:xfrm>
            <a:off x="4982400" y="3676706"/>
            <a:ext cx="1440" cy="914496"/>
          </a:xfrm>
          <a:prstGeom prst="line">
            <a:avLst/>
          </a:prstGeom>
          <a:noFill/>
          <a:ln w="19080">
            <a:solidFill>
              <a:srgbClr val="D440D4"/>
            </a:solidFill>
            <a:miter lim="800000"/>
            <a:headEnd/>
            <a:tailEnd/>
          </a:ln>
        </p:spPr>
        <p:txBody>
          <a:bodyPr lIns="82945" tIns="41473" rIns="82945" bIns="41473"/>
          <a:lstStyle/>
          <a:p>
            <a:endParaRPr lang="en-US"/>
          </a:p>
        </p:txBody>
      </p:sp>
      <p:sp>
        <p:nvSpPr>
          <p:cNvPr id="86084" name="Oval 67"/>
          <p:cNvSpPr>
            <a:spLocks noChangeArrowheads="1"/>
          </p:cNvSpPr>
          <p:nvPr/>
        </p:nvSpPr>
        <p:spPr bwMode="auto">
          <a:xfrm>
            <a:off x="3782880" y="3600378"/>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6085" name="Oval 68"/>
          <p:cNvSpPr>
            <a:spLocks noChangeArrowheads="1"/>
          </p:cNvSpPr>
          <p:nvPr/>
        </p:nvSpPr>
        <p:spPr bwMode="auto">
          <a:xfrm>
            <a:off x="3787200" y="3810640"/>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6086" name="Oval 69"/>
          <p:cNvSpPr>
            <a:spLocks noChangeArrowheads="1"/>
          </p:cNvSpPr>
          <p:nvPr/>
        </p:nvSpPr>
        <p:spPr bwMode="auto">
          <a:xfrm>
            <a:off x="3787200" y="4019463"/>
            <a:ext cx="155520" cy="155536"/>
          </a:xfrm>
          <a:prstGeom prst="ellipse">
            <a:avLst/>
          </a:prstGeom>
          <a:solidFill>
            <a:srgbClr val="FFFFFF"/>
          </a:solidFill>
          <a:ln w="12600">
            <a:solidFill>
              <a:srgbClr val="000000"/>
            </a:solidFill>
            <a:miter lim="800000"/>
            <a:headEnd/>
            <a:tailEnd/>
          </a:ln>
        </p:spPr>
        <p:txBody>
          <a:bodyPr lIns="46044" tIns="24492" rIns="46044" bIns="24492" anchor="ctr"/>
          <a:lstStyle/>
          <a:p>
            <a:pPr algn="ctr">
              <a:lnSpc>
                <a:spcPct val="93000"/>
              </a:lnSpc>
            </a:pPr>
            <a:r>
              <a:rPr lang="en-GB" sz="900" b="1" dirty="0">
                <a:solidFill>
                  <a:srgbClr val="000000"/>
                </a:solidFill>
                <a:latin typeface="Helvetica" charset="0"/>
              </a:rPr>
              <a:t>=</a:t>
            </a:r>
          </a:p>
        </p:txBody>
      </p:sp>
      <p:sp>
        <p:nvSpPr>
          <p:cNvPr id="86087" name="Rectangle 70"/>
          <p:cNvSpPr>
            <a:spLocks noChangeArrowheads="1"/>
          </p:cNvSpPr>
          <p:nvPr/>
        </p:nvSpPr>
        <p:spPr bwMode="auto">
          <a:xfrm>
            <a:off x="4603680" y="5209027"/>
            <a:ext cx="1497600" cy="115212"/>
          </a:xfrm>
          <a:prstGeom prst="rect">
            <a:avLst/>
          </a:prstGeom>
          <a:solidFill>
            <a:srgbClr val="FF6600"/>
          </a:solidFill>
          <a:ln w="12600">
            <a:solidFill>
              <a:srgbClr val="000000"/>
            </a:solidFill>
            <a:miter lim="800000"/>
            <a:headEnd/>
            <a:tailEnd/>
          </a:ln>
        </p:spPr>
        <p:txBody>
          <a:bodyPr wrap="none" lIns="82945" tIns="41473" rIns="82945" bIns="41473" anchor="ctr"/>
          <a:lstStyle/>
          <a:p>
            <a:endParaRPr lang="en-US"/>
          </a:p>
        </p:txBody>
      </p:sp>
      <p:sp>
        <p:nvSpPr>
          <p:cNvPr id="86088"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Grp="1" noChangeArrowheads="1"/>
          </p:cNvSpPr>
          <p:nvPr>
            <p:ph type="title"/>
          </p:nvPr>
        </p:nvSpPr>
        <p:spPr>
          <a:xfrm>
            <a:off x="761760" y="151217"/>
            <a:ext cx="7544160" cy="763280"/>
          </a:xfrm>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t>Fast L1 Cache Access</a:t>
            </a:r>
          </a:p>
        </p:txBody>
      </p:sp>
      <p:sp>
        <p:nvSpPr>
          <p:cNvPr id="88067" name="Rectangle 2"/>
          <p:cNvSpPr>
            <a:spLocks noGrp="1" noChangeArrowheads="1"/>
          </p:cNvSpPr>
          <p:nvPr>
            <p:ph type="body" idx="1"/>
          </p:nvPr>
        </p:nvSpPr>
        <p:spPr>
          <a:xfrm>
            <a:off x="761760" y="1142040"/>
            <a:ext cx="7544160" cy="5257992"/>
          </a:xfrm>
        </p:spPr>
        <p:txBody>
          <a:bodyPr lIns="81966" tIns="40166" rIns="81966" bIns="40166"/>
          <a:lstStyle/>
          <a:p>
            <a:pPr marL="0" indent="0">
              <a:spcBef>
                <a:spcPts val="816"/>
              </a:spcBef>
              <a:spcAft>
                <a:spcPct val="0"/>
              </a:spcAft>
              <a:tabLst>
                <a:tab pos="568809" algn="l"/>
                <a:tab pos="1398261" algn="l"/>
                <a:tab pos="2227713" algn="l"/>
                <a:tab pos="3057166" algn="l"/>
                <a:tab pos="3886618" algn="l"/>
                <a:tab pos="4716070" algn="l"/>
                <a:tab pos="5545522" algn="l"/>
                <a:tab pos="6374975" algn="l"/>
                <a:tab pos="7204427" algn="l"/>
                <a:tab pos="8033879" algn="l"/>
                <a:tab pos="8863331" algn="l"/>
              </a:tabLst>
            </a:pPr>
            <a:r>
              <a:rPr lang="en-GB" dirty="0" smtClean="0"/>
              <a:t>Maximum size for fast-access L1 cache is:</a:t>
            </a:r>
            <a:br>
              <a:rPr lang="en-GB" dirty="0" smtClean="0"/>
            </a:br>
            <a:r>
              <a:rPr lang="en-GB" dirty="0" smtClean="0"/>
              <a:t/>
            </a:r>
            <a:br>
              <a:rPr lang="en-GB" dirty="0" smtClean="0"/>
            </a:br>
            <a:r>
              <a:rPr lang="en-GB" dirty="0" smtClean="0"/>
              <a:t>	(Page size) x (cache </a:t>
            </a:r>
            <a:r>
              <a:rPr lang="en-GB" dirty="0" err="1" smtClean="0"/>
              <a:t>associativity</a:t>
            </a:r>
            <a:r>
              <a:rPr lang="en-GB" dirty="0" smtClean="0"/>
              <a:t>)</a:t>
            </a:r>
          </a:p>
          <a:p>
            <a:pPr marL="0" indent="0">
              <a:spcBef>
                <a:spcPts val="2041"/>
              </a:spcBef>
              <a:spcAft>
                <a:spcPct val="0"/>
              </a:spcAft>
              <a:tabLst>
                <a:tab pos="568809" algn="l"/>
                <a:tab pos="1398261" algn="l"/>
                <a:tab pos="2227713" algn="l"/>
                <a:tab pos="3057166" algn="l"/>
                <a:tab pos="3886618" algn="l"/>
                <a:tab pos="4716070" algn="l"/>
                <a:tab pos="5545522" algn="l"/>
                <a:tab pos="6374975" algn="l"/>
                <a:tab pos="7204427" algn="l"/>
                <a:tab pos="8033879" algn="l"/>
                <a:tab pos="8863331" algn="l"/>
              </a:tabLst>
            </a:pPr>
            <a:r>
              <a:rPr lang="en-GB" dirty="0" smtClean="0"/>
              <a:t>Most modern processors use fast-access L1 caches. For example:</a:t>
            </a:r>
          </a:p>
          <a:p>
            <a:pPr marL="0" lvl="1" indent="0">
              <a:spcBef>
                <a:spcPts val="1701"/>
              </a:spcBef>
              <a:spcAft>
                <a:spcPct val="0"/>
              </a:spcAft>
              <a:tabLst>
                <a:tab pos="568809" algn="l"/>
                <a:tab pos="1398261" algn="l"/>
                <a:tab pos="2227713" algn="l"/>
                <a:tab pos="3057166" algn="l"/>
                <a:tab pos="3886618" algn="l"/>
                <a:tab pos="4716070" algn="l"/>
                <a:tab pos="5545522" algn="l"/>
                <a:tab pos="6374975" algn="l"/>
                <a:tab pos="7204427" algn="l"/>
                <a:tab pos="8033879" algn="l"/>
                <a:tab pos="8863331" algn="l"/>
              </a:tabLst>
            </a:pPr>
            <a:r>
              <a:rPr lang="en-GB" dirty="0" smtClean="0"/>
              <a:t>X86 architecture uses 4KByte pages</a:t>
            </a:r>
          </a:p>
          <a:p>
            <a:pPr marL="0" lvl="1" indent="0">
              <a:spcBef>
                <a:spcPts val="1701"/>
              </a:spcBef>
              <a:spcAft>
                <a:spcPct val="0"/>
              </a:spcAft>
              <a:tabLst>
                <a:tab pos="568809" algn="l"/>
                <a:tab pos="1398261" algn="l"/>
                <a:tab pos="2227713" algn="l"/>
                <a:tab pos="3057166" algn="l"/>
                <a:tab pos="3886618" algn="l"/>
                <a:tab pos="4716070" algn="l"/>
                <a:tab pos="5545522" algn="l"/>
                <a:tab pos="6374975" algn="l"/>
                <a:tab pos="7204427" algn="l"/>
                <a:tab pos="8033879" algn="l"/>
                <a:tab pos="8863331" algn="l"/>
              </a:tabLst>
            </a:pPr>
            <a:r>
              <a:rPr lang="en-GB" dirty="0" smtClean="0"/>
              <a:t>Intel Core processors have 32Kbyte, 8-way L1 caches</a:t>
            </a:r>
          </a:p>
        </p:txBody>
      </p:sp>
      <p:sp>
        <p:nvSpPr>
          <p:cNvPr id="88068"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a:xfrm>
            <a:off x="228960" y="-234745"/>
            <a:ext cx="8686080" cy="143295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Comparing the 2 Levels of Hierarchy</a:t>
            </a:r>
          </a:p>
        </p:txBody>
      </p:sp>
      <p:pic>
        <p:nvPicPr>
          <p:cNvPr id="90115" name="Picture 2"/>
          <p:cNvPicPr>
            <a:picLocks noChangeAspect="1" noChangeArrowheads="1"/>
          </p:cNvPicPr>
          <p:nvPr/>
        </p:nvPicPr>
        <p:blipFill>
          <a:blip r:embed="rId3" cstate="print"/>
          <a:srcRect/>
          <a:stretch>
            <a:fillRect/>
          </a:stretch>
        </p:blipFill>
        <p:spPr bwMode="auto">
          <a:xfrm>
            <a:off x="228961" y="1142040"/>
            <a:ext cx="8762400" cy="5563304"/>
          </a:xfrm>
          <a:prstGeom prst="rect">
            <a:avLst/>
          </a:prstGeom>
          <a:noFill/>
          <a:ln w="9525">
            <a:noFill/>
            <a:round/>
            <a:headEnd/>
            <a:tailEnd/>
          </a:ln>
        </p:spPr>
      </p:pic>
      <p:sp>
        <p:nvSpPr>
          <p:cNvPr id="90116"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2800" y="305312"/>
            <a:ext cx="8324640" cy="358598"/>
          </a:xfrm>
        </p:spPr>
        <p:txBody>
          <a:bodyPr wrap="none">
            <a:normAutofit fontScale="90000"/>
          </a:bodyPr>
          <a:lstStyle/>
          <a:p>
            <a:r>
              <a:rPr lang="en-US" sz="2900" dirty="0"/>
              <a:t>How is the Hierarchy Managed?</a:t>
            </a:r>
          </a:p>
        </p:txBody>
      </p:sp>
      <p:sp>
        <p:nvSpPr>
          <p:cNvPr id="25603" name="Rectangle 3"/>
          <p:cNvSpPr>
            <a:spLocks noGrp="1" noChangeArrowheads="1"/>
          </p:cNvSpPr>
          <p:nvPr>
            <p:ph type="body" idx="1"/>
          </p:nvPr>
        </p:nvSpPr>
        <p:spPr>
          <a:xfrm>
            <a:off x="838080" y="1219809"/>
            <a:ext cx="7886880" cy="3653663"/>
          </a:xfrm>
        </p:spPr>
        <p:txBody>
          <a:bodyPr>
            <a:normAutofit fontScale="85000" lnSpcReduction="20000"/>
          </a:bodyPr>
          <a:lstStyle/>
          <a:p>
            <a:r>
              <a:rPr lang="en-US" smtClean="0"/>
              <a:t>registers </a:t>
            </a:r>
            <a:r>
              <a:rPr lang="en-US" smtClean="0">
                <a:sym typeface="Symbol" charset="2"/>
              </a:rPr>
              <a:t></a:t>
            </a:r>
            <a:r>
              <a:rPr lang="en-US" smtClean="0"/>
              <a:t> memory</a:t>
            </a:r>
          </a:p>
          <a:p>
            <a:pPr lvl="1"/>
            <a:r>
              <a:rPr lang="en-US" smtClean="0"/>
              <a:t>by compiler (programmer?)</a:t>
            </a:r>
          </a:p>
          <a:p>
            <a:r>
              <a:rPr lang="en-US" smtClean="0"/>
              <a:t>cache </a:t>
            </a:r>
            <a:r>
              <a:rPr lang="en-US" smtClean="0">
                <a:sym typeface="Symbol" charset="2"/>
              </a:rPr>
              <a:t></a:t>
            </a:r>
            <a:r>
              <a:rPr lang="en-US" smtClean="0"/>
              <a:t> main memory</a:t>
            </a:r>
          </a:p>
          <a:p>
            <a:pPr lvl="1"/>
            <a:r>
              <a:rPr lang="en-US" smtClean="0">
                <a:solidFill>
                  <a:schemeClr val="accent1"/>
                </a:solidFill>
              </a:rPr>
              <a:t>by the cache controller hardware</a:t>
            </a:r>
          </a:p>
          <a:p>
            <a:r>
              <a:rPr lang="en-US" smtClean="0"/>
              <a:t>main memory </a:t>
            </a:r>
            <a:r>
              <a:rPr lang="en-US" smtClean="0">
                <a:sym typeface="Symbol" charset="2"/>
              </a:rPr>
              <a:t></a:t>
            </a:r>
            <a:r>
              <a:rPr lang="en-US" smtClean="0"/>
              <a:t> disks</a:t>
            </a:r>
          </a:p>
          <a:p>
            <a:pPr lvl="1"/>
            <a:r>
              <a:rPr lang="en-US" smtClean="0"/>
              <a:t>by the operating system (virtual memory)</a:t>
            </a:r>
          </a:p>
          <a:p>
            <a:pPr lvl="1"/>
            <a:r>
              <a:rPr lang="en-US" smtClean="0"/>
              <a:t>virtual to physical address mapping assisted by the hardware (</a:t>
            </a:r>
            <a:r>
              <a:rPr lang="en-US" smtClean="0">
                <a:solidFill>
                  <a:schemeClr val="accent1"/>
                </a:solidFill>
              </a:rPr>
              <a:t>TLB</a:t>
            </a:r>
            <a:r>
              <a:rPr lang="en-US" smtClean="0"/>
              <a:t>)</a:t>
            </a:r>
          </a:p>
          <a:p>
            <a:pPr lvl="1"/>
            <a:r>
              <a:rPr lang="en-US" smtClean="0"/>
              <a:t>by the programmer (files)</a:t>
            </a:r>
          </a:p>
        </p:txBody>
      </p:sp>
      <p:sp>
        <p:nvSpPr>
          <p:cNvPr id="4" name="Rectangle 4"/>
          <p:cNvSpPr>
            <a:spLocks noChangeArrowheads="1"/>
          </p:cNvSpPr>
          <p:nvPr/>
        </p:nvSpPr>
        <p:spPr bwMode="auto">
          <a:xfrm>
            <a:off x="1143361" y="3885528"/>
            <a:ext cx="7544160" cy="686953"/>
          </a:xfrm>
          <a:prstGeom prst="rect">
            <a:avLst/>
          </a:prstGeom>
          <a:noFill/>
          <a:ln w="28575">
            <a:solidFill>
              <a:schemeClr val="accent2"/>
            </a:solidFill>
            <a:miter lim="800000"/>
            <a:headEnd/>
            <a:tailEnd/>
          </a:ln>
        </p:spPr>
        <p:txBody>
          <a:bodyPr wrap="none" lIns="91430" tIns="45715" rIns="91430" bIns="45715" anchor="ctr"/>
          <a:lstStyle/>
          <a:p>
            <a:endParaRPr lang="en-US"/>
          </a:p>
        </p:txBody>
      </p:sp>
      <p:sp>
        <p:nvSpPr>
          <p:cNvPr id="25605"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09120" y="228985"/>
            <a:ext cx="4285440" cy="478130"/>
          </a:xfrm>
          <a:prstGeom prst="rect">
            <a:avLst/>
          </a:prstGeom>
          <a:noFill/>
          <a:ln w="12700">
            <a:noFill/>
            <a:miter lim="800000"/>
            <a:headEnd/>
            <a:tailEnd/>
          </a:ln>
        </p:spPr>
        <p:txBody>
          <a:bodyPr wrap="none" lIns="91430" tIns="45715" rIns="91430" bIns="45715" anchor="ctr"/>
          <a:lstStyle/>
          <a:p>
            <a:endParaRPr lang="en-US"/>
          </a:p>
        </p:txBody>
      </p:sp>
      <p:sp>
        <p:nvSpPr>
          <p:cNvPr id="26627" name="Rectangle 3"/>
          <p:cNvSpPr>
            <a:spLocks noGrp="1" noChangeArrowheads="1"/>
          </p:cNvSpPr>
          <p:nvPr>
            <p:ph type="title"/>
          </p:nvPr>
        </p:nvSpPr>
        <p:spPr>
          <a:xfrm>
            <a:off x="493921" y="0"/>
            <a:ext cx="8228160" cy="805045"/>
          </a:xfrm>
        </p:spPr>
        <p:txBody>
          <a:bodyPr lIns="90479" tIns="44445" rIns="90479" bIns="44445"/>
          <a:lstStyle/>
          <a:p>
            <a:r>
              <a:rPr lang="en-US" sz="2900" dirty="0"/>
              <a:t>Review:  The Memory Hierarchy</a:t>
            </a:r>
          </a:p>
        </p:txBody>
      </p:sp>
      <p:sp>
        <p:nvSpPr>
          <p:cNvPr id="26628" name="AutoShape 4"/>
          <p:cNvSpPr>
            <a:spLocks noChangeArrowheads="1"/>
          </p:cNvSpPr>
          <p:nvPr/>
        </p:nvSpPr>
        <p:spPr bwMode="auto">
          <a:xfrm>
            <a:off x="2057761" y="2757890"/>
            <a:ext cx="4800960" cy="3200016"/>
          </a:xfrm>
          <a:prstGeom prst="triangle">
            <a:avLst>
              <a:gd name="adj" fmla="val 50000"/>
            </a:avLst>
          </a:prstGeom>
          <a:noFill/>
          <a:ln w="12700">
            <a:solidFill>
              <a:schemeClr val="tx1"/>
            </a:solidFill>
            <a:miter lim="800000"/>
            <a:headEnd/>
            <a:tailEnd/>
          </a:ln>
        </p:spPr>
        <p:txBody>
          <a:bodyPr wrap="none" lIns="91430" tIns="45715" rIns="91430" bIns="45715" anchor="ctr"/>
          <a:lstStyle/>
          <a:p>
            <a:endParaRPr lang="en-US"/>
          </a:p>
        </p:txBody>
      </p:sp>
      <p:sp>
        <p:nvSpPr>
          <p:cNvPr id="26629" name="Line 5"/>
          <p:cNvSpPr>
            <a:spLocks noChangeShapeType="1"/>
          </p:cNvSpPr>
          <p:nvPr/>
        </p:nvSpPr>
        <p:spPr bwMode="auto">
          <a:xfrm>
            <a:off x="3886561" y="3519730"/>
            <a:ext cx="1143360" cy="0"/>
          </a:xfrm>
          <a:prstGeom prst="line">
            <a:avLst/>
          </a:prstGeom>
          <a:noFill/>
          <a:ln w="12700">
            <a:solidFill>
              <a:schemeClr val="tx1"/>
            </a:solidFill>
            <a:round/>
            <a:headEnd/>
            <a:tailEnd/>
          </a:ln>
        </p:spPr>
        <p:txBody>
          <a:bodyPr lIns="91430" tIns="45715" rIns="91430" bIns="45715"/>
          <a:lstStyle/>
          <a:p>
            <a:endParaRPr lang="en-US"/>
          </a:p>
        </p:txBody>
      </p:sp>
      <p:sp>
        <p:nvSpPr>
          <p:cNvPr id="26630" name="Text Box 6"/>
          <p:cNvSpPr txBox="1">
            <a:spLocks noChangeArrowheads="1"/>
          </p:cNvSpPr>
          <p:nvPr/>
        </p:nvSpPr>
        <p:spPr bwMode="auto">
          <a:xfrm>
            <a:off x="456481" y="3061762"/>
            <a:ext cx="1448640" cy="1477317"/>
          </a:xfrm>
          <a:prstGeom prst="rect">
            <a:avLst/>
          </a:prstGeom>
          <a:noFill/>
          <a:ln w="12700">
            <a:noFill/>
            <a:miter lim="800000"/>
            <a:headEnd/>
            <a:tailEnd/>
          </a:ln>
        </p:spPr>
        <p:txBody>
          <a:bodyPr lIns="91430" tIns="45715" rIns="91430" bIns="45715">
            <a:spAutoFit/>
          </a:bodyPr>
          <a:lstStyle/>
          <a:p>
            <a:r>
              <a:rPr lang="en-US"/>
              <a:t>Increasing distance from the processor in access time</a:t>
            </a:r>
          </a:p>
        </p:txBody>
      </p:sp>
      <p:sp>
        <p:nvSpPr>
          <p:cNvPr id="26631" name="Text Box 7"/>
          <p:cNvSpPr txBox="1">
            <a:spLocks noChangeArrowheads="1"/>
          </p:cNvSpPr>
          <p:nvPr/>
        </p:nvSpPr>
        <p:spPr bwMode="auto">
          <a:xfrm>
            <a:off x="4190401" y="3061761"/>
            <a:ext cx="839520" cy="369322"/>
          </a:xfrm>
          <a:prstGeom prst="rect">
            <a:avLst/>
          </a:prstGeom>
          <a:noFill/>
          <a:ln w="12700">
            <a:noFill/>
            <a:miter lim="800000"/>
            <a:headEnd/>
            <a:tailEnd/>
          </a:ln>
        </p:spPr>
        <p:txBody>
          <a:bodyPr lIns="91430" tIns="45715" rIns="91430" bIns="45715">
            <a:spAutoFit/>
          </a:bodyPr>
          <a:lstStyle/>
          <a:p>
            <a:r>
              <a:rPr lang="en-US" b="1"/>
              <a:t>L1$</a:t>
            </a:r>
          </a:p>
        </p:txBody>
      </p:sp>
      <p:sp>
        <p:nvSpPr>
          <p:cNvPr id="26632" name="Line 8"/>
          <p:cNvSpPr>
            <a:spLocks noChangeShapeType="1"/>
          </p:cNvSpPr>
          <p:nvPr/>
        </p:nvSpPr>
        <p:spPr bwMode="auto">
          <a:xfrm>
            <a:off x="3352321" y="4281570"/>
            <a:ext cx="2210400" cy="0"/>
          </a:xfrm>
          <a:prstGeom prst="line">
            <a:avLst/>
          </a:prstGeom>
          <a:noFill/>
          <a:ln w="12700">
            <a:solidFill>
              <a:schemeClr val="tx1"/>
            </a:solidFill>
            <a:round/>
            <a:headEnd/>
            <a:tailEnd/>
          </a:ln>
        </p:spPr>
        <p:txBody>
          <a:bodyPr lIns="91430" tIns="45715" rIns="91430" bIns="45715"/>
          <a:lstStyle/>
          <a:p>
            <a:endParaRPr lang="en-US"/>
          </a:p>
        </p:txBody>
      </p:sp>
      <p:sp>
        <p:nvSpPr>
          <p:cNvPr id="26633" name="Line 9"/>
          <p:cNvSpPr>
            <a:spLocks noChangeShapeType="1"/>
          </p:cNvSpPr>
          <p:nvPr/>
        </p:nvSpPr>
        <p:spPr bwMode="auto">
          <a:xfrm>
            <a:off x="2743201" y="5043409"/>
            <a:ext cx="3428640" cy="0"/>
          </a:xfrm>
          <a:prstGeom prst="line">
            <a:avLst/>
          </a:prstGeom>
          <a:noFill/>
          <a:ln w="12700">
            <a:solidFill>
              <a:schemeClr val="tx1"/>
            </a:solidFill>
            <a:round/>
            <a:headEnd/>
            <a:tailEnd/>
          </a:ln>
        </p:spPr>
        <p:txBody>
          <a:bodyPr lIns="91430" tIns="45715" rIns="91430" bIns="45715"/>
          <a:lstStyle/>
          <a:p>
            <a:endParaRPr lang="en-US"/>
          </a:p>
        </p:txBody>
      </p:sp>
      <p:sp>
        <p:nvSpPr>
          <p:cNvPr id="26634" name="Text Box 10"/>
          <p:cNvSpPr txBox="1">
            <a:spLocks noChangeArrowheads="1"/>
          </p:cNvSpPr>
          <p:nvPr/>
        </p:nvSpPr>
        <p:spPr bwMode="auto">
          <a:xfrm>
            <a:off x="4190401" y="3748714"/>
            <a:ext cx="839520" cy="369322"/>
          </a:xfrm>
          <a:prstGeom prst="rect">
            <a:avLst/>
          </a:prstGeom>
          <a:noFill/>
          <a:ln w="12700">
            <a:noFill/>
            <a:miter lim="800000"/>
            <a:headEnd/>
            <a:tailEnd/>
          </a:ln>
        </p:spPr>
        <p:txBody>
          <a:bodyPr lIns="91430" tIns="45715" rIns="91430" bIns="45715">
            <a:spAutoFit/>
          </a:bodyPr>
          <a:lstStyle/>
          <a:p>
            <a:r>
              <a:rPr lang="en-US" b="1"/>
              <a:t>L2$</a:t>
            </a:r>
          </a:p>
        </p:txBody>
      </p:sp>
      <p:sp>
        <p:nvSpPr>
          <p:cNvPr id="26635" name="Text Box 11"/>
          <p:cNvSpPr txBox="1">
            <a:spLocks noChangeArrowheads="1"/>
          </p:cNvSpPr>
          <p:nvPr/>
        </p:nvSpPr>
        <p:spPr bwMode="auto">
          <a:xfrm>
            <a:off x="3352320" y="4510554"/>
            <a:ext cx="2439360" cy="369322"/>
          </a:xfrm>
          <a:prstGeom prst="rect">
            <a:avLst/>
          </a:prstGeom>
          <a:noFill/>
          <a:ln w="12700">
            <a:noFill/>
            <a:miter lim="800000"/>
            <a:headEnd/>
            <a:tailEnd/>
          </a:ln>
        </p:spPr>
        <p:txBody>
          <a:bodyPr lIns="91430" tIns="45715" rIns="91430" bIns="45715">
            <a:spAutoFit/>
          </a:bodyPr>
          <a:lstStyle/>
          <a:p>
            <a:pPr algn="ctr"/>
            <a:r>
              <a:rPr lang="en-US" b="1"/>
              <a:t>Main Memory</a:t>
            </a:r>
          </a:p>
        </p:txBody>
      </p:sp>
      <p:sp>
        <p:nvSpPr>
          <p:cNvPr id="26636" name="Text Box 12"/>
          <p:cNvSpPr txBox="1">
            <a:spLocks noChangeArrowheads="1"/>
          </p:cNvSpPr>
          <p:nvPr/>
        </p:nvSpPr>
        <p:spPr bwMode="auto">
          <a:xfrm>
            <a:off x="2972160" y="5425050"/>
            <a:ext cx="3047040" cy="369322"/>
          </a:xfrm>
          <a:prstGeom prst="rect">
            <a:avLst/>
          </a:prstGeom>
          <a:noFill/>
          <a:ln w="12700">
            <a:noFill/>
            <a:miter lim="800000"/>
            <a:headEnd/>
            <a:tailEnd/>
          </a:ln>
        </p:spPr>
        <p:txBody>
          <a:bodyPr lIns="91430" tIns="45715" rIns="91430" bIns="45715">
            <a:spAutoFit/>
          </a:bodyPr>
          <a:lstStyle/>
          <a:p>
            <a:pPr algn="ctr"/>
            <a:r>
              <a:rPr lang="en-US" b="1"/>
              <a:t>Secondary  Memory</a:t>
            </a:r>
          </a:p>
        </p:txBody>
      </p:sp>
      <p:sp>
        <p:nvSpPr>
          <p:cNvPr id="26637" name="Line 13"/>
          <p:cNvSpPr>
            <a:spLocks noChangeShapeType="1"/>
          </p:cNvSpPr>
          <p:nvPr/>
        </p:nvSpPr>
        <p:spPr bwMode="auto">
          <a:xfrm>
            <a:off x="1905120" y="2743488"/>
            <a:ext cx="0" cy="3138089"/>
          </a:xfrm>
          <a:prstGeom prst="line">
            <a:avLst/>
          </a:prstGeom>
          <a:noFill/>
          <a:ln w="12700">
            <a:solidFill>
              <a:schemeClr val="tx1"/>
            </a:solidFill>
            <a:round/>
            <a:headEnd/>
            <a:tailEnd type="triangle" w="med" len="med"/>
          </a:ln>
        </p:spPr>
        <p:txBody>
          <a:bodyPr lIns="91430" tIns="45715" rIns="91430" bIns="45715"/>
          <a:lstStyle/>
          <a:p>
            <a:endParaRPr lang="en-US"/>
          </a:p>
        </p:txBody>
      </p:sp>
      <p:sp>
        <p:nvSpPr>
          <p:cNvPr id="26638" name="Text Box 14"/>
          <p:cNvSpPr txBox="1">
            <a:spLocks noChangeArrowheads="1"/>
          </p:cNvSpPr>
          <p:nvPr/>
        </p:nvSpPr>
        <p:spPr bwMode="auto">
          <a:xfrm>
            <a:off x="3886560" y="2147266"/>
            <a:ext cx="1109964" cy="369322"/>
          </a:xfrm>
          <a:prstGeom prst="rect">
            <a:avLst/>
          </a:prstGeom>
          <a:noFill/>
          <a:ln w="12700">
            <a:noFill/>
            <a:miter lim="800000"/>
            <a:headEnd/>
            <a:tailEnd/>
          </a:ln>
        </p:spPr>
        <p:txBody>
          <a:bodyPr wrap="none" lIns="91430" tIns="45715" rIns="91430" bIns="45715">
            <a:spAutoFit/>
          </a:bodyPr>
          <a:lstStyle/>
          <a:p>
            <a:r>
              <a:rPr lang="en-US" b="1"/>
              <a:t>Processor</a:t>
            </a:r>
          </a:p>
        </p:txBody>
      </p:sp>
      <p:sp>
        <p:nvSpPr>
          <p:cNvPr id="26639" name="Line 15"/>
          <p:cNvSpPr>
            <a:spLocks noChangeShapeType="1"/>
          </p:cNvSpPr>
          <p:nvPr/>
        </p:nvSpPr>
        <p:spPr bwMode="auto">
          <a:xfrm>
            <a:off x="2057761" y="6186890"/>
            <a:ext cx="4800960" cy="0"/>
          </a:xfrm>
          <a:prstGeom prst="line">
            <a:avLst/>
          </a:prstGeom>
          <a:noFill/>
          <a:ln w="12700">
            <a:solidFill>
              <a:schemeClr val="tx1"/>
            </a:solidFill>
            <a:round/>
            <a:headEnd type="triangle" w="med" len="med"/>
            <a:tailEnd type="triangle" w="med" len="med"/>
          </a:ln>
        </p:spPr>
        <p:txBody>
          <a:bodyPr lIns="91430" tIns="45715" rIns="91430" bIns="45715"/>
          <a:lstStyle/>
          <a:p>
            <a:endParaRPr lang="en-US"/>
          </a:p>
        </p:txBody>
      </p:sp>
      <p:sp>
        <p:nvSpPr>
          <p:cNvPr id="26640" name="Text Box 16"/>
          <p:cNvSpPr txBox="1">
            <a:spLocks noChangeArrowheads="1"/>
          </p:cNvSpPr>
          <p:nvPr/>
        </p:nvSpPr>
        <p:spPr bwMode="auto">
          <a:xfrm>
            <a:off x="2134080" y="6263218"/>
            <a:ext cx="4724640" cy="369322"/>
          </a:xfrm>
          <a:prstGeom prst="rect">
            <a:avLst/>
          </a:prstGeom>
          <a:noFill/>
          <a:ln w="12700">
            <a:noFill/>
            <a:miter lim="800000"/>
            <a:headEnd/>
            <a:tailEnd/>
          </a:ln>
        </p:spPr>
        <p:txBody>
          <a:bodyPr lIns="91430" tIns="45715" rIns="91430" bIns="45715">
            <a:spAutoFit/>
          </a:bodyPr>
          <a:lstStyle/>
          <a:p>
            <a:pPr algn="ctr"/>
            <a:r>
              <a:rPr lang="en-US"/>
              <a:t>(Relative) size of the memory at each level</a:t>
            </a:r>
          </a:p>
        </p:txBody>
      </p:sp>
      <p:grpSp>
        <p:nvGrpSpPr>
          <p:cNvPr id="2" name="Group 17"/>
          <p:cNvGrpSpPr>
            <a:grpSpLocks/>
          </p:cNvGrpSpPr>
          <p:nvPr/>
        </p:nvGrpSpPr>
        <p:grpSpPr bwMode="auto">
          <a:xfrm>
            <a:off x="7009920" y="2667160"/>
            <a:ext cx="1752480" cy="3214417"/>
            <a:chOff x="4416" y="864"/>
            <a:chExt cx="1104" cy="2304"/>
          </a:xfrm>
        </p:grpSpPr>
        <p:sp>
          <p:nvSpPr>
            <p:cNvPr id="26655" name="Line 18"/>
            <p:cNvSpPr>
              <a:spLocks noChangeShapeType="1"/>
            </p:cNvSpPr>
            <p:nvPr/>
          </p:nvSpPr>
          <p:spPr bwMode="auto">
            <a:xfrm>
              <a:off x="4416" y="960"/>
              <a:ext cx="0" cy="2208"/>
            </a:xfrm>
            <a:prstGeom prst="line">
              <a:avLst/>
            </a:prstGeom>
            <a:noFill/>
            <a:ln w="12700">
              <a:solidFill>
                <a:schemeClr val="tx1"/>
              </a:solidFill>
              <a:round/>
              <a:headEnd/>
              <a:tailEnd type="triangle" w="med" len="med"/>
            </a:ln>
          </p:spPr>
          <p:txBody>
            <a:bodyPr/>
            <a:lstStyle/>
            <a:p>
              <a:endParaRPr lang="en-US"/>
            </a:p>
          </p:txBody>
        </p:sp>
        <p:sp>
          <p:nvSpPr>
            <p:cNvPr id="26656" name="Text Box 19"/>
            <p:cNvSpPr txBox="1">
              <a:spLocks noChangeArrowheads="1"/>
            </p:cNvSpPr>
            <p:nvPr/>
          </p:nvSpPr>
          <p:spPr bwMode="auto">
            <a:xfrm>
              <a:off x="4416" y="864"/>
              <a:ext cx="1104" cy="1655"/>
            </a:xfrm>
            <a:prstGeom prst="rect">
              <a:avLst/>
            </a:prstGeom>
            <a:noFill/>
            <a:ln w="12700">
              <a:noFill/>
              <a:miter lim="800000"/>
              <a:headEnd/>
              <a:tailEnd/>
            </a:ln>
          </p:spPr>
          <p:txBody>
            <a:bodyPr>
              <a:spAutoFit/>
            </a:bodyPr>
            <a:lstStyle/>
            <a:p>
              <a:r>
                <a:rPr lang="en-US"/>
                <a:t>Inclusive– what is in L1$ is a subset of what is in L2$  is a subset of what is in MM that is a subset of is in SM</a:t>
              </a:r>
            </a:p>
          </p:txBody>
        </p:sp>
      </p:grpSp>
      <p:grpSp>
        <p:nvGrpSpPr>
          <p:cNvPr id="3" name="Group 20"/>
          <p:cNvGrpSpPr>
            <a:grpSpLocks/>
          </p:cNvGrpSpPr>
          <p:nvPr/>
        </p:nvGrpSpPr>
        <p:grpSpPr bwMode="auto">
          <a:xfrm>
            <a:off x="4495680" y="2452578"/>
            <a:ext cx="0" cy="2896144"/>
            <a:chOff x="2832" y="1065"/>
            <a:chExt cx="0" cy="1824"/>
          </a:xfrm>
        </p:grpSpPr>
        <p:sp>
          <p:nvSpPr>
            <p:cNvPr id="26651" name="Line 21"/>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p:spPr>
          <p:txBody>
            <a:bodyPr/>
            <a:lstStyle/>
            <a:p>
              <a:endParaRPr lang="en-US"/>
            </a:p>
          </p:txBody>
        </p:sp>
        <p:sp>
          <p:nvSpPr>
            <p:cNvPr id="26652" name="Line 22"/>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p:spPr>
          <p:txBody>
            <a:bodyPr/>
            <a:lstStyle/>
            <a:p>
              <a:endParaRPr lang="en-US"/>
            </a:p>
          </p:txBody>
        </p:sp>
        <p:sp>
          <p:nvSpPr>
            <p:cNvPr id="26653" name="Line 23"/>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p:spPr>
          <p:txBody>
            <a:bodyPr/>
            <a:lstStyle/>
            <a:p>
              <a:endParaRPr lang="en-US"/>
            </a:p>
          </p:txBody>
        </p:sp>
        <p:sp>
          <p:nvSpPr>
            <p:cNvPr id="26654" name="Line 24"/>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p:spPr>
          <p:txBody>
            <a:bodyPr/>
            <a:lstStyle/>
            <a:p>
              <a:endParaRPr lang="en-US"/>
            </a:p>
          </p:txBody>
        </p:sp>
      </p:grpSp>
      <p:grpSp>
        <p:nvGrpSpPr>
          <p:cNvPr id="4" name="Group 25"/>
          <p:cNvGrpSpPr>
            <a:grpSpLocks/>
          </p:cNvGrpSpPr>
          <p:nvPr/>
        </p:nvGrpSpPr>
        <p:grpSpPr bwMode="auto">
          <a:xfrm>
            <a:off x="4495681" y="2477061"/>
            <a:ext cx="3256247" cy="2860083"/>
            <a:chOff x="2832" y="1080"/>
            <a:chExt cx="2051" cy="1802"/>
          </a:xfrm>
        </p:grpSpPr>
        <p:sp>
          <p:nvSpPr>
            <p:cNvPr id="26647" name="Text Box 26"/>
            <p:cNvSpPr txBox="1">
              <a:spLocks noChangeArrowheads="1"/>
            </p:cNvSpPr>
            <p:nvPr/>
          </p:nvSpPr>
          <p:spPr bwMode="auto">
            <a:xfrm>
              <a:off x="2832" y="1080"/>
              <a:ext cx="1087" cy="233"/>
            </a:xfrm>
            <a:prstGeom prst="rect">
              <a:avLst/>
            </a:prstGeom>
            <a:noFill/>
            <a:ln w="12700">
              <a:noFill/>
              <a:miter lim="800000"/>
              <a:headEnd/>
              <a:tailEnd/>
            </a:ln>
          </p:spPr>
          <p:txBody>
            <a:bodyPr wrap="none">
              <a:spAutoFit/>
            </a:bodyPr>
            <a:lstStyle/>
            <a:p>
              <a:r>
                <a:rPr lang="en-US"/>
                <a:t>4-8 bytes (word)</a:t>
              </a:r>
            </a:p>
          </p:txBody>
        </p:sp>
        <p:sp>
          <p:nvSpPr>
            <p:cNvPr id="26648" name="Text Box 27"/>
            <p:cNvSpPr txBox="1">
              <a:spLocks noChangeArrowheads="1"/>
            </p:cNvSpPr>
            <p:nvPr/>
          </p:nvSpPr>
          <p:spPr bwMode="auto">
            <a:xfrm>
              <a:off x="2832" y="2169"/>
              <a:ext cx="1008" cy="233"/>
            </a:xfrm>
            <a:prstGeom prst="rect">
              <a:avLst/>
            </a:prstGeom>
            <a:noFill/>
            <a:ln w="12700">
              <a:noFill/>
              <a:miter lim="800000"/>
              <a:headEnd/>
              <a:tailEnd/>
            </a:ln>
          </p:spPr>
          <p:txBody>
            <a:bodyPr>
              <a:spAutoFit/>
            </a:bodyPr>
            <a:lstStyle/>
            <a:p>
              <a:r>
                <a:rPr lang="en-US"/>
                <a:t>1 to 4 blocks</a:t>
              </a:r>
            </a:p>
          </p:txBody>
        </p:sp>
        <p:sp>
          <p:nvSpPr>
            <p:cNvPr id="26649" name="Text Box 28"/>
            <p:cNvSpPr txBox="1">
              <a:spLocks noChangeArrowheads="1"/>
            </p:cNvSpPr>
            <p:nvPr/>
          </p:nvSpPr>
          <p:spPr bwMode="auto">
            <a:xfrm>
              <a:off x="2832" y="2649"/>
              <a:ext cx="2051" cy="233"/>
            </a:xfrm>
            <a:prstGeom prst="rect">
              <a:avLst/>
            </a:prstGeom>
            <a:noFill/>
            <a:ln w="12700">
              <a:noFill/>
              <a:miter lim="800000"/>
              <a:headEnd/>
              <a:tailEnd/>
            </a:ln>
          </p:spPr>
          <p:txBody>
            <a:bodyPr wrap="none">
              <a:spAutoFit/>
            </a:bodyPr>
            <a:lstStyle/>
            <a:p>
              <a:r>
                <a:rPr lang="en-US"/>
                <a:t>1,024+ bytes (disk sector = page)</a:t>
              </a:r>
            </a:p>
          </p:txBody>
        </p:sp>
        <p:sp>
          <p:nvSpPr>
            <p:cNvPr id="26650" name="Text Box 29"/>
            <p:cNvSpPr txBox="1">
              <a:spLocks noChangeArrowheads="1"/>
            </p:cNvSpPr>
            <p:nvPr/>
          </p:nvSpPr>
          <p:spPr bwMode="auto">
            <a:xfrm>
              <a:off x="2832" y="1689"/>
              <a:ext cx="1152" cy="407"/>
            </a:xfrm>
            <a:prstGeom prst="rect">
              <a:avLst/>
            </a:prstGeom>
            <a:noFill/>
            <a:ln w="12700">
              <a:noFill/>
              <a:miter lim="800000"/>
              <a:headEnd/>
              <a:tailEnd/>
            </a:ln>
          </p:spPr>
          <p:txBody>
            <a:bodyPr>
              <a:spAutoFit/>
            </a:bodyPr>
            <a:lstStyle/>
            <a:p>
              <a:r>
                <a:rPr lang="en-US"/>
                <a:t>8-32 bytes (block)</a:t>
              </a:r>
            </a:p>
          </p:txBody>
        </p:sp>
      </p:grpSp>
      <p:sp>
        <p:nvSpPr>
          <p:cNvPr id="26644" name="Rectangle 30"/>
          <p:cNvSpPr>
            <a:spLocks noChangeArrowheads="1"/>
          </p:cNvSpPr>
          <p:nvPr/>
        </p:nvSpPr>
        <p:spPr bwMode="auto">
          <a:xfrm>
            <a:off x="456481" y="761841"/>
            <a:ext cx="8382240" cy="1159286"/>
          </a:xfrm>
          <a:prstGeom prst="rect">
            <a:avLst/>
          </a:prstGeom>
          <a:noFill/>
          <a:ln w="12700">
            <a:noFill/>
            <a:miter lim="800000"/>
            <a:headEnd/>
            <a:tailEnd/>
          </a:ln>
        </p:spPr>
        <p:txBody>
          <a:bodyPr lIns="63493" tIns="25397" rIns="63493" bIns="25397">
            <a:spAutoFit/>
          </a:bodyPr>
          <a:lstStyle/>
          <a:p>
            <a:pPr marL="286565" indent="-286565">
              <a:spcBef>
                <a:spcPct val="30000"/>
              </a:spcBef>
              <a:buClr>
                <a:schemeClr val="accent1"/>
              </a:buClr>
              <a:buSzPct val="75000"/>
              <a:buFont typeface="Wingdings" charset="2"/>
              <a:buChar char="q"/>
            </a:pPr>
            <a:r>
              <a:rPr lang="en-US" sz="2400" dirty="0"/>
              <a:t>Take advantage of the principle of locality to present the user with as much memory as is available in the cheapest technology at the speed offered by the fastest technology</a:t>
            </a:r>
          </a:p>
        </p:txBody>
      </p:sp>
      <p:sp>
        <p:nvSpPr>
          <p:cNvPr id="1670175" name="Oval 31"/>
          <p:cNvSpPr>
            <a:spLocks noChangeArrowheads="1"/>
          </p:cNvSpPr>
          <p:nvPr/>
        </p:nvSpPr>
        <p:spPr bwMode="auto">
          <a:xfrm>
            <a:off x="2285280" y="4496153"/>
            <a:ext cx="4497120" cy="1294696"/>
          </a:xfrm>
          <a:prstGeom prst="ellipse">
            <a:avLst/>
          </a:prstGeom>
          <a:noFill/>
          <a:ln w="28575">
            <a:solidFill>
              <a:schemeClr val="accent1"/>
            </a:solidFill>
            <a:round/>
            <a:headEnd/>
            <a:tailEnd/>
          </a:ln>
        </p:spPr>
        <p:txBody>
          <a:bodyPr wrap="none" lIns="91430" tIns="45715" rIns="91430" bIns="45715" anchor="ctr"/>
          <a:lstStyle/>
          <a:p>
            <a:endParaRPr lang="en-US"/>
          </a:p>
        </p:txBody>
      </p:sp>
      <p:sp>
        <p:nvSpPr>
          <p:cNvPr id="26646" name="Line 4"/>
          <p:cNvSpPr>
            <a:spLocks noChangeShapeType="1"/>
          </p:cNvSpPr>
          <p:nvPr/>
        </p:nvSpPr>
        <p:spPr bwMode="auto">
          <a:xfrm>
            <a:off x="563040" y="663910"/>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0175"/>
                                        </p:tgtEl>
                                        <p:attrNameLst>
                                          <p:attrName>style.visibility</p:attrName>
                                        </p:attrNameLst>
                                      </p:cBhvr>
                                      <p:to>
                                        <p:strVal val="visible"/>
                                      </p:to>
                                    </p:set>
                                    <p:anim calcmode="lin" valueType="num">
                                      <p:cBhvr>
                                        <p:cTn id="7" dur="1000" fill="hold"/>
                                        <p:tgtEl>
                                          <p:spTgt spid="1670175"/>
                                        </p:tgtEl>
                                        <p:attrNameLst>
                                          <p:attrName>ppt_w</p:attrName>
                                        </p:attrNameLst>
                                      </p:cBhvr>
                                      <p:tavLst>
                                        <p:tav tm="0">
                                          <p:val>
                                            <p:strVal val="#ppt_w*0.70"/>
                                          </p:val>
                                        </p:tav>
                                        <p:tav tm="100000">
                                          <p:val>
                                            <p:strVal val="#ppt_w"/>
                                          </p:val>
                                        </p:tav>
                                      </p:tavLst>
                                    </p:anim>
                                    <p:anim calcmode="lin" valueType="num">
                                      <p:cBhvr>
                                        <p:cTn id="8" dur="1000" fill="hold"/>
                                        <p:tgtEl>
                                          <p:spTgt spid="1670175"/>
                                        </p:tgtEl>
                                        <p:attrNameLst>
                                          <p:attrName>ppt_h</p:attrName>
                                        </p:attrNameLst>
                                      </p:cBhvr>
                                      <p:tavLst>
                                        <p:tav tm="0">
                                          <p:val>
                                            <p:strVal val="#ppt_h"/>
                                          </p:val>
                                        </p:tav>
                                        <p:tav tm="100000">
                                          <p:val>
                                            <p:strVal val="#ppt_h"/>
                                          </p:val>
                                        </p:tav>
                                      </p:tavLst>
                                    </p:anim>
                                    <p:animEffect transition="in" filter="fade">
                                      <p:cBhvr>
                                        <p:cTn id="9" dur="1000"/>
                                        <p:tgtEl>
                                          <p:spTgt spid="167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75"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6481" y="273629"/>
            <a:ext cx="8228160" cy="735918"/>
          </a:xfrm>
        </p:spPr>
        <p:txBody>
          <a:bodyPr/>
          <a:lstStyle/>
          <a:p>
            <a:r>
              <a:rPr lang="en-US" sz="2900" dirty="0"/>
              <a:t>Virtual Addressing with a Cache</a:t>
            </a:r>
          </a:p>
        </p:txBody>
      </p:sp>
      <p:sp>
        <p:nvSpPr>
          <p:cNvPr id="28675" name="Rectangle 3"/>
          <p:cNvSpPr>
            <a:spLocks noGrp="1" noChangeArrowheads="1"/>
          </p:cNvSpPr>
          <p:nvPr>
            <p:ph type="body" idx="1"/>
          </p:nvPr>
        </p:nvSpPr>
        <p:spPr>
          <a:xfrm>
            <a:off x="532801" y="914497"/>
            <a:ext cx="8154720" cy="780562"/>
          </a:xfrm>
        </p:spPr>
        <p:txBody>
          <a:bodyPr>
            <a:normAutofit lnSpcReduction="10000"/>
          </a:bodyPr>
          <a:lstStyle/>
          <a:p>
            <a:r>
              <a:rPr lang="en-US" sz="2500" dirty="0"/>
              <a:t>Thus it takes an </a:t>
            </a:r>
            <a:r>
              <a:rPr lang="en-US" sz="2500" i="1" dirty="0"/>
              <a:t>extra</a:t>
            </a:r>
            <a:r>
              <a:rPr lang="en-US" sz="2500" dirty="0"/>
              <a:t> memory access to translate a VA to a PA</a:t>
            </a:r>
          </a:p>
        </p:txBody>
      </p:sp>
      <p:grpSp>
        <p:nvGrpSpPr>
          <p:cNvPr id="2" name="Group 4"/>
          <p:cNvGrpSpPr>
            <a:grpSpLocks/>
          </p:cNvGrpSpPr>
          <p:nvPr/>
        </p:nvGrpSpPr>
        <p:grpSpPr bwMode="auto">
          <a:xfrm>
            <a:off x="1283040" y="2057976"/>
            <a:ext cx="6564960" cy="1557278"/>
            <a:chOff x="600" y="464"/>
            <a:chExt cx="4136" cy="981"/>
          </a:xfrm>
        </p:grpSpPr>
        <p:sp>
          <p:nvSpPr>
            <p:cNvPr id="28679" name="Line 5"/>
            <p:cNvSpPr>
              <a:spLocks noChangeShapeType="1"/>
            </p:cNvSpPr>
            <p:nvPr/>
          </p:nvSpPr>
          <p:spPr bwMode="auto">
            <a:xfrm>
              <a:off x="632" y="536"/>
              <a:ext cx="616" cy="0"/>
            </a:xfrm>
            <a:prstGeom prst="line">
              <a:avLst/>
            </a:prstGeom>
            <a:noFill/>
            <a:ln w="25400">
              <a:solidFill>
                <a:schemeClr val="tx1"/>
              </a:solidFill>
              <a:round/>
              <a:headEnd/>
              <a:tailEnd/>
            </a:ln>
          </p:spPr>
          <p:txBody>
            <a:bodyPr wrap="none" anchor="ctr"/>
            <a:lstStyle/>
            <a:p>
              <a:endParaRPr lang="en-US"/>
            </a:p>
          </p:txBody>
        </p:sp>
        <p:sp>
          <p:nvSpPr>
            <p:cNvPr id="28680" name="Line 6"/>
            <p:cNvSpPr>
              <a:spLocks noChangeShapeType="1"/>
            </p:cNvSpPr>
            <p:nvPr/>
          </p:nvSpPr>
          <p:spPr bwMode="auto">
            <a:xfrm>
              <a:off x="1256" y="544"/>
              <a:ext cx="0" cy="584"/>
            </a:xfrm>
            <a:prstGeom prst="line">
              <a:avLst/>
            </a:prstGeom>
            <a:noFill/>
            <a:ln w="25400">
              <a:solidFill>
                <a:schemeClr val="tx1"/>
              </a:solidFill>
              <a:round/>
              <a:headEnd/>
              <a:tailEnd/>
            </a:ln>
          </p:spPr>
          <p:txBody>
            <a:bodyPr wrap="none" anchor="ctr"/>
            <a:lstStyle/>
            <a:p>
              <a:endParaRPr lang="en-US"/>
            </a:p>
          </p:txBody>
        </p:sp>
        <p:sp>
          <p:nvSpPr>
            <p:cNvPr id="28681" name="Line 7"/>
            <p:cNvSpPr>
              <a:spLocks noChangeShapeType="1"/>
            </p:cNvSpPr>
            <p:nvPr/>
          </p:nvSpPr>
          <p:spPr bwMode="auto">
            <a:xfrm flipH="1">
              <a:off x="600" y="1152"/>
              <a:ext cx="664" cy="0"/>
            </a:xfrm>
            <a:prstGeom prst="line">
              <a:avLst/>
            </a:prstGeom>
            <a:noFill/>
            <a:ln w="25400">
              <a:solidFill>
                <a:schemeClr val="tx1"/>
              </a:solidFill>
              <a:round/>
              <a:headEnd/>
              <a:tailEnd/>
            </a:ln>
          </p:spPr>
          <p:txBody>
            <a:bodyPr wrap="none" anchor="ctr"/>
            <a:lstStyle/>
            <a:p>
              <a:endParaRPr lang="en-US"/>
            </a:p>
          </p:txBody>
        </p:sp>
        <p:sp>
          <p:nvSpPr>
            <p:cNvPr id="28682" name="Rectangle 8"/>
            <p:cNvSpPr>
              <a:spLocks noChangeArrowheads="1"/>
            </p:cNvSpPr>
            <p:nvPr/>
          </p:nvSpPr>
          <p:spPr bwMode="auto">
            <a:xfrm>
              <a:off x="664" y="768"/>
              <a:ext cx="330"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CPU</a:t>
              </a:r>
            </a:p>
          </p:txBody>
        </p:sp>
        <p:sp>
          <p:nvSpPr>
            <p:cNvPr id="28683" name="Rectangle 9"/>
            <p:cNvSpPr>
              <a:spLocks noChangeArrowheads="1"/>
            </p:cNvSpPr>
            <p:nvPr/>
          </p:nvSpPr>
          <p:spPr bwMode="auto">
            <a:xfrm>
              <a:off x="1672" y="560"/>
              <a:ext cx="672" cy="568"/>
            </a:xfrm>
            <a:prstGeom prst="rect">
              <a:avLst/>
            </a:prstGeom>
            <a:noFill/>
            <a:ln w="25400">
              <a:solidFill>
                <a:schemeClr val="tx1"/>
              </a:solidFill>
              <a:miter lim="800000"/>
              <a:headEnd/>
              <a:tailEnd/>
            </a:ln>
          </p:spPr>
          <p:txBody>
            <a:bodyPr wrap="none" lIns="90488" tIns="44450" rIns="90488" bIns="44450" anchor="ctr"/>
            <a:lstStyle/>
            <a:p>
              <a:pPr algn="ctr"/>
              <a:r>
                <a:rPr lang="en-US" b="1"/>
                <a:t>Trans-</a:t>
              </a:r>
            </a:p>
            <a:p>
              <a:pPr algn="ctr"/>
              <a:r>
                <a:rPr lang="en-US" b="1"/>
                <a:t>lation</a:t>
              </a:r>
            </a:p>
          </p:txBody>
        </p:sp>
        <p:sp>
          <p:nvSpPr>
            <p:cNvPr id="28684" name="Rectangle 10"/>
            <p:cNvSpPr>
              <a:spLocks noChangeArrowheads="1"/>
            </p:cNvSpPr>
            <p:nvPr/>
          </p:nvSpPr>
          <p:spPr bwMode="auto">
            <a:xfrm>
              <a:off x="2824" y="560"/>
              <a:ext cx="672" cy="568"/>
            </a:xfrm>
            <a:prstGeom prst="rect">
              <a:avLst/>
            </a:prstGeom>
            <a:noFill/>
            <a:ln w="25400">
              <a:solidFill>
                <a:schemeClr val="tx1"/>
              </a:solidFill>
              <a:miter lim="800000"/>
              <a:headEnd/>
              <a:tailEnd/>
            </a:ln>
          </p:spPr>
          <p:txBody>
            <a:bodyPr wrap="none" lIns="90488" tIns="44450" rIns="90488" bIns="44450" anchor="ctr"/>
            <a:lstStyle/>
            <a:p>
              <a:pPr algn="ctr"/>
              <a:r>
                <a:rPr lang="en-US" b="1"/>
                <a:t>Cache</a:t>
              </a:r>
            </a:p>
          </p:txBody>
        </p:sp>
        <p:sp>
          <p:nvSpPr>
            <p:cNvPr id="28685" name="Rectangle 11"/>
            <p:cNvSpPr>
              <a:spLocks noChangeArrowheads="1"/>
            </p:cNvSpPr>
            <p:nvPr/>
          </p:nvSpPr>
          <p:spPr bwMode="auto">
            <a:xfrm>
              <a:off x="4064" y="568"/>
              <a:ext cx="672" cy="568"/>
            </a:xfrm>
            <a:prstGeom prst="rect">
              <a:avLst/>
            </a:prstGeom>
            <a:noFill/>
            <a:ln w="25400">
              <a:solidFill>
                <a:schemeClr val="tx1"/>
              </a:solidFill>
              <a:miter lim="800000"/>
              <a:headEnd/>
              <a:tailEnd/>
            </a:ln>
          </p:spPr>
          <p:txBody>
            <a:bodyPr wrap="none" lIns="90488" tIns="44450" rIns="90488" bIns="44450" anchor="ctr"/>
            <a:lstStyle/>
            <a:p>
              <a:pPr algn="ctr"/>
              <a:r>
                <a:rPr lang="en-US" b="1"/>
                <a:t>Main</a:t>
              </a:r>
            </a:p>
            <a:p>
              <a:pPr algn="ctr"/>
              <a:r>
                <a:rPr lang="en-US" b="1"/>
                <a:t>Memory</a:t>
              </a:r>
            </a:p>
          </p:txBody>
        </p:sp>
        <p:sp>
          <p:nvSpPr>
            <p:cNvPr id="28686" name="Line 12"/>
            <p:cNvSpPr>
              <a:spLocks noChangeShapeType="1"/>
            </p:cNvSpPr>
            <p:nvPr/>
          </p:nvSpPr>
          <p:spPr bwMode="auto">
            <a:xfrm>
              <a:off x="1264" y="648"/>
              <a:ext cx="392" cy="0"/>
            </a:xfrm>
            <a:prstGeom prst="line">
              <a:avLst/>
            </a:prstGeom>
            <a:noFill/>
            <a:ln w="25400">
              <a:solidFill>
                <a:schemeClr val="tx1"/>
              </a:solidFill>
              <a:round/>
              <a:headEnd/>
              <a:tailEnd type="triangle" w="med" len="med"/>
            </a:ln>
          </p:spPr>
          <p:txBody>
            <a:bodyPr wrap="none" anchor="ctr"/>
            <a:lstStyle/>
            <a:p>
              <a:endParaRPr lang="en-US"/>
            </a:p>
          </p:txBody>
        </p:sp>
        <p:sp>
          <p:nvSpPr>
            <p:cNvPr id="28687" name="Line 13"/>
            <p:cNvSpPr>
              <a:spLocks noChangeShapeType="1"/>
            </p:cNvSpPr>
            <p:nvPr/>
          </p:nvSpPr>
          <p:spPr bwMode="auto">
            <a:xfrm>
              <a:off x="2344" y="648"/>
              <a:ext cx="464" cy="0"/>
            </a:xfrm>
            <a:prstGeom prst="line">
              <a:avLst/>
            </a:prstGeom>
            <a:noFill/>
            <a:ln w="25400">
              <a:solidFill>
                <a:schemeClr val="tx1"/>
              </a:solidFill>
              <a:round/>
              <a:headEnd/>
              <a:tailEnd type="triangle" w="med" len="med"/>
            </a:ln>
          </p:spPr>
          <p:txBody>
            <a:bodyPr wrap="none" anchor="ctr"/>
            <a:lstStyle/>
            <a:p>
              <a:endParaRPr lang="en-US"/>
            </a:p>
          </p:txBody>
        </p:sp>
        <p:sp>
          <p:nvSpPr>
            <p:cNvPr id="28688" name="Line 14"/>
            <p:cNvSpPr>
              <a:spLocks noChangeShapeType="1"/>
            </p:cNvSpPr>
            <p:nvPr/>
          </p:nvSpPr>
          <p:spPr bwMode="auto">
            <a:xfrm>
              <a:off x="3504" y="632"/>
              <a:ext cx="544" cy="0"/>
            </a:xfrm>
            <a:prstGeom prst="line">
              <a:avLst/>
            </a:prstGeom>
            <a:noFill/>
            <a:ln w="25400">
              <a:solidFill>
                <a:schemeClr val="tx1"/>
              </a:solidFill>
              <a:round/>
              <a:headEnd/>
              <a:tailEnd type="triangle" w="med" len="med"/>
            </a:ln>
          </p:spPr>
          <p:txBody>
            <a:bodyPr wrap="none" anchor="ctr"/>
            <a:lstStyle/>
            <a:p>
              <a:endParaRPr lang="en-US"/>
            </a:p>
          </p:txBody>
        </p:sp>
        <p:sp>
          <p:nvSpPr>
            <p:cNvPr id="28689" name="Line 15"/>
            <p:cNvSpPr>
              <a:spLocks noChangeShapeType="1"/>
            </p:cNvSpPr>
            <p:nvPr/>
          </p:nvSpPr>
          <p:spPr bwMode="auto">
            <a:xfrm flipH="1">
              <a:off x="3920" y="1040"/>
              <a:ext cx="144" cy="0"/>
            </a:xfrm>
            <a:prstGeom prst="line">
              <a:avLst/>
            </a:prstGeom>
            <a:noFill/>
            <a:ln w="25400">
              <a:solidFill>
                <a:schemeClr val="tx1"/>
              </a:solidFill>
              <a:round/>
              <a:headEnd/>
              <a:tailEnd/>
            </a:ln>
          </p:spPr>
          <p:txBody>
            <a:bodyPr wrap="none" anchor="ctr"/>
            <a:lstStyle/>
            <a:p>
              <a:endParaRPr lang="en-US"/>
            </a:p>
          </p:txBody>
        </p:sp>
        <p:sp>
          <p:nvSpPr>
            <p:cNvPr id="28690" name="Line 16"/>
            <p:cNvSpPr>
              <a:spLocks noChangeShapeType="1"/>
            </p:cNvSpPr>
            <p:nvPr/>
          </p:nvSpPr>
          <p:spPr bwMode="auto">
            <a:xfrm>
              <a:off x="3928" y="1048"/>
              <a:ext cx="0" cy="360"/>
            </a:xfrm>
            <a:prstGeom prst="line">
              <a:avLst/>
            </a:prstGeom>
            <a:noFill/>
            <a:ln w="25400">
              <a:solidFill>
                <a:schemeClr val="tx1"/>
              </a:solidFill>
              <a:round/>
              <a:headEnd/>
              <a:tailEnd/>
            </a:ln>
          </p:spPr>
          <p:txBody>
            <a:bodyPr wrap="none" anchor="ctr"/>
            <a:lstStyle/>
            <a:p>
              <a:endParaRPr lang="en-US"/>
            </a:p>
          </p:txBody>
        </p:sp>
        <p:sp>
          <p:nvSpPr>
            <p:cNvPr id="28691" name="Line 17"/>
            <p:cNvSpPr>
              <a:spLocks noChangeShapeType="1"/>
            </p:cNvSpPr>
            <p:nvPr/>
          </p:nvSpPr>
          <p:spPr bwMode="auto">
            <a:xfrm flipH="1">
              <a:off x="1408" y="1416"/>
              <a:ext cx="2528" cy="0"/>
            </a:xfrm>
            <a:prstGeom prst="line">
              <a:avLst/>
            </a:prstGeom>
            <a:noFill/>
            <a:ln w="25400">
              <a:solidFill>
                <a:schemeClr val="tx1"/>
              </a:solidFill>
              <a:round/>
              <a:headEnd/>
              <a:tailEnd/>
            </a:ln>
          </p:spPr>
          <p:txBody>
            <a:bodyPr wrap="none" anchor="ctr"/>
            <a:lstStyle/>
            <a:p>
              <a:endParaRPr lang="en-US"/>
            </a:p>
          </p:txBody>
        </p:sp>
        <p:sp>
          <p:nvSpPr>
            <p:cNvPr id="28692" name="Line 18"/>
            <p:cNvSpPr>
              <a:spLocks noChangeShapeType="1"/>
            </p:cNvSpPr>
            <p:nvPr/>
          </p:nvSpPr>
          <p:spPr bwMode="auto">
            <a:xfrm flipV="1">
              <a:off x="1416" y="1072"/>
              <a:ext cx="0" cy="352"/>
            </a:xfrm>
            <a:prstGeom prst="line">
              <a:avLst/>
            </a:prstGeom>
            <a:noFill/>
            <a:ln w="25400">
              <a:solidFill>
                <a:schemeClr val="tx1"/>
              </a:solidFill>
              <a:round/>
              <a:headEnd/>
              <a:tailEnd/>
            </a:ln>
          </p:spPr>
          <p:txBody>
            <a:bodyPr wrap="none" anchor="ctr"/>
            <a:lstStyle/>
            <a:p>
              <a:endParaRPr lang="en-US"/>
            </a:p>
          </p:txBody>
        </p:sp>
        <p:sp>
          <p:nvSpPr>
            <p:cNvPr id="28693" name="Line 19"/>
            <p:cNvSpPr>
              <a:spLocks noChangeShapeType="1"/>
            </p:cNvSpPr>
            <p:nvPr/>
          </p:nvSpPr>
          <p:spPr bwMode="auto">
            <a:xfrm flipH="1">
              <a:off x="1248" y="1080"/>
              <a:ext cx="176" cy="0"/>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20"/>
            <p:cNvSpPr>
              <a:spLocks noChangeShapeType="1"/>
            </p:cNvSpPr>
            <p:nvPr/>
          </p:nvSpPr>
          <p:spPr bwMode="auto">
            <a:xfrm flipV="1">
              <a:off x="3664" y="1048"/>
              <a:ext cx="0" cy="376"/>
            </a:xfrm>
            <a:prstGeom prst="line">
              <a:avLst/>
            </a:prstGeom>
            <a:noFill/>
            <a:ln w="25400">
              <a:solidFill>
                <a:schemeClr val="tx1"/>
              </a:solidFill>
              <a:round/>
              <a:headEnd/>
              <a:tailEnd/>
            </a:ln>
          </p:spPr>
          <p:txBody>
            <a:bodyPr wrap="none" anchor="ctr"/>
            <a:lstStyle/>
            <a:p>
              <a:endParaRPr lang="en-US"/>
            </a:p>
          </p:txBody>
        </p:sp>
        <p:sp>
          <p:nvSpPr>
            <p:cNvPr id="28695" name="Line 21"/>
            <p:cNvSpPr>
              <a:spLocks noChangeShapeType="1"/>
            </p:cNvSpPr>
            <p:nvPr/>
          </p:nvSpPr>
          <p:spPr bwMode="auto">
            <a:xfrm flipH="1">
              <a:off x="3496" y="1056"/>
              <a:ext cx="176" cy="0"/>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22"/>
            <p:cNvSpPr>
              <a:spLocks noChangeShapeType="1"/>
            </p:cNvSpPr>
            <p:nvPr/>
          </p:nvSpPr>
          <p:spPr bwMode="auto">
            <a:xfrm flipH="1">
              <a:off x="2656" y="1040"/>
              <a:ext cx="168" cy="0"/>
            </a:xfrm>
            <a:prstGeom prst="line">
              <a:avLst/>
            </a:prstGeom>
            <a:noFill/>
            <a:ln w="25400">
              <a:solidFill>
                <a:schemeClr val="tx1"/>
              </a:solidFill>
              <a:round/>
              <a:headEnd/>
              <a:tailEnd/>
            </a:ln>
          </p:spPr>
          <p:txBody>
            <a:bodyPr wrap="none" anchor="ctr"/>
            <a:lstStyle/>
            <a:p>
              <a:endParaRPr lang="en-US"/>
            </a:p>
          </p:txBody>
        </p:sp>
        <p:sp>
          <p:nvSpPr>
            <p:cNvPr id="28697" name="Line 23"/>
            <p:cNvSpPr>
              <a:spLocks noChangeShapeType="1"/>
            </p:cNvSpPr>
            <p:nvPr/>
          </p:nvSpPr>
          <p:spPr bwMode="auto">
            <a:xfrm>
              <a:off x="2664" y="1048"/>
              <a:ext cx="0" cy="360"/>
            </a:xfrm>
            <a:prstGeom prst="line">
              <a:avLst/>
            </a:prstGeom>
            <a:noFill/>
            <a:ln w="25400">
              <a:solidFill>
                <a:schemeClr val="tx1"/>
              </a:solidFill>
              <a:round/>
              <a:headEnd/>
              <a:tailEnd type="triangle" w="med" len="med"/>
            </a:ln>
          </p:spPr>
          <p:txBody>
            <a:bodyPr wrap="none" anchor="ctr"/>
            <a:lstStyle/>
            <a:p>
              <a:endParaRPr lang="en-US"/>
            </a:p>
          </p:txBody>
        </p:sp>
        <p:sp>
          <p:nvSpPr>
            <p:cNvPr id="28698" name="Oval 24"/>
            <p:cNvSpPr>
              <a:spLocks noChangeArrowheads="1"/>
            </p:cNvSpPr>
            <p:nvPr/>
          </p:nvSpPr>
          <p:spPr bwMode="auto">
            <a:xfrm>
              <a:off x="3664" y="1392"/>
              <a:ext cx="16" cy="24"/>
            </a:xfrm>
            <a:prstGeom prst="ellipse">
              <a:avLst/>
            </a:prstGeom>
            <a:solidFill>
              <a:schemeClr val="accent1"/>
            </a:solidFill>
            <a:ln w="25400">
              <a:solidFill>
                <a:schemeClr val="tx1"/>
              </a:solidFill>
              <a:round/>
              <a:headEnd/>
              <a:tailEnd/>
            </a:ln>
          </p:spPr>
          <p:txBody>
            <a:bodyPr wrap="none" anchor="ctr"/>
            <a:lstStyle/>
            <a:p>
              <a:endParaRPr lang="en-US"/>
            </a:p>
          </p:txBody>
        </p:sp>
        <p:sp>
          <p:nvSpPr>
            <p:cNvPr id="28699" name="Rectangle 25"/>
            <p:cNvSpPr>
              <a:spLocks noChangeArrowheads="1"/>
            </p:cNvSpPr>
            <p:nvPr/>
          </p:nvSpPr>
          <p:spPr bwMode="auto">
            <a:xfrm>
              <a:off x="1280" y="480"/>
              <a:ext cx="247"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VA</a:t>
              </a:r>
            </a:p>
          </p:txBody>
        </p:sp>
        <p:sp>
          <p:nvSpPr>
            <p:cNvPr id="28700" name="Rectangle 26"/>
            <p:cNvSpPr>
              <a:spLocks noChangeArrowheads="1"/>
            </p:cNvSpPr>
            <p:nvPr/>
          </p:nvSpPr>
          <p:spPr bwMode="auto">
            <a:xfrm>
              <a:off x="2360" y="480"/>
              <a:ext cx="237"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PA</a:t>
              </a:r>
            </a:p>
          </p:txBody>
        </p:sp>
        <p:sp>
          <p:nvSpPr>
            <p:cNvPr id="28701" name="Rectangle 27"/>
            <p:cNvSpPr>
              <a:spLocks noChangeArrowheads="1"/>
            </p:cNvSpPr>
            <p:nvPr/>
          </p:nvSpPr>
          <p:spPr bwMode="auto">
            <a:xfrm>
              <a:off x="3536" y="464"/>
              <a:ext cx="349"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miss</a:t>
              </a:r>
            </a:p>
          </p:txBody>
        </p:sp>
        <p:sp>
          <p:nvSpPr>
            <p:cNvPr id="28702" name="Rectangle 28"/>
            <p:cNvSpPr>
              <a:spLocks noChangeArrowheads="1"/>
            </p:cNvSpPr>
            <p:nvPr/>
          </p:nvSpPr>
          <p:spPr bwMode="auto">
            <a:xfrm>
              <a:off x="2408" y="1088"/>
              <a:ext cx="244"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hit</a:t>
              </a:r>
            </a:p>
          </p:txBody>
        </p:sp>
        <p:sp>
          <p:nvSpPr>
            <p:cNvPr id="28703" name="Rectangle 29"/>
            <p:cNvSpPr>
              <a:spLocks noChangeArrowheads="1"/>
            </p:cNvSpPr>
            <p:nvPr/>
          </p:nvSpPr>
          <p:spPr bwMode="auto">
            <a:xfrm>
              <a:off x="1816" y="1264"/>
              <a:ext cx="350" cy="181"/>
            </a:xfrm>
            <a:prstGeom prst="rect">
              <a:avLst/>
            </a:prstGeom>
            <a:noFill/>
            <a:ln w="12700">
              <a:noFill/>
              <a:miter lim="800000"/>
              <a:headEnd/>
              <a:tailEnd/>
            </a:ln>
          </p:spPr>
          <p:txBody>
            <a:bodyPr wrap="none" lIns="63500" tIns="25400" rIns="63500" bIns="25400">
              <a:spAutoFit/>
            </a:bodyPr>
            <a:lstStyle/>
            <a:p>
              <a:pPr>
                <a:lnSpc>
                  <a:spcPct val="85000"/>
                </a:lnSpc>
              </a:pPr>
              <a:r>
                <a:rPr lang="en-US" b="1"/>
                <a:t>data</a:t>
              </a:r>
            </a:p>
          </p:txBody>
        </p:sp>
      </p:grpSp>
      <p:sp>
        <p:nvSpPr>
          <p:cNvPr id="1754142" name="Rectangle 30"/>
          <p:cNvSpPr>
            <a:spLocks noChangeArrowheads="1"/>
          </p:cNvSpPr>
          <p:nvPr/>
        </p:nvSpPr>
        <p:spPr bwMode="auto">
          <a:xfrm>
            <a:off x="456480" y="3885529"/>
            <a:ext cx="8154720" cy="2008749"/>
          </a:xfrm>
          <a:prstGeom prst="rect">
            <a:avLst/>
          </a:prstGeom>
          <a:noFill/>
          <a:ln w="12700">
            <a:noFill/>
            <a:miter lim="800000"/>
            <a:headEnd/>
            <a:tailEnd/>
          </a:ln>
        </p:spPr>
        <p:txBody>
          <a:bodyPr lIns="63493" tIns="25397" rIns="63493" bIns="25397">
            <a:spAutoFit/>
          </a:bodyPr>
          <a:lstStyle/>
          <a:p>
            <a:pPr marL="286565" indent="-286565">
              <a:spcBef>
                <a:spcPct val="30000"/>
              </a:spcBef>
              <a:buClr>
                <a:schemeClr val="accent1"/>
              </a:buClr>
              <a:buSzPct val="75000"/>
              <a:buFont typeface="Wingdings" charset="2"/>
              <a:buChar char="q"/>
            </a:pPr>
            <a:r>
              <a:rPr lang="en-US" sz="2400" dirty="0"/>
              <a:t>This makes memory (cache) accesses very expensive (if every access was really </a:t>
            </a:r>
            <a:r>
              <a:rPr lang="en-US" sz="2400" i="1" dirty="0"/>
              <a:t>two</a:t>
            </a:r>
            <a:r>
              <a:rPr lang="en-US" sz="2400" dirty="0"/>
              <a:t> accesses)</a:t>
            </a:r>
          </a:p>
          <a:p>
            <a:pPr marL="286565" indent="-286565">
              <a:spcBef>
                <a:spcPct val="30000"/>
              </a:spcBef>
              <a:buClr>
                <a:schemeClr val="accent1"/>
              </a:buClr>
              <a:buSzPct val="75000"/>
              <a:buFont typeface="Wingdings" charset="2"/>
              <a:buChar char="q"/>
            </a:pPr>
            <a:r>
              <a:rPr lang="en-US" sz="2400" dirty="0"/>
              <a:t>The hardware fix is to use a Translation </a:t>
            </a:r>
            <a:r>
              <a:rPr lang="en-US" sz="2400" dirty="0" err="1"/>
              <a:t>Lookaside</a:t>
            </a:r>
            <a:r>
              <a:rPr lang="en-US" sz="2400" dirty="0"/>
              <a:t> Buffer (TLB) – a small cache that keeps track of recently used address mappings to avoid having to do a page table lookup</a:t>
            </a:r>
          </a:p>
        </p:txBody>
      </p:sp>
      <p:sp>
        <p:nvSpPr>
          <p:cNvPr id="28678"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142"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4801" y="-165618"/>
            <a:ext cx="8228160" cy="1143481"/>
          </a:xfrm>
        </p:spPr>
        <p:txBody>
          <a:bodyPr/>
          <a:lstStyle/>
          <a:p>
            <a:r>
              <a:rPr lang="en-US" sz="2900" dirty="0"/>
              <a:t>Making Address Translation Fast</a:t>
            </a:r>
          </a:p>
        </p:txBody>
      </p:sp>
      <p:sp>
        <p:nvSpPr>
          <p:cNvPr id="29699" name="Rectangle 4"/>
          <p:cNvSpPr>
            <a:spLocks noChangeArrowheads="1"/>
          </p:cNvSpPr>
          <p:nvPr/>
        </p:nvSpPr>
        <p:spPr bwMode="auto">
          <a:xfrm>
            <a:off x="2285281" y="3115048"/>
            <a:ext cx="1753920" cy="2514504"/>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00" name="Line 5"/>
          <p:cNvSpPr>
            <a:spLocks noChangeShapeType="1"/>
          </p:cNvSpPr>
          <p:nvPr/>
        </p:nvSpPr>
        <p:spPr bwMode="auto">
          <a:xfrm>
            <a:off x="2285281" y="3342591"/>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1" name="Line 6"/>
          <p:cNvSpPr>
            <a:spLocks noChangeShapeType="1"/>
          </p:cNvSpPr>
          <p:nvPr/>
        </p:nvSpPr>
        <p:spPr bwMode="auto">
          <a:xfrm>
            <a:off x="2285281" y="3571575"/>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2" name="Line 7"/>
          <p:cNvSpPr>
            <a:spLocks noChangeShapeType="1"/>
          </p:cNvSpPr>
          <p:nvPr/>
        </p:nvSpPr>
        <p:spPr bwMode="auto">
          <a:xfrm>
            <a:off x="2285281" y="3800559"/>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3" name="Line 8"/>
          <p:cNvSpPr>
            <a:spLocks noChangeShapeType="1"/>
          </p:cNvSpPr>
          <p:nvPr/>
        </p:nvSpPr>
        <p:spPr bwMode="auto">
          <a:xfrm>
            <a:off x="2285281" y="4029543"/>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4" name="Line 9"/>
          <p:cNvSpPr>
            <a:spLocks noChangeShapeType="1"/>
          </p:cNvSpPr>
          <p:nvPr/>
        </p:nvSpPr>
        <p:spPr bwMode="auto">
          <a:xfrm>
            <a:off x="2285281" y="4257087"/>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5" name="Line 10"/>
          <p:cNvSpPr>
            <a:spLocks noChangeShapeType="1"/>
          </p:cNvSpPr>
          <p:nvPr/>
        </p:nvSpPr>
        <p:spPr bwMode="auto">
          <a:xfrm>
            <a:off x="2285281" y="4486071"/>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6" name="Line 11"/>
          <p:cNvSpPr>
            <a:spLocks noChangeShapeType="1"/>
          </p:cNvSpPr>
          <p:nvPr/>
        </p:nvSpPr>
        <p:spPr bwMode="auto">
          <a:xfrm>
            <a:off x="2285281" y="4715055"/>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7" name="Line 12"/>
          <p:cNvSpPr>
            <a:spLocks noChangeShapeType="1"/>
          </p:cNvSpPr>
          <p:nvPr/>
        </p:nvSpPr>
        <p:spPr bwMode="auto">
          <a:xfrm>
            <a:off x="2285281" y="4944040"/>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8" name="Line 13"/>
          <p:cNvSpPr>
            <a:spLocks noChangeShapeType="1"/>
          </p:cNvSpPr>
          <p:nvPr/>
        </p:nvSpPr>
        <p:spPr bwMode="auto">
          <a:xfrm>
            <a:off x="2285281" y="5171583"/>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09" name="Line 14"/>
          <p:cNvSpPr>
            <a:spLocks noChangeShapeType="1"/>
          </p:cNvSpPr>
          <p:nvPr/>
        </p:nvSpPr>
        <p:spPr bwMode="auto">
          <a:xfrm>
            <a:off x="2285281" y="5400567"/>
            <a:ext cx="1753920" cy="0"/>
          </a:xfrm>
          <a:prstGeom prst="line">
            <a:avLst/>
          </a:prstGeom>
          <a:noFill/>
          <a:ln w="12700">
            <a:solidFill>
              <a:schemeClr val="tx1"/>
            </a:solidFill>
            <a:round/>
            <a:headEnd/>
            <a:tailEnd/>
          </a:ln>
        </p:spPr>
        <p:txBody>
          <a:bodyPr lIns="91430" tIns="45715" rIns="91430" bIns="45715"/>
          <a:lstStyle/>
          <a:p>
            <a:endParaRPr lang="en-US"/>
          </a:p>
        </p:txBody>
      </p:sp>
      <p:sp>
        <p:nvSpPr>
          <p:cNvPr id="29710" name="Rectangle 17"/>
          <p:cNvSpPr>
            <a:spLocks noChangeArrowheads="1"/>
          </p:cNvSpPr>
          <p:nvPr/>
        </p:nvSpPr>
        <p:spPr bwMode="auto">
          <a:xfrm>
            <a:off x="6553441" y="2871662"/>
            <a:ext cx="1523520" cy="1828992"/>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11" name="Line 18"/>
          <p:cNvSpPr>
            <a:spLocks noChangeShapeType="1"/>
          </p:cNvSpPr>
          <p:nvPr/>
        </p:nvSpPr>
        <p:spPr bwMode="auto">
          <a:xfrm>
            <a:off x="6553441" y="3100646"/>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2" name="Line 19"/>
          <p:cNvSpPr>
            <a:spLocks noChangeShapeType="1"/>
          </p:cNvSpPr>
          <p:nvPr/>
        </p:nvSpPr>
        <p:spPr bwMode="auto">
          <a:xfrm>
            <a:off x="6553441" y="3329630"/>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3" name="Line 20"/>
          <p:cNvSpPr>
            <a:spLocks noChangeShapeType="1"/>
          </p:cNvSpPr>
          <p:nvPr/>
        </p:nvSpPr>
        <p:spPr bwMode="auto">
          <a:xfrm>
            <a:off x="6553441" y="3557173"/>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4" name="Line 21"/>
          <p:cNvSpPr>
            <a:spLocks noChangeShapeType="1"/>
          </p:cNvSpPr>
          <p:nvPr/>
        </p:nvSpPr>
        <p:spPr bwMode="auto">
          <a:xfrm>
            <a:off x="6553441" y="3786158"/>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5" name="Line 22"/>
          <p:cNvSpPr>
            <a:spLocks noChangeShapeType="1"/>
          </p:cNvSpPr>
          <p:nvPr/>
        </p:nvSpPr>
        <p:spPr bwMode="auto">
          <a:xfrm>
            <a:off x="6553441" y="4015142"/>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6" name="Line 23"/>
          <p:cNvSpPr>
            <a:spLocks noChangeShapeType="1"/>
          </p:cNvSpPr>
          <p:nvPr/>
        </p:nvSpPr>
        <p:spPr bwMode="auto">
          <a:xfrm>
            <a:off x="6553441" y="4242685"/>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7" name="Line 24"/>
          <p:cNvSpPr>
            <a:spLocks noChangeShapeType="1"/>
          </p:cNvSpPr>
          <p:nvPr/>
        </p:nvSpPr>
        <p:spPr bwMode="auto">
          <a:xfrm>
            <a:off x="6553441" y="4471670"/>
            <a:ext cx="1523520" cy="0"/>
          </a:xfrm>
          <a:prstGeom prst="line">
            <a:avLst/>
          </a:prstGeom>
          <a:noFill/>
          <a:ln w="12700">
            <a:solidFill>
              <a:schemeClr val="tx1"/>
            </a:solidFill>
            <a:round/>
            <a:headEnd/>
            <a:tailEnd/>
          </a:ln>
        </p:spPr>
        <p:txBody>
          <a:bodyPr lIns="91430" tIns="45715" rIns="91430" bIns="45715"/>
          <a:lstStyle/>
          <a:p>
            <a:endParaRPr lang="en-US"/>
          </a:p>
        </p:txBody>
      </p:sp>
      <p:sp>
        <p:nvSpPr>
          <p:cNvPr id="29718" name="AutoShape 25"/>
          <p:cNvSpPr>
            <a:spLocks noChangeArrowheads="1"/>
          </p:cNvSpPr>
          <p:nvPr/>
        </p:nvSpPr>
        <p:spPr bwMode="auto">
          <a:xfrm>
            <a:off x="6477120" y="5005966"/>
            <a:ext cx="1828800" cy="1371024"/>
          </a:xfrm>
          <a:prstGeom prst="can">
            <a:avLst>
              <a:gd name="adj" fmla="val 16574"/>
            </a:avLst>
          </a:prstGeom>
          <a:noFill/>
          <a:ln w="12700">
            <a:solidFill>
              <a:schemeClr val="tx1"/>
            </a:solidFill>
            <a:round/>
            <a:headEnd/>
            <a:tailEnd/>
          </a:ln>
        </p:spPr>
        <p:txBody>
          <a:bodyPr wrap="none" lIns="91430" tIns="45715" rIns="91430" bIns="45715" anchor="ctr"/>
          <a:lstStyle/>
          <a:p>
            <a:endParaRPr lang="en-US"/>
          </a:p>
        </p:txBody>
      </p:sp>
      <p:sp>
        <p:nvSpPr>
          <p:cNvPr id="29719" name="Text Box 26"/>
          <p:cNvSpPr txBox="1">
            <a:spLocks noChangeArrowheads="1"/>
          </p:cNvSpPr>
          <p:nvPr/>
        </p:nvSpPr>
        <p:spPr bwMode="auto">
          <a:xfrm>
            <a:off x="2529389" y="2590833"/>
            <a:ext cx="1432744" cy="646321"/>
          </a:xfrm>
          <a:prstGeom prst="rect">
            <a:avLst/>
          </a:prstGeom>
          <a:noFill/>
          <a:ln w="12700">
            <a:noFill/>
            <a:miter lim="800000"/>
            <a:headEnd/>
            <a:tailEnd/>
          </a:ln>
        </p:spPr>
        <p:txBody>
          <a:bodyPr wrap="none" lIns="91430" tIns="45715" rIns="91430" bIns="45715">
            <a:spAutoFit/>
          </a:bodyPr>
          <a:lstStyle/>
          <a:p>
            <a:pPr algn="ctr"/>
            <a:r>
              <a:rPr lang="en-US"/>
              <a:t>Physical page</a:t>
            </a:r>
          </a:p>
          <a:p>
            <a:pPr algn="ctr"/>
            <a:r>
              <a:rPr lang="en-US"/>
              <a:t>base addr</a:t>
            </a:r>
          </a:p>
        </p:txBody>
      </p:sp>
      <p:sp>
        <p:nvSpPr>
          <p:cNvPr id="29720" name="Text Box 27"/>
          <p:cNvSpPr txBox="1">
            <a:spLocks noChangeArrowheads="1"/>
          </p:cNvSpPr>
          <p:nvPr/>
        </p:nvSpPr>
        <p:spPr bwMode="auto">
          <a:xfrm>
            <a:off x="6426721" y="4638728"/>
            <a:ext cx="1538606" cy="369322"/>
          </a:xfrm>
          <a:prstGeom prst="rect">
            <a:avLst/>
          </a:prstGeom>
          <a:noFill/>
          <a:ln w="12700">
            <a:noFill/>
            <a:miter lim="800000"/>
            <a:headEnd/>
            <a:tailEnd/>
          </a:ln>
        </p:spPr>
        <p:txBody>
          <a:bodyPr wrap="none" lIns="91430" tIns="45715" rIns="91430" bIns="45715">
            <a:spAutoFit/>
          </a:bodyPr>
          <a:lstStyle/>
          <a:p>
            <a:r>
              <a:rPr lang="en-US" b="1"/>
              <a:t>Main memory</a:t>
            </a:r>
          </a:p>
        </p:txBody>
      </p:sp>
      <p:sp>
        <p:nvSpPr>
          <p:cNvPr id="29721" name="Line 28"/>
          <p:cNvSpPr>
            <a:spLocks noChangeShapeType="1"/>
          </p:cNvSpPr>
          <p:nvPr/>
        </p:nvSpPr>
        <p:spPr bwMode="auto">
          <a:xfrm>
            <a:off x="3048481" y="3253302"/>
            <a:ext cx="3510720" cy="1013866"/>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2" name="Line 29"/>
          <p:cNvSpPr>
            <a:spLocks noChangeShapeType="1"/>
          </p:cNvSpPr>
          <p:nvPr/>
        </p:nvSpPr>
        <p:spPr bwMode="auto">
          <a:xfrm flipV="1">
            <a:off x="3048481" y="2947990"/>
            <a:ext cx="3504960" cy="532856"/>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3" name="Line 30"/>
          <p:cNvSpPr>
            <a:spLocks noChangeShapeType="1"/>
          </p:cNvSpPr>
          <p:nvPr/>
        </p:nvSpPr>
        <p:spPr bwMode="auto">
          <a:xfrm flipV="1">
            <a:off x="3048481" y="3581657"/>
            <a:ext cx="3510720" cy="51845"/>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4" name="Line 31"/>
          <p:cNvSpPr>
            <a:spLocks noChangeShapeType="1"/>
          </p:cNvSpPr>
          <p:nvPr/>
        </p:nvSpPr>
        <p:spPr bwMode="auto">
          <a:xfrm>
            <a:off x="3048480" y="4547998"/>
            <a:ext cx="3657600" cy="914496"/>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5" name="Line 32"/>
          <p:cNvSpPr>
            <a:spLocks noChangeShapeType="1"/>
          </p:cNvSpPr>
          <p:nvPr/>
        </p:nvSpPr>
        <p:spPr bwMode="auto">
          <a:xfrm>
            <a:off x="3048481" y="3862485"/>
            <a:ext cx="3510720" cy="633667"/>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6" name="Line 33"/>
          <p:cNvSpPr>
            <a:spLocks noChangeShapeType="1"/>
          </p:cNvSpPr>
          <p:nvPr/>
        </p:nvSpPr>
        <p:spPr bwMode="auto">
          <a:xfrm flipV="1">
            <a:off x="3048481" y="3123688"/>
            <a:ext cx="3510720" cy="967782"/>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7" name="Line 34"/>
          <p:cNvSpPr>
            <a:spLocks noChangeShapeType="1"/>
          </p:cNvSpPr>
          <p:nvPr/>
        </p:nvSpPr>
        <p:spPr bwMode="auto">
          <a:xfrm flipV="1">
            <a:off x="3048481" y="3810640"/>
            <a:ext cx="3510720" cy="508374"/>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8" name="Line 35"/>
          <p:cNvSpPr>
            <a:spLocks noChangeShapeType="1"/>
          </p:cNvSpPr>
          <p:nvPr/>
        </p:nvSpPr>
        <p:spPr bwMode="auto">
          <a:xfrm flipV="1">
            <a:off x="3048481" y="4038184"/>
            <a:ext cx="3510720" cy="815126"/>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29" name="Line 37"/>
          <p:cNvSpPr>
            <a:spLocks noChangeShapeType="1"/>
          </p:cNvSpPr>
          <p:nvPr/>
        </p:nvSpPr>
        <p:spPr bwMode="auto">
          <a:xfrm>
            <a:off x="3048480" y="5082294"/>
            <a:ext cx="3657600" cy="685512"/>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30" name="Line 38"/>
          <p:cNvSpPr>
            <a:spLocks noChangeShapeType="1"/>
          </p:cNvSpPr>
          <p:nvPr/>
        </p:nvSpPr>
        <p:spPr bwMode="auto">
          <a:xfrm flipV="1">
            <a:off x="3048481" y="3352672"/>
            <a:ext cx="3510720" cy="1957166"/>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31" name="Line 39"/>
          <p:cNvSpPr>
            <a:spLocks noChangeShapeType="1"/>
          </p:cNvSpPr>
          <p:nvPr/>
        </p:nvSpPr>
        <p:spPr bwMode="auto">
          <a:xfrm>
            <a:off x="3048480" y="5462494"/>
            <a:ext cx="3657600" cy="685512"/>
          </a:xfrm>
          <a:prstGeom prst="line">
            <a:avLst/>
          </a:prstGeom>
          <a:noFill/>
          <a:ln w="12700">
            <a:solidFill>
              <a:schemeClr val="tx1"/>
            </a:solidFill>
            <a:round/>
            <a:headEnd type="oval" w="med" len="med"/>
            <a:tailEnd type="triangle" w="med" len="med"/>
          </a:ln>
        </p:spPr>
        <p:txBody>
          <a:bodyPr lIns="91430" tIns="45715" rIns="91430" bIns="45715"/>
          <a:lstStyle/>
          <a:p>
            <a:endParaRPr lang="en-US"/>
          </a:p>
        </p:txBody>
      </p:sp>
      <p:sp>
        <p:nvSpPr>
          <p:cNvPr id="29732" name="Rectangle 41"/>
          <p:cNvSpPr>
            <a:spLocks noChangeArrowheads="1"/>
          </p:cNvSpPr>
          <p:nvPr/>
        </p:nvSpPr>
        <p:spPr bwMode="auto">
          <a:xfrm>
            <a:off x="6629760" y="5386166"/>
            <a:ext cx="1523520" cy="228984"/>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33" name="Rectangle 42"/>
          <p:cNvSpPr>
            <a:spLocks noChangeArrowheads="1"/>
          </p:cNvSpPr>
          <p:nvPr/>
        </p:nvSpPr>
        <p:spPr bwMode="auto">
          <a:xfrm>
            <a:off x="6629760" y="5691478"/>
            <a:ext cx="1523520" cy="228984"/>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34" name="Rectangle 43"/>
          <p:cNvSpPr>
            <a:spLocks noChangeArrowheads="1"/>
          </p:cNvSpPr>
          <p:nvPr/>
        </p:nvSpPr>
        <p:spPr bwMode="auto">
          <a:xfrm>
            <a:off x="6629760" y="5995350"/>
            <a:ext cx="1523520" cy="228984"/>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35" name="Line 45"/>
          <p:cNvSpPr>
            <a:spLocks noChangeShapeType="1"/>
          </p:cNvSpPr>
          <p:nvPr/>
        </p:nvSpPr>
        <p:spPr bwMode="auto">
          <a:xfrm>
            <a:off x="2514240" y="3115048"/>
            <a:ext cx="0" cy="2514504"/>
          </a:xfrm>
          <a:prstGeom prst="line">
            <a:avLst/>
          </a:prstGeom>
          <a:noFill/>
          <a:ln w="12700">
            <a:solidFill>
              <a:schemeClr val="tx1"/>
            </a:solidFill>
            <a:round/>
            <a:headEnd/>
            <a:tailEnd/>
          </a:ln>
        </p:spPr>
        <p:txBody>
          <a:bodyPr lIns="91430" tIns="45715" rIns="91430" bIns="45715"/>
          <a:lstStyle/>
          <a:p>
            <a:endParaRPr lang="en-US"/>
          </a:p>
        </p:txBody>
      </p:sp>
      <p:sp>
        <p:nvSpPr>
          <p:cNvPr id="29736" name="Text Box 46"/>
          <p:cNvSpPr txBox="1">
            <a:spLocks noChangeArrowheads="1"/>
          </p:cNvSpPr>
          <p:nvPr/>
        </p:nvSpPr>
        <p:spPr bwMode="auto">
          <a:xfrm>
            <a:off x="6629760" y="6300662"/>
            <a:ext cx="1344066" cy="369322"/>
          </a:xfrm>
          <a:prstGeom prst="rect">
            <a:avLst/>
          </a:prstGeom>
          <a:noFill/>
          <a:ln w="12700">
            <a:noFill/>
            <a:miter lim="800000"/>
            <a:headEnd/>
            <a:tailEnd/>
          </a:ln>
        </p:spPr>
        <p:txBody>
          <a:bodyPr wrap="none" lIns="91430" tIns="45715" rIns="91430" bIns="45715">
            <a:spAutoFit/>
          </a:bodyPr>
          <a:lstStyle/>
          <a:p>
            <a:r>
              <a:rPr lang="en-US" b="1"/>
              <a:t>Disk storage</a:t>
            </a:r>
          </a:p>
        </p:txBody>
      </p:sp>
      <p:sp>
        <p:nvSpPr>
          <p:cNvPr id="29737" name="Rectangle 47"/>
          <p:cNvSpPr>
            <a:spLocks noChangeArrowheads="1"/>
          </p:cNvSpPr>
          <p:nvPr/>
        </p:nvSpPr>
        <p:spPr bwMode="auto">
          <a:xfrm>
            <a:off x="990721" y="1067153"/>
            <a:ext cx="1294560" cy="227544"/>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29738" name="Text Box 48"/>
          <p:cNvSpPr txBox="1">
            <a:spLocks noChangeArrowheads="1"/>
          </p:cNvSpPr>
          <p:nvPr/>
        </p:nvSpPr>
        <p:spPr bwMode="auto">
          <a:xfrm>
            <a:off x="838080" y="786323"/>
            <a:ext cx="1487567" cy="369322"/>
          </a:xfrm>
          <a:prstGeom prst="rect">
            <a:avLst/>
          </a:prstGeom>
          <a:noFill/>
          <a:ln w="12700">
            <a:noFill/>
            <a:miter lim="800000"/>
            <a:headEnd/>
            <a:tailEnd/>
          </a:ln>
        </p:spPr>
        <p:txBody>
          <a:bodyPr wrap="none" lIns="91430" tIns="45715" rIns="91430" bIns="45715">
            <a:spAutoFit/>
          </a:bodyPr>
          <a:lstStyle/>
          <a:p>
            <a:r>
              <a:rPr lang="en-US"/>
              <a:t>Virtual page #</a:t>
            </a:r>
          </a:p>
        </p:txBody>
      </p:sp>
      <p:sp>
        <p:nvSpPr>
          <p:cNvPr id="29739" name="Text Box 49"/>
          <p:cNvSpPr txBox="1">
            <a:spLocks noChangeArrowheads="1"/>
          </p:cNvSpPr>
          <p:nvPr/>
        </p:nvSpPr>
        <p:spPr bwMode="auto">
          <a:xfrm>
            <a:off x="2253601" y="2834218"/>
            <a:ext cx="316092" cy="369322"/>
          </a:xfrm>
          <a:prstGeom prst="rect">
            <a:avLst/>
          </a:prstGeom>
          <a:noFill/>
          <a:ln w="12700">
            <a:noFill/>
            <a:miter lim="800000"/>
            <a:headEnd/>
            <a:tailEnd/>
          </a:ln>
        </p:spPr>
        <p:txBody>
          <a:bodyPr wrap="none" lIns="91430" tIns="45715" rIns="91430" bIns="45715">
            <a:spAutoFit/>
          </a:bodyPr>
          <a:lstStyle/>
          <a:p>
            <a:r>
              <a:rPr lang="en-US"/>
              <a:t>V</a:t>
            </a:r>
          </a:p>
        </p:txBody>
      </p:sp>
      <p:sp>
        <p:nvSpPr>
          <p:cNvPr id="29740" name="Text Box 50"/>
          <p:cNvSpPr txBox="1">
            <a:spLocks noChangeArrowheads="1"/>
          </p:cNvSpPr>
          <p:nvPr/>
        </p:nvSpPr>
        <p:spPr bwMode="auto">
          <a:xfrm>
            <a:off x="2299681" y="3074723"/>
            <a:ext cx="282429" cy="2631480"/>
          </a:xfrm>
          <a:prstGeom prst="rect">
            <a:avLst/>
          </a:prstGeom>
          <a:noFill/>
          <a:ln w="12700">
            <a:noFill/>
            <a:miter lim="800000"/>
            <a:headEnd/>
            <a:tailEnd/>
          </a:ln>
        </p:spPr>
        <p:txBody>
          <a:bodyPr wrap="none" lIns="91430" tIns="45715" rIns="91430" bIns="45715">
            <a:spAutoFit/>
          </a:bodyPr>
          <a:lstStyle/>
          <a:p>
            <a:r>
              <a:rPr lang="en-US" sz="1500" dirty="0"/>
              <a:t>1</a:t>
            </a:r>
          </a:p>
          <a:p>
            <a:r>
              <a:rPr lang="en-US" sz="1500" dirty="0"/>
              <a:t>1</a:t>
            </a:r>
          </a:p>
          <a:p>
            <a:r>
              <a:rPr lang="en-US" sz="1500" dirty="0"/>
              <a:t>1</a:t>
            </a:r>
          </a:p>
          <a:p>
            <a:r>
              <a:rPr lang="en-US" sz="1500" dirty="0"/>
              <a:t>1</a:t>
            </a:r>
          </a:p>
          <a:p>
            <a:r>
              <a:rPr lang="en-US" sz="1500" dirty="0"/>
              <a:t>1</a:t>
            </a:r>
          </a:p>
          <a:p>
            <a:r>
              <a:rPr lang="en-US" sz="1500" dirty="0"/>
              <a:t>1</a:t>
            </a:r>
          </a:p>
          <a:p>
            <a:r>
              <a:rPr lang="en-US" sz="1500" dirty="0"/>
              <a:t>0</a:t>
            </a:r>
          </a:p>
          <a:p>
            <a:r>
              <a:rPr lang="en-US" sz="1500" dirty="0"/>
              <a:t>1</a:t>
            </a:r>
          </a:p>
          <a:p>
            <a:r>
              <a:rPr lang="en-US" sz="1500" dirty="0"/>
              <a:t>0</a:t>
            </a:r>
          </a:p>
          <a:p>
            <a:r>
              <a:rPr lang="en-US" sz="1500" dirty="0"/>
              <a:t>1</a:t>
            </a:r>
          </a:p>
          <a:p>
            <a:r>
              <a:rPr lang="en-US" sz="1500" dirty="0"/>
              <a:t>0</a:t>
            </a:r>
          </a:p>
        </p:txBody>
      </p:sp>
      <p:sp>
        <p:nvSpPr>
          <p:cNvPr id="29741" name="Line 52"/>
          <p:cNvSpPr>
            <a:spLocks noChangeShapeType="1"/>
          </p:cNvSpPr>
          <p:nvPr/>
        </p:nvSpPr>
        <p:spPr bwMode="auto">
          <a:xfrm>
            <a:off x="1523520" y="3885528"/>
            <a:ext cx="761760" cy="0"/>
          </a:xfrm>
          <a:prstGeom prst="line">
            <a:avLst/>
          </a:prstGeom>
          <a:noFill/>
          <a:ln w="12700">
            <a:solidFill>
              <a:schemeClr val="tx1"/>
            </a:solidFill>
            <a:round/>
            <a:headEnd/>
            <a:tailEnd type="triangle" w="med" len="med"/>
          </a:ln>
        </p:spPr>
        <p:txBody>
          <a:bodyPr lIns="91430" tIns="45715" rIns="91430" bIns="45715"/>
          <a:lstStyle/>
          <a:p>
            <a:endParaRPr lang="en-US"/>
          </a:p>
        </p:txBody>
      </p:sp>
      <p:grpSp>
        <p:nvGrpSpPr>
          <p:cNvPr id="2" name="Group 89"/>
          <p:cNvGrpSpPr>
            <a:grpSpLocks/>
          </p:cNvGrpSpPr>
          <p:nvPr/>
        </p:nvGrpSpPr>
        <p:grpSpPr bwMode="auto">
          <a:xfrm>
            <a:off x="3581280" y="714315"/>
            <a:ext cx="2894070" cy="2032007"/>
            <a:chOff x="2060" y="450"/>
            <a:chExt cx="1823" cy="1280"/>
          </a:xfrm>
        </p:grpSpPr>
        <p:sp>
          <p:nvSpPr>
            <p:cNvPr id="29756" name="Rectangle 55"/>
            <p:cNvSpPr>
              <a:spLocks noChangeArrowheads="1"/>
            </p:cNvSpPr>
            <p:nvPr/>
          </p:nvSpPr>
          <p:spPr bwMode="auto">
            <a:xfrm>
              <a:off x="3020" y="777"/>
              <a:ext cx="816" cy="720"/>
            </a:xfrm>
            <a:prstGeom prst="rect">
              <a:avLst/>
            </a:prstGeom>
            <a:noFill/>
            <a:ln w="12700">
              <a:solidFill>
                <a:schemeClr val="tx1"/>
              </a:solidFill>
              <a:miter lim="800000"/>
              <a:headEnd/>
              <a:tailEnd/>
            </a:ln>
          </p:spPr>
          <p:txBody>
            <a:bodyPr wrap="none" anchor="ctr"/>
            <a:lstStyle/>
            <a:p>
              <a:endParaRPr lang="en-US"/>
            </a:p>
          </p:txBody>
        </p:sp>
        <p:sp>
          <p:nvSpPr>
            <p:cNvPr id="29757" name="Line 57"/>
            <p:cNvSpPr>
              <a:spLocks noChangeShapeType="1"/>
            </p:cNvSpPr>
            <p:nvPr/>
          </p:nvSpPr>
          <p:spPr bwMode="auto">
            <a:xfrm>
              <a:off x="3020" y="921"/>
              <a:ext cx="816" cy="0"/>
            </a:xfrm>
            <a:prstGeom prst="line">
              <a:avLst/>
            </a:prstGeom>
            <a:noFill/>
            <a:ln w="12700">
              <a:solidFill>
                <a:schemeClr val="tx1"/>
              </a:solidFill>
              <a:round/>
              <a:headEnd/>
              <a:tailEnd/>
            </a:ln>
          </p:spPr>
          <p:txBody>
            <a:bodyPr/>
            <a:lstStyle/>
            <a:p>
              <a:endParaRPr lang="en-US"/>
            </a:p>
          </p:txBody>
        </p:sp>
        <p:sp>
          <p:nvSpPr>
            <p:cNvPr id="29758" name="Line 58"/>
            <p:cNvSpPr>
              <a:spLocks noChangeShapeType="1"/>
            </p:cNvSpPr>
            <p:nvPr/>
          </p:nvSpPr>
          <p:spPr bwMode="auto">
            <a:xfrm>
              <a:off x="3020" y="1065"/>
              <a:ext cx="816" cy="0"/>
            </a:xfrm>
            <a:prstGeom prst="line">
              <a:avLst/>
            </a:prstGeom>
            <a:noFill/>
            <a:ln w="12700">
              <a:solidFill>
                <a:schemeClr val="tx1"/>
              </a:solidFill>
              <a:round/>
              <a:headEnd/>
              <a:tailEnd/>
            </a:ln>
          </p:spPr>
          <p:txBody>
            <a:bodyPr/>
            <a:lstStyle/>
            <a:p>
              <a:endParaRPr lang="en-US"/>
            </a:p>
          </p:txBody>
        </p:sp>
        <p:sp>
          <p:nvSpPr>
            <p:cNvPr id="29759" name="Line 59"/>
            <p:cNvSpPr>
              <a:spLocks noChangeShapeType="1"/>
            </p:cNvSpPr>
            <p:nvPr/>
          </p:nvSpPr>
          <p:spPr bwMode="auto">
            <a:xfrm>
              <a:off x="3020" y="1209"/>
              <a:ext cx="816" cy="0"/>
            </a:xfrm>
            <a:prstGeom prst="line">
              <a:avLst/>
            </a:prstGeom>
            <a:noFill/>
            <a:ln w="12700">
              <a:solidFill>
                <a:schemeClr val="tx1"/>
              </a:solidFill>
              <a:round/>
              <a:headEnd/>
              <a:tailEnd/>
            </a:ln>
          </p:spPr>
          <p:txBody>
            <a:bodyPr/>
            <a:lstStyle/>
            <a:p>
              <a:endParaRPr lang="en-US"/>
            </a:p>
          </p:txBody>
        </p:sp>
        <p:sp>
          <p:nvSpPr>
            <p:cNvPr id="29760" name="Line 60"/>
            <p:cNvSpPr>
              <a:spLocks noChangeShapeType="1"/>
            </p:cNvSpPr>
            <p:nvPr/>
          </p:nvSpPr>
          <p:spPr bwMode="auto">
            <a:xfrm>
              <a:off x="3020" y="1353"/>
              <a:ext cx="816" cy="0"/>
            </a:xfrm>
            <a:prstGeom prst="line">
              <a:avLst/>
            </a:prstGeom>
            <a:noFill/>
            <a:ln w="12700">
              <a:solidFill>
                <a:schemeClr val="tx1"/>
              </a:solidFill>
              <a:round/>
              <a:headEnd/>
              <a:tailEnd/>
            </a:ln>
          </p:spPr>
          <p:txBody>
            <a:bodyPr/>
            <a:lstStyle/>
            <a:p>
              <a:endParaRPr lang="en-US"/>
            </a:p>
          </p:txBody>
        </p:sp>
        <p:sp>
          <p:nvSpPr>
            <p:cNvPr id="29761" name="Rectangle 63"/>
            <p:cNvSpPr>
              <a:spLocks noChangeArrowheads="1"/>
            </p:cNvSpPr>
            <p:nvPr/>
          </p:nvSpPr>
          <p:spPr bwMode="auto">
            <a:xfrm>
              <a:off x="2060" y="777"/>
              <a:ext cx="960" cy="720"/>
            </a:xfrm>
            <a:prstGeom prst="rect">
              <a:avLst/>
            </a:prstGeom>
            <a:noFill/>
            <a:ln w="12700">
              <a:solidFill>
                <a:schemeClr val="tx1"/>
              </a:solidFill>
              <a:miter lim="800000"/>
              <a:headEnd/>
              <a:tailEnd/>
            </a:ln>
          </p:spPr>
          <p:txBody>
            <a:bodyPr wrap="none" anchor="ctr"/>
            <a:lstStyle/>
            <a:p>
              <a:endParaRPr lang="en-US"/>
            </a:p>
          </p:txBody>
        </p:sp>
        <p:sp>
          <p:nvSpPr>
            <p:cNvPr id="29762" name="Line 64"/>
            <p:cNvSpPr>
              <a:spLocks noChangeShapeType="1"/>
            </p:cNvSpPr>
            <p:nvPr/>
          </p:nvSpPr>
          <p:spPr bwMode="auto">
            <a:xfrm>
              <a:off x="2060" y="921"/>
              <a:ext cx="960" cy="0"/>
            </a:xfrm>
            <a:prstGeom prst="line">
              <a:avLst/>
            </a:prstGeom>
            <a:noFill/>
            <a:ln w="12700">
              <a:solidFill>
                <a:schemeClr val="tx1"/>
              </a:solidFill>
              <a:round/>
              <a:headEnd/>
              <a:tailEnd/>
            </a:ln>
          </p:spPr>
          <p:txBody>
            <a:bodyPr/>
            <a:lstStyle/>
            <a:p>
              <a:endParaRPr lang="en-US"/>
            </a:p>
          </p:txBody>
        </p:sp>
        <p:sp>
          <p:nvSpPr>
            <p:cNvPr id="29763" name="Line 65"/>
            <p:cNvSpPr>
              <a:spLocks noChangeShapeType="1"/>
            </p:cNvSpPr>
            <p:nvPr/>
          </p:nvSpPr>
          <p:spPr bwMode="auto">
            <a:xfrm>
              <a:off x="2060" y="1065"/>
              <a:ext cx="960" cy="0"/>
            </a:xfrm>
            <a:prstGeom prst="line">
              <a:avLst/>
            </a:prstGeom>
            <a:noFill/>
            <a:ln w="12700">
              <a:solidFill>
                <a:schemeClr val="tx1"/>
              </a:solidFill>
              <a:round/>
              <a:headEnd/>
              <a:tailEnd/>
            </a:ln>
          </p:spPr>
          <p:txBody>
            <a:bodyPr/>
            <a:lstStyle/>
            <a:p>
              <a:endParaRPr lang="en-US"/>
            </a:p>
          </p:txBody>
        </p:sp>
        <p:sp>
          <p:nvSpPr>
            <p:cNvPr id="29764" name="Line 66"/>
            <p:cNvSpPr>
              <a:spLocks noChangeShapeType="1"/>
            </p:cNvSpPr>
            <p:nvPr/>
          </p:nvSpPr>
          <p:spPr bwMode="auto">
            <a:xfrm>
              <a:off x="2060" y="1209"/>
              <a:ext cx="960" cy="0"/>
            </a:xfrm>
            <a:prstGeom prst="line">
              <a:avLst/>
            </a:prstGeom>
            <a:noFill/>
            <a:ln w="12700">
              <a:solidFill>
                <a:schemeClr val="tx1"/>
              </a:solidFill>
              <a:round/>
              <a:headEnd/>
              <a:tailEnd/>
            </a:ln>
          </p:spPr>
          <p:txBody>
            <a:bodyPr/>
            <a:lstStyle/>
            <a:p>
              <a:endParaRPr lang="en-US"/>
            </a:p>
          </p:txBody>
        </p:sp>
        <p:sp>
          <p:nvSpPr>
            <p:cNvPr id="29765" name="Line 67"/>
            <p:cNvSpPr>
              <a:spLocks noChangeShapeType="1"/>
            </p:cNvSpPr>
            <p:nvPr/>
          </p:nvSpPr>
          <p:spPr bwMode="auto">
            <a:xfrm>
              <a:off x="2060" y="1353"/>
              <a:ext cx="960" cy="0"/>
            </a:xfrm>
            <a:prstGeom prst="line">
              <a:avLst/>
            </a:prstGeom>
            <a:noFill/>
            <a:ln w="12700">
              <a:solidFill>
                <a:schemeClr val="tx1"/>
              </a:solidFill>
              <a:round/>
              <a:headEnd/>
              <a:tailEnd/>
            </a:ln>
          </p:spPr>
          <p:txBody>
            <a:bodyPr/>
            <a:lstStyle/>
            <a:p>
              <a:endParaRPr lang="en-US"/>
            </a:p>
          </p:txBody>
        </p:sp>
        <p:sp>
          <p:nvSpPr>
            <p:cNvPr id="29766" name="Text Box 70"/>
            <p:cNvSpPr txBox="1">
              <a:spLocks noChangeArrowheads="1"/>
            </p:cNvSpPr>
            <p:nvPr/>
          </p:nvSpPr>
          <p:spPr bwMode="auto">
            <a:xfrm>
              <a:off x="2060" y="777"/>
              <a:ext cx="178" cy="785"/>
            </a:xfrm>
            <a:prstGeom prst="rect">
              <a:avLst/>
            </a:prstGeom>
            <a:noFill/>
            <a:ln w="12700">
              <a:noFill/>
              <a:miter lim="800000"/>
              <a:headEnd/>
              <a:tailEnd/>
            </a:ln>
          </p:spPr>
          <p:txBody>
            <a:bodyPr wrap="none">
              <a:spAutoFit/>
            </a:bodyPr>
            <a:lstStyle/>
            <a:p>
              <a:r>
                <a:rPr lang="en-US" sz="1500" dirty="0"/>
                <a:t>1</a:t>
              </a:r>
            </a:p>
            <a:p>
              <a:r>
                <a:rPr lang="en-US" sz="1500" dirty="0"/>
                <a:t>1</a:t>
              </a:r>
            </a:p>
            <a:p>
              <a:r>
                <a:rPr lang="en-US" sz="1500" dirty="0"/>
                <a:t>1</a:t>
              </a:r>
            </a:p>
            <a:p>
              <a:r>
                <a:rPr lang="en-US" sz="1500" dirty="0"/>
                <a:t>0</a:t>
              </a:r>
            </a:p>
            <a:p>
              <a:r>
                <a:rPr lang="en-US" sz="1500" dirty="0"/>
                <a:t>1</a:t>
              </a:r>
            </a:p>
          </p:txBody>
        </p:sp>
        <p:sp>
          <p:nvSpPr>
            <p:cNvPr id="29767" name="Line 71"/>
            <p:cNvSpPr>
              <a:spLocks noChangeShapeType="1"/>
            </p:cNvSpPr>
            <p:nvPr/>
          </p:nvSpPr>
          <p:spPr bwMode="auto">
            <a:xfrm>
              <a:off x="2204" y="777"/>
              <a:ext cx="0" cy="720"/>
            </a:xfrm>
            <a:prstGeom prst="line">
              <a:avLst/>
            </a:prstGeom>
            <a:noFill/>
            <a:ln w="12700">
              <a:solidFill>
                <a:schemeClr val="tx1"/>
              </a:solidFill>
              <a:round/>
              <a:headEnd/>
              <a:tailEnd/>
            </a:ln>
          </p:spPr>
          <p:txBody>
            <a:bodyPr/>
            <a:lstStyle/>
            <a:p>
              <a:endParaRPr lang="en-US"/>
            </a:p>
          </p:txBody>
        </p:sp>
        <p:sp>
          <p:nvSpPr>
            <p:cNvPr id="29768" name="Text Box 72"/>
            <p:cNvSpPr txBox="1">
              <a:spLocks noChangeArrowheads="1"/>
            </p:cNvSpPr>
            <p:nvPr/>
          </p:nvSpPr>
          <p:spPr bwMode="auto">
            <a:xfrm>
              <a:off x="2396" y="600"/>
              <a:ext cx="314" cy="233"/>
            </a:xfrm>
            <a:prstGeom prst="rect">
              <a:avLst/>
            </a:prstGeom>
            <a:noFill/>
            <a:ln w="12700">
              <a:noFill/>
              <a:miter lim="800000"/>
              <a:headEnd/>
              <a:tailEnd/>
            </a:ln>
          </p:spPr>
          <p:txBody>
            <a:bodyPr wrap="none">
              <a:spAutoFit/>
            </a:bodyPr>
            <a:lstStyle/>
            <a:p>
              <a:r>
                <a:rPr lang="en-US"/>
                <a:t>Tag</a:t>
              </a:r>
            </a:p>
          </p:txBody>
        </p:sp>
        <p:sp>
          <p:nvSpPr>
            <p:cNvPr id="29769" name="Text Box 73"/>
            <p:cNvSpPr txBox="1">
              <a:spLocks noChangeArrowheads="1"/>
            </p:cNvSpPr>
            <p:nvPr/>
          </p:nvSpPr>
          <p:spPr bwMode="auto">
            <a:xfrm>
              <a:off x="2980" y="450"/>
              <a:ext cx="903" cy="407"/>
            </a:xfrm>
            <a:prstGeom prst="rect">
              <a:avLst/>
            </a:prstGeom>
            <a:noFill/>
            <a:ln w="12700">
              <a:noFill/>
              <a:miter lim="800000"/>
              <a:headEnd/>
              <a:tailEnd/>
            </a:ln>
          </p:spPr>
          <p:txBody>
            <a:bodyPr wrap="none">
              <a:spAutoFit/>
            </a:bodyPr>
            <a:lstStyle/>
            <a:p>
              <a:pPr algn="ctr"/>
              <a:r>
                <a:rPr lang="en-US"/>
                <a:t>Physical page</a:t>
              </a:r>
            </a:p>
            <a:p>
              <a:pPr algn="ctr"/>
              <a:r>
                <a:rPr lang="en-US"/>
                <a:t>base addr</a:t>
              </a:r>
            </a:p>
          </p:txBody>
        </p:sp>
        <p:sp>
          <p:nvSpPr>
            <p:cNvPr id="29770" name="Text Box 74"/>
            <p:cNvSpPr txBox="1">
              <a:spLocks noChangeArrowheads="1"/>
            </p:cNvSpPr>
            <p:nvPr/>
          </p:nvSpPr>
          <p:spPr bwMode="auto">
            <a:xfrm>
              <a:off x="2060" y="600"/>
              <a:ext cx="199" cy="233"/>
            </a:xfrm>
            <a:prstGeom prst="rect">
              <a:avLst/>
            </a:prstGeom>
            <a:noFill/>
            <a:ln w="12700">
              <a:noFill/>
              <a:miter lim="800000"/>
              <a:headEnd/>
              <a:tailEnd/>
            </a:ln>
          </p:spPr>
          <p:txBody>
            <a:bodyPr wrap="none">
              <a:spAutoFit/>
            </a:bodyPr>
            <a:lstStyle/>
            <a:p>
              <a:r>
                <a:rPr lang="en-US"/>
                <a:t>V</a:t>
              </a:r>
            </a:p>
          </p:txBody>
        </p:sp>
        <p:sp>
          <p:nvSpPr>
            <p:cNvPr id="29771" name="Text Box 75"/>
            <p:cNvSpPr txBox="1">
              <a:spLocks noChangeArrowheads="1"/>
            </p:cNvSpPr>
            <p:nvPr/>
          </p:nvSpPr>
          <p:spPr bwMode="auto">
            <a:xfrm>
              <a:off x="2828" y="1497"/>
              <a:ext cx="331" cy="233"/>
            </a:xfrm>
            <a:prstGeom prst="rect">
              <a:avLst/>
            </a:prstGeom>
            <a:noFill/>
            <a:ln w="12700">
              <a:noFill/>
              <a:miter lim="800000"/>
              <a:headEnd/>
              <a:tailEnd/>
            </a:ln>
          </p:spPr>
          <p:txBody>
            <a:bodyPr wrap="none">
              <a:spAutoFit/>
            </a:bodyPr>
            <a:lstStyle/>
            <a:p>
              <a:r>
                <a:rPr lang="en-US" b="1"/>
                <a:t>TLB</a:t>
              </a:r>
            </a:p>
          </p:txBody>
        </p:sp>
      </p:grpSp>
      <p:sp>
        <p:nvSpPr>
          <p:cNvPr id="29743" name="Text Box 77"/>
          <p:cNvSpPr txBox="1">
            <a:spLocks noChangeArrowheads="1"/>
          </p:cNvSpPr>
          <p:nvPr/>
        </p:nvSpPr>
        <p:spPr bwMode="auto">
          <a:xfrm>
            <a:off x="2221989" y="5691478"/>
            <a:ext cx="2141143" cy="646321"/>
          </a:xfrm>
          <a:prstGeom prst="rect">
            <a:avLst/>
          </a:prstGeom>
          <a:noFill/>
          <a:ln w="12700">
            <a:noFill/>
            <a:miter lim="800000"/>
            <a:headEnd/>
            <a:tailEnd/>
          </a:ln>
        </p:spPr>
        <p:txBody>
          <a:bodyPr wrap="none" lIns="91430" tIns="45715" rIns="91430" bIns="45715">
            <a:spAutoFit/>
          </a:bodyPr>
          <a:lstStyle/>
          <a:p>
            <a:pPr algn="ctr"/>
            <a:r>
              <a:rPr lang="en-US" b="1"/>
              <a:t>Page Table</a:t>
            </a:r>
          </a:p>
          <a:p>
            <a:pPr algn="ctr"/>
            <a:r>
              <a:rPr lang="en-US"/>
              <a:t>(in physical memory)</a:t>
            </a:r>
          </a:p>
        </p:txBody>
      </p:sp>
      <p:grpSp>
        <p:nvGrpSpPr>
          <p:cNvPr id="3" name="Group 85"/>
          <p:cNvGrpSpPr>
            <a:grpSpLocks/>
          </p:cNvGrpSpPr>
          <p:nvPr/>
        </p:nvGrpSpPr>
        <p:grpSpPr bwMode="auto">
          <a:xfrm>
            <a:off x="5639041" y="1371024"/>
            <a:ext cx="920160" cy="3125128"/>
            <a:chOff x="3356" y="801"/>
            <a:chExt cx="580" cy="2031"/>
          </a:xfrm>
        </p:grpSpPr>
        <p:sp>
          <p:nvSpPr>
            <p:cNvPr id="29752" name="Line 78"/>
            <p:cNvSpPr>
              <a:spLocks noChangeShapeType="1"/>
            </p:cNvSpPr>
            <p:nvPr/>
          </p:nvSpPr>
          <p:spPr bwMode="auto">
            <a:xfrm>
              <a:off x="3356" y="801"/>
              <a:ext cx="580" cy="1311"/>
            </a:xfrm>
            <a:prstGeom prst="line">
              <a:avLst/>
            </a:prstGeom>
            <a:noFill/>
            <a:ln w="12700">
              <a:solidFill>
                <a:schemeClr val="tx1"/>
              </a:solidFill>
              <a:round/>
              <a:headEnd type="oval" w="med" len="med"/>
              <a:tailEnd type="triangle" w="med" len="med"/>
            </a:ln>
          </p:spPr>
          <p:txBody>
            <a:bodyPr/>
            <a:lstStyle/>
            <a:p>
              <a:endParaRPr lang="en-US"/>
            </a:p>
          </p:txBody>
        </p:sp>
        <p:sp>
          <p:nvSpPr>
            <p:cNvPr id="29753" name="Line 79"/>
            <p:cNvSpPr>
              <a:spLocks noChangeShapeType="1"/>
            </p:cNvSpPr>
            <p:nvPr/>
          </p:nvSpPr>
          <p:spPr bwMode="auto">
            <a:xfrm>
              <a:off x="3356" y="945"/>
              <a:ext cx="576" cy="912"/>
            </a:xfrm>
            <a:prstGeom prst="line">
              <a:avLst/>
            </a:prstGeom>
            <a:noFill/>
            <a:ln w="12700">
              <a:solidFill>
                <a:schemeClr val="tx1"/>
              </a:solidFill>
              <a:round/>
              <a:headEnd type="oval" w="med" len="med"/>
              <a:tailEnd type="triangle" w="med" len="med"/>
            </a:ln>
          </p:spPr>
          <p:txBody>
            <a:bodyPr/>
            <a:lstStyle/>
            <a:p>
              <a:endParaRPr lang="en-US"/>
            </a:p>
          </p:txBody>
        </p:sp>
        <p:sp>
          <p:nvSpPr>
            <p:cNvPr id="29754" name="Line 80"/>
            <p:cNvSpPr>
              <a:spLocks noChangeShapeType="1"/>
            </p:cNvSpPr>
            <p:nvPr/>
          </p:nvSpPr>
          <p:spPr bwMode="auto">
            <a:xfrm>
              <a:off x="3356" y="1089"/>
              <a:ext cx="580" cy="1311"/>
            </a:xfrm>
            <a:prstGeom prst="line">
              <a:avLst/>
            </a:prstGeom>
            <a:noFill/>
            <a:ln w="12700">
              <a:solidFill>
                <a:schemeClr val="tx1"/>
              </a:solidFill>
              <a:round/>
              <a:headEnd type="oval" w="med" len="med"/>
              <a:tailEnd type="triangle" w="med" len="med"/>
            </a:ln>
          </p:spPr>
          <p:txBody>
            <a:bodyPr/>
            <a:lstStyle/>
            <a:p>
              <a:endParaRPr lang="en-US"/>
            </a:p>
          </p:txBody>
        </p:sp>
        <p:sp>
          <p:nvSpPr>
            <p:cNvPr id="29755" name="Line 81"/>
            <p:cNvSpPr>
              <a:spLocks noChangeShapeType="1"/>
            </p:cNvSpPr>
            <p:nvPr/>
          </p:nvSpPr>
          <p:spPr bwMode="auto">
            <a:xfrm>
              <a:off x="3356" y="1329"/>
              <a:ext cx="580" cy="1503"/>
            </a:xfrm>
            <a:prstGeom prst="line">
              <a:avLst/>
            </a:prstGeom>
            <a:noFill/>
            <a:ln w="12700">
              <a:solidFill>
                <a:schemeClr val="tx1"/>
              </a:solidFill>
              <a:round/>
              <a:headEnd type="oval" w="med" len="med"/>
              <a:tailEnd type="triangle" w="med" len="med"/>
            </a:ln>
          </p:spPr>
          <p:txBody>
            <a:bodyPr/>
            <a:lstStyle/>
            <a:p>
              <a:endParaRPr lang="en-US"/>
            </a:p>
          </p:txBody>
        </p:sp>
      </p:grpSp>
      <p:sp>
        <p:nvSpPr>
          <p:cNvPr id="29745" name="Line 82"/>
          <p:cNvSpPr>
            <a:spLocks noChangeShapeType="1"/>
          </p:cNvSpPr>
          <p:nvPr/>
        </p:nvSpPr>
        <p:spPr bwMode="auto">
          <a:xfrm>
            <a:off x="1530720" y="1294696"/>
            <a:ext cx="0" cy="2590832"/>
          </a:xfrm>
          <a:prstGeom prst="line">
            <a:avLst/>
          </a:prstGeom>
          <a:noFill/>
          <a:ln w="12700">
            <a:solidFill>
              <a:schemeClr val="tx1"/>
            </a:solidFill>
            <a:round/>
            <a:headEnd/>
            <a:tailEnd/>
          </a:ln>
        </p:spPr>
        <p:txBody>
          <a:bodyPr lIns="91430" tIns="45715" rIns="91430" bIns="45715"/>
          <a:lstStyle/>
          <a:p>
            <a:endParaRPr lang="en-US"/>
          </a:p>
        </p:txBody>
      </p:sp>
      <p:grpSp>
        <p:nvGrpSpPr>
          <p:cNvPr id="4" name="Group 88"/>
          <p:cNvGrpSpPr>
            <a:grpSpLocks/>
          </p:cNvGrpSpPr>
          <p:nvPr/>
        </p:nvGrpSpPr>
        <p:grpSpPr bwMode="auto">
          <a:xfrm>
            <a:off x="1530721" y="1409909"/>
            <a:ext cx="2819520" cy="1218368"/>
            <a:chOff x="768" y="816"/>
            <a:chExt cx="1776" cy="768"/>
          </a:xfrm>
        </p:grpSpPr>
        <p:sp>
          <p:nvSpPr>
            <p:cNvPr id="29750" name="Line 69"/>
            <p:cNvSpPr>
              <a:spLocks noChangeShapeType="1"/>
            </p:cNvSpPr>
            <p:nvPr/>
          </p:nvSpPr>
          <p:spPr bwMode="auto">
            <a:xfrm>
              <a:off x="768" y="1584"/>
              <a:ext cx="1776" cy="0"/>
            </a:xfrm>
            <a:prstGeom prst="line">
              <a:avLst/>
            </a:prstGeom>
            <a:noFill/>
            <a:ln w="12700">
              <a:solidFill>
                <a:schemeClr val="tx1"/>
              </a:solidFill>
              <a:round/>
              <a:headEnd/>
              <a:tailEnd/>
            </a:ln>
          </p:spPr>
          <p:txBody>
            <a:bodyPr/>
            <a:lstStyle/>
            <a:p>
              <a:endParaRPr lang="en-US"/>
            </a:p>
          </p:txBody>
        </p:sp>
        <p:sp>
          <p:nvSpPr>
            <p:cNvPr id="29751" name="Line 86"/>
            <p:cNvSpPr>
              <a:spLocks noChangeShapeType="1"/>
            </p:cNvSpPr>
            <p:nvPr/>
          </p:nvSpPr>
          <p:spPr bwMode="auto">
            <a:xfrm flipV="1">
              <a:off x="2544" y="816"/>
              <a:ext cx="0" cy="768"/>
            </a:xfrm>
            <a:prstGeom prst="line">
              <a:avLst/>
            </a:prstGeom>
            <a:noFill/>
            <a:ln w="12700">
              <a:solidFill>
                <a:schemeClr val="tx1"/>
              </a:solidFill>
              <a:round/>
              <a:headEnd/>
              <a:tailEnd type="triangle" w="med" len="med"/>
            </a:ln>
          </p:spPr>
          <p:txBody>
            <a:bodyPr/>
            <a:lstStyle/>
            <a:p>
              <a:endParaRPr lang="en-US"/>
            </a:p>
          </p:txBody>
        </p:sp>
      </p:grpSp>
      <p:sp>
        <p:nvSpPr>
          <p:cNvPr id="29747" name="TextBox 72"/>
          <p:cNvSpPr txBox="1">
            <a:spLocks noChangeArrowheads="1"/>
          </p:cNvSpPr>
          <p:nvPr/>
        </p:nvSpPr>
        <p:spPr bwMode="auto">
          <a:xfrm rot="-5400000">
            <a:off x="-84928" y="3237859"/>
            <a:ext cx="1923776" cy="369322"/>
          </a:xfrm>
          <a:prstGeom prst="rect">
            <a:avLst/>
          </a:prstGeom>
          <a:noFill/>
          <a:ln w="9525">
            <a:solidFill>
              <a:schemeClr val="tx1"/>
            </a:solidFill>
            <a:miter lim="800000"/>
            <a:headEnd/>
            <a:tailEnd/>
          </a:ln>
        </p:spPr>
        <p:txBody>
          <a:bodyPr wrap="none" lIns="91430" tIns="45715" rIns="91430" bIns="45715">
            <a:spAutoFit/>
          </a:bodyPr>
          <a:lstStyle/>
          <a:p>
            <a:r>
              <a:rPr lang="en-US"/>
              <a:t>Page table register</a:t>
            </a:r>
          </a:p>
        </p:txBody>
      </p:sp>
      <p:cxnSp>
        <p:nvCxnSpPr>
          <p:cNvPr id="29748" name="Straight Arrow Connector 73"/>
          <p:cNvCxnSpPr>
            <a:cxnSpLocks noChangeShapeType="1"/>
          </p:cNvCxnSpPr>
          <p:nvPr/>
        </p:nvCxnSpPr>
        <p:spPr bwMode="auto">
          <a:xfrm>
            <a:off x="1067041" y="3200016"/>
            <a:ext cx="1218240" cy="1441"/>
          </a:xfrm>
          <a:prstGeom prst="straightConnector1">
            <a:avLst/>
          </a:prstGeom>
          <a:noFill/>
          <a:ln w="12700">
            <a:solidFill>
              <a:schemeClr val="tx1"/>
            </a:solidFill>
            <a:round/>
            <a:headEnd/>
            <a:tailEnd type="arrow" w="med" len="med"/>
          </a:ln>
        </p:spPr>
      </p:cxnSp>
      <p:sp>
        <p:nvSpPr>
          <p:cNvPr id="29749" name="Line 4"/>
          <p:cNvSpPr>
            <a:spLocks noChangeShapeType="1"/>
          </p:cNvSpPr>
          <p:nvPr/>
        </p:nvSpPr>
        <p:spPr bwMode="auto">
          <a:xfrm>
            <a:off x="532801" y="663910"/>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ChangeArrowheads="1"/>
          </p:cNvSpPr>
          <p:nvPr>
            <p:ph type="title"/>
          </p:nvPr>
        </p:nvSpPr>
        <p:spPr>
          <a:xfrm>
            <a:off x="533400" y="328613"/>
            <a:ext cx="8154988" cy="563562"/>
          </a:xfrm>
        </p:spPr>
        <p:txBody>
          <a:bodyPr lIns="0" tIns="0" rIns="0" bIns="0" anchor="ctr">
            <a:normAutofit fontScale="90000"/>
          </a:bodyPr>
          <a:lstStyle/>
          <a:p>
            <a:pPr eaLnBrk="1" hangingPunct="1"/>
            <a:endParaRPr lang="en-US" smtClean="0"/>
          </a:p>
        </p:txBody>
      </p:sp>
      <p:graphicFrame>
        <p:nvGraphicFramePr>
          <p:cNvPr id="79874" name="Object 2"/>
          <p:cNvGraphicFramePr>
            <a:graphicFrameLocks noChangeAspect="1"/>
          </p:cNvGraphicFramePr>
          <p:nvPr/>
        </p:nvGraphicFramePr>
        <p:xfrm>
          <a:off x="457200" y="1600200"/>
          <a:ext cx="8229600" cy="4525963"/>
        </p:xfrm>
        <a:graphic>
          <a:graphicData uri="http://schemas.openxmlformats.org/presentationml/2006/ole">
            <p:oleObj spid="_x0000_s1026" r:id="rId4" imgW="8229600" imgH="4526280" progId="">
              <p:embed/>
            </p:oleObj>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6481" y="-96491"/>
            <a:ext cx="8228160" cy="1143481"/>
          </a:xfrm>
        </p:spPr>
        <p:txBody>
          <a:bodyPr/>
          <a:lstStyle/>
          <a:p>
            <a:r>
              <a:rPr lang="en-US" sz="2900" dirty="0"/>
              <a:t>Translation </a:t>
            </a:r>
            <a:r>
              <a:rPr lang="en-US" sz="2900" dirty="0" err="1"/>
              <a:t>Lookaside</a:t>
            </a:r>
            <a:r>
              <a:rPr lang="en-US" sz="2900" dirty="0"/>
              <a:t> Buffers (TLBs)</a:t>
            </a:r>
          </a:p>
        </p:txBody>
      </p:sp>
      <p:sp>
        <p:nvSpPr>
          <p:cNvPr id="30723" name="Rectangle 3"/>
          <p:cNvSpPr>
            <a:spLocks noGrp="1" noChangeArrowheads="1"/>
          </p:cNvSpPr>
          <p:nvPr>
            <p:ph type="body" idx="1"/>
          </p:nvPr>
        </p:nvSpPr>
        <p:spPr>
          <a:xfrm>
            <a:off x="532801" y="914497"/>
            <a:ext cx="8154720" cy="780562"/>
          </a:xfrm>
        </p:spPr>
        <p:txBody>
          <a:bodyPr>
            <a:normAutofit fontScale="85000" lnSpcReduction="20000"/>
          </a:bodyPr>
          <a:lstStyle/>
          <a:p>
            <a:r>
              <a:rPr lang="en-US" smtClean="0"/>
              <a:t>Just like any other cache, the TLB can be organized as fully associative, set associative, or direct mapped</a:t>
            </a:r>
          </a:p>
        </p:txBody>
      </p:sp>
      <p:sp>
        <p:nvSpPr>
          <p:cNvPr id="30724" name="Rectangle 4"/>
          <p:cNvSpPr>
            <a:spLocks noChangeArrowheads="1"/>
          </p:cNvSpPr>
          <p:nvPr/>
        </p:nvSpPr>
        <p:spPr bwMode="auto">
          <a:xfrm>
            <a:off x="1003681" y="2108382"/>
            <a:ext cx="6857280" cy="1473275"/>
          </a:xfrm>
          <a:prstGeom prst="rect">
            <a:avLst/>
          </a:prstGeom>
          <a:noFill/>
          <a:ln w="12700">
            <a:solidFill>
              <a:schemeClr val="tx1"/>
            </a:solidFill>
            <a:miter lim="800000"/>
            <a:headEnd/>
            <a:tailEnd/>
          </a:ln>
        </p:spPr>
        <p:txBody>
          <a:bodyPr wrap="none" lIns="91430" tIns="45715" rIns="91430" bIns="45715" anchor="ctr"/>
          <a:lstStyle/>
          <a:p>
            <a:endParaRPr lang="en-US"/>
          </a:p>
        </p:txBody>
      </p:sp>
      <p:sp>
        <p:nvSpPr>
          <p:cNvPr id="30725" name="Rectangle 5"/>
          <p:cNvSpPr>
            <a:spLocks noChangeArrowheads="1"/>
          </p:cNvSpPr>
          <p:nvPr/>
        </p:nvSpPr>
        <p:spPr bwMode="auto">
          <a:xfrm>
            <a:off x="1003680" y="2140065"/>
            <a:ext cx="7302240" cy="286739"/>
          </a:xfrm>
          <a:prstGeom prst="rect">
            <a:avLst/>
          </a:prstGeom>
          <a:noFill/>
          <a:ln w="12700">
            <a:noFill/>
            <a:miter lim="800000"/>
            <a:headEnd/>
            <a:tailEnd/>
          </a:ln>
        </p:spPr>
        <p:txBody>
          <a:bodyPr lIns="63493" tIns="25397" rIns="63493" bIns="25397">
            <a:spAutoFit/>
          </a:bodyPr>
          <a:lstStyle/>
          <a:p>
            <a:pPr>
              <a:lnSpc>
                <a:spcPct val="85000"/>
              </a:lnSpc>
            </a:pPr>
            <a:r>
              <a:rPr lang="en-US" b="1"/>
              <a:t>  V    Virtual Page #      Physical Page #    Dirty    Ref     Access</a:t>
            </a:r>
          </a:p>
        </p:txBody>
      </p:sp>
      <p:sp>
        <p:nvSpPr>
          <p:cNvPr id="30726" name="Line 6"/>
          <p:cNvSpPr>
            <a:spLocks noChangeShapeType="1"/>
          </p:cNvSpPr>
          <p:nvPr/>
        </p:nvSpPr>
        <p:spPr bwMode="auto">
          <a:xfrm>
            <a:off x="3327840" y="2108382"/>
            <a:ext cx="0" cy="1473275"/>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30727" name="Line 7"/>
          <p:cNvSpPr>
            <a:spLocks noChangeShapeType="1"/>
          </p:cNvSpPr>
          <p:nvPr/>
        </p:nvSpPr>
        <p:spPr bwMode="auto">
          <a:xfrm flipH="1">
            <a:off x="5410080" y="2134304"/>
            <a:ext cx="0" cy="144735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30728" name="Line 8"/>
          <p:cNvSpPr>
            <a:spLocks noChangeShapeType="1"/>
          </p:cNvSpPr>
          <p:nvPr/>
        </p:nvSpPr>
        <p:spPr bwMode="auto">
          <a:xfrm>
            <a:off x="1460160" y="2134304"/>
            <a:ext cx="0" cy="1471835"/>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30729" name="Line 9"/>
          <p:cNvSpPr>
            <a:spLocks noChangeShapeType="1"/>
          </p:cNvSpPr>
          <p:nvPr/>
        </p:nvSpPr>
        <p:spPr bwMode="auto">
          <a:xfrm>
            <a:off x="6108480" y="2134304"/>
            <a:ext cx="0" cy="144735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30730" name="Line 11"/>
          <p:cNvSpPr>
            <a:spLocks noChangeShapeType="1"/>
          </p:cNvSpPr>
          <p:nvPr/>
        </p:nvSpPr>
        <p:spPr bwMode="auto">
          <a:xfrm>
            <a:off x="1003680" y="2406493"/>
            <a:ext cx="687024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30731" name="Line 12"/>
          <p:cNvSpPr>
            <a:spLocks noChangeShapeType="1"/>
          </p:cNvSpPr>
          <p:nvPr/>
        </p:nvSpPr>
        <p:spPr bwMode="auto">
          <a:xfrm>
            <a:off x="6870240" y="2134304"/>
            <a:ext cx="0" cy="144735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1745933" name="Rectangle 13"/>
          <p:cNvSpPr>
            <a:spLocks noChangeArrowheads="1"/>
          </p:cNvSpPr>
          <p:nvPr/>
        </p:nvSpPr>
        <p:spPr bwMode="auto">
          <a:xfrm>
            <a:off x="532801" y="4419825"/>
            <a:ext cx="8154720" cy="1497840"/>
          </a:xfrm>
          <a:prstGeom prst="rect">
            <a:avLst/>
          </a:prstGeom>
          <a:noFill/>
          <a:ln w="12700">
            <a:noFill/>
            <a:miter lim="800000"/>
            <a:headEnd/>
            <a:tailEnd/>
          </a:ln>
        </p:spPr>
        <p:txBody>
          <a:bodyPr lIns="63493" tIns="25397" rIns="63493" bIns="25397">
            <a:spAutoFit/>
          </a:bodyPr>
          <a:lstStyle/>
          <a:p>
            <a:pPr marL="286565" indent="-286565">
              <a:spcBef>
                <a:spcPct val="30000"/>
              </a:spcBef>
              <a:buClr>
                <a:schemeClr val="accent1"/>
              </a:buClr>
              <a:buSzPct val="75000"/>
              <a:buFont typeface="Wingdings" charset="2"/>
              <a:buChar char="q"/>
            </a:pPr>
            <a:r>
              <a:rPr lang="en-US" sz="2400" dirty="0"/>
              <a:t>TLB access time is typically smaller than cache access time (because TLBs are much smaller than caches)</a:t>
            </a:r>
          </a:p>
          <a:p>
            <a:pPr marL="740171" lvl="1" indent="-244804">
              <a:spcBef>
                <a:spcPct val="30000"/>
              </a:spcBef>
              <a:buClr>
                <a:schemeClr val="accent1"/>
              </a:buClr>
              <a:buSzPct val="75000"/>
              <a:buFont typeface="Monotype Sorts" charset="2"/>
              <a:buChar char="l"/>
            </a:pPr>
            <a:r>
              <a:rPr lang="en-US" sz="2000" dirty="0"/>
              <a:t>TLBs are typically not more than 512 entries even on high end machines</a:t>
            </a:r>
          </a:p>
        </p:txBody>
      </p:sp>
      <p:sp>
        <p:nvSpPr>
          <p:cNvPr id="30733" name="Line 4"/>
          <p:cNvSpPr>
            <a:spLocks noChangeShapeType="1"/>
          </p:cNvSpPr>
          <p:nvPr/>
        </p:nvSpPr>
        <p:spPr bwMode="auto">
          <a:xfrm>
            <a:off x="532801" y="733037"/>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33"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6481" y="-234745"/>
            <a:ext cx="8228160" cy="1143481"/>
          </a:xfrm>
        </p:spPr>
        <p:txBody>
          <a:bodyPr/>
          <a:lstStyle/>
          <a:p>
            <a:r>
              <a:rPr lang="en-US" sz="2900" dirty="0"/>
              <a:t>A TLB in the Memory Hierarchy</a:t>
            </a:r>
          </a:p>
        </p:txBody>
      </p:sp>
      <p:sp>
        <p:nvSpPr>
          <p:cNvPr id="1743875" name="Rectangle 3"/>
          <p:cNvSpPr>
            <a:spLocks noGrp="1" noChangeArrowheads="1"/>
          </p:cNvSpPr>
          <p:nvPr>
            <p:ph type="body" idx="1"/>
          </p:nvPr>
        </p:nvSpPr>
        <p:spPr>
          <a:xfrm>
            <a:off x="532800" y="3581657"/>
            <a:ext cx="8305920" cy="2959510"/>
          </a:xfrm>
        </p:spPr>
        <p:txBody>
          <a:bodyPr/>
          <a:lstStyle/>
          <a:p>
            <a:pPr>
              <a:lnSpc>
                <a:spcPct val="100000"/>
              </a:lnSpc>
            </a:pPr>
            <a:r>
              <a:rPr lang="en-US" sz="2200" dirty="0">
                <a:latin typeface="Arial" charset="0"/>
                <a:cs typeface="Arial" charset="0"/>
              </a:rPr>
              <a:t>A TLB miss – is it a page fault or merely a TLB miss? </a:t>
            </a:r>
          </a:p>
          <a:p>
            <a:pPr lvl="1">
              <a:lnSpc>
                <a:spcPct val="100000"/>
              </a:lnSpc>
            </a:pPr>
            <a:r>
              <a:rPr lang="en-US" sz="1800" dirty="0">
                <a:latin typeface="Arial" charset="0"/>
                <a:cs typeface="Arial" charset="0"/>
              </a:rPr>
              <a:t>If the page is loaded into main memory, then the TLB miss can be handled (in hardware or software) by loading the translation information from the page table into the TLB</a:t>
            </a:r>
          </a:p>
          <a:p>
            <a:pPr lvl="2">
              <a:lnSpc>
                <a:spcPct val="100000"/>
              </a:lnSpc>
            </a:pPr>
            <a:r>
              <a:rPr lang="en-US" sz="1600" dirty="0">
                <a:latin typeface="Arial" charset="0"/>
                <a:cs typeface="Arial" charset="0"/>
              </a:rPr>
              <a:t>Takes 10’s of cycles to find and load the translation info into the TLB</a:t>
            </a:r>
          </a:p>
          <a:p>
            <a:pPr lvl="1">
              <a:lnSpc>
                <a:spcPct val="100000"/>
              </a:lnSpc>
            </a:pPr>
            <a:r>
              <a:rPr lang="en-US" sz="1800" dirty="0">
                <a:latin typeface="Arial" charset="0"/>
                <a:cs typeface="Arial" charset="0"/>
              </a:rPr>
              <a:t>If the page is not in main memory, then it’s a true page fault</a:t>
            </a:r>
          </a:p>
          <a:p>
            <a:pPr lvl="2">
              <a:lnSpc>
                <a:spcPct val="100000"/>
              </a:lnSpc>
            </a:pPr>
            <a:r>
              <a:rPr lang="en-US" sz="1600" dirty="0">
                <a:latin typeface="Arial" charset="0"/>
                <a:cs typeface="Arial" charset="0"/>
              </a:rPr>
              <a:t>Takes 1,000,000’s of cycles to service a page fault</a:t>
            </a:r>
          </a:p>
          <a:p>
            <a:pPr>
              <a:lnSpc>
                <a:spcPct val="100000"/>
              </a:lnSpc>
            </a:pPr>
            <a:r>
              <a:rPr lang="en-US" sz="1800" dirty="0">
                <a:latin typeface="Arial" charset="0"/>
                <a:cs typeface="Arial" charset="0"/>
              </a:rPr>
              <a:t>TLB misses are much more frequent than true page faults</a:t>
            </a:r>
          </a:p>
        </p:txBody>
      </p:sp>
      <p:sp>
        <p:nvSpPr>
          <p:cNvPr id="31748" name="Line 5"/>
          <p:cNvSpPr>
            <a:spLocks noChangeShapeType="1"/>
          </p:cNvSpPr>
          <p:nvPr/>
        </p:nvSpPr>
        <p:spPr bwMode="auto">
          <a:xfrm>
            <a:off x="1193760" y="1061392"/>
            <a:ext cx="977760" cy="0"/>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49" name="Line 6"/>
          <p:cNvSpPr>
            <a:spLocks noChangeShapeType="1"/>
          </p:cNvSpPr>
          <p:nvPr/>
        </p:nvSpPr>
        <p:spPr bwMode="auto">
          <a:xfrm>
            <a:off x="2184480" y="1072913"/>
            <a:ext cx="0" cy="875612"/>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50" name="Line 7"/>
          <p:cNvSpPr>
            <a:spLocks noChangeShapeType="1"/>
          </p:cNvSpPr>
          <p:nvPr/>
        </p:nvSpPr>
        <p:spPr bwMode="auto">
          <a:xfrm flipH="1">
            <a:off x="1143360" y="1984528"/>
            <a:ext cx="1054080" cy="0"/>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51" name="Rectangle 8"/>
          <p:cNvSpPr>
            <a:spLocks noChangeArrowheads="1"/>
          </p:cNvSpPr>
          <p:nvPr/>
        </p:nvSpPr>
        <p:spPr bwMode="auto">
          <a:xfrm>
            <a:off x="1244160" y="1408468"/>
            <a:ext cx="524168"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CPU</a:t>
            </a:r>
          </a:p>
        </p:txBody>
      </p:sp>
      <p:sp>
        <p:nvSpPr>
          <p:cNvPr id="31752" name="Rectangle 9"/>
          <p:cNvSpPr>
            <a:spLocks noChangeArrowheads="1"/>
          </p:cNvSpPr>
          <p:nvPr/>
        </p:nvSpPr>
        <p:spPr bwMode="auto">
          <a:xfrm>
            <a:off x="2845440" y="1097396"/>
            <a:ext cx="1065600" cy="851130"/>
          </a:xfrm>
          <a:prstGeom prst="rect">
            <a:avLst/>
          </a:prstGeom>
          <a:noFill/>
          <a:ln w="25400">
            <a:solidFill>
              <a:schemeClr val="tx1"/>
            </a:solidFill>
            <a:miter lim="800000"/>
            <a:headEnd/>
            <a:tailEnd/>
          </a:ln>
        </p:spPr>
        <p:txBody>
          <a:bodyPr wrap="none" lIns="90479" tIns="44445" rIns="90479" bIns="44445" anchor="ctr"/>
          <a:lstStyle/>
          <a:p>
            <a:pPr algn="ctr"/>
            <a:r>
              <a:rPr lang="en-US" b="1"/>
              <a:t>TLB</a:t>
            </a:r>
          </a:p>
          <a:p>
            <a:pPr algn="ctr"/>
            <a:r>
              <a:rPr lang="en-US" b="1"/>
              <a:t>Lookup</a:t>
            </a:r>
          </a:p>
        </p:txBody>
      </p:sp>
      <p:sp>
        <p:nvSpPr>
          <p:cNvPr id="31753" name="Rectangle 10"/>
          <p:cNvSpPr>
            <a:spLocks noChangeArrowheads="1"/>
          </p:cNvSpPr>
          <p:nvPr/>
        </p:nvSpPr>
        <p:spPr bwMode="auto">
          <a:xfrm>
            <a:off x="4674240" y="1097396"/>
            <a:ext cx="1065600" cy="851130"/>
          </a:xfrm>
          <a:prstGeom prst="rect">
            <a:avLst/>
          </a:prstGeom>
          <a:noFill/>
          <a:ln w="25400">
            <a:solidFill>
              <a:schemeClr val="tx1"/>
            </a:solidFill>
            <a:miter lim="800000"/>
            <a:headEnd/>
            <a:tailEnd/>
          </a:ln>
        </p:spPr>
        <p:txBody>
          <a:bodyPr wrap="none" lIns="90479" tIns="44445" rIns="90479" bIns="44445" anchor="ctr"/>
          <a:lstStyle/>
          <a:p>
            <a:pPr algn="ctr"/>
            <a:r>
              <a:rPr lang="en-US" b="1"/>
              <a:t>Cache</a:t>
            </a:r>
          </a:p>
        </p:txBody>
      </p:sp>
      <p:sp>
        <p:nvSpPr>
          <p:cNvPr id="31754" name="Rectangle 11"/>
          <p:cNvSpPr>
            <a:spLocks noChangeArrowheads="1"/>
          </p:cNvSpPr>
          <p:nvPr/>
        </p:nvSpPr>
        <p:spPr bwMode="auto">
          <a:xfrm>
            <a:off x="6642720" y="1108917"/>
            <a:ext cx="1065600" cy="851130"/>
          </a:xfrm>
          <a:prstGeom prst="rect">
            <a:avLst/>
          </a:prstGeom>
          <a:noFill/>
          <a:ln w="25400">
            <a:solidFill>
              <a:schemeClr val="tx1"/>
            </a:solidFill>
            <a:miter lim="800000"/>
            <a:headEnd/>
            <a:tailEnd/>
          </a:ln>
        </p:spPr>
        <p:txBody>
          <a:bodyPr wrap="none" lIns="90479" tIns="44445" rIns="90479" bIns="44445" anchor="ctr"/>
          <a:lstStyle/>
          <a:p>
            <a:pPr algn="ctr"/>
            <a:r>
              <a:rPr lang="en-US" b="1"/>
              <a:t>Main</a:t>
            </a:r>
          </a:p>
          <a:p>
            <a:pPr algn="ctr"/>
            <a:r>
              <a:rPr lang="en-US" b="1"/>
              <a:t>Memory</a:t>
            </a:r>
          </a:p>
        </p:txBody>
      </p:sp>
      <p:sp>
        <p:nvSpPr>
          <p:cNvPr id="31755" name="Line 12"/>
          <p:cNvSpPr>
            <a:spLocks noChangeShapeType="1"/>
          </p:cNvSpPr>
          <p:nvPr/>
        </p:nvSpPr>
        <p:spPr bwMode="auto">
          <a:xfrm>
            <a:off x="2197440" y="1229889"/>
            <a:ext cx="62208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56" name="Line 13"/>
          <p:cNvSpPr>
            <a:spLocks noChangeShapeType="1"/>
          </p:cNvSpPr>
          <p:nvPr/>
        </p:nvSpPr>
        <p:spPr bwMode="auto">
          <a:xfrm>
            <a:off x="3911040" y="1229889"/>
            <a:ext cx="73728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57" name="Line 14"/>
          <p:cNvSpPr>
            <a:spLocks noChangeShapeType="1"/>
          </p:cNvSpPr>
          <p:nvPr/>
        </p:nvSpPr>
        <p:spPr bwMode="auto">
          <a:xfrm>
            <a:off x="5752800" y="1205407"/>
            <a:ext cx="86400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58" name="Line 15"/>
          <p:cNvSpPr>
            <a:spLocks noChangeShapeType="1"/>
          </p:cNvSpPr>
          <p:nvPr/>
        </p:nvSpPr>
        <p:spPr bwMode="auto">
          <a:xfrm flipH="1">
            <a:off x="6413761" y="1816031"/>
            <a:ext cx="228960" cy="0"/>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59" name="Line 16"/>
          <p:cNvSpPr>
            <a:spLocks noChangeShapeType="1"/>
          </p:cNvSpPr>
          <p:nvPr/>
        </p:nvSpPr>
        <p:spPr bwMode="auto">
          <a:xfrm>
            <a:off x="6438241" y="1827553"/>
            <a:ext cx="12960" cy="1666254"/>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60" name="Line 17"/>
          <p:cNvSpPr>
            <a:spLocks noChangeShapeType="1"/>
          </p:cNvSpPr>
          <p:nvPr/>
        </p:nvSpPr>
        <p:spPr bwMode="auto">
          <a:xfrm flipH="1" flipV="1">
            <a:off x="2489760" y="3493807"/>
            <a:ext cx="1929600" cy="11521"/>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61" name="Line 18"/>
          <p:cNvSpPr>
            <a:spLocks noChangeShapeType="1"/>
          </p:cNvSpPr>
          <p:nvPr/>
        </p:nvSpPr>
        <p:spPr bwMode="auto">
          <a:xfrm flipH="1" flipV="1">
            <a:off x="2489760" y="1840513"/>
            <a:ext cx="0" cy="1653294"/>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62" name="Line 19"/>
          <p:cNvSpPr>
            <a:spLocks noChangeShapeType="1"/>
          </p:cNvSpPr>
          <p:nvPr/>
        </p:nvSpPr>
        <p:spPr bwMode="auto">
          <a:xfrm flipH="1" flipV="1">
            <a:off x="2184480" y="1828992"/>
            <a:ext cx="30528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63" name="Line 21"/>
          <p:cNvSpPr>
            <a:spLocks noChangeShapeType="1"/>
          </p:cNvSpPr>
          <p:nvPr/>
        </p:nvSpPr>
        <p:spPr bwMode="auto">
          <a:xfrm flipH="1">
            <a:off x="5739840" y="1840513"/>
            <a:ext cx="27936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64" name="Line 23"/>
          <p:cNvSpPr>
            <a:spLocks noChangeShapeType="1"/>
          </p:cNvSpPr>
          <p:nvPr/>
        </p:nvSpPr>
        <p:spPr bwMode="auto">
          <a:xfrm>
            <a:off x="4419360" y="1840513"/>
            <a:ext cx="0" cy="1653294"/>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65" name="Rectangle 25"/>
          <p:cNvSpPr>
            <a:spLocks noChangeArrowheads="1"/>
          </p:cNvSpPr>
          <p:nvPr/>
        </p:nvSpPr>
        <p:spPr bwMode="auto">
          <a:xfrm>
            <a:off x="2221920" y="977863"/>
            <a:ext cx="391632"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VA</a:t>
            </a:r>
          </a:p>
        </p:txBody>
      </p:sp>
      <p:sp>
        <p:nvSpPr>
          <p:cNvPr id="31766" name="Rectangle 26"/>
          <p:cNvSpPr>
            <a:spLocks noChangeArrowheads="1"/>
          </p:cNvSpPr>
          <p:nvPr/>
        </p:nvSpPr>
        <p:spPr bwMode="auto">
          <a:xfrm>
            <a:off x="3936961" y="977863"/>
            <a:ext cx="375473"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PA</a:t>
            </a:r>
          </a:p>
        </p:txBody>
      </p:sp>
      <p:sp>
        <p:nvSpPr>
          <p:cNvPr id="31767" name="Rectangle 27"/>
          <p:cNvSpPr>
            <a:spLocks noChangeArrowheads="1"/>
          </p:cNvSpPr>
          <p:nvPr/>
        </p:nvSpPr>
        <p:spPr bwMode="auto">
          <a:xfrm>
            <a:off x="5803200" y="953380"/>
            <a:ext cx="554625"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miss</a:t>
            </a:r>
          </a:p>
        </p:txBody>
      </p:sp>
      <p:sp>
        <p:nvSpPr>
          <p:cNvPr id="31768" name="Rectangle 28"/>
          <p:cNvSpPr>
            <a:spLocks noChangeArrowheads="1"/>
          </p:cNvSpPr>
          <p:nvPr/>
        </p:nvSpPr>
        <p:spPr bwMode="auto">
          <a:xfrm>
            <a:off x="4572000" y="2019092"/>
            <a:ext cx="387913"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hit</a:t>
            </a:r>
          </a:p>
        </p:txBody>
      </p:sp>
      <p:sp>
        <p:nvSpPr>
          <p:cNvPr id="31769" name="Rectangle 29"/>
          <p:cNvSpPr>
            <a:spLocks noChangeArrowheads="1"/>
          </p:cNvSpPr>
          <p:nvPr/>
        </p:nvSpPr>
        <p:spPr bwMode="auto">
          <a:xfrm>
            <a:off x="4953600" y="3230260"/>
            <a:ext cx="555074"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data</a:t>
            </a:r>
          </a:p>
        </p:txBody>
      </p:sp>
      <p:sp>
        <p:nvSpPr>
          <p:cNvPr id="31770" name="Rectangle 30"/>
          <p:cNvSpPr>
            <a:spLocks noChangeArrowheads="1"/>
          </p:cNvSpPr>
          <p:nvPr/>
        </p:nvSpPr>
        <p:spPr bwMode="auto">
          <a:xfrm>
            <a:off x="2845440" y="2390651"/>
            <a:ext cx="1065600" cy="851130"/>
          </a:xfrm>
          <a:prstGeom prst="rect">
            <a:avLst/>
          </a:prstGeom>
          <a:noFill/>
          <a:ln w="25400">
            <a:solidFill>
              <a:schemeClr val="tx1"/>
            </a:solidFill>
            <a:miter lim="800000"/>
            <a:headEnd/>
            <a:tailEnd/>
          </a:ln>
        </p:spPr>
        <p:txBody>
          <a:bodyPr wrap="none" lIns="90479" tIns="44445" rIns="90479" bIns="44445" anchor="ctr"/>
          <a:lstStyle/>
          <a:p>
            <a:pPr algn="ctr"/>
            <a:r>
              <a:rPr lang="en-US" b="1"/>
              <a:t>Trans-</a:t>
            </a:r>
          </a:p>
          <a:p>
            <a:pPr algn="ctr"/>
            <a:r>
              <a:rPr lang="en-US" b="1"/>
              <a:t>lation</a:t>
            </a:r>
          </a:p>
        </p:txBody>
      </p:sp>
      <p:sp>
        <p:nvSpPr>
          <p:cNvPr id="31771" name="Rectangle 31"/>
          <p:cNvSpPr>
            <a:spLocks noChangeArrowheads="1"/>
          </p:cNvSpPr>
          <p:nvPr/>
        </p:nvSpPr>
        <p:spPr bwMode="auto">
          <a:xfrm>
            <a:off x="3936961" y="761841"/>
            <a:ext cx="387913"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hit</a:t>
            </a:r>
          </a:p>
        </p:txBody>
      </p:sp>
      <p:sp>
        <p:nvSpPr>
          <p:cNvPr id="31772" name="Line 32"/>
          <p:cNvSpPr>
            <a:spLocks noChangeShapeType="1"/>
          </p:cNvSpPr>
          <p:nvPr/>
        </p:nvSpPr>
        <p:spPr bwMode="auto">
          <a:xfrm>
            <a:off x="3201120" y="1971568"/>
            <a:ext cx="0" cy="396041"/>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73" name="Rectangle 33"/>
          <p:cNvSpPr>
            <a:spLocks noChangeArrowheads="1"/>
          </p:cNvSpPr>
          <p:nvPr/>
        </p:nvSpPr>
        <p:spPr bwMode="auto">
          <a:xfrm>
            <a:off x="2514240" y="2017653"/>
            <a:ext cx="554625"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t>miss</a:t>
            </a:r>
          </a:p>
        </p:txBody>
      </p:sp>
      <p:sp>
        <p:nvSpPr>
          <p:cNvPr id="31774" name="Line 34"/>
          <p:cNvSpPr>
            <a:spLocks noChangeShapeType="1"/>
          </p:cNvSpPr>
          <p:nvPr/>
        </p:nvSpPr>
        <p:spPr bwMode="auto">
          <a:xfrm>
            <a:off x="3378240" y="3289306"/>
            <a:ext cx="0" cy="83529"/>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75" name="Line 35"/>
          <p:cNvSpPr>
            <a:spLocks noChangeShapeType="1"/>
          </p:cNvSpPr>
          <p:nvPr/>
        </p:nvSpPr>
        <p:spPr bwMode="auto">
          <a:xfrm>
            <a:off x="3391201" y="3385796"/>
            <a:ext cx="659520" cy="0"/>
          </a:xfrm>
          <a:prstGeom prst="line">
            <a:avLst/>
          </a:prstGeom>
          <a:noFill/>
          <a:ln w="25400">
            <a:solidFill>
              <a:schemeClr val="tx1"/>
            </a:solidFill>
            <a:round/>
            <a:headEnd/>
            <a:tailEnd/>
          </a:ln>
        </p:spPr>
        <p:txBody>
          <a:bodyPr wrap="none" lIns="91430" tIns="45715" rIns="91430" bIns="45715" anchor="ctr"/>
          <a:lstStyle/>
          <a:p>
            <a:endParaRPr lang="en-US"/>
          </a:p>
        </p:txBody>
      </p:sp>
      <p:sp>
        <p:nvSpPr>
          <p:cNvPr id="31776" name="Line 36"/>
          <p:cNvSpPr>
            <a:spLocks noChangeShapeType="1"/>
          </p:cNvSpPr>
          <p:nvPr/>
        </p:nvSpPr>
        <p:spPr bwMode="auto">
          <a:xfrm flipV="1">
            <a:off x="4063680" y="1216929"/>
            <a:ext cx="0" cy="2180389"/>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77" name="Line 37"/>
          <p:cNvSpPr>
            <a:spLocks noChangeShapeType="1"/>
          </p:cNvSpPr>
          <p:nvPr/>
        </p:nvSpPr>
        <p:spPr bwMode="auto">
          <a:xfrm flipH="1">
            <a:off x="4394881" y="3505328"/>
            <a:ext cx="2031840" cy="0"/>
          </a:xfrm>
          <a:prstGeom prst="line">
            <a:avLst/>
          </a:prstGeom>
          <a:noFill/>
          <a:ln w="25400">
            <a:solidFill>
              <a:schemeClr val="tx1"/>
            </a:solidFill>
            <a:round/>
            <a:headEnd/>
            <a:tailEnd type="triangle" w="med" len="med"/>
          </a:ln>
        </p:spPr>
        <p:txBody>
          <a:bodyPr wrap="none" lIns="91430" tIns="45715" rIns="91430" bIns="45715" anchor="ctr"/>
          <a:lstStyle/>
          <a:p>
            <a:endParaRPr lang="en-US"/>
          </a:p>
        </p:txBody>
      </p:sp>
      <p:sp>
        <p:nvSpPr>
          <p:cNvPr id="31778" name="Rectangle 39"/>
          <p:cNvSpPr>
            <a:spLocks noChangeArrowheads="1"/>
          </p:cNvSpPr>
          <p:nvPr/>
        </p:nvSpPr>
        <p:spPr bwMode="auto">
          <a:xfrm>
            <a:off x="4953601" y="761841"/>
            <a:ext cx="423179"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solidFill>
                  <a:schemeClr val="bg2"/>
                </a:solidFill>
              </a:rPr>
              <a:t>¾ t</a:t>
            </a:r>
            <a:endParaRPr lang="en-US" b="1"/>
          </a:p>
        </p:txBody>
      </p:sp>
      <p:sp>
        <p:nvSpPr>
          <p:cNvPr id="31779" name="Rectangle 40"/>
          <p:cNvSpPr>
            <a:spLocks noChangeArrowheads="1"/>
          </p:cNvSpPr>
          <p:nvPr/>
        </p:nvSpPr>
        <p:spPr bwMode="auto">
          <a:xfrm>
            <a:off x="3072960" y="773362"/>
            <a:ext cx="466460" cy="286739"/>
          </a:xfrm>
          <a:prstGeom prst="rect">
            <a:avLst/>
          </a:prstGeom>
          <a:noFill/>
          <a:ln w="12700">
            <a:noFill/>
            <a:miter lim="800000"/>
            <a:headEnd/>
            <a:tailEnd/>
          </a:ln>
        </p:spPr>
        <p:txBody>
          <a:bodyPr wrap="none" lIns="63493" tIns="25397" rIns="63493" bIns="25397">
            <a:spAutoFit/>
          </a:bodyPr>
          <a:lstStyle/>
          <a:p>
            <a:pPr>
              <a:lnSpc>
                <a:spcPct val="85000"/>
              </a:lnSpc>
            </a:pPr>
            <a:r>
              <a:rPr lang="en-US" b="1">
                <a:solidFill>
                  <a:schemeClr val="bg2"/>
                </a:solidFill>
              </a:rPr>
              <a:t>¼  t</a:t>
            </a:r>
            <a:endParaRPr lang="en-US" b="1"/>
          </a:p>
        </p:txBody>
      </p:sp>
      <p:sp>
        <p:nvSpPr>
          <p:cNvPr id="31780" name="Line 43"/>
          <p:cNvSpPr>
            <a:spLocks noChangeShapeType="1"/>
          </p:cNvSpPr>
          <p:nvPr/>
        </p:nvSpPr>
        <p:spPr bwMode="auto">
          <a:xfrm>
            <a:off x="6019200" y="1840513"/>
            <a:ext cx="0" cy="1653294"/>
          </a:xfrm>
          <a:prstGeom prst="line">
            <a:avLst/>
          </a:prstGeom>
          <a:noFill/>
          <a:ln w="28575">
            <a:solidFill>
              <a:schemeClr val="tx1"/>
            </a:solidFill>
            <a:round/>
            <a:headEnd/>
            <a:tailEnd/>
          </a:ln>
        </p:spPr>
        <p:txBody>
          <a:bodyPr lIns="91430" tIns="45715" rIns="91430" bIns="45715"/>
          <a:lstStyle/>
          <a:p>
            <a:endParaRPr lang="en-US"/>
          </a:p>
        </p:txBody>
      </p:sp>
      <p:sp>
        <p:nvSpPr>
          <p:cNvPr id="31781" name="Line 44"/>
          <p:cNvSpPr>
            <a:spLocks noChangeShapeType="1"/>
          </p:cNvSpPr>
          <p:nvPr/>
        </p:nvSpPr>
        <p:spPr bwMode="auto">
          <a:xfrm>
            <a:off x="4419360" y="1840513"/>
            <a:ext cx="228960" cy="0"/>
          </a:xfrm>
          <a:prstGeom prst="line">
            <a:avLst/>
          </a:prstGeom>
          <a:noFill/>
          <a:ln w="28575">
            <a:solidFill>
              <a:schemeClr val="tx1"/>
            </a:solidFill>
            <a:round/>
            <a:headEnd/>
            <a:tailEnd/>
          </a:ln>
        </p:spPr>
        <p:txBody>
          <a:bodyPr lIns="91430" tIns="45715" rIns="91430" bIns="45715"/>
          <a:lstStyle/>
          <a:p>
            <a:endParaRPr lang="en-US"/>
          </a:p>
        </p:txBody>
      </p:sp>
      <p:sp>
        <p:nvSpPr>
          <p:cNvPr id="31782" name="Line 32"/>
          <p:cNvSpPr>
            <a:spLocks noChangeShapeType="1"/>
          </p:cNvSpPr>
          <p:nvPr/>
        </p:nvSpPr>
        <p:spPr bwMode="auto">
          <a:xfrm>
            <a:off x="3581280" y="1981649"/>
            <a:ext cx="0" cy="394601"/>
          </a:xfrm>
          <a:prstGeom prst="line">
            <a:avLst/>
          </a:prstGeom>
          <a:noFill/>
          <a:ln w="25400">
            <a:solidFill>
              <a:schemeClr val="tx1"/>
            </a:solidFill>
            <a:round/>
            <a:headEnd type="triangle" w="med" len="med"/>
            <a:tailEnd/>
          </a:ln>
        </p:spPr>
        <p:txBody>
          <a:bodyPr wrap="none" lIns="91430" tIns="45715" rIns="91430" bIns="45715" anchor="ctr"/>
          <a:lstStyle/>
          <a:p>
            <a:endParaRPr lang="en-US"/>
          </a:p>
        </p:txBody>
      </p:sp>
      <p:sp>
        <p:nvSpPr>
          <p:cNvPr id="31783" name="Line 4"/>
          <p:cNvSpPr>
            <a:spLocks noChangeShapeType="1"/>
          </p:cNvSpPr>
          <p:nvPr/>
        </p:nvSpPr>
        <p:spPr bwMode="auto">
          <a:xfrm>
            <a:off x="532801" y="594783"/>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3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build="p" bldLvl="2"/>
    </p:bld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4801" y="0"/>
            <a:ext cx="8228160" cy="940419"/>
          </a:xfrm>
        </p:spPr>
        <p:txBody>
          <a:bodyPr/>
          <a:lstStyle/>
          <a:p>
            <a:r>
              <a:rPr lang="en-US" sz="2900" dirty="0"/>
              <a:t>TLB Event Combinations</a:t>
            </a:r>
          </a:p>
        </p:txBody>
      </p:sp>
      <p:graphicFrame>
        <p:nvGraphicFramePr>
          <p:cNvPr id="1766506" name="Group 106"/>
          <p:cNvGraphicFramePr>
            <a:graphicFrameLocks noGrp="1"/>
          </p:cNvGraphicFramePr>
          <p:nvPr>
            <p:ph idx="1"/>
          </p:nvPr>
        </p:nvGraphicFramePr>
        <p:xfrm>
          <a:off x="532800" y="914496"/>
          <a:ext cx="8153280" cy="5059994"/>
        </p:xfrm>
        <a:graphic>
          <a:graphicData uri="http://schemas.openxmlformats.org/drawingml/2006/table">
            <a:tbl>
              <a:tblPr/>
              <a:tblGrid>
                <a:gridCol w="990720"/>
                <a:gridCol w="990720"/>
                <a:gridCol w="990720"/>
                <a:gridCol w="5181120"/>
              </a:tblGrid>
              <a:tr h="701354">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TLB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Page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Cache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Possible?  Under what circumstances?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6042">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yes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08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sz="2000" b="0" i="0" u="none" strike="noStrike" cap="none" normalizeH="0" baseline="0" smtClean="0">
                        <a:ln>
                          <a:noFill/>
                        </a:ln>
                        <a:solidFill>
                          <a:schemeClr val="tx1"/>
                        </a:solidFill>
                        <a:effectLst/>
                        <a:latin typeface="Arial" charset="0"/>
                        <a:ea typeface="DejaVu Sans" charset="0"/>
                        <a:cs typeface="DejaVu San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yes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42">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yes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08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sz="2000" b="0" i="0" u="none" strike="noStrike" cap="none" normalizeH="0" baseline="0" smtClean="0">
                        <a:ln>
                          <a:noFill/>
                        </a:ln>
                        <a:solidFill>
                          <a:schemeClr val="tx1"/>
                        </a:solidFill>
                        <a:effectLst/>
                        <a:latin typeface="Arial" charset="0"/>
                        <a:ea typeface="DejaVu Sans" charset="0"/>
                        <a:cs typeface="DejaVu Sans"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yes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42">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yes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08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 Hit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083">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Miss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smtClean="0">
                          <a:ln>
                            <a:noFill/>
                          </a:ln>
                          <a:solidFill>
                            <a:schemeClr val="tx1"/>
                          </a:solidFill>
                          <a:effectLst/>
                          <a:latin typeface="Arial" charset="0"/>
                          <a:ea typeface="DejaVu Sans" charset="0"/>
                          <a:cs typeface="DejaVu Sans"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sz="2000" b="0" i="0" u="none" strike="noStrike" cap="none" normalizeH="0" baseline="0" dirty="0" smtClean="0">
                          <a:ln>
                            <a:noFill/>
                          </a:ln>
                          <a:solidFill>
                            <a:schemeClr val="tx1"/>
                          </a:solidFill>
                          <a:effectLst/>
                          <a:latin typeface="Arial" charset="0"/>
                          <a:ea typeface="DejaVu Sans" charset="0"/>
                          <a:cs typeface="DejaVu Sans" charset="0"/>
                        </a:rPr>
                        <a:t>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18" name="Line 4"/>
          <p:cNvSpPr>
            <a:spLocks noChangeShapeType="1"/>
          </p:cNvSpPr>
          <p:nvPr/>
        </p:nvSpPr>
        <p:spPr bwMode="auto">
          <a:xfrm>
            <a:off x="532801" y="663910"/>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6481" y="-165618"/>
            <a:ext cx="8228160" cy="1143481"/>
          </a:xfrm>
        </p:spPr>
        <p:txBody>
          <a:bodyPr/>
          <a:lstStyle/>
          <a:p>
            <a:r>
              <a:rPr lang="en-US" sz="2900" dirty="0">
                <a:latin typeface="Arial" charset="0"/>
                <a:cs typeface="Arial" charset="0"/>
              </a:rPr>
              <a:t>Handling a TLB Miss</a:t>
            </a:r>
          </a:p>
        </p:txBody>
      </p:sp>
      <p:sp>
        <p:nvSpPr>
          <p:cNvPr id="34819" name="Content Placeholder 2"/>
          <p:cNvSpPr>
            <a:spLocks noGrp="1"/>
          </p:cNvSpPr>
          <p:nvPr>
            <p:ph idx="1"/>
          </p:nvPr>
        </p:nvSpPr>
        <p:spPr>
          <a:xfrm>
            <a:off x="532801" y="838168"/>
            <a:ext cx="8154720" cy="1624491"/>
          </a:xfrm>
        </p:spPr>
        <p:txBody>
          <a:bodyPr>
            <a:normAutofit lnSpcReduction="10000"/>
          </a:bodyPr>
          <a:lstStyle/>
          <a:p>
            <a:r>
              <a:rPr lang="en-US" sz="2200" dirty="0">
                <a:latin typeface="Arial" charset="0"/>
                <a:cs typeface="Arial" charset="0"/>
              </a:rPr>
              <a:t>Consider a TLB miss for a page that is present in memory (i.e., the Valid bit in the page table is set)</a:t>
            </a:r>
          </a:p>
          <a:p>
            <a:pPr lvl="1"/>
            <a:r>
              <a:rPr lang="en-US" sz="1800" dirty="0">
                <a:latin typeface="Arial" charset="0"/>
                <a:cs typeface="Arial" charset="0"/>
              </a:rPr>
              <a:t>A TLB miss (or a page fault exception) must be asserted by the end of the same clock cycle that the memory access occurs so that the next clock cycle will begin exception processing</a:t>
            </a:r>
          </a:p>
        </p:txBody>
      </p:sp>
      <p:graphicFrame>
        <p:nvGraphicFramePr>
          <p:cNvPr id="4" name="Table 3"/>
          <p:cNvGraphicFramePr>
            <a:graphicFrameLocks noGrp="1"/>
          </p:cNvGraphicFramePr>
          <p:nvPr/>
        </p:nvGraphicFramePr>
        <p:xfrm>
          <a:off x="914400" y="2743489"/>
          <a:ext cx="7238880" cy="3344031"/>
        </p:xfrm>
        <a:graphic>
          <a:graphicData uri="http://schemas.openxmlformats.org/drawingml/2006/table">
            <a:tbl>
              <a:tblPr/>
              <a:tblGrid>
                <a:gridCol w="1372320"/>
                <a:gridCol w="1356480"/>
                <a:gridCol w="4510080"/>
              </a:tblGrid>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CP0 Reg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EPC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Where to restart after exception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Cause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Cause of exception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BadVAddr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Address that caused exception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Location in TLB to be read/written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Random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Pseudorandom location in TLB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EntryLo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Physical page address and flags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EntryHi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Virtual page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55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charset="0"/>
                          <a:cs typeface="Courier New" charset="0"/>
                        </a:rPr>
                        <a:t>Context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Liberation Sans" pitchFamily="16" charset="0"/>
                          <a:ea typeface="DejaVu Sans" charset="0"/>
                          <a:cs typeface="DejaVu Sans" charset="0"/>
                        </a:rPr>
                        <a:t>Page table address &amp; page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62" name="Line 4"/>
          <p:cNvSpPr>
            <a:spLocks noChangeShapeType="1"/>
          </p:cNvSpPr>
          <p:nvPr/>
        </p:nvSpPr>
        <p:spPr bwMode="auto">
          <a:xfrm>
            <a:off x="532801" y="663910"/>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6481" y="-133935"/>
            <a:ext cx="8228160" cy="1143481"/>
          </a:xfrm>
        </p:spPr>
        <p:txBody>
          <a:bodyPr/>
          <a:lstStyle/>
          <a:p>
            <a:r>
              <a:rPr lang="en-US" sz="2900" dirty="0"/>
              <a:t>Reducing Translation Time</a:t>
            </a:r>
          </a:p>
        </p:txBody>
      </p:sp>
      <p:sp>
        <p:nvSpPr>
          <p:cNvPr id="46083" name="Rectangle 3"/>
          <p:cNvSpPr>
            <a:spLocks noGrp="1" noChangeArrowheads="1"/>
          </p:cNvSpPr>
          <p:nvPr>
            <p:ph type="body" idx="1"/>
          </p:nvPr>
        </p:nvSpPr>
        <p:spPr>
          <a:xfrm>
            <a:off x="532801" y="787763"/>
            <a:ext cx="8154720" cy="1117557"/>
          </a:xfrm>
        </p:spPr>
        <p:txBody>
          <a:bodyPr/>
          <a:lstStyle/>
          <a:p>
            <a:r>
              <a:rPr lang="en-US" sz="2200" dirty="0"/>
              <a:t>Can </a:t>
            </a:r>
            <a:r>
              <a:rPr lang="en-US" sz="2200" dirty="0">
                <a:solidFill>
                  <a:schemeClr val="accent1"/>
                </a:solidFill>
              </a:rPr>
              <a:t>overlap</a:t>
            </a:r>
            <a:r>
              <a:rPr lang="en-US" sz="2200" dirty="0"/>
              <a:t> the cache access with the TLB access</a:t>
            </a:r>
          </a:p>
          <a:p>
            <a:pPr lvl="1"/>
            <a:r>
              <a:rPr lang="en-US" sz="1800" dirty="0"/>
              <a:t>Works when the high order bits of the VA are used to access the TLB while the low order bits are used as index into cache</a:t>
            </a:r>
          </a:p>
        </p:txBody>
      </p:sp>
      <p:sp>
        <p:nvSpPr>
          <p:cNvPr id="46084" name="Rectangle 4"/>
          <p:cNvSpPr>
            <a:spLocks noChangeArrowheads="1"/>
          </p:cNvSpPr>
          <p:nvPr/>
        </p:nvSpPr>
        <p:spPr bwMode="auto">
          <a:xfrm>
            <a:off x="6838561" y="3123688"/>
            <a:ext cx="1107360" cy="1255812"/>
          </a:xfrm>
          <a:prstGeom prst="rect">
            <a:avLst/>
          </a:prstGeom>
          <a:solidFill>
            <a:srgbClr val="FFFFFF"/>
          </a:solidFill>
          <a:ln w="28575">
            <a:solidFill>
              <a:schemeClr val="tx1"/>
            </a:solidFill>
            <a:miter lim="800000"/>
            <a:headEnd/>
            <a:tailEnd/>
          </a:ln>
        </p:spPr>
        <p:txBody>
          <a:bodyPr wrap="none" lIns="91430" tIns="45715" rIns="91430" bIns="45715" anchor="ctr"/>
          <a:lstStyle/>
          <a:p>
            <a:pPr algn="ctr"/>
            <a:endParaRPr lang="en-US" sz="2400" b="1" dirty="0">
              <a:solidFill>
                <a:srgbClr val="0000B6"/>
              </a:solidFill>
            </a:endParaRPr>
          </a:p>
        </p:txBody>
      </p:sp>
      <p:sp>
        <p:nvSpPr>
          <p:cNvPr id="46085" name="Rectangle 5"/>
          <p:cNvSpPr>
            <a:spLocks noChangeArrowheads="1"/>
          </p:cNvSpPr>
          <p:nvPr/>
        </p:nvSpPr>
        <p:spPr bwMode="auto">
          <a:xfrm>
            <a:off x="5400000" y="3123688"/>
            <a:ext cx="1107360" cy="1255812"/>
          </a:xfrm>
          <a:prstGeom prst="rect">
            <a:avLst/>
          </a:prstGeom>
          <a:solidFill>
            <a:srgbClr val="FFFFFF"/>
          </a:solidFill>
          <a:ln w="28575">
            <a:solidFill>
              <a:schemeClr val="tx1"/>
            </a:solidFill>
            <a:miter lim="800000"/>
            <a:headEnd/>
            <a:tailEnd/>
          </a:ln>
        </p:spPr>
        <p:txBody>
          <a:bodyPr wrap="none" lIns="91430" tIns="45715" rIns="91430" bIns="45715" anchor="ctr"/>
          <a:lstStyle/>
          <a:p>
            <a:pPr algn="ctr"/>
            <a:endParaRPr lang="en-US" sz="2400" b="1" dirty="0">
              <a:solidFill>
                <a:srgbClr val="0000B6"/>
              </a:solidFill>
            </a:endParaRPr>
          </a:p>
        </p:txBody>
      </p:sp>
      <p:sp>
        <p:nvSpPr>
          <p:cNvPr id="46086" name="Rectangle 6"/>
          <p:cNvSpPr>
            <a:spLocks noChangeArrowheads="1"/>
          </p:cNvSpPr>
          <p:nvPr/>
        </p:nvSpPr>
        <p:spPr bwMode="auto">
          <a:xfrm>
            <a:off x="5400000" y="3960416"/>
            <a:ext cx="1107360" cy="120973"/>
          </a:xfrm>
          <a:prstGeom prst="rect">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087" name="Line 7"/>
          <p:cNvSpPr>
            <a:spLocks noChangeShapeType="1"/>
          </p:cNvSpPr>
          <p:nvPr/>
        </p:nvSpPr>
        <p:spPr bwMode="auto">
          <a:xfrm>
            <a:off x="5842080" y="3123688"/>
            <a:ext cx="0" cy="125581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088" name="Text Box 8"/>
          <p:cNvSpPr txBox="1">
            <a:spLocks noChangeArrowheads="1"/>
          </p:cNvSpPr>
          <p:nvPr/>
        </p:nvSpPr>
        <p:spPr bwMode="auto">
          <a:xfrm>
            <a:off x="5361016" y="3383315"/>
            <a:ext cx="498450" cy="369322"/>
          </a:xfrm>
          <a:prstGeom prst="rect">
            <a:avLst/>
          </a:prstGeom>
          <a:noFill/>
          <a:ln w="12700">
            <a:noFill/>
            <a:miter lim="800000"/>
            <a:headEnd/>
            <a:tailEnd/>
          </a:ln>
        </p:spPr>
        <p:txBody>
          <a:bodyPr wrap="none" lIns="91430" tIns="45715" rIns="91430" bIns="45715" anchor="ctr">
            <a:spAutoFit/>
          </a:bodyPr>
          <a:lstStyle/>
          <a:p>
            <a:pPr algn="ctr"/>
            <a:r>
              <a:rPr lang="en-US"/>
              <a:t>Tag</a:t>
            </a:r>
          </a:p>
        </p:txBody>
      </p:sp>
      <p:sp>
        <p:nvSpPr>
          <p:cNvPr id="46089" name="Text Box 9"/>
          <p:cNvSpPr txBox="1">
            <a:spLocks noChangeArrowheads="1"/>
          </p:cNvSpPr>
          <p:nvPr/>
        </p:nvSpPr>
        <p:spPr bwMode="auto">
          <a:xfrm>
            <a:off x="5853653" y="3383315"/>
            <a:ext cx="620534" cy="369322"/>
          </a:xfrm>
          <a:prstGeom prst="rect">
            <a:avLst/>
          </a:prstGeom>
          <a:noFill/>
          <a:ln w="12700">
            <a:noFill/>
            <a:miter lim="800000"/>
            <a:headEnd/>
            <a:tailEnd/>
          </a:ln>
        </p:spPr>
        <p:txBody>
          <a:bodyPr wrap="none" lIns="91430" tIns="45715" rIns="91430" bIns="45715" anchor="ctr">
            <a:spAutoFit/>
          </a:bodyPr>
          <a:lstStyle/>
          <a:p>
            <a:pPr algn="ctr"/>
            <a:r>
              <a:rPr lang="en-US"/>
              <a:t>Data</a:t>
            </a:r>
          </a:p>
        </p:txBody>
      </p:sp>
      <p:sp>
        <p:nvSpPr>
          <p:cNvPr id="46090" name="Rectangle 10"/>
          <p:cNvSpPr>
            <a:spLocks noChangeArrowheads="1"/>
          </p:cNvSpPr>
          <p:nvPr/>
        </p:nvSpPr>
        <p:spPr bwMode="auto">
          <a:xfrm>
            <a:off x="5400000" y="4620005"/>
            <a:ext cx="1107360" cy="178579"/>
          </a:xfrm>
          <a:prstGeom prst="rect">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091" name="Line 11"/>
          <p:cNvSpPr>
            <a:spLocks noChangeShapeType="1"/>
          </p:cNvSpPr>
          <p:nvPr/>
        </p:nvSpPr>
        <p:spPr bwMode="auto">
          <a:xfrm>
            <a:off x="5842080" y="4620005"/>
            <a:ext cx="0" cy="178579"/>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092" name="Line 12"/>
          <p:cNvSpPr>
            <a:spLocks noChangeShapeType="1"/>
          </p:cNvSpPr>
          <p:nvPr/>
        </p:nvSpPr>
        <p:spPr bwMode="auto">
          <a:xfrm>
            <a:off x="5621760" y="4379500"/>
            <a:ext cx="0" cy="240505"/>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093" name="Line 13"/>
          <p:cNvSpPr>
            <a:spLocks noChangeShapeType="1"/>
          </p:cNvSpPr>
          <p:nvPr/>
        </p:nvSpPr>
        <p:spPr bwMode="auto">
          <a:xfrm>
            <a:off x="6174720" y="4379500"/>
            <a:ext cx="0" cy="240505"/>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094" name="Oval 14"/>
          <p:cNvSpPr>
            <a:spLocks noChangeArrowheads="1"/>
          </p:cNvSpPr>
          <p:nvPr/>
        </p:nvSpPr>
        <p:spPr bwMode="auto">
          <a:xfrm>
            <a:off x="5400001" y="5098135"/>
            <a:ext cx="442080" cy="178579"/>
          </a:xfrm>
          <a:prstGeom prst="ellipse">
            <a:avLst/>
          </a:prstGeom>
          <a:solidFill>
            <a:srgbClr val="FFFFFF"/>
          </a:solidFill>
          <a:ln w="12700">
            <a:solidFill>
              <a:schemeClr val="tx1"/>
            </a:solidFill>
            <a:round/>
            <a:headEnd/>
            <a:tailEnd/>
          </a:ln>
        </p:spPr>
        <p:txBody>
          <a:bodyPr wrap="none" lIns="91430" tIns="45715" rIns="91430" bIns="45715" anchor="ctr"/>
          <a:lstStyle/>
          <a:p>
            <a:endParaRPr lang="en-US"/>
          </a:p>
        </p:txBody>
      </p:sp>
      <p:sp>
        <p:nvSpPr>
          <p:cNvPr id="46095" name="Text Box 15"/>
          <p:cNvSpPr txBox="1">
            <a:spLocks noChangeArrowheads="1"/>
          </p:cNvSpPr>
          <p:nvPr/>
        </p:nvSpPr>
        <p:spPr bwMode="auto">
          <a:xfrm>
            <a:off x="5476049" y="4997723"/>
            <a:ext cx="300062" cy="369322"/>
          </a:xfrm>
          <a:prstGeom prst="rect">
            <a:avLst/>
          </a:prstGeom>
          <a:noFill/>
          <a:ln w="12700">
            <a:noFill/>
            <a:miter lim="800000"/>
            <a:headEnd/>
            <a:tailEnd/>
          </a:ln>
        </p:spPr>
        <p:txBody>
          <a:bodyPr wrap="none" lIns="91430" tIns="45715" rIns="91430" bIns="45715" anchor="ctr">
            <a:spAutoFit/>
          </a:bodyPr>
          <a:lstStyle/>
          <a:p>
            <a:pPr algn="ctr"/>
            <a:r>
              <a:rPr lang="en-US"/>
              <a:t>=</a:t>
            </a:r>
          </a:p>
        </p:txBody>
      </p:sp>
      <p:sp>
        <p:nvSpPr>
          <p:cNvPr id="46096" name="Line 16"/>
          <p:cNvSpPr>
            <a:spLocks noChangeShapeType="1"/>
          </p:cNvSpPr>
          <p:nvPr/>
        </p:nvSpPr>
        <p:spPr bwMode="auto">
          <a:xfrm>
            <a:off x="5621760" y="4798584"/>
            <a:ext cx="0" cy="299551"/>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097" name="Rectangle 17"/>
          <p:cNvSpPr>
            <a:spLocks noChangeArrowheads="1"/>
          </p:cNvSpPr>
          <p:nvPr/>
        </p:nvSpPr>
        <p:spPr bwMode="auto">
          <a:xfrm>
            <a:off x="6838561" y="3960416"/>
            <a:ext cx="1107360" cy="120973"/>
          </a:xfrm>
          <a:prstGeom prst="rect">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098" name="Line 18"/>
          <p:cNvSpPr>
            <a:spLocks noChangeShapeType="1"/>
          </p:cNvSpPr>
          <p:nvPr/>
        </p:nvSpPr>
        <p:spPr bwMode="auto">
          <a:xfrm>
            <a:off x="7282080" y="3123688"/>
            <a:ext cx="0" cy="125581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099" name="Text Box 19"/>
          <p:cNvSpPr txBox="1">
            <a:spLocks noChangeArrowheads="1"/>
          </p:cNvSpPr>
          <p:nvPr/>
        </p:nvSpPr>
        <p:spPr bwMode="auto">
          <a:xfrm>
            <a:off x="6801016" y="3383315"/>
            <a:ext cx="498450" cy="369322"/>
          </a:xfrm>
          <a:prstGeom prst="rect">
            <a:avLst/>
          </a:prstGeom>
          <a:noFill/>
          <a:ln w="12700">
            <a:noFill/>
            <a:miter lim="800000"/>
            <a:headEnd/>
            <a:tailEnd/>
          </a:ln>
        </p:spPr>
        <p:txBody>
          <a:bodyPr wrap="none" lIns="91430" tIns="45715" rIns="91430" bIns="45715" anchor="ctr">
            <a:spAutoFit/>
          </a:bodyPr>
          <a:lstStyle/>
          <a:p>
            <a:pPr algn="ctr"/>
            <a:r>
              <a:rPr lang="en-US"/>
              <a:t>Tag</a:t>
            </a:r>
          </a:p>
        </p:txBody>
      </p:sp>
      <p:sp>
        <p:nvSpPr>
          <p:cNvPr id="46100" name="Text Box 20"/>
          <p:cNvSpPr txBox="1">
            <a:spLocks noChangeArrowheads="1"/>
          </p:cNvSpPr>
          <p:nvPr/>
        </p:nvSpPr>
        <p:spPr bwMode="auto">
          <a:xfrm>
            <a:off x="7293653" y="3383315"/>
            <a:ext cx="620534" cy="369322"/>
          </a:xfrm>
          <a:prstGeom prst="rect">
            <a:avLst/>
          </a:prstGeom>
          <a:noFill/>
          <a:ln w="12700">
            <a:noFill/>
            <a:miter lim="800000"/>
            <a:headEnd/>
            <a:tailEnd/>
          </a:ln>
        </p:spPr>
        <p:txBody>
          <a:bodyPr wrap="none" lIns="91430" tIns="45715" rIns="91430" bIns="45715" anchor="ctr">
            <a:spAutoFit/>
          </a:bodyPr>
          <a:lstStyle/>
          <a:p>
            <a:pPr algn="ctr"/>
            <a:r>
              <a:rPr lang="en-US"/>
              <a:t>Data</a:t>
            </a:r>
          </a:p>
        </p:txBody>
      </p:sp>
      <p:sp>
        <p:nvSpPr>
          <p:cNvPr id="46101" name="Rectangle 21"/>
          <p:cNvSpPr>
            <a:spLocks noChangeArrowheads="1"/>
          </p:cNvSpPr>
          <p:nvPr/>
        </p:nvSpPr>
        <p:spPr bwMode="auto">
          <a:xfrm>
            <a:off x="6838561" y="4620005"/>
            <a:ext cx="1107360" cy="178579"/>
          </a:xfrm>
          <a:prstGeom prst="rect">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102" name="Line 22"/>
          <p:cNvSpPr>
            <a:spLocks noChangeShapeType="1"/>
          </p:cNvSpPr>
          <p:nvPr/>
        </p:nvSpPr>
        <p:spPr bwMode="auto">
          <a:xfrm>
            <a:off x="7282080" y="4620005"/>
            <a:ext cx="0" cy="178579"/>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03" name="Line 23"/>
          <p:cNvSpPr>
            <a:spLocks noChangeShapeType="1"/>
          </p:cNvSpPr>
          <p:nvPr/>
        </p:nvSpPr>
        <p:spPr bwMode="auto">
          <a:xfrm>
            <a:off x="7061760" y="4379500"/>
            <a:ext cx="0" cy="240505"/>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04" name="Line 24"/>
          <p:cNvSpPr>
            <a:spLocks noChangeShapeType="1"/>
          </p:cNvSpPr>
          <p:nvPr/>
        </p:nvSpPr>
        <p:spPr bwMode="auto">
          <a:xfrm>
            <a:off x="7613280" y="4379500"/>
            <a:ext cx="0" cy="240505"/>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05" name="Oval 25"/>
          <p:cNvSpPr>
            <a:spLocks noChangeArrowheads="1"/>
          </p:cNvSpPr>
          <p:nvPr/>
        </p:nvSpPr>
        <p:spPr bwMode="auto">
          <a:xfrm>
            <a:off x="6838560" y="5098135"/>
            <a:ext cx="443520" cy="178579"/>
          </a:xfrm>
          <a:prstGeom prst="ellipse">
            <a:avLst/>
          </a:prstGeom>
          <a:solidFill>
            <a:srgbClr val="FFFFFF"/>
          </a:solidFill>
          <a:ln w="12700">
            <a:solidFill>
              <a:schemeClr val="tx1"/>
            </a:solidFill>
            <a:round/>
            <a:headEnd/>
            <a:tailEnd/>
          </a:ln>
        </p:spPr>
        <p:txBody>
          <a:bodyPr wrap="none" lIns="91430" tIns="45715" rIns="91430" bIns="45715" anchor="ctr"/>
          <a:lstStyle/>
          <a:p>
            <a:endParaRPr lang="en-US"/>
          </a:p>
        </p:txBody>
      </p:sp>
      <p:sp>
        <p:nvSpPr>
          <p:cNvPr id="46106" name="Text Box 26"/>
          <p:cNvSpPr txBox="1">
            <a:spLocks noChangeArrowheads="1"/>
          </p:cNvSpPr>
          <p:nvPr/>
        </p:nvSpPr>
        <p:spPr bwMode="auto">
          <a:xfrm>
            <a:off x="6915329" y="4997723"/>
            <a:ext cx="300062" cy="369322"/>
          </a:xfrm>
          <a:prstGeom prst="rect">
            <a:avLst/>
          </a:prstGeom>
          <a:noFill/>
          <a:ln w="12700">
            <a:noFill/>
            <a:miter lim="800000"/>
            <a:headEnd/>
            <a:tailEnd/>
          </a:ln>
        </p:spPr>
        <p:txBody>
          <a:bodyPr wrap="none" lIns="91430" tIns="45715" rIns="91430" bIns="45715" anchor="ctr">
            <a:spAutoFit/>
          </a:bodyPr>
          <a:lstStyle/>
          <a:p>
            <a:pPr algn="ctr"/>
            <a:r>
              <a:rPr lang="en-US"/>
              <a:t>=</a:t>
            </a:r>
          </a:p>
        </p:txBody>
      </p:sp>
      <p:sp>
        <p:nvSpPr>
          <p:cNvPr id="46107" name="Line 27"/>
          <p:cNvSpPr>
            <a:spLocks noChangeShapeType="1"/>
          </p:cNvSpPr>
          <p:nvPr/>
        </p:nvSpPr>
        <p:spPr bwMode="auto">
          <a:xfrm>
            <a:off x="7061760" y="4798584"/>
            <a:ext cx="0" cy="299551"/>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08" name="Rectangle 28"/>
          <p:cNvSpPr>
            <a:spLocks noChangeArrowheads="1"/>
          </p:cNvSpPr>
          <p:nvPr/>
        </p:nvSpPr>
        <p:spPr bwMode="auto">
          <a:xfrm>
            <a:off x="3517921" y="4620005"/>
            <a:ext cx="554400" cy="178579"/>
          </a:xfrm>
          <a:prstGeom prst="rect">
            <a:avLst/>
          </a:prstGeom>
          <a:solidFill>
            <a:srgbClr val="FFFFFF"/>
          </a:solidFill>
          <a:ln w="12700" cap="rnd">
            <a:solidFill>
              <a:schemeClr val="tx1"/>
            </a:solidFill>
            <a:prstDash val="sysDot"/>
            <a:miter lim="800000"/>
            <a:headEnd/>
            <a:tailEnd/>
          </a:ln>
        </p:spPr>
        <p:txBody>
          <a:bodyPr wrap="none" lIns="91430" tIns="45715" rIns="91430" bIns="45715" anchor="ctr"/>
          <a:lstStyle/>
          <a:p>
            <a:endParaRPr lang="en-US"/>
          </a:p>
        </p:txBody>
      </p:sp>
      <p:sp>
        <p:nvSpPr>
          <p:cNvPr id="46109" name="Line 29"/>
          <p:cNvSpPr>
            <a:spLocks noChangeShapeType="1"/>
          </p:cNvSpPr>
          <p:nvPr/>
        </p:nvSpPr>
        <p:spPr bwMode="auto">
          <a:xfrm>
            <a:off x="3794400" y="4918117"/>
            <a:ext cx="315504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10" name="Line 30"/>
          <p:cNvSpPr>
            <a:spLocks noChangeShapeType="1"/>
          </p:cNvSpPr>
          <p:nvPr/>
        </p:nvSpPr>
        <p:spPr bwMode="auto">
          <a:xfrm>
            <a:off x="3794400" y="4798584"/>
            <a:ext cx="0" cy="119533"/>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11" name="Line 31"/>
          <p:cNvSpPr>
            <a:spLocks noChangeShapeType="1"/>
          </p:cNvSpPr>
          <p:nvPr/>
        </p:nvSpPr>
        <p:spPr bwMode="auto">
          <a:xfrm>
            <a:off x="5510880" y="4918117"/>
            <a:ext cx="0" cy="180018"/>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12" name="Line 32"/>
          <p:cNvSpPr>
            <a:spLocks noChangeShapeType="1"/>
          </p:cNvSpPr>
          <p:nvPr/>
        </p:nvSpPr>
        <p:spPr bwMode="auto">
          <a:xfrm>
            <a:off x="6949440" y="4918117"/>
            <a:ext cx="0" cy="180018"/>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13" name="Rectangle 33"/>
          <p:cNvSpPr>
            <a:spLocks noChangeArrowheads="1"/>
          </p:cNvSpPr>
          <p:nvPr/>
        </p:nvSpPr>
        <p:spPr bwMode="auto">
          <a:xfrm>
            <a:off x="4459681" y="4620005"/>
            <a:ext cx="164160" cy="178579"/>
          </a:xfrm>
          <a:prstGeom prst="rect">
            <a:avLst/>
          </a:prstGeom>
          <a:solidFill>
            <a:srgbClr val="FFFFFF"/>
          </a:solidFill>
          <a:ln w="12700" cap="rnd">
            <a:solidFill>
              <a:schemeClr val="tx1"/>
            </a:solidFill>
            <a:prstDash val="sysDot"/>
            <a:miter lim="800000"/>
            <a:headEnd/>
            <a:tailEnd/>
          </a:ln>
        </p:spPr>
        <p:txBody>
          <a:bodyPr wrap="none" lIns="91430" tIns="45715" rIns="91430" bIns="45715" anchor="ctr"/>
          <a:lstStyle/>
          <a:p>
            <a:endParaRPr lang="en-US"/>
          </a:p>
        </p:txBody>
      </p:sp>
      <p:sp>
        <p:nvSpPr>
          <p:cNvPr id="46114" name="Line 34"/>
          <p:cNvSpPr>
            <a:spLocks noChangeShapeType="1"/>
          </p:cNvSpPr>
          <p:nvPr/>
        </p:nvSpPr>
        <p:spPr bwMode="auto">
          <a:xfrm>
            <a:off x="4279680" y="4038184"/>
            <a:ext cx="1163520" cy="0"/>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15" name="AutoShape 35"/>
          <p:cNvSpPr>
            <a:spLocks noChangeArrowheads="1"/>
          </p:cNvSpPr>
          <p:nvPr/>
        </p:nvSpPr>
        <p:spPr bwMode="auto">
          <a:xfrm rot="-5400000">
            <a:off x="6220788" y="5645404"/>
            <a:ext cx="240505" cy="220320"/>
          </a:xfrm>
          <a:prstGeom prst="flowChartOnlineStorage">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116" name="Line 36"/>
          <p:cNvSpPr>
            <a:spLocks noChangeShapeType="1"/>
          </p:cNvSpPr>
          <p:nvPr/>
        </p:nvSpPr>
        <p:spPr bwMode="auto">
          <a:xfrm>
            <a:off x="5621760" y="5276714"/>
            <a:ext cx="0" cy="240506"/>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17" name="Line 37"/>
          <p:cNvSpPr>
            <a:spLocks noChangeShapeType="1"/>
          </p:cNvSpPr>
          <p:nvPr/>
        </p:nvSpPr>
        <p:spPr bwMode="auto">
          <a:xfrm>
            <a:off x="7061760" y="5276714"/>
            <a:ext cx="0" cy="240506"/>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18" name="Line 38"/>
          <p:cNvSpPr>
            <a:spLocks noChangeShapeType="1"/>
          </p:cNvSpPr>
          <p:nvPr/>
        </p:nvSpPr>
        <p:spPr bwMode="auto">
          <a:xfrm>
            <a:off x="5621760" y="5517220"/>
            <a:ext cx="66384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19" name="Line 39"/>
          <p:cNvSpPr>
            <a:spLocks noChangeShapeType="1"/>
          </p:cNvSpPr>
          <p:nvPr/>
        </p:nvSpPr>
        <p:spPr bwMode="auto">
          <a:xfrm>
            <a:off x="6396480" y="5517220"/>
            <a:ext cx="66528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20" name="Line 40"/>
          <p:cNvSpPr>
            <a:spLocks noChangeShapeType="1"/>
          </p:cNvSpPr>
          <p:nvPr/>
        </p:nvSpPr>
        <p:spPr bwMode="auto">
          <a:xfrm>
            <a:off x="6285600" y="5517220"/>
            <a:ext cx="0" cy="178579"/>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21" name="Line 41"/>
          <p:cNvSpPr>
            <a:spLocks noChangeShapeType="1"/>
          </p:cNvSpPr>
          <p:nvPr/>
        </p:nvSpPr>
        <p:spPr bwMode="auto">
          <a:xfrm>
            <a:off x="6396480" y="5517220"/>
            <a:ext cx="0" cy="178579"/>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22" name="Line 42"/>
          <p:cNvSpPr>
            <a:spLocks noChangeShapeType="1"/>
          </p:cNvSpPr>
          <p:nvPr/>
        </p:nvSpPr>
        <p:spPr bwMode="auto">
          <a:xfrm>
            <a:off x="6340320" y="5875817"/>
            <a:ext cx="0" cy="299551"/>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23" name="Text Box 43"/>
          <p:cNvSpPr txBox="1">
            <a:spLocks noChangeArrowheads="1"/>
          </p:cNvSpPr>
          <p:nvPr/>
        </p:nvSpPr>
        <p:spPr bwMode="auto">
          <a:xfrm>
            <a:off x="5768277" y="6134004"/>
            <a:ext cx="1080725" cy="369322"/>
          </a:xfrm>
          <a:prstGeom prst="rect">
            <a:avLst/>
          </a:prstGeom>
          <a:noFill/>
          <a:ln w="12700">
            <a:noFill/>
            <a:miter lim="800000"/>
            <a:headEnd/>
            <a:tailEnd/>
          </a:ln>
        </p:spPr>
        <p:txBody>
          <a:bodyPr wrap="none" lIns="91430" tIns="45715" rIns="91430" bIns="45715" anchor="ctr">
            <a:spAutoFit/>
          </a:bodyPr>
          <a:lstStyle/>
          <a:p>
            <a:pPr algn="ctr"/>
            <a:r>
              <a:rPr lang="en-US"/>
              <a:t>Cache Hit</a:t>
            </a:r>
          </a:p>
        </p:txBody>
      </p:sp>
      <p:sp>
        <p:nvSpPr>
          <p:cNvPr id="46124" name="AutoShape 44"/>
          <p:cNvSpPr>
            <a:spLocks noChangeArrowheads="1"/>
          </p:cNvSpPr>
          <p:nvPr/>
        </p:nvSpPr>
        <p:spPr bwMode="auto">
          <a:xfrm>
            <a:off x="7282081" y="5695799"/>
            <a:ext cx="663840" cy="299551"/>
          </a:xfrm>
          <a:prstGeom prst="flowChartManualOperation">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125" name="Line 45"/>
          <p:cNvSpPr>
            <a:spLocks noChangeShapeType="1"/>
          </p:cNvSpPr>
          <p:nvPr/>
        </p:nvSpPr>
        <p:spPr bwMode="auto">
          <a:xfrm>
            <a:off x="7724160" y="4798584"/>
            <a:ext cx="0" cy="897215"/>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26" name="Line 46"/>
          <p:cNvSpPr>
            <a:spLocks noChangeShapeType="1"/>
          </p:cNvSpPr>
          <p:nvPr/>
        </p:nvSpPr>
        <p:spPr bwMode="auto">
          <a:xfrm>
            <a:off x="6174720" y="5397687"/>
            <a:ext cx="127440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27" name="Line 47"/>
          <p:cNvSpPr>
            <a:spLocks noChangeShapeType="1"/>
          </p:cNvSpPr>
          <p:nvPr/>
        </p:nvSpPr>
        <p:spPr bwMode="auto">
          <a:xfrm>
            <a:off x="7449120" y="5397687"/>
            <a:ext cx="0" cy="298112"/>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28" name="Line 48"/>
          <p:cNvSpPr>
            <a:spLocks noChangeShapeType="1"/>
          </p:cNvSpPr>
          <p:nvPr/>
        </p:nvSpPr>
        <p:spPr bwMode="auto">
          <a:xfrm>
            <a:off x="6174720" y="4798584"/>
            <a:ext cx="0" cy="599103"/>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29" name="Line 49"/>
          <p:cNvSpPr>
            <a:spLocks noChangeShapeType="1"/>
          </p:cNvSpPr>
          <p:nvPr/>
        </p:nvSpPr>
        <p:spPr bwMode="auto">
          <a:xfrm>
            <a:off x="7613280" y="5995351"/>
            <a:ext cx="0" cy="180018"/>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30" name="Text Box 50"/>
          <p:cNvSpPr txBox="1">
            <a:spLocks noChangeArrowheads="1"/>
          </p:cNvSpPr>
          <p:nvPr/>
        </p:nvSpPr>
        <p:spPr bwMode="auto">
          <a:xfrm>
            <a:off x="6898714" y="6134004"/>
            <a:ext cx="1436335" cy="369322"/>
          </a:xfrm>
          <a:prstGeom prst="rect">
            <a:avLst/>
          </a:prstGeom>
          <a:noFill/>
          <a:ln w="12700">
            <a:noFill/>
            <a:miter lim="800000"/>
            <a:headEnd/>
            <a:tailEnd/>
          </a:ln>
        </p:spPr>
        <p:txBody>
          <a:bodyPr wrap="none" lIns="91430" tIns="45715" rIns="91430" bIns="45715" anchor="ctr">
            <a:spAutoFit/>
          </a:bodyPr>
          <a:lstStyle/>
          <a:p>
            <a:pPr algn="ctr"/>
            <a:r>
              <a:rPr lang="en-US"/>
              <a:t>Desired word</a:t>
            </a:r>
          </a:p>
        </p:txBody>
      </p:sp>
      <p:sp>
        <p:nvSpPr>
          <p:cNvPr id="46131" name="Line 51"/>
          <p:cNvSpPr>
            <a:spLocks noChangeShapeType="1"/>
          </p:cNvSpPr>
          <p:nvPr/>
        </p:nvSpPr>
        <p:spPr bwMode="auto">
          <a:xfrm>
            <a:off x="6451201" y="5756285"/>
            <a:ext cx="885600" cy="0"/>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32" name="Line 52"/>
          <p:cNvSpPr>
            <a:spLocks noChangeShapeType="1"/>
          </p:cNvSpPr>
          <p:nvPr/>
        </p:nvSpPr>
        <p:spPr bwMode="auto">
          <a:xfrm>
            <a:off x="4569120" y="4798584"/>
            <a:ext cx="0" cy="1137719"/>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33" name="Line 53"/>
          <p:cNvSpPr>
            <a:spLocks noChangeShapeType="1"/>
          </p:cNvSpPr>
          <p:nvPr/>
        </p:nvSpPr>
        <p:spPr bwMode="auto">
          <a:xfrm>
            <a:off x="4569121" y="5936303"/>
            <a:ext cx="2823840" cy="0"/>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34" name="Rectangle 54"/>
          <p:cNvSpPr>
            <a:spLocks noChangeArrowheads="1"/>
          </p:cNvSpPr>
          <p:nvPr/>
        </p:nvSpPr>
        <p:spPr bwMode="auto">
          <a:xfrm>
            <a:off x="1231200" y="2285520"/>
            <a:ext cx="2286720" cy="228984"/>
          </a:xfrm>
          <a:prstGeom prst="rect">
            <a:avLst/>
          </a:prstGeom>
          <a:solidFill>
            <a:srgbClr val="FFFFFF"/>
          </a:solidFill>
          <a:ln w="12700">
            <a:solidFill>
              <a:schemeClr val="tx1"/>
            </a:solidFill>
            <a:miter lim="800000"/>
            <a:headEnd/>
            <a:tailEnd/>
          </a:ln>
        </p:spPr>
        <p:txBody>
          <a:bodyPr wrap="none" lIns="91430" tIns="45715" rIns="91430" bIns="45715" anchor="ctr"/>
          <a:lstStyle/>
          <a:p>
            <a:endParaRPr lang="en-US"/>
          </a:p>
        </p:txBody>
      </p:sp>
      <p:sp>
        <p:nvSpPr>
          <p:cNvPr id="46135" name="Line 55"/>
          <p:cNvSpPr>
            <a:spLocks noChangeShapeType="1"/>
          </p:cNvSpPr>
          <p:nvPr/>
        </p:nvSpPr>
        <p:spPr bwMode="auto">
          <a:xfrm>
            <a:off x="2666880" y="2209192"/>
            <a:ext cx="0" cy="381641"/>
          </a:xfrm>
          <a:prstGeom prst="line">
            <a:avLst/>
          </a:prstGeom>
          <a:noFill/>
          <a:ln w="28575">
            <a:solidFill>
              <a:schemeClr val="tx1"/>
            </a:solidFill>
            <a:round/>
            <a:headEnd/>
            <a:tailEnd/>
          </a:ln>
        </p:spPr>
        <p:txBody>
          <a:bodyPr wrap="none" lIns="91430" tIns="45715" rIns="91430" bIns="45715" anchor="ctr"/>
          <a:lstStyle/>
          <a:p>
            <a:endParaRPr lang="en-US"/>
          </a:p>
        </p:txBody>
      </p:sp>
      <p:sp>
        <p:nvSpPr>
          <p:cNvPr id="46136" name="Line 56"/>
          <p:cNvSpPr>
            <a:spLocks noChangeShapeType="1"/>
          </p:cNvSpPr>
          <p:nvPr/>
        </p:nvSpPr>
        <p:spPr bwMode="auto">
          <a:xfrm flipV="1">
            <a:off x="4279680" y="2972472"/>
            <a:ext cx="0" cy="106571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37" name="Line 57"/>
          <p:cNvSpPr>
            <a:spLocks noChangeShapeType="1"/>
          </p:cNvSpPr>
          <p:nvPr/>
        </p:nvSpPr>
        <p:spPr bwMode="auto">
          <a:xfrm>
            <a:off x="3136320" y="2514504"/>
            <a:ext cx="0" cy="457968"/>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38" name="Line 58"/>
          <p:cNvSpPr>
            <a:spLocks noChangeShapeType="1"/>
          </p:cNvSpPr>
          <p:nvPr/>
        </p:nvSpPr>
        <p:spPr bwMode="auto">
          <a:xfrm>
            <a:off x="3136320" y="2972472"/>
            <a:ext cx="114336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39" name="Line 59"/>
          <p:cNvSpPr>
            <a:spLocks noChangeShapeType="1"/>
          </p:cNvSpPr>
          <p:nvPr/>
        </p:nvSpPr>
        <p:spPr bwMode="auto">
          <a:xfrm>
            <a:off x="3441600" y="2514504"/>
            <a:ext cx="0" cy="305312"/>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40" name="Line 60"/>
          <p:cNvSpPr>
            <a:spLocks noChangeShapeType="1"/>
          </p:cNvSpPr>
          <p:nvPr/>
        </p:nvSpPr>
        <p:spPr bwMode="auto">
          <a:xfrm>
            <a:off x="3441600" y="2819816"/>
            <a:ext cx="106704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41" name="Line 61"/>
          <p:cNvSpPr>
            <a:spLocks noChangeShapeType="1"/>
          </p:cNvSpPr>
          <p:nvPr/>
        </p:nvSpPr>
        <p:spPr bwMode="auto">
          <a:xfrm>
            <a:off x="4508640" y="2819817"/>
            <a:ext cx="0" cy="1828992"/>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42" name="Line 62"/>
          <p:cNvSpPr>
            <a:spLocks noChangeShapeType="1"/>
          </p:cNvSpPr>
          <p:nvPr/>
        </p:nvSpPr>
        <p:spPr bwMode="auto">
          <a:xfrm>
            <a:off x="3365280" y="2285520"/>
            <a:ext cx="0" cy="228984"/>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43" name="Rectangle 63"/>
          <p:cNvSpPr>
            <a:spLocks noChangeArrowheads="1"/>
          </p:cNvSpPr>
          <p:nvPr/>
        </p:nvSpPr>
        <p:spPr bwMode="auto">
          <a:xfrm>
            <a:off x="1231201" y="2972472"/>
            <a:ext cx="1448640" cy="1218368"/>
          </a:xfrm>
          <a:prstGeom prst="rect">
            <a:avLst/>
          </a:prstGeom>
          <a:solidFill>
            <a:srgbClr val="FFFFFF"/>
          </a:solidFill>
          <a:ln w="28575">
            <a:solidFill>
              <a:srgbClr val="0000B6"/>
            </a:solidFill>
            <a:miter lim="800000"/>
            <a:headEnd/>
            <a:tailEnd/>
          </a:ln>
        </p:spPr>
        <p:txBody>
          <a:bodyPr wrap="none" lIns="91430" tIns="45715" rIns="91430" bIns="45715" anchor="ctr"/>
          <a:lstStyle/>
          <a:p>
            <a:endParaRPr lang="en-US"/>
          </a:p>
        </p:txBody>
      </p:sp>
      <p:sp>
        <p:nvSpPr>
          <p:cNvPr id="46144" name="Line 64"/>
          <p:cNvSpPr>
            <a:spLocks noChangeShapeType="1"/>
          </p:cNvSpPr>
          <p:nvPr/>
        </p:nvSpPr>
        <p:spPr bwMode="auto">
          <a:xfrm>
            <a:off x="2145600" y="2972472"/>
            <a:ext cx="0" cy="1218368"/>
          </a:xfrm>
          <a:prstGeom prst="line">
            <a:avLst/>
          </a:prstGeom>
          <a:noFill/>
          <a:ln w="12700">
            <a:solidFill>
              <a:srgbClr val="0000B6"/>
            </a:solidFill>
            <a:round/>
            <a:headEnd/>
            <a:tailEnd/>
          </a:ln>
        </p:spPr>
        <p:txBody>
          <a:bodyPr wrap="none" lIns="91430" tIns="45715" rIns="91430" bIns="45715" anchor="ctr"/>
          <a:lstStyle/>
          <a:p>
            <a:endParaRPr lang="en-US"/>
          </a:p>
        </p:txBody>
      </p:sp>
      <p:sp>
        <p:nvSpPr>
          <p:cNvPr id="46145" name="Line 65"/>
          <p:cNvSpPr>
            <a:spLocks noChangeShapeType="1"/>
          </p:cNvSpPr>
          <p:nvPr/>
        </p:nvSpPr>
        <p:spPr bwMode="auto">
          <a:xfrm>
            <a:off x="1994400" y="2514505"/>
            <a:ext cx="0" cy="228984"/>
          </a:xfrm>
          <a:prstGeom prst="line">
            <a:avLst/>
          </a:prstGeom>
          <a:noFill/>
          <a:ln w="12700">
            <a:solidFill>
              <a:srgbClr val="0000B6"/>
            </a:solidFill>
            <a:round/>
            <a:headEnd/>
            <a:tailEnd/>
          </a:ln>
        </p:spPr>
        <p:txBody>
          <a:bodyPr wrap="none" lIns="91430" tIns="45715" rIns="91430" bIns="45715" anchor="ctr"/>
          <a:lstStyle/>
          <a:p>
            <a:endParaRPr lang="en-US"/>
          </a:p>
        </p:txBody>
      </p:sp>
      <p:sp>
        <p:nvSpPr>
          <p:cNvPr id="46146" name="Line 66"/>
          <p:cNvSpPr>
            <a:spLocks noChangeShapeType="1"/>
          </p:cNvSpPr>
          <p:nvPr/>
        </p:nvSpPr>
        <p:spPr bwMode="auto">
          <a:xfrm flipH="1">
            <a:off x="1536481" y="2743488"/>
            <a:ext cx="457920" cy="0"/>
          </a:xfrm>
          <a:prstGeom prst="line">
            <a:avLst/>
          </a:prstGeom>
          <a:noFill/>
          <a:ln w="12700">
            <a:solidFill>
              <a:srgbClr val="0000B6"/>
            </a:solidFill>
            <a:round/>
            <a:headEnd/>
            <a:tailEnd/>
          </a:ln>
        </p:spPr>
        <p:txBody>
          <a:bodyPr wrap="none" lIns="91430" tIns="45715" rIns="91430" bIns="45715" anchor="ctr"/>
          <a:lstStyle/>
          <a:p>
            <a:endParaRPr lang="en-US"/>
          </a:p>
        </p:txBody>
      </p:sp>
      <p:sp>
        <p:nvSpPr>
          <p:cNvPr id="46147" name="Line 67"/>
          <p:cNvSpPr>
            <a:spLocks noChangeShapeType="1"/>
          </p:cNvSpPr>
          <p:nvPr/>
        </p:nvSpPr>
        <p:spPr bwMode="auto">
          <a:xfrm>
            <a:off x="1536480" y="2743488"/>
            <a:ext cx="0" cy="228984"/>
          </a:xfrm>
          <a:prstGeom prst="line">
            <a:avLst/>
          </a:prstGeom>
          <a:noFill/>
          <a:ln w="12700">
            <a:solidFill>
              <a:srgbClr val="0000B6"/>
            </a:solidFill>
            <a:round/>
            <a:headEnd/>
            <a:tailEnd type="triangle" w="med" len="med"/>
          </a:ln>
        </p:spPr>
        <p:txBody>
          <a:bodyPr wrap="none" lIns="91430" tIns="45715" rIns="91430" bIns="45715" anchor="ctr"/>
          <a:lstStyle/>
          <a:p>
            <a:endParaRPr lang="en-US"/>
          </a:p>
        </p:txBody>
      </p:sp>
      <p:sp>
        <p:nvSpPr>
          <p:cNvPr id="46148" name="Line 68"/>
          <p:cNvSpPr>
            <a:spLocks noChangeShapeType="1"/>
          </p:cNvSpPr>
          <p:nvPr/>
        </p:nvSpPr>
        <p:spPr bwMode="auto">
          <a:xfrm>
            <a:off x="2450880" y="4190841"/>
            <a:ext cx="0" cy="228984"/>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49" name="Line 69"/>
          <p:cNvSpPr>
            <a:spLocks noChangeShapeType="1"/>
          </p:cNvSpPr>
          <p:nvPr/>
        </p:nvSpPr>
        <p:spPr bwMode="auto">
          <a:xfrm>
            <a:off x="2450880" y="4419824"/>
            <a:ext cx="1372320" cy="0"/>
          </a:xfrm>
          <a:prstGeom prst="line">
            <a:avLst/>
          </a:prstGeom>
          <a:noFill/>
          <a:ln w="12700">
            <a:solidFill>
              <a:schemeClr val="tx1"/>
            </a:solidFill>
            <a:round/>
            <a:headEnd/>
            <a:tailEnd/>
          </a:ln>
        </p:spPr>
        <p:txBody>
          <a:bodyPr wrap="none" lIns="91430" tIns="45715" rIns="91430" bIns="45715" anchor="ctr"/>
          <a:lstStyle/>
          <a:p>
            <a:endParaRPr lang="en-US"/>
          </a:p>
        </p:txBody>
      </p:sp>
      <p:sp>
        <p:nvSpPr>
          <p:cNvPr id="46150" name="Line 70"/>
          <p:cNvSpPr>
            <a:spLocks noChangeShapeType="1"/>
          </p:cNvSpPr>
          <p:nvPr/>
        </p:nvSpPr>
        <p:spPr bwMode="auto">
          <a:xfrm>
            <a:off x="3823200" y="4419824"/>
            <a:ext cx="0" cy="228984"/>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51" name="Text Box 71"/>
          <p:cNvSpPr txBox="1">
            <a:spLocks noChangeArrowheads="1"/>
          </p:cNvSpPr>
          <p:nvPr/>
        </p:nvSpPr>
        <p:spPr bwMode="auto">
          <a:xfrm>
            <a:off x="1270776" y="3351631"/>
            <a:ext cx="805007" cy="369322"/>
          </a:xfrm>
          <a:prstGeom prst="rect">
            <a:avLst/>
          </a:prstGeom>
          <a:noFill/>
          <a:ln w="12700">
            <a:noFill/>
            <a:miter lim="800000"/>
            <a:headEnd/>
            <a:tailEnd/>
          </a:ln>
        </p:spPr>
        <p:txBody>
          <a:bodyPr wrap="none" lIns="91430" tIns="45715" rIns="91430" bIns="45715" anchor="ctr">
            <a:spAutoFit/>
          </a:bodyPr>
          <a:lstStyle/>
          <a:p>
            <a:pPr algn="ctr"/>
            <a:r>
              <a:rPr lang="en-US">
                <a:solidFill>
                  <a:srgbClr val="0000B6"/>
                </a:solidFill>
              </a:rPr>
              <a:t>VA Tag</a:t>
            </a:r>
          </a:p>
        </p:txBody>
      </p:sp>
      <p:sp>
        <p:nvSpPr>
          <p:cNvPr id="46152" name="Text Box 72"/>
          <p:cNvSpPr txBox="1">
            <a:spLocks noChangeArrowheads="1"/>
          </p:cNvSpPr>
          <p:nvPr/>
        </p:nvSpPr>
        <p:spPr bwMode="auto">
          <a:xfrm>
            <a:off x="2218216" y="3213852"/>
            <a:ext cx="498450" cy="646321"/>
          </a:xfrm>
          <a:prstGeom prst="rect">
            <a:avLst/>
          </a:prstGeom>
          <a:noFill/>
          <a:ln w="12700">
            <a:noFill/>
            <a:miter lim="800000"/>
            <a:headEnd/>
            <a:tailEnd/>
          </a:ln>
        </p:spPr>
        <p:txBody>
          <a:bodyPr wrap="none" lIns="91430" tIns="45715" rIns="91430" bIns="45715" anchor="ctr">
            <a:spAutoFit/>
          </a:bodyPr>
          <a:lstStyle/>
          <a:p>
            <a:pPr algn="ctr"/>
            <a:r>
              <a:rPr lang="en-US">
                <a:solidFill>
                  <a:srgbClr val="0000B6"/>
                </a:solidFill>
              </a:rPr>
              <a:t>PA</a:t>
            </a:r>
          </a:p>
          <a:p>
            <a:pPr algn="ctr"/>
            <a:r>
              <a:rPr lang="en-US">
                <a:solidFill>
                  <a:srgbClr val="0000B6"/>
                </a:solidFill>
              </a:rPr>
              <a:t>Tag</a:t>
            </a:r>
          </a:p>
        </p:txBody>
      </p:sp>
      <p:sp>
        <p:nvSpPr>
          <p:cNvPr id="46153" name="Line 74"/>
          <p:cNvSpPr>
            <a:spLocks noChangeShapeType="1"/>
          </p:cNvSpPr>
          <p:nvPr/>
        </p:nvSpPr>
        <p:spPr bwMode="auto">
          <a:xfrm>
            <a:off x="1689120" y="4190840"/>
            <a:ext cx="0" cy="381641"/>
          </a:xfrm>
          <a:prstGeom prst="line">
            <a:avLst/>
          </a:prstGeom>
          <a:noFill/>
          <a:ln w="12700">
            <a:solidFill>
              <a:srgbClr val="0000B6"/>
            </a:solidFill>
            <a:round/>
            <a:headEnd/>
            <a:tailEnd type="triangle" w="med" len="med"/>
          </a:ln>
        </p:spPr>
        <p:txBody>
          <a:bodyPr wrap="none" lIns="91430" tIns="45715" rIns="91430" bIns="45715" anchor="ctr"/>
          <a:lstStyle/>
          <a:p>
            <a:endParaRPr lang="en-US"/>
          </a:p>
        </p:txBody>
      </p:sp>
      <p:sp>
        <p:nvSpPr>
          <p:cNvPr id="46154" name="Text Box 75"/>
          <p:cNvSpPr txBox="1">
            <a:spLocks noChangeArrowheads="1"/>
          </p:cNvSpPr>
          <p:nvPr/>
        </p:nvSpPr>
        <p:spPr bwMode="auto">
          <a:xfrm>
            <a:off x="1269378" y="4570719"/>
            <a:ext cx="846685" cy="369322"/>
          </a:xfrm>
          <a:prstGeom prst="rect">
            <a:avLst/>
          </a:prstGeom>
          <a:noFill/>
          <a:ln w="12700">
            <a:noFill/>
            <a:miter lim="800000"/>
            <a:headEnd/>
            <a:tailEnd/>
          </a:ln>
        </p:spPr>
        <p:txBody>
          <a:bodyPr wrap="none" lIns="91430" tIns="45715" rIns="91430" bIns="45715" anchor="ctr">
            <a:spAutoFit/>
          </a:bodyPr>
          <a:lstStyle/>
          <a:p>
            <a:pPr algn="ctr"/>
            <a:r>
              <a:rPr lang="en-US">
                <a:solidFill>
                  <a:srgbClr val="0000B6"/>
                </a:solidFill>
              </a:rPr>
              <a:t>TLB Hit</a:t>
            </a:r>
          </a:p>
        </p:txBody>
      </p:sp>
      <p:sp>
        <p:nvSpPr>
          <p:cNvPr id="46155" name="Line 76"/>
          <p:cNvSpPr>
            <a:spLocks noChangeShapeType="1"/>
          </p:cNvSpPr>
          <p:nvPr/>
        </p:nvSpPr>
        <p:spPr bwMode="auto">
          <a:xfrm>
            <a:off x="6490080" y="4038184"/>
            <a:ext cx="380160" cy="0"/>
          </a:xfrm>
          <a:prstGeom prst="line">
            <a:avLst/>
          </a:prstGeom>
          <a:noFill/>
          <a:ln w="12700">
            <a:solidFill>
              <a:schemeClr val="tx1"/>
            </a:solidFill>
            <a:round/>
            <a:headEnd/>
            <a:tailEnd type="triangle" w="med" len="med"/>
          </a:ln>
        </p:spPr>
        <p:txBody>
          <a:bodyPr wrap="none" lIns="91430" tIns="45715" rIns="91430" bIns="45715" anchor="ctr"/>
          <a:lstStyle/>
          <a:p>
            <a:endParaRPr lang="en-US"/>
          </a:p>
        </p:txBody>
      </p:sp>
      <p:sp>
        <p:nvSpPr>
          <p:cNvPr id="46156" name="Text Box 78"/>
          <p:cNvSpPr txBox="1">
            <a:spLocks noChangeArrowheads="1"/>
          </p:cNvSpPr>
          <p:nvPr/>
        </p:nvSpPr>
        <p:spPr bwMode="auto">
          <a:xfrm>
            <a:off x="5333760" y="2614993"/>
            <a:ext cx="2819520" cy="369322"/>
          </a:xfrm>
          <a:prstGeom prst="rect">
            <a:avLst/>
          </a:prstGeom>
          <a:noFill/>
          <a:ln w="12700">
            <a:noFill/>
            <a:miter lim="800000"/>
            <a:headEnd/>
            <a:tailEnd/>
          </a:ln>
        </p:spPr>
        <p:txBody>
          <a:bodyPr lIns="91430" tIns="45715" rIns="91430" bIns="45715" anchor="ctr">
            <a:spAutoFit/>
          </a:bodyPr>
          <a:lstStyle/>
          <a:p>
            <a:pPr algn="ctr"/>
            <a:r>
              <a:rPr lang="en-US"/>
              <a:t>2-way Associative Cache</a:t>
            </a:r>
          </a:p>
        </p:txBody>
      </p:sp>
      <p:sp>
        <p:nvSpPr>
          <p:cNvPr id="46157" name="Text Box 79"/>
          <p:cNvSpPr txBox="1">
            <a:spLocks noChangeArrowheads="1"/>
          </p:cNvSpPr>
          <p:nvPr/>
        </p:nvSpPr>
        <p:spPr bwMode="auto">
          <a:xfrm>
            <a:off x="2666881" y="2919586"/>
            <a:ext cx="1599840" cy="369322"/>
          </a:xfrm>
          <a:prstGeom prst="rect">
            <a:avLst/>
          </a:prstGeom>
          <a:noFill/>
          <a:ln w="12700">
            <a:noFill/>
            <a:miter lim="800000"/>
            <a:headEnd/>
            <a:tailEnd/>
          </a:ln>
        </p:spPr>
        <p:txBody>
          <a:bodyPr lIns="91430" tIns="45715" rIns="91430" bIns="45715" anchor="ctr">
            <a:spAutoFit/>
          </a:bodyPr>
          <a:lstStyle/>
          <a:p>
            <a:pPr algn="ctr"/>
            <a:r>
              <a:rPr lang="en-US"/>
              <a:t> Index</a:t>
            </a:r>
          </a:p>
        </p:txBody>
      </p:sp>
      <p:sp>
        <p:nvSpPr>
          <p:cNvPr id="46158" name="Text Box 80"/>
          <p:cNvSpPr txBox="1">
            <a:spLocks noChangeArrowheads="1"/>
          </p:cNvSpPr>
          <p:nvPr/>
        </p:nvSpPr>
        <p:spPr bwMode="auto">
          <a:xfrm>
            <a:off x="2514240" y="4063066"/>
            <a:ext cx="1448640" cy="369322"/>
          </a:xfrm>
          <a:prstGeom prst="rect">
            <a:avLst/>
          </a:prstGeom>
          <a:noFill/>
          <a:ln w="12700">
            <a:noFill/>
            <a:miter lim="800000"/>
            <a:headEnd/>
            <a:tailEnd/>
          </a:ln>
        </p:spPr>
        <p:txBody>
          <a:bodyPr lIns="91430" tIns="45715" rIns="91430" bIns="45715" anchor="ctr">
            <a:spAutoFit/>
          </a:bodyPr>
          <a:lstStyle/>
          <a:p>
            <a:pPr algn="ctr"/>
            <a:r>
              <a:rPr lang="en-US"/>
              <a:t>PA Tag</a:t>
            </a:r>
          </a:p>
        </p:txBody>
      </p:sp>
      <p:sp>
        <p:nvSpPr>
          <p:cNvPr id="46159" name="Text Box 81"/>
          <p:cNvSpPr txBox="1">
            <a:spLocks noChangeArrowheads="1"/>
          </p:cNvSpPr>
          <p:nvPr/>
        </p:nvSpPr>
        <p:spPr bwMode="auto">
          <a:xfrm>
            <a:off x="3428641" y="2462337"/>
            <a:ext cx="1752480" cy="369322"/>
          </a:xfrm>
          <a:prstGeom prst="rect">
            <a:avLst/>
          </a:prstGeom>
          <a:noFill/>
          <a:ln w="12700">
            <a:noFill/>
            <a:miter lim="800000"/>
            <a:headEnd/>
            <a:tailEnd/>
          </a:ln>
        </p:spPr>
        <p:txBody>
          <a:bodyPr lIns="91430" tIns="45715" rIns="91430" bIns="45715" anchor="ctr">
            <a:spAutoFit/>
          </a:bodyPr>
          <a:lstStyle/>
          <a:p>
            <a:r>
              <a:rPr lang="en-US"/>
              <a:t>Block offset</a:t>
            </a:r>
          </a:p>
        </p:txBody>
      </p:sp>
      <p:sp>
        <p:nvSpPr>
          <p:cNvPr id="46160" name="Text Box 81"/>
          <p:cNvSpPr txBox="1">
            <a:spLocks noChangeArrowheads="1"/>
          </p:cNvSpPr>
          <p:nvPr/>
        </p:nvSpPr>
        <p:spPr bwMode="auto">
          <a:xfrm>
            <a:off x="2590561" y="1903559"/>
            <a:ext cx="1752480" cy="369322"/>
          </a:xfrm>
          <a:prstGeom prst="rect">
            <a:avLst/>
          </a:prstGeom>
          <a:noFill/>
          <a:ln w="12700">
            <a:noFill/>
            <a:miter lim="800000"/>
            <a:headEnd/>
            <a:tailEnd/>
          </a:ln>
        </p:spPr>
        <p:txBody>
          <a:bodyPr lIns="91430" tIns="45715" rIns="91430" bIns="45715" anchor="ctr">
            <a:spAutoFit/>
          </a:bodyPr>
          <a:lstStyle/>
          <a:p>
            <a:r>
              <a:rPr lang="en-US"/>
              <a:t>Page offset</a:t>
            </a:r>
          </a:p>
        </p:txBody>
      </p:sp>
      <p:sp>
        <p:nvSpPr>
          <p:cNvPr id="46161" name="Text Box 81"/>
          <p:cNvSpPr txBox="1">
            <a:spLocks noChangeArrowheads="1"/>
          </p:cNvSpPr>
          <p:nvPr/>
        </p:nvSpPr>
        <p:spPr bwMode="auto">
          <a:xfrm>
            <a:off x="1067041" y="1903559"/>
            <a:ext cx="1752480" cy="369322"/>
          </a:xfrm>
          <a:prstGeom prst="rect">
            <a:avLst/>
          </a:prstGeom>
          <a:noFill/>
          <a:ln w="12700">
            <a:noFill/>
            <a:miter lim="800000"/>
            <a:headEnd/>
            <a:tailEnd/>
          </a:ln>
        </p:spPr>
        <p:txBody>
          <a:bodyPr lIns="91430" tIns="45715" rIns="91430" bIns="45715" anchor="ctr">
            <a:spAutoFit/>
          </a:bodyPr>
          <a:lstStyle/>
          <a:p>
            <a:r>
              <a:rPr lang="en-US"/>
              <a:t>Virtual page #</a:t>
            </a:r>
          </a:p>
        </p:txBody>
      </p:sp>
      <p:sp>
        <p:nvSpPr>
          <p:cNvPr id="46162" name="Line 4"/>
          <p:cNvSpPr>
            <a:spLocks noChangeShapeType="1"/>
          </p:cNvSpPr>
          <p:nvPr/>
        </p:nvSpPr>
        <p:spPr bwMode="auto">
          <a:xfrm>
            <a:off x="532801" y="663910"/>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ph type="title"/>
          </p:nvPr>
        </p:nvSpPr>
        <p:spPr>
          <a:xfrm>
            <a:off x="533400" y="304800"/>
            <a:ext cx="8154988" cy="611188"/>
          </a:xfrm>
        </p:spPr>
        <p:txBody>
          <a:bodyPr lIns="90000" tIns="46800" rIns="90000" bIns="46800" anchor="ctr">
            <a:normAutofit fontScale="90000"/>
          </a:bodyPr>
          <a:lstStyle/>
          <a:p>
            <a:pPr algn="ct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solidFill>
                  <a:schemeClr val="tx2"/>
                </a:solidFill>
              </a:rPr>
              <a:t>Declaring, Allocating &amp; Initializing</a:t>
            </a:r>
            <a:br>
              <a:rPr lang="en-GB" sz="3200" smtClean="0">
                <a:solidFill>
                  <a:schemeClr val="tx2"/>
                </a:solidFill>
              </a:rPr>
            </a:br>
            <a:r>
              <a:rPr lang="en-GB" sz="3200" smtClean="0">
                <a:solidFill>
                  <a:schemeClr val="tx2"/>
                </a:solidFill>
              </a:rPr>
              <a:t>Heap Arrays in MIPS</a:t>
            </a:r>
            <a:endParaRPr lang="en-GB" sz="2400" smtClean="0"/>
          </a:p>
        </p:txBody>
      </p:sp>
      <p:sp>
        <p:nvSpPr>
          <p:cNvPr id="100355" name="Text Box 3"/>
          <p:cNvSpPr txBox="1">
            <a:spLocks noChangeArrowheads="1"/>
          </p:cNvSpPr>
          <p:nvPr/>
        </p:nvSpPr>
        <p:spPr bwMode="auto">
          <a:xfrm>
            <a:off x="458788" y="1524000"/>
            <a:ext cx="2924175" cy="4181475"/>
          </a:xfrm>
          <a:prstGeom prst="rect">
            <a:avLst/>
          </a:prstGeom>
          <a:noFill/>
          <a:ln w="9525">
            <a:noFill/>
            <a:round/>
            <a:headEnd/>
            <a:tailEnd/>
          </a:ln>
        </p:spPr>
        <p:txBody>
          <a:bodyPr wrap="none" lIns="90000" tIns="46800" rIns="90000" bIns="46800">
            <a:spAutoFit/>
          </a:bodyPr>
          <a:lstStyle/>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ea typeface="ＭＳ Ｐゴシック" charset="-128"/>
              </a:rPr>
              <a:t>…..Real MIPS……</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 $sp, $sp, -(24 + x + 8)	</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$a0, $0, 4</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jal malloc</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$v0, 4($sp)</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5</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$t0, 0($v0)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$a0, $0, 12</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jal malloc</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$v0, 0($sp)</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1</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$t0, 0($v0)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2</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$t1, 4($v0)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3</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$t1, 8($v0)</a:t>
            </a:r>
          </a:p>
        </p:txBody>
      </p:sp>
      <p:sp>
        <p:nvSpPr>
          <p:cNvPr id="100356" name="Text Box 4"/>
          <p:cNvSpPr txBox="1">
            <a:spLocks noChangeArrowheads="1"/>
          </p:cNvSpPr>
          <p:nvPr/>
        </p:nvSpPr>
        <p:spPr bwMode="auto">
          <a:xfrm>
            <a:off x="4578350" y="1600200"/>
            <a:ext cx="3790950" cy="4692650"/>
          </a:xfrm>
          <a:prstGeom prst="rect">
            <a:avLst/>
          </a:prstGeom>
          <a:noFill/>
          <a:ln w="9525">
            <a:noFill/>
            <a:round/>
            <a:headEnd/>
            <a:tailEnd/>
          </a:ln>
        </p:spPr>
        <p:txBody>
          <a:bodyPr wrap="none" lIns="90000" tIns="46800" rIns="90000" bIns="46800">
            <a:spAutoFit/>
          </a:bodyPr>
          <a:lstStyle/>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ea typeface="ＭＳ Ｐゴシック" charset="-128"/>
              </a:rPr>
              <a:t>…..Simulator MIPS……</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 $sp, $sp, -(24 + x + 8)	</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$a0, $0, 4 # how much space</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$v0, $0, 9</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syscall</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$v0, 4($sp) # address in $v0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5</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$t0, 0($v0)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$a0, $0, 12 # how much space</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$v0, $0, 9</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syscall</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$v0, 0($sp) # address in $v0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1</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$t0, 0($v0)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2</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$t1, 4($v0)</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addi $t0, $0, 3</a:t>
            </a:r>
          </a:p>
          <a:p>
            <a:pPr algn="l" defTabSz="457200">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Arial" charset="0"/>
              </a:rPr>
              <a:t>sw $t1, 8($v0)</a:t>
            </a:r>
          </a:p>
        </p:txBody>
      </p:sp>
      <p:sp>
        <p:nvSpPr>
          <p:cNvPr id="100357" name="Line 5"/>
          <p:cNvSpPr>
            <a:spLocks noChangeShapeType="1"/>
          </p:cNvSpPr>
          <p:nvPr/>
        </p:nvSpPr>
        <p:spPr bwMode="auto">
          <a:xfrm>
            <a:off x="609600" y="6096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ph type="title"/>
          </p:nvPr>
        </p:nvSpPr>
        <p:spPr>
          <a:xfrm>
            <a:off x="228600" y="215900"/>
            <a:ext cx="8686800" cy="7747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Performance</a:t>
            </a:r>
            <a:br>
              <a:rPr lang="en-GB" sz="3200" smtClean="0">
                <a:solidFill>
                  <a:schemeClr val="tx2"/>
                </a:solidFill>
              </a:rPr>
            </a:br>
            <a:r>
              <a:rPr lang="en-GB" b="0" smtClean="0">
                <a:solidFill>
                  <a:schemeClr val="tx2"/>
                </a:solidFill>
              </a:rPr>
              <a:t>Initial Points</a:t>
            </a:r>
            <a:endParaRPr lang="en-GB" smtClean="0"/>
          </a:p>
        </p:txBody>
      </p:sp>
      <p:sp>
        <p:nvSpPr>
          <p:cNvPr id="102403" name="Rectangle 3"/>
          <p:cNvSpPr>
            <a:spLocks noChangeArrowheads="1"/>
          </p:cNvSpPr>
          <p:nvPr>
            <p:ph type="body" idx="1"/>
          </p:nvPr>
        </p:nvSpPr>
        <p:spPr>
          <a:xfrm>
            <a:off x="381000" y="1293813"/>
            <a:ext cx="8763000" cy="5564187"/>
          </a:xfrm>
        </p:spPr>
        <p:txBody>
          <a:bodyPr lIns="82945" tIns="41473" rIns="82945" bIns="41473">
            <a:normAutofit fontScale="92500" lnSpcReduction="20000"/>
          </a:bodyPr>
          <a:lstStyle/>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The concept of performance is simple, but the determination is difficult.</a:t>
            </a:r>
          </a:p>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The complexity occurs because of:</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Complexity of current software systems</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Hardware issues and improvements</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User needs</a:t>
            </a:r>
          </a:p>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A complexity is that the words used may vary. Example: clock cycles, ticks, clock ticks, clock periods, clocks, cycles. </a:t>
            </a:r>
          </a:p>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The network interface is a big factor</a:t>
            </a:r>
          </a:p>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Performance will vary from:</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From business to business</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From university to university</a:t>
            </a:r>
          </a:p>
          <a:p>
            <a:pPr marL="863600" lvl="1" indent="-287338" defTabSz="457200" eaLnBrk="1" hangingPunct="1">
              <a:lnSpc>
                <a:spcPct val="75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From business to university and vice versa</a:t>
            </a:r>
          </a:p>
          <a:p>
            <a:pPr marL="863600" lvl="1" indent="-287338" defTabSz="457200" eaLnBrk="1" hangingPunct="1">
              <a:lnSpc>
                <a:spcPct val="75000"/>
              </a:lnSpc>
              <a:spcBef>
                <a:spcPts val="575"/>
              </a:spcBef>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smtClean="0"/>
          </a:p>
          <a:p>
            <a:pPr marL="863600" lvl="1" indent="-287338" defTabSz="457200" eaLnBrk="1" hangingPunct="1">
              <a:lnSpc>
                <a:spcPct val="75000"/>
              </a:lnSpc>
              <a:spcBef>
                <a:spcPts val="575"/>
              </a:spcBef>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			Why? For all above.</a:t>
            </a:r>
          </a:p>
          <a:p>
            <a:pPr marL="431800" indent="-323850" defTabSz="457200" eaLnBrk="1" hangingPunct="1">
              <a:lnSpc>
                <a:spcPct val="80000"/>
              </a:lnSpc>
              <a:spcBef>
                <a:spcPts val="575"/>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sz="1800" smtClean="0"/>
          </a:p>
          <a:p>
            <a:pPr marL="431800" indent="-323850" defTabSz="457200" eaLnBrk="1" hangingPunct="1">
              <a:lnSpc>
                <a:spcPct val="80000"/>
              </a:lnSpc>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800" smtClean="0"/>
              <a:t>  </a:t>
            </a:r>
            <a:endParaRPr lang="en-GB" sz="1800" i="1" smtClean="0"/>
          </a:p>
        </p:txBody>
      </p:sp>
      <p:sp>
        <p:nvSpPr>
          <p:cNvPr id="102404" name="Line 4"/>
          <p:cNvSpPr>
            <a:spLocks noChangeShapeType="1"/>
          </p:cNvSpPr>
          <p:nvPr/>
        </p:nvSpPr>
        <p:spPr bwMode="auto">
          <a:xfrm>
            <a:off x="533400" y="9906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ph type="title"/>
          </p:nvPr>
        </p:nvSpPr>
        <p:spPr>
          <a:xfrm>
            <a:off x="228600" y="215900"/>
            <a:ext cx="8686800" cy="774700"/>
          </a:xfrm>
        </p:spPr>
        <p:txBody>
          <a:bodyPr lIns="82945" tIns="41473" rIns="82945" bIns="41473" anchor="ct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Performance</a:t>
            </a:r>
            <a:endParaRPr lang="en-GB" smtClean="0"/>
          </a:p>
        </p:txBody>
      </p:sp>
      <p:sp>
        <p:nvSpPr>
          <p:cNvPr id="104451" name="Rectangle 3"/>
          <p:cNvSpPr>
            <a:spLocks noChangeArrowheads="1"/>
          </p:cNvSpPr>
          <p:nvPr>
            <p:ph type="body" idx="1"/>
          </p:nvPr>
        </p:nvSpPr>
        <p:spPr>
          <a:xfrm>
            <a:off x="228600" y="1143000"/>
            <a:ext cx="8763000" cy="5564188"/>
          </a:xfrm>
        </p:spPr>
        <p:txBody>
          <a:bodyPr lIns="82945" tIns="41473" rIns="82945" bIns="41473">
            <a:normAutofit fontScale="85000" lnSpcReduction="10000"/>
          </a:bodyPr>
          <a:lstStyle/>
          <a:p>
            <a:pPr marL="43180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Measure, Report, and Summarize</a:t>
            </a:r>
          </a:p>
          <a:p>
            <a:pPr marL="43180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Make intelligent choices</a:t>
            </a:r>
          </a:p>
          <a:p>
            <a:pPr marL="43180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See through the marketing hype</a:t>
            </a:r>
          </a:p>
          <a:p>
            <a:pPr marL="43180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Key to understanding underlying organizational motivation</a:t>
            </a:r>
            <a:br>
              <a:rPr lang="en-GB" smtClean="0"/>
            </a:br>
            <a:r>
              <a:rPr lang="en-GB" smtClean="0"/>
              <a:t/>
            </a:r>
            <a:br>
              <a:rPr lang="en-GB" smtClean="0"/>
            </a:br>
            <a:r>
              <a:rPr lang="en-GB" i="1" smtClean="0"/>
              <a:t>Why is some hardware better than others for different programs?</a:t>
            </a:r>
            <a:br>
              <a:rPr lang="en-GB" i="1" smtClean="0"/>
            </a:br>
            <a:r>
              <a:rPr lang="en-GB" i="1" smtClean="0"/>
              <a:t/>
            </a:r>
            <a:br>
              <a:rPr lang="en-GB" i="1" smtClean="0"/>
            </a:br>
            <a:r>
              <a:rPr lang="en-GB" i="1" smtClean="0"/>
              <a:t>What factors of system performance are hardware related? (e.g., Do we need a new machine, or a new operating system?)</a:t>
            </a:r>
            <a:br>
              <a:rPr lang="en-GB" i="1" smtClean="0"/>
            </a:br>
            <a:r>
              <a:rPr lang="en-GB" i="1" smtClean="0"/>
              <a:t/>
            </a:r>
            <a:br>
              <a:rPr lang="en-GB" i="1" smtClean="0"/>
            </a:br>
            <a:r>
              <a:rPr lang="en-GB" i="1" smtClean="0"/>
              <a:t>How does the machine's instruction set affect performance?</a:t>
            </a:r>
          </a:p>
        </p:txBody>
      </p:sp>
      <p:sp>
        <p:nvSpPr>
          <p:cNvPr id="104452" name="Line 4"/>
          <p:cNvSpPr>
            <a:spLocks noChangeShapeType="1"/>
          </p:cNvSpPr>
          <p:nvPr/>
        </p:nvSpPr>
        <p:spPr bwMode="auto">
          <a:xfrm>
            <a:off x="533400" y="8382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ph type="title"/>
          </p:nvPr>
        </p:nvSpPr>
        <p:spPr>
          <a:xfrm>
            <a:off x="725488" y="146050"/>
            <a:ext cx="8137525" cy="1143000"/>
          </a:xfrm>
        </p:spPr>
        <p:txBody>
          <a:bodyPr/>
          <a:lstStyle/>
          <a:p>
            <a:pPr eaLnBrk="1" hangingPunct="1"/>
            <a:r>
              <a:rPr lang="en-US" sz="3200" smtClean="0">
                <a:solidFill>
                  <a:schemeClr val="tx2"/>
                </a:solidFill>
              </a:rPr>
              <a:t>Languages, Levels, Virtual Machines</a:t>
            </a:r>
            <a:endParaRPr lang="en-US" smtClean="0"/>
          </a:p>
        </p:txBody>
      </p:sp>
      <p:sp>
        <p:nvSpPr>
          <p:cNvPr id="28675" name="Rectangle 3"/>
          <p:cNvSpPr>
            <a:spLocks noChangeArrowheads="1"/>
          </p:cNvSpPr>
          <p:nvPr>
            <p:ph type="body" idx="1"/>
          </p:nvPr>
        </p:nvSpPr>
        <p:spPr>
          <a:xfrm>
            <a:off x="533400" y="1536700"/>
            <a:ext cx="2646363" cy="3486150"/>
          </a:xfrm>
        </p:spPr>
        <p:txBody>
          <a:bodyPr/>
          <a:lstStyle/>
          <a:p>
            <a:pPr eaLnBrk="1" hangingPunct="1">
              <a:buFont typeface="Wingdings" charset="2"/>
              <a:buNone/>
            </a:pPr>
            <a:r>
              <a:rPr lang="en-US" sz="1800" smtClean="0">
                <a:solidFill>
                  <a:srgbClr val="FF0000"/>
                </a:solidFill>
              </a:rPr>
              <a:t>What are some computers that have all levels?</a:t>
            </a:r>
          </a:p>
          <a:p>
            <a:pPr eaLnBrk="1" hangingPunct="1">
              <a:buFont typeface="Wingdings" charset="2"/>
              <a:buNone/>
            </a:pPr>
            <a:r>
              <a:rPr lang="en-US" sz="1800" smtClean="0">
                <a:solidFill>
                  <a:srgbClr val="FF0000"/>
                </a:solidFill>
              </a:rPr>
              <a:t>Why don’t some computers have all levels?</a:t>
            </a:r>
          </a:p>
          <a:p>
            <a:pPr eaLnBrk="1" hangingPunct="1">
              <a:buFont typeface="Wingdings" charset="2"/>
              <a:buNone/>
            </a:pPr>
            <a:endParaRPr lang="en-US" sz="1800" smtClean="0">
              <a:solidFill>
                <a:srgbClr val="FF0000"/>
              </a:solidFill>
            </a:endParaRPr>
          </a:p>
        </p:txBody>
      </p:sp>
      <p:pic>
        <p:nvPicPr>
          <p:cNvPr id="28676" name="Picture 4" descr="1-01"/>
          <p:cNvPicPr>
            <a:picLocks noChangeAspect="1" noChangeArrowheads="1"/>
          </p:cNvPicPr>
          <p:nvPr/>
        </p:nvPicPr>
        <p:blipFill>
          <a:blip r:embed="rId3" cstate="print"/>
          <a:srcRect/>
          <a:stretch>
            <a:fillRect/>
          </a:stretch>
        </p:blipFill>
        <p:spPr bwMode="auto">
          <a:xfrm>
            <a:off x="3352800" y="1371600"/>
            <a:ext cx="5243513" cy="4419600"/>
          </a:xfrm>
          <a:prstGeom prst="rect">
            <a:avLst/>
          </a:prstGeom>
          <a:noFill/>
          <a:ln w="9525">
            <a:noFill/>
            <a:miter lim="800000"/>
            <a:headEnd/>
            <a:tailEnd/>
          </a:ln>
        </p:spPr>
      </p:pic>
      <p:sp>
        <p:nvSpPr>
          <p:cNvPr id="28677" name="Rectangle 5"/>
          <p:cNvSpPr>
            <a:spLocks noChangeArrowheads="1"/>
          </p:cNvSpPr>
          <p:nvPr/>
        </p:nvSpPr>
        <p:spPr bwMode="auto">
          <a:xfrm>
            <a:off x="3962400" y="5867400"/>
            <a:ext cx="4724400" cy="381000"/>
          </a:xfrm>
          <a:prstGeom prst="rect">
            <a:avLst/>
          </a:prstGeom>
          <a:noFill/>
          <a:ln w="9525">
            <a:noFill/>
            <a:miter lim="800000"/>
            <a:headEnd/>
            <a:tailEnd/>
          </a:ln>
        </p:spPr>
        <p:txBody>
          <a:bodyPr/>
          <a:lstStyle/>
          <a:p>
            <a:pPr marL="287338" indent="-287338">
              <a:lnSpc>
                <a:spcPct val="90000"/>
              </a:lnSpc>
              <a:spcBef>
                <a:spcPts val="1900"/>
              </a:spcBef>
              <a:buClr>
                <a:srgbClr val="FC0128"/>
              </a:buClr>
              <a:buSzPct val="75000"/>
              <a:buFont typeface="Wingdings" charset="2"/>
              <a:buNone/>
            </a:pPr>
            <a:r>
              <a:rPr lang="en-US" sz="2400">
                <a:latin typeface="Arial" charset="0"/>
                <a:sym typeface="Arial" charset="0"/>
              </a:rPr>
              <a:t>A multilevel machine</a:t>
            </a:r>
          </a:p>
        </p:txBody>
      </p:sp>
      <p:sp>
        <p:nvSpPr>
          <p:cNvPr id="28678" name="Text Box 6"/>
          <p:cNvSpPr txBox="1">
            <a:spLocks noChangeArrowheads="1"/>
          </p:cNvSpPr>
          <p:nvPr/>
        </p:nvSpPr>
        <p:spPr bwMode="auto">
          <a:xfrm>
            <a:off x="304800" y="6400800"/>
            <a:ext cx="8458200" cy="263525"/>
          </a:xfrm>
          <a:prstGeom prst="rect">
            <a:avLst/>
          </a:prstGeom>
          <a:noFill/>
          <a:ln w="9525">
            <a:noFill/>
            <a:miter lim="800000"/>
            <a:headEnd/>
            <a:tailEnd/>
          </a:ln>
        </p:spPr>
        <p:txBody>
          <a:bodyPr>
            <a:spAutoFit/>
          </a:bodyPr>
          <a:lstStyle/>
          <a:p>
            <a:pPr algn="l">
              <a:lnSpc>
                <a:spcPct val="113000"/>
              </a:lnSpc>
              <a:spcBef>
                <a:spcPct val="50000"/>
              </a:spcBef>
              <a:buClr>
                <a:srgbClr val="000000"/>
              </a:buClr>
              <a:buSzPct val="100000"/>
              <a:buFont typeface="Arial" charset="0"/>
              <a:buNone/>
            </a:pPr>
            <a:r>
              <a:rPr lang="en-US" sz="1000">
                <a:solidFill>
                  <a:schemeClr val="tx2"/>
                </a:solidFill>
                <a:latin typeface="Arial" charset="0"/>
              </a:rPr>
              <a:t>Tannenbaum, Structured Computer Organization, Fifth Edition, © 2006 Pearson Education, Inc. All rights reserved. 0-13-148521-0</a:t>
            </a:r>
            <a:endParaRPr lang="en-US" sz="1800">
              <a:solidFill>
                <a:schemeClr val="tx1"/>
              </a:solidFill>
              <a:latin typeface="Arial" charset="0"/>
            </a:endParaRPr>
          </a:p>
        </p:txBody>
      </p:sp>
      <p:sp>
        <p:nvSpPr>
          <p:cNvPr id="28679" name="Line 7"/>
          <p:cNvSpPr>
            <a:spLocks noChangeShapeType="1"/>
          </p:cNvSpPr>
          <p:nvPr/>
        </p:nvSpPr>
        <p:spPr bwMode="auto">
          <a:xfrm>
            <a:off x="4572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reeform 2"/>
          <p:cNvSpPr>
            <a:spLocks noChangeArrowheads="1"/>
          </p:cNvSpPr>
          <p:nvPr/>
        </p:nvSpPr>
        <p:spPr bwMode="auto">
          <a:xfrm>
            <a:off x="1293813" y="3733800"/>
            <a:ext cx="3354387" cy="1374775"/>
          </a:xfrm>
          <a:custGeom>
            <a:avLst/>
            <a:gdLst>
              <a:gd name="T0" fmla="*/ 1374775 w 2113"/>
              <a:gd name="T1" fmla="*/ 0 h 865"/>
              <a:gd name="T2" fmla="*/ 0 w 2113"/>
              <a:gd name="T3" fmla="*/ 1373186 h 865"/>
              <a:gd name="T4" fmla="*/ 3352800 w 2113"/>
              <a:gd name="T5" fmla="*/ 1373186 h 865"/>
              <a:gd name="T6" fmla="*/ 2063750 w 2113"/>
              <a:gd name="T7" fmla="*/ 0 h 865"/>
              <a:gd name="T8" fmla="*/ 1374775 w 2113"/>
              <a:gd name="T9" fmla="*/ 0 h 865"/>
              <a:gd name="T10" fmla="*/ 0 60000 65536"/>
              <a:gd name="T11" fmla="*/ 0 60000 65536"/>
              <a:gd name="T12" fmla="*/ 0 60000 65536"/>
              <a:gd name="T13" fmla="*/ 0 60000 65536"/>
              <a:gd name="T14" fmla="*/ 0 60000 65536"/>
              <a:gd name="T15" fmla="*/ 0 w 2113"/>
              <a:gd name="T16" fmla="*/ 0 h 865"/>
              <a:gd name="T17" fmla="*/ 2113 w 2113"/>
              <a:gd name="T18" fmla="*/ 865 h 865"/>
            </a:gdLst>
            <a:ahLst/>
            <a:cxnLst>
              <a:cxn ang="T10">
                <a:pos x="T0" y="T1"/>
              </a:cxn>
              <a:cxn ang="T11">
                <a:pos x="T2" y="T3"/>
              </a:cxn>
              <a:cxn ang="T12">
                <a:pos x="T4" y="T5"/>
              </a:cxn>
              <a:cxn ang="T13">
                <a:pos x="T6" y="T7"/>
              </a:cxn>
              <a:cxn ang="T14">
                <a:pos x="T8" y="T9"/>
              </a:cxn>
            </a:cxnLst>
            <a:rect l="T15" t="T16" r="T17" b="T18"/>
            <a:pathLst>
              <a:path w="2113" h="865">
                <a:moveTo>
                  <a:pt x="866" y="0"/>
                </a:moveTo>
                <a:lnTo>
                  <a:pt x="0" y="864"/>
                </a:lnTo>
                <a:lnTo>
                  <a:pt x="2112" y="864"/>
                </a:lnTo>
                <a:lnTo>
                  <a:pt x="1300" y="0"/>
                </a:lnTo>
                <a:lnTo>
                  <a:pt x="866" y="0"/>
                </a:lnTo>
              </a:path>
            </a:pathLst>
          </a:custGeom>
          <a:solidFill>
            <a:srgbClr val="FFFFFF"/>
          </a:solidFill>
          <a:ln w="12600">
            <a:solidFill>
              <a:srgbClr val="000000"/>
            </a:solidFill>
            <a:round/>
            <a:headEnd/>
            <a:tailEnd/>
          </a:ln>
        </p:spPr>
        <p:txBody>
          <a:bodyPr wrap="none" anchor="ctr"/>
          <a:lstStyle/>
          <a:p>
            <a:endParaRPr lang="en-US"/>
          </a:p>
        </p:txBody>
      </p:sp>
      <p:sp>
        <p:nvSpPr>
          <p:cNvPr id="106499" name="Freeform 3"/>
          <p:cNvSpPr>
            <a:spLocks noChangeArrowheads="1"/>
          </p:cNvSpPr>
          <p:nvPr/>
        </p:nvSpPr>
        <p:spPr bwMode="auto">
          <a:xfrm>
            <a:off x="1485900" y="1449388"/>
            <a:ext cx="2973388" cy="1982787"/>
          </a:xfrm>
          <a:custGeom>
            <a:avLst/>
            <a:gdLst>
              <a:gd name="T0" fmla="*/ 1219200 w 1873"/>
              <a:gd name="T1" fmla="*/ 1981200 h 1249"/>
              <a:gd name="T2" fmla="*/ 0 w 1873"/>
              <a:gd name="T3" fmla="*/ 0 h 1249"/>
              <a:gd name="T4" fmla="*/ 2971800 w 1873"/>
              <a:gd name="T5" fmla="*/ 0 h 1249"/>
              <a:gd name="T6" fmla="*/ 1828800 w 1873"/>
              <a:gd name="T7" fmla="*/ 1981200 h 1249"/>
              <a:gd name="T8" fmla="*/ 1219200 w 1873"/>
              <a:gd name="T9" fmla="*/ 1981200 h 1249"/>
              <a:gd name="T10" fmla="*/ 0 60000 65536"/>
              <a:gd name="T11" fmla="*/ 0 60000 65536"/>
              <a:gd name="T12" fmla="*/ 0 60000 65536"/>
              <a:gd name="T13" fmla="*/ 0 60000 65536"/>
              <a:gd name="T14" fmla="*/ 0 60000 65536"/>
              <a:gd name="T15" fmla="*/ 0 w 1873"/>
              <a:gd name="T16" fmla="*/ 0 h 1249"/>
              <a:gd name="T17" fmla="*/ 1873 w 1873"/>
              <a:gd name="T18" fmla="*/ 1249 h 1249"/>
            </a:gdLst>
            <a:ahLst/>
            <a:cxnLst>
              <a:cxn ang="T10">
                <a:pos x="T0" y="T1"/>
              </a:cxn>
              <a:cxn ang="T11">
                <a:pos x="T2" y="T3"/>
              </a:cxn>
              <a:cxn ang="T12">
                <a:pos x="T4" y="T5"/>
              </a:cxn>
              <a:cxn ang="T13">
                <a:pos x="T6" y="T7"/>
              </a:cxn>
              <a:cxn ang="T14">
                <a:pos x="T8" y="T9"/>
              </a:cxn>
            </a:cxnLst>
            <a:rect l="T15" t="T16" r="T17" b="T18"/>
            <a:pathLst>
              <a:path w="1873" h="1249">
                <a:moveTo>
                  <a:pt x="768" y="1248"/>
                </a:moveTo>
                <a:lnTo>
                  <a:pt x="0" y="0"/>
                </a:lnTo>
                <a:lnTo>
                  <a:pt x="1872" y="0"/>
                </a:lnTo>
                <a:lnTo>
                  <a:pt x="1152" y="1248"/>
                </a:lnTo>
                <a:lnTo>
                  <a:pt x="768" y="1248"/>
                </a:lnTo>
              </a:path>
            </a:pathLst>
          </a:custGeom>
          <a:solidFill>
            <a:srgbClr val="FFFFFF"/>
          </a:solidFill>
          <a:ln w="12600">
            <a:solidFill>
              <a:srgbClr val="000000"/>
            </a:solidFill>
            <a:round/>
            <a:headEnd/>
            <a:tailEnd/>
          </a:ln>
        </p:spPr>
        <p:txBody>
          <a:bodyPr wrap="none" anchor="ctr"/>
          <a:lstStyle/>
          <a:p>
            <a:endParaRPr lang="en-US"/>
          </a:p>
        </p:txBody>
      </p:sp>
      <p:sp>
        <p:nvSpPr>
          <p:cNvPr id="106500" name="Rectangle 4"/>
          <p:cNvSpPr>
            <a:spLocks noChangeArrowheads="1"/>
          </p:cNvSpPr>
          <p:nvPr/>
        </p:nvSpPr>
        <p:spPr bwMode="auto">
          <a:xfrm>
            <a:off x="2514600" y="2895600"/>
            <a:ext cx="863600"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Lst>
            </a:pPr>
            <a:r>
              <a:rPr lang="en-GB" sz="1300" b="1">
                <a:latin typeface="Trebuchet MS" charset="0"/>
              </a:rPr>
              <a:t>Compiler</a:t>
            </a:r>
          </a:p>
        </p:txBody>
      </p:sp>
      <p:sp>
        <p:nvSpPr>
          <p:cNvPr id="106501" name="Rectangle 5"/>
          <p:cNvSpPr>
            <a:spLocks noChangeArrowheads="1"/>
          </p:cNvSpPr>
          <p:nvPr/>
        </p:nvSpPr>
        <p:spPr bwMode="auto">
          <a:xfrm>
            <a:off x="2354263" y="2233613"/>
            <a:ext cx="1233487" cy="495300"/>
          </a:xfrm>
          <a:prstGeom prst="rect">
            <a:avLst/>
          </a:prstGeom>
          <a:noFill/>
          <a:ln w="9525">
            <a:noFill/>
            <a:round/>
            <a:headEnd/>
            <a:tailEnd/>
          </a:ln>
        </p:spPr>
        <p:txBody>
          <a:bodyPr wrap="none" lIns="83598" tIns="41799" rIns="83598" bIns="41799">
            <a:spAutoFit/>
          </a:bodyPr>
          <a:lstStyle/>
          <a:p>
            <a:pPr defTabSz="414338" hangingPunct="0">
              <a:lnSpc>
                <a:spcPct val="104000"/>
              </a:lnSpc>
              <a:buClr>
                <a:srgbClr val="000000"/>
              </a:buClr>
              <a:buSzPct val="45000"/>
              <a:buFont typeface="StarSymbol" charset="0"/>
              <a:buNone/>
              <a:tabLst>
                <a:tab pos="657225" algn="l"/>
                <a:tab pos="1312863" algn="l"/>
              </a:tabLst>
            </a:pPr>
            <a:r>
              <a:rPr lang="en-GB" sz="1300" b="1">
                <a:latin typeface="Trebuchet MS" charset="0"/>
              </a:rPr>
              <a:t>Programming </a:t>
            </a:r>
          </a:p>
          <a:p>
            <a:pPr defTabSz="414338" hangingPunct="0">
              <a:lnSpc>
                <a:spcPct val="104000"/>
              </a:lnSpc>
              <a:buClr>
                <a:srgbClr val="000000"/>
              </a:buClr>
              <a:buSzPct val="45000"/>
              <a:buFont typeface="StarSymbol" charset="0"/>
              <a:buNone/>
              <a:tabLst>
                <a:tab pos="657225" algn="l"/>
                <a:tab pos="1312863" algn="l"/>
              </a:tabLst>
            </a:pPr>
            <a:r>
              <a:rPr lang="en-GB" sz="1300" b="1">
                <a:latin typeface="Trebuchet MS" charset="0"/>
              </a:rPr>
              <a:t>Language</a:t>
            </a:r>
          </a:p>
        </p:txBody>
      </p:sp>
      <p:sp>
        <p:nvSpPr>
          <p:cNvPr id="106502" name="Rectangle 6"/>
          <p:cNvSpPr>
            <a:spLocks noChangeArrowheads="1"/>
          </p:cNvSpPr>
          <p:nvPr/>
        </p:nvSpPr>
        <p:spPr bwMode="auto">
          <a:xfrm>
            <a:off x="2295525" y="1700213"/>
            <a:ext cx="1041400"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Lst>
            </a:pPr>
            <a:r>
              <a:rPr lang="en-GB" sz="1300" b="1">
                <a:latin typeface="Trebuchet MS" charset="0"/>
              </a:rPr>
              <a:t>Application</a:t>
            </a:r>
          </a:p>
        </p:txBody>
      </p:sp>
      <p:sp>
        <p:nvSpPr>
          <p:cNvPr id="106503" name="Rectangle 7"/>
          <p:cNvSpPr>
            <a:spLocks noChangeArrowheads="1"/>
          </p:cNvSpPr>
          <p:nvPr/>
        </p:nvSpPr>
        <p:spPr bwMode="auto">
          <a:xfrm>
            <a:off x="2438400" y="3886200"/>
            <a:ext cx="863600"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Lst>
            </a:pPr>
            <a:r>
              <a:rPr lang="en-GB" sz="1300" b="1">
                <a:latin typeface="Trebuchet MS" charset="0"/>
              </a:rPr>
              <a:t>Datapath</a:t>
            </a:r>
          </a:p>
        </p:txBody>
      </p:sp>
      <p:sp>
        <p:nvSpPr>
          <p:cNvPr id="106504" name="Rectangle 8"/>
          <p:cNvSpPr>
            <a:spLocks noChangeArrowheads="1"/>
          </p:cNvSpPr>
          <p:nvPr/>
        </p:nvSpPr>
        <p:spPr bwMode="auto">
          <a:xfrm>
            <a:off x="2833688" y="4137025"/>
            <a:ext cx="738187"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Lst>
            </a:pPr>
            <a:r>
              <a:rPr lang="en-GB" sz="1300" b="1">
                <a:latin typeface="Trebuchet MS" charset="0"/>
              </a:rPr>
              <a:t>Control</a:t>
            </a:r>
          </a:p>
        </p:txBody>
      </p:sp>
      <p:sp>
        <p:nvSpPr>
          <p:cNvPr id="106505" name="Rectangle 9"/>
          <p:cNvSpPr>
            <a:spLocks noChangeArrowheads="1"/>
          </p:cNvSpPr>
          <p:nvPr/>
        </p:nvSpPr>
        <p:spPr bwMode="auto">
          <a:xfrm>
            <a:off x="1743075" y="4748213"/>
            <a:ext cx="1017588"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Lst>
            </a:pPr>
            <a:r>
              <a:rPr lang="en-GB" sz="1300" b="1">
                <a:latin typeface="Trebuchet MS" charset="0"/>
              </a:rPr>
              <a:t>Transistors</a:t>
            </a:r>
          </a:p>
        </p:txBody>
      </p:sp>
      <p:sp>
        <p:nvSpPr>
          <p:cNvPr id="106506" name="Rectangle 10"/>
          <p:cNvSpPr>
            <a:spLocks noChangeArrowheads="1"/>
          </p:cNvSpPr>
          <p:nvPr/>
        </p:nvSpPr>
        <p:spPr bwMode="auto">
          <a:xfrm>
            <a:off x="2867025" y="4748213"/>
            <a:ext cx="600075"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Lst>
            </a:pPr>
            <a:r>
              <a:rPr lang="en-GB" sz="1300" b="1">
                <a:latin typeface="Trebuchet MS" charset="0"/>
              </a:rPr>
              <a:t>Wires</a:t>
            </a:r>
          </a:p>
        </p:txBody>
      </p:sp>
      <p:sp>
        <p:nvSpPr>
          <p:cNvPr id="106507" name="Rectangle 11"/>
          <p:cNvSpPr>
            <a:spLocks noChangeArrowheads="1"/>
          </p:cNvSpPr>
          <p:nvPr/>
        </p:nvSpPr>
        <p:spPr bwMode="auto">
          <a:xfrm>
            <a:off x="3486150" y="4748213"/>
            <a:ext cx="482600" cy="288925"/>
          </a:xfrm>
          <a:prstGeom prst="rect">
            <a:avLst/>
          </a:prstGeom>
          <a:noFill/>
          <a:ln w="9525">
            <a:noFill/>
            <a:round/>
            <a:headEnd/>
            <a:tailEnd/>
          </a:ln>
        </p:spPr>
        <p:txBody>
          <a:bodyPr wrap="none" lIns="83598" tIns="41799" rIns="83598" bIns="41799">
            <a:spAutoFit/>
          </a:bodyPr>
          <a:lstStyle/>
          <a:p>
            <a:pPr algn="l" defTabSz="828675" hangingPunct="0">
              <a:lnSpc>
                <a:spcPct val="104000"/>
              </a:lnSpc>
              <a:buClr>
                <a:srgbClr val="000000"/>
              </a:buClr>
              <a:buSzPct val="45000"/>
              <a:buFont typeface="StarSymbol" charset="0"/>
              <a:buNone/>
            </a:pPr>
            <a:r>
              <a:rPr lang="en-GB" sz="1300" b="1">
                <a:latin typeface="Trebuchet MS" charset="0"/>
              </a:rPr>
              <a:t>Pins</a:t>
            </a:r>
          </a:p>
        </p:txBody>
      </p:sp>
      <p:sp>
        <p:nvSpPr>
          <p:cNvPr id="106508" name="Rectangle 12"/>
          <p:cNvSpPr>
            <a:spLocks noChangeArrowheads="1"/>
          </p:cNvSpPr>
          <p:nvPr/>
        </p:nvSpPr>
        <p:spPr bwMode="auto">
          <a:xfrm>
            <a:off x="2673350" y="3511550"/>
            <a:ext cx="596900" cy="139700"/>
          </a:xfrm>
          <a:prstGeom prst="rect">
            <a:avLst/>
          </a:prstGeom>
          <a:solidFill>
            <a:srgbClr val="FFFFFF"/>
          </a:solidFill>
          <a:ln w="12600">
            <a:solidFill>
              <a:srgbClr val="000000"/>
            </a:solidFill>
            <a:miter lim="800000"/>
            <a:headEnd/>
            <a:tailEnd/>
          </a:ln>
        </p:spPr>
        <p:txBody>
          <a:bodyPr wrap="none" anchor="ctr"/>
          <a:lstStyle/>
          <a:p>
            <a:endParaRPr lang="en-US"/>
          </a:p>
        </p:txBody>
      </p:sp>
      <p:sp>
        <p:nvSpPr>
          <p:cNvPr id="106509" name="Rectangle 13"/>
          <p:cNvSpPr>
            <a:spLocks noChangeArrowheads="1"/>
          </p:cNvSpPr>
          <p:nvPr/>
        </p:nvSpPr>
        <p:spPr bwMode="auto">
          <a:xfrm>
            <a:off x="2684463" y="3452813"/>
            <a:ext cx="403225" cy="288925"/>
          </a:xfrm>
          <a:prstGeom prst="rect">
            <a:avLst/>
          </a:prstGeom>
          <a:noFill/>
          <a:ln w="9525">
            <a:noFill/>
            <a:round/>
            <a:headEnd/>
            <a:tailEnd/>
          </a:ln>
        </p:spPr>
        <p:txBody>
          <a:bodyPr wrap="none" lIns="83598" tIns="41799" rIns="83598" bIns="41799">
            <a:spAutoFit/>
          </a:bodyPr>
          <a:lstStyle/>
          <a:p>
            <a:pPr algn="l" defTabSz="828675" hangingPunct="0">
              <a:lnSpc>
                <a:spcPct val="104000"/>
              </a:lnSpc>
              <a:buClr>
                <a:srgbClr val="000000"/>
              </a:buClr>
              <a:buSzPct val="45000"/>
              <a:buFont typeface="StarSymbol" charset="0"/>
              <a:buNone/>
            </a:pPr>
            <a:r>
              <a:rPr lang="en-GB" sz="1300" b="1">
                <a:latin typeface="Trebuchet MS" charset="0"/>
              </a:rPr>
              <a:t>ISA</a:t>
            </a:r>
          </a:p>
        </p:txBody>
      </p:sp>
      <p:sp>
        <p:nvSpPr>
          <p:cNvPr id="106510" name="Rectangle 14"/>
          <p:cNvSpPr>
            <a:spLocks noChangeArrowheads="1"/>
          </p:cNvSpPr>
          <p:nvPr/>
        </p:nvSpPr>
        <p:spPr bwMode="auto">
          <a:xfrm>
            <a:off x="1839913" y="4441825"/>
            <a:ext cx="1431925"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Lst>
            </a:pPr>
            <a:r>
              <a:rPr lang="en-GB" sz="1300" b="1">
                <a:latin typeface="Trebuchet MS" charset="0"/>
              </a:rPr>
              <a:t>Functioaln Units</a:t>
            </a:r>
          </a:p>
        </p:txBody>
      </p:sp>
      <p:sp>
        <p:nvSpPr>
          <p:cNvPr id="106511" name="Line 15"/>
          <p:cNvSpPr>
            <a:spLocks noChangeShapeType="1"/>
          </p:cNvSpPr>
          <p:nvPr/>
        </p:nvSpPr>
        <p:spPr bwMode="auto">
          <a:xfrm>
            <a:off x="3429000" y="3429000"/>
            <a:ext cx="379413" cy="1588"/>
          </a:xfrm>
          <a:prstGeom prst="line">
            <a:avLst/>
          </a:prstGeom>
          <a:noFill/>
          <a:ln w="12600">
            <a:solidFill>
              <a:srgbClr val="000000"/>
            </a:solidFill>
            <a:miter lim="800000"/>
            <a:headEnd/>
            <a:tailEnd/>
          </a:ln>
        </p:spPr>
        <p:txBody>
          <a:bodyPr/>
          <a:lstStyle/>
          <a:p>
            <a:endParaRPr lang="en-US"/>
          </a:p>
        </p:txBody>
      </p:sp>
      <p:sp>
        <p:nvSpPr>
          <p:cNvPr id="106512" name="Rectangle 16"/>
          <p:cNvSpPr>
            <a:spLocks noChangeArrowheads="1"/>
          </p:cNvSpPr>
          <p:nvPr/>
        </p:nvSpPr>
        <p:spPr bwMode="auto">
          <a:xfrm>
            <a:off x="3886200" y="3146425"/>
            <a:ext cx="4648200" cy="495300"/>
          </a:xfrm>
          <a:prstGeom prst="rect">
            <a:avLst/>
          </a:prstGeom>
          <a:noFill/>
          <a:ln w="9525">
            <a:noFill/>
            <a:round/>
            <a:headEnd/>
            <a:tailEnd/>
          </a:ln>
        </p:spPr>
        <p:txBody>
          <a:bodyPr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Lst>
            </a:pPr>
            <a:r>
              <a:rPr lang="en-GB" sz="1300" b="1">
                <a:latin typeface="Trebuchet MS" charset="0"/>
              </a:rPr>
              <a:t>(millions) of Instructions per second – MIPS</a:t>
            </a: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Lst>
            </a:pPr>
            <a:r>
              <a:rPr lang="en-GB" sz="1300" b="1">
                <a:latin typeface="Trebuchet MS" charset="0"/>
              </a:rPr>
              <a:t>(millions) of (F.P.) operations per second – MFLOP/s</a:t>
            </a:r>
          </a:p>
        </p:txBody>
      </p:sp>
      <p:sp>
        <p:nvSpPr>
          <p:cNvPr id="106513" name="Rectangle 17"/>
          <p:cNvSpPr>
            <a:spLocks noChangeArrowheads="1"/>
          </p:cNvSpPr>
          <p:nvPr/>
        </p:nvSpPr>
        <p:spPr bwMode="auto">
          <a:xfrm>
            <a:off x="4724400" y="4648200"/>
            <a:ext cx="2495550"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 pos="1970088" algn="l"/>
                <a:tab pos="2627313" algn="l"/>
              </a:tabLst>
            </a:pPr>
            <a:r>
              <a:rPr lang="en-GB" sz="1300" b="1">
                <a:latin typeface="Trebuchet MS" charset="0"/>
              </a:rPr>
              <a:t>Cycles per second (clock rate)</a:t>
            </a:r>
          </a:p>
        </p:txBody>
      </p:sp>
      <p:sp>
        <p:nvSpPr>
          <p:cNvPr id="106514" name="Line 18"/>
          <p:cNvSpPr>
            <a:spLocks noChangeShapeType="1"/>
          </p:cNvSpPr>
          <p:nvPr/>
        </p:nvSpPr>
        <p:spPr bwMode="auto">
          <a:xfrm flipH="1">
            <a:off x="4492625" y="4799013"/>
            <a:ext cx="231775" cy="1587"/>
          </a:xfrm>
          <a:prstGeom prst="line">
            <a:avLst/>
          </a:prstGeom>
          <a:noFill/>
          <a:ln w="12600">
            <a:solidFill>
              <a:srgbClr val="000000"/>
            </a:solidFill>
            <a:miter lim="800000"/>
            <a:headEnd/>
            <a:tailEnd/>
          </a:ln>
        </p:spPr>
        <p:txBody>
          <a:bodyPr/>
          <a:lstStyle/>
          <a:p>
            <a:endParaRPr lang="en-US"/>
          </a:p>
        </p:txBody>
      </p:sp>
      <p:sp>
        <p:nvSpPr>
          <p:cNvPr id="106515" name="Rectangle 19"/>
          <p:cNvSpPr>
            <a:spLocks noChangeArrowheads="1"/>
          </p:cNvSpPr>
          <p:nvPr/>
        </p:nvSpPr>
        <p:spPr bwMode="auto">
          <a:xfrm>
            <a:off x="4495800" y="4114800"/>
            <a:ext cx="1871663" cy="28892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 pos="1970088" algn="l"/>
              </a:tabLst>
            </a:pPr>
            <a:r>
              <a:rPr lang="en-GB" sz="1300" b="1">
                <a:latin typeface="Trebuchet MS" charset="0"/>
              </a:rPr>
              <a:t>Megabytes per second</a:t>
            </a:r>
          </a:p>
        </p:txBody>
      </p:sp>
      <p:sp>
        <p:nvSpPr>
          <p:cNvPr id="106516" name="Line 20"/>
          <p:cNvSpPr>
            <a:spLocks noChangeShapeType="1"/>
          </p:cNvSpPr>
          <p:nvPr/>
        </p:nvSpPr>
        <p:spPr bwMode="auto">
          <a:xfrm>
            <a:off x="4343400" y="1828800"/>
            <a:ext cx="455613" cy="1588"/>
          </a:xfrm>
          <a:prstGeom prst="line">
            <a:avLst/>
          </a:prstGeom>
          <a:noFill/>
          <a:ln w="12600">
            <a:solidFill>
              <a:srgbClr val="000000"/>
            </a:solidFill>
            <a:miter lim="800000"/>
            <a:headEnd/>
            <a:tailEnd/>
          </a:ln>
        </p:spPr>
        <p:txBody>
          <a:bodyPr/>
          <a:lstStyle/>
          <a:p>
            <a:endParaRPr lang="en-US"/>
          </a:p>
        </p:txBody>
      </p:sp>
      <p:sp>
        <p:nvSpPr>
          <p:cNvPr id="106517" name="Rectangle 21"/>
          <p:cNvSpPr>
            <a:spLocks noChangeArrowheads="1"/>
          </p:cNvSpPr>
          <p:nvPr/>
        </p:nvSpPr>
        <p:spPr bwMode="auto">
          <a:xfrm>
            <a:off x="4594225" y="1468438"/>
            <a:ext cx="2443163" cy="701675"/>
          </a:xfrm>
          <a:prstGeom prst="rect">
            <a:avLst/>
          </a:prstGeom>
          <a:noFill/>
          <a:ln w="9525">
            <a:noFill/>
            <a:round/>
            <a:headEnd/>
            <a:tailEnd/>
          </a:ln>
        </p:spPr>
        <p:txBody>
          <a:bodyPr wrap="none"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 pos="1970088" algn="l"/>
                <a:tab pos="2627313" algn="l"/>
              </a:tabLst>
            </a:pPr>
            <a:r>
              <a:rPr lang="en-GB" sz="1300" b="1">
                <a:latin typeface="Trebuchet MS" charset="0"/>
              </a:rPr>
              <a:t>Answers per month</a:t>
            </a:r>
          </a:p>
          <a:p>
            <a:pPr algn="l" defTabSz="414338" hangingPunct="0">
              <a:lnSpc>
                <a:spcPct val="104000"/>
              </a:lnSpc>
              <a:buClr>
                <a:srgbClr val="000000"/>
              </a:buClr>
              <a:buSzPct val="45000"/>
              <a:buFont typeface="StarSymbol" charset="0"/>
              <a:buNone/>
              <a:tabLst>
                <a:tab pos="657225" algn="l"/>
                <a:tab pos="1312863" algn="l"/>
                <a:tab pos="1970088" algn="l"/>
                <a:tab pos="2627313" algn="l"/>
              </a:tabLst>
            </a:pPr>
            <a:endParaRPr lang="en-GB" sz="1300" b="1">
              <a:latin typeface="Trebuchet MS" charset="0"/>
            </a:endParaRPr>
          </a:p>
          <a:p>
            <a:pPr algn="l" defTabSz="414338" hangingPunct="0">
              <a:lnSpc>
                <a:spcPct val="104000"/>
              </a:lnSpc>
              <a:buClr>
                <a:srgbClr val="000000"/>
              </a:buClr>
              <a:buSzPct val="45000"/>
              <a:buFont typeface="StarSymbol" charset="0"/>
              <a:buNone/>
              <a:tabLst>
                <a:tab pos="657225" algn="l"/>
                <a:tab pos="1312863" algn="l"/>
                <a:tab pos="1970088" algn="l"/>
                <a:tab pos="2627313" algn="l"/>
              </a:tabLst>
            </a:pPr>
            <a:r>
              <a:rPr lang="en-GB" sz="1300" b="1">
                <a:latin typeface="Trebuchet MS" charset="0"/>
              </a:rPr>
              <a:t>Useful Operations per second</a:t>
            </a:r>
          </a:p>
        </p:txBody>
      </p:sp>
      <p:sp>
        <p:nvSpPr>
          <p:cNvPr id="106518" name="Line 22"/>
          <p:cNvSpPr>
            <a:spLocks noChangeShapeType="1"/>
          </p:cNvSpPr>
          <p:nvPr/>
        </p:nvSpPr>
        <p:spPr bwMode="auto">
          <a:xfrm>
            <a:off x="3960813" y="4267200"/>
            <a:ext cx="381000" cy="1588"/>
          </a:xfrm>
          <a:prstGeom prst="line">
            <a:avLst/>
          </a:prstGeom>
          <a:noFill/>
          <a:ln w="12600">
            <a:solidFill>
              <a:srgbClr val="000000"/>
            </a:solidFill>
            <a:miter lim="800000"/>
            <a:headEnd/>
            <a:tailEnd/>
          </a:ln>
        </p:spPr>
        <p:txBody>
          <a:bodyPr/>
          <a:lstStyle/>
          <a:p>
            <a:endParaRPr lang="en-US"/>
          </a:p>
        </p:txBody>
      </p:sp>
      <p:sp>
        <p:nvSpPr>
          <p:cNvPr id="106519" name="Rectangle 23"/>
          <p:cNvSpPr>
            <a:spLocks noChangeArrowheads="1"/>
          </p:cNvSpPr>
          <p:nvPr/>
        </p:nvSpPr>
        <p:spPr bwMode="auto">
          <a:xfrm>
            <a:off x="304800" y="5486400"/>
            <a:ext cx="8370888" cy="844550"/>
          </a:xfrm>
          <a:prstGeom prst="rect">
            <a:avLst/>
          </a:prstGeom>
          <a:noFill/>
          <a:ln w="9525">
            <a:noFill/>
            <a:round/>
            <a:headEnd/>
            <a:tailEnd/>
          </a:ln>
        </p:spPr>
        <p:txBody>
          <a:bodyPr lIns="83598" tIns="41799" rIns="83598" bIns="41799">
            <a:spAutoFit/>
          </a:bodyPr>
          <a:lstStyle/>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1600">
                <a:solidFill>
                  <a:srgbClr val="3366FF"/>
                </a:solidFill>
                <a:latin typeface="Trebuchet MS" charset="0"/>
              </a:rPr>
              <a:t>Each metric has a place and a purpose, and each can be misused</a:t>
            </a: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endParaRPr lang="en-GB" sz="1600">
              <a:solidFill>
                <a:srgbClr val="3366FF"/>
              </a:solidFill>
              <a:latin typeface="Trebuchet MS" charset="0"/>
            </a:endParaRP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1600">
                <a:solidFill>
                  <a:schemeClr val="tx2"/>
                </a:solidFill>
                <a:latin typeface="Trebuchet MS" charset="0"/>
              </a:rPr>
              <a:t>What are some of the possible misuses?</a:t>
            </a:r>
            <a:endParaRPr lang="en-GB" sz="1600">
              <a:solidFill>
                <a:srgbClr val="3366FF"/>
              </a:solidFill>
              <a:latin typeface="Trebuchet MS" charset="0"/>
            </a:endParaRPr>
          </a:p>
        </p:txBody>
      </p:sp>
      <p:sp>
        <p:nvSpPr>
          <p:cNvPr id="106520" name="Rectangle 24"/>
          <p:cNvSpPr>
            <a:spLocks noChangeArrowheads="1"/>
          </p:cNvSpPr>
          <p:nvPr>
            <p:ph type="title"/>
          </p:nvPr>
        </p:nvSpPr>
        <p:spPr>
          <a:xfrm>
            <a:off x="228600" y="215900"/>
            <a:ext cx="8686800" cy="5461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Metrics of performance</a:t>
            </a:r>
            <a:endParaRPr lang="en-GB" smtClean="0"/>
          </a:p>
        </p:txBody>
      </p:sp>
      <p:sp>
        <p:nvSpPr>
          <p:cNvPr id="106521" name="Line 25"/>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11059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1059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10597" name="Rectangle 4"/>
          <p:cNvSpPr>
            <a:spLocks noChangeArrowheads="1"/>
          </p:cNvSpPr>
          <p:nvPr>
            <p:ph type="title"/>
          </p:nvPr>
        </p:nvSpPr>
        <p:spPr>
          <a:xfrm>
            <a:off x="914400" y="0"/>
            <a:ext cx="8229600" cy="609600"/>
          </a:xfrm>
        </p:spPr>
        <p:txBody>
          <a:bodyPr/>
          <a:lstStyle/>
          <a:p>
            <a:pPr algn="ctr" eaLnBrk="1" hangingPunct="1"/>
            <a:r>
              <a:rPr lang="en-US" sz="3200" smtClean="0">
                <a:solidFill>
                  <a:schemeClr val="tx2"/>
                </a:solidFill>
              </a:rPr>
              <a:t>Performance Metrics</a:t>
            </a:r>
            <a:endParaRPr lang="en-US" smtClean="0"/>
          </a:p>
        </p:txBody>
      </p:sp>
      <p:sp>
        <p:nvSpPr>
          <p:cNvPr id="43013" name="Rectangle 5"/>
          <p:cNvSpPr>
            <a:spLocks noChangeArrowheads="1"/>
          </p:cNvSpPr>
          <p:nvPr>
            <p:ph type="body" idx="1"/>
          </p:nvPr>
        </p:nvSpPr>
        <p:spPr>
          <a:xfrm>
            <a:off x="457200" y="685800"/>
            <a:ext cx="8305800" cy="6172200"/>
          </a:xfrm>
        </p:spPr>
        <p:txBody>
          <a:bodyPr>
            <a:normAutofit fontScale="92500" lnSpcReduction="20000"/>
          </a:bodyPr>
          <a:lstStyle/>
          <a:p>
            <a:pPr marL="261938" indent="-261938" eaLnBrk="1" hangingPunct="1">
              <a:lnSpc>
                <a:spcPct val="100000"/>
              </a:lnSpc>
              <a:spcBef>
                <a:spcPct val="0"/>
              </a:spcBef>
            </a:pPr>
            <a:r>
              <a:rPr lang="en-US" smtClean="0"/>
              <a:t>Purchasing perspective</a:t>
            </a:r>
            <a:r>
              <a:rPr lang="en-US" sz="2800" smtClean="0"/>
              <a:t> </a:t>
            </a:r>
            <a:endParaRPr lang="en-US" smtClean="0"/>
          </a:p>
          <a:p>
            <a:pPr lvl="1" eaLnBrk="1" hangingPunct="1">
              <a:lnSpc>
                <a:spcPct val="100000"/>
              </a:lnSpc>
              <a:spcBef>
                <a:spcPts val="200"/>
              </a:spcBef>
              <a:buFont typeface="Thonburi" charset="0"/>
              <a:buChar char="•"/>
            </a:pPr>
            <a:r>
              <a:rPr lang="en-US" smtClean="0"/>
              <a:t>given a collection of machines, which has the</a:t>
            </a:r>
            <a:r>
              <a:rPr lang="en-US" sz="2400" smtClean="0"/>
              <a:t> </a:t>
            </a:r>
            <a:endParaRPr lang="en-US" smtClean="0"/>
          </a:p>
          <a:p>
            <a:pPr lvl="2" eaLnBrk="1" hangingPunct="1">
              <a:lnSpc>
                <a:spcPct val="100000"/>
              </a:lnSpc>
              <a:spcBef>
                <a:spcPts val="200"/>
              </a:spcBef>
            </a:pPr>
            <a:r>
              <a:rPr lang="en-US" smtClean="0">
                <a:solidFill>
                  <a:schemeClr val="tx1"/>
                </a:solidFill>
              </a:rPr>
              <a:t>best performance ? 	- best total cost of ownership?</a:t>
            </a:r>
          </a:p>
          <a:p>
            <a:pPr lvl="2" eaLnBrk="1" hangingPunct="1">
              <a:lnSpc>
                <a:spcPct val="100000"/>
              </a:lnSpc>
              <a:spcBef>
                <a:spcPts val="200"/>
              </a:spcBef>
            </a:pPr>
            <a:r>
              <a:rPr lang="en-US" smtClean="0">
                <a:solidFill>
                  <a:schemeClr val="tx1"/>
                </a:solidFill>
              </a:rPr>
              <a:t>least cost ?		- best green?</a:t>
            </a:r>
          </a:p>
          <a:p>
            <a:pPr lvl="2" eaLnBrk="1" hangingPunct="1">
              <a:lnSpc>
                <a:spcPct val="100000"/>
              </a:lnSpc>
              <a:spcBef>
                <a:spcPts val="200"/>
              </a:spcBef>
            </a:pPr>
            <a:r>
              <a:rPr lang="en-US" smtClean="0">
                <a:solidFill>
                  <a:schemeClr val="tx1"/>
                </a:solidFill>
              </a:rPr>
              <a:t>best cost/performance?</a:t>
            </a:r>
            <a:endParaRPr lang="en-US" smtClean="0"/>
          </a:p>
          <a:p>
            <a:pPr marL="261938" indent="-261938" eaLnBrk="1" hangingPunct="1">
              <a:lnSpc>
                <a:spcPct val="100000"/>
              </a:lnSpc>
              <a:spcBef>
                <a:spcPts val="300"/>
              </a:spcBef>
            </a:pPr>
            <a:r>
              <a:rPr lang="en-US" smtClean="0"/>
              <a:t>Design perspective</a:t>
            </a:r>
          </a:p>
          <a:p>
            <a:pPr lvl="1" eaLnBrk="1" hangingPunct="1">
              <a:lnSpc>
                <a:spcPct val="100000"/>
              </a:lnSpc>
              <a:spcBef>
                <a:spcPts val="200"/>
              </a:spcBef>
              <a:buFont typeface="Thonburi" charset="0"/>
              <a:buChar char="•"/>
            </a:pPr>
            <a:r>
              <a:rPr lang="en-US" smtClean="0"/>
              <a:t>faced with design options, which has the</a:t>
            </a:r>
            <a:r>
              <a:rPr lang="en-US" sz="2400" smtClean="0"/>
              <a:t> </a:t>
            </a:r>
            <a:endParaRPr lang="en-US" smtClean="0"/>
          </a:p>
          <a:p>
            <a:pPr lvl="2" eaLnBrk="1" hangingPunct="1">
              <a:lnSpc>
                <a:spcPct val="100000"/>
              </a:lnSpc>
              <a:spcBef>
                <a:spcPts val="200"/>
              </a:spcBef>
            </a:pPr>
            <a:r>
              <a:rPr lang="en-US" smtClean="0">
                <a:solidFill>
                  <a:schemeClr val="tx1"/>
                </a:solidFill>
              </a:rPr>
              <a:t>best performance improvement ?</a:t>
            </a:r>
          </a:p>
          <a:p>
            <a:pPr lvl="2" eaLnBrk="1" hangingPunct="1">
              <a:lnSpc>
                <a:spcPct val="100000"/>
              </a:lnSpc>
              <a:spcBef>
                <a:spcPts val="200"/>
              </a:spcBef>
            </a:pPr>
            <a:r>
              <a:rPr lang="en-US" smtClean="0">
                <a:solidFill>
                  <a:schemeClr val="tx1"/>
                </a:solidFill>
              </a:rPr>
              <a:t>least cost ?</a:t>
            </a:r>
          </a:p>
          <a:p>
            <a:pPr lvl="2" eaLnBrk="1" hangingPunct="1">
              <a:lnSpc>
                <a:spcPct val="100000"/>
              </a:lnSpc>
              <a:spcBef>
                <a:spcPts val="200"/>
              </a:spcBef>
            </a:pPr>
            <a:r>
              <a:rPr lang="en-US" smtClean="0">
                <a:solidFill>
                  <a:schemeClr val="tx1"/>
                </a:solidFill>
              </a:rPr>
              <a:t>best cost/performance?</a:t>
            </a:r>
            <a:endParaRPr lang="en-US" smtClean="0"/>
          </a:p>
          <a:p>
            <a:pPr marL="261938" indent="-261938" eaLnBrk="1" hangingPunct="1">
              <a:lnSpc>
                <a:spcPct val="100000"/>
              </a:lnSpc>
              <a:spcBef>
                <a:spcPts val="300"/>
              </a:spcBef>
            </a:pPr>
            <a:r>
              <a:rPr lang="en-US" smtClean="0"/>
              <a:t>Both require</a:t>
            </a:r>
          </a:p>
          <a:p>
            <a:pPr lvl="1" eaLnBrk="1" hangingPunct="1">
              <a:lnSpc>
                <a:spcPct val="100000"/>
              </a:lnSpc>
              <a:spcBef>
                <a:spcPts val="200"/>
              </a:spcBef>
              <a:buFont typeface="Thonburi" charset="0"/>
              <a:buChar char="•"/>
            </a:pPr>
            <a:r>
              <a:rPr lang="en-US" smtClean="0"/>
              <a:t>basis for comparison</a:t>
            </a:r>
          </a:p>
          <a:p>
            <a:pPr lvl="1" eaLnBrk="1" hangingPunct="1">
              <a:lnSpc>
                <a:spcPct val="100000"/>
              </a:lnSpc>
              <a:spcBef>
                <a:spcPts val="200"/>
              </a:spcBef>
              <a:buFont typeface="Thonburi" charset="0"/>
              <a:buChar char="•"/>
            </a:pPr>
            <a:r>
              <a:rPr lang="en-US" smtClean="0"/>
              <a:t>metric for evaluation</a:t>
            </a:r>
          </a:p>
          <a:p>
            <a:pPr marL="261938" indent="-261938" eaLnBrk="1" hangingPunct="1">
              <a:lnSpc>
                <a:spcPct val="100000"/>
              </a:lnSpc>
              <a:spcBef>
                <a:spcPts val="300"/>
              </a:spcBef>
            </a:pPr>
            <a:r>
              <a:rPr lang="en-US" smtClean="0"/>
              <a:t>Our goal is to understand what factors in the architecture contribute to overall system performance and the relative importance (and cost) of these factors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0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3013">
                                            <p:txEl>
                                              <p:pRg st="4" end="4"/>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3013">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43013">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43013">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43013">
                                            <p:txEl>
                                              <p:pRg st="8" end="8"/>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43013">
                                            <p:txEl>
                                              <p:pRg st="9" end="9"/>
                                            </p:tx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301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301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3013">
                                            <p:txEl>
                                              <p:pRg st="12" end="12"/>
                                            </p:txEl>
                                          </p:spTgt>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430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225425" y="312738"/>
            <a:ext cx="5311775" cy="477837"/>
          </a:xfrm>
          <a:prstGeom prst="rect">
            <a:avLst/>
          </a:prstGeom>
          <a:noFill/>
          <a:ln w="9525">
            <a:noFill/>
            <a:round/>
            <a:headEnd/>
            <a:tailEnd/>
          </a:ln>
        </p:spPr>
        <p:txBody>
          <a:bodyPr wrap="none" anchor="ctr"/>
          <a:lstStyle/>
          <a:p>
            <a:endParaRPr lang="en-US"/>
          </a:p>
        </p:txBody>
      </p:sp>
      <p:sp>
        <p:nvSpPr>
          <p:cNvPr id="112643" name="Rectangle 3"/>
          <p:cNvSpPr>
            <a:spLocks noChangeArrowheads="1"/>
          </p:cNvSpPr>
          <p:nvPr>
            <p:ph type="title"/>
          </p:nvPr>
        </p:nvSpPr>
        <p:spPr>
          <a:xfrm>
            <a:off x="228600" y="215900"/>
            <a:ext cx="8686800" cy="774700"/>
          </a:xfrm>
        </p:spPr>
        <p:txBody>
          <a:bodyPr lIns="82945" tIns="41473" rIns="82945" bIns="41473" anchor="ct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Latency vs. Throughput</a:t>
            </a:r>
            <a:endParaRPr lang="en-GB" smtClean="0"/>
          </a:p>
        </p:txBody>
      </p:sp>
      <p:sp>
        <p:nvSpPr>
          <p:cNvPr id="112644" name="Rectangle 4"/>
          <p:cNvSpPr>
            <a:spLocks noChangeArrowheads="1"/>
          </p:cNvSpPr>
          <p:nvPr>
            <p:ph type="body" idx="1"/>
          </p:nvPr>
        </p:nvSpPr>
        <p:spPr>
          <a:xfrm>
            <a:off x="228600" y="1143000"/>
            <a:ext cx="8763000" cy="5494338"/>
          </a:xfrm>
        </p:spPr>
        <p:txBody>
          <a:bodyPr lIns="82945" tIns="41473" rIns="82945" bIns="41473">
            <a:normAutofit fontScale="92500" lnSpcReduction="20000"/>
          </a:bodyPr>
          <a:lstStyle/>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solidFill>
                  <a:schemeClr val="folHlink"/>
                </a:solidFill>
              </a:rPr>
              <a:t>Latency</a:t>
            </a:r>
            <a:r>
              <a:rPr lang="en-GB" sz="2000" smtClean="0"/>
              <a:t> (Response Time)</a:t>
            </a: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How long does it take for my job to run?</a:t>
            </a: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How long does it take to execute a job?</a:t>
            </a: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How long must I wait for the database query?</a:t>
            </a:r>
          </a:p>
          <a:p>
            <a:pPr marL="323850" indent="-323850" defTabSz="457200" eaLnBrk="1" hangingPunct="1">
              <a:spcBef>
                <a:spcPts val="600"/>
              </a:spcBef>
              <a:spcAft>
                <a:spcPts val="600"/>
              </a:spcAft>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t>Example:  </a:t>
            </a:r>
            <a:r>
              <a:rPr lang="en-US" sz="2000" smtClean="0"/>
              <a:t>Time taken for a sent packet of data to go from point A to point B.</a:t>
            </a:r>
            <a:endParaRPr lang="en-GB" smtClean="0"/>
          </a:p>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solidFill>
                  <a:schemeClr val="folHlink"/>
                </a:solidFill>
              </a:rPr>
              <a:t>Throughput</a:t>
            </a:r>
            <a:endParaRPr lang="en-GB" sz="2000" smtClean="0">
              <a:solidFill>
                <a:srgbClr val="FF0000"/>
              </a:solidFill>
            </a:endParaRP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How many jobs can the machine run at once?</a:t>
            </a: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What is the average execution rate?</a:t>
            </a:r>
          </a:p>
          <a:p>
            <a:pPr marL="725488" lvl="1" indent="-287338" defTabSz="457200" eaLnBrk="1" hangingPunct="1">
              <a:spcBef>
                <a:spcPts val="600"/>
              </a:spcBef>
              <a:spcAft>
                <a:spcPts val="600"/>
              </a:spcAft>
              <a:buClr>
                <a:srgbClr val="008000"/>
              </a:buCl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rgbClr val="008000"/>
                </a:solidFill>
              </a:rPr>
              <a:t>How much work is getting done?</a:t>
            </a:r>
          </a:p>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t>Example:  </a:t>
            </a:r>
            <a:r>
              <a:rPr lang="en-US" sz="2000" smtClean="0"/>
              <a:t>Number of sent packet of data to go from point A to point B in a certain amount of time.</a:t>
            </a:r>
            <a:endParaRPr lang="en-GB" sz="2000" smtClean="0"/>
          </a:p>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sz="2000" smtClean="0"/>
          </a:p>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solidFill>
                  <a:schemeClr val="tx1"/>
                </a:solidFill>
              </a:rPr>
              <a:t>If we upgrade a machine with a new processor what do we increase? Tricky</a:t>
            </a:r>
          </a:p>
          <a:p>
            <a:pPr marL="323850" indent="-323850" defTabSz="457200" eaLnBrk="1" hangingPunct="1">
              <a:spcBef>
                <a:spcPts val="5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2000" smtClean="0">
                <a:solidFill>
                  <a:schemeClr val="tx1"/>
                </a:solidFill>
              </a:rPr>
              <a:t>If we add a new machine to the lab what do we increase?</a:t>
            </a:r>
            <a:endParaRPr lang="en-GB" sz="2000" smtClean="0"/>
          </a:p>
        </p:txBody>
      </p:sp>
      <p:sp>
        <p:nvSpPr>
          <p:cNvPr id="112645" name="Line 2"/>
          <p:cNvSpPr>
            <a:spLocks noChangeShapeType="1"/>
          </p:cNvSpPr>
          <p:nvPr/>
        </p:nvSpPr>
        <p:spPr bwMode="auto">
          <a:xfrm>
            <a:off x="533400" y="9144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542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42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4277" name="Rectangle 4"/>
          <p:cNvSpPr>
            <a:spLocks noChangeArrowheads="1"/>
          </p:cNvSpPr>
          <p:nvPr>
            <p:ph type="title"/>
          </p:nvPr>
        </p:nvSpPr>
        <p:spPr>
          <a:xfrm>
            <a:off x="533400" y="0"/>
            <a:ext cx="8153400" cy="609600"/>
          </a:xfrm>
        </p:spPr>
        <p:txBody>
          <a:bodyPr/>
          <a:lstStyle/>
          <a:p>
            <a:pPr algn="ctr" eaLnBrk="1" hangingPunct="1"/>
            <a:r>
              <a:rPr lang="en-US" sz="3200" smtClean="0">
                <a:solidFill>
                  <a:schemeClr val="tx2"/>
                </a:solidFill>
              </a:rPr>
              <a:t>Throughput versus Response Time</a:t>
            </a:r>
            <a:endParaRPr lang="en-US" smtClean="0"/>
          </a:p>
        </p:txBody>
      </p:sp>
      <p:sp>
        <p:nvSpPr>
          <p:cNvPr id="46085" name="Rectangle 5"/>
          <p:cNvSpPr>
            <a:spLocks noGrp="1" noChangeArrowheads="1"/>
          </p:cNvSpPr>
          <p:nvPr>
            <p:ph type="body" idx="1"/>
          </p:nvPr>
        </p:nvSpPr>
        <p:spPr>
          <a:xfrm>
            <a:off x="533400" y="914400"/>
            <a:ext cx="8153400" cy="2390775"/>
          </a:xfrm>
          <a:ln w="9525">
            <a:solidFill>
              <a:srgbClr val="FFFFFF"/>
            </a:solidFill>
          </a:ln>
        </p:spPr>
        <p:txBody>
          <a:bodyPr>
            <a:normAutofit fontScale="85000" lnSpcReduction="10000"/>
          </a:bodyPr>
          <a:lstStyle/>
          <a:p>
            <a:pPr marL="261938" indent="-261938" eaLnBrk="1" hangingPunct="1">
              <a:spcBef>
                <a:spcPct val="0"/>
              </a:spcBef>
              <a:defRPr/>
            </a:pPr>
            <a:r>
              <a:rPr lang="en-US" dirty="0"/>
              <a:t>Response time (execution time) – the time between the start and the completion of a </a:t>
            </a:r>
            <a:r>
              <a:rPr lang="en-US" dirty="0" smtClean="0"/>
              <a:t>task</a:t>
            </a:r>
          </a:p>
          <a:p>
            <a:pPr marL="690563" lvl="1" indent="-261938" eaLnBrk="1" hangingPunct="1">
              <a:spcBef>
                <a:spcPct val="0"/>
              </a:spcBef>
              <a:buClr>
                <a:srgbClr val="FF0000"/>
              </a:buClr>
              <a:defRPr/>
            </a:pPr>
            <a:r>
              <a:rPr lang="en-US" dirty="0" smtClean="0">
                <a:ln>
                  <a:solidFill>
                    <a:srgbClr val="FF0000"/>
                  </a:solidFill>
                </a:ln>
                <a:solidFill>
                  <a:srgbClr val="FF0000"/>
                </a:solidFill>
              </a:rPr>
              <a:t>Who is most concerned with latency? – Response time</a:t>
            </a:r>
          </a:p>
          <a:p>
            <a:pPr marL="261938" indent="-261938" eaLnBrk="1" hangingPunct="1">
              <a:lnSpc>
                <a:spcPct val="85000"/>
              </a:lnSpc>
              <a:defRPr/>
            </a:pPr>
            <a:r>
              <a:rPr lang="en-US" dirty="0" smtClean="0"/>
              <a:t>Throughput </a:t>
            </a:r>
            <a:r>
              <a:rPr lang="en-US" dirty="0"/>
              <a:t>(bandwidth) – the total amount of work done in a given </a:t>
            </a:r>
            <a:r>
              <a:rPr lang="en-US" dirty="0" smtClean="0"/>
              <a:t>time</a:t>
            </a:r>
          </a:p>
          <a:p>
            <a:pPr marL="690563" lvl="1" indent="-261938" eaLnBrk="1" hangingPunct="1">
              <a:defRPr/>
            </a:pPr>
            <a:r>
              <a:rPr lang="en-US" dirty="0" smtClean="0">
                <a:ln>
                  <a:solidFill>
                    <a:srgbClr val="FF0000"/>
                  </a:solidFill>
                </a:ln>
                <a:solidFill>
                  <a:srgbClr val="FF0000"/>
                </a:solidFill>
              </a:rPr>
              <a:t>Who is most concerned with throughput?</a:t>
            </a:r>
          </a:p>
          <a:p>
            <a:pPr marL="690563" lvl="1" indent="-261938" eaLnBrk="1" hangingPunct="1">
              <a:defRPr/>
            </a:pPr>
            <a:endParaRPr lang="en-US" dirty="0"/>
          </a:p>
        </p:txBody>
      </p:sp>
      <p:sp>
        <p:nvSpPr>
          <p:cNvPr id="46086" name="Rectangle 6"/>
          <p:cNvSpPr>
            <a:spLocks/>
          </p:cNvSpPr>
          <p:nvPr/>
        </p:nvSpPr>
        <p:spPr bwMode="auto">
          <a:xfrm>
            <a:off x="533400" y="3581400"/>
            <a:ext cx="8166100" cy="2819400"/>
          </a:xfrm>
          <a:prstGeom prst="rect">
            <a:avLst/>
          </a:prstGeom>
          <a:noFill/>
          <a:ln w="12700">
            <a:solidFill>
              <a:srgbClr val="FFFFFF"/>
            </a:solidFill>
            <a:miter lim="800000"/>
            <a:headEnd/>
            <a:tailEnd/>
          </a:ln>
        </p:spPr>
        <p:txBody>
          <a:bodyPr lIns="25400" tIns="25400" rIns="25400" bIns="25400"/>
          <a:lstStyle/>
          <a:p>
            <a:pPr marL="715963" indent="-246063" algn="l">
              <a:lnSpc>
                <a:spcPct val="85000"/>
              </a:lnSpc>
              <a:spcBef>
                <a:spcPts val="950"/>
              </a:spcBef>
              <a:buClr>
                <a:srgbClr val="FC0128"/>
              </a:buClr>
              <a:buSzPct val="75000"/>
              <a:buFont typeface="Thonburi" charset="0"/>
              <a:buChar char="l"/>
            </a:pPr>
            <a:endParaRPr lang="en-US" sz="2000">
              <a:latin typeface="Arial" charset="0"/>
              <a:cs typeface="Arial" charset="0"/>
              <a:sym typeface="Arial" charset="0"/>
            </a:endParaRPr>
          </a:p>
          <a:p>
            <a:pPr marL="715963" indent="-246063" algn="l">
              <a:lnSpc>
                <a:spcPct val="85000"/>
              </a:lnSpc>
              <a:spcBef>
                <a:spcPts val="1863"/>
              </a:spcBef>
              <a:buClr>
                <a:srgbClr val="FC0128"/>
              </a:buClr>
              <a:buSzPct val="75000"/>
              <a:buFont typeface="Wingdings" charset="2"/>
              <a:buChar char="q"/>
            </a:pPr>
            <a:r>
              <a:rPr lang="en-US" sz="2400">
                <a:latin typeface="Arial" charset="0"/>
                <a:cs typeface="Arial" charset="0"/>
                <a:sym typeface="Arial" charset="0"/>
              </a:rPr>
              <a:t>Will need different performance metrics as well as a different set of applications to benchmark </a:t>
            </a:r>
            <a:r>
              <a:rPr lang="en-US" sz="2400">
                <a:solidFill>
                  <a:srgbClr val="FF0000"/>
                </a:solidFill>
                <a:latin typeface="Arial" charset="0"/>
                <a:cs typeface="Arial" charset="0"/>
                <a:sym typeface="Arial" charset="0"/>
              </a:rPr>
              <a:t>embedded</a:t>
            </a:r>
            <a:r>
              <a:rPr lang="en-US" sz="2400">
                <a:latin typeface="Arial" charset="0"/>
                <a:cs typeface="Arial" charset="0"/>
                <a:sym typeface="Arial" charset="0"/>
              </a:rPr>
              <a:t> and </a:t>
            </a:r>
            <a:r>
              <a:rPr lang="en-US" sz="2400">
                <a:solidFill>
                  <a:srgbClr val="FF0000"/>
                </a:solidFill>
                <a:latin typeface="Arial" charset="0"/>
                <a:cs typeface="Arial" charset="0"/>
                <a:sym typeface="Arial" charset="0"/>
              </a:rPr>
              <a:t>desktop</a:t>
            </a:r>
            <a:r>
              <a:rPr lang="en-US" sz="2400">
                <a:latin typeface="Arial" charset="0"/>
                <a:cs typeface="Arial" charset="0"/>
                <a:sym typeface="Arial" charset="0"/>
              </a:rPr>
              <a:t> computers, which are more focused on response time, versus </a:t>
            </a:r>
            <a:r>
              <a:rPr lang="en-US" sz="2400">
                <a:solidFill>
                  <a:srgbClr val="FF0000"/>
                </a:solidFill>
                <a:latin typeface="Arial" charset="0"/>
                <a:cs typeface="Arial" charset="0"/>
                <a:sym typeface="Arial" charset="0"/>
              </a:rPr>
              <a:t>servers</a:t>
            </a:r>
            <a:r>
              <a:rPr lang="en-US" sz="2400">
                <a:latin typeface="Arial" charset="0"/>
                <a:cs typeface="Arial" charset="0"/>
                <a:sym typeface="Arial" charset="0"/>
              </a:rPr>
              <a:t>, which are more focused on throughput</a:t>
            </a:r>
          </a:p>
          <a:p>
            <a:pPr marL="715963" indent="-246063" algn="l">
              <a:lnSpc>
                <a:spcPct val="85000"/>
              </a:lnSpc>
              <a:spcBef>
                <a:spcPts val="1863"/>
              </a:spcBef>
              <a:buClr>
                <a:srgbClr val="FC0128"/>
              </a:buClr>
              <a:buSzPct val="75000"/>
              <a:buFont typeface="Wingdings" charset="2"/>
              <a:buNone/>
            </a:pPr>
            <a:r>
              <a:rPr lang="en-US" sz="2400">
                <a:solidFill>
                  <a:srgbClr val="FC0128"/>
                </a:solidFill>
                <a:latin typeface="Arial" charset="0"/>
                <a:cs typeface="Arial" charset="0"/>
                <a:sym typeface="Arial" charset="0"/>
              </a:rPr>
              <a:t>What is a benchmark?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5632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632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6325" name="Rectangle 4"/>
          <p:cNvSpPr>
            <a:spLocks noChangeArrowheads="1"/>
          </p:cNvSpPr>
          <p:nvPr>
            <p:ph type="title"/>
          </p:nvPr>
        </p:nvSpPr>
        <p:spPr>
          <a:xfrm>
            <a:off x="533400" y="0"/>
            <a:ext cx="8153400" cy="608013"/>
          </a:xfrm>
        </p:spPr>
        <p:txBody>
          <a:bodyPr/>
          <a:lstStyle/>
          <a:p>
            <a:pPr algn="ctr" eaLnBrk="1" hangingPunct="1"/>
            <a:r>
              <a:rPr lang="en-US" sz="3200" smtClean="0">
                <a:solidFill>
                  <a:schemeClr val="tx2"/>
                </a:solidFill>
              </a:rPr>
              <a:t>Workloads and Benchmarks</a:t>
            </a:r>
            <a:endParaRPr lang="en-US" smtClean="0"/>
          </a:p>
        </p:txBody>
      </p:sp>
      <p:sp>
        <p:nvSpPr>
          <p:cNvPr id="56326" name="Rectangle 5"/>
          <p:cNvSpPr>
            <a:spLocks noChangeArrowheads="1"/>
          </p:cNvSpPr>
          <p:nvPr>
            <p:ph type="body" idx="1"/>
          </p:nvPr>
        </p:nvSpPr>
        <p:spPr>
          <a:xfrm>
            <a:off x="533400" y="912813"/>
            <a:ext cx="8153400" cy="5945187"/>
          </a:xfrm>
        </p:spPr>
        <p:txBody>
          <a:bodyPr>
            <a:normAutofit fontScale="92500" lnSpcReduction="20000"/>
          </a:bodyPr>
          <a:lstStyle/>
          <a:p>
            <a:pPr marL="261938" indent="-261938" eaLnBrk="1" hangingPunct="1">
              <a:spcBef>
                <a:spcPct val="0"/>
              </a:spcBef>
            </a:pPr>
            <a:r>
              <a:rPr lang="en-US" smtClean="0"/>
              <a:t>Benchmarks – a set of programs that form a “workload” specifically chosen to measure performance</a:t>
            </a:r>
          </a:p>
          <a:p>
            <a:pPr marL="261938" indent="-261938" eaLnBrk="1" hangingPunct="1"/>
            <a:r>
              <a:rPr lang="en-US" smtClean="0"/>
              <a:t>SPEC (System Performance Evaluation Cooperative) creates standard sets of benchmarks starting with SPEC89.  The latest is SPEC CPU2006 which consists of 12 integer benchmarks (CINT2006) and 17 floating-point benchmarks (CFP2006).</a:t>
            </a:r>
          </a:p>
          <a:p>
            <a:pPr marL="261938" indent="-261938" eaLnBrk="1" hangingPunct="1"/>
            <a:r>
              <a:rPr lang="en-US" u="sng" smtClean="0">
                <a:solidFill>
                  <a:srgbClr val="00DFCA"/>
                </a:solidFill>
                <a:hlinkClick r:id="rId3"/>
              </a:rPr>
              <a:t>www.spec.org</a:t>
            </a:r>
            <a:r>
              <a:rPr lang="en-US" smtClean="0"/>
              <a:t> </a:t>
            </a:r>
          </a:p>
          <a:p>
            <a:pPr marL="261938" indent="-261938" eaLnBrk="1" hangingPunct="1"/>
            <a:endParaRPr lang="en-US" smtClean="0"/>
          </a:p>
          <a:p>
            <a:pPr marL="261938" indent="-261938" eaLnBrk="1" hangingPunct="1"/>
            <a:r>
              <a:rPr lang="en-US" smtClean="0"/>
              <a:t>There are also benchmark collections for power workloads (SPECpower_ssj2008), for mail workloads (SPECmail2008), for multimedia workloads (mediabench),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9413" y="1143000"/>
            <a:ext cx="8351837" cy="1862138"/>
            <a:chOff x="264" y="794"/>
            <a:chExt cx="5799" cy="1293"/>
          </a:xfrm>
        </p:grpSpPr>
        <p:sp>
          <p:nvSpPr>
            <p:cNvPr id="60422" name="Rectangle 3"/>
            <p:cNvSpPr>
              <a:spLocks noChangeArrowheads="1"/>
            </p:cNvSpPr>
            <p:nvPr/>
          </p:nvSpPr>
          <p:spPr bwMode="auto">
            <a:xfrm>
              <a:off x="4904" y="1600"/>
              <a:ext cx="1160" cy="48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178,200</a:t>
              </a:r>
            </a:p>
          </p:txBody>
        </p:sp>
        <p:sp>
          <p:nvSpPr>
            <p:cNvPr id="60423" name="Rectangle 4"/>
            <p:cNvSpPr>
              <a:spLocks noChangeArrowheads="1"/>
            </p:cNvSpPr>
            <p:nvPr/>
          </p:nvSpPr>
          <p:spPr bwMode="auto">
            <a:xfrm>
              <a:off x="3744" y="1600"/>
              <a:ext cx="1161" cy="48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132</a:t>
              </a:r>
            </a:p>
          </p:txBody>
        </p:sp>
        <p:sp>
          <p:nvSpPr>
            <p:cNvPr id="60424" name="Rectangle 5"/>
            <p:cNvSpPr>
              <a:spLocks noChangeArrowheads="1"/>
            </p:cNvSpPr>
            <p:nvPr/>
          </p:nvSpPr>
          <p:spPr bwMode="auto">
            <a:xfrm>
              <a:off x="2584" y="1600"/>
              <a:ext cx="1160" cy="48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1350 mph</a:t>
              </a:r>
            </a:p>
          </p:txBody>
        </p:sp>
        <p:sp>
          <p:nvSpPr>
            <p:cNvPr id="60425" name="Rectangle 6"/>
            <p:cNvSpPr>
              <a:spLocks noChangeArrowheads="1"/>
            </p:cNvSpPr>
            <p:nvPr/>
          </p:nvSpPr>
          <p:spPr bwMode="auto">
            <a:xfrm>
              <a:off x="1424" y="1600"/>
              <a:ext cx="1160" cy="48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3 hours</a:t>
              </a:r>
            </a:p>
          </p:txBody>
        </p:sp>
        <p:sp>
          <p:nvSpPr>
            <p:cNvPr id="60426" name="Rectangle 7"/>
            <p:cNvSpPr>
              <a:spLocks noChangeArrowheads="1"/>
            </p:cNvSpPr>
            <p:nvPr/>
          </p:nvSpPr>
          <p:spPr bwMode="auto">
            <a:xfrm>
              <a:off x="264" y="1600"/>
              <a:ext cx="1160" cy="48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BAD/Sud Concorde</a:t>
              </a:r>
            </a:p>
          </p:txBody>
        </p:sp>
        <p:sp>
          <p:nvSpPr>
            <p:cNvPr id="60427" name="Rectangle 8"/>
            <p:cNvSpPr>
              <a:spLocks noChangeArrowheads="1"/>
            </p:cNvSpPr>
            <p:nvPr/>
          </p:nvSpPr>
          <p:spPr bwMode="auto">
            <a:xfrm>
              <a:off x="4904" y="1302"/>
              <a:ext cx="1160" cy="29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286,700</a:t>
              </a:r>
            </a:p>
          </p:txBody>
        </p:sp>
        <p:sp>
          <p:nvSpPr>
            <p:cNvPr id="60428" name="Rectangle 9"/>
            <p:cNvSpPr>
              <a:spLocks noChangeArrowheads="1"/>
            </p:cNvSpPr>
            <p:nvPr/>
          </p:nvSpPr>
          <p:spPr bwMode="auto">
            <a:xfrm>
              <a:off x="3744" y="1302"/>
              <a:ext cx="1161" cy="29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470</a:t>
              </a:r>
            </a:p>
          </p:txBody>
        </p:sp>
        <p:sp>
          <p:nvSpPr>
            <p:cNvPr id="60429" name="Rectangle 10"/>
            <p:cNvSpPr>
              <a:spLocks noChangeArrowheads="1"/>
            </p:cNvSpPr>
            <p:nvPr/>
          </p:nvSpPr>
          <p:spPr bwMode="auto">
            <a:xfrm>
              <a:off x="2584" y="1302"/>
              <a:ext cx="1160" cy="29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610 mph</a:t>
              </a:r>
            </a:p>
          </p:txBody>
        </p:sp>
        <p:sp>
          <p:nvSpPr>
            <p:cNvPr id="60430" name="Rectangle 11"/>
            <p:cNvSpPr>
              <a:spLocks noChangeArrowheads="1"/>
            </p:cNvSpPr>
            <p:nvPr/>
          </p:nvSpPr>
          <p:spPr bwMode="auto">
            <a:xfrm>
              <a:off x="1424" y="1302"/>
              <a:ext cx="1160" cy="29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6.5 hours</a:t>
              </a:r>
            </a:p>
          </p:txBody>
        </p:sp>
        <p:sp>
          <p:nvSpPr>
            <p:cNvPr id="60431" name="Rectangle 12"/>
            <p:cNvSpPr>
              <a:spLocks noChangeArrowheads="1"/>
            </p:cNvSpPr>
            <p:nvPr/>
          </p:nvSpPr>
          <p:spPr bwMode="auto">
            <a:xfrm>
              <a:off x="264" y="1302"/>
              <a:ext cx="1160" cy="298"/>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Boeing 747</a:t>
              </a:r>
            </a:p>
          </p:txBody>
        </p:sp>
        <p:sp>
          <p:nvSpPr>
            <p:cNvPr id="60432" name="Rectangle 13"/>
            <p:cNvSpPr>
              <a:spLocks noChangeArrowheads="1"/>
            </p:cNvSpPr>
            <p:nvPr/>
          </p:nvSpPr>
          <p:spPr bwMode="auto">
            <a:xfrm>
              <a:off x="4904" y="794"/>
              <a:ext cx="1160" cy="509"/>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Throughput (pmph)</a:t>
              </a:r>
            </a:p>
          </p:txBody>
        </p:sp>
        <p:sp>
          <p:nvSpPr>
            <p:cNvPr id="60433" name="Rectangle 14"/>
            <p:cNvSpPr>
              <a:spLocks noChangeArrowheads="1"/>
            </p:cNvSpPr>
            <p:nvPr/>
          </p:nvSpPr>
          <p:spPr bwMode="auto">
            <a:xfrm>
              <a:off x="3744" y="794"/>
              <a:ext cx="1161" cy="509"/>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Passengers</a:t>
              </a:r>
            </a:p>
          </p:txBody>
        </p:sp>
        <p:sp>
          <p:nvSpPr>
            <p:cNvPr id="60434" name="Rectangle 15"/>
            <p:cNvSpPr>
              <a:spLocks noChangeArrowheads="1"/>
            </p:cNvSpPr>
            <p:nvPr/>
          </p:nvSpPr>
          <p:spPr bwMode="auto">
            <a:xfrm>
              <a:off x="2584" y="794"/>
              <a:ext cx="1160" cy="509"/>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Speed</a:t>
              </a:r>
            </a:p>
          </p:txBody>
        </p:sp>
        <p:sp>
          <p:nvSpPr>
            <p:cNvPr id="60435" name="Rectangle 16"/>
            <p:cNvSpPr>
              <a:spLocks noChangeArrowheads="1"/>
            </p:cNvSpPr>
            <p:nvPr/>
          </p:nvSpPr>
          <p:spPr bwMode="auto">
            <a:xfrm>
              <a:off x="1424" y="794"/>
              <a:ext cx="1160" cy="509"/>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DC to Paris</a:t>
              </a:r>
            </a:p>
          </p:txBody>
        </p:sp>
        <p:sp>
          <p:nvSpPr>
            <p:cNvPr id="60436" name="Rectangle 17"/>
            <p:cNvSpPr>
              <a:spLocks noChangeArrowheads="1"/>
            </p:cNvSpPr>
            <p:nvPr/>
          </p:nvSpPr>
          <p:spPr bwMode="auto">
            <a:xfrm>
              <a:off x="264" y="794"/>
              <a:ext cx="1160" cy="509"/>
            </a:xfrm>
            <a:prstGeom prst="rect">
              <a:avLst/>
            </a:prstGeom>
            <a:noFill/>
            <a:ln w="9525">
              <a:noFill/>
              <a:round/>
              <a:headEnd/>
              <a:tailEnd/>
            </a:ln>
          </p:spPr>
          <p:txBody>
            <a:bodyPr lIns="83" tIns="83" rIns="83" bIns="83"/>
            <a:lstStyle/>
            <a:p>
              <a:pPr defTabSz="414338" hangingPunct="0">
                <a:lnSpc>
                  <a:spcPct val="104000"/>
                </a:lnSpc>
                <a:spcBef>
                  <a:spcPts val="450"/>
                </a:spcBef>
                <a:buClr>
                  <a:srgbClr val="000000"/>
                </a:buClr>
                <a:buSzPct val="45000"/>
                <a:buFont typeface="StarSymbol" charset="0"/>
                <a:buNone/>
                <a:tabLst>
                  <a:tab pos="657225" algn="l"/>
                  <a:tab pos="1312863" algn="l"/>
                </a:tabLst>
              </a:pPr>
              <a:r>
                <a:rPr lang="en-GB" sz="1800">
                  <a:latin typeface="Trebuchet MS" charset="0"/>
                </a:rPr>
                <a:t>Plane</a:t>
              </a:r>
            </a:p>
          </p:txBody>
        </p:sp>
        <p:sp>
          <p:nvSpPr>
            <p:cNvPr id="60437" name="Line 18"/>
            <p:cNvSpPr>
              <a:spLocks noChangeShapeType="1"/>
            </p:cNvSpPr>
            <p:nvPr/>
          </p:nvSpPr>
          <p:spPr bwMode="auto">
            <a:xfrm>
              <a:off x="264" y="794"/>
              <a:ext cx="5800" cy="1"/>
            </a:xfrm>
            <a:prstGeom prst="line">
              <a:avLst/>
            </a:prstGeom>
            <a:noFill/>
            <a:ln w="28440">
              <a:solidFill>
                <a:srgbClr val="000000"/>
              </a:solidFill>
              <a:miter lim="800000"/>
              <a:headEnd/>
              <a:tailEnd/>
            </a:ln>
          </p:spPr>
          <p:txBody>
            <a:bodyPr lIns="83" tIns="83" rIns="83" bIns="83"/>
            <a:lstStyle/>
            <a:p>
              <a:endParaRPr lang="en-US"/>
            </a:p>
          </p:txBody>
        </p:sp>
        <p:sp>
          <p:nvSpPr>
            <p:cNvPr id="60438" name="Line 19"/>
            <p:cNvSpPr>
              <a:spLocks noChangeShapeType="1"/>
            </p:cNvSpPr>
            <p:nvPr/>
          </p:nvSpPr>
          <p:spPr bwMode="auto">
            <a:xfrm>
              <a:off x="264" y="1302"/>
              <a:ext cx="5800" cy="1"/>
            </a:xfrm>
            <a:prstGeom prst="line">
              <a:avLst/>
            </a:prstGeom>
            <a:noFill/>
            <a:ln w="12600">
              <a:solidFill>
                <a:srgbClr val="000000"/>
              </a:solidFill>
              <a:miter lim="800000"/>
              <a:headEnd/>
              <a:tailEnd/>
            </a:ln>
          </p:spPr>
          <p:txBody>
            <a:bodyPr lIns="83" tIns="83" rIns="83" bIns="83"/>
            <a:lstStyle/>
            <a:p>
              <a:endParaRPr lang="en-US"/>
            </a:p>
          </p:txBody>
        </p:sp>
        <p:sp>
          <p:nvSpPr>
            <p:cNvPr id="60439" name="Line 20"/>
            <p:cNvSpPr>
              <a:spLocks noChangeShapeType="1"/>
            </p:cNvSpPr>
            <p:nvPr/>
          </p:nvSpPr>
          <p:spPr bwMode="auto">
            <a:xfrm>
              <a:off x="264" y="1600"/>
              <a:ext cx="5800" cy="1"/>
            </a:xfrm>
            <a:prstGeom prst="line">
              <a:avLst/>
            </a:prstGeom>
            <a:noFill/>
            <a:ln w="12600">
              <a:solidFill>
                <a:srgbClr val="000000"/>
              </a:solidFill>
              <a:miter lim="800000"/>
              <a:headEnd/>
              <a:tailEnd/>
            </a:ln>
          </p:spPr>
          <p:txBody>
            <a:bodyPr lIns="83" tIns="83" rIns="83" bIns="83"/>
            <a:lstStyle/>
            <a:p>
              <a:endParaRPr lang="en-US"/>
            </a:p>
          </p:txBody>
        </p:sp>
        <p:sp>
          <p:nvSpPr>
            <p:cNvPr id="60440" name="Line 21"/>
            <p:cNvSpPr>
              <a:spLocks noChangeShapeType="1"/>
            </p:cNvSpPr>
            <p:nvPr/>
          </p:nvSpPr>
          <p:spPr bwMode="auto">
            <a:xfrm>
              <a:off x="264" y="2088"/>
              <a:ext cx="5800" cy="1"/>
            </a:xfrm>
            <a:prstGeom prst="line">
              <a:avLst/>
            </a:prstGeom>
            <a:noFill/>
            <a:ln w="28440">
              <a:solidFill>
                <a:srgbClr val="000000"/>
              </a:solidFill>
              <a:miter lim="800000"/>
              <a:headEnd/>
              <a:tailEnd/>
            </a:ln>
          </p:spPr>
          <p:txBody>
            <a:bodyPr lIns="83" tIns="83" rIns="83" bIns="83"/>
            <a:lstStyle/>
            <a:p>
              <a:endParaRPr lang="en-US"/>
            </a:p>
          </p:txBody>
        </p:sp>
        <p:sp>
          <p:nvSpPr>
            <p:cNvPr id="60441" name="Line 22"/>
            <p:cNvSpPr>
              <a:spLocks noChangeShapeType="1"/>
            </p:cNvSpPr>
            <p:nvPr/>
          </p:nvSpPr>
          <p:spPr bwMode="auto">
            <a:xfrm>
              <a:off x="264" y="794"/>
              <a:ext cx="1" cy="1294"/>
            </a:xfrm>
            <a:prstGeom prst="line">
              <a:avLst/>
            </a:prstGeom>
            <a:noFill/>
            <a:ln w="28440">
              <a:solidFill>
                <a:srgbClr val="000000"/>
              </a:solidFill>
              <a:miter lim="800000"/>
              <a:headEnd/>
              <a:tailEnd/>
            </a:ln>
          </p:spPr>
          <p:txBody>
            <a:bodyPr lIns="83" tIns="83" rIns="83" bIns="83"/>
            <a:lstStyle/>
            <a:p>
              <a:endParaRPr lang="en-US"/>
            </a:p>
          </p:txBody>
        </p:sp>
        <p:sp>
          <p:nvSpPr>
            <p:cNvPr id="60442" name="Line 23"/>
            <p:cNvSpPr>
              <a:spLocks noChangeShapeType="1"/>
            </p:cNvSpPr>
            <p:nvPr/>
          </p:nvSpPr>
          <p:spPr bwMode="auto">
            <a:xfrm>
              <a:off x="1424" y="794"/>
              <a:ext cx="1" cy="1294"/>
            </a:xfrm>
            <a:prstGeom prst="line">
              <a:avLst/>
            </a:prstGeom>
            <a:noFill/>
            <a:ln w="12600">
              <a:solidFill>
                <a:srgbClr val="000000"/>
              </a:solidFill>
              <a:miter lim="800000"/>
              <a:headEnd/>
              <a:tailEnd/>
            </a:ln>
          </p:spPr>
          <p:txBody>
            <a:bodyPr lIns="83" tIns="83" rIns="83" bIns="83"/>
            <a:lstStyle/>
            <a:p>
              <a:endParaRPr lang="en-US"/>
            </a:p>
          </p:txBody>
        </p:sp>
        <p:sp>
          <p:nvSpPr>
            <p:cNvPr id="60443" name="Line 24"/>
            <p:cNvSpPr>
              <a:spLocks noChangeShapeType="1"/>
            </p:cNvSpPr>
            <p:nvPr/>
          </p:nvSpPr>
          <p:spPr bwMode="auto">
            <a:xfrm>
              <a:off x="2584" y="794"/>
              <a:ext cx="1" cy="1294"/>
            </a:xfrm>
            <a:prstGeom prst="line">
              <a:avLst/>
            </a:prstGeom>
            <a:noFill/>
            <a:ln w="12600">
              <a:solidFill>
                <a:srgbClr val="000000"/>
              </a:solidFill>
              <a:miter lim="800000"/>
              <a:headEnd/>
              <a:tailEnd/>
            </a:ln>
          </p:spPr>
          <p:txBody>
            <a:bodyPr lIns="83" tIns="83" rIns="83" bIns="83"/>
            <a:lstStyle/>
            <a:p>
              <a:endParaRPr lang="en-US"/>
            </a:p>
          </p:txBody>
        </p:sp>
        <p:sp>
          <p:nvSpPr>
            <p:cNvPr id="60444" name="Line 25"/>
            <p:cNvSpPr>
              <a:spLocks noChangeShapeType="1"/>
            </p:cNvSpPr>
            <p:nvPr/>
          </p:nvSpPr>
          <p:spPr bwMode="auto">
            <a:xfrm>
              <a:off x="3744" y="794"/>
              <a:ext cx="1" cy="1294"/>
            </a:xfrm>
            <a:prstGeom prst="line">
              <a:avLst/>
            </a:prstGeom>
            <a:noFill/>
            <a:ln w="12600">
              <a:solidFill>
                <a:srgbClr val="000000"/>
              </a:solidFill>
              <a:miter lim="800000"/>
              <a:headEnd/>
              <a:tailEnd/>
            </a:ln>
          </p:spPr>
          <p:txBody>
            <a:bodyPr lIns="83" tIns="83" rIns="83" bIns="83"/>
            <a:lstStyle/>
            <a:p>
              <a:endParaRPr lang="en-US"/>
            </a:p>
          </p:txBody>
        </p:sp>
        <p:sp>
          <p:nvSpPr>
            <p:cNvPr id="60445" name="Line 26"/>
            <p:cNvSpPr>
              <a:spLocks noChangeShapeType="1"/>
            </p:cNvSpPr>
            <p:nvPr/>
          </p:nvSpPr>
          <p:spPr bwMode="auto">
            <a:xfrm>
              <a:off x="4904" y="794"/>
              <a:ext cx="1" cy="1294"/>
            </a:xfrm>
            <a:prstGeom prst="line">
              <a:avLst/>
            </a:prstGeom>
            <a:noFill/>
            <a:ln w="12600">
              <a:solidFill>
                <a:srgbClr val="000000"/>
              </a:solidFill>
              <a:miter lim="800000"/>
              <a:headEnd/>
              <a:tailEnd/>
            </a:ln>
          </p:spPr>
          <p:txBody>
            <a:bodyPr lIns="83" tIns="83" rIns="83" bIns="83"/>
            <a:lstStyle/>
            <a:p>
              <a:endParaRPr lang="en-US"/>
            </a:p>
          </p:txBody>
        </p:sp>
        <p:sp>
          <p:nvSpPr>
            <p:cNvPr id="60446" name="Line 27"/>
            <p:cNvSpPr>
              <a:spLocks noChangeShapeType="1"/>
            </p:cNvSpPr>
            <p:nvPr/>
          </p:nvSpPr>
          <p:spPr bwMode="auto">
            <a:xfrm>
              <a:off x="6064" y="794"/>
              <a:ext cx="1" cy="1294"/>
            </a:xfrm>
            <a:prstGeom prst="line">
              <a:avLst/>
            </a:prstGeom>
            <a:noFill/>
            <a:ln w="28440">
              <a:solidFill>
                <a:srgbClr val="000000"/>
              </a:solidFill>
              <a:miter lim="800000"/>
              <a:headEnd/>
              <a:tailEnd/>
            </a:ln>
          </p:spPr>
          <p:txBody>
            <a:bodyPr lIns="83" tIns="83" rIns="83" bIns="83"/>
            <a:lstStyle/>
            <a:p>
              <a:endParaRPr lang="en-US"/>
            </a:p>
          </p:txBody>
        </p:sp>
      </p:grpSp>
      <p:sp>
        <p:nvSpPr>
          <p:cNvPr id="60419" name="Rectangle 28"/>
          <p:cNvSpPr>
            <a:spLocks noChangeArrowheads="1"/>
          </p:cNvSpPr>
          <p:nvPr>
            <p:ph type="title"/>
          </p:nvPr>
        </p:nvSpPr>
        <p:spPr>
          <a:xfrm>
            <a:off x="228600" y="215900"/>
            <a:ext cx="8686800" cy="4699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Two notions of “performance”</a:t>
            </a:r>
            <a:endParaRPr lang="en-GB" smtClean="0"/>
          </a:p>
        </p:txBody>
      </p:sp>
      <p:sp>
        <p:nvSpPr>
          <p:cNvPr id="114717" name="Rectangle 29"/>
          <p:cNvSpPr>
            <a:spLocks noGrp="1" noChangeArrowheads="1"/>
          </p:cNvSpPr>
          <p:nvPr>
            <p:ph type="body" idx="1"/>
          </p:nvPr>
        </p:nvSpPr>
        <p:spPr>
          <a:xfrm>
            <a:off x="228600" y="3124200"/>
            <a:ext cx="8763000" cy="3582988"/>
          </a:xfrm>
        </p:spPr>
        <p:txBody>
          <a:bodyPr lIns="82945" tIns="41473" rIns="82945" bIns="41473"/>
          <a:lstStyle/>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000" dirty="0">
                <a:solidFill>
                  <a:schemeClr val="tx1"/>
                </a:solidFill>
              </a:rPr>
              <a:t>Which has higher performance?</a:t>
            </a:r>
          </a:p>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000" dirty="0"/>
              <a:t>Time to do the task (Execution Time)</a:t>
            </a:r>
          </a:p>
          <a:p>
            <a:pPr marL="863600" lvl="1" indent="-287338" defTabSz="457200" eaLnBrk="1" hangingPunct="1">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1800" dirty="0"/>
              <a:t>execution time, response time, latency</a:t>
            </a:r>
          </a:p>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000" dirty="0"/>
              <a:t>Tasks per day, hour, week, sec, ns … (Performance)</a:t>
            </a:r>
          </a:p>
          <a:p>
            <a:pPr marL="863600" lvl="1" indent="-287338" defTabSz="457200" eaLnBrk="1" hangingPunct="1">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1800" dirty="0"/>
              <a:t>throughput, bandwidth</a:t>
            </a:r>
          </a:p>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000" dirty="0"/>
              <a:t>Response time and throughput often are in </a:t>
            </a:r>
            <a:r>
              <a:rPr lang="en-GB" sz="2000" dirty="0" smtClean="0"/>
              <a:t>opposition</a:t>
            </a:r>
          </a:p>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endParaRPr lang="en-GB" sz="2000" dirty="0" smtClean="0"/>
          </a:p>
          <a:p>
            <a:pPr marL="431800" indent="-323850" defTabSz="457200" eaLnBrk="1" hangingPunct="1">
              <a:spcBef>
                <a:spcPts val="6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000" dirty="0" smtClean="0">
                <a:ln>
                  <a:solidFill>
                    <a:srgbClr val="FF0000"/>
                  </a:solidFill>
                </a:ln>
                <a:solidFill>
                  <a:srgbClr val="FF0000"/>
                </a:solidFill>
              </a:rPr>
              <a:t>What influences cost?</a:t>
            </a:r>
            <a:endParaRPr lang="en-GB" sz="2000" dirty="0">
              <a:ln>
                <a:solidFill>
                  <a:srgbClr val="FF0000"/>
                </a:solidFill>
              </a:ln>
              <a:solidFill>
                <a:srgbClr val="FF0000"/>
              </a:solidFill>
            </a:endParaRPr>
          </a:p>
        </p:txBody>
      </p:sp>
      <p:sp>
        <p:nvSpPr>
          <p:cNvPr id="60421" name="Line 30"/>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ChangeArrowheads="1"/>
          </p:cNvSpPr>
          <p:nvPr>
            <p:ph type="title"/>
          </p:nvPr>
        </p:nvSpPr>
        <p:spPr>
          <a:xfrm>
            <a:off x="228600" y="215900"/>
            <a:ext cx="8686800" cy="546100"/>
          </a:xfrm>
        </p:spPr>
        <p:txBody>
          <a:bodyPr lIns="81966" tIns="40166" rIns="81966" bIns="40166"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Clock Cycles</a:t>
            </a:r>
            <a:endParaRPr lang="en-GB" smtClean="0"/>
          </a:p>
        </p:txBody>
      </p:sp>
      <p:sp>
        <p:nvSpPr>
          <p:cNvPr id="66564" name="Rectangle 3"/>
          <p:cNvSpPr>
            <a:spLocks noChangeArrowheads="1"/>
          </p:cNvSpPr>
          <p:nvPr>
            <p:ph type="body" idx="1"/>
          </p:nvPr>
        </p:nvSpPr>
        <p:spPr>
          <a:xfrm>
            <a:off x="0" y="1371600"/>
            <a:ext cx="8709025" cy="3505200"/>
          </a:xfrm>
        </p:spPr>
        <p:txBody>
          <a:bodyPr lIns="81966" tIns="40166" rIns="81966" bIns="40166">
            <a:normAutofit lnSpcReduction="10000"/>
          </a:bodyPr>
          <a:lstStyle/>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900" smtClean="0"/>
              <a:t>Instead of reporting execution time in seconds, we often use cycles:</a:t>
            </a:r>
            <a:br>
              <a:rPr lang="en-GB" sz="1900" smtClean="0"/>
            </a:br>
            <a:r>
              <a:rPr lang="en-GB" sz="1900" smtClean="0"/>
              <a:t/>
            </a:r>
            <a:br>
              <a:rPr lang="en-GB" sz="1900" smtClean="0"/>
            </a:br>
            <a:r>
              <a:rPr lang="en-GB" sz="1900" smtClean="0"/>
              <a:t/>
            </a:r>
            <a:br>
              <a:rPr lang="en-GB" sz="1900" smtClean="0"/>
            </a:br>
            <a:r>
              <a:rPr lang="en-GB" sz="1900" smtClean="0"/>
              <a:t/>
            </a:r>
            <a:br>
              <a:rPr lang="en-GB" sz="1900" smtClean="0"/>
            </a:br>
            <a:endParaRPr lang="en-GB" sz="1900" smtClean="0"/>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sz="1900" smtClean="0"/>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sz="1900" smtClean="0"/>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900" smtClean="0"/>
              <a:t>Clock “ticks” indicate when to start activities</a:t>
            </a:r>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900" smtClean="0"/>
              <a:t>Cycle time = time between ticks = seconds per cycle</a:t>
            </a:r>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900" smtClean="0"/>
              <a:t>Clock rate (frequency) = cycles per second  (1 Hz = 1 cycle/sec)</a:t>
            </a:r>
          </a:p>
          <a:p>
            <a:pPr marL="863600" lvl="1" indent="-287338" defTabSz="457200" eaLnBrk="1" hangingPunct="1">
              <a:spcBef>
                <a:spcPts val="600"/>
              </a:spcBef>
              <a:spcAft>
                <a:spcPts val="60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1600" smtClean="0"/>
              <a:t>A 200 MHz clock has a cycle time of …</a:t>
            </a:r>
          </a:p>
        </p:txBody>
      </p:sp>
      <p:grpSp>
        <p:nvGrpSpPr>
          <p:cNvPr id="2" name="Group 4"/>
          <p:cNvGrpSpPr>
            <a:grpSpLocks/>
          </p:cNvGrpSpPr>
          <p:nvPr/>
        </p:nvGrpSpPr>
        <p:grpSpPr bwMode="auto">
          <a:xfrm>
            <a:off x="2054225" y="2782888"/>
            <a:ext cx="4159250" cy="577850"/>
            <a:chOff x="1426" y="1932"/>
            <a:chExt cx="2889" cy="402"/>
          </a:xfrm>
        </p:grpSpPr>
        <p:grpSp>
          <p:nvGrpSpPr>
            <p:cNvPr id="3" name="Group 5"/>
            <p:cNvGrpSpPr>
              <a:grpSpLocks/>
            </p:cNvGrpSpPr>
            <p:nvPr/>
          </p:nvGrpSpPr>
          <p:grpSpPr bwMode="auto">
            <a:xfrm>
              <a:off x="1426" y="1932"/>
              <a:ext cx="2889" cy="163"/>
              <a:chOff x="1426" y="1932"/>
              <a:chExt cx="2889" cy="163"/>
            </a:xfrm>
          </p:grpSpPr>
          <p:sp>
            <p:nvSpPr>
              <p:cNvPr id="66570" name="Line 6"/>
              <p:cNvSpPr>
                <a:spLocks noChangeShapeType="1"/>
              </p:cNvSpPr>
              <p:nvPr/>
            </p:nvSpPr>
            <p:spPr bwMode="auto">
              <a:xfrm>
                <a:off x="1426" y="2014"/>
                <a:ext cx="2889" cy="1"/>
              </a:xfrm>
              <a:prstGeom prst="line">
                <a:avLst/>
              </a:prstGeom>
              <a:noFill/>
              <a:ln w="12600">
                <a:solidFill>
                  <a:srgbClr val="000000"/>
                </a:solidFill>
                <a:miter lim="800000"/>
                <a:headEnd/>
                <a:tailEnd type="triangle" w="med" len="med"/>
              </a:ln>
            </p:spPr>
            <p:txBody>
              <a:bodyPr wrap="none" lIns="81966" tIns="40166" rIns="81966" bIns="40166">
                <a:spAutoFit/>
              </a:bodyPr>
              <a:lstStyle/>
              <a:p>
                <a:endParaRPr lang="en-US"/>
              </a:p>
            </p:txBody>
          </p:sp>
          <p:sp>
            <p:nvSpPr>
              <p:cNvPr id="66571" name="Line 7"/>
              <p:cNvSpPr>
                <a:spLocks noChangeShapeType="1"/>
              </p:cNvSpPr>
              <p:nvPr/>
            </p:nvSpPr>
            <p:spPr bwMode="auto">
              <a:xfrm flipV="1">
                <a:off x="1578"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2" name="Line 8"/>
              <p:cNvSpPr>
                <a:spLocks noChangeShapeType="1"/>
              </p:cNvSpPr>
              <p:nvPr/>
            </p:nvSpPr>
            <p:spPr bwMode="auto">
              <a:xfrm flipV="1">
                <a:off x="1892"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3" name="Line 9"/>
              <p:cNvSpPr>
                <a:spLocks noChangeShapeType="1"/>
              </p:cNvSpPr>
              <p:nvPr/>
            </p:nvSpPr>
            <p:spPr bwMode="auto">
              <a:xfrm flipV="1">
                <a:off x="2205"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4" name="Line 10"/>
              <p:cNvSpPr>
                <a:spLocks noChangeShapeType="1"/>
              </p:cNvSpPr>
              <p:nvPr/>
            </p:nvSpPr>
            <p:spPr bwMode="auto">
              <a:xfrm flipV="1">
                <a:off x="2518"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5" name="Line 11"/>
              <p:cNvSpPr>
                <a:spLocks noChangeShapeType="1"/>
              </p:cNvSpPr>
              <p:nvPr/>
            </p:nvSpPr>
            <p:spPr bwMode="auto">
              <a:xfrm flipV="1">
                <a:off x="2832"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6" name="Line 12"/>
              <p:cNvSpPr>
                <a:spLocks noChangeShapeType="1"/>
              </p:cNvSpPr>
              <p:nvPr/>
            </p:nvSpPr>
            <p:spPr bwMode="auto">
              <a:xfrm flipV="1">
                <a:off x="3145"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7" name="Line 13"/>
              <p:cNvSpPr>
                <a:spLocks noChangeShapeType="1"/>
              </p:cNvSpPr>
              <p:nvPr/>
            </p:nvSpPr>
            <p:spPr bwMode="auto">
              <a:xfrm flipV="1">
                <a:off x="3458"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sp>
            <p:nvSpPr>
              <p:cNvPr id="66578" name="Line 14"/>
              <p:cNvSpPr>
                <a:spLocks noChangeShapeType="1"/>
              </p:cNvSpPr>
              <p:nvPr/>
            </p:nvSpPr>
            <p:spPr bwMode="auto">
              <a:xfrm flipV="1">
                <a:off x="3772" y="1931"/>
                <a:ext cx="1" cy="166"/>
              </a:xfrm>
              <a:prstGeom prst="line">
                <a:avLst/>
              </a:prstGeom>
              <a:noFill/>
              <a:ln w="12600">
                <a:solidFill>
                  <a:srgbClr val="000000"/>
                </a:solidFill>
                <a:miter lim="800000"/>
                <a:headEnd/>
                <a:tailEnd/>
              </a:ln>
            </p:spPr>
            <p:txBody>
              <a:bodyPr wrap="none" lIns="81966" tIns="40166" rIns="81966" bIns="40166">
                <a:spAutoFit/>
              </a:bodyPr>
              <a:lstStyle/>
              <a:p>
                <a:endParaRPr lang="en-US"/>
              </a:p>
            </p:txBody>
          </p:sp>
        </p:grpSp>
        <p:sp>
          <p:nvSpPr>
            <p:cNvPr id="66569" name="Rectangle 15"/>
            <p:cNvSpPr>
              <a:spLocks noChangeArrowheads="1"/>
            </p:cNvSpPr>
            <p:nvPr/>
          </p:nvSpPr>
          <p:spPr bwMode="auto">
            <a:xfrm>
              <a:off x="3875" y="2117"/>
              <a:ext cx="382" cy="217"/>
            </a:xfrm>
            <a:prstGeom prst="rect">
              <a:avLst/>
            </a:prstGeom>
            <a:noFill/>
            <a:ln w="9525">
              <a:noFill/>
              <a:round/>
              <a:headEnd/>
              <a:tailEnd/>
            </a:ln>
          </p:spPr>
          <p:txBody>
            <a:bodyPr wrap="none" lIns="81966" tIns="40166" rIns="81966" bIns="40166">
              <a:spAutoFit/>
            </a:bodyPr>
            <a:lstStyle/>
            <a:p>
              <a:pPr algn="l" defTabSz="828675" hangingPunct="0">
                <a:lnSpc>
                  <a:spcPct val="95000"/>
                </a:lnSpc>
                <a:buClr>
                  <a:srgbClr val="000000"/>
                </a:buClr>
                <a:buSzPct val="45000"/>
                <a:buFont typeface="StarSymbol" charset="0"/>
                <a:buNone/>
              </a:pPr>
              <a:r>
                <a:rPr lang="en-GB" sz="1600" b="1">
                  <a:latin typeface="Times New Roman" charset="0"/>
                </a:rPr>
                <a:t>time</a:t>
              </a:r>
            </a:p>
          </p:txBody>
        </p:sp>
      </p:grpSp>
      <p:graphicFrame>
        <p:nvGraphicFramePr>
          <p:cNvPr id="66562" name="Object 2"/>
          <p:cNvGraphicFramePr>
            <a:graphicFrameLocks noChangeAspect="1"/>
          </p:cNvGraphicFramePr>
          <p:nvPr/>
        </p:nvGraphicFramePr>
        <p:xfrm>
          <a:off x="2497138" y="1787525"/>
          <a:ext cx="3178175" cy="952500"/>
        </p:xfrm>
        <a:graphic>
          <a:graphicData uri="http://schemas.openxmlformats.org/presentationml/2006/ole">
            <p:oleObj spid="_x0000_s2050" r:id="rId4" imgW="1972440" imgH="370440" progId="">
              <p:embed/>
            </p:oleObj>
          </a:graphicData>
        </a:graphic>
      </p:graphicFrame>
      <p:sp>
        <p:nvSpPr>
          <p:cNvPr id="66566" name="Line 19"/>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6567" name="Text Box 21"/>
          <p:cNvSpPr txBox="1">
            <a:spLocks/>
          </p:cNvSpPr>
          <p:nvPr/>
        </p:nvSpPr>
        <p:spPr bwMode="auto">
          <a:xfrm>
            <a:off x="1981200" y="5257800"/>
            <a:ext cx="6172200" cy="931863"/>
          </a:xfrm>
          <a:prstGeom prst="rect">
            <a:avLst/>
          </a:prstGeom>
          <a:noFill/>
          <a:ln w="25400">
            <a:noFill/>
            <a:miter lim="800000"/>
            <a:headEnd/>
            <a:tailEnd/>
          </a:ln>
        </p:spPr>
        <p:txBody>
          <a:bodyPr>
            <a:spAutoFit/>
          </a:bodyPr>
          <a:lstStyle/>
          <a:p>
            <a:pPr algn="l">
              <a:lnSpc>
                <a:spcPct val="70000"/>
              </a:lnSpc>
            </a:pPr>
            <a:endParaRPr lang="en-US" sz="2400"/>
          </a:p>
          <a:p>
            <a:pPr algn="l">
              <a:lnSpc>
                <a:spcPct val="80000"/>
              </a:lnSpc>
            </a:pPr>
            <a:r>
              <a:rPr lang="en-US" sz="2400" u="sng"/>
              <a:t>   1         </a:t>
            </a:r>
            <a:r>
              <a:rPr lang="en-US" sz="2400"/>
              <a:t>  X 10</a:t>
            </a:r>
            <a:r>
              <a:rPr lang="en-US" sz="2400" baseline="30000"/>
              <a:t>9 </a:t>
            </a:r>
            <a:r>
              <a:rPr lang="en-US" sz="2400"/>
              <a:t>= 5 nanoseconds</a:t>
            </a:r>
            <a:endParaRPr lang="en-US" sz="2400" baseline="30000"/>
          </a:p>
          <a:p>
            <a:pPr algn="l">
              <a:lnSpc>
                <a:spcPct val="80000"/>
              </a:lnSpc>
            </a:pPr>
            <a:r>
              <a:rPr lang="en-US" sz="2400"/>
              <a:t>200 X 10</a:t>
            </a:r>
            <a:r>
              <a:rPr lang="en-US" sz="2400" baseline="30000"/>
              <a:t>6</a:t>
            </a:r>
            <a:endParaRPr lang="en-US" sz="2400"/>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ChangeArrowheads="1"/>
          </p:cNvSpPr>
          <p:nvPr/>
        </p:nvSpPr>
        <p:spPr bwMode="auto">
          <a:xfrm>
            <a:off x="225425" y="312738"/>
            <a:ext cx="4294188" cy="477837"/>
          </a:xfrm>
          <a:prstGeom prst="rect">
            <a:avLst/>
          </a:prstGeom>
          <a:noFill/>
          <a:ln w="9525">
            <a:noFill/>
            <a:round/>
            <a:headEnd/>
            <a:tailEnd/>
          </a:ln>
        </p:spPr>
        <p:txBody>
          <a:bodyPr wrap="none" anchor="ctr"/>
          <a:lstStyle/>
          <a:p>
            <a:endParaRPr lang="en-US"/>
          </a:p>
        </p:txBody>
      </p:sp>
      <p:graphicFrame>
        <p:nvGraphicFramePr>
          <p:cNvPr id="68610" name="Object 2"/>
          <p:cNvGraphicFramePr>
            <a:graphicFrameLocks noChangeAspect="1"/>
          </p:cNvGraphicFramePr>
          <p:nvPr/>
        </p:nvGraphicFramePr>
        <p:xfrm>
          <a:off x="2711450" y="1195388"/>
          <a:ext cx="3178175" cy="954087"/>
        </p:xfrm>
        <a:graphic>
          <a:graphicData uri="http://schemas.openxmlformats.org/presentationml/2006/ole">
            <p:oleObj spid="_x0000_s3074" r:id="rId4" imgW="1972440" imgH="370440" progId="">
              <p:embed/>
            </p:oleObj>
          </a:graphicData>
        </a:graphic>
      </p:graphicFrame>
      <p:sp>
        <p:nvSpPr>
          <p:cNvPr id="68612" name="Rectangle 4"/>
          <p:cNvSpPr>
            <a:spLocks noChangeArrowheads="1"/>
          </p:cNvSpPr>
          <p:nvPr>
            <p:ph type="title"/>
          </p:nvPr>
        </p:nvSpPr>
        <p:spPr>
          <a:xfrm>
            <a:off x="228600" y="215900"/>
            <a:ext cx="8686800" cy="4699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How to Improve Performance</a:t>
            </a:r>
            <a:endParaRPr lang="en-GB" smtClean="0"/>
          </a:p>
        </p:txBody>
      </p:sp>
      <p:sp>
        <p:nvSpPr>
          <p:cNvPr id="122885" name="Rectangle 5"/>
          <p:cNvSpPr>
            <a:spLocks noGrp="1" noChangeArrowheads="1"/>
          </p:cNvSpPr>
          <p:nvPr>
            <p:ph type="body" idx="1"/>
          </p:nvPr>
        </p:nvSpPr>
        <p:spPr>
          <a:xfrm>
            <a:off x="228600" y="2357438"/>
            <a:ext cx="8763000" cy="4349750"/>
          </a:xfrm>
        </p:spPr>
        <p:txBody>
          <a:bodyPr lIns="82945" tIns="41473" rIns="82945" bIns="41473"/>
          <a:lstStyle/>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200" dirty="0"/>
              <a:t>So, to improve performance (everything else being equal) you can either (increase/ decrease):</a:t>
            </a:r>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2200" dirty="0"/>
              <a:t/>
            </a:r>
            <a:br>
              <a:rPr lang="en-GB" sz="2200" dirty="0"/>
            </a:br>
            <a:r>
              <a:rPr lang="en-GB" sz="1900" dirty="0">
                <a:ln>
                  <a:solidFill>
                    <a:srgbClr val="FF0000"/>
                  </a:solidFill>
                </a:ln>
              </a:rPr>
              <a:t>________ the # of required cycles for a program, or</a:t>
            </a:r>
            <a:br>
              <a:rPr lang="en-GB" sz="1900" dirty="0">
                <a:ln>
                  <a:solidFill>
                    <a:srgbClr val="FF0000"/>
                  </a:solidFill>
                </a:ln>
              </a:rPr>
            </a:br>
            <a:r>
              <a:rPr lang="en-GB" sz="1900" dirty="0">
                <a:ln>
                  <a:solidFill>
                    <a:srgbClr val="FF0000"/>
                  </a:solidFill>
                </a:ln>
              </a:rPr>
              <a:t>________ the clock cycle time or, said another way, </a:t>
            </a:r>
            <a:br>
              <a:rPr lang="en-GB" sz="1900" dirty="0">
                <a:ln>
                  <a:solidFill>
                    <a:srgbClr val="FF0000"/>
                  </a:solidFill>
                </a:ln>
              </a:rPr>
            </a:br>
            <a:r>
              <a:rPr lang="en-GB" sz="1900" dirty="0">
                <a:ln>
                  <a:solidFill>
                    <a:srgbClr val="FF0000"/>
                  </a:solidFill>
                </a:ln>
              </a:rPr>
              <a:t>________ the clock rate.</a:t>
            </a:r>
            <a:r>
              <a:rPr lang="en-GB" sz="1900" dirty="0" smtClean="0">
                <a:ln>
                  <a:solidFill>
                    <a:srgbClr val="FF0000"/>
                  </a:solidFill>
                </a:ln>
              </a:rPr>
              <a:t/>
            </a:r>
            <a:br>
              <a:rPr lang="en-GB" sz="1900" dirty="0" smtClean="0">
                <a:ln>
                  <a:solidFill>
                    <a:srgbClr val="FF0000"/>
                  </a:solidFill>
                </a:ln>
              </a:rPr>
            </a:br>
            <a:endParaRPr lang="en-GB" sz="1900" dirty="0" smtClean="0">
              <a:ln>
                <a:solidFill>
                  <a:srgbClr val="FF0000"/>
                </a:solidFill>
              </a:ln>
            </a:endParaRPr>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endParaRPr lang="en-GB" sz="1900" dirty="0" smtClean="0">
              <a:ln>
                <a:solidFill>
                  <a:srgbClr val="FF0000"/>
                </a:solidFill>
              </a:ln>
            </a:endParaRPr>
          </a:p>
          <a:p>
            <a:pPr marL="431800" indent="-323850" defTabSz="457200" eaLnBrk="1" hangingPunct="1">
              <a:spcBef>
                <a:spcPts val="62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sz="1900" dirty="0" smtClean="0">
                <a:ln>
                  <a:solidFill>
                    <a:srgbClr val="FF0000"/>
                  </a:solidFill>
                </a:ln>
              </a:rPr>
              <a:t>	Why?</a:t>
            </a:r>
            <a:endParaRPr lang="en-GB" sz="1900" dirty="0">
              <a:ln>
                <a:solidFill>
                  <a:srgbClr val="FF0000"/>
                </a:solidFill>
              </a:ln>
            </a:endParaRPr>
          </a:p>
        </p:txBody>
      </p:sp>
      <p:sp>
        <p:nvSpPr>
          <p:cNvPr id="68614" name="Line 6"/>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ph type="title"/>
          </p:nvPr>
        </p:nvSpPr>
        <p:spPr>
          <a:xfrm>
            <a:off x="228600" y="215900"/>
            <a:ext cx="8686800" cy="5461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chemeClr val="tx2"/>
                </a:solidFill>
              </a:rPr>
              <a:t>CPI</a:t>
            </a:r>
            <a:endParaRPr lang="en-GB" smtClean="0"/>
          </a:p>
        </p:txBody>
      </p:sp>
      <p:sp>
        <p:nvSpPr>
          <p:cNvPr id="131075" name="Rectangle 3"/>
          <p:cNvSpPr>
            <a:spLocks noGrp="1" noChangeArrowheads="1"/>
          </p:cNvSpPr>
          <p:nvPr>
            <p:ph type="body" idx="1"/>
          </p:nvPr>
        </p:nvSpPr>
        <p:spPr>
          <a:xfrm>
            <a:off x="228600" y="1292225"/>
            <a:ext cx="8763000" cy="4983163"/>
          </a:xfrm>
        </p:spPr>
        <p:txBody>
          <a:bodyPr lIns="82945" tIns="41473" rIns="82945" bIns="41473">
            <a:normAutofit lnSpcReduction="10000"/>
          </a:bodyPr>
          <a:lstStyle/>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a:ln>
                  <a:solidFill>
                    <a:srgbClr val="FF0000"/>
                  </a:solidFill>
                </a:ln>
              </a:rPr>
              <a:t>How many clock cycles, </a:t>
            </a:r>
            <a:r>
              <a:rPr lang="en-GB" i="1" dirty="0">
                <a:ln>
                  <a:solidFill>
                    <a:srgbClr val="FF0000"/>
                  </a:solidFill>
                </a:ln>
              </a:rPr>
              <a:t>on average</a:t>
            </a:r>
            <a:r>
              <a:rPr lang="en-GB" dirty="0">
                <a:ln>
                  <a:solidFill>
                    <a:srgbClr val="FF0000"/>
                  </a:solidFill>
                </a:ln>
              </a:rPr>
              <a:t>, does it take for every instruction executed? </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a:t>We call this CPI (“Cycles Per Instruction”).</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a:t>Its inverse (1/CPI) is IPC (“Instructions Per Cycle”). </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endParaRPr lang="en-GB" dirty="0"/>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a:t>CISC machines: this number (CPI) is </a:t>
            </a:r>
          </a:p>
          <a:p>
            <a:pPr marL="431800" indent="-323850" defTabSz="457200" eaLnBrk="1" hangingPunct="1">
              <a:spcBef>
                <a:spcPts val="775"/>
              </a:spcBef>
              <a:buClr>
                <a:srgbClr val="777777"/>
              </a:buClr>
              <a:buSzPct val="120000"/>
              <a:buFont typeface="Trebuchet M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err="1">
                <a:solidFill>
                  <a:srgbClr val="800080"/>
                </a:solidFill>
              </a:rPr>
              <a:t>high(er</a:t>
            </a:r>
            <a:r>
              <a:rPr lang="en-GB" dirty="0">
                <a:solidFill>
                  <a:srgbClr val="800080"/>
                </a:solidFill>
              </a:rPr>
              <a:t>)</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a:t>RISC machines: this number (CPI) is</a:t>
            </a:r>
          </a:p>
          <a:p>
            <a:pPr marL="431800" indent="-323850" defTabSz="457200" eaLnBrk="1" hangingPunct="1">
              <a:spcBef>
                <a:spcPts val="775"/>
              </a:spcBef>
              <a:buClr>
                <a:srgbClr val="777777"/>
              </a:buClr>
              <a:buSzPct val="120000"/>
              <a:buFont typeface="Trebuchet M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lang="en-GB" dirty="0" err="1">
                <a:solidFill>
                  <a:srgbClr val="800080"/>
                </a:solidFill>
              </a:rPr>
              <a:t>low(er</a:t>
            </a:r>
            <a:r>
              <a:rPr lang="en-GB" dirty="0">
                <a:solidFill>
                  <a:srgbClr val="800080"/>
                </a:solidFill>
              </a:rPr>
              <a:t>)</a:t>
            </a:r>
          </a:p>
        </p:txBody>
      </p:sp>
      <p:sp>
        <p:nvSpPr>
          <p:cNvPr id="76804"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500"/>
                                        <p:tgtEl>
                                          <p:spTgt spid="13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fade">
                                      <p:cBhvr>
                                        <p:cTn id="17" dur="500"/>
                                        <p:tgtEl>
                                          <p:spTgt spid="131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fade">
                                      <p:cBhvr>
                                        <p:cTn id="22" dur="500"/>
                                        <p:tgtEl>
                                          <p:spTgt spid="1310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31075">
                                            <p:txEl>
                                              <p:pRg st="5" end="5"/>
                                            </p:txEl>
                                          </p:spTgt>
                                        </p:tgtEl>
                                        <p:attrNameLst>
                                          <p:attrName>style.visibility</p:attrName>
                                        </p:attrNameLst>
                                      </p:cBhvr>
                                      <p:to>
                                        <p:strVal val="visible"/>
                                      </p:to>
                                    </p:set>
                                    <p:animEffect transition="in" filter="fade">
                                      <p:cBhvr>
                                        <p:cTn id="27" dur="500"/>
                                        <p:tgtEl>
                                          <p:spTgt spid="13107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31075">
                                            <p:txEl>
                                              <p:pRg st="6" end="6"/>
                                            </p:txEl>
                                          </p:spTgt>
                                        </p:tgtEl>
                                        <p:attrNameLst>
                                          <p:attrName>style.visibility</p:attrName>
                                        </p:attrNameLst>
                                      </p:cBhvr>
                                      <p:to>
                                        <p:strVal val="visible"/>
                                      </p:to>
                                    </p:set>
                                    <p:animEffect transition="in" filter="fade">
                                      <p:cBhvr>
                                        <p:cTn id="32" dur="500"/>
                                        <p:tgtEl>
                                          <p:spTgt spid="1310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31075">
                                            <p:txEl>
                                              <p:pRg st="7" end="7"/>
                                            </p:txEl>
                                          </p:spTgt>
                                        </p:tgtEl>
                                        <p:attrNameLst>
                                          <p:attrName>style.visibility</p:attrName>
                                        </p:attrNameLst>
                                      </p:cBhvr>
                                      <p:to>
                                        <p:strVal val="visible"/>
                                      </p:to>
                                    </p:set>
                                    <p:animEffect transition="in" filter="fade">
                                      <p:cBhvr>
                                        <p:cTn id="37" dur="500"/>
                                        <p:tgtEl>
                                          <p:spTgt spid="131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09600" y="1905000"/>
            <a:ext cx="5303838" cy="450850"/>
          </a:xfrm>
          <a:prstGeom prst="rect">
            <a:avLst/>
          </a:prstGeom>
          <a:noFill/>
          <a:ln w="9525">
            <a:noFill/>
            <a:round/>
            <a:headEnd/>
            <a:tailEnd/>
          </a:ln>
        </p:spPr>
        <p:txBody>
          <a:bodyPr wrap="none" lIns="3592" tIns="1306" rIns="3592" bIns="1306">
            <a:spAutoFit/>
          </a:bodyPr>
          <a:lstStyle/>
          <a:p>
            <a:pPr algn="l" defTabSz="414338" hangingPunct="0">
              <a:lnSpc>
                <a:spcPct val="89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Lst>
            </a:pPr>
            <a:r>
              <a:rPr lang="en-GB" sz="1600">
                <a:latin typeface="Trebuchet MS" charset="0"/>
              </a:rPr>
              <a:t>CPI  =    </a:t>
            </a:r>
            <a:r>
              <a:rPr lang="en-GB" sz="3300">
                <a:latin typeface="Symbol" charset="2"/>
              </a:rPr>
              <a:t></a:t>
            </a:r>
            <a:r>
              <a:rPr lang="en-GB" sz="3300">
                <a:latin typeface="Trebuchet MS" charset="0"/>
              </a:rPr>
              <a:t> </a:t>
            </a:r>
            <a:r>
              <a:rPr lang="en-GB" sz="1600">
                <a:latin typeface="Trebuchet MS" charset="0"/>
              </a:rPr>
              <a:t>CPI    </a:t>
            </a:r>
            <a:r>
              <a:rPr lang="en-GB" sz="1600">
                <a:latin typeface="Symbol" charset="2"/>
              </a:rPr>
              <a:t></a:t>
            </a:r>
            <a:r>
              <a:rPr lang="en-GB" sz="1600">
                <a:latin typeface="Trebuchet MS" charset="0"/>
              </a:rPr>
              <a:t>  F          where   F    =                   I    </a:t>
            </a:r>
          </a:p>
        </p:txBody>
      </p:sp>
      <p:sp>
        <p:nvSpPr>
          <p:cNvPr id="78851" name="Rectangle 3"/>
          <p:cNvSpPr>
            <a:spLocks noChangeArrowheads="1"/>
          </p:cNvSpPr>
          <p:nvPr/>
        </p:nvSpPr>
        <p:spPr bwMode="auto">
          <a:xfrm>
            <a:off x="1182688" y="2389188"/>
            <a:ext cx="527050" cy="220662"/>
          </a:xfrm>
          <a:prstGeom prst="rect">
            <a:avLst/>
          </a:prstGeom>
          <a:noFill/>
          <a:ln w="9525">
            <a:noFill/>
            <a:round/>
            <a:headEnd/>
            <a:tailEnd/>
          </a:ln>
        </p:spPr>
        <p:txBody>
          <a:bodyPr wrap="none" lIns="3592" tIns="1306" rIns="3592" bIns="1306">
            <a:spAutoFit/>
          </a:bodyPr>
          <a:lstStyle/>
          <a:p>
            <a:pPr algn="l" defTabSz="414338" hangingPunct="0">
              <a:lnSpc>
                <a:spcPct val="89000"/>
              </a:lnSpc>
              <a:buClr>
                <a:srgbClr val="000000"/>
              </a:buClr>
              <a:buSzPct val="45000"/>
              <a:buFont typeface="StarSymbol" charset="0"/>
              <a:buNone/>
              <a:tabLst>
                <a:tab pos="657225" algn="l"/>
              </a:tabLst>
            </a:pPr>
            <a:r>
              <a:rPr lang="en-GB" sz="1600" i="1">
                <a:latin typeface="Trebuchet MS" charset="0"/>
              </a:rPr>
              <a:t> i  </a:t>
            </a:r>
            <a:r>
              <a:rPr lang="en-GB" sz="1600">
                <a:latin typeface="Trebuchet MS" charset="0"/>
              </a:rPr>
              <a:t>= 1</a:t>
            </a:r>
          </a:p>
        </p:txBody>
      </p:sp>
      <p:sp>
        <p:nvSpPr>
          <p:cNvPr id="78852" name="Rectangle 4"/>
          <p:cNvSpPr>
            <a:spLocks noChangeArrowheads="1"/>
          </p:cNvSpPr>
          <p:nvPr/>
        </p:nvSpPr>
        <p:spPr bwMode="auto">
          <a:xfrm>
            <a:off x="1831975" y="1651000"/>
            <a:ext cx="179388" cy="220663"/>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 n</a:t>
            </a:r>
          </a:p>
        </p:txBody>
      </p:sp>
      <p:sp>
        <p:nvSpPr>
          <p:cNvPr id="78853" name="Rectangle 5"/>
          <p:cNvSpPr>
            <a:spLocks noChangeArrowheads="1"/>
          </p:cNvSpPr>
          <p:nvPr/>
        </p:nvSpPr>
        <p:spPr bwMode="auto">
          <a:xfrm>
            <a:off x="2097088" y="2312988"/>
            <a:ext cx="68262" cy="220662"/>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
        <p:nvSpPr>
          <p:cNvPr id="78854" name="Rectangle 6"/>
          <p:cNvSpPr>
            <a:spLocks noChangeArrowheads="1"/>
          </p:cNvSpPr>
          <p:nvPr/>
        </p:nvSpPr>
        <p:spPr bwMode="auto">
          <a:xfrm>
            <a:off x="2706688" y="2312988"/>
            <a:ext cx="68262" cy="220662"/>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
        <p:nvSpPr>
          <p:cNvPr id="78855" name="Rectangle 7"/>
          <p:cNvSpPr>
            <a:spLocks noChangeArrowheads="1"/>
          </p:cNvSpPr>
          <p:nvPr/>
        </p:nvSpPr>
        <p:spPr bwMode="auto">
          <a:xfrm flipH="1">
            <a:off x="4154488" y="2312988"/>
            <a:ext cx="68262" cy="220662"/>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
        <p:nvSpPr>
          <p:cNvPr id="78856" name="Rectangle 8"/>
          <p:cNvSpPr>
            <a:spLocks noChangeArrowheads="1"/>
          </p:cNvSpPr>
          <p:nvPr/>
        </p:nvSpPr>
        <p:spPr bwMode="auto">
          <a:xfrm>
            <a:off x="5761038" y="2222500"/>
            <a:ext cx="68262" cy="220663"/>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
        <p:nvSpPr>
          <p:cNvPr id="78857" name="Line 9"/>
          <p:cNvSpPr>
            <a:spLocks noChangeShapeType="1"/>
          </p:cNvSpPr>
          <p:nvPr/>
        </p:nvSpPr>
        <p:spPr bwMode="auto">
          <a:xfrm>
            <a:off x="5307013" y="2452688"/>
            <a:ext cx="1435100" cy="1587"/>
          </a:xfrm>
          <a:prstGeom prst="line">
            <a:avLst/>
          </a:prstGeom>
          <a:noFill/>
          <a:ln w="12600">
            <a:solidFill>
              <a:srgbClr val="000000"/>
            </a:solidFill>
            <a:miter lim="800000"/>
            <a:headEnd/>
            <a:tailEnd/>
          </a:ln>
        </p:spPr>
        <p:txBody>
          <a:bodyPr/>
          <a:lstStyle/>
          <a:p>
            <a:endParaRPr lang="en-US"/>
          </a:p>
        </p:txBody>
      </p:sp>
      <p:sp>
        <p:nvSpPr>
          <p:cNvPr id="78858" name="Rectangle 10"/>
          <p:cNvSpPr>
            <a:spLocks noChangeArrowheads="1"/>
          </p:cNvSpPr>
          <p:nvPr/>
        </p:nvSpPr>
        <p:spPr bwMode="auto">
          <a:xfrm>
            <a:off x="4724400" y="2514600"/>
            <a:ext cx="4038600" cy="220663"/>
          </a:xfrm>
          <a:prstGeom prst="rect">
            <a:avLst/>
          </a:prstGeom>
          <a:noFill/>
          <a:ln w="9525">
            <a:noFill/>
            <a:round/>
            <a:headEnd/>
            <a:tailEnd/>
          </a:ln>
        </p:spPr>
        <p:txBody>
          <a:bodyPr lIns="3592" tIns="1306" rIns="3592" bIns="1306">
            <a:spAutoFit/>
          </a:bodyPr>
          <a:lstStyle/>
          <a:p>
            <a:pPr algn="l" defTabSz="414338" hangingPunct="0">
              <a:lnSpc>
                <a:spcPct val="89000"/>
              </a:lnSpc>
              <a:buClr>
                <a:srgbClr val="000000"/>
              </a:buClr>
              <a:buSzPct val="45000"/>
              <a:buFont typeface="StarSymbol" charset="0"/>
              <a:buNone/>
              <a:tabLst>
                <a:tab pos="657225" algn="l"/>
                <a:tab pos="1312863" algn="l"/>
                <a:tab pos="1970088" algn="l"/>
              </a:tabLst>
            </a:pPr>
            <a:r>
              <a:rPr lang="en-GB" sz="1600">
                <a:latin typeface="Trebuchet MS" charset="0"/>
              </a:rPr>
              <a:t>Instruction Count for Application Execution</a:t>
            </a:r>
          </a:p>
        </p:txBody>
      </p:sp>
      <p:sp>
        <p:nvSpPr>
          <p:cNvPr id="78859" name="Rectangle 11"/>
          <p:cNvSpPr>
            <a:spLocks noChangeArrowheads="1"/>
          </p:cNvSpPr>
          <p:nvPr/>
        </p:nvSpPr>
        <p:spPr bwMode="auto">
          <a:xfrm>
            <a:off x="4343400" y="2667000"/>
            <a:ext cx="6350" cy="622300"/>
          </a:xfrm>
          <a:prstGeom prst="rect">
            <a:avLst/>
          </a:prstGeom>
          <a:noFill/>
          <a:ln w="9525">
            <a:noFill/>
            <a:round/>
            <a:headEnd/>
            <a:tailEnd/>
          </a:ln>
        </p:spPr>
        <p:txBody>
          <a:bodyPr wrap="none" lIns="3592" tIns="1306" rIns="3592" bIns="1306">
            <a:spAutoFit/>
          </a:bodyPr>
          <a:lstStyle/>
          <a:p>
            <a:pPr algn="l" defTabSz="828675" hangingPunct="0">
              <a:lnSpc>
                <a:spcPct val="104000"/>
              </a:lnSpc>
              <a:buClr>
                <a:srgbClr val="000000"/>
              </a:buClr>
              <a:buSzPct val="45000"/>
              <a:buFont typeface="StarSymbol" charset="0"/>
              <a:buNone/>
            </a:pPr>
            <a:endParaRPr lang="en-GB" sz="1300">
              <a:latin typeface="Trebuchet MS" charset="0"/>
            </a:endParaRPr>
          </a:p>
          <a:p>
            <a:pPr algn="l" defTabSz="828675" hangingPunct="0">
              <a:lnSpc>
                <a:spcPct val="104000"/>
              </a:lnSpc>
              <a:buClr>
                <a:srgbClr val="000000"/>
              </a:buClr>
              <a:buSzPct val="45000"/>
              <a:buFont typeface="StarSymbol" charset="0"/>
              <a:buNone/>
            </a:pPr>
            <a:endParaRPr lang="en-GB" sz="1300">
              <a:latin typeface="Trebuchet MS" charset="0"/>
            </a:endParaRPr>
          </a:p>
          <a:p>
            <a:pPr algn="l" defTabSz="828675" hangingPunct="0">
              <a:lnSpc>
                <a:spcPct val="104000"/>
              </a:lnSpc>
              <a:buClr>
                <a:srgbClr val="000000"/>
              </a:buClr>
              <a:buSzPct val="45000"/>
              <a:buFont typeface="StarSymbol" charset="0"/>
              <a:buNone/>
            </a:pPr>
            <a:endParaRPr lang="en-GB" sz="1300">
              <a:latin typeface="Trebuchet MS" charset="0"/>
            </a:endParaRPr>
          </a:p>
        </p:txBody>
      </p:sp>
      <p:sp>
        <p:nvSpPr>
          <p:cNvPr id="78860" name="Rectangle 12"/>
          <p:cNvSpPr>
            <a:spLocks noChangeArrowheads="1"/>
          </p:cNvSpPr>
          <p:nvPr/>
        </p:nvSpPr>
        <p:spPr bwMode="auto">
          <a:xfrm>
            <a:off x="457200" y="762000"/>
            <a:ext cx="6470650" cy="774700"/>
          </a:xfrm>
          <a:prstGeom prst="rect">
            <a:avLst/>
          </a:prstGeom>
          <a:noFill/>
          <a:ln w="9525">
            <a:noFill/>
            <a:round/>
            <a:headEnd/>
            <a:tailEnd/>
          </a:ln>
        </p:spPr>
        <p:txBody>
          <a:bodyPr wrap="none" lIns="81966" tIns="40166" rIns="81966" bIns="40166">
            <a:spAutoFit/>
          </a:bodyPr>
          <a:lstStyle/>
          <a:p>
            <a:pPr algn="l" defTabSz="414338" hangingPunct="0">
              <a:lnSpc>
                <a:spcPct val="104000"/>
              </a:lnSpc>
              <a:buClr>
                <a:srgbClr val="000000"/>
              </a:buClr>
              <a:buSzPct val="100000"/>
              <a:buFont typeface="Trebuchet MS"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a:latin typeface="Trebuchet MS" charset="0"/>
              </a:rPr>
              <a:t>CPI = (CPU Time * Clock Rate) / Instruction Count </a:t>
            </a:r>
          </a:p>
          <a:p>
            <a:pPr marL="414338" lvl="1" algn="l" defTabSz="414338" eaLnBrk="0" hangingPunct="0">
              <a:lnSpc>
                <a:spcPct val="104000"/>
              </a:lnSpc>
              <a:buClr>
                <a:srgbClr val="000000"/>
              </a:buClr>
              <a:buSzPct val="100000"/>
              <a:buFont typeface="Trebuchet MS" charset="0"/>
              <a:buNone/>
              <a:tabLst>
                <a:tab pos="657225" algn="l"/>
                <a:tab pos="1312863" algn="l"/>
                <a:tab pos="1970088" algn="l"/>
                <a:tab pos="2627313" algn="l"/>
                <a:tab pos="3282950" algn="l"/>
                <a:tab pos="3940175" algn="l"/>
                <a:tab pos="4595813" algn="l"/>
                <a:tab pos="5253038" algn="l"/>
                <a:tab pos="5910263" algn="l"/>
                <a:tab pos="6565900" algn="l"/>
                <a:tab pos="7223125" algn="l"/>
              </a:tabLst>
            </a:pPr>
            <a:r>
              <a:rPr lang="en-GB" sz="2200">
                <a:latin typeface="Trebuchet MS" charset="0"/>
              </a:rPr>
              <a:t>= Clock Cycles / Instruction Count</a:t>
            </a:r>
          </a:p>
        </p:txBody>
      </p:sp>
      <p:sp>
        <p:nvSpPr>
          <p:cNvPr id="78861" name="Rectangle 13"/>
          <p:cNvSpPr>
            <a:spLocks noChangeArrowheads="1"/>
          </p:cNvSpPr>
          <p:nvPr>
            <p:ph type="title"/>
          </p:nvPr>
        </p:nvSpPr>
        <p:spPr>
          <a:xfrm>
            <a:off x="228600" y="0"/>
            <a:ext cx="8686800" cy="5334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CPI: Average Cycles per Instruction</a:t>
            </a:r>
            <a:endParaRPr lang="en-GB" smtClean="0"/>
          </a:p>
        </p:txBody>
      </p:sp>
      <p:sp>
        <p:nvSpPr>
          <p:cNvPr id="78862" name="Rectangle 14"/>
          <p:cNvSpPr>
            <a:spLocks noChangeArrowheads="1"/>
          </p:cNvSpPr>
          <p:nvPr/>
        </p:nvSpPr>
        <p:spPr bwMode="auto">
          <a:xfrm>
            <a:off x="428625" y="4071938"/>
            <a:ext cx="8251825" cy="2165350"/>
          </a:xfrm>
          <a:prstGeom prst="rect">
            <a:avLst/>
          </a:prstGeom>
          <a:noFill/>
          <a:ln w="9525">
            <a:noFill/>
            <a:round/>
            <a:headEnd/>
            <a:tailEnd/>
          </a:ln>
        </p:spPr>
        <p:txBody>
          <a:bodyPr lIns="81966" tIns="40166" rIns="81966" bIns="40166">
            <a:spAutoFit/>
          </a:bodyPr>
          <a:lstStyle/>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pPr>
            <a:r>
              <a:rPr lang="en-GB" sz="2200">
                <a:latin typeface="Trebuchet MS" charset="0"/>
              </a:rPr>
              <a:t>On Imagine, integer adds are 2 cycles, FP adds are 4.</a:t>
            </a: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pPr>
            <a:r>
              <a:rPr lang="en-GB" sz="2200">
                <a:latin typeface="Trebuchet MS" charset="0"/>
              </a:rPr>
              <a:t>Consider an application that has 1/3 integer adds and 2/3 FP adds.</a:t>
            </a: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pPr>
            <a:r>
              <a:rPr lang="en-GB" sz="2200">
                <a:solidFill>
                  <a:schemeClr val="tx1"/>
                </a:solidFill>
                <a:latin typeface="Trebuchet MS" charset="0"/>
              </a:rPr>
              <a:t>What is its CPI?</a:t>
            </a: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pPr>
            <a:endParaRPr lang="en-GB" sz="2200">
              <a:solidFill>
                <a:schemeClr val="tx1"/>
              </a:solidFill>
              <a:latin typeface="Trebuchet MS" charset="0"/>
            </a:endParaRPr>
          </a:p>
          <a:p>
            <a:pPr algn="l" defTabSz="414338" hangingPunct="0">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pPr>
            <a:r>
              <a:rPr lang="en-GB" sz="2200">
                <a:solidFill>
                  <a:schemeClr val="tx1"/>
                </a:solidFill>
                <a:latin typeface="Trebuchet MS" charset="0"/>
              </a:rPr>
              <a:t>Given a 3 GHz machine, how many instrs/sec?</a:t>
            </a:r>
          </a:p>
        </p:txBody>
      </p:sp>
      <p:sp>
        <p:nvSpPr>
          <p:cNvPr id="78863" name="Line 15"/>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8864" name="Text Box 16"/>
          <p:cNvSpPr txBox="1">
            <a:spLocks/>
          </p:cNvSpPr>
          <p:nvPr/>
        </p:nvSpPr>
        <p:spPr bwMode="auto">
          <a:xfrm>
            <a:off x="457200" y="3124200"/>
            <a:ext cx="7924800" cy="336550"/>
          </a:xfrm>
          <a:prstGeom prst="rect">
            <a:avLst/>
          </a:prstGeom>
          <a:noFill/>
          <a:ln w="25400">
            <a:noFill/>
            <a:miter lim="800000"/>
            <a:headEnd/>
            <a:tailEnd/>
          </a:ln>
        </p:spPr>
        <p:txBody>
          <a:bodyPr>
            <a:spAutoFit/>
          </a:bodyPr>
          <a:lstStyle/>
          <a:p>
            <a:pPr algn="l">
              <a:spcBef>
                <a:spcPct val="50000"/>
              </a:spcBef>
            </a:pPr>
            <a:r>
              <a:rPr lang="en-US" sz="1600"/>
              <a:t>Where: </a:t>
            </a:r>
            <a:r>
              <a:rPr lang="en-GB" sz="1600">
                <a:latin typeface="Trebuchet MS" charset="0"/>
              </a:rPr>
              <a:t>CPI</a:t>
            </a:r>
            <a:r>
              <a:rPr lang="en-US" sz="1600"/>
              <a:t>  = clock cycles for Inst. Ii    I = Number of times instruction I   is executed</a:t>
            </a:r>
          </a:p>
        </p:txBody>
      </p:sp>
      <p:sp>
        <p:nvSpPr>
          <p:cNvPr id="78865" name="Rectangle 17"/>
          <p:cNvSpPr>
            <a:spLocks noChangeArrowheads="1"/>
          </p:cNvSpPr>
          <p:nvPr/>
        </p:nvSpPr>
        <p:spPr bwMode="auto">
          <a:xfrm>
            <a:off x="1524000" y="3352800"/>
            <a:ext cx="68263" cy="220663"/>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
        <p:nvSpPr>
          <p:cNvPr id="78866" name="Rectangle 18"/>
          <p:cNvSpPr>
            <a:spLocks noChangeArrowheads="1"/>
          </p:cNvSpPr>
          <p:nvPr/>
        </p:nvSpPr>
        <p:spPr bwMode="auto">
          <a:xfrm>
            <a:off x="4038600" y="3276600"/>
            <a:ext cx="68263" cy="220663"/>
          </a:xfrm>
          <a:prstGeom prst="rect">
            <a:avLst/>
          </a:prstGeom>
          <a:noFill/>
          <a:ln w="9525">
            <a:noFill/>
            <a:round/>
            <a:headEnd/>
            <a:tailEnd/>
          </a:ln>
        </p:spPr>
        <p:txBody>
          <a:bodyPr wrap="none" lIns="3592" tIns="1306" rIns="3592" bIns="1306">
            <a:spAutoFit/>
          </a:bodyPr>
          <a:lstStyle/>
          <a:p>
            <a:pPr algn="l" defTabSz="828675" hangingPunct="0">
              <a:lnSpc>
                <a:spcPct val="89000"/>
              </a:lnSpc>
              <a:buClr>
                <a:srgbClr val="000000"/>
              </a:buClr>
              <a:buSzPct val="45000"/>
              <a:buFont typeface="StarSymbol" charset="0"/>
              <a:buNone/>
            </a:pPr>
            <a:r>
              <a:rPr lang="en-GB" sz="1600" i="1">
                <a:latin typeface="Trebuchet MS" charset="0"/>
              </a:rPr>
              <a:t>i</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ph type="title"/>
          </p:nvPr>
        </p:nvSpPr>
        <p:spPr>
          <a:xfrm>
            <a:off x="0" y="274638"/>
            <a:ext cx="9144000" cy="334962"/>
          </a:xfrm>
        </p:spPr>
        <p:txBody>
          <a:bodyPr>
            <a:normAutofit fontScale="90000"/>
          </a:bodyPr>
          <a:lstStyle/>
          <a:p>
            <a:pPr algn="ctr" eaLnBrk="1" hangingPunct="1"/>
            <a:r>
              <a:rPr lang="en-US" sz="3200" smtClean="0">
                <a:solidFill>
                  <a:schemeClr val="tx2"/>
                </a:solidFill>
              </a:rPr>
              <a:t>Multilevel Machines</a:t>
            </a:r>
            <a:endParaRPr lang="en-US" smtClean="0"/>
          </a:p>
        </p:txBody>
      </p:sp>
      <p:sp>
        <p:nvSpPr>
          <p:cNvPr id="30723" name="Rectangle 3"/>
          <p:cNvSpPr>
            <a:spLocks noChangeArrowheads="1"/>
          </p:cNvSpPr>
          <p:nvPr>
            <p:ph type="body" idx="1"/>
          </p:nvPr>
        </p:nvSpPr>
        <p:spPr>
          <a:xfrm>
            <a:off x="0" y="5334000"/>
            <a:ext cx="9144000" cy="838200"/>
          </a:xfrm>
        </p:spPr>
        <p:txBody>
          <a:bodyPr/>
          <a:lstStyle/>
          <a:p>
            <a:pPr marL="331788" indent="-331788" algn="ctr" defTabSz="457200" eaLnBrk="1" hangingPunct="1">
              <a:lnSpc>
                <a:spcPct val="80000"/>
              </a:lnSpc>
              <a:buFontTx/>
              <a:buNone/>
            </a:pPr>
            <a:r>
              <a:rPr lang="en-US" sz="2000" smtClean="0"/>
              <a:t>A six-level computer.  </a:t>
            </a:r>
          </a:p>
          <a:p>
            <a:pPr marL="331788" indent="-331788" algn="ctr" defTabSz="457200" eaLnBrk="1" hangingPunct="1">
              <a:lnSpc>
                <a:spcPct val="80000"/>
              </a:lnSpc>
              <a:buFontTx/>
              <a:buNone/>
            </a:pPr>
            <a:r>
              <a:rPr lang="en-US" sz="2000" smtClean="0"/>
              <a:t>The support method for each level is indicated below it .</a:t>
            </a:r>
          </a:p>
        </p:txBody>
      </p:sp>
      <p:pic>
        <p:nvPicPr>
          <p:cNvPr id="30724" name="Picture 4" descr="1-02"/>
          <p:cNvPicPr>
            <a:picLocks noChangeAspect="1" noChangeArrowheads="1"/>
          </p:cNvPicPr>
          <p:nvPr/>
        </p:nvPicPr>
        <p:blipFill>
          <a:blip r:embed="rId3" cstate="print"/>
          <a:srcRect/>
          <a:stretch>
            <a:fillRect/>
          </a:stretch>
        </p:blipFill>
        <p:spPr bwMode="auto">
          <a:xfrm>
            <a:off x="2438400" y="914400"/>
            <a:ext cx="5407025" cy="4370388"/>
          </a:xfrm>
          <a:prstGeom prst="rect">
            <a:avLst/>
          </a:prstGeom>
          <a:noFill/>
          <a:ln w="9525">
            <a:noFill/>
            <a:miter lim="800000"/>
            <a:headEnd/>
            <a:tailEnd/>
          </a:ln>
        </p:spPr>
      </p:pic>
      <p:sp>
        <p:nvSpPr>
          <p:cNvPr id="30725" name="Text Box 5"/>
          <p:cNvSpPr txBox="1">
            <a:spLocks noChangeArrowheads="1"/>
          </p:cNvSpPr>
          <p:nvPr/>
        </p:nvSpPr>
        <p:spPr bwMode="auto">
          <a:xfrm>
            <a:off x="381000" y="6324600"/>
            <a:ext cx="8458200" cy="263525"/>
          </a:xfrm>
          <a:prstGeom prst="rect">
            <a:avLst/>
          </a:prstGeom>
          <a:noFill/>
          <a:ln w="9525">
            <a:noFill/>
            <a:miter lim="800000"/>
            <a:headEnd/>
            <a:tailEnd/>
          </a:ln>
        </p:spPr>
        <p:txBody>
          <a:bodyPr>
            <a:spAutoFit/>
          </a:bodyPr>
          <a:lstStyle/>
          <a:p>
            <a:pPr algn="l">
              <a:lnSpc>
                <a:spcPct val="113000"/>
              </a:lnSpc>
              <a:spcBef>
                <a:spcPct val="50000"/>
              </a:spcBef>
              <a:buClr>
                <a:srgbClr val="000000"/>
              </a:buClr>
              <a:buSzPct val="100000"/>
              <a:buFont typeface="Arial" charset="0"/>
              <a:buNone/>
            </a:pPr>
            <a:r>
              <a:rPr lang="en-US" sz="1000">
                <a:solidFill>
                  <a:schemeClr val="tx1"/>
                </a:solidFill>
                <a:latin typeface="Arial" charset="0"/>
              </a:rPr>
              <a:t>Tannenbaum, Structured Computer Organization, Fifth Edition, © 2006 Pearson Education, Inc. All rights reserved. 0-13-148521-0</a:t>
            </a:r>
            <a:endParaRPr lang="en-US" sz="1800">
              <a:solidFill>
                <a:schemeClr val="tx1"/>
              </a:solidFill>
              <a:latin typeface="Arial" charset="0"/>
            </a:endParaRPr>
          </a:p>
        </p:txBody>
      </p:sp>
      <p:sp>
        <p:nvSpPr>
          <p:cNvPr id="30726" name="Line 6"/>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30727" name="Text Box 7"/>
          <p:cNvSpPr txBox="1">
            <a:spLocks noChangeArrowheads="1"/>
          </p:cNvSpPr>
          <p:nvPr/>
        </p:nvSpPr>
        <p:spPr bwMode="auto">
          <a:xfrm>
            <a:off x="228600" y="1524000"/>
            <a:ext cx="1905000" cy="1639888"/>
          </a:xfrm>
          <a:prstGeom prst="rect">
            <a:avLst/>
          </a:prstGeom>
          <a:noFill/>
          <a:ln w="9525">
            <a:noFill/>
            <a:miter lim="800000"/>
            <a:headEnd/>
            <a:tailEnd/>
          </a:ln>
        </p:spPr>
        <p:txBody>
          <a:bodyPr>
            <a:spAutoFit/>
          </a:bodyPr>
          <a:lstStyle/>
          <a:p>
            <a:pPr algn="l">
              <a:lnSpc>
                <a:spcPct val="113000"/>
              </a:lnSpc>
              <a:spcBef>
                <a:spcPct val="50000"/>
              </a:spcBef>
              <a:buClr>
                <a:srgbClr val="000000"/>
              </a:buClr>
              <a:buSzPct val="100000"/>
              <a:buFont typeface="Arial" charset="0"/>
              <a:buNone/>
            </a:pPr>
            <a:r>
              <a:rPr lang="en-US" sz="1800">
                <a:solidFill>
                  <a:srgbClr val="FF0000"/>
                </a:solidFill>
                <a:latin typeface="Arial" charset="0"/>
              </a:rPr>
              <a:t>Be able to discuss this example. How does this relate to MIPS?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ph type="title"/>
          </p:nvPr>
        </p:nvSpPr>
        <p:spPr>
          <a:xfrm>
            <a:off x="228600" y="215900"/>
            <a:ext cx="8686800" cy="546100"/>
          </a:xfrm>
        </p:spPr>
        <p:txBody>
          <a:bodyPr lIns="82945" tIns="41473" rIns="82945" bIns="41473" anchor="ctr">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z="3200" smtClean="0">
                <a:solidFill>
                  <a:schemeClr val="tx2"/>
                </a:solidFill>
              </a:rPr>
              <a:t>The Performance Equation</a:t>
            </a:r>
            <a:endParaRPr lang="en-GB" smtClean="0"/>
          </a:p>
        </p:txBody>
      </p:sp>
      <p:sp>
        <p:nvSpPr>
          <p:cNvPr id="82947" name="Rectangle 3"/>
          <p:cNvSpPr>
            <a:spLocks noChangeArrowheads="1"/>
          </p:cNvSpPr>
          <p:nvPr>
            <p:ph type="body" idx="1"/>
          </p:nvPr>
        </p:nvSpPr>
        <p:spPr>
          <a:xfrm>
            <a:off x="228600" y="1143000"/>
            <a:ext cx="8763000" cy="5564188"/>
          </a:xfrm>
        </p:spPr>
        <p:txBody>
          <a:bodyPr lIns="82945" tIns="41473" rIns="82945" bIns="41473"/>
          <a:lstStyle/>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chemeClr val="folHlink"/>
                </a:solidFill>
              </a:rPr>
              <a:t>Time = Cycle Time * CPI * Instruction Count</a:t>
            </a:r>
          </a:p>
          <a:p>
            <a:pPr marL="863600" lvl="1" indent="-287338" defTabSz="457200" eaLnBrk="1" hangingPunct="1">
              <a:spcBef>
                <a:spcPts val="600"/>
              </a:spcBef>
              <a:spcAft>
                <a:spcPts val="600"/>
              </a:spcAft>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chemeClr val="folHlink"/>
                </a:solidFill>
              </a:rPr>
              <a:t>= seconds/cycle * cycles/instr * instrs/program</a:t>
            </a:r>
          </a:p>
          <a:p>
            <a:pPr marL="863600" lvl="1" indent="-287338" defTabSz="457200" eaLnBrk="1" hangingPunct="1">
              <a:spcBef>
                <a:spcPts val="600"/>
              </a:spcBef>
              <a:spcAft>
                <a:spcPts val="600"/>
              </a:spcAft>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solidFill>
                  <a:schemeClr val="folHlink"/>
                </a:solidFill>
              </a:rPr>
              <a:t>=&gt; seconds/program</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Performance = Clock Rate * IPC * 1/I</a:t>
            </a:r>
          </a:p>
          <a:p>
            <a:pPr marL="863600" lvl="1" indent="-287338" defTabSz="457200" eaLnBrk="1" hangingPunct="1">
              <a:spcBef>
                <a:spcPts val="600"/>
              </a:spcBef>
              <a:spcAft>
                <a:spcPts val="600"/>
              </a:spcAft>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 cycles/second * instr/cycle * program/instr</a:t>
            </a:r>
          </a:p>
          <a:p>
            <a:pPr marL="863600" lvl="1" indent="-287338" defTabSz="457200" eaLnBrk="1" hangingPunct="1">
              <a:spcBef>
                <a:spcPts val="600"/>
              </a:spcBef>
              <a:spcAft>
                <a:spcPts val="600"/>
              </a:spcAft>
              <a:buFont typeface="Thonbur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=&gt; programs/second</a:t>
            </a:r>
          </a:p>
          <a:p>
            <a:pPr marL="1295400" lvl="2" indent="-215900" defTabSz="457200" eaLnBrk="1" hangingPunct="1">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Clock rate * IPC = instr/second = IPS   (MIPS)</a:t>
            </a:r>
          </a:p>
          <a:p>
            <a:pPr marL="431800" indent="-323850" defTabSz="457200" eaLnBrk="1" hangingPunct="1">
              <a:spcBef>
                <a:spcPts val="775"/>
              </a:spcBef>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smtClean="0"/>
              <a:t>“The only reliable measure of computer performance is time.”</a:t>
            </a:r>
          </a:p>
        </p:txBody>
      </p:sp>
      <p:sp>
        <p:nvSpPr>
          <p:cNvPr id="82948"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8499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499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4997" name="Rectangle 4"/>
          <p:cNvSpPr>
            <a:spLocks noChangeArrowheads="1"/>
          </p:cNvSpPr>
          <p:nvPr>
            <p:ph type="title"/>
          </p:nvPr>
        </p:nvSpPr>
        <p:spPr>
          <a:xfrm>
            <a:off x="533400" y="0"/>
            <a:ext cx="8153400" cy="609600"/>
          </a:xfrm>
        </p:spPr>
        <p:txBody>
          <a:bodyPr/>
          <a:lstStyle/>
          <a:p>
            <a:pPr algn="ctr" eaLnBrk="1" hangingPunct="1"/>
            <a:r>
              <a:rPr lang="en-US" sz="3200" smtClean="0">
                <a:solidFill>
                  <a:schemeClr val="tx2"/>
                </a:solidFill>
              </a:rPr>
              <a:t>Defining (Speed) Performance</a:t>
            </a:r>
            <a:endParaRPr lang="en-US" smtClean="0"/>
          </a:p>
        </p:txBody>
      </p:sp>
      <p:sp>
        <p:nvSpPr>
          <p:cNvPr id="84998" name="Rectangle 5"/>
          <p:cNvSpPr>
            <a:spLocks noChangeArrowheads="1"/>
          </p:cNvSpPr>
          <p:nvPr>
            <p:ph type="body" idx="1"/>
          </p:nvPr>
        </p:nvSpPr>
        <p:spPr>
          <a:xfrm>
            <a:off x="533400" y="914400"/>
            <a:ext cx="8382000" cy="2430463"/>
          </a:xfrm>
        </p:spPr>
        <p:txBody>
          <a:bodyPr/>
          <a:lstStyle/>
          <a:p>
            <a:pPr marL="261938" indent="-261938" eaLnBrk="1" hangingPunct="1">
              <a:spcBef>
                <a:spcPct val="0"/>
              </a:spcBef>
            </a:pPr>
            <a:r>
              <a:rPr lang="en-US" smtClean="0"/>
              <a:t>To maximize performance, need to </a:t>
            </a:r>
            <a:r>
              <a:rPr lang="en-US" smtClean="0">
                <a:solidFill>
                  <a:schemeClr val="tx1"/>
                </a:solidFill>
              </a:rPr>
              <a:t>minimize</a:t>
            </a:r>
            <a:r>
              <a:rPr lang="en-US" smtClean="0"/>
              <a:t> execution time</a:t>
            </a:r>
          </a:p>
        </p:txBody>
      </p:sp>
      <p:sp>
        <p:nvSpPr>
          <p:cNvPr id="48134" name="Rectangle 6"/>
          <p:cNvSpPr>
            <a:spLocks/>
          </p:cNvSpPr>
          <p:nvPr/>
        </p:nvSpPr>
        <p:spPr bwMode="auto">
          <a:xfrm>
            <a:off x="457200" y="2057400"/>
            <a:ext cx="8166100" cy="457200"/>
          </a:xfrm>
          <a:prstGeom prst="rect">
            <a:avLst/>
          </a:prstGeom>
          <a:noFill/>
          <a:ln w="12700">
            <a:noFill/>
            <a:miter lim="800000"/>
            <a:headEnd/>
            <a:tailEnd/>
          </a:ln>
        </p:spPr>
        <p:txBody>
          <a:bodyPr lIns="25400" tIns="25400" rIns="25400" bIns="25400"/>
          <a:lstStyle/>
          <a:p>
            <a:pPr marL="261938" indent="-261938">
              <a:lnSpc>
                <a:spcPct val="90000"/>
              </a:lnSpc>
              <a:spcBef>
                <a:spcPts val="1863"/>
              </a:spcBef>
            </a:pPr>
            <a:r>
              <a:rPr lang="en-US" sz="2400">
                <a:latin typeface="Arial" charset="0"/>
                <a:cs typeface="Arial" charset="0"/>
                <a:sym typeface="Arial" charset="0"/>
              </a:rPr>
              <a:t>performance</a:t>
            </a:r>
            <a:r>
              <a:rPr lang="en-US" sz="2400" baseline="-25000">
                <a:latin typeface="Arial" charset="0"/>
                <a:cs typeface="Arial" charset="0"/>
                <a:sym typeface="Arial" charset="0"/>
              </a:rPr>
              <a:t>X</a:t>
            </a:r>
            <a:r>
              <a:rPr lang="en-US" sz="2400">
                <a:latin typeface="Arial" charset="0"/>
                <a:cs typeface="Arial" charset="0"/>
                <a:sym typeface="Arial" charset="0"/>
              </a:rPr>
              <a:t> = 1 / execution_time</a:t>
            </a:r>
            <a:r>
              <a:rPr lang="en-US" sz="2400" baseline="-25000">
                <a:latin typeface="Arial" charset="0"/>
                <a:cs typeface="Arial" charset="0"/>
                <a:sym typeface="Arial" charset="0"/>
              </a:rPr>
              <a:t>X</a:t>
            </a:r>
          </a:p>
        </p:txBody>
      </p:sp>
      <p:sp>
        <p:nvSpPr>
          <p:cNvPr id="48135" name="Rectangle 7"/>
          <p:cNvSpPr>
            <a:spLocks/>
          </p:cNvSpPr>
          <p:nvPr/>
        </p:nvSpPr>
        <p:spPr bwMode="auto">
          <a:xfrm>
            <a:off x="381000" y="2895600"/>
            <a:ext cx="8166100" cy="393700"/>
          </a:xfrm>
          <a:prstGeom prst="rect">
            <a:avLst/>
          </a:prstGeom>
          <a:noFill/>
          <a:ln w="12700">
            <a:noFill/>
            <a:miter lim="800000"/>
            <a:headEnd/>
            <a:tailEnd/>
          </a:ln>
        </p:spPr>
        <p:txBody>
          <a:bodyPr lIns="25400" tIns="25400" rIns="25400" bIns="25400"/>
          <a:lstStyle/>
          <a:p>
            <a:pPr marL="715963" indent="-246063" algn="l">
              <a:lnSpc>
                <a:spcPct val="85000"/>
              </a:lnSpc>
              <a:spcBef>
                <a:spcPts val="1150"/>
              </a:spcBef>
            </a:pPr>
            <a:r>
              <a:rPr lang="en-US" sz="2400">
                <a:latin typeface="Arial" charset="0"/>
                <a:cs typeface="Arial" charset="0"/>
                <a:sym typeface="Arial" charset="0"/>
              </a:rPr>
              <a:t>If X is n times faster than Y, then</a:t>
            </a:r>
          </a:p>
        </p:txBody>
      </p:sp>
      <p:grpSp>
        <p:nvGrpSpPr>
          <p:cNvPr id="2" name="Group 8"/>
          <p:cNvGrpSpPr>
            <a:grpSpLocks/>
          </p:cNvGrpSpPr>
          <p:nvPr/>
        </p:nvGrpSpPr>
        <p:grpSpPr bwMode="auto">
          <a:xfrm>
            <a:off x="381000" y="3733800"/>
            <a:ext cx="8242300" cy="914400"/>
            <a:chOff x="0" y="0"/>
            <a:chExt cx="5192" cy="576"/>
          </a:xfrm>
        </p:grpSpPr>
        <p:sp>
          <p:nvSpPr>
            <p:cNvPr id="85003" name="Rectangle 9"/>
            <p:cNvSpPr>
              <a:spLocks/>
            </p:cNvSpPr>
            <p:nvPr/>
          </p:nvSpPr>
          <p:spPr bwMode="auto">
            <a:xfrm>
              <a:off x="0" y="0"/>
              <a:ext cx="5144" cy="288"/>
            </a:xfrm>
            <a:prstGeom prst="rect">
              <a:avLst/>
            </a:prstGeom>
            <a:noFill/>
            <a:ln w="12700">
              <a:noFill/>
              <a:miter lim="800000"/>
              <a:headEnd/>
              <a:tailEnd/>
            </a:ln>
          </p:spPr>
          <p:txBody>
            <a:bodyPr lIns="25400" tIns="25400" rIns="25400" bIns="25400"/>
            <a:lstStyle/>
            <a:p>
              <a:pPr marL="261938" indent="-261938">
                <a:lnSpc>
                  <a:spcPct val="90000"/>
                </a:lnSpc>
                <a:spcBef>
                  <a:spcPts val="1863"/>
                </a:spcBef>
              </a:pPr>
              <a:r>
                <a:rPr lang="en-US" sz="2400">
                  <a:latin typeface="Arial" charset="0"/>
                  <a:cs typeface="Arial" charset="0"/>
                  <a:sym typeface="Arial" charset="0"/>
                </a:rPr>
                <a:t>performance</a:t>
              </a:r>
              <a:r>
                <a:rPr lang="en-US" sz="2400" baseline="-25000">
                  <a:latin typeface="Arial" charset="0"/>
                  <a:cs typeface="Arial" charset="0"/>
                  <a:sym typeface="Arial" charset="0"/>
                </a:rPr>
                <a:t>X</a:t>
              </a:r>
              <a:r>
                <a:rPr lang="en-US" sz="2400">
                  <a:latin typeface="Arial" charset="0"/>
                  <a:cs typeface="Arial" charset="0"/>
                  <a:sym typeface="Arial" charset="0"/>
                </a:rPr>
                <a:t>         execution_time</a:t>
              </a:r>
              <a:r>
                <a:rPr lang="en-US" sz="2400" baseline="-25000">
                  <a:latin typeface="Arial" charset="0"/>
                  <a:cs typeface="Arial" charset="0"/>
                  <a:sym typeface="Arial" charset="0"/>
                </a:rPr>
                <a:t>Y </a:t>
              </a:r>
            </a:p>
          </p:txBody>
        </p:sp>
        <p:sp>
          <p:nvSpPr>
            <p:cNvPr id="85004" name="Rectangle 10"/>
            <p:cNvSpPr>
              <a:spLocks/>
            </p:cNvSpPr>
            <p:nvPr/>
          </p:nvSpPr>
          <p:spPr bwMode="auto">
            <a:xfrm>
              <a:off x="48" y="144"/>
              <a:ext cx="5144" cy="248"/>
            </a:xfrm>
            <a:prstGeom prst="rect">
              <a:avLst/>
            </a:prstGeom>
            <a:noFill/>
            <a:ln w="12700">
              <a:noFill/>
              <a:miter lim="800000"/>
              <a:headEnd/>
              <a:tailEnd/>
            </a:ln>
          </p:spPr>
          <p:txBody>
            <a:bodyPr lIns="25400" tIns="25400" rIns="25400" bIns="25400"/>
            <a:lstStyle/>
            <a:p>
              <a:pPr marL="261938" indent="-261938">
                <a:lnSpc>
                  <a:spcPct val="90000"/>
                </a:lnSpc>
                <a:spcBef>
                  <a:spcPts val="1863"/>
                </a:spcBef>
              </a:pPr>
              <a:r>
                <a:rPr lang="en-US" sz="2400">
                  <a:latin typeface="Arial" charset="0"/>
                  <a:cs typeface="Arial" charset="0"/>
                  <a:sym typeface="Arial" charset="0"/>
                </a:rPr>
                <a:t>    --------------------   =    ---------------------  = n</a:t>
              </a:r>
            </a:p>
          </p:txBody>
        </p:sp>
        <p:sp>
          <p:nvSpPr>
            <p:cNvPr id="85005" name="Rectangle 11"/>
            <p:cNvSpPr>
              <a:spLocks/>
            </p:cNvSpPr>
            <p:nvPr/>
          </p:nvSpPr>
          <p:spPr bwMode="auto">
            <a:xfrm>
              <a:off x="0" y="288"/>
              <a:ext cx="5144" cy="288"/>
            </a:xfrm>
            <a:prstGeom prst="rect">
              <a:avLst/>
            </a:prstGeom>
            <a:noFill/>
            <a:ln w="12700">
              <a:noFill/>
              <a:miter lim="800000"/>
              <a:headEnd/>
              <a:tailEnd/>
            </a:ln>
          </p:spPr>
          <p:txBody>
            <a:bodyPr lIns="25400" tIns="25400" rIns="25400" bIns="25400"/>
            <a:lstStyle/>
            <a:p>
              <a:pPr marL="261938" indent="-261938">
                <a:lnSpc>
                  <a:spcPct val="90000"/>
                </a:lnSpc>
                <a:spcBef>
                  <a:spcPts val="1863"/>
                </a:spcBef>
              </a:pPr>
              <a:r>
                <a:rPr lang="en-US" sz="2400">
                  <a:latin typeface="Arial" charset="0"/>
                  <a:cs typeface="Arial" charset="0"/>
                  <a:sym typeface="Arial" charset="0"/>
                </a:rPr>
                <a:t>performance</a:t>
              </a:r>
              <a:r>
                <a:rPr lang="en-US" sz="2400" baseline="-25000">
                  <a:latin typeface="Arial" charset="0"/>
                  <a:cs typeface="Arial" charset="0"/>
                  <a:sym typeface="Arial" charset="0"/>
                </a:rPr>
                <a:t>Y</a:t>
              </a:r>
              <a:r>
                <a:rPr lang="en-US" sz="2400">
                  <a:latin typeface="Arial" charset="0"/>
                  <a:cs typeface="Arial" charset="0"/>
                  <a:sym typeface="Arial" charset="0"/>
                </a:rPr>
                <a:t>         execution_time</a:t>
              </a:r>
              <a:r>
                <a:rPr lang="en-US" sz="2400" baseline="-25000">
                  <a:latin typeface="Arial" charset="0"/>
                  <a:cs typeface="Arial" charset="0"/>
                  <a:sym typeface="Arial" charset="0"/>
                </a:rPr>
                <a:t>X </a:t>
              </a:r>
            </a:p>
          </p:txBody>
        </p:sp>
      </p:grpSp>
      <p:sp>
        <p:nvSpPr>
          <p:cNvPr id="48140" name="Rectangle 12"/>
          <p:cNvSpPr>
            <a:spLocks/>
          </p:cNvSpPr>
          <p:nvPr/>
        </p:nvSpPr>
        <p:spPr bwMode="auto">
          <a:xfrm>
            <a:off x="533400" y="5257800"/>
            <a:ext cx="8394700" cy="7239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Decreasing response time almost always improves throughput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8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utoUpdateAnimBg="0"/>
      <p:bldP spid="48135" grpId="0" autoUpdateAnimBg="0"/>
      <p:bldP spid="4814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9318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318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3189" name="Rectangle 4"/>
          <p:cNvSpPr>
            <a:spLocks noChangeArrowheads="1"/>
          </p:cNvSpPr>
          <p:nvPr>
            <p:ph type="title"/>
          </p:nvPr>
        </p:nvSpPr>
        <p:spPr>
          <a:xfrm>
            <a:off x="533400" y="0"/>
            <a:ext cx="8153400" cy="455613"/>
          </a:xfrm>
        </p:spPr>
        <p:txBody>
          <a:bodyPr>
            <a:normAutofit fontScale="90000"/>
          </a:bodyPr>
          <a:lstStyle/>
          <a:p>
            <a:pPr algn="ctr" eaLnBrk="1" hangingPunct="1"/>
            <a:r>
              <a:rPr lang="en-US" sz="3200" smtClean="0">
                <a:solidFill>
                  <a:schemeClr val="tx2"/>
                </a:solidFill>
              </a:rPr>
              <a:t>Performance Factors</a:t>
            </a:r>
            <a:endParaRPr lang="en-US" smtClean="0"/>
          </a:p>
        </p:txBody>
      </p:sp>
      <p:sp>
        <p:nvSpPr>
          <p:cNvPr id="93190" name="Rectangle 5"/>
          <p:cNvSpPr>
            <a:spLocks noChangeArrowheads="1"/>
          </p:cNvSpPr>
          <p:nvPr>
            <p:ph type="body" idx="1"/>
          </p:nvPr>
        </p:nvSpPr>
        <p:spPr>
          <a:xfrm>
            <a:off x="533400" y="760413"/>
            <a:ext cx="8153400" cy="2816225"/>
          </a:xfrm>
        </p:spPr>
        <p:txBody>
          <a:bodyPr/>
          <a:lstStyle/>
          <a:p>
            <a:pPr marL="261938" indent="-261938" eaLnBrk="1" hangingPunct="1">
              <a:spcBef>
                <a:spcPct val="0"/>
              </a:spcBef>
            </a:pPr>
            <a:r>
              <a:rPr lang="en-US" smtClean="0"/>
              <a:t>CPU execution time (CPU time) – time the CPU spends working on a task</a:t>
            </a:r>
          </a:p>
          <a:p>
            <a:pPr lvl="1" eaLnBrk="1" hangingPunct="1">
              <a:lnSpc>
                <a:spcPct val="90000"/>
              </a:lnSpc>
              <a:buFont typeface="Thonburi" charset="0"/>
              <a:buChar char="•"/>
            </a:pPr>
            <a:r>
              <a:rPr lang="en-US" smtClean="0"/>
              <a:t>Does not include time waiting for I/O or running other programs</a:t>
            </a:r>
          </a:p>
        </p:txBody>
      </p:sp>
      <p:grpSp>
        <p:nvGrpSpPr>
          <p:cNvPr id="2" name="Group 6"/>
          <p:cNvGrpSpPr>
            <a:grpSpLocks/>
          </p:cNvGrpSpPr>
          <p:nvPr/>
        </p:nvGrpSpPr>
        <p:grpSpPr bwMode="auto">
          <a:xfrm>
            <a:off x="457200" y="2438400"/>
            <a:ext cx="8470900" cy="774700"/>
            <a:chOff x="0" y="0"/>
            <a:chExt cx="5336" cy="488"/>
          </a:xfrm>
        </p:grpSpPr>
        <p:sp>
          <p:nvSpPr>
            <p:cNvPr id="93198" name="Rectangle 7"/>
            <p:cNvSpPr>
              <a:spLocks/>
            </p:cNvSpPr>
            <p:nvPr/>
          </p:nvSpPr>
          <p:spPr bwMode="auto">
            <a:xfrm>
              <a:off x="0" y="0"/>
              <a:ext cx="3752"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CPU execution time      # CPU clock cycles</a:t>
              </a:r>
            </a:p>
          </p:txBody>
        </p:sp>
        <p:sp>
          <p:nvSpPr>
            <p:cNvPr id="93199" name="Rectangle 8"/>
            <p:cNvSpPr>
              <a:spLocks/>
            </p:cNvSpPr>
            <p:nvPr/>
          </p:nvSpPr>
          <p:spPr bwMode="auto">
            <a:xfrm>
              <a:off x="0" y="240"/>
              <a:ext cx="3752"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for a program               for a program</a:t>
              </a:r>
            </a:p>
          </p:txBody>
        </p:sp>
        <p:sp>
          <p:nvSpPr>
            <p:cNvPr id="93200" name="Rectangle 9"/>
            <p:cNvSpPr>
              <a:spLocks/>
            </p:cNvSpPr>
            <p:nvPr/>
          </p:nvSpPr>
          <p:spPr bwMode="auto">
            <a:xfrm>
              <a:off x="0" y="96"/>
              <a:ext cx="5336"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                                 x  clock cycle time</a:t>
              </a:r>
            </a:p>
          </p:txBody>
        </p:sp>
      </p:grpSp>
      <p:grpSp>
        <p:nvGrpSpPr>
          <p:cNvPr id="3" name="Group 10"/>
          <p:cNvGrpSpPr>
            <a:grpSpLocks/>
          </p:cNvGrpSpPr>
          <p:nvPr/>
        </p:nvGrpSpPr>
        <p:grpSpPr bwMode="auto">
          <a:xfrm>
            <a:off x="609600" y="3886200"/>
            <a:ext cx="8470900" cy="774700"/>
            <a:chOff x="0" y="0"/>
            <a:chExt cx="5336" cy="488"/>
          </a:xfrm>
        </p:grpSpPr>
        <p:sp>
          <p:nvSpPr>
            <p:cNvPr id="93195" name="Rectangle 11"/>
            <p:cNvSpPr>
              <a:spLocks/>
            </p:cNvSpPr>
            <p:nvPr/>
          </p:nvSpPr>
          <p:spPr bwMode="auto">
            <a:xfrm>
              <a:off x="0" y="0"/>
              <a:ext cx="5288"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CPU execution time      # CPU clock cycles for a program</a:t>
              </a:r>
            </a:p>
          </p:txBody>
        </p:sp>
        <p:sp>
          <p:nvSpPr>
            <p:cNvPr id="93196" name="Rectangle 12"/>
            <p:cNvSpPr>
              <a:spLocks/>
            </p:cNvSpPr>
            <p:nvPr/>
          </p:nvSpPr>
          <p:spPr bwMode="auto">
            <a:xfrm>
              <a:off x="0" y="240"/>
              <a:ext cx="4424"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for a program                             clock rate   </a:t>
              </a:r>
            </a:p>
          </p:txBody>
        </p:sp>
        <p:sp>
          <p:nvSpPr>
            <p:cNvPr id="93197" name="Rectangle 13"/>
            <p:cNvSpPr>
              <a:spLocks/>
            </p:cNvSpPr>
            <p:nvPr/>
          </p:nvSpPr>
          <p:spPr bwMode="auto">
            <a:xfrm>
              <a:off x="0" y="96"/>
              <a:ext cx="5336"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   -------------------------------------------</a:t>
              </a:r>
            </a:p>
          </p:txBody>
        </p:sp>
      </p:grpSp>
      <p:sp>
        <p:nvSpPr>
          <p:cNvPr id="52238" name="Rectangle 14"/>
          <p:cNvSpPr>
            <a:spLocks/>
          </p:cNvSpPr>
          <p:nvPr/>
        </p:nvSpPr>
        <p:spPr bwMode="auto">
          <a:xfrm>
            <a:off x="457200" y="5334000"/>
            <a:ext cx="8166100" cy="103663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Can improve performance by reducing either the </a:t>
            </a:r>
            <a:r>
              <a:rPr lang="en-US" sz="2400">
                <a:solidFill>
                  <a:schemeClr val="folHlink"/>
                </a:solidFill>
                <a:latin typeface="Arial" charset="0"/>
                <a:cs typeface="Arial" charset="0"/>
                <a:sym typeface="Arial" charset="0"/>
              </a:rPr>
              <a:t>length of the clock cycle</a:t>
            </a:r>
            <a:r>
              <a:rPr lang="en-US" sz="2400">
                <a:latin typeface="Arial" charset="0"/>
                <a:cs typeface="Arial" charset="0"/>
                <a:sym typeface="Arial" charset="0"/>
              </a:rPr>
              <a:t> or the </a:t>
            </a:r>
            <a:r>
              <a:rPr lang="en-US" sz="2400">
                <a:solidFill>
                  <a:schemeClr val="folHlink"/>
                </a:solidFill>
                <a:latin typeface="Arial" charset="0"/>
                <a:cs typeface="Arial" charset="0"/>
                <a:sym typeface="Arial" charset="0"/>
              </a:rPr>
              <a:t>number of clock cycles required for a program</a:t>
            </a:r>
          </a:p>
        </p:txBody>
      </p:sp>
      <p:sp>
        <p:nvSpPr>
          <p:cNvPr id="52239" name="Rectangle 15"/>
          <p:cNvSpPr>
            <a:spLocks/>
          </p:cNvSpPr>
          <p:nvPr/>
        </p:nvSpPr>
        <p:spPr bwMode="auto">
          <a:xfrm>
            <a:off x="533400" y="3429000"/>
            <a:ext cx="8166100" cy="325438"/>
          </a:xfrm>
          <a:prstGeom prst="rect">
            <a:avLst/>
          </a:prstGeom>
          <a:noFill/>
          <a:ln w="12700">
            <a:noFill/>
            <a:miter lim="800000"/>
            <a:headEnd/>
            <a:tailEnd/>
          </a:ln>
        </p:spPr>
        <p:txBody>
          <a:bodyPr lIns="25400" tIns="25400" rIns="25400" bIns="25400"/>
          <a:lstStyle/>
          <a:p>
            <a:pPr marL="261938" indent="-261938">
              <a:lnSpc>
                <a:spcPct val="90000"/>
              </a:lnSpc>
              <a:spcBef>
                <a:spcPts val="1550"/>
              </a:spcBef>
            </a:pPr>
            <a:r>
              <a:rPr lang="en-US" sz="2000">
                <a:latin typeface="Arial" charset="0"/>
                <a:cs typeface="Arial" charset="0"/>
                <a:sym typeface="Arial" charset="0"/>
              </a:rPr>
              <a:t> 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23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2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8" grpId="0" autoUpdateAnimBg="0"/>
      <p:bldP spid="5223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9523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523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5237" name="Rectangle 4"/>
          <p:cNvSpPr>
            <a:spLocks noChangeArrowheads="1"/>
          </p:cNvSpPr>
          <p:nvPr>
            <p:ph type="title"/>
          </p:nvPr>
        </p:nvSpPr>
        <p:spPr>
          <a:xfrm>
            <a:off x="533400" y="0"/>
            <a:ext cx="8153400" cy="609600"/>
          </a:xfrm>
        </p:spPr>
        <p:txBody>
          <a:bodyPr/>
          <a:lstStyle/>
          <a:p>
            <a:pPr algn="ctr" eaLnBrk="1" hangingPunct="1"/>
            <a:r>
              <a:rPr lang="en-US" sz="3200" smtClean="0">
                <a:solidFill>
                  <a:schemeClr val="tx2"/>
                </a:solidFill>
              </a:rPr>
              <a:t>Review:  Machine Clock Rate</a:t>
            </a:r>
            <a:endParaRPr lang="en-US" smtClean="0"/>
          </a:p>
        </p:txBody>
      </p:sp>
      <p:sp>
        <p:nvSpPr>
          <p:cNvPr id="95238" name="Rectangle 5"/>
          <p:cNvSpPr>
            <a:spLocks noChangeArrowheads="1"/>
          </p:cNvSpPr>
          <p:nvPr>
            <p:ph type="body" idx="1"/>
          </p:nvPr>
        </p:nvSpPr>
        <p:spPr>
          <a:xfrm>
            <a:off x="533400" y="914400"/>
            <a:ext cx="8153400" cy="3003550"/>
          </a:xfrm>
        </p:spPr>
        <p:txBody>
          <a:bodyPr/>
          <a:lstStyle/>
          <a:p>
            <a:pPr marL="261938" indent="-261938" eaLnBrk="1" hangingPunct="1">
              <a:spcBef>
                <a:spcPct val="0"/>
              </a:spcBef>
            </a:pPr>
            <a:r>
              <a:rPr lang="en-US" smtClean="0"/>
              <a:t>Clock rate (clock cycles per second in MHz or GHz) is inverse of clock cycle time (clock period)</a:t>
            </a:r>
          </a:p>
          <a:p>
            <a:pPr marL="261938" indent="-261938" eaLnBrk="1" hangingPunct="1"/>
            <a:r>
              <a:rPr lang="en-US" smtClean="0"/>
              <a:t>CC   =  1 / CR</a:t>
            </a:r>
          </a:p>
        </p:txBody>
      </p:sp>
      <p:sp>
        <p:nvSpPr>
          <p:cNvPr id="95239" name="Line 6"/>
          <p:cNvSpPr>
            <a:spLocks noChangeShapeType="1"/>
          </p:cNvSpPr>
          <p:nvPr/>
        </p:nvSpPr>
        <p:spPr bwMode="auto">
          <a:xfrm>
            <a:off x="1524000" y="2971800"/>
            <a:ext cx="914400" cy="0"/>
          </a:xfrm>
          <a:prstGeom prst="line">
            <a:avLst/>
          </a:prstGeom>
          <a:noFill/>
          <a:ln w="19050">
            <a:solidFill>
              <a:srgbClr val="000000"/>
            </a:solidFill>
            <a:round/>
            <a:headEnd/>
            <a:tailEnd/>
          </a:ln>
        </p:spPr>
        <p:txBody>
          <a:bodyPr lIns="0" tIns="0" rIns="0" bIns="0"/>
          <a:lstStyle/>
          <a:p>
            <a:endParaRPr lang="en-US"/>
          </a:p>
        </p:txBody>
      </p:sp>
      <p:sp>
        <p:nvSpPr>
          <p:cNvPr id="95240" name="Line 7"/>
          <p:cNvSpPr>
            <a:spLocks noChangeShapeType="1"/>
          </p:cNvSpPr>
          <p:nvPr/>
        </p:nvSpPr>
        <p:spPr bwMode="auto">
          <a:xfrm rot="10800000" flipH="1">
            <a:off x="42672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41" name="Line 8"/>
          <p:cNvSpPr>
            <a:spLocks noChangeShapeType="1"/>
          </p:cNvSpPr>
          <p:nvPr/>
        </p:nvSpPr>
        <p:spPr bwMode="auto">
          <a:xfrm>
            <a:off x="2438400" y="2514600"/>
            <a:ext cx="914400" cy="0"/>
          </a:xfrm>
          <a:prstGeom prst="line">
            <a:avLst/>
          </a:prstGeom>
          <a:noFill/>
          <a:ln w="19050">
            <a:solidFill>
              <a:srgbClr val="000000"/>
            </a:solidFill>
            <a:round/>
            <a:headEnd/>
            <a:tailEnd/>
          </a:ln>
        </p:spPr>
        <p:txBody>
          <a:bodyPr lIns="0" tIns="0" rIns="0" bIns="0"/>
          <a:lstStyle/>
          <a:p>
            <a:endParaRPr lang="en-US"/>
          </a:p>
        </p:txBody>
      </p:sp>
      <p:sp>
        <p:nvSpPr>
          <p:cNvPr id="95242" name="Line 9"/>
          <p:cNvSpPr>
            <a:spLocks noChangeShapeType="1"/>
          </p:cNvSpPr>
          <p:nvPr/>
        </p:nvSpPr>
        <p:spPr bwMode="auto">
          <a:xfrm rot="10800000" flipH="1">
            <a:off x="24384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43" name="Line 10"/>
          <p:cNvSpPr>
            <a:spLocks noChangeShapeType="1"/>
          </p:cNvSpPr>
          <p:nvPr/>
        </p:nvSpPr>
        <p:spPr bwMode="auto">
          <a:xfrm>
            <a:off x="3352800" y="2971800"/>
            <a:ext cx="914400" cy="0"/>
          </a:xfrm>
          <a:prstGeom prst="line">
            <a:avLst/>
          </a:prstGeom>
          <a:noFill/>
          <a:ln w="19050">
            <a:solidFill>
              <a:srgbClr val="000000"/>
            </a:solidFill>
            <a:round/>
            <a:headEnd/>
            <a:tailEnd/>
          </a:ln>
        </p:spPr>
        <p:txBody>
          <a:bodyPr lIns="0" tIns="0" rIns="0" bIns="0"/>
          <a:lstStyle/>
          <a:p>
            <a:endParaRPr lang="en-US"/>
          </a:p>
        </p:txBody>
      </p:sp>
      <p:sp>
        <p:nvSpPr>
          <p:cNvPr id="95244" name="Line 11"/>
          <p:cNvSpPr>
            <a:spLocks noChangeShapeType="1"/>
          </p:cNvSpPr>
          <p:nvPr/>
        </p:nvSpPr>
        <p:spPr bwMode="auto">
          <a:xfrm rot="10800000" flipH="1">
            <a:off x="33528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45" name="Line 12"/>
          <p:cNvSpPr>
            <a:spLocks noChangeShapeType="1"/>
          </p:cNvSpPr>
          <p:nvPr/>
        </p:nvSpPr>
        <p:spPr bwMode="auto">
          <a:xfrm>
            <a:off x="4267200" y="2514600"/>
            <a:ext cx="914400" cy="0"/>
          </a:xfrm>
          <a:prstGeom prst="line">
            <a:avLst/>
          </a:prstGeom>
          <a:noFill/>
          <a:ln w="19050">
            <a:solidFill>
              <a:srgbClr val="000000"/>
            </a:solidFill>
            <a:round/>
            <a:headEnd/>
            <a:tailEnd/>
          </a:ln>
        </p:spPr>
        <p:txBody>
          <a:bodyPr lIns="0" tIns="0" rIns="0" bIns="0"/>
          <a:lstStyle/>
          <a:p>
            <a:endParaRPr lang="en-US"/>
          </a:p>
        </p:txBody>
      </p:sp>
      <p:sp>
        <p:nvSpPr>
          <p:cNvPr id="95246" name="Line 13"/>
          <p:cNvSpPr>
            <a:spLocks noChangeShapeType="1"/>
          </p:cNvSpPr>
          <p:nvPr/>
        </p:nvSpPr>
        <p:spPr bwMode="auto">
          <a:xfrm rot="10800000" flipH="1">
            <a:off x="51816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47" name="Line 14"/>
          <p:cNvSpPr>
            <a:spLocks noChangeShapeType="1"/>
          </p:cNvSpPr>
          <p:nvPr/>
        </p:nvSpPr>
        <p:spPr bwMode="auto">
          <a:xfrm>
            <a:off x="5181600" y="2971800"/>
            <a:ext cx="914400" cy="0"/>
          </a:xfrm>
          <a:prstGeom prst="line">
            <a:avLst/>
          </a:prstGeom>
          <a:noFill/>
          <a:ln w="19050">
            <a:solidFill>
              <a:srgbClr val="000000"/>
            </a:solidFill>
            <a:round/>
            <a:headEnd/>
            <a:tailEnd/>
          </a:ln>
        </p:spPr>
        <p:txBody>
          <a:bodyPr lIns="0" tIns="0" rIns="0" bIns="0"/>
          <a:lstStyle/>
          <a:p>
            <a:endParaRPr lang="en-US"/>
          </a:p>
        </p:txBody>
      </p:sp>
      <p:sp>
        <p:nvSpPr>
          <p:cNvPr id="95248" name="Line 15"/>
          <p:cNvSpPr>
            <a:spLocks noChangeShapeType="1"/>
          </p:cNvSpPr>
          <p:nvPr/>
        </p:nvSpPr>
        <p:spPr bwMode="auto">
          <a:xfrm rot="10800000" flipH="1">
            <a:off x="60960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49" name="Line 16"/>
          <p:cNvSpPr>
            <a:spLocks noChangeShapeType="1"/>
          </p:cNvSpPr>
          <p:nvPr/>
        </p:nvSpPr>
        <p:spPr bwMode="auto">
          <a:xfrm>
            <a:off x="6096000" y="2514600"/>
            <a:ext cx="914400" cy="0"/>
          </a:xfrm>
          <a:prstGeom prst="line">
            <a:avLst/>
          </a:prstGeom>
          <a:noFill/>
          <a:ln w="19050">
            <a:solidFill>
              <a:srgbClr val="000000"/>
            </a:solidFill>
            <a:round/>
            <a:headEnd/>
            <a:tailEnd/>
          </a:ln>
        </p:spPr>
        <p:txBody>
          <a:bodyPr lIns="0" tIns="0" rIns="0" bIns="0"/>
          <a:lstStyle/>
          <a:p>
            <a:endParaRPr lang="en-US"/>
          </a:p>
        </p:txBody>
      </p:sp>
      <p:sp>
        <p:nvSpPr>
          <p:cNvPr id="95250" name="Line 17"/>
          <p:cNvSpPr>
            <a:spLocks noChangeShapeType="1"/>
          </p:cNvSpPr>
          <p:nvPr/>
        </p:nvSpPr>
        <p:spPr bwMode="auto">
          <a:xfrm rot="10800000" flipH="1">
            <a:off x="7010400" y="2514600"/>
            <a:ext cx="0" cy="457200"/>
          </a:xfrm>
          <a:prstGeom prst="line">
            <a:avLst/>
          </a:prstGeom>
          <a:noFill/>
          <a:ln w="19050">
            <a:solidFill>
              <a:srgbClr val="000000"/>
            </a:solidFill>
            <a:round/>
            <a:headEnd/>
            <a:tailEnd/>
          </a:ln>
        </p:spPr>
        <p:txBody>
          <a:bodyPr lIns="0" tIns="0" rIns="0" bIns="0"/>
          <a:lstStyle/>
          <a:p>
            <a:endParaRPr lang="en-US"/>
          </a:p>
        </p:txBody>
      </p:sp>
      <p:sp>
        <p:nvSpPr>
          <p:cNvPr id="95251" name="Line 18"/>
          <p:cNvSpPr>
            <a:spLocks noChangeShapeType="1"/>
          </p:cNvSpPr>
          <p:nvPr/>
        </p:nvSpPr>
        <p:spPr bwMode="auto">
          <a:xfrm>
            <a:off x="7010400" y="2971800"/>
            <a:ext cx="914400" cy="0"/>
          </a:xfrm>
          <a:prstGeom prst="line">
            <a:avLst/>
          </a:prstGeom>
          <a:noFill/>
          <a:ln w="19050">
            <a:solidFill>
              <a:srgbClr val="000000"/>
            </a:solidFill>
            <a:round/>
            <a:headEnd/>
            <a:tailEnd/>
          </a:ln>
        </p:spPr>
        <p:txBody>
          <a:bodyPr lIns="0" tIns="0" rIns="0" bIns="0"/>
          <a:lstStyle/>
          <a:p>
            <a:endParaRPr lang="en-US"/>
          </a:p>
        </p:txBody>
      </p:sp>
      <p:sp>
        <p:nvSpPr>
          <p:cNvPr id="95252" name="Line 19"/>
          <p:cNvSpPr>
            <a:spLocks noChangeShapeType="1"/>
          </p:cNvSpPr>
          <p:nvPr/>
        </p:nvSpPr>
        <p:spPr bwMode="auto">
          <a:xfrm>
            <a:off x="3352800" y="3124200"/>
            <a:ext cx="0" cy="228600"/>
          </a:xfrm>
          <a:prstGeom prst="line">
            <a:avLst/>
          </a:prstGeom>
          <a:noFill/>
          <a:ln w="12700">
            <a:solidFill>
              <a:srgbClr val="000000"/>
            </a:solidFill>
            <a:round/>
            <a:headEnd/>
            <a:tailEnd/>
          </a:ln>
        </p:spPr>
        <p:txBody>
          <a:bodyPr lIns="0" tIns="0" rIns="0" bIns="0"/>
          <a:lstStyle/>
          <a:p>
            <a:endParaRPr lang="en-US"/>
          </a:p>
        </p:txBody>
      </p:sp>
      <p:sp>
        <p:nvSpPr>
          <p:cNvPr id="95253" name="Line 20"/>
          <p:cNvSpPr>
            <a:spLocks noChangeShapeType="1"/>
          </p:cNvSpPr>
          <p:nvPr/>
        </p:nvSpPr>
        <p:spPr bwMode="auto">
          <a:xfrm>
            <a:off x="5181600" y="3124200"/>
            <a:ext cx="0" cy="228600"/>
          </a:xfrm>
          <a:prstGeom prst="line">
            <a:avLst/>
          </a:prstGeom>
          <a:noFill/>
          <a:ln w="12700">
            <a:solidFill>
              <a:srgbClr val="000000"/>
            </a:solidFill>
            <a:round/>
            <a:headEnd/>
            <a:tailEnd/>
          </a:ln>
        </p:spPr>
        <p:txBody>
          <a:bodyPr lIns="0" tIns="0" rIns="0" bIns="0"/>
          <a:lstStyle/>
          <a:p>
            <a:endParaRPr lang="en-US"/>
          </a:p>
        </p:txBody>
      </p:sp>
      <p:sp>
        <p:nvSpPr>
          <p:cNvPr id="95254" name="Rectangle 21"/>
          <p:cNvSpPr>
            <a:spLocks/>
          </p:cNvSpPr>
          <p:nvPr/>
        </p:nvSpPr>
        <p:spPr bwMode="auto">
          <a:xfrm>
            <a:off x="3505200" y="3124200"/>
            <a:ext cx="1612900" cy="279400"/>
          </a:xfrm>
          <a:prstGeom prst="rect">
            <a:avLst/>
          </a:prstGeom>
          <a:noFill/>
          <a:ln w="12700">
            <a:noFill/>
            <a:miter lim="800000"/>
            <a:headEnd/>
            <a:tailEnd/>
          </a:ln>
        </p:spPr>
        <p:txBody>
          <a:bodyPr lIns="38100" tIns="38100" rIns="38100" bIns="38100"/>
          <a:lstStyle/>
          <a:p>
            <a:pPr algn="l">
              <a:spcBef>
                <a:spcPts val="838"/>
              </a:spcBef>
            </a:pPr>
            <a:r>
              <a:rPr lang="en-US" sz="1400" b="1">
                <a:latin typeface="Arial" charset="0"/>
                <a:cs typeface="Arial" charset="0"/>
                <a:sym typeface="Arial" charset="0"/>
              </a:rPr>
              <a:t>one clock period</a:t>
            </a:r>
          </a:p>
        </p:txBody>
      </p:sp>
      <p:sp>
        <p:nvSpPr>
          <p:cNvPr id="95255" name="Line 22"/>
          <p:cNvSpPr>
            <a:spLocks noChangeShapeType="1"/>
          </p:cNvSpPr>
          <p:nvPr/>
        </p:nvSpPr>
        <p:spPr bwMode="auto">
          <a:xfrm flipH="1">
            <a:off x="3352800" y="3276600"/>
            <a:ext cx="228600" cy="0"/>
          </a:xfrm>
          <a:prstGeom prst="line">
            <a:avLst/>
          </a:prstGeom>
          <a:noFill/>
          <a:ln w="12700">
            <a:solidFill>
              <a:srgbClr val="000000"/>
            </a:solidFill>
            <a:round/>
            <a:headEnd/>
            <a:tailEnd type="triangle" w="med" len="med"/>
          </a:ln>
        </p:spPr>
        <p:txBody>
          <a:bodyPr lIns="0" tIns="0" rIns="0" bIns="0"/>
          <a:lstStyle/>
          <a:p>
            <a:endParaRPr lang="en-US"/>
          </a:p>
        </p:txBody>
      </p:sp>
      <p:sp>
        <p:nvSpPr>
          <p:cNvPr id="95256" name="Line 23"/>
          <p:cNvSpPr>
            <a:spLocks noChangeShapeType="1"/>
          </p:cNvSpPr>
          <p:nvPr/>
        </p:nvSpPr>
        <p:spPr bwMode="auto">
          <a:xfrm>
            <a:off x="4953000" y="3276600"/>
            <a:ext cx="228600" cy="0"/>
          </a:xfrm>
          <a:prstGeom prst="line">
            <a:avLst/>
          </a:prstGeom>
          <a:noFill/>
          <a:ln w="12700">
            <a:solidFill>
              <a:srgbClr val="000000"/>
            </a:solidFill>
            <a:round/>
            <a:headEnd/>
            <a:tailEnd type="triangle" w="med" len="med"/>
          </a:ln>
        </p:spPr>
        <p:txBody>
          <a:bodyPr lIns="0" tIns="0" rIns="0" bIns="0"/>
          <a:lstStyle/>
          <a:p>
            <a:endParaRPr lang="en-US"/>
          </a:p>
        </p:txBody>
      </p:sp>
      <p:sp>
        <p:nvSpPr>
          <p:cNvPr id="54296" name="Rectangle 24"/>
          <p:cNvSpPr>
            <a:spLocks/>
          </p:cNvSpPr>
          <p:nvPr/>
        </p:nvSpPr>
        <p:spPr bwMode="auto">
          <a:xfrm>
            <a:off x="1676400" y="3657600"/>
            <a:ext cx="5956300" cy="2755900"/>
          </a:xfrm>
          <a:prstGeom prst="rect">
            <a:avLst/>
          </a:prstGeom>
          <a:noFill/>
          <a:ln w="12700">
            <a:noFill/>
            <a:miter lim="800000"/>
            <a:headEnd/>
            <a:tailEnd/>
          </a:ln>
        </p:spPr>
        <p:txBody>
          <a:bodyPr lIns="38100" tIns="38100" rIns="38100" bIns="38100"/>
          <a:lstStyle/>
          <a:p>
            <a:pPr algn="l">
              <a:spcBef>
                <a:spcPts val="1075"/>
              </a:spcBef>
            </a:pPr>
            <a:r>
              <a:rPr lang="en-US" sz="1800">
                <a:latin typeface="Arial" charset="0"/>
                <a:cs typeface="Arial" charset="0"/>
                <a:sym typeface="Arial" charset="0"/>
              </a:rPr>
              <a:t>          10 nsec clock cycle  =&gt;  100 MHz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5 nsec clock cycle  =&gt;  200 MHz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2 nsec clock cycle  =&gt;  500 MHz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1 nsec (10</a:t>
            </a:r>
            <a:r>
              <a:rPr lang="en-US" sz="1800" baseline="30000">
                <a:latin typeface="Arial" charset="0"/>
                <a:cs typeface="Arial" charset="0"/>
                <a:sym typeface="Arial" charset="0"/>
              </a:rPr>
              <a:t>-9</a:t>
            </a:r>
            <a:r>
              <a:rPr lang="en-US" sz="1800">
                <a:latin typeface="Arial" charset="0"/>
                <a:cs typeface="Arial" charset="0"/>
                <a:sym typeface="Arial" charset="0"/>
              </a:rPr>
              <a:t>) clock cycle   =&gt;  1 GHz (10</a:t>
            </a:r>
            <a:r>
              <a:rPr lang="en-US" sz="1800" baseline="30000">
                <a:latin typeface="Arial" charset="0"/>
                <a:cs typeface="Arial" charset="0"/>
                <a:sym typeface="Arial" charset="0"/>
              </a:rPr>
              <a:t>9</a:t>
            </a:r>
            <a:r>
              <a:rPr lang="en-US" sz="1800">
                <a:latin typeface="Arial" charset="0"/>
                <a:cs typeface="Arial" charset="0"/>
                <a:sym typeface="Arial" charset="0"/>
              </a:rPr>
              <a:t>)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500 psec clock cycle  =&gt;   2 GHz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250 psec clock cycle  =&gt;   4 GHz clock rate</a:t>
            </a:r>
            <a:endParaRPr lang="en-US" sz="1800">
              <a:solidFill>
                <a:schemeClr val="tx1"/>
              </a:solidFill>
              <a:latin typeface="Arial" charset="0"/>
              <a:cs typeface="Arial" charset="0"/>
              <a:sym typeface="Arial" charset="0"/>
            </a:endParaRPr>
          </a:p>
          <a:p>
            <a:pPr algn="l">
              <a:spcBef>
                <a:spcPts val="1075"/>
              </a:spcBef>
            </a:pPr>
            <a:r>
              <a:rPr lang="en-US" sz="1800">
                <a:latin typeface="Arial" charset="0"/>
                <a:cs typeface="Arial" charset="0"/>
                <a:sym typeface="Arial" charset="0"/>
              </a:rPr>
              <a:t>        200 psec clock cycle  =&gt;   5 GHz clock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9933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933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9333" name="Rectangle 4"/>
          <p:cNvSpPr>
            <a:spLocks noChangeArrowheads="1"/>
          </p:cNvSpPr>
          <p:nvPr>
            <p:ph type="title"/>
          </p:nvPr>
        </p:nvSpPr>
        <p:spPr>
          <a:xfrm>
            <a:off x="533400" y="0"/>
            <a:ext cx="8153400" cy="533400"/>
          </a:xfrm>
        </p:spPr>
        <p:txBody>
          <a:bodyPr>
            <a:normAutofit fontScale="90000"/>
          </a:bodyPr>
          <a:lstStyle/>
          <a:p>
            <a:pPr algn="ctr" eaLnBrk="1" hangingPunct="1"/>
            <a:r>
              <a:rPr lang="en-US" sz="3200" smtClean="0">
                <a:solidFill>
                  <a:schemeClr val="tx2"/>
                </a:solidFill>
              </a:rPr>
              <a:t>Clock Cycles per Instruction</a:t>
            </a:r>
            <a:endParaRPr lang="en-US" smtClean="0"/>
          </a:p>
        </p:txBody>
      </p:sp>
      <p:sp>
        <p:nvSpPr>
          <p:cNvPr id="99334" name="Rectangle 5"/>
          <p:cNvSpPr>
            <a:spLocks noChangeArrowheads="1"/>
          </p:cNvSpPr>
          <p:nvPr>
            <p:ph type="body" idx="1"/>
          </p:nvPr>
        </p:nvSpPr>
        <p:spPr>
          <a:xfrm>
            <a:off x="609600" y="685800"/>
            <a:ext cx="8229600" cy="3338513"/>
          </a:xfrm>
        </p:spPr>
        <p:txBody>
          <a:bodyPr/>
          <a:lstStyle/>
          <a:p>
            <a:pPr marL="261938" indent="-261938" eaLnBrk="1" hangingPunct="1">
              <a:spcBef>
                <a:spcPct val="0"/>
              </a:spcBef>
            </a:pPr>
            <a:r>
              <a:rPr lang="en-US" smtClean="0"/>
              <a:t>Not all instructions take the same amount of time to execute</a:t>
            </a:r>
          </a:p>
          <a:p>
            <a:pPr lvl="1" eaLnBrk="1" hangingPunct="1">
              <a:lnSpc>
                <a:spcPct val="90000"/>
              </a:lnSpc>
              <a:buFont typeface="Thonburi" charset="0"/>
              <a:buChar char="•"/>
            </a:pPr>
            <a:r>
              <a:rPr lang="en-US" smtClean="0"/>
              <a:t>One way to think about execution time is that it equals the number of instructions executed multiplied by the average time per instruction</a:t>
            </a:r>
          </a:p>
        </p:txBody>
      </p:sp>
      <p:sp>
        <p:nvSpPr>
          <p:cNvPr id="60422" name="Rectangle 6"/>
          <p:cNvSpPr>
            <a:spLocks/>
          </p:cNvSpPr>
          <p:nvPr/>
        </p:nvSpPr>
        <p:spPr bwMode="auto">
          <a:xfrm>
            <a:off x="673100" y="3505200"/>
            <a:ext cx="8166100" cy="110013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solidFill>
                  <a:schemeClr val="folHlink"/>
                </a:solidFill>
                <a:latin typeface="Arial" charset="0"/>
                <a:cs typeface="Arial" charset="0"/>
                <a:sym typeface="Arial" charset="0"/>
              </a:rPr>
              <a:t>Clock cycles per instruction</a:t>
            </a:r>
            <a:r>
              <a:rPr lang="en-US" sz="2400">
                <a:latin typeface="Arial" charset="0"/>
                <a:cs typeface="Arial" charset="0"/>
                <a:sym typeface="Arial" charset="0"/>
              </a:rPr>
              <a:t> (CPI) – the average number of clock cycles each instruction takes to execute</a:t>
            </a:r>
            <a:endParaRPr lang="en-US" sz="1800">
              <a:solidFill>
                <a:schemeClr val="tx1"/>
              </a:solidFill>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r>
              <a:rPr lang="en-US" sz="2000">
                <a:latin typeface="Arial" charset="0"/>
                <a:cs typeface="Arial" charset="0"/>
                <a:sym typeface="Arial" charset="0"/>
              </a:rPr>
              <a:t>A way to compare two different implementations of the same ISA</a:t>
            </a:r>
          </a:p>
          <a:p>
            <a:pPr marL="261938" indent="-261938" algn="l">
              <a:lnSpc>
                <a:spcPct val="90000"/>
              </a:lnSpc>
              <a:spcBef>
                <a:spcPts val="950"/>
              </a:spcBef>
              <a:buClr>
                <a:srgbClr val="FC0128"/>
              </a:buClr>
              <a:buSzPct val="75000"/>
              <a:buFont typeface="Thonburi" charset="0"/>
              <a:buChar char="l"/>
            </a:pPr>
            <a:endParaRPr lang="en-US" sz="2000">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endParaRPr lang="en-US" sz="2000">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endParaRPr lang="en-US" sz="2000">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endParaRPr lang="en-US" sz="2000">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None/>
            </a:pPr>
            <a:r>
              <a:rPr lang="en-US" sz="2000">
                <a:solidFill>
                  <a:schemeClr val="tx1"/>
                </a:solidFill>
                <a:latin typeface="Arial" charset="0"/>
                <a:cs typeface="Arial" charset="0"/>
                <a:sym typeface="Arial" charset="0"/>
              </a:rPr>
              <a:t>Is this a MIPS computer?</a:t>
            </a:r>
            <a:endParaRPr lang="en-US" sz="2000">
              <a:latin typeface="Arial" charset="0"/>
              <a:cs typeface="Arial" charset="0"/>
              <a:sym typeface="Arial" charset="0"/>
            </a:endParaRPr>
          </a:p>
        </p:txBody>
      </p:sp>
      <p:grpSp>
        <p:nvGrpSpPr>
          <p:cNvPr id="2" name="Group 7"/>
          <p:cNvGrpSpPr>
            <a:grpSpLocks/>
          </p:cNvGrpSpPr>
          <p:nvPr/>
        </p:nvGrpSpPr>
        <p:grpSpPr bwMode="auto">
          <a:xfrm>
            <a:off x="596900" y="2360613"/>
            <a:ext cx="8547100" cy="776287"/>
            <a:chOff x="0" y="0"/>
            <a:chExt cx="5384" cy="488"/>
          </a:xfrm>
        </p:grpSpPr>
        <p:sp>
          <p:nvSpPr>
            <p:cNvPr id="99356" name="Rectangle 8"/>
            <p:cNvSpPr>
              <a:spLocks/>
            </p:cNvSpPr>
            <p:nvPr/>
          </p:nvSpPr>
          <p:spPr bwMode="auto">
            <a:xfrm>
              <a:off x="96" y="0"/>
              <a:ext cx="5288"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CPU clock cycles      # Instructions     Average clock cycles</a:t>
              </a:r>
            </a:p>
          </p:txBody>
        </p:sp>
        <p:sp>
          <p:nvSpPr>
            <p:cNvPr id="99357" name="Rectangle 9"/>
            <p:cNvSpPr>
              <a:spLocks/>
            </p:cNvSpPr>
            <p:nvPr/>
          </p:nvSpPr>
          <p:spPr bwMode="auto">
            <a:xfrm>
              <a:off x="48" y="240"/>
              <a:ext cx="5144"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for a program           for a program          per instruction   </a:t>
              </a:r>
            </a:p>
          </p:txBody>
        </p:sp>
        <p:sp>
          <p:nvSpPr>
            <p:cNvPr id="99358" name="Rectangle 10"/>
            <p:cNvSpPr>
              <a:spLocks/>
            </p:cNvSpPr>
            <p:nvPr/>
          </p:nvSpPr>
          <p:spPr bwMode="auto">
            <a:xfrm>
              <a:off x="0" y="143"/>
              <a:ext cx="5336"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                          x</a:t>
              </a:r>
            </a:p>
          </p:txBody>
        </p:sp>
      </p:grpSp>
      <p:graphicFrame>
        <p:nvGraphicFramePr>
          <p:cNvPr id="60463" name="Group 47"/>
          <p:cNvGraphicFramePr>
            <a:graphicFrameLocks noGrp="1"/>
          </p:cNvGraphicFramePr>
          <p:nvPr/>
        </p:nvGraphicFramePr>
        <p:xfrm>
          <a:off x="2349500" y="4876800"/>
          <a:ext cx="4800600" cy="1224217"/>
        </p:xfrm>
        <a:graphic>
          <a:graphicData uri="http://schemas.openxmlformats.org/drawingml/2006/table">
            <a:tbl>
              <a:tblPr/>
              <a:tblGrid>
                <a:gridCol w="1000125"/>
                <a:gridCol w="1266825"/>
                <a:gridCol w="1266825"/>
                <a:gridCol w="1266825"/>
              </a:tblGrid>
              <a:tr h="468313">
                <a:tc rowSpan="2">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CPI for this instruction class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60363">
                <a:tc vMerge="1">
                  <a:txBody>
                    <a:bodyPr/>
                    <a:lstStyle/>
                    <a:p>
                      <a:endParaRPr lang="en-US"/>
                    </a:p>
                  </a:txBody>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A</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B</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CPI</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2</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2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3</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2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60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10342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0342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03429" name="Rectangle 4"/>
          <p:cNvSpPr>
            <a:spLocks noChangeArrowheads="1"/>
          </p:cNvSpPr>
          <p:nvPr>
            <p:ph type="title"/>
          </p:nvPr>
        </p:nvSpPr>
        <p:spPr/>
        <p:txBody>
          <a:bodyPr/>
          <a:lstStyle/>
          <a:p>
            <a:pPr algn="ctr" eaLnBrk="1" hangingPunct="1"/>
            <a:r>
              <a:rPr lang="en-US" sz="3200" smtClean="0">
                <a:solidFill>
                  <a:schemeClr val="tx2"/>
                </a:solidFill>
              </a:rPr>
              <a:t>Effective (Average) CPI</a:t>
            </a:r>
            <a:endParaRPr lang="en-US" smtClean="0"/>
          </a:p>
        </p:txBody>
      </p:sp>
      <p:sp>
        <p:nvSpPr>
          <p:cNvPr id="103430" name="Rectangle 5"/>
          <p:cNvSpPr>
            <a:spLocks noChangeArrowheads="1"/>
          </p:cNvSpPr>
          <p:nvPr>
            <p:ph type="body" idx="1"/>
          </p:nvPr>
        </p:nvSpPr>
        <p:spPr>
          <a:xfrm>
            <a:off x="533400" y="914400"/>
            <a:ext cx="8153400" cy="2762250"/>
          </a:xfrm>
        </p:spPr>
        <p:txBody>
          <a:bodyPr/>
          <a:lstStyle/>
          <a:p>
            <a:pPr marL="261938" indent="-261938" eaLnBrk="1" hangingPunct="1">
              <a:spcBef>
                <a:spcPct val="0"/>
              </a:spcBef>
            </a:pPr>
            <a:r>
              <a:rPr lang="en-US" smtClean="0"/>
              <a:t>Computing the overall effective CPI is done by looking at the different types of instructions and their individual cycle counts and averaging</a:t>
            </a:r>
          </a:p>
        </p:txBody>
      </p:sp>
      <p:sp>
        <p:nvSpPr>
          <p:cNvPr id="103431" name="Rectangle 6"/>
          <p:cNvSpPr>
            <a:spLocks/>
          </p:cNvSpPr>
          <p:nvPr/>
        </p:nvSpPr>
        <p:spPr bwMode="auto">
          <a:xfrm>
            <a:off x="1524000" y="2209800"/>
            <a:ext cx="6337300" cy="4699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Overall effective CPI   =    </a:t>
            </a:r>
            <a:r>
              <a:rPr lang="en-US" sz="3200">
                <a:latin typeface="Symbol" charset="2"/>
                <a:sym typeface="Symbol" charset="2"/>
              </a:rPr>
              <a:t>Σ</a:t>
            </a:r>
            <a:r>
              <a:rPr lang="en-US" sz="2400">
                <a:latin typeface="Arial" charset="0"/>
                <a:cs typeface="Arial" charset="0"/>
                <a:sym typeface="Arial" charset="0"/>
              </a:rPr>
              <a:t>   (CPI</a:t>
            </a:r>
            <a:r>
              <a:rPr lang="en-US" sz="2400" baseline="-25000">
                <a:latin typeface="Arial" charset="0"/>
                <a:cs typeface="Arial" charset="0"/>
                <a:sym typeface="Arial" charset="0"/>
              </a:rPr>
              <a:t>i</a:t>
            </a:r>
            <a:r>
              <a:rPr lang="en-US" sz="2400">
                <a:latin typeface="Arial" charset="0"/>
                <a:cs typeface="Arial" charset="0"/>
                <a:sym typeface="Arial" charset="0"/>
              </a:rPr>
              <a:t>  x  IC</a:t>
            </a:r>
            <a:r>
              <a:rPr lang="en-US" sz="2400" baseline="-25000">
                <a:latin typeface="Arial" charset="0"/>
                <a:cs typeface="Arial" charset="0"/>
                <a:sym typeface="Arial" charset="0"/>
              </a:rPr>
              <a:t>i</a:t>
            </a:r>
            <a:r>
              <a:rPr lang="en-US" sz="2400">
                <a:latin typeface="Arial" charset="0"/>
                <a:cs typeface="Arial" charset="0"/>
                <a:sym typeface="Arial" charset="0"/>
              </a:rPr>
              <a:t>)</a:t>
            </a:r>
          </a:p>
        </p:txBody>
      </p:sp>
      <p:sp>
        <p:nvSpPr>
          <p:cNvPr id="103432" name="Rectangle 7"/>
          <p:cNvSpPr>
            <a:spLocks/>
          </p:cNvSpPr>
          <p:nvPr/>
        </p:nvSpPr>
        <p:spPr bwMode="auto">
          <a:xfrm>
            <a:off x="5029200" y="2667000"/>
            <a:ext cx="1231900" cy="298450"/>
          </a:xfrm>
          <a:prstGeom prst="rect">
            <a:avLst/>
          </a:prstGeom>
          <a:noFill/>
          <a:ln w="12700">
            <a:noFill/>
            <a:miter lim="800000"/>
            <a:headEnd/>
            <a:tailEnd/>
          </a:ln>
        </p:spPr>
        <p:txBody>
          <a:bodyPr lIns="25400" tIns="25400" rIns="25400" bIns="25400"/>
          <a:lstStyle/>
          <a:p>
            <a:pPr marL="261938" indent="-261938" algn="l">
              <a:lnSpc>
                <a:spcPct val="90000"/>
              </a:lnSpc>
              <a:spcBef>
                <a:spcPts val="1400"/>
              </a:spcBef>
            </a:pPr>
            <a:r>
              <a:rPr lang="en-US" sz="1800">
                <a:latin typeface="Arial" charset="0"/>
                <a:cs typeface="Arial" charset="0"/>
                <a:sym typeface="Arial" charset="0"/>
              </a:rPr>
              <a:t>i = 1</a:t>
            </a:r>
          </a:p>
        </p:txBody>
      </p:sp>
      <p:sp>
        <p:nvSpPr>
          <p:cNvPr id="103433" name="Rectangle 8"/>
          <p:cNvSpPr>
            <a:spLocks/>
          </p:cNvSpPr>
          <p:nvPr/>
        </p:nvSpPr>
        <p:spPr bwMode="auto">
          <a:xfrm>
            <a:off x="5181600" y="1981200"/>
            <a:ext cx="1231900" cy="298450"/>
          </a:xfrm>
          <a:prstGeom prst="rect">
            <a:avLst/>
          </a:prstGeom>
          <a:noFill/>
          <a:ln w="12700">
            <a:noFill/>
            <a:miter lim="800000"/>
            <a:headEnd/>
            <a:tailEnd/>
          </a:ln>
        </p:spPr>
        <p:txBody>
          <a:bodyPr lIns="25400" tIns="25400" rIns="25400" bIns="25400"/>
          <a:lstStyle/>
          <a:p>
            <a:pPr marL="261938" indent="-261938" algn="l">
              <a:lnSpc>
                <a:spcPct val="90000"/>
              </a:lnSpc>
              <a:spcBef>
                <a:spcPts val="1400"/>
              </a:spcBef>
            </a:pPr>
            <a:r>
              <a:rPr lang="en-US" sz="1800">
                <a:latin typeface="Arial" charset="0"/>
                <a:cs typeface="Arial" charset="0"/>
                <a:sym typeface="Arial" charset="0"/>
              </a:rPr>
              <a:t>n</a:t>
            </a:r>
          </a:p>
        </p:txBody>
      </p:sp>
      <p:sp>
        <p:nvSpPr>
          <p:cNvPr id="103434" name="Rectangle 9"/>
          <p:cNvSpPr>
            <a:spLocks/>
          </p:cNvSpPr>
          <p:nvPr/>
        </p:nvSpPr>
        <p:spPr bwMode="auto">
          <a:xfrm>
            <a:off x="533400" y="3048000"/>
            <a:ext cx="8166100" cy="1663700"/>
          </a:xfrm>
          <a:prstGeom prst="rect">
            <a:avLst/>
          </a:prstGeom>
          <a:noFill/>
          <a:ln w="12700">
            <a:noFill/>
            <a:miter lim="800000"/>
            <a:headEnd/>
            <a:tailEnd/>
          </a:ln>
        </p:spPr>
        <p:txBody>
          <a:bodyPr lIns="25400" tIns="25400" rIns="25400" bIns="25400"/>
          <a:lstStyle/>
          <a:p>
            <a:pPr marL="715963" indent="-246063" algn="l">
              <a:lnSpc>
                <a:spcPct val="85000"/>
              </a:lnSpc>
              <a:spcBef>
                <a:spcPts val="950"/>
              </a:spcBef>
              <a:buClr>
                <a:srgbClr val="FC0128"/>
              </a:buClr>
              <a:buSzPct val="75000"/>
              <a:buFont typeface="Thonburi" charset="0"/>
              <a:buChar char="l"/>
            </a:pPr>
            <a:r>
              <a:rPr lang="en-US" sz="2000">
                <a:latin typeface="Arial" charset="0"/>
                <a:cs typeface="Arial" charset="0"/>
                <a:sym typeface="Arial" charset="0"/>
              </a:rPr>
              <a:t>Where IC</a:t>
            </a:r>
            <a:r>
              <a:rPr lang="en-US" sz="2000" baseline="-25000">
                <a:latin typeface="Arial" charset="0"/>
                <a:cs typeface="Arial" charset="0"/>
                <a:sym typeface="Arial" charset="0"/>
              </a:rPr>
              <a:t>i</a:t>
            </a:r>
            <a:r>
              <a:rPr lang="en-US" sz="2000">
                <a:latin typeface="Arial" charset="0"/>
                <a:cs typeface="Arial" charset="0"/>
                <a:sym typeface="Arial" charset="0"/>
              </a:rPr>
              <a:t> is the count (percentage) of the number of instructions of class i executed</a:t>
            </a:r>
            <a:endParaRPr lang="en-US" sz="1800">
              <a:solidFill>
                <a:schemeClr val="tx1"/>
              </a:solidFill>
              <a:latin typeface="Arial" charset="0"/>
              <a:cs typeface="Arial" charset="0"/>
              <a:sym typeface="Arial" charset="0"/>
            </a:endParaRPr>
          </a:p>
          <a:p>
            <a:pPr marL="715963" indent="-246063" algn="l">
              <a:lnSpc>
                <a:spcPct val="85000"/>
              </a:lnSpc>
              <a:spcBef>
                <a:spcPts val="950"/>
              </a:spcBef>
              <a:buClr>
                <a:srgbClr val="FC0128"/>
              </a:buClr>
              <a:buSzPct val="75000"/>
              <a:buFont typeface="Thonburi" charset="0"/>
              <a:buChar char="l"/>
            </a:pPr>
            <a:r>
              <a:rPr lang="en-US" sz="2000">
                <a:latin typeface="Arial" charset="0"/>
                <a:cs typeface="Arial" charset="0"/>
                <a:sym typeface="Arial" charset="0"/>
              </a:rPr>
              <a:t>CPI</a:t>
            </a:r>
            <a:r>
              <a:rPr lang="en-US" sz="2000" baseline="-25000">
                <a:latin typeface="Arial" charset="0"/>
                <a:cs typeface="Arial" charset="0"/>
                <a:sym typeface="Arial" charset="0"/>
              </a:rPr>
              <a:t>i</a:t>
            </a:r>
            <a:r>
              <a:rPr lang="en-US" sz="2000">
                <a:latin typeface="Arial" charset="0"/>
                <a:cs typeface="Arial" charset="0"/>
                <a:sym typeface="Arial" charset="0"/>
              </a:rPr>
              <a:t> is the (average) number of clock cycles per instruction for that instruction class</a:t>
            </a:r>
            <a:endParaRPr lang="en-US" sz="1800">
              <a:solidFill>
                <a:schemeClr val="tx1"/>
              </a:solidFill>
              <a:latin typeface="Arial" charset="0"/>
              <a:cs typeface="Arial" charset="0"/>
              <a:sym typeface="Arial" charset="0"/>
            </a:endParaRPr>
          </a:p>
          <a:p>
            <a:pPr marL="715963" indent="-246063" algn="l">
              <a:lnSpc>
                <a:spcPct val="85000"/>
              </a:lnSpc>
              <a:spcBef>
                <a:spcPts val="950"/>
              </a:spcBef>
              <a:buClr>
                <a:srgbClr val="FC0128"/>
              </a:buClr>
              <a:buSzPct val="75000"/>
              <a:buFont typeface="Thonburi" charset="0"/>
              <a:buChar char="l"/>
            </a:pPr>
            <a:r>
              <a:rPr lang="en-US" sz="2000">
                <a:latin typeface="Arial" charset="0"/>
                <a:cs typeface="Arial" charset="0"/>
                <a:sym typeface="Arial" charset="0"/>
              </a:rPr>
              <a:t>n is the number of instruction classes</a:t>
            </a:r>
          </a:p>
        </p:txBody>
      </p:sp>
      <p:sp>
        <p:nvSpPr>
          <p:cNvPr id="65546" name="Rectangle 10"/>
          <p:cNvSpPr>
            <a:spLocks/>
          </p:cNvSpPr>
          <p:nvPr/>
        </p:nvSpPr>
        <p:spPr bwMode="auto">
          <a:xfrm>
            <a:off x="457200" y="5105400"/>
            <a:ext cx="8166100" cy="103663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The overall effective CPI varies by instruction mix – a measure of the dynamic frequency of instructions across one or many programs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1054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054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05477" name="Rectangle 4"/>
          <p:cNvSpPr>
            <a:spLocks noChangeArrowheads="1"/>
          </p:cNvSpPr>
          <p:nvPr>
            <p:ph type="title"/>
          </p:nvPr>
        </p:nvSpPr>
        <p:spPr>
          <a:xfrm>
            <a:off x="533400" y="0"/>
            <a:ext cx="8153400" cy="458788"/>
          </a:xfrm>
        </p:spPr>
        <p:txBody>
          <a:bodyPr>
            <a:normAutofit fontScale="90000"/>
          </a:bodyPr>
          <a:lstStyle/>
          <a:p>
            <a:pPr algn="ctr" eaLnBrk="1" hangingPunct="1"/>
            <a:r>
              <a:rPr lang="en-US" sz="3200" smtClean="0">
                <a:solidFill>
                  <a:schemeClr val="tx2"/>
                </a:solidFill>
              </a:rPr>
              <a:t>THE Performance Equation</a:t>
            </a:r>
            <a:endParaRPr lang="en-US" smtClean="0"/>
          </a:p>
        </p:txBody>
      </p:sp>
      <p:sp>
        <p:nvSpPr>
          <p:cNvPr id="105478" name="Rectangle 5"/>
          <p:cNvSpPr>
            <a:spLocks noChangeArrowheads="1"/>
          </p:cNvSpPr>
          <p:nvPr>
            <p:ph type="body" idx="1"/>
          </p:nvPr>
        </p:nvSpPr>
        <p:spPr>
          <a:xfrm>
            <a:off x="533400" y="763588"/>
            <a:ext cx="8153400" cy="2092325"/>
          </a:xfrm>
        </p:spPr>
        <p:txBody>
          <a:bodyPr/>
          <a:lstStyle/>
          <a:p>
            <a:pPr marL="261938" indent="-261938" eaLnBrk="1" hangingPunct="1">
              <a:spcBef>
                <a:spcPct val="0"/>
              </a:spcBef>
            </a:pPr>
            <a:r>
              <a:rPr lang="en-US" smtClean="0"/>
              <a:t>Our basic performance equation is then</a:t>
            </a:r>
          </a:p>
        </p:txBody>
      </p:sp>
      <p:sp>
        <p:nvSpPr>
          <p:cNvPr id="105479" name="Rectangle 6"/>
          <p:cNvSpPr>
            <a:spLocks/>
          </p:cNvSpPr>
          <p:nvPr/>
        </p:nvSpPr>
        <p:spPr bwMode="auto">
          <a:xfrm>
            <a:off x="381000" y="1371600"/>
            <a:ext cx="8775700" cy="3937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CPU time      =  Instruction_count  x  CPI  x   clock_cycle</a:t>
            </a:r>
          </a:p>
        </p:txBody>
      </p:sp>
      <p:grpSp>
        <p:nvGrpSpPr>
          <p:cNvPr id="2" name="Group 7"/>
          <p:cNvGrpSpPr>
            <a:grpSpLocks/>
          </p:cNvGrpSpPr>
          <p:nvPr/>
        </p:nvGrpSpPr>
        <p:grpSpPr bwMode="auto">
          <a:xfrm>
            <a:off x="381000" y="2362200"/>
            <a:ext cx="8470900" cy="1003300"/>
            <a:chOff x="0" y="0"/>
            <a:chExt cx="5336" cy="632"/>
          </a:xfrm>
        </p:grpSpPr>
        <p:sp>
          <p:nvSpPr>
            <p:cNvPr id="105483" name="Rectangle 8"/>
            <p:cNvSpPr>
              <a:spLocks/>
            </p:cNvSpPr>
            <p:nvPr/>
          </p:nvSpPr>
          <p:spPr bwMode="auto">
            <a:xfrm>
              <a:off x="48" y="0"/>
              <a:ext cx="5288"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Instruction_count    x      CPI</a:t>
              </a:r>
            </a:p>
          </p:txBody>
        </p:sp>
        <p:sp>
          <p:nvSpPr>
            <p:cNvPr id="105484" name="Rectangle 9"/>
            <p:cNvSpPr>
              <a:spLocks/>
            </p:cNvSpPr>
            <p:nvPr/>
          </p:nvSpPr>
          <p:spPr bwMode="auto">
            <a:xfrm>
              <a:off x="0" y="384"/>
              <a:ext cx="5144"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clock_rate   </a:t>
              </a:r>
            </a:p>
          </p:txBody>
        </p:sp>
        <p:sp>
          <p:nvSpPr>
            <p:cNvPr id="105485" name="Rectangle 10"/>
            <p:cNvSpPr>
              <a:spLocks/>
            </p:cNvSpPr>
            <p:nvPr/>
          </p:nvSpPr>
          <p:spPr bwMode="auto">
            <a:xfrm>
              <a:off x="0" y="192"/>
              <a:ext cx="5336" cy="248"/>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CPU time      =      -----------------------------------------------</a:t>
              </a:r>
            </a:p>
          </p:txBody>
        </p:sp>
      </p:grpSp>
      <p:sp>
        <p:nvSpPr>
          <p:cNvPr id="105481" name="Rectangle 11"/>
          <p:cNvSpPr>
            <a:spLocks/>
          </p:cNvSpPr>
          <p:nvPr/>
        </p:nvSpPr>
        <p:spPr bwMode="auto">
          <a:xfrm>
            <a:off x="533400" y="1905000"/>
            <a:ext cx="8166100" cy="325438"/>
          </a:xfrm>
          <a:prstGeom prst="rect">
            <a:avLst/>
          </a:prstGeom>
          <a:noFill/>
          <a:ln w="12700">
            <a:noFill/>
            <a:miter lim="800000"/>
            <a:headEnd/>
            <a:tailEnd/>
          </a:ln>
        </p:spPr>
        <p:txBody>
          <a:bodyPr lIns="25400" tIns="25400" rIns="25400" bIns="25400"/>
          <a:lstStyle/>
          <a:p>
            <a:pPr marL="261938" indent="-261938">
              <a:lnSpc>
                <a:spcPct val="90000"/>
              </a:lnSpc>
              <a:spcBef>
                <a:spcPts val="1550"/>
              </a:spcBef>
            </a:pPr>
            <a:r>
              <a:rPr lang="en-US" sz="2000">
                <a:latin typeface="Arial" charset="0"/>
                <a:cs typeface="Arial" charset="0"/>
                <a:sym typeface="Arial" charset="0"/>
              </a:rPr>
              <a:t> or</a:t>
            </a:r>
          </a:p>
        </p:txBody>
      </p:sp>
      <p:sp>
        <p:nvSpPr>
          <p:cNvPr id="66572" name="Rectangle 12"/>
          <p:cNvSpPr>
            <a:spLocks/>
          </p:cNvSpPr>
          <p:nvPr/>
        </p:nvSpPr>
        <p:spPr bwMode="auto">
          <a:xfrm>
            <a:off x="533400" y="3657600"/>
            <a:ext cx="8166100" cy="27178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These equations separate the </a:t>
            </a:r>
            <a:r>
              <a:rPr lang="en-US" sz="2400">
                <a:solidFill>
                  <a:schemeClr val="tx1"/>
                </a:solidFill>
                <a:latin typeface="Arial" charset="0"/>
                <a:cs typeface="Arial" charset="0"/>
                <a:sym typeface="Arial" charset="0"/>
              </a:rPr>
              <a:t>three</a:t>
            </a:r>
            <a:r>
              <a:rPr lang="en-US" sz="2400">
                <a:latin typeface="Arial" charset="0"/>
                <a:cs typeface="Arial" charset="0"/>
                <a:sym typeface="Arial" charset="0"/>
              </a:rPr>
              <a:t> </a:t>
            </a:r>
            <a:r>
              <a:rPr lang="en-US" sz="2400">
                <a:solidFill>
                  <a:schemeClr val="tx1"/>
                </a:solidFill>
                <a:latin typeface="Arial" charset="0"/>
                <a:cs typeface="Arial" charset="0"/>
                <a:sym typeface="Arial" charset="0"/>
              </a:rPr>
              <a:t>key</a:t>
            </a:r>
            <a:r>
              <a:rPr lang="en-US" sz="2400">
                <a:latin typeface="Arial" charset="0"/>
                <a:cs typeface="Arial" charset="0"/>
                <a:sym typeface="Arial" charset="0"/>
              </a:rPr>
              <a:t> factors that affect performance</a:t>
            </a:r>
            <a:endParaRPr lang="en-US" sz="1800">
              <a:solidFill>
                <a:schemeClr val="tx1"/>
              </a:solidFill>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r>
              <a:rPr lang="en-US" sz="2000">
                <a:latin typeface="Arial" charset="0"/>
                <a:cs typeface="Arial" charset="0"/>
                <a:sym typeface="Arial" charset="0"/>
              </a:rPr>
              <a:t>Can measure the CPU execution time by running the program</a:t>
            </a:r>
            <a:endParaRPr lang="en-US" sz="1800">
              <a:solidFill>
                <a:schemeClr val="tx1"/>
              </a:solidFill>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r>
              <a:rPr lang="en-US" sz="2000">
                <a:latin typeface="Arial" charset="0"/>
                <a:cs typeface="Arial" charset="0"/>
                <a:sym typeface="Arial" charset="0"/>
              </a:rPr>
              <a:t>The clock rate is usually given</a:t>
            </a:r>
            <a:endParaRPr lang="en-US" sz="1800">
              <a:solidFill>
                <a:schemeClr val="tx1"/>
              </a:solidFill>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r>
              <a:rPr lang="en-US" sz="2000">
                <a:latin typeface="Arial" charset="0"/>
                <a:cs typeface="Arial" charset="0"/>
                <a:sym typeface="Arial" charset="0"/>
              </a:rPr>
              <a:t>Can measure overall instruction count by using profilers/ simulators without knowing all of the implementation details</a:t>
            </a:r>
            <a:endParaRPr lang="en-US" sz="1800">
              <a:solidFill>
                <a:schemeClr val="tx1"/>
              </a:solidFill>
              <a:latin typeface="Arial" charset="0"/>
              <a:cs typeface="Arial" charset="0"/>
              <a:sym typeface="Arial" charset="0"/>
            </a:endParaRPr>
          </a:p>
          <a:p>
            <a:pPr marL="261938" indent="-261938" algn="l">
              <a:lnSpc>
                <a:spcPct val="90000"/>
              </a:lnSpc>
              <a:spcBef>
                <a:spcPts val="950"/>
              </a:spcBef>
              <a:buClr>
                <a:srgbClr val="FC0128"/>
              </a:buClr>
              <a:buSzPct val="75000"/>
              <a:buFont typeface="Thonburi" charset="0"/>
              <a:buChar char="l"/>
            </a:pPr>
            <a:r>
              <a:rPr lang="en-US" sz="2000">
                <a:latin typeface="Arial" charset="0"/>
                <a:cs typeface="Arial" charset="0"/>
                <a:sym typeface="Arial" charset="0"/>
              </a:rPr>
              <a:t>CPI varies by instruction type and ISA implementation for which we must know the implementation details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10752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0752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07525" name="Rectangle 4"/>
          <p:cNvSpPr>
            <a:spLocks noChangeArrowheads="1"/>
          </p:cNvSpPr>
          <p:nvPr>
            <p:ph type="title"/>
          </p:nvPr>
        </p:nvSpPr>
        <p:spPr>
          <a:xfrm>
            <a:off x="533400" y="304800"/>
            <a:ext cx="8153400" cy="2136775"/>
          </a:xfrm>
        </p:spPr>
        <p:txBody>
          <a:bodyPr/>
          <a:lstStyle/>
          <a:p>
            <a:pPr eaLnBrk="1" hangingPunct="1"/>
            <a:r>
              <a:rPr lang="en-US" smtClean="0"/>
              <a:t>A Simple Example</a:t>
            </a:r>
          </a:p>
        </p:txBody>
      </p:sp>
      <p:sp>
        <p:nvSpPr>
          <p:cNvPr id="107526" name="Rectangle 5"/>
          <p:cNvSpPr>
            <a:spLocks noChangeArrowheads="1"/>
          </p:cNvSpPr>
          <p:nvPr>
            <p:ph type="body" idx="1"/>
          </p:nvPr>
        </p:nvSpPr>
        <p:spPr>
          <a:xfrm>
            <a:off x="457200" y="3886200"/>
            <a:ext cx="8229600" cy="2971800"/>
          </a:xfrm>
        </p:spPr>
        <p:txBody>
          <a:bodyPr/>
          <a:lstStyle/>
          <a:p>
            <a:pPr marL="261938" indent="-261938" eaLnBrk="1" hangingPunct="1">
              <a:spcBef>
                <a:spcPct val="0"/>
              </a:spcBef>
            </a:pPr>
            <a:r>
              <a:rPr lang="en-US" sz="2000" smtClean="0">
                <a:solidFill>
                  <a:schemeClr val="tx1"/>
                </a:solidFill>
              </a:rPr>
              <a:t>How</a:t>
            </a:r>
            <a:r>
              <a:rPr lang="en-US" sz="2000" smtClean="0"/>
              <a:t> </a:t>
            </a:r>
            <a:r>
              <a:rPr lang="en-US" sz="2000" smtClean="0">
                <a:solidFill>
                  <a:schemeClr val="tx1"/>
                </a:solidFill>
              </a:rPr>
              <a:t>much faster would the machine be if a better data cache reduced the average load time to 2 cycles?</a:t>
            </a:r>
          </a:p>
          <a:p>
            <a:pPr marL="261938" indent="-261938" eaLnBrk="1" hangingPunct="1">
              <a:spcBef>
                <a:spcPts val="2600"/>
              </a:spcBef>
            </a:pPr>
            <a:r>
              <a:rPr lang="en-US" sz="2000" smtClean="0">
                <a:solidFill>
                  <a:schemeClr val="tx1"/>
                </a:solidFill>
              </a:rPr>
              <a:t>How does this compare with using branch prediction to shave a cycle off the branch time?</a:t>
            </a:r>
          </a:p>
          <a:p>
            <a:pPr marL="261938" indent="-261938" eaLnBrk="1" hangingPunct="1">
              <a:spcBef>
                <a:spcPts val="2600"/>
              </a:spcBef>
            </a:pPr>
            <a:r>
              <a:rPr lang="en-US" sz="2000" smtClean="0">
                <a:solidFill>
                  <a:schemeClr val="tx1"/>
                </a:solidFill>
              </a:rPr>
              <a:t>What if two ALU instructions could be executed at once?</a:t>
            </a:r>
          </a:p>
          <a:p>
            <a:pPr marL="261938" indent="-261938" eaLnBrk="1" hangingPunct="1">
              <a:spcBef>
                <a:spcPts val="2600"/>
              </a:spcBef>
            </a:pPr>
            <a:r>
              <a:rPr lang="en-US" sz="2000" smtClean="0">
                <a:solidFill>
                  <a:schemeClr val="tx1"/>
                </a:solidFill>
              </a:rPr>
              <a:t>What is the CPI for the original configuration?</a:t>
            </a:r>
          </a:p>
        </p:txBody>
      </p:sp>
      <p:graphicFrame>
        <p:nvGraphicFramePr>
          <p:cNvPr id="73823" name="Group 95"/>
          <p:cNvGraphicFramePr>
            <a:graphicFrameLocks noGrp="1"/>
          </p:cNvGraphicFramePr>
          <p:nvPr/>
        </p:nvGraphicFramePr>
        <p:xfrm>
          <a:off x="1143000" y="912813"/>
          <a:ext cx="4800600" cy="2873376"/>
        </p:xfrm>
        <a:graphic>
          <a:graphicData uri="http://schemas.openxmlformats.org/drawingml/2006/table">
            <a:tbl>
              <a:tblPr/>
              <a:tblGrid>
                <a:gridCol w="1416050"/>
                <a:gridCol w="946150"/>
                <a:gridCol w="914400"/>
                <a:gridCol w="1524000"/>
              </a:tblGrid>
              <a:tr h="477838">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Op</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Freq</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CPI</a:t>
                      </a:r>
                      <a:r>
                        <a:rPr kumimoji="0" lang="en-US" sz="2000" b="0" i="0" u="none" strike="noStrike" cap="none" normalizeH="0" baseline="-25000" smtClean="0">
                          <a:ln>
                            <a:noFill/>
                          </a:ln>
                          <a:solidFill>
                            <a:srgbClr val="000000"/>
                          </a:solidFill>
                          <a:effectLst/>
                          <a:latin typeface="Arial" charset="0"/>
                          <a:ea typeface="ヒラギノ角ゴ ProN W3" charset="-128"/>
                          <a:sym typeface="Arial" charset="0"/>
                        </a:rPr>
                        <a:t>i</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Freq x CPI</a:t>
                      </a:r>
                      <a:r>
                        <a:rPr kumimoji="0" lang="en-US" sz="2000" b="0" i="0" u="none" strike="noStrike" cap="none" normalizeH="0" baseline="-25000" smtClean="0">
                          <a:ln>
                            <a:noFill/>
                          </a:ln>
                          <a:solidFill>
                            <a:srgbClr val="000000"/>
                          </a:solidFill>
                          <a:effectLst/>
                          <a:latin typeface="Arial" charset="0"/>
                          <a:ea typeface="ヒラギノ角ゴ ProN W3" charset="-128"/>
                          <a:sym typeface="Arial" charset="0"/>
                        </a:rPr>
                        <a:t>i</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ALU</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50%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smtClean="0">
                        <a:ln>
                          <a:noFill/>
                        </a:ln>
                        <a:solidFill>
                          <a:srgbClr val="000000"/>
                        </a:solidFill>
                        <a:effectLst/>
                        <a:latin typeface="Arial" charset="0"/>
                        <a:ea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Load</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20%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5</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smtClean="0">
                        <a:ln>
                          <a:noFill/>
                        </a:ln>
                        <a:solidFill>
                          <a:srgbClr val="000000"/>
                        </a:solidFill>
                        <a:effectLst/>
                        <a:latin typeface="Arial" charset="0"/>
                        <a:ea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Store</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10%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3</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smtClean="0">
                        <a:ln>
                          <a:noFill/>
                        </a:ln>
                        <a:solidFill>
                          <a:srgbClr val="000000"/>
                        </a:solidFill>
                        <a:effectLst/>
                        <a:latin typeface="Arial" charset="0"/>
                        <a:ea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Branch</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20%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smtClean="0">
                          <a:ln>
                            <a:noFill/>
                          </a:ln>
                          <a:solidFill>
                            <a:srgbClr val="000000"/>
                          </a:solidFill>
                          <a:effectLst/>
                          <a:latin typeface="Arial" charset="0"/>
                          <a:ea typeface="ヒラギノ角ゴ ProN W3" charset="-128"/>
                          <a:sym typeface="Arial" charset="0"/>
                        </a:rPr>
                        <a:t>2</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smtClean="0">
                        <a:ln>
                          <a:noFill/>
                        </a:ln>
                        <a:solidFill>
                          <a:srgbClr val="000000"/>
                        </a:solidFill>
                        <a:effectLst/>
                        <a:latin typeface="Arial" charset="0"/>
                        <a:ea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gridSpan="3">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smtClean="0">
                        <a:ln>
                          <a:noFill/>
                        </a:ln>
                        <a:solidFill>
                          <a:srgbClr val="000000"/>
                        </a:solidFill>
                        <a:effectLst/>
                        <a:latin typeface="Arial" charset="0"/>
                        <a:ea typeface="ヒラギノ角ゴ ProN W3" charset="-128"/>
                        <a:sym typeface="Arial" charset="0"/>
                      </a:endParaRP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800" b="0" i="0" u="none" strike="noStrike" cap="none" normalizeH="0" baseline="0" smtClean="0">
                          <a:ln>
                            <a:noFill/>
                          </a:ln>
                          <a:solidFill>
                            <a:srgbClr val="000000"/>
                          </a:solidFill>
                          <a:effectLst/>
                          <a:latin typeface="Symbol" charset="2"/>
                          <a:ea typeface="ヒラギノ角ゴ ProN W3" charset="-128"/>
                          <a:sym typeface="Symbol" charset="2"/>
                        </a:rPr>
                        <a:t>Σ </a:t>
                      </a:r>
                      <a:r>
                        <a:rPr kumimoji="0" lang="en-US" sz="2800" b="0" i="0" u="none" strike="noStrike" cap="none" normalizeH="0" baseline="0" smtClean="0">
                          <a:ln>
                            <a:noFill/>
                          </a:ln>
                          <a:solidFill>
                            <a:srgbClr val="000000"/>
                          </a:solidFill>
                          <a:effectLst/>
                          <a:latin typeface="Arial" charset="0"/>
                          <a:ea typeface="ヒラギノ角ゴ ProN W3" charset="-128"/>
                          <a:sym typeface="Arial" charset="0"/>
                        </a:rPr>
                        <a:t>=</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1.</a:t>
            </a:r>
          </a:p>
        </p:txBody>
      </p:sp>
      <p:sp>
        <p:nvSpPr>
          <p:cNvPr id="11776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1776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17765" name="Rectangle 4"/>
          <p:cNvSpPr>
            <a:spLocks noChangeArrowheads="1"/>
          </p:cNvSpPr>
          <p:nvPr>
            <p:ph type="title"/>
          </p:nvPr>
        </p:nvSpPr>
        <p:spPr>
          <a:xfrm>
            <a:off x="533400" y="304800"/>
            <a:ext cx="5943600" cy="609600"/>
          </a:xfrm>
        </p:spPr>
        <p:txBody>
          <a:bodyPr>
            <a:normAutofit fontScale="90000"/>
          </a:bodyPr>
          <a:lstStyle/>
          <a:p>
            <a:pPr eaLnBrk="1" hangingPunct="1"/>
            <a:r>
              <a:rPr lang="en-US" smtClean="0"/>
              <a:t>Determinates of CPU Performance</a:t>
            </a:r>
          </a:p>
        </p:txBody>
      </p:sp>
      <p:sp>
        <p:nvSpPr>
          <p:cNvPr id="117766" name="Rectangle 5"/>
          <p:cNvSpPr>
            <a:spLocks/>
          </p:cNvSpPr>
          <p:nvPr/>
        </p:nvSpPr>
        <p:spPr bwMode="auto">
          <a:xfrm>
            <a:off x="0" y="914400"/>
            <a:ext cx="8775700" cy="3937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r>
              <a:rPr lang="en-US" sz="2400">
                <a:latin typeface="Arial" charset="0"/>
                <a:cs typeface="Arial" charset="0"/>
                <a:sym typeface="Arial" charset="0"/>
              </a:rPr>
              <a:t>      CPU time      =  Instruction_count  x  CPI  x   clock_cycle</a:t>
            </a:r>
          </a:p>
        </p:txBody>
      </p:sp>
      <p:graphicFrame>
        <p:nvGraphicFramePr>
          <p:cNvPr id="70771" name="Group 115"/>
          <p:cNvGraphicFramePr>
            <a:graphicFrameLocks noGrp="1"/>
          </p:cNvGraphicFramePr>
          <p:nvPr/>
        </p:nvGraphicFramePr>
        <p:xfrm>
          <a:off x="1447800" y="1600200"/>
          <a:ext cx="6477000" cy="4312920"/>
        </p:xfrm>
        <a:graphic>
          <a:graphicData uri="http://schemas.openxmlformats.org/drawingml/2006/table">
            <a:tbl>
              <a:tblPr/>
              <a:tblGrid>
                <a:gridCol w="1981200"/>
                <a:gridCol w="1498600"/>
                <a:gridCol w="1498600"/>
                <a:gridCol w="1498600"/>
              </a:tblGrid>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Instruction_count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CPI</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clock_cycle</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Algorithm</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Programming language</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Compiler</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ISA</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Core organization</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r>
                        <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rPr>
                        <a:t>Technology</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charset="2"/>
                        <a:buNone/>
                        <a:tabLst>
                          <a:tab pos="914400" algn="l"/>
                        </a:tabLst>
                      </a:pPr>
                      <a:endParaRPr kumimoji="0" lang="en-US" sz="2000" b="0" i="0" u="none" strike="noStrike" cap="none" normalizeH="0" baseline="0">
                        <a:ln>
                          <a:noFill/>
                        </a:ln>
                        <a:solidFill>
                          <a:srgbClr val="000000"/>
                        </a:solidFill>
                        <a:effectLst/>
                        <a:latin typeface="Arial" charset="0"/>
                        <a:ea typeface="ヒラギノ角ゴ ProN W3" charset="-128"/>
                        <a:cs typeface="ヒラギノ角ゴ ProN W3" charset="-128"/>
                        <a:sym typeface="Arial" charset="0"/>
                      </a:endParaRP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758" name="Rectangle 102"/>
          <p:cNvSpPr>
            <a:spLocks/>
          </p:cNvSpPr>
          <p:nvPr/>
        </p:nvSpPr>
        <p:spPr bwMode="auto">
          <a:xfrm>
            <a:off x="6934200" y="54864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59" name="Rectangle 103"/>
          <p:cNvSpPr>
            <a:spLocks/>
          </p:cNvSpPr>
          <p:nvPr/>
        </p:nvSpPr>
        <p:spPr bwMode="auto">
          <a:xfrm>
            <a:off x="6934200" y="48768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0" name="Rectangle 104"/>
          <p:cNvSpPr>
            <a:spLocks/>
          </p:cNvSpPr>
          <p:nvPr/>
        </p:nvSpPr>
        <p:spPr bwMode="auto">
          <a:xfrm>
            <a:off x="5486400" y="48768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1" name="Rectangle 105"/>
          <p:cNvSpPr>
            <a:spLocks/>
          </p:cNvSpPr>
          <p:nvPr/>
        </p:nvSpPr>
        <p:spPr bwMode="auto">
          <a:xfrm>
            <a:off x="5486400" y="42672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2" name="Rectangle 106"/>
          <p:cNvSpPr>
            <a:spLocks/>
          </p:cNvSpPr>
          <p:nvPr/>
        </p:nvSpPr>
        <p:spPr bwMode="auto">
          <a:xfrm>
            <a:off x="3962400" y="42672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3" name="Rectangle 107"/>
          <p:cNvSpPr>
            <a:spLocks/>
          </p:cNvSpPr>
          <p:nvPr/>
        </p:nvSpPr>
        <p:spPr bwMode="auto">
          <a:xfrm>
            <a:off x="3962400" y="36576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4" name="Rectangle 108"/>
          <p:cNvSpPr>
            <a:spLocks/>
          </p:cNvSpPr>
          <p:nvPr/>
        </p:nvSpPr>
        <p:spPr bwMode="auto">
          <a:xfrm>
            <a:off x="5486400" y="36576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5" name="Rectangle 109"/>
          <p:cNvSpPr>
            <a:spLocks/>
          </p:cNvSpPr>
          <p:nvPr/>
        </p:nvSpPr>
        <p:spPr bwMode="auto">
          <a:xfrm>
            <a:off x="3962400" y="30480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6" name="Rectangle 110"/>
          <p:cNvSpPr>
            <a:spLocks/>
          </p:cNvSpPr>
          <p:nvPr/>
        </p:nvSpPr>
        <p:spPr bwMode="auto">
          <a:xfrm>
            <a:off x="3962400" y="2422525"/>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70767" name="Rectangle 111"/>
          <p:cNvSpPr>
            <a:spLocks/>
          </p:cNvSpPr>
          <p:nvPr/>
        </p:nvSpPr>
        <p:spPr bwMode="auto">
          <a:xfrm>
            <a:off x="5486400" y="30480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rgbClr val="FF95A7"/>
                </a:solidFill>
                <a:latin typeface="Arial" charset="0"/>
                <a:cs typeface="Arial" charset="0"/>
                <a:sym typeface="Arial" charset="0"/>
              </a:rPr>
              <a:t>X</a:t>
            </a:r>
          </a:p>
        </p:txBody>
      </p:sp>
      <p:sp>
        <p:nvSpPr>
          <p:cNvPr id="70768" name="Rectangle 112"/>
          <p:cNvSpPr>
            <a:spLocks/>
          </p:cNvSpPr>
          <p:nvPr/>
        </p:nvSpPr>
        <p:spPr bwMode="auto">
          <a:xfrm>
            <a:off x="5486400" y="2422525"/>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rgbClr val="FF95A7"/>
                </a:solidFill>
                <a:latin typeface="Arial" charset="0"/>
                <a:cs typeface="Arial" charset="0"/>
                <a:sym typeface="Arial" charset="0"/>
              </a:rPr>
              <a:t>X</a:t>
            </a:r>
          </a:p>
        </p:txBody>
      </p:sp>
      <p:sp>
        <p:nvSpPr>
          <p:cNvPr id="70769" name="Rectangle 113"/>
          <p:cNvSpPr>
            <a:spLocks/>
          </p:cNvSpPr>
          <p:nvPr/>
        </p:nvSpPr>
        <p:spPr bwMode="auto">
          <a:xfrm>
            <a:off x="6934200" y="4191000"/>
            <a:ext cx="393700" cy="355600"/>
          </a:xfrm>
          <a:prstGeom prst="rect">
            <a:avLst/>
          </a:prstGeom>
          <a:noFill/>
          <a:ln w="12700">
            <a:noFill/>
            <a:miter lim="800000"/>
            <a:headEnd/>
            <a:tailEnd/>
          </a:ln>
        </p:spPr>
        <p:txBody>
          <a:bodyPr lIns="38100" tIns="38100" rIns="38100" bIns="38100"/>
          <a:lstStyle/>
          <a:p>
            <a:pPr algn="l">
              <a:spcBef>
                <a:spcPts val="1200"/>
              </a:spcBef>
            </a:pPr>
            <a:r>
              <a:rPr lang="en-US" sz="2000" b="1">
                <a:solidFill>
                  <a:schemeClr val="tx1"/>
                </a:solidFill>
                <a:latin typeface="Arial" charset="0"/>
                <a:cs typeface="Arial" charset="0"/>
                <a:sym typeface="Arial" charset="0"/>
              </a:rPr>
              <a:t>X</a:t>
            </a:r>
          </a:p>
        </p:txBody>
      </p:sp>
      <p:sp>
        <p:nvSpPr>
          <p:cNvPr id="117821" name="Text Box 116"/>
          <p:cNvSpPr txBox="1">
            <a:spLocks/>
          </p:cNvSpPr>
          <p:nvPr/>
        </p:nvSpPr>
        <p:spPr bwMode="auto">
          <a:xfrm>
            <a:off x="533400" y="6324600"/>
            <a:ext cx="7772400" cy="366713"/>
          </a:xfrm>
          <a:prstGeom prst="rect">
            <a:avLst/>
          </a:prstGeom>
          <a:noFill/>
          <a:ln w="25400">
            <a:noFill/>
            <a:miter lim="800000"/>
            <a:headEnd/>
            <a:tailEnd/>
          </a:ln>
        </p:spPr>
        <p:txBody>
          <a:bodyPr>
            <a:spAutoFit/>
          </a:bodyPr>
          <a:lstStyle/>
          <a:p>
            <a:pPr algn="l">
              <a:spcBef>
                <a:spcPct val="50000"/>
              </a:spcBef>
            </a:pPr>
            <a:r>
              <a:rPr lang="en-US" sz="1800">
                <a:solidFill>
                  <a:schemeClr val="tx1"/>
                </a:solidFill>
              </a:rPr>
              <a:t>How do each of these influence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0758">
                                            <p:txEl>
                                              <p:pRg st="0" end="0"/>
                                            </p:txEl>
                                          </p:spTgt>
                                        </p:tgtEl>
                                        <p:attrNameLst>
                                          <p:attrName>style.visibility</p:attrName>
                                        </p:attrNameLst>
                                      </p:cBhvr>
                                      <p:to>
                                        <p:strVal val="visible"/>
                                      </p:to>
                                    </p:set>
                                    <p:anim calcmode="lin" valueType="num">
                                      <p:cBhvr additive="base">
                                        <p:cTn id="7" dur="500" fill="hold"/>
                                        <p:tgtEl>
                                          <p:spTgt spid="707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75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0760">
                                            <p:txEl>
                                              <p:pRg st="0" end="0"/>
                                            </p:txEl>
                                          </p:spTgt>
                                        </p:tgtEl>
                                        <p:attrNameLst>
                                          <p:attrName>style.visibility</p:attrName>
                                        </p:attrNameLst>
                                      </p:cBhvr>
                                      <p:to>
                                        <p:strVal val="visible"/>
                                      </p:to>
                                    </p:set>
                                    <p:anim calcmode="lin" valueType="num">
                                      <p:cBhvr additive="base">
                                        <p:cTn id="13" dur="500" fill="hold"/>
                                        <p:tgtEl>
                                          <p:spTgt spid="707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76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0759">
                                            <p:txEl>
                                              <p:pRg st="0" end="0"/>
                                            </p:txEl>
                                          </p:spTgt>
                                        </p:tgtEl>
                                        <p:attrNameLst>
                                          <p:attrName>style.visibility</p:attrName>
                                        </p:attrNameLst>
                                      </p:cBhvr>
                                      <p:to>
                                        <p:strVal val="visible"/>
                                      </p:to>
                                    </p:set>
                                    <p:anim calcmode="lin" valueType="num">
                                      <p:cBhvr additive="base">
                                        <p:cTn id="19" dur="500" fill="hold"/>
                                        <p:tgtEl>
                                          <p:spTgt spid="7075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7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70762">
                                            <p:txEl>
                                              <p:pRg st="0" end="0"/>
                                            </p:txEl>
                                          </p:spTgt>
                                        </p:tgtEl>
                                        <p:attrNameLst>
                                          <p:attrName>style.visibility</p:attrName>
                                        </p:attrNameLst>
                                      </p:cBhvr>
                                      <p:to>
                                        <p:strVal val="visible"/>
                                      </p:to>
                                    </p:set>
                                    <p:anim calcmode="lin" valueType="num">
                                      <p:cBhvr additive="base">
                                        <p:cTn id="25" dur="500" fill="hold"/>
                                        <p:tgtEl>
                                          <p:spTgt spid="7076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76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0761">
                                            <p:txEl>
                                              <p:pRg st="0" end="0"/>
                                            </p:txEl>
                                          </p:spTgt>
                                        </p:tgtEl>
                                        <p:attrNameLst>
                                          <p:attrName>style.visibility</p:attrName>
                                        </p:attrNameLst>
                                      </p:cBhvr>
                                      <p:to>
                                        <p:strVal val="visible"/>
                                      </p:to>
                                    </p:set>
                                    <p:anim calcmode="lin" valueType="num">
                                      <p:cBhvr additive="base">
                                        <p:cTn id="31" dur="500" fill="hold"/>
                                        <p:tgtEl>
                                          <p:spTgt spid="7076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76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70769">
                                            <p:txEl>
                                              <p:pRg st="0" end="0"/>
                                            </p:txEl>
                                          </p:spTgt>
                                        </p:tgtEl>
                                        <p:attrNameLst>
                                          <p:attrName>style.visibility</p:attrName>
                                        </p:attrNameLst>
                                      </p:cBhvr>
                                      <p:to>
                                        <p:strVal val="visible"/>
                                      </p:to>
                                    </p:set>
                                    <p:anim calcmode="lin" valueType="num">
                                      <p:cBhvr additive="base">
                                        <p:cTn id="37" dur="500" fill="hold"/>
                                        <p:tgtEl>
                                          <p:spTgt spid="7076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76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70763">
                                            <p:txEl>
                                              <p:pRg st="0" end="0"/>
                                            </p:txEl>
                                          </p:spTgt>
                                        </p:tgtEl>
                                        <p:attrNameLst>
                                          <p:attrName>style.visibility</p:attrName>
                                        </p:attrNameLst>
                                      </p:cBhvr>
                                      <p:to>
                                        <p:strVal val="visible"/>
                                      </p:to>
                                    </p:set>
                                    <p:anim calcmode="lin" valueType="num">
                                      <p:cBhvr additive="base">
                                        <p:cTn id="43" dur="500" fill="hold"/>
                                        <p:tgtEl>
                                          <p:spTgt spid="7076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76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70764">
                                            <p:txEl>
                                              <p:pRg st="0" end="0"/>
                                            </p:txEl>
                                          </p:spTgt>
                                        </p:tgtEl>
                                        <p:attrNameLst>
                                          <p:attrName>style.visibility</p:attrName>
                                        </p:attrNameLst>
                                      </p:cBhvr>
                                      <p:to>
                                        <p:strVal val="visible"/>
                                      </p:to>
                                    </p:set>
                                    <p:anim calcmode="lin" valueType="num">
                                      <p:cBhvr additive="base">
                                        <p:cTn id="49" dur="500" fill="hold"/>
                                        <p:tgtEl>
                                          <p:spTgt spid="7076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076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70765">
                                            <p:txEl>
                                              <p:pRg st="0" end="0"/>
                                            </p:txEl>
                                          </p:spTgt>
                                        </p:tgtEl>
                                        <p:attrNameLst>
                                          <p:attrName>style.visibility</p:attrName>
                                        </p:attrNameLst>
                                      </p:cBhvr>
                                      <p:to>
                                        <p:strVal val="visible"/>
                                      </p:to>
                                    </p:set>
                                    <p:anim calcmode="lin" valueType="num">
                                      <p:cBhvr additive="base">
                                        <p:cTn id="55" dur="500" fill="hold"/>
                                        <p:tgtEl>
                                          <p:spTgt spid="70765">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076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70767">
                                            <p:txEl>
                                              <p:pRg st="0" end="0"/>
                                            </p:txEl>
                                          </p:spTgt>
                                        </p:tgtEl>
                                        <p:attrNameLst>
                                          <p:attrName>style.visibility</p:attrName>
                                        </p:attrNameLst>
                                      </p:cBhvr>
                                      <p:to>
                                        <p:strVal val="visible"/>
                                      </p:to>
                                    </p:set>
                                    <p:anim calcmode="lin" valueType="num">
                                      <p:cBhvr additive="base">
                                        <p:cTn id="61" dur="500" fill="hold"/>
                                        <p:tgtEl>
                                          <p:spTgt spid="70767">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076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70766">
                                            <p:txEl>
                                              <p:pRg st="0" end="0"/>
                                            </p:txEl>
                                          </p:spTgt>
                                        </p:tgtEl>
                                        <p:attrNameLst>
                                          <p:attrName>style.visibility</p:attrName>
                                        </p:attrNameLst>
                                      </p:cBhvr>
                                      <p:to>
                                        <p:strVal val="visible"/>
                                      </p:to>
                                    </p:set>
                                    <p:anim calcmode="lin" valueType="num">
                                      <p:cBhvr additive="base">
                                        <p:cTn id="67" dur="500" fill="hold"/>
                                        <p:tgtEl>
                                          <p:spTgt spid="70766">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076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70768">
                                            <p:txEl>
                                              <p:pRg st="0" end="0"/>
                                            </p:txEl>
                                          </p:spTgt>
                                        </p:tgtEl>
                                        <p:attrNameLst>
                                          <p:attrName>style.visibility</p:attrName>
                                        </p:attrNameLst>
                                      </p:cBhvr>
                                      <p:to>
                                        <p:strVal val="visible"/>
                                      </p:to>
                                    </p:set>
                                    <p:anim calcmode="lin" valueType="num">
                                      <p:cBhvr additive="base">
                                        <p:cTn id="73" dur="500" fill="hold"/>
                                        <p:tgtEl>
                                          <p:spTgt spid="7076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076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 grpId="0" build="p" autoUpdateAnimBg="0"/>
      <p:bldP spid="70759" grpId="0" build="p" autoUpdateAnimBg="0"/>
      <p:bldP spid="70760" grpId="0" build="p" autoUpdateAnimBg="0"/>
      <p:bldP spid="70761" grpId="0" build="p" autoUpdateAnimBg="0"/>
      <p:bldP spid="70762" grpId="0" build="p" autoUpdateAnimBg="0"/>
      <p:bldP spid="70763" grpId="0" build="p" autoUpdateAnimBg="0"/>
      <p:bldP spid="70764" grpId="0" build="p" autoUpdateAnimBg="0"/>
      <p:bldP spid="70765" grpId="0" build="p" autoUpdateAnimBg="0"/>
      <p:bldP spid="70766" grpId="0" build="p" autoUpdateAnimBg="0"/>
      <p:bldP spid="70767" grpId="0" build="p" autoUpdateAnimBg="0"/>
      <p:bldP spid="70768" grpId="0" build="p" autoUpdateAnimBg="0"/>
      <p:bldP spid="7076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p:cNvPicPr>
            <a:picLocks noChangeAspect="1" noChangeArrowheads="1"/>
          </p:cNvPicPr>
          <p:nvPr/>
        </p:nvPicPr>
        <p:blipFill>
          <a:blip r:embed="rId3" cstate="print"/>
          <a:srcRect/>
          <a:stretch>
            <a:fillRect/>
          </a:stretch>
        </p:blipFill>
        <p:spPr bwMode="auto">
          <a:xfrm>
            <a:off x="456480" y="1100276"/>
            <a:ext cx="7620480" cy="2839978"/>
          </a:xfrm>
          <a:prstGeom prst="rect">
            <a:avLst/>
          </a:prstGeom>
          <a:noFill/>
          <a:ln w="9525">
            <a:noFill/>
            <a:round/>
            <a:headEnd/>
            <a:tailEnd/>
          </a:ln>
        </p:spPr>
      </p:pic>
      <p:sp>
        <p:nvSpPr>
          <p:cNvPr id="20483" name="Rectangle 2"/>
          <p:cNvSpPr>
            <a:spLocks noGrp="1" noChangeArrowheads="1"/>
          </p:cNvSpPr>
          <p:nvPr>
            <p:ph type="title" idx="4294967295"/>
          </p:nvPr>
        </p:nvSpPr>
        <p:spPr>
          <a:xfrm>
            <a:off x="228960" y="0"/>
            <a:ext cx="8686080" cy="829527"/>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Graphically Representing Pipelines</a:t>
            </a:r>
          </a:p>
        </p:txBody>
      </p:sp>
      <p:sp>
        <p:nvSpPr>
          <p:cNvPr id="20484" name="Rectangle 3"/>
          <p:cNvSpPr>
            <a:spLocks noGrp="1" noChangeArrowheads="1"/>
          </p:cNvSpPr>
          <p:nvPr>
            <p:ph type="body" idx="4294967295"/>
          </p:nvPr>
        </p:nvSpPr>
        <p:spPr>
          <a:xfrm>
            <a:off x="228961" y="3732872"/>
            <a:ext cx="8762400" cy="2945110"/>
          </a:xfrm>
        </p:spPr>
        <p:txBody>
          <a:bodyPr lIns="82945" tIns="41473" rIns="82945" bIns="41473">
            <a:normAutofit lnSpcReduction="10000"/>
          </a:bodyPr>
          <a:lstStyle/>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
            </a:r>
            <a:br>
              <a:rPr lang="en-GB" dirty="0" smtClean="0"/>
            </a:br>
            <a:endParaRPr lang="en-GB" dirty="0" smtClean="0"/>
          </a:p>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Can help with answering questions like: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how many cycles does it take to execute this code?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what is the ALU doing during cycle 4?</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use this representation to help understand </a:t>
            </a:r>
            <a:r>
              <a:rPr lang="en-GB" dirty="0" err="1" smtClean="0"/>
              <a:t>datapaths</a:t>
            </a:r>
            <a:endParaRPr lang="en-GB" dirty="0" smtClean="0"/>
          </a:p>
        </p:txBody>
      </p:sp>
      <p:sp>
        <p:nvSpPr>
          <p:cNvPr id="20485"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6758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758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7589" name="Rectangle 4"/>
          <p:cNvSpPr>
            <a:spLocks noChangeArrowheads="1"/>
          </p:cNvSpPr>
          <p:nvPr>
            <p:ph type="title"/>
          </p:nvPr>
        </p:nvSpPr>
        <p:spPr>
          <a:xfrm>
            <a:off x="533400" y="304800"/>
            <a:ext cx="8153400" cy="587375"/>
          </a:xfrm>
        </p:spPr>
        <p:txBody>
          <a:bodyPr>
            <a:normAutofit fontScale="90000"/>
          </a:bodyPr>
          <a:lstStyle/>
          <a:p>
            <a:pPr algn="ctr" eaLnBrk="1" hangingPunct="1"/>
            <a:r>
              <a:rPr lang="en-US" dirty="0" smtClean="0"/>
              <a:t>MIPS Register File</a:t>
            </a:r>
          </a:p>
        </p:txBody>
      </p:sp>
      <p:sp>
        <p:nvSpPr>
          <p:cNvPr id="67590" name="Rectangle 5"/>
          <p:cNvSpPr>
            <a:spLocks/>
          </p:cNvSpPr>
          <p:nvPr/>
        </p:nvSpPr>
        <p:spPr bwMode="auto">
          <a:xfrm>
            <a:off x="6172200" y="1295400"/>
            <a:ext cx="1612900" cy="1905000"/>
          </a:xfrm>
          <a:prstGeom prst="rect">
            <a:avLst/>
          </a:prstGeom>
          <a:noFill/>
          <a:ln w="12700">
            <a:solidFill>
              <a:srgbClr val="000000"/>
            </a:solidFill>
            <a:miter lim="800000"/>
            <a:headEnd/>
            <a:tailEnd/>
          </a:ln>
        </p:spPr>
        <p:txBody>
          <a:bodyPr wrap="none" lIns="0" tIns="0" rIns="0" bIns="0"/>
          <a:lstStyle/>
          <a:p>
            <a:endParaRPr lang="en-US"/>
          </a:p>
        </p:txBody>
      </p:sp>
      <p:sp>
        <p:nvSpPr>
          <p:cNvPr id="67591" name="Rectangle 6"/>
          <p:cNvSpPr>
            <a:spLocks/>
          </p:cNvSpPr>
          <p:nvPr/>
        </p:nvSpPr>
        <p:spPr bwMode="auto">
          <a:xfrm>
            <a:off x="6172200" y="762000"/>
            <a:ext cx="1612900" cy="304800"/>
          </a:xfrm>
          <a:prstGeom prst="rect">
            <a:avLst/>
          </a:prstGeom>
          <a:noFill/>
          <a:ln w="12700">
            <a:noFill/>
            <a:miter lim="800000"/>
            <a:headEnd/>
            <a:tailEnd/>
          </a:ln>
        </p:spPr>
        <p:txBody>
          <a:bodyPr lIns="25400" tIns="25400" rIns="25400" bIns="25400"/>
          <a:lstStyle/>
          <a:p>
            <a:pPr>
              <a:lnSpc>
                <a:spcPct val="85000"/>
              </a:lnSpc>
            </a:pPr>
            <a:r>
              <a:rPr lang="en-US" sz="1800">
                <a:latin typeface="Arial" charset="0"/>
                <a:cs typeface="Arial" charset="0"/>
                <a:sym typeface="Arial" charset="0"/>
              </a:rPr>
              <a:t>Register File</a:t>
            </a:r>
          </a:p>
        </p:txBody>
      </p:sp>
      <p:sp>
        <p:nvSpPr>
          <p:cNvPr id="67592" name="Rectangle 7"/>
          <p:cNvSpPr>
            <a:spLocks/>
          </p:cNvSpPr>
          <p:nvPr/>
        </p:nvSpPr>
        <p:spPr bwMode="auto">
          <a:xfrm>
            <a:off x="4692650" y="1447800"/>
            <a:ext cx="1003300" cy="284163"/>
          </a:xfrm>
          <a:prstGeom prst="rect">
            <a:avLst/>
          </a:prstGeom>
          <a:noFill/>
          <a:ln w="12700">
            <a:noFill/>
            <a:miter lim="800000"/>
            <a:headEnd/>
            <a:tailEnd/>
          </a:ln>
        </p:spPr>
        <p:txBody>
          <a:bodyPr wrap="none" lIns="25400" tIns="25400" rIns="25400" bIns="25400">
            <a:spAutoFit/>
          </a:bodyPr>
          <a:lstStyle/>
          <a:p>
            <a:pPr>
              <a:lnSpc>
                <a:spcPct val="85000"/>
              </a:lnSpc>
            </a:pPr>
            <a:r>
              <a:rPr lang="en-US" sz="1800">
                <a:latin typeface="Arial" charset="0"/>
                <a:cs typeface="Arial" charset="0"/>
                <a:sym typeface="Arial" charset="0"/>
              </a:rPr>
              <a:t>src1 addr</a:t>
            </a:r>
          </a:p>
        </p:txBody>
      </p:sp>
      <p:sp>
        <p:nvSpPr>
          <p:cNvPr id="67593" name="Rectangle 8"/>
          <p:cNvSpPr>
            <a:spLocks/>
          </p:cNvSpPr>
          <p:nvPr/>
        </p:nvSpPr>
        <p:spPr bwMode="auto">
          <a:xfrm>
            <a:off x="4692650" y="1905000"/>
            <a:ext cx="1003300" cy="284163"/>
          </a:xfrm>
          <a:prstGeom prst="rect">
            <a:avLst/>
          </a:prstGeom>
          <a:noFill/>
          <a:ln w="12700">
            <a:noFill/>
            <a:miter lim="800000"/>
            <a:headEnd/>
            <a:tailEnd/>
          </a:ln>
        </p:spPr>
        <p:txBody>
          <a:bodyPr wrap="none" lIns="25400" tIns="25400" rIns="25400" bIns="25400">
            <a:spAutoFit/>
          </a:bodyPr>
          <a:lstStyle/>
          <a:p>
            <a:pPr>
              <a:lnSpc>
                <a:spcPct val="85000"/>
              </a:lnSpc>
            </a:pPr>
            <a:r>
              <a:rPr lang="en-US" sz="1800">
                <a:latin typeface="Arial" charset="0"/>
                <a:cs typeface="Arial" charset="0"/>
                <a:sym typeface="Arial" charset="0"/>
              </a:rPr>
              <a:t>src2 addr</a:t>
            </a:r>
          </a:p>
        </p:txBody>
      </p:sp>
      <p:sp>
        <p:nvSpPr>
          <p:cNvPr id="67594" name="Rectangle 9"/>
          <p:cNvSpPr>
            <a:spLocks/>
          </p:cNvSpPr>
          <p:nvPr/>
        </p:nvSpPr>
        <p:spPr bwMode="auto">
          <a:xfrm>
            <a:off x="4768850" y="2362200"/>
            <a:ext cx="876300" cy="284163"/>
          </a:xfrm>
          <a:prstGeom prst="rect">
            <a:avLst/>
          </a:prstGeom>
          <a:noFill/>
          <a:ln w="12700">
            <a:noFill/>
            <a:miter lim="800000"/>
            <a:headEnd/>
            <a:tailEnd/>
          </a:ln>
        </p:spPr>
        <p:txBody>
          <a:bodyPr wrap="none" lIns="25400" tIns="25400" rIns="25400" bIns="25400">
            <a:spAutoFit/>
          </a:bodyPr>
          <a:lstStyle/>
          <a:p>
            <a:pPr>
              <a:lnSpc>
                <a:spcPct val="85000"/>
              </a:lnSpc>
            </a:pPr>
            <a:r>
              <a:rPr lang="en-US" sz="1800">
                <a:latin typeface="Arial" charset="0"/>
                <a:cs typeface="Arial" charset="0"/>
                <a:sym typeface="Arial" charset="0"/>
              </a:rPr>
              <a:t>dst addr</a:t>
            </a:r>
          </a:p>
        </p:txBody>
      </p:sp>
      <p:sp>
        <p:nvSpPr>
          <p:cNvPr id="67595" name="Line 10"/>
          <p:cNvSpPr>
            <a:spLocks noChangeShapeType="1"/>
          </p:cNvSpPr>
          <p:nvPr/>
        </p:nvSpPr>
        <p:spPr bwMode="auto">
          <a:xfrm>
            <a:off x="5715000" y="25146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596" name="Line 11"/>
          <p:cNvSpPr>
            <a:spLocks noChangeShapeType="1"/>
          </p:cNvSpPr>
          <p:nvPr/>
        </p:nvSpPr>
        <p:spPr bwMode="auto">
          <a:xfrm>
            <a:off x="5715000" y="16002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597" name="Line 12"/>
          <p:cNvSpPr>
            <a:spLocks noChangeShapeType="1"/>
          </p:cNvSpPr>
          <p:nvPr/>
        </p:nvSpPr>
        <p:spPr bwMode="auto">
          <a:xfrm>
            <a:off x="5715000" y="20574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598" name="Line 13"/>
          <p:cNvSpPr>
            <a:spLocks noChangeShapeType="1"/>
          </p:cNvSpPr>
          <p:nvPr/>
        </p:nvSpPr>
        <p:spPr bwMode="auto">
          <a:xfrm>
            <a:off x="5715000" y="29718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599" name="Rectangle 14"/>
          <p:cNvSpPr>
            <a:spLocks/>
          </p:cNvSpPr>
          <p:nvPr/>
        </p:nvSpPr>
        <p:spPr bwMode="auto">
          <a:xfrm>
            <a:off x="4495800" y="2819400"/>
            <a:ext cx="1308100" cy="304800"/>
          </a:xfrm>
          <a:prstGeom prst="rect">
            <a:avLst/>
          </a:prstGeom>
          <a:noFill/>
          <a:ln w="12700">
            <a:noFill/>
            <a:miter lim="800000"/>
            <a:headEnd/>
            <a:tailEnd/>
          </a:ln>
        </p:spPr>
        <p:txBody>
          <a:bodyPr lIns="25400" tIns="25400" rIns="25400" bIns="25400"/>
          <a:lstStyle/>
          <a:p>
            <a:pPr>
              <a:lnSpc>
                <a:spcPct val="85000"/>
              </a:lnSpc>
            </a:pPr>
            <a:r>
              <a:rPr lang="en-US" sz="1800">
                <a:latin typeface="Arial" charset="0"/>
                <a:cs typeface="Arial" charset="0"/>
                <a:sym typeface="Arial" charset="0"/>
              </a:rPr>
              <a:t>write data</a:t>
            </a:r>
          </a:p>
        </p:txBody>
      </p:sp>
      <p:sp>
        <p:nvSpPr>
          <p:cNvPr id="67600" name="Line 15"/>
          <p:cNvSpPr>
            <a:spLocks noChangeShapeType="1"/>
          </p:cNvSpPr>
          <p:nvPr/>
        </p:nvSpPr>
        <p:spPr bwMode="auto">
          <a:xfrm>
            <a:off x="6172200" y="1219200"/>
            <a:ext cx="1600200"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67601" name="Rectangle 16"/>
          <p:cNvSpPr>
            <a:spLocks/>
          </p:cNvSpPr>
          <p:nvPr/>
        </p:nvSpPr>
        <p:spPr bwMode="auto">
          <a:xfrm>
            <a:off x="6400800" y="990600"/>
            <a:ext cx="1308100" cy="266700"/>
          </a:xfrm>
          <a:prstGeom prst="rect">
            <a:avLst/>
          </a:prstGeom>
          <a:noFill/>
          <a:ln w="12700">
            <a:noFill/>
            <a:miter lim="800000"/>
            <a:headEnd/>
            <a:tailEnd/>
          </a:ln>
        </p:spPr>
        <p:txBody>
          <a:bodyPr lIns="25400" tIns="25400" rIns="25400" bIns="25400"/>
          <a:lstStyle/>
          <a:p>
            <a:pPr>
              <a:lnSpc>
                <a:spcPct val="85000"/>
              </a:lnSpc>
            </a:pPr>
            <a:r>
              <a:rPr lang="en-US" sz="1600">
                <a:latin typeface="Arial" charset="0"/>
                <a:cs typeface="Arial" charset="0"/>
                <a:sym typeface="Arial" charset="0"/>
              </a:rPr>
              <a:t>32 bits</a:t>
            </a:r>
          </a:p>
        </p:txBody>
      </p:sp>
      <p:sp>
        <p:nvSpPr>
          <p:cNvPr id="67602" name="Line 17"/>
          <p:cNvSpPr>
            <a:spLocks noChangeShapeType="1"/>
          </p:cNvSpPr>
          <p:nvPr/>
        </p:nvSpPr>
        <p:spPr bwMode="auto">
          <a:xfrm>
            <a:off x="7772400" y="16764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603" name="Line 18"/>
          <p:cNvSpPr>
            <a:spLocks noChangeShapeType="1"/>
          </p:cNvSpPr>
          <p:nvPr/>
        </p:nvSpPr>
        <p:spPr bwMode="auto">
          <a:xfrm>
            <a:off x="7772400" y="2819400"/>
            <a:ext cx="457200" cy="0"/>
          </a:xfrm>
          <a:prstGeom prst="line">
            <a:avLst/>
          </a:prstGeom>
          <a:noFill/>
          <a:ln w="12700">
            <a:solidFill>
              <a:srgbClr val="000000"/>
            </a:solidFill>
            <a:round/>
            <a:headEnd/>
            <a:tailEnd type="triangle" w="med" len="med"/>
          </a:ln>
        </p:spPr>
        <p:txBody>
          <a:bodyPr lIns="0" tIns="0" rIns="0" bIns="0"/>
          <a:lstStyle/>
          <a:p>
            <a:endParaRPr lang="en-US"/>
          </a:p>
        </p:txBody>
      </p:sp>
      <p:sp>
        <p:nvSpPr>
          <p:cNvPr id="67604" name="Rectangle 19"/>
          <p:cNvSpPr>
            <a:spLocks/>
          </p:cNvSpPr>
          <p:nvPr/>
        </p:nvSpPr>
        <p:spPr bwMode="auto">
          <a:xfrm>
            <a:off x="8274050" y="1447800"/>
            <a:ext cx="495300" cy="517525"/>
          </a:xfrm>
          <a:prstGeom prst="rect">
            <a:avLst/>
          </a:prstGeom>
          <a:noFill/>
          <a:ln w="12700">
            <a:noFill/>
            <a:miter lim="800000"/>
            <a:headEnd/>
            <a:tailEnd/>
          </a:ln>
        </p:spPr>
        <p:txBody>
          <a:bodyPr wrap="none" lIns="25400" tIns="25400" rIns="25400" bIns="25400">
            <a:spAutoFit/>
          </a:bodyPr>
          <a:lstStyle/>
          <a:p>
            <a:pPr>
              <a:lnSpc>
                <a:spcPct val="85000"/>
              </a:lnSpc>
            </a:pPr>
            <a:r>
              <a:rPr lang="en-US" sz="1800">
                <a:latin typeface="Arial" charset="0"/>
                <a:cs typeface="Arial" charset="0"/>
                <a:sym typeface="Arial" charset="0"/>
              </a:rPr>
              <a:t>src1</a:t>
            </a:r>
            <a:endParaRPr lang="en-US" sz="1800">
              <a:solidFill>
                <a:schemeClr val="tx1"/>
              </a:solidFill>
              <a:latin typeface="Arial" charset="0"/>
              <a:cs typeface="Arial" charset="0"/>
              <a:sym typeface="Arial" charset="0"/>
            </a:endParaRPr>
          </a:p>
          <a:p>
            <a:pPr>
              <a:lnSpc>
                <a:spcPct val="85000"/>
              </a:lnSpc>
            </a:pPr>
            <a:r>
              <a:rPr lang="en-US" sz="1800">
                <a:latin typeface="Arial" charset="0"/>
                <a:cs typeface="Arial" charset="0"/>
                <a:sym typeface="Arial" charset="0"/>
              </a:rPr>
              <a:t>data</a:t>
            </a:r>
          </a:p>
        </p:txBody>
      </p:sp>
      <p:sp>
        <p:nvSpPr>
          <p:cNvPr id="67605" name="Rectangle 20"/>
          <p:cNvSpPr>
            <a:spLocks/>
          </p:cNvSpPr>
          <p:nvPr/>
        </p:nvSpPr>
        <p:spPr bwMode="auto">
          <a:xfrm>
            <a:off x="8274050" y="2590800"/>
            <a:ext cx="495300" cy="517525"/>
          </a:xfrm>
          <a:prstGeom prst="rect">
            <a:avLst/>
          </a:prstGeom>
          <a:noFill/>
          <a:ln w="12700">
            <a:noFill/>
            <a:miter lim="800000"/>
            <a:headEnd/>
            <a:tailEnd/>
          </a:ln>
        </p:spPr>
        <p:txBody>
          <a:bodyPr wrap="none" lIns="25400" tIns="25400" rIns="25400" bIns="25400">
            <a:spAutoFit/>
          </a:bodyPr>
          <a:lstStyle/>
          <a:p>
            <a:pPr>
              <a:lnSpc>
                <a:spcPct val="85000"/>
              </a:lnSpc>
            </a:pPr>
            <a:r>
              <a:rPr lang="en-US" sz="1800">
                <a:latin typeface="Arial" charset="0"/>
                <a:cs typeface="Arial" charset="0"/>
                <a:sym typeface="Arial" charset="0"/>
              </a:rPr>
              <a:t>src2</a:t>
            </a:r>
            <a:endParaRPr lang="en-US" sz="1800">
              <a:solidFill>
                <a:schemeClr val="tx1"/>
              </a:solidFill>
              <a:latin typeface="Arial" charset="0"/>
              <a:cs typeface="Arial" charset="0"/>
              <a:sym typeface="Arial" charset="0"/>
            </a:endParaRPr>
          </a:p>
          <a:p>
            <a:pPr>
              <a:lnSpc>
                <a:spcPct val="85000"/>
              </a:lnSpc>
            </a:pPr>
            <a:r>
              <a:rPr lang="en-US" sz="1800">
                <a:latin typeface="Arial" charset="0"/>
                <a:cs typeface="Arial" charset="0"/>
                <a:sym typeface="Arial" charset="0"/>
              </a:rPr>
              <a:t>data</a:t>
            </a:r>
          </a:p>
        </p:txBody>
      </p:sp>
      <p:sp>
        <p:nvSpPr>
          <p:cNvPr id="67606" name="Line 21"/>
          <p:cNvSpPr>
            <a:spLocks noChangeShapeType="1"/>
          </p:cNvSpPr>
          <p:nvPr/>
        </p:nvSpPr>
        <p:spPr bwMode="auto">
          <a:xfrm>
            <a:off x="7543800" y="1295400"/>
            <a:ext cx="0" cy="190500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67607" name="Rectangle 22"/>
          <p:cNvSpPr>
            <a:spLocks/>
          </p:cNvSpPr>
          <p:nvPr/>
        </p:nvSpPr>
        <p:spPr bwMode="auto">
          <a:xfrm>
            <a:off x="6477000" y="1981200"/>
            <a:ext cx="1079500" cy="466725"/>
          </a:xfrm>
          <a:prstGeom prst="rect">
            <a:avLst/>
          </a:prstGeom>
          <a:noFill/>
          <a:ln w="12700">
            <a:noFill/>
            <a:miter lim="800000"/>
            <a:headEnd/>
            <a:tailEnd/>
          </a:ln>
        </p:spPr>
        <p:txBody>
          <a:bodyPr lIns="25400" tIns="25400" rIns="25400" bIns="25400"/>
          <a:lstStyle/>
          <a:p>
            <a:pPr algn="r">
              <a:lnSpc>
                <a:spcPct val="85000"/>
              </a:lnSpc>
            </a:pPr>
            <a:r>
              <a:rPr lang="en-US" sz="1600">
                <a:latin typeface="Arial" charset="0"/>
                <a:cs typeface="Arial" charset="0"/>
                <a:sym typeface="Arial" charset="0"/>
              </a:rPr>
              <a:t>32</a:t>
            </a:r>
            <a:endParaRPr lang="en-US" sz="1800">
              <a:solidFill>
                <a:schemeClr val="tx1"/>
              </a:solidFill>
              <a:latin typeface="Arial" charset="0"/>
              <a:cs typeface="Arial" charset="0"/>
              <a:sym typeface="Arial" charset="0"/>
            </a:endParaRPr>
          </a:p>
          <a:p>
            <a:pPr algn="r">
              <a:lnSpc>
                <a:spcPct val="85000"/>
              </a:lnSpc>
            </a:pPr>
            <a:r>
              <a:rPr lang="en-US" sz="1600">
                <a:latin typeface="Arial" charset="0"/>
                <a:cs typeface="Arial" charset="0"/>
                <a:sym typeface="Arial" charset="0"/>
              </a:rPr>
              <a:t>locations</a:t>
            </a:r>
          </a:p>
        </p:txBody>
      </p:sp>
      <p:grpSp>
        <p:nvGrpSpPr>
          <p:cNvPr id="2" name="Group 23"/>
          <p:cNvGrpSpPr>
            <a:grpSpLocks/>
          </p:cNvGrpSpPr>
          <p:nvPr/>
        </p:nvGrpSpPr>
        <p:grpSpPr bwMode="auto">
          <a:xfrm>
            <a:off x="7772400" y="1371600"/>
            <a:ext cx="546100" cy="457200"/>
            <a:chOff x="0" y="0"/>
            <a:chExt cx="344" cy="288"/>
          </a:xfrm>
        </p:grpSpPr>
        <p:sp>
          <p:nvSpPr>
            <p:cNvPr id="67628" name="Line 24"/>
            <p:cNvSpPr>
              <a:spLocks noChangeShapeType="1"/>
            </p:cNvSpPr>
            <p:nvPr/>
          </p:nvSpPr>
          <p:spPr bwMode="auto">
            <a:xfrm flipH="1">
              <a:off x="96" y="144"/>
              <a:ext cx="48" cy="144"/>
            </a:xfrm>
            <a:prstGeom prst="line">
              <a:avLst/>
            </a:prstGeom>
            <a:noFill/>
            <a:ln w="28575">
              <a:solidFill>
                <a:schemeClr val="tx1"/>
              </a:solidFill>
              <a:round/>
              <a:headEnd/>
              <a:tailEnd/>
            </a:ln>
          </p:spPr>
          <p:txBody>
            <a:bodyPr lIns="0" tIns="0" rIns="0" bIns="0"/>
            <a:lstStyle/>
            <a:p>
              <a:endParaRPr lang="en-US"/>
            </a:p>
          </p:txBody>
        </p:sp>
        <p:sp>
          <p:nvSpPr>
            <p:cNvPr id="67629" name="Rectangle 25"/>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32</a:t>
              </a:r>
            </a:p>
          </p:txBody>
        </p:sp>
      </p:grpSp>
      <p:grpSp>
        <p:nvGrpSpPr>
          <p:cNvPr id="3" name="Group 26"/>
          <p:cNvGrpSpPr>
            <a:grpSpLocks/>
          </p:cNvGrpSpPr>
          <p:nvPr/>
        </p:nvGrpSpPr>
        <p:grpSpPr bwMode="auto">
          <a:xfrm>
            <a:off x="5715000" y="1293813"/>
            <a:ext cx="546100" cy="457200"/>
            <a:chOff x="0" y="0"/>
            <a:chExt cx="344" cy="288"/>
          </a:xfrm>
        </p:grpSpPr>
        <p:sp>
          <p:nvSpPr>
            <p:cNvPr id="67626" name="Line 27"/>
            <p:cNvSpPr>
              <a:spLocks noChangeShapeType="1"/>
            </p:cNvSpPr>
            <p:nvPr/>
          </p:nvSpPr>
          <p:spPr bwMode="auto">
            <a:xfrm flipH="1">
              <a:off x="95" y="144"/>
              <a:ext cx="48" cy="144"/>
            </a:xfrm>
            <a:prstGeom prst="line">
              <a:avLst/>
            </a:prstGeom>
            <a:noFill/>
            <a:ln w="28575">
              <a:solidFill>
                <a:schemeClr val="tx1"/>
              </a:solidFill>
              <a:round/>
              <a:headEnd/>
              <a:tailEnd/>
            </a:ln>
          </p:spPr>
          <p:txBody>
            <a:bodyPr lIns="0" tIns="0" rIns="0" bIns="0"/>
            <a:lstStyle/>
            <a:p>
              <a:endParaRPr lang="en-US"/>
            </a:p>
          </p:txBody>
        </p:sp>
        <p:sp>
          <p:nvSpPr>
            <p:cNvPr id="67627" name="Rectangle 28"/>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5</a:t>
              </a:r>
            </a:p>
          </p:txBody>
        </p:sp>
      </p:grpSp>
      <p:grpSp>
        <p:nvGrpSpPr>
          <p:cNvPr id="4" name="Group 29"/>
          <p:cNvGrpSpPr>
            <a:grpSpLocks/>
          </p:cNvGrpSpPr>
          <p:nvPr/>
        </p:nvGrpSpPr>
        <p:grpSpPr bwMode="auto">
          <a:xfrm>
            <a:off x="7772400" y="2514600"/>
            <a:ext cx="546100" cy="457200"/>
            <a:chOff x="0" y="0"/>
            <a:chExt cx="344" cy="288"/>
          </a:xfrm>
        </p:grpSpPr>
        <p:sp>
          <p:nvSpPr>
            <p:cNvPr id="67624" name="Line 30"/>
            <p:cNvSpPr>
              <a:spLocks noChangeShapeType="1"/>
            </p:cNvSpPr>
            <p:nvPr/>
          </p:nvSpPr>
          <p:spPr bwMode="auto">
            <a:xfrm flipH="1">
              <a:off x="96" y="144"/>
              <a:ext cx="48" cy="144"/>
            </a:xfrm>
            <a:prstGeom prst="line">
              <a:avLst/>
            </a:prstGeom>
            <a:noFill/>
            <a:ln w="28575">
              <a:solidFill>
                <a:schemeClr val="tx1"/>
              </a:solidFill>
              <a:round/>
              <a:headEnd/>
              <a:tailEnd/>
            </a:ln>
          </p:spPr>
          <p:txBody>
            <a:bodyPr lIns="0" tIns="0" rIns="0" bIns="0"/>
            <a:lstStyle/>
            <a:p>
              <a:endParaRPr lang="en-US"/>
            </a:p>
          </p:txBody>
        </p:sp>
        <p:sp>
          <p:nvSpPr>
            <p:cNvPr id="67625" name="Rectangle 31"/>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32</a:t>
              </a:r>
            </a:p>
          </p:txBody>
        </p:sp>
      </p:grpSp>
      <p:grpSp>
        <p:nvGrpSpPr>
          <p:cNvPr id="5" name="Group 32"/>
          <p:cNvGrpSpPr>
            <a:grpSpLocks/>
          </p:cNvGrpSpPr>
          <p:nvPr/>
        </p:nvGrpSpPr>
        <p:grpSpPr bwMode="auto">
          <a:xfrm>
            <a:off x="5715000" y="1751013"/>
            <a:ext cx="546100" cy="457200"/>
            <a:chOff x="0" y="0"/>
            <a:chExt cx="344" cy="288"/>
          </a:xfrm>
        </p:grpSpPr>
        <p:sp>
          <p:nvSpPr>
            <p:cNvPr id="67622" name="Line 33"/>
            <p:cNvSpPr>
              <a:spLocks noChangeShapeType="1"/>
            </p:cNvSpPr>
            <p:nvPr/>
          </p:nvSpPr>
          <p:spPr bwMode="auto">
            <a:xfrm flipH="1">
              <a:off x="95" y="144"/>
              <a:ext cx="48" cy="144"/>
            </a:xfrm>
            <a:prstGeom prst="line">
              <a:avLst/>
            </a:prstGeom>
            <a:noFill/>
            <a:ln w="28575">
              <a:solidFill>
                <a:schemeClr val="tx1"/>
              </a:solidFill>
              <a:round/>
              <a:headEnd/>
              <a:tailEnd/>
            </a:ln>
          </p:spPr>
          <p:txBody>
            <a:bodyPr lIns="0" tIns="0" rIns="0" bIns="0"/>
            <a:lstStyle/>
            <a:p>
              <a:endParaRPr lang="en-US"/>
            </a:p>
          </p:txBody>
        </p:sp>
        <p:sp>
          <p:nvSpPr>
            <p:cNvPr id="67623" name="Rectangle 34"/>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5</a:t>
              </a:r>
            </a:p>
          </p:txBody>
        </p:sp>
      </p:grpSp>
      <p:grpSp>
        <p:nvGrpSpPr>
          <p:cNvPr id="6" name="Group 35"/>
          <p:cNvGrpSpPr>
            <a:grpSpLocks/>
          </p:cNvGrpSpPr>
          <p:nvPr/>
        </p:nvGrpSpPr>
        <p:grpSpPr bwMode="auto">
          <a:xfrm>
            <a:off x="5715000" y="2208213"/>
            <a:ext cx="546100" cy="457200"/>
            <a:chOff x="0" y="0"/>
            <a:chExt cx="344" cy="288"/>
          </a:xfrm>
        </p:grpSpPr>
        <p:sp>
          <p:nvSpPr>
            <p:cNvPr id="67620" name="Line 36"/>
            <p:cNvSpPr>
              <a:spLocks noChangeShapeType="1"/>
            </p:cNvSpPr>
            <p:nvPr/>
          </p:nvSpPr>
          <p:spPr bwMode="auto">
            <a:xfrm flipH="1">
              <a:off x="95" y="144"/>
              <a:ext cx="48" cy="144"/>
            </a:xfrm>
            <a:prstGeom prst="line">
              <a:avLst/>
            </a:prstGeom>
            <a:noFill/>
            <a:ln w="28575">
              <a:solidFill>
                <a:schemeClr val="tx1"/>
              </a:solidFill>
              <a:round/>
              <a:headEnd/>
              <a:tailEnd/>
            </a:ln>
          </p:spPr>
          <p:txBody>
            <a:bodyPr lIns="0" tIns="0" rIns="0" bIns="0"/>
            <a:lstStyle/>
            <a:p>
              <a:endParaRPr lang="en-US"/>
            </a:p>
          </p:txBody>
        </p:sp>
        <p:sp>
          <p:nvSpPr>
            <p:cNvPr id="67621" name="Rectangle 37"/>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5</a:t>
              </a:r>
            </a:p>
          </p:txBody>
        </p:sp>
      </p:grpSp>
      <p:grpSp>
        <p:nvGrpSpPr>
          <p:cNvPr id="7" name="Group 38"/>
          <p:cNvGrpSpPr>
            <a:grpSpLocks/>
          </p:cNvGrpSpPr>
          <p:nvPr/>
        </p:nvGrpSpPr>
        <p:grpSpPr bwMode="auto">
          <a:xfrm>
            <a:off x="5715000" y="2667000"/>
            <a:ext cx="546100" cy="457200"/>
            <a:chOff x="0" y="0"/>
            <a:chExt cx="344" cy="288"/>
          </a:xfrm>
        </p:grpSpPr>
        <p:sp>
          <p:nvSpPr>
            <p:cNvPr id="67618" name="Line 39"/>
            <p:cNvSpPr>
              <a:spLocks noChangeShapeType="1"/>
            </p:cNvSpPr>
            <p:nvPr/>
          </p:nvSpPr>
          <p:spPr bwMode="auto">
            <a:xfrm flipH="1">
              <a:off x="96" y="144"/>
              <a:ext cx="48" cy="144"/>
            </a:xfrm>
            <a:prstGeom prst="line">
              <a:avLst/>
            </a:prstGeom>
            <a:noFill/>
            <a:ln w="28575">
              <a:solidFill>
                <a:schemeClr val="tx1"/>
              </a:solidFill>
              <a:round/>
              <a:headEnd/>
              <a:tailEnd/>
            </a:ln>
          </p:spPr>
          <p:txBody>
            <a:bodyPr lIns="0" tIns="0" rIns="0" bIns="0"/>
            <a:lstStyle/>
            <a:p>
              <a:endParaRPr lang="en-US"/>
            </a:p>
          </p:txBody>
        </p:sp>
        <p:sp>
          <p:nvSpPr>
            <p:cNvPr id="67619" name="Rectangle 40"/>
            <p:cNvSpPr>
              <a:spLocks/>
            </p:cNvSpPr>
            <p:nvPr/>
          </p:nvSpPr>
          <p:spPr bwMode="auto">
            <a:xfrm>
              <a:off x="0" y="0"/>
              <a:ext cx="344" cy="168"/>
            </a:xfrm>
            <a:prstGeom prst="rect">
              <a:avLst/>
            </a:prstGeom>
            <a:noFill/>
            <a:ln w="12700">
              <a:noFill/>
              <a:miter lim="800000"/>
              <a:headEnd/>
              <a:tailEnd/>
            </a:ln>
          </p:spPr>
          <p:txBody>
            <a:bodyPr lIns="25400" tIns="25400" rIns="25400" bIns="25400"/>
            <a:lstStyle/>
            <a:p>
              <a:r>
                <a:rPr lang="en-US" sz="1600">
                  <a:solidFill>
                    <a:schemeClr val="tx1"/>
                  </a:solidFill>
                  <a:latin typeface="Arial" charset="0"/>
                  <a:cs typeface="Arial" charset="0"/>
                  <a:sym typeface="Arial" charset="0"/>
                </a:rPr>
                <a:t>32</a:t>
              </a:r>
            </a:p>
          </p:txBody>
        </p:sp>
      </p:grpSp>
      <p:sp>
        <p:nvSpPr>
          <p:cNvPr id="67614" name="Rectangle 41"/>
          <p:cNvSpPr>
            <a:spLocks noChangeArrowheads="1"/>
          </p:cNvSpPr>
          <p:nvPr>
            <p:ph type="body" idx="1"/>
          </p:nvPr>
        </p:nvSpPr>
        <p:spPr>
          <a:xfrm>
            <a:off x="381000" y="892175"/>
            <a:ext cx="7848600" cy="2855913"/>
          </a:xfrm>
        </p:spPr>
        <p:txBody>
          <a:bodyPr/>
          <a:lstStyle/>
          <a:p>
            <a:pPr marL="317500" indent="-317500" eaLnBrk="1" hangingPunct="1">
              <a:spcBef>
                <a:spcPct val="0"/>
              </a:spcBef>
            </a:pPr>
            <a:r>
              <a:rPr lang="en-US" smtClean="0"/>
              <a:t>Holds thirty-two 32-bit registers</a:t>
            </a:r>
          </a:p>
          <a:p>
            <a:pPr marL="717550" lvl="1" indent="-247650" eaLnBrk="1" hangingPunct="1">
              <a:lnSpc>
                <a:spcPct val="90000"/>
              </a:lnSpc>
              <a:buFont typeface="Thonburi" charset="0"/>
              <a:buChar char="•"/>
            </a:pPr>
            <a:r>
              <a:rPr lang="en-US" smtClean="0"/>
              <a:t>Two read ports and</a:t>
            </a:r>
          </a:p>
          <a:p>
            <a:pPr marL="717550" lvl="1" indent="-247650" eaLnBrk="1" hangingPunct="1">
              <a:buFont typeface="Thonburi" charset="0"/>
              <a:buChar char="•"/>
            </a:pPr>
            <a:r>
              <a:rPr lang="en-US" smtClean="0"/>
              <a:t>One write port</a:t>
            </a:r>
          </a:p>
        </p:txBody>
      </p:sp>
      <p:sp>
        <p:nvSpPr>
          <p:cNvPr id="19498" name="Rectangle 42"/>
          <p:cNvSpPr>
            <a:spLocks/>
          </p:cNvSpPr>
          <p:nvPr/>
        </p:nvSpPr>
        <p:spPr bwMode="auto">
          <a:xfrm>
            <a:off x="533400" y="2209800"/>
            <a:ext cx="7861300" cy="4267200"/>
          </a:xfrm>
          <a:prstGeom prst="rect">
            <a:avLst/>
          </a:prstGeom>
          <a:noFill/>
          <a:ln w="12700">
            <a:noFill/>
            <a:miter lim="800000"/>
            <a:headEnd/>
            <a:tailEnd/>
          </a:ln>
        </p:spPr>
        <p:txBody>
          <a:bodyPr lIns="25400" tIns="25400" rIns="25400" bIns="25400"/>
          <a:lstStyle/>
          <a:p>
            <a:pPr marL="317500" indent="-317500" algn="l">
              <a:lnSpc>
                <a:spcPct val="95000"/>
              </a:lnSpc>
              <a:spcBef>
                <a:spcPts val="863"/>
              </a:spcBef>
              <a:buClr>
                <a:srgbClr val="FC0128"/>
              </a:buClr>
              <a:buSzPct val="75000"/>
              <a:buFont typeface="Wingdings" charset="2"/>
              <a:buChar char="q"/>
            </a:pPr>
            <a:r>
              <a:rPr lang="en-US" sz="2400">
                <a:latin typeface="Arial" charset="0"/>
                <a:cs typeface="Arial" charset="0"/>
                <a:sym typeface="Arial" charset="0"/>
              </a:rPr>
              <a:t>Registers are</a:t>
            </a:r>
            <a:endParaRPr lang="en-US" sz="1800">
              <a:solidFill>
                <a:schemeClr val="tx1"/>
              </a:solidFill>
              <a:latin typeface="Arial" charset="0"/>
              <a:cs typeface="Arial" charset="0"/>
              <a:sym typeface="Arial" charset="0"/>
            </a:endParaRPr>
          </a:p>
          <a:p>
            <a:pPr marL="317500" indent="-317500" algn="l">
              <a:lnSpc>
                <a:spcPct val="95000"/>
              </a:lnSpc>
              <a:spcBef>
                <a:spcPts val="713"/>
              </a:spcBef>
              <a:buClr>
                <a:srgbClr val="FC0128"/>
              </a:buClr>
              <a:buSzPct val="75000"/>
              <a:buFont typeface="Thonburi" charset="0"/>
              <a:buChar char="l"/>
            </a:pPr>
            <a:r>
              <a:rPr lang="en-US" sz="2000">
                <a:solidFill>
                  <a:schemeClr val="folHlink"/>
                </a:solidFill>
                <a:latin typeface="Arial" charset="0"/>
                <a:cs typeface="Arial" charset="0"/>
                <a:sym typeface="Arial" charset="0"/>
              </a:rPr>
              <a:t>Faster </a:t>
            </a:r>
            <a:r>
              <a:rPr lang="en-US" sz="2000">
                <a:latin typeface="Arial" charset="0"/>
                <a:cs typeface="Arial" charset="0"/>
                <a:sym typeface="Arial" charset="0"/>
              </a:rPr>
              <a:t>than main memory</a:t>
            </a:r>
            <a:endParaRPr lang="en-US" sz="1800">
              <a:solidFill>
                <a:schemeClr val="tx1"/>
              </a:solidFill>
              <a:latin typeface="Arial" charset="0"/>
              <a:cs typeface="Arial" charset="0"/>
              <a:sym typeface="Arial" charset="0"/>
            </a:endParaRPr>
          </a:p>
          <a:p>
            <a:pPr marL="1117600" lvl="1" indent="-228600" algn="l">
              <a:lnSpc>
                <a:spcPct val="95000"/>
              </a:lnSpc>
              <a:spcBef>
                <a:spcPts val="638"/>
              </a:spcBef>
              <a:buClr>
                <a:srgbClr val="FC0128"/>
              </a:buClr>
              <a:buSzPct val="100000"/>
              <a:buFont typeface="Arial" charset="0"/>
              <a:buChar char="-"/>
            </a:pPr>
            <a:r>
              <a:rPr lang="en-US" sz="1800">
                <a:latin typeface="Arial" charset="0"/>
                <a:cs typeface="Arial" charset="0"/>
                <a:sym typeface="Arial" charset="0"/>
              </a:rPr>
              <a:t>But register files with more locations                                            are slower (e.g., a 64 word file could                                              be as much as 50% slower than a 32 word file)</a:t>
            </a:r>
            <a:endParaRPr lang="en-US" sz="1800">
              <a:solidFill>
                <a:schemeClr val="tx1"/>
              </a:solidFill>
              <a:latin typeface="Arial" charset="0"/>
              <a:cs typeface="Arial" charset="0"/>
              <a:sym typeface="Arial" charset="0"/>
            </a:endParaRPr>
          </a:p>
          <a:p>
            <a:pPr marL="1117600" lvl="1" indent="-228600" algn="l">
              <a:lnSpc>
                <a:spcPct val="95000"/>
              </a:lnSpc>
              <a:spcBef>
                <a:spcPts val="638"/>
              </a:spcBef>
              <a:buClr>
                <a:srgbClr val="FC0128"/>
              </a:buClr>
              <a:buSzPct val="100000"/>
              <a:buFont typeface="Arial" charset="0"/>
              <a:buChar char="-"/>
            </a:pPr>
            <a:r>
              <a:rPr lang="en-US" sz="1800">
                <a:latin typeface="Arial" charset="0"/>
                <a:cs typeface="Arial" charset="0"/>
                <a:sym typeface="Arial" charset="0"/>
              </a:rPr>
              <a:t>Read/write port increase impacts speed quadratically</a:t>
            </a:r>
            <a:endParaRPr lang="en-US" sz="1800">
              <a:solidFill>
                <a:schemeClr val="tx1"/>
              </a:solidFill>
              <a:latin typeface="Arial" charset="0"/>
              <a:cs typeface="Arial" charset="0"/>
              <a:sym typeface="Arial" charset="0"/>
            </a:endParaRPr>
          </a:p>
          <a:p>
            <a:pPr marL="317500" indent="-317500" algn="l">
              <a:lnSpc>
                <a:spcPct val="95000"/>
              </a:lnSpc>
              <a:spcBef>
                <a:spcPts val="713"/>
              </a:spcBef>
              <a:buClr>
                <a:srgbClr val="FC0128"/>
              </a:buClr>
              <a:buSzPct val="75000"/>
              <a:buFont typeface="Thonburi" charset="0"/>
              <a:buChar char="l"/>
            </a:pPr>
            <a:r>
              <a:rPr lang="en-US" sz="2000">
                <a:latin typeface="Arial" charset="0"/>
                <a:cs typeface="Arial" charset="0"/>
                <a:sym typeface="Arial" charset="0"/>
              </a:rPr>
              <a:t>Easier for a compiler to use</a:t>
            </a:r>
            <a:endParaRPr lang="en-US" sz="1800">
              <a:solidFill>
                <a:schemeClr val="tx1"/>
              </a:solidFill>
              <a:latin typeface="Arial" charset="0"/>
              <a:cs typeface="Arial" charset="0"/>
              <a:sym typeface="Arial" charset="0"/>
            </a:endParaRPr>
          </a:p>
          <a:p>
            <a:pPr marL="1117600" lvl="1" indent="-228600" algn="l">
              <a:lnSpc>
                <a:spcPct val="95000"/>
              </a:lnSpc>
              <a:spcBef>
                <a:spcPts val="638"/>
              </a:spcBef>
              <a:buClr>
                <a:srgbClr val="FC0128"/>
              </a:buClr>
              <a:buSzPct val="100000"/>
              <a:buFont typeface="Arial" charset="0"/>
              <a:buChar char="-"/>
            </a:pPr>
            <a:r>
              <a:rPr lang="en-US" sz="1800">
                <a:latin typeface="Arial" charset="0"/>
                <a:cs typeface="Arial" charset="0"/>
                <a:sym typeface="Arial" charset="0"/>
              </a:rPr>
              <a:t>e.g., (A*B) – (C*D) – (E*F) can do multiplies in any order vs. stack</a:t>
            </a:r>
            <a:endParaRPr lang="en-US" sz="1800">
              <a:solidFill>
                <a:schemeClr val="tx1"/>
              </a:solidFill>
              <a:latin typeface="Arial" charset="0"/>
              <a:cs typeface="Arial" charset="0"/>
              <a:sym typeface="Arial" charset="0"/>
            </a:endParaRPr>
          </a:p>
          <a:p>
            <a:pPr marL="317500" indent="-317500" algn="l">
              <a:lnSpc>
                <a:spcPct val="95000"/>
              </a:lnSpc>
              <a:spcBef>
                <a:spcPts val="713"/>
              </a:spcBef>
              <a:buClr>
                <a:srgbClr val="FC0128"/>
              </a:buClr>
              <a:buSzPct val="75000"/>
              <a:buFont typeface="Thonburi" charset="0"/>
              <a:buChar char="l"/>
            </a:pPr>
            <a:r>
              <a:rPr lang="en-US" sz="2000">
                <a:latin typeface="Arial" charset="0"/>
                <a:cs typeface="Arial" charset="0"/>
                <a:sym typeface="Arial" charset="0"/>
              </a:rPr>
              <a:t>Can hold variables so that</a:t>
            </a:r>
            <a:endParaRPr lang="en-US" sz="1800">
              <a:solidFill>
                <a:schemeClr val="tx1"/>
              </a:solidFill>
              <a:latin typeface="Arial" charset="0"/>
              <a:cs typeface="Arial" charset="0"/>
              <a:sym typeface="Arial" charset="0"/>
            </a:endParaRPr>
          </a:p>
          <a:p>
            <a:pPr marL="1117600" lvl="1" indent="-228600" algn="l">
              <a:lnSpc>
                <a:spcPct val="95000"/>
              </a:lnSpc>
              <a:spcBef>
                <a:spcPts val="638"/>
              </a:spcBef>
              <a:buClr>
                <a:srgbClr val="FC0128"/>
              </a:buClr>
              <a:buSzPct val="100000"/>
              <a:buFont typeface="Arial" charset="0"/>
              <a:buChar char="-"/>
            </a:pPr>
            <a:r>
              <a:rPr lang="en-US" sz="1800">
                <a:latin typeface="Arial" charset="0"/>
                <a:cs typeface="Arial" charset="0"/>
                <a:sym typeface="Arial" charset="0"/>
              </a:rPr>
              <a:t>code density improves (since register are named with fewer bits than a memory location)</a:t>
            </a:r>
            <a:r>
              <a:rPr lang="en-US" sz="1800" b="1">
                <a:latin typeface="Arial" charset="0"/>
                <a:cs typeface="Arial" charset="0"/>
                <a:sym typeface="Arial" charset="0"/>
              </a:rPr>
              <a:t> </a:t>
            </a:r>
          </a:p>
          <a:p>
            <a:pPr marL="317500" indent="-317500" algn="l">
              <a:lnSpc>
                <a:spcPct val="95000"/>
              </a:lnSpc>
              <a:spcBef>
                <a:spcPts val="638"/>
              </a:spcBef>
              <a:buClr>
                <a:srgbClr val="FC0128"/>
              </a:buClr>
              <a:buSzPct val="100000"/>
              <a:buFont typeface="Arial" charset="0"/>
              <a:buNone/>
            </a:pPr>
            <a:r>
              <a:rPr lang="en-US" sz="1800" b="1">
                <a:solidFill>
                  <a:schemeClr val="tx1"/>
                </a:solidFill>
                <a:latin typeface="Arial" charset="0"/>
                <a:cs typeface="Arial" charset="0"/>
                <a:sym typeface="Arial" charset="0"/>
              </a:rPr>
              <a:t>Can you explain all of the elements of this slide?</a:t>
            </a:r>
          </a:p>
        </p:txBody>
      </p:sp>
      <p:sp>
        <p:nvSpPr>
          <p:cNvPr id="67616" name="Rectangle 43"/>
          <p:cNvSpPr>
            <a:spLocks/>
          </p:cNvSpPr>
          <p:nvPr/>
        </p:nvSpPr>
        <p:spPr bwMode="auto">
          <a:xfrm>
            <a:off x="6705600" y="3505200"/>
            <a:ext cx="1612900" cy="304800"/>
          </a:xfrm>
          <a:prstGeom prst="rect">
            <a:avLst/>
          </a:prstGeom>
          <a:noFill/>
          <a:ln w="12700">
            <a:noFill/>
            <a:miter lim="800000"/>
            <a:headEnd/>
            <a:tailEnd/>
          </a:ln>
        </p:spPr>
        <p:txBody>
          <a:bodyPr lIns="25400" tIns="25400" rIns="25400" bIns="25400"/>
          <a:lstStyle/>
          <a:p>
            <a:pPr>
              <a:lnSpc>
                <a:spcPct val="85000"/>
              </a:lnSpc>
            </a:pPr>
            <a:r>
              <a:rPr lang="en-US" sz="1800">
                <a:latin typeface="Arial" charset="0"/>
                <a:cs typeface="Arial" charset="0"/>
                <a:sym typeface="Arial" charset="0"/>
              </a:rPr>
              <a:t>write control</a:t>
            </a:r>
          </a:p>
        </p:txBody>
      </p:sp>
      <p:sp>
        <p:nvSpPr>
          <p:cNvPr id="67617" name="Line 44"/>
          <p:cNvSpPr>
            <a:spLocks noChangeShapeType="1"/>
          </p:cNvSpPr>
          <p:nvPr/>
        </p:nvSpPr>
        <p:spPr bwMode="auto">
          <a:xfrm rot="10800000" flipH="1">
            <a:off x="7162800" y="3200400"/>
            <a:ext cx="0" cy="304800"/>
          </a:xfrm>
          <a:prstGeom prst="line">
            <a:avLst/>
          </a:prstGeom>
          <a:noFill/>
          <a:ln w="12700">
            <a:solidFill>
              <a:srgbClr val="000000"/>
            </a:solidFill>
            <a:round/>
            <a:headEnd/>
            <a:tailEnd type="triangle" w="med" len="me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9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900" dirty="0"/>
              <a:t>Conventional Pipelined Execution Representation</a:t>
            </a:r>
          </a:p>
        </p:txBody>
      </p:sp>
      <p:grpSp>
        <p:nvGrpSpPr>
          <p:cNvPr id="2" name="Group 2"/>
          <p:cNvGrpSpPr>
            <a:grpSpLocks/>
          </p:cNvGrpSpPr>
          <p:nvPr/>
        </p:nvGrpSpPr>
        <p:grpSpPr bwMode="auto">
          <a:xfrm>
            <a:off x="545760" y="1742582"/>
            <a:ext cx="4165920" cy="391721"/>
            <a:chOff x="379" y="1210"/>
            <a:chExt cx="2893" cy="272"/>
          </a:xfrm>
        </p:grpSpPr>
        <p:sp>
          <p:nvSpPr>
            <p:cNvPr id="22593" name="Rectangle 3"/>
            <p:cNvSpPr>
              <a:spLocks noChangeArrowheads="1"/>
            </p:cNvSpPr>
            <p:nvPr/>
          </p:nvSpPr>
          <p:spPr bwMode="auto">
            <a:xfrm>
              <a:off x="379" y="1235"/>
              <a:ext cx="565" cy="247"/>
            </a:xfrm>
            <a:prstGeom prst="rect">
              <a:avLst/>
            </a:prstGeom>
            <a:noFill/>
            <a:ln w="25560">
              <a:solidFill>
                <a:srgbClr val="000000"/>
              </a:solidFill>
              <a:miter lim="800000"/>
              <a:headEnd/>
              <a:tailEnd/>
            </a:ln>
          </p:spPr>
          <p:txBody>
            <a:bodyPr wrap="none" anchor="ctr"/>
            <a:lstStyle/>
            <a:p>
              <a:endParaRPr lang="en-US"/>
            </a:p>
          </p:txBody>
        </p:sp>
        <p:sp>
          <p:nvSpPr>
            <p:cNvPr id="22594" name="Rectangle 4"/>
            <p:cNvSpPr>
              <a:spLocks noChangeArrowheads="1"/>
            </p:cNvSpPr>
            <p:nvPr/>
          </p:nvSpPr>
          <p:spPr bwMode="auto">
            <a:xfrm>
              <a:off x="395" y="1210"/>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22595" name="Rectangle 5"/>
            <p:cNvSpPr>
              <a:spLocks noChangeArrowheads="1"/>
            </p:cNvSpPr>
            <p:nvPr/>
          </p:nvSpPr>
          <p:spPr bwMode="auto">
            <a:xfrm>
              <a:off x="961" y="1235"/>
              <a:ext cx="565" cy="247"/>
            </a:xfrm>
            <a:prstGeom prst="rect">
              <a:avLst/>
            </a:prstGeom>
            <a:noFill/>
            <a:ln w="25560">
              <a:solidFill>
                <a:srgbClr val="000000"/>
              </a:solidFill>
              <a:miter lim="800000"/>
              <a:headEnd/>
              <a:tailEnd/>
            </a:ln>
          </p:spPr>
          <p:txBody>
            <a:bodyPr wrap="none" anchor="ctr"/>
            <a:lstStyle/>
            <a:p>
              <a:endParaRPr lang="en-US"/>
            </a:p>
          </p:txBody>
        </p:sp>
        <p:sp>
          <p:nvSpPr>
            <p:cNvPr id="22596" name="Rectangle 6"/>
            <p:cNvSpPr>
              <a:spLocks noChangeArrowheads="1"/>
            </p:cNvSpPr>
            <p:nvPr/>
          </p:nvSpPr>
          <p:spPr bwMode="auto">
            <a:xfrm>
              <a:off x="1543" y="1235"/>
              <a:ext cx="564" cy="247"/>
            </a:xfrm>
            <a:prstGeom prst="rect">
              <a:avLst/>
            </a:prstGeom>
            <a:noFill/>
            <a:ln w="25560">
              <a:solidFill>
                <a:srgbClr val="000000"/>
              </a:solidFill>
              <a:miter lim="800000"/>
              <a:headEnd/>
              <a:tailEnd/>
            </a:ln>
          </p:spPr>
          <p:txBody>
            <a:bodyPr wrap="none" anchor="ctr"/>
            <a:lstStyle/>
            <a:p>
              <a:endParaRPr lang="en-US"/>
            </a:p>
          </p:txBody>
        </p:sp>
        <p:sp>
          <p:nvSpPr>
            <p:cNvPr id="22597" name="Rectangle 7"/>
            <p:cNvSpPr>
              <a:spLocks noChangeArrowheads="1"/>
            </p:cNvSpPr>
            <p:nvPr/>
          </p:nvSpPr>
          <p:spPr bwMode="auto">
            <a:xfrm>
              <a:off x="2125" y="1235"/>
              <a:ext cx="565" cy="247"/>
            </a:xfrm>
            <a:prstGeom prst="rect">
              <a:avLst/>
            </a:prstGeom>
            <a:noFill/>
            <a:ln w="25560">
              <a:solidFill>
                <a:srgbClr val="000000"/>
              </a:solidFill>
              <a:miter lim="800000"/>
              <a:headEnd/>
              <a:tailEnd/>
            </a:ln>
          </p:spPr>
          <p:txBody>
            <a:bodyPr wrap="none" anchor="ctr"/>
            <a:lstStyle/>
            <a:p>
              <a:endParaRPr lang="en-US"/>
            </a:p>
          </p:txBody>
        </p:sp>
        <p:sp>
          <p:nvSpPr>
            <p:cNvPr id="22598" name="Rectangle 8"/>
            <p:cNvSpPr>
              <a:spLocks noChangeArrowheads="1"/>
            </p:cNvSpPr>
            <p:nvPr/>
          </p:nvSpPr>
          <p:spPr bwMode="auto">
            <a:xfrm>
              <a:off x="2707" y="1235"/>
              <a:ext cx="565" cy="247"/>
            </a:xfrm>
            <a:prstGeom prst="rect">
              <a:avLst/>
            </a:prstGeom>
            <a:noFill/>
            <a:ln w="25560">
              <a:solidFill>
                <a:srgbClr val="000000"/>
              </a:solidFill>
              <a:miter lim="800000"/>
              <a:headEnd/>
              <a:tailEnd/>
            </a:ln>
          </p:spPr>
          <p:txBody>
            <a:bodyPr wrap="none" anchor="ctr"/>
            <a:lstStyle/>
            <a:p>
              <a:endParaRPr lang="en-US"/>
            </a:p>
          </p:txBody>
        </p:sp>
        <p:sp>
          <p:nvSpPr>
            <p:cNvPr id="22599" name="Rectangle 9"/>
            <p:cNvSpPr>
              <a:spLocks noChangeArrowheads="1"/>
            </p:cNvSpPr>
            <p:nvPr/>
          </p:nvSpPr>
          <p:spPr bwMode="auto">
            <a:xfrm>
              <a:off x="925" y="1210"/>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22600" name="Rectangle 10"/>
            <p:cNvSpPr>
              <a:spLocks noChangeArrowheads="1"/>
            </p:cNvSpPr>
            <p:nvPr/>
          </p:nvSpPr>
          <p:spPr bwMode="auto">
            <a:xfrm>
              <a:off x="1505" y="1210"/>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22601" name="Rectangle 11"/>
            <p:cNvSpPr>
              <a:spLocks noChangeArrowheads="1"/>
            </p:cNvSpPr>
            <p:nvPr/>
          </p:nvSpPr>
          <p:spPr bwMode="auto">
            <a:xfrm>
              <a:off x="2084" y="1210"/>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22602" name="Rectangle 12"/>
            <p:cNvSpPr>
              <a:spLocks noChangeArrowheads="1"/>
            </p:cNvSpPr>
            <p:nvPr/>
          </p:nvSpPr>
          <p:spPr bwMode="auto">
            <a:xfrm>
              <a:off x="2725" y="1210"/>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grpSp>
        <p:nvGrpSpPr>
          <p:cNvPr id="3" name="Group 13"/>
          <p:cNvGrpSpPr>
            <a:grpSpLocks/>
          </p:cNvGrpSpPr>
          <p:nvPr/>
        </p:nvGrpSpPr>
        <p:grpSpPr bwMode="auto">
          <a:xfrm>
            <a:off x="1383840" y="2276879"/>
            <a:ext cx="4164480" cy="390281"/>
            <a:chOff x="961" y="1581"/>
            <a:chExt cx="2892" cy="271"/>
          </a:xfrm>
        </p:grpSpPr>
        <p:sp>
          <p:nvSpPr>
            <p:cNvPr id="22583" name="Rectangle 14"/>
            <p:cNvSpPr>
              <a:spLocks noChangeArrowheads="1"/>
            </p:cNvSpPr>
            <p:nvPr/>
          </p:nvSpPr>
          <p:spPr bwMode="auto">
            <a:xfrm>
              <a:off x="961" y="1605"/>
              <a:ext cx="565" cy="247"/>
            </a:xfrm>
            <a:prstGeom prst="rect">
              <a:avLst/>
            </a:prstGeom>
            <a:noFill/>
            <a:ln w="25560">
              <a:solidFill>
                <a:srgbClr val="000000"/>
              </a:solidFill>
              <a:miter lim="800000"/>
              <a:headEnd/>
              <a:tailEnd/>
            </a:ln>
          </p:spPr>
          <p:txBody>
            <a:bodyPr wrap="none" anchor="ctr"/>
            <a:lstStyle/>
            <a:p>
              <a:endParaRPr lang="en-US"/>
            </a:p>
          </p:txBody>
        </p:sp>
        <p:sp>
          <p:nvSpPr>
            <p:cNvPr id="22584" name="Rectangle 15"/>
            <p:cNvSpPr>
              <a:spLocks noChangeArrowheads="1"/>
            </p:cNvSpPr>
            <p:nvPr/>
          </p:nvSpPr>
          <p:spPr bwMode="auto">
            <a:xfrm>
              <a:off x="978" y="158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3366FF"/>
                  </a:solidFill>
                  <a:latin typeface="Trebuchet MS" charset="0"/>
                </a:rPr>
                <a:t>IFetch</a:t>
              </a:r>
              <a:endParaRPr lang="en-GB" sz="1300" dirty="0">
                <a:solidFill>
                  <a:srgbClr val="3366FF"/>
                </a:solidFill>
                <a:latin typeface="Trebuchet MS" charset="0"/>
              </a:endParaRPr>
            </a:p>
          </p:txBody>
        </p:sp>
        <p:sp>
          <p:nvSpPr>
            <p:cNvPr id="22585" name="Rectangle 16"/>
            <p:cNvSpPr>
              <a:spLocks noChangeArrowheads="1"/>
            </p:cNvSpPr>
            <p:nvPr/>
          </p:nvSpPr>
          <p:spPr bwMode="auto">
            <a:xfrm>
              <a:off x="1543" y="1605"/>
              <a:ext cx="564" cy="247"/>
            </a:xfrm>
            <a:prstGeom prst="rect">
              <a:avLst/>
            </a:prstGeom>
            <a:noFill/>
            <a:ln w="25560">
              <a:solidFill>
                <a:srgbClr val="000000"/>
              </a:solidFill>
              <a:miter lim="800000"/>
              <a:headEnd/>
              <a:tailEnd/>
            </a:ln>
          </p:spPr>
          <p:txBody>
            <a:bodyPr wrap="none" anchor="ctr"/>
            <a:lstStyle/>
            <a:p>
              <a:endParaRPr lang="en-US"/>
            </a:p>
          </p:txBody>
        </p:sp>
        <p:sp>
          <p:nvSpPr>
            <p:cNvPr id="22586" name="Rectangle 17"/>
            <p:cNvSpPr>
              <a:spLocks noChangeArrowheads="1"/>
            </p:cNvSpPr>
            <p:nvPr/>
          </p:nvSpPr>
          <p:spPr bwMode="auto">
            <a:xfrm>
              <a:off x="2125" y="1605"/>
              <a:ext cx="565" cy="247"/>
            </a:xfrm>
            <a:prstGeom prst="rect">
              <a:avLst/>
            </a:prstGeom>
            <a:noFill/>
            <a:ln w="25560">
              <a:solidFill>
                <a:srgbClr val="000000"/>
              </a:solidFill>
              <a:miter lim="800000"/>
              <a:headEnd/>
              <a:tailEnd/>
            </a:ln>
          </p:spPr>
          <p:txBody>
            <a:bodyPr wrap="none" anchor="ctr"/>
            <a:lstStyle/>
            <a:p>
              <a:endParaRPr lang="en-US"/>
            </a:p>
          </p:txBody>
        </p:sp>
        <p:sp>
          <p:nvSpPr>
            <p:cNvPr id="22587" name="Rectangle 18"/>
            <p:cNvSpPr>
              <a:spLocks noChangeArrowheads="1"/>
            </p:cNvSpPr>
            <p:nvPr/>
          </p:nvSpPr>
          <p:spPr bwMode="auto">
            <a:xfrm>
              <a:off x="2707" y="1605"/>
              <a:ext cx="565" cy="247"/>
            </a:xfrm>
            <a:prstGeom prst="rect">
              <a:avLst/>
            </a:prstGeom>
            <a:noFill/>
            <a:ln w="25560">
              <a:solidFill>
                <a:srgbClr val="000000"/>
              </a:solidFill>
              <a:miter lim="800000"/>
              <a:headEnd/>
              <a:tailEnd/>
            </a:ln>
          </p:spPr>
          <p:txBody>
            <a:bodyPr wrap="none" anchor="ctr"/>
            <a:lstStyle/>
            <a:p>
              <a:endParaRPr lang="en-US"/>
            </a:p>
          </p:txBody>
        </p:sp>
        <p:sp>
          <p:nvSpPr>
            <p:cNvPr id="22588" name="Rectangle 19"/>
            <p:cNvSpPr>
              <a:spLocks noChangeArrowheads="1"/>
            </p:cNvSpPr>
            <p:nvPr/>
          </p:nvSpPr>
          <p:spPr bwMode="auto">
            <a:xfrm>
              <a:off x="3289" y="1605"/>
              <a:ext cx="564" cy="247"/>
            </a:xfrm>
            <a:prstGeom prst="rect">
              <a:avLst/>
            </a:prstGeom>
            <a:noFill/>
            <a:ln w="25560">
              <a:solidFill>
                <a:srgbClr val="000000"/>
              </a:solidFill>
              <a:miter lim="800000"/>
              <a:headEnd/>
              <a:tailEnd/>
            </a:ln>
          </p:spPr>
          <p:txBody>
            <a:bodyPr wrap="none" anchor="ctr"/>
            <a:lstStyle/>
            <a:p>
              <a:endParaRPr lang="en-US"/>
            </a:p>
          </p:txBody>
        </p:sp>
        <p:sp>
          <p:nvSpPr>
            <p:cNvPr id="22589" name="Rectangle 20"/>
            <p:cNvSpPr>
              <a:spLocks noChangeArrowheads="1"/>
            </p:cNvSpPr>
            <p:nvPr/>
          </p:nvSpPr>
          <p:spPr bwMode="auto">
            <a:xfrm>
              <a:off x="1507" y="158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Dcd</a:t>
              </a:r>
              <a:endParaRPr lang="en-GB" sz="1300" dirty="0">
                <a:solidFill>
                  <a:srgbClr val="3366FF"/>
                </a:solidFill>
                <a:latin typeface="Trebuchet MS" charset="0"/>
              </a:endParaRPr>
            </a:p>
          </p:txBody>
        </p:sp>
        <p:sp>
          <p:nvSpPr>
            <p:cNvPr id="22590" name="Rectangle 21"/>
            <p:cNvSpPr>
              <a:spLocks noChangeArrowheads="1"/>
            </p:cNvSpPr>
            <p:nvPr/>
          </p:nvSpPr>
          <p:spPr bwMode="auto">
            <a:xfrm>
              <a:off x="2087" y="158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Exec</a:t>
              </a:r>
            </a:p>
          </p:txBody>
        </p:sp>
        <p:sp>
          <p:nvSpPr>
            <p:cNvPr id="22591" name="Rectangle 22"/>
            <p:cNvSpPr>
              <a:spLocks noChangeArrowheads="1"/>
            </p:cNvSpPr>
            <p:nvPr/>
          </p:nvSpPr>
          <p:spPr bwMode="auto">
            <a:xfrm>
              <a:off x="2665" y="158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Mem</a:t>
              </a:r>
              <a:endParaRPr lang="en-GB" sz="1300" dirty="0">
                <a:solidFill>
                  <a:srgbClr val="3366FF"/>
                </a:solidFill>
                <a:latin typeface="Trebuchet MS" charset="0"/>
              </a:endParaRPr>
            </a:p>
          </p:txBody>
        </p:sp>
        <p:sp>
          <p:nvSpPr>
            <p:cNvPr id="22592" name="Rectangle 23"/>
            <p:cNvSpPr>
              <a:spLocks noChangeArrowheads="1"/>
            </p:cNvSpPr>
            <p:nvPr/>
          </p:nvSpPr>
          <p:spPr bwMode="auto">
            <a:xfrm>
              <a:off x="3307" y="158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WB</a:t>
              </a:r>
            </a:p>
          </p:txBody>
        </p:sp>
      </p:grpSp>
      <p:grpSp>
        <p:nvGrpSpPr>
          <p:cNvPr id="4" name="Group 24"/>
          <p:cNvGrpSpPr>
            <a:grpSpLocks/>
          </p:cNvGrpSpPr>
          <p:nvPr/>
        </p:nvGrpSpPr>
        <p:grpSpPr bwMode="auto">
          <a:xfrm>
            <a:off x="2221920" y="2809735"/>
            <a:ext cx="4165920" cy="390281"/>
            <a:chOff x="1543" y="1951"/>
            <a:chExt cx="2893" cy="271"/>
          </a:xfrm>
        </p:grpSpPr>
        <p:sp>
          <p:nvSpPr>
            <p:cNvPr id="22573" name="Rectangle 25"/>
            <p:cNvSpPr>
              <a:spLocks noChangeArrowheads="1"/>
            </p:cNvSpPr>
            <p:nvPr/>
          </p:nvSpPr>
          <p:spPr bwMode="auto">
            <a:xfrm>
              <a:off x="1543" y="1975"/>
              <a:ext cx="564" cy="247"/>
            </a:xfrm>
            <a:prstGeom prst="rect">
              <a:avLst/>
            </a:prstGeom>
            <a:noFill/>
            <a:ln w="25560">
              <a:solidFill>
                <a:srgbClr val="000000"/>
              </a:solidFill>
              <a:miter lim="800000"/>
              <a:headEnd/>
              <a:tailEnd/>
            </a:ln>
          </p:spPr>
          <p:txBody>
            <a:bodyPr wrap="none" anchor="ctr"/>
            <a:lstStyle/>
            <a:p>
              <a:endParaRPr lang="en-US"/>
            </a:p>
          </p:txBody>
        </p:sp>
        <p:sp>
          <p:nvSpPr>
            <p:cNvPr id="22574" name="Rectangle 26"/>
            <p:cNvSpPr>
              <a:spLocks noChangeArrowheads="1"/>
            </p:cNvSpPr>
            <p:nvPr/>
          </p:nvSpPr>
          <p:spPr bwMode="auto">
            <a:xfrm>
              <a:off x="1560" y="195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FF0000"/>
                  </a:solidFill>
                  <a:latin typeface="Trebuchet MS" charset="0"/>
                </a:rPr>
                <a:t>IFetch</a:t>
              </a:r>
              <a:endParaRPr lang="en-GB" sz="1300" dirty="0">
                <a:solidFill>
                  <a:srgbClr val="FF0000"/>
                </a:solidFill>
                <a:latin typeface="Trebuchet MS" charset="0"/>
              </a:endParaRPr>
            </a:p>
          </p:txBody>
        </p:sp>
        <p:sp>
          <p:nvSpPr>
            <p:cNvPr id="22575" name="Rectangle 27"/>
            <p:cNvSpPr>
              <a:spLocks noChangeArrowheads="1"/>
            </p:cNvSpPr>
            <p:nvPr/>
          </p:nvSpPr>
          <p:spPr bwMode="auto">
            <a:xfrm>
              <a:off x="2125" y="1975"/>
              <a:ext cx="565" cy="247"/>
            </a:xfrm>
            <a:prstGeom prst="rect">
              <a:avLst/>
            </a:prstGeom>
            <a:noFill/>
            <a:ln w="25560">
              <a:solidFill>
                <a:srgbClr val="000000"/>
              </a:solidFill>
              <a:miter lim="800000"/>
              <a:headEnd/>
              <a:tailEnd/>
            </a:ln>
          </p:spPr>
          <p:txBody>
            <a:bodyPr wrap="none" anchor="ctr"/>
            <a:lstStyle/>
            <a:p>
              <a:endParaRPr lang="en-US"/>
            </a:p>
          </p:txBody>
        </p:sp>
        <p:sp>
          <p:nvSpPr>
            <p:cNvPr id="22576" name="Rectangle 28"/>
            <p:cNvSpPr>
              <a:spLocks noChangeArrowheads="1"/>
            </p:cNvSpPr>
            <p:nvPr/>
          </p:nvSpPr>
          <p:spPr bwMode="auto">
            <a:xfrm>
              <a:off x="2707" y="1975"/>
              <a:ext cx="565" cy="247"/>
            </a:xfrm>
            <a:prstGeom prst="rect">
              <a:avLst/>
            </a:prstGeom>
            <a:noFill/>
            <a:ln w="25560">
              <a:solidFill>
                <a:srgbClr val="000000"/>
              </a:solidFill>
              <a:miter lim="800000"/>
              <a:headEnd/>
              <a:tailEnd/>
            </a:ln>
          </p:spPr>
          <p:txBody>
            <a:bodyPr wrap="none" anchor="ctr"/>
            <a:lstStyle/>
            <a:p>
              <a:endParaRPr lang="en-US"/>
            </a:p>
          </p:txBody>
        </p:sp>
        <p:sp>
          <p:nvSpPr>
            <p:cNvPr id="22577" name="Rectangle 29"/>
            <p:cNvSpPr>
              <a:spLocks noChangeArrowheads="1"/>
            </p:cNvSpPr>
            <p:nvPr/>
          </p:nvSpPr>
          <p:spPr bwMode="auto">
            <a:xfrm>
              <a:off x="3290" y="1975"/>
              <a:ext cx="564" cy="247"/>
            </a:xfrm>
            <a:prstGeom prst="rect">
              <a:avLst/>
            </a:prstGeom>
            <a:noFill/>
            <a:ln w="25560">
              <a:solidFill>
                <a:srgbClr val="000000"/>
              </a:solidFill>
              <a:miter lim="800000"/>
              <a:headEnd/>
              <a:tailEnd/>
            </a:ln>
          </p:spPr>
          <p:txBody>
            <a:bodyPr wrap="none" anchor="ctr"/>
            <a:lstStyle/>
            <a:p>
              <a:endParaRPr lang="en-US"/>
            </a:p>
          </p:txBody>
        </p:sp>
        <p:sp>
          <p:nvSpPr>
            <p:cNvPr id="22578" name="Rectangle 30"/>
            <p:cNvSpPr>
              <a:spLocks noChangeArrowheads="1"/>
            </p:cNvSpPr>
            <p:nvPr/>
          </p:nvSpPr>
          <p:spPr bwMode="auto">
            <a:xfrm>
              <a:off x="3871" y="1975"/>
              <a:ext cx="565" cy="247"/>
            </a:xfrm>
            <a:prstGeom prst="rect">
              <a:avLst/>
            </a:prstGeom>
            <a:noFill/>
            <a:ln w="25560">
              <a:solidFill>
                <a:srgbClr val="000000"/>
              </a:solidFill>
              <a:miter lim="800000"/>
              <a:headEnd/>
              <a:tailEnd/>
            </a:ln>
          </p:spPr>
          <p:txBody>
            <a:bodyPr wrap="none" anchor="ctr"/>
            <a:lstStyle/>
            <a:p>
              <a:endParaRPr lang="en-US"/>
            </a:p>
          </p:txBody>
        </p:sp>
        <p:sp>
          <p:nvSpPr>
            <p:cNvPr id="22579" name="Rectangle 31"/>
            <p:cNvSpPr>
              <a:spLocks noChangeArrowheads="1"/>
            </p:cNvSpPr>
            <p:nvPr/>
          </p:nvSpPr>
          <p:spPr bwMode="auto">
            <a:xfrm>
              <a:off x="2089" y="195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Dcd</a:t>
              </a:r>
              <a:endParaRPr lang="en-GB" sz="1300" dirty="0">
                <a:solidFill>
                  <a:srgbClr val="FF0000"/>
                </a:solidFill>
                <a:latin typeface="Trebuchet MS" charset="0"/>
              </a:endParaRPr>
            </a:p>
          </p:txBody>
        </p:sp>
        <p:sp>
          <p:nvSpPr>
            <p:cNvPr id="22580" name="Rectangle 32"/>
            <p:cNvSpPr>
              <a:spLocks noChangeArrowheads="1"/>
            </p:cNvSpPr>
            <p:nvPr/>
          </p:nvSpPr>
          <p:spPr bwMode="auto">
            <a:xfrm>
              <a:off x="2669" y="195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Exec</a:t>
              </a:r>
            </a:p>
          </p:txBody>
        </p:sp>
        <p:sp>
          <p:nvSpPr>
            <p:cNvPr id="22581" name="Rectangle 33"/>
            <p:cNvSpPr>
              <a:spLocks noChangeArrowheads="1"/>
            </p:cNvSpPr>
            <p:nvPr/>
          </p:nvSpPr>
          <p:spPr bwMode="auto">
            <a:xfrm>
              <a:off x="3248" y="195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Mem</a:t>
              </a:r>
              <a:endParaRPr lang="en-GB" sz="1300" dirty="0">
                <a:solidFill>
                  <a:srgbClr val="FF0000"/>
                </a:solidFill>
                <a:latin typeface="Trebuchet MS" charset="0"/>
              </a:endParaRPr>
            </a:p>
          </p:txBody>
        </p:sp>
        <p:sp>
          <p:nvSpPr>
            <p:cNvPr id="22582" name="Rectangle 34"/>
            <p:cNvSpPr>
              <a:spLocks noChangeArrowheads="1"/>
            </p:cNvSpPr>
            <p:nvPr/>
          </p:nvSpPr>
          <p:spPr bwMode="auto">
            <a:xfrm>
              <a:off x="3889" y="195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WB</a:t>
              </a:r>
            </a:p>
          </p:txBody>
        </p:sp>
      </p:grpSp>
      <p:grpSp>
        <p:nvGrpSpPr>
          <p:cNvPr id="5" name="Group 35"/>
          <p:cNvGrpSpPr>
            <a:grpSpLocks/>
          </p:cNvGrpSpPr>
          <p:nvPr/>
        </p:nvGrpSpPr>
        <p:grpSpPr bwMode="auto">
          <a:xfrm>
            <a:off x="3060000" y="3342589"/>
            <a:ext cx="4165920" cy="391721"/>
            <a:chOff x="2125" y="2321"/>
            <a:chExt cx="2893" cy="272"/>
          </a:xfrm>
        </p:grpSpPr>
        <p:sp>
          <p:nvSpPr>
            <p:cNvPr id="22563" name="Rectangle 36"/>
            <p:cNvSpPr>
              <a:spLocks noChangeArrowheads="1"/>
            </p:cNvSpPr>
            <p:nvPr/>
          </p:nvSpPr>
          <p:spPr bwMode="auto">
            <a:xfrm>
              <a:off x="2125" y="2346"/>
              <a:ext cx="565" cy="247"/>
            </a:xfrm>
            <a:prstGeom prst="rect">
              <a:avLst/>
            </a:prstGeom>
            <a:noFill/>
            <a:ln w="25560">
              <a:solidFill>
                <a:srgbClr val="000000"/>
              </a:solidFill>
              <a:miter lim="800000"/>
              <a:headEnd/>
              <a:tailEnd/>
            </a:ln>
          </p:spPr>
          <p:txBody>
            <a:bodyPr wrap="none" anchor="ctr"/>
            <a:lstStyle/>
            <a:p>
              <a:endParaRPr lang="en-US"/>
            </a:p>
          </p:txBody>
        </p:sp>
        <p:sp>
          <p:nvSpPr>
            <p:cNvPr id="22564" name="Rectangle 37"/>
            <p:cNvSpPr>
              <a:spLocks noChangeArrowheads="1"/>
            </p:cNvSpPr>
            <p:nvPr/>
          </p:nvSpPr>
          <p:spPr bwMode="auto">
            <a:xfrm>
              <a:off x="2142" y="232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5400"/>
                  </a:solidFill>
                  <a:latin typeface="Trebuchet MS" charset="0"/>
                </a:rPr>
                <a:t>IFetch</a:t>
              </a:r>
              <a:endParaRPr lang="en-GB" sz="1300" dirty="0">
                <a:solidFill>
                  <a:srgbClr val="005400"/>
                </a:solidFill>
                <a:latin typeface="Trebuchet MS" charset="0"/>
              </a:endParaRPr>
            </a:p>
          </p:txBody>
        </p:sp>
        <p:sp>
          <p:nvSpPr>
            <p:cNvPr id="22565" name="Rectangle 38"/>
            <p:cNvSpPr>
              <a:spLocks noChangeArrowheads="1"/>
            </p:cNvSpPr>
            <p:nvPr/>
          </p:nvSpPr>
          <p:spPr bwMode="auto">
            <a:xfrm>
              <a:off x="2707" y="2346"/>
              <a:ext cx="565" cy="247"/>
            </a:xfrm>
            <a:prstGeom prst="rect">
              <a:avLst/>
            </a:prstGeom>
            <a:noFill/>
            <a:ln w="25560">
              <a:solidFill>
                <a:srgbClr val="000000"/>
              </a:solidFill>
              <a:miter lim="800000"/>
              <a:headEnd/>
              <a:tailEnd/>
            </a:ln>
          </p:spPr>
          <p:txBody>
            <a:bodyPr wrap="none" anchor="ctr"/>
            <a:lstStyle/>
            <a:p>
              <a:endParaRPr lang="en-US"/>
            </a:p>
          </p:txBody>
        </p:sp>
        <p:sp>
          <p:nvSpPr>
            <p:cNvPr id="22566" name="Rectangle 39"/>
            <p:cNvSpPr>
              <a:spLocks noChangeArrowheads="1"/>
            </p:cNvSpPr>
            <p:nvPr/>
          </p:nvSpPr>
          <p:spPr bwMode="auto">
            <a:xfrm>
              <a:off x="3289" y="2346"/>
              <a:ext cx="564" cy="247"/>
            </a:xfrm>
            <a:prstGeom prst="rect">
              <a:avLst/>
            </a:prstGeom>
            <a:noFill/>
            <a:ln w="25560">
              <a:solidFill>
                <a:srgbClr val="000000"/>
              </a:solidFill>
              <a:miter lim="800000"/>
              <a:headEnd/>
              <a:tailEnd/>
            </a:ln>
          </p:spPr>
          <p:txBody>
            <a:bodyPr wrap="none" anchor="ctr"/>
            <a:lstStyle/>
            <a:p>
              <a:endParaRPr lang="en-US"/>
            </a:p>
          </p:txBody>
        </p:sp>
        <p:sp>
          <p:nvSpPr>
            <p:cNvPr id="22567" name="Rectangle 40"/>
            <p:cNvSpPr>
              <a:spLocks noChangeArrowheads="1"/>
            </p:cNvSpPr>
            <p:nvPr/>
          </p:nvSpPr>
          <p:spPr bwMode="auto">
            <a:xfrm>
              <a:off x="3871" y="2346"/>
              <a:ext cx="565" cy="247"/>
            </a:xfrm>
            <a:prstGeom prst="rect">
              <a:avLst/>
            </a:prstGeom>
            <a:noFill/>
            <a:ln w="25560">
              <a:solidFill>
                <a:srgbClr val="000000"/>
              </a:solidFill>
              <a:miter lim="800000"/>
              <a:headEnd/>
              <a:tailEnd/>
            </a:ln>
          </p:spPr>
          <p:txBody>
            <a:bodyPr wrap="none" anchor="ctr"/>
            <a:lstStyle/>
            <a:p>
              <a:endParaRPr lang="en-US"/>
            </a:p>
          </p:txBody>
        </p:sp>
        <p:sp>
          <p:nvSpPr>
            <p:cNvPr id="22568" name="Rectangle 41"/>
            <p:cNvSpPr>
              <a:spLocks noChangeArrowheads="1"/>
            </p:cNvSpPr>
            <p:nvPr/>
          </p:nvSpPr>
          <p:spPr bwMode="auto">
            <a:xfrm>
              <a:off x="4453" y="2346"/>
              <a:ext cx="565" cy="247"/>
            </a:xfrm>
            <a:prstGeom prst="rect">
              <a:avLst/>
            </a:prstGeom>
            <a:noFill/>
            <a:ln w="25560">
              <a:solidFill>
                <a:srgbClr val="000000"/>
              </a:solidFill>
              <a:miter lim="800000"/>
              <a:headEnd/>
              <a:tailEnd/>
            </a:ln>
          </p:spPr>
          <p:txBody>
            <a:bodyPr wrap="none" anchor="ctr"/>
            <a:lstStyle/>
            <a:p>
              <a:endParaRPr lang="en-US"/>
            </a:p>
          </p:txBody>
        </p:sp>
        <p:sp>
          <p:nvSpPr>
            <p:cNvPr id="22569" name="Rectangle 42"/>
            <p:cNvSpPr>
              <a:spLocks noChangeArrowheads="1"/>
            </p:cNvSpPr>
            <p:nvPr/>
          </p:nvSpPr>
          <p:spPr bwMode="auto">
            <a:xfrm>
              <a:off x="2671" y="232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Dcd</a:t>
              </a:r>
              <a:endParaRPr lang="en-GB" sz="1300" dirty="0">
                <a:solidFill>
                  <a:srgbClr val="005400"/>
                </a:solidFill>
                <a:latin typeface="Trebuchet MS" charset="0"/>
              </a:endParaRPr>
            </a:p>
          </p:txBody>
        </p:sp>
        <p:sp>
          <p:nvSpPr>
            <p:cNvPr id="22570" name="Rectangle 43"/>
            <p:cNvSpPr>
              <a:spLocks noChangeArrowheads="1"/>
            </p:cNvSpPr>
            <p:nvPr/>
          </p:nvSpPr>
          <p:spPr bwMode="auto">
            <a:xfrm>
              <a:off x="3251" y="232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Exec</a:t>
              </a:r>
            </a:p>
          </p:txBody>
        </p:sp>
        <p:sp>
          <p:nvSpPr>
            <p:cNvPr id="22571" name="Rectangle 44"/>
            <p:cNvSpPr>
              <a:spLocks noChangeArrowheads="1"/>
            </p:cNvSpPr>
            <p:nvPr/>
          </p:nvSpPr>
          <p:spPr bwMode="auto">
            <a:xfrm>
              <a:off x="3830" y="232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Mem</a:t>
              </a:r>
              <a:endParaRPr lang="en-GB" sz="1300" dirty="0">
                <a:solidFill>
                  <a:srgbClr val="005400"/>
                </a:solidFill>
                <a:latin typeface="Trebuchet MS" charset="0"/>
              </a:endParaRPr>
            </a:p>
          </p:txBody>
        </p:sp>
        <p:sp>
          <p:nvSpPr>
            <p:cNvPr id="22572" name="Rectangle 45"/>
            <p:cNvSpPr>
              <a:spLocks noChangeArrowheads="1"/>
            </p:cNvSpPr>
            <p:nvPr/>
          </p:nvSpPr>
          <p:spPr bwMode="auto">
            <a:xfrm>
              <a:off x="4471" y="232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WB</a:t>
              </a:r>
            </a:p>
          </p:txBody>
        </p:sp>
      </p:grpSp>
      <p:grpSp>
        <p:nvGrpSpPr>
          <p:cNvPr id="6" name="Group 46"/>
          <p:cNvGrpSpPr>
            <a:grpSpLocks/>
          </p:cNvGrpSpPr>
          <p:nvPr/>
        </p:nvGrpSpPr>
        <p:grpSpPr bwMode="auto">
          <a:xfrm>
            <a:off x="3898080" y="3876885"/>
            <a:ext cx="4164480" cy="390281"/>
            <a:chOff x="2707" y="2692"/>
            <a:chExt cx="2892" cy="271"/>
          </a:xfrm>
        </p:grpSpPr>
        <p:sp>
          <p:nvSpPr>
            <p:cNvPr id="22553" name="Rectangle 47"/>
            <p:cNvSpPr>
              <a:spLocks noChangeArrowheads="1"/>
            </p:cNvSpPr>
            <p:nvPr/>
          </p:nvSpPr>
          <p:spPr bwMode="auto">
            <a:xfrm>
              <a:off x="2707" y="2716"/>
              <a:ext cx="565" cy="247"/>
            </a:xfrm>
            <a:prstGeom prst="rect">
              <a:avLst/>
            </a:prstGeom>
            <a:noFill/>
            <a:ln w="25560">
              <a:solidFill>
                <a:srgbClr val="000000"/>
              </a:solidFill>
              <a:miter lim="800000"/>
              <a:headEnd/>
              <a:tailEnd/>
            </a:ln>
          </p:spPr>
          <p:txBody>
            <a:bodyPr wrap="none" anchor="ctr"/>
            <a:lstStyle/>
            <a:p>
              <a:endParaRPr lang="en-US"/>
            </a:p>
          </p:txBody>
        </p:sp>
        <p:sp>
          <p:nvSpPr>
            <p:cNvPr id="22554" name="Rectangle 48"/>
            <p:cNvSpPr>
              <a:spLocks noChangeArrowheads="1"/>
            </p:cNvSpPr>
            <p:nvPr/>
          </p:nvSpPr>
          <p:spPr bwMode="auto">
            <a:xfrm>
              <a:off x="2724" y="2692"/>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777777"/>
                  </a:solidFill>
                  <a:latin typeface="Trebuchet MS" charset="0"/>
                </a:rPr>
                <a:t>IFetch</a:t>
              </a:r>
              <a:endParaRPr lang="en-GB" sz="1300" dirty="0">
                <a:solidFill>
                  <a:srgbClr val="777777"/>
                </a:solidFill>
                <a:latin typeface="Trebuchet MS" charset="0"/>
              </a:endParaRPr>
            </a:p>
          </p:txBody>
        </p:sp>
        <p:sp>
          <p:nvSpPr>
            <p:cNvPr id="22555" name="Rectangle 49"/>
            <p:cNvSpPr>
              <a:spLocks noChangeArrowheads="1"/>
            </p:cNvSpPr>
            <p:nvPr/>
          </p:nvSpPr>
          <p:spPr bwMode="auto">
            <a:xfrm>
              <a:off x="3289" y="2716"/>
              <a:ext cx="564" cy="247"/>
            </a:xfrm>
            <a:prstGeom prst="rect">
              <a:avLst/>
            </a:prstGeom>
            <a:noFill/>
            <a:ln w="25560">
              <a:solidFill>
                <a:srgbClr val="000000"/>
              </a:solidFill>
              <a:miter lim="800000"/>
              <a:headEnd/>
              <a:tailEnd/>
            </a:ln>
          </p:spPr>
          <p:txBody>
            <a:bodyPr wrap="none" anchor="ctr"/>
            <a:lstStyle/>
            <a:p>
              <a:endParaRPr lang="en-US"/>
            </a:p>
          </p:txBody>
        </p:sp>
        <p:sp>
          <p:nvSpPr>
            <p:cNvPr id="22556" name="Rectangle 50"/>
            <p:cNvSpPr>
              <a:spLocks noChangeArrowheads="1"/>
            </p:cNvSpPr>
            <p:nvPr/>
          </p:nvSpPr>
          <p:spPr bwMode="auto">
            <a:xfrm>
              <a:off x="3871" y="2716"/>
              <a:ext cx="565" cy="247"/>
            </a:xfrm>
            <a:prstGeom prst="rect">
              <a:avLst/>
            </a:prstGeom>
            <a:noFill/>
            <a:ln w="25560">
              <a:solidFill>
                <a:srgbClr val="000000"/>
              </a:solidFill>
              <a:miter lim="800000"/>
              <a:headEnd/>
              <a:tailEnd/>
            </a:ln>
          </p:spPr>
          <p:txBody>
            <a:bodyPr wrap="none" anchor="ctr"/>
            <a:lstStyle/>
            <a:p>
              <a:endParaRPr lang="en-US"/>
            </a:p>
          </p:txBody>
        </p:sp>
        <p:sp>
          <p:nvSpPr>
            <p:cNvPr id="22557" name="Rectangle 51"/>
            <p:cNvSpPr>
              <a:spLocks noChangeArrowheads="1"/>
            </p:cNvSpPr>
            <p:nvPr/>
          </p:nvSpPr>
          <p:spPr bwMode="auto">
            <a:xfrm>
              <a:off x="4453" y="2716"/>
              <a:ext cx="565" cy="247"/>
            </a:xfrm>
            <a:prstGeom prst="rect">
              <a:avLst/>
            </a:prstGeom>
            <a:noFill/>
            <a:ln w="25560">
              <a:solidFill>
                <a:srgbClr val="000000"/>
              </a:solidFill>
              <a:miter lim="800000"/>
              <a:headEnd/>
              <a:tailEnd/>
            </a:ln>
          </p:spPr>
          <p:txBody>
            <a:bodyPr wrap="none" anchor="ctr"/>
            <a:lstStyle/>
            <a:p>
              <a:endParaRPr lang="en-US"/>
            </a:p>
          </p:txBody>
        </p:sp>
        <p:sp>
          <p:nvSpPr>
            <p:cNvPr id="22558" name="Rectangle 52"/>
            <p:cNvSpPr>
              <a:spLocks noChangeArrowheads="1"/>
            </p:cNvSpPr>
            <p:nvPr/>
          </p:nvSpPr>
          <p:spPr bwMode="auto">
            <a:xfrm>
              <a:off x="5035" y="2716"/>
              <a:ext cx="564" cy="247"/>
            </a:xfrm>
            <a:prstGeom prst="rect">
              <a:avLst/>
            </a:prstGeom>
            <a:noFill/>
            <a:ln w="25560">
              <a:solidFill>
                <a:srgbClr val="000000"/>
              </a:solidFill>
              <a:miter lim="800000"/>
              <a:headEnd/>
              <a:tailEnd/>
            </a:ln>
          </p:spPr>
          <p:txBody>
            <a:bodyPr wrap="none" anchor="ctr"/>
            <a:lstStyle/>
            <a:p>
              <a:endParaRPr lang="en-US"/>
            </a:p>
          </p:txBody>
        </p:sp>
        <p:sp>
          <p:nvSpPr>
            <p:cNvPr id="22559" name="Rectangle 53"/>
            <p:cNvSpPr>
              <a:spLocks noChangeArrowheads="1"/>
            </p:cNvSpPr>
            <p:nvPr/>
          </p:nvSpPr>
          <p:spPr bwMode="auto">
            <a:xfrm>
              <a:off x="3253" y="2692"/>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Dcd</a:t>
              </a:r>
              <a:endParaRPr lang="en-GB" sz="1300" dirty="0">
                <a:solidFill>
                  <a:srgbClr val="777777"/>
                </a:solidFill>
                <a:latin typeface="Trebuchet MS" charset="0"/>
              </a:endParaRPr>
            </a:p>
          </p:txBody>
        </p:sp>
        <p:sp>
          <p:nvSpPr>
            <p:cNvPr id="22560" name="Rectangle 54"/>
            <p:cNvSpPr>
              <a:spLocks noChangeArrowheads="1"/>
            </p:cNvSpPr>
            <p:nvPr/>
          </p:nvSpPr>
          <p:spPr bwMode="auto">
            <a:xfrm>
              <a:off x="3833" y="2692"/>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Exec</a:t>
              </a:r>
            </a:p>
          </p:txBody>
        </p:sp>
        <p:sp>
          <p:nvSpPr>
            <p:cNvPr id="22561" name="Rectangle 55"/>
            <p:cNvSpPr>
              <a:spLocks noChangeArrowheads="1"/>
            </p:cNvSpPr>
            <p:nvPr/>
          </p:nvSpPr>
          <p:spPr bwMode="auto">
            <a:xfrm>
              <a:off x="4412" y="2692"/>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Mem</a:t>
              </a:r>
              <a:endParaRPr lang="en-GB" sz="1300" dirty="0">
                <a:solidFill>
                  <a:srgbClr val="777777"/>
                </a:solidFill>
                <a:latin typeface="Trebuchet MS" charset="0"/>
              </a:endParaRPr>
            </a:p>
          </p:txBody>
        </p:sp>
        <p:sp>
          <p:nvSpPr>
            <p:cNvPr id="22562" name="Rectangle 56"/>
            <p:cNvSpPr>
              <a:spLocks noChangeArrowheads="1"/>
            </p:cNvSpPr>
            <p:nvPr/>
          </p:nvSpPr>
          <p:spPr bwMode="auto">
            <a:xfrm>
              <a:off x="5053" y="2692"/>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WB</a:t>
              </a:r>
            </a:p>
          </p:txBody>
        </p:sp>
      </p:grpSp>
      <p:grpSp>
        <p:nvGrpSpPr>
          <p:cNvPr id="7" name="Group 57"/>
          <p:cNvGrpSpPr>
            <a:grpSpLocks/>
          </p:cNvGrpSpPr>
          <p:nvPr/>
        </p:nvGrpSpPr>
        <p:grpSpPr bwMode="auto">
          <a:xfrm>
            <a:off x="4737600" y="4409741"/>
            <a:ext cx="4165920" cy="390281"/>
            <a:chOff x="3290" y="3062"/>
            <a:chExt cx="2893" cy="271"/>
          </a:xfrm>
        </p:grpSpPr>
        <p:sp>
          <p:nvSpPr>
            <p:cNvPr id="22543" name="Rectangle 58"/>
            <p:cNvSpPr>
              <a:spLocks noChangeArrowheads="1"/>
            </p:cNvSpPr>
            <p:nvPr/>
          </p:nvSpPr>
          <p:spPr bwMode="auto">
            <a:xfrm>
              <a:off x="3290" y="3086"/>
              <a:ext cx="564" cy="247"/>
            </a:xfrm>
            <a:prstGeom prst="rect">
              <a:avLst/>
            </a:prstGeom>
            <a:noFill/>
            <a:ln w="25560">
              <a:solidFill>
                <a:srgbClr val="000000"/>
              </a:solidFill>
              <a:miter lim="800000"/>
              <a:headEnd/>
              <a:tailEnd/>
            </a:ln>
          </p:spPr>
          <p:txBody>
            <a:bodyPr wrap="none" anchor="ctr"/>
            <a:lstStyle/>
            <a:p>
              <a:endParaRPr lang="en-US"/>
            </a:p>
          </p:txBody>
        </p:sp>
        <p:sp>
          <p:nvSpPr>
            <p:cNvPr id="22544" name="Rectangle 59"/>
            <p:cNvSpPr>
              <a:spLocks noChangeArrowheads="1"/>
            </p:cNvSpPr>
            <p:nvPr/>
          </p:nvSpPr>
          <p:spPr bwMode="auto">
            <a:xfrm>
              <a:off x="3306" y="3062"/>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22545" name="Rectangle 60"/>
            <p:cNvSpPr>
              <a:spLocks noChangeArrowheads="1"/>
            </p:cNvSpPr>
            <p:nvPr/>
          </p:nvSpPr>
          <p:spPr bwMode="auto">
            <a:xfrm>
              <a:off x="3871" y="3086"/>
              <a:ext cx="565" cy="247"/>
            </a:xfrm>
            <a:prstGeom prst="rect">
              <a:avLst/>
            </a:prstGeom>
            <a:noFill/>
            <a:ln w="25560">
              <a:solidFill>
                <a:srgbClr val="000000"/>
              </a:solidFill>
              <a:miter lim="800000"/>
              <a:headEnd/>
              <a:tailEnd/>
            </a:ln>
          </p:spPr>
          <p:txBody>
            <a:bodyPr wrap="none" anchor="ctr"/>
            <a:lstStyle/>
            <a:p>
              <a:endParaRPr lang="en-US"/>
            </a:p>
          </p:txBody>
        </p:sp>
        <p:sp>
          <p:nvSpPr>
            <p:cNvPr id="22546" name="Rectangle 61"/>
            <p:cNvSpPr>
              <a:spLocks noChangeArrowheads="1"/>
            </p:cNvSpPr>
            <p:nvPr/>
          </p:nvSpPr>
          <p:spPr bwMode="auto">
            <a:xfrm>
              <a:off x="4453" y="3086"/>
              <a:ext cx="565" cy="247"/>
            </a:xfrm>
            <a:prstGeom prst="rect">
              <a:avLst/>
            </a:prstGeom>
            <a:noFill/>
            <a:ln w="25560">
              <a:solidFill>
                <a:srgbClr val="000000"/>
              </a:solidFill>
              <a:miter lim="800000"/>
              <a:headEnd/>
              <a:tailEnd/>
            </a:ln>
          </p:spPr>
          <p:txBody>
            <a:bodyPr wrap="none" anchor="ctr"/>
            <a:lstStyle/>
            <a:p>
              <a:endParaRPr lang="en-US"/>
            </a:p>
          </p:txBody>
        </p:sp>
        <p:sp>
          <p:nvSpPr>
            <p:cNvPr id="22547" name="Rectangle 62"/>
            <p:cNvSpPr>
              <a:spLocks noChangeArrowheads="1"/>
            </p:cNvSpPr>
            <p:nvPr/>
          </p:nvSpPr>
          <p:spPr bwMode="auto">
            <a:xfrm>
              <a:off x="5036" y="3086"/>
              <a:ext cx="564" cy="247"/>
            </a:xfrm>
            <a:prstGeom prst="rect">
              <a:avLst/>
            </a:prstGeom>
            <a:noFill/>
            <a:ln w="25560">
              <a:solidFill>
                <a:srgbClr val="000000"/>
              </a:solidFill>
              <a:miter lim="800000"/>
              <a:headEnd/>
              <a:tailEnd/>
            </a:ln>
          </p:spPr>
          <p:txBody>
            <a:bodyPr wrap="none" anchor="ctr"/>
            <a:lstStyle/>
            <a:p>
              <a:endParaRPr lang="en-US"/>
            </a:p>
          </p:txBody>
        </p:sp>
        <p:sp>
          <p:nvSpPr>
            <p:cNvPr id="22548" name="Rectangle 63"/>
            <p:cNvSpPr>
              <a:spLocks noChangeArrowheads="1"/>
            </p:cNvSpPr>
            <p:nvPr/>
          </p:nvSpPr>
          <p:spPr bwMode="auto">
            <a:xfrm>
              <a:off x="5618" y="3086"/>
              <a:ext cx="565" cy="247"/>
            </a:xfrm>
            <a:prstGeom prst="rect">
              <a:avLst/>
            </a:prstGeom>
            <a:noFill/>
            <a:ln w="25560">
              <a:solidFill>
                <a:srgbClr val="000000"/>
              </a:solidFill>
              <a:miter lim="800000"/>
              <a:headEnd/>
              <a:tailEnd/>
            </a:ln>
          </p:spPr>
          <p:txBody>
            <a:bodyPr wrap="none" anchor="ctr"/>
            <a:lstStyle/>
            <a:p>
              <a:endParaRPr lang="en-US"/>
            </a:p>
          </p:txBody>
        </p:sp>
        <p:sp>
          <p:nvSpPr>
            <p:cNvPr id="22549" name="Rectangle 64"/>
            <p:cNvSpPr>
              <a:spLocks noChangeArrowheads="1"/>
            </p:cNvSpPr>
            <p:nvPr/>
          </p:nvSpPr>
          <p:spPr bwMode="auto">
            <a:xfrm>
              <a:off x="3835" y="3062"/>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22550" name="Rectangle 65"/>
            <p:cNvSpPr>
              <a:spLocks noChangeArrowheads="1"/>
            </p:cNvSpPr>
            <p:nvPr/>
          </p:nvSpPr>
          <p:spPr bwMode="auto">
            <a:xfrm>
              <a:off x="4415" y="3062"/>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22551" name="Rectangle 66"/>
            <p:cNvSpPr>
              <a:spLocks noChangeArrowheads="1"/>
            </p:cNvSpPr>
            <p:nvPr/>
          </p:nvSpPr>
          <p:spPr bwMode="auto">
            <a:xfrm>
              <a:off x="4994" y="3062"/>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22552" name="Rectangle 67"/>
            <p:cNvSpPr>
              <a:spLocks noChangeArrowheads="1"/>
            </p:cNvSpPr>
            <p:nvPr/>
          </p:nvSpPr>
          <p:spPr bwMode="auto">
            <a:xfrm>
              <a:off x="5636" y="3062"/>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sp>
        <p:nvSpPr>
          <p:cNvPr id="22537" name="Line 68"/>
          <p:cNvSpPr>
            <a:spLocks noChangeShapeType="1"/>
          </p:cNvSpPr>
          <p:nvPr/>
        </p:nvSpPr>
        <p:spPr bwMode="auto">
          <a:xfrm>
            <a:off x="456481" y="1778588"/>
            <a:ext cx="1440" cy="287022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22538" name="Rectangle 69"/>
          <p:cNvSpPr>
            <a:spLocks noChangeArrowheads="1"/>
          </p:cNvSpPr>
          <p:nvPr/>
        </p:nvSpPr>
        <p:spPr bwMode="auto">
          <a:xfrm>
            <a:off x="450721" y="4257087"/>
            <a:ext cx="1178824" cy="289187"/>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sz="1300" dirty="0">
                <a:solidFill>
                  <a:srgbClr val="000000"/>
                </a:solidFill>
                <a:latin typeface="Trebuchet MS" charset="0"/>
              </a:rPr>
              <a:t>Program Flow</a:t>
            </a:r>
          </a:p>
        </p:txBody>
      </p:sp>
      <p:sp>
        <p:nvSpPr>
          <p:cNvPr id="22539" name="Line 70"/>
          <p:cNvSpPr>
            <a:spLocks noChangeShapeType="1"/>
          </p:cNvSpPr>
          <p:nvPr/>
        </p:nvSpPr>
        <p:spPr bwMode="auto">
          <a:xfrm>
            <a:off x="469441" y="1612969"/>
            <a:ext cx="767088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22540" name="Rectangle 71"/>
          <p:cNvSpPr>
            <a:spLocks noChangeArrowheads="1"/>
          </p:cNvSpPr>
          <p:nvPr/>
        </p:nvSpPr>
        <p:spPr bwMode="auto">
          <a:xfrm>
            <a:off x="649441" y="1209727"/>
            <a:ext cx="532108" cy="289187"/>
          </a:xfrm>
          <a:prstGeom prst="rect">
            <a:avLst/>
          </a:prstGeom>
          <a:noFill/>
          <a:ln w="9525">
            <a:noFill/>
            <a:round/>
            <a:headEnd/>
            <a:tailEnd/>
          </a:ln>
        </p:spPr>
        <p:txBody>
          <a:bodyPr wrap="none" lIns="81966" tIns="40166" rIns="81966" bIns="40166">
            <a:spAutoFit/>
          </a:bodyPr>
          <a:lstStyle/>
          <a:p>
            <a:pPr hangingPunct="1">
              <a:lnSpc>
                <a:spcPct val="104000"/>
              </a:lnSpc>
            </a:pPr>
            <a:r>
              <a:rPr lang="en-GB" sz="1300" dirty="0">
                <a:solidFill>
                  <a:srgbClr val="000000"/>
                </a:solidFill>
                <a:latin typeface="Trebuchet MS" charset="0"/>
              </a:rPr>
              <a:t>Time</a:t>
            </a:r>
          </a:p>
        </p:txBody>
      </p:sp>
      <p:sp>
        <p:nvSpPr>
          <p:cNvPr id="11336" name="AutoShape 72"/>
          <p:cNvSpPr>
            <a:spLocks noChangeArrowheads="1"/>
          </p:cNvSpPr>
          <p:nvPr/>
        </p:nvSpPr>
        <p:spPr bwMode="auto">
          <a:xfrm>
            <a:off x="3810240" y="1383986"/>
            <a:ext cx="990720" cy="3201456"/>
          </a:xfrm>
          <a:prstGeom prst="roundRect">
            <a:avLst>
              <a:gd name="adj" fmla="val 16667"/>
            </a:avLst>
          </a:prstGeom>
          <a:noFill/>
          <a:ln w="57240">
            <a:solidFill>
              <a:srgbClr val="3366FF"/>
            </a:solidFill>
            <a:miter lim="800000"/>
            <a:headEnd/>
            <a:tailEnd/>
          </a:ln>
        </p:spPr>
        <p:txBody>
          <a:bodyPr wrap="none" lIns="82945" tIns="41473" rIns="82945" bIns="41473" anchor="ctr"/>
          <a:lstStyle/>
          <a:p>
            <a:endParaRPr lang="en-US"/>
          </a:p>
        </p:txBody>
      </p:sp>
      <p:sp>
        <p:nvSpPr>
          <p:cNvPr id="22542"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1336"/>
                                        </p:tgtEl>
                                        <p:attrNameLst>
                                          <p:attrName>style.visibility</p:attrName>
                                        </p:attrNameLst>
                                      </p:cBhvr>
                                      <p:to>
                                        <p:strVal val="visible"/>
                                      </p:to>
                                    </p:set>
                                    <p:anim calcmode="lin" valueType="num">
                                      <p:cBhvr>
                                        <p:cTn id="7" dur="500" fill="hold"/>
                                        <p:tgtEl>
                                          <p:spTgt spid="11336"/>
                                        </p:tgtEl>
                                        <p:attrNameLst>
                                          <p:attrName>ppt_w</p:attrName>
                                        </p:attrNameLst>
                                      </p:cBhvr>
                                      <p:tavLst>
                                        <p:tav tm="100000">
                                          <p:val>
                                            <p:strVal val="0"/>
                                          </p:val>
                                        </p:tav>
                                        <p:tav>
                                          <p:val>
                                            <p:strVal val="#ppt_w"/>
                                          </p:val>
                                        </p:tav>
                                      </p:tavLst>
                                    </p:anim>
                                    <p:anim calcmode="lin" valueType="num">
                                      <p:cBhvr>
                                        <p:cTn id="8" dur="500" fill="hold"/>
                                        <p:tgtEl>
                                          <p:spTgt spid="11336"/>
                                        </p:tgtEl>
                                        <p:attrNameLst>
                                          <p:attrName>ppt_h</p:attrName>
                                        </p:attrNameLst>
                                      </p:cBhvr>
                                      <p:tavLst>
                                        <p:tav tm="100000">
                                          <p:val>
                                            <p:strVal val="0"/>
                                          </p:val>
                                        </p:tav>
                                        <p:tav>
                                          <p:val>
                                            <p:strVal val="#ppt_h"/>
                                          </p:val>
                                        </p:tav>
                                      </p:tavLst>
                                    </p:anim>
                                    <p:anim calcmode="lin" valueType="num">
                                      <p:cBhvr>
                                        <p:cTn id="9" dur="500" fill="hold"/>
                                        <p:tgtEl>
                                          <p:spTgt spid="11336"/>
                                        </p:tgtEl>
                                        <p:attrNameLst>
                                          <p:attrName>ppt_x</p:attrName>
                                        </p:attrNameLst>
                                      </p:cBhvr>
                                      <p:tavLst>
                                        <p:tav tm="100000">
                                          <p:val>
                                            <p:strVal val="0.5"/>
                                          </p:val>
                                        </p:tav>
                                        <p:tav>
                                          <p:val>
                                            <p:strVal val="#ppt_x"/>
                                          </p:val>
                                        </p:tav>
                                      </p:tavLst>
                                    </p:anim>
                                    <p:anim calcmode="lin" valueType="num">
                                      <p:cBhvr>
                                        <p:cTn id="10" dur="500" fill="hold"/>
                                        <p:tgtEl>
                                          <p:spTgt spid="11336"/>
                                        </p:tgtEl>
                                        <p:attrNameLst>
                                          <p:attrName>ppt_y</p:attrName>
                                        </p:attrNameLst>
                                      </p:cBhvr>
                                      <p:tavLst>
                                        <p:tav tm="100000">
                                          <p:val>
                                            <p:strVal val="0.5"/>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Why Pipeline?</a:t>
            </a:r>
          </a:p>
        </p:txBody>
      </p:sp>
      <p:sp>
        <p:nvSpPr>
          <p:cNvPr id="24579" name="Rectangle 2"/>
          <p:cNvSpPr>
            <a:spLocks noGrp="1" noChangeArrowheads="1"/>
          </p:cNvSpPr>
          <p:nvPr>
            <p:ph type="body" idx="4294967295"/>
          </p:nvPr>
        </p:nvSpPr>
        <p:spPr>
          <a:xfrm>
            <a:off x="228961" y="1143480"/>
            <a:ext cx="8762400" cy="5563305"/>
          </a:xfrm>
        </p:spPr>
        <p:txBody>
          <a:bodyPr lIns="82945" tIns="41473" rIns="82945" bIns="41473"/>
          <a:lstStyle/>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Suppose we execute 100 instructions. </a:t>
            </a:r>
            <a:r>
              <a:rPr lang="en-GB" dirty="0" smtClean="0">
                <a:solidFill>
                  <a:srgbClr val="FF0000"/>
                </a:solidFill>
              </a:rPr>
              <a:t>How long on each architecture?</a:t>
            </a:r>
          </a:p>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Single Cycle Machine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4.5 ns/cycle, CPI=1</a:t>
            </a:r>
          </a:p>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Ideal pipelined machine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1.0 ns/cycle, CPI=1 (but remember fill cost!)</a:t>
            </a:r>
          </a:p>
        </p:txBody>
      </p:sp>
      <p:sp>
        <p:nvSpPr>
          <p:cNvPr id="24580" name="Line 4"/>
          <p:cNvSpPr>
            <a:spLocks noChangeShapeType="1"/>
          </p:cNvSpPr>
          <p:nvPr/>
        </p:nvSpPr>
        <p:spPr bwMode="auto">
          <a:xfrm>
            <a:off x="532801" y="838168"/>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228960" y="250587"/>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Can pipelining get us into trouble?</a:t>
            </a:r>
          </a:p>
        </p:txBody>
      </p:sp>
      <p:sp>
        <p:nvSpPr>
          <p:cNvPr id="34819" name="Rectangle 2"/>
          <p:cNvSpPr>
            <a:spLocks noGrp="1" noChangeArrowheads="1"/>
          </p:cNvSpPr>
          <p:nvPr>
            <p:ph type="body" idx="4294967295"/>
          </p:nvPr>
        </p:nvSpPr>
        <p:spPr>
          <a:xfrm>
            <a:off x="228961" y="950500"/>
            <a:ext cx="8762400" cy="5563305"/>
          </a:xfrm>
        </p:spPr>
        <p:txBody>
          <a:bodyPr lIns="82945" tIns="41473" rIns="82945" bIns="41473">
            <a:normAutofit lnSpcReduction="10000"/>
          </a:bodyPr>
          <a:lstStyle/>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Yes:  </a:t>
            </a:r>
            <a:r>
              <a:rPr lang="en-GB" dirty="0" smtClean="0">
                <a:solidFill>
                  <a:srgbClr val="FF0000"/>
                </a:solidFill>
              </a:rPr>
              <a:t>Pipeline Hazards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structural</a:t>
            </a:r>
            <a:r>
              <a:rPr lang="en-GB" dirty="0" smtClean="0"/>
              <a:t> hazards: attempt to use the same resource two different ways at the same time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control</a:t>
            </a:r>
            <a:r>
              <a:rPr lang="en-GB" dirty="0" smtClean="0"/>
              <a:t> hazards: attempt to make a decision before condition is evaluated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data</a:t>
            </a:r>
            <a:r>
              <a:rPr lang="en-GB" dirty="0" smtClean="0"/>
              <a:t> hazards: attempt to use item before it is ready</a:t>
            </a:r>
          </a:p>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Can always resolve hazards by waiting</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pipeline control must detect the hazard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take action (or delay action) to resolve hazards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lvl="1">
              <a:spcBef>
                <a:spcPts val="544"/>
              </a:spcBef>
              <a:spcAft>
                <a:spcPts val="544"/>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solidFill>
                  <a:srgbClr val="FF0000"/>
                </a:solidFill>
              </a:rPr>
              <a:t>Why are hazards problematic?</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1"/>
          <p:cNvSpPr>
            <a:spLocks noChangeArrowheads="1"/>
          </p:cNvSpPr>
          <p:nvPr/>
        </p:nvSpPr>
        <p:spPr bwMode="auto">
          <a:xfrm>
            <a:off x="4469761" y="2158787"/>
            <a:ext cx="234720" cy="459408"/>
          </a:xfrm>
          <a:custGeom>
            <a:avLst/>
            <a:gdLst>
              <a:gd name="T0" fmla="*/ 0 w 148"/>
              <a:gd name="T1" fmla="*/ 0 h 289"/>
              <a:gd name="T2" fmla="*/ 449364679 w 148"/>
              <a:gd name="T3" fmla="*/ 0 h 289"/>
              <a:gd name="T4" fmla="*/ 44936467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grpSp>
        <p:nvGrpSpPr>
          <p:cNvPr id="2" name="Group 2"/>
          <p:cNvGrpSpPr>
            <a:grpSpLocks/>
          </p:cNvGrpSpPr>
          <p:nvPr/>
        </p:nvGrpSpPr>
        <p:grpSpPr bwMode="auto">
          <a:xfrm>
            <a:off x="4164480" y="2151586"/>
            <a:ext cx="538560" cy="457968"/>
            <a:chOff x="2892" y="1494"/>
            <a:chExt cx="374" cy="318"/>
          </a:xfrm>
        </p:grpSpPr>
        <p:sp>
          <p:nvSpPr>
            <p:cNvPr id="37027" name="Freeform 3"/>
            <p:cNvSpPr>
              <a:spLocks noChangeArrowheads="1"/>
            </p:cNvSpPr>
            <p:nvPr/>
          </p:nvSpPr>
          <p:spPr bwMode="auto">
            <a:xfrm>
              <a:off x="2892" y="1494"/>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28" name="Freeform 4"/>
            <p:cNvSpPr>
              <a:spLocks noChangeArrowheads="1"/>
            </p:cNvSpPr>
            <p:nvPr/>
          </p:nvSpPr>
          <p:spPr bwMode="auto">
            <a:xfrm>
              <a:off x="3079" y="1494"/>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36868" name="Freeform 5"/>
          <p:cNvSpPr>
            <a:spLocks noChangeArrowheads="1"/>
          </p:cNvSpPr>
          <p:nvPr/>
        </p:nvSpPr>
        <p:spPr bwMode="auto">
          <a:xfrm>
            <a:off x="4469761" y="4369419"/>
            <a:ext cx="234720" cy="459409"/>
          </a:xfrm>
          <a:custGeom>
            <a:avLst/>
            <a:gdLst>
              <a:gd name="T0" fmla="*/ 0 w 148"/>
              <a:gd name="T1" fmla="*/ 0 h 289"/>
              <a:gd name="T2" fmla="*/ 449364679 w 148"/>
              <a:gd name="T3" fmla="*/ 0 h 289"/>
              <a:gd name="T4" fmla="*/ 449364679 w 148"/>
              <a:gd name="T5" fmla="*/ 884314502 h 289"/>
              <a:gd name="T6" fmla="*/ 0 w 148"/>
              <a:gd name="T7" fmla="*/ 884314502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grpSp>
        <p:nvGrpSpPr>
          <p:cNvPr id="3" name="Group 6"/>
          <p:cNvGrpSpPr>
            <a:grpSpLocks/>
          </p:cNvGrpSpPr>
          <p:nvPr/>
        </p:nvGrpSpPr>
        <p:grpSpPr bwMode="auto">
          <a:xfrm>
            <a:off x="4164480" y="4360778"/>
            <a:ext cx="538560" cy="457968"/>
            <a:chOff x="2892" y="3028"/>
            <a:chExt cx="374" cy="318"/>
          </a:xfrm>
        </p:grpSpPr>
        <p:sp>
          <p:nvSpPr>
            <p:cNvPr id="37025" name="Freeform 7"/>
            <p:cNvSpPr>
              <a:spLocks noChangeArrowheads="1"/>
            </p:cNvSpPr>
            <p:nvPr/>
          </p:nvSpPr>
          <p:spPr bwMode="auto">
            <a:xfrm>
              <a:off x="2892" y="3028"/>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26" name="Freeform 8"/>
            <p:cNvSpPr>
              <a:spLocks noChangeArrowheads="1"/>
            </p:cNvSpPr>
            <p:nvPr/>
          </p:nvSpPr>
          <p:spPr bwMode="auto">
            <a:xfrm>
              <a:off x="3079" y="3028"/>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36870" name="Rectangle 9"/>
          <p:cNvSpPr>
            <a:spLocks noChangeArrowheads="1"/>
          </p:cNvSpPr>
          <p:nvPr/>
        </p:nvSpPr>
        <p:spPr bwMode="auto">
          <a:xfrm>
            <a:off x="4099681" y="4370860"/>
            <a:ext cx="502164"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Mem</a:t>
            </a:r>
            <a:endParaRPr lang="en-GB" sz="1200" b="1" dirty="0">
              <a:solidFill>
                <a:srgbClr val="000000"/>
              </a:solidFill>
              <a:latin typeface="Trebuchet MS" charset="0"/>
            </a:endParaRPr>
          </a:p>
        </p:txBody>
      </p:sp>
      <p:sp>
        <p:nvSpPr>
          <p:cNvPr id="36871" name="Rectangle 10"/>
          <p:cNvSpPr>
            <a:spLocks noChangeArrowheads="1"/>
          </p:cNvSpPr>
          <p:nvPr/>
        </p:nvSpPr>
        <p:spPr bwMode="auto">
          <a:xfrm>
            <a:off x="483208" y="2191910"/>
            <a:ext cx="277743" cy="2417782"/>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36872" name="Line 11"/>
          <p:cNvSpPr>
            <a:spLocks noChangeShapeType="1"/>
          </p:cNvSpPr>
          <p:nvPr/>
        </p:nvSpPr>
        <p:spPr bwMode="auto">
          <a:xfrm>
            <a:off x="887040" y="2189030"/>
            <a:ext cx="1440" cy="3225939"/>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6873" name="Line 12"/>
          <p:cNvSpPr>
            <a:spLocks noChangeShapeType="1"/>
          </p:cNvSpPr>
          <p:nvPr/>
        </p:nvSpPr>
        <p:spPr bwMode="auto">
          <a:xfrm>
            <a:off x="1562400" y="1579847"/>
            <a:ext cx="6311520" cy="144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6874" name="Rectangle 13"/>
          <p:cNvSpPr>
            <a:spLocks noChangeArrowheads="1"/>
          </p:cNvSpPr>
          <p:nvPr/>
        </p:nvSpPr>
        <p:spPr bwMode="auto">
          <a:xfrm>
            <a:off x="3396960" y="1163642"/>
            <a:ext cx="1583100" cy="289187"/>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36875" name="Rectangle 14"/>
          <p:cNvSpPr>
            <a:spLocks noChangeArrowheads="1"/>
          </p:cNvSpPr>
          <p:nvPr/>
        </p:nvSpPr>
        <p:spPr bwMode="auto">
          <a:xfrm>
            <a:off x="851040" y="2227915"/>
            <a:ext cx="681700"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b="1" dirty="0">
                <a:solidFill>
                  <a:srgbClr val="000000"/>
                </a:solidFill>
                <a:latin typeface="Trebuchet MS" charset="0"/>
              </a:rPr>
              <a:t>Load</a:t>
            </a:r>
          </a:p>
        </p:txBody>
      </p:sp>
      <p:sp>
        <p:nvSpPr>
          <p:cNvPr id="36876" name="Rectangle 15"/>
          <p:cNvSpPr>
            <a:spLocks noChangeArrowheads="1"/>
          </p:cNvSpPr>
          <p:nvPr/>
        </p:nvSpPr>
        <p:spPr bwMode="auto">
          <a:xfrm>
            <a:off x="800640" y="2979674"/>
            <a:ext cx="859634"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b="1" dirty="0" err="1">
                <a:solidFill>
                  <a:srgbClr val="000000"/>
                </a:solidFill>
                <a:latin typeface="Trebuchet MS" charset="0"/>
              </a:rPr>
              <a:t>Instr</a:t>
            </a:r>
            <a:r>
              <a:rPr lang="en-GB" b="1" dirty="0">
                <a:solidFill>
                  <a:srgbClr val="000000"/>
                </a:solidFill>
                <a:latin typeface="Trebuchet MS" charset="0"/>
              </a:rPr>
              <a:t> 1</a:t>
            </a:r>
          </a:p>
        </p:txBody>
      </p:sp>
      <p:sp>
        <p:nvSpPr>
          <p:cNvPr id="36877" name="Rectangle 16"/>
          <p:cNvSpPr>
            <a:spLocks noChangeArrowheads="1"/>
          </p:cNvSpPr>
          <p:nvPr/>
        </p:nvSpPr>
        <p:spPr bwMode="auto">
          <a:xfrm>
            <a:off x="800640" y="3715591"/>
            <a:ext cx="859634"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b="1" dirty="0" err="1">
                <a:solidFill>
                  <a:srgbClr val="000000"/>
                </a:solidFill>
                <a:latin typeface="Trebuchet MS" charset="0"/>
              </a:rPr>
              <a:t>Instr</a:t>
            </a:r>
            <a:r>
              <a:rPr lang="en-GB" b="1" dirty="0">
                <a:solidFill>
                  <a:srgbClr val="000000"/>
                </a:solidFill>
                <a:latin typeface="Trebuchet MS" charset="0"/>
              </a:rPr>
              <a:t> 2</a:t>
            </a:r>
          </a:p>
        </p:txBody>
      </p:sp>
      <p:sp>
        <p:nvSpPr>
          <p:cNvPr id="36878" name="Rectangle 17"/>
          <p:cNvSpPr>
            <a:spLocks noChangeArrowheads="1"/>
          </p:cNvSpPr>
          <p:nvPr/>
        </p:nvSpPr>
        <p:spPr bwMode="auto">
          <a:xfrm>
            <a:off x="800640" y="4398222"/>
            <a:ext cx="859634"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b="1" dirty="0" err="1">
                <a:solidFill>
                  <a:srgbClr val="000000"/>
                </a:solidFill>
                <a:latin typeface="Trebuchet MS" charset="0"/>
              </a:rPr>
              <a:t>Instr</a:t>
            </a:r>
            <a:r>
              <a:rPr lang="en-GB" b="1" dirty="0">
                <a:solidFill>
                  <a:srgbClr val="000000"/>
                </a:solidFill>
                <a:latin typeface="Trebuchet MS" charset="0"/>
              </a:rPr>
              <a:t> 3</a:t>
            </a:r>
          </a:p>
        </p:txBody>
      </p:sp>
      <p:sp>
        <p:nvSpPr>
          <p:cNvPr id="36879" name="Rectangle 18"/>
          <p:cNvSpPr>
            <a:spLocks noChangeArrowheads="1"/>
          </p:cNvSpPr>
          <p:nvPr/>
        </p:nvSpPr>
        <p:spPr bwMode="auto">
          <a:xfrm>
            <a:off x="800640" y="5121178"/>
            <a:ext cx="859634"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b="1" dirty="0" err="1">
                <a:solidFill>
                  <a:srgbClr val="000000"/>
                </a:solidFill>
                <a:latin typeface="Trebuchet MS" charset="0"/>
              </a:rPr>
              <a:t>Instr</a:t>
            </a:r>
            <a:r>
              <a:rPr lang="en-GB" b="1" dirty="0">
                <a:solidFill>
                  <a:srgbClr val="000000"/>
                </a:solidFill>
                <a:latin typeface="Trebuchet MS" charset="0"/>
              </a:rPr>
              <a:t> 4</a:t>
            </a:r>
          </a:p>
        </p:txBody>
      </p:sp>
      <p:sp>
        <p:nvSpPr>
          <p:cNvPr id="36880" name="Line 19"/>
          <p:cNvSpPr>
            <a:spLocks noChangeShapeType="1"/>
          </p:cNvSpPr>
          <p:nvPr/>
        </p:nvSpPr>
        <p:spPr bwMode="auto">
          <a:xfrm>
            <a:off x="2743201"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1" name="Line 20"/>
          <p:cNvSpPr>
            <a:spLocks noChangeShapeType="1"/>
          </p:cNvSpPr>
          <p:nvPr/>
        </p:nvSpPr>
        <p:spPr bwMode="auto">
          <a:xfrm>
            <a:off x="3428641"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2" name="Line 21"/>
          <p:cNvSpPr>
            <a:spLocks noChangeShapeType="1"/>
          </p:cNvSpPr>
          <p:nvPr/>
        </p:nvSpPr>
        <p:spPr bwMode="auto">
          <a:xfrm>
            <a:off x="4114081"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3" name="Line 22"/>
          <p:cNvSpPr>
            <a:spLocks noChangeShapeType="1"/>
          </p:cNvSpPr>
          <p:nvPr/>
        </p:nvSpPr>
        <p:spPr bwMode="auto">
          <a:xfrm>
            <a:off x="4800960"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4" name="Line 23"/>
          <p:cNvSpPr>
            <a:spLocks noChangeShapeType="1"/>
          </p:cNvSpPr>
          <p:nvPr/>
        </p:nvSpPr>
        <p:spPr bwMode="auto">
          <a:xfrm>
            <a:off x="5486400"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5" name="Line 24"/>
          <p:cNvSpPr>
            <a:spLocks noChangeShapeType="1"/>
          </p:cNvSpPr>
          <p:nvPr/>
        </p:nvSpPr>
        <p:spPr bwMode="auto">
          <a:xfrm>
            <a:off x="6171840"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6" name="Line 25"/>
          <p:cNvSpPr>
            <a:spLocks noChangeShapeType="1"/>
          </p:cNvSpPr>
          <p:nvPr/>
        </p:nvSpPr>
        <p:spPr bwMode="auto">
          <a:xfrm>
            <a:off x="6857280"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7" name="Line 26"/>
          <p:cNvSpPr>
            <a:spLocks noChangeShapeType="1"/>
          </p:cNvSpPr>
          <p:nvPr/>
        </p:nvSpPr>
        <p:spPr bwMode="auto">
          <a:xfrm>
            <a:off x="7542720" y="1706580"/>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grpSp>
        <p:nvGrpSpPr>
          <p:cNvPr id="4" name="Group 27"/>
          <p:cNvGrpSpPr>
            <a:grpSpLocks/>
          </p:cNvGrpSpPr>
          <p:nvPr/>
        </p:nvGrpSpPr>
        <p:grpSpPr bwMode="auto">
          <a:xfrm>
            <a:off x="3548161" y="2057978"/>
            <a:ext cx="391680" cy="780562"/>
            <a:chOff x="2464" y="1429"/>
            <a:chExt cx="272" cy="542"/>
          </a:xfrm>
        </p:grpSpPr>
        <p:sp>
          <p:nvSpPr>
            <p:cNvPr id="37023" name="Freeform 28"/>
            <p:cNvSpPr>
              <a:spLocks noChangeArrowheads="1"/>
            </p:cNvSpPr>
            <p:nvPr/>
          </p:nvSpPr>
          <p:spPr bwMode="auto">
            <a:xfrm>
              <a:off x="2501" y="1441"/>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7024" name="Rectangle 29"/>
            <p:cNvSpPr>
              <a:spLocks noChangeArrowheads="1"/>
            </p:cNvSpPr>
            <p:nvPr/>
          </p:nvSpPr>
          <p:spPr bwMode="auto">
            <a:xfrm rot="5400000">
              <a:off x="2382" y="1511"/>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5" name="Group 30"/>
          <p:cNvGrpSpPr>
            <a:grpSpLocks/>
          </p:cNvGrpSpPr>
          <p:nvPr/>
        </p:nvGrpSpPr>
        <p:grpSpPr bwMode="auto">
          <a:xfrm>
            <a:off x="1964160" y="2226474"/>
            <a:ext cx="705600" cy="457968"/>
            <a:chOff x="1364" y="1546"/>
            <a:chExt cx="490" cy="318"/>
          </a:xfrm>
        </p:grpSpPr>
        <p:sp>
          <p:nvSpPr>
            <p:cNvPr id="37019" name="Rectangle 31"/>
            <p:cNvSpPr>
              <a:spLocks noChangeArrowheads="1"/>
            </p:cNvSpPr>
            <p:nvPr/>
          </p:nvSpPr>
          <p:spPr bwMode="auto">
            <a:xfrm>
              <a:off x="1364" y="155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6" name="Group 32"/>
            <p:cNvGrpSpPr>
              <a:grpSpLocks/>
            </p:cNvGrpSpPr>
            <p:nvPr/>
          </p:nvGrpSpPr>
          <p:grpSpPr bwMode="auto">
            <a:xfrm>
              <a:off x="1480" y="1546"/>
              <a:ext cx="374" cy="318"/>
              <a:chOff x="1480" y="1546"/>
              <a:chExt cx="374" cy="318"/>
            </a:xfrm>
          </p:grpSpPr>
          <p:sp>
            <p:nvSpPr>
              <p:cNvPr id="37021" name="Freeform 33"/>
              <p:cNvSpPr>
                <a:spLocks noChangeArrowheads="1"/>
              </p:cNvSpPr>
              <p:nvPr/>
            </p:nvSpPr>
            <p:spPr bwMode="auto">
              <a:xfrm>
                <a:off x="1480" y="1546"/>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22" name="Freeform 34"/>
              <p:cNvSpPr>
                <a:spLocks noChangeArrowheads="1"/>
              </p:cNvSpPr>
              <p:nvPr/>
            </p:nvSpPr>
            <p:spPr bwMode="auto">
              <a:xfrm>
                <a:off x="1667" y="1546"/>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890" name="Rectangle 35"/>
          <p:cNvSpPr>
            <a:spLocks noChangeArrowheads="1"/>
          </p:cNvSpPr>
          <p:nvPr/>
        </p:nvSpPr>
        <p:spPr bwMode="auto">
          <a:xfrm>
            <a:off x="2800800" y="2245197"/>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7" name="Group 36"/>
          <p:cNvGrpSpPr>
            <a:grpSpLocks/>
          </p:cNvGrpSpPr>
          <p:nvPr/>
        </p:nvGrpSpPr>
        <p:grpSpPr bwMode="auto">
          <a:xfrm>
            <a:off x="2861281" y="2226474"/>
            <a:ext cx="469440" cy="457968"/>
            <a:chOff x="1987" y="1546"/>
            <a:chExt cx="326" cy="318"/>
          </a:xfrm>
        </p:grpSpPr>
        <p:sp>
          <p:nvSpPr>
            <p:cNvPr id="37017" name="Freeform 37"/>
            <p:cNvSpPr>
              <a:spLocks noChangeArrowheads="1"/>
            </p:cNvSpPr>
            <p:nvPr/>
          </p:nvSpPr>
          <p:spPr bwMode="auto">
            <a:xfrm>
              <a:off x="1987" y="1546"/>
              <a:ext cx="165" cy="319"/>
            </a:xfrm>
            <a:custGeom>
              <a:avLst/>
              <a:gdLst>
                <a:gd name="T0" fmla="*/ 182 w 149"/>
                <a:gd name="T1" fmla="*/ 0 h 289"/>
                <a:gd name="T2" fmla="*/ 0 w 149"/>
                <a:gd name="T3" fmla="*/ 0 h 289"/>
                <a:gd name="T4" fmla="*/ 0 w 149"/>
                <a:gd name="T5" fmla="*/ 351 h 289"/>
                <a:gd name="T6" fmla="*/ 182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7018" name="Freeform 38"/>
            <p:cNvSpPr>
              <a:spLocks noChangeArrowheads="1"/>
            </p:cNvSpPr>
            <p:nvPr/>
          </p:nvSpPr>
          <p:spPr bwMode="auto">
            <a:xfrm>
              <a:off x="2150" y="1546"/>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892" name="Line 39"/>
          <p:cNvSpPr>
            <a:spLocks noChangeShapeType="1"/>
          </p:cNvSpPr>
          <p:nvPr/>
        </p:nvSpPr>
        <p:spPr bwMode="auto">
          <a:xfrm>
            <a:off x="2679841" y="2455459"/>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893" name="Freeform 40"/>
          <p:cNvSpPr>
            <a:spLocks noChangeArrowheads="1"/>
          </p:cNvSpPr>
          <p:nvPr/>
        </p:nvSpPr>
        <p:spPr bwMode="auto">
          <a:xfrm>
            <a:off x="2777761" y="2302802"/>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894" name="Line 41"/>
          <p:cNvSpPr>
            <a:spLocks noChangeShapeType="1"/>
          </p:cNvSpPr>
          <p:nvPr/>
        </p:nvSpPr>
        <p:spPr bwMode="auto">
          <a:xfrm>
            <a:off x="3339361" y="2304242"/>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895" name="Rectangle 42"/>
          <p:cNvSpPr>
            <a:spLocks noChangeArrowheads="1"/>
          </p:cNvSpPr>
          <p:nvPr/>
        </p:nvSpPr>
        <p:spPr bwMode="auto">
          <a:xfrm>
            <a:off x="4093921" y="2236556"/>
            <a:ext cx="502164"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Mem</a:t>
            </a:r>
            <a:endParaRPr lang="en-GB" sz="1200" b="1" dirty="0">
              <a:solidFill>
                <a:srgbClr val="000000"/>
              </a:solidFill>
              <a:latin typeface="Trebuchet MS" charset="0"/>
            </a:endParaRPr>
          </a:p>
        </p:txBody>
      </p:sp>
      <p:sp>
        <p:nvSpPr>
          <p:cNvPr id="36896" name="Rectangle 43"/>
          <p:cNvSpPr>
            <a:spLocks noChangeArrowheads="1"/>
          </p:cNvSpPr>
          <p:nvPr/>
        </p:nvSpPr>
        <p:spPr bwMode="auto">
          <a:xfrm>
            <a:off x="4878720" y="223655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8" name="Group 44"/>
          <p:cNvGrpSpPr>
            <a:grpSpLocks/>
          </p:cNvGrpSpPr>
          <p:nvPr/>
        </p:nvGrpSpPr>
        <p:grpSpPr bwMode="auto">
          <a:xfrm>
            <a:off x="4952161" y="2226474"/>
            <a:ext cx="450720" cy="457968"/>
            <a:chOff x="3439" y="1546"/>
            <a:chExt cx="313" cy="318"/>
          </a:xfrm>
        </p:grpSpPr>
        <p:sp>
          <p:nvSpPr>
            <p:cNvPr id="37015" name="Freeform 45"/>
            <p:cNvSpPr>
              <a:spLocks noChangeArrowheads="1"/>
            </p:cNvSpPr>
            <p:nvPr/>
          </p:nvSpPr>
          <p:spPr bwMode="auto">
            <a:xfrm>
              <a:off x="3439" y="1546"/>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7016" name="Freeform 46"/>
            <p:cNvSpPr>
              <a:spLocks noChangeArrowheads="1"/>
            </p:cNvSpPr>
            <p:nvPr/>
          </p:nvSpPr>
          <p:spPr bwMode="auto">
            <a:xfrm>
              <a:off x="3595" y="1546"/>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898" name="Line 47"/>
          <p:cNvSpPr>
            <a:spLocks noChangeShapeType="1"/>
          </p:cNvSpPr>
          <p:nvPr/>
        </p:nvSpPr>
        <p:spPr bwMode="auto">
          <a:xfrm>
            <a:off x="4718881" y="2455459"/>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899" name="Line 48"/>
          <p:cNvSpPr>
            <a:spLocks noChangeShapeType="1"/>
          </p:cNvSpPr>
          <p:nvPr/>
        </p:nvSpPr>
        <p:spPr bwMode="auto">
          <a:xfrm>
            <a:off x="3951361" y="2455459"/>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00" name="Freeform 49"/>
          <p:cNvSpPr>
            <a:spLocks noChangeArrowheads="1"/>
          </p:cNvSpPr>
          <p:nvPr/>
        </p:nvSpPr>
        <p:spPr bwMode="auto">
          <a:xfrm>
            <a:off x="4142880" y="2455459"/>
            <a:ext cx="685440" cy="306752"/>
          </a:xfrm>
          <a:custGeom>
            <a:avLst/>
            <a:gdLst>
              <a:gd name="T0" fmla="*/ 0 w 431"/>
              <a:gd name="T1" fmla="*/ 0 h 193"/>
              <a:gd name="T2" fmla="*/ 0 w 431"/>
              <a:gd name="T3" fmla="*/ 589348263 h 193"/>
              <a:gd name="T4" fmla="*/ 1201886747 w 431"/>
              <a:gd name="T5" fmla="*/ 589348263 h 193"/>
              <a:gd name="T6" fmla="*/ 1201886747 w 431"/>
              <a:gd name="T7" fmla="*/ 196448837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6901" name="Line 50"/>
          <p:cNvSpPr>
            <a:spLocks noChangeShapeType="1"/>
          </p:cNvSpPr>
          <p:nvPr/>
        </p:nvSpPr>
        <p:spPr bwMode="auto">
          <a:xfrm>
            <a:off x="3339361" y="2608115"/>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02" name="Freeform 51"/>
          <p:cNvSpPr>
            <a:spLocks noChangeArrowheads="1"/>
          </p:cNvSpPr>
          <p:nvPr/>
        </p:nvSpPr>
        <p:spPr bwMode="auto">
          <a:xfrm>
            <a:off x="3487680" y="2448257"/>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9" name="Group 52"/>
          <p:cNvGrpSpPr>
            <a:grpSpLocks/>
          </p:cNvGrpSpPr>
          <p:nvPr/>
        </p:nvGrpSpPr>
        <p:grpSpPr bwMode="auto">
          <a:xfrm>
            <a:off x="2640960" y="2767973"/>
            <a:ext cx="3438720" cy="833847"/>
            <a:chOff x="1834" y="1922"/>
            <a:chExt cx="2388" cy="579"/>
          </a:xfrm>
        </p:grpSpPr>
        <p:grpSp>
          <p:nvGrpSpPr>
            <p:cNvPr id="10" name="Group 53"/>
            <p:cNvGrpSpPr>
              <a:grpSpLocks/>
            </p:cNvGrpSpPr>
            <p:nvPr/>
          </p:nvGrpSpPr>
          <p:grpSpPr bwMode="auto">
            <a:xfrm>
              <a:off x="2936" y="1922"/>
              <a:ext cx="271" cy="543"/>
              <a:chOff x="2936" y="1922"/>
              <a:chExt cx="271" cy="543"/>
            </a:xfrm>
          </p:grpSpPr>
          <p:sp>
            <p:nvSpPr>
              <p:cNvPr id="37013" name="Freeform 54"/>
              <p:cNvSpPr>
                <a:spLocks noChangeArrowheads="1"/>
              </p:cNvSpPr>
              <p:nvPr/>
            </p:nvSpPr>
            <p:spPr bwMode="auto">
              <a:xfrm>
                <a:off x="2972" y="1935"/>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7014" name="Rectangle 55"/>
              <p:cNvSpPr>
                <a:spLocks noChangeArrowheads="1"/>
              </p:cNvSpPr>
              <p:nvPr/>
            </p:nvSpPr>
            <p:spPr bwMode="auto">
              <a:xfrm rot="5400000">
                <a:off x="2854" y="2004"/>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1" name="Group 56"/>
            <p:cNvGrpSpPr>
              <a:grpSpLocks/>
            </p:cNvGrpSpPr>
            <p:nvPr/>
          </p:nvGrpSpPr>
          <p:grpSpPr bwMode="auto">
            <a:xfrm>
              <a:off x="1834" y="2040"/>
              <a:ext cx="491" cy="318"/>
              <a:chOff x="1834" y="2040"/>
              <a:chExt cx="491" cy="318"/>
            </a:xfrm>
          </p:grpSpPr>
          <p:sp>
            <p:nvSpPr>
              <p:cNvPr id="37009" name="Rectangle 57"/>
              <p:cNvSpPr>
                <a:spLocks noChangeArrowheads="1"/>
              </p:cNvSpPr>
              <p:nvPr/>
            </p:nvSpPr>
            <p:spPr bwMode="auto">
              <a:xfrm>
                <a:off x="1834" y="2047"/>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2" name="Group 58"/>
              <p:cNvGrpSpPr>
                <a:grpSpLocks/>
              </p:cNvGrpSpPr>
              <p:nvPr/>
            </p:nvGrpSpPr>
            <p:grpSpPr bwMode="auto">
              <a:xfrm>
                <a:off x="1951" y="2040"/>
                <a:ext cx="374" cy="318"/>
                <a:chOff x="1951" y="2040"/>
                <a:chExt cx="374" cy="318"/>
              </a:xfrm>
            </p:grpSpPr>
            <p:sp>
              <p:nvSpPr>
                <p:cNvPr id="37011" name="Freeform 59"/>
                <p:cNvSpPr>
                  <a:spLocks noChangeArrowheads="1"/>
                </p:cNvSpPr>
                <p:nvPr/>
              </p:nvSpPr>
              <p:spPr bwMode="auto">
                <a:xfrm>
                  <a:off x="1951" y="2040"/>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12" name="Freeform 60"/>
                <p:cNvSpPr>
                  <a:spLocks noChangeArrowheads="1"/>
                </p:cNvSpPr>
                <p:nvPr/>
              </p:nvSpPr>
              <p:spPr bwMode="auto">
                <a:xfrm>
                  <a:off x="2137" y="2040"/>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89" name="Rectangle 61"/>
            <p:cNvSpPr>
              <a:spLocks noChangeArrowheads="1"/>
            </p:cNvSpPr>
            <p:nvPr/>
          </p:nvSpPr>
          <p:spPr bwMode="auto">
            <a:xfrm>
              <a:off x="2359" y="2052"/>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3" name="Group 62"/>
            <p:cNvGrpSpPr>
              <a:grpSpLocks/>
            </p:cNvGrpSpPr>
            <p:nvPr/>
          </p:nvGrpSpPr>
          <p:grpSpPr bwMode="auto">
            <a:xfrm>
              <a:off x="2458" y="2040"/>
              <a:ext cx="325" cy="318"/>
              <a:chOff x="2458" y="2040"/>
              <a:chExt cx="325" cy="318"/>
            </a:xfrm>
          </p:grpSpPr>
          <p:sp>
            <p:nvSpPr>
              <p:cNvPr id="37007" name="Freeform 63"/>
              <p:cNvSpPr>
                <a:spLocks noChangeArrowheads="1"/>
              </p:cNvSpPr>
              <p:nvPr/>
            </p:nvSpPr>
            <p:spPr bwMode="auto">
              <a:xfrm>
                <a:off x="2458" y="2040"/>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7008" name="Freeform 64"/>
              <p:cNvSpPr>
                <a:spLocks noChangeArrowheads="1"/>
              </p:cNvSpPr>
              <p:nvPr/>
            </p:nvSpPr>
            <p:spPr bwMode="auto">
              <a:xfrm>
                <a:off x="2621" y="2040"/>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991" name="Line 65"/>
            <p:cNvSpPr>
              <a:spLocks noChangeShapeType="1"/>
            </p:cNvSpPr>
            <p:nvPr/>
          </p:nvSpPr>
          <p:spPr bwMode="auto">
            <a:xfrm>
              <a:off x="2332" y="2199"/>
              <a:ext cx="106" cy="1"/>
            </a:xfrm>
            <a:prstGeom prst="line">
              <a:avLst/>
            </a:prstGeom>
            <a:noFill/>
            <a:ln w="25560">
              <a:solidFill>
                <a:srgbClr val="000000"/>
              </a:solidFill>
              <a:miter lim="800000"/>
              <a:headEnd/>
              <a:tailEnd/>
            </a:ln>
          </p:spPr>
          <p:txBody>
            <a:bodyPr/>
            <a:lstStyle/>
            <a:p>
              <a:endParaRPr lang="en-US"/>
            </a:p>
          </p:txBody>
        </p:sp>
        <p:sp>
          <p:nvSpPr>
            <p:cNvPr id="36992" name="Freeform 66"/>
            <p:cNvSpPr>
              <a:spLocks noChangeArrowheads="1"/>
            </p:cNvSpPr>
            <p:nvPr/>
          </p:nvSpPr>
          <p:spPr bwMode="auto">
            <a:xfrm>
              <a:off x="2400" y="2093"/>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36993" name="Line 67"/>
            <p:cNvSpPr>
              <a:spLocks noChangeShapeType="1"/>
            </p:cNvSpPr>
            <p:nvPr/>
          </p:nvSpPr>
          <p:spPr bwMode="auto">
            <a:xfrm>
              <a:off x="2790" y="2093"/>
              <a:ext cx="173" cy="1"/>
            </a:xfrm>
            <a:prstGeom prst="line">
              <a:avLst/>
            </a:prstGeom>
            <a:noFill/>
            <a:ln w="25560">
              <a:solidFill>
                <a:srgbClr val="000000"/>
              </a:solidFill>
              <a:miter lim="800000"/>
              <a:headEnd/>
              <a:tailEnd/>
            </a:ln>
          </p:spPr>
          <p:txBody>
            <a:bodyPr/>
            <a:lstStyle/>
            <a:p>
              <a:endParaRPr lang="en-US"/>
            </a:p>
          </p:txBody>
        </p:sp>
        <p:sp>
          <p:nvSpPr>
            <p:cNvPr id="36994" name="Rectangle 68"/>
            <p:cNvSpPr>
              <a:spLocks noChangeArrowheads="1"/>
            </p:cNvSpPr>
            <p:nvPr/>
          </p:nvSpPr>
          <p:spPr bwMode="auto">
            <a:xfrm>
              <a:off x="3242" y="2047"/>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4" name="Group 69"/>
            <p:cNvGrpSpPr>
              <a:grpSpLocks/>
            </p:cNvGrpSpPr>
            <p:nvPr/>
          </p:nvGrpSpPr>
          <p:grpSpPr bwMode="auto">
            <a:xfrm>
              <a:off x="3394" y="2040"/>
              <a:ext cx="358" cy="318"/>
              <a:chOff x="3394" y="2040"/>
              <a:chExt cx="358" cy="318"/>
            </a:xfrm>
          </p:grpSpPr>
          <p:sp>
            <p:nvSpPr>
              <p:cNvPr id="37005" name="Freeform 70"/>
              <p:cNvSpPr>
                <a:spLocks noChangeArrowheads="1"/>
              </p:cNvSpPr>
              <p:nvPr/>
            </p:nvSpPr>
            <p:spPr bwMode="auto">
              <a:xfrm>
                <a:off x="3394" y="2040"/>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7006" name="Freeform 71"/>
              <p:cNvSpPr>
                <a:spLocks noChangeArrowheads="1"/>
              </p:cNvSpPr>
              <p:nvPr/>
            </p:nvSpPr>
            <p:spPr bwMode="auto">
              <a:xfrm>
                <a:off x="3572" y="2040"/>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96" name="Rectangle 72"/>
            <p:cNvSpPr>
              <a:spLocks noChangeArrowheads="1"/>
            </p:cNvSpPr>
            <p:nvPr/>
          </p:nvSpPr>
          <p:spPr bwMode="auto">
            <a:xfrm>
              <a:off x="3802" y="2047"/>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5" name="Group 73"/>
            <p:cNvGrpSpPr>
              <a:grpSpLocks/>
            </p:cNvGrpSpPr>
            <p:nvPr/>
          </p:nvGrpSpPr>
          <p:grpSpPr bwMode="auto">
            <a:xfrm>
              <a:off x="3910" y="2040"/>
              <a:ext cx="312" cy="318"/>
              <a:chOff x="3910" y="2040"/>
              <a:chExt cx="312" cy="318"/>
            </a:xfrm>
          </p:grpSpPr>
          <p:sp>
            <p:nvSpPr>
              <p:cNvPr id="37003" name="Freeform 74"/>
              <p:cNvSpPr>
                <a:spLocks noChangeArrowheads="1"/>
              </p:cNvSpPr>
              <p:nvPr/>
            </p:nvSpPr>
            <p:spPr bwMode="auto">
              <a:xfrm>
                <a:off x="3910" y="2040"/>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7004" name="Freeform 75"/>
              <p:cNvSpPr>
                <a:spLocks noChangeArrowheads="1"/>
              </p:cNvSpPr>
              <p:nvPr/>
            </p:nvSpPr>
            <p:spPr bwMode="auto">
              <a:xfrm>
                <a:off x="4066" y="2040"/>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98" name="Line 76"/>
            <p:cNvSpPr>
              <a:spLocks noChangeShapeType="1"/>
            </p:cNvSpPr>
            <p:nvPr/>
          </p:nvSpPr>
          <p:spPr bwMode="auto">
            <a:xfrm>
              <a:off x="3748" y="2199"/>
              <a:ext cx="153" cy="1"/>
            </a:xfrm>
            <a:prstGeom prst="line">
              <a:avLst/>
            </a:prstGeom>
            <a:noFill/>
            <a:ln w="25560">
              <a:solidFill>
                <a:srgbClr val="000000"/>
              </a:solidFill>
              <a:miter lim="800000"/>
              <a:headEnd/>
              <a:tailEnd/>
            </a:ln>
          </p:spPr>
          <p:txBody>
            <a:bodyPr/>
            <a:lstStyle/>
            <a:p>
              <a:endParaRPr lang="en-US"/>
            </a:p>
          </p:txBody>
        </p:sp>
        <p:sp>
          <p:nvSpPr>
            <p:cNvPr id="36999" name="Line 77"/>
            <p:cNvSpPr>
              <a:spLocks noChangeShapeType="1"/>
            </p:cNvSpPr>
            <p:nvPr/>
          </p:nvSpPr>
          <p:spPr bwMode="auto">
            <a:xfrm>
              <a:off x="3214" y="2199"/>
              <a:ext cx="171" cy="1"/>
            </a:xfrm>
            <a:prstGeom prst="line">
              <a:avLst/>
            </a:prstGeom>
            <a:noFill/>
            <a:ln w="25560">
              <a:solidFill>
                <a:srgbClr val="000000"/>
              </a:solidFill>
              <a:miter lim="800000"/>
              <a:headEnd/>
              <a:tailEnd/>
            </a:ln>
          </p:spPr>
          <p:txBody>
            <a:bodyPr/>
            <a:lstStyle/>
            <a:p>
              <a:endParaRPr lang="en-US"/>
            </a:p>
          </p:txBody>
        </p:sp>
        <p:sp>
          <p:nvSpPr>
            <p:cNvPr id="37000" name="Freeform 78"/>
            <p:cNvSpPr>
              <a:spLocks noChangeArrowheads="1"/>
            </p:cNvSpPr>
            <p:nvPr/>
          </p:nvSpPr>
          <p:spPr bwMode="auto">
            <a:xfrm>
              <a:off x="3348" y="2199"/>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37001" name="Line 79"/>
            <p:cNvSpPr>
              <a:spLocks noChangeShapeType="1"/>
            </p:cNvSpPr>
            <p:nvPr/>
          </p:nvSpPr>
          <p:spPr bwMode="auto">
            <a:xfrm>
              <a:off x="2790" y="2305"/>
              <a:ext cx="173" cy="1"/>
            </a:xfrm>
            <a:prstGeom prst="line">
              <a:avLst/>
            </a:prstGeom>
            <a:noFill/>
            <a:ln w="25560">
              <a:solidFill>
                <a:srgbClr val="000000"/>
              </a:solidFill>
              <a:miter lim="800000"/>
              <a:headEnd/>
              <a:tailEnd/>
            </a:ln>
          </p:spPr>
          <p:txBody>
            <a:bodyPr/>
            <a:lstStyle/>
            <a:p>
              <a:endParaRPr lang="en-US"/>
            </a:p>
          </p:txBody>
        </p:sp>
        <p:sp>
          <p:nvSpPr>
            <p:cNvPr id="37002" name="Freeform 80"/>
            <p:cNvSpPr>
              <a:spLocks noChangeArrowheads="1"/>
            </p:cNvSpPr>
            <p:nvPr/>
          </p:nvSpPr>
          <p:spPr bwMode="auto">
            <a:xfrm>
              <a:off x="2892" y="2194"/>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grpSp>
        <p:nvGrpSpPr>
          <p:cNvPr id="16" name="Group 81"/>
          <p:cNvGrpSpPr>
            <a:grpSpLocks/>
          </p:cNvGrpSpPr>
          <p:nvPr/>
        </p:nvGrpSpPr>
        <p:grpSpPr bwMode="auto">
          <a:xfrm>
            <a:off x="3319201" y="3479406"/>
            <a:ext cx="3438720" cy="832408"/>
            <a:chOff x="2305" y="2416"/>
            <a:chExt cx="2388" cy="578"/>
          </a:xfrm>
        </p:grpSpPr>
        <p:grpSp>
          <p:nvGrpSpPr>
            <p:cNvPr id="17" name="Group 82"/>
            <p:cNvGrpSpPr>
              <a:grpSpLocks/>
            </p:cNvGrpSpPr>
            <p:nvPr/>
          </p:nvGrpSpPr>
          <p:grpSpPr bwMode="auto">
            <a:xfrm>
              <a:off x="3407" y="2416"/>
              <a:ext cx="271" cy="542"/>
              <a:chOff x="3407" y="2416"/>
              <a:chExt cx="271" cy="542"/>
            </a:xfrm>
          </p:grpSpPr>
          <p:sp>
            <p:nvSpPr>
              <p:cNvPr id="36985" name="Freeform 83"/>
              <p:cNvSpPr>
                <a:spLocks noChangeArrowheads="1"/>
              </p:cNvSpPr>
              <p:nvPr/>
            </p:nvSpPr>
            <p:spPr bwMode="auto">
              <a:xfrm>
                <a:off x="3443" y="2428"/>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6986" name="Rectangle 84"/>
              <p:cNvSpPr>
                <a:spLocks noChangeArrowheads="1"/>
              </p:cNvSpPr>
              <p:nvPr/>
            </p:nvSpPr>
            <p:spPr bwMode="auto">
              <a:xfrm rot="5400000">
                <a:off x="3325" y="2498"/>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8" name="Group 85"/>
            <p:cNvGrpSpPr>
              <a:grpSpLocks/>
            </p:cNvGrpSpPr>
            <p:nvPr/>
          </p:nvGrpSpPr>
          <p:grpSpPr bwMode="auto">
            <a:xfrm>
              <a:off x="2305" y="2534"/>
              <a:ext cx="491" cy="318"/>
              <a:chOff x="2305" y="2534"/>
              <a:chExt cx="491" cy="318"/>
            </a:xfrm>
          </p:grpSpPr>
          <p:sp>
            <p:nvSpPr>
              <p:cNvPr id="36981" name="Rectangle 86"/>
              <p:cNvSpPr>
                <a:spLocks noChangeArrowheads="1"/>
              </p:cNvSpPr>
              <p:nvPr/>
            </p:nvSpPr>
            <p:spPr bwMode="auto">
              <a:xfrm>
                <a:off x="2305" y="2541"/>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9" name="Group 87"/>
              <p:cNvGrpSpPr>
                <a:grpSpLocks/>
              </p:cNvGrpSpPr>
              <p:nvPr/>
            </p:nvGrpSpPr>
            <p:grpSpPr bwMode="auto">
              <a:xfrm>
                <a:off x="2422" y="2534"/>
                <a:ext cx="374" cy="318"/>
                <a:chOff x="2422" y="2534"/>
                <a:chExt cx="374" cy="318"/>
              </a:xfrm>
            </p:grpSpPr>
            <p:sp>
              <p:nvSpPr>
                <p:cNvPr id="36983" name="Freeform 88"/>
                <p:cNvSpPr>
                  <a:spLocks noChangeArrowheads="1"/>
                </p:cNvSpPr>
                <p:nvPr/>
              </p:nvSpPr>
              <p:spPr bwMode="auto">
                <a:xfrm>
                  <a:off x="2422" y="2534"/>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6984" name="Freeform 89"/>
                <p:cNvSpPr>
                  <a:spLocks noChangeArrowheads="1"/>
                </p:cNvSpPr>
                <p:nvPr/>
              </p:nvSpPr>
              <p:spPr bwMode="auto">
                <a:xfrm>
                  <a:off x="2608" y="2534"/>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61" name="Rectangle 90"/>
            <p:cNvSpPr>
              <a:spLocks noChangeArrowheads="1"/>
            </p:cNvSpPr>
            <p:nvPr/>
          </p:nvSpPr>
          <p:spPr bwMode="auto">
            <a:xfrm>
              <a:off x="2830" y="2546"/>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20" name="Group 91"/>
            <p:cNvGrpSpPr>
              <a:grpSpLocks/>
            </p:cNvGrpSpPr>
            <p:nvPr/>
          </p:nvGrpSpPr>
          <p:grpSpPr bwMode="auto">
            <a:xfrm>
              <a:off x="2929" y="2534"/>
              <a:ext cx="325" cy="318"/>
              <a:chOff x="2929" y="2534"/>
              <a:chExt cx="325" cy="318"/>
            </a:xfrm>
          </p:grpSpPr>
          <p:sp>
            <p:nvSpPr>
              <p:cNvPr id="36979" name="Freeform 92"/>
              <p:cNvSpPr>
                <a:spLocks noChangeArrowheads="1"/>
              </p:cNvSpPr>
              <p:nvPr/>
            </p:nvSpPr>
            <p:spPr bwMode="auto">
              <a:xfrm>
                <a:off x="2929" y="2534"/>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6980" name="Freeform 93"/>
              <p:cNvSpPr>
                <a:spLocks noChangeArrowheads="1"/>
              </p:cNvSpPr>
              <p:nvPr/>
            </p:nvSpPr>
            <p:spPr bwMode="auto">
              <a:xfrm>
                <a:off x="3092" y="2534"/>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963" name="Line 94"/>
            <p:cNvSpPr>
              <a:spLocks noChangeShapeType="1"/>
            </p:cNvSpPr>
            <p:nvPr/>
          </p:nvSpPr>
          <p:spPr bwMode="auto">
            <a:xfrm>
              <a:off x="2802" y="2693"/>
              <a:ext cx="106" cy="1"/>
            </a:xfrm>
            <a:prstGeom prst="line">
              <a:avLst/>
            </a:prstGeom>
            <a:noFill/>
            <a:ln w="25560">
              <a:solidFill>
                <a:srgbClr val="000000"/>
              </a:solidFill>
              <a:miter lim="800000"/>
              <a:headEnd/>
              <a:tailEnd/>
            </a:ln>
          </p:spPr>
          <p:txBody>
            <a:bodyPr/>
            <a:lstStyle/>
            <a:p>
              <a:endParaRPr lang="en-US"/>
            </a:p>
          </p:txBody>
        </p:sp>
        <p:sp>
          <p:nvSpPr>
            <p:cNvPr id="36964" name="Freeform 95"/>
            <p:cNvSpPr>
              <a:spLocks noChangeArrowheads="1"/>
            </p:cNvSpPr>
            <p:nvPr/>
          </p:nvSpPr>
          <p:spPr bwMode="auto">
            <a:xfrm>
              <a:off x="2870" y="2587"/>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36965" name="Line 96"/>
            <p:cNvSpPr>
              <a:spLocks noChangeShapeType="1"/>
            </p:cNvSpPr>
            <p:nvPr/>
          </p:nvSpPr>
          <p:spPr bwMode="auto">
            <a:xfrm>
              <a:off x="3261" y="2587"/>
              <a:ext cx="173" cy="1"/>
            </a:xfrm>
            <a:prstGeom prst="line">
              <a:avLst/>
            </a:prstGeom>
            <a:noFill/>
            <a:ln w="25560">
              <a:solidFill>
                <a:srgbClr val="000000"/>
              </a:solidFill>
              <a:miter lim="800000"/>
              <a:headEnd/>
              <a:tailEnd/>
            </a:ln>
          </p:spPr>
          <p:txBody>
            <a:bodyPr/>
            <a:lstStyle/>
            <a:p>
              <a:endParaRPr lang="en-US"/>
            </a:p>
          </p:txBody>
        </p:sp>
        <p:sp>
          <p:nvSpPr>
            <p:cNvPr id="36966" name="Rectangle 97"/>
            <p:cNvSpPr>
              <a:spLocks noChangeArrowheads="1"/>
            </p:cNvSpPr>
            <p:nvPr/>
          </p:nvSpPr>
          <p:spPr bwMode="auto">
            <a:xfrm>
              <a:off x="3713" y="2541"/>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21" name="Group 98"/>
            <p:cNvGrpSpPr>
              <a:grpSpLocks/>
            </p:cNvGrpSpPr>
            <p:nvPr/>
          </p:nvGrpSpPr>
          <p:grpSpPr bwMode="auto">
            <a:xfrm>
              <a:off x="3865" y="2534"/>
              <a:ext cx="358" cy="318"/>
              <a:chOff x="3865" y="2534"/>
              <a:chExt cx="358" cy="318"/>
            </a:xfrm>
          </p:grpSpPr>
          <p:sp>
            <p:nvSpPr>
              <p:cNvPr id="36977" name="Freeform 99"/>
              <p:cNvSpPr>
                <a:spLocks noChangeArrowheads="1"/>
              </p:cNvSpPr>
              <p:nvPr/>
            </p:nvSpPr>
            <p:spPr bwMode="auto">
              <a:xfrm>
                <a:off x="3865" y="2534"/>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6978" name="Freeform 100"/>
              <p:cNvSpPr>
                <a:spLocks noChangeArrowheads="1"/>
              </p:cNvSpPr>
              <p:nvPr/>
            </p:nvSpPr>
            <p:spPr bwMode="auto">
              <a:xfrm>
                <a:off x="4042" y="2534"/>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68" name="Rectangle 101"/>
            <p:cNvSpPr>
              <a:spLocks noChangeArrowheads="1"/>
            </p:cNvSpPr>
            <p:nvPr/>
          </p:nvSpPr>
          <p:spPr bwMode="auto">
            <a:xfrm>
              <a:off x="4273" y="2541"/>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22" name="Group 102"/>
            <p:cNvGrpSpPr>
              <a:grpSpLocks/>
            </p:cNvGrpSpPr>
            <p:nvPr/>
          </p:nvGrpSpPr>
          <p:grpSpPr bwMode="auto">
            <a:xfrm>
              <a:off x="4381" y="2534"/>
              <a:ext cx="312" cy="318"/>
              <a:chOff x="4381" y="2534"/>
              <a:chExt cx="312" cy="318"/>
            </a:xfrm>
          </p:grpSpPr>
          <p:sp>
            <p:nvSpPr>
              <p:cNvPr id="36975" name="Freeform 103"/>
              <p:cNvSpPr>
                <a:spLocks noChangeArrowheads="1"/>
              </p:cNvSpPr>
              <p:nvPr/>
            </p:nvSpPr>
            <p:spPr bwMode="auto">
              <a:xfrm>
                <a:off x="4381" y="2534"/>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6976" name="Freeform 104"/>
              <p:cNvSpPr>
                <a:spLocks noChangeArrowheads="1"/>
              </p:cNvSpPr>
              <p:nvPr/>
            </p:nvSpPr>
            <p:spPr bwMode="auto">
              <a:xfrm>
                <a:off x="4536" y="2534"/>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70" name="Line 105"/>
            <p:cNvSpPr>
              <a:spLocks noChangeShapeType="1"/>
            </p:cNvSpPr>
            <p:nvPr/>
          </p:nvSpPr>
          <p:spPr bwMode="auto">
            <a:xfrm>
              <a:off x="4219" y="2693"/>
              <a:ext cx="153" cy="1"/>
            </a:xfrm>
            <a:prstGeom prst="line">
              <a:avLst/>
            </a:prstGeom>
            <a:noFill/>
            <a:ln w="25560">
              <a:solidFill>
                <a:srgbClr val="000000"/>
              </a:solidFill>
              <a:miter lim="800000"/>
              <a:headEnd/>
              <a:tailEnd/>
            </a:ln>
          </p:spPr>
          <p:txBody>
            <a:bodyPr/>
            <a:lstStyle/>
            <a:p>
              <a:endParaRPr lang="en-US"/>
            </a:p>
          </p:txBody>
        </p:sp>
        <p:sp>
          <p:nvSpPr>
            <p:cNvPr id="36971" name="Line 106"/>
            <p:cNvSpPr>
              <a:spLocks noChangeShapeType="1"/>
            </p:cNvSpPr>
            <p:nvPr/>
          </p:nvSpPr>
          <p:spPr bwMode="auto">
            <a:xfrm>
              <a:off x="3685" y="2693"/>
              <a:ext cx="171" cy="1"/>
            </a:xfrm>
            <a:prstGeom prst="line">
              <a:avLst/>
            </a:prstGeom>
            <a:noFill/>
            <a:ln w="25560">
              <a:solidFill>
                <a:srgbClr val="000000"/>
              </a:solidFill>
              <a:miter lim="800000"/>
              <a:headEnd/>
              <a:tailEnd/>
            </a:ln>
          </p:spPr>
          <p:txBody>
            <a:bodyPr/>
            <a:lstStyle/>
            <a:p>
              <a:endParaRPr lang="en-US"/>
            </a:p>
          </p:txBody>
        </p:sp>
        <p:sp>
          <p:nvSpPr>
            <p:cNvPr id="36972" name="Freeform 107"/>
            <p:cNvSpPr>
              <a:spLocks noChangeArrowheads="1"/>
            </p:cNvSpPr>
            <p:nvPr/>
          </p:nvSpPr>
          <p:spPr bwMode="auto">
            <a:xfrm>
              <a:off x="3818" y="2693"/>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36973" name="Line 108"/>
            <p:cNvSpPr>
              <a:spLocks noChangeShapeType="1"/>
            </p:cNvSpPr>
            <p:nvPr/>
          </p:nvSpPr>
          <p:spPr bwMode="auto">
            <a:xfrm>
              <a:off x="3261" y="2799"/>
              <a:ext cx="173" cy="1"/>
            </a:xfrm>
            <a:prstGeom prst="line">
              <a:avLst/>
            </a:prstGeom>
            <a:noFill/>
            <a:ln w="25560">
              <a:solidFill>
                <a:srgbClr val="000000"/>
              </a:solidFill>
              <a:miter lim="800000"/>
              <a:headEnd/>
              <a:tailEnd/>
            </a:ln>
          </p:spPr>
          <p:txBody>
            <a:bodyPr/>
            <a:lstStyle/>
            <a:p>
              <a:endParaRPr lang="en-US"/>
            </a:p>
          </p:txBody>
        </p:sp>
        <p:sp>
          <p:nvSpPr>
            <p:cNvPr id="36974" name="Freeform 109"/>
            <p:cNvSpPr>
              <a:spLocks noChangeArrowheads="1"/>
            </p:cNvSpPr>
            <p:nvPr/>
          </p:nvSpPr>
          <p:spPr bwMode="auto">
            <a:xfrm>
              <a:off x="3363" y="2687"/>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grpSp>
        <p:nvGrpSpPr>
          <p:cNvPr id="23" name="Group 110"/>
          <p:cNvGrpSpPr>
            <a:grpSpLocks/>
          </p:cNvGrpSpPr>
          <p:nvPr/>
        </p:nvGrpSpPr>
        <p:grpSpPr bwMode="auto">
          <a:xfrm>
            <a:off x="5581441" y="4190837"/>
            <a:ext cx="391680" cy="780562"/>
            <a:chOff x="3876" y="2910"/>
            <a:chExt cx="272" cy="542"/>
          </a:xfrm>
        </p:grpSpPr>
        <p:sp>
          <p:nvSpPr>
            <p:cNvPr id="36957" name="Freeform 111"/>
            <p:cNvSpPr>
              <a:spLocks noChangeArrowheads="1"/>
            </p:cNvSpPr>
            <p:nvPr/>
          </p:nvSpPr>
          <p:spPr bwMode="auto">
            <a:xfrm>
              <a:off x="3913" y="2922"/>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6958" name="Rectangle 112"/>
            <p:cNvSpPr>
              <a:spLocks noChangeArrowheads="1"/>
            </p:cNvSpPr>
            <p:nvPr/>
          </p:nvSpPr>
          <p:spPr bwMode="auto">
            <a:xfrm rot="5400000">
              <a:off x="3794" y="2992"/>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sp>
        <p:nvSpPr>
          <p:cNvPr id="36906" name="Rectangle 113"/>
          <p:cNvSpPr>
            <a:spLocks noChangeArrowheads="1"/>
          </p:cNvSpPr>
          <p:nvPr/>
        </p:nvSpPr>
        <p:spPr bwMode="auto">
          <a:xfrm>
            <a:off x="4834080" y="4378060"/>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24" name="Group 114"/>
          <p:cNvGrpSpPr>
            <a:grpSpLocks/>
          </p:cNvGrpSpPr>
          <p:nvPr/>
        </p:nvGrpSpPr>
        <p:grpSpPr bwMode="auto">
          <a:xfrm>
            <a:off x="4896000" y="4360778"/>
            <a:ext cx="469440" cy="457968"/>
            <a:chOff x="3400" y="3028"/>
            <a:chExt cx="326" cy="318"/>
          </a:xfrm>
        </p:grpSpPr>
        <p:sp>
          <p:nvSpPr>
            <p:cNvPr id="36955" name="Freeform 115"/>
            <p:cNvSpPr>
              <a:spLocks noChangeArrowheads="1"/>
            </p:cNvSpPr>
            <p:nvPr/>
          </p:nvSpPr>
          <p:spPr bwMode="auto">
            <a:xfrm>
              <a:off x="3400" y="3028"/>
              <a:ext cx="165" cy="319"/>
            </a:xfrm>
            <a:custGeom>
              <a:avLst/>
              <a:gdLst>
                <a:gd name="T0" fmla="*/ 182 w 149"/>
                <a:gd name="T1" fmla="*/ 0 h 289"/>
                <a:gd name="T2" fmla="*/ 0 w 149"/>
                <a:gd name="T3" fmla="*/ 0 h 289"/>
                <a:gd name="T4" fmla="*/ 0 w 149"/>
                <a:gd name="T5" fmla="*/ 351 h 289"/>
                <a:gd name="T6" fmla="*/ 182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6956" name="Freeform 116"/>
            <p:cNvSpPr>
              <a:spLocks noChangeArrowheads="1"/>
            </p:cNvSpPr>
            <p:nvPr/>
          </p:nvSpPr>
          <p:spPr bwMode="auto">
            <a:xfrm>
              <a:off x="3563" y="3028"/>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908" name="Line 117"/>
          <p:cNvSpPr>
            <a:spLocks noChangeShapeType="1"/>
          </p:cNvSpPr>
          <p:nvPr/>
        </p:nvSpPr>
        <p:spPr bwMode="auto">
          <a:xfrm>
            <a:off x="4713121" y="4589763"/>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09" name="Freeform 118"/>
          <p:cNvSpPr>
            <a:spLocks noChangeArrowheads="1"/>
          </p:cNvSpPr>
          <p:nvPr/>
        </p:nvSpPr>
        <p:spPr bwMode="auto">
          <a:xfrm>
            <a:off x="4811041" y="4437106"/>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910" name="Line 119"/>
          <p:cNvSpPr>
            <a:spLocks noChangeShapeType="1"/>
          </p:cNvSpPr>
          <p:nvPr/>
        </p:nvSpPr>
        <p:spPr bwMode="auto">
          <a:xfrm>
            <a:off x="5372641" y="4437107"/>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11" name="Rectangle 120"/>
          <p:cNvSpPr>
            <a:spLocks noChangeArrowheads="1"/>
          </p:cNvSpPr>
          <p:nvPr/>
        </p:nvSpPr>
        <p:spPr bwMode="auto">
          <a:xfrm>
            <a:off x="6127201" y="4370860"/>
            <a:ext cx="502164"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Mem</a:t>
            </a:r>
            <a:endParaRPr lang="en-GB" sz="1200" b="1" dirty="0">
              <a:solidFill>
                <a:srgbClr val="000000"/>
              </a:solidFill>
              <a:latin typeface="Trebuchet MS" charset="0"/>
            </a:endParaRPr>
          </a:p>
        </p:txBody>
      </p:sp>
      <p:grpSp>
        <p:nvGrpSpPr>
          <p:cNvPr id="25" name="Group 121"/>
          <p:cNvGrpSpPr>
            <a:grpSpLocks/>
          </p:cNvGrpSpPr>
          <p:nvPr/>
        </p:nvGrpSpPr>
        <p:grpSpPr bwMode="auto">
          <a:xfrm>
            <a:off x="6242401" y="4360778"/>
            <a:ext cx="515520" cy="457968"/>
            <a:chOff x="4335" y="3028"/>
            <a:chExt cx="358" cy="318"/>
          </a:xfrm>
        </p:grpSpPr>
        <p:sp>
          <p:nvSpPr>
            <p:cNvPr id="36953" name="Freeform 122"/>
            <p:cNvSpPr>
              <a:spLocks noChangeArrowheads="1"/>
            </p:cNvSpPr>
            <p:nvPr/>
          </p:nvSpPr>
          <p:spPr bwMode="auto">
            <a:xfrm>
              <a:off x="4335" y="3028"/>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6954" name="Freeform 123"/>
            <p:cNvSpPr>
              <a:spLocks noChangeArrowheads="1"/>
            </p:cNvSpPr>
            <p:nvPr/>
          </p:nvSpPr>
          <p:spPr bwMode="auto">
            <a:xfrm>
              <a:off x="4513" y="3028"/>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13" name="Rectangle 124"/>
          <p:cNvSpPr>
            <a:spLocks noChangeArrowheads="1"/>
          </p:cNvSpPr>
          <p:nvPr/>
        </p:nvSpPr>
        <p:spPr bwMode="auto">
          <a:xfrm>
            <a:off x="6912000" y="4370860"/>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26" name="Group 125"/>
          <p:cNvGrpSpPr>
            <a:grpSpLocks/>
          </p:cNvGrpSpPr>
          <p:nvPr/>
        </p:nvGrpSpPr>
        <p:grpSpPr bwMode="auto">
          <a:xfrm>
            <a:off x="6985441" y="4360778"/>
            <a:ext cx="450720" cy="457968"/>
            <a:chOff x="4851" y="3028"/>
            <a:chExt cx="313" cy="318"/>
          </a:xfrm>
        </p:grpSpPr>
        <p:sp>
          <p:nvSpPr>
            <p:cNvPr id="36951" name="Freeform 126"/>
            <p:cNvSpPr>
              <a:spLocks noChangeArrowheads="1"/>
            </p:cNvSpPr>
            <p:nvPr/>
          </p:nvSpPr>
          <p:spPr bwMode="auto">
            <a:xfrm>
              <a:off x="4851" y="3028"/>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6952" name="Freeform 127"/>
            <p:cNvSpPr>
              <a:spLocks noChangeArrowheads="1"/>
            </p:cNvSpPr>
            <p:nvPr/>
          </p:nvSpPr>
          <p:spPr bwMode="auto">
            <a:xfrm>
              <a:off x="5007" y="3028"/>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15" name="Line 128"/>
          <p:cNvSpPr>
            <a:spLocks noChangeShapeType="1"/>
          </p:cNvSpPr>
          <p:nvPr/>
        </p:nvSpPr>
        <p:spPr bwMode="auto">
          <a:xfrm>
            <a:off x="6752161" y="4589763"/>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16" name="Line 129"/>
          <p:cNvSpPr>
            <a:spLocks noChangeShapeType="1"/>
          </p:cNvSpPr>
          <p:nvPr/>
        </p:nvSpPr>
        <p:spPr bwMode="auto">
          <a:xfrm>
            <a:off x="5984641" y="4589763"/>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17" name="Freeform 130"/>
          <p:cNvSpPr>
            <a:spLocks noChangeArrowheads="1"/>
          </p:cNvSpPr>
          <p:nvPr/>
        </p:nvSpPr>
        <p:spPr bwMode="auto">
          <a:xfrm>
            <a:off x="6176160" y="4589763"/>
            <a:ext cx="685440" cy="306752"/>
          </a:xfrm>
          <a:custGeom>
            <a:avLst/>
            <a:gdLst>
              <a:gd name="T0" fmla="*/ 0 w 431"/>
              <a:gd name="T1" fmla="*/ 0 h 193"/>
              <a:gd name="T2" fmla="*/ 0 w 431"/>
              <a:gd name="T3" fmla="*/ 589348263 h 193"/>
              <a:gd name="T4" fmla="*/ 1201886747 w 431"/>
              <a:gd name="T5" fmla="*/ 589348263 h 193"/>
              <a:gd name="T6" fmla="*/ 1201886747 w 431"/>
              <a:gd name="T7" fmla="*/ 196448837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6918" name="Line 131"/>
          <p:cNvSpPr>
            <a:spLocks noChangeShapeType="1"/>
          </p:cNvSpPr>
          <p:nvPr/>
        </p:nvSpPr>
        <p:spPr bwMode="auto">
          <a:xfrm>
            <a:off x="5372641" y="4742419"/>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19" name="Freeform 132"/>
          <p:cNvSpPr>
            <a:spLocks noChangeArrowheads="1"/>
          </p:cNvSpPr>
          <p:nvPr/>
        </p:nvSpPr>
        <p:spPr bwMode="auto">
          <a:xfrm>
            <a:off x="5520960" y="4581121"/>
            <a:ext cx="535680" cy="442126"/>
          </a:xfrm>
          <a:custGeom>
            <a:avLst/>
            <a:gdLst>
              <a:gd name="T0" fmla="*/ 0 w 337"/>
              <a:gd name="T1" fmla="*/ 310409273 h 278"/>
              <a:gd name="T2" fmla="*/ 0 w 337"/>
              <a:gd name="T3" fmla="*/ 851321487 h 278"/>
              <a:gd name="T4" fmla="*/ 902819522 w 337"/>
              <a:gd name="T5" fmla="*/ 851321487 h 278"/>
              <a:gd name="T6" fmla="*/ 902819522 w 337"/>
              <a:gd name="T7" fmla="*/ 276602478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27" name="Group 133"/>
          <p:cNvGrpSpPr>
            <a:grpSpLocks/>
          </p:cNvGrpSpPr>
          <p:nvPr/>
        </p:nvGrpSpPr>
        <p:grpSpPr bwMode="auto">
          <a:xfrm>
            <a:off x="4674240" y="4900835"/>
            <a:ext cx="3438720" cy="833848"/>
            <a:chOff x="3246" y="3403"/>
            <a:chExt cx="2388" cy="579"/>
          </a:xfrm>
        </p:grpSpPr>
        <p:grpSp>
          <p:nvGrpSpPr>
            <p:cNvPr id="28" name="Group 134"/>
            <p:cNvGrpSpPr>
              <a:grpSpLocks/>
            </p:cNvGrpSpPr>
            <p:nvPr/>
          </p:nvGrpSpPr>
          <p:grpSpPr bwMode="auto">
            <a:xfrm>
              <a:off x="4348" y="3403"/>
              <a:ext cx="271" cy="543"/>
              <a:chOff x="4348" y="3403"/>
              <a:chExt cx="271" cy="543"/>
            </a:xfrm>
          </p:grpSpPr>
          <p:sp>
            <p:nvSpPr>
              <p:cNvPr id="36949" name="Freeform 135"/>
              <p:cNvSpPr>
                <a:spLocks noChangeArrowheads="1"/>
              </p:cNvSpPr>
              <p:nvPr/>
            </p:nvSpPr>
            <p:spPr bwMode="auto">
              <a:xfrm>
                <a:off x="4384" y="3416"/>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6950" name="Rectangle 136"/>
              <p:cNvSpPr>
                <a:spLocks noChangeArrowheads="1"/>
              </p:cNvSpPr>
              <p:nvPr/>
            </p:nvSpPr>
            <p:spPr bwMode="auto">
              <a:xfrm rot="5400000">
                <a:off x="4266" y="348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29" name="Group 137"/>
            <p:cNvGrpSpPr>
              <a:grpSpLocks/>
            </p:cNvGrpSpPr>
            <p:nvPr/>
          </p:nvGrpSpPr>
          <p:grpSpPr bwMode="auto">
            <a:xfrm>
              <a:off x="3246" y="3522"/>
              <a:ext cx="491" cy="318"/>
              <a:chOff x="3246" y="3522"/>
              <a:chExt cx="491" cy="318"/>
            </a:xfrm>
          </p:grpSpPr>
          <p:sp>
            <p:nvSpPr>
              <p:cNvPr id="36945" name="Rectangle 138"/>
              <p:cNvSpPr>
                <a:spLocks noChangeArrowheads="1"/>
              </p:cNvSpPr>
              <p:nvPr/>
            </p:nvSpPr>
            <p:spPr bwMode="auto">
              <a:xfrm>
                <a:off x="3246" y="352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30" name="Group 139"/>
              <p:cNvGrpSpPr>
                <a:grpSpLocks/>
              </p:cNvGrpSpPr>
              <p:nvPr/>
            </p:nvGrpSpPr>
            <p:grpSpPr bwMode="auto">
              <a:xfrm>
                <a:off x="3363" y="3522"/>
                <a:ext cx="374" cy="318"/>
                <a:chOff x="3363" y="3522"/>
                <a:chExt cx="374" cy="318"/>
              </a:xfrm>
            </p:grpSpPr>
            <p:sp>
              <p:nvSpPr>
                <p:cNvPr id="36947" name="Freeform 140"/>
                <p:cNvSpPr>
                  <a:spLocks noChangeArrowheads="1"/>
                </p:cNvSpPr>
                <p:nvPr/>
              </p:nvSpPr>
              <p:spPr bwMode="auto">
                <a:xfrm>
                  <a:off x="3363" y="3522"/>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6948" name="Freeform 141"/>
                <p:cNvSpPr>
                  <a:spLocks noChangeArrowheads="1"/>
                </p:cNvSpPr>
                <p:nvPr/>
              </p:nvSpPr>
              <p:spPr bwMode="auto">
                <a:xfrm>
                  <a:off x="3549" y="3522"/>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25" name="Rectangle 142"/>
            <p:cNvSpPr>
              <a:spLocks noChangeArrowheads="1"/>
            </p:cNvSpPr>
            <p:nvPr/>
          </p:nvSpPr>
          <p:spPr bwMode="auto">
            <a:xfrm>
              <a:off x="3771" y="3534"/>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31" name="Group 143"/>
            <p:cNvGrpSpPr>
              <a:grpSpLocks/>
            </p:cNvGrpSpPr>
            <p:nvPr/>
          </p:nvGrpSpPr>
          <p:grpSpPr bwMode="auto">
            <a:xfrm>
              <a:off x="3871" y="3522"/>
              <a:ext cx="325" cy="318"/>
              <a:chOff x="3871" y="3522"/>
              <a:chExt cx="325" cy="318"/>
            </a:xfrm>
          </p:grpSpPr>
          <p:sp>
            <p:nvSpPr>
              <p:cNvPr id="36943" name="Freeform 144"/>
              <p:cNvSpPr>
                <a:spLocks noChangeArrowheads="1"/>
              </p:cNvSpPr>
              <p:nvPr/>
            </p:nvSpPr>
            <p:spPr bwMode="auto">
              <a:xfrm>
                <a:off x="3871" y="3522"/>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6944" name="Freeform 145"/>
              <p:cNvSpPr>
                <a:spLocks noChangeArrowheads="1"/>
              </p:cNvSpPr>
              <p:nvPr/>
            </p:nvSpPr>
            <p:spPr bwMode="auto">
              <a:xfrm>
                <a:off x="4033" y="3522"/>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927" name="Line 146"/>
            <p:cNvSpPr>
              <a:spLocks noChangeShapeType="1"/>
            </p:cNvSpPr>
            <p:nvPr/>
          </p:nvSpPr>
          <p:spPr bwMode="auto">
            <a:xfrm>
              <a:off x="3744" y="3681"/>
              <a:ext cx="106" cy="1"/>
            </a:xfrm>
            <a:prstGeom prst="line">
              <a:avLst/>
            </a:prstGeom>
            <a:noFill/>
            <a:ln w="25560">
              <a:solidFill>
                <a:srgbClr val="000000"/>
              </a:solidFill>
              <a:miter lim="800000"/>
              <a:headEnd/>
              <a:tailEnd/>
            </a:ln>
          </p:spPr>
          <p:txBody>
            <a:bodyPr/>
            <a:lstStyle/>
            <a:p>
              <a:endParaRPr lang="en-US"/>
            </a:p>
          </p:txBody>
        </p:sp>
        <p:sp>
          <p:nvSpPr>
            <p:cNvPr id="36928" name="Freeform 147"/>
            <p:cNvSpPr>
              <a:spLocks noChangeArrowheads="1"/>
            </p:cNvSpPr>
            <p:nvPr/>
          </p:nvSpPr>
          <p:spPr bwMode="auto">
            <a:xfrm>
              <a:off x="3812" y="3575"/>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36929" name="Line 148"/>
            <p:cNvSpPr>
              <a:spLocks noChangeShapeType="1"/>
            </p:cNvSpPr>
            <p:nvPr/>
          </p:nvSpPr>
          <p:spPr bwMode="auto">
            <a:xfrm>
              <a:off x="4202" y="3575"/>
              <a:ext cx="173" cy="1"/>
            </a:xfrm>
            <a:prstGeom prst="line">
              <a:avLst/>
            </a:prstGeom>
            <a:noFill/>
            <a:ln w="25560">
              <a:solidFill>
                <a:srgbClr val="000000"/>
              </a:solidFill>
              <a:miter lim="800000"/>
              <a:headEnd/>
              <a:tailEnd/>
            </a:ln>
          </p:spPr>
          <p:txBody>
            <a:bodyPr/>
            <a:lstStyle/>
            <a:p>
              <a:endParaRPr lang="en-US"/>
            </a:p>
          </p:txBody>
        </p:sp>
        <p:sp>
          <p:nvSpPr>
            <p:cNvPr id="36930" name="Rectangle 149"/>
            <p:cNvSpPr>
              <a:spLocks noChangeArrowheads="1"/>
            </p:cNvSpPr>
            <p:nvPr/>
          </p:nvSpPr>
          <p:spPr bwMode="auto">
            <a:xfrm>
              <a:off x="4654" y="352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36960" name="Group 150"/>
            <p:cNvGrpSpPr>
              <a:grpSpLocks/>
            </p:cNvGrpSpPr>
            <p:nvPr/>
          </p:nvGrpSpPr>
          <p:grpSpPr bwMode="auto">
            <a:xfrm>
              <a:off x="4806" y="3522"/>
              <a:ext cx="358" cy="318"/>
              <a:chOff x="4806" y="3522"/>
              <a:chExt cx="358" cy="318"/>
            </a:xfrm>
          </p:grpSpPr>
          <p:sp>
            <p:nvSpPr>
              <p:cNvPr id="36941" name="Freeform 151"/>
              <p:cNvSpPr>
                <a:spLocks noChangeArrowheads="1"/>
              </p:cNvSpPr>
              <p:nvPr/>
            </p:nvSpPr>
            <p:spPr bwMode="auto">
              <a:xfrm>
                <a:off x="4806" y="3522"/>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6942" name="Freeform 152"/>
              <p:cNvSpPr>
                <a:spLocks noChangeArrowheads="1"/>
              </p:cNvSpPr>
              <p:nvPr/>
            </p:nvSpPr>
            <p:spPr bwMode="auto">
              <a:xfrm>
                <a:off x="4984" y="3522"/>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32" name="Rectangle 153"/>
            <p:cNvSpPr>
              <a:spLocks noChangeArrowheads="1"/>
            </p:cNvSpPr>
            <p:nvPr/>
          </p:nvSpPr>
          <p:spPr bwMode="auto">
            <a:xfrm>
              <a:off x="5214" y="352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36962" name="Group 154"/>
            <p:cNvGrpSpPr>
              <a:grpSpLocks/>
            </p:cNvGrpSpPr>
            <p:nvPr/>
          </p:nvGrpSpPr>
          <p:grpSpPr bwMode="auto">
            <a:xfrm>
              <a:off x="5322" y="3522"/>
              <a:ext cx="312" cy="318"/>
              <a:chOff x="5322" y="3522"/>
              <a:chExt cx="312" cy="318"/>
            </a:xfrm>
          </p:grpSpPr>
          <p:sp>
            <p:nvSpPr>
              <p:cNvPr id="36939" name="Freeform 155"/>
              <p:cNvSpPr>
                <a:spLocks noChangeArrowheads="1"/>
              </p:cNvSpPr>
              <p:nvPr/>
            </p:nvSpPr>
            <p:spPr bwMode="auto">
              <a:xfrm>
                <a:off x="5322" y="3522"/>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6940" name="Freeform 156"/>
              <p:cNvSpPr>
                <a:spLocks noChangeArrowheads="1"/>
              </p:cNvSpPr>
              <p:nvPr/>
            </p:nvSpPr>
            <p:spPr bwMode="auto">
              <a:xfrm>
                <a:off x="5478" y="3522"/>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34" name="Line 157"/>
            <p:cNvSpPr>
              <a:spLocks noChangeShapeType="1"/>
            </p:cNvSpPr>
            <p:nvPr/>
          </p:nvSpPr>
          <p:spPr bwMode="auto">
            <a:xfrm>
              <a:off x="5160" y="3681"/>
              <a:ext cx="153" cy="1"/>
            </a:xfrm>
            <a:prstGeom prst="line">
              <a:avLst/>
            </a:prstGeom>
            <a:noFill/>
            <a:ln w="25560">
              <a:solidFill>
                <a:srgbClr val="000000"/>
              </a:solidFill>
              <a:miter lim="800000"/>
              <a:headEnd/>
              <a:tailEnd/>
            </a:ln>
          </p:spPr>
          <p:txBody>
            <a:bodyPr/>
            <a:lstStyle/>
            <a:p>
              <a:endParaRPr lang="en-US"/>
            </a:p>
          </p:txBody>
        </p:sp>
        <p:sp>
          <p:nvSpPr>
            <p:cNvPr id="36935" name="Line 158"/>
            <p:cNvSpPr>
              <a:spLocks noChangeShapeType="1"/>
            </p:cNvSpPr>
            <p:nvPr/>
          </p:nvSpPr>
          <p:spPr bwMode="auto">
            <a:xfrm>
              <a:off x="4627" y="3681"/>
              <a:ext cx="171" cy="1"/>
            </a:xfrm>
            <a:prstGeom prst="line">
              <a:avLst/>
            </a:prstGeom>
            <a:noFill/>
            <a:ln w="25560">
              <a:solidFill>
                <a:srgbClr val="000000"/>
              </a:solidFill>
              <a:miter lim="800000"/>
              <a:headEnd/>
              <a:tailEnd/>
            </a:ln>
          </p:spPr>
          <p:txBody>
            <a:bodyPr/>
            <a:lstStyle/>
            <a:p>
              <a:endParaRPr lang="en-US"/>
            </a:p>
          </p:txBody>
        </p:sp>
        <p:sp>
          <p:nvSpPr>
            <p:cNvPr id="36936" name="Freeform 159"/>
            <p:cNvSpPr>
              <a:spLocks noChangeArrowheads="1"/>
            </p:cNvSpPr>
            <p:nvPr/>
          </p:nvSpPr>
          <p:spPr bwMode="auto">
            <a:xfrm>
              <a:off x="4760" y="3681"/>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36937" name="Line 160"/>
            <p:cNvSpPr>
              <a:spLocks noChangeShapeType="1"/>
            </p:cNvSpPr>
            <p:nvPr/>
          </p:nvSpPr>
          <p:spPr bwMode="auto">
            <a:xfrm>
              <a:off x="4202" y="3787"/>
              <a:ext cx="173" cy="1"/>
            </a:xfrm>
            <a:prstGeom prst="line">
              <a:avLst/>
            </a:prstGeom>
            <a:noFill/>
            <a:ln w="25560">
              <a:solidFill>
                <a:srgbClr val="000000"/>
              </a:solidFill>
              <a:miter lim="800000"/>
              <a:headEnd/>
              <a:tailEnd/>
            </a:ln>
          </p:spPr>
          <p:txBody>
            <a:bodyPr/>
            <a:lstStyle/>
            <a:p>
              <a:endParaRPr lang="en-US"/>
            </a:p>
          </p:txBody>
        </p:sp>
        <p:sp>
          <p:nvSpPr>
            <p:cNvPr id="36938" name="Freeform 161"/>
            <p:cNvSpPr>
              <a:spLocks noChangeArrowheads="1"/>
            </p:cNvSpPr>
            <p:nvPr/>
          </p:nvSpPr>
          <p:spPr bwMode="auto">
            <a:xfrm>
              <a:off x="4305" y="3676"/>
              <a:ext cx="372" cy="306"/>
            </a:xfrm>
            <a:custGeom>
              <a:avLst/>
              <a:gdLst>
                <a:gd name="T0" fmla="*/ 0 w 337"/>
                <a:gd name="T1" fmla="*/ 122 h 278"/>
                <a:gd name="T2" fmla="*/ 0 w 337"/>
                <a:gd name="T3" fmla="*/ 336 h 278"/>
                <a:gd name="T4" fmla="*/ 359 w 337"/>
                <a:gd name="T5" fmla="*/ 336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sp>
        <p:nvSpPr>
          <p:cNvPr id="36921" name="Rectangle 162"/>
          <p:cNvSpPr>
            <a:spLocks noChangeArrowheads="1"/>
          </p:cNvSpPr>
          <p:nvPr/>
        </p:nvSpPr>
        <p:spPr bwMode="auto">
          <a:xfrm>
            <a:off x="462240" y="6254577"/>
            <a:ext cx="7181877" cy="321182"/>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b="1" dirty="0">
                <a:solidFill>
                  <a:srgbClr val="3366FF"/>
                </a:solidFill>
                <a:latin typeface="Trebuchet MS" charset="0"/>
              </a:rPr>
              <a:t>Detection is easy in this case! </a:t>
            </a:r>
            <a:r>
              <a:rPr lang="en-GB" sz="1500" b="1" dirty="0">
                <a:solidFill>
                  <a:srgbClr val="000000"/>
                </a:solidFill>
                <a:latin typeface="Trebuchet MS" charset="0"/>
              </a:rPr>
              <a:t>(right half highlight means read, left half write)</a:t>
            </a:r>
          </a:p>
        </p:txBody>
      </p:sp>
      <p:sp>
        <p:nvSpPr>
          <p:cNvPr id="36922" name="Rectangle 163"/>
          <p:cNvSpPr>
            <a:spLocks noGrp="1" noChangeArrowheads="1"/>
          </p:cNvSpPr>
          <p:nvPr>
            <p:ph type="title" idx="4294967295"/>
          </p:nvPr>
        </p:nvSpPr>
        <p:spPr>
          <a:xfrm>
            <a:off x="228960" y="0"/>
            <a:ext cx="8686080" cy="143295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Single Memory is a Structural Hazard</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a:xfrm>
            <a:off x="228960" y="0"/>
            <a:ext cx="8686080" cy="143295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Structural Hazards limit performance</a:t>
            </a:r>
          </a:p>
        </p:txBody>
      </p:sp>
      <p:sp>
        <p:nvSpPr>
          <p:cNvPr id="38915" name="Rectangle 2"/>
          <p:cNvSpPr>
            <a:spLocks noGrp="1" noChangeArrowheads="1"/>
          </p:cNvSpPr>
          <p:nvPr>
            <p:ph type="body" idx="4294967295"/>
          </p:nvPr>
        </p:nvSpPr>
        <p:spPr>
          <a:xfrm>
            <a:off x="228961" y="1143480"/>
            <a:ext cx="8762400" cy="5563305"/>
          </a:xfrm>
        </p:spPr>
        <p:txBody>
          <a:bodyPr lIns="82945" tIns="41473" rIns="82945" bIns="41473"/>
          <a:lstStyle/>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Example: if 1.3 memory accesses per instruction and only one memory access per cycle then</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average CPI </a:t>
            </a:r>
            <a:r>
              <a:rPr lang="en-GB" dirty="0" smtClean="0">
                <a:latin typeface="Symbol" charset="2"/>
              </a:rPr>
              <a:t></a:t>
            </a:r>
            <a:r>
              <a:rPr lang="en-GB" dirty="0" smtClean="0"/>
              <a:t> 1.3</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otherwise resource is more than 100% utilized</a:t>
            </a:r>
          </a:p>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One Structural Hazard solution: more resources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Instruction cache and Data cache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lvl="1">
              <a:spcBef>
                <a:spcPts val="544"/>
              </a:spcBef>
              <a:spcAft>
                <a:spcPts val="544"/>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solidFill>
                  <a:srgbClr val="FF0000"/>
                </a:solidFill>
              </a:rPr>
              <a:t>What is cache? Look up memory hierarchy. What is memory hierarchy?</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Control Hazards</a:t>
            </a:r>
          </a:p>
        </p:txBody>
      </p:sp>
      <p:sp>
        <p:nvSpPr>
          <p:cNvPr id="40963" name="Rectangle 2"/>
          <p:cNvSpPr>
            <a:spLocks noGrp="1" noChangeArrowheads="1"/>
          </p:cNvSpPr>
          <p:nvPr>
            <p:ph type="body" idx="4294967295"/>
          </p:nvPr>
        </p:nvSpPr>
        <p:spPr>
          <a:xfrm>
            <a:off x="228961" y="1143480"/>
            <a:ext cx="8762400" cy="5563305"/>
          </a:xfrm>
        </p:spPr>
        <p:txBody>
          <a:bodyPr lIns="82945" tIns="41473" rIns="82945" bIns="41473"/>
          <a:lstStyle/>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Control hazards</a:t>
            </a:r>
            <a:r>
              <a:rPr lang="en-GB" dirty="0" smtClean="0"/>
              <a:t>: attempt to make a decision before condition is evaluated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E.g., washing football uniforms and need to get proper detergent level; need to see after dryer before next load in</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branch instructions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65921" y="1117558"/>
            <a:ext cx="7397280" cy="3225939"/>
            <a:chOff x="393" y="776"/>
            <a:chExt cx="5137" cy="2240"/>
          </a:xfrm>
        </p:grpSpPr>
        <p:sp>
          <p:nvSpPr>
            <p:cNvPr id="45061" name="Line 2"/>
            <p:cNvSpPr>
              <a:spLocks noChangeShapeType="1"/>
            </p:cNvSpPr>
            <p:nvPr/>
          </p:nvSpPr>
          <p:spPr bwMode="auto">
            <a:xfrm>
              <a:off x="2853" y="1931"/>
              <a:ext cx="173" cy="1"/>
            </a:xfrm>
            <a:prstGeom prst="line">
              <a:avLst/>
            </a:prstGeom>
            <a:noFill/>
            <a:ln w="25560">
              <a:solidFill>
                <a:srgbClr val="000000"/>
              </a:solidFill>
              <a:miter lim="800000"/>
              <a:headEnd/>
              <a:tailEnd/>
            </a:ln>
          </p:spPr>
          <p:txBody>
            <a:bodyPr/>
            <a:lstStyle/>
            <a:p>
              <a:endParaRPr lang="en-US"/>
            </a:p>
          </p:txBody>
        </p:sp>
        <p:sp>
          <p:nvSpPr>
            <p:cNvPr id="45062" name="Freeform 3"/>
            <p:cNvSpPr>
              <a:spLocks noChangeArrowheads="1"/>
            </p:cNvSpPr>
            <p:nvPr/>
          </p:nvSpPr>
          <p:spPr bwMode="auto">
            <a:xfrm>
              <a:off x="2691" y="1655"/>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3" name="Group 4"/>
            <p:cNvGrpSpPr>
              <a:grpSpLocks/>
            </p:cNvGrpSpPr>
            <p:nvPr/>
          </p:nvGrpSpPr>
          <p:grpSpPr bwMode="auto">
            <a:xfrm>
              <a:off x="2521" y="1667"/>
              <a:ext cx="326" cy="318"/>
              <a:chOff x="2521" y="1667"/>
              <a:chExt cx="326" cy="318"/>
            </a:xfrm>
          </p:grpSpPr>
          <p:sp>
            <p:nvSpPr>
              <p:cNvPr id="45160" name="Freeform 5"/>
              <p:cNvSpPr>
                <a:spLocks noChangeArrowheads="1"/>
              </p:cNvSpPr>
              <p:nvPr/>
            </p:nvSpPr>
            <p:spPr bwMode="auto">
              <a:xfrm>
                <a:off x="2521" y="1667"/>
                <a:ext cx="165" cy="319"/>
              </a:xfrm>
              <a:custGeom>
                <a:avLst/>
                <a:gdLst>
                  <a:gd name="T0" fmla="*/ 182 w 149"/>
                  <a:gd name="T1" fmla="*/ 0 h 289"/>
                  <a:gd name="T2" fmla="*/ 0 w 149"/>
                  <a:gd name="T3" fmla="*/ 0 h 289"/>
                  <a:gd name="T4" fmla="*/ 0 w 149"/>
                  <a:gd name="T5" fmla="*/ 351 h 289"/>
                  <a:gd name="T6" fmla="*/ 182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5161" name="Freeform 6"/>
              <p:cNvSpPr>
                <a:spLocks noChangeArrowheads="1"/>
              </p:cNvSpPr>
              <p:nvPr/>
            </p:nvSpPr>
            <p:spPr bwMode="auto">
              <a:xfrm>
                <a:off x="2684" y="1667"/>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grpSp>
          <p:nvGrpSpPr>
            <p:cNvPr id="4" name="Group 7"/>
            <p:cNvGrpSpPr>
              <a:grpSpLocks/>
            </p:cNvGrpSpPr>
            <p:nvPr/>
          </p:nvGrpSpPr>
          <p:grpSpPr bwMode="auto">
            <a:xfrm>
              <a:off x="2986" y="1173"/>
              <a:ext cx="358" cy="318"/>
              <a:chOff x="2986" y="1173"/>
              <a:chExt cx="358" cy="318"/>
            </a:xfrm>
          </p:grpSpPr>
          <p:sp>
            <p:nvSpPr>
              <p:cNvPr id="45158" name="Freeform 8"/>
              <p:cNvSpPr>
                <a:spLocks noChangeArrowheads="1"/>
              </p:cNvSpPr>
              <p:nvPr/>
            </p:nvSpPr>
            <p:spPr bwMode="auto">
              <a:xfrm>
                <a:off x="2986" y="1173"/>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5159" name="Freeform 9"/>
              <p:cNvSpPr>
                <a:spLocks noChangeArrowheads="1"/>
              </p:cNvSpPr>
              <p:nvPr/>
            </p:nvSpPr>
            <p:spPr bwMode="auto">
              <a:xfrm>
                <a:off x="3164" y="1173"/>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5065" name="Rectangle 10"/>
            <p:cNvSpPr>
              <a:spLocks noChangeArrowheads="1"/>
            </p:cNvSpPr>
            <p:nvPr/>
          </p:nvSpPr>
          <p:spPr bwMode="auto">
            <a:xfrm>
              <a:off x="393" y="778"/>
              <a:ext cx="205" cy="1685"/>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45066" name="Line 11"/>
            <p:cNvSpPr>
              <a:spLocks noChangeShapeType="1"/>
            </p:cNvSpPr>
            <p:nvPr/>
          </p:nvSpPr>
          <p:spPr bwMode="auto">
            <a:xfrm>
              <a:off x="706" y="776"/>
              <a:ext cx="1" cy="2240"/>
            </a:xfrm>
            <a:prstGeom prst="line">
              <a:avLst/>
            </a:prstGeom>
            <a:noFill/>
            <a:ln w="25560">
              <a:solidFill>
                <a:srgbClr val="000000"/>
              </a:solidFill>
              <a:miter lim="800000"/>
              <a:headEnd/>
              <a:tailEnd type="triangle" w="med" len="med"/>
            </a:ln>
          </p:spPr>
          <p:txBody>
            <a:bodyPr/>
            <a:lstStyle/>
            <a:p>
              <a:endParaRPr lang="en-US"/>
            </a:p>
          </p:txBody>
        </p:sp>
        <p:sp>
          <p:nvSpPr>
            <p:cNvPr id="45067" name="Line 12"/>
            <p:cNvSpPr>
              <a:spLocks noChangeShapeType="1"/>
            </p:cNvSpPr>
            <p:nvPr/>
          </p:nvSpPr>
          <p:spPr bwMode="auto">
            <a:xfrm>
              <a:off x="1147" y="1040"/>
              <a:ext cx="4383" cy="1"/>
            </a:xfrm>
            <a:prstGeom prst="line">
              <a:avLst/>
            </a:prstGeom>
            <a:noFill/>
            <a:ln w="25560">
              <a:solidFill>
                <a:srgbClr val="000000"/>
              </a:solidFill>
              <a:miter lim="800000"/>
              <a:headEnd/>
              <a:tailEnd type="triangle" w="med" len="med"/>
            </a:ln>
          </p:spPr>
          <p:txBody>
            <a:bodyPr/>
            <a:lstStyle/>
            <a:p>
              <a:endParaRPr lang="en-US"/>
            </a:p>
          </p:txBody>
        </p:sp>
        <p:sp>
          <p:nvSpPr>
            <p:cNvPr id="45068" name="Rectangle 13"/>
            <p:cNvSpPr>
              <a:spLocks noChangeArrowheads="1"/>
            </p:cNvSpPr>
            <p:nvPr/>
          </p:nvSpPr>
          <p:spPr bwMode="auto">
            <a:xfrm>
              <a:off x="2421" y="805"/>
              <a:ext cx="1111" cy="207"/>
            </a:xfrm>
            <a:prstGeom prst="rect">
              <a:avLst/>
            </a:prstGeom>
            <a:noFill/>
            <a:ln w="9525">
              <a:noFill/>
              <a:round/>
              <a:headEnd/>
              <a:tailEnd/>
            </a:ln>
          </p:spPr>
          <p:txBody>
            <a:bodyPr wrap="none" lIns="90360" tIns="44280" rIns="90360" bIns="44280">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45069" name="Rectangle 14"/>
            <p:cNvSpPr>
              <a:spLocks noChangeArrowheads="1"/>
            </p:cNvSpPr>
            <p:nvPr/>
          </p:nvSpPr>
          <p:spPr bwMode="auto">
            <a:xfrm>
              <a:off x="662" y="1237"/>
              <a:ext cx="48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Load</a:t>
              </a:r>
            </a:p>
          </p:txBody>
        </p:sp>
        <p:sp>
          <p:nvSpPr>
            <p:cNvPr id="45070" name="Rectangle 15"/>
            <p:cNvSpPr>
              <a:spLocks noChangeArrowheads="1"/>
            </p:cNvSpPr>
            <p:nvPr/>
          </p:nvSpPr>
          <p:spPr bwMode="auto">
            <a:xfrm>
              <a:off x="652" y="1695"/>
              <a:ext cx="40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Beq</a:t>
              </a:r>
              <a:endParaRPr lang="en-GB" b="1" dirty="0">
                <a:solidFill>
                  <a:srgbClr val="000000"/>
                </a:solidFill>
                <a:latin typeface="Trebuchet MS" charset="0"/>
              </a:endParaRPr>
            </a:p>
          </p:txBody>
        </p:sp>
        <p:sp>
          <p:nvSpPr>
            <p:cNvPr id="45071" name="Rectangle 16"/>
            <p:cNvSpPr>
              <a:spLocks noChangeArrowheads="1"/>
            </p:cNvSpPr>
            <p:nvPr/>
          </p:nvSpPr>
          <p:spPr bwMode="auto">
            <a:xfrm>
              <a:off x="678" y="1835"/>
              <a:ext cx="869" cy="361"/>
            </a:xfrm>
            <a:prstGeom prst="rect">
              <a:avLst/>
            </a:prstGeom>
            <a:noFill/>
            <a:ln w="9525">
              <a:noFill/>
              <a:round/>
              <a:headEnd/>
              <a:tailEnd/>
            </a:ln>
          </p:spPr>
          <p:txBody>
            <a:bodyPr wrap="none" anchor="ctr"/>
            <a:lstStyle/>
            <a:p>
              <a:endParaRPr lang="en-US"/>
            </a:p>
          </p:txBody>
        </p:sp>
        <p:sp>
          <p:nvSpPr>
            <p:cNvPr id="45072" name="Rectangle 17"/>
            <p:cNvSpPr>
              <a:spLocks noChangeArrowheads="1"/>
            </p:cNvSpPr>
            <p:nvPr/>
          </p:nvSpPr>
          <p:spPr bwMode="auto">
            <a:xfrm>
              <a:off x="689" y="2152"/>
              <a:ext cx="41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Add</a:t>
              </a:r>
            </a:p>
          </p:txBody>
        </p:sp>
        <p:sp>
          <p:nvSpPr>
            <p:cNvPr id="45073" name="Line 18"/>
            <p:cNvSpPr>
              <a:spLocks noChangeShapeType="1"/>
            </p:cNvSpPr>
            <p:nvPr/>
          </p:nvSpPr>
          <p:spPr bwMode="auto">
            <a:xfrm>
              <a:off x="1967"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4" name="Line 19"/>
            <p:cNvSpPr>
              <a:spLocks noChangeShapeType="1"/>
            </p:cNvSpPr>
            <p:nvPr/>
          </p:nvSpPr>
          <p:spPr bwMode="auto">
            <a:xfrm>
              <a:off x="2444"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5" name="Line 20"/>
            <p:cNvSpPr>
              <a:spLocks noChangeShapeType="1"/>
            </p:cNvSpPr>
            <p:nvPr/>
          </p:nvSpPr>
          <p:spPr bwMode="auto">
            <a:xfrm>
              <a:off x="2920"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6" name="Line 21"/>
            <p:cNvSpPr>
              <a:spLocks noChangeShapeType="1"/>
            </p:cNvSpPr>
            <p:nvPr/>
          </p:nvSpPr>
          <p:spPr bwMode="auto">
            <a:xfrm>
              <a:off x="3396"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7" name="Line 22"/>
            <p:cNvSpPr>
              <a:spLocks noChangeShapeType="1"/>
            </p:cNvSpPr>
            <p:nvPr/>
          </p:nvSpPr>
          <p:spPr bwMode="auto">
            <a:xfrm>
              <a:off x="3872"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8" name="Line 23"/>
            <p:cNvSpPr>
              <a:spLocks noChangeShapeType="1"/>
            </p:cNvSpPr>
            <p:nvPr/>
          </p:nvSpPr>
          <p:spPr bwMode="auto">
            <a:xfrm>
              <a:off x="4349" y="1129"/>
              <a:ext cx="1" cy="1834"/>
            </a:xfrm>
            <a:prstGeom prst="line">
              <a:avLst/>
            </a:prstGeom>
            <a:noFill/>
            <a:ln w="25560">
              <a:solidFill>
                <a:srgbClr val="000000"/>
              </a:solidFill>
              <a:prstDash val="sysDot"/>
              <a:miter lim="800000"/>
              <a:headEnd/>
              <a:tailEnd/>
            </a:ln>
          </p:spPr>
          <p:txBody>
            <a:bodyPr/>
            <a:lstStyle/>
            <a:p>
              <a:endParaRPr lang="en-US"/>
            </a:p>
          </p:txBody>
        </p:sp>
        <p:sp>
          <p:nvSpPr>
            <p:cNvPr id="45079" name="Line 24"/>
            <p:cNvSpPr>
              <a:spLocks noChangeShapeType="1"/>
            </p:cNvSpPr>
            <p:nvPr/>
          </p:nvSpPr>
          <p:spPr bwMode="auto">
            <a:xfrm>
              <a:off x="4825" y="1235"/>
              <a:ext cx="1" cy="1728"/>
            </a:xfrm>
            <a:prstGeom prst="line">
              <a:avLst/>
            </a:prstGeom>
            <a:noFill/>
            <a:ln w="25560">
              <a:solidFill>
                <a:srgbClr val="000000"/>
              </a:solidFill>
              <a:prstDash val="sysDot"/>
              <a:miter lim="800000"/>
              <a:headEnd/>
              <a:tailEnd/>
            </a:ln>
          </p:spPr>
          <p:txBody>
            <a:bodyPr/>
            <a:lstStyle/>
            <a:p>
              <a:endParaRPr lang="en-US"/>
            </a:p>
          </p:txBody>
        </p:sp>
        <p:sp>
          <p:nvSpPr>
            <p:cNvPr id="45080" name="Line 25"/>
            <p:cNvSpPr>
              <a:spLocks noChangeShapeType="1"/>
            </p:cNvSpPr>
            <p:nvPr/>
          </p:nvSpPr>
          <p:spPr bwMode="auto">
            <a:xfrm>
              <a:off x="5301" y="1181"/>
              <a:ext cx="1" cy="1781"/>
            </a:xfrm>
            <a:prstGeom prst="line">
              <a:avLst/>
            </a:prstGeom>
            <a:noFill/>
            <a:ln w="25560">
              <a:solidFill>
                <a:srgbClr val="000000"/>
              </a:solidFill>
              <a:prstDash val="sysDot"/>
              <a:miter lim="800000"/>
              <a:headEnd/>
              <a:tailEnd/>
            </a:ln>
          </p:spPr>
          <p:txBody>
            <a:bodyPr/>
            <a:lstStyle/>
            <a:p>
              <a:endParaRPr lang="en-US"/>
            </a:p>
          </p:txBody>
        </p:sp>
        <p:grpSp>
          <p:nvGrpSpPr>
            <p:cNvPr id="5" name="Group 26"/>
            <p:cNvGrpSpPr>
              <a:grpSpLocks/>
            </p:cNvGrpSpPr>
            <p:nvPr/>
          </p:nvGrpSpPr>
          <p:grpSpPr bwMode="auto">
            <a:xfrm>
              <a:off x="2528" y="1054"/>
              <a:ext cx="271" cy="543"/>
              <a:chOff x="2528" y="1054"/>
              <a:chExt cx="271" cy="543"/>
            </a:xfrm>
          </p:grpSpPr>
          <p:sp>
            <p:nvSpPr>
              <p:cNvPr id="45156" name="Freeform 27"/>
              <p:cNvSpPr>
                <a:spLocks noChangeArrowheads="1"/>
              </p:cNvSpPr>
              <p:nvPr/>
            </p:nvSpPr>
            <p:spPr bwMode="auto">
              <a:xfrm>
                <a:off x="2564" y="106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5157" name="Rectangle 28"/>
              <p:cNvSpPr>
                <a:spLocks noChangeArrowheads="1"/>
              </p:cNvSpPr>
              <p:nvPr/>
            </p:nvSpPr>
            <p:spPr bwMode="auto">
              <a:xfrm rot="5400000">
                <a:off x="2446" y="1136"/>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6" name="Group 29"/>
            <p:cNvGrpSpPr>
              <a:grpSpLocks/>
            </p:cNvGrpSpPr>
            <p:nvPr/>
          </p:nvGrpSpPr>
          <p:grpSpPr bwMode="auto">
            <a:xfrm>
              <a:off x="1426" y="1173"/>
              <a:ext cx="491" cy="318"/>
              <a:chOff x="1426" y="1173"/>
              <a:chExt cx="491" cy="318"/>
            </a:xfrm>
          </p:grpSpPr>
          <p:sp>
            <p:nvSpPr>
              <p:cNvPr id="45152" name="Rectangle 30"/>
              <p:cNvSpPr>
                <a:spLocks noChangeArrowheads="1"/>
              </p:cNvSpPr>
              <p:nvPr/>
            </p:nvSpPr>
            <p:spPr bwMode="auto">
              <a:xfrm>
                <a:off x="1426"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7" name="Group 31"/>
              <p:cNvGrpSpPr>
                <a:grpSpLocks/>
              </p:cNvGrpSpPr>
              <p:nvPr/>
            </p:nvGrpSpPr>
            <p:grpSpPr bwMode="auto">
              <a:xfrm>
                <a:off x="1543" y="1173"/>
                <a:ext cx="374" cy="318"/>
                <a:chOff x="1543" y="1173"/>
                <a:chExt cx="374" cy="318"/>
              </a:xfrm>
            </p:grpSpPr>
            <p:sp>
              <p:nvSpPr>
                <p:cNvPr id="45154" name="Freeform 32"/>
                <p:cNvSpPr>
                  <a:spLocks noChangeArrowheads="1"/>
                </p:cNvSpPr>
                <p:nvPr/>
              </p:nvSpPr>
              <p:spPr bwMode="auto">
                <a:xfrm>
                  <a:off x="1543" y="1173"/>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5155" name="Freeform 33"/>
                <p:cNvSpPr>
                  <a:spLocks noChangeArrowheads="1"/>
                </p:cNvSpPr>
                <p:nvPr/>
              </p:nvSpPr>
              <p:spPr bwMode="auto">
                <a:xfrm>
                  <a:off x="1729" y="1173"/>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5083" name="Rectangle 34"/>
            <p:cNvSpPr>
              <a:spLocks noChangeArrowheads="1"/>
            </p:cNvSpPr>
            <p:nvPr/>
          </p:nvSpPr>
          <p:spPr bwMode="auto">
            <a:xfrm>
              <a:off x="1951" y="1185"/>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8" name="Group 35"/>
            <p:cNvGrpSpPr>
              <a:grpSpLocks/>
            </p:cNvGrpSpPr>
            <p:nvPr/>
          </p:nvGrpSpPr>
          <p:grpSpPr bwMode="auto">
            <a:xfrm>
              <a:off x="2050" y="1173"/>
              <a:ext cx="325" cy="318"/>
              <a:chOff x="2050" y="1173"/>
              <a:chExt cx="325" cy="318"/>
            </a:xfrm>
          </p:grpSpPr>
          <p:sp>
            <p:nvSpPr>
              <p:cNvPr id="45150" name="Freeform 36"/>
              <p:cNvSpPr>
                <a:spLocks noChangeArrowheads="1"/>
              </p:cNvSpPr>
              <p:nvPr/>
            </p:nvSpPr>
            <p:spPr bwMode="auto">
              <a:xfrm>
                <a:off x="2050" y="1173"/>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5151" name="Freeform 37"/>
              <p:cNvSpPr>
                <a:spLocks noChangeArrowheads="1"/>
              </p:cNvSpPr>
              <p:nvPr/>
            </p:nvSpPr>
            <p:spPr bwMode="auto">
              <a:xfrm>
                <a:off x="2213" y="1173"/>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45085" name="Line 38"/>
            <p:cNvSpPr>
              <a:spLocks noChangeShapeType="1"/>
            </p:cNvSpPr>
            <p:nvPr/>
          </p:nvSpPr>
          <p:spPr bwMode="auto">
            <a:xfrm>
              <a:off x="1923" y="1332"/>
              <a:ext cx="106" cy="1"/>
            </a:xfrm>
            <a:prstGeom prst="line">
              <a:avLst/>
            </a:prstGeom>
            <a:noFill/>
            <a:ln w="25560">
              <a:solidFill>
                <a:srgbClr val="000000"/>
              </a:solidFill>
              <a:miter lim="800000"/>
              <a:headEnd/>
              <a:tailEnd/>
            </a:ln>
          </p:spPr>
          <p:txBody>
            <a:bodyPr/>
            <a:lstStyle/>
            <a:p>
              <a:endParaRPr lang="en-US"/>
            </a:p>
          </p:txBody>
        </p:sp>
        <p:sp>
          <p:nvSpPr>
            <p:cNvPr id="45086" name="Freeform 39"/>
            <p:cNvSpPr>
              <a:spLocks noChangeArrowheads="1"/>
            </p:cNvSpPr>
            <p:nvPr/>
          </p:nvSpPr>
          <p:spPr bwMode="auto">
            <a:xfrm>
              <a:off x="1992" y="1226"/>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5087" name="Line 40"/>
            <p:cNvSpPr>
              <a:spLocks noChangeShapeType="1"/>
            </p:cNvSpPr>
            <p:nvPr/>
          </p:nvSpPr>
          <p:spPr bwMode="auto">
            <a:xfrm>
              <a:off x="2382" y="1226"/>
              <a:ext cx="173" cy="1"/>
            </a:xfrm>
            <a:prstGeom prst="line">
              <a:avLst/>
            </a:prstGeom>
            <a:noFill/>
            <a:ln w="25560">
              <a:solidFill>
                <a:srgbClr val="000000"/>
              </a:solidFill>
              <a:miter lim="800000"/>
              <a:headEnd/>
              <a:tailEnd/>
            </a:ln>
          </p:spPr>
          <p:txBody>
            <a:bodyPr/>
            <a:lstStyle/>
            <a:p>
              <a:endParaRPr lang="en-US"/>
            </a:p>
          </p:txBody>
        </p:sp>
        <p:sp>
          <p:nvSpPr>
            <p:cNvPr id="45088" name="Rectangle 41"/>
            <p:cNvSpPr>
              <a:spLocks noChangeArrowheads="1"/>
            </p:cNvSpPr>
            <p:nvPr/>
          </p:nvSpPr>
          <p:spPr bwMode="auto">
            <a:xfrm>
              <a:off x="2834"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sp>
          <p:nvSpPr>
            <p:cNvPr id="45089" name="Rectangle 42"/>
            <p:cNvSpPr>
              <a:spLocks noChangeArrowheads="1"/>
            </p:cNvSpPr>
            <p:nvPr/>
          </p:nvSpPr>
          <p:spPr bwMode="auto">
            <a:xfrm>
              <a:off x="3394" y="11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9" name="Group 43"/>
            <p:cNvGrpSpPr>
              <a:grpSpLocks/>
            </p:cNvGrpSpPr>
            <p:nvPr/>
          </p:nvGrpSpPr>
          <p:grpSpPr bwMode="auto">
            <a:xfrm>
              <a:off x="3502" y="1173"/>
              <a:ext cx="312" cy="318"/>
              <a:chOff x="3502" y="1173"/>
              <a:chExt cx="312" cy="318"/>
            </a:xfrm>
          </p:grpSpPr>
          <p:sp>
            <p:nvSpPr>
              <p:cNvPr id="45148" name="Freeform 44"/>
              <p:cNvSpPr>
                <a:spLocks noChangeArrowheads="1"/>
              </p:cNvSpPr>
              <p:nvPr/>
            </p:nvSpPr>
            <p:spPr bwMode="auto">
              <a:xfrm>
                <a:off x="3502" y="1173"/>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5149" name="Freeform 45"/>
              <p:cNvSpPr>
                <a:spLocks noChangeArrowheads="1"/>
              </p:cNvSpPr>
              <p:nvPr/>
            </p:nvSpPr>
            <p:spPr bwMode="auto">
              <a:xfrm>
                <a:off x="3657" y="1173"/>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5091" name="Line 46"/>
            <p:cNvSpPr>
              <a:spLocks noChangeShapeType="1"/>
            </p:cNvSpPr>
            <p:nvPr/>
          </p:nvSpPr>
          <p:spPr bwMode="auto">
            <a:xfrm>
              <a:off x="3340" y="1332"/>
              <a:ext cx="153" cy="1"/>
            </a:xfrm>
            <a:prstGeom prst="line">
              <a:avLst/>
            </a:prstGeom>
            <a:noFill/>
            <a:ln w="25560">
              <a:solidFill>
                <a:srgbClr val="000000"/>
              </a:solidFill>
              <a:miter lim="800000"/>
              <a:headEnd/>
              <a:tailEnd/>
            </a:ln>
          </p:spPr>
          <p:txBody>
            <a:bodyPr/>
            <a:lstStyle/>
            <a:p>
              <a:endParaRPr lang="en-US"/>
            </a:p>
          </p:txBody>
        </p:sp>
        <p:sp>
          <p:nvSpPr>
            <p:cNvPr id="45092" name="Line 47"/>
            <p:cNvSpPr>
              <a:spLocks noChangeShapeType="1"/>
            </p:cNvSpPr>
            <p:nvPr/>
          </p:nvSpPr>
          <p:spPr bwMode="auto">
            <a:xfrm>
              <a:off x="2806" y="1332"/>
              <a:ext cx="171" cy="1"/>
            </a:xfrm>
            <a:prstGeom prst="line">
              <a:avLst/>
            </a:prstGeom>
            <a:noFill/>
            <a:ln w="25560">
              <a:solidFill>
                <a:srgbClr val="000000"/>
              </a:solidFill>
              <a:miter lim="800000"/>
              <a:headEnd/>
              <a:tailEnd/>
            </a:ln>
          </p:spPr>
          <p:txBody>
            <a:bodyPr/>
            <a:lstStyle/>
            <a:p>
              <a:endParaRPr lang="en-US"/>
            </a:p>
          </p:txBody>
        </p:sp>
        <p:sp>
          <p:nvSpPr>
            <p:cNvPr id="45093" name="Freeform 48"/>
            <p:cNvSpPr>
              <a:spLocks noChangeArrowheads="1"/>
            </p:cNvSpPr>
            <p:nvPr/>
          </p:nvSpPr>
          <p:spPr bwMode="auto">
            <a:xfrm>
              <a:off x="2940" y="1332"/>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5094" name="Line 49"/>
            <p:cNvSpPr>
              <a:spLocks noChangeShapeType="1"/>
            </p:cNvSpPr>
            <p:nvPr/>
          </p:nvSpPr>
          <p:spPr bwMode="auto">
            <a:xfrm>
              <a:off x="2382" y="1437"/>
              <a:ext cx="173" cy="1"/>
            </a:xfrm>
            <a:prstGeom prst="line">
              <a:avLst/>
            </a:prstGeom>
            <a:noFill/>
            <a:ln w="25560">
              <a:solidFill>
                <a:srgbClr val="000000"/>
              </a:solidFill>
              <a:miter lim="800000"/>
              <a:headEnd/>
              <a:tailEnd/>
            </a:ln>
          </p:spPr>
          <p:txBody>
            <a:bodyPr/>
            <a:lstStyle/>
            <a:p>
              <a:endParaRPr lang="en-US"/>
            </a:p>
          </p:txBody>
        </p:sp>
        <p:sp>
          <p:nvSpPr>
            <p:cNvPr id="45095" name="Freeform 50"/>
            <p:cNvSpPr>
              <a:spLocks noChangeArrowheads="1"/>
            </p:cNvSpPr>
            <p:nvPr/>
          </p:nvSpPr>
          <p:spPr bwMode="auto">
            <a:xfrm>
              <a:off x="2485" y="132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0" name="Group 51"/>
            <p:cNvGrpSpPr>
              <a:grpSpLocks/>
            </p:cNvGrpSpPr>
            <p:nvPr/>
          </p:nvGrpSpPr>
          <p:grpSpPr bwMode="auto">
            <a:xfrm>
              <a:off x="2999" y="1548"/>
              <a:ext cx="271" cy="544"/>
              <a:chOff x="2999" y="1548"/>
              <a:chExt cx="271" cy="544"/>
            </a:xfrm>
          </p:grpSpPr>
          <p:sp>
            <p:nvSpPr>
              <p:cNvPr id="45146" name="Freeform 52"/>
              <p:cNvSpPr>
                <a:spLocks noChangeArrowheads="1"/>
              </p:cNvSpPr>
              <p:nvPr/>
            </p:nvSpPr>
            <p:spPr bwMode="auto">
              <a:xfrm>
                <a:off x="3035" y="1561"/>
                <a:ext cx="235" cy="531"/>
              </a:xfrm>
              <a:custGeom>
                <a:avLst/>
                <a:gdLst>
                  <a:gd name="T0" fmla="*/ 0 w 213"/>
                  <a:gd name="T1" fmla="*/ 390 h 481"/>
                  <a:gd name="T2" fmla="*/ 86 w 213"/>
                  <a:gd name="T3" fmla="*/ 293 h 481"/>
                  <a:gd name="T4" fmla="*/ 0 w 213"/>
                  <a:gd name="T5" fmla="*/ 195 h 481"/>
                  <a:gd name="T6" fmla="*/ 0 w 213"/>
                  <a:gd name="T7" fmla="*/ 0 h 481"/>
                  <a:gd name="T8" fmla="*/ 258 w 213"/>
                  <a:gd name="T9" fmla="*/ 195 h 481"/>
                  <a:gd name="T10" fmla="*/ 258 w 213"/>
                  <a:gd name="T11" fmla="*/ 390 h 481"/>
                  <a:gd name="T12" fmla="*/ 0 w 213"/>
                  <a:gd name="T13" fmla="*/ 585 h 481"/>
                  <a:gd name="T14" fmla="*/ 0 w 213"/>
                  <a:gd name="T15" fmla="*/ 39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5147" name="Rectangle 53"/>
              <p:cNvSpPr>
                <a:spLocks noChangeArrowheads="1"/>
              </p:cNvSpPr>
              <p:nvPr/>
            </p:nvSpPr>
            <p:spPr bwMode="auto">
              <a:xfrm rot="5400000">
                <a:off x="2917" y="1630"/>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1" name="Group 54"/>
            <p:cNvGrpSpPr>
              <a:grpSpLocks/>
            </p:cNvGrpSpPr>
            <p:nvPr/>
          </p:nvGrpSpPr>
          <p:grpSpPr bwMode="auto">
            <a:xfrm>
              <a:off x="1897" y="1667"/>
              <a:ext cx="491" cy="318"/>
              <a:chOff x="1897" y="1667"/>
              <a:chExt cx="491" cy="318"/>
            </a:xfrm>
          </p:grpSpPr>
          <p:sp>
            <p:nvSpPr>
              <p:cNvPr id="45142" name="Rectangle 55"/>
              <p:cNvSpPr>
                <a:spLocks noChangeArrowheads="1"/>
              </p:cNvSpPr>
              <p:nvPr/>
            </p:nvSpPr>
            <p:spPr bwMode="auto">
              <a:xfrm>
                <a:off x="1897"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2" name="Group 56"/>
              <p:cNvGrpSpPr>
                <a:grpSpLocks/>
              </p:cNvGrpSpPr>
              <p:nvPr/>
            </p:nvGrpSpPr>
            <p:grpSpPr bwMode="auto">
              <a:xfrm>
                <a:off x="2014" y="1667"/>
                <a:ext cx="374" cy="318"/>
                <a:chOff x="2014" y="1667"/>
                <a:chExt cx="374" cy="318"/>
              </a:xfrm>
            </p:grpSpPr>
            <p:sp>
              <p:nvSpPr>
                <p:cNvPr id="45144" name="Freeform 57"/>
                <p:cNvSpPr>
                  <a:spLocks noChangeArrowheads="1"/>
                </p:cNvSpPr>
                <p:nvPr/>
              </p:nvSpPr>
              <p:spPr bwMode="auto">
                <a:xfrm>
                  <a:off x="2014" y="166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5145" name="Freeform 58"/>
                <p:cNvSpPr>
                  <a:spLocks noChangeArrowheads="1"/>
                </p:cNvSpPr>
                <p:nvPr/>
              </p:nvSpPr>
              <p:spPr bwMode="auto">
                <a:xfrm>
                  <a:off x="2200" y="166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5098" name="Rectangle 59"/>
            <p:cNvSpPr>
              <a:spLocks noChangeArrowheads="1"/>
            </p:cNvSpPr>
            <p:nvPr/>
          </p:nvSpPr>
          <p:spPr bwMode="auto">
            <a:xfrm>
              <a:off x="2422" y="16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sp>
          <p:nvSpPr>
            <p:cNvPr id="45099" name="Line 60"/>
            <p:cNvSpPr>
              <a:spLocks noChangeShapeType="1"/>
            </p:cNvSpPr>
            <p:nvPr/>
          </p:nvSpPr>
          <p:spPr bwMode="auto">
            <a:xfrm>
              <a:off x="2394" y="1826"/>
              <a:ext cx="106" cy="1"/>
            </a:xfrm>
            <a:prstGeom prst="line">
              <a:avLst/>
            </a:prstGeom>
            <a:noFill/>
            <a:ln w="25560">
              <a:solidFill>
                <a:srgbClr val="000000"/>
              </a:solidFill>
              <a:miter lim="800000"/>
              <a:headEnd/>
              <a:tailEnd/>
            </a:ln>
          </p:spPr>
          <p:txBody>
            <a:bodyPr/>
            <a:lstStyle/>
            <a:p>
              <a:endParaRPr lang="en-US"/>
            </a:p>
          </p:txBody>
        </p:sp>
        <p:sp>
          <p:nvSpPr>
            <p:cNvPr id="45100" name="Freeform 61"/>
            <p:cNvSpPr>
              <a:spLocks noChangeArrowheads="1"/>
            </p:cNvSpPr>
            <p:nvPr/>
          </p:nvSpPr>
          <p:spPr bwMode="auto">
            <a:xfrm>
              <a:off x="2462" y="1719"/>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5101" name="Line 62"/>
            <p:cNvSpPr>
              <a:spLocks noChangeShapeType="1"/>
            </p:cNvSpPr>
            <p:nvPr/>
          </p:nvSpPr>
          <p:spPr bwMode="auto">
            <a:xfrm>
              <a:off x="2853" y="1719"/>
              <a:ext cx="173" cy="1"/>
            </a:xfrm>
            <a:prstGeom prst="line">
              <a:avLst/>
            </a:prstGeom>
            <a:noFill/>
            <a:ln w="25560">
              <a:solidFill>
                <a:srgbClr val="000000"/>
              </a:solidFill>
              <a:miter lim="800000"/>
              <a:headEnd/>
              <a:tailEnd/>
            </a:ln>
          </p:spPr>
          <p:txBody>
            <a:bodyPr/>
            <a:lstStyle/>
            <a:p>
              <a:endParaRPr lang="en-US"/>
            </a:p>
          </p:txBody>
        </p:sp>
        <p:sp>
          <p:nvSpPr>
            <p:cNvPr id="45102" name="Rectangle 63"/>
            <p:cNvSpPr>
              <a:spLocks noChangeArrowheads="1"/>
            </p:cNvSpPr>
            <p:nvPr/>
          </p:nvSpPr>
          <p:spPr bwMode="auto">
            <a:xfrm>
              <a:off x="3305"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3" name="Group 64"/>
            <p:cNvGrpSpPr>
              <a:grpSpLocks/>
            </p:cNvGrpSpPr>
            <p:nvPr/>
          </p:nvGrpSpPr>
          <p:grpSpPr bwMode="auto">
            <a:xfrm>
              <a:off x="3457" y="1667"/>
              <a:ext cx="357" cy="318"/>
              <a:chOff x="3457" y="1667"/>
              <a:chExt cx="357" cy="318"/>
            </a:xfrm>
          </p:grpSpPr>
          <p:sp>
            <p:nvSpPr>
              <p:cNvPr id="45140" name="Freeform 65"/>
              <p:cNvSpPr>
                <a:spLocks noChangeArrowheads="1"/>
              </p:cNvSpPr>
              <p:nvPr/>
            </p:nvSpPr>
            <p:spPr bwMode="auto">
              <a:xfrm>
                <a:off x="3457" y="1667"/>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5141" name="Freeform 66"/>
              <p:cNvSpPr>
                <a:spLocks noChangeArrowheads="1"/>
              </p:cNvSpPr>
              <p:nvPr/>
            </p:nvSpPr>
            <p:spPr bwMode="auto">
              <a:xfrm>
                <a:off x="3634" y="1667"/>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5104" name="Rectangle 67"/>
            <p:cNvSpPr>
              <a:spLocks noChangeArrowheads="1"/>
            </p:cNvSpPr>
            <p:nvPr/>
          </p:nvSpPr>
          <p:spPr bwMode="auto">
            <a:xfrm>
              <a:off x="3865" y="1673"/>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4" name="Group 68"/>
            <p:cNvGrpSpPr>
              <a:grpSpLocks/>
            </p:cNvGrpSpPr>
            <p:nvPr/>
          </p:nvGrpSpPr>
          <p:grpSpPr bwMode="auto">
            <a:xfrm>
              <a:off x="3973" y="1667"/>
              <a:ext cx="312" cy="318"/>
              <a:chOff x="3973" y="1667"/>
              <a:chExt cx="312" cy="318"/>
            </a:xfrm>
          </p:grpSpPr>
          <p:sp>
            <p:nvSpPr>
              <p:cNvPr id="45138" name="Freeform 69"/>
              <p:cNvSpPr>
                <a:spLocks noChangeArrowheads="1"/>
              </p:cNvSpPr>
              <p:nvPr/>
            </p:nvSpPr>
            <p:spPr bwMode="auto">
              <a:xfrm>
                <a:off x="3973" y="1667"/>
                <a:ext cx="156" cy="319"/>
              </a:xfrm>
              <a:custGeom>
                <a:avLst/>
                <a:gdLst>
                  <a:gd name="T0" fmla="*/ 170 w 142"/>
                  <a:gd name="T1" fmla="*/ 0 h 289"/>
                  <a:gd name="T2" fmla="*/ 0 w 142"/>
                  <a:gd name="T3" fmla="*/ 0 h 289"/>
                  <a:gd name="T4" fmla="*/ 0 w 142"/>
                  <a:gd name="T5" fmla="*/ 351 h 289"/>
                  <a:gd name="T6" fmla="*/ 170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5139" name="Freeform 70"/>
              <p:cNvSpPr>
                <a:spLocks noChangeArrowheads="1"/>
              </p:cNvSpPr>
              <p:nvPr/>
            </p:nvSpPr>
            <p:spPr bwMode="auto">
              <a:xfrm>
                <a:off x="4128" y="1667"/>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5106" name="Line 71"/>
            <p:cNvSpPr>
              <a:spLocks noChangeShapeType="1"/>
            </p:cNvSpPr>
            <p:nvPr/>
          </p:nvSpPr>
          <p:spPr bwMode="auto">
            <a:xfrm>
              <a:off x="3810" y="1826"/>
              <a:ext cx="153" cy="1"/>
            </a:xfrm>
            <a:prstGeom prst="line">
              <a:avLst/>
            </a:prstGeom>
            <a:noFill/>
            <a:ln w="25560">
              <a:solidFill>
                <a:srgbClr val="000000"/>
              </a:solidFill>
              <a:miter lim="800000"/>
              <a:headEnd/>
              <a:tailEnd/>
            </a:ln>
          </p:spPr>
          <p:txBody>
            <a:bodyPr/>
            <a:lstStyle/>
            <a:p>
              <a:endParaRPr lang="en-US"/>
            </a:p>
          </p:txBody>
        </p:sp>
        <p:sp>
          <p:nvSpPr>
            <p:cNvPr id="45107" name="Line 72"/>
            <p:cNvSpPr>
              <a:spLocks noChangeShapeType="1"/>
            </p:cNvSpPr>
            <p:nvPr/>
          </p:nvSpPr>
          <p:spPr bwMode="auto">
            <a:xfrm>
              <a:off x="3277" y="1826"/>
              <a:ext cx="171" cy="1"/>
            </a:xfrm>
            <a:prstGeom prst="line">
              <a:avLst/>
            </a:prstGeom>
            <a:noFill/>
            <a:ln w="25560">
              <a:solidFill>
                <a:srgbClr val="000000"/>
              </a:solidFill>
              <a:miter lim="800000"/>
              <a:headEnd/>
              <a:tailEnd/>
            </a:ln>
          </p:spPr>
          <p:txBody>
            <a:bodyPr/>
            <a:lstStyle/>
            <a:p>
              <a:endParaRPr lang="en-US"/>
            </a:p>
          </p:txBody>
        </p:sp>
        <p:sp>
          <p:nvSpPr>
            <p:cNvPr id="45108" name="Freeform 73"/>
            <p:cNvSpPr>
              <a:spLocks noChangeArrowheads="1"/>
            </p:cNvSpPr>
            <p:nvPr/>
          </p:nvSpPr>
          <p:spPr bwMode="auto">
            <a:xfrm>
              <a:off x="3411" y="1826"/>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5109" name="Freeform 74"/>
            <p:cNvSpPr>
              <a:spLocks noChangeArrowheads="1"/>
            </p:cNvSpPr>
            <p:nvPr/>
          </p:nvSpPr>
          <p:spPr bwMode="auto">
            <a:xfrm>
              <a:off x="2955" y="1820"/>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5" name="Group 75"/>
            <p:cNvGrpSpPr>
              <a:grpSpLocks/>
            </p:cNvGrpSpPr>
            <p:nvPr/>
          </p:nvGrpSpPr>
          <p:grpSpPr bwMode="auto">
            <a:xfrm>
              <a:off x="3486" y="2056"/>
              <a:ext cx="273" cy="537"/>
              <a:chOff x="3486" y="2056"/>
              <a:chExt cx="273" cy="537"/>
            </a:xfrm>
          </p:grpSpPr>
          <p:sp>
            <p:nvSpPr>
              <p:cNvPr id="45136" name="Freeform 76"/>
              <p:cNvSpPr>
                <a:spLocks noChangeArrowheads="1"/>
              </p:cNvSpPr>
              <p:nvPr/>
            </p:nvSpPr>
            <p:spPr bwMode="auto">
              <a:xfrm>
                <a:off x="3524" y="2063"/>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FF0000"/>
                </a:solidFill>
                <a:round/>
                <a:headEnd/>
                <a:tailEnd/>
              </a:ln>
            </p:spPr>
            <p:txBody>
              <a:bodyPr wrap="none" anchor="ctr"/>
              <a:lstStyle/>
              <a:p>
                <a:endParaRPr lang="en-US"/>
              </a:p>
            </p:txBody>
          </p:sp>
          <p:sp>
            <p:nvSpPr>
              <p:cNvPr id="45137" name="Rectangle 77"/>
              <p:cNvSpPr>
                <a:spLocks noChangeArrowheads="1"/>
              </p:cNvSpPr>
              <p:nvPr/>
            </p:nvSpPr>
            <p:spPr bwMode="auto">
              <a:xfrm rot="5400000">
                <a:off x="3404" y="2138"/>
                <a:ext cx="426" cy="262"/>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b="1">
                    <a:solidFill>
                      <a:srgbClr val="FF0000"/>
                    </a:solidFill>
                    <a:latin typeface="Trebuchet MS" charset="0"/>
                  </a:rPr>
                  <a:t>ALU</a:t>
                </a:r>
              </a:p>
            </p:txBody>
          </p:sp>
        </p:grpSp>
        <p:sp>
          <p:nvSpPr>
            <p:cNvPr id="45111" name="Rectangle 78"/>
            <p:cNvSpPr>
              <a:spLocks noChangeArrowheads="1"/>
            </p:cNvSpPr>
            <p:nvPr/>
          </p:nvSpPr>
          <p:spPr bwMode="auto">
            <a:xfrm>
              <a:off x="2916" y="2182"/>
              <a:ext cx="397" cy="262"/>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Reg</a:t>
              </a:r>
              <a:endParaRPr lang="en-GB" b="1" dirty="0">
                <a:solidFill>
                  <a:srgbClr val="FF0000"/>
                </a:solidFill>
                <a:latin typeface="Trebuchet MS" charset="0"/>
              </a:endParaRPr>
            </a:p>
          </p:txBody>
        </p:sp>
        <p:grpSp>
          <p:nvGrpSpPr>
            <p:cNvPr id="16" name="Group 79"/>
            <p:cNvGrpSpPr>
              <a:grpSpLocks/>
            </p:cNvGrpSpPr>
            <p:nvPr/>
          </p:nvGrpSpPr>
          <p:grpSpPr bwMode="auto">
            <a:xfrm>
              <a:off x="3010" y="2169"/>
              <a:ext cx="325" cy="318"/>
              <a:chOff x="3010" y="2169"/>
              <a:chExt cx="325" cy="318"/>
            </a:xfrm>
          </p:grpSpPr>
          <p:sp>
            <p:nvSpPr>
              <p:cNvPr id="45134" name="Freeform 80"/>
              <p:cNvSpPr>
                <a:spLocks noChangeArrowheads="1"/>
              </p:cNvSpPr>
              <p:nvPr/>
            </p:nvSpPr>
            <p:spPr bwMode="auto">
              <a:xfrm>
                <a:off x="3010" y="2169"/>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FF0000"/>
                </a:solidFill>
                <a:round/>
                <a:headEnd/>
                <a:tailEnd/>
              </a:ln>
            </p:spPr>
            <p:txBody>
              <a:bodyPr wrap="none" anchor="ctr"/>
              <a:lstStyle/>
              <a:p>
                <a:endParaRPr lang="en-US"/>
              </a:p>
            </p:txBody>
          </p:sp>
          <p:sp>
            <p:nvSpPr>
              <p:cNvPr id="45135" name="Freeform 81"/>
              <p:cNvSpPr>
                <a:spLocks noChangeArrowheads="1"/>
              </p:cNvSpPr>
              <p:nvPr/>
            </p:nvSpPr>
            <p:spPr bwMode="auto">
              <a:xfrm>
                <a:off x="3173" y="2169"/>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FF0000"/>
                </a:solidFill>
                <a:round/>
                <a:headEnd/>
                <a:tailEnd/>
              </a:ln>
            </p:spPr>
            <p:txBody>
              <a:bodyPr wrap="none" anchor="ctr"/>
              <a:lstStyle/>
              <a:p>
                <a:endParaRPr lang="en-US"/>
              </a:p>
            </p:txBody>
          </p:sp>
        </p:grpSp>
        <p:sp>
          <p:nvSpPr>
            <p:cNvPr id="45113" name="Line 82"/>
            <p:cNvSpPr>
              <a:spLocks noChangeShapeType="1"/>
            </p:cNvSpPr>
            <p:nvPr/>
          </p:nvSpPr>
          <p:spPr bwMode="auto">
            <a:xfrm>
              <a:off x="2884" y="2328"/>
              <a:ext cx="106" cy="1"/>
            </a:xfrm>
            <a:prstGeom prst="line">
              <a:avLst/>
            </a:prstGeom>
            <a:noFill/>
            <a:ln w="25560">
              <a:solidFill>
                <a:srgbClr val="FF0000"/>
              </a:solidFill>
              <a:miter lim="800000"/>
              <a:headEnd/>
              <a:tailEnd/>
            </a:ln>
          </p:spPr>
          <p:txBody>
            <a:bodyPr/>
            <a:lstStyle/>
            <a:p>
              <a:endParaRPr lang="en-US"/>
            </a:p>
          </p:txBody>
        </p:sp>
        <p:sp>
          <p:nvSpPr>
            <p:cNvPr id="45114" name="Freeform 83"/>
            <p:cNvSpPr>
              <a:spLocks noChangeArrowheads="1"/>
            </p:cNvSpPr>
            <p:nvPr/>
          </p:nvSpPr>
          <p:spPr bwMode="auto">
            <a:xfrm>
              <a:off x="2952" y="2222"/>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FF0000"/>
              </a:solidFill>
              <a:round/>
              <a:headEnd/>
              <a:tailEnd/>
            </a:ln>
          </p:spPr>
          <p:txBody>
            <a:bodyPr wrap="none" anchor="ctr"/>
            <a:lstStyle/>
            <a:p>
              <a:endParaRPr lang="en-US"/>
            </a:p>
          </p:txBody>
        </p:sp>
        <p:sp>
          <p:nvSpPr>
            <p:cNvPr id="45115" name="Line 84"/>
            <p:cNvSpPr>
              <a:spLocks noChangeShapeType="1"/>
            </p:cNvSpPr>
            <p:nvPr/>
          </p:nvSpPr>
          <p:spPr bwMode="auto">
            <a:xfrm>
              <a:off x="3342" y="2222"/>
              <a:ext cx="173" cy="1"/>
            </a:xfrm>
            <a:prstGeom prst="line">
              <a:avLst/>
            </a:prstGeom>
            <a:noFill/>
            <a:ln w="25560">
              <a:solidFill>
                <a:srgbClr val="FF0000"/>
              </a:solidFill>
              <a:miter lim="800000"/>
              <a:headEnd/>
              <a:tailEnd/>
            </a:ln>
          </p:spPr>
          <p:txBody>
            <a:bodyPr/>
            <a:lstStyle/>
            <a:p>
              <a:endParaRPr lang="en-US"/>
            </a:p>
          </p:txBody>
        </p:sp>
        <p:sp>
          <p:nvSpPr>
            <p:cNvPr id="45116" name="Rectangle 85"/>
            <p:cNvSpPr>
              <a:spLocks noChangeArrowheads="1"/>
            </p:cNvSpPr>
            <p:nvPr/>
          </p:nvSpPr>
          <p:spPr bwMode="auto">
            <a:xfrm>
              <a:off x="3799" y="2176"/>
              <a:ext cx="476" cy="262"/>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nvGrpSpPr>
            <p:cNvPr id="17" name="Group 86"/>
            <p:cNvGrpSpPr>
              <a:grpSpLocks/>
            </p:cNvGrpSpPr>
            <p:nvPr/>
          </p:nvGrpSpPr>
          <p:grpSpPr bwMode="auto">
            <a:xfrm>
              <a:off x="3946" y="2169"/>
              <a:ext cx="357" cy="318"/>
              <a:chOff x="3946" y="2169"/>
              <a:chExt cx="357" cy="318"/>
            </a:xfrm>
          </p:grpSpPr>
          <p:sp>
            <p:nvSpPr>
              <p:cNvPr id="45132" name="Freeform 87"/>
              <p:cNvSpPr>
                <a:spLocks noChangeArrowheads="1"/>
              </p:cNvSpPr>
              <p:nvPr/>
            </p:nvSpPr>
            <p:spPr bwMode="auto">
              <a:xfrm>
                <a:off x="3946" y="2169"/>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FF0000"/>
                </a:solidFill>
                <a:round/>
                <a:headEnd/>
                <a:tailEnd/>
              </a:ln>
            </p:spPr>
            <p:txBody>
              <a:bodyPr wrap="none" anchor="ctr"/>
              <a:lstStyle/>
              <a:p>
                <a:endParaRPr lang="en-US"/>
              </a:p>
            </p:txBody>
          </p:sp>
          <p:sp>
            <p:nvSpPr>
              <p:cNvPr id="45133" name="Freeform 88"/>
              <p:cNvSpPr>
                <a:spLocks noChangeArrowheads="1"/>
              </p:cNvSpPr>
              <p:nvPr/>
            </p:nvSpPr>
            <p:spPr bwMode="auto">
              <a:xfrm>
                <a:off x="4124" y="2169"/>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FF0000"/>
                </a:solidFill>
                <a:round/>
                <a:headEnd/>
                <a:tailEnd/>
              </a:ln>
            </p:spPr>
            <p:txBody>
              <a:bodyPr wrap="none" anchor="ctr"/>
              <a:lstStyle/>
              <a:p>
                <a:endParaRPr lang="en-US"/>
              </a:p>
            </p:txBody>
          </p:sp>
        </p:grpSp>
        <p:sp>
          <p:nvSpPr>
            <p:cNvPr id="45118" name="Rectangle 89"/>
            <p:cNvSpPr>
              <a:spLocks noChangeArrowheads="1"/>
            </p:cNvSpPr>
            <p:nvPr/>
          </p:nvSpPr>
          <p:spPr bwMode="auto">
            <a:xfrm>
              <a:off x="4359" y="2176"/>
              <a:ext cx="397" cy="262"/>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Reg</a:t>
              </a:r>
              <a:endParaRPr lang="en-GB" b="1" dirty="0">
                <a:solidFill>
                  <a:srgbClr val="FF0000"/>
                </a:solidFill>
                <a:latin typeface="Trebuchet MS" charset="0"/>
              </a:endParaRPr>
            </a:p>
          </p:txBody>
        </p:sp>
        <p:grpSp>
          <p:nvGrpSpPr>
            <p:cNvPr id="18" name="Group 90"/>
            <p:cNvGrpSpPr>
              <a:grpSpLocks/>
            </p:cNvGrpSpPr>
            <p:nvPr/>
          </p:nvGrpSpPr>
          <p:grpSpPr bwMode="auto">
            <a:xfrm>
              <a:off x="4462" y="2169"/>
              <a:ext cx="312" cy="318"/>
              <a:chOff x="4462" y="2169"/>
              <a:chExt cx="312" cy="318"/>
            </a:xfrm>
          </p:grpSpPr>
          <p:sp>
            <p:nvSpPr>
              <p:cNvPr id="45130" name="Freeform 91"/>
              <p:cNvSpPr>
                <a:spLocks noChangeArrowheads="1"/>
              </p:cNvSpPr>
              <p:nvPr/>
            </p:nvSpPr>
            <p:spPr bwMode="auto">
              <a:xfrm>
                <a:off x="4462" y="2169"/>
                <a:ext cx="156" cy="319"/>
              </a:xfrm>
              <a:custGeom>
                <a:avLst/>
                <a:gdLst>
                  <a:gd name="T0" fmla="*/ 170 w 142"/>
                  <a:gd name="T1" fmla="*/ 0 h 289"/>
                  <a:gd name="T2" fmla="*/ 0 w 142"/>
                  <a:gd name="T3" fmla="*/ 0 h 289"/>
                  <a:gd name="T4" fmla="*/ 0 w 142"/>
                  <a:gd name="T5" fmla="*/ 351 h 289"/>
                  <a:gd name="T6" fmla="*/ 170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FF0000"/>
                </a:solidFill>
                <a:round/>
                <a:headEnd/>
                <a:tailEnd/>
              </a:ln>
            </p:spPr>
            <p:txBody>
              <a:bodyPr wrap="none" anchor="ctr"/>
              <a:lstStyle/>
              <a:p>
                <a:endParaRPr lang="en-US"/>
              </a:p>
            </p:txBody>
          </p:sp>
          <p:sp>
            <p:nvSpPr>
              <p:cNvPr id="45131" name="Freeform 92"/>
              <p:cNvSpPr>
                <a:spLocks noChangeArrowheads="1"/>
              </p:cNvSpPr>
              <p:nvPr/>
            </p:nvSpPr>
            <p:spPr bwMode="auto">
              <a:xfrm>
                <a:off x="4618" y="2169"/>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FF0000"/>
                </a:solidFill>
                <a:round/>
                <a:headEnd/>
                <a:tailEnd/>
              </a:ln>
            </p:spPr>
            <p:txBody>
              <a:bodyPr wrap="none" anchor="ctr"/>
              <a:lstStyle/>
              <a:p>
                <a:endParaRPr lang="en-US"/>
              </a:p>
            </p:txBody>
          </p:sp>
        </p:grpSp>
        <p:sp>
          <p:nvSpPr>
            <p:cNvPr id="45120" name="Line 93"/>
            <p:cNvSpPr>
              <a:spLocks noChangeShapeType="1"/>
            </p:cNvSpPr>
            <p:nvPr/>
          </p:nvSpPr>
          <p:spPr bwMode="auto">
            <a:xfrm>
              <a:off x="4300" y="2328"/>
              <a:ext cx="153" cy="1"/>
            </a:xfrm>
            <a:prstGeom prst="line">
              <a:avLst/>
            </a:prstGeom>
            <a:noFill/>
            <a:ln w="25560">
              <a:solidFill>
                <a:srgbClr val="FF0000"/>
              </a:solidFill>
              <a:miter lim="800000"/>
              <a:headEnd/>
              <a:tailEnd/>
            </a:ln>
          </p:spPr>
          <p:txBody>
            <a:bodyPr/>
            <a:lstStyle/>
            <a:p>
              <a:endParaRPr lang="en-US"/>
            </a:p>
          </p:txBody>
        </p:sp>
        <p:sp>
          <p:nvSpPr>
            <p:cNvPr id="45121" name="Line 94"/>
            <p:cNvSpPr>
              <a:spLocks noChangeShapeType="1"/>
            </p:cNvSpPr>
            <p:nvPr/>
          </p:nvSpPr>
          <p:spPr bwMode="auto">
            <a:xfrm>
              <a:off x="3766" y="2328"/>
              <a:ext cx="171" cy="1"/>
            </a:xfrm>
            <a:prstGeom prst="line">
              <a:avLst/>
            </a:prstGeom>
            <a:noFill/>
            <a:ln w="25560">
              <a:solidFill>
                <a:srgbClr val="FF0000"/>
              </a:solidFill>
              <a:miter lim="800000"/>
              <a:headEnd/>
              <a:tailEnd/>
            </a:ln>
          </p:spPr>
          <p:txBody>
            <a:bodyPr/>
            <a:lstStyle/>
            <a:p>
              <a:endParaRPr lang="en-US"/>
            </a:p>
          </p:txBody>
        </p:sp>
        <p:sp>
          <p:nvSpPr>
            <p:cNvPr id="45122" name="Freeform 95"/>
            <p:cNvSpPr>
              <a:spLocks noChangeArrowheads="1"/>
            </p:cNvSpPr>
            <p:nvPr/>
          </p:nvSpPr>
          <p:spPr bwMode="auto">
            <a:xfrm>
              <a:off x="3900" y="2328"/>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FF0000"/>
              </a:solidFill>
              <a:round/>
              <a:headEnd/>
              <a:tailEnd/>
            </a:ln>
          </p:spPr>
          <p:txBody>
            <a:bodyPr wrap="none" anchor="ctr"/>
            <a:lstStyle/>
            <a:p>
              <a:endParaRPr lang="en-US"/>
            </a:p>
          </p:txBody>
        </p:sp>
        <p:sp>
          <p:nvSpPr>
            <p:cNvPr id="45123" name="Line 96"/>
            <p:cNvSpPr>
              <a:spLocks noChangeShapeType="1"/>
            </p:cNvSpPr>
            <p:nvPr/>
          </p:nvSpPr>
          <p:spPr bwMode="auto">
            <a:xfrm>
              <a:off x="3342" y="2434"/>
              <a:ext cx="173" cy="1"/>
            </a:xfrm>
            <a:prstGeom prst="line">
              <a:avLst/>
            </a:prstGeom>
            <a:noFill/>
            <a:ln w="25560">
              <a:solidFill>
                <a:srgbClr val="FF0000"/>
              </a:solidFill>
              <a:miter lim="800000"/>
              <a:headEnd/>
              <a:tailEnd/>
            </a:ln>
          </p:spPr>
          <p:txBody>
            <a:bodyPr/>
            <a:lstStyle/>
            <a:p>
              <a:endParaRPr lang="en-US"/>
            </a:p>
          </p:txBody>
        </p:sp>
        <p:sp>
          <p:nvSpPr>
            <p:cNvPr id="45124" name="Freeform 97"/>
            <p:cNvSpPr>
              <a:spLocks noChangeArrowheads="1"/>
            </p:cNvSpPr>
            <p:nvPr/>
          </p:nvSpPr>
          <p:spPr bwMode="auto">
            <a:xfrm>
              <a:off x="3445" y="2322"/>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FF0000"/>
              </a:solidFill>
              <a:round/>
              <a:headEnd/>
              <a:tailEnd/>
            </a:ln>
          </p:spPr>
          <p:txBody>
            <a:bodyPr wrap="none" anchor="ctr"/>
            <a:lstStyle/>
            <a:p>
              <a:endParaRPr lang="en-US"/>
            </a:p>
          </p:txBody>
        </p:sp>
        <p:sp>
          <p:nvSpPr>
            <p:cNvPr id="45125" name="Freeform 98"/>
            <p:cNvSpPr>
              <a:spLocks noChangeArrowheads="1"/>
            </p:cNvSpPr>
            <p:nvPr/>
          </p:nvSpPr>
          <p:spPr bwMode="auto">
            <a:xfrm>
              <a:off x="2715" y="2175"/>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FF0000"/>
              </a:solidFill>
              <a:round/>
              <a:headEnd/>
              <a:tailEnd/>
            </a:ln>
          </p:spPr>
          <p:txBody>
            <a:bodyPr wrap="none" anchor="ctr"/>
            <a:lstStyle/>
            <a:p>
              <a:endParaRPr lang="en-US"/>
            </a:p>
          </p:txBody>
        </p:sp>
        <p:grpSp>
          <p:nvGrpSpPr>
            <p:cNvPr id="19" name="Group 99"/>
            <p:cNvGrpSpPr>
              <a:grpSpLocks/>
            </p:cNvGrpSpPr>
            <p:nvPr/>
          </p:nvGrpSpPr>
          <p:grpSpPr bwMode="auto">
            <a:xfrm>
              <a:off x="2503" y="2169"/>
              <a:ext cx="374" cy="318"/>
              <a:chOff x="2503" y="2169"/>
              <a:chExt cx="374" cy="318"/>
            </a:xfrm>
          </p:grpSpPr>
          <p:sp>
            <p:nvSpPr>
              <p:cNvPr id="45128" name="Freeform 100"/>
              <p:cNvSpPr>
                <a:spLocks noChangeArrowheads="1"/>
              </p:cNvSpPr>
              <p:nvPr/>
            </p:nvSpPr>
            <p:spPr bwMode="auto">
              <a:xfrm>
                <a:off x="2503" y="2169"/>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FF0000"/>
                </a:solidFill>
                <a:round/>
                <a:headEnd/>
                <a:tailEnd/>
              </a:ln>
            </p:spPr>
            <p:txBody>
              <a:bodyPr wrap="none" anchor="ctr"/>
              <a:lstStyle/>
              <a:p>
                <a:endParaRPr lang="en-US"/>
              </a:p>
            </p:txBody>
          </p:sp>
          <p:sp>
            <p:nvSpPr>
              <p:cNvPr id="45129" name="Freeform 101"/>
              <p:cNvSpPr>
                <a:spLocks noChangeArrowheads="1"/>
              </p:cNvSpPr>
              <p:nvPr/>
            </p:nvSpPr>
            <p:spPr bwMode="auto">
              <a:xfrm>
                <a:off x="2689" y="2169"/>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FF0000"/>
                </a:solidFill>
                <a:round/>
                <a:headEnd/>
                <a:tailEnd/>
              </a:ln>
            </p:spPr>
            <p:txBody>
              <a:bodyPr wrap="none" anchor="ctr"/>
              <a:lstStyle/>
              <a:p>
                <a:endParaRPr lang="en-US"/>
              </a:p>
            </p:txBody>
          </p:sp>
        </p:grpSp>
        <p:sp>
          <p:nvSpPr>
            <p:cNvPr id="45127" name="Rectangle 102"/>
            <p:cNvSpPr>
              <a:spLocks noChangeArrowheads="1"/>
            </p:cNvSpPr>
            <p:nvPr/>
          </p:nvSpPr>
          <p:spPr bwMode="auto">
            <a:xfrm>
              <a:off x="2391" y="2229"/>
              <a:ext cx="476" cy="262"/>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sp>
        <p:nvSpPr>
          <p:cNvPr id="45059" name="Rectangle 103"/>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Control Hazards</a:t>
            </a:r>
          </a:p>
        </p:txBody>
      </p:sp>
      <p:sp>
        <p:nvSpPr>
          <p:cNvPr id="45060" name="Rectangle 104"/>
          <p:cNvSpPr>
            <a:spLocks noGrp="1" noChangeArrowheads="1"/>
          </p:cNvSpPr>
          <p:nvPr>
            <p:ph type="body" idx="4294967295"/>
          </p:nvPr>
        </p:nvSpPr>
        <p:spPr>
          <a:xfrm>
            <a:off x="228961" y="4343496"/>
            <a:ext cx="8762400" cy="2363289"/>
          </a:xfrm>
        </p:spPr>
        <p:txBody>
          <a:bodyPr lIns="82945" tIns="41473" rIns="82945" bIns="41473"/>
          <a:lstStyle/>
          <a:p>
            <a:pPr marL="309605" indent="-309605">
              <a:lnSpc>
                <a:spcPct val="84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BEQ instruction: Decides which instruction to run next</a:t>
            </a:r>
          </a:p>
          <a:p>
            <a:pPr marL="309605" indent="-309605">
              <a:lnSpc>
                <a:spcPct val="84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We don’t know the outcome of the BEQ until ALU is done</a:t>
            </a:r>
          </a:p>
          <a:p>
            <a:pPr marL="309605" indent="-309605">
              <a:lnSpc>
                <a:spcPct val="84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solidFill>
                  <a:srgbClr val="FF0000"/>
                </a:solidFill>
              </a:rPr>
              <a:t>What do we fetch?</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65920" y="1117558"/>
            <a:ext cx="7695360" cy="3225939"/>
            <a:chOff x="393" y="776"/>
            <a:chExt cx="5344" cy="2240"/>
          </a:xfrm>
        </p:grpSpPr>
        <p:sp>
          <p:nvSpPr>
            <p:cNvPr id="47109" name="Line 2"/>
            <p:cNvSpPr>
              <a:spLocks noChangeShapeType="1"/>
            </p:cNvSpPr>
            <p:nvPr/>
          </p:nvSpPr>
          <p:spPr bwMode="auto">
            <a:xfrm>
              <a:off x="2853" y="1931"/>
              <a:ext cx="173" cy="1"/>
            </a:xfrm>
            <a:prstGeom prst="line">
              <a:avLst/>
            </a:prstGeom>
            <a:noFill/>
            <a:ln w="25560">
              <a:solidFill>
                <a:srgbClr val="000000"/>
              </a:solidFill>
              <a:miter lim="800000"/>
              <a:headEnd/>
              <a:tailEnd/>
            </a:ln>
          </p:spPr>
          <p:txBody>
            <a:bodyPr/>
            <a:lstStyle/>
            <a:p>
              <a:endParaRPr lang="en-US"/>
            </a:p>
          </p:txBody>
        </p:sp>
        <p:sp>
          <p:nvSpPr>
            <p:cNvPr id="47110" name="Freeform 3"/>
            <p:cNvSpPr>
              <a:spLocks noChangeArrowheads="1"/>
            </p:cNvSpPr>
            <p:nvPr/>
          </p:nvSpPr>
          <p:spPr bwMode="auto">
            <a:xfrm>
              <a:off x="2691" y="1654"/>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3" name="Group 4"/>
            <p:cNvGrpSpPr>
              <a:grpSpLocks/>
            </p:cNvGrpSpPr>
            <p:nvPr/>
          </p:nvGrpSpPr>
          <p:grpSpPr bwMode="auto">
            <a:xfrm>
              <a:off x="2521" y="1667"/>
              <a:ext cx="325" cy="318"/>
              <a:chOff x="2521" y="1667"/>
              <a:chExt cx="325" cy="318"/>
            </a:xfrm>
          </p:grpSpPr>
          <p:sp>
            <p:nvSpPr>
              <p:cNvPr id="47210" name="Freeform 5"/>
              <p:cNvSpPr>
                <a:spLocks noChangeArrowheads="1"/>
              </p:cNvSpPr>
              <p:nvPr/>
            </p:nvSpPr>
            <p:spPr bwMode="auto">
              <a:xfrm>
                <a:off x="2521" y="1667"/>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7211" name="Freeform 6"/>
              <p:cNvSpPr>
                <a:spLocks noChangeArrowheads="1"/>
              </p:cNvSpPr>
              <p:nvPr/>
            </p:nvSpPr>
            <p:spPr bwMode="auto">
              <a:xfrm>
                <a:off x="2684" y="1667"/>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grpSp>
          <p:nvGrpSpPr>
            <p:cNvPr id="4" name="Group 7"/>
            <p:cNvGrpSpPr>
              <a:grpSpLocks/>
            </p:cNvGrpSpPr>
            <p:nvPr/>
          </p:nvGrpSpPr>
          <p:grpSpPr bwMode="auto">
            <a:xfrm>
              <a:off x="2986" y="1172"/>
              <a:ext cx="358" cy="318"/>
              <a:chOff x="2986" y="1172"/>
              <a:chExt cx="358" cy="318"/>
            </a:xfrm>
          </p:grpSpPr>
          <p:sp>
            <p:nvSpPr>
              <p:cNvPr id="47208" name="Freeform 8"/>
              <p:cNvSpPr>
                <a:spLocks noChangeArrowheads="1"/>
              </p:cNvSpPr>
              <p:nvPr/>
            </p:nvSpPr>
            <p:spPr bwMode="auto">
              <a:xfrm>
                <a:off x="2986" y="1172"/>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7209" name="Freeform 9"/>
              <p:cNvSpPr>
                <a:spLocks noChangeArrowheads="1"/>
              </p:cNvSpPr>
              <p:nvPr/>
            </p:nvSpPr>
            <p:spPr bwMode="auto">
              <a:xfrm>
                <a:off x="3164" y="1172"/>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7113" name="Rectangle 10"/>
            <p:cNvSpPr>
              <a:spLocks noChangeArrowheads="1"/>
            </p:cNvSpPr>
            <p:nvPr/>
          </p:nvSpPr>
          <p:spPr bwMode="auto">
            <a:xfrm>
              <a:off x="393" y="778"/>
              <a:ext cx="205" cy="1685"/>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47114" name="Line 11"/>
            <p:cNvSpPr>
              <a:spLocks noChangeShapeType="1"/>
            </p:cNvSpPr>
            <p:nvPr/>
          </p:nvSpPr>
          <p:spPr bwMode="auto">
            <a:xfrm>
              <a:off x="706" y="776"/>
              <a:ext cx="1" cy="2240"/>
            </a:xfrm>
            <a:prstGeom prst="line">
              <a:avLst/>
            </a:prstGeom>
            <a:noFill/>
            <a:ln w="25560">
              <a:solidFill>
                <a:srgbClr val="000000"/>
              </a:solidFill>
              <a:miter lim="800000"/>
              <a:headEnd/>
              <a:tailEnd type="triangle" w="med" len="med"/>
            </a:ln>
          </p:spPr>
          <p:txBody>
            <a:bodyPr/>
            <a:lstStyle/>
            <a:p>
              <a:endParaRPr lang="en-US"/>
            </a:p>
          </p:txBody>
        </p:sp>
        <p:sp>
          <p:nvSpPr>
            <p:cNvPr id="47115" name="Line 12"/>
            <p:cNvSpPr>
              <a:spLocks noChangeShapeType="1"/>
            </p:cNvSpPr>
            <p:nvPr/>
          </p:nvSpPr>
          <p:spPr bwMode="auto">
            <a:xfrm>
              <a:off x="1147" y="1040"/>
              <a:ext cx="4383" cy="1"/>
            </a:xfrm>
            <a:prstGeom prst="line">
              <a:avLst/>
            </a:prstGeom>
            <a:noFill/>
            <a:ln w="25560">
              <a:solidFill>
                <a:srgbClr val="000000"/>
              </a:solidFill>
              <a:miter lim="800000"/>
              <a:headEnd/>
              <a:tailEnd type="triangle" w="med" len="med"/>
            </a:ln>
          </p:spPr>
          <p:txBody>
            <a:bodyPr/>
            <a:lstStyle/>
            <a:p>
              <a:endParaRPr lang="en-US"/>
            </a:p>
          </p:txBody>
        </p:sp>
        <p:sp>
          <p:nvSpPr>
            <p:cNvPr id="47116" name="Rectangle 13"/>
            <p:cNvSpPr>
              <a:spLocks noChangeArrowheads="1"/>
            </p:cNvSpPr>
            <p:nvPr/>
          </p:nvSpPr>
          <p:spPr bwMode="auto">
            <a:xfrm>
              <a:off x="2422" y="804"/>
              <a:ext cx="1111" cy="207"/>
            </a:xfrm>
            <a:prstGeom prst="rect">
              <a:avLst/>
            </a:prstGeom>
            <a:noFill/>
            <a:ln w="9525">
              <a:noFill/>
              <a:round/>
              <a:headEnd/>
              <a:tailEnd/>
            </a:ln>
          </p:spPr>
          <p:txBody>
            <a:bodyPr wrap="none" lIns="90360" tIns="44280" rIns="90360" bIns="44280">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47117" name="Rectangle 14"/>
            <p:cNvSpPr>
              <a:spLocks noChangeArrowheads="1"/>
            </p:cNvSpPr>
            <p:nvPr/>
          </p:nvSpPr>
          <p:spPr bwMode="auto">
            <a:xfrm>
              <a:off x="662" y="1237"/>
              <a:ext cx="48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Load</a:t>
              </a:r>
            </a:p>
          </p:txBody>
        </p:sp>
        <p:sp>
          <p:nvSpPr>
            <p:cNvPr id="47118" name="Rectangle 15"/>
            <p:cNvSpPr>
              <a:spLocks noChangeArrowheads="1"/>
            </p:cNvSpPr>
            <p:nvPr/>
          </p:nvSpPr>
          <p:spPr bwMode="auto">
            <a:xfrm>
              <a:off x="652" y="1695"/>
              <a:ext cx="40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Beq</a:t>
              </a:r>
              <a:endParaRPr lang="en-GB" b="1" dirty="0">
                <a:solidFill>
                  <a:srgbClr val="000000"/>
                </a:solidFill>
                <a:latin typeface="Trebuchet MS" charset="0"/>
              </a:endParaRPr>
            </a:p>
          </p:txBody>
        </p:sp>
        <p:sp>
          <p:nvSpPr>
            <p:cNvPr id="47119" name="Rectangle 16"/>
            <p:cNvSpPr>
              <a:spLocks noChangeArrowheads="1"/>
            </p:cNvSpPr>
            <p:nvPr/>
          </p:nvSpPr>
          <p:spPr bwMode="auto">
            <a:xfrm>
              <a:off x="678" y="1835"/>
              <a:ext cx="869" cy="361"/>
            </a:xfrm>
            <a:prstGeom prst="rect">
              <a:avLst/>
            </a:prstGeom>
            <a:noFill/>
            <a:ln w="9525">
              <a:noFill/>
              <a:round/>
              <a:headEnd/>
              <a:tailEnd/>
            </a:ln>
          </p:spPr>
          <p:txBody>
            <a:bodyPr wrap="none" anchor="ctr"/>
            <a:lstStyle/>
            <a:p>
              <a:endParaRPr lang="en-US"/>
            </a:p>
          </p:txBody>
        </p:sp>
        <p:sp>
          <p:nvSpPr>
            <p:cNvPr id="47120" name="Rectangle 17"/>
            <p:cNvSpPr>
              <a:spLocks noChangeArrowheads="1"/>
            </p:cNvSpPr>
            <p:nvPr/>
          </p:nvSpPr>
          <p:spPr bwMode="auto">
            <a:xfrm>
              <a:off x="689" y="2151"/>
              <a:ext cx="41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Add</a:t>
              </a:r>
            </a:p>
          </p:txBody>
        </p:sp>
        <p:sp>
          <p:nvSpPr>
            <p:cNvPr id="47121" name="Line 18"/>
            <p:cNvSpPr>
              <a:spLocks noChangeShapeType="1"/>
            </p:cNvSpPr>
            <p:nvPr/>
          </p:nvSpPr>
          <p:spPr bwMode="auto">
            <a:xfrm>
              <a:off x="1968"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2" name="Line 19"/>
            <p:cNvSpPr>
              <a:spLocks noChangeShapeType="1"/>
            </p:cNvSpPr>
            <p:nvPr/>
          </p:nvSpPr>
          <p:spPr bwMode="auto">
            <a:xfrm>
              <a:off x="2444"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3" name="Line 20"/>
            <p:cNvSpPr>
              <a:spLocks noChangeShapeType="1"/>
            </p:cNvSpPr>
            <p:nvPr/>
          </p:nvSpPr>
          <p:spPr bwMode="auto">
            <a:xfrm>
              <a:off x="2920"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4" name="Line 21"/>
            <p:cNvSpPr>
              <a:spLocks noChangeShapeType="1"/>
            </p:cNvSpPr>
            <p:nvPr/>
          </p:nvSpPr>
          <p:spPr bwMode="auto">
            <a:xfrm>
              <a:off x="3396"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5" name="Line 22"/>
            <p:cNvSpPr>
              <a:spLocks noChangeShapeType="1"/>
            </p:cNvSpPr>
            <p:nvPr/>
          </p:nvSpPr>
          <p:spPr bwMode="auto">
            <a:xfrm>
              <a:off x="3873"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6" name="Line 23"/>
            <p:cNvSpPr>
              <a:spLocks noChangeShapeType="1"/>
            </p:cNvSpPr>
            <p:nvPr/>
          </p:nvSpPr>
          <p:spPr bwMode="auto">
            <a:xfrm>
              <a:off x="4349" y="1128"/>
              <a:ext cx="1" cy="1834"/>
            </a:xfrm>
            <a:prstGeom prst="line">
              <a:avLst/>
            </a:prstGeom>
            <a:noFill/>
            <a:ln w="25560">
              <a:solidFill>
                <a:srgbClr val="000000"/>
              </a:solidFill>
              <a:prstDash val="sysDot"/>
              <a:miter lim="800000"/>
              <a:headEnd/>
              <a:tailEnd/>
            </a:ln>
          </p:spPr>
          <p:txBody>
            <a:bodyPr/>
            <a:lstStyle/>
            <a:p>
              <a:endParaRPr lang="en-US"/>
            </a:p>
          </p:txBody>
        </p:sp>
        <p:sp>
          <p:nvSpPr>
            <p:cNvPr id="47127" name="Line 24"/>
            <p:cNvSpPr>
              <a:spLocks noChangeShapeType="1"/>
            </p:cNvSpPr>
            <p:nvPr/>
          </p:nvSpPr>
          <p:spPr bwMode="auto">
            <a:xfrm>
              <a:off x="4825" y="1234"/>
              <a:ext cx="1" cy="1729"/>
            </a:xfrm>
            <a:prstGeom prst="line">
              <a:avLst/>
            </a:prstGeom>
            <a:noFill/>
            <a:ln w="25560">
              <a:solidFill>
                <a:srgbClr val="000000"/>
              </a:solidFill>
              <a:prstDash val="sysDot"/>
              <a:miter lim="800000"/>
              <a:headEnd/>
              <a:tailEnd/>
            </a:ln>
          </p:spPr>
          <p:txBody>
            <a:bodyPr/>
            <a:lstStyle/>
            <a:p>
              <a:endParaRPr lang="en-US"/>
            </a:p>
          </p:txBody>
        </p:sp>
        <p:sp>
          <p:nvSpPr>
            <p:cNvPr id="47128" name="Line 25"/>
            <p:cNvSpPr>
              <a:spLocks noChangeShapeType="1"/>
            </p:cNvSpPr>
            <p:nvPr/>
          </p:nvSpPr>
          <p:spPr bwMode="auto">
            <a:xfrm>
              <a:off x="5301" y="1181"/>
              <a:ext cx="1" cy="1782"/>
            </a:xfrm>
            <a:prstGeom prst="line">
              <a:avLst/>
            </a:prstGeom>
            <a:noFill/>
            <a:ln w="25560">
              <a:solidFill>
                <a:srgbClr val="000000"/>
              </a:solidFill>
              <a:prstDash val="sysDot"/>
              <a:miter lim="800000"/>
              <a:headEnd/>
              <a:tailEnd/>
            </a:ln>
          </p:spPr>
          <p:txBody>
            <a:bodyPr/>
            <a:lstStyle/>
            <a:p>
              <a:endParaRPr lang="en-US"/>
            </a:p>
          </p:txBody>
        </p:sp>
        <p:grpSp>
          <p:nvGrpSpPr>
            <p:cNvPr id="5" name="Group 26"/>
            <p:cNvGrpSpPr>
              <a:grpSpLocks/>
            </p:cNvGrpSpPr>
            <p:nvPr/>
          </p:nvGrpSpPr>
          <p:grpSpPr bwMode="auto">
            <a:xfrm>
              <a:off x="2527" y="1055"/>
              <a:ext cx="272" cy="542"/>
              <a:chOff x="2527" y="1055"/>
              <a:chExt cx="272" cy="542"/>
            </a:xfrm>
          </p:grpSpPr>
          <p:sp>
            <p:nvSpPr>
              <p:cNvPr id="47206" name="Freeform 27"/>
              <p:cNvSpPr>
                <a:spLocks noChangeArrowheads="1"/>
              </p:cNvSpPr>
              <p:nvPr/>
            </p:nvSpPr>
            <p:spPr bwMode="auto">
              <a:xfrm>
                <a:off x="2564" y="106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7207" name="Rectangle 28"/>
              <p:cNvSpPr>
                <a:spLocks noChangeArrowheads="1"/>
              </p:cNvSpPr>
              <p:nvPr/>
            </p:nvSpPr>
            <p:spPr bwMode="auto">
              <a:xfrm rot="5400000">
                <a:off x="2445" y="1137"/>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6" name="Group 29"/>
            <p:cNvGrpSpPr>
              <a:grpSpLocks/>
            </p:cNvGrpSpPr>
            <p:nvPr/>
          </p:nvGrpSpPr>
          <p:grpSpPr bwMode="auto">
            <a:xfrm>
              <a:off x="1426" y="1172"/>
              <a:ext cx="491" cy="318"/>
              <a:chOff x="1426" y="1172"/>
              <a:chExt cx="491" cy="318"/>
            </a:xfrm>
          </p:grpSpPr>
          <p:sp>
            <p:nvSpPr>
              <p:cNvPr id="47202" name="Rectangle 30"/>
              <p:cNvSpPr>
                <a:spLocks noChangeArrowheads="1"/>
              </p:cNvSpPr>
              <p:nvPr/>
            </p:nvSpPr>
            <p:spPr bwMode="auto">
              <a:xfrm>
                <a:off x="1426"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7" name="Group 31"/>
              <p:cNvGrpSpPr>
                <a:grpSpLocks/>
              </p:cNvGrpSpPr>
              <p:nvPr/>
            </p:nvGrpSpPr>
            <p:grpSpPr bwMode="auto">
              <a:xfrm>
                <a:off x="1543" y="1172"/>
                <a:ext cx="374" cy="318"/>
                <a:chOff x="1543" y="1172"/>
                <a:chExt cx="374" cy="318"/>
              </a:xfrm>
            </p:grpSpPr>
            <p:sp>
              <p:nvSpPr>
                <p:cNvPr id="47204" name="Freeform 32"/>
                <p:cNvSpPr>
                  <a:spLocks noChangeArrowheads="1"/>
                </p:cNvSpPr>
                <p:nvPr/>
              </p:nvSpPr>
              <p:spPr bwMode="auto">
                <a:xfrm>
                  <a:off x="1543" y="1172"/>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7205" name="Freeform 33"/>
                <p:cNvSpPr>
                  <a:spLocks noChangeArrowheads="1"/>
                </p:cNvSpPr>
                <p:nvPr/>
              </p:nvSpPr>
              <p:spPr bwMode="auto">
                <a:xfrm>
                  <a:off x="1730" y="1172"/>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7131" name="Rectangle 34"/>
            <p:cNvSpPr>
              <a:spLocks noChangeArrowheads="1"/>
            </p:cNvSpPr>
            <p:nvPr/>
          </p:nvSpPr>
          <p:spPr bwMode="auto">
            <a:xfrm>
              <a:off x="1951" y="1185"/>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8" name="Group 35"/>
            <p:cNvGrpSpPr>
              <a:grpSpLocks/>
            </p:cNvGrpSpPr>
            <p:nvPr/>
          </p:nvGrpSpPr>
          <p:grpSpPr bwMode="auto">
            <a:xfrm>
              <a:off x="2050" y="1172"/>
              <a:ext cx="325" cy="318"/>
              <a:chOff x="2050" y="1172"/>
              <a:chExt cx="325" cy="318"/>
            </a:xfrm>
          </p:grpSpPr>
          <p:sp>
            <p:nvSpPr>
              <p:cNvPr id="47200" name="Freeform 36"/>
              <p:cNvSpPr>
                <a:spLocks noChangeArrowheads="1"/>
              </p:cNvSpPr>
              <p:nvPr/>
            </p:nvSpPr>
            <p:spPr bwMode="auto">
              <a:xfrm>
                <a:off x="2050" y="1172"/>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7201" name="Freeform 37"/>
              <p:cNvSpPr>
                <a:spLocks noChangeArrowheads="1"/>
              </p:cNvSpPr>
              <p:nvPr/>
            </p:nvSpPr>
            <p:spPr bwMode="auto">
              <a:xfrm>
                <a:off x="2213" y="1172"/>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47133" name="Line 38"/>
            <p:cNvSpPr>
              <a:spLocks noChangeShapeType="1"/>
            </p:cNvSpPr>
            <p:nvPr/>
          </p:nvSpPr>
          <p:spPr bwMode="auto">
            <a:xfrm>
              <a:off x="1924" y="1331"/>
              <a:ext cx="106" cy="1"/>
            </a:xfrm>
            <a:prstGeom prst="line">
              <a:avLst/>
            </a:prstGeom>
            <a:noFill/>
            <a:ln w="25560">
              <a:solidFill>
                <a:srgbClr val="000000"/>
              </a:solidFill>
              <a:miter lim="800000"/>
              <a:headEnd/>
              <a:tailEnd/>
            </a:ln>
          </p:spPr>
          <p:txBody>
            <a:bodyPr/>
            <a:lstStyle/>
            <a:p>
              <a:endParaRPr lang="en-US"/>
            </a:p>
          </p:txBody>
        </p:sp>
        <p:sp>
          <p:nvSpPr>
            <p:cNvPr id="47134" name="Freeform 39"/>
            <p:cNvSpPr>
              <a:spLocks noChangeArrowheads="1"/>
            </p:cNvSpPr>
            <p:nvPr/>
          </p:nvSpPr>
          <p:spPr bwMode="auto">
            <a:xfrm>
              <a:off x="1992" y="1225"/>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7135" name="Line 40"/>
            <p:cNvSpPr>
              <a:spLocks noChangeShapeType="1"/>
            </p:cNvSpPr>
            <p:nvPr/>
          </p:nvSpPr>
          <p:spPr bwMode="auto">
            <a:xfrm>
              <a:off x="2382" y="1225"/>
              <a:ext cx="173" cy="1"/>
            </a:xfrm>
            <a:prstGeom prst="line">
              <a:avLst/>
            </a:prstGeom>
            <a:noFill/>
            <a:ln w="25560">
              <a:solidFill>
                <a:srgbClr val="000000"/>
              </a:solidFill>
              <a:miter lim="800000"/>
              <a:headEnd/>
              <a:tailEnd/>
            </a:ln>
          </p:spPr>
          <p:txBody>
            <a:bodyPr/>
            <a:lstStyle/>
            <a:p>
              <a:endParaRPr lang="en-US"/>
            </a:p>
          </p:txBody>
        </p:sp>
        <p:sp>
          <p:nvSpPr>
            <p:cNvPr id="47136" name="Rectangle 41"/>
            <p:cNvSpPr>
              <a:spLocks noChangeArrowheads="1"/>
            </p:cNvSpPr>
            <p:nvPr/>
          </p:nvSpPr>
          <p:spPr bwMode="auto">
            <a:xfrm>
              <a:off x="2834"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sp>
          <p:nvSpPr>
            <p:cNvPr id="47137" name="Rectangle 42"/>
            <p:cNvSpPr>
              <a:spLocks noChangeArrowheads="1"/>
            </p:cNvSpPr>
            <p:nvPr/>
          </p:nvSpPr>
          <p:spPr bwMode="auto">
            <a:xfrm>
              <a:off x="3394" y="11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9" name="Group 43"/>
            <p:cNvGrpSpPr>
              <a:grpSpLocks/>
            </p:cNvGrpSpPr>
            <p:nvPr/>
          </p:nvGrpSpPr>
          <p:grpSpPr bwMode="auto">
            <a:xfrm>
              <a:off x="3502" y="1172"/>
              <a:ext cx="312" cy="318"/>
              <a:chOff x="3502" y="1172"/>
              <a:chExt cx="312" cy="318"/>
            </a:xfrm>
          </p:grpSpPr>
          <p:sp>
            <p:nvSpPr>
              <p:cNvPr id="47198" name="Freeform 44"/>
              <p:cNvSpPr>
                <a:spLocks noChangeArrowheads="1"/>
              </p:cNvSpPr>
              <p:nvPr/>
            </p:nvSpPr>
            <p:spPr bwMode="auto">
              <a:xfrm>
                <a:off x="3502" y="1172"/>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7199" name="Freeform 45"/>
              <p:cNvSpPr>
                <a:spLocks noChangeArrowheads="1"/>
              </p:cNvSpPr>
              <p:nvPr/>
            </p:nvSpPr>
            <p:spPr bwMode="auto">
              <a:xfrm>
                <a:off x="3658" y="1172"/>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7139" name="Line 46"/>
            <p:cNvSpPr>
              <a:spLocks noChangeShapeType="1"/>
            </p:cNvSpPr>
            <p:nvPr/>
          </p:nvSpPr>
          <p:spPr bwMode="auto">
            <a:xfrm>
              <a:off x="3340" y="1331"/>
              <a:ext cx="153" cy="1"/>
            </a:xfrm>
            <a:prstGeom prst="line">
              <a:avLst/>
            </a:prstGeom>
            <a:noFill/>
            <a:ln w="25560">
              <a:solidFill>
                <a:srgbClr val="000000"/>
              </a:solidFill>
              <a:miter lim="800000"/>
              <a:headEnd/>
              <a:tailEnd/>
            </a:ln>
          </p:spPr>
          <p:txBody>
            <a:bodyPr/>
            <a:lstStyle/>
            <a:p>
              <a:endParaRPr lang="en-US"/>
            </a:p>
          </p:txBody>
        </p:sp>
        <p:sp>
          <p:nvSpPr>
            <p:cNvPr id="47140" name="Line 47"/>
            <p:cNvSpPr>
              <a:spLocks noChangeShapeType="1"/>
            </p:cNvSpPr>
            <p:nvPr/>
          </p:nvSpPr>
          <p:spPr bwMode="auto">
            <a:xfrm>
              <a:off x="2807" y="1331"/>
              <a:ext cx="171" cy="1"/>
            </a:xfrm>
            <a:prstGeom prst="line">
              <a:avLst/>
            </a:prstGeom>
            <a:noFill/>
            <a:ln w="25560">
              <a:solidFill>
                <a:srgbClr val="000000"/>
              </a:solidFill>
              <a:miter lim="800000"/>
              <a:headEnd/>
              <a:tailEnd/>
            </a:ln>
          </p:spPr>
          <p:txBody>
            <a:bodyPr/>
            <a:lstStyle/>
            <a:p>
              <a:endParaRPr lang="en-US"/>
            </a:p>
          </p:txBody>
        </p:sp>
        <p:sp>
          <p:nvSpPr>
            <p:cNvPr id="47141" name="Freeform 48"/>
            <p:cNvSpPr>
              <a:spLocks noChangeArrowheads="1"/>
            </p:cNvSpPr>
            <p:nvPr/>
          </p:nvSpPr>
          <p:spPr bwMode="auto">
            <a:xfrm>
              <a:off x="2940" y="1331"/>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7142" name="Line 49"/>
            <p:cNvSpPr>
              <a:spLocks noChangeShapeType="1"/>
            </p:cNvSpPr>
            <p:nvPr/>
          </p:nvSpPr>
          <p:spPr bwMode="auto">
            <a:xfrm>
              <a:off x="2382" y="1437"/>
              <a:ext cx="173" cy="1"/>
            </a:xfrm>
            <a:prstGeom prst="line">
              <a:avLst/>
            </a:prstGeom>
            <a:noFill/>
            <a:ln w="25560">
              <a:solidFill>
                <a:srgbClr val="000000"/>
              </a:solidFill>
              <a:miter lim="800000"/>
              <a:headEnd/>
              <a:tailEnd/>
            </a:ln>
          </p:spPr>
          <p:txBody>
            <a:bodyPr/>
            <a:lstStyle/>
            <a:p>
              <a:endParaRPr lang="en-US"/>
            </a:p>
          </p:txBody>
        </p:sp>
        <p:sp>
          <p:nvSpPr>
            <p:cNvPr id="47143" name="Freeform 50"/>
            <p:cNvSpPr>
              <a:spLocks noChangeArrowheads="1"/>
            </p:cNvSpPr>
            <p:nvPr/>
          </p:nvSpPr>
          <p:spPr bwMode="auto">
            <a:xfrm>
              <a:off x="2485" y="132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0" name="Group 51"/>
            <p:cNvGrpSpPr>
              <a:grpSpLocks/>
            </p:cNvGrpSpPr>
            <p:nvPr/>
          </p:nvGrpSpPr>
          <p:grpSpPr bwMode="auto">
            <a:xfrm>
              <a:off x="2999" y="1548"/>
              <a:ext cx="271" cy="542"/>
              <a:chOff x="2999" y="1548"/>
              <a:chExt cx="271" cy="542"/>
            </a:xfrm>
          </p:grpSpPr>
          <p:sp>
            <p:nvSpPr>
              <p:cNvPr id="47196" name="Freeform 52"/>
              <p:cNvSpPr>
                <a:spLocks noChangeArrowheads="1"/>
              </p:cNvSpPr>
              <p:nvPr/>
            </p:nvSpPr>
            <p:spPr bwMode="auto">
              <a:xfrm>
                <a:off x="3035" y="1560"/>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7197" name="Rectangle 53"/>
              <p:cNvSpPr>
                <a:spLocks noChangeArrowheads="1"/>
              </p:cNvSpPr>
              <p:nvPr/>
            </p:nvSpPr>
            <p:spPr bwMode="auto">
              <a:xfrm rot="5400000">
                <a:off x="2917" y="1630"/>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1" name="Group 54"/>
            <p:cNvGrpSpPr>
              <a:grpSpLocks/>
            </p:cNvGrpSpPr>
            <p:nvPr/>
          </p:nvGrpSpPr>
          <p:grpSpPr bwMode="auto">
            <a:xfrm>
              <a:off x="1897" y="1667"/>
              <a:ext cx="491" cy="318"/>
              <a:chOff x="1897" y="1667"/>
              <a:chExt cx="491" cy="318"/>
            </a:xfrm>
          </p:grpSpPr>
          <p:sp>
            <p:nvSpPr>
              <p:cNvPr id="47192" name="Rectangle 55"/>
              <p:cNvSpPr>
                <a:spLocks noChangeArrowheads="1"/>
              </p:cNvSpPr>
              <p:nvPr/>
            </p:nvSpPr>
            <p:spPr bwMode="auto">
              <a:xfrm>
                <a:off x="1897"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2" name="Group 56"/>
              <p:cNvGrpSpPr>
                <a:grpSpLocks/>
              </p:cNvGrpSpPr>
              <p:nvPr/>
            </p:nvGrpSpPr>
            <p:grpSpPr bwMode="auto">
              <a:xfrm>
                <a:off x="2014" y="1667"/>
                <a:ext cx="374" cy="318"/>
                <a:chOff x="2014" y="1667"/>
                <a:chExt cx="374" cy="318"/>
              </a:xfrm>
            </p:grpSpPr>
            <p:sp>
              <p:nvSpPr>
                <p:cNvPr id="47194" name="Freeform 57"/>
                <p:cNvSpPr>
                  <a:spLocks noChangeArrowheads="1"/>
                </p:cNvSpPr>
                <p:nvPr/>
              </p:nvSpPr>
              <p:spPr bwMode="auto">
                <a:xfrm>
                  <a:off x="2014" y="166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7195" name="Freeform 58"/>
                <p:cNvSpPr>
                  <a:spLocks noChangeArrowheads="1"/>
                </p:cNvSpPr>
                <p:nvPr/>
              </p:nvSpPr>
              <p:spPr bwMode="auto">
                <a:xfrm>
                  <a:off x="2200" y="166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7146" name="Rectangle 59"/>
            <p:cNvSpPr>
              <a:spLocks noChangeArrowheads="1"/>
            </p:cNvSpPr>
            <p:nvPr/>
          </p:nvSpPr>
          <p:spPr bwMode="auto">
            <a:xfrm>
              <a:off x="2422" y="16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sp>
          <p:nvSpPr>
            <p:cNvPr id="47147" name="Line 60"/>
            <p:cNvSpPr>
              <a:spLocks noChangeShapeType="1"/>
            </p:cNvSpPr>
            <p:nvPr/>
          </p:nvSpPr>
          <p:spPr bwMode="auto">
            <a:xfrm>
              <a:off x="2394" y="1825"/>
              <a:ext cx="106" cy="1"/>
            </a:xfrm>
            <a:prstGeom prst="line">
              <a:avLst/>
            </a:prstGeom>
            <a:noFill/>
            <a:ln w="25560">
              <a:solidFill>
                <a:srgbClr val="000000"/>
              </a:solidFill>
              <a:miter lim="800000"/>
              <a:headEnd/>
              <a:tailEnd/>
            </a:ln>
          </p:spPr>
          <p:txBody>
            <a:bodyPr/>
            <a:lstStyle/>
            <a:p>
              <a:endParaRPr lang="en-US"/>
            </a:p>
          </p:txBody>
        </p:sp>
        <p:sp>
          <p:nvSpPr>
            <p:cNvPr id="47148" name="Freeform 61"/>
            <p:cNvSpPr>
              <a:spLocks noChangeArrowheads="1"/>
            </p:cNvSpPr>
            <p:nvPr/>
          </p:nvSpPr>
          <p:spPr bwMode="auto">
            <a:xfrm>
              <a:off x="2463" y="1719"/>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7149" name="Line 62"/>
            <p:cNvSpPr>
              <a:spLocks noChangeShapeType="1"/>
            </p:cNvSpPr>
            <p:nvPr/>
          </p:nvSpPr>
          <p:spPr bwMode="auto">
            <a:xfrm>
              <a:off x="2853" y="1719"/>
              <a:ext cx="173" cy="1"/>
            </a:xfrm>
            <a:prstGeom prst="line">
              <a:avLst/>
            </a:prstGeom>
            <a:noFill/>
            <a:ln w="25560">
              <a:solidFill>
                <a:srgbClr val="000000"/>
              </a:solidFill>
              <a:miter lim="800000"/>
              <a:headEnd/>
              <a:tailEnd/>
            </a:ln>
          </p:spPr>
          <p:txBody>
            <a:bodyPr/>
            <a:lstStyle/>
            <a:p>
              <a:endParaRPr lang="en-US"/>
            </a:p>
          </p:txBody>
        </p:sp>
        <p:sp>
          <p:nvSpPr>
            <p:cNvPr id="47150" name="Rectangle 63"/>
            <p:cNvSpPr>
              <a:spLocks noChangeArrowheads="1"/>
            </p:cNvSpPr>
            <p:nvPr/>
          </p:nvSpPr>
          <p:spPr bwMode="auto">
            <a:xfrm>
              <a:off x="3305"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3" name="Group 64"/>
            <p:cNvGrpSpPr>
              <a:grpSpLocks/>
            </p:cNvGrpSpPr>
            <p:nvPr/>
          </p:nvGrpSpPr>
          <p:grpSpPr bwMode="auto">
            <a:xfrm>
              <a:off x="3457" y="1667"/>
              <a:ext cx="357" cy="318"/>
              <a:chOff x="3457" y="1667"/>
              <a:chExt cx="357" cy="318"/>
            </a:xfrm>
          </p:grpSpPr>
          <p:sp>
            <p:nvSpPr>
              <p:cNvPr id="47190" name="Freeform 65"/>
              <p:cNvSpPr>
                <a:spLocks noChangeArrowheads="1"/>
              </p:cNvSpPr>
              <p:nvPr/>
            </p:nvSpPr>
            <p:spPr bwMode="auto">
              <a:xfrm>
                <a:off x="3457" y="1667"/>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7191" name="Freeform 66"/>
              <p:cNvSpPr>
                <a:spLocks noChangeArrowheads="1"/>
              </p:cNvSpPr>
              <p:nvPr/>
            </p:nvSpPr>
            <p:spPr bwMode="auto">
              <a:xfrm>
                <a:off x="3634" y="1667"/>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7152" name="Rectangle 67"/>
            <p:cNvSpPr>
              <a:spLocks noChangeArrowheads="1"/>
            </p:cNvSpPr>
            <p:nvPr/>
          </p:nvSpPr>
          <p:spPr bwMode="auto">
            <a:xfrm>
              <a:off x="3865" y="1673"/>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4" name="Group 68"/>
            <p:cNvGrpSpPr>
              <a:grpSpLocks/>
            </p:cNvGrpSpPr>
            <p:nvPr/>
          </p:nvGrpSpPr>
          <p:grpSpPr bwMode="auto">
            <a:xfrm>
              <a:off x="3973" y="1667"/>
              <a:ext cx="312" cy="318"/>
              <a:chOff x="3973" y="1667"/>
              <a:chExt cx="312" cy="318"/>
            </a:xfrm>
          </p:grpSpPr>
          <p:sp>
            <p:nvSpPr>
              <p:cNvPr id="47188" name="Freeform 69"/>
              <p:cNvSpPr>
                <a:spLocks noChangeArrowheads="1"/>
              </p:cNvSpPr>
              <p:nvPr/>
            </p:nvSpPr>
            <p:spPr bwMode="auto">
              <a:xfrm>
                <a:off x="3973" y="1667"/>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7189" name="Freeform 70"/>
              <p:cNvSpPr>
                <a:spLocks noChangeArrowheads="1"/>
              </p:cNvSpPr>
              <p:nvPr/>
            </p:nvSpPr>
            <p:spPr bwMode="auto">
              <a:xfrm>
                <a:off x="4128" y="1667"/>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7154" name="Line 71"/>
            <p:cNvSpPr>
              <a:spLocks noChangeShapeType="1"/>
            </p:cNvSpPr>
            <p:nvPr/>
          </p:nvSpPr>
          <p:spPr bwMode="auto">
            <a:xfrm>
              <a:off x="3811" y="1825"/>
              <a:ext cx="153" cy="1"/>
            </a:xfrm>
            <a:prstGeom prst="line">
              <a:avLst/>
            </a:prstGeom>
            <a:noFill/>
            <a:ln w="25560">
              <a:solidFill>
                <a:srgbClr val="000000"/>
              </a:solidFill>
              <a:miter lim="800000"/>
              <a:headEnd/>
              <a:tailEnd/>
            </a:ln>
          </p:spPr>
          <p:txBody>
            <a:bodyPr/>
            <a:lstStyle/>
            <a:p>
              <a:endParaRPr lang="en-US"/>
            </a:p>
          </p:txBody>
        </p:sp>
        <p:sp>
          <p:nvSpPr>
            <p:cNvPr id="47155" name="Line 72"/>
            <p:cNvSpPr>
              <a:spLocks noChangeShapeType="1"/>
            </p:cNvSpPr>
            <p:nvPr/>
          </p:nvSpPr>
          <p:spPr bwMode="auto">
            <a:xfrm>
              <a:off x="3277" y="1825"/>
              <a:ext cx="171" cy="1"/>
            </a:xfrm>
            <a:prstGeom prst="line">
              <a:avLst/>
            </a:prstGeom>
            <a:noFill/>
            <a:ln w="25560">
              <a:solidFill>
                <a:srgbClr val="000000"/>
              </a:solidFill>
              <a:miter lim="800000"/>
              <a:headEnd/>
              <a:tailEnd/>
            </a:ln>
          </p:spPr>
          <p:txBody>
            <a:bodyPr/>
            <a:lstStyle/>
            <a:p>
              <a:endParaRPr lang="en-US"/>
            </a:p>
          </p:txBody>
        </p:sp>
        <p:sp>
          <p:nvSpPr>
            <p:cNvPr id="47156" name="Freeform 73"/>
            <p:cNvSpPr>
              <a:spLocks noChangeArrowheads="1"/>
            </p:cNvSpPr>
            <p:nvPr/>
          </p:nvSpPr>
          <p:spPr bwMode="auto">
            <a:xfrm>
              <a:off x="3411" y="1825"/>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7157" name="Freeform 74"/>
            <p:cNvSpPr>
              <a:spLocks noChangeArrowheads="1"/>
            </p:cNvSpPr>
            <p:nvPr/>
          </p:nvSpPr>
          <p:spPr bwMode="auto">
            <a:xfrm>
              <a:off x="2955" y="1820"/>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5" name="Group 75"/>
            <p:cNvGrpSpPr>
              <a:grpSpLocks/>
            </p:cNvGrpSpPr>
            <p:nvPr/>
          </p:nvGrpSpPr>
          <p:grpSpPr bwMode="auto">
            <a:xfrm>
              <a:off x="4450" y="2113"/>
              <a:ext cx="271" cy="543"/>
              <a:chOff x="4450" y="2113"/>
              <a:chExt cx="271" cy="543"/>
            </a:xfrm>
          </p:grpSpPr>
          <p:sp>
            <p:nvSpPr>
              <p:cNvPr id="47186" name="Freeform 76"/>
              <p:cNvSpPr>
                <a:spLocks noChangeArrowheads="1"/>
              </p:cNvSpPr>
              <p:nvPr/>
            </p:nvSpPr>
            <p:spPr bwMode="auto">
              <a:xfrm>
                <a:off x="4486" y="2125"/>
                <a:ext cx="235" cy="531"/>
              </a:xfrm>
              <a:custGeom>
                <a:avLst/>
                <a:gdLst>
                  <a:gd name="T0" fmla="*/ 0 w 213"/>
                  <a:gd name="T1" fmla="*/ 390 h 481"/>
                  <a:gd name="T2" fmla="*/ 86 w 213"/>
                  <a:gd name="T3" fmla="*/ 293 h 481"/>
                  <a:gd name="T4" fmla="*/ 0 w 213"/>
                  <a:gd name="T5" fmla="*/ 195 h 481"/>
                  <a:gd name="T6" fmla="*/ 0 w 213"/>
                  <a:gd name="T7" fmla="*/ 0 h 481"/>
                  <a:gd name="T8" fmla="*/ 258 w 213"/>
                  <a:gd name="T9" fmla="*/ 195 h 481"/>
                  <a:gd name="T10" fmla="*/ 258 w 213"/>
                  <a:gd name="T11" fmla="*/ 390 h 481"/>
                  <a:gd name="T12" fmla="*/ 0 w 213"/>
                  <a:gd name="T13" fmla="*/ 585 h 481"/>
                  <a:gd name="T14" fmla="*/ 0 w 213"/>
                  <a:gd name="T15" fmla="*/ 39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7187" name="Rectangle 77"/>
              <p:cNvSpPr>
                <a:spLocks noChangeArrowheads="1"/>
              </p:cNvSpPr>
              <p:nvPr/>
            </p:nvSpPr>
            <p:spPr bwMode="auto">
              <a:xfrm rot="5400000">
                <a:off x="4368" y="219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sp>
          <p:nvSpPr>
            <p:cNvPr id="47159" name="Rectangle 78"/>
            <p:cNvSpPr>
              <a:spLocks noChangeArrowheads="1"/>
            </p:cNvSpPr>
            <p:nvPr/>
          </p:nvSpPr>
          <p:spPr bwMode="auto">
            <a:xfrm>
              <a:off x="3873" y="2243"/>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6" name="Group 79"/>
            <p:cNvGrpSpPr>
              <a:grpSpLocks/>
            </p:cNvGrpSpPr>
            <p:nvPr/>
          </p:nvGrpSpPr>
          <p:grpSpPr bwMode="auto">
            <a:xfrm>
              <a:off x="3973" y="2231"/>
              <a:ext cx="326" cy="318"/>
              <a:chOff x="3973" y="2231"/>
              <a:chExt cx="326" cy="318"/>
            </a:xfrm>
          </p:grpSpPr>
          <p:sp>
            <p:nvSpPr>
              <p:cNvPr id="47184" name="Freeform 80"/>
              <p:cNvSpPr>
                <a:spLocks noChangeArrowheads="1"/>
              </p:cNvSpPr>
              <p:nvPr/>
            </p:nvSpPr>
            <p:spPr bwMode="auto">
              <a:xfrm>
                <a:off x="3973" y="2231"/>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7185" name="Freeform 81"/>
              <p:cNvSpPr>
                <a:spLocks noChangeArrowheads="1"/>
              </p:cNvSpPr>
              <p:nvPr/>
            </p:nvSpPr>
            <p:spPr bwMode="auto">
              <a:xfrm>
                <a:off x="4136" y="2231"/>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47161" name="Line 82"/>
            <p:cNvSpPr>
              <a:spLocks noChangeShapeType="1"/>
            </p:cNvSpPr>
            <p:nvPr/>
          </p:nvSpPr>
          <p:spPr bwMode="auto">
            <a:xfrm>
              <a:off x="3846" y="2390"/>
              <a:ext cx="106" cy="1"/>
            </a:xfrm>
            <a:prstGeom prst="line">
              <a:avLst/>
            </a:prstGeom>
            <a:noFill/>
            <a:ln w="25560">
              <a:solidFill>
                <a:srgbClr val="000000"/>
              </a:solidFill>
              <a:miter lim="800000"/>
              <a:headEnd/>
              <a:tailEnd/>
            </a:ln>
          </p:spPr>
          <p:txBody>
            <a:bodyPr/>
            <a:lstStyle/>
            <a:p>
              <a:endParaRPr lang="en-US"/>
            </a:p>
          </p:txBody>
        </p:sp>
        <p:sp>
          <p:nvSpPr>
            <p:cNvPr id="47162" name="Freeform 83"/>
            <p:cNvSpPr>
              <a:spLocks noChangeArrowheads="1"/>
            </p:cNvSpPr>
            <p:nvPr/>
          </p:nvSpPr>
          <p:spPr bwMode="auto">
            <a:xfrm>
              <a:off x="3915" y="2284"/>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7163" name="Line 84"/>
            <p:cNvSpPr>
              <a:spLocks noChangeShapeType="1"/>
            </p:cNvSpPr>
            <p:nvPr/>
          </p:nvSpPr>
          <p:spPr bwMode="auto">
            <a:xfrm>
              <a:off x="4305" y="2284"/>
              <a:ext cx="173" cy="1"/>
            </a:xfrm>
            <a:prstGeom prst="line">
              <a:avLst/>
            </a:prstGeom>
            <a:noFill/>
            <a:ln w="25560">
              <a:solidFill>
                <a:srgbClr val="000000"/>
              </a:solidFill>
              <a:miter lim="800000"/>
              <a:headEnd/>
              <a:tailEnd/>
            </a:ln>
          </p:spPr>
          <p:txBody>
            <a:bodyPr/>
            <a:lstStyle/>
            <a:p>
              <a:endParaRPr lang="en-US"/>
            </a:p>
          </p:txBody>
        </p:sp>
        <p:sp>
          <p:nvSpPr>
            <p:cNvPr id="47164" name="Rectangle 85"/>
            <p:cNvSpPr>
              <a:spLocks noChangeArrowheads="1"/>
            </p:cNvSpPr>
            <p:nvPr/>
          </p:nvSpPr>
          <p:spPr bwMode="auto">
            <a:xfrm>
              <a:off x="4757" y="223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7" name="Group 86"/>
            <p:cNvGrpSpPr>
              <a:grpSpLocks/>
            </p:cNvGrpSpPr>
            <p:nvPr/>
          </p:nvGrpSpPr>
          <p:grpSpPr bwMode="auto">
            <a:xfrm>
              <a:off x="4909" y="2231"/>
              <a:ext cx="357" cy="318"/>
              <a:chOff x="4909" y="2231"/>
              <a:chExt cx="357" cy="318"/>
            </a:xfrm>
          </p:grpSpPr>
          <p:sp>
            <p:nvSpPr>
              <p:cNvPr id="47182" name="Freeform 87"/>
              <p:cNvSpPr>
                <a:spLocks noChangeArrowheads="1"/>
              </p:cNvSpPr>
              <p:nvPr/>
            </p:nvSpPr>
            <p:spPr bwMode="auto">
              <a:xfrm>
                <a:off x="4909" y="2231"/>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7183" name="Freeform 88"/>
              <p:cNvSpPr>
                <a:spLocks noChangeArrowheads="1"/>
              </p:cNvSpPr>
              <p:nvPr/>
            </p:nvSpPr>
            <p:spPr bwMode="auto">
              <a:xfrm>
                <a:off x="5086" y="2231"/>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7166" name="Rectangle 89"/>
            <p:cNvSpPr>
              <a:spLocks noChangeArrowheads="1"/>
            </p:cNvSpPr>
            <p:nvPr/>
          </p:nvSpPr>
          <p:spPr bwMode="auto">
            <a:xfrm>
              <a:off x="5317" y="2238"/>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8" name="Group 90"/>
            <p:cNvGrpSpPr>
              <a:grpSpLocks/>
            </p:cNvGrpSpPr>
            <p:nvPr/>
          </p:nvGrpSpPr>
          <p:grpSpPr bwMode="auto">
            <a:xfrm>
              <a:off x="5425" y="2231"/>
              <a:ext cx="312" cy="318"/>
              <a:chOff x="5425" y="2231"/>
              <a:chExt cx="312" cy="318"/>
            </a:xfrm>
          </p:grpSpPr>
          <p:sp>
            <p:nvSpPr>
              <p:cNvPr id="47180" name="Freeform 91"/>
              <p:cNvSpPr>
                <a:spLocks noChangeArrowheads="1"/>
              </p:cNvSpPr>
              <p:nvPr/>
            </p:nvSpPr>
            <p:spPr bwMode="auto">
              <a:xfrm>
                <a:off x="5425" y="2231"/>
                <a:ext cx="156" cy="319"/>
              </a:xfrm>
              <a:custGeom>
                <a:avLst/>
                <a:gdLst>
                  <a:gd name="T0" fmla="*/ 170 w 142"/>
                  <a:gd name="T1" fmla="*/ 0 h 289"/>
                  <a:gd name="T2" fmla="*/ 0 w 142"/>
                  <a:gd name="T3" fmla="*/ 0 h 289"/>
                  <a:gd name="T4" fmla="*/ 0 w 142"/>
                  <a:gd name="T5" fmla="*/ 351 h 289"/>
                  <a:gd name="T6" fmla="*/ 170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7181" name="Freeform 92"/>
              <p:cNvSpPr>
                <a:spLocks noChangeArrowheads="1"/>
              </p:cNvSpPr>
              <p:nvPr/>
            </p:nvSpPr>
            <p:spPr bwMode="auto">
              <a:xfrm>
                <a:off x="5580" y="2231"/>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7168" name="Line 93"/>
            <p:cNvSpPr>
              <a:spLocks noChangeShapeType="1"/>
            </p:cNvSpPr>
            <p:nvPr/>
          </p:nvSpPr>
          <p:spPr bwMode="auto">
            <a:xfrm>
              <a:off x="5263" y="2390"/>
              <a:ext cx="153" cy="1"/>
            </a:xfrm>
            <a:prstGeom prst="line">
              <a:avLst/>
            </a:prstGeom>
            <a:noFill/>
            <a:ln w="25560">
              <a:solidFill>
                <a:srgbClr val="000000"/>
              </a:solidFill>
              <a:miter lim="800000"/>
              <a:headEnd/>
              <a:tailEnd/>
            </a:ln>
          </p:spPr>
          <p:txBody>
            <a:bodyPr/>
            <a:lstStyle/>
            <a:p>
              <a:endParaRPr lang="en-US"/>
            </a:p>
          </p:txBody>
        </p:sp>
        <p:sp>
          <p:nvSpPr>
            <p:cNvPr id="47169" name="Line 94"/>
            <p:cNvSpPr>
              <a:spLocks noChangeShapeType="1"/>
            </p:cNvSpPr>
            <p:nvPr/>
          </p:nvSpPr>
          <p:spPr bwMode="auto">
            <a:xfrm>
              <a:off x="4729" y="2390"/>
              <a:ext cx="171" cy="1"/>
            </a:xfrm>
            <a:prstGeom prst="line">
              <a:avLst/>
            </a:prstGeom>
            <a:noFill/>
            <a:ln w="25560">
              <a:solidFill>
                <a:srgbClr val="000000"/>
              </a:solidFill>
              <a:miter lim="800000"/>
              <a:headEnd/>
              <a:tailEnd/>
            </a:ln>
          </p:spPr>
          <p:txBody>
            <a:bodyPr/>
            <a:lstStyle/>
            <a:p>
              <a:endParaRPr lang="en-US"/>
            </a:p>
          </p:txBody>
        </p:sp>
        <p:sp>
          <p:nvSpPr>
            <p:cNvPr id="47170" name="Freeform 95"/>
            <p:cNvSpPr>
              <a:spLocks noChangeArrowheads="1"/>
            </p:cNvSpPr>
            <p:nvPr/>
          </p:nvSpPr>
          <p:spPr bwMode="auto">
            <a:xfrm>
              <a:off x="4862" y="2390"/>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7171" name="Line 96"/>
            <p:cNvSpPr>
              <a:spLocks noChangeShapeType="1"/>
            </p:cNvSpPr>
            <p:nvPr/>
          </p:nvSpPr>
          <p:spPr bwMode="auto">
            <a:xfrm>
              <a:off x="4305" y="2495"/>
              <a:ext cx="173" cy="1"/>
            </a:xfrm>
            <a:prstGeom prst="line">
              <a:avLst/>
            </a:prstGeom>
            <a:noFill/>
            <a:ln w="25560">
              <a:solidFill>
                <a:srgbClr val="000000"/>
              </a:solidFill>
              <a:miter lim="800000"/>
              <a:headEnd/>
              <a:tailEnd/>
            </a:ln>
          </p:spPr>
          <p:txBody>
            <a:bodyPr/>
            <a:lstStyle/>
            <a:p>
              <a:endParaRPr lang="en-US"/>
            </a:p>
          </p:txBody>
        </p:sp>
        <p:sp>
          <p:nvSpPr>
            <p:cNvPr id="47172" name="Freeform 97"/>
            <p:cNvSpPr>
              <a:spLocks noChangeArrowheads="1"/>
            </p:cNvSpPr>
            <p:nvPr/>
          </p:nvSpPr>
          <p:spPr bwMode="auto">
            <a:xfrm>
              <a:off x="4407" y="2384"/>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sp>
          <p:nvSpPr>
            <p:cNvPr id="47173" name="Freeform 98"/>
            <p:cNvSpPr>
              <a:spLocks noChangeArrowheads="1"/>
            </p:cNvSpPr>
            <p:nvPr/>
          </p:nvSpPr>
          <p:spPr bwMode="auto">
            <a:xfrm>
              <a:off x="3678" y="2236"/>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19" name="Group 99"/>
            <p:cNvGrpSpPr>
              <a:grpSpLocks/>
            </p:cNvGrpSpPr>
            <p:nvPr/>
          </p:nvGrpSpPr>
          <p:grpSpPr bwMode="auto">
            <a:xfrm>
              <a:off x="3466" y="2231"/>
              <a:ext cx="374" cy="318"/>
              <a:chOff x="3466" y="2231"/>
              <a:chExt cx="374" cy="318"/>
            </a:xfrm>
          </p:grpSpPr>
          <p:sp>
            <p:nvSpPr>
              <p:cNvPr id="47178" name="Freeform 100"/>
              <p:cNvSpPr>
                <a:spLocks noChangeArrowheads="1"/>
              </p:cNvSpPr>
              <p:nvPr/>
            </p:nvSpPr>
            <p:spPr bwMode="auto">
              <a:xfrm>
                <a:off x="3466" y="2231"/>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7179" name="Freeform 101"/>
              <p:cNvSpPr>
                <a:spLocks noChangeArrowheads="1"/>
              </p:cNvSpPr>
              <p:nvPr/>
            </p:nvSpPr>
            <p:spPr bwMode="auto">
              <a:xfrm>
                <a:off x="3652" y="2231"/>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47175" name="Rectangle 102"/>
            <p:cNvSpPr>
              <a:spLocks noChangeArrowheads="1"/>
            </p:cNvSpPr>
            <p:nvPr/>
          </p:nvSpPr>
          <p:spPr bwMode="auto">
            <a:xfrm>
              <a:off x="3349" y="2290"/>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sp>
          <p:nvSpPr>
            <p:cNvPr id="47176" name="Line 103"/>
            <p:cNvSpPr>
              <a:spLocks noChangeShapeType="1"/>
            </p:cNvSpPr>
            <p:nvPr/>
          </p:nvSpPr>
          <p:spPr bwMode="auto">
            <a:xfrm>
              <a:off x="3343" y="1860"/>
              <a:ext cx="106" cy="476"/>
            </a:xfrm>
            <a:prstGeom prst="line">
              <a:avLst/>
            </a:prstGeom>
            <a:noFill/>
            <a:ln w="57240">
              <a:solidFill>
                <a:srgbClr val="00FF00"/>
              </a:solidFill>
              <a:miter lim="800000"/>
              <a:headEnd/>
              <a:tailEnd type="triangle" w="med" len="med"/>
            </a:ln>
          </p:spPr>
          <p:txBody>
            <a:bodyPr/>
            <a:lstStyle/>
            <a:p>
              <a:endParaRPr lang="en-US"/>
            </a:p>
          </p:txBody>
        </p:sp>
        <p:sp>
          <p:nvSpPr>
            <p:cNvPr id="47177" name="Oval 104"/>
            <p:cNvSpPr>
              <a:spLocks noChangeArrowheads="1"/>
            </p:cNvSpPr>
            <p:nvPr/>
          </p:nvSpPr>
          <p:spPr bwMode="auto">
            <a:xfrm>
              <a:off x="2497" y="2178"/>
              <a:ext cx="847" cy="423"/>
            </a:xfrm>
            <a:prstGeom prst="ellipse">
              <a:avLst/>
            </a:prstGeom>
            <a:solidFill>
              <a:srgbClr val="33CC33"/>
            </a:solidFill>
            <a:ln w="12600">
              <a:solidFill>
                <a:srgbClr val="000000"/>
              </a:solidFill>
              <a:miter lim="800000"/>
              <a:headEnd/>
              <a:tailEnd/>
            </a:ln>
          </p:spPr>
          <p:txBody>
            <a:bodyPr wrap="none" lIns="90000" tIns="46800" rIns="90000" bIns="46800" anchor="ctr"/>
            <a:lstStyle/>
            <a:p>
              <a:pPr algn="ctr">
                <a:lnSpc>
                  <a:spcPct val="104000"/>
                </a:lnSpc>
                <a:tabLst>
                  <a:tab pos="656650" algn="l"/>
                </a:tabLst>
              </a:pPr>
              <a:r>
                <a:rPr lang="en-GB" sz="1300" dirty="0">
                  <a:solidFill>
                    <a:srgbClr val="000000"/>
                  </a:solidFill>
                  <a:latin typeface="Trebuchet MS" charset="0"/>
                </a:rPr>
                <a:t>Lost</a:t>
              </a:r>
            </a:p>
            <a:p>
              <a:pPr algn="ctr">
                <a:lnSpc>
                  <a:spcPct val="104000"/>
                </a:lnSpc>
                <a:tabLst>
                  <a:tab pos="656650" algn="l"/>
                </a:tabLst>
              </a:pPr>
              <a:r>
                <a:rPr lang="en-GB" sz="1300" dirty="0">
                  <a:solidFill>
                    <a:srgbClr val="000000"/>
                  </a:solidFill>
                  <a:latin typeface="Trebuchet MS" charset="0"/>
                </a:rPr>
                <a:t>potential</a:t>
              </a:r>
            </a:p>
          </p:txBody>
        </p:sp>
      </p:grpSp>
      <p:sp>
        <p:nvSpPr>
          <p:cNvPr id="47107" name="Rectangle 105"/>
          <p:cNvSpPr>
            <a:spLocks noGrp="1" noChangeArrowheads="1"/>
          </p:cNvSpPr>
          <p:nvPr>
            <p:ph type="title" idx="4294967295"/>
          </p:nvPr>
        </p:nvSpPr>
        <p:spPr>
          <a:xfrm>
            <a:off x="228960" y="250587"/>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Control Hazard Solution #1: </a:t>
            </a:r>
            <a:r>
              <a:rPr lang="en-GB" dirty="0" smtClean="0">
                <a:solidFill>
                  <a:srgbClr val="FF0000"/>
                </a:solidFill>
              </a:rPr>
              <a:t>Stall</a:t>
            </a:r>
          </a:p>
        </p:txBody>
      </p:sp>
      <p:sp>
        <p:nvSpPr>
          <p:cNvPr id="47108" name="Rectangle 106"/>
          <p:cNvSpPr>
            <a:spLocks noGrp="1" noChangeArrowheads="1"/>
          </p:cNvSpPr>
          <p:nvPr>
            <p:ph type="body" idx="4294967295"/>
          </p:nvPr>
        </p:nvSpPr>
        <p:spPr>
          <a:xfrm>
            <a:off x="228961" y="4343496"/>
            <a:ext cx="8762400" cy="2363289"/>
          </a:xfrm>
        </p:spPr>
        <p:txBody>
          <a:bodyPr lIns="82945" tIns="41473" rIns="82945" bIns="41473"/>
          <a:lstStyle/>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Stall: wait until decision is clear</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Impact: 2 lost cycles (i.e. 3 clock cycles for </a:t>
            </a:r>
            <a:r>
              <a:rPr lang="en-GB" sz="2400" dirty="0" err="1"/>
              <a:t>Beq</a:t>
            </a:r>
            <a:r>
              <a:rPr lang="en-GB" sz="2400" dirty="0"/>
              <a:t> instruction above) =&gt; slow</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solidFill>
                  <a:srgbClr val="FF0000"/>
                </a:solidFill>
              </a:rPr>
              <a:t>Move decision to end of decode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save 1 cycle per branch, may stretch clock cycle</a:t>
            </a:r>
          </a:p>
          <a:p>
            <a:pPr lvl="1">
              <a:spcBef>
                <a:spcPts val="544"/>
              </a:spcBef>
              <a:spcAft>
                <a:spcPts val="544"/>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solidFill>
                  <a:srgbClr val="FF0000"/>
                </a:solidFill>
              </a:rPr>
              <a:t>What are tradeoffs for this?</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527040" y="1117558"/>
            <a:ext cx="7397280" cy="3225939"/>
            <a:chOff x="366" y="776"/>
            <a:chExt cx="5137" cy="2240"/>
          </a:xfrm>
        </p:grpSpPr>
        <p:sp>
          <p:nvSpPr>
            <p:cNvPr id="49157" name="Freeform 2"/>
            <p:cNvSpPr>
              <a:spLocks noChangeArrowheads="1"/>
            </p:cNvSpPr>
            <p:nvPr/>
          </p:nvSpPr>
          <p:spPr bwMode="auto">
            <a:xfrm>
              <a:off x="2663" y="1655"/>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3" name="Group 3"/>
            <p:cNvGrpSpPr>
              <a:grpSpLocks/>
            </p:cNvGrpSpPr>
            <p:nvPr/>
          </p:nvGrpSpPr>
          <p:grpSpPr bwMode="auto">
            <a:xfrm>
              <a:off x="2494" y="1667"/>
              <a:ext cx="325" cy="318"/>
              <a:chOff x="2494" y="1667"/>
              <a:chExt cx="325" cy="318"/>
            </a:xfrm>
          </p:grpSpPr>
          <p:sp>
            <p:nvSpPr>
              <p:cNvPr id="49256" name="Freeform 4"/>
              <p:cNvSpPr>
                <a:spLocks noChangeArrowheads="1"/>
              </p:cNvSpPr>
              <p:nvPr/>
            </p:nvSpPr>
            <p:spPr bwMode="auto">
              <a:xfrm>
                <a:off x="2494" y="1667"/>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9257" name="Freeform 5"/>
              <p:cNvSpPr>
                <a:spLocks noChangeArrowheads="1"/>
              </p:cNvSpPr>
              <p:nvPr/>
            </p:nvSpPr>
            <p:spPr bwMode="auto">
              <a:xfrm>
                <a:off x="2656" y="1667"/>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grpSp>
          <p:nvGrpSpPr>
            <p:cNvPr id="4" name="Group 6"/>
            <p:cNvGrpSpPr>
              <a:grpSpLocks/>
            </p:cNvGrpSpPr>
            <p:nvPr/>
          </p:nvGrpSpPr>
          <p:grpSpPr bwMode="auto">
            <a:xfrm>
              <a:off x="2959" y="1173"/>
              <a:ext cx="358" cy="318"/>
              <a:chOff x="2959" y="1173"/>
              <a:chExt cx="358" cy="318"/>
            </a:xfrm>
          </p:grpSpPr>
          <p:sp>
            <p:nvSpPr>
              <p:cNvPr id="49254" name="Freeform 7"/>
              <p:cNvSpPr>
                <a:spLocks noChangeArrowheads="1"/>
              </p:cNvSpPr>
              <p:nvPr/>
            </p:nvSpPr>
            <p:spPr bwMode="auto">
              <a:xfrm>
                <a:off x="2959" y="1173"/>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9255" name="Freeform 8"/>
              <p:cNvSpPr>
                <a:spLocks noChangeArrowheads="1"/>
              </p:cNvSpPr>
              <p:nvPr/>
            </p:nvSpPr>
            <p:spPr bwMode="auto">
              <a:xfrm>
                <a:off x="3136" y="1173"/>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9160" name="Rectangle 9"/>
            <p:cNvSpPr>
              <a:spLocks noChangeArrowheads="1"/>
            </p:cNvSpPr>
            <p:nvPr/>
          </p:nvSpPr>
          <p:spPr bwMode="auto">
            <a:xfrm>
              <a:off x="366" y="778"/>
              <a:ext cx="205" cy="1685"/>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49161" name="Line 10"/>
            <p:cNvSpPr>
              <a:spLocks noChangeShapeType="1"/>
            </p:cNvSpPr>
            <p:nvPr/>
          </p:nvSpPr>
          <p:spPr bwMode="auto">
            <a:xfrm>
              <a:off x="679" y="776"/>
              <a:ext cx="1" cy="2240"/>
            </a:xfrm>
            <a:prstGeom prst="line">
              <a:avLst/>
            </a:prstGeom>
            <a:noFill/>
            <a:ln w="25560">
              <a:solidFill>
                <a:srgbClr val="000000"/>
              </a:solidFill>
              <a:miter lim="800000"/>
              <a:headEnd/>
              <a:tailEnd type="triangle" w="med" len="med"/>
            </a:ln>
          </p:spPr>
          <p:txBody>
            <a:bodyPr/>
            <a:lstStyle/>
            <a:p>
              <a:endParaRPr lang="en-US"/>
            </a:p>
          </p:txBody>
        </p:sp>
        <p:sp>
          <p:nvSpPr>
            <p:cNvPr id="49162" name="Line 11"/>
            <p:cNvSpPr>
              <a:spLocks noChangeShapeType="1"/>
            </p:cNvSpPr>
            <p:nvPr/>
          </p:nvSpPr>
          <p:spPr bwMode="auto">
            <a:xfrm>
              <a:off x="1120" y="1040"/>
              <a:ext cx="4383" cy="1"/>
            </a:xfrm>
            <a:prstGeom prst="line">
              <a:avLst/>
            </a:prstGeom>
            <a:noFill/>
            <a:ln w="25560">
              <a:solidFill>
                <a:srgbClr val="000000"/>
              </a:solidFill>
              <a:miter lim="800000"/>
              <a:headEnd/>
              <a:tailEnd type="triangle" w="med" len="med"/>
            </a:ln>
          </p:spPr>
          <p:txBody>
            <a:bodyPr/>
            <a:lstStyle/>
            <a:p>
              <a:endParaRPr lang="en-US"/>
            </a:p>
          </p:txBody>
        </p:sp>
        <p:sp>
          <p:nvSpPr>
            <p:cNvPr id="49163" name="Rectangle 12"/>
            <p:cNvSpPr>
              <a:spLocks noChangeArrowheads="1"/>
            </p:cNvSpPr>
            <p:nvPr/>
          </p:nvSpPr>
          <p:spPr bwMode="auto">
            <a:xfrm>
              <a:off x="2394" y="805"/>
              <a:ext cx="1111" cy="207"/>
            </a:xfrm>
            <a:prstGeom prst="rect">
              <a:avLst/>
            </a:prstGeom>
            <a:noFill/>
            <a:ln w="9525">
              <a:noFill/>
              <a:round/>
              <a:headEnd/>
              <a:tailEnd/>
            </a:ln>
          </p:spPr>
          <p:txBody>
            <a:bodyPr wrap="none" lIns="90360" tIns="44280" rIns="90360" bIns="44280">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49164" name="Rectangle 13"/>
            <p:cNvSpPr>
              <a:spLocks noChangeArrowheads="1"/>
            </p:cNvSpPr>
            <p:nvPr/>
          </p:nvSpPr>
          <p:spPr bwMode="auto">
            <a:xfrm>
              <a:off x="641" y="1237"/>
              <a:ext cx="41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Add</a:t>
              </a:r>
            </a:p>
          </p:txBody>
        </p:sp>
        <p:sp>
          <p:nvSpPr>
            <p:cNvPr id="49165" name="Rectangle 14"/>
            <p:cNvSpPr>
              <a:spLocks noChangeArrowheads="1"/>
            </p:cNvSpPr>
            <p:nvPr/>
          </p:nvSpPr>
          <p:spPr bwMode="auto">
            <a:xfrm>
              <a:off x="624" y="1695"/>
              <a:ext cx="40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Beq</a:t>
              </a:r>
              <a:endParaRPr lang="en-GB" b="1" dirty="0">
                <a:solidFill>
                  <a:srgbClr val="000000"/>
                </a:solidFill>
                <a:latin typeface="Trebuchet MS" charset="0"/>
              </a:endParaRPr>
            </a:p>
          </p:txBody>
        </p:sp>
        <p:sp>
          <p:nvSpPr>
            <p:cNvPr id="49166" name="Rectangle 15"/>
            <p:cNvSpPr>
              <a:spLocks noChangeArrowheads="1"/>
            </p:cNvSpPr>
            <p:nvPr/>
          </p:nvSpPr>
          <p:spPr bwMode="auto">
            <a:xfrm>
              <a:off x="650" y="1835"/>
              <a:ext cx="869" cy="361"/>
            </a:xfrm>
            <a:prstGeom prst="rect">
              <a:avLst/>
            </a:prstGeom>
            <a:noFill/>
            <a:ln w="9525">
              <a:noFill/>
              <a:round/>
              <a:headEnd/>
              <a:tailEnd/>
            </a:ln>
          </p:spPr>
          <p:txBody>
            <a:bodyPr wrap="none" anchor="ctr"/>
            <a:lstStyle/>
            <a:p>
              <a:endParaRPr lang="en-US"/>
            </a:p>
          </p:txBody>
        </p:sp>
        <p:sp>
          <p:nvSpPr>
            <p:cNvPr id="49167" name="Rectangle 16"/>
            <p:cNvSpPr>
              <a:spLocks noChangeArrowheads="1"/>
            </p:cNvSpPr>
            <p:nvPr/>
          </p:nvSpPr>
          <p:spPr bwMode="auto">
            <a:xfrm>
              <a:off x="655" y="2151"/>
              <a:ext cx="48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Load</a:t>
              </a:r>
            </a:p>
          </p:txBody>
        </p:sp>
        <p:sp>
          <p:nvSpPr>
            <p:cNvPr id="49168" name="Line 17"/>
            <p:cNvSpPr>
              <a:spLocks noChangeShapeType="1"/>
            </p:cNvSpPr>
            <p:nvPr/>
          </p:nvSpPr>
          <p:spPr bwMode="auto">
            <a:xfrm>
              <a:off x="1940" y="1128"/>
              <a:ext cx="1" cy="1834"/>
            </a:xfrm>
            <a:prstGeom prst="line">
              <a:avLst/>
            </a:prstGeom>
            <a:noFill/>
            <a:ln w="25560">
              <a:solidFill>
                <a:srgbClr val="000000"/>
              </a:solidFill>
              <a:prstDash val="sysDot"/>
              <a:miter lim="800000"/>
              <a:headEnd/>
              <a:tailEnd/>
            </a:ln>
          </p:spPr>
          <p:txBody>
            <a:bodyPr/>
            <a:lstStyle/>
            <a:p>
              <a:endParaRPr lang="en-US"/>
            </a:p>
          </p:txBody>
        </p:sp>
        <p:sp>
          <p:nvSpPr>
            <p:cNvPr id="49169" name="Line 18"/>
            <p:cNvSpPr>
              <a:spLocks noChangeShapeType="1"/>
            </p:cNvSpPr>
            <p:nvPr/>
          </p:nvSpPr>
          <p:spPr bwMode="auto">
            <a:xfrm>
              <a:off x="2416" y="1128"/>
              <a:ext cx="1" cy="1834"/>
            </a:xfrm>
            <a:prstGeom prst="line">
              <a:avLst/>
            </a:prstGeom>
            <a:noFill/>
            <a:ln w="25560">
              <a:solidFill>
                <a:srgbClr val="000000"/>
              </a:solidFill>
              <a:prstDash val="sysDot"/>
              <a:miter lim="800000"/>
              <a:headEnd/>
              <a:tailEnd/>
            </a:ln>
          </p:spPr>
          <p:txBody>
            <a:bodyPr/>
            <a:lstStyle/>
            <a:p>
              <a:endParaRPr lang="en-US"/>
            </a:p>
          </p:txBody>
        </p:sp>
        <p:sp>
          <p:nvSpPr>
            <p:cNvPr id="49170" name="Line 19"/>
            <p:cNvSpPr>
              <a:spLocks noChangeShapeType="1"/>
            </p:cNvSpPr>
            <p:nvPr/>
          </p:nvSpPr>
          <p:spPr bwMode="auto">
            <a:xfrm>
              <a:off x="2892" y="1128"/>
              <a:ext cx="1" cy="1834"/>
            </a:xfrm>
            <a:prstGeom prst="line">
              <a:avLst/>
            </a:prstGeom>
            <a:noFill/>
            <a:ln w="25560">
              <a:solidFill>
                <a:srgbClr val="000000"/>
              </a:solidFill>
              <a:prstDash val="sysDot"/>
              <a:miter lim="800000"/>
              <a:headEnd/>
              <a:tailEnd/>
            </a:ln>
          </p:spPr>
          <p:txBody>
            <a:bodyPr/>
            <a:lstStyle/>
            <a:p>
              <a:endParaRPr lang="en-US"/>
            </a:p>
          </p:txBody>
        </p:sp>
        <p:sp>
          <p:nvSpPr>
            <p:cNvPr id="49171" name="Line 20"/>
            <p:cNvSpPr>
              <a:spLocks noChangeShapeType="1"/>
            </p:cNvSpPr>
            <p:nvPr/>
          </p:nvSpPr>
          <p:spPr bwMode="auto">
            <a:xfrm>
              <a:off x="3369" y="1128"/>
              <a:ext cx="1" cy="1834"/>
            </a:xfrm>
            <a:prstGeom prst="line">
              <a:avLst/>
            </a:prstGeom>
            <a:noFill/>
            <a:ln w="25560">
              <a:solidFill>
                <a:srgbClr val="000000"/>
              </a:solidFill>
              <a:prstDash val="sysDot"/>
              <a:miter lim="800000"/>
              <a:headEnd/>
              <a:tailEnd/>
            </a:ln>
          </p:spPr>
          <p:txBody>
            <a:bodyPr/>
            <a:lstStyle/>
            <a:p>
              <a:endParaRPr lang="en-US"/>
            </a:p>
          </p:txBody>
        </p:sp>
        <p:sp>
          <p:nvSpPr>
            <p:cNvPr id="49172" name="Line 21"/>
            <p:cNvSpPr>
              <a:spLocks noChangeShapeType="1"/>
            </p:cNvSpPr>
            <p:nvPr/>
          </p:nvSpPr>
          <p:spPr bwMode="auto">
            <a:xfrm>
              <a:off x="3845" y="1128"/>
              <a:ext cx="1" cy="1834"/>
            </a:xfrm>
            <a:prstGeom prst="line">
              <a:avLst/>
            </a:prstGeom>
            <a:noFill/>
            <a:ln w="25560">
              <a:solidFill>
                <a:srgbClr val="000000"/>
              </a:solidFill>
              <a:prstDash val="sysDot"/>
              <a:miter lim="800000"/>
              <a:headEnd/>
              <a:tailEnd/>
            </a:ln>
          </p:spPr>
          <p:txBody>
            <a:bodyPr/>
            <a:lstStyle/>
            <a:p>
              <a:endParaRPr lang="en-US"/>
            </a:p>
          </p:txBody>
        </p:sp>
        <p:sp>
          <p:nvSpPr>
            <p:cNvPr id="49173" name="Line 22"/>
            <p:cNvSpPr>
              <a:spLocks noChangeShapeType="1"/>
            </p:cNvSpPr>
            <p:nvPr/>
          </p:nvSpPr>
          <p:spPr bwMode="auto">
            <a:xfrm>
              <a:off x="4321" y="1128"/>
              <a:ext cx="1" cy="1834"/>
            </a:xfrm>
            <a:prstGeom prst="line">
              <a:avLst/>
            </a:prstGeom>
            <a:noFill/>
            <a:ln w="25560">
              <a:solidFill>
                <a:srgbClr val="000000"/>
              </a:solidFill>
              <a:prstDash val="sysDot"/>
              <a:miter lim="800000"/>
              <a:headEnd/>
              <a:tailEnd/>
            </a:ln>
          </p:spPr>
          <p:txBody>
            <a:bodyPr/>
            <a:lstStyle/>
            <a:p>
              <a:endParaRPr lang="en-US"/>
            </a:p>
          </p:txBody>
        </p:sp>
        <p:sp>
          <p:nvSpPr>
            <p:cNvPr id="49174" name="Line 23"/>
            <p:cNvSpPr>
              <a:spLocks noChangeShapeType="1"/>
            </p:cNvSpPr>
            <p:nvPr/>
          </p:nvSpPr>
          <p:spPr bwMode="auto">
            <a:xfrm>
              <a:off x="4797" y="1234"/>
              <a:ext cx="1" cy="1729"/>
            </a:xfrm>
            <a:prstGeom prst="line">
              <a:avLst/>
            </a:prstGeom>
            <a:noFill/>
            <a:ln w="25560">
              <a:solidFill>
                <a:srgbClr val="000000"/>
              </a:solidFill>
              <a:prstDash val="sysDot"/>
              <a:miter lim="800000"/>
              <a:headEnd/>
              <a:tailEnd/>
            </a:ln>
          </p:spPr>
          <p:txBody>
            <a:bodyPr/>
            <a:lstStyle/>
            <a:p>
              <a:endParaRPr lang="en-US"/>
            </a:p>
          </p:txBody>
        </p:sp>
        <p:sp>
          <p:nvSpPr>
            <p:cNvPr id="49175" name="Line 24"/>
            <p:cNvSpPr>
              <a:spLocks noChangeShapeType="1"/>
            </p:cNvSpPr>
            <p:nvPr/>
          </p:nvSpPr>
          <p:spPr bwMode="auto">
            <a:xfrm>
              <a:off x="5274" y="1181"/>
              <a:ext cx="1" cy="1781"/>
            </a:xfrm>
            <a:prstGeom prst="line">
              <a:avLst/>
            </a:prstGeom>
            <a:noFill/>
            <a:ln w="25560">
              <a:solidFill>
                <a:srgbClr val="000000"/>
              </a:solidFill>
              <a:prstDash val="sysDot"/>
              <a:miter lim="800000"/>
              <a:headEnd/>
              <a:tailEnd/>
            </a:ln>
          </p:spPr>
          <p:txBody>
            <a:bodyPr/>
            <a:lstStyle/>
            <a:p>
              <a:endParaRPr lang="en-US"/>
            </a:p>
          </p:txBody>
        </p:sp>
        <p:grpSp>
          <p:nvGrpSpPr>
            <p:cNvPr id="5" name="Group 25"/>
            <p:cNvGrpSpPr>
              <a:grpSpLocks/>
            </p:cNvGrpSpPr>
            <p:nvPr/>
          </p:nvGrpSpPr>
          <p:grpSpPr bwMode="auto">
            <a:xfrm>
              <a:off x="2500" y="1055"/>
              <a:ext cx="271" cy="542"/>
              <a:chOff x="2500" y="1055"/>
              <a:chExt cx="271" cy="542"/>
            </a:xfrm>
          </p:grpSpPr>
          <p:sp>
            <p:nvSpPr>
              <p:cNvPr id="49252" name="Freeform 26"/>
              <p:cNvSpPr>
                <a:spLocks noChangeArrowheads="1"/>
              </p:cNvSpPr>
              <p:nvPr/>
            </p:nvSpPr>
            <p:spPr bwMode="auto">
              <a:xfrm>
                <a:off x="2536" y="106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9253" name="Rectangle 27"/>
              <p:cNvSpPr>
                <a:spLocks noChangeArrowheads="1"/>
              </p:cNvSpPr>
              <p:nvPr/>
            </p:nvSpPr>
            <p:spPr bwMode="auto">
              <a:xfrm rot="5400000">
                <a:off x="2418" y="1137"/>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6" name="Group 28"/>
            <p:cNvGrpSpPr>
              <a:grpSpLocks/>
            </p:cNvGrpSpPr>
            <p:nvPr/>
          </p:nvGrpSpPr>
          <p:grpSpPr bwMode="auto">
            <a:xfrm>
              <a:off x="1399" y="1173"/>
              <a:ext cx="491" cy="318"/>
              <a:chOff x="1399" y="1173"/>
              <a:chExt cx="491" cy="318"/>
            </a:xfrm>
          </p:grpSpPr>
          <p:sp>
            <p:nvSpPr>
              <p:cNvPr id="49248" name="Rectangle 29"/>
              <p:cNvSpPr>
                <a:spLocks noChangeArrowheads="1"/>
              </p:cNvSpPr>
              <p:nvPr/>
            </p:nvSpPr>
            <p:spPr bwMode="auto">
              <a:xfrm>
                <a:off x="1399"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7" name="Group 30"/>
              <p:cNvGrpSpPr>
                <a:grpSpLocks/>
              </p:cNvGrpSpPr>
              <p:nvPr/>
            </p:nvGrpSpPr>
            <p:grpSpPr bwMode="auto">
              <a:xfrm>
                <a:off x="1516" y="1173"/>
                <a:ext cx="374" cy="318"/>
                <a:chOff x="1516" y="1173"/>
                <a:chExt cx="374" cy="318"/>
              </a:xfrm>
            </p:grpSpPr>
            <p:sp>
              <p:nvSpPr>
                <p:cNvPr id="49250" name="Freeform 31"/>
                <p:cNvSpPr>
                  <a:spLocks noChangeArrowheads="1"/>
                </p:cNvSpPr>
                <p:nvPr/>
              </p:nvSpPr>
              <p:spPr bwMode="auto">
                <a:xfrm>
                  <a:off x="1516" y="1173"/>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9251" name="Freeform 32"/>
                <p:cNvSpPr>
                  <a:spLocks noChangeArrowheads="1"/>
                </p:cNvSpPr>
                <p:nvPr/>
              </p:nvSpPr>
              <p:spPr bwMode="auto">
                <a:xfrm>
                  <a:off x="1702" y="1173"/>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9178" name="Rectangle 33"/>
            <p:cNvSpPr>
              <a:spLocks noChangeArrowheads="1"/>
            </p:cNvSpPr>
            <p:nvPr/>
          </p:nvSpPr>
          <p:spPr bwMode="auto">
            <a:xfrm>
              <a:off x="1923" y="1185"/>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8" name="Group 34"/>
            <p:cNvGrpSpPr>
              <a:grpSpLocks/>
            </p:cNvGrpSpPr>
            <p:nvPr/>
          </p:nvGrpSpPr>
          <p:grpSpPr bwMode="auto">
            <a:xfrm>
              <a:off x="2023" y="1173"/>
              <a:ext cx="325" cy="318"/>
              <a:chOff x="2023" y="1173"/>
              <a:chExt cx="325" cy="318"/>
            </a:xfrm>
          </p:grpSpPr>
          <p:sp>
            <p:nvSpPr>
              <p:cNvPr id="49246" name="Freeform 35"/>
              <p:cNvSpPr>
                <a:spLocks noChangeArrowheads="1"/>
              </p:cNvSpPr>
              <p:nvPr/>
            </p:nvSpPr>
            <p:spPr bwMode="auto">
              <a:xfrm>
                <a:off x="2023" y="1173"/>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9247" name="Freeform 36"/>
              <p:cNvSpPr>
                <a:spLocks noChangeArrowheads="1"/>
              </p:cNvSpPr>
              <p:nvPr/>
            </p:nvSpPr>
            <p:spPr bwMode="auto">
              <a:xfrm>
                <a:off x="2186" y="1173"/>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49180" name="Line 37"/>
            <p:cNvSpPr>
              <a:spLocks noChangeShapeType="1"/>
            </p:cNvSpPr>
            <p:nvPr/>
          </p:nvSpPr>
          <p:spPr bwMode="auto">
            <a:xfrm>
              <a:off x="1896" y="1332"/>
              <a:ext cx="106" cy="1"/>
            </a:xfrm>
            <a:prstGeom prst="line">
              <a:avLst/>
            </a:prstGeom>
            <a:noFill/>
            <a:ln w="25560">
              <a:solidFill>
                <a:srgbClr val="000000"/>
              </a:solidFill>
              <a:miter lim="800000"/>
              <a:headEnd/>
              <a:tailEnd/>
            </a:ln>
          </p:spPr>
          <p:txBody>
            <a:bodyPr/>
            <a:lstStyle/>
            <a:p>
              <a:endParaRPr lang="en-US"/>
            </a:p>
          </p:txBody>
        </p:sp>
        <p:sp>
          <p:nvSpPr>
            <p:cNvPr id="49181" name="Freeform 38"/>
            <p:cNvSpPr>
              <a:spLocks noChangeArrowheads="1"/>
            </p:cNvSpPr>
            <p:nvPr/>
          </p:nvSpPr>
          <p:spPr bwMode="auto">
            <a:xfrm>
              <a:off x="1964" y="1225"/>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9182" name="Line 39"/>
            <p:cNvSpPr>
              <a:spLocks noChangeShapeType="1"/>
            </p:cNvSpPr>
            <p:nvPr/>
          </p:nvSpPr>
          <p:spPr bwMode="auto">
            <a:xfrm>
              <a:off x="2355" y="1225"/>
              <a:ext cx="173" cy="1"/>
            </a:xfrm>
            <a:prstGeom prst="line">
              <a:avLst/>
            </a:prstGeom>
            <a:noFill/>
            <a:ln w="25560">
              <a:solidFill>
                <a:srgbClr val="000000"/>
              </a:solidFill>
              <a:miter lim="800000"/>
              <a:headEnd/>
              <a:tailEnd/>
            </a:ln>
          </p:spPr>
          <p:txBody>
            <a:bodyPr/>
            <a:lstStyle/>
            <a:p>
              <a:endParaRPr lang="en-US"/>
            </a:p>
          </p:txBody>
        </p:sp>
        <p:sp>
          <p:nvSpPr>
            <p:cNvPr id="49183" name="Rectangle 40"/>
            <p:cNvSpPr>
              <a:spLocks noChangeArrowheads="1"/>
            </p:cNvSpPr>
            <p:nvPr/>
          </p:nvSpPr>
          <p:spPr bwMode="auto">
            <a:xfrm>
              <a:off x="2807" y="1179"/>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sp>
          <p:nvSpPr>
            <p:cNvPr id="49184" name="Rectangle 41"/>
            <p:cNvSpPr>
              <a:spLocks noChangeArrowheads="1"/>
            </p:cNvSpPr>
            <p:nvPr/>
          </p:nvSpPr>
          <p:spPr bwMode="auto">
            <a:xfrm>
              <a:off x="3366" y="11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9" name="Group 42"/>
            <p:cNvGrpSpPr>
              <a:grpSpLocks/>
            </p:cNvGrpSpPr>
            <p:nvPr/>
          </p:nvGrpSpPr>
          <p:grpSpPr bwMode="auto">
            <a:xfrm>
              <a:off x="3474" y="1173"/>
              <a:ext cx="312" cy="318"/>
              <a:chOff x="3474" y="1173"/>
              <a:chExt cx="312" cy="318"/>
            </a:xfrm>
          </p:grpSpPr>
          <p:sp>
            <p:nvSpPr>
              <p:cNvPr id="49244" name="Freeform 43"/>
              <p:cNvSpPr>
                <a:spLocks noChangeArrowheads="1"/>
              </p:cNvSpPr>
              <p:nvPr/>
            </p:nvSpPr>
            <p:spPr bwMode="auto">
              <a:xfrm>
                <a:off x="3474" y="1173"/>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9245" name="Freeform 44"/>
              <p:cNvSpPr>
                <a:spLocks noChangeArrowheads="1"/>
              </p:cNvSpPr>
              <p:nvPr/>
            </p:nvSpPr>
            <p:spPr bwMode="auto">
              <a:xfrm>
                <a:off x="3630" y="1173"/>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9186" name="Line 45"/>
            <p:cNvSpPr>
              <a:spLocks noChangeShapeType="1"/>
            </p:cNvSpPr>
            <p:nvPr/>
          </p:nvSpPr>
          <p:spPr bwMode="auto">
            <a:xfrm>
              <a:off x="3312" y="1332"/>
              <a:ext cx="153" cy="1"/>
            </a:xfrm>
            <a:prstGeom prst="line">
              <a:avLst/>
            </a:prstGeom>
            <a:noFill/>
            <a:ln w="25560">
              <a:solidFill>
                <a:srgbClr val="000000"/>
              </a:solidFill>
              <a:miter lim="800000"/>
              <a:headEnd/>
              <a:tailEnd/>
            </a:ln>
          </p:spPr>
          <p:txBody>
            <a:bodyPr/>
            <a:lstStyle/>
            <a:p>
              <a:endParaRPr lang="en-US"/>
            </a:p>
          </p:txBody>
        </p:sp>
        <p:sp>
          <p:nvSpPr>
            <p:cNvPr id="49187" name="Line 46"/>
            <p:cNvSpPr>
              <a:spLocks noChangeShapeType="1"/>
            </p:cNvSpPr>
            <p:nvPr/>
          </p:nvSpPr>
          <p:spPr bwMode="auto">
            <a:xfrm>
              <a:off x="2779" y="1332"/>
              <a:ext cx="171" cy="1"/>
            </a:xfrm>
            <a:prstGeom prst="line">
              <a:avLst/>
            </a:prstGeom>
            <a:noFill/>
            <a:ln w="25560">
              <a:solidFill>
                <a:srgbClr val="000000"/>
              </a:solidFill>
              <a:miter lim="800000"/>
              <a:headEnd/>
              <a:tailEnd/>
            </a:ln>
          </p:spPr>
          <p:txBody>
            <a:bodyPr/>
            <a:lstStyle/>
            <a:p>
              <a:endParaRPr lang="en-US"/>
            </a:p>
          </p:txBody>
        </p:sp>
        <p:sp>
          <p:nvSpPr>
            <p:cNvPr id="49188" name="Freeform 47"/>
            <p:cNvSpPr>
              <a:spLocks noChangeArrowheads="1"/>
            </p:cNvSpPr>
            <p:nvPr/>
          </p:nvSpPr>
          <p:spPr bwMode="auto">
            <a:xfrm>
              <a:off x="2912" y="1332"/>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9189" name="Line 48"/>
            <p:cNvSpPr>
              <a:spLocks noChangeShapeType="1"/>
            </p:cNvSpPr>
            <p:nvPr/>
          </p:nvSpPr>
          <p:spPr bwMode="auto">
            <a:xfrm>
              <a:off x="2355" y="1437"/>
              <a:ext cx="173" cy="1"/>
            </a:xfrm>
            <a:prstGeom prst="line">
              <a:avLst/>
            </a:prstGeom>
            <a:noFill/>
            <a:ln w="25560">
              <a:solidFill>
                <a:srgbClr val="000000"/>
              </a:solidFill>
              <a:miter lim="800000"/>
              <a:headEnd/>
              <a:tailEnd/>
            </a:ln>
          </p:spPr>
          <p:txBody>
            <a:bodyPr/>
            <a:lstStyle/>
            <a:p>
              <a:endParaRPr lang="en-US"/>
            </a:p>
          </p:txBody>
        </p:sp>
        <p:sp>
          <p:nvSpPr>
            <p:cNvPr id="49190" name="Freeform 49"/>
            <p:cNvSpPr>
              <a:spLocks noChangeArrowheads="1"/>
            </p:cNvSpPr>
            <p:nvPr/>
          </p:nvSpPr>
          <p:spPr bwMode="auto">
            <a:xfrm>
              <a:off x="2457" y="132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0" name="Group 50"/>
            <p:cNvGrpSpPr>
              <a:grpSpLocks/>
            </p:cNvGrpSpPr>
            <p:nvPr/>
          </p:nvGrpSpPr>
          <p:grpSpPr bwMode="auto">
            <a:xfrm>
              <a:off x="2972" y="1548"/>
              <a:ext cx="270" cy="544"/>
              <a:chOff x="2972" y="1548"/>
              <a:chExt cx="270" cy="544"/>
            </a:xfrm>
          </p:grpSpPr>
          <p:sp>
            <p:nvSpPr>
              <p:cNvPr id="49242" name="Freeform 51"/>
              <p:cNvSpPr>
                <a:spLocks noChangeArrowheads="1"/>
              </p:cNvSpPr>
              <p:nvPr/>
            </p:nvSpPr>
            <p:spPr bwMode="auto">
              <a:xfrm>
                <a:off x="3007" y="1561"/>
                <a:ext cx="235" cy="531"/>
              </a:xfrm>
              <a:custGeom>
                <a:avLst/>
                <a:gdLst>
                  <a:gd name="T0" fmla="*/ 0 w 213"/>
                  <a:gd name="T1" fmla="*/ 390 h 481"/>
                  <a:gd name="T2" fmla="*/ 86 w 213"/>
                  <a:gd name="T3" fmla="*/ 293 h 481"/>
                  <a:gd name="T4" fmla="*/ 0 w 213"/>
                  <a:gd name="T5" fmla="*/ 195 h 481"/>
                  <a:gd name="T6" fmla="*/ 0 w 213"/>
                  <a:gd name="T7" fmla="*/ 0 h 481"/>
                  <a:gd name="T8" fmla="*/ 258 w 213"/>
                  <a:gd name="T9" fmla="*/ 195 h 481"/>
                  <a:gd name="T10" fmla="*/ 258 w 213"/>
                  <a:gd name="T11" fmla="*/ 390 h 481"/>
                  <a:gd name="T12" fmla="*/ 0 w 213"/>
                  <a:gd name="T13" fmla="*/ 585 h 481"/>
                  <a:gd name="T14" fmla="*/ 0 w 213"/>
                  <a:gd name="T15" fmla="*/ 39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9243" name="Rectangle 52"/>
              <p:cNvSpPr>
                <a:spLocks noChangeArrowheads="1"/>
              </p:cNvSpPr>
              <p:nvPr/>
            </p:nvSpPr>
            <p:spPr bwMode="auto">
              <a:xfrm rot="5400000">
                <a:off x="2890" y="1630"/>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1" name="Group 53"/>
            <p:cNvGrpSpPr>
              <a:grpSpLocks/>
            </p:cNvGrpSpPr>
            <p:nvPr/>
          </p:nvGrpSpPr>
          <p:grpSpPr bwMode="auto">
            <a:xfrm>
              <a:off x="1870" y="1667"/>
              <a:ext cx="490" cy="318"/>
              <a:chOff x="1870" y="1667"/>
              <a:chExt cx="490" cy="318"/>
            </a:xfrm>
          </p:grpSpPr>
          <p:sp>
            <p:nvSpPr>
              <p:cNvPr id="49238" name="Rectangle 54"/>
              <p:cNvSpPr>
                <a:spLocks noChangeArrowheads="1"/>
              </p:cNvSpPr>
              <p:nvPr/>
            </p:nvSpPr>
            <p:spPr bwMode="auto">
              <a:xfrm>
                <a:off x="1870"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2" name="Group 55"/>
              <p:cNvGrpSpPr>
                <a:grpSpLocks/>
              </p:cNvGrpSpPr>
              <p:nvPr/>
            </p:nvGrpSpPr>
            <p:grpSpPr bwMode="auto">
              <a:xfrm>
                <a:off x="1986" y="1667"/>
                <a:ext cx="374" cy="318"/>
                <a:chOff x="1986" y="1667"/>
                <a:chExt cx="374" cy="318"/>
              </a:xfrm>
            </p:grpSpPr>
            <p:sp>
              <p:nvSpPr>
                <p:cNvPr id="49240" name="Freeform 56"/>
                <p:cNvSpPr>
                  <a:spLocks noChangeArrowheads="1"/>
                </p:cNvSpPr>
                <p:nvPr/>
              </p:nvSpPr>
              <p:spPr bwMode="auto">
                <a:xfrm>
                  <a:off x="1986" y="166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9241" name="Freeform 57"/>
                <p:cNvSpPr>
                  <a:spLocks noChangeArrowheads="1"/>
                </p:cNvSpPr>
                <p:nvPr/>
              </p:nvSpPr>
              <p:spPr bwMode="auto">
                <a:xfrm>
                  <a:off x="2172" y="166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49193" name="Rectangle 58"/>
            <p:cNvSpPr>
              <a:spLocks noChangeArrowheads="1"/>
            </p:cNvSpPr>
            <p:nvPr/>
          </p:nvSpPr>
          <p:spPr bwMode="auto">
            <a:xfrm>
              <a:off x="2394" y="167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sp>
          <p:nvSpPr>
            <p:cNvPr id="49194" name="Line 59"/>
            <p:cNvSpPr>
              <a:spLocks noChangeShapeType="1"/>
            </p:cNvSpPr>
            <p:nvPr/>
          </p:nvSpPr>
          <p:spPr bwMode="auto">
            <a:xfrm>
              <a:off x="2367" y="1825"/>
              <a:ext cx="106" cy="1"/>
            </a:xfrm>
            <a:prstGeom prst="line">
              <a:avLst/>
            </a:prstGeom>
            <a:noFill/>
            <a:ln w="25560">
              <a:solidFill>
                <a:srgbClr val="000000"/>
              </a:solidFill>
              <a:miter lim="800000"/>
              <a:headEnd/>
              <a:tailEnd/>
            </a:ln>
          </p:spPr>
          <p:txBody>
            <a:bodyPr/>
            <a:lstStyle/>
            <a:p>
              <a:endParaRPr lang="en-US"/>
            </a:p>
          </p:txBody>
        </p:sp>
        <p:sp>
          <p:nvSpPr>
            <p:cNvPr id="49195" name="Freeform 60"/>
            <p:cNvSpPr>
              <a:spLocks noChangeArrowheads="1"/>
            </p:cNvSpPr>
            <p:nvPr/>
          </p:nvSpPr>
          <p:spPr bwMode="auto">
            <a:xfrm>
              <a:off x="2435" y="1719"/>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9196" name="Line 61"/>
            <p:cNvSpPr>
              <a:spLocks noChangeShapeType="1"/>
            </p:cNvSpPr>
            <p:nvPr/>
          </p:nvSpPr>
          <p:spPr bwMode="auto">
            <a:xfrm>
              <a:off x="2825" y="1719"/>
              <a:ext cx="173" cy="1"/>
            </a:xfrm>
            <a:prstGeom prst="line">
              <a:avLst/>
            </a:prstGeom>
            <a:noFill/>
            <a:ln w="25560">
              <a:solidFill>
                <a:srgbClr val="000000"/>
              </a:solidFill>
              <a:miter lim="800000"/>
              <a:headEnd/>
              <a:tailEnd/>
            </a:ln>
          </p:spPr>
          <p:txBody>
            <a:bodyPr/>
            <a:lstStyle/>
            <a:p>
              <a:endParaRPr lang="en-US"/>
            </a:p>
          </p:txBody>
        </p:sp>
        <p:sp>
          <p:nvSpPr>
            <p:cNvPr id="49197" name="Rectangle 62"/>
            <p:cNvSpPr>
              <a:spLocks noChangeArrowheads="1"/>
            </p:cNvSpPr>
            <p:nvPr/>
          </p:nvSpPr>
          <p:spPr bwMode="auto">
            <a:xfrm>
              <a:off x="3277" y="167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3" name="Group 63"/>
            <p:cNvGrpSpPr>
              <a:grpSpLocks/>
            </p:cNvGrpSpPr>
            <p:nvPr/>
          </p:nvGrpSpPr>
          <p:grpSpPr bwMode="auto">
            <a:xfrm>
              <a:off x="3429" y="1667"/>
              <a:ext cx="357" cy="318"/>
              <a:chOff x="3429" y="1667"/>
              <a:chExt cx="357" cy="318"/>
            </a:xfrm>
          </p:grpSpPr>
          <p:sp>
            <p:nvSpPr>
              <p:cNvPr id="49236" name="Freeform 64"/>
              <p:cNvSpPr>
                <a:spLocks noChangeArrowheads="1"/>
              </p:cNvSpPr>
              <p:nvPr/>
            </p:nvSpPr>
            <p:spPr bwMode="auto">
              <a:xfrm>
                <a:off x="3429" y="1667"/>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9237" name="Freeform 65"/>
              <p:cNvSpPr>
                <a:spLocks noChangeArrowheads="1"/>
              </p:cNvSpPr>
              <p:nvPr/>
            </p:nvSpPr>
            <p:spPr bwMode="auto">
              <a:xfrm>
                <a:off x="3607" y="1667"/>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9199" name="Rectangle 66"/>
            <p:cNvSpPr>
              <a:spLocks noChangeArrowheads="1"/>
            </p:cNvSpPr>
            <p:nvPr/>
          </p:nvSpPr>
          <p:spPr bwMode="auto">
            <a:xfrm>
              <a:off x="3837" y="1673"/>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4" name="Group 67"/>
            <p:cNvGrpSpPr>
              <a:grpSpLocks/>
            </p:cNvGrpSpPr>
            <p:nvPr/>
          </p:nvGrpSpPr>
          <p:grpSpPr bwMode="auto">
            <a:xfrm>
              <a:off x="3945" y="1667"/>
              <a:ext cx="312" cy="318"/>
              <a:chOff x="3945" y="1667"/>
              <a:chExt cx="312" cy="318"/>
            </a:xfrm>
          </p:grpSpPr>
          <p:sp>
            <p:nvSpPr>
              <p:cNvPr id="49234" name="Freeform 68"/>
              <p:cNvSpPr>
                <a:spLocks noChangeArrowheads="1"/>
              </p:cNvSpPr>
              <p:nvPr/>
            </p:nvSpPr>
            <p:spPr bwMode="auto">
              <a:xfrm>
                <a:off x="3945" y="1667"/>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9235" name="Freeform 69"/>
              <p:cNvSpPr>
                <a:spLocks noChangeArrowheads="1"/>
              </p:cNvSpPr>
              <p:nvPr/>
            </p:nvSpPr>
            <p:spPr bwMode="auto">
              <a:xfrm>
                <a:off x="4101" y="1667"/>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9201" name="Line 70"/>
            <p:cNvSpPr>
              <a:spLocks noChangeShapeType="1"/>
            </p:cNvSpPr>
            <p:nvPr/>
          </p:nvSpPr>
          <p:spPr bwMode="auto">
            <a:xfrm>
              <a:off x="3783" y="1825"/>
              <a:ext cx="153" cy="1"/>
            </a:xfrm>
            <a:prstGeom prst="line">
              <a:avLst/>
            </a:prstGeom>
            <a:noFill/>
            <a:ln w="25560">
              <a:solidFill>
                <a:srgbClr val="000000"/>
              </a:solidFill>
              <a:miter lim="800000"/>
              <a:headEnd/>
              <a:tailEnd/>
            </a:ln>
          </p:spPr>
          <p:txBody>
            <a:bodyPr/>
            <a:lstStyle/>
            <a:p>
              <a:endParaRPr lang="en-US"/>
            </a:p>
          </p:txBody>
        </p:sp>
        <p:sp>
          <p:nvSpPr>
            <p:cNvPr id="49202" name="Line 71"/>
            <p:cNvSpPr>
              <a:spLocks noChangeShapeType="1"/>
            </p:cNvSpPr>
            <p:nvPr/>
          </p:nvSpPr>
          <p:spPr bwMode="auto">
            <a:xfrm>
              <a:off x="3250" y="1825"/>
              <a:ext cx="171" cy="1"/>
            </a:xfrm>
            <a:prstGeom prst="line">
              <a:avLst/>
            </a:prstGeom>
            <a:noFill/>
            <a:ln w="25560">
              <a:solidFill>
                <a:srgbClr val="000000"/>
              </a:solidFill>
              <a:miter lim="800000"/>
              <a:headEnd/>
              <a:tailEnd/>
            </a:ln>
          </p:spPr>
          <p:txBody>
            <a:bodyPr/>
            <a:lstStyle/>
            <a:p>
              <a:endParaRPr lang="en-US"/>
            </a:p>
          </p:txBody>
        </p:sp>
        <p:sp>
          <p:nvSpPr>
            <p:cNvPr id="49203" name="Freeform 72"/>
            <p:cNvSpPr>
              <a:spLocks noChangeArrowheads="1"/>
            </p:cNvSpPr>
            <p:nvPr/>
          </p:nvSpPr>
          <p:spPr bwMode="auto">
            <a:xfrm>
              <a:off x="3383" y="1825"/>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9204" name="Line 73"/>
            <p:cNvSpPr>
              <a:spLocks noChangeShapeType="1"/>
            </p:cNvSpPr>
            <p:nvPr/>
          </p:nvSpPr>
          <p:spPr bwMode="auto">
            <a:xfrm>
              <a:off x="2825" y="1931"/>
              <a:ext cx="173" cy="1"/>
            </a:xfrm>
            <a:prstGeom prst="line">
              <a:avLst/>
            </a:prstGeom>
            <a:noFill/>
            <a:ln w="25560">
              <a:solidFill>
                <a:srgbClr val="000000"/>
              </a:solidFill>
              <a:miter lim="800000"/>
              <a:headEnd/>
              <a:tailEnd/>
            </a:ln>
          </p:spPr>
          <p:txBody>
            <a:bodyPr/>
            <a:lstStyle/>
            <a:p>
              <a:endParaRPr lang="en-US"/>
            </a:p>
          </p:txBody>
        </p:sp>
        <p:sp>
          <p:nvSpPr>
            <p:cNvPr id="49205" name="Freeform 74"/>
            <p:cNvSpPr>
              <a:spLocks noChangeArrowheads="1"/>
            </p:cNvSpPr>
            <p:nvPr/>
          </p:nvSpPr>
          <p:spPr bwMode="auto">
            <a:xfrm>
              <a:off x="2928" y="1820"/>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sp>
          <p:nvSpPr>
            <p:cNvPr id="49206" name="Freeform 75"/>
            <p:cNvSpPr>
              <a:spLocks noChangeArrowheads="1"/>
            </p:cNvSpPr>
            <p:nvPr/>
          </p:nvSpPr>
          <p:spPr bwMode="auto">
            <a:xfrm>
              <a:off x="2663" y="2236"/>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15" name="Group 76"/>
            <p:cNvGrpSpPr>
              <a:grpSpLocks/>
            </p:cNvGrpSpPr>
            <p:nvPr/>
          </p:nvGrpSpPr>
          <p:grpSpPr bwMode="auto">
            <a:xfrm>
              <a:off x="2451" y="2231"/>
              <a:ext cx="374" cy="318"/>
              <a:chOff x="2451" y="2231"/>
              <a:chExt cx="374" cy="318"/>
            </a:xfrm>
          </p:grpSpPr>
          <p:sp>
            <p:nvSpPr>
              <p:cNvPr id="49232" name="Freeform 77"/>
              <p:cNvSpPr>
                <a:spLocks noChangeArrowheads="1"/>
              </p:cNvSpPr>
              <p:nvPr/>
            </p:nvSpPr>
            <p:spPr bwMode="auto">
              <a:xfrm>
                <a:off x="2451" y="2231"/>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49233" name="Freeform 78"/>
              <p:cNvSpPr>
                <a:spLocks noChangeArrowheads="1"/>
              </p:cNvSpPr>
              <p:nvPr/>
            </p:nvSpPr>
            <p:spPr bwMode="auto">
              <a:xfrm>
                <a:off x="2638" y="2231"/>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49208" name="Rectangle 79"/>
            <p:cNvSpPr>
              <a:spLocks noChangeArrowheads="1"/>
            </p:cNvSpPr>
            <p:nvPr/>
          </p:nvSpPr>
          <p:spPr bwMode="auto">
            <a:xfrm>
              <a:off x="2335" y="223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6" name="Group 80"/>
            <p:cNvGrpSpPr>
              <a:grpSpLocks/>
            </p:cNvGrpSpPr>
            <p:nvPr/>
          </p:nvGrpSpPr>
          <p:grpSpPr bwMode="auto">
            <a:xfrm>
              <a:off x="3436" y="2113"/>
              <a:ext cx="271" cy="542"/>
              <a:chOff x="3436" y="2113"/>
              <a:chExt cx="271" cy="542"/>
            </a:xfrm>
          </p:grpSpPr>
          <p:sp>
            <p:nvSpPr>
              <p:cNvPr id="49230" name="Freeform 81"/>
              <p:cNvSpPr>
                <a:spLocks noChangeArrowheads="1"/>
              </p:cNvSpPr>
              <p:nvPr/>
            </p:nvSpPr>
            <p:spPr bwMode="auto">
              <a:xfrm>
                <a:off x="3472" y="2125"/>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49231" name="Rectangle 82"/>
              <p:cNvSpPr>
                <a:spLocks noChangeArrowheads="1"/>
              </p:cNvSpPr>
              <p:nvPr/>
            </p:nvSpPr>
            <p:spPr bwMode="auto">
              <a:xfrm rot="5400000">
                <a:off x="3354" y="219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sp>
          <p:nvSpPr>
            <p:cNvPr id="49210" name="Rectangle 83"/>
            <p:cNvSpPr>
              <a:spLocks noChangeArrowheads="1"/>
            </p:cNvSpPr>
            <p:nvPr/>
          </p:nvSpPr>
          <p:spPr bwMode="auto">
            <a:xfrm>
              <a:off x="2859" y="2243"/>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7" name="Group 84"/>
            <p:cNvGrpSpPr>
              <a:grpSpLocks/>
            </p:cNvGrpSpPr>
            <p:nvPr/>
          </p:nvGrpSpPr>
          <p:grpSpPr bwMode="auto">
            <a:xfrm>
              <a:off x="2959" y="2231"/>
              <a:ext cx="326" cy="318"/>
              <a:chOff x="2959" y="2231"/>
              <a:chExt cx="326" cy="318"/>
            </a:xfrm>
          </p:grpSpPr>
          <p:sp>
            <p:nvSpPr>
              <p:cNvPr id="49228" name="Freeform 85"/>
              <p:cNvSpPr>
                <a:spLocks noChangeArrowheads="1"/>
              </p:cNvSpPr>
              <p:nvPr/>
            </p:nvSpPr>
            <p:spPr bwMode="auto">
              <a:xfrm>
                <a:off x="2959" y="2231"/>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49229" name="Freeform 86"/>
              <p:cNvSpPr>
                <a:spLocks noChangeArrowheads="1"/>
              </p:cNvSpPr>
              <p:nvPr/>
            </p:nvSpPr>
            <p:spPr bwMode="auto">
              <a:xfrm>
                <a:off x="3122" y="2231"/>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49212" name="Line 87"/>
            <p:cNvSpPr>
              <a:spLocks noChangeShapeType="1"/>
            </p:cNvSpPr>
            <p:nvPr/>
          </p:nvSpPr>
          <p:spPr bwMode="auto">
            <a:xfrm>
              <a:off x="2832" y="2390"/>
              <a:ext cx="106" cy="1"/>
            </a:xfrm>
            <a:prstGeom prst="line">
              <a:avLst/>
            </a:prstGeom>
            <a:noFill/>
            <a:ln w="25560">
              <a:solidFill>
                <a:srgbClr val="000000"/>
              </a:solidFill>
              <a:miter lim="800000"/>
              <a:headEnd/>
              <a:tailEnd/>
            </a:ln>
          </p:spPr>
          <p:txBody>
            <a:bodyPr/>
            <a:lstStyle/>
            <a:p>
              <a:endParaRPr lang="en-US"/>
            </a:p>
          </p:txBody>
        </p:sp>
        <p:sp>
          <p:nvSpPr>
            <p:cNvPr id="49213" name="Freeform 88"/>
            <p:cNvSpPr>
              <a:spLocks noChangeArrowheads="1"/>
            </p:cNvSpPr>
            <p:nvPr/>
          </p:nvSpPr>
          <p:spPr bwMode="auto">
            <a:xfrm>
              <a:off x="2900" y="2284"/>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49214" name="Line 89"/>
            <p:cNvSpPr>
              <a:spLocks noChangeShapeType="1"/>
            </p:cNvSpPr>
            <p:nvPr/>
          </p:nvSpPr>
          <p:spPr bwMode="auto">
            <a:xfrm>
              <a:off x="3290" y="2284"/>
              <a:ext cx="173" cy="1"/>
            </a:xfrm>
            <a:prstGeom prst="line">
              <a:avLst/>
            </a:prstGeom>
            <a:noFill/>
            <a:ln w="25560">
              <a:solidFill>
                <a:srgbClr val="000000"/>
              </a:solidFill>
              <a:miter lim="800000"/>
              <a:headEnd/>
              <a:tailEnd/>
            </a:ln>
          </p:spPr>
          <p:txBody>
            <a:bodyPr/>
            <a:lstStyle/>
            <a:p>
              <a:endParaRPr lang="en-US"/>
            </a:p>
          </p:txBody>
        </p:sp>
        <p:sp>
          <p:nvSpPr>
            <p:cNvPr id="49215" name="Rectangle 90"/>
            <p:cNvSpPr>
              <a:spLocks noChangeArrowheads="1"/>
            </p:cNvSpPr>
            <p:nvPr/>
          </p:nvSpPr>
          <p:spPr bwMode="auto">
            <a:xfrm>
              <a:off x="3742" y="223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8" name="Group 91"/>
            <p:cNvGrpSpPr>
              <a:grpSpLocks/>
            </p:cNvGrpSpPr>
            <p:nvPr/>
          </p:nvGrpSpPr>
          <p:grpSpPr bwMode="auto">
            <a:xfrm>
              <a:off x="3894" y="2231"/>
              <a:ext cx="358" cy="318"/>
              <a:chOff x="3894" y="2231"/>
              <a:chExt cx="358" cy="318"/>
            </a:xfrm>
          </p:grpSpPr>
          <p:sp>
            <p:nvSpPr>
              <p:cNvPr id="49226" name="Freeform 92"/>
              <p:cNvSpPr>
                <a:spLocks noChangeArrowheads="1"/>
              </p:cNvSpPr>
              <p:nvPr/>
            </p:nvSpPr>
            <p:spPr bwMode="auto">
              <a:xfrm>
                <a:off x="3894" y="2231"/>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49227" name="Freeform 93"/>
              <p:cNvSpPr>
                <a:spLocks noChangeArrowheads="1"/>
              </p:cNvSpPr>
              <p:nvPr/>
            </p:nvSpPr>
            <p:spPr bwMode="auto">
              <a:xfrm>
                <a:off x="4072" y="2231"/>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49217" name="Rectangle 94"/>
            <p:cNvSpPr>
              <a:spLocks noChangeArrowheads="1"/>
            </p:cNvSpPr>
            <p:nvPr/>
          </p:nvSpPr>
          <p:spPr bwMode="auto">
            <a:xfrm>
              <a:off x="4302" y="2238"/>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9" name="Group 95"/>
            <p:cNvGrpSpPr>
              <a:grpSpLocks/>
            </p:cNvGrpSpPr>
            <p:nvPr/>
          </p:nvGrpSpPr>
          <p:grpSpPr bwMode="auto">
            <a:xfrm>
              <a:off x="4410" y="2231"/>
              <a:ext cx="313" cy="318"/>
              <a:chOff x="4410" y="2231"/>
              <a:chExt cx="313" cy="318"/>
            </a:xfrm>
          </p:grpSpPr>
          <p:sp>
            <p:nvSpPr>
              <p:cNvPr id="49224" name="Freeform 96"/>
              <p:cNvSpPr>
                <a:spLocks noChangeArrowheads="1"/>
              </p:cNvSpPr>
              <p:nvPr/>
            </p:nvSpPr>
            <p:spPr bwMode="auto">
              <a:xfrm>
                <a:off x="4410" y="2231"/>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49225" name="Freeform 97"/>
              <p:cNvSpPr>
                <a:spLocks noChangeArrowheads="1"/>
              </p:cNvSpPr>
              <p:nvPr/>
            </p:nvSpPr>
            <p:spPr bwMode="auto">
              <a:xfrm>
                <a:off x="4566" y="2231"/>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49219" name="Line 98"/>
            <p:cNvSpPr>
              <a:spLocks noChangeShapeType="1"/>
            </p:cNvSpPr>
            <p:nvPr/>
          </p:nvSpPr>
          <p:spPr bwMode="auto">
            <a:xfrm>
              <a:off x="4248" y="2390"/>
              <a:ext cx="153" cy="1"/>
            </a:xfrm>
            <a:prstGeom prst="line">
              <a:avLst/>
            </a:prstGeom>
            <a:noFill/>
            <a:ln w="25560">
              <a:solidFill>
                <a:srgbClr val="000000"/>
              </a:solidFill>
              <a:miter lim="800000"/>
              <a:headEnd/>
              <a:tailEnd/>
            </a:ln>
          </p:spPr>
          <p:txBody>
            <a:bodyPr/>
            <a:lstStyle/>
            <a:p>
              <a:endParaRPr lang="en-US"/>
            </a:p>
          </p:txBody>
        </p:sp>
        <p:sp>
          <p:nvSpPr>
            <p:cNvPr id="49220" name="Line 99"/>
            <p:cNvSpPr>
              <a:spLocks noChangeShapeType="1"/>
            </p:cNvSpPr>
            <p:nvPr/>
          </p:nvSpPr>
          <p:spPr bwMode="auto">
            <a:xfrm>
              <a:off x="3715" y="2390"/>
              <a:ext cx="171" cy="1"/>
            </a:xfrm>
            <a:prstGeom prst="line">
              <a:avLst/>
            </a:prstGeom>
            <a:noFill/>
            <a:ln w="25560">
              <a:solidFill>
                <a:srgbClr val="000000"/>
              </a:solidFill>
              <a:miter lim="800000"/>
              <a:headEnd/>
              <a:tailEnd/>
            </a:ln>
          </p:spPr>
          <p:txBody>
            <a:bodyPr/>
            <a:lstStyle/>
            <a:p>
              <a:endParaRPr lang="en-US"/>
            </a:p>
          </p:txBody>
        </p:sp>
        <p:sp>
          <p:nvSpPr>
            <p:cNvPr id="49221" name="Freeform 100"/>
            <p:cNvSpPr>
              <a:spLocks noChangeArrowheads="1"/>
            </p:cNvSpPr>
            <p:nvPr/>
          </p:nvSpPr>
          <p:spPr bwMode="auto">
            <a:xfrm>
              <a:off x="3848" y="2390"/>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49222" name="Line 101"/>
            <p:cNvSpPr>
              <a:spLocks noChangeShapeType="1"/>
            </p:cNvSpPr>
            <p:nvPr/>
          </p:nvSpPr>
          <p:spPr bwMode="auto">
            <a:xfrm>
              <a:off x="3290" y="2495"/>
              <a:ext cx="173" cy="1"/>
            </a:xfrm>
            <a:prstGeom prst="line">
              <a:avLst/>
            </a:prstGeom>
            <a:noFill/>
            <a:ln w="25560">
              <a:solidFill>
                <a:srgbClr val="000000"/>
              </a:solidFill>
              <a:miter lim="800000"/>
              <a:headEnd/>
              <a:tailEnd/>
            </a:ln>
          </p:spPr>
          <p:txBody>
            <a:bodyPr/>
            <a:lstStyle/>
            <a:p>
              <a:endParaRPr lang="en-US"/>
            </a:p>
          </p:txBody>
        </p:sp>
        <p:sp>
          <p:nvSpPr>
            <p:cNvPr id="49223" name="Freeform 102"/>
            <p:cNvSpPr>
              <a:spLocks noChangeArrowheads="1"/>
            </p:cNvSpPr>
            <p:nvPr/>
          </p:nvSpPr>
          <p:spPr bwMode="auto">
            <a:xfrm>
              <a:off x="3393" y="2384"/>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sp>
        <p:nvSpPr>
          <p:cNvPr id="49155" name="Rectangle 103"/>
          <p:cNvSpPr>
            <a:spLocks noGrp="1" noChangeArrowheads="1"/>
          </p:cNvSpPr>
          <p:nvPr>
            <p:ph type="title" idx="4294967295"/>
          </p:nvPr>
        </p:nvSpPr>
        <p:spPr>
          <a:xfrm>
            <a:off x="228960" y="0"/>
            <a:ext cx="8686080" cy="143295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Control Hazard Solution #2: </a:t>
            </a:r>
            <a:r>
              <a:rPr lang="en-GB" dirty="0" smtClean="0">
                <a:solidFill>
                  <a:srgbClr val="FF0000"/>
                </a:solidFill>
              </a:rPr>
              <a:t>Predict</a:t>
            </a:r>
          </a:p>
        </p:txBody>
      </p:sp>
      <p:sp>
        <p:nvSpPr>
          <p:cNvPr id="49156" name="Rectangle 104"/>
          <p:cNvSpPr>
            <a:spLocks noGrp="1" noChangeArrowheads="1"/>
          </p:cNvSpPr>
          <p:nvPr>
            <p:ph type="body" idx="4294967295"/>
          </p:nvPr>
        </p:nvSpPr>
        <p:spPr>
          <a:xfrm>
            <a:off x="228961" y="4343496"/>
            <a:ext cx="8762400" cy="2363289"/>
          </a:xfrm>
        </p:spPr>
        <p:txBody>
          <a:bodyPr lIns="82945" tIns="41473" rIns="82945" bIns="41473"/>
          <a:lstStyle/>
          <a:p>
            <a:pPr>
              <a:lnSpc>
                <a:spcPct val="84000"/>
              </a:lnSpc>
              <a:spcBef>
                <a:spcPts val="431"/>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700" dirty="0"/>
              <a:t>Predict: guess one direction then back up if wrong</a:t>
            </a:r>
          </a:p>
          <a:p>
            <a:pPr>
              <a:lnSpc>
                <a:spcPct val="84000"/>
              </a:lnSpc>
              <a:spcBef>
                <a:spcPts val="431"/>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700" dirty="0"/>
              <a:t>Impact: 0 lost cycles per branch instruction if guess right, 1 if wrong (right ~ 50% of time)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500" dirty="0"/>
              <a:t>Need to “Squash” and restart following instruction if wrong</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500" dirty="0"/>
              <a:t>Produce CPI on branch of (1 *.5 + 2 * .5) = 1.5</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500" dirty="0"/>
              <a:t>Total CPI might then be: 1.5 * .2 + 1 * .8 = 1.1 (20% branch)</a:t>
            </a:r>
          </a:p>
          <a:p>
            <a:pPr>
              <a:lnSpc>
                <a:spcPct val="84000"/>
              </a:lnSpc>
              <a:spcBef>
                <a:spcPts val="431"/>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700" dirty="0"/>
              <a:t>More dynamic schemes: history of branch behaviour  (~90-99%)</a:t>
            </a:r>
          </a:p>
          <a:p>
            <a:pPr>
              <a:lnSpc>
                <a:spcPct val="84000"/>
              </a:lnSpc>
              <a:spcBef>
                <a:spcPts val="431"/>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700" dirty="0">
                <a:solidFill>
                  <a:srgbClr val="FF0000"/>
                </a:solidFill>
              </a:rPr>
              <a:t>What are tradeoffs for this? How does this compare to stall?</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642240" y="1052751"/>
            <a:ext cx="7397280" cy="3368513"/>
            <a:chOff x="446" y="731"/>
            <a:chExt cx="5137" cy="2339"/>
          </a:xfrm>
        </p:grpSpPr>
        <p:sp>
          <p:nvSpPr>
            <p:cNvPr id="55301" name="Freeform 2"/>
            <p:cNvSpPr>
              <a:spLocks noChangeArrowheads="1"/>
            </p:cNvSpPr>
            <p:nvPr/>
          </p:nvSpPr>
          <p:spPr bwMode="auto">
            <a:xfrm>
              <a:off x="2743" y="1609"/>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3" name="Group 3"/>
            <p:cNvGrpSpPr>
              <a:grpSpLocks/>
            </p:cNvGrpSpPr>
            <p:nvPr/>
          </p:nvGrpSpPr>
          <p:grpSpPr bwMode="auto">
            <a:xfrm>
              <a:off x="2574" y="1622"/>
              <a:ext cx="326" cy="318"/>
              <a:chOff x="2574" y="1622"/>
              <a:chExt cx="326" cy="318"/>
            </a:xfrm>
          </p:grpSpPr>
          <p:sp>
            <p:nvSpPr>
              <p:cNvPr id="55429" name="Freeform 4"/>
              <p:cNvSpPr>
                <a:spLocks noChangeArrowheads="1"/>
              </p:cNvSpPr>
              <p:nvPr/>
            </p:nvSpPr>
            <p:spPr bwMode="auto">
              <a:xfrm>
                <a:off x="2574" y="1622"/>
                <a:ext cx="165" cy="319"/>
              </a:xfrm>
              <a:custGeom>
                <a:avLst/>
                <a:gdLst>
                  <a:gd name="T0" fmla="*/ 182 w 149"/>
                  <a:gd name="T1" fmla="*/ 0 h 289"/>
                  <a:gd name="T2" fmla="*/ 0 w 149"/>
                  <a:gd name="T3" fmla="*/ 0 h 289"/>
                  <a:gd name="T4" fmla="*/ 0 w 149"/>
                  <a:gd name="T5" fmla="*/ 351 h 289"/>
                  <a:gd name="T6" fmla="*/ 182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55430" name="Freeform 5"/>
              <p:cNvSpPr>
                <a:spLocks noChangeArrowheads="1"/>
              </p:cNvSpPr>
              <p:nvPr/>
            </p:nvSpPr>
            <p:spPr bwMode="auto">
              <a:xfrm>
                <a:off x="2737" y="1622"/>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grpSp>
          <p:nvGrpSpPr>
            <p:cNvPr id="4" name="Group 6"/>
            <p:cNvGrpSpPr>
              <a:grpSpLocks/>
            </p:cNvGrpSpPr>
            <p:nvPr/>
          </p:nvGrpSpPr>
          <p:grpSpPr bwMode="auto">
            <a:xfrm>
              <a:off x="3079" y="2609"/>
              <a:ext cx="356" cy="318"/>
              <a:chOff x="3079" y="2609"/>
              <a:chExt cx="356" cy="318"/>
            </a:xfrm>
          </p:grpSpPr>
          <p:sp>
            <p:nvSpPr>
              <p:cNvPr id="55427" name="Freeform 7"/>
              <p:cNvSpPr>
                <a:spLocks noChangeArrowheads="1"/>
              </p:cNvSpPr>
              <p:nvPr/>
            </p:nvSpPr>
            <p:spPr bwMode="auto">
              <a:xfrm>
                <a:off x="3079" y="2609"/>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55428" name="Freeform 8"/>
              <p:cNvSpPr>
                <a:spLocks noChangeArrowheads="1"/>
              </p:cNvSpPr>
              <p:nvPr/>
            </p:nvSpPr>
            <p:spPr bwMode="auto">
              <a:xfrm>
                <a:off x="3256" y="2609"/>
                <a:ext cx="180" cy="319"/>
              </a:xfrm>
              <a:custGeom>
                <a:avLst/>
                <a:gdLst>
                  <a:gd name="T0" fmla="*/ 0 w 163"/>
                  <a:gd name="T1" fmla="*/ 0 h 289"/>
                  <a:gd name="T2" fmla="*/ 198 w 163"/>
                  <a:gd name="T3" fmla="*/ 0 h 289"/>
                  <a:gd name="T4" fmla="*/ 198 w 163"/>
                  <a:gd name="T5" fmla="*/ 351 h 289"/>
                  <a:gd name="T6" fmla="*/ 0 w 163"/>
                  <a:gd name="T7" fmla="*/ 351 h 289"/>
                  <a:gd name="T8" fmla="*/ 0 60000 65536"/>
                  <a:gd name="T9" fmla="*/ 0 60000 65536"/>
                  <a:gd name="T10" fmla="*/ 0 60000 65536"/>
                  <a:gd name="T11" fmla="*/ 0 60000 65536"/>
                  <a:gd name="T12" fmla="*/ 0 w 163"/>
                  <a:gd name="T13" fmla="*/ 0 h 289"/>
                  <a:gd name="T14" fmla="*/ 163 w 163"/>
                  <a:gd name="T15" fmla="*/ 289 h 289"/>
                </a:gdLst>
                <a:ahLst/>
                <a:cxnLst>
                  <a:cxn ang="T8">
                    <a:pos x="T0" y="T1"/>
                  </a:cxn>
                  <a:cxn ang="T9">
                    <a:pos x="T2" y="T3"/>
                  </a:cxn>
                  <a:cxn ang="T10">
                    <a:pos x="T4" y="T5"/>
                  </a:cxn>
                  <a:cxn ang="T11">
                    <a:pos x="T6" y="T7"/>
                  </a:cxn>
                </a:cxnLst>
                <a:rect l="T12" t="T13" r="T14" b="T15"/>
                <a:pathLst>
                  <a:path w="163" h="289">
                    <a:moveTo>
                      <a:pt x="0" y="0"/>
                    </a:moveTo>
                    <a:lnTo>
                      <a:pt x="162" y="0"/>
                    </a:lnTo>
                    <a:lnTo>
                      <a:pt x="162" y="288"/>
                    </a:lnTo>
                    <a:lnTo>
                      <a:pt x="0" y="288"/>
                    </a:lnTo>
                  </a:path>
                </a:pathLst>
              </a:custGeom>
              <a:noFill/>
              <a:ln w="25560">
                <a:solidFill>
                  <a:srgbClr val="000000"/>
                </a:solidFill>
                <a:round/>
                <a:headEnd/>
                <a:tailEnd/>
              </a:ln>
            </p:spPr>
            <p:txBody>
              <a:bodyPr wrap="none" anchor="ctr"/>
              <a:lstStyle/>
              <a:p>
                <a:endParaRPr lang="en-US"/>
              </a:p>
            </p:txBody>
          </p:sp>
        </p:grpSp>
        <p:sp>
          <p:nvSpPr>
            <p:cNvPr id="55304" name="Freeform 9"/>
            <p:cNvSpPr>
              <a:spLocks noChangeArrowheads="1"/>
            </p:cNvSpPr>
            <p:nvPr/>
          </p:nvSpPr>
          <p:spPr bwMode="auto">
            <a:xfrm>
              <a:off x="3273" y="2615"/>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anchor="ctr"/>
            <a:lstStyle/>
            <a:p>
              <a:endParaRPr lang="en-US"/>
            </a:p>
          </p:txBody>
        </p:sp>
        <p:grpSp>
          <p:nvGrpSpPr>
            <p:cNvPr id="5" name="Group 10"/>
            <p:cNvGrpSpPr>
              <a:grpSpLocks/>
            </p:cNvGrpSpPr>
            <p:nvPr/>
          </p:nvGrpSpPr>
          <p:grpSpPr bwMode="auto">
            <a:xfrm>
              <a:off x="3039" y="1128"/>
              <a:ext cx="358" cy="318"/>
              <a:chOff x="3039" y="1128"/>
              <a:chExt cx="358" cy="318"/>
            </a:xfrm>
          </p:grpSpPr>
          <p:sp>
            <p:nvSpPr>
              <p:cNvPr id="55425" name="Freeform 11"/>
              <p:cNvSpPr>
                <a:spLocks noChangeArrowheads="1"/>
              </p:cNvSpPr>
              <p:nvPr/>
            </p:nvSpPr>
            <p:spPr bwMode="auto">
              <a:xfrm>
                <a:off x="3039" y="1128"/>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55426" name="Freeform 12"/>
              <p:cNvSpPr>
                <a:spLocks noChangeArrowheads="1"/>
              </p:cNvSpPr>
              <p:nvPr/>
            </p:nvSpPr>
            <p:spPr bwMode="auto">
              <a:xfrm>
                <a:off x="3217" y="1128"/>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55306" name="Rectangle 13"/>
            <p:cNvSpPr>
              <a:spLocks noChangeArrowheads="1"/>
            </p:cNvSpPr>
            <p:nvPr/>
          </p:nvSpPr>
          <p:spPr bwMode="auto">
            <a:xfrm>
              <a:off x="446" y="733"/>
              <a:ext cx="205" cy="1685"/>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55307" name="Line 14"/>
            <p:cNvSpPr>
              <a:spLocks noChangeShapeType="1"/>
            </p:cNvSpPr>
            <p:nvPr/>
          </p:nvSpPr>
          <p:spPr bwMode="auto">
            <a:xfrm>
              <a:off x="759" y="731"/>
              <a:ext cx="1" cy="2240"/>
            </a:xfrm>
            <a:prstGeom prst="line">
              <a:avLst/>
            </a:prstGeom>
            <a:noFill/>
            <a:ln w="25560">
              <a:solidFill>
                <a:srgbClr val="000000"/>
              </a:solidFill>
              <a:miter lim="800000"/>
              <a:headEnd/>
              <a:tailEnd type="triangle" w="med" len="med"/>
            </a:ln>
          </p:spPr>
          <p:txBody>
            <a:bodyPr/>
            <a:lstStyle/>
            <a:p>
              <a:endParaRPr lang="en-US"/>
            </a:p>
          </p:txBody>
        </p:sp>
        <p:sp>
          <p:nvSpPr>
            <p:cNvPr id="55308" name="Line 15"/>
            <p:cNvSpPr>
              <a:spLocks noChangeShapeType="1"/>
            </p:cNvSpPr>
            <p:nvPr/>
          </p:nvSpPr>
          <p:spPr bwMode="auto">
            <a:xfrm>
              <a:off x="1200" y="995"/>
              <a:ext cx="4383" cy="1"/>
            </a:xfrm>
            <a:prstGeom prst="line">
              <a:avLst/>
            </a:prstGeom>
            <a:noFill/>
            <a:ln w="25560">
              <a:solidFill>
                <a:srgbClr val="000000"/>
              </a:solidFill>
              <a:miter lim="800000"/>
              <a:headEnd/>
              <a:tailEnd type="triangle" w="med" len="med"/>
            </a:ln>
          </p:spPr>
          <p:txBody>
            <a:bodyPr/>
            <a:lstStyle/>
            <a:p>
              <a:endParaRPr lang="en-US"/>
            </a:p>
          </p:txBody>
        </p:sp>
        <p:sp>
          <p:nvSpPr>
            <p:cNvPr id="55309" name="Rectangle 16"/>
            <p:cNvSpPr>
              <a:spLocks noChangeArrowheads="1"/>
            </p:cNvSpPr>
            <p:nvPr/>
          </p:nvSpPr>
          <p:spPr bwMode="auto">
            <a:xfrm>
              <a:off x="2475" y="759"/>
              <a:ext cx="1111" cy="207"/>
            </a:xfrm>
            <a:prstGeom prst="rect">
              <a:avLst/>
            </a:prstGeom>
            <a:noFill/>
            <a:ln w="9525">
              <a:noFill/>
              <a:round/>
              <a:headEnd/>
              <a:tailEnd/>
            </a:ln>
          </p:spPr>
          <p:txBody>
            <a:bodyPr wrap="none" lIns="90360" tIns="44280" rIns="90360" bIns="44280">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55310" name="Rectangle 17"/>
            <p:cNvSpPr>
              <a:spLocks noChangeArrowheads="1"/>
            </p:cNvSpPr>
            <p:nvPr/>
          </p:nvSpPr>
          <p:spPr bwMode="auto">
            <a:xfrm>
              <a:off x="721" y="1192"/>
              <a:ext cx="41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Add</a:t>
              </a:r>
            </a:p>
          </p:txBody>
        </p:sp>
        <p:sp>
          <p:nvSpPr>
            <p:cNvPr id="55311" name="Rectangle 18"/>
            <p:cNvSpPr>
              <a:spLocks noChangeArrowheads="1"/>
            </p:cNvSpPr>
            <p:nvPr/>
          </p:nvSpPr>
          <p:spPr bwMode="auto">
            <a:xfrm>
              <a:off x="705" y="1650"/>
              <a:ext cx="40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Beq</a:t>
              </a:r>
              <a:endParaRPr lang="en-GB" b="1" dirty="0">
                <a:solidFill>
                  <a:srgbClr val="000000"/>
                </a:solidFill>
                <a:latin typeface="Trebuchet MS" charset="0"/>
              </a:endParaRPr>
            </a:p>
          </p:txBody>
        </p:sp>
        <p:sp>
          <p:nvSpPr>
            <p:cNvPr id="55312" name="Rectangle 19"/>
            <p:cNvSpPr>
              <a:spLocks noChangeArrowheads="1"/>
            </p:cNvSpPr>
            <p:nvPr/>
          </p:nvSpPr>
          <p:spPr bwMode="auto">
            <a:xfrm>
              <a:off x="731" y="1790"/>
              <a:ext cx="869" cy="361"/>
            </a:xfrm>
            <a:prstGeom prst="rect">
              <a:avLst/>
            </a:prstGeom>
            <a:noFill/>
            <a:ln w="9525">
              <a:noFill/>
              <a:round/>
              <a:headEnd/>
              <a:tailEnd/>
            </a:ln>
          </p:spPr>
          <p:txBody>
            <a:bodyPr wrap="none" anchor="ctr"/>
            <a:lstStyle/>
            <a:p>
              <a:endParaRPr lang="en-US"/>
            </a:p>
          </p:txBody>
        </p:sp>
        <p:sp>
          <p:nvSpPr>
            <p:cNvPr id="55313" name="Rectangle 20"/>
            <p:cNvSpPr>
              <a:spLocks noChangeArrowheads="1"/>
            </p:cNvSpPr>
            <p:nvPr/>
          </p:nvSpPr>
          <p:spPr bwMode="auto">
            <a:xfrm>
              <a:off x="732" y="2106"/>
              <a:ext cx="44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Misc</a:t>
              </a:r>
            </a:p>
          </p:txBody>
        </p:sp>
        <p:sp>
          <p:nvSpPr>
            <p:cNvPr id="55314" name="Line 21"/>
            <p:cNvSpPr>
              <a:spLocks noChangeShapeType="1"/>
            </p:cNvSpPr>
            <p:nvPr/>
          </p:nvSpPr>
          <p:spPr bwMode="auto">
            <a:xfrm>
              <a:off x="2021" y="1084"/>
              <a:ext cx="1" cy="1834"/>
            </a:xfrm>
            <a:prstGeom prst="line">
              <a:avLst/>
            </a:prstGeom>
            <a:noFill/>
            <a:ln w="25560">
              <a:solidFill>
                <a:srgbClr val="000000"/>
              </a:solidFill>
              <a:prstDash val="sysDot"/>
              <a:miter lim="800000"/>
              <a:headEnd/>
              <a:tailEnd/>
            </a:ln>
          </p:spPr>
          <p:txBody>
            <a:bodyPr/>
            <a:lstStyle/>
            <a:p>
              <a:endParaRPr lang="en-US"/>
            </a:p>
          </p:txBody>
        </p:sp>
        <p:sp>
          <p:nvSpPr>
            <p:cNvPr id="55315" name="Line 22"/>
            <p:cNvSpPr>
              <a:spLocks noChangeShapeType="1"/>
            </p:cNvSpPr>
            <p:nvPr/>
          </p:nvSpPr>
          <p:spPr bwMode="auto">
            <a:xfrm>
              <a:off x="2497" y="1084"/>
              <a:ext cx="1" cy="1834"/>
            </a:xfrm>
            <a:prstGeom prst="line">
              <a:avLst/>
            </a:prstGeom>
            <a:noFill/>
            <a:ln w="25560">
              <a:solidFill>
                <a:srgbClr val="000000"/>
              </a:solidFill>
              <a:prstDash val="sysDot"/>
              <a:miter lim="800000"/>
              <a:headEnd/>
              <a:tailEnd/>
            </a:ln>
          </p:spPr>
          <p:txBody>
            <a:bodyPr/>
            <a:lstStyle/>
            <a:p>
              <a:endParaRPr lang="en-US"/>
            </a:p>
          </p:txBody>
        </p:sp>
        <p:sp>
          <p:nvSpPr>
            <p:cNvPr id="55316" name="Line 23"/>
            <p:cNvSpPr>
              <a:spLocks noChangeShapeType="1"/>
            </p:cNvSpPr>
            <p:nvPr/>
          </p:nvSpPr>
          <p:spPr bwMode="auto">
            <a:xfrm>
              <a:off x="2973" y="1084"/>
              <a:ext cx="1" cy="1834"/>
            </a:xfrm>
            <a:prstGeom prst="line">
              <a:avLst/>
            </a:prstGeom>
            <a:noFill/>
            <a:ln w="25560">
              <a:solidFill>
                <a:srgbClr val="000000"/>
              </a:solidFill>
              <a:prstDash val="sysDot"/>
              <a:miter lim="800000"/>
              <a:headEnd/>
              <a:tailEnd/>
            </a:ln>
          </p:spPr>
          <p:txBody>
            <a:bodyPr/>
            <a:lstStyle/>
            <a:p>
              <a:endParaRPr lang="en-US"/>
            </a:p>
          </p:txBody>
        </p:sp>
        <p:sp>
          <p:nvSpPr>
            <p:cNvPr id="55317" name="Line 24"/>
            <p:cNvSpPr>
              <a:spLocks noChangeShapeType="1"/>
            </p:cNvSpPr>
            <p:nvPr/>
          </p:nvSpPr>
          <p:spPr bwMode="auto">
            <a:xfrm>
              <a:off x="3449" y="1084"/>
              <a:ext cx="1" cy="1834"/>
            </a:xfrm>
            <a:prstGeom prst="line">
              <a:avLst/>
            </a:prstGeom>
            <a:noFill/>
            <a:ln w="25560">
              <a:solidFill>
                <a:srgbClr val="000000"/>
              </a:solidFill>
              <a:prstDash val="sysDot"/>
              <a:miter lim="800000"/>
              <a:headEnd/>
              <a:tailEnd/>
            </a:ln>
          </p:spPr>
          <p:txBody>
            <a:bodyPr/>
            <a:lstStyle/>
            <a:p>
              <a:endParaRPr lang="en-US"/>
            </a:p>
          </p:txBody>
        </p:sp>
        <p:sp>
          <p:nvSpPr>
            <p:cNvPr id="55318" name="Line 25"/>
            <p:cNvSpPr>
              <a:spLocks noChangeShapeType="1"/>
            </p:cNvSpPr>
            <p:nvPr/>
          </p:nvSpPr>
          <p:spPr bwMode="auto">
            <a:xfrm>
              <a:off x="3925" y="1084"/>
              <a:ext cx="1" cy="1834"/>
            </a:xfrm>
            <a:prstGeom prst="line">
              <a:avLst/>
            </a:prstGeom>
            <a:noFill/>
            <a:ln w="25560">
              <a:solidFill>
                <a:srgbClr val="000000"/>
              </a:solidFill>
              <a:prstDash val="sysDot"/>
              <a:miter lim="800000"/>
              <a:headEnd/>
              <a:tailEnd/>
            </a:ln>
          </p:spPr>
          <p:txBody>
            <a:bodyPr/>
            <a:lstStyle/>
            <a:p>
              <a:endParaRPr lang="en-US"/>
            </a:p>
          </p:txBody>
        </p:sp>
        <p:sp>
          <p:nvSpPr>
            <p:cNvPr id="55319" name="Line 26"/>
            <p:cNvSpPr>
              <a:spLocks noChangeShapeType="1"/>
            </p:cNvSpPr>
            <p:nvPr/>
          </p:nvSpPr>
          <p:spPr bwMode="auto">
            <a:xfrm>
              <a:off x="4402" y="1084"/>
              <a:ext cx="1" cy="1834"/>
            </a:xfrm>
            <a:prstGeom prst="line">
              <a:avLst/>
            </a:prstGeom>
            <a:noFill/>
            <a:ln w="25560">
              <a:solidFill>
                <a:srgbClr val="000000"/>
              </a:solidFill>
              <a:prstDash val="sysDot"/>
              <a:miter lim="800000"/>
              <a:headEnd/>
              <a:tailEnd/>
            </a:ln>
          </p:spPr>
          <p:txBody>
            <a:bodyPr/>
            <a:lstStyle/>
            <a:p>
              <a:endParaRPr lang="en-US"/>
            </a:p>
          </p:txBody>
        </p:sp>
        <p:sp>
          <p:nvSpPr>
            <p:cNvPr id="55320" name="Line 27"/>
            <p:cNvSpPr>
              <a:spLocks noChangeShapeType="1"/>
            </p:cNvSpPr>
            <p:nvPr/>
          </p:nvSpPr>
          <p:spPr bwMode="auto">
            <a:xfrm>
              <a:off x="4878" y="1189"/>
              <a:ext cx="1" cy="1729"/>
            </a:xfrm>
            <a:prstGeom prst="line">
              <a:avLst/>
            </a:prstGeom>
            <a:noFill/>
            <a:ln w="25560">
              <a:solidFill>
                <a:srgbClr val="000000"/>
              </a:solidFill>
              <a:prstDash val="sysDot"/>
              <a:miter lim="800000"/>
              <a:headEnd/>
              <a:tailEnd/>
            </a:ln>
          </p:spPr>
          <p:txBody>
            <a:bodyPr/>
            <a:lstStyle/>
            <a:p>
              <a:endParaRPr lang="en-US"/>
            </a:p>
          </p:txBody>
        </p:sp>
        <p:sp>
          <p:nvSpPr>
            <p:cNvPr id="55321" name="Line 28"/>
            <p:cNvSpPr>
              <a:spLocks noChangeShapeType="1"/>
            </p:cNvSpPr>
            <p:nvPr/>
          </p:nvSpPr>
          <p:spPr bwMode="auto">
            <a:xfrm>
              <a:off x="5354" y="1136"/>
              <a:ext cx="1" cy="1782"/>
            </a:xfrm>
            <a:prstGeom prst="line">
              <a:avLst/>
            </a:prstGeom>
            <a:noFill/>
            <a:ln w="25560">
              <a:solidFill>
                <a:srgbClr val="000000"/>
              </a:solidFill>
              <a:prstDash val="sysDot"/>
              <a:miter lim="800000"/>
              <a:headEnd/>
              <a:tailEnd/>
            </a:ln>
          </p:spPr>
          <p:txBody>
            <a:bodyPr/>
            <a:lstStyle/>
            <a:p>
              <a:endParaRPr lang="en-US"/>
            </a:p>
          </p:txBody>
        </p:sp>
        <p:grpSp>
          <p:nvGrpSpPr>
            <p:cNvPr id="6" name="Group 29"/>
            <p:cNvGrpSpPr>
              <a:grpSpLocks/>
            </p:cNvGrpSpPr>
            <p:nvPr/>
          </p:nvGrpSpPr>
          <p:grpSpPr bwMode="auto">
            <a:xfrm>
              <a:off x="2581" y="1009"/>
              <a:ext cx="271" cy="543"/>
              <a:chOff x="2581" y="1009"/>
              <a:chExt cx="271" cy="543"/>
            </a:xfrm>
          </p:grpSpPr>
          <p:sp>
            <p:nvSpPr>
              <p:cNvPr id="55423" name="Freeform 30"/>
              <p:cNvSpPr>
                <a:spLocks noChangeArrowheads="1"/>
              </p:cNvSpPr>
              <p:nvPr/>
            </p:nvSpPr>
            <p:spPr bwMode="auto">
              <a:xfrm>
                <a:off x="2617" y="1022"/>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55424" name="Rectangle 31"/>
              <p:cNvSpPr>
                <a:spLocks noChangeArrowheads="1"/>
              </p:cNvSpPr>
              <p:nvPr/>
            </p:nvSpPr>
            <p:spPr bwMode="auto">
              <a:xfrm rot="5400000">
                <a:off x="2499" y="1091"/>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7" name="Group 32"/>
            <p:cNvGrpSpPr>
              <a:grpSpLocks/>
            </p:cNvGrpSpPr>
            <p:nvPr/>
          </p:nvGrpSpPr>
          <p:grpSpPr bwMode="auto">
            <a:xfrm>
              <a:off x="1479" y="1128"/>
              <a:ext cx="491" cy="318"/>
              <a:chOff x="1479" y="1128"/>
              <a:chExt cx="491" cy="318"/>
            </a:xfrm>
          </p:grpSpPr>
          <p:sp>
            <p:nvSpPr>
              <p:cNvPr id="55419" name="Rectangle 33"/>
              <p:cNvSpPr>
                <a:spLocks noChangeArrowheads="1"/>
              </p:cNvSpPr>
              <p:nvPr/>
            </p:nvSpPr>
            <p:spPr bwMode="auto">
              <a:xfrm>
                <a:off x="1479" y="1134"/>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8" name="Group 34"/>
              <p:cNvGrpSpPr>
                <a:grpSpLocks/>
              </p:cNvGrpSpPr>
              <p:nvPr/>
            </p:nvGrpSpPr>
            <p:grpSpPr bwMode="auto">
              <a:xfrm>
                <a:off x="1596" y="1128"/>
                <a:ext cx="374" cy="318"/>
                <a:chOff x="1596" y="1128"/>
                <a:chExt cx="374" cy="318"/>
              </a:xfrm>
            </p:grpSpPr>
            <p:sp>
              <p:nvSpPr>
                <p:cNvPr id="55421" name="Freeform 35"/>
                <p:cNvSpPr>
                  <a:spLocks noChangeArrowheads="1"/>
                </p:cNvSpPr>
                <p:nvPr/>
              </p:nvSpPr>
              <p:spPr bwMode="auto">
                <a:xfrm>
                  <a:off x="1596" y="1128"/>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55422" name="Freeform 36"/>
                <p:cNvSpPr>
                  <a:spLocks noChangeArrowheads="1"/>
                </p:cNvSpPr>
                <p:nvPr/>
              </p:nvSpPr>
              <p:spPr bwMode="auto">
                <a:xfrm>
                  <a:off x="1782" y="1128"/>
                  <a:ext cx="188" cy="319"/>
                </a:xfrm>
                <a:custGeom>
                  <a:avLst/>
                  <a:gdLst>
                    <a:gd name="T0" fmla="*/ 0 w 171"/>
                    <a:gd name="T1" fmla="*/ 0 h 289"/>
                    <a:gd name="T2" fmla="*/ 206 w 171"/>
                    <a:gd name="T3" fmla="*/ 0 h 289"/>
                    <a:gd name="T4" fmla="*/ 206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55324" name="Rectangle 37"/>
            <p:cNvSpPr>
              <a:spLocks noChangeArrowheads="1"/>
            </p:cNvSpPr>
            <p:nvPr/>
          </p:nvSpPr>
          <p:spPr bwMode="auto">
            <a:xfrm>
              <a:off x="2004" y="1140"/>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9" name="Group 38"/>
            <p:cNvGrpSpPr>
              <a:grpSpLocks/>
            </p:cNvGrpSpPr>
            <p:nvPr/>
          </p:nvGrpSpPr>
          <p:grpSpPr bwMode="auto">
            <a:xfrm>
              <a:off x="2103" y="1128"/>
              <a:ext cx="325" cy="318"/>
              <a:chOff x="2103" y="1128"/>
              <a:chExt cx="325" cy="318"/>
            </a:xfrm>
          </p:grpSpPr>
          <p:sp>
            <p:nvSpPr>
              <p:cNvPr id="55417" name="Freeform 39"/>
              <p:cNvSpPr>
                <a:spLocks noChangeArrowheads="1"/>
              </p:cNvSpPr>
              <p:nvPr/>
            </p:nvSpPr>
            <p:spPr bwMode="auto">
              <a:xfrm>
                <a:off x="2103" y="1128"/>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55418" name="Freeform 40"/>
              <p:cNvSpPr>
                <a:spLocks noChangeArrowheads="1"/>
              </p:cNvSpPr>
              <p:nvPr/>
            </p:nvSpPr>
            <p:spPr bwMode="auto">
              <a:xfrm>
                <a:off x="2266" y="1128"/>
                <a:ext cx="164" cy="319"/>
              </a:xfrm>
              <a:custGeom>
                <a:avLst/>
                <a:gdLst>
                  <a:gd name="T0" fmla="*/ 0 w 148"/>
                  <a:gd name="T1" fmla="*/ 0 h 289"/>
                  <a:gd name="T2" fmla="*/ 181 w 148"/>
                  <a:gd name="T3" fmla="*/ 0 h 289"/>
                  <a:gd name="T4" fmla="*/ 181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55326" name="Line 41"/>
            <p:cNvSpPr>
              <a:spLocks noChangeShapeType="1"/>
            </p:cNvSpPr>
            <p:nvPr/>
          </p:nvSpPr>
          <p:spPr bwMode="auto">
            <a:xfrm>
              <a:off x="1976" y="1286"/>
              <a:ext cx="106" cy="1"/>
            </a:xfrm>
            <a:prstGeom prst="line">
              <a:avLst/>
            </a:prstGeom>
            <a:noFill/>
            <a:ln w="25560">
              <a:solidFill>
                <a:srgbClr val="000000"/>
              </a:solidFill>
              <a:miter lim="800000"/>
              <a:headEnd/>
              <a:tailEnd/>
            </a:ln>
          </p:spPr>
          <p:txBody>
            <a:bodyPr/>
            <a:lstStyle/>
            <a:p>
              <a:endParaRPr lang="en-US"/>
            </a:p>
          </p:txBody>
        </p:sp>
        <p:sp>
          <p:nvSpPr>
            <p:cNvPr id="55327" name="Freeform 42"/>
            <p:cNvSpPr>
              <a:spLocks noChangeArrowheads="1"/>
            </p:cNvSpPr>
            <p:nvPr/>
          </p:nvSpPr>
          <p:spPr bwMode="auto">
            <a:xfrm>
              <a:off x="2045" y="1181"/>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55328" name="Line 43"/>
            <p:cNvSpPr>
              <a:spLocks noChangeShapeType="1"/>
            </p:cNvSpPr>
            <p:nvPr/>
          </p:nvSpPr>
          <p:spPr bwMode="auto">
            <a:xfrm>
              <a:off x="2435" y="1181"/>
              <a:ext cx="173" cy="1"/>
            </a:xfrm>
            <a:prstGeom prst="line">
              <a:avLst/>
            </a:prstGeom>
            <a:noFill/>
            <a:ln w="25560">
              <a:solidFill>
                <a:srgbClr val="000000"/>
              </a:solidFill>
              <a:miter lim="800000"/>
              <a:headEnd/>
              <a:tailEnd/>
            </a:ln>
          </p:spPr>
          <p:txBody>
            <a:bodyPr/>
            <a:lstStyle/>
            <a:p>
              <a:endParaRPr lang="en-US"/>
            </a:p>
          </p:txBody>
        </p:sp>
        <p:sp>
          <p:nvSpPr>
            <p:cNvPr id="55329" name="Rectangle 44"/>
            <p:cNvSpPr>
              <a:spLocks noChangeArrowheads="1"/>
            </p:cNvSpPr>
            <p:nvPr/>
          </p:nvSpPr>
          <p:spPr bwMode="auto">
            <a:xfrm>
              <a:off x="2887" y="1134"/>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sp>
          <p:nvSpPr>
            <p:cNvPr id="55330" name="Rectangle 45"/>
            <p:cNvSpPr>
              <a:spLocks noChangeArrowheads="1"/>
            </p:cNvSpPr>
            <p:nvPr/>
          </p:nvSpPr>
          <p:spPr bwMode="auto">
            <a:xfrm>
              <a:off x="3447" y="1134"/>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0" name="Group 46"/>
            <p:cNvGrpSpPr>
              <a:grpSpLocks/>
            </p:cNvGrpSpPr>
            <p:nvPr/>
          </p:nvGrpSpPr>
          <p:grpSpPr bwMode="auto">
            <a:xfrm>
              <a:off x="3555" y="1128"/>
              <a:ext cx="312" cy="318"/>
              <a:chOff x="3555" y="1128"/>
              <a:chExt cx="312" cy="318"/>
            </a:xfrm>
          </p:grpSpPr>
          <p:sp>
            <p:nvSpPr>
              <p:cNvPr id="55415" name="Freeform 47"/>
              <p:cNvSpPr>
                <a:spLocks noChangeArrowheads="1"/>
              </p:cNvSpPr>
              <p:nvPr/>
            </p:nvSpPr>
            <p:spPr bwMode="auto">
              <a:xfrm>
                <a:off x="3555" y="1128"/>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55416" name="Freeform 48"/>
              <p:cNvSpPr>
                <a:spLocks noChangeArrowheads="1"/>
              </p:cNvSpPr>
              <p:nvPr/>
            </p:nvSpPr>
            <p:spPr bwMode="auto">
              <a:xfrm>
                <a:off x="3710" y="1128"/>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55332" name="Line 49"/>
            <p:cNvSpPr>
              <a:spLocks noChangeShapeType="1"/>
            </p:cNvSpPr>
            <p:nvPr/>
          </p:nvSpPr>
          <p:spPr bwMode="auto">
            <a:xfrm>
              <a:off x="3393" y="1286"/>
              <a:ext cx="153" cy="1"/>
            </a:xfrm>
            <a:prstGeom prst="line">
              <a:avLst/>
            </a:prstGeom>
            <a:noFill/>
            <a:ln w="25560">
              <a:solidFill>
                <a:srgbClr val="000000"/>
              </a:solidFill>
              <a:miter lim="800000"/>
              <a:headEnd/>
              <a:tailEnd/>
            </a:ln>
          </p:spPr>
          <p:txBody>
            <a:bodyPr/>
            <a:lstStyle/>
            <a:p>
              <a:endParaRPr lang="en-US"/>
            </a:p>
          </p:txBody>
        </p:sp>
        <p:sp>
          <p:nvSpPr>
            <p:cNvPr id="55333" name="Line 50"/>
            <p:cNvSpPr>
              <a:spLocks noChangeShapeType="1"/>
            </p:cNvSpPr>
            <p:nvPr/>
          </p:nvSpPr>
          <p:spPr bwMode="auto">
            <a:xfrm>
              <a:off x="2859" y="1286"/>
              <a:ext cx="171" cy="1"/>
            </a:xfrm>
            <a:prstGeom prst="line">
              <a:avLst/>
            </a:prstGeom>
            <a:noFill/>
            <a:ln w="25560">
              <a:solidFill>
                <a:srgbClr val="000000"/>
              </a:solidFill>
              <a:miter lim="800000"/>
              <a:headEnd/>
              <a:tailEnd/>
            </a:ln>
          </p:spPr>
          <p:txBody>
            <a:bodyPr/>
            <a:lstStyle/>
            <a:p>
              <a:endParaRPr lang="en-US"/>
            </a:p>
          </p:txBody>
        </p:sp>
        <p:sp>
          <p:nvSpPr>
            <p:cNvPr id="55334" name="Freeform 51"/>
            <p:cNvSpPr>
              <a:spLocks noChangeArrowheads="1"/>
            </p:cNvSpPr>
            <p:nvPr/>
          </p:nvSpPr>
          <p:spPr bwMode="auto">
            <a:xfrm>
              <a:off x="2993" y="1286"/>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55335" name="Line 52"/>
            <p:cNvSpPr>
              <a:spLocks noChangeShapeType="1"/>
            </p:cNvSpPr>
            <p:nvPr/>
          </p:nvSpPr>
          <p:spPr bwMode="auto">
            <a:xfrm>
              <a:off x="2435" y="1392"/>
              <a:ext cx="173" cy="1"/>
            </a:xfrm>
            <a:prstGeom prst="line">
              <a:avLst/>
            </a:prstGeom>
            <a:noFill/>
            <a:ln w="25560">
              <a:solidFill>
                <a:srgbClr val="000000"/>
              </a:solidFill>
              <a:miter lim="800000"/>
              <a:headEnd/>
              <a:tailEnd/>
            </a:ln>
          </p:spPr>
          <p:txBody>
            <a:bodyPr/>
            <a:lstStyle/>
            <a:p>
              <a:endParaRPr lang="en-US"/>
            </a:p>
          </p:txBody>
        </p:sp>
        <p:sp>
          <p:nvSpPr>
            <p:cNvPr id="55336" name="Freeform 53"/>
            <p:cNvSpPr>
              <a:spLocks noChangeArrowheads="1"/>
            </p:cNvSpPr>
            <p:nvPr/>
          </p:nvSpPr>
          <p:spPr bwMode="auto">
            <a:xfrm>
              <a:off x="2538" y="1281"/>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1" name="Group 54"/>
            <p:cNvGrpSpPr>
              <a:grpSpLocks/>
            </p:cNvGrpSpPr>
            <p:nvPr/>
          </p:nvGrpSpPr>
          <p:grpSpPr bwMode="auto">
            <a:xfrm>
              <a:off x="3052" y="1503"/>
              <a:ext cx="270" cy="543"/>
              <a:chOff x="3052" y="1503"/>
              <a:chExt cx="270" cy="543"/>
            </a:xfrm>
          </p:grpSpPr>
          <p:sp>
            <p:nvSpPr>
              <p:cNvPr id="55413" name="Freeform 55"/>
              <p:cNvSpPr>
                <a:spLocks noChangeArrowheads="1"/>
              </p:cNvSpPr>
              <p:nvPr/>
            </p:nvSpPr>
            <p:spPr bwMode="auto">
              <a:xfrm>
                <a:off x="3087" y="1516"/>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55414" name="Rectangle 56"/>
              <p:cNvSpPr>
                <a:spLocks noChangeArrowheads="1"/>
              </p:cNvSpPr>
              <p:nvPr/>
            </p:nvSpPr>
            <p:spPr bwMode="auto">
              <a:xfrm rot="5400000">
                <a:off x="2970" y="158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2" name="Group 57"/>
            <p:cNvGrpSpPr>
              <a:grpSpLocks/>
            </p:cNvGrpSpPr>
            <p:nvPr/>
          </p:nvGrpSpPr>
          <p:grpSpPr bwMode="auto">
            <a:xfrm>
              <a:off x="1950" y="1622"/>
              <a:ext cx="491" cy="318"/>
              <a:chOff x="1950" y="1622"/>
              <a:chExt cx="491" cy="318"/>
            </a:xfrm>
          </p:grpSpPr>
          <p:sp>
            <p:nvSpPr>
              <p:cNvPr id="55409" name="Rectangle 58"/>
              <p:cNvSpPr>
                <a:spLocks noChangeArrowheads="1"/>
              </p:cNvSpPr>
              <p:nvPr/>
            </p:nvSpPr>
            <p:spPr bwMode="auto">
              <a:xfrm>
                <a:off x="1950" y="162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3" name="Group 59"/>
              <p:cNvGrpSpPr>
                <a:grpSpLocks/>
              </p:cNvGrpSpPr>
              <p:nvPr/>
            </p:nvGrpSpPr>
            <p:grpSpPr bwMode="auto">
              <a:xfrm>
                <a:off x="2067" y="1622"/>
                <a:ext cx="374" cy="318"/>
                <a:chOff x="2067" y="1622"/>
                <a:chExt cx="374" cy="318"/>
              </a:xfrm>
            </p:grpSpPr>
            <p:sp>
              <p:nvSpPr>
                <p:cNvPr id="55411" name="Freeform 60"/>
                <p:cNvSpPr>
                  <a:spLocks noChangeArrowheads="1"/>
                </p:cNvSpPr>
                <p:nvPr/>
              </p:nvSpPr>
              <p:spPr bwMode="auto">
                <a:xfrm>
                  <a:off x="2067" y="1622"/>
                  <a:ext cx="187" cy="319"/>
                </a:xfrm>
                <a:custGeom>
                  <a:avLst/>
                  <a:gdLst>
                    <a:gd name="T0" fmla="*/ 205 w 170"/>
                    <a:gd name="T1" fmla="*/ 0 h 289"/>
                    <a:gd name="T2" fmla="*/ 0 w 170"/>
                    <a:gd name="T3" fmla="*/ 0 h 289"/>
                    <a:gd name="T4" fmla="*/ 0 w 170"/>
                    <a:gd name="T5" fmla="*/ 351 h 289"/>
                    <a:gd name="T6" fmla="*/ 205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55412" name="Freeform 61"/>
                <p:cNvSpPr>
                  <a:spLocks noChangeArrowheads="1"/>
                </p:cNvSpPr>
                <p:nvPr/>
              </p:nvSpPr>
              <p:spPr bwMode="auto">
                <a:xfrm>
                  <a:off x="2253" y="1622"/>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55339" name="Rectangle 62"/>
            <p:cNvSpPr>
              <a:spLocks noChangeArrowheads="1"/>
            </p:cNvSpPr>
            <p:nvPr/>
          </p:nvSpPr>
          <p:spPr bwMode="auto">
            <a:xfrm>
              <a:off x="2475" y="1634"/>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sp>
          <p:nvSpPr>
            <p:cNvPr id="55340" name="Line 63"/>
            <p:cNvSpPr>
              <a:spLocks noChangeShapeType="1"/>
            </p:cNvSpPr>
            <p:nvPr/>
          </p:nvSpPr>
          <p:spPr bwMode="auto">
            <a:xfrm>
              <a:off x="2447" y="1780"/>
              <a:ext cx="106" cy="1"/>
            </a:xfrm>
            <a:prstGeom prst="line">
              <a:avLst/>
            </a:prstGeom>
            <a:noFill/>
            <a:ln w="25560">
              <a:solidFill>
                <a:srgbClr val="000000"/>
              </a:solidFill>
              <a:miter lim="800000"/>
              <a:headEnd/>
              <a:tailEnd/>
            </a:ln>
          </p:spPr>
          <p:txBody>
            <a:bodyPr/>
            <a:lstStyle/>
            <a:p>
              <a:endParaRPr lang="en-US"/>
            </a:p>
          </p:txBody>
        </p:sp>
        <p:sp>
          <p:nvSpPr>
            <p:cNvPr id="55341" name="Freeform 64"/>
            <p:cNvSpPr>
              <a:spLocks noChangeArrowheads="1"/>
            </p:cNvSpPr>
            <p:nvPr/>
          </p:nvSpPr>
          <p:spPr bwMode="auto">
            <a:xfrm>
              <a:off x="2516" y="1674"/>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55342" name="Line 65"/>
            <p:cNvSpPr>
              <a:spLocks noChangeShapeType="1"/>
            </p:cNvSpPr>
            <p:nvPr/>
          </p:nvSpPr>
          <p:spPr bwMode="auto">
            <a:xfrm>
              <a:off x="2906" y="1674"/>
              <a:ext cx="173" cy="1"/>
            </a:xfrm>
            <a:prstGeom prst="line">
              <a:avLst/>
            </a:prstGeom>
            <a:noFill/>
            <a:ln w="25560">
              <a:solidFill>
                <a:srgbClr val="000000"/>
              </a:solidFill>
              <a:miter lim="800000"/>
              <a:headEnd/>
              <a:tailEnd/>
            </a:ln>
          </p:spPr>
          <p:txBody>
            <a:bodyPr/>
            <a:lstStyle/>
            <a:p>
              <a:endParaRPr lang="en-US"/>
            </a:p>
          </p:txBody>
        </p:sp>
        <p:sp>
          <p:nvSpPr>
            <p:cNvPr id="55343" name="Rectangle 66"/>
            <p:cNvSpPr>
              <a:spLocks noChangeArrowheads="1"/>
            </p:cNvSpPr>
            <p:nvPr/>
          </p:nvSpPr>
          <p:spPr bwMode="auto">
            <a:xfrm>
              <a:off x="3358" y="162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4" name="Group 67"/>
            <p:cNvGrpSpPr>
              <a:grpSpLocks/>
            </p:cNvGrpSpPr>
            <p:nvPr/>
          </p:nvGrpSpPr>
          <p:grpSpPr bwMode="auto">
            <a:xfrm>
              <a:off x="3510" y="1622"/>
              <a:ext cx="357" cy="318"/>
              <a:chOff x="3510" y="1622"/>
              <a:chExt cx="357" cy="318"/>
            </a:xfrm>
          </p:grpSpPr>
          <p:sp>
            <p:nvSpPr>
              <p:cNvPr id="55407" name="Freeform 68"/>
              <p:cNvSpPr>
                <a:spLocks noChangeArrowheads="1"/>
              </p:cNvSpPr>
              <p:nvPr/>
            </p:nvSpPr>
            <p:spPr bwMode="auto">
              <a:xfrm>
                <a:off x="3510" y="1622"/>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55408" name="Freeform 69"/>
              <p:cNvSpPr>
                <a:spLocks noChangeArrowheads="1"/>
              </p:cNvSpPr>
              <p:nvPr/>
            </p:nvSpPr>
            <p:spPr bwMode="auto">
              <a:xfrm>
                <a:off x="3687" y="1622"/>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55345" name="Rectangle 70"/>
            <p:cNvSpPr>
              <a:spLocks noChangeArrowheads="1"/>
            </p:cNvSpPr>
            <p:nvPr/>
          </p:nvSpPr>
          <p:spPr bwMode="auto">
            <a:xfrm>
              <a:off x="3918" y="1628"/>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5" name="Group 71"/>
            <p:cNvGrpSpPr>
              <a:grpSpLocks/>
            </p:cNvGrpSpPr>
            <p:nvPr/>
          </p:nvGrpSpPr>
          <p:grpSpPr bwMode="auto">
            <a:xfrm>
              <a:off x="4026" y="1622"/>
              <a:ext cx="312" cy="318"/>
              <a:chOff x="4026" y="1622"/>
              <a:chExt cx="312" cy="318"/>
            </a:xfrm>
          </p:grpSpPr>
          <p:sp>
            <p:nvSpPr>
              <p:cNvPr id="55405" name="Freeform 72"/>
              <p:cNvSpPr>
                <a:spLocks noChangeArrowheads="1"/>
              </p:cNvSpPr>
              <p:nvPr/>
            </p:nvSpPr>
            <p:spPr bwMode="auto">
              <a:xfrm>
                <a:off x="4026" y="1622"/>
                <a:ext cx="156" cy="319"/>
              </a:xfrm>
              <a:custGeom>
                <a:avLst/>
                <a:gdLst>
                  <a:gd name="T0" fmla="*/ 170 w 142"/>
                  <a:gd name="T1" fmla="*/ 0 h 289"/>
                  <a:gd name="T2" fmla="*/ 0 w 142"/>
                  <a:gd name="T3" fmla="*/ 0 h 289"/>
                  <a:gd name="T4" fmla="*/ 0 w 142"/>
                  <a:gd name="T5" fmla="*/ 351 h 289"/>
                  <a:gd name="T6" fmla="*/ 170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55406" name="Freeform 73"/>
              <p:cNvSpPr>
                <a:spLocks noChangeArrowheads="1"/>
              </p:cNvSpPr>
              <p:nvPr/>
            </p:nvSpPr>
            <p:spPr bwMode="auto">
              <a:xfrm>
                <a:off x="4181" y="1622"/>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55347" name="Line 74"/>
            <p:cNvSpPr>
              <a:spLocks noChangeShapeType="1"/>
            </p:cNvSpPr>
            <p:nvPr/>
          </p:nvSpPr>
          <p:spPr bwMode="auto">
            <a:xfrm>
              <a:off x="3864" y="1780"/>
              <a:ext cx="153" cy="1"/>
            </a:xfrm>
            <a:prstGeom prst="line">
              <a:avLst/>
            </a:prstGeom>
            <a:noFill/>
            <a:ln w="25560">
              <a:solidFill>
                <a:srgbClr val="000000"/>
              </a:solidFill>
              <a:miter lim="800000"/>
              <a:headEnd/>
              <a:tailEnd/>
            </a:ln>
          </p:spPr>
          <p:txBody>
            <a:bodyPr/>
            <a:lstStyle/>
            <a:p>
              <a:endParaRPr lang="en-US"/>
            </a:p>
          </p:txBody>
        </p:sp>
        <p:sp>
          <p:nvSpPr>
            <p:cNvPr id="55348" name="Line 75"/>
            <p:cNvSpPr>
              <a:spLocks noChangeShapeType="1"/>
            </p:cNvSpPr>
            <p:nvPr/>
          </p:nvSpPr>
          <p:spPr bwMode="auto">
            <a:xfrm>
              <a:off x="3330" y="1780"/>
              <a:ext cx="171" cy="1"/>
            </a:xfrm>
            <a:prstGeom prst="line">
              <a:avLst/>
            </a:prstGeom>
            <a:noFill/>
            <a:ln w="25560">
              <a:solidFill>
                <a:srgbClr val="000000"/>
              </a:solidFill>
              <a:miter lim="800000"/>
              <a:headEnd/>
              <a:tailEnd/>
            </a:ln>
          </p:spPr>
          <p:txBody>
            <a:bodyPr/>
            <a:lstStyle/>
            <a:p>
              <a:endParaRPr lang="en-US"/>
            </a:p>
          </p:txBody>
        </p:sp>
        <p:sp>
          <p:nvSpPr>
            <p:cNvPr id="55349" name="Freeform 76"/>
            <p:cNvSpPr>
              <a:spLocks noChangeArrowheads="1"/>
            </p:cNvSpPr>
            <p:nvPr/>
          </p:nvSpPr>
          <p:spPr bwMode="auto">
            <a:xfrm>
              <a:off x="3463" y="1780"/>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55350" name="Line 77"/>
            <p:cNvSpPr>
              <a:spLocks noChangeShapeType="1"/>
            </p:cNvSpPr>
            <p:nvPr/>
          </p:nvSpPr>
          <p:spPr bwMode="auto">
            <a:xfrm>
              <a:off x="2906" y="1886"/>
              <a:ext cx="173" cy="1"/>
            </a:xfrm>
            <a:prstGeom prst="line">
              <a:avLst/>
            </a:prstGeom>
            <a:noFill/>
            <a:ln w="25560">
              <a:solidFill>
                <a:srgbClr val="000000"/>
              </a:solidFill>
              <a:miter lim="800000"/>
              <a:headEnd/>
              <a:tailEnd/>
            </a:ln>
          </p:spPr>
          <p:txBody>
            <a:bodyPr/>
            <a:lstStyle/>
            <a:p>
              <a:endParaRPr lang="en-US"/>
            </a:p>
          </p:txBody>
        </p:sp>
        <p:sp>
          <p:nvSpPr>
            <p:cNvPr id="55351" name="Freeform 78"/>
            <p:cNvSpPr>
              <a:spLocks noChangeArrowheads="1"/>
            </p:cNvSpPr>
            <p:nvPr/>
          </p:nvSpPr>
          <p:spPr bwMode="auto">
            <a:xfrm>
              <a:off x="3008" y="1775"/>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nvGrpSpPr>
            <p:cNvPr id="16" name="Group 79"/>
            <p:cNvGrpSpPr>
              <a:grpSpLocks/>
            </p:cNvGrpSpPr>
            <p:nvPr/>
          </p:nvGrpSpPr>
          <p:grpSpPr bwMode="auto">
            <a:xfrm>
              <a:off x="2532" y="2133"/>
              <a:ext cx="374" cy="318"/>
              <a:chOff x="2532" y="2133"/>
              <a:chExt cx="374" cy="318"/>
            </a:xfrm>
          </p:grpSpPr>
          <p:sp>
            <p:nvSpPr>
              <p:cNvPr id="55403" name="Freeform 80"/>
              <p:cNvSpPr>
                <a:spLocks noChangeArrowheads="1"/>
              </p:cNvSpPr>
              <p:nvPr/>
            </p:nvSpPr>
            <p:spPr bwMode="auto">
              <a:xfrm>
                <a:off x="2532" y="2133"/>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55404" name="Freeform 81"/>
              <p:cNvSpPr>
                <a:spLocks noChangeArrowheads="1"/>
              </p:cNvSpPr>
              <p:nvPr/>
            </p:nvSpPr>
            <p:spPr bwMode="auto">
              <a:xfrm>
                <a:off x="2718" y="2133"/>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55353" name="Rectangle 82"/>
            <p:cNvSpPr>
              <a:spLocks noChangeArrowheads="1"/>
            </p:cNvSpPr>
            <p:nvPr/>
          </p:nvSpPr>
          <p:spPr bwMode="auto">
            <a:xfrm>
              <a:off x="2415" y="2140"/>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7" name="Group 83"/>
            <p:cNvGrpSpPr>
              <a:grpSpLocks/>
            </p:cNvGrpSpPr>
            <p:nvPr/>
          </p:nvGrpSpPr>
          <p:grpSpPr bwMode="auto">
            <a:xfrm>
              <a:off x="3516" y="2016"/>
              <a:ext cx="272" cy="541"/>
              <a:chOff x="3516" y="2016"/>
              <a:chExt cx="272" cy="541"/>
            </a:xfrm>
          </p:grpSpPr>
          <p:sp>
            <p:nvSpPr>
              <p:cNvPr id="55401" name="Freeform 84"/>
              <p:cNvSpPr>
                <a:spLocks noChangeArrowheads="1"/>
              </p:cNvSpPr>
              <p:nvPr/>
            </p:nvSpPr>
            <p:spPr bwMode="auto">
              <a:xfrm>
                <a:off x="3553" y="202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55402" name="Rectangle 85"/>
              <p:cNvSpPr>
                <a:spLocks noChangeArrowheads="1"/>
              </p:cNvSpPr>
              <p:nvPr/>
            </p:nvSpPr>
            <p:spPr bwMode="auto">
              <a:xfrm rot="5400000">
                <a:off x="3434" y="2098"/>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sp>
          <p:nvSpPr>
            <p:cNvPr id="55355" name="Rectangle 86"/>
            <p:cNvSpPr>
              <a:spLocks noChangeArrowheads="1"/>
            </p:cNvSpPr>
            <p:nvPr/>
          </p:nvSpPr>
          <p:spPr bwMode="auto">
            <a:xfrm>
              <a:off x="2940" y="2145"/>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8" name="Group 87"/>
            <p:cNvGrpSpPr>
              <a:grpSpLocks/>
            </p:cNvGrpSpPr>
            <p:nvPr/>
          </p:nvGrpSpPr>
          <p:grpSpPr bwMode="auto">
            <a:xfrm>
              <a:off x="3039" y="2133"/>
              <a:ext cx="325" cy="318"/>
              <a:chOff x="3039" y="2133"/>
              <a:chExt cx="325" cy="318"/>
            </a:xfrm>
          </p:grpSpPr>
          <p:sp>
            <p:nvSpPr>
              <p:cNvPr id="55399" name="Freeform 88"/>
              <p:cNvSpPr>
                <a:spLocks noChangeArrowheads="1"/>
              </p:cNvSpPr>
              <p:nvPr/>
            </p:nvSpPr>
            <p:spPr bwMode="auto">
              <a:xfrm>
                <a:off x="3039" y="2133"/>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55400" name="Freeform 89"/>
              <p:cNvSpPr>
                <a:spLocks noChangeArrowheads="1"/>
              </p:cNvSpPr>
              <p:nvPr/>
            </p:nvSpPr>
            <p:spPr bwMode="auto">
              <a:xfrm>
                <a:off x="3202" y="2133"/>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55357" name="Line 90"/>
            <p:cNvSpPr>
              <a:spLocks noChangeShapeType="1"/>
            </p:cNvSpPr>
            <p:nvPr/>
          </p:nvSpPr>
          <p:spPr bwMode="auto">
            <a:xfrm>
              <a:off x="2912" y="2292"/>
              <a:ext cx="106" cy="1"/>
            </a:xfrm>
            <a:prstGeom prst="line">
              <a:avLst/>
            </a:prstGeom>
            <a:noFill/>
            <a:ln w="25560">
              <a:solidFill>
                <a:srgbClr val="000000"/>
              </a:solidFill>
              <a:miter lim="800000"/>
              <a:headEnd/>
              <a:tailEnd/>
            </a:ln>
          </p:spPr>
          <p:txBody>
            <a:bodyPr/>
            <a:lstStyle/>
            <a:p>
              <a:endParaRPr lang="en-US"/>
            </a:p>
          </p:txBody>
        </p:sp>
        <p:sp>
          <p:nvSpPr>
            <p:cNvPr id="55358" name="Freeform 91"/>
            <p:cNvSpPr>
              <a:spLocks noChangeArrowheads="1"/>
            </p:cNvSpPr>
            <p:nvPr/>
          </p:nvSpPr>
          <p:spPr bwMode="auto">
            <a:xfrm>
              <a:off x="2981" y="2186"/>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55359" name="Line 92"/>
            <p:cNvSpPr>
              <a:spLocks noChangeShapeType="1"/>
            </p:cNvSpPr>
            <p:nvPr/>
          </p:nvSpPr>
          <p:spPr bwMode="auto">
            <a:xfrm>
              <a:off x="3371" y="2186"/>
              <a:ext cx="173" cy="1"/>
            </a:xfrm>
            <a:prstGeom prst="line">
              <a:avLst/>
            </a:prstGeom>
            <a:noFill/>
            <a:ln w="25560">
              <a:solidFill>
                <a:srgbClr val="000000"/>
              </a:solidFill>
              <a:miter lim="800000"/>
              <a:headEnd/>
              <a:tailEnd/>
            </a:ln>
          </p:spPr>
          <p:txBody>
            <a:bodyPr/>
            <a:lstStyle/>
            <a:p>
              <a:endParaRPr lang="en-US"/>
            </a:p>
          </p:txBody>
        </p:sp>
        <p:sp>
          <p:nvSpPr>
            <p:cNvPr id="55360" name="Rectangle 93"/>
            <p:cNvSpPr>
              <a:spLocks noChangeArrowheads="1"/>
            </p:cNvSpPr>
            <p:nvPr/>
          </p:nvSpPr>
          <p:spPr bwMode="auto">
            <a:xfrm>
              <a:off x="3823" y="2140"/>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19" name="Group 94"/>
            <p:cNvGrpSpPr>
              <a:grpSpLocks/>
            </p:cNvGrpSpPr>
            <p:nvPr/>
          </p:nvGrpSpPr>
          <p:grpSpPr bwMode="auto">
            <a:xfrm>
              <a:off x="3975" y="2133"/>
              <a:ext cx="357" cy="318"/>
              <a:chOff x="3975" y="2133"/>
              <a:chExt cx="357" cy="318"/>
            </a:xfrm>
          </p:grpSpPr>
          <p:sp>
            <p:nvSpPr>
              <p:cNvPr id="55397" name="Freeform 95"/>
              <p:cNvSpPr>
                <a:spLocks noChangeArrowheads="1"/>
              </p:cNvSpPr>
              <p:nvPr/>
            </p:nvSpPr>
            <p:spPr bwMode="auto">
              <a:xfrm>
                <a:off x="3975" y="2133"/>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55398" name="Freeform 96"/>
              <p:cNvSpPr>
                <a:spLocks noChangeArrowheads="1"/>
              </p:cNvSpPr>
              <p:nvPr/>
            </p:nvSpPr>
            <p:spPr bwMode="auto">
              <a:xfrm>
                <a:off x="4152" y="2133"/>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55362" name="Rectangle 97"/>
            <p:cNvSpPr>
              <a:spLocks noChangeArrowheads="1"/>
            </p:cNvSpPr>
            <p:nvPr/>
          </p:nvSpPr>
          <p:spPr bwMode="auto">
            <a:xfrm>
              <a:off x="4383" y="2140"/>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20" name="Group 98"/>
            <p:cNvGrpSpPr>
              <a:grpSpLocks/>
            </p:cNvGrpSpPr>
            <p:nvPr/>
          </p:nvGrpSpPr>
          <p:grpSpPr bwMode="auto">
            <a:xfrm>
              <a:off x="4491" y="2133"/>
              <a:ext cx="312" cy="318"/>
              <a:chOff x="4491" y="2133"/>
              <a:chExt cx="312" cy="318"/>
            </a:xfrm>
          </p:grpSpPr>
          <p:sp>
            <p:nvSpPr>
              <p:cNvPr id="55395" name="Freeform 99"/>
              <p:cNvSpPr>
                <a:spLocks noChangeArrowheads="1"/>
              </p:cNvSpPr>
              <p:nvPr/>
            </p:nvSpPr>
            <p:spPr bwMode="auto">
              <a:xfrm>
                <a:off x="4491" y="2133"/>
                <a:ext cx="156" cy="319"/>
              </a:xfrm>
              <a:custGeom>
                <a:avLst/>
                <a:gdLst>
                  <a:gd name="T0" fmla="*/ 170 w 142"/>
                  <a:gd name="T1" fmla="*/ 0 h 289"/>
                  <a:gd name="T2" fmla="*/ 0 w 142"/>
                  <a:gd name="T3" fmla="*/ 0 h 289"/>
                  <a:gd name="T4" fmla="*/ 0 w 142"/>
                  <a:gd name="T5" fmla="*/ 351 h 289"/>
                  <a:gd name="T6" fmla="*/ 170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55396" name="Freeform 100"/>
              <p:cNvSpPr>
                <a:spLocks noChangeArrowheads="1"/>
              </p:cNvSpPr>
              <p:nvPr/>
            </p:nvSpPr>
            <p:spPr bwMode="auto">
              <a:xfrm>
                <a:off x="4646" y="2133"/>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55364" name="Line 101"/>
            <p:cNvSpPr>
              <a:spLocks noChangeShapeType="1"/>
            </p:cNvSpPr>
            <p:nvPr/>
          </p:nvSpPr>
          <p:spPr bwMode="auto">
            <a:xfrm>
              <a:off x="4329" y="2292"/>
              <a:ext cx="153" cy="1"/>
            </a:xfrm>
            <a:prstGeom prst="line">
              <a:avLst/>
            </a:prstGeom>
            <a:noFill/>
            <a:ln w="25560">
              <a:solidFill>
                <a:srgbClr val="000000"/>
              </a:solidFill>
              <a:miter lim="800000"/>
              <a:headEnd/>
              <a:tailEnd/>
            </a:ln>
          </p:spPr>
          <p:txBody>
            <a:bodyPr/>
            <a:lstStyle/>
            <a:p>
              <a:endParaRPr lang="en-US"/>
            </a:p>
          </p:txBody>
        </p:sp>
        <p:sp>
          <p:nvSpPr>
            <p:cNvPr id="55365" name="Line 102"/>
            <p:cNvSpPr>
              <a:spLocks noChangeShapeType="1"/>
            </p:cNvSpPr>
            <p:nvPr/>
          </p:nvSpPr>
          <p:spPr bwMode="auto">
            <a:xfrm>
              <a:off x="3795" y="2292"/>
              <a:ext cx="171" cy="1"/>
            </a:xfrm>
            <a:prstGeom prst="line">
              <a:avLst/>
            </a:prstGeom>
            <a:noFill/>
            <a:ln w="25560">
              <a:solidFill>
                <a:srgbClr val="000000"/>
              </a:solidFill>
              <a:miter lim="800000"/>
              <a:headEnd/>
              <a:tailEnd/>
            </a:ln>
          </p:spPr>
          <p:txBody>
            <a:bodyPr/>
            <a:lstStyle/>
            <a:p>
              <a:endParaRPr lang="en-US"/>
            </a:p>
          </p:txBody>
        </p:sp>
        <p:sp>
          <p:nvSpPr>
            <p:cNvPr id="55366" name="Freeform 103"/>
            <p:cNvSpPr>
              <a:spLocks noChangeArrowheads="1"/>
            </p:cNvSpPr>
            <p:nvPr/>
          </p:nvSpPr>
          <p:spPr bwMode="auto">
            <a:xfrm>
              <a:off x="3929" y="2292"/>
              <a:ext cx="476" cy="213"/>
            </a:xfrm>
            <a:custGeom>
              <a:avLst/>
              <a:gdLst>
                <a:gd name="T0" fmla="*/ 0 w 431"/>
                <a:gd name="T1" fmla="*/ 0 h 193"/>
                <a:gd name="T2" fmla="*/ 0 w 431"/>
                <a:gd name="T3" fmla="*/ 234 h 193"/>
                <a:gd name="T4" fmla="*/ 477 w 431"/>
                <a:gd name="T5" fmla="*/ 234 h 193"/>
                <a:gd name="T6" fmla="*/ 477 w 431"/>
                <a:gd name="T7" fmla="*/ 78 h 193"/>
                <a:gd name="T8" fmla="*/ 52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55367" name="Line 104"/>
            <p:cNvSpPr>
              <a:spLocks noChangeShapeType="1"/>
            </p:cNvSpPr>
            <p:nvPr/>
          </p:nvSpPr>
          <p:spPr bwMode="auto">
            <a:xfrm>
              <a:off x="3371" y="2397"/>
              <a:ext cx="173" cy="1"/>
            </a:xfrm>
            <a:prstGeom prst="line">
              <a:avLst/>
            </a:prstGeom>
            <a:noFill/>
            <a:ln w="25560">
              <a:solidFill>
                <a:srgbClr val="000000"/>
              </a:solidFill>
              <a:miter lim="800000"/>
              <a:headEnd/>
              <a:tailEnd/>
            </a:ln>
          </p:spPr>
          <p:txBody>
            <a:bodyPr/>
            <a:lstStyle/>
            <a:p>
              <a:endParaRPr lang="en-US"/>
            </a:p>
          </p:txBody>
        </p:sp>
        <p:sp>
          <p:nvSpPr>
            <p:cNvPr id="55368" name="Freeform 105"/>
            <p:cNvSpPr>
              <a:spLocks noChangeArrowheads="1"/>
            </p:cNvSpPr>
            <p:nvPr/>
          </p:nvSpPr>
          <p:spPr bwMode="auto">
            <a:xfrm>
              <a:off x="3473" y="228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sp>
          <p:nvSpPr>
            <p:cNvPr id="55369" name="Rectangle 106"/>
            <p:cNvSpPr>
              <a:spLocks noChangeArrowheads="1"/>
            </p:cNvSpPr>
            <p:nvPr/>
          </p:nvSpPr>
          <p:spPr bwMode="auto">
            <a:xfrm>
              <a:off x="736" y="2583"/>
              <a:ext cx="48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Load</a:t>
              </a:r>
            </a:p>
          </p:txBody>
        </p:sp>
        <p:sp>
          <p:nvSpPr>
            <p:cNvPr id="55370" name="Rectangle 107"/>
            <p:cNvSpPr>
              <a:spLocks noChangeArrowheads="1"/>
            </p:cNvSpPr>
            <p:nvPr/>
          </p:nvSpPr>
          <p:spPr bwMode="auto">
            <a:xfrm>
              <a:off x="2944" y="2616"/>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21" name="Group 108"/>
            <p:cNvGrpSpPr>
              <a:grpSpLocks/>
            </p:cNvGrpSpPr>
            <p:nvPr/>
          </p:nvGrpSpPr>
          <p:grpSpPr bwMode="auto">
            <a:xfrm>
              <a:off x="4045" y="2492"/>
              <a:ext cx="272" cy="542"/>
              <a:chOff x="4045" y="2492"/>
              <a:chExt cx="272" cy="542"/>
            </a:xfrm>
          </p:grpSpPr>
          <p:sp>
            <p:nvSpPr>
              <p:cNvPr id="55393" name="Freeform 109"/>
              <p:cNvSpPr>
                <a:spLocks noChangeArrowheads="1"/>
              </p:cNvSpPr>
              <p:nvPr/>
            </p:nvSpPr>
            <p:spPr bwMode="auto">
              <a:xfrm>
                <a:off x="4082" y="2504"/>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55394" name="Rectangle 110"/>
              <p:cNvSpPr>
                <a:spLocks noChangeArrowheads="1"/>
              </p:cNvSpPr>
              <p:nvPr/>
            </p:nvSpPr>
            <p:spPr bwMode="auto">
              <a:xfrm rot="5400000">
                <a:off x="3963" y="2574"/>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sp>
          <p:nvSpPr>
            <p:cNvPr id="55372" name="Rectangle 111"/>
            <p:cNvSpPr>
              <a:spLocks noChangeArrowheads="1"/>
            </p:cNvSpPr>
            <p:nvPr/>
          </p:nvSpPr>
          <p:spPr bwMode="auto">
            <a:xfrm>
              <a:off x="3469" y="2621"/>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22" name="Group 112"/>
            <p:cNvGrpSpPr>
              <a:grpSpLocks/>
            </p:cNvGrpSpPr>
            <p:nvPr/>
          </p:nvGrpSpPr>
          <p:grpSpPr bwMode="auto">
            <a:xfrm>
              <a:off x="3568" y="2609"/>
              <a:ext cx="325" cy="318"/>
              <a:chOff x="3568" y="2609"/>
              <a:chExt cx="325" cy="318"/>
            </a:xfrm>
          </p:grpSpPr>
          <p:sp>
            <p:nvSpPr>
              <p:cNvPr id="55391" name="Freeform 113"/>
              <p:cNvSpPr>
                <a:spLocks noChangeArrowheads="1"/>
              </p:cNvSpPr>
              <p:nvPr/>
            </p:nvSpPr>
            <p:spPr bwMode="auto">
              <a:xfrm>
                <a:off x="3568" y="2609"/>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55392" name="Freeform 114"/>
              <p:cNvSpPr>
                <a:spLocks noChangeArrowheads="1"/>
              </p:cNvSpPr>
              <p:nvPr/>
            </p:nvSpPr>
            <p:spPr bwMode="auto">
              <a:xfrm>
                <a:off x="3731" y="2609"/>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55374" name="Line 115"/>
            <p:cNvSpPr>
              <a:spLocks noChangeShapeType="1"/>
            </p:cNvSpPr>
            <p:nvPr/>
          </p:nvSpPr>
          <p:spPr bwMode="auto">
            <a:xfrm>
              <a:off x="3441" y="2768"/>
              <a:ext cx="106" cy="1"/>
            </a:xfrm>
            <a:prstGeom prst="line">
              <a:avLst/>
            </a:prstGeom>
            <a:noFill/>
            <a:ln w="25560">
              <a:solidFill>
                <a:srgbClr val="000000"/>
              </a:solidFill>
              <a:miter lim="800000"/>
              <a:headEnd/>
              <a:tailEnd/>
            </a:ln>
          </p:spPr>
          <p:txBody>
            <a:bodyPr/>
            <a:lstStyle/>
            <a:p>
              <a:endParaRPr lang="en-US"/>
            </a:p>
          </p:txBody>
        </p:sp>
        <p:sp>
          <p:nvSpPr>
            <p:cNvPr id="55375" name="Freeform 116"/>
            <p:cNvSpPr>
              <a:spLocks noChangeArrowheads="1"/>
            </p:cNvSpPr>
            <p:nvPr/>
          </p:nvSpPr>
          <p:spPr bwMode="auto">
            <a:xfrm>
              <a:off x="3510" y="2662"/>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55376" name="Line 117"/>
            <p:cNvSpPr>
              <a:spLocks noChangeShapeType="1"/>
            </p:cNvSpPr>
            <p:nvPr/>
          </p:nvSpPr>
          <p:spPr bwMode="auto">
            <a:xfrm>
              <a:off x="3900" y="2662"/>
              <a:ext cx="173" cy="1"/>
            </a:xfrm>
            <a:prstGeom prst="line">
              <a:avLst/>
            </a:prstGeom>
            <a:noFill/>
            <a:ln w="25560">
              <a:solidFill>
                <a:srgbClr val="000000"/>
              </a:solidFill>
              <a:miter lim="800000"/>
              <a:headEnd/>
              <a:tailEnd/>
            </a:ln>
          </p:spPr>
          <p:txBody>
            <a:bodyPr/>
            <a:lstStyle/>
            <a:p>
              <a:endParaRPr lang="en-US"/>
            </a:p>
          </p:txBody>
        </p:sp>
        <p:sp>
          <p:nvSpPr>
            <p:cNvPr id="55377" name="Rectangle 118"/>
            <p:cNvSpPr>
              <a:spLocks noChangeArrowheads="1"/>
            </p:cNvSpPr>
            <p:nvPr/>
          </p:nvSpPr>
          <p:spPr bwMode="auto">
            <a:xfrm>
              <a:off x="4352" y="2616"/>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nvGrpSpPr>
            <p:cNvPr id="23" name="Group 119"/>
            <p:cNvGrpSpPr>
              <a:grpSpLocks/>
            </p:cNvGrpSpPr>
            <p:nvPr/>
          </p:nvGrpSpPr>
          <p:grpSpPr bwMode="auto">
            <a:xfrm>
              <a:off x="4504" y="2609"/>
              <a:ext cx="358" cy="318"/>
              <a:chOff x="4504" y="2609"/>
              <a:chExt cx="358" cy="318"/>
            </a:xfrm>
          </p:grpSpPr>
          <p:sp>
            <p:nvSpPr>
              <p:cNvPr id="55389" name="Freeform 120"/>
              <p:cNvSpPr>
                <a:spLocks noChangeArrowheads="1"/>
              </p:cNvSpPr>
              <p:nvPr/>
            </p:nvSpPr>
            <p:spPr bwMode="auto">
              <a:xfrm>
                <a:off x="4504" y="2609"/>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55390" name="Freeform 121"/>
              <p:cNvSpPr>
                <a:spLocks noChangeArrowheads="1"/>
              </p:cNvSpPr>
              <p:nvPr/>
            </p:nvSpPr>
            <p:spPr bwMode="auto">
              <a:xfrm>
                <a:off x="4682" y="2609"/>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55379" name="Rectangle 122"/>
            <p:cNvSpPr>
              <a:spLocks noChangeArrowheads="1"/>
            </p:cNvSpPr>
            <p:nvPr/>
          </p:nvSpPr>
          <p:spPr bwMode="auto">
            <a:xfrm>
              <a:off x="4912" y="2616"/>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24" name="Group 123"/>
            <p:cNvGrpSpPr>
              <a:grpSpLocks/>
            </p:cNvGrpSpPr>
            <p:nvPr/>
          </p:nvGrpSpPr>
          <p:grpSpPr bwMode="auto">
            <a:xfrm>
              <a:off x="5020" y="2609"/>
              <a:ext cx="312" cy="318"/>
              <a:chOff x="5020" y="2609"/>
              <a:chExt cx="312" cy="318"/>
            </a:xfrm>
          </p:grpSpPr>
          <p:sp>
            <p:nvSpPr>
              <p:cNvPr id="55387" name="Freeform 124"/>
              <p:cNvSpPr>
                <a:spLocks noChangeArrowheads="1"/>
              </p:cNvSpPr>
              <p:nvPr/>
            </p:nvSpPr>
            <p:spPr bwMode="auto">
              <a:xfrm>
                <a:off x="5020" y="2609"/>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55388" name="Freeform 125"/>
              <p:cNvSpPr>
                <a:spLocks noChangeArrowheads="1"/>
              </p:cNvSpPr>
              <p:nvPr/>
            </p:nvSpPr>
            <p:spPr bwMode="auto">
              <a:xfrm>
                <a:off x="5176" y="2609"/>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55381" name="Line 126"/>
            <p:cNvSpPr>
              <a:spLocks noChangeShapeType="1"/>
            </p:cNvSpPr>
            <p:nvPr/>
          </p:nvSpPr>
          <p:spPr bwMode="auto">
            <a:xfrm>
              <a:off x="4858" y="2768"/>
              <a:ext cx="153" cy="1"/>
            </a:xfrm>
            <a:prstGeom prst="line">
              <a:avLst/>
            </a:prstGeom>
            <a:noFill/>
            <a:ln w="25560">
              <a:solidFill>
                <a:srgbClr val="000000"/>
              </a:solidFill>
              <a:miter lim="800000"/>
              <a:headEnd/>
              <a:tailEnd/>
            </a:ln>
          </p:spPr>
          <p:txBody>
            <a:bodyPr/>
            <a:lstStyle/>
            <a:p>
              <a:endParaRPr lang="en-US"/>
            </a:p>
          </p:txBody>
        </p:sp>
        <p:sp>
          <p:nvSpPr>
            <p:cNvPr id="55382" name="Line 127"/>
            <p:cNvSpPr>
              <a:spLocks noChangeShapeType="1"/>
            </p:cNvSpPr>
            <p:nvPr/>
          </p:nvSpPr>
          <p:spPr bwMode="auto">
            <a:xfrm>
              <a:off x="4324" y="2768"/>
              <a:ext cx="171" cy="1"/>
            </a:xfrm>
            <a:prstGeom prst="line">
              <a:avLst/>
            </a:prstGeom>
            <a:noFill/>
            <a:ln w="25560">
              <a:solidFill>
                <a:srgbClr val="000000"/>
              </a:solidFill>
              <a:miter lim="800000"/>
              <a:headEnd/>
              <a:tailEnd/>
            </a:ln>
          </p:spPr>
          <p:txBody>
            <a:bodyPr/>
            <a:lstStyle/>
            <a:p>
              <a:endParaRPr lang="en-US"/>
            </a:p>
          </p:txBody>
        </p:sp>
        <p:sp>
          <p:nvSpPr>
            <p:cNvPr id="55383" name="Freeform 128"/>
            <p:cNvSpPr>
              <a:spLocks noChangeArrowheads="1"/>
            </p:cNvSpPr>
            <p:nvPr/>
          </p:nvSpPr>
          <p:spPr bwMode="auto">
            <a:xfrm>
              <a:off x="4458" y="2768"/>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55384" name="Line 129"/>
            <p:cNvSpPr>
              <a:spLocks noChangeShapeType="1"/>
            </p:cNvSpPr>
            <p:nvPr/>
          </p:nvSpPr>
          <p:spPr bwMode="auto">
            <a:xfrm>
              <a:off x="3900" y="2874"/>
              <a:ext cx="173" cy="1"/>
            </a:xfrm>
            <a:prstGeom prst="line">
              <a:avLst/>
            </a:prstGeom>
            <a:noFill/>
            <a:ln w="25560">
              <a:solidFill>
                <a:srgbClr val="000000"/>
              </a:solidFill>
              <a:miter lim="800000"/>
              <a:headEnd/>
              <a:tailEnd/>
            </a:ln>
          </p:spPr>
          <p:txBody>
            <a:bodyPr/>
            <a:lstStyle/>
            <a:p>
              <a:endParaRPr lang="en-US"/>
            </a:p>
          </p:txBody>
        </p:sp>
        <p:sp>
          <p:nvSpPr>
            <p:cNvPr id="55385" name="Freeform 130"/>
            <p:cNvSpPr>
              <a:spLocks noChangeArrowheads="1"/>
            </p:cNvSpPr>
            <p:nvPr/>
          </p:nvSpPr>
          <p:spPr bwMode="auto">
            <a:xfrm>
              <a:off x="4002" y="2763"/>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sp>
          <p:nvSpPr>
            <p:cNvPr id="55386" name="Line 131"/>
            <p:cNvSpPr>
              <a:spLocks noChangeShapeType="1"/>
            </p:cNvSpPr>
            <p:nvPr/>
          </p:nvSpPr>
          <p:spPr bwMode="auto">
            <a:xfrm>
              <a:off x="2910" y="1789"/>
              <a:ext cx="159" cy="899"/>
            </a:xfrm>
            <a:prstGeom prst="line">
              <a:avLst/>
            </a:prstGeom>
            <a:noFill/>
            <a:ln w="76320">
              <a:solidFill>
                <a:srgbClr val="00FF00"/>
              </a:solidFill>
              <a:miter lim="800000"/>
              <a:headEnd/>
              <a:tailEnd type="triangle" w="med" len="med"/>
            </a:ln>
          </p:spPr>
          <p:txBody>
            <a:bodyPr/>
            <a:lstStyle/>
            <a:p>
              <a:endParaRPr lang="en-US"/>
            </a:p>
          </p:txBody>
        </p:sp>
      </p:grpSp>
      <p:sp>
        <p:nvSpPr>
          <p:cNvPr id="55299" name="Rectangle 132"/>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900" dirty="0"/>
              <a:t>Control Hazard Solution #3: </a:t>
            </a:r>
            <a:r>
              <a:rPr lang="en-GB" sz="2900" dirty="0">
                <a:solidFill>
                  <a:srgbClr val="FF0000"/>
                </a:solidFill>
              </a:rPr>
              <a:t>Delayed Branch</a:t>
            </a:r>
          </a:p>
        </p:txBody>
      </p:sp>
      <p:sp>
        <p:nvSpPr>
          <p:cNvPr id="55300" name="Rectangle 133"/>
          <p:cNvSpPr>
            <a:spLocks noGrp="1" noChangeArrowheads="1"/>
          </p:cNvSpPr>
          <p:nvPr>
            <p:ph type="body" idx="4294967295"/>
          </p:nvPr>
        </p:nvSpPr>
        <p:spPr>
          <a:xfrm>
            <a:off x="228961" y="4496152"/>
            <a:ext cx="8762400" cy="2210633"/>
          </a:xfrm>
        </p:spPr>
        <p:txBody>
          <a:bodyPr lIns="82945" tIns="41473" rIns="82945" bIns="41473"/>
          <a:lstStyle/>
          <a:p>
            <a:pPr>
              <a:spcBef>
                <a:spcPts val="52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100" dirty="0">
                <a:solidFill>
                  <a:srgbClr val="FF0000"/>
                </a:solidFill>
              </a:rPr>
              <a:t>Delayed Branch</a:t>
            </a:r>
            <a:r>
              <a:rPr lang="en-GB" sz="2100" dirty="0"/>
              <a:t>: Redefine branch </a:t>
            </a:r>
            <a:r>
              <a:rPr lang="en-GB" sz="2100" dirty="0" err="1"/>
              <a:t>behavior</a:t>
            </a:r>
            <a:r>
              <a:rPr lang="en-GB" sz="2100" dirty="0"/>
              <a:t> (takes place after next instruction) </a:t>
            </a:r>
          </a:p>
          <a:p>
            <a:pPr>
              <a:spcBef>
                <a:spcPts val="52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100" dirty="0"/>
              <a:t>Impact: 0 clock cycles per branch instruction if can find instruction to put in “slot” (~50% of time)</a:t>
            </a:r>
          </a:p>
          <a:p>
            <a:pPr>
              <a:spcBef>
                <a:spcPts val="52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100" dirty="0"/>
              <a:t>As launch more instruction per clock cycle, less useful</a:t>
            </a:r>
          </a:p>
          <a:p>
            <a:pPr marL="391686" lvl="1" indent="-293764">
              <a:spcBef>
                <a:spcPts val="522"/>
              </a:spcBef>
              <a:spcAft>
                <a:spcPct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solidFill>
                  <a:srgbClr val="FF0000"/>
                </a:solidFill>
              </a:rPr>
              <a:t>What are tradeoffs for this? How does this compare to stall and ?</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7168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168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1685" name="Rectangle 4"/>
          <p:cNvSpPr>
            <a:spLocks noChangeArrowheads="1"/>
          </p:cNvSpPr>
          <p:nvPr>
            <p:ph type="title"/>
          </p:nvPr>
        </p:nvSpPr>
        <p:spPr>
          <a:xfrm>
            <a:off x="457200" y="0"/>
            <a:ext cx="8229600" cy="1143000"/>
          </a:xfrm>
        </p:spPr>
        <p:txBody>
          <a:bodyPr/>
          <a:lstStyle/>
          <a:p>
            <a:pPr algn="ctr" eaLnBrk="1" hangingPunct="1"/>
            <a:r>
              <a:rPr lang="en-US" dirty="0" smtClean="0"/>
              <a:t>Aside:  MIPS Register Convention</a:t>
            </a:r>
          </a:p>
        </p:txBody>
      </p:sp>
      <p:graphicFrame>
        <p:nvGraphicFramePr>
          <p:cNvPr id="21673" name="Group 169"/>
          <p:cNvGraphicFramePr>
            <a:graphicFrameLocks noGrp="1"/>
          </p:cNvGraphicFramePr>
          <p:nvPr/>
        </p:nvGraphicFramePr>
        <p:xfrm>
          <a:off x="685800" y="990600"/>
          <a:ext cx="7848600" cy="4826954"/>
        </p:xfrm>
        <a:graphic>
          <a:graphicData uri="http://schemas.openxmlformats.org/drawingml/2006/table">
            <a:tbl>
              <a:tblPr/>
              <a:tblGrid>
                <a:gridCol w="1524000"/>
                <a:gridCol w="1447800"/>
                <a:gridCol w="3352800"/>
                <a:gridCol w="1524000"/>
              </a:tblGrid>
              <a:tr h="414338">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1"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Name</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1"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Register Number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1"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Usage</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1"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Preserve on call?</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r h="679450">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$zero</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constant 0 (</a:t>
                      </a:r>
                      <a:r>
                        <a:rPr kumimoji="0" lang="en-US" sz="2000" b="0" i="0" u="none" strike="noStrike" cap="none" normalizeH="0" baseline="0">
                          <a:ln>
                            <a:noFill/>
                          </a:ln>
                          <a:solidFill>
                            <a:srgbClr val="063DE8"/>
                          </a:solidFill>
                          <a:effectLst/>
                          <a:latin typeface="Arial" pitchFamily="-106" charset="0"/>
                          <a:ea typeface="ヒラギノ角ゴ ProN W3" pitchFamily="-106" charset="-128"/>
                          <a:cs typeface="ヒラギノ角ゴ ProN W3" pitchFamily="-106" charset="-128"/>
                          <a:sym typeface="Arial" pitchFamily="-106" charset="0"/>
                        </a:rPr>
                        <a:t>hardware</a:t>
                      </a: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n.a.</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$at</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reserved</a:t>
                      </a: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 for assembler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n.a.</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$v0 - $v1</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2-3</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returned values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no</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$a0 - $a3</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4-7</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arguments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$t0 - $t7</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8-15</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temporaries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no</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$s0 - $s7</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16-23</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saved values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$t8 - $t9</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24-25</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temporaries</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no</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$gp</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28</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global pointer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$sp</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29</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stack pointer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$fp</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30</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frame pointer</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$ra</a:t>
                      </a:r>
                    </a:p>
                  </a:txBody>
                  <a:tcPr marL="38100" marR="38100" marT="38100" marB="381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31</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return addr (</a:t>
                      </a:r>
                      <a:r>
                        <a:rPr kumimoji="0" lang="en-US" sz="2000" b="0" i="0" u="none" strike="noStrike" cap="none" normalizeH="0" baseline="0">
                          <a:ln>
                            <a:noFill/>
                          </a:ln>
                          <a:solidFill>
                            <a:srgbClr val="063DE8"/>
                          </a:solidFill>
                          <a:effectLst/>
                          <a:latin typeface="Arial" pitchFamily="-106" charset="0"/>
                          <a:ea typeface="ヒラギノ角ゴ ProN W3" pitchFamily="-106" charset="-128"/>
                          <a:cs typeface="ヒラギノ角ゴ ProN W3" pitchFamily="-106" charset="-128"/>
                          <a:sym typeface="Arial" pitchFamily="-106" charset="0"/>
                        </a:rPr>
                        <a:t>hardware</a:t>
                      </a:r>
                      <a:r>
                        <a:rPr kumimoji="0" lang="en-US" sz="2000" b="0" i="0" u="none" strike="noStrike" cap="none" normalizeH="0" baseline="0">
                          <a:ln>
                            <a:noFill/>
                          </a:ln>
                          <a:solidFill>
                            <a:srgbClr val="000000"/>
                          </a:solidFill>
                          <a:effectLst/>
                          <a:latin typeface="Arial" pitchFamily="-106" charset="0"/>
                          <a:ea typeface="ヒラギノ角ゴ ProN W3" pitchFamily="-106" charset="-128"/>
                          <a:cs typeface="ヒラギノ角ゴ ProN W3" pitchFamily="-106" charset="-128"/>
                          <a:sym typeface="Arial" pitchFamily="-106" charset="0"/>
                        </a:rPr>
                        <a:t>)</a:t>
                      </a:r>
                    </a:p>
                  </a:txBody>
                  <a:tcPr marL="38100" marR="38100" marT="38100" marB="381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C0128"/>
                        </a:buClr>
                        <a:buSzPct val="75000"/>
                        <a:buFont typeface="Wingdings" pitchFamily="-106" charset="2"/>
                        <a:buNone/>
                        <a:tabLst>
                          <a:tab pos="914400" algn="l"/>
                        </a:tabLst>
                      </a:pPr>
                      <a:r>
                        <a:rPr kumimoji="0" lang="en-US" sz="2000" b="0" i="0" u="none" strike="noStrike" cap="none" normalizeH="0" baseline="0">
                          <a:ln>
                            <a:noFill/>
                          </a:ln>
                          <a:solidFill>
                            <a:schemeClr val="tx1"/>
                          </a:solidFill>
                          <a:effectLst/>
                          <a:latin typeface="Arial" pitchFamily="-106" charset="0"/>
                          <a:ea typeface="ヒラギノ角ゴ ProN W3" pitchFamily="-106" charset="-128"/>
                          <a:cs typeface="ヒラギノ角ゴ ProN W3" pitchFamily="-106" charset="-128"/>
                          <a:sym typeface="Arial" pitchFamily="-106" charset="0"/>
                        </a:rPr>
                        <a:t>yes</a:t>
                      </a:r>
                    </a:p>
                  </a:txBody>
                  <a:tcPr marL="38100" marR="38100" marT="38100" marB="381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753" name="Text Box 170"/>
          <p:cNvSpPr txBox="1">
            <a:spLocks/>
          </p:cNvSpPr>
          <p:nvPr/>
        </p:nvSpPr>
        <p:spPr bwMode="auto">
          <a:xfrm>
            <a:off x="669925" y="6019800"/>
            <a:ext cx="7940675" cy="731838"/>
          </a:xfrm>
          <a:prstGeom prst="rect">
            <a:avLst/>
          </a:prstGeom>
          <a:noFill/>
          <a:ln w="25400">
            <a:noFill/>
            <a:miter lim="800000"/>
            <a:headEnd/>
            <a:tailEnd/>
          </a:ln>
        </p:spPr>
        <p:txBody>
          <a:bodyPr>
            <a:spAutoFit/>
          </a:bodyPr>
          <a:lstStyle/>
          <a:p>
            <a:endParaRPr lang="en-US"/>
          </a:p>
        </p:txBody>
      </p:sp>
      <p:sp>
        <p:nvSpPr>
          <p:cNvPr id="71754" name="Rectangle 172"/>
          <p:cNvSpPr>
            <a:spLocks/>
          </p:cNvSpPr>
          <p:nvPr/>
        </p:nvSpPr>
        <p:spPr bwMode="auto">
          <a:xfrm>
            <a:off x="609600" y="5791200"/>
            <a:ext cx="7924800" cy="457200"/>
          </a:xfrm>
          <a:prstGeom prst="rect">
            <a:avLst/>
          </a:prstGeom>
          <a:noFill/>
          <a:ln w="25400">
            <a:noFill/>
            <a:miter lim="800000"/>
            <a:headEnd/>
            <a:tailEnd/>
          </a:ln>
        </p:spPr>
        <p:txBody>
          <a:bodyPr>
            <a:spAutoFit/>
          </a:bodyPr>
          <a:lstStyle/>
          <a:p>
            <a:pPr algn="l"/>
            <a:r>
              <a:rPr lang="en-US" sz="2400">
                <a:solidFill>
                  <a:schemeClr val="tx1"/>
                </a:solidFill>
              </a:rPr>
              <a:t>What does this mean?</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Consider following code:</a:t>
            </a:r>
          </a:p>
        </p:txBody>
      </p:sp>
      <p:sp>
        <p:nvSpPr>
          <p:cNvPr id="59395" name="Rectangle 2"/>
          <p:cNvSpPr>
            <a:spLocks noGrp="1" noChangeArrowheads="1"/>
          </p:cNvSpPr>
          <p:nvPr>
            <p:ph type="body" idx="4294967295"/>
          </p:nvPr>
        </p:nvSpPr>
        <p:spPr>
          <a:xfrm>
            <a:off x="228961" y="1143480"/>
            <a:ext cx="8762400" cy="5563305"/>
          </a:xfrm>
        </p:spPr>
        <p:txBody>
          <a:bodyPr lIns="82945" tIns="41473" rIns="82945" bIns="41473"/>
          <a:lstStyle/>
          <a:p>
            <a:pPr marL="309605" indent="-309605">
              <a:lnSpc>
                <a:spcPct val="89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for (</a:t>
            </a:r>
            <a:r>
              <a:rPr lang="en-GB" sz="2400" dirty="0" err="1">
                <a:latin typeface="Courier New" charset="0"/>
              </a:rPr>
              <a:t>i</a:t>
            </a:r>
            <a:r>
              <a:rPr lang="en-GB" sz="2400" dirty="0">
                <a:latin typeface="Courier New" charset="0"/>
              </a:rPr>
              <a:t>=0, s=0 ; </a:t>
            </a:r>
            <a:r>
              <a:rPr lang="en-GB" sz="2400" dirty="0" err="1">
                <a:latin typeface="Courier New" charset="0"/>
              </a:rPr>
              <a:t>i</a:t>
            </a:r>
            <a:r>
              <a:rPr lang="en-GB" sz="2400" dirty="0">
                <a:latin typeface="Courier New" charset="0"/>
              </a:rPr>
              <a:t> &lt; 100 ; </a:t>
            </a:r>
            <a:r>
              <a:rPr lang="en-GB" sz="2400" dirty="0" err="1">
                <a:latin typeface="Courier New" charset="0"/>
              </a:rPr>
              <a:t>i</a:t>
            </a:r>
            <a:r>
              <a:rPr lang="en-GB" sz="2400" dirty="0">
                <a:latin typeface="Courier New" charset="0"/>
              </a:rPr>
              <a:t>++) {</a:t>
            </a:r>
            <a:br>
              <a:rPr lang="en-GB" sz="2400" dirty="0">
                <a:latin typeface="Courier New" charset="0"/>
              </a:rPr>
            </a:br>
            <a:r>
              <a:rPr lang="en-GB" sz="2400" dirty="0">
                <a:latin typeface="Courier New" charset="0"/>
              </a:rPr>
              <a:t>  s += </a:t>
            </a:r>
            <a:r>
              <a:rPr lang="en-GB" sz="2400" dirty="0" err="1">
                <a:latin typeface="Courier New" charset="0"/>
              </a:rPr>
              <a:t>i</a:t>
            </a:r>
            <a:r>
              <a:rPr lang="en-GB" sz="2400" dirty="0">
                <a:latin typeface="Courier New" charset="0"/>
              </a:rPr>
              <a:t>*</a:t>
            </a:r>
            <a:r>
              <a:rPr lang="en-GB" sz="2400" dirty="0" err="1">
                <a:latin typeface="Courier New" charset="0"/>
              </a:rPr>
              <a:t>i</a:t>
            </a:r>
            <a:r>
              <a:rPr lang="en-GB" sz="2400" dirty="0">
                <a:latin typeface="Courier New" charset="0"/>
              </a:rPr>
              <a:t>;</a:t>
            </a:r>
            <a:br>
              <a:rPr lang="en-GB" sz="2400" dirty="0">
                <a:latin typeface="Courier New" charset="0"/>
              </a:rPr>
            </a:br>
            <a:r>
              <a:rPr lang="en-GB" sz="2400" dirty="0">
                <a:latin typeface="Courier New" charset="0"/>
              </a:rPr>
              <a:t>}</a:t>
            </a:r>
          </a:p>
          <a:p>
            <a:pPr marL="309605" indent="-309605">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400" dirty="0"/>
          </a:p>
          <a:p>
            <a:pPr marL="309605" indent="-309605">
              <a:lnSpc>
                <a:spcPct val="80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top:	</a:t>
            </a:r>
            <a:r>
              <a:rPr lang="en-GB" sz="2400" dirty="0" err="1">
                <a:latin typeface="Courier New" charset="0"/>
              </a:rPr>
              <a:t>mul</a:t>
            </a:r>
            <a:r>
              <a:rPr lang="en-GB" sz="2400" dirty="0">
                <a:latin typeface="Courier New" charset="0"/>
              </a:rPr>
              <a:t> temp,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a:t>
            </a:r>
            <a:r>
              <a:rPr lang="en-GB" sz="2400" dirty="0">
                <a:solidFill>
                  <a:srgbClr val="3366FF"/>
                </a:solidFill>
                <a:latin typeface="Courier New" charset="0"/>
              </a:rPr>
              <a:t># pretend OK</a:t>
            </a:r>
          </a:p>
          <a:p>
            <a:pPr marL="309605" indent="-309605">
              <a:lnSpc>
                <a:spcPct val="80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		add s, s, temp</a:t>
            </a:r>
          </a:p>
          <a:p>
            <a:pPr marL="309605" indent="-309605">
              <a:lnSpc>
                <a:spcPct val="80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		</a:t>
            </a:r>
            <a:r>
              <a:rPr lang="en-GB" sz="2400" dirty="0" err="1">
                <a:latin typeface="Courier New" charset="0"/>
              </a:rPr>
              <a:t>addiu</a:t>
            </a:r>
            <a:r>
              <a:rPr lang="en-GB" sz="2400" dirty="0">
                <a:latin typeface="Courier New" charset="0"/>
              </a:rPr>
              <a:t>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1</a:t>
            </a:r>
          </a:p>
          <a:p>
            <a:pPr marL="309605" indent="-309605">
              <a:lnSpc>
                <a:spcPct val="80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		</a:t>
            </a:r>
            <a:r>
              <a:rPr lang="en-GB" sz="2400" dirty="0" err="1">
                <a:latin typeface="Courier New" charset="0"/>
              </a:rPr>
              <a:t>sltiu</a:t>
            </a:r>
            <a:r>
              <a:rPr lang="en-GB" sz="2400" dirty="0">
                <a:latin typeface="Courier New" charset="0"/>
              </a:rPr>
              <a:t> b, </a:t>
            </a:r>
            <a:r>
              <a:rPr lang="en-GB" sz="2400" dirty="0" err="1">
                <a:latin typeface="Courier New" charset="0"/>
              </a:rPr>
              <a:t>i</a:t>
            </a:r>
            <a:r>
              <a:rPr lang="en-GB" sz="2400" dirty="0">
                <a:latin typeface="Courier New" charset="0"/>
              </a:rPr>
              <a:t>, 100</a:t>
            </a:r>
          </a:p>
          <a:p>
            <a:pPr marL="309605" indent="-309605">
              <a:lnSpc>
                <a:spcPct val="80000"/>
              </a:lnSpc>
              <a:spcBef>
                <a:spcPts val="612"/>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latin typeface="Courier New" charset="0"/>
              </a:rPr>
              <a:t>		</a:t>
            </a:r>
            <a:r>
              <a:rPr lang="en-GB" sz="2400" dirty="0" err="1">
                <a:latin typeface="Courier New" charset="0"/>
              </a:rPr>
              <a:t>beq</a:t>
            </a:r>
            <a:r>
              <a:rPr lang="en-GB" sz="2400" dirty="0">
                <a:latin typeface="Courier New" charset="0"/>
              </a:rPr>
              <a:t> b, 0, top</a:t>
            </a:r>
          </a:p>
          <a:p>
            <a:pPr marL="309605" indent="-309605">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		</a:t>
            </a:r>
            <a:r>
              <a:rPr lang="en-GB" sz="2400" dirty="0" err="1">
                <a:latin typeface="Courier New" charset="0"/>
              </a:rPr>
              <a:t>nop</a:t>
            </a:r>
            <a:r>
              <a:rPr lang="en-GB" sz="2400" dirty="0">
                <a:latin typeface="Courier New" charset="0"/>
              </a:rPr>
              <a:t>	     </a:t>
            </a:r>
            <a:r>
              <a:rPr lang="en-GB" sz="2400" dirty="0">
                <a:solidFill>
                  <a:srgbClr val="3366FF"/>
                </a:solidFill>
                <a:latin typeface="Courier New" charset="0"/>
              </a:rPr>
              <a:t># doesn’t count as an </a:t>
            </a:r>
            <a:r>
              <a:rPr lang="en-GB" sz="2400" dirty="0" err="1">
                <a:solidFill>
                  <a:srgbClr val="3366FF"/>
                </a:solidFill>
                <a:latin typeface="Courier New" charset="0"/>
              </a:rPr>
              <a:t>instr</a:t>
            </a:r>
            <a:endParaRPr lang="en-GB" sz="2400" dirty="0">
              <a:solidFill>
                <a:srgbClr val="3366FF"/>
              </a:solidFill>
              <a:latin typeface="Courier New" charset="0"/>
            </a:endParaRPr>
          </a:p>
          <a:p>
            <a:pPr marL="309605" indent="-309605">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400" dirty="0"/>
          </a:p>
          <a:p>
            <a:pPr marL="309605" indent="-309605">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solidFill>
                  <a:srgbClr val="FF0000"/>
                </a:solidFill>
              </a:rPr>
              <a:t>How many cycles to run this? CPI? How to make it faster?</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Unmodified Code</a:t>
            </a:r>
          </a:p>
        </p:txBody>
      </p:sp>
      <p:grpSp>
        <p:nvGrpSpPr>
          <p:cNvPr id="2" name="Group 2"/>
          <p:cNvGrpSpPr>
            <a:grpSpLocks/>
          </p:cNvGrpSpPr>
          <p:nvPr/>
        </p:nvGrpSpPr>
        <p:grpSpPr bwMode="auto">
          <a:xfrm>
            <a:off x="1440000" y="1742582"/>
            <a:ext cx="3718080" cy="391721"/>
            <a:chOff x="1000" y="1210"/>
            <a:chExt cx="2582" cy="272"/>
          </a:xfrm>
        </p:grpSpPr>
        <p:sp>
          <p:nvSpPr>
            <p:cNvPr id="61511" name="Rectangle 3"/>
            <p:cNvSpPr>
              <a:spLocks noChangeArrowheads="1"/>
            </p:cNvSpPr>
            <p:nvPr/>
          </p:nvSpPr>
          <p:spPr bwMode="auto">
            <a:xfrm>
              <a:off x="1000" y="1235"/>
              <a:ext cx="504" cy="247"/>
            </a:xfrm>
            <a:prstGeom prst="rect">
              <a:avLst/>
            </a:prstGeom>
            <a:noFill/>
            <a:ln w="25560">
              <a:solidFill>
                <a:srgbClr val="FF0000"/>
              </a:solidFill>
              <a:miter lim="800000"/>
              <a:headEnd/>
              <a:tailEnd/>
            </a:ln>
          </p:spPr>
          <p:txBody>
            <a:bodyPr wrap="none" anchor="ctr"/>
            <a:lstStyle/>
            <a:p>
              <a:endParaRPr lang="en-US"/>
            </a:p>
          </p:txBody>
        </p:sp>
        <p:sp>
          <p:nvSpPr>
            <p:cNvPr id="61512" name="Rectangle 4"/>
            <p:cNvSpPr>
              <a:spLocks noChangeArrowheads="1"/>
            </p:cNvSpPr>
            <p:nvPr/>
          </p:nvSpPr>
          <p:spPr bwMode="auto">
            <a:xfrm>
              <a:off x="1018" y="1210"/>
              <a:ext cx="450" cy="207"/>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61513" name="Rectangle 5"/>
            <p:cNvSpPr>
              <a:spLocks noChangeArrowheads="1"/>
            </p:cNvSpPr>
            <p:nvPr/>
          </p:nvSpPr>
          <p:spPr bwMode="auto">
            <a:xfrm>
              <a:off x="1519" y="1235"/>
              <a:ext cx="504" cy="247"/>
            </a:xfrm>
            <a:prstGeom prst="rect">
              <a:avLst/>
            </a:prstGeom>
            <a:noFill/>
            <a:ln w="25560">
              <a:solidFill>
                <a:srgbClr val="FF0000"/>
              </a:solidFill>
              <a:miter lim="800000"/>
              <a:headEnd/>
              <a:tailEnd/>
            </a:ln>
          </p:spPr>
          <p:txBody>
            <a:bodyPr wrap="none" anchor="ctr"/>
            <a:lstStyle/>
            <a:p>
              <a:endParaRPr lang="en-US"/>
            </a:p>
          </p:txBody>
        </p:sp>
        <p:sp>
          <p:nvSpPr>
            <p:cNvPr id="61514" name="Rectangle 6"/>
            <p:cNvSpPr>
              <a:spLocks noChangeArrowheads="1"/>
            </p:cNvSpPr>
            <p:nvPr/>
          </p:nvSpPr>
          <p:spPr bwMode="auto">
            <a:xfrm>
              <a:off x="2039" y="1235"/>
              <a:ext cx="504" cy="247"/>
            </a:xfrm>
            <a:prstGeom prst="rect">
              <a:avLst/>
            </a:prstGeom>
            <a:noFill/>
            <a:ln w="25560">
              <a:solidFill>
                <a:srgbClr val="FF0000"/>
              </a:solidFill>
              <a:miter lim="800000"/>
              <a:headEnd/>
              <a:tailEnd/>
            </a:ln>
          </p:spPr>
          <p:txBody>
            <a:bodyPr wrap="none" anchor="ctr"/>
            <a:lstStyle/>
            <a:p>
              <a:endParaRPr lang="en-US"/>
            </a:p>
          </p:txBody>
        </p:sp>
        <p:sp>
          <p:nvSpPr>
            <p:cNvPr id="61515" name="Rectangle 7"/>
            <p:cNvSpPr>
              <a:spLocks noChangeArrowheads="1"/>
            </p:cNvSpPr>
            <p:nvPr/>
          </p:nvSpPr>
          <p:spPr bwMode="auto">
            <a:xfrm>
              <a:off x="2559" y="1235"/>
              <a:ext cx="504" cy="247"/>
            </a:xfrm>
            <a:prstGeom prst="rect">
              <a:avLst/>
            </a:prstGeom>
            <a:noFill/>
            <a:ln w="25560">
              <a:solidFill>
                <a:srgbClr val="FF0000"/>
              </a:solidFill>
              <a:miter lim="800000"/>
              <a:headEnd/>
              <a:tailEnd/>
            </a:ln>
          </p:spPr>
          <p:txBody>
            <a:bodyPr wrap="none" anchor="ctr"/>
            <a:lstStyle/>
            <a:p>
              <a:endParaRPr lang="en-US"/>
            </a:p>
          </p:txBody>
        </p:sp>
        <p:sp>
          <p:nvSpPr>
            <p:cNvPr id="61516" name="Rectangle 8"/>
            <p:cNvSpPr>
              <a:spLocks noChangeArrowheads="1"/>
            </p:cNvSpPr>
            <p:nvPr/>
          </p:nvSpPr>
          <p:spPr bwMode="auto">
            <a:xfrm>
              <a:off x="3078" y="1235"/>
              <a:ext cx="504" cy="247"/>
            </a:xfrm>
            <a:prstGeom prst="rect">
              <a:avLst/>
            </a:prstGeom>
            <a:noFill/>
            <a:ln w="25560">
              <a:solidFill>
                <a:srgbClr val="FF0000"/>
              </a:solidFill>
              <a:miter lim="800000"/>
              <a:headEnd/>
              <a:tailEnd/>
            </a:ln>
          </p:spPr>
          <p:txBody>
            <a:bodyPr wrap="none" anchor="ctr"/>
            <a:lstStyle/>
            <a:p>
              <a:endParaRPr lang="en-US"/>
            </a:p>
          </p:txBody>
        </p:sp>
        <p:sp>
          <p:nvSpPr>
            <p:cNvPr id="61517" name="Rectangle 9"/>
            <p:cNvSpPr>
              <a:spLocks noChangeArrowheads="1"/>
            </p:cNvSpPr>
            <p:nvPr/>
          </p:nvSpPr>
          <p:spPr bwMode="auto">
            <a:xfrm>
              <a:off x="1489" y="1210"/>
              <a:ext cx="319"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61518" name="Rectangle 10"/>
            <p:cNvSpPr>
              <a:spLocks noChangeArrowheads="1"/>
            </p:cNvSpPr>
            <p:nvPr/>
          </p:nvSpPr>
          <p:spPr bwMode="auto">
            <a:xfrm>
              <a:off x="2008" y="1210"/>
              <a:ext cx="367"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61519" name="Rectangle 11"/>
            <p:cNvSpPr>
              <a:spLocks noChangeArrowheads="1"/>
            </p:cNvSpPr>
            <p:nvPr/>
          </p:nvSpPr>
          <p:spPr bwMode="auto">
            <a:xfrm>
              <a:off x="2523" y="1210"/>
              <a:ext cx="368"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61520" name="Rectangle 12"/>
            <p:cNvSpPr>
              <a:spLocks noChangeArrowheads="1"/>
            </p:cNvSpPr>
            <p:nvPr/>
          </p:nvSpPr>
          <p:spPr bwMode="auto">
            <a:xfrm>
              <a:off x="3098" y="1210"/>
              <a:ext cx="291"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grpSp>
        <p:nvGrpSpPr>
          <p:cNvPr id="3" name="Group 13"/>
          <p:cNvGrpSpPr>
            <a:grpSpLocks/>
          </p:cNvGrpSpPr>
          <p:nvPr/>
        </p:nvGrpSpPr>
        <p:grpSpPr bwMode="auto">
          <a:xfrm>
            <a:off x="2187360" y="2276879"/>
            <a:ext cx="3720960" cy="390281"/>
            <a:chOff x="1519" y="1581"/>
            <a:chExt cx="2584" cy="271"/>
          </a:xfrm>
        </p:grpSpPr>
        <p:sp>
          <p:nvSpPr>
            <p:cNvPr id="61501" name="Rectangle 14"/>
            <p:cNvSpPr>
              <a:spLocks noChangeArrowheads="1"/>
            </p:cNvSpPr>
            <p:nvPr/>
          </p:nvSpPr>
          <p:spPr bwMode="auto">
            <a:xfrm>
              <a:off x="1519" y="1605"/>
              <a:ext cx="504" cy="247"/>
            </a:xfrm>
            <a:prstGeom prst="rect">
              <a:avLst/>
            </a:prstGeom>
            <a:noFill/>
            <a:ln w="25560">
              <a:solidFill>
                <a:srgbClr val="000000"/>
              </a:solidFill>
              <a:miter lim="800000"/>
              <a:headEnd/>
              <a:tailEnd/>
            </a:ln>
          </p:spPr>
          <p:txBody>
            <a:bodyPr wrap="none" anchor="ctr"/>
            <a:lstStyle/>
            <a:p>
              <a:endParaRPr lang="en-US"/>
            </a:p>
          </p:txBody>
        </p:sp>
        <p:sp>
          <p:nvSpPr>
            <p:cNvPr id="61502" name="Rectangle 15"/>
            <p:cNvSpPr>
              <a:spLocks noChangeArrowheads="1"/>
            </p:cNvSpPr>
            <p:nvPr/>
          </p:nvSpPr>
          <p:spPr bwMode="auto">
            <a:xfrm>
              <a:off x="1532" y="158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3366FF"/>
                  </a:solidFill>
                  <a:latin typeface="Trebuchet MS" charset="0"/>
                </a:rPr>
                <a:t>IFetch</a:t>
              </a:r>
              <a:endParaRPr lang="en-GB" sz="1300" dirty="0">
                <a:solidFill>
                  <a:srgbClr val="3366FF"/>
                </a:solidFill>
                <a:latin typeface="Trebuchet MS" charset="0"/>
              </a:endParaRPr>
            </a:p>
          </p:txBody>
        </p:sp>
        <p:sp>
          <p:nvSpPr>
            <p:cNvPr id="61503" name="Rectangle 16"/>
            <p:cNvSpPr>
              <a:spLocks noChangeArrowheads="1"/>
            </p:cNvSpPr>
            <p:nvPr/>
          </p:nvSpPr>
          <p:spPr bwMode="auto">
            <a:xfrm>
              <a:off x="2039" y="1605"/>
              <a:ext cx="504" cy="247"/>
            </a:xfrm>
            <a:prstGeom prst="rect">
              <a:avLst/>
            </a:prstGeom>
            <a:noFill/>
            <a:ln w="25560">
              <a:solidFill>
                <a:srgbClr val="000000"/>
              </a:solidFill>
              <a:miter lim="800000"/>
              <a:headEnd/>
              <a:tailEnd/>
            </a:ln>
          </p:spPr>
          <p:txBody>
            <a:bodyPr wrap="none" anchor="ctr"/>
            <a:lstStyle/>
            <a:p>
              <a:endParaRPr lang="en-US"/>
            </a:p>
          </p:txBody>
        </p:sp>
        <p:sp>
          <p:nvSpPr>
            <p:cNvPr id="61504" name="Rectangle 17"/>
            <p:cNvSpPr>
              <a:spLocks noChangeArrowheads="1"/>
            </p:cNvSpPr>
            <p:nvPr/>
          </p:nvSpPr>
          <p:spPr bwMode="auto">
            <a:xfrm>
              <a:off x="2559" y="1605"/>
              <a:ext cx="504" cy="247"/>
            </a:xfrm>
            <a:prstGeom prst="rect">
              <a:avLst/>
            </a:prstGeom>
            <a:noFill/>
            <a:ln w="25560">
              <a:solidFill>
                <a:srgbClr val="000000"/>
              </a:solidFill>
              <a:miter lim="800000"/>
              <a:headEnd/>
              <a:tailEnd/>
            </a:ln>
          </p:spPr>
          <p:txBody>
            <a:bodyPr wrap="none" anchor="ctr"/>
            <a:lstStyle/>
            <a:p>
              <a:endParaRPr lang="en-US"/>
            </a:p>
          </p:txBody>
        </p:sp>
        <p:sp>
          <p:nvSpPr>
            <p:cNvPr id="61505" name="Rectangle 18"/>
            <p:cNvSpPr>
              <a:spLocks noChangeArrowheads="1"/>
            </p:cNvSpPr>
            <p:nvPr/>
          </p:nvSpPr>
          <p:spPr bwMode="auto">
            <a:xfrm>
              <a:off x="3079" y="1605"/>
              <a:ext cx="505" cy="247"/>
            </a:xfrm>
            <a:prstGeom prst="rect">
              <a:avLst/>
            </a:prstGeom>
            <a:noFill/>
            <a:ln w="25560">
              <a:solidFill>
                <a:srgbClr val="000000"/>
              </a:solidFill>
              <a:miter lim="800000"/>
              <a:headEnd/>
              <a:tailEnd/>
            </a:ln>
          </p:spPr>
          <p:txBody>
            <a:bodyPr wrap="none" anchor="ctr"/>
            <a:lstStyle/>
            <a:p>
              <a:endParaRPr lang="en-US"/>
            </a:p>
          </p:txBody>
        </p:sp>
        <p:sp>
          <p:nvSpPr>
            <p:cNvPr id="61506" name="Rectangle 19"/>
            <p:cNvSpPr>
              <a:spLocks noChangeArrowheads="1"/>
            </p:cNvSpPr>
            <p:nvPr/>
          </p:nvSpPr>
          <p:spPr bwMode="auto">
            <a:xfrm>
              <a:off x="3599" y="1605"/>
              <a:ext cx="504" cy="247"/>
            </a:xfrm>
            <a:prstGeom prst="rect">
              <a:avLst/>
            </a:prstGeom>
            <a:noFill/>
            <a:ln w="25560">
              <a:solidFill>
                <a:srgbClr val="000000"/>
              </a:solidFill>
              <a:miter lim="800000"/>
              <a:headEnd/>
              <a:tailEnd/>
            </a:ln>
          </p:spPr>
          <p:txBody>
            <a:bodyPr wrap="none" anchor="ctr"/>
            <a:lstStyle/>
            <a:p>
              <a:endParaRPr lang="en-US"/>
            </a:p>
          </p:txBody>
        </p:sp>
        <p:sp>
          <p:nvSpPr>
            <p:cNvPr id="61507" name="Rectangle 20"/>
            <p:cNvSpPr>
              <a:spLocks noChangeArrowheads="1"/>
            </p:cNvSpPr>
            <p:nvPr/>
          </p:nvSpPr>
          <p:spPr bwMode="auto">
            <a:xfrm>
              <a:off x="2003" y="158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Dcd</a:t>
              </a:r>
              <a:endParaRPr lang="en-GB" sz="1300" dirty="0">
                <a:solidFill>
                  <a:srgbClr val="3366FF"/>
                </a:solidFill>
                <a:latin typeface="Trebuchet MS" charset="0"/>
              </a:endParaRPr>
            </a:p>
          </p:txBody>
        </p:sp>
        <p:sp>
          <p:nvSpPr>
            <p:cNvPr id="61508" name="Rectangle 21"/>
            <p:cNvSpPr>
              <a:spLocks noChangeArrowheads="1"/>
            </p:cNvSpPr>
            <p:nvPr/>
          </p:nvSpPr>
          <p:spPr bwMode="auto">
            <a:xfrm>
              <a:off x="2523" y="158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Exec</a:t>
              </a:r>
            </a:p>
          </p:txBody>
        </p:sp>
        <p:sp>
          <p:nvSpPr>
            <p:cNvPr id="61509" name="Rectangle 22"/>
            <p:cNvSpPr>
              <a:spLocks noChangeArrowheads="1"/>
            </p:cNvSpPr>
            <p:nvPr/>
          </p:nvSpPr>
          <p:spPr bwMode="auto">
            <a:xfrm>
              <a:off x="3039" y="158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Mem</a:t>
              </a:r>
              <a:endParaRPr lang="en-GB" sz="1300" dirty="0">
                <a:solidFill>
                  <a:srgbClr val="3366FF"/>
                </a:solidFill>
                <a:latin typeface="Trebuchet MS" charset="0"/>
              </a:endParaRPr>
            </a:p>
          </p:txBody>
        </p:sp>
        <p:sp>
          <p:nvSpPr>
            <p:cNvPr id="61510" name="Rectangle 23"/>
            <p:cNvSpPr>
              <a:spLocks noChangeArrowheads="1"/>
            </p:cNvSpPr>
            <p:nvPr/>
          </p:nvSpPr>
          <p:spPr bwMode="auto">
            <a:xfrm>
              <a:off x="3613" y="158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WB</a:t>
              </a:r>
            </a:p>
          </p:txBody>
        </p:sp>
      </p:grpSp>
      <p:grpSp>
        <p:nvGrpSpPr>
          <p:cNvPr id="4" name="Group 24"/>
          <p:cNvGrpSpPr>
            <a:grpSpLocks/>
          </p:cNvGrpSpPr>
          <p:nvPr/>
        </p:nvGrpSpPr>
        <p:grpSpPr bwMode="auto">
          <a:xfrm>
            <a:off x="2936161" y="2809735"/>
            <a:ext cx="3719520" cy="390281"/>
            <a:chOff x="2039" y="1951"/>
            <a:chExt cx="2583" cy="271"/>
          </a:xfrm>
        </p:grpSpPr>
        <p:sp>
          <p:nvSpPr>
            <p:cNvPr id="61491" name="Rectangle 25"/>
            <p:cNvSpPr>
              <a:spLocks noChangeArrowheads="1"/>
            </p:cNvSpPr>
            <p:nvPr/>
          </p:nvSpPr>
          <p:spPr bwMode="auto">
            <a:xfrm>
              <a:off x="2039" y="1975"/>
              <a:ext cx="504" cy="247"/>
            </a:xfrm>
            <a:prstGeom prst="rect">
              <a:avLst/>
            </a:prstGeom>
            <a:noFill/>
            <a:ln w="25560">
              <a:solidFill>
                <a:srgbClr val="000000"/>
              </a:solidFill>
              <a:miter lim="800000"/>
              <a:headEnd/>
              <a:tailEnd/>
            </a:ln>
          </p:spPr>
          <p:txBody>
            <a:bodyPr wrap="none" anchor="ctr"/>
            <a:lstStyle/>
            <a:p>
              <a:endParaRPr lang="en-US"/>
            </a:p>
          </p:txBody>
        </p:sp>
        <p:sp>
          <p:nvSpPr>
            <p:cNvPr id="61492" name="Rectangle 26"/>
            <p:cNvSpPr>
              <a:spLocks noChangeArrowheads="1"/>
            </p:cNvSpPr>
            <p:nvPr/>
          </p:nvSpPr>
          <p:spPr bwMode="auto">
            <a:xfrm>
              <a:off x="2052" y="195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FF0000"/>
                  </a:solidFill>
                  <a:latin typeface="Trebuchet MS" charset="0"/>
                </a:rPr>
                <a:t>IFetch</a:t>
              </a:r>
              <a:endParaRPr lang="en-GB" sz="1300" dirty="0">
                <a:solidFill>
                  <a:srgbClr val="FF0000"/>
                </a:solidFill>
                <a:latin typeface="Trebuchet MS" charset="0"/>
              </a:endParaRPr>
            </a:p>
          </p:txBody>
        </p:sp>
        <p:sp>
          <p:nvSpPr>
            <p:cNvPr id="61493" name="Rectangle 27"/>
            <p:cNvSpPr>
              <a:spLocks noChangeArrowheads="1"/>
            </p:cNvSpPr>
            <p:nvPr/>
          </p:nvSpPr>
          <p:spPr bwMode="auto">
            <a:xfrm>
              <a:off x="2559" y="1975"/>
              <a:ext cx="504" cy="247"/>
            </a:xfrm>
            <a:prstGeom prst="rect">
              <a:avLst/>
            </a:prstGeom>
            <a:noFill/>
            <a:ln w="25560">
              <a:solidFill>
                <a:srgbClr val="000000"/>
              </a:solidFill>
              <a:miter lim="800000"/>
              <a:headEnd/>
              <a:tailEnd/>
            </a:ln>
          </p:spPr>
          <p:txBody>
            <a:bodyPr wrap="none" anchor="ctr"/>
            <a:lstStyle/>
            <a:p>
              <a:endParaRPr lang="en-US"/>
            </a:p>
          </p:txBody>
        </p:sp>
        <p:sp>
          <p:nvSpPr>
            <p:cNvPr id="61494" name="Rectangle 28"/>
            <p:cNvSpPr>
              <a:spLocks noChangeArrowheads="1"/>
            </p:cNvSpPr>
            <p:nvPr/>
          </p:nvSpPr>
          <p:spPr bwMode="auto">
            <a:xfrm>
              <a:off x="3078" y="1975"/>
              <a:ext cx="504" cy="247"/>
            </a:xfrm>
            <a:prstGeom prst="rect">
              <a:avLst/>
            </a:prstGeom>
            <a:noFill/>
            <a:ln w="25560">
              <a:solidFill>
                <a:srgbClr val="000000"/>
              </a:solidFill>
              <a:miter lim="800000"/>
              <a:headEnd/>
              <a:tailEnd/>
            </a:ln>
          </p:spPr>
          <p:txBody>
            <a:bodyPr wrap="none" anchor="ctr"/>
            <a:lstStyle/>
            <a:p>
              <a:endParaRPr lang="en-US"/>
            </a:p>
          </p:txBody>
        </p:sp>
        <p:sp>
          <p:nvSpPr>
            <p:cNvPr id="61495" name="Rectangle 29"/>
            <p:cNvSpPr>
              <a:spLocks noChangeArrowheads="1"/>
            </p:cNvSpPr>
            <p:nvPr/>
          </p:nvSpPr>
          <p:spPr bwMode="auto">
            <a:xfrm>
              <a:off x="3598" y="1975"/>
              <a:ext cx="504" cy="247"/>
            </a:xfrm>
            <a:prstGeom prst="rect">
              <a:avLst/>
            </a:prstGeom>
            <a:noFill/>
            <a:ln w="25560">
              <a:solidFill>
                <a:srgbClr val="000000"/>
              </a:solidFill>
              <a:miter lim="800000"/>
              <a:headEnd/>
              <a:tailEnd/>
            </a:ln>
          </p:spPr>
          <p:txBody>
            <a:bodyPr wrap="none" anchor="ctr"/>
            <a:lstStyle/>
            <a:p>
              <a:endParaRPr lang="en-US"/>
            </a:p>
          </p:txBody>
        </p:sp>
        <p:sp>
          <p:nvSpPr>
            <p:cNvPr id="61496" name="Rectangle 30"/>
            <p:cNvSpPr>
              <a:spLocks noChangeArrowheads="1"/>
            </p:cNvSpPr>
            <p:nvPr/>
          </p:nvSpPr>
          <p:spPr bwMode="auto">
            <a:xfrm>
              <a:off x="4118" y="1975"/>
              <a:ext cx="504" cy="247"/>
            </a:xfrm>
            <a:prstGeom prst="rect">
              <a:avLst/>
            </a:prstGeom>
            <a:noFill/>
            <a:ln w="25560">
              <a:solidFill>
                <a:srgbClr val="000000"/>
              </a:solidFill>
              <a:miter lim="800000"/>
              <a:headEnd/>
              <a:tailEnd/>
            </a:ln>
          </p:spPr>
          <p:txBody>
            <a:bodyPr wrap="none" anchor="ctr"/>
            <a:lstStyle/>
            <a:p>
              <a:endParaRPr lang="en-US"/>
            </a:p>
          </p:txBody>
        </p:sp>
        <p:sp>
          <p:nvSpPr>
            <p:cNvPr id="61497" name="Rectangle 31"/>
            <p:cNvSpPr>
              <a:spLocks noChangeArrowheads="1"/>
            </p:cNvSpPr>
            <p:nvPr/>
          </p:nvSpPr>
          <p:spPr bwMode="auto">
            <a:xfrm>
              <a:off x="2524" y="195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Dcd</a:t>
              </a:r>
              <a:endParaRPr lang="en-GB" sz="1300" dirty="0">
                <a:solidFill>
                  <a:srgbClr val="FF0000"/>
                </a:solidFill>
                <a:latin typeface="Trebuchet MS" charset="0"/>
              </a:endParaRPr>
            </a:p>
          </p:txBody>
        </p:sp>
        <p:sp>
          <p:nvSpPr>
            <p:cNvPr id="61498" name="Rectangle 32"/>
            <p:cNvSpPr>
              <a:spLocks noChangeArrowheads="1"/>
            </p:cNvSpPr>
            <p:nvPr/>
          </p:nvSpPr>
          <p:spPr bwMode="auto">
            <a:xfrm>
              <a:off x="3043" y="195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Exec</a:t>
              </a:r>
            </a:p>
          </p:txBody>
        </p:sp>
        <p:sp>
          <p:nvSpPr>
            <p:cNvPr id="61499" name="Rectangle 33"/>
            <p:cNvSpPr>
              <a:spLocks noChangeArrowheads="1"/>
            </p:cNvSpPr>
            <p:nvPr/>
          </p:nvSpPr>
          <p:spPr bwMode="auto">
            <a:xfrm>
              <a:off x="3559" y="195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Mem</a:t>
              </a:r>
              <a:endParaRPr lang="en-GB" sz="1300" dirty="0">
                <a:solidFill>
                  <a:srgbClr val="FF0000"/>
                </a:solidFill>
                <a:latin typeface="Trebuchet MS" charset="0"/>
              </a:endParaRPr>
            </a:p>
          </p:txBody>
        </p:sp>
        <p:sp>
          <p:nvSpPr>
            <p:cNvPr id="61500" name="Rectangle 34"/>
            <p:cNvSpPr>
              <a:spLocks noChangeArrowheads="1"/>
            </p:cNvSpPr>
            <p:nvPr/>
          </p:nvSpPr>
          <p:spPr bwMode="auto">
            <a:xfrm>
              <a:off x="4133" y="195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WB</a:t>
              </a:r>
            </a:p>
          </p:txBody>
        </p:sp>
      </p:grpSp>
      <p:grpSp>
        <p:nvGrpSpPr>
          <p:cNvPr id="5" name="Group 35"/>
          <p:cNvGrpSpPr>
            <a:grpSpLocks/>
          </p:cNvGrpSpPr>
          <p:nvPr/>
        </p:nvGrpSpPr>
        <p:grpSpPr bwMode="auto">
          <a:xfrm>
            <a:off x="3683521" y="3342589"/>
            <a:ext cx="3722400" cy="391721"/>
            <a:chOff x="2558" y="2321"/>
            <a:chExt cx="2585" cy="272"/>
          </a:xfrm>
        </p:grpSpPr>
        <p:sp>
          <p:nvSpPr>
            <p:cNvPr id="61481" name="Rectangle 36"/>
            <p:cNvSpPr>
              <a:spLocks noChangeArrowheads="1"/>
            </p:cNvSpPr>
            <p:nvPr/>
          </p:nvSpPr>
          <p:spPr bwMode="auto">
            <a:xfrm>
              <a:off x="2558" y="2346"/>
              <a:ext cx="504" cy="247"/>
            </a:xfrm>
            <a:prstGeom prst="rect">
              <a:avLst/>
            </a:prstGeom>
            <a:noFill/>
            <a:ln w="25560">
              <a:solidFill>
                <a:srgbClr val="000000"/>
              </a:solidFill>
              <a:miter lim="800000"/>
              <a:headEnd/>
              <a:tailEnd/>
            </a:ln>
          </p:spPr>
          <p:txBody>
            <a:bodyPr wrap="none" anchor="ctr"/>
            <a:lstStyle/>
            <a:p>
              <a:endParaRPr lang="en-US"/>
            </a:p>
          </p:txBody>
        </p:sp>
        <p:sp>
          <p:nvSpPr>
            <p:cNvPr id="61482" name="Rectangle 37"/>
            <p:cNvSpPr>
              <a:spLocks noChangeArrowheads="1"/>
            </p:cNvSpPr>
            <p:nvPr/>
          </p:nvSpPr>
          <p:spPr bwMode="auto">
            <a:xfrm>
              <a:off x="2571" y="232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5400"/>
                  </a:solidFill>
                  <a:latin typeface="Trebuchet MS" charset="0"/>
                </a:rPr>
                <a:t>IFetch</a:t>
              </a:r>
              <a:endParaRPr lang="en-GB" sz="1300" dirty="0">
                <a:solidFill>
                  <a:srgbClr val="005400"/>
                </a:solidFill>
                <a:latin typeface="Trebuchet MS" charset="0"/>
              </a:endParaRPr>
            </a:p>
          </p:txBody>
        </p:sp>
        <p:sp>
          <p:nvSpPr>
            <p:cNvPr id="61483" name="Rectangle 38"/>
            <p:cNvSpPr>
              <a:spLocks noChangeArrowheads="1"/>
            </p:cNvSpPr>
            <p:nvPr/>
          </p:nvSpPr>
          <p:spPr bwMode="auto">
            <a:xfrm>
              <a:off x="3078" y="2346"/>
              <a:ext cx="504" cy="247"/>
            </a:xfrm>
            <a:prstGeom prst="rect">
              <a:avLst/>
            </a:prstGeom>
            <a:noFill/>
            <a:ln w="25560">
              <a:solidFill>
                <a:srgbClr val="000000"/>
              </a:solidFill>
              <a:miter lim="800000"/>
              <a:headEnd/>
              <a:tailEnd/>
            </a:ln>
          </p:spPr>
          <p:txBody>
            <a:bodyPr wrap="none" anchor="ctr"/>
            <a:lstStyle/>
            <a:p>
              <a:endParaRPr lang="en-US"/>
            </a:p>
          </p:txBody>
        </p:sp>
        <p:sp>
          <p:nvSpPr>
            <p:cNvPr id="61484" name="Rectangle 39"/>
            <p:cNvSpPr>
              <a:spLocks noChangeArrowheads="1"/>
            </p:cNvSpPr>
            <p:nvPr/>
          </p:nvSpPr>
          <p:spPr bwMode="auto">
            <a:xfrm>
              <a:off x="3598" y="2346"/>
              <a:ext cx="504" cy="247"/>
            </a:xfrm>
            <a:prstGeom prst="rect">
              <a:avLst/>
            </a:prstGeom>
            <a:noFill/>
            <a:ln w="25560">
              <a:solidFill>
                <a:srgbClr val="000000"/>
              </a:solidFill>
              <a:miter lim="800000"/>
              <a:headEnd/>
              <a:tailEnd/>
            </a:ln>
          </p:spPr>
          <p:txBody>
            <a:bodyPr wrap="none" anchor="ctr"/>
            <a:lstStyle/>
            <a:p>
              <a:endParaRPr lang="en-US"/>
            </a:p>
          </p:txBody>
        </p:sp>
        <p:sp>
          <p:nvSpPr>
            <p:cNvPr id="61485" name="Rectangle 40"/>
            <p:cNvSpPr>
              <a:spLocks noChangeArrowheads="1"/>
            </p:cNvSpPr>
            <p:nvPr/>
          </p:nvSpPr>
          <p:spPr bwMode="auto">
            <a:xfrm>
              <a:off x="4118" y="2346"/>
              <a:ext cx="505" cy="247"/>
            </a:xfrm>
            <a:prstGeom prst="rect">
              <a:avLst/>
            </a:prstGeom>
            <a:noFill/>
            <a:ln w="25560">
              <a:solidFill>
                <a:srgbClr val="000000"/>
              </a:solidFill>
              <a:miter lim="800000"/>
              <a:headEnd/>
              <a:tailEnd/>
            </a:ln>
          </p:spPr>
          <p:txBody>
            <a:bodyPr wrap="none" anchor="ctr"/>
            <a:lstStyle/>
            <a:p>
              <a:endParaRPr lang="en-US"/>
            </a:p>
          </p:txBody>
        </p:sp>
        <p:sp>
          <p:nvSpPr>
            <p:cNvPr id="61486" name="Rectangle 41"/>
            <p:cNvSpPr>
              <a:spLocks noChangeArrowheads="1"/>
            </p:cNvSpPr>
            <p:nvPr/>
          </p:nvSpPr>
          <p:spPr bwMode="auto">
            <a:xfrm>
              <a:off x="4638" y="2346"/>
              <a:ext cx="505" cy="247"/>
            </a:xfrm>
            <a:prstGeom prst="rect">
              <a:avLst/>
            </a:prstGeom>
            <a:noFill/>
            <a:ln w="25560">
              <a:solidFill>
                <a:srgbClr val="000000"/>
              </a:solidFill>
              <a:miter lim="800000"/>
              <a:headEnd/>
              <a:tailEnd/>
            </a:ln>
          </p:spPr>
          <p:txBody>
            <a:bodyPr wrap="none" anchor="ctr"/>
            <a:lstStyle/>
            <a:p>
              <a:endParaRPr lang="en-US"/>
            </a:p>
          </p:txBody>
        </p:sp>
        <p:sp>
          <p:nvSpPr>
            <p:cNvPr id="61487" name="Rectangle 42"/>
            <p:cNvSpPr>
              <a:spLocks noChangeArrowheads="1"/>
            </p:cNvSpPr>
            <p:nvPr/>
          </p:nvSpPr>
          <p:spPr bwMode="auto">
            <a:xfrm>
              <a:off x="3043" y="232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Dcd</a:t>
              </a:r>
              <a:endParaRPr lang="en-GB" sz="1300" dirty="0">
                <a:solidFill>
                  <a:srgbClr val="005400"/>
                </a:solidFill>
                <a:latin typeface="Trebuchet MS" charset="0"/>
              </a:endParaRPr>
            </a:p>
          </p:txBody>
        </p:sp>
        <p:sp>
          <p:nvSpPr>
            <p:cNvPr id="61488" name="Rectangle 43"/>
            <p:cNvSpPr>
              <a:spLocks noChangeArrowheads="1"/>
            </p:cNvSpPr>
            <p:nvPr/>
          </p:nvSpPr>
          <p:spPr bwMode="auto">
            <a:xfrm>
              <a:off x="3562" y="232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Exec</a:t>
              </a:r>
            </a:p>
          </p:txBody>
        </p:sp>
        <p:sp>
          <p:nvSpPr>
            <p:cNvPr id="61489" name="Rectangle 44"/>
            <p:cNvSpPr>
              <a:spLocks noChangeArrowheads="1"/>
            </p:cNvSpPr>
            <p:nvPr/>
          </p:nvSpPr>
          <p:spPr bwMode="auto">
            <a:xfrm>
              <a:off x="4078" y="232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Mem</a:t>
              </a:r>
              <a:endParaRPr lang="en-GB" sz="1300" dirty="0">
                <a:solidFill>
                  <a:srgbClr val="005400"/>
                </a:solidFill>
                <a:latin typeface="Trebuchet MS" charset="0"/>
              </a:endParaRPr>
            </a:p>
          </p:txBody>
        </p:sp>
        <p:sp>
          <p:nvSpPr>
            <p:cNvPr id="61490" name="Rectangle 45"/>
            <p:cNvSpPr>
              <a:spLocks noChangeArrowheads="1"/>
            </p:cNvSpPr>
            <p:nvPr/>
          </p:nvSpPr>
          <p:spPr bwMode="auto">
            <a:xfrm>
              <a:off x="4652" y="232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WB</a:t>
              </a:r>
            </a:p>
          </p:txBody>
        </p:sp>
      </p:grpSp>
      <p:grpSp>
        <p:nvGrpSpPr>
          <p:cNvPr id="6" name="Group 46"/>
          <p:cNvGrpSpPr>
            <a:grpSpLocks/>
          </p:cNvGrpSpPr>
          <p:nvPr/>
        </p:nvGrpSpPr>
        <p:grpSpPr bwMode="auto">
          <a:xfrm>
            <a:off x="4433761" y="3876885"/>
            <a:ext cx="3719520" cy="390281"/>
            <a:chOff x="3079" y="2692"/>
            <a:chExt cx="2583" cy="271"/>
          </a:xfrm>
        </p:grpSpPr>
        <p:sp>
          <p:nvSpPr>
            <p:cNvPr id="61471" name="Rectangle 47"/>
            <p:cNvSpPr>
              <a:spLocks noChangeArrowheads="1"/>
            </p:cNvSpPr>
            <p:nvPr/>
          </p:nvSpPr>
          <p:spPr bwMode="auto">
            <a:xfrm>
              <a:off x="3079" y="2716"/>
              <a:ext cx="504" cy="247"/>
            </a:xfrm>
            <a:prstGeom prst="rect">
              <a:avLst/>
            </a:prstGeom>
            <a:noFill/>
            <a:ln w="25560">
              <a:solidFill>
                <a:srgbClr val="000000"/>
              </a:solidFill>
              <a:miter lim="800000"/>
              <a:headEnd/>
              <a:tailEnd/>
            </a:ln>
          </p:spPr>
          <p:txBody>
            <a:bodyPr wrap="none" anchor="ctr"/>
            <a:lstStyle/>
            <a:p>
              <a:endParaRPr lang="en-US"/>
            </a:p>
          </p:txBody>
        </p:sp>
        <p:sp>
          <p:nvSpPr>
            <p:cNvPr id="61472" name="Rectangle 48"/>
            <p:cNvSpPr>
              <a:spLocks noChangeArrowheads="1"/>
            </p:cNvSpPr>
            <p:nvPr/>
          </p:nvSpPr>
          <p:spPr bwMode="auto">
            <a:xfrm>
              <a:off x="3092" y="2692"/>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777777"/>
                  </a:solidFill>
                  <a:latin typeface="Trebuchet MS" charset="0"/>
                </a:rPr>
                <a:t>IFetch</a:t>
              </a:r>
              <a:endParaRPr lang="en-GB" sz="1300" dirty="0">
                <a:solidFill>
                  <a:srgbClr val="777777"/>
                </a:solidFill>
                <a:latin typeface="Trebuchet MS" charset="0"/>
              </a:endParaRPr>
            </a:p>
          </p:txBody>
        </p:sp>
        <p:sp>
          <p:nvSpPr>
            <p:cNvPr id="61473" name="Rectangle 49"/>
            <p:cNvSpPr>
              <a:spLocks noChangeArrowheads="1"/>
            </p:cNvSpPr>
            <p:nvPr/>
          </p:nvSpPr>
          <p:spPr bwMode="auto">
            <a:xfrm>
              <a:off x="3598" y="2716"/>
              <a:ext cx="504" cy="247"/>
            </a:xfrm>
            <a:prstGeom prst="rect">
              <a:avLst/>
            </a:prstGeom>
            <a:noFill/>
            <a:ln w="25560">
              <a:solidFill>
                <a:srgbClr val="000000"/>
              </a:solidFill>
              <a:miter lim="800000"/>
              <a:headEnd/>
              <a:tailEnd/>
            </a:ln>
          </p:spPr>
          <p:txBody>
            <a:bodyPr wrap="none" anchor="ctr"/>
            <a:lstStyle/>
            <a:p>
              <a:endParaRPr lang="en-US"/>
            </a:p>
          </p:txBody>
        </p:sp>
        <p:sp>
          <p:nvSpPr>
            <p:cNvPr id="61474" name="Rectangle 50"/>
            <p:cNvSpPr>
              <a:spLocks noChangeArrowheads="1"/>
            </p:cNvSpPr>
            <p:nvPr/>
          </p:nvSpPr>
          <p:spPr bwMode="auto">
            <a:xfrm>
              <a:off x="4118" y="2716"/>
              <a:ext cx="504" cy="247"/>
            </a:xfrm>
            <a:prstGeom prst="rect">
              <a:avLst/>
            </a:prstGeom>
            <a:noFill/>
            <a:ln w="25560">
              <a:solidFill>
                <a:srgbClr val="000000"/>
              </a:solidFill>
              <a:miter lim="800000"/>
              <a:headEnd/>
              <a:tailEnd/>
            </a:ln>
          </p:spPr>
          <p:txBody>
            <a:bodyPr wrap="none" anchor="ctr"/>
            <a:lstStyle/>
            <a:p>
              <a:endParaRPr lang="en-US"/>
            </a:p>
          </p:txBody>
        </p:sp>
        <p:sp>
          <p:nvSpPr>
            <p:cNvPr id="61475" name="Rectangle 51"/>
            <p:cNvSpPr>
              <a:spLocks noChangeArrowheads="1"/>
            </p:cNvSpPr>
            <p:nvPr/>
          </p:nvSpPr>
          <p:spPr bwMode="auto">
            <a:xfrm>
              <a:off x="4638" y="2716"/>
              <a:ext cx="504" cy="247"/>
            </a:xfrm>
            <a:prstGeom prst="rect">
              <a:avLst/>
            </a:prstGeom>
            <a:noFill/>
            <a:ln w="25560">
              <a:solidFill>
                <a:srgbClr val="000000"/>
              </a:solidFill>
              <a:miter lim="800000"/>
              <a:headEnd/>
              <a:tailEnd/>
            </a:ln>
          </p:spPr>
          <p:txBody>
            <a:bodyPr wrap="none" anchor="ctr"/>
            <a:lstStyle/>
            <a:p>
              <a:endParaRPr lang="en-US"/>
            </a:p>
          </p:txBody>
        </p:sp>
        <p:sp>
          <p:nvSpPr>
            <p:cNvPr id="61476" name="Rectangle 52"/>
            <p:cNvSpPr>
              <a:spLocks noChangeArrowheads="1"/>
            </p:cNvSpPr>
            <p:nvPr/>
          </p:nvSpPr>
          <p:spPr bwMode="auto">
            <a:xfrm>
              <a:off x="5158" y="2716"/>
              <a:ext cx="504" cy="247"/>
            </a:xfrm>
            <a:prstGeom prst="rect">
              <a:avLst/>
            </a:prstGeom>
            <a:noFill/>
            <a:ln w="25560">
              <a:solidFill>
                <a:srgbClr val="000000"/>
              </a:solidFill>
              <a:miter lim="800000"/>
              <a:headEnd/>
              <a:tailEnd/>
            </a:ln>
          </p:spPr>
          <p:txBody>
            <a:bodyPr wrap="none" anchor="ctr"/>
            <a:lstStyle/>
            <a:p>
              <a:endParaRPr lang="en-US"/>
            </a:p>
          </p:txBody>
        </p:sp>
        <p:sp>
          <p:nvSpPr>
            <p:cNvPr id="61477" name="Rectangle 53"/>
            <p:cNvSpPr>
              <a:spLocks noChangeArrowheads="1"/>
            </p:cNvSpPr>
            <p:nvPr/>
          </p:nvSpPr>
          <p:spPr bwMode="auto">
            <a:xfrm>
              <a:off x="3564" y="2692"/>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Dcd</a:t>
              </a:r>
              <a:endParaRPr lang="en-GB" sz="1300" dirty="0">
                <a:solidFill>
                  <a:srgbClr val="777777"/>
                </a:solidFill>
                <a:latin typeface="Trebuchet MS" charset="0"/>
              </a:endParaRPr>
            </a:p>
          </p:txBody>
        </p:sp>
        <p:sp>
          <p:nvSpPr>
            <p:cNvPr id="61478" name="Rectangle 54"/>
            <p:cNvSpPr>
              <a:spLocks noChangeArrowheads="1"/>
            </p:cNvSpPr>
            <p:nvPr/>
          </p:nvSpPr>
          <p:spPr bwMode="auto">
            <a:xfrm>
              <a:off x="4082" y="2692"/>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Exec</a:t>
              </a:r>
            </a:p>
          </p:txBody>
        </p:sp>
        <p:sp>
          <p:nvSpPr>
            <p:cNvPr id="61479" name="Rectangle 55"/>
            <p:cNvSpPr>
              <a:spLocks noChangeArrowheads="1"/>
            </p:cNvSpPr>
            <p:nvPr/>
          </p:nvSpPr>
          <p:spPr bwMode="auto">
            <a:xfrm>
              <a:off x="4597" y="2692"/>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Mem</a:t>
              </a:r>
              <a:endParaRPr lang="en-GB" sz="1300" dirty="0">
                <a:solidFill>
                  <a:srgbClr val="777777"/>
                </a:solidFill>
                <a:latin typeface="Trebuchet MS" charset="0"/>
              </a:endParaRPr>
            </a:p>
          </p:txBody>
        </p:sp>
        <p:sp>
          <p:nvSpPr>
            <p:cNvPr id="61480" name="Rectangle 56"/>
            <p:cNvSpPr>
              <a:spLocks noChangeArrowheads="1"/>
            </p:cNvSpPr>
            <p:nvPr/>
          </p:nvSpPr>
          <p:spPr bwMode="auto">
            <a:xfrm>
              <a:off x="5172" y="2692"/>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WB</a:t>
              </a:r>
            </a:p>
          </p:txBody>
        </p:sp>
      </p:grpSp>
      <p:grpSp>
        <p:nvGrpSpPr>
          <p:cNvPr id="7" name="Group 57"/>
          <p:cNvGrpSpPr>
            <a:grpSpLocks/>
          </p:cNvGrpSpPr>
          <p:nvPr/>
        </p:nvGrpSpPr>
        <p:grpSpPr bwMode="auto">
          <a:xfrm>
            <a:off x="5182561" y="4409741"/>
            <a:ext cx="3719520" cy="390281"/>
            <a:chOff x="3599" y="3062"/>
            <a:chExt cx="2583" cy="271"/>
          </a:xfrm>
        </p:grpSpPr>
        <p:sp>
          <p:nvSpPr>
            <p:cNvPr id="61461" name="Rectangle 58"/>
            <p:cNvSpPr>
              <a:spLocks noChangeArrowheads="1"/>
            </p:cNvSpPr>
            <p:nvPr/>
          </p:nvSpPr>
          <p:spPr bwMode="auto">
            <a:xfrm>
              <a:off x="3599" y="3086"/>
              <a:ext cx="504" cy="247"/>
            </a:xfrm>
            <a:prstGeom prst="rect">
              <a:avLst/>
            </a:prstGeom>
            <a:noFill/>
            <a:ln w="25560">
              <a:solidFill>
                <a:srgbClr val="000000"/>
              </a:solidFill>
              <a:miter lim="800000"/>
              <a:headEnd/>
              <a:tailEnd/>
            </a:ln>
          </p:spPr>
          <p:txBody>
            <a:bodyPr wrap="none" anchor="ctr"/>
            <a:lstStyle/>
            <a:p>
              <a:endParaRPr lang="en-US"/>
            </a:p>
          </p:txBody>
        </p:sp>
        <p:sp>
          <p:nvSpPr>
            <p:cNvPr id="61462" name="Rectangle 59"/>
            <p:cNvSpPr>
              <a:spLocks noChangeArrowheads="1"/>
            </p:cNvSpPr>
            <p:nvPr/>
          </p:nvSpPr>
          <p:spPr bwMode="auto">
            <a:xfrm>
              <a:off x="3613" y="3062"/>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61463" name="Rectangle 60"/>
            <p:cNvSpPr>
              <a:spLocks noChangeArrowheads="1"/>
            </p:cNvSpPr>
            <p:nvPr/>
          </p:nvSpPr>
          <p:spPr bwMode="auto">
            <a:xfrm>
              <a:off x="4119" y="3086"/>
              <a:ext cx="504" cy="247"/>
            </a:xfrm>
            <a:prstGeom prst="rect">
              <a:avLst/>
            </a:prstGeom>
            <a:noFill/>
            <a:ln w="25560">
              <a:solidFill>
                <a:srgbClr val="000000"/>
              </a:solidFill>
              <a:miter lim="800000"/>
              <a:headEnd/>
              <a:tailEnd/>
            </a:ln>
          </p:spPr>
          <p:txBody>
            <a:bodyPr wrap="none" anchor="ctr"/>
            <a:lstStyle/>
            <a:p>
              <a:endParaRPr lang="en-US"/>
            </a:p>
          </p:txBody>
        </p:sp>
        <p:sp>
          <p:nvSpPr>
            <p:cNvPr id="61464" name="Rectangle 61"/>
            <p:cNvSpPr>
              <a:spLocks noChangeArrowheads="1"/>
            </p:cNvSpPr>
            <p:nvPr/>
          </p:nvSpPr>
          <p:spPr bwMode="auto">
            <a:xfrm>
              <a:off x="4638" y="3086"/>
              <a:ext cx="504" cy="247"/>
            </a:xfrm>
            <a:prstGeom prst="rect">
              <a:avLst/>
            </a:prstGeom>
            <a:noFill/>
            <a:ln w="25560">
              <a:solidFill>
                <a:srgbClr val="000000"/>
              </a:solidFill>
              <a:miter lim="800000"/>
              <a:headEnd/>
              <a:tailEnd/>
            </a:ln>
          </p:spPr>
          <p:txBody>
            <a:bodyPr wrap="none" anchor="ctr"/>
            <a:lstStyle/>
            <a:p>
              <a:endParaRPr lang="en-US"/>
            </a:p>
          </p:txBody>
        </p:sp>
        <p:sp>
          <p:nvSpPr>
            <p:cNvPr id="61465" name="Rectangle 62"/>
            <p:cNvSpPr>
              <a:spLocks noChangeArrowheads="1"/>
            </p:cNvSpPr>
            <p:nvPr/>
          </p:nvSpPr>
          <p:spPr bwMode="auto">
            <a:xfrm>
              <a:off x="5158" y="3086"/>
              <a:ext cx="504" cy="247"/>
            </a:xfrm>
            <a:prstGeom prst="rect">
              <a:avLst/>
            </a:prstGeom>
            <a:noFill/>
            <a:ln w="25560">
              <a:solidFill>
                <a:srgbClr val="000000"/>
              </a:solidFill>
              <a:miter lim="800000"/>
              <a:headEnd/>
              <a:tailEnd/>
            </a:ln>
          </p:spPr>
          <p:txBody>
            <a:bodyPr wrap="none" anchor="ctr"/>
            <a:lstStyle/>
            <a:p>
              <a:endParaRPr lang="en-US"/>
            </a:p>
          </p:txBody>
        </p:sp>
        <p:sp>
          <p:nvSpPr>
            <p:cNvPr id="61466" name="Rectangle 63"/>
            <p:cNvSpPr>
              <a:spLocks noChangeArrowheads="1"/>
            </p:cNvSpPr>
            <p:nvPr/>
          </p:nvSpPr>
          <p:spPr bwMode="auto">
            <a:xfrm>
              <a:off x="5678" y="3086"/>
              <a:ext cx="504" cy="247"/>
            </a:xfrm>
            <a:prstGeom prst="rect">
              <a:avLst/>
            </a:prstGeom>
            <a:noFill/>
            <a:ln w="25560">
              <a:solidFill>
                <a:srgbClr val="000000"/>
              </a:solidFill>
              <a:miter lim="800000"/>
              <a:headEnd/>
              <a:tailEnd/>
            </a:ln>
          </p:spPr>
          <p:txBody>
            <a:bodyPr wrap="none" anchor="ctr"/>
            <a:lstStyle/>
            <a:p>
              <a:endParaRPr lang="en-US"/>
            </a:p>
          </p:txBody>
        </p:sp>
        <p:sp>
          <p:nvSpPr>
            <p:cNvPr id="61467" name="Rectangle 64"/>
            <p:cNvSpPr>
              <a:spLocks noChangeArrowheads="1"/>
            </p:cNvSpPr>
            <p:nvPr/>
          </p:nvSpPr>
          <p:spPr bwMode="auto">
            <a:xfrm>
              <a:off x="4084" y="3062"/>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61468" name="Rectangle 65"/>
            <p:cNvSpPr>
              <a:spLocks noChangeArrowheads="1"/>
            </p:cNvSpPr>
            <p:nvPr/>
          </p:nvSpPr>
          <p:spPr bwMode="auto">
            <a:xfrm>
              <a:off x="4603" y="3062"/>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61469" name="Rectangle 66"/>
            <p:cNvSpPr>
              <a:spLocks noChangeArrowheads="1"/>
            </p:cNvSpPr>
            <p:nvPr/>
          </p:nvSpPr>
          <p:spPr bwMode="auto">
            <a:xfrm>
              <a:off x="5119" y="3062"/>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61470" name="Rectangle 67"/>
            <p:cNvSpPr>
              <a:spLocks noChangeArrowheads="1"/>
            </p:cNvSpPr>
            <p:nvPr/>
          </p:nvSpPr>
          <p:spPr bwMode="auto">
            <a:xfrm>
              <a:off x="5693" y="3062"/>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sp>
        <p:nvSpPr>
          <p:cNvPr id="61449" name="Line 68"/>
          <p:cNvSpPr>
            <a:spLocks noChangeShapeType="1"/>
          </p:cNvSpPr>
          <p:nvPr/>
        </p:nvSpPr>
        <p:spPr bwMode="auto">
          <a:xfrm>
            <a:off x="1370880" y="1612969"/>
            <a:ext cx="685008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61450" name="Rectangle 69"/>
          <p:cNvSpPr>
            <a:spLocks noChangeArrowheads="1"/>
          </p:cNvSpPr>
          <p:nvPr/>
        </p:nvSpPr>
        <p:spPr bwMode="auto">
          <a:xfrm>
            <a:off x="1529280" y="1209727"/>
            <a:ext cx="532108" cy="289187"/>
          </a:xfrm>
          <a:prstGeom prst="rect">
            <a:avLst/>
          </a:prstGeom>
          <a:noFill/>
          <a:ln w="9525">
            <a:noFill/>
            <a:round/>
            <a:headEnd/>
            <a:tailEnd/>
          </a:ln>
        </p:spPr>
        <p:txBody>
          <a:bodyPr wrap="none" lIns="81966" tIns="40166" rIns="81966" bIns="40166">
            <a:spAutoFit/>
          </a:bodyPr>
          <a:lstStyle/>
          <a:p>
            <a:pPr hangingPunct="1">
              <a:lnSpc>
                <a:spcPct val="104000"/>
              </a:lnSpc>
            </a:pPr>
            <a:r>
              <a:rPr lang="en-GB" sz="1300" dirty="0">
                <a:solidFill>
                  <a:srgbClr val="000000"/>
                </a:solidFill>
                <a:latin typeface="Trebuchet MS" charset="0"/>
              </a:rPr>
              <a:t>Time</a:t>
            </a:r>
          </a:p>
        </p:txBody>
      </p:sp>
      <p:sp>
        <p:nvSpPr>
          <p:cNvPr id="34886" name="Rectangle 70"/>
          <p:cNvSpPr>
            <a:spLocks noGrp="1" noChangeArrowheads="1"/>
          </p:cNvSpPr>
          <p:nvPr>
            <p:ph type="body" idx="4294967295"/>
          </p:nvPr>
        </p:nvSpPr>
        <p:spPr>
          <a:xfrm>
            <a:off x="228961" y="1427191"/>
            <a:ext cx="8762400" cy="4645928"/>
          </a:xfrm>
        </p:spPr>
        <p:txBody>
          <a:bodyPr lIns="82945" tIns="41473" rIns="82945" bIns="41473">
            <a:normAutofit fontScale="92500" lnSpcReduction="10000"/>
          </a:bodyPr>
          <a:lstStyle/>
          <a:p>
            <a:pPr>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mul</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add</a:t>
            </a:r>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addiu</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slt</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beq</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nop</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mul</a:t>
            </a:r>
            <a:endParaRPr lang="en-GB" sz="2400" dirty="0"/>
          </a:p>
          <a:p>
            <a:pPr>
              <a:lnSpc>
                <a:spcPct val="103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solidFill>
                <a:srgbClr val="800080"/>
              </a:solidFill>
            </a:endParaRPr>
          </a:p>
          <a:p>
            <a:pPr>
              <a:lnSpc>
                <a:spcPct val="103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800080"/>
                </a:solidFill>
              </a:rPr>
              <a:t>6 cycles/</a:t>
            </a:r>
            <a:r>
              <a:rPr lang="en-GB" dirty="0" err="1" smtClean="0">
                <a:solidFill>
                  <a:srgbClr val="800080"/>
                </a:solidFill>
              </a:rPr>
              <a:t>iter</a:t>
            </a:r>
            <a:r>
              <a:rPr lang="en-GB" dirty="0" smtClean="0">
                <a:solidFill>
                  <a:srgbClr val="800080"/>
                </a:solidFill>
              </a:rPr>
              <a:t> * 100 </a:t>
            </a:r>
            <a:r>
              <a:rPr lang="en-GB" dirty="0" err="1" smtClean="0">
                <a:solidFill>
                  <a:srgbClr val="800080"/>
                </a:solidFill>
              </a:rPr>
              <a:t>iter</a:t>
            </a:r>
            <a:r>
              <a:rPr lang="en-GB" dirty="0" smtClean="0">
                <a:solidFill>
                  <a:srgbClr val="800080"/>
                </a:solidFill>
              </a:rPr>
              <a:t> = 600 cycles (+drain)</a:t>
            </a:r>
            <a:br>
              <a:rPr lang="en-GB" dirty="0" smtClean="0">
                <a:solidFill>
                  <a:srgbClr val="800080"/>
                </a:solidFill>
              </a:rPr>
            </a:br>
            <a:r>
              <a:rPr lang="en-GB" dirty="0" smtClean="0">
                <a:solidFill>
                  <a:srgbClr val="800080"/>
                </a:solidFill>
              </a:rPr>
              <a:t>CPI = 600 cycles / 500 </a:t>
            </a:r>
            <a:r>
              <a:rPr lang="en-GB" dirty="0" err="1" smtClean="0">
                <a:solidFill>
                  <a:srgbClr val="800080"/>
                </a:solidFill>
              </a:rPr>
              <a:t>instrs</a:t>
            </a:r>
            <a:r>
              <a:rPr lang="en-GB" dirty="0" smtClean="0">
                <a:solidFill>
                  <a:srgbClr val="800080"/>
                </a:solidFill>
              </a:rPr>
              <a:t> = 1.2</a:t>
            </a:r>
          </a:p>
        </p:txBody>
      </p:sp>
      <p:grpSp>
        <p:nvGrpSpPr>
          <p:cNvPr id="8" name="Group 71"/>
          <p:cNvGrpSpPr>
            <a:grpSpLocks/>
          </p:cNvGrpSpPr>
          <p:nvPr/>
        </p:nvGrpSpPr>
        <p:grpSpPr bwMode="auto">
          <a:xfrm>
            <a:off x="5942880" y="4952679"/>
            <a:ext cx="2972160" cy="390281"/>
            <a:chOff x="4127" y="3439"/>
            <a:chExt cx="2064" cy="271"/>
          </a:xfrm>
        </p:grpSpPr>
        <p:sp>
          <p:nvSpPr>
            <p:cNvPr id="61453" name="Rectangle 72"/>
            <p:cNvSpPr>
              <a:spLocks noChangeArrowheads="1"/>
            </p:cNvSpPr>
            <p:nvPr/>
          </p:nvSpPr>
          <p:spPr bwMode="auto">
            <a:xfrm>
              <a:off x="4127" y="3463"/>
              <a:ext cx="504" cy="247"/>
            </a:xfrm>
            <a:prstGeom prst="rect">
              <a:avLst/>
            </a:prstGeom>
            <a:noFill/>
            <a:ln w="25560">
              <a:solidFill>
                <a:srgbClr val="FF0000"/>
              </a:solidFill>
              <a:miter lim="800000"/>
              <a:headEnd/>
              <a:tailEnd/>
            </a:ln>
          </p:spPr>
          <p:txBody>
            <a:bodyPr wrap="none" anchor="ctr"/>
            <a:lstStyle/>
            <a:p>
              <a:endParaRPr lang="en-US"/>
            </a:p>
          </p:txBody>
        </p:sp>
        <p:sp>
          <p:nvSpPr>
            <p:cNvPr id="61454" name="Rectangle 73"/>
            <p:cNvSpPr>
              <a:spLocks noChangeArrowheads="1"/>
            </p:cNvSpPr>
            <p:nvPr/>
          </p:nvSpPr>
          <p:spPr bwMode="auto">
            <a:xfrm>
              <a:off x="4146" y="3439"/>
              <a:ext cx="450" cy="207"/>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61455" name="Rectangle 74"/>
            <p:cNvSpPr>
              <a:spLocks noChangeArrowheads="1"/>
            </p:cNvSpPr>
            <p:nvPr/>
          </p:nvSpPr>
          <p:spPr bwMode="auto">
            <a:xfrm>
              <a:off x="4646" y="3463"/>
              <a:ext cx="505" cy="247"/>
            </a:xfrm>
            <a:prstGeom prst="rect">
              <a:avLst/>
            </a:prstGeom>
            <a:noFill/>
            <a:ln w="25560">
              <a:solidFill>
                <a:srgbClr val="FF0000"/>
              </a:solidFill>
              <a:miter lim="800000"/>
              <a:headEnd/>
              <a:tailEnd/>
            </a:ln>
          </p:spPr>
          <p:txBody>
            <a:bodyPr wrap="none" anchor="ctr"/>
            <a:lstStyle/>
            <a:p>
              <a:endParaRPr lang="en-US"/>
            </a:p>
          </p:txBody>
        </p:sp>
        <p:sp>
          <p:nvSpPr>
            <p:cNvPr id="61456" name="Rectangle 75"/>
            <p:cNvSpPr>
              <a:spLocks noChangeArrowheads="1"/>
            </p:cNvSpPr>
            <p:nvPr/>
          </p:nvSpPr>
          <p:spPr bwMode="auto">
            <a:xfrm>
              <a:off x="5167" y="3463"/>
              <a:ext cx="504" cy="247"/>
            </a:xfrm>
            <a:prstGeom prst="rect">
              <a:avLst/>
            </a:prstGeom>
            <a:noFill/>
            <a:ln w="25560">
              <a:solidFill>
                <a:srgbClr val="FF0000"/>
              </a:solidFill>
              <a:miter lim="800000"/>
              <a:headEnd/>
              <a:tailEnd/>
            </a:ln>
          </p:spPr>
          <p:txBody>
            <a:bodyPr wrap="none" anchor="ctr"/>
            <a:lstStyle/>
            <a:p>
              <a:endParaRPr lang="en-US"/>
            </a:p>
          </p:txBody>
        </p:sp>
        <p:sp>
          <p:nvSpPr>
            <p:cNvPr id="61457" name="Rectangle 76"/>
            <p:cNvSpPr>
              <a:spLocks noChangeArrowheads="1"/>
            </p:cNvSpPr>
            <p:nvPr/>
          </p:nvSpPr>
          <p:spPr bwMode="auto">
            <a:xfrm>
              <a:off x="5686" y="3463"/>
              <a:ext cx="505" cy="247"/>
            </a:xfrm>
            <a:prstGeom prst="rect">
              <a:avLst/>
            </a:prstGeom>
            <a:noFill/>
            <a:ln w="25560">
              <a:solidFill>
                <a:srgbClr val="FF0000"/>
              </a:solidFill>
              <a:miter lim="800000"/>
              <a:headEnd/>
              <a:tailEnd/>
            </a:ln>
          </p:spPr>
          <p:txBody>
            <a:bodyPr wrap="none" anchor="ctr"/>
            <a:lstStyle/>
            <a:p>
              <a:endParaRPr lang="en-US"/>
            </a:p>
          </p:txBody>
        </p:sp>
        <p:sp>
          <p:nvSpPr>
            <p:cNvPr id="61458" name="Rectangle 77"/>
            <p:cNvSpPr>
              <a:spLocks noChangeArrowheads="1"/>
            </p:cNvSpPr>
            <p:nvPr/>
          </p:nvSpPr>
          <p:spPr bwMode="auto">
            <a:xfrm>
              <a:off x="4617" y="3439"/>
              <a:ext cx="319"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61459" name="Rectangle 78"/>
            <p:cNvSpPr>
              <a:spLocks noChangeArrowheads="1"/>
            </p:cNvSpPr>
            <p:nvPr/>
          </p:nvSpPr>
          <p:spPr bwMode="auto">
            <a:xfrm>
              <a:off x="5135" y="3439"/>
              <a:ext cx="367"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61460" name="Rectangle 79"/>
            <p:cNvSpPr>
              <a:spLocks noChangeArrowheads="1"/>
            </p:cNvSpPr>
            <p:nvPr/>
          </p:nvSpPr>
          <p:spPr bwMode="auto">
            <a:xfrm>
              <a:off x="5651" y="3439"/>
              <a:ext cx="368"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grpSp>
    </p:spTree>
  </p:cSld>
  <p:clrMapOvr>
    <a:masterClrMapping/>
  </p:clrMapOvr>
  <p:transition/>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8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48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48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48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48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48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48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Rewrite:</a:t>
            </a:r>
          </a:p>
        </p:txBody>
      </p:sp>
      <p:sp>
        <p:nvSpPr>
          <p:cNvPr id="63491" name="Rectangle 2"/>
          <p:cNvSpPr>
            <a:spLocks noGrp="1" noChangeArrowheads="1"/>
          </p:cNvSpPr>
          <p:nvPr>
            <p:ph type="body" idx="4294967295"/>
          </p:nvPr>
        </p:nvSpPr>
        <p:spPr>
          <a:xfrm>
            <a:off x="228961" y="1166523"/>
            <a:ext cx="8762400" cy="5217668"/>
          </a:xfrm>
        </p:spPr>
        <p:txBody>
          <a:bodyPr lIns="82945" tIns="41473" rIns="82945" bIns="41473">
            <a:normAutofit fontScale="92500"/>
          </a:bodyPr>
          <a:lstStyle/>
          <a:p>
            <a:pPr marL="309605" indent="-309605">
              <a:lnSpc>
                <a:spcPct val="89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for (</a:t>
            </a:r>
            <a:r>
              <a:rPr lang="en-GB" dirty="0" err="1" smtClean="0">
                <a:latin typeface="Courier New" charset="0"/>
              </a:rPr>
              <a:t>i</a:t>
            </a:r>
            <a:r>
              <a:rPr lang="en-GB" dirty="0" smtClean="0">
                <a:latin typeface="Courier New" charset="0"/>
              </a:rPr>
              <a:t> = 0, s = 0 ; </a:t>
            </a:r>
            <a:r>
              <a:rPr lang="en-GB" dirty="0" err="1" smtClean="0">
                <a:latin typeface="Courier New" charset="0"/>
              </a:rPr>
              <a:t>i</a:t>
            </a:r>
            <a:r>
              <a:rPr lang="en-GB" dirty="0" smtClean="0">
                <a:latin typeface="Courier New" charset="0"/>
              </a:rPr>
              <a:t> &lt; 100 ; </a:t>
            </a:r>
            <a:r>
              <a:rPr lang="en-GB" dirty="0" err="1" smtClean="0">
                <a:latin typeface="Courier New" charset="0"/>
              </a:rPr>
              <a:t>i</a:t>
            </a:r>
            <a:r>
              <a:rPr lang="en-GB" dirty="0" smtClean="0">
                <a:latin typeface="Courier New" charset="0"/>
              </a:rPr>
              <a:t>++) {</a:t>
            </a:r>
            <a:br>
              <a:rPr lang="en-GB" dirty="0" smtClean="0">
                <a:latin typeface="Courier New" charset="0"/>
              </a:rPr>
            </a:br>
            <a:r>
              <a:rPr lang="en-GB" dirty="0" smtClean="0">
                <a:latin typeface="Courier New" charset="0"/>
              </a:rPr>
              <a:t>  s += </a:t>
            </a:r>
            <a:r>
              <a:rPr lang="en-GB" dirty="0" err="1" smtClean="0">
                <a:latin typeface="Courier New" charset="0"/>
              </a:rPr>
              <a:t>i</a:t>
            </a:r>
            <a:r>
              <a:rPr lang="en-GB" dirty="0" smtClean="0">
                <a:latin typeface="Courier New" charset="0"/>
              </a:rPr>
              <a:t>*</a:t>
            </a:r>
            <a:r>
              <a:rPr lang="en-GB" dirty="0" err="1" smtClean="0">
                <a:latin typeface="Courier New" charset="0"/>
              </a:rPr>
              <a:t>i</a:t>
            </a:r>
            <a:r>
              <a:rPr lang="en-GB" dirty="0" smtClean="0">
                <a:latin typeface="Courier New" charset="0"/>
              </a:rPr>
              <a:t>;</a:t>
            </a:r>
            <a:br>
              <a:rPr lang="en-GB" dirty="0" smtClean="0">
                <a:latin typeface="Courier New" charset="0"/>
              </a:rPr>
            </a:br>
            <a:r>
              <a:rPr lang="en-GB" dirty="0" smtClean="0">
                <a:latin typeface="Courier New" charset="0"/>
              </a:rPr>
              <a:t>}</a:t>
            </a:r>
          </a:p>
          <a:p>
            <a:pPr marL="309605" indent="-309605">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marL="309605" indent="-309605">
              <a:lnSpc>
                <a:spcPct val="80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top:	</a:t>
            </a:r>
            <a:r>
              <a:rPr lang="en-GB" dirty="0" err="1" smtClean="0">
                <a:latin typeface="Courier New" charset="0"/>
              </a:rPr>
              <a:t>mul</a:t>
            </a:r>
            <a:r>
              <a:rPr lang="en-GB" dirty="0" smtClean="0">
                <a:latin typeface="Courier New" charset="0"/>
              </a:rPr>
              <a:t> temp, </a:t>
            </a:r>
            <a:r>
              <a:rPr lang="en-GB" dirty="0" err="1" smtClean="0">
                <a:latin typeface="Courier New" charset="0"/>
              </a:rPr>
              <a:t>i</a:t>
            </a:r>
            <a:r>
              <a:rPr lang="en-GB" dirty="0" smtClean="0">
                <a:latin typeface="Courier New" charset="0"/>
              </a:rPr>
              <a:t>, </a:t>
            </a:r>
            <a:r>
              <a:rPr lang="en-GB" dirty="0" err="1" smtClean="0">
                <a:latin typeface="Courier New" charset="0"/>
              </a:rPr>
              <a:t>i</a:t>
            </a:r>
            <a:r>
              <a:rPr lang="en-GB" dirty="0" smtClean="0">
                <a:latin typeface="Courier New" charset="0"/>
              </a:rPr>
              <a:t>  # pretend OK</a:t>
            </a:r>
          </a:p>
          <a:p>
            <a:pPr marL="309605" indent="-309605">
              <a:lnSpc>
                <a:spcPct val="80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			</a:t>
            </a:r>
            <a:r>
              <a:rPr lang="en-GB" dirty="0" err="1" smtClean="0">
                <a:latin typeface="Courier New" charset="0"/>
              </a:rPr>
              <a:t>addiu</a:t>
            </a:r>
            <a:r>
              <a:rPr lang="en-GB" dirty="0" smtClean="0">
                <a:latin typeface="Courier New" charset="0"/>
              </a:rPr>
              <a:t> </a:t>
            </a:r>
            <a:r>
              <a:rPr lang="en-GB" dirty="0" err="1" smtClean="0">
                <a:latin typeface="Courier New" charset="0"/>
              </a:rPr>
              <a:t>i</a:t>
            </a:r>
            <a:r>
              <a:rPr lang="en-GB" dirty="0" smtClean="0">
                <a:latin typeface="Courier New" charset="0"/>
              </a:rPr>
              <a:t>, </a:t>
            </a:r>
            <a:r>
              <a:rPr lang="en-GB" dirty="0" err="1" smtClean="0">
                <a:latin typeface="Courier New" charset="0"/>
              </a:rPr>
              <a:t>i</a:t>
            </a:r>
            <a:r>
              <a:rPr lang="en-GB" dirty="0" smtClean="0">
                <a:latin typeface="Courier New" charset="0"/>
              </a:rPr>
              <a:t>, 1</a:t>
            </a:r>
          </a:p>
          <a:p>
            <a:pPr marL="309605" indent="-309605">
              <a:lnSpc>
                <a:spcPct val="80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			</a:t>
            </a:r>
            <a:r>
              <a:rPr lang="en-GB" dirty="0" err="1" smtClean="0">
                <a:latin typeface="Courier New" charset="0"/>
              </a:rPr>
              <a:t>sltiu</a:t>
            </a:r>
            <a:r>
              <a:rPr lang="en-GB" dirty="0" smtClean="0">
                <a:latin typeface="Courier New" charset="0"/>
              </a:rPr>
              <a:t> b, </a:t>
            </a:r>
            <a:r>
              <a:rPr lang="en-GB" dirty="0" err="1" smtClean="0">
                <a:latin typeface="Courier New" charset="0"/>
              </a:rPr>
              <a:t>i</a:t>
            </a:r>
            <a:r>
              <a:rPr lang="en-GB" dirty="0" smtClean="0">
                <a:latin typeface="Courier New" charset="0"/>
              </a:rPr>
              <a:t>, 100</a:t>
            </a:r>
          </a:p>
          <a:p>
            <a:pPr marL="309605" indent="-309605">
              <a:lnSpc>
                <a:spcPct val="80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			</a:t>
            </a:r>
            <a:r>
              <a:rPr lang="en-GB" dirty="0" err="1" smtClean="0">
                <a:latin typeface="Courier New" charset="0"/>
              </a:rPr>
              <a:t>beq</a:t>
            </a:r>
            <a:r>
              <a:rPr lang="en-GB" dirty="0" smtClean="0">
                <a:latin typeface="Courier New" charset="0"/>
              </a:rPr>
              <a:t> b, 0, top</a:t>
            </a:r>
          </a:p>
          <a:p>
            <a:pPr marL="309605" indent="-309605">
              <a:lnSpc>
                <a:spcPct val="80000"/>
              </a:lnSpc>
              <a:spcBef>
                <a:spcPts val="703"/>
              </a:spcBef>
              <a:spcAft>
                <a:spcPct val="0"/>
              </a:spcAft>
              <a:buClr>
                <a:srgbClr val="777777"/>
              </a:buClr>
              <a:buSzPct val="12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latin typeface="Courier New" charset="0"/>
              </a:rPr>
              <a:t>			add s, s, temp</a:t>
            </a:r>
          </a:p>
          <a:p>
            <a:pPr marL="309605" indent="-309605">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marL="309605" indent="-309605">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How many cycles to run this? How to make it faster?</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After Rewrite</a:t>
            </a:r>
          </a:p>
        </p:txBody>
      </p:sp>
      <p:grpSp>
        <p:nvGrpSpPr>
          <p:cNvPr id="2" name="Group 2"/>
          <p:cNvGrpSpPr>
            <a:grpSpLocks/>
          </p:cNvGrpSpPr>
          <p:nvPr/>
        </p:nvGrpSpPr>
        <p:grpSpPr bwMode="auto">
          <a:xfrm>
            <a:off x="1440000" y="1742582"/>
            <a:ext cx="3718080" cy="391721"/>
            <a:chOff x="1000" y="1210"/>
            <a:chExt cx="2582" cy="272"/>
          </a:xfrm>
        </p:grpSpPr>
        <p:sp>
          <p:nvSpPr>
            <p:cNvPr id="65598" name="Rectangle 3"/>
            <p:cNvSpPr>
              <a:spLocks noChangeArrowheads="1"/>
            </p:cNvSpPr>
            <p:nvPr/>
          </p:nvSpPr>
          <p:spPr bwMode="auto">
            <a:xfrm>
              <a:off x="1000" y="1235"/>
              <a:ext cx="504" cy="247"/>
            </a:xfrm>
            <a:prstGeom prst="rect">
              <a:avLst/>
            </a:prstGeom>
            <a:noFill/>
            <a:ln w="25560">
              <a:solidFill>
                <a:srgbClr val="FF0000"/>
              </a:solidFill>
              <a:miter lim="800000"/>
              <a:headEnd/>
              <a:tailEnd/>
            </a:ln>
          </p:spPr>
          <p:txBody>
            <a:bodyPr wrap="none" anchor="ctr"/>
            <a:lstStyle/>
            <a:p>
              <a:endParaRPr lang="en-US"/>
            </a:p>
          </p:txBody>
        </p:sp>
        <p:sp>
          <p:nvSpPr>
            <p:cNvPr id="65599" name="Rectangle 4"/>
            <p:cNvSpPr>
              <a:spLocks noChangeArrowheads="1"/>
            </p:cNvSpPr>
            <p:nvPr/>
          </p:nvSpPr>
          <p:spPr bwMode="auto">
            <a:xfrm>
              <a:off x="1018" y="1210"/>
              <a:ext cx="450" cy="207"/>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65600" name="Rectangle 5"/>
            <p:cNvSpPr>
              <a:spLocks noChangeArrowheads="1"/>
            </p:cNvSpPr>
            <p:nvPr/>
          </p:nvSpPr>
          <p:spPr bwMode="auto">
            <a:xfrm>
              <a:off x="1519" y="1235"/>
              <a:ext cx="504" cy="247"/>
            </a:xfrm>
            <a:prstGeom prst="rect">
              <a:avLst/>
            </a:prstGeom>
            <a:noFill/>
            <a:ln w="25560">
              <a:solidFill>
                <a:srgbClr val="FF0000"/>
              </a:solidFill>
              <a:miter lim="800000"/>
              <a:headEnd/>
              <a:tailEnd/>
            </a:ln>
          </p:spPr>
          <p:txBody>
            <a:bodyPr wrap="none" anchor="ctr"/>
            <a:lstStyle/>
            <a:p>
              <a:endParaRPr lang="en-US"/>
            </a:p>
          </p:txBody>
        </p:sp>
        <p:sp>
          <p:nvSpPr>
            <p:cNvPr id="65601" name="Rectangle 6"/>
            <p:cNvSpPr>
              <a:spLocks noChangeArrowheads="1"/>
            </p:cNvSpPr>
            <p:nvPr/>
          </p:nvSpPr>
          <p:spPr bwMode="auto">
            <a:xfrm>
              <a:off x="2039" y="1235"/>
              <a:ext cx="504" cy="247"/>
            </a:xfrm>
            <a:prstGeom prst="rect">
              <a:avLst/>
            </a:prstGeom>
            <a:noFill/>
            <a:ln w="25560">
              <a:solidFill>
                <a:srgbClr val="FF0000"/>
              </a:solidFill>
              <a:miter lim="800000"/>
              <a:headEnd/>
              <a:tailEnd/>
            </a:ln>
          </p:spPr>
          <p:txBody>
            <a:bodyPr wrap="none" anchor="ctr"/>
            <a:lstStyle/>
            <a:p>
              <a:endParaRPr lang="en-US"/>
            </a:p>
          </p:txBody>
        </p:sp>
        <p:sp>
          <p:nvSpPr>
            <p:cNvPr id="65602" name="Rectangle 7"/>
            <p:cNvSpPr>
              <a:spLocks noChangeArrowheads="1"/>
            </p:cNvSpPr>
            <p:nvPr/>
          </p:nvSpPr>
          <p:spPr bwMode="auto">
            <a:xfrm>
              <a:off x="2559" y="1235"/>
              <a:ext cx="504" cy="247"/>
            </a:xfrm>
            <a:prstGeom prst="rect">
              <a:avLst/>
            </a:prstGeom>
            <a:noFill/>
            <a:ln w="25560">
              <a:solidFill>
                <a:srgbClr val="FF0000"/>
              </a:solidFill>
              <a:miter lim="800000"/>
              <a:headEnd/>
              <a:tailEnd/>
            </a:ln>
          </p:spPr>
          <p:txBody>
            <a:bodyPr wrap="none" anchor="ctr"/>
            <a:lstStyle/>
            <a:p>
              <a:endParaRPr lang="en-US"/>
            </a:p>
          </p:txBody>
        </p:sp>
        <p:sp>
          <p:nvSpPr>
            <p:cNvPr id="65603" name="Rectangle 8"/>
            <p:cNvSpPr>
              <a:spLocks noChangeArrowheads="1"/>
            </p:cNvSpPr>
            <p:nvPr/>
          </p:nvSpPr>
          <p:spPr bwMode="auto">
            <a:xfrm>
              <a:off x="3078" y="1235"/>
              <a:ext cx="504" cy="247"/>
            </a:xfrm>
            <a:prstGeom prst="rect">
              <a:avLst/>
            </a:prstGeom>
            <a:noFill/>
            <a:ln w="25560">
              <a:solidFill>
                <a:srgbClr val="FF0000"/>
              </a:solidFill>
              <a:miter lim="800000"/>
              <a:headEnd/>
              <a:tailEnd/>
            </a:ln>
          </p:spPr>
          <p:txBody>
            <a:bodyPr wrap="none" anchor="ctr"/>
            <a:lstStyle/>
            <a:p>
              <a:endParaRPr lang="en-US"/>
            </a:p>
          </p:txBody>
        </p:sp>
        <p:sp>
          <p:nvSpPr>
            <p:cNvPr id="65604" name="Rectangle 9"/>
            <p:cNvSpPr>
              <a:spLocks noChangeArrowheads="1"/>
            </p:cNvSpPr>
            <p:nvPr/>
          </p:nvSpPr>
          <p:spPr bwMode="auto">
            <a:xfrm>
              <a:off x="1489" y="1210"/>
              <a:ext cx="319"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65605" name="Rectangle 10"/>
            <p:cNvSpPr>
              <a:spLocks noChangeArrowheads="1"/>
            </p:cNvSpPr>
            <p:nvPr/>
          </p:nvSpPr>
          <p:spPr bwMode="auto">
            <a:xfrm>
              <a:off x="2008" y="1210"/>
              <a:ext cx="367"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65606" name="Rectangle 11"/>
            <p:cNvSpPr>
              <a:spLocks noChangeArrowheads="1"/>
            </p:cNvSpPr>
            <p:nvPr/>
          </p:nvSpPr>
          <p:spPr bwMode="auto">
            <a:xfrm>
              <a:off x="2523" y="1210"/>
              <a:ext cx="368"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65607" name="Rectangle 12"/>
            <p:cNvSpPr>
              <a:spLocks noChangeArrowheads="1"/>
            </p:cNvSpPr>
            <p:nvPr/>
          </p:nvSpPr>
          <p:spPr bwMode="auto">
            <a:xfrm>
              <a:off x="3098" y="1210"/>
              <a:ext cx="291"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grpSp>
        <p:nvGrpSpPr>
          <p:cNvPr id="3" name="Group 13"/>
          <p:cNvGrpSpPr>
            <a:grpSpLocks/>
          </p:cNvGrpSpPr>
          <p:nvPr/>
        </p:nvGrpSpPr>
        <p:grpSpPr bwMode="auto">
          <a:xfrm>
            <a:off x="2187360" y="2276879"/>
            <a:ext cx="3720960" cy="390281"/>
            <a:chOff x="1519" y="1581"/>
            <a:chExt cx="2584" cy="271"/>
          </a:xfrm>
        </p:grpSpPr>
        <p:sp>
          <p:nvSpPr>
            <p:cNvPr id="65588" name="Rectangle 14"/>
            <p:cNvSpPr>
              <a:spLocks noChangeArrowheads="1"/>
            </p:cNvSpPr>
            <p:nvPr/>
          </p:nvSpPr>
          <p:spPr bwMode="auto">
            <a:xfrm>
              <a:off x="1519" y="1605"/>
              <a:ext cx="504" cy="247"/>
            </a:xfrm>
            <a:prstGeom prst="rect">
              <a:avLst/>
            </a:prstGeom>
            <a:noFill/>
            <a:ln w="25560">
              <a:solidFill>
                <a:srgbClr val="000000"/>
              </a:solidFill>
              <a:miter lim="800000"/>
              <a:headEnd/>
              <a:tailEnd/>
            </a:ln>
          </p:spPr>
          <p:txBody>
            <a:bodyPr wrap="none" anchor="ctr"/>
            <a:lstStyle/>
            <a:p>
              <a:endParaRPr lang="en-US"/>
            </a:p>
          </p:txBody>
        </p:sp>
        <p:sp>
          <p:nvSpPr>
            <p:cNvPr id="65589" name="Rectangle 15"/>
            <p:cNvSpPr>
              <a:spLocks noChangeArrowheads="1"/>
            </p:cNvSpPr>
            <p:nvPr/>
          </p:nvSpPr>
          <p:spPr bwMode="auto">
            <a:xfrm>
              <a:off x="1532" y="158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3366FF"/>
                  </a:solidFill>
                  <a:latin typeface="Trebuchet MS" charset="0"/>
                </a:rPr>
                <a:t>IFetch</a:t>
              </a:r>
              <a:endParaRPr lang="en-GB" sz="1300" dirty="0">
                <a:solidFill>
                  <a:srgbClr val="3366FF"/>
                </a:solidFill>
                <a:latin typeface="Trebuchet MS" charset="0"/>
              </a:endParaRPr>
            </a:p>
          </p:txBody>
        </p:sp>
        <p:sp>
          <p:nvSpPr>
            <p:cNvPr id="65590" name="Rectangle 16"/>
            <p:cNvSpPr>
              <a:spLocks noChangeArrowheads="1"/>
            </p:cNvSpPr>
            <p:nvPr/>
          </p:nvSpPr>
          <p:spPr bwMode="auto">
            <a:xfrm>
              <a:off x="2039" y="1605"/>
              <a:ext cx="504" cy="247"/>
            </a:xfrm>
            <a:prstGeom prst="rect">
              <a:avLst/>
            </a:prstGeom>
            <a:noFill/>
            <a:ln w="25560">
              <a:solidFill>
                <a:srgbClr val="000000"/>
              </a:solidFill>
              <a:miter lim="800000"/>
              <a:headEnd/>
              <a:tailEnd/>
            </a:ln>
          </p:spPr>
          <p:txBody>
            <a:bodyPr wrap="none" anchor="ctr"/>
            <a:lstStyle/>
            <a:p>
              <a:endParaRPr lang="en-US"/>
            </a:p>
          </p:txBody>
        </p:sp>
        <p:sp>
          <p:nvSpPr>
            <p:cNvPr id="65591" name="Rectangle 17"/>
            <p:cNvSpPr>
              <a:spLocks noChangeArrowheads="1"/>
            </p:cNvSpPr>
            <p:nvPr/>
          </p:nvSpPr>
          <p:spPr bwMode="auto">
            <a:xfrm>
              <a:off x="2559" y="1605"/>
              <a:ext cx="504" cy="247"/>
            </a:xfrm>
            <a:prstGeom prst="rect">
              <a:avLst/>
            </a:prstGeom>
            <a:noFill/>
            <a:ln w="25560">
              <a:solidFill>
                <a:srgbClr val="000000"/>
              </a:solidFill>
              <a:miter lim="800000"/>
              <a:headEnd/>
              <a:tailEnd/>
            </a:ln>
          </p:spPr>
          <p:txBody>
            <a:bodyPr wrap="none" anchor="ctr"/>
            <a:lstStyle/>
            <a:p>
              <a:endParaRPr lang="en-US"/>
            </a:p>
          </p:txBody>
        </p:sp>
        <p:sp>
          <p:nvSpPr>
            <p:cNvPr id="65592" name="Rectangle 18"/>
            <p:cNvSpPr>
              <a:spLocks noChangeArrowheads="1"/>
            </p:cNvSpPr>
            <p:nvPr/>
          </p:nvSpPr>
          <p:spPr bwMode="auto">
            <a:xfrm>
              <a:off x="3079" y="1605"/>
              <a:ext cx="505" cy="247"/>
            </a:xfrm>
            <a:prstGeom prst="rect">
              <a:avLst/>
            </a:prstGeom>
            <a:noFill/>
            <a:ln w="25560">
              <a:solidFill>
                <a:srgbClr val="000000"/>
              </a:solidFill>
              <a:miter lim="800000"/>
              <a:headEnd/>
              <a:tailEnd/>
            </a:ln>
          </p:spPr>
          <p:txBody>
            <a:bodyPr wrap="none" anchor="ctr"/>
            <a:lstStyle/>
            <a:p>
              <a:endParaRPr lang="en-US"/>
            </a:p>
          </p:txBody>
        </p:sp>
        <p:sp>
          <p:nvSpPr>
            <p:cNvPr id="65593" name="Rectangle 19"/>
            <p:cNvSpPr>
              <a:spLocks noChangeArrowheads="1"/>
            </p:cNvSpPr>
            <p:nvPr/>
          </p:nvSpPr>
          <p:spPr bwMode="auto">
            <a:xfrm>
              <a:off x="3599" y="1605"/>
              <a:ext cx="504" cy="247"/>
            </a:xfrm>
            <a:prstGeom prst="rect">
              <a:avLst/>
            </a:prstGeom>
            <a:noFill/>
            <a:ln w="25560">
              <a:solidFill>
                <a:srgbClr val="000000"/>
              </a:solidFill>
              <a:miter lim="800000"/>
              <a:headEnd/>
              <a:tailEnd/>
            </a:ln>
          </p:spPr>
          <p:txBody>
            <a:bodyPr wrap="none" anchor="ctr"/>
            <a:lstStyle/>
            <a:p>
              <a:endParaRPr lang="en-US"/>
            </a:p>
          </p:txBody>
        </p:sp>
        <p:sp>
          <p:nvSpPr>
            <p:cNvPr id="65594" name="Rectangle 20"/>
            <p:cNvSpPr>
              <a:spLocks noChangeArrowheads="1"/>
            </p:cNvSpPr>
            <p:nvPr/>
          </p:nvSpPr>
          <p:spPr bwMode="auto">
            <a:xfrm>
              <a:off x="2003" y="158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Dcd</a:t>
              </a:r>
              <a:endParaRPr lang="en-GB" sz="1300" dirty="0">
                <a:solidFill>
                  <a:srgbClr val="3366FF"/>
                </a:solidFill>
                <a:latin typeface="Trebuchet MS" charset="0"/>
              </a:endParaRPr>
            </a:p>
          </p:txBody>
        </p:sp>
        <p:sp>
          <p:nvSpPr>
            <p:cNvPr id="65595" name="Rectangle 21"/>
            <p:cNvSpPr>
              <a:spLocks noChangeArrowheads="1"/>
            </p:cNvSpPr>
            <p:nvPr/>
          </p:nvSpPr>
          <p:spPr bwMode="auto">
            <a:xfrm>
              <a:off x="2523" y="158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Exec</a:t>
              </a:r>
            </a:p>
          </p:txBody>
        </p:sp>
        <p:sp>
          <p:nvSpPr>
            <p:cNvPr id="65596" name="Rectangle 22"/>
            <p:cNvSpPr>
              <a:spLocks noChangeArrowheads="1"/>
            </p:cNvSpPr>
            <p:nvPr/>
          </p:nvSpPr>
          <p:spPr bwMode="auto">
            <a:xfrm>
              <a:off x="3039" y="158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3366FF"/>
                  </a:solidFill>
                  <a:latin typeface="Trebuchet MS" charset="0"/>
                </a:rPr>
                <a:t>Mem</a:t>
              </a:r>
              <a:endParaRPr lang="en-GB" sz="1300" dirty="0">
                <a:solidFill>
                  <a:srgbClr val="3366FF"/>
                </a:solidFill>
                <a:latin typeface="Trebuchet MS" charset="0"/>
              </a:endParaRPr>
            </a:p>
          </p:txBody>
        </p:sp>
        <p:sp>
          <p:nvSpPr>
            <p:cNvPr id="65597" name="Rectangle 23"/>
            <p:cNvSpPr>
              <a:spLocks noChangeArrowheads="1"/>
            </p:cNvSpPr>
            <p:nvPr/>
          </p:nvSpPr>
          <p:spPr bwMode="auto">
            <a:xfrm>
              <a:off x="3613" y="158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3366FF"/>
                  </a:solidFill>
                  <a:latin typeface="Trebuchet MS" charset="0"/>
                </a:rPr>
                <a:t>WB</a:t>
              </a:r>
            </a:p>
          </p:txBody>
        </p:sp>
      </p:grpSp>
      <p:grpSp>
        <p:nvGrpSpPr>
          <p:cNvPr id="4" name="Group 24"/>
          <p:cNvGrpSpPr>
            <a:grpSpLocks/>
          </p:cNvGrpSpPr>
          <p:nvPr/>
        </p:nvGrpSpPr>
        <p:grpSpPr bwMode="auto">
          <a:xfrm>
            <a:off x="2936161" y="2809735"/>
            <a:ext cx="3719520" cy="390281"/>
            <a:chOff x="2039" y="1951"/>
            <a:chExt cx="2583" cy="271"/>
          </a:xfrm>
        </p:grpSpPr>
        <p:sp>
          <p:nvSpPr>
            <p:cNvPr id="65578" name="Rectangle 25"/>
            <p:cNvSpPr>
              <a:spLocks noChangeArrowheads="1"/>
            </p:cNvSpPr>
            <p:nvPr/>
          </p:nvSpPr>
          <p:spPr bwMode="auto">
            <a:xfrm>
              <a:off x="2039" y="1975"/>
              <a:ext cx="504" cy="247"/>
            </a:xfrm>
            <a:prstGeom prst="rect">
              <a:avLst/>
            </a:prstGeom>
            <a:noFill/>
            <a:ln w="25560">
              <a:solidFill>
                <a:srgbClr val="000000"/>
              </a:solidFill>
              <a:miter lim="800000"/>
              <a:headEnd/>
              <a:tailEnd/>
            </a:ln>
          </p:spPr>
          <p:txBody>
            <a:bodyPr wrap="none" anchor="ctr"/>
            <a:lstStyle/>
            <a:p>
              <a:endParaRPr lang="en-US"/>
            </a:p>
          </p:txBody>
        </p:sp>
        <p:sp>
          <p:nvSpPr>
            <p:cNvPr id="65579" name="Rectangle 26"/>
            <p:cNvSpPr>
              <a:spLocks noChangeArrowheads="1"/>
            </p:cNvSpPr>
            <p:nvPr/>
          </p:nvSpPr>
          <p:spPr bwMode="auto">
            <a:xfrm>
              <a:off x="2052" y="195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FF0000"/>
                  </a:solidFill>
                  <a:latin typeface="Trebuchet MS" charset="0"/>
                </a:rPr>
                <a:t>IFetch</a:t>
              </a:r>
              <a:endParaRPr lang="en-GB" sz="1300" dirty="0">
                <a:solidFill>
                  <a:srgbClr val="FF0000"/>
                </a:solidFill>
                <a:latin typeface="Trebuchet MS" charset="0"/>
              </a:endParaRPr>
            </a:p>
          </p:txBody>
        </p:sp>
        <p:sp>
          <p:nvSpPr>
            <p:cNvPr id="65580" name="Rectangle 27"/>
            <p:cNvSpPr>
              <a:spLocks noChangeArrowheads="1"/>
            </p:cNvSpPr>
            <p:nvPr/>
          </p:nvSpPr>
          <p:spPr bwMode="auto">
            <a:xfrm>
              <a:off x="2559" y="1975"/>
              <a:ext cx="504" cy="247"/>
            </a:xfrm>
            <a:prstGeom prst="rect">
              <a:avLst/>
            </a:prstGeom>
            <a:noFill/>
            <a:ln w="25560">
              <a:solidFill>
                <a:srgbClr val="000000"/>
              </a:solidFill>
              <a:miter lim="800000"/>
              <a:headEnd/>
              <a:tailEnd/>
            </a:ln>
          </p:spPr>
          <p:txBody>
            <a:bodyPr wrap="none" anchor="ctr"/>
            <a:lstStyle/>
            <a:p>
              <a:endParaRPr lang="en-US"/>
            </a:p>
          </p:txBody>
        </p:sp>
        <p:sp>
          <p:nvSpPr>
            <p:cNvPr id="65581" name="Rectangle 28"/>
            <p:cNvSpPr>
              <a:spLocks noChangeArrowheads="1"/>
            </p:cNvSpPr>
            <p:nvPr/>
          </p:nvSpPr>
          <p:spPr bwMode="auto">
            <a:xfrm>
              <a:off x="3078" y="1975"/>
              <a:ext cx="504" cy="247"/>
            </a:xfrm>
            <a:prstGeom prst="rect">
              <a:avLst/>
            </a:prstGeom>
            <a:noFill/>
            <a:ln w="25560">
              <a:solidFill>
                <a:srgbClr val="000000"/>
              </a:solidFill>
              <a:miter lim="800000"/>
              <a:headEnd/>
              <a:tailEnd/>
            </a:ln>
          </p:spPr>
          <p:txBody>
            <a:bodyPr wrap="none" anchor="ctr"/>
            <a:lstStyle/>
            <a:p>
              <a:endParaRPr lang="en-US"/>
            </a:p>
          </p:txBody>
        </p:sp>
        <p:sp>
          <p:nvSpPr>
            <p:cNvPr id="65582" name="Rectangle 29"/>
            <p:cNvSpPr>
              <a:spLocks noChangeArrowheads="1"/>
            </p:cNvSpPr>
            <p:nvPr/>
          </p:nvSpPr>
          <p:spPr bwMode="auto">
            <a:xfrm>
              <a:off x="3598" y="1975"/>
              <a:ext cx="504" cy="247"/>
            </a:xfrm>
            <a:prstGeom prst="rect">
              <a:avLst/>
            </a:prstGeom>
            <a:noFill/>
            <a:ln w="25560">
              <a:solidFill>
                <a:srgbClr val="000000"/>
              </a:solidFill>
              <a:miter lim="800000"/>
              <a:headEnd/>
              <a:tailEnd/>
            </a:ln>
          </p:spPr>
          <p:txBody>
            <a:bodyPr wrap="none" anchor="ctr"/>
            <a:lstStyle/>
            <a:p>
              <a:endParaRPr lang="en-US"/>
            </a:p>
          </p:txBody>
        </p:sp>
        <p:sp>
          <p:nvSpPr>
            <p:cNvPr id="65583" name="Rectangle 30"/>
            <p:cNvSpPr>
              <a:spLocks noChangeArrowheads="1"/>
            </p:cNvSpPr>
            <p:nvPr/>
          </p:nvSpPr>
          <p:spPr bwMode="auto">
            <a:xfrm>
              <a:off x="4118" y="1975"/>
              <a:ext cx="504" cy="247"/>
            </a:xfrm>
            <a:prstGeom prst="rect">
              <a:avLst/>
            </a:prstGeom>
            <a:noFill/>
            <a:ln w="25560">
              <a:solidFill>
                <a:srgbClr val="000000"/>
              </a:solidFill>
              <a:miter lim="800000"/>
              <a:headEnd/>
              <a:tailEnd/>
            </a:ln>
          </p:spPr>
          <p:txBody>
            <a:bodyPr wrap="none" anchor="ctr"/>
            <a:lstStyle/>
            <a:p>
              <a:endParaRPr lang="en-US"/>
            </a:p>
          </p:txBody>
        </p:sp>
        <p:sp>
          <p:nvSpPr>
            <p:cNvPr id="65584" name="Rectangle 31"/>
            <p:cNvSpPr>
              <a:spLocks noChangeArrowheads="1"/>
            </p:cNvSpPr>
            <p:nvPr/>
          </p:nvSpPr>
          <p:spPr bwMode="auto">
            <a:xfrm>
              <a:off x="2524" y="195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Dcd</a:t>
              </a:r>
              <a:endParaRPr lang="en-GB" sz="1300" dirty="0">
                <a:solidFill>
                  <a:srgbClr val="FF0000"/>
                </a:solidFill>
                <a:latin typeface="Trebuchet MS" charset="0"/>
              </a:endParaRPr>
            </a:p>
          </p:txBody>
        </p:sp>
        <p:sp>
          <p:nvSpPr>
            <p:cNvPr id="65585" name="Rectangle 32"/>
            <p:cNvSpPr>
              <a:spLocks noChangeArrowheads="1"/>
            </p:cNvSpPr>
            <p:nvPr/>
          </p:nvSpPr>
          <p:spPr bwMode="auto">
            <a:xfrm>
              <a:off x="3043" y="195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Exec</a:t>
              </a:r>
            </a:p>
          </p:txBody>
        </p:sp>
        <p:sp>
          <p:nvSpPr>
            <p:cNvPr id="65586" name="Rectangle 33"/>
            <p:cNvSpPr>
              <a:spLocks noChangeArrowheads="1"/>
            </p:cNvSpPr>
            <p:nvPr/>
          </p:nvSpPr>
          <p:spPr bwMode="auto">
            <a:xfrm>
              <a:off x="3559" y="195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FF0000"/>
                  </a:solidFill>
                  <a:latin typeface="Trebuchet MS" charset="0"/>
                </a:rPr>
                <a:t>Mem</a:t>
              </a:r>
              <a:endParaRPr lang="en-GB" sz="1300" dirty="0">
                <a:solidFill>
                  <a:srgbClr val="FF0000"/>
                </a:solidFill>
                <a:latin typeface="Trebuchet MS" charset="0"/>
              </a:endParaRPr>
            </a:p>
          </p:txBody>
        </p:sp>
        <p:sp>
          <p:nvSpPr>
            <p:cNvPr id="65587" name="Rectangle 34"/>
            <p:cNvSpPr>
              <a:spLocks noChangeArrowheads="1"/>
            </p:cNvSpPr>
            <p:nvPr/>
          </p:nvSpPr>
          <p:spPr bwMode="auto">
            <a:xfrm>
              <a:off x="4133" y="195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FF0000"/>
                  </a:solidFill>
                  <a:latin typeface="Trebuchet MS" charset="0"/>
                </a:rPr>
                <a:t>WB</a:t>
              </a:r>
            </a:p>
          </p:txBody>
        </p:sp>
      </p:grpSp>
      <p:grpSp>
        <p:nvGrpSpPr>
          <p:cNvPr id="5" name="Group 35"/>
          <p:cNvGrpSpPr>
            <a:grpSpLocks/>
          </p:cNvGrpSpPr>
          <p:nvPr/>
        </p:nvGrpSpPr>
        <p:grpSpPr bwMode="auto">
          <a:xfrm>
            <a:off x="3683521" y="3342589"/>
            <a:ext cx="3722400" cy="391721"/>
            <a:chOff x="2558" y="2321"/>
            <a:chExt cx="2585" cy="272"/>
          </a:xfrm>
        </p:grpSpPr>
        <p:sp>
          <p:nvSpPr>
            <p:cNvPr id="65568" name="Rectangle 36"/>
            <p:cNvSpPr>
              <a:spLocks noChangeArrowheads="1"/>
            </p:cNvSpPr>
            <p:nvPr/>
          </p:nvSpPr>
          <p:spPr bwMode="auto">
            <a:xfrm>
              <a:off x="2558" y="2346"/>
              <a:ext cx="504" cy="247"/>
            </a:xfrm>
            <a:prstGeom prst="rect">
              <a:avLst/>
            </a:prstGeom>
            <a:noFill/>
            <a:ln w="25560">
              <a:solidFill>
                <a:srgbClr val="000000"/>
              </a:solidFill>
              <a:miter lim="800000"/>
              <a:headEnd/>
              <a:tailEnd/>
            </a:ln>
          </p:spPr>
          <p:txBody>
            <a:bodyPr wrap="none" anchor="ctr"/>
            <a:lstStyle/>
            <a:p>
              <a:endParaRPr lang="en-US"/>
            </a:p>
          </p:txBody>
        </p:sp>
        <p:sp>
          <p:nvSpPr>
            <p:cNvPr id="65569" name="Rectangle 37"/>
            <p:cNvSpPr>
              <a:spLocks noChangeArrowheads="1"/>
            </p:cNvSpPr>
            <p:nvPr/>
          </p:nvSpPr>
          <p:spPr bwMode="auto">
            <a:xfrm>
              <a:off x="2571" y="2321"/>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005400"/>
                  </a:solidFill>
                  <a:latin typeface="Trebuchet MS" charset="0"/>
                </a:rPr>
                <a:t>IFetch</a:t>
              </a:r>
              <a:endParaRPr lang="en-GB" sz="1300" dirty="0">
                <a:solidFill>
                  <a:srgbClr val="005400"/>
                </a:solidFill>
                <a:latin typeface="Trebuchet MS" charset="0"/>
              </a:endParaRPr>
            </a:p>
          </p:txBody>
        </p:sp>
        <p:sp>
          <p:nvSpPr>
            <p:cNvPr id="65570" name="Rectangle 38"/>
            <p:cNvSpPr>
              <a:spLocks noChangeArrowheads="1"/>
            </p:cNvSpPr>
            <p:nvPr/>
          </p:nvSpPr>
          <p:spPr bwMode="auto">
            <a:xfrm>
              <a:off x="3078" y="2346"/>
              <a:ext cx="504" cy="247"/>
            </a:xfrm>
            <a:prstGeom prst="rect">
              <a:avLst/>
            </a:prstGeom>
            <a:noFill/>
            <a:ln w="25560">
              <a:solidFill>
                <a:srgbClr val="000000"/>
              </a:solidFill>
              <a:miter lim="800000"/>
              <a:headEnd/>
              <a:tailEnd/>
            </a:ln>
          </p:spPr>
          <p:txBody>
            <a:bodyPr wrap="none" anchor="ctr"/>
            <a:lstStyle/>
            <a:p>
              <a:endParaRPr lang="en-US"/>
            </a:p>
          </p:txBody>
        </p:sp>
        <p:sp>
          <p:nvSpPr>
            <p:cNvPr id="65571" name="Rectangle 39"/>
            <p:cNvSpPr>
              <a:spLocks noChangeArrowheads="1"/>
            </p:cNvSpPr>
            <p:nvPr/>
          </p:nvSpPr>
          <p:spPr bwMode="auto">
            <a:xfrm>
              <a:off x="3598" y="2346"/>
              <a:ext cx="504" cy="247"/>
            </a:xfrm>
            <a:prstGeom prst="rect">
              <a:avLst/>
            </a:prstGeom>
            <a:noFill/>
            <a:ln w="25560">
              <a:solidFill>
                <a:srgbClr val="000000"/>
              </a:solidFill>
              <a:miter lim="800000"/>
              <a:headEnd/>
              <a:tailEnd/>
            </a:ln>
          </p:spPr>
          <p:txBody>
            <a:bodyPr wrap="none" anchor="ctr"/>
            <a:lstStyle/>
            <a:p>
              <a:endParaRPr lang="en-US"/>
            </a:p>
          </p:txBody>
        </p:sp>
        <p:sp>
          <p:nvSpPr>
            <p:cNvPr id="65572" name="Rectangle 40"/>
            <p:cNvSpPr>
              <a:spLocks noChangeArrowheads="1"/>
            </p:cNvSpPr>
            <p:nvPr/>
          </p:nvSpPr>
          <p:spPr bwMode="auto">
            <a:xfrm>
              <a:off x="4118" y="2346"/>
              <a:ext cx="505" cy="247"/>
            </a:xfrm>
            <a:prstGeom prst="rect">
              <a:avLst/>
            </a:prstGeom>
            <a:noFill/>
            <a:ln w="25560">
              <a:solidFill>
                <a:srgbClr val="000000"/>
              </a:solidFill>
              <a:miter lim="800000"/>
              <a:headEnd/>
              <a:tailEnd/>
            </a:ln>
          </p:spPr>
          <p:txBody>
            <a:bodyPr wrap="none" anchor="ctr"/>
            <a:lstStyle/>
            <a:p>
              <a:endParaRPr lang="en-US"/>
            </a:p>
          </p:txBody>
        </p:sp>
        <p:sp>
          <p:nvSpPr>
            <p:cNvPr id="65573" name="Rectangle 41"/>
            <p:cNvSpPr>
              <a:spLocks noChangeArrowheads="1"/>
            </p:cNvSpPr>
            <p:nvPr/>
          </p:nvSpPr>
          <p:spPr bwMode="auto">
            <a:xfrm>
              <a:off x="4638" y="2346"/>
              <a:ext cx="505" cy="247"/>
            </a:xfrm>
            <a:prstGeom prst="rect">
              <a:avLst/>
            </a:prstGeom>
            <a:noFill/>
            <a:ln w="25560">
              <a:solidFill>
                <a:srgbClr val="000000"/>
              </a:solidFill>
              <a:miter lim="800000"/>
              <a:headEnd/>
              <a:tailEnd/>
            </a:ln>
          </p:spPr>
          <p:txBody>
            <a:bodyPr wrap="none" anchor="ctr"/>
            <a:lstStyle/>
            <a:p>
              <a:endParaRPr lang="en-US"/>
            </a:p>
          </p:txBody>
        </p:sp>
        <p:sp>
          <p:nvSpPr>
            <p:cNvPr id="65574" name="Rectangle 42"/>
            <p:cNvSpPr>
              <a:spLocks noChangeArrowheads="1"/>
            </p:cNvSpPr>
            <p:nvPr/>
          </p:nvSpPr>
          <p:spPr bwMode="auto">
            <a:xfrm>
              <a:off x="3043" y="2321"/>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Dcd</a:t>
              </a:r>
              <a:endParaRPr lang="en-GB" sz="1300" dirty="0">
                <a:solidFill>
                  <a:srgbClr val="005400"/>
                </a:solidFill>
                <a:latin typeface="Trebuchet MS" charset="0"/>
              </a:endParaRPr>
            </a:p>
          </p:txBody>
        </p:sp>
        <p:sp>
          <p:nvSpPr>
            <p:cNvPr id="65575" name="Rectangle 43"/>
            <p:cNvSpPr>
              <a:spLocks noChangeArrowheads="1"/>
            </p:cNvSpPr>
            <p:nvPr/>
          </p:nvSpPr>
          <p:spPr bwMode="auto">
            <a:xfrm>
              <a:off x="3562" y="2321"/>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Exec</a:t>
              </a:r>
            </a:p>
          </p:txBody>
        </p:sp>
        <p:sp>
          <p:nvSpPr>
            <p:cNvPr id="65576" name="Rectangle 44"/>
            <p:cNvSpPr>
              <a:spLocks noChangeArrowheads="1"/>
            </p:cNvSpPr>
            <p:nvPr/>
          </p:nvSpPr>
          <p:spPr bwMode="auto">
            <a:xfrm>
              <a:off x="4078" y="2321"/>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005400"/>
                  </a:solidFill>
                  <a:latin typeface="Trebuchet MS" charset="0"/>
                </a:rPr>
                <a:t>Mem</a:t>
              </a:r>
              <a:endParaRPr lang="en-GB" sz="1300" dirty="0">
                <a:solidFill>
                  <a:srgbClr val="005400"/>
                </a:solidFill>
                <a:latin typeface="Trebuchet MS" charset="0"/>
              </a:endParaRPr>
            </a:p>
          </p:txBody>
        </p:sp>
        <p:sp>
          <p:nvSpPr>
            <p:cNvPr id="65577" name="Rectangle 45"/>
            <p:cNvSpPr>
              <a:spLocks noChangeArrowheads="1"/>
            </p:cNvSpPr>
            <p:nvPr/>
          </p:nvSpPr>
          <p:spPr bwMode="auto">
            <a:xfrm>
              <a:off x="4652" y="2321"/>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005400"/>
                  </a:solidFill>
                  <a:latin typeface="Trebuchet MS" charset="0"/>
                </a:rPr>
                <a:t>WB</a:t>
              </a:r>
            </a:p>
          </p:txBody>
        </p:sp>
      </p:grpSp>
      <p:grpSp>
        <p:nvGrpSpPr>
          <p:cNvPr id="6" name="Group 46"/>
          <p:cNvGrpSpPr>
            <a:grpSpLocks/>
          </p:cNvGrpSpPr>
          <p:nvPr/>
        </p:nvGrpSpPr>
        <p:grpSpPr bwMode="auto">
          <a:xfrm>
            <a:off x="4433761" y="3876885"/>
            <a:ext cx="3719520" cy="390281"/>
            <a:chOff x="3079" y="2692"/>
            <a:chExt cx="2583" cy="271"/>
          </a:xfrm>
        </p:grpSpPr>
        <p:sp>
          <p:nvSpPr>
            <p:cNvPr id="65558" name="Rectangle 47"/>
            <p:cNvSpPr>
              <a:spLocks noChangeArrowheads="1"/>
            </p:cNvSpPr>
            <p:nvPr/>
          </p:nvSpPr>
          <p:spPr bwMode="auto">
            <a:xfrm>
              <a:off x="3079" y="2716"/>
              <a:ext cx="504" cy="247"/>
            </a:xfrm>
            <a:prstGeom prst="rect">
              <a:avLst/>
            </a:prstGeom>
            <a:noFill/>
            <a:ln w="25560">
              <a:solidFill>
                <a:srgbClr val="000000"/>
              </a:solidFill>
              <a:miter lim="800000"/>
              <a:headEnd/>
              <a:tailEnd/>
            </a:ln>
          </p:spPr>
          <p:txBody>
            <a:bodyPr wrap="none" anchor="ctr"/>
            <a:lstStyle/>
            <a:p>
              <a:endParaRPr lang="en-US"/>
            </a:p>
          </p:txBody>
        </p:sp>
        <p:sp>
          <p:nvSpPr>
            <p:cNvPr id="65559" name="Rectangle 48"/>
            <p:cNvSpPr>
              <a:spLocks noChangeArrowheads="1"/>
            </p:cNvSpPr>
            <p:nvPr/>
          </p:nvSpPr>
          <p:spPr bwMode="auto">
            <a:xfrm>
              <a:off x="3092" y="2692"/>
              <a:ext cx="450" cy="207"/>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sz="1300" dirty="0" err="1">
                  <a:solidFill>
                    <a:srgbClr val="777777"/>
                  </a:solidFill>
                  <a:latin typeface="Trebuchet MS" charset="0"/>
                </a:rPr>
                <a:t>IFetch</a:t>
              </a:r>
              <a:endParaRPr lang="en-GB" sz="1300" dirty="0">
                <a:solidFill>
                  <a:srgbClr val="777777"/>
                </a:solidFill>
                <a:latin typeface="Trebuchet MS" charset="0"/>
              </a:endParaRPr>
            </a:p>
          </p:txBody>
        </p:sp>
        <p:sp>
          <p:nvSpPr>
            <p:cNvPr id="65560" name="Rectangle 49"/>
            <p:cNvSpPr>
              <a:spLocks noChangeArrowheads="1"/>
            </p:cNvSpPr>
            <p:nvPr/>
          </p:nvSpPr>
          <p:spPr bwMode="auto">
            <a:xfrm>
              <a:off x="3598" y="2716"/>
              <a:ext cx="504" cy="247"/>
            </a:xfrm>
            <a:prstGeom prst="rect">
              <a:avLst/>
            </a:prstGeom>
            <a:noFill/>
            <a:ln w="25560">
              <a:solidFill>
                <a:srgbClr val="000000"/>
              </a:solidFill>
              <a:miter lim="800000"/>
              <a:headEnd/>
              <a:tailEnd/>
            </a:ln>
          </p:spPr>
          <p:txBody>
            <a:bodyPr wrap="none" anchor="ctr"/>
            <a:lstStyle/>
            <a:p>
              <a:endParaRPr lang="en-US"/>
            </a:p>
          </p:txBody>
        </p:sp>
        <p:sp>
          <p:nvSpPr>
            <p:cNvPr id="65561" name="Rectangle 50"/>
            <p:cNvSpPr>
              <a:spLocks noChangeArrowheads="1"/>
            </p:cNvSpPr>
            <p:nvPr/>
          </p:nvSpPr>
          <p:spPr bwMode="auto">
            <a:xfrm>
              <a:off x="4118" y="2716"/>
              <a:ext cx="504" cy="247"/>
            </a:xfrm>
            <a:prstGeom prst="rect">
              <a:avLst/>
            </a:prstGeom>
            <a:noFill/>
            <a:ln w="25560">
              <a:solidFill>
                <a:srgbClr val="000000"/>
              </a:solidFill>
              <a:miter lim="800000"/>
              <a:headEnd/>
              <a:tailEnd/>
            </a:ln>
          </p:spPr>
          <p:txBody>
            <a:bodyPr wrap="none" anchor="ctr"/>
            <a:lstStyle/>
            <a:p>
              <a:endParaRPr lang="en-US"/>
            </a:p>
          </p:txBody>
        </p:sp>
        <p:sp>
          <p:nvSpPr>
            <p:cNvPr id="65562" name="Rectangle 51"/>
            <p:cNvSpPr>
              <a:spLocks noChangeArrowheads="1"/>
            </p:cNvSpPr>
            <p:nvPr/>
          </p:nvSpPr>
          <p:spPr bwMode="auto">
            <a:xfrm>
              <a:off x="4638" y="2716"/>
              <a:ext cx="504" cy="247"/>
            </a:xfrm>
            <a:prstGeom prst="rect">
              <a:avLst/>
            </a:prstGeom>
            <a:noFill/>
            <a:ln w="25560">
              <a:solidFill>
                <a:srgbClr val="000000"/>
              </a:solidFill>
              <a:miter lim="800000"/>
              <a:headEnd/>
              <a:tailEnd/>
            </a:ln>
          </p:spPr>
          <p:txBody>
            <a:bodyPr wrap="none" anchor="ctr"/>
            <a:lstStyle/>
            <a:p>
              <a:endParaRPr lang="en-US"/>
            </a:p>
          </p:txBody>
        </p:sp>
        <p:sp>
          <p:nvSpPr>
            <p:cNvPr id="65563" name="Rectangle 52"/>
            <p:cNvSpPr>
              <a:spLocks noChangeArrowheads="1"/>
            </p:cNvSpPr>
            <p:nvPr/>
          </p:nvSpPr>
          <p:spPr bwMode="auto">
            <a:xfrm>
              <a:off x="5158" y="2716"/>
              <a:ext cx="504" cy="247"/>
            </a:xfrm>
            <a:prstGeom prst="rect">
              <a:avLst/>
            </a:prstGeom>
            <a:noFill/>
            <a:ln w="25560">
              <a:solidFill>
                <a:srgbClr val="000000"/>
              </a:solidFill>
              <a:miter lim="800000"/>
              <a:headEnd/>
              <a:tailEnd/>
            </a:ln>
          </p:spPr>
          <p:txBody>
            <a:bodyPr wrap="none" anchor="ctr"/>
            <a:lstStyle/>
            <a:p>
              <a:endParaRPr lang="en-US"/>
            </a:p>
          </p:txBody>
        </p:sp>
        <p:sp>
          <p:nvSpPr>
            <p:cNvPr id="65564" name="Rectangle 53"/>
            <p:cNvSpPr>
              <a:spLocks noChangeArrowheads="1"/>
            </p:cNvSpPr>
            <p:nvPr/>
          </p:nvSpPr>
          <p:spPr bwMode="auto">
            <a:xfrm>
              <a:off x="3564" y="2692"/>
              <a:ext cx="319"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Dcd</a:t>
              </a:r>
              <a:endParaRPr lang="en-GB" sz="1300" dirty="0">
                <a:solidFill>
                  <a:srgbClr val="777777"/>
                </a:solidFill>
                <a:latin typeface="Trebuchet MS" charset="0"/>
              </a:endParaRPr>
            </a:p>
          </p:txBody>
        </p:sp>
        <p:sp>
          <p:nvSpPr>
            <p:cNvPr id="65565" name="Rectangle 54"/>
            <p:cNvSpPr>
              <a:spLocks noChangeArrowheads="1"/>
            </p:cNvSpPr>
            <p:nvPr/>
          </p:nvSpPr>
          <p:spPr bwMode="auto">
            <a:xfrm>
              <a:off x="4082" y="2692"/>
              <a:ext cx="367"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Exec</a:t>
              </a:r>
            </a:p>
          </p:txBody>
        </p:sp>
        <p:sp>
          <p:nvSpPr>
            <p:cNvPr id="65566" name="Rectangle 55"/>
            <p:cNvSpPr>
              <a:spLocks noChangeArrowheads="1"/>
            </p:cNvSpPr>
            <p:nvPr/>
          </p:nvSpPr>
          <p:spPr bwMode="auto">
            <a:xfrm>
              <a:off x="4597" y="2692"/>
              <a:ext cx="368"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err="1">
                  <a:solidFill>
                    <a:srgbClr val="777777"/>
                  </a:solidFill>
                  <a:latin typeface="Trebuchet MS" charset="0"/>
                </a:rPr>
                <a:t>Mem</a:t>
              </a:r>
              <a:endParaRPr lang="en-GB" sz="1300" dirty="0">
                <a:solidFill>
                  <a:srgbClr val="777777"/>
                </a:solidFill>
                <a:latin typeface="Trebuchet MS" charset="0"/>
              </a:endParaRPr>
            </a:p>
          </p:txBody>
        </p:sp>
        <p:sp>
          <p:nvSpPr>
            <p:cNvPr id="65567" name="Rectangle 56"/>
            <p:cNvSpPr>
              <a:spLocks noChangeArrowheads="1"/>
            </p:cNvSpPr>
            <p:nvPr/>
          </p:nvSpPr>
          <p:spPr bwMode="auto">
            <a:xfrm>
              <a:off x="5172" y="2692"/>
              <a:ext cx="291" cy="207"/>
            </a:xfrm>
            <a:prstGeom prst="rect">
              <a:avLst/>
            </a:prstGeom>
            <a:noFill/>
            <a:ln w="9525">
              <a:noFill/>
              <a:round/>
              <a:headEnd/>
              <a:tailEnd/>
            </a:ln>
          </p:spPr>
          <p:txBody>
            <a:bodyPr wrap="none" lIns="90360" tIns="44280" rIns="90360" bIns="44280">
              <a:spAutoFit/>
            </a:bodyPr>
            <a:lstStyle/>
            <a:p>
              <a:pPr hangingPunct="1">
                <a:lnSpc>
                  <a:spcPct val="104000"/>
                </a:lnSpc>
              </a:pPr>
              <a:r>
                <a:rPr lang="en-GB" sz="1300" dirty="0">
                  <a:solidFill>
                    <a:srgbClr val="777777"/>
                  </a:solidFill>
                  <a:latin typeface="Trebuchet MS" charset="0"/>
                </a:rPr>
                <a:t>WB</a:t>
              </a:r>
            </a:p>
          </p:txBody>
        </p:sp>
      </p:grpSp>
      <p:sp>
        <p:nvSpPr>
          <p:cNvPr id="65544" name="Line 57"/>
          <p:cNvSpPr>
            <a:spLocks noChangeShapeType="1"/>
          </p:cNvSpPr>
          <p:nvPr/>
        </p:nvSpPr>
        <p:spPr bwMode="auto">
          <a:xfrm>
            <a:off x="1370880" y="1612969"/>
            <a:ext cx="685008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65545" name="Rectangle 58"/>
          <p:cNvSpPr>
            <a:spLocks noChangeArrowheads="1"/>
          </p:cNvSpPr>
          <p:nvPr/>
        </p:nvSpPr>
        <p:spPr bwMode="auto">
          <a:xfrm>
            <a:off x="1529280" y="1209727"/>
            <a:ext cx="532108" cy="289187"/>
          </a:xfrm>
          <a:prstGeom prst="rect">
            <a:avLst/>
          </a:prstGeom>
          <a:noFill/>
          <a:ln w="9525">
            <a:noFill/>
            <a:round/>
            <a:headEnd/>
            <a:tailEnd/>
          </a:ln>
        </p:spPr>
        <p:txBody>
          <a:bodyPr wrap="none" lIns="81966" tIns="40166" rIns="81966" bIns="40166">
            <a:spAutoFit/>
          </a:bodyPr>
          <a:lstStyle/>
          <a:p>
            <a:pPr hangingPunct="1">
              <a:lnSpc>
                <a:spcPct val="104000"/>
              </a:lnSpc>
            </a:pPr>
            <a:r>
              <a:rPr lang="en-GB" sz="1300" dirty="0">
                <a:solidFill>
                  <a:srgbClr val="000000"/>
                </a:solidFill>
                <a:latin typeface="Trebuchet MS" charset="0"/>
              </a:rPr>
              <a:t>Time</a:t>
            </a:r>
          </a:p>
        </p:txBody>
      </p:sp>
      <p:sp>
        <p:nvSpPr>
          <p:cNvPr id="65546" name="Rectangle 59"/>
          <p:cNvSpPr>
            <a:spLocks noGrp="1" noChangeArrowheads="1"/>
          </p:cNvSpPr>
          <p:nvPr>
            <p:ph type="body" idx="4294967295"/>
          </p:nvPr>
        </p:nvSpPr>
        <p:spPr>
          <a:xfrm>
            <a:off x="228961" y="1676337"/>
            <a:ext cx="8762400" cy="5039089"/>
          </a:xfrm>
        </p:spPr>
        <p:txBody>
          <a:bodyPr lIns="82945" tIns="41473" rIns="82945" bIns="41473"/>
          <a:lstStyle/>
          <a:p>
            <a:pPr>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mul</a:t>
            </a:r>
            <a:endParaRPr lang="en-GB" sz="2400" dirty="0"/>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solidFill>
                  <a:srgbClr val="FF0000"/>
                </a:solidFill>
              </a:rPr>
              <a:t>addiu</a:t>
            </a:r>
            <a:endParaRPr lang="en-GB" sz="2400" dirty="0">
              <a:solidFill>
                <a:srgbClr val="FF0000"/>
              </a:solidFill>
            </a:endParaRPr>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solidFill>
                  <a:srgbClr val="FF0000"/>
                </a:solidFill>
              </a:rPr>
              <a:t>slt</a:t>
            </a:r>
            <a:endParaRPr lang="en-GB" sz="2400" dirty="0">
              <a:solidFill>
                <a:srgbClr val="FF0000"/>
              </a:solidFill>
            </a:endParaRPr>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solidFill>
                  <a:srgbClr val="FF0000"/>
                </a:solidFill>
              </a:rPr>
              <a:t>beq</a:t>
            </a:r>
            <a:endParaRPr lang="en-GB" sz="2400" dirty="0">
              <a:solidFill>
                <a:srgbClr val="FF0000"/>
              </a:solidFill>
            </a:endParaRPr>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solidFill>
                  <a:srgbClr val="FF0000"/>
                </a:solidFill>
              </a:rPr>
              <a:t>add</a:t>
            </a:r>
          </a:p>
          <a:p>
            <a:pPr>
              <a:lnSpc>
                <a:spcPct val="103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mul</a:t>
            </a:r>
            <a:endParaRPr lang="en-GB" sz="2400" dirty="0"/>
          </a:p>
          <a:p>
            <a:pPr>
              <a:lnSpc>
                <a:spcPct val="103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a:lnSpc>
                <a:spcPct val="103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800080"/>
                </a:solidFill>
              </a:rPr>
              <a:t>5 cycles/</a:t>
            </a:r>
            <a:r>
              <a:rPr lang="en-GB" dirty="0" err="1" smtClean="0">
                <a:solidFill>
                  <a:srgbClr val="800080"/>
                </a:solidFill>
              </a:rPr>
              <a:t>iter</a:t>
            </a:r>
            <a:r>
              <a:rPr lang="en-GB" dirty="0" smtClean="0">
                <a:solidFill>
                  <a:srgbClr val="800080"/>
                </a:solidFill>
              </a:rPr>
              <a:t> * 100 </a:t>
            </a:r>
            <a:r>
              <a:rPr lang="en-GB" dirty="0" err="1" smtClean="0">
                <a:solidFill>
                  <a:srgbClr val="800080"/>
                </a:solidFill>
              </a:rPr>
              <a:t>iter</a:t>
            </a:r>
            <a:r>
              <a:rPr lang="en-GB" dirty="0" smtClean="0">
                <a:solidFill>
                  <a:srgbClr val="800080"/>
                </a:solidFill>
              </a:rPr>
              <a:t> = 500 cycles</a:t>
            </a:r>
            <a:br>
              <a:rPr lang="en-GB" dirty="0" smtClean="0">
                <a:solidFill>
                  <a:srgbClr val="800080"/>
                </a:solidFill>
              </a:rPr>
            </a:br>
            <a:r>
              <a:rPr lang="en-GB" dirty="0" smtClean="0">
                <a:solidFill>
                  <a:srgbClr val="800080"/>
                </a:solidFill>
              </a:rPr>
              <a:t>CPI = 500 cycles / 500 </a:t>
            </a:r>
            <a:r>
              <a:rPr lang="en-GB" dirty="0" err="1" smtClean="0">
                <a:solidFill>
                  <a:srgbClr val="800080"/>
                </a:solidFill>
              </a:rPr>
              <a:t>instrs</a:t>
            </a:r>
            <a:r>
              <a:rPr lang="en-GB" dirty="0" smtClean="0">
                <a:solidFill>
                  <a:srgbClr val="800080"/>
                </a:solidFill>
              </a:rPr>
              <a:t> = 1.0</a:t>
            </a:r>
          </a:p>
        </p:txBody>
      </p:sp>
      <p:grpSp>
        <p:nvGrpSpPr>
          <p:cNvPr id="7" name="Group 60"/>
          <p:cNvGrpSpPr>
            <a:grpSpLocks/>
          </p:cNvGrpSpPr>
          <p:nvPr/>
        </p:nvGrpSpPr>
        <p:grpSpPr bwMode="auto">
          <a:xfrm>
            <a:off x="5181120" y="4419823"/>
            <a:ext cx="3719520" cy="390281"/>
            <a:chOff x="3598" y="3069"/>
            <a:chExt cx="2583" cy="271"/>
          </a:xfrm>
        </p:grpSpPr>
        <p:sp>
          <p:nvSpPr>
            <p:cNvPr id="65548" name="Rectangle 61"/>
            <p:cNvSpPr>
              <a:spLocks noChangeArrowheads="1"/>
            </p:cNvSpPr>
            <p:nvPr/>
          </p:nvSpPr>
          <p:spPr bwMode="auto">
            <a:xfrm>
              <a:off x="3598" y="3093"/>
              <a:ext cx="504" cy="247"/>
            </a:xfrm>
            <a:prstGeom prst="rect">
              <a:avLst/>
            </a:prstGeom>
            <a:noFill/>
            <a:ln w="25560">
              <a:solidFill>
                <a:srgbClr val="FF0000"/>
              </a:solidFill>
              <a:miter lim="800000"/>
              <a:headEnd/>
              <a:tailEnd/>
            </a:ln>
          </p:spPr>
          <p:txBody>
            <a:bodyPr wrap="none" anchor="ctr"/>
            <a:lstStyle/>
            <a:p>
              <a:endParaRPr lang="en-US"/>
            </a:p>
          </p:txBody>
        </p:sp>
        <p:sp>
          <p:nvSpPr>
            <p:cNvPr id="65549" name="Rectangle 62"/>
            <p:cNvSpPr>
              <a:spLocks noChangeArrowheads="1"/>
            </p:cNvSpPr>
            <p:nvPr/>
          </p:nvSpPr>
          <p:spPr bwMode="auto">
            <a:xfrm>
              <a:off x="3616" y="3069"/>
              <a:ext cx="450" cy="207"/>
            </a:xfrm>
            <a:prstGeom prst="rect">
              <a:avLst/>
            </a:prstGeom>
            <a:noFill/>
            <a:ln w="12600">
              <a:solidFill>
                <a:srgbClr val="FF0000"/>
              </a:solidFill>
              <a:miter lim="800000"/>
              <a:headEnd/>
              <a:tailEnd/>
            </a:ln>
          </p:spPr>
          <p:txBody>
            <a:bodyPr wrap="none" lIns="90360" tIns="44280" rIns="90360" bIns="44280">
              <a:spAutoFit/>
            </a:bodyPr>
            <a:lstStyle/>
            <a:p>
              <a:pPr>
                <a:lnSpc>
                  <a:spcPct val="104000"/>
                </a:lnSpc>
                <a:tabLst>
                  <a:tab pos="656650" algn="l"/>
                </a:tabLst>
              </a:pPr>
              <a:r>
                <a:rPr lang="en-GB" sz="1300" dirty="0" err="1">
                  <a:solidFill>
                    <a:srgbClr val="000000"/>
                  </a:solidFill>
                  <a:latin typeface="Trebuchet MS" charset="0"/>
                </a:rPr>
                <a:t>IFetch</a:t>
              </a:r>
              <a:endParaRPr lang="en-GB" sz="1300" dirty="0">
                <a:solidFill>
                  <a:srgbClr val="000000"/>
                </a:solidFill>
                <a:latin typeface="Trebuchet MS" charset="0"/>
              </a:endParaRPr>
            </a:p>
          </p:txBody>
        </p:sp>
        <p:sp>
          <p:nvSpPr>
            <p:cNvPr id="65550" name="Rectangle 63"/>
            <p:cNvSpPr>
              <a:spLocks noChangeArrowheads="1"/>
            </p:cNvSpPr>
            <p:nvPr/>
          </p:nvSpPr>
          <p:spPr bwMode="auto">
            <a:xfrm>
              <a:off x="4117" y="3093"/>
              <a:ext cx="504" cy="247"/>
            </a:xfrm>
            <a:prstGeom prst="rect">
              <a:avLst/>
            </a:prstGeom>
            <a:noFill/>
            <a:ln w="25560">
              <a:solidFill>
                <a:srgbClr val="FF0000"/>
              </a:solidFill>
              <a:miter lim="800000"/>
              <a:headEnd/>
              <a:tailEnd/>
            </a:ln>
          </p:spPr>
          <p:txBody>
            <a:bodyPr wrap="none" anchor="ctr"/>
            <a:lstStyle/>
            <a:p>
              <a:endParaRPr lang="en-US"/>
            </a:p>
          </p:txBody>
        </p:sp>
        <p:sp>
          <p:nvSpPr>
            <p:cNvPr id="65551" name="Rectangle 64"/>
            <p:cNvSpPr>
              <a:spLocks noChangeArrowheads="1"/>
            </p:cNvSpPr>
            <p:nvPr/>
          </p:nvSpPr>
          <p:spPr bwMode="auto">
            <a:xfrm>
              <a:off x="4637" y="3093"/>
              <a:ext cx="504" cy="247"/>
            </a:xfrm>
            <a:prstGeom prst="rect">
              <a:avLst/>
            </a:prstGeom>
            <a:noFill/>
            <a:ln w="25560">
              <a:solidFill>
                <a:srgbClr val="FF0000"/>
              </a:solidFill>
              <a:miter lim="800000"/>
              <a:headEnd/>
              <a:tailEnd/>
            </a:ln>
          </p:spPr>
          <p:txBody>
            <a:bodyPr wrap="none" anchor="ctr"/>
            <a:lstStyle/>
            <a:p>
              <a:endParaRPr lang="en-US"/>
            </a:p>
          </p:txBody>
        </p:sp>
        <p:sp>
          <p:nvSpPr>
            <p:cNvPr id="65552" name="Rectangle 65"/>
            <p:cNvSpPr>
              <a:spLocks noChangeArrowheads="1"/>
            </p:cNvSpPr>
            <p:nvPr/>
          </p:nvSpPr>
          <p:spPr bwMode="auto">
            <a:xfrm>
              <a:off x="5157" y="3093"/>
              <a:ext cx="504" cy="247"/>
            </a:xfrm>
            <a:prstGeom prst="rect">
              <a:avLst/>
            </a:prstGeom>
            <a:noFill/>
            <a:ln w="25560">
              <a:solidFill>
                <a:srgbClr val="FF0000"/>
              </a:solidFill>
              <a:miter lim="800000"/>
              <a:headEnd/>
              <a:tailEnd/>
            </a:ln>
          </p:spPr>
          <p:txBody>
            <a:bodyPr wrap="none" anchor="ctr"/>
            <a:lstStyle/>
            <a:p>
              <a:endParaRPr lang="en-US"/>
            </a:p>
          </p:txBody>
        </p:sp>
        <p:sp>
          <p:nvSpPr>
            <p:cNvPr id="65553" name="Rectangle 66"/>
            <p:cNvSpPr>
              <a:spLocks noChangeArrowheads="1"/>
            </p:cNvSpPr>
            <p:nvPr/>
          </p:nvSpPr>
          <p:spPr bwMode="auto">
            <a:xfrm>
              <a:off x="5677" y="3093"/>
              <a:ext cx="504" cy="247"/>
            </a:xfrm>
            <a:prstGeom prst="rect">
              <a:avLst/>
            </a:prstGeom>
            <a:noFill/>
            <a:ln w="25560">
              <a:solidFill>
                <a:srgbClr val="FF0000"/>
              </a:solidFill>
              <a:miter lim="800000"/>
              <a:headEnd/>
              <a:tailEnd/>
            </a:ln>
          </p:spPr>
          <p:txBody>
            <a:bodyPr wrap="none" anchor="ctr"/>
            <a:lstStyle/>
            <a:p>
              <a:endParaRPr lang="en-US"/>
            </a:p>
          </p:txBody>
        </p:sp>
        <p:sp>
          <p:nvSpPr>
            <p:cNvPr id="65554" name="Rectangle 67"/>
            <p:cNvSpPr>
              <a:spLocks noChangeArrowheads="1"/>
            </p:cNvSpPr>
            <p:nvPr/>
          </p:nvSpPr>
          <p:spPr bwMode="auto">
            <a:xfrm>
              <a:off x="4087" y="3069"/>
              <a:ext cx="319"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Dcd</a:t>
              </a:r>
              <a:endParaRPr lang="en-GB" sz="1300" dirty="0">
                <a:solidFill>
                  <a:srgbClr val="000000"/>
                </a:solidFill>
                <a:latin typeface="Trebuchet MS" charset="0"/>
              </a:endParaRPr>
            </a:p>
          </p:txBody>
        </p:sp>
        <p:sp>
          <p:nvSpPr>
            <p:cNvPr id="65555" name="Rectangle 68"/>
            <p:cNvSpPr>
              <a:spLocks noChangeArrowheads="1"/>
            </p:cNvSpPr>
            <p:nvPr/>
          </p:nvSpPr>
          <p:spPr bwMode="auto">
            <a:xfrm>
              <a:off x="4606" y="3069"/>
              <a:ext cx="367"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Exec</a:t>
              </a:r>
            </a:p>
          </p:txBody>
        </p:sp>
        <p:sp>
          <p:nvSpPr>
            <p:cNvPr id="65556" name="Rectangle 69"/>
            <p:cNvSpPr>
              <a:spLocks noChangeArrowheads="1"/>
            </p:cNvSpPr>
            <p:nvPr/>
          </p:nvSpPr>
          <p:spPr bwMode="auto">
            <a:xfrm>
              <a:off x="5121" y="3069"/>
              <a:ext cx="368"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err="1">
                  <a:solidFill>
                    <a:srgbClr val="000000"/>
                  </a:solidFill>
                  <a:latin typeface="Trebuchet MS" charset="0"/>
                </a:rPr>
                <a:t>Mem</a:t>
              </a:r>
              <a:endParaRPr lang="en-GB" sz="1300" dirty="0">
                <a:solidFill>
                  <a:srgbClr val="000000"/>
                </a:solidFill>
                <a:latin typeface="Trebuchet MS" charset="0"/>
              </a:endParaRPr>
            </a:p>
          </p:txBody>
        </p:sp>
        <p:sp>
          <p:nvSpPr>
            <p:cNvPr id="65557" name="Rectangle 70"/>
            <p:cNvSpPr>
              <a:spLocks noChangeArrowheads="1"/>
            </p:cNvSpPr>
            <p:nvPr/>
          </p:nvSpPr>
          <p:spPr bwMode="auto">
            <a:xfrm>
              <a:off x="5696" y="3069"/>
              <a:ext cx="291" cy="207"/>
            </a:xfrm>
            <a:prstGeom prst="rect">
              <a:avLst/>
            </a:prstGeom>
            <a:noFill/>
            <a:ln w="12600">
              <a:solidFill>
                <a:srgbClr val="FF0000"/>
              </a:solidFill>
              <a:miter lim="800000"/>
              <a:headEnd/>
              <a:tailEnd/>
            </a:ln>
          </p:spPr>
          <p:txBody>
            <a:bodyPr wrap="none" lIns="90360" tIns="44280" rIns="90360" bIns="44280">
              <a:spAutoFit/>
            </a:bodyPr>
            <a:lstStyle/>
            <a:p>
              <a:pPr hangingPunct="1">
                <a:lnSpc>
                  <a:spcPct val="104000"/>
                </a:lnSpc>
              </a:pPr>
              <a:r>
                <a:rPr lang="en-GB" sz="1300" dirty="0">
                  <a:solidFill>
                    <a:srgbClr val="000000"/>
                  </a:solidFill>
                  <a:latin typeface="Trebuchet MS" charset="0"/>
                </a:rPr>
                <a:t>WB</a:t>
              </a:r>
            </a:p>
          </p:txBody>
        </p:sp>
      </p:gr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Loop Unrolling</a:t>
            </a:r>
          </a:p>
        </p:txBody>
      </p:sp>
      <p:sp>
        <p:nvSpPr>
          <p:cNvPr id="37890" name="Rectangle 2"/>
          <p:cNvSpPr>
            <a:spLocks noGrp="1" noChangeArrowheads="1"/>
          </p:cNvSpPr>
          <p:nvPr>
            <p:ph type="body" idx="4294967295"/>
          </p:nvPr>
        </p:nvSpPr>
        <p:spPr>
          <a:xfrm>
            <a:off x="228961" y="1118998"/>
            <a:ext cx="8762400" cy="4981483"/>
          </a:xfrm>
        </p:spPr>
        <p:txBody>
          <a:bodyPr lIns="82945" tIns="41473" rIns="82945" bIns="41473"/>
          <a:lstStyle/>
          <a:p>
            <a:pPr marL="309605" indent="-309605">
              <a:lnSpc>
                <a:spcPct val="89000"/>
              </a:lnSpc>
              <a:spcBef>
                <a:spcPts val="590"/>
              </a:spcBef>
              <a:spcAft>
                <a:spcPct val="0"/>
              </a:spcAft>
              <a:buClr>
                <a:srgbClr val="777777"/>
              </a:buClr>
              <a:buSzPct val="120000"/>
              <a:buNone/>
              <a:tabLst>
                <a:tab pos="309605" algn="l"/>
                <a:tab pos="826572" algn="l"/>
                <a:tab pos="1656024" algn="l"/>
                <a:tab pos="2485477" algn="l"/>
                <a:tab pos="3314929" algn="l"/>
                <a:tab pos="4144381" algn="l"/>
                <a:tab pos="4973833" algn="l"/>
                <a:tab pos="5803286" algn="l"/>
                <a:tab pos="6632738" algn="l"/>
                <a:tab pos="7462190" algn="l"/>
                <a:tab pos="8291642" algn="l"/>
                <a:tab pos="9121095" algn="l"/>
              </a:tabLst>
            </a:pPr>
            <a:r>
              <a:rPr lang="en-GB" sz="2400" dirty="0">
                <a:latin typeface="Courier New" charset="0"/>
              </a:rPr>
              <a:t>for (</a:t>
            </a:r>
            <a:r>
              <a:rPr lang="en-GB" sz="2400" dirty="0" err="1">
                <a:latin typeface="Courier New" charset="0"/>
              </a:rPr>
              <a:t>i</a:t>
            </a:r>
            <a:r>
              <a:rPr lang="en-GB" sz="2400" dirty="0">
                <a:latin typeface="Courier New" charset="0"/>
              </a:rPr>
              <a:t>=0, s=0 ; </a:t>
            </a:r>
            <a:r>
              <a:rPr lang="en-GB" sz="2400" dirty="0" err="1">
                <a:latin typeface="Courier New" charset="0"/>
              </a:rPr>
              <a:t>i</a:t>
            </a:r>
            <a:r>
              <a:rPr lang="en-GB" sz="2400" dirty="0">
                <a:latin typeface="Courier New" charset="0"/>
              </a:rPr>
              <a:t> &lt; 100 ; </a:t>
            </a:r>
            <a:r>
              <a:rPr lang="en-GB" sz="2400" dirty="0" err="1">
                <a:latin typeface="Courier New" charset="0"/>
              </a:rPr>
              <a:t>i</a:t>
            </a:r>
            <a:r>
              <a:rPr lang="en-GB" sz="2400" dirty="0">
                <a:latin typeface="Courier New" charset="0"/>
              </a:rPr>
              <a:t>++) {</a:t>
            </a:r>
            <a:br>
              <a:rPr lang="en-GB" sz="2400" dirty="0">
                <a:latin typeface="Courier New" charset="0"/>
              </a:rPr>
            </a:br>
            <a:r>
              <a:rPr lang="en-GB" sz="2400" dirty="0">
                <a:latin typeface="Courier New" charset="0"/>
              </a:rPr>
              <a:t>	s += </a:t>
            </a:r>
            <a:r>
              <a:rPr lang="en-GB" sz="2400" dirty="0" err="1">
                <a:latin typeface="Courier New" charset="0"/>
              </a:rPr>
              <a:t>i</a:t>
            </a:r>
            <a:r>
              <a:rPr lang="en-GB" sz="2400" dirty="0">
                <a:latin typeface="Courier New" charset="0"/>
              </a:rPr>
              <a:t>*</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a:t>
            </a:r>
            <a:br>
              <a:rPr lang="en-GB" sz="2400" dirty="0">
                <a:latin typeface="Courier New" charset="0"/>
              </a:rPr>
            </a:br>
            <a:r>
              <a:rPr lang="en-GB" sz="2400" dirty="0">
                <a:latin typeface="Courier New" charset="0"/>
              </a:rPr>
              <a:t>	s += </a:t>
            </a:r>
            <a:r>
              <a:rPr lang="en-GB" sz="2400" dirty="0" err="1">
                <a:latin typeface="Courier New" charset="0"/>
              </a:rPr>
              <a:t>i</a:t>
            </a:r>
            <a:r>
              <a:rPr lang="en-GB" sz="2400" dirty="0">
                <a:latin typeface="Courier New" charset="0"/>
              </a:rPr>
              <a:t>*</a:t>
            </a:r>
            <a:r>
              <a:rPr lang="en-GB" sz="2400" dirty="0" err="1">
                <a:latin typeface="Courier New" charset="0"/>
              </a:rPr>
              <a:t>i</a:t>
            </a:r>
            <a:r>
              <a:rPr lang="en-GB" sz="2400" dirty="0">
                <a:latin typeface="Courier New" charset="0"/>
              </a:rPr>
              <a:t>;</a:t>
            </a:r>
            <a:br>
              <a:rPr lang="en-GB" sz="2400" dirty="0">
                <a:latin typeface="Courier New" charset="0"/>
              </a:rPr>
            </a:br>
            <a:r>
              <a:rPr lang="en-GB" sz="2400" dirty="0">
                <a:latin typeface="Courier New" charset="0"/>
              </a:rPr>
              <a:t>}</a:t>
            </a:r>
          </a:p>
          <a:p>
            <a:pPr marL="309605" indent="-309605">
              <a:lnSpc>
                <a:spcPct val="80000"/>
              </a:lnSpc>
              <a:spcBef>
                <a:spcPts val="590"/>
              </a:spcBef>
              <a:spcAft>
                <a:spcPct val="0"/>
              </a:spcAft>
              <a:buClr>
                <a:srgbClr val="777777"/>
              </a:buClr>
              <a:buSzPct val="120000"/>
              <a:buNone/>
              <a:tabLst>
                <a:tab pos="309605" algn="l"/>
                <a:tab pos="826572" algn="l"/>
                <a:tab pos="1656024" algn="l"/>
                <a:tab pos="2485477" algn="l"/>
                <a:tab pos="3314929" algn="l"/>
                <a:tab pos="4144381" algn="l"/>
                <a:tab pos="4973833" algn="l"/>
                <a:tab pos="5803286" algn="l"/>
                <a:tab pos="6632738" algn="l"/>
                <a:tab pos="7462190" algn="l"/>
                <a:tab pos="8291642" algn="l"/>
                <a:tab pos="9121095" algn="l"/>
              </a:tabLst>
            </a:pPr>
            <a:r>
              <a:rPr lang="en-GB" sz="2400" dirty="0">
                <a:latin typeface="Courier New" charset="0"/>
              </a:rPr>
              <a:t>top:		</a:t>
            </a:r>
            <a:r>
              <a:rPr lang="en-GB" sz="2400" dirty="0" err="1">
                <a:latin typeface="Courier New" charset="0"/>
              </a:rPr>
              <a:t>mul</a:t>
            </a:r>
            <a:r>
              <a:rPr lang="en-GB" sz="2400" dirty="0">
                <a:latin typeface="Courier New" charset="0"/>
              </a:rPr>
              <a:t> temp,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 pretend OK</a:t>
            </a:r>
            <a:br>
              <a:rPr lang="en-GB" sz="2400" dirty="0">
                <a:latin typeface="Courier New" charset="0"/>
              </a:rPr>
            </a:br>
            <a:r>
              <a:rPr lang="en-GB" sz="2400" dirty="0">
                <a:latin typeface="Courier New" charset="0"/>
              </a:rPr>
              <a:t>		add s, s, temp</a:t>
            </a:r>
            <a:br>
              <a:rPr lang="en-GB" sz="2400" dirty="0">
                <a:latin typeface="Courier New" charset="0"/>
              </a:rPr>
            </a:br>
            <a:r>
              <a:rPr lang="en-GB" sz="2400" dirty="0">
                <a:latin typeface="Courier New" charset="0"/>
              </a:rPr>
              <a:t>		</a:t>
            </a:r>
            <a:r>
              <a:rPr lang="en-GB" sz="2400" dirty="0" err="1">
                <a:latin typeface="Courier New" charset="0"/>
              </a:rPr>
              <a:t>addiu</a:t>
            </a:r>
            <a:r>
              <a:rPr lang="en-GB" sz="2400" dirty="0">
                <a:latin typeface="Courier New" charset="0"/>
              </a:rPr>
              <a:t>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1</a:t>
            </a:r>
            <a:br>
              <a:rPr lang="en-GB" sz="2400" dirty="0">
                <a:latin typeface="Courier New" charset="0"/>
              </a:rPr>
            </a:br>
            <a:r>
              <a:rPr lang="en-GB" sz="2400" dirty="0">
                <a:latin typeface="Courier New" charset="0"/>
              </a:rPr>
              <a:t>		</a:t>
            </a:r>
            <a:r>
              <a:rPr lang="en-GB" sz="2400" dirty="0" err="1">
                <a:latin typeface="Courier New" charset="0"/>
              </a:rPr>
              <a:t>mul</a:t>
            </a:r>
            <a:r>
              <a:rPr lang="en-GB" sz="2400" dirty="0">
                <a:latin typeface="Courier New" charset="0"/>
              </a:rPr>
              <a:t> temp,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a:r>
            <a:br>
              <a:rPr lang="en-GB" sz="2400" dirty="0">
                <a:latin typeface="Courier New" charset="0"/>
              </a:rPr>
            </a:br>
            <a:r>
              <a:rPr lang="en-GB" sz="2400" dirty="0">
                <a:latin typeface="Courier New" charset="0"/>
              </a:rPr>
              <a:t>		</a:t>
            </a:r>
            <a:r>
              <a:rPr lang="en-GB" sz="2400" dirty="0" err="1">
                <a:latin typeface="Courier New" charset="0"/>
              </a:rPr>
              <a:t>addiu</a:t>
            </a:r>
            <a:r>
              <a:rPr lang="en-GB" sz="2400" dirty="0">
                <a:latin typeface="Courier New" charset="0"/>
              </a:rPr>
              <a:t> </a:t>
            </a:r>
            <a:r>
              <a:rPr lang="en-GB" sz="2400" dirty="0" err="1">
                <a:latin typeface="Courier New" charset="0"/>
              </a:rPr>
              <a:t>i</a:t>
            </a:r>
            <a:r>
              <a:rPr lang="en-GB" sz="2400" dirty="0">
                <a:latin typeface="Courier New" charset="0"/>
              </a:rPr>
              <a:t>, </a:t>
            </a:r>
            <a:r>
              <a:rPr lang="en-GB" sz="2400" dirty="0" err="1">
                <a:latin typeface="Courier New" charset="0"/>
              </a:rPr>
              <a:t>i</a:t>
            </a:r>
            <a:r>
              <a:rPr lang="en-GB" sz="2400" dirty="0">
                <a:latin typeface="Courier New" charset="0"/>
              </a:rPr>
              <a:t>, 1</a:t>
            </a:r>
            <a:br>
              <a:rPr lang="en-GB" sz="2400" dirty="0">
                <a:latin typeface="Courier New" charset="0"/>
              </a:rPr>
            </a:br>
            <a:r>
              <a:rPr lang="en-GB" sz="2400" dirty="0">
                <a:latin typeface="Courier New" charset="0"/>
              </a:rPr>
              <a:t>		</a:t>
            </a:r>
            <a:r>
              <a:rPr lang="en-GB" sz="2400" dirty="0" err="1">
                <a:latin typeface="Courier New" charset="0"/>
              </a:rPr>
              <a:t>sltiu</a:t>
            </a:r>
            <a:r>
              <a:rPr lang="en-GB" sz="2400" dirty="0">
                <a:latin typeface="Courier New" charset="0"/>
              </a:rPr>
              <a:t> b, </a:t>
            </a:r>
            <a:r>
              <a:rPr lang="en-GB" sz="2400" dirty="0" err="1">
                <a:latin typeface="Courier New" charset="0"/>
              </a:rPr>
              <a:t>i</a:t>
            </a:r>
            <a:r>
              <a:rPr lang="en-GB" sz="2400" dirty="0">
                <a:latin typeface="Courier New" charset="0"/>
              </a:rPr>
              <a:t>, 100</a:t>
            </a:r>
            <a:br>
              <a:rPr lang="en-GB" sz="2400" dirty="0">
                <a:latin typeface="Courier New" charset="0"/>
              </a:rPr>
            </a:br>
            <a:r>
              <a:rPr lang="en-GB" sz="2400" dirty="0">
                <a:latin typeface="Courier New" charset="0"/>
              </a:rPr>
              <a:t>		</a:t>
            </a:r>
            <a:r>
              <a:rPr lang="en-GB" sz="2400" dirty="0" err="1">
                <a:latin typeface="Courier New" charset="0"/>
              </a:rPr>
              <a:t>beq</a:t>
            </a:r>
            <a:r>
              <a:rPr lang="en-GB" sz="2400" dirty="0">
                <a:latin typeface="Courier New" charset="0"/>
              </a:rPr>
              <a:t> b, 0, top</a:t>
            </a:r>
            <a:br>
              <a:rPr lang="en-GB" sz="2400" dirty="0">
                <a:latin typeface="Courier New" charset="0"/>
              </a:rPr>
            </a:br>
            <a:r>
              <a:rPr lang="en-GB" sz="2400" dirty="0">
                <a:latin typeface="Courier New" charset="0"/>
              </a:rPr>
              <a:t>		add s, s, temp</a:t>
            </a:r>
          </a:p>
          <a:p>
            <a:pPr marL="309605" indent="-309605">
              <a:lnSpc>
                <a:spcPct val="84000"/>
              </a:lnSpc>
              <a:spcBef>
                <a:spcPts val="590"/>
              </a:spcBef>
              <a:spcAft>
                <a:spcPct val="0"/>
              </a:spcAft>
              <a:buNone/>
              <a:tabLst>
                <a:tab pos="309605" algn="l"/>
                <a:tab pos="826572" algn="l"/>
                <a:tab pos="1656024" algn="l"/>
                <a:tab pos="2485477" algn="l"/>
                <a:tab pos="3314929" algn="l"/>
                <a:tab pos="4144381" algn="l"/>
                <a:tab pos="4973833" algn="l"/>
                <a:tab pos="5803286" algn="l"/>
                <a:tab pos="6632738" algn="l"/>
                <a:tab pos="7462190" algn="l"/>
                <a:tab pos="8291642" algn="l"/>
                <a:tab pos="9121095" algn="l"/>
              </a:tabLst>
            </a:pPr>
            <a:endParaRPr lang="en-GB" sz="2400" dirty="0"/>
          </a:p>
          <a:p>
            <a:pPr marL="309605" indent="-309605">
              <a:lnSpc>
                <a:spcPct val="84000"/>
              </a:lnSpc>
              <a:spcBef>
                <a:spcPts val="590"/>
              </a:spcBef>
              <a:spcAft>
                <a:spcPct val="0"/>
              </a:spcAft>
              <a:buNone/>
              <a:tabLst>
                <a:tab pos="309605" algn="l"/>
                <a:tab pos="826572" algn="l"/>
                <a:tab pos="1656024" algn="l"/>
                <a:tab pos="2485477" algn="l"/>
                <a:tab pos="3314929" algn="l"/>
                <a:tab pos="4144381" algn="l"/>
                <a:tab pos="4973833" algn="l"/>
                <a:tab pos="5803286" algn="l"/>
                <a:tab pos="6632738" algn="l"/>
                <a:tab pos="7462190" algn="l"/>
                <a:tab pos="8291642" algn="l"/>
                <a:tab pos="9121095" algn="l"/>
              </a:tabLst>
            </a:pPr>
            <a:r>
              <a:rPr lang="en-GB" sz="2400" dirty="0">
                <a:solidFill>
                  <a:srgbClr val="FF0000"/>
                </a:solidFill>
              </a:rPr>
              <a:t>How many cycles to run this? Where did we save</a:t>
            </a:r>
            <a:r>
              <a:rPr lang="en-GB" sz="2400" dirty="0"/>
              <a:t>?</a:t>
            </a:r>
          </a:p>
          <a:p>
            <a:pPr marL="309605" indent="-309605">
              <a:lnSpc>
                <a:spcPct val="84000"/>
              </a:lnSpc>
              <a:spcBef>
                <a:spcPts val="522"/>
              </a:spcBef>
              <a:spcAft>
                <a:spcPct val="0"/>
              </a:spcAft>
              <a:buNone/>
              <a:tabLst>
                <a:tab pos="309605" algn="l"/>
                <a:tab pos="826572" algn="l"/>
                <a:tab pos="1656024" algn="l"/>
                <a:tab pos="2485477" algn="l"/>
                <a:tab pos="3314929" algn="l"/>
                <a:tab pos="4144381" algn="l"/>
                <a:tab pos="4973833" algn="l"/>
                <a:tab pos="5803286" algn="l"/>
                <a:tab pos="6632738" algn="l"/>
                <a:tab pos="7462190" algn="l"/>
                <a:tab pos="8291642" algn="l"/>
                <a:tab pos="9121095" algn="l"/>
              </a:tabLst>
            </a:pPr>
            <a:r>
              <a:rPr lang="en-GB" sz="2400" dirty="0">
                <a:solidFill>
                  <a:srgbClr val="800080"/>
                </a:solidFill>
              </a:rPr>
              <a:t>8 cycles/iteration * 50 iterations = 400 cycles; CPI = 1</a:t>
            </a:r>
            <a:r>
              <a:rPr lang="en-GB" sz="2100" dirty="0"/>
              <a:t> </a:t>
            </a:r>
          </a:p>
        </p:txBody>
      </p:sp>
    </p:spTree>
  </p:cSld>
  <p:clrMapOvr>
    <a:masterClrMapping/>
  </p:clrMapOvr>
  <p:transition/>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Hazards</a:t>
            </a:r>
          </a:p>
        </p:txBody>
      </p:sp>
      <p:sp>
        <p:nvSpPr>
          <p:cNvPr id="20483" name="Rectangle 2"/>
          <p:cNvSpPr>
            <a:spLocks noGrp="1" noChangeArrowheads="1"/>
          </p:cNvSpPr>
          <p:nvPr>
            <p:ph type="body" idx="4294967295"/>
          </p:nvPr>
        </p:nvSpPr>
        <p:spPr>
          <a:xfrm>
            <a:off x="228961" y="1038349"/>
            <a:ext cx="8762400" cy="5563304"/>
          </a:xfrm>
        </p:spPr>
        <p:txBody>
          <a:bodyPr lIns="82945" tIns="41473" rIns="82945" bIns="41473"/>
          <a:lstStyle/>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solidFill>
                  <a:srgbClr val="FF0000"/>
                </a:solidFill>
              </a:rPr>
              <a:t>Data hazards</a:t>
            </a:r>
            <a:r>
              <a:rPr lang="en-GB" dirty="0" smtClean="0"/>
              <a:t>: attempt to use item before it is ready</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E.g., one sock of pair in dryer and one in washer; can’t fold until get sock from washer through dryer</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instruction depends on result of prior instruction still in the pipeline</a:t>
            </a:r>
          </a:p>
        </p:txBody>
      </p:sp>
      <p:sp>
        <p:nvSpPr>
          <p:cNvPr id="20484" name="Line 4"/>
          <p:cNvSpPr>
            <a:spLocks noChangeShapeType="1"/>
          </p:cNvSpPr>
          <p:nvPr/>
        </p:nvSpPr>
        <p:spPr bwMode="auto">
          <a:xfrm>
            <a:off x="56304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212481" y="3885528"/>
            <a:ext cx="5251680" cy="945392"/>
          </a:xfrm>
          <a:prstGeom prst="rect">
            <a:avLst/>
          </a:prstGeom>
          <a:noFill/>
          <a:ln w="9525">
            <a:noFill/>
            <a:round/>
            <a:headEnd/>
            <a:tailEnd/>
          </a:ln>
        </p:spPr>
        <p:txBody>
          <a:bodyPr lIns="81966" tIns="40166" rIns="81966" bIns="40166">
            <a:spAutoFit/>
          </a:bodyPr>
          <a:lstStyle/>
          <a:p>
            <a:pPr>
              <a:lnSpc>
                <a:spcPct val="104000"/>
              </a:lnSpc>
              <a:buSzPct val="100000"/>
              <a:buFont typeface="Trebuchet MS" charset="0"/>
              <a:buChar char="•"/>
              <a:tabLst>
                <a:tab pos="656650" algn="l"/>
                <a:tab pos="1313299" algn="l"/>
                <a:tab pos="1969949" algn="l"/>
                <a:tab pos="2626599" algn="l"/>
                <a:tab pos="3283248" algn="l"/>
                <a:tab pos="3939898" algn="l"/>
                <a:tab pos="4596548" algn="l"/>
              </a:tabLst>
            </a:pPr>
            <a:r>
              <a:rPr lang="en-GB" b="1" dirty="0">
                <a:solidFill>
                  <a:srgbClr val="000000"/>
                </a:solidFill>
                <a:latin typeface="Trebuchet MS" charset="0"/>
              </a:rPr>
              <a:t> Dependencies backwards in time are hazards</a:t>
            </a:r>
          </a:p>
          <a:p>
            <a:pPr>
              <a:lnSpc>
                <a:spcPct val="104000"/>
              </a:lnSpc>
              <a:buSzPct val="100000"/>
              <a:buFont typeface="Trebuchet MS" charset="0"/>
              <a:buChar char="•"/>
              <a:tabLst>
                <a:tab pos="656650" algn="l"/>
                <a:tab pos="1313299" algn="l"/>
                <a:tab pos="1969949" algn="l"/>
                <a:tab pos="2626599" algn="l"/>
                <a:tab pos="3283248" algn="l"/>
                <a:tab pos="3939898" algn="l"/>
                <a:tab pos="4596548" algn="l"/>
              </a:tabLst>
            </a:pPr>
            <a:r>
              <a:rPr lang="en-GB" b="1" dirty="0">
                <a:solidFill>
                  <a:srgbClr val="000000"/>
                </a:solidFill>
                <a:latin typeface="Trebuchet MS" charset="0"/>
              </a:rPr>
              <a:t> If we read r1 in the sub </a:t>
            </a:r>
            <a:r>
              <a:rPr lang="en-GB" b="1" dirty="0" err="1">
                <a:solidFill>
                  <a:srgbClr val="000000"/>
                </a:solidFill>
                <a:latin typeface="Trebuchet MS" charset="0"/>
              </a:rPr>
              <a:t>instr</a:t>
            </a:r>
            <a:r>
              <a:rPr lang="en-GB" b="1" dirty="0">
                <a:solidFill>
                  <a:srgbClr val="000000"/>
                </a:solidFill>
                <a:latin typeface="Trebuchet MS" charset="0"/>
              </a:rPr>
              <a:t>, will it get the 	right value of r1?</a:t>
            </a:r>
          </a:p>
        </p:txBody>
      </p:sp>
      <p:sp>
        <p:nvSpPr>
          <p:cNvPr id="22531" name="Freeform 2"/>
          <p:cNvSpPr>
            <a:spLocks noChangeArrowheads="1"/>
          </p:cNvSpPr>
          <p:nvPr/>
        </p:nvSpPr>
        <p:spPr bwMode="auto">
          <a:xfrm>
            <a:off x="5892480" y="2141505"/>
            <a:ext cx="226080" cy="459408"/>
          </a:xfrm>
          <a:custGeom>
            <a:avLst/>
            <a:gdLst>
              <a:gd name="T0" fmla="*/ 434381464 w 142"/>
              <a:gd name="T1" fmla="*/ 0 h 289"/>
              <a:gd name="T2" fmla="*/ 0 w 142"/>
              <a:gd name="T3" fmla="*/ 0 h 289"/>
              <a:gd name="T4" fmla="*/ 0 w 142"/>
              <a:gd name="T5" fmla="*/ 884311003 h 289"/>
              <a:gd name="T6" fmla="*/ 434381464 w 142"/>
              <a:gd name="T7" fmla="*/ 884311003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22532" name="Freeform 3"/>
          <p:cNvSpPr>
            <a:spLocks noChangeArrowheads="1"/>
          </p:cNvSpPr>
          <p:nvPr/>
        </p:nvSpPr>
        <p:spPr bwMode="auto">
          <a:xfrm>
            <a:off x="4714560" y="2852940"/>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22533" name="Rectangle 4"/>
          <p:cNvSpPr>
            <a:spLocks noChangeArrowheads="1"/>
          </p:cNvSpPr>
          <p:nvPr/>
        </p:nvSpPr>
        <p:spPr bwMode="auto">
          <a:xfrm>
            <a:off x="408328" y="2327285"/>
            <a:ext cx="277743" cy="2417782"/>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22534" name="Line 5"/>
          <p:cNvSpPr>
            <a:spLocks noChangeShapeType="1"/>
          </p:cNvSpPr>
          <p:nvPr/>
        </p:nvSpPr>
        <p:spPr bwMode="auto">
          <a:xfrm>
            <a:off x="851041" y="2324404"/>
            <a:ext cx="1440" cy="3225939"/>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22535" name="Line 6"/>
          <p:cNvSpPr>
            <a:spLocks noChangeShapeType="1"/>
          </p:cNvSpPr>
          <p:nvPr/>
        </p:nvSpPr>
        <p:spPr bwMode="auto">
          <a:xfrm>
            <a:off x="1510560" y="1892358"/>
            <a:ext cx="631152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22536" name="Rectangle 7"/>
          <p:cNvSpPr>
            <a:spLocks noChangeArrowheads="1"/>
          </p:cNvSpPr>
          <p:nvPr/>
        </p:nvSpPr>
        <p:spPr bwMode="auto">
          <a:xfrm>
            <a:off x="1173600" y="1502078"/>
            <a:ext cx="1583100" cy="289187"/>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22537" name="Rectangle 8"/>
          <p:cNvSpPr>
            <a:spLocks noChangeArrowheads="1"/>
          </p:cNvSpPr>
          <p:nvPr/>
        </p:nvSpPr>
        <p:spPr bwMode="auto">
          <a:xfrm>
            <a:off x="757441" y="2137185"/>
            <a:ext cx="1499231"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add </a:t>
            </a:r>
            <a:r>
              <a:rPr lang="en-GB" b="1" u="sng" dirty="0">
                <a:solidFill>
                  <a:srgbClr val="3366FF"/>
                </a:solidFill>
                <a:latin typeface="Trebuchet MS" charset="0"/>
              </a:rPr>
              <a:t>r1</a:t>
            </a:r>
            <a:r>
              <a:rPr lang="en-GB" b="1" dirty="0">
                <a:solidFill>
                  <a:srgbClr val="000000"/>
                </a:solidFill>
                <a:latin typeface="Trebuchet MS" charset="0"/>
              </a:rPr>
              <a:t>,r2,r3</a:t>
            </a:r>
          </a:p>
        </p:txBody>
      </p:sp>
      <p:sp>
        <p:nvSpPr>
          <p:cNvPr id="22538" name="Rectangle 9"/>
          <p:cNvSpPr>
            <a:spLocks noChangeArrowheads="1"/>
          </p:cNvSpPr>
          <p:nvPr/>
        </p:nvSpPr>
        <p:spPr bwMode="auto">
          <a:xfrm>
            <a:off x="732960" y="2860141"/>
            <a:ext cx="1476789"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sub r4,</a:t>
            </a:r>
            <a:r>
              <a:rPr lang="en-GB" b="1" u="sng" dirty="0">
                <a:solidFill>
                  <a:srgbClr val="3366FF"/>
                </a:solidFill>
                <a:latin typeface="Trebuchet MS" charset="0"/>
              </a:rPr>
              <a:t>r1</a:t>
            </a:r>
            <a:r>
              <a:rPr lang="en-GB" b="1" dirty="0">
                <a:solidFill>
                  <a:srgbClr val="000000"/>
                </a:solidFill>
                <a:latin typeface="Trebuchet MS" charset="0"/>
              </a:rPr>
              <a:t>,r3</a:t>
            </a:r>
          </a:p>
        </p:txBody>
      </p:sp>
      <p:sp>
        <p:nvSpPr>
          <p:cNvPr id="22539" name="Rectangle 10"/>
          <p:cNvSpPr>
            <a:spLocks noChangeArrowheads="1"/>
          </p:cNvSpPr>
          <p:nvPr/>
        </p:nvSpPr>
        <p:spPr bwMode="auto">
          <a:xfrm>
            <a:off x="3134880" y="1820351"/>
            <a:ext cx="3844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IF</a:t>
            </a:r>
          </a:p>
        </p:txBody>
      </p:sp>
      <p:sp>
        <p:nvSpPr>
          <p:cNvPr id="22540" name="Rectangle 11"/>
          <p:cNvSpPr>
            <a:spLocks noChangeArrowheads="1"/>
          </p:cNvSpPr>
          <p:nvPr/>
        </p:nvSpPr>
        <p:spPr bwMode="auto">
          <a:xfrm>
            <a:off x="3744000" y="1820351"/>
            <a:ext cx="77760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ID/RF</a:t>
            </a:r>
          </a:p>
        </p:txBody>
      </p:sp>
      <p:sp>
        <p:nvSpPr>
          <p:cNvPr id="22541" name="Rectangle 12"/>
          <p:cNvSpPr>
            <a:spLocks noChangeArrowheads="1"/>
          </p:cNvSpPr>
          <p:nvPr/>
        </p:nvSpPr>
        <p:spPr bwMode="auto">
          <a:xfrm>
            <a:off x="4583521" y="1820351"/>
            <a:ext cx="4852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EX</a:t>
            </a:r>
          </a:p>
        </p:txBody>
      </p:sp>
      <p:sp>
        <p:nvSpPr>
          <p:cNvPr id="22542" name="Rectangle 13"/>
          <p:cNvSpPr>
            <a:spLocks noChangeArrowheads="1"/>
          </p:cNvSpPr>
          <p:nvPr/>
        </p:nvSpPr>
        <p:spPr bwMode="auto">
          <a:xfrm>
            <a:off x="5256000" y="1820351"/>
            <a:ext cx="71424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MEM</a:t>
            </a:r>
          </a:p>
        </p:txBody>
      </p:sp>
      <p:sp>
        <p:nvSpPr>
          <p:cNvPr id="22543" name="Rectangle 14"/>
          <p:cNvSpPr>
            <a:spLocks noChangeArrowheads="1"/>
          </p:cNvSpPr>
          <p:nvPr/>
        </p:nvSpPr>
        <p:spPr bwMode="auto">
          <a:xfrm>
            <a:off x="6030721" y="1820351"/>
            <a:ext cx="56304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WB</a:t>
            </a:r>
          </a:p>
        </p:txBody>
      </p:sp>
      <p:sp>
        <p:nvSpPr>
          <p:cNvPr id="22544" name="Line 15"/>
          <p:cNvSpPr>
            <a:spLocks noChangeShapeType="1"/>
          </p:cNvSpPr>
          <p:nvPr/>
        </p:nvSpPr>
        <p:spPr bwMode="auto">
          <a:xfrm>
            <a:off x="3683520"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45" name="Line 16"/>
          <p:cNvSpPr>
            <a:spLocks noChangeShapeType="1"/>
          </p:cNvSpPr>
          <p:nvPr/>
        </p:nvSpPr>
        <p:spPr bwMode="auto">
          <a:xfrm>
            <a:off x="4368960"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46" name="Line 17"/>
          <p:cNvSpPr>
            <a:spLocks noChangeShapeType="1"/>
          </p:cNvSpPr>
          <p:nvPr/>
        </p:nvSpPr>
        <p:spPr bwMode="auto">
          <a:xfrm>
            <a:off x="5054400"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47" name="Line 18"/>
          <p:cNvSpPr>
            <a:spLocks noChangeShapeType="1"/>
          </p:cNvSpPr>
          <p:nvPr/>
        </p:nvSpPr>
        <p:spPr bwMode="auto">
          <a:xfrm>
            <a:off x="5739840"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48" name="Line 19"/>
          <p:cNvSpPr>
            <a:spLocks noChangeShapeType="1"/>
          </p:cNvSpPr>
          <p:nvPr/>
        </p:nvSpPr>
        <p:spPr bwMode="auto">
          <a:xfrm>
            <a:off x="6425280"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49" name="Line 20"/>
          <p:cNvSpPr>
            <a:spLocks noChangeShapeType="1"/>
          </p:cNvSpPr>
          <p:nvPr/>
        </p:nvSpPr>
        <p:spPr bwMode="auto">
          <a:xfrm>
            <a:off x="7112161"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50" name="Line 21"/>
          <p:cNvSpPr>
            <a:spLocks noChangeShapeType="1"/>
          </p:cNvSpPr>
          <p:nvPr/>
        </p:nvSpPr>
        <p:spPr bwMode="auto">
          <a:xfrm>
            <a:off x="7797601"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51" name="Line 22"/>
          <p:cNvSpPr>
            <a:spLocks noChangeShapeType="1"/>
          </p:cNvSpPr>
          <p:nvPr/>
        </p:nvSpPr>
        <p:spPr bwMode="auto">
          <a:xfrm>
            <a:off x="8483041" y="1620170"/>
            <a:ext cx="1440" cy="2189030"/>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22552" name="Freeform 23"/>
          <p:cNvSpPr>
            <a:spLocks noChangeArrowheads="1"/>
          </p:cNvSpPr>
          <p:nvPr/>
        </p:nvSpPr>
        <p:spPr bwMode="auto">
          <a:xfrm>
            <a:off x="5149441" y="2141505"/>
            <a:ext cx="257760" cy="459408"/>
          </a:xfrm>
          <a:custGeom>
            <a:avLst/>
            <a:gdLst>
              <a:gd name="T0" fmla="*/ 495371535 w 162"/>
              <a:gd name="T1" fmla="*/ 0 h 289"/>
              <a:gd name="T2" fmla="*/ 0 w 162"/>
              <a:gd name="T3" fmla="*/ 0 h 289"/>
              <a:gd name="T4" fmla="*/ 0 w 162"/>
              <a:gd name="T5" fmla="*/ 884311003 h 289"/>
              <a:gd name="T6" fmla="*/ 495371535 w 162"/>
              <a:gd name="T7" fmla="*/ 884311003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53" name="Freeform 24"/>
          <p:cNvSpPr>
            <a:spLocks noChangeArrowheads="1"/>
          </p:cNvSpPr>
          <p:nvPr/>
        </p:nvSpPr>
        <p:spPr bwMode="auto">
          <a:xfrm>
            <a:off x="5404321" y="2141505"/>
            <a:ext cx="260640" cy="459408"/>
          </a:xfrm>
          <a:custGeom>
            <a:avLst/>
            <a:gdLst>
              <a:gd name="T0" fmla="*/ 0 w 164"/>
              <a:gd name="T1" fmla="*/ 0 h 289"/>
              <a:gd name="T2" fmla="*/ 500360592 w 164"/>
              <a:gd name="T3" fmla="*/ 0 h 289"/>
              <a:gd name="T4" fmla="*/ 500360592 w 164"/>
              <a:gd name="T5" fmla="*/ 884311003 h 289"/>
              <a:gd name="T6" fmla="*/ 0 w 164"/>
              <a:gd name="T7" fmla="*/ 884311003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54" name="Freeform 25"/>
          <p:cNvSpPr>
            <a:spLocks noChangeArrowheads="1"/>
          </p:cNvSpPr>
          <p:nvPr/>
        </p:nvSpPr>
        <p:spPr bwMode="auto">
          <a:xfrm>
            <a:off x="4541761" y="1988850"/>
            <a:ext cx="338400" cy="763280"/>
          </a:xfrm>
          <a:custGeom>
            <a:avLst/>
            <a:gdLst>
              <a:gd name="T0" fmla="*/ 0 w 213"/>
              <a:gd name="T1" fmla="*/ 979127854 h 481"/>
              <a:gd name="T2" fmla="*/ 217802236 w 213"/>
              <a:gd name="T3" fmla="*/ 734345453 h 481"/>
              <a:gd name="T4" fmla="*/ 0 w 213"/>
              <a:gd name="T5" fmla="*/ 489563052 h 481"/>
              <a:gd name="T6" fmla="*/ 0 w 213"/>
              <a:gd name="T7" fmla="*/ 0 h 481"/>
              <a:gd name="T8" fmla="*/ 650341637 w 213"/>
              <a:gd name="T9" fmla="*/ 489563052 h 481"/>
              <a:gd name="T10" fmla="*/ 650341637 w 213"/>
              <a:gd name="T11" fmla="*/ 979127854 h 481"/>
              <a:gd name="T12" fmla="*/ 0 w 213"/>
              <a:gd name="T13" fmla="*/ 1468690906 h 481"/>
              <a:gd name="T14" fmla="*/ 0 w 213"/>
              <a:gd name="T15" fmla="*/ 979127854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lIns="82945" tIns="41473" rIns="82945" bIns="41473" anchor="ctr"/>
          <a:lstStyle/>
          <a:p>
            <a:endParaRPr lang="en-US"/>
          </a:p>
        </p:txBody>
      </p:sp>
      <p:sp>
        <p:nvSpPr>
          <p:cNvPr id="22555" name="Rectangle 26"/>
          <p:cNvSpPr>
            <a:spLocks noChangeArrowheads="1"/>
          </p:cNvSpPr>
          <p:nvPr/>
        </p:nvSpPr>
        <p:spPr bwMode="auto">
          <a:xfrm rot="5400000">
            <a:off x="4497685" y="2142460"/>
            <a:ext cx="45247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ALU</a:t>
            </a:r>
          </a:p>
        </p:txBody>
      </p:sp>
      <p:sp>
        <p:nvSpPr>
          <p:cNvPr id="22556" name="Rectangle 27"/>
          <p:cNvSpPr>
            <a:spLocks noChangeArrowheads="1"/>
          </p:cNvSpPr>
          <p:nvPr/>
        </p:nvSpPr>
        <p:spPr bwMode="auto">
          <a:xfrm>
            <a:off x="3178508" y="2201992"/>
            <a:ext cx="341863" cy="273157"/>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200" b="1" dirty="0" err="1">
                <a:solidFill>
                  <a:srgbClr val="000000"/>
                </a:solidFill>
                <a:latin typeface="Trebuchet MS" charset="0"/>
              </a:rPr>
              <a:t>Im</a:t>
            </a:r>
            <a:endParaRPr lang="en-GB" sz="1200" b="1" dirty="0">
              <a:solidFill>
                <a:srgbClr val="000000"/>
              </a:solidFill>
              <a:latin typeface="Trebuchet MS" charset="0"/>
            </a:endParaRPr>
          </a:p>
        </p:txBody>
      </p:sp>
      <p:grpSp>
        <p:nvGrpSpPr>
          <p:cNvPr id="2" name="Group 28"/>
          <p:cNvGrpSpPr>
            <a:grpSpLocks/>
          </p:cNvGrpSpPr>
          <p:nvPr/>
        </p:nvGrpSpPr>
        <p:grpSpPr bwMode="auto">
          <a:xfrm>
            <a:off x="3071521" y="2141506"/>
            <a:ext cx="538560" cy="457968"/>
            <a:chOff x="2133" y="1487"/>
            <a:chExt cx="374" cy="318"/>
          </a:xfrm>
        </p:grpSpPr>
        <p:sp>
          <p:nvSpPr>
            <p:cNvPr id="22602" name="Freeform 29"/>
            <p:cNvSpPr>
              <a:spLocks noChangeArrowheads="1"/>
            </p:cNvSpPr>
            <p:nvPr/>
          </p:nvSpPr>
          <p:spPr bwMode="auto">
            <a:xfrm>
              <a:off x="2133" y="148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22603" name="Freeform 30"/>
            <p:cNvSpPr>
              <a:spLocks noChangeArrowheads="1"/>
            </p:cNvSpPr>
            <p:nvPr/>
          </p:nvSpPr>
          <p:spPr bwMode="auto">
            <a:xfrm>
              <a:off x="2319" y="148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22558" name="Rectangle 31"/>
          <p:cNvSpPr>
            <a:spLocks noChangeArrowheads="1"/>
          </p:cNvSpPr>
          <p:nvPr/>
        </p:nvSpPr>
        <p:spPr bwMode="auto">
          <a:xfrm>
            <a:off x="3741120" y="2158788"/>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22559" name="Freeform 32"/>
          <p:cNvSpPr>
            <a:spLocks noChangeArrowheads="1"/>
          </p:cNvSpPr>
          <p:nvPr/>
        </p:nvSpPr>
        <p:spPr bwMode="auto">
          <a:xfrm>
            <a:off x="3801600" y="2141505"/>
            <a:ext cx="237600" cy="459408"/>
          </a:xfrm>
          <a:custGeom>
            <a:avLst/>
            <a:gdLst>
              <a:gd name="T0" fmla="*/ 457389455 w 149"/>
              <a:gd name="T1" fmla="*/ 0 h 289"/>
              <a:gd name="T2" fmla="*/ 0 w 149"/>
              <a:gd name="T3" fmla="*/ 0 h 289"/>
              <a:gd name="T4" fmla="*/ 0 w 149"/>
              <a:gd name="T5" fmla="*/ 884311003 h 289"/>
              <a:gd name="T6" fmla="*/ 457389455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60" name="Freeform 33"/>
          <p:cNvSpPr>
            <a:spLocks noChangeArrowheads="1"/>
          </p:cNvSpPr>
          <p:nvPr/>
        </p:nvSpPr>
        <p:spPr bwMode="auto">
          <a:xfrm>
            <a:off x="4036320" y="2141505"/>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61" name="Line 34"/>
          <p:cNvSpPr>
            <a:spLocks noChangeShapeType="1"/>
          </p:cNvSpPr>
          <p:nvPr/>
        </p:nvSpPr>
        <p:spPr bwMode="auto">
          <a:xfrm>
            <a:off x="3618721" y="2370489"/>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62" name="Freeform 35"/>
          <p:cNvSpPr>
            <a:spLocks noChangeArrowheads="1"/>
          </p:cNvSpPr>
          <p:nvPr/>
        </p:nvSpPr>
        <p:spPr bwMode="auto">
          <a:xfrm>
            <a:off x="3718080" y="2217833"/>
            <a:ext cx="76320" cy="154097"/>
          </a:xfrm>
          <a:custGeom>
            <a:avLst/>
            <a:gdLst>
              <a:gd name="T0" fmla="*/ 0 w 48"/>
              <a:gd name="T1" fmla="*/ 294391842 h 97"/>
              <a:gd name="T2" fmla="*/ 0 w 48"/>
              <a:gd name="T3" fmla="*/ 0 h 97"/>
              <a:gd name="T4" fmla="*/ 144410607 w 48"/>
              <a:gd name="T5" fmla="*/ 0 h 97"/>
              <a:gd name="T6" fmla="*/ 14441060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22563" name="Line 36"/>
          <p:cNvSpPr>
            <a:spLocks noChangeShapeType="1"/>
          </p:cNvSpPr>
          <p:nvPr/>
        </p:nvSpPr>
        <p:spPr bwMode="auto">
          <a:xfrm>
            <a:off x="4279680" y="2217833"/>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64" name="Rectangle 37"/>
          <p:cNvSpPr>
            <a:spLocks noChangeArrowheads="1"/>
          </p:cNvSpPr>
          <p:nvPr/>
        </p:nvSpPr>
        <p:spPr bwMode="auto">
          <a:xfrm>
            <a:off x="5097600" y="2217833"/>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sp>
        <p:nvSpPr>
          <p:cNvPr id="22565" name="Rectangle 38"/>
          <p:cNvSpPr>
            <a:spLocks noChangeArrowheads="1"/>
          </p:cNvSpPr>
          <p:nvPr/>
        </p:nvSpPr>
        <p:spPr bwMode="auto">
          <a:xfrm>
            <a:off x="5819040" y="215158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22566" name="Freeform 39"/>
          <p:cNvSpPr>
            <a:spLocks noChangeArrowheads="1"/>
          </p:cNvSpPr>
          <p:nvPr/>
        </p:nvSpPr>
        <p:spPr bwMode="auto">
          <a:xfrm>
            <a:off x="6115681" y="2141505"/>
            <a:ext cx="227520" cy="459408"/>
          </a:xfrm>
          <a:custGeom>
            <a:avLst/>
            <a:gdLst>
              <a:gd name="T0" fmla="*/ 0 w 143"/>
              <a:gd name="T1" fmla="*/ 0 h 289"/>
              <a:gd name="T2" fmla="*/ 436875759 w 143"/>
              <a:gd name="T3" fmla="*/ 0 h 289"/>
              <a:gd name="T4" fmla="*/ 436875759 w 143"/>
              <a:gd name="T5" fmla="*/ 884311003 h 289"/>
              <a:gd name="T6" fmla="*/ 0 w 143"/>
              <a:gd name="T7" fmla="*/ 884311003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67" name="Line 40"/>
          <p:cNvSpPr>
            <a:spLocks noChangeShapeType="1"/>
          </p:cNvSpPr>
          <p:nvPr/>
        </p:nvSpPr>
        <p:spPr bwMode="auto">
          <a:xfrm>
            <a:off x="5659200" y="2370489"/>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68" name="Line 41"/>
          <p:cNvSpPr>
            <a:spLocks noChangeShapeType="1"/>
          </p:cNvSpPr>
          <p:nvPr/>
        </p:nvSpPr>
        <p:spPr bwMode="auto">
          <a:xfrm>
            <a:off x="4890241" y="2370489"/>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69" name="Freeform 42"/>
          <p:cNvSpPr>
            <a:spLocks noChangeArrowheads="1"/>
          </p:cNvSpPr>
          <p:nvPr/>
        </p:nvSpPr>
        <p:spPr bwMode="auto">
          <a:xfrm>
            <a:off x="5081760" y="2370489"/>
            <a:ext cx="685440" cy="306753"/>
          </a:xfrm>
          <a:custGeom>
            <a:avLst/>
            <a:gdLst>
              <a:gd name="T0" fmla="*/ 0 w 431"/>
              <a:gd name="T1" fmla="*/ 0 h 193"/>
              <a:gd name="T2" fmla="*/ 0 w 431"/>
              <a:gd name="T3" fmla="*/ 589351758 h 193"/>
              <a:gd name="T4" fmla="*/ 1201886747 w 431"/>
              <a:gd name="T5" fmla="*/ 589351758 h 193"/>
              <a:gd name="T6" fmla="*/ 1201886747 w 431"/>
              <a:gd name="T7" fmla="*/ 196451170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22570" name="Line 43"/>
          <p:cNvSpPr>
            <a:spLocks noChangeShapeType="1"/>
          </p:cNvSpPr>
          <p:nvPr/>
        </p:nvSpPr>
        <p:spPr bwMode="auto">
          <a:xfrm>
            <a:off x="4279680" y="2523145"/>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71" name="Freeform 44"/>
          <p:cNvSpPr>
            <a:spLocks noChangeArrowheads="1"/>
          </p:cNvSpPr>
          <p:nvPr/>
        </p:nvSpPr>
        <p:spPr bwMode="auto">
          <a:xfrm>
            <a:off x="4426560" y="2361848"/>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3" name="Group 45"/>
          <p:cNvGrpSpPr>
            <a:grpSpLocks/>
          </p:cNvGrpSpPr>
          <p:nvPr/>
        </p:nvGrpSpPr>
        <p:grpSpPr bwMode="auto">
          <a:xfrm>
            <a:off x="5166721" y="2683004"/>
            <a:ext cx="390240" cy="780562"/>
            <a:chOff x="3588" y="1863"/>
            <a:chExt cx="271" cy="542"/>
          </a:xfrm>
        </p:grpSpPr>
        <p:sp>
          <p:nvSpPr>
            <p:cNvPr id="22600" name="Freeform 46"/>
            <p:cNvSpPr>
              <a:spLocks noChangeArrowheads="1"/>
            </p:cNvSpPr>
            <p:nvPr/>
          </p:nvSpPr>
          <p:spPr bwMode="auto">
            <a:xfrm>
              <a:off x="3624" y="1875"/>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22601" name="Rectangle 47"/>
            <p:cNvSpPr>
              <a:spLocks noChangeArrowheads="1"/>
            </p:cNvSpPr>
            <p:nvPr/>
          </p:nvSpPr>
          <p:spPr bwMode="auto">
            <a:xfrm rot="5400000">
              <a:off x="3506" y="194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4" name="Group 48"/>
          <p:cNvGrpSpPr>
            <a:grpSpLocks/>
          </p:cNvGrpSpPr>
          <p:nvPr/>
        </p:nvGrpSpPr>
        <p:grpSpPr bwMode="auto">
          <a:xfrm>
            <a:off x="3718080" y="2852940"/>
            <a:ext cx="570240" cy="457968"/>
            <a:chOff x="2582" y="1981"/>
            <a:chExt cx="396" cy="318"/>
          </a:xfrm>
        </p:grpSpPr>
        <p:sp>
          <p:nvSpPr>
            <p:cNvPr id="22596" name="Rectangle 49"/>
            <p:cNvSpPr>
              <a:spLocks noChangeArrowheads="1"/>
            </p:cNvSpPr>
            <p:nvPr/>
          </p:nvSpPr>
          <p:spPr bwMode="auto">
            <a:xfrm>
              <a:off x="2582" y="1987"/>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5" name="Group 50"/>
            <p:cNvGrpSpPr>
              <a:grpSpLocks/>
            </p:cNvGrpSpPr>
            <p:nvPr/>
          </p:nvGrpSpPr>
          <p:grpSpPr bwMode="auto">
            <a:xfrm>
              <a:off x="2604" y="1981"/>
              <a:ext cx="374" cy="318"/>
              <a:chOff x="2604" y="1981"/>
              <a:chExt cx="374" cy="318"/>
            </a:xfrm>
          </p:grpSpPr>
          <p:sp>
            <p:nvSpPr>
              <p:cNvPr id="22598" name="Freeform 51"/>
              <p:cNvSpPr>
                <a:spLocks noChangeArrowheads="1"/>
              </p:cNvSpPr>
              <p:nvPr/>
            </p:nvSpPr>
            <p:spPr bwMode="auto">
              <a:xfrm>
                <a:off x="2604" y="1981"/>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22599" name="Freeform 52"/>
              <p:cNvSpPr>
                <a:spLocks noChangeArrowheads="1"/>
              </p:cNvSpPr>
              <p:nvPr/>
            </p:nvSpPr>
            <p:spPr bwMode="auto">
              <a:xfrm>
                <a:off x="2790" y="1981"/>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22574" name="Rectangle 53"/>
          <p:cNvSpPr>
            <a:spLocks noChangeArrowheads="1"/>
          </p:cNvSpPr>
          <p:nvPr/>
        </p:nvSpPr>
        <p:spPr bwMode="auto">
          <a:xfrm>
            <a:off x="4417920" y="2870222"/>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22575" name="Freeform 54"/>
          <p:cNvSpPr>
            <a:spLocks noChangeArrowheads="1"/>
          </p:cNvSpPr>
          <p:nvPr/>
        </p:nvSpPr>
        <p:spPr bwMode="auto">
          <a:xfrm>
            <a:off x="4479841" y="2852940"/>
            <a:ext cx="237600" cy="459408"/>
          </a:xfrm>
          <a:custGeom>
            <a:avLst/>
            <a:gdLst>
              <a:gd name="T0" fmla="*/ 457385951 w 149"/>
              <a:gd name="T1" fmla="*/ 0 h 289"/>
              <a:gd name="T2" fmla="*/ 0 w 149"/>
              <a:gd name="T3" fmla="*/ 0 h 289"/>
              <a:gd name="T4" fmla="*/ 0 w 149"/>
              <a:gd name="T5" fmla="*/ 884311003 h 289"/>
              <a:gd name="T6" fmla="*/ 457385951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22576" name="Line 55"/>
          <p:cNvSpPr>
            <a:spLocks noChangeShapeType="1"/>
          </p:cNvSpPr>
          <p:nvPr/>
        </p:nvSpPr>
        <p:spPr bwMode="auto">
          <a:xfrm>
            <a:off x="4296960" y="3081923"/>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77" name="Freeform 56"/>
          <p:cNvSpPr>
            <a:spLocks noChangeArrowheads="1"/>
          </p:cNvSpPr>
          <p:nvPr/>
        </p:nvSpPr>
        <p:spPr bwMode="auto">
          <a:xfrm>
            <a:off x="4394880" y="2929268"/>
            <a:ext cx="76320" cy="154097"/>
          </a:xfrm>
          <a:custGeom>
            <a:avLst/>
            <a:gdLst>
              <a:gd name="T0" fmla="*/ 0 w 48"/>
              <a:gd name="T1" fmla="*/ 294391842 h 97"/>
              <a:gd name="T2" fmla="*/ 0 w 48"/>
              <a:gd name="T3" fmla="*/ 0 h 97"/>
              <a:gd name="T4" fmla="*/ 144410607 w 48"/>
              <a:gd name="T5" fmla="*/ 0 h 97"/>
              <a:gd name="T6" fmla="*/ 14441060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22578" name="Line 57"/>
          <p:cNvSpPr>
            <a:spLocks noChangeShapeType="1"/>
          </p:cNvSpPr>
          <p:nvPr/>
        </p:nvSpPr>
        <p:spPr bwMode="auto">
          <a:xfrm>
            <a:off x="4957921" y="2929267"/>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79" name="Rectangle 58"/>
          <p:cNvSpPr>
            <a:spLocks noChangeArrowheads="1"/>
          </p:cNvSpPr>
          <p:nvPr/>
        </p:nvSpPr>
        <p:spPr bwMode="auto">
          <a:xfrm>
            <a:off x="5724000" y="2861581"/>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grpSp>
        <p:nvGrpSpPr>
          <p:cNvPr id="6" name="Group 59"/>
          <p:cNvGrpSpPr>
            <a:grpSpLocks/>
          </p:cNvGrpSpPr>
          <p:nvPr/>
        </p:nvGrpSpPr>
        <p:grpSpPr bwMode="auto">
          <a:xfrm>
            <a:off x="5827681" y="2852940"/>
            <a:ext cx="515520" cy="457968"/>
            <a:chOff x="4047" y="1981"/>
            <a:chExt cx="358" cy="318"/>
          </a:xfrm>
        </p:grpSpPr>
        <p:sp>
          <p:nvSpPr>
            <p:cNvPr id="22594" name="Freeform 60"/>
            <p:cNvSpPr>
              <a:spLocks noChangeArrowheads="1"/>
            </p:cNvSpPr>
            <p:nvPr/>
          </p:nvSpPr>
          <p:spPr bwMode="auto">
            <a:xfrm>
              <a:off x="4047" y="1981"/>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22595" name="Freeform 61"/>
            <p:cNvSpPr>
              <a:spLocks noChangeArrowheads="1"/>
            </p:cNvSpPr>
            <p:nvPr/>
          </p:nvSpPr>
          <p:spPr bwMode="auto">
            <a:xfrm>
              <a:off x="4224" y="1981"/>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22581" name="Rectangle 62"/>
          <p:cNvSpPr>
            <a:spLocks noChangeArrowheads="1"/>
          </p:cNvSpPr>
          <p:nvPr/>
        </p:nvSpPr>
        <p:spPr bwMode="auto">
          <a:xfrm>
            <a:off x="6497280" y="2861581"/>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7" name="Group 63"/>
          <p:cNvGrpSpPr>
            <a:grpSpLocks/>
          </p:cNvGrpSpPr>
          <p:nvPr/>
        </p:nvGrpSpPr>
        <p:grpSpPr bwMode="auto">
          <a:xfrm>
            <a:off x="6569280" y="2852940"/>
            <a:ext cx="449280" cy="457968"/>
            <a:chOff x="4562" y="1981"/>
            <a:chExt cx="312" cy="318"/>
          </a:xfrm>
        </p:grpSpPr>
        <p:sp>
          <p:nvSpPr>
            <p:cNvPr id="22592" name="Freeform 64"/>
            <p:cNvSpPr>
              <a:spLocks noChangeArrowheads="1"/>
            </p:cNvSpPr>
            <p:nvPr/>
          </p:nvSpPr>
          <p:spPr bwMode="auto">
            <a:xfrm>
              <a:off x="4562" y="1981"/>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22593" name="Freeform 65"/>
            <p:cNvSpPr>
              <a:spLocks noChangeArrowheads="1"/>
            </p:cNvSpPr>
            <p:nvPr/>
          </p:nvSpPr>
          <p:spPr bwMode="auto">
            <a:xfrm>
              <a:off x="4718" y="1981"/>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22583" name="Line 66"/>
          <p:cNvSpPr>
            <a:spLocks noChangeShapeType="1"/>
          </p:cNvSpPr>
          <p:nvPr/>
        </p:nvSpPr>
        <p:spPr bwMode="auto">
          <a:xfrm>
            <a:off x="6337441" y="3081923"/>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84" name="Line 67"/>
          <p:cNvSpPr>
            <a:spLocks noChangeShapeType="1"/>
          </p:cNvSpPr>
          <p:nvPr/>
        </p:nvSpPr>
        <p:spPr bwMode="auto">
          <a:xfrm>
            <a:off x="5568480" y="3081923"/>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22585" name="Freeform 68"/>
          <p:cNvSpPr>
            <a:spLocks noChangeArrowheads="1"/>
          </p:cNvSpPr>
          <p:nvPr/>
        </p:nvSpPr>
        <p:spPr bwMode="auto">
          <a:xfrm>
            <a:off x="5760001" y="3080484"/>
            <a:ext cx="684000" cy="306752"/>
          </a:xfrm>
          <a:custGeom>
            <a:avLst/>
            <a:gdLst>
              <a:gd name="T0" fmla="*/ 0 w 431"/>
              <a:gd name="T1" fmla="*/ 0 h 193"/>
              <a:gd name="T2" fmla="*/ 0 w 431"/>
              <a:gd name="T3" fmla="*/ 589348263 h 193"/>
              <a:gd name="T4" fmla="*/ 1196843195 w 431"/>
              <a:gd name="T5" fmla="*/ 589348263 h 193"/>
              <a:gd name="T6" fmla="*/ 1196843195 w 431"/>
              <a:gd name="T7" fmla="*/ 196448837 h 193"/>
              <a:gd name="T8" fmla="*/ 131622134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22586" name="Line 69"/>
          <p:cNvSpPr>
            <a:spLocks noChangeShapeType="1"/>
          </p:cNvSpPr>
          <p:nvPr/>
        </p:nvSpPr>
        <p:spPr bwMode="auto">
          <a:xfrm>
            <a:off x="4957921" y="3233140"/>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22587" name="Freeform 70"/>
          <p:cNvSpPr>
            <a:spLocks noChangeArrowheads="1"/>
          </p:cNvSpPr>
          <p:nvPr/>
        </p:nvSpPr>
        <p:spPr bwMode="auto">
          <a:xfrm>
            <a:off x="5104800" y="3073283"/>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sp>
        <p:nvSpPr>
          <p:cNvPr id="22588" name="Line 71"/>
          <p:cNvSpPr>
            <a:spLocks noChangeShapeType="1"/>
          </p:cNvSpPr>
          <p:nvPr/>
        </p:nvSpPr>
        <p:spPr bwMode="auto">
          <a:xfrm flipH="1">
            <a:off x="4952160" y="2455458"/>
            <a:ext cx="1526400" cy="362918"/>
          </a:xfrm>
          <a:prstGeom prst="line">
            <a:avLst/>
          </a:prstGeom>
          <a:noFill/>
          <a:ln w="76320">
            <a:solidFill>
              <a:srgbClr val="3366FF"/>
            </a:solidFill>
            <a:miter lim="800000"/>
            <a:headEnd/>
            <a:tailEnd type="triangle" w="med" len="med"/>
          </a:ln>
        </p:spPr>
        <p:txBody>
          <a:bodyPr lIns="82945" tIns="41473" rIns="82945" bIns="41473"/>
          <a:lstStyle/>
          <a:p>
            <a:endParaRPr lang="en-US"/>
          </a:p>
        </p:txBody>
      </p:sp>
      <p:sp>
        <p:nvSpPr>
          <p:cNvPr id="22589" name="Oval 72"/>
          <p:cNvSpPr>
            <a:spLocks noChangeArrowheads="1"/>
          </p:cNvSpPr>
          <p:nvPr/>
        </p:nvSpPr>
        <p:spPr bwMode="auto">
          <a:xfrm>
            <a:off x="6446881" y="2341686"/>
            <a:ext cx="93600" cy="95050"/>
          </a:xfrm>
          <a:prstGeom prst="ellipse">
            <a:avLst/>
          </a:prstGeom>
          <a:solidFill>
            <a:srgbClr val="3366FF"/>
          </a:solidFill>
          <a:ln w="25560">
            <a:solidFill>
              <a:srgbClr val="000000"/>
            </a:solidFill>
            <a:miter lim="800000"/>
            <a:headEnd/>
            <a:tailEnd/>
          </a:ln>
        </p:spPr>
        <p:txBody>
          <a:bodyPr wrap="none" lIns="82945" tIns="41473" rIns="82945" bIns="41473" anchor="ctr"/>
          <a:lstStyle/>
          <a:p>
            <a:endParaRPr lang="en-US"/>
          </a:p>
        </p:txBody>
      </p:sp>
      <p:sp>
        <p:nvSpPr>
          <p:cNvPr id="22590" name="Rectangle 73"/>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 Example</a:t>
            </a:r>
          </a:p>
        </p:txBody>
      </p:sp>
      <p:sp>
        <p:nvSpPr>
          <p:cNvPr id="22591" name="Line 4"/>
          <p:cNvSpPr>
            <a:spLocks noChangeShapeType="1"/>
          </p:cNvSpPr>
          <p:nvPr/>
        </p:nvSpPr>
        <p:spPr bwMode="auto">
          <a:xfrm>
            <a:off x="49392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 Terminology</a:t>
            </a:r>
          </a:p>
        </p:txBody>
      </p:sp>
      <p:sp>
        <p:nvSpPr>
          <p:cNvPr id="24579" name="Rectangle 2"/>
          <p:cNvSpPr>
            <a:spLocks noGrp="1" noChangeArrowheads="1"/>
          </p:cNvSpPr>
          <p:nvPr>
            <p:ph type="body" idx="4294967295"/>
          </p:nvPr>
        </p:nvSpPr>
        <p:spPr>
          <a:xfrm>
            <a:off x="228961" y="1143480"/>
            <a:ext cx="8762400" cy="5563305"/>
          </a:xfrm>
        </p:spPr>
        <p:txBody>
          <a:bodyPr lIns="82945" tIns="41473" rIns="82945" bIns="41473"/>
          <a:lstStyle/>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i="1" dirty="0"/>
              <a:t>Could the wrong thing happen?</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RAW: Read After Write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“True Dependence” or “Data Dependence”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add </a:t>
            </a:r>
            <a:r>
              <a:rPr lang="en-GB" sz="1600" dirty="0">
                <a:solidFill>
                  <a:srgbClr val="FF0000"/>
                </a:solidFill>
              </a:rPr>
              <a:t>$t0</a:t>
            </a:r>
            <a:r>
              <a:rPr lang="en-GB" sz="1600" dirty="0"/>
              <a:t>, $s0, $s1</a:t>
            </a:r>
            <a:br>
              <a:rPr lang="en-GB" sz="1600" dirty="0"/>
            </a:br>
            <a:r>
              <a:rPr lang="en-GB" sz="1600" dirty="0"/>
              <a:t>sub $t2, </a:t>
            </a:r>
            <a:r>
              <a:rPr lang="en-GB" sz="1600" dirty="0">
                <a:solidFill>
                  <a:srgbClr val="FF0000"/>
                </a:solidFill>
              </a:rPr>
              <a:t>$t0</a:t>
            </a:r>
            <a:r>
              <a:rPr lang="en-GB" sz="1600" dirty="0"/>
              <a:t>, $s3</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WAW: Write After Write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“Output Dependence”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sub </a:t>
            </a:r>
            <a:r>
              <a:rPr lang="en-GB" sz="1600" dirty="0">
                <a:solidFill>
                  <a:srgbClr val="FF0000"/>
                </a:solidFill>
              </a:rPr>
              <a:t>$t2</a:t>
            </a:r>
            <a:r>
              <a:rPr lang="en-GB" sz="1600" dirty="0"/>
              <a:t>, $t0, $s3</a:t>
            </a:r>
            <a:br>
              <a:rPr lang="en-GB" sz="1600" dirty="0"/>
            </a:br>
            <a:r>
              <a:rPr lang="en-GB" sz="1600" dirty="0"/>
              <a:t>or   </a:t>
            </a:r>
            <a:r>
              <a:rPr lang="en-GB" sz="1600" dirty="0">
                <a:solidFill>
                  <a:srgbClr val="FF0000"/>
                </a:solidFill>
              </a:rPr>
              <a:t>$t2</a:t>
            </a:r>
            <a:r>
              <a:rPr lang="en-GB" sz="1600" dirty="0"/>
              <a:t>, $t7, $s2</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WAR: Write After Read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“Name dependence” or “</a:t>
            </a:r>
            <a:r>
              <a:rPr lang="en-GB" sz="1600" dirty="0" err="1"/>
              <a:t>Antidependence</a:t>
            </a:r>
            <a:r>
              <a:rPr lang="en-GB" sz="1600" dirty="0"/>
              <a:t>”</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sub $t2, $t0, </a:t>
            </a:r>
            <a:r>
              <a:rPr lang="en-GB" sz="1600" dirty="0">
                <a:solidFill>
                  <a:srgbClr val="FF0000"/>
                </a:solidFill>
              </a:rPr>
              <a:t>$s3</a:t>
            </a:r>
            <a:br>
              <a:rPr lang="en-GB" sz="1600" dirty="0">
                <a:solidFill>
                  <a:srgbClr val="FF0000"/>
                </a:solidFill>
              </a:rPr>
            </a:br>
            <a:r>
              <a:rPr lang="en-GB" sz="1600" dirty="0"/>
              <a:t>or   </a:t>
            </a:r>
            <a:r>
              <a:rPr lang="en-GB" sz="1600" dirty="0">
                <a:solidFill>
                  <a:srgbClr val="FF0000"/>
                </a:solidFill>
              </a:rPr>
              <a:t>$s3</a:t>
            </a:r>
            <a:r>
              <a:rPr lang="en-GB" sz="1600" dirty="0"/>
              <a:t>, $t7, $s4</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RAR: Read After Read?</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i="1" dirty="0"/>
              <a:t>Know this terminology!</a:t>
            </a:r>
          </a:p>
        </p:txBody>
      </p:sp>
      <p:sp>
        <p:nvSpPr>
          <p:cNvPr id="24580" name="Line 4"/>
          <p:cNvSpPr>
            <a:spLocks noChangeShapeType="1"/>
          </p:cNvSpPr>
          <p:nvPr/>
        </p:nvSpPr>
        <p:spPr bwMode="auto">
          <a:xfrm>
            <a:off x="56304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757441" y="2137185"/>
            <a:ext cx="1499231"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add </a:t>
            </a:r>
            <a:r>
              <a:rPr lang="en-GB" b="1" u="sng" dirty="0">
                <a:solidFill>
                  <a:srgbClr val="3366FF"/>
                </a:solidFill>
                <a:latin typeface="Trebuchet MS" charset="0"/>
              </a:rPr>
              <a:t>r1</a:t>
            </a:r>
            <a:r>
              <a:rPr lang="en-GB" b="1" dirty="0">
                <a:solidFill>
                  <a:srgbClr val="000000"/>
                </a:solidFill>
                <a:latin typeface="Trebuchet MS" charset="0"/>
              </a:rPr>
              <a:t>,r2,r3</a:t>
            </a:r>
          </a:p>
        </p:txBody>
      </p:sp>
      <p:sp>
        <p:nvSpPr>
          <p:cNvPr id="32771" name="Rectangle 2"/>
          <p:cNvSpPr>
            <a:spLocks noChangeArrowheads="1"/>
          </p:cNvSpPr>
          <p:nvPr/>
        </p:nvSpPr>
        <p:spPr bwMode="auto">
          <a:xfrm>
            <a:off x="732960" y="2860141"/>
            <a:ext cx="1476789"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sub r4,</a:t>
            </a:r>
            <a:r>
              <a:rPr lang="en-GB" b="1" u="sng" dirty="0">
                <a:solidFill>
                  <a:srgbClr val="3366FF"/>
                </a:solidFill>
                <a:latin typeface="Trebuchet MS" charset="0"/>
              </a:rPr>
              <a:t>r1</a:t>
            </a:r>
            <a:r>
              <a:rPr lang="en-GB" b="1" dirty="0">
                <a:solidFill>
                  <a:srgbClr val="000000"/>
                </a:solidFill>
                <a:latin typeface="Trebuchet MS" charset="0"/>
              </a:rPr>
              <a:t>,r3</a:t>
            </a:r>
          </a:p>
        </p:txBody>
      </p:sp>
      <p:sp>
        <p:nvSpPr>
          <p:cNvPr id="32772" name="Rectangle 3"/>
          <p:cNvSpPr>
            <a:spLocks noChangeArrowheads="1"/>
          </p:cNvSpPr>
          <p:nvPr/>
        </p:nvSpPr>
        <p:spPr bwMode="auto">
          <a:xfrm>
            <a:off x="709921" y="3584537"/>
            <a:ext cx="1500835"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and r6,</a:t>
            </a:r>
            <a:r>
              <a:rPr lang="en-GB" b="1" u="sng" dirty="0">
                <a:solidFill>
                  <a:srgbClr val="3366FF"/>
                </a:solidFill>
                <a:latin typeface="Trebuchet MS" charset="0"/>
              </a:rPr>
              <a:t>r1</a:t>
            </a:r>
            <a:r>
              <a:rPr lang="en-GB" b="1" dirty="0">
                <a:solidFill>
                  <a:srgbClr val="000000"/>
                </a:solidFill>
                <a:latin typeface="Trebuchet MS" charset="0"/>
              </a:rPr>
              <a:t>,r7</a:t>
            </a:r>
          </a:p>
        </p:txBody>
      </p:sp>
      <p:sp>
        <p:nvSpPr>
          <p:cNvPr id="32773" name="Rectangle 4"/>
          <p:cNvSpPr>
            <a:spLocks noChangeArrowheads="1"/>
          </p:cNvSpPr>
          <p:nvPr/>
        </p:nvSpPr>
        <p:spPr bwMode="auto">
          <a:xfrm>
            <a:off x="699840" y="4308933"/>
            <a:ext cx="1473583"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or   r8,</a:t>
            </a:r>
            <a:r>
              <a:rPr lang="en-GB" b="1" u="sng" dirty="0">
                <a:solidFill>
                  <a:srgbClr val="3366FF"/>
                </a:solidFill>
                <a:latin typeface="Trebuchet MS" charset="0"/>
              </a:rPr>
              <a:t>r1</a:t>
            </a:r>
            <a:r>
              <a:rPr lang="en-GB" b="1" dirty="0">
                <a:solidFill>
                  <a:srgbClr val="000000"/>
                </a:solidFill>
                <a:latin typeface="Trebuchet MS" charset="0"/>
              </a:rPr>
              <a:t>,r9</a:t>
            </a:r>
          </a:p>
        </p:txBody>
      </p:sp>
      <p:sp>
        <p:nvSpPr>
          <p:cNvPr id="32774" name="Rectangle 5"/>
          <p:cNvSpPr>
            <a:spLocks noChangeArrowheads="1"/>
          </p:cNvSpPr>
          <p:nvPr/>
        </p:nvSpPr>
        <p:spPr bwMode="auto">
          <a:xfrm>
            <a:off x="696960" y="5031889"/>
            <a:ext cx="1733270"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 pos="1969949" algn="l"/>
              </a:tabLst>
            </a:pPr>
            <a:r>
              <a:rPr lang="en-GB" b="1" dirty="0" err="1">
                <a:solidFill>
                  <a:srgbClr val="000000"/>
                </a:solidFill>
                <a:latin typeface="Trebuchet MS" charset="0"/>
              </a:rPr>
              <a:t>xor</a:t>
            </a:r>
            <a:r>
              <a:rPr lang="en-GB" b="1" dirty="0">
                <a:solidFill>
                  <a:srgbClr val="000000"/>
                </a:solidFill>
                <a:latin typeface="Trebuchet MS" charset="0"/>
              </a:rPr>
              <a:t> r10,</a:t>
            </a:r>
            <a:r>
              <a:rPr lang="en-GB" b="1" u="sng" dirty="0">
                <a:solidFill>
                  <a:srgbClr val="3366FF"/>
                </a:solidFill>
                <a:latin typeface="Trebuchet MS" charset="0"/>
              </a:rPr>
              <a:t>r1</a:t>
            </a:r>
            <a:r>
              <a:rPr lang="en-GB" b="1" dirty="0">
                <a:solidFill>
                  <a:srgbClr val="000000"/>
                </a:solidFill>
                <a:latin typeface="Trebuchet MS" charset="0"/>
              </a:rPr>
              <a:t>,r11</a:t>
            </a:r>
          </a:p>
        </p:txBody>
      </p:sp>
      <p:sp>
        <p:nvSpPr>
          <p:cNvPr id="32775" name="Rectangle 6"/>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 on r1</a:t>
            </a:r>
          </a:p>
        </p:txBody>
      </p:sp>
      <p:sp>
        <p:nvSpPr>
          <p:cNvPr id="32776" name="Line 4"/>
          <p:cNvSpPr>
            <a:spLocks noChangeShapeType="1"/>
          </p:cNvSpPr>
          <p:nvPr/>
        </p:nvSpPr>
        <p:spPr bwMode="auto">
          <a:xfrm>
            <a:off x="632160" y="940419"/>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1212481" y="1095955"/>
            <a:ext cx="5251680" cy="4203801"/>
          </a:xfrm>
          <a:prstGeom prst="rect">
            <a:avLst/>
          </a:prstGeom>
          <a:noFill/>
          <a:ln w="9525">
            <a:noFill/>
            <a:round/>
            <a:headEnd/>
            <a:tailEnd/>
          </a:ln>
        </p:spPr>
        <p:txBody>
          <a:bodyPr lIns="81966" tIns="40166" rIns="81966" bIns="40166">
            <a:spAutoFit/>
          </a:bodyPr>
          <a:lstStyle/>
          <a:p>
            <a:pPr>
              <a:lnSpc>
                <a:spcPct val="104000"/>
              </a:lnSpc>
              <a:buSzPct val="100000"/>
              <a:buFont typeface="Trebuchet MS" charset="0"/>
              <a:buChar char="•"/>
              <a:tabLst>
                <a:tab pos="656650" algn="l"/>
                <a:tab pos="1313299" algn="l"/>
                <a:tab pos="1969949" algn="l"/>
                <a:tab pos="2626599" algn="l"/>
                <a:tab pos="3283248" algn="l"/>
                <a:tab pos="3939898" algn="l"/>
                <a:tab pos="4596548" algn="l"/>
              </a:tabLst>
            </a:pPr>
            <a:r>
              <a:rPr lang="en-GB" b="1" dirty="0">
                <a:solidFill>
                  <a:srgbClr val="000000"/>
                </a:solidFill>
                <a:latin typeface="Trebuchet MS" charset="0"/>
              </a:rPr>
              <a:t> Dependencies backwards in time are hazards</a:t>
            </a:r>
          </a:p>
          <a:p>
            <a:pPr>
              <a:lnSpc>
                <a:spcPct val="104000"/>
              </a:lnSpc>
              <a:buSzPct val="100000"/>
              <a:tabLst>
                <a:tab pos="656650" algn="l"/>
                <a:tab pos="1313299" algn="l"/>
                <a:tab pos="1969949" algn="l"/>
                <a:tab pos="2626599" algn="l"/>
                <a:tab pos="3283248" algn="l"/>
                <a:tab pos="3939898" algn="l"/>
                <a:tab pos="4596548" algn="l"/>
              </a:tabLst>
            </a:pP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endParaRPr lang="en-GB" b="1" dirty="0">
              <a:solidFill>
                <a:srgbClr val="000000"/>
              </a:solidFill>
              <a:latin typeface="Trebuchet MS" charset="0"/>
            </a:endParaRPr>
          </a:p>
        </p:txBody>
      </p:sp>
      <p:sp>
        <p:nvSpPr>
          <p:cNvPr id="34819" name="Freeform 2"/>
          <p:cNvSpPr>
            <a:spLocks noChangeArrowheads="1"/>
          </p:cNvSpPr>
          <p:nvPr/>
        </p:nvSpPr>
        <p:spPr bwMode="auto">
          <a:xfrm>
            <a:off x="5892480" y="2141505"/>
            <a:ext cx="226080" cy="459408"/>
          </a:xfrm>
          <a:custGeom>
            <a:avLst/>
            <a:gdLst>
              <a:gd name="T0" fmla="*/ 434381464 w 142"/>
              <a:gd name="T1" fmla="*/ 0 h 289"/>
              <a:gd name="T2" fmla="*/ 0 w 142"/>
              <a:gd name="T3" fmla="*/ 0 h 289"/>
              <a:gd name="T4" fmla="*/ 0 w 142"/>
              <a:gd name="T5" fmla="*/ 884311003 h 289"/>
              <a:gd name="T6" fmla="*/ 434381464 w 142"/>
              <a:gd name="T7" fmla="*/ 884311003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4820" name="Freeform 3"/>
          <p:cNvSpPr>
            <a:spLocks noChangeArrowheads="1"/>
          </p:cNvSpPr>
          <p:nvPr/>
        </p:nvSpPr>
        <p:spPr bwMode="auto">
          <a:xfrm>
            <a:off x="4714560" y="2852940"/>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4821" name="Freeform 4"/>
          <p:cNvSpPr>
            <a:spLocks noChangeArrowheads="1"/>
          </p:cNvSpPr>
          <p:nvPr/>
        </p:nvSpPr>
        <p:spPr bwMode="auto">
          <a:xfrm>
            <a:off x="5392800" y="3564375"/>
            <a:ext cx="234720" cy="459408"/>
          </a:xfrm>
          <a:custGeom>
            <a:avLst/>
            <a:gdLst>
              <a:gd name="T0" fmla="*/ 0 w 148"/>
              <a:gd name="T1" fmla="*/ 0 h 289"/>
              <a:gd name="T2" fmla="*/ 449361194 w 148"/>
              <a:gd name="T3" fmla="*/ 0 h 289"/>
              <a:gd name="T4" fmla="*/ 449361194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4822" name="Freeform 5"/>
          <p:cNvSpPr>
            <a:spLocks noChangeArrowheads="1"/>
          </p:cNvSpPr>
          <p:nvPr/>
        </p:nvSpPr>
        <p:spPr bwMode="auto">
          <a:xfrm>
            <a:off x="6069600" y="4274369"/>
            <a:ext cx="234720" cy="459409"/>
          </a:xfrm>
          <a:custGeom>
            <a:avLst/>
            <a:gdLst>
              <a:gd name="T0" fmla="*/ 0 w 148"/>
              <a:gd name="T1" fmla="*/ 0 h 289"/>
              <a:gd name="T2" fmla="*/ 449361194 w 148"/>
              <a:gd name="T3" fmla="*/ 0 h 289"/>
              <a:gd name="T4" fmla="*/ 449361194 w 148"/>
              <a:gd name="T5" fmla="*/ 884314502 h 289"/>
              <a:gd name="T6" fmla="*/ 0 w 148"/>
              <a:gd name="T7" fmla="*/ 884314502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4823" name="Rectangle 6"/>
          <p:cNvSpPr>
            <a:spLocks noChangeArrowheads="1"/>
          </p:cNvSpPr>
          <p:nvPr/>
        </p:nvSpPr>
        <p:spPr bwMode="auto">
          <a:xfrm>
            <a:off x="408328" y="2327285"/>
            <a:ext cx="277743" cy="2417782"/>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34824" name="Line 7"/>
          <p:cNvSpPr>
            <a:spLocks noChangeShapeType="1"/>
          </p:cNvSpPr>
          <p:nvPr/>
        </p:nvSpPr>
        <p:spPr bwMode="auto">
          <a:xfrm>
            <a:off x="851041" y="2324404"/>
            <a:ext cx="1440" cy="3225939"/>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4825" name="Line 8"/>
          <p:cNvSpPr>
            <a:spLocks noChangeShapeType="1"/>
          </p:cNvSpPr>
          <p:nvPr/>
        </p:nvSpPr>
        <p:spPr bwMode="auto">
          <a:xfrm>
            <a:off x="1510560" y="1892358"/>
            <a:ext cx="631152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4826" name="Rectangle 9"/>
          <p:cNvSpPr>
            <a:spLocks noChangeArrowheads="1"/>
          </p:cNvSpPr>
          <p:nvPr/>
        </p:nvSpPr>
        <p:spPr bwMode="auto">
          <a:xfrm>
            <a:off x="1173600" y="1502078"/>
            <a:ext cx="1583100" cy="289187"/>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34827" name="Rectangle 10"/>
          <p:cNvSpPr>
            <a:spLocks noChangeArrowheads="1"/>
          </p:cNvSpPr>
          <p:nvPr/>
        </p:nvSpPr>
        <p:spPr bwMode="auto">
          <a:xfrm>
            <a:off x="757441" y="2137185"/>
            <a:ext cx="1499231"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add </a:t>
            </a:r>
            <a:r>
              <a:rPr lang="en-GB" b="1" u="sng" dirty="0">
                <a:solidFill>
                  <a:srgbClr val="3366FF"/>
                </a:solidFill>
                <a:latin typeface="Trebuchet MS" charset="0"/>
              </a:rPr>
              <a:t>r1</a:t>
            </a:r>
            <a:r>
              <a:rPr lang="en-GB" b="1" dirty="0">
                <a:solidFill>
                  <a:srgbClr val="000000"/>
                </a:solidFill>
                <a:latin typeface="Trebuchet MS" charset="0"/>
              </a:rPr>
              <a:t>,r2,r3</a:t>
            </a:r>
          </a:p>
        </p:txBody>
      </p:sp>
      <p:sp>
        <p:nvSpPr>
          <p:cNvPr id="34828" name="Rectangle 11"/>
          <p:cNvSpPr>
            <a:spLocks noChangeArrowheads="1"/>
          </p:cNvSpPr>
          <p:nvPr/>
        </p:nvSpPr>
        <p:spPr bwMode="auto">
          <a:xfrm>
            <a:off x="732960" y="2860141"/>
            <a:ext cx="1476789"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sub r4,</a:t>
            </a:r>
            <a:r>
              <a:rPr lang="en-GB" b="1" u="sng" dirty="0">
                <a:solidFill>
                  <a:srgbClr val="3366FF"/>
                </a:solidFill>
                <a:latin typeface="Trebuchet MS" charset="0"/>
              </a:rPr>
              <a:t>r1</a:t>
            </a:r>
            <a:r>
              <a:rPr lang="en-GB" b="1" dirty="0">
                <a:solidFill>
                  <a:srgbClr val="000000"/>
                </a:solidFill>
                <a:latin typeface="Trebuchet MS" charset="0"/>
              </a:rPr>
              <a:t>,r3</a:t>
            </a:r>
          </a:p>
        </p:txBody>
      </p:sp>
      <p:sp>
        <p:nvSpPr>
          <p:cNvPr id="34829" name="Rectangle 12"/>
          <p:cNvSpPr>
            <a:spLocks noChangeArrowheads="1"/>
          </p:cNvSpPr>
          <p:nvPr/>
        </p:nvSpPr>
        <p:spPr bwMode="auto">
          <a:xfrm>
            <a:off x="709921" y="3584537"/>
            <a:ext cx="1500835"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and r6,</a:t>
            </a:r>
            <a:r>
              <a:rPr lang="en-GB" b="1" u="sng" dirty="0">
                <a:solidFill>
                  <a:srgbClr val="3366FF"/>
                </a:solidFill>
                <a:latin typeface="Trebuchet MS" charset="0"/>
              </a:rPr>
              <a:t>r1</a:t>
            </a:r>
            <a:r>
              <a:rPr lang="en-GB" b="1" dirty="0">
                <a:solidFill>
                  <a:srgbClr val="000000"/>
                </a:solidFill>
                <a:latin typeface="Trebuchet MS" charset="0"/>
              </a:rPr>
              <a:t>,r7</a:t>
            </a:r>
          </a:p>
        </p:txBody>
      </p:sp>
      <p:sp>
        <p:nvSpPr>
          <p:cNvPr id="34830" name="Rectangle 13"/>
          <p:cNvSpPr>
            <a:spLocks noChangeArrowheads="1"/>
          </p:cNvSpPr>
          <p:nvPr/>
        </p:nvSpPr>
        <p:spPr bwMode="auto">
          <a:xfrm>
            <a:off x="699840" y="4308933"/>
            <a:ext cx="1473583"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or   r8,</a:t>
            </a:r>
            <a:r>
              <a:rPr lang="en-GB" b="1" u="sng" dirty="0">
                <a:solidFill>
                  <a:srgbClr val="3366FF"/>
                </a:solidFill>
                <a:latin typeface="Trebuchet MS" charset="0"/>
              </a:rPr>
              <a:t>r1</a:t>
            </a:r>
            <a:r>
              <a:rPr lang="en-GB" b="1" dirty="0">
                <a:solidFill>
                  <a:srgbClr val="000000"/>
                </a:solidFill>
                <a:latin typeface="Trebuchet MS" charset="0"/>
              </a:rPr>
              <a:t>,r9</a:t>
            </a:r>
          </a:p>
        </p:txBody>
      </p:sp>
      <p:sp>
        <p:nvSpPr>
          <p:cNvPr id="34831" name="Rectangle 14"/>
          <p:cNvSpPr>
            <a:spLocks noChangeArrowheads="1"/>
          </p:cNvSpPr>
          <p:nvPr/>
        </p:nvSpPr>
        <p:spPr bwMode="auto">
          <a:xfrm>
            <a:off x="696960" y="5031889"/>
            <a:ext cx="1733270"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 pos="1969949" algn="l"/>
              </a:tabLst>
            </a:pPr>
            <a:r>
              <a:rPr lang="en-GB" b="1" dirty="0" err="1">
                <a:solidFill>
                  <a:srgbClr val="000000"/>
                </a:solidFill>
                <a:latin typeface="Trebuchet MS" charset="0"/>
              </a:rPr>
              <a:t>xor</a:t>
            </a:r>
            <a:r>
              <a:rPr lang="en-GB" b="1" dirty="0">
                <a:solidFill>
                  <a:srgbClr val="000000"/>
                </a:solidFill>
                <a:latin typeface="Trebuchet MS" charset="0"/>
              </a:rPr>
              <a:t> r10,</a:t>
            </a:r>
            <a:r>
              <a:rPr lang="en-GB" b="1" u="sng" dirty="0">
                <a:solidFill>
                  <a:srgbClr val="00FF00"/>
                </a:solidFill>
                <a:latin typeface="Trebuchet MS" charset="0"/>
              </a:rPr>
              <a:t>r1</a:t>
            </a:r>
            <a:r>
              <a:rPr lang="en-GB" b="1" dirty="0">
                <a:solidFill>
                  <a:srgbClr val="000000"/>
                </a:solidFill>
                <a:latin typeface="Trebuchet MS" charset="0"/>
              </a:rPr>
              <a:t>,r11</a:t>
            </a:r>
          </a:p>
        </p:txBody>
      </p:sp>
      <p:sp>
        <p:nvSpPr>
          <p:cNvPr id="34832" name="Rectangle 15"/>
          <p:cNvSpPr>
            <a:spLocks noChangeArrowheads="1"/>
          </p:cNvSpPr>
          <p:nvPr/>
        </p:nvSpPr>
        <p:spPr bwMode="auto">
          <a:xfrm>
            <a:off x="3134880" y="1820351"/>
            <a:ext cx="3844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IF</a:t>
            </a:r>
          </a:p>
        </p:txBody>
      </p:sp>
      <p:sp>
        <p:nvSpPr>
          <p:cNvPr id="34833" name="Rectangle 16"/>
          <p:cNvSpPr>
            <a:spLocks noChangeArrowheads="1"/>
          </p:cNvSpPr>
          <p:nvPr/>
        </p:nvSpPr>
        <p:spPr bwMode="auto">
          <a:xfrm>
            <a:off x="3744000" y="1820351"/>
            <a:ext cx="77760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ID/RF</a:t>
            </a:r>
          </a:p>
        </p:txBody>
      </p:sp>
      <p:sp>
        <p:nvSpPr>
          <p:cNvPr id="34834" name="Rectangle 17"/>
          <p:cNvSpPr>
            <a:spLocks noChangeArrowheads="1"/>
          </p:cNvSpPr>
          <p:nvPr/>
        </p:nvSpPr>
        <p:spPr bwMode="auto">
          <a:xfrm>
            <a:off x="4583521" y="1820351"/>
            <a:ext cx="4852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EX</a:t>
            </a:r>
          </a:p>
        </p:txBody>
      </p:sp>
      <p:sp>
        <p:nvSpPr>
          <p:cNvPr id="34835" name="Rectangle 18"/>
          <p:cNvSpPr>
            <a:spLocks noChangeArrowheads="1"/>
          </p:cNvSpPr>
          <p:nvPr/>
        </p:nvSpPr>
        <p:spPr bwMode="auto">
          <a:xfrm>
            <a:off x="5256000" y="1820351"/>
            <a:ext cx="71424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MEM</a:t>
            </a:r>
          </a:p>
        </p:txBody>
      </p:sp>
      <p:sp>
        <p:nvSpPr>
          <p:cNvPr id="34836" name="Rectangle 19"/>
          <p:cNvSpPr>
            <a:spLocks noChangeArrowheads="1"/>
          </p:cNvSpPr>
          <p:nvPr/>
        </p:nvSpPr>
        <p:spPr bwMode="auto">
          <a:xfrm>
            <a:off x="6030721" y="1820351"/>
            <a:ext cx="56304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WB</a:t>
            </a:r>
          </a:p>
        </p:txBody>
      </p:sp>
      <p:sp>
        <p:nvSpPr>
          <p:cNvPr id="34837" name="Line 20"/>
          <p:cNvSpPr>
            <a:spLocks noChangeShapeType="1"/>
          </p:cNvSpPr>
          <p:nvPr/>
        </p:nvSpPr>
        <p:spPr bwMode="auto">
          <a:xfrm>
            <a:off x="3683520"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38" name="Line 21"/>
          <p:cNvSpPr>
            <a:spLocks noChangeShapeType="1"/>
          </p:cNvSpPr>
          <p:nvPr/>
        </p:nvSpPr>
        <p:spPr bwMode="auto">
          <a:xfrm>
            <a:off x="4368960"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39" name="Line 22"/>
          <p:cNvSpPr>
            <a:spLocks noChangeShapeType="1"/>
          </p:cNvSpPr>
          <p:nvPr/>
        </p:nvSpPr>
        <p:spPr bwMode="auto">
          <a:xfrm>
            <a:off x="5054400"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0" name="Line 23"/>
          <p:cNvSpPr>
            <a:spLocks noChangeShapeType="1"/>
          </p:cNvSpPr>
          <p:nvPr/>
        </p:nvSpPr>
        <p:spPr bwMode="auto">
          <a:xfrm>
            <a:off x="5739840"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1" name="Line 24"/>
          <p:cNvSpPr>
            <a:spLocks noChangeShapeType="1"/>
          </p:cNvSpPr>
          <p:nvPr/>
        </p:nvSpPr>
        <p:spPr bwMode="auto">
          <a:xfrm>
            <a:off x="6425280"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2" name="Line 25"/>
          <p:cNvSpPr>
            <a:spLocks noChangeShapeType="1"/>
          </p:cNvSpPr>
          <p:nvPr/>
        </p:nvSpPr>
        <p:spPr bwMode="auto">
          <a:xfrm>
            <a:off x="7112161"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3" name="Line 26"/>
          <p:cNvSpPr>
            <a:spLocks noChangeShapeType="1"/>
          </p:cNvSpPr>
          <p:nvPr/>
        </p:nvSpPr>
        <p:spPr bwMode="auto">
          <a:xfrm>
            <a:off x="7797601"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4" name="Line 27"/>
          <p:cNvSpPr>
            <a:spLocks noChangeShapeType="1"/>
          </p:cNvSpPr>
          <p:nvPr/>
        </p:nvSpPr>
        <p:spPr bwMode="auto">
          <a:xfrm>
            <a:off x="8483041" y="1620171"/>
            <a:ext cx="1440" cy="447022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4845" name="Freeform 28"/>
          <p:cNvSpPr>
            <a:spLocks noChangeArrowheads="1"/>
          </p:cNvSpPr>
          <p:nvPr/>
        </p:nvSpPr>
        <p:spPr bwMode="auto">
          <a:xfrm>
            <a:off x="5149441" y="2141505"/>
            <a:ext cx="257760" cy="459408"/>
          </a:xfrm>
          <a:custGeom>
            <a:avLst/>
            <a:gdLst>
              <a:gd name="T0" fmla="*/ 495371535 w 162"/>
              <a:gd name="T1" fmla="*/ 0 h 289"/>
              <a:gd name="T2" fmla="*/ 0 w 162"/>
              <a:gd name="T3" fmla="*/ 0 h 289"/>
              <a:gd name="T4" fmla="*/ 0 w 162"/>
              <a:gd name="T5" fmla="*/ 884311003 h 289"/>
              <a:gd name="T6" fmla="*/ 495371535 w 162"/>
              <a:gd name="T7" fmla="*/ 884311003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46" name="Freeform 29"/>
          <p:cNvSpPr>
            <a:spLocks noChangeArrowheads="1"/>
          </p:cNvSpPr>
          <p:nvPr/>
        </p:nvSpPr>
        <p:spPr bwMode="auto">
          <a:xfrm>
            <a:off x="5404321" y="2141505"/>
            <a:ext cx="260640" cy="459408"/>
          </a:xfrm>
          <a:custGeom>
            <a:avLst/>
            <a:gdLst>
              <a:gd name="T0" fmla="*/ 0 w 164"/>
              <a:gd name="T1" fmla="*/ 0 h 289"/>
              <a:gd name="T2" fmla="*/ 500360592 w 164"/>
              <a:gd name="T3" fmla="*/ 0 h 289"/>
              <a:gd name="T4" fmla="*/ 500360592 w 164"/>
              <a:gd name="T5" fmla="*/ 884311003 h 289"/>
              <a:gd name="T6" fmla="*/ 0 w 164"/>
              <a:gd name="T7" fmla="*/ 884311003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47" name="Freeform 30"/>
          <p:cNvSpPr>
            <a:spLocks noChangeArrowheads="1"/>
          </p:cNvSpPr>
          <p:nvPr/>
        </p:nvSpPr>
        <p:spPr bwMode="auto">
          <a:xfrm>
            <a:off x="4541761" y="1988850"/>
            <a:ext cx="338400" cy="763280"/>
          </a:xfrm>
          <a:custGeom>
            <a:avLst/>
            <a:gdLst>
              <a:gd name="T0" fmla="*/ 0 w 213"/>
              <a:gd name="T1" fmla="*/ 979127854 h 481"/>
              <a:gd name="T2" fmla="*/ 217802236 w 213"/>
              <a:gd name="T3" fmla="*/ 734345453 h 481"/>
              <a:gd name="T4" fmla="*/ 0 w 213"/>
              <a:gd name="T5" fmla="*/ 489563052 h 481"/>
              <a:gd name="T6" fmla="*/ 0 w 213"/>
              <a:gd name="T7" fmla="*/ 0 h 481"/>
              <a:gd name="T8" fmla="*/ 650341637 w 213"/>
              <a:gd name="T9" fmla="*/ 489563052 h 481"/>
              <a:gd name="T10" fmla="*/ 650341637 w 213"/>
              <a:gd name="T11" fmla="*/ 979127854 h 481"/>
              <a:gd name="T12" fmla="*/ 0 w 213"/>
              <a:gd name="T13" fmla="*/ 1468690906 h 481"/>
              <a:gd name="T14" fmla="*/ 0 w 213"/>
              <a:gd name="T15" fmla="*/ 979127854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lIns="82945" tIns="41473" rIns="82945" bIns="41473" anchor="ctr"/>
          <a:lstStyle/>
          <a:p>
            <a:endParaRPr lang="en-US"/>
          </a:p>
        </p:txBody>
      </p:sp>
      <p:sp>
        <p:nvSpPr>
          <p:cNvPr id="34848" name="Rectangle 31"/>
          <p:cNvSpPr>
            <a:spLocks noChangeArrowheads="1"/>
          </p:cNvSpPr>
          <p:nvPr/>
        </p:nvSpPr>
        <p:spPr bwMode="auto">
          <a:xfrm rot="5400000">
            <a:off x="4497685" y="2142460"/>
            <a:ext cx="45247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ALU</a:t>
            </a:r>
          </a:p>
        </p:txBody>
      </p:sp>
      <p:sp>
        <p:nvSpPr>
          <p:cNvPr id="34849" name="Rectangle 32"/>
          <p:cNvSpPr>
            <a:spLocks noChangeArrowheads="1"/>
          </p:cNvSpPr>
          <p:nvPr/>
        </p:nvSpPr>
        <p:spPr bwMode="auto">
          <a:xfrm>
            <a:off x="3178508" y="2201992"/>
            <a:ext cx="341863" cy="273157"/>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200" b="1" dirty="0" err="1">
                <a:solidFill>
                  <a:srgbClr val="000000"/>
                </a:solidFill>
                <a:latin typeface="Trebuchet MS" charset="0"/>
              </a:rPr>
              <a:t>Im</a:t>
            </a:r>
            <a:endParaRPr lang="en-GB" sz="1200" b="1" dirty="0">
              <a:solidFill>
                <a:srgbClr val="000000"/>
              </a:solidFill>
              <a:latin typeface="Trebuchet MS" charset="0"/>
            </a:endParaRPr>
          </a:p>
        </p:txBody>
      </p:sp>
      <p:grpSp>
        <p:nvGrpSpPr>
          <p:cNvPr id="2" name="Group 33"/>
          <p:cNvGrpSpPr>
            <a:grpSpLocks/>
          </p:cNvGrpSpPr>
          <p:nvPr/>
        </p:nvGrpSpPr>
        <p:grpSpPr bwMode="auto">
          <a:xfrm>
            <a:off x="3071521" y="2141506"/>
            <a:ext cx="538560" cy="457968"/>
            <a:chOff x="2133" y="1487"/>
            <a:chExt cx="374" cy="318"/>
          </a:xfrm>
        </p:grpSpPr>
        <p:sp>
          <p:nvSpPr>
            <p:cNvPr id="34974" name="Freeform 34"/>
            <p:cNvSpPr>
              <a:spLocks noChangeArrowheads="1"/>
            </p:cNvSpPr>
            <p:nvPr/>
          </p:nvSpPr>
          <p:spPr bwMode="auto">
            <a:xfrm>
              <a:off x="2133" y="148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4975" name="Freeform 35"/>
            <p:cNvSpPr>
              <a:spLocks noChangeArrowheads="1"/>
            </p:cNvSpPr>
            <p:nvPr/>
          </p:nvSpPr>
          <p:spPr bwMode="auto">
            <a:xfrm>
              <a:off x="2319" y="148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34851" name="Rectangle 36"/>
          <p:cNvSpPr>
            <a:spLocks noChangeArrowheads="1"/>
          </p:cNvSpPr>
          <p:nvPr/>
        </p:nvSpPr>
        <p:spPr bwMode="auto">
          <a:xfrm>
            <a:off x="3741120" y="2158788"/>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852" name="Freeform 37"/>
          <p:cNvSpPr>
            <a:spLocks noChangeArrowheads="1"/>
          </p:cNvSpPr>
          <p:nvPr/>
        </p:nvSpPr>
        <p:spPr bwMode="auto">
          <a:xfrm>
            <a:off x="3801600" y="2141505"/>
            <a:ext cx="237600" cy="459408"/>
          </a:xfrm>
          <a:custGeom>
            <a:avLst/>
            <a:gdLst>
              <a:gd name="T0" fmla="*/ 457389455 w 149"/>
              <a:gd name="T1" fmla="*/ 0 h 289"/>
              <a:gd name="T2" fmla="*/ 0 w 149"/>
              <a:gd name="T3" fmla="*/ 0 h 289"/>
              <a:gd name="T4" fmla="*/ 0 w 149"/>
              <a:gd name="T5" fmla="*/ 884311003 h 289"/>
              <a:gd name="T6" fmla="*/ 457389455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53" name="Freeform 38"/>
          <p:cNvSpPr>
            <a:spLocks noChangeArrowheads="1"/>
          </p:cNvSpPr>
          <p:nvPr/>
        </p:nvSpPr>
        <p:spPr bwMode="auto">
          <a:xfrm>
            <a:off x="4036320" y="2141505"/>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54" name="Line 39"/>
          <p:cNvSpPr>
            <a:spLocks noChangeShapeType="1"/>
          </p:cNvSpPr>
          <p:nvPr/>
        </p:nvSpPr>
        <p:spPr bwMode="auto">
          <a:xfrm>
            <a:off x="3618721" y="2370489"/>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55" name="Freeform 40"/>
          <p:cNvSpPr>
            <a:spLocks noChangeArrowheads="1"/>
          </p:cNvSpPr>
          <p:nvPr/>
        </p:nvSpPr>
        <p:spPr bwMode="auto">
          <a:xfrm>
            <a:off x="3718080" y="2217833"/>
            <a:ext cx="76320" cy="154097"/>
          </a:xfrm>
          <a:custGeom>
            <a:avLst/>
            <a:gdLst>
              <a:gd name="T0" fmla="*/ 0 w 48"/>
              <a:gd name="T1" fmla="*/ 294391842 h 97"/>
              <a:gd name="T2" fmla="*/ 0 w 48"/>
              <a:gd name="T3" fmla="*/ 0 h 97"/>
              <a:gd name="T4" fmla="*/ 144410607 w 48"/>
              <a:gd name="T5" fmla="*/ 0 h 97"/>
              <a:gd name="T6" fmla="*/ 14441060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4856" name="Line 41"/>
          <p:cNvSpPr>
            <a:spLocks noChangeShapeType="1"/>
          </p:cNvSpPr>
          <p:nvPr/>
        </p:nvSpPr>
        <p:spPr bwMode="auto">
          <a:xfrm>
            <a:off x="4279680" y="2217833"/>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57" name="Rectangle 42"/>
          <p:cNvSpPr>
            <a:spLocks noChangeArrowheads="1"/>
          </p:cNvSpPr>
          <p:nvPr/>
        </p:nvSpPr>
        <p:spPr bwMode="auto">
          <a:xfrm>
            <a:off x="5097600" y="2217833"/>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sp>
        <p:nvSpPr>
          <p:cNvPr id="34858" name="Rectangle 43"/>
          <p:cNvSpPr>
            <a:spLocks noChangeArrowheads="1"/>
          </p:cNvSpPr>
          <p:nvPr/>
        </p:nvSpPr>
        <p:spPr bwMode="auto">
          <a:xfrm>
            <a:off x="5819040" y="215158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859" name="Freeform 44"/>
          <p:cNvSpPr>
            <a:spLocks noChangeArrowheads="1"/>
          </p:cNvSpPr>
          <p:nvPr/>
        </p:nvSpPr>
        <p:spPr bwMode="auto">
          <a:xfrm>
            <a:off x="6115681" y="2141505"/>
            <a:ext cx="227520" cy="459408"/>
          </a:xfrm>
          <a:custGeom>
            <a:avLst/>
            <a:gdLst>
              <a:gd name="T0" fmla="*/ 0 w 143"/>
              <a:gd name="T1" fmla="*/ 0 h 289"/>
              <a:gd name="T2" fmla="*/ 436875759 w 143"/>
              <a:gd name="T3" fmla="*/ 0 h 289"/>
              <a:gd name="T4" fmla="*/ 436875759 w 143"/>
              <a:gd name="T5" fmla="*/ 884311003 h 289"/>
              <a:gd name="T6" fmla="*/ 0 w 143"/>
              <a:gd name="T7" fmla="*/ 884311003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60" name="Line 45"/>
          <p:cNvSpPr>
            <a:spLocks noChangeShapeType="1"/>
          </p:cNvSpPr>
          <p:nvPr/>
        </p:nvSpPr>
        <p:spPr bwMode="auto">
          <a:xfrm>
            <a:off x="5659200" y="2370489"/>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61" name="Line 46"/>
          <p:cNvSpPr>
            <a:spLocks noChangeShapeType="1"/>
          </p:cNvSpPr>
          <p:nvPr/>
        </p:nvSpPr>
        <p:spPr bwMode="auto">
          <a:xfrm>
            <a:off x="4890241" y="2370489"/>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62" name="Freeform 47"/>
          <p:cNvSpPr>
            <a:spLocks noChangeArrowheads="1"/>
          </p:cNvSpPr>
          <p:nvPr/>
        </p:nvSpPr>
        <p:spPr bwMode="auto">
          <a:xfrm>
            <a:off x="5081760" y="2370489"/>
            <a:ext cx="685440" cy="306753"/>
          </a:xfrm>
          <a:custGeom>
            <a:avLst/>
            <a:gdLst>
              <a:gd name="T0" fmla="*/ 0 w 431"/>
              <a:gd name="T1" fmla="*/ 0 h 193"/>
              <a:gd name="T2" fmla="*/ 0 w 431"/>
              <a:gd name="T3" fmla="*/ 589351758 h 193"/>
              <a:gd name="T4" fmla="*/ 1201886747 w 431"/>
              <a:gd name="T5" fmla="*/ 589351758 h 193"/>
              <a:gd name="T6" fmla="*/ 1201886747 w 431"/>
              <a:gd name="T7" fmla="*/ 196451170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4863" name="Line 48"/>
          <p:cNvSpPr>
            <a:spLocks noChangeShapeType="1"/>
          </p:cNvSpPr>
          <p:nvPr/>
        </p:nvSpPr>
        <p:spPr bwMode="auto">
          <a:xfrm>
            <a:off x="4279680" y="2523145"/>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64" name="Freeform 49"/>
          <p:cNvSpPr>
            <a:spLocks noChangeArrowheads="1"/>
          </p:cNvSpPr>
          <p:nvPr/>
        </p:nvSpPr>
        <p:spPr bwMode="auto">
          <a:xfrm>
            <a:off x="4426560" y="2361848"/>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3" name="Group 50"/>
          <p:cNvGrpSpPr>
            <a:grpSpLocks/>
          </p:cNvGrpSpPr>
          <p:nvPr/>
        </p:nvGrpSpPr>
        <p:grpSpPr bwMode="auto">
          <a:xfrm>
            <a:off x="5166721" y="2683004"/>
            <a:ext cx="390240" cy="780562"/>
            <a:chOff x="3588" y="1863"/>
            <a:chExt cx="271" cy="542"/>
          </a:xfrm>
        </p:grpSpPr>
        <p:sp>
          <p:nvSpPr>
            <p:cNvPr id="34972" name="Freeform 51"/>
            <p:cNvSpPr>
              <a:spLocks noChangeArrowheads="1"/>
            </p:cNvSpPr>
            <p:nvPr/>
          </p:nvSpPr>
          <p:spPr bwMode="auto">
            <a:xfrm>
              <a:off x="3624" y="1875"/>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4973" name="Rectangle 52"/>
            <p:cNvSpPr>
              <a:spLocks noChangeArrowheads="1"/>
            </p:cNvSpPr>
            <p:nvPr/>
          </p:nvSpPr>
          <p:spPr bwMode="auto">
            <a:xfrm rot="5400000">
              <a:off x="3506" y="194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4" name="Group 53"/>
          <p:cNvGrpSpPr>
            <a:grpSpLocks/>
          </p:cNvGrpSpPr>
          <p:nvPr/>
        </p:nvGrpSpPr>
        <p:grpSpPr bwMode="auto">
          <a:xfrm>
            <a:off x="3718080" y="2852940"/>
            <a:ext cx="570240" cy="457968"/>
            <a:chOff x="2582" y="1981"/>
            <a:chExt cx="396" cy="318"/>
          </a:xfrm>
        </p:grpSpPr>
        <p:sp>
          <p:nvSpPr>
            <p:cNvPr id="34968" name="Rectangle 54"/>
            <p:cNvSpPr>
              <a:spLocks noChangeArrowheads="1"/>
            </p:cNvSpPr>
            <p:nvPr/>
          </p:nvSpPr>
          <p:spPr bwMode="auto">
            <a:xfrm>
              <a:off x="2582" y="1987"/>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5" name="Group 55"/>
            <p:cNvGrpSpPr>
              <a:grpSpLocks/>
            </p:cNvGrpSpPr>
            <p:nvPr/>
          </p:nvGrpSpPr>
          <p:grpSpPr bwMode="auto">
            <a:xfrm>
              <a:off x="2604" y="1981"/>
              <a:ext cx="374" cy="318"/>
              <a:chOff x="2604" y="1981"/>
              <a:chExt cx="374" cy="318"/>
            </a:xfrm>
          </p:grpSpPr>
          <p:sp>
            <p:nvSpPr>
              <p:cNvPr id="34970" name="Freeform 56"/>
              <p:cNvSpPr>
                <a:spLocks noChangeArrowheads="1"/>
              </p:cNvSpPr>
              <p:nvPr/>
            </p:nvSpPr>
            <p:spPr bwMode="auto">
              <a:xfrm>
                <a:off x="2604" y="1981"/>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4971" name="Freeform 57"/>
              <p:cNvSpPr>
                <a:spLocks noChangeArrowheads="1"/>
              </p:cNvSpPr>
              <p:nvPr/>
            </p:nvSpPr>
            <p:spPr bwMode="auto">
              <a:xfrm>
                <a:off x="2790" y="1981"/>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4867" name="Rectangle 58"/>
          <p:cNvSpPr>
            <a:spLocks noChangeArrowheads="1"/>
          </p:cNvSpPr>
          <p:nvPr/>
        </p:nvSpPr>
        <p:spPr bwMode="auto">
          <a:xfrm>
            <a:off x="4417920" y="2870222"/>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868" name="Freeform 59"/>
          <p:cNvSpPr>
            <a:spLocks noChangeArrowheads="1"/>
          </p:cNvSpPr>
          <p:nvPr/>
        </p:nvSpPr>
        <p:spPr bwMode="auto">
          <a:xfrm>
            <a:off x="4479841" y="2852940"/>
            <a:ext cx="237600" cy="459408"/>
          </a:xfrm>
          <a:custGeom>
            <a:avLst/>
            <a:gdLst>
              <a:gd name="T0" fmla="*/ 457385951 w 149"/>
              <a:gd name="T1" fmla="*/ 0 h 289"/>
              <a:gd name="T2" fmla="*/ 0 w 149"/>
              <a:gd name="T3" fmla="*/ 0 h 289"/>
              <a:gd name="T4" fmla="*/ 0 w 149"/>
              <a:gd name="T5" fmla="*/ 884311003 h 289"/>
              <a:gd name="T6" fmla="*/ 457385951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69" name="Line 60"/>
          <p:cNvSpPr>
            <a:spLocks noChangeShapeType="1"/>
          </p:cNvSpPr>
          <p:nvPr/>
        </p:nvSpPr>
        <p:spPr bwMode="auto">
          <a:xfrm>
            <a:off x="4296960" y="3081923"/>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70" name="Freeform 61"/>
          <p:cNvSpPr>
            <a:spLocks noChangeArrowheads="1"/>
          </p:cNvSpPr>
          <p:nvPr/>
        </p:nvSpPr>
        <p:spPr bwMode="auto">
          <a:xfrm>
            <a:off x="4394880" y="2929268"/>
            <a:ext cx="76320" cy="154097"/>
          </a:xfrm>
          <a:custGeom>
            <a:avLst/>
            <a:gdLst>
              <a:gd name="T0" fmla="*/ 0 w 48"/>
              <a:gd name="T1" fmla="*/ 294391842 h 97"/>
              <a:gd name="T2" fmla="*/ 0 w 48"/>
              <a:gd name="T3" fmla="*/ 0 h 97"/>
              <a:gd name="T4" fmla="*/ 144410607 w 48"/>
              <a:gd name="T5" fmla="*/ 0 h 97"/>
              <a:gd name="T6" fmla="*/ 14441060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4871" name="Line 62"/>
          <p:cNvSpPr>
            <a:spLocks noChangeShapeType="1"/>
          </p:cNvSpPr>
          <p:nvPr/>
        </p:nvSpPr>
        <p:spPr bwMode="auto">
          <a:xfrm>
            <a:off x="4957921" y="2929267"/>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72" name="Rectangle 63"/>
          <p:cNvSpPr>
            <a:spLocks noChangeArrowheads="1"/>
          </p:cNvSpPr>
          <p:nvPr/>
        </p:nvSpPr>
        <p:spPr bwMode="auto">
          <a:xfrm>
            <a:off x="5724000" y="2861581"/>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grpSp>
        <p:nvGrpSpPr>
          <p:cNvPr id="6" name="Group 64"/>
          <p:cNvGrpSpPr>
            <a:grpSpLocks/>
          </p:cNvGrpSpPr>
          <p:nvPr/>
        </p:nvGrpSpPr>
        <p:grpSpPr bwMode="auto">
          <a:xfrm>
            <a:off x="5827681" y="2852940"/>
            <a:ext cx="515520" cy="457968"/>
            <a:chOff x="4047" y="1981"/>
            <a:chExt cx="358" cy="318"/>
          </a:xfrm>
        </p:grpSpPr>
        <p:sp>
          <p:nvSpPr>
            <p:cNvPr id="34966" name="Freeform 65"/>
            <p:cNvSpPr>
              <a:spLocks noChangeArrowheads="1"/>
            </p:cNvSpPr>
            <p:nvPr/>
          </p:nvSpPr>
          <p:spPr bwMode="auto">
            <a:xfrm>
              <a:off x="4047" y="1981"/>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4967" name="Freeform 66"/>
            <p:cNvSpPr>
              <a:spLocks noChangeArrowheads="1"/>
            </p:cNvSpPr>
            <p:nvPr/>
          </p:nvSpPr>
          <p:spPr bwMode="auto">
            <a:xfrm>
              <a:off x="4224" y="1981"/>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4874" name="Rectangle 67"/>
          <p:cNvSpPr>
            <a:spLocks noChangeArrowheads="1"/>
          </p:cNvSpPr>
          <p:nvPr/>
        </p:nvSpPr>
        <p:spPr bwMode="auto">
          <a:xfrm>
            <a:off x="6497280" y="2861581"/>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7" name="Group 68"/>
          <p:cNvGrpSpPr>
            <a:grpSpLocks/>
          </p:cNvGrpSpPr>
          <p:nvPr/>
        </p:nvGrpSpPr>
        <p:grpSpPr bwMode="auto">
          <a:xfrm>
            <a:off x="6569280" y="2852940"/>
            <a:ext cx="449280" cy="457968"/>
            <a:chOff x="4562" y="1981"/>
            <a:chExt cx="312" cy="318"/>
          </a:xfrm>
        </p:grpSpPr>
        <p:sp>
          <p:nvSpPr>
            <p:cNvPr id="34964" name="Freeform 69"/>
            <p:cNvSpPr>
              <a:spLocks noChangeArrowheads="1"/>
            </p:cNvSpPr>
            <p:nvPr/>
          </p:nvSpPr>
          <p:spPr bwMode="auto">
            <a:xfrm>
              <a:off x="4562" y="1981"/>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4965" name="Freeform 70"/>
            <p:cNvSpPr>
              <a:spLocks noChangeArrowheads="1"/>
            </p:cNvSpPr>
            <p:nvPr/>
          </p:nvSpPr>
          <p:spPr bwMode="auto">
            <a:xfrm>
              <a:off x="4718" y="1981"/>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4876" name="Line 71"/>
          <p:cNvSpPr>
            <a:spLocks noChangeShapeType="1"/>
          </p:cNvSpPr>
          <p:nvPr/>
        </p:nvSpPr>
        <p:spPr bwMode="auto">
          <a:xfrm>
            <a:off x="6337441" y="3081923"/>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77" name="Line 72"/>
          <p:cNvSpPr>
            <a:spLocks noChangeShapeType="1"/>
          </p:cNvSpPr>
          <p:nvPr/>
        </p:nvSpPr>
        <p:spPr bwMode="auto">
          <a:xfrm>
            <a:off x="5568480" y="3081923"/>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78" name="Freeform 73"/>
          <p:cNvSpPr>
            <a:spLocks noChangeArrowheads="1"/>
          </p:cNvSpPr>
          <p:nvPr/>
        </p:nvSpPr>
        <p:spPr bwMode="auto">
          <a:xfrm>
            <a:off x="5760001" y="3080484"/>
            <a:ext cx="684000" cy="306752"/>
          </a:xfrm>
          <a:custGeom>
            <a:avLst/>
            <a:gdLst>
              <a:gd name="T0" fmla="*/ 0 w 431"/>
              <a:gd name="T1" fmla="*/ 0 h 193"/>
              <a:gd name="T2" fmla="*/ 0 w 431"/>
              <a:gd name="T3" fmla="*/ 589348263 h 193"/>
              <a:gd name="T4" fmla="*/ 1196843195 w 431"/>
              <a:gd name="T5" fmla="*/ 589348263 h 193"/>
              <a:gd name="T6" fmla="*/ 1196843195 w 431"/>
              <a:gd name="T7" fmla="*/ 196448837 h 193"/>
              <a:gd name="T8" fmla="*/ 131622134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4879" name="Line 74"/>
          <p:cNvSpPr>
            <a:spLocks noChangeShapeType="1"/>
          </p:cNvSpPr>
          <p:nvPr/>
        </p:nvSpPr>
        <p:spPr bwMode="auto">
          <a:xfrm>
            <a:off x="4957921" y="3233140"/>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880" name="Freeform 75"/>
          <p:cNvSpPr>
            <a:spLocks noChangeArrowheads="1"/>
          </p:cNvSpPr>
          <p:nvPr/>
        </p:nvSpPr>
        <p:spPr bwMode="auto">
          <a:xfrm>
            <a:off x="5104800" y="3073283"/>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sp>
        <p:nvSpPr>
          <p:cNvPr id="34881" name="Freeform 76"/>
          <p:cNvSpPr>
            <a:spLocks noChangeArrowheads="1"/>
          </p:cNvSpPr>
          <p:nvPr/>
        </p:nvSpPr>
        <p:spPr bwMode="auto">
          <a:xfrm>
            <a:off x="6438240" y="3791919"/>
            <a:ext cx="684000" cy="306752"/>
          </a:xfrm>
          <a:custGeom>
            <a:avLst/>
            <a:gdLst>
              <a:gd name="T0" fmla="*/ 0 w 431"/>
              <a:gd name="T1" fmla="*/ 0 h 193"/>
              <a:gd name="T2" fmla="*/ 0 w 431"/>
              <a:gd name="T3" fmla="*/ 589348263 h 193"/>
              <a:gd name="T4" fmla="*/ 1196839858 w 431"/>
              <a:gd name="T5" fmla="*/ 589348263 h 193"/>
              <a:gd name="T6" fmla="*/ 1196839858 w 431"/>
              <a:gd name="T7" fmla="*/ 196448837 h 193"/>
              <a:gd name="T8" fmla="*/ 1316217845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8" name="Group 77"/>
          <p:cNvGrpSpPr>
            <a:grpSpLocks/>
          </p:cNvGrpSpPr>
          <p:nvPr/>
        </p:nvGrpSpPr>
        <p:grpSpPr bwMode="auto">
          <a:xfrm>
            <a:off x="5844961" y="3394439"/>
            <a:ext cx="390240" cy="782002"/>
            <a:chOff x="4059" y="2357"/>
            <a:chExt cx="271" cy="543"/>
          </a:xfrm>
        </p:grpSpPr>
        <p:sp>
          <p:nvSpPr>
            <p:cNvPr id="34962" name="Freeform 78"/>
            <p:cNvSpPr>
              <a:spLocks noChangeArrowheads="1"/>
            </p:cNvSpPr>
            <p:nvPr/>
          </p:nvSpPr>
          <p:spPr bwMode="auto">
            <a:xfrm>
              <a:off x="4095" y="2369"/>
              <a:ext cx="235" cy="531"/>
            </a:xfrm>
            <a:custGeom>
              <a:avLst/>
              <a:gdLst>
                <a:gd name="T0" fmla="*/ 0 w 213"/>
                <a:gd name="T1" fmla="*/ 390 h 481"/>
                <a:gd name="T2" fmla="*/ 86 w 213"/>
                <a:gd name="T3" fmla="*/ 293 h 481"/>
                <a:gd name="T4" fmla="*/ 0 w 213"/>
                <a:gd name="T5" fmla="*/ 195 h 481"/>
                <a:gd name="T6" fmla="*/ 0 w 213"/>
                <a:gd name="T7" fmla="*/ 0 h 481"/>
                <a:gd name="T8" fmla="*/ 258 w 213"/>
                <a:gd name="T9" fmla="*/ 195 h 481"/>
                <a:gd name="T10" fmla="*/ 258 w 213"/>
                <a:gd name="T11" fmla="*/ 390 h 481"/>
                <a:gd name="T12" fmla="*/ 0 w 213"/>
                <a:gd name="T13" fmla="*/ 585 h 481"/>
                <a:gd name="T14" fmla="*/ 0 w 213"/>
                <a:gd name="T15" fmla="*/ 39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4963" name="Rectangle 79"/>
            <p:cNvSpPr>
              <a:spLocks noChangeArrowheads="1"/>
            </p:cNvSpPr>
            <p:nvPr/>
          </p:nvSpPr>
          <p:spPr bwMode="auto">
            <a:xfrm rot="5400000">
              <a:off x="3977" y="2439"/>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9" name="Group 80"/>
          <p:cNvGrpSpPr>
            <a:grpSpLocks/>
          </p:cNvGrpSpPr>
          <p:nvPr/>
        </p:nvGrpSpPr>
        <p:grpSpPr bwMode="auto">
          <a:xfrm>
            <a:off x="4396320" y="3564375"/>
            <a:ext cx="568800" cy="457968"/>
            <a:chOff x="3053" y="2475"/>
            <a:chExt cx="395" cy="318"/>
          </a:xfrm>
        </p:grpSpPr>
        <p:sp>
          <p:nvSpPr>
            <p:cNvPr id="34958" name="Rectangle 81"/>
            <p:cNvSpPr>
              <a:spLocks noChangeArrowheads="1"/>
            </p:cNvSpPr>
            <p:nvPr/>
          </p:nvSpPr>
          <p:spPr bwMode="auto">
            <a:xfrm>
              <a:off x="3053" y="2481"/>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10" name="Group 82"/>
            <p:cNvGrpSpPr>
              <a:grpSpLocks/>
            </p:cNvGrpSpPr>
            <p:nvPr/>
          </p:nvGrpSpPr>
          <p:grpSpPr bwMode="auto">
            <a:xfrm>
              <a:off x="3074" y="2475"/>
              <a:ext cx="374" cy="318"/>
              <a:chOff x="3074" y="2475"/>
              <a:chExt cx="374" cy="318"/>
            </a:xfrm>
          </p:grpSpPr>
          <p:sp>
            <p:nvSpPr>
              <p:cNvPr id="34960" name="Freeform 83"/>
              <p:cNvSpPr>
                <a:spLocks noChangeArrowheads="1"/>
              </p:cNvSpPr>
              <p:nvPr/>
            </p:nvSpPr>
            <p:spPr bwMode="auto">
              <a:xfrm>
                <a:off x="3074" y="2475"/>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4961" name="Freeform 84"/>
              <p:cNvSpPr>
                <a:spLocks noChangeArrowheads="1"/>
              </p:cNvSpPr>
              <p:nvPr/>
            </p:nvSpPr>
            <p:spPr bwMode="auto">
              <a:xfrm>
                <a:off x="3261" y="2475"/>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4884" name="Rectangle 85"/>
          <p:cNvSpPr>
            <a:spLocks noChangeArrowheads="1"/>
          </p:cNvSpPr>
          <p:nvPr/>
        </p:nvSpPr>
        <p:spPr bwMode="auto">
          <a:xfrm>
            <a:off x="5096160" y="3581657"/>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885" name="Freeform 86"/>
          <p:cNvSpPr>
            <a:spLocks noChangeArrowheads="1"/>
          </p:cNvSpPr>
          <p:nvPr/>
        </p:nvSpPr>
        <p:spPr bwMode="auto">
          <a:xfrm>
            <a:off x="5156641" y="3564375"/>
            <a:ext cx="237600" cy="459408"/>
          </a:xfrm>
          <a:custGeom>
            <a:avLst/>
            <a:gdLst>
              <a:gd name="T0" fmla="*/ 457385951 w 149"/>
              <a:gd name="T1" fmla="*/ 0 h 289"/>
              <a:gd name="T2" fmla="*/ 0 w 149"/>
              <a:gd name="T3" fmla="*/ 0 h 289"/>
              <a:gd name="T4" fmla="*/ 0 w 149"/>
              <a:gd name="T5" fmla="*/ 884311003 h 289"/>
              <a:gd name="T6" fmla="*/ 457385951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4886" name="Line 87"/>
          <p:cNvSpPr>
            <a:spLocks noChangeShapeType="1"/>
          </p:cNvSpPr>
          <p:nvPr/>
        </p:nvSpPr>
        <p:spPr bwMode="auto">
          <a:xfrm>
            <a:off x="4975201" y="3791919"/>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887" name="Freeform 88"/>
          <p:cNvSpPr>
            <a:spLocks noChangeArrowheads="1"/>
          </p:cNvSpPr>
          <p:nvPr/>
        </p:nvSpPr>
        <p:spPr bwMode="auto">
          <a:xfrm>
            <a:off x="5073121" y="3639262"/>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4888" name="Line 89"/>
          <p:cNvSpPr>
            <a:spLocks noChangeShapeType="1"/>
          </p:cNvSpPr>
          <p:nvPr/>
        </p:nvSpPr>
        <p:spPr bwMode="auto">
          <a:xfrm>
            <a:off x="5634721" y="3640702"/>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889" name="Rectangle 90"/>
          <p:cNvSpPr>
            <a:spLocks noChangeArrowheads="1"/>
          </p:cNvSpPr>
          <p:nvPr/>
        </p:nvSpPr>
        <p:spPr bwMode="auto">
          <a:xfrm>
            <a:off x="6402240" y="3573016"/>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grpSp>
        <p:nvGrpSpPr>
          <p:cNvPr id="11" name="Group 91"/>
          <p:cNvGrpSpPr>
            <a:grpSpLocks/>
          </p:cNvGrpSpPr>
          <p:nvPr/>
        </p:nvGrpSpPr>
        <p:grpSpPr bwMode="auto">
          <a:xfrm>
            <a:off x="6504481" y="3564375"/>
            <a:ext cx="515520" cy="457968"/>
            <a:chOff x="4517" y="2475"/>
            <a:chExt cx="358" cy="318"/>
          </a:xfrm>
        </p:grpSpPr>
        <p:sp>
          <p:nvSpPr>
            <p:cNvPr id="34956" name="Freeform 92"/>
            <p:cNvSpPr>
              <a:spLocks noChangeArrowheads="1"/>
            </p:cNvSpPr>
            <p:nvPr/>
          </p:nvSpPr>
          <p:spPr bwMode="auto">
            <a:xfrm>
              <a:off x="4517" y="2475"/>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4957" name="Freeform 93"/>
            <p:cNvSpPr>
              <a:spLocks noChangeArrowheads="1"/>
            </p:cNvSpPr>
            <p:nvPr/>
          </p:nvSpPr>
          <p:spPr bwMode="auto">
            <a:xfrm>
              <a:off x="4695" y="2475"/>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4891" name="Rectangle 94"/>
          <p:cNvSpPr>
            <a:spLocks noChangeArrowheads="1"/>
          </p:cNvSpPr>
          <p:nvPr/>
        </p:nvSpPr>
        <p:spPr bwMode="auto">
          <a:xfrm>
            <a:off x="7174080" y="357301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12" name="Group 95"/>
          <p:cNvGrpSpPr>
            <a:grpSpLocks/>
          </p:cNvGrpSpPr>
          <p:nvPr/>
        </p:nvGrpSpPr>
        <p:grpSpPr bwMode="auto">
          <a:xfrm>
            <a:off x="7247520" y="3564375"/>
            <a:ext cx="449280" cy="457968"/>
            <a:chOff x="5033" y="2475"/>
            <a:chExt cx="312" cy="318"/>
          </a:xfrm>
        </p:grpSpPr>
        <p:sp>
          <p:nvSpPr>
            <p:cNvPr id="34954" name="Freeform 96"/>
            <p:cNvSpPr>
              <a:spLocks noChangeArrowheads="1"/>
            </p:cNvSpPr>
            <p:nvPr/>
          </p:nvSpPr>
          <p:spPr bwMode="auto">
            <a:xfrm>
              <a:off x="5033" y="2475"/>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4955" name="Freeform 97"/>
            <p:cNvSpPr>
              <a:spLocks noChangeArrowheads="1"/>
            </p:cNvSpPr>
            <p:nvPr/>
          </p:nvSpPr>
          <p:spPr bwMode="auto">
            <a:xfrm>
              <a:off x="5189" y="2475"/>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4893" name="Line 98"/>
          <p:cNvSpPr>
            <a:spLocks noChangeShapeType="1"/>
          </p:cNvSpPr>
          <p:nvPr/>
        </p:nvSpPr>
        <p:spPr bwMode="auto">
          <a:xfrm>
            <a:off x="7014241" y="3791919"/>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894" name="Line 99"/>
          <p:cNvSpPr>
            <a:spLocks noChangeShapeType="1"/>
          </p:cNvSpPr>
          <p:nvPr/>
        </p:nvSpPr>
        <p:spPr bwMode="auto">
          <a:xfrm>
            <a:off x="6246721" y="3791919"/>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895" name="Line 100"/>
          <p:cNvSpPr>
            <a:spLocks noChangeShapeType="1"/>
          </p:cNvSpPr>
          <p:nvPr/>
        </p:nvSpPr>
        <p:spPr bwMode="auto">
          <a:xfrm>
            <a:off x="5634721" y="3944575"/>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896" name="Freeform 101"/>
          <p:cNvSpPr>
            <a:spLocks noChangeArrowheads="1"/>
          </p:cNvSpPr>
          <p:nvPr/>
        </p:nvSpPr>
        <p:spPr bwMode="auto">
          <a:xfrm>
            <a:off x="5783040" y="3784718"/>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sp>
        <p:nvSpPr>
          <p:cNvPr id="34897" name="Freeform 102"/>
          <p:cNvSpPr>
            <a:spLocks noChangeArrowheads="1"/>
          </p:cNvSpPr>
          <p:nvPr/>
        </p:nvSpPr>
        <p:spPr bwMode="auto">
          <a:xfrm>
            <a:off x="6575041" y="4123154"/>
            <a:ext cx="338400" cy="763280"/>
          </a:xfrm>
          <a:custGeom>
            <a:avLst/>
            <a:gdLst>
              <a:gd name="T0" fmla="*/ 0 w 213"/>
              <a:gd name="T1" fmla="*/ 979127854 h 481"/>
              <a:gd name="T2" fmla="*/ 217802236 w 213"/>
              <a:gd name="T3" fmla="*/ 734345453 h 481"/>
              <a:gd name="T4" fmla="*/ 0 w 213"/>
              <a:gd name="T5" fmla="*/ 489563052 h 481"/>
              <a:gd name="T6" fmla="*/ 0 w 213"/>
              <a:gd name="T7" fmla="*/ 0 h 481"/>
              <a:gd name="T8" fmla="*/ 650341637 w 213"/>
              <a:gd name="T9" fmla="*/ 489563052 h 481"/>
              <a:gd name="T10" fmla="*/ 650341637 w 213"/>
              <a:gd name="T11" fmla="*/ 979127854 h 481"/>
              <a:gd name="T12" fmla="*/ 0 w 213"/>
              <a:gd name="T13" fmla="*/ 1468690906 h 481"/>
              <a:gd name="T14" fmla="*/ 0 w 213"/>
              <a:gd name="T15" fmla="*/ 979127854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lIns="82945" tIns="41473" rIns="82945" bIns="41473" anchor="ctr"/>
          <a:lstStyle/>
          <a:p>
            <a:endParaRPr lang="en-US"/>
          </a:p>
        </p:txBody>
      </p:sp>
      <p:sp>
        <p:nvSpPr>
          <p:cNvPr id="34898" name="Freeform 103"/>
          <p:cNvSpPr>
            <a:spLocks noChangeArrowheads="1"/>
          </p:cNvSpPr>
          <p:nvPr/>
        </p:nvSpPr>
        <p:spPr bwMode="auto">
          <a:xfrm>
            <a:off x="7116481" y="4503354"/>
            <a:ext cx="684000" cy="306752"/>
          </a:xfrm>
          <a:custGeom>
            <a:avLst/>
            <a:gdLst>
              <a:gd name="T0" fmla="*/ 0 w 431"/>
              <a:gd name="T1" fmla="*/ 0 h 193"/>
              <a:gd name="T2" fmla="*/ 0 w 431"/>
              <a:gd name="T3" fmla="*/ 589348263 h 193"/>
              <a:gd name="T4" fmla="*/ 1196843195 w 431"/>
              <a:gd name="T5" fmla="*/ 589348263 h 193"/>
              <a:gd name="T6" fmla="*/ 1196843195 w 431"/>
              <a:gd name="T7" fmla="*/ 196448837 h 193"/>
              <a:gd name="T8" fmla="*/ 131622134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4899" name="Freeform 104"/>
          <p:cNvSpPr>
            <a:spLocks noChangeArrowheads="1"/>
          </p:cNvSpPr>
          <p:nvPr/>
        </p:nvSpPr>
        <p:spPr bwMode="auto">
          <a:xfrm>
            <a:off x="5104800" y="4274369"/>
            <a:ext cx="270720" cy="459409"/>
          </a:xfrm>
          <a:custGeom>
            <a:avLst/>
            <a:gdLst>
              <a:gd name="T0" fmla="*/ 520872496 w 170"/>
              <a:gd name="T1" fmla="*/ 0 h 289"/>
              <a:gd name="T2" fmla="*/ 0 w 170"/>
              <a:gd name="T3" fmla="*/ 0 h 289"/>
              <a:gd name="T4" fmla="*/ 0 w 170"/>
              <a:gd name="T5" fmla="*/ 884314502 h 289"/>
              <a:gd name="T6" fmla="*/ 520872496 w 170"/>
              <a:gd name="T7" fmla="*/ 884314502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00" name="Freeform 105"/>
          <p:cNvSpPr>
            <a:spLocks noChangeArrowheads="1"/>
          </p:cNvSpPr>
          <p:nvPr/>
        </p:nvSpPr>
        <p:spPr bwMode="auto">
          <a:xfrm>
            <a:off x="5372641" y="4274369"/>
            <a:ext cx="272160" cy="459409"/>
          </a:xfrm>
          <a:custGeom>
            <a:avLst/>
            <a:gdLst>
              <a:gd name="T0" fmla="*/ 0 w 171"/>
              <a:gd name="T1" fmla="*/ 0 h 289"/>
              <a:gd name="T2" fmla="*/ 523366295 w 171"/>
              <a:gd name="T3" fmla="*/ 0 h 289"/>
              <a:gd name="T4" fmla="*/ 523366295 w 171"/>
              <a:gd name="T5" fmla="*/ 884314502 h 289"/>
              <a:gd name="T6" fmla="*/ 0 w 171"/>
              <a:gd name="T7" fmla="*/ 884314502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01" name="Rectangle 106"/>
          <p:cNvSpPr>
            <a:spLocks noChangeArrowheads="1"/>
          </p:cNvSpPr>
          <p:nvPr/>
        </p:nvSpPr>
        <p:spPr bwMode="auto">
          <a:xfrm>
            <a:off x="5060160" y="4284451"/>
            <a:ext cx="3418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Im</a:t>
            </a:r>
            <a:endParaRPr lang="en-GB" sz="1200" b="1" dirty="0">
              <a:solidFill>
                <a:srgbClr val="000000"/>
              </a:solidFill>
              <a:latin typeface="Trebuchet MS" charset="0"/>
            </a:endParaRPr>
          </a:p>
        </p:txBody>
      </p:sp>
      <p:sp>
        <p:nvSpPr>
          <p:cNvPr id="34902" name="Rectangle 107"/>
          <p:cNvSpPr>
            <a:spLocks noChangeArrowheads="1"/>
          </p:cNvSpPr>
          <p:nvPr/>
        </p:nvSpPr>
        <p:spPr bwMode="auto">
          <a:xfrm rot="5400000">
            <a:off x="6530964" y="4275325"/>
            <a:ext cx="45247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ALU</a:t>
            </a:r>
          </a:p>
        </p:txBody>
      </p:sp>
      <p:sp>
        <p:nvSpPr>
          <p:cNvPr id="34903" name="Rectangle 108"/>
          <p:cNvSpPr>
            <a:spLocks noChangeArrowheads="1"/>
          </p:cNvSpPr>
          <p:nvPr/>
        </p:nvSpPr>
        <p:spPr bwMode="auto">
          <a:xfrm>
            <a:off x="5774400" y="4293092"/>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904" name="Freeform 109"/>
          <p:cNvSpPr>
            <a:spLocks noChangeArrowheads="1"/>
          </p:cNvSpPr>
          <p:nvPr/>
        </p:nvSpPr>
        <p:spPr bwMode="auto">
          <a:xfrm>
            <a:off x="5834880" y="4274369"/>
            <a:ext cx="237600" cy="459409"/>
          </a:xfrm>
          <a:custGeom>
            <a:avLst/>
            <a:gdLst>
              <a:gd name="T0" fmla="*/ 457389455 w 149"/>
              <a:gd name="T1" fmla="*/ 0 h 289"/>
              <a:gd name="T2" fmla="*/ 0 w 149"/>
              <a:gd name="T3" fmla="*/ 0 h 289"/>
              <a:gd name="T4" fmla="*/ 0 w 149"/>
              <a:gd name="T5" fmla="*/ 884314502 h 289"/>
              <a:gd name="T6" fmla="*/ 457389455 w 149"/>
              <a:gd name="T7" fmla="*/ 884314502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05" name="Line 110"/>
          <p:cNvSpPr>
            <a:spLocks noChangeShapeType="1"/>
          </p:cNvSpPr>
          <p:nvPr/>
        </p:nvSpPr>
        <p:spPr bwMode="auto">
          <a:xfrm>
            <a:off x="5652001" y="4503354"/>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906" name="Freeform 111"/>
          <p:cNvSpPr>
            <a:spLocks noChangeArrowheads="1"/>
          </p:cNvSpPr>
          <p:nvPr/>
        </p:nvSpPr>
        <p:spPr bwMode="auto">
          <a:xfrm>
            <a:off x="5749921" y="4350697"/>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4907" name="Line 112"/>
          <p:cNvSpPr>
            <a:spLocks noChangeShapeType="1"/>
          </p:cNvSpPr>
          <p:nvPr/>
        </p:nvSpPr>
        <p:spPr bwMode="auto">
          <a:xfrm>
            <a:off x="6312960" y="4352137"/>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4908" name="Rectangle 113"/>
          <p:cNvSpPr>
            <a:spLocks noChangeArrowheads="1"/>
          </p:cNvSpPr>
          <p:nvPr/>
        </p:nvSpPr>
        <p:spPr bwMode="auto">
          <a:xfrm>
            <a:off x="7080480" y="4284451"/>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sp>
        <p:nvSpPr>
          <p:cNvPr id="34909" name="Freeform 114"/>
          <p:cNvSpPr>
            <a:spLocks noChangeArrowheads="1"/>
          </p:cNvSpPr>
          <p:nvPr/>
        </p:nvSpPr>
        <p:spPr bwMode="auto">
          <a:xfrm>
            <a:off x="7182721" y="4274369"/>
            <a:ext cx="257760" cy="459409"/>
          </a:xfrm>
          <a:custGeom>
            <a:avLst/>
            <a:gdLst>
              <a:gd name="T0" fmla="*/ 495371535 w 162"/>
              <a:gd name="T1" fmla="*/ 0 h 289"/>
              <a:gd name="T2" fmla="*/ 0 w 162"/>
              <a:gd name="T3" fmla="*/ 0 h 289"/>
              <a:gd name="T4" fmla="*/ 0 w 162"/>
              <a:gd name="T5" fmla="*/ 884314502 h 289"/>
              <a:gd name="T6" fmla="*/ 495371535 w 162"/>
              <a:gd name="T7" fmla="*/ 884314502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10" name="Freeform 115"/>
          <p:cNvSpPr>
            <a:spLocks noChangeArrowheads="1"/>
          </p:cNvSpPr>
          <p:nvPr/>
        </p:nvSpPr>
        <p:spPr bwMode="auto">
          <a:xfrm>
            <a:off x="7437601" y="4274369"/>
            <a:ext cx="260640" cy="459409"/>
          </a:xfrm>
          <a:custGeom>
            <a:avLst/>
            <a:gdLst>
              <a:gd name="T0" fmla="*/ 0 w 164"/>
              <a:gd name="T1" fmla="*/ 0 h 289"/>
              <a:gd name="T2" fmla="*/ 500360592 w 164"/>
              <a:gd name="T3" fmla="*/ 0 h 289"/>
              <a:gd name="T4" fmla="*/ 500360592 w 164"/>
              <a:gd name="T5" fmla="*/ 884314502 h 289"/>
              <a:gd name="T6" fmla="*/ 0 w 164"/>
              <a:gd name="T7" fmla="*/ 884314502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11" name="Rectangle 116"/>
          <p:cNvSpPr>
            <a:spLocks noChangeArrowheads="1"/>
          </p:cNvSpPr>
          <p:nvPr/>
        </p:nvSpPr>
        <p:spPr bwMode="auto">
          <a:xfrm>
            <a:off x="7852320" y="4284451"/>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4912" name="Freeform 117"/>
          <p:cNvSpPr>
            <a:spLocks noChangeArrowheads="1"/>
          </p:cNvSpPr>
          <p:nvPr/>
        </p:nvSpPr>
        <p:spPr bwMode="auto">
          <a:xfrm>
            <a:off x="7925760" y="4274369"/>
            <a:ext cx="226080" cy="459409"/>
          </a:xfrm>
          <a:custGeom>
            <a:avLst/>
            <a:gdLst>
              <a:gd name="T0" fmla="*/ 434381464 w 142"/>
              <a:gd name="T1" fmla="*/ 0 h 289"/>
              <a:gd name="T2" fmla="*/ 0 w 142"/>
              <a:gd name="T3" fmla="*/ 0 h 289"/>
              <a:gd name="T4" fmla="*/ 0 w 142"/>
              <a:gd name="T5" fmla="*/ 884314502 h 289"/>
              <a:gd name="T6" fmla="*/ 434381464 w 142"/>
              <a:gd name="T7" fmla="*/ 884314502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13" name="Freeform 118"/>
          <p:cNvSpPr>
            <a:spLocks noChangeArrowheads="1"/>
          </p:cNvSpPr>
          <p:nvPr/>
        </p:nvSpPr>
        <p:spPr bwMode="auto">
          <a:xfrm>
            <a:off x="8150400" y="4274369"/>
            <a:ext cx="227520" cy="459409"/>
          </a:xfrm>
          <a:custGeom>
            <a:avLst/>
            <a:gdLst>
              <a:gd name="T0" fmla="*/ 0 w 143"/>
              <a:gd name="T1" fmla="*/ 0 h 289"/>
              <a:gd name="T2" fmla="*/ 436875759 w 143"/>
              <a:gd name="T3" fmla="*/ 0 h 289"/>
              <a:gd name="T4" fmla="*/ 436875759 w 143"/>
              <a:gd name="T5" fmla="*/ 884314502 h 289"/>
              <a:gd name="T6" fmla="*/ 0 w 143"/>
              <a:gd name="T7" fmla="*/ 884314502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4914" name="Line 119"/>
          <p:cNvSpPr>
            <a:spLocks noChangeShapeType="1"/>
          </p:cNvSpPr>
          <p:nvPr/>
        </p:nvSpPr>
        <p:spPr bwMode="auto">
          <a:xfrm>
            <a:off x="7692480" y="4503354"/>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915" name="Line 120"/>
          <p:cNvSpPr>
            <a:spLocks noChangeShapeType="1"/>
          </p:cNvSpPr>
          <p:nvPr/>
        </p:nvSpPr>
        <p:spPr bwMode="auto">
          <a:xfrm>
            <a:off x="6923521" y="4503354"/>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916" name="Line 121"/>
          <p:cNvSpPr>
            <a:spLocks noChangeShapeType="1"/>
          </p:cNvSpPr>
          <p:nvPr/>
        </p:nvSpPr>
        <p:spPr bwMode="auto">
          <a:xfrm>
            <a:off x="6312960" y="4656010"/>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4917" name="Freeform 122"/>
          <p:cNvSpPr>
            <a:spLocks noChangeArrowheads="1"/>
          </p:cNvSpPr>
          <p:nvPr/>
        </p:nvSpPr>
        <p:spPr bwMode="auto">
          <a:xfrm>
            <a:off x="6459840" y="4496152"/>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13" name="Group 123"/>
          <p:cNvGrpSpPr>
            <a:grpSpLocks/>
          </p:cNvGrpSpPr>
          <p:nvPr/>
        </p:nvGrpSpPr>
        <p:grpSpPr bwMode="auto">
          <a:xfrm>
            <a:off x="5752800" y="4817303"/>
            <a:ext cx="3300480" cy="832406"/>
            <a:chOff x="3995" y="3345"/>
            <a:chExt cx="2292" cy="578"/>
          </a:xfrm>
        </p:grpSpPr>
        <p:grpSp>
          <p:nvGrpSpPr>
            <p:cNvPr id="14" name="Group 124"/>
            <p:cNvGrpSpPr>
              <a:grpSpLocks/>
            </p:cNvGrpSpPr>
            <p:nvPr/>
          </p:nvGrpSpPr>
          <p:grpSpPr bwMode="auto">
            <a:xfrm>
              <a:off x="5000" y="3345"/>
              <a:ext cx="272" cy="542"/>
              <a:chOff x="5000" y="3345"/>
              <a:chExt cx="272" cy="542"/>
            </a:xfrm>
          </p:grpSpPr>
          <p:sp>
            <p:nvSpPr>
              <p:cNvPr id="34952" name="Freeform 125"/>
              <p:cNvSpPr>
                <a:spLocks noChangeArrowheads="1"/>
              </p:cNvSpPr>
              <p:nvPr/>
            </p:nvSpPr>
            <p:spPr bwMode="auto">
              <a:xfrm>
                <a:off x="5037" y="335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4953" name="Rectangle 126"/>
              <p:cNvSpPr>
                <a:spLocks noChangeArrowheads="1"/>
              </p:cNvSpPr>
              <p:nvPr/>
            </p:nvSpPr>
            <p:spPr bwMode="auto">
              <a:xfrm rot="5400000">
                <a:off x="4918" y="3427"/>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5" name="Group 127"/>
            <p:cNvGrpSpPr>
              <a:grpSpLocks/>
            </p:cNvGrpSpPr>
            <p:nvPr/>
          </p:nvGrpSpPr>
          <p:grpSpPr bwMode="auto">
            <a:xfrm>
              <a:off x="3995" y="3462"/>
              <a:ext cx="395" cy="318"/>
              <a:chOff x="3995" y="3462"/>
              <a:chExt cx="395" cy="318"/>
            </a:xfrm>
          </p:grpSpPr>
          <p:sp>
            <p:nvSpPr>
              <p:cNvPr id="34948" name="Rectangle 128"/>
              <p:cNvSpPr>
                <a:spLocks noChangeArrowheads="1"/>
              </p:cNvSpPr>
              <p:nvPr/>
            </p:nvSpPr>
            <p:spPr bwMode="auto">
              <a:xfrm>
                <a:off x="3995" y="3469"/>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16" name="Group 129"/>
              <p:cNvGrpSpPr>
                <a:grpSpLocks/>
              </p:cNvGrpSpPr>
              <p:nvPr/>
            </p:nvGrpSpPr>
            <p:grpSpPr bwMode="auto">
              <a:xfrm>
                <a:off x="4016" y="3462"/>
                <a:ext cx="374" cy="318"/>
                <a:chOff x="4016" y="3462"/>
                <a:chExt cx="374" cy="318"/>
              </a:xfrm>
            </p:grpSpPr>
            <p:sp>
              <p:nvSpPr>
                <p:cNvPr id="34950" name="Freeform 130"/>
                <p:cNvSpPr>
                  <a:spLocks noChangeArrowheads="1"/>
                </p:cNvSpPr>
                <p:nvPr/>
              </p:nvSpPr>
              <p:spPr bwMode="auto">
                <a:xfrm>
                  <a:off x="4016" y="3462"/>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4951" name="Freeform 131"/>
                <p:cNvSpPr>
                  <a:spLocks noChangeArrowheads="1"/>
                </p:cNvSpPr>
                <p:nvPr/>
              </p:nvSpPr>
              <p:spPr bwMode="auto">
                <a:xfrm>
                  <a:off x="4202" y="3462"/>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4928" name="Rectangle 132"/>
            <p:cNvSpPr>
              <a:spLocks noChangeArrowheads="1"/>
            </p:cNvSpPr>
            <p:nvPr/>
          </p:nvSpPr>
          <p:spPr bwMode="auto">
            <a:xfrm>
              <a:off x="4424" y="3474"/>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7" name="Group 133"/>
            <p:cNvGrpSpPr>
              <a:grpSpLocks/>
            </p:cNvGrpSpPr>
            <p:nvPr/>
          </p:nvGrpSpPr>
          <p:grpSpPr bwMode="auto">
            <a:xfrm>
              <a:off x="4523" y="3462"/>
              <a:ext cx="326" cy="318"/>
              <a:chOff x="4523" y="3462"/>
              <a:chExt cx="326" cy="318"/>
            </a:xfrm>
          </p:grpSpPr>
          <p:sp>
            <p:nvSpPr>
              <p:cNvPr id="34946" name="Freeform 134"/>
              <p:cNvSpPr>
                <a:spLocks noChangeArrowheads="1"/>
              </p:cNvSpPr>
              <p:nvPr/>
            </p:nvSpPr>
            <p:spPr bwMode="auto">
              <a:xfrm>
                <a:off x="4523" y="3462"/>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4947" name="Freeform 135"/>
              <p:cNvSpPr>
                <a:spLocks noChangeArrowheads="1"/>
              </p:cNvSpPr>
              <p:nvPr/>
            </p:nvSpPr>
            <p:spPr bwMode="auto">
              <a:xfrm>
                <a:off x="4686" y="3462"/>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4930" name="Line 136"/>
            <p:cNvSpPr>
              <a:spLocks noChangeShapeType="1"/>
            </p:cNvSpPr>
            <p:nvPr/>
          </p:nvSpPr>
          <p:spPr bwMode="auto">
            <a:xfrm>
              <a:off x="4396" y="3621"/>
              <a:ext cx="106" cy="1"/>
            </a:xfrm>
            <a:prstGeom prst="line">
              <a:avLst/>
            </a:prstGeom>
            <a:noFill/>
            <a:ln w="25560">
              <a:solidFill>
                <a:srgbClr val="000000"/>
              </a:solidFill>
              <a:miter lim="800000"/>
              <a:headEnd/>
              <a:tailEnd/>
            </a:ln>
          </p:spPr>
          <p:txBody>
            <a:bodyPr/>
            <a:lstStyle/>
            <a:p>
              <a:endParaRPr lang="en-US"/>
            </a:p>
          </p:txBody>
        </p:sp>
        <p:sp>
          <p:nvSpPr>
            <p:cNvPr id="34931" name="Freeform 137"/>
            <p:cNvSpPr>
              <a:spLocks noChangeArrowheads="1"/>
            </p:cNvSpPr>
            <p:nvPr/>
          </p:nvSpPr>
          <p:spPr bwMode="auto">
            <a:xfrm>
              <a:off x="4464" y="3515"/>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34932" name="Line 138"/>
            <p:cNvSpPr>
              <a:spLocks noChangeShapeType="1"/>
            </p:cNvSpPr>
            <p:nvPr/>
          </p:nvSpPr>
          <p:spPr bwMode="auto">
            <a:xfrm>
              <a:off x="4855" y="3515"/>
              <a:ext cx="173" cy="1"/>
            </a:xfrm>
            <a:prstGeom prst="line">
              <a:avLst/>
            </a:prstGeom>
            <a:noFill/>
            <a:ln w="25560">
              <a:solidFill>
                <a:srgbClr val="000000"/>
              </a:solidFill>
              <a:miter lim="800000"/>
              <a:headEnd/>
              <a:tailEnd/>
            </a:ln>
          </p:spPr>
          <p:txBody>
            <a:bodyPr/>
            <a:lstStyle/>
            <a:p>
              <a:endParaRPr lang="en-US"/>
            </a:p>
          </p:txBody>
        </p:sp>
        <p:sp>
          <p:nvSpPr>
            <p:cNvPr id="34933" name="Rectangle 139"/>
            <p:cNvSpPr>
              <a:spLocks noChangeArrowheads="1"/>
            </p:cNvSpPr>
            <p:nvPr/>
          </p:nvSpPr>
          <p:spPr bwMode="auto">
            <a:xfrm>
              <a:off x="5338" y="3469"/>
              <a:ext cx="368"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Dm</a:t>
              </a:r>
            </a:p>
          </p:txBody>
        </p:sp>
        <p:grpSp>
          <p:nvGrpSpPr>
            <p:cNvPr id="18" name="Group 140"/>
            <p:cNvGrpSpPr>
              <a:grpSpLocks/>
            </p:cNvGrpSpPr>
            <p:nvPr/>
          </p:nvGrpSpPr>
          <p:grpSpPr bwMode="auto">
            <a:xfrm>
              <a:off x="5459" y="3462"/>
              <a:ext cx="358" cy="318"/>
              <a:chOff x="5459" y="3462"/>
              <a:chExt cx="358" cy="318"/>
            </a:xfrm>
          </p:grpSpPr>
          <p:sp>
            <p:nvSpPr>
              <p:cNvPr id="34944" name="Freeform 141"/>
              <p:cNvSpPr>
                <a:spLocks noChangeArrowheads="1"/>
              </p:cNvSpPr>
              <p:nvPr/>
            </p:nvSpPr>
            <p:spPr bwMode="auto">
              <a:xfrm>
                <a:off x="5459" y="3462"/>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4945" name="Freeform 142"/>
              <p:cNvSpPr>
                <a:spLocks noChangeArrowheads="1"/>
              </p:cNvSpPr>
              <p:nvPr/>
            </p:nvSpPr>
            <p:spPr bwMode="auto">
              <a:xfrm>
                <a:off x="5636" y="3462"/>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4935" name="Rectangle 143"/>
            <p:cNvSpPr>
              <a:spLocks noChangeArrowheads="1"/>
            </p:cNvSpPr>
            <p:nvPr/>
          </p:nvSpPr>
          <p:spPr bwMode="auto">
            <a:xfrm>
              <a:off x="5867" y="346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9" name="Group 144"/>
            <p:cNvGrpSpPr>
              <a:grpSpLocks/>
            </p:cNvGrpSpPr>
            <p:nvPr/>
          </p:nvGrpSpPr>
          <p:grpSpPr bwMode="auto">
            <a:xfrm>
              <a:off x="5975" y="3462"/>
              <a:ext cx="312" cy="318"/>
              <a:chOff x="5975" y="3462"/>
              <a:chExt cx="312" cy="318"/>
            </a:xfrm>
          </p:grpSpPr>
          <p:sp>
            <p:nvSpPr>
              <p:cNvPr id="34942" name="Freeform 145"/>
              <p:cNvSpPr>
                <a:spLocks noChangeArrowheads="1"/>
              </p:cNvSpPr>
              <p:nvPr/>
            </p:nvSpPr>
            <p:spPr bwMode="auto">
              <a:xfrm>
                <a:off x="5975" y="3462"/>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4943" name="Freeform 146"/>
              <p:cNvSpPr>
                <a:spLocks noChangeArrowheads="1"/>
              </p:cNvSpPr>
              <p:nvPr/>
            </p:nvSpPr>
            <p:spPr bwMode="auto">
              <a:xfrm>
                <a:off x="6130" y="3462"/>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4937" name="Line 147"/>
            <p:cNvSpPr>
              <a:spLocks noChangeShapeType="1"/>
            </p:cNvSpPr>
            <p:nvPr/>
          </p:nvSpPr>
          <p:spPr bwMode="auto">
            <a:xfrm>
              <a:off x="5813" y="3621"/>
              <a:ext cx="153" cy="1"/>
            </a:xfrm>
            <a:prstGeom prst="line">
              <a:avLst/>
            </a:prstGeom>
            <a:noFill/>
            <a:ln w="25560">
              <a:solidFill>
                <a:srgbClr val="000000"/>
              </a:solidFill>
              <a:miter lim="800000"/>
              <a:headEnd/>
              <a:tailEnd/>
            </a:ln>
          </p:spPr>
          <p:txBody>
            <a:bodyPr/>
            <a:lstStyle/>
            <a:p>
              <a:endParaRPr lang="en-US"/>
            </a:p>
          </p:txBody>
        </p:sp>
        <p:sp>
          <p:nvSpPr>
            <p:cNvPr id="34938" name="Line 148"/>
            <p:cNvSpPr>
              <a:spLocks noChangeShapeType="1"/>
            </p:cNvSpPr>
            <p:nvPr/>
          </p:nvSpPr>
          <p:spPr bwMode="auto">
            <a:xfrm>
              <a:off x="5279" y="3621"/>
              <a:ext cx="171" cy="1"/>
            </a:xfrm>
            <a:prstGeom prst="line">
              <a:avLst/>
            </a:prstGeom>
            <a:noFill/>
            <a:ln w="25560">
              <a:solidFill>
                <a:srgbClr val="000000"/>
              </a:solidFill>
              <a:miter lim="800000"/>
              <a:headEnd/>
              <a:tailEnd/>
            </a:ln>
          </p:spPr>
          <p:txBody>
            <a:bodyPr/>
            <a:lstStyle/>
            <a:p>
              <a:endParaRPr lang="en-US"/>
            </a:p>
          </p:txBody>
        </p:sp>
        <p:sp>
          <p:nvSpPr>
            <p:cNvPr id="34939" name="Freeform 149"/>
            <p:cNvSpPr>
              <a:spLocks noChangeArrowheads="1"/>
            </p:cNvSpPr>
            <p:nvPr/>
          </p:nvSpPr>
          <p:spPr bwMode="auto">
            <a:xfrm>
              <a:off x="5413" y="3621"/>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34940" name="Line 150"/>
            <p:cNvSpPr>
              <a:spLocks noChangeShapeType="1"/>
            </p:cNvSpPr>
            <p:nvPr/>
          </p:nvSpPr>
          <p:spPr bwMode="auto">
            <a:xfrm>
              <a:off x="4855" y="3727"/>
              <a:ext cx="173" cy="1"/>
            </a:xfrm>
            <a:prstGeom prst="line">
              <a:avLst/>
            </a:prstGeom>
            <a:noFill/>
            <a:ln w="25560">
              <a:solidFill>
                <a:srgbClr val="000000"/>
              </a:solidFill>
              <a:miter lim="800000"/>
              <a:headEnd/>
              <a:tailEnd/>
            </a:ln>
          </p:spPr>
          <p:txBody>
            <a:bodyPr/>
            <a:lstStyle/>
            <a:p>
              <a:endParaRPr lang="en-US"/>
            </a:p>
          </p:txBody>
        </p:sp>
        <p:sp>
          <p:nvSpPr>
            <p:cNvPr id="34941" name="Freeform 151"/>
            <p:cNvSpPr>
              <a:spLocks noChangeArrowheads="1"/>
            </p:cNvSpPr>
            <p:nvPr/>
          </p:nvSpPr>
          <p:spPr bwMode="auto">
            <a:xfrm>
              <a:off x="4957" y="361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sp>
        <p:nvSpPr>
          <p:cNvPr id="34919" name="Line 152"/>
          <p:cNvSpPr>
            <a:spLocks noChangeShapeType="1"/>
          </p:cNvSpPr>
          <p:nvPr/>
        </p:nvSpPr>
        <p:spPr bwMode="auto">
          <a:xfrm flipH="1">
            <a:off x="4952160" y="2455458"/>
            <a:ext cx="1526400" cy="362918"/>
          </a:xfrm>
          <a:prstGeom prst="line">
            <a:avLst/>
          </a:prstGeom>
          <a:noFill/>
          <a:ln w="76320">
            <a:solidFill>
              <a:srgbClr val="3366FF"/>
            </a:solidFill>
            <a:miter lim="800000"/>
            <a:headEnd/>
            <a:tailEnd type="triangle" w="med" len="med"/>
          </a:ln>
        </p:spPr>
        <p:txBody>
          <a:bodyPr lIns="82945" tIns="41473" rIns="82945" bIns="41473"/>
          <a:lstStyle/>
          <a:p>
            <a:endParaRPr lang="en-US"/>
          </a:p>
        </p:txBody>
      </p:sp>
      <p:sp>
        <p:nvSpPr>
          <p:cNvPr id="34920" name="Line 153"/>
          <p:cNvSpPr>
            <a:spLocks noChangeShapeType="1"/>
          </p:cNvSpPr>
          <p:nvPr/>
        </p:nvSpPr>
        <p:spPr bwMode="auto">
          <a:xfrm flipH="1">
            <a:off x="5559840" y="2455459"/>
            <a:ext cx="967680" cy="1049870"/>
          </a:xfrm>
          <a:prstGeom prst="line">
            <a:avLst/>
          </a:prstGeom>
          <a:noFill/>
          <a:ln w="76320">
            <a:solidFill>
              <a:srgbClr val="3366FF"/>
            </a:solidFill>
            <a:miter lim="800000"/>
            <a:headEnd/>
            <a:tailEnd type="triangle" w="med" len="med"/>
          </a:ln>
        </p:spPr>
        <p:txBody>
          <a:bodyPr lIns="82945" tIns="41473" rIns="82945" bIns="41473"/>
          <a:lstStyle/>
          <a:p>
            <a:endParaRPr lang="en-US"/>
          </a:p>
        </p:txBody>
      </p:sp>
      <p:sp>
        <p:nvSpPr>
          <p:cNvPr id="34921" name="Line 154"/>
          <p:cNvSpPr>
            <a:spLocks noChangeShapeType="1"/>
          </p:cNvSpPr>
          <p:nvPr/>
        </p:nvSpPr>
        <p:spPr bwMode="auto">
          <a:xfrm flipH="1">
            <a:off x="6035040" y="2438177"/>
            <a:ext cx="511200" cy="1846274"/>
          </a:xfrm>
          <a:prstGeom prst="line">
            <a:avLst/>
          </a:prstGeom>
          <a:noFill/>
          <a:ln w="76320">
            <a:solidFill>
              <a:srgbClr val="3366FF"/>
            </a:solidFill>
            <a:miter lim="800000"/>
            <a:headEnd/>
            <a:tailEnd type="triangle" w="med" len="med"/>
          </a:ln>
        </p:spPr>
        <p:txBody>
          <a:bodyPr lIns="82945" tIns="41473" rIns="82945" bIns="41473"/>
          <a:lstStyle/>
          <a:p>
            <a:endParaRPr lang="en-US"/>
          </a:p>
        </p:txBody>
      </p:sp>
      <p:sp>
        <p:nvSpPr>
          <p:cNvPr id="34922" name="Line 155"/>
          <p:cNvSpPr>
            <a:spLocks noChangeShapeType="1"/>
          </p:cNvSpPr>
          <p:nvPr/>
        </p:nvSpPr>
        <p:spPr bwMode="auto">
          <a:xfrm>
            <a:off x="6544801" y="2420895"/>
            <a:ext cx="152640" cy="2524585"/>
          </a:xfrm>
          <a:prstGeom prst="line">
            <a:avLst/>
          </a:prstGeom>
          <a:noFill/>
          <a:ln w="76320">
            <a:solidFill>
              <a:srgbClr val="00FF00"/>
            </a:solidFill>
            <a:miter lim="800000"/>
            <a:headEnd/>
            <a:tailEnd type="triangle" w="med" len="med"/>
          </a:ln>
        </p:spPr>
        <p:txBody>
          <a:bodyPr lIns="82945" tIns="41473" rIns="82945" bIns="41473"/>
          <a:lstStyle/>
          <a:p>
            <a:endParaRPr lang="en-US"/>
          </a:p>
        </p:txBody>
      </p:sp>
      <p:sp>
        <p:nvSpPr>
          <p:cNvPr id="34923" name="Oval 156"/>
          <p:cNvSpPr>
            <a:spLocks noChangeArrowheads="1"/>
          </p:cNvSpPr>
          <p:nvPr/>
        </p:nvSpPr>
        <p:spPr bwMode="auto">
          <a:xfrm>
            <a:off x="6446881" y="2341686"/>
            <a:ext cx="93600" cy="95050"/>
          </a:xfrm>
          <a:prstGeom prst="ellipse">
            <a:avLst/>
          </a:prstGeom>
          <a:solidFill>
            <a:srgbClr val="3366FF"/>
          </a:solidFill>
          <a:ln w="25560">
            <a:solidFill>
              <a:srgbClr val="000000"/>
            </a:solidFill>
            <a:miter lim="800000"/>
            <a:headEnd/>
            <a:tailEnd/>
          </a:ln>
        </p:spPr>
        <p:txBody>
          <a:bodyPr wrap="none" lIns="82945" tIns="41473" rIns="82945" bIns="41473" anchor="ctr"/>
          <a:lstStyle/>
          <a:p>
            <a:endParaRPr lang="en-US"/>
          </a:p>
        </p:txBody>
      </p:sp>
      <p:sp>
        <p:nvSpPr>
          <p:cNvPr id="34924" name="Rectangle 157"/>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 on r1:</a:t>
            </a:r>
          </a:p>
        </p:txBody>
      </p:sp>
      <p:sp>
        <p:nvSpPr>
          <p:cNvPr id="34925" name="Line 4"/>
          <p:cNvSpPr>
            <a:spLocks noChangeShapeType="1"/>
          </p:cNvSpPr>
          <p:nvPr/>
        </p:nvSpPr>
        <p:spPr bwMode="auto">
          <a:xfrm>
            <a:off x="49392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3731" name="Rectangle 5"/>
          <p:cNvSpPr>
            <a:spLocks noChangeArrowheads="1"/>
          </p:cNvSpPr>
          <p:nvPr>
            <p:ph type="title"/>
          </p:nvPr>
        </p:nvSpPr>
        <p:spPr/>
        <p:txBody>
          <a:bodyPr/>
          <a:lstStyle/>
          <a:p>
            <a:pPr algn="ctr" eaLnBrk="1" hangingPunct="1"/>
            <a:r>
              <a:rPr lang="en-US" dirty="0" smtClean="0"/>
              <a:t>Aside:  MIPS Register Convention</a:t>
            </a:r>
          </a:p>
        </p:txBody>
      </p:sp>
      <p:sp>
        <p:nvSpPr>
          <p:cNvPr id="73732" name="Rectangle 168"/>
          <p:cNvSpPr>
            <a:spLocks/>
          </p:cNvSpPr>
          <p:nvPr/>
        </p:nvSpPr>
        <p:spPr bwMode="auto">
          <a:xfrm>
            <a:off x="609600" y="914400"/>
            <a:ext cx="7924800" cy="6795707"/>
          </a:xfrm>
          <a:prstGeom prst="rect">
            <a:avLst/>
          </a:prstGeom>
          <a:solidFill>
            <a:schemeClr val="bg1"/>
          </a:solidFill>
          <a:ln w="25400">
            <a:noFill/>
            <a:miter lim="800000"/>
            <a:headEnd/>
            <a:tailEnd/>
          </a:ln>
        </p:spPr>
        <p:txBody>
          <a:bodyPr>
            <a:spAutoFit/>
          </a:bodyPr>
          <a:lstStyle/>
          <a:p>
            <a:pPr algn="l"/>
            <a:r>
              <a:rPr lang="en-US" sz="1800" dirty="0">
                <a:latin typeface="Times New Roman" charset="0"/>
                <a:ea typeface="ＭＳ Ｐゴシック" charset="-128"/>
              </a:rPr>
              <a:t>$zero   (0) constant 0 (hardware)</a:t>
            </a:r>
          </a:p>
          <a:p>
            <a:pPr algn="l"/>
            <a:endParaRPr lang="en-US" sz="1800" dirty="0">
              <a:latin typeface="Times New Roman" charset="0"/>
              <a:ea typeface="ＭＳ Ｐゴシック" charset="-128"/>
            </a:endParaRPr>
          </a:p>
          <a:p>
            <a:pPr algn="l"/>
            <a:r>
              <a:rPr lang="en-US" sz="1800" dirty="0">
                <a:latin typeface="Times New Roman" charset="0"/>
              </a:rPr>
              <a:t>$at (1) $k0 (26), &amp; $k1 (27) reserved for Assembler and O/S</a:t>
            </a:r>
          </a:p>
          <a:p>
            <a:pPr algn="l"/>
            <a:endParaRPr lang="en-US" sz="1800" dirty="0">
              <a:latin typeface="Times New Roman" charset="0"/>
            </a:endParaRPr>
          </a:p>
          <a:p>
            <a:pPr algn="l"/>
            <a:r>
              <a:rPr lang="en-US" sz="1800" dirty="0">
                <a:latin typeface="Times New Roman" charset="0"/>
              </a:rPr>
              <a:t>$a0-$a3    (4-7) are used to pass the first four arguments to routines (remaining are passed on the stack)</a:t>
            </a:r>
          </a:p>
          <a:p>
            <a:pPr algn="l"/>
            <a:endParaRPr lang="en-US" sz="1800" dirty="0">
              <a:latin typeface="Times New Roman" charset="0"/>
            </a:endParaRPr>
          </a:p>
          <a:p>
            <a:pPr algn="l"/>
            <a:r>
              <a:rPr lang="en-US" sz="1800" dirty="0">
                <a:latin typeface="Times New Roman" charset="0"/>
                <a:ea typeface="ＭＳ Ｐゴシック" charset="-128"/>
              </a:rPr>
              <a:t>$v0 - $v1    (2-3)	returned values</a:t>
            </a:r>
          </a:p>
          <a:p>
            <a:pPr algn="l"/>
            <a:endParaRPr lang="en-US" sz="1800" dirty="0">
              <a:latin typeface="Times New Roman" charset="0"/>
            </a:endParaRPr>
          </a:p>
          <a:p>
            <a:pPr algn="l">
              <a:lnSpc>
                <a:spcPct val="90000"/>
              </a:lnSpc>
              <a:buClr>
                <a:srgbClr val="FC0128"/>
              </a:buClr>
              <a:buSzPct val="75000"/>
              <a:buFont typeface="Wingdings" charset="2"/>
              <a:buNone/>
            </a:pPr>
            <a:r>
              <a:rPr lang="en-US" sz="1800" dirty="0">
                <a:latin typeface="Times New Roman" charset="0"/>
              </a:rPr>
              <a:t>$t0 - $t7   (8-15) are caller-saved registers</a:t>
            </a:r>
          </a:p>
          <a:p>
            <a:pPr algn="l">
              <a:lnSpc>
                <a:spcPct val="90000"/>
              </a:lnSpc>
              <a:buClr>
                <a:srgbClr val="FC0128"/>
              </a:buClr>
              <a:buSzPct val="75000"/>
              <a:buFont typeface="Wingdings" charset="2"/>
              <a:buNone/>
            </a:pPr>
            <a:endParaRPr lang="en-US" sz="1800" dirty="0">
              <a:latin typeface="Times New Roman" charset="0"/>
            </a:endParaRPr>
          </a:p>
          <a:p>
            <a:pPr algn="l">
              <a:lnSpc>
                <a:spcPct val="90000"/>
              </a:lnSpc>
              <a:buClr>
                <a:srgbClr val="FC0128"/>
              </a:buClr>
              <a:buSzPct val="75000"/>
              <a:buFont typeface="Wingdings" charset="2"/>
              <a:buNone/>
            </a:pPr>
            <a:r>
              <a:rPr lang="en-US" sz="1800" dirty="0">
                <a:latin typeface="Times New Roman" charset="0"/>
              </a:rPr>
              <a:t>$s0 - $s7    (16-23) are </a:t>
            </a:r>
            <a:r>
              <a:rPr lang="en-US" sz="1800" dirty="0" err="1">
                <a:latin typeface="Times New Roman" charset="0"/>
              </a:rPr>
              <a:t>callee</a:t>
            </a:r>
            <a:r>
              <a:rPr lang="en-US" sz="1800" dirty="0">
                <a:latin typeface="Times New Roman" charset="0"/>
              </a:rPr>
              <a:t>-saved registers</a:t>
            </a:r>
          </a:p>
          <a:p>
            <a:pPr algn="l">
              <a:lnSpc>
                <a:spcPct val="90000"/>
              </a:lnSpc>
              <a:buClr>
                <a:srgbClr val="FC0128"/>
              </a:buClr>
              <a:buSzPct val="75000"/>
              <a:buFont typeface="Wingdings" charset="2"/>
              <a:buNone/>
            </a:pPr>
            <a:endParaRPr lang="en-US" sz="1800" dirty="0">
              <a:latin typeface="Times New Roman" charset="0"/>
            </a:endParaRPr>
          </a:p>
          <a:p>
            <a:pPr algn="l">
              <a:lnSpc>
                <a:spcPct val="90000"/>
              </a:lnSpc>
              <a:buClr>
                <a:srgbClr val="FC0128"/>
              </a:buClr>
              <a:buSzPct val="75000"/>
              <a:buFont typeface="Wingdings" charset="2"/>
              <a:buNone/>
            </a:pPr>
            <a:r>
              <a:rPr lang="en-US" sz="1800" dirty="0">
                <a:latin typeface="Times New Roman" charset="0"/>
                <a:ea typeface="ＭＳ Ｐゴシック" charset="-128"/>
              </a:rPr>
              <a:t>$</a:t>
            </a:r>
            <a:r>
              <a:rPr lang="en-US" sz="1800" dirty="0" err="1">
                <a:latin typeface="Times New Roman" charset="0"/>
                <a:ea typeface="ＭＳ Ｐゴシック" charset="-128"/>
              </a:rPr>
              <a:t>gp</a:t>
            </a:r>
            <a:r>
              <a:rPr lang="en-US" sz="1800" dirty="0">
                <a:latin typeface="Times New Roman" charset="0"/>
                <a:ea typeface="ＭＳ Ｐゴシック" charset="-128"/>
              </a:rPr>
              <a:t>    (28)	global pointer that points to the middle of a 64K block memory in the static data segment. Static memory vs. automatic memory</a:t>
            </a:r>
          </a:p>
          <a:p>
            <a:pPr algn="l">
              <a:lnSpc>
                <a:spcPct val="90000"/>
              </a:lnSpc>
              <a:buClr>
                <a:srgbClr val="FC0128"/>
              </a:buClr>
              <a:buSzPct val="75000"/>
              <a:buFont typeface="Wingdings" charset="2"/>
              <a:buNone/>
            </a:pPr>
            <a:endParaRPr lang="en-US" sz="1800" dirty="0">
              <a:latin typeface="Times New Roman" charset="0"/>
              <a:ea typeface="ＭＳ Ｐゴシック" charset="-128"/>
            </a:endParaRPr>
          </a:p>
          <a:p>
            <a:pPr algn="l">
              <a:lnSpc>
                <a:spcPct val="90000"/>
              </a:lnSpc>
              <a:buClr>
                <a:srgbClr val="FC0128"/>
              </a:buClr>
              <a:buSzPct val="75000"/>
              <a:buFont typeface="Wingdings" charset="2"/>
              <a:buNone/>
            </a:pPr>
            <a:r>
              <a:rPr lang="en-US" sz="1800" dirty="0">
                <a:latin typeface="Times New Roman" charset="0"/>
                <a:ea typeface="ＭＳ Ｐゴシック" charset="-128"/>
              </a:rPr>
              <a:t>$sp	(29)	stack pointer</a:t>
            </a:r>
          </a:p>
          <a:p>
            <a:pPr algn="l">
              <a:lnSpc>
                <a:spcPct val="90000"/>
              </a:lnSpc>
              <a:buClr>
                <a:srgbClr val="FC0128"/>
              </a:buClr>
              <a:buSzPct val="75000"/>
              <a:buFont typeface="Wingdings" charset="2"/>
              <a:buNone/>
            </a:pPr>
            <a:endParaRPr lang="en-US" sz="1800" dirty="0">
              <a:latin typeface="Times New Roman" charset="0"/>
              <a:ea typeface="ＭＳ Ｐゴシック" charset="-128"/>
            </a:endParaRPr>
          </a:p>
          <a:p>
            <a:pPr algn="l">
              <a:lnSpc>
                <a:spcPct val="90000"/>
              </a:lnSpc>
              <a:buClr>
                <a:srgbClr val="FC0128"/>
              </a:buClr>
              <a:buSzPct val="75000"/>
              <a:buFont typeface="Wingdings" charset="2"/>
              <a:buNone/>
            </a:pPr>
            <a:r>
              <a:rPr lang="en-US" sz="1800" dirty="0">
                <a:latin typeface="Times New Roman" charset="0"/>
                <a:ea typeface="ＭＳ Ｐゴシック" charset="-128"/>
              </a:rPr>
              <a:t>$</a:t>
            </a:r>
            <a:r>
              <a:rPr lang="en-US" sz="1800" dirty="0" err="1">
                <a:latin typeface="Times New Roman" charset="0"/>
                <a:ea typeface="ＭＳ Ｐゴシック" charset="-128"/>
              </a:rPr>
              <a:t>fp</a:t>
            </a:r>
            <a:r>
              <a:rPr lang="en-US" sz="1800" dirty="0">
                <a:latin typeface="Times New Roman" charset="0"/>
                <a:ea typeface="ＭＳ Ｐゴシック" charset="-128"/>
              </a:rPr>
              <a:t>	(30)	frame pointer</a:t>
            </a:r>
          </a:p>
          <a:p>
            <a:pPr algn="l">
              <a:lnSpc>
                <a:spcPct val="90000"/>
              </a:lnSpc>
              <a:buClr>
                <a:srgbClr val="FC0128"/>
              </a:buClr>
              <a:buSzPct val="75000"/>
              <a:buFont typeface="Wingdings" charset="2"/>
              <a:buNone/>
            </a:pPr>
            <a:endParaRPr lang="en-US" sz="1800" dirty="0">
              <a:latin typeface="Times New Roman" charset="0"/>
              <a:ea typeface="ＭＳ Ｐゴシック" charset="-128"/>
            </a:endParaRPr>
          </a:p>
          <a:p>
            <a:pPr algn="l">
              <a:lnSpc>
                <a:spcPct val="90000"/>
              </a:lnSpc>
              <a:buClr>
                <a:srgbClr val="FC0128"/>
              </a:buClr>
              <a:buSzPct val="75000"/>
              <a:buFont typeface="Wingdings" charset="2"/>
              <a:buNone/>
            </a:pPr>
            <a:r>
              <a:rPr lang="en-US" sz="1800" dirty="0">
                <a:latin typeface="Times New Roman" charset="0"/>
                <a:ea typeface="ＭＳ Ｐゴシック" charset="-128"/>
              </a:rPr>
              <a:t>$</a:t>
            </a:r>
            <a:r>
              <a:rPr lang="en-US" sz="1800" dirty="0" err="1">
                <a:latin typeface="Times New Roman" charset="0"/>
                <a:ea typeface="ＭＳ Ｐゴシック" charset="-128"/>
              </a:rPr>
              <a:t>ra</a:t>
            </a:r>
            <a:r>
              <a:rPr lang="en-US" sz="1800" dirty="0">
                <a:latin typeface="Times New Roman" charset="0"/>
                <a:ea typeface="ＭＳ Ｐゴシック" charset="-128"/>
              </a:rPr>
              <a:t>	(31)	return </a:t>
            </a:r>
            <a:r>
              <a:rPr lang="en-US" sz="1800" dirty="0" err="1">
                <a:latin typeface="Times New Roman" charset="0"/>
                <a:ea typeface="ＭＳ Ｐゴシック" charset="-128"/>
              </a:rPr>
              <a:t>addr</a:t>
            </a:r>
            <a:r>
              <a:rPr lang="en-US" sz="1800" dirty="0">
                <a:latin typeface="Times New Roman" charset="0"/>
                <a:ea typeface="ＭＳ Ｐゴシック" charset="-128"/>
              </a:rPr>
              <a:t> (hardware)</a:t>
            </a:r>
            <a:endParaRPr lang="en-US" sz="2800" dirty="0">
              <a:latin typeface="Arial" charset="0"/>
              <a:ea typeface="ＭＳ Ｐゴシック" charset="-128"/>
            </a:endParaRPr>
          </a:p>
          <a:p>
            <a:pPr algn="l">
              <a:lnSpc>
                <a:spcPct val="90000"/>
              </a:lnSpc>
              <a:buClr>
                <a:srgbClr val="FC0128"/>
              </a:buClr>
              <a:buSzPct val="75000"/>
              <a:buFont typeface="Wingdings" charset="2"/>
              <a:buNone/>
            </a:pPr>
            <a:endParaRPr lang="en-US" sz="2800" dirty="0">
              <a:latin typeface="Arial" charset="0"/>
              <a:ea typeface="ＭＳ Ｐゴシック" charset="-128"/>
            </a:endParaRPr>
          </a:p>
          <a:p>
            <a:pPr algn="l">
              <a:lnSpc>
                <a:spcPct val="90000"/>
              </a:lnSpc>
              <a:buClr>
                <a:srgbClr val="FC0128"/>
              </a:buClr>
              <a:buSzPct val="75000"/>
              <a:buFont typeface="Wingdings" charset="2"/>
              <a:buNone/>
            </a:pPr>
            <a:endParaRPr lang="en-US" sz="2000" dirty="0">
              <a:latin typeface="Arial" charset="0"/>
              <a:sym typeface="Arial" charset="0"/>
            </a:endParaRPr>
          </a:p>
          <a:p>
            <a:pPr algn="l">
              <a:lnSpc>
                <a:spcPct val="90000"/>
              </a:lnSpc>
              <a:buClr>
                <a:srgbClr val="FC0128"/>
              </a:buClr>
              <a:buSzPct val="75000"/>
              <a:buFont typeface="Wingdings" charset="2"/>
              <a:buNone/>
            </a:pPr>
            <a:endParaRPr lang="en-US" sz="2000" dirty="0">
              <a:latin typeface="Arial" charset="0"/>
              <a:sym typeface="Arial" charset="0"/>
            </a:endParaRPr>
          </a:p>
          <a:p>
            <a:pPr algn="l"/>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ChangeArrowheads="1"/>
          </p:cNvSpPr>
          <p:nvPr/>
        </p:nvSpPr>
        <p:spPr bwMode="auto">
          <a:xfrm>
            <a:off x="1131841" y="1124759"/>
            <a:ext cx="5873760" cy="6131042"/>
          </a:xfrm>
          <a:prstGeom prst="rect">
            <a:avLst/>
          </a:prstGeom>
          <a:noFill/>
          <a:ln w="9525">
            <a:noFill/>
            <a:round/>
            <a:headEnd/>
            <a:tailEnd/>
          </a:ln>
        </p:spPr>
        <p:txBody>
          <a:bodyPr lIns="81966" tIns="40166" rIns="81966" bIns="40166">
            <a:spAutoFit/>
          </a:bodyPr>
          <a:lstStyle/>
          <a:p>
            <a:pPr>
              <a:lnSpc>
                <a:spcPct val="104000"/>
              </a:lnSpc>
              <a:buSzPct val="100000"/>
              <a:buFont typeface="Trebuchet MS" charset="0"/>
              <a:buChar char="•"/>
              <a:tabLst>
                <a:tab pos="656650" algn="l"/>
                <a:tab pos="1313299" algn="l"/>
                <a:tab pos="1969949" algn="l"/>
                <a:tab pos="2626599" algn="l"/>
                <a:tab pos="3283248" algn="l"/>
                <a:tab pos="3939898" algn="l"/>
                <a:tab pos="4596548" algn="l"/>
                <a:tab pos="5253198" algn="l"/>
              </a:tabLst>
            </a:pPr>
            <a:r>
              <a:rPr lang="en-GB" b="1" dirty="0">
                <a:solidFill>
                  <a:srgbClr val="000000"/>
                </a:solidFill>
                <a:latin typeface="Trebuchet MS" charset="0"/>
              </a:rPr>
              <a:t> </a:t>
            </a:r>
            <a:r>
              <a:rPr lang="en-GB" b="1" dirty="0">
                <a:solidFill>
                  <a:srgbClr val="3366FF"/>
                </a:solidFill>
                <a:latin typeface="Trebuchet MS" charset="0"/>
              </a:rPr>
              <a:t>“Forward” </a:t>
            </a:r>
            <a:r>
              <a:rPr lang="en-GB" b="1" dirty="0">
                <a:solidFill>
                  <a:srgbClr val="000000"/>
                </a:solidFill>
                <a:latin typeface="Trebuchet MS" charset="0"/>
              </a:rPr>
              <a:t>result from one stage to another</a:t>
            </a:r>
          </a:p>
          <a:p>
            <a:pPr>
              <a:lnSpc>
                <a:spcPct val="104000"/>
              </a:lnSpc>
              <a:buSzPct val="100000"/>
              <a:tabLst>
                <a:tab pos="656650" algn="l"/>
                <a:tab pos="1313299" algn="l"/>
                <a:tab pos="1969949" algn="l"/>
                <a:tab pos="2626599" algn="l"/>
                <a:tab pos="3283248" algn="l"/>
                <a:tab pos="3939898" algn="l"/>
                <a:tab pos="4596548" algn="l"/>
                <a:tab pos="5253198" algn="l"/>
              </a:tabLst>
            </a:pP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r>
              <a:rPr lang="en-GB" b="1" dirty="0">
                <a:solidFill>
                  <a:srgbClr val="000000"/>
                </a:solidFill>
                <a:latin typeface="Trebuchet MS" charset="0"/>
              </a:rPr>
              <a:t/>
            </a:r>
            <a:br>
              <a:rPr lang="en-GB" b="1" dirty="0">
                <a:solidFill>
                  <a:srgbClr val="000000"/>
                </a:solidFill>
                <a:latin typeface="Trebuchet MS" charset="0"/>
              </a:rPr>
            </a:br>
            <a:endParaRPr lang="en-GB" b="1" dirty="0">
              <a:solidFill>
                <a:srgbClr val="000000"/>
              </a:solidFill>
              <a:latin typeface="Trebuchet MS" charset="0"/>
            </a:endParaRPr>
          </a:p>
          <a:p>
            <a:pPr>
              <a:lnSpc>
                <a:spcPct val="104000"/>
              </a:lnSpc>
              <a:buSzPct val="100000"/>
              <a:buFont typeface="Trebuchet MS" charset="0"/>
              <a:buChar char="•"/>
              <a:tabLst>
                <a:tab pos="656650" algn="l"/>
                <a:tab pos="1313299" algn="l"/>
                <a:tab pos="1969949" algn="l"/>
                <a:tab pos="2626599" algn="l"/>
                <a:tab pos="3283248" algn="l"/>
                <a:tab pos="3939898" algn="l"/>
                <a:tab pos="4596548" algn="l"/>
                <a:tab pos="5253198" algn="l"/>
              </a:tabLst>
            </a:pPr>
            <a:r>
              <a:rPr lang="en-GB" b="1" dirty="0">
                <a:solidFill>
                  <a:srgbClr val="000000"/>
                </a:solidFill>
                <a:latin typeface="Trebuchet MS" charset="0"/>
              </a:rPr>
              <a:t> </a:t>
            </a:r>
          </a:p>
          <a:p>
            <a:pPr>
              <a:lnSpc>
                <a:spcPct val="104000"/>
              </a:lnSpc>
              <a:buSzPct val="100000"/>
              <a:tabLst>
                <a:tab pos="656650" algn="l"/>
                <a:tab pos="1313299" algn="l"/>
                <a:tab pos="1969949" algn="l"/>
                <a:tab pos="2626599" algn="l"/>
                <a:tab pos="3283248" algn="l"/>
                <a:tab pos="3939898" algn="l"/>
                <a:tab pos="4596548" algn="l"/>
                <a:tab pos="5253198" algn="l"/>
              </a:tabLst>
            </a:pPr>
            <a:endParaRPr lang="en-GB" b="1" dirty="0">
              <a:solidFill>
                <a:srgbClr val="000000"/>
              </a:solidFill>
              <a:latin typeface="Trebuchet MS" charset="0"/>
            </a:endParaRPr>
          </a:p>
          <a:p>
            <a:pPr>
              <a:lnSpc>
                <a:spcPct val="104000"/>
              </a:lnSpc>
              <a:buSzPct val="100000"/>
              <a:tabLst>
                <a:tab pos="656650" algn="l"/>
                <a:tab pos="1313299" algn="l"/>
                <a:tab pos="1969949" algn="l"/>
                <a:tab pos="2626599" algn="l"/>
                <a:tab pos="3283248" algn="l"/>
                <a:tab pos="3939898" algn="l"/>
                <a:tab pos="4596548" algn="l"/>
                <a:tab pos="5253198" algn="l"/>
              </a:tabLst>
            </a:pPr>
            <a:endParaRPr lang="en-GB" b="1" dirty="0">
              <a:solidFill>
                <a:srgbClr val="000000"/>
              </a:solidFill>
              <a:latin typeface="Trebuchet MS" charset="0"/>
            </a:endParaRPr>
          </a:p>
          <a:p>
            <a:pPr>
              <a:lnSpc>
                <a:spcPct val="104000"/>
              </a:lnSpc>
              <a:buSzPct val="100000"/>
              <a:tabLst>
                <a:tab pos="656650" algn="l"/>
                <a:tab pos="1313299" algn="l"/>
                <a:tab pos="1969949" algn="l"/>
                <a:tab pos="2626599" algn="l"/>
                <a:tab pos="3283248" algn="l"/>
                <a:tab pos="3939898" algn="l"/>
                <a:tab pos="4596548" algn="l"/>
                <a:tab pos="5253198" algn="l"/>
              </a:tabLst>
            </a:pPr>
            <a:endParaRPr lang="en-GB" b="1" dirty="0">
              <a:solidFill>
                <a:srgbClr val="000000"/>
              </a:solidFill>
              <a:latin typeface="Trebuchet MS" charset="0"/>
            </a:endParaRPr>
          </a:p>
          <a:p>
            <a:pPr>
              <a:lnSpc>
                <a:spcPct val="104000"/>
              </a:lnSpc>
              <a:buSzPct val="100000"/>
              <a:buFont typeface="Trebuchet MS" charset="0"/>
              <a:buChar char="•"/>
              <a:tabLst>
                <a:tab pos="656650" algn="l"/>
                <a:tab pos="1313299" algn="l"/>
                <a:tab pos="1969949" algn="l"/>
                <a:tab pos="2626599" algn="l"/>
                <a:tab pos="3283248" algn="l"/>
                <a:tab pos="3939898" algn="l"/>
                <a:tab pos="4596548" algn="l"/>
                <a:tab pos="5253198" algn="l"/>
              </a:tabLst>
            </a:pPr>
            <a:r>
              <a:rPr lang="en-GB" b="1" dirty="0">
                <a:solidFill>
                  <a:srgbClr val="000000"/>
                </a:solidFill>
                <a:latin typeface="Trebuchet MS" charset="0"/>
              </a:rPr>
              <a:t>“or” OK if define read/write properly</a:t>
            </a:r>
          </a:p>
          <a:p>
            <a:pPr>
              <a:lnSpc>
                <a:spcPct val="104000"/>
              </a:lnSpc>
              <a:buSzPct val="100000"/>
              <a:buFont typeface="Trebuchet MS" charset="0"/>
              <a:buChar char="•"/>
              <a:tabLst>
                <a:tab pos="656650" algn="l"/>
                <a:tab pos="1313299" algn="l"/>
                <a:tab pos="1969949" algn="l"/>
                <a:tab pos="2626599" algn="l"/>
                <a:tab pos="3283248" algn="l"/>
                <a:tab pos="3939898" algn="l"/>
                <a:tab pos="4596548" algn="l"/>
                <a:tab pos="5253198" algn="l"/>
              </a:tabLst>
            </a:pPr>
            <a:endParaRPr lang="en-GB" b="1" dirty="0">
              <a:solidFill>
                <a:srgbClr val="000000"/>
              </a:solidFill>
              <a:latin typeface="Trebuchet MS" charset="0"/>
            </a:endParaRPr>
          </a:p>
          <a:p>
            <a:pPr>
              <a:lnSpc>
                <a:spcPct val="104000"/>
              </a:lnSpc>
              <a:buSzPct val="100000"/>
              <a:tabLst>
                <a:tab pos="656650" algn="l"/>
                <a:tab pos="1313299" algn="l"/>
                <a:tab pos="1969949" algn="l"/>
                <a:tab pos="2626599" algn="l"/>
                <a:tab pos="3283248" algn="l"/>
                <a:tab pos="3939898" algn="l"/>
                <a:tab pos="4596548" algn="l"/>
                <a:tab pos="5253198" algn="l"/>
              </a:tabLst>
            </a:pPr>
            <a:r>
              <a:rPr lang="en-GB" b="1" dirty="0">
                <a:solidFill>
                  <a:srgbClr val="FF0000"/>
                </a:solidFill>
                <a:latin typeface="Trebuchet MS" charset="0"/>
              </a:rPr>
              <a:t>What does this solution require?</a:t>
            </a:r>
          </a:p>
        </p:txBody>
      </p:sp>
      <p:sp>
        <p:nvSpPr>
          <p:cNvPr id="36867" name="Freeform 2"/>
          <p:cNvSpPr>
            <a:spLocks noChangeArrowheads="1"/>
          </p:cNvSpPr>
          <p:nvPr/>
        </p:nvSpPr>
        <p:spPr bwMode="auto">
          <a:xfrm>
            <a:off x="5811840" y="2141505"/>
            <a:ext cx="226080" cy="459408"/>
          </a:xfrm>
          <a:custGeom>
            <a:avLst/>
            <a:gdLst>
              <a:gd name="T0" fmla="*/ 434381464 w 142"/>
              <a:gd name="T1" fmla="*/ 0 h 289"/>
              <a:gd name="T2" fmla="*/ 0 w 142"/>
              <a:gd name="T3" fmla="*/ 0 h 289"/>
              <a:gd name="T4" fmla="*/ 0 w 142"/>
              <a:gd name="T5" fmla="*/ 884311003 h 289"/>
              <a:gd name="T6" fmla="*/ 434381464 w 142"/>
              <a:gd name="T7" fmla="*/ 884311003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6868" name="Freeform 3"/>
          <p:cNvSpPr>
            <a:spLocks noChangeArrowheads="1"/>
          </p:cNvSpPr>
          <p:nvPr/>
        </p:nvSpPr>
        <p:spPr bwMode="auto">
          <a:xfrm>
            <a:off x="4633920" y="2852940"/>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6869" name="Freeform 4"/>
          <p:cNvSpPr>
            <a:spLocks noChangeArrowheads="1"/>
          </p:cNvSpPr>
          <p:nvPr/>
        </p:nvSpPr>
        <p:spPr bwMode="auto">
          <a:xfrm>
            <a:off x="5310720" y="3564375"/>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6870" name="Freeform 5"/>
          <p:cNvSpPr>
            <a:spLocks noChangeArrowheads="1"/>
          </p:cNvSpPr>
          <p:nvPr/>
        </p:nvSpPr>
        <p:spPr bwMode="auto">
          <a:xfrm>
            <a:off x="5988960" y="4274369"/>
            <a:ext cx="236160" cy="459409"/>
          </a:xfrm>
          <a:custGeom>
            <a:avLst/>
            <a:gdLst>
              <a:gd name="T0" fmla="*/ 0 w 148"/>
              <a:gd name="T1" fmla="*/ 0 h 289"/>
              <a:gd name="T2" fmla="*/ 454893019 w 148"/>
              <a:gd name="T3" fmla="*/ 0 h 289"/>
              <a:gd name="T4" fmla="*/ 454893019 w 148"/>
              <a:gd name="T5" fmla="*/ 884314502 h 289"/>
              <a:gd name="T6" fmla="*/ 0 w 148"/>
              <a:gd name="T7" fmla="*/ 884314502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rgbClr val="33CC33"/>
          </a:solidFill>
          <a:ln w="25560">
            <a:solidFill>
              <a:srgbClr val="000000"/>
            </a:solidFill>
            <a:round/>
            <a:headEnd/>
            <a:tailEnd/>
          </a:ln>
        </p:spPr>
        <p:txBody>
          <a:bodyPr wrap="none" lIns="82945" tIns="41473" rIns="82945" bIns="41473" anchor="ctr"/>
          <a:lstStyle/>
          <a:p>
            <a:endParaRPr lang="en-US"/>
          </a:p>
        </p:txBody>
      </p:sp>
      <p:sp>
        <p:nvSpPr>
          <p:cNvPr id="36871" name="Rectangle 6"/>
          <p:cNvSpPr>
            <a:spLocks noChangeArrowheads="1"/>
          </p:cNvSpPr>
          <p:nvPr/>
        </p:nvSpPr>
        <p:spPr bwMode="auto">
          <a:xfrm>
            <a:off x="326248" y="2327285"/>
            <a:ext cx="277743" cy="2417782"/>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300" i="1" dirty="0">
                <a:solidFill>
                  <a:srgbClr val="000000"/>
                </a:solidFill>
                <a:latin typeface="Trebuchet MS" charset="0"/>
              </a:rPr>
              <a:t>I</a:t>
            </a:r>
          </a:p>
          <a:p>
            <a:pPr algn="ctr" hangingPunct="1">
              <a:lnSpc>
                <a:spcPct val="104000"/>
              </a:lnSpc>
            </a:pPr>
            <a:r>
              <a:rPr lang="en-GB" sz="1300" i="1" dirty="0">
                <a:solidFill>
                  <a:srgbClr val="000000"/>
                </a:solidFill>
                <a:latin typeface="Trebuchet MS" charset="0"/>
              </a:rPr>
              <a:t>n</a:t>
            </a:r>
          </a:p>
          <a:p>
            <a:pPr algn="ctr" hangingPunct="1">
              <a:lnSpc>
                <a:spcPct val="104000"/>
              </a:lnSpc>
            </a:pPr>
            <a:r>
              <a:rPr lang="en-GB" sz="1300" i="1" dirty="0">
                <a:solidFill>
                  <a:srgbClr val="000000"/>
                </a:solidFill>
                <a:latin typeface="Trebuchet MS" charset="0"/>
              </a:rPr>
              <a:t>s</a:t>
            </a:r>
          </a:p>
          <a:p>
            <a:pPr algn="ctr" hangingPunct="1">
              <a:lnSpc>
                <a:spcPct val="104000"/>
              </a:lnSpc>
            </a:pPr>
            <a:r>
              <a:rPr lang="en-GB" sz="1300" i="1" dirty="0">
                <a:solidFill>
                  <a:srgbClr val="000000"/>
                </a:solidFill>
                <a:latin typeface="Trebuchet MS" charset="0"/>
              </a:rPr>
              <a:t>t</a:t>
            </a:r>
          </a:p>
          <a:p>
            <a:pPr algn="ctr" hangingPunct="1">
              <a:lnSpc>
                <a:spcPct val="104000"/>
              </a:lnSpc>
            </a:pPr>
            <a:r>
              <a:rPr lang="en-GB" sz="1300" i="1" dirty="0">
                <a:solidFill>
                  <a:srgbClr val="000000"/>
                </a:solidFill>
                <a:latin typeface="Trebuchet MS" charset="0"/>
              </a:rPr>
              <a:t>r.</a:t>
            </a:r>
          </a:p>
          <a:p>
            <a:pPr algn="ctr" hangingPunct="1">
              <a:lnSpc>
                <a:spcPct val="104000"/>
              </a:lnSpc>
            </a:pPr>
            <a:endParaRPr lang="en-GB" sz="1300" i="1" dirty="0">
              <a:solidFill>
                <a:srgbClr val="000000"/>
              </a:solidFill>
              <a:latin typeface="Trebuchet MS" charset="0"/>
            </a:endParaRPr>
          </a:p>
          <a:p>
            <a:pPr algn="ctr" hangingPunct="1">
              <a:lnSpc>
                <a:spcPct val="104000"/>
              </a:lnSpc>
            </a:pPr>
            <a:r>
              <a:rPr lang="en-GB" sz="1300" i="1" dirty="0">
                <a:solidFill>
                  <a:srgbClr val="000000"/>
                </a:solidFill>
                <a:latin typeface="Trebuchet MS" charset="0"/>
              </a:rPr>
              <a:t>O</a:t>
            </a:r>
          </a:p>
          <a:p>
            <a:pPr algn="ctr" hangingPunct="1">
              <a:lnSpc>
                <a:spcPct val="104000"/>
              </a:lnSpc>
            </a:pPr>
            <a:r>
              <a:rPr lang="en-GB" sz="1300" i="1" dirty="0">
                <a:solidFill>
                  <a:srgbClr val="000000"/>
                </a:solidFill>
                <a:latin typeface="Trebuchet MS" charset="0"/>
              </a:rPr>
              <a:t>r</a:t>
            </a:r>
          </a:p>
          <a:p>
            <a:pPr algn="ctr" hangingPunct="1">
              <a:lnSpc>
                <a:spcPct val="104000"/>
              </a:lnSpc>
            </a:pPr>
            <a:r>
              <a:rPr lang="en-GB" sz="1300" i="1" dirty="0">
                <a:solidFill>
                  <a:srgbClr val="000000"/>
                </a:solidFill>
                <a:latin typeface="Trebuchet MS" charset="0"/>
              </a:rPr>
              <a:t>d</a:t>
            </a:r>
          </a:p>
          <a:p>
            <a:pPr algn="ctr" hangingPunct="1">
              <a:lnSpc>
                <a:spcPct val="104000"/>
              </a:lnSpc>
            </a:pPr>
            <a:r>
              <a:rPr lang="en-GB" sz="1300" i="1" dirty="0">
                <a:solidFill>
                  <a:srgbClr val="000000"/>
                </a:solidFill>
                <a:latin typeface="Trebuchet MS" charset="0"/>
              </a:rPr>
              <a:t>e</a:t>
            </a:r>
          </a:p>
          <a:p>
            <a:pPr algn="ctr" hangingPunct="1">
              <a:lnSpc>
                <a:spcPct val="104000"/>
              </a:lnSpc>
            </a:pPr>
            <a:r>
              <a:rPr lang="en-GB" sz="1300" i="1" dirty="0">
                <a:solidFill>
                  <a:srgbClr val="000000"/>
                </a:solidFill>
                <a:latin typeface="Trebuchet MS" charset="0"/>
              </a:rPr>
              <a:t>r</a:t>
            </a:r>
          </a:p>
        </p:txBody>
      </p:sp>
      <p:sp>
        <p:nvSpPr>
          <p:cNvPr id="36872" name="Line 7"/>
          <p:cNvSpPr>
            <a:spLocks noChangeShapeType="1"/>
          </p:cNvSpPr>
          <p:nvPr/>
        </p:nvSpPr>
        <p:spPr bwMode="auto">
          <a:xfrm>
            <a:off x="770401" y="2324404"/>
            <a:ext cx="1440" cy="3225939"/>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6873" name="Line 8"/>
          <p:cNvSpPr>
            <a:spLocks noChangeShapeType="1"/>
          </p:cNvSpPr>
          <p:nvPr/>
        </p:nvSpPr>
        <p:spPr bwMode="auto">
          <a:xfrm>
            <a:off x="1429920" y="1892358"/>
            <a:ext cx="6311520" cy="1441"/>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36874" name="Rectangle 9"/>
          <p:cNvSpPr>
            <a:spLocks noChangeArrowheads="1"/>
          </p:cNvSpPr>
          <p:nvPr/>
        </p:nvSpPr>
        <p:spPr bwMode="auto">
          <a:xfrm>
            <a:off x="1092960" y="1502078"/>
            <a:ext cx="1583100" cy="289187"/>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sz="1300" i="1" dirty="0">
                <a:solidFill>
                  <a:srgbClr val="000000"/>
                </a:solidFill>
                <a:latin typeface="Trebuchet MS" charset="0"/>
              </a:rPr>
              <a:t>Time (clock cycles)</a:t>
            </a:r>
          </a:p>
        </p:txBody>
      </p:sp>
      <p:sp>
        <p:nvSpPr>
          <p:cNvPr id="36875" name="Rectangle 10"/>
          <p:cNvSpPr>
            <a:spLocks noChangeArrowheads="1"/>
          </p:cNvSpPr>
          <p:nvPr/>
        </p:nvSpPr>
        <p:spPr bwMode="auto">
          <a:xfrm>
            <a:off x="676801" y="2137185"/>
            <a:ext cx="1499231"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add </a:t>
            </a:r>
            <a:r>
              <a:rPr lang="en-GB" b="1" u="sng" dirty="0">
                <a:solidFill>
                  <a:srgbClr val="3366FF"/>
                </a:solidFill>
                <a:latin typeface="Trebuchet MS" charset="0"/>
              </a:rPr>
              <a:t>r1</a:t>
            </a:r>
            <a:r>
              <a:rPr lang="en-GB" b="1" dirty="0">
                <a:solidFill>
                  <a:srgbClr val="000000"/>
                </a:solidFill>
                <a:latin typeface="Trebuchet MS" charset="0"/>
              </a:rPr>
              <a:t>,r2,r3</a:t>
            </a:r>
          </a:p>
        </p:txBody>
      </p:sp>
      <p:sp>
        <p:nvSpPr>
          <p:cNvPr id="36876" name="Rectangle 11"/>
          <p:cNvSpPr>
            <a:spLocks noChangeArrowheads="1"/>
          </p:cNvSpPr>
          <p:nvPr/>
        </p:nvSpPr>
        <p:spPr bwMode="auto">
          <a:xfrm>
            <a:off x="652320" y="2860141"/>
            <a:ext cx="1476789"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sub r4,</a:t>
            </a:r>
            <a:r>
              <a:rPr lang="en-GB" b="1" u="sng" dirty="0">
                <a:solidFill>
                  <a:srgbClr val="00FF00"/>
                </a:solidFill>
                <a:latin typeface="Trebuchet MS" charset="0"/>
              </a:rPr>
              <a:t>r1</a:t>
            </a:r>
            <a:r>
              <a:rPr lang="en-GB" b="1" dirty="0">
                <a:solidFill>
                  <a:srgbClr val="000000"/>
                </a:solidFill>
                <a:latin typeface="Trebuchet MS" charset="0"/>
              </a:rPr>
              <a:t>,r3</a:t>
            </a:r>
          </a:p>
        </p:txBody>
      </p:sp>
      <p:sp>
        <p:nvSpPr>
          <p:cNvPr id="36877" name="Rectangle 12"/>
          <p:cNvSpPr>
            <a:spLocks noChangeArrowheads="1"/>
          </p:cNvSpPr>
          <p:nvPr/>
        </p:nvSpPr>
        <p:spPr bwMode="auto">
          <a:xfrm>
            <a:off x="627840" y="3584537"/>
            <a:ext cx="1500835"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and r6,</a:t>
            </a:r>
            <a:r>
              <a:rPr lang="en-GB" b="1" u="sng" dirty="0">
                <a:solidFill>
                  <a:srgbClr val="00FF00"/>
                </a:solidFill>
                <a:latin typeface="Trebuchet MS" charset="0"/>
              </a:rPr>
              <a:t>r1</a:t>
            </a:r>
            <a:r>
              <a:rPr lang="en-GB" b="1" dirty="0">
                <a:solidFill>
                  <a:srgbClr val="000000"/>
                </a:solidFill>
                <a:latin typeface="Trebuchet MS" charset="0"/>
              </a:rPr>
              <a:t>,r7</a:t>
            </a:r>
          </a:p>
        </p:txBody>
      </p:sp>
      <p:sp>
        <p:nvSpPr>
          <p:cNvPr id="36878" name="Rectangle 13"/>
          <p:cNvSpPr>
            <a:spLocks noChangeArrowheads="1"/>
          </p:cNvSpPr>
          <p:nvPr/>
        </p:nvSpPr>
        <p:spPr bwMode="auto">
          <a:xfrm>
            <a:off x="619200" y="4308933"/>
            <a:ext cx="1473583"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Lst>
            </a:pPr>
            <a:r>
              <a:rPr lang="en-GB" b="1" dirty="0">
                <a:solidFill>
                  <a:srgbClr val="000000"/>
                </a:solidFill>
                <a:latin typeface="Trebuchet MS" charset="0"/>
              </a:rPr>
              <a:t>or   r8,</a:t>
            </a:r>
            <a:r>
              <a:rPr lang="en-GB" b="1" u="sng" dirty="0">
                <a:solidFill>
                  <a:srgbClr val="00FF00"/>
                </a:solidFill>
                <a:latin typeface="Trebuchet MS" charset="0"/>
              </a:rPr>
              <a:t>r1</a:t>
            </a:r>
            <a:r>
              <a:rPr lang="en-GB" b="1" dirty="0">
                <a:solidFill>
                  <a:srgbClr val="000000"/>
                </a:solidFill>
                <a:latin typeface="Trebuchet MS" charset="0"/>
              </a:rPr>
              <a:t>,r9</a:t>
            </a:r>
          </a:p>
        </p:txBody>
      </p:sp>
      <p:sp>
        <p:nvSpPr>
          <p:cNvPr id="36879" name="Rectangle 14"/>
          <p:cNvSpPr>
            <a:spLocks noChangeArrowheads="1"/>
          </p:cNvSpPr>
          <p:nvPr/>
        </p:nvSpPr>
        <p:spPr bwMode="auto">
          <a:xfrm>
            <a:off x="616320" y="5031889"/>
            <a:ext cx="1733270" cy="369209"/>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 pos="1969949" algn="l"/>
              </a:tabLst>
            </a:pPr>
            <a:r>
              <a:rPr lang="en-GB" b="1" dirty="0" err="1">
                <a:solidFill>
                  <a:srgbClr val="000000"/>
                </a:solidFill>
                <a:latin typeface="Trebuchet MS" charset="0"/>
              </a:rPr>
              <a:t>xor</a:t>
            </a:r>
            <a:r>
              <a:rPr lang="en-GB" b="1" dirty="0">
                <a:solidFill>
                  <a:srgbClr val="000000"/>
                </a:solidFill>
                <a:latin typeface="Trebuchet MS" charset="0"/>
              </a:rPr>
              <a:t> r10,</a:t>
            </a:r>
            <a:r>
              <a:rPr lang="en-GB" b="1" u="sng" dirty="0">
                <a:solidFill>
                  <a:srgbClr val="00FF00"/>
                </a:solidFill>
                <a:latin typeface="Trebuchet MS" charset="0"/>
              </a:rPr>
              <a:t>r1</a:t>
            </a:r>
            <a:r>
              <a:rPr lang="en-GB" b="1" dirty="0">
                <a:solidFill>
                  <a:srgbClr val="000000"/>
                </a:solidFill>
                <a:latin typeface="Trebuchet MS" charset="0"/>
              </a:rPr>
              <a:t>,r11</a:t>
            </a:r>
          </a:p>
        </p:txBody>
      </p:sp>
      <p:sp>
        <p:nvSpPr>
          <p:cNvPr id="36880" name="Rectangle 15"/>
          <p:cNvSpPr>
            <a:spLocks noChangeArrowheads="1"/>
          </p:cNvSpPr>
          <p:nvPr/>
        </p:nvSpPr>
        <p:spPr bwMode="auto">
          <a:xfrm>
            <a:off x="3054240" y="1820351"/>
            <a:ext cx="3844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IF</a:t>
            </a:r>
          </a:p>
        </p:txBody>
      </p:sp>
      <p:sp>
        <p:nvSpPr>
          <p:cNvPr id="36881" name="Rectangle 16"/>
          <p:cNvSpPr>
            <a:spLocks noChangeArrowheads="1"/>
          </p:cNvSpPr>
          <p:nvPr/>
        </p:nvSpPr>
        <p:spPr bwMode="auto">
          <a:xfrm>
            <a:off x="3663360" y="1820351"/>
            <a:ext cx="77760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ID/RF</a:t>
            </a:r>
          </a:p>
        </p:txBody>
      </p:sp>
      <p:sp>
        <p:nvSpPr>
          <p:cNvPr id="36882" name="Rectangle 17"/>
          <p:cNvSpPr>
            <a:spLocks noChangeArrowheads="1"/>
          </p:cNvSpPr>
          <p:nvPr/>
        </p:nvSpPr>
        <p:spPr bwMode="auto">
          <a:xfrm>
            <a:off x="4501440" y="1820351"/>
            <a:ext cx="48528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EX</a:t>
            </a:r>
          </a:p>
        </p:txBody>
      </p:sp>
      <p:sp>
        <p:nvSpPr>
          <p:cNvPr id="36883" name="Rectangle 18"/>
          <p:cNvSpPr>
            <a:spLocks noChangeArrowheads="1"/>
          </p:cNvSpPr>
          <p:nvPr/>
        </p:nvSpPr>
        <p:spPr bwMode="auto">
          <a:xfrm>
            <a:off x="5175360" y="1820351"/>
            <a:ext cx="714240" cy="289187"/>
          </a:xfrm>
          <a:prstGeom prst="rect">
            <a:avLst/>
          </a:prstGeom>
          <a:noFill/>
          <a:ln w="9525">
            <a:noFill/>
            <a:round/>
            <a:headEnd/>
            <a:tailEnd/>
          </a:ln>
        </p:spPr>
        <p:txBody>
          <a:bodyPr lIns="81966" tIns="40166" rIns="81966" bIns="40166">
            <a:spAutoFit/>
          </a:bodyPr>
          <a:lstStyle/>
          <a:p>
            <a:pPr>
              <a:lnSpc>
                <a:spcPct val="104000"/>
              </a:lnSpc>
              <a:tabLst>
                <a:tab pos="656650" algn="l"/>
              </a:tabLst>
            </a:pPr>
            <a:r>
              <a:rPr lang="en-GB" sz="1300" b="1" dirty="0">
                <a:solidFill>
                  <a:srgbClr val="000000"/>
                </a:solidFill>
                <a:latin typeface="Trebuchet MS" charset="0"/>
              </a:rPr>
              <a:t>MEM</a:t>
            </a:r>
          </a:p>
        </p:txBody>
      </p:sp>
      <p:sp>
        <p:nvSpPr>
          <p:cNvPr id="36884" name="Rectangle 19"/>
          <p:cNvSpPr>
            <a:spLocks noChangeArrowheads="1"/>
          </p:cNvSpPr>
          <p:nvPr/>
        </p:nvSpPr>
        <p:spPr bwMode="auto">
          <a:xfrm>
            <a:off x="5950081" y="1820351"/>
            <a:ext cx="563040" cy="289187"/>
          </a:xfrm>
          <a:prstGeom prst="rect">
            <a:avLst/>
          </a:prstGeom>
          <a:noFill/>
          <a:ln w="9525">
            <a:noFill/>
            <a:round/>
            <a:headEnd/>
            <a:tailEnd/>
          </a:ln>
        </p:spPr>
        <p:txBody>
          <a:bodyPr lIns="81966" tIns="40166" rIns="81966" bIns="40166">
            <a:spAutoFit/>
          </a:bodyPr>
          <a:lstStyle/>
          <a:p>
            <a:pPr hangingPunct="1">
              <a:lnSpc>
                <a:spcPct val="104000"/>
              </a:lnSpc>
            </a:pPr>
            <a:r>
              <a:rPr lang="en-GB" sz="1300" b="1" dirty="0">
                <a:solidFill>
                  <a:srgbClr val="000000"/>
                </a:solidFill>
                <a:latin typeface="Trebuchet MS" charset="0"/>
              </a:rPr>
              <a:t>WB</a:t>
            </a:r>
          </a:p>
        </p:txBody>
      </p:sp>
      <p:sp>
        <p:nvSpPr>
          <p:cNvPr id="36885" name="Line 20"/>
          <p:cNvSpPr>
            <a:spLocks noChangeShapeType="1"/>
          </p:cNvSpPr>
          <p:nvPr/>
        </p:nvSpPr>
        <p:spPr bwMode="auto">
          <a:xfrm>
            <a:off x="3601441" y="1620170"/>
            <a:ext cx="1440" cy="423404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6" name="Line 21"/>
          <p:cNvSpPr>
            <a:spLocks noChangeShapeType="1"/>
          </p:cNvSpPr>
          <p:nvPr/>
        </p:nvSpPr>
        <p:spPr bwMode="auto">
          <a:xfrm>
            <a:off x="4288320" y="1620171"/>
            <a:ext cx="1440" cy="4157716"/>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7" name="Line 22"/>
          <p:cNvSpPr>
            <a:spLocks noChangeShapeType="1"/>
          </p:cNvSpPr>
          <p:nvPr/>
        </p:nvSpPr>
        <p:spPr bwMode="auto">
          <a:xfrm>
            <a:off x="4973760" y="1620171"/>
            <a:ext cx="1440" cy="4157716"/>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8" name="Line 23"/>
          <p:cNvSpPr>
            <a:spLocks noChangeShapeType="1"/>
          </p:cNvSpPr>
          <p:nvPr/>
        </p:nvSpPr>
        <p:spPr bwMode="auto">
          <a:xfrm>
            <a:off x="5659200" y="1620171"/>
            <a:ext cx="1440" cy="4157716"/>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89" name="Line 24"/>
          <p:cNvSpPr>
            <a:spLocks noChangeShapeType="1"/>
          </p:cNvSpPr>
          <p:nvPr/>
        </p:nvSpPr>
        <p:spPr bwMode="auto">
          <a:xfrm>
            <a:off x="6344640" y="1620170"/>
            <a:ext cx="1440" cy="423404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90" name="Line 25"/>
          <p:cNvSpPr>
            <a:spLocks noChangeShapeType="1"/>
          </p:cNvSpPr>
          <p:nvPr/>
        </p:nvSpPr>
        <p:spPr bwMode="auto">
          <a:xfrm>
            <a:off x="7030080" y="1620170"/>
            <a:ext cx="1440" cy="423404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91" name="Line 26"/>
          <p:cNvSpPr>
            <a:spLocks noChangeShapeType="1"/>
          </p:cNvSpPr>
          <p:nvPr/>
        </p:nvSpPr>
        <p:spPr bwMode="auto">
          <a:xfrm flipH="1">
            <a:off x="7676641" y="1620171"/>
            <a:ext cx="53280" cy="4310372"/>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92" name="Line 27"/>
          <p:cNvSpPr>
            <a:spLocks noChangeShapeType="1"/>
          </p:cNvSpPr>
          <p:nvPr/>
        </p:nvSpPr>
        <p:spPr bwMode="auto">
          <a:xfrm flipH="1">
            <a:off x="8362081" y="1620170"/>
            <a:ext cx="53280" cy="423404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36893" name="Freeform 28"/>
          <p:cNvSpPr>
            <a:spLocks noChangeArrowheads="1"/>
          </p:cNvSpPr>
          <p:nvPr/>
        </p:nvSpPr>
        <p:spPr bwMode="auto">
          <a:xfrm>
            <a:off x="5067360" y="2141505"/>
            <a:ext cx="257760" cy="459408"/>
          </a:xfrm>
          <a:custGeom>
            <a:avLst/>
            <a:gdLst>
              <a:gd name="T0" fmla="*/ 495368038 w 162"/>
              <a:gd name="T1" fmla="*/ 0 h 289"/>
              <a:gd name="T2" fmla="*/ 0 w 162"/>
              <a:gd name="T3" fmla="*/ 0 h 289"/>
              <a:gd name="T4" fmla="*/ 0 w 162"/>
              <a:gd name="T5" fmla="*/ 884311003 h 289"/>
              <a:gd name="T6" fmla="*/ 495368038 w 162"/>
              <a:gd name="T7" fmla="*/ 884311003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lIns="82945" tIns="41473" rIns="82945" bIns="41473" anchor="ctr"/>
          <a:lstStyle/>
          <a:p>
            <a:endParaRPr lang="en-US"/>
          </a:p>
        </p:txBody>
      </p:sp>
      <p:sp>
        <p:nvSpPr>
          <p:cNvPr id="36894" name="Freeform 29"/>
          <p:cNvSpPr>
            <a:spLocks noChangeArrowheads="1"/>
          </p:cNvSpPr>
          <p:nvPr/>
        </p:nvSpPr>
        <p:spPr bwMode="auto">
          <a:xfrm>
            <a:off x="5323681" y="2141505"/>
            <a:ext cx="260640" cy="459408"/>
          </a:xfrm>
          <a:custGeom>
            <a:avLst/>
            <a:gdLst>
              <a:gd name="T0" fmla="*/ 0 w 164"/>
              <a:gd name="T1" fmla="*/ 0 h 289"/>
              <a:gd name="T2" fmla="*/ 500360592 w 164"/>
              <a:gd name="T3" fmla="*/ 0 h 289"/>
              <a:gd name="T4" fmla="*/ 500360592 w 164"/>
              <a:gd name="T5" fmla="*/ 884311003 h 289"/>
              <a:gd name="T6" fmla="*/ 0 w 164"/>
              <a:gd name="T7" fmla="*/ 884311003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895" name="Freeform 30"/>
          <p:cNvSpPr>
            <a:spLocks noChangeArrowheads="1"/>
          </p:cNvSpPr>
          <p:nvPr/>
        </p:nvSpPr>
        <p:spPr bwMode="auto">
          <a:xfrm>
            <a:off x="4459680" y="1988850"/>
            <a:ext cx="338400" cy="763280"/>
          </a:xfrm>
          <a:custGeom>
            <a:avLst/>
            <a:gdLst>
              <a:gd name="T0" fmla="*/ 0 w 213"/>
              <a:gd name="T1" fmla="*/ 979127854 h 481"/>
              <a:gd name="T2" fmla="*/ 217801652 w 213"/>
              <a:gd name="T3" fmla="*/ 734345453 h 481"/>
              <a:gd name="T4" fmla="*/ 0 w 213"/>
              <a:gd name="T5" fmla="*/ 489563052 h 481"/>
              <a:gd name="T6" fmla="*/ 0 w 213"/>
              <a:gd name="T7" fmla="*/ 0 h 481"/>
              <a:gd name="T8" fmla="*/ 650338142 w 213"/>
              <a:gd name="T9" fmla="*/ 489563052 h 481"/>
              <a:gd name="T10" fmla="*/ 650338142 w 213"/>
              <a:gd name="T11" fmla="*/ 979127854 h 481"/>
              <a:gd name="T12" fmla="*/ 0 w 213"/>
              <a:gd name="T13" fmla="*/ 1468690906 h 481"/>
              <a:gd name="T14" fmla="*/ 0 w 213"/>
              <a:gd name="T15" fmla="*/ 979127854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lIns="82945" tIns="41473" rIns="82945" bIns="41473" anchor="ctr"/>
          <a:lstStyle/>
          <a:p>
            <a:endParaRPr lang="en-US"/>
          </a:p>
        </p:txBody>
      </p:sp>
      <p:sp>
        <p:nvSpPr>
          <p:cNvPr id="36896" name="Rectangle 31"/>
          <p:cNvSpPr>
            <a:spLocks noChangeArrowheads="1"/>
          </p:cNvSpPr>
          <p:nvPr/>
        </p:nvSpPr>
        <p:spPr bwMode="auto">
          <a:xfrm rot="5400000">
            <a:off x="4417045" y="2142460"/>
            <a:ext cx="45247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ALU</a:t>
            </a:r>
          </a:p>
        </p:txBody>
      </p:sp>
      <p:sp>
        <p:nvSpPr>
          <p:cNvPr id="36897" name="Rectangle 32"/>
          <p:cNvSpPr>
            <a:spLocks noChangeArrowheads="1"/>
          </p:cNvSpPr>
          <p:nvPr/>
        </p:nvSpPr>
        <p:spPr bwMode="auto">
          <a:xfrm>
            <a:off x="3096428" y="2201992"/>
            <a:ext cx="341863" cy="273157"/>
          </a:xfrm>
          <a:prstGeom prst="rect">
            <a:avLst/>
          </a:prstGeom>
          <a:noFill/>
          <a:ln w="9525">
            <a:noFill/>
            <a:round/>
            <a:headEnd/>
            <a:tailEnd/>
          </a:ln>
        </p:spPr>
        <p:txBody>
          <a:bodyPr wrap="none" lIns="81966" tIns="40166" rIns="81966" bIns="40166">
            <a:spAutoFit/>
          </a:bodyPr>
          <a:lstStyle/>
          <a:p>
            <a:pPr algn="ctr" hangingPunct="1">
              <a:lnSpc>
                <a:spcPct val="104000"/>
              </a:lnSpc>
            </a:pPr>
            <a:r>
              <a:rPr lang="en-GB" sz="1200" b="1" dirty="0" err="1">
                <a:solidFill>
                  <a:srgbClr val="000000"/>
                </a:solidFill>
                <a:latin typeface="Trebuchet MS" charset="0"/>
              </a:rPr>
              <a:t>Im</a:t>
            </a:r>
            <a:endParaRPr lang="en-GB" sz="1200" b="1" dirty="0">
              <a:solidFill>
                <a:srgbClr val="000000"/>
              </a:solidFill>
              <a:latin typeface="Trebuchet MS" charset="0"/>
            </a:endParaRPr>
          </a:p>
        </p:txBody>
      </p:sp>
      <p:grpSp>
        <p:nvGrpSpPr>
          <p:cNvPr id="2" name="Group 33"/>
          <p:cNvGrpSpPr>
            <a:grpSpLocks/>
          </p:cNvGrpSpPr>
          <p:nvPr/>
        </p:nvGrpSpPr>
        <p:grpSpPr bwMode="auto">
          <a:xfrm>
            <a:off x="2990881" y="2141506"/>
            <a:ext cx="538560" cy="457968"/>
            <a:chOff x="2077" y="1487"/>
            <a:chExt cx="374" cy="318"/>
          </a:xfrm>
        </p:grpSpPr>
        <p:sp>
          <p:nvSpPr>
            <p:cNvPr id="37024" name="Freeform 34"/>
            <p:cNvSpPr>
              <a:spLocks noChangeArrowheads="1"/>
            </p:cNvSpPr>
            <p:nvPr/>
          </p:nvSpPr>
          <p:spPr bwMode="auto">
            <a:xfrm>
              <a:off x="2077" y="1487"/>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25" name="Freeform 35"/>
            <p:cNvSpPr>
              <a:spLocks noChangeArrowheads="1"/>
            </p:cNvSpPr>
            <p:nvPr/>
          </p:nvSpPr>
          <p:spPr bwMode="auto">
            <a:xfrm>
              <a:off x="2263" y="1487"/>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sp>
        <p:nvSpPr>
          <p:cNvPr id="36899" name="Rectangle 36"/>
          <p:cNvSpPr>
            <a:spLocks noChangeArrowheads="1"/>
          </p:cNvSpPr>
          <p:nvPr/>
        </p:nvSpPr>
        <p:spPr bwMode="auto">
          <a:xfrm>
            <a:off x="3659040" y="2158788"/>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00" name="Freeform 37"/>
          <p:cNvSpPr>
            <a:spLocks noChangeArrowheads="1"/>
          </p:cNvSpPr>
          <p:nvPr/>
        </p:nvSpPr>
        <p:spPr bwMode="auto">
          <a:xfrm>
            <a:off x="3720960" y="2141505"/>
            <a:ext cx="237600" cy="459408"/>
          </a:xfrm>
          <a:custGeom>
            <a:avLst/>
            <a:gdLst>
              <a:gd name="T0" fmla="*/ 457389455 w 149"/>
              <a:gd name="T1" fmla="*/ 0 h 289"/>
              <a:gd name="T2" fmla="*/ 0 w 149"/>
              <a:gd name="T3" fmla="*/ 0 h 289"/>
              <a:gd name="T4" fmla="*/ 0 w 149"/>
              <a:gd name="T5" fmla="*/ 884311003 h 289"/>
              <a:gd name="T6" fmla="*/ 457389455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01" name="Freeform 38"/>
          <p:cNvSpPr>
            <a:spLocks noChangeArrowheads="1"/>
          </p:cNvSpPr>
          <p:nvPr/>
        </p:nvSpPr>
        <p:spPr bwMode="auto">
          <a:xfrm>
            <a:off x="3955680" y="2141505"/>
            <a:ext cx="236160" cy="459408"/>
          </a:xfrm>
          <a:custGeom>
            <a:avLst/>
            <a:gdLst>
              <a:gd name="T0" fmla="*/ 0 w 148"/>
              <a:gd name="T1" fmla="*/ 0 h 289"/>
              <a:gd name="T2" fmla="*/ 454893019 w 148"/>
              <a:gd name="T3" fmla="*/ 0 h 289"/>
              <a:gd name="T4" fmla="*/ 454893019 w 148"/>
              <a:gd name="T5" fmla="*/ 884311003 h 289"/>
              <a:gd name="T6" fmla="*/ 0 w 148"/>
              <a:gd name="T7" fmla="*/ 884311003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02" name="Line 39"/>
          <p:cNvSpPr>
            <a:spLocks noChangeShapeType="1"/>
          </p:cNvSpPr>
          <p:nvPr/>
        </p:nvSpPr>
        <p:spPr bwMode="auto">
          <a:xfrm>
            <a:off x="3538081" y="2370489"/>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03" name="Freeform 40"/>
          <p:cNvSpPr>
            <a:spLocks noChangeArrowheads="1"/>
          </p:cNvSpPr>
          <p:nvPr/>
        </p:nvSpPr>
        <p:spPr bwMode="auto">
          <a:xfrm>
            <a:off x="3636001" y="2217833"/>
            <a:ext cx="76320" cy="154097"/>
          </a:xfrm>
          <a:custGeom>
            <a:avLst/>
            <a:gdLst>
              <a:gd name="T0" fmla="*/ 0 w 48"/>
              <a:gd name="T1" fmla="*/ 294391842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904" name="Line 41"/>
          <p:cNvSpPr>
            <a:spLocks noChangeShapeType="1"/>
          </p:cNvSpPr>
          <p:nvPr/>
        </p:nvSpPr>
        <p:spPr bwMode="auto">
          <a:xfrm>
            <a:off x="4199040" y="2217833"/>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05" name="Rectangle 42"/>
          <p:cNvSpPr>
            <a:spLocks noChangeArrowheads="1"/>
          </p:cNvSpPr>
          <p:nvPr/>
        </p:nvSpPr>
        <p:spPr bwMode="auto">
          <a:xfrm>
            <a:off x="5015520" y="2217833"/>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sp>
        <p:nvSpPr>
          <p:cNvPr id="36906" name="Rectangle 43"/>
          <p:cNvSpPr>
            <a:spLocks noChangeArrowheads="1"/>
          </p:cNvSpPr>
          <p:nvPr/>
        </p:nvSpPr>
        <p:spPr bwMode="auto">
          <a:xfrm>
            <a:off x="5738400" y="215158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07" name="Freeform 44"/>
          <p:cNvSpPr>
            <a:spLocks noChangeArrowheads="1"/>
          </p:cNvSpPr>
          <p:nvPr/>
        </p:nvSpPr>
        <p:spPr bwMode="auto">
          <a:xfrm>
            <a:off x="6035041" y="2141505"/>
            <a:ext cx="227520" cy="459408"/>
          </a:xfrm>
          <a:custGeom>
            <a:avLst/>
            <a:gdLst>
              <a:gd name="T0" fmla="*/ 0 w 143"/>
              <a:gd name="T1" fmla="*/ 0 h 289"/>
              <a:gd name="T2" fmla="*/ 436875759 w 143"/>
              <a:gd name="T3" fmla="*/ 0 h 289"/>
              <a:gd name="T4" fmla="*/ 436875759 w 143"/>
              <a:gd name="T5" fmla="*/ 884311003 h 289"/>
              <a:gd name="T6" fmla="*/ 0 w 143"/>
              <a:gd name="T7" fmla="*/ 884311003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08" name="Line 45"/>
          <p:cNvSpPr>
            <a:spLocks noChangeShapeType="1"/>
          </p:cNvSpPr>
          <p:nvPr/>
        </p:nvSpPr>
        <p:spPr bwMode="auto">
          <a:xfrm>
            <a:off x="5578560" y="2370489"/>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09" name="Line 46"/>
          <p:cNvSpPr>
            <a:spLocks noChangeShapeType="1"/>
          </p:cNvSpPr>
          <p:nvPr/>
        </p:nvSpPr>
        <p:spPr bwMode="auto">
          <a:xfrm>
            <a:off x="4809601" y="2370489"/>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10" name="Freeform 47"/>
          <p:cNvSpPr>
            <a:spLocks noChangeArrowheads="1"/>
          </p:cNvSpPr>
          <p:nvPr/>
        </p:nvSpPr>
        <p:spPr bwMode="auto">
          <a:xfrm>
            <a:off x="5001120" y="2370489"/>
            <a:ext cx="685440" cy="306753"/>
          </a:xfrm>
          <a:custGeom>
            <a:avLst/>
            <a:gdLst>
              <a:gd name="T0" fmla="*/ 0 w 431"/>
              <a:gd name="T1" fmla="*/ 0 h 193"/>
              <a:gd name="T2" fmla="*/ 0 w 431"/>
              <a:gd name="T3" fmla="*/ 589351758 h 193"/>
              <a:gd name="T4" fmla="*/ 1201886747 w 431"/>
              <a:gd name="T5" fmla="*/ 589351758 h 193"/>
              <a:gd name="T6" fmla="*/ 1201886747 w 431"/>
              <a:gd name="T7" fmla="*/ 196451170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6911" name="Line 48"/>
          <p:cNvSpPr>
            <a:spLocks noChangeShapeType="1"/>
          </p:cNvSpPr>
          <p:nvPr/>
        </p:nvSpPr>
        <p:spPr bwMode="auto">
          <a:xfrm>
            <a:off x="4199040" y="2523145"/>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12" name="Freeform 49"/>
          <p:cNvSpPr>
            <a:spLocks noChangeArrowheads="1"/>
          </p:cNvSpPr>
          <p:nvPr/>
        </p:nvSpPr>
        <p:spPr bwMode="auto">
          <a:xfrm>
            <a:off x="4345920" y="2361848"/>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3" name="Group 50"/>
          <p:cNvGrpSpPr>
            <a:grpSpLocks/>
          </p:cNvGrpSpPr>
          <p:nvPr/>
        </p:nvGrpSpPr>
        <p:grpSpPr bwMode="auto">
          <a:xfrm>
            <a:off x="5086080" y="2683004"/>
            <a:ext cx="390240" cy="780562"/>
            <a:chOff x="3532" y="1863"/>
            <a:chExt cx="271" cy="542"/>
          </a:xfrm>
        </p:grpSpPr>
        <p:sp>
          <p:nvSpPr>
            <p:cNvPr id="37022" name="Freeform 51"/>
            <p:cNvSpPr>
              <a:spLocks noChangeArrowheads="1"/>
            </p:cNvSpPr>
            <p:nvPr/>
          </p:nvSpPr>
          <p:spPr bwMode="auto">
            <a:xfrm>
              <a:off x="3568" y="1875"/>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7023" name="Rectangle 52"/>
            <p:cNvSpPr>
              <a:spLocks noChangeArrowheads="1"/>
            </p:cNvSpPr>
            <p:nvPr/>
          </p:nvSpPr>
          <p:spPr bwMode="auto">
            <a:xfrm rot="5400000">
              <a:off x="3450" y="1945"/>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4" name="Group 53"/>
          <p:cNvGrpSpPr>
            <a:grpSpLocks/>
          </p:cNvGrpSpPr>
          <p:nvPr/>
        </p:nvGrpSpPr>
        <p:grpSpPr bwMode="auto">
          <a:xfrm>
            <a:off x="3637440" y="2852940"/>
            <a:ext cx="568800" cy="457968"/>
            <a:chOff x="2526" y="1981"/>
            <a:chExt cx="395" cy="318"/>
          </a:xfrm>
        </p:grpSpPr>
        <p:sp>
          <p:nvSpPr>
            <p:cNvPr id="37018" name="Rectangle 54"/>
            <p:cNvSpPr>
              <a:spLocks noChangeArrowheads="1"/>
            </p:cNvSpPr>
            <p:nvPr/>
          </p:nvSpPr>
          <p:spPr bwMode="auto">
            <a:xfrm>
              <a:off x="2526" y="1987"/>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5" name="Group 55"/>
            <p:cNvGrpSpPr>
              <a:grpSpLocks/>
            </p:cNvGrpSpPr>
            <p:nvPr/>
          </p:nvGrpSpPr>
          <p:grpSpPr bwMode="auto">
            <a:xfrm>
              <a:off x="2547" y="1981"/>
              <a:ext cx="374" cy="318"/>
              <a:chOff x="2547" y="1981"/>
              <a:chExt cx="374" cy="318"/>
            </a:xfrm>
          </p:grpSpPr>
          <p:sp>
            <p:nvSpPr>
              <p:cNvPr id="37020" name="Freeform 56"/>
              <p:cNvSpPr>
                <a:spLocks noChangeArrowheads="1"/>
              </p:cNvSpPr>
              <p:nvPr/>
            </p:nvSpPr>
            <p:spPr bwMode="auto">
              <a:xfrm>
                <a:off x="2547" y="1981"/>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21" name="Freeform 57"/>
              <p:cNvSpPr>
                <a:spLocks noChangeArrowheads="1"/>
              </p:cNvSpPr>
              <p:nvPr/>
            </p:nvSpPr>
            <p:spPr bwMode="auto">
              <a:xfrm>
                <a:off x="2734" y="1981"/>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15" name="Rectangle 58"/>
          <p:cNvSpPr>
            <a:spLocks noChangeArrowheads="1"/>
          </p:cNvSpPr>
          <p:nvPr/>
        </p:nvSpPr>
        <p:spPr bwMode="auto">
          <a:xfrm>
            <a:off x="4337280" y="2870222"/>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16" name="Freeform 59"/>
          <p:cNvSpPr>
            <a:spLocks noChangeArrowheads="1"/>
          </p:cNvSpPr>
          <p:nvPr/>
        </p:nvSpPr>
        <p:spPr bwMode="auto">
          <a:xfrm>
            <a:off x="4397760" y="2852940"/>
            <a:ext cx="237600" cy="459408"/>
          </a:xfrm>
          <a:custGeom>
            <a:avLst/>
            <a:gdLst>
              <a:gd name="T0" fmla="*/ 457389455 w 149"/>
              <a:gd name="T1" fmla="*/ 0 h 289"/>
              <a:gd name="T2" fmla="*/ 0 w 149"/>
              <a:gd name="T3" fmla="*/ 0 h 289"/>
              <a:gd name="T4" fmla="*/ 0 w 149"/>
              <a:gd name="T5" fmla="*/ 884311003 h 289"/>
              <a:gd name="T6" fmla="*/ 457389455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17" name="Line 60"/>
          <p:cNvSpPr>
            <a:spLocks noChangeShapeType="1"/>
          </p:cNvSpPr>
          <p:nvPr/>
        </p:nvSpPr>
        <p:spPr bwMode="auto">
          <a:xfrm>
            <a:off x="4216320" y="3081923"/>
            <a:ext cx="1526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18" name="Freeform 61"/>
          <p:cNvSpPr>
            <a:spLocks noChangeArrowheads="1"/>
          </p:cNvSpPr>
          <p:nvPr/>
        </p:nvSpPr>
        <p:spPr bwMode="auto">
          <a:xfrm>
            <a:off x="4314240" y="2929268"/>
            <a:ext cx="76320" cy="154097"/>
          </a:xfrm>
          <a:custGeom>
            <a:avLst/>
            <a:gdLst>
              <a:gd name="T0" fmla="*/ 0 w 48"/>
              <a:gd name="T1" fmla="*/ 294391842 h 97"/>
              <a:gd name="T2" fmla="*/ 0 w 48"/>
              <a:gd name="T3" fmla="*/ 0 h 97"/>
              <a:gd name="T4" fmla="*/ 144410607 w 48"/>
              <a:gd name="T5" fmla="*/ 0 h 97"/>
              <a:gd name="T6" fmla="*/ 14441060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919" name="Line 62"/>
          <p:cNvSpPr>
            <a:spLocks noChangeShapeType="1"/>
          </p:cNvSpPr>
          <p:nvPr/>
        </p:nvSpPr>
        <p:spPr bwMode="auto">
          <a:xfrm>
            <a:off x="4875840" y="2929267"/>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20" name="Rectangle 63"/>
          <p:cNvSpPr>
            <a:spLocks noChangeArrowheads="1"/>
          </p:cNvSpPr>
          <p:nvPr/>
        </p:nvSpPr>
        <p:spPr bwMode="auto">
          <a:xfrm>
            <a:off x="5643360" y="2861581"/>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grpSp>
        <p:nvGrpSpPr>
          <p:cNvPr id="6" name="Group 64"/>
          <p:cNvGrpSpPr>
            <a:grpSpLocks/>
          </p:cNvGrpSpPr>
          <p:nvPr/>
        </p:nvGrpSpPr>
        <p:grpSpPr bwMode="auto">
          <a:xfrm>
            <a:off x="5745600" y="2852940"/>
            <a:ext cx="515520" cy="457968"/>
            <a:chOff x="3990" y="1981"/>
            <a:chExt cx="358" cy="318"/>
          </a:xfrm>
        </p:grpSpPr>
        <p:sp>
          <p:nvSpPr>
            <p:cNvPr id="37016" name="Freeform 65"/>
            <p:cNvSpPr>
              <a:spLocks noChangeArrowheads="1"/>
            </p:cNvSpPr>
            <p:nvPr/>
          </p:nvSpPr>
          <p:spPr bwMode="auto">
            <a:xfrm>
              <a:off x="3990" y="1981"/>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7017" name="Freeform 66"/>
            <p:cNvSpPr>
              <a:spLocks noChangeArrowheads="1"/>
            </p:cNvSpPr>
            <p:nvPr/>
          </p:nvSpPr>
          <p:spPr bwMode="auto">
            <a:xfrm>
              <a:off x="4168" y="1981"/>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22" name="Rectangle 67"/>
          <p:cNvSpPr>
            <a:spLocks noChangeArrowheads="1"/>
          </p:cNvSpPr>
          <p:nvPr/>
        </p:nvSpPr>
        <p:spPr bwMode="auto">
          <a:xfrm>
            <a:off x="6415200" y="2861581"/>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7" name="Group 68"/>
          <p:cNvGrpSpPr>
            <a:grpSpLocks/>
          </p:cNvGrpSpPr>
          <p:nvPr/>
        </p:nvGrpSpPr>
        <p:grpSpPr bwMode="auto">
          <a:xfrm>
            <a:off x="6488640" y="2852940"/>
            <a:ext cx="449280" cy="457968"/>
            <a:chOff x="4506" y="1981"/>
            <a:chExt cx="312" cy="318"/>
          </a:xfrm>
        </p:grpSpPr>
        <p:sp>
          <p:nvSpPr>
            <p:cNvPr id="37014" name="Freeform 69"/>
            <p:cNvSpPr>
              <a:spLocks noChangeArrowheads="1"/>
            </p:cNvSpPr>
            <p:nvPr/>
          </p:nvSpPr>
          <p:spPr bwMode="auto">
            <a:xfrm>
              <a:off x="4506" y="1981"/>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7015" name="Freeform 70"/>
            <p:cNvSpPr>
              <a:spLocks noChangeArrowheads="1"/>
            </p:cNvSpPr>
            <p:nvPr/>
          </p:nvSpPr>
          <p:spPr bwMode="auto">
            <a:xfrm>
              <a:off x="4662" y="1981"/>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24" name="Line 71"/>
          <p:cNvSpPr>
            <a:spLocks noChangeShapeType="1"/>
          </p:cNvSpPr>
          <p:nvPr/>
        </p:nvSpPr>
        <p:spPr bwMode="auto">
          <a:xfrm>
            <a:off x="6255360" y="3081923"/>
            <a:ext cx="2203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25" name="Line 72"/>
          <p:cNvSpPr>
            <a:spLocks noChangeShapeType="1"/>
          </p:cNvSpPr>
          <p:nvPr/>
        </p:nvSpPr>
        <p:spPr bwMode="auto">
          <a:xfrm>
            <a:off x="5487840" y="3081923"/>
            <a:ext cx="24624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26" name="Freeform 73"/>
          <p:cNvSpPr>
            <a:spLocks noChangeArrowheads="1"/>
          </p:cNvSpPr>
          <p:nvPr/>
        </p:nvSpPr>
        <p:spPr bwMode="auto">
          <a:xfrm>
            <a:off x="5679360" y="3080484"/>
            <a:ext cx="685440" cy="306752"/>
          </a:xfrm>
          <a:custGeom>
            <a:avLst/>
            <a:gdLst>
              <a:gd name="T0" fmla="*/ 0 w 431"/>
              <a:gd name="T1" fmla="*/ 0 h 193"/>
              <a:gd name="T2" fmla="*/ 0 w 431"/>
              <a:gd name="T3" fmla="*/ 589348263 h 193"/>
              <a:gd name="T4" fmla="*/ 1201886747 w 431"/>
              <a:gd name="T5" fmla="*/ 589348263 h 193"/>
              <a:gd name="T6" fmla="*/ 1201886747 w 431"/>
              <a:gd name="T7" fmla="*/ 196448837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6927" name="Line 74"/>
          <p:cNvSpPr>
            <a:spLocks noChangeShapeType="1"/>
          </p:cNvSpPr>
          <p:nvPr/>
        </p:nvSpPr>
        <p:spPr bwMode="auto">
          <a:xfrm>
            <a:off x="4875840" y="3233140"/>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28" name="Freeform 75"/>
          <p:cNvSpPr>
            <a:spLocks noChangeArrowheads="1"/>
          </p:cNvSpPr>
          <p:nvPr/>
        </p:nvSpPr>
        <p:spPr bwMode="auto">
          <a:xfrm>
            <a:off x="5024160" y="3073283"/>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sp>
        <p:nvSpPr>
          <p:cNvPr id="36929" name="Freeform 76"/>
          <p:cNvSpPr>
            <a:spLocks noChangeArrowheads="1"/>
          </p:cNvSpPr>
          <p:nvPr/>
        </p:nvSpPr>
        <p:spPr bwMode="auto">
          <a:xfrm>
            <a:off x="6357600" y="3791919"/>
            <a:ext cx="685440" cy="306752"/>
          </a:xfrm>
          <a:custGeom>
            <a:avLst/>
            <a:gdLst>
              <a:gd name="T0" fmla="*/ 0 w 431"/>
              <a:gd name="T1" fmla="*/ 0 h 193"/>
              <a:gd name="T2" fmla="*/ 0 w 431"/>
              <a:gd name="T3" fmla="*/ 589348263 h 193"/>
              <a:gd name="T4" fmla="*/ 1201886747 w 431"/>
              <a:gd name="T5" fmla="*/ 589348263 h 193"/>
              <a:gd name="T6" fmla="*/ 1201886747 w 431"/>
              <a:gd name="T7" fmla="*/ 196448837 h 193"/>
              <a:gd name="T8" fmla="*/ 1321768603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8" name="Group 77"/>
          <p:cNvGrpSpPr>
            <a:grpSpLocks/>
          </p:cNvGrpSpPr>
          <p:nvPr/>
        </p:nvGrpSpPr>
        <p:grpSpPr bwMode="auto">
          <a:xfrm>
            <a:off x="5762881" y="3394439"/>
            <a:ext cx="391680" cy="782002"/>
            <a:chOff x="4002" y="2357"/>
            <a:chExt cx="272" cy="543"/>
          </a:xfrm>
        </p:grpSpPr>
        <p:sp>
          <p:nvSpPr>
            <p:cNvPr id="37012" name="Freeform 78"/>
            <p:cNvSpPr>
              <a:spLocks noChangeArrowheads="1"/>
            </p:cNvSpPr>
            <p:nvPr/>
          </p:nvSpPr>
          <p:spPr bwMode="auto">
            <a:xfrm>
              <a:off x="4039" y="2369"/>
              <a:ext cx="235" cy="531"/>
            </a:xfrm>
            <a:custGeom>
              <a:avLst/>
              <a:gdLst>
                <a:gd name="T0" fmla="*/ 0 w 213"/>
                <a:gd name="T1" fmla="*/ 390 h 481"/>
                <a:gd name="T2" fmla="*/ 86 w 213"/>
                <a:gd name="T3" fmla="*/ 293 h 481"/>
                <a:gd name="T4" fmla="*/ 0 w 213"/>
                <a:gd name="T5" fmla="*/ 195 h 481"/>
                <a:gd name="T6" fmla="*/ 0 w 213"/>
                <a:gd name="T7" fmla="*/ 0 h 481"/>
                <a:gd name="T8" fmla="*/ 258 w 213"/>
                <a:gd name="T9" fmla="*/ 195 h 481"/>
                <a:gd name="T10" fmla="*/ 258 w 213"/>
                <a:gd name="T11" fmla="*/ 390 h 481"/>
                <a:gd name="T12" fmla="*/ 0 w 213"/>
                <a:gd name="T13" fmla="*/ 585 h 481"/>
                <a:gd name="T14" fmla="*/ 0 w 213"/>
                <a:gd name="T15" fmla="*/ 39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7013" name="Rectangle 79"/>
            <p:cNvSpPr>
              <a:spLocks noChangeArrowheads="1"/>
            </p:cNvSpPr>
            <p:nvPr/>
          </p:nvSpPr>
          <p:spPr bwMode="auto">
            <a:xfrm rot="5400000">
              <a:off x="3920" y="2439"/>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9" name="Group 80"/>
          <p:cNvGrpSpPr>
            <a:grpSpLocks/>
          </p:cNvGrpSpPr>
          <p:nvPr/>
        </p:nvGrpSpPr>
        <p:grpSpPr bwMode="auto">
          <a:xfrm>
            <a:off x="4315680" y="3564375"/>
            <a:ext cx="568800" cy="457968"/>
            <a:chOff x="2997" y="2475"/>
            <a:chExt cx="395" cy="318"/>
          </a:xfrm>
        </p:grpSpPr>
        <p:sp>
          <p:nvSpPr>
            <p:cNvPr id="37008" name="Rectangle 81"/>
            <p:cNvSpPr>
              <a:spLocks noChangeArrowheads="1"/>
            </p:cNvSpPr>
            <p:nvPr/>
          </p:nvSpPr>
          <p:spPr bwMode="auto">
            <a:xfrm>
              <a:off x="2997" y="2481"/>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10" name="Group 82"/>
            <p:cNvGrpSpPr>
              <a:grpSpLocks/>
            </p:cNvGrpSpPr>
            <p:nvPr/>
          </p:nvGrpSpPr>
          <p:grpSpPr bwMode="auto">
            <a:xfrm>
              <a:off x="3018" y="2475"/>
              <a:ext cx="374" cy="318"/>
              <a:chOff x="3018" y="2475"/>
              <a:chExt cx="374" cy="318"/>
            </a:xfrm>
          </p:grpSpPr>
          <p:sp>
            <p:nvSpPr>
              <p:cNvPr id="37010" name="Freeform 83"/>
              <p:cNvSpPr>
                <a:spLocks noChangeArrowheads="1"/>
              </p:cNvSpPr>
              <p:nvPr/>
            </p:nvSpPr>
            <p:spPr bwMode="auto">
              <a:xfrm>
                <a:off x="3018" y="2475"/>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11" name="Freeform 84"/>
              <p:cNvSpPr>
                <a:spLocks noChangeArrowheads="1"/>
              </p:cNvSpPr>
              <p:nvPr/>
            </p:nvSpPr>
            <p:spPr bwMode="auto">
              <a:xfrm>
                <a:off x="3205" y="2475"/>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32" name="Rectangle 85"/>
          <p:cNvSpPr>
            <a:spLocks noChangeArrowheads="1"/>
          </p:cNvSpPr>
          <p:nvPr/>
        </p:nvSpPr>
        <p:spPr bwMode="auto">
          <a:xfrm>
            <a:off x="5015520" y="3581657"/>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33" name="Freeform 86"/>
          <p:cNvSpPr>
            <a:spLocks noChangeArrowheads="1"/>
          </p:cNvSpPr>
          <p:nvPr/>
        </p:nvSpPr>
        <p:spPr bwMode="auto">
          <a:xfrm>
            <a:off x="5076001" y="3564375"/>
            <a:ext cx="237600" cy="459408"/>
          </a:xfrm>
          <a:custGeom>
            <a:avLst/>
            <a:gdLst>
              <a:gd name="T0" fmla="*/ 457385951 w 149"/>
              <a:gd name="T1" fmla="*/ 0 h 289"/>
              <a:gd name="T2" fmla="*/ 0 w 149"/>
              <a:gd name="T3" fmla="*/ 0 h 289"/>
              <a:gd name="T4" fmla="*/ 0 w 149"/>
              <a:gd name="T5" fmla="*/ 884311003 h 289"/>
              <a:gd name="T6" fmla="*/ 457385951 w 149"/>
              <a:gd name="T7" fmla="*/ 884311003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34" name="Line 87"/>
          <p:cNvSpPr>
            <a:spLocks noChangeShapeType="1"/>
          </p:cNvSpPr>
          <p:nvPr/>
        </p:nvSpPr>
        <p:spPr bwMode="auto">
          <a:xfrm>
            <a:off x="4893120" y="3791919"/>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35" name="Freeform 88"/>
          <p:cNvSpPr>
            <a:spLocks noChangeArrowheads="1"/>
          </p:cNvSpPr>
          <p:nvPr/>
        </p:nvSpPr>
        <p:spPr bwMode="auto">
          <a:xfrm>
            <a:off x="4992481" y="3639262"/>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936" name="Line 89"/>
          <p:cNvSpPr>
            <a:spLocks noChangeShapeType="1"/>
          </p:cNvSpPr>
          <p:nvPr/>
        </p:nvSpPr>
        <p:spPr bwMode="auto">
          <a:xfrm>
            <a:off x="5554081" y="3640702"/>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37" name="Rectangle 90"/>
          <p:cNvSpPr>
            <a:spLocks noChangeArrowheads="1"/>
          </p:cNvSpPr>
          <p:nvPr/>
        </p:nvSpPr>
        <p:spPr bwMode="auto">
          <a:xfrm>
            <a:off x="6321600" y="3573016"/>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grpSp>
        <p:nvGrpSpPr>
          <p:cNvPr id="11" name="Group 91"/>
          <p:cNvGrpSpPr>
            <a:grpSpLocks/>
          </p:cNvGrpSpPr>
          <p:nvPr/>
        </p:nvGrpSpPr>
        <p:grpSpPr bwMode="auto">
          <a:xfrm>
            <a:off x="6423841" y="3564375"/>
            <a:ext cx="515520" cy="457968"/>
            <a:chOff x="4461" y="2475"/>
            <a:chExt cx="358" cy="318"/>
          </a:xfrm>
        </p:grpSpPr>
        <p:sp>
          <p:nvSpPr>
            <p:cNvPr id="37006" name="Freeform 92"/>
            <p:cNvSpPr>
              <a:spLocks noChangeArrowheads="1"/>
            </p:cNvSpPr>
            <p:nvPr/>
          </p:nvSpPr>
          <p:spPr bwMode="auto">
            <a:xfrm>
              <a:off x="4461" y="2475"/>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7007" name="Freeform 93"/>
            <p:cNvSpPr>
              <a:spLocks noChangeArrowheads="1"/>
            </p:cNvSpPr>
            <p:nvPr/>
          </p:nvSpPr>
          <p:spPr bwMode="auto">
            <a:xfrm>
              <a:off x="4639" y="2475"/>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39" name="Rectangle 94"/>
          <p:cNvSpPr>
            <a:spLocks noChangeArrowheads="1"/>
          </p:cNvSpPr>
          <p:nvPr/>
        </p:nvSpPr>
        <p:spPr bwMode="auto">
          <a:xfrm>
            <a:off x="7093440" y="3573016"/>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grpSp>
        <p:nvGrpSpPr>
          <p:cNvPr id="12" name="Group 95"/>
          <p:cNvGrpSpPr>
            <a:grpSpLocks/>
          </p:cNvGrpSpPr>
          <p:nvPr/>
        </p:nvGrpSpPr>
        <p:grpSpPr bwMode="auto">
          <a:xfrm>
            <a:off x="7166880" y="3564375"/>
            <a:ext cx="449280" cy="457968"/>
            <a:chOff x="4977" y="2475"/>
            <a:chExt cx="312" cy="318"/>
          </a:xfrm>
        </p:grpSpPr>
        <p:sp>
          <p:nvSpPr>
            <p:cNvPr id="37004" name="Freeform 96"/>
            <p:cNvSpPr>
              <a:spLocks noChangeArrowheads="1"/>
            </p:cNvSpPr>
            <p:nvPr/>
          </p:nvSpPr>
          <p:spPr bwMode="auto">
            <a:xfrm>
              <a:off x="4977" y="2475"/>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7005" name="Freeform 97"/>
            <p:cNvSpPr>
              <a:spLocks noChangeArrowheads="1"/>
            </p:cNvSpPr>
            <p:nvPr/>
          </p:nvSpPr>
          <p:spPr bwMode="auto">
            <a:xfrm>
              <a:off x="5133" y="2475"/>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41" name="Line 98"/>
          <p:cNvSpPr>
            <a:spLocks noChangeShapeType="1"/>
          </p:cNvSpPr>
          <p:nvPr/>
        </p:nvSpPr>
        <p:spPr bwMode="auto">
          <a:xfrm>
            <a:off x="6933601" y="3791919"/>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42" name="Line 99"/>
          <p:cNvSpPr>
            <a:spLocks noChangeShapeType="1"/>
          </p:cNvSpPr>
          <p:nvPr/>
        </p:nvSpPr>
        <p:spPr bwMode="auto">
          <a:xfrm>
            <a:off x="6164640" y="3791919"/>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43" name="Line 100"/>
          <p:cNvSpPr>
            <a:spLocks noChangeShapeType="1"/>
          </p:cNvSpPr>
          <p:nvPr/>
        </p:nvSpPr>
        <p:spPr bwMode="auto">
          <a:xfrm>
            <a:off x="5554081" y="3944575"/>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44" name="Freeform 101"/>
          <p:cNvSpPr>
            <a:spLocks noChangeArrowheads="1"/>
          </p:cNvSpPr>
          <p:nvPr/>
        </p:nvSpPr>
        <p:spPr bwMode="auto">
          <a:xfrm>
            <a:off x="5702400" y="3784718"/>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sp>
        <p:nvSpPr>
          <p:cNvPr id="36945" name="Freeform 102"/>
          <p:cNvSpPr>
            <a:spLocks noChangeArrowheads="1"/>
          </p:cNvSpPr>
          <p:nvPr/>
        </p:nvSpPr>
        <p:spPr bwMode="auto">
          <a:xfrm>
            <a:off x="6494401" y="4123154"/>
            <a:ext cx="338400" cy="763280"/>
          </a:xfrm>
          <a:custGeom>
            <a:avLst/>
            <a:gdLst>
              <a:gd name="T0" fmla="*/ 0 w 213"/>
              <a:gd name="T1" fmla="*/ 979127854 h 481"/>
              <a:gd name="T2" fmla="*/ 217802236 w 213"/>
              <a:gd name="T3" fmla="*/ 734345453 h 481"/>
              <a:gd name="T4" fmla="*/ 0 w 213"/>
              <a:gd name="T5" fmla="*/ 489563052 h 481"/>
              <a:gd name="T6" fmla="*/ 0 w 213"/>
              <a:gd name="T7" fmla="*/ 0 h 481"/>
              <a:gd name="T8" fmla="*/ 650341637 w 213"/>
              <a:gd name="T9" fmla="*/ 489563052 h 481"/>
              <a:gd name="T10" fmla="*/ 650341637 w 213"/>
              <a:gd name="T11" fmla="*/ 979127854 h 481"/>
              <a:gd name="T12" fmla="*/ 0 w 213"/>
              <a:gd name="T13" fmla="*/ 1468690906 h 481"/>
              <a:gd name="T14" fmla="*/ 0 w 213"/>
              <a:gd name="T15" fmla="*/ 979127854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lIns="82945" tIns="41473" rIns="82945" bIns="41473" anchor="ctr"/>
          <a:lstStyle/>
          <a:p>
            <a:endParaRPr lang="en-US"/>
          </a:p>
        </p:txBody>
      </p:sp>
      <p:sp>
        <p:nvSpPr>
          <p:cNvPr id="36946" name="Freeform 103"/>
          <p:cNvSpPr>
            <a:spLocks noChangeArrowheads="1"/>
          </p:cNvSpPr>
          <p:nvPr/>
        </p:nvSpPr>
        <p:spPr bwMode="auto">
          <a:xfrm>
            <a:off x="7035841" y="4503354"/>
            <a:ext cx="684000" cy="306752"/>
          </a:xfrm>
          <a:custGeom>
            <a:avLst/>
            <a:gdLst>
              <a:gd name="T0" fmla="*/ 0 w 431"/>
              <a:gd name="T1" fmla="*/ 0 h 193"/>
              <a:gd name="T2" fmla="*/ 0 w 431"/>
              <a:gd name="T3" fmla="*/ 589348263 h 193"/>
              <a:gd name="T4" fmla="*/ 1196843195 w 431"/>
              <a:gd name="T5" fmla="*/ 589348263 h 193"/>
              <a:gd name="T6" fmla="*/ 1196843195 w 431"/>
              <a:gd name="T7" fmla="*/ 196448837 h 193"/>
              <a:gd name="T8" fmla="*/ 131622134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lIns="82945" tIns="41473" rIns="82945" bIns="41473" anchor="ctr"/>
          <a:lstStyle/>
          <a:p>
            <a:endParaRPr lang="en-US"/>
          </a:p>
        </p:txBody>
      </p:sp>
      <p:sp>
        <p:nvSpPr>
          <p:cNvPr id="36947" name="Freeform 104"/>
          <p:cNvSpPr>
            <a:spLocks noChangeArrowheads="1"/>
          </p:cNvSpPr>
          <p:nvPr/>
        </p:nvSpPr>
        <p:spPr bwMode="auto">
          <a:xfrm>
            <a:off x="5024160" y="4274369"/>
            <a:ext cx="270720" cy="459409"/>
          </a:xfrm>
          <a:custGeom>
            <a:avLst/>
            <a:gdLst>
              <a:gd name="T0" fmla="*/ 520872496 w 170"/>
              <a:gd name="T1" fmla="*/ 0 h 289"/>
              <a:gd name="T2" fmla="*/ 0 w 170"/>
              <a:gd name="T3" fmla="*/ 0 h 289"/>
              <a:gd name="T4" fmla="*/ 0 w 170"/>
              <a:gd name="T5" fmla="*/ 884314502 h 289"/>
              <a:gd name="T6" fmla="*/ 520872496 w 170"/>
              <a:gd name="T7" fmla="*/ 884314502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48" name="Freeform 105"/>
          <p:cNvSpPr>
            <a:spLocks noChangeArrowheads="1"/>
          </p:cNvSpPr>
          <p:nvPr/>
        </p:nvSpPr>
        <p:spPr bwMode="auto">
          <a:xfrm>
            <a:off x="5292001" y="4274369"/>
            <a:ext cx="272160" cy="459409"/>
          </a:xfrm>
          <a:custGeom>
            <a:avLst/>
            <a:gdLst>
              <a:gd name="T0" fmla="*/ 0 w 171"/>
              <a:gd name="T1" fmla="*/ 0 h 289"/>
              <a:gd name="T2" fmla="*/ 523366295 w 171"/>
              <a:gd name="T3" fmla="*/ 0 h 289"/>
              <a:gd name="T4" fmla="*/ 523366295 w 171"/>
              <a:gd name="T5" fmla="*/ 884314502 h 289"/>
              <a:gd name="T6" fmla="*/ 0 w 171"/>
              <a:gd name="T7" fmla="*/ 884314502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49" name="Rectangle 106"/>
          <p:cNvSpPr>
            <a:spLocks noChangeArrowheads="1"/>
          </p:cNvSpPr>
          <p:nvPr/>
        </p:nvSpPr>
        <p:spPr bwMode="auto">
          <a:xfrm>
            <a:off x="4979520" y="4284451"/>
            <a:ext cx="3418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Im</a:t>
            </a:r>
            <a:endParaRPr lang="en-GB" sz="1200" b="1" dirty="0">
              <a:solidFill>
                <a:srgbClr val="000000"/>
              </a:solidFill>
              <a:latin typeface="Trebuchet MS" charset="0"/>
            </a:endParaRPr>
          </a:p>
        </p:txBody>
      </p:sp>
      <p:sp>
        <p:nvSpPr>
          <p:cNvPr id="36950" name="Rectangle 107"/>
          <p:cNvSpPr>
            <a:spLocks noChangeArrowheads="1"/>
          </p:cNvSpPr>
          <p:nvPr/>
        </p:nvSpPr>
        <p:spPr bwMode="auto">
          <a:xfrm rot="5400000">
            <a:off x="6450324" y="4275325"/>
            <a:ext cx="45247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ALU</a:t>
            </a:r>
          </a:p>
        </p:txBody>
      </p:sp>
      <p:sp>
        <p:nvSpPr>
          <p:cNvPr id="36951" name="Rectangle 108"/>
          <p:cNvSpPr>
            <a:spLocks noChangeArrowheads="1"/>
          </p:cNvSpPr>
          <p:nvPr/>
        </p:nvSpPr>
        <p:spPr bwMode="auto">
          <a:xfrm>
            <a:off x="5693760" y="4293092"/>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52" name="Freeform 109"/>
          <p:cNvSpPr>
            <a:spLocks noChangeArrowheads="1"/>
          </p:cNvSpPr>
          <p:nvPr/>
        </p:nvSpPr>
        <p:spPr bwMode="auto">
          <a:xfrm>
            <a:off x="5754240" y="4274369"/>
            <a:ext cx="237600" cy="459409"/>
          </a:xfrm>
          <a:custGeom>
            <a:avLst/>
            <a:gdLst>
              <a:gd name="T0" fmla="*/ 457389455 w 149"/>
              <a:gd name="T1" fmla="*/ 0 h 289"/>
              <a:gd name="T2" fmla="*/ 0 w 149"/>
              <a:gd name="T3" fmla="*/ 0 h 289"/>
              <a:gd name="T4" fmla="*/ 0 w 149"/>
              <a:gd name="T5" fmla="*/ 884314502 h 289"/>
              <a:gd name="T6" fmla="*/ 457389455 w 149"/>
              <a:gd name="T7" fmla="*/ 884314502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53" name="Line 110"/>
          <p:cNvSpPr>
            <a:spLocks noChangeShapeType="1"/>
          </p:cNvSpPr>
          <p:nvPr/>
        </p:nvSpPr>
        <p:spPr bwMode="auto">
          <a:xfrm>
            <a:off x="5571361" y="4503354"/>
            <a:ext cx="1526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54" name="Freeform 111"/>
          <p:cNvSpPr>
            <a:spLocks noChangeArrowheads="1"/>
          </p:cNvSpPr>
          <p:nvPr/>
        </p:nvSpPr>
        <p:spPr bwMode="auto">
          <a:xfrm>
            <a:off x="5669281" y="4350697"/>
            <a:ext cx="76320" cy="154096"/>
          </a:xfrm>
          <a:custGeom>
            <a:avLst/>
            <a:gdLst>
              <a:gd name="T0" fmla="*/ 0 w 48"/>
              <a:gd name="T1" fmla="*/ 294388358 h 97"/>
              <a:gd name="T2" fmla="*/ 0 w 48"/>
              <a:gd name="T3" fmla="*/ 0 h 97"/>
              <a:gd name="T4" fmla="*/ 144407138 w 48"/>
              <a:gd name="T5" fmla="*/ 0 h 97"/>
              <a:gd name="T6" fmla="*/ 144407138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lIns="82945" tIns="41473" rIns="82945" bIns="41473" anchor="ctr"/>
          <a:lstStyle/>
          <a:p>
            <a:endParaRPr lang="en-US"/>
          </a:p>
        </p:txBody>
      </p:sp>
      <p:sp>
        <p:nvSpPr>
          <p:cNvPr id="36955" name="Line 112"/>
          <p:cNvSpPr>
            <a:spLocks noChangeShapeType="1"/>
          </p:cNvSpPr>
          <p:nvPr/>
        </p:nvSpPr>
        <p:spPr bwMode="auto">
          <a:xfrm>
            <a:off x="6232320" y="4352137"/>
            <a:ext cx="24912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36956" name="Rectangle 113"/>
          <p:cNvSpPr>
            <a:spLocks noChangeArrowheads="1"/>
          </p:cNvSpPr>
          <p:nvPr/>
        </p:nvSpPr>
        <p:spPr bwMode="auto">
          <a:xfrm>
            <a:off x="6998400" y="4284451"/>
            <a:ext cx="39796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Dm</a:t>
            </a:r>
          </a:p>
        </p:txBody>
      </p:sp>
      <p:sp>
        <p:nvSpPr>
          <p:cNvPr id="36957" name="Freeform 114"/>
          <p:cNvSpPr>
            <a:spLocks noChangeArrowheads="1"/>
          </p:cNvSpPr>
          <p:nvPr/>
        </p:nvSpPr>
        <p:spPr bwMode="auto">
          <a:xfrm>
            <a:off x="7102081" y="4274369"/>
            <a:ext cx="257760" cy="459409"/>
          </a:xfrm>
          <a:custGeom>
            <a:avLst/>
            <a:gdLst>
              <a:gd name="T0" fmla="*/ 495371535 w 162"/>
              <a:gd name="T1" fmla="*/ 0 h 289"/>
              <a:gd name="T2" fmla="*/ 0 w 162"/>
              <a:gd name="T3" fmla="*/ 0 h 289"/>
              <a:gd name="T4" fmla="*/ 0 w 162"/>
              <a:gd name="T5" fmla="*/ 884314502 h 289"/>
              <a:gd name="T6" fmla="*/ 495371535 w 162"/>
              <a:gd name="T7" fmla="*/ 884314502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58" name="Freeform 115"/>
          <p:cNvSpPr>
            <a:spLocks noChangeArrowheads="1"/>
          </p:cNvSpPr>
          <p:nvPr/>
        </p:nvSpPr>
        <p:spPr bwMode="auto">
          <a:xfrm>
            <a:off x="7356961" y="4274369"/>
            <a:ext cx="260640" cy="459409"/>
          </a:xfrm>
          <a:custGeom>
            <a:avLst/>
            <a:gdLst>
              <a:gd name="T0" fmla="*/ 0 w 164"/>
              <a:gd name="T1" fmla="*/ 0 h 289"/>
              <a:gd name="T2" fmla="*/ 500360592 w 164"/>
              <a:gd name="T3" fmla="*/ 0 h 289"/>
              <a:gd name="T4" fmla="*/ 500360592 w 164"/>
              <a:gd name="T5" fmla="*/ 884314502 h 289"/>
              <a:gd name="T6" fmla="*/ 0 w 164"/>
              <a:gd name="T7" fmla="*/ 884314502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59" name="Rectangle 116"/>
          <p:cNvSpPr>
            <a:spLocks noChangeArrowheads="1"/>
          </p:cNvSpPr>
          <p:nvPr/>
        </p:nvSpPr>
        <p:spPr bwMode="auto">
          <a:xfrm>
            <a:off x="7771680" y="4284451"/>
            <a:ext cx="425219"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Reg</a:t>
            </a:r>
            <a:endParaRPr lang="en-GB" sz="1200" b="1" dirty="0">
              <a:solidFill>
                <a:srgbClr val="000000"/>
              </a:solidFill>
              <a:latin typeface="Trebuchet MS" charset="0"/>
            </a:endParaRPr>
          </a:p>
        </p:txBody>
      </p:sp>
      <p:sp>
        <p:nvSpPr>
          <p:cNvPr id="36960" name="Freeform 117"/>
          <p:cNvSpPr>
            <a:spLocks noChangeArrowheads="1"/>
          </p:cNvSpPr>
          <p:nvPr/>
        </p:nvSpPr>
        <p:spPr bwMode="auto">
          <a:xfrm>
            <a:off x="7845120" y="4274369"/>
            <a:ext cx="226080" cy="459409"/>
          </a:xfrm>
          <a:custGeom>
            <a:avLst/>
            <a:gdLst>
              <a:gd name="T0" fmla="*/ 434381464 w 142"/>
              <a:gd name="T1" fmla="*/ 0 h 289"/>
              <a:gd name="T2" fmla="*/ 0 w 142"/>
              <a:gd name="T3" fmla="*/ 0 h 289"/>
              <a:gd name="T4" fmla="*/ 0 w 142"/>
              <a:gd name="T5" fmla="*/ 884314502 h 289"/>
              <a:gd name="T6" fmla="*/ 434381464 w 142"/>
              <a:gd name="T7" fmla="*/ 884314502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61" name="Freeform 118"/>
          <p:cNvSpPr>
            <a:spLocks noChangeArrowheads="1"/>
          </p:cNvSpPr>
          <p:nvPr/>
        </p:nvSpPr>
        <p:spPr bwMode="auto">
          <a:xfrm>
            <a:off x="8068321" y="4274369"/>
            <a:ext cx="227520" cy="459409"/>
          </a:xfrm>
          <a:custGeom>
            <a:avLst/>
            <a:gdLst>
              <a:gd name="T0" fmla="*/ 0 w 143"/>
              <a:gd name="T1" fmla="*/ 0 h 289"/>
              <a:gd name="T2" fmla="*/ 436875759 w 143"/>
              <a:gd name="T3" fmla="*/ 0 h 289"/>
              <a:gd name="T4" fmla="*/ 436875759 w 143"/>
              <a:gd name="T5" fmla="*/ 884314502 h 289"/>
              <a:gd name="T6" fmla="*/ 0 w 143"/>
              <a:gd name="T7" fmla="*/ 884314502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lIns="82945" tIns="41473" rIns="82945" bIns="41473" anchor="ctr"/>
          <a:lstStyle/>
          <a:p>
            <a:endParaRPr lang="en-US"/>
          </a:p>
        </p:txBody>
      </p:sp>
      <p:sp>
        <p:nvSpPr>
          <p:cNvPr id="36962" name="Line 119"/>
          <p:cNvSpPr>
            <a:spLocks noChangeShapeType="1"/>
          </p:cNvSpPr>
          <p:nvPr/>
        </p:nvSpPr>
        <p:spPr bwMode="auto">
          <a:xfrm>
            <a:off x="7611840" y="4503354"/>
            <a:ext cx="2203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63" name="Line 120"/>
          <p:cNvSpPr>
            <a:spLocks noChangeShapeType="1"/>
          </p:cNvSpPr>
          <p:nvPr/>
        </p:nvSpPr>
        <p:spPr bwMode="auto">
          <a:xfrm>
            <a:off x="6842881" y="4503354"/>
            <a:ext cx="24624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64" name="Line 121"/>
          <p:cNvSpPr>
            <a:spLocks noChangeShapeType="1"/>
          </p:cNvSpPr>
          <p:nvPr/>
        </p:nvSpPr>
        <p:spPr bwMode="auto">
          <a:xfrm>
            <a:off x="6232320" y="4656010"/>
            <a:ext cx="24912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36965" name="Freeform 122"/>
          <p:cNvSpPr>
            <a:spLocks noChangeArrowheads="1"/>
          </p:cNvSpPr>
          <p:nvPr/>
        </p:nvSpPr>
        <p:spPr bwMode="auto">
          <a:xfrm>
            <a:off x="6379200" y="4496152"/>
            <a:ext cx="535680" cy="442127"/>
          </a:xfrm>
          <a:custGeom>
            <a:avLst/>
            <a:gdLst>
              <a:gd name="T0" fmla="*/ 0 w 337"/>
              <a:gd name="T1" fmla="*/ 310411663 h 278"/>
              <a:gd name="T2" fmla="*/ 0 w 337"/>
              <a:gd name="T3" fmla="*/ 851324987 h 278"/>
              <a:gd name="T4" fmla="*/ 902819522 w 337"/>
              <a:gd name="T5" fmla="*/ 851324987 h 278"/>
              <a:gd name="T6" fmla="*/ 902819522 w 337"/>
              <a:gd name="T7" fmla="*/ 276603046 h 278"/>
              <a:gd name="T8" fmla="*/ 103179424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lIns="82945" tIns="41473" rIns="82945" bIns="41473" anchor="ctr"/>
          <a:lstStyle/>
          <a:p>
            <a:endParaRPr lang="en-US"/>
          </a:p>
        </p:txBody>
      </p:sp>
      <p:grpSp>
        <p:nvGrpSpPr>
          <p:cNvPr id="13" name="Group 123"/>
          <p:cNvGrpSpPr>
            <a:grpSpLocks/>
          </p:cNvGrpSpPr>
          <p:nvPr/>
        </p:nvGrpSpPr>
        <p:grpSpPr bwMode="auto">
          <a:xfrm>
            <a:off x="5670721" y="4817303"/>
            <a:ext cx="3301920" cy="832406"/>
            <a:chOff x="3938" y="3345"/>
            <a:chExt cx="2293" cy="578"/>
          </a:xfrm>
        </p:grpSpPr>
        <p:grpSp>
          <p:nvGrpSpPr>
            <p:cNvPr id="14" name="Group 124"/>
            <p:cNvGrpSpPr>
              <a:grpSpLocks/>
            </p:cNvGrpSpPr>
            <p:nvPr/>
          </p:nvGrpSpPr>
          <p:grpSpPr bwMode="auto">
            <a:xfrm>
              <a:off x="4944" y="3345"/>
              <a:ext cx="271" cy="542"/>
              <a:chOff x="4944" y="3345"/>
              <a:chExt cx="271" cy="542"/>
            </a:xfrm>
          </p:grpSpPr>
          <p:sp>
            <p:nvSpPr>
              <p:cNvPr id="37002" name="Freeform 125"/>
              <p:cNvSpPr>
                <a:spLocks noChangeArrowheads="1"/>
              </p:cNvSpPr>
              <p:nvPr/>
            </p:nvSpPr>
            <p:spPr bwMode="auto">
              <a:xfrm>
                <a:off x="4980" y="3357"/>
                <a:ext cx="235" cy="530"/>
              </a:xfrm>
              <a:custGeom>
                <a:avLst/>
                <a:gdLst>
                  <a:gd name="T0" fmla="*/ 0 w 213"/>
                  <a:gd name="T1" fmla="*/ 389 h 481"/>
                  <a:gd name="T2" fmla="*/ 86 w 213"/>
                  <a:gd name="T3" fmla="*/ 291 h 481"/>
                  <a:gd name="T4" fmla="*/ 0 w 213"/>
                  <a:gd name="T5" fmla="*/ 194 h 481"/>
                  <a:gd name="T6" fmla="*/ 0 w 213"/>
                  <a:gd name="T7" fmla="*/ 0 h 481"/>
                  <a:gd name="T8" fmla="*/ 258 w 213"/>
                  <a:gd name="T9" fmla="*/ 194 h 481"/>
                  <a:gd name="T10" fmla="*/ 258 w 213"/>
                  <a:gd name="T11" fmla="*/ 389 h 481"/>
                  <a:gd name="T12" fmla="*/ 0 w 213"/>
                  <a:gd name="T13" fmla="*/ 583 h 481"/>
                  <a:gd name="T14" fmla="*/ 0 w 213"/>
                  <a:gd name="T15" fmla="*/ 389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25560">
                <a:solidFill>
                  <a:srgbClr val="000000"/>
                </a:solidFill>
                <a:round/>
                <a:headEnd/>
                <a:tailEnd/>
              </a:ln>
            </p:spPr>
            <p:txBody>
              <a:bodyPr wrap="none" anchor="ctr"/>
              <a:lstStyle/>
              <a:p>
                <a:endParaRPr lang="en-US"/>
              </a:p>
            </p:txBody>
          </p:sp>
          <p:sp>
            <p:nvSpPr>
              <p:cNvPr id="37003" name="Rectangle 126"/>
              <p:cNvSpPr>
                <a:spLocks noChangeArrowheads="1"/>
              </p:cNvSpPr>
              <p:nvPr/>
            </p:nvSpPr>
            <p:spPr bwMode="auto">
              <a:xfrm rot="5400000">
                <a:off x="4862" y="3427"/>
                <a:ext cx="426"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ALU</a:t>
                </a:r>
              </a:p>
            </p:txBody>
          </p:sp>
        </p:grpSp>
        <p:grpSp>
          <p:nvGrpSpPr>
            <p:cNvPr id="15" name="Group 127"/>
            <p:cNvGrpSpPr>
              <a:grpSpLocks/>
            </p:cNvGrpSpPr>
            <p:nvPr/>
          </p:nvGrpSpPr>
          <p:grpSpPr bwMode="auto">
            <a:xfrm>
              <a:off x="3938" y="3462"/>
              <a:ext cx="396" cy="318"/>
              <a:chOff x="3938" y="3462"/>
              <a:chExt cx="396" cy="318"/>
            </a:xfrm>
          </p:grpSpPr>
          <p:sp>
            <p:nvSpPr>
              <p:cNvPr id="36998" name="Rectangle 128"/>
              <p:cNvSpPr>
                <a:spLocks noChangeArrowheads="1"/>
              </p:cNvSpPr>
              <p:nvPr/>
            </p:nvSpPr>
            <p:spPr bwMode="auto">
              <a:xfrm>
                <a:off x="3938" y="3469"/>
                <a:ext cx="309" cy="262"/>
              </a:xfrm>
              <a:prstGeom prst="rect">
                <a:avLst/>
              </a:prstGeom>
              <a:noFill/>
              <a:ln w="9525">
                <a:noFill/>
                <a:round/>
                <a:headEnd/>
                <a:tailEnd/>
              </a:ln>
            </p:spPr>
            <p:txBody>
              <a:bodyPr wrap="none" lIns="90360" tIns="44280" rIns="90360" bIns="44280">
                <a:spAutoFit/>
              </a:bodyPr>
              <a:lstStyle/>
              <a:p>
                <a:pPr algn="ctr" hangingPunct="1">
                  <a:lnSpc>
                    <a:spcPct val="104000"/>
                  </a:lnSpc>
                </a:pPr>
                <a:r>
                  <a:rPr lang="en-GB" b="1">
                    <a:solidFill>
                      <a:srgbClr val="000000"/>
                    </a:solidFill>
                    <a:latin typeface="Trebuchet MS" charset="0"/>
                  </a:rPr>
                  <a:t>Im</a:t>
                </a:r>
              </a:p>
            </p:txBody>
          </p:sp>
          <p:grpSp>
            <p:nvGrpSpPr>
              <p:cNvPr id="16" name="Group 129"/>
              <p:cNvGrpSpPr>
                <a:grpSpLocks/>
              </p:cNvGrpSpPr>
              <p:nvPr/>
            </p:nvGrpSpPr>
            <p:grpSpPr bwMode="auto">
              <a:xfrm>
                <a:off x="3960" y="3462"/>
                <a:ext cx="374" cy="318"/>
                <a:chOff x="3960" y="3462"/>
                <a:chExt cx="374" cy="318"/>
              </a:xfrm>
            </p:grpSpPr>
            <p:sp>
              <p:nvSpPr>
                <p:cNvPr id="37000" name="Freeform 130"/>
                <p:cNvSpPr>
                  <a:spLocks noChangeArrowheads="1"/>
                </p:cNvSpPr>
                <p:nvPr/>
              </p:nvSpPr>
              <p:spPr bwMode="auto">
                <a:xfrm>
                  <a:off x="3960" y="3462"/>
                  <a:ext cx="188" cy="319"/>
                </a:xfrm>
                <a:custGeom>
                  <a:avLst/>
                  <a:gdLst>
                    <a:gd name="T0" fmla="*/ 207 w 170"/>
                    <a:gd name="T1" fmla="*/ 0 h 289"/>
                    <a:gd name="T2" fmla="*/ 0 w 170"/>
                    <a:gd name="T3" fmla="*/ 0 h 289"/>
                    <a:gd name="T4" fmla="*/ 0 w 170"/>
                    <a:gd name="T5" fmla="*/ 351 h 289"/>
                    <a:gd name="T6" fmla="*/ 207 w 170"/>
                    <a:gd name="T7" fmla="*/ 351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25560">
                  <a:solidFill>
                    <a:srgbClr val="000000"/>
                  </a:solidFill>
                  <a:round/>
                  <a:headEnd/>
                  <a:tailEnd/>
                </a:ln>
              </p:spPr>
              <p:txBody>
                <a:bodyPr wrap="none" anchor="ctr"/>
                <a:lstStyle/>
                <a:p>
                  <a:endParaRPr lang="en-US"/>
                </a:p>
              </p:txBody>
            </p:sp>
            <p:sp>
              <p:nvSpPr>
                <p:cNvPr id="37001" name="Freeform 131"/>
                <p:cNvSpPr>
                  <a:spLocks noChangeArrowheads="1"/>
                </p:cNvSpPr>
                <p:nvPr/>
              </p:nvSpPr>
              <p:spPr bwMode="auto">
                <a:xfrm>
                  <a:off x="4146" y="3462"/>
                  <a:ext cx="189" cy="319"/>
                </a:xfrm>
                <a:custGeom>
                  <a:avLst/>
                  <a:gdLst>
                    <a:gd name="T0" fmla="*/ 0 w 171"/>
                    <a:gd name="T1" fmla="*/ 0 h 289"/>
                    <a:gd name="T2" fmla="*/ 208 w 171"/>
                    <a:gd name="T3" fmla="*/ 0 h 289"/>
                    <a:gd name="T4" fmla="*/ 208 w 171"/>
                    <a:gd name="T5" fmla="*/ 351 h 289"/>
                    <a:gd name="T6" fmla="*/ 0 w 171"/>
                    <a:gd name="T7" fmla="*/ 351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25560">
                  <a:solidFill>
                    <a:srgbClr val="000000"/>
                  </a:solidFill>
                  <a:round/>
                  <a:headEnd/>
                  <a:tailEnd/>
                </a:ln>
              </p:spPr>
              <p:txBody>
                <a:bodyPr wrap="none" anchor="ctr"/>
                <a:lstStyle/>
                <a:p>
                  <a:endParaRPr lang="en-US"/>
                </a:p>
              </p:txBody>
            </p:sp>
          </p:grpSp>
        </p:grpSp>
        <p:sp>
          <p:nvSpPr>
            <p:cNvPr id="36978" name="Rectangle 132"/>
            <p:cNvSpPr>
              <a:spLocks noChangeArrowheads="1"/>
            </p:cNvSpPr>
            <p:nvPr/>
          </p:nvSpPr>
          <p:spPr bwMode="auto">
            <a:xfrm>
              <a:off x="4367" y="3474"/>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7" name="Group 133"/>
            <p:cNvGrpSpPr>
              <a:grpSpLocks/>
            </p:cNvGrpSpPr>
            <p:nvPr/>
          </p:nvGrpSpPr>
          <p:grpSpPr bwMode="auto">
            <a:xfrm>
              <a:off x="4467" y="3462"/>
              <a:ext cx="326" cy="318"/>
              <a:chOff x="4467" y="3462"/>
              <a:chExt cx="326" cy="318"/>
            </a:xfrm>
          </p:grpSpPr>
          <p:sp>
            <p:nvSpPr>
              <p:cNvPr id="36996" name="Freeform 134"/>
              <p:cNvSpPr>
                <a:spLocks noChangeArrowheads="1"/>
              </p:cNvSpPr>
              <p:nvPr/>
            </p:nvSpPr>
            <p:spPr bwMode="auto">
              <a:xfrm>
                <a:off x="4467" y="3462"/>
                <a:ext cx="164" cy="319"/>
              </a:xfrm>
              <a:custGeom>
                <a:avLst/>
                <a:gdLst>
                  <a:gd name="T0" fmla="*/ 179 w 149"/>
                  <a:gd name="T1" fmla="*/ 0 h 289"/>
                  <a:gd name="T2" fmla="*/ 0 w 149"/>
                  <a:gd name="T3" fmla="*/ 0 h 289"/>
                  <a:gd name="T4" fmla="*/ 0 w 149"/>
                  <a:gd name="T5" fmla="*/ 351 h 289"/>
                  <a:gd name="T6" fmla="*/ 179 w 149"/>
                  <a:gd name="T7" fmla="*/ 351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25560">
                <a:solidFill>
                  <a:srgbClr val="000000"/>
                </a:solidFill>
                <a:round/>
                <a:headEnd/>
                <a:tailEnd/>
              </a:ln>
            </p:spPr>
            <p:txBody>
              <a:bodyPr wrap="none" anchor="ctr"/>
              <a:lstStyle/>
              <a:p>
                <a:endParaRPr lang="en-US"/>
              </a:p>
            </p:txBody>
          </p:sp>
          <p:sp>
            <p:nvSpPr>
              <p:cNvPr id="36997" name="Freeform 135"/>
              <p:cNvSpPr>
                <a:spLocks noChangeArrowheads="1"/>
              </p:cNvSpPr>
              <p:nvPr/>
            </p:nvSpPr>
            <p:spPr bwMode="auto">
              <a:xfrm>
                <a:off x="4630" y="3462"/>
                <a:ext cx="163" cy="319"/>
              </a:xfrm>
              <a:custGeom>
                <a:avLst/>
                <a:gdLst>
                  <a:gd name="T0" fmla="*/ 0 w 148"/>
                  <a:gd name="T1" fmla="*/ 0 h 289"/>
                  <a:gd name="T2" fmla="*/ 178 w 148"/>
                  <a:gd name="T3" fmla="*/ 0 h 289"/>
                  <a:gd name="T4" fmla="*/ 178 w 148"/>
                  <a:gd name="T5" fmla="*/ 351 h 289"/>
                  <a:gd name="T6" fmla="*/ 0 w 148"/>
                  <a:gd name="T7" fmla="*/ 351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25560">
                <a:solidFill>
                  <a:srgbClr val="000000"/>
                </a:solidFill>
                <a:round/>
                <a:headEnd/>
                <a:tailEnd/>
              </a:ln>
            </p:spPr>
            <p:txBody>
              <a:bodyPr wrap="none" anchor="ctr"/>
              <a:lstStyle/>
              <a:p>
                <a:endParaRPr lang="en-US"/>
              </a:p>
            </p:txBody>
          </p:sp>
        </p:grpSp>
        <p:sp>
          <p:nvSpPr>
            <p:cNvPr id="36980" name="Line 136"/>
            <p:cNvSpPr>
              <a:spLocks noChangeShapeType="1"/>
            </p:cNvSpPr>
            <p:nvPr/>
          </p:nvSpPr>
          <p:spPr bwMode="auto">
            <a:xfrm>
              <a:off x="4340" y="3621"/>
              <a:ext cx="106" cy="1"/>
            </a:xfrm>
            <a:prstGeom prst="line">
              <a:avLst/>
            </a:prstGeom>
            <a:noFill/>
            <a:ln w="25560">
              <a:solidFill>
                <a:srgbClr val="000000"/>
              </a:solidFill>
              <a:miter lim="800000"/>
              <a:headEnd/>
              <a:tailEnd/>
            </a:ln>
          </p:spPr>
          <p:txBody>
            <a:bodyPr/>
            <a:lstStyle/>
            <a:p>
              <a:endParaRPr lang="en-US"/>
            </a:p>
          </p:txBody>
        </p:sp>
        <p:sp>
          <p:nvSpPr>
            <p:cNvPr id="36981" name="Freeform 137"/>
            <p:cNvSpPr>
              <a:spLocks noChangeArrowheads="1"/>
            </p:cNvSpPr>
            <p:nvPr/>
          </p:nvSpPr>
          <p:spPr bwMode="auto">
            <a:xfrm>
              <a:off x="4408" y="3515"/>
              <a:ext cx="53" cy="107"/>
            </a:xfrm>
            <a:custGeom>
              <a:avLst/>
              <a:gdLst>
                <a:gd name="T0" fmla="*/ 0 w 48"/>
                <a:gd name="T1" fmla="*/ 117 h 97"/>
                <a:gd name="T2" fmla="*/ 0 w 48"/>
                <a:gd name="T3" fmla="*/ 0 h 97"/>
                <a:gd name="T4" fmla="*/ 57 w 48"/>
                <a:gd name="T5" fmla="*/ 0 h 97"/>
                <a:gd name="T6" fmla="*/ 5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25560">
              <a:solidFill>
                <a:srgbClr val="000000"/>
              </a:solidFill>
              <a:round/>
              <a:headEnd/>
              <a:tailEnd/>
            </a:ln>
          </p:spPr>
          <p:txBody>
            <a:bodyPr wrap="none" anchor="ctr"/>
            <a:lstStyle/>
            <a:p>
              <a:endParaRPr lang="en-US"/>
            </a:p>
          </p:txBody>
        </p:sp>
        <p:sp>
          <p:nvSpPr>
            <p:cNvPr id="36982" name="Line 138"/>
            <p:cNvSpPr>
              <a:spLocks noChangeShapeType="1"/>
            </p:cNvSpPr>
            <p:nvPr/>
          </p:nvSpPr>
          <p:spPr bwMode="auto">
            <a:xfrm>
              <a:off x="4798" y="3515"/>
              <a:ext cx="173" cy="1"/>
            </a:xfrm>
            <a:prstGeom prst="line">
              <a:avLst/>
            </a:prstGeom>
            <a:noFill/>
            <a:ln w="25560">
              <a:solidFill>
                <a:srgbClr val="000000"/>
              </a:solidFill>
              <a:miter lim="800000"/>
              <a:headEnd/>
              <a:tailEnd/>
            </a:ln>
          </p:spPr>
          <p:txBody>
            <a:bodyPr/>
            <a:lstStyle/>
            <a:p>
              <a:endParaRPr lang="en-US"/>
            </a:p>
          </p:txBody>
        </p:sp>
        <p:sp>
          <p:nvSpPr>
            <p:cNvPr id="36983" name="Rectangle 139"/>
            <p:cNvSpPr>
              <a:spLocks noChangeArrowheads="1"/>
            </p:cNvSpPr>
            <p:nvPr/>
          </p:nvSpPr>
          <p:spPr bwMode="auto">
            <a:xfrm>
              <a:off x="5282" y="3469"/>
              <a:ext cx="368"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Dm</a:t>
              </a:r>
            </a:p>
          </p:txBody>
        </p:sp>
        <p:grpSp>
          <p:nvGrpSpPr>
            <p:cNvPr id="18" name="Group 140"/>
            <p:cNvGrpSpPr>
              <a:grpSpLocks/>
            </p:cNvGrpSpPr>
            <p:nvPr/>
          </p:nvGrpSpPr>
          <p:grpSpPr bwMode="auto">
            <a:xfrm>
              <a:off x="5403" y="3462"/>
              <a:ext cx="358" cy="318"/>
              <a:chOff x="5403" y="3462"/>
              <a:chExt cx="358" cy="318"/>
            </a:xfrm>
          </p:grpSpPr>
          <p:sp>
            <p:nvSpPr>
              <p:cNvPr id="36994" name="Freeform 141"/>
              <p:cNvSpPr>
                <a:spLocks noChangeArrowheads="1"/>
              </p:cNvSpPr>
              <p:nvPr/>
            </p:nvSpPr>
            <p:spPr bwMode="auto">
              <a:xfrm>
                <a:off x="5403" y="3462"/>
                <a:ext cx="179" cy="319"/>
              </a:xfrm>
              <a:custGeom>
                <a:avLst/>
                <a:gdLst>
                  <a:gd name="T0" fmla="*/ 197 w 162"/>
                  <a:gd name="T1" fmla="*/ 0 h 289"/>
                  <a:gd name="T2" fmla="*/ 0 w 162"/>
                  <a:gd name="T3" fmla="*/ 0 h 289"/>
                  <a:gd name="T4" fmla="*/ 0 w 162"/>
                  <a:gd name="T5" fmla="*/ 351 h 289"/>
                  <a:gd name="T6" fmla="*/ 197 w 162"/>
                  <a:gd name="T7" fmla="*/ 351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25560">
                <a:solidFill>
                  <a:srgbClr val="000000"/>
                </a:solidFill>
                <a:round/>
                <a:headEnd/>
                <a:tailEnd/>
              </a:ln>
            </p:spPr>
            <p:txBody>
              <a:bodyPr wrap="none" anchor="ctr"/>
              <a:lstStyle/>
              <a:p>
                <a:endParaRPr lang="en-US"/>
              </a:p>
            </p:txBody>
          </p:sp>
          <p:sp>
            <p:nvSpPr>
              <p:cNvPr id="36995" name="Freeform 142"/>
              <p:cNvSpPr>
                <a:spLocks noChangeArrowheads="1"/>
              </p:cNvSpPr>
              <p:nvPr/>
            </p:nvSpPr>
            <p:spPr bwMode="auto">
              <a:xfrm>
                <a:off x="5580" y="3462"/>
                <a:ext cx="181" cy="319"/>
              </a:xfrm>
              <a:custGeom>
                <a:avLst/>
                <a:gdLst>
                  <a:gd name="T0" fmla="*/ 0 w 164"/>
                  <a:gd name="T1" fmla="*/ 0 h 289"/>
                  <a:gd name="T2" fmla="*/ 199 w 164"/>
                  <a:gd name="T3" fmla="*/ 0 h 289"/>
                  <a:gd name="T4" fmla="*/ 199 w 164"/>
                  <a:gd name="T5" fmla="*/ 351 h 289"/>
                  <a:gd name="T6" fmla="*/ 0 w 164"/>
                  <a:gd name="T7" fmla="*/ 351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25560">
                <a:solidFill>
                  <a:srgbClr val="000000"/>
                </a:solidFill>
                <a:round/>
                <a:headEnd/>
                <a:tailEnd/>
              </a:ln>
            </p:spPr>
            <p:txBody>
              <a:bodyPr wrap="none" anchor="ctr"/>
              <a:lstStyle/>
              <a:p>
                <a:endParaRPr lang="en-US"/>
              </a:p>
            </p:txBody>
          </p:sp>
        </p:grpSp>
        <p:sp>
          <p:nvSpPr>
            <p:cNvPr id="36985" name="Rectangle 143"/>
            <p:cNvSpPr>
              <a:spLocks noChangeArrowheads="1"/>
            </p:cNvSpPr>
            <p:nvPr/>
          </p:nvSpPr>
          <p:spPr bwMode="auto">
            <a:xfrm>
              <a:off x="5810" y="3469"/>
              <a:ext cx="397"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endParaRPr lang="en-GB" b="1" dirty="0">
                <a:solidFill>
                  <a:srgbClr val="000000"/>
                </a:solidFill>
                <a:latin typeface="Trebuchet MS" charset="0"/>
              </a:endParaRPr>
            </a:p>
          </p:txBody>
        </p:sp>
        <p:grpSp>
          <p:nvGrpSpPr>
            <p:cNvPr id="19" name="Group 144"/>
            <p:cNvGrpSpPr>
              <a:grpSpLocks/>
            </p:cNvGrpSpPr>
            <p:nvPr/>
          </p:nvGrpSpPr>
          <p:grpSpPr bwMode="auto">
            <a:xfrm>
              <a:off x="5919" y="3462"/>
              <a:ext cx="312" cy="318"/>
              <a:chOff x="5919" y="3462"/>
              <a:chExt cx="312" cy="318"/>
            </a:xfrm>
          </p:grpSpPr>
          <p:sp>
            <p:nvSpPr>
              <p:cNvPr id="36992" name="Freeform 145"/>
              <p:cNvSpPr>
                <a:spLocks noChangeArrowheads="1"/>
              </p:cNvSpPr>
              <p:nvPr/>
            </p:nvSpPr>
            <p:spPr bwMode="auto">
              <a:xfrm>
                <a:off x="5919" y="3462"/>
                <a:ext cx="157" cy="319"/>
              </a:xfrm>
              <a:custGeom>
                <a:avLst/>
                <a:gdLst>
                  <a:gd name="T0" fmla="*/ 172 w 142"/>
                  <a:gd name="T1" fmla="*/ 0 h 289"/>
                  <a:gd name="T2" fmla="*/ 0 w 142"/>
                  <a:gd name="T3" fmla="*/ 0 h 289"/>
                  <a:gd name="T4" fmla="*/ 0 w 142"/>
                  <a:gd name="T5" fmla="*/ 351 h 289"/>
                  <a:gd name="T6" fmla="*/ 172 w 142"/>
                  <a:gd name="T7" fmla="*/ 351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25560">
                <a:solidFill>
                  <a:srgbClr val="000000"/>
                </a:solidFill>
                <a:round/>
                <a:headEnd/>
                <a:tailEnd/>
              </a:ln>
            </p:spPr>
            <p:txBody>
              <a:bodyPr wrap="none" anchor="ctr"/>
              <a:lstStyle/>
              <a:p>
                <a:endParaRPr lang="en-US"/>
              </a:p>
            </p:txBody>
          </p:sp>
          <p:sp>
            <p:nvSpPr>
              <p:cNvPr id="36993" name="Freeform 146"/>
              <p:cNvSpPr>
                <a:spLocks noChangeArrowheads="1"/>
              </p:cNvSpPr>
              <p:nvPr/>
            </p:nvSpPr>
            <p:spPr bwMode="auto">
              <a:xfrm>
                <a:off x="6074" y="3462"/>
                <a:ext cx="158" cy="319"/>
              </a:xfrm>
              <a:custGeom>
                <a:avLst/>
                <a:gdLst>
                  <a:gd name="T0" fmla="*/ 0 w 143"/>
                  <a:gd name="T1" fmla="*/ 0 h 289"/>
                  <a:gd name="T2" fmla="*/ 173 w 143"/>
                  <a:gd name="T3" fmla="*/ 0 h 289"/>
                  <a:gd name="T4" fmla="*/ 173 w 143"/>
                  <a:gd name="T5" fmla="*/ 351 h 289"/>
                  <a:gd name="T6" fmla="*/ 0 w 143"/>
                  <a:gd name="T7" fmla="*/ 351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25560">
                <a:solidFill>
                  <a:srgbClr val="000000"/>
                </a:solidFill>
                <a:round/>
                <a:headEnd/>
                <a:tailEnd/>
              </a:ln>
            </p:spPr>
            <p:txBody>
              <a:bodyPr wrap="none" anchor="ctr"/>
              <a:lstStyle/>
              <a:p>
                <a:endParaRPr lang="en-US"/>
              </a:p>
            </p:txBody>
          </p:sp>
        </p:grpSp>
        <p:sp>
          <p:nvSpPr>
            <p:cNvPr id="36987" name="Line 147"/>
            <p:cNvSpPr>
              <a:spLocks noChangeShapeType="1"/>
            </p:cNvSpPr>
            <p:nvPr/>
          </p:nvSpPr>
          <p:spPr bwMode="auto">
            <a:xfrm>
              <a:off x="5756" y="3621"/>
              <a:ext cx="153" cy="1"/>
            </a:xfrm>
            <a:prstGeom prst="line">
              <a:avLst/>
            </a:prstGeom>
            <a:noFill/>
            <a:ln w="25560">
              <a:solidFill>
                <a:srgbClr val="000000"/>
              </a:solidFill>
              <a:miter lim="800000"/>
              <a:headEnd/>
              <a:tailEnd/>
            </a:ln>
          </p:spPr>
          <p:txBody>
            <a:bodyPr/>
            <a:lstStyle/>
            <a:p>
              <a:endParaRPr lang="en-US"/>
            </a:p>
          </p:txBody>
        </p:sp>
        <p:sp>
          <p:nvSpPr>
            <p:cNvPr id="36988" name="Line 148"/>
            <p:cNvSpPr>
              <a:spLocks noChangeShapeType="1"/>
            </p:cNvSpPr>
            <p:nvPr/>
          </p:nvSpPr>
          <p:spPr bwMode="auto">
            <a:xfrm>
              <a:off x="5223" y="3621"/>
              <a:ext cx="171" cy="1"/>
            </a:xfrm>
            <a:prstGeom prst="line">
              <a:avLst/>
            </a:prstGeom>
            <a:noFill/>
            <a:ln w="25560">
              <a:solidFill>
                <a:srgbClr val="000000"/>
              </a:solidFill>
              <a:miter lim="800000"/>
              <a:headEnd/>
              <a:tailEnd/>
            </a:ln>
          </p:spPr>
          <p:txBody>
            <a:bodyPr/>
            <a:lstStyle/>
            <a:p>
              <a:endParaRPr lang="en-US"/>
            </a:p>
          </p:txBody>
        </p:sp>
        <p:sp>
          <p:nvSpPr>
            <p:cNvPr id="36989" name="Freeform 149"/>
            <p:cNvSpPr>
              <a:spLocks noChangeArrowheads="1"/>
            </p:cNvSpPr>
            <p:nvPr/>
          </p:nvSpPr>
          <p:spPr bwMode="auto">
            <a:xfrm>
              <a:off x="5356" y="3621"/>
              <a:ext cx="475" cy="213"/>
            </a:xfrm>
            <a:custGeom>
              <a:avLst/>
              <a:gdLst>
                <a:gd name="T0" fmla="*/ 0 w 431"/>
                <a:gd name="T1" fmla="*/ 0 h 193"/>
                <a:gd name="T2" fmla="*/ 0 w 431"/>
                <a:gd name="T3" fmla="*/ 234 h 193"/>
                <a:gd name="T4" fmla="*/ 475 w 431"/>
                <a:gd name="T5" fmla="*/ 234 h 193"/>
                <a:gd name="T6" fmla="*/ 475 w 431"/>
                <a:gd name="T7" fmla="*/ 78 h 193"/>
                <a:gd name="T8" fmla="*/ 522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25560">
              <a:solidFill>
                <a:srgbClr val="000000"/>
              </a:solidFill>
              <a:round/>
              <a:headEnd/>
              <a:tailEnd/>
            </a:ln>
          </p:spPr>
          <p:txBody>
            <a:bodyPr wrap="none" anchor="ctr"/>
            <a:lstStyle/>
            <a:p>
              <a:endParaRPr lang="en-US"/>
            </a:p>
          </p:txBody>
        </p:sp>
        <p:sp>
          <p:nvSpPr>
            <p:cNvPr id="36990" name="Line 150"/>
            <p:cNvSpPr>
              <a:spLocks noChangeShapeType="1"/>
            </p:cNvSpPr>
            <p:nvPr/>
          </p:nvSpPr>
          <p:spPr bwMode="auto">
            <a:xfrm>
              <a:off x="4798" y="3727"/>
              <a:ext cx="173" cy="1"/>
            </a:xfrm>
            <a:prstGeom prst="line">
              <a:avLst/>
            </a:prstGeom>
            <a:noFill/>
            <a:ln w="25560">
              <a:solidFill>
                <a:srgbClr val="000000"/>
              </a:solidFill>
              <a:miter lim="800000"/>
              <a:headEnd/>
              <a:tailEnd/>
            </a:ln>
          </p:spPr>
          <p:txBody>
            <a:bodyPr/>
            <a:lstStyle/>
            <a:p>
              <a:endParaRPr lang="en-US"/>
            </a:p>
          </p:txBody>
        </p:sp>
        <p:sp>
          <p:nvSpPr>
            <p:cNvPr id="36991" name="Freeform 151"/>
            <p:cNvSpPr>
              <a:spLocks noChangeArrowheads="1"/>
            </p:cNvSpPr>
            <p:nvPr/>
          </p:nvSpPr>
          <p:spPr bwMode="auto">
            <a:xfrm>
              <a:off x="4901" y="3616"/>
              <a:ext cx="372" cy="307"/>
            </a:xfrm>
            <a:custGeom>
              <a:avLst/>
              <a:gdLst>
                <a:gd name="T0" fmla="*/ 0 w 337"/>
                <a:gd name="T1" fmla="*/ 124 h 278"/>
                <a:gd name="T2" fmla="*/ 0 w 337"/>
                <a:gd name="T3" fmla="*/ 338 h 278"/>
                <a:gd name="T4" fmla="*/ 359 w 337"/>
                <a:gd name="T5" fmla="*/ 338 h 278"/>
                <a:gd name="T6" fmla="*/ 359 w 337"/>
                <a:gd name="T7" fmla="*/ 109 h 278"/>
                <a:gd name="T8" fmla="*/ 410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25560">
              <a:solidFill>
                <a:srgbClr val="000000"/>
              </a:solidFill>
              <a:round/>
              <a:headEnd/>
              <a:tailEnd/>
            </a:ln>
          </p:spPr>
          <p:txBody>
            <a:bodyPr wrap="none" anchor="ctr"/>
            <a:lstStyle/>
            <a:p>
              <a:endParaRPr lang="en-US"/>
            </a:p>
          </p:txBody>
        </p:sp>
      </p:grpSp>
      <p:sp>
        <p:nvSpPr>
          <p:cNvPr id="36967" name="Line 152"/>
          <p:cNvSpPr>
            <a:spLocks noChangeShapeType="1"/>
          </p:cNvSpPr>
          <p:nvPr/>
        </p:nvSpPr>
        <p:spPr bwMode="auto">
          <a:xfrm>
            <a:off x="6014881" y="2438177"/>
            <a:ext cx="601920" cy="2507303"/>
          </a:xfrm>
          <a:prstGeom prst="line">
            <a:avLst/>
          </a:prstGeom>
          <a:noFill/>
          <a:ln w="76320">
            <a:solidFill>
              <a:srgbClr val="00FF00"/>
            </a:solidFill>
            <a:miter lim="800000"/>
            <a:headEnd/>
            <a:tailEnd type="triangle" w="med" len="med"/>
          </a:ln>
        </p:spPr>
        <p:txBody>
          <a:bodyPr lIns="82945" tIns="41473" rIns="82945" bIns="41473"/>
          <a:lstStyle/>
          <a:p>
            <a:endParaRPr lang="en-US"/>
          </a:p>
        </p:txBody>
      </p:sp>
      <p:sp>
        <p:nvSpPr>
          <p:cNvPr id="36968" name="Oval 153"/>
          <p:cNvSpPr>
            <a:spLocks noChangeArrowheads="1"/>
          </p:cNvSpPr>
          <p:nvPr/>
        </p:nvSpPr>
        <p:spPr bwMode="auto">
          <a:xfrm>
            <a:off x="6364800" y="2341686"/>
            <a:ext cx="93600" cy="95050"/>
          </a:xfrm>
          <a:prstGeom prst="ellipse">
            <a:avLst/>
          </a:prstGeom>
          <a:solidFill>
            <a:srgbClr val="3366FF"/>
          </a:solidFill>
          <a:ln w="25560">
            <a:solidFill>
              <a:srgbClr val="000000"/>
            </a:solidFill>
            <a:miter lim="800000"/>
            <a:headEnd/>
            <a:tailEnd/>
          </a:ln>
        </p:spPr>
        <p:txBody>
          <a:bodyPr wrap="none" lIns="82945" tIns="41473" rIns="82945" bIns="41473" anchor="ctr"/>
          <a:lstStyle/>
          <a:p>
            <a:endParaRPr lang="en-US"/>
          </a:p>
        </p:txBody>
      </p:sp>
      <p:sp>
        <p:nvSpPr>
          <p:cNvPr id="36969" name="Line 154"/>
          <p:cNvSpPr>
            <a:spLocks noChangeShapeType="1"/>
          </p:cNvSpPr>
          <p:nvPr/>
        </p:nvSpPr>
        <p:spPr bwMode="auto">
          <a:xfrm>
            <a:off x="4897440" y="2387771"/>
            <a:ext cx="102240" cy="558779"/>
          </a:xfrm>
          <a:prstGeom prst="line">
            <a:avLst/>
          </a:prstGeom>
          <a:noFill/>
          <a:ln w="76320">
            <a:solidFill>
              <a:srgbClr val="00FF00"/>
            </a:solidFill>
            <a:miter lim="800000"/>
            <a:headEnd/>
            <a:tailEnd type="triangle" w="med" len="med"/>
          </a:ln>
        </p:spPr>
        <p:txBody>
          <a:bodyPr lIns="82945" tIns="41473" rIns="82945" bIns="41473"/>
          <a:lstStyle/>
          <a:p>
            <a:endParaRPr lang="en-US"/>
          </a:p>
        </p:txBody>
      </p:sp>
      <p:sp>
        <p:nvSpPr>
          <p:cNvPr id="36970" name="Line 155"/>
          <p:cNvSpPr>
            <a:spLocks noChangeShapeType="1"/>
          </p:cNvSpPr>
          <p:nvPr/>
        </p:nvSpPr>
        <p:spPr bwMode="auto">
          <a:xfrm>
            <a:off x="4897440" y="2387771"/>
            <a:ext cx="787680" cy="1244291"/>
          </a:xfrm>
          <a:prstGeom prst="line">
            <a:avLst/>
          </a:prstGeom>
          <a:noFill/>
          <a:ln w="76320">
            <a:solidFill>
              <a:srgbClr val="00FF00"/>
            </a:solidFill>
            <a:miter lim="800000"/>
            <a:headEnd/>
            <a:tailEnd type="triangle" w="med" len="med"/>
          </a:ln>
        </p:spPr>
        <p:txBody>
          <a:bodyPr lIns="82945" tIns="41473" rIns="82945" bIns="41473"/>
          <a:lstStyle/>
          <a:p>
            <a:endParaRPr lang="en-US"/>
          </a:p>
        </p:txBody>
      </p:sp>
      <p:sp>
        <p:nvSpPr>
          <p:cNvPr id="36971" name="Line 156"/>
          <p:cNvSpPr>
            <a:spLocks noChangeShapeType="1"/>
          </p:cNvSpPr>
          <p:nvPr/>
        </p:nvSpPr>
        <p:spPr bwMode="auto">
          <a:xfrm>
            <a:off x="6014881" y="2387771"/>
            <a:ext cx="1440" cy="2158787"/>
          </a:xfrm>
          <a:prstGeom prst="line">
            <a:avLst/>
          </a:prstGeom>
          <a:noFill/>
          <a:ln w="76320">
            <a:solidFill>
              <a:srgbClr val="00FF00"/>
            </a:solidFill>
            <a:miter lim="800000"/>
            <a:headEnd/>
            <a:tailEnd type="triangle" w="med" len="med"/>
          </a:ln>
        </p:spPr>
        <p:txBody>
          <a:bodyPr lIns="82945" tIns="41473" rIns="82945" bIns="41473"/>
          <a:lstStyle/>
          <a:p>
            <a:endParaRPr lang="en-US"/>
          </a:p>
        </p:txBody>
      </p:sp>
      <p:sp>
        <p:nvSpPr>
          <p:cNvPr id="36972" name="Oval 157"/>
          <p:cNvSpPr>
            <a:spLocks noChangeArrowheads="1"/>
          </p:cNvSpPr>
          <p:nvPr/>
        </p:nvSpPr>
        <p:spPr bwMode="auto">
          <a:xfrm>
            <a:off x="4841280" y="2341686"/>
            <a:ext cx="93600" cy="95050"/>
          </a:xfrm>
          <a:prstGeom prst="ellipse">
            <a:avLst/>
          </a:prstGeom>
          <a:solidFill>
            <a:srgbClr val="00FF00"/>
          </a:solidFill>
          <a:ln w="25560">
            <a:solidFill>
              <a:srgbClr val="000000"/>
            </a:solidFill>
            <a:miter lim="800000"/>
            <a:headEnd/>
            <a:tailEnd/>
          </a:ln>
        </p:spPr>
        <p:txBody>
          <a:bodyPr wrap="none" lIns="82945" tIns="41473" rIns="82945" bIns="41473" anchor="ctr"/>
          <a:lstStyle/>
          <a:p>
            <a:endParaRPr lang="en-US"/>
          </a:p>
        </p:txBody>
      </p:sp>
      <p:sp>
        <p:nvSpPr>
          <p:cNvPr id="36973" name="Oval 158"/>
          <p:cNvSpPr>
            <a:spLocks noChangeArrowheads="1"/>
          </p:cNvSpPr>
          <p:nvPr/>
        </p:nvSpPr>
        <p:spPr bwMode="auto">
          <a:xfrm>
            <a:off x="5984640" y="2341686"/>
            <a:ext cx="93600" cy="95050"/>
          </a:xfrm>
          <a:prstGeom prst="ellipse">
            <a:avLst/>
          </a:prstGeom>
          <a:solidFill>
            <a:srgbClr val="00FF00"/>
          </a:solidFill>
          <a:ln w="25560">
            <a:solidFill>
              <a:srgbClr val="000000"/>
            </a:solidFill>
            <a:miter lim="800000"/>
            <a:headEnd/>
            <a:tailEnd/>
          </a:ln>
        </p:spPr>
        <p:txBody>
          <a:bodyPr wrap="none" lIns="82945" tIns="41473" rIns="82945" bIns="41473" anchor="ctr"/>
          <a:lstStyle/>
          <a:p>
            <a:endParaRPr lang="en-US"/>
          </a:p>
        </p:txBody>
      </p:sp>
      <p:sp>
        <p:nvSpPr>
          <p:cNvPr id="36974" name="Rectangle 159"/>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Data Hazard Solution:</a:t>
            </a:r>
          </a:p>
        </p:txBody>
      </p:sp>
      <p:sp>
        <p:nvSpPr>
          <p:cNvPr id="36975" name="Line 4"/>
          <p:cNvSpPr>
            <a:spLocks noChangeShapeType="1"/>
          </p:cNvSpPr>
          <p:nvPr/>
        </p:nvSpPr>
        <p:spPr bwMode="auto">
          <a:xfrm>
            <a:off x="49392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557281" y="1689298"/>
            <a:ext cx="5550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Clock</a:t>
            </a:r>
          </a:p>
        </p:txBody>
      </p:sp>
      <p:grpSp>
        <p:nvGrpSpPr>
          <p:cNvPr id="2" name="Group 2"/>
          <p:cNvGrpSpPr>
            <a:grpSpLocks/>
          </p:cNvGrpSpPr>
          <p:nvPr/>
        </p:nvGrpSpPr>
        <p:grpSpPr bwMode="auto">
          <a:xfrm>
            <a:off x="1370880" y="1676336"/>
            <a:ext cx="823680" cy="252027"/>
            <a:chOff x="952" y="1164"/>
            <a:chExt cx="572" cy="175"/>
          </a:xfrm>
        </p:grpSpPr>
        <p:sp>
          <p:nvSpPr>
            <p:cNvPr id="45165" name="Line 3"/>
            <p:cNvSpPr>
              <a:spLocks noChangeShapeType="1"/>
            </p:cNvSpPr>
            <p:nvPr/>
          </p:nvSpPr>
          <p:spPr bwMode="auto">
            <a:xfrm>
              <a:off x="961" y="1332"/>
              <a:ext cx="300" cy="1"/>
            </a:xfrm>
            <a:prstGeom prst="line">
              <a:avLst/>
            </a:prstGeom>
            <a:noFill/>
            <a:ln w="25560">
              <a:solidFill>
                <a:srgbClr val="000000"/>
              </a:solidFill>
              <a:miter lim="800000"/>
              <a:headEnd/>
              <a:tailEnd/>
            </a:ln>
          </p:spPr>
          <p:txBody>
            <a:bodyPr/>
            <a:lstStyle/>
            <a:p>
              <a:endParaRPr lang="en-US"/>
            </a:p>
          </p:txBody>
        </p:sp>
        <p:sp>
          <p:nvSpPr>
            <p:cNvPr id="45166" name="Line 4"/>
            <p:cNvSpPr>
              <a:spLocks noChangeShapeType="1"/>
            </p:cNvSpPr>
            <p:nvPr/>
          </p:nvSpPr>
          <p:spPr bwMode="auto">
            <a:xfrm>
              <a:off x="952" y="1181"/>
              <a:ext cx="1" cy="141"/>
            </a:xfrm>
            <a:prstGeom prst="line">
              <a:avLst/>
            </a:prstGeom>
            <a:noFill/>
            <a:ln w="25560">
              <a:solidFill>
                <a:srgbClr val="000000"/>
              </a:solidFill>
              <a:miter lim="800000"/>
              <a:headEnd/>
              <a:tailEnd/>
            </a:ln>
          </p:spPr>
          <p:txBody>
            <a:bodyPr/>
            <a:lstStyle/>
            <a:p>
              <a:endParaRPr lang="en-US"/>
            </a:p>
          </p:txBody>
        </p:sp>
        <p:sp>
          <p:nvSpPr>
            <p:cNvPr id="45167" name="Line 5"/>
            <p:cNvSpPr>
              <a:spLocks noChangeShapeType="1"/>
            </p:cNvSpPr>
            <p:nvPr/>
          </p:nvSpPr>
          <p:spPr bwMode="auto">
            <a:xfrm flipV="1">
              <a:off x="1270" y="1163"/>
              <a:ext cx="1" cy="178"/>
            </a:xfrm>
            <a:prstGeom prst="line">
              <a:avLst/>
            </a:prstGeom>
            <a:noFill/>
            <a:ln w="25560">
              <a:solidFill>
                <a:srgbClr val="000000"/>
              </a:solidFill>
              <a:miter lim="800000"/>
              <a:headEnd/>
              <a:tailEnd/>
            </a:ln>
          </p:spPr>
          <p:txBody>
            <a:bodyPr/>
            <a:lstStyle/>
            <a:p>
              <a:endParaRPr lang="en-US"/>
            </a:p>
          </p:txBody>
        </p:sp>
        <p:sp>
          <p:nvSpPr>
            <p:cNvPr id="45168" name="Line 6"/>
            <p:cNvSpPr>
              <a:spLocks noChangeShapeType="1"/>
            </p:cNvSpPr>
            <p:nvPr/>
          </p:nvSpPr>
          <p:spPr bwMode="auto">
            <a:xfrm>
              <a:off x="1279" y="1173"/>
              <a:ext cx="247" cy="1"/>
            </a:xfrm>
            <a:prstGeom prst="line">
              <a:avLst/>
            </a:prstGeom>
            <a:noFill/>
            <a:ln w="25560">
              <a:solidFill>
                <a:srgbClr val="000000"/>
              </a:solidFill>
              <a:miter lim="800000"/>
              <a:headEnd/>
              <a:tailEnd/>
            </a:ln>
          </p:spPr>
          <p:txBody>
            <a:bodyPr/>
            <a:lstStyle/>
            <a:p>
              <a:endParaRPr lang="en-US"/>
            </a:p>
          </p:txBody>
        </p:sp>
      </p:grpSp>
      <p:grpSp>
        <p:nvGrpSpPr>
          <p:cNvPr id="3" name="Group 7"/>
          <p:cNvGrpSpPr>
            <a:grpSpLocks/>
          </p:cNvGrpSpPr>
          <p:nvPr/>
        </p:nvGrpSpPr>
        <p:grpSpPr bwMode="auto">
          <a:xfrm>
            <a:off x="2208960" y="1676336"/>
            <a:ext cx="823680" cy="252027"/>
            <a:chOff x="1534" y="1164"/>
            <a:chExt cx="572" cy="175"/>
          </a:xfrm>
        </p:grpSpPr>
        <p:sp>
          <p:nvSpPr>
            <p:cNvPr id="45161" name="Line 8"/>
            <p:cNvSpPr>
              <a:spLocks noChangeShapeType="1"/>
            </p:cNvSpPr>
            <p:nvPr/>
          </p:nvSpPr>
          <p:spPr bwMode="auto">
            <a:xfrm>
              <a:off x="1543" y="1332"/>
              <a:ext cx="300" cy="1"/>
            </a:xfrm>
            <a:prstGeom prst="line">
              <a:avLst/>
            </a:prstGeom>
            <a:noFill/>
            <a:ln w="25560">
              <a:solidFill>
                <a:srgbClr val="000000"/>
              </a:solidFill>
              <a:miter lim="800000"/>
              <a:headEnd/>
              <a:tailEnd/>
            </a:ln>
          </p:spPr>
          <p:txBody>
            <a:bodyPr/>
            <a:lstStyle/>
            <a:p>
              <a:endParaRPr lang="en-US"/>
            </a:p>
          </p:txBody>
        </p:sp>
        <p:sp>
          <p:nvSpPr>
            <p:cNvPr id="45162" name="Line 9"/>
            <p:cNvSpPr>
              <a:spLocks noChangeShapeType="1"/>
            </p:cNvSpPr>
            <p:nvPr/>
          </p:nvSpPr>
          <p:spPr bwMode="auto">
            <a:xfrm>
              <a:off x="1534" y="1181"/>
              <a:ext cx="1" cy="141"/>
            </a:xfrm>
            <a:prstGeom prst="line">
              <a:avLst/>
            </a:prstGeom>
            <a:noFill/>
            <a:ln w="25560">
              <a:solidFill>
                <a:srgbClr val="000000"/>
              </a:solidFill>
              <a:miter lim="800000"/>
              <a:headEnd/>
              <a:tailEnd/>
            </a:ln>
          </p:spPr>
          <p:txBody>
            <a:bodyPr/>
            <a:lstStyle/>
            <a:p>
              <a:endParaRPr lang="en-US"/>
            </a:p>
          </p:txBody>
        </p:sp>
        <p:sp>
          <p:nvSpPr>
            <p:cNvPr id="45163" name="Line 10"/>
            <p:cNvSpPr>
              <a:spLocks noChangeShapeType="1"/>
            </p:cNvSpPr>
            <p:nvPr/>
          </p:nvSpPr>
          <p:spPr bwMode="auto">
            <a:xfrm flipV="1">
              <a:off x="1852" y="1163"/>
              <a:ext cx="1" cy="178"/>
            </a:xfrm>
            <a:prstGeom prst="line">
              <a:avLst/>
            </a:prstGeom>
            <a:noFill/>
            <a:ln w="25560">
              <a:solidFill>
                <a:srgbClr val="000000"/>
              </a:solidFill>
              <a:miter lim="800000"/>
              <a:headEnd/>
              <a:tailEnd/>
            </a:ln>
          </p:spPr>
          <p:txBody>
            <a:bodyPr/>
            <a:lstStyle/>
            <a:p>
              <a:endParaRPr lang="en-US"/>
            </a:p>
          </p:txBody>
        </p:sp>
        <p:sp>
          <p:nvSpPr>
            <p:cNvPr id="45164" name="Line 11"/>
            <p:cNvSpPr>
              <a:spLocks noChangeShapeType="1"/>
            </p:cNvSpPr>
            <p:nvPr/>
          </p:nvSpPr>
          <p:spPr bwMode="auto">
            <a:xfrm>
              <a:off x="1861" y="1173"/>
              <a:ext cx="247" cy="1"/>
            </a:xfrm>
            <a:prstGeom prst="line">
              <a:avLst/>
            </a:prstGeom>
            <a:noFill/>
            <a:ln w="25560">
              <a:solidFill>
                <a:srgbClr val="000000"/>
              </a:solidFill>
              <a:miter lim="800000"/>
              <a:headEnd/>
              <a:tailEnd/>
            </a:ln>
          </p:spPr>
          <p:txBody>
            <a:bodyPr/>
            <a:lstStyle/>
            <a:p>
              <a:endParaRPr lang="en-US"/>
            </a:p>
          </p:txBody>
        </p:sp>
      </p:grpSp>
      <p:grpSp>
        <p:nvGrpSpPr>
          <p:cNvPr id="4" name="Group 12"/>
          <p:cNvGrpSpPr>
            <a:grpSpLocks/>
          </p:cNvGrpSpPr>
          <p:nvPr/>
        </p:nvGrpSpPr>
        <p:grpSpPr bwMode="auto">
          <a:xfrm>
            <a:off x="3048480" y="1676336"/>
            <a:ext cx="823680" cy="252027"/>
            <a:chOff x="2117" y="1164"/>
            <a:chExt cx="572" cy="175"/>
          </a:xfrm>
        </p:grpSpPr>
        <p:sp>
          <p:nvSpPr>
            <p:cNvPr id="45157" name="Line 13"/>
            <p:cNvSpPr>
              <a:spLocks noChangeShapeType="1"/>
            </p:cNvSpPr>
            <p:nvPr/>
          </p:nvSpPr>
          <p:spPr bwMode="auto">
            <a:xfrm>
              <a:off x="2125" y="1332"/>
              <a:ext cx="300" cy="1"/>
            </a:xfrm>
            <a:prstGeom prst="line">
              <a:avLst/>
            </a:prstGeom>
            <a:noFill/>
            <a:ln w="25560">
              <a:solidFill>
                <a:srgbClr val="000000"/>
              </a:solidFill>
              <a:miter lim="800000"/>
              <a:headEnd/>
              <a:tailEnd/>
            </a:ln>
          </p:spPr>
          <p:txBody>
            <a:bodyPr/>
            <a:lstStyle/>
            <a:p>
              <a:endParaRPr lang="en-US"/>
            </a:p>
          </p:txBody>
        </p:sp>
        <p:sp>
          <p:nvSpPr>
            <p:cNvPr id="45158" name="Line 14"/>
            <p:cNvSpPr>
              <a:spLocks noChangeShapeType="1"/>
            </p:cNvSpPr>
            <p:nvPr/>
          </p:nvSpPr>
          <p:spPr bwMode="auto">
            <a:xfrm>
              <a:off x="2117" y="1181"/>
              <a:ext cx="1" cy="141"/>
            </a:xfrm>
            <a:prstGeom prst="line">
              <a:avLst/>
            </a:prstGeom>
            <a:noFill/>
            <a:ln w="25560">
              <a:solidFill>
                <a:srgbClr val="000000"/>
              </a:solidFill>
              <a:miter lim="800000"/>
              <a:headEnd/>
              <a:tailEnd/>
            </a:ln>
          </p:spPr>
          <p:txBody>
            <a:bodyPr/>
            <a:lstStyle/>
            <a:p>
              <a:endParaRPr lang="en-US"/>
            </a:p>
          </p:txBody>
        </p:sp>
        <p:sp>
          <p:nvSpPr>
            <p:cNvPr id="45159" name="Line 15"/>
            <p:cNvSpPr>
              <a:spLocks noChangeShapeType="1"/>
            </p:cNvSpPr>
            <p:nvPr/>
          </p:nvSpPr>
          <p:spPr bwMode="auto">
            <a:xfrm flipV="1">
              <a:off x="2434" y="1163"/>
              <a:ext cx="1" cy="178"/>
            </a:xfrm>
            <a:prstGeom prst="line">
              <a:avLst/>
            </a:prstGeom>
            <a:noFill/>
            <a:ln w="25560">
              <a:solidFill>
                <a:srgbClr val="000000"/>
              </a:solidFill>
              <a:miter lim="800000"/>
              <a:headEnd/>
              <a:tailEnd/>
            </a:ln>
          </p:spPr>
          <p:txBody>
            <a:bodyPr/>
            <a:lstStyle/>
            <a:p>
              <a:endParaRPr lang="en-US"/>
            </a:p>
          </p:txBody>
        </p:sp>
        <p:sp>
          <p:nvSpPr>
            <p:cNvPr id="45160" name="Line 16"/>
            <p:cNvSpPr>
              <a:spLocks noChangeShapeType="1"/>
            </p:cNvSpPr>
            <p:nvPr/>
          </p:nvSpPr>
          <p:spPr bwMode="auto">
            <a:xfrm>
              <a:off x="2443" y="1173"/>
              <a:ext cx="247" cy="1"/>
            </a:xfrm>
            <a:prstGeom prst="line">
              <a:avLst/>
            </a:prstGeom>
            <a:noFill/>
            <a:ln w="25560">
              <a:solidFill>
                <a:srgbClr val="000000"/>
              </a:solidFill>
              <a:miter lim="800000"/>
              <a:headEnd/>
              <a:tailEnd/>
            </a:ln>
          </p:spPr>
          <p:txBody>
            <a:bodyPr/>
            <a:lstStyle/>
            <a:p>
              <a:endParaRPr lang="en-US"/>
            </a:p>
          </p:txBody>
        </p:sp>
      </p:grpSp>
      <p:grpSp>
        <p:nvGrpSpPr>
          <p:cNvPr id="5" name="Group 17"/>
          <p:cNvGrpSpPr>
            <a:grpSpLocks/>
          </p:cNvGrpSpPr>
          <p:nvPr/>
        </p:nvGrpSpPr>
        <p:grpSpPr bwMode="auto">
          <a:xfrm>
            <a:off x="3886560" y="1676336"/>
            <a:ext cx="823680" cy="252027"/>
            <a:chOff x="2699" y="1164"/>
            <a:chExt cx="572" cy="175"/>
          </a:xfrm>
        </p:grpSpPr>
        <p:sp>
          <p:nvSpPr>
            <p:cNvPr id="45153" name="Line 18"/>
            <p:cNvSpPr>
              <a:spLocks noChangeShapeType="1"/>
            </p:cNvSpPr>
            <p:nvPr/>
          </p:nvSpPr>
          <p:spPr bwMode="auto">
            <a:xfrm>
              <a:off x="2707" y="1332"/>
              <a:ext cx="300" cy="1"/>
            </a:xfrm>
            <a:prstGeom prst="line">
              <a:avLst/>
            </a:prstGeom>
            <a:noFill/>
            <a:ln w="25560">
              <a:solidFill>
                <a:srgbClr val="000000"/>
              </a:solidFill>
              <a:miter lim="800000"/>
              <a:headEnd/>
              <a:tailEnd/>
            </a:ln>
          </p:spPr>
          <p:txBody>
            <a:bodyPr/>
            <a:lstStyle/>
            <a:p>
              <a:endParaRPr lang="en-US"/>
            </a:p>
          </p:txBody>
        </p:sp>
        <p:sp>
          <p:nvSpPr>
            <p:cNvPr id="45154" name="Line 19"/>
            <p:cNvSpPr>
              <a:spLocks noChangeShapeType="1"/>
            </p:cNvSpPr>
            <p:nvPr/>
          </p:nvSpPr>
          <p:spPr bwMode="auto">
            <a:xfrm>
              <a:off x="2699" y="1181"/>
              <a:ext cx="1" cy="141"/>
            </a:xfrm>
            <a:prstGeom prst="line">
              <a:avLst/>
            </a:prstGeom>
            <a:noFill/>
            <a:ln w="25560">
              <a:solidFill>
                <a:srgbClr val="000000"/>
              </a:solidFill>
              <a:miter lim="800000"/>
              <a:headEnd/>
              <a:tailEnd/>
            </a:ln>
          </p:spPr>
          <p:txBody>
            <a:bodyPr/>
            <a:lstStyle/>
            <a:p>
              <a:endParaRPr lang="en-US"/>
            </a:p>
          </p:txBody>
        </p:sp>
        <p:sp>
          <p:nvSpPr>
            <p:cNvPr id="45155" name="Line 20"/>
            <p:cNvSpPr>
              <a:spLocks noChangeShapeType="1"/>
            </p:cNvSpPr>
            <p:nvPr/>
          </p:nvSpPr>
          <p:spPr bwMode="auto">
            <a:xfrm flipV="1">
              <a:off x="3016" y="1163"/>
              <a:ext cx="1" cy="178"/>
            </a:xfrm>
            <a:prstGeom prst="line">
              <a:avLst/>
            </a:prstGeom>
            <a:noFill/>
            <a:ln w="25560">
              <a:solidFill>
                <a:srgbClr val="000000"/>
              </a:solidFill>
              <a:miter lim="800000"/>
              <a:headEnd/>
              <a:tailEnd/>
            </a:ln>
          </p:spPr>
          <p:txBody>
            <a:bodyPr/>
            <a:lstStyle/>
            <a:p>
              <a:endParaRPr lang="en-US"/>
            </a:p>
          </p:txBody>
        </p:sp>
        <p:sp>
          <p:nvSpPr>
            <p:cNvPr id="45156" name="Line 21"/>
            <p:cNvSpPr>
              <a:spLocks noChangeShapeType="1"/>
            </p:cNvSpPr>
            <p:nvPr/>
          </p:nvSpPr>
          <p:spPr bwMode="auto">
            <a:xfrm>
              <a:off x="3025" y="1173"/>
              <a:ext cx="247" cy="1"/>
            </a:xfrm>
            <a:prstGeom prst="line">
              <a:avLst/>
            </a:prstGeom>
            <a:noFill/>
            <a:ln w="25560">
              <a:solidFill>
                <a:srgbClr val="000000"/>
              </a:solidFill>
              <a:miter lim="800000"/>
              <a:headEnd/>
              <a:tailEnd/>
            </a:ln>
          </p:spPr>
          <p:txBody>
            <a:bodyPr/>
            <a:lstStyle/>
            <a:p>
              <a:endParaRPr lang="en-US"/>
            </a:p>
          </p:txBody>
        </p:sp>
      </p:grpSp>
      <p:grpSp>
        <p:nvGrpSpPr>
          <p:cNvPr id="6" name="Group 22"/>
          <p:cNvGrpSpPr>
            <a:grpSpLocks/>
          </p:cNvGrpSpPr>
          <p:nvPr/>
        </p:nvGrpSpPr>
        <p:grpSpPr bwMode="auto">
          <a:xfrm>
            <a:off x="4723200" y="1676336"/>
            <a:ext cx="823680" cy="252027"/>
            <a:chOff x="3280" y="1164"/>
            <a:chExt cx="572" cy="175"/>
          </a:xfrm>
        </p:grpSpPr>
        <p:sp>
          <p:nvSpPr>
            <p:cNvPr id="45149" name="Line 23"/>
            <p:cNvSpPr>
              <a:spLocks noChangeShapeType="1"/>
            </p:cNvSpPr>
            <p:nvPr/>
          </p:nvSpPr>
          <p:spPr bwMode="auto">
            <a:xfrm>
              <a:off x="3289" y="1332"/>
              <a:ext cx="300" cy="1"/>
            </a:xfrm>
            <a:prstGeom prst="line">
              <a:avLst/>
            </a:prstGeom>
            <a:noFill/>
            <a:ln w="25560">
              <a:solidFill>
                <a:srgbClr val="000000"/>
              </a:solidFill>
              <a:miter lim="800000"/>
              <a:headEnd/>
              <a:tailEnd/>
            </a:ln>
          </p:spPr>
          <p:txBody>
            <a:bodyPr/>
            <a:lstStyle/>
            <a:p>
              <a:endParaRPr lang="en-US"/>
            </a:p>
          </p:txBody>
        </p:sp>
        <p:sp>
          <p:nvSpPr>
            <p:cNvPr id="45150" name="Line 24"/>
            <p:cNvSpPr>
              <a:spLocks noChangeShapeType="1"/>
            </p:cNvSpPr>
            <p:nvPr/>
          </p:nvSpPr>
          <p:spPr bwMode="auto">
            <a:xfrm>
              <a:off x="3280" y="1181"/>
              <a:ext cx="1" cy="141"/>
            </a:xfrm>
            <a:prstGeom prst="line">
              <a:avLst/>
            </a:prstGeom>
            <a:noFill/>
            <a:ln w="25560">
              <a:solidFill>
                <a:srgbClr val="000000"/>
              </a:solidFill>
              <a:miter lim="800000"/>
              <a:headEnd/>
              <a:tailEnd/>
            </a:ln>
          </p:spPr>
          <p:txBody>
            <a:bodyPr/>
            <a:lstStyle/>
            <a:p>
              <a:endParaRPr lang="en-US"/>
            </a:p>
          </p:txBody>
        </p:sp>
        <p:sp>
          <p:nvSpPr>
            <p:cNvPr id="45151" name="Line 25"/>
            <p:cNvSpPr>
              <a:spLocks noChangeShapeType="1"/>
            </p:cNvSpPr>
            <p:nvPr/>
          </p:nvSpPr>
          <p:spPr bwMode="auto">
            <a:xfrm flipV="1">
              <a:off x="3598" y="1163"/>
              <a:ext cx="1" cy="178"/>
            </a:xfrm>
            <a:prstGeom prst="line">
              <a:avLst/>
            </a:prstGeom>
            <a:noFill/>
            <a:ln w="25560">
              <a:solidFill>
                <a:srgbClr val="000000"/>
              </a:solidFill>
              <a:miter lim="800000"/>
              <a:headEnd/>
              <a:tailEnd/>
            </a:ln>
          </p:spPr>
          <p:txBody>
            <a:bodyPr/>
            <a:lstStyle/>
            <a:p>
              <a:endParaRPr lang="en-US"/>
            </a:p>
          </p:txBody>
        </p:sp>
        <p:sp>
          <p:nvSpPr>
            <p:cNvPr id="45152" name="Line 26"/>
            <p:cNvSpPr>
              <a:spLocks noChangeShapeType="1"/>
            </p:cNvSpPr>
            <p:nvPr/>
          </p:nvSpPr>
          <p:spPr bwMode="auto">
            <a:xfrm>
              <a:off x="3607" y="1173"/>
              <a:ext cx="247" cy="1"/>
            </a:xfrm>
            <a:prstGeom prst="line">
              <a:avLst/>
            </a:prstGeom>
            <a:noFill/>
            <a:ln w="25560">
              <a:solidFill>
                <a:srgbClr val="000000"/>
              </a:solidFill>
              <a:miter lim="800000"/>
              <a:headEnd/>
              <a:tailEnd/>
            </a:ln>
          </p:spPr>
          <p:txBody>
            <a:bodyPr/>
            <a:lstStyle/>
            <a:p>
              <a:endParaRPr lang="en-US"/>
            </a:p>
          </p:txBody>
        </p:sp>
      </p:grpSp>
      <p:grpSp>
        <p:nvGrpSpPr>
          <p:cNvPr id="7" name="Group 27"/>
          <p:cNvGrpSpPr>
            <a:grpSpLocks/>
          </p:cNvGrpSpPr>
          <p:nvPr/>
        </p:nvGrpSpPr>
        <p:grpSpPr bwMode="auto">
          <a:xfrm>
            <a:off x="5562720" y="1676336"/>
            <a:ext cx="823680" cy="252027"/>
            <a:chOff x="3863" y="1164"/>
            <a:chExt cx="572" cy="175"/>
          </a:xfrm>
        </p:grpSpPr>
        <p:sp>
          <p:nvSpPr>
            <p:cNvPr id="45145" name="Line 28"/>
            <p:cNvSpPr>
              <a:spLocks noChangeShapeType="1"/>
            </p:cNvSpPr>
            <p:nvPr/>
          </p:nvSpPr>
          <p:spPr bwMode="auto">
            <a:xfrm>
              <a:off x="3871" y="1332"/>
              <a:ext cx="300" cy="1"/>
            </a:xfrm>
            <a:prstGeom prst="line">
              <a:avLst/>
            </a:prstGeom>
            <a:noFill/>
            <a:ln w="25560">
              <a:solidFill>
                <a:srgbClr val="000000"/>
              </a:solidFill>
              <a:miter lim="800000"/>
              <a:headEnd/>
              <a:tailEnd/>
            </a:ln>
          </p:spPr>
          <p:txBody>
            <a:bodyPr/>
            <a:lstStyle/>
            <a:p>
              <a:endParaRPr lang="en-US"/>
            </a:p>
          </p:txBody>
        </p:sp>
        <p:sp>
          <p:nvSpPr>
            <p:cNvPr id="45146" name="Line 29"/>
            <p:cNvSpPr>
              <a:spLocks noChangeShapeType="1"/>
            </p:cNvSpPr>
            <p:nvPr/>
          </p:nvSpPr>
          <p:spPr bwMode="auto">
            <a:xfrm>
              <a:off x="3863" y="1181"/>
              <a:ext cx="1" cy="141"/>
            </a:xfrm>
            <a:prstGeom prst="line">
              <a:avLst/>
            </a:prstGeom>
            <a:noFill/>
            <a:ln w="25560">
              <a:solidFill>
                <a:srgbClr val="000000"/>
              </a:solidFill>
              <a:miter lim="800000"/>
              <a:headEnd/>
              <a:tailEnd/>
            </a:ln>
          </p:spPr>
          <p:txBody>
            <a:bodyPr/>
            <a:lstStyle/>
            <a:p>
              <a:endParaRPr lang="en-US"/>
            </a:p>
          </p:txBody>
        </p:sp>
        <p:sp>
          <p:nvSpPr>
            <p:cNvPr id="45147" name="Line 30"/>
            <p:cNvSpPr>
              <a:spLocks noChangeShapeType="1"/>
            </p:cNvSpPr>
            <p:nvPr/>
          </p:nvSpPr>
          <p:spPr bwMode="auto">
            <a:xfrm flipV="1">
              <a:off x="4180" y="1163"/>
              <a:ext cx="1" cy="178"/>
            </a:xfrm>
            <a:prstGeom prst="line">
              <a:avLst/>
            </a:prstGeom>
            <a:noFill/>
            <a:ln w="25560">
              <a:solidFill>
                <a:srgbClr val="000000"/>
              </a:solidFill>
              <a:miter lim="800000"/>
              <a:headEnd/>
              <a:tailEnd/>
            </a:ln>
          </p:spPr>
          <p:txBody>
            <a:bodyPr/>
            <a:lstStyle/>
            <a:p>
              <a:endParaRPr lang="en-US"/>
            </a:p>
          </p:txBody>
        </p:sp>
        <p:sp>
          <p:nvSpPr>
            <p:cNvPr id="45148" name="Line 31"/>
            <p:cNvSpPr>
              <a:spLocks noChangeShapeType="1"/>
            </p:cNvSpPr>
            <p:nvPr/>
          </p:nvSpPr>
          <p:spPr bwMode="auto">
            <a:xfrm>
              <a:off x="4189" y="1173"/>
              <a:ext cx="247" cy="1"/>
            </a:xfrm>
            <a:prstGeom prst="line">
              <a:avLst/>
            </a:prstGeom>
            <a:noFill/>
            <a:ln w="25560">
              <a:solidFill>
                <a:srgbClr val="000000"/>
              </a:solidFill>
              <a:miter lim="800000"/>
              <a:headEnd/>
              <a:tailEnd/>
            </a:ln>
          </p:spPr>
          <p:txBody>
            <a:bodyPr/>
            <a:lstStyle/>
            <a:p>
              <a:endParaRPr lang="en-US"/>
            </a:p>
          </p:txBody>
        </p:sp>
      </p:grpSp>
      <p:grpSp>
        <p:nvGrpSpPr>
          <p:cNvPr id="8" name="Group 32"/>
          <p:cNvGrpSpPr>
            <a:grpSpLocks/>
          </p:cNvGrpSpPr>
          <p:nvPr/>
        </p:nvGrpSpPr>
        <p:grpSpPr bwMode="auto">
          <a:xfrm>
            <a:off x="6400800" y="1676336"/>
            <a:ext cx="823680" cy="252027"/>
            <a:chOff x="4445" y="1164"/>
            <a:chExt cx="572" cy="175"/>
          </a:xfrm>
        </p:grpSpPr>
        <p:sp>
          <p:nvSpPr>
            <p:cNvPr id="45141" name="Line 33"/>
            <p:cNvSpPr>
              <a:spLocks noChangeShapeType="1"/>
            </p:cNvSpPr>
            <p:nvPr/>
          </p:nvSpPr>
          <p:spPr bwMode="auto">
            <a:xfrm>
              <a:off x="4453" y="1332"/>
              <a:ext cx="300" cy="1"/>
            </a:xfrm>
            <a:prstGeom prst="line">
              <a:avLst/>
            </a:prstGeom>
            <a:noFill/>
            <a:ln w="25560">
              <a:solidFill>
                <a:srgbClr val="000000"/>
              </a:solidFill>
              <a:miter lim="800000"/>
              <a:headEnd/>
              <a:tailEnd/>
            </a:ln>
          </p:spPr>
          <p:txBody>
            <a:bodyPr/>
            <a:lstStyle/>
            <a:p>
              <a:endParaRPr lang="en-US"/>
            </a:p>
          </p:txBody>
        </p:sp>
        <p:sp>
          <p:nvSpPr>
            <p:cNvPr id="45142" name="Line 34"/>
            <p:cNvSpPr>
              <a:spLocks noChangeShapeType="1"/>
            </p:cNvSpPr>
            <p:nvPr/>
          </p:nvSpPr>
          <p:spPr bwMode="auto">
            <a:xfrm>
              <a:off x="4445" y="1181"/>
              <a:ext cx="1" cy="141"/>
            </a:xfrm>
            <a:prstGeom prst="line">
              <a:avLst/>
            </a:prstGeom>
            <a:noFill/>
            <a:ln w="25560">
              <a:solidFill>
                <a:srgbClr val="000000"/>
              </a:solidFill>
              <a:miter lim="800000"/>
              <a:headEnd/>
              <a:tailEnd/>
            </a:ln>
          </p:spPr>
          <p:txBody>
            <a:bodyPr/>
            <a:lstStyle/>
            <a:p>
              <a:endParaRPr lang="en-US"/>
            </a:p>
          </p:txBody>
        </p:sp>
        <p:sp>
          <p:nvSpPr>
            <p:cNvPr id="45143" name="Line 35"/>
            <p:cNvSpPr>
              <a:spLocks noChangeShapeType="1"/>
            </p:cNvSpPr>
            <p:nvPr/>
          </p:nvSpPr>
          <p:spPr bwMode="auto">
            <a:xfrm flipV="1">
              <a:off x="4762" y="1163"/>
              <a:ext cx="1" cy="178"/>
            </a:xfrm>
            <a:prstGeom prst="line">
              <a:avLst/>
            </a:prstGeom>
            <a:noFill/>
            <a:ln w="25560">
              <a:solidFill>
                <a:srgbClr val="000000"/>
              </a:solidFill>
              <a:miter lim="800000"/>
              <a:headEnd/>
              <a:tailEnd/>
            </a:ln>
          </p:spPr>
          <p:txBody>
            <a:bodyPr/>
            <a:lstStyle/>
            <a:p>
              <a:endParaRPr lang="en-US"/>
            </a:p>
          </p:txBody>
        </p:sp>
        <p:sp>
          <p:nvSpPr>
            <p:cNvPr id="45144" name="Line 36"/>
            <p:cNvSpPr>
              <a:spLocks noChangeShapeType="1"/>
            </p:cNvSpPr>
            <p:nvPr/>
          </p:nvSpPr>
          <p:spPr bwMode="auto">
            <a:xfrm>
              <a:off x="4771" y="1173"/>
              <a:ext cx="247" cy="1"/>
            </a:xfrm>
            <a:prstGeom prst="line">
              <a:avLst/>
            </a:prstGeom>
            <a:noFill/>
            <a:ln w="25560">
              <a:solidFill>
                <a:srgbClr val="000000"/>
              </a:solidFill>
              <a:miter lim="800000"/>
              <a:headEnd/>
              <a:tailEnd/>
            </a:ln>
          </p:spPr>
          <p:txBody>
            <a:bodyPr/>
            <a:lstStyle/>
            <a:p>
              <a:endParaRPr lang="en-US"/>
            </a:p>
          </p:txBody>
        </p:sp>
      </p:grpSp>
      <p:sp>
        <p:nvSpPr>
          <p:cNvPr id="45066" name="Line 37"/>
          <p:cNvSpPr>
            <a:spLocks noChangeShapeType="1"/>
          </p:cNvSpPr>
          <p:nvPr/>
        </p:nvSpPr>
        <p:spPr bwMode="auto">
          <a:xfrm>
            <a:off x="7250400" y="1918281"/>
            <a:ext cx="43200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45067" name="Line 38"/>
          <p:cNvSpPr>
            <a:spLocks noChangeShapeType="1"/>
          </p:cNvSpPr>
          <p:nvPr/>
        </p:nvSpPr>
        <p:spPr bwMode="auto">
          <a:xfrm>
            <a:off x="7238881" y="1700819"/>
            <a:ext cx="1440" cy="203061"/>
          </a:xfrm>
          <a:prstGeom prst="line">
            <a:avLst/>
          </a:prstGeom>
          <a:noFill/>
          <a:ln w="25560">
            <a:solidFill>
              <a:srgbClr val="000000"/>
            </a:solidFill>
            <a:miter lim="800000"/>
            <a:headEnd/>
            <a:tailEnd/>
          </a:ln>
        </p:spPr>
        <p:txBody>
          <a:bodyPr lIns="82945" tIns="41473" rIns="82945" bIns="41473"/>
          <a:lstStyle/>
          <a:p>
            <a:endParaRPr lang="en-US"/>
          </a:p>
        </p:txBody>
      </p:sp>
      <p:sp>
        <p:nvSpPr>
          <p:cNvPr id="45068" name="Line 39"/>
          <p:cNvSpPr>
            <a:spLocks noChangeShapeType="1"/>
          </p:cNvSpPr>
          <p:nvPr/>
        </p:nvSpPr>
        <p:spPr bwMode="auto">
          <a:xfrm>
            <a:off x="1003680" y="1689298"/>
            <a:ext cx="35568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45069" name="Line 40"/>
          <p:cNvSpPr>
            <a:spLocks noChangeShapeType="1"/>
          </p:cNvSpPr>
          <p:nvPr/>
        </p:nvSpPr>
        <p:spPr bwMode="auto">
          <a:xfrm flipV="1">
            <a:off x="1370880"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0" name="Line 41"/>
          <p:cNvSpPr>
            <a:spLocks noChangeShapeType="1"/>
          </p:cNvSpPr>
          <p:nvPr/>
        </p:nvSpPr>
        <p:spPr bwMode="auto">
          <a:xfrm flipV="1">
            <a:off x="2208960"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1" name="Rectangle 42"/>
          <p:cNvSpPr>
            <a:spLocks noChangeArrowheads="1"/>
          </p:cNvSpPr>
          <p:nvPr/>
        </p:nvSpPr>
        <p:spPr bwMode="auto">
          <a:xfrm>
            <a:off x="1385280"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1</a:t>
            </a:r>
          </a:p>
        </p:txBody>
      </p:sp>
      <p:sp>
        <p:nvSpPr>
          <p:cNvPr id="45072" name="Rectangle 43"/>
          <p:cNvSpPr>
            <a:spLocks noChangeArrowheads="1"/>
          </p:cNvSpPr>
          <p:nvPr/>
        </p:nvSpPr>
        <p:spPr bwMode="auto">
          <a:xfrm>
            <a:off x="2147041"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2</a:t>
            </a:r>
          </a:p>
        </p:txBody>
      </p:sp>
      <p:sp>
        <p:nvSpPr>
          <p:cNvPr id="45073" name="Line 44"/>
          <p:cNvSpPr>
            <a:spLocks noChangeShapeType="1"/>
          </p:cNvSpPr>
          <p:nvPr/>
        </p:nvSpPr>
        <p:spPr bwMode="auto">
          <a:xfrm flipV="1">
            <a:off x="3048481"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4" name="Line 45"/>
          <p:cNvSpPr>
            <a:spLocks noChangeShapeType="1"/>
          </p:cNvSpPr>
          <p:nvPr/>
        </p:nvSpPr>
        <p:spPr bwMode="auto">
          <a:xfrm flipV="1">
            <a:off x="3886561"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5" name="Line 46"/>
          <p:cNvSpPr>
            <a:spLocks noChangeShapeType="1"/>
          </p:cNvSpPr>
          <p:nvPr/>
        </p:nvSpPr>
        <p:spPr bwMode="auto">
          <a:xfrm flipV="1">
            <a:off x="4723200"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6" name="Line 47"/>
          <p:cNvSpPr>
            <a:spLocks noChangeShapeType="1"/>
          </p:cNvSpPr>
          <p:nvPr/>
        </p:nvSpPr>
        <p:spPr bwMode="auto">
          <a:xfrm flipV="1">
            <a:off x="5562721"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7" name="Line 48"/>
          <p:cNvSpPr>
            <a:spLocks noChangeShapeType="1"/>
          </p:cNvSpPr>
          <p:nvPr/>
        </p:nvSpPr>
        <p:spPr bwMode="auto">
          <a:xfrm flipV="1">
            <a:off x="6400801"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8" name="Line 49"/>
          <p:cNvSpPr>
            <a:spLocks noChangeShapeType="1"/>
          </p:cNvSpPr>
          <p:nvPr/>
        </p:nvSpPr>
        <p:spPr bwMode="auto">
          <a:xfrm flipV="1">
            <a:off x="7238881" y="1294697"/>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79" name="Rectangle 50"/>
          <p:cNvSpPr>
            <a:spLocks noChangeArrowheads="1"/>
          </p:cNvSpPr>
          <p:nvPr/>
        </p:nvSpPr>
        <p:spPr bwMode="auto">
          <a:xfrm>
            <a:off x="3061440"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3</a:t>
            </a:r>
          </a:p>
        </p:txBody>
      </p:sp>
      <p:sp>
        <p:nvSpPr>
          <p:cNvPr id="45080" name="Rectangle 51"/>
          <p:cNvSpPr>
            <a:spLocks noChangeArrowheads="1"/>
          </p:cNvSpPr>
          <p:nvPr/>
        </p:nvSpPr>
        <p:spPr bwMode="auto">
          <a:xfrm>
            <a:off x="3823201"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4</a:t>
            </a:r>
          </a:p>
        </p:txBody>
      </p:sp>
      <p:sp>
        <p:nvSpPr>
          <p:cNvPr id="45081" name="Rectangle 52"/>
          <p:cNvSpPr>
            <a:spLocks noChangeArrowheads="1"/>
          </p:cNvSpPr>
          <p:nvPr/>
        </p:nvSpPr>
        <p:spPr bwMode="auto">
          <a:xfrm>
            <a:off x="4662720"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5</a:t>
            </a:r>
          </a:p>
        </p:txBody>
      </p:sp>
      <p:sp>
        <p:nvSpPr>
          <p:cNvPr id="45082" name="Rectangle 53"/>
          <p:cNvSpPr>
            <a:spLocks noChangeArrowheads="1"/>
          </p:cNvSpPr>
          <p:nvPr/>
        </p:nvSpPr>
        <p:spPr bwMode="auto">
          <a:xfrm>
            <a:off x="5500800"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6</a:t>
            </a:r>
          </a:p>
        </p:txBody>
      </p:sp>
      <p:sp>
        <p:nvSpPr>
          <p:cNvPr id="45083" name="Rectangle 54"/>
          <p:cNvSpPr>
            <a:spLocks noChangeArrowheads="1"/>
          </p:cNvSpPr>
          <p:nvPr/>
        </p:nvSpPr>
        <p:spPr bwMode="auto">
          <a:xfrm>
            <a:off x="6338880" y="1307657"/>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7</a:t>
            </a:r>
          </a:p>
        </p:txBody>
      </p:sp>
      <p:grpSp>
        <p:nvGrpSpPr>
          <p:cNvPr id="9" name="Group 55"/>
          <p:cNvGrpSpPr>
            <a:grpSpLocks/>
          </p:cNvGrpSpPr>
          <p:nvPr/>
        </p:nvGrpSpPr>
        <p:grpSpPr bwMode="auto">
          <a:xfrm>
            <a:off x="574561" y="2145828"/>
            <a:ext cx="4975200" cy="377320"/>
            <a:chOff x="399" y="1490"/>
            <a:chExt cx="3455" cy="262"/>
          </a:xfrm>
        </p:grpSpPr>
        <p:grpSp>
          <p:nvGrpSpPr>
            <p:cNvPr id="10" name="Group 56"/>
            <p:cNvGrpSpPr>
              <a:grpSpLocks/>
            </p:cNvGrpSpPr>
            <p:nvPr/>
          </p:nvGrpSpPr>
          <p:grpSpPr bwMode="auto">
            <a:xfrm>
              <a:off x="890" y="1490"/>
              <a:ext cx="2964" cy="262"/>
              <a:chOff x="890" y="1490"/>
              <a:chExt cx="2964" cy="262"/>
            </a:xfrm>
          </p:grpSpPr>
          <p:grpSp>
            <p:nvGrpSpPr>
              <p:cNvPr id="11" name="Group 57"/>
              <p:cNvGrpSpPr>
                <a:grpSpLocks/>
              </p:cNvGrpSpPr>
              <p:nvPr/>
            </p:nvGrpSpPr>
            <p:grpSpPr bwMode="auto">
              <a:xfrm>
                <a:off x="890" y="1490"/>
                <a:ext cx="636" cy="262"/>
                <a:chOff x="890" y="1490"/>
                <a:chExt cx="636" cy="262"/>
              </a:xfrm>
            </p:grpSpPr>
            <p:sp>
              <p:nvSpPr>
                <p:cNvPr id="45139" name="Rectangle 58"/>
                <p:cNvSpPr>
                  <a:spLocks noChangeArrowheads="1"/>
                </p:cNvSpPr>
                <p:nvPr/>
              </p:nvSpPr>
              <p:spPr bwMode="auto">
                <a:xfrm>
                  <a:off x="961" y="1499"/>
                  <a:ext cx="565" cy="194"/>
                </a:xfrm>
                <a:prstGeom prst="rect">
                  <a:avLst/>
                </a:prstGeom>
                <a:noFill/>
                <a:ln w="25560">
                  <a:solidFill>
                    <a:srgbClr val="000000"/>
                  </a:solidFill>
                  <a:miter lim="800000"/>
                  <a:headEnd/>
                  <a:tailEnd/>
                </a:ln>
              </p:spPr>
              <p:txBody>
                <a:bodyPr wrap="none" anchor="ctr"/>
                <a:lstStyle/>
                <a:p>
                  <a:endParaRPr lang="en-US"/>
                </a:p>
              </p:txBody>
            </p:sp>
            <p:sp>
              <p:nvSpPr>
                <p:cNvPr id="45140" name="Rectangle 59"/>
                <p:cNvSpPr>
                  <a:spLocks noChangeArrowheads="1"/>
                </p:cNvSpPr>
                <p:nvPr/>
              </p:nvSpPr>
              <p:spPr bwMode="auto">
                <a:xfrm>
                  <a:off x="890" y="149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2" name="Group 60"/>
              <p:cNvGrpSpPr>
                <a:grpSpLocks/>
              </p:cNvGrpSpPr>
              <p:nvPr/>
            </p:nvGrpSpPr>
            <p:grpSpPr bwMode="auto">
              <a:xfrm>
                <a:off x="1357" y="1490"/>
                <a:ext cx="750" cy="262"/>
                <a:chOff x="1357" y="1490"/>
                <a:chExt cx="750" cy="262"/>
              </a:xfrm>
            </p:grpSpPr>
            <p:sp>
              <p:nvSpPr>
                <p:cNvPr id="45137" name="Rectangle 61"/>
                <p:cNvSpPr>
                  <a:spLocks noChangeArrowheads="1"/>
                </p:cNvSpPr>
                <p:nvPr/>
              </p:nvSpPr>
              <p:spPr bwMode="auto">
                <a:xfrm>
                  <a:off x="1543" y="1499"/>
                  <a:ext cx="564" cy="194"/>
                </a:xfrm>
                <a:prstGeom prst="rect">
                  <a:avLst/>
                </a:prstGeom>
                <a:noFill/>
                <a:ln w="25560">
                  <a:solidFill>
                    <a:srgbClr val="000000"/>
                  </a:solidFill>
                  <a:miter lim="800000"/>
                  <a:headEnd/>
                  <a:tailEnd/>
                </a:ln>
              </p:spPr>
              <p:txBody>
                <a:bodyPr wrap="none" anchor="ctr"/>
                <a:lstStyle/>
                <a:p>
                  <a:endParaRPr lang="en-US"/>
                </a:p>
              </p:txBody>
            </p:sp>
            <p:sp>
              <p:nvSpPr>
                <p:cNvPr id="45138" name="Rectangle 62"/>
                <p:cNvSpPr>
                  <a:spLocks noChangeArrowheads="1"/>
                </p:cNvSpPr>
                <p:nvPr/>
              </p:nvSpPr>
              <p:spPr bwMode="auto">
                <a:xfrm>
                  <a:off x="1357" y="149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3" name="Group 63"/>
              <p:cNvGrpSpPr>
                <a:grpSpLocks/>
              </p:cNvGrpSpPr>
              <p:nvPr/>
            </p:nvGrpSpPr>
            <p:grpSpPr bwMode="auto">
              <a:xfrm>
                <a:off x="2123" y="1490"/>
                <a:ext cx="567" cy="262"/>
                <a:chOff x="2123" y="1490"/>
                <a:chExt cx="567" cy="262"/>
              </a:xfrm>
            </p:grpSpPr>
            <p:sp>
              <p:nvSpPr>
                <p:cNvPr id="45135" name="Rectangle 64"/>
                <p:cNvSpPr>
                  <a:spLocks noChangeArrowheads="1"/>
                </p:cNvSpPr>
                <p:nvPr/>
              </p:nvSpPr>
              <p:spPr bwMode="auto">
                <a:xfrm>
                  <a:off x="2125" y="1499"/>
                  <a:ext cx="565" cy="194"/>
                </a:xfrm>
                <a:prstGeom prst="rect">
                  <a:avLst/>
                </a:prstGeom>
                <a:noFill/>
                <a:ln w="25560">
                  <a:solidFill>
                    <a:srgbClr val="000000"/>
                  </a:solidFill>
                  <a:miter lim="800000"/>
                  <a:headEnd/>
                  <a:tailEnd/>
                </a:ln>
              </p:spPr>
              <p:txBody>
                <a:bodyPr wrap="none" anchor="ctr"/>
                <a:lstStyle/>
                <a:p>
                  <a:endParaRPr lang="en-US"/>
                </a:p>
              </p:txBody>
            </p:sp>
            <p:sp>
              <p:nvSpPr>
                <p:cNvPr id="45136" name="Rectangle 65"/>
                <p:cNvSpPr>
                  <a:spLocks noChangeArrowheads="1"/>
                </p:cNvSpPr>
                <p:nvPr/>
              </p:nvSpPr>
              <p:spPr bwMode="auto">
                <a:xfrm>
                  <a:off x="2123" y="149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4" name="Group 66"/>
              <p:cNvGrpSpPr>
                <a:grpSpLocks/>
              </p:cNvGrpSpPr>
              <p:nvPr/>
            </p:nvGrpSpPr>
            <p:grpSpPr bwMode="auto">
              <a:xfrm>
                <a:off x="2694" y="1490"/>
                <a:ext cx="578" cy="262"/>
                <a:chOff x="2694" y="1490"/>
                <a:chExt cx="578" cy="262"/>
              </a:xfrm>
            </p:grpSpPr>
            <p:sp>
              <p:nvSpPr>
                <p:cNvPr id="45133" name="Rectangle 67"/>
                <p:cNvSpPr>
                  <a:spLocks noChangeArrowheads="1"/>
                </p:cNvSpPr>
                <p:nvPr/>
              </p:nvSpPr>
              <p:spPr bwMode="auto">
                <a:xfrm>
                  <a:off x="2707" y="1499"/>
                  <a:ext cx="565" cy="194"/>
                </a:xfrm>
                <a:prstGeom prst="rect">
                  <a:avLst/>
                </a:prstGeom>
                <a:noFill/>
                <a:ln w="25560">
                  <a:solidFill>
                    <a:srgbClr val="000000"/>
                  </a:solidFill>
                  <a:miter lim="800000"/>
                  <a:headEnd/>
                  <a:tailEnd/>
                </a:ln>
              </p:spPr>
              <p:txBody>
                <a:bodyPr wrap="none" anchor="ctr"/>
                <a:lstStyle/>
                <a:p>
                  <a:endParaRPr lang="en-US"/>
                </a:p>
              </p:txBody>
            </p:sp>
            <p:sp>
              <p:nvSpPr>
                <p:cNvPr id="45134" name="Rectangle 68"/>
                <p:cNvSpPr>
                  <a:spLocks noChangeArrowheads="1"/>
                </p:cNvSpPr>
                <p:nvPr/>
              </p:nvSpPr>
              <p:spPr bwMode="auto">
                <a:xfrm>
                  <a:off x="2694" y="1490"/>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15" name="Group 69"/>
              <p:cNvGrpSpPr>
                <a:grpSpLocks/>
              </p:cNvGrpSpPr>
              <p:nvPr/>
            </p:nvGrpSpPr>
            <p:grpSpPr bwMode="auto">
              <a:xfrm>
                <a:off x="3290" y="1490"/>
                <a:ext cx="564" cy="262"/>
                <a:chOff x="3290" y="1490"/>
                <a:chExt cx="564" cy="262"/>
              </a:xfrm>
            </p:grpSpPr>
            <p:sp>
              <p:nvSpPr>
                <p:cNvPr id="45131" name="Rectangle 70"/>
                <p:cNvSpPr>
                  <a:spLocks noChangeArrowheads="1"/>
                </p:cNvSpPr>
                <p:nvPr/>
              </p:nvSpPr>
              <p:spPr bwMode="auto">
                <a:xfrm>
                  <a:off x="3290" y="1499"/>
                  <a:ext cx="564" cy="194"/>
                </a:xfrm>
                <a:prstGeom prst="rect">
                  <a:avLst/>
                </a:prstGeom>
                <a:noFill/>
                <a:ln w="25560">
                  <a:solidFill>
                    <a:srgbClr val="000000"/>
                  </a:solidFill>
                  <a:miter lim="800000"/>
                  <a:headEnd/>
                  <a:tailEnd/>
                </a:ln>
              </p:spPr>
              <p:txBody>
                <a:bodyPr wrap="none" anchor="ctr"/>
                <a:lstStyle/>
                <a:p>
                  <a:endParaRPr lang="en-US"/>
                </a:p>
              </p:txBody>
            </p:sp>
            <p:sp>
              <p:nvSpPr>
                <p:cNvPr id="45132" name="Rectangle 71"/>
                <p:cNvSpPr>
                  <a:spLocks noChangeArrowheads="1"/>
                </p:cNvSpPr>
                <p:nvPr/>
              </p:nvSpPr>
              <p:spPr bwMode="auto">
                <a:xfrm>
                  <a:off x="3321" y="149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45125" name="Rectangle 72"/>
            <p:cNvSpPr>
              <a:spLocks noChangeArrowheads="1"/>
            </p:cNvSpPr>
            <p:nvPr/>
          </p:nvSpPr>
          <p:spPr bwMode="auto">
            <a:xfrm>
              <a:off x="399" y="1490"/>
              <a:ext cx="57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1st </a:t>
              </a:r>
              <a:r>
                <a:rPr lang="en-GB" b="1" dirty="0" err="1">
                  <a:solidFill>
                    <a:srgbClr val="000000"/>
                  </a:solidFill>
                  <a:latin typeface="Trebuchet MS" charset="0"/>
                </a:rPr>
                <a:t>lw</a:t>
              </a:r>
              <a:endParaRPr lang="en-GB" b="1" dirty="0">
                <a:solidFill>
                  <a:srgbClr val="000000"/>
                </a:solidFill>
                <a:latin typeface="Trebuchet MS" charset="0"/>
              </a:endParaRPr>
            </a:p>
          </p:txBody>
        </p:sp>
      </p:grpSp>
      <p:grpSp>
        <p:nvGrpSpPr>
          <p:cNvPr id="16" name="Group 73"/>
          <p:cNvGrpSpPr>
            <a:grpSpLocks/>
          </p:cNvGrpSpPr>
          <p:nvPr/>
        </p:nvGrpSpPr>
        <p:grpSpPr bwMode="auto">
          <a:xfrm>
            <a:off x="2119681" y="2603796"/>
            <a:ext cx="4268160" cy="377320"/>
            <a:chOff x="1472" y="1808"/>
            <a:chExt cx="2964" cy="262"/>
          </a:xfrm>
        </p:grpSpPr>
        <p:grpSp>
          <p:nvGrpSpPr>
            <p:cNvPr id="17" name="Group 74"/>
            <p:cNvGrpSpPr>
              <a:grpSpLocks/>
            </p:cNvGrpSpPr>
            <p:nvPr/>
          </p:nvGrpSpPr>
          <p:grpSpPr bwMode="auto">
            <a:xfrm>
              <a:off x="1472" y="1808"/>
              <a:ext cx="635" cy="262"/>
              <a:chOff x="1472" y="1808"/>
              <a:chExt cx="635" cy="262"/>
            </a:xfrm>
          </p:grpSpPr>
          <p:sp>
            <p:nvSpPr>
              <p:cNvPr id="45122" name="Rectangle 75"/>
              <p:cNvSpPr>
                <a:spLocks noChangeArrowheads="1"/>
              </p:cNvSpPr>
              <p:nvPr/>
            </p:nvSpPr>
            <p:spPr bwMode="auto">
              <a:xfrm>
                <a:off x="1543" y="1817"/>
                <a:ext cx="564" cy="194"/>
              </a:xfrm>
              <a:prstGeom prst="rect">
                <a:avLst/>
              </a:prstGeom>
              <a:noFill/>
              <a:ln w="25560">
                <a:solidFill>
                  <a:srgbClr val="000000"/>
                </a:solidFill>
                <a:miter lim="800000"/>
                <a:headEnd/>
                <a:tailEnd/>
              </a:ln>
            </p:spPr>
            <p:txBody>
              <a:bodyPr wrap="none" anchor="ctr"/>
              <a:lstStyle/>
              <a:p>
                <a:endParaRPr lang="en-US"/>
              </a:p>
            </p:txBody>
          </p:sp>
          <p:sp>
            <p:nvSpPr>
              <p:cNvPr id="45123" name="Rectangle 76"/>
              <p:cNvSpPr>
                <a:spLocks noChangeArrowheads="1"/>
              </p:cNvSpPr>
              <p:nvPr/>
            </p:nvSpPr>
            <p:spPr bwMode="auto">
              <a:xfrm>
                <a:off x="1472" y="1808"/>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8" name="Group 77"/>
            <p:cNvGrpSpPr>
              <a:grpSpLocks/>
            </p:cNvGrpSpPr>
            <p:nvPr/>
          </p:nvGrpSpPr>
          <p:grpSpPr bwMode="auto">
            <a:xfrm>
              <a:off x="1939" y="1808"/>
              <a:ext cx="751" cy="262"/>
              <a:chOff x="1939" y="1808"/>
              <a:chExt cx="751" cy="262"/>
            </a:xfrm>
          </p:grpSpPr>
          <p:sp>
            <p:nvSpPr>
              <p:cNvPr id="45120" name="Rectangle 78"/>
              <p:cNvSpPr>
                <a:spLocks noChangeArrowheads="1"/>
              </p:cNvSpPr>
              <p:nvPr/>
            </p:nvSpPr>
            <p:spPr bwMode="auto">
              <a:xfrm>
                <a:off x="2125" y="1817"/>
                <a:ext cx="565" cy="194"/>
              </a:xfrm>
              <a:prstGeom prst="rect">
                <a:avLst/>
              </a:prstGeom>
              <a:noFill/>
              <a:ln w="25560">
                <a:solidFill>
                  <a:srgbClr val="000000"/>
                </a:solidFill>
                <a:miter lim="800000"/>
                <a:headEnd/>
                <a:tailEnd/>
              </a:ln>
            </p:spPr>
            <p:txBody>
              <a:bodyPr wrap="none" anchor="ctr"/>
              <a:lstStyle/>
              <a:p>
                <a:endParaRPr lang="en-US"/>
              </a:p>
            </p:txBody>
          </p:sp>
          <p:sp>
            <p:nvSpPr>
              <p:cNvPr id="45121" name="Rectangle 79"/>
              <p:cNvSpPr>
                <a:spLocks noChangeArrowheads="1"/>
              </p:cNvSpPr>
              <p:nvPr/>
            </p:nvSpPr>
            <p:spPr bwMode="auto">
              <a:xfrm>
                <a:off x="1939" y="1808"/>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9" name="Group 80"/>
            <p:cNvGrpSpPr>
              <a:grpSpLocks/>
            </p:cNvGrpSpPr>
            <p:nvPr/>
          </p:nvGrpSpPr>
          <p:grpSpPr bwMode="auto">
            <a:xfrm>
              <a:off x="2705" y="1808"/>
              <a:ext cx="567" cy="262"/>
              <a:chOff x="2705" y="1808"/>
              <a:chExt cx="567" cy="262"/>
            </a:xfrm>
          </p:grpSpPr>
          <p:sp>
            <p:nvSpPr>
              <p:cNvPr id="45118" name="Rectangle 81"/>
              <p:cNvSpPr>
                <a:spLocks noChangeArrowheads="1"/>
              </p:cNvSpPr>
              <p:nvPr/>
            </p:nvSpPr>
            <p:spPr bwMode="auto">
              <a:xfrm>
                <a:off x="2707" y="1817"/>
                <a:ext cx="565" cy="194"/>
              </a:xfrm>
              <a:prstGeom prst="rect">
                <a:avLst/>
              </a:prstGeom>
              <a:noFill/>
              <a:ln w="25560">
                <a:solidFill>
                  <a:srgbClr val="000000"/>
                </a:solidFill>
                <a:miter lim="800000"/>
                <a:headEnd/>
                <a:tailEnd/>
              </a:ln>
            </p:spPr>
            <p:txBody>
              <a:bodyPr wrap="none" anchor="ctr"/>
              <a:lstStyle/>
              <a:p>
                <a:endParaRPr lang="en-US"/>
              </a:p>
            </p:txBody>
          </p:sp>
          <p:sp>
            <p:nvSpPr>
              <p:cNvPr id="45119" name="Rectangle 82"/>
              <p:cNvSpPr>
                <a:spLocks noChangeArrowheads="1"/>
              </p:cNvSpPr>
              <p:nvPr/>
            </p:nvSpPr>
            <p:spPr bwMode="auto">
              <a:xfrm>
                <a:off x="2705" y="1808"/>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0" name="Group 83"/>
            <p:cNvGrpSpPr>
              <a:grpSpLocks/>
            </p:cNvGrpSpPr>
            <p:nvPr/>
          </p:nvGrpSpPr>
          <p:grpSpPr bwMode="auto">
            <a:xfrm>
              <a:off x="3276" y="1808"/>
              <a:ext cx="577" cy="262"/>
              <a:chOff x="3276" y="1808"/>
              <a:chExt cx="577" cy="262"/>
            </a:xfrm>
          </p:grpSpPr>
          <p:sp>
            <p:nvSpPr>
              <p:cNvPr id="45116" name="Rectangle 84"/>
              <p:cNvSpPr>
                <a:spLocks noChangeArrowheads="1"/>
              </p:cNvSpPr>
              <p:nvPr/>
            </p:nvSpPr>
            <p:spPr bwMode="auto">
              <a:xfrm>
                <a:off x="3289" y="1817"/>
                <a:ext cx="564" cy="194"/>
              </a:xfrm>
              <a:prstGeom prst="rect">
                <a:avLst/>
              </a:prstGeom>
              <a:noFill/>
              <a:ln w="25560">
                <a:solidFill>
                  <a:srgbClr val="000000"/>
                </a:solidFill>
                <a:miter lim="800000"/>
                <a:headEnd/>
                <a:tailEnd/>
              </a:ln>
            </p:spPr>
            <p:txBody>
              <a:bodyPr wrap="none" anchor="ctr"/>
              <a:lstStyle/>
              <a:p>
                <a:endParaRPr lang="en-US"/>
              </a:p>
            </p:txBody>
          </p:sp>
          <p:sp>
            <p:nvSpPr>
              <p:cNvPr id="45117" name="Rectangle 85"/>
              <p:cNvSpPr>
                <a:spLocks noChangeArrowheads="1"/>
              </p:cNvSpPr>
              <p:nvPr/>
            </p:nvSpPr>
            <p:spPr bwMode="auto">
              <a:xfrm>
                <a:off x="3276" y="180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21" name="Group 86"/>
            <p:cNvGrpSpPr>
              <a:grpSpLocks/>
            </p:cNvGrpSpPr>
            <p:nvPr/>
          </p:nvGrpSpPr>
          <p:grpSpPr bwMode="auto">
            <a:xfrm>
              <a:off x="3871" y="1808"/>
              <a:ext cx="565" cy="262"/>
              <a:chOff x="3871" y="1808"/>
              <a:chExt cx="565" cy="262"/>
            </a:xfrm>
          </p:grpSpPr>
          <p:sp>
            <p:nvSpPr>
              <p:cNvPr id="45114" name="Rectangle 87"/>
              <p:cNvSpPr>
                <a:spLocks noChangeArrowheads="1"/>
              </p:cNvSpPr>
              <p:nvPr/>
            </p:nvSpPr>
            <p:spPr bwMode="auto">
              <a:xfrm>
                <a:off x="3871" y="1817"/>
                <a:ext cx="565" cy="194"/>
              </a:xfrm>
              <a:prstGeom prst="rect">
                <a:avLst/>
              </a:prstGeom>
              <a:noFill/>
              <a:ln w="25560">
                <a:solidFill>
                  <a:srgbClr val="000000"/>
                </a:solidFill>
                <a:miter lim="800000"/>
                <a:headEnd/>
                <a:tailEnd/>
              </a:ln>
            </p:spPr>
            <p:txBody>
              <a:bodyPr wrap="none" anchor="ctr"/>
              <a:lstStyle/>
              <a:p>
                <a:endParaRPr lang="en-US"/>
              </a:p>
            </p:txBody>
          </p:sp>
          <p:sp>
            <p:nvSpPr>
              <p:cNvPr id="45115" name="Rectangle 88"/>
              <p:cNvSpPr>
                <a:spLocks noChangeArrowheads="1"/>
              </p:cNvSpPr>
              <p:nvPr/>
            </p:nvSpPr>
            <p:spPr bwMode="auto">
              <a:xfrm>
                <a:off x="3903" y="1808"/>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45086" name="Rectangle 89"/>
          <p:cNvSpPr>
            <a:spLocks noChangeArrowheads="1"/>
          </p:cNvSpPr>
          <p:nvPr/>
        </p:nvSpPr>
        <p:spPr bwMode="auto">
          <a:xfrm>
            <a:off x="1463040" y="2603793"/>
            <a:ext cx="648037"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2nd </a:t>
            </a:r>
            <a:r>
              <a:rPr lang="en-GB" sz="1200" b="1" dirty="0" err="1">
                <a:solidFill>
                  <a:srgbClr val="000000"/>
                </a:solidFill>
                <a:latin typeface="Trebuchet MS" charset="0"/>
              </a:rPr>
              <a:t>lw</a:t>
            </a:r>
            <a:endParaRPr lang="en-GB" sz="1200" b="1" dirty="0">
              <a:solidFill>
                <a:srgbClr val="000000"/>
              </a:solidFill>
              <a:latin typeface="Trebuchet MS" charset="0"/>
            </a:endParaRPr>
          </a:p>
        </p:txBody>
      </p:sp>
      <p:grpSp>
        <p:nvGrpSpPr>
          <p:cNvPr id="22" name="Group 90"/>
          <p:cNvGrpSpPr>
            <a:grpSpLocks/>
          </p:cNvGrpSpPr>
          <p:nvPr/>
        </p:nvGrpSpPr>
        <p:grpSpPr bwMode="auto">
          <a:xfrm>
            <a:off x="2959200" y="3060325"/>
            <a:ext cx="4266720" cy="377319"/>
            <a:chOff x="2055" y="2125"/>
            <a:chExt cx="2963" cy="262"/>
          </a:xfrm>
        </p:grpSpPr>
        <p:grpSp>
          <p:nvGrpSpPr>
            <p:cNvPr id="23" name="Group 91"/>
            <p:cNvGrpSpPr>
              <a:grpSpLocks/>
            </p:cNvGrpSpPr>
            <p:nvPr/>
          </p:nvGrpSpPr>
          <p:grpSpPr bwMode="auto">
            <a:xfrm>
              <a:off x="2055" y="2125"/>
              <a:ext cx="635" cy="262"/>
              <a:chOff x="2055" y="2125"/>
              <a:chExt cx="635" cy="262"/>
            </a:xfrm>
          </p:grpSpPr>
          <p:sp>
            <p:nvSpPr>
              <p:cNvPr id="45107" name="Rectangle 92"/>
              <p:cNvSpPr>
                <a:spLocks noChangeArrowheads="1"/>
              </p:cNvSpPr>
              <p:nvPr/>
            </p:nvSpPr>
            <p:spPr bwMode="auto">
              <a:xfrm>
                <a:off x="2125" y="2134"/>
                <a:ext cx="565" cy="194"/>
              </a:xfrm>
              <a:prstGeom prst="rect">
                <a:avLst/>
              </a:prstGeom>
              <a:noFill/>
              <a:ln w="25560">
                <a:solidFill>
                  <a:srgbClr val="000000"/>
                </a:solidFill>
                <a:miter lim="800000"/>
                <a:headEnd/>
                <a:tailEnd/>
              </a:ln>
            </p:spPr>
            <p:txBody>
              <a:bodyPr wrap="none" anchor="ctr"/>
              <a:lstStyle/>
              <a:p>
                <a:endParaRPr lang="en-US"/>
              </a:p>
            </p:txBody>
          </p:sp>
          <p:sp>
            <p:nvSpPr>
              <p:cNvPr id="45108" name="Rectangle 93"/>
              <p:cNvSpPr>
                <a:spLocks noChangeArrowheads="1"/>
              </p:cNvSpPr>
              <p:nvPr/>
            </p:nvSpPr>
            <p:spPr bwMode="auto">
              <a:xfrm>
                <a:off x="2055" y="2125"/>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4" name="Group 94"/>
            <p:cNvGrpSpPr>
              <a:grpSpLocks/>
            </p:cNvGrpSpPr>
            <p:nvPr/>
          </p:nvGrpSpPr>
          <p:grpSpPr bwMode="auto">
            <a:xfrm>
              <a:off x="2521" y="2125"/>
              <a:ext cx="751" cy="262"/>
              <a:chOff x="2521" y="2125"/>
              <a:chExt cx="751" cy="262"/>
            </a:xfrm>
          </p:grpSpPr>
          <p:sp>
            <p:nvSpPr>
              <p:cNvPr id="45105" name="Rectangle 95"/>
              <p:cNvSpPr>
                <a:spLocks noChangeArrowheads="1"/>
              </p:cNvSpPr>
              <p:nvPr/>
            </p:nvSpPr>
            <p:spPr bwMode="auto">
              <a:xfrm>
                <a:off x="2707" y="2134"/>
                <a:ext cx="565" cy="194"/>
              </a:xfrm>
              <a:prstGeom prst="rect">
                <a:avLst/>
              </a:prstGeom>
              <a:noFill/>
              <a:ln w="25560">
                <a:solidFill>
                  <a:srgbClr val="000000"/>
                </a:solidFill>
                <a:miter lim="800000"/>
                <a:headEnd/>
                <a:tailEnd/>
              </a:ln>
            </p:spPr>
            <p:txBody>
              <a:bodyPr wrap="none" anchor="ctr"/>
              <a:lstStyle/>
              <a:p>
                <a:endParaRPr lang="en-US"/>
              </a:p>
            </p:txBody>
          </p:sp>
          <p:sp>
            <p:nvSpPr>
              <p:cNvPr id="45106" name="Rectangle 96"/>
              <p:cNvSpPr>
                <a:spLocks noChangeArrowheads="1"/>
              </p:cNvSpPr>
              <p:nvPr/>
            </p:nvSpPr>
            <p:spPr bwMode="auto">
              <a:xfrm>
                <a:off x="2521" y="2125"/>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5" name="Group 97"/>
            <p:cNvGrpSpPr>
              <a:grpSpLocks/>
            </p:cNvGrpSpPr>
            <p:nvPr/>
          </p:nvGrpSpPr>
          <p:grpSpPr bwMode="auto">
            <a:xfrm>
              <a:off x="3287" y="2125"/>
              <a:ext cx="567" cy="262"/>
              <a:chOff x="3287" y="2125"/>
              <a:chExt cx="567" cy="262"/>
            </a:xfrm>
          </p:grpSpPr>
          <p:sp>
            <p:nvSpPr>
              <p:cNvPr id="45103" name="Rectangle 98"/>
              <p:cNvSpPr>
                <a:spLocks noChangeArrowheads="1"/>
              </p:cNvSpPr>
              <p:nvPr/>
            </p:nvSpPr>
            <p:spPr bwMode="auto">
              <a:xfrm>
                <a:off x="3290" y="2134"/>
                <a:ext cx="564" cy="194"/>
              </a:xfrm>
              <a:prstGeom prst="rect">
                <a:avLst/>
              </a:prstGeom>
              <a:noFill/>
              <a:ln w="25560">
                <a:solidFill>
                  <a:srgbClr val="000000"/>
                </a:solidFill>
                <a:miter lim="800000"/>
                <a:headEnd/>
                <a:tailEnd/>
              </a:ln>
            </p:spPr>
            <p:txBody>
              <a:bodyPr wrap="none" anchor="ctr"/>
              <a:lstStyle/>
              <a:p>
                <a:endParaRPr lang="en-US"/>
              </a:p>
            </p:txBody>
          </p:sp>
          <p:sp>
            <p:nvSpPr>
              <p:cNvPr id="45104" name="Rectangle 99"/>
              <p:cNvSpPr>
                <a:spLocks noChangeArrowheads="1"/>
              </p:cNvSpPr>
              <p:nvPr/>
            </p:nvSpPr>
            <p:spPr bwMode="auto">
              <a:xfrm>
                <a:off x="3287" y="2125"/>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6" name="Group 100"/>
            <p:cNvGrpSpPr>
              <a:grpSpLocks/>
            </p:cNvGrpSpPr>
            <p:nvPr/>
          </p:nvGrpSpPr>
          <p:grpSpPr bwMode="auto">
            <a:xfrm>
              <a:off x="3858" y="2125"/>
              <a:ext cx="578" cy="262"/>
              <a:chOff x="3858" y="2125"/>
              <a:chExt cx="578" cy="262"/>
            </a:xfrm>
          </p:grpSpPr>
          <p:sp>
            <p:nvSpPr>
              <p:cNvPr id="45101" name="Rectangle 101"/>
              <p:cNvSpPr>
                <a:spLocks noChangeArrowheads="1"/>
              </p:cNvSpPr>
              <p:nvPr/>
            </p:nvSpPr>
            <p:spPr bwMode="auto">
              <a:xfrm>
                <a:off x="3871" y="2134"/>
                <a:ext cx="565" cy="194"/>
              </a:xfrm>
              <a:prstGeom prst="rect">
                <a:avLst/>
              </a:prstGeom>
              <a:noFill/>
              <a:ln w="25560">
                <a:solidFill>
                  <a:srgbClr val="000000"/>
                </a:solidFill>
                <a:miter lim="800000"/>
                <a:headEnd/>
                <a:tailEnd/>
              </a:ln>
            </p:spPr>
            <p:txBody>
              <a:bodyPr wrap="none" anchor="ctr"/>
              <a:lstStyle/>
              <a:p>
                <a:endParaRPr lang="en-US"/>
              </a:p>
            </p:txBody>
          </p:sp>
          <p:sp>
            <p:nvSpPr>
              <p:cNvPr id="45102" name="Rectangle 102"/>
              <p:cNvSpPr>
                <a:spLocks noChangeArrowheads="1"/>
              </p:cNvSpPr>
              <p:nvPr/>
            </p:nvSpPr>
            <p:spPr bwMode="auto">
              <a:xfrm>
                <a:off x="3858" y="2125"/>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27" name="Group 103"/>
            <p:cNvGrpSpPr>
              <a:grpSpLocks/>
            </p:cNvGrpSpPr>
            <p:nvPr/>
          </p:nvGrpSpPr>
          <p:grpSpPr bwMode="auto">
            <a:xfrm>
              <a:off x="4453" y="2125"/>
              <a:ext cx="565" cy="262"/>
              <a:chOff x="4453" y="2125"/>
              <a:chExt cx="565" cy="262"/>
            </a:xfrm>
          </p:grpSpPr>
          <p:sp>
            <p:nvSpPr>
              <p:cNvPr id="45099" name="Rectangle 104"/>
              <p:cNvSpPr>
                <a:spLocks noChangeArrowheads="1"/>
              </p:cNvSpPr>
              <p:nvPr/>
            </p:nvSpPr>
            <p:spPr bwMode="auto">
              <a:xfrm>
                <a:off x="4453" y="2134"/>
                <a:ext cx="565" cy="194"/>
              </a:xfrm>
              <a:prstGeom prst="rect">
                <a:avLst/>
              </a:prstGeom>
              <a:noFill/>
              <a:ln w="25560">
                <a:solidFill>
                  <a:srgbClr val="000000"/>
                </a:solidFill>
                <a:miter lim="800000"/>
                <a:headEnd/>
                <a:tailEnd/>
              </a:ln>
            </p:spPr>
            <p:txBody>
              <a:bodyPr wrap="none" anchor="ctr"/>
              <a:lstStyle/>
              <a:p>
                <a:endParaRPr lang="en-US"/>
              </a:p>
            </p:txBody>
          </p:sp>
          <p:sp>
            <p:nvSpPr>
              <p:cNvPr id="45100" name="Rectangle 105"/>
              <p:cNvSpPr>
                <a:spLocks noChangeArrowheads="1"/>
              </p:cNvSpPr>
              <p:nvPr/>
            </p:nvSpPr>
            <p:spPr bwMode="auto">
              <a:xfrm>
                <a:off x="4485" y="2125"/>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45088" name="Rectangle 106"/>
          <p:cNvSpPr>
            <a:spLocks noChangeArrowheads="1"/>
          </p:cNvSpPr>
          <p:nvPr/>
        </p:nvSpPr>
        <p:spPr bwMode="auto">
          <a:xfrm>
            <a:off x="2305440" y="3060322"/>
            <a:ext cx="622389"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3rd </a:t>
            </a:r>
            <a:r>
              <a:rPr lang="en-GB" sz="1200" b="1" dirty="0" err="1">
                <a:solidFill>
                  <a:srgbClr val="000000"/>
                </a:solidFill>
                <a:latin typeface="Trebuchet MS" charset="0"/>
              </a:rPr>
              <a:t>lw</a:t>
            </a:r>
            <a:endParaRPr lang="en-GB" sz="1200" b="1" dirty="0">
              <a:solidFill>
                <a:srgbClr val="000000"/>
              </a:solidFill>
              <a:latin typeface="Trebuchet MS" charset="0"/>
            </a:endParaRPr>
          </a:p>
        </p:txBody>
      </p:sp>
      <p:sp>
        <p:nvSpPr>
          <p:cNvPr id="45089" name="Line 107"/>
          <p:cNvSpPr>
            <a:spLocks noChangeShapeType="1"/>
          </p:cNvSpPr>
          <p:nvPr/>
        </p:nvSpPr>
        <p:spPr bwMode="auto">
          <a:xfrm flipV="1">
            <a:off x="6400801" y="1980209"/>
            <a:ext cx="1440" cy="56165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90" name="Line 108"/>
          <p:cNvSpPr>
            <a:spLocks noChangeShapeType="1"/>
          </p:cNvSpPr>
          <p:nvPr/>
        </p:nvSpPr>
        <p:spPr bwMode="auto">
          <a:xfrm flipV="1">
            <a:off x="7238881" y="1978768"/>
            <a:ext cx="1440" cy="1019627"/>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5091" name="Rectangle 109"/>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Pipelining the Load Instruction</a:t>
            </a:r>
          </a:p>
        </p:txBody>
      </p:sp>
      <p:sp>
        <p:nvSpPr>
          <p:cNvPr id="45092" name="Rectangle 110"/>
          <p:cNvSpPr>
            <a:spLocks noGrp="1" noChangeArrowheads="1"/>
          </p:cNvSpPr>
          <p:nvPr>
            <p:ph type="body" idx="4294967295"/>
          </p:nvPr>
        </p:nvSpPr>
        <p:spPr>
          <a:xfrm>
            <a:off x="228961" y="3581657"/>
            <a:ext cx="8762400" cy="3125128"/>
          </a:xfrm>
        </p:spPr>
        <p:txBody>
          <a:bodyPr lIns="82945" tIns="41473" rIns="82945" bIns="41473"/>
          <a:lstStyle/>
          <a:p>
            <a:pPr>
              <a:lnSpc>
                <a:spcPct val="84000"/>
              </a:lnSpc>
              <a:spcBef>
                <a:spcPts val="52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100" dirty="0"/>
              <a:t>The five independent functional units in the pipeline </a:t>
            </a:r>
            <a:r>
              <a:rPr lang="en-GB" sz="2100" dirty="0" err="1"/>
              <a:t>datapath</a:t>
            </a:r>
            <a:r>
              <a:rPr lang="en-GB" sz="2100" dirty="0"/>
              <a:t> are: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Instruction Memory for the </a:t>
            </a:r>
            <a:r>
              <a:rPr lang="en-GB" sz="1800" dirty="0" err="1">
                <a:solidFill>
                  <a:srgbClr val="3366FF"/>
                </a:solidFill>
              </a:rPr>
              <a:t>Ifetch</a:t>
            </a:r>
            <a:r>
              <a:rPr lang="en-GB" sz="1800" dirty="0"/>
              <a:t> stage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Register File’s Read ports (bus A and </a:t>
            </a:r>
            <a:r>
              <a:rPr lang="en-GB" sz="1800" dirty="0" err="1"/>
              <a:t>busB</a:t>
            </a:r>
            <a:r>
              <a:rPr lang="en-GB" sz="1800" dirty="0"/>
              <a:t>) for the </a:t>
            </a:r>
            <a:r>
              <a:rPr lang="en-GB" sz="1800" dirty="0" err="1">
                <a:solidFill>
                  <a:srgbClr val="3366FF"/>
                </a:solidFill>
              </a:rPr>
              <a:t>Reg</a:t>
            </a:r>
            <a:r>
              <a:rPr lang="en-GB" sz="1800" dirty="0">
                <a:solidFill>
                  <a:srgbClr val="3366FF"/>
                </a:solidFill>
              </a:rPr>
              <a:t>/Dec</a:t>
            </a:r>
            <a:r>
              <a:rPr lang="en-GB" sz="1800" dirty="0"/>
              <a:t> stage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ALU for the </a:t>
            </a:r>
            <a:r>
              <a:rPr lang="en-GB" sz="1800" dirty="0">
                <a:solidFill>
                  <a:srgbClr val="3366FF"/>
                </a:solidFill>
              </a:rPr>
              <a:t>Exec</a:t>
            </a:r>
            <a:r>
              <a:rPr lang="en-GB" sz="1800" dirty="0"/>
              <a:t> stage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Data Memory for the </a:t>
            </a:r>
            <a:r>
              <a:rPr lang="en-GB" sz="1800" dirty="0" err="1">
                <a:solidFill>
                  <a:srgbClr val="3366FF"/>
                </a:solidFill>
              </a:rPr>
              <a:t>Mem</a:t>
            </a:r>
            <a:r>
              <a:rPr lang="en-GB" sz="1800" dirty="0"/>
              <a:t> stage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t>Register File’s Write port (bus W) for the </a:t>
            </a:r>
            <a:r>
              <a:rPr lang="en-GB" sz="1800" dirty="0" err="1">
                <a:solidFill>
                  <a:srgbClr val="3366FF"/>
                </a:solidFill>
              </a:rPr>
              <a:t>Wr</a:t>
            </a:r>
            <a:r>
              <a:rPr lang="en-GB" sz="1800" dirty="0"/>
              <a:t> stage</a:t>
            </a:r>
          </a:p>
        </p:txBody>
      </p:sp>
      <p:sp>
        <p:nvSpPr>
          <p:cNvPr id="45093" name="Line 4"/>
          <p:cNvSpPr>
            <a:spLocks noChangeShapeType="1"/>
          </p:cNvSpPr>
          <p:nvPr/>
        </p:nvSpPr>
        <p:spPr bwMode="auto">
          <a:xfrm>
            <a:off x="563040" y="871292"/>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981440" y="1739703"/>
            <a:ext cx="823680" cy="252027"/>
            <a:chOff x="1376" y="1208"/>
            <a:chExt cx="572" cy="175"/>
          </a:xfrm>
        </p:grpSpPr>
        <p:sp>
          <p:nvSpPr>
            <p:cNvPr id="47150" name="Line 2"/>
            <p:cNvSpPr>
              <a:spLocks noChangeShapeType="1"/>
            </p:cNvSpPr>
            <p:nvPr/>
          </p:nvSpPr>
          <p:spPr bwMode="auto">
            <a:xfrm>
              <a:off x="1384" y="1376"/>
              <a:ext cx="300" cy="1"/>
            </a:xfrm>
            <a:prstGeom prst="line">
              <a:avLst/>
            </a:prstGeom>
            <a:noFill/>
            <a:ln w="25560">
              <a:solidFill>
                <a:srgbClr val="000000"/>
              </a:solidFill>
              <a:miter lim="800000"/>
              <a:headEnd/>
              <a:tailEnd/>
            </a:ln>
          </p:spPr>
          <p:txBody>
            <a:bodyPr/>
            <a:lstStyle/>
            <a:p>
              <a:endParaRPr lang="en-US"/>
            </a:p>
          </p:txBody>
        </p:sp>
        <p:sp>
          <p:nvSpPr>
            <p:cNvPr id="47151" name="Line 3"/>
            <p:cNvSpPr>
              <a:spLocks noChangeShapeType="1"/>
            </p:cNvSpPr>
            <p:nvPr/>
          </p:nvSpPr>
          <p:spPr bwMode="auto">
            <a:xfrm>
              <a:off x="1376" y="1225"/>
              <a:ext cx="1" cy="141"/>
            </a:xfrm>
            <a:prstGeom prst="line">
              <a:avLst/>
            </a:prstGeom>
            <a:noFill/>
            <a:ln w="25560">
              <a:solidFill>
                <a:srgbClr val="000000"/>
              </a:solidFill>
              <a:miter lim="800000"/>
              <a:headEnd/>
              <a:tailEnd/>
            </a:ln>
          </p:spPr>
          <p:txBody>
            <a:bodyPr/>
            <a:lstStyle/>
            <a:p>
              <a:endParaRPr lang="en-US"/>
            </a:p>
          </p:txBody>
        </p:sp>
        <p:sp>
          <p:nvSpPr>
            <p:cNvPr id="47152" name="Line 4"/>
            <p:cNvSpPr>
              <a:spLocks noChangeShapeType="1"/>
            </p:cNvSpPr>
            <p:nvPr/>
          </p:nvSpPr>
          <p:spPr bwMode="auto">
            <a:xfrm flipV="1">
              <a:off x="1693" y="1207"/>
              <a:ext cx="1" cy="178"/>
            </a:xfrm>
            <a:prstGeom prst="line">
              <a:avLst/>
            </a:prstGeom>
            <a:noFill/>
            <a:ln w="25560">
              <a:solidFill>
                <a:srgbClr val="000000"/>
              </a:solidFill>
              <a:miter lim="800000"/>
              <a:headEnd/>
              <a:tailEnd/>
            </a:ln>
          </p:spPr>
          <p:txBody>
            <a:bodyPr/>
            <a:lstStyle/>
            <a:p>
              <a:endParaRPr lang="en-US"/>
            </a:p>
          </p:txBody>
        </p:sp>
        <p:sp>
          <p:nvSpPr>
            <p:cNvPr id="47153" name="Line 5"/>
            <p:cNvSpPr>
              <a:spLocks noChangeShapeType="1"/>
            </p:cNvSpPr>
            <p:nvPr/>
          </p:nvSpPr>
          <p:spPr bwMode="auto">
            <a:xfrm>
              <a:off x="1702" y="1217"/>
              <a:ext cx="247" cy="1"/>
            </a:xfrm>
            <a:prstGeom prst="line">
              <a:avLst/>
            </a:prstGeom>
            <a:noFill/>
            <a:ln w="25560">
              <a:solidFill>
                <a:srgbClr val="000000"/>
              </a:solidFill>
              <a:miter lim="800000"/>
              <a:headEnd/>
              <a:tailEnd/>
            </a:ln>
          </p:spPr>
          <p:txBody>
            <a:bodyPr/>
            <a:lstStyle/>
            <a:p>
              <a:endParaRPr lang="en-US"/>
            </a:p>
          </p:txBody>
        </p:sp>
      </p:grpSp>
      <p:grpSp>
        <p:nvGrpSpPr>
          <p:cNvPr id="3" name="Group 6"/>
          <p:cNvGrpSpPr>
            <a:grpSpLocks/>
          </p:cNvGrpSpPr>
          <p:nvPr/>
        </p:nvGrpSpPr>
        <p:grpSpPr bwMode="auto">
          <a:xfrm>
            <a:off x="2819520" y="1739703"/>
            <a:ext cx="823680" cy="252027"/>
            <a:chOff x="1958" y="1208"/>
            <a:chExt cx="572" cy="175"/>
          </a:xfrm>
        </p:grpSpPr>
        <p:sp>
          <p:nvSpPr>
            <p:cNvPr id="47146" name="Line 7"/>
            <p:cNvSpPr>
              <a:spLocks noChangeShapeType="1"/>
            </p:cNvSpPr>
            <p:nvPr/>
          </p:nvSpPr>
          <p:spPr bwMode="auto">
            <a:xfrm>
              <a:off x="1967" y="1376"/>
              <a:ext cx="300" cy="1"/>
            </a:xfrm>
            <a:prstGeom prst="line">
              <a:avLst/>
            </a:prstGeom>
            <a:noFill/>
            <a:ln w="25560">
              <a:solidFill>
                <a:srgbClr val="000000"/>
              </a:solidFill>
              <a:miter lim="800000"/>
              <a:headEnd/>
              <a:tailEnd/>
            </a:ln>
          </p:spPr>
          <p:txBody>
            <a:bodyPr/>
            <a:lstStyle/>
            <a:p>
              <a:endParaRPr lang="en-US"/>
            </a:p>
          </p:txBody>
        </p:sp>
        <p:sp>
          <p:nvSpPr>
            <p:cNvPr id="47147" name="Line 8"/>
            <p:cNvSpPr>
              <a:spLocks noChangeShapeType="1"/>
            </p:cNvSpPr>
            <p:nvPr/>
          </p:nvSpPr>
          <p:spPr bwMode="auto">
            <a:xfrm>
              <a:off x="1958" y="1225"/>
              <a:ext cx="1" cy="141"/>
            </a:xfrm>
            <a:prstGeom prst="line">
              <a:avLst/>
            </a:prstGeom>
            <a:noFill/>
            <a:ln w="25560">
              <a:solidFill>
                <a:srgbClr val="000000"/>
              </a:solidFill>
              <a:miter lim="800000"/>
              <a:headEnd/>
              <a:tailEnd/>
            </a:ln>
          </p:spPr>
          <p:txBody>
            <a:bodyPr/>
            <a:lstStyle/>
            <a:p>
              <a:endParaRPr lang="en-US"/>
            </a:p>
          </p:txBody>
        </p:sp>
        <p:sp>
          <p:nvSpPr>
            <p:cNvPr id="47148" name="Line 9"/>
            <p:cNvSpPr>
              <a:spLocks noChangeShapeType="1"/>
            </p:cNvSpPr>
            <p:nvPr/>
          </p:nvSpPr>
          <p:spPr bwMode="auto">
            <a:xfrm flipV="1">
              <a:off x="2275" y="1207"/>
              <a:ext cx="1" cy="178"/>
            </a:xfrm>
            <a:prstGeom prst="line">
              <a:avLst/>
            </a:prstGeom>
            <a:noFill/>
            <a:ln w="25560">
              <a:solidFill>
                <a:srgbClr val="000000"/>
              </a:solidFill>
              <a:miter lim="800000"/>
              <a:headEnd/>
              <a:tailEnd/>
            </a:ln>
          </p:spPr>
          <p:txBody>
            <a:bodyPr/>
            <a:lstStyle/>
            <a:p>
              <a:endParaRPr lang="en-US"/>
            </a:p>
          </p:txBody>
        </p:sp>
        <p:sp>
          <p:nvSpPr>
            <p:cNvPr id="47149" name="Line 10"/>
            <p:cNvSpPr>
              <a:spLocks noChangeShapeType="1"/>
            </p:cNvSpPr>
            <p:nvPr/>
          </p:nvSpPr>
          <p:spPr bwMode="auto">
            <a:xfrm>
              <a:off x="2284" y="1217"/>
              <a:ext cx="247" cy="1"/>
            </a:xfrm>
            <a:prstGeom prst="line">
              <a:avLst/>
            </a:prstGeom>
            <a:noFill/>
            <a:ln w="25560">
              <a:solidFill>
                <a:srgbClr val="000000"/>
              </a:solidFill>
              <a:miter lim="800000"/>
              <a:headEnd/>
              <a:tailEnd/>
            </a:ln>
          </p:spPr>
          <p:txBody>
            <a:bodyPr/>
            <a:lstStyle/>
            <a:p>
              <a:endParaRPr lang="en-US"/>
            </a:p>
          </p:txBody>
        </p:sp>
      </p:grpSp>
      <p:grpSp>
        <p:nvGrpSpPr>
          <p:cNvPr id="4" name="Group 11"/>
          <p:cNvGrpSpPr>
            <a:grpSpLocks/>
          </p:cNvGrpSpPr>
          <p:nvPr/>
        </p:nvGrpSpPr>
        <p:grpSpPr bwMode="auto">
          <a:xfrm>
            <a:off x="3657600" y="1739703"/>
            <a:ext cx="823680" cy="252027"/>
            <a:chOff x="2540" y="1208"/>
            <a:chExt cx="572" cy="175"/>
          </a:xfrm>
        </p:grpSpPr>
        <p:sp>
          <p:nvSpPr>
            <p:cNvPr id="47142" name="Line 12"/>
            <p:cNvSpPr>
              <a:spLocks noChangeShapeType="1"/>
            </p:cNvSpPr>
            <p:nvPr/>
          </p:nvSpPr>
          <p:spPr bwMode="auto">
            <a:xfrm>
              <a:off x="2548" y="1376"/>
              <a:ext cx="300" cy="1"/>
            </a:xfrm>
            <a:prstGeom prst="line">
              <a:avLst/>
            </a:prstGeom>
            <a:noFill/>
            <a:ln w="25560">
              <a:solidFill>
                <a:srgbClr val="000000"/>
              </a:solidFill>
              <a:miter lim="800000"/>
              <a:headEnd/>
              <a:tailEnd/>
            </a:ln>
          </p:spPr>
          <p:txBody>
            <a:bodyPr/>
            <a:lstStyle/>
            <a:p>
              <a:endParaRPr lang="en-US"/>
            </a:p>
          </p:txBody>
        </p:sp>
        <p:sp>
          <p:nvSpPr>
            <p:cNvPr id="47143" name="Line 13"/>
            <p:cNvSpPr>
              <a:spLocks noChangeShapeType="1"/>
            </p:cNvSpPr>
            <p:nvPr/>
          </p:nvSpPr>
          <p:spPr bwMode="auto">
            <a:xfrm>
              <a:off x="2540" y="1225"/>
              <a:ext cx="1" cy="141"/>
            </a:xfrm>
            <a:prstGeom prst="line">
              <a:avLst/>
            </a:prstGeom>
            <a:noFill/>
            <a:ln w="25560">
              <a:solidFill>
                <a:srgbClr val="000000"/>
              </a:solidFill>
              <a:miter lim="800000"/>
              <a:headEnd/>
              <a:tailEnd/>
            </a:ln>
          </p:spPr>
          <p:txBody>
            <a:bodyPr/>
            <a:lstStyle/>
            <a:p>
              <a:endParaRPr lang="en-US"/>
            </a:p>
          </p:txBody>
        </p:sp>
        <p:sp>
          <p:nvSpPr>
            <p:cNvPr id="47144" name="Line 14"/>
            <p:cNvSpPr>
              <a:spLocks noChangeShapeType="1"/>
            </p:cNvSpPr>
            <p:nvPr/>
          </p:nvSpPr>
          <p:spPr bwMode="auto">
            <a:xfrm flipV="1">
              <a:off x="2857" y="1207"/>
              <a:ext cx="1" cy="178"/>
            </a:xfrm>
            <a:prstGeom prst="line">
              <a:avLst/>
            </a:prstGeom>
            <a:noFill/>
            <a:ln w="25560">
              <a:solidFill>
                <a:srgbClr val="000000"/>
              </a:solidFill>
              <a:miter lim="800000"/>
              <a:headEnd/>
              <a:tailEnd/>
            </a:ln>
          </p:spPr>
          <p:txBody>
            <a:bodyPr/>
            <a:lstStyle/>
            <a:p>
              <a:endParaRPr lang="en-US"/>
            </a:p>
          </p:txBody>
        </p:sp>
        <p:sp>
          <p:nvSpPr>
            <p:cNvPr id="47145" name="Line 15"/>
            <p:cNvSpPr>
              <a:spLocks noChangeShapeType="1"/>
            </p:cNvSpPr>
            <p:nvPr/>
          </p:nvSpPr>
          <p:spPr bwMode="auto">
            <a:xfrm>
              <a:off x="2866" y="1217"/>
              <a:ext cx="247" cy="1"/>
            </a:xfrm>
            <a:prstGeom prst="line">
              <a:avLst/>
            </a:prstGeom>
            <a:noFill/>
            <a:ln w="25560">
              <a:solidFill>
                <a:srgbClr val="000000"/>
              </a:solidFill>
              <a:miter lim="800000"/>
              <a:headEnd/>
              <a:tailEnd/>
            </a:ln>
          </p:spPr>
          <p:txBody>
            <a:bodyPr/>
            <a:lstStyle/>
            <a:p>
              <a:endParaRPr lang="en-US"/>
            </a:p>
          </p:txBody>
        </p:sp>
      </p:grpSp>
      <p:grpSp>
        <p:nvGrpSpPr>
          <p:cNvPr id="5" name="Group 16"/>
          <p:cNvGrpSpPr>
            <a:grpSpLocks/>
          </p:cNvGrpSpPr>
          <p:nvPr/>
        </p:nvGrpSpPr>
        <p:grpSpPr bwMode="auto">
          <a:xfrm>
            <a:off x="4495680" y="1739703"/>
            <a:ext cx="823680" cy="252027"/>
            <a:chOff x="3122" y="1208"/>
            <a:chExt cx="572" cy="175"/>
          </a:xfrm>
        </p:grpSpPr>
        <p:sp>
          <p:nvSpPr>
            <p:cNvPr id="47138" name="Line 17"/>
            <p:cNvSpPr>
              <a:spLocks noChangeShapeType="1"/>
            </p:cNvSpPr>
            <p:nvPr/>
          </p:nvSpPr>
          <p:spPr bwMode="auto">
            <a:xfrm>
              <a:off x="3131" y="1376"/>
              <a:ext cx="300" cy="1"/>
            </a:xfrm>
            <a:prstGeom prst="line">
              <a:avLst/>
            </a:prstGeom>
            <a:noFill/>
            <a:ln w="25560">
              <a:solidFill>
                <a:srgbClr val="000000"/>
              </a:solidFill>
              <a:miter lim="800000"/>
              <a:headEnd/>
              <a:tailEnd/>
            </a:ln>
          </p:spPr>
          <p:txBody>
            <a:bodyPr/>
            <a:lstStyle/>
            <a:p>
              <a:endParaRPr lang="en-US"/>
            </a:p>
          </p:txBody>
        </p:sp>
        <p:sp>
          <p:nvSpPr>
            <p:cNvPr id="47139" name="Line 18"/>
            <p:cNvSpPr>
              <a:spLocks noChangeShapeType="1"/>
            </p:cNvSpPr>
            <p:nvPr/>
          </p:nvSpPr>
          <p:spPr bwMode="auto">
            <a:xfrm>
              <a:off x="3122" y="1225"/>
              <a:ext cx="1" cy="141"/>
            </a:xfrm>
            <a:prstGeom prst="line">
              <a:avLst/>
            </a:prstGeom>
            <a:noFill/>
            <a:ln w="25560">
              <a:solidFill>
                <a:srgbClr val="000000"/>
              </a:solidFill>
              <a:miter lim="800000"/>
              <a:headEnd/>
              <a:tailEnd/>
            </a:ln>
          </p:spPr>
          <p:txBody>
            <a:bodyPr/>
            <a:lstStyle/>
            <a:p>
              <a:endParaRPr lang="en-US"/>
            </a:p>
          </p:txBody>
        </p:sp>
        <p:sp>
          <p:nvSpPr>
            <p:cNvPr id="47140" name="Line 19"/>
            <p:cNvSpPr>
              <a:spLocks noChangeShapeType="1"/>
            </p:cNvSpPr>
            <p:nvPr/>
          </p:nvSpPr>
          <p:spPr bwMode="auto">
            <a:xfrm flipV="1">
              <a:off x="3439" y="1207"/>
              <a:ext cx="1" cy="178"/>
            </a:xfrm>
            <a:prstGeom prst="line">
              <a:avLst/>
            </a:prstGeom>
            <a:noFill/>
            <a:ln w="25560">
              <a:solidFill>
                <a:srgbClr val="000000"/>
              </a:solidFill>
              <a:miter lim="800000"/>
              <a:headEnd/>
              <a:tailEnd/>
            </a:ln>
          </p:spPr>
          <p:txBody>
            <a:bodyPr/>
            <a:lstStyle/>
            <a:p>
              <a:endParaRPr lang="en-US"/>
            </a:p>
          </p:txBody>
        </p:sp>
        <p:sp>
          <p:nvSpPr>
            <p:cNvPr id="47141" name="Line 20"/>
            <p:cNvSpPr>
              <a:spLocks noChangeShapeType="1"/>
            </p:cNvSpPr>
            <p:nvPr/>
          </p:nvSpPr>
          <p:spPr bwMode="auto">
            <a:xfrm>
              <a:off x="3448" y="1217"/>
              <a:ext cx="247" cy="1"/>
            </a:xfrm>
            <a:prstGeom prst="line">
              <a:avLst/>
            </a:prstGeom>
            <a:noFill/>
            <a:ln w="25560">
              <a:solidFill>
                <a:srgbClr val="000000"/>
              </a:solidFill>
              <a:miter lim="800000"/>
              <a:headEnd/>
              <a:tailEnd/>
            </a:ln>
          </p:spPr>
          <p:txBody>
            <a:bodyPr/>
            <a:lstStyle/>
            <a:p>
              <a:endParaRPr lang="en-US"/>
            </a:p>
          </p:txBody>
        </p:sp>
      </p:grpSp>
      <p:sp>
        <p:nvSpPr>
          <p:cNvPr id="47110" name="Line 21"/>
          <p:cNvSpPr>
            <a:spLocks noChangeShapeType="1"/>
          </p:cNvSpPr>
          <p:nvPr/>
        </p:nvSpPr>
        <p:spPr bwMode="auto">
          <a:xfrm>
            <a:off x="5346720" y="1981648"/>
            <a:ext cx="432000" cy="1441"/>
          </a:xfrm>
          <a:prstGeom prst="line">
            <a:avLst/>
          </a:prstGeom>
          <a:noFill/>
          <a:ln w="25560">
            <a:solidFill>
              <a:srgbClr val="000000"/>
            </a:solidFill>
            <a:miter lim="800000"/>
            <a:headEnd/>
            <a:tailEnd/>
          </a:ln>
        </p:spPr>
        <p:txBody>
          <a:bodyPr lIns="82945" tIns="41473" rIns="82945" bIns="41473"/>
          <a:lstStyle/>
          <a:p>
            <a:endParaRPr lang="en-US"/>
          </a:p>
        </p:txBody>
      </p:sp>
      <p:sp>
        <p:nvSpPr>
          <p:cNvPr id="47111" name="Line 22"/>
          <p:cNvSpPr>
            <a:spLocks noChangeShapeType="1"/>
          </p:cNvSpPr>
          <p:nvPr/>
        </p:nvSpPr>
        <p:spPr bwMode="auto">
          <a:xfrm>
            <a:off x="5333760" y="1765625"/>
            <a:ext cx="1440" cy="203062"/>
          </a:xfrm>
          <a:prstGeom prst="line">
            <a:avLst/>
          </a:prstGeom>
          <a:noFill/>
          <a:ln w="25560">
            <a:solidFill>
              <a:srgbClr val="000000"/>
            </a:solidFill>
            <a:miter lim="800000"/>
            <a:headEnd/>
            <a:tailEnd/>
          </a:ln>
        </p:spPr>
        <p:txBody>
          <a:bodyPr lIns="82945" tIns="41473" rIns="82945" bIns="41473"/>
          <a:lstStyle/>
          <a:p>
            <a:endParaRPr lang="en-US"/>
          </a:p>
        </p:txBody>
      </p:sp>
      <p:sp>
        <p:nvSpPr>
          <p:cNvPr id="47112" name="Line 23"/>
          <p:cNvSpPr>
            <a:spLocks noChangeShapeType="1"/>
          </p:cNvSpPr>
          <p:nvPr/>
        </p:nvSpPr>
        <p:spPr bwMode="auto">
          <a:xfrm>
            <a:off x="1612801" y="1752665"/>
            <a:ext cx="355680" cy="1440"/>
          </a:xfrm>
          <a:prstGeom prst="line">
            <a:avLst/>
          </a:prstGeom>
          <a:noFill/>
          <a:ln w="25560">
            <a:solidFill>
              <a:srgbClr val="000000"/>
            </a:solidFill>
            <a:miter lim="800000"/>
            <a:headEnd/>
            <a:tailEnd/>
          </a:ln>
        </p:spPr>
        <p:txBody>
          <a:bodyPr lIns="82945" tIns="41473" rIns="82945" bIns="41473"/>
          <a:lstStyle/>
          <a:p>
            <a:endParaRPr lang="en-US"/>
          </a:p>
        </p:txBody>
      </p:sp>
      <p:sp>
        <p:nvSpPr>
          <p:cNvPr id="47113" name="Line 24"/>
          <p:cNvSpPr>
            <a:spLocks noChangeShapeType="1"/>
          </p:cNvSpPr>
          <p:nvPr/>
        </p:nvSpPr>
        <p:spPr bwMode="auto">
          <a:xfrm flipV="1">
            <a:off x="1981440" y="1358063"/>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7114" name="Line 25"/>
          <p:cNvSpPr>
            <a:spLocks noChangeShapeType="1"/>
          </p:cNvSpPr>
          <p:nvPr/>
        </p:nvSpPr>
        <p:spPr bwMode="auto">
          <a:xfrm flipV="1">
            <a:off x="2819520" y="1358063"/>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7115" name="Rectangle 26"/>
          <p:cNvSpPr>
            <a:spLocks noChangeArrowheads="1"/>
          </p:cNvSpPr>
          <p:nvPr/>
        </p:nvSpPr>
        <p:spPr bwMode="auto">
          <a:xfrm>
            <a:off x="1995840" y="1371024"/>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1</a:t>
            </a:r>
          </a:p>
        </p:txBody>
      </p:sp>
      <p:sp>
        <p:nvSpPr>
          <p:cNvPr id="47116" name="Rectangle 27"/>
          <p:cNvSpPr>
            <a:spLocks noChangeArrowheads="1"/>
          </p:cNvSpPr>
          <p:nvPr/>
        </p:nvSpPr>
        <p:spPr bwMode="auto">
          <a:xfrm>
            <a:off x="2757601" y="1371024"/>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2</a:t>
            </a:r>
          </a:p>
        </p:txBody>
      </p:sp>
      <p:sp>
        <p:nvSpPr>
          <p:cNvPr id="47117" name="Line 28"/>
          <p:cNvSpPr>
            <a:spLocks noChangeShapeType="1"/>
          </p:cNvSpPr>
          <p:nvPr/>
        </p:nvSpPr>
        <p:spPr bwMode="auto">
          <a:xfrm flipV="1">
            <a:off x="3657600" y="1358063"/>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7118" name="Line 29"/>
          <p:cNvSpPr>
            <a:spLocks noChangeShapeType="1"/>
          </p:cNvSpPr>
          <p:nvPr/>
        </p:nvSpPr>
        <p:spPr bwMode="auto">
          <a:xfrm flipV="1">
            <a:off x="4495680" y="1358063"/>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7119" name="Line 30"/>
          <p:cNvSpPr>
            <a:spLocks noChangeShapeType="1"/>
          </p:cNvSpPr>
          <p:nvPr/>
        </p:nvSpPr>
        <p:spPr bwMode="auto">
          <a:xfrm flipV="1">
            <a:off x="5333760" y="1358063"/>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7120" name="Rectangle 31"/>
          <p:cNvSpPr>
            <a:spLocks noChangeArrowheads="1"/>
          </p:cNvSpPr>
          <p:nvPr/>
        </p:nvSpPr>
        <p:spPr bwMode="auto">
          <a:xfrm>
            <a:off x="3672000" y="1371024"/>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3</a:t>
            </a:r>
          </a:p>
        </p:txBody>
      </p:sp>
      <p:sp>
        <p:nvSpPr>
          <p:cNvPr id="47121" name="Rectangle 32"/>
          <p:cNvSpPr>
            <a:spLocks noChangeArrowheads="1"/>
          </p:cNvSpPr>
          <p:nvPr/>
        </p:nvSpPr>
        <p:spPr bwMode="auto">
          <a:xfrm>
            <a:off x="4433761" y="1371024"/>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4</a:t>
            </a:r>
          </a:p>
        </p:txBody>
      </p:sp>
      <p:grpSp>
        <p:nvGrpSpPr>
          <p:cNvPr id="6" name="Group 33"/>
          <p:cNvGrpSpPr>
            <a:grpSpLocks/>
          </p:cNvGrpSpPr>
          <p:nvPr/>
        </p:nvGrpSpPr>
        <p:grpSpPr bwMode="auto">
          <a:xfrm>
            <a:off x="1890721" y="2209195"/>
            <a:ext cx="914400" cy="377320"/>
            <a:chOff x="1313" y="1534"/>
            <a:chExt cx="635" cy="262"/>
          </a:xfrm>
        </p:grpSpPr>
        <p:sp>
          <p:nvSpPr>
            <p:cNvPr id="47136" name="Rectangle 34"/>
            <p:cNvSpPr>
              <a:spLocks noChangeArrowheads="1"/>
            </p:cNvSpPr>
            <p:nvPr/>
          </p:nvSpPr>
          <p:spPr bwMode="auto">
            <a:xfrm>
              <a:off x="1384" y="1543"/>
              <a:ext cx="564" cy="194"/>
            </a:xfrm>
            <a:prstGeom prst="rect">
              <a:avLst/>
            </a:prstGeom>
            <a:noFill/>
            <a:ln w="25560">
              <a:solidFill>
                <a:srgbClr val="000000"/>
              </a:solidFill>
              <a:miter lim="800000"/>
              <a:headEnd/>
              <a:tailEnd/>
            </a:ln>
          </p:spPr>
          <p:txBody>
            <a:bodyPr wrap="none" anchor="ctr"/>
            <a:lstStyle/>
            <a:p>
              <a:endParaRPr lang="en-US"/>
            </a:p>
          </p:txBody>
        </p:sp>
        <p:sp>
          <p:nvSpPr>
            <p:cNvPr id="47137" name="Rectangle 35"/>
            <p:cNvSpPr>
              <a:spLocks noChangeArrowheads="1"/>
            </p:cNvSpPr>
            <p:nvPr/>
          </p:nvSpPr>
          <p:spPr bwMode="auto">
            <a:xfrm>
              <a:off x="1313" y="1534"/>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7" name="Group 36"/>
          <p:cNvGrpSpPr>
            <a:grpSpLocks/>
          </p:cNvGrpSpPr>
          <p:nvPr/>
        </p:nvGrpSpPr>
        <p:grpSpPr bwMode="auto">
          <a:xfrm>
            <a:off x="2564641" y="2209195"/>
            <a:ext cx="1081440" cy="377320"/>
            <a:chOff x="1781" y="1534"/>
            <a:chExt cx="751" cy="262"/>
          </a:xfrm>
        </p:grpSpPr>
        <p:sp>
          <p:nvSpPr>
            <p:cNvPr id="47134" name="Rectangle 37"/>
            <p:cNvSpPr>
              <a:spLocks noChangeArrowheads="1"/>
            </p:cNvSpPr>
            <p:nvPr/>
          </p:nvSpPr>
          <p:spPr bwMode="auto">
            <a:xfrm>
              <a:off x="1967" y="1543"/>
              <a:ext cx="565" cy="194"/>
            </a:xfrm>
            <a:prstGeom prst="rect">
              <a:avLst/>
            </a:prstGeom>
            <a:noFill/>
            <a:ln w="25560">
              <a:solidFill>
                <a:srgbClr val="000000"/>
              </a:solidFill>
              <a:miter lim="800000"/>
              <a:headEnd/>
              <a:tailEnd/>
            </a:ln>
          </p:spPr>
          <p:txBody>
            <a:bodyPr wrap="none" anchor="ctr"/>
            <a:lstStyle/>
            <a:p>
              <a:endParaRPr lang="en-US"/>
            </a:p>
          </p:txBody>
        </p:sp>
        <p:sp>
          <p:nvSpPr>
            <p:cNvPr id="47135" name="Rectangle 38"/>
            <p:cNvSpPr>
              <a:spLocks noChangeArrowheads="1"/>
            </p:cNvSpPr>
            <p:nvPr/>
          </p:nvSpPr>
          <p:spPr bwMode="auto">
            <a:xfrm>
              <a:off x="1781" y="1534"/>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8" name="Group 39"/>
          <p:cNvGrpSpPr>
            <a:grpSpLocks/>
          </p:cNvGrpSpPr>
          <p:nvPr/>
        </p:nvGrpSpPr>
        <p:grpSpPr bwMode="auto">
          <a:xfrm>
            <a:off x="3666240" y="2209195"/>
            <a:ext cx="816480" cy="377320"/>
            <a:chOff x="2546" y="1534"/>
            <a:chExt cx="567" cy="262"/>
          </a:xfrm>
        </p:grpSpPr>
        <p:sp>
          <p:nvSpPr>
            <p:cNvPr id="47132" name="Rectangle 40"/>
            <p:cNvSpPr>
              <a:spLocks noChangeArrowheads="1"/>
            </p:cNvSpPr>
            <p:nvPr/>
          </p:nvSpPr>
          <p:spPr bwMode="auto">
            <a:xfrm>
              <a:off x="2548" y="1543"/>
              <a:ext cx="565" cy="194"/>
            </a:xfrm>
            <a:prstGeom prst="rect">
              <a:avLst/>
            </a:prstGeom>
            <a:noFill/>
            <a:ln w="25560">
              <a:solidFill>
                <a:srgbClr val="000000"/>
              </a:solidFill>
              <a:miter lim="800000"/>
              <a:headEnd/>
              <a:tailEnd/>
            </a:ln>
          </p:spPr>
          <p:txBody>
            <a:bodyPr wrap="none" anchor="ctr"/>
            <a:lstStyle/>
            <a:p>
              <a:endParaRPr lang="en-US"/>
            </a:p>
          </p:txBody>
        </p:sp>
        <p:sp>
          <p:nvSpPr>
            <p:cNvPr id="47133" name="Rectangle 41"/>
            <p:cNvSpPr>
              <a:spLocks noChangeArrowheads="1"/>
            </p:cNvSpPr>
            <p:nvPr/>
          </p:nvSpPr>
          <p:spPr bwMode="auto">
            <a:xfrm>
              <a:off x="2546" y="1534"/>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9" name="Group 42"/>
          <p:cNvGrpSpPr>
            <a:grpSpLocks/>
          </p:cNvGrpSpPr>
          <p:nvPr/>
        </p:nvGrpSpPr>
        <p:grpSpPr bwMode="auto">
          <a:xfrm>
            <a:off x="4508640" y="2209195"/>
            <a:ext cx="812160" cy="377320"/>
            <a:chOff x="3131" y="1534"/>
            <a:chExt cx="564" cy="262"/>
          </a:xfrm>
        </p:grpSpPr>
        <p:sp>
          <p:nvSpPr>
            <p:cNvPr id="47130" name="Rectangle 43"/>
            <p:cNvSpPr>
              <a:spLocks noChangeArrowheads="1"/>
            </p:cNvSpPr>
            <p:nvPr/>
          </p:nvSpPr>
          <p:spPr bwMode="auto">
            <a:xfrm>
              <a:off x="3131" y="1543"/>
              <a:ext cx="564" cy="194"/>
            </a:xfrm>
            <a:prstGeom prst="rect">
              <a:avLst/>
            </a:prstGeom>
            <a:noFill/>
            <a:ln w="25560">
              <a:solidFill>
                <a:srgbClr val="000000"/>
              </a:solidFill>
              <a:miter lim="800000"/>
              <a:headEnd/>
              <a:tailEnd/>
            </a:ln>
          </p:spPr>
          <p:txBody>
            <a:bodyPr wrap="none" anchor="ctr"/>
            <a:lstStyle/>
            <a:p>
              <a:endParaRPr lang="en-US"/>
            </a:p>
          </p:txBody>
        </p:sp>
        <p:sp>
          <p:nvSpPr>
            <p:cNvPr id="47131" name="Rectangle 44"/>
            <p:cNvSpPr>
              <a:spLocks noChangeArrowheads="1"/>
            </p:cNvSpPr>
            <p:nvPr/>
          </p:nvSpPr>
          <p:spPr bwMode="auto">
            <a:xfrm>
              <a:off x="3162" y="1534"/>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47126" name="Rectangle 45"/>
          <p:cNvSpPr>
            <a:spLocks noChangeArrowheads="1"/>
          </p:cNvSpPr>
          <p:nvPr/>
        </p:nvSpPr>
        <p:spPr bwMode="auto">
          <a:xfrm>
            <a:off x="1229760" y="2209192"/>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sp>
        <p:nvSpPr>
          <p:cNvPr id="47127" name="Rectangle 46"/>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The Four Stages of R-type</a:t>
            </a:r>
          </a:p>
        </p:txBody>
      </p:sp>
      <p:sp>
        <p:nvSpPr>
          <p:cNvPr id="47128" name="Rectangle 47"/>
          <p:cNvSpPr>
            <a:spLocks noGrp="1" noChangeArrowheads="1"/>
          </p:cNvSpPr>
          <p:nvPr>
            <p:ph type="body" idx="4294967295"/>
          </p:nvPr>
        </p:nvSpPr>
        <p:spPr>
          <a:xfrm>
            <a:off x="228961" y="3054561"/>
            <a:ext cx="8762400" cy="3354112"/>
          </a:xfrm>
        </p:spPr>
        <p:txBody>
          <a:bodyPr lIns="82945" tIns="41473" rIns="82945" bIns="41473"/>
          <a:lstStyle/>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Ifetch</a:t>
            </a:r>
            <a:r>
              <a:rPr lang="en-GB" sz="2400" dirty="0"/>
              <a:t>: Instruction Fetch</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Fetch the instruction from the Instruction Memory</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Reg</a:t>
            </a:r>
            <a:r>
              <a:rPr lang="en-GB" sz="2400" dirty="0"/>
              <a:t>/Dec: Registers Fetch and Instruction Decode</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Exec: </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ALU operates on the two register operands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Update PC</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err="1"/>
              <a:t>Wr</a:t>
            </a:r>
            <a:r>
              <a:rPr lang="en-GB" sz="2400" dirty="0"/>
              <a:t>: Write the ALU output back to the register file</a:t>
            </a:r>
          </a:p>
        </p:txBody>
      </p:sp>
      <p:sp>
        <p:nvSpPr>
          <p:cNvPr id="47129" name="Line 4"/>
          <p:cNvSpPr>
            <a:spLocks noChangeShapeType="1"/>
          </p:cNvSpPr>
          <p:nvPr/>
        </p:nvSpPr>
        <p:spPr bwMode="auto">
          <a:xfrm>
            <a:off x="493920" y="940419"/>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177121" y="1905321"/>
            <a:ext cx="5550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Clock</a:t>
            </a:r>
          </a:p>
        </p:txBody>
      </p:sp>
      <p:grpSp>
        <p:nvGrpSpPr>
          <p:cNvPr id="2" name="Group 2"/>
          <p:cNvGrpSpPr>
            <a:grpSpLocks/>
          </p:cNvGrpSpPr>
          <p:nvPr/>
        </p:nvGrpSpPr>
        <p:grpSpPr bwMode="auto">
          <a:xfrm>
            <a:off x="622080" y="1892358"/>
            <a:ext cx="7909920" cy="253467"/>
            <a:chOff x="432" y="1314"/>
            <a:chExt cx="5493" cy="176"/>
          </a:xfrm>
        </p:grpSpPr>
        <p:grpSp>
          <p:nvGrpSpPr>
            <p:cNvPr id="3" name="Group 3"/>
            <p:cNvGrpSpPr>
              <a:grpSpLocks/>
            </p:cNvGrpSpPr>
            <p:nvPr/>
          </p:nvGrpSpPr>
          <p:grpSpPr bwMode="auto">
            <a:xfrm>
              <a:off x="688" y="1314"/>
              <a:ext cx="572" cy="176"/>
              <a:chOff x="688" y="1314"/>
              <a:chExt cx="572" cy="176"/>
            </a:xfrm>
          </p:grpSpPr>
          <p:sp>
            <p:nvSpPr>
              <p:cNvPr id="49298" name="Line 4"/>
              <p:cNvSpPr>
                <a:spLocks noChangeShapeType="1"/>
              </p:cNvSpPr>
              <p:nvPr/>
            </p:nvSpPr>
            <p:spPr bwMode="auto">
              <a:xfrm>
                <a:off x="696" y="1481"/>
                <a:ext cx="300" cy="1"/>
              </a:xfrm>
              <a:prstGeom prst="line">
                <a:avLst/>
              </a:prstGeom>
              <a:noFill/>
              <a:ln w="25560">
                <a:solidFill>
                  <a:srgbClr val="000000"/>
                </a:solidFill>
                <a:miter lim="800000"/>
                <a:headEnd/>
                <a:tailEnd/>
              </a:ln>
            </p:spPr>
            <p:txBody>
              <a:bodyPr/>
              <a:lstStyle/>
              <a:p>
                <a:endParaRPr lang="en-US"/>
              </a:p>
            </p:txBody>
          </p:sp>
          <p:sp>
            <p:nvSpPr>
              <p:cNvPr id="49299" name="Line 5"/>
              <p:cNvSpPr>
                <a:spLocks noChangeShapeType="1"/>
              </p:cNvSpPr>
              <p:nvPr/>
            </p:nvSpPr>
            <p:spPr bwMode="auto">
              <a:xfrm>
                <a:off x="688" y="1332"/>
                <a:ext cx="1" cy="141"/>
              </a:xfrm>
              <a:prstGeom prst="line">
                <a:avLst/>
              </a:prstGeom>
              <a:noFill/>
              <a:ln w="25560">
                <a:solidFill>
                  <a:srgbClr val="000000"/>
                </a:solidFill>
                <a:miter lim="800000"/>
                <a:headEnd/>
                <a:tailEnd/>
              </a:ln>
            </p:spPr>
            <p:txBody>
              <a:bodyPr/>
              <a:lstStyle/>
              <a:p>
                <a:endParaRPr lang="en-US"/>
              </a:p>
            </p:txBody>
          </p:sp>
          <p:sp>
            <p:nvSpPr>
              <p:cNvPr id="49300" name="Line 6"/>
              <p:cNvSpPr>
                <a:spLocks noChangeShapeType="1"/>
              </p:cNvSpPr>
              <p:nvPr/>
            </p:nvSpPr>
            <p:spPr bwMode="auto">
              <a:xfrm flipV="1">
                <a:off x="1005" y="1313"/>
                <a:ext cx="1" cy="178"/>
              </a:xfrm>
              <a:prstGeom prst="line">
                <a:avLst/>
              </a:prstGeom>
              <a:noFill/>
              <a:ln w="25560">
                <a:solidFill>
                  <a:srgbClr val="000000"/>
                </a:solidFill>
                <a:miter lim="800000"/>
                <a:headEnd/>
                <a:tailEnd/>
              </a:ln>
            </p:spPr>
            <p:txBody>
              <a:bodyPr/>
              <a:lstStyle/>
              <a:p>
                <a:endParaRPr lang="en-US"/>
              </a:p>
            </p:txBody>
          </p:sp>
          <p:sp>
            <p:nvSpPr>
              <p:cNvPr id="49301" name="Line 7"/>
              <p:cNvSpPr>
                <a:spLocks noChangeShapeType="1"/>
              </p:cNvSpPr>
              <p:nvPr/>
            </p:nvSpPr>
            <p:spPr bwMode="auto">
              <a:xfrm>
                <a:off x="1014" y="1323"/>
                <a:ext cx="247" cy="1"/>
              </a:xfrm>
              <a:prstGeom prst="line">
                <a:avLst/>
              </a:prstGeom>
              <a:noFill/>
              <a:ln w="25560">
                <a:solidFill>
                  <a:srgbClr val="000000"/>
                </a:solidFill>
                <a:miter lim="800000"/>
                <a:headEnd/>
                <a:tailEnd/>
              </a:ln>
            </p:spPr>
            <p:txBody>
              <a:bodyPr/>
              <a:lstStyle/>
              <a:p>
                <a:endParaRPr lang="en-US"/>
              </a:p>
            </p:txBody>
          </p:sp>
        </p:grpSp>
        <p:grpSp>
          <p:nvGrpSpPr>
            <p:cNvPr id="4" name="Group 8"/>
            <p:cNvGrpSpPr>
              <a:grpSpLocks/>
            </p:cNvGrpSpPr>
            <p:nvPr/>
          </p:nvGrpSpPr>
          <p:grpSpPr bwMode="auto">
            <a:xfrm>
              <a:off x="1270" y="1314"/>
              <a:ext cx="573" cy="176"/>
              <a:chOff x="1270" y="1314"/>
              <a:chExt cx="573" cy="176"/>
            </a:xfrm>
          </p:grpSpPr>
          <p:sp>
            <p:nvSpPr>
              <p:cNvPr id="49294" name="Line 9"/>
              <p:cNvSpPr>
                <a:spLocks noChangeShapeType="1"/>
              </p:cNvSpPr>
              <p:nvPr/>
            </p:nvSpPr>
            <p:spPr bwMode="auto">
              <a:xfrm>
                <a:off x="1279" y="1481"/>
                <a:ext cx="300" cy="1"/>
              </a:xfrm>
              <a:prstGeom prst="line">
                <a:avLst/>
              </a:prstGeom>
              <a:noFill/>
              <a:ln w="25560">
                <a:solidFill>
                  <a:srgbClr val="000000"/>
                </a:solidFill>
                <a:miter lim="800000"/>
                <a:headEnd/>
                <a:tailEnd/>
              </a:ln>
            </p:spPr>
            <p:txBody>
              <a:bodyPr/>
              <a:lstStyle/>
              <a:p>
                <a:endParaRPr lang="en-US"/>
              </a:p>
            </p:txBody>
          </p:sp>
          <p:sp>
            <p:nvSpPr>
              <p:cNvPr id="49295" name="Line 10"/>
              <p:cNvSpPr>
                <a:spLocks noChangeShapeType="1"/>
              </p:cNvSpPr>
              <p:nvPr/>
            </p:nvSpPr>
            <p:spPr bwMode="auto">
              <a:xfrm>
                <a:off x="1270" y="1332"/>
                <a:ext cx="1" cy="141"/>
              </a:xfrm>
              <a:prstGeom prst="line">
                <a:avLst/>
              </a:prstGeom>
              <a:noFill/>
              <a:ln w="25560">
                <a:solidFill>
                  <a:srgbClr val="000000"/>
                </a:solidFill>
                <a:miter lim="800000"/>
                <a:headEnd/>
                <a:tailEnd/>
              </a:ln>
            </p:spPr>
            <p:txBody>
              <a:bodyPr/>
              <a:lstStyle/>
              <a:p>
                <a:endParaRPr lang="en-US"/>
              </a:p>
            </p:txBody>
          </p:sp>
          <p:sp>
            <p:nvSpPr>
              <p:cNvPr id="49296" name="Line 11"/>
              <p:cNvSpPr>
                <a:spLocks noChangeShapeType="1"/>
              </p:cNvSpPr>
              <p:nvPr/>
            </p:nvSpPr>
            <p:spPr bwMode="auto">
              <a:xfrm flipV="1">
                <a:off x="1587" y="1313"/>
                <a:ext cx="1" cy="178"/>
              </a:xfrm>
              <a:prstGeom prst="line">
                <a:avLst/>
              </a:prstGeom>
              <a:noFill/>
              <a:ln w="25560">
                <a:solidFill>
                  <a:srgbClr val="000000"/>
                </a:solidFill>
                <a:miter lim="800000"/>
                <a:headEnd/>
                <a:tailEnd/>
              </a:ln>
            </p:spPr>
            <p:txBody>
              <a:bodyPr/>
              <a:lstStyle/>
              <a:p>
                <a:endParaRPr lang="en-US"/>
              </a:p>
            </p:txBody>
          </p:sp>
          <p:sp>
            <p:nvSpPr>
              <p:cNvPr id="49297" name="Line 12"/>
              <p:cNvSpPr>
                <a:spLocks noChangeShapeType="1"/>
              </p:cNvSpPr>
              <p:nvPr/>
            </p:nvSpPr>
            <p:spPr bwMode="auto">
              <a:xfrm>
                <a:off x="1596" y="1323"/>
                <a:ext cx="247" cy="1"/>
              </a:xfrm>
              <a:prstGeom prst="line">
                <a:avLst/>
              </a:prstGeom>
              <a:noFill/>
              <a:ln w="25560">
                <a:solidFill>
                  <a:srgbClr val="000000"/>
                </a:solidFill>
                <a:miter lim="800000"/>
                <a:headEnd/>
                <a:tailEnd/>
              </a:ln>
            </p:spPr>
            <p:txBody>
              <a:bodyPr/>
              <a:lstStyle/>
              <a:p>
                <a:endParaRPr lang="en-US"/>
              </a:p>
            </p:txBody>
          </p:sp>
        </p:grpSp>
        <p:grpSp>
          <p:nvGrpSpPr>
            <p:cNvPr id="5" name="Group 13"/>
            <p:cNvGrpSpPr>
              <a:grpSpLocks/>
            </p:cNvGrpSpPr>
            <p:nvPr/>
          </p:nvGrpSpPr>
          <p:grpSpPr bwMode="auto">
            <a:xfrm>
              <a:off x="1852" y="1314"/>
              <a:ext cx="573" cy="176"/>
              <a:chOff x="1852" y="1314"/>
              <a:chExt cx="573" cy="176"/>
            </a:xfrm>
          </p:grpSpPr>
          <p:sp>
            <p:nvSpPr>
              <p:cNvPr id="49290" name="Line 14"/>
              <p:cNvSpPr>
                <a:spLocks noChangeShapeType="1"/>
              </p:cNvSpPr>
              <p:nvPr/>
            </p:nvSpPr>
            <p:spPr bwMode="auto">
              <a:xfrm>
                <a:off x="1861" y="1481"/>
                <a:ext cx="300" cy="1"/>
              </a:xfrm>
              <a:prstGeom prst="line">
                <a:avLst/>
              </a:prstGeom>
              <a:noFill/>
              <a:ln w="25560">
                <a:solidFill>
                  <a:srgbClr val="000000"/>
                </a:solidFill>
                <a:miter lim="800000"/>
                <a:headEnd/>
                <a:tailEnd/>
              </a:ln>
            </p:spPr>
            <p:txBody>
              <a:bodyPr/>
              <a:lstStyle/>
              <a:p>
                <a:endParaRPr lang="en-US"/>
              </a:p>
            </p:txBody>
          </p:sp>
          <p:sp>
            <p:nvSpPr>
              <p:cNvPr id="49291" name="Line 15"/>
              <p:cNvSpPr>
                <a:spLocks noChangeShapeType="1"/>
              </p:cNvSpPr>
              <p:nvPr/>
            </p:nvSpPr>
            <p:spPr bwMode="auto">
              <a:xfrm>
                <a:off x="1852" y="1332"/>
                <a:ext cx="1" cy="141"/>
              </a:xfrm>
              <a:prstGeom prst="line">
                <a:avLst/>
              </a:prstGeom>
              <a:noFill/>
              <a:ln w="25560">
                <a:solidFill>
                  <a:srgbClr val="000000"/>
                </a:solidFill>
                <a:miter lim="800000"/>
                <a:headEnd/>
                <a:tailEnd/>
              </a:ln>
            </p:spPr>
            <p:txBody>
              <a:bodyPr/>
              <a:lstStyle/>
              <a:p>
                <a:endParaRPr lang="en-US"/>
              </a:p>
            </p:txBody>
          </p:sp>
          <p:sp>
            <p:nvSpPr>
              <p:cNvPr id="49292" name="Line 16"/>
              <p:cNvSpPr>
                <a:spLocks noChangeShapeType="1"/>
              </p:cNvSpPr>
              <p:nvPr/>
            </p:nvSpPr>
            <p:spPr bwMode="auto">
              <a:xfrm flipV="1">
                <a:off x="2169" y="1313"/>
                <a:ext cx="1" cy="178"/>
              </a:xfrm>
              <a:prstGeom prst="line">
                <a:avLst/>
              </a:prstGeom>
              <a:noFill/>
              <a:ln w="25560">
                <a:solidFill>
                  <a:srgbClr val="000000"/>
                </a:solidFill>
                <a:miter lim="800000"/>
                <a:headEnd/>
                <a:tailEnd/>
              </a:ln>
            </p:spPr>
            <p:txBody>
              <a:bodyPr/>
              <a:lstStyle/>
              <a:p>
                <a:endParaRPr lang="en-US"/>
              </a:p>
            </p:txBody>
          </p:sp>
          <p:sp>
            <p:nvSpPr>
              <p:cNvPr id="49293" name="Line 17"/>
              <p:cNvSpPr>
                <a:spLocks noChangeShapeType="1"/>
              </p:cNvSpPr>
              <p:nvPr/>
            </p:nvSpPr>
            <p:spPr bwMode="auto">
              <a:xfrm>
                <a:off x="2178" y="1323"/>
                <a:ext cx="247" cy="1"/>
              </a:xfrm>
              <a:prstGeom prst="line">
                <a:avLst/>
              </a:prstGeom>
              <a:noFill/>
              <a:ln w="25560">
                <a:solidFill>
                  <a:srgbClr val="000000"/>
                </a:solidFill>
                <a:miter lim="800000"/>
                <a:headEnd/>
                <a:tailEnd/>
              </a:ln>
            </p:spPr>
            <p:txBody>
              <a:bodyPr/>
              <a:lstStyle/>
              <a:p>
                <a:endParaRPr lang="en-US"/>
              </a:p>
            </p:txBody>
          </p:sp>
        </p:grpSp>
        <p:grpSp>
          <p:nvGrpSpPr>
            <p:cNvPr id="6" name="Group 18"/>
            <p:cNvGrpSpPr>
              <a:grpSpLocks/>
            </p:cNvGrpSpPr>
            <p:nvPr/>
          </p:nvGrpSpPr>
          <p:grpSpPr bwMode="auto">
            <a:xfrm>
              <a:off x="2434" y="1314"/>
              <a:ext cx="572" cy="176"/>
              <a:chOff x="2434" y="1314"/>
              <a:chExt cx="572" cy="176"/>
            </a:xfrm>
          </p:grpSpPr>
          <p:sp>
            <p:nvSpPr>
              <p:cNvPr id="49286" name="Line 19"/>
              <p:cNvSpPr>
                <a:spLocks noChangeShapeType="1"/>
              </p:cNvSpPr>
              <p:nvPr/>
            </p:nvSpPr>
            <p:spPr bwMode="auto">
              <a:xfrm>
                <a:off x="2443" y="1481"/>
                <a:ext cx="300" cy="1"/>
              </a:xfrm>
              <a:prstGeom prst="line">
                <a:avLst/>
              </a:prstGeom>
              <a:noFill/>
              <a:ln w="25560">
                <a:solidFill>
                  <a:srgbClr val="000000"/>
                </a:solidFill>
                <a:miter lim="800000"/>
                <a:headEnd/>
                <a:tailEnd/>
              </a:ln>
            </p:spPr>
            <p:txBody>
              <a:bodyPr/>
              <a:lstStyle/>
              <a:p>
                <a:endParaRPr lang="en-US"/>
              </a:p>
            </p:txBody>
          </p:sp>
          <p:sp>
            <p:nvSpPr>
              <p:cNvPr id="49287" name="Line 20"/>
              <p:cNvSpPr>
                <a:spLocks noChangeShapeType="1"/>
              </p:cNvSpPr>
              <p:nvPr/>
            </p:nvSpPr>
            <p:spPr bwMode="auto">
              <a:xfrm>
                <a:off x="2434" y="1332"/>
                <a:ext cx="1" cy="141"/>
              </a:xfrm>
              <a:prstGeom prst="line">
                <a:avLst/>
              </a:prstGeom>
              <a:noFill/>
              <a:ln w="25560">
                <a:solidFill>
                  <a:srgbClr val="000000"/>
                </a:solidFill>
                <a:miter lim="800000"/>
                <a:headEnd/>
                <a:tailEnd/>
              </a:ln>
            </p:spPr>
            <p:txBody>
              <a:bodyPr/>
              <a:lstStyle/>
              <a:p>
                <a:endParaRPr lang="en-US"/>
              </a:p>
            </p:txBody>
          </p:sp>
          <p:sp>
            <p:nvSpPr>
              <p:cNvPr id="49288" name="Line 21"/>
              <p:cNvSpPr>
                <a:spLocks noChangeShapeType="1"/>
              </p:cNvSpPr>
              <p:nvPr/>
            </p:nvSpPr>
            <p:spPr bwMode="auto">
              <a:xfrm flipV="1">
                <a:off x="2751" y="1313"/>
                <a:ext cx="1" cy="178"/>
              </a:xfrm>
              <a:prstGeom prst="line">
                <a:avLst/>
              </a:prstGeom>
              <a:noFill/>
              <a:ln w="25560">
                <a:solidFill>
                  <a:srgbClr val="000000"/>
                </a:solidFill>
                <a:miter lim="800000"/>
                <a:headEnd/>
                <a:tailEnd/>
              </a:ln>
            </p:spPr>
            <p:txBody>
              <a:bodyPr/>
              <a:lstStyle/>
              <a:p>
                <a:endParaRPr lang="en-US"/>
              </a:p>
            </p:txBody>
          </p:sp>
          <p:sp>
            <p:nvSpPr>
              <p:cNvPr id="49289" name="Line 22"/>
              <p:cNvSpPr>
                <a:spLocks noChangeShapeType="1"/>
              </p:cNvSpPr>
              <p:nvPr/>
            </p:nvSpPr>
            <p:spPr bwMode="auto">
              <a:xfrm>
                <a:off x="2760" y="1323"/>
                <a:ext cx="247" cy="1"/>
              </a:xfrm>
              <a:prstGeom prst="line">
                <a:avLst/>
              </a:prstGeom>
              <a:noFill/>
              <a:ln w="25560">
                <a:solidFill>
                  <a:srgbClr val="000000"/>
                </a:solidFill>
                <a:miter lim="800000"/>
                <a:headEnd/>
                <a:tailEnd/>
              </a:ln>
            </p:spPr>
            <p:txBody>
              <a:bodyPr/>
              <a:lstStyle/>
              <a:p>
                <a:endParaRPr lang="en-US"/>
              </a:p>
            </p:txBody>
          </p:sp>
        </p:grpSp>
        <p:grpSp>
          <p:nvGrpSpPr>
            <p:cNvPr id="7" name="Group 23"/>
            <p:cNvGrpSpPr>
              <a:grpSpLocks/>
            </p:cNvGrpSpPr>
            <p:nvPr/>
          </p:nvGrpSpPr>
          <p:grpSpPr bwMode="auto">
            <a:xfrm>
              <a:off x="3016" y="1314"/>
              <a:ext cx="573" cy="176"/>
              <a:chOff x="3016" y="1314"/>
              <a:chExt cx="573" cy="176"/>
            </a:xfrm>
          </p:grpSpPr>
          <p:sp>
            <p:nvSpPr>
              <p:cNvPr id="49282" name="Line 24"/>
              <p:cNvSpPr>
                <a:spLocks noChangeShapeType="1"/>
              </p:cNvSpPr>
              <p:nvPr/>
            </p:nvSpPr>
            <p:spPr bwMode="auto">
              <a:xfrm>
                <a:off x="3025" y="1481"/>
                <a:ext cx="300" cy="1"/>
              </a:xfrm>
              <a:prstGeom prst="line">
                <a:avLst/>
              </a:prstGeom>
              <a:noFill/>
              <a:ln w="25560">
                <a:solidFill>
                  <a:srgbClr val="000000"/>
                </a:solidFill>
                <a:miter lim="800000"/>
                <a:headEnd/>
                <a:tailEnd/>
              </a:ln>
            </p:spPr>
            <p:txBody>
              <a:bodyPr/>
              <a:lstStyle/>
              <a:p>
                <a:endParaRPr lang="en-US"/>
              </a:p>
            </p:txBody>
          </p:sp>
          <p:sp>
            <p:nvSpPr>
              <p:cNvPr id="49283" name="Line 25"/>
              <p:cNvSpPr>
                <a:spLocks noChangeShapeType="1"/>
              </p:cNvSpPr>
              <p:nvPr/>
            </p:nvSpPr>
            <p:spPr bwMode="auto">
              <a:xfrm>
                <a:off x="3016" y="1332"/>
                <a:ext cx="1" cy="141"/>
              </a:xfrm>
              <a:prstGeom prst="line">
                <a:avLst/>
              </a:prstGeom>
              <a:noFill/>
              <a:ln w="25560">
                <a:solidFill>
                  <a:srgbClr val="000000"/>
                </a:solidFill>
                <a:miter lim="800000"/>
                <a:headEnd/>
                <a:tailEnd/>
              </a:ln>
            </p:spPr>
            <p:txBody>
              <a:bodyPr/>
              <a:lstStyle/>
              <a:p>
                <a:endParaRPr lang="en-US"/>
              </a:p>
            </p:txBody>
          </p:sp>
          <p:sp>
            <p:nvSpPr>
              <p:cNvPr id="49284" name="Line 26"/>
              <p:cNvSpPr>
                <a:spLocks noChangeShapeType="1"/>
              </p:cNvSpPr>
              <p:nvPr/>
            </p:nvSpPr>
            <p:spPr bwMode="auto">
              <a:xfrm flipV="1">
                <a:off x="3333" y="1313"/>
                <a:ext cx="1" cy="178"/>
              </a:xfrm>
              <a:prstGeom prst="line">
                <a:avLst/>
              </a:prstGeom>
              <a:noFill/>
              <a:ln w="25560">
                <a:solidFill>
                  <a:srgbClr val="000000"/>
                </a:solidFill>
                <a:miter lim="800000"/>
                <a:headEnd/>
                <a:tailEnd/>
              </a:ln>
            </p:spPr>
            <p:txBody>
              <a:bodyPr/>
              <a:lstStyle/>
              <a:p>
                <a:endParaRPr lang="en-US"/>
              </a:p>
            </p:txBody>
          </p:sp>
          <p:sp>
            <p:nvSpPr>
              <p:cNvPr id="49285" name="Line 27"/>
              <p:cNvSpPr>
                <a:spLocks noChangeShapeType="1"/>
              </p:cNvSpPr>
              <p:nvPr/>
            </p:nvSpPr>
            <p:spPr bwMode="auto">
              <a:xfrm>
                <a:off x="3342" y="1323"/>
                <a:ext cx="247" cy="1"/>
              </a:xfrm>
              <a:prstGeom prst="line">
                <a:avLst/>
              </a:prstGeom>
              <a:noFill/>
              <a:ln w="25560">
                <a:solidFill>
                  <a:srgbClr val="000000"/>
                </a:solidFill>
                <a:miter lim="800000"/>
                <a:headEnd/>
                <a:tailEnd/>
              </a:ln>
            </p:spPr>
            <p:txBody>
              <a:bodyPr/>
              <a:lstStyle/>
              <a:p>
                <a:endParaRPr lang="en-US"/>
              </a:p>
            </p:txBody>
          </p:sp>
        </p:grpSp>
        <p:grpSp>
          <p:nvGrpSpPr>
            <p:cNvPr id="8" name="Group 28"/>
            <p:cNvGrpSpPr>
              <a:grpSpLocks/>
            </p:cNvGrpSpPr>
            <p:nvPr/>
          </p:nvGrpSpPr>
          <p:grpSpPr bwMode="auto">
            <a:xfrm>
              <a:off x="3598" y="1314"/>
              <a:ext cx="573" cy="176"/>
              <a:chOff x="3598" y="1314"/>
              <a:chExt cx="573" cy="176"/>
            </a:xfrm>
          </p:grpSpPr>
          <p:sp>
            <p:nvSpPr>
              <p:cNvPr id="49278" name="Line 29"/>
              <p:cNvSpPr>
                <a:spLocks noChangeShapeType="1"/>
              </p:cNvSpPr>
              <p:nvPr/>
            </p:nvSpPr>
            <p:spPr bwMode="auto">
              <a:xfrm>
                <a:off x="3607" y="1481"/>
                <a:ext cx="300" cy="1"/>
              </a:xfrm>
              <a:prstGeom prst="line">
                <a:avLst/>
              </a:prstGeom>
              <a:noFill/>
              <a:ln w="25560">
                <a:solidFill>
                  <a:srgbClr val="000000"/>
                </a:solidFill>
                <a:miter lim="800000"/>
                <a:headEnd/>
                <a:tailEnd/>
              </a:ln>
            </p:spPr>
            <p:txBody>
              <a:bodyPr/>
              <a:lstStyle/>
              <a:p>
                <a:endParaRPr lang="en-US"/>
              </a:p>
            </p:txBody>
          </p:sp>
          <p:sp>
            <p:nvSpPr>
              <p:cNvPr id="49279" name="Line 30"/>
              <p:cNvSpPr>
                <a:spLocks noChangeShapeType="1"/>
              </p:cNvSpPr>
              <p:nvPr/>
            </p:nvSpPr>
            <p:spPr bwMode="auto">
              <a:xfrm>
                <a:off x="3598" y="1332"/>
                <a:ext cx="1" cy="141"/>
              </a:xfrm>
              <a:prstGeom prst="line">
                <a:avLst/>
              </a:prstGeom>
              <a:noFill/>
              <a:ln w="25560">
                <a:solidFill>
                  <a:srgbClr val="000000"/>
                </a:solidFill>
                <a:miter lim="800000"/>
                <a:headEnd/>
                <a:tailEnd/>
              </a:ln>
            </p:spPr>
            <p:txBody>
              <a:bodyPr/>
              <a:lstStyle/>
              <a:p>
                <a:endParaRPr lang="en-US"/>
              </a:p>
            </p:txBody>
          </p:sp>
          <p:sp>
            <p:nvSpPr>
              <p:cNvPr id="49280" name="Line 31"/>
              <p:cNvSpPr>
                <a:spLocks noChangeShapeType="1"/>
              </p:cNvSpPr>
              <p:nvPr/>
            </p:nvSpPr>
            <p:spPr bwMode="auto">
              <a:xfrm flipV="1">
                <a:off x="3915" y="1313"/>
                <a:ext cx="1" cy="178"/>
              </a:xfrm>
              <a:prstGeom prst="line">
                <a:avLst/>
              </a:prstGeom>
              <a:noFill/>
              <a:ln w="25560">
                <a:solidFill>
                  <a:srgbClr val="000000"/>
                </a:solidFill>
                <a:miter lim="800000"/>
                <a:headEnd/>
                <a:tailEnd/>
              </a:ln>
            </p:spPr>
            <p:txBody>
              <a:bodyPr/>
              <a:lstStyle/>
              <a:p>
                <a:endParaRPr lang="en-US"/>
              </a:p>
            </p:txBody>
          </p:sp>
          <p:sp>
            <p:nvSpPr>
              <p:cNvPr id="49281" name="Line 32"/>
              <p:cNvSpPr>
                <a:spLocks noChangeShapeType="1"/>
              </p:cNvSpPr>
              <p:nvPr/>
            </p:nvSpPr>
            <p:spPr bwMode="auto">
              <a:xfrm>
                <a:off x="3924" y="1323"/>
                <a:ext cx="247" cy="1"/>
              </a:xfrm>
              <a:prstGeom prst="line">
                <a:avLst/>
              </a:prstGeom>
              <a:noFill/>
              <a:ln w="25560">
                <a:solidFill>
                  <a:srgbClr val="000000"/>
                </a:solidFill>
                <a:miter lim="800000"/>
                <a:headEnd/>
                <a:tailEnd/>
              </a:ln>
            </p:spPr>
            <p:txBody>
              <a:bodyPr/>
              <a:lstStyle/>
              <a:p>
                <a:endParaRPr lang="en-US"/>
              </a:p>
            </p:txBody>
          </p:sp>
        </p:grpSp>
        <p:grpSp>
          <p:nvGrpSpPr>
            <p:cNvPr id="9" name="Group 33"/>
            <p:cNvGrpSpPr>
              <a:grpSpLocks/>
            </p:cNvGrpSpPr>
            <p:nvPr/>
          </p:nvGrpSpPr>
          <p:grpSpPr bwMode="auto">
            <a:xfrm>
              <a:off x="4180" y="1314"/>
              <a:ext cx="572" cy="176"/>
              <a:chOff x="4180" y="1314"/>
              <a:chExt cx="572" cy="176"/>
            </a:xfrm>
          </p:grpSpPr>
          <p:sp>
            <p:nvSpPr>
              <p:cNvPr id="49274" name="Line 34"/>
              <p:cNvSpPr>
                <a:spLocks noChangeShapeType="1"/>
              </p:cNvSpPr>
              <p:nvPr/>
            </p:nvSpPr>
            <p:spPr bwMode="auto">
              <a:xfrm>
                <a:off x="4189" y="1481"/>
                <a:ext cx="300" cy="1"/>
              </a:xfrm>
              <a:prstGeom prst="line">
                <a:avLst/>
              </a:prstGeom>
              <a:noFill/>
              <a:ln w="25560">
                <a:solidFill>
                  <a:srgbClr val="000000"/>
                </a:solidFill>
                <a:miter lim="800000"/>
                <a:headEnd/>
                <a:tailEnd/>
              </a:ln>
            </p:spPr>
            <p:txBody>
              <a:bodyPr/>
              <a:lstStyle/>
              <a:p>
                <a:endParaRPr lang="en-US"/>
              </a:p>
            </p:txBody>
          </p:sp>
          <p:sp>
            <p:nvSpPr>
              <p:cNvPr id="49275" name="Line 35"/>
              <p:cNvSpPr>
                <a:spLocks noChangeShapeType="1"/>
              </p:cNvSpPr>
              <p:nvPr/>
            </p:nvSpPr>
            <p:spPr bwMode="auto">
              <a:xfrm>
                <a:off x="4180" y="1332"/>
                <a:ext cx="1" cy="141"/>
              </a:xfrm>
              <a:prstGeom prst="line">
                <a:avLst/>
              </a:prstGeom>
              <a:noFill/>
              <a:ln w="25560">
                <a:solidFill>
                  <a:srgbClr val="000000"/>
                </a:solidFill>
                <a:miter lim="800000"/>
                <a:headEnd/>
                <a:tailEnd/>
              </a:ln>
            </p:spPr>
            <p:txBody>
              <a:bodyPr/>
              <a:lstStyle/>
              <a:p>
                <a:endParaRPr lang="en-US"/>
              </a:p>
            </p:txBody>
          </p:sp>
          <p:sp>
            <p:nvSpPr>
              <p:cNvPr id="49276" name="Line 36"/>
              <p:cNvSpPr>
                <a:spLocks noChangeShapeType="1"/>
              </p:cNvSpPr>
              <p:nvPr/>
            </p:nvSpPr>
            <p:spPr bwMode="auto">
              <a:xfrm flipV="1">
                <a:off x="4498" y="1313"/>
                <a:ext cx="1" cy="178"/>
              </a:xfrm>
              <a:prstGeom prst="line">
                <a:avLst/>
              </a:prstGeom>
              <a:noFill/>
              <a:ln w="25560">
                <a:solidFill>
                  <a:srgbClr val="000000"/>
                </a:solidFill>
                <a:miter lim="800000"/>
                <a:headEnd/>
                <a:tailEnd/>
              </a:ln>
            </p:spPr>
            <p:txBody>
              <a:bodyPr/>
              <a:lstStyle/>
              <a:p>
                <a:endParaRPr lang="en-US"/>
              </a:p>
            </p:txBody>
          </p:sp>
          <p:sp>
            <p:nvSpPr>
              <p:cNvPr id="49277" name="Line 37"/>
              <p:cNvSpPr>
                <a:spLocks noChangeShapeType="1"/>
              </p:cNvSpPr>
              <p:nvPr/>
            </p:nvSpPr>
            <p:spPr bwMode="auto">
              <a:xfrm>
                <a:off x="4506" y="1323"/>
                <a:ext cx="247" cy="1"/>
              </a:xfrm>
              <a:prstGeom prst="line">
                <a:avLst/>
              </a:prstGeom>
              <a:noFill/>
              <a:ln w="25560">
                <a:solidFill>
                  <a:srgbClr val="000000"/>
                </a:solidFill>
                <a:miter lim="800000"/>
                <a:headEnd/>
                <a:tailEnd/>
              </a:ln>
            </p:spPr>
            <p:txBody>
              <a:bodyPr/>
              <a:lstStyle/>
              <a:p>
                <a:endParaRPr lang="en-US"/>
              </a:p>
            </p:txBody>
          </p:sp>
        </p:grpSp>
        <p:grpSp>
          <p:nvGrpSpPr>
            <p:cNvPr id="10" name="Group 38"/>
            <p:cNvGrpSpPr>
              <a:grpSpLocks/>
            </p:cNvGrpSpPr>
            <p:nvPr/>
          </p:nvGrpSpPr>
          <p:grpSpPr bwMode="auto">
            <a:xfrm>
              <a:off x="4762" y="1314"/>
              <a:ext cx="573" cy="176"/>
              <a:chOff x="4762" y="1314"/>
              <a:chExt cx="573" cy="176"/>
            </a:xfrm>
          </p:grpSpPr>
          <p:sp>
            <p:nvSpPr>
              <p:cNvPr id="49270" name="Line 39"/>
              <p:cNvSpPr>
                <a:spLocks noChangeShapeType="1"/>
              </p:cNvSpPr>
              <p:nvPr/>
            </p:nvSpPr>
            <p:spPr bwMode="auto">
              <a:xfrm>
                <a:off x="4771" y="1481"/>
                <a:ext cx="300" cy="1"/>
              </a:xfrm>
              <a:prstGeom prst="line">
                <a:avLst/>
              </a:prstGeom>
              <a:noFill/>
              <a:ln w="25560">
                <a:solidFill>
                  <a:srgbClr val="000000"/>
                </a:solidFill>
                <a:miter lim="800000"/>
                <a:headEnd/>
                <a:tailEnd/>
              </a:ln>
            </p:spPr>
            <p:txBody>
              <a:bodyPr/>
              <a:lstStyle/>
              <a:p>
                <a:endParaRPr lang="en-US"/>
              </a:p>
            </p:txBody>
          </p:sp>
          <p:sp>
            <p:nvSpPr>
              <p:cNvPr id="49271" name="Line 40"/>
              <p:cNvSpPr>
                <a:spLocks noChangeShapeType="1"/>
              </p:cNvSpPr>
              <p:nvPr/>
            </p:nvSpPr>
            <p:spPr bwMode="auto">
              <a:xfrm>
                <a:off x="4762" y="1332"/>
                <a:ext cx="1" cy="141"/>
              </a:xfrm>
              <a:prstGeom prst="line">
                <a:avLst/>
              </a:prstGeom>
              <a:noFill/>
              <a:ln w="25560">
                <a:solidFill>
                  <a:srgbClr val="000000"/>
                </a:solidFill>
                <a:miter lim="800000"/>
                <a:headEnd/>
                <a:tailEnd/>
              </a:ln>
            </p:spPr>
            <p:txBody>
              <a:bodyPr/>
              <a:lstStyle/>
              <a:p>
                <a:endParaRPr lang="en-US"/>
              </a:p>
            </p:txBody>
          </p:sp>
          <p:sp>
            <p:nvSpPr>
              <p:cNvPr id="49272" name="Line 41"/>
              <p:cNvSpPr>
                <a:spLocks noChangeShapeType="1"/>
              </p:cNvSpPr>
              <p:nvPr/>
            </p:nvSpPr>
            <p:spPr bwMode="auto">
              <a:xfrm flipV="1">
                <a:off x="5079" y="1313"/>
                <a:ext cx="1" cy="178"/>
              </a:xfrm>
              <a:prstGeom prst="line">
                <a:avLst/>
              </a:prstGeom>
              <a:noFill/>
              <a:ln w="25560">
                <a:solidFill>
                  <a:srgbClr val="000000"/>
                </a:solidFill>
                <a:miter lim="800000"/>
                <a:headEnd/>
                <a:tailEnd/>
              </a:ln>
            </p:spPr>
            <p:txBody>
              <a:bodyPr/>
              <a:lstStyle/>
              <a:p>
                <a:endParaRPr lang="en-US"/>
              </a:p>
            </p:txBody>
          </p:sp>
          <p:sp>
            <p:nvSpPr>
              <p:cNvPr id="49273" name="Line 42"/>
              <p:cNvSpPr>
                <a:spLocks noChangeShapeType="1"/>
              </p:cNvSpPr>
              <p:nvPr/>
            </p:nvSpPr>
            <p:spPr bwMode="auto">
              <a:xfrm>
                <a:off x="5088" y="1323"/>
                <a:ext cx="247" cy="1"/>
              </a:xfrm>
              <a:prstGeom prst="line">
                <a:avLst/>
              </a:prstGeom>
              <a:noFill/>
              <a:ln w="25560">
                <a:solidFill>
                  <a:srgbClr val="000000"/>
                </a:solidFill>
                <a:miter lim="800000"/>
                <a:headEnd/>
                <a:tailEnd/>
              </a:ln>
            </p:spPr>
            <p:txBody>
              <a:bodyPr/>
              <a:lstStyle/>
              <a:p>
                <a:endParaRPr lang="en-US"/>
              </a:p>
            </p:txBody>
          </p:sp>
        </p:grpSp>
        <p:sp>
          <p:nvSpPr>
            <p:cNvPr id="49263" name="Line 43"/>
            <p:cNvSpPr>
              <a:spLocks noChangeShapeType="1"/>
            </p:cNvSpPr>
            <p:nvPr/>
          </p:nvSpPr>
          <p:spPr bwMode="auto">
            <a:xfrm>
              <a:off x="432" y="1323"/>
              <a:ext cx="247" cy="1"/>
            </a:xfrm>
            <a:prstGeom prst="line">
              <a:avLst/>
            </a:prstGeom>
            <a:noFill/>
            <a:ln w="25560">
              <a:solidFill>
                <a:srgbClr val="000000"/>
              </a:solidFill>
              <a:miter lim="800000"/>
              <a:headEnd/>
              <a:tailEnd/>
            </a:ln>
          </p:spPr>
          <p:txBody>
            <a:bodyPr/>
            <a:lstStyle/>
            <a:p>
              <a:endParaRPr lang="en-US"/>
            </a:p>
          </p:txBody>
        </p:sp>
        <p:grpSp>
          <p:nvGrpSpPr>
            <p:cNvPr id="11" name="Group 44"/>
            <p:cNvGrpSpPr>
              <a:grpSpLocks/>
            </p:cNvGrpSpPr>
            <p:nvPr/>
          </p:nvGrpSpPr>
          <p:grpSpPr bwMode="auto">
            <a:xfrm>
              <a:off x="5344" y="1314"/>
              <a:ext cx="573" cy="176"/>
              <a:chOff x="5344" y="1314"/>
              <a:chExt cx="573" cy="176"/>
            </a:xfrm>
          </p:grpSpPr>
          <p:sp>
            <p:nvSpPr>
              <p:cNvPr id="49266" name="Line 45"/>
              <p:cNvSpPr>
                <a:spLocks noChangeShapeType="1"/>
              </p:cNvSpPr>
              <p:nvPr/>
            </p:nvSpPr>
            <p:spPr bwMode="auto">
              <a:xfrm>
                <a:off x="5353" y="1481"/>
                <a:ext cx="300" cy="1"/>
              </a:xfrm>
              <a:prstGeom prst="line">
                <a:avLst/>
              </a:prstGeom>
              <a:noFill/>
              <a:ln w="25560">
                <a:solidFill>
                  <a:srgbClr val="000000"/>
                </a:solidFill>
                <a:miter lim="800000"/>
                <a:headEnd/>
                <a:tailEnd/>
              </a:ln>
            </p:spPr>
            <p:txBody>
              <a:bodyPr/>
              <a:lstStyle/>
              <a:p>
                <a:endParaRPr lang="en-US"/>
              </a:p>
            </p:txBody>
          </p:sp>
          <p:sp>
            <p:nvSpPr>
              <p:cNvPr id="49267" name="Line 46"/>
              <p:cNvSpPr>
                <a:spLocks noChangeShapeType="1"/>
              </p:cNvSpPr>
              <p:nvPr/>
            </p:nvSpPr>
            <p:spPr bwMode="auto">
              <a:xfrm>
                <a:off x="5344" y="1332"/>
                <a:ext cx="1" cy="141"/>
              </a:xfrm>
              <a:prstGeom prst="line">
                <a:avLst/>
              </a:prstGeom>
              <a:noFill/>
              <a:ln w="25560">
                <a:solidFill>
                  <a:srgbClr val="000000"/>
                </a:solidFill>
                <a:miter lim="800000"/>
                <a:headEnd/>
                <a:tailEnd/>
              </a:ln>
            </p:spPr>
            <p:txBody>
              <a:bodyPr/>
              <a:lstStyle/>
              <a:p>
                <a:endParaRPr lang="en-US"/>
              </a:p>
            </p:txBody>
          </p:sp>
          <p:sp>
            <p:nvSpPr>
              <p:cNvPr id="49268" name="Line 47"/>
              <p:cNvSpPr>
                <a:spLocks noChangeShapeType="1"/>
              </p:cNvSpPr>
              <p:nvPr/>
            </p:nvSpPr>
            <p:spPr bwMode="auto">
              <a:xfrm flipV="1">
                <a:off x="5661" y="1313"/>
                <a:ext cx="1" cy="178"/>
              </a:xfrm>
              <a:prstGeom prst="line">
                <a:avLst/>
              </a:prstGeom>
              <a:noFill/>
              <a:ln w="25560">
                <a:solidFill>
                  <a:srgbClr val="000000"/>
                </a:solidFill>
                <a:miter lim="800000"/>
                <a:headEnd/>
                <a:tailEnd/>
              </a:ln>
            </p:spPr>
            <p:txBody>
              <a:bodyPr/>
              <a:lstStyle/>
              <a:p>
                <a:endParaRPr lang="en-US"/>
              </a:p>
            </p:txBody>
          </p:sp>
          <p:sp>
            <p:nvSpPr>
              <p:cNvPr id="49269" name="Line 48"/>
              <p:cNvSpPr>
                <a:spLocks noChangeShapeType="1"/>
              </p:cNvSpPr>
              <p:nvPr/>
            </p:nvSpPr>
            <p:spPr bwMode="auto">
              <a:xfrm>
                <a:off x="5670" y="1323"/>
                <a:ext cx="247" cy="1"/>
              </a:xfrm>
              <a:prstGeom prst="line">
                <a:avLst/>
              </a:prstGeom>
              <a:noFill/>
              <a:ln w="25560">
                <a:solidFill>
                  <a:srgbClr val="000000"/>
                </a:solidFill>
                <a:miter lim="800000"/>
                <a:headEnd/>
                <a:tailEnd/>
              </a:ln>
            </p:spPr>
            <p:txBody>
              <a:bodyPr/>
              <a:lstStyle/>
              <a:p>
                <a:endParaRPr lang="en-US"/>
              </a:p>
            </p:txBody>
          </p:sp>
        </p:grpSp>
        <p:sp>
          <p:nvSpPr>
            <p:cNvPr id="49265" name="Line 49"/>
            <p:cNvSpPr>
              <a:spLocks noChangeShapeType="1"/>
            </p:cNvSpPr>
            <p:nvPr/>
          </p:nvSpPr>
          <p:spPr bwMode="auto">
            <a:xfrm>
              <a:off x="5926" y="1332"/>
              <a:ext cx="1" cy="141"/>
            </a:xfrm>
            <a:prstGeom prst="line">
              <a:avLst/>
            </a:prstGeom>
            <a:noFill/>
            <a:ln w="25560">
              <a:solidFill>
                <a:srgbClr val="000000"/>
              </a:solidFill>
              <a:miter lim="800000"/>
              <a:headEnd/>
              <a:tailEnd/>
            </a:ln>
          </p:spPr>
          <p:txBody>
            <a:bodyPr/>
            <a:lstStyle/>
            <a:p>
              <a:endParaRPr lang="en-US"/>
            </a:p>
          </p:txBody>
        </p:sp>
      </p:grpSp>
      <p:sp>
        <p:nvSpPr>
          <p:cNvPr id="49156" name="Line 50"/>
          <p:cNvSpPr>
            <a:spLocks noChangeShapeType="1"/>
          </p:cNvSpPr>
          <p:nvPr/>
        </p:nvSpPr>
        <p:spPr bwMode="auto">
          <a:xfrm flipV="1">
            <a:off x="99072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57" name="Line 51"/>
          <p:cNvSpPr>
            <a:spLocks noChangeShapeType="1"/>
          </p:cNvSpPr>
          <p:nvPr/>
        </p:nvSpPr>
        <p:spPr bwMode="auto">
          <a:xfrm flipV="1">
            <a:off x="182880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58" name="Rectangle 52"/>
          <p:cNvSpPr>
            <a:spLocks noChangeArrowheads="1"/>
          </p:cNvSpPr>
          <p:nvPr/>
        </p:nvSpPr>
        <p:spPr bwMode="auto">
          <a:xfrm>
            <a:off x="1005120"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1</a:t>
            </a:r>
          </a:p>
        </p:txBody>
      </p:sp>
      <p:sp>
        <p:nvSpPr>
          <p:cNvPr id="49159" name="Rectangle 53"/>
          <p:cNvSpPr>
            <a:spLocks noChangeArrowheads="1"/>
          </p:cNvSpPr>
          <p:nvPr/>
        </p:nvSpPr>
        <p:spPr bwMode="auto">
          <a:xfrm>
            <a:off x="176688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2</a:t>
            </a:r>
          </a:p>
        </p:txBody>
      </p:sp>
      <p:sp>
        <p:nvSpPr>
          <p:cNvPr id="49160" name="Line 54"/>
          <p:cNvSpPr>
            <a:spLocks noChangeShapeType="1"/>
          </p:cNvSpPr>
          <p:nvPr/>
        </p:nvSpPr>
        <p:spPr bwMode="auto">
          <a:xfrm flipV="1">
            <a:off x="266688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1" name="Line 55"/>
          <p:cNvSpPr>
            <a:spLocks noChangeShapeType="1"/>
          </p:cNvSpPr>
          <p:nvPr/>
        </p:nvSpPr>
        <p:spPr bwMode="auto">
          <a:xfrm flipV="1">
            <a:off x="350496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2" name="Line 56"/>
          <p:cNvSpPr>
            <a:spLocks noChangeShapeType="1"/>
          </p:cNvSpPr>
          <p:nvPr/>
        </p:nvSpPr>
        <p:spPr bwMode="auto">
          <a:xfrm flipV="1">
            <a:off x="434304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3" name="Line 57"/>
          <p:cNvSpPr>
            <a:spLocks noChangeShapeType="1"/>
          </p:cNvSpPr>
          <p:nvPr/>
        </p:nvSpPr>
        <p:spPr bwMode="auto">
          <a:xfrm flipV="1">
            <a:off x="518112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4" name="Line 58"/>
          <p:cNvSpPr>
            <a:spLocks noChangeShapeType="1"/>
          </p:cNvSpPr>
          <p:nvPr/>
        </p:nvSpPr>
        <p:spPr bwMode="auto">
          <a:xfrm flipV="1">
            <a:off x="601920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5" name="Line 59"/>
          <p:cNvSpPr>
            <a:spLocks noChangeShapeType="1"/>
          </p:cNvSpPr>
          <p:nvPr/>
        </p:nvSpPr>
        <p:spPr bwMode="auto">
          <a:xfrm flipV="1">
            <a:off x="685728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6" name="Line 60"/>
          <p:cNvSpPr>
            <a:spLocks noChangeShapeType="1"/>
          </p:cNvSpPr>
          <p:nvPr/>
        </p:nvSpPr>
        <p:spPr bwMode="auto">
          <a:xfrm flipV="1">
            <a:off x="769536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7" name="Line 61"/>
          <p:cNvSpPr>
            <a:spLocks noChangeShapeType="1"/>
          </p:cNvSpPr>
          <p:nvPr/>
        </p:nvSpPr>
        <p:spPr bwMode="auto">
          <a:xfrm flipV="1">
            <a:off x="8533440" y="1509279"/>
            <a:ext cx="1440" cy="33267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68" name="Rectangle 62"/>
          <p:cNvSpPr>
            <a:spLocks noChangeArrowheads="1"/>
          </p:cNvSpPr>
          <p:nvPr/>
        </p:nvSpPr>
        <p:spPr bwMode="auto">
          <a:xfrm>
            <a:off x="2681280"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3</a:t>
            </a:r>
          </a:p>
        </p:txBody>
      </p:sp>
      <p:sp>
        <p:nvSpPr>
          <p:cNvPr id="49169" name="Rectangle 63"/>
          <p:cNvSpPr>
            <a:spLocks noChangeArrowheads="1"/>
          </p:cNvSpPr>
          <p:nvPr/>
        </p:nvSpPr>
        <p:spPr bwMode="auto">
          <a:xfrm>
            <a:off x="344304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4</a:t>
            </a:r>
          </a:p>
        </p:txBody>
      </p:sp>
      <p:sp>
        <p:nvSpPr>
          <p:cNvPr id="49170" name="Rectangle 64"/>
          <p:cNvSpPr>
            <a:spLocks noChangeArrowheads="1"/>
          </p:cNvSpPr>
          <p:nvPr/>
        </p:nvSpPr>
        <p:spPr bwMode="auto">
          <a:xfrm>
            <a:off x="428112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5</a:t>
            </a:r>
          </a:p>
        </p:txBody>
      </p:sp>
      <p:sp>
        <p:nvSpPr>
          <p:cNvPr id="49171" name="Rectangle 65"/>
          <p:cNvSpPr>
            <a:spLocks noChangeArrowheads="1"/>
          </p:cNvSpPr>
          <p:nvPr/>
        </p:nvSpPr>
        <p:spPr bwMode="auto">
          <a:xfrm>
            <a:off x="511920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6</a:t>
            </a:r>
          </a:p>
        </p:txBody>
      </p:sp>
      <p:sp>
        <p:nvSpPr>
          <p:cNvPr id="49172" name="Rectangle 66"/>
          <p:cNvSpPr>
            <a:spLocks noChangeArrowheads="1"/>
          </p:cNvSpPr>
          <p:nvPr/>
        </p:nvSpPr>
        <p:spPr bwMode="auto">
          <a:xfrm>
            <a:off x="595728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7</a:t>
            </a:r>
          </a:p>
        </p:txBody>
      </p:sp>
      <p:sp>
        <p:nvSpPr>
          <p:cNvPr id="49173" name="Rectangle 67"/>
          <p:cNvSpPr>
            <a:spLocks noChangeArrowheads="1"/>
          </p:cNvSpPr>
          <p:nvPr/>
        </p:nvSpPr>
        <p:spPr bwMode="auto">
          <a:xfrm>
            <a:off x="679536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8</a:t>
            </a:r>
          </a:p>
        </p:txBody>
      </p:sp>
      <p:sp>
        <p:nvSpPr>
          <p:cNvPr id="49174" name="Rectangle 68"/>
          <p:cNvSpPr>
            <a:spLocks noChangeArrowheads="1"/>
          </p:cNvSpPr>
          <p:nvPr/>
        </p:nvSpPr>
        <p:spPr bwMode="auto">
          <a:xfrm>
            <a:off x="7633441" y="152368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9</a:t>
            </a:r>
          </a:p>
        </p:txBody>
      </p:sp>
      <p:grpSp>
        <p:nvGrpSpPr>
          <p:cNvPr id="12" name="Group 69"/>
          <p:cNvGrpSpPr>
            <a:grpSpLocks/>
          </p:cNvGrpSpPr>
          <p:nvPr/>
        </p:nvGrpSpPr>
        <p:grpSpPr bwMode="auto">
          <a:xfrm>
            <a:off x="901440" y="2361851"/>
            <a:ext cx="915840" cy="377320"/>
            <a:chOff x="626" y="1640"/>
            <a:chExt cx="636" cy="262"/>
          </a:xfrm>
        </p:grpSpPr>
        <p:sp>
          <p:nvSpPr>
            <p:cNvPr id="49253" name="Rectangle 70"/>
            <p:cNvSpPr>
              <a:spLocks noChangeArrowheads="1"/>
            </p:cNvSpPr>
            <p:nvPr/>
          </p:nvSpPr>
          <p:spPr bwMode="auto">
            <a:xfrm>
              <a:off x="697" y="1649"/>
              <a:ext cx="565" cy="194"/>
            </a:xfrm>
            <a:prstGeom prst="rect">
              <a:avLst/>
            </a:prstGeom>
            <a:noFill/>
            <a:ln w="25560">
              <a:solidFill>
                <a:srgbClr val="000000"/>
              </a:solidFill>
              <a:miter lim="800000"/>
              <a:headEnd/>
              <a:tailEnd/>
            </a:ln>
          </p:spPr>
          <p:txBody>
            <a:bodyPr wrap="none" anchor="ctr"/>
            <a:lstStyle/>
            <a:p>
              <a:endParaRPr lang="en-US"/>
            </a:p>
          </p:txBody>
        </p:sp>
        <p:sp>
          <p:nvSpPr>
            <p:cNvPr id="49254" name="Rectangle 71"/>
            <p:cNvSpPr>
              <a:spLocks noChangeArrowheads="1"/>
            </p:cNvSpPr>
            <p:nvPr/>
          </p:nvSpPr>
          <p:spPr bwMode="auto">
            <a:xfrm>
              <a:off x="626" y="164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3" name="Group 72"/>
          <p:cNvGrpSpPr>
            <a:grpSpLocks/>
          </p:cNvGrpSpPr>
          <p:nvPr/>
        </p:nvGrpSpPr>
        <p:grpSpPr bwMode="auto">
          <a:xfrm>
            <a:off x="1573921" y="2361851"/>
            <a:ext cx="1081440" cy="377320"/>
            <a:chOff x="1093" y="1640"/>
            <a:chExt cx="751" cy="262"/>
          </a:xfrm>
        </p:grpSpPr>
        <p:sp>
          <p:nvSpPr>
            <p:cNvPr id="49251" name="Rectangle 73"/>
            <p:cNvSpPr>
              <a:spLocks noChangeArrowheads="1"/>
            </p:cNvSpPr>
            <p:nvPr/>
          </p:nvSpPr>
          <p:spPr bwMode="auto">
            <a:xfrm>
              <a:off x="1279" y="1649"/>
              <a:ext cx="565" cy="194"/>
            </a:xfrm>
            <a:prstGeom prst="rect">
              <a:avLst/>
            </a:prstGeom>
            <a:noFill/>
            <a:ln w="25560">
              <a:solidFill>
                <a:srgbClr val="000000"/>
              </a:solidFill>
              <a:miter lim="800000"/>
              <a:headEnd/>
              <a:tailEnd/>
            </a:ln>
          </p:spPr>
          <p:txBody>
            <a:bodyPr wrap="none" anchor="ctr"/>
            <a:lstStyle/>
            <a:p>
              <a:endParaRPr lang="en-US"/>
            </a:p>
          </p:txBody>
        </p:sp>
        <p:sp>
          <p:nvSpPr>
            <p:cNvPr id="49252" name="Rectangle 74"/>
            <p:cNvSpPr>
              <a:spLocks noChangeArrowheads="1"/>
            </p:cNvSpPr>
            <p:nvPr/>
          </p:nvSpPr>
          <p:spPr bwMode="auto">
            <a:xfrm>
              <a:off x="1093" y="164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4" name="Group 75"/>
          <p:cNvGrpSpPr>
            <a:grpSpLocks/>
          </p:cNvGrpSpPr>
          <p:nvPr/>
        </p:nvGrpSpPr>
        <p:grpSpPr bwMode="auto">
          <a:xfrm>
            <a:off x="2675520" y="2361851"/>
            <a:ext cx="816480" cy="377320"/>
            <a:chOff x="1858" y="1640"/>
            <a:chExt cx="567" cy="262"/>
          </a:xfrm>
        </p:grpSpPr>
        <p:sp>
          <p:nvSpPr>
            <p:cNvPr id="49249" name="Rectangle 76"/>
            <p:cNvSpPr>
              <a:spLocks noChangeArrowheads="1"/>
            </p:cNvSpPr>
            <p:nvPr/>
          </p:nvSpPr>
          <p:spPr bwMode="auto">
            <a:xfrm>
              <a:off x="1861" y="1649"/>
              <a:ext cx="564" cy="194"/>
            </a:xfrm>
            <a:prstGeom prst="rect">
              <a:avLst/>
            </a:prstGeom>
            <a:noFill/>
            <a:ln w="25560">
              <a:solidFill>
                <a:srgbClr val="000000"/>
              </a:solidFill>
              <a:miter lim="800000"/>
              <a:headEnd/>
              <a:tailEnd/>
            </a:ln>
          </p:spPr>
          <p:txBody>
            <a:bodyPr wrap="none" anchor="ctr"/>
            <a:lstStyle/>
            <a:p>
              <a:endParaRPr lang="en-US"/>
            </a:p>
          </p:txBody>
        </p:sp>
        <p:sp>
          <p:nvSpPr>
            <p:cNvPr id="49250" name="Rectangle 77"/>
            <p:cNvSpPr>
              <a:spLocks noChangeArrowheads="1"/>
            </p:cNvSpPr>
            <p:nvPr/>
          </p:nvSpPr>
          <p:spPr bwMode="auto">
            <a:xfrm>
              <a:off x="1858" y="164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5" name="Group 78"/>
          <p:cNvGrpSpPr>
            <a:grpSpLocks/>
          </p:cNvGrpSpPr>
          <p:nvPr/>
        </p:nvGrpSpPr>
        <p:grpSpPr bwMode="auto">
          <a:xfrm>
            <a:off x="3517920" y="2361851"/>
            <a:ext cx="813600" cy="377320"/>
            <a:chOff x="2443" y="1640"/>
            <a:chExt cx="565" cy="262"/>
          </a:xfrm>
        </p:grpSpPr>
        <p:sp>
          <p:nvSpPr>
            <p:cNvPr id="49247" name="Rectangle 79"/>
            <p:cNvSpPr>
              <a:spLocks noChangeArrowheads="1"/>
            </p:cNvSpPr>
            <p:nvPr/>
          </p:nvSpPr>
          <p:spPr bwMode="auto">
            <a:xfrm>
              <a:off x="2443" y="1649"/>
              <a:ext cx="565" cy="194"/>
            </a:xfrm>
            <a:prstGeom prst="rect">
              <a:avLst/>
            </a:prstGeom>
            <a:noFill/>
            <a:ln w="25560">
              <a:solidFill>
                <a:srgbClr val="000000"/>
              </a:solidFill>
              <a:miter lim="800000"/>
              <a:headEnd/>
              <a:tailEnd/>
            </a:ln>
          </p:spPr>
          <p:txBody>
            <a:bodyPr wrap="none" anchor="ctr"/>
            <a:lstStyle/>
            <a:p>
              <a:endParaRPr lang="en-US"/>
            </a:p>
          </p:txBody>
        </p:sp>
        <p:sp>
          <p:nvSpPr>
            <p:cNvPr id="49248" name="Rectangle 80"/>
            <p:cNvSpPr>
              <a:spLocks noChangeArrowheads="1"/>
            </p:cNvSpPr>
            <p:nvPr/>
          </p:nvSpPr>
          <p:spPr bwMode="auto">
            <a:xfrm>
              <a:off x="2474" y="164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49179" name="Rectangle 81"/>
          <p:cNvSpPr>
            <a:spLocks noChangeArrowheads="1"/>
          </p:cNvSpPr>
          <p:nvPr/>
        </p:nvSpPr>
        <p:spPr bwMode="auto">
          <a:xfrm>
            <a:off x="240480" y="2361848"/>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16" name="Group 82"/>
          <p:cNvGrpSpPr>
            <a:grpSpLocks/>
          </p:cNvGrpSpPr>
          <p:nvPr/>
        </p:nvGrpSpPr>
        <p:grpSpPr bwMode="auto">
          <a:xfrm>
            <a:off x="1739520" y="2819819"/>
            <a:ext cx="915840" cy="377320"/>
            <a:chOff x="1208" y="1958"/>
            <a:chExt cx="636" cy="262"/>
          </a:xfrm>
        </p:grpSpPr>
        <p:sp>
          <p:nvSpPr>
            <p:cNvPr id="49245" name="Rectangle 83"/>
            <p:cNvSpPr>
              <a:spLocks noChangeArrowheads="1"/>
            </p:cNvSpPr>
            <p:nvPr/>
          </p:nvSpPr>
          <p:spPr bwMode="auto">
            <a:xfrm>
              <a:off x="1279" y="1967"/>
              <a:ext cx="565" cy="194"/>
            </a:xfrm>
            <a:prstGeom prst="rect">
              <a:avLst/>
            </a:prstGeom>
            <a:noFill/>
            <a:ln w="25560">
              <a:solidFill>
                <a:srgbClr val="000000"/>
              </a:solidFill>
              <a:miter lim="800000"/>
              <a:headEnd/>
              <a:tailEnd/>
            </a:ln>
          </p:spPr>
          <p:txBody>
            <a:bodyPr wrap="none" anchor="ctr"/>
            <a:lstStyle/>
            <a:p>
              <a:endParaRPr lang="en-US"/>
            </a:p>
          </p:txBody>
        </p:sp>
        <p:sp>
          <p:nvSpPr>
            <p:cNvPr id="49246" name="Rectangle 84"/>
            <p:cNvSpPr>
              <a:spLocks noChangeArrowheads="1"/>
            </p:cNvSpPr>
            <p:nvPr/>
          </p:nvSpPr>
          <p:spPr bwMode="auto">
            <a:xfrm>
              <a:off x="1208" y="1958"/>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7" name="Group 85"/>
          <p:cNvGrpSpPr>
            <a:grpSpLocks/>
          </p:cNvGrpSpPr>
          <p:nvPr/>
        </p:nvGrpSpPr>
        <p:grpSpPr bwMode="auto">
          <a:xfrm>
            <a:off x="2412001" y="2819819"/>
            <a:ext cx="1080000" cy="377320"/>
            <a:chOff x="1675" y="1958"/>
            <a:chExt cx="750" cy="262"/>
          </a:xfrm>
        </p:grpSpPr>
        <p:sp>
          <p:nvSpPr>
            <p:cNvPr id="49243" name="Rectangle 86"/>
            <p:cNvSpPr>
              <a:spLocks noChangeArrowheads="1"/>
            </p:cNvSpPr>
            <p:nvPr/>
          </p:nvSpPr>
          <p:spPr bwMode="auto">
            <a:xfrm>
              <a:off x="1861" y="1967"/>
              <a:ext cx="564" cy="194"/>
            </a:xfrm>
            <a:prstGeom prst="rect">
              <a:avLst/>
            </a:prstGeom>
            <a:noFill/>
            <a:ln w="25560">
              <a:solidFill>
                <a:srgbClr val="000000"/>
              </a:solidFill>
              <a:miter lim="800000"/>
              <a:headEnd/>
              <a:tailEnd/>
            </a:ln>
          </p:spPr>
          <p:txBody>
            <a:bodyPr wrap="none" anchor="ctr"/>
            <a:lstStyle/>
            <a:p>
              <a:endParaRPr lang="en-US"/>
            </a:p>
          </p:txBody>
        </p:sp>
        <p:sp>
          <p:nvSpPr>
            <p:cNvPr id="49244" name="Rectangle 87"/>
            <p:cNvSpPr>
              <a:spLocks noChangeArrowheads="1"/>
            </p:cNvSpPr>
            <p:nvPr/>
          </p:nvSpPr>
          <p:spPr bwMode="auto">
            <a:xfrm>
              <a:off x="1675" y="1958"/>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8" name="Group 88"/>
          <p:cNvGrpSpPr>
            <a:grpSpLocks/>
          </p:cNvGrpSpPr>
          <p:nvPr/>
        </p:nvGrpSpPr>
        <p:grpSpPr bwMode="auto">
          <a:xfrm>
            <a:off x="3513600" y="2819819"/>
            <a:ext cx="817920" cy="377320"/>
            <a:chOff x="2440" y="1958"/>
            <a:chExt cx="568" cy="262"/>
          </a:xfrm>
        </p:grpSpPr>
        <p:sp>
          <p:nvSpPr>
            <p:cNvPr id="49241" name="Rectangle 89"/>
            <p:cNvSpPr>
              <a:spLocks noChangeArrowheads="1"/>
            </p:cNvSpPr>
            <p:nvPr/>
          </p:nvSpPr>
          <p:spPr bwMode="auto">
            <a:xfrm>
              <a:off x="2443" y="1967"/>
              <a:ext cx="565" cy="194"/>
            </a:xfrm>
            <a:prstGeom prst="rect">
              <a:avLst/>
            </a:prstGeom>
            <a:noFill/>
            <a:ln w="25560">
              <a:solidFill>
                <a:srgbClr val="000000"/>
              </a:solidFill>
              <a:miter lim="800000"/>
              <a:headEnd/>
              <a:tailEnd/>
            </a:ln>
          </p:spPr>
          <p:txBody>
            <a:bodyPr wrap="none" anchor="ctr"/>
            <a:lstStyle/>
            <a:p>
              <a:endParaRPr lang="en-US"/>
            </a:p>
          </p:txBody>
        </p:sp>
        <p:sp>
          <p:nvSpPr>
            <p:cNvPr id="49242" name="Rectangle 90"/>
            <p:cNvSpPr>
              <a:spLocks noChangeArrowheads="1"/>
            </p:cNvSpPr>
            <p:nvPr/>
          </p:nvSpPr>
          <p:spPr bwMode="auto">
            <a:xfrm>
              <a:off x="2440" y="1958"/>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9" name="Group 91"/>
          <p:cNvGrpSpPr>
            <a:grpSpLocks/>
          </p:cNvGrpSpPr>
          <p:nvPr/>
        </p:nvGrpSpPr>
        <p:grpSpPr bwMode="auto">
          <a:xfrm>
            <a:off x="4356000" y="2819820"/>
            <a:ext cx="813600" cy="377320"/>
            <a:chOff x="3025" y="1958"/>
            <a:chExt cx="565" cy="262"/>
          </a:xfrm>
        </p:grpSpPr>
        <p:sp>
          <p:nvSpPr>
            <p:cNvPr id="49239" name="Rectangle 92"/>
            <p:cNvSpPr>
              <a:spLocks noChangeArrowheads="1"/>
            </p:cNvSpPr>
            <p:nvPr/>
          </p:nvSpPr>
          <p:spPr bwMode="auto">
            <a:xfrm>
              <a:off x="3025" y="1967"/>
              <a:ext cx="565" cy="194"/>
            </a:xfrm>
            <a:prstGeom prst="rect">
              <a:avLst/>
            </a:prstGeom>
            <a:noFill/>
            <a:ln w="25560">
              <a:solidFill>
                <a:srgbClr val="000000"/>
              </a:solidFill>
              <a:miter lim="800000"/>
              <a:headEnd/>
              <a:tailEnd/>
            </a:ln>
          </p:spPr>
          <p:txBody>
            <a:bodyPr wrap="none" anchor="ctr"/>
            <a:lstStyle/>
            <a:p>
              <a:endParaRPr lang="en-US"/>
            </a:p>
          </p:txBody>
        </p:sp>
        <p:sp>
          <p:nvSpPr>
            <p:cNvPr id="49240" name="Rectangle 93"/>
            <p:cNvSpPr>
              <a:spLocks noChangeArrowheads="1"/>
            </p:cNvSpPr>
            <p:nvPr/>
          </p:nvSpPr>
          <p:spPr bwMode="auto">
            <a:xfrm>
              <a:off x="3056" y="1958"/>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49184" name="Rectangle 94"/>
          <p:cNvSpPr>
            <a:spLocks noChangeArrowheads="1"/>
          </p:cNvSpPr>
          <p:nvPr/>
        </p:nvSpPr>
        <p:spPr bwMode="auto">
          <a:xfrm>
            <a:off x="1002240" y="2819816"/>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20" name="Group 95"/>
          <p:cNvGrpSpPr>
            <a:grpSpLocks/>
          </p:cNvGrpSpPr>
          <p:nvPr/>
        </p:nvGrpSpPr>
        <p:grpSpPr bwMode="auto">
          <a:xfrm>
            <a:off x="2577601" y="3276348"/>
            <a:ext cx="4268160" cy="377319"/>
            <a:chOff x="1790" y="2275"/>
            <a:chExt cx="2964" cy="262"/>
          </a:xfrm>
        </p:grpSpPr>
        <p:grpSp>
          <p:nvGrpSpPr>
            <p:cNvPr id="21" name="Group 96"/>
            <p:cNvGrpSpPr>
              <a:grpSpLocks/>
            </p:cNvGrpSpPr>
            <p:nvPr/>
          </p:nvGrpSpPr>
          <p:grpSpPr bwMode="auto">
            <a:xfrm>
              <a:off x="1790" y="2275"/>
              <a:ext cx="635" cy="262"/>
              <a:chOff x="1790" y="2275"/>
              <a:chExt cx="635" cy="262"/>
            </a:xfrm>
          </p:grpSpPr>
          <p:sp>
            <p:nvSpPr>
              <p:cNvPr id="49237" name="Rectangle 97"/>
              <p:cNvSpPr>
                <a:spLocks noChangeArrowheads="1"/>
              </p:cNvSpPr>
              <p:nvPr/>
            </p:nvSpPr>
            <p:spPr bwMode="auto">
              <a:xfrm>
                <a:off x="1861" y="2284"/>
                <a:ext cx="564" cy="194"/>
              </a:xfrm>
              <a:prstGeom prst="rect">
                <a:avLst/>
              </a:prstGeom>
              <a:noFill/>
              <a:ln w="25560">
                <a:solidFill>
                  <a:srgbClr val="000000"/>
                </a:solidFill>
                <a:miter lim="800000"/>
                <a:headEnd/>
                <a:tailEnd/>
              </a:ln>
            </p:spPr>
            <p:txBody>
              <a:bodyPr wrap="none" anchor="ctr"/>
              <a:lstStyle/>
              <a:p>
                <a:endParaRPr lang="en-US"/>
              </a:p>
            </p:txBody>
          </p:sp>
          <p:sp>
            <p:nvSpPr>
              <p:cNvPr id="49238" name="Rectangle 98"/>
              <p:cNvSpPr>
                <a:spLocks noChangeArrowheads="1"/>
              </p:cNvSpPr>
              <p:nvPr/>
            </p:nvSpPr>
            <p:spPr bwMode="auto">
              <a:xfrm>
                <a:off x="1790" y="2275"/>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2" name="Group 99"/>
            <p:cNvGrpSpPr>
              <a:grpSpLocks/>
            </p:cNvGrpSpPr>
            <p:nvPr/>
          </p:nvGrpSpPr>
          <p:grpSpPr bwMode="auto">
            <a:xfrm>
              <a:off x="2257" y="2275"/>
              <a:ext cx="751" cy="262"/>
              <a:chOff x="2257" y="2275"/>
              <a:chExt cx="751" cy="262"/>
            </a:xfrm>
          </p:grpSpPr>
          <p:sp>
            <p:nvSpPr>
              <p:cNvPr id="49235" name="Rectangle 100"/>
              <p:cNvSpPr>
                <a:spLocks noChangeArrowheads="1"/>
              </p:cNvSpPr>
              <p:nvPr/>
            </p:nvSpPr>
            <p:spPr bwMode="auto">
              <a:xfrm>
                <a:off x="2443" y="2284"/>
                <a:ext cx="565" cy="194"/>
              </a:xfrm>
              <a:prstGeom prst="rect">
                <a:avLst/>
              </a:prstGeom>
              <a:noFill/>
              <a:ln w="25560">
                <a:solidFill>
                  <a:srgbClr val="000000"/>
                </a:solidFill>
                <a:miter lim="800000"/>
                <a:headEnd/>
                <a:tailEnd/>
              </a:ln>
            </p:spPr>
            <p:txBody>
              <a:bodyPr wrap="none" anchor="ctr"/>
              <a:lstStyle/>
              <a:p>
                <a:endParaRPr lang="en-US"/>
              </a:p>
            </p:txBody>
          </p:sp>
          <p:sp>
            <p:nvSpPr>
              <p:cNvPr id="49236" name="Rectangle 101"/>
              <p:cNvSpPr>
                <a:spLocks noChangeArrowheads="1"/>
              </p:cNvSpPr>
              <p:nvPr/>
            </p:nvSpPr>
            <p:spPr bwMode="auto">
              <a:xfrm>
                <a:off x="2257" y="2275"/>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3" name="Group 102"/>
            <p:cNvGrpSpPr>
              <a:grpSpLocks/>
            </p:cNvGrpSpPr>
            <p:nvPr/>
          </p:nvGrpSpPr>
          <p:grpSpPr bwMode="auto">
            <a:xfrm>
              <a:off x="3022" y="2275"/>
              <a:ext cx="568" cy="262"/>
              <a:chOff x="3022" y="2275"/>
              <a:chExt cx="568" cy="262"/>
            </a:xfrm>
          </p:grpSpPr>
          <p:sp>
            <p:nvSpPr>
              <p:cNvPr id="49233" name="Rectangle 103"/>
              <p:cNvSpPr>
                <a:spLocks noChangeArrowheads="1"/>
              </p:cNvSpPr>
              <p:nvPr/>
            </p:nvSpPr>
            <p:spPr bwMode="auto">
              <a:xfrm>
                <a:off x="3025" y="2284"/>
                <a:ext cx="565" cy="194"/>
              </a:xfrm>
              <a:prstGeom prst="rect">
                <a:avLst/>
              </a:prstGeom>
              <a:noFill/>
              <a:ln w="25560">
                <a:solidFill>
                  <a:srgbClr val="000000"/>
                </a:solidFill>
                <a:miter lim="800000"/>
                <a:headEnd/>
                <a:tailEnd/>
              </a:ln>
            </p:spPr>
            <p:txBody>
              <a:bodyPr wrap="none" anchor="ctr"/>
              <a:lstStyle/>
              <a:p>
                <a:endParaRPr lang="en-US"/>
              </a:p>
            </p:txBody>
          </p:sp>
          <p:sp>
            <p:nvSpPr>
              <p:cNvPr id="49234" name="Rectangle 104"/>
              <p:cNvSpPr>
                <a:spLocks noChangeArrowheads="1"/>
              </p:cNvSpPr>
              <p:nvPr/>
            </p:nvSpPr>
            <p:spPr bwMode="auto">
              <a:xfrm>
                <a:off x="3022" y="2275"/>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4" name="Group 105"/>
            <p:cNvGrpSpPr>
              <a:grpSpLocks/>
            </p:cNvGrpSpPr>
            <p:nvPr/>
          </p:nvGrpSpPr>
          <p:grpSpPr bwMode="auto">
            <a:xfrm>
              <a:off x="3594" y="2275"/>
              <a:ext cx="577" cy="262"/>
              <a:chOff x="3594" y="2275"/>
              <a:chExt cx="577" cy="262"/>
            </a:xfrm>
          </p:grpSpPr>
          <p:sp>
            <p:nvSpPr>
              <p:cNvPr id="49231" name="Rectangle 106"/>
              <p:cNvSpPr>
                <a:spLocks noChangeArrowheads="1"/>
              </p:cNvSpPr>
              <p:nvPr/>
            </p:nvSpPr>
            <p:spPr bwMode="auto">
              <a:xfrm>
                <a:off x="3607" y="2284"/>
                <a:ext cx="564" cy="194"/>
              </a:xfrm>
              <a:prstGeom prst="rect">
                <a:avLst/>
              </a:prstGeom>
              <a:noFill/>
              <a:ln w="25560">
                <a:solidFill>
                  <a:srgbClr val="000000"/>
                </a:solidFill>
                <a:miter lim="800000"/>
                <a:headEnd/>
                <a:tailEnd/>
              </a:ln>
            </p:spPr>
            <p:txBody>
              <a:bodyPr wrap="none" anchor="ctr"/>
              <a:lstStyle/>
              <a:p>
                <a:endParaRPr lang="en-US"/>
              </a:p>
            </p:txBody>
          </p:sp>
          <p:sp>
            <p:nvSpPr>
              <p:cNvPr id="49232" name="Rectangle 107"/>
              <p:cNvSpPr>
                <a:spLocks noChangeArrowheads="1"/>
              </p:cNvSpPr>
              <p:nvPr/>
            </p:nvSpPr>
            <p:spPr bwMode="auto">
              <a:xfrm>
                <a:off x="3594" y="2275"/>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25" name="Group 108"/>
            <p:cNvGrpSpPr>
              <a:grpSpLocks/>
            </p:cNvGrpSpPr>
            <p:nvPr/>
          </p:nvGrpSpPr>
          <p:grpSpPr bwMode="auto">
            <a:xfrm>
              <a:off x="4189" y="2275"/>
              <a:ext cx="565" cy="262"/>
              <a:chOff x="4189" y="2275"/>
              <a:chExt cx="565" cy="262"/>
            </a:xfrm>
          </p:grpSpPr>
          <p:sp>
            <p:nvSpPr>
              <p:cNvPr id="49229" name="Rectangle 109"/>
              <p:cNvSpPr>
                <a:spLocks noChangeArrowheads="1"/>
              </p:cNvSpPr>
              <p:nvPr/>
            </p:nvSpPr>
            <p:spPr bwMode="auto">
              <a:xfrm>
                <a:off x="4189" y="2284"/>
                <a:ext cx="565" cy="194"/>
              </a:xfrm>
              <a:prstGeom prst="rect">
                <a:avLst/>
              </a:prstGeom>
              <a:noFill/>
              <a:ln w="25560">
                <a:solidFill>
                  <a:srgbClr val="000000"/>
                </a:solidFill>
                <a:miter lim="800000"/>
                <a:headEnd/>
                <a:tailEnd/>
              </a:ln>
            </p:spPr>
            <p:txBody>
              <a:bodyPr wrap="none" anchor="ctr"/>
              <a:lstStyle/>
              <a:p>
                <a:endParaRPr lang="en-US"/>
              </a:p>
            </p:txBody>
          </p:sp>
          <p:sp>
            <p:nvSpPr>
              <p:cNvPr id="49230" name="Rectangle 110"/>
              <p:cNvSpPr>
                <a:spLocks noChangeArrowheads="1"/>
              </p:cNvSpPr>
              <p:nvPr/>
            </p:nvSpPr>
            <p:spPr bwMode="auto">
              <a:xfrm>
                <a:off x="4220" y="2275"/>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49186" name="Rectangle 111"/>
          <p:cNvSpPr>
            <a:spLocks noChangeArrowheads="1"/>
          </p:cNvSpPr>
          <p:nvPr/>
        </p:nvSpPr>
        <p:spPr bwMode="auto">
          <a:xfrm>
            <a:off x="2005921" y="3276345"/>
            <a:ext cx="508576"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Load</a:t>
            </a:r>
          </a:p>
        </p:txBody>
      </p:sp>
      <p:grpSp>
        <p:nvGrpSpPr>
          <p:cNvPr id="26" name="Group 112"/>
          <p:cNvGrpSpPr>
            <a:grpSpLocks/>
          </p:cNvGrpSpPr>
          <p:nvPr/>
        </p:nvGrpSpPr>
        <p:grpSpPr bwMode="auto">
          <a:xfrm>
            <a:off x="3415680" y="3734317"/>
            <a:ext cx="915840" cy="377319"/>
            <a:chOff x="2372" y="2593"/>
            <a:chExt cx="636" cy="262"/>
          </a:xfrm>
        </p:grpSpPr>
        <p:sp>
          <p:nvSpPr>
            <p:cNvPr id="49222" name="Rectangle 113"/>
            <p:cNvSpPr>
              <a:spLocks noChangeArrowheads="1"/>
            </p:cNvSpPr>
            <p:nvPr/>
          </p:nvSpPr>
          <p:spPr bwMode="auto">
            <a:xfrm>
              <a:off x="2443" y="2602"/>
              <a:ext cx="565" cy="194"/>
            </a:xfrm>
            <a:prstGeom prst="rect">
              <a:avLst/>
            </a:prstGeom>
            <a:noFill/>
            <a:ln w="25560">
              <a:solidFill>
                <a:srgbClr val="000000"/>
              </a:solidFill>
              <a:miter lim="800000"/>
              <a:headEnd/>
              <a:tailEnd/>
            </a:ln>
          </p:spPr>
          <p:txBody>
            <a:bodyPr wrap="none" anchor="ctr"/>
            <a:lstStyle/>
            <a:p>
              <a:endParaRPr lang="en-US"/>
            </a:p>
          </p:txBody>
        </p:sp>
        <p:sp>
          <p:nvSpPr>
            <p:cNvPr id="49223" name="Rectangle 114"/>
            <p:cNvSpPr>
              <a:spLocks noChangeArrowheads="1"/>
            </p:cNvSpPr>
            <p:nvPr/>
          </p:nvSpPr>
          <p:spPr bwMode="auto">
            <a:xfrm>
              <a:off x="2372" y="2593"/>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7" name="Group 115"/>
          <p:cNvGrpSpPr>
            <a:grpSpLocks/>
          </p:cNvGrpSpPr>
          <p:nvPr/>
        </p:nvGrpSpPr>
        <p:grpSpPr bwMode="auto">
          <a:xfrm>
            <a:off x="4088161" y="3734317"/>
            <a:ext cx="1081440" cy="377319"/>
            <a:chOff x="2839" y="2593"/>
            <a:chExt cx="751" cy="262"/>
          </a:xfrm>
        </p:grpSpPr>
        <p:sp>
          <p:nvSpPr>
            <p:cNvPr id="49220" name="Rectangle 116"/>
            <p:cNvSpPr>
              <a:spLocks noChangeArrowheads="1"/>
            </p:cNvSpPr>
            <p:nvPr/>
          </p:nvSpPr>
          <p:spPr bwMode="auto">
            <a:xfrm>
              <a:off x="3025" y="2602"/>
              <a:ext cx="565" cy="194"/>
            </a:xfrm>
            <a:prstGeom prst="rect">
              <a:avLst/>
            </a:prstGeom>
            <a:noFill/>
            <a:ln w="25560">
              <a:solidFill>
                <a:srgbClr val="000000"/>
              </a:solidFill>
              <a:miter lim="800000"/>
              <a:headEnd/>
              <a:tailEnd/>
            </a:ln>
          </p:spPr>
          <p:txBody>
            <a:bodyPr wrap="none" anchor="ctr"/>
            <a:lstStyle/>
            <a:p>
              <a:endParaRPr lang="en-US"/>
            </a:p>
          </p:txBody>
        </p:sp>
        <p:sp>
          <p:nvSpPr>
            <p:cNvPr id="49221" name="Rectangle 117"/>
            <p:cNvSpPr>
              <a:spLocks noChangeArrowheads="1"/>
            </p:cNvSpPr>
            <p:nvPr/>
          </p:nvSpPr>
          <p:spPr bwMode="auto">
            <a:xfrm>
              <a:off x="2839" y="2593"/>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8" name="Group 118"/>
          <p:cNvGrpSpPr>
            <a:grpSpLocks/>
          </p:cNvGrpSpPr>
          <p:nvPr/>
        </p:nvGrpSpPr>
        <p:grpSpPr bwMode="auto">
          <a:xfrm>
            <a:off x="5191201" y="3734317"/>
            <a:ext cx="815040" cy="377319"/>
            <a:chOff x="3605" y="2593"/>
            <a:chExt cx="566" cy="262"/>
          </a:xfrm>
        </p:grpSpPr>
        <p:sp>
          <p:nvSpPr>
            <p:cNvPr id="49218" name="Rectangle 119"/>
            <p:cNvSpPr>
              <a:spLocks noChangeArrowheads="1"/>
            </p:cNvSpPr>
            <p:nvPr/>
          </p:nvSpPr>
          <p:spPr bwMode="auto">
            <a:xfrm>
              <a:off x="3607" y="2602"/>
              <a:ext cx="564" cy="194"/>
            </a:xfrm>
            <a:prstGeom prst="rect">
              <a:avLst/>
            </a:prstGeom>
            <a:noFill/>
            <a:ln w="25560">
              <a:solidFill>
                <a:srgbClr val="000000"/>
              </a:solidFill>
              <a:miter lim="800000"/>
              <a:headEnd/>
              <a:tailEnd/>
            </a:ln>
          </p:spPr>
          <p:txBody>
            <a:bodyPr wrap="none" anchor="ctr"/>
            <a:lstStyle/>
            <a:p>
              <a:endParaRPr lang="en-US"/>
            </a:p>
          </p:txBody>
        </p:sp>
        <p:sp>
          <p:nvSpPr>
            <p:cNvPr id="49219" name="Rectangle 120"/>
            <p:cNvSpPr>
              <a:spLocks noChangeArrowheads="1"/>
            </p:cNvSpPr>
            <p:nvPr/>
          </p:nvSpPr>
          <p:spPr bwMode="auto">
            <a:xfrm>
              <a:off x="3605" y="2593"/>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9" name="Group 121"/>
          <p:cNvGrpSpPr>
            <a:grpSpLocks/>
          </p:cNvGrpSpPr>
          <p:nvPr/>
        </p:nvGrpSpPr>
        <p:grpSpPr bwMode="auto">
          <a:xfrm>
            <a:off x="6032160" y="3734317"/>
            <a:ext cx="813600" cy="377319"/>
            <a:chOff x="4189" y="2593"/>
            <a:chExt cx="565" cy="262"/>
          </a:xfrm>
        </p:grpSpPr>
        <p:sp>
          <p:nvSpPr>
            <p:cNvPr id="49216" name="Rectangle 122"/>
            <p:cNvSpPr>
              <a:spLocks noChangeArrowheads="1"/>
            </p:cNvSpPr>
            <p:nvPr/>
          </p:nvSpPr>
          <p:spPr bwMode="auto">
            <a:xfrm>
              <a:off x="4189" y="2602"/>
              <a:ext cx="565" cy="194"/>
            </a:xfrm>
            <a:prstGeom prst="rect">
              <a:avLst/>
            </a:prstGeom>
            <a:noFill/>
            <a:ln w="25560">
              <a:solidFill>
                <a:srgbClr val="000000"/>
              </a:solidFill>
              <a:miter lim="800000"/>
              <a:headEnd/>
              <a:tailEnd/>
            </a:ln>
          </p:spPr>
          <p:txBody>
            <a:bodyPr wrap="none" anchor="ctr"/>
            <a:lstStyle/>
            <a:p>
              <a:endParaRPr lang="en-US"/>
            </a:p>
          </p:txBody>
        </p:sp>
        <p:sp>
          <p:nvSpPr>
            <p:cNvPr id="49217" name="Rectangle 123"/>
            <p:cNvSpPr>
              <a:spLocks noChangeArrowheads="1"/>
            </p:cNvSpPr>
            <p:nvPr/>
          </p:nvSpPr>
          <p:spPr bwMode="auto">
            <a:xfrm>
              <a:off x="4220" y="2593"/>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3366FF"/>
                  </a:solidFill>
                  <a:latin typeface="Trebuchet MS" charset="0"/>
                </a:rPr>
                <a:t>Wr</a:t>
              </a:r>
            </a:p>
          </p:txBody>
        </p:sp>
      </p:grpSp>
      <p:sp>
        <p:nvSpPr>
          <p:cNvPr id="49191" name="Rectangle 124"/>
          <p:cNvSpPr>
            <a:spLocks noChangeArrowheads="1"/>
          </p:cNvSpPr>
          <p:nvPr/>
        </p:nvSpPr>
        <p:spPr bwMode="auto">
          <a:xfrm>
            <a:off x="2754720" y="3734313"/>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30" name="Group 125"/>
          <p:cNvGrpSpPr>
            <a:grpSpLocks/>
          </p:cNvGrpSpPr>
          <p:nvPr/>
        </p:nvGrpSpPr>
        <p:grpSpPr bwMode="auto">
          <a:xfrm>
            <a:off x="4253760" y="4190845"/>
            <a:ext cx="915840" cy="377320"/>
            <a:chOff x="2954" y="2910"/>
            <a:chExt cx="636" cy="262"/>
          </a:xfrm>
        </p:grpSpPr>
        <p:sp>
          <p:nvSpPr>
            <p:cNvPr id="49214" name="Rectangle 126"/>
            <p:cNvSpPr>
              <a:spLocks noChangeArrowheads="1"/>
            </p:cNvSpPr>
            <p:nvPr/>
          </p:nvSpPr>
          <p:spPr bwMode="auto">
            <a:xfrm>
              <a:off x="3025" y="2919"/>
              <a:ext cx="565" cy="194"/>
            </a:xfrm>
            <a:prstGeom prst="rect">
              <a:avLst/>
            </a:prstGeom>
            <a:noFill/>
            <a:ln w="25560">
              <a:solidFill>
                <a:srgbClr val="000000"/>
              </a:solidFill>
              <a:miter lim="800000"/>
              <a:headEnd/>
              <a:tailEnd/>
            </a:ln>
          </p:spPr>
          <p:txBody>
            <a:bodyPr wrap="none" anchor="ctr"/>
            <a:lstStyle/>
            <a:p>
              <a:endParaRPr lang="en-US"/>
            </a:p>
          </p:txBody>
        </p:sp>
        <p:sp>
          <p:nvSpPr>
            <p:cNvPr id="49215" name="Rectangle 127"/>
            <p:cNvSpPr>
              <a:spLocks noChangeArrowheads="1"/>
            </p:cNvSpPr>
            <p:nvPr/>
          </p:nvSpPr>
          <p:spPr bwMode="auto">
            <a:xfrm>
              <a:off x="2954" y="291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31" name="Group 128"/>
          <p:cNvGrpSpPr>
            <a:grpSpLocks/>
          </p:cNvGrpSpPr>
          <p:nvPr/>
        </p:nvGrpSpPr>
        <p:grpSpPr bwMode="auto">
          <a:xfrm>
            <a:off x="4926241" y="4190845"/>
            <a:ext cx="1080000" cy="377320"/>
            <a:chOff x="3421" y="2910"/>
            <a:chExt cx="750" cy="262"/>
          </a:xfrm>
        </p:grpSpPr>
        <p:sp>
          <p:nvSpPr>
            <p:cNvPr id="49212" name="Rectangle 129"/>
            <p:cNvSpPr>
              <a:spLocks noChangeArrowheads="1"/>
            </p:cNvSpPr>
            <p:nvPr/>
          </p:nvSpPr>
          <p:spPr bwMode="auto">
            <a:xfrm>
              <a:off x="3607" y="2919"/>
              <a:ext cx="564" cy="194"/>
            </a:xfrm>
            <a:prstGeom prst="rect">
              <a:avLst/>
            </a:prstGeom>
            <a:noFill/>
            <a:ln w="25560">
              <a:solidFill>
                <a:srgbClr val="000000"/>
              </a:solidFill>
              <a:miter lim="800000"/>
              <a:headEnd/>
              <a:tailEnd/>
            </a:ln>
          </p:spPr>
          <p:txBody>
            <a:bodyPr wrap="none" anchor="ctr"/>
            <a:lstStyle/>
            <a:p>
              <a:endParaRPr lang="en-US"/>
            </a:p>
          </p:txBody>
        </p:sp>
        <p:sp>
          <p:nvSpPr>
            <p:cNvPr id="49213" name="Rectangle 130"/>
            <p:cNvSpPr>
              <a:spLocks noChangeArrowheads="1"/>
            </p:cNvSpPr>
            <p:nvPr/>
          </p:nvSpPr>
          <p:spPr bwMode="auto">
            <a:xfrm>
              <a:off x="3421" y="291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49302" name="Group 131"/>
          <p:cNvGrpSpPr>
            <a:grpSpLocks/>
          </p:cNvGrpSpPr>
          <p:nvPr/>
        </p:nvGrpSpPr>
        <p:grpSpPr bwMode="auto">
          <a:xfrm>
            <a:off x="6027840" y="4190845"/>
            <a:ext cx="817920" cy="377320"/>
            <a:chOff x="4186" y="2910"/>
            <a:chExt cx="568" cy="262"/>
          </a:xfrm>
        </p:grpSpPr>
        <p:sp>
          <p:nvSpPr>
            <p:cNvPr id="49210" name="Rectangle 132"/>
            <p:cNvSpPr>
              <a:spLocks noChangeArrowheads="1"/>
            </p:cNvSpPr>
            <p:nvPr/>
          </p:nvSpPr>
          <p:spPr bwMode="auto">
            <a:xfrm>
              <a:off x="4189" y="2919"/>
              <a:ext cx="565" cy="194"/>
            </a:xfrm>
            <a:prstGeom prst="rect">
              <a:avLst/>
            </a:prstGeom>
            <a:noFill/>
            <a:ln w="25560">
              <a:solidFill>
                <a:srgbClr val="000000"/>
              </a:solidFill>
              <a:miter lim="800000"/>
              <a:headEnd/>
              <a:tailEnd/>
            </a:ln>
          </p:spPr>
          <p:txBody>
            <a:bodyPr wrap="none" anchor="ctr"/>
            <a:lstStyle/>
            <a:p>
              <a:endParaRPr lang="en-US"/>
            </a:p>
          </p:txBody>
        </p:sp>
        <p:sp>
          <p:nvSpPr>
            <p:cNvPr id="49211" name="Rectangle 133"/>
            <p:cNvSpPr>
              <a:spLocks noChangeArrowheads="1"/>
            </p:cNvSpPr>
            <p:nvPr/>
          </p:nvSpPr>
          <p:spPr bwMode="auto">
            <a:xfrm>
              <a:off x="4186" y="291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49303" name="Group 134"/>
          <p:cNvGrpSpPr>
            <a:grpSpLocks/>
          </p:cNvGrpSpPr>
          <p:nvPr/>
        </p:nvGrpSpPr>
        <p:grpSpPr bwMode="auto">
          <a:xfrm>
            <a:off x="6870240" y="4190845"/>
            <a:ext cx="813600" cy="377320"/>
            <a:chOff x="4771" y="2910"/>
            <a:chExt cx="565" cy="262"/>
          </a:xfrm>
        </p:grpSpPr>
        <p:sp>
          <p:nvSpPr>
            <p:cNvPr id="49208" name="Rectangle 135"/>
            <p:cNvSpPr>
              <a:spLocks noChangeArrowheads="1"/>
            </p:cNvSpPr>
            <p:nvPr/>
          </p:nvSpPr>
          <p:spPr bwMode="auto">
            <a:xfrm>
              <a:off x="4771" y="2919"/>
              <a:ext cx="565" cy="194"/>
            </a:xfrm>
            <a:prstGeom prst="rect">
              <a:avLst/>
            </a:prstGeom>
            <a:noFill/>
            <a:ln w="25560">
              <a:solidFill>
                <a:srgbClr val="000000"/>
              </a:solidFill>
              <a:miter lim="800000"/>
              <a:headEnd/>
              <a:tailEnd/>
            </a:ln>
          </p:spPr>
          <p:txBody>
            <a:bodyPr wrap="none" anchor="ctr"/>
            <a:lstStyle/>
            <a:p>
              <a:endParaRPr lang="en-US"/>
            </a:p>
          </p:txBody>
        </p:sp>
        <p:sp>
          <p:nvSpPr>
            <p:cNvPr id="49209" name="Rectangle 136"/>
            <p:cNvSpPr>
              <a:spLocks noChangeArrowheads="1"/>
            </p:cNvSpPr>
            <p:nvPr/>
          </p:nvSpPr>
          <p:spPr bwMode="auto">
            <a:xfrm>
              <a:off x="4803" y="291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49196" name="Rectangle 137"/>
          <p:cNvSpPr>
            <a:spLocks noChangeArrowheads="1"/>
          </p:cNvSpPr>
          <p:nvPr/>
        </p:nvSpPr>
        <p:spPr bwMode="auto">
          <a:xfrm>
            <a:off x="3592800" y="4190840"/>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sp>
        <p:nvSpPr>
          <p:cNvPr id="49197" name="Line 138"/>
          <p:cNvSpPr>
            <a:spLocks noChangeShapeType="1"/>
          </p:cNvSpPr>
          <p:nvPr/>
        </p:nvSpPr>
        <p:spPr bwMode="auto">
          <a:xfrm flipV="1">
            <a:off x="5181120" y="2194791"/>
            <a:ext cx="1440" cy="56165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98" name="Line 139"/>
          <p:cNvSpPr>
            <a:spLocks noChangeShapeType="1"/>
          </p:cNvSpPr>
          <p:nvPr/>
        </p:nvSpPr>
        <p:spPr bwMode="auto">
          <a:xfrm flipV="1">
            <a:off x="6857280" y="2196231"/>
            <a:ext cx="1440" cy="1018186"/>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199" name="Line 140"/>
          <p:cNvSpPr>
            <a:spLocks noChangeShapeType="1"/>
          </p:cNvSpPr>
          <p:nvPr/>
        </p:nvSpPr>
        <p:spPr bwMode="auto">
          <a:xfrm flipV="1">
            <a:off x="8533440" y="2196231"/>
            <a:ext cx="1440" cy="1932683"/>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200" name="Line 141"/>
          <p:cNvSpPr>
            <a:spLocks noChangeShapeType="1"/>
          </p:cNvSpPr>
          <p:nvPr/>
        </p:nvSpPr>
        <p:spPr bwMode="auto">
          <a:xfrm flipV="1">
            <a:off x="6019200" y="2196231"/>
            <a:ext cx="1440" cy="1018186"/>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201" name="Line 142"/>
          <p:cNvSpPr>
            <a:spLocks noChangeShapeType="1"/>
          </p:cNvSpPr>
          <p:nvPr/>
        </p:nvSpPr>
        <p:spPr bwMode="auto">
          <a:xfrm flipV="1">
            <a:off x="7695360" y="2196231"/>
            <a:ext cx="1440" cy="1932683"/>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49202" name="Oval 143"/>
          <p:cNvSpPr>
            <a:spLocks noChangeArrowheads="1"/>
          </p:cNvSpPr>
          <p:nvPr/>
        </p:nvSpPr>
        <p:spPr bwMode="auto">
          <a:xfrm>
            <a:off x="6024960" y="3054561"/>
            <a:ext cx="826560" cy="1054191"/>
          </a:xfrm>
          <a:prstGeom prst="ellipse">
            <a:avLst/>
          </a:prstGeom>
          <a:noFill/>
          <a:ln w="12600">
            <a:solidFill>
              <a:srgbClr val="3366FF"/>
            </a:solidFill>
            <a:miter lim="800000"/>
            <a:headEnd/>
            <a:tailEnd/>
          </a:ln>
        </p:spPr>
        <p:txBody>
          <a:bodyPr wrap="none" lIns="82945" tIns="41473" rIns="82945" bIns="41473" anchor="ctr"/>
          <a:lstStyle/>
          <a:p>
            <a:endParaRPr lang="en-US"/>
          </a:p>
        </p:txBody>
      </p:sp>
      <p:sp>
        <p:nvSpPr>
          <p:cNvPr id="49203" name="Line 144"/>
          <p:cNvSpPr>
            <a:spLocks noChangeShapeType="1"/>
          </p:cNvSpPr>
          <p:nvPr/>
        </p:nvSpPr>
        <p:spPr bwMode="auto">
          <a:xfrm flipV="1">
            <a:off x="6477120" y="2576432"/>
            <a:ext cx="1440" cy="485330"/>
          </a:xfrm>
          <a:prstGeom prst="line">
            <a:avLst/>
          </a:prstGeom>
          <a:noFill/>
          <a:ln w="25560">
            <a:solidFill>
              <a:srgbClr val="000000"/>
            </a:solidFill>
            <a:miter lim="800000"/>
            <a:headEnd type="triangle" w="med" len="med"/>
            <a:tailEnd/>
          </a:ln>
        </p:spPr>
        <p:txBody>
          <a:bodyPr lIns="82945" tIns="41473" rIns="82945" bIns="41473"/>
          <a:lstStyle/>
          <a:p>
            <a:endParaRPr lang="en-US"/>
          </a:p>
        </p:txBody>
      </p:sp>
      <p:sp>
        <p:nvSpPr>
          <p:cNvPr id="49204" name="Rectangle 145"/>
          <p:cNvSpPr>
            <a:spLocks noChangeArrowheads="1"/>
          </p:cNvSpPr>
          <p:nvPr/>
        </p:nvSpPr>
        <p:spPr bwMode="auto">
          <a:xfrm>
            <a:off x="5850721" y="2285521"/>
            <a:ext cx="2589017" cy="321182"/>
          </a:xfrm>
          <a:prstGeom prst="rect">
            <a:avLst/>
          </a:prstGeom>
          <a:noFill/>
          <a:ln w="9525">
            <a:noFill/>
            <a:round/>
            <a:headEnd/>
            <a:tailEnd/>
          </a:ln>
        </p:spPr>
        <p:txBody>
          <a:bodyPr wrap="none" lIns="81966" tIns="40166" rIns="81966" bIns="40166">
            <a:spAutoFit/>
          </a:bodyPr>
          <a:lstStyle/>
          <a:p>
            <a:pPr>
              <a:lnSpc>
                <a:spcPct val="104000"/>
              </a:lnSpc>
              <a:tabLst>
                <a:tab pos="656650" algn="l"/>
                <a:tab pos="1313299" algn="l"/>
                <a:tab pos="1969949" algn="l"/>
                <a:tab pos="2626599" algn="l"/>
                <a:tab pos="3283248" algn="l"/>
              </a:tabLst>
            </a:pPr>
            <a:r>
              <a:rPr lang="en-GB" sz="1500" b="1" dirty="0">
                <a:solidFill>
                  <a:srgbClr val="0000FF"/>
                </a:solidFill>
                <a:latin typeface="Trebuchet MS" charset="0"/>
              </a:rPr>
              <a:t>Oops!  We have a problem!</a:t>
            </a:r>
          </a:p>
        </p:txBody>
      </p:sp>
      <p:sp>
        <p:nvSpPr>
          <p:cNvPr id="49205" name="Rectangle 146"/>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3000" b="1" dirty="0"/>
              <a:t>Pipelining the R-type and Load Instruction</a:t>
            </a:r>
          </a:p>
        </p:txBody>
      </p:sp>
      <p:sp>
        <p:nvSpPr>
          <p:cNvPr id="49206" name="Rectangle 147"/>
          <p:cNvSpPr>
            <a:spLocks noGrp="1" noChangeArrowheads="1"/>
          </p:cNvSpPr>
          <p:nvPr>
            <p:ph type="body" idx="4294967295"/>
          </p:nvPr>
        </p:nvSpPr>
        <p:spPr>
          <a:xfrm>
            <a:off x="228961" y="4801465"/>
            <a:ext cx="8762400" cy="1905320"/>
          </a:xfrm>
        </p:spPr>
        <p:txBody>
          <a:bodyPr lIns="82945" tIns="41473" rIns="82945" bIns="41473"/>
          <a:lstStyle/>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We have pipeline conflict or structural hazard: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Two instructions try to write to the register file at the same time!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Only one write port</a:t>
            </a:r>
          </a:p>
        </p:txBody>
      </p:sp>
      <p:sp>
        <p:nvSpPr>
          <p:cNvPr id="49207" name="Line 4"/>
          <p:cNvSpPr>
            <a:spLocks noChangeShapeType="1"/>
          </p:cNvSpPr>
          <p:nvPr/>
        </p:nvSpPr>
        <p:spPr bwMode="auto">
          <a:xfrm>
            <a:off x="493920" y="940419"/>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136321" y="3669508"/>
            <a:ext cx="4942080" cy="682632"/>
            <a:chOff x="2178" y="2548"/>
            <a:chExt cx="3432" cy="474"/>
          </a:xfrm>
        </p:grpSpPr>
        <p:grpSp>
          <p:nvGrpSpPr>
            <p:cNvPr id="3" name="Group 2"/>
            <p:cNvGrpSpPr>
              <a:grpSpLocks/>
            </p:cNvGrpSpPr>
            <p:nvPr/>
          </p:nvGrpSpPr>
          <p:grpSpPr bwMode="auto">
            <a:xfrm>
              <a:off x="2646" y="2760"/>
              <a:ext cx="2964" cy="262"/>
              <a:chOff x="2646" y="2760"/>
              <a:chExt cx="2964" cy="262"/>
            </a:xfrm>
          </p:grpSpPr>
          <p:grpSp>
            <p:nvGrpSpPr>
              <p:cNvPr id="4" name="Group 3"/>
              <p:cNvGrpSpPr>
                <a:grpSpLocks/>
              </p:cNvGrpSpPr>
              <p:nvPr/>
            </p:nvGrpSpPr>
            <p:grpSpPr bwMode="auto">
              <a:xfrm>
                <a:off x="2646" y="2760"/>
                <a:ext cx="636" cy="262"/>
                <a:chOff x="2646" y="2760"/>
                <a:chExt cx="636" cy="262"/>
              </a:xfrm>
            </p:grpSpPr>
            <p:sp>
              <p:nvSpPr>
                <p:cNvPr id="51245" name="Rectangle 4"/>
                <p:cNvSpPr>
                  <a:spLocks noChangeArrowheads="1"/>
                </p:cNvSpPr>
                <p:nvPr/>
              </p:nvSpPr>
              <p:spPr bwMode="auto">
                <a:xfrm>
                  <a:off x="2717" y="2769"/>
                  <a:ext cx="565" cy="194"/>
                </a:xfrm>
                <a:prstGeom prst="rect">
                  <a:avLst/>
                </a:prstGeom>
                <a:noFill/>
                <a:ln w="25560">
                  <a:solidFill>
                    <a:srgbClr val="000000"/>
                  </a:solidFill>
                  <a:miter lim="800000"/>
                  <a:headEnd/>
                  <a:tailEnd/>
                </a:ln>
              </p:spPr>
              <p:txBody>
                <a:bodyPr wrap="none" anchor="ctr"/>
                <a:lstStyle/>
                <a:p>
                  <a:endParaRPr lang="en-US"/>
                </a:p>
              </p:txBody>
            </p:sp>
            <p:sp>
              <p:nvSpPr>
                <p:cNvPr id="51246" name="Rectangle 5"/>
                <p:cNvSpPr>
                  <a:spLocks noChangeArrowheads="1"/>
                </p:cNvSpPr>
                <p:nvPr/>
              </p:nvSpPr>
              <p:spPr bwMode="auto">
                <a:xfrm>
                  <a:off x="2646" y="276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5" name="Group 6"/>
              <p:cNvGrpSpPr>
                <a:grpSpLocks/>
              </p:cNvGrpSpPr>
              <p:nvPr/>
            </p:nvGrpSpPr>
            <p:grpSpPr bwMode="auto">
              <a:xfrm>
                <a:off x="3113" y="2760"/>
                <a:ext cx="751" cy="262"/>
                <a:chOff x="3113" y="2760"/>
                <a:chExt cx="751" cy="262"/>
              </a:xfrm>
            </p:grpSpPr>
            <p:sp>
              <p:nvSpPr>
                <p:cNvPr id="51243" name="Rectangle 7"/>
                <p:cNvSpPr>
                  <a:spLocks noChangeArrowheads="1"/>
                </p:cNvSpPr>
                <p:nvPr/>
              </p:nvSpPr>
              <p:spPr bwMode="auto">
                <a:xfrm>
                  <a:off x="3299" y="2769"/>
                  <a:ext cx="565" cy="194"/>
                </a:xfrm>
                <a:prstGeom prst="rect">
                  <a:avLst/>
                </a:prstGeom>
                <a:noFill/>
                <a:ln w="25560">
                  <a:solidFill>
                    <a:srgbClr val="000000"/>
                  </a:solidFill>
                  <a:miter lim="800000"/>
                  <a:headEnd/>
                  <a:tailEnd/>
                </a:ln>
              </p:spPr>
              <p:txBody>
                <a:bodyPr wrap="none" anchor="ctr"/>
                <a:lstStyle/>
                <a:p>
                  <a:endParaRPr lang="en-US"/>
                </a:p>
              </p:txBody>
            </p:sp>
            <p:sp>
              <p:nvSpPr>
                <p:cNvPr id="51244" name="Rectangle 8"/>
                <p:cNvSpPr>
                  <a:spLocks noChangeArrowheads="1"/>
                </p:cNvSpPr>
                <p:nvPr/>
              </p:nvSpPr>
              <p:spPr bwMode="auto">
                <a:xfrm>
                  <a:off x="3113" y="276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6" name="Group 9"/>
              <p:cNvGrpSpPr>
                <a:grpSpLocks/>
              </p:cNvGrpSpPr>
              <p:nvPr/>
            </p:nvGrpSpPr>
            <p:grpSpPr bwMode="auto">
              <a:xfrm>
                <a:off x="3879" y="2760"/>
                <a:ext cx="566" cy="262"/>
                <a:chOff x="3879" y="2760"/>
                <a:chExt cx="566" cy="262"/>
              </a:xfrm>
            </p:grpSpPr>
            <p:sp>
              <p:nvSpPr>
                <p:cNvPr id="51241" name="Rectangle 10"/>
                <p:cNvSpPr>
                  <a:spLocks noChangeArrowheads="1"/>
                </p:cNvSpPr>
                <p:nvPr/>
              </p:nvSpPr>
              <p:spPr bwMode="auto">
                <a:xfrm>
                  <a:off x="3881" y="2769"/>
                  <a:ext cx="564" cy="194"/>
                </a:xfrm>
                <a:prstGeom prst="rect">
                  <a:avLst/>
                </a:prstGeom>
                <a:noFill/>
                <a:ln w="25560">
                  <a:solidFill>
                    <a:srgbClr val="000000"/>
                  </a:solidFill>
                  <a:miter lim="800000"/>
                  <a:headEnd/>
                  <a:tailEnd/>
                </a:ln>
              </p:spPr>
              <p:txBody>
                <a:bodyPr wrap="none" anchor="ctr"/>
                <a:lstStyle/>
                <a:p>
                  <a:endParaRPr lang="en-US"/>
                </a:p>
              </p:txBody>
            </p:sp>
            <p:sp>
              <p:nvSpPr>
                <p:cNvPr id="51242" name="Rectangle 11"/>
                <p:cNvSpPr>
                  <a:spLocks noChangeArrowheads="1"/>
                </p:cNvSpPr>
                <p:nvPr/>
              </p:nvSpPr>
              <p:spPr bwMode="auto">
                <a:xfrm>
                  <a:off x="3879" y="276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7" name="Group 12"/>
              <p:cNvGrpSpPr>
                <a:grpSpLocks/>
              </p:cNvGrpSpPr>
              <p:nvPr/>
            </p:nvGrpSpPr>
            <p:grpSpPr bwMode="auto">
              <a:xfrm>
                <a:off x="4450" y="2760"/>
                <a:ext cx="578" cy="262"/>
                <a:chOff x="4450" y="2760"/>
                <a:chExt cx="578" cy="262"/>
              </a:xfrm>
            </p:grpSpPr>
            <p:sp>
              <p:nvSpPr>
                <p:cNvPr id="51239" name="Rectangle 13"/>
                <p:cNvSpPr>
                  <a:spLocks noChangeArrowheads="1"/>
                </p:cNvSpPr>
                <p:nvPr/>
              </p:nvSpPr>
              <p:spPr bwMode="auto">
                <a:xfrm>
                  <a:off x="4463" y="2769"/>
                  <a:ext cx="565" cy="194"/>
                </a:xfrm>
                <a:prstGeom prst="rect">
                  <a:avLst/>
                </a:prstGeom>
                <a:noFill/>
                <a:ln w="25560">
                  <a:solidFill>
                    <a:srgbClr val="000000"/>
                  </a:solidFill>
                  <a:miter lim="800000"/>
                  <a:headEnd/>
                  <a:tailEnd/>
                </a:ln>
              </p:spPr>
              <p:txBody>
                <a:bodyPr wrap="none" anchor="ctr"/>
                <a:lstStyle/>
                <a:p>
                  <a:endParaRPr lang="en-US"/>
                </a:p>
              </p:txBody>
            </p:sp>
            <p:sp>
              <p:nvSpPr>
                <p:cNvPr id="51240" name="Rectangle 14"/>
                <p:cNvSpPr>
                  <a:spLocks noChangeArrowheads="1"/>
                </p:cNvSpPr>
                <p:nvPr/>
              </p:nvSpPr>
              <p:spPr bwMode="auto">
                <a:xfrm>
                  <a:off x="4450" y="2760"/>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8" name="Group 15"/>
              <p:cNvGrpSpPr>
                <a:grpSpLocks/>
              </p:cNvGrpSpPr>
              <p:nvPr/>
            </p:nvGrpSpPr>
            <p:grpSpPr bwMode="auto">
              <a:xfrm>
                <a:off x="5045" y="2760"/>
                <a:ext cx="565" cy="262"/>
                <a:chOff x="5045" y="2760"/>
                <a:chExt cx="565" cy="262"/>
              </a:xfrm>
            </p:grpSpPr>
            <p:sp>
              <p:nvSpPr>
                <p:cNvPr id="51237" name="Rectangle 16"/>
                <p:cNvSpPr>
                  <a:spLocks noChangeArrowheads="1"/>
                </p:cNvSpPr>
                <p:nvPr/>
              </p:nvSpPr>
              <p:spPr bwMode="auto">
                <a:xfrm>
                  <a:off x="5045" y="2769"/>
                  <a:ext cx="565" cy="194"/>
                </a:xfrm>
                <a:prstGeom prst="rect">
                  <a:avLst/>
                </a:prstGeom>
                <a:noFill/>
                <a:ln w="25560">
                  <a:solidFill>
                    <a:srgbClr val="000000"/>
                  </a:solidFill>
                  <a:miter lim="800000"/>
                  <a:headEnd/>
                  <a:tailEnd/>
                </a:ln>
              </p:spPr>
              <p:txBody>
                <a:bodyPr wrap="none" anchor="ctr"/>
                <a:lstStyle/>
                <a:p>
                  <a:endParaRPr lang="en-US"/>
                </a:p>
              </p:txBody>
            </p:sp>
            <p:sp>
              <p:nvSpPr>
                <p:cNvPr id="51238" name="Rectangle 17"/>
                <p:cNvSpPr>
                  <a:spLocks noChangeArrowheads="1"/>
                </p:cNvSpPr>
                <p:nvPr/>
              </p:nvSpPr>
              <p:spPr bwMode="auto">
                <a:xfrm>
                  <a:off x="5077" y="276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51226" name="Rectangle 18"/>
            <p:cNvSpPr>
              <a:spLocks noChangeArrowheads="1"/>
            </p:cNvSpPr>
            <p:nvPr/>
          </p:nvSpPr>
          <p:spPr bwMode="auto">
            <a:xfrm>
              <a:off x="2178" y="2760"/>
              <a:ext cx="485"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Load</a:t>
              </a:r>
            </a:p>
          </p:txBody>
        </p:sp>
        <p:sp>
          <p:nvSpPr>
            <p:cNvPr id="51227" name="Rectangle 19"/>
            <p:cNvSpPr>
              <a:spLocks noChangeArrowheads="1"/>
            </p:cNvSpPr>
            <p:nvPr/>
          </p:nvSpPr>
          <p:spPr bwMode="auto">
            <a:xfrm>
              <a:off x="2886" y="254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1</a:t>
              </a:r>
            </a:p>
          </p:txBody>
        </p:sp>
        <p:sp>
          <p:nvSpPr>
            <p:cNvPr id="51228" name="Rectangle 20"/>
            <p:cNvSpPr>
              <a:spLocks noChangeArrowheads="1"/>
            </p:cNvSpPr>
            <p:nvPr/>
          </p:nvSpPr>
          <p:spPr bwMode="auto">
            <a:xfrm>
              <a:off x="3468" y="254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2</a:t>
              </a:r>
            </a:p>
          </p:txBody>
        </p:sp>
        <p:sp>
          <p:nvSpPr>
            <p:cNvPr id="51229" name="Rectangle 21"/>
            <p:cNvSpPr>
              <a:spLocks noChangeArrowheads="1"/>
            </p:cNvSpPr>
            <p:nvPr/>
          </p:nvSpPr>
          <p:spPr bwMode="auto">
            <a:xfrm>
              <a:off x="4103" y="254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3</a:t>
              </a:r>
            </a:p>
          </p:txBody>
        </p:sp>
        <p:sp>
          <p:nvSpPr>
            <p:cNvPr id="51230" name="Rectangle 22"/>
            <p:cNvSpPr>
              <a:spLocks noChangeArrowheads="1"/>
            </p:cNvSpPr>
            <p:nvPr/>
          </p:nvSpPr>
          <p:spPr bwMode="auto">
            <a:xfrm>
              <a:off x="4632" y="254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4</a:t>
              </a:r>
            </a:p>
          </p:txBody>
        </p:sp>
        <p:sp>
          <p:nvSpPr>
            <p:cNvPr id="51231" name="Rectangle 23"/>
            <p:cNvSpPr>
              <a:spLocks noChangeArrowheads="1"/>
            </p:cNvSpPr>
            <p:nvPr/>
          </p:nvSpPr>
          <p:spPr bwMode="auto">
            <a:xfrm>
              <a:off x="5214" y="254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5</a:t>
              </a:r>
            </a:p>
          </p:txBody>
        </p:sp>
      </p:grpSp>
      <p:grpSp>
        <p:nvGrpSpPr>
          <p:cNvPr id="9" name="Group 24"/>
          <p:cNvGrpSpPr>
            <a:grpSpLocks/>
          </p:cNvGrpSpPr>
          <p:nvPr/>
        </p:nvGrpSpPr>
        <p:grpSpPr bwMode="auto">
          <a:xfrm>
            <a:off x="3008161" y="5181668"/>
            <a:ext cx="4232160" cy="682632"/>
            <a:chOff x="2089" y="3598"/>
            <a:chExt cx="2939" cy="474"/>
          </a:xfrm>
        </p:grpSpPr>
        <p:grpSp>
          <p:nvGrpSpPr>
            <p:cNvPr id="10" name="Group 25"/>
            <p:cNvGrpSpPr>
              <a:grpSpLocks/>
            </p:cNvGrpSpPr>
            <p:nvPr/>
          </p:nvGrpSpPr>
          <p:grpSpPr bwMode="auto">
            <a:xfrm>
              <a:off x="2646" y="3810"/>
              <a:ext cx="636" cy="262"/>
              <a:chOff x="2646" y="3810"/>
              <a:chExt cx="636" cy="262"/>
            </a:xfrm>
          </p:grpSpPr>
          <p:sp>
            <p:nvSpPr>
              <p:cNvPr id="51223" name="Rectangle 26"/>
              <p:cNvSpPr>
                <a:spLocks noChangeArrowheads="1"/>
              </p:cNvSpPr>
              <p:nvPr/>
            </p:nvSpPr>
            <p:spPr bwMode="auto">
              <a:xfrm>
                <a:off x="2717" y="3818"/>
                <a:ext cx="565" cy="194"/>
              </a:xfrm>
              <a:prstGeom prst="rect">
                <a:avLst/>
              </a:prstGeom>
              <a:noFill/>
              <a:ln w="25560">
                <a:solidFill>
                  <a:srgbClr val="000000"/>
                </a:solidFill>
                <a:miter lim="800000"/>
                <a:headEnd/>
                <a:tailEnd/>
              </a:ln>
            </p:spPr>
            <p:txBody>
              <a:bodyPr wrap="none" anchor="ctr"/>
              <a:lstStyle/>
              <a:p>
                <a:endParaRPr lang="en-US"/>
              </a:p>
            </p:txBody>
          </p:sp>
          <p:sp>
            <p:nvSpPr>
              <p:cNvPr id="51224" name="Rectangle 27"/>
              <p:cNvSpPr>
                <a:spLocks noChangeArrowheads="1"/>
              </p:cNvSpPr>
              <p:nvPr/>
            </p:nvSpPr>
            <p:spPr bwMode="auto">
              <a:xfrm>
                <a:off x="2646" y="381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1" name="Group 28"/>
            <p:cNvGrpSpPr>
              <a:grpSpLocks/>
            </p:cNvGrpSpPr>
            <p:nvPr/>
          </p:nvGrpSpPr>
          <p:grpSpPr bwMode="auto">
            <a:xfrm>
              <a:off x="3113" y="3810"/>
              <a:ext cx="751" cy="262"/>
              <a:chOff x="3113" y="3810"/>
              <a:chExt cx="751" cy="262"/>
            </a:xfrm>
          </p:grpSpPr>
          <p:sp>
            <p:nvSpPr>
              <p:cNvPr id="51221" name="Rectangle 29"/>
              <p:cNvSpPr>
                <a:spLocks noChangeArrowheads="1"/>
              </p:cNvSpPr>
              <p:nvPr/>
            </p:nvSpPr>
            <p:spPr bwMode="auto">
              <a:xfrm>
                <a:off x="3299" y="3818"/>
                <a:ext cx="565" cy="194"/>
              </a:xfrm>
              <a:prstGeom prst="rect">
                <a:avLst/>
              </a:prstGeom>
              <a:noFill/>
              <a:ln w="25560">
                <a:solidFill>
                  <a:srgbClr val="000000"/>
                </a:solidFill>
                <a:miter lim="800000"/>
                <a:headEnd/>
                <a:tailEnd/>
              </a:ln>
            </p:spPr>
            <p:txBody>
              <a:bodyPr wrap="none" anchor="ctr"/>
              <a:lstStyle/>
              <a:p>
                <a:endParaRPr lang="en-US"/>
              </a:p>
            </p:txBody>
          </p:sp>
          <p:sp>
            <p:nvSpPr>
              <p:cNvPr id="51222" name="Rectangle 30"/>
              <p:cNvSpPr>
                <a:spLocks noChangeArrowheads="1"/>
              </p:cNvSpPr>
              <p:nvPr/>
            </p:nvSpPr>
            <p:spPr bwMode="auto">
              <a:xfrm>
                <a:off x="3113" y="381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2" name="Group 31"/>
            <p:cNvGrpSpPr>
              <a:grpSpLocks/>
            </p:cNvGrpSpPr>
            <p:nvPr/>
          </p:nvGrpSpPr>
          <p:grpSpPr bwMode="auto">
            <a:xfrm>
              <a:off x="3879" y="3810"/>
              <a:ext cx="566" cy="262"/>
              <a:chOff x="3879" y="3810"/>
              <a:chExt cx="566" cy="262"/>
            </a:xfrm>
          </p:grpSpPr>
          <p:sp>
            <p:nvSpPr>
              <p:cNvPr id="51219" name="Rectangle 32"/>
              <p:cNvSpPr>
                <a:spLocks noChangeArrowheads="1"/>
              </p:cNvSpPr>
              <p:nvPr/>
            </p:nvSpPr>
            <p:spPr bwMode="auto">
              <a:xfrm>
                <a:off x="3881" y="3818"/>
                <a:ext cx="564" cy="194"/>
              </a:xfrm>
              <a:prstGeom prst="rect">
                <a:avLst/>
              </a:prstGeom>
              <a:noFill/>
              <a:ln w="25560">
                <a:solidFill>
                  <a:srgbClr val="000000"/>
                </a:solidFill>
                <a:miter lim="800000"/>
                <a:headEnd/>
                <a:tailEnd/>
              </a:ln>
            </p:spPr>
            <p:txBody>
              <a:bodyPr wrap="none" anchor="ctr"/>
              <a:lstStyle/>
              <a:p>
                <a:endParaRPr lang="en-US"/>
              </a:p>
            </p:txBody>
          </p:sp>
          <p:sp>
            <p:nvSpPr>
              <p:cNvPr id="51220" name="Rectangle 33"/>
              <p:cNvSpPr>
                <a:spLocks noChangeArrowheads="1"/>
              </p:cNvSpPr>
              <p:nvPr/>
            </p:nvSpPr>
            <p:spPr bwMode="auto">
              <a:xfrm>
                <a:off x="3879" y="381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3" name="Group 34"/>
            <p:cNvGrpSpPr>
              <a:grpSpLocks/>
            </p:cNvGrpSpPr>
            <p:nvPr/>
          </p:nvGrpSpPr>
          <p:grpSpPr bwMode="auto">
            <a:xfrm>
              <a:off x="4463" y="3810"/>
              <a:ext cx="565" cy="262"/>
              <a:chOff x="4463" y="3810"/>
              <a:chExt cx="565" cy="262"/>
            </a:xfrm>
          </p:grpSpPr>
          <p:sp>
            <p:nvSpPr>
              <p:cNvPr id="51217" name="Rectangle 35"/>
              <p:cNvSpPr>
                <a:spLocks noChangeArrowheads="1"/>
              </p:cNvSpPr>
              <p:nvPr/>
            </p:nvSpPr>
            <p:spPr bwMode="auto">
              <a:xfrm>
                <a:off x="4463" y="3818"/>
                <a:ext cx="565" cy="194"/>
              </a:xfrm>
              <a:prstGeom prst="rect">
                <a:avLst/>
              </a:prstGeom>
              <a:noFill/>
              <a:ln w="25560">
                <a:solidFill>
                  <a:srgbClr val="000000"/>
                </a:solidFill>
                <a:miter lim="800000"/>
                <a:headEnd/>
                <a:tailEnd/>
              </a:ln>
            </p:spPr>
            <p:txBody>
              <a:bodyPr wrap="none" anchor="ctr"/>
              <a:lstStyle/>
              <a:p>
                <a:endParaRPr lang="en-US"/>
              </a:p>
            </p:txBody>
          </p:sp>
          <p:sp>
            <p:nvSpPr>
              <p:cNvPr id="51218" name="Rectangle 36"/>
              <p:cNvSpPr>
                <a:spLocks noChangeArrowheads="1"/>
              </p:cNvSpPr>
              <p:nvPr/>
            </p:nvSpPr>
            <p:spPr bwMode="auto">
              <a:xfrm>
                <a:off x="4495" y="381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1212" name="Rectangle 37"/>
            <p:cNvSpPr>
              <a:spLocks noChangeArrowheads="1"/>
            </p:cNvSpPr>
            <p:nvPr/>
          </p:nvSpPr>
          <p:spPr bwMode="auto">
            <a:xfrm>
              <a:off x="2089" y="3810"/>
              <a:ext cx="619"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R-type</a:t>
              </a:r>
            </a:p>
          </p:txBody>
        </p:sp>
        <p:sp>
          <p:nvSpPr>
            <p:cNvPr id="51213" name="Rectangle 38"/>
            <p:cNvSpPr>
              <a:spLocks noChangeArrowheads="1"/>
            </p:cNvSpPr>
            <p:nvPr/>
          </p:nvSpPr>
          <p:spPr bwMode="auto">
            <a:xfrm>
              <a:off x="2886" y="359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1</a:t>
              </a:r>
            </a:p>
          </p:txBody>
        </p:sp>
        <p:sp>
          <p:nvSpPr>
            <p:cNvPr id="51214" name="Rectangle 39"/>
            <p:cNvSpPr>
              <a:spLocks noChangeArrowheads="1"/>
            </p:cNvSpPr>
            <p:nvPr/>
          </p:nvSpPr>
          <p:spPr bwMode="auto">
            <a:xfrm>
              <a:off x="3468" y="359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2</a:t>
              </a:r>
            </a:p>
          </p:txBody>
        </p:sp>
        <p:sp>
          <p:nvSpPr>
            <p:cNvPr id="51215" name="Rectangle 40"/>
            <p:cNvSpPr>
              <a:spLocks noChangeArrowheads="1"/>
            </p:cNvSpPr>
            <p:nvPr/>
          </p:nvSpPr>
          <p:spPr bwMode="auto">
            <a:xfrm>
              <a:off x="4103" y="359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3</a:t>
              </a:r>
            </a:p>
          </p:txBody>
        </p:sp>
        <p:sp>
          <p:nvSpPr>
            <p:cNvPr id="51216" name="Rectangle 41"/>
            <p:cNvSpPr>
              <a:spLocks noChangeArrowheads="1"/>
            </p:cNvSpPr>
            <p:nvPr/>
          </p:nvSpPr>
          <p:spPr bwMode="auto">
            <a:xfrm>
              <a:off x="4632" y="3598"/>
              <a:ext cx="220"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4</a:t>
              </a:r>
            </a:p>
          </p:txBody>
        </p:sp>
      </p:grpSp>
      <p:sp>
        <p:nvSpPr>
          <p:cNvPr id="51204" name="Rectangle 42"/>
          <p:cNvSpPr>
            <a:spLocks noChangeArrowheads="1"/>
          </p:cNvSpPr>
          <p:nvPr/>
        </p:nvSpPr>
        <p:spPr bwMode="auto">
          <a:xfrm>
            <a:off x="571680" y="4952681"/>
            <a:ext cx="8190720" cy="730472"/>
          </a:xfrm>
          <a:prstGeom prst="rect">
            <a:avLst/>
          </a:prstGeom>
          <a:noFill/>
          <a:ln w="9525">
            <a:noFill/>
            <a:round/>
            <a:headEnd/>
            <a:tailEnd/>
          </a:ln>
        </p:spPr>
        <p:txBody>
          <a:bodyPr lIns="57474" tIns="23185" rIns="57474" bIns="23185">
            <a:spAutoFit/>
          </a:bodyPr>
          <a:lstStyle/>
          <a:p>
            <a:pPr marL="622089" lvl="1" indent="-172803">
              <a:lnSpc>
                <a:spcPct val="79000"/>
              </a:lnSpc>
              <a:spcBef>
                <a:spcPts val="1089"/>
              </a:spcBef>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200" b="1" dirty="0">
              <a:solidFill>
                <a:srgbClr val="000000"/>
              </a:solidFill>
            </a:endParaRPr>
          </a:p>
          <a:p>
            <a:pPr marL="622089" lvl="1" indent="-172803">
              <a:lnSpc>
                <a:spcPct val="79000"/>
              </a:lnSpc>
              <a:spcBef>
                <a:spcPts val="1089"/>
              </a:spcBef>
              <a:buSzPct val="100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200" b="1" dirty="0">
              <a:solidFill>
                <a:srgbClr val="000000"/>
              </a:solidFill>
            </a:endParaRPr>
          </a:p>
        </p:txBody>
      </p:sp>
      <p:sp>
        <p:nvSpPr>
          <p:cNvPr id="51205" name="Rectangle 43"/>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Important Observation</a:t>
            </a:r>
          </a:p>
        </p:txBody>
      </p:sp>
      <p:sp>
        <p:nvSpPr>
          <p:cNvPr id="51206" name="Rectangle 44"/>
          <p:cNvSpPr>
            <a:spLocks noGrp="1" noChangeArrowheads="1"/>
          </p:cNvSpPr>
          <p:nvPr>
            <p:ph type="body" idx="4294967295"/>
          </p:nvPr>
        </p:nvSpPr>
        <p:spPr>
          <a:xfrm>
            <a:off x="228961" y="1143480"/>
            <a:ext cx="8762400" cy="5563305"/>
          </a:xfrm>
        </p:spPr>
        <p:txBody>
          <a:bodyPr lIns="82945" tIns="41473" rIns="82945" bIns="41473">
            <a:normAutofit fontScale="92500"/>
          </a:bodyPr>
          <a:lstStyle/>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Each functional unit can only be used </a:t>
            </a:r>
            <a:r>
              <a:rPr lang="en-GB" dirty="0" smtClean="0">
                <a:solidFill>
                  <a:srgbClr val="3366FF"/>
                </a:solidFill>
              </a:rPr>
              <a:t>once</a:t>
            </a:r>
            <a:r>
              <a:rPr lang="en-GB" dirty="0" smtClean="0"/>
              <a:t> per instruction (Except Registers)</a:t>
            </a:r>
          </a:p>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Each functional unit must be used at the </a:t>
            </a:r>
            <a:r>
              <a:rPr lang="en-GB" dirty="0" smtClean="0">
                <a:solidFill>
                  <a:srgbClr val="3366FF"/>
                </a:solidFill>
              </a:rPr>
              <a:t>same</a:t>
            </a:r>
            <a:r>
              <a:rPr lang="en-GB" dirty="0" smtClean="0"/>
              <a:t> stage for all instructions: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Load uses Register File’s Write Port during its </a:t>
            </a:r>
            <a:r>
              <a:rPr lang="en-GB" dirty="0" smtClean="0">
                <a:solidFill>
                  <a:srgbClr val="3366FF"/>
                </a:solidFill>
              </a:rPr>
              <a:t>5th</a:t>
            </a:r>
            <a:r>
              <a:rPr lang="en-GB" dirty="0" smtClean="0"/>
              <a:t> stage</a:t>
            </a:r>
          </a:p>
          <a:p>
            <a:pPr lvl="1">
              <a:spcBef>
                <a:spcPts val="544"/>
              </a:spcBef>
              <a:spcAft>
                <a:spcPts val="544"/>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R-type uses Register File’s Write Port during its </a:t>
            </a:r>
            <a:r>
              <a:rPr lang="en-GB" dirty="0" smtClean="0">
                <a:solidFill>
                  <a:srgbClr val="3366FF"/>
                </a:solidFill>
              </a:rPr>
              <a:t>4th</a:t>
            </a:r>
            <a:r>
              <a:rPr lang="en-GB" dirty="0" smtClean="0"/>
              <a:t> stage</a:t>
            </a:r>
          </a:p>
          <a:p>
            <a:pPr lvl="1">
              <a:spcBef>
                <a:spcPts val="544"/>
              </a:spcBef>
              <a:spcAft>
                <a:spcPts val="544"/>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dirty="0" smtClean="0"/>
          </a:p>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2 ways to solve this pipeline hazard.</a:t>
            </a:r>
          </a:p>
          <a:p>
            <a:pPr>
              <a:lnSpc>
                <a:spcPct val="84000"/>
              </a:lnSpc>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800" dirty="0">
                <a:solidFill>
                  <a:srgbClr val="FF0000"/>
                </a:solidFill>
              </a:rPr>
              <a:t>How do we solve it?</a:t>
            </a:r>
          </a:p>
        </p:txBody>
      </p:sp>
      <p:sp>
        <p:nvSpPr>
          <p:cNvPr id="51207" name="Line 4"/>
          <p:cNvSpPr>
            <a:spLocks noChangeShapeType="1"/>
          </p:cNvSpPr>
          <p:nvPr/>
        </p:nvSpPr>
        <p:spPr bwMode="auto">
          <a:xfrm>
            <a:off x="493920" y="940419"/>
            <a:ext cx="815472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177121" y="1605770"/>
            <a:ext cx="5550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Clock</a:t>
            </a:r>
          </a:p>
        </p:txBody>
      </p:sp>
      <p:grpSp>
        <p:nvGrpSpPr>
          <p:cNvPr id="2" name="Group 2"/>
          <p:cNvGrpSpPr>
            <a:grpSpLocks/>
          </p:cNvGrpSpPr>
          <p:nvPr/>
        </p:nvGrpSpPr>
        <p:grpSpPr bwMode="auto">
          <a:xfrm>
            <a:off x="622080" y="1594248"/>
            <a:ext cx="7909920" cy="253467"/>
            <a:chOff x="432" y="1107"/>
            <a:chExt cx="5493" cy="176"/>
          </a:xfrm>
        </p:grpSpPr>
        <p:grpSp>
          <p:nvGrpSpPr>
            <p:cNvPr id="3" name="Group 3"/>
            <p:cNvGrpSpPr>
              <a:grpSpLocks/>
            </p:cNvGrpSpPr>
            <p:nvPr/>
          </p:nvGrpSpPr>
          <p:grpSpPr bwMode="auto">
            <a:xfrm>
              <a:off x="688" y="1107"/>
              <a:ext cx="572" cy="176"/>
              <a:chOff x="688" y="1107"/>
              <a:chExt cx="572" cy="176"/>
            </a:xfrm>
          </p:grpSpPr>
          <p:sp>
            <p:nvSpPr>
              <p:cNvPr id="53401" name="Line 4"/>
              <p:cNvSpPr>
                <a:spLocks noChangeShapeType="1"/>
              </p:cNvSpPr>
              <p:nvPr/>
            </p:nvSpPr>
            <p:spPr bwMode="auto">
              <a:xfrm>
                <a:off x="696" y="1274"/>
                <a:ext cx="300" cy="1"/>
              </a:xfrm>
              <a:prstGeom prst="line">
                <a:avLst/>
              </a:prstGeom>
              <a:noFill/>
              <a:ln w="25560">
                <a:solidFill>
                  <a:srgbClr val="000000"/>
                </a:solidFill>
                <a:miter lim="800000"/>
                <a:headEnd/>
                <a:tailEnd/>
              </a:ln>
            </p:spPr>
            <p:txBody>
              <a:bodyPr/>
              <a:lstStyle/>
              <a:p>
                <a:endParaRPr lang="en-US"/>
              </a:p>
            </p:txBody>
          </p:sp>
          <p:sp>
            <p:nvSpPr>
              <p:cNvPr id="53402" name="Line 5"/>
              <p:cNvSpPr>
                <a:spLocks noChangeShapeType="1"/>
              </p:cNvSpPr>
              <p:nvPr/>
            </p:nvSpPr>
            <p:spPr bwMode="auto">
              <a:xfrm>
                <a:off x="688" y="1124"/>
                <a:ext cx="1" cy="141"/>
              </a:xfrm>
              <a:prstGeom prst="line">
                <a:avLst/>
              </a:prstGeom>
              <a:noFill/>
              <a:ln w="25560">
                <a:solidFill>
                  <a:srgbClr val="000000"/>
                </a:solidFill>
                <a:miter lim="800000"/>
                <a:headEnd/>
                <a:tailEnd/>
              </a:ln>
            </p:spPr>
            <p:txBody>
              <a:bodyPr/>
              <a:lstStyle/>
              <a:p>
                <a:endParaRPr lang="en-US"/>
              </a:p>
            </p:txBody>
          </p:sp>
          <p:sp>
            <p:nvSpPr>
              <p:cNvPr id="53403" name="Line 6"/>
              <p:cNvSpPr>
                <a:spLocks noChangeShapeType="1"/>
              </p:cNvSpPr>
              <p:nvPr/>
            </p:nvSpPr>
            <p:spPr bwMode="auto">
              <a:xfrm flipV="1">
                <a:off x="1005" y="1106"/>
                <a:ext cx="1" cy="178"/>
              </a:xfrm>
              <a:prstGeom prst="line">
                <a:avLst/>
              </a:prstGeom>
              <a:noFill/>
              <a:ln w="25560">
                <a:solidFill>
                  <a:srgbClr val="000000"/>
                </a:solidFill>
                <a:miter lim="800000"/>
                <a:headEnd/>
                <a:tailEnd/>
              </a:ln>
            </p:spPr>
            <p:txBody>
              <a:bodyPr/>
              <a:lstStyle/>
              <a:p>
                <a:endParaRPr lang="en-US"/>
              </a:p>
            </p:txBody>
          </p:sp>
          <p:sp>
            <p:nvSpPr>
              <p:cNvPr id="53404" name="Line 7"/>
              <p:cNvSpPr>
                <a:spLocks noChangeShapeType="1"/>
              </p:cNvSpPr>
              <p:nvPr/>
            </p:nvSpPr>
            <p:spPr bwMode="auto">
              <a:xfrm>
                <a:off x="1014" y="1115"/>
                <a:ext cx="247" cy="1"/>
              </a:xfrm>
              <a:prstGeom prst="line">
                <a:avLst/>
              </a:prstGeom>
              <a:noFill/>
              <a:ln w="25560">
                <a:solidFill>
                  <a:srgbClr val="000000"/>
                </a:solidFill>
                <a:miter lim="800000"/>
                <a:headEnd/>
                <a:tailEnd/>
              </a:ln>
            </p:spPr>
            <p:txBody>
              <a:bodyPr/>
              <a:lstStyle/>
              <a:p>
                <a:endParaRPr lang="en-US"/>
              </a:p>
            </p:txBody>
          </p:sp>
        </p:grpSp>
        <p:grpSp>
          <p:nvGrpSpPr>
            <p:cNvPr id="4" name="Group 8"/>
            <p:cNvGrpSpPr>
              <a:grpSpLocks/>
            </p:cNvGrpSpPr>
            <p:nvPr/>
          </p:nvGrpSpPr>
          <p:grpSpPr bwMode="auto">
            <a:xfrm>
              <a:off x="1270" y="1107"/>
              <a:ext cx="573" cy="176"/>
              <a:chOff x="1270" y="1107"/>
              <a:chExt cx="573" cy="176"/>
            </a:xfrm>
          </p:grpSpPr>
          <p:sp>
            <p:nvSpPr>
              <p:cNvPr id="53397" name="Line 9"/>
              <p:cNvSpPr>
                <a:spLocks noChangeShapeType="1"/>
              </p:cNvSpPr>
              <p:nvPr/>
            </p:nvSpPr>
            <p:spPr bwMode="auto">
              <a:xfrm>
                <a:off x="1279" y="1274"/>
                <a:ext cx="300" cy="1"/>
              </a:xfrm>
              <a:prstGeom prst="line">
                <a:avLst/>
              </a:prstGeom>
              <a:noFill/>
              <a:ln w="25560">
                <a:solidFill>
                  <a:srgbClr val="000000"/>
                </a:solidFill>
                <a:miter lim="800000"/>
                <a:headEnd/>
                <a:tailEnd/>
              </a:ln>
            </p:spPr>
            <p:txBody>
              <a:bodyPr/>
              <a:lstStyle/>
              <a:p>
                <a:endParaRPr lang="en-US"/>
              </a:p>
            </p:txBody>
          </p:sp>
          <p:sp>
            <p:nvSpPr>
              <p:cNvPr id="53398" name="Line 10"/>
              <p:cNvSpPr>
                <a:spLocks noChangeShapeType="1"/>
              </p:cNvSpPr>
              <p:nvPr/>
            </p:nvSpPr>
            <p:spPr bwMode="auto">
              <a:xfrm>
                <a:off x="1270" y="1124"/>
                <a:ext cx="1" cy="141"/>
              </a:xfrm>
              <a:prstGeom prst="line">
                <a:avLst/>
              </a:prstGeom>
              <a:noFill/>
              <a:ln w="25560">
                <a:solidFill>
                  <a:srgbClr val="000000"/>
                </a:solidFill>
                <a:miter lim="800000"/>
                <a:headEnd/>
                <a:tailEnd/>
              </a:ln>
            </p:spPr>
            <p:txBody>
              <a:bodyPr/>
              <a:lstStyle/>
              <a:p>
                <a:endParaRPr lang="en-US"/>
              </a:p>
            </p:txBody>
          </p:sp>
          <p:sp>
            <p:nvSpPr>
              <p:cNvPr id="53399" name="Line 11"/>
              <p:cNvSpPr>
                <a:spLocks noChangeShapeType="1"/>
              </p:cNvSpPr>
              <p:nvPr/>
            </p:nvSpPr>
            <p:spPr bwMode="auto">
              <a:xfrm flipV="1">
                <a:off x="1587" y="1106"/>
                <a:ext cx="1" cy="178"/>
              </a:xfrm>
              <a:prstGeom prst="line">
                <a:avLst/>
              </a:prstGeom>
              <a:noFill/>
              <a:ln w="25560">
                <a:solidFill>
                  <a:srgbClr val="000000"/>
                </a:solidFill>
                <a:miter lim="800000"/>
                <a:headEnd/>
                <a:tailEnd/>
              </a:ln>
            </p:spPr>
            <p:txBody>
              <a:bodyPr/>
              <a:lstStyle/>
              <a:p>
                <a:endParaRPr lang="en-US"/>
              </a:p>
            </p:txBody>
          </p:sp>
          <p:sp>
            <p:nvSpPr>
              <p:cNvPr id="53400" name="Line 12"/>
              <p:cNvSpPr>
                <a:spLocks noChangeShapeType="1"/>
              </p:cNvSpPr>
              <p:nvPr/>
            </p:nvSpPr>
            <p:spPr bwMode="auto">
              <a:xfrm>
                <a:off x="1596" y="1115"/>
                <a:ext cx="247" cy="1"/>
              </a:xfrm>
              <a:prstGeom prst="line">
                <a:avLst/>
              </a:prstGeom>
              <a:noFill/>
              <a:ln w="25560">
                <a:solidFill>
                  <a:srgbClr val="000000"/>
                </a:solidFill>
                <a:miter lim="800000"/>
                <a:headEnd/>
                <a:tailEnd/>
              </a:ln>
            </p:spPr>
            <p:txBody>
              <a:bodyPr/>
              <a:lstStyle/>
              <a:p>
                <a:endParaRPr lang="en-US"/>
              </a:p>
            </p:txBody>
          </p:sp>
        </p:grpSp>
        <p:grpSp>
          <p:nvGrpSpPr>
            <p:cNvPr id="5" name="Group 13"/>
            <p:cNvGrpSpPr>
              <a:grpSpLocks/>
            </p:cNvGrpSpPr>
            <p:nvPr/>
          </p:nvGrpSpPr>
          <p:grpSpPr bwMode="auto">
            <a:xfrm>
              <a:off x="1852" y="1107"/>
              <a:ext cx="573" cy="176"/>
              <a:chOff x="1852" y="1107"/>
              <a:chExt cx="573" cy="176"/>
            </a:xfrm>
          </p:grpSpPr>
          <p:sp>
            <p:nvSpPr>
              <p:cNvPr id="53393" name="Line 14"/>
              <p:cNvSpPr>
                <a:spLocks noChangeShapeType="1"/>
              </p:cNvSpPr>
              <p:nvPr/>
            </p:nvSpPr>
            <p:spPr bwMode="auto">
              <a:xfrm>
                <a:off x="1861" y="1274"/>
                <a:ext cx="300" cy="1"/>
              </a:xfrm>
              <a:prstGeom prst="line">
                <a:avLst/>
              </a:prstGeom>
              <a:noFill/>
              <a:ln w="25560">
                <a:solidFill>
                  <a:srgbClr val="000000"/>
                </a:solidFill>
                <a:miter lim="800000"/>
                <a:headEnd/>
                <a:tailEnd/>
              </a:ln>
            </p:spPr>
            <p:txBody>
              <a:bodyPr/>
              <a:lstStyle/>
              <a:p>
                <a:endParaRPr lang="en-US"/>
              </a:p>
            </p:txBody>
          </p:sp>
          <p:sp>
            <p:nvSpPr>
              <p:cNvPr id="53394" name="Line 15"/>
              <p:cNvSpPr>
                <a:spLocks noChangeShapeType="1"/>
              </p:cNvSpPr>
              <p:nvPr/>
            </p:nvSpPr>
            <p:spPr bwMode="auto">
              <a:xfrm>
                <a:off x="1852" y="1124"/>
                <a:ext cx="1" cy="141"/>
              </a:xfrm>
              <a:prstGeom prst="line">
                <a:avLst/>
              </a:prstGeom>
              <a:noFill/>
              <a:ln w="25560">
                <a:solidFill>
                  <a:srgbClr val="000000"/>
                </a:solidFill>
                <a:miter lim="800000"/>
                <a:headEnd/>
                <a:tailEnd/>
              </a:ln>
            </p:spPr>
            <p:txBody>
              <a:bodyPr/>
              <a:lstStyle/>
              <a:p>
                <a:endParaRPr lang="en-US"/>
              </a:p>
            </p:txBody>
          </p:sp>
          <p:sp>
            <p:nvSpPr>
              <p:cNvPr id="53395" name="Line 16"/>
              <p:cNvSpPr>
                <a:spLocks noChangeShapeType="1"/>
              </p:cNvSpPr>
              <p:nvPr/>
            </p:nvSpPr>
            <p:spPr bwMode="auto">
              <a:xfrm flipV="1">
                <a:off x="2169" y="1106"/>
                <a:ext cx="1" cy="178"/>
              </a:xfrm>
              <a:prstGeom prst="line">
                <a:avLst/>
              </a:prstGeom>
              <a:noFill/>
              <a:ln w="25560">
                <a:solidFill>
                  <a:srgbClr val="000000"/>
                </a:solidFill>
                <a:miter lim="800000"/>
                <a:headEnd/>
                <a:tailEnd/>
              </a:ln>
            </p:spPr>
            <p:txBody>
              <a:bodyPr/>
              <a:lstStyle/>
              <a:p>
                <a:endParaRPr lang="en-US"/>
              </a:p>
            </p:txBody>
          </p:sp>
          <p:sp>
            <p:nvSpPr>
              <p:cNvPr id="53396" name="Line 17"/>
              <p:cNvSpPr>
                <a:spLocks noChangeShapeType="1"/>
              </p:cNvSpPr>
              <p:nvPr/>
            </p:nvSpPr>
            <p:spPr bwMode="auto">
              <a:xfrm>
                <a:off x="2178" y="1115"/>
                <a:ext cx="247" cy="1"/>
              </a:xfrm>
              <a:prstGeom prst="line">
                <a:avLst/>
              </a:prstGeom>
              <a:noFill/>
              <a:ln w="25560">
                <a:solidFill>
                  <a:srgbClr val="000000"/>
                </a:solidFill>
                <a:miter lim="800000"/>
                <a:headEnd/>
                <a:tailEnd/>
              </a:ln>
            </p:spPr>
            <p:txBody>
              <a:bodyPr/>
              <a:lstStyle/>
              <a:p>
                <a:endParaRPr lang="en-US"/>
              </a:p>
            </p:txBody>
          </p:sp>
        </p:grpSp>
        <p:grpSp>
          <p:nvGrpSpPr>
            <p:cNvPr id="6" name="Group 18"/>
            <p:cNvGrpSpPr>
              <a:grpSpLocks/>
            </p:cNvGrpSpPr>
            <p:nvPr/>
          </p:nvGrpSpPr>
          <p:grpSpPr bwMode="auto">
            <a:xfrm>
              <a:off x="2434" y="1107"/>
              <a:ext cx="572" cy="176"/>
              <a:chOff x="2434" y="1107"/>
              <a:chExt cx="572" cy="176"/>
            </a:xfrm>
          </p:grpSpPr>
          <p:sp>
            <p:nvSpPr>
              <p:cNvPr id="53389" name="Line 19"/>
              <p:cNvSpPr>
                <a:spLocks noChangeShapeType="1"/>
              </p:cNvSpPr>
              <p:nvPr/>
            </p:nvSpPr>
            <p:spPr bwMode="auto">
              <a:xfrm>
                <a:off x="2443" y="1274"/>
                <a:ext cx="300" cy="1"/>
              </a:xfrm>
              <a:prstGeom prst="line">
                <a:avLst/>
              </a:prstGeom>
              <a:noFill/>
              <a:ln w="25560">
                <a:solidFill>
                  <a:srgbClr val="000000"/>
                </a:solidFill>
                <a:miter lim="800000"/>
                <a:headEnd/>
                <a:tailEnd/>
              </a:ln>
            </p:spPr>
            <p:txBody>
              <a:bodyPr/>
              <a:lstStyle/>
              <a:p>
                <a:endParaRPr lang="en-US"/>
              </a:p>
            </p:txBody>
          </p:sp>
          <p:sp>
            <p:nvSpPr>
              <p:cNvPr id="53390" name="Line 20"/>
              <p:cNvSpPr>
                <a:spLocks noChangeShapeType="1"/>
              </p:cNvSpPr>
              <p:nvPr/>
            </p:nvSpPr>
            <p:spPr bwMode="auto">
              <a:xfrm>
                <a:off x="2434" y="1124"/>
                <a:ext cx="1" cy="141"/>
              </a:xfrm>
              <a:prstGeom prst="line">
                <a:avLst/>
              </a:prstGeom>
              <a:noFill/>
              <a:ln w="25560">
                <a:solidFill>
                  <a:srgbClr val="000000"/>
                </a:solidFill>
                <a:miter lim="800000"/>
                <a:headEnd/>
                <a:tailEnd/>
              </a:ln>
            </p:spPr>
            <p:txBody>
              <a:bodyPr/>
              <a:lstStyle/>
              <a:p>
                <a:endParaRPr lang="en-US"/>
              </a:p>
            </p:txBody>
          </p:sp>
          <p:sp>
            <p:nvSpPr>
              <p:cNvPr id="53391" name="Line 21"/>
              <p:cNvSpPr>
                <a:spLocks noChangeShapeType="1"/>
              </p:cNvSpPr>
              <p:nvPr/>
            </p:nvSpPr>
            <p:spPr bwMode="auto">
              <a:xfrm flipV="1">
                <a:off x="2751" y="1106"/>
                <a:ext cx="1" cy="178"/>
              </a:xfrm>
              <a:prstGeom prst="line">
                <a:avLst/>
              </a:prstGeom>
              <a:noFill/>
              <a:ln w="25560">
                <a:solidFill>
                  <a:srgbClr val="000000"/>
                </a:solidFill>
                <a:miter lim="800000"/>
                <a:headEnd/>
                <a:tailEnd/>
              </a:ln>
            </p:spPr>
            <p:txBody>
              <a:bodyPr/>
              <a:lstStyle/>
              <a:p>
                <a:endParaRPr lang="en-US"/>
              </a:p>
            </p:txBody>
          </p:sp>
          <p:sp>
            <p:nvSpPr>
              <p:cNvPr id="53392" name="Line 22"/>
              <p:cNvSpPr>
                <a:spLocks noChangeShapeType="1"/>
              </p:cNvSpPr>
              <p:nvPr/>
            </p:nvSpPr>
            <p:spPr bwMode="auto">
              <a:xfrm>
                <a:off x="2760" y="1115"/>
                <a:ext cx="247" cy="1"/>
              </a:xfrm>
              <a:prstGeom prst="line">
                <a:avLst/>
              </a:prstGeom>
              <a:noFill/>
              <a:ln w="25560">
                <a:solidFill>
                  <a:srgbClr val="000000"/>
                </a:solidFill>
                <a:miter lim="800000"/>
                <a:headEnd/>
                <a:tailEnd/>
              </a:ln>
            </p:spPr>
            <p:txBody>
              <a:bodyPr/>
              <a:lstStyle/>
              <a:p>
                <a:endParaRPr lang="en-US"/>
              </a:p>
            </p:txBody>
          </p:sp>
        </p:grpSp>
        <p:grpSp>
          <p:nvGrpSpPr>
            <p:cNvPr id="7" name="Group 23"/>
            <p:cNvGrpSpPr>
              <a:grpSpLocks/>
            </p:cNvGrpSpPr>
            <p:nvPr/>
          </p:nvGrpSpPr>
          <p:grpSpPr bwMode="auto">
            <a:xfrm>
              <a:off x="3016" y="1107"/>
              <a:ext cx="573" cy="176"/>
              <a:chOff x="3016" y="1107"/>
              <a:chExt cx="573" cy="176"/>
            </a:xfrm>
          </p:grpSpPr>
          <p:sp>
            <p:nvSpPr>
              <p:cNvPr id="53385" name="Line 24"/>
              <p:cNvSpPr>
                <a:spLocks noChangeShapeType="1"/>
              </p:cNvSpPr>
              <p:nvPr/>
            </p:nvSpPr>
            <p:spPr bwMode="auto">
              <a:xfrm>
                <a:off x="3025" y="1274"/>
                <a:ext cx="300" cy="1"/>
              </a:xfrm>
              <a:prstGeom prst="line">
                <a:avLst/>
              </a:prstGeom>
              <a:noFill/>
              <a:ln w="25560">
                <a:solidFill>
                  <a:srgbClr val="000000"/>
                </a:solidFill>
                <a:miter lim="800000"/>
                <a:headEnd/>
                <a:tailEnd/>
              </a:ln>
            </p:spPr>
            <p:txBody>
              <a:bodyPr/>
              <a:lstStyle/>
              <a:p>
                <a:endParaRPr lang="en-US"/>
              </a:p>
            </p:txBody>
          </p:sp>
          <p:sp>
            <p:nvSpPr>
              <p:cNvPr id="53386" name="Line 25"/>
              <p:cNvSpPr>
                <a:spLocks noChangeShapeType="1"/>
              </p:cNvSpPr>
              <p:nvPr/>
            </p:nvSpPr>
            <p:spPr bwMode="auto">
              <a:xfrm>
                <a:off x="3016" y="1124"/>
                <a:ext cx="1" cy="141"/>
              </a:xfrm>
              <a:prstGeom prst="line">
                <a:avLst/>
              </a:prstGeom>
              <a:noFill/>
              <a:ln w="25560">
                <a:solidFill>
                  <a:srgbClr val="000000"/>
                </a:solidFill>
                <a:miter lim="800000"/>
                <a:headEnd/>
                <a:tailEnd/>
              </a:ln>
            </p:spPr>
            <p:txBody>
              <a:bodyPr/>
              <a:lstStyle/>
              <a:p>
                <a:endParaRPr lang="en-US"/>
              </a:p>
            </p:txBody>
          </p:sp>
          <p:sp>
            <p:nvSpPr>
              <p:cNvPr id="53387" name="Line 26"/>
              <p:cNvSpPr>
                <a:spLocks noChangeShapeType="1"/>
              </p:cNvSpPr>
              <p:nvPr/>
            </p:nvSpPr>
            <p:spPr bwMode="auto">
              <a:xfrm flipV="1">
                <a:off x="3333" y="1106"/>
                <a:ext cx="1" cy="178"/>
              </a:xfrm>
              <a:prstGeom prst="line">
                <a:avLst/>
              </a:prstGeom>
              <a:noFill/>
              <a:ln w="25560">
                <a:solidFill>
                  <a:srgbClr val="000000"/>
                </a:solidFill>
                <a:miter lim="800000"/>
                <a:headEnd/>
                <a:tailEnd/>
              </a:ln>
            </p:spPr>
            <p:txBody>
              <a:bodyPr/>
              <a:lstStyle/>
              <a:p>
                <a:endParaRPr lang="en-US"/>
              </a:p>
            </p:txBody>
          </p:sp>
          <p:sp>
            <p:nvSpPr>
              <p:cNvPr id="53388" name="Line 27"/>
              <p:cNvSpPr>
                <a:spLocks noChangeShapeType="1"/>
              </p:cNvSpPr>
              <p:nvPr/>
            </p:nvSpPr>
            <p:spPr bwMode="auto">
              <a:xfrm>
                <a:off x="3342" y="1115"/>
                <a:ext cx="247" cy="1"/>
              </a:xfrm>
              <a:prstGeom prst="line">
                <a:avLst/>
              </a:prstGeom>
              <a:noFill/>
              <a:ln w="25560">
                <a:solidFill>
                  <a:srgbClr val="000000"/>
                </a:solidFill>
                <a:miter lim="800000"/>
                <a:headEnd/>
                <a:tailEnd/>
              </a:ln>
            </p:spPr>
            <p:txBody>
              <a:bodyPr/>
              <a:lstStyle/>
              <a:p>
                <a:endParaRPr lang="en-US"/>
              </a:p>
            </p:txBody>
          </p:sp>
        </p:grpSp>
        <p:grpSp>
          <p:nvGrpSpPr>
            <p:cNvPr id="8" name="Group 28"/>
            <p:cNvGrpSpPr>
              <a:grpSpLocks/>
            </p:cNvGrpSpPr>
            <p:nvPr/>
          </p:nvGrpSpPr>
          <p:grpSpPr bwMode="auto">
            <a:xfrm>
              <a:off x="3598" y="1107"/>
              <a:ext cx="573" cy="176"/>
              <a:chOff x="3598" y="1107"/>
              <a:chExt cx="573" cy="176"/>
            </a:xfrm>
          </p:grpSpPr>
          <p:sp>
            <p:nvSpPr>
              <p:cNvPr id="53381" name="Line 29"/>
              <p:cNvSpPr>
                <a:spLocks noChangeShapeType="1"/>
              </p:cNvSpPr>
              <p:nvPr/>
            </p:nvSpPr>
            <p:spPr bwMode="auto">
              <a:xfrm>
                <a:off x="3607" y="1274"/>
                <a:ext cx="300" cy="1"/>
              </a:xfrm>
              <a:prstGeom prst="line">
                <a:avLst/>
              </a:prstGeom>
              <a:noFill/>
              <a:ln w="25560">
                <a:solidFill>
                  <a:srgbClr val="000000"/>
                </a:solidFill>
                <a:miter lim="800000"/>
                <a:headEnd/>
                <a:tailEnd/>
              </a:ln>
            </p:spPr>
            <p:txBody>
              <a:bodyPr/>
              <a:lstStyle/>
              <a:p>
                <a:endParaRPr lang="en-US"/>
              </a:p>
            </p:txBody>
          </p:sp>
          <p:sp>
            <p:nvSpPr>
              <p:cNvPr id="53382" name="Line 30"/>
              <p:cNvSpPr>
                <a:spLocks noChangeShapeType="1"/>
              </p:cNvSpPr>
              <p:nvPr/>
            </p:nvSpPr>
            <p:spPr bwMode="auto">
              <a:xfrm>
                <a:off x="3598" y="1124"/>
                <a:ext cx="1" cy="141"/>
              </a:xfrm>
              <a:prstGeom prst="line">
                <a:avLst/>
              </a:prstGeom>
              <a:noFill/>
              <a:ln w="25560">
                <a:solidFill>
                  <a:srgbClr val="000000"/>
                </a:solidFill>
                <a:miter lim="800000"/>
                <a:headEnd/>
                <a:tailEnd/>
              </a:ln>
            </p:spPr>
            <p:txBody>
              <a:bodyPr/>
              <a:lstStyle/>
              <a:p>
                <a:endParaRPr lang="en-US"/>
              </a:p>
            </p:txBody>
          </p:sp>
          <p:sp>
            <p:nvSpPr>
              <p:cNvPr id="53383" name="Line 31"/>
              <p:cNvSpPr>
                <a:spLocks noChangeShapeType="1"/>
              </p:cNvSpPr>
              <p:nvPr/>
            </p:nvSpPr>
            <p:spPr bwMode="auto">
              <a:xfrm flipV="1">
                <a:off x="3915" y="1106"/>
                <a:ext cx="1" cy="178"/>
              </a:xfrm>
              <a:prstGeom prst="line">
                <a:avLst/>
              </a:prstGeom>
              <a:noFill/>
              <a:ln w="25560">
                <a:solidFill>
                  <a:srgbClr val="000000"/>
                </a:solidFill>
                <a:miter lim="800000"/>
                <a:headEnd/>
                <a:tailEnd/>
              </a:ln>
            </p:spPr>
            <p:txBody>
              <a:bodyPr/>
              <a:lstStyle/>
              <a:p>
                <a:endParaRPr lang="en-US"/>
              </a:p>
            </p:txBody>
          </p:sp>
          <p:sp>
            <p:nvSpPr>
              <p:cNvPr id="53384" name="Line 32"/>
              <p:cNvSpPr>
                <a:spLocks noChangeShapeType="1"/>
              </p:cNvSpPr>
              <p:nvPr/>
            </p:nvSpPr>
            <p:spPr bwMode="auto">
              <a:xfrm>
                <a:off x="3924" y="1115"/>
                <a:ext cx="247" cy="1"/>
              </a:xfrm>
              <a:prstGeom prst="line">
                <a:avLst/>
              </a:prstGeom>
              <a:noFill/>
              <a:ln w="25560">
                <a:solidFill>
                  <a:srgbClr val="000000"/>
                </a:solidFill>
                <a:miter lim="800000"/>
                <a:headEnd/>
                <a:tailEnd/>
              </a:ln>
            </p:spPr>
            <p:txBody>
              <a:bodyPr/>
              <a:lstStyle/>
              <a:p>
                <a:endParaRPr lang="en-US"/>
              </a:p>
            </p:txBody>
          </p:sp>
        </p:grpSp>
        <p:grpSp>
          <p:nvGrpSpPr>
            <p:cNvPr id="9" name="Group 33"/>
            <p:cNvGrpSpPr>
              <a:grpSpLocks/>
            </p:cNvGrpSpPr>
            <p:nvPr/>
          </p:nvGrpSpPr>
          <p:grpSpPr bwMode="auto">
            <a:xfrm>
              <a:off x="4180" y="1107"/>
              <a:ext cx="572" cy="176"/>
              <a:chOff x="4180" y="1107"/>
              <a:chExt cx="572" cy="176"/>
            </a:xfrm>
          </p:grpSpPr>
          <p:sp>
            <p:nvSpPr>
              <p:cNvPr id="53377" name="Line 34"/>
              <p:cNvSpPr>
                <a:spLocks noChangeShapeType="1"/>
              </p:cNvSpPr>
              <p:nvPr/>
            </p:nvSpPr>
            <p:spPr bwMode="auto">
              <a:xfrm>
                <a:off x="4189" y="1274"/>
                <a:ext cx="300" cy="1"/>
              </a:xfrm>
              <a:prstGeom prst="line">
                <a:avLst/>
              </a:prstGeom>
              <a:noFill/>
              <a:ln w="25560">
                <a:solidFill>
                  <a:srgbClr val="000000"/>
                </a:solidFill>
                <a:miter lim="800000"/>
                <a:headEnd/>
                <a:tailEnd/>
              </a:ln>
            </p:spPr>
            <p:txBody>
              <a:bodyPr/>
              <a:lstStyle/>
              <a:p>
                <a:endParaRPr lang="en-US"/>
              </a:p>
            </p:txBody>
          </p:sp>
          <p:sp>
            <p:nvSpPr>
              <p:cNvPr id="53378" name="Line 35"/>
              <p:cNvSpPr>
                <a:spLocks noChangeShapeType="1"/>
              </p:cNvSpPr>
              <p:nvPr/>
            </p:nvSpPr>
            <p:spPr bwMode="auto">
              <a:xfrm>
                <a:off x="4180" y="1124"/>
                <a:ext cx="1" cy="141"/>
              </a:xfrm>
              <a:prstGeom prst="line">
                <a:avLst/>
              </a:prstGeom>
              <a:noFill/>
              <a:ln w="25560">
                <a:solidFill>
                  <a:srgbClr val="000000"/>
                </a:solidFill>
                <a:miter lim="800000"/>
                <a:headEnd/>
                <a:tailEnd/>
              </a:ln>
            </p:spPr>
            <p:txBody>
              <a:bodyPr/>
              <a:lstStyle/>
              <a:p>
                <a:endParaRPr lang="en-US"/>
              </a:p>
            </p:txBody>
          </p:sp>
          <p:sp>
            <p:nvSpPr>
              <p:cNvPr id="53379" name="Line 36"/>
              <p:cNvSpPr>
                <a:spLocks noChangeShapeType="1"/>
              </p:cNvSpPr>
              <p:nvPr/>
            </p:nvSpPr>
            <p:spPr bwMode="auto">
              <a:xfrm flipV="1">
                <a:off x="4498" y="1106"/>
                <a:ext cx="1" cy="178"/>
              </a:xfrm>
              <a:prstGeom prst="line">
                <a:avLst/>
              </a:prstGeom>
              <a:noFill/>
              <a:ln w="25560">
                <a:solidFill>
                  <a:srgbClr val="000000"/>
                </a:solidFill>
                <a:miter lim="800000"/>
                <a:headEnd/>
                <a:tailEnd/>
              </a:ln>
            </p:spPr>
            <p:txBody>
              <a:bodyPr/>
              <a:lstStyle/>
              <a:p>
                <a:endParaRPr lang="en-US"/>
              </a:p>
            </p:txBody>
          </p:sp>
          <p:sp>
            <p:nvSpPr>
              <p:cNvPr id="53380" name="Line 37"/>
              <p:cNvSpPr>
                <a:spLocks noChangeShapeType="1"/>
              </p:cNvSpPr>
              <p:nvPr/>
            </p:nvSpPr>
            <p:spPr bwMode="auto">
              <a:xfrm>
                <a:off x="4506" y="1115"/>
                <a:ext cx="247" cy="1"/>
              </a:xfrm>
              <a:prstGeom prst="line">
                <a:avLst/>
              </a:prstGeom>
              <a:noFill/>
              <a:ln w="25560">
                <a:solidFill>
                  <a:srgbClr val="000000"/>
                </a:solidFill>
                <a:miter lim="800000"/>
                <a:headEnd/>
                <a:tailEnd/>
              </a:ln>
            </p:spPr>
            <p:txBody>
              <a:bodyPr/>
              <a:lstStyle/>
              <a:p>
                <a:endParaRPr lang="en-US"/>
              </a:p>
            </p:txBody>
          </p:sp>
        </p:grpSp>
        <p:grpSp>
          <p:nvGrpSpPr>
            <p:cNvPr id="10" name="Group 38"/>
            <p:cNvGrpSpPr>
              <a:grpSpLocks/>
            </p:cNvGrpSpPr>
            <p:nvPr/>
          </p:nvGrpSpPr>
          <p:grpSpPr bwMode="auto">
            <a:xfrm>
              <a:off x="4762" y="1107"/>
              <a:ext cx="573" cy="176"/>
              <a:chOff x="4762" y="1107"/>
              <a:chExt cx="573" cy="176"/>
            </a:xfrm>
          </p:grpSpPr>
          <p:sp>
            <p:nvSpPr>
              <p:cNvPr id="53373" name="Line 39"/>
              <p:cNvSpPr>
                <a:spLocks noChangeShapeType="1"/>
              </p:cNvSpPr>
              <p:nvPr/>
            </p:nvSpPr>
            <p:spPr bwMode="auto">
              <a:xfrm>
                <a:off x="4771" y="1274"/>
                <a:ext cx="300" cy="1"/>
              </a:xfrm>
              <a:prstGeom prst="line">
                <a:avLst/>
              </a:prstGeom>
              <a:noFill/>
              <a:ln w="25560">
                <a:solidFill>
                  <a:srgbClr val="000000"/>
                </a:solidFill>
                <a:miter lim="800000"/>
                <a:headEnd/>
                <a:tailEnd/>
              </a:ln>
            </p:spPr>
            <p:txBody>
              <a:bodyPr/>
              <a:lstStyle/>
              <a:p>
                <a:endParaRPr lang="en-US"/>
              </a:p>
            </p:txBody>
          </p:sp>
          <p:sp>
            <p:nvSpPr>
              <p:cNvPr id="53374" name="Line 40"/>
              <p:cNvSpPr>
                <a:spLocks noChangeShapeType="1"/>
              </p:cNvSpPr>
              <p:nvPr/>
            </p:nvSpPr>
            <p:spPr bwMode="auto">
              <a:xfrm>
                <a:off x="4762" y="1124"/>
                <a:ext cx="1" cy="141"/>
              </a:xfrm>
              <a:prstGeom prst="line">
                <a:avLst/>
              </a:prstGeom>
              <a:noFill/>
              <a:ln w="25560">
                <a:solidFill>
                  <a:srgbClr val="000000"/>
                </a:solidFill>
                <a:miter lim="800000"/>
                <a:headEnd/>
                <a:tailEnd/>
              </a:ln>
            </p:spPr>
            <p:txBody>
              <a:bodyPr/>
              <a:lstStyle/>
              <a:p>
                <a:endParaRPr lang="en-US"/>
              </a:p>
            </p:txBody>
          </p:sp>
          <p:sp>
            <p:nvSpPr>
              <p:cNvPr id="53375" name="Line 41"/>
              <p:cNvSpPr>
                <a:spLocks noChangeShapeType="1"/>
              </p:cNvSpPr>
              <p:nvPr/>
            </p:nvSpPr>
            <p:spPr bwMode="auto">
              <a:xfrm flipV="1">
                <a:off x="5079" y="1106"/>
                <a:ext cx="1" cy="178"/>
              </a:xfrm>
              <a:prstGeom prst="line">
                <a:avLst/>
              </a:prstGeom>
              <a:noFill/>
              <a:ln w="25560">
                <a:solidFill>
                  <a:srgbClr val="000000"/>
                </a:solidFill>
                <a:miter lim="800000"/>
                <a:headEnd/>
                <a:tailEnd/>
              </a:ln>
            </p:spPr>
            <p:txBody>
              <a:bodyPr/>
              <a:lstStyle/>
              <a:p>
                <a:endParaRPr lang="en-US"/>
              </a:p>
            </p:txBody>
          </p:sp>
          <p:sp>
            <p:nvSpPr>
              <p:cNvPr id="53376" name="Line 42"/>
              <p:cNvSpPr>
                <a:spLocks noChangeShapeType="1"/>
              </p:cNvSpPr>
              <p:nvPr/>
            </p:nvSpPr>
            <p:spPr bwMode="auto">
              <a:xfrm>
                <a:off x="5088" y="1115"/>
                <a:ext cx="247" cy="1"/>
              </a:xfrm>
              <a:prstGeom prst="line">
                <a:avLst/>
              </a:prstGeom>
              <a:noFill/>
              <a:ln w="25560">
                <a:solidFill>
                  <a:srgbClr val="000000"/>
                </a:solidFill>
                <a:miter lim="800000"/>
                <a:headEnd/>
                <a:tailEnd/>
              </a:ln>
            </p:spPr>
            <p:txBody>
              <a:bodyPr/>
              <a:lstStyle/>
              <a:p>
                <a:endParaRPr lang="en-US"/>
              </a:p>
            </p:txBody>
          </p:sp>
        </p:grpSp>
        <p:sp>
          <p:nvSpPr>
            <p:cNvPr id="53366" name="Line 43"/>
            <p:cNvSpPr>
              <a:spLocks noChangeShapeType="1"/>
            </p:cNvSpPr>
            <p:nvPr/>
          </p:nvSpPr>
          <p:spPr bwMode="auto">
            <a:xfrm>
              <a:off x="432" y="1115"/>
              <a:ext cx="247" cy="1"/>
            </a:xfrm>
            <a:prstGeom prst="line">
              <a:avLst/>
            </a:prstGeom>
            <a:noFill/>
            <a:ln w="25560">
              <a:solidFill>
                <a:srgbClr val="000000"/>
              </a:solidFill>
              <a:miter lim="800000"/>
              <a:headEnd/>
              <a:tailEnd/>
            </a:ln>
          </p:spPr>
          <p:txBody>
            <a:bodyPr/>
            <a:lstStyle/>
            <a:p>
              <a:endParaRPr lang="en-US"/>
            </a:p>
          </p:txBody>
        </p:sp>
        <p:grpSp>
          <p:nvGrpSpPr>
            <p:cNvPr id="11" name="Group 44"/>
            <p:cNvGrpSpPr>
              <a:grpSpLocks/>
            </p:cNvGrpSpPr>
            <p:nvPr/>
          </p:nvGrpSpPr>
          <p:grpSpPr bwMode="auto">
            <a:xfrm>
              <a:off x="5344" y="1107"/>
              <a:ext cx="573" cy="176"/>
              <a:chOff x="5344" y="1107"/>
              <a:chExt cx="573" cy="176"/>
            </a:xfrm>
          </p:grpSpPr>
          <p:sp>
            <p:nvSpPr>
              <p:cNvPr id="53369" name="Line 45"/>
              <p:cNvSpPr>
                <a:spLocks noChangeShapeType="1"/>
              </p:cNvSpPr>
              <p:nvPr/>
            </p:nvSpPr>
            <p:spPr bwMode="auto">
              <a:xfrm>
                <a:off x="5353" y="1274"/>
                <a:ext cx="300" cy="1"/>
              </a:xfrm>
              <a:prstGeom prst="line">
                <a:avLst/>
              </a:prstGeom>
              <a:noFill/>
              <a:ln w="25560">
                <a:solidFill>
                  <a:srgbClr val="000000"/>
                </a:solidFill>
                <a:miter lim="800000"/>
                <a:headEnd/>
                <a:tailEnd/>
              </a:ln>
            </p:spPr>
            <p:txBody>
              <a:bodyPr/>
              <a:lstStyle/>
              <a:p>
                <a:endParaRPr lang="en-US"/>
              </a:p>
            </p:txBody>
          </p:sp>
          <p:sp>
            <p:nvSpPr>
              <p:cNvPr id="53370" name="Line 46"/>
              <p:cNvSpPr>
                <a:spLocks noChangeShapeType="1"/>
              </p:cNvSpPr>
              <p:nvPr/>
            </p:nvSpPr>
            <p:spPr bwMode="auto">
              <a:xfrm>
                <a:off x="5344" y="1124"/>
                <a:ext cx="1" cy="141"/>
              </a:xfrm>
              <a:prstGeom prst="line">
                <a:avLst/>
              </a:prstGeom>
              <a:noFill/>
              <a:ln w="25560">
                <a:solidFill>
                  <a:srgbClr val="000000"/>
                </a:solidFill>
                <a:miter lim="800000"/>
                <a:headEnd/>
                <a:tailEnd/>
              </a:ln>
            </p:spPr>
            <p:txBody>
              <a:bodyPr/>
              <a:lstStyle/>
              <a:p>
                <a:endParaRPr lang="en-US"/>
              </a:p>
            </p:txBody>
          </p:sp>
          <p:sp>
            <p:nvSpPr>
              <p:cNvPr id="53371" name="Line 47"/>
              <p:cNvSpPr>
                <a:spLocks noChangeShapeType="1"/>
              </p:cNvSpPr>
              <p:nvPr/>
            </p:nvSpPr>
            <p:spPr bwMode="auto">
              <a:xfrm flipV="1">
                <a:off x="5661" y="1106"/>
                <a:ext cx="1" cy="178"/>
              </a:xfrm>
              <a:prstGeom prst="line">
                <a:avLst/>
              </a:prstGeom>
              <a:noFill/>
              <a:ln w="25560">
                <a:solidFill>
                  <a:srgbClr val="000000"/>
                </a:solidFill>
                <a:miter lim="800000"/>
                <a:headEnd/>
                <a:tailEnd/>
              </a:ln>
            </p:spPr>
            <p:txBody>
              <a:bodyPr/>
              <a:lstStyle/>
              <a:p>
                <a:endParaRPr lang="en-US"/>
              </a:p>
            </p:txBody>
          </p:sp>
          <p:sp>
            <p:nvSpPr>
              <p:cNvPr id="53372" name="Line 48"/>
              <p:cNvSpPr>
                <a:spLocks noChangeShapeType="1"/>
              </p:cNvSpPr>
              <p:nvPr/>
            </p:nvSpPr>
            <p:spPr bwMode="auto">
              <a:xfrm>
                <a:off x="5670" y="1115"/>
                <a:ext cx="247" cy="1"/>
              </a:xfrm>
              <a:prstGeom prst="line">
                <a:avLst/>
              </a:prstGeom>
              <a:noFill/>
              <a:ln w="25560">
                <a:solidFill>
                  <a:srgbClr val="000000"/>
                </a:solidFill>
                <a:miter lim="800000"/>
                <a:headEnd/>
                <a:tailEnd/>
              </a:ln>
            </p:spPr>
            <p:txBody>
              <a:bodyPr/>
              <a:lstStyle/>
              <a:p>
                <a:endParaRPr lang="en-US"/>
              </a:p>
            </p:txBody>
          </p:sp>
        </p:grpSp>
        <p:sp>
          <p:nvSpPr>
            <p:cNvPr id="53368" name="Line 49"/>
            <p:cNvSpPr>
              <a:spLocks noChangeShapeType="1"/>
            </p:cNvSpPr>
            <p:nvPr/>
          </p:nvSpPr>
          <p:spPr bwMode="auto">
            <a:xfrm>
              <a:off x="5926" y="1124"/>
              <a:ext cx="1" cy="141"/>
            </a:xfrm>
            <a:prstGeom prst="line">
              <a:avLst/>
            </a:prstGeom>
            <a:noFill/>
            <a:ln w="25560">
              <a:solidFill>
                <a:srgbClr val="000000"/>
              </a:solidFill>
              <a:miter lim="800000"/>
              <a:headEnd/>
              <a:tailEnd/>
            </a:ln>
          </p:spPr>
          <p:txBody>
            <a:bodyPr/>
            <a:lstStyle/>
            <a:p>
              <a:endParaRPr lang="en-US"/>
            </a:p>
          </p:txBody>
        </p:sp>
      </p:grpSp>
      <p:sp>
        <p:nvSpPr>
          <p:cNvPr id="53252" name="Line 50"/>
          <p:cNvSpPr>
            <a:spLocks noChangeShapeType="1"/>
          </p:cNvSpPr>
          <p:nvPr/>
        </p:nvSpPr>
        <p:spPr bwMode="auto">
          <a:xfrm flipV="1">
            <a:off x="99072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53" name="Line 51"/>
          <p:cNvSpPr>
            <a:spLocks noChangeShapeType="1"/>
          </p:cNvSpPr>
          <p:nvPr/>
        </p:nvSpPr>
        <p:spPr bwMode="auto">
          <a:xfrm flipV="1">
            <a:off x="182880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54" name="Rectangle 52"/>
          <p:cNvSpPr>
            <a:spLocks noChangeArrowheads="1"/>
          </p:cNvSpPr>
          <p:nvPr/>
        </p:nvSpPr>
        <p:spPr bwMode="auto">
          <a:xfrm>
            <a:off x="1005120"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1</a:t>
            </a:r>
          </a:p>
        </p:txBody>
      </p:sp>
      <p:sp>
        <p:nvSpPr>
          <p:cNvPr id="53255" name="Rectangle 53"/>
          <p:cNvSpPr>
            <a:spLocks noChangeArrowheads="1"/>
          </p:cNvSpPr>
          <p:nvPr/>
        </p:nvSpPr>
        <p:spPr bwMode="auto">
          <a:xfrm>
            <a:off x="176688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2</a:t>
            </a:r>
          </a:p>
        </p:txBody>
      </p:sp>
      <p:sp>
        <p:nvSpPr>
          <p:cNvPr id="53256" name="Line 54"/>
          <p:cNvSpPr>
            <a:spLocks noChangeShapeType="1"/>
          </p:cNvSpPr>
          <p:nvPr/>
        </p:nvSpPr>
        <p:spPr bwMode="auto">
          <a:xfrm flipV="1">
            <a:off x="266688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57" name="Line 55"/>
          <p:cNvSpPr>
            <a:spLocks noChangeShapeType="1"/>
          </p:cNvSpPr>
          <p:nvPr/>
        </p:nvSpPr>
        <p:spPr bwMode="auto">
          <a:xfrm flipV="1">
            <a:off x="350496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58" name="Line 56"/>
          <p:cNvSpPr>
            <a:spLocks noChangeShapeType="1"/>
          </p:cNvSpPr>
          <p:nvPr/>
        </p:nvSpPr>
        <p:spPr bwMode="auto">
          <a:xfrm flipV="1">
            <a:off x="434304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59" name="Line 57"/>
          <p:cNvSpPr>
            <a:spLocks noChangeShapeType="1"/>
          </p:cNvSpPr>
          <p:nvPr/>
        </p:nvSpPr>
        <p:spPr bwMode="auto">
          <a:xfrm flipV="1">
            <a:off x="518112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60" name="Line 58"/>
          <p:cNvSpPr>
            <a:spLocks noChangeShapeType="1"/>
          </p:cNvSpPr>
          <p:nvPr/>
        </p:nvSpPr>
        <p:spPr bwMode="auto">
          <a:xfrm flipV="1">
            <a:off x="601920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61" name="Line 59"/>
          <p:cNvSpPr>
            <a:spLocks noChangeShapeType="1"/>
          </p:cNvSpPr>
          <p:nvPr/>
        </p:nvSpPr>
        <p:spPr bwMode="auto">
          <a:xfrm flipV="1">
            <a:off x="685728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62" name="Line 60"/>
          <p:cNvSpPr>
            <a:spLocks noChangeShapeType="1"/>
          </p:cNvSpPr>
          <p:nvPr/>
        </p:nvSpPr>
        <p:spPr bwMode="auto">
          <a:xfrm flipV="1">
            <a:off x="769536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63" name="Line 61"/>
          <p:cNvSpPr>
            <a:spLocks noChangeShapeType="1"/>
          </p:cNvSpPr>
          <p:nvPr/>
        </p:nvSpPr>
        <p:spPr bwMode="auto">
          <a:xfrm flipV="1">
            <a:off x="8533440" y="1211168"/>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64" name="Rectangle 62"/>
          <p:cNvSpPr>
            <a:spLocks noChangeArrowheads="1"/>
          </p:cNvSpPr>
          <p:nvPr/>
        </p:nvSpPr>
        <p:spPr bwMode="auto">
          <a:xfrm>
            <a:off x="2681280"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3</a:t>
            </a:r>
          </a:p>
        </p:txBody>
      </p:sp>
      <p:sp>
        <p:nvSpPr>
          <p:cNvPr id="53265" name="Rectangle 63"/>
          <p:cNvSpPr>
            <a:spLocks noChangeArrowheads="1"/>
          </p:cNvSpPr>
          <p:nvPr/>
        </p:nvSpPr>
        <p:spPr bwMode="auto">
          <a:xfrm>
            <a:off x="344304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4</a:t>
            </a:r>
          </a:p>
        </p:txBody>
      </p:sp>
      <p:sp>
        <p:nvSpPr>
          <p:cNvPr id="53266" name="Rectangle 64"/>
          <p:cNvSpPr>
            <a:spLocks noChangeArrowheads="1"/>
          </p:cNvSpPr>
          <p:nvPr/>
        </p:nvSpPr>
        <p:spPr bwMode="auto">
          <a:xfrm>
            <a:off x="428112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5</a:t>
            </a:r>
          </a:p>
        </p:txBody>
      </p:sp>
      <p:sp>
        <p:nvSpPr>
          <p:cNvPr id="53267" name="Rectangle 65"/>
          <p:cNvSpPr>
            <a:spLocks noChangeArrowheads="1"/>
          </p:cNvSpPr>
          <p:nvPr/>
        </p:nvSpPr>
        <p:spPr bwMode="auto">
          <a:xfrm>
            <a:off x="511920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6</a:t>
            </a:r>
          </a:p>
        </p:txBody>
      </p:sp>
      <p:sp>
        <p:nvSpPr>
          <p:cNvPr id="53268" name="Rectangle 66"/>
          <p:cNvSpPr>
            <a:spLocks noChangeArrowheads="1"/>
          </p:cNvSpPr>
          <p:nvPr/>
        </p:nvSpPr>
        <p:spPr bwMode="auto">
          <a:xfrm>
            <a:off x="595728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7</a:t>
            </a:r>
          </a:p>
        </p:txBody>
      </p:sp>
      <p:sp>
        <p:nvSpPr>
          <p:cNvPr id="53269" name="Rectangle 67"/>
          <p:cNvSpPr>
            <a:spLocks noChangeArrowheads="1"/>
          </p:cNvSpPr>
          <p:nvPr/>
        </p:nvSpPr>
        <p:spPr bwMode="auto">
          <a:xfrm>
            <a:off x="679536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8</a:t>
            </a:r>
          </a:p>
        </p:txBody>
      </p:sp>
      <p:sp>
        <p:nvSpPr>
          <p:cNvPr id="53270" name="Rectangle 68"/>
          <p:cNvSpPr>
            <a:spLocks noChangeArrowheads="1"/>
          </p:cNvSpPr>
          <p:nvPr/>
        </p:nvSpPr>
        <p:spPr bwMode="auto">
          <a:xfrm>
            <a:off x="7633441" y="1225570"/>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9</a:t>
            </a:r>
          </a:p>
        </p:txBody>
      </p:sp>
      <p:grpSp>
        <p:nvGrpSpPr>
          <p:cNvPr id="12" name="Group 69"/>
          <p:cNvGrpSpPr>
            <a:grpSpLocks/>
          </p:cNvGrpSpPr>
          <p:nvPr/>
        </p:nvGrpSpPr>
        <p:grpSpPr bwMode="auto">
          <a:xfrm>
            <a:off x="4253760" y="3434765"/>
            <a:ext cx="915840" cy="377319"/>
            <a:chOff x="2954" y="2385"/>
            <a:chExt cx="636" cy="262"/>
          </a:xfrm>
        </p:grpSpPr>
        <p:sp>
          <p:nvSpPr>
            <p:cNvPr id="53356" name="Rectangle 70"/>
            <p:cNvSpPr>
              <a:spLocks noChangeArrowheads="1"/>
            </p:cNvSpPr>
            <p:nvPr/>
          </p:nvSpPr>
          <p:spPr bwMode="auto">
            <a:xfrm>
              <a:off x="3025" y="2394"/>
              <a:ext cx="565" cy="194"/>
            </a:xfrm>
            <a:prstGeom prst="rect">
              <a:avLst/>
            </a:prstGeom>
            <a:noFill/>
            <a:ln w="25560">
              <a:solidFill>
                <a:srgbClr val="000000"/>
              </a:solidFill>
              <a:miter lim="800000"/>
              <a:headEnd/>
              <a:tailEnd/>
            </a:ln>
          </p:spPr>
          <p:txBody>
            <a:bodyPr wrap="none" anchor="ctr"/>
            <a:lstStyle/>
            <a:p>
              <a:endParaRPr lang="en-US"/>
            </a:p>
          </p:txBody>
        </p:sp>
        <p:sp>
          <p:nvSpPr>
            <p:cNvPr id="53357" name="Rectangle 71"/>
            <p:cNvSpPr>
              <a:spLocks noChangeArrowheads="1"/>
            </p:cNvSpPr>
            <p:nvPr/>
          </p:nvSpPr>
          <p:spPr bwMode="auto">
            <a:xfrm>
              <a:off x="2954" y="2385"/>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3" name="Group 72"/>
          <p:cNvGrpSpPr>
            <a:grpSpLocks/>
          </p:cNvGrpSpPr>
          <p:nvPr/>
        </p:nvGrpSpPr>
        <p:grpSpPr bwMode="auto">
          <a:xfrm>
            <a:off x="5764321" y="3434765"/>
            <a:ext cx="1081440" cy="377319"/>
            <a:chOff x="4003" y="2385"/>
            <a:chExt cx="751" cy="262"/>
          </a:xfrm>
        </p:grpSpPr>
        <p:sp>
          <p:nvSpPr>
            <p:cNvPr id="53354" name="Rectangle 73"/>
            <p:cNvSpPr>
              <a:spLocks noChangeArrowheads="1"/>
            </p:cNvSpPr>
            <p:nvPr/>
          </p:nvSpPr>
          <p:spPr bwMode="auto">
            <a:xfrm>
              <a:off x="4189" y="2394"/>
              <a:ext cx="565" cy="194"/>
            </a:xfrm>
            <a:prstGeom prst="rect">
              <a:avLst/>
            </a:prstGeom>
            <a:noFill/>
            <a:ln w="25560">
              <a:solidFill>
                <a:srgbClr val="000000"/>
              </a:solidFill>
              <a:miter lim="800000"/>
              <a:headEnd/>
              <a:tailEnd/>
            </a:ln>
          </p:spPr>
          <p:txBody>
            <a:bodyPr wrap="none" anchor="ctr"/>
            <a:lstStyle/>
            <a:p>
              <a:endParaRPr lang="en-US"/>
            </a:p>
          </p:txBody>
        </p:sp>
        <p:sp>
          <p:nvSpPr>
            <p:cNvPr id="53355" name="Rectangle 74"/>
            <p:cNvSpPr>
              <a:spLocks noChangeArrowheads="1"/>
            </p:cNvSpPr>
            <p:nvPr/>
          </p:nvSpPr>
          <p:spPr bwMode="auto">
            <a:xfrm>
              <a:off x="4003" y="2385"/>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4" name="Group 75"/>
          <p:cNvGrpSpPr>
            <a:grpSpLocks/>
          </p:cNvGrpSpPr>
          <p:nvPr/>
        </p:nvGrpSpPr>
        <p:grpSpPr bwMode="auto">
          <a:xfrm>
            <a:off x="6865920" y="3434765"/>
            <a:ext cx="817920" cy="377319"/>
            <a:chOff x="4768" y="2385"/>
            <a:chExt cx="568" cy="262"/>
          </a:xfrm>
        </p:grpSpPr>
        <p:sp>
          <p:nvSpPr>
            <p:cNvPr id="53352" name="Rectangle 76"/>
            <p:cNvSpPr>
              <a:spLocks noChangeArrowheads="1"/>
            </p:cNvSpPr>
            <p:nvPr/>
          </p:nvSpPr>
          <p:spPr bwMode="auto">
            <a:xfrm>
              <a:off x="4771" y="2394"/>
              <a:ext cx="565" cy="194"/>
            </a:xfrm>
            <a:prstGeom prst="rect">
              <a:avLst/>
            </a:prstGeom>
            <a:noFill/>
            <a:ln w="25560">
              <a:solidFill>
                <a:srgbClr val="000000"/>
              </a:solidFill>
              <a:miter lim="800000"/>
              <a:headEnd/>
              <a:tailEnd/>
            </a:ln>
          </p:spPr>
          <p:txBody>
            <a:bodyPr wrap="none" anchor="ctr"/>
            <a:lstStyle/>
            <a:p>
              <a:endParaRPr lang="en-US"/>
            </a:p>
          </p:txBody>
        </p:sp>
        <p:sp>
          <p:nvSpPr>
            <p:cNvPr id="53353" name="Rectangle 77"/>
            <p:cNvSpPr>
              <a:spLocks noChangeArrowheads="1"/>
            </p:cNvSpPr>
            <p:nvPr/>
          </p:nvSpPr>
          <p:spPr bwMode="auto">
            <a:xfrm>
              <a:off x="4768" y="2385"/>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5" name="Group 78"/>
          <p:cNvGrpSpPr>
            <a:grpSpLocks/>
          </p:cNvGrpSpPr>
          <p:nvPr/>
        </p:nvGrpSpPr>
        <p:grpSpPr bwMode="auto">
          <a:xfrm>
            <a:off x="7708320" y="3434764"/>
            <a:ext cx="812160" cy="377319"/>
            <a:chOff x="5353" y="2385"/>
            <a:chExt cx="564" cy="262"/>
          </a:xfrm>
        </p:grpSpPr>
        <p:sp>
          <p:nvSpPr>
            <p:cNvPr id="53350" name="Rectangle 79"/>
            <p:cNvSpPr>
              <a:spLocks noChangeArrowheads="1"/>
            </p:cNvSpPr>
            <p:nvPr/>
          </p:nvSpPr>
          <p:spPr bwMode="auto">
            <a:xfrm>
              <a:off x="5353" y="2394"/>
              <a:ext cx="564" cy="194"/>
            </a:xfrm>
            <a:prstGeom prst="rect">
              <a:avLst/>
            </a:prstGeom>
            <a:noFill/>
            <a:ln w="25560">
              <a:solidFill>
                <a:srgbClr val="000000"/>
              </a:solidFill>
              <a:miter lim="800000"/>
              <a:headEnd/>
              <a:tailEnd/>
            </a:ln>
          </p:spPr>
          <p:txBody>
            <a:bodyPr wrap="none" anchor="ctr"/>
            <a:lstStyle/>
            <a:p>
              <a:endParaRPr lang="en-US"/>
            </a:p>
          </p:txBody>
        </p:sp>
        <p:sp>
          <p:nvSpPr>
            <p:cNvPr id="53351" name="Rectangle 80"/>
            <p:cNvSpPr>
              <a:spLocks noChangeArrowheads="1"/>
            </p:cNvSpPr>
            <p:nvPr/>
          </p:nvSpPr>
          <p:spPr bwMode="auto">
            <a:xfrm>
              <a:off x="5385" y="2385"/>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3275" name="Rectangle 81"/>
          <p:cNvSpPr>
            <a:spLocks noChangeArrowheads="1"/>
          </p:cNvSpPr>
          <p:nvPr/>
        </p:nvSpPr>
        <p:spPr bwMode="auto">
          <a:xfrm>
            <a:off x="3592800" y="3434762"/>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16" name="Group 82"/>
          <p:cNvGrpSpPr>
            <a:grpSpLocks/>
          </p:cNvGrpSpPr>
          <p:nvPr/>
        </p:nvGrpSpPr>
        <p:grpSpPr bwMode="auto">
          <a:xfrm>
            <a:off x="5929920" y="3816404"/>
            <a:ext cx="915840" cy="377320"/>
            <a:chOff x="4118" y="2650"/>
            <a:chExt cx="636" cy="262"/>
          </a:xfrm>
        </p:grpSpPr>
        <p:sp>
          <p:nvSpPr>
            <p:cNvPr id="53348" name="Rectangle 83"/>
            <p:cNvSpPr>
              <a:spLocks noChangeArrowheads="1"/>
            </p:cNvSpPr>
            <p:nvPr/>
          </p:nvSpPr>
          <p:spPr bwMode="auto">
            <a:xfrm>
              <a:off x="4189" y="2659"/>
              <a:ext cx="565" cy="194"/>
            </a:xfrm>
            <a:prstGeom prst="rect">
              <a:avLst/>
            </a:prstGeom>
            <a:noFill/>
            <a:ln w="25560">
              <a:solidFill>
                <a:srgbClr val="000000"/>
              </a:solidFill>
              <a:miter lim="800000"/>
              <a:headEnd/>
              <a:tailEnd/>
            </a:ln>
          </p:spPr>
          <p:txBody>
            <a:bodyPr wrap="none" anchor="ctr"/>
            <a:lstStyle/>
            <a:p>
              <a:endParaRPr lang="en-US"/>
            </a:p>
          </p:txBody>
        </p:sp>
        <p:sp>
          <p:nvSpPr>
            <p:cNvPr id="53349" name="Rectangle 84"/>
            <p:cNvSpPr>
              <a:spLocks noChangeArrowheads="1"/>
            </p:cNvSpPr>
            <p:nvPr/>
          </p:nvSpPr>
          <p:spPr bwMode="auto">
            <a:xfrm>
              <a:off x="4118" y="265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7" name="Group 85"/>
          <p:cNvGrpSpPr>
            <a:grpSpLocks/>
          </p:cNvGrpSpPr>
          <p:nvPr/>
        </p:nvGrpSpPr>
        <p:grpSpPr bwMode="auto">
          <a:xfrm>
            <a:off x="6602401" y="3816404"/>
            <a:ext cx="1081440" cy="377320"/>
            <a:chOff x="4585" y="2650"/>
            <a:chExt cx="751" cy="262"/>
          </a:xfrm>
        </p:grpSpPr>
        <p:sp>
          <p:nvSpPr>
            <p:cNvPr id="53346" name="Rectangle 86"/>
            <p:cNvSpPr>
              <a:spLocks noChangeArrowheads="1"/>
            </p:cNvSpPr>
            <p:nvPr/>
          </p:nvSpPr>
          <p:spPr bwMode="auto">
            <a:xfrm>
              <a:off x="4771" y="2659"/>
              <a:ext cx="565" cy="194"/>
            </a:xfrm>
            <a:prstGeom prst="rect">
              <a:avLst/>
            </a:prstGeom>
            <a:noFill/>
            <a:ln w="25560">
              <a:solidFill>
                <a:srgbClr val="000000"/>
              </a:solidFill>
              <a:miter lim="800000"/>
              <a:headEnd/>
              <a:tailEnd/>
            </a:ln>
          </p:spPr>
          <p:txBody>
            <a:bodyPr wrap="none" anchor="ctr"/>
            <a:lstStyle/>
            <a:p>
              <a:endParaRPr lang="en-US"/>
            </a:p>
          </p:txBody>
        </p:sp>
        <p:sp>
          <p:nvSpPr>
            <p:cNvPr id="53347" name="Rectangle 87"/>
            <p:cNvSpPr>
              <a:spLocks noChangeArrowheads="1"/>
            </p:cNvSpPr>
            <p:nvPr/>
          </p:nvSpPr>
          <p:spPr bwMode="auto">
            <a:xfrm>
              <a:off x="4585" y="265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8" name="Group 88"/>
          <p:cNvGrpSpPr>
            <a:grpSpLocks/>
          </p:cNvGrpSpPr>
          <p:nvPr/>
        </p:nvGrpSpPr>
        <p:grpSpPr bwMode="auto">
          <a:xfrm>
            <a:off x="7705441" y="3816404"/>
            <a:ext cx="815040" cy="377320"/>
            <a:chOff x="5351" y="2650"/>
            <a:chExt cx="566" cy="262"/>
          </a:xfrm>
        </p:grpSpPr>
        <p:sp>
          <p:nvSpPr>
            <p:cNvPr id="53344" name="Rectangle 89"/>
            <p:cNvSpPr>
              <a:spLocks noChangeArrowheads="1"/>
            </p:cNvSpPr>
            <p:nvPr/>
          </p:nvSpPr>
          <p:spPr bwMode="auto">
            <a:xfrm>
              <a:off x="5353" y="2659"/>
              <a:ext cx="564" cy="194"/>
            </a:xfrm>
            <a:prstGeom prst="rect">
              <a:avLst/>
            </a:prstGeom>
            <a:noFill/>
            <a:ln w="25560">
              <a:solidFill>
                <a:srgbClr val="000000"/>
              </a:solidFill>
              <a:miter lim="800000"/>
              <a:headEnd/>
              <a:tailEnd/>
            </a:ln>
          </p:spPr>
          <p:txBody>
            <a:bodyPr wrap="none" anchor="ctr"/>
            <a:lstStyle/>
            <a:p>
              <a:endParaRPr lang="en-US"/>
            </a:p>
          </p:txBody>
        </p:sp>
        <p:sp>
          <p:nvSpPr>
            <p:cNvPr id="53345" name="Rectangle 90"/>
            <p:cNvSpPr>
              <a:spLocks noChangeArrowheads="1"/>
            </p:cNvSpPr>
            <p:nvPr/>
          </p:nvSpPr>
          <p:spPr bwMode="auto">
            <a:xfrm>
              <a:off x="5351" y="2650"/>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19" name="Group 91"/>
          <p:cNvGrpSpPr>
            <a:grpSpLocks/>
          </p:cNvGrpSpPr>
          <p:nvPr/>
        </p:nvGrpSpPr>
        <p:grpSpPr bwMode="auto">
          <a:xfrm>
            <a:off x="1739521" y="2292723"/>
            <a:ext cx="4268160" cy="377320"/>
            <a:chOff x="1208" y="1592"/>
            <a:chExt cx="2964" cy="262"/>
          </a:xfrm>
        </p:grpSpPr>
        <p:grpSp>
          <p:nvGrpSpPr>
            <p:cNvPr id="20" name="Group 92"/>
            <p:cNvGrpSpPr>
              <a:grpSpLocks/>
            </p:cNvGrpSpPr>
            <p:nvPr/>
          </p:nvGrpSpPr>
          <p:grpSpPr bwMode="auto">
            <a:xfrm>
              <a:off x="1208" y="1592"/>
              <a:ext cx="636" cy="262"/>
              <a:chOff x="1208" y="1592"/>
              <a:chExt cx="636" cy="262"/>
            </a:xfrm>
          </p:grpSpPr>
          <p:sp>
            <p:nvSpPr>
              <p:cNvPr id="53342" name="Rectangle 93"/>
              <p:cNvSpPr>
                <a:spLocks noChangeArrowheads="1"/>
              </p:cNvSpPr>
              <p:nvPr/>
            </p:nvSpPr>
            <p:spPr bwMode="auto">
              <a:xfrm>
                <a:off x="1279" y="1601"/>
                <a:ext cx="565" cy="194"/>
              </a:xfrm>
              <a:prstGeom prst="rect">
                <a:avLst/>
              </a:prstGeom>
              <a:noFill/>
              <a:ln w="25560">
                <a:solidFill>
                  <a:srgbClr val="000000"/>
                </a:solidFill>
                <a:miter lim="800000"/>
                <a:headEnd/>
                <a:tailEnd/>
              </a:ln>
            </p:spPr>
            <p:txBody>
              <a:bodyPr wrap="none" anchor="ctr"/>
              <a:lstStyle/>
              <a:p>
                <a:endParaRPr lang="en-US"/>
              </a:p>
            </p:txBody>
          </p:sp>
          <p:sp>
            <p:nvSpPr>
              <p:cNvPr id="53343" name="Rectangle 94"/>
              <p:cNvSpPr>
                <a:spLocks noChangeArrowheads="1"/>
              </p:cNvSpPr>
              <p:nvPr/>
            </p:nvSpPr>
            <p:spPr bwMode="auto">
              <a:xfrm>
                <a:off x="1208" y="1592"/>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1" name="Group 95"/>
            <p:cNvGrpSpPr>
              <a:grpSpLocks/>
            </p:cNvGrpSpPr>
            <p:nvPr/>
          </p:nvGrpSpPr>
          <p:grpSpPr bwMode="auto">
            <a:xfrm>
              <a:off x="1675" y="1592"/>
              <a:ext cx="751" cy="262"/>
              <a:chOff x="1675" y="1592"/>
              <a:chExt cx="751" cy="262"/>
            </a:xfrm>
          </p:grpSpPr>
          <p:sp>
            <p:nvSpPr>
              <p:cNvPr id="53340" name="Rectangle 96"/>
              <p:cNvSpPr>
                <a:spLocks noChangeArrowheads="1"/>
              </p:cNvSpPr>
              <p:nvPr/>
            </p:nvSpPr>
            <p:spPr bwMode="auto">
              <a:xfrm>
                <a:off x="1861" y="1601"/>
                <a:ext cx="565" cy="194"/>
              </a:xfrm>
              <a:prstGeom prst="rect">
                <a:avLst/>
              </a:prstGeom>
              <a:noFill/>
              <a:ln w="25560">
                <a:solidFill>
                  <a:srgbClr val="000000"/>
                </a:solidFill>
                <a:miter lim="800000"/>
                <a:headEnd/>
                <a:tailEnd/>
              </a:ln>
            </p:spPr>
            <p:txBody>
              <a:bodyPr wrap="none" anchor="ctr"/>
              <a:lstStyle/>
              <a:p>
                <a:endParaRPr lang="en-US"/>
              </a:p>
            </p:txBody>
          </p:sp>
          <p:sp>
            <p:nvSpPr>
              <p:cNvPr id="53341" name="Rectangle 97"/>
              <p:cNvSpPr>
                <a:spLocks noChangeArrowheads="1"/>
              </p:cNvSpPr>
              <p:nvPr/>
            </p:nvSpPr>
            <p:spPr bwMode="auto">
              <a:xfrm>
                <a:off x="1675" y="1592"/>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2" name="Group 98"/>
            <p:cNvGrpSpPr>
              <a:grpSpLocks/>
            </p:cNvGrpSpPr>
            <p:nvPr/>
          </p:nvGrpSpPr>
          <p:grpSpPr bwMode="auto">
            <a:xfrm>
              <a:off x="2440" y="1592"/>
              <a:ext cx="568" cy="262"/>
              <a:chOff x="2440" y="1592"/>
              <a:chExt cx="568" cy="262"/>
            </a:xfrm>
          </p:grpSpPr>
          <p:sp>
            <p:nvSpPr>
              <p:cNvPr id="53338" name="Rectangle 99"/>
              <p:cNvSpPr>
                <a:spLocks noChangeArrowheads="1"/>
              </p:cNvSpPr>
              <p:nvPr/>
            </p:nvSpPr>
            <p:spPr bwMode="auto">
              <a:xfrm>
                <a:off x="2443" y="1601"/>
                <a:ext cx="565" cy="194"/>
              </a:xfrm>
              <a:prstGeom prst="rect">
                <a:avLst/>
              </a:prstGeom>
              <a:noFill/>
              <a:ln w="25560">
                <a:solidFill>
                  <a:srgbClr val="000000"/>
                </a:solidFill>
                <a:miter lim="800000"/>
                <a:headEnd/>
                <a:tailEnd/>
              </a:ln>
            </p:spPr>
            <p:txBody>
              <a:bodyPr wrap="none" anchor="ctr"/>
              <a:lstStyle/>
              <a:p>
                <a:endParaRPr lang="en-US"/>
              </a:p>
            </p:txBody>
          </p:sp>
          <p:sp>
            <p:nvSpPr>
              <p:cNvPr id="53339" name="Rectangle 100"/>
              <p:cNvSpPr>
                <a:spLocks noChangeArrowheads="1"/>
              </p:cNvSpPr>
              <p:nvPr/>
            </p:nvSpPr>
            <p:spPr bwMode="auto">
              <a:xfrm>
                <a:off x="2440" y="1592"/>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3" name="Group 101"/>
            <p:cNvGrpSpPr>
              <a:grpSpLocks/>
            </p:cNvGrpSpPr>
            <p:nvPr/>
          </p:nvGrpSpPr>
          <p:grpSpPr bwMode="auto">
            <a:xfrm>
              <a:off x="3012" y="1592"/>
              <a:ext cx="578" cy="262"/>
              <a:chOff x="3012" y="1592"/>
              <a:chExt cx="578" cy="262"/>
            </a:xfrm>
          </p:grpSpPr>
          <p:sp>
            <p:nvSpPr>
              <p:cNvPr id="53336" name="Rectangle 102"/>
              <p:cNvSpPr>
                <a:spLocks noChangeArrowheads="1"/>
              </p:cNvSpPr>
              <p:nvPr/>
            </p:nvSpPr>
            <p:spPr bwMode="auto">
              <a:xfrm>
                <a:off x="3025" y="1601"/>
                <a:ext cx="565" cy="194"/>
              </a:xfrm>
              <a:prstGeom prst="rect">
                <a:avLst/>
              </a:prstGeom>
              <a:noFill/>
              <a:ln w="25560">
                <a:solidFill>
                  <a:srgbClr val="000000"/>
                </a:solidFill>
                <a:miter lim="800000"/>
                <a:headEnd/>
                <a:tailEnd/>
              </a:ln>
            </p:spPr>
            <p:txBody>
              <a:bodyPr wrap="none" anchor="ctr"/>
              <a:lstStyle/>
              <a:p>
                <a:endParaRPr lang="en-US"/>
              </a:p>
            </p:txBody>
          </p:sp>
          <p:sp>
            <p:nvSpPr>
              <p:cNvPr id="53337" name="Rectangle 103"/>
              <p:cNvSpPr>
                <a:spLocks noChangeArrowheads="1"/>
              </p:cNvSpPr>
              <p:nvPr/>
            </p:nvSpPr>
            <p:spPr bwMode="auto">
              <a:xfrm>
                <a:off x="3012" y="1592"/>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24" name="Group 104"/>
            <p:cNvGrpSpPr>
              <a:grpSpLocks/>
            </p:cNvGrpSpPr>
            <p:nvPr/>
          </p:nvGrpSpPr>
          <p:grpSpPr bwMode="auto">
            <a:xfrm>
              <a:off x="3607" y="1592"/>
              <a:ext cx="565" cy="262"/>
              <a:chOff x="3607" y="1592"/>
              <a:chExt cx="565" cy="262"/>
            </a:xfrm>
          </p:grpSpPr>
          <p:sp>
            <p:nvSpPr>
              <p:cNvPr id="53334" name="Rectangle 105"/>
              <p:cNvSpPr>
                <a:spLocks noChangeArrowheads="1"/>
              </p:cNvSpPr>
              <p:nvPr/>
            </p:nvSpPr>
            <p:spPr bwMode="auto">
              <a:xfrm>
                <a:off x="3607" y="1601"/>
                <a:ext cx="565" cy="194"/>
              </a:xfrm>
              <a:prstGeom prst="rect">
                <a:avLst/>
              </a:prstGeom>
              <a:noFill/>
              <a:ln w="25560">
                <a:solidFill>
                  <a:srgbClr val="000000"/>
                </a:solidFill>
                <a:miter lim="800000"/>
                <a:headEnd/>
                <a:tailEnd/>
              </a:ln>
            </p:spPr>
            <p:txBody>
              <a:bodyPr wrap="none" anchor="ctr"/>
              <a:lstStyle/>
              <a:p>
                <a:endParaRPr lang="en-US"/>
              </a:p>
            </p:txBody>
          </p:sp>
          <p:sp>
            <p:nvSpPr>
              <p:cNvPr id="53335" name="Rectangle 106"/>
              <p:cNvSpPr>
                <a:spLocks noChangeArrowheads="1"/>
              </p:cNvSpPr>
              <p:nvPr/>
            </p:nvSpPr>
            <p:spPr bwMode="auto">
              <a:xfrm>
                <a:off x="3638" y="1592"/>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grpSp>
      <p:sp>
        <p:nvSpPr>
          <p:cNvPr id="53280" name="Rectangle 107"/>
          <p:cNvSpPr>
            <a:spLocks noChangeArrowheads="1"/>
          </p:cNvSpPr>
          <p:nvPr/>
        </p:nvSpPr>
        <p:spPr bwMode="auto">
          <a:xfrm>
            <a:off x="1166400" y="2292721"/>
            <a:ext cx="508576"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Load</a:t>
            </a:r>
          </a:p>
        </p:txBody>
      </p:sp>
      <p:grpSp>
        <p:nvGrpSpPr>
          <p:cNvPr id="25" name="Group 108"/>
          <p:cNvGrpSpPr>
            <a:grpSpLocks/>
          </p:cNvGrpSpPr>
          <p:nvPr/>
        </p:nvGrpSpPr>
        <p:grpSpPr bwMode="auto">
          <a:xfrm>
            <a:off x="2577600" y="2672923"/>
            <a:ext cx="914400" cy="377320"/>
            <a:chOff x="1790" y="1856"/>
            <a:chExt cx="635" cy="262"/>
          </a:xfrm>
        </p:grpSpPr>
        <p:sp>
          <p:nvSpPr>
            <p:cNvPr id="53327" name="Rectangle 109"/>
            <p:cNvSpPr>
              <a:spLocks noChangeArrowheads="1"/>
            </p:cNvSpPr>
            <p:nvPr/>
          </p:nvSpPr>
          <p:spPr bwMode="auto">
            <a:xfrm>
              <a:off x="1861" y="1865"/>
              <a:ext cx="564" cy="194"/>
            </a:xfrm>
            <a:prstGeom prst="rect">
              <a:avLst/>
            </a:prstGeom>
            <a:noFill/>
            <a:ln w="25560">
              <a:solidFill>
                <a:srgbClr val="000000"/>
              </a:solidFill>
              <a:miter lim="800000"/>
              <a:headEnd/>
              <a:tailEnd/>
            </a:ln>
          </p:spPr>
          <p:txBody>
            <a:bodyPr wrap="none" anchor="ctr"/>
            <a:lstStyle/>
            <a:p>
              <a:endParaRPr lang="en-US"/>
            </a:p>
          </p:txBody>
        </p:sp>
        <p:sp>
          <p:nvSpPr>
            <p:cNvPr id="53328" name="Rectangle 110"/>
            <p:cNvSpPr>
              <a:spLocks noChangeArrowheads="1"/>
            </p:cNvSpPr>
            <p:nvPr/>
          </p:nvSpPr>
          <p:spPr bwMode="auto">
            <a:xfrm>
              <a:off x="1790" y="1856"/>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6" name="Group 111"/>
          <p:cNvGrpSpPr>
            <a:grpSpLocks/>
          </p:cNvGrpSpPr>
          <p:nvPr/>
        </p:nvGrpSpPr>
        <p:grpSpPr bwMode="auto">
          <a:xfrm>
            <a:off x="3250081" y="2672923"/>
            <a:ext cx="1081440" cy="377320"/>
            <a:chOff x="2257" y="1856"/>
            <a:chExt cx="751" cy="262"/>
          </a:xfrm>
        </p:grpSpPr>
        <p:sp>
          <p:nvSpPr>
            <p:cNvPr id="53325" name="Rectangle 112"/>
            <p:cNvSpPr>
              <a:spLocks noChangeArrowheads="1"/>
            </p:cNvSpPr>
            <p:nvPr/>
          </p:nvSpPr>
          <p:spPr bwMode="auto">
            <a:xfrm>
              <a:off x="2443" y="1865"/>
              <a:ext cx="565" cy="194"/>
            </a:xfrm>
            <a:prstGeom prst="rect">
              <a:avLst/>
            </a:prstGeom>
            <a:noFill/>
            <a:ln w="25560">
              <a:solidFill>
                <a:srgbClr val="000000"/>
              </a:solidFill>
              <a:miter lim="800000"/>
              <a:headEnd/>
              <a:tailEnd/>
            </a:ln>
          </p:spPr>
          <p:txBody>
            <a:bodyPr wrap="none" anchor="ctr"/>
            <a:lstStyle/>
            <a:p>
              <a:endParaRPr lang="en-US"/>
            </a:p>
          </p:txBody>
        </p:sp>
        <p:sp>
          <p:nvSpPr>
            <p:cNvPr id="53326" name="Rectangle 113"/>
            <p:cNvSpPr>
              <a:spLocks noChangeArrowheads="1"/>
            </p:cNvSpPr>
            <p:nvPr/>
          </p:nvSpPr>
          <p:spPr bwMode="auto">
            <a:xfrm>
              <a:off x="2257" y="1856"/>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7" name="Group 114"/>
          <p:cNvGrpSpPr>
            <a:grpSpLocks/>
          </p:cNvGrpSpPr>
          <p:nvPr/>
        </p:nvGrpSpPr>
        <p:grpSpPr bwMode="auto">
          <a:xfrm>
            <a:off x="4351680" y="2672923"/>
            <a:ext cx="817920" cy="377320"/>
            <a:chOff x="3022" y="1856"/>
            <a:chExt cx="568" cy="262"/>
          </a:xfrm>
        </p:grpSpPr>
        <p:sp>
          <p:nvSpPr>
            <p:cNvPr id="53323" name="Rectangle 115"/>
            <p:cNvSpPr>
              <a:spLocks noChangeArrowheads="1"/>
            </p:cNvSpPr>
            <p:nvPr/>
          </p:nvSpPr>
          <p:spPr bwMode="auto">
            <a:xfrm>
              <a:off x="3025" y="1865"/>
              <a:ext cx="565" cy="194"/>
            </a:xfrm>
            <a:prstGeom prst="rect">
              <a:avLst/>
            </a:prstGeom>
            <a:noFill/>
            <a:ln w="25560">
              <a:solidFill>
                <a:srgbClr val="000000"/>
              </a:solidFill>
              <a:miter lim="800000"/>
              <a:headEnd/>
              <a:tailEnd/>
            </a:ln>
          </p:spPr>
          <p:txBody>
            <a:bodyPr wrap="none" anchor="ctr"/>
            <a:lstStyle/>
            <a:p>
              <a:endParaRPr lang="en-US"/>
            </a:p>
          </p:txBody>
        </p:sp>
        <p:sp>
          <p:nvSpPr>
            <p:cNvPr id="53324" name="Rectangle 116"/>
            <p:cNvSpPr>
              <a:spLocks noChangeArrowheads="1"/>
            </p:cNvSpPr>
            <p:nvPr/>
          </p:nvSpPr>
          <p:spPr bwMode="auto">
            <a:xfrm>
              <a:off x="3022" y="1856"/>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8" name="Group 117"/>
          <p:cNvGrpSpPr>
            <a:grpSpLocks/>
          </p:cNvGrpSpPr>
          <p:nvPr/>
        </p:nvGrpSpPr>
        <p:grpSpPr bwMode="auto">
          <a:xfrm>
            <a:off x="6032160" y="2672923"/>
            <a:ext cx="813600" cy="377320"/>
            <a:chOff x="4189" y="1856"/>
            <a:chExt cx="565" cy="262"/>
          </a:xfrm>
        </p:grpSpPr>
        <p:sp>
          <p:nvSpPr>
            <p:cNvPr id="53321" name="Rectangle 118"/>
            <p:cNvSpPr>
              <a:spLocks noChangeArrowheads="1"/>
            </p:cNvSpPr>
            <p:nvPr/>
          </p:nvSpPr>
          <p:spPr bwMode="auto">
            <a:xfrm>
              <a:off x="4189" y="1865"/>
              <a:ext cx="565" cy="194"/>
            </a:xfrm>
            <a:prstGeom prst="rect">
              <a:avLst/>
            </a:prstGeom>
            <a:noFill/>
            <a:ln w="25560">
              <a:solidFill>
                <a:srgbClr val="000000"/>
              </a:solidFill>
              <a:miter lim="800000"/>
              <a:headEnd/>
              <a:tailEnd/>
            </a:ln>
          </p:spPr>
          <p:txBody>
            <a:bodyPr wrap="none" anchor="ctr"/>
            <a:lstStyle/>
            <a:p>
              <a:endParaRPr lang="en-US"/>
            </a:p>
          </p:txBody>
        </p:sp>
        <p:sp>
          <p:nvSpPr>
            <p:cNvPr id="53322" name="Rectangle 119"/>
            <p:cNvSpPr>
              <a:spLocks noChangeArrowheads="1"/>
            </p:cNvSpPr>
            <p:nvPr/>
          </p:nvSpPr>
          <p:spPr bwMode="auto">
            <a:xfrm>
              <a:off x="4220" y="1856"/>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3285" name="Rectangle 120"/>
          <p:cNvSpPr>
            <a:spLocks noChangeArrowheads="1"/>
          </p:cNvSpPr>
          <p:nvPr/>
        </p:nvSpPr>
        <p:spPr bwMode="auto">
          <a:xfrm>
            <a:off x="1916640" y="2749250"/>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29" name="Group 121"/>
          <p:cNvGrpSpPr>
            <a:grpSpLocks/>
          </p:cNvGrpSpPr>
          <p:nvPr/>
        </p:nvGrpSpPr>
        <p:grpSpPr bwMode="auto">
          <a:xfrm>
            <a:off x="3415680" y="3054565"/>
            <a:ext cx="915840" cy="377319"/>
            <a:chOff x="2372" y="2121"/>
            <a:chExt cx="636" cy="262"/>
          </a:xfrm>
        </p:grpSpPr>
        <p:sp>
          <p:nvSpPr>
            <p:cNvPr id="53319" name="Rectangle 122"/>
            <p:cNvSpPr>
              <a:spLocks noChangeArrowheads="1"/>
            </p:cNvSpPr>
            <p:nvPr/>
          </p:nvSpPr>
          <p:spPr bwMode="auto">
            <a:xfrm>
              <a:off x="2443" y="2130"/>
              <a:ext cx="565" cy="194"/>
            </a:xfrm>
            <a:prstGeom prst="rect">
              <a:avLst/>
            </a:prstGeom>
            <a:noFill/>
            <a:ln w="25560">
              <a:solidFill>
                <a:srgbClr val="000000"/>
              </a:solidFill>
              <a:miter lim="800000"/>
              <a:headEnd/>
              <a:tailEnd/>
            </a:ln>
          </p:spPr>
          <p:txBody>
            <a:bodyPr wrap="none" anchor="ctr"/>
            <a:lstStyle/>
            <a:p>
              <a:endParaRPr lang="en-US"/>
            </a:p>
          </p:txBody>
        </p:sp>
        <p:sp>
          <p:nvSpPr>
            <p:cNvPr id="53320" name="Rectangle 123"/>
            <p:cNvSpPr>
              <a:spLocks noChangeArrowheads="1"/>
            </p:cNvSpPr>
            <p:nvPr/>
          </p:nvSpPr>
          <p:spPr bwMode="auto">
            <a:xfrm>
              <a:off x="2372" y="2121"/>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30" name="Group 124"/>
          <p:cNvGrpSpPr>
            <a:grpSpLocks/>
          </p:cNvGrpSpPr>
          <p:nvPr/>
        </p:nvGrpSpPr>
        <p:grpSpPr bwMode="auto">
          <a:xfrm>
            <a:off x="4088161" y="3054565"/>
            <a:ext cx="1081440" cy="377319"/>
            <a:chOff x="2839" y="2121"/>
            <a:chExt cx="751" cy="262"/>
          </a:xfrm>
        </p:grpSpPr>
        <p:sp>
          <p:nvSpPr>
            <p:cNvPr id="53317" name="Rectangle 125"/>
            <p:cNvSpPr>
              <a:spLocks noChangeArrowheads="1"/>
            </p:cNvSpPr>
            <p:nvPr/>
          </p:nvSpPr>
          <p:spPr bwMode="auto">
            <a:xfrm>
              <a:off x="3025" y="2130"/>
              <a:ext cx="565" cy="194"/>
            </a:xfrm>
            <a:prstGeom prst="rect">
              <a:avLst/>
            </a:prstGeom>
            <a:noFill/>
            <a:ln w="25560">
              <a:solidFill>
                <a:srgbClr val="000000"/>
              </a:solidFill>
              <a:miter lim="800000"/>
              <a:headEnd/>
              <a:tailEnd/>
            </a:ln>
          </p:spPr>
          <p:txBody>
            <a:bodyPr wrap="none" anchor="ctr"/>
            <a:lstStyle/>
            <a:p>
              <a:endParaRPr lang="en-US"/>
            </a:p>
          </p:txBody>
        </p:sp>
        <p:sp>
          <p:nvSpPr>
            <p:cNvPr id="53318" name="Rectangle 126"/>
            <p:cNvSpPr>
              <a:spLocks noChangeArrowheads="1"/>
            </p:cNvSpPr>
            <p:nvPr/>
          </p:nvSpPr>
          <p:spPr bwMode="auto">
            <a:xfrm>
              <a:off x="2839" y="2121"/>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31" name="Group 127"/>
          <p:cNvGrpSpPr>
            <a:grpSpLocks/>
          </p:cNvGrpSpPr>
          <p:nvPr/>
        </p:nvGrpSpPr>
        <p:grpSpPr bwMode="auto">
          <a:xfrm>
            <a:off x="6027840" y="3054565"/>
            <a:ext cx="817920" cy="377319"/>
            <a:chOff x="4186" y="2121"/>
            <a:chExt cx="568" cy="262"/>
          </a:xfrm>
        </p:grpSpPr>
        <p:sp>
          <p:nvSpPr>
            <p:cNvPr id="53315" name="Rectangle 128"/>
            <p:cNvSpPr>
              <a:spLocks noChangeArrowheads="1"/>
            </p:cNvSpPr>
            <p:nvPr/>
          </p:nvSpPr>
          <p:spPr bwMode="auto">
            <a:xfrm>
              <a:off x="4189" y="2130"/>
              <a:ext cx="565" cy="194"/>
            </a:xfrm>
            <a:prstGeom prst="rect">
              <a:avLst/>
            </a:prstGeom>
            <a:noFill/>
            <a:ln w="25560">
              <a:solidFill>
                <a:srgbClr val="000000"/>
              </a:solidFill>
              <a:miter lim="800000"/>
              <a:headEnd/>
              <a:tailEnd/>
            </a:ln>
          </p:spPr>
          <p:txBody>
            <a:bodyPr wrap="none" anchor="ctr"/>
            <a:lstStyle/>
            <a:p>
              <a:endParaRPr lang="en-US"/>
            </a:p>
          </p:txBody>
        </p:sp>
        <p:sp>
          <p:nvSpPr>
            <p:cNvPr id="53316" name="Rectangle 129"/>
            <p:cNvSpPr>
              <a:spLocks noChangeArrowheads="1"/>
            </p:cNvSpPr>
            <p:nvPr/>
          </p:nvSpPr>
          <p:spPr bwMode="auto">
            <a:xfrm>
              <a:off x="4186" y="2121"/>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53329" name="Group 130"/>
          <p:cNvGrpSpPr>
            <a:grpSpLocks/>
          </p:cNvGrpSpPr>
          <p:nvPr/>
        </p:nvGrpSpPr>
        <p:grpSpPr bwMode="auto">
          <a:xfrm>
            <a:off x="6870240" y="3054564"/>
            <a:ext cx="813600" cy="377319"/>
            <a:chOff x="4771" y="2121"/>
            <a:chExt cx="565" cy="262"/>
          </a:xfrm>
        </p:grpSpPr>
        <p:sp>
          <p:nvSpPr>
            <p:cNvPr id="53313" name="Rectangle 131"/>
            <p:cNvSpPr>
              <a:spLocks noChangeArrowheads="1"/>
            </p:cNvSpPr>
            <p:nvPr/>
          </p:nvSpPr>
          <p:spPr bwMode="auto">
            <a:xfrm>
              <a:off x="4771" y="2130"/>
              <a:ext cx="565" cy="194"/>
            </a:xfrm>
            <a:prstGeom prst="rect">
              <a:avLst/>
            </a:prstGeom>
            <a:noFill/>
            <a:ln w="25560">
              <a:solidFill>
                <a:srgbClr val="000000"/>
              </a:solidFill>
              <a:miter lim="800000"/>
              <a:headEnd/>
              <a:tailEnd/>
            </a:ln>
          </p:spPr>
          <p:txBody>
            <a:bodyPr wrap="none" anchor="ctr"/>
            <a:lstStyle/>
            <a:p>
              <a:endParaRPr lang="en-US"/>
            </a:p>
          </p:txBody>
        </p:sp>
        <p:sp>
          <p:nvSpPr>
            <p:cNvPr id="53314" name="Rectangle 132"/>
            <p:cNvSpPr>
              <a:spLocks noChangeArrowheads="1"/>
            </p:cNvSpPr>
            <p:nvPr/>
          </p:nvSpPr>
          <p:spPr bwMode="auto">
            <a:xfrm>
              <a:off x="4803" y="2121"/>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3290" name="Rectangle 133"/>
          <p:cNvSpPr>
            <a:spLocks noChangeArrowheads="1"/>
          </p:cNvSpPr>
          <p:nvPr/>
        </p:nvSpPr>
        <p:spPr bwMode="auto">
          <a:xfrm>
            <a:off x="2754720" y="3130889"/>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sp>
        <p:nvSpPr>
          <p:cNvPr id="53291" name="Line 134"/>
          <p:cNvSpPr>
            <a:spLocks noChangeShapeType="1"/>
          </p:cNvSpPr>
          <p:nvPr/>
        </p:nvSpPr>
        <p:spPr bwMode="auto">
          <a:xfrm flipV="1">
            <a:off x="7695360" y="1896680"/>
            <a:ext cx="1440" cy="1247171"/>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92" name="Line 135"/>
          <p:cNvSpPr>
            <a:spLocks noChangeShapeType="1"/>
          </p:cNvSpPr>
          <p:nvPr/>
        </p:nvSpPr>
        <p:spPr bwMode="auto">
          <a:xfrm flipV="1">
            <a:off x="6857280" y="1896680"/>
            <a:ext cx="1440" cy="790643"/>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93" name="Line 136"/>
          <p:cNvSpPr>
            <a:spLocks noChangeShapeType="1"/>
          </p:cNvSpPr>
          <p:nvPr/>
        </p:nvSpPr>
        <p:spPr bwMode="auto">
          <a:xfrm flipV="1">
            <a:off x="8533440" y="1896680"/>
            <a:ext cx="1440" cy="1476155"/>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294" name="Oval 137"/>
          <p:cNvSpPr>
            <a:spLocks noChangeArrowheads="1"/>
          </p:cNvSpPr>
          <p:nvPr/>
        </p:nvSpPr>
        <p:spPr bwMode="auto">
          <a:xfrm>
            <a:off x="5186880" y="2680122"/>
            <a:ext cx="826560" cy="1512159"/>
          </a:xfrm>
          <a:prstGeom prst="ellipse">
            <a:avLst/>
          </a:prstGeom>
          <a:noFill/>
          <a:ln w="12600">
            <a:solidFill>
              <a:srgbClr val="000000"/>
            </a:solidFill>
            <a:miter lim="800000"/>
            <a:headEnd/>
            <a:tailEnd/>
          </a:ln>
        </p:spPr>
        <p:txBody>
          <a:bodyPr wrap="none" lIns="82945" tIns="41473" rIns="82945" bIns="41473" anchor="ctr"/>
          <a:lstStyle/>
          <a:p>
            <a:endParaRPr lang="en-US"/>
          </a:p>
        </p:txBody>
      </p:sp>
      <p:sp>
        <p:nvSpPr>
          <p:cNvPr id="53295" name="Rectangle 138"/>
          <p:cNvSpPr>
            <a:spLocks noChangeArrowheads="1"/>
          </p:cNvSpPr>
          <p:nvPr/>
        </p:nvSpPr>
        <p:spPr bwMode="auto">
          <a:xfrm>
            <a:off x="5110560" y="3054562"/>
            <a:ext cx="750629"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3366FF"/>
                </a:solidFill>
                <a:latin typeface="Trebuchet MS" charset="0"/>
              </a:rPr>
              <a:t>Pipeline</a:t>
            </a:r>
          </a:p>
        </p:txBody>
      </p:sp>
      <p:sp>
        <p:nvSpPr>
          <p:cNvPr id="53296" name="Rectangle 139"/>
          <p:cNvSpPr>
            <a:spLocks noChangeArrowheads="1"/>
          </p:cNvSpPr>
          <p:nvPr/>
        </p:nvSpPr>
        <p:spPr bwMode="auto">
          <a:xfrm>
            <a:off x="5188321" y="3434762"/>
            <a:ext cx="660861"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3366FF"/>
                </a:solidFill>
                <a:latin typeface="Trebuchet MS" charset="0"/>
              </a:rPr>
              <a:t>Bubble</a:t>
            </a:r>
          </a:p>
        </p:txBody>
      </p:sp>
      <p:grpSp>
        <p:nvGrpSpPr>
          <p:cNvPr id="53330" name="Group 140"/>
          <p:cNvGrpSpPr>
            <a:grpSpLocks/>
          </p:cNvGrpSpPr>
          <p:nvPr/>
        </p:nvGrpSpPr>
        <p:grpSpPr bwMode="auto">
          <a:xfrm>
            <a:off x="901440" y="1911083"/>
            <a:ext cx="915840" cy="377319"/>
            <a:chOff x="626" y="1327"/>
            <a:chExt cx="636" cy="262"/>
          </a:xfrm>
        </p:grpSpPr>
        <p:sp>
          <p:nvSpPr>
            <p:cNvPr id="53311" name="Rectangle 141"/>
            <p:cNvSpPr>
              <a:spLocks noChangeArrowheads="1"/>
            </p:cNvSpPr>
            <p:nvPr/>
          </p:nvSpPr>
          <p:spPr bwMode="auto">
            <a:xfrm>
              <a:off x="697" y="1336"/>
              <a:ext cx="565" cy="194"/>
            </a:xfrm>
            <a:prstGeom prst="rect">
              <a:avLst/>
            </a:prstGeom>
            <a:noFill/>
            <a:ln w="25560">
              <a:solidFill>
                <a:srgbClr val="000000"/>
              </a:solidFill>
              <a:miter lim="800000"/>
              <a:headEnd/>
              <a:tailEnd/>
            </a:ln>
          </p:spPr>
          <p:txBody>
            <a:bodyPr wrap="none" anchor="ctr"/>
            <a:lstStyle/>
            <a:p>
              <a:endParaRPr lang="en-US"/>
            </a:p>
          </p:txBody>
        </p:sp>
        <p:sp>
          <p:nvSpPr>
            <p:cNvPr id="53312" name="Rectangle 142"/>
            <p:cNvSpPr>
              <a:spLocks noChangeArrowheads="1"/>
            </p:cNvSpPr>
            <p:nvPr/>
          </p:nvSpPr>
          <p:spPr bwMode="auto">
            <a:xfrm>
              <a:off x="626" y="1327"/>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53331" name="Group 143"/>
          <p:cNvGrpSpPr>
            <a:grpSpLocks/>
          </p:cNvGrpSpPr>
          <p:nvPr/>
        </p:nvGrpSpPr>
        <p:grpSpPr bwMode="auto">
          <a:xfrm>
            <a:off x="1573921" y="1911083"/>
            <a:ext cx="1081440" cy="377319"/>
            <a:chOff x="1093" y="1327"/>
            <a:chExt cx="751" cy="262"/>
          </a:xfrm>
        </p:grpSpPr>
        <p:sp>
          <p:nvSpPr>
            <p:cNvPr id="53309" name="Rectangle 144"/>
            <p:cNvSpPr>
              <a:spLocks noChangeArrowheads="1"/>
            </p:cNvSpPr>
            <p:nvPr/>
          </p:nvSpPr>
          <p:spPr bwMode="auto">
            <a:xfrm>
              <a:off x="1279" y="1336"/>
              <a:ext cx="565" cy="194"/>
            </a:xfrm>
            <a:prstGeom prst="rect">
              <a:avLst/>
            </a:prstGeom>
            <a:noFill/>
            <a:ln w="25560">
              <a:solidFill>
                <a:srgbClr val="000000"/>
              </a:solidFill>
              <a:miter lim="800000"/>
              <a:headEnd/>
              <a:tailEnd/>
            </a:ln>
          </p:spPr>
          <p:txBody>
            <a:bodyPr wrap="none" anchor="ctr"/>
            <a:lstStyle/>
            <a:p>
              <a:endParaRPr lang="en-US"/>
            </a:p>
          </p:txBody>
        </p:sp>
        <p:sp>
          <p:nvSpPr>
            <p:cNvPr id="53310" name="Rectangle 145"/>
            <p:cNvSpPr>
              <a:spLocks noChangeArrowheads="1"/>
            </p:cNvSpPr>
            <p:nvPr/>
          </p:nvSpPr>
          <p:spPr bwMode="auto">
            <a:xfrm>
              <a:off x="1093" y="1327"/>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53332" name="Group 146"/>
          <p:cNvGrpSpPr>
            <a:grpSpLocks/>
          </p:cNvGrpSpPr>
          <p:nvPr/>
        </p:nvGrpSpPr>
        <p:grpSpPr bwMode="auto">
          <a:xfrm>
            <a:off x="2675520" y="1911083"/>
            <a:ext cx="816480" cy="377319"/>
            <a:chOff x="1858" y="1327"/>
            <a:chExt cx="567" cy="262"/>
          </a:xfrm>
        </p:grpSpPr>
        <p:sp>
          <p:nvSpPr>
            <p:cNvPr id="53307" name="Rectangle 147"/>
            <p:cNvSpPr>
              <a:spLocks noChangeArrowheads="1"/>
            </p:cNvSpPr>
            <p:nvPr/>
          </p:nvSpPr>
          <p:spPr bwMode="auto">
            <a:xfrm>
              <a:off x="1861" y="1336"/>
              <a:ext cx="564" cy="194"/>
            </a:xfrm>
            <a:prstGeom prst="rect">
              <a:avLst/>
            </a:prstGeom>
            <a:noFill/>
            <a:ln w="25560">
              <a:solidFill>
                <a:srgbClr val="000000"/>
              </a:solidFill>
              <a:miter lim="800000"/>
              <a:headEnd/>
              <a:tailEnd/>
            </a:ln>
          </p:spPr>
          <p:txBody>
            <a:bodyPr wrap="none" anchor="ctr"/>
            <a:lstStyle/>
            <a:p>
              <a:endParaRPr lang="en-US"/>
            </a:p>
          </p:txBody>
        </p:sp>
        <p:sp>
          <p:nvSpPr>
            <p:cNvPr id="53308" name="Rectangle 148"/>
            <p:cNvSpPr>
              <a:spLocks noChangeArrowheads="1"/>
            </p:cNvSpPr>
            <p:nvPr/>
          </p:nvSpPr>
          <p:spPr bwMode="auto">
            <a:xfrm>
              <a:off x="1858" y="1327"/>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53333" name="Group 149"/>
          <p:cNvGrpSpPr>
            <a:grpSpLocks/>
          </p:cNvGrpSpPr>
          <p:nvPr/>
        </p:nvGrpSpPr>
        <p:grpSpPr bwMode="auto">
          <a:xfrm>
            <a:off x="3517920" y="1911083"/>
            <a:ext cx="813600" cy="377319"/>
            <a:chOff x="2443" y="1327"/>
            <a:chExt cx="565" cy="262"/>
          </a:xfrm>
        </p:grpSpPr>
        <p:sp>
          <p:nvSpPr>
            <p:cNvPr id="53305" name="Rectangle 150"/>
            <p:cNvSpPr>
              <a:spLocks noChangeArrowheads="1"/>
            </p:cNvSpPr>
            <p:nvPr/>
          </p:nvSpPr>
          <p:spPr bwMode="auto">
            <a:xfrm>
              <a:off x="2443" y="1336"/>
              <a:ext cx="565" cy="194"/>
            </a:xfrm>
            <a:prstGeom prst="rect">
              <a:avLst/>
            </a:prstGeom>
            <a:noFill/>
            <a:ln w="25560">
              <a:solidFill>
                <a:srgbClr val="000000"/>
              </a:solidFill>
              <a:miter lim="800000"/>
              <a:headEnd/>
              <a:tailEnd/>
            </a:ln>
          </p:spPr>
          <p:txBody>
            <a:bodyPr wrap="none" anchor="ctr"/>
            <a:lstStyle/>
            <a:p>
              <a:endParaRPr lang="en-US"/>
            </a:p>
          </p:txBody>
        </p:sp>
        <p:sp>
          <p:nvSpPr>
            <p:cNvPr id="53306" name="Rectangle 151"/>
            <p:cNvSpPr>
              <a:spLocks noChangeArrowheads="1"/>
            </p:cNvSpPr>
            <p:nvPr/>
          </p:nvSpPr>
          <p:spPr bwMode="auto">
            <a:xfrm>
              <a:off x="2474" y="1327"/>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3301" name="Line 152"/>
          <p:cNvSpPr>
            <a:spLocks noChangeShapeType="1"/>
          </p:cNvSpPr>
          <p:nvPr/>
        </p:nvSpPr>
        <p:spPr bwMode="auto">
          <a:xfrm flipV="1">
            <a:off x="6019200" y="1896680"/>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302" name="Line 153"/>
          <p:cNvSpPr>
            <a:spLocks noChangeShapeType="1"/>
          </p:cNvSpPr>
          <p:nvPr/>
        </p:nvSpPr>
        <p:spPr bwMode="auto">
          <a:xfrm flipV="1">
            <a:off x="5181120" y="1896680"/>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3303" name="Rectangle 154"/>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800" dirty="0"/>
              <a:t>Solution 1: Insert “Bubble” into the Pipeline</a:t>
            </a:r>
          </a:p>
        </p:txBody>
      </p:sp>
      <p:sp>
        <p:nvSpPr>
          <p:cNvPr id="53304" name="Rectangle 155"/>
          <p:cNvSpPr>
            <a:spLocks noGrp="1" noChangeArrowheads="1"/>
          </p:cNvSpPr>
          <p:nvPr>
            <p:ph type="body" idx="4294967295"/>
          </p:nvPr>
        </p:nvSpPr>
        <p:spPr>
          <a:xfrm>
            <a:off x="228961" y="4267169"/>
            <a:ext cx="8762400" cy="2439616"/>
          </a:xfrm>
        </p:spPr>
        <p:txBody>
          <a:bodyPr lIns="82945" tIns="41473" rIns="82945" bIns="41473"/>
          <a:lstStyle/>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Insert a “bubble” into the pipeline to prevent 2 writes at the same cycle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The control logic can be complex.</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000" dirty="0"/>
              <a:t>Lose instruction fetch and issue opportunity.</a:t>
            </a:r>
          </a:p>
          <a:p>
            <a:pPr>
              <a:lnSpc>
                <a:spcPct val="84000"/>
              </a:lnSpc>
              <a:spcBef>
                <a:spcPts val="612"/>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400" dirty="0"/>
              <a:t>No instruction is started in Cycle 6!</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177121" y="4051146"/>
            <a:ext cx="555063"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Clock</a:t>
            </a:r>
          </a:p>
        </p:txBody>
      </p:sp>
      <p:grpSp>
        <p:nvGrpSpPr>
          <p:cNvPr id="2" name="Group 2"/>
          <p:cNvGrpSpPr>
            <a:grpSpLocks/>
          </p:cNvGrpSpPr>
          <p:nvPr/>
        </p:nvGrpSpPr>
        <p:grpSpPr bwMode="auto">
          <a:xfrm>
            <a:off x="622080" y="4038184"/>
            <a:ext cx="7909920" cy="252027"/>
            <a:chOff x="432" y="2804"/>
            <a:chExt cx="5493" cy="175"/>
          </a:xfrm>
        </p:grpSpPr>
        <p:grpSp>
          <p:nvGrpSpPr>
            <p:cNvPr id="3" name="Group 3"/>
            <p:cNvGrpSpPr>
              <a:grpSpLocks/>
            </p:cNvGrpSpPr>
            <p:nvPr/>
          </p:nvGrpSpPr>
          <p:grpSpPr bwMode="auto">
            <a:xfrm>
              <a:off x="688" y="2804"/>
              <a:ext cx="572" cy="175"/>
              <a:chOff x="688" y="2804"/>
              <a:chExt cx="572" cy="175"/>
            </a:xfrm>
          </p:grpSpPr>
          <p:sp>
            <p:nvSpPr>
              <p:cNvPr id="55467" name="Line 4"/>
              <p:cNvSpPr>
                <a:spLocks noChangeShapeType="1"/>
              </p:cNvSpPr>
              <p:nvPr/>
            </p:nvSpPr>
            <p:spPr bwMode="auto">
              <a:xfrm>
                <a:off x="696" y="2972"/>
                <a:ext cx="300" cy="1"/>
              </a:xfrm>
              <a:prstGeom prst="line">
                <a:avLst/>
              </a:prstGeom>
              <a:noFill/>
              <a:ln w="25560">
                <a:solidFill>
                  <a:srgbClr val="000000"/>
                </a:solidFill>
                <a:miter lim="800000"/>
                <a:headEnd/>
                <a:tailEnd/>
              </a:ln>
            </p:spPr>
            <p:txBody>
              <a:bodyPr/>
              <a:lstStyle/>
              <a:p>
                <a:endParaRPr lang="en-US"/>
              </a:p>
            </p:txBody>
          </p:sp>
          <p:sp>
            <p:nvSpPr>
              <p:cNvPr id="55468" name="Line 5"/>
              <p:cNvSpPr>
                <a:spLocks noChangeShapeType="1"/>
              </p:cNvSpPr>
              <p:nvPr/>
            </p:nvSpPr>
            <p:spPr bwMode="auto">
              <a:xfrm>
                <a:off x="688" y="2822"/>
                <a:ext cx="1" cy="141"/>
              </a:xfrm>
              <a:prstGeom prst="line">
                <a:avLst/>
              </a:prstGeom>
              <a:noFill/>
              <a:ln w="25560">
                <a:solidFill>
                  <a:srgbClr val="000000"/>
                </a:solidFill>
                <a:miter lim="800000"/>
                <a:headEnd/>
                <a:tailEnd/>
              </a:ln>
            </p:spPr>
            <p:txBody>
              <a:bodyPr/>
              <a:lstStyle/>
              <a:p>
                <a:endParaRPr lang="en-US"/>
              </a:p>
            </p:txBody>
          </p:sp>
          <p:sp>
            <p:nvSpPr>
              <p:cNvPr id="55469" name="Line 6"/>
              <p:cNvSpPr>
                <a:spLocks noChangeShapeType="1"/>
              </p:cNvSpPr>
              <p:nvPr/>
            </p:nvSpPr>
            <p:spPr bwMode="auto">
              <a:xfrm flipV="1">
                <a:off x="1005" y="2803"/>
                <a:ext cx="1" cy="178"/>
              </a:xfrm>
              <a:prstGeom prst="line">
                <a:avLst/>
              </a:prstGeom>
              <a:noFill/>
              <a:ln w="25560">
                <a:solidFill>
                  <a:srgbClr val="000000"/>
                </a:solidFill>
                <a:miter lim="800000"/>
                <a:headEnd/>
                <a:tailEnd/>
              </a:ln>
            </p:spPr>
            <p:txBody>
              <a:bodyPr/>
              <a:lstStyle/>
              <a:p>
                <a:endParaRPr lang="en-US"/>
              </a:p>
            </p:txBody>
          </p:sp>
          <p:sp>
            <p:nvSpPr>
              <p:cNvPr id="55470" name="Line 7"/>
              <p:cNvSpPr>
                <a:spLocks noChangeShapeType="1"/>
              </p:cNvSpPr>
              <p:nvPr/>
            </p:nvSpPr>
            <p:spPr bwMode="auto">
              <a:xfrm>
                <a:off x="1014" y="2813"/>
                <a:ext cx="247" cy="1"/>
              </a:xfrm>
              <a:prstGeom prst="line">
                <a:avLst/>
              </a:prstGeom>
              <a:noFill/>
              <a:ln w="25560">
                <a:solidFill>
                  <a:srgbClr val="000000"/>
                </a:solidFill>
                <a:miter lim="800000"/>
                <a:headEnd/>
                <a:tailEnd/>
              </a:ln>
            </p:spPr>
            <p:txBody>
              <a:bodyPr/>
              <a:lstStyle/>
              <a:p>
                <a:endParaRPr lang="en-US"/>
              </a:p>
            </p:txBody>
          </p:sp>
        </p:grpSp>
        <p:grpSp>
          <p:nvGrpSpPr>
            <p:cNvPr id="4" name="Group 8"/>
            <p:cNvGrpSpPr>
              <a:grpSpLocks/>
            </p:cNvGrpSpPr>
            <p:nvPr/>
          </p:nvGrpSpPr>
          <p:grpSpPr bwMode="auto">
            <a:xfrm>
              <a:off x="1270" y="2804"/>
              <a:ext cx="573" cy="175"/>
              <a:chOff x="1270" y="2804"/>
              <a:chExt cx="573" cy="175"/>
            </a:xfrm>
          </p:grpSpPr>
          <p:sp>
            <p:nvSpPr>
              <p:cNvPr id="55463" name="Line 9"/>
              <p:cNvSpPr>
                <a:spLocks noChangeShapeType="1"/>
              </p:cNvSpPr>
              <p:nvPr/>
            </p:nvSpPr>
            <p:spPr bwMode="auto">
              <a:xfrm>
                <a:off x="1279" y="2972"/>
                <a:ext cx="300" cy="1"/>
              </a:xfrm>
              <a:prstGeom prst="line">
                <a:avLst/>
              </a:prstGeom>
              <a:noFill/>
              <a:ln w="25560">
                <a:solidFill>
                  <a:srgbClr val="000000"/>
                </a:solidFill>
                <a:miter lim="800000"/>
                <a:headEnd/>
                <a:tailEnd/>
              </a:ln>
            </p:spPr>
            <p:txBody>
              <a:bodyPr/>
              <a:lstStyle/>
              <a:p>
                <a:endParaRPr lang="en-US"/>
              </a:p>
            </p:txBody>
          </p:sp>
          <p:sp>
            <p:nvSpPr>
              <p:cNvPr id="55464" name="Line 10"/>
              <p:cNvSpPr>
                <a:spLocks noChangeShapeType="1"/>
              </p:cNvSpPr>
              <p:nvPr/>
            </p:nvSpPr>
            <p:spPr bwMode="auto">
              <a:xfrm>
                <a:off x="1270" y="2822"/>
                <a:ext cx="1" cy="141"/>
              </a:xfrm>
              <a:prstGeom prst="line">
                <a:avLst/>
              </a:prstGeom>
              <a:noFill/>
              <a:ln w="25560">
                <a:solidFill>
                  <a:srgbClr val="000000"/>
                </a:solidFill>
                <a:miter lim="800000"/>
                <a:headEnd/>
                <a:tailEnd/>
              </a:ln>
            </p:spPr>
            <p:txBody>
              <a:bodyPr/>
              <a:lstStyle/>
              <a:p>
                <a:endParaRPr lang="en-US"/>
              </a:p>
            </p:txBody>
          </p:sp>
          <p:sp>
            <p:nvSpPr>
              <p:cNvPr id="55465" name="Line 11"/>
              <p:cNvSpPr>
                <a:spLocks noChangeShapeType="1"/>
              </p:cNvSpPr>
              <p:nvPr/>
            </p:nvSpPr>
            <p:spPr bwMode="auto">
              <a:xfrm flipV="1">
                <a:off x="1587" y="2803"/>
                <a:ext cx="1" cy="178"/>
              </a:xfrm>
              <a:prstGeom prst="line">
                <a:avLst/>
              </a:prstGeom>
              <a:noFill/>
              <a:ln w="25560">
                <a:solidFill>
                  <a:srgbClr val="000000"/>
                </a:solidFill>
                <a:miter lim="800000"/>
                <a:headEnd/>
                <a:tailEnd/>
              </a:ln>
            </p:spPr>
            <p:txBody>
              <a:bodyPr/>
              <a:lstStyle/>
              <a:p>
                <a:endParaRPr lang="en-US"/>
              </a:p>
            </p:txBody>
          </p:sp>
          <p:sp>
            <p:nvSpPr>
              <p:cNvPr id="55466" name="Line 12"/>
              <p:cNvSpPr>
                <a:spLocks noChangeShapeType="1"/>
              </p:cNvSpPr>
              <p:nvPr/>
            </p:nvSpPr>
            <p:spPr bwMode="auto">
              <a:xfrm>
                <a:off x="1596" y="2813"/>
                <a:ext cx="247" cy="1"/>
              </a:xfrm>
              <a:prstGeom prst="line">
                <a:avLst/>
              </a:prstGeom>
              <a:noFill/>
              <a:ln w="25560">
                <a:solidFill>
                  <a:srgbClr val="000000"/>
                </a:solidFill>
                <a:miter lim="800000"/>
                <a:headEnd/>
                <a:tailEnd/>
              </a:ln>
            </p:spPr>
            <p:txBody>
              <a:bodyPr/>
              <a:lstStyle/>
              <a:p>
                <a:endParaRPr lang="en-US"/>
              </a:p>
            </p:txBody>
          </p:sp>
        </p:grpSp>
        <p:grpSp>
          <p:nvGrpSpPr>
            <p:cNvPr id="5" name="Group 13"/>
            <p:cNvGrpSpPr>
              <a:grpSpLocks/>
            </p:cNvGrpSpPr>
            <p:nvPr/>
          </p:nvGrpSpPr>
          <p:grpSpPr bwMode="auto">
            <a:xfrm>
              <a:off x="1852" y="2804"/>
              <a:ext cx="573" cy="175"/>
              <a:chOff x="1852" y="2804"/>
              <a:chExt cx="573" cy="175"/>
            </a:xfrm>
          </p:grpSpPr>
          <p:sp>
            <p:nvSpPr>
              <p:cNvPr id="55459" name="Line 14"/>
              <p:cNvSpPr>
                <a:spLocks noChangeShapeType="1"/>
              </p:cNvSpPr>
              <p:nvPr/>
            </p:nvSpPr>
            <p:spPr bwMode="auto">
              <a:xfrm>
                <a:off x="1861" y="2972"/>
                <a:ext cx="300" cy="1"/>
              </a:xfrm>
              <a:prstGeom prst="line">
                <a:avLst/>
              </a:prstGeom>
              <a:noFill/>
              <a:ln w="25560">
                <a:solidFill>
                  <a:srgbClr val="000000"/>
                </a:solidFill>
                <a:miter lim="800000"/>
                <a:headEnd/>
                <a:tailEnd/>
              </a:ln>
            </p:spPr>
            <p:txBody>
              <a:bodyPr/>
              <a:lstStyle/>
              <a:p>
                <a:endParaRPr lang="en-US"/>
              </a:p>
            </p:txBody>
          </p:sp>
          <p:sp>
            <p:nvSpPr>
              <p:cNvPr id="55460" name="Line 15"/>
              <p:cNvSpPr>
                <a:spLocks noChangeShapeType="1"/>
              </p:cNvSpPr>
              <p:nvPr/>
            </p:nvSpPr>
            <p:spPr bwMode="auto">
              <a:xfrm>
                <a:off x="1852" y="2822"/>
                <a:ext cx="1" cy="141"/>
              </a:xfrm>
              <a:prstGeom prst="line">
                <a:avLst/>
              </a:prstGeom>
              <a:noFill/>
              <a:ln w="25560">
                <a:solidFill>
                  <a:srgbClr val="000000"/>
                </a:solidFill>
                <a:miter lim="800000"/>
                <a:headEnd/>
                <a:tailEnd/>
              </a:ln>
            </p:spPr>
            <p:txBody>
              <a:bodyPr/>
              <a:lstStyle/>
              <a:p>
                <a:endParaRPr lang="en-US"/>
              </a:p>
            </p:txBody>
          </p:sp>
          <p:sp>
            <p:nvSpPr>
              <p:cNvPr id="55461" name="Line 16"/>
              <p:cNvSpPr>
                <a:spLocks noChangeShapeType="1"/>
              </p:cNvSpPr>
              <p:nvPr/>
            </p:nvSpPr>
            <p:spPr bwMode="auto">
              <a:xfrm flipV="1">
                <a:off x="2169" y="2803"/>
                <a:ext cx="1" cy="178"/>
              </a:xfrm>
              <a:prstGeom prst="line">
                <a:avLst/>
              </a:prstGeom>
              <a:noFill/>
              <a:ln w="25560">
                <a:solidFill>
                  <a:srgbClr val="000000"/>
                </a:solidFill>
                <a:miter lim="800000"/>
                <a:headEnd/>
                <a:tailEnd/>
              </a:ln>
            </p:spPr>
            <p:txBody>
              <a:bodyPr/>
              <a:lstStyle/>
              <a:p>
                <a:endParaRPr lang="en-US"/>
              </a:p>
            </p:txBody>
          </p:sp>
          <p:sp>
            <p:nvSpPr>
              <p:cNvPr id="55462" name="Line 17"/>
              <p:cNvSpPr>
                <a:spLocks noChangeShapeType="1"/>
              </p:cNvSpPr>
              <p:nvPr/>
            </p:nvSpPr>
            <p:spPr bwMode="auto">
              <a:xfrm>
                <a:off x="2178" y="2813"/>
                <a:ext cx="247" cy="1"/>
              </a:xfrm>
              <a:prstGeom prst="line">
                <a:avLst/>
              </a:prstGeom>
              <a:noFill/>
              <a:ln w="25560">
                <a:solidFill>
                  <a:srgbClr val="000000"/>
                </a:solidFill>
                <a:miter lim="800000"/>
                <a:headEnd/>
                <a:tailEnd/>
              </a:ln>
            </p:spPr>
            <p:txBody>
              <a:bodyPr/>
              <a:lstStyle/>
              <a:p>
                <a:endParaRPr lang="en-US"/>
              </a:p>
            </p:txBody>
          </p:sp>
        </p:grpSp>
        <p:grpSp>
          <p:nvGrpSpPr>
            <p:cNvPr id="6" name="Group 18"/>
            <p:cNvGrpSpPr>
              <a:grpSpLocks/>
            </p:cNvGrpSpPr>
            <p:nvPr/>
          </p:nvGrpSpPr>
          <p:grpSpPr bwMode="auto">
            <a:xfrm>
              <a:off x="2434" y="2804"/>
              <a:ext cx="572" cy="175"/>
              <a:chOff x="2434" y="2804"/>
              <a:chExt cx="572" cy="175"/>
            </a:xfrm>
          </p:grpSpPr>
          <p:sp>
            <p:nvSpPr>
              <p:cNvPr id="55455" name="Line 19"/>
              <p:cNvSpPr>
                <a:spLocks noChangeShapeType="1"/>
              </p:cNvSpPr>
              <p:nvPr/>
            </p:nvSpPr>
            <p:spPr bwMode="auto">
              <a:xfrm>
                <a:off x="2443" y="2972"/>
                <a:ext cx="300" cy="1"/>
              </a:xfrm>
              <a:prstGeom prst="line">
                <a:avLst/>
              </a:prstGeom>
              <a:noFill/>
              <a:ln w="25560">
                <a:solidFill>
                  <a:srgbClr val="000000"/>
                </a:solidFill>
                <a:miter lim="800000"/>
                <a:headEnd/>
                <a:tailEnd/>
              </a:ln>
            </p:spPr>
            <p:txBody>
              <a:bodyPr/>
              <a:lstStyle/>
              <a:p>
                <a:endParaRPr lang="en-US"/>
              </a:p>
            </p:txBody>
          </p:sp>
          <p:sp>
            <p:nvSpPr>
              <p:cNvPr id="55456" name="Line 20"/>
              <p:cNvSpPr>
                <a:spLocks noChangeShapeType="1"/>
              </p:cNvSpPr>
              <p:nvPr/>
            </p:nvSpPr>
            <p:spPr bwMode="auto">
              <a:xfrm>
                <a:off x="2434" y="2822"/>
                <a:ext cx="1" cy="141"/>
              </a:xfrm>
              <a:prstGeom prst="line">
                <a:avLst/>
              </a:prstGeom>
              <a:noFill/>
              <a:ln w="25560">
                <a:solidFill>
                  <a:srgbClr val="000000"/>
                </a:solidFill>
                <a:miter lim="800000"/>
                <a:headEnd/>
                <a:tailEnd/>
              </a:ln>
            </p:spPr>
            <p:txBody>
              <a:bodyPr/>
              <a:lstStyle/>
              <a:p>
                <a:endParaRPr lang="en-US"/>
              </a:p>
            </p:txBody>
          </p:sp>
          <p:sp>
            <p:nvSpPr>
              <p:cNvPr id="55457" name="Line 21"/>
              <p:cNvSpPr>
                <a:spLocks noChangeShapeType="1"/>
              </p:cNvSpPr>
              <p:nvPr/>
            </p:nvSpPr>
            <p:spPr bwMode="auto">
              <a:xfrm flipV="1">
                <a:off x="2751" y="2803"/>
                <a:ext cx="1" cy="178"/>
              </a:xfrm>
              <a:prstGeom prst="line">
                <a:avLst/>
              </a:prstGeom>
              <a:noFill/>
              <a:ln w="25560">
                <a:solidFill>
                  <a:srgbClr val="000000"/>
                </a:solidFill>
                <a:miter lim="800000"/>
                <a:headEnd/>
                <a:tailEnd/>
              </a:ln>
            </p:spPr>
            <p:txBody>
              <a:bodyPr/>
              <a:lstStyle/>
              <a:p>
                <a:endParaRPr lang="en-US"/>
              </a:p>
            </p:txBody>
          </p:sp>
          <p:sp>
            <p:nvSpPr>
              <p:cNvPr id="55458" name="Line 22"/>
              <p:cNvSpPr>
                <a:spLocks noChangeShapeType="1"/>
              </p:cNvSpPr>
              <p:nvPr/>
            </p:nvSpPr>
            <p:spPr bwMode="auto">
              <a:xfrm>
                <a:off x="2760" y="2813"/>
                <a:ext cx="247" cy="1"/>
              </a:xfrm>
              <a:prstGeom prst="line">
                <a:avLst/>
              </a:prstGeom>
              <a:noFill/>
              <a:ln w="25560">
                <a:solidFill>
                  <a:srgbClr val="000000"/>
                </a:solidFill>
                <a:miter lim="800000"/>
                <a:headEnd/>
                <a:tailEnd/>
              </a:ln>
            </p:spPr>
            <p:txBody>
              <a:bodyPr/>
              <a:lstStyle/>
              <a:p>
                <a:endParaRPr lang="en-US"/>
              </a:p>
            </p:txBody>
          </p:sp>
        </p:grpSp>
        <p:grpSp>
          <p:nvGrpSpPr>
            <p:cNvPr id="7" name="Group 23"/>
            <p:cNvGrpSpPr>
              <a:grpSpLocks/>
            </p:cNvGrpSpPr>
            <p:nvPr/>
          </p:nvGrpSpPr>
          <p:grpSpPr bwMode="auto">
            <a:xfrm>
              <a:off x="3016" y="2804"/>
              <a:ext cx="573" cy="175"/>
              <a:chOff x="3016" y="2804"/>
              <a:chExt cx="573" cy="175"/>
            </a:xfrm>
          </p:grpSpPr>
          <p:sp>
            <p:nvSpPr>
              <p:cNvPr id="55451" name="Line 24"/>
              <p:cNvSpPr>
                <a:spLocks noChangeShapeType="1"/>
              </p:cNvSpPr>
              <p:nvPr/>
            </p:nvSpPr>
            <p:spPr bwMode="auto">
              <a:xfrm>
                <a:off x="3025" y="2972"/>
                <a:ext cx="300" cy="1"/>
              </a:xfrm>
              <a:prstGeom prst="line">
                <a:avLst/>
              </a:prstGeom>
              <a:noFill/>
              <a:ln w="25560">
                <a:solidFill>
                  <a:srgbClr val="000000"/>
                </a:solidFill>
                <a:miter lim="800000"/>
                <a:headEnd/>
                <a:tailEnd/>
              </a:ln>
            </p:spPr>
            <p:txBody>
              <a:bodyPr/>
              <a:lstStyle/>
              <a:p>
                <a:endParaRPr lang="en-US"/>
              </a:p>
            </p:txBody>
          </p:sp>
          <p:sp>
            <p:nvSpPr>
              <p:cNvPr id="55452" name="Line 25"/>
              <p:cNvSpPr>
                <a:spLocks noChangeShapeType="1"/>
              </p:cNvSpPr>
              <p:nvPr/>
            </p:nvSpPr>
            <p:spPr bwMode="auto">
              <a:xfrm>
                <a:off x="3016" y="2822"/>
                <a:ext cx="1" cy="141"/>
              </a:xfrm>
              <a:prstGeom prst="line">
                <a:avLst/>
              </a:prstGeom>
              <a:noFill/>
              <a:ln w="25560">
                <a:solidFill>
                  <a:srgbClr val="000000"/>
                </a:solidFill>
                <a:miter lim="800000"/>
                <a:headEnd/>
                <a:tailEnd/>
              </a:ln>
            </p:spPr>
            <p:txBody>
              <a:bodyPr/>
              <a:lstStyle/>
              <a:p>
                <a:endParaRPr lang="en-US"/>
              </a:p>
            </p:txBody>
          </p:sp>
          <p:sp>
            <p:nvSpPr>
              <p:cNvPr id="55453" name="Line 26"/>
              <p:cNvSpPr>
                <a:spLocks noChangeShapeType="1"/>
              </p:cNvSpPr>
              <p:nvPr/>
            </p:nvSpPr>
            <p:spPr bwMode="auto">
              <a:xfrm flipV="1">
                <a:off x="3333" y="2803"/>
                <a:ext cx="1" cy="178"/>
              </a:xfrm>
              <a:prstGeom prst="line">
                <a:avLst/>
              </a:prstGeom>
              <a:noFill/>
              <a:ln w="25560">
                <a:solidFill>
                  <a:srgbClr val="000000"/>
                </a:solidFill>
                <a:miter lim="800000"/>
                <a:headEnd/>
                <a:tailEnd/>
              </a:ln>
            </p:spPr>
            <p:txBody>
              <a:bodyPr/>
              <a:lstStyle/>
              <a:p>
                <a:endParaRPr lang="en-US"/>
              </a:p>
            </p:txBody>
          </p:sp>
          <p:sp>
            <p:nvSpPr>
              <p:cNvPr id="55454" name="Line 27"/>
              <p:cNvSpPr>
                <a:spLocks noChangeShapeType="1"/>
              </p:cNvSpPr>
              <p:nvPr/>
            </p:nvSpPr>
            <p:spPr bwMode="auto">
              <a:xfrm>
                <a:off x="3342" y="2813"/>
                <a:ext cx="247" cy="1"/>
              </a:xfrm>
              <a:prstGeom prst="line">
                <a:avLst/>
              </a:prstGeom>
              <a:noFill/>
              <a:ln w="25560">
                <a:solidFill>
                  <a:srgbClr val="000000"/>
                </a:solidFill>
                <a:miter lim="800000"/>
                <a:headEnd/>
                <a:tailEnd/>
              </a:ln>
            </p:spPr>
            <p:txBody>
              <a:bodyPr/>
              <a:lstStyle/>
              <a:p>
                <a:endParaRPr lang="en-US"/>
              </a:p>
            </p:txBody>
          </p:sp>
        </p:grpSp>
        <p:grpSp>
          <p:nvGrpSpPr>
            <p:cNvPr id="8" name="Group 28"/>
            <p:cNvGrpSpPr>
              <a:grpSpLocks/>
            </p:cNvGrpSpPr>
            <p:nvPr/>
          </p:nvGrpSpPr>
          <p:grpSpPr bwMode="auto">
            <a:xfrm>
              <a:off x="3598" y="2804"/>
              <a:ext cx="573" cy="175"/>
              <a:chOff x="3598" y="2804"/>
              <a:chExt cx="573" cy="175"/>
            </a:xfrm>
          </p:grpSpPr>
          <p:sp>
            <p:nvSpPr>
              <p:cNvPr id="55447" name="Line 29"/>
              <p:cNvSpPr>
                <a:spLocks noChangeShapeType="1"/>
              </p:cNvSpPr>
              <p:nvPr/>
            </p:nvSpPr>
            <p:spPr bwMode="auto">
              <a:xfrm>
                <a:off x="3607" y="2972"/>
                <a:ext cx="300" cy="1"/>
              </a:xfrm>
              <a:prstGeom prst="line">
                <a:avLst/>
              </a:prstGeom>
              <a:noFill/>
              <a:ln w="25560">
                <a:solidFill>
                  <a:srgbClr val="000000"/>
                </a:solidFill>
                <a:miter lim="800000"/>
                <a:headEnd/>
                <a:tailEnd/>
              </a:ln>
            </p:spPr>
            <p:txBody>
              <a:bodyPr/>
              <a:lstStyle/>
              <a:p>
                <a:endParaRPr lang="en-US"/>
              </a:p>
            </p:txBody>
          </p:sp>
          <p:sp>
            <p:nvSpPr>
              <p:cNvPr id="55448" name="Line 30"/>
              <p:cNvSpPr>
                <a:spLocks noChangeShapeType="1"/>
              </p:cNvSpPr>
              <p:nvPr/>
            </p:nvSpPr>
            <p:spPr bwMode="auto">
              <a:xfrm>
                <a:off x="3598" y="2822"/>
                <a:ext cx="1" cy="141"/>
              </a:xfrm>
              <a:prstGeom prst="line">
                <a:avLst/>
              </a:prstGeom>
              <a:noFill/>
              <a:ln w="25560">
                <a:solidFill>
                  <a:srgbClr val="000000"/>
                </a:solidFill>
                <a:miter lim="800000"/>
                <a:headEnd/>
                <a:tailEnd/>
              </a:ln>
            </p:spPr>
            <p:txBody>
              <a:bodyPr/>
              <a:lstStyle/>
              <a:p>
                <a:endParaRPr lang="en-US"/>
              </a:p>
            </p:txBody>
          </p:sp>
          <p:sp>
            <p:nvSpPr>
              <p:cNvPr id="55449" name="Line 31"/>
              <p:cNvSpPr>
                <a:spLocks noChangeShapeType="1"/>
              </p:cNvSpPr>
              <p:nvPr/>
            </p:nvSpPr>
            <p:spPr bwMode="auto">
              <a:xfrm flipV="1">
                <a:off x="3915" y="2803"/>
                <a:ext cx="1" cy="178"/>
              </a:xfrm>
              <a:prstGeom prst="line">
                <a:avLst/>
              </a:prstGeom>
              <a:noFill/>
              <a:ln w="25560">
                <a:solidFill>
                  <a:srgbClr val="000000"/>
                </a:solidFill>
                <a:miter lim="800000"/>
                <a:headEnd/>
                <a:tailEnd/>
              </a:ln>
            </p:spPr>
            <p:txBody>
              <a:bodyPr/>
              <a:lstStyle/>
              <a:p>
                <a:endParaRPr lang="en-US"/>
              </a:p>
            </p:txBody>
          </p:sp>
          <p:sp>
            <p:nvSpPr>
              <p:cNvPr id="55450" name="Line 32"/>
              <p:cNvSpPr>
                <a:spLocks noChangeShapeType="1"/>
              </p:cNvSpPr>
              <p:nvPr/>
            </p:nvSpPr>
            <p:spPr bwMode="auto">
              <a:xfrm>
                <a:off x="3924" y="2813"/>
                <a:ext cx="247" cy="1"/>
              </a:xfrm>
              <a:prstGeom prst="line">
                <a:avLst/>
              </a:prstGeom>
              <a:noFill/>
              <a:ln w="25560">
                <a:solidFill>
                  <a:srgbClr val="000000"/>
                </a:solidFill>
                <a:miter lim="800000"/>
                <a:headEnd/>
                <a:tailEnd/>
              </a:ln>
            </p:spPr>
            <p:txBody>
              <a:bodyPr/>
              <a:lstStyle/>
              <a:p>
                <a:endParaRPr lang="en-US"/>
              </a:p>
            </p:txBody>
          </p:sp>
        </p:grpSp>
        <p:grpSp>
          <p:nvGrpSpPr>
            <p:cNvPr id="9" name="Group 33"/>
            <p:cNvGrpSpPr>
              <a:grpSpLocks/>
            </p:cNvGrpSpPr>
            <p:nvPr/>
          </p:nvGrpSpPr>
          <p:grpSpPr bwMode="auto">
            <a:xfrm>
              <a:off x="4180" y="2804"/>
              <a:ext cx="572" cy="175"/>
              <a:chOff x="4180" y="2804"/>
              <a:chExt cx="572" cy="175"/>
            </a:xfrm>
          </p:grpSpPr>
          <p:sp>
            <p:nvSpPr>
              <p:cNvPr id="55443" name="Line 34"/>
              <p:cNvSpPr>
                <a:spLocks noChangeShapeType="1"/>
              </p:cNvSpPr>
              <p:nvPr/>
            </p:nvSpPr>
            <p:spPr bwMode="auto">
              <a:xfrm>
                <a:off x="4189" y="2972"/>
                <a:ext cx="300" cy="1"/>
              </a:xfrm>
              <a:prstGeom prst="line">
                <a:avLst/>
              </a:prstGeom>
              <a:noFill/>
              <a:ln w="25560">
                <a:solidFill>
                  <a:srgbClr val="000000"/>
                </a:solidFill>
                <a:miter lim="800000"/>
                <a:headEnd/>
                <a:tailEnd/>
              </a:ln>
            </p:spPr>
            <p:txBody>
              <a:bodyPr/>
              <a:lstStyle/>
              <a:p>
                <a:endParaRPr lang="en-US"/>
              </a:p>
            </p:txBody>
          </p:sp>
          <p:sp>
            <p:nvSpPr>
              <p:cNvPr id="55444" name="Line 35"/>
              <p:cNvSpPr>
                <a:spLocks noChangeShapeType="1"/>
              </p:cNvSpPr>
              <p:nvPr/>
            </p:nvSpPr>
            <p:spPr bwMode="auto">
              <a:xfrm>
                <a:off x="4180" y="2822"/>
                <a:ext cx="1" cy="141"/>
              </a:xfrm>
              <a:prstGeom prst="line">
                <a:avLst/>
              </a:prstGeom>
              <a:noFill/>
              <a:ln w="25560">
                <a:solidFill>
                  <a:srgbClr val="000000"/>
                </a:solidFill>
                <a:miter lim="800000"/>
                <a:headEnd/>
                <a:tailEnd/>
              </a:ln>
            </p:spPr>
            <p:txBody>
              <a:bodyPr/>
              <a:lstStyle/>
              <a:p>
                <a:endParaRPr lang="en-US"/>
              </a:p>
            </p:txBody>
          </p:sp>
          <p:sp>
            <p:nvSpPr>
              <p:cNvPr id="55445" name="Line 36"/>
              <p:cNvSpPr>
                <a:spLocks noChangeShapeType="1"/>
              </p:cNvSpPr>
              <p:nvPr/>
            </p:nvSpPr>
            <p:spPr bwMode="auto">
              <a:xfrm flipV="1">
                <a:off x="4498" y="2803"/>
                <a:ext cx="1" cy="178"/>
              </a:xfrm>
              <a:prstGeom prst="line">
                <a:avLst/>
              </a:prstGeom>
              <a:noFill/>
              <a:ln w="25560">
                <a:solidFill>
                  <a:srgbClr val="000000"/>
                </a:solidFill>
                <a:miter lim="800000"/>
                <a:headEnd/>
                <a:tailEnd/>
              </a:ln>
            </p:spPr>
            <p:txBody>
              <a:bodyPr/>
              <a:lstStyle/>
              <a:p>
                <a:endParaRPr lang="en-US"/>
              </a:p>
            </p:txBody>
          </p:sp>
          <p:sp>
            <p:nvSpPr>
              <p:cNvPr id="55446" name="Line 37"/>
              <p:cNvSpPr>
                <a:spLocks noChangeShapeType="1"/>
              </p:cNvSpPr>
              <p:nvPr/>
            </p:nvSpPr>
            <p:spPr bwMode="auto">
              <a:xfrm>
                <a:off x="4506" y="2813"/>
                <a:ext cx="247" cy="1"/>
              </a:xfrm>
              <a:prstGeom prst="line">
                <a:avLst/>
              </a:prstGeom>
              <a:noFill/>
              <a:ln w="25560">
                <a:solidFill>
                  <a:srgbClr val="000000"/>
                </a:solidFill>
                <a:miter lim="800000"/>
                <a:headEnd/>
                <a:tailEnd/>
              </a:ln>
            </p:spPr>
            <p:txBody>
              <a:bodyPr/>
              <a:lstStyle/>
              <a:p>
                <a:endParaRPr lang="en-US"/>
              </a:p>
            </p:txBody>
          </p:sp>
        </p:grpSp>
        <p:grpSp>
          <p:nvGrpSpPr>
            <p:cNvPr id="10" name="Group 38"/>
            <p:cNvGrpSpPr>
              <a:grpSpLocks/>
            </p:cNvGrpSpPr>
            <p:nvPr/>
          </p:nvGrpSpPr>
          <p:grpSpPr bwMode="auto">
            <a:xfrm>
              <a:off x="4762" y="2804"/>
              <a:ext cx="573" cy="175"/>
              <a:chOff x="4762" y="2804"/>
              <a:chExt cx="573" cy="175"/>
            </a:xfrm>
          </p:grpSpPr>
          <p:sp>
            <p:nvSpPr>
              <p:cNvPr id="55439" name="Line 39"/>
              <p:cNvSpPr>
                <a:spLocks noChangeShapeType="1"/>
              </p:cNvSpPr>
              <p:nvPr/>
            </p:nvSpPr>
            <p:spPr bwMode="auto">
              <a:xfrm>
                <a:off x="4771" y="2972"/>
                <a:ext cx="300" cy="1"/>
              </a:xfrm>
              <a:prstGeom prst="line">
                <a:avLst/>
              </a:prstGeom>
              <a:noFill/>
              <a:ln w="25560">
                <a:solidFill>
                  <a:srgbClr val="000000"/>
                </a:solidFill>
                <a:miter lim="800000"/>
                <a:headEnd/>
                <a:tailEnd/>
              </a:ln>
            </p:spPr>
            <p:txBody>
              <a:bodyPr/>
              <a:lstStyle/>
              <a:p>
                <a:endParaRPr lang="en-US"/>
              </a:p>
            </p:txBody>
          </p:sp>
          <p:sp>
            <p:nvSpPr>
              <p:cNvPr id="55440" name="Line 40"/>
              <p:cNvSpPr>
                <a:spLocks noChangeShapeType="1"/>
              </p:cNvSpPr>
              <p:nvPr/>
            </p:nvSpPr>
            <p:spPr bwMode="auto">
              <a:xfrm>
                <a:off x="4762" y="2822"/>
                <a:ext cx="1" cy="141"/>
              </a:xfrm>
              <a:prstGeom prst="line">
                <a:avLst/>
              </a:prstGeom>
              <a:noFill/>
              <a:ln w="25560">
                <a:solidFill>
                  <a:srgbClr val="000000"/>
                </a:solidFill>
                <a:miter lim="800000"/>
                <a:headEnd/>
                <a:tailEnd/>
              </a:ln>
            </p:spPr>
            <p:txBody>
              <a:bodyPr/>
              <a:lstStyle/>
              <a:p>
                <a:endParaRPr lang="en-US"/>
              </a:p>
            </p:txBody>
          </p:sp>
          <p:sp>
            <p:nvSpPr>
              <p:cNvPr id="55441" name="Line 41"/>
              <p:cNvSpPr>
                <a:spLocks noChangeShapeType="1"/>
              </p:cNvSpPr>
              <p:nvPr/>
            </p:nvSpPr>
            <p:spPr bwMode="auto">
              <a:xfrm flipV="1">
                <a:off x="5079" y="2803"/>
                <a:ext cx="1" cy="178"/>
              </a:xfrm>
              <a:prstGeom prst="line">
                <a:avLst/>
              </a:prstGeom>
              <a:noFill/>
              <a:ln w="25560">
                <a:solidFill>
                  <a:srgbClr val="000000"/>
                </a:solidFill>
                <a:miter lim="800000"/>
                <a:headEnd/>
                <a:tailEnd/>
              </a:ln>
            </p:spPr>
            <p:txBody>
              <a:bodyPr/>
              <a:lstStyle/>
              <a:p>
                <a:endParaRPr lang="en-US"/>
              </a:p>
            </p:txBody>
          </p:sp>
          <p:sp>
            <p:nvSpPr>
              <p:cNvPr id="55442" name="Line 42"/>
              <p:cNvSpPr>
                <a:spLocks noChangeShapeType="1"/>
              </p:cNvSpPr>
              <p:nvPr/>
            </p:nvSpPr>
            <p:spPr bwMode="auto">
              <a:xfrm>
                <a:off x="5088" y="2813"/>
                <a:ext cx="247" cy="1"/>
              </a:xfrm>
              <a:prstGeom prst="line">
                <a:avLst/>
              </a:prstGeom>
              <a:noFill/>
              <a:ln w="25560">
                <a:solidFill>
                  <a:srgbClr val="000000"/>
                </a:solidFill>
                <a:miter lim="800000"/>
                <a:headEnd/>
                <a:tailEnd/>
              </a:ln>
            </p:spPr>
            <p:txBody>
              <a:bodyPr/>
              <a:lstStyle/>
              <a:p>
                <a:endParaRPr lang="en-US"/>
              </a:p>
            </p:txBody>
          </p:sp>
        </p:grpSp>
        <p:sp>
          <p:nvSpPr>
            <p:cNvPr id="55432" name="Line 43"/>
            <p:cNvSpPr>
              <a:spLocks noChangeShapeType="1"/>
            </p:cNvSpPr>
            <p:nvPr/>
          </p:nvSpPr>
          <p:spPr bwMode="auto">
            <a:xfrm>
              <a:off x="432" y="2813"/>
              <a:ext cx="247" cy="1"/>
            </a:xfrm>
            <a:prstGeom prst="line">
              <a:avLst/>
            </a:prstGeom>
            <a:noFill/>
            <a:ln w="25560">
              <a:solidFill>
                <a:srgbClr val="000000"/>
              </a:solidFill>
              <a:miter lim="800000"/>
              <a:headEnd/>
              <a:tailEnd/>
            </a:ln>
          </p:spPr>
          <p:txBody>
            <a:bodyPr/>
            <a:lstStyle/>
            <a:p>
              <a:endParaRPr lang="en-US"/>
            </a:p>
          </p:txBody>
        </p:sp>
        <p:grpSp>
          <p:nvGrpSpPr>
            <p:cNvPr id="11" name="Group 44"/>
            <p:cNvGrpSpPr>
              <a:grpSpLocks/>
            </p:cNvGrpSpPr>
            <p:nvPr/>
          </p:nvGrpSpPr>
          <p:grpSpPr bwMode="auto">
            <a:xfrm>
              <a:off x="5344" y="2804"/>
              <a:ext cx="573" cy="175"/>
              <a:chOff x="5344" y="2804"/>
              <a:chExt cx="573" cy="175"/>
            </a:xfrm>
          </p:grpSpPr>
          <p:sp>
            <p:nvSpPr>
              <p:cNvPr id="55435" name="Line 45"/>
              <p:cNvSpPr>
                <a:spLocks noChangeShapeType="1"/>
              </p:cNvSpPr>
              <p:nvPr/>
            </p:nvSpPr>
            <p:spPr bwMode="auto">
              <a:xfrm>
                <a:off x="5353" y="2972"/>
                <a:ext cx="300" cy="1"/>
              </a:xfrm>
              <a:prstGeom prst="line">
                <a:avLst/>
              </a:prstGeom>
              <a:noFill/>
              <a:ln w="25560">
                <a:solidFill>
                  <a:srgbClr val="000000"/>
                </a:solidFill>
                <a:miter lim="800000"/>
                <a:headEnd/>
                <a:tailEnd/>
              </a:ln>
            </p:spPr>
            <p:txBody>
              <a:bodyPr/>
              <a:lstStyle/>
              <a:p>
                <a:endParaRPr lang="en-US"/>
              </a:p>
            </p:txBody>
          </p:sp>
          <p:sp>
            <p:nvSpPr>
              <p:cNvPr id="55436" name="Line 46"/>
              <p:cNvSpPr>
                <a:spLocks noChangeShapeType="1"/>
              </p:cNvSpPr>
              <p:nvPr/>
            </p:nvSpPr>
            <p:spPr bwMode="auto">
              <a:xfrm>
                <a:off x="5344" y="2822"/>
                <a:ext cx="1" cy="141"/>
              </a:xfrm>
              <a:prstGeom prst="line">
                <a:avLst/>
              </a:prstGeom>
              <a:noFill/>
              <a:ln w="25560">
                <a:solidFill>
                  <a:srgbClr val="000000"/>
                </a:solidFill>
                <a:miter lim="800000"/>
                <a:headEnd/>
                <a:tailEnd/>
              </a:ln>
            </p:spPr>
            <p:txBody>
              <a:bodyPr/>
              <a:lstStyle/>
              <a:p>
                <a:endParaRPr lang="en-US"/>
              </a:p>
            </p:txBody>
          </p:sp>
          <p:sp>
            <p:nvSpPr>
              <p:cNvPr id="55437" name="Line 47"/>
              <p:cNvSpPr>
                <a:spLocks noChangeShapeType="1"/>
              </p:cNvSpPr>
              <p:nvPr/>
            </p:nvSpPr>
            <p:spPr bwMode="auto">
              <a:xfrm flipV="1">
                <a:off x="5661" y="2803"/>
                <a:ext cx="1" cy="178"/>
              </a:xfrm>
              <a:prstGeom prst="line">
                <a:avLst/>
              </a:prstGeom>
              <a:noFill/>
              <a:ln w="25560">
                <a:solidFill>
                  <a:srgbClr val="000000"/>
                </a:solidFill>
                <a:miter lim="800000"/>
                <a:headEnd/>
                <a:tailEnd/>
              </a:ln>
            </p:spPr>
            <p:txBody>
              <a:bodyPr/>
              <a:lstStyle/>
              <a:p>
                <a:endParaRPr lang="en-US"/>
              </a:p>
            </p:txBody>
          </p:sp>
          <p:sp>
            <p:nvSpPr>
              <p:cNvPr id="55438" name="Line 48"/>
              <p:cNvSpPr>
                <a:spLocks noChangeShapeType="1"/>
              </p:cNvSpPr>
              <p:nvPr/>
            </p:nvSpPr>
            <p:spPr bwMode="auto">
              <a:xfrm>
                <a:off x="5670" y="2813"/>
                <a:ext cx="247" cy="1"/>
              </a:xfrm>
              <a:prstGeom prst="line">
                <a:avLst/>
              </a:prstGeom>
              <a:noFill/>
              <a:ln w="25560">
                <a:solidFill>
                  <a:srgbClr val="000000"/>
                </a:solidFill>
                <a:miter lim="800000"/>
                <a:headEnd/>
                <a:tailEnd/>
              </a:ln>
            </p:spPr>
            <p:txBody>
              <a:bodyPr/>
              <a:lstStyle/>
              <a:p>
                <a:endParaRPr lang="en-US"/>
              </a:p>
            </p:txBody>
          </p:sp>
        </p:grpSp>
        <p:sp>
          <p:nvSpPr>
            <p:cNvPr id="55434" name="Line 49"/>
            <p:cNvSpPr>
              <a:spLocks noChangeShapeType="1"/>
            </p:cNvSpPr>
            <p:nvPr/>
          </p:nvSpPr>
          <p:spPr bwMode="auto">
            <a:xfrm>
              <a:off x="5926" y="2822"/>
              <a:ext cx="1" cy="141"/>
            </a:xfrm>
            <a:prstGeom prst="line">
              <a:avLst/>
            </a:prstGeom>
            <a:noFill/>
            <a:ln w="25560">
              <a:solidFill>
                <a:srgbClr val="000000"/>
              </a:solidFill>
              <a:miter lim="800000"/>
              <a:headEnd/>
              <a:tailEnd/>
            </a:ln>
          </p:spPr>
          <p:txBody>
            <a:bodyPr/>
            <a:lstStyle/>
            <a:p>
              <a:endParaRPr lang="en-US"/>
            </a:p>
          </p:txBody>
        </p:sp>
      </p:grpSp>
      <p:sp>
        <p:nvSpPr>
          <p:cNvPr id="55300" name="Line 50"/>
          <p:cNvSpPr>
            <a:spLocks noChangeShapeType="1"/>
          </p:cNvSpPr>
          <p:nvPr/>
        </p:nvSpPr>
        <p:spPr bwMode="auto">
          <a:xfrm flipV="1">
            <a:off x="99072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1" name="Line 51"/>
          <p:cNvSpPr>
            <a:spLocks noChangeShapeType="1"/>
          </p:cNvSpPr>
          <p:nvPr/>
        </p:nvSpPr>
        <p:spPr bwMode="auto">
          <a:xfrm flipV="1">
            <a:off x="182880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2" name="Rectangle 52"/>
          <p:cNvSpPr>
            <a:spLocks noChangeArrowheads="1"/>
          </p:cNvSpPr>
          <p:nvPr/>
        </p:nvSpPr>
        <p:spPr bwMode="auto">
          <a:xfrm>
            <a:off x="1005120"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1</a:t>
            </a:r>
          </a:p>
        </p:txBody>
      </p:sp>
      <p:sp>
        <p:nvSpPr>
          <p:cNvPr id="55303" name="Rectangle 53"/>
          <p:cNvSpPr>
            <a:spLocks noChangeArrowheads="1"/>
          </p:cNvSpPr>
          <p:nvPr/>
        </p:nvSpPr>
        <p:spPr bwMode="auto">
          <a:xfrm>
            <a:off x="176688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2</a:t>
            </a:r>
          </a:p>
        </p:txBody>
      </p:sp>
      <p:sp>
        <p:nvSpPr>
          <p:cNvPr id="55304" name="Line 54"/>
          <p:cNvSpPr>
            <a:spLocks noChangeShapeType="1"/>
          </p:cNvSpPr>
          <p:nvPr/>
        </p:nvSpPr>
        <p:spPr bwMode="auto">
          <a:xfrm flipV="1">
            <a:off x="266688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5" name="Line 55"/>
          <p:cNvSpPr>
            <a:spLocks noChangeShapeType="1"/>
          </p:cNvSpPr>
          <p:nvPr/>
        </p:nvSpPr>
        <p:spPr bwMode="auto">
          <a:xfrm flipV="1">
            <a:off x="350496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6" name="Line 56"/>
          <p:cNvSpPr>
            <a:spLocks noChangeShapeType="1"/>
          </p:cNvSpPr>
          <p:nvPr/>
        </p:nvSpPr>
        <p:spPr bwMode="auto">
          <a:xfrm flipV="1">
            <a:off x="434304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7" name="Line 57"/>
          <p:cNvSpPr>
            <a:spLocks noChangeShapeType="1"/>
          </p:cNvSpPr>
          <p:nvPr/>
        </p:nvSpPr>
        <p:spPr bwMode="auto">
          <a:xfrm flipV="1">
            <a:off x="518112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8" name="Line 58"/>
          <p:cNvSpPr>
            <a:spLocks noChangeShapeType="1"/>
          </p:cNvSpPr>
          <p:nvPr/>
        </p:nvSpPr>
        <p:spPr bwMode="auto">
          <a:xfrm flipV="1">
            <a:off x="601920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09" name="Line 59"/>
          <p:cNvSpPr>
            <a:spLocks noChangeShapeType="1"/>
          </p:cNvSpPr>
          <p:nvPr/>
        </p:nvSpPr>
        <p:spPr bwMode="auto">
          <a:xfrm flipV="1">
            <a:off x="685728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10" name="Line 60"/>
          <p:cNvSpPr>
            <a:spLocks noChangeShapeType="1"/>
          </p:cNvSpPr>
          <p:nvPr/>
        </p:nvSpPr>
        <p:spPr bwMode="auto">
          <a:xfrm flipV="1">
            <a:off x="769536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11" name="Line 61"/>
          <p:cNvSpPr>
            <a:spLocks noChangeShapeType="1"/>
          </p:cNvSpPr>
          <p:nvPr/>
        </p:nvSpPr>
        <p:spPr bwMode="auto">
          <a:xfrm flipV="1">
            <a:off x="8533440" y="3656545"/>
            <a:ext cx="1440" cy="332674"/>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12" name="Rectangle 62"/>
          <p:cNvSpPr>
            <a:spLocks noChangeArrowheads="1"/>
          </p:cNvSpPr>
          <p:nvPr/>
        </p:nvSpPr>
        <p:spPr bwMode="auto">
          <a:xfrm>
            <a:off x="2681280"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3</a:t>
            </a:r>
          </a:p>
        </p:txBody>
      </p:sp>
      <p:sp>
        <p:nvSpPr>
          <p:cNvPr id="55313" name="Rectangle 63"/>
          <p:cNvSpPr>
            <a:spLocks noChangeArrowheads="1"/>
          </p:cNvSpPr>
          <p:nvPr/>
        </p:nvSpPr>
        <p:spPr bwMode="auto">
          <a:xfrm>
            <a:off x="344304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4</a:t>
            </a:r>
          </a:p>
        </p:txBody>
      </p:sp>
      <p:sp>
        <p:nvSpPr>
          <p:cNvPr id="55314" name="Rectangle 64"/>
          <p:cNvSpPr>
            <a:spLocks noChangeArrowheads="1"/>
          </p:cNvSpPr>
          <p:nvPr/>
        </p:nvSpPr>
        <p:spPr bwMode="auto">
          <a:xfrm>
            <a:off x="428112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5</a:t>
            </a:r>
          </a:p>
        </p:txBody>
      </p:sp>
      <p:sp>
        <p:nvSpPr>
          <p:cNvPr id="55315" name="Rectangle 65"/>
          <p:cNvSpPr>
            <a:spLocks noChangeArrowheads="1"/>
          </p:cNvSpPr>
          <p:nvPr/>
        </p:nvSpPr>
        <p:spPr bwMode="auto">
          <a:xfrm>
            <a:off x="511920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6</a:t>
            </a:r>
          </a:p>
        </p:txBody>
      </p:sp>
      <p:sp>
        <p:nvSpPr>
          <p:cNvPr id="55316" name="Rectangle 66"/>
          <p:cNvSpPr>
            <a:spLocks noChangeArrowheads="1"/>
          </p:cNvSpPr>
          <p:nvPr/>
        </p:nvSpPr>
        <p:spPr bwMode="auto">
          <a:xfrm>
            <a:off x="595728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7</a:t>
            </a:r>
          </a:p>
        </p:txBody>
      </p:sp>
      <p:sp>
        <p:nvSpPr>
          <p:cNvPr id="55317" name="Rectangle 67"/>
          <p:cNvSpPr>
            <a:spLocks noChangeArrowheads="1"/>
          </p:cNvSpPr>
          <p:nvPr/>
        </p:nvSpPr>
        <p:spPr bwMode="auto">
          <a:xfrm>
            <a:off x="679536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8</a:t>
            </a:r>
          </a:p>
        </p:txBody>
      </p:sp>
      <p:sp>
        <p:nvSpPr>
          <p:cNvPr id="55318" name="Rectangle 68"/>
          <p:cNvSpPr>
            <a:spLocks noChangeArrowheads="1"/>
          </p:cNvSpPr>
          <p:nvPr/>
        </p:nvSpPr>
        <p:spPr bwMode="auto">
          <a:xfrm>
            <a:off x="7633441" y="3669505"/>
            <a:ext cx="689715"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Cycle 9</a:t>
            </a:r>
          </a:p>
        </p:txBody>
      </p:sp>
      <p:grpSp>
        <p:nvGrpSpPr>
          <p:cNvPr id="12" name="Group 69"/>
          <p:cNvGrpSpPr>
            <a:grpSpLocks/>
          </p:cNvGrpSpPr>
          <p:nvPr/>
        </p:nvGrpSpPr>
        <p:grpSpPr bwMode="auto">
          <a:xfrm>
            <a:off x="901440" y="4509119"/>
            <a:ext cx="915840" cy="377319"/>
            <a:chOff x="626" y="3131"/>
            <a:chExt cx="636" cy="262"/>
          </a:xfrm>
        </p:grpSpPr>
        <p:sp>
          <p:nvSpPr>
            <p:cNvPr id="55422" name="Rectangle 70"/>
            <p:cNvSpPr>
              <a:spLocks noChangeArrowheads="1"/>
            </p:cNvSpPr>
            <p:nvPr/>
          </p:nvSpPr>
          <p:spPr bwMode="auto">
            <a:xfrm>
              <a:off x="697" y="3139"/>
              <a:ext cx="565" cy="194"/>
            </a:xfrm>
            <a:prstGeom prst="rect">
              <a:avLst/>
            </a:prstGeom>
            <a:noFill/>
            <a:ln w="25560">
              <a:solidFill>
                <a:srgbClr val="000000"/>
              </a:solidFill>
              <a:miter lim="800000"/>
              <a:headEnd/>
              <a:tailEnd/>
            </a:ln>
          </p:spPr>
          <p:txBody>
            <a:bodyPr wrap="none" anchor="ctr"/>
            <a:lstStyle/>
            <a:p>
              <a:endParaRPr lang="en-US"/>
            </a:p>
          </p:txBody>
        </p:sp>
        <p:sp>
          <p:nvSpPr>
            <p:cNvPr id="55423" name="Rectangle 71"/>
            <p:cNvSpPr>
              <a:spLocks noChangeArrowheads="1"/>
            </p:cNvSpPr>
            <p:nvPr/>
          </p:nvSpPr>
          <p:spPr bwMode="auto">
            <a:xfrm>
              <a:off x="626" y="3131"/>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3" name="Group 72"/>
          <p:cNvGrpSpPr>
            <a:grpSpLocks/>
          </p:cNvGrpSpPr>
          <p:nvPr/>
        </p:nvGrpSpPr>
        <p:grpSpPr bwMode="auto">
          <a:xfrm>
            <a:off x="1573921" y="4509119"/>
            <a:ext cx="1081440" cy="377319"/>
            <a:chOff x="1093" y="3131"/>
            <a:chExt cx="751" cy="262"/>
          </a:xfrm>
        </p:grpSpPr>
        <p:sp>
          <p:nvSpPr>
            <p:cNvPr id="55420" name="Rectangle 73"/>
            <p:cNvSpPr>
              <a:spLocks noChangeArrowheads="1"/>
            </p:cNvSpPr>
            <p:nvPr/>
          </p:nvSpPr>
          <p:spPr bwMode="auto">
            <a:xfrm>
              <a:off x="1279" y="3139"/>
              <a:ext cx="565" cy="194"/>
            </a:xfrm>
            <a:prstGeom prst="rect">
              <a:avLst/>
            </a:prstGeom>
            <a:noFill/>
            <a:ln w="25560">
              <a:solidFill>
                <a:srgbClr val="000000"/>
              </a:solidFill>
              <a:miter lim="800000"/>
              <a:headEnd/>
              <a:tailEnd/>
            </a:ln>
          </p:spPr>
          <p:txBody>
            <a:bodyPr wrap="none" anchor="ctr"/>
            <a:lstStyle/>
            <a:p>
              <a:endParaRPr lang="en-US"/>
            </a:p>
          </p:txBody>
        </p:sp>
        <p:sp>
          <p:nvSpPr>
            <p:cNvPr id="55421" name="Rectangle 74"/>
            <p:cNvSpPr>
              <a:spLocks noChangeArrowheads="1"/>
            </p:cNvSpPr>
            <p:nvPr/>
          </p:nvSpPr>
          <p:spPr bwMode="auto">
            <a:xfrm>
              <a:off x="1093" y="3131"/>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4" name="Group 75"/>
          <p:cNvGrpSpPr>
            <a:grpSpLocks/>
          </p:cNvGrpSpPr>
          <p:nvPr/>
        </p:nvGrpSpPr>
        <p:grpSpPr bwMode="auto">
          <a:xfrm>
            <a:off x="3497761" y="4509119"/>
            <a:ext cx="833760" cy="377319"/>
            <a:chOff x="2429" y="3131"/>
            <a:chExt cx="579" cy="262"/>
          </a:xfrm>
        </p:grpSpPr>
        <p:sp>
          <p:nvSpPr>
            <p:cNvPr id="55418" name="Rectangle 76"/>
            <p:cNvSpPr>
              <a:spLocks noChangeArrowheads="1"/>
            </p:cNvSpPr>
            <p:nvPr/>
          </p:nvSpPr>
          <p:spPr bwMode="auto">
            <a:xfrm>
              <a:off x="2443" y="3139"/>
              <a:ext cx="565" cy="194"/>
            </a:xfrm>
            <a:prstGeom prst="rect">
              <a:avLst/>
            </a:prstGeom>
            <a:noFill/>
            <a:ln w="25560">
              <a:solidFill>
                <a:srgbClr val="000000"/>
              </a:solidFill>
              <a:miter lim="800000"/>
              <a:headEnd/>
              <a:tailEnd/>
            </a:ln>
          </p:spPr>
          <p:txBody>
            <a:bodyPr wrap="none" anchor="ctr"/>
            <a:lstStyle/>
            <a:p>
              <a:endParaRPr lang="en-US"/>
            </a:p>
          </p:txBody>
        </p:sp>
        <p:sp>
          <p:nvSpPr>
            <p:cNvPr id="55419" name="Rectangle 77"/>
            <p:cNvSpPr>
              <a:spLocks noChangeArrowheads="1"/>
            </p:cNvSpPr>
            <p:nvPr/>
          </p:nvSpPr>
          <p:spPr bwMode="auto">
            <a:xfrm>
              <a:off x="2429" y="3131"/>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grpSp>
        <p:nvGrpSpPr>
          <p:cNvPr id="15" name="Group 78"/>
          <p:cNvGrpSpPr>
            <a:grpSpLocks/>
          </p:cNvGrpSpPr>
          <p:nvPr/>
        </p:nvGrpSpPr>
        <p:grpSpPr bwMode="auto">
          <a:xfrm>
            <a:off x="4356000" y="4509119"/>
            <a:ext cx="813600" cy="377319"/>
            <a:chOff x="3025" y="3131"/>
            <a:chExt cx="565" cy="262"/>
          </a:xfrm>
        </p:grpSpPr>
        <p:sp>
          <p:nvSpPr>
            <p:cNvPr id="55416" name="Rectangle 79"/>
            <p:cNvSpPr>
              <a:spLocks noChangeArrowheads="1"/>
            </p:cNvSpPr>
            <p:nvPr/>
          </p:nvSpPr>
          <p:spPr bwMode="auto">
            <a:xfrm>
              <a:off x="3025" y="3139"/>
              <a:ext cx="565" cy="194"/>
            </a:xfrm>
            <a:prstGeom prst="rect">
              <a:avLst/>
            </a:prstGeom>
            <a:noFill/>
            <a:ln w="25560">
              <a:solidFill>
                <a:srgbClr val="000000"/>
              </a:solidFill>
              <a:miter lim="800000"/>
              <a:headEnd/>
              <a:tailEnd/>
            </a:ln>
          </p:spPr>
          <p:txBody>
            <a:bodyPr wrap="none" anchor="ctr"/>
            <a:lstStyle/>
            <a:p>
              <a:endParaRPr lang="en-US"/>
            </a:p>
          </p:txBody>
        </p:sp>
        <p:sp>
          <p:nvSpPr>
            <p:cNvPr id="55417" name="Rectangle 80"/>
            <p:cNvSpPr>
              <a:spLocks noChangeArrowheads="1"/>
            </p:cNvSpPr>
            <p:nvPr/>
          </p:nvSpPr>
          <p:spPr bwMode="auto">
            <a:xfrm>
              <a:off x="3056" y="3131"/>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23" name="Rectangle 81"/>
          <p:cNvSpPr>
            <a:spLocks noChangeArrowheads="1"/>
          </p:cNvSpPr>
          <p:nvPr/>
        </p:nvSpPr>
        <p:spPr bwMode="auto">
          <a:xfrm>
            <a:off x="240480" y="4509114"/>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16" name="Group 82"/>
          <p:cNvGrpSpPr>
            <a:grpSpLocks/>
          </p:cNvGrpSpPr>
          <p:nvPr/>
        </p:nvGrpSpPr>
        <p:grpSpPr bwMode="auto">
          <a:xfrm>
            <a:off x="1739520" y="4965646"/>
            <a:ext cx="915840" cy="377320"/>
            <a:chOff x="1208" y="3448"/>
            <a:chExt cx="636" cy="262"/>
          </a:xfrm>
        </p:grpSpPr>
        <p:sp>
          <p:nvSpPr>
            <p:cNvPr id="55414" name="Rectangle 83"/>
            <p:cNvSpPr>
              <a:spLocks noChangeArrowheads="1"/>
            </p:cNvSpPr>
            <p:nvPr/>
          </p:nvSpPr>
          <p:spPr bwMode="auto">
            <a:xfrm>
              <a:off x="1279" y="3457"/>
              <a:ext cx="565" cy="194"/>
            </a:xfrm>
            <a:prstGeom prst="rect">
              <a:avLst/>
            </a:prstGeom>
            <a:noFill/>
            <a:ln w="25560">
              <a:solidFill>
                <a:srgbClr val="000000"/>
              </a:solidFill>
              <a:miter lim="800000"/>
              <a:headEnd/>
              <a:tailEnd/>
            </a:ln>
          </p:spPr>
          <p:txBody>
            <a:bodyPr wrap="none" anchor="ctr"/>
            <a:lstStyle/>
            <a:p>
              <a:endParaRPr lang="en-US"/>
            </a:p>
          </p:txBody>
        </p:sp>
        <p:sp>
          <p:nvSpPr>
            <p:cNvPr id="55415" name="Rectangle 84"/>
            <p:cNvSpPr>
              <a:spLocks noChangeArrowheads="1"/>
            </p:cNvSpPr>
            <p:nvPr/>
          </p:nvSpPr>
          <p:spPr bwMode="auto">
            <a:xfrm>
              <a:off x="1208" y="3448"/>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17" name="Group 85"/>
          <p:cNvGrpSpPr>
            <a:grpSpLocks/>
          </p:cNvGrpSpPr>
          <p:nvPr/>
        </p:nvGrpSpPr>
        <p:grpSpPr bwMode="auto">
          <a:xfrm>
            <a:off x="2412001" y="4965646"/>
            <a:ext cx="1080000" cy="377320"/>
            <a:chOff x="1675" y="3448"/>
            <a:chExt cx="750" cy="262"/>
          </a:xfrm>
        </p:grpSpPr>
        <p:sp>
          <p:nvSpPr>
            <p:cNvPr id="55412" name="Rectangle 86"/>
            <p:cNvSpPr>
              <a:spLocks noChangeArrowheads="1"/>
            </p:cNvSpPr>
            <p:nvPr/>
          </p:nvSpPr>
          <p:spPr bwMode="auto">
            <a:xfrm>
              <a:off x="1861" y="3457"/>
              <a:ext cx="564" cy="194"/>
            </a:xfrm>
            <a:prstGeom prst="rect">
              <a:avLst/>
            </a:prstGeom>
            <a:noFill/>
            <a:ln w="25560">
              <a:solidFill>
                <a:srgbClr val="000000"/>
              </a:solidFill>
              <a:miter lim="800000"/>
              <a:headEnd/>
              <a:tailEnd/>
            </a:ln>
          </p:spPr>
          <p:txBody>
            <a:bodyPr wrap="none" anchor="ctr"/>
            <a:lstStyle/>
            <a:p>
              <a:endParaRPr lang="en-US"/>
            </a:p>
          </p:txBody>
        </p:sp>
        <p:sp>
          <p:nvSpPr>
            <p:cNvPr id="55413" name="Rectangle 87"/>
            <p:cNvSpPr>
              <a:spLocks noChangeArrowheads="1"/>
            </p:cNvSpPr>
            <p:nvPr/>
          </p:nvSpPr>
          <p:spPr bwMode="auto">
            <a:xfrm>
              <a:off x="1675" y="3448"/>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18" name="Group 88"/>
          <p:cNvGrpSpPr>
            <a:grpSpLocks/>
          </p:cNvGrpSpPr>
          <p:nvPr/>
        </p:nvGrpSpPr>
        <p:grpSpPr bwMode="auto">
          <a:xfrm>
            <a:off x="4337280" y="4965646"/>
            <a:ext cx="832320" cy="377320"/>
            <a:chOff x="3012" y="3448"/>
            <a:chExt cx="578" cy="262"/>
          </a:xfrm>
        </p:grpSpPr>
        <p:sp>
          <p:nvSpPr>
            <p:cNvPr id="55410" name="Rectangle 89"/>
            <p:cNvSpPr>
              <a:spLocks noChangeArrowheads="1"/>
            </p:cNvSpPr>
            <p:nvPr/>
          </p:nvSpPr>
          <p:spPr bwMode="auto">
            <a:xfrm>
              <a:off x="3025" y="3457"/>
              <a:ext cx="565" cy="194"/>
            </a:xfrm>
            <a:prstGeom prst="rect">
              <a:avLst/>
            </a:prstGeom>
            <a:noFill/>
            <a:ln w="25560">
              <a:solidFill>
                <a:srgbClr val="000000"/>
              </a:solidFill>
              <a:miter lim="800000"/>
              <a:headEnd/>
              <a:tailEnd/>
            </a:ln>
          </p:spPr>
          <p:txBody>
            <a:bodyPr wrap="none" anchor="ctr"/>
            <a:lstStyle/>
            <a:p>
              <a:endParaRPr lang="en-US"/>
            </a:p>
          </p:txBody>
        </p:sp>
        <p:sp>
          <p:nvSpPr>
            <p:cNvPr id="55411" name="Rectangle 90"/>
            <p:cNvSpPr>
              <a:spLocks noChangeArrowheads="1"/>
            </p:cNvSpPr>
            <p:nvPr/>
          </p:nvSpPr>
          <p:spPr bwMode="auto">
            <a:xfrm>
              <a:off x="3012" y="3448"/>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grpSp>
        <p:nvGrpSpPr>
          <p:cNvPr id="19" name="Group 91"/>
          <p:cNvGrpSpPr>
            <a:grpSpLocks/>
          </p:cNvGrpSpPr>
          <p:nvPr/>
        </p:nvGrpSpPr>
        <p:grpSpPr bwMode="auto">
          <a:xfrm>
            <a:off x="5194080" y="4965646"/>
            <a:ext cx="812160" cy="377320"/>
            <a:chOff x="3607" y="3448"/>
            <a:chExt cx="564" cy="262"/>
          </a:xfrm>
        </p:grpSpPr>
        <p:sp>
          <p:nvSpPr>
            <p:cNvPr id="55408" name="Rectangle 92"/>
            <p:cNvSpPr>
              <a:spLocks noChangeArrowheads="1"/>
            </p:cNvSpPr>
            <p:nvPr/>
          </p:nvSpPr>
          <p:spPr bwMode="auto">
            <a:xfrm>
              <a:off x="3607" y="3457"/>
              <a:ext cx="564" cy="194"/>
            </a:xfrm>
            <a:prstGeom prst="rect">
              <a:avLst/>
            </a:prstGeom>
            <a:noFill/>
            <a:ln w="25560">
              <a:solidFill>
                <a:srgbClr val="000000"/>
              </a:solidFill>
              <a:miter lim="800000"/>
              <a:headEnd/>
              <a:tailEnd/>
            </a:ln>
          </p:spPr>
          <p:txBody>
            <a:bodyPr wrap="none" anchor="ctr"/>
            <a:lstStyle/>
            <a:p>
              <a:endParaRPr lang="en-US"/>
            </a:p>
          </p:txBody>
        </p:sp>
        <p:sp>
          <p:nvSpPr>
            <p:cNvPr id="55409" name="Rectangle 93"/>
            <p:cNvSpPr>
              <a:spLocks noChangeArrowheads="1"/>
            </p:cNvSpPr>
            <p:nvPr/>
          </p:nvSpPr>
          <p:spPr bwMode="auto">
            <a:xfrm>
              <a:off x="3639" y="3448"/>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28" name="Rectangle 94"/>
          <p:cNvSpPr>
            <a:spLocks noChangeArrowheads="1"/>
          </p:cNvSpPr>
          <p:nvPr/>
        </p:nvSpPr>
        <p:spPr bwMode="auto">
          <a:xfrm>
            <a:off x="1002240" y="4965641"/>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20" name="Group 95"/>
          <p:cNvGrpSpPr>
            <a:grpSpLocks/>
          </p:cNvGrpSpPr>
          <p:nvPr/>
        </p:nvGrpSpPr>
        <p:grpSpPr bwMode="auto">
          <a:xfrm>
            <a:off x="2577600" y="5423615"/>
            <a:ext cx="914400" cy="377320"/>
            <a:chOff x="1790" y="3766"/>
            <a:chExt cx="635" cy="262"/>
          </a:xfrm>
        </p:grpSpPr>
        <p:sp>
          <p:nvSpPr>
            <p:cNvPr id="55406" name="Rectangle 96"/>
            <p:cNvSpPr>
              <a:spLocks noChangeArrowheads="1"/>
            </p:cNvSpPr>
            <p:nvPr/>
          </p:nvSpPr>
          <p:spPr bwMode="auto">
            <a:xfrm>
              <a:off x="1861" y="3774"/>
              <a:ext cx="564" cy="194"/>
            </a:xfrm>
            <a:prstGeom prst="rect">
              <a:avLst/>
            </a:prstGeom>
            <a:noFill/>
            <a:ln w="25560">
              <a:solidFill>
                <a:srgbClr val="000000"/>
              </a:solidFill>
              <a:miter lim="800000"/>
              <a:headEnd/>
              <a:tailEnd/>
            </a:ln>
          </p:spPr>
          <p:txBody>
            <a:bodyPr wrap="none" anchor="ctr"/>
            <a:lstStyle/>
            <a:p>
              <a:endParaRPr lang="en-US"/>
            </a:p>
          </p:txBody>
        </p:sp>
        <p:sp>
          <p:nvSpPr>
            <p:cNvPr id="55407" name="Rectangle 97"/>
            <p:cNvSpPr>
              <a:spLocks noChangeArrowheads="1"/>
            </p:cNvSpPr>
            <p:nvPr/>
          </p:nvSpPr>
          <p:spPr bwMode="auto">
            <a:xfrm>
              <a:off x="1790" y="3766"/>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1" name="Group 98"/>
          <p:cNvGrpSpPr>
            <a:grpSpLocks/>
          </p:cNvGrpSpPr>
          <p:nvPr/>
        </p:nvGrpSpPr>
        <p:grpSpPr bwMode="auto">
          <a:xfrm>
            <a:off x="3250081" y="5423615"/>
            <a:ext cx="1081440" cy="377320"/>
            <a:chOff x="2257" y="3766"/>
            <a:chExt cx="751" cy="262"/>
          </a:xfrm>
        </p:grpSpPr>
        <p:sp>
          <p:nvSpPr>
            <p:cNvPr id="55404" name="Rectangle 99"/>
            <p:cNvSpPr>
              <a:spLocks noChangeArrowheads="1"/>
            </p:cNvSpPr>
            <p:nvPr/>
          </p:nvSpPr>
          <p:spPr bwMode="auto">
            <a:xfrm>
              <a:off x="2443" y="3774"/>
              <a:ext cx="565" cy="194"/>
            </a:xfrm>
            <a:prstGeom prst="rect">
              <a:avLst/>
            </a:prstGeom>
            <a:noFill/>
            <a:ln w="25560">
              <a:solidFill>
                <a:srgbClr val="000000"/>
              </a:solidFill>
              <a:miter lim="800000"/>
              <a:headEnd/>
              <a:tailEnd/>
            </a:ln>
          </p:spPr>
          <p:txBody>
            <a:bodyPr wrap="none" anchor="ctr"/>
            <a:lstStyle/>
            <a:p>
              <a:endParaRPr lang="en-US"/>
            </a:p>
          </p:txBody>
        </p:sp>
        <p:sp>
          <p:nvSpPr>
            <p:cNvPr id="55405" name="Rectangle 100"/>
            <p:cNvSpPr>
              <a:spLocks noChangeArrowheads="1"/>
            </p:cNvSpPr>
            <p:nvPr/>
          </p:nvSpPr>
          <p:spPr bwMode="auto">
            <a:xfrm>
              <a:off x="2257" y="3766"/>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2" name="Group 101"/>
          <p:cNvGrpSpPr>
            <a:grpSpLocks/>
          </p:cNvGrpSpPr>
          <p:nvPr/>
        </p:nvGrpSpPr>
        <p:grpSpPr bwMode="auto">
          <a:xfrm>
            <a:off x="4351680" y="5423615"/>
            <a:ext cx="817920" cy="377320"/>
            <a:chOff x="3022" y="3766"/>
            <a:chExt cx="568" cy="262"/>
          </a:xfrm>
        </p:grpSpPr>
        <p:sp>
          <p:nvSpPr>
            <p:cNvPr id="55402" name="Rectangle 102"/>
            <p:cNvSpPr>
              <a:spLocks noChangeArrowheads="1"/>
            </p:cNvSpPr>
            <p:nvPr/>
          </p:nvSpPr>
          <p:spPr bwMode="auto">
            <a:xfrm>
              <a:off x="3025" y="3774"/>
              <a:ext cx="565" cy="194"/>
            </a:xfrm>
            <a:prstGeom prst="rect">
              <a:avLst/>
            </a:prstGeom>
            <a:noFill/>
            <a:ln w="25560">
              <a:solidFill>
                <a:srgbClr val="000000"/>
              </a:solidFill>
              <a:miter lim="800000"/>
              <a:headEnd/>
              <a:tailEnd/>
            </a:ln>
          </p:spPr>
          <p:txBody>
            <a:bodyPr wrap="none" anchor="ctr"/>
            <a:lstStyle/>
            <a:p>
              <a:endParaRPr lang="en-US"/>
            </a:p>
          </p:txBody>
        </p:sp>
        <p:sp>
          <p:nvSpPr>
            <p:cNvPr id="55403" name="Rectangle 103"/>
            <p:cNvSpPr>
              <a:spLocks noChangeArrowheads="1"/>
            </p:cNvSpPr>
            <p:nvPr/>
          </p:nvSpPr>
          <p:spPr bwMode="auto">
            <a:xfrm>
              <a:off x="3022" y="3766"/>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23" name="Group 104"/>
          <p:cNvGrpSpPr>
            <a:grpSpLocks/>
          </p:cNvGrpSpPr>
          <p:nvPr/>
        </p:nvGrpSpPr>
        <p:grpSpPr bwMode="auto">
          <a:xfrm>
            <a:off x="5175360" y="5423615"/>
            <a:ext cx="830880" cy="377320"/>
            <a:chOff x="3594" y="3766"/>
            <a:chExt cx="577" cy="262"/>
          </a:xfrm>
        </p:grpSpPr>
        <p:sp>
          <p:nvSpPr>
            <p:cNvPr id="55400" name="Rectangle 105"/>
            <p:cNvSpPr>
              <a:spLocks noChangeArrowheads="1"/>
            </p:cNvSpPr>
            <p:nvPr/>
          </p:nvSpPr>
          <p:spPr bwMode="auto">
            <a:xfrm>
              <a:off x="3607" y="3774"/>
              <a:ext cx="564" cy="194"/>
            </a:xfrm>
            <a:prstGeom prst="rect">
              <a:avLst/>
            </a:prstGeom>
            <a:noFill/>
            <a:ln w="25560">
              <a:solidFill>
                <a:srgbClr val="000000"/>
              </a:solidFill>
              <a:miter lim="800000"/>
              <a:headEnd/>
              <a:tailEnd/>
            </a:ln>
          </p:spPr>
          <p:txBody>
            <a:bodyPr wrap="none" anchor="ctr"/>
            <a:lstStyle/>
            <a:p>
              <a:endParaRPr lang="en-US"/>
            </a:p>
          </p:txBody>
        </p:sp>
        <p:sp>
          <p:nvSpPr>
            <p:cNvPr id="55401" name="Rectangle 106"/>
            <p:cNvSpPr>
              <a:spLocks noChangeArrowheads="1"/>
            </p:cNvSpPr>
            <p:nvPr/>
          </p:nvSpPr>
          <p:spPr bwMode="auto">
            <a:xfrm>
              <a:off x="3594" y="3766"/>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Mem</a:t>
              </a:r>
              <a:endParaRPr lang="en-GB" b="1" dirty="0">
                <a:solidFill>
                  <a:srgbClr val="000000"/>
                </a:solidFill>
                <a:latin typeface="Trebuchet MS" charset="0"/>
              </a:endParaRPr>
            </a:p>
          </p:txBody>
        </p:sp>
      </p:grpSp>
      <p:grpSp>
        <p:nvGrpSpPr>
          <p:cNvPr id="24" name="Group 107"/>
          <p:cNvGrpSpPr>
            <a:grpSpLocks/>
          </p:cNvGrpSpPr>
          <p:nvPr/>
        </p:nvGrpSpPr>
        <p:grpSpPr bwMode="auto">
          <a:xfrm>
            <a:off x="6032160" y="5423615"/>
            <a:ext cx="813600" cy="377320"/>
            <a:chOff x="4189" y="3766"/>
            <a:chExt cx="565" cy="262"/>
          </a:xfrm>
        </p:grpSpPr>
        <p:sp>
          <p:nvSpPr>
            <p:cNvPr id="55398" name="Rectangle 108"/>
            <p:cNvSpPr>
              <a:spLocks noChangeArrowheads="1"/>
            </p:cNvSpPr>
            <p:nvPr/>
          </p:nvSpPr>
          <p:spPr bwMode="auto">
            <a:xfrm>
              <a:off x="4189" y="3774"/>
              <a:ext cx="565" cy="194"/>
            </a:xfrm>
            <a:prstGeom prst="rect">
              <a:avLst/>
            </a:prstGeom>
            <a:noFill/>
            <a:ln w="25560">
              <a:solidFill>
                <a:srgbClr val="000000"/>
              </a:solidFill>
              <a:miter lim="800000"/>
              <a:headEnd/>
              <a:tailEnd/>
            </a:ln>
          </p:spPr>
          <p:txBody>
            <a:bodyPr wrap="none" anchor="ctr"/>
            <a:lstStyle/>
            <a:p>
              <a:endParaRPr lang="en-US"/>
            </a:p>
          </p:txBody>
        </p:sp>
        <p:sp>
          <p:nvSpPr>
            <p:cNvPr id="55399" name="Rectangle 109"/>
            <p:cNvSpPr>
              <a:spLocks noChangeArrowheads="1"/>
            </p:cNvSpPr>
            <p:nvPr/>
          </p:nvSpPr>
          <p:spPr bwMode="auto">
            <a:xfrm>
              <a:off x="4220" y="3766"/>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34" name="Rectangle 110"/>
          <p:cNvSpPr>
            <a:spLocks noChangeArrowheads="1"/>
          </p:cNvSpPr>
          <p:nvPr/>
        </p:nvSpPr>
        <p:spPr bwMode="auto">
          <a:xfrm>
            <a:off x="2005921" y="5423609"/>
            <a:ext cx="508576"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Load</a:t>
            </a:r>
          </a:p>
        </p:txBody>
      </p:sp>
      <p:grpSp>
        <p:nvGrpSpPr>
          <p:cNvPr id="25" name="Group 111"/>
          <p:cNvGrpSpPr>
            <a:grpSpLocks/>
          </p:cNvGrpSpPr>
          <p:nvPr/>
        </p:nvGrpSpPr>
        <p:grpSpPr bwMode="auto">
          <a:xfrm>
            <a:off x="3415680" y="5880144"/>
            <a:ext cx="915840" cy="377319"/>
            <a:chOff x="2372" y="4083"/>
            <a:chExt cx="636" cy="262"/>
          </a:xfrm>
        </p:grpSpPr>
        <p:sp>
          <p:nvSpPr>
            <p:cNvPr id="55396" name="Rectangle 112"/>
            <p:cNvSpPr>
              <a:spLocks noChangeArrowheads="1"/>
            </p:cNvSpPr>
            <p:nvPr/>
          </p:nvSpPr>
          <p:spPr bwMode="auto">
            <a:xfrm>
              <a:off x="2443" y="4092"/>
              <a:ext cx="565" cy="194"/>
            </a:xfrm>
            <a:prstGeom prst="rect">
              <a:avLst/>
            </a:prstGeom>
            <a:noFill/>
            <a:ln w="25560">
              <a:solidFill>
                <a:srgbClr val="000000"/>
              </a:solidFill>
              <a:miter lim="800000"/>
              <a:headEnd/>
              <a:tailEnd/>
            </a:ln>
          </p:spPr>
          <p:txBody>
            <a:bodyPr wrap="none" anchor="ctr"/>
            <a:lstStyle/>
            <a:p>
              <a:endParaRPr lang="en-US"/>
            </a:p>
          </p:txBody>
        </p:sp>
        <p:sp>
          <p:nvSpPr>
            <p:cNvPr id="55397" name="Rectangle 113"/>
            <p:cNvSpPr>
              <a:spLocks noChangeArrowheads="1"/>
            </p:cNvSpPr>
            <p:nvPr/>
          </p:nvSpPr>
          <p:spPr bwMode="auto">
            <a:xfrm>
              <a:off x="2372" y="4083"/>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26" name="Group 114"/>
          <p:cNvGrpSpPr>
            <a:grpSpLocks/>
          </p:cNvGrpSpPr>
          <p:nvPr/>
        </p:nvGrpSpPr>
        <p:grpSpPr bwMode="auto">
          <a:xfrm>
            <a:off x="4088161" y="5880144"/>
            <a:ext cx="1081440" cy="377319"/>
            <a:chOff x="2839" y="4083"/>
            <a:chExt cx="751" cy="262"/>
          </a:xfrm>
        </p:grpSpPr>
        <p:sp>
          <p:nvSpPr>
            <p:cNvPr id="55394" name="Rectangle 115"/>
            <p:cNvSpPr>
              <a:spLocks noChangeArrowheads="1"/>
            </p:cNvSpPr>
            <p:nvPr/>
          </p:nvSpPr>
          <p:spPr bwMode="auto">
            <a:xfrm>
              <a:off x="3025" y="4092"/>
              <a:ext cx="565" cy="194"/>
            </a:xfrm>
            <a:prstGeom prst="rect">
              <a:avLst/>
            </a:prstGeom>
            <a:noFill/>
            <a:ln w="25560">
              <a:solidFill>
                <a:srgbClr val="000000"/>
              </a:solidFill>
              <a:miter lim="800000"/>
              <a:headEnd/>
              <a:tailEnd/>
            </a:ln>
          </p:spPr>
          <p:txBody>
            <a:bodyPr wrap="none" anchor="ctr"/>
            <a:lstStyle/>
            <a:p>
              <a:endParaRPr lang="en-US"/>
            </a:p>
          </p:txBody>
        </p:sp>
        <p:sp>
          <p:nvSpPr>
            <p:cNvPr id="55395" name="Rectangle 116"/>
            <p:cNvSpPr>
              <a:spLocks noChangeArrowheads="1"/>
            </p:cNvSpPr>
            <p:nvPr/>
          </p:nvSpPr>
          <p:spPr bwMode="auto">
            <a:xfrm>
              <a:off x="2839" y="4083"/>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27" name="Group 117"/>
          <p:cNvGrpSpPr>
            <a:grpSpLocks/>
          </p:cNvGrpSpPr>
          <p:nvPr/>
        </p:nvGrpSpPr>
        <p:grpSpPr bwMode="auto">
          <a:xfrm>
            <a:off x="6013440" y="5880144"/>
            <a:ext cx="832320" cy="377319"/>
            <a:chOff x="4176" y="4083"/>
            <a:chExt cx="578" cy="262"/>
          </a:xfrm>
        </p:grpSpPr>
        <p:sp>
          <p:nvSpPr>
            <p:cNvPr id="55392" name="Rectangle 118"/>
            <p:cNvSpPr>
              <a:spLocks noChangeArrowheads="1"/>
            </p:cNvSpPr>
            <p:nvPr/>
          </p:nvSpPr>
          <p:spPr bwMode="auto">
            <a:xfrm>
              <a:off x="4189" y="4092"/>
              <a:ext cx="565" cy="194"/>
            </a:xfrm>
            <a:prstGeom prst="rect">
              <a:avLst/>
            </a:prstGeom>
            <a:noFill/>
            <a:ln w="25560">
              <a:solidFill>
                <a:srgbClr val="000000"/>
              </a:solidFill>
              <a:miter lim="800000"/>
              <a:headEnd/>
              <a:tailEnd/>
            </a:ln>
          </p:spPr>
          <p:txBody>
            <a:bodyPr wrap="none" anchor="ctr"/>
            <a:lstStyle/>
            <a:p>
              <a:endParaRPr lang="en-US"/>
            </a:p>
          </p:txBody>
        </p:sp>
        <p:sp>
          <p:nvSpPr>
            <p:cNvPr id="55393" name="Rectangle 119"/>
            <p:cNvSpPr>
              <a:spLocks noChangeArrowheads="1"/>
            </p:cNvSpPr>
            <p:nvPr/>
          </p:nvSpPr>
          <p:spPr bwMode="auto">
            <a:xfrm>
              <a:off x="4176" y="4083"/>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grpSp>
        <p:nvGrpSpPr>
          <p:cNvPr id="28" name="Group 120"/>
          <p:cNvGrpSpPr>
            <a:grpSpLocks/>
          </p:cNvGrpSpPr>
          <p:nvPr/>
        </p:nvGrpSpPr>
        <p:grpSpPr bwMode="auto">
          <a:xfrm>
            <a:off x="6870240" y="5880144"/>
            <a:ext cx="813600" cy="377319"/>
            <a:chOff x="4771" y="4083"/>
            <a:chExt cx="565" cy="262"/>
          </a:xfrm>
        </p:grpSpPr>
        <p:sp>
          <p:nvSpPr>
            <p:cNvPr id="55390" name="Rectangle 121"/>
            <p:cNvSpPr>
              <a:spLocks noChangeArrowheads="1"/>
            </p:cNvSpPr>
            <p:nvPr/>
          </p:nvSpPr>
          <p:spPr bwMode="auto">
            <a:xfrm>
              <a:off x="4771" y="4092"/>
              <a:ext cx="565" cy="194"/>
            </a:xfrm>
            <a:prstGeom prst="rect">
              <a:avLst/>
            </a:prstGeom>
            <a:noFill/>
            <a:ln w="25560">
              <a:solidFill>
                <a:srgbClr val="000000"/>
              </a:solidFill>
              <a:miter lim="800000"/>
              <a:headEnd/>
              <a:tailEnd/>
            </a:ln>
          </p:spPr>
          <p:txBody>
            <a:bodyPr wrap="none" anchor="ctr"/>
            <a:lstStyle/>
            <a:p>
              <a:endParaRPr lang="en-US"/>
            </a:p>
          </p:txBody>
        </p:sp>
        <p:sp>
          <p:nvSpPr>
            <p:cNvPr id="55391" name="Rectangle 122"/>
            <p:cNvSpPr>
              <a:spLocks noChangeArrowheads="1"/>
            </p:cNvSpPr>
            <p:nvPr/>
          </p:nvSpPr>
          <p:spPr bwMode="auto">
            <a:xfrm>
              <a:off x="4803" y="4083"/>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39" name="Rectangle 123"/>
          <p:cNvSpPr>
            <a:spLocks noChangeArrowheads="1"/>
          </p:cNvSpPr>
          <p:nvPr/>
        </p:nvSpPr>
        <p:spPr bwMode="auto">
          <a:xfrm>
            <a:off x="2754720" y="5880138"/>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grpSp>
        <p:nvGrpSpPr>
          <p:cNvPr id="29" name="Group 124"/>
          <p:cNvGrpSpPr>
            <a:grpSpLocks/>
          </p:cNvGrpSpPr>
          <p:nvPr/>
        </p:nvGrpSpPr>
        <p:grpSpPr bwMode="auto">
          <a:xfrm>
            <a:off x="4253760" y="6338112"/>
            <a:ext cx="915840" cy="377319"/>
            <a:chOff x="2954" y="4401"/>
            <a:chExt cx="636" cy="262"/>
          </a:xfrm>
        </p:grpSpPr>
        <p:sp>
          <p:nvSpPr>
            <p:cNvPr id="55388" name="Rectangle 125"/>
            <p:cNvSpPr>
              <a:spLocks noChangeArrowheads="1"/>
            </p:cNvSpPr>
            <p:nvPr/>
          </p:nvSpPr>
          <p:spPr bwMode="auto">
            <a:xfrm>
              <a:off x="3025" y="4409"/>
              <a:ext cx="565" cy="194"/>
            </a:xfrm>
            <a:prstGeom prst="rect">
              <a:avLst/>
            </a:prstGeom>
            <a:noFill/>
            <a:ln w="25560">
              <a:solidFill>
                <a:srgbClr val="000000"/>
              </a:solidFill>
              <a:miter lim="800000"/>
              <a:headEnd/>
              <a:tailEnd/>
            </a:ln>
          </p:spPr>
          <p:txBody>
            <a:bodyPr wrap="none" anchor="ctr"/>
            <a:lstStyle/>
            <a:p>
              <a:endParaRPr lang="en-US"/>
            </a:p>
          </p:txBody>
        </p:sp>
        <p:sp>
          <p:nvSpPr>
            <p:cNvPr id="55389" name="Rectangle 126"/>
            <p:cNvSpPr>
              <a:spLocks noChangeArrowheads="1"/>
            </p:cNvSpPr>
            <p:nvPr/>
          </p:nvSpPr>
          <p:spPr bwMode="auto">
            <a:xfrm>
              <a:off x="2954" y="4401"/>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30" name="Group 127"/>
          <p:cNvGrpSpPr>
            <a:grpSpLocks/>
          </p:cNvGrpSpPr>
          <p:nvPr/>
        </p:nvGrpSpPr>
        <p:grpSpPr bwMode="auto">
          <a:xfrm>
            <a:off x="4926241" y="6338112"/>
            <a:ext cx="1080000" cy="377319"/>
            <a:chOff x="3421" y="4401"/>
            <a:chExt cx="750" cy="262"/>
          </a:xfrm>
        </p:grpSpPr>
        <p:sp>
          <p:nvSpPr>
            <p:cNvPr id="55386" name="Rectangle 128"/>
            <p:cNvSpPr>
              <a:spLocks noChangeArrowheads="1"/>
            </p:cNvSpPr>
            <p:nvPr/>
          </p:nvSpPr>
          <p:spPr bwMode="auto">
            <a:xfrm>
              <a:off x="3607" y="4409"/>
              <a:ext cx="564" cy="194"/>
            </a:xfrm>
            <a:prstGeom prst="rect">
              <a:avLst/>
            </a:prstGeom>
            <a:noFill/>
            <a:ln w="25560">
              <a:solidFill>
                <a:srgbClr val="000000"/>
              </a:solidFill>
              <a:miter lim="800000"/>
              <a:headEnd/>
              <a:tailEnd/>
            </a:ln>
          </p:spPr>
          <p:txBody>
            <a:bodyPr wrap="none" anchor="ctr"/>
            <a:lstStyle/>
            <a:p>
              <a:endParaRPr lang="en-US"/>
            </a:p>
          </p:txBody>
        </p:sp>
        <p:sp>
          <p:nvSpPr>
            <p:cNvPr id="55387" name="Rectangle 129"/>
            <p:cNvSpPr>
              <a:spLocks noChangeArrowheads="1"/>
            </p:cNvSpPr>
            <p:nvPr/>
          </p:nvSpPr>
          <p:spPr bwMode="auto">
            <a:xfrm>
              <a:off x="3421" y="4401"/>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grpSp>
        <p:nvGrpSpPr>
          <p:cNvPr id="31" name="Group 130"/>
          <p:cNvGrpSpPr>
            <a:grpSpLocks/>
          </p:cNvGrpSpPr>
          <p:nvPr/>
        </p:nvGrpSpPr>
        <p:grpSpPr bwMode="auto">
          <a:xfrm>
            <a:off x="6851520" y="6338112"/>
            <a:ext cx="832320" cy="377319"/>
            <a:chOff x="4758" y="4401"/>
            <a:chExt cx="578" cy="262"/>
          </a:xfrm>
        </p:grpSpPr>
        <p:sp>
          <p:nvSpPr>
            <p:cNvPr id="55384" name="Rectangle 131"/>
            <p:cNvSpPr>
              <a:spLocks noChangeArrowheads="1"/>
            </p:cNvSpPr>
            <p:nvPr/>
          </p:nvSpPr>
          <p:spPr bwMode="auto">
            <a:xfrm>
              <a:off x="4771" y="4409"/>
              <a:ext cx="565" cy="194"/>
            </a:xfrm>
            <a:prstGeom prst="rect">
              <a:avLst/>
            </a:prstGeom>
            <a:noFill/>
            <a:ln w="25560">
              <a:solidFill>
                <a:srgbClr val="000000"/>
              </a:solidFill>
              <a:miter lim="800000"/>
              <a:headEnd/>
              <a:tailEnd/>
            </a:ln>
          </p:spPr>
          <p:txBody>
            <a:bodyPr wrap="none" anchor="ctr"/>
            <a:lstStyle/>
            <a:p>
              <a:endParaRPr lang="en-US"/>
            </a:p>
          </p:txBody>
        </p:sp>
        <p:sp>
          <p:nvSpPr>
            <p:cNvPr id="55385" name="Rectangle 132"/>
            <p:cNvSpPr>
              <a:spLocks noChangeArrowheads="1"/>
            </p:cNvSpPr>
            <p:nvPr/>
          </p:nvSpPr>
          <p:spPr bwMode="auto">
            <a:xfrm>
              <a:off x="4758" y="4401"/>
              <a:ext cx="476"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FF0000"/>
                  </a:solidFill>
                  <a:latin typeface="Trebuchet MS" charset="0"/>
                </a:rPr>
                <a:t>Mem</a:t>
              </a:r>
              <a:endParaRPr lang="en-GB" b="1" dirty="0">
                <a:solidFill>
                  <a:srgbClr val="FF0000"/>
                </a:solidFill>
                <a:latin typeface="Trebuchet MS" charset="0"/>
              </a:endParaRPr>
            </a:p>
          </p:txBody>
        </p:sp>
      </p:grpSp>
      <p:grpSp>
        <p:nvGrpSpPr>
          <p:cNvPr id="55329" name="Group 133"/>
          <p:cNvGrpSpPr>
            <a:grpSpLocks/>
          </p:cNvGrpSpPr>
          <p:nvPr/>
        </p:nvGrpSpPr>
        <p:grpSpPr bwMode="auto">
          <a:xfrm>
            <a:off x="7708320" y="6338112"/>
            <a:ext cx="812160" cy="377319"/>
            <a:chOff x="5353" y="4401"/>
            <a:chExt cx="564" cy="262"/>
          </a:xfrm>
        </p:grpSpPr>
        <p:sp>
          <p:nvSpPr>
            <p:cNvPr id="55382" name="Rectangle 134"/>
            <p:cNvSpPr>
              <a:spLocks noChangeArrowheads="1"/>
            </p:cNvSpPr>
            <p:nvPr/>
          </p:nvSpPr>
          <p:spPr bwMode="auto">
            <a:xfrm>
              <a:off x="5353" y="4409"/>
              <a:ext cx="564" cy="194"/>
            </a:xfrm>
            <a:prstGeom prst="rect">
              <a:avLst/>
            </a:prstGeom>
            <a:noFill/>
            <a:ln w="25560">
              <a:solidFill>
                <a:srgbClr val="000000"/>
              </a:solidFill>
              <a:miter lim="800000"/>
              <a:headEnd/>
              <a:tailEnd/>
            </a:ln>
          </p:spPr>
          <p:txBody>
            <a:bodyPr wrap="none" anchor="ctr"/>
            <a:lstStyle/>
            <a:p>
              <a:endParaRPr lang="en-US"/>
            </a:p>
          </p:txBody>
        </p:sp>
        <p:sp>
          <p:nvSpPr>
            <p:cNvPr id="55383" name="Rectangle 135"/>
            <p:cNvSpPr>
              <a:spLocks noChangeArrowheads="1"/>
            </p:cNvSpPr>
            <p:nvPr/>
          </p:nvSpPr>
          <p:spPr bwMode="auto">
            <a:xfrm>
              <a:off x="5385" y="4401"/>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44" name="Rectangle 136"/>
          <p:cNvSpPr>
            <a:spLocks noChangeArrowheads="1"/>
          </p:cNvSpPr>
          <p:nvPr/>
        </p:nvSpPr>
        <p:spPr bwMode="auto">
          <a:xfrm>
            <a:off x="3592800" y="6338106"/>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sp>
        <p:nvSpPr>
          <p:cNvPr id="55345" name="Line 137"/>
          <p:cNvSpPr>
            <a:spLocks noChangeShapeType="1"/>
          </p:cNvSpPr>
          <p:nvPr/>
        </p:nvSpPr>
        <p:spPr bwMode="auto">
          <a:xfrm flipV="1">
            <a:off x="6857280" y="4343497"/>
            <a:ext cx="1440" cy="1018187"/>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46" name="Line 138"/>
          <p:cNvSpPr>
            <a:spLocks noChangeShapeType="1"/>
          </p:cNvSpPr>
          <p:nvPr/>
        </p:nvSpPr>
        <p:spPr bwMode="auto">
          <a:xfrm flipV="1">
            <a:off x="8533440" y="4343496"/>
            <a:ext cx="1440" cy="1932683"/>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47" name="Line 139"/>
          <p:cNvSpPr>
            <a:spLocks noChangeShapeType="1"/>
          </p:cNvSpPr>
          <p:nvPr/>
        </p:nvSpPr>
        <p:spPr bwMode="auto">
          <a:xfrm flipV="1">
            <a:off x="6019200" y="4342057"/>
            <a:ext cx="1440" cy="561659"/>
          </a:xfrm>
          <a:prstGeom prst="line">
            <a:avLst/>
          </a:prstGeom>
          <a:noFill/>
          <a:ln w="25560">
            <a:solidFill>
              <a:srgbClr val="000000"/>
            </a:solidFill>
            <a:prstDash val="sysDot"/>
            <a:miter lim="800000"/>
            <a:headEnd/>
            <a:tailEnd/>
          </a:ln>
        </p:spPr>
        <p:txBody>
          <a:bodyPr lIns="82945" tIns="41473" rIns="82945" bIns="41473"/>
          <a:lstStyle/>
          <a:p>
            <a:endParaRPr lang="en-US"/>
          </a:p>
        </p:txBody>
      </p:sp>
      <p:sp>
        <p:nvSpPr>
          <p:cNvPr id="55348" name="Line 140"/>
          <p:cNvSpPr>
            <a:spLocks noChangeShapeType="1"/>
          </p:cNvSpPr>
          <p:nvPr/>
        </p:nvSpPr>
        <p:spPr bwMode="auto">
          <a:xfrm flipV="1">
            <a:off x="7695360" y="4342057"/>
            <a:ext cx="1440" cy="1476155"/>
          </a:xfrm>
          <a:prstGeom prst="line">
            <a:avLst/>
          </a:prstGeom>
          <a:noFill/>
          <a:ln w="25560">
            <a:solidFill>
              <a:srgbClr val="000000"/>
            </a:solidFill>
            <a:prstDash val="sysDot"/>
            <a:miter lim="800000"/>
            <a:headEnd/>
            <a:tailEnd/>
          </a:ln>
        </p:spPr>
        <p:txBody>
          <a:bodyPr lIns="82945" tIns="41473" rIns="82945" bIns="41473"/>
          <a:lstStyle/>
          <a:p>
            <a:endParaRPr lang="en-US"/>
          </a:p>
        </p:txBody>
      </p:sp>
      <p:grpSp>
        <p:nvGrpSpPr>
          <p:cNvPr id="55330" name="Group 141"/>
          <p:cNvGrpSpPr>
            <a:grpSpLocks/>
          </p:cNvGrpSpPr>
          <p:nvPr/>
        </p:nvGrpSpPr>
        <p:grpSpPr bwMode="auto">
          <a:xfrm>
            <a:off x="4190400" y="2520267"/>
            <a:ext cx="915840" cy="377320"/>
            <a:chOff x="2910" y="1750"/>
            <a:chExt cx="636" cy="262"/>
          </a:xfrm>
        </p:grpSpPr>
        <p:sp>
          <p:nvSpPr>
            <p:cNvPr id="55380" name="Rectangle 142"/>
            <p:cNvSpPr>
              <a:spLocks noChangeArrowheads="1"/>
            </p:cNvSpPr>
            <p:nvPr/>
          </p:nvSpPr>
          <p:spPr bwMode="auto">
            <a:xfrm>
              <a:off x="2981" y="1759"/>
              <a:ext cx="565" cy="194"/>
            </a:xfrm>
            <a:prstGeom prst="rect">
              <a:avLst/>
            </a:prstGeom>
            <a:noFill/>
            <a:ln w="25560">
              <a:solidFill>
                <a:srgbClr val="000000"/>
              </a:solidFill>
              <a:miter lim="800000"/>
              <a:headEnd/>
              <a:tailEnd/>
            </a:ln>
          </p:spPr>
          <p:txBody>
            <a:bodyPr wrap="none" anchor="ctr"/>
            <a:lstStyle/>
            <a:p>
              <a:endParaRPr lang="en-US"/>
            </a:p>
          </p:txBody>
        </p:sp>
        <p:sp>
          <p:nvSpPr>
            <p:cNvPr id="55381" name="Rectangle 143"/>
            <p:cNvSpPr>
              <a:spLocks noChangeArrowheads="1"/>
            </p:cNvSpPr>
            <p:nvPr/>
          </p:nvSpPr>
          <p:spPr bwMode="auto">
            <a:xfrm>
              <a:off x="2910" y="1750"/>
              <a:ext cx="563"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Ifetch</a:t>
              </a:r>
              <a:endParaRPr lang="en-GB" b="1" dirty="0">
                <a:solidFill>
                  <a:srgbClr val="000000"/>
                </a:solidFill>
                <a:latin typeface="Trebuchet MS" charset="0"/>
              </a:endParaRPr>
            </a:p>
          </p:txBody>
        </p:sp>
      </p:grpSp>
      <p:grpSp>
        <p:nvGrpSpPr>
          <p:cNvPr id="55331" name="Group 144"/>
          <p:cNvGrpSpPr>
            <a:grpSpLocks/>
          </p:cNvGrpSpPr>
          <p:nvPr/>
        </p:nvGrpSpPr>
        <p:grpSpPr bwMode="auto">
          <a:xfrm>
            <a:off x="4862881" y="2520267"/>
            <a:ext cx="1081440" cy="377320"/>
            <a:chOff x="3377" y="1750"/>
            <a:chExt cx="751" cy="262"/>
          </a:xfrm>
        </p:grpSpPr>
        <p:sp>
          <p:nvSpPr>
            <p:cNvPr id="55378" name="Rectangle 145"/>
            <p:cNvSpPr>
              <a:spLocks noChangeArrowheads="1"/>
            </p:cNvSpPr>
            <p:nvPr/>
          </p:nvSpPr>
          <p:spPr bwMode="auto">
            <a:xfrm>
              <a:off x="3563" y="1759"/>
              <a:ext cx="565" cy="194"/>
            </a:xfrm>
            <a:prstGeom prst="rect">
              <a:avLst/>
            </a:prstGeom>
            <a:noFill/>
            <a:ln w="25560">
              <a:solidFill>
                <a:srgbClr val="000000"/>
              </a:solidFill>
              <a:miter lim="800000"/>
              <a:headEnd/>
              <a:tailEnd/>
            </a:ln>
          </p:spPr>
          <p:txBody>
            <a:bodyPr wrap="none" anchor="ctr"/>
            <a:lstStyle/>
            <a:p>
              <a:endParaRPr lang="en-US"/>
            </a:p>
          </p:txBody>
        </p:sp>
        <p:sp>
          <p:nvSpPr>
            <p:cNvPr id="55379" name="Rectangle 146"/>
            <p:cNvSpPr>
              <a:spLocks noChangeArrowheads="1"/>
            </p:cNvSpPr>
            <p:nvPr/>
          </p:nvSpPr>
          <p:spPr bwMode="auto">
            <a:xfrm>
              <a:off x="3377" y="1750"/>
              <a:ext cx="738"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err="1">
                  <a:solidFill>
                    <a:srgbClr val="000000"/>
                  </a:solidFill>
                  <a:latin typeface="Trebuchet MS" charset="0"/>
                </a:rPr>
                <a:t>Reg</a:t>
              </a:r>
              <a:r>
                <a:rPr lang="en-GB" b="1" dirty="0">
                  <a:solidFill>
                    <a:srgbClr val="000000"/>
                  </a:solidFill>
                  <a:latin typeface="Trebuchet MS" charset="0"/>
                </a:rPr>
                <a:t>/Dec</a:t>
              </a:r>
            </a:p>
          </p:txBody>
        </p:sp>
      </p:grpSp>
      <p:sp>
        <p:nvSpPr>
          <p:cNvPr id="55351" name="Rectangle 147"/>
          <p:cNvSpPr>
            <a:spLocks noChangeArrowheads="1"/>
          </p:cNvSpPr>
          <p:nvPr/>
        </p:nvSpPr>
        <p:spPr bwMode="auto">
          <a:xfrm>
            <a:off x="5968800" y="2533227"/>
            <a:ext cx="812160" cy="279389"/>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55352" name="Rectangle 148"/>
          <p:cNvSpPr>
            <a:spLocks noChangeArrowheads="1"/>
          </p:cNvSpPr>
          <p:nvPr/>
        </p:nvSpPr>
        <p:spPr bwMode="auto">
          <a:xfrm>
            <a:off x="6058081" y="2514504"/>
            <a:ext cx="505370"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Exec</a:t>
            </a:r>
          </a:p>
        </p:txBody>
      </p:sp>
      <p:grpSp>
        <p:nvGrpSpPr>
          <p:cNvPr id="55332" name="Group 149"/>
          <p:cNvGrpSpPr>
            <a:grpSpLocks/>
          </p:cNvGrpSpPr>
          <p:nvPr/>
        </p:nvGrpSpPr>
        <p:grpSpPr bwMode="auto">
          <a:xfrm>
            <a:off x="7644960" y="2520267"/>
            <a:ext cx="813600" cy="377320"/>
            <a:chOff x="5309" y="1750"/>
            <a:chExt cx="565" cy="262"/>
          </a:xfrm>
        </p:grpSpPr>
        <p:sp>
          <p:nvSpPr>
            <p:cNvPr id="55376" name="Rectangle 150"/>
            <p:cNvSpPr>
              <a:spLocks noChangeArrowheads="1"/>
            </p:cNvSpPr>
            <p:nvPr/>
          </p:nvSpPr>
          <p:spPr bwMode="auto">
            <a:xfrm>
              <a:off x="5309" y="1759"/>
              <a:ext cx="565" cy="194"/>
            </a:xfrm>
            <a:prstGeom prst="rect">
              <a:avLst/>
            </a:prstGeom>
            <a:noFill/>
            <a:ln w="25560">
              <a:solidFill>
                <a:srgbClr val="000000"/>
              </a:solidFill>
              <a:miter lim="800000"/>
              <a:headEnd/>
              <a:tailEnd/>
            </a:ln>
          </p:spPr>
          <p:txBody>
            <a:bodyPr wrap="none" anchor="ctr"/>
            <a:lstStyle/>
            <a:p>
              <a:endParaRPr lang="en-US"/>
            </a:p>
          </p:txBody>
        </p:sp>
        <p:sp>
          <p:nvSpPr>
            <p:cNvPr id="55377" name="Rectangle 151"/>
            <p:cNvSpPr>
              <a:spLocks noChangeArrowheads="1"/>
            </p:cNvSpPr>
            <p:nvPr/>
          </p:nvSpPr>
          <p:spPr bwMode="auto">
            <a:xfrm>
              <a:off x="5341" y="1750"/>
              <a:ext cx="334" cy="262"/>
            </a:xfrm>
            <a:prstGeom prst="rect">
              <a:avLst/>
            </a:prstGeom>
            <a:noFill/>
            <a:ln w="9525">
              <a:noFill/>
              <a:round/>
              <a:headEnd/>
              <a:tailEnd/>
            </a:ln>
          </p:spPr>
          <p:txBody>
            <a:bodyPr wrap="none" lIns="90360" tIns="44280" rIns="90360" bIns="44280">
              <a:spAutoFit/>
            </a:bodyPr>
            <a:lstStyle/>
            <a:p>
              <a:pPr hangingPunct="1">
                <a:lnSpc>
                  <a:spcPct val="104000"/>
                </a:lnSpc>
              </a:pPr>
              <a:r>
                <a:rPr lang="en-GB" b="1">
                  <a:solidFill>
                    <a:srgbClr val="000000"/>
                  </a:solidFill>
                  <a:latin typeface="Trebuchet MS" charset="0"/>
                </a:rPr>
                <a:t>Wr</a:t>
              </a:r>
            </a:p>
          </p:txBody>
        </p:sp>
      </p:grpSp>
      <p:sp>
        <p:nvSpPr>
          <p:cNvPr id="55354" name="Rectangle 152"/>
          <p:cNvSpPr>
            <a:spLocks noChangeArrowheads="1"/>
          </p:cNvSpPr>
          <p:nvPr/>
        </p:nvSpPr>
        <p:spPr bwMode="auto">
          <a:xfrm>
            <a:off x="3529440" y="2520265"/>
            <a:ext cx="636816" cy="273157"/>
          </a:xfrm>
          <a:prstGeom prst="rect">
            <a:avLst/>
          </a:prstGeom>
          <a:noFill/>
          <a:ln w="9525">
            <a:noFill/>
            <a:round/>
            <a:headEnd/>
            <a:tailEnd/>
          </a:ln>
        </p:spPr>
        <p:txBody>
          <a:bodyPr wrap="none" lIns="81966" tIns="40166" rIns="81966" bIns="40166">
            <a:spAutoFit/>
          </a:bodyPr>
          <a:lstStyle/>
          <a:p>
            <a:pPr>
              <a:lnSpc>
                <a:spcPct val="104000"/>
              </a:lnSpc>
              <a:tabLst>
                <a:tab pos="656650" algn="l"/>
              </a:tabLst>
            </a:pPr>
            <a:r>
              <a:rPr lang="en-GB" sz="1200" b="1" dirty="0">
                <a:solidFill>
                  <a:srgbClr val="000000"/>
                </a:solidFill>
                <a:latin typeface="Trebuchet MS" charset="0"/>
              </a:rPr>
              <a:t>R-type</a:t>
            </a:r>
          </a:p>
        </p:txBody>
      </p:sp>
      <p:sp>
        <p:nvSpPr>
          <p:cNvPr id="55355" name="Rectangle 153"/>
          <p:cNvSpPr>
            <a:spLocks noChangeArrowheads="1"/>
          </p:cNvSpPr>
          <p:nvPr/>
        </p:nvSpPr>
        <p:spPr bwMode="auto">
          <a:xfrm>
            <a:off x="6806881" y="2533227"/>
            <a:ext cx="813600" cy="279389"/>
          </a:xfrm>
          <a:prstGeom prst="rect">
            <a:avLst/>
          </a:prstGeom>
          <a:noFill/>
          <a:ln w="25560">
            <a:solidFill>
              <a:srgbClr val="FF0000"/>
            </a:solidFill>
            <a:miter lim="800000"/>
            <a:headEnd/>
            <a:tailEnd/>
          </a:ln>
        </p:spPr>
        <p:txBody>
          <a:bodyPr wrap="none" lIns="82945" tIns="41473" rIns="82945" bIns="41473" anchor="ctr"/>
          <a:lstStyle/>
          <a:p>
            <a:endParaRPr lang="en-US"/>
          </a:p>
        </p:txBody>
      </p:sp>
      <p:sp>
        <p:nvSpPr>
          <p:cNvPr id="55356" name="Rectangle 154"/>
          <p:cNvSpPr>
            <a:spLocks noChangeArrowheads="1"/>
          </p:cNvSpPr>
          <p:nvPr/>
        </p:nvSpPr>
        <p:spPr bwMode="auto">
          <a:xfrm>
            <a:off x="6890401" y="2514504"/>
            <a:ext cx="502164" cy="273157"/>
          </a:xfrm>
          <a:prstGeom prst="rect">
            <a:avLst/>
          </a:prstGeom>
          <a:noFill/>
          <a:ln w="12600">
            <a:solidFill>
              <a:srgbClr val="FFFFFF"/>
            </a:solidFill>
            <a:miter lim="800000"/>
            <a:headEnd/>
            <a:tailEnd/>
          </a:ln>
        </p:spPr>
        <p:txBody>
          <a:bodyPr wrap="none" lIns="81966" tIns="40166" rIns="81966" bIns="40166">
            <a:spAutoFit/>
          </a:bodyPr>
          <a:lstStyle/>
          <a:p>
            <a:pPr hangingPunct="1">
              <a:lnSpc>
                <a:spcPct val="104000"/>
              </a:lnSpc>
            </a:pPr>
            <a:r>
              <a:rPr lang="en-GB" sz="1200" b="1" dirty="0" err="1">
                <a:solidFill>
                  <a:srgbClr val="000000"/>
                </a:solidFill>
                <a:latin typeface="Trebuchet MS" charset="0"/>
              </a:rPr>
              <a:t>Mem</a:t>
            </a:r>
            <a:endParaRPr lang="en-GB" sz="1200" b="1" dirty="0">
              <a:solidFill>
                <a:srgbClr val="000000"/>
              </a:solidFill>
              <a:latin typeface="Trebuchet MS" charset="0"/>
            </a:endParaRPr>
          </a:p>
        </p:txBody>
      </p:sp>
      <p:grpSp>
        <p:nvGrpSpPr>
          <p:cNvPr id="55333" name="Group 155"/>
          <p:cNvGrpSpPr>
            <a:grpSpLocks/>
          </p:cNvGrpSpPr>
          <p:nvPr/>
        </p:nvGrpSpPr>
        <p:grpSpPr bwMode="auto">
          <a:xfrm>
            <a:off x="5191201" y="5880144"/>
            <a:ext cx="815040" cy="377319"/>
            <a:chOff x="3605" y="4083"/>
            <a:chExt cx="566" cy="262"/>
          </a:xfrm>
        </p:grpSpPr>
        <p:sp>
          <p:nvSpPr>
            <p:cNvPr id="55374" name="Rectangle 156"/>
            <p:cNvSpPr>
              <a:spLocks noChangeArrowheads="1"/>
            </p:cNvSpPr>
            <p:nvPr/>
          </p:nvSpPr>
          <p:spPr bwMode="auto">
            <a:xfrm>
              <a:off x="3607" y="4092"/>
              <a:ext cx="564" cy="194"/>
            </a:xfrm>
            <a:prstGeom prst="rect">
              <a:avLst/>
            </a:prstGeom>
            <a:noFill/>
            <a:ln w="25560">
              <a:solidFill>
                <a:srgbClr val="000000"/>
              </a:solidFill>
              <a:miter lim="800000"/>
              <a:headEnd/>
              <a:tailEnd/>
            </a:ln>
          </p:spPr>
          <p:txBody>
            <a:bodyPr wrap="none" anchor="ctr"/>
            <a:lstStyle/>
            <a:p>
              <a:endParaRPr lang="en-US"/>
            </a:p>
          </p:txBody>
        </p:sp>
        <p:sp>
          <p:nvSpPr>
            <p:cNvPr id="55375" name="Rectangle 157"/>
            <p:cNvSpPr>
              <a:spLocks noChangeArrowheads="1"/>
            </p:cNvSpPr>
            <p:nvPr/>
          </p:nvSpPr>
          <p:spPr bwMode="auto">
            <a:xfrm>
              <a:off x="3605" y="4083"/>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55335" name="Group 158"/>
          <p:cNvGrpSpPr>
            <a:grpSpLocks/>
          </p:cNvGrpSpPr>
          <p:nvPr/>
        </p:nvGrpSpPr>
        <p:grpSpPr bwMode="auto">
          <a:xfrm>
            <a:off x="6027840" y="6338112"/>
            <a:ext cx="817920" cy="377319"/>
            <a:chOff x="4186" y="4401"/>
            <a:chExt cx="568" cy="262"/>
          </a:xfrm>
        </p:grpSpPr>
        <p:sp>
          <p:nvSpPr>
            <p:cNvPr id="55372" name="Rectangle 159"/>
            <p:cNvSpPr>
              <a:spLocks noChangeArrowheads="1"/>
            </p:cNvSpPr>
            <p:nvPr/>
          </p:nvSpPr>
          <p:spPr bwMode="auto">
            <a:xfrm>
              <a:off x="4189" y="4409"/>
              <a:ext cx="565" cy="194"/>
            </a:xfrm>
            <a:prstGeom prst="rect">
              <a:avLst/>
            </a:prstGeom>
            <a:noFill/>
            <a:ln w="25560">
              <a:solidFill>
                <a:srgbClr val="000000"/>
              </a:solidFill>
              <a:miter lim="800000"/>
              <a:headEnd/>
              <a:tailEnd/>
            </a:ln>
          </p:spPr>
          <p:txBody>
            <a:bodyPr wrap="none" anchor="ctr"/>
            <a:lstStyle/>
            <a:p>
              <a:endParaRPr lang="en-US"/>
            </a:p>
          </p:txBody>
        </p:sp>
        <p:sp>
          <p:nvSpPr>
            <p:cNvPr id="55373" name="Rectangle 160"/>
            <p:cNvSpPr>
              <a:spLocks noChangeArrowheads="1"/>
            </p:cNvSpPr>
            <p:nvPr/>
          </p:nvSpPr>
          <p:spPr bwMode="auto">
            <a:xfrm>
              <a:off x="4186" y="4401"/>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55336" name="Group 161"/>
          <p:cNvGrpSpPr>
            <a:grpSpLocks/>
          </p:cNvGrpSpPr>
          <p:nvPr/>
        </p:nvGrpSpPr>
        <p:grpSpPr bwMode="auto">
          <a:xfrm>
            <a:off x="2675520" y="4509119"/>
            <a:ext cx="816480" cy="377319"/>
            <a:chOff x="1858" y="3131"/>
            <a:chExt cx="567" cy="262"/>
          </a:xfrm>
        </p:grpSpPr>
        <p:sp>
          <p:nvSpPr>
            <p:cNvPr id="55370" name="Rectangle 162"/>
            <p:cNvSpPr>
              <a:spLocks noChangeArrowheads="1"/>
            </p:cNvSpPr>
            <p:nvPr/>
          </p:nvSpPr>
          <p:spPr bwMode="auto">
            <a:xfrm>
              <a:off x="1861" y="3139"/>
              <a:ext cx="564" cy="194"/>
            </a:xfrm>
            <a:prstGeom prst="rect">
              <a:avLst/>
            </a:prstGeom>
            <a:noFill/>
            <a:ln w="25560">
              <a:solidFill>
                <a:srgbClr val="000000"/>
              </a:solidFill>
              <a:miter lim="800000"/>
              <a:headEnd/>
              <a:tailEnd/>
            </a:ln>
          </p:spPr>
          <p:txBody>
            <a:bodyPr wrap="none" anchor="ctr"/>
            <a:lstStyle/>
            <a:p>
              <a:endParaRPr lang="en-US"/>
            </a:p>
          </p:txBody>
        </p:sp>
        <p:sp>
          <p:nvSpPr>
            <p:cNvPr id="55371" name="Rectangle 163"/>
            <p:cNvSpPr>
              <a:spLocks noChangeArrowheads="1"/>
            </p:cNvSpPr>
            <p:nvPr/>
          </p:nvSpPr>
          <p:spPr bwMode="auto">
            <a:xfrm>
              <a:off x="1858" y="3131"/>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grpSp>
        <p:nvGrpSpPr>
          <p:cNvPr id="55337" name="Group 164"/>
          <p:cNvGrpSpPr>
            <a:grpSpLocks/>
          </p:cNvGrpSpPr>
          <p:nvPr/>
        </p:nvGrpSpPr>
        <p:grpSpPr bwMode="auto">
          <a:xfrm>
            <a:off x="3513600" y="4965646"/>
            <a:ext cx="817920" cy="377320"/>
            <a:chOff x="2440" y="3448"/>
            <a:chExt cx="568" cy="262"/>
          </a:xfrm>
        </p:grpSpPr>
        <p:sp>
          <p:nvSpPr>
            <p:cNvPr id="55368" name="Rectangle 165"/>
            <p:cNvSpPr>
              <a:spLocks noChangeArrowheads="1"/>
            </p:cNvSpPr>
            <p:nvPr/>
          </p:nvSpPr>
          <p:spPr bwMode="auto">
            <a:xfrm>
              <a:off x="2443" y="3457"/>
              <a:ext cx="565" cy="194"/>
            </a:xfrm>
            <a:prstGeom prst="rect">
              <a:avLst/>
            </a:prstGeom>
            <a:noFill/>
            <a:ln w="25560">
              <a:solidFill>
                <a:srgbClr val="000000"/>
              </a:solidFill>
              <a:miter lim="800000"/>
              <a:headEnd/>
              <a:tailEnd/>
            </a:ln>
          </p:spPr>
          <p:txBody>
            <a:bodyPr wrap="none" anchor="ctr"/>
            <a:lstStyle/>
            <a:p>
              <a:endParaRPr lang="en-US"/>
            </a:p>
          </p:txBody>
        </p:sp>
        <p:sp>
          <p:nvSpPr>
            <p:cNvPr id="55369" name="Rectangle 166"/>
            <p:cNvSpPr>
              <a:spLocks noChangeArrowheads="1"/>
            </p:cNvSpPr>
            <p:nvPr/>
          </p:nvSpPr>
          <p:spPr bwMode="auto">
            <a:xfrm>
              <a:off x="2440" y="3448"/>
              <a:ext cx="482" cy="262"/>
            </a:xfrm>
            <a:prstGeom prst="rect">
              <a:avLst/>
            </a:prstGeom>
            <a:noFill/>
            <a:ln w="9525">
              <a:noFill/>
              <a:round/>
              <a:headEnd/>
              <a:tailEnd/>
            </a:ln>
          </p:spPr>
          <p:txBody>
            <a:bodyPr wrap="none" lIns="90360" tIns="44280" rIns="90360" bIns="44280">
              <a:spAutoFit/>
            </a:bodyPr>
            <a:lstStyle/>
            <a:p>
              <a:pPr>
                <a:lnSpc>
                  <a:spcPct val="104000"/>
                </a:lnSpc>
                <a:tabLst>
                  <a:tab pos="656650" algn="l"/>
                </a:tabLst>
              </a:pPr>
              <a:r>
                <a:rPr lang="en-GB" b="1" dirty="0">
                  <a:solidFill>
                    <a:srgbClr val="000000"/>
                  </a:solidFill>
                  <a:latin typeface="Trebuchet MS" charset="0"/>
                </a:rPr>
                <a:t>Exec</a:t>
              </a:r>
            </a:p>
          </p:txBody>
        </p:sp>
      </p:grpSp>
      <p:sp>
        <p:nvSpPr>
          <p:cNvPr id="55361" name="Rectangle 167"/>
          <p:cNvSpPr>
            <a:spLocks noChangeArrowheads="1"/>
          </p:cNvSpPr>
          <p:nvPr/>
        </p:nvSpPr>
        <p:spPr bwMode="auto">
          <a:xfrm>
            <a:off x="4561920" y="2216394"/>
            <a:ext cx="25530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1</a:t>
            </a:r>
          </a:p>
        </p:txBody>
      </p:sp>
      <p:sp>
        <p:nvSpPr>
          <p:cNvPr id="55362" name="Rectangle 168"/>
          <p:cNvSpPr>
            <a:spLocks noChangeArrowheads="1"/>
          </p:cNvSpPr>
          <p:nvPr/>
        </p:nvSpPr>
        <p:spPr bwMode="auto">
          <a:xfrm>
            <a:off x="5476320" y="2216394"/>
            <a:ext cx="25530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2</a:t>
            </a:r>
          </a:p>
        </p:txBody>
      </p:sp>
      <p:sp>
        <p:nvSpPr>
          <p:cNvPr id="55363" name="Rectangle 169"/>
          <p:cNvSpPr>
            <a:spLocks noChangeArrowheads="1"/>
          </p:cNvSpPr>
          <p:nvPr/>
        </p:nvSpPr>
        <p:spPr bwMode="auto">
          <a:xfrm>
            <a:off x="6236640" y="2216394"/>
            <a:ext cx="25530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3</a:t>
            </a:r>
          </a:p>
        </p:txBody>
      </p:sp>
      <p:sp>
        <p:nvSpPr>
          <p:cNvPr id="55364" name="Rectangle 170"/>
          <p:cNvSpPr>
            <a:spLocks noChangeArrowheads="1"/>
          </p:cNvSpPr>
          <p:nvPr/>
        </p:nvSpPr>
        <p:spPr bwMode="auto">
          <a:xfrm>
            <a:off x="7076160" y="2209192"/>
            <a:ext cx="255301" cy="273157"/>
          </a:xfrm>
          <a:prstGeom prst="rect">
            <a:avLst/>
          </a:prstGeom>
          <a:noFill/>
          <a:ln w="12600">
            <a:solidFill>
              <a:srgbClr val="FFFFFF"/>
            </a:solidFill>
            <a:miter lim="800000"/>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4</a:t>
            </a:r>
          </a:p>
        </p:txBody>
      </p:sp>
      <p:sp>
        <p:nvSpPr>
          <p:cNvPr id="55365" name="Rectangle 171"/>
          <p:cNvSpPr>
            <a:spLocks noChangeArrowheads="1"/>
          </p:cNvSpPr>
          <p:nvPr/>
        </p:nvSpPr>
        <p:spPr bwMode="auto">
          <a:xfrm>
            <a:off x="7914240" y="2216394"/>
            <a:ext cx="255301" cy="273157"/>
          </a:xfrm>
          <a:prstGeom prst="rect">
            <a:avLst/>
          </a:prstGeom>
          <a:noFill/>
          <a:ln w="9525">
            <a:noFill/>
            <a:round/>
            <a:headEnd/>
            <a:tailEnd/>
          </a:ln>
        </p:spPr>
        <p:txBody>
          <a:bodyPr wrap="none" lIns="81966" tIns="40166" rIns="81966" bIns="40166">
            <a:spAutoFit/>
          </a:bodyPr>
          <a:lstStyle/>
          <a:p>
            <a:pPr hangingPunct="1">
              <a:lnSpc>
                <a:spcPct val="104000"/>
              </a:lnSpc>
            </a:pPr>
            <a:r>
              <a:rPr lang="en-GB" sz="1200" b="1" dirty="0">
                <a:solidFill>
                  <a:srgbClr val="000000"/>
                </a:solidFill>
                <a:latin typeface="Trebuchet MS" charset="0"/>
              </a:rPr>
              <a:t>5</a:t>
            </a:r>
          </a:p>
        </p:txBody>
      </p:sp>
      <p:sp>
        <p:nvSpPr>
          <p:cNvPr id="55366" name="Rectangle 172"/>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800" dirty="0"/>
              <a:t>Solution 2: Delay R-type’s Write by One Cycle</a:t>
            </a:r>
          </a:p>
        </p:txBody>
      </p:sp>
      <p:sp>
        <p:nvSpPr>
          <p:cNvPr id="55367" name="Rectangle 173"/>
          <p:cNvSpPr>
            <a:spLocks noGrp="1" noChangeArrowheads="1"/>
          </p:cNvSpPr>
          <p:nvPr>
            <p:ph type="body" idx="4294967295"/>
          </p:nvPr>
        </p:nvSpPr>
        <p:spPr>
          <a:xfrm>
            <a:off x="228961" y="1143480"/>
            <a:ext cx="8762400" cy="5563305"/>
          </a:xfrm>
        </p:spPr>
        <p:txBody>
          <a:bodyPr lIns="82945" tIns="41473" rIns="82945" bIns="41473"/>
          <a:lstStyle/>
          <a:p>
            <a:pPr>
              <a:spcBef>
                <a:spcPts val="703"/>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Delay R-type’s register write by one cycle: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Now R-type instructions also use </a:t>
            </a:r>
            <a:r>
              <a:rPr lang="en-GB" dirty="0" err="1" smtClean="0"/>
              <a:t>Reg</a:t>
            </a:r>
            <a:r>
              <a:rPr lang="en-GB" dirty="0" smtClean="0"/>
              <a:t> File’s write port at Stage 5</a:t>
            </a:r>
            <a:br>
              <a:rPr lang="en-GB" dirty="0" smtClean="0"/>
            </a:br>
            <a:endParaRPr lang="en-GB" dirty="0" smtClean="0"/>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err="1" smtClean="0"/>
              <a:t>Mem</a:t>
            </a:r>
            <a:r>
              <a:rPr lang="en-GB" dirty="0" smtClean="0"/>
              <a:t> stage is a NOP stage: nothing is being done.</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idx="4294967295"/>
          </p:nvPr>
        </p:nvSpPr>
        <p:spPr>
          <a:xfrm>
            <a:off x="228960" y="216023"/>
            <a:ext cx="8686080" cy="774801"/>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dirty="0" smtClean="0"/>
              <a:t>Summary: Pipelining</a:t>
            </a:r>
          </a:p>
        </p:txBody>
      </p:sp>
      <p:sp>
        <p:nvSpPr>
          <p:cNvPr id="69635" name="Rectangle 2"/>
          <p:cNvSpPr>
            <a:spLocks noGrp="1" noChangeArrowheads="1"/>
          </p:cNvSpPr>
          <p:nvPr>
            <p:ph type="body" idx="4294967295"/>
          </p:nvPr>
        </p:nvSpPr>
        <p:spPr>
          <a:xfrm>
            <a:off x="228961" y="1143480"/>
            <a:ext cx="8762400" cy="5563305"/>
          </a:xfrm>
        </p:spPr>
        <p:txBody>
          <a:bodyPr lIns="82945" tIns="41473" rIns="82945" bIns="41473"/>
          <a:lstStyle/>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Reduce CPI by overlapping many instructions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Average throughput of approximately 1 CPI with fast clock</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Utilize capabilities of the </a:t>
            </a:r>
            <a:r>
              <a:rPr lang="en-GB" sz="1900" dirty="0" err="1"/>
              <a:t>Datapath</a:t>
            </a:r>
            <a:r>
              <a:rPr lang="en-GB" sz="1900" dirty="0"/>
              <a:t> </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start next instruction while working on the current one</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limited by length of longest stage (plus fill/flush)</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detect and resolve hazards</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What makes it easy</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all instructions are the same length</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just a few instruction formats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memory operands appear only in loads and stores</a:t>
            </a:r>
          </a:p>
          <a:p>
            <a:pPr>
              <a:lnSpc>
                <a:spcPct val="84000"/>
              </a:lnSpc>
              <a:spcBef>
                <a:spcPts val="47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900" dirty="0"/>
              <a:t>What makes it hard?</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structural hazards:   suppose we had only one memory</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control hazards:  need to worry about branch instructions</a:t>
            </a:r>
          </a:p>
          <a:p>
            <a:pPr lvl="1">
              <a:spcBef>
                <a:spcPts val="544"/>
              </a:spcBef>
              <a:spcAft>
                <a:spcPts val="544"/>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1600" dirty="0"/>
              <a:t>data hazards:  an instruction depends on a previous instruction</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ChangeArrowheads="1"/>
          </p:cNvSpPr>
          <p:nvPr/>
        </p:nvSpPr>
        <p:spPr bwMode="auto">
          <a:xfrm>
            <a:off x="304800" y="2514600"/>
            <a:ext cx="8610600" cy="3278188"/>
          </a:xfrm>
          <a:prstGeom prst="rect">
            <a:avLst/>
          </a:prstGeom>
          <a:solidFill>
            <a:srgbClr val="969696"/>
          </a:solidFill>
          <a:ln w="28440">
            <a:solidFill>
              <a:srgbClr val="000000"/>
            </a:solidFill>
            <a:miter lim="800000"/>
            <a:headEnd/>
            <a:tailEnd/>
          </a:ln>
        </p:spPr>
        <p:txBody>
          <a:bodyPr wrap="none" lIns="82945" tIns="41473" rIns="82945" bIns="41473" anchor="ctr"/>
          <a:lstStyle/>
          <a:p>
            <a:endParaRPr lang="en-US"/>
          </a:p>
        </p:txBody>
      </p:sp>
      <p:sp>
        <p:nvSpPr>
          <p:cNvPr id="69635" name="Line 2"/>
          <p:cNvSpPr>
            <a:spLocks noChangeShapeType="1"/>
          </p:cNvSpPr>
          <p:nvPr/>
        </p:nvSpPr>
        <p:spPr bwMode="auto">
          <a:xfrm flipV="1">
            <a:off x="746125" y="3751263"/>
            <a:ext cx="1588" cy="669925"/>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69636" name="Rectangle 3"/>
          <p:cNvSpPr>
            <a:spLocks noGrp="1" noChangeArrowheads="1"/>
          </p:cNvSpPr>
          <p:nvPr>
            <p:ph type="title"/>
          </p:nvPr>
        </p:nvSpPr>
        <p:spPr>
          <a:xfrm>
            <a:off x="762000" y="150813"/>
            <a:ext cx="7543800" cy="763587"/>
          </a:xfrm>
        </p:spPr>
        <p:txBody>
          <a:bodyPr lIns="81966" tIns="40166" rIns="81966" bIns="40166"/>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t> </a:t>
            </a:r>
            <a:r>
              <a:rPr lang="en-GB" sz="3200" smtClean="0">
                <a:solidFill>
                  <a:srgbClr val="000000"/>
                </a:solidFill>
              </a:rPr>
              <a:t>Level 1 Caches</a:t>
            </a:r>
          </a:p>
        </p:txBody>
      </p:sp>
      <p:sp>
        <p:nvSpPr>
          <p:cNvPr id="69637" name="Rectangle 4"/>
          <p:cNvSpPr>
            <a:spLocks noGrp="1" noChangeArrowheads="1"/>
          </p:cNvSpPr>
          <p:nvPr>
            <p:ph type="body" idx="1"/>
          </p:nvPr>
        </p:nvSpPr>
        <p:spPr>
          <a:xfrm>
            <a:off x="228600" y="762000"/>
            <a:ext cx="8915400" cy="5257800"/>
          </a:xfrm>
        </p:spPr>
        <p:txBody>
          <a:bodyPr lIns="81966" tIns="40166" rIns="81966" bIns="40166"/>
          <a:lstStyle/>
          <a:p>
            <a:pPr marL="0" indent="0" eaLnBrk="1" hangingPunct="1">
              <a:spcBef>
                <a:spcPts val="2038"/>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2200" smtClean="0"/>
              <a:t>L1 caches must be fast (small) to keep up with pipeline</a:t>
            </a:r>
          </a:p>
          <a:p>
            <a:pPr marL="0" lvl="1" indent="0" eaLnBrk="1" hangingPunct="1">
              <a:spcBef>
                <a:spcPts val="8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0.5ns access time for 2 Ghz processor</a:t>
            </a:r>
          </a:p>
          <a:p>
            <a:pPr marL="0" indent="0" eaLnBrk="1" hangingPunct="1">
              <a:spcBef>
                <a:spcPts val="2038"/>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2200" smtClean="0"/>
              <a:t>Most current processors use two or more pipeline stages for Mem.</a:t>
            </a:r>
          </a:p>
          <a:p>
            <a:pPr marL="0" lvl="1" indent="0" eaLnBrk="1" hangingPunct="1">
              <a:spcBef>
                <a:spcPts val="1138"/>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0.5ns access time for 4 Ghz processor using two stages</a:t>
            </a:r>
          </a:p>
          <a:p>
            <a:pPr marL="0" indent="0" eaLnBrk="1" hangingPunct="1">
              <a:spcBef>
                <a:spcPts val="950"/>
              </a:spcBef>
              <a:buFont typeface="Wingdings" charset="2"/>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mtClean="0"/>
              <a:t>	</a:t>
            </a:r>
          </a:p>
        </p:txBody>
      </p:sp>
      <p:sp>
        <p:nvSpPr>
          <p:cNvPr id="69638" name="Rectangle 5"/>
          <p:cNvSpPr>
            <a:spLocks noChangeArrowheads="1"/>
          </p:cNvSpPr>
          <p:nvPr/>
        </p:nvSpPr>
        <p:spPr bwMode="auto">
          <a:xfrm>
            <a:off x="565150" y="2743200"/>
            <a:ext cx="7918450" cy="1017588"/>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69639" name="Rectangle 6"/>
          <p:cNvSpPr>
            <a:spLocks noChangeArrowheads="1"/>
          </p:cNvSpPr>
          <p:nvPr/>
        </p:nvSpPr>
        <p:spPr bwMode="auto">
          <a:xfrm>
            <a:off x="2679700" y="2863850"/>
            <a:ext cx="1101725" cy="598488"/>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Decode</a:t>
            </a:r>
          </a:p>
          <a:p>
            <a:pPr>
              <a:lnSpc>
                <a:spcPct val="93000"/>
              </a:lnSpc>
              <a:tabLst>
                <a:tab pos="655638" algn="l"/>
              </a:tabLst>
            </a:pPr>
            <a:r>
              <a:rPr lang="en-GB" sz="1800" b="1">
                <a:latin typeface="Arial" charset="0"/>
              </a:rPr>
              <a:t>Reg Rd</a:t>
            </a:r>
          </a:p>
        </p:txBody>
      </p:sp>
      <p:sp>
        <p:nvSpPr>
          <p:cNvPr id="69640" name="Rectangle 7"/>
          <p:cNvSpPr>
            <a:spLocks noChangeArrowheads="1"/>
          </p:cNvSpPr>
          <p:nvPr/>
        </p:nvSpPr>
        <p:spPr bwMode="auto">
          <a:xfrm>
            <a:off x="4006850" y="3038475"/>
            <a:ext cx="704850" cy="342900"/>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ALU</a:t>
            </a:r>
          </a:p>
        </p:txBody>
      </p:sp>
      <p:sp>
        <p:nvSpPr>
          <p:cNvPr id="69641" name="Rectangle 8"/>
          <p:cNvSpPr>
            <a:spLocks noChangeArrowheads="1"/>
          </p:cNvSpPr>
          <p:nvPr/>
        </p:nvSpPr>
        <p:spPr bwMode="auto">
          <a:xfrm>
            <a:off x="5049838" y="3041650"/>
            <a:ext cx="906462" cy="341313"/>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Mem1</a:t>
            </a:r>
          </a:p>
        </p:txBody>
      </p:sp>
      <p:sp>
        <p:nvSpPr>
          <p:cNvPr id="69642" name="Rectangle 9"/>
          <p:cNvSpPr>
            <a:spLocks noChangeArrowheads="1"/>
          </p:cNvSpPr>
          <p:nvPr/>
        </p:nvSpPr>
        <p:spPr bwMode="auto">
          <a:xfrm>
            <a:off x="7502525" y="2898775"/>
            <a:ext cx="819150" cy="600075"/>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Reg.</a:t>
            </a:r>
          </a:p>
          <a:p>
            <a:pPr>
              <a:lnSpc>
                <a:spcPct val="93000"/>
              </a:lnSpc>
              <a:tabLst>
                <a:tab pos="655638" algn="l"/>
              </a:tabLst>
            </a:pPr>
            <a:r>
              <a:rPr lang="en-GB" sz="1800" b="1">
                <a:latin typeface="Arial" charset="0"/>
              </a:rPr>
              <a:t>Write</a:t>
            </a:r>
          </a:p>
        </p:txBody>
      </p:sp>
      <p:sp>
        <p:nvSpPr>
          <p:cNvPr id="69643" name="Line 10"/>
          <p:cNvSpPr>
            <a:spLocks noChangeShapeType="1"/>
          </p:cNvSpPr>
          <p:nvPr/>
        </p:nvSpPr>
        <p:spPr bwMode="auto">
          <a:xfrm>
            <a:off x="2647950" y="2743200"/>
            <a:ext cx="1588" cy="1017588"/>
          </a:xfrm>
          <a:prstGeom prst="line">
            <a:avLst/>
          </a:prstGeom>
          <a:noFill/>
          <a:ln w="19080">
            <a:solidFill>
              <a:srgbClr val="000000"/>
            </a:solidFill>
            <a:miter lim="800000"/>
            <a:headEnd/>
            <a:tailEnd/>
          </a:ln>
        </p:spPr>
        <p:txBody>
          <a:bodyPr lIns="82945" tIns="41473" rIns="82945" bIns="41473"/>
          <a:lstStyle/>
          <a:p>
            <a:endParaRPr lang="en-US"/>
          </a:p>
        </p:txBody>
      </p:sp>
      <p:sp>
        <p:nvSpPr>
          <p:cNvPr id="69644" name="Line 11"/>
          <p:cNvSpPr>
            <a:spLocks noChangeShapeType="1"/>
          </p:cNvSpPr>
          <p:nvPr/>
        </p:nvSpPr>
        <p:spPr bwMode="auto">
          <a:xfrm>
            <a:off x="6210300" y="2738438"/>
            <a:ext cx="1588" cy="1025525"/>
          </a:xfrm>
          <a:prstGeom prst="line">
            <a:avLst/>
          </a:prstGeom>
          <a:noFill/>
          <a:ln w="19080">
            <a:solidFill>
              <a:srgbClr val="000000"/>
            </a:solidFill>
            <a:miter lim="800000"/>
            <a:headEnd/>
            <a:tailEnd/>
          </a:ln>
        </p:spPr>
        <p:txBody>
          <a:bodyPr lIns="82945" tIns="41473" rIns="82945" bIns="41473"/>
          <a:lstStyle/>
          <a:p>
            <a:endParaRPr lang="en-US"/>
          </a:p>
        </p:txBody>
      </p:sp>
      <p:sp>
        <p:nvSpPr>
          <p:cNvPr id="69645" name="Line 12"/>
          <p:cNvSpPr>
            <a:spLocks noChangeShapeType="1"/>
          </p:cNvSpPr>
          <p:nvPr/>
        </p:nvSpPr>
        <p:spPr bwMode="auto">
          <a:xfrm>
            <a:off x="4914900" y="2743200"/>
            <a:ext cx="1588" cy="1017588"/>
          </a:xfrm>
          <a:prstGeom prst="line">
            <a:avLst/>
          </a:prstGeom>
          <a:noFill/>
          <a:ln w="19080">
            <a:solidFill>
              <a:srgbClr val="000000"/>
            </a:solidFill>
            <a:miter lim="800000"/>
            <a:headEnd/>
            <a:tailEnd/>
          </a:ln>
        </p:spPr>
        <p:txBody>
          <a:bodyPr lIns="82945" tIns="41473" rIns="82945" bIns="41473"/>
          <a:lstStyle/>
          <a:p>
            <a:endParaRPr lang="en-US"/>
          </a:p>
        </p:txBody>
      </p:sp>
      <p:sp>
        <p:nvSpPr>
          <p:cNvPr id="69646" name="Line 13"/>
          <p:cNvSpPr>
            <a:spLocks noChangeShapeType="1"/>
          </p:cNvSpPr>
          <p:nvPr/>
        </p:nvSpPr>
        <p:spPr bwMode="auto">
          <a:xfrm>
            <a:off x="3789363" y="2743200"/>
            <a:ext cx="1587" cy="1017588"/>
          </a:xfrm>
          <a:prstGeom prst="line">
            <a:avLst/>
          </a:prstGeom>
          <a:noFill/>
          <a:ln w="19080">
            <a:solidFill>
              <a:srgbClr val="000000"/>
            </a:solidFill>
            <a:miter lim="800000"/>
            <a:headEnd/>
            <a:tailEnd/>
          </a:ln>
        </p:spPr>
        <p:txBody>
          <a:bodyPr lIns="82945" tIns="41473" rIns="82945" bIns="41473"/>
          <a:lstStyle/>
          <a:p>
            <a:endParaRPr lang="en-US"/>
          </a:p>
        </p:txBody>
      </p:sp>
      <p:sp>
        <p:nvSpPr>
          <p:cNvPr id="69647" name="Line 14"/>
          <p:cNvSpPr>
            <a:spLocks noChangeShapeType="1"/>
          </p:cNvSpPr>
          <p:nvPr/>
        </p:nvSpPr>
        <p:spPr bwMode="auto">
          <a:xfrm flipV="1">
            <a:off x="2559050" y="3749675"/>
            <a:ext cx="1588" cy="68897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69648" name="Line 15"/>
          <p:cNvSpPr>
            <a:spLocks noChangeShapeType="1"/>
          </p:cNvSpPr>
          <p:nvPr/>
        </p:nvSpPr>
        <p:spPr bwMode="auto">
          <a:xfrm flipV="1">
            <a:off x="7224713" y="3735388"/>
            <a:ext cx="1587" cy="68897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69649" name="Line 16"/>
          <p:cNvSpPr>
            <a:spLocks noChangeShapeType="1"/>
          </p:cNvSpPr>
          <p:nvPr/>
        </p:nvSpPr>
        <p:spPr bwMode="auto">
          <a:xfrm flipV="1">
            <a:off x="5022850" y="3763963"/>
            <a:ext cx="1588" cy="665162"/>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69650" name="Rectangle 17"/>
          <p:cNvSpPr>
            <a:spLocks noChangeArrowheads="1"/>
          </p:cNvSpPr>
          <p:nvPr/>
        </p:nvSpPr>
        <p:spPr bwMode="auto">
          <a:xfrm>
            <a:off x="7240588" y="3898900"/>
            <a:ext cx="1412875" cy="341313"/>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Load Data</a:t>
            </a:r>
          </a:p>
        </p:txBody>
      </p:sp>
      <p:sp>
        <p:nvSpPr>
          <p:cNvPr id="69651" name="Rectangle 18"/>
          <p:cNvSpPr>
            <a:spLocks noChangeArrowheads="1"/>
          </p:cNvSpPr>
          <p:nvPr/>
        </p:nvSpPr>
        <p:spPr bwMode="auto">
          <a:xfrm>
            <a:off x="574675" y="4432300"/>
            <a:ext cx="2100263" cy="1079500"/>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69652" name="Rectangle 19"/>
          <p:cNvSpPr>
            <a:spLocks noChangeArrowheads="1"/>
          </p:cNvSpPr>
          <p:nvPr/>
        </p:nvSpPr>
        <p:spPr bwMode="auto">
          <a:xfrm>
            <a:off x="4903788" y="4432300"/>
            <a:ext cx="2455862" cy="1079500"/>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69653" name="Rectangle 20"/>
          <p:cNvSpPr>
            <a:spLocks noChangeArrowheads="1"/>
          </p:cNvSpPr>
          <p:nvPr/>
        </p:nvSpPr>
        <p:spPr bwMode="auto">
          <a:xfrm>
            <a:off x="2565400" y="3913188"/>
            <a:ext cx="1497013" cy="341312"/>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Instruction</a:t>
            </a:r>
          </a:p>
        </p:txBody>
      </p:sp>
      <p:sp>
        <p:nvSpPr>
          <p:cNvPr id="69654" name="Rectangle 21"/>
          <p:cNvSpPr>
            <a:spLocks noChangeArrowheads="1"/>
          </p:cNvSpPr>
          <p:nvPr/>
        </p:nvSpPr>
        <p:spPr bwMode="auto">
          <a:xfrm>
            <a:off x="5162550" y="4737100"/>
            <a:ext cx="1754188" cy="428625"/>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2400" b="1">
                <a:latin typeface="Arial" charset="0"/>
              </a:rPr>
              <a:t>L1 DCache</a:t>
            </a:r>
          </a:p>
        </p:txBody>
      </p:sp>
      <p:sp>
        <p:nvSpPr>
          <p:cNvPr id="69655" name="Rectangle 22"/>
          <p:cNvSpPr>
            <a:spLocks noChangeArrowheads="1"/>
          </p:cNvSpPr>
          <p:nvPr/>
        </p:nvSpPr>
        <p:spPr bwMode="auto">
          <a:xfrm>
            <a:off x="739775" y="2984500"/>
            <a:ext cx="549275" cy="341313"/>
          </a:xfrm>
          <a:prstGeom prst="rect">
            <a:avLst/>
          </a:prstGeom>
          <a:solidFill>
            <a:srgbClr val="FFFFFF"/>
          </a:solidFill>
          <a:ln w="9525">
            <a:noFill/>
            <a:round/>
            <a:headEnd/>
            <a:tailEnd/>
          </a:ln>
        </p:spPr>
        <p:txBody>
          <a:bodyPr lIns="81966" tIns="40166" rIns="81966" bIns="40166">
            <a:spAutoFit/>
          </a:bodyPr>
          <a:lstStyle/>
          <a:p>
            <a:pPr>
              <a:lnSpc>
                <a:spcPct val="93000"/>
              </a:lnSpc>
            </a:pPr>
            <a:r>
              <a:rPr lang="en-GB" sz="1800" b="1">
                <a:latin typeface="Arial" charset="0"/>
              </a:rPr>
              <a:t>IF1</a:t>
            </a:r>
          </a:p>
        </p:txBody>
      </p:sp>
      <p:sp>
        <p:nvSpPr>
          <p:cNvPr id="69656" name="Line 23"/>
          <p:cNvSpPr>
            <a:spLocks noChangeShapeType="1"/>
          </p:cNvSpPr>
          <p:nvPr/>
        </p:nvSpPr>
        <p:spPr bwMode="auto">
          <a:xfrm>
            <a:off x="1557338" y="2744788"/>
            <a:ext cx="0" cy="1016000"/>
          </a:xfrm>
          <a:prstGeom prst="line">
            <a:avLst/>
          </a:prstGeom>
          <a:noFill/>
          <a:ln w="19080">
            <a:solidFill>
              <a:srgbClr val="000000"/>
            </a:solidFill>
            <a:miter lim="800000"/>
            <a:headEnd/>
            <a:tailEnd/>
          </a:ln>
        </p:spPr>
        <p:txBody>
          <a:bodyPr lIns="82945" tIns="41473" rIns="82945" bIns="41473"/>
          <a:lstStyle/>
          <a:p>
            <a:endParaRPr lang="en-US"/>
          </a:p>
        </p:txBody>
      </p:sp>
      <p:sp>
        <p:nvSpPr>
          <p:cNvPr id="69657" name="Rectangle 24"/>
          <p:cNvSpPr>
            <a:spLocks noChangeArrowheads="1"/>
          </p:cNvSpPr>
          <p:nvPr/>
        </p:nvSpPr>
        <p:spPr bwMode="auto">
          <a:xfrm>
            <a:off x="1739900" y="3003550"/>
            <a:ext cx="547688" cy="342900"/>
          </a:xfrm>
          <a:prstGeom prst="rect">
            <a:avLst/>
          </a:prstGeom>
          <a:solidFill>
            <a:srgbClr val="FFFFFF"/>
          </a:solidFill>
          <a:ln w="9525">
            <a:noFill/>
            <a:round/>
            <a:headEnd/>
            <a:tailEnd/>
          </a:ln>
        </p:spPr>
        <p:txBody>
          <a:bodyPr lIns="81966" tIns="40166" rIns="81966" bIns="40166">
            <a:spAutoFit/>
          </a:bodyPr>
          <a:lstStyle/>
          <a:p>
            <a:pPr>
              <a:lnSpc>
                <a:spcPct val="93000"/>
              </a:lnSpc>
            </a:pPr>
            <a:r>
              <a:rPr lang="en-GB" sz="1800" b="1">
                <a:latin typeface="Arial" charset="0"/>
              </a:rPr>
              <a:t>IF2</a:t>
            </a:r>
          </a:p>
        </p:txBody>
      </p:sp>
      <p:sp>
        <p:nvSpPr>
          <p:cNvPr id="69658" name="Line 25"/>
          <p:cNvSpPr>
            <a:spLocks noChangeShapeType="1"/>
          </p:cNvSpPr>
          <p:nvPr/>
        </p:nvSpPr>
        <p:spPr bwMode="auto">
          <a:xfrm>
            <a:off x="7370763" y="2749550"/>
            <a:ext cx="1587" cy="1001713"/>
          </a:xfrm>
          <a:prstGeom prst="line">
            <a:avLst/>
          </a:prstGeom>
          <a:noFill/>
          <a:ln w="19080">
            <a:solidFill>
              <a:srgbClr val="000000"/>
            </a:solidFill>
            <a:miter lim="800000"/>
            <a:headEnd/>
            <a:tailEnd/>
          </a:ln>
        </p:spPr>
        <p:txBody>
          <a:bodyPr lIns="82945" tIns="41473" rIns="82945" bIns="41473"/>
          <a:lstStyle/>
          <a:p>
            <a:endParaRPr lang="en-US"/>
          </a:p>
        </p:txBody>
      </p:sp>
      <p:sp>
        <p:nvSpPr>
          <p:cNvPr id="69659" name="Rectangle 26"/>
          <p:cNvSpPr>
            <a:spLocks noChangeArrowheads="1"/>
          </p:cNvSpPr>
          <p:nvPr/>
        </p:nvSpPr>
        <p:spPr bwMode="auto">
          <a:xfrm>
            <a:off x="6354763" y="3024188"/>
            <a:ext cx="906462" cy="342900"/>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Mem2</a:t>
            </a:r>
          </a:p>
        </p:txBody>
      </p:sp>
      <p:sp>
        <p:nvSpPr>
          <p:cNvPr id="69660" name="Line 27"/>
          <p:cNvSpPr>
            <a:spLocks noChangeShapeType="1"/>
          </p:cNvSpPr>
          <p:nvPr/>
        </p:nvSpPr>
        <p:spPr bwMode="auto">
          <a:xfrm flipV="1">
            <a:off x="5162550" y="3751263"/>
            <a:ext cx="1588" cy="665162"/>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69661" name="Rectangle 28"/>
          <p:cNvSpPr>
            <a:spLocks noChangeArrowheads="1"/>
          </p:cNvSpPr>
          <p:nvPr/>
        </p:nvSpPr>
        <p:spPr bwMode="auto">
          <a:xfrm>
            <a:off x="5153025" y="3846513"/>
            <a:ext cx="1457325" cy="342900"/>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Store Data</a:t>
            </a:r>
          </a:p>
        </p:txBody>
      </p:sp>
      <p:sp>
        <p:nvSpPr>
          <p:cNvPr id="69662" name="Rectangle 29"/>
          <p:cNvSpPr>
            <a:spLocks noChangeArrowheads="1"/>
          </p:cNvSpPr>
          <p:nvPr/>
        </p:nvSpPr>
        <p:spPr bwMode="auto">
          <a:xfrm>
            <a:off x="884238" y="3875088"/>
            <a:ext cx="1089025" cy="342900"/>
          </a:xfrm>
          <a:prstGeom prst="rect">
            <a:avLst/>
          </a:prstGeom>
          <a:noFill/>
          <a:ln w="9525">
            <a:noFill/>
            <a:round/>
            <a:headEnd/>
            <a:tailEnd/>
          </a:ln>
        </p:spPr>
        <p:txBody>
          <a:bodyPr wrap="none" lIns="81966" tIns="40166" rIns="81966" bIns="40166">
            <a:spAutoFit/>
          </a:bodyPr>
          <a:lstStyle/>
          <a:p>
            <a:pPr>
              <a:lnSpc>
                <a:spcPct val="93000"/>
              </a:lnSpc>
              <a:tabLst>
                <a:tab pos="655638" algn="l"/>
              </a:tabLst>
            </a:pPr>
            <a:r>
              <a:rPr lang="en-GB" sz="1800" b="1">
                <a:latin typeface="Arial" charset="0"/>
              </a:rPr>
              <a:t>Address</a:t>
            </a:r>
          </a:p>
        </p:txBody>
      </p:sp>
      <p:sp>
        <p:nvSpPr>
          <p:cNvPr id="69663" name="Rectangle 30"/>
          <p:cNvSpPr>
            <a:spLocks noChangeArrowheads="1"/>
          </p:cNvSpPr>
          <p:nvPr/>
        </p:nvSpPr>
        <p:spPr bwMode="auto">
          <a:xfrm>
            <a:off x="3808413" y="4205288"/>
            <a:ext cx="1089025" cy="341312"/>
          </a:xfrm>
          <a:prstGeom prst="rect">
            <a:avLst/>
          </a:prstGeom>
          <a:noFill/>
          <a:ln w="9525">
            <a:noFill/>
            <a:round/>
            <a:headEnd/>
            <a:tailEnd/>
          </a:ln>
        </p:spPr>
        <p:txBody>
          <a:bodyPr wrap="none" lIns="81966" tIns="40166" rIns="81966" bIns="40166">
            <a:spAutoFit/>
          </a:bodyPr>
          <a:lstStyle/>
          <a:p>
            <a:pPr>
              <a:lnSpc>
                <a:spcPct val="93000"/>
              </a:lnSpc>
              <a:tabLst>
                <a:tab pos="655638" algn="l"/>
              </a:tabLst>
            </a:pPr>
            <a:r>
              <a:rPr lang="en-GB" sz="1800" b="1">
                <a:latin typeface="Arial" charset="0"/>
              </a:rPr>
              <a:t>Address</a:t>
            </a:r>
          </a:p>
        </p:txBody>
      </p:sp>
      <p:sp>
        <p:nvSpPr>
          <p:cNvPr id="69664" name="Rectangle 31"/>
          <p:cNvSpPr>
            <a:spLocks noChangeArrowheads="1"/>
          </p:cNvSpPr>
          <p:nvPr/>
        </p:nvSpPr>
        <p:spPr bwMode="auto">
          <a:xfrm>
            <a:off x="787400" y="4741863"/>
            <a:ext cx="1654175" cy="430212"/>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2400" b="1">
                <a:latin typeface="Arial" charset="0"/>
              </a:rPr>
              <a:t>L1 </a:t>
            </a:r>
            <a:r>
              <a:rPr lang="en-GB" sz="2400" b="1">
                <a:latin typeface="Times New Roman" charset="0"/>
              </a:rPr>
              <a:t>I</a:t>
            </a:r>
            <a:r>
              <a:rPr lang="en-GB" sz="2400" b="1">
                <a:latin typeface="Arial" charset="0"/>
              </a:rPr>
              <a:t>Cache</a:t>
            </a:r>
          </a:p>
        </p:txBody>
      </p:sp>
      <p:sp>
        <p:nvSpPr>
          <p:cNvPr id="69665" name="TextBox 33"/>
          <p:cNvSpPr txBox="1">
            <a:spLocks noChangeArrowheads="1"/>
          </p:cNvSpPr>
          <p:nvPr/>
        </p:nvSpPr>
        <p:spPr bwMode="auto">
          <a:xfrm>
            <a:off x="381000" y="6119813"/>
            <a:ext cx="8382000" cy="368300"/>
          </a:xfrm>
          <a:prstGeom prst="rect">
            <a:avLst/>
          </a:prstGeom>
          <a:noFill/>
          <a:ln w="9525">
            <a:noFill/>
            <a:miter lim="800000"/>
            <a:headEnd/>
            <a:tailEnd/>
          </a:ln>
        </p:spPr>
        <p:txBody>
          <a:bodyPr>
            <a:spAutoFit/>
          </a:bodyPr>
          <a:lstStyle/>
          <a:p>
            <a:pPr algn="l"/>
            <a:r>
              <a:rPr lang="en-US" sz="1800">
                <a:solidFill>
                  <a:srgbClr val="FF0000"/>
                </a:solidFill>
              </a:rPr>
              <a:t>What does this do to the pipeline? </a:t>
            </a:r>
          </a:p>
        </p:txBody>
      </p:sp>
      <p:sp>
        <p:nvSpPr>
          <p:cNvPr id="6966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762000" y="150813"/>
            <a:ext cx="7543800" cy="763587"/>
          </a:xfrm>
        </p:spPr>
        <p:txBody>
          <a:bodyPr lIns="81966" tIns="40166" rIns="81966" bIns="40166"/>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3200" smtClean="0">
                <a:solidFill>
                  <a:srgbClr val="000000"/>
                </a:solidFill>
              </a:rPr>
              <a:t>L2 Cache</a:t>
            </a:r>
          </a:p>
        </p:txBody>
      </p:sp>
      <p:sp>
        <p:nvSpPr>
          <p:cNvPr id="77827" name="Rectangle 2"/>
          <p:cNvSpPr>
            <a:spLocks noChangeArrowheads="1"/>
          </p:cNvSpPr>
          <p:nvPr/>
        </p:nvSpPr>
        <p:spPr bwMode="auto">
          <a:xfrm>
            <a:off x="304800" y="1066800"/>
            <a:ext cx="8610600" cy="5051425"/>
          </a:xfrm>
          <a:prstGeom prst="rect">
            <a:avLst/>
          </a:prstGeom>
          <a:solidFill>
            <a:srgbClr val="969696"/>
          </a:solidFill>
          <a:ln w="28440">
            <a:solidFill>
              <a:srgbClr val="000000"/>
            </a:solidFill>
            <a:miter lim="800000"/>
            <a:headEnd/>
            <a:tailEnd/>
          </a:ln>
        </p:spPr>
        <p:txBody>
          <a:bodyPr wrap="none" lIns="82945" tIns="41473" rIns="82945" bIns="41473" anchor="ctr"/>
          <a:lstStyle/>
          <a:p>
            <a:endParaRPr lang="en-US"/>
          </a:p>
        </p:txBody>
      </p:sp>
      <p:sp>
        <p:nvSpPr>
          <p:cNvPr id="77828" name="Line 3"/>
          <p:cNvSpPr>
            <a:spLocks noChangeShapeType="1"/>
          </p:cNvSpPr>
          <p:nvPr/>
        </p:nvSpPr>
        <p:spPr bwMode="auto">
          <a:xfrm flipV="1">
            <a:off x="827088" y="2305050"/>
            <a:ext cx="1587" cy="669925"/>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77829" name="Rectangle 4"/>
          <p:cNvSpPr>
            <a:spLocks noChangeArrowheads="1"/>
          </p:cNvSpPr>
          <p:nvPr/>
        </p:nvSpPr>
        <p:spPr bwMode="auto">
          <a:xfrm>
            <a:off x="646113" y="1296988"/>
            <a:ext cx="7918450" cy="1017587"/>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77830" name="Rectangle 5"/>
          <p:cNvSpPr>
            <a:spLocks noChangeArrowheads="1"/>
          </p:cNvSpPr>
          <p:nvPr/>
        </p:nvSpPr>
        <p:spPr bwMode="auto">
          <a:xfrm>
            <a:off x="2762250" y="1417638"/>
            <a:ext cx="1101725" cy="600075"/>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Decode</a:t>
            </a:r>
          </a:p>
          <a:p>
            <a:pPr>
              <a:lnSpc>
                <a:spcPct val="93000"/>
              </a:lnSpc>
              <a:tabLst>
                <a:tab pos="655638" algn="l"/>
              </a:tabLst>
            </a:pPr>
            <a:r>
              <a:rPr lang="en-GB" sz="1800" b="1">
                <a:latin typeface="Arial" charset="0"/>
              </a:rPr>
              <a:t>Reg Rd</a:t>
            </a:r>
          </a:p>
        </p:txBody>
      </p:sp>
      <p:sp>
        <p:nvSpPr>
          <p:cNvPr id="77831" name="Rectangle 6"/>
          <p:cNvSpPr>
            <a:spLocks noChangeArrowheads="1"/>
          </p:cNvSpPr>
          <p:nvPr/>
        </p:nvSpPr>
        <p:spPr bwMode="auto">
          <a:xfrm>
            <a:off x="4086225" y="1592263"/>
            <a:ext cx="706438" cy="342900"/>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ALU</a:t>
            </a:r>
          </a:p>
        </p:txBody>
      </p:sp>
      <p:sp>
        <p:nvSpPr>
          <p:cNvPr id="77832" name="Rectangle 7"/>
          <p:cNvSpPr>
            <a:spLocks noChangeArrowheads="1"/>
          </p:cNvSpPr>
          <p:nvPr/>
        </p:nvSpPr>
        <p:spPr bwMode="auto">
          <a:xfrm>
            <a:off x="5130800" y="1595438"/>
            <a:ext cx="906463" cy="341312"/>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Mem1</a:t>
            </a:r>
          </a:p>
        </p:txBody>
      </p:sp>
      <p:sp>
        <p:nvSpPr>
          <p:cNvPr id="77833" name="Rectangle 8"/>
          <p:cNvSpPr>
            <a:spLocks noChangeArrowheads="1"/>
          </p:cNvSpPr>
          <p:nvPr/>
        </p:nvSpPr>
        <p:spPr bwMode="auto">
          <a:xfrm>
            <a:off x="7585075" y="1452563"/>
            <a:ext cx="819150" cy="600075"/>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Reg.</a:t>
            </a:r>
          </a:p>
          <a:p>
            <a:pPr>
              <a:lnSpc>
                <a:spcPct val="93000"/>
              </a:lnSpc>
              <a:tabLst>
                <a:tab pos="655638" algn="l"/>
              </a:tabLst>
            </a:pPr>
            <a:r>
              <a:rPr lang="en-GB" sz="1800" b="1">
                <a:latin typeface="Arial" charset="0"/>
              </a:rPr>
              <a:t>Write</a:t>
            </a:r>
          </a:p>
        </p:txBody>
      </p:sp>
      <p:sp>
        <p:nvSpPr>
          <p:cNvPr id="77834" name="Line 9"/>
          <p:cNvSpPr>
            <a:spLocks noChangeShapeType="1"/>
          </p:cNvSpPr>
          <p:nvPr/>
        </p:nvSpPr>
        <p:spPr bwMode="auto">
          <a:xfrm>
            <a:off x="2728913" y="1296988"/>
            <a:ext cx="1587" cy="1017587"/>
          </a:xfrm>
          <a:prstGeom prst="line">
            <a:avLst/>
          </a:prstGeom>
          <a:noFill/>
          <a:ln w="19080">
            <a:solidFill>
              <a:srgbClr val="000000"/>
            </a:solidFill>
            <a:miter lim="800000"/>
            <a:headEnd/>
            <a:tailEnd/>
          </a:ln>
        </p:spPr>
        <p:txBody>
          <a:bodyPr lIns="82945" tIns="41473" rIns="82945" bIns="41473"/>
          <a:lstStyle/>
          <a:p>
            <a:endParaRPr lang="en-US"/>
          </a:p>
        </p:txBody>
      </p:sp>
      <p:sp>
        <p:nvSpPr>
          <p:cNvPr id="77835" name="Line 10"/>
          <p:cNvSpPr>
            <a:spLocks noChangeShapeType="1"/>
          </p:cNvSpPr>
          <p:nvPr/>
        </p:nvSpPr>
        <p:spPr bwMode="auto">
          <a:xfrm>
            <a:off x="6291263" y="1292225"/>
            <a:ext cx="1587" cy="1025525"/>
          </a:xfrm>
          <a:prstGeom prst="line">
            <a:avLst/>
          </a:prstGeom>
          <a:noFill/>
          <a:ln w="19080">
            <a:solidFill>
              <a:srgbClr val="000000"/>
            </a:solidFill>
            <a:miter lim="800000"/>
            <a:headEnd/>
            <a:tailEnd/>
          </a:ln>
        </p:spPr>
        <p:txBody>
          <a:bodyPr lIns="82945" tIns="41473" rIns="82945" bIns="41473"/>
          <a:lstStyle/>
          <a:p>
            <a:endParaRPr lang="en-US"/>
          </a:p>
        </p:txBody>
      </p:sp>
      <p:sp>
        <p:nvSpPr>
          <p:cNvPr id="77836" name="Line 11"/>
          <p:cNvSpPr>
            <a:spLocks noChangeShapeType="1"/>
          </p:cNvSpPr>
          <p:nvPr/>
        </p:nvSpPr>
        <p:spPr bwMode="auto">
          <a:xfrm>
            <a:off x="4995863" y="1296988"/>
            <a:ext cx="1587" cy="1017587"/>
          </a:xfrm>
          <a:prstGeom prst="line">
            <a:avLst/>
          </a:prstGeom>
          <a:noFill/>
          <a:ln w="19080">
            <a:solidFill>
              <a:srgbClr val="000000"/>
            </a:solidFill>
            <a:miter lim="800000"/>
            <a:headEnd/>
            <a:tailEnd/>
          </a:ln>
        </p:spPr>
        <p:txBody>
          <a:bodyPr lIns="82945" tIns="41473" rIns="82945" bIns="41473"/>
          <a:lstStyle/>
          <a:p>
            <a:endParaRPr lang="en-US"/>
          </a:p>
        </p:txBody>
      </p:sp>
      <p:sp>
        <p:nvSpPr>
          <p:cNvPr id="77837" name="Line 12"/>
          <p:cNvSpPr>
            <a:spLocks noChangeShapeType="1"/>
          </p:cNvSpPr>
          <p:nvPr/>
        </p:nvSpPr>
        <p:spPr bwMode="auto">
          <a:xfrm>
            <a:off x="3871913" y="1296988"/>
            <a:ext cx="1587" cy="1017587"/>
          </a:xfrm>
          <a:prstGeom prst="line">
            <a:avLst/>
          </a:prstGeom>
          <a:noFill/>
          <a:ln w="19080">
            <a:solidFill>
              <a:srgbClr val="000000"/>
            </a:solidFill>
            <a:miter lim="800000"/>
            <a:headEnd/>
            <a:tailEnd/>
          </a:ln>
        </p:spPr>
        <p:txBody>
          <a:bodyPr lIns="82945" tIns="41473" rIns="82945" bIns="41473"/>
          <a:lstStyle/>
          <a:p>
            <a:endParaRPr lang="en-US"/>
          </a:p>
        </p:txBody>
      </p:sp>
      <p:sp>
        <p:nvSpPr>
          <p:cNvPr id="77838" name="Line 13"/>
          <p:cNvSpPr>
            <a:spLocks noChangeShapeType="1"/>
          </p:cNvSpPr>
          <p:nvPr/>
        </p:nvSpPr>
        <p:spPr bwMode="auto">
          <a:xfrm flipV="1">
            <a:off x="2640013" y="2303463"/>
            <a:ext cx="1587" cy="68897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77839" name="Line 14"/>
          <p:cNvSpPr>
            <a:spLocks noChangeShapeType="1"/>
          </p:cNvSpPr>
          <p:nvPr/>
        </p:nvSpPr>
        <p:spPr bwMode="auto">
          <a:xfrm flipV="1">
            <a:off x="7305675" y="2289175"/>
            <a:ext cx="1588" cy="68897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77840" name="Line 15"/>
          <p:cNvSpPr>
            <a:spLocks noChangeShapeType="1"/>
          </p:cNvSpPr>
          <p:nvPr/>
        </p:nvSpPr>
        <p:spPr bwMode="auto">
          <a:xfrm flipV="1">
            <a:off x="5103813" y="2312988"/>
            <a:ext cx="1587" cy="663575"/>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77841" name="Rectangle 16"/>
          <p:cNvSpPr>
            <a:spLocks noChangeArrowheads="1"/>
          </p:cNvSpPr>
          <p:nvPr/>
        </p:nvSpPr>
        <p:spPr bwMode="auto">
          <a:xfrm>
            <a:off x="7339013" y="2381250"/>
            <a:ext cx="1412875" cy="342900"/>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Load Data</a:t>
            </a:r>
          </a:p>
        </p:txBody>
      </p:sp>
      <p:sp>
        <p:nvSpPr>
          <p:cNvPr id="77842" name="Rectangle 17"/>
          <p:cNvSpPr>
            <a:spLocks noChangeArrowheads="1"/>
          </p:cNvSpPr>
          <p:nvPr/>
        </p:nvSpPr>
        <p:spPr bwMode="auto">
          <a:xfrm>
            <a:off x="655638" y="2986088"/>
            <a:ext cx="2100262" cy="1079500"/>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77843" name="Rectangle 18"/>
          <p:cNvSpPr>
            <a:spLocks noChangeArrowheads="1"/>
          </p:cNvSpPr>
          <p:nvPr/>
        </p:nvSpPr>
        <p:spPr bwMode="auto">
          <a:xfrm>
            <a:off x="4983163" y="2986088"/>
            <a:ext cx="2457450" cy="942975"/>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77844" name="Rectangle 19"/>
          <p:cNvSpPr>
            <a:spLocks noChangeArrowheads="1"/>
          </p:cNvSpPr>
          <p:nvPr/>
        </p:nvSpPr>
        <p:spPr bwMode="auto">
          <a:xfrm>
            <a:off x="2693988" y="2370138"/>
            <a:ext cx="1498600" cy="341312"/>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Instruction</a:t>
            </a:r>
          </a:p>
        </p:txBody>
      </p:sp>
      <p:sp>
        <p:nvSpPr>
          <p:cNvPr id="77845" name="Rectangle 20"/>
          <p:cNvSpPr>
            <a:spLocks noChangeArrowheads="1"/>
          </p:cNvSpPr>
          <p:nvPr/>
        </p:nvSpPr>
        <p:spPr bwMode="auto">
          <a:xfrm>
            <a:off x="822325" y="1539875"/>
            <a:ext cx="619125" cy="341313"/>
          </a:xfrm>
          <a:prstGeom prst="rect">
            <a:avLst/>
          </a:prstGeom>
          <a:solidFill>
            <a:srgbClr val="FFFFFF"/>
          </a:solidFill>
          <a:ln w="9525">
            <a:noFill/>
            <a:round/>
            <a:headEnd/>
            <a:tailEnd/>
          </a:ln>
        </p:spPr>
        <p:txBody>
          <a:bodyPr lIns="81966" tIns="40166" rIns="81966" bIns="40166">
            <a:spAutoFit/>
          </a:bodyPr>
          <a:lstStyle/>
          <a:p>
            <a:pPr>
              <a:lnSpc>
                <a:spcPct val="93000"/>
              </a:lnSpc>
            </a:pPr>
            <a:r>
              <a:rPr lang="en-GB" sz="1800" b="1">
                <a:latin typeface="Arial" charset="0"/>
              </a:rPr>
              <a:t>IF 1</a:t>
            </a:r>
          </a:p>
        </p:txBody>
      </p:sp>
      <p:sp>
        <p:nvSpPr>
          <p:cNvPr id="77846" name="Line 21"/>
          <p:cNvSpPr>
            <a:spLocks noChangeShapeType="1"/>
          </p:cNvSpPr>
          <p:nvPr/>
        </p:nvSpPr>
        <p:spPr bwMode="auto">
          <a:xfrm>
            <a:off x="1638300" y="1298575"/>
            <a:ext cx="1588" cy="1016000"/>
          </a:xfrm>
          <a:prstGeom prst="line">
            <a:avLst/>
          </a:prstGeom>
          <a:noFill/>
          <a:ln w="19080">
            <a:solidFill>
              <a:srgbClr val="000000"/>
            </a:solidFill>
            <a:miter lim="800000"/>
            <a:headEnd/>
            <a:tailEnd/>
          </a:ln>
        </p:spPr>
        <p:txBody>
          <a:bodyPr lIns="82945" tIns="41473" rIns="82945" bIns="41473"/>
          <a:lstStyle/>
          <a:p>
            <a:endParaRPr lang="en-US"/>
          </a:p>
        </p:txBody>
      </p:sp>
      <p:sp>
        <p:nvSpPr>
          <p:cNvPr id="77847" name="Rectangle 22"/>
          <p:cNvSpPr>
            <a:spLocks noChangeArrowheads="1"/>
          </p:cNvSpPr>
          <p:nvPr/>
        </p:nvSpPr>
        <p:spPr bwMode="auto">
          <a:xfrm>
            <a:off x="1820863" y="1557338"/>
            <a:ext cx="619125" cy="342900"/>
          </a:xfrm>
          <a:prstGeom prst="rect">
            <a:avLst/>
          </a:prstGeom>
          <a:solidFill>
            <a:srgbClr val="FFFFFF"/>
          </a:solidFill>
          <a:ln w="9525">
            <a:noFill/>
            <a:round/>
            <a:headEnd/>
            <a:tailEnd/>
          </a:ln>
        </p:spPr>
        <p:txBody>
          <a:bodyPr lIns="81966" tIns="40166" rIns="81966" bIns="40166">
            <a:spAutoFit/>
          </a:bodyPr>
          <a:lstStyle/>
          <a:p>
            <a:pPr>
              <a:lnSpc>
                <a:spcPct val="93000"/>
              </a:lnSpc>
            </a:pPr>
            <a:r>
              <a:rPr lang="en-GB" sz="1800" b="1">
                <a:latin typeface="Arial" charset="0"/>
              </a:rPr>
              <a:t>IF 2</a:t>
            </a:r>
          </a:p>
        </p:txBody>
      </p:sp>
      <p:sp>
        <p:nvSpPr>
          <p:cNvPr id="77848" name="Line 23"/>
          <p:cNvSpPr>
            <a:spLocks noChangeShapeType="1"/>
          </p:cNvSpPr>
          <p:nvPr/>
        </p:nvSpPr>
        <p:spPr bwMode="auto">
          <a:xfrm>
            <a:off x="7453313" y="1304925"/>
            <a:ext cx="1587" cy="1001713"/>
          </a:xfrm>
          <a:prstGeom prst="line">
            <a:avLst/>
          </a:prstGeom>
          <a:noFill/>
          <a:ln w="19080">
            <a:solidFill>
              <a:srgbClr val="000000"/>
            </a:solidFill>
            <a:miter lim="800000"/>
            <a:headEnd/>
            <a:tailEnd/>
          </a:ln>
        </p:spPr>
        <p:txBody>
          <a:bodyPr lIns="82945" tIns="41473" rIns="82945" bIns="41473"/>
          <a:lstStyle/>
          <a:p>
            <a:endParaRPr lang="en-US"/>
          </a:p>
        </p:txBody>
      </p:sp>
      <p:sp>
        <p:nvSpPr>
          <p:cNvPr id="77849" name="Rectangle 24"/>
          <p:cNvSpPr>
            <a:spLocks noChangeArrowheads="1"/>
          </p:cNvSpPr>
          <p:nvPr/>
        </p:nvSpPr>
        <p:spPr bwMode="auto">
          <a:xfrm>
            <a:off x="6435725" y="1577975"/>
            <a:ext cx="904875" cy="341313"/>
          </a:xfrm>
          <a:prstGeom prst="rect">
            <a:avLst/>
          </a:prstGeom>
          <a:solidFill>
            <a:srgbClr val="FFFFFF"/>
          </a:solidFill>
          <a:ln w="9525">
            <a:noFill/>
            <a:round/>
            <a:headEnd/>
            <a:tailEnd/>
          </a:ln>
        </p:spPr>
        <p:txBody>
          <a:bodyPr lIns="81966" tIns="40166" rIns="81966" bIns="40166">
            <a:spAutoFit/>
          </a:bodyPr>
          <a:lstStyle/>
          <a:p>
            <a:pPr>
              <a:lnSpc>
                <a:spcPct val="93000"/>
              </a:lnSpc>
              <a:tabLst>
                <a:tab pos="655638" algn="l"/>
              </a:tabLst>
            </a:pPr>
            <a:r>
              <a:rPr lang="en-GB" sz="1800" b="1">
                <a:latin typeface="Arial" charset="0"/>
              </a:rPr>
              <a:t>Mem2</a:t>
            </a:r>
          </a:p>
        </p:txBody>
      </p:sp>
      <p:sp>
        <p:nvSpPr>
          <p:cNvPr id="77850" name="Line 25"/>
          <p:cNvSpPr>
            <a:spLocks noChangeShapeType="1"/>
          </p:cNvSpPr>
          <p:nvPr/>
        </p:nvSpPr>
        <p:spPr bwMode="auto">
          <a:xfrm flipV="1">
            <a:off x="5243513" y="2306638"/>
            <a:ext cx="1587" cy="668337"/>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77851" name="Rectangle 26"/>
          <p:cNvSpPr>
            <a:spLocks noChangeArrowheads="1"/>
          </p:cNvSpPr>
          <p:nvPr/>
        </p:nvSpPr>
        <p:spPr bwMode="auto">
          <a:xfrm>
            <a:off x="5233988" y="2400300"/>
            <a:ext cx="1455737" cy="341313"/>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1800" b="1">
                <a:latin typeface="Arial" charset="0"/>
              </a:rPr>
              <a:t>Store Data</a:t>
            </a:r>
          </a:p>
        </p:txBody>
      </p:sp>
      <p:sp>
        <p:nvSpPr>
          <p:cNvPr id="77852" name="Rectangle 27"/>
          <p:cNvSpPr>
            <a:spLocks noChangeArrowheads="1"/>
          </p:cNvSpPr>
          <p:nvPr/>
        </p:nvSpPr>
        <p:spPr bwMode="auto">
          <a:xfrm>
            <a:off x="966788" y="2428875"/>
            <a:ext cx="1089025" cy="342900"/>
          </a:xfrm>
          <a:prstGeom prst="rect">
            <a:avLst/>
          </a:prstGeom>
          <a:noFill/>
          <a:ln w="9525">
            <a:noFill/>
            <a:round/>
            <a:headEnd/>
            <a:tailEnd/>
          </a:ln>
        </p:spPr>
        <p:txBody>
          <a:bodyPr wrap="none" lIns="81966" tIns="40166" rIns="81966" bIns="40166">
            <a:spAutoFit/>
          </a:bodyPr>
          <a:lstStyle/>
          <a:p>
            <a:pPr>
              <a:lnSpc>
                <a:spcPct val="93000"/>
              </a:lnSpc>
              <a:tabLst>
                <a:tab pos="655638" algn="l"/>
              </a:tabLst>
            </a:pPr>
            <a:r>
              <a:rPr lang="en-GB" sz="1800" b="1">
                <a:latin typeface="Arial" charset="0"/>
              </a:rPr>
              <a:t>Address</a:t>
            </a:r>
          </a:p>
        </p:txBody>
      </p:sp>
      <p:sp>
        <p:nvSpPr>
          <p:cNvPr id="77853" name="Rectangle 28"/>
          <p:cNvSpPr>
            <a:spLocks noChangeArrowheads="1"/>
          </p:cNvSpPr>
          <p:nvPr/>
        </p:nvSpPr>
        <p:spPr bwMode="auto">
          <a:xfrm>
            <a:off x="3094038" y="3811588"/>
            <a:ext cx="1089025" cy="341312"/>
          </a:xfrm>
          <a:prstGeom prst="rect">
            <a:avLst/>
          </a:prstGeom>
          <a:noFill/>
          <a:ln w="9525">
            <a:noFill/>
            <a:round/>
            <a:headEnd/>
            <a:tailEnd/>
          </a:ln>
        </p:spPr>
        <p:txBody>
          <a:bodyPr wrap="none" lIns="81966" tIns="40166" rIns="81966" bIns="40166">
            <a:spAutoFit/>
          </a:bodyPr>
          <a:lstStyle/>
          <a:p>
            <a:pPr>
              <a:lnSpc>
                <a:spcPct val="93000"/>
              </a:lnSpc>
              <a:tabLst>
                <a:tab pos="655638" algn="l"/>
              </a:tabLst>
            </a:pPr>
            <a:r>
              <a:rPr lang="en-GB" sz="1800" b="1">
                <a:latin typeface="Arial" charset="0"/>
              </a:rPr>
              <a:t>Address</a:t>
            </a:r>
          </a:p>
        </p:txBody>
      </p:sp>
      <p:sp>
        <p:nvSpPr>
          <p:cNvPr id="77854" name="Rectangle 29"/>
          <p:cNvSpPr>
            <a:spLocks noChangeArrowheads="1"/>
          </p:cNvSpPr>
          <p:nvPr/>
        </p:nvSpPr>
        <p:spPr bwMode="auto">
          <a:xfrm>
            <a:off x="2438400" y="4487863"/>
            <a:ext cx="3581400" cy="1373187"/>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cxnSp>
        <p:nvCxnSpPr>
          <p:cNvPr id="77855" name="AutoShape 30"/>
          <p:cNvCxnSpPr>
            <a:cxnSpLocks noChangeShapeType="1"/>
            <a:stCxn id="77856" idx="2"/>
            <a:endCxn id="77854" idx="1"/>
          </p:cNvCxnSpPr>
          <p:nvPr/>
        </p:nvCxnSpPr>
        <p:spPr bwMode="auto">
          <a:xfrm>
            <a:off x="790575" y="2613025"/>
            <a:ext cx="1649413" cy="2560638"/>
          </a:xfrm>
          <a:prstGeom prst="bentConnector3">
            <a:avLst>
              <a:gd name="adj1" fmla="val 50000"/>
            </a:avLst>
          </a:prstGeom>
          <a:noFill/>
          <a:ln w="19080">
            <a:solidFill>
              <a:srgbClr val="000000"/>
            </a:solidFill>
            <a:miter lim="800000"/>
            <a:headEnd/>
            <a:tailEnd type="triangle" w="med" len="med"/>
          </a:ln>
        </p:spPr>
      </p:cxnSp>
      <p:sp>
        <p:nvSpPr>
          <p:cNvPr id="77856" name="Oval 31"/>
          <p:cNvSpPr>
            <a:spLocks noChangeArrowheads="1"/>
          </p:cNvSpPr>
          <p:nvPr/>
        </p:nvSpPr>
        <p:spPr bwMode="auto">
          <a:xfrm>
            <a:off x="790575" y="2578100"/>
            <a:ext cx="74613" cy="74613"/>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77857" name="Oval 32"/>
          <p:cNvSpPr>
            <a:spLocks noChangeArrowheads="1"/>
          </p:cNvSpPr>
          <p:nvPr/>
        </p:nvSpPr>
        <p:spPr bwMode="auto">
          <a:xfrm>
            <a:off x="5062538" y="2546350"/>
            <a:ext cx="74612" cy="74613"/>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77858" name="Oval 33"/>
          <p:cNvSpPr>
            <a:spLocks noChangeArrowheads="1"/>
          </p:cNvSpPr>
          <p:nvPr/>
        </p:nvSpPr>
        <p:spPr bwMode="auto">
          <a:xfrm>
            <a:off x="1603375" y="5137150"/>
            <a:ext cx="76200" cy="74613"/>
          </a:xfrm>
          <a:prstGeom prst="ellipse">
            <a:avLst/>
          </a:prstGeom>
          <a:solidFill>
            <a:srgbClr val="000000"/>
          </a:solidFill>
          <a:ln w="9525">
            <a:noFill/>
            <a:round/>
            <a:headEnd/>
            <a:tailEnd/>
          </a:ln>
        </p:spPr>
        <p:txBody>
          <a:bodyPr wrap="none" lIns="82945" tIns="41473" rIns="82945" bIns="41473" anchor="ctr"/>
          <a:lstStyle/>
          <a:p>
            <a:endParaRPr lang="en-US"/>
          </a:p>
        </p:txBody>
      </p:sp>
      <p:sp>
        <p:nvSpPr>
          <p:cNvPr id="77859" name="Line 34"/>
          <p:cNvSpPr>
            <a:spLocks noChangeShapeType="1"/>
          </p:cNvSpPr>
          <p:nvPr/>
        </p:nvSpPr>
        <p:spPr bwMode="auto">
          <a:xfrm flipH="1" flipV="1">
            <a:off x="4675188" y="2579688"/>
            <a:ext cx="398462" cy="3175"/>
          </a:xfrm>
          <a:prstGeom prst="line">
            <a:avLst/>
          </a:prstGeom>
          <a:noFill/>
          <a:ln w="19080">
            <a:solidFill>
              <a:srgbClr val="000000"/>
            </a:solidFill>
            <a:miter lim="800000"/>
            <a:headEnd/>
            <a:tailEnd/>
          </a:ln>
        </p:spPr>
        <p:txBody>
          <a:bodyPr lIns="82945" tIns="41473" rIns="82945" bIns="41473"/>
          <a:lstStyle/>
          <a:p>
            <a:endParaRPr lang="en-US"/>
          </a:p>
        </p:txBody>
      </p:sp>
      <p:cxnSp>
        <p:nvCxnSpPr>
          <p:cNvPr id="77860" name="AutoShape 35"/>
          <p:cNvCxnSpPr>
            <a:cxnSpLocks noChangeShapeType="1"/>
            <a:stCxn id="77859" idx="1"/>
            <a:endCxn id="77858" idx="0"/>
          </p:cNvCxnSpPr>
          <p:nvPr/>
        </p:nvCxnSpPr>
        <p:spPr bwMode="auto">
          <a:xfrm flipH="1">
            <a:off x="1641475" y="2579688"/>
            <a:ext cx="3232150" cy="2555875"/>
          </a:xfrm>
          <a:prstGeom prst="bentConnector3">
            <a:avLst>
              <a:gd name="adj1" fmla="val 50000"/>
            </a:avLst>
          </a:prstGeom>
          <a:noFill/>
          <a:ln w="19080">
            <a:solidFill>
              <a:srgbClr val="000000"/>
            </a:solidFill>
            <a:miter lim="800000"/>
            <a:headEnd/>
            <a:tailEnd type="triangle" w="med" len="med"/>
          </a:ln>
        </p:spPr>
      </p:cxnSp>
      <p:sp>
        <p:nvSpPr>
          <p:cNvPr id="77861" name="Oval 36"/>
          <p:cNvSpPr>
            <a:spLocks noChangeArrowheads="1"/>
          </p:cNvSpPr>
          <p:nvPr/>
        </p:nvSpPr>
        <p:spPr bwMode="auto">
          <a:xfrm>
            <a:off x="5202238" y="2676525"/>
            <a:ext cx="74612" cy="74613"/>
          </a:xfrm>
          <a:prstGeom prst="ellipse">
            <a:avLst/>
          </a:prstGeom>
          <a:solidFill>
            <a:srgbClr val="000000"/>
          </a:solidFill>
          <a:ln w="9525">
            <a:noFill/>
            <a:round/>
            <a:headEnd/>
            <a:tailEnd/>
          </a:ln>
        </p:spPr>
        <p:txBody>
          <a:bodyPr wrap="none" lIns="82945" tIns="41473" rIns="82945" bIns="41473" anchor="ctr"/>
          <a:lstStyle/>
          <a:p>
            <a:endParaRPr lang="en-US"/>
          </a:p>
        </p:txBody>
      </p:sp>
      <p:cxnSp>
        <p:nvCxnSpPr>
          <p:cNvPr id="77862" name="AutoShape 37"/>
          <p:cNvCxnSpPr>
            <a:cxnSpLocks noChangeShapeType="1"/>
            <a:stCxn id="77861" idx="2"/>
          </p:cNvCxnSpPr>
          <p:nvPr/>
        </p:nvCxnSpPr>
        <p:spPr bwMode="auto">
          <a:xfrm flipH="1">
            <a:off x="4819650" y="2714625"/>
            <a:ext cx="382588" cy="1630363"/>
          </a:xfrm>
          <a:prstGeom prst="bentConnector3">
            <a:avLst>
              <a:gd name="adj1" fmla="val 50000"/>
            </a:avLst>
          </a:prstGeom>
          <a:noFill/>
          <a:ln w="19080">
            <a:solidFill>
              <a:srgbClr val="000000"/>
            </a:solidFill>
            <a:miter lim="800000"/>
            <a:headEnd/>
            <a:tailEnd/>
          </a:ln>
        </p:spPr>
      </p:cxnSp>
      <p:sp>
        <p:nvSpPr>
          <p:cNvPr id="77863" name="Line 38"/>
          <p:cNvSpPr>
            <a:spLocks noChangeShapeType="1"/>
          </p:cNvSpPr>
          <p:nvPr/>
        </p:nvSpPr>
        <p:spPr bwMode="auto">
          <a:xfrm>
            <a:off x="2047875" y="4344988"/>
            <a:ext cx="2771775" cy="1587"/>
          </a:xfrm>
          <a:prstGeom prst="line">
            <a:avLst/>
          </a:prstGeom>
          <a:noFill/>
          <a:ln w="19080">
            <a:solidFill>
              <a:srgbClr val="000000"/>
            </a:solidFill>
            <a:miter lim="800000"/>
            <a:headEnd/>
            <a:tailEnd/>
          </a:ln>
        </p:spPr>
        <p:txBody>
          <a:bodyPr lIns="82945" tIns="41473" rIns="82945" bIns="41473"/>
          <a:lstStyle/>
          <a:p>
            <a:endParaRPr lang="en-US"/>
          </a:p>
        </p:txBody>
      </p:sp>
      <p:sp>
        <p:nvSpPr>
          <p:cNvPr id="77864" name="Line 39"/>
          <p:cNvSpPr>
            <a:spLocks noChangeShapeType="1"/>
          </p:cNvSpPr>
          <p:nvPr/>
        </p:nvSpPr>
        <p:spPr bwMode="auto">
          <a:xfrm>
            <a:off x="2047875" y="4791075"/>
            <a:ext cx="387350" cy="1588"/>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77865" name="Line 40"/>
          <p:cNvSpPr>
            <a:spLocks noChangeShapeType="1"/>
          </p:cNvSpPr>
          <p:nvPr/>
        </p:nvSpPr>
        <p:spPr bwMode="auto">
          <a:xfrm>
            <a:off x="2057400" y="4348163"/>
            <a:ext cx="1588" cy="452437"/>
          </a:xfrm>
          <a:prstGeom prst="line">
            <a:avLst/>
          </a:prstGeom>
          <a:noFill/>
          <a:ln w="19080">
            <a:solidFill>
              <a:srgbClr val="000000"/>
            </a:solidFill>
            <a:miter lim="800000"/>
            <a:headEnd/>
            <a:tailEnd/>
          </a:ln>
        </p:spPr>
        <p:txBody>
          <a:bodyPr lIns="82945" tIns="41473" rIns="82945" bIns="41473"/>
          <a:lstStyle/>
          <a:p>
            <a:endParaRPr lang="en-US"/>
          </a:p>
        </p:txBody>
      </p:sp>
      <p:sp>
        <p:nvSpPr>
          <p:cNvPr id="77866" name="Line 41"/>
          <p:cNvSpPr>
            <a:spLocks noChangeShapeType="1"/>
          </p:cNvSpPr>
          <p:nvPr/>
        </p:nvSpPr>
        <p:spPr bwMode="auto">
          <a:xfrm>
            <a:off x="6019800" y="5183188"/>
            <a:ext cx="388938" cy="3175"/>
          </a:xfrm>
          <a:prstGeom prst="line">
            <a:avLst/>
          </a:prstGeom>
          <a:noFill/>
          <a:ln w="19080">
            <a:solidFill>
              <a:srgbClr val="000000"/>
            </a:solidFill>
            <a:miter lim="800000"/>
            <a:headEnd/>
            <a:tailEnd/>
          </a:ln>
        </p:spPr>
        <p:txBody>
          <a:bodyPr lIns="82945" tIns="41473" rIns="82945" bIns="41473"/>
          <a:lstStyle/>
          <a:p>
            <a:endParaRPr lang="en-US"/>
          </a:p>
        </p:txBody>
      </p:sp>
      <p:sp>
        <p:nvSpPr>
          <p:cNvPr id="77867" name="Oval 42"/>
          <p:cNvSpPr>
            <a:spLocks noChangeArrowheads="1"/>
          </p:cNvSpPr>
          <p:nvPr/>
        </p:nvSpPr>
        <p:spPr bwMode="auto">
          <a:xfrm>
            <a:off x="2600325" y="2752725"/>
            <a:ext cx="74613" cy="74613"/>
          </a:xfrm>
          <a:prstGeom prst="ellipse">
            <a:avLst/>
          </a:prstGeom>
          <a:solidFill>
            <a:srgbClr val="000000"/>
          </a:solidFill>
          <a:ln w="19080">
            <a:solidFill>
              <a:srgbClr val="000000"/>
            </a:solidFill>
            <a:miter lim="800000"/>
            <a:headEnd/>
            <a:tailEnd/>
          </a:ln>
        </p:spPr>
        <p:txBody>
          <a:bodyPr wrap="none" lIns="82945" tIns="41473" rIns="82945" bIns="41473" anchor="ctr"/>
          <a:lstStyle/>
          <a:p>
            <a:endParaRPr lang="en-US"/>
          </a:p>
        </p:txBody>
      </p:sp>
      <p:cxnSp>
        <p:nvCxnSpPr>
          <p:cNvPr id="77868" name="AutoShape 43"/>
          <p:cNvCxnSpPr>
            <a:cxnSpLocks noChangeShapeType="1"/>
          </p:cNvCxnSpPr>
          <p:nvPr/>
        </p:nvCxnSpPr>
        <p:spPr bwMode="auto">
          <a:xfrm flipH="1" flipV="1">
            <a:off x="2673350" y="2790825"/>
            <a:ext cx="3735388" cy="2395538"/>
          </a:xfrm>
          <a:prstGeom prst="bentConnector3">
            <a:avLst>
              <a:gd name="adj1" fmla="val 50000"/>
            </a:avLst>
          </a:prstGeom>
          <a:noFill/>
          <a:ln w="19080">
            <a:solidFill>
              <a:srgbClr val="000000"/>
            </a:solidFill>
            <a:miter lim="800000"/>
            <a:headEnd/>
            <a:tailEnd type="triangle" w="med" len="med"/>
          </a:ln>
        </p:spPr>
      </p:cxnSp>
      <p:sp>
        <p:nvSpPr>
          <p:cNvPr id="77869" name="Oval 44"/>
          <p:cNvSpPr>
            <a:spLocks noChangeArrowheads="1"/>
          </p:cNvSpPr>
          <p:nvPr/>
        </p:nvSpPr>
        <p:spPr bwMode="auto">
          <a:xfrm>
            <a:off x="7269163" y="2749550"/>
            <a:ext cx="74612" cy="76200"/>
          </a:xfrm>
          <a:prstGeom prst="ellipse">
            <a:avLst/>
          </a:prstGeom>
          <a:solidFill>
            <a:srgbClr val="000000"/>
          </a:solidFill>
          <a:ln w="19080">
            <a:solidFill>
              <a:srgbClr val="000000"/>
            </a:solidFill>
            <a:miter lim="800000"/>
            <a:headEnd/>
            <a:tailEnd/>
          </a:ln>
        </p:spPr>
        <p:txBody>
          <a:bodyPr wrap="none" lIns="82945" tIns="41473" rIns="82945" bIns="41473" anchor="ctr"/>
          <a:lstStyle/>
          <a:p>
            <a:endParaRPr lang="en-US"/>
          </a:p>
        </p:txBody>
      </p:sp>
      <p:sp>
        <p:nvSpPr>
          <p:cNvPr id="77870" name="Oval 45"/>
          <p:cNvSpPr>
            <a:spLocks noChangeArrowheads="1"/>
          </p:cNvSpPr>
          <p:nvPr/>
        </p:nvSpPr>
        <p:spPr bwMode="auto">
          <a:xfrm>
            <a:off x="6365875" y="5146675"/>
            <a:ext cx="74613" cy="74613"/>
          </a:xfrm>
          <a:prstGeom prst="ellipse">
            <a:avLst/>
          </a:prstGeom>
          <a:solidFill>
            <a:srgbClr val="000000"/>
          </a:solidFill>
          <a:ln w="19080">
            <a:solidFill>
              <a:srgbClr val="000000"/>
            </a:solidFill>
            <a:miter lim="800000"/>
            <a:headEnd/>
            <a:tailEnd/>
          </a:ln>
        </p:spPr>
        <p:txBody>
          <a:bodyPr wrap="none" lIns="82945" tIns="41473" rIns="82945" bIns="41473" anchor="ctr"/>
          <a:lstStyle/>
          <a:p>
            <a:endParaRPr lang="en-US"/>
          </a:p>
        </p:txBody>
      </p:sp>
      <p:cxnSp>
        <p:nvCxnSpPr>
          <p:cNvPr id="77871" name="AutoShape 46"/>
          <p:cNvCxnSpPr>
            <a:cxnSpLocks noChangeShapeType="1"/>
            <a:stCxn id="77870" idx="6"/>
            <a:endCxn id="77869" idx="6"/>
          </p:cNvCxnSpPr>
          <p:nvPr/>
        </p:nvCxnSpPr>
        <p:spPr bwMode="auto">
          <a:xfrm flipV="1">
            <a:off x="6440488" y="2787650"/>
            <a:ext cx="901700" cy="2397125"/>
          </a:xfrm>
          <a:prstGeom prst="bentConnector3">
            <a:avLst>
              <a:gd name="adj1" fmla="val 50000"/>
            </a:avLst>
          </a:prstGeom>
          <a:noFill/>
          <a:ln w="19080">
            <a:solidFill>
              <a:srgbClr val="000000"/>
            </a:solidFill>
            <a:miter lim="800000"/>
            <a:headEnd/>
            <a:tailEnd type="triangle" w="med" len="med"/>
          </a:ln>
        </p:spPr>
      </p:cxnSp>
      <p:sp>
        <p:nvSpPr>
          <p:cNvPr id="77872" name="Rectangle 47"/>
          <p:cNvSpPr>
            <a:spLocks noChangeArrowheads="1"/>
          </p:cNvSpPr>
          <p:nvPr/>
        </p:nvSpPr>
        <p:spPr bwMode="auto">
          <a:xfrm>
            <a:off x="2716213" y="4876800"/>
            <a:ext cx="3063875" cy="444500"/>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 pos="1968500" algn="l"/>
                <a:tab pos="2625725" algn="l"/>
              </a:tabLst>
            </a:pPr>
            <a:r>
              <a:rPr lang="en-GB" sz="2500" b="1">
                <a:solidFill>
                  <a:srgbClr val="A50021"/>
                </a:solidFill>
                <a:latin typeface="Arial" charset="0"/>
              </a:rPr>
              <a:t>Unified L2 Cache</a:t>
            </a:r>
          </a:p>
        </p:txBody>
      </p:sp>
      <p:sp>
        <p:nvSpPr>
          <p:cNvPr id="77873" name="Rectangle 48"/>
          <p:cNvSpPr>
            <a:spLocks noChangeArrowheads="1"/>
          </p:cNvSpPr>
          <p:nvPr/>
        </p:nvSpPr>
        <p:spPr bwMode="auto">
          <a:xfrm>
            <a:off x="5364163" y="3184525"/>
            <a:ext cx="1754187" cy="430213"/>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2400" b="1">
                <a:latin typeface="Arial" charset="0"/>
              </a:rPr>
              <a:t>L1 DCache</a:t>
            </a:r>
          </a:p>
        </p:txBody>
      </p:sp>
      <p:sp>
        <p:nvSpPr>
          <p:cNvPr id="77874" name="Rectangle 49"/>
          <p:cNvSpPr>
            <a:spLocks noChangeArrowheads="1"/>
          </p:cNvSpPr>
          <p:nvPr/>
        </p:nvSpPr>
        <p:spPr bwMode="auto">
          <a:xfrm>
            <a:off x="831850" y="3278188"/>
            <a:ext cx="1654175" cy="428625"/>
          </a:xfrm>
          <a:prstGeom prst="rect">
            <a:avLst/>
          </a:prstGeom>
          <a:noFill/>
          <a:ln w="9525">
            <a:noFill/>
            <a:round/>
            <a:headEnd/>
            <a:tailEnd/>
          </a:ln>
        </p:spPr>
        <p:txBody>
          <a:bodyPr lIns="81966" tIns="40166" rIns="81966" bIns="40166">
            <a:spAutoFit/>
          </a:bodyPr>
          <a:lstStyle/>
          <a:p>
            <a:pPr>
              <a:lnSpc>
                <a:spcPct val="93000"/>
              </a:lnSpc>
              <a:tabLst>
                <a:tab pos="655638" algn="l"/>
                <a:tab pos="1312863" algn="l"/>
              </a:tabLst>
            </a:pPr>
            <a:r>
              <a:rPr lang="en-GB" sz="2400" b="1">
                <a:latin typeface="Arial" charset="0"/>
              </a:rPr>
              <a:t>L1 </a:t>
            </a:r>
            <a:r>
              <a:rPr lang="en-GB" sz="2400" b="1">
                <a:latin typeface="Times New Roman" charset="0"/>
              </a:rPr>
              <a:t>I</a:t>
            </a:r>
            <a:r>
              <a:rPr lang="en-GB" sz="2400" b="1">
                <a:latin typeface="Arial" charset="0"/>
              </a:rPr>
              <a:t>Cache</a:t>
            </a:r>
          </a:p>
        </p:txBody>
      </p:sp>
      <p:sp>
        <p:nvSpPr>
          <p:cNvPr id="77875" name="TextBox 50"/>
          <p:cNvSpPr txBox="1">
            <a:spLocks noChangeArrowheads="1"/>
          </p:cNvSpPr>
          <p:nvPr/>
        </p:nvSpPr>
        <p:spPr bwMode="auto">
          <a:xfrm>
            <a:off x="381000" y="6119813"/>
            <a:ext cx="8305800" cy="368300"/>
          </a:xfrm>
          <a:prstGeom prst="rect">
            <a:avLst/>
          </a:prstGeom>
          <a:noFill/>
          <a:ln w="9525">
            <a:noFill/>
            <a:miter lim="800000"/>
            <a:headEnd/>
            <a:tailEnd/>
          </a:ln>
        </p:spPr>
        <p:txBody>
          <a:bodyPr>
            <a:spAutoFit/>
          </a:bodyPr>
          <a:lstStyle/>
          <a:p>
            <a:pPr algn="l"/>
            <a:r>
              <a:rPr lang="en-US" sz="1800">
                <a:solidFill>
                  <a:srgbClr val="FF0000"/>
                </a:solidFill>
              </a:rPr>
              <a:t>What change had to be made to add L2 cache? What limitation doe unification create?</a:t>
            </a:r>
          </a:p>
        </p:txBody>
      </p:sp>
      <p:sp>
        <p:nvSpPr>
          <p:cNvPr id="778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9216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216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2165" name="Rectangle 4"/>
          <p:cNvSpPr>
            <a:spLocks noChangeArrowheads="1"/>
          </p:cNvSpPr>
          <p:nvPr>
            <p:ph type="title"/>
          </p:nvPr>
        </p:nvSpPr>
        <p:spPr>
          <a:xfrm>
            <a:off x="533400" y="304800"/>
            <a:ext cx="8153400" cy="457200"/>
          </a:xfrm>
        </p:spPr>
        <p:txBody>
          <a:bodyPr>
            <a:normAutofit fontScale="90000"/>
          </a:bodyPr>
          <a:lstStyle/>
          <a:p>
            <a:pPr algn="ctr" eaLnBrk="1" hangingPunct="1"/>
            <a:r>
              <a:rPr lang="en-US" dirty="0" smtClean="0"/>
              <a:t>MIPS Shift Operations</a:t>
            </a:r>
          </a:p>
        </p:txBody>
      </p:sp>
      <p:sp>
        <p:nvSpPr>
          <p:cNvPr id="92166" name="Rectangle 5"/>
          <p:cNvSpPr>
            <a:spLocks noChangeArrowheads="1"/>
          </p:cNvSpPr>
          <p:nvPr>
            <p:ph type="body" idx="1"/>
          </p:nvPr>
        </p:nvSpPr>
        <p:spPr>
          <a:xfrm>
            <a:off x="533400" y="838200"/>
            <a:ext cx="8610600" cy="4719638"/>
          </a:xfrm>
        </p:spPr>
        <p:txBody>
          <a:bodyPr/>
          <a:lstStyle/>
          <a:p>
            <a:pPr marL="261938" indent="-261938" eaLnBrk="1" hangingPunct="1">
              <a:spcBef>
                <a:spcPct val="0"/>
              </a:spcBef>
            </a:pPr>
            <a:r>
              <a:rPr lang="en-US" smtClean="0"/>
              <a:t>Need operations to </a:t>
            </a:r>
            <a:r>
              <a:rPr lang="en-US" smtClean="0">
                <a:solidFill>
                  <a:schemeClr val="tx1"/>
                </a:solidFill>
              </a:rPr>
              <a:t>pack</a:t>
            </a:r>
            <a:r>
              <a:rPr lang="en-US" smtClean="0"/>
              <a:t> and </a:t>
            </a:r>
            <a:r>
              <a:rPr lang="en-US" smtClean="0">
                <a:solidFill>
                  <a:schemeClr val="tx1"/>
                </a:solidFill>
              </a:rPr>
              <a:t>unpack</a:t>
            </a:r>
            <a:r>
              <a:rPr lang="en-US" smtClean="0"/>
              <a:t> 8-bit characters into 32-bit words</a:t>
            </a:r>
          </a:p>
          <a:p>
            <a:pPr marL="261938" indent="-261938" eaLnBrk="1" hangingPunct="1"/>
            <a:r>
              <a:rPr lang="en-US" smtClean="0"/>
              <a:t>Shifts move all the bits in a word left or right</a:t>
            </a:r>
          </a:p>
          <a:p>
            <a:pPr marL="261938" indent="-261938" eaLnBrk="1" hangingPunct="1"/>
            <a:r>
              <a:rPr lang="en-US" smtClean="0"/>
              <a:t>	</a:t>
            </a:r>
            <a:r>
              <a:rPr lang="en-US" smtClean="0">
                <a:latin typeface="Courier New" charset="0"/>
                <a:cs typeface="Courier New" charset="0"/>
                <a:sym typeface="Courier New" charset="0"/>
              </a:rPr>
              <a:t>sll $t2, $s0, 8</a:t>
            </a:r>
            <a:r>
              <a:rPr lang="en-US" smtClean="0">
                <a:latin typeface="Courier New" charset="0"/>
                <a:sym typeface="Courier New" charset="0"/>
              </a:rPr>
              <a:t>	</a:t>
            </a:r>
            <a:r>
              <a:rPr lang="en-US" smtClean="0">
                <a:latin typeface="Courier New" charset="0"/>
                <a:cs typeface="Courier New" charset="0"/>
                <a:sym typeface="Courier New" charset="0"/>
              </a:rPr>
              <a:t>#$t2 = $s0 &lt;&lt; 8 bits</a:t>
            </a:r>
            <a:endParaRPr lang="en-US" smtClean="0"/>
          </a:p>
          <a:p>
            <a:pPr marL="261938" indent="-261938" eaLnBrk="1" hangingPunct="1"/>
            <a:r>
              <a:rPr lang="en-US" smtClean="0">
                <a:latin typeface="Courier New" charset="0"/>
                <a:sym typeface="Courier New" charset="0"/>
              </a:rPr>
              <a:t>	</a:t>
            </a:r>
            <a:r>
              <a:rPr lang="en-US" smtClean="0">
                <a:latin typeface="Courier New" charset="0"/>
                <a:cs typeface="Courier New" charset="0"/>
                <a:sym typeface="Courier New" charset="0"/>
              </a:rPr>
              <a:t>srl $t2, $s0, 8</a:t>
            </a:r>
            <a:r>
              <a:rPr lang="en-US" smtClean="0">
                <a:latin typeface="Courier New" charset="0"/>
                <a:sym typeface="Courier New" charset="0"/>
              </a:rPr>
              <a:t>	</a:t>
            </a:r>
            <a:r>
              <a:rPr lang="en-US" smtClean="0">
                <a:latin typeface="Courier New" charset="0"/>
                <a:cs typeface="Courier New" charset="0"/>
                <a:sym typeface="Courier New" charset="0"/>
              </a:rPr>
              <a:t>#$t2 = $s0 &gt;&gt; 8 bits</a:t>
            </a:r>
            <a:endParaRPr lang="en-US" smtClean="0"/>
          </a:p>
          <a:p>
            <a:pPr marL="261938" indent="-261938" eaLnBrk="1" hangingPunct="1"/>
            <a:r>
              <a:rPr lang="en-US" smtClean="0"/>
              <a:t>Instruction Format (</a:t>
            </a:r>
            <a:r>
              <a:rPr lang="en-US" smtClean="0">
                <a:solidFill>
                  <a:schemeClr val="tx1"/>
                </a:solidFill>
              </a:rPr>
              <a:t>R</a:t>
            </a:r>
            <a:r>
              <a:rPr lang="en-US" smtClean="0"/>
              <a:t> format)</a:t>
            </a:r>
          </a:p>
        </p:txBody>
      </p:sp>
      <p:sp>
        <p:nvSpPr>
          <p:cNvPr id="38918" name="Rectangle 6"/>
          <p:cNvSpPr>
            <a:spLocks/>
          </p:cNvSpPr>
          <p:nvPr/>
        </p:nvSpPr>
        <p:spPr bwMode="auto">
          <a:xfrm>
            <a:off x="609600" y="4765675"/>
            <a:ext cx="7861300" cy="1409700"/>
          </a:xfrm>
          <a:prstGeom prst="rect">
            <a:avLst/>
          </a:prstGeom>
          <a:noFill/>
          <a:ln w="12700">
            <a:noFill/>
            <a:miter lim="800000"/>
            <a:headEnd/>
            <a:tailEnd/>
          </a:ln>
        </p:spPr>
        <p:txBody>
          <a:bodyPr lIns="25400" tIns="25400" rIns="25400" bIns="25400"/>
          <a:lstStyle/>
          <a:p>
            <a:pPr marL="261938" indent="-261938" algn="l">
              <a:spcBef>
                <a:spcPts val="863"/>
              </a:spcBef>
              <a:buClr>
                <a:srgbClr val="FC0128"/>
              </a:buClr>
              <a:buSzPct val="75000"/>
              <a:buFont typeface="Wingdings" charset="2"/>
              <a:buChar char="q"/>
            </a:pPr>
            <a:r>
              <a:rPr lang="en-US" sz="2400">
                <a:latin typeface="Arial" charset="0"/>
                <a:cs typeface="Arial" charset="0"/>
                <a:sym typeface="Arial" charset="0"/>
              </a:rPr>
              <a:t>Such shifts are called </a:t>
            </a:r>
            <a:r>
              <a:rPr lang="en-US" sz="2400">
                <a:solidFill>
                  <a:schemeClr val="tx1"/>
                </a:solidFill>
                <a:latin typeface="Arial" charset="0"/>
                <a:cs typeface="Arial" charset="0"/>
                <a:sym typeface="Arial" charset="0"/>
              </a:rPr>
              <a:t>logical</a:t>
            </a:r>
            <a:r>
              <a:rPr lang="en-US" sz="2400">
                <a:latin typeface="Arial" charset="0"/>
                <a:cs typeface="Arial" charset="0"/>
                <a:sym typeface="Arial" charset="0"/>
              </a:rPr>
              <a:t> because they fill with </a:t>
            </a:r>
            <a:r>
              <a:rPr lang="en-US" sz="2400">
                <a:solidFill>
                  <a:schemeClr val="tx1"/>
                </a:solidFill>
                <a:latin typeface="Arial" charset="0"/>
                <a:cs typeface="Arial" charset="0"/>
                <a:sym typeface="Arial" charset="0"/>
              </a:rPr>
              <a:t>zeros</a:t>
            </a:r>
            <a:endParaRPr lang="en-US" sz="1800">
              <a:solidFill>
                <a:schemeClr val="tx1"/>
              </a:solidFill>
              <a:latin typeface="Arial" charset="0"/>
              <a:cs typeface="Arial" charset="0"/>
              <a:sym typeface="Arial" charset="0"/>
            </a:endParaRPr>
          </a:p>
          <a:p>
            <a:pPr marL="261938" indent="-261938" algn="l">
              <a:spcBef>
                <a:spcPts val="600"/>
              </a:spcBef>
              <a:buClr>
                <a:srgbClr val="FC0128"/>
              </a:buClr>
              <a:buSzPct val="75000"/>
              <a:buFont typeface="Thonburi" charset="0"/>
              <a:buChar char="l"/>
            </a:pPr>
            <a:r>
              <a:rPr lang="en-US" sz="2000">
                <a:latin typeface="Arial" charset="0"/>
                <a:cs typeface="Arial" charset="0"/>
                <a:sym typeface="Arial" charset="0"/>
              </a:rPr>
              <a:t>Notice that a 5-bit shamt field is enough to shift a 32-bit value 2</a:t>
            </a:r>
            <a:r>
              <a:rPr lang="en-US" sz="2000" baseline="30000">
                <a:latin typeface="Arial" charset="0"/>
                <a:cs typeface="Arial" charset="0"/>
                <a:sym typeface="Arial" charset="0"/>
              </a:rPr>
              <a:t>5</a:t>
            </a:r>
            <a:r>
              <a:rPr lang="en-US" sz="2000">
                <a:latin typeface="Arial" charset="0"/>
                <a:cs typeface="Arial" charset="0"/>
                <a:sym typeface="Arial" charset="0"/>
              </a:rPr>
              <a:t> – 1 or </a:t>
            </a:r>
            <a:r>
              <a:rPr lang="en-US" sz="2000">
                <a:solidFill>
                  <a:schemeClr val="tx1"/>
                </a:solidFill>
                <a:latin typeface="Arial" charset="0"/>
                <a:cs typeface="Arial" charset="0"/>
                <a:sym typeface="Arial" charset="0"/>
              </a:rPr>
              <a:t>31 bit positions</a:t>
            </a:r>
          </a:p>
        </p:txBody>
      </p:sp>
      <p:sp>
        <p:nvSpPr>
          <p:cNvPr id="92168" name="Rectangle 7"/>
          <p:cNvSpPr>
            <a:spLocks/>
          </p:cNvSpPr>
          <p:nvPr/>
        </p:nvSpPr>
        <p:spPr bwMode="auto">
          <a:xfrm>
            <a:off x="1371600" y="4079875"/>
            <a:ext cx="5803900" cy="292100"/>
          </a:xfrm>
          <a:prstGeom prst="rect">
            <a:avLst/>
          </a:prstGeom>
          <a:noFill/>
          <a:ln w="12700">
            <a:solidFill>
              <a:srgbClr val="000000"/>
            </a:solidFill>
            <a:miter lim="800000"/>
            <a:headEnd/>
            <a:tailEnd/>
          </a:ln>
        </p:spPr>
        <p:txBody>
          <a:bodyPr wrap="none" lIns="0" tIns="0" rIns="0" bIns="0"/>
          <a:lstStyle/>
          <a:p>
            <a:endParaRPr lang="en-US"/>
          </a:p>
        </p:txBody>
      </p:sp>
      <p:sp>
        <p:nvSpPr>
          <p:cNvPr id="92169" name="Line 8"/>
          <p:cNvSpPr>
            <a:spLocks noChangeShapeType="1"/>
          </p:cNvSpPr>
          <p:nvPr/>
        </p:nvSpPr>
        <p:spPr bwMode="auto">
          <a:xfrm>
            <a:off x="2438400" y="4079875"/>
            <a:ext cx="0" cy="290513"/>
          </a:xfrm>
          <a:prstGeom prst="line">
            <a:avLst/>
          </a:prstGeom>
          <a:noFill/>
          <a:ln w="12700">
            <a:solidFill>
              <a:srgbClr val="000000"/>
            </a:solidFill>
            <a:round/>
            <a:headEnd/>
            <a:tailEnd/>
          </a:ln>
        </p:spPr>
        <p:txBody>
          <a:bodyPr lIns="0" tIns="0" rIns="0" bIns="0"/>
          <a:lstStyle/>
          <a:p>
            <a:endParaRPr lang="en-US"/>
          </a:p>
        </p:txBody>
      </p:sp>
      <p:sp>
        <p:nvSpPr>
          <p:cNvPr id="92170" name="Line 9"/>
          <p:cNvSpPr>
            <a:spLocks noChangeShapeType="1"/>
          </p:cNvSpPr>
          <p:nvPr/>
        </p:nvSpPr>
        <p:spPr bwMode="auto">
          <a:xfrm>
            <a:off x="3346450" y="4081463"/>
            <a:ext cx="0" cy="290512"/>
          </a:xfrm>
          <a:prstGeom prst="line">
            <a:avLst/>
          </a:prstGeom>
          <a:noFill/>
          <a:ln w="12700">
            <a:solidFill>
              <a:srgbClr val="000000"/>
            </a:solidFill>
            <a:round/>
            <a:headEnd/>
            <a:tailEnd/>
          </a:ln>
        </p:spPr>
        <p:txBody>
          <a:bodyPr lIns="0" tIns="0" rIns="0" bIns="0"/>
          <a:lstStyle/>
          <a:p>
            <a:endParaRPr lang="en-US"/>
          </a:p>
        </p:txBody>
      </p:sp>
      <p:sp>
        <p:nvSpPr>
          <p:cNvPr id="92171" name="Line 10"/>
          <p:cNvSpPr>
            <a:spLocks noChangeShapeType="1"/>
          </p:cNvSpPr>
          <p:nvPr/>
        </p:nvSpPr>
        <p:spPr bwMode="auto">
          <a:xfrm>
            <a:off x="4260850" y="4081463"/>
            <a:ext cx="0" cy="290512"/>
          </a:xfrm>
          <a:prstGeom prst="line">
            <a:avLst/>
          </a:prstGeom>
          <a:noFill/>
          <a:ln w="12700">
            <a:solidFill>
              <a:srgbClr val="000000"/>
            </a:solidFill>
            <a:round/>
            <a:headEnd/>
            <a:tailEnd/>
          </a:ln>
        </p:spPr>
        <p:txBody>
          <a:bodyPr lIns="0" tIns="0" rIns="0" bIns="0"/>
          <a:lstStyle/>
          <a:p>
            <a:endParaRPr lang="en-US"/>
          </a:p>
        </p:txBody>
      </p:sp>
      <p:sp>
        <p:nvSpPr>
          <p:cNvPr id="92172" name="Rectangle 11"/>
          <p:cNvSpPr>
            <a:spLocks/>
          </p:cNvSpPr>
          <p:nvPr/>
        </p:nvSpPr>
        <p:spPr bwMode="auto">
          <a:xfrm>
            <a:off x="1600200" y="4079875"/>
            <a:ext cx="5145088"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  0                           16          10            8         0x00</a:t>
            </a:r>
          </a:p>
        </p:txBody>
      </p:sp>
      <p:sp>
        <p:nvSpPr>
          <p:cNvPr id="92173" name="Line 12"/>
          <p:cNvSpPr>
            <a:spLocks noChangeShapeType="1"/>
          </p:cNvSpPr>
          <p:nvPr/>
        </p:nvSpPr>
        <p:spPr bwMode="auto">
          <a:xfrm>
            <a:off x="5181600" y="4079875"/>
            <a:ext cx="0" cy="304800"/>
          </a:xfrm>
          <a:prstGeom prst="line">
            <a:avLst/>
          </a:prstGeom>
          <a:noFill/>
          <a:ln w="12700">
            <a:solidFill>
              <a:srgbClr val="000000"/>
            </a:solidFill>
            <a:round/>
            <a:headEnd/>
            <a:tailEnd/>
          </a:ln>
        </p:spPr>
        <p:txBody>
          <a:bodyPr lIns="0" tIns="0" rIns="0" bIns="0"/>
          <a:lstStyle/>
          <a:p>
            <a:endParaRPr lang="en-US"/>
          </a:p>
        </p:txBody>
      </p:sp>
      <p:sp>
        <p:nvSpPr>
          <p:cNvPr id="92174" name="Line 13"/>
          <p:cNvSpPr>
            <a:spLocks noChangeShapeType="1"/>
          </p:cNvSpPr>
          <p:nvPr/>
        </p:nvSpPr>
        <p:spPr bwMode="auto">
          <a:xfrm>
            <a:off x="6096000" y="4079875"/>
            <a:ext cx="0" cy="304800"/>
          </a:xfrm>
          <a:prstGeom prst="line">
            <a:avLst/>
          </a:prstGeom>
          <a:noFill/>
          <a:ln w="12700">
            <a:solidFill>
              <a:srgbClr val="000000"/>
            </a:solidFill>
            <a:round/>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noGrp="1" noChangeArrowheads="1"/>
          </p:cNvSpPr>
          <p:nvPr>
            <p:ph type="title"/>
          </p:nvPr>
        </p:nvSpPr>
        <p:spPr>
          <a:xfrm>
            <a:off x="762000" y="150813"/>
            <a:ext cx="7543800" cy="763587"/>
          </a:xfrm>
        </p:spPr>
        <p:txBody>
          <a:bodyPr lIns="81966" tIns="40166" rIns="81966" bIns="40166"/>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3200" smtClean="0">
                <a:solidFill>
                  <a:srgbClr val="000000"/>
                </a:solidFill>
              </a:rPr>
              <a:t>Main Memory</a:t>
            </a:r>
          </a:p>
        </p:txBody>
      </p:sp>
      <p:sp>
        <p:nvSpPr>
          <p:cNvPr id="81923" name="Rectangle 2"/>
          <p:cNvSpPr>
            <a:spLocks noGrp="1" noChangeArrowheads="1"/>
          </p:cNvSpPr>
          <p:nvPr>
            <p:ph type="body" idx="1"/>
          </p:nvPr>
        </p:nvSpPr>
        <p:spPr>
          <a:xfrm>
            <a:off x="762000" y="1143000"/>
            <a:ext cx="7543800" cy="990600"/>
          </a:xfrm>
        </p:spPr>
        <p:txBody>
          <a:bodyPr lIns="81966" tIns="40166" rIns="81966" bIns="40166">
            <a:normAutofit lnSpcReduction="10000"/>
          </a:bodyPr>
          <a:lstStyle/>
          <a:p>
            <a:pPr marL="0" indent="0" eaLnBrk="1" hangingPunct="1">
              <a:spcBef>
                <a:spcPts val="2375"/>
              </a:spcBef>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t>Memory access requires a slow off-chip access </a:t>
            </a:r>
          </a:p>
        </p:txBody>
      </p:sp>
      <p:sp>
        <p:nvSpPr>
          <p:cNvPr id="81924" name="Rectangle 3"/>
          <p:cNvSpPr>
            <a:spLocks noChangeArrowheads="1"/>
          </p:cNvSpPr>
          <p:nvPr/>
        </p:nvSpPr>
        <p:spPr bwMode="auto">
          <a:xfrm>
            <a:off x="2667000" y="2055813"/>
            <a:ext cx="5257800" cy="3201987"/>
          </a:xfrm>
          <a:prstGeom prst="rect">
            <a:avLst/>
          </a:prstGeom>
          <a:solidFill>
            <a:srgbClr val="969696"/>
          </a:solidFill>
          <a:ln w="28440">
            <a:solidFill>
              <a:srgbClr val="000000"/>
            </a:solidFill>
            <a:miter lim="800000"/>
            <a:headEnd/>
            <a:tailEnd/>
          </a:ln>
        </p:spPr>
        <p:txBody>
          <a:bodyPr wrap="none" lIns="82945" tIns="41473" rIns="82945" bIns="41473" anchor="ctr"/>
          <a:lstStyle/>
          <a:p>
            <a:endParaRPr lang="en-US"/>
          </a:p>
        </p:txBody>
      </p:sp>
      <p:sp>
        <p:nvSpPr>
          <p:cNvPr id="81925" name="Rectangle 4"/>
          <p:cNvSpPr>
            <a:spLocks noChangeArrowheads="1"/>
          </p:cNvSpPr>
          <p:nvPr/>
        </p:nvSpPr>
        <p:spPr bwMode="auto">
          <a:xfrm>
            <a:off x="4035425" y="4191000"/>
            <a:ext cx="2100263" cy="762000"/>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81926" name="Rectangle 5"/>
          <p:cNvSpPr>
            <a:spLocks noChangeArrowheads="1"/>
          </p:cNvSpPr>
          <p:nvPr/>
        </p:nvSpPr>
        <p:spPr bwMode="auto">
          <a:xfrm>
            <a:off x="3349625" y="3276600"/>
            <a:ext cx="1027113" cy="531813"/>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81927" name="Rectangle 6"/>
          <p:cNvSpPr>
            <a:spLocks noChangeArrowheads="1"/>
          </p:cNvSpPr>
          <p:nvPr/>
        </p:nvSpPr>
        <p:spPr bwMode="auto">
          <a:xfrm>
            <a:off x="5586413" y="3276600"/>
            <a:ext cx="1068387" cy="519113"/>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sp>
        <p:nvSpPr>
          <p:cNvPr id="81928" name="Rectangle 7"/>
          <p:cNvSpPr>
            <a:spLocks noChangeArrowheads="1"/>
          </p:cNvSpPr>
          <p:nvPr/>
        </p:nvSpPr>
        <p:spPr bwMode="auto">
          <a:xfrm>
            <a:off x="3349625" y="2362200"/>
            <a:ext cx="3894138" cy="609600"/>
          </a:xfrm>
          <a:prstGeom prst="rect">
            <a:avLst/>
          </a:prstGeom>
          <a:solidFill>
            <a:srgbClr val="FFFFFF"/>
          </a:solidFill>
          <a:ln w="19080">
            <a:solidFill>
              <a:srgbClr val="000000"/>
            </a:solidFill>
            <a:miter lim="800000"/>
            <a:headEnd/>
            <a:tailEnd/>
          </a:ln>
        </p:spPr>
        <p:txBody>
          <a:bodyPr wrap="none" lIns="82945" tIns="41473" rIns="82945" bIns="41473" anchor="ctr"/>
          <a:lstStyle/>
          <a:p>
            <a:endParaRPr lang="en-US"/>
          </a:p>
        </p:txBody>
      </p:sp>
      <p:cxnSp>
        <p:nvCxnSpPr>
          <p:cNvPr id="81929" name="AutoShape 8"/>
          <p:cNvCxnSpPr>
            <a:cxnSpLocks noChangeShapeType="1"/>
            <a:stCxn id="81925" idx="0"/>
            <a:endCxn id="81926" idx="2"/>
          </p:cNvCxnSpPr>
          <p:nvPr/>
        </p:nvCxnSpPr>
        <p:spPr bwMode="auto">
          <a:xfrm flipH="1" flipV="1">
            <a:off x="3862388" y="3808413"/>
            <a:ext cx="1222375" cy="382587"/>
          </a:xfrm>
          <a:prstGeom prst="bentConnector3">
            <a:avLst>
              <a:gd name="adj1" fmla="val 50000"/>
            </a:avLst>
          </a:prstGeom>
          <a:noFill/>
          <a:ln w="19080">
            <a:solidFill>
              <a:srgbClr val="000000"/>
            </a:solidFill>
            <a:miter lim="800000"/>
            <a:headEnd type="triangle" w="med" len="med"/>
            <a:tailEnd type="triangle" w="med" len="med"/>
          </a:ln>
        </p:spPr>
      </p:cxnSp>
      <p:cxnSp>
        <p:nvCxnSpPr>
          <p:cNvPr id="81930" name="AutoShape 9"/>
          <p:cNvCxnSpPr>
            <a:cxnSpLocks noChangeShapeType="1"/>
            <a:stCxn id="81925" idx="0"/>
            <a:endCxn id="81927" idx="2"/>
          </p:cNvCxnSpPr>
          <p:nvPr/>
        </p:nvCxnSpPr>
        <p:spPr bwMode="auto">
          <a:xfrm flipV="1">
            <a:off x="5084763" y="3795713"/>
            <a:ext cx="1035050" cy="395287"/>
          </a:xfrm>
          <a:prstGeom prst="bentConnector3">
            <a:avLst>
              <a:gd name="adj1" fmla="val 50000"/>
            </a:avLst>
          </a:prstGeom>
          <a:noFill/>
          <a:ln w="19080">
            <a:solidFill>
              <a:srgbClr val="000000"/>
            </a:solidFill>
            <a:miter lim="800000"/>
            <a:headEnd type="triangle" w="med" len="med"/>
            <a:tailEnd type="triangle" w="med" len="med"/>
          </a:ln>
        </p:spPr>
      </p:cxnSp>
      <p:sp>
        <p:nvSpPr>
          <p:cNvPr id="81931" name="Line 10"/>
          <p:cNvSpPr>
            <a:spLocks noChangeShapeType="1"/>
          </p:cNvSpPr>
          <p:nvPr/>
        </p:nvSpPr>
        <p:spPr bwMode="auto">
          <a:xfrm>
            <a:off x="3502025" y="2976563"/>
            <a:ext cx="1588" cy="300037"/>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81932" name="Line 11"/>
          <p:cNvSpPr>
            <a:spLocks noChangeShapeType="1"/>
          </p:cNvSpPr>
          <p:nvPr/>
        </p:nvSpPr>
        <p:spPr bwMode="auto">
          <a:xfrm>
            <a:off x="6557963" y="2981325"/>
            <a:ext cx="1587" cy="300038"/>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81933" name="Line 12"/>
          <p:cNvSpPr>
            <a:spLocks noChangeShapeType="1"/>
          </p:cNvSpPr>
          <p:nvPr/>
        </p:nvSpPr>
        <p:spPr bwMode="auto">
          <a:xfrm flipV="1">
            <a:off x="4278313" y="2970213"/>
            <a:ext cx="1587" cy="301625"/>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81934" name="Line 13"/>
          <p:cNvSpPr>
            <a:spLocks noChangeShapeType="1"/>
          </p:cNvSpPr>
          <p:nvPr/>
        </p:nvSpPr>
        <p:spPr bwMode="auto">
          <a:xfrm>
            <a:off x="4437063" y="2351088"/>
            <a:ext cx="1587" cy="623887"/>
          </a:xfrm>
          <a:prstGeom prst="line">
            <a:avLst/>
          </a:prstGeom>
          <a:noFill/>
          <a:ln w="12600">
            <a:solidFill>
              <a:srgbClr val="000000"/>
            </a:solidFill>
            <a:miter lim="800000"/>
            <a:headEnd/>
            <a:tailEnd/>
          </a:ln>
        </p:spPr>
        <p:txBody>
          <a:bodyPr lIns="82945" tIns="41473" rIns="82945" bIns="41473"/>
          <a:lstStyle/>
          <a:p>
            <a:endParaRPr lang="en-US"/>
          </a:p>
        </p:txBody>
      </p:sp>
      <p:sp>
        <p:nvSpPr>
          <p:cNvPr id="81935" name="Line 14"/>
          <p:cNvSpPr>
            <a:spLocks noChangeShapeType="1"/>
          </p:cNvSpPr>
          <p:nvPr/>
        </p:nvSpPr>
        <p:spPr bwMode="auto">
          <a:xfrm>
            <a:off x="4992688" y="2351088"/>
            <a:ext cx="1587" cy="609600"/>
          </a:xfrm>
          <a:prstGeom prst="line">
            <a:avLst/>
          </a:prstGeom>
          <a:noFill/>
          <a:ln w="12600">
            <a:solidFill>
              <a:srgbClr val="000000"/>
            </a:solidFill>
            <a:miter lim="800000"/>
            <a:headEnd/>
            <a:tailEnd/>
          </a:ln>
        </p:spPr>
        <p:txBody>
          <a:bodyPr lIns="82945" tIns="41473" rIns="82945" bIns="41473"/>
          <a:lstStyle/>
          <a:p>
            <a:endParaRPr lang="en-US"/>
          </a:p>
        </p:txBody>
      </p:sp>
      <p:sp>
        <p:nvSpPr>
          <p:cNvPr id="81936" name="Line 15"/>
          <p:cNvSpPr>
            <a:spLocks noChangeShapeType="1"/>
          </p:cNvSpPr>
          <p:nvPr/>
        </p:nvSpPr>
        <p:spPr bwMode="auto">
          <a:xfrm>
            <a:off x="5548313" y="2351088"/>
            <a:ext cx="1587" cy="615950"/>
          </a:xfrm>
          <a:prstGeom prst="line">
            <a:avLst/>
          </a:prstGeom>
          <a:noFill/>
          <a:ln w="12600">
            <a:solidFill>
              <a:srgbClr val="000000"/>
            </a:solidFill>
            <a:miter lim="800000"/>
            <a:headEnd/>
            <a:tailEnd/>
          </a:ln>
        </p:spPr>
        <p:txBody>
          <a:bodyPr lIns="82945" tIns="41473" rIns="82945" bIns="41473"/>
          <a:lstStyle/>
          <a:p>
            <a:endParaRPr lang="en-US"/>
          </a:p>
        </p:txBody>
      </p:sp>
      <p:sp>
        <p:nvSpPr>
          <p:cNvPr id="81937" name="Line 16"/>
          <p:cNvSpPr>
            <a:spLocks noChangeShapeType="1"/>
          </p:cNvSpPr>
          <p:nvPr/>
        </p:nvSpPr>
        <p:spPr bwMode="auto">
          <a:xfrm>
            <a:off x="6102350" y="2351088"/>
            <a:ext cx="1588" cy="615950"/>
          </a:xfrm>
          <a:prstGeom prst="line">
            <a:avLst/>
          </a:prstGeom>
          <a:noFill/>
          <a:ln w="12600">
            <a:solidFill>
              <a:srgbClr val="000000"/>
            </a:solidFill>
            <a:miter lim="800000"/>
            <a:headEnd/>
            <a:tailEnd/>
          </a:ln>
        </p:spPr>
        <p:txBody>
          <a:bodyPr lIns="82945" tIns="41473" rIns="82945" bIns="41473"/>
          <a:lstStyle/>
          <a:p>
            <a:endParaRPr lang="en-US"/>
          </a:p>
        </p:txBody>
      </p:sp>
      <p:sp>
        <p:nvSpPr>
          <p:cNvPr id="81938" name="Line 17"/>
          <p:cNvSpPr>
            <a:spLocks noChangeShapeType="1"/>
          </p:cNvSpPr>
          <p:nvPr/>
        </p:nvSpPr>
        <p:spPr bwMode="auto">
          <a:xfrm>
            <a:off x="6657975" y="2351088"/>
            <a:ext cx="1588" cy="615950"/>
          </a:xfrm>
          <a:prstGeom prst="line">
            <a:avLst/>
          </a:prstGeom>
          <a:noFill/>
          <a:ln w="12600">
            <a:solidFill>
              <a:srgbClr val="000000"/>
            </a:solidFill>
            <a:miter lim="800000"/>
            <a:headEnd/>
            <a:tailEnd/>
          </a:ln>
        </p:spPr>
        <p:txBody>
          <a:bodyPr lIns="82945" tIns="41473" rIns="82945" bIns="41473"/>
          <a:lstStyle/>
          <a:p>
            <a:endParaRPr lang="en-US"/>
          </a:p>
        </p:txBody>
      </p:sp>
      <p:sp>
        <p:nvSpPr>
          <p:cNvPr id="81939" name="Line 18"/>
          <p:cNvSpPr>
            <a:spLocks noChangeShapeType="1"/>
          </p:cNvSpPr>
          <p:nvPr/>
        </p:nvSpPr>
        <p:spPr bwMode="auto">
          <a:xfrm>
            <a:off x="3881438" y="2351088"/>
            <a:ext cx="1587" cy="609600"/>
          </a:xfrm>
          <a:prstGeom prst="line">
            <a:avLst/>
          </a:prstGeom>
          <a:noFill/>
          <a:ln w="12600">
            <a:solidFill>
              <a:srgbClr val="000000"/>
            </a:solidFill>
            <a:miter lim="800000"/>
            <a:headEnd/>
            <a:tailEnd/>
          </a:ln>
        </p:spPr>
        <p:txBody>
          <a:bodyPr lIns="82945" tIns="41473" rIns="82945" bIns="41473"/>
          <a:lstStyle/>
          <a:p>
            <a:endParaRPr lang="en-US"/>
          </a:p>
        </p:txBody>
      </p:sp>
      <p:sp>
        <p:nvSpPr>
          <p:cNvPr id="81940" name="Line 19"/>
          <p:cNvSpPr>
            <a:spLocks noChangeShapeType="1"/>
          </p:cNvSpPr>
          <p:nvPr/>
        </p:nvSpPr>
        <p:spPr bwMode="auto">
          <a:xfrm>
            <a:off x="5700713" y="2974975"/>
            <a:ext cx="1587" cy="309563"/>
          </a:xfrm>
          <a:prstGeom prst="line">
            <a:avLst/>
          </a:prstGeom>
          <a:noFill/>
          <a:ln w="19080">
            <a:solidFill>
              <a:srgbClr val="000000"/>
            </a:solidFill>
            <a:miter lim="800000"/>
            <a:headEnd/>
            <a:tailEnd type="triangle" w="med" len="med"/>
          </a:ln>
        </p:spPr>
        <p:txBody>
          <a:bodyPr lIns="82945" tIns="41473" rIns="82945" bIns="41473"/>
          <a:lstStyle/>
          <a:p>
            <a:endParaRPr lang="en-US"/>
          </a:p>
        </p:txBody>
      </p:sp>
      <p:sp>
        <p:nvSpPr>
          <p:cNvPr id="81941" name="Text Box 20"/>
          <p:cNvSpPr txBox="1">
            <a:spLocks noChangeArrowheads="1"/>
          </p:cNvSpPr>
          <p:nvPr/>
        </p:nvSpPr>
        <p:spPr bwMode="auto">
          <a:xfrm>
            <a:off x="3482975" y="3332163"/>
            <a:ext cx="739775" cy="433387"/>
          </a:xfrm>
          <a:prstGeom prst="rect">
            <a:avLst/>
          </a:prstGeom>
          <a:noFill/>
          <a:ln w="9525">
            <a:noFill/>
            <a:round/>
            <a:headEnd/>
            <a:tailEnd/>
          </a:ln>
        </p:spPr>
        <p:txBody>
          <a:bodyPr lIns="81639" tIns="42452" rIns="81639" bIns="42452">
            <a:spAutoFit/>
          </a:bodyPr>
          <a:lstStyle/>
          <a:p>
            <a:pPr>
              <a:lnSpc>
                <a:spcPct val="93000"/>
              </a:lnSpc>
              <a:tabLst>
                <a:tab pos="655638" algn="l"/>
              </a:tabLst>
            </a:pPr>
            <a:r>
              <a:rPr lang="en-GB" sz="2400" b="1">
                <a:latin typeface="Helvetica" charset="0"/>
              </a:rPr>
              <a:t>L1 </a:t>
            </a:r>
            <a:r>
              <a:rPr lang="en-GB" sz="2400" b="1">
                <a:latin typeface="Times New Roman" charset="0"/>
              </a:rPr>
              <a:t>I</a:t>
            </a:r>
          </a:p>
        </p:txBody>
      </p:sp>
      <p:sp>
        <p:nvSpPr>
          <p:cNvPr id="81942" name="Text Box 21"/>
          <p:cNvSpPr txBox="1">
            <a:spLocks noChangeArrowheads="1"/>
          </p:cNvSpPr>
          <p:nvPr/>
        </p:nvSpPr>
        <p:spPr bwMode="auto">
          <a:xfrm>
            <a:off x="5749925" y="3321050"/>
            <a:ext cx="841375" cy="433388"/>
          </a:xfrm>
          <a:prstGeom prst="rect">
            <a:avLst/>
          </a:prstGeom>
          <a:noFill/>
          <a:ln w="9525">
            <a:noFill/>
            <a:round/>
            <a:headEnd/>
            <a:tailEnd/>
          </a:ln>
        </p:spPr>
        <p:txBody>
          <a:bodyPr lIns="81639" tIns="42452" rIns="81639" bIns="42452">
            <a:spAutoFit/>
          </a:bodyPr>
          <a:lstStyle/>
          <a:p>
            <a:pPr>
              <a:lnSpc>
                <a:spcPct val="93000"/>
              </a:lnSpc>
              <a:tabLst>
                <a:tab pos="655638" algn="l"/>
              </a:tabLst>
            </a:pPr>
            <a:r>
              <a:rPr lang="en-GB" sz="2400" b="1">
                <a:latin typeface="Helvetica" charset="0"/>
              </a:rPr>
              <a:t>L1 D</a:t>
            </a:r>
          </a:p>
        </p:txBody>
      </p:sp>
      <p:sp>
        <p:nvSpPr>
          <p:cNvPr id="81943" name="Text Box 22"/>
          <p:cNvSpPr txBox="1">
            <a:spLocks noChangeArrowheads="1"/>
          </p:cNvSpPr>
          <p:nvPr/>
        </p:nvSpPr>
        <p:spPr bwMode="auto">
          <a:xfrm>
            <a:off x="4841875" y="4343400"/>
            <a:ext cx="534988" cy="433388"/>
          </a:xfrm>
          <a:prstGeom prst="rect">
            <a:avLst/>
          </a:prstGeom>
          <a:noFill/>
          <a:ln w="9525">
            <a:noFill/>
            <a:round/>
            <a:headEnd/>
            <a:tailEnd/>
          </a:ln>
        </p:spPr>
        <p:txBody>
          <a:bodyPr lIns="81639" tIns="42452" rIns="81639" bIns="42452">
            <a:spAutoFit/>
          </a:bodyPr>
          <a:lstStyle/>
          <a:p>
            <a:pPr>
              <a:lnSpc>
                <a:spcPct val="93000"/>
              </a:lnSpc>
            </a:pPr>
            <a:r>
              <a:rPr lang="en-GB" sz="2400" b="1">
                <a:latin typeface="Helvetica" charset="0"/>
              </a:rPr>
              <a:t>L2</a:t>
            </a:r>
          </a:p>
        </p:txBody>
      </p:sp>
      <p:sp>
        <p:nvSpPr>
          <p:cNvPr id="81944" name="Rectangle 23"/>
          <p:cNvSpPr>
            <a:spLocks noChangeArrowheads="1"/>
          </p:cNvSpPr>
          <p:nvPr/>
        </p:nvSpPr>
        <p:spPr bwMode="auto">
          <a:xfrm>
            <a:off x="3287713" y="5707063"/>
            <a:ext cx="3657600" cy="990600"/>
          </a:xfrm>
          <a:prstGeom prst="rect">
            <a:avLst/>
          </a:prstGeom>
          <a:solidFill>
            <a:srgbClr val="FFFFFF"/>
          </a:solidFill>
          <a:ln w="28440">
            <a:solidFill>
              <a:srgbClr val="000000"/>
            </a:solidFill>
            <a:miter lim="800000"/>
            <a:headEnd/>
            <a:tailEnd/>
          </a:ln>
        </p:spPr>
        <p:txBody>
          <a:bodyPr wrap="none" lIns="82945" tIns="41473" rIns="82945" bIns="41473" anchor="ctr"/>
          <a:lstStyle/>
          <a:p>
            <a:endParaRPr lang="en-US"/>
          </a:p>
        </p:txBody>
      </p:sp>
      <p:sp>
        <p:nvSpPr>
          <p:cNvPr id="81945" name="Line 24"/>
          <p:cNvSpPr>
            <a:spLocks noChangeShapeType="1"/>
          </p:cNvSpPr>
          <p:nvPr/>
        </p:nvSpPr>
        <p:spPr bwMode="auto">
          <a:xfrm>
            <a:off x="5113338" y="4962525"/>
            <a:ext cx="1587" cy="274638"/>
          </a:xfrm>
          <a:prstGeom prst="line">
            <a:avLst/>
          </a:prstGeom>
          <a:noFill/>
          <a:ln w="19080">
            <a:solidFill>
              <a:srgbClr val="000000"/>
            </a:solidFill>
            <a:miter lim="800000"/>
            <a:headEnd type="triangle" w="med" len="med"/>
            <a:tailEnd/>
          </a:ln>
        </p:spPr>
        <p:txBody>
          <a:bodyPr lIns="82945" tIns="41473" rIns="82945" bIns="41473"/>
          <a:lstStyle/>
          <a:p>
            <a:endParaRPr lang="en-US"/>
          </a:p>
        </p:txBody>
      </p:sp>
      <p:sp>
        <p:nvSpPr>
          <p:cNvPr id="81946" name="Line 25"/>
          <p:cNvSpPr>
            <a:spLocks noChangeShapeType="1"/>
          </p:cNvSpPr>
          <p:nvPr/>
        </p:nvSpPr>
        <p:spPr bwMode="auto">
          <a:xfrm>
            <a:off x="5118100" y="5240338"/>
            <a:ext cx="1588" cy="465137"/>
          </a:xfrm>
          <a:prstGeom prst="line">
            <a:avLst/>
          </a:prstGeom>
          <a:noFill/>
          <a:ln w="57240">
            <a:solidFill>
              <a:srgbClr val="000000"/>
            </a:solidFill>
            <a:miter lim="800000"/>
            <a:headEnd/>
            <a:tailEnd type="triangle" w="med" len="med"/>
          </a:ln>
        </p:spPr>
        <p:txBody>
          <a:bodyPr lIns="82945" tIns="41473" rIns="82945" bIns="41473"/>
          <a:lstStyle/>
          <a:p>
            <a:endParaRPr lang="en-US"/>
          </a:p>
        </p:txBody>
      </p:sp>
      <p:sp>
        <p:nvSpPr>
          <p:cNvPr id="81947" name="Text Box 26"/>
          <p:cNvSpPr txBox="1">
            <a:spLocks noChangeArrowheads="1"/>
          </p:cNvSpPr>
          <p:nvPr/>
        </p:nvSpPr>
        <p:spPr bwMode="auto">
          <a:xfrm>
            <a:off x="4032250" y="5957888"/>
            <a:ext cx="2214563" cy="433387"/>
          </a:xfrm>
          <a:prstGeom prst="rect">
            <a:avLst/>
          </a:prstGeom>
          <a:noFill/>
          <a:ln w="9525">
            <a:noFill/>
            <a:round/>
            <a:headEnd/>
            <a:tailEnd/>
          </a:ln>
        </p:spPr>
        <p:txBody>
          <a:bodyPr lIns="81639" tIns="42452" rIns="81639" bIns="42452">
            <a:spAutoFit/>
          </a:bodyPr>
          <a:lstStyle/>
          <a:p>
            <a:pPr>
              <a:lnSpc>
                <a:spcPct val="93000"/>
              </a:lnSpc>
              <a:tabLst>
                <a:tab pos="655638" algn="l"/>
                <a:tab pos="1312863" algn="l"/>
                <a:tab pos="1968500" algn="l"/>
              </a:tabLst>
            </a:pPr>
            <a:r>
              <a:rPr lang="en-GB" sz="2400" b="1">
                <a:latin typeface="Helvetica" charset="0"/>
              </a:rPr>
              <a:t> Main Memory</a:t>
            </a:r>
          </a:p>
        </p:txBody>
      </p:sp>
      <p:sp>
        <p:nvSpPr>
          <p:cNvPr id="8194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10035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0035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00357" name="Rectangle 4"/>
          <p:cNvSpPr>
            <a:spLocks noChangeArrowheads="1"/>
          </p:cNvSpPr>
          <p:nvPr>
            <p:ph type="title"/>
          </p:nvPr>
        </p:nvSpPr>
        <p:spPr/>
        <p:txBody>
          <a:bodyPr/>
          <a:lstStyle/>
          <a:p>
            <a:pPr algn="ctr" eaLnBrk="1" hangingPunct="1"/>
            <a:r>
              <a:rPr lang="en-US" sz="3200" smtClean="0">
                <a:solidFill>
                  <a:schemeClr val="tx2"/>
                </a:solidFill>
              </a:rPr>
              <a:t>Caching:  A Simple First Example</a:t>
            </a:r>
            <a:endParaRPr lang="en-US" smtClean="0"/>
          </a:p>
        </p:txBody>
      </p:sp>
      <p:grpSp>
        <p:nvGrpSpPr>
          <p:cNvPr id="2" name="Group 5"/>
          <p:cNvGrpSpPr>
            <a:grpSpLocks/>
          </p:cNvGrpSpPr>
          <p:nvPr/>
        </p:nvGrpSpPr>
        <p:grpSpPr bwMode="auto">
          <a:xfrm>
            <a:off x="2209800" y="2057400"/>
            <a:ext cx="1003300" cy="1219200"/>
            <a:chOff x="0" y="0"/>
            <a:chExt cx="632" cy="768"/>
          </a:xfrm>
        </p:grpSpPr>
        <p:sp>
          <p:nvSpPr>
            <p:cNvPr id="100450" name="Rectangle 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100451" name="Line 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100452" name="Line 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100453" name="Line 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sp>
        <p:nvSpPr>
          <p:cNvPr id="100359" name="Line 10"/>
          <p:cNvSpPr>
            <a:spLocks noChangeShapeType="1"/>
          </p:cNvSpPr>
          <p:nvPr/>
        </p:nvSpPr>
        <p:spPr bwMode="auto">
          <a:xfrm>
            <a:off x="4267200" y="1447800"/>
            <a:ext cx="990600" cy="0"/>
          </a:xfrm>
          <a:prstGeom prst="line">
            <a:avLst/>
          </a:prstGeom>
          <a:noFill/>
          <a:ln w="12700">
            <a:solidFill>
              <a:srgbClr val="000000"/>
            </a:solidFill>
            <a:round/>
            <a:headEnd/>
            <a:tailEnd/>
          </a:ln>
        </p:spPr>
        <p:txBody>
          <a:bodyPr lIns="0" tIns="0" rIns="0" bIns="0"/>
          <a:lstStyle/>
          <a:p>
            <a:endParaRPr lang="en-US"/>
          </a:p>
        </p:txBody>
      </p:sp>
      <p:sp>
        <p:nvSpPr>
          <p:cNvPr id="100360" name="Line 11"/>
          <p:cNvSpPr>
            <a:spLocks noChangeShapeType="1"/>
          </p:cNvSpPr>
          <p:nvPr/>
        </p:nvSpPr>
        <p:spPr bwMode="auto">
          <a:xfrm>
            <a:off x="4267200" y="1143000"/>
            <a:ext cx="990600" cy="0"/>
          </a:xfrm>
          <a:prstGeom prst="line">
            <a:avLst/>
          </a:prstGeom>
          <a:noFill/>
          <a:ln w="12700">
            <a:solidFill>
              <a:srgbClr val="000000"/>
            </a:solidFill>
            <a:round/>
            <a:headEnd/>
            <a:tailEnd/>
          </a:ln>
        </p:spPr>
        <p:txBody>
          <a:bodyPr lIns="0" tIns="0" rIns="0" bIns="0"/>
          <a:lstStyle/>
          <a:p>
            <a:endParaRPr lang="en-US"/>
          </a:p>
        </p:txBody>
      </p:sp>
      <p:sp>
        <p:nvSpPr>
          <p:cNvPr id="100361" name="Line 12"/>
          <p:cNvSpPr>
            <a:spLocks noChangeShapeType="1"/>
          </p:cNvSpPr>
          <p:nvPr/>
        </p:nvSpPr>
        <p:spPr bwMode="auto">
          <a:xfrm>
            <a:off x="4267200" y="1752600"/>
            <a:ext cx="990600" cy="0"/>
          </a:xfrm>
          <a:prstGeom prst="line">
            <a:avLst/>
          </a:prstGeom>
          <a:noFill/>
          <a:ln w="12700">
            <a:solidFill>
              <a:srgbClr val="000000"/>
            </a:solidFill>
            <a:round/>
            <a:headEnd/>
            <a:tailEnd/>
          </a:ln>
        </p:spPr>
        <p:txBody>
          <a:bodyPr lIns="0" tIns="0" rIns="0" bIns="0"/>
          <a:lstStyle/>
          <a:p>
            <a:endParaRPr lang="en-US"/>
          </a:p>
        </p:txBody>
      </p:sp>
      <p:sp>
        <p:nvSpPr>
          <p:cNvPr id="100362" name="Line 13"/>
          <p:cNvSpPr>
            <a:spLocks noChangeShapeType="1"/>
          </p:cNvSpPr>
          <p:nvPr/>
        </p:nvSpPr>
        <p:spPr bwMode="auto">
          <a:xfrm>
            <a:off x="4267200" y="838200"/>
            <a:ext cx="990600" cy="0"/>
          </a:xfrm>
          <a:prstGeom prst="line">
            <a:avLst/>
          </a:prstGeom>
          <a:noFill/>
          <a:ln w="12700">
            <a:solidFill>
              <a:srgbClr val="000000"/>
            </a:solidFill>
            <a:round/>
            <a:headEnd/>
            <a:tailEnd/>
          </a:ln>
        </p:spPr>
        <p:txBody>
          <a:bodyPr lIns="0" tIns="0" rIns="0" bIns="0"/>
          <a:lstStyle/>
          <a:p>
            <a:endParaRPr lang="en-US"/>
          </a:p>
        </p:txBody>
      </p:sp>
      <p:sp>
        <p:nvSpPr>
          <p:cNvPr id="100363" name="Line 14"/>
          <p:cNvSpPr>
            <a:spLocks noChangeShapeType="1"/>
          </p:cNvSpPr>
          <p:nvPr/>
        </p:nvSpPr>
        <p:spPr bwMode="auto">
          <a:xfrm>
            <a:off x="4267200" y="838200"/>
            <a:ext cx="0" cy="3657600"/>
          </a:xfrm>
          <a:prstGeom prst="line">
            <a:avLst/>
          </a:prstGeom>
          <a:noFill/>
          <a:ln w="12700">
            <a:solidFill>
              <a:srgbClr val="000000"/>
            </a:solidFill>
            <a:round/>
            <a:headEnd/>
            <a:tailEnd/>
          </a:ln>
        </p:spPr>
        <p:txBody>
          <a:bodyPr lIns="0" tIns="0" rIns="0" bIns="0"/>
          <a:lstStyle/>
          <a:p>
            <a:endParaRPr lang="en-US"/>
          </a:p>
        </p:txBody>
      </p:sp>
      <p:sp>
        <p:nvSpPr>
          <p:cNvPr id="100364" name="Line 15"/>
          <p:cNvSpPr>
            <a:spLocks noChangeShapeType="1"/>
          </p:cNvSpPr>
          <p:nvPr/>
        </p:nvSpPr>
        <p:spPr bwMode="auto">
          <a:xfrm>
            <a:off x="5257800" y="838200"/>
            <a:ext cx="0" cy="3657600"/>
          </a:xfrm>
          <a:prstGeom prst="line">
            <a:avLst/>
          </a:prstGeom>
          <a:noFill/>
          <a:ln w="12700">
            <a:solidFill>
              <a:srgbClr val="000000"/>
            </a:solidFill>
            <a:round/>
            <a:headEnd/>
            <a:tailEnd/>
          </a:ln>
        </p:spPr>
        <p:txBody>
          <a:bodyPr lIns="0" tIns="0" rIns="0" bIns="0"/>
          <a:lstStyle/>
          <a:p>
            <a:endParaRPr lang="en-US"/>
          </a:p>
        </p:txBody>
      </p:sp>
      <p:sp>
        <p:nvSpPr>
          <p:cNvPr id="100365" name="Line 16"/>
          <p:cNvSpPr>
            <a:spLocks noChangeShapeType="1"/>
          </p:cNvSpPr>
          <p:nvPr/>
        </p:nvSpPr>
        <p:spPr bwMode="auto">
          <a:xfrm flipH="1">
            <a:off x="4267200" y="5105400"/>
            <a:ext cx="990600" cy="0"/>
          </a:xfrm>
          <a:prstGeom prst="line">
            <a:avLst/>
          </a:prstGeom>
          <a:noFill/>
          <a:ln w="12700">
            <a:solidFill>
              <a:srgbClr val="000000"/>
            </a:solidFill>
            <a:round/>
            <a:headEnd/>
            <a:tailEnd/>
          </a:ln>
        </p:spPr>
        <p:txBody>
          <a:bodyPr lIns="0" tIns="0" rIns="0" bIns="0"/>
          <a:lstStyle/>
          <a:p>
            <a:endParaRPr lang="en-US"/>
          </a:p>
        </p:txBody>
      </p:sp>
      <p:sp>
        <p:nvSpPr>
          <p:cNvPr id="100366" name="Line 17"/>
          <p:cNvSpPr>
            <a:spLocks noChangeShapeType="1"/>
          </p:cNvSpPr>
          <p:nvPr/>
        </p:nvSpPr>
        <p:spPr bwMode="auto">
          <a:xfrm flipH="1">
            <a:off x="4267200" y="5410200"/>
            <a:ext cx="990600" cy="0"/>
          </a:xfrm>
          <a:prstGeom prst="line">
            <a:avLst/>
          </a:prstGeom>
          <a:noFill/>
          <a:ln w="12700">
            <a:solidFill>
              <a:srgbClr val="000000"/>
            </a:solidFill>
            <a:round/>
            <a:headEnd/>
            <a:tailEnd/>
          </a:ln>
        </p:spPr>
        <p:txBody>
          <a:bodyPr lIns="0" tIns="0" rIns="0" bIns="0"/>
          <a:lstStyle/>
          <a:p>
            <a:endParaRPr lang="en-US"/>
          </a:p>
        </p:txBody>
      </p:sp>
      <p:sp>
        <p:nvSpPr>
          <p:cNvPr id="100367" name="Line 18"/>
          <p:cNvSpPr>
            <a:spLocks noChangeShapeType="1"/>
          </p:cNvSpPr>
          <p:nvPr/>
        </p:nvSpPr>
        <p:spPr bwMode="auto">
          <a:xfrm flipH="1">
            <a:off x="4267200" y="4800600"/>
            <a:ext cx="990600" cy="0"/>
          </a:xfrm>
          <a:prstGeom prst="line">
            <a:avLst/>
          </a:prstGeom>
          <a:noFill/>
          <a:ln w="12700">
            <a:solidFill>
              <a:srgbClr val="000000"/>
            </a:solidFill>
            <a:round/>
            <a:headEnd/>
            <a:tailEnd/>
          </a:ln>
        </p:spPr>
        <p:txBody>
          <a:bodyPr lIns="0" tIns="0" rIns="0" bIns="0"/>
          <a:lstStyle/>
          <a:p>
            <a:endParaRPr lang="en-US"/>
          </a:p>
        </p:txBody>
      </p:sp>
      <p:sp>
        <p:nvSpPr>
          <p:cNvPr id="100368" name="Line 19"/>
          <p:cNvSpPr>
            <a:spLocks noChangeShapeType="1"/>
          </p:cNvSpPr>
          <p:nvPr/>
        </p:nvSpPr>
        <p:spPr bwMode="auto">
          <a:xfrm flipH="1">
            <a:off x="4267200" y="5715000"/>
            <a:ext cx="990600" cy="0"/>
          </a:xfrm>
          <a:prstGeom prst="line">
            <a:avLst/>
          </a:prstGeom>
          <a:noFill/>
          <a:ln w="12700">
            <a:solidFill>
              <a:srgbClr val="000000"/>
            </a:solidFill>
            <a:round/>
            <a:headEnd/>
            <a:tailEnd/>
          </a:ln>
        </p:spPr>
        <p:txBody>
          <a:bodyPr lIns="0" tIns="0" rIns="0" bIns="0"/>
          <a:lstStyle/>
          <a:p>
            <a:endParaRPr lang="en-US"/>
          </a:p>
        </p:txBody>
      </p:sp>
      <p:sp>
        <p:nvSpPr>
          <p:cNvPr id="100369" name="Line 20"/>
          <p:cNvSpPr>
            <a:spLocks noChangeShapeType="1"/>
          </p:cNvSpPr>
          <p:nvPr/>
        </p:nvSpPr>
        <p:spPr bwMode="auto">
          <a:xfrm rot="10800000" flipH="1">
            <a:off x="5257800" y="4495800"/>
            <a:ext cx="0" cy="1219200"/>
          </a:xfrm>
          <a:prstGeom prst="line">
            <a:avLst/>
          </a:prstGeom>
          <a:noFill/>
          <a:ln w="12700">
            <a:solidFill>
              <a:srgbClr val="000000"/>
            </a:solidFill>
            <a:round/>
            <a:headEnd/>
            <a:tailEnd/>
          </a:ln>
        </p:spPr>
        <p:txBody>
          <a:bodyPr lIns="0" tIns="0" rIns="0" bIns="0"/>
          <a:lstStyle/>
          <a:p>
            <a:endParaRPr lang="en-US"/>
          </a:p>
        </p:txBody>
      </p:sp>
      <p:sp>
        <p:nvSpPr>
          <p:cNvPr id="100370" name="Rectangle 21"/>
          <p:cNvSpPr>
            <a:spLocks/>
          </p:cNvSpPr>
          <p:nvPr/>
        </p:nvSpPr>
        <p:spPr bwMode="auto">
          <a:xfrm>
            <a:off x="669925" y="2017713"/>
            <a:ext cx="330200" cy="350837"/>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00</a:t>
            </a:r>
          </a:p>
        </p:txBody>
      </p:sp>
      <p:sp>
        <p:nvSpPr>
          <p:cNvPr id="100371" name="Rectangle 22"/>
          <p:cNvSpPr>
            <a:spLocks/>
          </p:cNvSpPr>
          <p:nvPr/>
        </p:nvSpPr>
        <p:spPr bwMode="auto">
          <a:xfrm>
            <a:off x="685800" y="2362200"/>
            <a:ext cx="3302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01</a:t>
            </a:r>
          </a:p>
        </p:txBody>
      </p:sp>
      <p:sp>
        <p:nvSpPr>
          <p:cNvPr id="100372" name="Rectangle 23"/>
          <p:cNvSpPr>
            <a:spLocks/>
          </p:cNvSpPr>
          <p:nvPr/>
        </p:nvSpPr>
        <p:spPr bwMode="auto">
          <a:xfrm>
            <a:off x="685800" y="2667000"/>
            <a:ext cx="3302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10</a:t>
            </a:r>
          </a:p>
        </p:txBody>
      </p:sp>
      <p:sp>
        <p:nvSpPr>
          <p:cNvPr id="100373" name="Rectangle 24"/>
          <p:cNvSpPr>
            <a:spLocks/>
          </p:cNvSpPr>
          <p:nvPr/>
        </p:nvSpPr>
        <p:spPr bwMode="auto">
          <a:xfrm>
            <a:off x="685800" y="2971800"/>
            <a:ext cx="3302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11</a:t>
            </a:r>
          </a:p>
        </p:txBody>
      </p:sp>
      <p:sp>
        <p:nvSpPr>
          <p:cNvPr id="100374" name="Rectangle 25"/>
          <p:cNvSpPr>
            <a:spLocks/>
          </p:cNvSpPr>
          <p:nvPr/>
        </p:nvSpPr>
        <p:spPr bwMode="auto">
          <a:xfrm>
            <a:off x="457200" y="1143000"/>
            <a:ext cx="7620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Cache</a:t>
            </a:r>
          </a:p>
        </p:txBody>
      </p:sp>
      <p:sp>
        <p:nvSpPr>
          <p:cNvPr id="100375" name="Rectangle 26"/>
          <p:cNvSpPr>
            <a:spLocks/>
          </p:cNvSpPr>
          <p:nvPr/>
        </p:nvSpPr>
        <p:spPr bwMode="auto">
          <a:xfrm>
            <a:off x="5715000" y="609600"/>
            <a:ext cx="15367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Main Memory</a:t>
            </a:r>
          </a:p>
        </p:txBody>
      </p:sp>
      <p:sp>
        <p:nvSpPr>
          <p:cNvPr id="27675" name="Rectangle 27"/>
          <p:cNvSpPr>
            <a:spLocks/>
          </p:cNvSpPr>
          <p:nvPr/>
        </p:nvSpPr>
        <p:spPr bwMode="auto">
          <a:xfrm>
            <a:off x="6172200" y="3124200"/>
            <a:ext cx="2755900" cy="2692400"/>
          </a:xfrm>
          <a:prstGeom prst="rect">
            <a:avLst/>
          </a:prstGeom>
          <a:noFill/>
          <a:ln w="12700">
            <a:noFill/>
            <a:miter lim="800000"/>
            <a:headEnd/>
            <a:tailEnd/>
          </a:ln>
        </p:spPr>
        <p:txBody>
          <a:bodyPr lIns="38100" tIns="38100" rIns="38100" bIns="38100"/>
          <a:lstStyle/>
          <a:p>
            <a:pPr algn="l"/>
            <a:r>
              <a:rPr lang="en-US" sz="2000">
                <a:latin typeface="Arial" charset="0"/>
                <a:cs typeface="Arial" charset="0"/>
                <a:sym typeface="Arial" charset="0"/>
              </a:rPr>
              <a:t>Q2: </a:t>
            </a:r>
            <a:r>
              <a:rPr lang="en-US" sz="2000">
                <a:solidFill>
                  <a:srgbClr val="FF0000"/>
                </a:solidFill>
                <a:latin typeface="Arial" charset="0"/>
                <a:cs typeface="Arial" charset="0"/>
                <a:sym typeface="Arial" charset="0"/>
              </a:rPr>
              <a:t>How do we find it?</a:t>
            </a:r>
            <a:endParaRPr lang="en-US" sz="1800">
              <a:solidFill>
                <a:srgbClr val="FF0000"/>
              </a:solidFill>
              <a:latin typeface="Arial" charset="0"/>
              <a:cs typeface="Arial" charset="0"/>
              <a:sym typeface="Arial" charset="0"/>
            </a:endParaRPr>
          </a:p>
          <a:p>
            <a:pPr algn="l"/>
            <a:endParaRPr lang="en-US" sz="2000">
              <a:solidFill>
                <a:schemeClr val="tx1"/>
              </a:solidFill>
              <a:latin typeface="Arial" charset="0"/>
              <a:cs typeface="Arial" charset="0"/>
              <a:sym typeface="Arial" charset="0"/>
            </a:endParaRPr>
          </a:p>
          <a:p>
            <a:pPr algn="l"/>
            <a:r>
              <a:rPr lang="en-US" sz="2000">
                <a:latin typeface="Arial" charset="0"/>
                <a:cs typeface="Arial" charset="0"/>
                <a:sym typeface="Arial" charset="0"/>
              </a:rPr>
              <a:t>Use</a:t>
            </a:r>
            <a:r>
              <a:rPr lang="en-US" sz="2000">
                <a:solidFill>
                  <a:schemeClr val="tx1"/>
                </a:solidFill>
                <a:latin typeface="Arial" charset="0"/>
                <a:cs typeface="Arial" charset="0"/>
                <a:sym typeface="Arial" charset="0"/>
              </a:rPr>
              <a:t> next 2 low order memory address bits </a:t>
            </a:r>
            <a:r>
              <a:rPr lang="en-US" sz="2000">
                <a:latin typeface="Arial" charset="0"/>
                <a:cs typeface="Arial" charset="0"/>
                <a:sym typeface="Arial" charset="0"/>
              </a:rPr>
              <a:t>– the</a:t>
            </a:r>
            <a:r>
              <a:rPr lang="en-US" sz="2000">
                <a:solidFill>
                  <a:schemeClr val="tx1"/>
                </a:solidFill>
                <a:latin typeface="Arial" charset="0"/>
                <a:cs typeface="Arial" charset="0"/>
                <a:sym typeface="Arial" charset="0"/>
              </a:rPr>
              <a:t> index </a:t>
            </a:r>
            <a:r>
              <a:rPr lang="en-US" sz="1800">
                <a:latin typeface="Arial" charset="0"/>
                <a:cs typeface="Arial" charset="0"/>
                <a:sym typeface="Arial" charset="0"/>
              </a:rPr>
              <a:t>–</a:t>
            </a:r>
            <a:r>
              <a:rPr lang="en-US" sz="2000">
                <a:latin typeface="Arial" charset="0"/>
                <a:cs typeface="Arial" charset="0"/>
                <a:sym typeface="Arial" charset="0"/>
              </a:rPr>
              <a:t> to determine which cache block (i.e., modulo the number of blocks in the cache)</a:t>
            </a:r>
          </a:p>
        </p:txBody>
      </p:sp>
      <p:sp>
        <p:nvSpPr>
          <p:cNvPr id="100377" name="Line 28"/>
          <p:cNvSpPr>
            <a:spLocks noChangeShapeType="1"/>
          </p:cNvSpPr>
          <p:nvPr/>
        </p:nvSpPr>
        <p:spPr bwMode="auto">
          <a:xfrm>
            <a:off x="4267200" y="2057400"/>
            <a:ext cx="990600" cy="0"/>
          </a:xfrm>
          <a:prstGeom prst="line">
            <a:avLst/>
          </a:prstGeom>
          <a:noFill/>
          <a:ln w="12700">
            <a:solidFill>
              <a:srgbClr val="000000"/>
            </a:solidFill>
            <a:round/>
            <a:headEnd/>
            <a:tailEnd/>
          </a:ln>
        </p:spPr>
        <p:txBody>
          <a:bodyPr lIns="0" tIns="0" rIns="0" bIns="0"/>
          <a:lstStyle/>
          <a:p>
            <a:endParaRPr lang="en-US"/>
          </a:p>
        </p:txBody>
      </p:sp>
      <p:sp>
        <p:nvSpPr>
          <p:cNvPr id="100378" name="Line 29"/>
          <p:cNvSpPr>
            <a:spLocks noChangeShapeType="1"/>
          </p:cNvSpPr>
          <p:nvPr/>
        </p:nvSpPr>
        <p:spPr bwMode="auto">
          <a:xfrm>
            <a:off x="4267200" y="2362200"/>
            <a:ext cx="990600" cy="0"/>
          </a:xfrm>
          <a:prstGeom prst="line">
            <a:avLst/>
          </a:prstGeom>
          <a:noFill/>
          <a:ln w="12700">
            <a:solidFill>
              <a:srgbClr val="000000"/>
            </a:solidFill>
            <a:round/>
            <a:headEnd/>
            <a:tailEnd/>
          </a:ln>
        </p:spPr>
        <p:txBody>
          <a:bodyPr lIns="0" tIns="0" rIns="0" bIns="0"/>
          <a:lstStyle/>
          <a:p>
            <a:endParaRPr lang="en-US"/>
          </a:p>
        </p:txBody>
      </p:sp>
      <p:sp>
        <p:nvSpPr>
          <p:cNvPr id="100379" name="Line 30"/>
          <p:cNvSpPr>
            <a:spLocks noChangeShapeType="1"/>
          </p:cNvSpPr>
          <p:nvPr/>
        </p:nvSpPr>
        <p:spPr bwMode="auto">
          <a:xfrm>
            <a:off x="4267200" y="2667000"/>
            <a:ext cx="990600" cy="0"/>
          </a:xfrm>
          <a:prstGeom prst="line">
            <a:avLst/>
          </a:prstGeom>
          <a:noFill/>
          <a:ln w="12700">
            <a:solidFill>
              <a:srgbClr val="000000"/>
            </a:solidFill>
            <a:round/>
            <a:headEnd/>
            <a:tailEnd/>
          </a:ln>
        </p:spPr>
        <p:txBody>
          <a:bodyPr lIns="0" tIns="0" rIns="0" bIns="0"/>
          <a:lstStyle/>
          <a:p>
            <a:endParaRPr lang="en-US"/>
          </a:p>
        </p:txBody>
      </p:sp>
      <p:sp>
        <p:nvSpPr>
          <p:cNvPr id="100380" name="Line 31"/>
          <p:cNvSpPr>
            <a:spLocks noChangeShapeType="1"/>
          </p:cNvSpPr>
          <p:nvPr/>
        </p:nvSpPr>
        <p:spPr bwMode="auto">
          <a:xfrm>
            <a:off x="4267200" y="2971800"/>
            <a:ext cx="990600" cy="0"/>
          </a:xfrm>
          <a:prstGeom prst="line">
            <a:avLst/>
          </a:prstGeom>
          <a:noFill/>
          <a:ln w="12700">
            <a:solidFill>
              <a:srgbClr val="000000"/>
            </a:solidFill>
            <a:round/>
            <a:headEnd/>
            <a:tailEnd/>
          </a:ln>
        </p:spPr>
        <p:txBody>
          <a:bodyPr lIns="0" tIns="0" rIns="0" bIns="0"/>
          <a:lstStyle/>
          <a:p>
            <a:endParaRPr lang="en-US"/>
          </a:p>
        </p:txBody>
      </p:sp>
      <p:sp>
        <p:nvSpPr>
          <p:cNvPr id="100381" name="Line 32"/>
          <p:cNvSpPr>
            <a:spLocks noChangeShapeType="1"/>
          </p:cNvSpPr>
          <p:nvPr/>
        </p:nvSpPr>
        <p:spPr bwMode="auto">
          <a:xfrm>
            <a:off x="4267200" y="3276600"/>
            <a:ext cx="990600" cy="0"/>
          </a:xfrm>
          <a:prstGeom prst="line">
            <a:avLst/>
          </a:prstGeom>
          <a:noFill/>
          <a:ln w="12700">
            <a:solidFill>
              <a:srgbClr val="000000"/>
            </a:solidFill>
            <a:round/>
            <a:headEnd/>
            <a:tailEnd/>
          </a:ln>
        </p:spPr>
        <p:txBody>
          <a:bodyPr lIns="0" tIns="0" rIns="0" bIns="0"/>
          <a:lstStyle/>
          <a:p>
            <a:endParaRPr lang="en-US"/>
          </a:p>
        </p:txBody>
      </p:sp>
      <p:sp>
        <p:nvSpPr>
          <p:cNvPr id="100382" name="Line 33"/>
          <p:cNvSpPr>
            <a:spLocks noChangeShapeType="1"/>
          </p:cNvSpPr>
          <p:nvPr/>
        </p:nvSpPr>
        <p:spPr bwMode="auto">
          <a:xfrm>
            <a:off x="4267200" y="3581400"/>
            <a:ext cx="990600" cy="0"/>
          </a:xfrm>
          <a:prstGeom prst="line">
            <a:avLst/>
          </a:prstGeom>
          <a:noFill/>
          <a:ln w="12700">
            <a:solidFill>
              <a:srgbClr val="000000"/>
            </a:solidFill>
            <a:round/>
            <a:headEnd/>
            <a:tailEnd/>
          </a:ln>
        </p:spPr>
        <p:txBody>
          <a:bodyPr lIns="0" tIns="0" rIns="0" bIns="0"/>
          <a:lstStyle/>
          <a:p>
            <a:endParaRPr lang="en-US"/>
          </a:p>
        </p:txBody>
      </p:sp>
      <p:sp>
        <p:nvSpPr>
          <p:cNvPr id="100383" name="Line 34"/>
          <p:cNvSpPr>
            <a:spLocks noChangeShapeType="1"/>
          </p:cNvSpPr>
          <p:nvPr/>
        </p:nvSpPr>
        <p:spPr bwMode="auto">
          <a:xfrm>
            <a:off x="4267200" y="4495800"/>
            <a:ext cx="990600" cy="0"/>
          </a:xfrm>
          <a:prstGeom prst="line">
            <a:avLst/>
          </a:prstGeom>
          <a:noFill/>
          <a:ln w="12700">
            <a:solidFill>
              <a:srgbClr val="000000"/>
            </a:solidFill>
            <a:round/>
            <a:headEnd/>
            <a:tailEnd/>
          </a:ln>
        </p:spPr>
        <p:txBody>
          <a:bodyPr lIns="0" tIns="0" rIns="0" bIns="0"/>
          <a:lstStyle/>
          <a:p>
            <a:endParaRPr lang="en-US"/>
          </a:p>
        </p:txBody>
      </p:sp>
      <p:sp>
        <p:nvSpPr>
          <p:cNvPr id="100384" name="Line 35"/>
          <p:cNvSpPr>
            <a:spLocks noChangeShapeType="1"/>
          </p:cNvSpPr>
          <p:nvPr/>
        </p:nvSpPr>
        <p:spPr bwMode="auto">
          <a:xfrm>
            <a:off x="4267200" y="3886200"/>
            <a:ext cx="990600" cy="0"/>
          </a:xfrm>
          <a:prstGeom prst="line">
            <a:avLst/>
          </a:prstGeom>
          <a:noFill/>
          <a:ln w="12700">
            <a:solidFill>
              <a:srgbClr val="000000"/>
            </a:solidFill>
            <a:round/>
            <a:headEnd/>
            <a:tailEnd/>
          </a:ln>
        </p:spPr>
        <p:txBody>
          <a:bodyPr lIns="0" tIns="0" rIns="0" bIns="0"/>
          <a:lstStyle/>
          <a:p>
            <a:endParaRPr lang="en-US"/>
          </a:p>
        </p:txBody>
      </p:sp>
      <p:sp>
        <p:nvSpPr>
          <p:cNvPr id="100385" name="Line 36"/>
          <p:cNvSpPr>
            <a:spLocks noChangeShapeType="1"/>
          </p:cNvSpPr>
          <p:nvPr/>
        </p:nvSpPr>
        <p:spPr bwMode="auto">
          <a:xfrm>
            <a:off x="4267200" y="4191000"/>
            <a:ext cx="990600" cy="0"/>
          </a:xfrm>
          <a:prstGeom prst="line">
            <a:avLst/>
          </a:prstGeom>
          <a:noFill/>
          <a:ln w="12700">
            <a:solidFill>
              <a:srgbClr val="000000"/>
            </a:solidFill>
            <a:round/>
            <a:headEnd/>
            <a:tailEnd/>
          </a:ln>
        </p:spPr>
        <p:txBody>
          <a:bodyPr lIns="0" tIns="0" rIns="0" bIns="0"/>
          <a:lstStyle/>
          <a:p>
            <a:endParaRPr lang="en-US"/>
          </a:p>
        </p:txBody>
      </p:sp>
      <p:grpSp>
        <p:nvGrpSpPr>
          <p:cNvPr id="3" name="Group 37"/>
          <p:cNvGrpSpPr>
            <a:grpSpLocks/>
          </p:cNvGrpSpPr>
          <p:nvPr/>
        </p:nvGrpSpPr>
        <p:grpSpPr bwMode="auto">
          <a:xfrm>
            <a:off x="1600200" y="2057400"/>
            <a:ext cx="622300" cy="1219200"/>
            <a:chOff x="0" y="0"/>
            <a:chExt cx="392" cy="768"/>
          </a:xfrm>
        </p:grpSpPr>
        <p:sp>
          <p:nvSpPr>
            <p:cNvPr id="100446" name="Rectangle 38"/>
            <p:cNvSpPr>
              <a:spLocks/>
            </p:cNvSpPr>
            <p:nvPr/>
          </p:nvSpPr>
          <p:spPr bwMode="auto">
            <a:xfrm>
              <a:off x="0" y="0"/>
              <a:ext cx="392" cy="768"/>
            </a:xfrm>
            <a:prstGeom prst="rect">
              <a:avLst/>
            </a:prstGeom>
            <a:noFill/>
            <a:ln w="12700">
              <a:solidFill>
                <a:srgbClr val="000000"/>
              </a:solidFill>
              <a:miter lim="800000"/>
              <a:headEnd/>
              <a:tailEnd/>
            </a:ln>
          </p:spPr>
          <p:txBody>
            <a:bodyPr wrap="none" lIns="0" tIns="0" rIns="0" bIns="0"/>
            <a:lstStyle/>
            <a:p>
              <a:endParaRPr lang="en-US"/>
            </a:p>
          </p:txBody>
        </p:sp>
        <p:sp>
          <p:nvSpPr>
            <p:cNvPr id="100447" name="Line 39"/>
            <p:cNvSpPr>
              <a:spLocks noChangeShapeType="1"/>
            </p:cNvSpPr>
            <p:nvPr/>
          </p:nvSpPr>
          <p:spPr bwMode="auto">
            <a:xfrm>
              <a:off x="0" y="384"/>
              <a:ext cx="384" cy="0"/>
            </a:xfrm>
            <a:prstGeom prst="line">
              <a:avLst/>
            </a:prstGeom>
            <a:noFill/>
            <a:ln w="12700">
              <a:solidFill>
                <a:srgbClr val="000000"/>
              </a:solidFill>
              <a:round/>
              <a:headEnd/>
              <a:tailEnd/>
            </a:ln>
          </p:spPr>
          <p:txBody>
            <a:bodyPr lIns="0" tIns="0" rIns="0" bIns="0"/>
            <a:lstStyle/>
            <a:p>
              <a:endParaRPr lang="en-US"/>
            </a:p>
          </p:txBody>
        </p:sp>
        <p:sp>
          <p:nvSpPr>
            <p:cNvPr id="100448" name="Line 40"/>
            <p:cNvSpPr>
              <a:spLocks noChangeShapeType="1"/>
            </p:cNvSpPr>
            <p:nvPr/>
          </p:nvSpPr>
          <p:spPr bwMode="auto">
            <a:xfrm>
              <a:off x="0" y="192"/>
              <a:ext cx="384" cy="0"/>
            </a:xfrm>
            <a:prstGeom prst="line">
              <a:avLst/>
            </a:prstGeom>
            <a:noFill/>
            <a:ln w="12700">
              <a:solidFill>
                <a:srgbClr val="000000"/>
              </a:solidFill>
              <a:round/>
              <a:headEnd/>
              <a:tailEnd/>
            </a:ln>
          </p:spPr>
          <p:txBody>
            <a:bodyPr lIns="0" tIns="0" rIns="0" bIns="0"/>
            <a:lstStyle/>
            <a:p>
              <a:endParaRPr lang="en-US"/>
            </a:p>
          </p:txBody>
        </p:sp>
        <p:sp>
          <p:nvSpPr>
            <p:cNvPr id="100449" name="Line 41"/>
            <p:cNvSpPr>
              <a:spLocks noChangeShapeType="1"/>
            </p:cNvSpPr>
            <p:nvPr/>
          </p:nvSpPr>
          <p:spPr bwMode="auto">
            <a:xfrm>
              <a:off x="0" y="576"/>
              <a:ext cx="384" cy="0"/>
            </a:xfrm>
            <a:prstGeom prst="line">
              <a:avLst/>
            </a:prstGeom>
            <a:noFill/>
            <a:ln w="12700">
              <a:solidFill>
                <a:srgbClr val="000000"/>
              </a:solidFill>
              <a:round/>
              <a:headEnd/>
              <a:tailEnd/>
            </a:ln>
          </p:spPr>
          <p:txBody>
            <a:bodyPr lIns="0" tIns="0" rIns="0" bIns="0"/>
            <a:lstStyle/>
            <a:p>
              <a:endParaRPr lang="en-US"/>
            </a:p>
          </p:txBody>
        </p:sp>
      </p:grpSp>
      <p:sp>
        <p:nvSpPr>
          <p:cNvPr id="100387" name="Rectangle 42"/>
          <p:cNvSpPr>
            <a:spLocks/>
          </p:cNvSpPr>
          <p:nvPr/>
        </p:nvSpPr>
        <p:spPr bwMode="auto">
          <a:xfrm>
            <a:off x="1600200" y="1600200"/>
            <a:ext cx="469900" cy="350838"/>
          </a:xfrm>
          <a:prstGeom prst="rect">
            <a:avLst/>
          </a:prstGeom>
          <a:noFill/>
          <a:ln w="12700">
            <a:noFill/>
            <a:miter lim="800000"/>
            <a:headEnd/>
            <a:tailEnd/>
          </a:ln>
        </p:spPr>
        <p:txBody>
          <a:bodyPr wrap="none" lIns="38100" tIns="38100" rIns="38100" bIns="38100">
            <a:spAutoFit/>
          </a:bodyPr>
          <a:lstStyle/>
          <a:p>
            <a:pPr algn="l"/>
            <a:r>
              <a:rPr lang="en-US" sz="1800">
                <a:solidFill>
                  <a:srgbClr val="063DE8"/>
                </a:solidFill>
                <a:latin typeface="Arial" charset="0"/>
                <a:cs typeface="Arial" charset="0"/>
                <a:sym typeface="Arial" charset="0"/>
              </a:rPr>
              <a:t>Tag</a:t>
            </a:r>
          </a:p>
        </p:txBody>
      </p:sp>
      <p:sp>
        <p:nvSpPr>
          <p:cNvPr id="100388" name="Rectangle 43"/>
          <p:cNvSpPr>
            <a:spLocks/>
          </p:cNvSpPr>
          <p:nvPr/>
        </p:nvSpPr>
        <p:spPr bwMode="auto">
          <a:xfrm>
            <a:off x="2362200" y="1600200"/>
            <a:ext cx="5588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Data</a:t>
            </a:r>
          </a:p>
        </p:txBody>
      </p:sp>
      <p:sp>
        <p:nvSpPr>
          <p:cNvPr id="100389" name="Rectangle 44"/>
          <p:cNvSpPr>
            <a:spLocks/>
          </p:cNvSpPr>
          <p:nvPr/>
        </p:nvSpPr>
        <p:spPr bwMode="auto">
          <a:xfrm>
            <a:off x="4267200" y="8382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100390" name="Rectangle 45"/>
          <p:cNvSpPr>
            <a:spLocks/>
          </p:cNvSpPr>
          <p:nvPr/>
        </p:nvSpPr>
        <p:spPr bwMode="auto">
          <a:xfrm>
            <a:off x="2209800" y="20574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100391" name="Rectangle 46"/>
          <p:cNvSpPr>
            <a:spLocks/>
          </p:cNvSpPr>
          <p:nvPr/>
        </p:nvSpPr>
        <p:spPr bwMode="auto">
          <a:xfrm>
            <a:off x="4267200" y="20574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100392" name="Rectangle 47"/>
          <p:cNvSpPr>
            <a:spLocks/>
          </p:cNvSpPr>
          <p:nvPr/>
        </p:nvSpPr>
        <p:spPr bwMode="auto">
          <a:xfrm>
            <a:off x="4267200" y="32766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100393" name="Rectangle 48"/>
          <p:cNvSpPr>
            <a:spLocks/>
          </p:cNvSpPr>
          <p:nvPr/>
        </p:nvSpPr>
        <p:spPr bwMode="auto">
          <a:xfrm>
            <a:off x="4267200" y="4495800"/>
            <a:ext cx="1003300" cy="304800"/>
          </a:xfrm>
          <a:prstGeom prst="rect">
            <a:avLst/>
          </a:prstGeom>
          <a:blipFill dpi="0" rotWithShape="0">
            <a:blip r:embed="rId3" cstate="print"/>
            <a:srcRect/>
            <a:tile tx="0" ty="0" sx="100000" sy="100000" flip="none" algn="tl"/>
          </a:blipFill>
          <a:ln w="12700">
            <a:solidFill>
              <a:schemeClr val="tx1"/>
            </a:solidFill>
            <a:miter lim="800000"/>
            <a:headEnd/>
            <a:tailEnd/>
          </a:ln>
        </p:spPr>
        <p:txBody>
          <a:bodyPr wrap="none" lIns="0" tIns="0" rIns="0" bIns="0"/>
          <a:lstStyle/>
          <a:p>
            <a:endParaRPr lang="en-US"/>
          </a:p>
        </p:txBody>
      </p:sp>
      <p:sp>
        <p:nvSpPr>
          <p:cNvPr id="100394" name="Rectangle 49"/>
          <p:cNvSpPr>
            <a:spLocks/>
          </p:cNvSpPr>
          <p:nvPr/>
        </p:nvSpPr>
        <p:spPr bwMode="auto">
          <a:xfrm>
            <a:off x="4267200" y="5410200"/>
            <a:ext cx="1003300" cy="304800"/>
          </a:xfrm>
          <a:prstGeom prst="rect">
            <a:avLst/>
          </a:prstGeom>
          <a:blipFill dpi="0" rotWithShape="0">
            <a:blip r:embed="rId4"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100395" name="Rectangle 50"/>
          <p:cNvSpPr>
            <a:spLocks/>
          </p:cNvSpPr>
          <p:nvPr/>
        </p:nvSpPr>
        <p:spPr bwMode="auto">
          <a:xfrm>
            <a:off x="4267200" y="4191000"/>
            <a:ext cx="1003300" cy="304800"/>
          </a:xfrm>
          <a:prstGeom prst="rect">
            <a:avLst/>
          </a:prstGeom>
          <a:blipFill dpi="0" rotWithShape="0">
            <a:blip r:embed="rId4"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100396" name="Rectangle 51"/>
          <p:cNvSpPr>
            <a:spLocks/>
          </p:cNvSpPr>
          <p:nvPr/>
        </p:nvSpPr>
        <p:spPr bwMode="auto">
          <a:xfrm>
            <a:off x="4267200" y="2971800"/>
            <a:ext cx="1003300" cy="304800"/>
          </a:xfrm>
          <a:prstGeom prst="rect">
            <a:avLst/>
          </a:prstGeom>
          <a:blipFill dpi="0" rotWithShape="0">
            <a:blip r:embed="rId4"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100397" name="Rectangle 52"/>
          <p:cNvSpPr>
            <a:spLocks/>
          </p:cNvSpPr>
          <p:nvPr/>
        </p:nvSpPr>
        <p:spPr bwMode="auto">
          <a:xfrm>
            <a:off x="4267200" y="1752600"/>
            <a:ext cx="1003300" cy="304800"/>
          </a:xfrm>
          <a:prstGeom prst="rect">
            <a:avLst/>
          </a:prstGeom>
          <a:blipFill dpi="0" rotWithShape="0">
            <a:blip r:embed="rId4"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100398" name="Rectangle 53"/>
          <p:cNvSpPr>
            <a:spLocks/>
          </p:cNvSpPr>
          <p:nvPr/>
        </p:nvSpPr>
        <p:spPr bwMode="auto">
          <a:xfrm>
            <a:off x="2209800" y="2971800"/>
            <a:ext cx="1003300" cy="304800"/>
          </a:xfrm>
          <a:prstGeom prst="rect">
            <a:avLst/>
          </a:prstGeom>
          <a:blipFill dpi="0" rotWithShape="0">
            <a:blip r:embed="rId4" cstate="print"/>
            <a:srcRect/>
            <a:tile tx="0" ty="0" sx="100000" sy="100000" flip="none" algn="tl"/>
          </a:blipFill>
          <a:ln w="12700">
            <a:solidFill>
              <a:srgbClr val="009900"/>
            </a:solidFill>
            <a:miter lim="800000"/>
            <a:headEnd/>
            <a:tailEnd/>
          </a:ln>
        </p:spPr>
        <p:txBody>
          <a:bodyPr wrap="none" lIns="0" tIns="0" rIns="0" bIns="0"/>
          <a:lstStyle/>
          <a:p>
            <a:endParaRPr lang="en-US"/>
          </a:p>
        </p:txBody>
      </p:sp>
      <p:sp>
        <p:nvSpPr>
          <p:cNvPr id="100399" name="Rectangle 54"/>
          <p:cNvSpPr>
            <a:spLocks/>
          </p:cNvSpPr>
          <p:nvPr/>
        </p:nvSpPr>
        <p:spPr bwMode="auto">
          <a:xfrm>
            <a:off x="4267200" y="1143000"/>
            <a:ext cx="1003300" cy="304800"/>
          </a:xfrm>
          <a:prstGeom prst="rect">
            <a:avLst/>
          </a:prstGeom>
          <a:blipFill dpi="0" rotWithShape="0">
            <a:blip r:embed="rId5" cstate="print"/>
            <a:srcRect/>
            <a:tile tx="0" ty="0" sx="100000" sy="100000" flip="none" algn="tl"/>
          </a:blipFill>
          <a:ln w="12700">
            <a:solidFill>
              <a:srgbClr val="063DE8"/>
            </a:solidFill>
            <a:miter lim="800000"/>
            <a:headEnd/>
            <a:tailEnd/>
          </a:ln>
        </p:spPr>
        <p:txBody>
          <a:bodyPr wrap="none" lIns="0" tIns="0" rIns="0" bIns="0"/>
          <a:lstStyle/>
          <a:p>
            <a:endParaRPr lang="en-US"/>
          </a:p>
        </p:txBody>
      </p:sp>
      <p:sp>
        <p:nvSpPr>
          <p:cNvPr id="100400" name="Rectangle 55"/>
          <p:cNvSpPr>
            <a:spLocks/>
          </p:cNvSpPr>
          <p:nvPr/>
        </p:nvSpPr>
        <p:spPr bwMode="auto">
          <a:xfrm>
            <a:off x="2209800" y="2362200"/>
            <a:ext cx="1003300" cy="304800"/>
          </a:xfrm>
          <a:prstGeom prst="rect">
            <a:avLst/>
          </a:prstGeom>
          <a:blipFill dpi="0" rotWithShape="0">
            <a:blip r:embed="rId5" cstate="print"/>
            <a:srcRect/>
            <a:tile tx="0" ty="0" sx="100000" sy="100000" flip="none" algn="tl"/>
          </a:blipFill>
          <a:ln w="12700">
            <a:solidFill>
              <a:srgbClr val="063DE8"/>
            </a:solidFill>
            <a:miter lim="800000"/>
            <a:headEnd/>
            <a:tailEnd/>
          </a:ln>
        </p:spPr>
        <p:txBody>
          <a:bodyPr wrap="none" lIns="0" tIns="0" rIns="0" bIns="0"/>
          <a:lstStyle/>
          <a:p>
            <a:endParaRPr lang="en-US"/>
          </a:p>
        </p:txBody>
      </p:sp>
      <p:sp>
        <p:nvSpPr>
          <p:cNvPr id="100401" name="Rectangle 56"/>
          <p:cNvSpPr>
            <a:spLocks/>
          </p:cNvSpPr>
          <p:nvPr/>
        </p:nvSpPr>
        <p:spPr bwMode="auto">
          <a:xfrm>
            <a:off x="4267200" y="2362200"/>
            <a:ext cx="1003300" cy="304800"/>
          </a:xfrm>
          <a:prstGeom prst="rect">
            <a:avLst/>
          </a:prstGeom>
          <a:blipFill dpi="0" rotWithShape="0">
            <a:blip r:embed="rId5" cstate="print"/>
            <a:srcRect/>
            <a:tile tx="0" ty="0" sx="100000" sy="100000" flip="none" algn="tl"/>
          </a:blipFill>
          <a:ln w="12700">
            <a:solidFill>
              <a:srgbClr val="063DE8"/>
            </a:solidFill>
            <a:miter lim="800000"/>
            <a:headEnd/>
            <a:tailEnd/>
          </a:ln>
        </p:spPr>
        <p:txBody>
          <a:bodyPr wrap="none" lIns="0" tIns="0" rIns="0" bIns="0"/>
          <a:lstStyle/>
          <a:p>
            <a:endParaRPr lang="en-US"/>
          </a:p>
        </p:txBody>
      </p:sp>
      <p:sp>
        <p:nvSpPr>
          <p:cNvPr id="100402" name="Rectangle 57"/>
          <p:cNvSpPr>
            <a:spLocks/>
          </p:cNvSpPr>
          <p:nvPr/>
        </p:nvSpPr>
        <p:spPr bwMode="auto">
          <a:xfrm>
            <a:off x="4267200" y="3581400"/>
            <a:ext cx="1003300" cy="304800"/>
          </a:xfrm>
          <a:prstGeom prst="rect">
            <a:avLst/>
          </a:prstGeom>
          <a:blipFill dpi="0" rotWithShape="0">
            <a:blip r:embed="rId5" cstate="print"/>
            <a:srcRect/>
            <a:tile tx="0" ty="0" sx="100000" sy="100000" flip="none" algn="tl"/>
          </a:blipFill>
          <a:ln w="12700">
            <a:solidFill>
              <a:srgbClr val="063DE8"/>
            </a:solidFill>
            <a:miter lim="800000"/>
            <a:headEnd/>
            <a:tailEnd/>
          </a:ln>
        </p:spPr>
        <p:txBody>
          <a:bodyPr wrap="none" lIns="0" tIns="0" rIns="0" bIns="0"/>
          <a:lstStyle/>
          <a:p>
            <a:endParaRPr lang="en-US"/>
          </a:p>
        </p:txBody>
      </p:sp>
      <p:sp>
        <p:nvSpPr>
          <p:cNvPr id="100403" name="Rectangle 58"/>
          <p:cNvSpPr>
            <a:spLocks/>
          </p:cNvSpPr>
          <p:nvPr/>
        </p:nvSpPr>
        <p:spPr bwMode="auto">
          <a:xfrm>
            <a:off x="4267200" y="4800600"/>
            <a:ext cx="1003300" cy="304800"/>
          </a:xfrm>
          <a:prstGeom prst="rect">
            <a:avLst/>
          </a:prstGeom>
          <a:blipFill dpi="0" rotWithShape="0">
            <a:blip r:embed="rId5" cstate="print"/>
            <a:srcRect/>
            <a:tile tx="0" ty="0" sx="100000" sy="100000" flip="none" algn="tl"/>
          </a:blipFill>
          <a:ln w="12700">
            <a:solidFill>
              <a:srgbClr val="063DE8"/>
            </a:solidFill>
            <a:miter lim="800000"/>
            <a:headEnd/>
            <a:tailEnd/>
          </a:ln>
        </p:spPr>
        <p:txBody>
          <a:bodyPr wrap="none" lIns="0" tIns="0" rIns="0" bIns="0"/>
          <a:lstStyle/>
          <a:p>
            <a:endParaRPr lang="en-US"/>
          </a:p>
        </p:txBody>
      </p:sp>
      <p:sp>
        <p:nvSpPr>
          <p:cNvPr id="100404" name="Rectangle 59"/>
          <p:cNvSpPr>
            <a:spLocks/>
          </p:cNvSpPr>
          <p:nvPr/>
        </p:nvSpPr>
        <p:spPr bwMode="auto">
          <a:xfrm>
            <a:off x="4267200" y="5105400"/>
            <a:ext cx="1003300" cy="304800"/>
          </a:xfrm>
          <a:prstGeom prst="rect">
            <a:avLst/>
          </a:prstGeom>
          <a:blipFill dpi="0" rotWithShape="0">
            <a:blip r:embed="rId6" cstate="print"/>
            <a:srcRect/>
            <a:tile tx="0" ty="0" sx="100000" sy="100000" flip="none" algn="tl"/>
          </a:blipFill>
          <a:ln w="12700">
            <a:solidFill>
              <a:srgbClr val="EAEC5E"/>
            </a:solidFill>
            <a:miter lim="800000"/>
            <a:headEnd/>
            <a:tailEnd/>
          </a:ln>
        </p:spPr>
        <p:txBody>
          <a:bodyPr wrap="none" lIns="0" tIns="0" rIns="0" bIns="0"/>
          <a:lstStyle/>
          <a:p>
            <a:endParaRPr lang="en-US"/>
          </a:p>
        </p:txBody>
      </p:sp>
      <p:sp>
        <p:nvSpPr>
          <p:cNvPr id="100405" name="Rectangle 60"/>
          <p:cNvSpPr>
            <a:spLocks/>
          </p:cNvSpPr>
          <p:nvPr/>
        </p:nvSpPr>
        <p:spPr bwMode="auto">
          <a:xfrm>
            <a:off x="4267200" y="3886200"/>
            <a:ext cx="1003300" cy="304800"/>
          </a:xfrm>
          <a:prstGeom prst="rect">
            <a:avLst/>
          </a:prstGeom>
          <a:blipFill dpi="0" rotWithShape="0">
            <a:blip r:embed="rId6" cstate="print"/>
            <a:srcRect/>
            <a:tile tx="0" ty="0" sx="100000" sy="100000" flip="none" algn="tl"/>
          </a:blipFill>
          <a:ln w="12700">
            <a:solidFill>
              <a:srgbClr val="EAEC5E"/>
            </a:solidFill>
            <a:miter lim="800000"/>
            <a:headEnd/>
            <a:tailEnd/>
          </a:ln>
        </p:spPr>
        <p:txBody>
          <a:bodyPr wrap="none" lIns="0" tIns="0" rIns="0" bIns="0"/>
          <a:lstStyle/>
          <a:p>
            <a:endParaRPr lang="en-US"/>
          </a:p>
        </p:txBody>
      </p:sp>
      <p:sp>
        <p:nvSpPr>
          <p:cNvPr id="100406" name="Rectangle 61"/>
          <p:cNvSpPr>
            <a:spLocks/>
          </p:cNvSpPr>
          <p:nvPr/>
        </p:nvSpPr>
        <p:spPr bwMode="auto">
          <a:xfrm>
            <a:off x="4267200" y="2667000"/>
            <a:ext cx="1003300" cy="304800"/>
          </a:xfrm>
          <a:prstGeom prst="rect">
            <a:avLst/>
          </a:prstGeom>
          <a:blipFill dpi="0" rotWithShape="0">
            <a:blip r:embed="rId6" cstate="print"/>
            <a:srcRect/>
            <a:tile tx="0" ty="0" sx="100000" sy="100000" flip="none" algn="tl"/>
          </a:blipFill>
          <a:ln w="12700">
            <a:solidFill>
              <a:srgbClr val="EAEC5E"/>
            </a:solidFill>
            <a:miter lim="800000"/>
            <a:headEnd/>
            <a:tailEnd/>
          </a:ln>
        </p:spPr>
        <p:txBody>
          <a:bodyPr wrap="none" lIns="0" tIns="0" rIns="0" bIns="0"/>
          <a:lstStyle/>
          <a:p>
            <a:endParaRPr lang="en-US"/>
          </a:p>
        </p:txBody>
      </p:sp>
      <p:sp>
        <p:nvSpPr>
          <p:cNvPr id="100407" name="Rectangle 62"/>
          <p:cNvSpPr>
            <a:spLocks/>
          </p:cNvSpPr>
          <p:nvPr/>
        </p:nvSpPr>
        <p:spPr bwMode="auto">
          <a:xfrm>
            <a:off x="4267200" y="1447800"/>
            <a:ext cx="1003300" cy="304800"/>
          </a:xfrm>
          <a:prstGeom prst="rect">
            <a:avLst/>
          </a:prstGeom>
          <a:blipFill dpi="0" rotWithShape="0">
            <a:blip r:embed="rId6" cstate="print"/>
            <a:srcRect/>
            <a:tile tx="0" ty="0" sx="100000" sy="100000" flip="none" algn="tl"/>
          </a:blipFill>
          <a:ln w="12700">
            <a:solidFill>
              <a:srgbClr val="EAEC5E"/>
            </a:solidFill>
            <a:miter lim="800000"/>
            <a:headEnd/>
            <a:tailEnd/>
          </a:ln>
        </p:spPr>
        <p:txBody>
          <a:bodyPr wrap="none" lIns="0" tIns="0" rIns="0" bIns="0"/>
          <a:lstStyle/>
          <a:p>
            <a:endParaRPr lang="en-US"/>
          </a:p>
        </p:txBody>
      </p:sp>
      <p:sp>
        <p:nvSpPr>
          <p:cNvPr id="100408" name="Rectangle 63"/>
          <p:cNvSpPr>
            <a:spLocks/>
          </p:cNvSpPr>
          <p:nvPr/>
        </p:nvSpPr>
        <p:spPr bwMode="auto">
          <a:xfrm>
            <a:off x="2209800" y="2667000"/>
            <a:ext cx="1003300" cy="304800"/>
          </a:xfrm>
          <a:prstGeom prst="rect">
            <a:avLst/>
          </a:prstGeom>
          <a:blipFill dpi="0" rotWithShape="0">
            <a:blip r:embed="rId6" cstate="print"/>
            <a:srcRect/>
            <a:tile tx="0" ty="0" sx="100000" sy="100000" flip="none" algn="tl"/>
          </a:blipFill>
          <a:ln w="12700">
            <a:solidFill>
              <a:srgbClr val="EAEC5E"/>
            </a:solidFill>
            <a:miter lim="800000"/>
            <a:headEnd/>
            <a:tailEnd/>
          </a:ln>
        </p:spPr>
        <p:txBody>
          <a:bodyPr wrap="none" lIns="0" tIns="0" rIns="0" bIns="0"/>
          <a:lstStyle/>
          <a:p>
            <a:endParaRPr lang="en-US"/>
          </a:p>
        </p:txBody>
      </p:sp>
      <p:sp>
        <p:nvSpPr>
          <p:cNvPr id="27712" name="Rectangle 64"/>
          <p:cNvSpPr>
            <a:spLocks/>
          </p:cNvSpPr>
          <p:nvPr/>
        </p:nvSpPr>
        <p:spPr bwMode="auto">
          <a:xfrm>
            <a:off x="609600" y="3505200"/>
            <a:ext cx="2832100" cy="2108200"/>
          </a:xfrm>
          <a:prstGeom prst="rect">
            <a:avLst/>
          </a:prstGeom>
          <a:noFill/>
          <a:ln w="12700">
            <a:noFill/>
            <a:miter lim="800000"/>
            <a:headEnd/>
            <a:tailEnd/>
          </a:ln>
        </p:spPr>
        <p:txBody>
          <a:bodyPr lIns="38100" tIns="38100" rIns="38100" bIns="38100"/>
          <a:lstStyle/>
          <a:p>
            <a:pPr algn="l"/>
            <a:r>
              <a:rPr lang="en-US" sz="2000">
                <a:latin typeface="Arial" charset="0"/>
                <a:cs typeface="Arial" charset="0"/>
                <a:sym typeface="Arial" charset="0"/>
              </a:rPr>
              <a:t>Q1</a:t>
            </a:r>
            <a:r>
              <a:rPr lang="en-US" sz="2000">
                <a:solidFill>
                  <a:srgbClr val="FF0000"/>
                </a:solidFill>
                <a:latin typeface="Arial" charset="0"/>
                <a:cs typeface="Arial" charset="0"/>
                <a:sym typeface="Arial" charset="0"/>
              </a:rPr>
              <a:t>: Is it there?</a:t>
            </a:r>
            <a:endParaRPr lang="en-US" sz="1800">
              <a:solidFill>
                <a:srgbClr val="FF0000"/>
              </a:solidFill>
              <a:latin typeface="Arial" charset="0"/>
              <a:cs typeface="Arial" charset="0"/>
              <a:sym typeface="Arial" charset="0"/>
            </a:endParaRPr>
          </a:p>
          <a:p>
            <a:pPr algn="l"/>
            <a:endParaRPr lang="en-US" sz="2000">
              <a:solidFill>
                <a:schemeClr val="tx1"/>
              </a:solidFill>
              <a:latin typeface="Arial" charset="0"/>
              <a:cs typeface="Arial" charset="0"/>
              <a:sym typeface="Arial" charset="0"/>
            </a:endParaRPr>
          </a:p>
          <a:p>
            <a:pPr algn="l"/>
            <a:r>
              <a:rPr lang="en-US" sz="2000">
                <a:latin typeface="Arial" charset="0"/>
                <a:cs typeface="Arial" charset="0"/>
                <a:sym typeface="Arial" charset="0"/>
              </a:rPr>
              <a:t>Compare the cache </a:t>
            </a:r>
            <a:r>
              <a:rPr lang="en-US" sz="2000">
                <a:solidFill>
                  <a:srgbClr val="063DE8"/>
                </a:solidFill>
                <a:latin typeface="Arial" charset="0"/>
                <a:cs typeface="Arial" charset="0"/>
                <a:sym typeface="Arial" charset="0"/>
              </a:rPr>
              <a:t>tag</a:t>
            </a:r>
            <a:r>
              <a:rPr lang="en-US" sz="2000">
                <a:latin typeface="Arial" charset="0"/>
                <a:cs typeface="Arial" charset="0"/>
                <a:sym typeface="Arial" charset="0"/>
              </a:rPr>
              <a:t> to the </a:t>
            </a:r>
            <a:r>
              <a:rPr lang="en-US" sz="2000">
                <a:solidFill>
                  <a:srgbClr val="063DE8"/>
                </a:solidFill>
                <a:latin typeface="Arial" charset="0"/>
                <a:cs typeface="Arial" charset="0"/>
                <a:sym typeface="Arial" charset="0"/>
              </a:rPr>
              <a:t>high order 2 memory address bits</a:t>
            </a:r>
            <a:r>
              <a:rPr lang="en-US" sz="2000">
                <a:latin typeface="Arial" charset="0"/>
                <a:cs typeface="Arial" charset="0"/>
                <a:sym typeface="Arial" charset="0"/>
              </a:rPr>
              <a:t> to tell if the memory block is in the cache</a:t>
            </a:r>
          </a:p>
        </p:txBody>
      </p:sp>
      <p:grpSp>
        <p:nvGrpSpPr>
          <p:cNvPr id="4" name="Group 65"/>
          <p:cNvGrpSpPr>
            <a:grpSpLocks/>
          </p:cNvGrpSpPr>
          <p:nvPr/>
        </p:nvGrpSpPr>
        <p:grpSpPr bwMode="auto">
          <a:xfrm>
            <a:off x="1219200" y="2057400"/>
            <a:ext cx="393700" cy="1219200"/>
            <a:chOff x="0" y="0"/>
            <a:chExt cx="248" cy="768"/>
          </a:xfrm>
        </p:grpSpPr>
        <p:sp>
          <p:nvSpPr>
            <p:cNvPr id="100442" name="Rectangle 66"/>
            <p:cNvSpPr>
              <a:spLocks/>
            </p:cNvSpPr>
            <p:nvPr/>
          </p:nvSpPr>
          <p:spPr bwMode="auto">
            <a:xfrm>
              <a:off x="0" y="0"/>
              <a:ext cx="248" cy="768"/>
            </a:xfrm>
            <a:prstGeom prst="rect">
              <a:avLst/>
            </a:prstGeom>
            <a:noFill/>
            <a:ln w="12700">
              <a:solidFill>
                <a:srgbClr val="000000"/>
              </a:solidFill>
              <a:miter lim="800000"/>
              <a:headEnd/>
              <a:tailEnd/>
            </a:ln>
          </p:spPr>
          <p:txBody>
            <a:bodyPr wrap="none" lIns="0" tIns="0" rIns="0" bIns="0"/>
            <a:lstStyle/>
            <a:p>
              <a:endParaRPr lang="en-US"/>
            </a:p>
          </p:txBody>
        </p:sp>
        <p:sp>
          <p:nvSpPr>
            <p:cNvPr id="100443" name="Line 67"/>
            <p:cNvSpPr>
              <a:spLocks noChangeShapeType="1"/>
            </p:cNvSpPr>
            <p:nvPr/>
          </p:nvSpPr>
          <p:spPr bwMode="auto">
            <a:xfrm>
              <a:off x="0" y="384"/>
              <a:ext cx="240" cy="0"/>
            </a:xfrm>
            <a:prstGeom prst="line">
              <a:avLst/>
            </a:prstGeom>
            <a:noFill/>
            <a:ln w="12700">
              <a:solidFill>
                <a:srgbClr val="000000"/>
              </a:solidFill>
              <a:round/>
              <a:headEnd/>
              <a:tailEnd/>
            </a:ln>
          </p:spPr>
          <p:txBody>
            <a:bodyPr lIns="0" tIns="0" rIns="0" bIns="0"/>
            <a:lstStyle/>
            <a:p>
              <a:endParaRPr lang="en-US"/>
            </a:p>
          </p:txBody>
        </p:sp>
        <p:sp>
          <p:nvSpPr>
            <p:cNvPr id="100444" name="Line 68"/>
            <p:cNvSpPr>
              <a:spLocks noChangeShapeType="1"/>
            </p:cNvSpPr>
            <p:nvPr/>
          </p:nvSpPr>
          <p:spPr bwMode="auto">
            <a:xfrm>
              <a:off x="0" y="192"/>
              <a:ext cx="240" cy="0"/>
            </a:xfrm>
            <a:prstGeom prst="line">
              <a:avLst/>
            </a:prstGeom>
            <a:noFill/>
            <a:ln w="12700">
              <a:solidFill>
                <a:srgbClr val="000000"/>
              </a:solidFill>
              <a:round/>
              <a:headEnd/>
              <a:tailEnd/>
            </a:ln>
          </p:spPr>
          <p:txBody>
            <a:bodyPr lIns="0" tIns="0" rIns="0" bIns="0"/>
            <a:lstStyle/>
            <a:p>
              <a:endParaRPr lang="en-US"/>
            </a:p>
          </p:txBody>
        </p:sp>
        <p:sp>
          <p:nvSpPr>
            <p:cNvPr id="100445" name="Line 69"/>
            <p:cNvSpPr>
              <a:spLocks noChangeShapeType="1"/>
            </p:cNvSpPr>
            <p:nvPr/>
          </p:nvSpPr>
          <p:spPr bwMode="auto">
            <a:xfrm>
              <a:off x="0" y="576"/>
              <a:ext cx="240" cy="0"/>
            </a:xfrm>
            <a:prstGeom prst="line">
              <a:avLst/>
            </a:prstGeom>
            <a:noFill/>
            <a:ln w="12700">
              <a:solidFill>
                <a:srgbClr val="000000"/>
              </a:solidFill>
              <a:round/>
              <a:headEnd/>
              <a:tailEnd/>
            </a:ln>
          </p:spPr>
          <p:txBody>
            <a:bodyPr lIns="0" tIns="0" rIns="0" bIns="0"/>
            <a:lstStyle/>
            <a:p>
              <a:endParaRPr lang="en-US"/>
            </a:p>
          </p:txBody>
        </p:sp>
      </p:grpSp>
      <p:sp>
        <p:nvSpPr>
          <p:cNvPr id="100411" name="Rectangle 70"/>
          <p:cNvSpPr>
            <a:spLocks/>
          </p:cNvSpPr>
          <p:nvPr/>
        </p:nvSpPr>
        <p:spPr bwMode="auto">
          <a:xfrm>
            <a:off x="990600" y="1600200"/>
            <a:ext cx="5842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Valid</a:t>
            </a:r>
          </a:p>
        </p:txBody>
      </p:sp>
      <p:grpSp>
        <p:nvGrpSpPr>
          <p:cNvPr id="5" name="Group 71"/>
          <p:cNvGrpSpPr>
            <a:grpSpLocks/>
          </p:cNvGrpSpPr>
          <p:nvPr/>
        </p:nvGrpSpPr>
        <p:grpSpPr bwMode="auto">
          <a:xfrm>
            <a:off x="3200400" y="990600"/>
            <a:ext cx="1066800" cy="2133600"/>
            <a:chOff x="0" y="0"/>
            <a:chExt cx="672" cy="1343"/>
          </a:xfrm>
        </p:grpSpPr>
        <p:sp>
          <p:nvSpPr>
            <p:cNvPr id="100438" name="Line 72"/>
            <p:cNvSpPr>
              <a:spLocks noChangeShapeType="1"/>
            </p:cNvSpPr>
            <p:nvPr/>
          </p:nvSpPr>
          <p:spPr bwMode="auto">
            <a:xfrm flipH="1">
              <a:off x="0" y="0"/>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9" name="Line 73"/>
            <p:cNvSpPr>
              <a:spLocks noChangeShapeType="1"/>
            </p:cNvSpPr>
            <p:nvPr/>
          </p:nvSpPr>
          <p:spPr bwMode="auto">
            <a:xfrm flipH="1">
              <a:off x="0" y="191"/>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40" name="Line 74"/>
            <p:cNvSpPr>
              <a:spLocks noChangeShapeType="1"/>
            </p:cNvSpPr>
            <p:nvPr/>
          </p:nvSpPr>
          <p:spPr bwMode="auto">
            <a:xfrm flipH="1">
              <a:off x="0" y="383"/>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41" name="Line 75"/>
            <p:cNvSpPr>
              <a:spLocks noChangeShapeType="1"/>
            </p:cNvSpPr>
            <p:nvPr/>
          </p:nvSpPr>
          <p:spPr bwMode="auto">
            <a:xfrm flipH="1">
              <a:off x="0" y="575"/>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grpSp>
        <p:nvGrpSpPr>
          <p:cNvPr id="6" name="Group 76"/>
          <p:cNvGrpSpPr>
            <a:grpSpLocks/>
          </p:cNvGrpSpPr>
          <p:nvPr/>
        </p:nvGrpSpPr>
        <p:grpSpPr bwMode="auto">
          <a:xfrm>
            <a:off x="3200400" y="2209800"/>
            <a:ext cx="1066800" cy="914400"/>
            <a:chOff x="0" y="0"/>
            <a:chExt cx="672" cy="576"/>
          </a:xfrm>
        </p:grpSpPr>
        <p:sp>
          <p:nvSpPr>
            <p:cNvPr id="100434" name="Line 77"/>
            <p:cNvSpPr>
              <a:spLocks noChangeShapeType="1"/>
            </p:cNvSpPr>
            <p:nvPr/>
          </p:nvSpPr>
          <p:spPr bwMode="auto">
            <a:xfrm flipH="1">
              <a:off x="0" y="0"/>
              <a:ext cx="672"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5" name="Line 78"/>
            <p:cNvSpPr>
              <a:spLocks noChangeShapeType="1"/>
            </p:cNvSpPr>
            <p:nvPr/>
          </p:nvSpPr>
          <p:spPr bwMode="auto">
            <a:xfrm flipH="1">
              <a:off x="0" y="192"/>
              <a:ext cx="672"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6" name="Line 79"/>
            <p:cNvSpPr>
              <a:spLocks noChangeShapeType="1"/>
            </p:cNvSpPr>
            <p:nvPr/>
          </p:nvSpPr>
          <p:spPr bwMode="auto">
            <a:xfrm flipH="1">
              <a:off x="0" y="384"/>
              <a:ext cx="672"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7" name="Line 80"/>
            <p:cNvSpPr>
              <a:spLocks noChangeShapeType="1"/>
            </p:cNvSpPr>
            <p:nvPr/>
          </p:nvSpPr>
          <p:spPr bwMode="auto">
            <a:xfrm flipH="1">
              <a:off x="0" y="576"/>
              <a:ext cx="672"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grpSp>
        <p:nvGrpSpPr>
          <p:cNvPr id="7" name="Group 81"/>
          <p:cNvGrpSpPr>
            <a:grpSpLocks/>
          </p:cNvGrpSpPr>
          <p:nvPr/>
        </p:nvGrpSpPr>
        <p:grpSpPr bwMode="auto">
          <a:xfrm>
            <a:off x="3200400" y="2286000"/>
            <a:ext cx="1066800" cy="2133600"/>
            <a:chOff x="0" y="0"/>
            <a:chExt cx="672" cy="1344"/>
          </a:xfrm>
        </p:grpSpPr>
        <p:sp>
          <p:nvSpPr>
            <p:cNvPr id="100430" name="Line 82"/>
            <p:cNvSpPr>
              <a:spLocks noChangeShapeType="1"/>
            </p:cNvSpPr>
            <p:nvPr/>
          </p:nvSpPr>
          <p:spPr bwMode="auto">
            <a:xfrm rot="10800000">
              <a:off x="0" y="0"/>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1" name="Line 83"/>
            <p:cNvSpPr>
              <a:spLocks noChangeShapeType="1"/>
            </p:cNvSpPr>
            <p:nvPr/>
          </p:nvSpPr>
          <p:spPr bwMode="auto">
            <a:xfrm rot="10800000">
              <a:off x="0" y="192"/>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2" name="Line 84"/>
            <p:cNvSpPr>
              <a:spLocks noChangeShapeType="1"/>
            </p:cNvSpPr>
            <p:nvPr/>
          </p:nvSpPr>
          <p:spPr bwMode="auto">
            <a:xfrm rot="10800000">
              <a:off x="0" y="384"/>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33" name="Line 85"/>
            <p:cNvSpPr>
              <a:spLocks noChangeShapeType="1"/>
            </p:cNvSpPr>
            <p:nvPr/>
          </p:nvSpPr>
          <p:spPr bwMode="auto">
            <a:xfrm rot="10800000">
              <a:off x="0" y="576"/>
              <a:ext cx="672" cy="768"/>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grpSp>
        <p:nvGrpSpPr>
          <p:cNvPr id="8" name="Group 86"/>
          <p:cNvGrpSpPr>
            <a:grpSpLocks/>
          </p:cNvGrpSpPr>
          <p:nvPr/>
        </p:nvGrpSpPr>
        <p:grpSpPr bwMode="auto">
          <a:xfrm>
            <a:off x="3200400" y="2209800"/>
            <a:ext cx="1066800" cy="3352800"/>
            <a:chOff x="0" y="0"/>
            <a:chExt cx="672" cy="2112"/>
          </a:xfrm>
        </p:grpSpPr>
        <p:sp>
          <p:nvSpPr>
            <p:cNvPr id="100426" name="Line 87"/>
            <p:cNvSpPr>
              <a:spLocks noChangeShapeType="1"/>
            </p:cNvSpPr>
            <p:nvPr/>
          </p:nvSpPr>
          <p:spPr bwMode="auto">
            <a:xfrm>
              <a:off x="0" y="0"/>
              <a:ext cx="672" cy="1536"/>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27" name="Line 88"/>
            <p:cNvSpPr>
              <a:spLocks noChangeShapeType="1"/>
            </p:cNvSpPr>
            <p:nvPr/>
          </p:nvSpPr>
          <p:spPr bwMode="auto">
            <a:xfrm>
              <a:off x="0" y="192"/>
              <a:ext cx="672" cy="1536"/>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28" name="Line 89"/>
            <p:cNvSpPr>
              <a:spLocks noChangeShapeType="1"/>
            </p:cNvSpPr>
            <p:nvPr/>
          </p:nvSpPr>
          <p:spPr bwMode="auto">
            <a:xfrm>
              <a:off x="0" y="384"/>
              <a:ext cx="672" cy="1536"/>
            </a:xfrm>
            <a:prstGeom prst="line">
              <a:avLst/>
            </a:prstGeom>
            <a:noFill/>
            <a:ln w="12700">
              <a:solidFill>
                <a:srgbClr val="000000"/>
              </a:solidFill>
              <a:round/>
              <a:headEnd type="triangle" w="med" len="med"/>
              <a:tailEnd type="triangle" w="med" len="med"/>
            </a:ln>
          </p:spPr>
          <p:txBody>
            <a:bodyPr lIns="0" tIns="0" rIns="0" bIns="0"/>
            <a:lstStyle/>
            <a:p>
              <a:endParaRPr lang="en-US"/>
            </a:p>
          </p:txBody>
        </p:sp>
        <p:sp>
          <p:nvSpPr>
            <p:cNvPr id="100429" name="Line 90"/>
            <p:cNvSpPr>
              <a:spLocks noChangeShapeType="1"/>
            </p:cNvSpPr>
            <p:nvPr/>
          </p:nvSpPr>
          <p:spPr bwMode="auto">
            <a:xfrm>
              <a:off x="0" y="576"/>
              <a:ext cx="672" cy="1536"/>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sp>
        <p:nvSpPr>
          <p:cNvPr id="100416" name="Rectangle 91"/>
          <p:cNvSpPr>
            <a:spLocks/>
          </p:cNvSpPr>
          <p:nvPr/>
        </p:nvSpPr>
        <p:spPr bwMode="auto">
          <a:xfrm>
            <a:off x="5181600" y="838200"/>
            <a:ext cx="1003300" cy="4711700"/>
          </a:xfrm>
          <a:prstGeom prst="rect">
            <a:avLst/>
          </a:prstGeom>
          <a:noFill/>
          <a:ln w="12700">
            <a:noFill/>
            <a:miter lim="800000"/>
            <a:headEnd/>
            <a:tailEnd/>
          </a:ln>
        </p:spPr>
        <p:txBody>
          <a:bodyPr lIns="38100" tIns="38100" rIns="38100" bIns="38100"/>
          <a:lstStyle/>
          <a:p>
            <a:pPr algn="l">
              <a:lnSpc>
                <a:spcPct val="110000"/>
              </a:lnSpc>
            </a:pPr>
            <a:r>
              <a:rPr lang="en-US" sz="1800">
                <a:solidFill>
                  <a:srgbClr val="063DE8"/>
                </a:solidFill>
                <a:latin typeface="Arial" charset="0"/>
                <a:cs typeface="Arial" charset="0"/>
                <a:sym typeface="Arial" charset="0"/>
              </a:rPr>
              <a:t>00</a:t>
            </a:r>
            <a:r>
              <a:rPr lang="en-US" sz="1800">
                <a:solidFill>
                  <a:schemeClr val="tx1"/>
                </a:solidFill>
                <a:latin typeface="Arial" charset="0"/>
                <a:cs typeface="Arial" charset="0"/>
                <a:sym typeface="Arial" charset="0"/>
              </a:rPr>
              <a:t>00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a:t>
            </a:r>
            <a:r>
              <a:rPr lang="en-US" sz="1800">
                <a:solidFill>
                  <a:schemeClr val="tx1"/>
                </a:solidFill>
                <a:latin typeface="Arial" charset="0"/>
                <a:cs typeface="Arial" charset="0"/>
                <a:sym typeface="Arial" charset="0"/>
              </a:rPr>
              <a:t>01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a:t>
            </a:r>
            <a:r>
              <a:rPr lang="en-US" sz="1800">
                <a:solidFill>
                  <a:schemeClr val="tx1"/>
                </a:solidFill>
                <a:latin typeface="Arial" charset="0"/>
                <a:cs typeface="Arial" charset="0"/>
                <a:sym typeface="Arial" charset="0"/>
              </a:rPr>
              <a:t>10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00</a:t>
            </a:r>
            <a:r>
              <a:rPr lang="en-US" sz="1800">
                <a:solidFill>
                  <a:schemeClr val="tx1"/>
                </a:solidFill>
                <a:latin typeface="Arial" charset="0"/>
                <a:cs typeface="Arial" charset="0"/>
                <a:sym typeface="Arial" charset="0"/>
              </a:rPr>
              <a:t>11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a:t>
            </a:r>
            <a:r>
              <a:rPr lang="en-US" sz="1800">
                <a:solidFill>
                  <a:schemeClr val="tx1"/>
                </a:solidFill>
                <a:latin typeface="Arial" charset="0"/>
                <a:cs typeface="Arial" charset="0"/>
                <a:sym typeface="Arial" charset="0"/>
              </a:rPr>
              <a:t>00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a:t>
            </a:r>
            <a:r>
              <a:rPr lang="en-US" sz="1800">
                <a:solidFill>
                  <a:schemeClr val="tx1"/>
                </a:solidFill>
                <a:latin typeface="Arial" charset="0"/>
                <a:cs typeface="Arial" charset="0"/>
                <a:sym typeface="Arial" charset="0"/>
              </a:rPr>
              <a:t>01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a:t>
            </a:r>
            <a:r>
              <a:rPr lang="en-US" sz="1800">
                <a:solidFill>
                  <a:schemeClr val="tx1"/>
                </a:solidFill>
                <a:latin typeface="Arial" charset="0"/>
                <a:cs typeface="Arial" charset="0"/>
                <a:sym typeface="Arial" charset="0"/>
              </a:rPr>
              <a:t>10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01</a:t>
            </a:r>
            <a:r>
              <a:rPr lang="en-US" sz="1800">
                <a:solidFill>
                  <a:schemeClr val="tx1"/>
                </a:solidFill>
                <a:latin typeface="Arial" charset="0"/>
                <a:cs typeface="Arial" charset="0"/>
                <a:sym typeface="Arial" charset="0"/>
              </a:rPr>
              <a:t>11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a:t>
            </a:r>
            <a:r>
              <a:rPr lang="en-US" sz="1800">
                <a:solidFill>
                  <a:schemeClr val="tx1"/>
                </a:solidFill>
                <a:latin typeface="Arial" charset="0"/>
                <a:cs typeface="Arial" charset="0"/>
                <a:sym typeface="Arial" charset="0"/>
              </a:rPr>
              <a:t>00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a:t>
            </a:r>
            <a:r>
              <a:rPr lang="en-US" sz="1800">
                <a:solidFill>
                  <a:schemeClr val="tx1"/>
                </a:solidFill>
                <a:latin typeface="Arial" charset="0"/>
                <a:cs typeface="Arial" charset="0"/>
                <a:sym typeface="Arial" charset="0"/>
              </a:rPr>
              <a:t>01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a:t>
            </a:r>
            <a:r>
              <a:rPr lang="en-US" sz="1800">
                <a:solidFill>
                  <a:schemeClr val="tx1"/>
                </a:solidFill>
                <a:latin typeface="Arial" charset="0"/>
                <a:cs typeface="Arial" charset="0"/>
                <a:sym typeface="Arial" charset="0"/>
              </a:rPr>
              <a:t>10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10</a:t>
            </a:r>
            <a:r>
              <a:rPr lang="en-US" sz="1800">
                <a:solidFill>
                  <a:schemeClr val="tx1"/>
                </a:solidFill>
                <a:latin typeface="Arial" charset="0"/>
                <a:cs typeface="Arial" charset="0"/>
                <a:sym typeface="Arial" charset="0"/>
              </a:rPr>
              <a:t>11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a:t>
            </a:r>
            <a:r>
              <a:rPr lang="en-US" sz="1800">
                <a:solidFill>
                  <a:schemeClr val="tx1"/>
                </a:solidFill>
                <a:latin typeface="Arial" charset="0"/>
                <a:cs typeface="Arial" charset="0"/>
                <a:sym typeface="Arial" charset="0"/>
              </a:rPr>
              <a:t>00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a:t>
            </a:r>
            <a:r>
              <a:rPr lang="en-US" sz="1800">
                <a:solidFill>
                  <a:schemeClr val="tx1"/>
                </a:solidFill>
                <a:latin typeface="Arial" charset="0"/>
                <a:cs typeface="Arial" charset="0"/>
                <a:sym typeface="Arial" charset="0"/>
              </a:rPr>
              <a:t>01</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a:t>
            </a:r>
            <a:r>
              <a:rPr lang="en-US" sz="1800">
                <a:solidFill>
                  <a:schemeClr val="tx1"/>
                </a:solidFill>
                <a:latin typeface="Arial" charset="0"/>
                <a:cs typeface="Arial" charset="0"/>
                <a:sym typeface="Arial" charset="0"/>
              </a:rPr>
              <a:t>10</a:t>
            </a:r>
            <a:r>
              <a:rPr lang="en-US" sz="1800">
                <a:latin typeface="Arial" charset="0"/>
                <a:cs typeface="Arial" charset="0"/>
                <a:sym typeface="Arial" charset="0"/>
              </a:rPr>
              <a:t>xx</a:t>
            </a:r>
            <a:endParaRPr lang="en-US" sz="1800">
              <a:solidFill>
                <a:schemeClr val="tx1"/>
              </a:solidFill>
              <a:latin typeface="Arial" charset="0"/>
              <a:cs typeface="Arial" charset="0"/>
              <a:sym typeface="Arial" charset="0"/>
            </a:endParaRPr>
          </a:p>
          <a:p>
            <a:pPr algn="l">
              <a:lnSpc>
                <a:spcPct val="110000"/>
              </a:lnSpc>
            </a:pPr>
            <a:r>
              <a:rPr lang="en-US" sz="1800">
                <a:solidFill>
                  <a:srgbClr val="063DE8"/>
                </a:solidFill>
                <a:latin typeface="Arial" charset="0"/>
                <a:cs typeface="Arial" charset="0"/>
                <a:sym typeface="Arial" charset="0"/>
              </a:rPr>
              <a:t>11</a:t>
            </a:r>
            <a:r>
              <a:rPr lang="en-US" sz="1800">
                <a:solidFill>
                  <a:schemeClr val="tx1"/>
                </a:solidFill>
                <a:latin typeface="Arial" charset="0"/>
                <a:cs typeface="Arial" charset="0"/>
                <a:sym typeface="Arial" charset="0"/>
              </a:rPr>
              <a:t>11</a:t>
            </a:r>
            <a:r>
              <a:rPr lang="en-US" sz="1800">
                <a:latin typeface="Arial" charset="0"/>
                <a:cs typeface="Arial" charset="0"/>
                <a:sym typeface="Arial" charset="0"/>
              </a:rPr>
              <a:t>xx</a:t>
            </a:r>
          </a:p>
        </p:txBody>
      </p:sp>
      <p:sp>
        <p:nvSpPr>
          <p:cNvPr id="100417" name="Rectangle 92"/>
          <p:cNvSpPr>
            <a:spLocks/>
          </p:cNvSpPr>
          <p:nvPr/>
        </p:nvSpPr>
        <p:spPr bwMode="auto">
          <a:xfrm>
            <a:off x="6248400" y="1066800"/>
            <a:ext cx="2527300" cy="11303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One word blocks</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Two low order bits define the byte in the word (32b words)</a:t>
            </a:r>
          </a:p>
        </p:txBody>
      </p:sp>
      <p:sp>
        <p:nvSpPr>
          <p:cNvPr id="100418" name="Rectangle 93"/>
          <p:cNvSpPr>
            <a:spLocks/>
          </p:cNvSpPr>
          <p:nvPr/>
        </p:nvSpPr>
        <p:spPr bwMode="auto">
          <a:xfrm>
            <a:off x="3276600" y="5791200"/>
            <a:ext cx="5499100" cy="330200"/>
          </a:xfrm>
          <a:prstGeom prst="rect">
            <a:avLst/>
          </a:prstGeom>
          <a:noFill/>
          <a:ln w="12700">
            <a:noFill/>
            <a:miter lim="800000"/>
            <a:headEnd/>
            <a:tailEnd/>
          </a:ln>
        </p:spPr>
        <p:txBody>
          <a:bodyPr lIns="38100" tIns="38100" rIns="38100" bIns="38100"/>
          <a:lstStyle/>
          <a:p>
            <a:pPr algn="l"/>
            <a:r>
              <a:rPr lang="en-US" sz="1800">
                <a:solidFill>
                  <a:srgbClr val="FF0000"/>
                </a:solidFill>
                <a:latin typeface="Arial" charset="0"/>
                <a:cs typeface="Arial" charset="0"/>
                <a:sym typeface="Arial" charset="0"/>
              </a:rPr>
              <a:t>(block address) modulo (# of blocks in the cache)</a:t>
            </a:r>
          </a:p>
        </p:txBody>
      </p:sp>
      <p:sp>
        <p:nvSpPr>
          <p:cNvPr id="100419" name="Rectangle 94"/>
          <p:cNvSpPr>
            <a:spLocks/>
          </p:cNvSpPr>
          <p:nvPr/>
        </p:nvSpPr>
        <p:spPr bwMode="auto">
          <a:xfrm>
            <a:off x="381000" y="1600200"/>
            <a:ext cx="635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Index</a:t>
            </a:r>
          </a:p>
        </p:txBody>
      </p:sp>
      <p:sp>
        <p:nvSpPr>
          <p:cNvPr id="27743" name="Rectangle 95"/>
          <p:cNvSpPr>
            <a:spLocks/>
          </p:cNvSpPr>
          <p:nvPr/>
        </p:nvSpPr>
        <p:spPr bwMode="auto">
          <a:xfrm>
            <a:off x="1752600" y="2743200"/>
            <a:ext cx="317500" cy="228600"/>
          </a:xfrm>
          <a:prstGeom prst="rect">
            <a:avLst/>
          </a:prstGeom>
          <a:noFill/>
          <a:ln w="28575">
            <a:solidFill>
              <a:srgbClr val="063DE8"/>
            </a:solidFill>
            <a:miter lim="800000"/>
            <a:headEnd/>
            <a:tailEnd/>
          </a:ln>
        </p:spPr>
        <p:txBody>
          <a:bodyPr wrap="none" lIns="0" tIns="0" rIns="0" bIns="0"/>
          <a:lstStyle/>
          <a:p>
            <a:endParaRPr lang="en-US"/>
          </a:p>
        </p:txBody>
      </p:sp>
      <p:sp>
        <p:nvSpPr>
          <p:cNvPr id="27744" name="Rectangle 96"/>
          <p:cNvSpPr>
            <a:spLocks/>
          </p:cNvSpPr>
          <p:nvPr/>
        </p:nvSpPr>
        <p:spPr bwMode="auto">
          <a:xfrm>
            <a:off x="5257800" y="5105400"/>
            <a:ext cx="317500" cy="228600"/>
          </a:xfrm>
          <a:prstGeom prst="rect">
            <a:avLst/>
          </a:prstGeom>
          <a:noFill/>
          <a:ln w="28575">
            <a:solidFill>
              <a:srgbClr val="063DE8"/>
            </a:solidFill>
            <a:miter lim="800000"/>
            <a:headEnd/>
            <a:tailEnd/>
          </a:ln>
        </p:spPr>
        <p:txBody>
          <a:bodyPr wrap="none" lIns="0" tIns="0" rIns="0" bIns="0"/>
          <a:lstStyle/>
          <a:p>
            <a:endParaRPr lang="en-US"/>
          </a:p>
        </p:txBody>
      </p:sp>
      <p:sp>
        <p:nvSpPr>
          <p:cNvPr id="27745" name="Rectangle 97"/>
          <p:cNvSpPr>
            <a:spLocks/>
          </p:cNvSpPr>
          <p:nvPr/>
        </p:nvSpPr>
        <p:spPr bwMode="auto">
          <a:xfrm>
            <a:off x="5257800" y="3886200"/>
            <a:ext cx="317500" cy="228600"/>
          </a:xfrm>
          <a:prstGeom prst="rect">
            <a:avLst/>
          </a:prstGeom>
          <a:noFill/>
          <a:ln w="28575">
            <a:solidFill>
              <a:srgbClr val="063DE8"/>
            </a:solidFill>
            <a:miter lim="800000"/>
            <a:headEnd/>
            <a:tailEnd/>
          </a:ln>
        </p:spPr>
        <p:txBody>
          <a:bodyPr wrap="none" lIns="0" tIns="0" rIns="0" bIns="0"/>
          <a:lstStyle/>
          <a:p>
            <a:endParaRPr lang="en-US"/>
          </a:p>
        </p:txBody>
      </p:sp>
      <p:sp>
        <p:nvSpPr>
          <p:cNvPr id="27746" name="Rectangle 98"/>
          <p:cNvSpPr>
            <a:spLocks/>
          </p:cNvSpPr>
          <p:nvPr/>
        </p:nvSpPr>
        <p:spPr bwMode="auto">
          <a:xfrm>
            <a:off x="5257800" y="2743200"/>
            <a:ext cx="317500" cy="228600"/>
          </a:xfrm>
          <a:prstGeom prst="rect">
            <a:avLst/>
          </a:prstGeom>
          <a:noFill/>
          <a:ln w="28575">
            <a:solidFill>
              <a:srgbClr val="063DE8"/>
            </a:solidFill>
            <a:miter lim="800000"/>
            <a:headEnd/>
            <a:tailEnd/>
          </a:ln>
        </p:spPr>
        <p:txBody>
          <a:bodyPr wrap="none" lIns="0" tIns="0" rIns="0" bIns="0"/>
          <a:lstStyle/>
          <a:p>
            <a:endParaRPr lang="en-US"/>
          </a:p>
        </p:txBody>
      </p:sp>
      <p:sp>
        <p:nvSpPr>
          <p:cNvPr id="27747" name="Rectangle 99"/>
          <p:cNvSpPr>
            <a:spLocks/>
          </p:cNvSpPr>
          <p:nvPr/>
        </p:nvSpPr>
        <p:spPr bwMode="auto">
          <a:xfrm>
            <a:off x="5257800" y="1524000"/>
            <a:ext cx="317500" cy="228600"/>
          </a:xfrm>
          <a:prstGeom prst="rect">
            <a:avLst/>
          </a:prstGeom>
          <a:noFill/>
          <a:ln w="28575">
            <a:solidFill>
              <a:srgbClr val="063DE8"/>
            </a:solidFill>
            <a:miter lim="800000"/>
            <a:headEnd/>
            <a:tailEnd/>
          </a:ln>
        </p:spPr>
        <p:txBody>
          <a:bodyPr wrap="none" lIns="0" tIns="0" rIns="0" bIns="0"/>
          <a:lstStyle/>
          <a:p>
            <a:endParaRPr lang="en-US"/>
          </a:p>
        </p:txBody>
      </p:sp>
      <p:sp>
        <p:nvSpPr>
          <p:cNvPr id="100425" name="Text Box 101"/>
          <p:cNvSpPr txBox="1">
            <a:spLocks/>
          </p:cNvSpPr>
          <p:nvPr/>
        </p:nvSpPr>
        <p:spPr bwMode="auto">
          <a:xfrm>
            <a:off x="0" y="6019800"/>
            <a:ext cx="8686800" cy="396875"/>
          </a:xfrm>
          <a:prstGeom prst="rect">
            <a:avLst/>
          </a:prstGeom>
          <a:noFill/>
          <a:ln w="25400">
            <a:noFill/>
            <a:miter lim="800000"/>
            <a:headEnd/>
            <a:tailEnd/>
          </a:ln>
        </p:spPr>
        <p:txBody>
          <a:bodyPr>
            <a:spAutoFit/>
          </a:bodyPr>
          <a:lstStyle/>
          <a:p>
            <a:r>
              <a:rPr lang="en-US" sz="2000">
                <a:solidFill>
                  <a:srgbClr val="FF0000"/>
                </a:solidFill>
              </a:rPr>
              <a:t>What are addresses? How big is each rectangle of main memory? What is “Valid”?</a:t>
            </a:r>
            <a:endParaRPr 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499"/>
                                          </p:stCondLst>
                                        </p:cTn>
                                        <p:tgtEl>
                                          <p:spTgt spid="6"/>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500"/>
                                  </p:stCondLst>
                                  <p:childTnLst>
                                    <p:set>
                                      <p:cBhvr>
                                        <p:cTn id="16" dur="1" fill="hold">
                                          <p:stCondLst>
                                            <p:cond delay="499"/>
                                          </p:stCondLst>
                                        </p:cTn>
                                        <p:tgtEl>
                                          <p:spTgt spid="7"/>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500"/>
                                  </p:stCondLst>
                                  <p:childTnLst>
                                    <p:set>
                                      <p:cBhvr>
                                        <p:cTn id="19" dur="1" fill="hold">
                                          <p:stCondLst>
                                            <p:cond delay="499"/>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71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2000"/>
                                  </p:stCondLst>
                                  <p:childTnLst>
                                    <p:set>
                                      <p:cBhvr>
                                        <p:cTn id="26" dur="1" fill="hold">
                                          <p:stCondLst>
                                            <p:cond delay="499"/>
                                          </p:stCondLst>
                                        </p:cTn>
                                        <p:tgtEl>
                                          <p:spTgt spid="27743"/>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2000"/>
                                  </p:stCondLst>
                                  <p:childTnLst>
                                    <p:set>
                                      <p:cBhvr>
                                        <p:cTn id="29" dur="1" fill="hold">
                                          <p:stCondLst>
                                            <p:cond delay="499"/>
                                          </p:stCondLst>
                                        </p:cTn>
                                        <p:tgtEl>
                                          <p:spTgt spid="27744"/>
                                        </p:tgtEl>
                                        <p:attrNameLst>
                                          <p:attrName>style.visibility</p:attrName>
                                        </p:attrNameLst>
                                      </p:cBhvr>
                                      <p:to>
                                        <p:strVal val="visible"/>
                                      </p:to>
                                    </p:set>
                                  </p:childTnLst>
                                </p:cTn>
                              </p:par>
                            </p:childTnLst>
                          </p:cTn>
                        </p:par>
                        <p:par>
                          <p:cTn id="30" fill="hold">
                            <p:stCondLst>
                              <p:cond delay="5500"/>
                            </p:stCondLst>
                            <p:childTnLst>
                              <p:par>
                                <p:cTn id="31" presetID="1" presetClass="entr" presetSubtype="0" fill="hold" grpId="0" nodeType="afterEffect">
                                  <p:stCondLst>
                                    <p:cond delay="2000"/>
                                  </p:stCondLst>
                                  <p:childTnLst>
                                    <p:set>
                                      <p:cBhvr>
                                        <p:cTn id="32" dur="1" fill="hold">
                                          <p:stCondLst>
                                            <p:cond delay="499"/>
                                          </p:stCondLst>
                                        </p:cTn>
                                        <p:tgtEl>
                                          <p:spTgt spid="27745"/>
                                        </p:tgtEl>
                                        <p:attrNameLst>
                                          <p:attrName>style.visibility</p:attrName>
                                        </p:attrNameLst>
                                      </p:cBhvr>
                                      <p:to>
                                        <p:strVal val="visible"/>
                                      </p:to>
                                    </p:set>
                                  </p:childTnLst>
                                </p:cTn>
                              </p:par>
                            </p:childTnLst>
                          </p:cTn>
                        </p:par>
                        <p:par>
                          <p:cTn id="33" fill="hold">
                            <p:stCondLst>
                              <p:cond delay="8000"/>
                            </p:stCondLst>
                            <p:childTnLst>
                              <p:par>
                                <p:cTn id="34" presetID="1" presetClass="entr" presetSubtype="0" fill="hold" grpId="0" nodeType="afterEffect">
                                  <p:stCondLst>
                                    <p:cond delay="2000"/>
                                  </p:stCondLst>
                                  <p:childTnLst>
                                    <p:set>
                                      <p:cBhvr>
                                        <p:cTn id="35" dur="1" fill="hold">
                                          <p:stCondLst>
                                            <p:cond delay="499"/>
                                          </p:stCondLst>
                                        </p:cTn>
                                        <p:tgtEl>
                                          <p:spTgt spid="27746"/>
                                        </p:tgtEl>
                                        <p:attrNameLst>
                                          <p:attrName>style.visibility</p:attrName>
                                        </p:attrNameLst>
                                      </p:cBhvr>
                                      <p:to>
                                        <p:strVal val="visible"/>
                                      </p:to>
                                    </p:set>
                                  </p:childTnLst>
                                </p:cTn>
                              </p:par>
                            </p:childTnLst>
                          </p:cTn>
                        </p:par>
                        <p:par>
                          <p:cTn id="36" fill="hold">
                            <p:stCondLst>
                              <p:cond delay="10500"/>
                            </p:stCondLst>
                            <p:childTnLst>
                              <p:par>
                                <p:cTn id="37" presetID="1" presetClass="entr" presetSubtype="0" fill="hold" grpId="0" nodeType="afterEffect">
                                  <p:stCondLst>
                                    <p:cond delay="2000"/>
                                  </p:stCondLst>
                                  <p:childTnLst>
                                    <p:set>
                                      <p:cBhvr>
                                        <p:cTn id="38" dur="1" fill="hold">
                                          <p:stCondLst>
                                            <p:cond delay="499"/>
                                          </p:stCondLst>
                                        </p:cTn>
                                        <p:tgtEl>
                                          <p:spTgt spid="2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5" grpId="0" autoUpdateAnimBg="0"/>
      <p:bldP spid="27712" grpId="0" autoUpdateAnimBg="0"/>
      <p:bldP spid="27743" grpId="0" animBg="1"/>
      <p:bldP spid="27744" grpId="0" animBg="1"/>
      <p:bldP spid="27745" grpId="0" animBg="1"/>
      <p:bldP spid="27746" grpId="0" animBg="1"/>
      <p:bldP spid="2774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762000" y="150813"/>
            <a:ext cx="7543800" cy="763587"/>
          </a:xfrm>
        </p:spPr>
        <p:txBody>
          <a:bodyPr lIns="81966" tIns="40166" rIns="81966" bIns="40166"/>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3200" smtClean="0">
                <a:solidFill>
                  <a:srgbClr val="000000"/>
                </a:solidFill>
              </a:rPr>
              <a:t>Temporal Locality</a:t>
            </a:r>
          </a:p>
        </p:txBody>
      </p:sp>
      <p:sp>
        <p:nvSpPr>
          <p:cNvPr id="36867" name="Rectangle 2"/>
          <p:cNvSpPr>
            <a:spLocks noGrp="1" noChangeArrowheads="1"/>
          </p:cNvSpPr>
          <p:nvPr>
            <p:ph type="body" idx="1"/>
          </p:nvPr>
        </p:nvSpPr>
        <p:spPr>
          <a:xfrm>
            <a:off x="798513" y="1047750"/>
            <a:ext cx="7545387" cy="5257800"/>
          </a:xfrm>
        </p:spPr>
        <p:txBody>
          <a:bodyPr lIns="81966" tIns="40166" rIns="81966" bIns="40166"/>
          <a:lstStyle/>
          <a:p>
            <a:pPr marL="0" indent="0" eaLnBrk="1" hangingPunct="1">
              <a:spcBef>
                <a:spcPts val="2375"/>
              </a:spcBef>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t>Data (instructions) that are recently used are likely to be used in the near future</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t>Program in a small loop soon executes same set of instructions</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mtClean="0"/>
              <a:t>Subroutine return address stored to stack often loaded a short time later </a:t>
            </a:r>
          </a:p>
        </p:txBody>
      </p:sp>
      <p:sp>
        <p:nvSpPr>
          <p:cNvPr id="36868"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762000" y="169863"/>
            <a:ext cx="7543800" cy="1430337"/>
          </a:xfrm>
        </p:spPr>
        <p:txBody>
          <a:bodyPr lIns="81966" tIns="40166" rIns="81966" bIns="40166"/>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Lst>
            </a:pPr>
            <a:r>
              <a:rPr lang="en-GB" sz="3200" smtClean="0">
                <a:solidFill>
                  <a:srgbClr val="000000"/>
                </a:solidFill>
              </a:rPr>
              <a:t>Cache Protocol: Direct Mapped</a:t>
            </a:r>
          </a:p>
        </p:txBody>
      </p:sp>
      <p:sp>
        <p:nvSpPr>
          <p:cNvPr id="40963" name="Rectangle 2"/>
          <p:cNvSpPr>
            <a:spLocks noGrp="1" noChangeArrowheads="1"/>
          </p:cNvSpPr>
          <p:nvPr>
            <p:ph type="body" idx="1"/>
          </p:nvPr>
        </p:nvSpPr>
        <p:spPr>
          <a:xfrm>
            <a:off x="414338" y="1141413"/>
            <a:ext cx="8294687" cy="3811587"/>
          </a:xfrm>
        </p:spPr>
        <p:txBody>
          <a:bodyPr lIns="81966" tIns="40166" rIns="81966" bIns="40166">
            <a:normAutofit fontScale="70000" lnSpcReduction="20000"/>
          </a:bodyPr>
          <a:lstStyle/>
          <a:p>
            <a:pPr marL="0" indent="0" eaLnBrk="1" hangingPunct="1">
              <a:spcBef>
                <a:spcPts val="2375"/>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solidFill>
                  <a:srgbClr val="FC0128"/>
                </a:solidFill>
              </a:rPr>
              <a:t>Where in cache should data be placed so it can be quickly located?</a:t>
            </a:r>
          </a:p>
          <a:p>
            <a:pPr marL="0" indent="0" eaLnBrk="1" hangingPunct="1">
              <a:spcBef>
                <a:spcPts val="2375"/>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t>Direct Mapped (Simplest):</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t>Cache size is selected to be 2</a:t>
            </a:r>
            <a:r>
              <a:rPr lang="en-GB" baseline="30000" smtClean="0"/>
              <a:t>i</a:t>
            </a:r>
            <a:r>
              <a:rPr lang="en-GB" smtClean="0"/>
              <a:t>, e.g., 2</a:t>
            </a:r>
            <a:r>
              <a:rPr lang="en-GB" baseline="30000" smtClean="0"/>
              <a:t>16</a:t>
            </a:r>
            <a:r>
              <a:rPr lang="en-GB" smtClean="0"/>
              <a:t> </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t>The entire 32-bit address is used to locate an instruction/data in main memory</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t>The lower i bits (e.g., 16) are used to (quickly) find an item in the cache</a:t>
            </a:r>
          </a:p>
          <a:p>
            <a:pPr marL="0" lvl="1" indent="0" eaLnBrk="1" hangingPunct="1">
              <a:spcBef>
                <a:spcPts val="1363"/>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smtClean="0"/>
              <a:t>Implies that each instruction/data from main memory is copied to (mapped to) a specific cache location</a:t>
            </a:r>
          </a:p>
        </p:txBody>
      </p:sp>
      <p:sp>
        <p:nvSpPr>
          <p:cNvPr id="40964"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0965" name="TextBox 4"/>
          <p:cNvSpPr txBox="1">
            <a:spLocks noChangeArrowheads="1"/>
          </p:cNvSpPr>
          <p:nvPr/>
        </p:nvSpPr>
        <p:spPr bwMode="auto">
          <a:xfrm>
            <a:off x="304800" y="5867400"/>
            <a:ext cx="7391400" cy="369888"/>
          </a:xfrm>
          <a:prstGeom prst="rect">
            <a:avLst/>
          </a:prstGeom>
          <a:noFill/>
          <a:ln w="9525">
            <a:noFill/>
            <a:miter lim="800000"/>
            <a:headEnd/>
            <a:tailEnd/>
          </a:ln>
        </p:spPr>
        <p:txBody>
          <a:bodyPr>
            <a:spAutoFit/>
          </a:bodyPr>
          <a:lstStyle/>
          <a:p>
            <a:pPr algn="l"/>
            <a:r>
              <a:rPr lang="en-US" sz="1800">
                <a:solidFill>
                  <a:srgbClr val="FC0128"/>
                </a:solidFill>
              </a:rPr>
              <a:t>What is mapping? What does direct mapping mean?</a:t>
            </a:r>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5346700" y="4562475"/>
            <a:ext cx="2794000" cy="21082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55299" name="Line 2"/>
          <p:cNvSpPr>
            <a:spLocks noChangeShapeType="1"/>
          </p:cNvSpPr>
          <p:nvPr/>
        </p:nvSpPr>
        <p:spPr bwMode="auto">
          <a:xfrm>
            <a:off x="5346700" y="4854575"/>
            <a:ext cx="27940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00" name="Line 3"/>
          <p:cNvSpPr>
            <a:spLocks noChangeShapeType="1"/>
          </p:cNvSpPr>
          <p:nvPr/>
        </p:nvSpPr>
        <p:spPr bwMode="auto">
          <a:xfrm>
            <a:off x="5346700" y="5159375"/>
            <a:ext cx="27940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01" name="Line 4"/>
          <p:cNvSpPr>
            <a:spLocks noChangeShapeType="1"/>
          </p:cNvSpPr>
          <p:nvPr/>
        </p:nvSpPr>
        <p:spPr bwMode="auto">
          <a:xfrm>
            <a:off x="5346700" y="5464175"/>
            <a:ext cx="27940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02" name="Rectangle 5"/>
          <p:cNvSpPr>
            <a:spLocks noChangeArrowheads="1"/>
          </p:cNvSpPr>
          <p:nvPr/>
        </p:nvSpPr>
        <p:spPr bwMode="auto">
          <a:xfrm>
            <a:off x="5197475" y="3171825"/>
            <a:ext cx="1571625"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Index</a:t>
            </a:r>
          </a:p>
        </p:txBody>
      </p:sp>
      <p:sp>
        <p:nvSpPr>
          <p:cNvPr id="55303" name="Rectangle 6"/>
          <p:cNvSpPr>
            <a:spLocks noChangeArrowheads="1"/>
          </p:cNvSpPr>
          <p:nvPr/>
        </p:nvSpPr>
        <p:spPr bwMode="auto">
          <a:xfrm>
            <a:off x="8120063" y="4543425"/>
            <a:ext cx="323850" cy="320675"/>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0</a:t>
            </a:r>
          </a:p>
        </p:txBody>
      </p:sp>
      <p:sp>
        <p:nvSpPr>
          <p:cNvPr id="55304" name="Rectangle 7"/>
          <p:cNvSpPr>
            <a:spLocks noChangeArrowheads="1"/>
          </p:cNvSpPr>
          <p:nvPr/>
        </p:nvSpPr>
        <p:spPr bwMode="auto">
          <a:xfrm>
            <a:off x="8120063" y="4848225"/>
            <a:ext cx="323850" cy="319088"/>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1</a:t>
            </a:r>
          </a:p>
        </p:txBody>
      </p:sp>
      <p:sp>
        <p:nvSpPr>
          <p:cNvPr id="55305" name="Rectangle 8"/>
          <p:cNvSpPr>
            <a:spLocks noChangeArrowheads="1"/>
          </p:cNvSpPr>
          <p:nvPr/>
        </p:nvSpPr>
        <p:spPr bwMode="auto">
          <a:xfrm>
            <a:off x="8120063" y="5153025"/>
            <a:ext cx="323850" cy="319088"/>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2</a:t>
            </a:r>
          </a:p>
        </p:txBody>
      </p:sp>
      <p:sp>
        <p:nvSpPr>
          <p:cNvPr id="55306" name="Rectangle 9"/>
          <p:cNvSpPr>
            <a:spLocks noChangeArrowheads="1"/>
          </p:cNvSpPr>
          <p:nvPr/>
        </p:nvSpPr>
        <p:spPr bwMode="auto">
          <a:xfrm>
            <a:off x="8120063" y="5457825"/>
            <a:ext cx="323850" cy="320675"/>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3</a:t>
            </a:r>
          </a:p>
        </p:txBody>
      </p:sp>
      <p:sp>
        <p:nvSpPr>
          <p:cNvPr id="55307" name="Line 10"/>
          <p:cNvSpPr>
            <a:spLocks noChangeShapeType="1"/>
          </p:cNvSpPr>
          <p:nvPr/>
        </p:nvSpPr>
        <p:spPr bwMode="auto">
          <a:xfrm>
            <a:off x="5346700" y="5768975"/>
            <a:ext cx="27940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08" name="Line 11"/>
          <p:cNvSpPr>
            <a:spLocks noChangeShapeType="1"/>
          </p:cNvSpPr>
          <p:nvPr/>
        </p:nvSpPr>
        <p:spPr bwMode="auto">
          <a:xfrm>
            <a:off x="5346700" y="6378575"/>
            <a:ext cx="2794000"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09" name="Rectangle 12"/>
          <p:cNvSpPr>
            <a:spLocks noChangeArrowheads="1"/>
          </p:cNvSpPr>
          <p:nvPr/>
        </p:nvSpPr>
        <p:spPr bwMode="auto">
          <a:xfrm>
            <a:off x="6680200" y="5748338"/>
            <a:ext cx="284163" cy="368300"/>
          </a:xfrm>
          <a:prstGeom prst="rect">
            <a:avLst/>
          </a:prstGeom>
          <a:noFill/>
          <a:ln w="9525">
            <a:noFill/>
            <a:round/>
            <a:headEnd/>
            <a:tailEnd/>
          </a:ln>
        </p:spPr>
        <p:txBody>
          <a:bodyPr lIns="81966" tIns="40166" rIns="81966" bIns="40166">
            <a:spAutoFit/>
          </a:bodyPr>
          <a:lstStyle/>
          <a:p>
            <a:pPr>
              <a:lnSpc>
                <a:spcPct val="104000"/>
              </a:lnSpc>
            </a:pPr>
            <a:r>
              <a:rPr lang="en-GB" sz="1800" b="1">
                <a:latin typeface="Trebuchet MS" charset="0"/>
              </a:rPr>
              <a:t>:</a:t>
            </a:r>
          </a:p>
        </p:txBody>
      </p:sp>
      <p:sp>
        <p:nvSpPr>
          <p:cNvPr id="55310" name="Rectangle 13"/>
          <p:cNvSpPr>
            <a:spLocks noChangeArrowheads="1"/>
          </p:cNvSpPr>
          <p:nvPr/>
        </p:nvSpPr>
        <p:spPr bwMode="auto">
          <a:xfrm>
            <a:off x="5189538" y="4238625"/>
            <a:ext cx="1550987"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 Cache Data</a:t>
            </a:r>
          </a:p>
        </p:txBody>
      </p:sp>
      <p:sp>
        <p:nvSpPr>
          <p:cNvPr id="55311" name="Rectangle 14"/>
          <p:cNvSpPr>
            <a:spLocks noChangeArrowheads="1"/>
          </p:cNvSpPr>
          <p:nvPr/>
        </p:nvSpPr>
        <p:spPr bwMode="auto">
          <a:xfrm>
            <a:off x="7313613" y="4543425"/>
            <a:ext cx="825500"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0</a:t>
            </a:r>
          </a:p>
        </p:txBody>
      </p:sp>
      <p:sp>
        <p:nvSpPr>
          <p:cNvPr id="55312" name="Rectangle 15"/>
          <p:cNvSpPr>
            <a:spLocks noChangeArrowheads="1"/>
          </p:cNvSpPr>
          <p:nvPr/>
        </p:nvSpPr>
        <p:spPr bwMode="auto">
          <a:xfrm>
            <a:off x="850900" y="3190875"/>
            <a:ext cx="7442200" cy="2794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55313" name="Line 16"/>
          <p:cNvSpPr>
            <a:spLocks noChangeShapeType="1"/>
          </p:cNvSpPr>
          <p:nvPr/>
        </p:nvSpPr>
        <p:spPr bwMode="auto">
          <a:xfrm>
            <a:off x="7848600" y="3733800"/>
            <a:ext cx="1588" cy="1270000"/>
          </a:xfrm>
          <a:prstGeom prst="line">
            <a:avLst/>
          </a:prstGeom>
          <a:noFill/>
          <a:ln w="25560">
            <a:solidFill>
              <a:srgbClr val="FF0000"/>
            </a:solidFill>
            <a:miter lim="800000"/>
            <a:headEnd/>
            <a:tailEnd type="triangle" w="med" len="med"/>
          </a:ln>
        </p:spPr>
        <p:txBody>
          <a:bodyPr lIns="82945" tIns="41473" rIns="82945" bIns="41473"/>
          <a:lstStyle/>
          <a:p>
            <a:endParaRPr lang="en-US"/>
          </a:p>
        </p:txBody>
      </p:sp>
      <p:sp>
        <p:nvSpPr>
          <p:cNvPr id="55314" name="Line 17"/>
          <p:cNvSpPr>
            <a:spLocks noChangeShapeType="1"/>
          </p:cNvSpPr>
          <p:nvPr/>
        </p:nvSpPr>
        <p:spPr bwMode="auto">
          <a:xfrm>
            <a:off x="5257800" y="3190875"/>
            <a:ext cx="1588"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15" name="Rectangle 18"/>
          <p:cNvSpPr>
            <a:spLocks noChangeArrowheads="1"/>
          </p:cNvSpPr>
          <p:nvPr/>
        </p:nvSpPr>
        <p:spPr bwMode="auto">
          <a:xfrm>
            <a:off x="8043863" y="2867025"/>
            <a:ext cx="311150"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0</a:t>
            </a:r>
          </a:p>
        </p:txBody>
      </p:sp>
      <p:sp>
        <p:nvSpPr>
          <p:cNvPr id="55316" name="Rectangle 19"/>
          <p:cNvSpPr>
            <a:spLocks noChangeArrowheads="1"/>
          </p:cNvSpPr>
          <p:nvPr/>
        </p:nvSpPr>
        <p:spPr bwMode="auto">
          <a:xfrm>
            <a:off x="6826250" y="2867025"/>
            <a:ext cx="311150"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4</a:t>
            </a:r>
          </a:p>
        </p:txBody>
      </p:sp>
      <p:sp>
        <p:nvSpPr>
          <p:cNvPr id="55317" name="Rectangle 20"/>
          <p:cNvSpPr>
            <a:spLocks noChangeArrowheads="1"/>
          </p:cNvSpPr>
          <p:nvPr/>
        </p:nvSpPr>
        <p:spPr bwMode="auto">
          <a:xfrm>
            <a:off x="793750" y="2867025"/>
            <a:ext cx="439738"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31</a:t>
            </a:r>
          </a:p>
        </p:txBody>
      </p:sp>
      <p:sp>
        <p:nvSpPr>
          <p:cNvPr id="55318" name="Rectangle 21"/>
          <p:cNvSpPr>
            <a:spLocks noChangeArrowheads="1"/>
          </p:cNvSpPr>
          <p:nvPr/>
        </p:nvSpPr>
        <p:spPr bwMode="auto">
          <a:xfrm>
            <a:off x="1765300" y="4562475"/>
            <a:ext cx="3251200" cy="21082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55319" name="Line 22"/>
          <p:cNvSpPr>
            <a:spLocks noChangeShapeType="1"/>
          </p:cNvSpPr>
          <p:nvPr/>
        </p:nvSpPr>
        <p:spPr bwMode="auto">
          <a:xfrm flipH="1">
            <a:off x="1738313" y="4854575"/>
            <a:ext cx="3305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20" name="Line 23"/>
          <p:cNvSpPr>
            <a:spLocks noChangeShapeType="1"/>
          </p:cNvSpPr>
          <p:nvPr/>
        </p:nvSpPr>
        <p:spPr bwMode="auto">
          <a:xfrm flipH="1">
            <a:off x="1738313" y="5159375"/>
            <a:ext cx="3305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21" name="Line 24"/>
          <p:cNvSpPr>
            <a:spLocks noChangeShapeType="1"/>
          </p:cNvSpPr>
          <p:nvPr/>
        </p:nvSpPr>
        <p:spPr bwMode="auto">
          <a:xfrm flipH="1">
            <a:off x="1738313" y="5464175"/>
            <a:ext cx="3305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22" name="Line 25"/>
          <p:cNvSpPr>
            <a:spLocks noChangeShapeType="1"/>
          </p:cNvSpPr>
          <p:nvPr/>
        </p:nvSpPr>
        <p:spPr bwMode="auto">
          <a:xfrm flipH="1">
            <a:off x="1738313" y="5768975"/>
            <a:ext cx="3305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23" name="Line 26"/>
          <p:cNvSpPr>
            <a:spLocks noChangeShapeType="1"/>
          </p:cNvSpPr>
          <p:nvPr/>
        </p:nvSpPr>
        <p:spPr bwMode="auto">
          <a:xfrm flipH="1">
            <a:off x="1738313" y="6378575"/>
            <a:ext cx="33051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24" name="Rectangle 27"/>
          <p:cNvSpPr>
            <a:spLocks noChangeArrowheads="1"/>
          </p:cNvSpPr>
          <p:nvPr/>
        </p:nvSpPr>
        <p:spPr bwMode="auto">
          <a:xfrm>
            <a:off x="3251200" y="5824538"/>
            <a:ext cx="304800" cy="430212"/>
          </a:xfrm>
          <a:prstGeom prst="rect">
            <a:avLst/>
          </a:prstGeom>
          <a:noFill/>
          <a:ln w="9525">
            <a:noFill/>
            <a:round/>
            <a:headEnd/>
            <a:tailEnd/>
          </a:ln>
        </p:spPr>
        <p:txBody>
          <a:bodyPr lIns="81966" tIns="40166" rIns="81966" bIns="40166">
            <a:spAutoFit/>
          </a:bodyPr>
          <a:lstStyle/>
          <a:p>
            <a:pPr>
              <a:lnSpc>
                <a:spcPct val="104000"/>
              </a:lnSpc>
            </a:pPr>
            <a:r>
              <a:rPr lang="en-GB" sz="2200" b="1">
                <a:latin typeface="Trebuchet MS" charset="0"/>
              </a:rPr>
              <a:t>:</a:t>
            </a:r>
          </a:p>
        </p:txBody>
      </p:sp>
      <p:sp>
        <p:nvSpPr>
          <p:cNvPr id="55325" name="Rectangle 28"/>
          <p:cNvSpPr>
            <a:spLocks noChangeArrowheads="1"/>
          </p:cNvSpPr>
          <p:nvPr/>
        </p:nvSpPr>
        <p:spPr bwMode="auto">
          <a:xfrm>
            <a:off x="2084388" y="3171825"/>
            <a:ext cx="1360487"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Cache Tag</a:t>
            </a:r>
          </a:p>
        </p:txBody>
      </p:sp>
      <p:sp>
        <p:nvSpPr>
          <p:cNvPr id="55326" name="Rectangle 29"/>
          <p:cNvSpPr>
            <a:spLocks noChangeArrowheads="1"/>
          </p:cNvSpPr>
          <p:nvPr/>
        </p:nvSpPr>
        <p:spPr bwMode="auto">
          <a:xfrm>
            <a:off x="3275013" y="3171825"/>
            <a:ext cx="1858962"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Example: 0x50</a:t>
            </a:r>
          </a:p>
        </p:txBody>
      </p:sp>
      <p:sp>
        <p:nvSpPr>
          <p:cNvPr id="55327" name="Line 30"/>
          <p:cNvSpPr>
            <a:spLocks noChangeShapeType="1"/>
          </p:cNvSpPr>
          <p:nvPr/>
        </p:nvSpPr>
        <p:spPr bwMode="auto">
          <a:xfrm>
            <a:off x="8316913" y="5006975"/>
            <a:ext cx="431800" cy="1588"/>
          </a:xfrm>
          <a:prstGeom prst="line">
            <a:avLst/>
          </a:prstGeom>
          <a:noFill/>
          <a:ln w="25560">
            <a:solidFill>
              <a:srgbClr val="3366FF"/>
            </a:solidFill>
            <a:miter lim="800000"/>
            <a:headEnd type="triangle" w="med" len="med"/>
            <a:tailEnd/>
          </a:ln>
        </p:spPr>
        <p:txBody>
          <a:bodyPr lIns="82945" tIns="41473" rIns="82945" bIns="41473"/>
          <a:lstStyle/>
          <a:p>
            <a:endParaRPr lang="en-US"/>
          </a:p>
        </p:txBody>
      </p:sp>
      <p:sp>
        <p:nvSpPr>
          <p:cNvPr id="55328" name="Rectangle 31"/>
          <p:cNvSpPr>
            <a:spLocks noChangeArrowheads="1"/>
          </p:cNvSpPr>
          <p:nvPr/>
        </p:nvSpPr>
        <p:spPr bwMode="auto">
          <a:xfrm>
            <a:off x="5392738" y="3476625"/>
            <a:ext cx="1158875" cy="31908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Ex: 0x01</a:t>
            </a:r>
          </a:p>
        </p:txBody>
      </p:sp>
      <p:sp>
        <p:nvSpPr>
          <p:cNvPr id="55329" name="Rectangle 32"/>
          <p:cNvSpPr>
            <a:spLocks noChangeArrowheads="1"/>
          </p:cNvSpPr>
          <p:nvPr/>
        </p:nvSpPr>
        <p:spPr bwMode="auto">
          <a:xfrm>
            <a:off x="3060700" y="4848225"/>
            <a:ext cx="738188" cy="31908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0x50</a:t>
            </a:r>
          </a:p>
        </p:txBody>
      </p:sp>
      <p:sp>
        <p:nvSpPr>
          <p:cNvPr id="55330" name="Line 33"/>
          <p:cNvSpPr>
            <a:spLocks noChangeShapeType="1"/>
          </p:cNvSpPr>
          <p:nvPr/>
        </p:nvSpPr>
        <p:spPr bwMode="auto">
          <a:xfrm>
            <a:off x="4875213" y="3114675"/>
            <a:ext cx="1587" cy="1879600"/>
          </a:xfrm>
          <a:prstGeom prst="line">
            <a:avLst/>
          </a:prstGeom>
          <a:noFill/>
          <a:ln w="25560">
            <a:solidFill>
              <a:srgbClr val="000000"/>
            </a:solidFill>
            <a:miter lim="800000"/>
            <a:headEnd/>
            <a:tailEnd type="triangle" w="med" len="med"/>
          </a:ln>
        </p:spPr>
        <p:txBody>
          <a:bodyPr lIns="82945" tIns="41473" rIns="82945" bIns="41473"/>
          <a:lstStyle/>
          <a:p>
            <a:endParaRPr lang="en-US"/>
          </a:p>
        </p:txBody>
      </p:sp>
      <p:sp>
        <p:nvSpPr>
          <p:cNvPr id="55331" name="Rectangle 34"/>
          <p:cNvSpPr>
            <a:spLocks noChangeArrowheads="1"/>
          </p:cNvSpPr>
          <p:nvPr/>
        </p:nvSpPr>
        <p:spPr bwMode="auto">
          <a:xfrm>
            <a:off x="2840038" y="3689350"/>
            <a:ext cx="2513012" cy="576263"/>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 pos="1968500" algn="l"/>
              </a:tabLst>
            </a:pPr>
            <a:r>
              <a:rPr lang="en-GB" sz="1500" b="1">
                <a:latin typeface="Trebuchet MS" charset="0"/>
              </a:rPr>
              <a:t>Stored as part</a:t>
            </a:r>
          </a:p>
          <a:p>
            <a:pPr>
              <a:lnSpc>
                <a:spcPct val="104000"/>
              </a:lnSpc>
              <a:tabLst>
                <a:tab pos="655638" algn="l"/>
                <a:tab pos="1312863" algn="l"/>
                <a:tab pos="1968500" algn="l"/>
              </a:tabLst>
            </a:pPr>
            <a:r>
              <a:rPr lang="en-GB" sz="1500" b="1">
                <a:latin typeface="Trebuchet MS" charset="0"/>
              </a:rPr>
              <a:t>of the cache “state”</a:t>
            </a:r>
          </a:p>
        </p:txBody>
      </p:sp>
      <p:sp>
        <p:nvSpPr>
          <p:cNvPr id="55332" name="Rectangle 35"/>
          <p:cNvSpPr>
            <a:spLocks noChangeArrowheads="1"/>
          </p:cNvSpPr>
          <p:nvPr/>
        </p:nvSpPr>
        <p:spPr bwMode="auto">
          <a:xfrm>
            <a:off x="1154113" y="4562475"/>
            <a:ext cx="279400" cy="2108200"/>
          </a:xfrm>
          <a:prstGeom prst="rect">
            <a:avLst/>
          </a:prstGeom>
          <a:noFill/>
          <a:ln w="25560">
            <a:solidFill>
              <a:srgbClr val="000000"/>
            </a:solidFill>
            <a:miter lim="800000"/>
            <a:headEnd/>
            <a:tailEnd/>
          </a:ln>
        </p:spPr>
        <p:txBody>
          <a:bodyPr wrap="none" lIns="82945" tIns="41473" rIns="82945" bIns="41473" anchor="ctr"/>
          <a:lstStyle/>
          <a:p>
            <a:endParaRPr lang="en-US"/>
          </a:p>
        </p:txBody>
      </p:sp>
      <p:sp>
        <p:nvSpPr>
          <p:cNvPr id="55333" name="Rectangle 36"/>
          <p:cNvSpPr>
            <a:spLocks noChangeArrowheads="1"/>
          </p:cNvSpPr>
          <p:nvPr/>
        </p:nvSpPr>
        <p:spPr bwMode="auto">
          <a:xfrm>
            <a:off x="730250" y="4238625"/>
            <a:ext cx="1152525" cy="31908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Valid Bit</a:t>
            </a:r>
          </a:p>
        </p:txBody>
      </p:sp>
      <p:sp>
        <p:nvSpPr>
          <p:cNvPr id="55334" name="Line 37"/>
          <p:cNvSpPr>
            <a:spLocks noChangeShapeType="1"/>
          </p:cNvSpPr>
          <p:nvPr/>
        </p:nvSpPr>
        <p:spPr bwMode="auto">
          <a:xfrm flipH="1">
            <a:off x="1128713" y="4854575"/>
            <a:ext cx="3333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35" name="Line 38"/>
          <p:cNvSpPr>
            <a:spLocks noChangeShapeType="1"/>
          </p:cNvSpPr>
          <p:nvPr/>
        </p:nvSpPr>
        <p:spPr bwMode="auto">
          <a:xfrm flipH="1">
            <a:off x="1128713" y="5159375"/>
            <a:ext cx="3333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36" name="Line 39"/>
          <p:cNvSpPr>
            <a:spLocks noChangeShapeType="1"/>
          </p:cNvSpPr>
          <p:nvPr/>
        </p:nvSpPr>
        <p:spPr bwMode="auto">
          <a:xfrm flipH="1">
            <a:off x="1128713" y="5464175"/>
            <a:ext cx="3333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37" name="Line 40"/>
          <p:cNvSpPr>
            <a:spLocks noChangeShapeType="1"/>
          </p:cNvSpPr>
          <p:nvPr/>
        </p:nvSpPr>
        <p:spPr bwMode="auto">
          <a:xfrm flipH="1">
            <a:off x="1128713" y="5768975"/>
            <a:ext cx="3333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38" name="Line 41"/>
          <p:cNvSpPr>
            <a:spLocks noChangeShapeType="1"/>
          </p:cNvSpPr>
          <p:nvPr/>
        </p:nvSpPr>
        <p:spPr bwMode="auto">
          <a:xfrm flipH="1">
            <a:off x="1128713" y="6378575"/>
            <a:ext cx="333375" cy="1588"/>
          </a:xfrm>
          <a:prstGeom prst="line">
            <a:avLst/>
          </a:prstGeom>
          <a:noFill/>
          <a:ln w="25560">
            <a:solidFill>
              <a:srgbClr val="000000"/>
            </a:solidFill>
            <a:miter lim="800000"/>
            <a:headEnd/>
            <a:tailEnd/>
          </a:ln>
        </p:spPr>
        <p:txBody>
          <a:bodyPr lIns="82945" tIns="41473" rIns="82945" bIns="41473"/>
          <a:lstStyle/>
          <a:p>
            <a:endParaRPr lang="en-US"/>
          </a:p>
        </p:txBody>
      </p:sp>
      <p:sp>
        <p:nvSpPr>
          <p:cNvPr id="55339" name="Rectangle 42"/>
          <p:cNvSpPr>
            <a:spLocks noChangeArrowheads="1"/>
          </p:cNvSpPr>
          <p:nvPr/>
        </p:nvSpPr>
        <p:spPr bwMode="auto">
          <a:xfrm>
            <a:off x="1193800" y="5824538"/>
            <a:ext cx="303213" cy="430212"/>
          </a:xfrm>
          <a:prstGeom prst="rect">
            <a:avLst/>
          </a:prstGeom>
          <a:noFill/>
          <a:ln w="9525">
            <a:noFill/>
            <a:round/>
            <a:headEnd/>
            <a:tailEnd/>
          </a:ln>
        </p:spPr>
        <p:txBody>
          <a:bodyPr lIns="81966" tIns="40166" rIns="81966" bIns="40166">
            <a:spAutoFit/>
          </a:bodyPr>
          <a:lstStyle/>
          <a:p>
            <a:pPr>
              <a:lnSpc>
                <a:spcPct val="104000"/>
              </a:lnSpc>
            </a:pPr>
            <a:r>
              <a:rPr lang="en-GB" sz="2200" b="1">
                <a:latin typeface="Trebuchet MS" charset="0"/>
              </a:rPr>
              <a:t>:</a:t>
            </a:r>
          </a:p>
        </p:txBody>
      </p:sp>
      <p:sp>
        <p:nvSpPr>
          <p:cNvPr id="55340" name="Rectangle 43"/>
          <p:cNvSpPr>
            <a:spLocks noChangeArrowheads="1"/>
          </p:cNvSpPr>
          <p:nvPr/>
        </p:nvSpPr>
        <p:spPr bwMode="auto">
          <a:xfrm>
            <a:off x="8108950" y="6372225"/>
            <a:ext cx="465138" cy="320675"/>
          </a:xfrm>
          <a:prstGeom prst="rect">
            <a:avLst/>
          </a:prstGeom>
          <a:noFill/>
          <a:ln w="9525">
            <a:noFill/>
            <a:round/>
            <a:headEnd/>
            <a:tailEnd/>
          </a:ln>
        </p:spPr>
        <p:txBody>
          <a:bodyPr lIns="81966" tIns="40166" rIns="81966" bIns="40166">
            <a:spAutoFit/>
          </a:bodyPr>
          <a:lstStyle/>
          <a:p>
            <a:pPr>
              <a:lnSpc>
                <a:spcPct val="104000"/>
              </a:lnSpc>
            </a:pPr>
            <a:r>
              <a:rPr lang="en-GB" sz="1500" b="1">
                <a:latin typeface="Trebuchet MS" charset="0"/>
              </a:rPr>
              <a:t>31</a:t>
            </a:r>
          </a:p>
        </p:txBody>
      </p:sp>
      <p:sp>
        <p:nvSpPr>
          <p:cNvPr id="55341" name="Line 44"/>
          <p:cNvSpPr>
            <a:spLocks noChangeShapeType="1"/>
          </p:cNvSpPr>
          <p:nvPr/>
        </p:nvSpPr>
        <p:spPr bwMode="auto">
          <a:xfrm>
            <a:off x="7391400" y="4562475"/>
            <a:ext cx="1588"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42" name="Rectangle 45"/>
          <p:cNvSpPr>
            <a:spLocks noChangeArrowheads="1"/>
          </p:cNvSpPr>
          <p:nvPr/>
        </p:nvSpPr>
        <p:spPr bwMode="auto">
          <a:xfrm>
            <a:off x="6551613" y="4543425"/>
            <a:ext cx="825500"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1</a:t>
            </a:r>
          </a:p>
        </p:txBody>
      </p:sp>
      <p:sp>
        <p:nvSpPr>
          <p:cNvPr id="55343" name="Line 46"/>
          <p:cNvSpPr>
            <a:spLocks noChangeShapeType="1"/>
          </p:cNvSpPr>
          <p:nvPr/>
        </p:nvSpPr>
        <p:spPr bwMode="auto">
          <a:xfrm>
            <a:off x="6627813" y="4562475"/>
            <a:ext cx="1587"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44" name="Rectangle 47"/>
          <p:cNvSpPr>
            <a:spLocks noChangeArrowheads="1"/>
          </p:cNvSpPr>
          <p:nvPr/>
        </p:nvSpPr>
        <p:spPr bwMode="auto">
          <a:xfrm>
            <a:off x="5246688" y="4543425"/>
            <a:ext cx="949325"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31</a:t>
            </a:r>
          </a:p>
        </p:txBody>
      </p:sp>
      <p:sp>
        <p:nvSpPr>
          <p:cNvPr id="55345" name="Line 48"/>
          <p:cNvSpPr>
            <a:spLocks noChangeShapeType="1"/>
          </p:cNvSpPr>
          <p:nvPr/>
        </p:nvSpPr>
        <p:spPr bwMode="auto">
          <a:xfrm>
            <a:off x="6096000" y="4562475"/>
            <a:ext cx="1588"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46" name="Rectangle 49"/>
          <p:cNvSpPr>
            <a:spLocks noChangeArrowheads="1"/>
          </p:cNvSpPr>
          <p:nvPr/>
        </p:nvSpPr>
        <p:spPr bwMode="auto">
          <a:xfrm rot="-5400000">
            <a:off x="6196807" y="4502944"/>
            <a:ext cx="284162" cy="368300"/>
          </a:xfrm>
          <a:prstGeom prst="rect">
            <a:avLst/>
          </a:prstGeom>
          <a:noFill/>
          <a:ln w="9525">
            <a:noFill/>
            <a:round/>
            <a:headEnd/>
            <a:tailEnd/>
          </a:ln>
        </p:spPr>
        <p:txBody>
          <a:bodyPr lIns="81966" tIns="40166" rIns="81966" bIns="40166">
            <a:spAutoFit/>
          </a:bodyPr>
          <a:lstStyle/>
          <a:p>
            <a:pPr>
              <a:lnSpc>
                <a:spcPct val="104000"/>
              </a:lnSpc>
            </a:pPr>
            <a:r>
              <a:rPr lang="en-GB" sz="1800" b="1">
                <a:latin typeface="Trebuchet MS" charset="0"/>
              </a:rPr>
              <a:t>:</a:t>
            </a:r>
          </a:p>
        </p:txBody>
      </p:sp>
      <p:sp>
        <p:nvSpPr>
          <p:cNvPr id="55347" name="Rectangle 50"/>
          <p:cNvSpPr>
            <a:spLocks noChangeArrowheads="1"/>
          </p:cNvSpPr>
          <p:nvPr/>
        </p:nvSpPr>
        <p:spPr bwMode="auto">
          <a:xfrm>
            <a:off x="7304088" y="4848225"/>
            <a:ext cx="949325"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32</a:t>
            </a:r>
          </a:p>
        </p:txBody>
      </p:sp>
      <p:sp>
        <p:nvSpPr>
          <p:cNvPr id="55348" name="Line 51"/>
          <p:cNvSpPr>
            <a:spLocks noChangeShapeType="1"/>
          </p:cNvSpPr>
          <p:nvPr/>
        </p:nvSpPr>
        <p:spPr bwMode="auto">
          <a:xfrm>
            <a:off x="7391400" y="4867275"/>
            <a:ext cx="1588"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49" name="Rectangle 52"/>
          <p:cNvSpPr>
            <a:spLocks noChangeArrowheads="1"/>
          </p:cNvSpPr>
          <p:nvPr/>
        </p:nvSpPr>
        <p:spPr bwMode="auto">
          <a:xfrm>
            <a:off x="6542088" y="4848225"/>
            <a:ext cx="949325"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33</a:t>
            </a:r>
          </a:p>
        </p:txBody>
      </p:sp>
      <p:sp>
        <p:nvSpPr>
          <p:cNvPr id="55350" name="Line 53"/>
          <p:cNvSpPr>
            <a:spLocks noChangeShapeType="1"/>
          </p:cNvSpPr>
          <p:nvPr/>
        </p:nvSpPr>
        <p:spPr bwMode="auto">
          <a:xfrm>
            <a:off x="6627813" y="4867275"/>
            <a:ext cx="1587"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51" name="Rectangle 54"/>
          <p:cNvSpPr>
            <a:spLocks noChangeArrowheads="1"/>
          </p:cNvSpPr>
          <p:nvPr/>
        </p:nvSpPr>
        <p:spPr bwMode="auto">
          <a:xfrm>
            <a:off x="5246688" y="4848225"/>
            <a:ext cx="949325" cy="28733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63</a:t>
            </a:r>
          </a:p>
        </p:txBody>
      </p:sp>
      <p:sp>
        <p:nvSpPr>
          <p:cNvPr id="55352" name="Line 55"/>
          <p:cNvSpPr>
            <a:spLocks noChangeShapeType="1"/>
          </p:cNvSpPr>
          <p:nvPr/>
        </p:nvSpPr>
        <p:spPr bwMode="auto">
          <a:xfrm>
            <a:off x="6096000" y="4867275"/>
            <a:ext cx="1588"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53" name="Rectangle 56"/>
          <p:cNvSpPr>
            <a:spLocks noChangeArrowheads="1"/>
          </p:cNvSpPr>
          <p:nvPr/>
        </p:nvSpPr>
        <p:spPr bwMode="auto">
          <a:xfrm rot="-5400000">
            <a:off x="6196807" y="4807744"/>
            <a:ext cx="284162" cy="368300"/>
          </a:xfrm>
          <a:prstGeom prst="rect">
            <a:avLst/>
          </a:prstGeom>
          <a:noFill/>
          <a:ln w="9525">
            <a:noFill/>
            <a:round/>
            <a:headEnd/>
            <a:tailEnd/>
          </a:ln>
        </p:spPr>
        <p:txBody>
          <a:bodyPr lIns="81966" tIns="40166" rIns="81966" bIns="40166">
            <a:spAutoFit/>
          </a:bodyPr>
          <a:lstStyle/>
          <a:p>
            <a:pPr>
              <a:lnSpc>
                <a:spcPct val="104000"/>
              </a:lnSpc>
            </a:pPr>
            <a:r>
              <a:rPr lang="en-GB" sz="1800" b="1">
                <a:latin typeface="Trebuchet MS" charset="0"/>
              </a:rPr>
              <a:t>:</a:t>
            </a:r>
          </a:p>
        </p:txBody>
      </p:sp>
      <p:sp>
        <p:nvSpPr>
          <p:cNvPr id="55354" name="Rectangle 57"/>
          <p:cNvSpPr>
            <a:spLocks noChangeArrowheads="1"/>
          </p:cNvSpPr>
          <p:nvPr/>
        </p:nvSpPr>
        <p:spPr bwMode="auto">
          <a:xfrm>
            <a:off x="7142163" y="6372225"/>
            <a:ext cx="1071562" cy="288925"/>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992</a:t>
            </a:r>
          </a:p>
        </p:txBody>
      </p:sp>
      <p:sp>
        <p:nvSpPr>
          <p:cNvPr id="55355" name="Rectangle 58"/>
          <p:cNvSpPr>
            <a:spLocks noChangeArrowheads="1"/>
          </p:cNvSpPr>
          <p:nvPr/>
        </p:nvSpPr>
        <p:spPr bwMode="auto">
          <a:xfrm>
            <a:off x="5227638" y="6372225"/>
            <a:ext cx="1195387" cy="288925"/>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300" b="1">
                <a:latin typeface="Trebuchet MS" charset="0"/>
              </a:rPr>
              <a:t>Byte 1023</a:t>
            </a:r>
          </a:p>
        </p:txBody>
      </p:sp>
      <p:sp>
        <p:nvSpPr>
          <p:cNvPr id="55356" name="Rectangle 59"/>
          <p:cNvSpPr>
            <a:spLocks noChangeArrowheads="1"/>
          </p:cNvSpPr>
          <p:nvPr/>
        </p:nvSpPr>
        <p:spPr bwMode="auto">
          <a:xfrm rot="-5400000">
            <a:off x="6654801" y="6332537"/>
            <a:ext cx="284162" cy="366713"/>
          </a:xfrm>
          <a:prstGeom prst="rect">
            <a:avLst/>
          </a:prstGeom>
          <a:noFill/>
          <a:ln w="9525">
            <a:noFill/>
            <a:round/>
            <a:headEnd/>
            <a:tailEnd/>
          </a:ln>
        </p:spPr>
        <p:txBody>
          <a:bodyPr lIns="81966" tIns="40166" rIns="81966" bIns="40166">
            <a:spAutoFit/>
          </a:bodyPr>
          <a:lstStyle/>
          <a:p>
            <a:pPr>
              <a:lnSpc>
                <a:spcPct val="104000"/>
              </a:lnSpc>
            </a:pPr>
            <a:r>
              <a:rPr lang="en-GB" sz="1800" b="1">
                <a:latin typeface="Trebuchet MS" charset="0"/>
              </a:rPr>
              <a:t>:</a:t>
            </a:r>
          </a:p>
        </p:txBody>
      </p:sp>
      <p:sp>
        <p:nvSpPr>
          <p:cNvPr id="55357" name="Rectangle 60"/>
          <p:cNvSpPr>
            <a:spLocks noChangeArrowheads="1"/>
          </p:cNvSpPr>
          <p:nvPr/>
        </p:nvSpPr>
        <p:spPr bwMode="auto">
          <a:xfrm>
            <a:off x="1697038" y="4238625"/>
            <a:ext cx="1431925"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 Cache Tag</a:t>
            </a:r>
          </a:p>
        </p:txBody>
      </p:sp>
      <p:sp>
        <p:nvSpPr>
          <p:cNvPr id="55358" name="Line 61"/>
          <p:cNvSpPr>
            <a:spLocks noChangeShapeType="1"/>
          </p:cNvSpPr>
          <p:nvPr/>
        </p:nvSpPr>
        <p:spPr bwMode="auto">
          <a:xfrm>
            <a:off x="6858000" y="3190875"/>
            <a:ext cx="0" cy="279400"/>
          </a:xfrm>
          <a:prstGeom prst="line">
            <a:avLst/>
          </a:prstGeom>
          <a:noFill/>
          <a:ln w="25560">
            <a:solidFill>
              <a:srgbClr val="000000"/>
            </a:solidFill>
            <a:miter lim="800000"/>
            <a:headEnd/>
            <a:tailEnd/>
          </a:ln>
        </p:spPr>
        <p:txBody>
          <a:bodyPr lIns="82945" tIns="41473" rIns="82945" bIns="41473"/>
          <a:lstStyle/>
          <a:p>
            <a:endParaRPr lang="en-US"/>
          </a:p>
        </p:txBody>
      </p:sp>
      <p:sp>
        <p:nvSpPr>
          <p:cNvPr id="55359" name="Rectangle 62"/>
          <p:cNvSpPr>
            <a:spLocks noChangeArrowheads="1"/>
          </p:cNvSpPr>
          <p:nvPr/>
        </p:nvSpPr>
        <p:spPr bwMode="auto">
          <a:xfrm>
            <a:off x="6796088" y="3171825"/>
            <a:ext cx="1482725" cy="319088"/>
          </a:xfrm>
          <a:prstGeom prst="rect">
            <a:avLst/>
          </a:prstGeom>
          <a:noFill/>
          <a:ln w="9525">
            <a:noFill/>
            <a:round/>
            <a:headEnd/>
            <a:tailEnd/>
          </a:ln>
        </p:spPr>
        <p:txBody>
          <a:bodyPr lIns="81966" tIns="40166" rIns="81966" bIns="40166">
            <a:spAutoFit/>
          </a:bodyPr>
          <a:lstStyle/>
          <a:p>
            <a:pPr>
              <a:lnSpc>
                <a:spcPct val="104000"/>
              </a:lnSpc>
              <a:tabLst>
                <a:tab pos="655638" algn="l"/>
                <a:tab pos="1312863" algn="l"/>
              </a:tabLst>
            </a:pPr>
            <a:r>
              <a:rPr lang="en-GB" sz="1500" b="1">
                <a:latin typeface="Trebuchet MS" charset="0"/>
              </a:rPr>
              <a:t>Byte Select</a:t>
            </a:r>
          </a:p>
        </p:txBody>
      </p:sp>
      <p:sp>
        <p:nvSpPr>
          <p:cNvPr id="55360" name="Rectangle 63"/>
          <p:cNvSpPr>
            <a:spLocks noChangeArrowheads="1"/>
          </p:cNvSpPr>
          <p:nvPr/>
        </p:nvSpPr>
        <p:spPr bwMode="auto">
          <a:xfrm>
            <a:off x="6994525" y="3476625"/>
            <a:ext cx="1158875" cy="319088"/>
          </a:xfrm>
          <a:prstGeom prst="rect">
            <a:avLst/>
          </a:prstGeom>
          <a:noFill/>
          <a:ln w="9525">
            <a:noFill/>
            <a:round/>
            <a:headEnd/>
            <a:tailEnd/>
          </a:ln>
        </p:spPr>
        <p:txBody>
          <a:bodyPr lIns="81966" tIns="40166" rIns="81966" bIns="40166">
            <a:spAutoFit/>
          </a:bodyPr>
          <a:lstStyle/>
          <a:p>
            <a:pPr>
              <a:lnSpc>
                <a:spcPct val="104000"/>
              </a:lnSpc>
              <a:tabLst>
                <a:tab pos="655638" algn="l"/>
              </a:tabLst>
            </a:pPr>
            <a:r>
              <a:rPr lang="en-GB" sz="1500" b="1">
                <a:latin typeface="Trebuchet MS" charset="0"/>
              </a:rPr>
              <a:t>Ex: 0x00</a:t>
            </a:r>
          </a:p>
        </p:txBody>
      </p:sp>
      <p:sp>
        <p:nvSpPr>
          <p:cNvPr id="55361" name="Rectangle 64"/>
          <p:cNvSpPr>
            <a:spLocks noChangeArrowheads="1"/>
          </p:cNvSpPr>
          <p:nvPr/>
        </p:nvSpPr>
        <p:spPr bwMode="auto">
          <a:xfrm>
            <a:off x="5224463" y="2867025"/>
            <a:ext cx="311150"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9</a:t>
            </a:r>
          </a:p>
        </p:txBody>
      </p:sp>
      <p:sp>
        <p:nvSpPr>
          <p:cNvPr id="55362" name="Line 65"/>
          <p:cNvSpPr>
            <a:spLocks noChangeShapeType="1"/>
          </p:cNvSpPr>
          <p:nvPr/>
        </p:nvSpPr>
        <p:spPr bwMode="auto">
          <a:xfrm>
            <a:off x="5956300" y="3863975"/>
            <a:ext cx="2792413" cy="1588"/>
          </a:xfrm>
          <a:prstGeom prst="line">
            <a:avLst/>
          </a:prstGeom>
          <a:noFill/>
          <a:ln w="25560">
            <a:solidFill>
              <a:srgbClr val="3366FF"/>
            </a:solidFill>
            <a:miter lim="800000"/>
            <a:headEnd/>
            <a:tailEnd/>
          </a:ln>
        </p:spPr>
        <p:txBody>
          <a:bodyPr lIns="82945" tIns="41473" rIns="82945" bIns="41473"/>
          <a:lstStyle/>
          <a:p>
            <a:endParaRPr lang="en-US"/>
          </a:p>
        </p:txBody>
      </p:sp>
      <p:sp>
        <p:nvSpPr>
          <p:cNvPr id="55363" name="Line 66"/>
          <p:cNvSpPr>
            <a:spLocks noChangeShapeType="1"/>
          </p:cNvSpPr>
          <p:nvPr/>
        </p:nvSpPr>
        <p:spPr bwMode="auto">
          <a:xfrm flipV="1">
            <a:off x="8763000" y="3851275"/>
            <a:ext cx="1588" cy="1169988"/>
          </a:xfrm>
          <a:prstGeom prst="line">
            <a:avLst/>
          </a:prstGeom>
          <a:noFill/>
          <a:ln w="25560">
            <a:solidFill>
              <a:srgbClr val="3366FF"/>
            </a:solidFill>
            <a:miter lim="800000"/>
            <a:headEnd/>
            <a:tailEnd/>
          </a:ln>
        </p:spPr>
        <p:txBody>
          <a:bodyPr lIns="82945" tIns="41473" rIns="82945" bIns="41473"/>
          <a:lstStyle/>
          <a:p>
            <a:endParaRPr lang="en-US"/>
          </a:p>
        </p:txBody>
      </p:sp>
      <p:sp>
        <p:nvSpPr>
          <p:cNvPr id="55364" name="Line 67"/>
          <p:cNvSpPr>
            <a:spLocks noChangeShapeType="1"/>
          </p:cNvSpPr>
          <p:nvPr/>
        </p:nvSpPr>
        <p:spPr bwMode="auto">
          <a:xfrm flipV="1">
            <a:off x="5943600" y="3808413"/>
            <a:ext cx="0" cy="69850"/>
          </a:xfrm>
          <a:prstGeom prst="line">
            <a:avLst/>
          </a:prstGeom>
          <a:noFill/>
          <a:ln w="25560">
            <a:solidFill>
              <a:srgbClr val="3366FF"/>
            </a:solidFill>
            <a:miter lim="800000"/>
            <a:headEnd/>
            <a:tailEnd/>
          </a:ln>
        </p:spPr>
        <p:txBody>
          <a:bodyPr lIns="82945" tIns="41473" rIns="82945" bIns="41473"/>
          <a:lstStyle/>
          <a:p>
            <a:endParaRPr lang="en-US"/>
          </a:p>
        </p:txBody>
      </p:sp>
      <p:sp>
        <p:nvSpPr>
          <p:cNvPr id="55365" name="Text Box 68"/>
          <p:cNvSpPr txBox="1">
            <a:spLocks noChangeArrowheads="1"/>
          </p:cNvSpPr>
          <p:nvPr/>
        </p:nvSpPr>
        <p:spPr bwMode="auto">
          <a:xfrm>
            <a:off x="3541713" y="2605088"/>
            <a:ext cx="1774825" cy="403225"/>
          </a:xfrm>
          <a:prstGeom prst="rect">
            <a:avLst/>
          </a:prstGeom>
          <a:noFill/>
          <a:ln w="9525">
            <a:noFill/>
            <a:round/>
            <a:headEnd/>
            <a:tailEnd/>
          </a:ln>
        </p:spPr>
        <p:txBody>
          <a:bodyPr lIns="81639" tIns="42452" rIns="81639" bIns="42452">
            <a:spAutoFit/>
          </a:bodyPr>
          <a:lstStyle/>
          <a:p>
            <a:pPr>
              <a:lnSpc>
                <a:spcPct val="104000"/>
              </a:lnSpc>
              <a:tabLst>
                <a:tab pos="655638" algn="l"/>
                <a:tab pos="1312863" algn="l"/>
              </a:tabLst>
            </a:pPr>
            <a:r>
              <a:rPr lang="en-GB" sz="2000">
                <a:latin typeface="Trebuchet MS" charset="0"/>
              </a:rPr>
              <a:t>Block address</a:t>
            </a:r>
          </a:p>
        </p:txBody>
      </p:sp>
      <p:sp>
        <p:nvSpPr>
          <p:cNvPr id="55366" name="Line 69"/>
          <p:cNvSpPr>
            <a:spLocks noChangeShapeType="1"/>
          </p:cNvSpPr>
          <p:nvPr/>
        </p:nvSpPr>
        <p:spPr bwMode="auto">
          <a:xfrm>
            <a:off x="5486400" y="2797175"/>
            <a:ext cx="1293813" cy="1588"/>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55367" name="Line 70"/>
          <p:cNvSpPr>
            <a:spLocks noChangeShapeType="1"/>
          </p:cNvSpPr>
          <p:nvPr/>
        </p:nvSpPr>
        <p:spPr bwMode="auto">
          <a:xfrm flipH="1">
            <a:off x="912813" y="2797175"/>
            <a:ext cx="2670175" cy="1588"/>
          </a:xfrm>
          <a:prstGeom prst="line">
            <a:avLst/>
          </a:prstGeom>
          <a:noFill/>
          <a:ln w="12600">
            <a:solidFill>
              <a:srgbClr val="000000"/>
            </a:solidFill>
            <a:miter lim="800000"/>
            <a:headEnd/>
            <a:tailEnd type="triangle" w="med" len="med"/>
          </a:ln>
        </p:spPr>
        <p:txBody>
          <a:bodyPr lIns="82945" tIns="41473" rIns="82945" bIns="41473"/>
          <a:lstStyle/>
          <a:p>
            <a:endParaRPr lang="en-US"/>
          </a:p>
        </p:txBody>
      </p:sp>
      <p:sp>
        <p:nvSpPr>
          <p:cNvPr id="55368" name="Rectangle 71"/>
          <p:cNvSpPr>
            <a:spLocks noGrp="1" noChangeArrowheads="1"/>
          </p:cNvSpPr>
          <p:nvPr>
            <p:ph type="title"/>
          </p:nvPr>
        </p:nvSpPr>
        <p:spPr>
          <a:xfrm>
            <a:off x="-381000" y="215900"/>
            <a:ext cx="9906000" cy="774700"/>
          </a:xfrm>
        </p:spPr>
        <p:txBody>
          <a:bodyPr lIns="82945" tIns="41473" rIns="82945" bIns="41473">
            <a:normAutofit fontScale="90000"/>
          </a:bodyPr>
          <a:lstStyle/>
          <a:p>
            <a:pPr algn="ct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mtClean="0">
                <a:solidFill>
                  <a:srgbClr val="000000"/>
                </a:solidFill>
              </a:rPr>
              <a:t>Example: 1 KB Direct Mapped Cache with 32 B Blocks</a:t>
            </a:r>
          </a:p>
        </p:txBody>
      </p:sp>
      <p:sp>
        <p:nvSpPr>
          <p:cNvPr id="55369" name="Rectangle 72"/>
          <p:cNvSpPr>
            <a:spLocks noGrp="1" noChangeArrowheads="1"/>
          </p:cNvSpPr>
          <p:nvPr>
            <p:ph type="body" idx="1"/>
          </p:nvPr>
        </p:nvSpPr>
        <p:spPr>
          <a:xfrm>
            <a:off x="228600" y="914400"/>
            <a:ext cx="8763000" cy="1219200"/>
          </a:xfrm>
        </p:spPr>
        <p:txBody>
          <a:bodyPr lIns="82945" tIns="41473" rIns="82945" bIns="41473">
            <a:normAutofit fontScale="92500" lnSpcReduction="20000"/>
          </a:bodyPr>
          <a:lstStyle/>
          <a:p>
            <a:pPr marL="309563" indent="-309563" eaLnBrk="1" hangingPunct="1">
              <a:lnSpc>
                <a:spcPct val="86000"/>
              </a:lnSpc>
              <a:spcBef>
                <a:spcPts val="425"/>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For a 2^N byte cache:</a:t>
            </a:r>
          </a:p>
          <a:p>
            <a:pPr marL="0" lvl="1" indent="0" eaLnBrk="1" hangingPunct="1">
              <a:lnSpc>
                <a:spcPct val="8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The uppermost (32 - N) bits are always the Cache Tag</a:t>
            </a:r>
          </a:p>
          <a:p>
            <a:pPr marL="0" lvl="1" indent="0" eaLnBrk="1" hangingPunct="1">
              <a:lnSpc>
                <a:spcPct val="86000"/>
              </a:lnSpc>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The lowest M bits are the Byte Select (Block Size = 2 ** M)</a:t>
            </a:r>
          </a:p>
          <a:p>
            <a:pPr marL="0" lvl="1" indent="0" eaLnBrk="1" hangingPunct="1">
              <a:spcBef>
                <a:spcPts val="550"/>
              </a:spcBef>
              <a:spcAft>
                <a:spcPts val="550"/>
              </a:spcAft>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1800" smtClean="0"/>
              <a:t>On cache miss, pull in complete “Cache Block” (or “Cache Line”)</a:t>
            </a:r>
          </a:p>
        </p:txBody>
      </p:sp>
      <p:sp>
        <p:nvSpPr>
          <p:cNvPr id="55370" name="Rectangle 73"/>
          <p:cNvSpPr>
            <a:spLocks noChangeArrowheads="1"/>
          </p:cNvSpPr>
          <p:nvPr/>
        </p:nvSpPr>
        <p:spPr bwMode="auto">
          <a:xfrm>
            <a:off x="6540500" y="2867025"/>
            <a:ext cx="311150"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5</a:t>
            </a:r>
          </a:p>
        </p:txBody>
      </p:sp>
      <p:sp>
        <p:nvSpPr>
          <p:cNvPr id="55371" name="Rectangle 74"/>
          <p:cNvSpPr>
            <a:spLocks noChangeArrowheads="1"/>
          </p:cNvSpPr>
          <p:nvPr/>
        </p:nvSpPr>
        <p:spPr bwMode="auto">
          <a:xfrm>
            <a:off x="4852988" y="2867025"/>
            <a:ext cx="439737" cy="320675"/>
          </a:xfrm>
          <a:prstGeom prst="rect">
            <a:avLst/>
          </a:prstGeom>
          <a:noFill/>
          <a:ln w="9525">
            <a:noFill/>
            <a:round/>
            <a:headEnd/>
            <a:tailEnd/>
          </a:ln>
        </p:spPr>
        <p:txBody>
          <a:bodyPr lIns="81966" tIns="40166" rIns="81966" bIns="40166">
            <a:spAutoFit/>
          </a:bodyPr>
          <a:lstStyle/>
          <a:p>
            <a:pPr>
              <a:lnSpc>
                <a:spcPct val="104000"/>
              </a:lnSpc>
            </a:pPr>
            <a:r>
              <a:rPr lang="en-GB" sz="1500">
                <a:latin typeface="Trebuchet MS" charset="0"/>
              </a:rPr>
              <a:t>10</a:t>
            </a:r>
          </a:p>
        </p:txBody>
      </p:sp>
      <p:sp>
        <p:nvSpPr>
          <p:cNvPr id="55372" name="Rectangle 75"/>
          <p:cNvSpPr>
            <a:spLocks noChangeArrowheads="1"/>
          </p:cNvSpPr>
          <p:nvPr/>
        </p:nvSpPr>
        <p:spPr bwMode="auto">
          <a:xfrm>
            <a:off x="4986338" y="2706688"/>
            <a:ext cx="184150" cy="396875"/>
          </a:xfrm>
          <a:prstGeom prst="rect">
            <a:avLst/>
          </a:prstGeom>
          <a:noFill/>
          <a:ln w="9525">
            <a:noFill/>
            <a:round/>
            <a:headEnd/>
            <a:tailEnd/>
          </a:ln>
        </p:spPr>
        <p:txBody>
          <a:bodyPr wrap="none" lIns="82945" tIns="41473" rIns="82945" bIns="41473" anchor="ctr"/>
          <a:lstStyle/>
          <a:p>
            <a:endParaRPr lang="en-US"/>
          </a:p>
        </p:txBody>
      </p:sp>
      <p:sp>
        <p:nvSpPr>
          <p:cNvPr id="55373" name="Line 4"/>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758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758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7589" name="Rectangle 4"/>
          <p:cNvSpPr>
            <a:spLocks noChangeArrowheads="1"/>
          </p:cNvSpPr>
          <p:nvPr>
            <p:ph type="title"/>
          </p:nvPr>
        </p:nvSpPr>
        <p:spPr>
          <a:xfrm>
            <a:off x="533400" y="228600"/>
            <a:ext cx="8153400" cy="457200"/>
          </a:xfrm>
        </p:spPr>
        <p:txBody>
          <a:bodyPr>
            <a:normAutofit fontScale="90000"/>
          </a:bodyPr>
          <a:lstStyle/>
          <a:p>
            <a:pPr algn="ctr" eaLnBrk="1" hangingPunct="1"/>
            <a:r>
              <a:rPr lang="en-US" sz="3200" smtClean="0">
                <a:solidFill>
                  <a:schemeClr val="tx2"/>
                </a:solidFill>
              </a:rPr>
              <a:t>Direct Mapped Cache</a:t>
            </a:r>
            <a:endParaRPr lang="en-US" smtClean="0"/>
          </a:p>
        </p:txBody>
      </p:sp>
      <p:grpSp>
        <p:nvGrpSpPr>
          <p:cNvPr id="2" name="Group 5"/>
          <p:cNvGrpSpPr>
            <a:grpSpLocks/>
          </p:cNvGrpSpPr>
          <p:nvPr/>
        </p:nvGrpSpPr>
        <p:grpSpPr bwMode="auto">
          <a:xfrm>
            <a:off x="1295400" y="2249488"/>
            <a:ext cx="1003300" cy="1219200"/>
            <a:chOff x="0" y="0"/>
            <a:chExt cx="632" cy="768"/>
          </a:xfrm>
        </p:grpSpPr>
        <p:sp>
          <p:nvSpPr>
            <p:cNvPr id="67707" name="Rectangle 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708" name="Line 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709" name="Line 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710" name="Line 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3" name="Group 10"/>
          <p:cNvGrpSpPr>
            <a:grpSpLocks/>
          </p:cNvGrpSpPr>
          <p:nvPr/>
        </p:nvGrpSpPr>
        <p:grpSpPr bwMode="auto">
          <a:xfrm>
            <a:off x="3276600" y="2249488"/>
            <a:ext cx="1003300" cy="1219200"/>
            <a:chOff x="0" y="0"/>
            <a:chExt cx="632" cy="768"/>
          </a:xfrm>
        </p:grpSpPr>
        <p:sp>
          <p:nvSpPr>
            <p:cNvPr id="67703" name="Rectangle 11"/>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704" name="Line 12"/>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705" name="Line 13"/>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706" name="Line 14"/>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4" name="Group 15"/>
          <p:cNvGrpSpPr>
            <a:grpSpLocks/>
          </p:cNvGrpSpPr>
          <p:nvPr/>
        </p:nvGrpSpPr>
        <p:grpSpPr bwMode="auto">
          <a:xfrm>
            <a:off x="5334000" y="2249488"/>
            <a:ext cx="1003300" cy="1219200"/>
            <a:chOff x="0" y="0"/>
            <a:chExt cx="632" cy="768"/>
          </a:xfrm>
        </p:grpSpPr>
        <p:sp>
          <p:nvSpPr>
            <p:cNvPr id="67699" name="Rectangle 1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700" name="Line 1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701" name="Line 1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702" name="Line 1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5" name="Group 20"/>
          <p:cNvGrpSpPr>
            <a:grpSpLocks/>
          </p:cNvGrpSpPr>
          <p:nvPr/>
        </p:nvGrpSpPr>
        <p:grpSpPr bwMode="auto">
          <a:xfrm>
            <a:off x="7391400" y="2249488"/>
            <a:ext cx="1003300" cy="1219200"/>
            <a:chOff x="0" y="0"/>
            <a:chExt cx="632" cy="768"/>
          </a:xfrm>
        </p:grpSpPr>
        <p:sp>
          <p:nvSpPr>
            <p:cNvPr id="67695" name="Rectangle 21"/>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696" name="Line 22"/>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697" name="Line 23"/>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698" name="Line 24"/>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6" name="Group 25"/>
          <p:cNvGrpSpPr>
            <a:grpSpLocks/>
          </p:cNvGrpSpPr>
          <p:nvPr/>
        </p:nvGrpSpPr>
        <p:grpSpPr bwMode="auto">
          <a:xfrm>
            <a:off x="7391400" y="4078288"/>
            <a:ext cx="1003300" cy="1219200"/>
            <a:chOff x="0" y="0"/>
            <a:chExt cx="632" cy="768"/>
          </a:xfrm>
        </p:grpSpPr>
        <p:sp>
          <p:nvSpPr>
            <p:cNvPr id="67691" name="Rectangle 2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692" name="Line 2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693" name="Line 2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694" name="Line 2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7" name="Group 30"/>
          <p:cNvGrpSpPr>
            <a:grpSpLocks/>
          </p:cNvGrpSpPr>
          <p:nvPr/>
        </p:nvGrpSpPr>
        <p:grpSpPr bwMode="auto">
          <a:xfrm>
            <a:off x="5334000" y="4078288"/>
            <a:ext cx="1003300" cy="1219200"/>
            <a:chOff x="0" y="0"/>
            <a:chExt cx="632" cy="768"/>
          </a:xfrm>
        </p:grpSpPr>
        <p:sp>
          <p:nvSpPr>
            <p:cNvPr id="67687" name="Rectangle 31"/>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688" name="Line 32"/>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689" name="Line 33"/>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690" name="Line 34"/>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8" name="Group 35"/>
          <p:cNvGrpSpPr>
            <a:grpSpLocks/>
          </p:cNvGrpSpPr>
          <p:nvPr/>
        </p:nvGrpSpPr>
        <p:grpSpPr bwMode="auto">
          <a:xfrm>
            <a:off x="3352800" y="4078288"/>
            <a:ext cx="1003300" cy="1219200"/>
            <a:chOff x="0" y="0"/>
            <a:chExt cx="632" cy="768"/>
          </a:xfrm>
        </p:grpSpPr>
        <p:sp>
          <p:nvSpPr>
            <p:cNvPr id="67683" name="Rectangle 36"/>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684" name="Line 37"/>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685" name="Line 38"/>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686" name="Line 39"/>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grpSp>
        <p:nvGrpSpPr>
          <p:cNvPr id="9" name="Group 40"/>
          <p:cNvGrpSpPr>
            <a:grpSpLocks/>
          </p:cNvGrpSpPr>
          <p:nvPr/>
        </p:nvGrpSpPr>
        <p:grpSpPr bwMode="auto">
          <a:xfrm>
            <a:off x="1295400" y="4078288"/>
            <a:ext cx="1003300" cy="1219200"/>
            <a:chOff x="0" y="0"/>
            <a:chExt cx="632" cy="768"/>
          </a:xfrm>
        </p:grpSpPr>
        <p:sp>
          <p:nvSpPr>
            <p:cNvPr id="67679" name="Rectangle 41"/>
            <p:cNvSpPr>
              <a:spLocks/>
            </p:cNvSpPr>
            <p:nvPr/>
          </p:nvSpPr>
          <p:spPr bwMode="auto">
            <a:xfrm>
              <a:off x="0" y="0"/>
              <a:ext cx="632" cy="768"/>
            </a:xfrm>
            <a:prstGeom prst="rect">
              <a:avLst/>
            </a:prstGeom>
            <a:noFill/>
            <a:ln w="12700">
              <a:solidFill>
                <a:srgbClr val="000000"/>
              </a:solidFill>
              <a:miter lim="800000"/>
              <a:headEnd/>
              <a:tailEnd/>
            </a:ln>
          </p:spPr>
          <p:txBody>
            <a:bodyPr wrap="none" lIns="0" tIns="0" rIns="0" bIns="0"/>
            <a:lstStyle/>
            <a:p>
              <a:endParaRPr lang="en-US"/>
            </a:p>
          </p:txBody>
        </p:sp>
        <p:sp>
          <p:nvSpPr>
            <p:cNvPr id="67680" name="Line 42"/>
            <p:cNvSpPr>
              <a:spLocks noChangeShapeType="1"/>
            </p:cNvSpPr>
            <p:nvPr/>
          </p:nvSpPr>
          <p:spPr bwMode="auto">
            <a:xfrm>
              <a:off x="0" y="384"/>
              <a:ext cx="624" cy="0"/>
            </a:xfrm>
            <a:prstGeom prst="line">
              <a:avLst/>
            </a:prstGeom>
            <a:noFill/>
            <a:ln w="12700">
              <a:solidFill>
                <a:srgbClr val="000000"/>
              </a:solidFill>
              <a:round/>
              <a:headEnd/>
              <a:tailEnd/>
            </a:ln>
          </p:spPr>
          <p:txBody>
            <a:bodyPr lIns="0" tIns="0" rIns="0" bIns="0"/>
            <a:lstStyle/>
            <a:p>
              <a:endParaRPr lang="en-US"/>
            </a:p>
          </p:txBody>
        </p:sp>
        <p:sp>
          <p:nvSpPr>
            <p:cNvPr id="67681" name="Line 43"/>
            <p:cNvSpPr>
              <a:spLocks noChangeShapeType="1"/>
            </p:cNvSpPr>
            <p:nvPr/>
          </p:nvSpPr>
          <p:spPr bwMode="auto">
            <a:xfrm>
              <a:off x="0" y="192"/>
              <a:ext cx="624" cy="0"/>
            </a:xfrm>
            <a:prstGeom prst="line">
              <a:avLst/>
            </a:prstGeom>
            <a:noFill/>
            <a:ln w="12700">
              <a:solidFill>
                <a:srgbClr val="000000"/>
              </a:solidFill>
              <a:round/>
              <a:headEnd/>
              <a:tailEnd/>
            </a:ln>
          </p:spPr>
          <p:txBody>
            <a:bodyPr lIns="0" tIns="0" rIns="0" bIns="0"/>
            <a:lstStyle/>
            <a:p>
              <a:endParaRPr lang="en-US"/>
            </a:p>
          </p:txBody>
        </p:sp>
        <p:sp>
          <p:nvSpPr>
            <p:cNvPr id="67682" name="Line 44"/>
            <p:cNvSpPr>
              <a:spLocks noChangeShapeType="1"/>
            </p:cNvSpPr>
            <p:nvPr/>
          </p:nvSpPr>
          <p:spPr bwMode="auto">
            <a:xfrm>
              <a:off x="0" y="576"/>
              <a:ext cx="624" cy="0"/>
            </a:xfrm>
            <a:prstGeom prst="line">
              <a:avLst/>
            </a:prstGeom>
            <a:noFill/>
            <a:ln w="12700">
              <a:solidFill>
                <a:srgbClr val="000000"/>
              </a:solidFill>
              <a:round/>
              <a:headEnd/>
              <a:tailEnd/>
            </a:ln>
          </p:spPr>
          <p:txBody>
            <a:bodyPr lIns="0" tIns="0" rIns="0" bIns="0"/>
            <a:lstStyle/>
            <a:p>
              <a:endParaRPr lang="en-US"/>
            </a:p>
          </p:txBody>
        </p:sp>
      </p:grpSp>
      <p:sp>
        <p:nvSpPr>
          <p:cNvPr id="67598" name="Rectangle 45"/>
          <p:cNvSpPr>
            <a:spLocks/>
          </p:cNvSpPr>
          <p:nvPr/>
        </p:nvSpPr>
        <p:spPr bwMode="auto">
          <a:xfrm>
            <a:off x="1355725" y="18288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0</a:t>
            </a:r>
          </a:p>
        </p:txBody>
      </p:sp>
      <p:sp>
        <p:nvSpPr>
          <p:cNvPr id="67599" name="Rectangle 46"/>
          <p:cNvSpPr>
            <a:spLocks/>
          </p:cNvSpPr>
          <p:nvPr/>
        </p:nvSpPr>
        <p:spPr bwMode="auto">
          <a:xfrm>
            <a:off x="3260725" y="18288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1</a:t>
            </a:r>
          </a:p>
        </p:txBody>
      </p:sp>
      <p:sp>
        <p:nvSpPr>
          <p:cNvPr id="67600" name="Rectangle 47"/>
          <p:cNvSpPr>
            <a:spLocks/>
          </p:cNvSpPr>
          <p:nvPr/>
        </p:nvSpPr>
        <p:spPr bwMode="auto">
          <a:xfrm>
            <a:off x="5241925" y="18288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2</a:t>
            </a:r>
          </a:p>
        </p:txBody>
      </p:sp>
      <p:sp>
        <p:nvSpPr>
          <p:cNvPr id="67601" name="Rectangle 48"/>
          <p:cNvSpPr>
            <a:spLocks/>
          </p:cNvSpPr>
          <p:nvPr/>
        </p:nvSpPr>
        <p:spPr bwMode="auto">
          <a:xfrm>
            <a:off x="7375525" y="18288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3</a:t>
            </a:r>
          </a:p>
        </p:txBody>
      </p:sp>
      <p:sp>
        <p:nvSpPr>
          <p:cNvPr id="67602" name="Rectangle 49"/>
          <p:cNvSpPr>
            <a:spLocks/>
          </p:cNvSpPr>
          <p:nvPr/>
        </p:nvSpPr>
        <p:spPr bwMode="auto">
          <a:xfrm>
            <a:off x="1219200" y="3697288"/>
            <a:ext cx="203200" cy="350837"/>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4</a:t>
            </a:r>
          </a:p>
        </p:txBody>
      </p:sp>
      <p:sp>
        <p:nvSpPr>
          <p:cNvPr id="67603" name="Rectangle 50"/>
          <p:cNvSpPr>
            <a:spLocks/>
          </p:cNvSpPr>
          <p:nvPr/>
        </p:nvSpPr>
        <p:spPr bwMode="auto">
          <a:xfrm>
            <a:off x="3260725" y="36576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3</a:t>
            </a:r>
          </a:p>
        </p:txBody>
      </p:sp>
      <p:sp>
        <p:nvSpPr>
          <p:cNvPr id="67604" name="Rectangle 51"/>
          <p:cNvSpPr>
            <a:spLocks/>
          </p:cNvSpPr>
          <p:nvPr/>
        </p:nvSpPr>
        <p:spPr bwMode="auto">
          <a:xfrm>
            <a:off x="5318125" y="3657600"/>
            <a:ext cx="203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4</a:t>
            </a:r>
          </a:p>
        </p:txBody>
      </p:sp>
      <p:sp>
        <p:nvSpPr>
          <p:cNvPr id="67605" name="Rectangle 52"/>
          <p:cNvSpPr>
            <a:spLocks/>
          </p:cNvSpPr>
          <p:nvPr/>
        </p:nvSpPr>
        <p:spPr bwMode="auto">
          <a:xfrm>
            <a:off x="7299325" y="3657600"/>
            <a:ext cx="330200" cy="350838"/>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15</a:t>
            </a:r>
          </a:p>
        </p:txBody>
      </p:sp>
      <p:grpSp>
        <p:nvGrpSpPr>
          <p:cNvPr id="10" name="Group 53"/>
          <p:cNvGrpSpPr>
            <a:grpSpLocks/>
          </p:cNvGrpSpPr>
          <p:nvPr/>
        </p:nvGrpSpPr>
        <p:grpSpPr bwMode="auto">
          <a:xfrm>
            <a:off x="762000" y="2249488"/>
            <a:ext cx="546100" cy="1219200"/>
            <a:chOff x="0" y="0"/>
            <a:chExt cx="344" cy="768"/>
          </a:xfrm>
        </p:grpSpPr>
        <p:sp>
          <p:nvSpPr>
            <p:cNvPr id="67675" name="Rectangle 54"/>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76" name="Line 55"/>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77" name="Line 56"/>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78" name="Line 57"/>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1" name="Group 58"/>
          <p:cNvGrpSpPr>
            <a:grpSpLocks/>
          </p:cNvGrpSpPr>
          <p:nvPr/>
        </p:nvGrpSpPr>
        <p:grpSpPr bwMode="auto">
          <a:xfrm>
            <a:off x="2743200" y="2249488"/>
            <a:ext cx="546100" cy="1219200"/>
            <a:chOff x="0" y="0"/>
            <a:chExt cx="344" cy="768"/>
          </a:xfrm>
        </p:grpSpPr>
        <p:sp>
          <p:nvSpPr>
            <p:cNvPr id="67671" name="Rectangle 59"/>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72" name="Line 60"/>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73" name="Line 61"/>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74" name="Line 62"/>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2" name="Group 63"/>
          <p:cNvGrpSpPr>
            <a:grpSpLocks/>
          </p:cNvGrpSpPr>
          <p:nvPr/>
        </p:nvGrpSpPr>
        <p:grpSpPr bwMode="auto">
          <a:xfrm>
            <a:off x="4800600" y="2249488"/>
            <a:ext cx="546100" cy="1219200"/>
            <a:chOff x="0" y="0"/>
            <a:chExt cx="344" cy="768"/>
          </a:xfrm>
        </p:grpSpPr>
        <p:sp>
          <p:nvSpPr>
            <p:cNvPr id="67667" name="Rectangle 64"/>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68" name="Line 65"/>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69" name="Line 66"/>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70" name="Line 67"/>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3" name="Group 68"/>
          <p:cNvGrpSpPr>
            <a:grpSpLocks/>
          </p:cNvGrpSpPr>
          <p:nvPr/>
        </p:nvGrpSpPr>
        <p:grpSpPr bwMode="auto">
          <a:xfrm>
            <a:off x="6858000" y="2249488"/>
            <a:ext cx="546100" cy="1219200"/>
            <a:chOff x="0" y="0"/>
            <a:chExt cx="344" cy="768"/>
          </a:xfrm>
        </p:grpSpPr>
        <p:sp>
          <p:nvSpPr>
            <p:cNvPr id="67663" name="Rectangle 69"/>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64" name="Line 70"/>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65" name="Line 71"/>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66" name="Line 72"/>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4" name="Group 73"/>
          <p:cNvGrpSpPr>
            <a:grpSpLocks/>
          </p:cNvGrpSpPr>
          <p:nvPr/>
        </p:nvGrpSpPr>
        <p:grpSpPr bwMode="auto">
          <a:xfrm>
            <a:off x="762000" y="4078288"/>
            <a:ext cx="546100" cy="1219200"/>
            <a:chOff x="0" y="0"/>
            <a:chExt cx="344" cy="768"/>
          </a:xfrm>
        </p:grpSpPr>
        <p:sp>
          <p:nvSpPr>
            <p:cNvPr id="67659" name="Rectangle 74"/>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60" name="Line 75"/>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61" name="Line 76"/>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62" name="Line 77"/>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5" name="Group 78"/>
          <p:cNvGrpSpPr>
            <a:grpSpLocks/>
          </p:cNvGrpSpPr>
          <p:nvPr/>
        </p:nvGrpSpPr>
        <p:grpSpPr bwMode="auto">
          <a:xfrm>
            <a:off x="2819400" y="4078288"/>
            <a:ext cx="546100" cy="1219200"/>
            <a:chOff x="0" y="0"/>
            <a:chExt cx="344" cy="768"/>
          </a:xfrm>
        </p:grpSpPr>
        <p:sp>
          <p:nvSpPr>
            <p:cNvPr id="67655" name="Rectangle 79"/>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56" name="Line 80"/>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57" name="Line 81"/>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58" name="Line 82"/>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6" name="Group 83"/>
          <p:cNvGrpSpPr>
            <a:grpSpLocks/>
          </p:cNvGrpSpPr>
          <p:nvPr/>
        </p:nvGrpSpPr>
        <p:grpSpPr bwMode="auto">
          <a:xfrm>
            <a:off x="4800600" y="4078288"/>
            <a:ext cx="546100" cy="1219200"/>
            <a:chOff x="0" y="0"/>
            <a:chExt cx="344" cy="768"/>
          </a:xfrm>
        </p:grpSpPr>
        <p:sp>
          <p:nvSpPr>
            <p:cNvPr id="67651" name="Rectangle 84"/>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52" name="Line 85"/>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53" name="Line 86"/>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54" name="Line 87"/>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grpSp>
        <p:nvGrpSpPr>
          <p:cNvPr id="17" name="Group 88"/>
          <p:cNvGrpSpPr>
            <a:grpSpLocks/>
          </p:cNvGrpSpPr>
          <p:nvPr/>
        </p:nvGrpSpPr>
        <p:grpSpPr bwMode="auto">
          <a:xfrm>
            <a:off x="6858000" y="4078288"/>
            <a:ext cx="546100" cy="1219200"/>
            <a:chOff x="0" y="0"/>
            <a:chExt cx="344" cy="768"/>
          </a:xfrm>
        </p:grpSpPr>
        <p:sp>
          <p:nvSpPr>
            <p:cNvPr id="67647" name="Rectangle 89"/>
            <p:cNvSpPr>
              <a:spLocks/>
            </p:cNvSpPr>
            <p:nvPr/>
          </p:nvSpPr>
          <p:spPr bwMode="auto">
            <a:xfrm>
              <a:off x="0" y="0"/>
              <a:ext cx="344" cy="768"/>
            </a:xfrm>
            <a:prstGeom prst="rect">
              <a:avLst/>
            </a:prstGeom>
            <a:noFill/>
            <a:ln w="12700">
              <a:solidFill>
                <a:srgbClr val="000000"/>
              </a:solidFill>
              <a:miter lim="800000"/>
              <a:headEnd/>
              <a:tailEnd/>
            </a:ln>
          </p:spPr>
          <p:txBody>
            <a:bodyPr wrap="none" lIns="0" tIns="0" rIns="0" bIns="0"/>
            <a:lstStyle/>
            <a:p>
              <a:endParaRPr lang="en-US"/>
            </a:p>
          </p:txBody>
        </p:sp>
        <p:sp>
          <p:nvSpPr>
            <p:cNvPr id="67648" name="Line 90"/>
            <p:cNvSpPr>
              <a:spLocks noChangeShapeType="1"/>
            </p:cNvSpPr>
            <p:nvPr/>
          </p:nvSpPr>
          <p:spPr bwMode="auto">
            <a:xfrm>
              <a:off x="0" y="384"/>
              <a:ext cx="336" cy="0"/>
            </a:xfrm>
            <a:prstGeom prst="line">
              <a:avLst/>
            </a:prstGeom>
            <a:noFill/>
            <a:ln w="12700">
              <a:solidFill>
                <a:srgbClr val="000000"/>
              </a:solidFill>
              <a:round/>
              <a:headEnd/>
              <a:tailEnd/>
            </a:ln>
          </p:spPr>
          <p:txBody>
            <a:bodyPr lIns="0" tIns="0" rIns="0" bIns="0"/>
            <a:lstStyle/>
            <a:p>
              <a:endParaRPr lang="en-US"/>
            </a:p>
          </p:txBody>
        </p:sp>
        <p:sp>
          <p:nvSpPr>
            <p:cNvPr id="67649" name="Line 91"/>
            <p:cNvSpPr>
              <a:spLocks noChangeShapeType="1"/>
            </p:cNvSpPr>
            <p:nvPr/>
          </p:nvSpPr>
          <p:spPr bwMode="auto">
            <a:xfrm>
              <a:off x="0" y="192"/>
              <a:ext cx="336" cy="0"/>
            </a:xfrm>
            <a:prstGeom prst="line">
              <a:avLst/>
            </a:prstGeom>
            <a:noFill/>
            <a:ln w="12700">
              <a:solidFill>
                <a:srgbClr val="000000"/>
              </a:solidFill>
              <a:round/>
              <a:headEnd/>
              <a:tailEnd/>
            </a:ln>
          </p:spPr>
          <p:txBody>
            <a:bodyPr lIns="0" tIns="0" rIns="0" bIns="0"/>
            <a:lstStyle/>
            <a:p>
              <a:endParaRPr lang="en-US"/>
            </a:p>
          </p:txBody>
        </p:sp>
        <p:sp>
          <p:nvSpPr>
            <p:cNvPr id="67650" name="Line 92"/>
            <p:cNvSpPr>
              <a:spLocks noChangeShapeType="1"/>
            </p:cNvSpPr>
            <p:nvPr/>
          </p:nvSpPr>
          <p:spPr bwMode="auto">
            <a:xfrm>
              <a:off x="0" y="576"/>
              <a:ext cx="336" cy="0"/>
            </a:xfrm>
            <a:prstGeom prst="line">
              <a:avLst/>
            </a:prstGeom>
            <a:noFill/>
            <a:ln w="12700">
              <a:solidFill>
                <a:srgbClr val="000000"/>
              </a:solidFill>
              <a:round/>
              <a:headEnd/>
              <a:tailEnd/>
            </a:ln>
          </p:spPr>
          <p:txBody>
            <a:bodyPr lIns="0" tIns="0" rIns="0" bIns="0"/>
            <a:lstStyle/>
            <a:p>
              <a:endParaRPr lang="en-US"/>
            </a:p>
          </p:txBody>
        </p:sp>
      </p:grpSp>
      <p:sp>
        <p:nvSpPr>
          <p:cNvPr id="67614" name="Rectangle 93"/>
          <p:cNvSpPr>
            <a:spLocks noChangeArrowheads="1"/>
          </p:cNvSpPr>
          <p:nvPr>
            <p:ph type="body" idx="1"/>
          </p:nvPr>
        </p:nvSpPr>
        <p:spPr>
          <a:xfrm>
            <a:off x="533400" y="762000"/>
            <a:ext cx="7848600" cy="2527300"/>
          </a:xfrm>
        </p:spPr>
        <p:txBody>
          <a:bodyPr/>
          <a:lstStyle/>
          <a:p>
            <a:pPr marL="261938" indent="-261938" eaLnBrk="1" hangingPunct="1">
              <a:spcBef>
                <a:spcPct val="0"/>
              </a:spcBef>
            </a:pPr>
            <a:r>
              <a:rPr lang="en-US" smtClean="0"/>
              <a:t>Consider the main memory word reference string</a:t>
            </a:r>
          </a:p>
          <a:p>
            <a:pPr lvl="1" eaLnBrk="1" hangingPunct="1">
              <a:lnSpc>
                <a:spcPct val="90000"/>
              </a:lnSpc>
              <a:buFont typeface="Thonburi" charset="0"/>
              <a:buNone/>
            </a:pPr>
            <a:r>
              <a:rPr lang="en-US" smtClean="0"/>
              <a:t>	               0(0)   4(1)   8(2)   12(3)   16(4)   12(3)   16(4)   60(15)</a:t>
            </a:r>
          </a:p>
        </p:txBody>
      </p:sp>
      <p:sp>
        <p:nvSpPr>
          <p:cNvPr id="31838" name="Rectangle 94"/>
          <p:cNvSpPr>
            <a:spLocks/>
          </p:cNvSpPr>
          <p:nvPr/>
        </p:nvSpPr>
        <p:spPr bwMode="auto">
          <a:xfrm>
            <a:off x="822325" y="2249488"/>
            <a:ext cx="1371600" cy="350837"/>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Mem(0)</a:t>
            </a:r>
          </a:p>
        </p:txBody>
      </p:sp>
      <p:sp>
        <p:nvSpPr>
          <p:cNvPr id="31839" name="Rectangle 95"/>
          <p:cNvSpPr>
            <a:spLocks/>
          </p:cNvSpPr>
          <p:nvPr/>
        </p:nvSpPr>
        <p:spPr bwMode="auto">
          <a:xfrm>
            <a:off x="4860925" y="2176463"/>
            <a:ext cx="1371600" cy="708025"/>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Mem(0)</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p>
        </p:txBody>
      </p:sp>
      <p:sp>
        <p:nvSpPr>
          <p:cNvPr id="31840" name="Rectangle 96"/>
          <p:cNvSpPr>
            <a:spLocks/>
          </p:cNvSpPr>
          <p:nvPr/>
        </p:nvSpPr>
        <p:spPr bwMode="auto">
          <a:xfrm>
            <a:off x="2727325" y="2209800"/>
            <a:ext cx="1371600" cy="392113"/>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Mem(0)</a:t>
            </a:r>
          </a:p>
        </p:txBody>
      </p:sp>
      <p:sp>
        <p:nvSpPr>
          <p:cNvPr id="31841" name="Rectangle 97"/>
          <p:cNvSpPr>
            <a:spLocks/>
          </p:cNvSpPr>
          <p:nvPr/>
        </p:nvSpPr>
        <p:spPr bwMode="auto">
          <a:xfrm>
            <a:off x="6918325" y="2209800"/>
            <a:ext cx="1371600" cy="1023938"/>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Mem(0)</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Mem(2)</a:t>
            </a:r>
          </a:p>
        </p:txBody>
      </p:sp>
      <p:sp>
        <p:nvSpPr>
          <p:cNvPr id="31842" name="Rectangle 98"/>
          <p:cNvSpPr>
            <a:spLocks/>
          </p:cNvSpPr>
          <p:nvPr/>
        </p:nvSpPr>
        <p:spPr bwMode="auto">
          <a:xfrm>
            <a:off x="1584325" y="18288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3" name="Rectangle 99"/>
          <p:cNvSpPr>
            <a:spLocks/>
          </p:cNvSpPr>
          <p:nvPr/>
        </p:nvSpPr>
        <p:spPr bwMode="auto">
          <a:xfrm>
            <a:off x="3489325" y="18288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4" name="Rectangle 100"/>
          <p:cNvSpPr>
            <a:spLocks/>
          </p:cNvSpPr>
          <p:nvPr/>
        </p:nvSpPr>
        <p:spPr bwMode="auto">
          <a:xfrm>
            <a:off x="5546725" y="18288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5" name="Rectangle 101"/>
          <p:cNvSpPr>
            <a:spLocks/>
          </p:cNvSpPr>
          <p:nvPr/>
        </p:nvSpPr>
        <p:spPr bwMode="auto">
          <a:xfrm>
            <a:off x="7680325" y="18288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6" name="Rectangle 102"/>
          <p:cNvSpPr>
            <a:spLocks/>
          </p:cNvSpPr>
          <p:nvPr/>
        </p:nvSpPr>
        <p:spPr bwMode="auto">
          <a:xfrm>
            <a:off x="1431925" y="36576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7" name="Rectangle 103"/>
          <p:cNvSpPr>
            <a:spLocks/>
          </p:cNvSpPr>
          <p:nvPr/>
        </p:nvSpPr>
        <p:spPr bwMode="auto">
          <a:xfrm>
            <a:off x="7680325" y="3657600"/>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31848" name="Rectangle 104"/>
          <p:cNvSpPr>
            <a:spLocks/>
          </p:cNvSpPr>
          <p:nvPr/>
        </p:nvSpPr>
        <p:spPr bwMode="auto">
          <a:xfrm>
            <a:off x="3489325" y="3657600"/>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31849" name="Rectangle 105"/>
          <p:cNvSpPr>
            <a:spLocks/>
          </p:cNvSpPr>
          <p:nvPr/>
        </p:nvSpPr>
        <p:spPr bwMode="auto">
          <a:xfrm>
            <a:off x="5699125" y="3657600"/>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31850" name="Rectangle 106"/>
          <p:cNvSpPr>
            <a:spLocks/>
          </p:cNvSpPr>
          <p:nvPr/>
        </p:nvSpPr>
        <p:spPr bwMode="auto">
          <a:xfrm>
            <a:off x="822325" y="4038600"/>
            <a:ext cx="1371600" cy="1339850"/>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Mem(0)</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Mem(2)</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Mem(3)</a:t>
            </a:r>
          </a:p>
        </p:txBody>
      </p:sp>
      <p:sp>
        <p:nvSpPr>
          <p:cNvPr id="31851" name="Rectangle 107"/>
          <p:cNvSpPr>
            <a:spLocks/>
          </p:cNvSpPr>
          <p:nvPr/>
        </p:nvSpPr>
        <p:spPr bwMode="auto">
          <a:xfrm>
            <a:off x="2879725" y="4038600"/>
            <a:ext cx="1371600" cy="1339850"/>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01    Mem(4)</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Mem(2)</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Mem(3)</a:t>
            </a:r>
          </a:p>
        </p:txBody>
      </p:sp>
      <p:sp>
        <p:nvSpPr>
          <p:cNvPr id="31852" name="Rectangle 108"/>
          <p:cNvSpPr>
            <a:spLocks/>
          </p:cNvSpPr>
          <p:nvPr/>
        </p:nvSpPr>
        <p:spPr bwMode="auto">
          <a:xfrm>
            <a:off x="4860925" y="4038600"/>
            <a:ext cx="1371600" cy="1339850"/>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01    Mem(4)</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Mem(2)</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Mem(3)</a:t>
            </a:r>
          </a:p>
        </p:txBody>
      </p:sp>
      <p:sp>
        <p:nvSpPr>
          <p:cNvPr id="31853" name="Rectangle 109"/>
          <p:cNvSpPr>
            <a:spLocks/>
          </p:cNvSpPr>
          <p:nvPr/>
        </p:nvSpPr>
        <p:spPr bwMode="auto">
          <a:xfrm>
            <a:off x="6918325" y="4038600"/>
            <a:ext cx="1371600" cy="1339850"/>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01    Mem(4)</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Mem(1)</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Mem(2)</a:t>
            </a:r>
            <a:endParaRPr lang="en-US" sz="1800">
              <a:solidFill>
                <a:schemeClr val="tx1"/>
              </a:solidFill>
              <a:latin typeface="Arial" charset="0"/>
              <a:cs typeface="Arial" charset="0"/>
              <a:sym typeface="Arial" charset="0"/>
            </a:endParaRPr>
          </a:p>
          <a:p>
            <a:pPr algn="l">
              <a:lnSpc>
                <a:spcPct val="115000"/>
              </a:lnSpc>
            </a:pPr>
            <a:r>
              <a:rPr lang="en-US" sz="1800">
                <a:latin typeface="Arial" charset="0"/>
                <a:cs typeface="Arial" charset="0"/>
                <a:sym typeface="Arial" charset="0"/>
              </a:rPr>
              <a:t>00    Mem(3)</a:t>
            </a:r>
          </a:p>
        </p:txBody>
      </p:sp>
      <p:grpSp>
        <p:nvGrpSpPr>
          <p:cNvPr id="18" name="Group 110"/>
          <p:cNvGrpSpPr>
            <a:grpSpLocks/>
          </p:cNvGrpSpPr>
          <p:nvPr/>
        </p:nvGrpSpPr>
        <p:grpSpPr bwMode="auto">
          <a:xfrm>
            <a:off x="441325" y="3886200"/>
            <a:ext cx="1828800" cy="457200"/>
            <a:chOff x="0" y="0"/>
            <a:chExt cx="1152" cy="288"/>
          </a:xfrm>
        </p:grpSpPr>
        <p:sp>
          <p:nvSpPr>
            <p:cNvPr id="67643" name="Line 111"/>
            <p:cNvSpPr>
              <a:spLocks noChangeShapeType="1"/>
            </p:cNvSpPr>
            <p:nvPr/>
          </p:nvSpPr>
          <p:spPr bwMode="auto">
            <a:xfrm>
              <a:off x="240" y="144"/>
              <a:ext cx="240" cy="144"/>
            </a:xfrm>
            <a:prstGeom prst="line">
              <a:avLst/>
            </a:prstGeom>
            <a:noFill/>
            <a:ln w="28575">
              <a:solidFill>
                <a:schemeClr val="tx1"/>
              </a:solidFill>
              <a:round/>
              <a:headEnd/>
              <a:tailEnd/>
            </a:ln>
          </p:spPr>
          <p:txBody>
            <a:bodyPr lIns="0" tIns="0" rIns="0" bIns="0"/>
            <a:lstStyle/>
            <a:p>
              <a:endParaRPr lang="en-US"/>
            </a:p>
          </p:txBody>
        </p:sp>
        <p:sp>
          <p:nvSpPr>
            <p:cNvPr id="67644" name="Line 112"/>
            <p:cNvSpPr>
              <a:spLocks noChangeShapeType="1"/>
            </p:cNvSpPr>
            <p:nvPr/>
          </p:nvSpPr>
          <p:spPr bwMode="auto">
            <a:xfrm>
              <a:off x="912" y="144"/>
              <a:ext cx="240" cy="144"/>
            </a:xfrm>
            <a:prstGeom prst="line">
              <a:avLst/>
            </a:prstGeom>
            <a:noFill/>
            <a:ln w="28575">
              <a:solidFill>
                <a:schemeClr val="tx1"/>
              </a:solidFill>
              <a:round/>
              <a:headEnd/>
              <a:tailEnd/>
            </a:ln>
          </p:spPr>
          <p:txBody>
            <a:bodyPr lIns="0" tIns="0" rIns="0" bIns="0"/>
            <a:lstStyle/>
            <a:p>
              <a:endParaRPr lang="en-US"/>
            </a:p>
          </p:txBody>
        </p:sp>
        <p:sp>
          <p:nvSpPr>
            <p:cNvPr id="67645" name="Rectangle 113"/>
            <p:cNvSpPr>
              <a:spLocks/>
            </p:cNvSpPr>
            <p:nvPr/>
          </p:nvSpPr>
          <p:spPr bwMode="auto">
            <a:xfrm>
              <a:off x="0" y="0"/>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01</a:t>
              </a:r>
            </a:p>
          </p:txBody>
        </p:sp>
        <p:sp>
          <p:nvSpPr>
            <p:cNvPr id="67646" name="Rectangle 114"/>
            <p:cNvSpPr>
              <a:spLocks/>
            </p:cNvSpPr>
            <p:nvPr/>
          </p:nvSpPr>
          <p:spPr bwMode="auto">
            <a:xfrm>
              <a:off x="960" y="0"/>
              <a:ext cx="12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4</a:t>
              </a:r>
            </a:p>
          </p:txBody>
        </p:sp>
      </p:grpSp>
      <p:grpSp>
        <p:nvGrpSpPr>
          <p:cNvPr id="19" name="Group 115"/>
          <p:cNvGrpSpPr>
            <a:grpSpLocks/>
          </p:cNvGrpSpPr>
          <p:nvPr/>
        </p:nvGrpSpPr>
        <p:grpSpPr bwMode="auto">
          <a:xfrm>
            <a:off x="6477000" y="5083175"/>
            <a:ext cx="2159000" cy="427038"/>
            <a:chOff x="0" y="0"/>
            <a:chExt cx="1360" cy="269"/>
          </a:xfrm>
        </p:grpSpPr>
        <p:sp>
          <p:nvSpPr>
            <p:cNvPr id="67639" name="Line 116"/>
            <p:cNvSpPr>
              <a:spLocks noChangeShapeType="1"/>
            </p:cNvSpPr>
            <p:nvPr/>
          </p:nvSpPr>
          <p:spPr bwMode="auto">
            <a:xfrm>
              <a:off x="240" y="0"/>
              <a:ext cx="240" cy="144"/>
            </a:xfrm>
            <a:prstGeom prst="line">
              <a:avLst/>
            </a:prstGeom>
            <a:noFill/>
            <a:ln w="28575">
              <a:solidFill>
                <a:schemeClr val="tx1"/>
              </a:solidFill>
              <a:round/>
              <a:headEnd/>
              <a:tailEnd/>
            </a:ln>
          </p:spPr>
          <p:txBody>
            <a:bodyPr lIns="0" tIns="0" rIns="0" bIns="0"/>
            <a:lstStyle/>
            <a:p>
              <a:endParaRPr lang="en-US"/>
            </a:p>
          </p:txBody>
        </p:sp>
        <p:sp>
          <p:nvSpPr>
            <p:cNvPr id="67640" name="Line 117"/>
            <p:cNvSpPr>
              <a:spLocks noChangeShapeType="1"/>
            </p:cNvSpPr>
            <p:nvPr/>
          </p:nvSpPr>
          <p:spPr bwMode="auto">
            <a:xfrm>
              <a:off x="912" y="0"/>
              <a:ext cx="240" cy="144"/>
            </a:xfrm>
            <a:prstGeom prst="line">
              <a:avLst/>
            </a:prstGeom>
            <a:noFill/>
            <a:ln w="28575">
              <a:solidFill>
                <a:schemeClr val="tx1"/>
              </a:solidFill>
              <a:round/>
              <a:headEnd/>
              <a:tailEnd/>
            </a:ln>
          </p:spPr>
          <p:txBody>
            <a:bodyPr lIns="0" tIns="0" rIns="0" bIns="0"/>
            <a:lstStyle/>
            <a:p>
              <a:endParaRPr lang="en-US"/>
            </a:p>
          </p:txBody>
        </p:sp>
        <p:sp>
          <p:nvSpPr>
            <p:cNvPr id="67641" name="Rectangle 118"/>
            <p:cNvSpPr>
              <a:spLocks/>
            </p:cNvSpPr>
            <p:nvPr/>
          </p:nvSpPr>
          <p:spPr bwMode="auto">
            <a:xfrm>
              <a:off x="0" y="0"/>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11</a:t>
              </a:r>
            </a:p>
          </p:txBody>
        </p:sp>
        <p:sp>
          <p:nvSpPr>
            <p:cNvPr id="67642" name="Rectangle 119"/>
            <p:cNvSpPr>
              <a:spLocks/>
            </p:cNvSpPr>
            <p:nvPr/>
          </p:nvSpPr>
          <p:spPr bwMode="auto">
            <a:xfrm>
              <a:off x="1152" y="48"/>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15</a:t>
              </a:r>
            </a:p>
          </p:txBody>
        </p:sp>
      </p:grpSp>
      <p:sp>
        <p:nvSpPr>
          <p:cNvPr id="31864" name="Rectangle 120"/>
          <p:cNvSpPr>
            <a:spLocks/>
          </p:cNvSpPr>
          <p:nvPr/>
        </p:nvSpPr>
        <p:spPr bwMode="auto">
          <a:xfrm>
            <a:off x="2743200" y="2554288"/>
            <a:ext cx="1371600" cy="392112"/>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Mem(1)</a:t>
            </a:r>
          </a:p>
        </p:txBody>
      </p:sp>
      <p:sp>
        <p:nvSpPr>
          <p:cNvPr id="31865" name="Rectangle 121"/>
          <p:cNvSpPr>
            <a:spLocks/>
          </p:cNvSpPr>
          <p:nvPr/>
        </p:nvSpPr>
        <p:spPr bwMode="auto">
          <a:xfrm>
            <a:off x="4876800" y="2832100"/>
            <a:ext cx="1371600" cy="392113"/>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Mem(2)</a:t>
            </a:r>
          </a:p>
        </p:txBody>
      </p:sp>
      <p:sp>
        <p:nvSpPr>
          <p:cNvPr id="31866" name="Rectangle 122"/>
          <p:cNvSpPr>
            <a:spLocks/>
          </p:cNvSpPr>
          <p:nvPr/>
        </p:nvSpPr>
        <p:spPr bwMode="auto">
          <a:xfrm>
            <a:off x="6934200" y="3163888"/>
            <a:ext cx="1371600" cy="392112"/>
          </a:xfrm>
          <a:prstGeom prst="rect">
            <a:avLst/>
          </a:prstGeom>
          <a:noFill/>
          <a:ln w="12700">
            <a:noFill/>
            <a:miter lim="800000"/>
            <a:headEnd/>
            <a:tailEnd/>
          </a:ln>
        </p:spPr>
        <p:txBody>
          <a:bodyPr wrap="none" lIns="38100" tIns="38100" rIns="38100" bIns="38100">
            <a:spAutoFit/>
          </a:bodyPr>
          <a:lstStyle/>
          <a:p>
            <a:pPr algn="l">
              <a:lnSpc>
                <a:spcPct val="115000"/>
              </a:lnSpc>
            </a:pPr>
            <a:r>
              <a:rPr lang="en-US" sz="1800">
                <a:latin typeface="Arial" charset="0"/>
                <a:cs typeface="Arial" charset="0"/>
                <a:sym typeface="Arial" charset="0"/>
              </a:rPr>
              <a:t>00    Mem(3)</a:t>
            </a:r>
          </a:p>
        </p:txBody>
      </p:sp>
      <p:sp>
        <p:nvSpPr>
          <p:cNvPr id="67636" name="Rectangle 123"/>
          <p:cNvSpPr>
            <a:spLocks/>
          </p:cNvSpPr>
          <p:nvPr/>
        </p:nvSpPr>
        <p:spPr bwMode="auto">
          <a:xfrm>
            <a:off x="304800" y="1447800"/>
            <a:ext cx="3441700" cy="520700"/>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Start with an empty cache - all blocks initially marked as not valid</a:t>
            </a:r>
          </a:p>
        </p:txBody>
      </p:sp>
      <p:sp>
        <p:nvSpPr>
          <p:cNvPr id="31868" name="Rectangle 124"/>
          <p:cNvSpPr>
            <a:spLocks/>
          </p:cNvSpPr>
          <p:nvPr/>
        </p:nvSpPr>
        <p:spPr bwMode="auto">
          <a:xfrm>
            <a:off x="457200" y="5562600"/>
            <a:ext cx="8166100" cy="330200"/>
          </a:xfrm>
          <a:prstGeom prst="rect">
            <a:avLst/>
          </a:prstGeom>
          <a:noFill/>
          <a:ln w="12700">
            <a:noFill/>
            <a:miter lim="800000"/>
            <a:headEnd/>
            <a:tailEnd/>
          </a:ln>
        </p:spPr>
        <p:txBody>
          <a:bodyPr lIns="25400" tIns="25400" rIns="25400" bIns="25400"/>
          <a:lstStyle/>
          <a:p>
            <a:pPr marL="715963" indent="-246063" algn="l">
              <a:spcBef>
                <a:spcPts val="713"/>
              </a:spcBef>
              <a:buClr>
                <a:srgbClr val="FC0128"/>
              </a:buClr>
              <a:buSzPct val="100000"/>
              <a:buFont typeface="Thonburi" charset="0"/>
              <a:buChar char="l"/>
            </a:pPr>
            <a:r>
              <a:rPr lang="en-US" sz="2000">
                <a:latin typeface="Arial" charset="0"/>
                <a:cs typeface="Arial" charset="0"/>
                <a:sym typeface="Arial" charset="0"/>
              </a:rPr>
              <a:t>8 requests, 6 misses</a:t>
            </a:r>
          </a:p>
        </p:txBody>
      </p:sp>
      <p:sp>
        <p:nvSpPr>
          <p:cNvPr id="67638" name="Text Box 126"/>
          <p:cNvSpPr txBox="1">
            <a:spLocks/>
          </p:cNvSpPr>
          <p:nvPr/>
        </p:nvSpPr>
        <p:spPr bwMode="auto">
          <a:xfrm>
            <a:off x="0" y="6019800"/>
            <a:ext cx="8763000" cy="400050"/>
          </a:xfrm>
          <a:prstGeom prst="rect">
            <a:avLst/>
          </a:prstGeom>
          <a:noFill/>
          <a:ln w="25400">
            <a:noFill/>
            <a:miter lim="800000"/>
            <a:headEnd/>
            <a:tailEnd/>
          </a:ln>
        </p:spPr>
        <p:txBody>
          <a:bodyPr>
            <a:spAutoFit/>
          </a:bodyPr>
          <a:lstStyle/>
          <a:p>
            <a:pPr algn="l">
              <a:spcBef>
                <a:spcPct val="50000"/>
              </a:spcBef>
            </a:pPr>
            <a:r>
              <a:rPr lang="en-US" sz="2000">
                <a:solidFill>
                  <a:srgbClr val="FC0128"/>
                </a:solidFill>
              </a:rPr>
              <a:t>What is the mathematical formula (algorithm) for determining the cache location? </a:t>
            </a:r>
          </a:p>
        </p:txBody>
      </p:sp>
    </p:spTree>
  </p:cSld>
  <p:clrMapOvr>
    <a:masterClrMapping/>
  </p:clrMapOvr>
  <p:transition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8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8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8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8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8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8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18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18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18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18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184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18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18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18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184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31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8" grpId="0" autoUpdateAnimBg="0"/>
      <p:bldP spid="31839" grpId="0" autoUpdateAnimBg="0"/>
      <p:bldP spid="31840" grpId="0" autoUpdateAnimBg="0"/>
      <p:bldP spid="31841" grpId="0" autoUpdateAnimBg="0"/>
      <p:bldP spid="31842" grpId="0" autoUpdateAnimBg="0"/>
      <p:bldP spid="31843" grpId="0" autoUpdateAnimBg="0"/>
      <p:bldP spid="31844" grpId="0" autoUpdateAnimBg="0"/>
      <p:bldP spid="31845" grpId="0" autoUpdateAnimBg="0"/>
      <p:bldP spid="31846" grpId="0" autoUpdateAnimBg="0"/>
      <p:bldP spid="31847" grpId="0" autoUpdateAnimBg="0"/>
      <p:bldP spid="31848" grpId="0" autoUpdateAnimBg="0"/>
      <p:bldP spid="31849" grpId="0" autoUpdateAnimBg="0"/>
      <p:bldP spid="31850" grpId="0" autoUpdateAnimBg="0"/>
      <p:bldP spid="31851" grpId="0" autoUpdateAnimBg="0"/>
      <p:bldP spid="31852" grpId="0" autoUpdateAnimBg="0"/>
      <p:bldP spid="31853" grpId="0" autoUpdateAnimBg="0"/>
      <p:bldP spid="31864" grpId="0" autoUpdateAnimBg="0"/>
      <p:bldP spid="31865" grpId="0" autoUpdateAnimBg="0"/>
      <p:bldP spid="31866" grpId="0" autoUpdateAnimBg="0"/>
      <p:bldP spid="3186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963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963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9637" name="Rectangle 4"/>
          <p:cNvSpPr>
            <a:spLocks noChangeArrowheads="1"/>
          </p:cNvSpPr>
          <p:nvPr>
            <p:ph type="body" idx="1"/>
          </p:nvPr>
        </p:nvSpPr>
        <p:spPr>
          <a:xfrm>
            <a:off x="457200" y="762000"/>
            <a:ext cx="8077200" cy="2393950"/>
          </a:xfrm>
        </p:spPr>
        <p:txBody>
          <a:bodyPr lIns="38100" tIns="38100" rIns="38100" bIns="38100"/>
          <a:lstStyle/>
          <a:p>
            <a:pPr marL="304800" indent="-304800" eaLnBrk="1" hangingPunct="1">
              <a:lnSpc>
                <a:spcPct val="80000"/>
              </a:lnSpc>
              <a:spcBef>
                <a:spcPct val="0"/>
              </a:spcBef>
            </a:pPr>
            <a:r>
              <a:rPr lang="en-US" smtClean="0"/>
              <a:t>One word blocks, cache size = 1K words (or 4KB)</a:t>
            </a:r>
            <a:br>
              <a:rPr lang="en-US" smtClean="0"/>
            </a:br>
            <a:endParaRPr lang="en-US" smtClean="0"/>
          </a:p>
        </p:txBody>
      </p:sp>
      <p:sp>
        <p:nvSpPr>
          <p:cNvPr id="69638" name="Rectangle 5"/>
          <p:cNvSpPr>
            <a:spLocks noChangeArrowheads="1"/>
          </p:cNvSpPr>
          <p:nvPr>
            <p:ph type="title"/>
          </p:nvPr>
        </p:nvSpPr>
        <p:spPr>
          <a:xfrm>
            <a:off x="533400" y="228600"/>
            <a:ext cx="8153400" cy="492125"/>
          </a:xfrm>
        </p:spPr>
        <p:txBody>
          <a:bodyPr lIns="38100" tIns="38100" rIns="38100" bIns="38100" anchor="ctr">
            <a:normAutofit fontScale="90000"/>
          </a:bodyPr>
          <a:lstStyle/>
          <a:p>
            <a:pPr algn="ctr" eaLnBrk="1" hangingPunct="1"/>
            <a:r>
              <a:rPr lang="en-US" sz="3200" smtClean="0">
                <a:solidFill>
                  <a:schemeClr val="tx2"/>
                </a:solidFill>
              </a:rPr>
              <a:t>MIPS Direct Mapped Cache Example</a:t>
            </a:r>
            <a:endParaRPr lang="en-US" smtClean="0"/>
          </a:p>
        </p:txBody>
      </p:sp>
      <p:grpSp>
        <p:nvGrpSpPr>
          <p:cNvPr id="2" name="Group 6"/>
          <p:cNvGrpSpPr>
            <a:grpSpLocks/>
          </p:cNvGrpSpPr>
          <p:nvPr/>
        </p:nvGrpSpPr>
        <p:grpSpPr bwMode="auto">
          <a:xfrm>
            <a:off x="1676400" y="1808163"/>
            <a:ext cx="2816225" cy="3409950"/>
            <a:chOff x="0" y="0"/>
            <a:chExt cx="1774" cy="2147"/>
          </a:xfrm>
        </p:grpSpPr>
        <p:sp>
          <p:nvSpPr>
            <p:cNvPr id="69687" name="Freeform 7"/>
            <p:cNvSpPr>
              <a:spLocks/>
            </p:cNvSpPr>
            <p:nvPr/>
          </p:nvSpPr>
          <p:spPr bwMode="auto">
            <a:xfrm>
              <a:off x="1374" y="1982"/>
              <a:ext cx="249" cy="165"/>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69688" name="AutoShape 8"/>
            <p:cNvSpPr>
              <a:spLocks/>
            </p:cNvSpPr>
            <p:nvPr/>
          </p:nvSpPr>
          <p:spPr bwMode="auto">
            <a:xfrm>
              <a:off x="1462" y="2054"/>
              <a:ext cx="74" cy="25"/>
            </a:xfrm>
            <a:custGeom>
              <a:avLst/>
              <a:gdLst>
                <a:gd name="T0" fmla="*/ 37 w 21600"/>
                <a:gd name="T1" fmla="*/ 13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grpSp>
          <p:nvGrpSpPr>
            <p:cNvPr id="3" name="Group 9"/>
            <p:cNvGrpSpPr>
              <a:grpSpLocks/>
            </p:cNvGrpSpPr>
            <p:nvPr/>
          </p:nvGrpSpPr>
          <p:grpSpPr bwMode="auto">
            <a:xfrm>
              <a:off x="0" y="0"/>
              <a:ext cx="1774" cy="2070"/>
              <a:chOff x="0" y="0"/>
              <a:chExt cx="1774" cy="2070"/>
            </a:xfrm>
          </p:grpSpPr>
          <p:sp>
            <p:nvSpPr>
              <p:cNvPr id="69690" name="Rectangle 10"/>
              <p:cNvSpPr>
                <a:spLocks/>
              </p:cNvSpPr>
              <p:nvPr/>
            </p:nvSpPr>
            <p:spPr bwMode="auto">
              <a:xfrm>
                <a:off x="1584" y="16"/>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20</a:t>
                </a:r>
              </a:p>
            </p:txBody>
          </p:sp>
          <p:grpSp>
            <p:nvGrpSpPr>
              <p:cNvPr id="4" name="Group 11"/>
              <p:cNvGrpSpPr>
                <a:grpSpLocks/>
              </p:cNvGrpSpPr>
              <p:nvPr/>
            </p:nvGrpSpPr>
            <p:grpSpPr bwMode="auto">
              <a:xfrm>
                <a:off x="0" y="0"/>
                <a:ext cx="1680" cy="2070"/>
                <a:chOff x="0" y="0"/>
                <a:chExt cx="1680" cy="2070"/>
              </a:xfrm>
            </p:grpSpPr>
            <p:sp>
              <p:nvSpPr>
                <p:cNvPr id="69692" name="Line 12"/>
                <p:cNvSpPr>
                  <a:spLocks noChangeShapeType="1"/>
                </p:cNvSpPr>
                <p:nvPr/>
              </p:nvSpPr>
              <p:spPr bwMode="auto">
                <a:xfrm>
                  <a:off x="1536" y="112"/>
                  <a:ext cx="144" cy="55"/>
                </a:xfrm>
                <a:prstGeom prst="line">
                  <a:avLst/>
                </a:prstGeom>
                <a:noFill/>
                <a:ln w="20638">
                  <a:solidFill>
                    <a:srgbClr val="000000"/>
                  </a:solidFill>
                  <a:round/>
                  <a:headEnd/>
                  <a:tailEnd/>
                </a:ln>
              </p:spPr>
              <p:txBody>
                <a:bodyPr lIns="0" tIns="0" rIns="0" bIns="0"/>
                <a:lstStyle/>
                <a:p>
                  <a:endParaRPr lang="en-US"/>
                </a:p>
              </p:txBody>
            </p:sp>
            <p:sp>
              <p:nvSpPr>
                <p:cNvPr id="69693" name="Freeform 13"/>
                <p:cNvSpPr>
                  <a:spLocks/>
                </p:cNvSpPr>
                <p:nvPr/>
              </p:nvSpPr>
              <p:spPr bwMode="auto">
                <a:xfrm>
                  <a:off x="0" y="16"/>
                  <a:ext cx="1620" cy="2054"/>
                </a:xfrm>
                <a:custGeom>
                  <a:avLst/>
                  <a:gdLst>
                    <a:gd name="T0" fmla="*/ 21544 w 21600"/>
                    <a:gd name="T1" fmla="*/ 0 h 21600"/>
                    <a:gd name="T2" fmla="*/ 21600 w 21600"/>
                    <a:gd name="T3" fmla="*/ 2329 h 21600"/>
                    <a:gd name="T4" fmla="*/ 0 w 21600"/>
                    <a:gd name="T5" fmla="*/ 2329 h 21600"/>
                    <a:gd name="T6" fmla="*/ 0 w 21600"/>
                    <a:gd name="T7" fmla="*/ 21600 h 21600"/>
                    <a:gd name="T8" fmla="*/ 18578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544" y="0"/>
                      </a:moveTo>
                      <a:lnTo>
                        <a:pt x="21600" y="2329"/>
                      </a:lnTo>
                      <a:lnTo>
                        <a:pt x="0" y="2329"/>
                      </a:lnTo>
                      <a:lnTo>
                        <a:pt x="0" y="21600"/>
                      </a:lnTo>
                      <a:lnTo>
                        <a:pt x="18578" y="21600"/>
                      </a:lnTo>
                    </a:path>
                  </a:pathLst>
                </a:custGeom>
                <a:noFill/>
                <a:ln w="38100">
                  <a:solidFill>
                    <a:srgbClr val="000000"/>
                  </a:solidFill>
                  <a:round/>
                  <a:headEnd/>
                  <a:tailEnd type="triangle" w="med" len="med"/>
                </a:ln>
              </p:spPr>
              <p:txBody>
                <a:bodyPr lIns="0" tIns="0" rIns="0" bIns="0"/>
                <a:lstStyle/>
                <a:p>
                  <a:endParaRPr lang="en-US"/>
                </a:p>
              </p:txBody>
            </p:sp>
            <p:sp>
              <p:nvSpPr>
                <p:cNvPr id="69694" name="Rectangle 14"/>
                <p:cNvSpPr>
                  <a:spLocks/>
                </p:cNvSpPr>
                <p:nvPr/>
              </p:nvSpPr>
              <p:spPr bwMode="auto">
                <a:xfrm>
                  <a:off x="575" y="0"/>
                  <a:ext cx="269"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Tag</a:t>
                  </a:r>
                </a:p>
              </p:txBody>
            </p:sp>
          </p:grpSp>
        </p:grpSp>
      </p:grpSp>
      <p:grpSp>
        <p:nvGrpSpPr>
          <p:cNvPr id="5" name="Group 15"/>
          <p:cNvGrpSpPr>
            <a:grpSpLocks/>
          </p:cNvGrpSpPr>
          <p:nvPr/>
        </p:nvGrpSpPr>
        <p:grpSpPr bwMode="auto">
          <a:xfrm>
            <a:off x="2025650" y="1846263"/>
            <a:ext cx="3562350" cy="1811337"/>
            <a:chOff x="0" y="0"/>
            <a:chExt cx="2243" cy="1140"/>
          </a:xfrm>
        </p:grpSpPr>
        <p:sp>
          <p:nvSpPr>
            <p:cNvPr id="69683" name="Line 16"/>
            <p:cNvSpPr>
              <a:spLocks noChangeShapeType="1"/>
            </p:cNvSpPr>
            <p:nvPr/>
          </p:nvSpPr>
          <p:spPr bwMode="auto">
            <a:xfrm>
              <a:off x="2005" y="84"/>
              <a:ext cx="147" cy="57"/>
            </a:xfrm>
            <a:prstGeom prst="line">
              <a:avLst/>
            </a:prstGeom>
            <a:noFill/>
            <a:ln w="20638">
              <a:solidFill>
                <a:srgbClr val="000000"/>
              </a:solidFill>
              <a:round/>
              <a:headEnd/>
              <a:tailEnd/>
            </a:ln>
          </p:spPr>
          <p:txBody>
            <a:bodyPr lIns="0" tIns="0" rIns="0" bIns="0"/>
            <a:lstStyle/>
            <a:p>
              <a:endParaRPr lang="en-US"/>
            </a:p>
          </p:txBody>
        </p:sp>
        <p:sp>
          <p:nvSpPr>
            <p:cNvPr id="69684" name="Freeform 17"/>
            <p:cNvSpPr>
              <a:spLocks/>
            </p:cNvSpPr>
            <p:nvPr/>
          </p:nvSpPr>
          <p:spPr bwMode="auto">
            <a:xfrm>
              <a:off x="0" y="0"/>
              <a:ext cx="2053" cy="1140"/>
            </a:xfrm>
            <a:custGeom>
              <a:avLst/>
              <a:gdLst>
                <a:gd name="T0" fmla="*/ 21600 w 21600"/>
                <a:gd name="T1" fmla="*/ 0 h 21600"/>
                <a:gd name="T2" fmla="*/ 21600 w 21600"/>
                <a:gd name="T3" fmla="*/ 6966 h 21600"/>
                <a:gd name="T4" fmla="*/ 0 w 21600"/>
                <a:gd name="T5" fmla="*/ 6966 h 21600"/>
                <a:gd name="T6" fmla="*/ 0 w 21600"/>
                <a:gd name="T7" fmla="*/ 21600 h 21600"/>
                <a:gd name="T8" fmla="*/ 9673 w 21600"/>
                <a:gd name="T9" fmla="*/ 2160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21600" y="0"/>
                  </a:moveTo>
                  <a:lnTo>
                    <a:pt x="21600" y="6966"/>
                  </a:lnTo>
                  <a:lnTo>
                    <a:pt x="0" y="6966"/>
                  </a:lnTo>
                  <a:lnTo>
                    <a:pt x="0" y="21600"/>
                  </a:lnTo>
                  <a:lnTo>
                    <a:pt x="9673" y="21600"/>
                  </a:lnTo>
                </a:path>
              </a:pathLst>
            </a:custGeom>
            <a:noFill/>
            <a:ln w="38100">
              <a:solidFill>
                <a:srgbClr val="000000"/>
              </a:solidFill>
              <a:round/>
              <a:headEnd/>
              <a:tailEnd type="triangle" w="med" len="med"/>
            </a:ln>
          </p:spPr>
          <p:txBody>
            <a:bodyPr lIns="0" tIns="0" rIns="0" bIns="0"/>
            <a:lstStyle/>
            <a:p>
              <a:endParaRPr lang="en-US"/>
            </a:p>
          </p:txBody>
        </p:sp>
        <p:sp>
          <p:nvSpPr>
            <p:cNvPr id="69685" name="Rectangle 18"/>
            <p:cNvSpPr>
              <a:spLocks/>
            </p:cNvSpPr>
            <p:nvPr/>
          </p:nvSpPr>
          <p:spPr bwMode="auto">
            <a:xfrm>
              <a:off x="2053" y="36"/>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10</a:t>
              </a:r>
            </a:p>
          </p:txBody>
        </p:sp>
        <p:sp>
          <p:nvSpPr>
            <p:cNvPr id="69686" name="Rectangle 19"/>
            <p:cNvSpPr>
              <a:spLocks/>
            </p:cNvSpPr>
            <p:nvPr/>
          </p:nvSpPr>
          <p:spPr bwMode="auto">
            <a:xfrm>
              <a:off x="1477" y="163"/>
              <a:ext cx="361"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Index</a:t>
              </a:r>
            </a:p>
          </p:txBody>
        </p:sp>
      </p:grpSp>
      <p:grpSp>
        <p:nvGrpSpPr>
          <p:cNvPr id="6" name="Group 20"/>
          <p:cNvGrpSpPr>
            <a:grpSpLocks/>
          </p:cNvGrpSpPr>
          <p:nvPr/>
        </p:nvGrpSpPr>
        <p:grpSpPr bwMode="auto">
          <a:xfrm>
            <a:off x="2619375" y="2514600"/>
            <a:ext cx="4267200" cy="2119313"/>
            <a:chOff x="0" y="0"/>
            <a:chExt cx="2688" cy="1334"/>
          </a:xfrm>
        </p:grpSpPr>
        <p:sp>
          <p:nvSpPr>
            <p:cNvPr id="69665" name="Freeform 21"/>
            <p:cNvSpPr>
              <a:spLocks/>
            </p:cNvSpPr>
            <p:nvPr/>
          </p:nvSpPr>
          <p:spPr bwMode="auto">
            <a:xfrm>
              <a:off x="558" y="197"/>
              <a:ext cx="2130" cy="1103"/>
            </a:xfrm>
            <a:custGeom>
              <a:avLst/>
              <a:gdLst>
                <a:gd name="T0" fmla="*/ 21600 w 21600"/>
                <a:gd name="T1" fmla="*/ 21561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561"/>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69666" name="Freeform 22"/>
            <p:cNvSpPr>
              <a:spLocks/>
            </p:cNvSpPr>
            <p:nvPr/>
          </p:nvSpPr>
          <p:spPr bwMode="auto">
            <a:xfrm>
              <a:off x="558" y="636"/>
              <a:ext cx="2130"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69667" name="Freeform 23"/>
            <p:cNvSpPr>
              <a:spLocks/>
            </p:cNvSpPr>
            <p:nvPr/>
          </p:nvSpPr>
          <p:spPr bwMode="auto">
            <a:xfrm>
              <a:off x="558" y="636"/>
              <a:ext cx="2130" cy="110"/>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69668" name="Line 24"/>
            <p:cNvSpPr>
              <a:spLocks noChangeShapeType="1"/>
            </p:cNvSpPr>
            <p:nvPr/>
          </p:nvSpPr>
          <p:spPr bwMode="auto">
            <a:xfrm flipH="1">
              <a:off x="558" y="293"/>
              <a:ext cx="2130" cy="2"/>
            </a:xfrm>
            <a:prstGeom prst="line">
              <a:avLst/>
            </a:prstGeom>
            <a:noFill/>
            <a:ln w="20638">
              <a:solidFill>
                <a:srgbClr val="000000"/>
              </a:solidFill>
              <a:round/>
              <a:headEnd/>
              <a:tailEnd/>
            </a:ln>
          </p:spPr>
          <p:txBody>
            <a:bodyPr lIns="0" tIns="0" rIns="0" bIns="0"/>
            <a:lstStyle/>
            <a:p>
              <a:endParaRPr lang="en-US"/>
            </a:p>
          </p:txBody>
        </p:sp>
        <p:sp>
          <p:nvSpPr>
            <p:cNvPr id="69669" name="Line 25"/>
            <p:cNvSpPr>
              <a:spLocks noChangeShapeType="1"/>
            </p:cNvSpPr>
            <p:nvPr/>
          </p:nvSpPr>
          <p:spPr bwMode="auto">
            <a:xfrm flipH="1">
              <a:off x="558" y="417"/>
              <a:ext cx="2130" cy="2"/>
            </a:xfrm>
            <a:prstGeom prst="line">
              <a:avLst/>
            </a:prstGeom>
            <a:noFill/>
            <a:ln w="20638">
              <a:solidFill>
                <a:srgbClr val="000000"/>
              </a:solidFill>
              <a:round/>
              <a:headEnd/>
              <a:tailEnd/>
            </a:ln>
          </p:spPr>
          <p:txBody>
            <a:bodyPr lIns="0" tIns="0" rIns="0" bIns="0"/>
            <a:lstStyle/>
            <a:p>
              <a:endParaRPr lang="en-US"/>
            </a:p>
          </p:txBody>
        </p:sp>
        <p:sp>
          <p:nvSpPr>
            <p:cNvPr id="69670" name="Line 26"/>
            <p:cNvSpPr>
              <a:spLocks noChangeShapeType="1"/>
            </p:cNvSpPr>
            <p:nvPr/>
          </p:nvSpPr>
          <p:spPr bwMode="auto">
            <a:xfrm flipH="1">
              <a:off x="558" y="527"/>
              <a:ext cx="2130" cy="1"/>
            </a:xfrm>
            <a:prstGeom prst="line">
              <a:avLst/>
            </a:prstGeom>
            <a:noFill/>
            <a:ln w="20638">
              <a:solidFill>
                <a:srgbClr val="000000"/>
              </a:solidFill>
              <a:round/>
              <a:headEnd/>
              <a:tailEnd/>
            </a:ln>
          </p:spPr>
          <p:txBody>
            <a:bodyPr lIns="0" tIns="0" rIns="0" bIns="0"/>
            <a:lstStyle/>
            <a:p>
              <a:endParaRPr lang="en-US"/>
            </a:p>
          </p:txBody>
        </p:sp>
        <p:sp>
          <p:nvSpPr>
            <p:cNvPr id="69671" name="Line 27"/>
            <p:cNvSpPr>
              <a:spLocks noChangeShapeType="1"/>
            </p:cNvSpPr>
            <p:nvPr/>
          </p:nvSpPr>
          <p:spPr bwMode="auto">
            <a:xfrm flipH="1">
              <a:off x="558" y="746"/>
              <a:ext cx="2130" cy="1"/>
            </a:xfrm>
            <a:prstGeom prst="line">
              <a:avLst/>
            </a:prstGeom>
            <a:noFill/>
            <a:ln w="20638">
              <a:solidFill>
                <a:srgbClr val="000000"/>
              </a:solidFill>
              <a:round/>
              <a:headEnd/>
              <a:tailEnd/>
            </a:ln>
          </p:spPr>
          <p:txBody>
            <a:bodyPr lIns="0" tIns="0" rIns="0" bIns="0"/>
            <a:lstStyle/>
            <a:p>
              <a:endParaRPr lang="en-US"/>
            </a:p>
          </p:txBody>
        </p:sp>
        <p:sp>
          <p:nvSpPr>
            <p:cNvPr id="69672" name="Line 28"/>
            <p:cNvSpPr>
              <a:spLocks noChangeShapeType="1"/>
            </p:cNvSpPr>
            <p:nvPr/>
          </p:nvSpPr>
          <p:spPr bwMode="auto">
            <a:xfrm flipH="1">
              <a:off x="558" y="856"/>
              <a:ext cx="2130" cy="1"/>
            </a:xfrm>
            <a:prstGeom prst="line">
              <a:avLst/>
            </a:prstGeom>
            <a:noFill/>
            <a:ln w="20638">
              <a:solidFill>
                <a:srgbClr val="000000"/>
              </a:solidFill>
              <a:round/>
              <a:headEnd/>
              <a:tailEnd/>
            </a:ln>
          </p:spPr>
          <p:txBody>
            <a:bodyPr lIns="0" tIns="0" rIns="0" bIns="0"/>
            <a:lstStyle/>
            <a:p>
              <a:endParaRPr lang="en-US"/>
            </a:p>
          </p:txBody>
        </p:sp>
        <p:sp>
          <p:nvSpPr>
            <p:cNvPr id="69673" name="Line 29"/>
            <p:cNvSpPr>
              <a:spLocks noChangeShapeType="1"/>
            </p:cNvSpPr>
            <p:nvPr/>
          </p:nvSpPr>
          <p:spPr bwMode="auto">
            <a:xfrm flipH="1">
              <a:off x="558" y="966"/>
              <a:ext cx="2130" cy="1"/>
            </a:xfrm>
            <a:prstGeom prst="line">
              <a:avLst/>
            </a:prstGeom>
            <a:noFill/>
            <a:ln w="20638">
              <a:solidFill>
                <a:srgbClr val="000000"/>
              </a:solidFill>
              <a:round/>
              <a:headEnd/>
              <a:tailEnd/>
            </a:ln>
          </p:spPr>
          <p:txBody>
            <a:bodyPr lIns="0" tIns="0" rIns="0" bIns="0"/>
            <a:lstStyle/>
            <a:p>
              <a:endParaRPr lang="en-US"/>
            </a:p>
          </p:txBody>
        </p:sp>
        <p:sp>
          <p:nvSpPr>
            <p:cNvPr id="69674" name="Line 30"/>
            <p:cNvSpPr>
              <a:spLocks noChangeShapeType="1"/>
            </p:cNvSpPr>
            <p:nvPr/>
          </p:nvSpPr>
          <p:spPr bwMode="auto">
            <a:xfrm flipH="1">
              <a:off x="558" y="1076"/>
              <a:ext cx="2130" cy="1"/>
            </a:xfrm>
            <a:prstGeom prst="line">
              <a:avLst/>
            </a:prstGeom>
            <a:noFill/>
            <a:ln w="20638">
              <a:solidFill>
                <a:srgbClr val="000000"/>
              </a:solidFill>
              <a:round/>
              <a:headEnd/>
              <a:tailEnd/>
            </a:ln>
          </p:spPr>
          <p:txBody>
            <a:bodyPr lIns="0" tIns="0" rIns="0" bIns="0"/>
            <a:lstStyle/>
            <a:p>
              <a:endParaRPr lang="en-US"/>
            </a:p>
          </p:txBody>
        </p:sp>
        <p:sp>
          <p:nvSpPr>
            <p:cNvPr id="69675" name="Line 31"/>
            <p:cNvSpPr>
              <a:spLocks noChangeShapeType="1"/>
            </p:cNvSpPr>
            <p:nvPr/>
          </p:nvSpPr>
          <p:spPr bwMode="auto">
            <a:xfrm flipH="1">
              <a:off x="558" y="1186"/>
              <a:ext cx="2130" cy="1"/>
            </a:xfrm>
            <a:prstGeom prst="line">
              <a:avLst/>
            </a:prstGeom>
            <a:noFill/>
            <a:ln w="20638">
              <a:solidFill>
                <a:srgbClr val="000000"/>
              </a:solidFill>
              <a:round/>
              <a:headEnd/>
              <a:tailEnd/>
            </a:ln>
          </p:spPr>
          <p:txBody>
            <a:bodyPr lIns="0" tIns="0" rIns="0" bIns="0"/>
            <a:lstStyle/>
            <a:p>
              <a:endParaRPr lang="en-US"/>
            </a:p>
          </p:txBody>
        </p:sp>
        <p:sp>
          <p:nvSpPr>
            <p:cNvPr id="69676" name="Line 32"/>
            <p:cNvSpPr>
              <a:spLocks noChangeShapeType="1"/>
            </p:cNvSpPr>
            <p:nvPr/>
          </p:nvSpPr>
          <p:spPr bwMode="auto">
            <a:xfrm>
              <a:off x="649" y="202"/>
              <a:ext cx="4" cy="1100"/>
            </a:xfrm>
            <a:prstGeom prst="line">
              <a:avLst/>
            </a:prstGeom>
            <a:noFill/>
            <a:ln w="20638">
              <a:solidFill>
                <a:srgbClr val="000000"/>
              </a:solidFill>
              <a:round/>
              <a:headEnd/>
              <a:tailEnd/>
            </a:ln>
          </p:spPr>
          <p:txBody>
            <a:bodyPr lIns="0" tIns="0" rIns="0" bIns="0"/>
            <a:lstStyle/>
            <a:p>
              <a:endParaRPr lang="en-US"/>
            </a:p>
          </p:txBody>
        </p:sp>
        <p:sp>
          <p:nvSpPr>
            <p:cNvPr id="69677" name="Line 33"/>
            <p:cNvSpPr>
              <a:spLocks noChangeShapeType="1"/>
            </p:cNvSpPr>
            <p:nvPr/>
          </p:nvSpPr>
          <p:spPr bwMode="auto">
            <a:xfrm>
              <a:off x="1536" y="192"/>
              <a:ext cx="0" cy="1106"/>
            </a:xfrm>
            <a:prstGeom prst="line">
              <a:avLst/>
            </a:prstGeom>
            <a:noFill/>
            <a:ln w="20638">
              <a:solidFill>
                <a:srgbClr val="000000"/>
              </a:solidFill>
              <a:round/>
              <a:headEnd/>
              <a:tailEnd/>
            </a:ln>
          </p:spPr>
          <p:txBody>
            <a:bodyPr lIns="0" tIns="0" rIns="0" bIns="0"/>
            <a:lstStyle/>
            <a:p>
              <a:endParaRPr lang="en-US"/>
            </a:p>
          </p:txBody>
        </p:sp>
        <p:sp>
          <p:nvSpPr>
            <p:cNvPr id="69678" name="Rectangle 34"/>
            <p:cNvSpPr>
              <a:spLocks/>
            </p:cNvSpPr>
            <p:nvPr/>
          </p:nvSpPr>
          <p:spPr bwMode="auto">
            <a:xfrm>
              <a:off x="1871" y="0"/>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69679" name="Rectangle 35"/>
            <p:cNvSpPr>
              <a:spLocks/>
            </p:cNvSpPr>
            <p:nvPr/>
          </p:nvSpPr>
          <p:spPr bwMode="auto">
            <a:xfrm>
              <a:off x="0" y="0"/>
              <a:ext cx="384"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  Index</a:t>
              </a:r>
            </a:p>
          </p:txBody>
        </p:sp>
        <p:sp>
          <p:nvSpPr>
            <p:cNvPr id="69680" name="Rectangle 36"/>
            <p:cNvSpPr>
              <a:spLocks/>
            </p:cNvSpPr>
            <p:nvPr/>
          </p:nvSpPr>
          <p:spPr bwMode="auto">
            <a:xfrm>
              <a:off x="816" y="0"/>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69681" name="Rectangle 37"/>
            <p:cNvSpPr>
              <a:spLocks/>
            </p:cNvSpPr>
            <p:nvPr/>
          </p:nvSpPr>
          <p:spPr bwMode="auto">
            <a:xfrm>
              <a:off x="384" y="0"/>
              <a:ext cx="297"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Valid</a:t>
              </a:r>
            </a:p>
          </p:txBody>
        </p:sp>
        <p:sp>
          <p:nvSpPr>
            <p:cNvPr id="69682" name="Rectangle 38"/>
            <p:cNvSpPr>
              <a:spLocks/>
            </p:cNvSpPr>
            <p:nvPr/>
          </p:nvSpPr>
          <p:spPr bwMode="auto">
            <a:xfrm>
              <a:off x="184" y="144"/>
              <a:ext cx="262"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1021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1022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1023</a:t>
              </a:r>
            </a:p>
          </p:txBody>
        </p:sp>
      </p:grpSp>
      <p:grpSp>
        <p:nvGrpSpPr>
          <p:cNvPr id="7" name="Group 39"/>
          <p:cNvGrpSpPr>
            <a:grpSpLocks/>
          </p:cNvGrpSpPr>
          <p:nvPr/>
        </p:nvGrpSpPr>
        <p:grpSpPr bwMode="auto">
          <a:xfrm>
            <a:off x="3289300" y="1143000"/>
            <a:ext cx="3609975" cy="709613"/>
            <a:chOff x="0" y="0"/>
            <a:chExt cx="2274" cy="447"/>
          </a:xfrm>
        </p:grpSpPr>
        <p:sp>
          <p:nvSpPr>
            <p:cNvPr id="69659" name="Line 40"/>
            <p:cNvSpPr>
              <a:spLocks noChangeShapeType="1"/>
            </p:cNvSpPr>
            <p:nvPr/>
          </p:nvSpPr>
          <p:spPr bwMode="auto">
            <a:xfrm rot="10800000" flipH="1">
              <a:off x="953" y="298"/>
              <a:ext cx="3" cy="149"/>
            </a:xfrm>
            <a:prstGeom prst="line">
              <a:avLst/>
            </a:prstGeom>
            <a:noFill/>
            <a:ln w="20638">
              <a:solidFill>
                <a:srgbClr val="000000"/>
              </a:solidFill>
              <a:round/>
              <a:headEnd/>
              <a:tailEnd/>
            </a:ln>
          </p:spPr>
          <p:txBody>
            <a:bodyPr lIns="0" tIns="0" rIns="0" bIns="0"/>
            <a:lstStyle/>
            <a:p>
              <a:endParaRPr lang="en-US"/>
            </a:p>
          </p:txBody>
        </p:sp>
        <p:sp>
          <p:nvSpPr>
            <p:cNvPr id="69660" name="Line 41"/>
            <p:cNvSpPr>
              <a:spLocks noChangeShapeType="1"/>
            </p:cNvSpPr>
            <p:nvPr/>
          </p:nvSpPr>
          <p:spPr bwMode="auto">
            <a:xfrm rot="10800000" flipH="1">
              <a:off x="1497" y="288"/>
              <a:ext cx="1" cy="145"/>
            </a:xfrm>
            <a:prstGeom prst="line">
              <a:avLst/>
            </a:prstGeom>
            <a:noFill/>
            <a:ln w="20638">
              <a:solidFill>
                <a:srgbClr val="000000"/>
              </a:solidFill>
              <a:round/>
              <a:headEnd/>
              <a:tailEnd/>
            </a:ln>
          </p:spPr>
          <p:txBody>
            <a:bodyPr lIns="0" tIns="0" rIns="0" bIns="0"/>
            <a:lstStyle/>
            <a:p>
              <a:endParaRPr lang="en-US"/>
            </a:p>
          </p:txBody>
        </p:sp>
        <p:sp>
          <p:nvSpPr>
            <p:cNvPr id="69661" name="Freeform 42"/>
            <p:cNvSpPr>
              <a:spLocks/>
            </p:cNvSpPr>
            <p:nvPr/>
          </p:nvSpPr>
          <p:spPr bwMode="auto">
            <a:xfrm>
              <a:off x="86" y="296"/>
              <a:ext cx="1570" cy="151"/>
            </a:xfrm>
            <a:custGeom>
              <a:avLst/>
              <a:gdLst>
                <a:gd name="T0" fmla="*/ 0 w 21600"/>
                <a:gd name="T1" fmla="*/ 21314 h 21600"/>
                <a:gd name="T2" fmla="*/ 41 w 21600"/>
                <a:gd name="T3" fmla="*/ 0 h 21600"/>
                <a:gd name="T4" fmla="*/ 21600 w 21600"/>
                <a:gd name="T5" fmla="*/ 0 h 21600"/>
                <a:gd name="T6" fmla="*/ 21600 w 21600"/>
                <a:gd name="T7" fmla="*/ 21600 h 21600"/>
                <a:gd name="T8" fmla="*/ 41 w 21600"/>
                <a:gd name="T9" fmla="*/ 21600 h 21600"/>
                <a:gd name="T10" fmla="*/ 41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314"/>
                  </a:moveTo>
                  <a:lnTo>
                    <a:pt x="41" y="0"/>
                  </a:lnTo>
                  <a:lnTo>
                    <a:pt x="21600" y="0"/>
                  </a:lnTo>
                  <a:lnTo>
                    <a:pt x="21600" y="21600"/>
                  </a:lnTo>
                  <a:lnTo>
                    <a:pt x="41" y="21600"/>
                  </a:lnTo>
                </a:path>
              </a:pathLst>
            </a:custGeom>
            <a:noFill/>
            <a:ln w="20638">
              <a:solidFill>
                <a:srgbClr val="000000"/>
              </a:solidFill>
              <a:round/>
              <a:headEnd/>
              <a:tailEnd/>
            </a:ln>
          </p:spPr>
          <p:txBody>
            <a:bodyPr lIns="0" tIns="0" rIns="0" bIns="0"/>
            <a:lstStyle/>
            <a:p>
              <a:endParaRPr lang="en-US"/>
            </a:p>
          </p:txBody>
        </p:sp>
        <p:sp>
          <p:nvSpPr>
            <p:cNvPr id="69662" name="Rectangle 43"/>
            <p:cNvSpPr>
              <a:spLocks/>
            </p:cNvSpPr>
            <p:nvPr/>
          </p:nvSpPr>
          <p:spPr bwMode="auto">
            <a:xfrm>
              <a:off x="0" y="133"/>
              <a:ext cx="1792" cy="136"/>
            </a:xfrm>
            <a:prstGeom prst="rect">
              <a:avLst/>
            </a:prstGeom>
            <a:noFill/>
            <a:ln w="12700">
              <a:noFill/>
              <a:miter lim="800000"/>
              <a:headEnd/>
              <a:tailEnd/>
            </a:ln>
          </p:spPr>
          <p:txBody>
            <a:bodyPr lIns="38100" tIns="38100" rIns="38100" bIns="38100"/>
            <a:lstStyle/>
            <a:p>
              <a:pPr algn="l"/>
              <a:r>
                <a:rPr lang="en-US" sz="1000">
                  <a:latin typeface="Arial" charset="0"/>
                  <a:cs typeface="Arial" charset="0"/>
                  <a:sym typeface="Arial" charset="0"/>
                </a:rPr>
                <a:t>31 30       . . .        13 12  11     . . .        2  1  0</a:t>
              </a:r>
            </a:p>
          </p:txBody>
        </p:sp>
        <p:sp>
          <p:nvSpPr>
            <p:cNvPr id="69663" name="Rectangle 44"/>
            <p:cNvSpPr>
              <a:spLocks/>
            </p:cNvSpPr>
            <p:nvPr/>
          </p:nvSpPr>
          <p:spPr bwMode="auto">
            <a:xfrm>
              <a:off x="1738" y="0"/>
              <a:ext cx="536" cy="328"/>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Byte offset</a:t>
              </a:r>
            </a:p>
          </p:txBody>
        </p:sp>
        <p:sp>
          <p:nvSpPr>
            <p:cNvPr id="69664" name="Line 45"/>
            <p:cNvSpPr>
              <a:spLocks noChangeShapeType="1"/>
            </p:cNvSpPr>
            <p:nvPr/>
          </p:nvSpPr>
          <p:spPr bwMode="auto">
            <a:xfrm flipH="1">
              <a:off x="1594" y="192"/>
              <a:ext cx="192" cy="192"/>
            </a:xfrm>
            <a:prstGeom prst="line">
              <a:avLst/>
            </a:prstGeom>
            <a:noFill/>
            <a:ln w="12700">
              <a:solidFill>
                <a:srgbClr val="000000"/>
              </a:solidFill>
              <a:round/>
              <a:headEnd/>
              <a:tailEnd type="triangle" w="med" len="med"/>
            </a:ln>
          </p:spPr>
          <p:txBody>
            <a:bodyPr lIns="0" tIns="0" rIns="0" bIns="0"/>
            <a:lstStyle/>
            <a:p>
              <a:endParaRPr lang="en-US"/>
            </a:p>
          </p:txBody>
        </p:sp>
      </p:grpSp>
      <p:sp>
        <p:nvSpPr>
          <p:cNvPr id="33838" name="Rectangle 46"/>
          <p:cNvSpPr>
            <a:spLocks/>
          </p:cNvSpPr>
          <p:nvPr/>
        </p:nvSpPr>
        <p:spPr bwMode="auto">
          <a:xfrm>
            <a:off x="0" y="6096000"/>
            <a:ext cx="9144000" cy="419100"/>
          </a:xfrm>
          <a:prstGeom prst="rect">
            <a:avLst/>
          </a:prstGeom>
          <a:noFill/>
          <a:ln w="12700">
            <a:noFill/>
            <a:miter lim="800000"/>
            <a:headEnd/>
            <a:tailEnd/>
          </a:ln>
        </p:spPr>
        <p:txBody>
          <a:bodyPr lIns="38100" tIns="38100" rIns="38100" bIns="38100"/>
          <a:lstStyle/>
          <a:p>
            <a:pPr marL="304800" indent="-304800">
              <a:lnSpc>
                <a:spcPct val="90000"/>
              </a:lnSpc>
              <a:spcBef>
                <a:spcPts val="1863"/>
              </a:spcBef>
            </a:pPr>
            <a:r>
              <a:rPr lang="en-US" sz="2000" i="1">
                <a:solidFill>
                  <a:schemeClr val="tx1"/>
                </a:solidFill>
                <a:latin typeface="Arial" charset="0"/>
                <a:cs typeface="Arial" charset="0"/>
                <a:sym typeface="Arial" charset="0"/>
              </a:rPr>
              <a:t>What are the kinds of locality? What kind of locality are we taking advantage of?</a:t>
            </a:r>
          </a:p>
        </p:txBody>
      </p:sp>
      <p:grpSp>
        <p:nvGrpSpPr>
          <p:cNvPr id="8" name="Group 47"/>
          <p:cNvGrpSpPr>
            <a:grpSpLocks/>
          </p:cNvGrpSpPr>
          <p:nvPr/>
        </p:nvGrpSpPr>
        <p:grpSpPr bwMode="auto">
          <a:xfrm>
            <a:off x="3886200" y="3587750"/>
            <a:ext cx="511175" cy="1373188"/>
            <a:chOff x="0" y="18"/>
            <a:chExt cx="322" cy="864"/>
          </a:xfrm>
        </p:grpSpPr>
        <p:sp>
          <p:nvSpPr>
            <p:cNvPr id="69656" name="Line 48"/>
            <p:cNvSpPr>
              <a:spLocks noChangeShapeType="1"/>
            </p:cNvSpPr>
            <p:nvPr/>
          </p:nvSpPr>
          <p:spPr bwMode="auto">
            <a:xfrm>
              <a:off x="0" y="695"/>
              <a:ext cx="196" cy="54"/>
            </a:xfrm>
            <a:prstGeom prst="line">
              <a:avLst/>
            </a:prstGeom>
            <a:noFill/>
            <a:ln w="20638">
              <a:solidFill>
                <a:srgbClr val="000000"/>
              </a:solidFill>
              <a:round/>
              <a:headEnd/>
              <a:tailEnd/>
            </a:ln>
          </p:spPr>
          <p:txBody>
            <a:bodyPr lIns="0" tIns="0" rIns="0" bIns="0"/>
            <a:lstStyle/>
            <a:p>
              <a:endParaRPr lang="en-US"/>
            </a:p>
          </p:txBody>
        </p:sp>
        <p:sp>
          <p:nvSpPr>
            <p:cNvPr id="69657" name="Line 49"/>
            <p:cNvSpPr>
              <a:spLocks noChangeShapeType="1"/>
            </p:cNvSpPr>
            <p:nvPr/>
          </p:nvSpPr>
          <p:spPr bwMode="auto">
            <a:xfrm>
              <a:off x="84" y="18"/>
              <a:ext cx="0" cy="864"/>
            </a:xfrm>
            <a:prstGeom prst="line">
              <a:avLst/>
            </a:prstGeom>
            <a:noFill/>
            <a:ln w="38100">
              <a:solidFill>
                <a:srgbClr val="000000"/>
              </a:solidFill>
              <a:round/>
              <a:headEnd type="oval" w="sm" len="sm"/>
              <a:tailEnd type="triangle" w="med" len="med"/>
            </a:ln>
          </p:spPr>
          <p:txBody>
            <a:bodyPr lIns="0" tIns="0" rIns="0" bIns="0"/>
            <a:lstStyle/>
            <a:p>
              <a:endParaRPr lang="en-US"/>
            </a:p>
          </p:txBody>
        </p:sp>
        <p:sp>
          <p:nvSpPr>
            <p:cNvPr id="69658" name="Rectangle 50"/>
            <p:cNvSpPr>
              <a:spLocks/>
            </p:cNvSpPr>
            <p:nvPr/>
          </p:nvSpPr>
          <p:spPr bwMode="auto">
            <a:xfrm>
              <a:off x="132" y="642"/>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20</a:t>
              </a:r>
            </a:p>
          </p:txBody>
        </p:sp>
      </p:grpSp>
      <p:grpSp>
        <p:nvGrpSpPr>
          <p:cNvPr id="9" name="Group 51"/>
          <p:cNvGrpSpPr>
            <a:grpSpLocks/>
          </p:cNvGrpSpPr>
          <p:nvPr/>
        </p:nvGrpSpPr>
        <p:grpSpPr bwMode="auto">
          <a:xfrm>
            <a:off x="5743575" y="1878013"/>
            <a:ext cx="1952625" cy="3043237"/>
            <a:chOff x="0" y="0"/>
            <a:chExt cx="1230" cy="1916"/>
          </a:xfrm>
        </p:grpSpPr>
        <p:sp>
          <p:nvSpPr>
            <p:cNvPr id="69652" name="Freeform 52"/>
            <p:cNvSpPr>
              <a:spLocks/>
            </p:cNvSpPr>
            <p:nvPr/>
          </p:nvSpPr>
          <p:spPr bwMode="auto">
            <a:xfrm>
              <a:off x="96" y="178"/>
              <a:ext cx="996" cy="1738"/>
            </a:xfrm>
            <a:custGeom>
              <a:avLst/>
              <a:gdLst>
                <a:gd name="T0" fmla="*/ 0 w 21600"/>
                <a:gd name="T1" fmla="*/ 11415 h 21600"/>
                <a:gd name="T2" fmla="*/ 45 w 21600"/>
                <a:gd name="T3" fmla="*/ 21600 h 21600"/>
                <a:gd name="T4" fmla="*/ 21600 w 21600"/>
                <a:gd name="T5" fmla="*/ 21600 h 21600"/>
                <a:gd name="T6" fmla="*/ 216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11415"/>
                  </a:moveTo>
                  <a:lnTo>
                    <a:pt x="45" y="21600"/>
                  </a:lnTo>
                  <a:lnTo>
                    <a:pt x="21600" y="21600"/>
                  </a:lnTo>
                  <a:lnTo>
                    <a:pt x="21600" y="0"/>
                  </a:lnTo>
                </a:path>
              </a:pathLst>
            </a:custGeom>
            <a:noFill/>
            <a:ln w="42926">
              <a:solidFill>
                <a:srgbClr val="000000"/>
              </a:solidFill>
              <a:round/>
              <a:headEnd type="oval" w="sm" len="sm"/>
              <a:tailEnd type="triangle" w="med" len="med"/>
            </a:ln>
          </p:spPr>
          <p:txBody>
            <a:bodyPr lIns="0" tIns="0" rIns="0" bIns="0"/>
            <a:lstStyle/>
            <a:p>
              <a:endParaRPr lang="en-US"/>
            </a:p>
          </p:txBody>
        </p:sp>
        <p:sp>
          <p:nvSpPr>
            <p:cNvPr id="69653" name="Line 53"/>
            <p:cNvSpPr>
              <a:spLocks noChangeShapeType="1"/>
            </p:cNvSpPr>
            <p:nvPr/>
          </p:nvSpPr>
          <p:spPr bwMode="auto">
            <a:xfrm>
              <a:off x="0" y="1792"/>
              <a:ext cx="192" cy="57"/>
            </a:xfrm>
            <a:prstGeom prst="line">
              <a:avLst/>
            </a:prstGeom>
            <a:noFill/>
            <a:ln w="20638">
              <a:solidFill>
                <a:srgbClr val="000000"/>
              </a:solidFill>
              <a:round/>
              <a:headEnd/>
              <a:tailEnd/>
            </a:ln>
          </p:spPr>
          <p:txBody>
            <a:bodyPr lIns="0" tIns="0" rIns="0" bIns="0"/>
            <a:lstStyle/>
            <a:p>
              <a:endParaRPr lang="en-US"/>
            </a:p>
          </p:txBody>
        </p:sp>
        <p:sp>
          <p:nvSpPr>
            <p:cNvPr id="69654" name="Rectangle 54"/>
            <p:cNvSpPr>
              <a:spLocks/>
            </p:cNvSpPr>
            <p:nvPr/>
          </p:nvSpPr>
          <p:spPr bwMode="auto">
            <a:xfrm>
              <a:off x="912" y="0"/>
              <a:ext cx="31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Data</a:t>
              </a:r>
            </a:p>
          </p:txBody>
        </p:sp>
        <p:sp>
          <p:nvSpPr>
            <p:cNvPr id="69655" name="Rectangle 55"/>
            <p:cNvSpPr>
              <a:spLocks/>
            </p:cNvSpPr>
            <p:nvPr/>
          </p:nvSpPr>
          <p:spPr bwMode="auto">
            <a:xfrm>
              <a:off x="144" y="1696"/>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32</a:t>
              </a:r>
            </a:p>
          </p:txBody>
        </p:sp>
      </p:grpSp>
      <p:grpSp>
        <p:nvGrpSpPr>
          <p:cNvPr id="10" name="Group 56"/>
          <p:cNvGrpSpPr>
            <a:grpSpLocks/>
          </p:cNvGrpSpPr>
          <p:nvPr/>
        </p:nvGrpSpPr>
        <p:grpSpPr bwMode="auto">
          <a:xfrm>
            <a:off x="1143000" y="1912938"/>
            <a:ext cx="2913063" cy="3905250"/>
            <a:chOff x="0" y="0"/>
            <a:chExt cx="1835" cy="2460"/>
          </a:xfrm>
        </p:grpSpPr>
        <p:sp>
          <p:nvSpPr>
            <p:cNvPr id="69647" name="Freeform 57"/>
            <p:cNvSpPr>
              <a:spLocks/>
            </p:cNvSpPr>
            <p:nvPr/>
          </p:nvSpPr>
          <p:spPr bwMode="auto">
            <a:xfrm>
              <a:off x="1502" y="2220"/>
              <a:ext cx="222" cy="17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69648" name="Line 58"/>
            <p:cNvSpPr>
              <a:spLocks noChangeShapeType="1"/>
            </p:cNvSpPr>
            <p:nvPr/>
          </p:nvSpPr>
          <p:spPr bwMode="auto">
            <a:xfrm>
              <a:off x="1532" y="1068"/>
              <a:ext cx="7" cy="1150"/>
            </a:xfrm>
            <a:prstGeom prst="line">
              <a:avLst/>
            </a:prstGeom>
            <a:noFill/>
            <a:ln w="20701">
              <a:solidFill>
                <a:srgbClr val="000000"/>
              </a:solidFill>
              <a:round/>
              <a:headEnd type="oval" w="sm" len="sm"/>
              <a:tailEnd/>
            </a:ln>
          </p:spPr>
          <p:txBody>
            <a:bodyPr lIns="0" tIns="0" rIns="0" bIns="0"/>
            <a:lstStyle/>
            <a:p>
              <a:endParaRPr lang="en-US"/>
            </a:p>
          </p:txBody>
        </p:sp>
        <p:sp>
          <p:nvSpPr>
            <p:cNvPr id="69649" name="Freeform 59"/>
            <p:cNvSpPr>
              <a:spLocks/>
            </p:cNvSpPr>
            <p:nvPr/>
          </p:nvSpPr>
          <p:spPr bwMode="auto">
            <a:xfrm>
              <a:off x="1583" y="2082"/>
              <a:ext cx="252" cy="136"/>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69650" name="Freeform 60"/>
            <p:cNvSpPr>
              <a:spLocks/>
            </p:cNvSpPr>
            <p:nvPr/>
          </p:nvSpPr>
          <p:spPr bwMode="auto">
            <a:xfrm>
              <a:off x="137" y="162"/>
              <a:ext cx="1476" cy="2298"/>
            </a:xfrm>
            <a:custGeom>
              <a:avLst/>
              <a:gdLst>
                <a:gd name="T0" fmla="*/ 21600 w 21600"/>
                <a:gd name="T1" fmla="*/ 20961 h 21600"/>
                <a:gd name="T2" fmla="*/ 21600 w 21600"/>
                <a:gd name="T3" fmla="*/ 21600 h 21600"/>
                <a:gd name="T4" fmla="*/ 0 w 21600"/>
                <a:gd name="T5" fmla="*/ 2160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20961"/>
                  </a:moveTo>
                  <a:lnTo>
                    <a:pt x="21600" y="21600"/>
                  </a:lnTo>
                  <a:lnTo>
                    <a:pt x="0" y="21600"/>
                  </a:lnTo>
                  <a:lnTo>
                    <a:pt x="0" y="0"/>
                  </a:lnTo>
                </a:path>
              </a:pathLst>
            </a:custGeom>
            <a:noFill/>
            <a:ln w="20638">
              <a:solidFill>
                <a:srgbClr val="000000"/>
              </a:solidFill>
              <a:round/>
              <a:headEnd/>
              <a:tailEnd type="triangle" w="med" len="med"/>
            </a:ln>
          </p:spPr>
          <p:txBody>
            <a:bodyPr lIns="0" tIns="0" rIns="0" bIns="0"/>
            <a:lstStyle/>
            <a:p>
              <a:endParaRPr lang="en-US"/>
            </a:p>
          </p:txBody>
        </p:sp>
        <p:sp>
          <p:nvSpPr>
            <p:cNvPr id="69651" name="Rectangle 61"/>
            <p:cNvSpPr>
              <a:spLocks/>
            </p:cNvSpPr>
            <p:nvPr/>
          </p:nvSpPr>
          <p:spPr bwMode="auto">
            <a:xfrm>
              <a:off x="0" y="0"/>
              <a:ext cx="204"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Hit</a:t>
              </a:r>
            </a:p>
          </p:txBody>
        </p:sp>
      </p:grpSp>
    </p:spTree>
  </p:cSld>
  <p:clrMapOvr>
    <a:masterClrMapping/>
  </p:clrMapOvr>
  <p:transition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0"/>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3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168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168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1685" name="Rectangle 4"/>
          <p:cNvSpPr>
            <a:spLocks noChangeArrowheads="1"/>
          </p:cNvSpPr>
          <p:nvPr>
            <p:ph type="title"/>
          </p:nvPr>
        </p:nvSpPr>
        <p:spPr>
          <a:xfrm>
            <a:off x="533400" y="228600"/>
            <a:ext cx="8153400" cy="492125"/>
          </a:xfrm>
        </p:spPr>
        <p:txBody>
          <a:bodyPr lIns="38100" tIns="38100" rIns="38100" bIns="38100" anchor="ctr">
            <a:normAutofit fontScale="90000"/>
          </a:bodyPr>
          <a:lstStyle/>
          <a:p>
            <a:pPr algn="ctr" eaLnBrk="1" hangingPunct="1"/>
            <a:r>
              <a:rPr lang="en-US" sz="3200" smtClean="0">
                <a:solidFill>
                  <a:schemeClr val="tx2"/>
                </a:solidFill>
              </a:rPr>
              <a:t>Multiword Block Direct Mapped Cache</a:t>
            </a:r>
            <a:endParaRPr lang="en-US" smtClean="0"/>
          </a:p>
        </p:txBody>
      </p:sp>
      <p:grpSp>
        <p:nvGrpSpPr>
          <p:cNvPr id="2" name="Group 5"/>
          <p:cNvGrpSpPr>
            <a:grpSpLocks/>
          </p:cNvGrpSpPr>
          <p:nvPr/>
        </p:nvGrpSpPr>
        <p:grpSpPr bwMode="auto">
          <a:xfrm>
            <a:off x="914400" y="1828800"/>
            <a:ext cx="3617913" cy="1828800"/>
            <a:chOff x="0" y="0"/>
            <a:chExt cx="2279" cy="1151"/>
          </a:xfrm>
        </p:grpSpPr>
        <p:grpSp>
          <p:nvGrpSpPr>
            <p:cNvPr id="3" name="Group 6"/>
            <p:cNvGrpSpPr>
              <a:grpSpLocks/>
            </p:cNvGrpSpPr>
            <p:nvPr/>
          </p:nvGrpSpPr>
          <p:grpSpPr bwMode="auto">
            <a:xfrm>
              <a:off x="0" y="0"/>
              <a:ext cx="2279" cy="1151"/>
              <a:chOff x="0" y="0"/>
              <a:chExt cx="2279" cy="1151"/>
            </a:xfrm>
          </p:grpSpPr>
          <p:sp>
            <p:nvSpPr>
              <p:cNvPr id="71769" name="Line 7"/>
              <p:cNvSpPr>
                <a:spLocks noChangeShapeType="1"/>
              </p:cNvSpPr>
              <p:nvPr/>
            </p:nvSpPr>
            <p:spPr bwMode="auto">
              <a:xfrm>
                <a:off x="2064" y="96"/>
                <a:ext cx="148" cy="56"/>
              </a:xfrm>
              <a:prstGeom prst="line">
                <a:avLst/>
              </a:prstGeom>
              <a:noFill/>
              <a:ln w="20638">
                <a:solidFill>
                  <a:srgbClr val="000000"/>
                </a:solidFill>
                <a:round/>
                <a:headEnd/>
                <a:tailEnd/>
              </a:ln>
            </p:spPr>
            <p:txBody>
              <a:bodyPr lIns="0" tIns="0" rIns="0" bIns="0"/>
              <a:lstStyle/>
              <a:p>
                <a:endParaRPr lang="en-US"/>
              </a:p>
            </p:txBody>
          </p:sp>
          <p:sp>
            <p:nvSpPr>
              <p:cNvPr id="71770" name="Rectangle 8"/>
              <p:cNvSpPr>
                <a:spLocks/>
              </p:cNvSpPr>
              <p:nvPr/>
            </p:nvSpPr>
            <p:spPr bwMode="auto">
              <a:xfrm>
                <a:off x="2160" y="48"/>
                <a:ext cx="119"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8</a:t>
                </a:r>
              </a:p>
            </p:txBody>
          </p:sp>
          <p:sp>
            <p:nvSpPr>
              <p:cNvPr id="71771" name="Rectangle 9"/>
              <p:cNvSpPr>
                <a:spLocks/>
              </p:cNvSpPr>
              <p:nvPr/>
            </p:nvSpPr>
            <p:spPr bwMode="auto">
              <a:xfrm>
                <a:off x="1631" y="175"/>
                <a:ext cx="361"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Index</a:t>
                </a:r>
              </a:p>
            </p:txBody>
          </p:sp>
          <p:sp>
            <p:nvSpPr>
              <p:cNvPr id="71772" name="Line 10"/>
              <p:cNvSpPr>
                <a:spLocks noChangeShapeType="1"/>
              </p:cNvSpPr>
              <p:nvPr/>
            </p:nvSpPr>
            <p:spPr bwMode="auto">
              <a:xfrm>
                <a:off x="2160" y="0"/>
                <a:ext cx="0" cy="384"/>
              </a:xfrm>
              <a:prstGeom prst="line">
                <a:avLst/>
              </a:prstGeom>
              <a:noFill/>
              <a:ln w="28575">
                <a:solidFill>
                  <a:srgbClr val="000000"/>
                </a:solidFill>
                <a:round/>
                <a:headEnd/>
                <a:tailEnd/>
              </a:ln>
            </p:spPr>
            <p:txBody>
              <a:bodyPr lIns="0" tIns="0" rIns="0" bIns="0"/>
              <a:lstStyle/>
              <a:p>
                <a:endParaRPr lang="en-US"/>
              </a:p>
            </p:txBody>
          </p:sp>
          <p:sp>
            <p:nvSpPr>
              <p:cNvPr id="71773" name="Line 11"/>
              <p:cNvSpPr>
                <a:spLocks noChangeShapeType="1"/>
              </p:cNvSpPr>
              <p:nvPr/>
            </p:nvSpPr>
            <p:spPr bwMode="auto">
              <a:xfrm>
                <a:off x="0" y="384"/>
                <a:ext cx="2160" cy="0"/>
              </a:xfrm>
              <a:prstGeom prst="line">
                <a:avLst/>
              </a:prstGeom>
              <a:noFill/>
              <a:ln w="38100">
                <a:solidFill>
                  <a:srgbClr val="000000"/>
                </a:solidFill>
                <a:round/>
                <a:headEnd/>
                <a:tailEnd/>
              </a:ln>
            </p:spPr>
            <p:txBody>
              <a:bodyPr lIns="0" tIns="0" rIns="0" bIns="0"/>
              <a:lstStyle/>
              <a:p>
                <a:endParaRPr lang="en-US"/>
              </a:p>
            </p:txBody>
          </p:sp>
          <p:sp>
            <p:nvSpPr>
              <p:cNvPr id="71774" name="Line 12"/>
              <p:cNvSpPr>
                <a:spLocks noChangeShapeType="1"/>
              </p:cNvSpPr>
              <p:nvPr/>
            </p:nvSpPr>
            <p:spPr bwMode="auto">
              <a:xfrm>
                <a:off x="0" y="383"/>
                <a:ext cx="0" cy="768"/>
              </a:xfrm>
              <a:prstGeom prst="line">
                <a:avLst/>
              </a:prstGeom>
              <a:noFill/>
              <a:ln w="28575">
                <a:solidFill>
                  <a:srgbClr val="000000"/>
                </a:solidFill>
                <a:round/>
                <a:headEnd/>
                <a:tailEnd/>
              </a:ln>
            </p:spPr>
            <p:txBody>
              <a:bodyPr lIns="0" tIns="0" rIns="0" bIns="0"/>
              <a:lstStyle/>
              <a:p>
                <a:endParaRPr lang="en-US"/>
              </a:p>
            </p:txBody>
          </p:sp>
        </p:grpSp>
        <p:sp>
          <p:nvSpPr>
            <p:cNvPr id="71768" name="Line 13"/>
            <p:cNvSpPr>
              <a:spLocks noChangeShapeType="1"/>
            </p:cNvSpPr>
            <p:nvPr/>
          </p:nvSpPr>
          <p:spPr bwMode="auto">
            <a:xfrm>
              <a:off x="0" y="1151"/>
              <a:ext cx="384" cy="0"/>
            </a:xfrm>
            <a:prstGeom prst="line">
              <a:avLst/>
            </a:prstGeom>
            <a:noFill/>
            <a:ln w="28575">
              <a:solidFill>
                <a:srgbClr val="000000"/>
              </a:solidFill>
              <a:round/>
              <a:headEnd/>
              <a:tailEnd type="triangle" w="med" len="med"/>
            </a:ln>
          </p:spPr>
          <p:txBody>
            <a:bodyPr lIns="0" tIns="0" rIns="0" bIns="0"/>
            <a:lstStyle/>
            <a:p>
              <a:endParaRPr lang="en-US"/>
            </a:p>
          </p:txBody>
        </p:sp>
      </p:grpSp>
      <p:grpSp>
        <p:nvGrpSpPr>
          <p:cNvPr id="4" name="Group 14"/>
          <p:cNvGrpSpPr>
            <a:grpSpLocks/>
          </p:cNvGrpSpPr>
          <p:nvPr/>
        </p:nvGrpSpPr>
        <p:grpSpPr bwMode="auto">
          <a:xfrm>
            <a:off x="914400" y="2514600"/>
            <a:ext cx="7404100" cy="2193925"/>
            <a:chOff x="0" y="0"/>
            <a:chExt cx="4664" cy="1381"/>
          </a:xfrm>
        </p:grpSpPr>
        <p:sp>
          <p:nvSpPr>
            <p:cNvPr id="71746" name="Freeform 15"/>
            <p:cNvSpPr>
              <a:spLocks/>
            </p:cNvSpPr>
            <p:nvPr/>
          </p:nvSpPr>
          <p:spPr bwMode="auto">
            <a:xfrm>
              <a:off x="384" y="672"/>
              <a:ext cx="4260" cy="96"/>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21600"/>
                  </a:moveTo>
                  <a:lnTo>
                    <a:pt x="21600" y="0"/>
                  </a:lnTo>
                  <a:lnTo>
                    <a:pt x="0" y="0"/>
                  </a:lnTo>
                  <a:lnTo>
                    <a:pt x="0" y="21600"/>
                  </a:lnTo>
                  <a:lnTo>
                    <a:pt x="21600" y="21600"/>
                  </a:lnTo>
                  <a:close/>
                  <a:moveTo>
                    <a:pt x="21600" y="21600"/>
                  </a:moveTo>
                </a:path>
              </a:pathLst>
            </a:custGeom>
            <a:solidFill>
              <a:srgbClr val="00DFCA"/>
            </a:solidFill>
            <a:ln w="9525">
              <a:solidFill>
                <a:srgbClr val="00DFCA"/>
              </a:solidFill>
              <a:round/>
              <a:headEnd/>
              <a:tailEnd/>
            </a:ln>
          </p:spPr>
          <p:txBody>
            <a:bodyPr lIns="0" tIns="0" rIns="0" bIns="0"/>
            <a:lstStyle/>
            <a:p>
              <a:endParaRPr lang="en-US"/>
            </a:p>
          </p:txBody>
        </p:sp>
        <p:sp>
          <p:nvSpPr>
            <p:cNvPr id="71747" name="Freeform 16"/>
            <p:cNvSpPr>
              <a:spLocks/>
            </p:cNvSpPr>
            <p:nvPr/>
          </p:nvSpPr>
          <p:spPr bwMode="auto">
            <a:xfrm>
              <a:off x="384" y="672"/>
              <a:ext cx="4272" cy="96"/>
            </a:xfrm>
            <a:custGeom>
              <a:avLst/>
              <a:gdLst>
                <a:gd name="T0" fmla="*/ 21600 w 21600"/>
                <a:gd name="T1" fmla="*/ 21600 h 21600"/>
                <a:gd name="T2" fmla="*/ 21600 w 21600"/>
                <a:gd name="T3" fmla="*/ 0 h 21600"/>
                <a:gd name="T4" fmla="*/ 0 w 21600"/>
                <a:gd name="T5" fmla="*/ 0 h 21600"/>
                <a:gd name="T6" fmla="*/ 0 w 21600"/>
                <a:gd name="T7" fmla="*/ 21600 h 21600"/>
                <a:gd name="T8" fmla="*/ 21600 w 21600"/>
                <a:gd name="T9" fmla="*/ 21600 h 21600"/>
                <a:gd name="T10" fmla="*/ 21600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21600"/>
                  </a:moveTo>
                  <a:lnTo>
                    <a:pt x="21600" y="0"/>
                  </a:lnTo>
                  <a:lnTo>
                    <a:pt x="0" y="0"/>
                  </a:lnTo>
                  <a:lnTo>
                    <a:pt x="0" y="21600"/>
                  </a:lnTo>
                  <a:lnTo>
                    <a:pt x="21600" y="21600"/>
                  </a:lnTo>
                </a:path>
              </a:pathLst>
            </a:custGeom>
            <a:noFill/>
            <a:ln w="20638">
              <a:solidFill>
                <a:srgbClr val="000000"/>
              </a:solidFill>
              <a:round/>
              <a:headEnd/>
              <a:tailEnd/>
            </a:ln>
          </p:spPr>
          <p:txBody>
            <a:bodyPr lIns="0" tIns="0" rIns="0" bIns="0"/>
            <a:lstStyle/>
            <a:p>
              <a:endParaRPr lang="en-US"/>
            </a:p>
          </p:txBody>
        </p:sp>
        <p:sp>
          <p:nvSpPr>
            <p:cNvPr id="71748" name="Line 17"/>
            <p:cNvSpPr>
              <a:spLocks noChangeShapeType="1"/>
            </p:cNvSpPr>
            <p:nvPr/>
          </p:nvSpPr>
          <p:spPr bwMode="auto">
            <a:xfrm flipH="1">
              <a:off x="384" y="331"/>
              <a:ext cx="4260" cy="0"/>
            </a:xfrm>
            <a:prstGeom prst="line">
              <a:avLst/>
            </a:prstGeom>
            <a:noFill/>
            <a:ln w="20638">
              <a:solidFill>
                <a:srgbClr val="000000"/>
              </a:solidFill>
              <a:round/>
              <a:headEnd/>
              <a:tailEnd/>
            </a:ln>
          </p:spPr>
          <p:txBody>
            <a:bodyPr lIns="0" tIns="0" rIns="0" bIns="0"/>
            <a:lstStyle/>
            <a:p>
              <a:endParaRPr lang="en-US"/>
            </a:p>
          </p:txBody>
        </p:sp>
        <p:sp>
          <p:nvSpPr>
            <p:cNvPr id="71749" name="Line 18"/>
            <p:cNvSpPr>
              <a:spLocks noChangeShapeType="1"/>
            </p:cNvSpPr>
            <p:nvPr/>
          </p:nvSpPr>
          <p:spPr bwMode="auto">
            <a:xfrm flipH="1">
              <a:off x="384" y="441"/>
              <a:ext cx="4260" cy="0"/>
            </a:xfrm>
            <a:prstGeom prst="line">
              <a:avLst/>
            </a:prstGeom>
            <a:noFill/>
            <a:ln w="20638">
              <a:solidFill>
                <a:srgbClr val="000000"/>
              </a:solidFill>
              <a:round/>
              <a:headEnd/>
              <a:tailEnd/>
            </a:ln>
          </p:spPr>
          <p:txBody>
            <a:bodyPr lIns="0" tIns="0" rIns="0" bIns="0"/>
            <a:lstStyle/>
            <a:p>
              <a:endParaRPr lang="en-US"/>
            </a:p>
          </p:txBody>
        </p:sp>
        <p:sp>
          <p:nvSpPr>
            <p:cNvPr id="71750" name="Line 19"/>
            <p:cNvSpPr>
              <a:spLocks noChangeShapeType="1"/>
            </p:cNvSpPr>
            <p:nvPr/>
          </p:nvSpPr>
          <p:spPr bwMode="auto">
            <a:xfrm flipH="1">
              <a:off x="384" y="550"/>
              <a:ext cx="4260" cy="0"/>
            </a:xfrm>
            <a:prstGeom prst="line">
              <a:avLst/>
            </a:prstGeom>
            <a:noFill/>
            <a:ln w="20638">
              <a:solidFill>
                <a:srgbClr val="000000"/>
              </a:solidFill>
              <a:round/>
              <a:headEnd/>
              <a:tailEnd/>
            </a:ln>
          </p:spPr>
          <p:txBody>
            <a:bodyPr lIns="0" tIns="0" rIns="0" bIns="0"/>
            <a:lstStyle/>
            <a:p>
              <a:endParaRPr lang="en-US"/>
            </a:p>
          </p:txBody>
        </p:sp>
        <p:sp>
          <p:nvSpPr>
            <p:cNvPr id="71751" name="Line 20"/>
            <p:cNvSpPr>
              <a:spLocks noChangeShapeType="1"/>
            </p:cNvSpPr>
            <p:nvPr/>
          </p:nvSpPr>
          <p:spPr bwMode="auto">
            <a:xfrm flipH="1">
              <a:off x="384" y="879"/>
              <a:ext cx="4260" cy="0"/>
            </a:xfrm>
            <a:prstGeom prst="line">
              <a:avLst/>
            </a:prstGeom>
            <a:noFill/>
            <a:ln w="20638">
              <a:solidFill>
                <a:srgbClr val="000000"/>
              </a:solidFill>
              <a:round/>
              <a:headEnd/>
              <a:tailEnd/>
            </a:ln>
          </p:spPr>
          <p:txBody>
            <a:bodyPr lIns="0" tIns="0" rIns="0" bIns="0"/>
            <a:lstStyle/>
            <a:p>
              <a:endParaRPr lang="en-US"/>
            </a:p>
          </p:txBody>
        </p:sp>
        <p:sp>
          <p:nvSpPr>
            <p:cNvPr id="71752" name="Line 21"/>
            <p:cNvSpPr>
              <a:spLocks noChangeShapeType="1"/>
            </p:cNvSpPr>
            <p:nvPr/>
          </p:nvSpPr>
          <p:spPr bwMode="auto">
            <a:xfrm flipH="1">
              <a:off x="384" y="989"/>
              <a:ext cx="4260" cy="0"/>
            </a:xfrm>
            <a:prstGeom prst="line">
              <a:avLst/>
            </a:prstGeom>
            <a:noFill/>
            <a:ln w="20638">
              <a:solidFill>
                <a:srgbClr val="000000"/>
              </a:solidFill>
              <a:round/>
              <a:headEnd/>
              <a:tailEnd/>
            </a:ln>
          </p:spPr>
          <p:txBody>
            <a:bodyPr lIns="0" tIns="0" rIns="0" bIns="0"/>
            <a:lstStyle/>
            <a:p>
              <a:endParaRPr lang="en-US"/>
            </a:p>
          </p:txBody>
        </p:sp>
        <p:sp>
          <p:nvSpPr>
            <p:cNvPr id="71753" name="Line 22"/>
            <p:cNvSpPr>
              <a:spLocks noChangeShapeType="1"/>
            </p:cNvSpPr>
            <p:nvPr/>
          </p:nvSpPr>
          <p:spPr bwMode="auto">
            <a:xfrm flipH="1">
              <a:off x="384" y="1099"/>
              <a:ext cx="4260" cy="0"/>
            </a:xfrm>
            <a:prstGeom prst="line">
              <a:avLst/>
            </a:prstGeom>
            <a:noFill/>
            <a:ln w="20638">
              <a:solidFill>
                <a:srgbClr val="000000"/>
              </a:solidFill>
              <a:round/>
              <a:headEnd/>
              <a:tailEnd/>
            </a:ln>
          </p:spPr>
          <p:txBody>
            <a:bodyPr lIns="0" tIns="0" rIns="0" bIns="0"/>
            <a:lstStyle/>
            <a:p>
              <a:endParaRPr lang="en-US"/>
            </a:p>
          </p:txBody>
        </p:sp>
        <p:sp>
          <p:nvSpPr>
            <p:cNvPr id="71754" name="Line 23"/>
            <p:cNvSpPr>
              <a:spLocks noChangeShapeType="1"/>
            </p:cNvSpPr>
            <p:nvPr/>
          </p:nvSpPr>
          <p:spPr bwMode="auto">
            <a:xfrm flipH="1">
              <a:off x="384" y="1209"/>
              <a:ext cx="4260" cy="0"/>
            </a:xfrm>
            <a:prstGeom prst="line">
              <a:avLst/>
            </a:prstGeom>
            <a:noFill/>
            <a:ln w="20638">
              <a:solidFill>
                <a:srgbClr val="000000"/>
              </a:solidFill>
              <a:round/>
              <a:headEnd/>
              <a:tailEnd/>
            </a:ln>
          </p:spPr>
          <p:txBody>
            <a:bodyPr lIns="0" tIns="0" rIns="0" bIns="0"/>
            <a:lstStyle/>
            <a:p>
              <a:endParaRPr lang="en-US"/>
            </a:p>
          </p:txBody>
        </p:sp>
        <p:sp>
          <p:nvSpPr>
            <p:cNvPr id="71755" name="Rectangle 24"/>
            <p:cNvSpPr>
              <a:spLocks/>
            </p:cNvSpPr>
            <p:nvPr/>
          </p:nvSpPr>
          <p:spPr bwMode="auto">
            <a:xfrm>
              <a:off x="2640" y="0"/>
              <a:ext cx="285"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Data</a:t>
              </a:r>
            </a:p>
          </p:txBody>
        </p:sp>
        <p:sp>
          <p:nvSpPr>
            <p:cNvPr id="71756" name="Rectangle 25"/>
            <p:cNvSpPr>
              <a:spLocks/>
            </p:cNvSpPr>
            <p:nvPr/>
          </p:nvSpPr>
          <p:spPr bwMode="auto">
            <a:xfrm>
              <a:off x="0" y="48"/>
              <a:ext cx="322"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Index</a:t>
              </a:r>
            </a:p>
          </p:txBody>
        </p:sp>
        <p:sp>
          <p:nvSpPr>
            <p:cNvPr id="71757" name="Rectangle 26"/>
            <p:cNvSpPr>
              <a:spLocks/>
            </p:cNvSpPr>
            <p:nvPr/>
          </p:nvSpPr>
          <p:spPr bwMode="auto">
            <a:xfrm>
              <a:off x="624" y="48"/>
              <a:ext cx="241"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Tag</a:t>
              </a:r>
            </a:p>
          </p:txBody>
        </p:sp>
        <p:sp>
          <p:nvSpPr>
            <p:cNvPr id="71758" name="Rectangle 27"/>
            <p:cNvSpPr>
              <a:spLocks/>
            </p:cNvSpPr>
            <p:nvPr/>
          </p:nvSpPr>
          <p:spPr bwMode="auto">
            <a:xfrm>
              <a:off x="288" y="48"/>
              <a:ext cx="297" cy="182"/>
            </a:xfrm>
            <a:prstGeom prst="rect">
              <a:avLst/>
            </a:prstGeom>
            <a:noFill/>
            <a:ln w="12700">
              <a:noFill/>
              <a:miter lim="800000"/>
              <a:headEnd/>
              <a:tailEnd/>
            </a:ln>
          </p:spPr>
          <p:txBody>
            <a:bodyPr wrap="none" lIns="38100" tIns="38100" rIns="38100" bIns="38100">
              <a:spAutoFit/>
            </a:bodyPr>
            <a:lstStyle/>
            <a:p>
              <a:pPr algn="l"/>
              <a:r>
                <a:rPr lang="en-US" sz="1400">
                  <a:latin typeface="Arial" charset="0"/>
                  <a:cs typeface="Arial" charset="0"/>
                  <a:sym typeface="Arial" charset="0"/>
                </a:rPr>
                <a:t>Valid</a:t>
              </a:r>
            </a:p>
          </p:txBody>
        </p:sp>
        <p:sp>
          <p:nvSpPr>
            <p:cNvPr id="71759" name="Rectangle 28"/>
            <p:cNvSpPr>
              <a:spLocks/>
            </p:cNvSpPr>
            <p:nvPr/>
          </p:nvSpPr>
          <p:spPr bwMode="auto">
            <a:xfrm>
              <a:off x="189" y="191"/>
              <a:ext cx="209" cy="1190"/>
            </a:xfrm>
            <a:prstGeom prst="rect">
              <a:avLst/>
            </a:prstGeom>
            <a:noFill/>
            <a:ln w="12700">
              <a:noFill/>
              <a:miter lim="800000"/>
              <a:headEnd/>
              <a:tailEnd/>
            </a:ln>
          </p:spPr>
          <p:txBody>
            <a:bodyPr wrap="none" lIns="38100" tIns="38100" rIns="38100" bIns="38100">
              <a:spAutoFit/>
            </a:bodyPr>
            <a:lstStyle/>
            <a:p>
              <a:pPr algn="r">
                <a:lnSpc>
                  <a:spcPct val="110000"/>
                </a:lnSpc>
              </a:pPr>
              <a:r>
                <a:rPr lang="en-US" sz="1200">
                  <a:latin typeface="Arial" charset="0"/>
                  <a:cs typeface="Arial" charset="0"/>
                  <a:sym typeface="Arial" charset="0"/>
                </a:rPr>
                <a:t>0</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1</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253</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254</a:t>
              </a:r>
              <a:endParaRPr lang="en-US" sz="1800">
                <a:solidFill>
                  <a:schemeClr val="tx1"/>
                </a:solidFill>
                <a:latin typeface="Arial" charset="0"/>
                <a:cs typeface="Arial" charset="0"/>
                <a:sym typeface="Arial" charset="0"/>
              </a:endParaRPr>
            </a:p>
            <a:p>
              <a:pPr algn="r">
                <a:lnSpc>
                  <a:spcPct val="110000"/>
                </a:lnSpc>
              </a:pPr>
              <a:r>
                <a:rPr lang="en-US" sz="1200">
                  <a:latin typeface="Arial" charset="0"/>
                  <a:cs typeface="Arial" charset="0"/>
                  <a:sym typeface="Arial" charset="0"/>
                </a:rPr>
                <a:t>255</a:t>
              </a:r>
            </a:p>
          </p:txBody>
        </p:sp>
        <p:sp>
          <p:nvSpPr>
            <p:cNvPr id="71760" name="Rectangle 29"/>
            <p:cNvSpPr>
              <a:spLocks/>
            </p:cNvSpPr>
            <p:nvPr/>
          </p:nvSpPr>
          <p:spPr bwMode="auto">
            <a:xfrm>
              <a:off x="384" y="240"/>
              <a:ext cx="4280" cy="1104"/>
            </a:xfrm>
            <a:prstGeom prst="rect">
              <a:avLst/>
            </a:prstGeom>
            <a:noFill/>
            <a:ln w="28575">
              <a:solidFill>
                <a:srgbClr val="000000"/>
              </a:solidFill>
              <a:miter lim="800000"/>
              <a:headEnd/>
              <a:tailEnd/>
            </a:ln>
          </p:spPr>
          <p:txBody>
            <a:bodyPr wrap="none" lIns="0" tIns="0" rIns="0" bIns="0"/>
            <a:lstStyle/>
            <a:p>
              <a:endParaRPr lang="en-US"/>
            </a:p>
          </p:txBody>
        </p:sp>
        <p:sp>
          <p:nvSpPr>
            <p:cNvPr id="71761" name="Line 30"/>
            <p:cNvSpPr>
              <a:spLocks noChangeShapeType="1"/>
            </p:cNvSpPr>
            <p:nvPr/>
          </p:nvSpPr>
          <p:spPr bwMode="auto">
            <a:xfrm>
              <a:off x="2832" y="239"/>
              <a:ext cx="0" cy="1106"/>
            </a:xfrm>
            <a:prstGeom prst="line">
              <a:avLst/>
            </a:prstGeom>
            <a:noFill/>
            <a:ln w="20638">
              <a:solidFill>
                <a:srgbClr val="000000"/>
              </a:solidFill>
              <a:round/>
              <a:headEnd/>
              <a:tailEnd/>
            </a:ln>
          </p:spPr>
          <p:txBody>
            <a:bodyPr lIns="0" tIns="0" rIns="0" bIns="0"/>
            <a:lstStyle/>
            <a:p>
              <a:endParaRPr lang="en-US"/>
            </a:p>
          </p:txBody>
        </p:sp>
        <p:sp>
          <p:nvSpPr>
            <p:cNvPr id="71762" name="Line 31"/>
            <p:cNvSpPr>
              <a:spLocks noChangeShapeType="1"/>
            </p:cNvSpPr>
            <p:nvPr/>
          </p:nvSpPr>
          <p:spPr bwMode="auto">
            <a:xfrm>
              <a:off x="3744" y="239"/>
              <a:ext cx="0" cy="1106"/>
            </a:xfrm>
            <a:prstGeom prst="line">
              <a:avLst/>
            </a:prstGeom>
            <a:noFill/>
            <a:ln w="20638">
              <a:solidFill>
                <a:srgbClr val="000000"/>
              </a:solidFill>
              <a:round/>
              <a:headEnd/>
              <a:tailEnd/>
            </a:ln>
          </p:spPr>
          <p:txBody>
            <a:bodyPr lIns="0" tIns="0" rIns="0" bIns="0"/>
            <a:lstStyle/>
            <a:p>
              <a:endParaRPr lang="en-US"/>
            </a:p>
          </p:txBody>
        </p:sp>
        <p:sp>
          <p:nvSpPr>
            <p:cNvPr id="71763" name="Line 32"/>
            <p:cNvSpPr>
              <a:spLocks noChangeShapeType="1"/>
            </p:cNvSpPr>
            <p:nvPr/>
          </p:nvSpPr>
          <p:spPr bwMode="auto">
            <a:xfrm>
              <a:off x="1920" y="239"/>
              <a:ext cx="0" cy="1106"/>
            </a:xfrm>
            <a:prstGeom prst="line">
              <a:avLst/>
            </a:prstGeom>
            <a:noFill/>
            <a:ln w="20638">
              <a:solidFill>
                <a:srgbClr val="000000"/>
              </a:solidFill>
              <a:round/>
              <a:headEnd/>
              <a:tailEnd/>
            </a:ln>
          </p:spPr>
          <p:txBody>
            <a:bodyPr lIns="0" tIns="0" rIns="0" bIns="0"/>
            <a:lstStyle/>
            <a:p>
              <a:endParaRPr lang="en-US"/>
            </a:p>
          </p:txBody>
        </p:sp>
        <p:sp>
          <p:nvSpPr>
            <p:cNvPr id="71764" name="Line 33"/>
            <p:cNvSpPr>
              <a:spLocks noChangeShapeType="1"/>
            </p:cNvSpPr>
            <p:nvPr/>
          </p:nvSpPr>
          <p:spPr bwMode="auto">
            <a:xfrm>
              <a:off x="1008" y="240"/>
              <a:ext cx="0" cy="1104"/>
            </a:xfrm>
            <a:prstGeom prst="line">
              <a:avLst/>
            </a:prstGeom>
            <a:noFill/>
            <a:ln w="20638">
              <a:solidFill>
                <a:srgbClr val="000000"/>
              </a:solidFill>
              <a:round/>
              <a:headEnd/>
              <a:tailEnd/>
            </a:ln>
          </p:spPr>
          <p:txBody>
            <a:bodyPr lIns="0" tIns="0" rIns="0" bIns="0"/>
            <a:lstStyle/>
            <a:p>
              <a:endParaRPr lang="en-US"/>
            </a:p>
          </p:txBody>
        </p:sp>
        <p:sp>
          <p:nvSpPr>
            <p:cNvPr id="71765" name="Line 34"/>
            <p:cNvSpPr>
              <a:spLocks noChangeShapeType="1"/>
            </p:cNvSpPr>
            <p:nvPr/>
          </p:nvSpPr>
          <p:spPr bwMode="auto">
            <a:xfrm>
              <a:off x="480" y="239"/>
              <a:ext cx="0" cy="1106"/>
            </a:xfrm>
            <a:prstGeom prst="line">
              <a:avLst/>
            </a:prstGeom>
            <a:noFill/>
            <a:ln w="20638">
              <a:solidFill>
                <a:srgbClr val="000000"/>
              </a:solidFill>
              <a:round/>
              <a:headEnd/>
              <a:tailEnd/>
            </a:ln>
          </p:spPr>
          <p:txBody>
            <a:bodyPr lIns="0" tIns="0" rIns="0" bIns="0"/>
            <a:lstStyle/>
            <a:p>
              <a:endParaRPr lang="en-US"/>
            </a:p>
          </p:txBody>
        </p:sp>
        <p:sp>
          <p:nvSpPr>
            <p:cNvPr id="71766" name="Line 35"/>
            <p:cNvSpPr>
              <a:spLocks noChangeShapeType="1"/>
            </p:cNvSpPr>
            <p:nvPr/>
          </p:nvSpPr>
          <p:spPr bwMode="auto">
            <a:xfrm>
              <a:off x="1008" y="143"/>
              <a:ext cx="3648" cy="0"/>
            </a:xfrm>
            <a:prstGeom prst="line">
              <a:avLst/>
            </a:prstGeom>
            <a:noFill/>
            <a:ln w="12700">
              <a:solidFill>
                <a:srgbClr val="000000"/>
              </a:solidFill>
              <a:round/>
              <a:headEnd type="triangle" w="med" len="med"/>
              <a:tailEnd type="triangle" w="med" len="med"/>
            </a:ln>
          </p:spPr>
          <p:txBody>
            <a:bodyPr lIns="0" tIns="0" rIns="0" bIns="0"/>
            <a:lstStyle/>
            <a:p>
              <a:endParaRPr lang="en-US"/>
            </a:p>
          </p:txBody>
        </p:sp>
      </p:grpSp>
      <p:grpSp>
        <p:nvGrpSpPr>
          <p:cNvPr id="5" name="Group 36"/>
          <p:cNvGrpSpPr>
            <a:grpSpLocks/>
          </p:cNvGrpSpPr>
          <p:nvPr/>
        </p:nvGrpSpPr>
        <p:grpSpPr bwMode="auto">
          <a:xfrm>
            <a:off x="2590800" y="1217613"/>
            <a:ext cx="3517900" cy="635000"/>
            <a:chOff x="0" y="0"/>
            <a:chExt cx="2216" cy="399"/>
          </a:xfrm>
        </p:grpSpPr>
        <p:sp>
          <p:nvSpPr>
            <p:cNvPr id="71739" name="Line 37"/>
            <p:cNvSpPr>
              <a:spLocks noChangeShapeType="1"/>
            </p:cNvSpPr>
            <p:nvPr/>
          </p:nvSpPr>
          <p:spPr bwMode="auto">
            <a:xfrm rot="10800000" flipH="1">
              <a:off x="896" y="250"/>
              <a:ext cx="2" cy="149"/>
            </a:xfrm>
            <a:prstGeom prst="line">
              <a:avLst/>
            </a:prstGeom>
            <a:noFill/>
            <a:ln w="20638">
              <a:solidFill>
                <a:srgbClr val="000000"/>
              </a:solidFill>
              <a:round/>
              <a:headEnd/>
              <a:tailEnd/>
            </a:ln>
          </p:spPr>
          <p:txBody>
            <a:bodyPr lIns="0" tIns="0" rIns="0" bIns="0"/>
            <a:lstStyle/>
            <a:p>
              <a:endParaRPr lang="en-US"/>
            </a:p>
          </p:txBody>
        </p:sp>
        <p:sp>
          <p:nvSpPr>
            <p:cNvPr id="71740" name="Line 38"/>
            <p:cNvSpPr>
              <a:spLocks noChangeShapeType="1"/>
            </p:cNvSpPr>
            <p:nvPr/>
          </p:nvSpPr>
          <p:spPr bwMode="auto">
            <a:xfrm rot="10800000" flipH="1">
              <a:off x="1440" y="240"/>
              <a:ext cx="0" cy="145"/>
            </a:xfrm>
            <a:prstGeom prst="line">
              <a:avLst/>
            </a:prstGeom>
            <a:noFill/>
            <a:ln w="20638">
              <a:solidFill>
                <a:srgbClr val="000000"/>
              </a:solidFill>
              <a:round/>
              <a:headEnd/>
              <a:tailEnd/>
            </a:ln>
          </p:spPr>
          <p:txBody>
            <a:bodyPr lIns="0" tIns="0" rIns="0" bIns="0"/>
            <a:lstStyle/>
            <a:p>
              <a:endParaRPr lang="en-US"/>
            </a:p>
          </p:txBody>
        </p:sp>
        <p:sp>
          <p:nvSpPr>
            <p:cNvPr id="71741" name="Freeform 39"/>
            <p:cNvSpPr>
              <a:spLocks/>
            </p:cNvSpPr>
            <p:nvPr/>
          </p:nvSpPr>
          <p:spPr bwMode="auto">
            <a:xfrm>
              <a:off x="28" y="248"/>
              <a:ext cx="1570" cy="151"/>
            </a:xfrm>
            <a:custGeom>
              <a:avLst/>
              <a:gdLst>
                <a:gd name="T0" fmla="*/ 0 w 21600"/>
                <a:gd name="T1" fmla="*/ 21314 h 21600"/>
                <a:gd name="T2" fmla="*/ 41 w 21600"/>
                <a:gd name="T3" fmla="*/ 0 h 21600"/>
                <a:gd name="T4" fmla="*/ 21600 w 21600"/>
                <a:gd name="T5" fmla="*/ 0 h 21600"/>
                <a:gd name="T6" fmla="*/ 21600 w 21600"/>
                <a:gd name="T7" fmla="*/ 21600 h 21600"/>
                <a:gd name="T8" fmla="*/ 41 w 21600"/>
                <a:gd name="T9" fmla="*/ 21600 h 21600"/>
                <a:gd name="T10" fmla="*/ 41 w 21600"/>
                <a:gd name="T11" fmla="*/ 2160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314"/>
                  </a:moveTo>
                  <a:lnTo>
                    <a:pt x="41" y="0"/>
                  </a:lnTo>
                  <a:lnTo>
                    <a:pt x="21600" y="0"/>
                  </a:lnTo>
                  <a:lnTo>
                    <a:pt x="21600" y="21600"/>
                  </a:lnTo>
                  <a:lnTo>
                    <a:pt x="41" y="21600"/>
                  </a:lnTo>
                </a:path>
              </a:pathLst>
            </a:custGeom>
            <a:noFill/>
            <a:ln w="20638">
              <a:solidFill>
                <a:srgbClr val="000000"/>
              </a:solidFill>
              <a:round/>
              <a:headEnd/>
              <a:tailEnd/>
            </a:ln>
          </p:spPr>
          <p:txBody>
            <a:bodyPr lIns="0" tIns="0" rIns="0" bIns="0"/>
            <a:lstStyle/>
            <a:p>
              <a:endParaRPr lang="en-US"/>
            </a:p>
          </p:txBody>
        </p:sp>
        <p:sp>
          <p:nvSpPr>
            <p:cNvPr id="71742" name="Rectangle 40"/>
            <p:cNvSpPr>
              <a:spLocks/>
            </p:cNvSpPr>
            <p:nvPr/>
          </p:nvSpPr>
          <p:spPr bwMode="auto">
            <a:xfrm>
              <a:off x="0" y="96"/>
              <a:ext cx="1936" cy="136"/>
            </a:xfrm>
            <a:prstGeom prst="rect">
              <a:avLst/>
            </a:prstGeom>
            <a:noFill/>
            <a:ln w="12700">
              <a:noFill/>
              <a:miter lim="800000"/>
              <a:headEnd/>
              <a:tailEnd/>
            </a:ln>
          </p:spPr>
          <p:txBody>
            <a:bodyPr lIns="38100" tIns="38100" rIns="38100" bIns="38100"/>
            <a:lstStyle/>
            <a:p>
              <a:pPr algn="l"/>
              <a:r>
                <a:rPr lang="en-US" sz="1000">
                  <a:latin typeface="Arial" charset="0"/>
                  <a:cs typeface="Arial" charset="0"/>
                  <a:sym typeface="Arial" charset="0"/>
                </a:rPr>
                <a:t>31 30   . . .         13 12  11    . . .    4  3 2  1 0</a:t>
              </a:r>
            </a:p>
          </p:txBody>
        </p:sp>
        <p:sp>
          <p:nvSpPr>
            <p:cNvPr id="71743" name="Line 41"/>
            <p:cNvSpPr>
              <a:spLocks noChangeShapeType="1"/>
            </p:cNvSpPr>
            <p:nvPr/>
          </p:nvSpPr>
          <p:spPr bwMode="auto">
            <a:xfrm rot="10800000" flipH="1">
              <a:off x="1296" y="240"/>
              <a:ext cx="0" cy="145"/>
            </a:xfrm>
            <a:prstGeom prst="line">
              <a:avLst/>
            </a:prstGeom>
            <a:noFill/>
            <a:ln w="20638">
              <a:solidFill>
                <a:srgbClr val="000000"/>
              </a:solidFill>
              <a:round/>
              <a:headEnd/>
              <a:tailEnd/>
            </a:ln>
          </p:spPr>
          <p:txBody>
            <a:bodyPr lIns="0" tIns="0" rIns="0" bIns="0"/>
            <a:lstStyle/>
            <a:p>
              <a:endParaRPr lang="en-US"/>
            </a:p>
          </p:txBody>
        </p:sp>
        <p:sp>
          <p:nvSpPr>
            <p:cNvPr id="71744" name="Rectangle 42"/>
            <p:cNvSpPr>
              <a:spLocks/>
            </p:cNvSpPr>
            <p:nvPr/>
          </p:nvSpPr>
          <p:spPr bwMode="auto">
            <a:xfrm>
              <a:off x="1680" y="0"/>
              <a:ext cx="536" cy="328"/>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Byte offset</a:t>
              </a:r>
            </a:p>
          </p:txBody>
        </p:sp>
        <p:sp>
          <p:nvSpPr>
            <p:cNvPr id="71745" name="Line 43"/>
            <p:cNvSpPr>
              <a:spLocks noChangeShapeType="1"/>
            </p:cNvSpPr>
            <p:nvPr/>
          </p:nvSpPr>
          <p:spPr bwMode="auto">
            <a:xfrm flipH="1">
              <a:off x="1536" y="192"/>
              <a:ext cx="192" cy="144"/>
            </a:xfrm>
            <a:prstGeom prst="line">
              <a:avLst/>
            </a:prstGeom>
            <a:noFill/>
            <a:ln w="12700">
              <a:solidFill>
                <a:srgbClr val="000000"/>
              </a:solidFill>
              <a:round/>
              <a:headEnd/>
              <a:tailEnd type="triangle" w="med" len="med"/>
            </a:ln>
          </p:spPr>
          <p:txBody>
            <a:bodyPr lIns="0" tIns="0" rIns="0" bIns="0"/>
            <a:lstStyle/>
            <a:p>
              <a:endParaRPr lang="en-US"/>
            </a:p>
          </p:txBody>
        </p:sp>
      </p:grpSp>
      <p:grpSp>
        <p:nvGrpSpPr>
          <p:cNvPr id="6" name="Group 44"/>
          <p:cNvGrpSpPr>
            <a:grpSpLocks/>
          </p:cNvGrpSpPr>
          <p:nvPr/>
        </p:nvGrpSpPr>
        <p:grpSpPr bwMode="auto">
          <a:xfrm>
            <a:off x="1981200" y="3656013"/>
            <a:ext cx="512763" cy="1373187"/>
            <a:chOff x="0" y="14"/>
            <a:chExt cx="323" cy="864"/>
          </a:xfrm>
        </p:grpSpPr>
        <p:sp>
          <p:nvSpPr>
            <p:cNvPr id="71736" name="Line 45"/>
            <p:cNvSpPr>
              <a:spLocks noChangeShapeType="1"/>
            </p:cNvSpPr>
            <p:nvPr/>
          </p:nvSpPr>
          <p:spPr bwMode="auto">
            <a:xfrm>
              <a:off x="0" y="685"/>
              <a:ext cx="196" cy="54"/>
            </a:xfrm>
            <a:prstGeom prst="line">
              <a:avLst/>
            </a:prstGeom>
            <a:noFill/>
            <a:ln w="20638">
              <a:solidFill>
                <a:srgbClr val="000000"/>
              </a:solidFill>
              <a:round/>
              <a:headEnd/>
              <a:tailEnd/>
            </a:ln>
          </p:spPr>
          <p:txBody>
            <a:bodyPr lIns="0" tIns="0" rIns="0" bIns="0"/>
            <a:lstStyle/>
            <a:p>
              <a:endParaRPr lang="en-US"/>
            </a:p>
          </p:txBody>
        </p:sp>
        <p:sp>
          <p:nvSpPr>
            <p:cNvPr id="71737" name="Rectangle 46"/>
            <p:cNvSpPr>
              <a:spLocks/>
            </p:cNvSpPr>
            <p:nvPr/>
          </p:nvSpPr>
          <p:spPr bwMode="auto">
            <a:xfrm>
              <a:off x="133" y="612"/>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20</a:t>
              </a:r>
            </a:p>
          </p:txBody>
        </p:sp>
        <p:sp>
          <p:nvSpPr>
            <p:cNvPr id="71738" name="Line 47"/>
            <p:cNvSpPr>
              <a:spLocks noChangeShapeType="1"/>
            </p:cNvSpPr>
            <p:nvPr/>
          </p:nvSpPr>
          <p:spPr bwMode="auto">
            <a:xfrm>
              <a:off x="67" y="14"/>
              <a:ext cx="0" cy="864"/>
            </a:xfrm>
            <a:prstGeom prst="line">
              <a:avLst/>
            </a:prstGeom>
            <a:noFill/>
            <a:ln w="28575">
              <a:solidFill>
                <a:srgbClr val="000000"/>
              </a:solidFill>
              <a:round/>
              <a:headEnd type="oval" w="sm" len="sm"/>
              <a:tailEnd type="triangle" w="med" len="med"/>
            </a:ln>
          </p:spPr>
          <p:txBody>
            <a:bodyPr lIns="0" tIns="0" rIns="0" bIns="0"/>
            <a:lstStyle/>
            <a:p>
              <a:endParaRPr lang="en-US"/>
            </a:p>
          </p:txBody>
        </p:sp>
      </p:grpSp>
      <p:grpSp>
        <p:nvGrpSpPr>
          <p:cNvPr id="7" name="Group 48"/>
          <p:cNvGrpSpPr>
            <a:grpSpLocks/>
          </p:cNvGrpSpPr>
          <p:nvPr/>
        </p:nvGrpSpPr>
        <p:grpSpPr bwMode="auto">
          <a:xfrm>
            <a:off x="760413" y="1827213"/>
            <a:ext cx="2894012" cy="3425825"/>
            <a:chOff x="0" y="0"/>
            <a:chExt cx="1822" cy="2157"/>
          </a:xfrm>
        </p:grpSpPr>
        <p:grpSp>
          <p:nvGrpSpPr>
            <p:cNvPr id="8" name="Group 49"/>
            <p:cNvGrpSpPr>
              <a:grpSpLocks/>
            </p:cNvGrpSpPr>
            <p:nvPr/>
          </p:nvGrpSpPr>
          <p:grpSpPr bwMode="auto">
            <a:xfrm>
              <a:off x="0" y="0"/>
              <a:ext cx="1822" cy="2064"/>
              <a:chOff x="0" y="0"/>
              <a:chExt cx="1822" cy="2064"/>
            </a:xfrm>
          </p:grpSpPr>
          <p:sp>
            <p:nvSpPr>
              <p:cNvPr id="71729" name="Line 50"/>
              <p:cNvSpPr>
                <a:spLocks noChangeShapeType="1"/>
              </p:cNvSpPr>
              <p:nvPr/>
            </p:nvSpPr>
            <p:spPr bwMode="auto">
              <a:xfrm>
                <a:off x="1584" y="96"/>
                <a:ext cx="144" cy="54"/>
              </a:xfrm>
              <a:prstGeom prst="line">
                <a:avLst/>
              </a:prstGeom>
              <a:noFill/>
              <a:ln w="20638">
                <a:solidFill>
                  <a:srgbClr val="000000"/>
                </a:solidFill>
                <a:round/>
                <a:headEnd/>
                <a:tailEnd/>
              </a:ln>
            </p:spPr>
            <p:txBody>
              <a:bodyPr lIns="0" tIns="0" rIns="0" bIns="0"/>
              <a:lstStyle/>
              <a:p>
                <a:endParaRPr lang="en-US"/>
              </a:p>
            </p:txBody>
          </p:sp>
          <p:sp>
            <p:nvSpPr>
              <p:cNvPr id="71730" name="Rectangle 51"/>
              <p:cNvSpPr>
                <a:spLocks/>
              </p:cNvSpPr>
              <p:nvPr/>
            </p:nvSpPr>
            <p:spPr bwMode="auto">
              <a:xfrm>
                <a:off x="1632" y="0"/>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20</a:t>
                </a:r>
              </a:p>
            </p:txBody>
          </p:sp>
          <p:sp>
            <p:nvSpPr>
              <p:cNvPr id="71731" name="Rectangle 52"/>
              <p:cNvSpPr>
                <a:spLocks/>
              </p:cNvSpPr>
              <p:nvPr/>
            </p:nvSpPr>
            <p:spPr bwMode="auto">
              <a:xfrm>
                <a:off x="720" y="31"/>
                <a:ext cx="26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Tag</a:t>
                </a:r>
              </a:p>
            </p:txBody>
          </p:sp>
          <p:sp>
            <p:nvSpPr>
              <p:cNvPr id="71732" name="Line 53"/>
              <p:cNvSpPr>
                <a:spLocks noChangeShapeType="1"/>
              </p:cNvSpPr>
              <p:nvPr/>
            </p:nvSpPr>
            <p:spPr bwMode="auto">
              <a:xfrm>
                <a:off x="1680" y="0"/>
                <a:ext cx="0" cy="240"/>
              </a:xfrm>
              <a:prstGeom prst="line">
                <a:avLst/>
              </a:prstGeom>
              <a:noFill/>
              <a:ln w="28575">
                <a:solidFill>
                  <a:srgbClr val="000000"/>
                </a:solidFill>
                <a:round/>
                <a:headEnd/>
                <a:tailEnd/>
              </a:ln>
            </p:spPr>
            <p:txBody>
              <a:bodyPr lIns="0" tIns="0" rIns="0" bIns="0"/>
              <a:lstStyle/>
              <a:p>
                <a:endParaRPr lang="en-US"/>
              </a:p>
            </p:txBody>
          </p:sp>
          <p:sp>
            <p:nvSpPr>
              <p:cNvPr id="71733" name="Line 54"/>
              <p:cNvSpPr>
                <a:spLocks noChangeShapeType="1"/>
              </p:cNvSpPr>
              <p:nvPr/>
            </p:nvSpPr>
            <p:spPr bwMode="auto">
              <a:xfrm>
                <a:off x="0" y="240"/>
                <a:ext cx="1680" cy="0"/>
              </a:xfrm>
              <a:prstGeom prst="line">
                <a:avLst/>
              </a:prstGeom>
              <a:noFill/>
              <a:ln w="38100">
                <a:solidFill>
                  <a:srgbClr val="000000"/>
                </a:solidFill>
                <a:round/>
                <a:headEnd/>
                <a:tailEnd/>
              </a:ln>
            </p:spPr>
            <p:txBody>
              <a:bodyPr lIns="0" tIns="0" rIns="0" bIns="0"/>
              <a:lstStyle/>
              <a:p>
                <a:endParaRPr lang="en-US"/>
              </a:p>
            </p:txBody>
          </p:sp>
          <p:sp>
            <p:nvSpPr>
              <p:cNvPr id="71734" name="Line 55"/>
              <p:cNvSpPr>
                <a:spLocks noChangeShapeType="1"/>
              </p:cNvSpPr>
              <p:nvPr/>
            </p:nvSpPr>
            <p:spPr bwMode="auto">
              <a:xfrm>
                <a:off x="0" y="240"/>
                <a:ext cx="0" cy="1824"/>
              </a:xfrm>
              <a:prstGeom prst="line">
                <a:avLst/>
              </a:prstGeom>
              <a:noFill/>
              <a:ln w="28575">
                <a:solidFill>
                  <a:srgbClr val="000000"/>
                </a:solidFill>
                <a:round/>
                <a:headEnd/>
                <a:tailEnd/>
              </a:ln>
            </p:spPr>
            <p:txBody>
              <a:bodyPr lIns="0" tIns="0" rIns="0" bIns="0"/>
              <a:lstStyle/>
              <a:p>
                <a:endParaRPr lang="en-US"/>
              </a:p>
            </p:txBody>
          </p:sp>
          <p:sp>
            <p:nvSpPr>
              <p:cNvPr id="71735" name="Line 56"/>
              <p:cNvSpPr>
                <a:spLocks noChangeShapeType="1"/>
              </p:cNvSpPr>
              <p:nvPr/>
            </p:nvSpPr>
            <p:spPr bwMode="auto">
              <a:xfrm>
                <a:off x="0" y="2064"/>
                <a:ext cx="720" cy="0"/>
              </a:xfrm>
              <a:prstGeom prst="line">
                <a:avLst/>
              </a:prstGeom>
              <a:noFill/>
              <a:ln w="28575">
                <a:solidFill>
                  <a:srgbClr val="000000"/>
                </a:solidFill>
                <a:round/>
                <a:headEnd/>
                <a:tailEnd type="triangle" w="med" len="med"/>
              </a:ln>
            </p:spPr>
            <p:txBody>
              <a:bodyPr lIns="0" tIns="0" rIns="0" bIns="0"/>
              <a:lstStyle/>
              <a:p>
                <a:endParaRPr lang="en-US"/>
              </a:p>
            </p:txBody>
          </p:sp>
        </p:grpSp>
        <p:sp>
          <p:nvSpPr>
            <p:cNvPr id="71727" name="Freeform 57"/>
            <p:cNvSpPr>
              <a:spLocks/>
            </p:cNvSpPr>
            <p:nvPr/>
          </p:nvSpPr>
          <p:spPr bwMode="auto">
            <a:xfrm>
              <a:off x="702" y="1992"/>
              <a:ext cx="249" cy="165"/>
            </a:xfrm>
            <a:custGeom>
              <a:avLst/>
              <a:gdLst>
                <a:gd name="T0" fmla="*/ 10843 w 21600"/>
                <a:gd name="T1" fmla="*/ 21207 h 21600"/>
                <a:gd name="T2" fmla="*/ 12578 w 21600"/>
                <a:gd name="T3" fmla="*/ 21207 h 21600"/>
                <a:gd name="T4" fmla="*/ 14313 w 21600"/>
                <a:gd name="T5" fmla="*/ 20945 h 21600"/>
                <a:gd name="T6" fmla="*/ 15788 w 21600"/>
                <a:gd name="T7" fmla="*/ 20160 h 21600"/>
                <a:gd name="T8" fmla="*/ 17263 w 21600"/>
                <a:gd name="T9" fmla="*/ 19244 h 21600"/>
                <a:gd name="T10" fmla="*/ 18737 w 21600"/>
                <a:gd name="T11" fmla="*/ 18327 h 21600"/>
                <a:gd name="T12" fmla="*/ 19605 w 21600"/>
                <a:gd name="T13" fmla="*/ 17018 h 21600"/>
                <a:gd name="T14" fmla="*/ 20472 w 21600"/>
                <a:gd name="T15" fmla="*/ 15840 h 21600"/>
                <a:gd name="T16" fmla="*/ 21340 w 21600"/>
                <a:gd name="T17" fmla="*/ 14138 h 21600"/>
                <a:gd name="T18" fmla="*/ 21600 w 21600"/>
                <a:gd name="T19" fmla="*/ 12305 h 21600"/>
                <a:gd name="T20" fmla="*/ 21600 w 21600"/>
                <a:gd name="T21" fmla="*/ 10604 h 21600"/>
                <a:gd name="T22" fmla="*/ 21600 w 21600"/>
                <a:gd name="T23" fmla="*/ 8902 h 21600"/>
                <a:gd name="T24" fmla="*/ 21340 w 21600"/>
                <a:gd name="T25" fmla="*/ 7462 h 21600"/>
                <a:gd name="T26" fmla="*/ 20472 w 21600"/>
                <a:gd name="T27" fmla="*/ 5760 h 21600"/>
                <a:gd name="T28" fmla="*/ 19605 w 21600"/>
                <a:gd name="T29" fmla="*/ 4582 h 21600"/>
                <a:gd name="T30" fmla="*/ 18737 w 21600"/>
                <a:gd name="T31" fmla="*/ 3142 h 21600"/>
                <a:gd name="T32" fmla="*/ 17263 w 21600"/>
                <a:gd name="T33" fmla="*/ 1964 h 21600"/>
                <a:gd name="T34" fmla="*/ 15788 w 21600"/>
                <a:gd name="T35" fmla="*/ 1178 h 21600"/>
                <a:gd name="T36" fmla="*/ 14313 w 21600"/>
                <a:gd name="T37" fmla="*/ 524 h 21600"/>
                <a:gd name="T38" fmla="*/ 12578 w 21600"/>
                <a:gd name="T39" fmla="*/ 262 h 21600"/>
                <a:gd name="T40" fmla="*/ 10843 w 21600"/>
                <a:gd name="T41" fmla="*/ 0 h 21600"/>
                <a:gd name="T42" fmla="*/ 9108 w 21600"/>
                <a:gd name="T43" fmla="*/ 262 h 21600"/>
                <a:gd name="T44" fmla="*/ 7634 w 21600"/>
                <a:gd name="T45" fmla="*/ 524 h 21600"/>
                <a:gd name="T46" fmla="*/ 5899 w 21600"/>
                <a:gd name="T47" fmla="*/ 1178 h 21600"/>
                <a:gd name="T48" fmla="*/ 4424 w 21600"/>
                <a:gd name="T49" fmla="*/ 1964 h 21600"/>
                <a:gd name="T50" fmla="*/ 3210 w 21600"/>
                <a:gd name="T51" fmla="*/ 3142 h 21600"/>
                <a:gd name="T52" fmla="*/ 2082 w 21600"/>
                <a:gd name="T53" fmla="*/ 4582 h 21600"/>
                <a:gd name="T54" fmla="*/ 1214 w 21600"/>
                <a:gd name="T55" fmla="*/ 5760 h 21600"/>
                <a:gd name="T56" fmla="*/ 607 w 21600"/>
                <a:gd name="T57" fmla="*/ 7462 h 21600"/>
                <a:gd name="T58" fmla="*/ 347 w 21600"/>
                <a:gd name="T59" fmla="*/ 8902 h 21600"/>
                <a:gd name="T60" fmla="*/ 0 w 21600"/>
                <a:gd name="T61" fmla="*/ 10604 h 21600"/>
                <a:gd name="T62" fmla="*/ 347 w 21600"/>
                <a:gd name="T63" fmla="*/ 12305 h 21600"/>
                <a:gd name="T64" fmla="*/ 607 w 21600"/>
                <a:gd name="T65" fmla="*/ 14138 h 21600"/>
                <a:gd name="T66" fmla="*/ 1214 w 21600"/>
                <a:gd name="T67" fmla="*/ 15840 h 21600"/>
                <a:gd name="T68" fmla="*/ 2082 w 21600"/>
                <a:gd name="T69" fmla="*/ 17018 h 21600"/>
                <a:gd name="T70" fmla="*/ 3210 w 21600"/>
                <a:gd name="T71" fmla="*/ 18327 h 21600"/>
                <a:gd name="T72" fmla="*/ 4424 w 21600"/>
                <a:gd name="T73" fmla="*/ 19244 h 21600"/>
                <a:gd name="T74" fmla="*/ 5899 w 21600"/>
                <a:gd name="T75" fmla="*/ 20160 h 21600"/>
                <a:gd name="T76" fmla="*/ 7634 w 21600"/>
                <a:gd name="T77" fmla="*/ 20945 h 21600"/>
                <a:gd name="T78" fmla="*/ 9108 w 21600"/>
                <a:gd name="T79" fmla="*/ 21207 h 21600"/>
                <a:gd name="T80" fmla="*/ 10843 w 21600"/>
                <a:gd name="T81" fmla="*/ 21600 h 21600"/>
                <a:gd name="T82" fmla="*/ 10843 w 21600"/>
                <a:gd name="T83" fmla="*/ 21600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600"/>
                <a:gd name="T127" fmla="*/ 0 h 21600"/>
                <a:gd name="T128" fmla="*/ 21600 w 21600"/>
                <a:gd name="T129" fmla="*/ 21600 h 2160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600" h="21600">
                  <a:moveTo>
                    <a:pt x="10843" y="21207"/>
                  </a:moveTo>
                  <a:lnTo>
                    <a:pt x="12578" y="21207"/>
                  </a:lnTo>
                  <a:lnTo>
                    <a:pt x="14313" y="20945"/>
                  </a:lnTo>
                  <a:lnTo>
                    <a:pt x="15788" y="20160"/>
                  </a:lnTo>
                  <a:lnTo>
                    <a:pt x="17263" y="19244"/>
                  </a:lnTo>
                  <a:lnTo>
                    <a:pt x="18737" y="18327"/>
                  </a:lnTo>
                  <a:lnTo>
                    <a:pt x="19605" y="17018"/>
                  </a:lnTo>
                  <a:lnTo>
                    <a:pt x="20472" y="15840"/>
                  </a:lnTo>
                  <a:lnTo>
                    <a:pt x="21340" y="14138"/>
                  </a:lnTo>
                  <a:lnTo>
                    <a:pt x="21600" y="12305"/>
                  </a:lnTo>
                  <a:lnTo>
                    <a:pt x="21600" y="10604"/>
                  </a:lnTo>
                  <a:lnTo>
                    <a:pt x="21600" y="8902"/>
                  </a:lnTo>
                  <a:lnTo>
                    <a:pt x="21340" y="7462"/>
                  </a:lnTo>
                  <a:lnTo>
                    <a:pt x="20472" y="5760"/>
                  </a:lnTo>
                  <a:lnTo>
                    <a:pt x="19605" y="4582"/>
                  </a:lnTo>
                  <a:lnTo>
                    <a:pt x="18737" y="3142"/>
                  </a:lnTo>
                  <a:lnTo>
                    <a:pt x="17263" y="1964"/>
                  </a:lnTo>
                  <a:lnTo>
                    <a:pt x="15788" y="1178"/>
                  </a:lnTo>
                  <a:lnTo>
                    <a:pt x="14313" y="524"/>
                  </a:lnTo>
                  <a:lnTo>
                    <a:pt x="12578" y="262"/>
                  </a:lnTo>
                  <a:lnTo>
                    <a:pt x="10843" y="0"/>
                  </a:lnTo>
                  <a:lnTo>
                    <a:pt x="9108" y="262"/>
                  </a:lnTo>
                  <a:lnTo>
                    <a:pt x="7634" y="524"/>
                  </a:lnTo>
                  <a:lnTo>
                    <a:pt x="5899" y="1178"/>
                  </a:lnTo>
                  <a:lnTo>
                    <a:pt x="4424" y="1964"/>
                  </a:lnTo>
                  <a:lnTo>
                    <a:pt x="3210" y="3142"/>
                  </a:lnTo>
                  <a:lnTo>
                    <a:pt x="2082" y="4582"/>
                  </a:lnTo>
                  <a:lnTo>
                    <a:pt x="1214" y="5760"/>
                  </a:lnTo>
                  <a:lnTo>
                    <a:pt x="607" y="7462"/>
                  </a:lnTo>
                  <a:lnTo>
                    <a:pt x="347" y="8902"/>
                  </a:lnTo>
                  <a:lnTo>
                    <a:pt x="0" y="10604"/>
                  </a:lnTo>
                  <a:lnTo>
                    <a:pt x="347" y="12305"/>
                  </a:lnTo>
                  <a:lnTo>
                    <a:pt x="607" y="14138"/>
                  </a:lnTo>
                  <a:lnTo>
                    <a:pt x="1214" y="15840"/>
                  </a:lnTo>
                  <a:lnTo>
                    <a:pt x="2082" y="17018"/>
                  </a:lnTo>
                  <a:lnTo>
                    <a:pt x="3210" y="18327"/>
                  </a:lnTo>
                  <a:lnTo>
                    <a:pt x="4424" y="19244"/>
                  </a:lnTo>
                  <a:lnTo>
                    <a:pt x="5899" y="20160"/>
                  </a:lnTo>
                  <a:lnTo>
                    <a:pt x="7634" y="20945"/>
                  </a:lnTo>
                  <a:lnTo>
                    <a:pt x="9108" y="21207"/>
                  </a:lnTo>
                  <a:lnTo>
                    <a:pt x="10843" y="21600"/>
                  </a:lnTo>
                </a:path>
              </a:pathLst>
            </a:custGeom>
            <a:noFill/>
            <a:ln w="20638">
              <a:solidFill>
                <a:srgbClr val="000000"/>
              </a:solidFill>
              <a:round/>
              <a:headEnd/>
              <a:tailEnd/>
            </a:ln>
          </p:spPr>
          <p:txBody>
            <a:bodyPr lIns="0" tIns="0" rIns="0" bIns="0"/>
            <a:lstStyle/>
            <a:p>
              <a:endParaRPr lang="en-US"/>
            </a:p>
          </p:txBody>
        </p:sp>
        <p:sp>
          <p:nvSpPr>
            <p:cNvPr id="71728" name="AutoShape 58"/>
            <p:cNvSpPr>
              <a:spLocks/>
            </p:cNvSpPr>
            <p:nvPr/>
          </p:nvSpPr>
          <p:spPr bwMode="auto">
            <a:xfrm>
              <a:off x="790" y="2064"/>
              <a:ext cx="74" cy="25"/>
            </a:xfrm>
            <a:custGeom>
              <a:avLst/>
              <a:gdLst>
                <a:gd name="T0" fmla="*/ 37 w 21600"/>
                <a:gd name="T1" fmla="*/ 13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lnTo>
                    <a:pt x="21600" y="0"/>
                  </a:lnTo>
                  <a:lnTo>
                    <a:pt x="21600" y="6048"/>
                  </a:lnTo>
                  <a:lnTo>
                    <a:pt x="876" y="6048"/>
                  </a:lnTo>
                  <a:lnTo>
                    <a:pt x="876" y="0"/>
                  </a:lnTo>
                  <a:lnTo>
                    <a:pt x="0" y="0"/>
                  </a:lnTo>
                  <a:close/>
                  <a:moveTo>
                    <a:pt x="876" y="15552"/>
                  </a:moveTo>
                  <a:lnTo>
                    <a:pt x="21600" y="15552"/>
                  </a:lnTo>
                  <a:lnTo>
                    <a:pt x="21600" y="21600"/>
                  </a:lnTo>
                  <a:lnTo>
                    <a:pt x="876" y="21600"/>
                  </a:lnTo>
                  <a:lnTo>
                    <a:pt x="876" y="15552"/>
                  </a:lnTo>
                  <a:close/>
                  <a:moveTo>
                    <a:pt x="876" y="15552"/>
                  </a:moveTo>
                </a:path>
              </a:pathLst>
            </a:custGeom>
            <a:solidFill>
              <a:srgbClr val="000000"/>
            </a:solidFill>
            <a:ln w="9525">
              <a:noFill/>
              <a:round/>
              <a:headEnd/>
              <a:tailEnd/>
            </a:ln>
          </p:spPr>
          <p:txBody>
            <a:bodyPr lIns="0" tIns="0" rIns="0" bIns="0"/>
            <a:lstStyle/>
            <a:p>
              <a:endParaRPr lang="en-US"/>
            </a:p>
          </p:txBody>
        </p:sp>
      </p:grpSp>
      <p:grpSp>
        <p:nvGrpSpPr>
          <p:cNvPr id="9" name="Group 59"/>
          <p:cNvGrpSpPr>
            <a:grpSpLocks/>
          </p:cNvGrpSpPr>
          <p:nvPr/>
        </p:nvGrpSpPr>
        <p:grpSpPr bwMode="auto">
          <a:xfrm>
            <a:off x="303213" y="1371600"/>
            <a:ext cx="1771650" cy="4572000"/>
            <a:chOff x="0" y="0"/>
            <a:chExt cx="1115" cy="2880"/>
          </a:xfrm>
        </p:grpSpPr>
        <p:sp>
          <p:nvSpPr>
            <p:cNvPr id="71719" name="Freeform 60"/>
            <p:cNvSpPr>
              <a:spLocks/>
            </p:cNvSpPr>
            <p:nvPr/>
          </p:nvSpPr>
          <p:spPr bwMode="auto">
            <a:xfrm>
              <a:off x="720" y="2592"/>
              <a:ext cx="222" cy="172"/>
            </a:xfrm>
            <a:custGeom>
              <a:avLst/>
              <a:gdLst>
                <a:gd name="T0" fmla="*/ 0 w 21600"/>
                <a:gd name="T1" fmla="*/ 12684 h 21600"/>
                <a:gd name="T2" fmla="*/ 292 w 21600"/>
                <a:gd name="T3" fmla="*/ 14316 h 21600"/>
                <a:gd name="T4" fmla="*/ 681 w 21600"/>
                <a:gd name="T5" fmla="*/ 15698 h 21600"/>
                <a:gd name="T6" fmla="*/ 1265 w 21600"/>
                <a:gd name="T7" fmla="*/ 16828 h 21600"/>
                <a:gd name="T8" fmla="*/ 2238 w 21600"/>
                <a:gd name="T9" fmla="*/ 17958 h 21600"/>
                <a:gd name="T10" fmla="*/ 3211 w 21600"/>
                <a:gd name="T11" fmla="*/ 19088 h 21600"/>
                <a:gd name="T12" fmla="*/ 4573 w 21600"/>
                <a:gd name="T13" fmla="*/ 19842 h 21600"/>
                <a:gd name="T14" fmla="*/ 5838 w 21600"/>
                <a:gd name="T15" fmla="*/ 20721 h 21600"/>
                <a:gd name="T16" fmla="*/ 7492 w 21600"/>
                <a:gd name="T17" fmla="*/ 21223 h 21600"/>
                <a:gd name="T18" fmla="*/ 9146 w 21600"/>
                <a:gd name="T19" fmla="*/ 21600 h 21600"/>
                <a:gd name="T20" fmla="*/ 10800 w 21600"/>
                <a:gd name="T21" fmla="*/ 21600 h 21600"/>
                <a:gd name="T22" fmla="*/ 12746 w 21600"/>
                <a:gd name="T23" fmla="*/ 21600 h 21600"/>
                <a:gd name="T24" fmla="*/ 14400 w 21600"/>
                <a:gd name="T25" fmla="*/ 21223 h 21600"/>
                <a:gd name="T26" fmla="*/ 15665 w 21600"/>
                <a:gd name="T27" fmla="*/ 20721 h 21600"/>
                <a:gd name="T28" fmla="*/ 17319 w 21600"/>
                <a:gd name="T29" fmla="*/ 19842 h 21600"/>
                <a:gd name="T30" fmla="*/ 18292 w 21600"/>
                <a:gd name="T31" fmla="*/ 19088 h 21600"/>
                <a:gd name="T32" fmla="*/ 19654 w 21600"/>
                <a:gd name="T33" fmla="*/ 17958 h 21600"/>
                <a:gd name="T34" fmla="*/ 20238 w 21600"/>
                <a:gd name="T35" fmla="*/ 16828 h 21600"/>
                <a:gd name="T36" fmla="*/ 20919 w 21600"/>
                <a:gd name="T37" fmla="*/ 15698 h 21600"/>
                <a:gd name="T38" fmla="*/ 21600 w 21600"/>
                <a:gd name="T39" fmla="*/ 14316 h 21600"/>
                <a:gd name="T40" fmla="*/ 21600 w 21600"/>
                <a:gd name="T41" fmla="*/ 13060 h 21600"/>
                <a:gd name="T42" fmla="*/ 21600 w 21600"/>
                <a:gd name="T43" fmla="*/ 0 h 21600"/>
                <a:gd name="T44" fmla="*/ 292 w 21600"/>
                <a:gd name="T45" fmla="*/ 0 h 21600"/>
                <a:gd name="T46" fmla="*/ 292 w 21600"/>
                <a:gd name="T47" fmla="*/ 13060 h 21600"/>
                <a:gd name="T48" fmla="*/ 292 w 21600"/>
                <a:gd name="T49" fmla="*/ 13060 h 216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600"/>
                <a:gd name="T76" fmla="*/ 0 h 21600"/>
                <a:gd name="T77" fmla="*/ 21600 w 21600"/>
                <a:gd name="T78" fmla="*/ 21600 h 216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600" h="21600">
                  <a:moveTo>
                    <a:pt x="0" y="12684"/>
                  </a:moveTo>
                  <a:lnTo>
                    <a:pt x="292" y="14316"/>
                  </a:lnTo>
                  <a:lnTo>
                    <a:pt x="681" y="15698"/>
                  </a:lnTo>
                  <a:lnTo>
                    <a:pt x="1265" y="16828"/>
                  </a:lnTo>
                  <a:lnTo>
                    <a:pt x="2238" y="17958"/>
                  </a:lnTo>
                  <a:lnTo>
                    <a:pt x="3211" y="19088"/>
                  </a:lnTo>
                  <a:lnTo>
                    <a:pt x="4573" y="19842"/>
                  </a:lnTo>
                  <a:lnTo>
                    <a:pt x="5838" y="20721"/>
                  </a:lnTo>
                  <a:lnTo>
                    <a:pt x="7492" y="21223"/>
                  </a:lnTo>
                  <a:lnTo>
                    <a:pt x="9146" y="21600"/>
                  </a:lnTo>
                  <a:lnTo>
                    <a:pt x="10800" y="21600"/>
                  </a:lnTo>
                  <a:lnTo>
                    <a:pt x="12746" y="21600"/>
                  </a:lnTo>
                  <a:lnTo>
                    <a:pt x="14400" y="21223"/>
                  </a:lnTo>
                  <a:lnTo>
                    <a:pt x="15665" y="20721"/>
                  </a:lnTo>
                  <a:lnTo>
                    <a:pt x="17319" y="19842"/>
                  </a:lnTo>
                  <a:lnTo>
                    <a:pt x="18292" y="19088"/>
                  </a:lnTo>
                  <a:lnTo>
                    <a:pt x="19654" y="17958"/>
                  </a:lnTo>
                  <a:lnTo>
                    <a:pt x="20238" y="16828"/>
                  </a:lnTo>
                  <a:lnTo>
                    <a:pt x="20919" y="15698"/>
                  </a:lnTo>
                  <a:lnTo>
                    <a:pt x="21600" y="14316"/>
                  </a:lnTo>
                  <a:lnTo>
                    <a:pt x="21600" y="13060"/>
                  </a:lnTo>
                  <a:lnTo>
                    <a:pt x="21600" y="0"/>
                  </a:lnTo>
                  <a:lnTo>
                    <a:pt x="292" y="0"/>
                  </a:lnTo>
                  <a:lnTo>
                    <a:pt x="292" y="13060"/>
                  </a:lnTo>
                </a:path>
              </a:pathLst>
            </a:custGeom>
            <a:noFill/>
            <a:ln w="20638">
              <a:solidFill>
                <a:srgbClr val="000000"/>
              </a:solidFill>
              <a:round/>
              <a:headEnd/>
              <a:tailEnd/>
            </a:ln>
          </p:spPr>
          <p:txBody>
            <a:bodyPr lIns="0" tIns="0" rIns="0" bIns="0"/>
            <a:lstStyle/>
            <a:p>
              <a:endParaRPr lang="en-US"/>
            </a:p>
          </p:txBody>
        </p:sp>
        <p:sp>
          <p:nvSpPr>
            <p:cNvPr id="71720" name="Line 61"/>
            <p:cNvSpPr>
              <a:spLocks noChangeShapeType="1"/>
            </p:cNvSpPr>
            <p:nvPr/>
          </p:nvSpPr>
          <p:spPr bwMode="auto">
            <a:xfrm>
              <a:off x="812" y="1431"/>
              <a:ext cx="4" cy="1160"/>
            </a:xfrm>
            <a:prstGeom prst="line">
              <a:avLst/>
            </a:prstGeom>
            <a:noFill/>
            <a:ln w="20701">
              <a:solidFill>
                <a:srgbClr val="000000"/>
              </a:solidFill>
              <a:round/>
              <a:headEnd type="oval" w="sm" len="sm"/>
              <a:tailEnd/>
            </a:ln>
          </p:spPr>
          <p:txBody>
            <a:bodyPr lIns="0" tIns="0" rIns="0" bIns="0"/>
            <a:lstStyle/>
            <a:p>
              <a:endParaRPr lang="en-US"/>
            </a:p>
          </p:txBody>
        </p:sp>
        <p:sp>
          <p:nvSpPr>
            <p:cNvPr id="71721" name="Freeform 62"/>
            <p:cNvSpPr>
              <a:spLocks/>
            </p:cNvSpPr>
            <p:nvPr/>
          </p:nvSpPr>
          <p:spPr bwMode="auto">
            <a:xfrm>
              <a:off x="863" y="2445"/>
              <a:ext cx="252" cy="136"/>
            </a:xfrm>
            <a:custGeom>
              <a:avLst/>
              <a:gdLst>
                <a:gd name="T0" fmla="*/ 21257 w 21600"/>
                <a:gd name="T1" fmla="*/ 0 h 21600"/>
                <a:gd name="T2" fmla="*/ 21600 w 21600"/>
                <a:gd name="T3" fmla="*/ 10800 h 21600"/>
                <a:gd name="T4" fmla="*/ 0 w 21600"/>
                <a:gd name="T5" fmla="*/ 10800 h 21600"/>
                <a:gd name="T6" fmla="*/ 0 w 21600"/>
                <a:gd name="T7" fmla="*/ 2160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257" y="0"/>
                  </a:moveTo>
                  <a:lnTo>
                    <a:pt x="21600" y="10800"/>
                  </a:lnTo>
                  <a:lnTo>
                    <a:pt x="0" y="10800"/>
                  </a:lnTo>
                  <a:lnTo>
                    <a:pt x="0" y="21600"/>
                  </a:lnTo>
                </a:path>
              </a:pathLst>
            </a:custGeom>
            <a:noFill/>
            <a:ln w="20638">
              <a:solidFill>
                <a:srgbClr val="000000"/>
              </a:solidFill>
              <a:round/>
              <a:headEnd/>
              <a:tailEnd/>
            </a:ln>
          </p:spPr>
          <p:txBody>
            <a:bodyPr lIns="0" tIns="0" rIns="0" bIns="0"/>
            <a:lstStyle/>
            <a:p>
              <a:endParaRPr lang="en-US"/>
            </a:p>
          </p:txBody>
        </p:sp>
        <p:sp>
          <p:nvSpPr>
            <p:cNvPr id="71722" name="Rectangle 63"/>
            <p:cNvSpPr>
              <a:spLocks/>
            </p:cNvSpPr>
            <p:nvPr/>
          </p:nvSpPr>
          <p:spPr bwMode="auto">
            <a:xfrm>
              <a:off x="0" y="0"/>
              <a:ext cx="204"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Hit</a:t>
              </a:r>
            </a:p>
          </p:txBody>
        </p:sp>
        <p:sp>
          <p:nvSpPr>
            <p:cNvPr id="71723" name="Line 64"/>
            <p:cNvSpPr>
              <a:spLocks noChangeShapeType="1"/>
            </p:cNvSpPr>
            <p:nvPr/>
          </p:nvSpPr>
          <p:spPr bwMode="auto">
            <a:xfrm>
              <a:off x="816" y="2784"/>
              <a:ext cx="0" cy="96"/>
            </a:xfrm>
            <a:prstGeom prst="line">
              <a:avLst/>
            </a:prstGeom>
            <a:noFill/>
            <a:ln w="12700">
              <a:solidFill>
                <a:srgbClr val="000000"/>
              </a:solidFill>
              <a:round/>
              <a:headEnd/>
              <a:tailEnd/>
            </a:ln>
          </p:spPr>
          <p:txBody>
            <a:bodyPr lIns="0" tIns="0" rIns="0" bIns="0"/>
            <a:lstStyle/>
            <a:p>
              <a:endParaRPr lang="en-US"/>
            </a:p>
          </p:txBody>
        </p:sp>
        <p:sp>
          <p:nvSpPr>
            <p:cNvPr id="71724" name="Line 65"/>
            <p:cNvSpPr>
              <a:spLocks noChangeShapeType="1"/>
            </p:cNvSpPr>
            <p:nvPr/>
          </p:nvSpPr>
          <p:spPr bwMode="auto">
            <a:xfrm flipH="1">
              <a:off x="96" y="2880"/>
              <a:ext cx="720" cy="0"/>
            </a:xfrm>
            <a:prstGeom prst="line">
              <a:avLst/>
            </a:prstGeom>
            <a:noFill/>
            <a:ln w="12700">
              <a:solidFill>
                <a:srgbClr val="000000"/>
              </a:solidFill>
              <a:round/>
              <a:headEnd/>
              <a:tailEnd/>
            </a:ln>
          </p:spPr>
          <p:txBody>
            <a:bodyPr lIns="0" tIns="0" rIns="0" bIns="0"/>
            <a:lstStyle/>
            <a:p>
              <a:endParaRPr lang="en-US"/>
            </a:p>
          </p:txBody>
        </p:sp>
        <p:sp>
          <p:nvSpPr>
            <p:cNvPr id="71725" name="Line 66"/>
            <p:cNvSpPr>
              <a:spLocks noChangeShapeType="1"/>
            </p:cNvSpPr>
            <p:nvPr/>
          </p:nvSpPr>
          <p:spPr bwMode="auto">
            <a:xfrm rot="10800000" flipH="1">
              <a:off x="96" y="240"/>
              <a:ext cx="0" cy="2640"/>
            </a:xfrm>
            <a:prstGeom prst="line">
              <a:avLst/>
            </a:prstGeom>
            <a:noFill/>
            <a:ln w="12700">
              <a:solidFill>
                <a:srgbClr val="000000"/>
              </a:solidFill>
              <a:round/>
              <a:headEnd/>
              <a:tailEnd type="triangle" w="med" len="med"/>
            </a:ln>
          </p:spPr>
          <p:txBody>
            <a:bodyPr lIns="0" tIns="0" rIns="0" bIns="0"/>
            <a:lstStyle/>
            <a:p>
              <a:endParaRPr lang="en-US"/>
            </a:p>
          </p:txBody>
        </p:sp>
      </p:grpSp>
      <p:grpSp>
        <p:nvGrpSpPr>
          <p:cNvPr id="10" name="Group 67"/>
          <p:cNvGrpSpPr>
            <a:grpSpLocks/>
          </p:cNvGrpSpPr>
          <p:nvPr/>
        </p:nvGrpSpPr>
        <p:grpSpPr bwMode="auto">
          <a:xfrm>
            <a:off x="3124200" y="1370013"/>
            <a:ext cx="5684838" cy="4741862"/>
            <a:chOff x="0" y="0"/>
            <a:chExt cx="3581" cy="2986"/>
          </a:xfrm>
        </p:grpSpPr>
        <p:sp>
          <p:nvSpPr>
            <p:cNvPr id="71695" name="Line 68"/>
            <p:cNvSpPr>
              <a:spLocks noChangeShapeType="1"/>
            </p:cNvSpPr>
            <p:nvPr/>
          </p:nvSpPr>
          <p:spPr bwMode="auto">
            <a:xfrm>
              <a:off x="1920" y="2736"/>
              <a:ext cx="143" cy="96"/>
            </a:xfrm>
            <a:prstGeom prst="line">
              <a:avLst/>
            </a:prstGeom>
            <a:noFill/>
            <a:ln w="20638">
              <a:solidFill>
                <a:srgbClr val="000000"/>
              </a:solidFill>
              <a:round/>
              <a:headEnd/>
              <a:tailEnd/>
            </a:ln>
          </p:spPr>
          <p:txBody>
            <a:bodyPr lIns="0" tIns="0" rIns="0" bIns="0"/>
            <a:lstStyle/>
            <a:p>
              <a:endParaRPr lang="en-US"/>
            </a:p>
          </p:txBody>
        </p:sp>
        <p:sp>
          <p:nvSpPr>
            <p:cNvPr id="71696" name="Rectangle 69"/>
            <p:cNvSpPr>
              <a:spLocks/>
            </p:cNvSpPr>
            <p:nvPr/>
          </p:nvSpPr>
          <p:spPr bwMode="auto">
            <a:xfrm>
              <a:off x="3263" y="0"/>
              <a:ext cx="31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Data</a:t>
              </a:r>
            </a:p>
          </p:txBody>
        </p:sp>
        <p:sp>
          <p:nvSpPr>
            <p:cNvPr id="71697" name="Rectangle 70"/>
            <p:cNvSpPr>
              <a:spLocks/>
            </p:cNvSpPr>
            <p:nvPr/>
          </p:nvSpPr>
          <p:spPr bwMode="auto">
            <a:xfrm>
              <a:off x="2016" y="2784"/>
              <a:ext cx="190"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32</a:t>
              </a:r>
            </a:p>
          </p:txBody>
        </p:sp>
        <p:sp>
          <p:nvSpPr>
            <p:cNvPr id="71698" name="Rectangle 71"/>
            <p:cNvSpPr>
              <a:spLocks/>
            </p:cNvSpPr>
            <p:nvPr/>
          </p:nvSpPr>
          <p:spPr bwMode="auto">
            <a:xfrm>
              <a:off x="2016" y="288"/>
              <a:ext cx="1016" cy="184"/>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Block offset</a:t>
              </a:r>
            </a:p>
          </p:txBody>
        </p:sp>
        <p:sp>
          <p:nvSpPr>
            <p:cNvPr id="71699" name="Line 72"/>
            <p:cNvSpPr>
              <a:spLocks noChangeShapeType="1"/>
            </p:cNvSpPr>
            <p:nvPr/>
          </p:nvSpPr>
          <p:spPr bwMode="auto">
            <a:xfrm>
              <a:off x="3455" y="240"/>
              <a:ext cx="0" cy="2544"/>
            </a:xfrm>
            <a:prstGeom prst="line">
              <a:avLst/>
            </a:prstGeom>
            <a:noFill/>
            <a:ln w="28575">
              <a:solidFill>
                <a:srgbClr val="000000"/>
              </a:solidFill>
              <a:round/>
              <a:headEnd type="triangle" w="med" len="med"/>
              <a:tailEnd/>
            </a:ln>
          </p:spPr>
          <p:txBody>
            <a:bodyPr lIns="0" tIns="0" rIns="0" bIns="0"/>
            <a:lstStyle/>
            <a:p>
              <a:endParaRPr lang="en-US"/>
            </a:p>
          </p:txBody>
        </p:sp>
        <p:sp>
          <p:nvSpPr>
            <p:cNvPr id="71700" name="Freeform 73"/>
            <p:cNvSpPr>
              <a:spLocks/>
            </p:cNvSpPr>
            <p:nvPr/>
          </p:nvSpPr>
          <p:spPr bwMode="auto">
            <a:xfrm>
              <a:off x="863" y="2496"/>
              <a:ext cx="1008" cy="144"/>
            </a:xfrm>
            <a:custGeom>
              <a:avLst/>
              <a:gdLst>
                <a:gd name="T0" fmla="*/ 0 w 21600"/>
                <a:gd name="T1" fmla="*/ 0 h 21600"/>
                <a:gd name="T2" fmla="*/ 5400 w 21600"/>
                <a:gd name="T3" fmla="*/ 21600 h 21600"/>
                <a:gd name="T4" fmla="*/ 16200 w 21600"/>
                <a:gd name="T5" fmla="*/ 21600 h 21600"/>
                <a:gd name="T6" fmla="*/ 2160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0"/>
                  </a:moveTo>
                  <a:lnTo>
                    <a:pt x="5400" y="21600"/>
                  </a:lnTo>
                  <a:lnTo>
                    <a:pt x="16200" y="21600"/>
                  </a:lnTo>
                  <a:lnTo>
                    <a:pt x="21600" y="0"/>
                  </a:lnTo>
                  <a:lnTo>
                    <a:pt x="0" y="0"/>
                  </a:lnTo>
                  <a:close/>
                  <a:moveTo>
                    <a:pt x="0" y="0"/>
                  </a:moveTo>
                </a:path>
              </a:pathLst>
            </a:custGeom>
            <a:noFill/>
            <a:ln w="12700">
              <a:solidFill>
                <a:srgbClr val="000000"/>
              </a:solidFill>
              <a:miter lim="800000"/>
              <a:headEnd/>
              <a:tailEnd/>
            </a:ln>
          </p:spPr>
          <p:txBody>
            <a:bodyPr lIns="0" tIns="0" rIns="0" bIns="0"/>
            <a:lstStyle/>
            <a:p>
              <a:endParaRPr lang="en-US"/>
            </a:p>
          </p:txBody>
        </p:sp>
        <p:sp>
          <p:nvSpPr>
            <p:cNvPr id="71701" name="Line 74"/>
            <p:cNvSpPr>
              <a:spLocks noChangeShapeType="1"/>
            </p:cNvSpPr>
            <p:nvPr/>
          </p:nvSpPr>
          <p:spPr bwMode="auto">
            <a:xfrm>
              <a:off x="0" y="1440"/>
              <a:ext cx="0" cy="864"/>
            </a:xfrm>
            <a:prstGeom prst="line">
              <a:avLst/>
            </a:prstGeom>
            <a:noFill/>
            <a:ln w="28575">
              <a:solidFill>
                <a:srgbClr val="000000"/>
              </a:solidFill>
              <a:round/>
              <a:headEnd type="oval" w="sm" len="sm"/>
              <a:tailEnd/>
            </a:ln>
          </p:spPr>
          <p:txBody>
            <a:bodyPr lIns="0" tIns="0" rIns="0" bIns="0"/>
            <a:lstStyle/>
            <a:p>
              <a:endParaRPr lang="en-US"/>
            </a:p>
          </p:txBody>
        </p:sp>
        <p:sp>
          <p:nvSpPr>
            <p:cNvPr id="71702" name="Line 75"/>
            <p:cNvSpPr>
              <a:spLocks noChangeShapeType="1"/>
            </p:cNvSpPr>
            <p:nvPr/>
          </p:nvSpPr>
          <p:spPr bwMode="auto">
            <a:xfrm>
              <a:off x="959" y="1440"/>
              <a:ext cx="0" cy="768"/>
            </a:xfrm>
            <a:prstGeom prst="line">
              <a:avLst/>
            </a:prstGeom>
            <a:noFill/>
            <a:ln w="28575">
              <a:solidFill>
                <a:srgbClr val="000000"/>
              </a:solidFill>
              <a:round/>
              <a:headEnd type="oval" w="sm" len="sm"/>
              <a:tailEnd/>
            </a:ln>
          </p:spPr>
          <p:txBody>
            <a:bodyPr lIns="0" tIns="0" rIns="0" bIns="0"/>
            <a:lstStyle/>
            <a:p>
              <a:endParaRPr lang="en-US"/>
            </a:p>
          </p:txBody>
        </p:sp>
        <p:sp>
          <p:nvSpPr>
            <p:cNvPr id="71703" name="Line 76"/>
            <p:cNvSpPr>
              <a:spLocks noChangeShapeType="1"/>
            </p:cNvSpPr>
            <p:nvPr/>
          </p:nvSpPr>
          <p:spPr bwMode="auto">
            <a:xfrm>
              <a:off x="1871" y="1440"/>
              <a:ext cx="0" cy="768"/>
            </a:xfrm>
            <a:prstGeom prst="line">
              <a:avLst/>
            </a:prstGeom>
            <a:noFill/>
            <a:ln w="28575">
              <a:solidFill>
                <a:srgbClr val="000000"/>
              </a:solidFill>
              <a:round/>
              <a:headEnd type="oval" w="sm" len="sm"/>
              <a:tailEnd/>
            </a:ln>
          </p:spPr>
          <p:txBody>
            <a:bodyPr lIns="0" tIns="0" rIns="0" bIns="0"/>
            <a:lstStyle/>
            <a:p>
              <a:endParaRPr lang="en-US"/>
            </a:p>
          </p:txBody>
        </p:sp>
        <p:sp>
          <p:nvSpPr>
            <p:cNvPr id="71704" name="Line 77"/>
            <p:cNvSpPr>
              <a:spLocks noChangeShapeType="1"/>
            </p:cNvSpPr>
            <p:nvPr/>
          </p:nvSpPr>
          <p:spPr bwMode="auto">
            <a:xfrm>
              <a:off x="2783" y="1440"/>
              <a:ext cx="0" cy="864"/>
            </a:xfrm>
            <a:prstGeom prst="line">
              <a:avLst/>
            </a:prstGeom>
            <a:noFill/>
            <a:ln w="28575">
              <a:solidFill>
                <a:srgbClr val="000000"/>
              </a:solidFill>
              <a:round/>
              <a:headEnd type="oval" w="sm" len="sm"/>
              <a:tailEnd/>
            </a:ln>
          </p:spPr>
          <p:txBody>
            <a:bodyPr lIns="0" tIns="0" rIns="0" bIns="0"/>
            <a:lstStyle/>
            <a:p>
              <a:endParaRPr lang="en-US"/>
            </a:p>
          </p:txBody>
        </p:sp>
        <p:sp>
          <p:nvSpPr>
            <p:cNvPr id="71705" name="Line 78"/>
            <p:cNvSpPr>
              <a:spLocks noChangeShapeType="1"/>
            </p:cNvSpPr>
            <p:nvPr/>
          </p:nvSpPr>
          <p:spPr bwMode="auto">
            <a:xfrm>
              <a:off x="0" y="2304"/>
              <a:ext cx="1055" cy="0"/>
            </a:xfrm>
            <a:prstGeom prst="line">
              <a:avLst/>
            </a:prstGeom>
            <a:noFill/>
            <a:ln w="28575">
              <a:solidFill>
                <a:srgbClr val="000000"/>
              </a:solidFill>
              <a:round/>
              <a:headEnd/>
              <a:tailEnd/>
            </a:ln>
          </p:spPr>
          <p:txBody>
            <a:bodyPr lIns="0" tIns="0" rIns="0" bIns="0"/>
            <a:lstStyle/>
            <a:p>
              <a:endParaRPr lang="en-US"/>
            </a:p>
          </p:txBody>
        </p:sp>
        <p:sp>
          <p:nvSpPr>
            <p:cNvPr id="71706" name="Line 79"/>
            <p:cNvSpPr>
              <a:spLocks noChangeShapeType="1"/>
            </p:cNvSpPr>
            <p:nvPr/>
          </p:nvSpPr>
          <p:spPr bwMode="auto">
            <a:xfrm>
              <a:off x="1775" y="2304"/>
              <a:ext cx="1008" cy="0"/>
            </a:xfrm>
            <a:prstGeom prst="line">
              <a:avLst/>
            </a:prstGeom>
            <a:noFill/>
            <a:ln w="28575">
              <a:solidFill>
                <a:srgbClr val="000000"/>
              </a:solidFill>
              <a:round/>
              <a:headEnd/>
              <a:tailEnd/>
            </a:ln>
          </p:spPr>
          <p:txBody>
            <a:bodyPr lIns="0" tIns="0" rIns="0" bIns="0"/>
            <a:lstStyle/>
            <a:p>
              <a:endParaRPr lang="en-US"/>
            </a:p>
          </p:txBody>
        </p:sp>
        <p:sp>
          <p:nvSpPr>
            <p:cNvPr id="71707" name="Line 80"/>
            <p:cNvSpPr>
              <a:spLocks noChangeShapeType="1"/>
            </p:cNvSpPr>
            <p:nvPr/>
          </p:nvSpPr>
          <p:spPr bwMode="auto">
            <a:xfrm>
              <a:off x="1536" y="2208"/>
              <a:ext cx="335" cy="0"/>
            </a:xfrm>
            <a:prstGeom prst="line">
              <a:avLst/>
            </a:prstGeom>
            <a:noFill/>
            <a:ln w="28575">
              <a:solidFill>
                <a:srgbClr val="000000"/>
              </a:solidFill>
              <a:round/>
              <a:headEnd/>
              <a:tailEnd/>
            </a:ln>
          </p:spPr>
          <p:txBody>
            <a:bodyPr lIns="0" tIns="0" rIns="0" bIns="0"/>
            <a:lstStyle/>
            <a:p>
              <a:endParaRPr lang="en-US"/>
            </a:p>
          </p:txBody>
        </p:sp>
        <p:sp>
          <p:nvSpPr>
            <p:cNvPr id="71708" name="Line 81"/>
            <p:cNvSpPr>
              <a:spLocks noChangeShapeType="1"/>
            </p:cNvSpPr>
            <p:nvPr/>
          </p:nvSpPr>
          <p:spPr bwMode="auto">
            <a:xfrm>
              <a:off x="960" y="2208"/>
              <a:ext cx="335" cy="0"/>
            </a:xfrm>
            <a:prstGeom prst="line">
              <a:avLst/>
            </a:prstGeom>
            <a:noFill/>
            <a:ln w="28575">
              <a:solidFill>
                <a:srgbClr val="000000"/>
              </a:solidFill>
              <a:round/>
              <a:headEnd/>
              <a:tailEnd/>
            </a:ln>
          </p:spPr>
          <p:txBody>
            <a:bodyPr lIns="0" tIns="0" rIns="0" bIns="0"/>
            <a:lstStyle/>
            <a:p>
              <a:endParaRPr lang="en-US"/>
            </a:p>
          </p:txBody>
        </p:sp>
        <p:sp>
          <p:nvSpPr>
            <p:cNvPr id="71709" name="Line 82"/>
            <p:cNvSpPr>
              <a:spLocks noChangeShapeType="1"/>
            </p:cNvSpPr>
            <p:nvPr/>
          </p:nvSpPr>
          <p:spPr bwMode="auto">
            <a:xfrm>
              <a:off x="1295" y="2208"/>
              <a:ext cx="0" cy="288"/>
            </a:xfrm>
            <a:prstGeom prst="line">
              <a:avLst/>
            </a:prstGeom>
            <a:noFill/>
            <a:ln w="28575">
              <a:solidFill>
                <a:srgbClr val="000000"/>
              </a:solidFill>
              <a:round/>
              <a:headEnd/>
              <a:tailEnd type="triangle" w="med" len="med"/>
            </a:ln>
          </p:spPr>
          <p:txBody>
            <a:bodyPr lIns="0" tIns="0" rIns="0" bIns="0"/>
            <a:lstStyle/>
            <a:p>
              <a:endParaRPr lang="en-US"/>
            </a:p>
          </p:txBody>
        </p:sp>
        <p:sp>
          <p:nvSpPr>
            <p:cNvPr id="71710" name="Line 83"/>
            <p:cNvSpPr>
              <a:spLocks noChangeShapeType="1"/>
            </p:cNvSpPr>
            <p:nvPr/>
          </p:nvSpPr>
          <p:spPr bwMode="auto">
            <a:xfrm>
              <a:off x="1535" y="2208"/>
              <a:ext cx="0" cy="288"/>
            </a:xfrm>
            <a:prstGeom prst="line">
              <a:avLst/>
            </a:prstGeom>
            <a:noFill/>
            <a:ln w="28575">
              <a:solidFill>
                <a:srgbClr val="000000"/>
              </a:solidFill>
              <a:round/>
              <a:headEnd/>
              <a:tailEnd type="triangle" w="med" len="med"/>
            </a:ln>
          </p:spPr>
          <p:txBody>
            <a:bodyPr lIns="0" tIns="0" rIns="0" bIns="0"/>
            <a:lstStyle/>
            <a:p>
              <a:endParaRPr lang="en-US"/>
            </a:p>
          </p:txBody>
        </p:sp>
        <p:sp>
          <p:nvSpPr>
            <p:cNvPr id="71711" name="Line 84"/>
            <p:cNvSpPr>
              <a:spLocks noChangeShapeType="1"/>
            </p:cNvSpPr>
            <p:nvPr/>
          </p:nvSpPr>
          <p:spPr bwMode="auto">
            <a:xfrm>
              <a:off x="1775" y="2304"/>
              <a:ext cx="0" cy="192"/>
            </a:xfrm>
            <a:prstGeom prst="line">
              <a:avLst/>
            </a:prstGeom>
            <a:noFill/>
            <a:ln w="28575">
              <a:solidFill>
                <a:srgbClr val="000000"/>
              </a:solidFill>
              <a:round/>
              <a:headEnd/>
              <a:tailEnd type="triangle" w="med" len="med"/>
            </a:ln>
          </p:spPr>
          <p:txBody>
            <a:bodyPr lIns="0" tIns="0" rIns="0" bIns="0"/>
            <a:lstStyle/>
            <a:p>
              <a:endParaRPr lang="en-US"/>
            </a:p>
          </p:txBody>
        </p:sp>
        <p:sp>
          <p:nvSpPr>
            <p:cNvPr id="71712" name="Line 85"/>
            <p:cNvSpPr>
              <a:spLocks noChangeShapeType="1"/>
            </p:cNvSpPr>
            <p:nvPr/>
          </p:nvSpPr>
          <p:spPr bwMode="auto">
            <a:xfrm>
              <a:off x="1055" y="2304"/>
              <a:ext cx="0" cy="192"/>
            </a:xfrm>
            <a:prstGeom prst="line">
              <a:avLst/>
            </a:prstGeom>
            <a:noFill/>
            <a:ln w="28575">
              <a:solidFill>
                <a:srgbClr val="000000"/>
              </a:solidFill>
              <a:round/>
              <a:headEnd/>
              <a:tailEnd type="triangle" w="med" len="med"/>
            </a:ln>
          </p:spPr>
          <p:txBody>
            <a:bodyPr lIns="0" tIns="0" rIns="0" bIns="0"/>
            <a:lstStyle/>
            <a:p>
              <a:endParaRPr lang="en-US"/>
            </a:p>
          </p:txBody>
        </p:sp>
        <p:sp>
          <p:nvSpPr>
            <p:cNvPr id="71713" name="Line 86"/>
            <p:cNvSpPr>
              <a:spLocks noChangeShapeType="1"/>
            </p:cNvSpPr>
            <p:nvPr/>
          </p:nvSpPr>
          <p:spPr bwMode="auto">
            <a:xfrm>
              <a:off x="1055" y="288"/>
              <a:ext cx="0" cy="192"/>
            </a:xfrm>
            <a:prstGeom prst="line">
              <a:avLst/>
            </a:prstGeom>
            <a:noFill/>
            <a:ln w="12700">
              <a:solidFill>
                <a:srgbClr val="000000"/>
              </a:solidFill>
              <a:round/>
              <a:headEnd/>
              <a:tailEnd/>
            </a:ln>
          </p:spPr>
          <p:txBody>
            <a:bodyPr lIns="0" tIns="0" rIns="0" bIns="0"/>
            <a:lstStyle/>
            <a:p>
              <a:endParaRPr lang="en-US"/>
            </a:p>
          </p:txBody>
        </p:sp>
        <p:sp>
          <p:nvSpPr>
            <p:cNvPr id="71714" name="Line 87"/>
            <p:cNvSpPr>
              <a:spLocks noChangeShapeType="1"/>
            </p:cNvSpPr>
            <p:nvPr/>
          </p:nvSpPr>
          <p:spPr bwMode="auto">
            <a:xfrm>
              <a:off x="1055" y="480"/>
              <a:ext cx="2304" cy="0"/>
            </a:xfrm>
            <a:prstGeom prst="line">
              <a:avLst/>
            </a:prstGeom>
            <a:noFill/>
            <a:ln w="12700">
              <a:solidFill>
                <a:srgbClr val="000000"/>
              </a:solidFill>
              <a:round/>
              <a:headEnd/>
              <a:tailEnd/>
            </a:ln>
          </p:spPr>
          <p:txBody>
            <a:bodyPr lIns="0" tIns="0" rIns="0" bIns="0"/>
            <a:lstStyle/>
            <a:p>
              <a:endParaRPr lang="en-US"/>
            </a:p>
          </p:txBody>
        </p:sp>
        <p:sp>
          <p:nvSpPr>
            <p:cNvPr id="71715" name="Line 88"/>
            <p:cNvSpPr>
              <a:spLocks noChangeShapeType="1"/>
            </p:cNvSpPr>
            <p:nvPr/>
          </p:nvSpPr>
          <p:spPr bwMode="auto">
            <a:xfrm>
              <a:off x="3359" y="480"/>
              <a:ext cx="0" cy="2112"/>
            </a:xfrm>
            <a:prstGeom prst="line">
              <a:avLst/>
            </a:prstGeom>
            <a:noFill/>
            <a:ln w="12700">
              <a:solidFill>
                <a:srgbClr val="000000"/>
              </a:solidFill>
              <a:round/>
              <a:headEnd/>
              <a:tailEnd/>
            </a:ln>
          </p:spPr>
          <p:txBody>
            <a:bodyPr lIns="0" tIns="0" rIns="0" bIns="0"/>
            <a:lstStyle/>
            <a:p>
              <a:endParaRPr lang="en-US"/>
            </a:p>
          </p:txBody>
        </p:sp>
        <p:sp>
          <p:nvSpPr>
            <p:cNvPr id="71716" name="Line 89"/>
            <p:cNvSpPr>
              <a:spLocks noChangeShapeType="1"/>
            </p:cNvSpPr>
            <p:nvPr/>
          </p:nvSpPr>
          <p:spPr bwMode="auto">
            <a:xfrm flipH="1">
              <a:off x="1728" y="2592"/>
              <a:ext cx="1631" cy="0"/>
            </a:xfrm>
            <a:prstGeom prst="line">
              <a:avLst/>
            </a:prstGeom>
            <a:noFill/>
            <a:ln w="12700">
              <a:solidFill>
                <a:srgbClr val="000000"/>
              </a:solidFill>
              <a:round/>
              <a:headEnd/>
              <a:tailEnd type="triangle" w="med" len="med"/>
            </a:ln>
          </p:spPr>
          <p:txBody>
            <a:bodyPr lIns="0" tIns="0" rIns="0" bIns="0"/>
            <a:lstStyle/>
            <a:p>
              <a:endParaRPr lang="en-US"/>
            </a:p>
          </p:txBody>
        </p:sp>
        <p:sp>
          <p:nvSpPr>
            <p:cNvPr id="71717" name="Line 90"/>
            <p:cNvSpPr>
              <a:spLocks noChangeShapeType="1"/>
            </p:cNvSpPr>
            <p:nvPr/>
          </p:nvSpPr>
          <p:spPr bwMode="auto">
            <a:xfrm>
              <a:off x="1391" y="2640"/>
              <a:ext cx="0" cy="144"/>
            </a:xfrm>
            <a:prstGeom prst="line">
              <a:avLst/>
            </a:prstGeom>
            <a:noFill/>
            <a:ln w="28575">
              <a:solidFill>
                <a:srgbClr val="000000"/>
              </a:solidFill>
              <a:round/>
              <a:headEnd/>
              <a:tailEnd/>
            </a:ln>
          </p:spPr>
          <p:txBody>
            <a:bodyPr lIns="0" tIns="0" rIns="0" bIns="0"/>
            <a:lstStyle/>
            <a:p>
              <a:endParaRPr lang="en-US"/>
            </a:p>
          </p:txBody>
        </p:sp>
        <p:sp>
          <p:nvSpPr>
            <p:cNvPr id="71718" name="Line 91"/>
            <p:cNvSpPr>
              <a:spLocks noChangeShapeType="1"/>
            </p:cNvSpPr>
            <p:nvPr/>
          </p:nvSpPr>
          <p:spPr bwMode="auto">
            <a:xfrm>
              <a:off x="1391" y="2784"/>
              <a:ext cx="2064" cy="0"/>
            </a:xfrm>
            <a:prstGeom prst="line">
              <a:avLst/>
            </a:prstGeom>
            <a:noFill/>
            <a:ln w="28575">
              <a:solidFill>
                <a:srgbClr val="000000"/>
              </a:solidFill>
              <a:round/>
              <a:headEnd/>
              <a:tailEnd/>
            </a:ln>
          </p:spPr>
          <p:txBody>
            <a:bodyPr lIns="0" tIns="0" rIns="0" bIns="0"/>
            <a:lstStyle/>
            <a:p>
              <a:endParaRPr lang="en-US"/>
            </a:p>
          </p:txBody>
        </p:sp>
      </p:grpSp>
      <p:sp>
        <p:nvSpPr>
          <p:cNvPr id="71693" name="Rectangle 92"/>
          <p:cNvSpPr>
            <a:spLocks noChangeArrowheads="1"/>
          </p:cNvSpPr>
          <p:nvPr>
            <p:ph type="body" idx="1"/>
          </p:nvPr>
        </p:nvSpPr>
        <p:spPr>
          <a:xfrm>
            <a:off x="457200" y="762000"/>
            <a:ext cx="8077200" cy="2247900"/>
          </a:xfrm>
        </p:spPr>
        <p:txBody>
          <a:bodyPr lIns="38100" tIns="38100" rIns="38100" bIns="38100"/>
          <a:lstStyle/>
          <a:p>
            <a:pPr marL="304800" indent="-304800" eaLnBrk="1" hangingPunct="1">
              <a:lnSpc>
                <a:spcPct val="80000"/>
              </a:lnSpc>
              <a:spcBef>
                <a:spcPct val="0"/>
              </a:spcBef>
            </a:pPr>
            <a:r>
              <a:rPr lang="en-US" smtClean="0"/>
              <a:t>Four  words/block, cache size = 1K words</a:t>
            </a:r>
            <a:br>
              <a:rPr lang="en-US" smtClean="0"/>
            </a:br>
            <a:endParaRPr lang="en-US" smtClean="0"/>
          </a:p>
        </p:txBody>
      </p:sp>
      <p:sp>
        <p:nvSpPr>
          <p:cNvPr id="35933" name="Rectangle 93"/>
          <p:cNvSpPr>
            <a:spLocks/>
          </p:cNvSpPr>
          <p:nvPr/>
        </p:nvSpPr>
        <p:spPr bwMode="auto">
          <a:xfrm>
            <a:off x="533400" y="6019800"/>
            <a:ext cx="8089900" cy="419100"/>
          </a:xfrm>
          <a:prstGeom prst="rect">
            <a:avLst/>
          </a:prstGeom>
          <a:noFill/>
          <a:ln w="12700">
            <a:noFill/>
            <a:miter lim="800000"/>
            <a:headEnd/>
            <a:tailEnd/>
          </a:ln>
        </p:spPr>
        <p:txBody>
          <a:bodyPr lIns="38100" tIns="38100" rIns="38100" bIns="38100"/>
          <a:lstStyle/>
          <a:p>
            <a:pPr marL="304800" indent="-304800" algn="l">
              <a:lnSpc>
                <a:spcPct val="90000"/>
              </a:lnSpc>
              <a:spcBef>
                <a:spcPts val="1863"/>
              </a:spcBef>
            </a:pPr>
            <a:r>
              <a:rPr lang="en-US" sz="1800" i="1">
                <a:solidFill>
                  <a:schemeClr val="tx1"/>
                </a:solidFill>
                <a:latin typeface="Arial" charset="0"/>
                <a:cs typeface="Arial" charset="0"/>
                <a:sym typeface="Arial" charset="0"/>
              </a:rPr>
              <a:t>What kind of locality are we taking advantage of? When a memory word is read or written to cache, what is the space that we are using?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0"/>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3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5779" name="Rectangle 4"/>
          <p:cNvSpPr>
            <a:spLocks noChangeArrowheads="1"/>
          </p:cNvSpPr>
          <p:nvPr>
            <p:ph type="title"/>
          </p:nvPr>
        </p:nvSpPr>
        <p:spPr>
          <a:xfrm>
            <a:off x="533400" y="228600"/>
            <a:ext cx="8153400" cy="457200"/>
          </a:xfrm>
        </p:spPr>
        <p:txBody>
          <a:bodyPr>
            <a:normAutofit fontScale="90000"/>
          </a:bodyPr>
          <a:lstStyle/>
          <a:p>
            <a:pPr algn="ctr" eaLnBrk="1" hangingPunct="1"/>
            <a:r>
              <a:rPr lang="en-US" sz="3200" smtClean="0">
                <a:solidFill>
                  <a:schemeClr val="tx2"/>
                </a:solidFill>
              </a:rPr>
              <a:t>Taking Advantage of Spatial Locality</a:t>
            </a:r>
            <a:r>
              <a:rPr lang="en-US" smtClean="0"/>
              <a:t> </a:t>
            </a:r>
          </a:p>
        </p:txBody>
      </p:sp>
      <p:grpSp>
        <p:nvGrpSpPr>
          <p:cNvPr id="2" name="Group 5"/>
          <p:cNvGrpSpPr>
            <a:grpSpLocks/>
          </p:cNvGrpSpPr>
          <p:nvPr/>
        </p:nvGrpSpPr>
        <p:grpSpPr bwMode="auto">
          <a:xfrm>
            <a:off x="533400" y="2117725"/>
            <a:ext cx="2527300" cy="989013"/>
            <a:chOff x="0" y="0"/>
            <a:chExt cx="1591" cy="623"/>
          </a:xfrm>
        </p:grpSpPr>
        <p:sp>
          <p:nvSpPr>
            <p:cNvPr id="75877" name="Rectangle 6"/>
            <p:cNvSpPr>
              <a:spLocks/>
            </p:cNvSpPr>
            <p:nvPr/>
          </p:nvSpPr>
          <p:spPr bwMode="auto">
            <a:xfrm>
              <a:off x="336" y="239"/>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78" name="Line 7"/>
            <p:cNvSpPr>
              <a:spLocks noChangeShapeType="1"/>
            </p:cNvSpPr>
            <p:nvPr/>
          </p:nvSpPr>
          <p:spPr bwMode="auto">
            <a:xfrm>
              <a:off x="336" y="431"/>
              <a:ext cx="624" cy="0"/>
            </a:xfrm>
            <a:prstGeom prst="line">
              <a:avLst/>
            </a:prstGeom>
            <a:noFill/>
            <a:ln w="12700">
              <a:solidFill>
                <a:srgbClr val="000000"/>
              </a:solidFill>
              <a:round/>
              <a:headEnd/>
              <a:tailEnd/>
            </a:ln>
          </p:spPr>
          <p:txBody>
            <a:bodyPr lIns="0" tIns="0" rIns="0" bIns="0"/>
            <a:lstStyle/>
            <a:p>
              <a:endParaRPr lang="en-US"/>
            </a:p>
          </p:txBody>
        </p:sp>
        <p:sp>
          <p:nvSpPr>
            <p:cNvPr id="75879" name="Rectangle 8"/>
            <p:cNvSpPr>
              <a:spLocks/>
            </p:cNvSpPr>
            <p:nvPr/>
          </p:nvSpPr>
          <p:spPr bwMode="auto">
            <a:xfrm>
              <a:off x="959" y="239"/>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80" name="Line 9"/>
            <p:cNvSpPr>
              <a:spLocks noChangeShapeType="1"/>
            </p:cNvSpPr>
            <p:nvPr/>
          </p:nvSpPr>
          <p:spPr bwMode="auto">
            <a:xfrm>
              <a:off x="959" y="431"/>
              <a:ext cx="624" cy="0"/>
            </a:xfrm>
            <a:prstGeom prst="line">
              <a:avLst/>
            </a:prstGeom>
            <a:noFill/>
            <a:ln w="12700">
              <a:solidFill>
                <a:srgbClr val="000000"/>
              </a:solidFill>
              <a:round/>
              <a:headEnd/>
              <a:tailEnd/>
            </a:ln>
          </p:spPr>
          <p:txBody>
            <a:bodyPr lIns="0" tIns="0" rIns="0" bIns="0"/>
            <a:lstStyle/>
            <a:p>
              <a:endParaRPr lang="en-US"/>
            </a:p>
          </p:txBody>
        </p:sp>
        <p:sp>
          <p:nvSpPr>
            <p:cNvPr id="75881" name="Rectangle 10"/>
            <p:cNvSpPr>
              <a:spLocks/>
            </p:cNvSpPr>
            <p:nvPr/>
          </p:nvSpPr>
          <p:spPr bwMode="auto">
            <a:xfrm>
              <a:off x="624"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0</a:t>
              </a:r>
            </a:p>
          </p:txBody>
        </p:sp>
        <p:sp>
          <p:nvSpPr>
            <p:cNvPr id="75882" name="Rectangle 11"/>
            <p:cNvSpPr>
              <a:spLocks/>
            </p:cNvSpPr>
            <p:nvPr/>
          </p:nvSpPr>
          <p:spPr bwMode="auto">
            <a:xfrm>
              <a:off x="0" y="239"/>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83" name="Line 12"/>
            <p:cNvSpPr>
              <a:spLocks noChangeShapeType="1"/>
            </p:cNvSpPr>
            <p:nvPr/>
          </p:nvSpPr>
          <p:spPr bwMode="auto">
            <a:xfrm>
              <a:off x="0" y="431"/>
              <a:ext cx="336" cy="0"/>
            </a:xfrm>
            <a:prstGeom prst="line">
              <a:avLst/>
            </a:prstGeom>
            <a:noFill/>
            <a:ln w="12700">
              <a:solidFill>
                <a:srgbClr val="000000"/>
              </a:solidFill>
              <a:round/>
              <a:headEnd/>
              <a:tailEnd/>
            </a:ln>
          </p:spPr>
          <p:txBody>
            <a:bodyPr lIns="0" tIns="0" rIns="0" bIns="0"/>
            <a:lstStyle/>
            <a:p>
              <a:endParaRPr lang="en-US"/>
            </a:p>
          </p:txBody>
        </p:sp>
      </p:grpSp>
      <p:sp>
        <p:nvSpPr>
          <p:cNvPr id="75781" name="Rectangle 13"/>
          <p:cNvSpPr>
            <a:spLocks noChangeArrowheads="1"/>
          </p:cNvSpPr>
          <p:nvPr>
            <p:ph type="body" idx="1"/>
          </p:nvPr>
        </p:nvSpPr>
        <p:spPr>
          <a:xfrm>
            <a:off x="685800" y="762000"/>
            <a:ext cx="7848600" cy="2527300"/>
          </a:xfrm>
        </p:spPr>
        <p:txBody>
          <a:bodyPr/>
          <a:lstStyle/>
          <a:p>
            <a:pPr marL="261938" indent="-261938" eaLnBrk="1" hangingPunct="1">
              <a:spcBef>
                <a:spcPct val="0"/>
              </a:spcBef>
            </a:pPr>
            <a:r>
              <a:rPr lang="en-US" smtClean="0"/>
              <a:t>Let cache block hold more than one word</a:t>
            </a:r>
          </a:p>
          <a:p>
            <a:pPr lvl="1" eaLnBrk="1" hangingPunct="1">
              <a:lnSpc>
                <a:spcPct val="90000"/>
              </a:lnSpc>
              <a:buFont typeface="Thonburi" charset="0"/>
              <a:buNone/>
            </a:pPr>
            <a:r>
              <a:rPr lang="en-US" smtClean="0"/>
              <a:t>                   0(0)   4(1)   8(2)   12(3)   16(4)   12(3)   16(4)   60(15)</a:t>
            </a:r>
          </a:p>
          <a:p>
            <a:pPr lvl="1" eaLnBrk="1" hangingPunct="1">
              <a:lnSpc>
                <a:spcPct val="90000"/>
              </a:lnSpc>
              <a:buFont typeface="Thonburi" charset="0"/>
              <a:buNone/>
            </a:pPr>
            <a:endParaRPr lang="en-US" smtClean="0"/>
          </a:p>
        </p:txBody>
      </p:sp>
      <p:grpSp>
        <p:nvGrpSpPr>
          <p:cNvPr id="3" name="Group 14"/>
          <p:cNvGrpSpPr>
            <a:grpSpLocks/>
          </p:cNvGrpSpPr>
          <p:nvPr/>
        </p:nvGrpSpPr>
        <p:grpSpPr bwMode="auto">
          <a:xfrm>
            <a:off x="3429000" y="2132013"/>
            <a:ext cx="2527300" cy="974725"/>
            <a:chOff x="0" y="0"/>
            <a:chExt cx="1592" cy="614"/>
          </a:xfrm>
        </p:grpSpPr>
        <p:sp>
          <p:nvSpPr>
            <p:cNvPr id="75870" name="Rectangle 15"/>
            <p:cNvSpPr>
              <a:spLocks/>
            </p:cNvSpPr>
            <p:nvPr/>
          </p:nvSpPr>
          <p:spPr bwMode="auto">
            <a:xfrm>
              <a:off x="672"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1</a:t>
              </a:r>
            </a:p>
          </p:txBody>
        </p:sp>
        <p:sp>
          <p:nvSpPr>
            <p:cNvPr id="75871" name="Rectangle 16"/>
            <p:cNvSpPr>
              <a:spLocks/>
            </p:cNvSpPr>
            <p:nvPr/>
          </p:nvSpPr>
          <p:spPr bwMode="auto">
            <a:xfrm>
              <a:off x="336" y="23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72" name="Line 17"/>
            <p:cNvSpPr>
              <a:spLocks noChangeShapeType="1"/>
            </p:cNvSpPr>
            <p:nvPr/>
          </p:nvSpPr>
          <p:spPr bwMode="auto">
            <a:xfrm>
              <a:off x="336" y="422"/>
              <a:ext cx="624" cy="0"/>
            </a:xfrm>
            <a:prstGeom prst="line">
              <a:avLst/>
            </a:prstGeom>
            <a:noFill/>
            <a:ln w="12700">
              <a:solidFill>
                <a:srgbClr val="000000"/>
              </a:solidFill>
              <a:round/>
              <a:headEnd/>
              <a:tailEnd/>
            </a:ln>
          </p:spPr>
          <p:txBody>
            <a:bodyPr lIns="0" tIns="0" rIns="0" bIns="0"/>
            <a:lstStyle/>
            <a:p>
              <a:endParaRPr lang="en-US"/>
            </a:p>
          </p:txBody>
        </p:sp>
        <p:sp>
          <p:nvSpPr>
            <p:cNvPr id="75873" name="Rectangle 18"/>
            <p:cNvSpPr>
              <a:spLocks/>
            </p:cNvSpPr>
            <p:nvPr/>
          </p:nvSpPr>
          <p:spPr bwMode="auto">
            <a:xfrm>
              <a:off x="960" y="23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74" name="Line 19"/>
            <p:cNvSpPr>
              <a:spLocks noChangeShapeType="1"/>
            </p:cNvSpPr>
            <p:nvPr/>
          </p:nvSpPr>
          <p:spPr bwMode="auto">
            <a:xfrm>
              <a:off x="960" y="422"/>
              <a:ext cx="624" cy="0"/>
            </a:xfrm>
            <a:prstGeom prst="line">
              <a:avLst/>
            </a:prstGeom>
            <a:noFill/>
            <a:ln w="12700">
              <a:solidFill>
                <a:srgbClr val="000000"/>
              </a:solidFill>
              <a:round/>
              <a:headEnd/>
              <a:tailEnd/>
            </a:ln>
          </p:spPr>
          <p:txBody>
            <a:bodyPr lIns="0" tIns="0" rIns="0" bIns="0"/>
            <a:lstStyle/>
            <a:p>
              <a:endParaRPr lang="en-US"/>
            </a:p>
          </p:txBody>
        </p:sp>
        <p:sp>
          <p:nvSpPr>
            <p:cNvPr id="75875" name="Rectangle 20"/>
            <p:cNvSpPr>
              <a:spLocks/>
            </p:cNvSpPr>
            <p:nvPr/>
          </p:nvSpPr>
          <p:spPr bwMode="auto">
            <a:xfrm>
              <a:off x="0" y="23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76" name="Line 21"/>
            <p:cNvSpPr>
              <a:spLocks noChangeShapeType="1"/>
            </p:cNvSpPr>
            <p:nvPr/>
          </p:nvSpPr>
          <p:spPr bwMode="auto">
            <a:xfrm>
              <a:off x="0" y="422"/>
              <a:ext cx="336" cy="0"/>
            </a:xfrm>
            <a:prstGeom prst="line">
              <a:avLst/>
            </a:prstGeom>
            <a:noFill/>
            <a:ln w="12700">
              <a:solidFill>
                <a:srgbClr val="000000"/>
              </a:solidFill>
              <a:round/>
              <a:headEnd/>
              <a:tailEnd/>
            </a:ln>
          </p:spPr>
          <p:txBody>
            <a:bodyPr lIns="0" tIns="0" rIns="0" bIns="0"/>
            <a:lstStyle/>
            <a:p>
              <a:endParaRPr lang="en-US"/>
            </a:p>
          </p:txBody>
        </p:sp>
      </p:grpSp>
      <p:grpSp>
        <p:nvGrpSpPr>
          <p:cNvPr id="4" name="Group 22"/>
          <p:cNvGrpSpPr>
            <a:grpSpLocks/>
          </p:cNvGrpSpPr>
          <p:nvPr/>
        </p:nvGrpSpPr>
        <p:grpSpPr bwMode="auto">
          <a:xfrm>
            <a:off x="6248400" y="2157413"/>
            <a:ext cx="2527300" cy="949325"/>
            <a:chOff x="0" y="0"/>
            <a:chExt cx="1592" cy="598"/>
          </a:xfrm>
        </p:grpSpPr>
        <p:sp>
          <p:nvSpPr>
            <p:cNvPr id="75863" name="Rectangle 23"/>
            <p:cNvSpPr>
              <a:spLocks/>
            </p:cNvSpPr>
            <p:nvPr/>
          </p:nvSpPr>
          <p:spPr bwMode="auto">
            <a:xfrm>
              <a:off x="672"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2</a:t>
              </a:r>
            </a:p>
          </p:txBody>
        </p:sp>
        <p:sp>
          <p:nvSpPr>
            <p:cNvPr id="75864" name="Rectangle 24"/>
            <p:cNvSpPr>
              <a:spLocks/>
            </p:cNvSpPr>
            <p:nvPr/>
          </p:nvSpPr>
          <p:spPr bwMode="auto">
            <a:xfrm>
              <a:off x="336" y="214"/>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65" name="Line 25"/>
            <p:cNvSpPr>
              <a:spLocks noChangeShapeType="1"/>
            </p:cNvSpPr>
            <p:nvPr/>
          </p:nvSpPr>
          <p:spPr bwMode="auto">
            <a:xfrm>
              <a:off x="336" y="406"/>
              <a:ext cx="624" cy="0"/>
            </a:xfrm>
            <a:prstGeom prst="line">
              <a:avLst/>
            </a:prstGeom>
            <a:noFill/>
            <a:ln w="12700">
              <a:solidFill>
                <a:srgbClr val="000000"/>
              </a:solidFill>
              <a:round/>
              <a:headEnd/>
              <a:tailEnd/>
            </a:ln>
          </p:spPr>
          <p:txBody>
            <a:bodyPr lIns="0" tIns="0" rIns="0" bIns="0"/>
            <a:lstStyle/>
            <a:p>
              <a:endParaRPr lang="en-US"/>
            </a:p>
          </p:txBody>
        </p:sp>
        <p:sp>
          <p:nvSpPr>
            <p:cNvPr id="75866" name="Rectangle 26"/>
            <p:cNvSpPr>
              <a:spLocks/>
            </p:cNvSpPr>
            <p:nvPr/>
          </p:nvSpPr>
          <p:spPr bwMode="auto">
            <a:xfrm>
              <a:off x="960" y="214"/>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67" name="Line 27"/>
            <p:cNvSpPr>
              <a:spLocks noChangeShapeType="1"/>
            </p:cNvSpPr>
            <p:nvPr/>
          </p:nvSpPr>
          <p:spPr bwMode="auto">
            <a:xfrm>
              <a:off x="960" y="406"/>
              <a:ext cx="624" cy="0"/>
            </a:xfrm>
            <a:prstGeom prst="line">
              <a:avLst/>
            </a:prstGeom>
            <a:noFill/>
            <a:ln w="12700">
              <a:solidFill>
                <a:srgbClr val="000000"/>
              </a:solidFill>
              <a:round/>
              <a:headEnd/>
              <a:tailEnd/>
            </a:ln>
          </p:spPr>
          <p:txBody>
            <a:bodyPr lIns="0" tIns="0" rIns="0" bIns="0"/>
            <a:lstStyle/>
            <a:p>
              <a:endParaRPr lang="en-US"/>
            </a:p>
          </p:txBody>
        </p:sp>
        <p:sp>
          <p:nvSpPr>
            <p:cNvPr id="75868" name="Rectangle 28"/>
            <p:cNvSpPr>
              <a:spLocks/>
            </p:cNvSpPr>
            <p:nvPr/>
          </p:nvSpPr>
          <p:spPr bwMode="auto">
            <a:xfrm>
              <a:off x="0" y="214"/>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69" name="Line 29"/>
            <p:cNvSpPr>
              <a:spLocks noChangeShapeType="1"/>
            </p:cNvSpPr>
            <p:nvPr/>
          </p:nvSpPr>
          <p:spPr bwMode="auto">
            <a:xfrm>
              <a:off x="0" y="406"/>
              <a:ext cx="336" cy="0"/>
            </a:xfrm>
            <a:prstGeom prst="line">
              <a:avLst/>
            </a:prstGeom>
            <a:noFill/>
            <a:ln w="12700">
              <a:solidFill>
                <a:srgbClr val="000000"/>
              </a:solidFill>
              <a:round/>
              <a:headEnd/>
              <a:tailEnd/>
            </a:ln>
          </p:spPr>
          <p:txBody>
            <a:bodyPr lIns="0" tIns="0" rIns="0" bIns="0"/>
            <a:lstStyle/>
            <a:p>
              <a:endParaRPr lang="en-US"/>
            </a:p>
          </p:txBody>
        </p:sp>
      </p:grpSp>
      <p:grpSp>
        <p:nvGrpSpPr>
          <p:cNvPr id="5" name="Group 30"/>
          <p:cNvGrpSpPr>
            <a:grpSpLocks/>
          </p:cNvGrpSpPr>
          <p:nvPr/>
        </p:nvGrpSpPr>
        <p:grpSpPr bwMode="auto">
          <a:xfrm>
            <a:off x="533400" y="3489325"/>
            <a:ext cx="2527300" cy="990600"/>
            <a:chOff x="0" y="0"/>
            <a:chExt cx="1591" cy="624"/>
          </a:xfrm>
        </p:grpSpPr>
        <p:sp>
          <p:nvSpPr>
            <p:cNvPr id="75856" name="Rectangle 31"/>
            <p:cNvSpPr>
              <a:spLocks/>
            </p:cNvSpPr>
            <p:nvPr/>
          </p:nvSpPr>
          <p:spPr bwMode="auto">
            <a:xfrm>
              <a:off x="672" y="0"/>
              <a:ext cx="127"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3</a:t>
              </a:r>
            </a:p>
          </p:txBody>
        </p:sp>
        <p:sp>
          <p:nvSpPr>
            <p:cNvPr id="75857" name="Rectangle 32"/>
            <p:cNvSpPr>
              <a:spLocks/>
            </p:cNvSpPr>
            <p:nvPr/>
          </p:nvSpPr>
          <p:spPr bwMode="auto">
            <a:xfrm>
              <a:off x="336"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58" name="Line 33"/>
            <p:cNvSpPr>
              <a:spLocks noChangeShapeType="1"/>
            </p:cNvSpPr>
            <p:nvPr/>
          </p:nvSpPr>
          <p:spPr bwMode="auto">
            <a:xfrm>
              <a:off x="336" y="432"/>
              <a:ext cx="624" cy="0"/>
            </a:xfrm>
            <a:prstGeom prst="line">
              <a:avLst/>
            </a:prstGeom>
            <a:noFill/>
            <a:ln w="12700">
              <a:solidFill>
                <a:srgbClr val="000000"/>
              </a:solidFill>
              <a:round/>
              <a:headEnd/>
              <a:tailEnd/>
            </a:ln>
          </p:spPr>
          <p:txBody>
            <a:bodyPr lIns="0" tIns="0" rIns="0" bIns="0"/>
            <a:lstStyle/>
            <a:p>
              <a:endParaRPr lang="en-US"/>
            </a:p>
          </p:txBody>
        </p:sp>
        <p:sp>
          <p:nvSpPr>
            <p:cNvPr id="75859" name="Rectangle 34"/>
            <p:cNvSpPr>
              <a:spLocks/>
            </p:cNvSpPr>
            <p:nvPr/>
          </p:nvSpPr>
          <p:spPr bwMode="auto">
            <a:xfrm>
              <a:off x="959"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60" name="Line 35"/>
            <p:cNvSpPr>
              <a:spLocks noChangeShapeType="1"/>
            </p:cNvSpPr>
            <p:nvPr/>
          </p:nvSpPr>
          <p:spPr bwMode="auto">
            <a:xfrm>
              <a:off x="959" y="432"/>
              <a:ext cx="624" cy="0"/>
            </a:xfrm>
            <a:prstGeom prst="line">
              <a:avLst/>
            </a:prstGeom>
            <a:noFill/>
            <a:ln w="12700">
              <a:solidFill>
                <a:srgbClr val="000000"/>
              </a:solidFill>
              <a:round/>
              <a:headEnd/>
              <a:tailEnd/>
            </a:ln>
          </p:spPr>
          <p:txBody>
            <a:bodyPr lIns="0" tIns="0" rIns="0" bIns="0"/>
            <a:lstStyle/>
            <a:p>
              <a:endParaRPr lang="en-US"/>
            </a:p>
          </p:txBody>
        </p:sp>
        <p:sp>
          <p:nvSpPr>
            <p:cNvPr id="75861" name="Rectangle 36"/>
            <p:cNvSpPr>
              <a:spLocks/>
            </p:cNvSpPr>
            <p:nvPr/>
          </p:nvSpPr>
          <p:spPr bwMode="auto">
            <a:xfrm>
              <a:off x="0" y="24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62" name="Line 37"/>
            <p:cNvSpPr>
              <a:spLocks noChangeShapeType="1"/>
            </p:cNvSpPr>
            <p:nvPr/>
          </p:nvSpPr>
          <p:spPr bwMode="auto">
            <a:xfrm>
              <a:off x="0" y="432"/>
              <a:ext cx="336" cy="0"/>
            </a:xfrm>
            <a:prstGeom prst="line">
              <a:avLst/>
            </a:prstGeom>
            <a:noFill/>
            <a:ln w="12700">
              <a:solidFill>
                <a:srgbClr val="000000"/>
              </a:solidFill>
              <a:round/>
              <a:headEnd/>
              <a:tailEnd/>
            </a:ln>
          </p:spPr>
          <p:txBody>
            <a:bodyPr lIns="0" tIns="0" rIns="0" bIns="0"/>
            <a:lstStyle/>
            <a:p>
              <a:endParaRPr lang="en-US"/>
            </a:p>
          </p:txBody>
        </p:sp>
      </p:grpSp>
      <p:grpSp>
        <p:nvGrpSpPr>
          <p:cNvPr id="6" name="Group 38"/>
          <p:cNvGrpSpPr>
            <a:grpSpLocks/>
          </p:cNvGrpSpPr>
          <p:nvPr/>
        </p:nvGrpSpPr>
        <p:grpSpPr bwMode="auto">
          <a:xfrm>
            <a:off x="3429000" y="3489325"/>
            <a:ext cx="2527300" cy="990600"/>
            <a:chOff x="0" y="0"/>
            <a:chExt cx="1592" cy="624"/>
          </a:xfrm>
        </p:grpSpPr>
        <p:sp>
          <p:nvSpPr>
            <p:cNvPr id="75849" name="Rectangle 39"/>
            <p:cNvSpPr>
              <a:spLocks/>
            </p:cNvSpPr>
            <p:nvPr/>
          </p:nvSpPr>
          <p:spPr bwMode="auto">
            <a:xfrm>
              <a:off x="720"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4</a:t>
              </a:r>
            </a:p>
          </p:txBody>
        </p:sp>
        <p:sp>
          <p:nvSpPr>
            <p:cNvPr id="75850" name="Rectangle 40"/>
            <p:cNvSpPr>
              <a:spLocks/>
            </p:cNvSpPr>
            <p:nvPr/>
          </p:nvSpPr>
          <p:spPr bwMode="auto">
            <a:xfrm>
              <a:off x="336"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51" name="Line 41"/>
            <p:cNvSpPr>
              <a:spLocks noChangeShapeType="1"/>
            </p:cNvSpPr>
            <p:nvPr/>
          </p:nvSpPr>
          <p:spPr bwMode="auto">
            <a:xfrm>
              <a:off x="336" y="432"/>
              <a:ext cx="624" cy="0"/>
            </a:xfrm>
            <a:prstGeom prst="line">
              <a:avLst/>
            </a:prstGeom>
            <a:noFill/>
            <a:ln w="12700">
              <a:solidFill>
                <a:srgbClr val="000000"/>
              </a:solidFill>
              <a:round/>
              <a:headEnd/>
              <a:tailEnd/>
            </a:ln>
          </p:spPr>
          <p:txBody>
            <a:bodyPr lIns="0" tIns="0" rIns="0" bIns="0"/>
            <a:lstStyle/>
            <a:p>
              <a:endParaRPr lang="en-US"/>
            </a:p>
          </p:txBody>
        </p:sp>
        <p:sp>
          <p:nvSpPr>
            <p:cNvPr id="75852" name="Rectangle 42"/>
            <p:cNvSpPr>
              <a:spLocks/>
            </p:cNvSpPr>
            <p:nvPr/>
          </p:nvSpPr>
          <p:spPr bwMode="auto">
            <a:xfrm>
              <a:off x="960"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53" name="Line 43"/>
            <p:cNvSpPr>
              <a:spLocks noChangeShapeType="1"/>
            </p:cNvSpPr>
            <p:nvPr/>
          </p:nvSpPr>
          <p:spPr bwMode="auto">
            <a:xfrm>
              <a:off x="960" y="432"/>
              <a:ext cx="624" cy="0"/>
            </a:xfrm>
            <a:prstGeom prst="line">
              <a:avLst/>
            </a:prstGeom>
            <a:noFill/>
            <a:ln w="12700">
              <a:solidFill>
                <a:srgbClr val="000000"/>
              </a:solidFill>
              <a:round/>
              <a:headEnd/>
              <a:tailEnd/>
            </a:ln>
          </p:spPr>
          <p:txBody>
            <a:bodyPr lIns="0" tIns="0" rIns="0" bIns="0"/>
            <a:lstStyle/>
            <a:p>
              <a:endParaRPr lang="en-US"/>
            </a:p>
          </p:txBody>
        </p:sp>
        <p:sp>
          <p:nvSpPr>
            <p:cNvPr id="75854" name="Rectangle 44"/>
            <p:cNvSpPr>
              <a:spLocks/>
            </p:cNvSpPr>
            <p:nvPr/>
          </p:nvSpPr>
          <p:spPr bwMode="auto">
            <a:xfrm>
              <a:off x="0" y="24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55" name="Line 45"/>
            <p:cNvSpPr>
              <a:spLocks noChangeShapeType="1"/>
            </p:cNvSpPr>
            <p:nvPr/>
          </p:nvSpPr>
          <p:spPr bwMode="auto">
            <a:xfrm>
              <a:off x="0" y="432"/>
              <a:ext cx="336" cy="0"/>
            </a:xfrm>
            <a:prstGeom prst="line">
              <a:avLst/>
            </a:prstGeom>
            <a:noFill/>
            <a:ln w="12700">
              <a:solidFill>
                <a:srgbClr val="000000"/>
              </a:solidFill>
              <a:round/>
              <a:headEnd/>
              <a:tailEnd/>
            </a:ln>
          </p:spPr>
          <p:txBody>
            <a:bodyPr lIns="0" tIns="0" rIns="0" bIns="0"/>
            <a:lstStyle/>
            <a:p>
              <a:endParaRPr lang="en-US"/>
            </a:p>
          </p:txBody>
        </p:sp>
      </p:grpSp>
      <p:grpSp>
        <p:nvGrpSpPr>
          <p:cNvPr id="7" name="Group 46"/>
          <p:cNvGrpSpPr>
            <a:grpSpLocks/>
          </p:cNvGrpSpPr>
          <p:nvPr/>
        </p:nvGrpSpPr>
        <p:grpSpPr bwMode="auto">
          <a:xfrm>
            <a:off x="6248400" y="3489325"/>
            <a:ext cx="2527300" cy="990600"/>
            <a:chOff x="0" y="0"/>
            <a:chExt cx="1592" cy="624"/>
          </a:xfrm>
        </p:grpSpPr>
        <p:sp>
          <p:nvSpPr>
            <p:cNvPr id="75842" name="Rectangle 47"/>
            <p:cNvSpPr>
              <a:spLocks/>
            </p:cNvSpPr>
            <p:nvPr/>
          </p:nvSpPr>
          <p:spPr bwMode="auto">
            <a:xfrm>
              <a:off x="672"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3</a:t>
              </a:r>
            </a:p>
          </p:txBody>
        </p:sp>
        <p:sp>
          <p:nvSpPr>
            <p:cNvPr id="75843" name="Rectangle 48"/>
            <p:cNvSpPr>
              <a:spLocks/>
            </p:cNvSpPr>
            <p:nvPr/>
          </p:nvSpPr>
          <p:spPr bwMode="auto">
            <a:xfrm>
              <a:off x="336"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44" name="Line 49"/>
            <p:cNvSpPr>
              <a:spLocks noChangeShapeType="1"/>
            </p:cNvSpPr>
            <p:nvPr/>
          </p:nvSpPr>
          <p:spPr bwMode="auto">
            <a:xfrm>
              <a:off x="336" y="432"/>
              <a:ext cx="624" cy="0"/>
            </a:xfrm>
            <a:prstGeom prst="line">
              <a:avLst/>
            </a:prstGeom>
            <a:noFill/>
            <a:ln w="12700">
              <a:solidFill>
                <a:srgbClr val="000000"/>
              </a:solidFill>
              <a:round/>
              <a:headEnd/>
              <a:tailEnd/>
            </a:ln>
          </p:spPr>
          <p:txBody>
            <a:bodyPr lIns="0" tIns="0" rIns="0" bIns="0"/>
            <a:lstStyle/>
            <a:p>
              <a:endParaRPr lang="en-US"/>
            </a:p>
          </p:txBody>
        </p:sp>
        <p:sp>
          <p:nvSpPr>
            <p:cNvPr id="75845" name="Rectangle 50"/>
            <p:cNvSpPr>
              <a:spLocks/>
            </p:cNvSpPr>
            <p:nvPr/>
          </p:nvSpPr>
          <p:spPr bwMode="auto">
            <a:xfrm>
              <a:off x="960"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46" name="Line 51"/>
            <p:cNvSpPr>
              <a:spLocks noChangeShapeType="1"/>
            </p:cNvSpPr>
            <p:nvPr/>
          </p:nvSpPr>
          <p:spPr bwMode="auto">
            <a:xfrm>
              <a:off x="960" y="432"/>
              <a:ext cx="624" cy="0"/>
            </a:xfrm>
            <a:prstGeom prst="line">
              <a:avLst/>
            </a:prstGeom>
            <a:noFill/>
            <a:ln w="12700">
              <a:solidFill>
                <a:srgbClr val="000000"/>
              </a:solidFill>
              <a:round/>
              <a:headEnd/>
              <a:tailEnd/>
            </a:ln>
          </p:spPr>
          <p:txBody>
            <a:bodyPr lIns="0" tIns="0" rIns="0" bIns="0"/>
            <a:lstStyle/>
            <a:p>
              <a:endParaRPr lang="en-US"/>
            </a:p>
          </p:txBody>
        </p:sp>
        <p:sp>
          <p:nvSpPr>
            <p:cNvPr id="75847" name="Rectangle 52"/>
            <p:cNvSpPr>
              <a:spLocks/>
            </p:cNvSpPr>
            <p:nvPr/>
          </p:nvSpPr>
          <p:spPr bwMode="auto">
            <a:xfrm>
              <a:off x="0" y="24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48" name="Line 53"/>
            <p:cNvSpPr>
              <a:spLocks noChangeShapeType="1"/>
            </p:cNvSpPr>
            <p:nvPr/>
          </p:nvSpPr>
          <p:spPr bwMode="auto">
            <a:xfrm>
              <a:off x="0" y="432"/>
              <a:ext cx="336" cy="0"/>
            </a:xfrm>
            <a:prstGeom prst="line">
              <a:avLst/>
            </a:prstGeom>
            <a:noFill/>
            <a:ln w="12700">
              <a:solidFill>
                <a:srgbClr val="000000"/>
              </a:solidFill>
              <a:round/>
              <a:headEnd/>
              <a:tailEnd/>
            </a:ln>
          </p:spPr>
          <p:txBody>
            <a:bodyPr lIns="0" tIns="0" rIns="0" bIns="0"/>
            <a:lstStyle/>
            <a:p>
              <a:endParaRPr lang="en-US"/>
            </a:p>
          </p:txBody>
        </p:sp>
      </p:grpSp>
      <p:grpSp>
        <p:nvGrpSpPr>
          <p:cNvPr id="8" name="Group 54"/>
          <p:cNvGrpSpPr>
            <a:grpSpLocks/>
          </p:cNvGrpSpPr>
          <p:nvPr/>
        </p:nvGrpSpPr>
        <p:grpSpPr bwMode="auto">
          <a:xfrm>
            <a:off x="1905000" y="4860925"/>
            <a:ext cx="2527300" cy="990600"/>
            <a:chOff x="0" y="0"/>
            <a:chExt cx="1592" cy="624"/>
          </a:xfrm>
        </p:grpSpPr>
        <p:sp>
          <p:nvSpPr>
            <p:cNvPr id="75835" name="Rectangle 55"/>
            <p:cNvSpPr>
              <a:spLocks/>
            </p:cNvSpPr>
            <p:nvPr/>
          </p:nvSpPr>
          <p:spPr bwMode="auto">
            <a:xfrm>
              <a:off x="623" y="0"/>
              <a:ext cx="12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4</a:t>
              </a:r>
            </a:p>
          </p:txBody>
        </p:sp>
        <p:sp>
          <p:nvSpPr>
            <p:cNvPr id="75836" name="Rectangle 56"/>
            <p:cNvSpPr>
              <a:spLocks/>
            </p:cNvSpPr>
            <p:nvPr/>
          </p:nvSpPr>
          <p:spPr bwMode="auto">
            <a:xfrm>
              <a:off x="335"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37" name="Line 57"/>
            <p:cNvSpPr>
              <a:spLocks noChangeShapeType="1"/>
            </p:cNvSpPr>
            <p:nvPr/>
          </p:nvSpPr>
          <p:spPr bwMode="auto">
            <a:xfrm>
              <a:off x="336" y="432"/>
              <a:ext cx="624" cy="0"/>
            </a:xfrm>
            <a:prstGeom prst="line">
              <a:avLst/>
            </a:prstGeom>
            <a:noFill/>
            <a:ln w="12700">
              <a:solidFill>
                <a:srgbClr val="000000"/>
              </a:solidFill>
              <a:round/>
              <a:headEnd/>
              <a:tailEnd/>
            </a:ln>
          </p:spPr>
          <p:txBody>
            <a:bodyPr lIns="0" tIns="0" rIns="0" bIns="0"/>
            <a:lstStyle/>
            <a:p>
              <a:endParaRPr lang="en-US"/>
            </a:p>
          </p:txBody>
        </p:sp>
        <p:sp>
          <p:nvSpPr>
            <p:cNvPr id="75838" name="Rectangle 58"/>
            <p:cNvSpPr>
              <a:spLocks/>
            </p:cNvSpPr>
            <p:nvPr/>
          </p:nvSpPr>
          <p:spPr bwMode="auto">
            <a:xfrm>
              <a:off x="960"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39" name="Line 59"/>
            <p:cNvSpPr>
              <a:spLocks noChangeShapeType="1"/>
            </p:cNvSpPr>
            <p:nvPr/>
          </p:nvSpPr>
          <p:spPr bwMode="auto">
            <a:xfrm>
              <a:off x="960" y="432"/>
              <a:ext cx="624" cy="0"/>
            </a:xfrm>
            <a:prstGeom prst="line">
              <a:avLst/>
            </a:prstGeom>
            <a:noFill/>
            <a:ln w="12700">
              <a:solidFill>
                <a:srgbClr val="000000"/>
              </a:solidFill>
              <a:round/>
              <a:headEnd/>
              <a:tailEnd/>
            </a:ln>
          </p:spPr>
          <p:txBody>
            <a:bodyPr lIns="0" tIns="0" rIns="0" bIns="0"/>
            <a:lstStyle/>
            <a:p>
              <a:endParaRPr lang="en-US"/>
            </a:p>
          </p:txBody>
        </p:sp>
        <p:sp>
          <p:nvSpPr>
            <p:cNvPr id="75840" name="Rectangle 60"/>
            <p:cNvSpPr>
              <a:spLocks/>
            </p:cNvSpPr>
            <p:nvPr/>
          </p:nvSpPr>
          <p:spPr bwMode="auto">
            <a:xfrm>
              <a:off x="0" y="24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41" name="Line 61"/>
            <p:cNvSpPr>
              <a:spLocks noChangeShapeType="1"/>
            </p:cNvSpPr>
            <p:nvPr/>
          </p:nvSpPr>
          <p:spPr bwMode="auto">
            <a:xfrm>
              <a:off x="0" y="432"/>
              <a:ext cx="336" cy="0"/>
            </a:xfrm>
            <a:prstGeom prst="line">
              <a:avLst/>
            </a:prstGeom>
            <a:noFill/>
            <a:ln w="12700">
              <a:solidFill>
                <a:srgbClr val="000000"/>
              </a:solidFill>
              <a:round/>
              <a:headEnd/>
              <a:tailEnd/>
            </a:ln>
          </p:spPr>
          <p:txBody>
            <a:bodyPr lIns="0" tIns="0" rIns="0" bIns="0"/>
            <a:lstStyle/>
            <a:p>
              <a:endParaRPr lang="en-US"/>
            </a:p>
          </p:txBody>
        </p:sp>
      </p:grpSp>
      <p:grpSp>
        <p:nvGrpSpPr>
          <p:cNvPr id="9" name="Group 62"/>
          <p:cNvGrpSpPr>
            <a:grpSpLocks/>
          </p:cNvGrpSpPr>
          <p:nvPr/>
        </p:nvGrpSpPr>
        <p:grpSpPr bwMode="auto">
          <a:xfrm>
            <a:off x="4953000" y="4860925"/>
            <a:ext cx="2527300" cy="990600"/>
            <a:chOff x="0" y="0"/>
            <a:chExt cx="1592" cy="624"/>
          </a:xfrm>
        </p:grpSpPr>
        <p:sp>
          <p:nvSpPr>
            <p:cNvPr id="75828" name="Rectangle 63"/>
            <p:cNvSpPr>
              <a:spLocks/>
            </p:cNvSpPr>
            <p:nvPr/>
          </p:nvSpPr>
          <p:spPr bwMode="auto">
            <a:xfrm>
              <a:off x="768" y="0"/>
              <a:ext cx="208" cy="221"/>
            </a:xfrm>
            <a:prstGeom prst="rect">
              <a:avLst/>
            </a:prstGeom>
            <a:noFill/>
            <a:ln w="12700">
              <a:noFill/>
              <a:miter lim="800000"/>
              <a:headEnd/>
              <a:tailEnd/>
            </a:ln>
          </p:spPr>
          <p:txBody>
            <a:bodyPr wrap="none" lIns="38100" tIns="38100" rIns="38100" bIns="38100">
              <a:spAutoFit/>
            </a:bodyPr>
            <a:lstStyle/>
            <a:p>
              <a:pPr algn="l"/>
              <a:r>
                <a:rPr lang="en-US" sz="1800" b="1">
                  <a:latin typeface="Arial" charset="0"/>
                  <a:cs typeface="Arial" charset="0"/>
                  <a:sym typeface="Arial" charset="0"/>
                </a:rPr>
                <a:t>15</a:t>
              </a:r>
            </a:p>
          </p:txBody>
        </p:sp>
        <p:sp>
          <p:nvSpPr>
            <p:cNvPr id="75829" name="Rectangle 64"/>
            <p:cNvSpPr>
              <a:spLocks/>
            </p:cNvSpPr>
            <p:nvPr/>
          </p:nvSpPr>
          <p:spPr bwMode="auto">
            <a:xfrm>
              <a:off x="336"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30" name="Line 65"/>
            <p:cNvSpPr>
              <a:spLocks noChangeShapeType="1"/>
            </p:cNvSpPr>
            <p:nvPr/>
          </p:nvSpPr>
          <p:spPr bwMode="auto">
            <a:xfrm>
              <a:off x="336" y="432"/>
              <a:ext cx="624" cy="0"/>
            </a:xfrm>
            <a:prstGeom prst="line">
              <a:avLst/>
            </a:prstGeom>
            <a:noFill/>
            <a:ln w="12700">
              <a:solidFill>
                <a:srgbClr val="000000"/>
              </a:solidFill>
              <a:round/>
              <a:headEnd/>
              <a:tailEnd/>
            </a:ln>
          </p:spPr>
          <p:txBody>
            <a:bodyPr lIns="0" tIns="0" rIns="0" bIns="0"/>
            <a:lstStyle/>
            <a:p>
              <a:endParaRPr lang="en-US"/>
            </a:p>
          </p:txBody>
        </p:sp>
        <p:sp>
          <p:nvSpPr>
            <p:cNvPr id="75831" name="Rectangle 66"/>
            <p:cNvSpPr>
              <a:spLocks/>
            </p:cNvSpPr>
            <p:nvPr/>
          </p:nvSpPr>
          <p:spPr bwMode="auto">
            <a:xfrm>
              <a:off x="960" y="240"/>
              <a:ext cx="632" cy="384"/>
            </a:xfrm>
            <a:prstGeom prst="rect">
              <a:avLst/>
            </a:prstGeom>
            <a:noFill/>
            <a:ln w="12700">
              <a:solidFill>
                <a:srgbClr val="000000"/>
              </a:solidFill>
              <a:miter lim="800000"/>
              <a:headEnd/>
              <a:tailEnd/>
            </a:ln>
          </p:spPr>
          <p:txBody>
            <a:bodyPr wrap="none" lIns="0" tIns="0" rIns="0" bIns="0"/>
            <a:lstStyle/>
            <a:p>
              <a:endParaRPr lang="en-US"/>
            </a:p>
          </p:txBody>
        </p:sp>
        <p:sp>
          <p:nvSpPr>
            <p:cNvPr id="75832" name="Line 67"/>
            <p:cNvSpPr>
              <a:spLocks noChangeShapeType="1"/>
            </p:cNvSpPr>
            <p:nvPr/>
          </p:nvSpPr>
          <p:spPr bwMode="auto">
            <a:xfrm>
              <a:off x="960" y="432"/>
              <a:ext cx="624" cy="0"/>
            </a:xfrm>
            <a:prstGeom prst="line">
              <a:avLst/>
            </a:prstGeom>
            <a:noFill/>
            <a:ln w="12700">
              <a:solidFill>
                <a:srgbClr val="000000"/>
              </a:solidFill>
              <a:round/>
              <a:headEnd/>
              <a:tailEnd/>
            </a:ln>
          </p:spPr>
          <p:txBody>
            <a:bodyPr lIns="0" tIns="0" rIns="0" bIns="0"/>
            <a:lstStyle/>
            <a:p>
              <a:endParaRPr lang="en-US"/>
            </a:p>
          </p:txBody>
        </p:sp>
        <p:sp>
          <p:nvSpPr>
            <p:cNvPr id="75833" name="Rectangle 68"/>
            <p:cNvSpPr>
              <a:spLocks/>
            </p:cNvSpPr>
            <p:nvPr/>
          </p:nvSpPr>
          <p:spPr bwMode="auto">
            <a:xfrm>
              <a:off x="0" y="240"/>
              <a:ext cx="344" cy="384"/>
            </a:xfrm>
            <a:prstGeom prst="rect">
              <a:avLst/>
            </a:prstGeom>
            <a:noFill/>
            <a:ln w="12700">
              <a:solidFill>
                <a:srgbClr val="000000"/>
              </a:solidFill>
              <a:miter lim="800000"/>
              <a:headEnd/>
              <a:tailEnd/>
            </a:ln>
          </p:spPr>
          <p:txBody>
            <a:bodyPr wrap="none" lIns="0" tIns="0" rIns="0" bIns="0"/>
            <a:lstStyle/>
            <a:p>
              <a:endParaRPr lang="en-US"/>
            </a:p>
          </p:txBody>
        </p:sp>
        <p:sp>
          <p:nvSpPr>
            <p:cNvPr id="75834" name="Line 69"/>
            <p:cNvSpPr>
              <a:spLocks noChangeShapeType="1"/>
            </p:cNvSpPr>
            <p:nvPr/>
          </p:nvSpPr>
          <p:spPr bwMode="auto">
            <a:xfrm>
              <a:off x="0" y="432"/>
              <a:ext cx="336" cy="0"/>
            </a:xfrm>
            <a:prstGeom prst="line">
              <a:avLst/>
            </a:prstGeom>
            <a:noFill/>
            <a:ln w="12700">
              <a:solidFill>
                <a:srgbClr val="000000"/>
              </a:solidFill>
              <a:round/>
              <a:headEnd/>
              <a:tailEnd/>
            </a:ln>
          </p:spPr>
          <p:txBody>
            <a:bodyPr lIns="0" tIns="0" rIns="0" bIns="0"/>
            <a:lstStyle/>
            <a:p>
              <a:endParaRPr lang="en-US"/>
            </a:p>
          </p:txBody>
        </p:sp>
      </p:grpSp>
      <p:sp>
        <p:nvSpPr>
          <p:cNvPr id="40006" name="Rectangle 70"/>
          <p:cNvSpPr>
            <a:spLocks/>
          </p:cNvSpPr>
          <p:nvPr/>
        </p:nvSpPr>
        <p:spPr bwMode="auto">
          <a:xfrm>
            <a:off x="533400" y="2513013"/>
            <a:ext cx="2413000" cy="350837"/>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Mem(1)    Mem(0)</a:t>
            </a:r>
          </a:p>
        </p:txBody>
      </p:sp>
      <p:sp>
        <p:nvSpPr>
          <p:cNvPr id="40007" name="Rectangle 71"/>
          <p:cNvSpPr>
            <a:spLocks/>
          </p:cNvSpPr>
          <p:nvPr/>
        </p:nvSpPr>
        <p:spPr bwMode="auto">
          <a:xfrm>
            <a:off x="1752600" y="2117725"/>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40008" name="Rectangle 72"/>
          <p:cNvSpPr>
            <a:spLocks/>
          </p:cNvSpPr>
          <p:nvPr/>
        </p:nvSpPr>
        <p:spPr bwMode="auto">
          <a:xfrm>
            <a:off x="3429000" y="24987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Mem(1)    Mem(0)</a:t>
            </a:r>
          </a:p>
        </p:txBody>
      </p:sp>
      <p:sp>
        <p:nvSpPr>
          <p:cNvPr id="40009" name="Rectangle 73"/>
          <p:cNvSpPr>
            <a:spLocks/>
          </p:cNvSpPr>
          <p:nvPr/>
        </p:nvSpPr>
        <p:spPr bwMode="auto">
          <a:xfrm>
            <a:off x="4724400" y="2117725"/>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40010" name="Rectangle 74"/>
          <p:cNvSpPr>
            <a:spLocks/>
          </p:cNvSpPr>
          <p:nvPr/>
        </p:nvSpPr>
        <p:spPr bwMode="auto">
          <a:xfrm>
            <a:off x="6248400" y="28035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11" name="Rectangle 75"/>
          <p:cNvSpPr>
            <a:spLocks/>
          </p:cNvSpPr>
          <p:nvPr/>
        </p:nvSpPr>
        <p:spPr bwMode="auto">
          <a:xfrm>
            <a:off x="6248400" y="24987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Mem(1)    Mem(0)</a:t>
            </a:r>
          </a:p>
        </p:txBody>
      </p:sp>
      <p:sp>
        <p:nvSpPr>
          <p:cNvPr id="40012" name="Rectangle 76"/>
          <p:cNvSpPr>
            <a:spLocks/>
          </p:cNvSpPr>
          <p:nvPr/>
        </p:nvSpPr>
        <p:spPr bwMode="auto">
          <a:xfrm>
            <a:off x="7543800" y="2117725"/>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40013" name="Rectangle 77"/>
          <p:cNvSpPr>
            <a:spLocks/>
          </p:cNvSpPr>
          <p:nvPr/>
        </p:nvSpPr>
        <p:spPr bwMode="auto">
          <a:xfrm>
            <a:off x="1828800" y="3489325"/>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40014" name="Rectangle 78"/>
          <p:cNvSpPr>
            <a:spLocks/>
          </p:cNvSpPr>
          <p:nvPr/>
        </p:nvSpPr>
        <p:spPr bwMode="auto">
          <a:xfrm>
            <a:off x="533400" y="41751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15" name="Rectangle 79"/>
          <p:cNvSpPr>
            <a:spLocks/>
          </p:cNvSpPr>
          <p:nvPr/>
        </p:nvSpPr>
        <p:spPr bwMode="auto">
          <a:xfrm>
            <a:off x="533400" y="38703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Mem(1)    Mem(0)</a:t>
            </a:r>
          </a:p>
        </p:txBody>
      </p:sp>
      <p:sp>
        <p:nvSpPr>
          <p:cNvPr id="40016" name="Rectangle 80"/>
          <p:cNvSpPr>
            <a:spLocks/>
          </p:cNvSpPr>
          <p:nvPr/>
        </p:nvSpPr>
        <p:spPr bwMode="auto">
          <a:xfrm>
            <a:off x="4800600" y="3489325"/>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sp>
        <p:nvSpPr>
          <p:cNvPr id="40017" name="Rectangle 81"/>
          <p:cNvSpPr>
            <a:spLocks/>
          </p:cNvSpPr>
          <p:nvPr/>
        </p:nvSpPr>
        <p:spPr bwMode="auto">
          <a:xfrm>
            <a:off x="3429000" y="41751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18" name="Rectangle 82"/>
          <p:cNvSpPr>
            <a:spLocks/>
          </p:cNvSpPr>
          <p:nvPr/>
        </p:nvSpPr>
        <p:spPr bwMode="auto">
          <a:xfrm>
            <a:off x="3429000" y="38703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Mem(1)    Mem(0)</a:t>
            </a:r>
          </a:p>
        </p:txBody>
      </p:sp>
      <p:grpSp>
        <p:nvGrpSpPr>
          <p:cNvPr id="10" name="Group 83"/>
          <p:cNvGrpSpPr>
            <a:grpSpLocks/>
          </p:cNvGrpSpPr>
          <p:nvPr/>
        </p:nvGrpSpPr>
        <p:grpSpPr bwMode="auto">
          <a:xfrm>
            <a:off x="3198813" y="3641725"/>
            <a:ext cx="2744787" cy="533400"/>
            <a:chOff x="0" y="0"/>
            <a:chExt cx="1728" cy="336"/>
          </a:xfrm>
        </p:grpSpPr>
        <p:sp>
          <p:nvSpPr>
            <p:cNvPr id="75822" name="Line 84"/>
            <p:cNvSpPr>
              <a:spLocks noChangeShapeType="1"/>
            </p:cNvSpPr>
            <p:nvPr/>
          </p:nvSpPr>
          <p:spPr bwMode="auto">
            <a:xfrm>
              <a:off x="192" y="192"/>
              <a:ext cx="240" cy="144"/>
            </a:xfrm>
            <a:prstGeom prst="line">
              <a:avLst/>
            </a:prstGeom>
            <a:noFill/>
            <a:ln w="28575">
              <a:solidFill>
                <a:schemeClr val="tx1"/>
              </a:solidFill>
              <a:round/>
              <a:headEnd/>
              <a:tailEnd/>
            </a:ln>
          </p:spPr>
          <p:txBody>
            <a:bodyPr lIns="0" tIns="0" rIns="0" bIns="0"/>
            <a:lstStyle/>
            <a:p>
              <a:endParaRPr lang="en-US"/>
            </a:p>
          </p:txBody>
        </p:sp>
        <p:sp>
          <p:nvSpPr>
            <p:cNvPr id="75823" name="Line 85"/>
            <p:cNvSpPr>
              <a:spLocks noChangeShapeType="1"/>
            </p:cNvSpPr>
            <p:nvPr/>
          </p:nvSpPr>
          <p:spPr bwMode="auto">
            <a:xfrm>
              <a:off x="1488" y="192"/>
              <a:ext cx="240" cy="144"/>
            </a:xfrm>
            <a:prstGeom prst="line">
              <a:avLst/>
            </a:prstGeom>
            <a:noFill/>
            <a:ln w="28575">
              <a:solidFill>
                <a:schemeClr val="tx1"/>
              </a:solidFill>
              <a:round/>
              <a:headEnd/>
              <a:tailEnd/>
            </a:ln>
          </p:spPr>
          <p:txBody>
            <a:bodyPr lIns="0" tIns="0" rIns="0" bIns="0"/>
            <a:lstStyle/>
            <a:p>
              <a:endParaRPr lang="en-US"/>
            </a:p>
          </p:txBody>
        </p:sp>
        <p:sp>
          <p:nvSpPr>
            <p:cNvPr id="75824" name="Rectangle 86"/>
            <p:cNvSpPr>
              <a:spLocks/>
            </p:cNvSpPr>
            <p:nvPr/>
          </p:nvSpPr>
          <p:spPr bwMode="auto">
            <a:xfrm>
              <a:off x="0" y="0"/>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01</a:t>
              </a:r>
            </a:p>
          </p:txBody>
        </p:sp>
        <p:sp>
          <p:nvSpPr>
            <p:cNvPr id="75825" name="Rectangle 87"/>
            <p:cNvSpPr>
              <a:spLocks/>
            </p:cNvSpPr>
            <p:nvPr/>
          </p:nvSpPr>
          <p:spPr bwMode="auto">
            <a:xfrm>
              <a:off x="912" y="48"/>
              <a:ext cx="12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5</a:t>
              </a:r>
            </a:p>
          </p:txBody>
        </p:sp>
        <p:sp>
          <p:nvSpPr>
            <p:cNvPr id="75826" name="Line 88"/>
            <p:cNvSpPr>
              <a:spLocks noChangeShapeType="1"/>
            </p:cNvSpPr>
            <p:nvPr/>
          </p:nvSpPr>
          <p:spPr bwMode="auto">
            <a:xfrm>
              <a:off x="768" y="192"/>
              <a:ext cx="240" cy="144"/>
            </a:xfrm>
            <a:prstGeom prst="line">
              <a:avLst/>
            </a:prstGeom>
            <a:noFill/>
            <a:ln w="28575">
              <a:solidFill>
                <a:schemeClr val="tx1"/>
              </a:solidFill>
              <a:round/>
              <a:headEnd/>
              <a:tailEnd/>
            </a:ln>
          </p:spPr>
          <p:txBody>
            <a:bodyPr lIns="0" tIns="0" rIns="0" bIns="0"/>
            <a:lstStyle/>
            <a:p>
              <a:endParaRPr lang="en-US"/>
            </a:p>
          </p:txBody>
        </p:sp>
        <p:sp>
          <p:nvSpPr>
            <p:cNvPr id="75827" name="Rectangle 89"/>
            <p:cNvSpPr>
              <a:spLocks/>
            </p:cNvSpPr>
            <p:nvPr/>
          </p:nvSpPr>
          <p:spPr bwMode="auto">
            <a:xfrm>
              <a:off x="1584" y="48"/>
              <a:ext cx="12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4</a:t>
              </a:r>
            </a:p>
          </p:txBody>
        </p:sp>
      </p:grpSp>
      <p:sp>
        <p:nvSpPr>
          <p:cNvPr id="40026" name="Rectangle 90"/>
          <p:cNvSpPr>
            <a:spLocks/>
          </p:cNvSpPr>
          <p:nvPr/>
        </p:nvSpPr>
        <p:spPr bwMode="auto">
          <a:xfrm>
            <a:off x="7467600" y="3489325"/>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40027" name="Rectangle 91"/>
          <p:cNvSpPr>
            <a:spLocks/>
          </p:cNvSpPr>
          <p:nvPr/>
        </p:nvSpPr>
        <p:spPr bwMode="auto">
          <a:xfrm>
            <a:off x="6248400" y="41751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28" name="Rectangle 92"/>
          <p:cNvSpPr>
            <a:spLocks/>
          </p:cNvSpPr>
          <p:nvPr/>
        </p:nvSpPr>
        <p:spPr bwMode="auto">
          <a:xfrm>
            <a:off x="6248400" y="38703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01    Mem(5)    Mem(4)</a:t>
            </a:r>
          </a:p>
        </p:txBody>
      </p:sp>
      <p:sp>
        <p:nvSpPr>
          <p:cNvPr id="40029" name="Rectangle 93"/>
          <p:cNvSpPr>
            <a:spLocks/>
          </p:cNvSpPr>
          <p:nvPr/>
        </p:nvSpPr>
        <p:spPr bwMode="auto">
          <a:xfrm>
            <a:off x="3124200" y="4860925"/>
            <a:ext cx="3175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hit</a:t>
            </a:r>
          </a:p>
        </p:txBody>
      </p:sp>
      <p:sp>
        <p:nvSpPr>
          <p:cNvPr id="40030" name="Rectangle 94"/>
          <p:cNvSpPr>
            <a:spLocks/>
          </p:cNvSpPr>
          <p:nvPr/>
        </p:nvSpPr>
        <p:spPr bwMode="auto">
          <a:xfrm>
            <a:off x="1905000" y="55467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31" name="Rectangle 95"/>
          <p:cNvSpPr>
            <a:spLocks/>
          </p:cNvSpPr>
          <p:nvPr/>
        </p:nvSpPr>
        <p:spPr bwMode="auto">
          <a:xfrm>
            <a:off x="1905000" y="52419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01    Mem(5)    Mem(4)</a:t>
            </a:r>
          </a:p>
        </p:txBody>
      </p:sp>
      <p:sp>
        <p:nvSpPr>
          <p:cNvPr id="40032" name="Rectangle 96"/>
          <p:cNvSpPr>
            <a:spLocks/>
          </p:cNvSpPr>
          <p:nvPr/>
        </p:nvSpPr>
        <p:spPr bwMode="auto">
          <a:xfrm>
            <a:off x="4953000" y="55467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00    Mem(3)    Mem(2)</a:t>
            </a:r>
          </a:p>
        </p:txBody>
      </p:sp>
      <p:sp>
        <p:nvSpPr>
          <p:cNvPr id="40033" name="Rectangle 97"/>
          <p:cNvSpPr>
            <a:spLocks/>
          </p:cNvSpPr>
          <p:nvPr/>
        </p:nvSpPr>
        <p:spPr bwMode="auto">
          <a:xfrm>
            <a:off x="4953000" y="5241925"/>
            <a:ext cx="2413000"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01    Mem(5)    Mem(4)</a:t>
            </a:r>
          </a:p>
        </p:txBody>
      </p:sp>
      <p:sp>
        <p:nvSpPr>
          <p:cNvPr id="40034" name="Rectangle 98"/>
          <p:cNvSpPr>
            <a:spLocks/>
          </p:cNvSpPr>
          <p:nvPr/>
        </p:nvSpPr>
        <p:spPr bwMode="auto">
          <a:xfrm>
            <a:off x="6477000" y="4860925"/>
            <a:ext cx="546100" cy="350838"/>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miss</a:t>
            </a:r>
          </a:p>
        </p:txBody>
      </p:sp>
      <p:grpSp>
        <p:nvGrpSpPr>
          <p:cNvPr id="11" name="Group 99"/>
          <p:cNvGrpSpPr>
            <a:grpSpLocks/>
          </p:cNvGrpSpPr>
          <p:nvPr/>
        </p:nvGrpSpPr>
        <p:grpSpPr bwMode="auto">
          <a:xfrm>
            <a:off x="4724400" y="5318125"/>
            <a:ext cx="2844800" cy="533400"/>
            <a:chOff x="0" y="0"/>
            <a:chExt cx="1792" cy="336"/>
          </a:xfrm>
        </p:grpSpPr>
        <p:sp>
          <p:nvSpPr>
            <p:cNvPr id="75816" name="Line 100"/>
            <p:cNvSpPr>
              <a:spLocks noChangeShapeType="1"/>
            </p:cNvSpPr>
            <p:nvPr/>
          </p:nvSpPr>
          <p:spPr bwMode="auto">
            <a:xfrm>
              <a:off x="192" y="192"/>
              <a:ext cx="240" cy="144"/>
            </a:xfrm>
            <a:prstGeom prst="line">
              <a:avLst/>
            </a:prstGeom>
            <a:noFill/>
            <a:ln w="28575">
              <a:solidFill>
                <a:schemeClr val="tx1"/>
              </a:solidFill>
              <a:round/>
              <a:headEnd/>
              <a:tailEnd/>
            </a:ln>
          </p:spPr>
          <p:txBody>
            <a:bodyPr lIns="0" tIns="0" rIns="0" bIns="0"/>
            <a:lstStyle/>
            <a:p>
              <a:endParaRPr lang="en-US"/>
            </a:p>
          </p:txBody>
        </p:sp>
        <p:sp>
          <p:nvSpPr>
            <p:cNvPr id="75817" name="Line 101"/>
            <p:cNvSpPr>
              <a:spLocks noChangeShapeType="1"/>
            </p:cNvSpPr>
            <p:nvPr/>
          </p:nvSpPr>
          <p:spPr bwMode="auto">
            <a:xfrm>
              <a:off x="1488" y="192"/>
              <a:ext cx="240" cy="144"/>
            </a:xfrm>
            <a:prstGeom prst="line">
              <a:avLst/>
            </a:prstGeom>
            <a:noFill/>
            <a:ln w="28575">
              <a:solidFill>
                <a:schemeClr val="tx1"/>
              </a:solidFill>
              <a:round/>
              <a:headEnd/>
              <a:tailEnd/>
            </a:ln>
          </p:spPr>
          <p:txBody>
            <a:bodyPr lIns="0" tIns="0" rIns="0" bIns="0"/>
            <a:lstStyle/>
            <a:p>
              <a:endParaRPr lang="en-US"/>
            </a:p>
          </p:txBody>
        </p:sp>
        <p:sp>
          <p:nvSpPr>
            <p:cNvPr id="75818" name="Rectangle 102"/>
            <p:cNvSpPr>
              <a:spLocks/>
            </p:cNvSpPr>
            <p:nvPr/>
          </p:nvSpPr>
          <p:spPr bwMode="auto">
            <a:xfrm>
              <a:off x="0" y="0"/>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11</a:t>
              </a:r>
            </a:p>
          </p:txBody>
        </p:sp>
        <p:sp>
          <p:nvSpPr>
            <p:cNvPr id="75819" name="Rectangle 103"/>
            <p:cNvSpPr>
              <a:spLocks/>
            </p:cNvSpPr>
            <p:nvPr/>
          </p:nvSpPr>
          <p:spPr bwMode="auto">
            <a:xfrm>
              <a:off x="912" y="48"/>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15</a:t>
              </a:r>
            </a:p>
          </p:txBody>
        </p:sp>
        <p:sp>
          <p:nvSpPr>
            <p:cNvPr id="75820" name="Line 104"/>
            <p:cNvSpPr>
              <a:spLocks noChangeShapeType="1"/>
            </p:cNvSpPr>
            <p:nvPr/>
          </p:nvSpPr>
          <p:spPr bwMode="auto">
            <a:xfrm>
              <a:off x="768" y="192"/>
              <a:ext cx="240" cy="144"/>
            </a:xfrm>
            <a:prstGeom prst="line">
              <a:avLst/>
            </a:prstGeom>
            <a:noFill/>
            <a:ln w="28575">
              <a:solidFill>
                <a:schemeClr val="tx1"/>
              </a:solidFill>
              <a:round/>
              <a:headEnd/>
              <a:tailEnd/>
            </a:ln>
          </p:spPr>
          <p:txBody>
            <a:bodyPr lIns="0" tIns="0" rIns="0" bIns="0"/>
            <a:lstStyle/>
            <a:p>
              <a:endParaRPr lang="en-US"/>
            </a:p>
          </p:txBody>
        </p:sp>
        <p:sp>
          <p:nvSpPr>
            <p:cNvPr id="75821" name="Rectangle 105"/>
            <p:cNvSpPr>
              <a:spLocks/>
            </p:cNvSpPr>
            <p:nvPr/>
          </p:nvSpPr>
          <p:spPr bwMode="auto">
            <a:xfrm>
              <a:off x="1584" y="48"/>
              <a:ext cx="208" cy="221"/>
            </a:xfrm>
            <a:prstGeom prst="rect">
              <a:avLst/>
            </a:prstGeom>
            <a:noFill/>
            <a:ln w="12700">
              <a:noFill/>
              <a:miter lim="800000"/>
              <a:headEnd/>
              <a:tailEnd/>
            </a:ln>
          </p:spPr>
          <p:txBody>
            <a:bodyPr wrap="none" lIns="38100" tIns="38100" rIns="38100" bIns="38100">
              <a:spAutoFit/>
            </a:bodyPr>
            <a:lstStyle/>
            <a:p>
              <a:pPr algn="l"/>
              <a:r>
                <a:rPr lang="en-US" sz="1800">
                  <a:solidFill>
                    <a:schemeClr val="tx1"/>
                  </a:solidFill>
                  <a:latin typeface="Arial" charset="0"/>
                  <a:cs typeface="Arial" charset="0"/>
                  <a:sym typeface="Arial" charset="0"/>
                </a:rPr>
                <a:t>14</a:t>
              </a:r>
            </a:p>
          </p:txBody>
        </p:sp>
      </p:grpSp>
      <p:sp>
        <p:nvSpPr>
          <p:cNvPr id="75813" name="Rectangle 106"/>
          <p:cNvSpPr>
            <a:spLocks/>
          </p:cNvSpPr>
          <p:nvPr/>
        </p:nvSpPr>
        <p:spPr bwMode="auto">
          <a:xfrm>
            <a:off x="457200" y="1600200"/>
            <a:ext cx="3441700" cy="520700"/>
          </a:xfrm>
          <a:prstGeom prst="rect">
            <a:avLst/>
          </a:prstGeom>
          <a:noFill/>
          <a:ln w="12700">
            <a:noFill/>
            <a:miter lim="800000"/>
            <a:headEnd/>
            <a:tailEnd/>
          </a:ln>
        </p:spPr>
        <p:txBody>
          <a:bodyPr lIns="38100" tIns="38100" rIns="38100" bIns="38100"/>
          <a:lstStyle/>
          <a:p>
            <a:pPr algn="l"/>
            <a:r>
              <a:rPr lang="en-US" sz="1600">
                <a:latin typeface="Arial" charset="0"/>
                <a:cs typeface="Arial" charset="0"/>
                <a:sym typeface="Arial" charset="0"/>
              </a:rPr>
              <a:t>Start with an empty cache - all blocks initially marked as not valid</a:t>
            </a:r>
          </a:p>
        </p:txBody>
      </p:sp>
      <p:sp>
        <p:nvSpPr>
          <p:cNvPr id="40043" name="Rectangle 107"/>
          <p:cNvSpPr>
            <a:spLocks/>
          </p:cNvSpPr>
          <p:nvPr/>
        </p:nvSpPr>
        <p:spPr bwMode="auto">
          <a:xfrm>
            <a:off x="762000" y="6080125"/>
            <a:ext cx="8166100" cy="330200"/>
          </a:xfrm>
          <a:prstGeom prst="rect">
            <a:avLst/>
          </a:prstGeom>
          <a:noFill/>
          <a:ln w="12700">
            <a:noFill/>
            <a:miter lim="800000"/>
            <a:headEnd/>
            <a:tailEnd/>
          </a:ln>
        </p:spPr>
        <p:txBody>
          <a:bodyPr lIns="25400" tIns="25400" rIns="25400" bIns="25400"/>
          <a:lstStyle/>
          <a:p>
            <a:pPr marL="715963" indent="-246063" algn="l">
              <a:spcBef>
                <a:spcPts val="713"/>
              </a:spcBef>
              <a:buClr>
                <a:srgbClr val="FC0128"/>
              </a:buClr>
              <a:buSzPct val="100000"/>
              <a:buFont typeface="Thonburi" charset="0"/>
              <a:buChar char="l"/>
            </a:pPr>
            <a:r>
              <a:rPr lang="en-US" sz="2000">
                <a:latin typeface="Arial" charset="0"/>
                <a:cs typeface="Arial" charset="0"/>
                <a:sym typeface="Arial" charset="0"/>
              </a:rPr>
              <a:t>8 requests, 4 misses</a:t>
            </a:r>
          </a:p>
        </p:txBody>
      </p:sp>
      <p:sp>
        <p:nvSpPr>
          <p:cNvPr id="75815" name="Text Box 109"/>
          <p:cNvSpPr txBox="1">
            <a:spLocks/>
          </p:cNvSpPr>
          <p:nvPr/>
        </p:nvSpPr>
        <p:spPr bwMode="auto">
          <a:xfrm>
            <a:off x="3810000" y="5943600"/>
            <a:ext cx="5334000" cy="708025"/>
          </a:xfrm>
          <a:prstGeom prst="rect">
            <a:avLst/>
          </a:prstGeom>
          <a:noFill/>
          <a:ln w="25400">
            <a:noFill/>
            <a:miter lim="800000"/>
            <a:headEnd/>
            <a:tailEnd/>
          </a:ln>
        </p:spPr>
        <p:txBody>
          <a:bodyPr>
            <a:spAutoFit/>
          </a:bodyPr>
          <a:lstStyle/>
          <a:p>
            <a:pPr algn="l">
              <a:spcBef>
                <a:spcPct val="50000"/>
              </a:spcBef>
            </a:pPr>
            <a:r>
              <a:rPr lang="en-US" sz="2000">
                <a:solidFill>
                  <a:srgbClr val="FC0128"/>
                </a:solidFill>
              </a:rPr>
              <a:t>What has changed over the prior example? What are tradeoffs? What is replacement strategy?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01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400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001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0017"/>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00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00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0027"/>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00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40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40030"/>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400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00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0032"/>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4003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00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1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40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06" grpId="0" autoUpdateAnimBg="0"/>
      <p:bldP spid="40007" grpId="0" autoUpdateAnimBg="0"/>
      <p:bldP spid="40008" grpId="0" autoUpdateAnimBg="0"/>
      <p:bldP spid="40009" grpId="0" autoUpdateAnimBg="0"/>
      <p:bldP spid="40010" grpId="0" autoUpdateAnimBg="0"/>
      <p:bldP spid="40011" grpId="0" autoUpdateAnimBg="0"/>
      <p:bldP spid="40012" grpId="0" autoUpdateAnimBg="0"/>
      <p:bldP spid="40013" grpId="0" autoUpdateAnimBg="0"/>
      <p:bldP spid="40014" grpId="0" autoUpdateAnimBg="0"/>
      <p:bldP spid="40015" grpId="0" autoUpdateAnimBg="0"/>
      <p:bldP spid="40016" grpId="0" autoUpdateAnimBg="0"/>
      <p:bldP spid="40017" grpId="0" autoUpdateAnimBg="0"/>
      <p:bldP spid="40018" grpId="0" autoUpdateAnimBg="0"/>
      <p:bldP spid="40026" grpId="0" autoUpdateAnimBg="0"/>
      <p:bldP spid="40027" grpId="0" autoUpdateAnimBg="0"/>
      <p:bldP spid="40028" grpId="0" autoUpdateAnimBg="0"/>
      <p:bldP spid="40029" grpId="0" autoUpdateAnimBg="0"/>
      <p:bldP spid="40030" grpId="0" autoUpdateAnimBg="0"/>
      <p:bldP spid="40031" grpId="0" autoUpdateAnimBg="0"/>
      <p:bldP spid="40032" grpId="0" autoUpdateAnimBg="0"/>
      <p:bldP spid="40033" grpId="0" autoUpdateAnimBg="0"/>
      <p:bldP spid="40034" grpId="0" autoUpdateAnimBg="0"/>
      <p:bldP spid="4004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98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98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9877"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Cache Field Sizes</a:t>
            </a:r>
            <a:endParaRPr lang="en-US" smtClean="0"/>
          </a:p>
        </p:txBody>
      </p:sp>
      <p:sp>
        <p:nvSpPr>
          <p:cNvPr id="79878" name="Rectangle 5"/>
          <p:cNvSpPr>
            <a:spLocks noChangeArrowheads="1"/>
          </p:cNvSpPr>
          <p:nvPr>
            <p:ph type="body" idx="1"/>
          </p:nvPr>
        </p:nvSpPr>
        <p:spPr/>
        <p:txBody>
          <a:bodyPr>
            <a:normAutofit fontScale="77500" lnSpcReduction="20000"/>
          </a:bodyPr>
          <a:lstStyle/>
          <a:p>
            <a:pPr marL="261938" indent="-261938" eaLnBrk="1" hangingPunct="1">
              <a:lnSpc>
                <a:spcPct val="100000"/>
              </a:lnSpc>
              <a:spcBef>
                <a:spcPct val="0"/>
              </a:spcBef>
            </a:pPr>
            <a:r>
              <a:rPr lang="en-US" smtClean="0"/>
              <a:t>The number of bits in a cache includes both the storage for data and for the tags along with the valid bit</a:t>
            </a:r>
          </a:p>
          <a:p>
            <a:pPr lvl="1" eaLnBrk="1" hangingPunct="1">
              <a:lnSpc>
                <a:spcPct val="100000"/>
              </a:lnSpc>
              <a:spcBef>
                <a:spcPts val="600"/>
              </a:spcBef>
              <a:buFont typeface="Thonburi" charset="0"/>
              <a:buChar char="•"/>
            </a:pPr>
            <a:r>
              <a:rPr lang="en-US" smtClean="0"/>
              <a:t>32-bit byte address</a:t>
            </a:r>
          </a:p>
          <a:p>
            <a:pPr lvl="1" eaLnBrk="1" hangingPunct="1">
              <a:lnSpc>
                <a:spcPct val="100000"/>
              </a:lnSpc>
              <a:spcBef>
                <a:spcPts val="600"/>
              </a:spcBef>
              <a:buFont typeface="Thonburi" charset="0"/>
              <a:buChar char="•"/>
            </a:pPr>
            <a:r>
              <a:rPr lang="en-US" smtClean="0"/>
              <a:t>For a direct mapped cache with 2</a:t>
            </a:r>
            <a:r>
              <a:rPr lang="en-US" baseline="30000" smtClean="0"/>
              <a:t>n</a:t>
            </a:r>
            <a:r>
              <a:rPr lang="en-US" smtClean="0"/>
              <a:t> blocks, </a:t>
            </a:r>
            <a:r>
              <a:rPr lang="en-US" i="1" smtClean="0"/>
              <a:t>n</a:t>
            </a:r>
            <a:r>
              <a:rPr lang="en-US" smtClean="0"/>
              <a:t> bits are used for the index</a:t>
            </a:r>
          </a:p>
          <a:p>
            <a:pPr lvl="1" eaLnBrk="1" hangingPunct="1">
              <a:lnSpc>
                <a:spcPct val="100000"/>
              </a:lnSpc>
              <a:spcBef>
                <a:spcPts val="600"/>
              </a:spcBef>
              <a:buFont typeface="Thonburi" charset="0"/>
              <a:buChar char="•"/>
            </a:pPr>
            <a:r>
              <a:rPr lang="en-US" smtClean="0"/>
              <a:t>For a block size of 2</a:t>
            </a:r>
            <a:r>
              <a:rPr lang="en-US" baseline="30000" smtClean="0"/>
              <a:t>m</a:t>
            </a:r>
            <a:r>
              <a:rPr lang="en-US" smtClean="0"/>
              <a:t> words (2</a:t>
            </a:r>
            <a:r>
              <a:rPr lang="en-US" baseline="30000" smtClean="0"/>
              <a:t>m+2</a:t>
            </a:r>
            <a:r>
              <a:rPr lang="en-US" smtClean="0"/>
              <a:t> bytes), </a:t>
            </a:r>
            <a:r>
              <a:rPr lang="en-US" i="1" smtClean="0"/>
              <a:t>m</a:t>
            </a:r>
            <a:r>
              <a:rPr lang="en-US" smtClean="0"/>
              <a:t> bits are used to address the word within the block and 2 bits are used to address the byte within the word</a:t>
            </a:r>
          </a:p>
          <a:p>
            <a:pPr marL="261938" indent="-261938" eaLnBrk="1" hangingPunct="1">
              <a:lnSpc>
                <a:spcPct val="100000"/>
              </a:lnSpc>
              <a:spcBef>
                <a:spcPts val="600"/>
              </a:spcBef>
            </a:pPr>
            <a:r>
              <a:rPr lang="en-US" sz="2000" smtClean="0">
                <a:solidFill>
                  <a:srgbClr val="FC0128"/>
                </a:solidFill>
              </a:rPr>
              <a:t>What is the size of the tag field?</a:t>
            </a:r>
          </a:p>
          <a:p>
            <a:pPr marL="261938" indent="-261938" eaLnBrk="1" hangingPunct="1">
              <a:lnSpc>
                <a:spcPct val="100000"/>
              </a:lnSpc>
              <a:spcBef>
                <a:spcPts val="600"/>
              </a:spcBef>
            </a:pPr>
            <a:r>
              <a:rPr lang="en-US" smtClean="0"/>
              <a:t>The total number of bits in a direct-mapped cache is then</a:t>
            </a:r>
          </a:p>
          <a:p>
            <a:pPr lvl="1" eaLnBrk="1" hangingPunct="1">
              <a:lnSpc>
                <a:spcPct val="100000"/>
              </a:lnSpc>
              <a:spcBef>
                <a:spcPts val="600"/>
              </a:spcBef>
            </a:pPr>
            <a:r>
              <a:rPr lang="en-US" smtClean="0"/>
              <a:t>2</a:t>
            </a:r>
            <a:r>
              <a:rPr lang="en-US" baseline="30000" smtClean="0"/>
              <a:t>n</a:t>
            </a:r>
            <a:r>
              <a:rPr lang="en-US" smtClean="0"/>
              <a:t> x (block size + tag field size + valid field size)</a:t>
            </a:r>
          </a:p>
          <a:p>
            <a:pPr marL="261938" indent="-261938" eaLnBrk="1" hangingPunct="1">
              <a:lnSpc>
                <a:spcPct val="100000"/>
              </a:lnSpc>
              <a:spcBef>
                <a:spcPts val="600"/>
              </a:spcBef>
            </a:pPr>
            <a:r>
              <a:rPr lang="en-US" sz="2000" smtClean="0">
                <a:solidFill>
                  <a:srgbClr val="FC0128"/>
                </a:solidFill>
              </a:rPr>
              <a:t>How many total bits are required for a direct mapped cache with 16KB of data and 4-word blocks assuming a 32-bit address?</a:t>
            </a:r>
          </a:p>
        </p:txBody>
      </p:sp>
    </p:spTree>
  </p:cSld>
  <p:clrMapOvr>
    <a:masterClrMapping/>
  </p:clrMapOvr>
  <p:transition advClick="0"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p:cNvSpPr>
          <p:nvPr/>
        </p:nvSpPr>
        <p:spPr bwMode="auto">
          <a:xfrm>
            <a:off x="381000" y="6553200"/>
            <a:ext cx="121602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2.</a:t>
            </a:r>
          </a:p>
        </p:txBody>
      </p:sp>
      <p:sp>
        <p:nvSpPr>
          <p:cNvPr id="9421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421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4213" name="Rectangle 4"/>
          <p:cNvSpPr>
            <a:spLocks noChangeArrowheads="1"/>
          </p:cNvSpPr>
          <p:nvPr>
            <p:ph type="title"/>
          </p:nvPr>
        </p:nvSpPr>
        <p:spPr>
          <a:xfrm>
            <a:off x="533400" y="304800"/>
            <a:ext cx="8153400" cy="457200"/>
          </a:xfrm>
        </p:spPr>
        <p:txBody>
          <a:bodyPr>
            <a:normAutofit fontScale="90000"/>
          </a:bodyPr>
          <a:lstStyle/>
          <a:p>
            <a:pPr algn="ctr" eaLnBrk="1" hangingPunct="1"/>
            <a:r>
              <a:rPr lang="en-US" dirty="0" smtClean="0"/>
              <a:t>MIPS Logical Operations</a:t>
            </a:r>
          </a:p>
        </p:txBody>
      </p:sp>
      <p:sp>
        <p:nvSpPr>
          <p:cNvPr id="94214" name="Rectangle 5"/>
          <p:cNvSpPr>
            <a:spLocks noChangeArrowheads="1"/>
          </p:cNvSpPr>
          <p:nvPr>
            <p:ph type="body" idx="1"/>
          </p:nvPr>
        </p:nvSpPr>
        <p:spPr>
          <a:xfrm>
            <a:off x="457200" y="762000"/>
            <a:ext cx="8153400" cy="6096000"/>
          </a:xfrm>
        </p:spPr>
        <p:txBody>
          <a:bodyPr/>
          <a:lstStyle/>
          <a:p>
            <a:pPr marL="261938" indent="-261938" eaLnBrk="1" hangingPunct="1">
              <a:spcBef>
                <a:spcPct val="0"/>
              </a:spcBef>
            </a:pPr>
            <a:r>
              <a:rPr lang="en-US" smtClean="0"/>
              <a:t>There are a number of </a:t>
            </a:r>
            <a:r>
              <a:rPr lang="en-US" smtClean="0">
                <a:solidFill>
                  <a:schemeClr val="tx1"/>
                </a:solidFill>
              </a:rPr>
              <a:t>bit-wise</a:t>
            </a:r>
            <a:r>
              <a:rPr lang="en-US" smtClean="0"/>
              <a:t> logical operations in the MIPS ISA</a:t>
            </a:r>
          </a:p>
          <a:p>
            <a:pPr marL="261938" indent="-261938" eaLnBrk="1" hangingPunct="1">
              <a:spcBef>
                <a:spcPts val="1200"/>
              </a:spcBef>
            </a:pPr>
            <a:r>
              <a:rPr lang="en-US" sz="2600" smtClean="0">
                <a:latin typeface="Courier New" charset="0"/>
                <a:sym typeface="Courier New" charset="0"/>
              </a:rPr>
              <a:t>	</a:t>
            </a:r>
            <a:r>
              <a:rPr lang="en-US" sz="2000" smtClean="0">
                <a:latin typeface="Courier New" charset="0"/>
                <a:cs typeface="Courier New" charset="0"/>
                <a:sym typeface="Courier New" charset="0"/>
              </a:rPr>
              <a:t>and $t0, $t1, $t2</a:t>
            </a:r>
            <a:r>
              <a:rPr lang="en-US" sz="2000" smtClean="0">
                <a:latin typeface="Courier New" charset="0"/>
                <a:sym typeface="Courier New" charset="0"/>
              </a:rPr>
              <a:t>	</a:t>
            </a:r>
            <a:r>
              <a:rPr lang="en-US" sz="2000" smtClean="0">
                <a:latin typeface="Courier New" charset="0"/>
                <a:cs typeface="Courier New" charset="0"/>
                <a:sym typeface="Courier New" charset="0"/>
              </a:rPr>
              <a:t>#$t0 = $t1 &amp; $t2</a:t>
            </a:r>
            <a:endParaRPr lang="en-US" sz="2000" smtClean="0"/>
          </a:p>
          <a:p>
            <a:pPr marL="261938" indent="-261938" eaLnBrk="1" hangingPunct="1">
              <a:spcBef>
                <a:spcPts val="1200"/>
              </a:spcBef>
            </a:pPr>
            <a:r>
              <a:rPr lang="en-US" sz="2000" smtClean="0">
                <a:latin typeface="Courier New" charset="0"/>
                <a:sym typeface="Courier New" charset="0"/>
              </a:rPr>
              <a:t>	</a:t>
            </a:r>
            <a:r>
              <a:rPr lang="en-US" sz="2000" smtClean="0">
                <a:latin typeface="Courier New" charset="0"/>
                <a:cs typeface="Courier New" charset="0"/>
                <a:sym typeface="Courier New" charset="0"/>
              </a:rPr>
              <a:t>or  $t0, $t1, $t2</a:t>
            </a:r>
            <a:r>
              <a:rPr lang="en-US" sz="2000" smtClean="0">
                <a:latin typeface="Courier New" charset="0"/>
                <a:sym typeface="Courier New" charset="0"/>
              </a:rPr>
              <a:t>	</a:t>
            </a:r>
            <a:r>
              <a:rPr lang="en-US" sz="2000" smtClean="0">
                <a:latin typeface="Courier New" charset="0"/>
                <a:cs typeface="Courier New" charset="0"/>
                <a:sym typeface="Courier New" charset="0"/>
              </a:rPr>
              <a:t>#$t0 = $t1 | $t2</a:t>
            </a:r>
            <a:endParaRPr lang="en-US" sz="2000" smtClean="0"/>
          </a:p>
          <a:p>
            <a:pPr marL="261938" indent="-261938" eaLnBrk="1" hangingPunct="1">
              <a:spcBef>
                <a:spcPts val="1200"/>
              </a:spcBef>
            </a:pPr>
            <a:r>
              <a:rPr lang="en-US" sz="2000" smtClean="0">
                <a:latin typeface="Courier New" charset="0"/>
                <a:sym typeface="Courier New" charset="0"/>
              </a:rPr>
              <a:t>	</a:t>
            </a:r>
            <a:r>
              <a:rPr lang="en-US" sz="2000" smtClean="0">
                <a:latin typeface="Courier New" charset="0"/>
                <a:cs typeface="Courier New" charset="0"/>
                <a:sym typeface="Courier New" charset="0"/>
              </a:rPr>
              <a:t>nor $t0, $t1, $t2</a:t>
            </a:r>
            <a:r>
              <a:rPr lang="en-US" sz="2000" smtClean="0">
                <a:latin typeface="Courier New" charset="0"/>
                <a:sym typeface="Courier New" charset="0"/>
              </a:rPr>
              <a:t>	</a:t>
            </a:r>
            <a:r>
              <a:rPr lang="en-US" sz="2000" smtClean="0">
                <a:latin typeface="Courier New" charset="0"/>
                <a:cs typeface="Courier New" charset="0"/>
                <a:sym typeface="Courier New" charset="0"/>
              </a:rPr>
              <a:t>#$t0 = not($t1 | $t2)</a:t>
            </a:r>
            <a:endParaRPr lang="en-US" smtClean="0"/>
          </a:p>
          <a:p>
            <a:pPr marL="261938" indent="-261938" eaLnBrk="1" hangingPunct="1"/>
            <a:r>
              <a:rPr lang="en-US" smtClean="0"/>
              <a:t>Instruction Format (</a:t>
            </a:r>
            <a:r>
              <a:rPr lang="en-US" smtClean="0">
                <a:solidFill>
                  <a:schemeClr val="tx1"/>
                </a:solidFill>
              </a:rPr>
              <a:t>R</a:t>
            </a:r>
            <a:r>
              <a:rPr lang="en-US" smtClean="0"/>
              <a:t> format)</a:t>
            </a:r>
          </a:p>
          <a:p>
            <a:pPr marL="261938" indent="-261938" eaLnBrk="1" hangingPunct="1">
              <a:spcBef>
                <a:spcPts val="2000"/>
              </a:spcBef>
            </a:pPr>
            <a:r>
              <a:rPr lang="en-US" sz="2600" smtClean="0">
                <a:latin typeface="Courier New" charset="0"/>
                <a:sym typeface="Courier New" charset="0"/>
              </a:rPr>
              <a:t>	</a:t>
            </a:r>
            <a:endParaRPr lang="en-US" smtClean="0"/>
          </a:p>
          <a:p>
            <a:pPr marL="261938" indent="-261938" eaLnBrk="1" hangingPunct="1">
              <a:spcBef>
                <a:spcPts val="1200"/>
              </a:spcBef>
            </a:pPr>
            <a:r>
              <a:rPr lang="en-US" sz="2600" smtClean="0">
                <a:latin typeface="Courier New" charset="0"/>
                <a:sym typeface="Courier New" charset="0"/>
              </a:rPr>
              <a:t>	</a:t>
            </a:r>
            <a:r>
              <a:rPr lang="en-US" sz="2000" smtClean="0">
                <a:latin typeface="Courier New" charset="0"/>
                <a:cs typeface="Courier New" charset="0"/>
                <a:sym typeface="Courier New" charset="0"/>
              </a:rPr>
              <a:t>andi $t0, $t1, 0xFF00</a:t>
            </a:r>
            <a:r>
              <a:rPr lang="en-US" sz="2000" smtClean="0">
                <a:latin typeface="Courier New" charset="0"/>
                <a:sym typeface="Courier New" charset="0"/>
              </a:rPr>
              <a:t>	</a:t>
            </a:r>
            <a:r>
              <a:rPr lang="en-US" sz="2000" smtClean="0">
                <a:latin typeface="Courier New" charset="0"/>
                <a:cs typeface="Courier New" charset="0"/>
                <a:sym typeface="Courier New" charset="0"/>
              </a:rPr>
              <a:t>#$t0 = $t1 &amp; ff00</a:t>
            </a:r>
            <a:endParaRPr lang="en-US" sz="2000" smtClean="0"/>
          </a:p>
          <a:p>
            <a:pPr marL="261938" indent="-261938" eaLnBrk="1" hangingPunct="1">
              <a:spcBef>
                <a:spcPts val="1200"/>
              </a:spcBef>
            </a:pPr>
            <a:r>
              <a:rPr lang="en-US" sz="2000" smtClean="0">
                <a:latin typeface="Courier New" charset="0"/>
                <a:sym typeface="Courier New" charset="0"/>
              </a:rPr>
              <a:t>	</a:t>
            </a:r>
            <a:r>
              <a:rPr lang="en-US" sz="2000" smtClean="0">
                <a:latin typeface="Courier New" charset="0"/>
                <a:cs typeface="Courier New" charset="0"/>
                <a:sym typeface="Courier New" charset="0"/>
              </a:rPr>
              <a:t>ori  $t0, $t1, 0xFF00</a:t>
            </a:r>
            <a:r>
              <a:rPr lang="en-US" sz="2000" smtClean="0">
                <a:latin typeface="Courier New" charset="0"/>
                <a:sym typeface="Courier New" charset="0"/>
              </a:rPr>
              <a:t>	</a:t>
            </a:r>
            <a:r>
              <a:rPr lang="en-US" sz="2000" smtClean="0">
                <a:latin typeface="Courier New" charset="0"/>
                <a:cs typeface="Courier New" charset="0"/>
                <a:sym typeface="Courier New" charset="0"/>
              </a:rPr>
              <a:t>#$t0 = $t1 | ff00</a:t>
            </a:r>
            <a:endParaRPr lang="en-US" sz="2000" smtClean="0"/>
          </a:p>
          <a:p>
            <a:pPr marL="261938" indent="-261938" eaLnBrk="1" hangingPunct="1">
              <a:spcBef>
                <a:spcPts val="1200"/>
              </a:spcBef>
            </a:pPr>
            <a:r>
              <a:rPr lang="en-US" smtClean="0"/>
              <a:t>Instruction Format (</a:t>
            </a:r>
            <a:r>
              <a:rPr lang="en-US" smtClean="0">
                <a:solidFill>
                  <a:schemeClr val="tx1"/>
                </a:solidFill>
              </a:rPr>
              <a:t>I</a:t>
            </a:r>
            <a:r>
              <a:rPr lang="en-US" smtClean="0"/>
              <a:t> format)</a:t>
            </a:r>
          </a:p>
        </p:txBody>
      </p:sp>
      <p:sp>
        <p:nvSpPr>
          <p:cNvPr id="94215" name="Rectangle 6"/>
          <p:cNvSpPr>
            <a:spLocks/>
          </p:cNvSpPr>
          <p:nvPr/>
        </p:nvSpPr>
        <p:spPr bwMode="auto">
          <a:xfrm>
            <a:off x="1447800" y="3657600"/>
            <a:ext cx="5803900" cy="292100"/>
          </a:xfrm>
          <a:prstGeom prst="rect">
            <a:avLst/>
          </a:prstGeom>
          <a:noFill/>
          <a:ln w="12700">
            <a:solidFill>
              <a:srgbClr val="000000"/>
            </a:solidFill>
            <a:miter lim="800000"/>
            <a:headEnd/>
            <a:tailEnd/>
          </a:ln>
        </p:spPr>
        <p:txBody>
          <a:bodyPr wrap="none" lIns="0" tIns="0" rIns="0" bIns="0"/>
          <a:lstStyle/>
          <a:p>
            <a:endParaRPr lang="en-US"/>
          </a:p>
        </p:txBody>
      </p:sp>
      <p:sp>
        <p:nvSpPr>
          <p:cNvPr id="94216" name="Line 7"/>
          <p:cNvSpPr>
            <a:spLocks noChangeShapeType="1"/>
          </p:cNvSpPr>
          <p:nvPr/>
        </p:nvSpPr>
        <p:spPr bwMode="auto">
          <a:xfrm>
            <a:off x="2514600" y="3657600"/>
            <a:ext cx="0" cy="288925"/>
          </a:xfrm>
          <a:prstGeom prst="line">
            <a:avLst/>
          </a:prstGeom>
          <a:noFill/>
          <a:ln w="12700">
            <a:solidFill>
              <a:srgbClr val="000000"/>
            </a:solidFill>
            <a:round/>
            <a:headEnd/>
            <a:tailEnd/>
          </a:ln>
        </p:spPr>
        <p:txBody>
          <a:bodyPr lIns="0" tIns="0" rIns="0" bIns="0"/>
          <a:lstStyle/>
          <a:p>
            <a:endParaRPr lang="en-US"/>
          </a:p>
        </p:txBody>
      </p:sp>
      <p:sp>
        <p:nvSpPr>
          <p:cNvPr id="94217" name="Line 8"/>
          <p:cNvSpPr>
            <a:spLocks noChangeShapeType="1"/>
          </p:cNvSpPr>
          <p:nvPr/>
        </p:nvSpPr>
        <p:spPr bwMode="auto">
          <a:xfrm>
            <a:off x="3422650" y="3659188"/>
            <a:ext cx="0" cy="290512"/>
          </a:xfrm>
          <a:prstGeom prst="line">
            <a:avLst/>
          </a:prstGeom>
          <a:noFill/>
          <a:ln w="12700">
            <a:solidFill>
              <a:srgbClr val="000000"/>
            </a:solidFill>
            <a:round/>
            <a:headEnd/>
            <a:tailEnd/>
          </a:ln>
        </p:spPr>
        <p:txBody>
          <a:bodyPr lIns="0" tIns="0" rIns="0" bIns="0"/>
          <a:lstStyle/>
          <a:p>
            <a:endParaRPr lang="en-US"/>
          </a:p>
        </p:txBody>
      </p:sp>
      <p:sp>
        <p:nvSpPr>
          <p:cNvPr id="94218" name="Line 9"/>
          <p:cNvSpPr>
            <a:spLocks noChangeShapeType="1"/>
          </p:cNvSpPr>
          <p:nvPr/>
        </p:nvSpPr>
        <p:spPr bwMode="auto">
          <a:xfrm>
            <a:off x="4337050" y="3659188"/>
            <a:ext cx="0" cy="290512"/>
          </a:xfrm>
          <a:prstGeom prst="line">
            <a:avLst/>
          </a:prstGeom>
          <a:noFill/>
          <a:ln w="12700">
            <a:solidFill>
              <a:srgbClr val="000000"/>
            </a:solidFill>
            <a:round/>
            <a:headEnd/>
            <a:tailEnd/>
          </a:ln>
        </p:spPr>
        <p:txBody>
          <a:bodyPr lIns="0" tIns="0" rIns="0" bIns="0"/>
          <a:lstStyle/>
          <a:p>
            <a:endParaRPr lang="en-US"/>
          </a:p>
        </p:txBody>
      </p:sp>
      <p:sp>
        <p:nvSpPr>
          <p:cNvPr id="94219" name="Rectangle 10"/>
          <p:cNvSpPr>
            <a:spLocks/>
          </p:cNvSpPr>
          <p:nvPr/>
        </p:nvSpPr>
        <p:spPr bwMode="auto">
          <a:xfrm>
            <a:off x="1600200" y="3657600"/>
            <a:ext cx="5526088"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  0               9           10          8              0            0x24  </a:t>
            </a:r>
          </a:p>
        </p:txBody>
      </p:sp>
      <p:sp>
        <p:nvSpPr>
          <p:cNvPr id="94220" name="Line 11"/>
          <p:cNvSpPr>
            <a:spLocks noChangeShapeType="1"/>
          </p:cNvSpPr>
          <p:nvPr/>
        </p:nvSpPr>
        <p:spPr bwMode="auto">
          <a:xfrm>
            <a:off x="5257800" y="3657600"/>
            <a:ext cx="0" cy="304800"/>
          </a:xfrm>
          <a:prstGeom prst="line">
            <a:avLst/>
          </a:prstGeom>
          <a:noFill/>
          <a:ln w="12700">
            <a:solidFill>
              <a:srgbClr val="000000"/>
            </a:solidFill>
            <a:round/>
            <a:headEnd/>
            <a:tailEnd/>
          </a:ln>
        </p:spPr>
        <p:txBody>
          <a:bodyPr lIns="0" tIns="0" rIns="0" bIns="0"/>
          <a:lstStyle/>
          <a:p>
            <a:endParaRPr lang="en-US"/>
          </a:p>
        </p:txBody>
      </p:sp>
      <p:sp>
        <p:nvSpPr>
          <p:cNvPr id="94221" name="Line 12"/>
          <p:cNvSpPr>
            <a:spLocks noChangeShapeType="1"/>
          </p:cNvSpPr>
          <p:nvPr/>
        </p:nvSpPr>
        <p:spPr bwMode="auto">
          <a:xfrm>
            <a:off x="6172200" y="3657600"/>
            <a:ext cx="0" cy="304800"/>
          </a:xfrm>
          <a:prstGeom prst="line">
            <a:avLst/>
          </a:prstGeom>
          <a:noFill/>
          <a:ln w="12700">
            <a:solidFill>
              <a:srgbClr val="000000"/>
            </a:solidFill>
            <a:round/>
            <a:headEnd/>
            <a:tailEnd/>
          </a:ln>
        </p:spPr>
        <p:txBody>
          <a:bodyPr lIns="0" tIns="0" rIns="0" bIns="0"/>
          <a:lstStyle/>
          <a:p>
            <a:endParaRPr lang="en-US"/>
          </a:p>
        </p:txBody>
      </p:sp>
      <p:sp>
        <p:nvSpPr>
          <p:cNvPr id="94222" name="Rectangle 13"/>
          <p:cNvSpPr>
            <a:spLocks/>
          </p:cNvSpPr>
          <p:nvPr/>
        </p:nvSpPr>
        <p:spPr bwMode="auto">
          <a:xfrm>
            <a:off x="1524000" y="5867400"/>
            <a:ext cx="5803900" cy="292100"/>
          </a:xfrm>
          <a:prstGeom prst="rect">
            <a:avLst/>
          </a:prstGeom>
          <a:noFill/>
          <a:ln w="12700">
            <a:solidFill>
              <a:srgbClr val="000000"/>
            </a:solidFill>
            <a:miter lim="800000"/>
            <a:headEnd/>
            <a:tailEnd/>
          </a:ln>
        </p:spPr>
        <p:txBody>
          <a:bodyPr wrap="none" lIns="0" tIns="0" rIns="0" bIns="0"/>
          <a:lstStyle/>
          <a:p>
            <a:endParaRPr lang="en-US"/>
          </a:p>
        </p:txBody>
      </p:sp>
      <p:sp>
        <p:nvSpPr>
          <p:cNvPr id="94223" name="Line 14"/>
          <p:cNvSpPr>
            <a:spLocks noChangeShapeType="1"/>
          </p:cNvSpPr>
          <p:nvPr/>
        </p:nvSpPr>
        <p:spPr bwMode="auto">
          <a:xfrm>
            <a:off x="2590800" y="5867400"/>
            <a:ext cx="0" cy="288925"/>
          </a:xfrm>
          <a:prstGeom prst="line">
            <a:avLst/>
          </a:prstGeom>
          <a:noFill/>
          <a:ln w="12700">
            <a:solidFill>
              <a:srgbClr val="000000"/>
            </a:solidFill>
            <a:round/>
            <a:headEnd/>
            <a:tailEnd/>
          </a:ln>
        </p:spPr>
        <p:txBody>
          <a:bodyPr lIns="0" tIns="0" rIns="0" bIns="0"/>
          <a:lstStyle/>
          <a:p>
            <a:endParaRPr lang="en-US"/>
          </a:p>
        </p:txBody>
      </p:sp>
      <p:sp>
        <p:nvSpPr>
          <p:cNvPr id="94224" name="Line 15"/>
          <p:cNvSpPr>
            <a:spLocks noChangeShapeType="1"/>
          </p:cNvSpPr>
          <p:nvPr/>
        </p:nvSpPr>
        <p:spPr bwMode="auto">
          <a:xfrm>
            <a:off x="3498850" y="5868988"/>
            <a:ext cx="0" cy="290512"/>
          </a:xfrm>
          <a:prstGeom prst="line">
            <a:avLst/>
          </a:prstGeom>
          <a:noFill/>
          <a:ln w="12700">
            <a:solidFill>
              <a:srgbClr val="000000"/>
            </a:solidFill>
            <a:round/>
            <a:headEnd/>
            <a:tailEnd/>
          </a:ln>
        </p:spPr>
        <p:txBody>
          <a:bodyPr lIns="0" tIns="0" rIns="0" bIns="0"/>
          <a:lstStyle/>
          <a:p>
            <a:endParaRPr lang="en-US"/>
          </a:p>
        </p:txBody>
      </p:sp>
      <p:sp>
        <p:nvSpPr>
          <p:cNvPr id="94225" name="Line 16"/>
          <p:cNvSpPr>
            <a:spLocks noChangeShapeType="1"/>
          </p:cNvSpPr>
          <p:nvPr/>
        </p:nvSpPr>
        <p:spPr bwMode="auto">
          <a:xfrm>
            <a:off x="4413250" y="5868988"/>
            <a:ext cx="0" cy="290512"/>
          </a:xfrm>
          <a:prstGeom prst="line">
            <a:avLst/>
          </a:prstGeom>
          <a:noFill/>
          <a:ln w="12700">
            <a:solidFill>
              <a:srgbClr val="000000"/>
            </a:solidFill>
            <a:round/>
            <a:headEnd/>
            <a:tailEnd/>
          </a:ln>
        </p:spPr>
        <p:txBody>
          <a:bodyPr lIns="0" tIns="0" rIns="0" bIns="0"/>
          <a:lstStyle/>
          <a:p>
            <a:endParaRPr lang="en-US"/>
          </a:p>
        </p:txBody>
      </p:sp>
      <p:sp>
        <p:nvSpPr>
          <p:cNvPr id="94226" name="Rectangle 17"/>
          <p:cNvSpPr>
            <a:spLocks/>
          </p:cNvSpPr>
          <p:nvPr/>
        </p:nvSpPr>
        <p:spPr bwMode="auto">
          <a:xfrm>
            <a:off x="1676400" y="5867400"/>
            <a:ext cx="4370388" cy="350838"/>
          </a:xfrm>
          <a:prstGeom prst="rect">
            <a:avLst/>
          </a:prstGeom>
          <a:noFill/>
          <a:ln w="12700">
            <a:noFill/>
            <a:miter lim="800000"/>
            <a:headEnd/>
            <a:tailEnd/>
          </a:ln>
        </p:spPr>
        <p:txBody>
          <a:bodyPr wrap="none" lIns="38100" tIns="38100" rIns="38100" bIns="38100">
            <a:spAutoFit/>
          </a:bodyPr>
          <a:lstStyle/>
          <a:p>
            <a:pPr algn="l"/>
            <a:r>
              <a:rPr lang="en-US" sz="1800">
                <a:latin typeface="Arial" charset="0"/>
                <a:cs typeface="Arial" charset="0"/>
                <a:sym typeface="Arial" charset="0"/>
              </a:rPr>
              <a:t> 0x0D          9            8                    0xFF00</a:t>
            </a:r>
          </a:p>
        </p:txBody>
      </p:sp>
    </p:spTree>
  </p:cSld>
  <p:clrMapOvr>
    <a:masterClrMapping/>
  </p:clrMapOvr>
  <p:transition advClick="0" advTm="200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192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192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6084" name="Rectangle 4"/>
          <p:cNvSpPr>
            <a:spLocks noChangeArrowheads="1"/>
          </p:cNvSpPr>
          <p:nvPr>
            <p:ph type="body" idx="1"/>
          </p:nvPr>
        </p:nvSpPr>
        <p:spPr>
          <a:xfrm>
            <a:off x="381000" y="762000"/>
            <a:ext cx="8382000" cy="6096000"/>
          </a:xfrm>
        </p:spPr>
        <p:txBody>
          <a:bodyPr lIns="38100" tIns="38100" rIns="38100" bIns="38100">
            <a:normAutofit fontScale="92500" lnSpcReduction="20000"/>
          </a:bodyPr>
          <a:lstStyle/>
          <a:p>
            <a:pPr marL="304800" indent="-304800" eaLnBrk="1" hangingPunct="1">
              <a:lnSpc>
                <a:spcPct val="100000"/>
              </a:lnSpc>
              <a:spcBef>
                <a:spcPct val="0"/>
              </a:spcBef>
            </a:pPr>
            <a:r>
              <a:rPr lang="en-US" smtClean="0"/>
              <a:t>Read hits (I$ and D$)</a:t>
            </a:r>
          </a:p>
          <a:p>
            <a:pPr marL="704850" lvl="1" indent="-285750" eaLnBrk="1" hangingPunct="1">
              <a:lnSpc>
                <a:spcPct val="100000"/>
              </a:lnSpc>
              <a:spcBef>
                <a:spcPts val="600"/>
              </a:spcBef>
              <a:buFont typeface="Thonburi" charset="0"/>
              <a:buChar char="•"/>
            </a:pPr>
            <a:r>
              <a:rPr lang="en-US" smtClean="0"/>
              <a:t>this is what we want!</a:t>
            </a:r>
          </a:p>
          <a:p>
            <a:pPr marL="1047750" lvl="2" indent="-228600" eaLnBrk="1" hangingPunct="1">
              <a:lnSpc>
                <a:spcPct val="100000"/>
              </a:lnSpc>
              <a:spcBef>
                <a:spcPts val="600"/>
              </a:spcBef>
            </a:pPr>
            <a:endParaRPr lang="en-US" smtClean="0"/>
          </a:p>
          <a:p>
            <a:pPr marL="304800" indent="-304800" eaLnBrk="1" hangingPunct="1">
              <a:lnSpc>
                <a:spcPct val="100000"/>
              </a:lnSpc>
              <a:spcBef>
                <a:spcPts val="600"/>
              </a:spcBef>
            </a:pPr>
            <a:r>
              <a:rPr lang="en-US" smtClean="0"/>
              <a:t>Write hits (D$ only)</a:t>
            </a:r>
          </a:p>
          <a:p>
            <a:pPr marL="704850" lvl="1" indent="-285750" eaLnBrk="1" hangingPunct="1">
              <a:lnSpc>
                <a:spcPct val="100000"/>
              </a:lnSpc>
              <a:spcBef>
                <a:spcPts val="600"/>
              </a:spcBef>
              <a:buFont typeface="Thonburi" charset="0"/>
              <a:buChar char="•"/>
            </a:pPr>
            <a:r>
              <a:rPr lang="en-US" smtClean="0"/>
              <a:t>require the cache and memory to be </a:t>
            </a:r>
            <a:r>
              <a:rPr lang="en-US" smtClean="0">
                <a:solidFill>
                  <a:schemeClr val="tx1"/>
                </a:solidFill>
              </a:rPr>
              <a:t>consistent</a:t>
            </a:r>
            <a:endParaRPr lang="en-US" smtClean="0"/>
          </a:p>
          <a:p>
            <a:pPr marL="1047750" lvl="2" indent="-228600" eaLnBrk="1" hangingPunct="1">
              <a:lnSpc>
                <a:spcPct val="100000"/>
              </a:lnSpc>
              <a:spcBef>
                <a:spcPts val="600"/>
              </a:spcBef>
            </a:pPr>
            <a:r>
              <a:rPr lang="en-US" smtClean="0"/>
              <a:t>always write the data into both the cache block and the next level in the memory hierarchy (</a:t>
            </a:r>
            <a:r>
              <a:rPr lang="en-US" smtClean="0">
                <a:solidFill>
                  <a:schemeClr val="tx1"/>
                </a:solidFill>
              </a:rPr>
              <a:t>write-through</a:t>
            </a:r>
            <a:r>
              <a:rPr lang="en-US" smtClean="0"/>
              <a:t>)</a:t>
            </a:r>
          </a:p>
          <a:p>
            <a:pPr marL="1047750" lvl="2" indent="-228600" eaLnBrk="1" hangingPunct="1">
              <a:lnSpc>
                <a:spcPct val="100000"/>
              </a:lnSpc>
              <a:spcBef>
                <a:spcPts val="600"/>
              </a:spcBef>
            </a:pPr>
            <a:r>
              <a:rPr lang="en-US" smtClean="0"/>
              <a:t>writes run at the speed of the next level in the memory hierarchy – so slow! – or can use a </a:t>
            </a:r>
            <a:r>
              <a:rPr lang="en-US" smtClean="0">
                <a:solidFill>
                  <a:schemeClr val="tx1"/>
                </a:solidFill>
              </a:rPr>
              <a:t>write buffer </a:t>
            </a:r>
            <a:r>
              <a:rPr lang="en-US" smtClean="0"/>
              <a:t>and stall only if the write buffer is full</a:t>
            </a:r>
          </a:p>
          <a:p>
            <a:pPr marL="704850" lvl="1" indent="-285750" eaLnBrk="1" hangingPunct="1">
              <a:lnSpc>
                <a:spcPct val="100000"/>
              </a:lnSpc>
              <a:spcBef>
                <a:spcPts val="600"/>
              </a:spcBef>
              <a:buFont typeface="Thonburi" charset="0"/>
              <a:buChar char="•"/>
            </a:pPr>
            <a:r>
              <a:rPr lang="en-US" smtClean="0"/>
              <a:t>allow cache and memory to be </a:t>
            </a:r>
            <a:r>
              <a:rPr lang="en-US" smtClean="0">
                <a:solidFill>
                  <a:schemeClr val="tx1"/>
                </a:solidFill>
              </a:rPr>
              <a:t>inconsistent</a:t>
            </a:r>
            <a:endParaRPr lang="en-US" smtClean="0"/>
          </a:p>
          <a:p>
            <a:pPr marL="1047750" lvl="2" indent="-228600" eaLnBrk="1" hangingPunct="1">
              <a:lnSpc>
                <a:spcPct val="100000"/>
              </a:lnSpc>
              <a:spcBef>
                <a:spcPts val="600"/>
              </a:spcBef>
            </a:pPr>
            <a:r>
              <a:rPr lang="en-US" smtClean="0"/>
              <a:t>write the data only into the cache block (</a:t>
            </a:r>
            <a:r>
              <a:rPr lang="en-US" smtClean="0">
                <a:solidFill>
                  <a:schemeClr val="tx1"/>
                </a:solidFill>
              </a:rPr>
              <a:t>write-back</a:t>
            </a:r>
            <a:r>
              <a:rPr lang="en-US" smtClean="0"/>
              <a:t> the cache block to the next level in the memory hierarchy when that cache block is “evicted”)</a:t>
            </a:r>
          </a:p>
          <a:p>
            <a:pPr marL="1047750" lvl="2" indent="-228600" eaLnBrk="1" hangingPunct="1">
              <a:lnSpc>
                <a:spcPct val="100000"/>
              </a:lnSpc>
              <a:spcBef>
                <a:spcPts val="600"/>
              </a:spcBef>
            </a:pPr>
            <a:r>
              <a:rPr lang="en-US" smtClean="0"/>
              <a:t>need a </a:t>
            </a:r>
            <a:r>
              <a:rPr lang="en-US" smtClean="0">
                <a:solidFill>
                  <a:schemeClr val="tx1"/>
                </a:solidFill>
              </a:rPr>
              <a:t>dirty</a:t>
            </a:r>
            <a:r>
              <a:rPr lang="en-US" smtClean="0"/>
              <a:t> bit for each data cache block to tell if it needs to be written back to memory when it is evicted – can use a </a:t>
            </a:r>
            <a:r>
              <a:rPr lang="en-US" smtClean="0">
                <a:solidFill>
                  <a:srgbClr val="FF0000"/>
                </a:solidFill>
              </a:rPr>
              <a:t>write buffer </a:t>
            </a:r>
            <a:r>
              <a:rPr lang="en-US" smtClean="0"/>
              <a:t>to help “buffer” write-backs of dirty blocks</a:t>
            </a:r>
          </a:p>
        </p:txBody>
      </p:sp>
      <p:sp>
        <p:nvSpPr>
          <p:cNvPr id="81926" name="Rectangle 5"/>
          <p:cNvSpPr>
            <a:spLocks noChangeArrowheads="1"/>
          </p:cNvSpPr>
          <p:nvPr>
            <p:ph type="title"/>
          </p:nvPr>
        </p:nvSpPr>
        <p:spPr>
          <a:xfrm>
            <a:off x="533400" y="228600"/>
            <a:ext cx="8153400" cy="492125"/>
          </a:xfrm>
        </p:spPr>
        <p:txBody>
          <a:bodyPr lIns="38100" tIns="38100" rIns="38100" bIns="38100" anchor="ctr">
            <a:normAutofit fontScale="90000"/>
          </a:bodyPr>
          <a:lstStyle/>
          <a:p>
            <a:pPr algn="ctr" eaLnBrk="1" hangingPunct="1"/>
            <a:r>
              <a:rPr lang="en-US" sz="3200" smtClean="0">
                <a:solidFill>
                  <a:schemeClr val="tx2"/>
                </a:solidFill>
              </a:rPr>
              <a:t>Handling Cache Hits</a:t>
            </a:r>
            <a:endParaRPr lang="en-US" smtClean="0"/>
          </a:p>
        </p:txBody>
      </p:sp>
      <p:sp>
        <p:nvSpPr>
          <p:cNvPr id="81927" name="Text Box 7"/>
          <p:cNvSpPr txBox="1">
            <a:spLocks/>
          </p:cNvSpPr>
          <p:nvPr/>
        </p:nvSpPr>
        <p:spPr bwMode="auto">
          <a:xfrm>
            <a:off x="0" y="6240463"/>
            <a:ext cx="9144000" cy="338137"/>
          </a:xfrm>
          <a:prstGeom prst="rect">
            <a:avLst/>
          </a:prstGeom>
          <a:noFill/>
          <a:ln w="25400">
            <a:noFill/>
            <a:miter lim="800000"/>
            <a:headEnd/>
            <a:tailEnd/>
          </a:ln>
        </p:spPr>
        <p:txBody>
          <a:bodyPr>
            <a:spAutoFit/>
          </a:bodyPr>
          <a:lstStyle/>
          <a:p>
            <a:pPr algn="l">
              <a:spcBef>
                <a:spcPct val="50000"/>
              </a:spcBef>
            </a:pPr>
            <a:r>
              <a:rPr lang="en-US" sz="1600">
                <a:solidFill>
                  <a:srgbClr val="FC0128"/>
                </a:solidFill>
              </a:rPr>
              <a:t>What are the differences between the read and write with cache? Is dirty bit the only 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608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608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6084">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6084">
                                            <p:txEl>
                                              <p:pRg st="4" end="4"/>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6084">
                                            <p:txEl>
                                              <p:pRg st="5" end="5"/>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6084">
                                            <p:txEl>
                                              <p:pRg st="6" end="6"/>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6084">
                                            <p:txEl>
                                              <p:pRg st="7" end="7"/>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46084">
                                            <p:txEl>
                                              <p:pRg st="8" end="8"/>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608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bldLvl="5" autoUpdateAnimBg="0" advAuto="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397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397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48133" name="Rectangle 5"/>
          <p:cNvSpPr>
            <a:spLocks noChangeArrowheads="1"/>
          </p:cNvSpPr>
          <p:nvPr>
            <p:ph type="body" idx="1"/>
          </p:nvPr>
        </p:nvSpPr>
        <p:spPr>
          <a:xfrm>
            <a:off x="546100" y="849313"/>
            <a:ext cx="7988300" cy="6008687"/>
          </a:xfrm>
        </p:spPr>
        <p:txBody>
          <a:bodyPr>
            <a:normAutofit fontScale="85000" lnSpcReduction="10000"/>
          </a:bodyPr>
          <a:lstStyle/>
          <a:p>
            <a:pPr marL="261938" indent="-261938" eaLnBrk="1" hangingPunct="1">
              <a:spcBef>
                <a:spcPct val="0"/>
              </a:spcBef>
            </a:pPr>
            <a:r>
              <a:rPr lang="en-US" smtClean="0">
                <a:solidFill>
                  <a:schemeClr val="tx1"/>
                </a:solidFill>
              </a:rPr>
              <a:t>Compulsory</a:t>
            </a:r>
            <a:r>
              <a:rPr lang="en-US" smtClean="0"/>
              <a:t> (cold start or process migration, first reference):</a:t>
            </a:r>
          </a:p>
          <a:p>
            <a:pPr lvl="1" eaLnBrk="1" hangingPunct="1">
              <a:lnSpc>
                <a:spcPct val="90000"/>
              </a:lnSpc>
              <a:buFont typeface="Thonburi" charset="0"/>
              <a:buChar char="•"/>
            </a:pPr>
            <a:r>
              <a:rPr lang="en-US" smtClean="0"/>
              <a:t>First access to a block, “cold” fact of life, not a whole lot you can do about it.  If you are going to run “millions” of instruction, compulsory misses are insignificant</a:t>
            </a:r>
          </a:p>
          <a:p>
            <a:pPr lvl="1" eaLnBrk="1" hangingPunct="1">
              <a:buFont typeface="Thonburi" charset="0"/>
              <a:buChar char="•"/>
            </a:pPr>
            <a:r>
              <a:rPr lang="en-US" smtClean="0"/>
              <a:t>Solution: increase block size (increases miss penalty; very large blocks could increase miss rate)</a:t>
            </a:r>
          </a:p>
          <a:p>
            <a:pPr marL="261938" indent="-261938" eaLnBrk="1" hangingPunct="1">
              <a:lnSpc>
                <a:spcPct val="85000"/>
              </a:lnSpc>
            </a:pPr>
            <a:r>
              <a:rPr lang="en-US" smtClean="0">
                <a:solidFill>
                  <a:schemeClr val="tx1"/>
                </a:solidFill>
              </a:rPr>
              <a:t>Capacity</a:t>
            </a:r>
            <a:r>
              <a:rPr lang="en-US" smtClean="0"/>
              <a:t>:</a:t>
            </a:r>
          </a:p>
          <a:p>
            <a:pPr lvl="1" eaLnBrk="1" hangingPunct="1">
              <a:lnSpc>
                <a:spcPct val="90000"/>
              </a:lnSpc>
              <a:buFont typeface="Thonburi" charset="0"/>
              <a:buChar char="•"/>
            </a:pPr>
            <a:r>
              <a:rPr lang="en-US" smtClean="0"/>
              <a:t>Cache cannot contain all blocks accessed by the program</a:t>
            </a:r>
          </a:p>
          <a:p>
            <a:pPr lvl="1" eaLnBrk="1" hangingPunct="1">
              <a:buFont typeface="Thonburi" charset="0"/>
              <a:buChar char="•"/>
            </a:pPr>
            <a:r>
              <a:rPr lang="en-US" smtClean="0"/>
              <a:t>Solution: increase cache size (may increase access time)</a:t>
            </a:r>
          </a:p>
          <a:p>
            <a:pPr marL="261938" indent="-261938" eaLnBrk="1" hangingPunct="1">
              <a:lnSpc>
                <a:spcPct val="85000"/>
              </a:lnSpc>
            </a:pPr>
            <a:r>
              <a:rPr lang="en-US" smtClean="0">
                <a:solidFill>
                  <a:schemeClr val="tx1"/>
                </a:solidFill>
              </a:rPr>
              <a:t>Conflict </a:t>
            </a:r>
            <a:r>
              <a:rPr lang="en-US" smtClean="0"/>
              <a:t>(collision):</a:t>
            </a:r>
          </a:p>
          <a:p>
            <a:pPr lvl="1" eaLnBrk="1" hangingPunct="1">
              <a:lnSpc>
                <a:spcPct val="90000"/>
              </a:lnSpc>
              <a:buFont typeface="Thonburi" charset="0"/>
              <a:buChar char="•"/>
            </a:pPr>
            <a:r>
              <a:rPr lang="en-US" smtClean="0"/>
              <a:t>Multiple memory locations mapped to the same cache location</a:t>
            </a:r>
          </a:p>
          <a:p>
            <a:pPr lvl="1" eaLnBrk="1" hangingPunct="1">
              <a:buFont typeface="Thonburi" charset="0"/>
              <a:buChar char="•"/>
            </a:pPr>
            <a:r>
              <a:rPr lang="en-US" smtClean="0"/>
              <a:t>Solution 1: increase cache size</a:t>
            </a:r>
          </a:p>
          <a:p>
            <a:pPr lvl="1" eaLnBrk="1" hangingPunct="1">
              <a:buFont typeface="Thonburi" charset="0"/>
              <a:buChar char="•"/>
            </a:pPr>
            <a:r>
              <a:rPr lang="en-US" smtClean="0"/>
              <a:t>Solution 2: increase associativity (stay tuned) (may increase access time)</a:t>
            </a:r>
          </a:p>
        </p:txBody>
      </p:sp>
      <p:sp>
        <p:nvSpPr>
          <p:cNvPr id="83974" name="Rectangle 7"/>
          <p:cNvSpPr>
            <a:spLocks/>
          </p:cNvSpPr>
          <p:nvPr/>
        </p:nvSpPr>
        <p:spPr bwMode="auto">
          <a:xfrm>
            <a:off x="990600" y="152400"/>
            <a:ext cx="7269163" cy="579438"/>
          </a:xfrm>
          <a:prstGeom prst="rect">
            <a:avLst/>
          </a:prstGeom>
          <a:noFill/>
          <a:ln w="25400">
            <a:noFill/>
            <a:miter lim="800000"/>
            <a:headEnd/>
            <a:tailEnd/>
          </a:ln>
        </p:spPr>
        <p:txBody>
          <a:bodyPr>
            <a:spAutoFit/>
          </a:bodyPr>
          <a:lstStyle/>
          <a:p>
            <a:r>
              <a:rPr lang="en-US" sz="3200" b="1">
                <a:solidFill>
                  <a:schemeClr val="tx2"/>
                </a:solidFill>
                <a:latin typeface="Arial" charset="0"/>
                <a:ea typeface="ヒラギノ角ゴ ProN W6" charset="-128"/>
                <a:sym typeface="Arial" charset="0"/>
              </a:rPr>
              <a:t>Sources of Cache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13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8133">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8133">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4813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48133">
                                            <p:txEl>
                                              <p:pRg st="5" end="5"/>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4813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13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13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81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autoUpdateAnimBg="0" advAuto="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601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602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6021" name="Rectangle 4"/>
          <p:cNvSpPr>
            <a:spLocks noChangeArrowheads="1"/>
          </p:cNvSpPr>
          <p:nvPr>
            <p:ph type="title"/>
          </p:nvPr>
        </p:nvSpPr>
        <p:spPr>
          <a:xfrm>
            <a:off x="0" y="152400"/>
            <a:ext cx="9144000" cy="381000"/>
          </a:xfrm>
        </p:spPr>
        <p:txBody>
          <a:bodyPr>
            <a:normAutofit fontScale="90000"/>
          </a:bodyPr>
          <a:lstStyle/>
          <a:p>
            <a:pPr algn="ctr" eaLnBrk="1" hangingPunct="1"/>
            <a:r>
              <a:rPr lang="en-US" sz="3200" smtClean="0">
                <a:solidFill>
                  <a:schemeClr val="tx2"/>
                </a:solidFill>
              </a:rPr>
              <a:t>Handling Cache Misses (Single Word Blocks)</a:t>
            </a:r>
            <a:endParaRPr lang="en-US" smtClean="0"/>
          </a:p>
        </p:txBody>
      </p:sp>
      <p:sp>
        <p:nvSpPr>
          <p:cNvPr id="50181" name="Rectangle 5"/>
          <p:cNvSpPr>
            <a:spLocks noChangeArrowheads="1"/>
          </p:cNvSpPr>
          <p:nvPr>
            <p:ph type="body" idx="1"/>
          </p:nvPr>
        </p:nvSpPr>
        <p:spPr>
          <a:xfrm>
            <a:off x="381000" y="762000"/>
            <a:ext cx="8458200" cy="6096000"/>
          </a:xfrm>
        </p:spPr>
        <p:txBody>
          <a:bodyPr>
            <a:normAutofit fontScale="77500" lnSpcReduction="20000"/>
          </a:bodyPr>
          <a:lstStyle/>
          <a:p>
            <a:pPr marL="431800" indent="-431800" eaLnBrk="1" hangingPunct="1">
              <a:lnSpc>
                <a:spcPct val="100000"/>
              </a:lnSpc>
              <a:spcBef>
                <a:spcPct val="0"/>
              </a:spcBef>
            </a:pPr>
            <a:r>
              <a:rPr lang="en-US" smtClean="0"/>
              <a:t>Read misses (I$ and D$)</a:t>
            </a:r>
          </a:p>
          <a:p>
            <a:pPr marL="850900" lvl="1" indent="-381000" eaLnBrk="1" hangingPunct="1">
              <a:lnSpc>
                <a:spcPct val="100000"/>
              </a:lnSpc>
              <a:spcBef>
                <a:spcPts val="600"/>
              </a:spcBef>
              <a:buFont typeface="Thonburi" charset="0"/>
              <a:buChar char="•"/>
            </a:pPr>
            <a:r>
              <a:rPr lang="en-US" smtClean="0">
                <a:solidFill>
                  <a:srgbClr val="063DE8"/>
                </a:solidFill>
              </a:rPr>
              <a:t>stall</a:t>
            </a:r>
            <a:r>
              <a:rPr lang="en-US" smtClean="0"/>
              <a:t> the pipeline, fetch the block from the next level in the memory hierarchy, install it in the cache and send the requested word to the processor, then let the pipeline resume</a:t>
            </a:r>
          </a:p>
          <a:p>
            <a:pPr marL="431800" indent="-431800" eaLnBrk="1" hangingPunct="1">
              <a:lnSpc>
                <a:spcPct val="100000"/>
              </a:lnSpc>
              <a:spcBef>
                <a:spcPts val="600"/>
              </a:spcBef>
            </a:pPr>
            <a:r>
              <a:rPr lang="en-US" smtClean="0"/>
              <a:t>Write misses (D$ only)</a:t>
            </a:r>
          </a:p>
          <a:p>
            <a:pPr marL="850900" lvl="1" indent="-381000" eaLnBrk="1" hangingPunct="1">
              <a:lnSpc>
                <a:spcPct val="100000"/>
              </a:lnSpc>
              <a:spcBef>
                <a:spcPts val="600"/>
              </a:spcBef>
              <a:buSzPct val="99000"/>
              <a:buFontTx/>
              <a:buAutoNum type="arabicPeriod"/>
            </a:pPr>
            <a:r>
              <a:rPr lang="en-US" smtClean="0">
                <a:solidFill>
                  <a:srgbClr val="063DE8"/>
                </a:solidFill>
              </a:rPr>
              <a:t>stall</a:t>
            </a:r>
            <a:r>
              <a:rPr lang="en-US" smtClean="0"/>
              <a:t> the pipeline, fetch the block from next level in the memory hierarchy, install it in the cache (which may involve having to evict a dirty block if using a write-back cache), write the word from the processor to the cache, then let the pipeline resume</a:t>
            </a:r>
          </a:p>
          <a:p>
            <a:pPr marL="850900" lvl="1" indent="-381000" eaLnBrk="1" hangingPunct="1">
              <a:lnSpc>
                <a:spcPct val="100000"/>
              </a:lnSpc>
              <a:spcBef>
                <a:spcPts val="600"/>
              </a:spcBef>
            </a:pPr>
            <a:r>
              <a:rPr lang="en-US" smtClean="0"/>
              <a:t>or</a:t>
            </a:r>
          </a:p>
          <a:p>
            <a:pPr marL="850900" lvl="1" indent="-381000" eaLnBrk="1" hangingPunct="1">
              <a:lnSpc>
                <a:spcPct val="100000"/>
              </a:lnSpc>
              <a:spcBef>
                <a:spcPts val="600"/>
              </a:spcBef>
              <a:buSzPct val="99000"/>
              <a:buFontTx/>
              <a:buAutoNum type="arabicPeriod" startAt="2"/>
            </a:pPr>
            <a:r>
              <a:rPr lang="en-US" smtClean="0">
                <a:solidFill>
                  <a:schemeClr val="tx1"/>
                </a:solidFill>
              </a:rPr>
              <a:t>Write allocate</a:t>
            </a:r>
            <a:r>
              <a:rPr lang="en-US" smtClean="0"/>
              <a:t> – just write the word into the cache updating both the tag and data, no need to check for cache hit, no need to stall</a:t>
            </a:r>
          </a:p>
          <a:p>
            <a:pPr marL="850900" lvl="1" indent="-381000" eaLnBrk="1" hangingPunct="1">
              <a:lnSpc>
                <a:spcPct val="100000"/>
              </a:lnSpc>
              <a:spcBef>
                <a:spcPts val="600"/>
              </a:spcBef>
            </a:pPr>
            <a:r>
              <a:rPr lang="en-US" smtClean="0"/>
              <a:t>or</a:t>
            </a:r>
          </a:p>
          <a:p>
            <a:pPr marL="850900" lvl="1" indent="-381000" eaLnBrk="1" hangingPunct="1">
              <a:lnSpc>
                <a:spcPct val="100000"/>
              </a:lnSpc>
              <a:spcBef>
                <a:spcPts val="600"/>
              </a:spcBef>
              <a:buSzPct val="99000"/>
              <a:buFontTx/>
              <a:buAutoNum type="arabicPeriod" startAt="3"/>
            </a:pPr>
            <a:r>
              <a:rPr lang="en-US" smtClean="0">
                <a:solidFill>
                  <a:schemeClr val="tx1"/>
                </a:solidFill>
              </a:rPr>
              <a:t>No-write allocate</a:t>
            </a:r>
            <a:r>
              <a:rPr lang="en-US" smtClean="0"/>
              <a:t> – skip the cache write (but must invalidate that cache block since it will now hold stale data) and just write the word to the write buffer (and eventually to the next memory level), no need to stall if the write buffer isn’t full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018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18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0181">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0181">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0181">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0181">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0181">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01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bldLvl="5" autoUpdateAnimBg="0" advAuto="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806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806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8069"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Multiword Block Considerations</a:t>
            </a:r>
            <a:endParaRPr lang="en-US" smtClean="0"/>
          </a:p>
        </p:txBody>
      </p:sp>
      <p:sp>
        <p:nvSpPr>
          <p:cNvPr id="52229" name="Rectangle 5"/>
          <p:cNvSpPr>
            <a:spLocks noChangeArrowheads="1"/>
          </p:cNvSpPr>
          <p:nvPr>
            <p:ph type="body" idx="1"/>
          </p:nvPr>
        </p:nvSpPr>
        <p:spPr/>
        <p:txBody>
          <a:bodyPr>
            <a:normAutofit fontScale="70000" lnSpcReduction="20000"/>
          </a:bodyPr>
          <a:lstStyle/>
          <a:p>
            <a:pPr marL="261938" indent="-261938" eaLnBrk="1" hangingPunct="1">
              <a:lnSpc>
                <a:spcPct val="100000"/>
              </a:lnSpc>
              <a:spcBef>
                <a:spcPct val="0"/>
              </a:spcBef>
            </a:pPr>
            <a:r>
              <a:rPr lang="en-US" smtClean="0"/>
              <a:t>Read misses (I$ and D$)</a:t>
            </a:r>
          </a:p>
          <a:p>
            <a:pPr lvl="1" eaLnBrk="1" hangingPunct="1">
              <a:lnSpc>
                <a:spcPct val="100000"/>
              </a:lnSpc>
              <a:spcBef>
                <a:spcPts val="600"/>
              </a:spcBef>
              <a:buFont typeface="Thonburi" charset="0"/>
              <a:buChar char="•"/>
            </a:pPr>
            <a:r>
              <a:rPr lang="en-US" smtClean="0"/>
              <a:t>Processed the same as for single word blocks – a miss returns the entire block from memory</a:t>
            </a:r>
          </a:p>
          <a:p>
            <a:pPr lvl="1" eaLnBrk="1" hangingPunct="1">
              <a:lnSpc>
                <a:spcPct val="100000"/>
              </a:lnSpc>
              <a:spcBef>
                <a:spcPts val="600"/>
              </a:spcBef>
              <a:buFont typeface="Thonburi" charset="0"/>
              <a:buChar char="•"/>
            </a:pPr>
            <a:r>
              <a:rPr lang="en-US" smtClean="0"/>
              <a:t>Miss penalty grows as block size grows</a:t>
            </a:r>
          </a:p>
          <a:p>
            <a:pPr lvl="2" eaLnBrk="1" hangingPunct="1">
              <a:lnSpc>
                <a:spcPct val="100000"/>
              </a:lnSpc>
              <a:spcBef>
                <a:spcPts val="600"/>
              </a:spcBef>
            </a:pPr>
            <a:r>
              <a:rPr lang="en-US" smtClean="0">
                <a:solidFill>
                  <a:schemeClr val="tx1"/>
                </a:solidFill>
              </a:rPr>
              <a:t>Early restart</a:t>
            </a:r>
            <a:r>
              <a:rPr lang="en-US" smtClean="0"/>
              <a:t> – processor resumes execution as soon as the requested word of the block is returned</a:t>
            </a:r>
          </a:p>
          <a:p>
            <a:pPr lvl="2" eaLnBrk="1" hangingPunct="1">
              <a:lnSpc>
                <a:spcPct val="100000"/>
              </a:lnSpc>
              <a:spcBef>
                <a:spcPts val="600"/>
              </a:spcBef>
            </a:pPr>
            <a:r>
              <a:rPr lang="en-US" smtClean="0">
                <a:solidFill>
                  <a:schemeClr val="tx1"/>
                </a:solidFill>
              </a:rPr>
              <a:t>Requested word first</a:t>
            </a:r>
            <a:r>
              <a:rPr lang="en-US" smtClean="0"/>
              <a:t> – requested word is transferred from the memory to the cache (and processor) first</a:t>
            </a:r>
          </a:p>
          <a:p>
            <a:pPr lvl="1" eaLnBrk="1" hangingPunct="1">
              <a:lnSpc>
                <a:spcPct val="100000"/>
              </a:lnSpc>
              <a:spcBef>
                <a:spcPts val="600"/>
              </a:spcBef>
              <a:buFont typeface="Thonburi" charset="0"/>
              <a:buChar char="•"/>
            </a:pPr>
            <a:r>
              <a:rPr lang="en-US" smtClean="0">
                <a:solidFill>
                  <a:schemeClr val="tx1"/>
                </a:solidFill>
              </a:rPr>
              <a:t>Nonblocking cache</a:t>
            </a:r>
            <a:r>
              <a:rPr lang="en-US" smtClean="0"/>
              <a:t> – allows the processor to continue to access the cache while the cache is handling an earlier miss</a:t>
            </a:r>
          </a:p>
          <a:p>
            <a:pPr marL="261938" indent="-261938" eaLnBrk="1" hangingPunct="1">
              <a:lnSpc>
                <a:spcPct val="100000"/>
              </a:lnSpc>
              <a:spcBef>
                <a:spcPts val="600"/>
              </a:spcBef>
            </a:pPr>
            <a:r>
              <a:rPr lang="en-US" smtClean="0"/>
              <a:t>Write misses (D$)</a:t>
            </a:r>
          </a:p>
          <a:p>
            <a:pPr lvl="1" eaLnBrk="1" hangingPunct="1">
              <a:lnSpc>
                <a:spcPct val="100000"/>
              </a:lnSpc>
              <a:spcBef>
                <a:spcPts val="600"/>
              </a:spcBef>
              <a:buFont typeface="Thonburi" charset="0"/>
              <a:buChar char="•"/>
            </a:pPr>
            <a:r>
              <a:rPr lang="en-US" smtClean="0"/>
              <a:t>If using write allocate must </a:t>
            </a:r>
            <a:r>
              <a:rPr lang="en-US" i="1" smtClean="0"/>
              <a:t>first</a:t>
            </a:r>
            <a:r>
              <a:rPr lang="en-US" smtClean="0"/>
              <a:t> fetch the block from memory and then write the word to the block (or could end up with a “garbled” block in the cache (e.g., for 4 word blocks, a new tag, one word of data from the new block, and three words of data from the old block)</a:t>
            </a:r>
          </a:p>
        </p:txBody>
      </p:sp>
    </p:spTree>
  </p:cSld>
  <p:clrMapOvr>
    <a:masterClrMapping/>
  </p:clrMapOvr>
  <p:transition advClick="0"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2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22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22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2229">
                                            <p:txEl>
                                              <p:pRg st="5" end="5"/>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52229">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522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autoUpdateAnimBg="0"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011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011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0117" name="Rectangle 4"/>
          <p:cNvSpPr>
            <a:spLocks noChangeArrowheads="1"/>
          </p:cNvSpPr>
          <p:nvPr>
            <p:ph type="body" idx="1"/>
          </p:nvPr>
        </p:nvSpPr>
        <p:spPr>
          <a:xfrm>
            <a:off x="533400" y="762000"/>
            <a:ext cx="8001000" cy="2476500"/>
          </a:xfrm>
        </p:spPr>
        <p:txBody>
          <a:bodyPr lIns="38100" tIns="38100" rIns="38100" bIns="38100">
            <a:normAutofit/>
          </a:bodyPr>
          <a:lstStyle/>
          <a:p>
            <a:pPr marL="304800" indent="-304800" eaLnBrk="1" hangingPunct="1">
              <a:spcBef>
                <a:spcPct val="0"/>
              </a:spcBef>
            </a:pPr>
            <a:r>
              <a:rPr lang="en-US" sz="1800" dirty="0" smtClean="0"/>
              <a:t>The off-chip interconnect and memory architecture can affect overall system performance in dramatic ways</a:t>
            </a:r>
          </a:p>
        </p:txBody>
      </p:sp>
      <p:sp>
        <p:nvSpPr>
          <p:cNvPr id="90118" name="Rectangle 5"/>
          <p:cNvSpPr>
            <a:spLocks noChangeArrowheads="1"/>
          </p:cNvSpPr>
          <p:nvPr>
            <p:ph type="title"/>
          </p:nvPr>
        </p:nvSpPr>
        <p:spPr>
          <a:xfrm>
            <a:off x="533400" y="228600"/>
            <a:ext cx="8153400" cy="492125"/>
          </a:xfrm>
        </p:spPr>
        <p:txBody>
          <a:bodyPr lIns="38100" tIns="38100" rIns="38100" bIns="38100" anchor="ctr">
            <a:normAutofit fontScale="90000"/>
          </a:bodyPr>
          <a:lstStyle/>
          <a:p>
            <a:pPr algn="ctr" eaLnBrk="1" hangingPunct="1"/>
            <a:r>
              <a:rPr lang="en-US" sz="3200" smtClean="0">
                <a:solidFill>
                  <a:schemeClr val="tx2"/>
                </a:solidFill>
              </a:rPr>
              <a:t>Memory Systems that Support Caches</a:t>
            </a:r>
            <a:endParaRPr lang="en-US" smtClean="0"/>
          </a:p>
        </p:txBody>
      </p:sp>
      <p:sp>
        <p:nvSpPr>
          <p:cNvPr id="90119" name="Rectangle 6"/>
          <p:cNvSpPr>
            <a:spLocks/>
          </p:cNvSpPr>
          <p:nvPr/>
        </p:nvSpPr>
        <p:spPr bwMode="auto">
          <a:xfrm>
            <a:off x="1447800" y="1905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90120" name="Rectangle 7"/>
          <p:cNvSpPr>
            <a:spLocks/>
          </p:cNvSpPr>
          <p:nvPr/>
        </p:nvSpPr>
        <p:spPr bwMode="auto">
          <a:xfrm>
            <a:off x="1524000" y="1981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90121" name="AutoShape 8"/>
          <p:cNvSpPr>
            <a:spLocks/>
          </p:cNvSpPr>
          <p:nvPr/>
        </p:nvSpPr>
        <p:spPr bwMode="auto">
          <a:xfrm>
            <a:off x="1600200" y="2362200"/>
            <a:ext cx="609600" cy="304800"/>
          </a:xfrm>
          <a:custGeom>
            <a:avLst/>
            <a:gdLst>
              <a:gd name="T0" fmla="*/ 304800 w 21600"/>
              <a:gd name="T1" fmla="*/ 152400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90122" name="Rectangle 9"/>
          <p:cNvSpPr>
            <a:spLocks/>
          </p:cNvSpPr>
          <p:nvPr/>
        </p:nvSpPr>
        <p:spPr bwMode="auto">
          <a:xfrm>
            <a:off x="1447800" y="2667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90123" name="Rectangle 10"/>
          <p:cNvSpPr>
            <a:spLocks/>
          </p:cNvSpPr>
          <p:nvPr/>
        </p:nvSpPr>
        <p:spPr bwMode="auto">
          <a:xfrm>
            <a:off x="1447800" y="2895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90124" name="Rectangle 11"/>
          <p:cNvSpPr>
            <a:spLocks/>
          </p:cNvSpPr>
          <p:nvPr/>
        </p:nvSpPr>
        <p:spPr bwMode="auto">
          <a:xfrm>
            <a:off x="1447800" y="4114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90125" name="AutoShape 12"/>
          <p:cNvSpPr>
            <a:spLocks/>
          </p:cNvSpPr>
          <p:nvPr/>
        </p:nvSpPr>
        <p:spPr bwMode="auto">
          <a:xfrm>
            <a:off x="1447800" y="3505200"/>
            <a:ext cx="838200" cy="609600"/>
          </a:xfrm>
          <a:custGeom>
            <a:avLst/>
            <a:gdLst>
              <a:gd name="T0" fmla="*/ 419100 w 21600"/>
              <a:gd name="T1" fmla="*/ 304800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90126" name="Rectangle 13"/>
          <p:cNvSpPr>
            <a:spLocks/>
          </p:cNvSpPr>
          <p:nvPr/>
        </p:nvSpPr>
        <p:spPr bwMode="auto">
          <a:xfrm>
            <a:off x="1371600" y="4495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90127" name="Rectangle 14"/>
          <p:cNvSpPr>
            <a:spLocks/>
          </p:cNvSpPr>
          <p:nvPr/>
        </p:nvSpPr>
        <p:spPr bwMode="auto">
          <a:xfrm>
            <a:off x="1600200" y="3657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90128" name="Rectangle 15"/>
          <p:cNvSpPr>
            <a:spLocks/>
          </p:cNvSpPr>
          <p:nvPr/>
        </p:nvSpPr>
        <p:spPr bwMode="auto">
          <a:xfrm>
            <a:off x="1066800" y="1905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90129" name="Rectangle 16"/>
          <p:cNvSpPr>
            <a:spLocks/>
          </p:cNvSpPr>
          <p:nvPr/>
        </p:nvSpPr>
        <p:spPr bwMode="auto">
          <a:xfrm>
            <a:off x="2819400" y="1524000"/>
            <a:ext cx="5651500" cy="647700"/>
          </a:xfrm>
          <a:prstGeom prst="rect">
            <a:avLst/>
          </a:prstGeom>
          <a:noFill/>
          <a:ln w="12700">
            <a:noFill/>
            <a:miter lim="800000"/>
            <a:headEnd/>
            <a:tailEnd/>
          </a:ln>
        </p:spPr>
        <p:txBody>
          <a:bodyPr lIns="38100" tIns="38100" rIns="38100" bIns="38100"/>
          <a:lstStyle/>
          <a:p>
            <a:pPr algn="l"/>
            <a:r>
              <a:rPr lang="en-US" sz="2000">
                <a:latin typeface="Arial" charset="0"/>
                <a:cs typeface="Arial" charset="0"/>
                <a:sym typeface="Arial" charset="0"/>
              </a:rPr>
              <a:t>One word wide organization (one word wide bus and one word wide memory)</a:t>
            </a:r>
          </a:p>
        </p:txBody>
      </p:sp>
      <p:sp>
        <p:nvSpPr>
          <p:cNvPr id="54289" name="Rectangle 17"/>
          <p:cNvSpPr>
            <a:spLocks/>
          </p:cNvSpPr>
          <p:nvPr/>
        </p:nvSpPr>
        <p:spPr bwMode="auto">
          <a:xfrm>
            <a:off x="2819400" y="2286000"/>
            <a:ext cx="6032500" cy="4076700"/>
          </a:xfrm>
          <a:prstGeom prst="rect">
            <a:avLst/>
          </a:prstGeom>
          <a:noFill/>
          <a:ln w="12700">
            <a:noFill/>
            <a:miter lim="800000"/>
            <a:headEnd/>
            <a:tailEnd/>
          </a:ln>
        </p:spPr>
        <p:txBody>
          <a:bodyPr lIns="38100" tIns="38100" rIns="38100" bIns="38100"/>
          <a:lstStyle/>
          <a:p>
            <a:pPr marL="419100" indent="-419100" algn="l">
              <a:spcBef>
                <a:spcPts val="600"/>
              </a:spcBef>
              <a:buClr>
                <a:srgbClr val="FC0128"/>
              </a:buClr>
              <a:buSzPct val="75000"/>
              <a:buFont typeface="Wingdings" charset="2"/>
              <a:buChar char="q"/>
            </a:pPr>
            <a:r>
              <a:rPr lang="en-US" sz="2400">
                <a:latin typeface="Arial" charset="0"/>
                <a:cs typeface="Arial" charset="0"/>
                <a:sym typeface="Arial" charset="0"/>
              </a:rPr>
              <a:t>Assume</a:t>
            </a:r>
            <a:endParaRPr lang="en-US" sz="1800">
              <a:solidFill>
                <a:schemeClr val="tx1"/>
              </a:solidFill>
              <a:latin typeface="Arial" charset="0"/>
              <a:cs typeface="Arial" charset="0"/>
              <a:sym typeface="Arial" charset="0"/>
            </a:endParaRPr>
          </a:p>
          <a:p>
            <a:pPr marL="419100" indent="-419100" algn="l">
              <a:spcBef>
                <a:spcPts val="600"/>
              </a:spcBef>
              <a:buFontTx/>
              <a:buChar char="•"/>
            </a:pPr>
            <a:r>
              <a:rPr lang="en-US" sz="2000">
                <a:latin typeface="Arial" charset="0"/>
                <a:cs typeface="Arial" charset="0"/>
                <a:sym typeface="Arial" charset="0"/>
              </a:rPr>
              <a:t>1 memory bus clock cycle to send the addr</a:t>
            </a:r>
            <a:endParaRPr lang="en-US" sz="1800">
              <a:solidFill>
                <a:schemeClr val="tx1"/>
              </a:solidFill>
              <a:latin typeface="Arial" charset="0"/>
              <a:cs typeface="Arial" charset="0"/>
              <a:sym typeface="Arial" charset="0"/>
            </a:endParaRPr>
          </a:p>
          <a:p>
            <a:pPr marL="419100" indent="-419100" algn="l">
              <a:spcBef>
                <a:spcPts val="600"/>
              </a:spcBef>
              <a:buFontTx/>
              <a:buChar char="•"/>
            </a:pPr>
            <a:r>
              <a:rPr lang="en-US" sz="2000">
                <a:latin typeface="Arial" charset="0"/>
                <a:cs typeface="Arial" charset="0"/>
                <a:sym typeface="Arial" charset="0"/>
              </a:rPr>
              <a:t>15 memory bus clock cycles to get the 1</a:t>
            </a:r>
            <a:r>
              <a:rPr lang="en-US" sz="2000" baseline="30000">
                <a:latin typeface="Arial" charset="0"/>
                <a:cs typeface="Arial" charset="0"/>
                <a:sym typeface="Arial" charset="0"/>
              </a:rPr>
              <a:t>st</a:t>
            </a:r>
            <a:r>
              <a:rPr lang="en-US" sz="2000">
                <a:latin typeface="Arial" charset="0"/>
                <a:cs typeface="Arial" charset="0"/>
                <a:sym typeface="Arial" charset="0"/>
              </a:rPr>
              <a:t> word in the block from DRAM (row </a:t>
            </a:r>
            <a:r>
              <a:rPr lang="en-US" sz="2000">
                <a:solidFill>
                  <a:srgbClr val="063DE8"/>
                </a:solidFill>
                <a:latin typeface="Arial" charset="0"/>
                <a:cs typeface="Arial" charset="0"/>
                <a:sym typeface="Arial" charset="0"/>
              </a:rPr>
              <a:t>cycle</a:t>
            </a:r>
            <a:r>
              <a:rPr lang="en-US" sz="2000">
                <a:latin typeface="Arial" charset="0"/>
                <a:cs typeface="Arial" charset="0"/>
                <a:sym typeface="Arial" charset="0"/>
              </a:rPr>
              <a:t> time), 5 memory bus clock cycles for  2</a:t>
            </a:r>
            <a:r>
              <a:rPr lang="en-US" sz="2000" baseline="30000">
                <a:latin typeface="Arial" charset="0"/>
                <a:cs typeface="Arial" charset="0"/>
                <a:sym typeface="Arial" charset="0"/>
              </a:rPr>
              <a:t>nd</a:t>
            </a:r>
            <a:r>
              <a:rPr lang="en-US" sz="2000">
                <a:latin typeface="Arial" charset="0"/>
                <a:cs typeface="Arial" charset="0"/>
                <a:sym typeface="Arial" charset="0"/>
              </a:rPr>
              <a:t>, 3</a:t>
            </a:r>
            <a:r>
              <a:rPr lang="en-US" sz="2000" baseline="30000">
                <a:latin typeface="Arial" charset="0"/>
                <a:cs typeface="Arial" charset="0"/>
                <a:sym typeface="Arial" charset="0"/>
              </a:rPr>
              <a:t>rd</a:t>
            </a:r>
            <a:r>
              <a:rPr lang="en-US" sz="2000">
                <a:latin typeface="Arial" charset="0"/>
                <a:cs typeface="Arial" charset="0"/>
                <a:sym typeface="Arial" charset="0"/>
              </a:rPr>
              <a:t>, 4</a:t>
            </a:r>
            <a:r>
              <a:rPr lang="en-US" sz="2000" baseline="30000">
                <a:latin typeface="Arial" charset="0"/>
                <a:cs typeface="Arial" charset="0"/>
                <a:sym typeface="Arial" charset="0"/>
              </a:rPr>
              <a:t>th</a:t>
            </a:r>
            <a:r>
              <a:rPr lang="en-US" sz="2000">
                <a:latin typeface="Arial" charset="0"/>
                <a:cs typeface="Arial" charset="0"/>
                <a:sym typeface="Arial" charset="0"/>
              </a:rPr>
              <a:t> words (column </a:t>
            </a:r>
            <a:r>
              <a:rPr lang="en-US" sz="2000">
                <a:solidFill>
                  <a:srgbClr val="063DE8"/>
                </a:solidFill>
                <a:latin typeface="Arial" charset="0"/>
                <a:cs typeface="Arial" charset="0"/>
                <a:sym typeface="Arial" charset="0"/>
              </a:rPr>
              <a:t>access</a:t>
            </a:r>
            <a:r>
              <a:rPr lang="en-US" sz="2000">
                <a:latin typeface="Arial" charset="0"/>
                <a:cs typeface="Arial" charset="0"/>
                <a:sym typeface="Arial" charset="0"/>
              </a:rPr>
              <a:t> time)</a:t>
            </a:r>
            <a:endParaRPr lang="en-US" sz="1800">
              <a:solidFill>
                <a:schemeClr val="tx1"/>
              </a:solidFill>
              <a:latin typeface="Arial" charset="0"/>
              <a:cs typeface="Arial" charset="0"/>
              <a:sym typeface="Arial" charset="0"/>
            </a:endParaRPr>
          </a:p>
          <a:p>
            <a:pPr marL="419100" indent="-419100" algn="l">
              <a:spcBef>
                <a:spcPts val="600"/>
              </a:spcBef>
              <a:buFontTx/>
              <a:buChar char="•"/>
            </a:pPr>
            <a:r>
              <a:rPr lang="en-US" sz="2000">
                <a:latin typeface="Arial" charset="0"/>
                <a:cs typeface="Arial" charset="0"/>
                <a:sym typeface="Arial" charset="0"/>
              </a:rPr>
              <a:t>1 memory bus clock cycle to return a word of data</a:t>
            </a:r>
            <a:endParaRPr lang="en-US" sz="1800">
              <a:solidFill>
                <a:schemeClr val="tx1"/>
              </a:solidFill>
              <a:latin typeface="Arial" charset="0"/>
              <a:cs typeface="Arial" charset="0"/>
              <a:sym typeface="Arial" charset="0"/>
            </a:endParaRPr>
          </a:p>
          <a:p>
            <a:pPr marL="419100" indent="-419100" algn="l">
              <a:spcBef>
                <a:spcPts val="600"/>
              </a:spcBef>
              <a:buClr>
                <a:srgbClr val="FC0128"/>
              </a:buClr>
              <a:buSzPct val="75000"/>
              <a:buFont typeface="Wingdings" charset="2"/>
              <a:buChar char="q"/>
            </a:pPr>
            <a:r>
              <a:rPr lang="en-US" sz="2400">
                <a:latin typeface="Arial" charset="0"/>
                <a:cs typeface="Arial" charset="0"/>
                <a:sym typeface="Arial" charset="0"/>
              </a:rPr>
              <a:t>Memory-Bus to Cache bandwidth</a:t>
            </a:r>
            <a:endParaRPr lang="en-US" sz="1800">
              <a:solidFill>
                <a:schemeClr val="tx1"/>
              </a:solidFill>
              <a:latin typeface="Arial" charset="0"/>
              <a:cs typeface="Arial" charset="0"/>
              <a:sym typeface="Arial" charset="0"/>
            </a:endParaRPr>
          </a:p>
          <a:p>
            <a:pPr marL="419100" indent="-419100" algn="l">
              <a:spcBef>
                <a:spcPts val="600"/>
              </a:spcBef>
              <a:buClr>
                <a:srgbClr val="FC0128"/>
              </a:buClr>
              <a:buSzPct val="100000"/>
              <a:buFont typeface="Wingdings" charset="2"/>
              <a:buChar char="l"/>
            </a:pPr>
            <a:r>
              <a:rPr lang="en-US" sz="2000">
                <a:latin typeface="Arial" charset="0"/>
                <a:cs typeface="Arial" charset="0"/>
                <a:sym typeface="Arial" charset="0"/>
              </a:rPr>
              <a:t>number of bytes accessed from memory and transferred to cache/CPU per memory bus clock cycle</a:t>
            </a:r>
          </a:p>
        </p:txBody>
      </p:sp>
      <p:sp>
        <p:nvSpPr>
          <p:cNvPr id="90131" name="Rectangle 18"/>
          <p:cNvSpPr>
            <a:spLocks/>
          </p:cNvSpPr>
          <p:nvPr/>
        </p:nvSpPr>
        <p:spPr bwMode="auto">
          <a:xfrm>
            <a:off x="152400" y="3733800"/>
            <a:ext cx="1231900" cy="977900"/>
          </a:xfrm>
          <a:prstGeom prst="rect">
            <a:avLst/>
          </a:prstGeom>
          <a:noFill/>
          <a:ln w="12700">
            <a:noFill/>
            <a:miter lim="800000"/>
            <a:headEnd/>
            <a:tailEnd/>
          </a:ln>
        </p:spPr>
        <p:txBody>
          <a:bodyPr lIns="38100" tIns="38100" rIns="38100" bIns="38100"/>
          <a:lstStyle/>
          <a:p>
            <a:pPr algn="r"/>
            <a:r>
              <a:rPr lang="en-US" sz="1600">
                <a:solidFill>
                  <a:schemeClr val="tx1"/>
                </a:solidFill>
                <a:latin typeface="Arial" charset="0"/>
                <a:cs typeface="Arial" charset="0"/>
                <a:sym typeface="Arial" charset="0"/>
              </a:rPr>
              <a:t>32-bit data</a:t>
            </a:r>
            <a:endParaRPr lang="en-US" sz="1800">
              <a:solidFill>
                <a:schemeClr val="tx1"/>
              </a:solidFill>
              <a:latin typeface="Arial" charset="0"/>
              <a:cs typeface="Arial" charset="0"/>
              <a:sym typeface="Arial" charset="0"/>
            </a:endParaRPr>
          </a:p>
          <a:p>
            <a:pPr algn="r"/>
            <a:r>
              <a:rPr lang="en-US" sz="1600">
                <a:solidFill>
                  <a:schemeClr val="tx1"/>
                </a:solidFill>
                <a:latin typeface="Arial" charset="0"/>
                <a:cs typeface="Arial" charset="0"/>
                <a:sym typeface="Arial" charset="0"/>
              </a:rPr>
              <a:t>&amp;</a:t>
            </a:r>
            <a:endParaRPr lang="en-US" sz="1800">
              <a:solidFill>
                <a:schemeClr val="tx1"/>
              </a:solidFill>
              <a:latin typeface="Arial" charset="0"/>
              <a:cs typeface="Arial" charset="0"/>
              <a:sym typeface="Arial" charset="0"/>
            </a:endParaRPr>
          </a:p>
          <a:p>
            <a:pPr algn="r"/>
            <a:r>
              <a:rPr lang="en-US" sz="1600">
                <a:solidFill>
                  <a:schemeClr val="tx1"/>
                </a:solidFill>
                <a:latin typeface="Arial" charset="0"/>
                <a:cs typeface="Arial" charset="0"/>
                <a:sym typeface="Arial" charset="0"/>
              </a:rPr>
              <a:t>32-bit addr</a:t>
            </a:r>
            <a:endParaRPr lang="en-US" sz="1800">
              <a:solidFill>
                <a:schemeClr val="tx1"/>
              </a:solidFill>
              <a:latin typeface="Arial" charset="0"/>
              <a:cs typeface="Arial" charset="0"/>
              <a:sym typeface="Arial" charset="0"/>
            </a:endParaRPr>
          </a:p>
          <a:p>
            <a:pPr algn="r"/>
            <a:r>
              <a:rPr lang="en-US" sz="1600">
                <a:solidFill>
                  <a:schemeClr val="tx1"/>
                </a:solidFill>
                <a:latin typeface="Arial" charset="0"/>
                <a:cs typeface="Arial" charset="0"/>
                <a:sym typeface="Arial" charset="0"/>
              </a:rPr>
              <a:t>per cycle</a:t>
            </a:r>
          </a:p>
        </p:txBody>
      </p:sp>
      <p:sp>
        <p:nvSpPr>
          <p:cNvPr id="90132" name="Line 19"/>
          <p:cNvSpPr>
            <a:spLocks noChangeShapeType="1"/>
          </p:cNvSpPr>
          <p:nvPr/>
        </p:nvSpPr>
        <p:spPr bwMode="auto">
          <a:xfrm>
            <a:off x="1371600" y="3733800"/>
            <a:ext cx="1066800" cy="0"/>
          </a:xfrm>
          <a:prstGeom prst="line">
            <a:avLst/>
          </a:prstGeom>
          <a:noFill/>
          <a:ln w="28575">
            <a:solidFill>
              <a:schemeClr val="tx1"/>
            </a:solidFill>
            <a:round/>
            <a:headEnd/>
            <a:tailEnd/>
          </a:ln>
        </p:spPr>
        <p:txBody>
          <a:bodyPr lIns="0" tIns="0" rIns="0" bIns="0"/>
          <a:lstStyle/>
          <a:p>
            <a:endParaRPr lang="en-US"/>
          </a:p>
        </p:txBody>
      </p:sp>
      <p:sp>
        <p:nvSpPr>
          <p:cNvPr id="90133" name="Line 20"/>
          <p:cNvSpPr>
            <a:spLocks noChangeShapeType="1"/>
          </p:cNvSpPr>
          <p:nvPr/>
        </p:nvSpPr>
        <p:spPr bwMode="auto">
          <a:xfrm rot="10800000" flipH="1">
            <a:off x="1295400" y="3733800"/>
            <a:ext cx="228600" cy="304800"/>
          </a:xfrm>
          <a:prstGeom prst="line">
            <a:avLst/>
          </a:prstGeom>
          <a:noFill/>
          <a:ln w="12700">
            <a:solidFill>
              <a:schemeClr val="tx1"/>
            </a:solidFill>
            <a:round/>
            <a:headEnd/>
            <a:tailEnd type="triangle" w="med" len="med"/>
          </a:ln>
        </p:spPr>
        <p:txBody>
          <a:bodyPr lIns="0" tIns="0" rIns="0" bIns="0"/>
          <a:lstStyle/>
          <a:p>
            <a:endParaRPr lang="en-US"/>
          </a:p>
        </p:txBody>
      </p:sp>
      <p:sp>
        <p:nvSpPr>
          <p:cNvPr id="90134" name="Rectangle 21"/>
          <p:cNvSpPr>
            <a:spLocks/>
          </p:cNvSpPr>
          <p:nvPr/>
        </p:nvSpPr>
        <p:spPr bwMode="auto">
          <a:xfrm>
            <a:off x="914400" y="1600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90135" name="TextBox 22"/>
          <p:cNvSpPr txBox="1">
            <a:spLocks noChangeArrowheads="1"/>
          </p:cNvSpPr>
          <p:nvPr/>
        </p:nvSpPr>
        <p:spPr bwMode="auto">
          <a:xfrm>
            <a:off x="1752600" y="6477000"/>
            <a:ext cx="5943600" cy="400050"/>
          </a:xfrm>
          <a:prstGeom prst="rect">
            <a:avLst/>
          </a:prstGeom>
          <a:noFill/>
          <a:ln w="9525">
            <a:noFill/>
            <a:miter lim="800000"/>
            <a:headEnd/>
            <a:tailEnd/>
          </a:ln>
        </p:spPr>
        <p:txBody>
          <a:bodyPr>
            <a:spAutoFit/>
          </a:bodyPr>
          <a:lstStyle/>
          <a:p>
            <a:pPr algn="l"/>
            <a:r>
              <a:rPr lang="en-US" sz="2000">
                <a:solidFill>
                  <a:srgbClr val="FC0128"/>
                </a:solidFill>
              </a:rPr>
              <a:t>What is a bus?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216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216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2165"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Review: (DDR) SDRAM Operation</a:t>
            </a:r>
            <a:endParaRPr lang="en-US" smtClean="0"/>
          </a:p>
        </p:txBody>
      </p:sp>
      <p:sp>
        <p:nvSpPr>
          <p:cNvPr id="56325" name="Rectangle 5"/>
          <p:cNvSpPr>
            <a:spLocks/>
          </p:cNvSpPr>
          <p:nvPr/>
        </p:nvSpPr>
        <p:spPr bwMode="auto">
          <a:xfrm>
            <a:off x="5803900" y="1689100"/>
            <a:ext cx="1663700" cy="1651000"/>
          </a:xfrm>
          <a:prstGeom prst="rect">
            <a:avLst/>
          </a:prstGeom>
          <a:noFill/>
          <a:ln w="25400">
            <a:solidFill>
              <a:srgbClr val="000000"/>
            </a:solidFill>
            <a:miter lim="800000"/>
            <a:headEnd/>
            <a:tailEnd/>
          </a:ln>
          <a:effectLst>
            <a:outerShdw dist="107762" dir="2700000" algn="ctr" rotWithShape="0">
              <a:srgbClr val="FFFFFF">
                <a:alpha val="74997"/>
              </a:srgbClr>
            </a:outerShdw>
          </a:effectLst>
        </p:spPr>
        <p:txBody>
          <a:bodyPr wrap="none" lIns="0" tIns="0" rIns="0" bIns="0"/>
          <a:lstStyle/>
          <a:p>
            <a:pPr>
              <a:defRPr/>
            </a:pPr>
            <a:endParaRPr lang="en-US"/>
          </a:p>
        </p:txBody>
      </p:sp>
      <p:sp>
        <p:nvSpPr>
          <p:cNvPr id="92167" name="Line 6"/>
          <p:cNvSpPr>
            <a:spLocks noChangeShapeType="1"/>
          </p:cNvSpPr>
          <p:nvPr/>
        </p:nvSpPr>
        <p:spPr bwMode="auto">
          <a:xfrm>
            <a:off x="5422900" y="1676400"/>
            <a:ext cx="279400" cy="0"/>
          </a:xfrm>
          <a:prstGeom prst="line">
            <a:avLst/>
          </a:prstGeom>
          <a:noFill/>
          <a:ln w="25400">
            <a:solidFill>
              <a:srgbClr val="000000"/>
            </a:solidFill>
            <a:round/>
            <a:headEnd/>
            <a:tailEnd/>
          </a:ln>
        </p:spPr>
        <p:txBody>
          <a:bodyPr lIns="0" tIns="0" rIns="0" bIns="0"/>
          <a:lstStyle/>
          <a:p>
            <a:endParaRPr lang="en-US"/>
          </a:p>
        </p:txBody>
      </p:sp>
      <p:sp>
        <p:nvSpPr>
          <p:cNvPr id="92168" name="Line 7"/>
          <p:cNvSpPr>
            <a:spLocks noChangeShapeType="1"/>
          </p:cNvSpPr>
          <p:nvPr/>
        </p:nvSpPr>
        <p:spPr bwMode="auto">
          <a:xfrm>
            <a:off x="5435600" y="3352800"/>
            <a:ext cx="279400" cy="0"/>
          </a:xfrm>
          <a:prstGeom prst="line">
            <a:avLst/>
          </a:prstGeom>
          <a:noFill/>
          <a:ln w="25400">
            <a:solidFill>
              <a:srgbClr val="000000"/>
            </a:solidFill>
            <a:round/>
            <a:headEnd/>
            <a:tailEnd/>
          </a:ln>
        </p:spPr>
        <p:txBody>
          <a:bodyPr lIns="0" tIns="0" rIns="0" bIns="0"/>
          <a:lstStyle/>
          <a:p>
            <a:endParaRPr lang="en-US"/>
          </a:p>
        </p:txBody>
      </p:sp>
      <p:sp>
        <p:nvSpPr>
          <p:cNvPr id="92169" name="Line 8"/>
          <p:cNvSpPr>
            <a:spLocks noChangeShapeType="1"/>
          </p:cNvSpPr>
          <p:nvPr/>
        </p:nvSpPr>
        <p:spPr bwMode="auto">
          <a:xfrm rot="10800000" flipH="1">
            <a:off x="5562600" y="2959100"/>
            <a:ext cx="0" cy="406400"/>
          </a:xfrm>
          <a:prstGeom prst="line">
            <a:avLst/>
          </a:prstGeom>
          <a:noFill/>
          <a:ln w="25400">
            <a:solidFill>
              <a:srgbClr val="000000"/>
            </a:solidFill>
            <a:round/>
            <a:headEnd type="triangle" w="med" len="med"/>
            <a:tailEnd/>
          </a:ln>
        </p:spPr>
        <p:txBody>
          <a:bodyPr lIns="0" tIns="0" rIns="0" bIns="0"/>
          <a:lstStyle/>
          <a:p>
            <a:endParaRPr lang="en-US"/>
          </a:p>
        </p:txBody>
      </p:sp>
      <p:sp>
        <p:nvSpPr>
          <p:cNvPr id="92170" name="Line 9"/>
          <p:cNvSpPr>
            <a:spLocks noChangeShapeType="1"/>
          </p:cNvSpPr>
          <p:nvPr/>
        </p:nvSpPr>
        <p:spPr bwMode="auto">
          <a:xfrm>
            <a:off x="5562600" y="1689100"/>
            <a:ext cx="0" cy="355600"/>
          </a:xfrm>
          <a:prstGeom prst="line">
            <a:avLst/>
          </a:prstGeom>
          <a:noFill/>
          <a:ln w="25400">
            <a:solidFill>
              <a:srgbClr val="000000"/>
            </a:solidFill>
            <a:round/>
            <a:headEnd type="triangle" w="med" len="med"/>
            <a:tailEnd/>
          </a:ln>
        </p:spPr>
        <p:txBody>
          <a:bodyPr lIns="0" tIns="0" rIns="0" bIns="0"/>
          <a:lstStyle/>
          <a:p>
            <a:endParaRPr lang="en-US"/>
          </a:p>
        </p:txBody>
      </p:sp>
      <p:sp>
        <p:nvSpPr>
          <p:cNvPr id="92171" name="Rectangle 10"/>
          <p:cNvSpPr>
            <a:spLocks/>
          </p:cNvSpPr>
          <p:nvPr/>
        </p:nvSpPr>
        <p:spPr bwMode="auto">
          <a:xfrm rot="-5400000">
            <a:off x="5187950" y="2406650"/>
            <a:ext cx="708025"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N rows</a:t>
            </a:r>
          </a:p>
        </p:txBody>
      </p:sp>
      <p:sp>
        <p:nvSpPr>
          <p:cNvPr id="92172" name="Line 11"/>
          <p:cNvSpPr>
            <a:spLocks noChangeShapeType="1"/>
          </p:cNvSpPr>
          <p:nvPr/>
        </p:nvSpPr>
        <p:spPr bwMode="auto">
          <a:xfrm>
            <a:off x="7842250" y="1009650"/>
            <a:ext cx="0" cy="279400"/>
          </a:xfrm>
          <a:prstGeom prst="line">
            <a:avLst/>
          </a:prstGeom>
          <a:noFill/>
          <a:ln w="25400">
            <a:solidFill>
              <a:srgbClr val="000000"/>
            </a:solidFill>
            <a:round/>
            <a:headEnd/>
            <a:tailEnd/>
          </a:ln>
        </p:spPr>
        <p:txBody>
          <a:bodyPr lIns="0" tIns="0" rIns="0" bIns="0"/>
          <a:lstStyle/>
          <a:p>
            <a:endParaRPr lang="en-US"/>
          </a:p>
        </p:txBody>
      </p:sp>
      <p:sp>
        <p:nvSpPr>
          <p:cNvPr id="92173" name="Line 12"/>
          <p:cNvSpPr>
            <a:spLocks noChangeShapeType="1"/>
          </p:cNvSpPr>
          <p:nvPr/>
        </p:nvSpPr>
        <p:spPr bwMode="auto">
          <a:xfrm>
            <a:off x="6165850" y="1009650"/>
            <a:ext cx="0" cy="279400"/>
          </a:xfrm>
          <a:prstGeom prst="line">
            <a:avLst/>
          </a:prstGeom>
          <a:noFill/>
          <a:ln w="25400">
            <a:solidFill>
              <a:srgbClr val="000000"/>
            </a:solidFill>
            <a:round/>
            <a:headEnd/>
            <a:tailEnd/>
          </a:ln>
        </p:spPr>
        <p:txBody>
          <a:bodyPr lIns="0" tIns="0" rIns="0" bIns="0"/>
          <a:lstStyle/>
          <a:p>
            <a:endParaRPr lang="en-US"/>
          </a:p>
        </p:txBody>
      </p:sp>
      <p:sp>
        <p:nvSpPr>
          <p:cNvPr id="92174" name="Line 13"/>
          <p:cNvSpPr>
            <a:spLocks noChangeShapeType="1"/>
          </p:cNvSpPr>
          <p:nvPr/>
        </p:nvSpPr>
        <p:spPr bwMode="auto">
          <a:xfrm>
            <a:off x="6178550" y="1149350"/>
            <a:ext cx="355600" cy="0"/>
          </a:xfrm>
          <a:prstGeom prst="line">
            <a:avLst/>
          </a:prstGeom>
          <a:noFill/>
          <a:ln w="25400">
            <a:solidFill>
              <a:srgbClr val="000000"/>
            </a:solidFill>
            <a:round/>
            <a:headEnd type="triangle" w="med" len="med"/>
            <a:tailEnd/>
          </a:ln>
        </p:spPr>
        <p:txBody>
          <a:bodyPr lIns="0" tIns="0" rIns="0" bIns="0"/>
          <a:lstStyle/>
          <a:p>
            <a:endParaRPr lang="en-US"/>
          </a:p>
        </p:txBody>
      </p:sp>
      <p:sp>
        <p:nvSpPr>
          <p:cNvPr id="92175" name="Line 14"/>
          <p:cNvSpPr>
            <a:spLocks noChangeShapeType="1"/>
          </p:cNvSpPr>
          <p:nvPr/>
        </p:nvSpPr>
        <p:spPr bwMode="auto">
          <a:xfrm flipH="1">
            <a:off x="7448550" y="1149350"/>
            <a:ext cx="406400" cy="0"/>
          </a:xfrm>
          <a:prstGeom prst="line">
            <a:avLst/>
          </a:prstGeom>
          <a:noFill/>
          <a:ln w="25400">
            <a:solidFill>
              <a:srgbClr val="000000"/>
            </a:solidFill>
            <a:round/>
            <a:headEnd type="triangle" w="med" len="med"/>
            <a:tailEnd/>
          </a:ln>
        </p:spPr>
        <p:txBody>
          <a:bodyPr lIns="0" tIns="0" rIns="0" bIns="0"/>
          <a:lstStyle/>
          <a:p>
            <a:endParaRPr lang="en-US"/>
          </a:p>
        </p:txBody>
      </p:sp>
      <p:sp>
        <p:nvSpPr>
          <p:cNvPr id="92176" name="Rectangle 15"/>
          <p:cNvSpPr>
            <a:spLocks/>
          </p:cNvSpPr>
          <p:nvPr/>
        </p:nvSpPr>
        <p:spPr bwMode="auto">
          <a:xfrm>
            <a:off x="6594475" y="969963"/>
            <a:ext cx="641350"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N cols</a:t>
            </a:r>
          </a:p>
        </p:txBody>
      </p:sp>
      <p:sp>
        <p:nvSpPr>
          <p:cNvPr id="92177" name="Line 16"/>
          <p:cNvSpPr>
            <a:spLocks noChangeShapeType="1"/>
          </p:cNvSpPr>
          <p:nvPr/>
        </p:nvSpPr>
        <p:spPr bwMode="auto">
          <a:xfrm rot="10800000" flipH="1">
            <a:off x="5803900" y="1358900"/>
            <a:ext cx="279400" cy="330200"/>
          </a:xfrm>
          <a:prstGeom prst="line">
            <a:avLst/>
          </a:prstGeom>
          <a:noFill/>
          <a:ln w="25400">
            <a:solidFill>
              <a:srgbClr val="000000"/>
            </a:solidFill>
            <a:round/>
            <a:headEnd/>
            <a:tailEnd/>
          </a:ln>
        </p:spPr>
        <p:txBody>
          <a:bodyPr lIns="0" tIns="0" rIns="0" bIns="0"/>
          <a:lstStyle/>
          <a:p>
            <a:endParaRPr lang="en-US"/>
          </a:p>
        </p:txBody>
      </p:sp>
      <p:sp>
        <p:nvSpPr>
          <p:cNvPr id="92178" name="Line 17"/>
          <p:cNvSpPr>
            <a:spLocks noChangeShapeType="1"/>
          </p:cNvSpPr>
          <p:nvPr/>
        </p:nvSpPr>
        <p:spPr bwMode="auto">
          <a:xfrm rot="10800000" flipH="1">
            <a:off x="7480300" y="1358900"/>
            <a:ext cx="279400" cy="330200"/>
          </a:xfrm>
          <a:prstGeom prst="line">
            <a:avLst/>
          </a:prstGeom>
          <a:noFill/>
          <a:ln w="25400">
            <a:solidFill>
              <a:srgbClr val="000000"/>
            </a:solidFill>
            <a:round/>
            <a:headEnd/>
            <a:tailEnd/>
          </a:ln>
        </p:spPr>
        <p:txBody>
          <a:bodyPr lIns="0" tIns="0" rIns="0" bIns="0"/>
          <a:lstStyle/>
          <a:p>
            <a:endParaRPr lang="en-US"/>
          </a:p>
        </p:txBody>
      </p:sp>
      <p:sp>
        <p:nvSpPr>
          <p:cNvPr id="92179" name="Line 18"/>
          <p:cNvSpPr>
            <a:spLocks noChangeShapeType="1"/>
          </p:cNvSpPr>
          <p:nvPr/>
        </p:nvSpPr>
        <p:spPr bwMode="auto">
          <a:xfrm rot="10800000" flipH="1">
            <a:off x="7467600" y="3022600"/>
            <a:ext cx="279400" cy="330200"/>
          </a:xfrm>
          <a:prstGeom prst="line">
            <a:avLst/>
          </a:prstGeom>
          <a:noFill/>
          <a:ln w="25400">
            <a:solidFill>
              <a:srgbClr val="000000"/>
            </a:solidFill>
            <a:round/>
            <a:headEnd/>
            <a:tailEnd/>
          </a:ln>
        </p:spPr>
        <p:txBody>
          <a:bodyPr lIns="0" tIns="0" rIns="0" bIns="0"/>
          <a:lstStyle/>
          <a:p>
            <a:endParaRPr lang="en-US"/>
          </a:p>
        </p:txBody>
      </p:sp>
      <p:sp>
        <p:nvSpPr>
          <p:cNvPr id="92180" name="Line 19"/>
          <p:cNvSpPr>
            <a:spLocks noChangeShapeType="1"/>
          </p:cNvSpPr>
          <p:nvPr/>
        </p:nvSpPr>
        <p:spPr bwMode="auto">
          <a:xfrm>
            <a:off x="6108700" y="1371600"/>
            <a:ext cx="1651000" cy="0"/>
          </a:xfrm>
          <a:prstGeom prst="line">
            <a:avLst/>
          </a:prstGeom>
          <a:noFill/>
          <a:ln w="25400">
            <a:solidFill>
              <a:srgbClr val="000000"/>
            </a:solidFill>
            <a:round/>
            <a:headEnd/>
            <a:tailEnd/>
          </a:ln>
        </p:spPr>
        <p:txBody>
          <a:bodyPr lIns="0" tIns="0" rIns="0" bIns="0"/>
          <a:lstStyle/>
          <a:p>
            <a:endParaRPr lang="en-US"/>
          </a:p>
        </p:txBody>
      </p:sp>
      <p:sp>
        <p:nvSpPr>
          <p:cNvPr id="92181" name="Line 20"/>
          <p:cNvSpPr>
            <a:spLocks noChangeShapeType="1"/>
          </p:cNvSpPr>
          <p:nvPr/>
        </p:nvSpPr>
        <p:spPr bwMode="auto">
          <a:xfrm>
            <a:off x="7772400" y="1384300"/>
            <a:ext cx="0" cy="1651000"/>
          </a:xfrm>
          <a:prstGeom prst="line">
            <a:avLst/>
          </a:prstGeom>
          <a:noFill/>
          <a:ln w="25400">
            <a:solidFill>
              <a:srgbClr val="000000"/>
            </a:solidFill>
            <a:round/>
            <a:headEnd/>
            <a:tailEnd/>
          </a:ln>
        </p:spPr>
        <p:txBody>
          <a:bodyPr lIns="0" tIns="0" rIns="0" bIns="0"/>
          <a:lstStyle/>
          <a:p>
            <a:endParaRPr lang="en-US"/>
          </a:p>
        </p:txBody>
      </p:sp>
      <p:sp>
        <p:nvSpPr>
          <p:cNvPr id="92182" name="Rectangle 21"/>
          <p:cNvSpPr>
            <a:spLocks/>
          </p:cNvSpPr>
          <p:nvPr/>
        </p:nvSpPr>
        <p:spPr bwMode="auto">
          <a:xfrm>
            <a:off x="6310313" y="1828800"/>
            <a:ext cx="68580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DRAM</a:t>
            </a:r>
          </a:p>
        </p:txBody>
      </p:sp>
      <p:sp>
        <p:nvSpPr>
          <p:cNvPr id="92183" name="Line 22"/>
          <p:cNvSpPr>
            <a:spLocks noChangeShapeType="1"/>
          </p:cNvSpPr>
          <p:nvPr/>
        </p:nvSpPr>
        <p:spPr bwMode="auto">
          <a:xfrm rot="10800000">
            <a:off x="5486400" y="1143000"/>
            <a:ext cx="850900" cy="393700"/>
          </a:xfrm>
          <a:prstGeom prst="line">
            <a:avLst/>
          </a:prstGeom>
          <a:noFill/>
          <a:ln w="25400">
            <a:solidFill>
              <a:srgbClr val="000000"/>
            </a:solidFill>
            <a:round/>
            <a:headEnd/>
            <a:tailEnd/>
          </a:ln>
        </p:spPr>
        <p:txBody>
          <a:bodyPr lIns="0" tIns="0" rIns="0" bIns="0"/>
          <a:lstStyle/>
          <a:p>
            <a:endParaRPr lang="en-US"/>
          </a:p>
        </p:txBody>
      </p:sp>
      <p:sp>
        <p:nvSpPr>
          <p:cNvPr id="92184" name="Rectangle 23"/>
          <p:cNvSpPr>
            <a:spLocks/>
          </p:cNvSpPr>
          <p:nvPr/>
        </p:nvSpPr>
        <p:spPr bwMode="auto">
          <a:xfrm>
            <a:off x="3714750" y="685800"/>
            <a:ext cx="889000" cy="565150"/>
          </a:xfrm>
          <a:prstGeom prst="rect">
            <a:avLst/>
          </a:prstGeom>
          <a:noFill/>
          <a:ln w="12700">
            <a:noFill/>
            <a:miter lim="800000"/>
            <a:headEnd/>
            <a:tailEnd/>
          </a:ln>
        </p:spPr>
        <p:txBody>
          <a:bodyPr wrap="none" lIns="38100" tIns="38100" rIns="38100" bIns="38100">
            <a:spAutoFit/>
          </a:bodyPr>
          <a:lstStyle/>
          <a:p>
            <a:r>
              <a:rPr lang="en-US" sz="1600" b="1">
                <a:latin typeface="Arial" charset="0"/>
                <a:cs typeface="Arial" charset="0"/>
                <a:sym typeface="Arial" charset="0"/>
              </a:rPr>
              <a:t>Column</a:t>
            </a:r>
            <a:endParaRPr lang="en-US" sz="1800">
              <a:solidFill>
                <a:schemeClr val="tx1"/>
              </a:solidFill>
              <a:latin typeface="Arial" charset="0"/>
              <a:cs typeface="Arial" charset="0"/>
              <a:sym typeface="Arial" charset="0"/>
            </a:endParaRPr>
          </a:p>
          <a:p>
            <a:r>
              <a:rPr lang="en-US" sz="1600" b="1">
                <a:latin typeface="Arial" charset="0"/>
                <a:cs typeface="Arial" charset="0"/>
                <a:sym typeface="Arial" charset="0"/>
              </a:rPr>
              <a:t>Address</a:t>
            </a:r>
          </a:p>
        </p:txBody>
      </p:sp>
      <p:sp>
        <p:nvSpPr>
          <p:cNvPr id="92185" name="Line 24"/>
          <p:cNvSpPr>
            <a:spLocks noChangeShapeType="1"/>
          </p:cNvSpPr>
          <p:nvPr/>
        </p:nvSpPr>
        <p:spPr bwMode="auto">
          <a:xfrm>
            <a:off x="6324600" y="3822700"/>
            <a:ext cx="0" cy="292100"/>
          </a:xfrm>
          <a:prstGeom prst="line">
            <a:avLst/>
          </a:prstGeom>
          <a:noFill/>
          <a:ln w="25400">
            <a:solidFill>
              <a:srgbClr val="000000"/>
            </a:solidFill>
            <a:round/>
            <a:headEnd/>
            <a:tailEnd type="triangle" w="med" len="med"/>
          </a:ln>
        </p:spPr>
        <p:txBody>
          <a:bodyPr lIns="0" tIns="0" rIns="0" bIns="0"/>
          <a:lstStyle/>
          <a:p>
            <a:endParaRPr lang="en-US"/>
          </a:p>
        </p:txBody>
      </p:sp>
      <p:sp>
        <p:nvSpPr>
          <p:cNvPr id="92186" name="Rectangle 25"/>
          <p:cNvSpPr>
            <a:spLocks/>
          </p:cNvSpPr>
          <p:nvPr/>
        </p:nvSpPr>
        <p:spPr bwMode="auto">
          <a:xfrm>
            <a:off x="5715000" y="4038600"/>
            <a:ext cx="1284288"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M-bit Output</a:t>
            </a:r>
          </a:p>
        </p:txBody>
      </p:sp>
      <p:grpSp>
        <p:nvGrpSpPr>
          <p:cNvPr id="2" name="Group 26"/>
          <p:cNvGrpSpPr>
            <a:grpSpLocks/>
          </p:cNvGrpSpPr>
          <p:nvPr/>
        </p:nvGrpSpPr>
        <p:grpSpPr bwMode="auto">
          <a:xfrm>
            <a:off x="5803900" y="3187700"/>
            <a:ext cx="2911475" cy="1003300"/>
            <a:chOff x="0" y="0"/>
            <a:chExt cx="1834" cy="631"/>
          </a:xfrm>
        </p:grpSpPr>
        <p:sp>
          <p:nvSpPr>
            <p:cNvPr id="92257" name="Rectangle 27"/>
            <p:cNvSpPr>
              <a:spLocks/>
            </p:cNvSpPr>
            <p:nvPr/>
          </p:nvSpPr>
          <p:spPr bwMode="auto">
            <a:xfrm>
              <a:off x="0" y="207"/>
              <a:ext cx="1048" cy="176"/>
            </a:xfrm>
            <a:prstGeom prst="rect">
              <a:avLst/>
            </a:prstGeom>
            <a:noFill/>
            <a:ln w="25400">
              <a:solidFill>
                <a:schemeClr val="tx1"/>
              </a:solidFill>
              <a:miter lim="800000"/>
              <a:headEnd/>
              <a:tailEnd/>
            </a:ln>
          </p:spPr>
          <p:txBody>
            <a:bodyPr wrap="none" lIns="0" tIns="0" rIns="0" bIns="0"/>
            <a:lstStyle/>
            <a:p>
              <a:endParaRPr lang="en-US"/>
            </a:p>
          </p:txBody>
        </p:sp>
        <p:sp>
          <p:nvSpPr>
            <p:cNvPr id="92258" name="Line 28"/>
            <p:cNvSpPr>
              <a:spLocks noChangeShapeType="1"/>
            </p:cNvSpPr>
            <p:nvPr/>
          </p:nvSpPr>
          <p:spPr bwMode="auto">
            <a:xfrm rot="10800000" flipH="1">
              <a:off x="1056" y="0"/>
              <a:ext cx="176" cy="207"/>
            </a:xfrm>
            <a:prstGeom prst="line">
              <a:avLst/>
            </a:prstGeom>
            <a:noFill/>
            <a:ln w="25400">
              <a:solidFill>
                <a:schemeClr val="tx1"/>
              </a:solidFill>
              <a:round/>
              <a:headEnd/>
              <a:tailEnd/>
            </a:ln>
          </p:spPr>
          <p:txBody>
            <a:bodyPr lIns="0" tIns="0" rIns="0" bIns="0"/>
            <a:lstStyle/>
            <a:p>
              <a:endParaRPr lang="en-US"/>
            </a:p>
          </p:txBody>
        </p:sp>
        <p:sp>
          <p:nvSpPr>
            <p:cNvPr id="92259" name="Line 29"/>
            <p:cNvSpPr>
              <a:spLocks noChangeShapeType="1"/>
            </p:cNvSpPr>
            <p:nvPr/>
          </p:nvSpPr>
          <p:spPr bwMode="auto">
            <a:xfrm>
              <a:off x="1240" y="15"/>
              <a:ext cx="0" cy="176"/>
            </a:xfrm>
            <a:prstGeom prst="line">
              <a:avLst/>
            </a:prstGeom>
            <a:noFill/>
            <a:ln w="25400">
              <a:solidFill>
                <a:schemeClr val="tx1"/>
              </a:solidFill>
              <a:round/>
              <a:headEnd/>
              <a:tailEnd/>
            </a:ln>
          </p:spPr>
          <p:txBody>
            <a:bodyPr lIns="0" tIns="0" rIns="0" bIns="0"/>
            <a:lstStyle/>
            <a:p>
              <a:endParaRPr lang="en-US"/>
            </a:p>
          </p:txBody>
        </p:sp>
        <p:sp>
          <p:nvSpPr>
            <p:cNvPr id="92260" name="Line 30"/>
            <p:cNvSpPr>
              <a:spLocks noChangeShapeType="1"/>
            </p:cNvSpPr>
            <p:nvPr/>
          </p:nvSpPr>
          <p:spPr bwMode="auto">
            <a:xfrm rot="10800000" flipH="1">
              <a:off x="1056" y="191"/>
              <a:ext cx="176" cy="208"/>
            </a:xfrm>
            <a:prstGeom prst="line">
              <a:avLst/>
            </a:prstGeom>
            <a:noFill/>
            <a:ln w="25400">
              <a:solidFill>
                <a:schemeClr val="tx1"/>
              </a:solidFill>
              <a:round/>
              <a:headEnd/>
              <a:tailEnd/>
            </a:ln>
          </p:spPr>
          <p:txBody>
            <a:bodyPr lIns="0" tIns="0" rIns="0" bIns="0"/>
            <a:lstStyle/>
            <a:p>
              <a:endParaRPr lang="en-US"/>
            </a:p>
          </p:txBody>
        </p:sp>
        <p:sp>
          <p:nvSpPr>
            <p:cNvPr id="92261" name="Line 31"/>
            <p:cNvSpPr>
              <a:spLocks noChangeShapeType="1"/>
            </p:cNvSpPr>
            <p:nvPr/>
          </p:nvSpPr>
          <p:spPr bwMode="auto">
            <a:xfrm>
              <a:off x="1048" y="447"/>
              <a:ext cx="0" cy="128"/>
            </a:xfrm>
            <a:prstGeom prst="line">
              <a:avLst/>
            </a:prstGeom>
            <a:noFill/>
            <a:ln w="25400">
              <a:solidFill>
                <a:srgbClr val="000000"/>
              </a:solidFill>
              <a:round/>
              <a:headEnd/>
              <a:tailEnd/>
            </a:ln>
          </p:spPr>
          <p:txBody>
            <a:bodyPr lIns="0" tIns="0" rIns="0" bIns="0"/>
            <a:lstStyle/>
            <a:p>
              <a:endParaRPr lang="en-US"/>
            </a:p>
          </p:txBody>
        </p:sp>
        <p:sp>
          <p:nvSpPr>
            <p:cNvPr id="92262" name="Line 32"/>
            <p:cNvSpPr>
              <a:spLocks noChangeShapeType="1"/>
            </p:cNvSpPr>
            <p:nvPr/>
          </p:nvSpPr>
          <p:spPr bwMode="auto">
            <a:xfrm>
              <a:off x="1288" y="151"/>
              <a:ext cx="0" cy="176"/>
            </a:xfrm>
            <a:prstGeom prst="line">
              <a:avLst/>
            </a:prstGeom>
            <a:noFill/>
            <a:ln w="25400">
              <a:solidFill>
                <a:srgbClr val="000000"/>
              </a:solidFill>
              <a:round/>
              <a:headEnd/>
              <a:tailEnd/>
            </a:ln>
          </p:spPr>
          <p:txBody>
            <a:bodyPr lIns="0" tIns="0" rIns="0" bIns="0"/>
            <a:lstStyle/>
            <a:p>
              <a:endParaRPr lang="en-US"/>
            </a:p>
          </p:txBody>
        </p:sp>
        <p:sp>
          <p:nvSpPr>
            <p:cNvPr id="92263" name="Line 33"/>
            <p:cNvSpPr>
              <a:spLocks noChangeShapeType="1"/>
            </p:cNvSpPr>
            <p:nvPr/>
          </p:nvSpPr>
          <p:spPr bwMode="auto">
            <a:xfrm rot="10800000" flipH="1">
              <a:off x="904" y="479"/>
              <a:ext cx="136" cy="152"/>
            </a:xfrm>
            <a:prstGeom prst="line">
              <a:avLst/>
            </a:prstGeom>
            <a:noFill/>
            <a:ln w="25400">
              <a:solidFill>
                <a:srgbClr val="000000"/>
              </a:solidFill>
              <a:round/>
              <a:headEnd/>
              <a:tailEnd type="triangle" w="med" len="med"/>
            </a:ln>
          </p:spPr>
          <p:txBody>
            <a:bodyPr lIns="0" tIns="0" rIns="0" bIns="0"/>
            <a:lstStyle/>
            <a:p>
              <a:endParaRPr lang="en-US"/>
            </a:p>
          </p:txBody>
        </p:sp>
        <p:sp>
          <p:nvSpPr>
            <p:cNvPr id="92264" name="Line 34"/>
            <p:cNvSpPr>
              <a:spLocks noChangeShapeType="1"/>
            </p:cNvSpPr>
            <p:nvPr/>
          </p:nvSpPr>
          <p:spPr bwMode="auto">
            <a:xfrm rot="10800000" flipH="1">
              <a:off x="1288" y="8"/>
              <a:ext cx="144" cy="207"/>
            </a:xfrm>
            <a:prstGeom prst="line">
              <a:avLst/>
            </a:prstGeom>
            <a:noFill/>
            <a:ln w="25400">
              <a:solidFill>
                <a:srgbClr val="000000"/>
              </a:solidFill>
              <a:round/>
              <a:headEnd type="triangle" w="med" len="med"/>
              <a:tailEnd/>
            </a:ln>
          </p:spPr>
          <p:txBody>
            <a:bodyPr lIns="0" tIns="0" rIns="0" bIns="0"/>
            <a:lstStyle/>
            <a:p>
              <a:endParaRPr lang="en-US"/>
            </a:p>
          </p:txBody>
        </p:sp>
        <p:sp>
          <p:nvSpPr>
            <p:cNvPr id="92265" name="Rectangle 35"/>
            <p:cNvSpPr>
              <a:spLocks/>
            </p:cNvSpPr>
            <p:nvPr/>
          </p:nvSpPr>
          <p:spPr bwMode="auto">
            <a:xfrm>
              <a:off x="1096" y="343"/>
              <a:ext cx="738" cy="202"/>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M bit planes</a:t>
              </a:r>
            </a:p>
          </p:txBody>
        </p:sp>
        <p:sp>
          <p:nvSpPr>
            <p:cNvPr id="92266" name="Line 36"/>
            <p:cNvSpPr>
              <a:spLocks noChangeShapeType="1"/>
            </p:cNvSpPr>
            <p:nvPr/>
          </p:nvSpPr>
          <p:spPr bwMode="auto">
            <a:xfrm rot="10800000" flipH="1">
              <a:off x="0" y="95"/>
              <a:ext cx="80" cy="112"/>
            </a:xfrm>
            <a:prstGeom prst="line">
              <a:avLst/>
            </a:prstGeom>
            <a:noFill/>
            <a:ln w="25400">
              <a:solidFill>
                <a:schemeClr val="tx1"/>
              </a:solidFill>
              <a:round/>
              <a:headEnd/>
              <a:tailEnd/>
            </a:ln>
          </p:spPr>
          <p:txBody>
            <a:bodyPr lIns="0" tIns="0" rIns="0" bIns="0"/>
            <a:lstStyle/>
            <a:p>
              <a:endParaRPr lang="en-US"/>
            </a:p>
          </p:txBody>
        </p:sp>
        <p:sp>
          <p:nvSpPr>
            <p:cNvPr id="92267" name="Line 37"/>
            <p:cNvSpPr>
              <a:spLocks noChangeShapeType="1"/>
            </p:cNvSpPr>
            <p:nvPr/>
          </p:nvSpPr>
          <p:spPr bwMode="auto">
            <a:xfrm flipH="1">
              <a:off x="1136" y="7"/>
              <a:ext cx="112" cy="0"/>
            </a:xfrm>
            <a:prstGeom prst="line">
              <a:avLst/>
            </a:prstGeom>
            <a:noFill/>
            <a:ln w="25400">
              <a:solidFill>
                <a:schemeClr val="tx1"/>
              </a:solidFill>
              <a:round/>
              <a:headEnd/>
              <a:tailEnd/>
            </a:ln>
          </p:spPr>
          <p:txBody>
            <a:bodyPr lIns="0" tIns="0" rIns="0" bIns="0"/>
            <a:lstStyle/>
            <a:p>
              <a:endParaRPr lang="en-US"/>
            </a:p>
          </p:txBody>
        </p:sp>
        <p:sp>
          <p:nvSpPr>
            <p:cNvPr id="92268" name="Rectangle 38"/>
            <p:cNvSpPr>
              <a:spLocks/>
            </p:cNvSpPr>
            <p:nvPr/>
          </p:nvSpPr>
          <p:spPr bwMode="auto">
            <a:xfrm>
              <a:off x="31" y="199"/>
              <a:ext cx="873" cy="201"/>
            </a:xfrm>
            <a:prstGeom prst="rect">
              <a:avLst/>
            </a:prstGeom>
            <a:noFill/>
            <a:ln w="12700">
              <a:noFill/>
              <a:miter lim="800000"/>
              <a:headEnd/>
              <a:tailEnd/>
            </a:ln>
          </p:spPr>
          <p:txBody>
            <a:bodyPr wrap="none" lIns="38100" tIns="38100" rIns="38100" bIns="38100">
              <a:spAutoFit/>
            </a:bodyPr>
            <a:lstStyle/>
            <a:p>
              <a:pPr algn="l"/>
              <a:r>
                <a:rPr lang="en-US" sz="1600" b="1">
                  <a:solidFill>
                    <a:schemeClr val="tx1"/>
                  </a:solidFill>
                  <a:latin typeface="Arial" charset="0"/>
                  <a:cs typeface="Arial" charset="0"/>
                  <a:sym typeface="Arial" charset="0"/>
                </a:rPr>
                <a:t>  N x M SRAM</a:t>
              </a:r>
            </a:p>
          </p:txBody>
        </p:sp>
      </p:grpSp>
      <p:sp>
        <p:nvSpPr>
          <p:cNvPr id="92188" name="Line 39"/>
          <p:cNvSpPr>
            <a:spLocks noChangeShapeType="1"/>
          </p:cNvSpPr>
          <p:nvPr/>
        </p:nvSpPr>
        <p:spPr bwMode="auto">
          <a:xfrm>
            <a:off x="5803900" y="2514600"/>
            <a:ext cx="1651000" cy="0"/>
          </a:xfrm>
          <a:prstGeom prst="line">
            <a:avLst/>
          </a:prstGeom>
          <a:noFill/>
          <a:ln w="25400">
            <a:solidFill>
              <a:srgbClr val="000000"/>
            </a:solidFill>
            <a:round/>
            <a:headEnd/>
            <a:tailEnd/>
          </a:ln>
        </p:spPr>
        <p:txBody>
          <a:bodyPr lIns="0" tIns="0" rIns="0" bIns="0"/>
          <a:lstStyle/>
          <a:p>
            <a:endParaRPr lang="en-US"/>
          </a:p>
        </p:txBody>
      </p:sp>
      <p:sp>
        <p:nvSpPr>
          <p:cNvPr id="92189" name="Line 40"/>
          <p:cNvSpPr>
            <a:spLocks noChangeShapeType="1"/>
          </p:cNvSpPr>
          <p:nvPr/>
        </p:nvSpPr>
        <p:spPr bwMode="auto">
          <a:xfrm>
            <a:off x="5803900" y="2819400"/>
            <a:ext cx="1651000" cy="0"/>
          </a:xfrm>
          <a:prstGeom prst="line">
            <a:avLst/>
          </a:prstGeom>
          <a:noFill/>
          <a:ln w="25400">
            <a:solidFill>
              <a:srgbClr val="000000"/>
            </a:solidFill>
            <a:round/>
            <a:headEnd/>
            <a:tailEnd/>
          </a:ln>
        </p:spPr>
        <p:txBody>
          <a:bodyPr lIns="0" tIns="0" rIns="0" bIns="0"/>
          <a:lstStyle/>
          <a:p>
            <a:endParaRPr lang="en-US"/>
          </a:p>
        </p:txBody>
      </p:sp>
      <p:sp>
        <p:nvSpPr>
          <p:cNvPr id="92190" name="Line 41"/>
          <p:cNvSpPr>
            <a:spLocks noChangeShapeType="1"/>
          </p:cNvSpPr>
          <p:nvPr/>
        </p:nvSpPr>
        <p:spPr bwMode="auto">
          <a:xfrm rot="10800000" flipH="1">
            <a:off x="7480300" y="2197100"/>
            <a:ext cx="279400" cy="330200"/>
          </a:xfrm>
          <a:prstGeom prst="line">
            <a:avLst/>
          </a:prstGeom>
          <a:noFill/>
          <a:ln w="25400">
            <a:solidFill>
              <a:srgbClr val="000000"/>
            </a:solidFill>
            <a:round/>
            <a:headEnd/>
            <a:tailEnd/>
          </a:ln>
        </p:spPr>
        <p:txBody>
          <a:bodyPr lIns="0" tIns="0" rIns="0" bIns="0"/>
          <a:lstStyle/>
          <a:p>
            <a:endParaRPr lang="en-US"/>
          </a:p>
        </p:txBody>
      </p:sp>
      <p:sp>
        <p:nvSpPr>
          <p:cNvPr id="92191" name="Line 42"/>
          <p:cNvSpPr>
            <a:spLocks noChangeShapeType="1"/>
          </p:cNvSpPr>
          <p:nvPr/>
        </p:nvSpPr>
        <p:spPr bwMode="auto">
          <a:xfrm rot="10800000" flipH="1">
            <a:off x="7480300" y="2501900"/>
            <a:ext cx="279400" cy="330200"/>
          </a:xfrm>
          <a:prstGeom prst="line">
            <a:avLst/>
          </a:prstGeom>
          <a:noFill/>
          <a:ln w="25400">
            <a:solidFill>
              <a:srgbClr val="000000"/>
            </a:solidFill>
            <a:round/>
            <a:headEnd/>
            <a:tailEnd/>
          </a:ln>
        </p:spPr>
        <p:txBody>
          <a:bodyPr lIns="0" tIns="0" rIns="0" bIns="0"/>
          <a:lstStyle/>
          <a:p>
            <a:endParaRPr lang="en-US"/>
          </a:p>
        </p:txBody>
      </p:sp>
      <p:sp>
        <p:nvSpPr>
          <p:cNvPr id="92192" name="Line 43"/>
          <p:cNvSpPr>
            <a:spLocks noChangeShapeType="1"/>
          </p:cNvSpPr>
          <p:nvPr/>
        </p:nvSpPr>
        <p:spPr bwMode="auto">
          <a:xfrm>
            <a:off x="6629400" y="2819400"/>
            <a:ext cx="0" cy="660400"/>
          </a:xfrm>
          <a:prstGeom prst="line">
            <a:avLst/>
          </a:prstGeom>
          <a:noFill/>
          <a:ln w="50800">
            <a:solidFill>
              <a:srgbClr val="000000"/>
            </a:solidFill>
            <a:round/>
            <a:headEnd/>
            <a:tailEnd type="triangle" w="med" len="med"/>
          </a:ln>
        </p:spPr>
        <p:txBody>
          <a:bodyPr lIns="0" tIns="0" rIns="0" bIns="0"/>
          <a:lstStyle/>
          <a:p>
            <a:endParaRPr lang="en-US"/>
          </a:p>
        </p:txBody>
      </p:sp>
      <p:sp>
        <p:nvSpPr>
          <p:cNvPr id="92193" name="Line 44"/>
          <p:cNvSpPr>
            <a:spLocks noChangeShapeType="1"/>
          </p:cNvSpPr>
          <p:nvPr/>
        </p:nvSpPr>
        <p:spPr bwMode="auto">
          <a:xfrm>
            <a:off x="7632700" y="2514600"/>
            <a:ext cx="825500" cy="0"/>
          </a:xfrm>
          <a:prstGeom prst="line">
            <a:avLst/>
          </a:prstGeom>
          <a:noFill/>
          <a:ln w="25400">
            <a:solidFill>
              <a:srgbClr val="000000"/>
            </a:solidFill>
            <a:round/>
            <a:headEnd type="triangle" w="med" len="med"/>
            <a:tailEnd/>
          </a:ln>
        </p:spPr>
        <p:txBody>
          <a:bodyPr lIns="0" tIns="0" rIns="0" bIns="0"/>
          <a:lstStyle/>
          <a:p>
            <a:endParaRPr lang="en-US"/>
          </a:p>
        </p:txBody>
      </p:sp>
      <p:sp>
        <p:nvSpPr>
          <p:cNvPr id="92194" name="Rectangle 45"/>
          <p:cNvSpPr>
            <a:spLocks/>
          </p:cNvSpPr>
          <p:nvPr/>
        </p:nvSpPr>
        <p:spPr bwMode="auto">
          <a:xfrm>
            <a:off x="7842250" y="1981200"/>
            <a:ext cx="889000" cy="565150"/>
          </a:xfrm>
          <a:prstGeom prst="rect">
            <a:avLst/>
          </a:prstGeom>
          <a:noFill/>
          <a:ln w="12700">
            <a:noFill/>
            <a:miter lim="800000"/>
            <a:headEnd/>
            <a:tailEnd/>
          </a:ln>
        </p:spPr>
        <p:txBody>
          <a:bodyPr wrap="none" lIns="38100" tIns="38100" rIns="38100" bIns="38100">
            <a:spAutoFit/>
          </a:bodyPr>
          <a:lstStyle/>
          <a:p>
            <a:r>
              <a:rPr lang="en-US" sz="1600" b="1">
                <a:latin typeface="Arial" charset="0"/>
                <a:cs typeface="Arial" charset="0"/>
                <a:sym typeface="Arial" charset="0"/>
              </a:rPr>
              <a:t>Row</a:t>
            </a:r>
            <a:endParaRPr lang="en-US" sz="1800">
              <a:solidFill>
                <a:schemeClr val="tx1"/>
              </a:solidFill>
              <a:latin typeface="Arial" charset="0"/>
              <a:cs typeface="Arial" charset="0"/>
              <a:sym typeface="Arial" charset="0"/>
            </a:endParaRPr>
          </a:p>
          <a:p>
            <a:r>
              <a:rPr lang="en-US" sz="1600" b="1">
                <a:latin typeface="Arial" charset="0"/>
                <a:cs typeface="Arial" charset="0"/>
                <a:sym typeface="Arial" charset="0"/>
              </a:rPr>
              <a:t>Address</a:t>
            </a:r>
          </a:p>
        </p:txBody>
      </p:sp>
      <p:sp>
        <p:nvSpPr>
          <p:cNvPr id="92195" name="Line 46"/>
          <p:cNvSpPr>
            <a:spLocks noChangeShapeType="1"/>
          </p:cNvSpPr>
          <p:nvPr/>
        </p:nvSpPr>
        <p:spPr bwMode="auto">
          <a:xfrm>
            <a:off x="6324600" y="1536700"/>
            <a:ext cx="0" cy="1968500"/>
          </a:xfrm>
          <a:prstGeom prst="line">
            <a:avLst/>
          </a:prstGeom>
          <a:noFill/>
          <a:ln w="25400">
            <a:solidFill>
              <a:srgbClr val="000000"/>
            </a:solidFill>
            <a:round/>
            <a:headEnd/>
            <a:tailEnd type="triangle" w="med" len="med"/>
          </a:ln>
        </p:spPr>
        <p:txBody>
          <a:bodyPr lIns="0" tIns="0" rIns="0" bIns="0"/>
          <a:lstStyle/>
          <a:p>
            <a:endParaRPr lang="en-US"/>
          </a:p>
        </p:txBody>
      </p:sp>
      <p:sp>
        <p:nvSpPr>
          <p:cNvPr id="92196" name="Line 47"/>
          <p:cNvSpPr>
            <a:spLocks noChangeShapeType="1"/>
          </p:cNvSpPr>
          <p:nvPr/>
        </p:nvSpPr>
        <p:spPr bwMode="auto">
          <a:xfrm rot="10800000" flipH="1">
            <a:off x="5791200" y="2209800"/>
            <a:ext cx="279400" cy="330200"/>
          </a:xfrm>
          <a:prstGeom prst="line">
            <a:avLst/>
          </a:prstGeom>
          <a:noFill/>
          <a:ln w="25400">
            <a:solidFill>
              <a:srgbClr val="000000"/>
            </a:solidFill>
            <a:prstDash val="sysDot"/>
            <a:round/>
            <a:headEnd/>
            <a:tailEnd/>
          </a:ln>
        </p:spPr>
        <p:txBody>
          <a:bodyPr lIns="0" tIns="0" rIns="0" bIns="0"/>
          <a:lstStyle/>
          <a:p>
            <a:endParaRPr lang="en-US"/>
          </a:p>
        </p:txBody>
      </p:sp>
      <p:sp>
        <p:nvSpPr>
          <p:cNvPr id="92197" name="Line 48"/>
          <p:cNvSpPr>
            <a:spLocks noChangeShapeType="1"/>
          </p:cNvSpPr>
          <p:nvPr/>
        </p:nvSpPr>
        <p:spPr bwMode="auto">
          <a:xfrm>
            <a:off x="6096000" y="2209800"/>
            <a:ext cx="1651000" cy="0"/>
          </a:xfrm>
          <a:prstGeom prst="line">
            <a:avLst/>
          </a:prstGeom>
          <a:noFill/>
          <a:ln w="25400">
            <a:solidFill>
              <a:srgbClr val="000000"/>
            </a:solidFill>
            <a:prstDash val="sysDot"/>
            <a:round/>
            <a:headEnd/>
            <a:tailEnd/>
          </a:ln>
        </p:spPr>
        <p:txBody>
          <a:bodyPr lIns="0" tIns="0" rIns="0" bIns="0"/>
          <a:lstStyle/>
          <a:p>
            <a:endParaRPr lang="en-US"/>
          </a:p>
        </p:txBody>
      </p:sp>
      <p:sp>
        <p:nvSpPr>
          <p:cNvPr id="92198" name="Rectangle 49"/>
          <p:cNvSpPr>
            <a:spLocks/>
          </p:cNvSpPr>
          <p:nvPr/>
        </p:nvSpPr>
        <p:spPr bwMode="auto">
          <a:xfrm>
            <a:off x="381000" y="838200"/>
            <a:ext cx="4699000" cy="3276600"/>
          </a:xfrm>
          <a:prstGeom prst="rect">
            <a:avLst/>
          </a:prstGeom>
          <a:noFill/>
          <a:ln w="12700">
            <a:noFill/>
            <a:miter lim="800000"/>
            <a:headEnd/>
            <a:tailEnd/>
          </a:ln>
        </p:spPr>
        <p:txBody>
          <a:bodyPr lIns="25400" tIns="25400" rIns="25400" bIns="25400"/>
          <a:lstStyle/>
          <a:p>
            <a:pPr marL="261938" indent="-261938" algn="l">
              <a:spcBef>
                <a:spcPts val="863"/>
              </a:spcBef>
              <a:buClr>
                <a:srgbClr val="FC0128"/>
              </a:buClr>
              <a:buSzPct val="75000"/>
              <a:buFont typeface="Wingdings" charset="2"/>
              <a:buChar char="q"/>
            </a:pPr>
            <a:r>
              <a:rPr lang="en-US" sz="2400">
                <a:latin typeface="Arial" charset="0"/>
                <a:cs typeface="Arial" charset="0"/>
                <a:sym typeface="Arial" charset="0"/>
              </a:rPr>
              <a:t>After a row is read                 into the SRAM register</a:t>
            </a:r>
            <a:endParaRPr lang="en-US" sz="1800">
              <a:solidFill>
                <a:schemeClr val="tx1"/>
              </a:solidFill>
              <a:latin typeface="Arial" charset="0"/>
              <a:cs typeface="Arial" charset="0"/>
              <a:sym typeface="Arial" charset="0"/>
            </a:endParaRPr>
          </a:p>
          <a:p>
            <a:pPr marL="261938" indent="-261938" algn="l">
              <a:spcBef>
                <a:spcPts val="713"/>
              </a:spcBef>
              <a:buClr>
                <a:srgbClr val="FC0128"/>
              </a:buClr>
              <a:buSzPct val="100000"/>
              <a:buFont typeface="Thonburi" charset="0"/>
              <a:buChar char="l"/>
            </a:pPr>
            <a:r>
              <a:rPr lang="en-US" sz="2000">
                <a:latin typeface="Arial" charset="0"/>
                <a:cs typeface="Arial" charset="0"/>
                <a:sym typeface="Arial" charset="0"/>
              </a:rPr>
              <a:t>Input CAS as the starting “burst” address along with a burst length</a:t>
            </a:r>
            <a:endParaRPr lang="en-US" sz="1800">
              <a:solidFill>
                <a:schemeClr val="tx1"/>
              </a:solidFill>
              <a:latin typeface="Arial" charset="0"/>
              <a:cs typeface="Arial" charset="0"/>
              <a:sym typeface="Arial" charset="0"/>
            </a:endParaRPr>
          </a:p>
          <a:p>
            <a:pPr marL="261938" indent="-261938" algn="l">
              <a:spcBef>
                <a:spcPts val="713"/>
              </a:spcBef>
              <a:buClr>
                <a:srgbClr val="FC0128"/>
              </a:buClr>
              <a:buSzPct val="100000"/>
              <a:buFont typeface="Thonburi" charset="0"/>
              <a:buChar char="l"/>
            </a:pPr>
            <a:r>
              <a:rPr lang="en-US" sz="2000">
                <a:latin typeface="Arial" charset="0"/>
                <a:cs typeface="Arial" charset="0"/>
                <a:sym typeface="Arial" charset="0"/>
              </a:rPr>
              <a:t>Transfers a burst of data (</a:t>
            </a:r>
            <a:r>
              <a:rPr lang="en-US" sz="2000">
                <a:solidFill>
                  <a:schemeClr val="tx1"/>
                </a:solidFill>
                <a:latin typeface="Arial" charset="0"/>
                <a:cs typeface="Arial" charset="0"/>
                <a:sym typeface="Arial" charset="0"/>
              </a:rPr>
              <a:t>ideally a cache block</a:t>
            </a:r>
            <a:r>
              <a:rPr lang="en-US" sz="2000">
                <a:latin typeface="Arial" charset="0"/>
                <a:cs typeface="Arial" charset="0"/>
                <a:sym typeface="Arial" charset="0"/>
              </a:rPr>
              <a:t>) from a series of sequential addr’s within that row</a:t>
            </a:r>
            <a:endParaRPr lang="en-US" sz="1800">
              <a:solidFill>
                <a:schemeClr val="tx1"/>
              </a:solidFill>
              <a:latin typeface="Arial" charset="0"/>
              <a:cs typeface="Arial" charset="0"/>
              <a:sym typeface="Arial" charset="0"/>
            </a:endParaRPr>
          </a:p>
          <a:p>
            <a:pPr marL="1120775" lvl="1" indent="-177800" algn="l">
              <a:spcBef>
                <a:spcPts val="638"/>
              </a:spcBef>
              <a:buClr>
                <a:srgbClr val="FC0128"/>
              </a:buClr>
              <a:buSzPct val="75000"/>
              <a:buFont typeface="Times New Roman" charset="0"/>
              <a:buChar char="-"/>
            </a:pPr>
            <a:r>
              <a:rPr lang="en-US" sz="1800">
                <a:latin typeface="Arial" charset="0"/>
                <a:cs typeface="Arial" charset="0"/>
                <a:sym typeface="Arial" charset="0"/>
              </a:rPr>
              <a:t>The memory bus clock controls transfer of successive words in the burst </a:t>
            </a:r>
          </a:p>
        </p:txBody>
      </p:sp>
      <p:sp>
        <p:nvSpPr>
          <p:cNvPr id="92199" name="Rectangle 50"/>
          <p:cNvSpPr>
            <a:spLocks/>
          </p:cNvSpPr>
          <p:nvPr/>
        </p:nvSpPr>
        <p:spPr bwMode="auto">
          <a:xfrm>
            <a:off x="4953000" y="990600"/>
            <a:ext cx="1003300" cy="152400"/>
          </a:xfrm>
          <a:prstGeom prst="rect">
            <a:avLst/>
          </a:prstGeom>
          <a:noFill/>
          <a:ln w="12700">
            <a:solidFill>
              <a:srgbClr val="000000"/>
            </a:solidFill>
            <a:miter lim="800000"/>
            <a:headEnd/>
            <a:tailEnd/>
          </a:ln>
        </p:spPr>
        <p:txBody>
          <a:bodyPr wrap="none" lIns="0" tIns="0" rIns="0" bIns="0"/>
          <a:lstStyle/>
          <a:p>
            <a:endParaRPr lang="en-US"/>
          </a:p>
        </p:txBody>
      </p:sp>
      <p:sp>
        <p:nvSpPr>
          <p:cNvPr id="92200" name="Line 51"/>
          <p:cNvSpPr>
            <a:spLocks noChangeShapeType="1"/>
          </p:cNvSpPr>
          <p:nvPr/>
        </p:nvSpPr>
        <p:spPr bwMode="auto">
          <a:xfrm>
            <a:off x="4648200" y="1066800"/>
            <a:ext cx="304800" cy="0"/>
          </a:xfrm>
          <a:prstGeom prst="line">
            <a:avLst/>
          </a:prstGeom>
          <a:noFill/>
          <a:ln w="12700">
            <a:solidFill>
              <a:srgbClr val="000000"/>
            </a:solidFill>
            <a:round/>
            <a:headEnd/>
            <a:tailEnd type="triangle" w="med" len="med"/>
          </a:ln>
        </p:spPr>
        <p:txBody>
          <a:bodyPr lIns="0" tIns="0" rIns="0" bIns="0"/>
          <a:lstStyle/>
          <a:p>
            <a:endParaRPr lang="en-US"/>
          </a:p>
        </p:txBody>
      </p:sp>
      <p:sp>
        <p:nvSpPr>
          <p:cNvPr id="92201" name="Line 52"/>
          <p:cNvSpPr>
            <a:spLocks noChangeShapeType="1"/>
          </p:cNvSpPr>
          <p:nvPr/>
        </p:nvSpPr>
        <p:spPr bwMode="auto">
          <a:xfrm>
            <a:off x="5867400" y="1143000"/>
            <a:ext cx="0" cy="76200"/>
          </a:xfrm>
          <a:prstGeom prst="line">
            <a:avLst/>
          </a:prstGeom>
          <a:noFill/>
          <a:ln w="12700">
            <a:solidFill>
              <a:srgbClr val="000000"/>
            </a:solidFill>
            <a:round/>
            <a:headEnd/>
            <a:tailEnd/>
          </a:ln>
        </p:spPr>
        <p:txBody>
          <a:bodyPr lIns="0" tIns="0" rIns="0" bIns="0"/>
          <a:lstStyle/>
          <a:p>
            <a:endParaRPr lang="en-US"/>
          </a:p>
        </p:txBody>
      </p:sp>
      <p:sp>
        <p:nvSpPr>
          <p:cNvPr id="92202" name="Line 53"/>
          <p:cNvSpPr>
            <a:spLocks noChangeShapeType="1"/>
          </p:cNvSpPr>
          <p:nvPr/>
        </p:nvSpPr>
        <p:spPr bwMode="auto">
          <a:xfrm>
            <a:off x="5867400" y="1219200"/>
            <a:ext cx="152400" cy="0"/>
          </a:xfrm>
          <a:prstGeom prst="line">
            <a:avLst/>
          </a:prstGeom>
          <a:noFill/>
          <a:ln w="12700">
            <a:solidFill>
              <a:srgbClr val="000000"/>
            </a:solidFill>
            <a:round/>
            <a:headEnd/>
            <a:tailEnd/>
          </a:ln>
        </p:spPr>
        <p:txBody>
          <a:bodyPr lIns="0" tIns="0" rIns="0" bIns="0"/>
          <a:lstStyle/>
          <a:p>
            <a:endParaRPr lang="en-US"/>
          </a:p>
        </p:txBody>
      </p:sp>
      <p:sp>
        <p:nvSpPr>
          <p:cNvPr id="92203" name="Line 54"/>
          <p:cNvSpPr>
            <a:spLocks noChangeShapeType="1"/>
          </p:cNvSpPr>
          <p:nvPr/>
        </p:nvSpPr>
        <p:spPr bwMode="auto">
          <a:xfrm>
            <a:off x="6019800" y="838200"/>
            <a:ext cx="0" cy="381000"/>
          </a:xfrm>
          <a:prstGeom prst="line">
            <a:avLst/>
          </a:prstGeom>
          <a:noFill/>
          <a:ln w="12700">
            <a:solidFill>
              <a:srgbClr val="000000"/>
            </a:solidFill>
            <a:round/>
            <a:headEnd/>
            <a:tailEnd/>
          </a:ln>
        </p:spPr>
        <p:txBody>
          <a:bodyPr lIns="0" tIns="0" rIns="0" bIns="0"/>
          <a:lstStyle/>
          <a:p>
            <a:endParaRPr lang="en-US"/>
          </a:p>
        </p:txBody>
      </p:sp>
      <p:sp>
        <p:nvSpPr>
          <p:cNvPr id="92204" name="Line 55"/>
          <p:cNvSpPr>
            <a:spLocks noChangeShapeType="1"/>
          </p:cNvSpPr>
          <p:nvPr/>
        </p:nvSpPr>
        <p:spPr bwMode="auto">
          <a:xfrm>
            <a:off x="5867400" y="838200"/>
            <a:ext cx="152400" cy="0"/>
          </a:xfrm>
          <a:prstGeom prst="line">
            <a:avLst/>
          </a:prstGeom>
          <a:noFill/>
          <a:ln w="12700">
            <a:solidFill>
              <a:srgbClr val="000000"/>
            </a:solidFill>
            <a:round/>
            <a:headEnd/>
            <a:tailEnd/>
          </a:ln>
        </p:spPr>
        <p:txBody>
          <a:bodyPr lIns="0" tIns="0" rIns="0" bIns="0"/>
          <a:lstStyle/>
          <a:p>
            <a:endParaRPr lang="en-US"/>
          </a:p>
        </p:txBody>
      </p:sp>
      <p:sp>
        <p:nvSpPr>
          <p:cNvPr id="92205" name="Line 56"/>
          <p:cNvSpPr>
            <a:spLocks noChangeShapeType="1"/>
          </p:cNvSpPr>
          <p:nvPr/>
        </p:nvSpPr>
        <p:spPr bwMode="auto">
          <a:xfrm>
            <a:off x="5867400" y="838200"/>
            <a:ext cx="0" cy="152400"/>
          </a:xfrm>
          <a:prstGeom prst="line">
            <a:avLst/>
          </a:prstGeom>
          <a:noFill/>
          <a:ln w="12700">
            <a:solidFill>
              <a:srgbClr val="000000"/>
            </a:solidFill>
            <a:round/>
            <a:headEnd/>
            <a:tailEnd type="triangle" w="med" len="med"/>
          </a:ln>
        </p:spPr>
        <p:txBody>
          <a:bodyPr lIns="0" tIns="0" rIns="0" bIns="0"/>
          <a:lstStyle/>
          <a:p>
            <a:endParaRPr lang="en-US"/>
          </a:p>
        </p:txBody>
      </p:sp>
      <p:sp>
        <p:nvSpPr>
          <p:cNvPr id="92206" name="Rectangle 57"/>
          <p:cNvSpPr>
            <a:spLocks/>
          </p:cNvSpPr>
          <p:nvPr/>
        </p:nvSpPr>
        <p:spPr bwMode="auto">
          <a:xfrm>
            <a:off x="5943600" y="685800"/>
            <a:ext cx="307975" cy="320675"/>
          </a:xfrm>
          <a:prstGeom prst="rect">
            <a:avLst/>
          </a:prstGeom>
          <a:noFill/>
          <a:ln w="12700">
            <a:noFill/>
            <a:miter lim="800000"/>
            <a:headEnd/>
            <a:tailEnd/>
          </a:ln>
        </p:spPr>
        <p:txBody>
          <a:bodyPr wrap="none" lIns="38100" tIns="38100" rIns="38100" bIns="38100">
            <a:spAutoFit/>
          </a:bodyPr>
          <a:lstStyle/>
          <a:p>
            <a:pPr algn="l"/>
            <a:r>
              <a:rPr lang="en-US" sz="1600">
                <a:latin typeface="Arial" charset="0"/>
                <a:cs typeface="Arial" charset="0"/>
                <a:sym typeface="Arial" charset="0"/>
              </a:rPr>
              <a:t>+1</a:t>
            </a:r>
          </a:p>
        </p:txBody>
      </p:sp>
      <p:sp>
        <p:nvSpPr>
          <p:cNvPr id="92207" name="Line 58"/>
          <p:cNvSpPr>
            <a:spLocks noChangeShapeType="1"/>
          </p:cNvSpPr>
          <p:nvPr/>
        </p:nvSpPr>
        <p:spPr bwMode="auto">
          <a:xfrm>
            <a:off x="560388" y="6032500"/>
            <a:ext cx="203200" cy="0"/>
          </a:xfrm>
          <a:prstGeom prst="line">
            <a:avLst/>
          </a:prstGeom>
          <a:noFill/>
          <a:ln w="25400">
            <a:solidFill>
              <a:srgbClr val="000000"/>
            </a:solidFill>
            <a:round/>
            <a:headEnd/>
            <a:tailEnd/>
          </a:ln>
        </p:spPr>
        <p:txBody>
          <a:bodyPr lIns="0" tIns="0" rIns="0" bIns="0"/>
          <a:lstStyle/>
          <a:p>
            <a:endParaRPr lang="en-US"/>
          </a:p>
        </p:txBody>
      </p:sp>
      <p:sp>
        <p:nvSpPr>
          <p:cNvPr id="92208" name="Line 59"/>
          <p:cNvSpPr>
            <a:spLocks noChangeShapeType="1"/>
          </p:cNvSpPr>
          <p:nvPr/>
        </p:nvSpPr>
        <p:spPr bwMode="auto">
          <a:xfrm>
            <a:off x="560388" y="6337300"/>
            <a:ext cx="203200" cy="0"/>
          </a:xfrm>
          <a:prstGeom prst="line">
            <a:avLst/>
          </a:prstGeom>
          <a:noFill/>
          <a:ln w="25400">
            <a:solidFill>
              <a:srgbClr val="000000"/>
            </a:solidFill>
            <a:round/>
            <a:headEnd/>
            <a:tailEnd/>
          </a:ln>
        </p:spPr>
        <p:txBody>
          <a:bodyPr lIns="0" tIns="0" rIns="0" bIns="0"/>
          <a:lstStyle/>
          <a:p>
            <a:endParaRPr lang="en-US"/>
          </a:p>
        </p:txBody>
      </p:sp>
      <p:sp>
        <p:nvSpPr>
          <p:cNvPr id="92209" name="Line 60"/>
          <p:cNvSpPr>
            <a:spLocks noChangeShapeType="1"/>
          </p:cNvSpPr>
          <p:nvPr/>
        </p:nvSpPr>
        <p:spPr bwMode="auto">
          <a:xfrm>
            <a:off x="788988" y="6045200"/>
            <a:ext cx="127000" cy="279400"/>
          </a:xfrm>
          <a:prstGeom prst="line">
            <a:avLst/>
          </a:prstGeom>
          <a:noFill/>
          <a:ln w="25400">
            <a:solidFill>
              <a:srgbClr val="000000"/>
            </a:solidFill>
            <a:round/>
            <a:headEnd/>
            <a:tailEnd/>
          </a:ln>
        </p:spPr>
        <p:txBody>
          <a:bodyPr lIns="0" tIns="0" rIns="0" bIns="0"/>
          <a:lstStyle/>
          <a:p>
            <a:endParaRPr lang="en-US"/>
          </a:p>
        </p:txBody>
      </p:sp>
      <p:sp>
        <p:nvSpPr>
          <p:cNvPr id="92210" name="Line 61"/>
          <p:cNvSpPr>
            <a:spLocks noChangeShapeType="1"/>
          </p:cNvSpPr>
          <p:nvPr/>
        </p:nvSpPr>
        <p:spPr bwMode="auto">
          <a:xfrm rot="10800000" flipH="1">
            <a:off x="788988" y="6019800"/>
            <a:ext cx="127000" cy="330200"/>
          </a:xfrm>
          <a:prstGeom prst="line">
            <a:avLst/>
          </a:prstGeom>
          <a:noFill/>
          <a:ln w="25400">
            <a:solidFill>
              <a:srgbClr val="000000"/>
            </a:solidFill>
            <a:round/>
            <a:headEnd/>
            <a:tailEnd/>
          </a:ln>
        </p:spPr>
        <p:txBody>
          <a:bodyPr lIns="0" tIns="0" rIns="0" bIns="0"/>
          <a:lstStyle/>
          <a:p>
            <a:endParaRPr lang="en-US"/>
          </a:p>
        </p:txBody>
      </p:sp>
      <p:sp>
        <p:nvSpPr>
          <p:cNvPr id="92211" name="Line 62"/>
          <p:cNvSpPr>
            <a:spLocks noChangeShapeType="1"/>
          </p:cNvSpPr>
          <p:nvPr/>
        </p:nvSpPr>
        <p:spPr bwMode="auto">
          <a:xfrm>
            <a:off x="941388" y="6032500"/>
            <a:ext cx="1270000" cy="0"/>
          </a:xfrm>
          <a:prstGeom prst="line">
            <a:avLst/>
          </a:prstGeom>
          <a:noFill/>
          <a:ln w="25400">
            <a:solidFill>
              <a:srgbClr val="000000"/>
            </a:solidFill>
            <a:round/>
            <a:headEnd/>
            <a:tailEnd/>
          </a:ln>
        </p:spPr>
        <p:txBody>
          <a:bodyPr lIns="0" tIns="0" rIns="0" bIns="0"/>
          <a:lstStyle/>
          <a:p>
            <a:endParaRPr lang="en-US"/>
          </a:p>
        </p:txBody>
      </p:sp>
      <p:sp>
        <p:nvSpPr>
          <p:cNvPr id="92212" name="Line 63"/>
          <p:cNvSpPr>
            <a:spLocks noChangeShapeType="1"/>
          </p:cNvSpPr>
          <p:nvPr/>
        </p:nvSpPr>
        <p:spPr bwMode="auto">
          <a:xfrm>
            <a:off x="941388" y="6337300"/>
            <a:ext cx="1270000" cy="0"/>
          </a:xfrm>
          <a:prstGeom prst="line">
            <a:avLst/>
          </a:prstGeom>
          <a:noFill/>
          <a:ln w="25400">
            <a:solidFill>
              <a:srgbClr val="000000"/>
            </a:solidFill>
            <a:round/>
            <a:headEnd/>
            <a:tailEnd/>
          </a:ln>
        </p:spPr>
        <p:txBody>
          <a:bodyPr lIns="0" tIns="0" rIns="0" bIns="0"/>
          <a:lstStyle/>
          <a:p>
            <a:endParaRPr lang="en-US"/>
          </a:p>
        </p:txBody>
      </p:sp>
      <p:sp>
        <p:nvSpPr>
          <p:cNvPr id="92213" name="Line 64"/>
          <p:cNvSpPr>
            <a:spLocks noChangeShapeType="1"/>
          </p:cNvSpPr>
          <p:nvPr/>
        </p:nvSpPr>
        <p:spPr bwMode="auto">
          <a:xfrm>
            <a:off x="2236788" y="6045200"/>
            <a:ext cx="127000" cy="279400"/>
          </a:xfrm>
          <a:prstGeom prst="line">
            <a:avLst/>
          </a:prstGeom>
          <a:noFill/>
          <a:ln w="25400">
            <a:solidFill>
              <a:srgbClr val="000000"/>
            </a:solidFill>
            <a:round/>
            <a:headEnd/>
            <a:tailEnd/>
          </a:ln>
        </p:spPr>
        <p:txBody>
          <a:bodyPr lIns="0" tIns="0" rIns="0" bIns="0"/>
          <a:lstStyle/>
          <a:p>
            <a:endParaRPr lang="en-US"/>
          </a:p>
        </p:txBody>
      </p:sp>
      <p:sp>
        <p:nvSpPr>
          <p:cNvPr id="92214" name="Line 65"/>
          <p:cNvSpPr>
            <a:spLocks noChangeShapeType="1"/>
          </p:cNvSpPr>
          <p:nvPr/>
        </p:nvSpPr>
        <p:spPr bwMode="auto">
          <a:xfrm rot="10800000" flipH="1">
            <a:off x="2236788" y="6019800"/>
            <a:ext cx="127000" cy="330200"/>
          </a:xfrm>
          <a:prstGeom prst="line">
            <a:avLst/>
          </a:prstGeom>
          <a:noFill/>
          <a:ln w="25400">
            <a:solidFill>
              <a:srgbClr val="000000"/>
            </a:solidFill>
            <a:round/>
            <a:headEnd/>
            <a:tailEnd/>
          </a:ln>
        </p:spPr>
        <p:txBody>
          <a:bodyPr lIns="0" tIns="0" rIns="0" bIns="0"/>
          <a:lstStyle/>
          <a:p>
            <a:endParaRPr lang="en-US"/>
          </a:p>
        </p:txBody>
      </p:sp>
      <p:sp>
        <p:nvSpPr>
          <p:cNvPr id="92215" name="Rectangle 66"/>
          <p:cNvSpPr>
            <a:spLocks/>
          </p:cNvSpPr>
          <p:nvPr/>
        </p:nvSpPr>
        <p:spPr bwMode="auto">
          <a:xfrm>
            <a:off x="838200" y="6032500"/>
            <a:ext cx="137477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Row Address</a:t>
            </a:r>
          </a:p>
        </p:txBody>
      </p:sp>
      <p:sp>
        <p:nvSpPr>
          <p:cNvPr id="92216" name="Line 67"/>
          <p:cNvSpPr>
            <a:spLocks noChangeShapeType="1"/>
          </p:cNvSpPr>
          <p:nvPr/>
        </p:nvSpPr>
        <p:spPr bwMode="auto">
          <a:xfrm>
            <a:off x="1462088" y="4902200"/>
            <a:ext cx="0" cy="1498600"/>
          </a:xfrm>
          <a:prstGeom prst="line">
            <a:avLst/>
          </a:prstGeom>
          <a:noFill/>
          <a:ln w="25400">
            <a:solidFill>
              <a:srgbClr val="000000"/>
            </a:solidFill>
            <a:prstDash val="dash"/>
            <a:round/>
            <a:headEnd/>
            <a:tailEnd/>
          </a:ln>
        </p:spPr>
        <p:txBody>
          <a:bodyPr lIns="0" tIns="0" rIns="0" bIns="0"/>
          <a:lstStyle/>
          <a:p>
            <a:endParaRPr lang="en-US"/>
          </a:p>
        </p:txBody>
      </p:sp>
      <p:sp>
        <p:nvSpPr>
          <p:cNvPr id="92217" name="Line 68"/>
          <p:cNvSpPr>
            <a:spLocks noChangeShapeType="1"/>
          </p:cNvSpPr>
          <p:nvPr/>
        </p:nvSpPr>
        <p:spPr bwMode="auto">
          <a:xfrm>
            <a:off x="560388" y="5575300"/>
            <a:ext cx="2260600" cy="0"/>
          </a:xfrm>
          <a:prstGeom prst="line">
            <a:avLst/>
          </a:prstGeom>
          <a:noFill/>
          <a:ln w="25400">
            <a:solidFill>
              <a:srgbClr val="000000"/>
            </a:solidFill>
            <a:round/>
            <a:headEnd/>
            <a:tailEnd/>
          </a:ln>
        </p:spPr>
        <p:txBody>
          <a:bodyPr lIns="0" tIns="0" rIns="0" bIns="0"/>
          <a:lstStyle/>
          <a:p>
            <a:endParaRPr lang="en-US"/>
          </a:p>
        </p:txBody>
      </p:sp>
      <p:sp>
        <p:nvSpPr>
          <p:cNvPr id="92218" name="Line 69"/>
          <p:cNvSpPr>
            <a:spLocks noChangeShapeType="1"/>
          </p:cNvSpPr>
          <p:nvPr/>
        </p:nvSpPr>
        <p:spPr bwMode="auto">
          <a:xfrm>
            <a:off x="2846388" y="5588000"/>
            <a:ext cx="127000" cy="203200"/>
          </a:xfrm>
          <a:prstGeom prst="line">
            <a:avLst/>
          </a:prstGeom>
          <a:noFill/>
          <a:ln w="25400">
            <a:solidFill>
              <a:srgbClr val="000000"/>
            </a:solidFill>
            <a:round/>
            <a:headEnd/>
            <a:tailEnd/>
          </a:ln>
        </p:spPr>
        <p:txBody>
          <a:bodyPr lIns="0" tIns="0" rIns="0" bIns="0"/>
          <a:lstStyle/>
          <a:p>
            <a:endParaRPr lang="en-US"/>
          </a:p>
        </p:txBody>
      </p:sp>
      <p:sp>
        <p:nvSpPr>
          <p:cNvPr id="92219" name="Line 70"/>
          <p:cNvSpPr>
            <a:spLocks noChangeShapeType="1"/>
          </p:cNvSpPr>
          <p:nvPr/>
        </p:nvSpPr>
        <p:spPr bwMode="auto">
          <a:xfrm rot="10800000" flipH="1">
            <a:off x="2998788" y="5791200"/>
            <a:ext cx="4011612" cy="12700"/>
          </a:xfrm>
          <a:prstGeom prst="line">
            <a:avLst/>
          </a:prstGeom>
          <a:noFill/>
          <a:ln w="25400">
            <a:solidFill>
              <a:srgbClr val="000000"/>
            </a:solidFill>
            <a:round/>
            <a:headEnd/>
            <a:tailEnd/>
          </a:ln>
        </p:spPr>
        <p:txBody>
          <a:bodyPr lIns="0" tIns="0" rIns="0" bIns="0"/>
          <a:lstStyle/>
          <a:p>
            <a:endParaRPr lang="en-US"/>
          </a:p>
        </p:txBody>
      </p:sp>
      <p:sp>
        <p:nvSpPr>
          <p:cNvPr id="92220" name="Rectangle 71"/>
          <p:cNvSpPr>
            <a:spLocks/>
          </p:cNvSpPr>
          <p:nvPr/>
        </p:nvSpPr>
        <p:spPr bwMode="auto">
          <a:xfrm>
            <a:off x="457200" y="5575300"/>
            <a:ext cx="5048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CAS</a:t>
            </a:r>
          </a:p>
        </p:txBody>
      </p:sp>
      <p:sp>
        <p:nvSpPr>
          <p:cNvPr id="92221" name="Line 72"/>
          <p:cNvSpPr>
            <a:spLocks noChangeShapeType="1"/>
          </p:cNvSpPr>
          <p:nvPr/>
        </p:nvSpPr>
        <p:spPr bwMode="auto">
          <a:xfrm>
            <a:off x="1398588" y="5054600"/>
            <a:ext cx="127000" cy="203200"/>
          </a:xfrm>
          <a:prstGeom prst="line">
            <a:avLst/>
          </a:prstGeom>
          <a:noFill/>
          <a:ln w="25400">
            <a:solidFill>
              <a:srgbClr val="000000"/>
            </a:solidFill>
            <a:round/>
            <a:headEnd/>
            <a:tailEnd/>
          </a:ln>
        </p:spPr>
        <p:txBody>
          <a:bodyPr lIns="0" tIns="0" rIns="0" bIns="0"/>
          <a:lstStyle/>
          <a:p>
            <a:endParaRPr lang="en-US"/>
          </a:p>
        </p:txBody>
      </p:sp>
      <p:sp>
        <p:nvSpPr>
          <p:cNvPr id="92222" name="Line 73"/>
          <p:cNvSpPr>
            <a:spLocks noChangeShapeType="1"/>
          </p:cNvSpPr>
          <p:nvPr/>
        </p:nvSpPr>
        <p:spPr bwMode="auto">
          <a:xfrm rot="10800000" flipH="1">
            <a:off x="1550988" y="5257800"/>
            <a:ext cx="5459412" cy="12700"/>
          </a:xfrm>
          <a:prstGeom prst="line">
            <a:avLst/>
          </a:prstGeom>
          <a:noFill/>
          <a:ln w="25400">
            <a:solidFill>
              <a:srgbClr val="000000"/>
            </a:solidFill>
            <a:round/>
            <a:headEnd/>
            <a:tailEnd/>
          </a:ln>
        </p:spPr>
        <p:txBody>
          <a:bodyPr lIns="0" tIns="0" rIns="0" bIns="0"/>
          <a:lstStyle/>
          <a:p>
            <a:endParaRPr lang="en-US"/>
          </a:p>
        </p:txBody>
      </p:sp>
      <p:sp>
        <p:nvSpPr>
          <p:cNvPr id="92223" name="Rectangle 74"/>
          <p:cNvSpPr>
            <a:spLocks/>
          </p:cNvSpPr>
          <p:nvPr/>
        </p:nvSpPr>
        <p:spPr bwMode="auto">
          <a:xfrm>
            <a:off x="457200" y="5041900"/>
            <a:ext cx="5048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RAS</a:t>
            </a:r>
          </a:p>
        </p:txBody>
      </p:sp>
      <p:sp>
        <p:nvSpPr>
          <p:cNvPr id="92224" name="Line 75"/>
          <p:cNvSpPr>
            <a:spLocks noChangeShapeType="1"/>
          </p:cNvSpPr>
          <p:nvPr/>
        </p:nvSpPr>
        <p:spPr bwMode="auto">
          <a:xfrm rot="10800000" flipH="1">
            <a:off x="7023100" y="5029200"/>
            <a:ext cx="127000" cy="254000"/>
          </a:xfrm>
          <a:prstGeom prst="line">
            <a:avLst/>
          </a:prstGeom>
          <a:noFill/>
          <a:ln w="25400">
            <a:solidFill>
              <a:srgbClr val="000000"/>
            </a:solidFill>
            <a:round/>
            <a:headEnd/>
            <a:tailEnd/>
          </a:ln>
        </p:spPr>
        <p:txBody>
          <a:bodyPr lIns="0" tIns="0" rIns="0" bIns="0"/>
          <a:lstStyle/>
          <a:p>
            <a:endParaRPr lang="en-US"/>
          </a:p>
        </p:txBody>
      </p:sp>
      <p:sp>
        <p:nvSpPr>
          <p:cNvPr id="92225" name="Line 76"/>
          <p:cNvSpPr>
            <a:spLocks noChangeShapeType="1"/>
          </p:cNvSpPr>
          <p:nvPr/>
        </p:nvSpPr>
        <p:spPr bwMode="auto">
          <a:xfrm rot="10800000" flipH="1">
            <a:off x="7175500" y="5029200"/>
            <a:ext cx="1511300" cy="12700"/>
          </a:xfrm>
          <a:prstGeom prst="line">
            <a:avLst/>
          </a:prstGeom>
          <a:noFill/>
          <a:ln w="25400">
            <a:solidFill>
              <a:srgbClr val="000000"/>
            </a:solidFill>
            <a:round/>
            <a:headEnd/>
            <a:tailEnd/>
          </a:ln>
        </p:spPr>
        <p:txBody>
          <a:bodyPr lIns="0" tIns="0" rIns="0" bIns="0"/>
          <a:lstStyle/>
          <a:p>
            <a:endParaRPr lang="en-US"/>
          </a:p>
        </p:txBody>
      </p:sp>
      <p:sp>
        <p:nvSpPr>
          <p:cNvPr id="92226" name="Rectangle 77"/>
          <p:cNvSpPr>
            <a:spLocks/>
          </p:cNvSpPr>
          <p:nvPr/>
        </p:nvSpPr>
        <p:spPr bwMode="auto">
          <a:xfrm>
            <a:off x="2438400" y="6019800"/>
            <a:ext cx="127317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Col Address</a:t>
            </a:r>
          </a:p>
        </p:txBody>
      </p:sp>
      <p:sp>
        <p:nvSpPr>
          <p:cNvPr id="92227" name="Line 78"/>
          <p:cNvSpPr>
            <a:spLocks noChangeShapeType="1"/>
          </p:cNvSpPr>
          <p:nvPr/>
        </p:nvSpPr>
        <p:spPr bwMode="auto">
          <a:xfrm>
            <a:off x="2389188" y="6337300"/>
            <a:ext cx="1422400" cy="0"/>
          </a:xfrm>
          <a:prstGeom prst="line">
            <a:avLst/>
          </a:prstGeom>
          <a:noFill/>
          <a:ln w="25400">
            <a:solidFill>
              <a:srgbClr val="000000"/>
            </a:solidFill>
            <a:round/>
            <a:headEnd/>
            <a:tailEnd/>
          </a:ln>
        </p:spPr>
        <p:txBody>
          <a:bodyPr lIns="0" tIns="0" rIns="0" bIns="0"/>
          <a:lstStyle/>
          <a:p>
            <a:endParaRPr lang="en-US"/>
          </a:p>
        </p:txBody>
      </p:sp>
      <p:sp>
        <p:nvSpPr>
          <p:cNvPr id="92228" name="Line 79"/>
          <p:cNvSpPr>
            <a:spLocks noChangeShapeType="1"/>
          </p:cNvSpPr>
          <p:nvPr/>
        </p:nvSpPr>
        <p:spPr bwMode="auto">
          <a:xfrm>
            <a:off x="2389188" y="6032500"/>
            <a:ext cx="1422400" cy="0"/>
          </a:xfrm>
          <a:prstGeom prst="line">
            <a:avLst/>
          </a:prstGeom>
          <a:noFill/>
          <a:ln w="25400">
            <a:solidFill>
              <a:srgbClr val="000000"/>
            </a:solidFill>
            <a:round/>
            <a:headEnd/>
            <a:tailEnd/>
          </a:ln>
        </p:spPr>
        <p:txBody>
          <a:bodyPr lIns="0" tIns="0" rIns="0" bIns="0"/>
          <a:lstStyle/>
          <a:p>
            <a:endParaRPr lang="en-US"/>
          </a:p>
        </p:txBody>
      </p:sp>
      <p:sp>
        <p:nvSpPr>
          <p:cNvPr id="92229" name="Line 80"/>
          <p:cNvSpPr>
            <a:spLocks noChangeShapeType="1"/>
          </p:cNvSpPr>
          <p:nvPr/>
        </p:nvSpPr>
        <p:spPr bwMode="auto">
          <a:xfrm>
            <a:off x="3836988" y="6045200"/>
            <a:ext cx="127000" cy="279400"/>
          </a:xfrm>
          <a:prstGeom prst="line">
            <a:avLst/>
          </a:prstGeom>
          <a:noFill/>
          <a:ln w="25400">
            <a:solidFill>
              <a:srgbClr val="000000"/>
            </a:solidFill>
            <a:round/>
            <a:headEnd/>
            <a:tailEnd/>
          </a:ln>
        </p:spPr>
        <p:txBody>
          <a:bodyPr lIns="0" tIns="0" rIns="0" bIns="0"/>
          <a:lstStyle/>
          <a:p>
            <a:endParaRPr lang="en-US"/>
          </a:p>
        </p:txBody>
      </p:sp>
      <p:sp>
        <p:nvSpPr>
          <p:cNvPr id="92230" name="Line 81"/>
          <p:cNvSpPr>
            <a:spLocks noChangeShapeType="1"/>
          </p:cNvSpPr>
          <p:nvPr/>
        </p:nvSpPr>
        <p:spPr bwMode="auto">
          <a:xfrm rot="10800000" flipH="1">
            <a:off x="3836988" y="6019800"/>
            <a:ext cx="127000" cy="330200"/>
          </a:xfrm>
          <a:prstGeom prst="line">
            <a:avLst/>
          </a:prstGeom>
          <a:noFill/>
          <a:ln w="25400">
            <a:solidFill>
              <a:srgbClr val="000000"/>
            </a:solidFill>
            <a:round/>
            <a:headEnd/>
            <a:tailEnd/>
          </a:ln>
        </p:spPr>
        <p:txBody>
          <a:bodyPr lIns="0" tIns="0" rIns="0" bIns="0"/>
          <a:lstStyle/>
          <a:p>
            <a:endParaRPr lang="en-US"/>
          </a:p>
        </p:txBody>
      </p:sp>
      <p:sp>
        <p:nvSpPr>
          <p:cNvPr id="92231" name="Line 82"/>
          <p:cNvSpPr>
            <a:spLocks noChangeShapeType="1"/>
          </p:cNvSpPr>
          <p:nvPr/>
        </p:nvSpPr>
        <p:spPr bwMode="auto">
          <a:xfrm>
            <a:off x="3900488" y="4902200"/>
            <a:ext cx="0" cy="1498600"/>
          </a:xfrm>
          <a:prstGeom prst="line">
            <a:avLst/>
          </a:prstGeom>
          <a:noFill/>
          <a:ln w="25400">
            <a:solidFill>
              <a:srgbClr val="000000"/>
            </a:solidFill>
            <a:prstDash val="dash"/>
            <a:round/>
            <a:headEnd/>
            <a:tailEnd/>
          </a:ln>
        </p:spPr>
        <p:txBody>
          <a:bodyPr lIns="0" tIns="0" rIns="0" bIns="0"/>
          <a:lstStyle/>
          <a:p>
            <a:endParaRPr lang="en-US"/>
          </a:p>
        </p:txBody>
      </p:sp>
      <p:sp>
        <p:nvSpPr>
          <p:cNvPr id="92232" name="Line 83"/>
          <p:cNvSpPr>
            <a:spLocks noChangeShapeType="1"/>
          </p:cNvSpPr>
          <p:nvPr/>
        </p:nvSpPr>
        <p:spPr bwMode="auto">
          <a:xfrm>
            <a:off x="4992688" y="4902200"/>
            <a:ext cx="0" cy="1498600"/>
          </a:xfrm>
          <a:prstGeom prst="line">
            <a:avLst/>
          </a:prstGeom>
          <a:noFill/>
          <a:ln w="25400">
            <a:solidFill>
              <a:srgbClr val="000000"/>
            </a:solidFill>
            <a:prstDash val="dash"/>
            <a:round/>
            <a:headEnd/>
            <a:tailEnd/>
          </a:ln>
        </p:spPr>
        <p:txBody>
          <a:bodyPr lIns="0" tIns="0" rIns="0" bIns="0"/>
          <a:lstStyle/>
          <a:p>
            <a:endParaRPr lang="en-US"/>
          </a:p>
        </p:txBody>
      </p:sp>
      <p:sp>
        <p:nvSpPr>
          <p:cNvPr id="92233" name="Line 84"/>
          <p:cNvSpPr>
            <a:spLocks noChangeShapeType="1"/>
          </p:cNvSpPr>
          <p:nvPr/>
        </p:nvSpPr>
        <p:spPr bwMode="auto">
          <a:xfrm>
            <a:off x="6034088" y="4902200"/>
            <a:ext cx="0" cy="1498600"/>
          </a:xfrm>
          <a:prstGeom prst="line">
            <a:avLst/>
          </a:prstGeom>
          <a:noFill/>
          <a:ln w="25400">
            <a:solidFill>
              <a:srgbClr val="000000"/>
            </a:solidFill>
            <a:prstDash val="dash"/>
            <a:round/>
            <a:headEnd/>
            <a:tailEnd/>
          </a:ln>
        </p:spPr>
        <p:txBody>
          <a:bodyPr lIns="0" tIns="0" rIns="0" bIns="0"/>
          <a:lstStyle/>
          <a:p>
            <a:endParaRPr lang="en-US"/>
          </a:p>
        </p:txBody>
      </p:sp>
      <p:sp>
        <p:nvSpPr>
          <p:cNvPr id="92234" name="Line 85"/>
          <p:cNvSpPr>
            <a:spLocks noChangeShapeType="1"/>
          </p:cNvSpPr>
          <p:nvPr/>
        </p:nvSpPr>
        <p:spPr bwMode="auto">
          <a:xfrm>
            <a:off x="7100888" y="4876800"/>
            <a:ext cx="0" cy="1498600"/>
          </a:xfrm>
          <a:prstGeom prst="line">
            <a:avLst/>
          </a:prstGeom>
          <a:noFill/>
          <a:ln w="25400">
            <a:solidFill>
              <a:srgbClr val="000000"/>
            </a:solidFill>
            <a:prstDash val="dash"/>
            <a:round/>
            <a:headEnd/>
            <a:tailEnd/>
          </a:ln>
        </p:spPr>
        <p:txBody>
          <a:bodyPr lIns="0" tIns="0" rIns="0" bIns="0"/>
          <a:lstStyle/>
          <a:p>
            <a:endParaRPr lang="en-US"/>
          </a:p>
        </p:txBody>
      </p:sp>
      <p:sp>
        <p:nvSpPr>
          <p:cNvPr id="92235" name="Line 86"/>
          <p:cNvSpPr>
            <a:spLocks noChangeShapeType="1"/>
          </p:cNvSpPr>
          <p:nvPr/>
        </p:nvSpPr>
        <p:spPr bwMode="auto">
          <a:xfrm>
            <a:off x="560388" y="5041900"/>
            <a:ext cx="812800" cy="0"/>
          </a:xfrm>
          <a:prstGeom prst="line">
            <a:avLst/>
          </a:prstGeom>
          <a:noFill/>
          <a:ln w="25400">
            <a:solidFill>
              <a:srgbClr val="000000"/>
            </a:solidFill>
            <a:round/>
            <a:headEnd/>
            <a:tailEnd/>
          </a:ln>
        </p:spPr>
        <p:txBody>
          <a:bodyPr lIns="0" tIns="0" rIns="0" bIns="0"/>
          <a:lstStyle/>
          <a:p>
            <a:endParaRPr lang="en-US"/>
          </a:p>
        </p:txBody>
      </p:sp>
      <p:sp>
        <p:nvSpPr>
          <p:cNvPr id="92236" name="Line 87"/>
          <p:cNvSpPr>
            <a:spLocks noChangeShapeType="1"/>
          </p:cNvSpPr>
          <p:nvPr/>
        </p:nvSpPr>
        <p:spPr bwMode="auto">
          <a:xfrm rot="10800000" flipH="1">
            <a:off x="7010400" y="5537200"/>
            <a:ext cx="127000" cy="254000"/>
          </a:xfrm>
          <a:prstGeom prst="line">
            <a:avLst/>
          </a:prstGeom>
          <a:noFill/>
          <a:ln w="25400">
            <a:solidFill>
              <a:srgbClr val="000000"/>
            </a:solidFill>
            <a:round/>
            <a:headEnd/>
            <a:tailEnd/>
          </a:ln>
        </p:spPr>
        <p:txBody>
          <a:bodyPr lIns="0" tIns="0" rIns="0" bIns="0"/>
          <a:lstStyle/>
          <a:p>
            <a:endParaRPr lang="en-US"/>
          </a:p>
        </p:txBody>
      </p:sp>
      <p:sp>
        <p:nvSpPr>
          <p:cNvPr id="92237" name="Line 88"/>
          <p:cNvSpPr>
            <a:spLocks noChangeShapeType="1"/>
          </p:cNvSpPr>
          <p:nvPr/>
        </p:nvSpPr>
        <p:spPr bwMode="auto">
          <a:xfrm>
            <a:off x="7162800" y="5549900"/>
            <a:ext cx="1524000" cy="12700"/>
          </a:xfrm>
          <a:prstGeom prst="line">
            <a:avLst/>
          </a:prstGeom>
          <a:noFill/>
          <a:ln w="25400">
            <a:solidFill>
              <a:srgbClr val="000000"/>
            </a:solidFill>
            <a:round/>
            <a:headEnd/>
            <a:tailEnd/>
          </a:ln>
        </p:spPr>
        <p:txBody>
          <a:bodyPr lIns="0" tIns="0" rIns="0" bIns="0"/>
          <a:lstStyle/>
          <a:p>
            <a:endParaRPr lang="en-US"/>
          </a:p>
        </p:txBody>
      </p:sp>
      <p:sp>
        <p:nvSpPr>
          <p:cNvPr id="92238" name="Rectangle 89"/>
          <p:cNvSpPr>
            <a:spLocks/>
          </p:cNvSpPr>
          <p:nvPr/>
        </p:nvSpPr>
        <p:spPr bwMode="auto">
          <a:xfrm>
            <a:off x="2528888" y="4572000"/>
            <a:ext cx="1624012"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1</a:t>
            </a:r>
            <a:r>
              <a:rPr lang="en-US" sz="1600" b="1" baseline="30000">
                <a:latin typeface="Arial" charset="0"/>
                <a:cs typeface="Arial" charset="0"/>
                <a:sym typeface="Arial" charset="0"/>
              </a:rPr>
              <a:t>st</a:t>
            </a:r>
            <a:r>
              <a:rPr lang="en-US" sz="1600" b="1">
                <a:latin typeface="Arial" charset="0"/>
                <a:cs typeface="Arial" charset="0"/>
                <a:sym typeface="Arial" charset="0"/>
              </a:rPr>
              <a:t> M-bit Access</a:t>
            </a:r>
          </a:p>
        </p:txBody>
      </p:sp>
      <p:sp>
        <p:nvSpPr>
          <p:cNvPr id="92239" name="Line 90"/>
          <p:cNvSpPr>
            <a:spLocks noChangeShapeType="1"/>
          </p:cNvSpPr>
          <p:nvPr/>
        </p:nvSpPr>
        <p:spPr bwMode="auto">
          <a:xfrm>
            <a:off x="3138488" y="4953000"/>
            <a:ext cx="749300" cy="0"/>
          </a:xfrm>
          <a:prstGeom prst="line">
            <a:avLst/>
          </a:prstGeom>
          <a:noFill/>
          <a:ln w="25400">
            <a:solidFill>
              <a:srgbClr val="000000"/>
            </a:solidFill>
            <a:round/>
            <a:headEnd type="triangle" w="med" len="med"/>
            <a:tailEnd type="triangle" w="med" len="med"/>
          </a:ln>
        </p:spPr>
        <p:txBody>
          <a:bodyPr lIns="0" tIns="0" rIns="0" bIns="0"/>
          <a:lstStyle/>
          <a:p>
            <a:endParaRPr lang="en-US"/>
          </a:p>
        </p:txBody>
      </p:sp>
      <p:sp>
        <p:nvSpPr>
          <p:cNvPr id="92240" name="Rectangle 91"/>
          <p:cNvSpPr>
            <a:spLocks/>
          </p:cNvSpPr>
          <p:nvPr/>
        </p:nvSpPr>
        <p:spPr bwMode="auto">
          <a:xfrm>
            <a:off x="4205288" y="4572000"/>
            <a:ext cx="90170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2</a:t>
            </a:r>
            <a:r>
              <a:rPr lang="en-US" sz="1600" b="1" baseline="30000">
                <a:latin typeface="Arial" charset="0"/>
                <a:cs typeface="Arial" charset="0"/>
                <a:sym typeface="Arial" charset="0"/>
              </a:rPr>
              <a:t>nd</a:t>
            </a:r>
            <a:r>
              <a:rPr lang="en-US" sz="1600" b="1">
                <a:latin typeface="Arial" charset="0"/>
                <a:cs typeface="Arial" charset="0"/>
                <a:sym typeface="Arial" charset="0"/>
              </a:rPr>
              <a:t> M-bit</a:t>
            </a:r>
          </a:p>
        </p:txBody>
      </p:sp>
      <p:sp>
        <p:nvSpPr>
          <p:cNvPr id="92241" name="Rectangle 92"/>
          <p:cNvSpPr>
            <a:spLocks/>
          </p:cNvSpPr>
          <p:nvPr/>
        </p:nvSpPr>
        <p:spPr bwMode="auto">
          <a:xfrm>
            <a:off x="5145088" y="4572000"/>
            <a:ext cx="869950"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3</a:t>
            </a:r>
            <a:r>
              <a:rPr lang="en-US" sz="1600" b="1" baseline="30000">
                <a:latin typeface="Arial" charset="0"/>
                <a:cs typeface="Arial" charset="0"/>
                <a:sym typeface="Arial" charset="0"/>
              </a:rPr>
              <a:t>rd</a:t>
            </a:r>
            <a:r>
              <a:rPr lang="en-US" sz="1600" b="1">
                <a:latin typeface="Arial" charset="0"/>
                <a:cs typeface="Arial" charset="0"/>
                <a:sym typeface="Arial" charset="0"/>
              </a:rPr>
              <a:t> M-bit</a:t>
            </a:r>
          </a:p>
        </p:txBody>
      </p:sp>
      <p:sp>
        <p:nvSpPr>
          <p:cNvPr id="92242" name="Rectangle 93"/>
          <p:cNvSpPr>
            <a:spLocks/>
          </p:cNvSpPr>
          <p:nvPr/>
        </p:nvSpPr>
        <p:spPr bwMode="auto">
          <a:xfrm>
            <a:off x="6262688" y="4572000"/>
            <a:ext cx="862012"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4</a:t>
            </a:r>
            <a:r>
              <a:rPr lang="en-US" sz="1600" b="1" baseline="30000">
                <a:latin typeface="Arial" charset="0"/>
                <a:cs typeface="Arial" charset="0"/>
                <a:sym typeface="Arial" charset="0"/>
              </a:rPr>
              <a:t>th</a:t>
            </a:r>
            <a:r>
              <a:rPr lang="en-US" sz="1600" b="1">
                <a:latin typeface="Arial" charset="0"/>
                <a:cs typeface="Arial" charset="0"/>
                <a:sym typeface="Arial" charset="0"/>
              </a:rPr>
              <a:t> M-bit</a:t>
            </a:r>
          </a:p>
        </p:txBody>
      </p:sp>
      <p:sp>
        <p:nvSpPr>
          <p:cNvPr id="92243" name="Line 94"/>
          <p:cNvSpPr>
            <a:spLocks noChangeShapeType="1"/>
          </p:cNvSpPr>
          <p:nvPr/>
        </p:nvSpPr>
        <p:spPr bwMode="auto">
          <a:xfrm>
            <a:off x="4433888" y="4953000"/>
            <a:ext cx="546100" cy="0"/>
          </a:xfrm>
          <a:prstGeom prst="line">
            <a:avLst/>
          </a:prstGeom>
          <a:noFill/>
          <a:ln w="25400">
            <a:solidFill>
              <a:srgbClr val="000000"/>
            </a:solidFill>
            <a:round/>
            <a:headEnd type="triangle" w="med" len="med"/>
            <a:tailEnd type="triangle" w="med" len="med"/>
          </a:ln>
        </p:spPr>
        <p:txBody>
          <a:bodyPr lIns="0" tIns="0" rIns="0" bIns="0"/>
          <a:lstStyle/>
          <a:p>
            <a:endParaRPr lang="en-US"/>
          </a:p>
        </p:txBody>
      </p:sp>
      <p:grpSp>
        <p:nvGrpSpPr>
          <p:cNvPr id="3" name="Group 95"/>
          <p:cNvGrpSpPr>
            <a:grpSpLocks/>
          </p:cNvGrpSpPr>
          <p:nvPr/>
        </p:nvGrpSpPr>
        <p:grpSpPr bwMode="auto">
          <a:xfrm>
            <a:off x="3810000" y="4191000"/>
            <a:ext cx="1220788" cy="381000"/>
            <a:chOff x="0" y="0"/>
            <a:chExt cx="769" cy="240"/>
          </a:xfrm>
        </p:grpSpPr>
        <p:sp>
          <p:nvSpPr>
            <p:cNvPr id="92255" name="Line 96"/>
            <p:cNvSpPr>
              <a:spLocks noChangeShapeType="1"/>
            </p:cNvSpPr>
            <p:nvPr/>
          </p:nvSpPr>
          <p:spPr bwMode="auto">
            <a:xfrm>
              <a:off x="57" y="240"/>
              <a:ext cx="712" cy="0"/>
            </a:xfrm>
            <a:prstGeom prst="line">
              <a:avLst/>
            </a:prstGeom>
            <a:noFill/>
            <a:ln w="25400">
              <a:solidFill>
                <a:srgbClr val="000000"/>
              </a:solidFill>
              <a:round/>
              <a:headEnd type="triangle" w="med" len="med"/>
              <a:tailEnd type="triangle" w="med" len="med"/>
            </a:ln>
          </p:spPr>
          <p:txBody>
            <a:bodyPr lIns="0" tIns="0" rIns="0" bIns="0"/>
            <a:lstStyle/>
            <a:p>
              <a:endParaRPr lang="en-US"/>
            </a:p>
          </p:txBody>
        </p:sp>
        <p:sp>
          <p:nvSpPr>
            <p:cNvPr id="92256" name="Rectangle 97"/>
            <p:cNvSpPr>
              <a:spLocks/>
            </p:cNvSpPr>
            <p:nvPr/>
          </p:nvSpPr>
          <p:spPr bwMode="auto">
            <a:xfrm>
              <a:off x="0" y="0"/>
              <a:ext cx="724" cy="202"/>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Cycle Time</a:t>
              </a:r>
            </a:p>
          </p:txBody>
        </p:sp>
      </p:grpSp>
      <p:sp>
        <p:nvSpPr>
          <p:cNvPr id="92245" name="Line 98"/>
          <p:cNvSpPr>
            <a:spLocks noChangeShapeType="1"/>
          </p:cNvSpPr>
          <p:nvPr/>
        </p:nvSpPr>
        <p:spPr bwMode="auto">
          <a:xfrm>
            <a:off x="5500688" y="4953000"/>
            <a:ext cx="546100" cy="0"/>
          </a:xfrm>
          <a:prstGeom prst="line">
            <a:avLst/>
          </a:prstGeom>
          <a:noFill/>
          <a:ln w="25400">
            <a:solidFill>
              <a:srgbClr val="000000"/>
            </a:solidFill>
            <a:round/>
            <a:headEnd type="triangle" w="med" len="med"/>
            <a:tailEnd type="triangle" w="med" len="med"/>
          </a:ln>
        </p:spPr>
        <p:txBody>
          <a:bodyPr lIns="0" tIns="0" rIns="0" bIns="0"/>
          <a:lstStyle/>
          <a:p>
            <a:endParaRPr lang="en-US"/>
          </a:p>
        </p:txBody>
      </p:sp>
      <p:sp>
        <p:nvSpPr>
          <p:cNvPr id="92246" name="Line 99"/>
          <p:cNvSpPr>
            <a:spLocks noChangeShapeType="1"/>
          </p:cNvSpPr>
          <p:nvPr/>
        </p:nvSpPr>
        <p:spPr bwMode="auto">
          <a:xfrm>
            <a:off x="6567488" y="4953000"/>
            <a:ext cx="546100" cy="0"/>
          </a:xfrm>
          <a:prstGeom prst="line">
            <a:avLst/>
          </a:prstGeom>
          <a:noFill/>
          <a:ln w="25400">
            <a:solidFill>
              <a:srgbClr val="000000"/>
            </a:solidFill>
            <a:round/>
            <a:headEnd type="triangle" w="med" len="med"/>
            <a:tailEnd type="triangle" w="med" len="med"/>
          </a:ln>
        </p:spPr>
        <p:txBody>
          <a:bodyPr lIns="0" tIns="0" rIns="0" bIns="0"/>
          <a:lstStyle/>
          <a:p>
            <a:endParaRPr lang="en-US"/>
          </a:p>
        </p:txBody>
      </p:sp>
      <p:sp>
        <p:nvSpPr>
          <p:cNvPr id="92247" name="Line 100"/>
          <p:cNvSpPr>
            <a:spLocks noChangeShapeType="1"/>
          </p:cNvSpPr>
          <p:nvPr/>
        </p:nvSpPr>
        <p:spPr bwMode="auto">
          <a:xfrm>
            <a:off x="3963988" y="6019800"/>
            <a:ext cx="3659187" cy="0"/>
          </a:xfrm>
          <a:prstGeom prst="line">
            <a:avLst/>
          </a:prstGeom>
          <a:noFill/>
          <a:ln w="25400">
            <a:solidFill>
              <a:srgbClr val="000000"/>
            </a:solidFill>
            <a:round/>
            <a:headEnd/>
            <a:tailEnd/>
          </a:ln>
        </p:spPr>
        <p:txBody>
          <a:bodyPr lIns="0" tIns="0" rIns="0" bIns="0"/>
          <a:lstStyle/>
          <a:p>
            <a:endParaRPr lang="en-US"/>
          </a:p>
        </p:txBody>
      </p:sp>
      <p:sp>
        <p:nvSpPr>
          <p:cNvPr id="92248" name="Line 101"/>
          <p:cNvSpPr>
            <a:spLocks noChangeShapeType="1"/>
          </p:cNvSpPr>
          <p:nvPr/>
        </p:nvSpPr>
        <p:spPr bwMode="auto">
          <a:xfrm>
            <a:off x="3963988" y="6324600"/>
            <a:ext cx="3659187" cy="0"/>
          </a:xfrm>
          <a:prstGeom prst="line">
            <a:avLst/>
          </a:prstGeom>
          <a:noFill/>
          <a:ln w="25400">
            <a:solidFill>
              <a:srgbClr val="000000"/>
            </a:solidFill>
            <a:round/>
            <a:headEnd/>
            <a:tailEnd/>
          </a:ln>
        </p:spPr>
        <p:txBody>
          <a:bodyPr lIns="0" tIns="0" rIns="0" bIns="0"/>
          <a:lstStyle/>
          <a:p>
            <a:endParaRPr lang="en-US"/>
          </a:p>
        </p:txBody>
      </p:sp>
      <p:sp>
        <p:nvSpPr>
          <p:cNvPr id="92249" name="Line 102"/>
          <p:cNvSpPr>
            <a:spLocks noChangeShapeType="1"/>
          </p:cNvSpPr>
          <p:nvPr/>
        </p:nvSpPr>
        <p:spPr bwMode="auto">
          <a:xfrm>
            <a:off x="7620000" y="6032500"/>
            <a:ext cx="127000" cy="279400"/>
          </a:xfrm>
          <a:prstGeom prst="line">
            <a:avLst/>
          </a:prstGeom>
          <a:noFill/>
          <a:ln w="25400">
            <a:solidFill>
              <a:srgbClr val="000000"/>
            </a:solidFill>
            <a:round/>
            <a:headEnd/>
            <a:tailEnd/>
          </a:ln>
        </p:spPr>
        <p:txBody>
          <a:bodyPr lIns="0" tIns="0" rIns="0" bIns="0"/>
          <a:lstStyle/>
          <a:p>
            <a:endParaRPr lang="en-US"/>
          </a:p>
        </p:txBody>
      </p:sp>
      <p:sp>
        <p:nvSpPr>
          <p:cNvPr id="92250" name="Line 103"/>
          <p:cNvSpPr>
            <a:spLocks noChangeShapeType="1"/>
          </p:cNvSpPr>
          <p:nvPr/>
        </p:nvSpPr>
        <p:spPr bwMode="auto">
          <a:xfrm rot="10800000" flipH="1">
            <a:off x="7620000" y="6007100"/>
            <a:ext cx="127000" cy="330200"/>
          </a:xfrm>
          <a:prstGeom prst="line">
            <a:avLst/>
          </a:prstGeom>
          <a:noFill/>
          <a:ln w="25400">
            <a:solidFill>
              <a:srgbClr val="000000"/>
            </a:solidFill>
            <a:round/>
            <a:headEnd/>
            <a:tailEnd/>
          </a:ln>
        </p:spPr>
        <p:txBody>
          <a:bodyPr lIns="0" tIns="0" rIns="0" bIns="0"/>
          <a:lstStyle/>
          <a:p>
            <a:endParaRPr lang="en-US"/>
          </a:p>
        </p:txBody>
      </p:sp>
      <p:sp>
        <p:nvSpPr>
          <p:cNvPr id="92251" name="Line 104"/>
          <p:cNvSpPr>
            <a:spLocks noChangeShapeType="1"/>
          </p:cNvSpPr>
          <p:nvPr/>
        </p:nvSpPr>
        <p:spPr bwMode="auto">
          <a:xfrm>
            <a:off x="7772400" y="6019800"/>
            <a:ext cx="963613" cy="0"/>
          </a:xfrm>
          <a:prstGeom prst="line">
            <a:avLst/>
          </a:prstGeom>
          <a:noFill/>
          <a:ln w="25400">
            <a:solidFill>
              <a:srgbClr val="000000"/>
            </a:solidFill>
            <a:round/>
            <a:headEnd/>
            <a:tailEnd/>
          </a:ln>
        </p:spPr>
        <p:txBody>
          <a:bodyPr lIns="0" tIns="0" rIns="0" bIns="0"/>
          <a:lstStyle/>
          <a:p>
            <a:endParaRPr lang="en-US"/>
          </a:p>
        </p:txBody>
      </p:sp>
      <p:sp>
        <p:nvSpPr>
          <p:cNvPr id="92252" name="Line 105"/>
          <p:cNvSpPr>
            <a:spLocks noChangeShapeType="1"/>
          </p:cNvSpPr>
          <p:nvPr/>
        </p:nvSpPr>
        <p:spPr bwMode="auto">
          <a:xfrm>
            <a:off x="7772400" y="6324600"/>
            <a:ext cx="963613" cy="0"/>
          </a:xfrm>
          <a:prstGeom prst="line">
            <a:avLst/>
          </a:prstGeom>
          <a:noFill/>
          <a:ln w="25400">
            <a:solidFill>
              <a:srgbClr val="000000"/>
            </a:solidFill>
            <a:round/>
            <a:headEnd/>
            <a:tailEnd/>
          </a:ln>
        </p:spPr>
        <p:txBody>
          <a:bodyPr lIns="0" tIns="0" rIns="0" bIns="0"/>
          <a:lstStyle/>
          <a:p>
            <a:endParaRPr lang="en-US"/>
          </a:p>
        </p:txBody>
      </p:sp>
      <p:sp>
        <p:nvSpPr>
          <p:cNvPr id="92253" name="Rectangle 106"/>
          <p:cNvSpPr>
            <a:spLocks/>
          </p:cNvSpPr>
          <p:nvPr/>
        </p:nvSpPr>
        <p:spPr bwMode="auto">
          <a:xfrm>
            <a:off x="7745413" y="6019800"/>
            <a:ext cx="1012825" cy="320675"/>
          </a:xfrm>
          <a:prstGeom prst="rect">
            <a:avLst/>
          </a:prstGeom>
          <a:noFill/>
          <a:ln w="12700">
            <a:noFill/>
            <a:miter lim="800000"/>
            <a:headEnd/>
            <a:tailEnd/>
          </a:ln>
        </p:spPr>
        <p:txBody>
          <a:bodyPr wrap="none" lIns="38100" tIns="38100" rIns="38100" bIns="38100">
            <a:spAutoFit/>
          </a:bodyPr>
          <a:lstStyle/>
          <a:p>
            <a:pPr algn="l"/>
            <a:r>
              <a:rPr lang="en-US" sz="1600" b="1">
                <a:latin typeface="Arial" charset="0"/>
                <a:cs typeface="Arial" charset="0"/>
                <a:sym typeface="Arial" charset="0"/>
              </a:rPr>
              <a:t>Row Add </a:t>
            </a:r>
          </a:p>
        </p:txBody>
      </p:sp>
      <p:sp>
        <p:nvSpPr>
          <p:cNvPr id="92254" name="TextBox 107"/>
          <p:cNvSpPr txBox="1">
            <a:spLocks noChangeArrowheads="1"/>
          </p:cNvSpPr>
          <p:nvPr/>
        </p:nvSpPr>
        <p:spPr bwMode="auto">
          <a:xfrm>
            <a:off x="2362200" y="6488113"/>
            <a:ext cx="4648200" cy="400050"/>
          </a:xfrm>
          <a:prstGeom prst="rect">
            <a:avLst/>
          </a:prstGeom>
          <a:noFill/>
          <a:ln w="9525">
            <a:noFill/>
            <a:miter lim="800000"/>
            <a:headEnd/>
            <a:tailEnd/>
          </a:ln>
        </p:spPr>
        <p:txBody>
          <a:bodyPr>
            <a:spAutoFit/>
          </a:bodyPr>
          <a:lstStyle/>
          <a:p>
            <a:pPr algn="l"/>
            <a:r>
              <a:rPr lang="en-US" sz="2000">
                <a:solidFill>
                  <a:srgbClr val="FC0128"/>
                </a:solidFill>
              </a:rPr>
              <a:t>Are you able to define the terms used?</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59396"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59397"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59398" name="Rectangle 4"/>
          <p:cNvSpPr>
            <a:spLocks noChangeArrowheads="1"/>
          </p:cNvSpPr>
          <p:nvPr>
            <p:ph type="title"/>
          </p:nvPr>
        </p:nvSpPr>
        <p:spPr>
          <a:xfrm>
            <a:off x="533400" y="228600"/>
            <a:ext cx="8153400" cy="1676400"/>
          </a:xfrm>
        </p:spPr>
        <p:txBody>
          <a:bodyPr/>
          <a:lstStyle/>
          <a:p>
            <a:pPr algn="ctr" eaLnBrk="1" hangingPunct="1"/>
            <a:r>
              <a:rPr lang="en-US" sz="3200" smtClean="0">
                <a:solidFill>
                  <a:schemeClr val="tx2"/>
                </a:solidFill>
              </a:rPr>
              <a:t>Miss Rate vs Block Size vs Cache Size</a:t>
            </a:r>
            <a:endParaRPr lang="en-US" smtClean="0"/>
          </a:p>
        </p:txBody>
      </p:sp>
      <p:graphicFrame>
        <p:nvGraphicFramePr>
          <p:cNvPr id="41989" name="Object 2"/>
          <p:cNvGraphicFramePr>
            <a:graphicFrameLocks/>
          </p:cNvGraphicFramePr>
          <p:nvPr/>
        </p:nvGraphicFramePr>
        <p:xfrm>
          <a:off x="862013" y="823913"/>
          <a:ext cx="8280400" cy="3963987"/>
        </p:xfrm>
        <a:graphic>
          <a:graphicData uri="http://schemas.openxmlformats.org/presentationml/2006/ole">
            <p:oleObj spid="_x0000_s4098" name="Chart" r:id="rId4" imgW="8216900" imgH="3937000" progId="MSGraph.Chart.8">
              <p:embed/>
            </p:oleObj>
          </a:graphicData>
        </a:graphic>
      </p:graphicFrame>
      <p:sp>
        <p:nvSpPr>
          <p:cNvPr id="41990" name="Rectangle 6"/>
          <p:cNvSpPr>
            <a:spLocks/>
          </p:cNvSpPr>
          <p:nvPr/>
        </p:nvSpPr>
        <p:spPr bwMode="auto">
          <a:xfrm>
            <a:off x="533400" y="4953000"/>
            <a:ext cx="8394700" cy="1460500"/>
          </a:xfrm>
          <a:prstGeom prst="rect">
            <a:avLst/>
          </a:prstGeom>
          <a:noFill/>
          <a:ln w="12700">
            <a:noFill/>
            <a:miter lim="800000"/>
            <a:headEnd/>
            <a:tailEnd/>
          </a:ln>
        </p:spPr>
        <p:txBody>
          <a:bodyPr lIns="25400" tIns="25400" rIns="25400" bIns="25400"/>
          <a:lstStyle/>
          <a:p>
            <a:pPr marL="261938" indent="-261938" algn="l">
              <a:buClr>
                <a:srgbClr val="FC0128"/>
              </a:buClr>
              <a:buSzPct val="75000"/>
              <a:buFont typeface="Wingdings" charset="2"/>
              <a:buNone/>
            </a:pPr>
            <a:r>
              <a:rPr lang="en-US" sz="2400">
                <a:solidFill>
                  <a:srgbClr val="FF0000"/>
                </a:solidFill>
                <a:latin typeface="Arial" charset="0"/>
                <a:cs typeface="Arial" charset="0"/>
                <a:sym typeface="Arial" charset="0"/>
              </a:rPr>
              <a:t>What is the interpretation of this graph?</a:t>
            </a:r>
          </a:p>
          <a:p>
            <a:pPr marL="261938" indent="-261938" algn="l">
              <a:buClr>
                <a:srgbClr val="FC0128"/>
              </a:buClr>
              <a:buSzPct val="75000"/>
              <a:buFont typeface="Wingdings" charset="2"/>
              <a:buNone/>
            </a:pPr>
            <a:r>
              <a:rPr lang="en-US" sz="2400">
                <a:solidFill>
                  <a:srgbClr val="FF0000"/>
                </a:solidFill>
                <a:latin typeface="Arial" charset="0"/>
                <a:cs typeface="Arial" charset="0"/>
                <a:sym typeface="Arial" charset="0"/>
              </a:rPr>
              <a:t>What happens to Miss rate if the block size becomes a significant fraction of the cache size?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1989" grpId="0"/>
      <p:bldP spid="41990"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6144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6144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61445" name="Rectangle 4"/>
          <p:cNvSpPr>
            <a:spLocks noChangeArrowheads="1"/>
          </p:cNvSpPr>
          <p:nvPr>
            <p:ph type="title"/>
          </p:nvPr>
        </p:nvSpPr>
        <p:spPr>
          <a:xfrm>
            <a:off x="533400" y="228600"/>
            <a:ext cx="8153400" cy="609600"/>
          </a:xfrm>
        </p:spPr>
        <p:txBody>
          <a:bodyPr/>
          <a:lstStyle/>
          <a:p>
            <a:pPr algn="ctr" eaLnBrk="1" hangingPunct="1"/>
            <a:r>
              <a:rPr lang="en-US" sz="3200" smtClean="0">
                <a:solidFill>
                  <a:schemeClr val="tx2"/>
                </a:solidFill>
              </a:rPr>
              <a:t>Cache Field Sizes</a:t>
            </a:r>
            <a:endParaRPr lang="en-US" smtClean="0"/>
          </a:p>
        </p:txBody>
      </p:sp>
      <p:sp>
        <p:nvSpPr>
          <p:cNvPr id="61446" name="Rectangle 5"/>
          <p:cNvSpPr>
            <a:spLocks noChangeArrowheads="1"/>
          </p:cNvSpPr>
          <p:nvPr>
            <p:ph type="body" idx="1"/>
          </p:nvPr>
        </p:nvSpPr>
        <p:spPr/>
        <p:txBody>
          <a:bodyPr>
            <a:normAutofit fontScale="77500" lnSpcReduction="20000"/>
          </a:bodyPr>
          <a:lstStyle/>
          <a:p>
            <a:pPr marL="261938" indent="-261938" eaLnBrk="1" hangingPunct="1">
              <a:lnSpc>
                <a:spcPct val="100000"/>
              </a:lnSpc>
              <a:spcBef>
                <a:spcPct val="0"/>
              </a:spcBef>
            </a:pPr>
            <a:r>
              <a:rPr lang="en-US" smtClean="0"/>
              <a:t>The number of bits in a cache includes both the storage for data and for the tags along with the valid bit</a:t>
            </a:r>
          </a:p>
          <a:p>
            <a:pPr lvl="1" eaLnBrk="1" hangingPunct="1">
              <a:lnSpc>
                <a:spcPct val="100000"/>
              </a:lnSpc>
              <a:spcBef>
                <a:spcPts val="600"/>
              </a:spcBef>
              <a:buFont typeface="Thonburi" charset="0"/>
              <a:buChar char="•"/>
            </a:pPr>
            <a:r>
              <a:rPr lang="en-US" smtClean="0"/>
              <a:t>32-bit byte address</a:t>
            </a:r>
          </a:p>
          <a:p>
            <a:pPr lvl="1" eaLnBrk="1" hangingPunct="1">
              <a:lnSpc>
                <a:spcPct val="100000"/>
              </a:lnSpc>
              <a:spcBef>
                <a:spcPts val="600"/>
              </a:spcBef>
              <a:buFont typeface="Thonburi" charset="0"/>
              <a:buChar char="•"/>
            </a:pPr>
            <a:r>
              <a:rPr lang="en-US" smtClean="0"/>
              <a:t>For a direct mapped cache with 2</a:t>
            </a:r>
            <a:r>
              <a:rPr lang="en-US" baseline="30000" smtClean="0"/>
              <a:t>n</a:t>
            </a:r>
            <a:r>
              <a:rPr lang="en-US" smtClean="0"/>
              <a:t> blocks, </a:t>
            </a:r>
            <a:r>
              <a:rPr lang="en-US" i="1" smtClean="0"/>
              <a:t>n</a:t>
            </a:r>
            <a:r>
              <a:rPr lang="en-US" smtClean="0"/>
              <a:t> bits are used for the index</a:t>
            </a:r>
          </a:p>
          <a:p>
            <a:pPr lvl="1" eaLnBrk="1" hangingPunct="1">
              <a:lnSpc>
                <a:spcPct val="100000"/>
              </a:lnSpc>
              <a:spcBef>
                <a:spcPts val="600"/>
              </a:spcBef>
              <a:buFont typeface="Thonburi" charset="0"/>
              <a:buChar char="•"/>
            </a:pPr>
            <a:r>
              <a:rPr lang="en-US" smtClean="0"/>
              <a:t>For a block size of 2</a:t>
            </a:r>
            <a:r>
              <a:rPr lang="en-US" baseline="30000" smtClean="0"/>
              <a:t>m</a:t>
            </a:r>
            <a:r>
              <a:rPr lang="en-US" smtClean="0"/>
              <a:t> words (2</a:t>
            </a:r>
            <a:r>
              <a:rPr lang="en-US" baseline="30000" smtClean="0"/>
              <a:t>m+2</a:t>
            </a:r>
            <a:r>
              <a:rPr lang="en-US" smtClean="0"/>
              <a:t> bytes), </a:t>
            </a:r>
            <a:r>
              <a:rPr lang="en-US" i="1" smtClean="0"/>
              <a:t>m</a:t>
            </a:r>
            <a:r>
              <a:rPr lang="en-US" smtClean="0"/>
              <a:t> bits are used to address the word within the block and 2 bits are used to address the byte within the word</a:t>
            </a:r>
          </a:p>
          <a:p>
            <a:pPr marL="261938" indent="-261938" eaLnBrk="1" hangingPunct="1">
              <a:lnSpc>
                <a:spcPct val="100000"/>
              </a:lnSpc>
              <a:spcBef>
                <a:spcPts val="600"/>
              </a:spcBef>
            </a:pPr>
            <a:r>
              <a:rPr lang="en-US" sz="2000" smtClean="0">
                <a:solidFill>
                  <a:srgbClr val="FC0128"/>
                </a:solidFill>
              </a:rPr>
              <a:t>What is the size of the tag field?</a:t>
            </a:r>
          </a:p>
          <a:p>
            <a:pPr marL="261938" indent="-261938" eaLnBrk="1" hangingPunct="1">
              <a:lnSpc>
                <a:spcPct val="100000"/>
              </a:lnSpc>
              <a:spcBef>
                <a:spcPts val="600"/>
              </a:spcBef>
            </a:pPr>
            <a:r>
              <a:rPr lang="en-US" smtClean="0"/>
              <a:t>The total number of bits in a direct-mapped cache is then</a:t>
            </a:r>
          </a:p>
          <a:p>
            <a:pPr lvl="1" eaLnBrk="1" hangingPunct="1">
              <a:lnSpc>
                <a:spcPct val="100000"/>
              </a:lnSpc>
              <a:spcBef>
                <a:spcPts val="600"/>
              </a:spcBef>
            </a:pPr>
            <a:r>
              <a:rPr lang="en-US" smtClean="0"/>
              <a:t>2</a:t>
            </a:r>
            <a:r>
              <a:rPr lang="en-US" baseline="30000" smtClean="0"/>
              <a:t>n</a:t>
            </a:r>
            <a:r>
              <a:rPr lang="en-US" smtClean="0"/>
              <a:t> x (block size + tag field size + valid field size)</a:t>
            </a:r>
          </a:p>
          <a:p>
            <a:pPr marL="261938" indent="-261938" eaLnBrk="1" hangingPunct="1">
              <a:lnSpc>
                <a:spcPct val="100000"/>
              </a:lnSpc>
              <a:spcBef>
                <a:spcPts val="600"/>
              </a:spcBef>
            </a:pPr>
            <a:r>
              <a:rPr lang="en-US" sz="2000" smtClean="0">
                <a:solidFill>
                  <a:srgbClr val="FC0128"/>
                </a:solidFill>
              </a:rPr>
              <a:t>How many total bits are required for a direct mapped cache with 16KB of data and 4-word blocks assuming a 32-bit address?</a:t>
            </a:r>
          </a:p>
        </p:txBody>
      </p:sp>
    </p:spTree>
  </p:cSld>
  <p:clrMapOvr>
    <a:masterClrMapping/>
  </p:clrMapOvr>
  <p:transition advClick="0" advTm="200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577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578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5781" name="Rectangle 4"/>
          <p:cNvSpPr>
            <a:spLocks noChangeArrowheads="1"/>
          </p:cNvSpPr>
          <p:nvPr>
            <p:ph type="title"/>
          </p:nvPr>
        </p:nvSpPr>
        <p:spPr>
          <a:xfrm>
            <a:off x="533400" y="158750"/>
            <a:ext cx="8153400" cy="754063"/>
          </a:xfrm>
        </p:spPr>
        <p:txBody>
          <a:bodyPr lIns="38100" tIns="38100" rIns="38100" bIns="38100" anchor="ctr"/>
          <a:lstStyle/>
          <a:p>
            <a:pPr algn="ctr" eaLnBrk="1" hangingPunct="1"/>
            <a:r>
              <a:rPr lang="en-US" sz="3200" smtClean="0">
                <a:solidFill>
                  <a:schemeClr val="tx2"/>
                </a:solidFill>
              </a:rPr>
              <a:t>One Word Wide Bus, One Word Blocks</a:t>
            </a:r>
            <a:endParaRPr lang="en-US" smtClean="0"/>
          </a:p>
        </p:txBody>
      </p:sp>
      <p:sp>
        <p:nvSpPr>
          <p:cNvPr id="75782"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75783"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75784"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5785"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75786"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75787"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75788"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5789"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75790"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75791"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75792"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75793" name="Rectangle 16"/>
          <p:cNvSpPr>
            <a:spLocks noChangeArrowheads="1"/>
          </p:cNvSpPr>
          <p:nvPr>
            <p:ph type="body" idx="1"/>
          </p:nvPr>
        </p:nvSpPr>
        <p:spPr>
          <a:xfrm>
            <a:off x="2743200" y="912813"/>
            <a:ext cx="5791200" cy="5945187"/>
          </a:xfrm>
        </p:spPr>
        <p:txBody>
          <a:bodyPr>
            <a:normAutofit fontScale="92500" lnSpcReduction="20000"/>
          </a:bodyPr>
          <a:lstStyle/>
          <a:p>
            <a:pPr marL="261938" indent="-261938" eaLnBrk="1" hangingPunct="1">
              <a:spcBef>
                <a:spcPct val="0"/>
              </a:spcBef>
            </a:pPr>
            <a:r>
              <a:rPr lang="en-US" smtClean="0"/>
              <a:t>If the block size is one word, then for a memory access due to a cache miss, the pipeline will have to stall for the number of cycles required to return one data word from memory</a:t>
            </a:r>
          </a:p>
          <a:p>
            <a:pPr lvl="1" eaLnBrk="1" hangingPunct="1">
              <a:lnSpc>
                <a:spcPct val="90000"/>
              </a:lnSpc>
              <a:buFont typeface="Thonburi" charset="0"/>
              <a:buNone/>
            </a:pPr>
            <a:r>
              <a:rPr lang="en-US" smtClean="0"/>
              <a:t>       cycle to send address</a:t>
            </a:r>
          </a:p>
          <a:p>
            <a:pPr lvl="1" eaLnBrk="1" hangingPunct="1">
              <a:buFont typeface="Thonburi" charset="0"/>
              <a:buNone/>
            </a:pPr>
            <a:r>
              <a:rPr lang="en-US" smtClean="0"/>
              <a:t>       cycles to read DRAM</a:t>
            </a:r>
          </a:p>
          <a:p>
            <a:pPr lvl="1" eaLnBrk="1" hangingPunct="1">
              <a:buFont typeface="Thonburi" charset="0"/>
              <a:buNone/>
            </a:pPr>
            <a:r>
              <a:rPr lang="en-US" smtClean="0"/>
              <a:t>       cycle to return data</a:t>
            </a:r>
          </a:p>
          <a:p>
            <a:pPr lvl="1" eaLnBrk="1" hangingPunct="1">
              <a:buFont typeface="Thonburi" charset="0"/>
              <a:buNone/>
            </a:pPr>
            <a:r>
              <a:rPr lang="en-US" smtClean="0"/>
              <a:t>       total clock cycles miss penalty</a:t>
            </a:r>
          </a:p>
          <a:p>
            <a:pPr lvl="1" eaLnBrk="1" hangingPunct="1"/>
            <a:endParaRPr lang="en-US" smtClean="0"/>
          </a:p>
          <a:p>
            <a:pPr marL="261938" indent="-261938" eaLnBrk="1" hangingPunct="1">
              <a:lnSpc>
                <a:spcPct val="85000"/>
              </a:lnSpc>
            </a:pPr>
            <a:r>
              <a:rPr lang="en-US" smtClean="0"/>
              <a:t>Number of bytes transferred per clock cycle (bandwidth) for a single miss is</a:t>
            </a:r>
          </a:p>
          <a:p>
            <a:pPr lvl="1" eaLnBrk="1" hangingPunct="1">
              <a:lnSpc>
                <a:spcPct val="90000"/>
              </a:lnSpc>
              <a:buFont typeface="Thonburi" charset="0"/>
              <a:buNone/>
            </a:pPr>
            <a:r>
              <a:rPr lang="en-US" smtClean="0"/>
              <a:t>			bytes per memory bus clock 				cycle</a:t>
            </a:r>
          </a:p>
        </p:txBody>
      </p:sp>
      <p:sp>
        <p:nvSpPr>
          <p:cNvPr id="75794" name="Line 17"/>
          <p:cNvSpPr>
            <a:spLocks noChangeShapeType="1"/>
          </p:cNvSpPr>
          <p:nvPr/>
        </p:nvSpPr>
        <p:spPr bwMode="auto">
          <a:xfrm>
            <a:off x="3124200" y="3962400"/>
            <a:ext cx="457200" cy="0"/>
          </a:xfrm>
          <a:prstGeom prst="line">
            <a:avLst/>
          </a:prstGeom>
          <a:noFill/>
          <a:ln w="28575">
            <a:solidFill>
              <a:srgbClr val="000000"/>
            </a:solidFill>
            <a:round/>
            <a:headEnd/>
            <a:tailEnd/>
          </a:ln>
        </p:spPr>
        <p:txBody>
          <a:bodyPr lIns="0" tIns="0" rIns="0" bIns="0"/>
          <a:lstStyle/>
          <a:p>
            <a:endParaRPr lang="en-US"/>
          </a:p>
        </p:txBody>
      </p:sp>
      <p:sp>
        <p:nvSpPr>
          <p:cNvPr id="75795" name="TextBox 18"/>
          <p:cNvSpPr txBox="1">
            <a:spLocks noChangeArrowheads="1"/>
          </p:cNvSpPr>
          <p:nvPr/>
        </p:nvSpPr>
        <p:spPr bwMode="auto">
          <a:xfrm>
            <a:off x="609600" y="6172200"/>
            <a:ext cx="8534400" cy="369888"/>
          </a:xfrm>
          <a:prstGeom prst="rect">
            <a:avLst/>
          </a:prstGeom>
          <a:noFill/>
          <a:ln w="9525">
            <a:noFill/>
            <a:miter lim="800000"/>
            <a:headEnd/>
            <a:tailEnd/>
          </a:ln>
        </p:spPr>
        <p:txBody>
          <a:bodyPr>
            <a:spAutoFit/>
          </a:bodyPr>
          <a:lstStyle/>
          <a:p>
            <a:pPr algn="l"/>
            <a:r>
              <a:rPr lang="en-US" sz="1800">
                <a:solidFill>
                  <a:srgbClr val="FF0000"/>
                </a:solidFill>
              </a:rPr>
              <a:t>How do we determine the miss penalty? What influences the penalty?</a:t>
            </a:r>
          </a:p>
        </p:txBody>
      </p:sp>
    </p:spTree>
  </p:cSld>
  <p:clrMapOvr>
    <a:masterClrMapping/>
  </p:clrMapOvr>
  <p:transition advClick="0" advTm="2000"/>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782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782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7829" name="Rectangle 4"/>
          <p:cNvSpPr>
            <a:spLocks noChangeArrowheads="1"/>
          </p:cNvSpPr>
          <p:nvPr>
            <p:ph type="title"/>
          </p:nvPr>
        </p:nvSpPr>
        <p:spPr>
          <a:xfrm>
            <a:off x="533400" y="158750"/>
            <a:ext cx="8153400" cy="754063"/>
          </a:xfrm>
        </p:spPr>
        <p:txBody>
          <a:bodyPr lIns="38100" tIns="38100" rIns="38100" bIns="38100" anchor="ctr"/>
          <a:lstStyle/>
          <a:p>
            <a:pPr algn="ctr" eaLnBrk="1" hangingPunct="1"/>
            <a:r>
              <a:rPr lang="en-US" sz="3200" smtClean="0">
                <a:solidFill>
                  <a:schemeClr val="tx2"/>
                </a:solidFill>
              </a:rPr>
              <a:t>One Word Wide Bus, One Word Blocks</a:t>
            </a:r>
            <a:endParaRPr lang="en-US" smtClean="0"/>
          </a:p>
        </p:txBody>
      </p:sp>
      <p:sp>
        <p:nvSpPr>
          <p:cNvPr id="77830"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77831"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77832"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7833"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77834"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77835"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77836"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7837"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77838"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77839"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77840"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77841" name="Rectangle 16"/>
          <p:cNvSpPr>
            <a:spLocks noChangeArrowheads="1"/>
          </p:cNvSpPr>
          <p:nvPr>
            <p:ph type="body" idx="1"/>
          </p:nvPr>
        </p:nvSpPr>
        <p:spPr>
          <a:xfrm>
            <a:off x="2743200" y="912813"/>
            <a:ext cx="6400800" cy="5945187"/>
          </a:xfrm>
        </p:spPr>
        <p:txBody>
          <a:bodyPr>
            <a:normAutofit fontScale="92500" lnSpcReduction="20000"/>
          </a:bodyPr>
          <a:lstStyle/>
          <a:p>
            <a:pPr marL="261938" indent="-261938" eaLnBrk="1" hangingPunct="1">
              <a:spcBef>
                <a:spcPct val="0"/>
              </a:spcBef>
            </a:pPr>
            <a:r>
              <a:rPr lang="en-US" smtClean="0"/>
              <a:t>If the block size is one word, then for a memory access due to a cache miss, the pipeline will have to stall for the number of cycles required to return one data word from memory</a:t>
            </a:r>
          </a:p>
          <a:p>
            <a:pPr lvl="1" eaLnBrk="1" hangingPunct="1">
              <a:lnSpc>
                <a:spcPct val="90000"/>
              </a:lnSpc>
              <a:buFont typeface="Thonburi" charset="0"/>
              <a:buNone/>
            </a:pPr>
            <a:r>
              <a:rPr lang="en-US" smtClean="0"/>
              <a:t>       memory bus clock cycle to send address</a:t>
            </a:r>
          </a:p>
          <a:p>
            <a:pPr lvl="1" eaLnBrk="1" hangingPunct="1">
              <a:buFont typeface="Thonburi" charset="0"/>
              <a:buNone/>
            </a:pPr>
            <a:r>
              <a:rPr lang="en-US" smtClean="0"/>
              <a:t>       memory bus clock cycles to read DRAM</a:t>
            </a:r>
          </a:p>
          <a:p>
            <a:pPr lvl="1" eaLnBrk="1" hangingPunct="1">
              <a:buFont typeface="Thonburi" charset="0"/>
              <a:buNone/>
            </a:pPr>
            <a:r>
              <a:rPr lang="en-US" smtClean="0"/>
              <a:t>       memory bus clock cycle to return data</a:t>
            </a:r>
          </a:p>
          <a:p>
            <a:pPr lvl="1" eaLnBrk="1" hangingPunct="1">
              <a:buFont typeface="Thonburi" charset="0"/>
              <a:buNone/>
            </a:pPr>
            <a:r>
              <a:rPr lang="en-US" smtClean="0"/>
              <a:t>       total clock cycles miss penalty</a:t>
            </a:r>
          </a:p>
          <a:p>
            <a:pPr lvl="1" eaLnBrk="1" hangingPunct="1"/>
            <a:endParaRPr lang="en-US" smtClean="0"/>
          </a:p>
          <a:p>
            <a:pPr marL="261938" indent="-261938" eaLnBrk="1" hangingPunct="1">
              <a:lnSpc>
                <a:spcPct val="85000"/>
              </a:lnSpc>
            </a:pPr>
            <a:r>
              <a:rPr lang="en-US" smtClean="0"/>
              <a:t>Number of bytes transferred per clock cycle (bandwidth) for a single miss is</a:t>
            </a:r>
          </a:p>
          <a:p>
            <a:pPr lvl="1" eaLnBrk="1" hangingPunct="1">
              <a:lnSpc>
                <a:spcPct val="90000"/>
              </a:lnSpc>
              <a:buFont typeface="Thonburi" charset="0"/>
              <a:buNone/>
            </a:pPr>
            <a:r>
              <a:rPr lang="en-US" smtClean="0"/>
              <a:t>                         bytes per memory bus clock 				cycle</a:t>
            </a:r>
          </a:p>
        </p:txBody>
      </p:sp>
      <p:sp>
        <p:nvSpPr>
          <p:cNvPr id="77842" name="Line 17"/>
          <p:cNvSpPr>
            <a:spLocks noChangeShapeType="1"/>
          </p:cNvSpPr>
          <p:nvPr/>
        </p:nvSpPr>
        <p:spPr bwMode="auto">
          <a:xfrm>
            <a:off x="3124200" y="3733800"/>
            <a:ext cx="457200" cy="0"/>
          </a:xfrm>
          <a:prstGeom prst="line">
            <a:avLst/>
          </a:prstGeom>
          <a:noFill/>
          <a:ln w="28575">
            <a:solidFill>
              <a:srgbClr val="000000"/>
            </a:solidFill>
            <a:round/>
            <a:headEnd/>
            <a:tailEnd/>
          </a:ln>
        </p:spPr>
        <p:txBody>
          <a:bodyPr lIns="0" tIns="0" rIns="0" bIns="0"/>
          <a:lstStyle/>
          <a:p>
            <a:endParaRPr lang="en-US"/>
          </a:p>
        </p:txBody>
      </p:sp>
      <p:sp>
        <p:nvSpPr>
          <p:cNvPr id="60434" name="Rectangle 18"/>
          <p:cNvSpPr>
            <a:spLocks/>
          </p:cNvSpPr>
          <p:nvPr/>
        </p:nvSpPr>
        <p:spPr bwMode="auto">
          <a:xfrm>
            <a:off x="3035300" y="2209800"/>
            <a:ext cx="1308100" cy="18923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endParaRPr lang="en-US" sz="2400">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1   </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15</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1</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17</a:t>
            </a:r>
          </a:p>
        </p:txBody>
      </p:sp>
      <p:sp>
        <p:nvSpPr>
          <p:cNvPr id="60435" name="Rectangle 19"/>
          <p:cNvSpPr>
            <a:spLocks/>
          </p:cNvSpPr>
          <p:nvPr/>
        </p:nvSpPr>
        <p:spPr bwMode="auto">
          <a:xfrm>
            <a:off x="2895600" y="5029200"/>
            <a:ext cx="2070100" cy="76835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endParaRPr lang="en-US" sz="2400">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4/17 = 0.235</a:t>
            </a:r>
          </a:p>
        </p:txBody>
      </p:sp>
    </p:spTree>
  </p:cSld>
  <p:clrMapOvr>
    <a:masterClrMapping/>
  </p:clrMapOvr>
  <p:transition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autoUpdateAnimBg="0"/>
      <p:bldP spid="6043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ph type="title"/>
          </p:nvPr>
        </p:nvSpPr>
        <p:spPr>
          <a:xfrm>
            <a:off x="0" y="231775"/>
            <a:ext cx="9144000" cy="1228725"/>
          </a:xfrm>
        </p:spPr>
        <p:txBody>
          <a:bodyPr lIns="90000" tIns="46800" rIns="90000" bIns="46800" anchor="ctr"/>
          <a:lstStyle/>
          <a:p>
            <a:pPr algn="ct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smtClean="0">
                <a:solidFill>
                  <a:schemeClr val="tx2"/>
                </a:solidFill>
              </a:rPr>
              <a:t>Possible Memory Addressing Modes </a:t>
            </a:r>
            <a:br>
              <a:rPr lang="en-GB" sz="3200" smtClean="0">
                <a:solidFill>
                  <a:schemeClr val="tx2"/>
                </a:solidFill>
              </a:rPr>
            </a:br>
            <a:r>
              <a:rPr lang="en-GB" sz="3200" smtClean="0">
                <a:solidFill>
                  <a:schemeClr val="tx2"/>
                </a:solidFill>
              </a:rPr>
              <a:t>(MIPS supports few)</a:t>
            </a:r>
            <a:endParaRPr lang="en-GB" sz="2400" smtClean="0"/>
          </a:p>
        </p:txBody>
      </p:sp>
      <p:grpSp>
        <p:nvGrpSpPr>
          <p:cNvPr id="2" name="Group 3"/>
          <p:cNvGrpSpPr>
            <a:grpSpLocks/>
          </p:cNvGrpSpPr>
          <p:nvPr/>
        </p:nvGrpSpPr>
        <p:grpSpPr bwMode="auto">
          <a:xfrm>
            <a:off x="457200" y="1600200"/>
            <a:ext cx="8228013" cy="4922838"/>
            <a:chOff x="288" y="1008"/>
            <a:chExt cx="5183" cy="3101"/>
          </a:xfrm>
        </p:grpSpPr>
        <p:sp>
          <p:nvSpPr>
            <p:cNvPr id="114693" name="Rectangle 4"/>
            <p:cNvSpPr>
              <a:spLocks noChangeArrowheads="1"/>
            </p:cNvSpPr>
            <p:nvPr/>
          </p:nvSpPr>
          <p:spPr bwMode="auto">
            <a:xfrm>
              <a:off x="4176" y="1334"/>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Arrays w/constant offset</a:t>
              </a:r>
            </a:p>
          </p:txBody>
        </p:sp>
        <p:sp>
          <p:nvSpPr>
            <p:cNvPr id="114694" name="Rectangle 5"/>
            <p:cNvSpPr>
              <a:spLocks noChangeArrowheads="1"/>
            </p:cNvSpPr>
            <p:nvPr/>
          </p:nvSpPr>
          <p:spPr bwMode="auto">
            <a:xfrm>
              <a:off x="2880" y="1334"/>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M[$1 + 100]</a:t>
              </a:r>
            </a:p>
          </p:txBody>
        </p:sp>
        <p:sp>
          <p:nvSpPr>
            <p:cNvPr id="114695" name="Rectangle 6"/>
            <p:cNvSpPr>
              <a:spLocks noChangeArrowheads="1"/>
            </p:cNvSpPr>
            <p:nvPr/>
          </p:nvSpPr>
          <p:spPr bwMode="auto">
            <a:xfrm>
              <a:off x="1584" y="1334"/>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100(R1)</a:t>
              </a:r>
            </a:p>
          </p:txBody>
        </p:sp>
        <p:sp>
          <p:nvSpPr>
            <p:cNvPr id="114696" name="Rectangle 7"/>
            <p:cNvSpPr>
              <a:spLocks noChangeArrowheads="1"/>
            </p:cNvSpPr>
            <p:nvPr/>
          </p:nvSpPr>
          <p:spPr bwMode="auto">
            <a:xfrm>
              <a:off x="288" y="1334"/>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Displacement</a:t>
              </a:r>
            </a:p>
          </p:txBody>
        </p:sp>
        <p:sp>
          <p:nvSpPr>
            <p:cNvPr id="114697" name="Rectangle 8"/>
            <p:cNvSpPr>
              <a:spLocks noChangeArrowheads="1"/>
            </p:cNvSpPr>
            <p:nvPr/>
          </p:nvSpPr>
          <p:spPr bwMode="auto">
            <a:xfrm>
              <a:off x="4176" y="374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Indexing arrays of large elements</a:t>
              </a:r>
            </a:p>
          </p:txBody>
        </p:sp>
        <p:sp>
          <p:nvSpPr>
            <p:cNvPr id="114698" name="Rectangle 9"/>
            <p:cNvSpPr>
              <a:spLocks noChangeArrowheads="1"/>
            </p:cNvSpPr>
            <p:nvPr/>
          </p:nvSpPr>
          <p:spPr bwMode="auto">
            <a:xfrm>
              <a:off x="2880" y="374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M[100+$2+ ($3*d)]</a:t>
              </a:r>
            </a:p>
          </p:txBody>
        </p:sp>
        <p:sp>
          <p:nvSpPr>
            <p:cNvPr id="114699" name="Rectangle 10"/>
            <p:cNvSpPr>
              <a:spLocks noChangeArrowheads="1"/>
            </p:cNvSpPr>
            <p:nvPr/>
          </p:nvSpPr>
          <p:spPr bwMode="auto">
            <a:xfrm>
              <a:off x="1584" y="374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100(R2)[R3]</a:t>
              </a:r>
            </a:p>
          </p:txBody>
        </p:sp>
        <p:sp>
          <p:nvSpPr>
            <p:cNvPr id="114700" name="Rectangle 11"/>
            <p:cNvSpPr>
              <a:spLocks noChangeArrowheads="1"/>
            </p:cNvSpPr>
            <p:nvPr/>
          </p:nvSpPr>
          <p:spPr bwMode="auto">
            <a:xfrm>
              <a:off x="288" y="374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Scaled</a:t>
              </a:r>
            </a:p>
          </p:txBody>
        </p:sp>
        <p:sp>
          <p:nvSpPr>
            <p:cNvPr id="114701" name="Rectangle 12"/>
            <p:cNvSpPr>
              <a:spLocks noChangeArrowheads="1"/>
            </p:cNvSpPr>
            <p:nvPr/>
          </p:nvSpPr>
          <p:spPr bwMode="auto">
            <a:xfrm>
              <a:off x="4176" y="3380"/>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Stepping through array in loop</a:t>
              </a:r>
            </a:p>
          </p:txBody>
        </p:sp>
        <p:sp>
          <p:nvSpPr>
            <p:cNvPr id="114702" name="Rectangle 13"/>
            <p:cNvSpPr>
              <a:spLocks noChangeArrowheads="1"/>
            </p:cNvSpPr>
            <p:nvPr/>
          </p:nvSpPr>
          <p:spPr bwMode="auto">
            <a:xfrm>
              <a:off x="2880" y="3380"/>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M[$2],          $2 = $2 - d</a:t>
              </a:r>
            </a:p>
          </p:txBody>
        </p:sp>
        <p:sp>
          <p:nvSpPr>
            <p:cNvPr id="114703" name="Rectangle 14"/>
            <p:cNvSpPr>
              <a:spLocks noChangeArrowheads="1"/>
            </p:cNvSpPr>
            <p:nvPr/>
          </p:nvSpPr>
          <p:spPr bwMode="auto">
            <a:xfrm>
              <a:off x="1584" y="3380"/>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R1, (R2) -</a:t>
              </a:r>
            </a:p>
          </p:txBody>
        </p:sp>
        <p:sp>
          <p:nvSpPr>
            <p:cNvPr id="114704" name="Rectangle 15"/>
            <p:cNvSpPr>
              <a:spLocks noChangeArrowheads="1"/>
            </p:cNvSpPr>
            <p:nvPr/>
          </p:nvSpPr>
          <p:spPr bwMode="auto">
            <a:xfrm>
              <a:off x="288" y="3380"/>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Autodecrement</a:t>
              </a:r>
            </a:p>
          </p:txBody>
        </p:sp>
        <p:sp>
          <p:nvSpPr>
            <p:cNvPr id="114705" name="Rectangle 16"/>
            <p:cNvSpPr>
              <a:spLocks noChangeArrowheads="1"/>
            </p:cNvSpPr>
            <p:nvPr/>
          </p:nvSpPr>
          <p:spPr bwMode="auto">
            <a:xfrm>
              <a:off x="4176" y="301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Stepping through array in loop</a:t>
              </a:r>
            </a:p>
          </p:txBody>
        </p:sp>
        <p:sp>
          <p:nvSpPr>
            <p:cNvPr id="114706" name="Rectangle 17"/>
            <p:cNvSpPr>
              <a:spLocks noChangeArrowheads="1"/>
            </p:cNvSpPr>
            <p:nvPr/>
          </p:nvSpPr>
          <p:spPr bwMode="auto">
            <a:xfrm>
              <a:off x="2880" y="301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M[$2],          $2 = $2 + d</a:t>
              </a:r>
            </a:p>
          </p:txBody>
        </p:sp>
        <p:sp>
          <p:nvSpPr>
            <p:cNvPr id="114707" name="Rectangle 18"/>
            <p:cNvSpPr>
              <a:spLocks noChangeArrowheads="1"/>
            </p:cNvSpPr>
            <p:nvPr/>
          </p:nvSpPr>
          <p:spPr bwMode="auto">
            <a:xfrm>
              <a:off x="1584" y="301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R1, (R2) +</a:t>
              </a:r>
            </a:p>
          </p:txBody>
        </p:sp>
        <p:sp>
          <p:nvSpPr>
            <p:cNvPr id="114708" name="Rectangle 19"/>
            <p:cNvSpPr>
              <a:spLocks noChangeArrowheads="1"/>
            </p:cNvSpPr>
            <p:nvPr/>
          </p:nvSpPr>
          <p:spPr bwMode="auto">
            <a:xfrm>
              <a:off x="288" y="3015"/>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Autoincrement</a:t>
              </a:r>
            </a:p>
          </p:txBody>
        </p:sp>
        <p:sp>
          <p:nvSpPr>
            <p:cNvPr id="114709" name="Rectangle 20"/>
            <p:cNvSpPr>
              <a:spLocks noChangeArrowheads="1"/>
            </p:cNvSpPr>
            <p:nvPr/>
          </p:nvSpPr>
          <p:spPr bwMode="auto">
            <a:xfrm>
              <a:off x="4176" y="2698"/>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Double-pointer</a:t>
              </a:r>
            </a:p>
          </p:txBody>
        </p:sp>
        <p:sp>
          <p:nvSpPr>
            <p:cNvPr id="114710" name="Rectangle 21"/>
            <p:cNvSpPr>
              <a:spLocks noChangeArrowheads="1"/>
            </p:cNvSpPr>
            <p:nvPr/>
          </p:nvSpPr>
          <p:spPr bwMode="auto">
            <a:xfrm>
              <a:off x="2880" y="2698"/>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M[M[$1]]</a:t>
              </a:r>
            </a:p>
          </p:txBody>
        </p:sp>
        <p:sp>
          <p:nvSpPr>
            <p:cNvPr id="114711" name="Rectangle 22"/>
            <p:cNvSpPr>
              <a:spLocks noChangeArrowheads="1"/>
            </p:cNvSpPr>
            <p:nvPr/>
          </p:nvSpPr>
          <p:spPr bwMode="auto">
            <a:xfrm>
              <a:off x="1584" y="2698"/>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@(R1)</a:t>
              </a:r>
            </a:p>
          </p:txBody>
        </p:sp>
        <p:sp>
          <p:nvSpPr>
            <p:cNvPr id="114712" name="Rectangle 23"/>
            <p:cNvSpPr>
              <a:spLocks noChangeArrowheads="1"/>
            </p:cNvSpPr>
            <p:nvPr/>
          </p:nvSpPr>
          <p:spPr bwMode="auto">
            <a:xfrm>
              <a:off x="288" y="2698"/>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Memory indirect</a:t>
              </a:r>
            </a:p>
          </p:txBody>
        </p:sp>
        <p:sp>
          <p:nvSpPr>
            <p:cNvPr id="114713" name="Rectangle 24"/>
            <p:cNvSpPr>
              <a:spLocks noChangeArrowheads="1"/>
            </p:cNvSpPr>
            <p:nvPr/>
          </p:nvSpPr>
          <p:spPr bwMode="auto">
            <a:xfrm>
              <a:off x="4176" y="2381"/>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Globals, static data?</a:t>
              </a:r>
            </a:p>
          </p:txBody>
        </p:sp>
        <p:sp>
          <p:nvSpPr>
            <p:cNvPr id="114714" name="Rectangle 25"/>
            <p:cNvSpPr>
              <a:spLocks noChangeArrowheads="1"/>
            </p:cNvSpPr>
            <p:nvPr/>
          </p:nvSpPr>
          <p:spPr bwMode="auto">
            <a:xfrm>
              <a:off x="2880" y="2381"/>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M[1001]</a:t>
              </a:r>
            </a:p>
          </p:txBody>
        </p:sp>
        <p:sp>
          <p:nvSpPr>
            <p:cNvPr id="114715" name="Rectangle 26"/>
            <p:cNvSpPr>
              <a:spLocks noChangeArrowheads="1"/>
            </p:cNvSpPr>
            <p:nvPr/>
          </p:nvSpPr>
          <p:spPr bwMode="auto">
            <a:xfrm>
              <a:off x="1584" y="2381"/>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(1001)</a:t>
              </a:r>
            </a:p>
          </p:txBody>
        </p:sp>
        <p:sp>
          <p:nvSpPr>
            <p:cNvPr id="114716" name="Rectangle 27"/>
            <p:cNvSpPr>
              <a:spLocks noChangeArrowheads="1"/>
            </p:cNvSpPr>
            <p:nvPr/>
          </p:nvSpPr>
          <p:spPr bwMode="auto">
            <a:xfrm>
              <a:off x="288" y="2381"/>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Direct or absolute</a:t>
              </a:r>
            </a:p>
          </p:txBody>
        </p:sp>
        <p:sp>
          <p:nvSpPr>
            <p:cNvPr id="114717" name="Rectangle 28"/>
            <p:cNvSpPr>
              <a:spLocks noChangeArrowheads="1"/>
            </p:cNvSpPr>
            <p:nvPr/>
          </p:nvSpPr>
          <p:spPr bwMode="auto">
            <a:xfrm>
              <a:off x="4176" y="2016"/>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$1 has base,$2 has offset</a:t>
              </a:r>
            </a:p>
          </p:txBody>
        </p:sp>
        <p:sp>
          <p:nvSpPr>
            <p:cNvPr id="114718" name="Rectangle 29"/>
            <p:cNvSpPr>
              <a:spLocks noChangeArrowheads="1"/>
            </p:cNvSpPr>
            <p:nvPr/>
          </p:nvSpPr>
          <p:spPr bwMode="auto">
            <a:xfrm>
              <a:off x="2880" y="2016"/>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M[$1 + $2]</a:t>
              </a:r>
            </a:p>
          </p:txBody>
        </p:sp>
        <p:sp>
          <p:nvSpPr>
            <p:cNvPr id="114719" name="Rectangle 30"/>
            <p:cNvSpPr>
              <a:spLocks noChangeArrowheads="1"/>
            </p:cNvSpPr>
            <p:nvPr/>
          </p:nvSpPr>
          <p:spPr bwMode="auto">
            <a:xfrm>
              <a:off x="1584" y="2016"/>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(R1+R2)</a:t>
              </a:r>
            </a:p>
          </p:txBody>
        </p:sp>
        <p:sp>
          <p:nvSpPr>
            <p:cNvPr id="114720" name="Rectangle 31"/>
            <p:cNvSpPr>
              <a:spLocks noChangeArrowheads="1"/>
            </p:cNvSpPr>
            <p:nvPr/>
          </p:nvSpPr>
          <p:spPr bwMode="auto">
            <a:xfrm>
              <a:off x="288" y="2016"/>
              <a:ext cx="1296" cy="365"/>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Indexed</a:t>
              </a:r>
            </a:p>
          </p:txBody>
        </p:sp>
        <p:sp>
          <p:nvSpPr>
            <p:cNvPr id="114721" name="Rectangle 32"/>
            <p:cNvSpPr>
              <a:spLocks noChangeArrowheads="1"/>
            </p:cNvSpPr>
            <p:nvPr/>
          </p:nvSpPr>
          <p:spPr bwMode="auto">
            <a:xfrm>
              <a:off x="4176" y="1699"/>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You have pointer</a:t>
              </a:r>
            </a:p>
          </p:txBody>
        </p:sp>
        <p:sp>
          <p:nvSpPr>
            <p:cNvPr id="114722" name="Rectangle 33"/>
            <p:cNvSpPr>
              <a:spLocks noChangeArrowheads="1"/>
            </p:cNvSpPr>
            <p:nvPr/>
          </p:nvSpPr>
          <p:spPr bwMode="auto">
            <a:xfrm>
              <a:off x="2880" y="1699"/>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$4 &lt;- M[$1]</a:t>
              </a:r>
            </a:p>
          </p:txBody>
        </p:sp>
        <p:sp>
          <p:nvSpPr>
            <p:cNvPr id="114723" name="Rectangle 34"/>
            <p:cNvSpPr>
              <a:spLocks noChangeArrowheads="1"/>
            </p:cNvSpPr>
            <p:nvPr/>
          </p:nvSpPr>
          <p:spPr bwMode="auto">
            <a:xfrm>
              <a:off x="1584" y="1699"/>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Lw R4, (R1)</a:t>
              </a:r>
            </a:p>
          </p:txBody>
        </p:sp>
        <p:sp>
          <p:nvSpPr>
            <p:cNvPr id="114724" name="Rectangle 35"/>
            <p:cNvSpPr>
              <a:spLocks noChangeArrowheads="1"/>
            </p:cNvSpPr>
            <p:nvPr/>
          </p:nvSpPr>
          <p:spPr bwMode="auto">
            <a:xfrm>
              <a:off x="288" y="1699"/>
              <a:ext cx="1296" cy="317"/>
            </a:xfrm>
            <a:prstGeom prst="rect">
              <a:avLst/>
            </a:prstGeom>
            <a:noFill/>
            <a:ln w="9525">
              <a:noFill/>
              <a:round/>
              <a:headEnd/>
              <a:tailEnd/>
            </a:ln>
          </p:spPr>
          <p:txBody>
            <a:bodyPr lIns="90000" tIns="46800" rIns="90000" bIns="46800"/>
            <a:lstStyle/>
            <a:p>
              <a:pPr algn="l" defTabSz="457200">
                <a:lnSpc>
                  <a:spcPct val="93000"/>
                </a:lnSpc>
                <a:spcBef>
                  <a:spcPts val="4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Arial" charset="0"/>
                </a:rPr>
                <a:t>Register Indirect</a:t>
              </a:r>
            </a:p>
          </p:txBody>
        </p:sp>
        <p:sp>
          <p:nvSpPr>
            <p:cNvPr id="114725" name="Rectangle 36"/>
            <p:cNvSpPr>
              <a:spLocks noChangeArrowheads="1"/>
            </p:cNvSpPr>
            <p:nvPr/>
          </p:nvSpPr>
          <p:spPr bwMode="auto">
            <a:xfrm>
              <a:off x="4176" y="1008"/>
              <a:ext cx="1296" cy="326"/>
            </a:xfrm>
            <a:prstGeom prst="rect">
              <a:avLst/>
            </a:prstGeom>
            <a:noFill/>
            <a:ln w="9525">
              <a:noFill/>
              <a:round/>
              <a:headEnd/>
              <a:tailEnd/>
            </a:ln>
          </p:spPr>
          <p:txBody>
            <a:bodyPr lIns="90000" tIns="46800" rIns="90000" bIns="46800"/>
            <a:lstStyle/>
            <a:p>
              <a:pPr algn="l" defTabSz="457200">
                <a:lnSpc>
                  <a:spcPct val="93000"/>
                </a:lnSpc>
                <a:spcBef>
                  <a:spcPts val="7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latin typeface="Arial" charset="0"/>
                </a:rPr>
                <a:t>Use</a:t>
              </a:r>
            </a:p>
          </p:txBody>
        </p:sp>
        <p:sp>
          <p:nvSpPr>
            <p:cNvPr id="114726" name="Rectangle 37"/>
            <p:cNvSpPr>
              <a:spLocks noChangeArrowheads="1"/>
            </p:cNvSpPr>
            <p:nvPr/>
          </p:nvSpPr>
          <p:spPr bwMode="auto">
            <a:xfrm>
              <a:off x="2880" y="1008"/>
              <a:ext cx="1296" cy="326"/>
            </a:xfrm>
            <a:prstGeom prst="rect">
              <a:avLst/>
            </a:prstGeom>
            <a:noFill/>
            <a:ln w="9525">
              <a:noFill/>
              <a:round/>
              <a:headEnd/>
              <a:tailEnd/>
            </a:ln>
          </p:spPr>
          <p:txBody>
            <a:bodyPr lIns="90000" tIns="46800" rIns="90000" bIns="46800"/>
            <a:lstStyle/>
            <a:p>
              <a:pPr algn="l" defTabSz="457200">
                <a:lnSpc>
                  <a:spcPct val="93000"/>
                </a:lnSpc>
                <a:spcBef>
                  <a:spcPts val="7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latin typeface="Arial" charset="0"/>
                </a:rPr>
                <a:t>Meaning</a:t>
              </a:r>
            </a:p>
          </p:txBody>
        </p:sp>
        <p:sp>
          <p:nvSpPr>
            <p:cNvPr id="114727" name="Rectangle 38"/>
            <p:cNvSpPr>
              <a:spLocks noChangeArrowheads="1"/>
            </p:cNvSpPr>
            <p:nvPr/>
          </p:nvSpPr>
          <p:spPr bwMode="auto">
            <a:xfrm>
              <a:off x="1584" y="1008"/>
              <a:ext cx="1296" cy="326"/>
            </a:xfrm>
            <a:prstGeom prst="rect">
              <a:avLst/>
            </a:prstGeom>
            <a:noFill/>
            <a:ln w="9525">
              <a:noFill/>
              <a:round/>
              <a:headEnd/>
              <a:tailEnd/>
            </a:ln>
          </p:spPr>
          <p:txBody>
            <a:bodyPr lIns="90000" tIns="46800" rIns="90000" bIns="46800"/>
            <a:lstStyle/>
            <a:p>
              <a:pPr algn="l" defTabSz="457200">
                <a:lnSpc>
                  <a:spcPct val="93000"/>
                </a:lnSpc>
                <a:spcBef>
                  <a:spcPts val="7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latin typeface="Arial" charset="0"/>
                </a:rPr>
                <a:t>Example</a:t>
              </a:r>
            </a:p>
          </p:txBody>
        </p:sp>
        <p:sp>
          <p:nvSpPr>
            <p:cNvPr id="114728" name="Rectangle 39"/>
            <p:cNvSpPr>
              <a:spLocks noChangeArrowheads="1"/>
            </p:cNvSpPr>
            <p:nvPr/>
          </p:nvSpPr>
          <p:spPr bwMode="auto">
            <a:xfrm>
              <a:off x="288" y="1008"/>
              <a:ext cx="1296" cy="326"/>
            </a:xfrm>
            <a:prstGeom prst="rect">
              <a:avLst/>
            </a:prstGeom>
            <a:noFill/>
            <a:ln w="9525">
              <a:noFill/>
              <a:round/>
              <a:headEnd/>
              <a:tailEnd/>
            </a:ln>
          </p:spPr>
          <p:txBody>
            <a:bodyPr lIns="90000" tIns="46800" rIns="90000" bIns="46800"/>
            <a:lstStyle/>
            <a:p>
              <a:pPr algn="l" defTabSz="457200">
                <a:lnSpc>
                  <a:spcPct val="93000"/>
                </a:lnSpc>
                <a:spcBef>
                  <a:spcPts val="7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latin typeface="Arial" charset="0"/>
                </a:rPr>
                <a:t>Mode</a:t>
              </a:r>
            </a:p>
          </p:txBody>
        </p:sp>
        <p:sp>
          <p:nvSpPr>
            <p:cNvPr id="114729" name="Line 40"/>
            <p:cNvSpPr>
              <a:spLocks noChangeShapeType="1"/>
            </p:cNvSpPr>
            <p:nvPr/>
          </p:nvSpPr>
          <p:spPr bwMode="auto">
            <a:xfrm>
              <a:off x="288" y="1008"/>
              <a:ext cx="5184" cy="1"/>
            </a:xfrm>
            <a:prstGeom prst="line">
              <a:avLst/>
            </a:prstGeom>
            <a:noFill/>
            <a:ln w="28440">
              <a:solidFill>
                <a:srgbClr val="000000"/>
              </a:solidFill>
              <a:miter lim="800000"/>
              <a:headEnd/>
              <a:tailEnd/>
            </a:ln>
          </p:spPr>
          <p:txBody>
            <a:bodyPr/>
            <a:lstStyle/>
            <a:p>
              <a:endParaRPr lang="en-US"/>
            </a:p>
          </p:txBody>
        </p:sp>
        <p:sp>
          <p:nvSpPr>
            <p:cNvPr id="114730" name="Line 41"/>
            <p:cNvSpPr>
              <a:spLocks noChangeShapeType="1"/>
            </p:cNvSpPr>
            <p:nvPr/>
          </p:nvSpPr>
          <p:spPr bwMode="auto">
            <a:xfrm>
              <a:off x="288" y="1334"/>
              <a:ext cx="5184" cy="1"/>
            </a:xfrm>
            <a:prstGeom prst="line">
              <a:avLst/>
            </a:prstGeom>
            <a:noFill/>
            <a:ln w="12600">
              <a:solidFill>
                <a:srgbClr val="000000"/>
              </a:solidFill>
              <a:miter lim="800000"/>
              <a:headEnd/>
              <a:tailEnd/>
            </a:ln>
          </p:spPr>
          <p:txBody>
            <a:bodyPr/>
            <a:lstStyle/>
            <a:p>
              <a:endParaRPr lang="en-US"/>
            </a:p>
          </p:txBody>
        </p:sp>
        <p:sp>
          <p:nvSpPr>
            <p:cNvPr id="114731" name="Line 42"/>
            <p:cNvSpPr>
              <a:spLocks noChangeShapeType="1"/>
            </p:cNvSpPr>
            <p:nvPr/>
          </p:nvSpPr>
          <p:spPr bwMode="auto">
            <a:xfrm>
              <a:off x="288" y="2016"/>
              <a:ext cx="5184" cy="1"/>
            </a:xfrm>
            <a:prstGeom prst="line">
              <a:avLst/>
            </a:prstGeom>
            <a:noFill/>
            <a:ln w="12600">
              <a:solidFill>
                <a:srgbClr val="000000"/>
              </a:solidFill>
              <a:miter lim="800000"/>
              <a:headEnd/>
              <a:tailEnd/>
            </a:ln>
          </p:spPr>
          <p:txBody>
            <a:bodyPr/>
            <a:lstStyle/>
            <a:p>
              <a:endParaRPr lang="en-US"/>
            </a:p>
          </p:txBody>
        </p:sp>
        <p:sp>
          <p:nvSpPr>
            <p:cNvPr id="114732" name="Line 43"/>
            <p:cNvSpPr>
              <a:spLocks noChangeShapeType="1"/>
            </p:cNvSpPr>
            <p:nvPr/>
          </p:nvSpPr>
          <p:spPr bwMode="auto">
            <a:xfrm>
              <a:off x="288" y="2381"/>
              <a:ext cx="5184" cy="1"/>
            </a:xfrm>
            <a:prstGeom prst="line">
              <a:avLst/>
            </a:prstGeom>
            <a:noFill/>
            <a:ln w="12600">
              <a:solidFill>
                <a:srgbClr val="000000"/>
              </a:solidFill>
              <a:miter lim="800000"/>
              <a:headEnd/>
              <a:tailEnd/>
            </a:ln>
          </p:spPr>
          <p:txBody>
            <a:bodyPr/>
            <a:lstStyle/>
            <a:p>
              <a:endParaRPr lang="en-US"/>
            </a:p>
          </p:txBody>
        </p:sp>
        <p:sp>
          <p:nvSpPr>
            <p:cNvPr id="114733" name="Line 44"/>
            <p:cNvSpPr>
              <a:spLocks noChangeShapeType="1"/>
            </p:cNvSpPr>
            <p:nvPr/>
          </p:nvSpPr>
          <p:spPr bwMode="auto">
            <a:xfrm>
              <a:off x="288" y="2698"/>
              <a:ext cx="5184" cy="1"/>
            </a:xfrm>
            <a:prstGeom prst="line">
              <a:avLst/>
            </a:prstGeom>
            <a:noFill/>
            <a:ln w="12600">
              <a:solidFill>
                <a:srgbClr val="000000"/>
              </a:solidFill>
              <a:miter lim="800000"/>
              <a:headEnd/>
              <a:tailEnd/>
            </a:ln>
          </p:spPr>
          <p:txBody>
            <a:bodyPr/>
            <a:lstStyle/>
            <a:p>
              <a:endParaRPr lang="en-US"/>
            </a:p>
          </p:txBody>
        </p:sp>
        <p:sp>
          <p:nvSpPr>
            <p:cNvPr id="114734" name="Line 45"/>
            <p:cNvSpPr>
              <a:spLocks noChangeShapeType="1"/>
            </p:cNvSpPr>
            <p:nvPr/>
          </p:nvSpPr>
          <p:spPr bwMode="auto">
            <a:xfrm>
              <a:off x="288" y="3015"/>
              <a:ext cx="5184" cy="1"/>
            </a:xfrm>
            <a:prstGeom prst="line">
              <a:avLst/>
            </a:prstGeom>
            <a:noFill/>
            <a:ln w="12600">
              <a:solidFill>
                <a:srgbClr val="000000"/>
              </a:solidFill>
              <a:miter lim="800000"/>
              <a:headEnd/>
              <a:tailEnd/>
            </a:ln>
          </p:spPr>
          <p:txBody>
            <a:bodyPr/>
            <a:lstStyle/>
            <a:p>
              <a:endParaRPr lang="en-US"/>
            </a:p>
          </p:txBody>
        </p:sp>
        <p:sp>
          <p:nvSpPr>
            <p:cNvPr id="114735" name="Line 46"/>
            <p:cNvSpPr>
              <a:spLocks noChangeShapeType="1"/>
            </p:cNvSpPr>
            <p:nvPr/>
          </p:nvSpPr>
          <p:spPr bwMode="auto">
            <a:xfrm>
              <a:off x="288" y="3380"/>
              <a:ext cx="5184" cy="1"/>
            </a:xfrm>
            <a:prstGeom prst="line">
              <a:avLst/>
            </a:prstGeom>
            <a:noFill/>
            <a:ln w="12600">
              <a:solidFill>
                <a:srgbClr val="000000"/>
              </a:solidFill>
              <a:miter lim="800000"/>
              <a:headEnd/>
              <a:tailEnd/>
            </a:ln>
          </p:spPr>
          <p:txBody>
            <a:bodyPr/>
            <a:lstStyle/>
            <a:p>
              <a:endParaRPr lang="en-US"/>
            </a:p>
          </p:txBody>
        </p:sp>
        <p:sp>
          <p:nvSpPr>
            <p:cNvPr id="114736" name="Line 47"/>
            <p:cNvSpPr>
              <a:spLocks noChangeShapeType="1"/>
            </p:cNvSpPr>
            <p:nvPr/>
          </p:nvSpPr>
          <p:spPr bwMode="auto">
            <a:xfrm>
              <a:off x="288" y="3745"/>
              <a:ext cx="5184" cy="1"/>
            </a:xfrm>
            <a:prstGeom prst="line">
              <a:avLst/>
            </a:prstGeom>
            <a:noFill/>
            <a:ln w="12600">
              <a:solidFill>
                <a:srgbClr val="000000"/>
              </a:solidFill>
              <a:miter lim="800000"/>
              <a:headEnd/>
              <a:tailEnd/>
            </a:ln>
          </p:spPr>
          <p:txBody>
            <a:bodyPr/>
            <a:lstStyle/>
            <a:p>
              <a:endParaRPr lang="en-US"/>
            </a:p>
          </p:txBody>
        </p:sp>
        <p:sp>
          <p:nvSpPr>
            <p:cNvPr id="114737" name="Line 48"/>
            <p:cNvSpPr>
              <a:spLocks noChangeShapeType="1"/>
            </p:cNvSpPr>
            <p:nvPr/>
          </p:nvSpPr>
          <p:spPr bwMode="auto">
            <a:xfrm>
              <a:off x="288" y="4110"/>
              <a:ext cx="5184" cy="1"/>
            </a:xfrm>
            <a:prstGeom prst="line">
              <a:avLst/>
            </a:prstGeom>
            <a:noFill/>
            <a:ln w="28440">
              <a:solidFill>
                <a:srgbClr val="000000"/>
              </a:solidFill>
              <a:miter lim="800000"/>
              <a:headEnd/>
              <a:tailEnd/>
            </a:ln>
          </p:spPr>
          <p:txBody>
            <a:bodyPr/>
            <a:lstStyle/>
            <a:p>
              <a:endParaRPr lang="en-US"/>
            </a:p>
          </p:txBody>
        </p:sp>
        <p:sp>
          <p:nvSpPr>
            <p:cNvPr id="114738" name="Line 49"/>
            <p:cNvSpPr>
              <a:spLocks noChangeShapeType="1"/>
            </p:cNvSpPr>
            <p:nvPr/>
          </p:nvSpPr>
          <p:spPr bwMode="auto">
            <a:xfrm>
              <a:off x="288" y="1008"/>
              <a:ext cx="1" cy="3102"/>
            </a:xfrm>
            <a:prstGeom prst="line">
              <a:avLst/>
            </a:prstGeom>
            <a:noFill/>
            <a:ln w="28440">
              <a:solidFill>
                <a:srgbClr val="000000"/>
              </a:solidFill>
              <a:miter lim="800000"/>
              <a:headEnd/>
              <a:tailEnd/>
            </a:ln>
          </p:spPr>
          <p:txBody>
            <a:bodyPr/>
            <a:lstStyle/>
            <a:p>
              <a:endParaRPr lang="en-US"/>
            </a:p>
          </p:txBody>
        </p:sp>
        <p:sp>
          <p:nvSpPr>
            <p:cNvPr id="114739" name="Line 50"/>
            <p:cNvSpPr>
              <a:spLocks noChangeShapeType="1"/>
            </p:cNvSpPr>
            <p:nvPr/>
          </p:nvSpPr>
          <p:spPr bwMode="auto">
            <a:xfrm>
              <a:off x="1584" y="1008"/>
              <a:ext cx="1" cy="3102"/>
            </a:xfrm>
            <a:prstGeom prst="line">
              <a:avLst/>
            </a:prstGeom>
            <a:noFill/>
            <a:ln w="12600">
              <a:solidFill>
                <a:srgbClr val="000000"/>
              </a:solidFill>
              <a:miter lim="800000"/>
              <a:headEnd/>
              <a:tailEnd/>
            </a:ln>
          </p:spPr>
          <p:txBody>
            <a:bodyPr/>
            <a:lstStyle/>
            <a:p>
              <a:endParaRPr lang="en-US"/>
            </a:p>
          </p:txBody>
        </p:sp>
        <p:sp>
          <p:nvSpPr>
            <p:cNvPr id="114740" name="Line 51"/>
            <p:cNvSpPr>
              <a:spLocks noChangeShapeType="1"/>
            </p:cNvSpPr>
            <p:nvPr/>
          </p:nvSpPr>
          <p:spPr bwMode="auto">
            <a:xfrm>
              <a:off x="2880" y="1008"/>
              <a:ext cx="1" cy="3102"/>
            </a:xfrm>
            <a:prstGeom prst="line">
              <a:avLst/>
            </a:prstGeom>
            <a:noFill/>
            <a:ln w="12600">
              <a:solidFill>
                <a:srgbClr val="000000"/>
              </a:solidFill>
              <a:miter lim="800000"/>
              <a:headEnd/>
              <a:tailEnd/>
            </a:ln>
          </p:spPr>
          <p:txBody>
            <a:bodyPr/>
            <a:lstStyle/>
            <a:p>
              <a:endParaRPr lang="en-US"/>
            </a:p>
          </p:txBody>
        </p:sp>
        <p:sp>
          <p:nvSpPr>
            <p:cNvPr id="114741" name="Line 52"/>
            <p:cNvSpPr>
              <a:spLocks noChangeShapeType="1"/>
            </p:cNvSpPr>
            <p:nvPr/>
          </p:nvSpPr>
          <p:spPr bwMode="auto">
            <a:xfrm>
              <a:off x="4176" y="1008"/>
              <a:ext cx="1" cy="3102"/>
            </a:xfrm>
            <a:prstGeom prst="line">
              <a:avLst/>
            </a:prstGeom>
            <a:noFill/>
            <a:ln w="12600">
              <a:solidFill>
                <a:srgbClr val="000000"/>
              </a:solidFill>
              <a:miter lim="800000"/>
              <a:headEnd/>
              <a:tailEnd/>
            </a:ln>
          </p:spPr>
          <p:txBody>
            <a:bodyPr/>
            <a:lstStyle/>
            <a:p>
              <a:endParaRPr lang="en-US"/>
            </a:p>
          </p:txBody>
        </p:sp>
        <p:sp>
          <p:nvSpPr>
            <p:cNvPr id="114742" name="Line 53"/>
            <p:cNvSpPr>
              <a:spLocks noChangeShapeType="1"/>
            </p:cNvSpPr>
            <p:nvPr/>
          </p:nvSpPr>
          <p:spPr bwMode="auto">
            <a:xfrm>
              <a:off x="5472" y="1008"/>
              <a:ext cx="1" cy="3102"/>
            </a:xfrm>
            <a:prstGeom prst="line">
              <a:avLst/>
            </a:prstGeom>
            <a:noFill/>
            <a:ln w="28440">
              <a:solidFill>
                <a:srgbClr val="000000"/>
              </a:solidFill>
              <a:miter lim="800000"/>
              <a:headEnd/>
              <a:tailEnd/>
            </a:ln>
          </p:spPr>
          <p:txBody>
            <a:bodyPr/>
            <a:lstStyle/>
            <a:p>
              <a:endParaRPr lang="en-US"/>
            </a:p>
          </p:txBody>
        </p:sp>
        <p:sp>
          <p:nvSpPr>
            <p:cNvPr id="114743" name="Line 54"/>
            <p:cNvSpPr>
              <a:spLocks noChangeShapeType="1"/>
            </p:cNvSpPr>
            <p:nvPr/>
          </p:nvSpPr>
          <p:spPr bwMode="auto">
            <a:xfrm>
              <a:off x="288" y="1699"/>
              <a:ext cx="5184" cy="1"/>
            </a:xfrm>
            <a:prstGeom prst="line">
              <a:avLst/>
            </a:prstGeom>
            <a:noFill/>
            <a:ln w="12600">
              <a:solidFill>
                <a:srgbClr val="000000"/>
              </a:solidFill>
              <a:miter lim="800000"/>
              <a:headEnd/>
              <a:tailEnd/>
            </a:ln>
          </p:spPr>
          <p:txBody>
            <a:bodyPr/>
            <a:lstStyle/>
            <a:p>
              <a:endParaRPr lang="en-US"/>
            </a:p>
          </p:txBody>
        </p:sp>
      </p:grpSp>
      <p:sp>
        <p:nvSpPr>
          <p:cNvPr id="114692" name="Line 55"/>
          <p:cNvSpPr>
            <a:spLocks noChangeShapeType="1"/>
          </p:cNvSpPr>
          <p:nvPr/>
        </p:nvSpPr>
        <p:spPr bwMode="auto">
          <a:xfrm>
            <a:off x="609600" y="838200"/>
            <a:ext cx="8153400" cy="0"/>
          </a:xfrm>
          <a:prstGeom prst="line">
            <a:avLst/>
          </a:prstGeom>
          <a:noFill/>
          <a:ln w="57150">
            <a:solidFill>
              <a:srgbClr val="063DE8"/>
            </a:solidFill>
            <a:round/>
            <a:headEnd/>
            <a:tailEnd/>
          </a:ln>
        </p:spPr>
        <p:txBody>
          <a:bodyPr lIns="0" tIns="0" rIns="0" bIns="0"/>
          <a:lstStyle/>
          <a:p>
            <a:endParaRPr 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7987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7987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79877" name="Rectangle 4"/>
          <p:cNvSpPr>
            <a:spLocks noChangeArrowheads="1"/>
          </p:cNvSpPr>
          <p:nvPr>
            <p:ph type="title"/>
          </p:nvPr>
        </p:nvSpPr>
        <p:spPr>
          <a:xfrm>
            <a:off x="533400" y="234950"/>
            <a:ext cx="8153400" cy="603250"/>
          </a:xfrm>
        </p:spPr>
        <p:txBody>
          <a:bodyPr lIns="38100" tIns="38100" rIns="38100" bIns="38100" anchor="ctr"/>
          <a:lstStyle/>
          <a:p>
            <a:pPr algn="ctr" eaLnBrk="1" hangingPunct="1"/>
            <a:r>
              <a:rPr lang="en-US" sz="3200" smtClean="0">
                <a:solidFill>
                  <a:schemeClr val="tx2"/>
                </a:solidFill>
              </a:rPr>
              <a:t>One Word Wide Bus, Four Word Blocks</a:t>
            </a:r>
            <a:endParaRPr lang="en-US" smtClean="0"/>
          </a:p>
        </p:txBody>
      </p:sp>
      <p:sp>
        <p:nvSpPr>
          <p:cNvPr id="79878"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79879"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79880"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9881"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79882"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79883"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79884"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79885"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79886"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79887"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79888"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79889" name="Rectangle 16"/>
          <p:cNvSpPr>
            <a:spLocks noChangeArrowheads="1"/>
          </p:cNvSpPr>
          <p:nvPr>
            <p:ph type="body" idx="1"/>
          </p:nvPr>
        </p:nvSpPr>
        <p:spPr>
          <a:xfrm>
            <a:off x="2590800" y="838200"/>
            <a:ext cx="6248400" cy="6019800"/>
          </a:xfrm>
        </p:spPr>
        <p:txBody>
          <a:bodyPr>
            <a:normAutofit fontScale="85000" lnSpcReduction="10000"/>
          </a:bodyPr>
          <a:lstStyle/>
          <a:p>
            <a:pPr marL="261938" indent="-261938" eaLnBrk="1" hangingPunct="1">
              <a:spcBef>
                <a:spcPct val="0"/>
              </a:spcBef>
            </a:pPr>
            <a:r>
              <a:rPr lang="en-US" smtClean="0"/>
              <a:t>What if the block size is four words and each word is in a different DRAM row?</a:t>
            </a:r>
          </a:p>
          <a:p>
            <a:pPr lvl="1" eaLnBrk="1" hangingPunct="1">
              <a:lnSpc>
                <a:spcPct val="90000"/>
              </a:lnSpc>
            </a:pPr>
            <a:r>
              <a:rPr lang="en-US" smtClean="0"/>
              <a:t>                       cycle to send 1</a:t>
            </a:r>
            <a:r>
              <a:rPr lang="en-US" baseline="30000" smtClean="0"/>
              <a:t>st</a:t>
            </a:r>
            <a:r>
              <a:rPr lang="en-US" smtClean="0"/>
              <a:t> address</a:t>
            </a:r>
          </a:p>
          <a:p>
            <a:pPr lvl="1" eaLnBrk="1" hangingPunct="1"/>
            <a:r>
              <a:rPr lang="en-US" smtClean="0"/>
              <a:t>                       cycles to read DRAM</a:t>
            </a:r>
          </a:p>
          <a:p>
            <a:pPr lvl="1" eaLnBrk="1" hangingPunct="1"/>
            <a:r>
              <a:rPr lang="en-US" smtClean="0"/>
              <a:t>                       cycles to return last data word</a:t>
            </a:r>
          </a:p>
          <a:p>
            <a:pPr lvl="1" eaLnBrk="1" hangingPunct="1"/>
            <a:r>
              <a:rPr lang="en-US" smtClean="0"/>
              <a:t>                        total clock cycles miss penalty</a:t>
            </a:r>
          </a:p>
          <a:p>
            <a:pPr marL="261938" indent="-261938" eaLnBrk="1" hangingPunct="1">
              <a:lnSpc>
                <a:spcPct val="85000"/>
              </a:lnSpc>
            </a:pPr>
            <a:endParaRPr lang="en-US" smtClean="0"/>
          </a:p>
          <a:p>
            <a:pPr marL="261938" indent="-261938" eaLnBrk="1" hangingPunct="1"/>
            <a:endParaRPr lang="en-US" smtClean="0"/>
          </a:p>
          <a:p>
            <a:pPr marL="261938" indent="-261938" eaLnBrk="1" hangingPunct="1"/>
            <a:endParaRPr lang="en-US" smtClean="0"/>
          </a:p>
          <a:p>
            <a:pPr marL="261938" indent="-261938" eaLnBrk="1" hangingPunct="1"/>
            <a:r>
              <a:rPr lang="en-US" smtClean="0"/>
              <a:t>Number of bytes transferred per clock cycle (bandwidth) for a single miss is</a:t>
            </a:r>
          </a:p>
          <a:p>
            <a:pPr lvl="1" eaLnBrk="1" hangingPunct="1">
              <a:lnSpc>
                <a:spcPct val="90000"/>
              </a:lnSpc>
            </a:pPr>
            <a:r>
              <a:rPr lang="en-US" smtClean="0"/>
              <a:t>                                  bytes per clock</a:t>
            </a:r>
          </a:p>
        </p:txBody>
      </p:sp>
      <p:sp>
        <p:nvSpPr>
          <p:cNvPr id="79890" name="Line 17"/>
          <p:cNvSpPr>
            <a:spLocks noChangeShapeType="1"/>
          </p:cNvSpPr>
          <p:nvPr/>
        </p:nvSpPr>
        <p:spPr bwMode="auto">
          <a:xfrm>
            <a:off x="4191000" y="2743200"/>
            <a:ext cx="457200" cy="0"/>
          </a:xfrm>
          <a:prstGeom prst="line">
            <a:avLst/>
          </a:prstGeom>
          <a:noFill/>
          <a:ln w="28575">
            <a:solidFill>
              <a:srgbClr val="000000"/>
            </a:solidFill>
            <a:round/>
            <a:headEnd/>
            <a:tailEnd/>
          </a:ln>
        </p:spPr>
        <p:txBody>
          <a:bodyPr lIns="0" tIns="0" rIns="0" bIns="0"/>
          <a:lstStyle/>
          <a:p>
            <a:endParaRPr lang="en-US"/>
          </a:p>
        </p:txBody>
      </p:sp>
    </p:spTree>
  </p:cSld>
  <p:clrMapOvr>
    <a:masterClrMapping/>
  </p:clrMapOvr>
  <p:transition advClick="0" advTm="2000"/>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1923"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1924"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1925" name="Rectangle 4"/>
          <p:cNvSpPr>
            <a:spLocks noChangeArrowheads="1"/>
          </p:cNvSpPr>
          <p:nvPr>
            <p:ph type="title"/>
          </p:nvPr>
        </p:nvSpPr>
        <p:spPr>
          <a:xfrm>
            <a:off x="533400" y="234950"/>
            <a:ext cx="8153400" cy="603250"/>
          </a:xfrm>
        </p:spPr>
        <p:txBody>
          <a:bodyPr lIns="38100" tIns="38100" rIns="38100" bIns="38100" anchor="ctr"/>
          <a:lstStyle/>
          <a:p>
            <a:pPr algn="ctr" eaLnBrk="1" hangingPunct="1"/>
            <a:r>
              <a:rPr lang="en-US" sz="3200" smtClean="0">
                <a:solidFill>
                  <a:schemeClr val="tx2"/>
                </a:solidFill>
              </a:rPr>
              <a:t>One Word Wide Bus, Four Word Blocks</a:t>
            </a:r>
            <a:endParaRPr lang="en-US" smtClean="0"/>
          </a:p>
        </p:txBody>
      </p:sp>
      <p:sp>
        <p:nvSpPr>
          <p:cNvPr id="81926"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81927"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81928"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1929"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81930"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81931"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81932"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1933"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81934"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81935"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81936"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81937" name="Rectangle 16"/>
          <p:cNvSpPr>
            <a:spLocks noChangeArrowheads="1"/>
          </p:cNvSpPr>
          <p:nvPr>
            <p:ph type="body" idx="1"/>
          </p:nvPr>
        </p:nvSpPr>
        <p:spPr>
          <a:xfrm>
            <a:off x="2590800" y="838200"/>
            <a:ext cx="6248400" cy="6019800"/>
          </a:xfrm>
        </p:spPr>
        <p:txBody>
          <a:bodyPr>
            <a:normAutofit fontScale="85000" lnSpcReduction="10000"/>
          </a:bodyPr>
          <a:lstStyle/>
          <a:p>
            <a:pPr marL="261938" indent="-261938" eaLnBrk="1" hangingPunct="1">
              <a:spcBef>
                <a:spcPct val="0"/>
              </a:spcBef>
            </a:pPr>
            <a:r>
              <a:rPr lang="en-US" smtClean="0"/>
              <a:t>What if the block size is four words and each word is in a different DRAM row?</a:t>
            </a:r>
          </a:p>
          <a:p>
            <a:pPr lvl="1" eaLnBrk="1" hangingPunct="1">
              <a:lnSpc>
                <a:spcPct val="90000"/>
              </a:lnSpc>
              <a:buFont typeface="Thonburi" charset="0"/>
              <a:buNone/>
            </a:pPr>
            <a:r>
              <a:rPr lang="en-US" smtClean="0"/>
              <a:t>                       cycle to send 1</a:t>
            </a:r>
            <a:r>
              <a:rPr lang="en-US" baseline="30000" smtClean="0"/>
              <a:t>st</a:t>
            </a:r>
            <a:r>
              <a:rPr lang="en-US" smtClean="0"/>
              <a:t> address        </a:t>
            </a:r>
          </a:p>
          <a:p>
            <a:pPr lvl="1" eaLnBrk="1" hangingPunct="1">
              <a:lnSpc>
                <a:spcPct val="90000"/>
              </a:lnSpc>
              <a:buFont typeface="Thonburi" charset="0"/>
              <a:buNone/>
            </a:pPr>
            <a:r>
              <a:rPr lang="en-US" smtClean="0"/>
              <a:t>                       cycles to read DRAM</a:t>
            </a:r>
          </a:p>
          <a:p>
            <a:pPr lvl="1" eaLnBrk="1" hangingPunct="1">
              <a:buFont typeface="Thonburi" charset="0"/>
              <a:buNone/>
            </a:pPr>
            <a:r>
              <a:rPr lang="en-US" smtClean="0"/>
              <a:t>                       cycles to return last data word</a:t>
            </a:r>
          </a:p>
          <a:p>
            <a:pPr lvl="1" eaLnBrk="1" hangingPunct="1">
              <a:buFont typeface="Thonburi" charset="0"/>
              <a:buNone/>
            </a:pPr>
            <a:r>
              <a:rPr lang="en-US" smtClean="0"/>
              <a:t>                       total clock cycles miss penalty</a:t>
            </a:r>
          </a:p>
          <a:p>
            <a:pPr marL="261938" indent="-261938" eaLnBrk="1" hangingPunct="1">
              <a:lnSpc>
                <a:spcPct val="85000"/>
              </a:lnSpc>
            </a:pPr>
            <a:endParaRPr lang="en-US" smtClean="0"/>
          </a:p>
          <a:p>
            <a:pPr marL="261938" indent="-261938" eaLnBrk="1" hangingPunct="1"/>
            <a:endParaRPr lang="en-US" smtClean="0"/>
          </a:p>
          <a:p>
            <a:pPr marL="261938" indent="-261938" eaLnBrk="1" hangingPunct="1"/>
            <a:endParaRPr lang="en-US" smtClean="0"/>
          </a:p>
          <a:p>
            <a:pPr marL="261938" indent="-261938" eaLnBrk="1" hangingPunct="1"/>
            <a:r>
              <a:rPr lang="en-US" smtClean="0"/>
              <a:t>Number of bytes transferred per clock cycle (bandwidth) for a single miss is</a:t>
            </a:r>
          </a:p>
          <a:p>
            <a:pPr lvl="1" eaLnBrk="1" hangingPunct="1">
              <a:lnSpc>
                <a:spcPct val="90000"/>
              </a:lnSpc>
            </a:pPr>
            <a:r>
              <a:rPr lang="en-US" smtClean="0"/>
              <a:t>                                  bytes per clock</a:t>
            </a:r>
          </a:p>
        </p:txBody>
      </p:sp>
      <p:sp>
        <p:nvSpPr>
          <p:cNvPr id="81938" name="Line 17"/>
          <p:cNvSpPr>
            <a:spLocks noChangeShapeType="1"/>
          </p:cNvSpPr>
          <p:nvPr/>
        </p:nvSpPr>
        <p:spPr bwMode="auto">
          <a:xfrm>
            <a:off x="4191000" y="2743200"/>
            <a:ext cx="457200" cy="0"/>
          </a:xfrm>
          <a:prstGeom prst="line">
            <a:avLst/>
          </a:prstGeom>
          <a:noFill/>
          <a:ln w="28575">
            <a:solidFill>
              <a:srgbClr val="000000"/>
            </a:solidFill>
            <a:round/>
            <a:headEnd/>
            <a:tailEnd/>
          </a:ln>
        </p:spPr>
        <p:txBody>
          <a:bodyPr lIns="0" tIns="0" rIns="0" bIns="0"/>
          <a:lstStyle/>
          <a:p>
            <a:endParaRPr lang="en-US"/>
          </a:p>
        </p:txBody>
      </p:sp>
      <p:grpSp>
        <p:nvGrpSpPr>
          <p:cNvPr id="2" name="Group 18"/>
          <p:cNvGrpSpPr>
            <a:grpSpLocks/>
          </p:cNvGrpSpPr>
          <p:nvPr/>
        </p:nvGrpSpPr>
        <p:grpSpPr bwMode="auto">
          <a:xfrm>
            <a:off x="2438400" y="3352800"/>
            <a:ext cx="6413500" cy="1066800"/>
            <a:chOff x="0" y="0"/>
            <a:chExt cx="4040" cy="672"/>
          </a:xfrm>
        </p:grpSpPr>
        <p:sp>
          <p:nvSpPr>
            <p:cNvPr id="81942" name="Rectangle 19"/>
            <p:cNvSpPr>
              <a:spLocks/>
            </p:cNvSpPr>
            <p:nvPr/>
          </p:nvSpPr>
          <p:spPr bwMode="auto">
            <a:xfrm>
              <a:off x="0" y="0"/>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1943" name="Rectangle 20"/>
            <p:cNvSpPr>
              <a:spLocks/>
            </p:cNvSpPr>
            <p:nvPr/>
          </p:nvSpPr>
          <p:spPr bwMode="auto">
            <a:xfrm>
              <a:off x="358" y="0"/>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a:t>
              </a:r>
              <a:r>
                <a:rPr lang="en-US" sz="1400">
                  <a:latin typeface="Arial" charset="0"/>
                  <a:cs typeface="Arial" charset="0"/>
                  <a:sym typeface="Arial" charset="0"/>
                </a:rPr>
                <a:t>cycles</a:t>
              </a:r>
            </a:p>
          </p:txBody>
        </p:sp>
        <p:sp>
          <p:nvSpPr>
            <p:cNvPr id="81944" name="Rectangle 21"/>
            <p:cNvSpPr>
              <a:spLocks/>
            </p:cNvSpPr>
            <p:nvPr/>
          </p:nvSpPr>
          <p:spPr bwMode="auto">
            <a:xfrm>
              <a:off x="912" y="0"/>
              <a:ext cx="344"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1945" name="Rectangle 22"/>
            <p:cNvSpPr>
              <a:spLocks/>
            </p:cNvSpPr>
            <p:nvPr/>
          </p:nvSpPr>
          <p:spPr bwMode="auto">
            <a:xfrm>
              <a:off x="960" y="192"/>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1946" name="Rectangle 23"/>
            <p:cNvSpPr>
              <a:spLocks/>
            </p:cNvSpPr>
            <p:nvPr/>
          </p:nvSpPr>
          <p:spPr bwMode="auto">
            <a:xfrm>
              <a:off x="1318" y="192"/>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a:t>
              </a:r>
              <a:r>
                <a:rPr lang="en-US" sz="1600">
                  <a:latin typeface="Arial" charset="0"/>
                  <a:cs typeface="Arial" charset="0"/>
                  <a:sym typeface="Arial" charset="0"/>
                </a:rPr>
                <a:t>cycles</a:t>
              </a:r>
            </a:p>
          </p:txBody>
        </p:sp>
        <p:sp>
          <p:nvSpPr>
            <p:cNvPr id="81947" name="Rectangle 24"/>
            <p:cNvSpPr>
              <a:spLocks/>
            </p:cNvSpPr>
            <p:nvPr/>
          </p:nvSpPr>
          <p:spPr bwMode="auto">
            <a:xfrm>
              <a:off x="1872" y="192"/>
              <a:ext cx="296"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1948" name="Rectangle 25"/>
            <p:cNvSpPr>
              <a:spLocks/>
            </p:cNvSpPr>
            <p:nvPr/>
          </p:nvSpPr>
          <p:spPr bwMode="auto">
            <a:xfrm>
              <a:off x="1920" y="384"/>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1949" name="Rectangle 26"/>
            <p:cNvSpPr>
              <a:spLocks/>
            </p:cNvSpPr>
            <p:nvPr/>
          </p:nvSpPr>
          <p:spPr bwMode="auto">
            <a:xfrm>
              <a:off x="2278" y="384"/>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cycles</a:t>
              </a:r>
            </a:p>
          </p:txBody>
        </p:sp>
        <p:sp>
          <p:nvSpPr>
            <p:cNvPr id="81950" name="Rectangle 27"/>
            <p:cNvSpPr>
              <a:spLocks/>
            </p:cNvSpPr>
            <p:nvPr/>
          </p:nvSpPr>
          <p:spPr bwMode="auto">
            <a:xfrm>
              <a:off x="2832" y="384"/>
              <a:ext cx="248"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1951" name="Rectangle 28"/>
            <p:cNvSpPr>
              <a:spLocks/>
            </p:cNvSpPr>
            <p:nvPr/>
          </p:nvSpPr>
          <p:spPr bwMode="auto">
            <a:xfrm>
              <a:off x="2976" y="576"/>
              <a:ext cx="240"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1952" name="Rectangle 29"/>
            <p:cNvSpPr>
              <a:spLocks/>
            </p:cNvSpPr>
            <p:nvPr/>
          </p:nvSpPr>
          <p:spPr bwMode="auto">
            <a:xfrm>
              <a:off x="3238" y="576"/>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cycles</a:t>
              </a:r>
            </a:p>
          </p:txBody>
        </p:sp>
        <p:sp>
          <p:nvSpPr>
            <p:cNvPr id="81953" name="Rectangle 30"/>
            <p:cNvSpPr>
              <a:spLocks/>
            </p:cNvSpPr>
            <p:nvPr/>
          </p:nvSpPr>
          <p:spPr bwMode="auto">
            <a:xfrm>
              <a:off x="3792" y="576"/>
              <a:ext cx="248"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grpSp>
      <p:sp>
        <p:nvSpPr>
          <p:cNvPr id="64543" name="Rectangle 31"/>
          <p:cNvSpPr>
            <a:spLocks/>
          </p:cNvSpPr>
          <p:nvPr/>
        </p:nvSpPr>
        <p:spPr bwMode="auto">
          <a:xfrm>
            <a:off x="2514600" y="1655763"/>
            <a:ext cx="2298700" cy="1460500"/>
          </a:xfrm>
          <a:prstGeom prst="rect">
            <a:avLst/>
          </a:prstGeom>
          <a:noFill/>
          <a:ln w="12700">
            <a:noFill/>
            <a:miter lim="800000"/>
            <a:headEnd/>
            <a:tailEnd/>
          </a:ln>
        </p:spPr>
        <p:txBody>
          <a:bodyPr lIns="25400" tIns="25400" rIns="25400" bIns="25400"/>
          <a:lstStyle/>
          <a:p>
            <a:pPr marL="261938" indent="-261938" algn="l">
              <a:lnSpc>
                <a:spcPct val="90000"/>
              </a:lnSpc>
              <a:spcBef>
                <a:spcPts val="1550"/>
              </a:spcBef>
            </a:pPr>
            <a:r>
              <a:rPr lang="en-US" sz="2000">
                <a:latin typeface="Arial" charset="0"/>
                <a:cs typeface="Arial" charset="0"/>
                <a:sym typeface="Arial" charset="0"/>
              </a:rPr>
              <a:t>                          1</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4 x 15  =   60</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1 </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62</a:t>
            </a:r>
          </a:p>
        </p:txBody>
      </p:sp>
      <p:sp>
        <p:nvSpPr>
          <p:cNvPr id="64544" name="Rectangle 32"/>
          <p:cNvSpPr>
            <a:spLocks/>
          </p:cNvSpPr>
          <p:nvPr/>
        </p:nvSpPr>
        <p:spPr bwMode="auto">
          <a:xfrm>
            <a:off x="2514600" y="5257800"/>
            <a:ext cx="3136900" cy="76835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endParaRPr lang="en-US" sz="2400">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(4 x 4)/62 = 0.258</a:t>
            </a:r>
          </a:p>
        </p:txBody>
      </p:sp>
    </p:spTree>
  </p:cSld>
  <p:clrMapOvr>
    <a:masterClrMapping/>
  </p:clrMapOvr>
  <p:transition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3" grpId="0" autoUpdateAnimBg="0"/>
      <p:bldP spid="6454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397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397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3973" name="Rectangle 4"/>
          <p:cNvSpPr>
            <a:spLocks noChangeArrowheads="1"/>
          </p:cNvSpPr>
          <p:nvPr>
            <p:ph type="title"/>
          </p:nvPr>
        </p:nvSpPr>
        <p:spPr>
          <a:xfrm>
            <a:off x="533400" y="234950"/>
            <a:ext cx="8153400" cy="603250"/>
          </a:xfrm>
        </p:spPr>
        <p:txBody>
          <a:bodyPr lIns="38100" tIns="38100" rIns="38100" bIns="38100" anchor="ctr"/>
          <a:lstStyle/>
          <a:p>
            <a:pPr algn="ctr" eaLnBrk="1" hangingPunct="1"/>
            <a:r>
              <a:rPr lang="en-US" sz="3200" smtClean="0">
                <a:solidFill>
                  <a:schemeClr val="tx2"/>
                </a:solidFill>
              </a:rPr>
              <a:t>One Word Wide Bus, Four Word Blocks</a:t>
            </a:r>
            <a:endParaRPr lang="en-US" smtClean="0"/>
          </a:p>
        </p:txBody>
      </p:sp>
      <p:sp>
        <p:nvSpPr>
          <p:cNvPr id="83974"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83975"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83976"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3977"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83978"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83979"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83980"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3981"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83982"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83983"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83984"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83985" name="Rectangle 16"/>
          <p:cNvSpPr>
            <a:spLocks noChangeArrowheads="1"/>
          </p:cNvSpPr>
          <p:nvPr>
            <p:ph type="body" idx="1"/>
          </p:nvPr>
        </p:nvSpPr>
        <p:spPr>
          <a:xfrm>
            <a:off x="2590800" y="838200"/>
            <a:ext cx="6248400" cy="6019800"/>
          </a:xfrm>
        </p:spPr>
        <p:txBody>
          <a:bodyPr>
            <a:normAutofit fontScale="85000" lnSpcReduction="10000"/>
          </a:bodyPr>
          <a:lstStyle/>
          <a:p>
            <a:pPr marL="261938" indent="-261938" eaLnBrk="1" hangingPunct="1">
              <a:spcBef>
                <a:spcPct val="0"/>
              </a:spcBef>
            </a:pPr>
            <a:r>
              <a:rPr lang="en-US" smtClean="0"/>
              <a:t>What if the block size is four words and all words are in the same DRAM row?</a:t>
            </a:r>
          </a:p>
          <a:p>
            <a:pPr lvl="1" eaLnBrk="1" hangingPunct="1">
              <a:lnSpc>
                <a:spcPct val="90000"/>
              </a:lnSpc>
            </a:pPr>
            <a:r>
              <a:rPr lang="en-US" smtClean="0"/>
              <a:t>                        cycle to send 1</a:t>
            </a:r>
            <a:r>
              <a:rPr lang="en-US" baseline="30000" smtClean="0"/>
              <a:t>st</a:t>
            </a:r>
            <a:r>
              <a:rPr lang="en-US" smtClean="0"/>
              <a:t> address</a:t>
            </a:r>
          </a:p>
          <a:p>
            <a:pPr lvl="1" eaLnBrk="1" hangingPunct="1"/>
            <a:r>
              <a:rPr lang="en-US" smtClean="0"/>
              <a:t>                        cycles to read DRAM</a:t>
            </a:r>
          </a:p>
          <a:p>
            <a:pPr lvl="1" eaLnBrk="1" hangingPunct="1"/>
            <a:r>
              <a:rPr lang="en-US" smtClean="0"/>
              <a:t>                        cycles to return last data word</a:t>
            </a:r>
          </a:p>
          <a:p>
            <a:pPr lvl="1" eaLnBrk="1" hangingPunct="1"/>
            <a:r>
              <a:rPr lang="en-US" smtClean="0"/>
              <a:t>                        total clock cycles miss penalty</a:t>
            </a:r>
          </a:p>
          <a:p>
            <a:pPr marL="261938" indent="-261938" eaLnBrk="1" hangingPunct="1">
              <a:lnSpc>
                <a:spcPct val="85000"/>
              </a:lnSpc>
            </a:pPr>
            <a:endParaRPr lang="en-US" smtClean="0"/>
          </a:p>
          <a:p>
            <a:pPr marL="261938" indent="-261938" eaLnBrk="1" hangingPunct="1"/>
            <a:endParaRPr lang="en-US" smtClean="0"/>
          </a:p>
          <a:p>
            <a:pPr marL="261938" indent="-261938" eaLnBrk="1" hangingPunct="1"/>
            <a:endParaRPr lang="en-US" smtClean="0"/>
          </a:p>
          <a:p>
            <a:pPr lvl="1" eaLnBrk="1" hangingPunct="1">
              <a:lnSpc>
                <a:spcPct val="90000"/>
              </a:lnSpc>
              <a:buFont typeface="Thonburi" charset="0"/>
              <a:buChar char="•"/>
            </a:pPr>
            <a:endParaRPr lang="en-US" smtClean="0"/>
          </a:p>
          <a:p>
            <a:pPr marL="261938" indent="-261938" eaLnBrk="1" hangingPunct="1">
              <a:lnSpc>
                <a:spcPct val="85000"/>
              </a:lnSpc>
            </a:pPr>
            <a:r>
              <a:rPr lang="en-US" smtClean="0"/>
              <a:t>Number of bytes transferred per clock cycle (bandwidth) for a single miss is</a:t>
            </a:r>
          </a:p>
          <a:p>
            <a:pPr lvl="1" eaLnBrk="1" hangingPunct="1">
              <a:lnSpc>
                <a:spcPct val="90000"/>
              </a:lnSpc>
            </a:pPr>
            <a:r>
              <a:rPr lang="en-US" smtClean="0"/>
              <a:t>                             bytes per clock</a:t>
            </a:r>
          </a:p>
        </p:txBody>
      </p:sp>
      <p:sp>
        <p:nvSpPr>
          <p:cNvPr id="83986" name="Line 17"/>
          <p:cNvSpPr>
            <a:spLocks noChangeShapeType="1"/>
          </p:cNvSpPr>
          <p:nvPr/>
        </p:nvSpPr>
        <p:spPr bwMode="auto">
          <a:xfrm>
            <a:off x="4114800" y="2819400"/>
            <a:ext cx="457200" cy="0"/>
          </a:xfrm>
          <a:prstGeom prst="line">
            <a:avLst/>
          </a:prstGeom>
          <a:noFill/>
          <a:ln w="28575">
            <a:solidFill>
              <a:srgbClr val="000000"/>
            </a:solidFill>
            <a:round/>
            <a:headEnd/>
            <a:tailEnd/>
          </a:ln>
        </p:spPr>
        <p:txBody>
          <a:bodyPr lIns="0" tIns="0" rIns="0" bIns="0"/>
          <a:lstStyle/>
          <a:p>
            <a:endParaRPr lang="en-US"/>
          </a:p>
        </p:txBody>
      </p:sp>
    </p:spTree>
  </p:cSld>
  <p:clrMapOvr>
    <a:masterClrMapping/>
  </p:clrMapOvr>
  <p:transition advClick="0" advTm="2000"/>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601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602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6021" name="Rectangle 4"/>
          <p:cNvSpPr>
            <a:spLocks noChangeArrowheads="1"/>
          </p:cNvSpPr>
          <p:nvPr>
            <p:ph type="title"/>
          </p:nvPr>
        </p:nvSpPr>
        <p:spPr>
          <a:xfrm>
            <a:off x="533400" y="234950"/>
            <a:ext cx="8153400" cy="603250"/>
          </a:xfrm>
        </p:spPr>
        <p:txBody>
          <a:bodyPr lIns="38100" tIns="38100" rIns="38100" bIns="38100" anchor="ctr"/>
          <a:lstStyle/>
          <a:p>
            <a:pPr algn="ctr" eaLnBrk="1" hangingPunct="1"/>
            <a:r>
              <a:rPr lang="en-US" sz="3200" smtClean="0">
                <a:solidFill>
                  <a:schemeClr val="tx2"/>
                </a:solidFill>
              </a:rPr>
              <a:t>One Word Wide Bus, Four Word Blocks</a:t>
            </a:r>
            <a:endParaRPr lang="en-US" smtClean="0"/>
          </a:p>
        </p:txBody>
      </p:sp>
      <p:sp>
        <p:nvSpPr>
          <p:cNvPr id="86022" name="Rectangle 5"/>
          <p:cNvSpPr>
            <a:spLocks/>
          </p:cNvSpPr>
          <p:nvPr/>
        </p:nvSpPr>
        <p:spPr bwMode="auto">
          <a:xfrm>
            <a:off x="1143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86023" name="Rectangle 6"/>
          <p:cNvSpPr>
            <a:spLocks/>
          </p:cNvSpPr>
          <p:nvPr/>
        </p:nvSpPr>
        <p:spPr bwMode="auto">
          <a:xfrm>
            <a:off x="1219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86024" name="AutoShape 7"/>
          <p:cNvSpPr>
            <a:spLocks/>
          </p:cNvSpPr>
          <p:nvPr/>
        </p:nvSpPr>
        <p:spPr bwMode="auto">
          <a:xfrm>
            <a:off x="1295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6025" name="Rectangle 8"/>
          <p:cNvSpPr>
            <a:spLocks/>
          </p:cNvSpPr>
          <p:nvPr/>
        </p:nvSpPr>
        <p:spPr bwMode="auto">
          <a:xfrm>
            <a:off x="1143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86026" name="Rectangle 9"/>
          <p:cNvSpPr>
            <a:spLocks/>
          </p:cNvSpPr>
          <p:nvPr/>
        </p:nvSpPr>
        <p:spPr bwMode="auto">
          <a:xfrm>
            <a:off x="1143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86027" name="Rectangle 10"/>
          <p:cNvSpPr>
            <a:spLocks/>
          </p:cNvSpPr>
          <p:nvPr/>
        </p:nvSpPr>
        <p:spPr bwMode="auto">
          <a:xfrm>
            <a:off x="1143000" y="3733800"/>
            <a:ext cx="850900" cy="1828800"/>
          </a:xfrm>
          <a:prstGeom prst="rect">
            <a:avLst/>
          </a:prstGeom>
          <a:noFill/>
          <a:ln w="12700">
            <a:solidFill>
              <a:srgbClr val="000000"/>
            </a:solidFill>
            <a:miter lim="800000"/>
            <a:headEnd/>
            <a:tailEnd/>
          </a:ln>
        </p:spPr>
        <p:txBody>
          <a:bodyPr wrap="none" lIns="0" tIns="0" rIns="0" bIns="0"/>
          <a:lstStyle/>
          <a:p>
            <a:endParaRPr lang="en-US"/>
          </a:p>
        </p:txBody>
      </p:sp>
      <p:sp>
        <p:nvSpPr>
          <p:cNvPr id="86028" name="AutoShape 11"/>
          <p:cNvSpPr>
            <a:spLocks/>
          </p:cNvSpPr>
          <p:nvPr/>
        </p:nvSpPr>
        <p:spPr bwMode="auto">
          <a:xfrm>
            <a:off x="1143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6029" name="Rectangle 12"/>
          <p:cNvSpPr>
            <a:spLocks/>
          </p:cNvSpPr>
          <p:nvPr/>
        </p:nvSpPr>
        <p:spPr bwMode="auto">
          <a:xfrm>
            <a:off x="1066800" y="4114800"/>
            <a:ext cx="1079500" cy="5969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p>
        </p:txBody>
      </p:sp>
      <p:sp>
        <p:nvSpPr>
          <p:cNvPr id="86030" name="Rectangle 13"/>
          <p:cNvSpPr>
            <a:spLocks/>
          </p:cNvSpPr>
          <p:nvPr/>
        </p:nvSpPr>
        <p:spPr bwMode="auto">
          <a:xfrm>
            <a:off x="1295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86031" name="Rectangle 14"/>
          <p:cNvSpPr>
            <a:spLocks/>
          </p:cNvSpPr>
          <p:nvPr/>
        </p:nvSpPr>
        <p:spPr bwMode="auto">
          <a:xfrm>
            <a:off x="762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86032" name="Rectangle 15"/>
          <p:cNvSpPr>
            <a:spLocks/>
          </p:cNvSpPr>
          <p:nvPr/>
        </p:nvSpPr>
        <p:spPr bwMode="auto">
          <a:xfrm>
            <a:off x="685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86033" name="Rectangle 16"/>
          <p:cNvSpPr>
            <a:spLocks noChangeArrowheads="1"/>
          </p:cNvSpPr>
          <p:nvPr>
            <p:ph type="body" idx="1"/>
          </p:nvPr>
        </p:nvSpPr>
        <p:spPr>
          <a:xfrm>
            <a:off x="2590800" y="838200"/>
            <a:ext cx="6248400" cy="6019800"/>
          </a:xfrm>
        </p:spPr>
        <p:txBody>
          <a:bodyPr>
            <a:normAutofit fontScale="85000" lnSpcReduction="10000"/>
          </a:bodyPr>
          <a:lstStyle/>
          <a:p>
            <a:pPr marL="261938" indent="-261938" eaLnBrk="1" hangingPunct="1">
              <a:spcBef>
                <a:spcPct val="0"/>
              </a:spcBef>
            </a:pPr>
            <a:r>
              <a:rPr lang="en-US" smtClean="0"/>
              <a:t>What if the block size is four words and all words are in the same DRAM row?</a:t>
            </a:r>
          </a:p>
          <a:p>
            <a:pPr lvl="1" eaLnBrk="1" hangingPunct="1">
              <a:lnSpc>
                <a:spcPct val="90000"/>
              </a:lnSpc>
              <a:buFont typeface="Thonburi" charset="0"/>
              <a:buNone/>
            </a:pPr>
            <a:r>
              <a:rPr lang="en-US" smtClean="0"/>
              <a:t>                       cycle to send 1</a:t>
            </a:r>
            <a:r>
              <a:rPr lang="en-US" baseline="30000" smtClean="0"/>
              <a:t>st</a:t>
            </a:r>
            <a:r>
              <a:rPr lang="en-US" smtClean="0"/>
              <a:t> address</a:t>
            </a:r>
          </a:p>
          <a:p>
            <a:pPr lvl="1" eaLnBrk="1" hangingPunct="1">
              <a:buFont typeface="Thonburi" charset="0"/>
              <a:buNone/>
            </a:pPr>
            <a:r>
              <a:rPr lang="en-US" smtClean="0"/>
              <a:t>                       cycles to read DRAM</a:t>
            </a:r>
          </a:p>
          <a:p>
            <a:pPr lvl="1" eaLnBrk="1" hangingPunct="1">
              <a:buFont typeface="Thonburi" charset="0"/>
              <a:buNone/>
            </a:pPr>
            <a:r>
              <a:rPr lang="en-US" smtClean="0"/>
              <a:t>                       cycles to return last data word</a:t>
            </a:r>
          </a:p>
          <a:p>
            <a:pPr lvl="1" eaLnBrk="1" hangingPunct="1">
              <a:buFont typeface="Thonburi" charset="0"/>
              <a:buNone/>
            </a:pPr>
            <a:r>
              <a:rPr lang="en-US" smtClean="0"/>
              <a:t>                       total clock cycles miss penalty</a:t>
            </a:r>
          </a:p>
          <a:p>
            <a:pPr marL="261938" indent="-261938" eaLnBrk="1" hangingPunct="1">
              <a:lnSpc>
                <a:spcPct val="85000"/>
              </a:lnSpc>
            </a:pPr>
            <a:endParaRPr lang="en-US" smtClean="0"/>
          </a:p>
          <a:p>
            <a:pPr marL="261938" indent="-261938" eaLnBrk="1" hangingPunct="1"/>
            <a:endParaRPr lang="en-US" smtClean="0"/>
          </a:p>
          <a:p>
            <a:pPr marL="261938" indent="-261938" eaLnBrk="1" hangingPunct="1"/>
            <a:endParaRPr lang="en-US" smtClean="0"/>
          </a:p>
          <a:p>
            <a:pPr lvl="1" eaLnBrk="1" hangingPunct="1">
              <a:lnSpc>
                <a:spcPct val="90000"/>
              </a:lnSpc>
              <a:buFont typeface="Thonburi" charset="0"/>
              <a:buChar char="•"/>
            </a:pPr>
            <a:endParaRPr lang="en-US" smtClean="0"/>
          </a:p>
          <a:p>
            <a:pPr marL="261938" indent="-261938" eaLnBrk="1" hangingPunct="1">
              <a:lnSpc>
                <a:spcPct val="85000"/>
              </a:lnSpc>
            </a:pPr>
            <a:r>
              <a:rPr lang="en-US" smtClean="0"/>
              <a:t>Number of bytes transferred per clock cycle (bandwidth) for a single miss is</a:t>
            </a:r>
          </a:p>
          <a:p>
            <a:pPr lvl="1" eaLnBrk="1" hangingPunct="1">
              <a:lnSpc>
                <a:spcPct val="90000"/>
              </a:lnSpc>
            </a:pPr>
            <a:r>
              <a:rPr lang="en-US" smtClean="0"/>
              <a:t>                             bytes per clock</a:t>
            </a:r>
          </a:p>
        </p:txBody>
      </p:sp>
      <p:sp>
        <p:nvSpPr>
          <p:cNvPr id="86034" name="Line 17"/>
          <p:cNvSpPr>
            <a:spLocks noChangeShapeType="1"/>
          </p:cNvSpPr>
          <p:nvPr/>
        </p:nvSpPr>
        <p:spPr bwMode="auto">
          <a:xfrm>
            <a:off x="4114800" y="2819400"/>
            <a:ext cx="457200" cy="0"/>
          </a:xfrm>
          <a:prstGeom prst="line">
            <a:avLst/>
          </a:prstGeom>
          <a:noFill/>
          <a:ln w="28575">
            <a:solidFill>
              <a:srgbClr val="000000"/>
            </a:solidFill>
            <a:round/>
            <a:headEnd/>
            <a:tailEnd/>
          </a:ln>
        </p:spPr>
        <p:txBody>
          <a:bodyPr lIns="0" tIns="0" rIns="0" bIns="0"/>
          <a:lstStyle/>
          <a:p>
            <a:endParaRPr lang="en-US"/>
          </a:p>
        </p:txBody>
      </p:sp>
      <p:sp>
        <p:nvSpPr>
          <p:cNvPr id="68639" name="Rectangle 31"/>
          <p:cNvSpPr>
            <a:spLocks/>
          </p:cNvSpPr>
          <p:nvPr/>
        </p:nvSpPr>
        <p:spPr bwMode="auto">
          <a:xfrm>
            <a:off x="2514600" y="1600200"/>
            <a:ext cx="2603500" cy="1562100"/>
          </a:xfrm>
          <a:prstGeom prst="rect">
            <a:avLst/>
          </a:prstGeom>
          <a:noFill/>
          <a:ln w="12700">
            <a:noFill/>
            <a:miter lim="800000"/>
            <a:headEnd/>
            <a:tailEnd/>
          </a:ln>
        </p:spPr>
        <p:txBody>
          <a:bodyPr lIns="25400" tIns="25400" rIns="25400" bIns="25400"/>
          <a:lstStyle/>
          <a:p>
            <a:pPr marL="261938" indent="-261938" algn="l">
              <a:lnSpc>
                <a:spcPct val="90000"/>
              </a:lnSpc>
              <a:spcBef>
                <a:spcPts val="1550"/>
              </a:spcBef>
            </a:pPr>
            <a:r>
              <a:rPr lang="en-US" sz="2000">
                <a:latin typeface="Arial" charset="0"/>
                <a:cs typeface="Arial" charset="0"/>
                <a:sym typeface="Arial" charset="0"/>
              </a:rPr>
              <a:t>                          1</a:t>
            </a:r>
            <a:endParaRPr lang="en-US" sz="1800">
              <a:solidFill>
                <a:schemeClr val="tx1"/>
              </a:solidFill>
              <a:latin typeface="Arial" charset="0"/>
              <a:cs typeface="Arial" charset="0"/>
              <a:sym typeface="Arial" charset="0"/>
            </a:endParaRPr>
          </a:p>
          <a:p>
            <a:pPr marL="261938" indent="-261938" algn="l">
              <a:lnSpc>
                <a:spcPct val="90000"/>
              </a:lnSpc>
              <a:spcBef>
                <a:spcPts val="1550"/>
              </a:spcBef>
            </a:pPr>
            <a:r>
              <a:rPr lang="en-US" sz="2000">
                <a:latin typeface="Arial" charset="0"/>
                <a:cs typeface="Arial" charset="0"/>
                <a:sym typeface="Arial" charset="0"/>
              </a:rPr>
              <a:t>      15 + 3*5 = 30</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1</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32</a:t>
            </a:r>
          </a:p>
        </p:txBody>
      </p:sp>
      <p:sp>
        <p:nvSpPr>
          <p:cNvPr id="68640" name="Rectangle 32"/>
          <p:cNvSpPr>
            <a:spLocks/>
          </p:cNvSpPr>
          <p:nvPr/>
        </p:nvSpPr>
        <p:spPr bwMode="auto">
          <a:xfrm>
            <a:off x="2514600" y="5640388"/>
            <a:ext cx="2832100" cy="76835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pPr>
            <a:endParaRPr lang="en-US" sz="2400">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(4 x 4)/32 = 0.5</a:t>
            </a:r>
          </a:p>
        </p:txBody>
      </p:sp>
      <p:grpSp>
        <p:nvGrpSpPr>
          <p:cNvPr id="2" name="Group 18"/>
          <p:cNvGrpSpPr>
            <a:grpSpLocks/>
          </p:cNvGrpSpPr>
          <p:nvPr/>
        </p:nvGrpSpPr>
        <p:grpSpPr bwMode="auto">
          <a:xfrm>
            <a:off x="2438400" y="3352800"/>
            <a:ext cx="6413500" cy="1066800"/>
            <a:chOff x="0" y="0"/>
            <a:chExt cx="4040" cy="672"/>
          </a:xfrm>
        </p:grpSpPr>
        <p:sp>
          <p:nvSpPr>
            <p:cNvPr id="86038" name="Rectangle 19"/>
            <p:cNvSpPr>
              <a:spLocks/>
            </p:cNvSpPr>
            <p:nvPr/>
          </p:nvSpPr>
          <p:spPr bwMode="auto">
            <a:xfrm>
              <a:off x="0" y="0"/>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6039" name="Rectangle 20"/>
            <p:cNvSpPr>
              <a:spLocks/>
            </p:cNvSpPr>
            <p:nvPr/>
          </p:nvSpPr>
          <p:spPr bwMode="auto">
            <a:xfrm>
              <a:off x="358" y="0"/>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a:t>
              </a:r>
              <a:r>
                <a:rPr lang="en-US" sz="1400">
                  <a:latin typeface="Arial" charset="0"/>
                  <a:cs typeface="Arial" charset="0"/>
                  <a:sym typeface="Arial" charset="0"/>
                </a:rPr>
                <a:t>cycles</a:t>
              </a:r>
            </a:p>
          </p:txBody>
        </p:sp>
        <p:sp>
          <p:nvSpPr>
            <p:cNvPr id="86040" name="Rectangle 21"/>
            <p:cNvSpPr>
              <a:spLocks/>
            </p:cNvSpPr>
            <p:nvPr/>
          </p:nvSpPr>
          <p:spPr bwMode="auto">
            <a:xfrm>
              <a:off x="912" y="0"/>
              <a:ext cx="344"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6041" name="Rectangle 22"/>
            <p:cNvSpPr>
              <a:spLocks/>
            </p:cNvSpPr>
            <p:nvPr/>
          </p:nvSpPr>
          <p:spPr bwMode="auto">
            <a:xfrm>
              <a:off x="960" y="192"/>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6042" name="Rectangle 23"/>
            <p:cNvSpPr>
              <a:spLocks/>
            </p:cNvSpPr>
            <p:nvPr/>
          </p:nvSpPr>
          <p:spPr bwMode="auto">
            <a:xfrm>
              <a:off x="1318" y="192"/>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a:t>
              </a:r>
              <a:r>
                <a:rPr lang="en-US" sz="1600">
                  <a:latin typeface="Arial" charset="0"/>
                  <a:cs typeface="Arial" charset="0"/>
                  <a:sym typeface="Arial" charset="0"/>
                </a:rPr>
                <a:t>cycles</a:t>
              </a:r>
            </a:p>
          </p:txBody>
        </p:sp>
        <p:sp>
          <p:nvSpPr>
            <p:cNvPr id="86043" name="Rectangle 24"/>
            <p:cNvSpPr>
              <a:spLocks/>
            </p:cNvSpPr>
            <p:nvPr/>
          </p:nvSpPr>
          <p:spPr bwMode="auto">
            <a:xfrm>
              <a:off x="1872" y="192"/>
              <a:ext cx="296"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6044" name="Rectangle 25"/>
            <p:cNvSpPr>
              <a:spLocks/>
            </p:cNvSpPr>
            <p:nvPr/>
          </p:nvSpPr>
          <p:spPr bwMode="auto">
            <a:xfrm>
              <a:off x="1920" y="384"/>
              <a:ext cx="336"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6045" name="Rectangle 26"/>
            <p:cNvSpPr>
              <a:spLocks/>
            </p:cNvSpPr>
            <p:nvPr/>
          </p:nvSpPr>
          <p:spPr bwMode="auto">
            <a:xfrm>
              <a:off x="2278" y="384"/>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cycles</a:t>
              </a:r>
            </a:p>
          </p:txBody>
        </p:sp>
        <p:sp>
          <p:nvSpPr>
            <p:cNvPr id="86046" name="Rectangle 27"/>
            <p:cNvSpPr>
              <a:spLocks/>
            </p:cNvSpPr>
            <p:nvPr/>
          </p:nvSpPr>
          <p:spPr bwMode="auto">
            <a:xfrm>
              <a:off x="2832" y="384"/>
              <a:ext cx="248"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sp>
          <p:nvSpPr>
            <p:cNvPr id="86047" name="Rectangle 28"/>
            <p:cNvSpPr>
              <a:spLocks/>
            </p:cNvSpPr>
            <p:nvPr/>
          </p:nvSpPr>
          <p:spPr bwMode="auto">
            <a:xfrm>
              <a:off x="2976" y="576"/>
              <a:ext cx="240" cy="96"/>
            </a:xfrm>
            <a:prstGeom prst="rect">
              <a:avLst/>
            </a:prstGeom>
            <a:solidFill>
              <a:srgbClr val="063DE8"/>
            </a:solidFill>
            <a:ln w="12700">
              <a:solidFill>
                <a:srgbClr val="000000"/>
              </a:solidFill>
              <a:miter lim="800000"/>
              <a:headEnd/>
              <a:tailEnd/>
            </a:ln>
          </p:spPr>
          <p:txBody>
            <a:bodyPr wrap="none" lIns="0" tIns="0" rIns="0" bIns="0"/>
            <a:lstStyle/>
            <a:p>
              <a:endParaRPr lang="en-US" sz="1800"/>
            </a:p>
          </p:txBody>
        </p:sp>
        <p:sp>
          <p:nvSpPr>
            <p:cNvPr id="86048" name="Rectangle 29"/>
            <p:cNvSpPr>
              <a:spLocks/>
            </p:cNvSpPr>
            <p:nvPr/>
          </p:nvSpPr>
          <p:spPr bwMode="auto">
            <a:xfrm>
              <a:off x="3238" y="576"/>
              <a:ext cx="539" cy="96"/>
            </a:xfrm>
            <a:prstGeom prst="rect">
              <a:avLst/>
            </a:prstGeom>
            <a:noFill/>
            <a:ln w="12700">
              <a:solidFill>
                <a:srgbClr val="000000"/>
              </a:solidFill>
              <a:miter lim="800000"/>
              <a:headEnd/>
              <a:tailEnd/>
            </a:ln>
          </p:spPr>
          <p:txBody>
            <a:bodyPr wrap="none" lIns="38100" tIns="38100" rIns="38100" bIns="38100" anchor="ctr"/>
            <a:lstStyle/>
            <a:p>
              <a:r>
                <a:rPr lang="en-US" sz="1800">
                  <a:latin typeface="Arial" charset="0"/>
                  <a:cs typeface="Arial" charset="0"/>
                  <a:sym typeface="Arial" charset="0"/>
                </a:rPr>
                <a:t>15 cycles</a:t>
              </a:r>
            </a:p>
          </p:txBody>
        </p:sp>
        <p:sp>
          <p:nvSpPr>
            <p:cNvPr id="86049" name="Rectangle 30"/>
            <p:cNvSpPr>
              <a:spLocks/>
            </p:cNvSpPr>
            <p:nvPr/>
          </p:nvSpPr>
          <p:spPr bwMode="auto">
            <a:xfrm>
              <a:off x="3792" y="576"/>
              <a:ext cx="248" cy="96"/>
            </a:xfrm>
            <a:prstGeom prst="rect">
              <a:avLst/>
            </a:prstGeom>
            <a:solidFill>
              <a:srgbClr val="00A091"/>
            </a:solidFill>
            <a:ln w="12700">
              <a:solidFill>
                <a:srgbClr val="000000"/>
              </a:solidFill>
              <a:miter lim="800000"/>
              <a:headEnd/>
              <a:tailEnd/>
            </a:ln>
          </p:spPr>
          <p:txBody>
            <a:bodyPr wrap="none" lIns="0" tIns="0" rIns="0" bIns="0"/>
            <a:lstStyle/>
            <a:p>
              <a:endParaRPr lang="en-US"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9" grpId="0" autoUpdateAnimBg="0"/>
      <p:bldP spid="68640"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8806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8806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88069" name="Rectangle 4"/>
          <p:cNvSpPr>
            <a:spLocks noChangeArrowheads="1"/>
          </p:cNvSpPr>
          <p:nvPr>
            <p:ph type="title"/>
          </p:nvPr>
        </p:nvSpPr>
        <p:spPr/>
        <p:txBody>
          <a:bodyPr/>
          <a:lstStyle/>
          <a:p>
            <a:pPr algn="ctr" eaLnBrk="1" hangingPunct="1"/>
            <a:r>
              <a:rPr lang="en-US" sz="3200" smtClean="0">
                <a:solidFill>
                  <a:schemeClr val="tx2"/>
                </a:solidFill>
              </a:rPr>
              <a:t>Interleaved Memory, One Word Wide Bus</a:t>
            </a:r>
            <a:endParaRPr lang="en-US" smtClean="0"/>
          </a:p>
        </p:txBody>
      </p:sp>
      <p:sp>
        <p:nvSpPr>
          <p:cNvPr id="88070" name="Rectangle 5"/>
          <p:cNvSpPr>
            <a:spLocks/>
          </p:cNvSpPr>
          <p:nvPr/>
        </p:nvSpPr>
        <p:spPr bwMode="auto">
          <a:xfrm>
            <a:off x="3352800" y="914400"/>
            <a:ext cx="5575300" cy="19812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For a block size of four words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 to send 1</a:t>
            </a:r>
            <a:r>
              <a:rPr lang="en-US" sz="2000" baseline="30000">
                <a:latin typeface="Arial" charset="0"/>
                <a:cs typeface="Arial" charset="0"/>
                <a:sym typeface="Arial" charset="0"/>
              </a:rPr>
              <a:t>st</a:t>
            </a:r>
            <a:r>
              <a:rPr lang="en-US" sz="2000">
                <a:latin typeface="Arial" charset="0"/>
                <a:cs typeface="Arial" charset="0"/>
                <a:sym typeface="Arial" charset="0"/>
              </a:rPr>
              <a:t> address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cycles to read DRAM banks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cycles to return last data word</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total clock cycles miss penalty</a:t>
            </a:r>
          </a:p>
        </p:txBody>
      </p:sp>
      <p:sp>
        <p:nvSpPr>
          <p:cNvPr id="88071" name="Rectangle 6"/>
          <p:cNvSpPr>
            <a:spLocks/>
          </p:cNvSpPr>
          <p:nvPr/>
        </p:nvSpPr>
        <p:spPr bwMode="auto">
          <a:xfrm>
            <a:off x="1524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88072" name="Rectangle 7"/>
          <p:cNvSpPr>
            <a:spLocks/>
          </p:cNvSpPr>
          <p:nvPr/>
        </p:nvSpPr>
        <p:spPr bwMode="auto">
          <a:xfrm>
            <a:off x="1600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88073" name="AutoShape 8"/>
          <p:cNvSpPr>
            <a:spLocks/>
          </p:cNvSpPr>
          <p:nvPr/>
        </p:nvSpPr>
        <p:spPr bwMode="auto">
          <a:xfrm>
            <a:off x="1676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8074" name="Rectangle 9"/>
          <p:cNvSpPr>
            <a:spLocks/>
          </p:cNvSpPr>
          <p:nvPr/>
        </p:nvSpPr>
        <p:spPr bwMode="auto">
          <a:xfrm>
            <a:off x="1524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88075" name="Rectangle 10"/>
          <p:cNvSpPr>
            <a:spLocks/>
          </p:cNvSpPr>
          <p:nvPr/>
        </p:nvSpPr>
        <p:spPr bwMode="auto">
          <a:xfrm>
            <a:off x="1524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88076" name="Rectangle 11"/>
          <p:cNvSpPr>
            <a:spLocks/>
          </p:cNvSpPr>
          <p:nvPr/>
        </p:nvSpPr>
        <p:spPr bwMode="auto">
          <a:xfrm>
            <a:off x="11430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88077" name="AutoShape 12"/>
          <p:cNvSpPr>
            <a:spLocks/>
          </p:cNvSpPr>
          <p:nvPr/>
        </p:nvSpPr>
        <p:spPr bwMode="auto">
          <a:xfrm>
            <a:off x="1524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88078" name="Rectangle 13"/>
          <p:cNvSpPr>
            <a:spLocks/>
          </p:cNvSpPr>
          <p:nvPr/>
        </p:nvSpPr>
        <p:spPr bwMode="auto">
          <a:xfrm>
            <a:off x="10668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1</a:t>
            </a:r>
          </a:p>
        </p:txBody>
      </p:sp>
      <p:sp>
        <p:nvSpPr>
          <p:cNvPr id="88079" name="Rectangle 14"/>
          <p:cNvSpPr>
            <a:spLocks/>
          </p:cNvSpPr>
          <p:nvPr/>
        </p:nvSpPr>
        <p:spPr bwMode="auto">
          <a:xfrm>
            <a:off x="1676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88080" name="Rectangle 15"/>
          <p:cNvSpPr>
            <a:spLocks/>
          </p:cNvSpPr>
          <p:nvPr/>
        </p:nvSpPr>
        <p:spPr bwMode="auto">
          <a:xfrm>
            <a:off x="1143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88081" name="Rectangle 16"/>
          <p:cNvSpPr>
            <a:spLocks/>
          </p:cNvSpPr>
          <p:nvPr/>
        </p:nvSpPr>
        <p:spPr bwMode="auto">
          <a:xfrm>
            <a:off x="1066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88082" name="Rectangle 17"/>
          <p:cNvSpPr>
            <a:spLocks/>
          </p:cNvSpPr>
          <p:nvPr/>
        </p:nvSpPr>
        <p:spPr bwMode="auto">
          <a:xfrm>
            <a:off x="3048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88083" name="Rectangle 18"/>
          <p:cNvSpPr>
            <a:spLocks/>
          </p:cNvSpPr>
          <p:nvPr/>
        </p:nvSpPr>
        <p:spPr bwMode="auto">
          <a:xfrm>
            <a:off x="2286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0</a:t>
            </a:r>
          </a:p>
        </p:txBody>
      </p:sp>
      <p:sp>
        <p:nvSpPr>
          <p:cNvPr id="88084" name="Rectangle 19"/>
          <p:cNvSpPr>
            <a:spLocks/>
          </p:cNvSpPr>
          <p:nvPr/>
        </p:nvSpPr>
        <p:spPr bwMode="auto">
          <a:xfrm>
            <a:off x="19812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88085" name="Rectangle 20"/>
          <p:cNvSpPr>
            <a:spLocks/>
          </p:cNvSpPr>
          <p:nvPr/>
        </p:nvSpPr>
        <p:spPr bwMode="auto">
          <a:xfrm>
            <a:off x="19050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2</a:t>
            </a:r>
          </a:p>
        </p:txBody>
      </p:sp>
      <p:sp>
        <p:nvSpPr>
          <p:cNvPr id="88086" name="Rectangle 21"/>
          <p:cNvSpPr>
            <a:spLocks/>
          </p:cNvSpPr>
          <p:nvPr/>
        </p:nvSpPr>
        <p:spPr bwMode="auto">
          <a:xfrm>
            <a:off x="28194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88087" name="Rectangle 22"/>
          <p:cNvSpPr>
            <a:spLocks/>
          </p:cNvSpPr>
          <p:nvPr/>
        </p:nvSpPr>
        <p:spPr bwMode="auto">
          <a:xfrm>
            <a:off x="27432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3</a:t>
            </a:r>
          </a:p>
        </p:txBody>
      </p:sp>
      <p:sp>
        <p:nvSpPr>
          <p:cNvPr id="88088" name="Rectangle 23"/>
          <p:cNvSpPr>
            <a:spLocks/>
          </p:cNvSpPr>
          <p:nvPr/>
        </p:nvSpPr>
        <p:spPr bwMode="auto">
          <a:xfrm>
            <a:off x="4114800" y="4876800"/>
            <a:ext cx="4584700" cy="1473200"/>
          </a:xfrm>
          <a:prstGeom prst="rect">
            <a:avLst/>
          </a:prstGeom>
          <a:noFill/>
          <a:ln w="12700">
            <a:noFill/>
            <a:miter lim="800000"/>
            <a:headEnd/>
            <a:tailEnd/>
          </a:ln>
        </p:spPr>
        <p:txBody>
          <a:bodyPr lIns="38100" tIns="38100" rIns="38100" bIns="38100"/>
          <a:lstStyle/>
          <a:p>
            <a:pPr algn="l">
              <a:lnSpc>
                <a:spcPct val="90000"/>
              </a:lnSpc>
              <a:spcBef>
                <a:spcPts val="1438"/>
              </a:spcBef>
              <a:buClr>
                <a:srgbClr val="FC0128"/>
              </a:buClr>
              <a:buSzPct val="75000"/>
              <a:buFont typeface="Wingdings" charset="2"/>
              <a:buChar char="q"/>
            </a:pPr>
            <a:r>
              <a:rPr lang="en-US" sz="2400">
                <a:latin typeface="Arial" charset="0"/>
                <a:cs typeface="Arial" charset="0"/>
                <a:sym typeface="Arial" charset="0"/>
              </a:rPr>
              <a:t> Number of bytes transferred per clock cycle (bandwidth) for a single miss is</a:t>
            </a:r>
            <a:endParaRPr lang="en-US" sz="1800">
              <a:solidFill>
                <a:schemeClr val="tx1"/>
              </a:solidFill>
              <a:latin typeface="Arial" charset="0"/>
              <a:cs typeface="Arial" charset="0"/>
              <a:sym typeface="Arial" charset="0"/>
            </a:endParaRPr>
          </a:p>
          <a:p>
            <a:pPr algn="l">
              <a:lnSpc>
                <a:spcPct val="90000"/>
              </a:lnSpc>
              <a:spcBef>
                <a:spcPts val="1200"/>
              </a:spcBef>
            </a:pPr>
            <a:r>
              <a:rPr lang="en-US" sz="2000">
                <a:latin typeface="Arial" charset="0"/>
                <a:cs typeface="Arial" charset="0"/>
                <a:sym typeface="Arial" charset="0"/>
              </a:rPr>
              <a:t>                             bytes per clock</a:t>
            </a:r>
          </a:p>
        </p:txBody>
      </p:sp>
      <p:sp>
        <p:nvSpPr>
          <p:cNvPr id="88089" name="Line 24"/>
          <p:cNvSpPr>
            <a:spLocks noChangeShapeType="1"/>
          </p:cNvSpPr>
          <p:nvPr/>
        </p:nvSpPr>
        <p:spPr bwMode="auto">
          <a:xfrm>
            <a:off x="4876800" y="2514600"/>
            <a:ext cx="457200" cy="0"/>
          </a:xfrm>
          <a:prstGeom prst="line">
            <a:avLst/>
          </a:prstGeom>
          <a:noFill/>
          <a:ln w="28575">
            <a:solidFill>
              <a:srgbClr val="000000"/>
            </a:solidFill>
            <a:round/>
            <a:headEnd/>
            <a:tailEnd/>
          </a:ln>
        </p:spPr>
        <p:txBody>
          <a:bodyPr lIns="0" tIns="0" rIns="0" bIns="0"/>
          <a:lstStyle/>
          <a:p>
            <a:endParaRPr 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011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011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0117" name="Rectangle 4"/>
          <p:cNvSpPr>
            <a:spLocks noChangeArrowheads="1"/>
          </p:cNvSpPr>
          <p:nvPr>
            <p:ph type="title"/>
          </p:nvPr>
        </p:nvSpPr>
        <p:spPr/>
        <p:txBody>
          <a:bodyPr/>
          <a:lstStyle/>
          <a:p>
            <a:pPr algn="ctr" eaLnBrk="1" hangingPunct="1"/>
            <a:r>
              <a:rPr lang="en-US" sz="3200" smtClean="0">
                <a:solidFill>
                  <a:schemeClr val="tx2"/>
                </a:solidFill>
              </a:rPr>
              <a:t>Interleaved Memory, One Word Wide Bus</a:t>
            </a:r>
            <a:endParaRPr lang="en-US" smtClean="0"/>
          </a:p>
        </p:txBody>
      </p:sp>
      <p:sp>
        <p:nvSpPr>
          <p:cNvPr id="90118" name="Rectangle 5"/>
          <p:cNvSpPr>
            <a:spLocks/>
          </p:cNvSpPr>
          <p:nvPr/>
        </p:nvSpPr>
        <p:spPr bwMode="auto">
          <a:xfrm>
            <a:off x="3352800" y="914400"/>
            <a:ext cx="5575300" cy="1981200"/>
          </a:xfrm>
          <a:prstGeom prst="rect">
            <a:avLst/>
          </a:prstGeom>
          <a:noFill/>
          <a:ln w="12700">
            <a:noFill/>
            <a:miter lim="800000"/>
            <a:headEnd/>
            <a:tailEnd/>
          </a:ln>
        </p:spPr>
        <p:txBody>
          <a:bodyPr lIns="25400" tIns="25400" rIns="25400" bIns="25400"/>
          <a:lstStyle/>
          <a:p>
            <a:pPr marL="261938" indent="-261938" algn="l">
              <a:lnSpc>
                <a:spcPct val="90000"/>
              </a:lnSpc>
              <a:spcBef>
                <a:spcPts val="1863"/>
              </a:spcBef>
              <a:buClr>
                <a:srgbClr val="FC0128"/>
              </a:buClr>
              <a:buSzPct val="75000"/>
              <a:buFont typeface="Wingdings" charset="2"/>
              <a:buChar char="q"/>
            </a:pPr>
            <a:r>
              <a:rPr lang="en-US" sz="2400">
                <a:latin typeface="Arial" charset="0"/>
                <a:cs typeface="Arial" charset="0"/>
                <a:sym typeface="Arial" charset="0"/>
              </a:rPr>
              <a:t>For a block size of four words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 to send 1</a:t>
            </a:r>
            <a:r>
              <a:rPr lang="en-US" sz="2000" baseline="30000">
                <a:latin typeface="Arial" charset="0"/>
                <a:cs typeface="Arial" charset="0"/>
                <a:sym typeface="Arial" charset="0"/>
              </a:rPr>
              <a:t>st</a:t>
            </a:r>
            <a:r>
              <a:rPr lang="en-US" sz="2000">
                <a:latin typeface="Arial" charset="0"/>
                <a:cs typeface="Arial" charset="0"/>
                <a:sym typeface="Arial" charset="0"/>
              </a:rPr>
              <a:t> address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cycles to read DRAM banks</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cycles to return last data word</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total clock cycles miss penalty</a:t>
            </a:r>
          </a:p>
        </p:txBody>
      </p:sp>
      <p:sp>
        <p:nvSpPr>
          <p:cNvPr id="90119" name="Rectangle 6"/>
          <p:cNvSpPr>
            <a:spLocks/>
          </p:cNvSpPr>
          <p:nvPr/>
        </p:nvSpPr>
        <p:spPr bwMode="auto">
          <a:xfrm>
            <a:off x="1524000" y="1524000"/>
            <a:ext cx="850900" cy="457200"/>
          </a:xfrm>
          <a:prstGeom prst="rect">
            <a:avLst/>
          </a:prstGeom>
          <a:noFill/>
          <a:ln w="12700">
            <a:solidFill>
              <a:srgbClr val="000000"/>
            </a:solidFill>
            <a:miter lim="800000"/>
            <a:headEnd/>
            <a:tailEnd/>
          </a:ln>
        </p:spPr>
        <p:txBody>
          <a:bodyPr wrap="none" lIns="0" tIns="0" rIns="0" bIns="0"/>
          <a:lstStyle/>
          <a:p>
            <a:endParaRPr lang="en-US"/>
          </a:p>
        </p:txBody>
      </p:sp>
      <p:sp>
        <p:nvSpPr>
          <p:cNvPr id="90120" name="Rectangle 7"/>
          <p:cNvSpPr>
            <a:spLocks/>
          </p:cNvSpPr>
          <p:nvPr/>
        </p:nvSpPr>
        <p:spPr bwMode="auto">
          <a:xfrm>
            <a:off x="1600200" y="1600200"/>
            <a:ext cx="7874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CPU</a:t>
            </a:r>
          </a:p>
        </p:txBody>
      </p:sp>
      <p:sp>
        <p:nvSpPr>
          <p:cNvPr id="90121" name="AutoShape 8"/>
          <p:cNvSpPr>
            <a:spLocks/>
          </p:cNvSpPr>
          <p:nvPr/>
        </p:nvSpPr>
        <p:spPr bwMode="auto">
          <a:xfrm>
            <a:off x="1676400" y="1981200"/>
            <a:ext cx="609600" cy="304800"/>
          </a:xfrm>
          <a:custGeom>
            <a:avLst/>
            <a:gdLst>
              <a:gd name="T0" fmla="*/ 8602133 w 21600"/>
              <a:gd name="T1" fmla="*/ 21505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90122" name="Rectangle 9"/>
          <p:cNvSpPr>
            <a:spLocks/>
          </p:cNvSpPr>
          <p:nvPr/>
        </p:nvSpPr>
        <p:spPr bwMode="auto">
          <a:xfrm>
            <a:off x="1524000" y="2286000"/>
            <a:ext cx="850900" cy="838200"/>
          </a:xfrm>
          <a:prstGeom prst="rect">
            <a:avLst/>
          </a:prstGeom>
          <a:noFill/>
          <a:ln w="12700">
            <a:solidFill>
              <a:srgbClr val="000000"/>
            </a:solidFill>
            <a:miter lim="800000"/>
            <a:headEnd/>
            <a:tailEnd/>
          </a:ln>
        </p:spPr>
        <p:txBody>
          <a:bodyPr wrap="none" lIns="0" tIns="0" rIns="0" bIns="0"/>
          <a:lstStyle/>
          <a:p>
            <a:endParaRPr lang="en-US"/>
          </a:p>
        </p:txBody>
      </p:sp>
      <p:sp>
        <p:nvSpPr>
          <p:cNvPr id="90123" name="Rectangle 10"/>
          <p:cNvSpPr>
            <a:spLocks/>
          </p:cNvSpPr>
          <p:nvPr/>
        </p:nvSpPr>
        <p:spPr bwMode="auto">
          <a:xfrm>
            <a:off x="1524000" y="2514600"/>
            <a:ext cx="9271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Cache</a:t>
            </a:r>
          </a:p>
        </p:txBody>
      </p:sp>
      <p:sp>
        <p:nvSpPr>
          <p:cNvPr id="90124" name="AutoShape 11"/>
          <p:cNvSpPr>
            <a:spLocks/>
          </p:cNvSpPr>
          <p:nvPr/>
        </p:nvSpPr>
        <p:spPr bwMode="auto">
          <a:xfrm>
            <a:off x="1524000" y="3124200"/>
            <a:ext cx="838200" cy="609600"/>
          </a:xfrm>
          <a:custGeom>
            <a:avLst/>
            <a:gdLst>
              <a:gd name="T0" fmla="*/ 16263408 w 21600"/>
              <a:gd name="T1" fmla="*/ 8602133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noFill/>
          <a:ln w="12700">
            <a:solidFill>
              <a:srgbClr val="000000"/>
            </a:solidFill>
            <a:miter lim="800000"/>
            <a:headEnd/>
            <a:tailEnd/>
          </a:ln>
        </p:spPr>
        <p:txBody>
          <a:bodyPr lIns="0" tIns="0" rIns="0" bIns="0"/>
          <a:lstStyle/>
          <a:p>
            <a:endParaRPr lang="en-US"/>
          </a:p>
        </p:txBody>
      </p:sp>
      <p:sp>
        <p:nvSpPr>
          <p:cNvPr id="90125" name="Rectangle 12"/>
          <p:cNvSpPr>
            <a:spLocks/>
          </p:cNvSpPr>
          <p:nvPr/>
        </p:nvSpPr>
        <p:spPr bwMode="auto">
          <a:xfrm>
            <a:off x="1676400" y="3276600"/>
            <a:ext cx="698500" cy="3302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bus</a:t>
            </a:r>
          </a:p>
        </p:txBody>
      </p:sp>
      <p:sp>
        <p:nvSpPr>
          <p:cNvPr id="90126" name="Rectangle 13"/>
          <p:cNvSpPr>
            <a:spLocks/>
          </p:cNvSpPr>
          <p:nvPr/>
        </p:nvSpPr>
        <p:spPr bwMode="auto">
          <a:xfrm>
            <a:off x="1143000" y="1524000"/>
            <a:ext cx="1612900" cy="1600200"/>
          </a:xfrm>
          <a:prstGeom prst="rect">
            <a:avLst/>
          </a:prstGeom>
          <a:noFill/>
          <a:ln w="12700">
            <a:solidFill>
              <a:srgbClr val="063DE8"/>
            </a:solidFill>
            <a:miter lim="800000"/>
            <a:headEnd/>
            <a:tailEnd/>
          </a:ln>
        </p:spPr>
        <p:txBody>
          <a:bodyPr wrap="none" lIns="0" tIns="0" rIns="0" bIns="0"/>
          <a:lstStyle/>
          <a:p>
            <a:endParaRPr lang="en-US"/>
          </a:p>
        </p:txBody>
      </p:sp>
      <p:sp>
        <p:nvSpPr>
          <p:cNvPr id="90127" name="Rectangle 14"/>
          <p:cNvSpPr>
            <a:spLocks/>
          </p:cNvSpPr>
          <p:nvPr/>
        </p:nvSpPr>
        <p:spPr bwMode="auto">
          <a:xfrm>
            <a:off x="1066800" y="1219200"/>
            <a:ext cx="742950" cy="320675"/>
          </a:xfrm>
          <a:prstGeom prst="rect">
            <a:avLst/>
          </a:prstGeom>
          <a:noFill/>
          <a:ln w="12700">
            <a:noFill/>
            <a:miter lim="800000"/>
            <a:headEnd/>
            <a:tailEnd/>
          </a:ln>
        </p:spPr>
        <p:txBody>
          <a:bodyPr wrap="none" lIns="38100" tIns="38100" rIns="38100" bIns="38100">
            <a:spAutoFit/>
          </a:bodyPr>
          <a:lstStyle/>
          <a:p>
            <a:pPr algn="l"/>
            <a:r>
              <a:rPr lang="en-US" sz="1600">
                <a:solidFill>
                  <a:srgbClr val="063DE8"/>
                </a:solidFill>
                <a:latin typeface="Arial" charset="0"/>
                <a:cs typeface="Arial" charset="0"/>
                <a:sym typeface="Arial" charset="0"/>
              </a:rPr>
              <a:t>on-chip</a:t>
            </a:r>
          </a:p>
        </p:txBody>
      </p:sp>
      <p:sp>
        <p:nvSpPr>
          <p:cNvPr id="90128" name="Rectangle 15"/>
          <p:cNvSpPr>
            <a:spLocks/>
          </p:cNvSpPr>
          <p:nvPr/>
        </p:nvSpPr>
        <p:spPr bwMode="auto">
          <a:xfrm>
            <a:off x="3962400" y="4876800"/>
            <a:ext cx="4584700" cy="1473200"/>
          </a:xfrm>
          <a:prstGeom prst="rect">
            <a:avLst/>
          </a:prstGeom>
          <a:noFill/>
          <a:ln w="12700">
            <a:noFill/>
            <a:miter lim="800000"/>
            <a:headEnd/>
            <a:tailEnd/>
          </a:ln>
        </p:spPr>
        <p:txBody>
          <a:bodyPr lIns="38100" tIns="38100" rIns="38100" bIns="38100"/>
          <a:lstStyle/>
          <a:p>
            <a:pPr algn="l">
              <a:lnSpc>
                <a:spcPct val="90000"/>
              </a:lnSpc>
              <a:spcBef>
                <a:spcPts val="1438"/>
              </a:spcBef>
              <a:buClr>
                <a:srgbClr val="FC0128"/>
              </a:buClr>
              <a:buSzPct val="75000"/>
              <a:buFont typeface="Wingdings" charset="2"/>
              <a:buChar char="q"/>
            </a:pPr>
            <a:r>
              <a:rPr lang="en-US" sz="2400">
                <a:latin typeface="Arial" charset="0"/>
                <a:cs typeface="Arial" charset="0"/>
                <a:sym typeface="Arial" charset="0"/>
              </a:rPr>
              <a:t> Number of bytes transferred per clock cycle (bandwidth) for a single miss is</a:t>
            </a:r>
            <a:endParaRPr lang="en-US" sz="1800">
              <a:solidFill>
                <a:schemeClr val="tx1"/>
              </a:solidFill>
              <a:latin typeface="Arial" charset="0"/>
              <a:cs typeface="Arial" charset="0"/>
              <a:sym typeface="Arial" charset="0"/>
            </a:endParaRPr>
          </a:p>
          <a:p>
            <a:pPr algn="l">
              <a:lnSpc>
                <a:spcPct val="90000"/>
              </a:lnSpc>
              <a:spcBef>
                <a:spcPts val="1200"/>
              </a:spcBef>
            </a:pPr>
            <a:r>
              <a:rPr lang="en-US" sz="2000">
                <a:latin typeface="Arial" charset="0"/>
                <a:cs typeface="Arial" charset="0"/>
                <a:sym typeface="Arial" charset="0"/>
              </a:rPr>
              <a:t>                            bytes per clock</a:t>
            </a:r>
          </a:p>
        </p:txBody>
      </p:sp>
      <p:sp>
        <p:nvSpPr>
          <p:cNvPr id="90129" name="Line 16"/>
          <p:cNvSpPr>
            <a:spLocks noChangeShapeType="1"/>
          </p:cNvSpPr>
          <p:nvPr/>
        </p:nvSpPr>
        <p:spPr bwMode="auto">
          <a:xfrm>
            <a:off x="4419600" y="2514600"/>
            <a:ext cx="457200" cy="0"/>
          </a:xfrm>
          <a:prstGeom prst="line">
            <a:avLst/>
          </a:prstGeom>
          <a:noFill/>
          <a:ln w="28575">
            <a:solidFill>
              <a:srgbClr val="000000"/>
            </a:solidFill>
            <a:round/>
            <a:headEnd/>
            <a:tailEnd/>
          </a:ln>
        </p:spPr>
        <p:txBody>
          <a:bodyPr lIns="0" tIns="0" rIns="0" bIns="0"/>
          <a:lstStyle/>
          <a:p>
            <a:endParaRPr lang="en-US"/>
          </a:p>
        </p:txBody>
      </p:sp>
      <p:grpSp>
        <p:nvGrpSpPr>
          <p:cNvPr id="2" name="Group 17"/>
          <p:cNvGrpSpPr>
            <a:grpSpLocks/>
          </p:cNvGrpSpPr>
          <p:nvPr/>
        </p:nvGrpSpPr>
        <p:grpSpPr bwMode="auto">
          <a:xfrm>
            <a:off x="4864100" y="3352800"/>
            <a:ext cx="2311400" cy="1066800"/>
            <a:chOff x="184" y="0"/>
            <a:chExt cx="1456" cy="672"/>
          </a:xfrm>
        </p:grpSpPr>
        <p:sp>
          <p:nvSpPr>
            <p:cNvPr id="90141" name="Rectangle 18"/>
            <p:cNvSpPr>
              <a:spLocks/>
            </p:cNvSpPr>
            <p:nvPr/>
          </p:nvSpPr>
          <p:spPr bwMode="auto">
            <a:xfrm>
              <a:off x="184" y="0"/>
              <a:ext cx="152" cy="96"/>
            </a:xfrm>
            <a:prstGeom prst="rect">
              <a:avLst/>
            </a:prstGeom>
            <a:solidFill>
              <a:srgbClr val="063DE8"/>
            </a:solidFill>
            <a:ln w="12700">
              <a:solidFill>
                <a:srgbClr val="000000"/>
              </a:solidFill>
              <a:miter lim="800000"/>
              <a:headEnd/>
              <a:tailEnd/>
            </a:ln>
          </p:spPr>
          <p:txBody>
            <a:bodyPr wrap="none" lIns="0" tIns="0" rIns="0" bIns="0"/>
            <a:lstStyle/>
            <a:p>
              <a:endParaRPr lang="en-US"/>
            </a:p>
          </p:txBody>
        </p:sp>
        <p:sp>
          <p:nvSpPr>
            <p:cNvPr id="90142" name="Rectangle 19"/>
            <p:cNvSpPr>
              <a:spLocks/>
            </p:cNvSpPr>
            <p:nvPr/>
          </p:nvSpPr>
          <p:spPr bwMode="auto">
            <a:xfrm>
              <a:off x="358" y="0"/>
              <a:ext cx="539" cy="96"/>
            </a:xfrm>
            <a:prstGeom prst="rect">
              <a:avLst/>
            </a:prstGeom>
            <a:noFill/>
            <a:ln w="12700">
              <a:solidFill>
                <a:srgbClr val="000000"/>
              </a:solidFill>
              <a:miter lim="800000"/>
              <a:headEnd/>
              <a:tailEnd/>
            </a:ln>
          </p:spPr>
          <p:txBody>
            <a:bodyPr wrap="none" lIns="38100" tIns="38100" rIns="38100" bIns="38100" anchor="ctr"/>
            <a:lstStyle/>
            <a:p>
              <a:r>
                <a:rPr lang="en-US" sz="1400">
                  <a:latin typeface="Arial" charset="0"/>
                  <a:cs typeface="Arial" charset="0"/>
                  <a:sym typeface="Arial" charset="0"/>
                </a:rPr>
                <a:t>15 cycles</a:t>
              </a:r>
            </a:p>
          </p:txBody>
        </p:sp>
        <p:sp>
          <p:nvSpPr>
            <p:cNvPr id="90143" name="Rectangle 20"/>
            <p:cNvSpPr>
              <a:spLocks/>
            </p:cNvSpPr>
            <p:nvPr/>
          </p:nvSpPr>
          <p:spPr bwMode="auto">
            <a:xfrm>
              <a:off x="912" y="0"/>
              <a:ext cx="152" cy="96"/>
            </a:xfrm>
            <a:prstGeom prst="rect">
              <a:avLst/>
            </a:prstGeom>
            <a:solidFill>
              <a:srgbClr val="00A091"/>
            </a:solidFill>
            <a:ln w="12700">
              <a:solidFill>
                <a:srgbClr val="000000"/>
              </a:solidFill>
              <a:miter lim="800000"/>
              <a:headEnd/>
              <a:tailEnd/>
            </a:ln>
          </p:spPr>
          <p:txBody>
            <a:bodyPr wrap="none" lIns="0" tIns="0" rIns="0" bIns="0"/>
            <a:lstStyle/>
            <a:p>
              <a:endParaRPr lang="en-US"/>
            </a:p>
          </p:txBody>
        </p:sp>
        <p:sp>
          <p:nvSpPr>
            <p:cNvPr id="90144" name="Rectangle 21"/>
            <p:cNvSpPr>
              <a:spLocks/>
            </p:cNvSpPr>
            <p:nvPr/>
          </p:nvSpPr>
          <p:spPr bwMode="auto">
            <a:xfrm>
              <a:off x="184" y="192"/>
              <a:ext cx="152" cy="96"/>
            </a:xfrm>
            <a:prstGeom prst="rect">
              <a:avLst/>
            </a:prstGeom>
            <a:solidFill>
              <a:srgbClr val="063DE8"/>
            </a:solidFill>
            <a:ln w="12700">
              <a:solidFill>
                <a:srgbClr val="000000"/>
              </a:solidFill>
              <a:miter lim="800000"/>
              <a:headEnd/>
              <a:tailEnd/>
            </a:ln>
          </p:spPr>
          <p:txBody>
            <a:bodyPr wrap="none" lIns="0" tIns="0" rIns="0" bIns="0"/>
            <a:lstStyle/>
            <a:p>
              <a:endParaRPr lang="en-US"/>
            </a:p>
          </p:txBody>
        </p:sp>
        <p:sp>
          <p:nvSpPr>
            <p:cNvPr id="90145" name="Rectangle 22"/>
            <p:cNvSpPr>
              <a:spLocks/>
            </p:cNvSpPr>
            <p:nvPr/>
          </p:nvSpPr>
          <p:spPr bwMode="auto">
            <a:xfrm>
              <a:off x="358" y="192"/>
              <a:ext cx="539" cy="96"/>
            </a:xfrm>
            <a:prstGeom prst="rect">
              <a:avLst/>
            </a:prstGeom>
            <a:noFill/>
            <a:ln w="12700">
              <a:solidFill>
                <a:srgbClr val="000000"/>
              </a:solidFill>
              <a:miter lim="800000"/>
              <a:headEnd/>
              <a:tailEnd/>
            </a:ln>
          </p:spPr>
          <p:txBody>
            <a:bodyPr wrap="none" lIns="38100" tIns="38100" rIns="38100" bIns="38100" anchor="ctr"/>
            <a:lstStyle/>
            <a:p>
              <a:r>
                <a:rPr lang="en-US" sz="1400">
                  <a:latin typeface="Arial" charset="0"/>
                  <a:cs typeface="Arial" charset="0"/>
                  <a:sym typeface="Arial" charset="0"/>
                </a:rPr>
                <a:t>15 cycles</a:t>
              </a:r>
            </a:p>
          </p:txBody>
        </p:sp>
        <p:sp>
          <p:nvSpPr>
            <p:cNvPr id="90146" name="Rectangle 23"/>
            <p:cNvSpPr>
              <a:spLocks/>
            </p:cNvSpPr>
            <p:nvPr/>
          </p:nvSpPr>
          <p:spPr bwMode="auto">
            <a:xfrm>
              <a:off x="1104" y="192"/>
              <a:ext cx="152" cy="96"/>
            </a:xfrm>
            <a:prstGeom prst="rect">
              <a:avLst/>
            </a:prstGeom>
            <a:solidFill>
              <a:srgbClr val="00A091"/>
            </a:solidFill>
            <a:ln w="12700">
              <a:solidFill>
                <a:srgbClr val="000000"/>
              </a:solidFill>
              <a:miter lim="800000"/>
              <a:headEnd/>
              <a:tailEnd/>
            </a:ln>
          </p:spPr>
          <p:txBody>
            <a:bodyPr wrap="none" lIns="0" tIns="0" rIns="0" bIns="0"/>
            <a:lstStyle/>
            <a:p>
              <a:endParaRPr lang="en-US"/>
            </a:p>
          </p:txBody>
        </p:sp>
        <p:sp>
          <p:nvSpPr>
            <p:cNvPr id="90147" name="Rectangle 24"/>
            <p:cNvSpPr>
              <a:spLocks/>
            </p:cNvSpPr>
            <p:nvPr/>
          </p:nvSpPr>
          <p:spPr bwMode="auto">
            <a:xfrm>
              <a:off x="184" y="384"/>
              <a:ext cx="152" cy="96"/>
            </a:xfrm>
            <a:prstGeom prst="rect">
              <a:avLst/>
            </a:prstGeom>
            <a:solidFill>
              <a:srgbClr val="063DE8"/>
            </a:solidFill>
            <a:ln w="12700">
              <a:solidFill>
                <a:srgbClr val="000000"/>
              </a:solidFill>
              <a:miter lim="800000"/>
              <a:headEnd/>
              <a:tailEnd/>
            </a:ln>
          </p:spPr>
          <p:txBody>
            <a:bodyPr wrap="none" lIns="0" tIns="0" rIns="0" bIns="0"/>
            <a:lstStyle/>
            <a:p>
              <a:endParaRPr lang="en-US"/>
            </a:p>
          </p:txBody>
        </p:sp>
        <p:sp>
          <p:nvSpPr>
            <p:cNvPr id="90148" name="Rectangle 25"/>
            <p:cNvSpPr>
              <a:spLocks/>
            </p:cNvSpPr>
            <p:nvPr/>
          </p:nvSpPr>
          <p:spPr bwMode="auto">
            <a:xfrm>
              <a:off x="358" y="384"/>
              <a:ext cx="539" cy="96"/>
            </a:xfrm>
            <a:prstGeom prst="rect">
              <a:avLst/>
            </a:prstGeom>
            <a:noFill/>
            <a:ln w="12700">
              <a:solidFill>
                <a:srgbClr val="000000"/>
              </a:solidFill>
              <a:miter lim="800000"/>
              <a:headEnd/>
              <a:tailEnd/>
            </a:ln>
          </p:spPr>
          <p:txBody>
            <a:bodyPr wrap="none" lIns="38100" tIns="38100" rIns="38100" bIns="38100" anchor="ctr"/>
            <a:lstStyle/>
            <a:p>
              <a:r>
                <a:rPr lang="en-US" sz="1400">
                  <a:latin typeface="Arial" charset="0"/>
                  <a:cs typeface="Arial" charset="0"/>
                  <a:sym typeface="Arial" charset="0"/>
                </a:rPr>
                <a:t>15 cycles</a:t>
              </a:r>
            </a:p>
          </p:txBody>
        </p:sp>
        <p:sp>
          <p:nvSpPr>
            <p:cNvPr id="90149" name="Rectangle 26"/>
            <p:cNvSpPr>
              <a:spLocks/>
            </p:cNvSpPr>
            <p:nvPr/>
          </p:nvSpPr>
          <p:spPr bwMode="auto">
            <a:xfrm>
              <a:off x="1296" y="384"/>
              <a:ext cx="152" cy="96"/>
            </a:xfrm>
            <a:prstGeom prst="rect">
              <a:avLst/>
            </a:prstGeom>
            <a:solidFill>
              <a:srgbClr val="00A091"/>
            </a:solidFill>
            <a:ln w="12700">
              <a:solidFill>
                <a:srgbClr val="000000"/>
              </a:solidFill>
              <a:miter lim="800000"/>
              <a:headEnd/>
              <a:tailEnd/>
            </a:ln>
          </p:spPr>
          <p:txBody>
            <a:bodyPr wrap="none" lIns="0" tIns="0" rIns="0" bIns="0"/>
            <a:lstStyle/>
            <a:p>
              <a:endParaRPr lang="en-US"/>
            </a:p>
          </p:txBody>
        </p:sp>
        <p:sp>
          <p:nvSpPr>
            <p:cNvPr id="90150" name="Rectangle 27"/>
            <p:cNvSpPr>
              <a:spLocks/>
            </p:cNvSpPr>
            <p:nvPr/>
          </p:nvSpPr>
          <p:spPr bwMode="auto">
            <a:xfrm>
              <a:off x="184" y="576"/>
              <a:ext cx="152" cy="96"/>
            </a:xfrm>
            <a:prstGeom prst="rect">
              <a:avLst/>
            </a:prstGeom>
            <a:solidFill>
              <a:srgbClr val="063DE8"/>
            </a:solidFill>
            <a:ln w="12700">
              <a:solidFill>
                <a:srgbClr val="000000"/>
              </a:solidFill>
              <a:miter lim="800000"/>
              <a:headEnd/>
              <a:tailEnd/>
            </a:ln>
          </p:spPr>
          <p:txBody>
            <a:bodyPr wrap="none" lIns="0" tIns="0" rIns="0" bIns="0"/>
            <a:lstStyle/>
            <a:p>
              <a:endParaRPr lang="en-US"/>
            </a:p>
          </p:txBody>
        </p:sp>
        <p:sp>
          <p:nvSpPr>
            <p:cNvPr id="90151" name="Rectangle 28"/>
            <p:cNvSpPr>
              <a:spLocks/>
            </p:cNvSpPr>
            <p:nvPr/>
          </p:nvSpPr>
          <p:spPr bwMode="auto">
            <a:xfrm>
              <a:off x="358" y="576"/>
              <a:ext cx="539" cy="96"/>
            </a:xfrm>
            <a:prstGeom prst="rect">
              <a:avLst/>
            </a:prstGeom>
            <a:noFill/>
            <a:ln w="12700">
              <a:solidFill>
                <a:srgbClr val="000000"/>
              </a:solidFill>
              <a:miter lim="800000"/>
              <a:headEnd/>
              <a:tailEnd/>
            </a:ln>
          </p:spPr>
          <p:txBody>
            <a:bodyPr wrap="none" lIns="38100" tIns="38100" rIns="38100" bIns="38100" anchor="ctr"/>
            <a:lstStyle/>
            <a:p>
              <a:r>
                <a:rPr lang="en-US" sz="1400">
                  <a:latin typeface="Arial" charset="0"/>
                  <a:cs typeface="Arial" charset="0"/>
                  <a:sym typeface="Arial" charset="0"/>
                </a:rPr>
                <a:t>15 cycles</a:t>
              </a:r>
            </a:p>
          </p:txBody>
        </p:sp>
        <p:sp>
          <p:nvSpPr>
            <p:cNvPr id="90152" name="Rectangle 29"/>
            <p:cNvSpPr>
              <a:spLocks/>
            </p:cNvSpPr>
            <p:nvPr/>
          </p:nvSpPr>
          <p:spPr bwMode="auto">
            <a:xfrm>
              <a:off x="1488" y="576"/>
              <a:ext cx="152" cy="96"/>
            </a:xfrm>
            <a:prstGeom prst="rect">
              <a:avLst/>
            </a:prstGeom>
            <a:solidFill>
              <a:srgbClr val="00A091"/>
            </a:solidFill>
            <a:ln w="12700">
              <a:solidFill>
                <a:srgbClr val="000000"/>
              </a:solidFill>
              <a:miter lim="800000"/>
              <a:headEnd/>
              <a:tailEnd/>
            </a:ln>
          </p:spPr>
          <p:txBody>
            <a:bodyPr wrap="none" lIns="0" tIns="0" rIns="0" bIns="0"/>
            <a:lstStyle/>
            <a:p>
              <a:endParaRPr lang="en-US"/>
            </a:p>
          </p:txBody>
        </p:sp>
      </p:grpSp>
      <p:sp>
        <p:nvSpPr>
          <p:cNvPr id="72734" name="Rectangle 30"/>
          <p:cNvSpPr>
            <a:spLocks/>
          </p:cNvSpPr>
          <p:nvPr/>
        </p:nvSpPr>
        <p:spPr bwMode="auto">
          <a:xfrm>
            <a:off x="3810000" y="6019800"/>
            <a:ext cx="2832100" cy="355600"/>
          </a:xfrm>
          <a:prstGeom prst="rect">
            <a:avLst/>
          </a:prstGeom>
          <a:noFill/>
          <a:ln w="12700">
            <a:noFill/>
            <a:miter lim="800000"/>
            <a:headEnd/>
            <a:tailEnd/>
          </a:ln>
        </p:spPr>
        <p:txBody>
          <a:bodyPr lIns="38100" tIns="38100" rIns="38100" bIns="38100"/>
          <a:lstStyle/>
          <a:p>
            <a:pPr marL="419100" algn="l">
              <a:lnSpc>
                <a:spcPct val="95000"/>
              </a:lnSpc>
              <a:spcBef>
                <a:spcPts val="1200"/>
              </a:spcBef>
            </a:pPr>
            <a:r>
              <a:rPr lang="en-US" sz="2000">
                <a:latin typeface="Arial" charset="0"/>
                <a:cs typeface="Arial" charset="0"/>
                <a:sym typeface="Arial" charset="0"/>
              </a:rPr>
              <a:t>(4 x 4)/20 = 0.8</a:t>
            </a:r>
          </a:p>
        </p:txBody>
      </p:sp>
      <p:sp>
        <p:nvSpPr>
          <p:cNvPr id="72735" name="Rectangle 31"/>
          <p:cNvSpPr>
            <a:spLocks/>
          </p:cNvSpPr>
          <p:nvPr/>
        </p:nvSpPr>
        <p:spPr bwMode="auto">
          <a:xfrm>
            <a:off x="2895600" y="1295400"/>
            <a:ext cx="2070100" cy="1587500"/>
          </a:xfrm>
          <a:prstGeom prst="rect">
            <a:avLst/>
          </a:prstGeom>
          <a:noFill/>
          <a:ln w="12700">
            <a:noFill/>
            <a:miter lim="800000"/>
            <a:headEnd/>
            <a:tailEnd/>
          </a:ln>
        </p:spPr>
        <p:txBody>
          <a:bodyPr lIns="25400" tIns="25400" rIns="25400" bIns="25400"/>
          <a:lstStyle/>
          <a:p>
            <a:pPr marL="261938" indent="-261938" algn="l">
              <a:lnSpc>
                <a:spcPct val="90000"/>
              </a:lnSpc>
              <a:spcBef>
                <a:spcPts val="1550"/>
              </a:spcBef>
            </a:pPr>
            <a:r>
              <a:rPr lang="en-US" sz="2000">
                <a:latin typeface="Arial" charset="0"/>
                <a:cs typeface="Arial" charset="0"/>
                <a:sym typeface="Arial" charset="0"/>
              </a:rPr>
              <a:t>                        1  </a:t>
            </a:r>
            <a:endParaRPr lang="en-US" sz="1800">
              <a:solidFill>
                <a:schemeClr val="tx1"/>
              </a:solidFill>
              <a:latin typeface="Arial" charset="0"/>
              <a:cs typeface="Arial" charset="0"/>
              <a:sym typeface="Arial" charset="0"/>
            </a:endParaRPr>
          </a:p>
          <a:p>
            <a:pPr marL="261938" indent="-261938" algn="l">
              <a:lnSpc>
                <a:spcPct val="90000"/>
              </a:lnSpc>
              <a:spcBef>
                <a:spcPts val="1550"/>
              </a:spcBef>
            </a:pPr>
            <a:r>
              <a:rPr lang="en-US" sz="2000">
                <a:latin typeface="Arial" charset="0"/>
                <a:cs typeface="Arial" charset="0"/>
                <a:sym typeface="Arial" charset="0"/>
              </a:rPr>
              <a:t>                      15</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4*1  =    4</a:t>
            </a:r>
            <a:endParaRPr lang="en-US" sz="1800">
              <a:solidFill>
                <a:schemeClr val="tx1"/>
              </a:solidFill>
              <a:latin typeface="Arial" charset="0"/>
              <a:cs typeface="Arial" charset="0"/>
              <a:sym typeface="Arial" charset="0"/>
            </a:endParaRPr>
          </a:p>
          <a:p>
            <a:pPr marL="261938" indent="-261938" algn="l">
              <a:lnSpc>
                <a:spcPct val="90000"/>
              </a:lnSpc>
              <a:spcBef>
                <a:spcPts val="950"/>
              </a:spcBef>
            </a:pPr>
            <a:r>
              <a:rPr lang="en-US" sz="2000">
                <a:latin typeface="Arial" charset="0"/>
                <a:cs typeface="Arial" charset="0"/>
                <a:sym typeface="Arial" charset="0"/>
              </a:rPr>
              <a:t>                      20</a:t>
            </a:r>
          </a:p>
        </p:txBody>
      </p:sp>
      <p:sp>
        <p:nvSpPr>
          <p:cNvPr id="90133" name="Rectangle 32"/>
          <p:cNvSpPr>
            <a:spLocks/>
          </p:cNvSpPr>
          <p:nvPr/>
        </p:nvSpPr>
        <p:spPr bwMode="auto">
          <a:xfrm>
            <a:off x="11430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90134" name="Rectangle 33"/>
          <p:cNvSpPr>
            <a:spLocks/>
          </p:cNvSpPr>
          <p:nvPr/>
        </p:nvSpPr>
        <p:spPr bwMode="auto">
          <a:xfrm>
            <a:off x="10668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1</a:t>
            </a:r>
          </a:p>
        </p:txBody>
      </p:sp>
      <p:sp>
        <p:nvSpPr>
          <p:cNvPr id="90135" name="Rectangle 34"/>
          <p:cNvSpPr>
            <a:spLocks/>
          </p:cNvSpPr>
          <p:nvPr/>
        </p:nvSpPr>
        <p:spPr bwMode="auto">
          <a:xfrm>
            <a:off x="3048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90136" name="Rectangle 35"/>
          <p:cNvSpPr>
            <a:spLocks/>
          </p:cNvSpPr>
          <p:nvPr/>
        </p:nvSpPr>
        <p:spPr bwMode="auto">
          <a:xfrm>
            <a:off x="2286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0</a:t>
            </a:r>
          </a:p>
        </p:txBody>
      </p:sp>
      <p:sp>
        <p:nvSpPr>
          <p:cNvPr id="90137" name="Rectangle 36"/>
          <p:cNvSpPr>
            <a:spLocks/>
          </p:cNvSpPr>
          <p:nvPr/>
        </p:nvSpPr>
        <p:spPr bwMode="auto">
          <a:xfrm>
            <a:off x="19812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90138" name="Rectangle 37"/>
          <p:cNvSpPr>
            <a:spLocks/>
          </p:cNvSpPr>
          <p:nvPr/>
        </p:nvSpPr>
        <p:spPr bwMode="auto">
          <a:xfrm>
            <a:off x="19050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2</a:t>
            </a:r>
          </a:p>
        </p:txBody>
      </p:sp>
      <p:sp>
        <p:nvSpPr>
          <p:cNvPr id="90139" name="Rectangle 38"/>
          <p:cNvSpPr>
            <a:spLocks/>
          </p:cNvSpPr>
          <p:nvPr/>
        </p:nvSpPr>
        <p:spPr bwMode="auto">
          <a:xfrm>
            <a:off x="2819400" y="3733800"/>
            <a:ext cx="850900" cy="914400"/>
          </a:xfrm>
          <a:prstGeom prst="rect">
            <a:avLst/>
          </a:prstGeom>
          <a:noFill/>
          <a:ln w="12700">
            <a:solidFill>
              <a:srgbClr val="000000"/>
            </a:solidFill>
            <a:miter lim="800000"/>
            <a:headEnd/>
            <a:tailEnd/>
          </a:ln>
        </p:spPr>
        <p:txBody>
          <a:bodyPr wrap="none" lIns="0" tIns="0" rIns="0" bIns="0"/>
          <a:lstStyle/>
          <a:p>
            <a:endParaRPr lang="en-US"/>
          </a:p>
        </p:txBody>
      </p:sp>
      <p:sp>
        <p:nvSpPr>
          <p:cNvPr id="90140" name="Rectangle 39"/>
          <p:cNvSpPr>
            <a:spLocks/>
          </p:cNvSpPr>
          <p:nvPr/>
        </p:nvSpPr>
        <p:spPr bwMode="auto">
          <a:xfrm>
            <a:off x="2743200" y="3733800"/>
            <a:ext cx="1079500" cy="863600"/>
          </a:xfrm>
          <a:prstGeom prst="rect">
            <a:avLst/>
          </a:prstGeom>
          <a:noFill/>
          <a:ln w="12700">
            <a:noFill/>
            <a:miter lim="800000"/>
            <a:headEnd/>
            <a:tailEnd/>
          </a:ln>
        </p:spPr>
        <p:txBody>
          <a:bodyPr lIns="38100" tIns="38100" rIns="38100" bIns="38100"/>
          <a:lstStyle/>
          <a:p>
            <a:pPr algn="l"/>
            <a:r>
              <a:rPr lang="en-US" sz="1800">
                <a:latin typeface="Arial" charset="0"/>
                <a:cs typeface="Arial" charset="0"/>
                <a:sym typeface="Arial" charset="0"/>
              </a:rPr>
              <a:t>  DRAM</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Memory</a:t>
            </a:r>
            <a:endParaRPr lang="en-US" sz="1800">
              <a:solidFill>
                <a:schemeClr val="tx1"/>
              </a:solidFill>
              <a:latin typeface="Arial" charset="0"/>
              <a:cs typeface="Arial" charset="0"/>
              <a:sym typeface="Arial" charset="0"/>
            </a:endParaRPr>
          </a:p>
          <a:p>
            <a:pPr algn="l"/>
            <a:r>
              <a:rPr lang="en-US" sz="1800">
                <a:latin typeface="Arial" charset="0"/>
                <a:cs typeface="Arial" charset="0"/>
                <a:sym typeface="Arial" charset="0"/>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4" grpId="0" autoUpdateAnimBg="0"/>
      <p:bldP spid="7273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4211"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4212"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4213" name="Rectangle 4"/>
          <p:cNvSpPr>
            <a:spLocks noChangeArrowheads="1"/>
          </p:cNvSpPr>
          <p:nvPr>
            <p:ph type="title"/>
          </p:nvPr>
        </p:nvSpPr>
        <p:spPr>
          <a:xfrm>
            <a:off x="533400" y="304800"/>
            <a:ext cx="8153400" cy="457200"/>
          </a:xfrm>
        </p:spPr>
        <p:txBody>
          <a:bodyPr>
            <a:normAutofit fontScale="90000"/>
          </a:bodyPr>
          <a:lstStyle/>
          <a:p>
            <a:pPr algn="ctr" eaLnBrk="1" hangingPunct="1"/>
            <a:r>
              <a:rPr lang="en-US" sz="3200" smtClean="0">
                <a:solidFill>
                  <a:schemeClr val="tx2"/>
                </a:solidFill>
              </a:rPr>
              <a:t>Measuring Cache Performance</a:t>
            </a:r>
            <a:endParaRPr lang="en-US" smtClean="0"/>
          </a:p>
        </p:txBody>
      </p:sp>
      <p:sp>
        <p:nvSpPr>
          <p:cNvPr id="94214" name="Rectangle 5"/>
          <p:cNvSpPr>
            <a:spLocks noChangeArrowheads="1"/>
          </p:cNvSpPr>
          <p:nvPr>
            <p:ph type="body" idx="1"/>
          </p:nvPr>
        </p:nvSpPr>
        <p:spPr>
          <a:xfrm>
            <a:off x="533400" y="762000"/>
            <a:ext cx="8153400" cy="3289300"/>
          </a:xfrm>
        </p:spPr>
        <p:txBody>
          <a:bodyPr/>
          <a:lstStyle/>
          <a:p>
            <a:pPr marL="261938" indent="-261938" eaLnBrk="1" hangingPunct="1">
              <a:spcBef>
                <a:spcPct val="0"/>
              </a:spcBef>
            </a:pPr>
            <a:r>
              <a:rPr lang="en-US" smtClean="0"/>
              <a:t>Assuming cache hit costs are included as part of the normal CPU execution cycle, then</a:t>
            </a:r>
          </a:p>
          <a:p>
            <a:pPr lvl="1" eaLnBrk="1" hangingPunct="1">
              <a:lnSpc>
                <a:spcPct val="90000"/>
              </a:lnSpc>
            </a:pPr>
            <a:r>
              <a:rPr lang="en-US" smtClean="0">
                <a:solidFill>
                  <a:srgbClr val="063DE8"/>
                </a:solidFill>
              </a:rPr>
              <a:t>CPU time = IC × CPI × CC</a:t>
            </a:r>
            <a:endParaRPr lang="en-US" smtClean="0"/>
          </a:p>
          <a:p>
            <a:pPr lvl="1" eaLnBrk="1" hangingPunct="1"/>
            <a:r>
              <a:rPr lang="en-US" smtClean="0">
                <a:solidFill>
                  <a:srgbClr val="063DE8"/>
                </a:solidFill>
              </a:rPr>
              <a:t>=  IC × (CPI</a:t>
            </a:r>
            <a:r>
              <a:rPr lang="en-US" baseline="-25000" smtClean="0">
                <a:solidFill>
                  <a:srgbClr val="063DE8"/>
                </a:solidFill>
              </a:rPr>
              <a:t>ideal</a:t>
            </a:r>
            <a:r>
              <a:rPr lang="en-US" smtClean="0">
                <a:solidFill>
                  <a:srgbClr val="063DE8"/>
                </a:solidFill>
              </a:rPr>
              <a:t> + Memory-stall cycles) × CC</a:t>
            </a:r>
          </a:p>
        </p:txBody>
      </p:sp>
      <p:grpSp>
        <p:nvGrpSpPr>
          <p:cNvPr id="2" name="Group 6"/>
          <p:cNvGrpSpPr>
            <a:grpSpLocks/>
          </p:cNvGrpSpPr>
          <p:nvPr/>
        </p:nvGrpSpPr>
        <p:grpSpPr bwMode="auto">
          <a:xfrm>
            <a:off x="3200400" y="2362200"/>
            <a:ext cx="3505200" cy="481013"/>
            <a:chOff x="0" y="0"/>
            <a:chExt cx="2208" cy="303"/>
          </a:xfrm>
        </p:grpSpPr>
        <p:sp>
          <p:nvSpPr>
            <p:cNvPr id="94217" name="AutoShape 7"/>
            <p:cNvSpPr>
              <a:spLocks/>
            </p:cNvSpPr>
            <p:nvPr/>
          </p:nvSpPr>
          <p:spPr bwMode="auto">
            <a:xfrm rot="5400000">
              <a:off x="1056" y="-1056"/>
              <a:ext cx="96" cy="2208"/>
            </a:xfrm>
            <a:custGeom>
              <a:avLst/>
              <a:gdLst>
                <a:gd name="T0" fmla="*/ 0 w 21600"/>
                <a:gd name="T1" fmla="*/ 113 h 21600"/>
                <a:gd name="T2" fmla="*/ 0 60000 65536"/>
                <a:gd name="T3" fmla="*/ 0 w 21600"/>
                <a:gd name="T4" fmla="*/ 0 h 21600"/>
                <a:gd name="T5" fmla="*/ 21600 w 21600"/>
                <a:gd name="T6" fmla="*/ 21600 h 21600"/>
              </a:gdLst>
              <a:ahLst/>
              <a:cxnLst>
                <a:cxn ang="T2">
                  <a:pos x="T0" y="T1"/>
                </a:cxn>
              </a:cxnLst>
              <a:rect l="T3" t="T4" r="T5" b="T6"/>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12700">
              <a:solidFill>
                <a:srgbClr val="063DE8"/>
              </a:solidFill>
              <a:round/>
              <a:headEnd/>
              <a:tailEnd/>
            </a:ln>
          </p:spPr>
          <p:txBody>
            <a:bodyPr lIns="0" tIns="0" rIns="0" bIns="0"/>
            <a:lstStyle/>
            <a:p>
              <a:endParaRPr lang="en-US"/>
            </a:p>
          </p:txBody>
        </p:sp>
        <p:sp>
          <p:nvSpPr>
            <p:cNvPr id="94218" name="Rectangle 8"/>
            <p:cNvSpPr>
              <a:spLocks/>
            </p:cNvSpPr>
            <p:nvPr/>
          </p:nvSpPr>
          <p:spPr bwMode="auto">
            <a:xfrm>
              <a:off x="671" y="47"/>
              <a:ext cx="920" cy="256"/>
            </a:xfrm>
            <a:prstGeom prst="rect">
              <a:avLst/>
            </a:prstGeom>
            <a:noFill/>
            <a:ln w="12700">
              <a:noFill/>
              <a:miter lim="800000"/>
              <a:headEnd/>
              <a:tailEnd/>
            </a:ln>
          </p:spPr>
          <p:txBody>
            <a:bodyPr lIns="38100" tIns="38100" rIns="38100" bIns="38100"/>
            <a:lstStyle/>
            <a:p>
              <a:r>
                <a:rPr lang="en-US" sz="2000">
                  <a:solidFill>
                    <a:srgbClr val="063DE8"/>
                  </a:solidFill>
                  <a:latin typeface="Arial" charset="0"/>
                  <a:cs typeface="Arial" charset="0"/>
                  <a:sym typeface="Arial" charset="0"/>
                </a:rPr>
                <a:t>CPI</a:t>
              </a:r>
              <a:r>
                <a:rPr lang="en-US" sz="2000" baseline="-25000">
                  <a:solidFill>
                    <a:srgbClr val="063DE8"/>
                  </a:solidFill>
                  <a:latin typeface="Arial" charset="0"/>
                  <a:cs typeface="Arial" charset="0"/>
                  <a:sym typeface="Arial" charset="0"/>
                </a:rPr>
                <a:t>stall</a:t>
              </a:r>
            </a:p>
          </p:txBody>
        </p:sp>
      </p:grpSp>
      <p:sp>
        <p:nvSpPr>
          <p:cNvPr id="75785" name="Rectangle 9"/>
          <p:cNvSpPr>
            <a:spLocks/>
          </p:cNvSpPr>
          <p:nvPr/>
        </p:nvSpPr>
        <p:spPr bwMode="auto">
          <a:xfrm>
            <a:off x="533400" y="2795588"/>
            <a:ext cx="8166100" cy="3340100"/>
          </a:xfrm>
          <a:prstGeom prst="rect">
            <a:avLst/>
          </a:prstGeom>
          <a:noFill/>
          <a:ln w="12700">
            <a:noFill/>
            <a:miter lim="800000"/>
            <a:headEnd/>
            <a:tailEnd/>
          </a:ln>
        </p:spPr>
        <p:txBody>
          <a:bodyPr lIns="25400" tIns="25400" rIns="25400" bIns="25400"/>
          <a:lstStyle/>
          <a:p>
            <a:pPr marL="261938" indent="-261938">
              <a:spcBef>
                <a:spcPts val="863"/>
              </a:spcBef>
              <a:buClr>
                <a:srgbClr val="FC0128"/>
              </a:buClr>
              <a:buSzPct val="75000"/>
              <a:buFont typeface="Wingdings" charset="2"/>
              <a:buChar char="q"/>
            </a:pPr>
            <a:r>
              <a:rPr lang="en-US" sz="2400">
                <a:latin typeface="Arial" charset="0"/>
                <a:cs typeface="Arial" charset="0"/>
                <a:sym typeface="Arial" charset="0"/>
              </a:rPr>
              <a:t>Memory-stall cycles come from cache misses (a sum of read-stalls and write-stalls)</a:t>
            </a:r>
            <a:endParaRPr lang="en-US" sz="1800">
              <a:solidFill>
                <a:schemeClr val="tx1"/>
              </a:solidFill>
              <a:latin typeface="Arial" charset="0"/>
              <a:cs typeface="Arial" charset="0"/>
              <a:sym typeface="Arial" charset="0"/>
            </a:endParaRPr>
          </a:p>
          <a:p>
            <a:pPr marL="261938" indent="-261938">
              <a:spcBef>
                <a:spcPts val="713"/>
              </a:spcBef>
            </a:pPr>
            <a:r>
              <a:rPr lang="en-US" sz="2000">
                <a:solidFill>
                  <a:srgbClr val="063DE8"/>
                </a:solidFill>
                <a:latin typeface="Arial" charset="0"/>
                <a:cs typeface="Arial" charset="0"/>
                <a:sym typeface="Arial" charset="0"/>
              </a:rPr>
              <a:t>Read-stall cycles  =   reads/program × read miss rate       		 × read miss penalty</a:t>
            </a:r>
            <a:endParaRPr lang="en-US" sz="1800">
              <a:solidFill>
                <a:schemeClr val="tx1"/>
              </a:solidFill>
              <a:latin typeface="Arial" charset="0"/>
              <a:cs typeface="Arial" charset="0"/>
              <a:sym typeface="Arial" charset="0"/>
            </a:endParaRPr>
          </a:p>
          <a:p>
            <a:pPr marL="261938" indent="-261938">
              <a:spcBef>
                <a:spcPts val="713"/>
              </a:spcBef>
            </a:pPr>
            <a:r>
              <a:rPr lang="en-US" sz="2000">
                <a:solidFill>
                  <a:srgbClr val="063DE8"/>
                </a:solidFill>
                <a:latin typeface="Arial" charset="0"/>
                <a:cs typeface="Arial" charset="0"/>
                <a:sym typeface="Arial" charset="0"/>
              </a:rPr>
              <a:t>Write-stall cycles   =  (writes/program × write miss rate     		  × write miss penalty)</a:t>
            </a:r>
            <a:endParaRPr lang="en-US" sz="1800">
              <a:solidFill>
                <a:schemeClr val="tx1"/>
              </a:solidFill>
              <a:latin typeface="Arial" charset="0"/>
              <a:cs typeface="Arial" charset="0"/>
              <a:sym typeface="Arial" charset="0"/>
            </a:endParaRPr>
          </a:p>
          <a:p>
            <a:pPr marL="261938" indent="-261938">
              <a:spcBef>
                <a:spcPts val="713"/>
              </a:spcBef>
            </a:pPr>
            <a:r>
              <a:rPr lang="en-US" sz="2000">
                <a:solidFill>
                  <a:srgbClr val="063DE8"/>
                </a:solidFill>
                <a:latin typeface="Arial" charset="0"/>
                <a:cs typeface="Arial" charset="0"/>
                <a:sym typeface="Arial" charset="0"/>
              </a:rPr>
              <a:t>     +  write buffer stalls</a:t>
            </a:r>
            <a:endParaRPr lang="en-US" sz="1800">
              <a:solidFill>
                <a:schemeClr val="tx1"/>
              </a:solidFill>
              <a:latin typeface="Arial" charset="0"/>
              <a:cs typeface="Arial" charset="0"/>
              <a:sym typeface="Arial" charset="0"/>
            </a:endParaRPr>
          </a:p>
          <a:p>
            <a:pPr marL="261938" indent="-261938" algn="l">
              <a:spcBef>
                <a:spcPts val="863"/>
              </a:spcBef>
              <a:buClr>
                <a:srgbClr val="FC0128"/>
              </a:buClr>
              <a:buSzPct val="75000"/>
              <a:buFont typeface="Wingdings" charset="2"/>
              <a:buChar char="q"/>
            </a:pPr>
            <a:r>
              <a:rPr lang="en-US" sz="2400">
                <a:latin typeface="Arial" charset="0"/>
                <a:cs typeface="Arial" charset="0"/>
                <a:sym typeface="Arial" charset="0"/>
              </a:rPr>
              <a:t>For write-through caches, we can simplify this to</a:t>
            </a:r>
            <a:endParaRPr lang="en-US" sz="1800">
              <a:solidFill>
                <a:schemeClr val="tx1"/>
              </a:solidFill>
              <a:latin typeface="Arial" charset="0"/>
              <a:cs typeface="Arial" charset="0"/>
              <a:sym typeface="Arial" charset="0"/>
            </a:endParaRPr>
          </a:p>
          <a:p>
            <a:pPr marL="261938" indent="-261938">
              <a:spcBef>
                <a:spcPts val="713"/>
              </a:spcBef>
            </a:pPr>
            <a:r>
              <a:rPr lang="en-US" sz="2000">
                <a:solidFill>
                  <a:srgbClr val="063DE8"/>
                </a:solidFill>
                <a:latin typeface="Arial" charset="0"/>
                <a:cs typeface="Arial" charset="0"/>
                <a:sym typeface="Arial" charset="0"/>
              </a:rPr>
              <a:t>Memory-stall cycles = accesses/program × miss rate ×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6259"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6260"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6261" name="Rectangle 4"/>
          <p:cNvSpPr>
            <a:spLocks noChangeArrowheads="1"/>
          </p:cNvSpPr>
          <p:nvPr>
            <p:ph type="title"/>
          </p:nvPr>
        </p:nvSpPr>
        <p:spPr>
          <a:xfrm>
            <a:off x="533400" y="304800"/>
            <a:ext cx="8153400" cy="457200"/>
          </a:xfrm>
        </p:spPr>
        <p:txBody>
          <a:bodyPr>
            <a:normAutofit fontScale="90000"/>
          </a:bodyPr>
          <a:lstStyle/>
          <a:p>
            <a:pPr algn="ctr" eaLnBrk="1" hangingPunct="1"/>
            <a:r>
              <a:rPr lang="en-US" sz="3200" smtClean="0">
                <a:solidFill>
                  <a:schemeClr val="tx2"/>
                </a:solidFill>
              </a:rPr>
              <a:t>Impacts of Cache Performance</a:t>
            </a:r>
            <a:endParaRPr lang="en-US" smtClean="0"/>
          </a:p>
        </p:txBody>
      </p:sp>
      <p:sp>
        <p:nvSpPr>
          <p:cNvPr id="77829" name="Rectangle 5"/>
          <p:cNvSpPr>
            <a:spLocks noChangeArrowheads="1"/>
          </p:cNvSpPr>
          <p:nvPr>
            <p:ph type="body" idx="1"/>
          </p:nvPr>
        </p:nvSpPr>
        <p:spPr>
          <a:xfrm>
            <a:off x="533400" y="762000"/>
            <a:ext cx="8305800" cy="6096000"/>
          </a:xfrm>
        </p:spPr>
        <p:txBody>
          <a:bodyPr>
            <a:normAutofit fontScale="77500" lnSpcReduction="20000"/>
          </a:bodyPr>
          <a:lstStyle/>
          <a:p>
            <a:pPr marL="261938" indent="-261938" eaLnBrk="1" hangingPunct="1">
              <a:lnSpc>
                <a:spcPct val="100000"/>
              </a:lnSpc>
              <a:spcBef>
                <a:spcPct val="0"/>
              </a:spcBef>
            </a:pPr>
            <a:r>
              <a:rPr lang="en-US" smtClean="0"/>
              <a:t>Relative cache penalty increases as processor performance improves (faster clock rate and/or lower CPI)</a:t>
            </a:r>
          </a:p>
          <a:p>
            <a:pPr lvl="1" eaLnBrk="1" hangingPunct="1">
              <a:lnSpc>
                <a:spcPct val="100000"/>
              </a:lnSpc>
              <a:spcBef>
                <a:spcPts val="600"/>
              </a:spcBef>
              <a:buFont typeface="Thonburi" charset="0"/>
              <a:buChar char="•"/>
            </a:pPr>
            <a:r>
              <a:rPr lang="en-US" smtClean="0"/>
              <a:t>The memory speed is unlikely to improve as fast as processor cycle time.  When calculating CPI</a:t>
            </a:r>
            <a:r>
              <a:rPr lang="en-US" baseline="-25000" smtClean="0"/>
              <a:t>stall</a:t>
            </a:r>
            <a:r>
              <a:rPr lang="en-US" smtClean="0"/>
              <a:t>, the cache miss penalty is measured in </a:t>
            </a:r>
            <a:r>
              <a:rPr lang="en-US" i="1" smtClean="0"/>
              <a:t>processor</a:t>
            </a:r>
            <a:r>
              <a:rPr lang="en-US" smtClean="0"/>
              <a:t> clock cycles needed to handle a miss</a:t>
            </a:r>
          </a:p>
          <a:p>
            <a:pPr lvl="1" eaLnBrk="1" hangingPunct="1">
              <a:lnSpc>
                <a:spcPct val="100000"/>
              </a:lnSpc>
              <a:spcBef>
                <a:spcPts val="600"/>
              </a:spcBef>
              <a:buFont typeface="Thonburi" charset="0"/>
              <a:buChar char="•"/>
            </a:pPr>
            <a:r>
              <a:rPr lang="en-US" smtClean="0"/>
              <a:t>The lower the CPI</a:t>
            </a:r>
            <a:r>
              <a:rPr lang="en-US" baseline="-25000" smtClean="0"/>
              <a:t>ideal</a:t>
            </a:r>
            <a:r>
              <a:rPr lang="en-US" smtClean="0"/>
              <a:t>, the more pronounced the impact of stalls</a:t>
            </a:r>
          </a:p>
          <a:p>
            <a:pPr marL="261938" indent="-261938" eaLnBrk="1" hangingPunct="1">
              <a:lnSpc>
                <a:spcPct val="100000"/>
              </a:lnSpc>
              <a:spcBef>
                <a:spcPts val="600"/>
              </a:spcBef>
            </a:pPr>
            <a:r>
              <a:rPr lang="en-US" smtClean="0"/>
              <a:t>A processor with a CPI</a:t>
            </a:r>
            <a:r>
              <a:rPr lang="en-US" baseline="-25000" smtClean="0"/>
              <a:t>ideal</a:t>
            </a:r>
            <a:r>
              <a:rPr lang="en-US" smtClean="0"/>
              <a:t> of 2, a 100 cycle miss penalty, 36% load/store instr’s, and 2% I$ and 4% D$ miss rates</a:t>
            </a:r>
          </a:p>
          <a:p>
            <a:pPr lvl="1" eaLnBrk="1" hangingPunct="1">
              <a:lnSpc>
                <a:spcPct val="100000"/>
              </a:lnSpc>
              <a:spcBef>
                <a:spcPts val="600"/>
              </a:spcBef>
            </a:pPr>
            <a:r>
              <a:rPr lang="en-US" smtClean="0"/>
              <a:t>Memory-stall cycles = 2% × 100 + 36% × 4% × 100 = 3.44</a:t>
            </a:r>
          </a:p>
          <a:p>
            <a:pPr lvl="1" eaLnBrk="1" hangingPunct="1">
              <a:lnSpc>
                <a:spcPct val="100000"/>
              </a:lnSpc>
              <a:spcBef>
                <a:spcPts val="600"/>
              </a:spcBef>
            </a:pPr>
            <a:r>
              <a:rPr lang="en-US" smtClean="0"/>
              <a:t>So    CPI</a:t>
            </a:r>
            <a:r>
              <a:rPr lang="en-US" baseline="-25000" smtClean="0"/>
              <a:t>stalls</a:t>
            </a:r>
            <a:r>
              <a:rPr lang="en-US" smtClean="0"/>
              <a:t>  =  2 + 3.44 = </a:t>
            </a:r>
            <a:r>
              <a:rPr lang="en-US" b="1" smtClean="0"/>
              <a:t>5.44</a:t>
            </a:r>
            <a:endParaRPr lang="en-US" smtClean="0"/>
          </a:p>
          <a:p>
            <a:pPr marL="261938" indent="-261938" eaLnBrk="1" hangingPunct="1">
              <a:lnSpc>
                <a:spcPct val="100000"/>
              </a:lnSpc>
              <a:spcBef>
                <a:spcPts val="600"/>
              </a:spcBef>
            </a:pPr>
            <a:r>
              <a:rPr lang="en-US" smtClean="0"/>
              <a:t>	more than twice the CPI</a:t>
            </a:r>
            <a:r>
              <a:rPr lang="en-US" baseline="-25000" smtClean="0"/>
              <a:t>ideal</a:t>
            </a:r>
            <a:r>
              <a:rPr lang="en-US" smtClean="0"/>
              <a:t> !</a:t>
            </a:r>
          </a:p>
          <a:p>
            <a:pPr marL="261938" indent="-261938" eaLnBrk="1" hangingPunct="1">
              <a:lnSpc>
                <a:spcPct val="100000"/>
              </a:lnSpc>
              <a:spcBef>
                <a:spcPts val="600"/>
              </a:spcBef>
            </a:pPr>
            <a:r>
              <a:rPr lang="en-US" smtClean="0">
                <a:solidFill>
                  <a:srgbClr val="FF0000"/>
                </a:solidFill>
              </a:rPr>
              <a:t>What if the CPI</a:t>
            </a:r>
            <a:r>
              <a:rPr lang="en-US" baseline="-25000" smtClean="0">
                <a:solidFill>
                  <a:srgbClr val="FF0000"/>
                </a:solidFill>
              </a:rPr>
              <a:t>ideal</a:t>
            </a:r>
            <a:r>
              <a:rPr lang="en-US" smtClean="0">
                <a:solidFill>
                  <a:srgbClr val="FF0000"/>
                </a:solidFill>
              </a:rPr>
              <a:t> is reduced to 1?   0.5?   0.25?</a:t>
            </a:r>
          </a:p>
          <a:p>
            <a:pPr marL="261938" indent="-261938" eaLnBrk="1" hangingPunct="1">
              <a:lnSpc>
                <a:spcPct val="100000"/>
              </a:lnSpc>
              <a:spcBef>
                <a:spcPts val="600"/>
              </a:spcBef>
            </a:pPr>
            <a:r>
              <a:rPr lang="en-US" smtClean="0">
                <a:solidFill>
                  <a:srgbClr val="FF0000"/>
                </a:solidFill>
              </a:rPr>
              <a:t>What if the D$ miss rate went up 1%?  2%?</a:t>
            </a:r>
          </a:p>
          <a:p>
            <a:pPr marL="261938" indent="-261938" eaLnBrk="1" hangingPunct="1">
              <a:lnSpc>
                <a:spcPct val="100000"/>
              </a:lnSpc>
              <a:spcBef>
                <a:spcPts val="600"/>
              </a:spcBef>
            </a:pPr>
            <a:r>
              <a:rPr lang="en-US" smtClean="0">
                <a:solidFill>
                  <a:srgbClr val="FF0000"/>
                </a:solidFill>
              </a:rPr>
              <a:t>What if the processor clock rate is doubled (doubling the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78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78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7829">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77829">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7829">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7829">
                                            <p:txEl>
                                              <p:pRg st="5" end="5"/>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77829">
                                            <p:txEl>
                                              <p:pRg st="6" end="6"/>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77829">
                                            <p:txEl>
                                              <p:pRg st="7" end="7"/>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77829">
                                            <p:txEl>
                                              <p:pRg st="8" end="8"/>
                                            </p:txEl>
                                          </p:spTgt>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778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build="p" autoUpdateAnimBg="0" advAuto="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98307"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98308"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98309" name="Rectangle 4"/>
          <p:cNvSpPr>
            <a:spLocks noChangeArrowheads="1"/>
          </p:cNvSpPr>
          <p:nvPr>
            <p:ph type="title"/>
          </p:nvPr>
        </p:nvSpPr>
        <p:spPr/>
        <p:txBody>
          <a:bodyPr/>
          <a:lstStyle/>
          <a:p>
            <a:pPr algn="ctr" eaLnBrk="1" hangingPunct="1"/>
            <a:r>
              <a:rPr lang="en-US" sz="3200" smtClean="0">
                <a:solidFill>
                  <a:schemeClr val="tx2"/>
                </a:solidFill>
              </a:rPr>
              <a:t>Average Memory Access Time (AMAT)</a:t>
            </a:r>
            <a:endParaRPr lang="en-US" smtClean="0"/>
          </a:p>
        </p:txBody>
      </p:sp>
      <p:sp>
        <p:nvSpPr>
          <p:cNvPr id="98310" name="Rectangle 5"/>
          <p:cNvSpPr>
            <a:spLocks noChangeArrowheads="1"/>
          </p:cNvSpPr>
          <p:nvPr>
            <p:ph type="body" idx="1"/>
          </p:nvPr>
        </p:nvSpPr>
        <p:spPr/>
        <p:txBody>
          <a:bodyPr>
            <a:normAutofit fontScale="77500" lnSpcReduction="20000"/>
          </a:bodyPr>
          <a:lstStyle/>
          <a:p>
            <a:pPr marL="261938" indent="-261938" eaLnBrk="1" hangingPunct="1">
              <a:lnSpc>
                <a:spcPct val="100000"/>
              </a:lnSpc>
              <a:spcBef>
                <a:spcPct val="0"/>
              </a:spcBef>
            </a:pPr>
            <a:r>
              <a:rPr lang="en-US" smtClean="0"/>
              <a:t>A larger cache will have a longer access time.  An increase in hit time will likely add another stage to the pipeline.  At some point the increase in hit time for a larger cache will overcome the improvement in hit rate leading to a decrease in performance.</a:t>
            </a:r>
          </a:p>
          <a:p>
            <a:pPr marL="261938" indent="-261938" eaLnBrk="1" hangingPunct="1">
              <a:lnSpc>
                <a:spcPct val="100000"/>
              </a:lnSpc>
              <a:spcBef>
                <a:spcPts val="600"/>
              </a:spcBef>
            </a:pPr>
            <a:r>
              <a:rPr lang="en-US" smtClean="0"/>
              <a:t>Average Memory Access Time (AMAT) is the average to access memory considering both hits and misses</a:t>
            </a:r>
          </a:p>
          <a:p>
            <a:pPr lvl="1" eaLnBrk="1" hangingPunct="1">
              <a:lnSpc>
                <a:spcPct val="100000"/>
              </a:lnSpc>
              <a:spcBef>
                <a:spcPts val="600"/>
              </a:spcBef>
              <a:buFont typeface="Thonburi" charset="0"/>
              <a:buChar char="•"/>
            </a:pPr>
            <a:endParaRPr lang="en-US" smtClean="0"/>
          </a:p>
          <a:p>
            <a:pPr lvl="1" eaLnBrk="1" hangingPunct="1">
              <a:lnSpc>
                <a:spcPct val="100000"/>
              </a:lnSpc>
              <a:spcBef>
                <a:spcPts val="600"/>
              </a:spcBef>
            </a:pPr>
            <a:r>
              <a:rPr lang="en-US" sz="2400" smtClean="0">
                <a:solidFill>
                  <a:srgbClr val="063DE8"/>
                </a:solidFill>
              </a:rPr>
              <a:t>AMAT =  Time for a hit  +  Miss rate x Miss penalty</a:t>
            </a:r>
            <a:endParaRPr lang="en-US" smtClean="0"/>
          </a:p>
          <a:p>
            <a:pPr lvl="1" eaLnBrk="1" hangingPunct="1">
              <a:lnSpc>
                <a:spcPct val="100000"/>
              </a:lnSpc>
              <a:spcBef>
                <a:spcPts val="600"/>
              </a:spcBef>
              <a:buFont typeface="Thonburi" charset="0"/>
              <a:buChar char="•"/>
            </a:pPr>
            <a:endParaRPr lang="en-US" smtClean="0">
              <a:solidFill>
                <a:srgbClr val="063DE8"/>
              </a:solidFill>
            </a:endParaRPr>
          </a:p>
          <a:p>
            <a:pPr marL="261938" indent="-261938" eaLnBrk="1" hangingPunct="1">
              <a:lnSpc>
                <a:spcPct val="100000"/>
              </a:lnSpc>
              <a:spcBef>
                <a:spcPts val="600"/>
              </a:spcBef>
            </a:pPr>
            <a:r>
              <a:rPr lang="en-US" smtClean="0">
                <a:solidFill>
                  <a:srgbClr val="FF0000"/>
                </a:solidFill>
              </a:rPr>
              <a:t>What is the AMAT for a processor with a 20 psec clock, a miss penalty of 50 clock cycles, a miss rate of 0.02 misses per instruction and a cache access time of 1 clock cycle?</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1"/>
          <p:cNvSpPr>
            <a:spLocks/>
          </p:cNvSpPr>
          <p:nvPr/>
        </p:nvSpPr>
        <p:spPr bwMode="auto">
          <a:xfrm>
            <a:off x="381000" y="6553200"/>
            <a:ext cx="1306513"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CSE431  Chapter 5A.</a:t>
            </a:r>
          </a:p>
        </p:txBody>
      </p:sp>
      <p:sp>
        <p:nvSpPr>
          <p:cNvPr id="100355" name="Rectangle 2"/>
          <p:cNvSpPr>
            <a:spLocks/>
          </p:cNvSpPr>
          <p:nvPr/>
        </p:nvSpPr>
        <p:spPr bwMode="auto">
          <a:xfrm>
            <a:off x="7620000" y="6553200"/>
            <a:ext cx="1031875" cy="203200"/>
          </a:xfrm>
          <a:prstGeom prst="rect">
            <a:avLst/>
          </a:prstGeom>
          <a:noFill/>
          <a:ln w="12700">
            <a:noFill/>
            <a:miter lim="800000"/>
            <a:headEnd/>
            <a:tailEnd/>
          </a:ln>
        </p:spPr>
        <p:txBody>
          <a:bodyPr wrap="none" lIns="25400" tIns="25400" rIns="25400" bIns="25400">
            <a:spAutoFit/>
          </a:bodyPr>
          <a:lstStyle/>
          <a:p>
            <a:pPr algn="l"/>
            <a:r>
              <a:rPr lang="en-US" sz="1000" b="1">
                <a:latin typeface="Arial" charset="0"/>
                <a:cs typeface="Arial" charset="0"/>
                <a:sym typeface="Arial" charset="0"/>
              </a:rPr>
              <a:t>Irwin, PSU, 2008</a:t>
            </a:r>
          </a:p>
        </p:txBody>
      </p:sp>
      <p:sp>
        <p:nvSpPr>
          <p:cNvPr id="100356" name="Line 3"/>
          <p:cNvSpPr>
            <a:spLocks noChangeShapeType="1"/>
          </p:cNvSpPr>
          <p:nvPr/>
        </p:nvSpPr>
        <p:spPr bwMode="auto">
          <a:xfrm>
            <a:off x="533400" y="685800"/>
            <a:ext cx="8153400" cy="0"/>
          </a:xfrm>
          <a:prstGeom prst="line">
            <a:avLst/>
          </a:prstGeom>
          <a:noFill/>
          <a:ln w="57150">
            <a:solidFill>
              <a:srgbClr val="063DE8"/>
            </a:solidFill>
            <a:round/>
            <a:headEnd/>
            <a:tailEnd/>
          </a:ln>
        </p:spPr>
        <p:txBody>
          <a:bodyPr lIns="0" tIns="0" rIns="0" bIns="0"/>
          <a:lstStyle/>
          <a:p>
            <a:endParaRPr lang="en-US"/>
          </a:p>
        </p:txBody>
      </p:sp>
      <p:sp>
        <p:nvSpPr>
          <p:cNvPr id="100357" name="Rectangle 4"/>
          <p:cNvSpPr>
            <a:spLocks noChangeArrowheads="1"/>
          </p:cNvSpPr>
          <p:nvPr>
            <p:ph type="title"/>
          </p:nvPr>
        </p:nvSpPr>
        <p:spPr>
          <a:xfrm>
            <a:off x="533400" y="304800"/>
            <a:ext cx="8153400" cy="608013"/>
          </a:xfrm>
        </p:spPr>
        <p:txBody>
          <a:bodyPr/>
          <a:lstStyle/>
          <a:p>
            <a:pPr algn="ctr" eaLnBrk="1" hangingPunct="1"/>
            <a:r>
              <a:rPr lang="en-US" sz="3200" smtClean="0">
                <a:solidFill>
                  <a:schemeClr val="tx2"/>
                </a:solidFill>
              </a:rPr>
              <a:t>Reducing Cache Miss Rates #1</a:t>
            </a:r>
            <a:endParaRPr lang="en-US" smtClean="0"/>
          </a:p>
        </p:txBody>
      </p:sp>
      <p:sp>
        <p:nvSpPr>
          <p:cNvPr id="81925" name="Rectangle 5"/>
          <p:cNvSpPr>
            <a:spLocks noChangeArrowheads="1"/>
          </p:cNvSpPr>
          <p:nvPr>
            <p:ph type="body" idx="1"/>
          </p:nvPr>
        </p:nvSpPr>
        <p:spPr>
          <a:xfrm>
            <a:off x="533400" y="912813"/>
            <a:ext cx="8153400" cy="5945187"/>
          </a:xfrm>
        </p:spPr>
        <p:txBody>
          <a:bodyPr>
            <a:normAutofit fontScale="85000" lnSpcReduction="10000"/>
          </a:bodyPr>
          <a:lstStyle/>
          <a:p>
            <a:pPr marL="431800" indent="-431800" eaLnBrk="1" hangingPunct="1">
              <a:spcBef>
                <a:spcPct val="0"/>
              </a:spcBef>
              <a:buSzPct val="99000"/>
              <a:buFontTx/>
              <a:buAutoNum type="arabicPeriod"/>
            </a:pPr>
            <a:r>
              <a:rPr lang="en-US" smtClean="0"/>
              <a:t>Allow more flexible block placement</a:t>
            </a:r>
          </a:p>
          <a:p>
            <a:pPr marL="431800" indent="-431800" eaLnBrk="1" hangingPunct="1"/>
            <a:endParaRPr lang="en-US" smtClean="0"/>
          </a:p>
          <a:p>
            <a:pPr marL="431800" indent="-431800" eaLnBrk="1" hangingPunct="1"/>
            <a:r>
              <a:rPr lang="en-US" smtClean="0"/>
              <a:t>In a </a:t>
            </a:r>
            <a:r>
              <a:rPr lang="en-US" smtClean="0">
                <a:solidFill>
                  <a:schemeClr val="tx1"/>
                </a:solidFill>
              </a:rPr>
              <a:t>direct mapped</a:t>
            </a:r>
            <a:r>
              <a:rPr lang="en-US" smtClean="0"/>
              <a:t> </a:t>
            </a:r>
            <a:r>
              <a:rPr lang="en-US" smtClean="0">
                <a:solidFill>
                  <a:schemeClr val="tx1"/>
                </a:solidFill>
              </a:rPr>
              <a:t>cache</a:t>
            </a:r>
            <a:r>
              <a:rPr lang="en-US" smtClean="0"/>
              <a:t> a memory block maps to exactly one cache block</a:t>
            </a:r>
          </a:p>
          <a:p>
            <a:pPr marL="431800" indent="-431800" eaLnBrk="1" hangingPunct="1"/>
            <a:r>
              <a:rPr lang="en-US" smtClean="0"/>
              <a:t>At the other extreme, could allow a memory block to be mapped to </a:t>
            </a:r>
            <a:r>
              <a:rPr lang="en-US" i="1" smtClean="0"/>
              <a:t>any</a:t>
            </a:r>
            <a:r>
              <a:rPr lang="en-US" smtClean="0"/>
              <a:t> cache block – </a:t>
            </a:r>
            <a:r>
              <a:rPr lang="en-US" smtClean="0">
                <a:solidFill>
                  <a:schemeClr val="tx1"/>
                </a:solidFill>
              </a:rPr>
              <a:t>fully associative cache</a:t>
            </a:r>
            <a:endParaRPr lang="en-US" smtClean="0"/>
          </a:p>
          <a:p>
            <a:pPr marL="431800" indent="-431800" eaLnBrk="1" hangingPunct="1"/>
            <a:endParaRPr lang="en-US" smtClean="0">
              <a:solidFill>
                <a:schemeClr val="tx1"/>
              </a:solidFill>
            </a:endParaRPr>
          </a:p>
          <a:p>
            <a:pPr marL="431800" indent="-431800" eaLnBrk="1" hangingPunct="1"/>
            <a:r>
              <a:rPr lang="en-US" smtClean="0"/>
              <a:t>A compromise is to divide the cache into </a:t>
            </a:r>
            <a:r>
              <a:rPr lang="en-US" smtClean="0">
                <a:solidFill>
                  <a:schemeClr val="tx1"/>
                </a:solidFill>
              </a:rPr>
              <a:t>sets</a:t>
            </a:r>
            <a:r>
              <a:rPr lang="en-US" smtClean="0"/>
              <a:t> each of which consists of n “ways” (</a:t>
            </a:r>
            <a:r>
              <a:rPr lang="en-US" smtClean="0">
                <a:solidFill>
                  <a:schemeClr val="tx1"/>
                </a:solidFill>
              </a:rPr>
              <a:t>n-way set associative</a:t>
            </a:r>
            <a:r>
              <a:rPr lang="en-US" smtClean="0"/>
              <a:t>).  A memory block maps to a unique set (specified by the index field) and can be placed in any way of that set (so there are n choices)</a:t>
            </a:r>
          </a:p>
          <a:p>
            <a:pPr marL="850900" lvl="1" indent="-381000" eaLnBrk="1" hangingPunct="1">
              <a:lnSpc>
                <a:spcPct val="90000"/>
              </a:lnSpc>
            </a:pPr>
            <a:r>
              <a:rPr lang="en-US" smtClean="0">
                <a:solidFill>
                  <a:srgbClr val="FF0000"/>
                </a:solidFill>
              </a:rPr>
              <a:t>(block address) modulo (# sets in the cache)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1925">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1925">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1925">
                                            <p:txEl>
                                              <p:pRg st="3" end="3"/>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81925">
                                            <p:txEl>
                                              <p:pRg st="5" end="5"/>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819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build="p" autoUpdateAnimBg="0"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16495</Words>
  <Application>Microsoft Office PowerPoint</Application>
  <PresentationFormat>On-screen Show (4:3)</PresentationFormat>
  <Paragraphs>3442</Paragraphs>
  <Slides>164</Slides>
  <Notes>159</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164</vt:i4>
      </vt:variant>
    </vt:vector>
  </HeadingPairs>
  <TitlesOfParts>
    <vt:vector size="166" baseType="lpstr">
      <vt:lpstr>Office Theme</vt:lpstr>
      <vt:lpstr>Microsoft Graph Chart</vt:lpstr>
      <vt:lpstr>Slide 1</vt:lpstr>
      <vt:lpstr>Languages, Levels, Virtual Machines</vt:lpstr>
      <vt:lpstr>Multilevel Machines</vt:lpstr>
      <vt:lpstr>MIPS Register File</vt:lpstr>
      <vt:lpstr>Aside:  MIPS Register Convention</vt:lpstr>
      <vt:lpstr>Aside:  MIPS Register Convention</vt:lpstr>
      <vt:lpstr>MIPS Shift Operations</vt:lpstr>
      <vt:lpstr>MIPS Logical Operations</vt:lpstr>
      <vt:lpstr>Possible Memory Addressing Modes  (MIPS supports few)</vt:lpstr>
      <vt:lpstr>RISC Philosophy</vt:lpstr>
      <vt:lpstr>Six Steps in Execution of a Procedure</vt:lpstr>
      <vt:lpstr>Aside:  Allocating Space on the Stack</vt:lpstr>
      <vt:lpstr>Aside:  Allocating Space on the Heap</vt:lpstr>
      <vt:lpstr>The C Code Translation Hierarchy</vt:lpstr>
      <vt:lpstr>MIPS Organization So Far</vt:lpstr>
      <vt:lpstr>Slide 16</vt:lpstr>
      <vt:lpstr>Declaring, Allocating &amp; Initializing Heap Arrays in MIPS</vt:lpstr>
      <vt:lpstr>Performance Initial Points</vt:lpstr>
      <vt:lpstr>Performance</vt:lpstr>
      <vt:lpstr>Metrics of performance</vt:lpstr>
      <vt:lpstr>Performance Metrics</vt:lpstr>
      <vt:lpstr>Latency vs. Throughput</vt:lpstr>
      <vt:lpstr>Throughput versus Response Time</vt:lpstr>
      <vt:lpstr>Workloads and Benchmarks</vt:lpstr>
      <vt:lpstr>Two notions of “performance”</vt:lpstr>
      <vt:lpstr>Clock Cycles</vt:lpstr>
      <vt:lpstr>How to Improve Performance</vt:lpstr>
      <vt:lpstr>CPI</vt:lpstr>
      <vt:lpstr>CPI: Average Cycles per Instruction</vt:lpstr>
      <vt:lpstr>The Performance Equation</vt:lpstr>
      <vt:lpstr>Defining (Speed) Performance</vt:lpstr>
      <vt:lpstr>Performance Factors</vt:lpstr>
      <vt:lpstr>Review:  Machine Clock Rate</vt:lpstr>
      <vt:lpstr>Clock Cycles per Instruction</vt:lpstr>
      <vt:lpstr>Effective (Average) CPI</vt:lpstr>
      <vt:lpstr>THE Performance Equation</vt:lpstr>
      <vt:lpstr>A Simple Example</vt:lpstr>
      <vt:lpstr>Determinates of CPU Performance</vt:lpstr>
      <vt:lpstr>Graphically Representing Pipelines</vt:lpstr>
      <vt:lpstr>Conventional Pipelined Execution Representation</vt:lpstr>
      <vt:lpstr>Why Pipeline?</vt:lpstr>
      <vt:lpstr>Can pipelining get us into trouble?</vt:lpstr>
      <vt:lpstr>Single Memory is a Structural Hazard</vt:lpstr>
      <vt:lpstr>Structural Hazards limit performance</vt:lpstr>
      <vt:lpstr>Control Hazards</vt:lpstr>
      <vt:lpstr>Control Hazards</vt:lpstr>
      <vt:lpstr>Control Hazard Solution #1: Stall</vt:lpstr>
      <vt:lpstr>Control Hazard Solution #2: Predict</vt:lpstr>
      <vt:lpstr>Control Hazard Solution #3: Delayed Branch</vt:lpstr>
      <vt:lpstr>Consider following code:</vt:lpstr>
      <vt:lpstr>Unmodified Code</vt:lpstr>
      <vt:lpstr>Rewrite:</vt:lpstr>
      <vt:lpstr>After Rewrite</vt:lpstr>
      <vt:lpstr>Loop Unrolling</vt:lpstr>
      <vt:lpstr>Data Hazards</vt:lpstr>
      <vt:lpstr>Data Hazard Example</vt:lpstr>
      <vt:lpstr>Data Hazard Terminology</vt:lpstr>
      <vt:lpstr>Data Hazard on r1</vt:lpstr>
      <vt:lpstr>Data Hazard on r1:</vt:lpstr>
      <vt:lpstr>Data Hazard Solution:</vt:lpstr>
      <vt:lpstr>Pipelining the Load Instruction</vt:lpstr>
      <vt:lpstr>The Four Stages of R-type</vt:lpstr>
      <vt:lpstr>Pipelining the R-type and Load Instruction</vt:lpstr>
      <vt:lpstr>Important Observation</vt:lpstr>
      <vt:lpstr>Solution 1: Insert “Bubble” into the Pipeline</vt:lpstr>
      <vt:lpstr>Solution 2: Delay R-type’s Write by One Cycle</vt:lpstr>
      <vt:lpstr>Summary: Pipelining</vt:lpstr>
      <vt:lpstr> Level 1 Caches</vt:lpstr>
      <vt:lpstr>L2 Cache</vt:lpstr>
      <vt:lpstr>Main Memory</vt:lpstr>
      <vt:lpstr>Caching:  A Simple First Example</vt:lpstr>
      <vt:lpstr>Temporal Locality</vt:lpstr>
      <vt:lpstr>Cache Protocol: Direct Mapped</vt:lpstr>
      <vt:lpstr>Example: 1 KB Direct Mapped Cache with 32 B Blocks</vt:lpstr>
      <vt:lpstr>Direct Mapped Cache</vt:lpstr>
      <vt:lpstr>MIPS Direct Mapped Cache Example</vt:lpstr>
      <vt:lpstr>Multiword Block Direct Mapped Cache</vt:lpstr>
      <vt:lpstr>Taking Advantage of Spatial Locality </vt:lpstr>
      <vt:lpstr>Cache Field Sizes</vt:lpstr>
      <vt:lpstr>Handling Cache Hits</vt:lpstr>
      <vt:lpstr>Slide 81</vt:lpstr>
      <vt:lpstr>Handling Cache Misses (Single Word Blocks)</vt:lpstr>
      <vt:lpstr>Multiword Block Considerations</vt:lpstr>
      <vt:lpstr>Memory Systems that Support Caches</vt:lpstr>
      <vt:lpstr>Review: (DDR) SDRAM Operation</vt:lpstr>
      <vt:lpstr>Miss Rate vs Block Size vs Cache Size</vt:lpstr>
      <vt:lpstr>Cache Field Sizes</vt:lpstr>
      <vt:lpstr>One Word Wide Bus, One Word Blocks</vt:lpstr>
      <vt:lpstr>One Word Wide Bus, One Word Blocks</vt:lpstr>
      <vt:lpstr>One Word Wide Bus, Four Word Blocks</vt:lpstr>
      <vt:lpstr>One Word Wide Bus, Four Word Blocks</vt:lpstr>
      <vt:lpstr>One Word Wide Bus, Four Word Blocks</vt:lpstr>
      <vt:lpstr>One Word Wide Bus, Four Word Blocks</vt:lpstr>
      <vt:lpstr>Interleaved Memory, One Word Wide Bus</vt:lpstr>
      <vt:lpstr>Interleaved Memory, One Word Wide Bus</vt:lpstr>
      <vt:lpstr>Measuring Cache Performance</vt:lpstr>
      <vt:lpstr>Impacts of Cache Performance</vt:lpstr>
      <vt:lpstr>Average Memory Access Time (AMAT)</vt:lpstr>
      <vt:lpstr>Reducing Cache Miss Rates #1</vt:lpstr>
      <vt:lpstr>Set Associative Cache Example</vt:lpstr>
      <vt:lpstr>Example: Set Associative Cache</vt:lpstr>
      <vt:lpstr>Disadvantage of Set Associative Cache</vt:lpstr>
      <vt:lpstr>Four-Way Set Associative Cache</vt:lpstr>
      <vt:lpstr>Range of Set Associative Caches</vt:lpstr>
      <vt:lpstr>Range of Set Associative Caches</vt:lpstr>
      <vt:lpstr>Costs of Set Associative Caches</vt:lpstr>
      <vt:lpstr>Reducing Cache Miss Rates #2</vt:lpstr>
      <vt:lpstr>Multilevel Cache Design Considerations</vt:lpstr>
      <vt:lpstr>FSM Cache Controller</vt:lpstr>
      <vt:lpstr>Four State Cache Controller</vt:lpstr>
      <vt:lpstr>Cache Coherence in Multicores</vt:lpstr>
      <vt:lpstr>Cache Coherence in Multicores</vt:lpstr>
      <vt:lpstr>A Coherent Memory System</vt:lpstr>
      <vt:lpstr>Cache Coherence Protocols</vt:lpstr>
      <vt:lpstr>Handling Writes</vt:lpstr>
      <vt:lpstr>Example of Snooping Invalidation</vt:lpstr>
      <vt:lpstr>A Write-Invalidate CC Protocol</vt:lpstr>
      <vt:lpstr>Write-Invalidate CC Examples</vt:lpstr>
      <vt:lpstr>Data Miss Rates</vt:lpstr>
      <vt:lpstr>Block Size Effects</vt:lpstr>
      <vt:lpstr>Other Coherence Protocols</vt:lpstr>
      <vt:lpstr>MESI Cache Coherency Protocol</vt:lpstr>
      <vt:lpstr>Summary:  Improving Cache Performance</vt:lpstr>
      <vt:lpstr>Summary:  Improving Cache Performance</vt:lpstr>
      <vt:lpstr>Summary: The Cache Design Space</vt:lpstr>
      <vt:lpstr>Virtual Addresses</vt:lpstr>
      <vt:lpstr>Virtual Pages</vt:lpstr>
      <vt:lpstr>Physical Pages</vt:lpstr>
      <vt:lpstr>Virtual to Physical Mapping</vt:lpstr>
      <vt:lpstr>Address Translation</vt:lpstr>
      <vt:lpstr>Address Translation</vt:lpstr>
      <vt:lpstr>Process Isolation</vt:lpstr>
      <vt:lpstr>Data/Code Sharing</vt:lpstr>
      <vt:lpstr>Disk Swap Space</vt:lpstr>
      <vt:lpstr>Page Table </vt:lpstr>
      <vt:lpstr>Page Table Register</vt:lpstr>
      <vt:lpstr>Page Table Address</vt:lpstr>
      <vt:lpstr>Memory Accesses </vt:lpstr>
      <vt:lpstr>Memory Access II</vt:lpstr>
      <vt:lpstr>Mapping to Swap Space</vt:lpstr>
      <vt:lpstr>Page Fault</vt:lpstr>
      <vt:lpstr>Page Assignment</vt:lpstr>
      <vt:lpstr>Page Replacement</vt:lpstr>
      <vt:lpstr>TLB Structure</vt:lpstr>
      <vt:lpstr>TLB Organization</vt:lpstr>
      <vt:lpstr>Normal Memory Access</vt:lpstr>
      <vt:lpstr>TLB Miss</vt:lpstr>
      <vt:lpstr>TLB Replacement</vt:lpstr>
      <vt:lpstr>Retry Memory Access</vt:lpstr>
      <vt:lpstr>Integrating TLB and L1 Cache</vt:lpstr>
      <vt:lpstr>Integrating TLB and Cache</vt:lpstr>
      <vt:lpstr>Fast L1 Cache Access</vt:lpstr>
      <vt:lpstr>Fast L1 Cache Access</vt:lpstr>
      <vt:lpstr>Fast L1 Cache Access</vt:lpstr>
      <vt:lpstr>Comparing the 2 Levels of Hierarchy</vt:lpstr>
      <vt:lpstr>How is the Hierarchy Managed?</vt:lpstr>
      <vt:lpstr>Review:  The Memory Hierarchy</vt:lpstr>
      <vt:lpstr>Virtual Addressing with a Cache</vt:lpstr>
      <vt:lpstr>Making Address Translation Fast</vt:lpstr>
      <vt:lpstr>Translation Lookaside Buffers (TLBs)</vt:lpstr>
      <vt:lpstr>A TLB in the Memory Hierarchy</vt:lpstr>
      <vt:lpstr>TLB Event Combinations</vt:lpstr>
      <vt:lpstr>Handling a TLB Miss</vt:lpstr>
      <vt:lpstr>Reducing Translation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Tytanium</dc:creator>
  <cp:lastModifiedBy>Tytanium</cp:lastModifiedBy>
  <cp:revision>7</cp:revision>
  <dcterms:created xsi:type="dcterms:W3CDTF">2010-02-26T07:57:56Z</dcterms:created>
  <dcterms:modified xsi:type="dcterms:W3CDTF">2010-02-26T08:44:21Z</dcterms:modified>
</cp:coreProperties>
</file>