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2730D0-C870-491E-A0DD-43012C643334}">
  <a:tblStyle styleId="{882730D0-C870-491E-A0DD-43012C643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7f3697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7f3697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7f36977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7f36977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7f36977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7f36977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7f36977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7f36977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7f36977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7f36977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7f36977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7f36977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Прикладное программирование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Преподаватели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Лекции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Асанов Алан Сергеевич  (tg: @microalan)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Коновалов Виталий Федорович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Овчинников Илья Владимирович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Лабораторные работы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highlight>
                  <a:srgbClr val="80E1AD"/>
                </a:highlight>
              </a:rPr>
              <a:t>6211</a:t>
            </a:r>
            <a:r>
              <a:rPr lang="ru"/>
              <a:t> - Асанов Алан Сергеевич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highlight>
                  <a:srgbClr val="80E1AD"/>
                </a:highlight>
              </a:rPr>
              <a:t>6212</a:t>
            </a:r>
            <a:r>
              <a:rPr lang="ru"/>
              <a:t> - Якубенко Максим Андреевич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highlight>
                  <a:srgbClr val="80E1AD"/>
                </a:highlight>
              </a:rPr>
              <a:t>6213</a:t>
            </a:r>
            <a:r>
              <a:rPr lang="ru"/>
              <a:t> - </a:t>
            </a:r>
            <a:r>
              <a:rPr lang="ru"/>
              <a:t>Коновалов Виталий Федорович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highlight>
                  <a:srgbClr val="80E1AD"/>
                </a:highlight>
              </a:rPr>
              <a:t>6214</a:t>
            </a:r>
            <a:r>
              <a:rPr lang="ru"/>
              <a:t> - Асанов Алан Сергеевич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Что-то организационное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5 лабораторных работ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Занятия в подгруппах (но не обязательно)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 конце семестра - зачёт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Допуск к зачёту - сдача всех лабораторных работ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Баллов за лабораторные нет, только + или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Правила сдачи лабораторных - на 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6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/>
              <a:t>Python </a:t>
            </a:r>
            <a:r>
              <a:rPr lang="ru" sz="1700"/>
              <a:t>— высокоуровневый интерпретируемый язык программирования общего назначения, ориентированный на повышение производительности разработчика и читаемости кода.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334550" y="1152475"/>
            <a:ext cx="44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Особенности языка: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динамическая типизация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автоматическое управление памятью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полная интроспекция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встроенный механизм обработки исключений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поддержка многопоточных вычислений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высокоуровневые структуры данных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модульность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отличается Python от C++?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517425" y="15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{882730D0-C870-491E-A0DD-43012C643334}</a:tableStyleId>
              </a:tblPr>
              <a:tblGrid>
                <a:gridCol w="4054575"/>
                <a:gridCol w="4054575"/>
              </a:tblGrid>
              <a:tr h="53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C++</a:t>
                      </a:r>
                      <a:endParaRPr b="1" sz="2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D4F2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Python</a:t>
                      </a:r>
                      <a:endParaRPr b="1" sz="2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D4F2E2"/>
                    </a:solidFill>
                  </a:tcPr>
                </a:tc>
              </a:tr>
              <a:tr h="53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Статическая типизация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Динамическая типизация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Ручное управление памятью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Автоматическая сборка мусора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Компилируемый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Интерпретируемый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Высокая скорость выполнения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Более низкая скорость выполнения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Visual Studio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PyCharm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Jupyter Notebook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Виртуальное окружение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5883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Виртуальное окружение в Python — это независимая среда, в которой можно установить библиотеки и зависимости, необходимые для конкретного проекта, без влияния на другие проекты и на глобальную установку Python на вашем компьютере. Это позволяет избежать конфликтов между версиями библиотек и обеспечивает более управляемую разработку.</a:t>
            </a:r>
            <a:endParaRPr sz="1600"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022275" y="1152475"/>
            <a:ext cx="4809900" cy="3416400"/>
          </a:xfrm>
          <a:prstGeom prst="rect">
            <a:avLst/>
          </a:prstGeom>
          <a:solidFill>
            <a:srgbClr val="D4F2E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Команда для </a:t>
            </a:r>
            <a:r>
              <a:rPr b="1" lang="ru"/>
              <a:t>создания виртуального окружения</a:t>
            </a:r>
            <a:r>
              <a:rPr lang="ru"/>
              <a:t>:  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B6E2CA"/>
                </a:highlight>
              </a:rPr>
              <a:t>python -m venv .venv</a:t>
            </a:r>
            <a:endParaRPr>
              <a:solidFill>
                <a:schemeClr val="dk1"/>
              </a:solidFill>
              <a:highlight>
                <a:srgbClr val="B6E2C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(.venv — название виртуального окружения)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Команда для </a:t>
            </a:r>
            <a:r>
              <a:rPr b="1" lang="ru"/>
              <a:t>активации виртуального окружения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 Windows: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B6E2CA"/>
                </a:highlight>
              </a:rPr>
              <a:t>.venv\Scripts\activate</a:t>
            </a:r>
            <a:endParaRPr>
              <a:solidFill>
                <a:schemeClr val="dk1"/>
              </a:solidFill>
              <a:highlight>
                <a:srgbClr val="B6E2C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 Linux и macOS: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</a:t>
            </a:r>
            <a:r>
              <a:rPr lang="ru">
                <a:solidFill>
                  <a:schemeClr val="dk1"/>
                </a:solidFill>
                <a:highlight>
                  <a:srgbClr val="B6E2CA"/>
                </a:highlight>
              </a:rPr>
              <a:t>source .venv/bin/activate</a:t>
            </a:r>
            <a:endParaRPr>
              <a:solidFill>
                <a:schemeClr val="dk1"/>
              </a:solidFill>
              <a:highlight>
                <a:srgbClr val="B6E2CA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