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7000B8-FF7C-49F5-810C-FEAEF1843771}">
  <a:tblStyle styleId="{937000B8-FF7C-49F5-810C-FEAEF1843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4e8bc6bb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4e8bc6bb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4e8bc6b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4e8bc6b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Closing this gap benefits you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4e8bc6bb_0_2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54e8bc6bb_0_2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51eed8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51eed8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51eed81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51eed81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51eed8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51eed8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Underrepresented minority status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51eed8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51eed8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people who inquire do not apply. Of the 10402, only 2,432 people applied. This is approximately a 23.3% success rate using your current recruiting methods 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4e8bc6bb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4e8bc6bb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people who inquire do not apply. Of the 10402, only 2,432 people applied. This is approximately a 23.3% success rate using your current recruiting methods 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4e8bc6bb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4e8bc6bb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8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9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0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529200" y="2540500"/>
            <a:ext cx="2616300" cy="203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6220075" y="2540500"/>
            <a:ext cx="2616300" cy="203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 amt="65000"/>
          </a:blip>
          <a:srcRect t="19"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Wooster Admissions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 Tyusha Sarawagi &amp; Sarah Wright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 amt="90000"/>
          </a:blip>
          <a:srcRect l="16892" r="16886"/>
          <a:stretch/>
        </p:blipFill>
        <p:spPr>
          <a:xfrm>
            <a:off x="5514250" y="308675"/>
            <a:ext cx="2967600" cy="298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5514250" y="3485025"/>
            <a:ext cx="2967600" cy="13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b="0"/>
              <a:t>More people inquire about the college than apply </a:t>
            </a:r>
            <a:endParaRPr sz="2640"/>
          </a:p>
        </p:txBody>
      </p:sp>
      <p:sp>
        <p:nvSpPr>
          <p:cNvPr id="88" name="Google Shape;88;p19"/>
          <p:cNvSpPr txBox="1"/>
          <p:nvPr/>
        </p:nvSpPr>
        <p:spPr>
          <a:xfrm>
            <a:off x="459425" y="1294200"/>
            <a:ext cx="40452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C814"/>
              </a:buClr>
              <a:buSzPts val="1400"/>
              <a:buChar char="●"/>
            </a:pPr>
            <a:r>
              <a:rPr lang="en" sz="2100">
                <a:solidFill>
                  <a:srgbClr val="F8C814"/>
                </a:solidFill>
              </a:rPr>
              <a:t>Of the </a:t>
            </a:r>
            <a:r>
              <a:rPr lang="en" sz="1900">
                <a:solidFill>
                  <a:srgbClr val="F8C814"/>
                </a:solidFill>
                <a:highlight>
                  <a:srgbClr val="98411F"/>
                </a:highlight>
              </a:rPr>
              <a:t>263,139 domestic prospects </a:t>
            </a:r>
            <a:r>
              <a:rPr lang="en" sz="1900">
                <a:solidFill>
                  <a:srgbClr val="F8C814"/>
                </a:solidFill>
              </a:rPr>
              <a:t>for the College’s classes of 2021 and 2022</a:t>
            </a:r>
            <a:endParaRPr sz="1900">
              <a:solidFill>
                <a:srgbClr val="F8C814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C814"/>
              </a:buClr>
              <a:buSzPts val="1900"/>
              <a:buChar char="○"/>
            </a:pPr>
            <a:r>
              <a:rPr lang="en" sz="1900">
                <a:solidFill>
                  <a:srgbClr val="F8C814"/>
                </a:solidFill>
              </a:rPr>
              <a:t>Only </a:t>
            </a:r>
            <a:r>
              <a:rPr lang="en" sz="1900">
                <a:solidFill>
                  <a:srgbClr val="F8C814"/>
                </a:solidFill>
                <a:highlight>
                  <a:srgbClr val="98411F"/>
                </a:highlight>
              </a:rPr>
              <a:t>7970 of them inquire </a:t>
            </a:r>
            <a:r>
              <a:rPr lang="en" sz="1900">
                <a:solidFill>
                  <a:srgbClr val="F8C814"/>
                </a:solidFill>
              </a:rPr>
              <a:t>about the school </a:t>
            </a:r>
            <a:endParaRPr sz="1900">
              <a:solidFill>
                <a:srgbClr val="F8C814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8C814"/>
              </a:buClr>
              <a:buSzPts val="1900"/>
              <a:buChar char="○"/>
            </a:pPr>
            <a:r>
              <a:rPr lang="en" sz="1900">
                <a:solidFill>
                  <a:srgbClr val="F8C814"/>
                </a:solidFill>
              </a:rPr>
              <a:t>Only </a:t>
            </a:r>
            <a:r>
              <a:rPr lang="en" sz="1900">
                <a:solidFill>
                  <a:srgbClr val="F8C814"/>
                </a:solidFill>
                <a:highlight>
                  <a:srgbClr val="98411F"/>
                </a:highlight>
              </a:rPr>
              <a:t>2432 of them</a:t>
            </a:r>
            <a:r>
              <a:rPr lang="en" sz="1900">
                <a:solidFill>
                  <a:srgbClr val="F8C814"/>
                </a:solidFill>
              </a:rPr>
              <a:t> who inquire and </a:t>
            </a:r>
            <a:r>
              <a:rPr lang="en" sz="1900">
                <a:solidFill>
                  <a:srgbClr val="F8C814"/>
                </a:solidFill>
                <a:highlight>
                  <a:srgbClr val="98411F"/>
                </a:highlight>
              </a:rPr>
              <a:t>send in an application </a:t>
            </a:r>
            <a:endParaRPr sz="1900">
              <a:solidFill>
                <a:srgbClr val="F8C814"/>
              </a:solidFill>
              <a:highlight>
                <a:srgbClr val="98411F"/>
              </a:highlight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4">
            <a:alphaModFix/>
          </a:blip>
          <a:srcRect l="60469" r="24989"/>
          <a:stretch/>
        </p:blipFill>
        <p:spPr>
          <a:xfrm rot="5400000">
            <a:off x="1720237" y="-2280540"/>
            <a:ext cx="1198750" cy="46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48825" y="178575"/>
            <a:ext cx="30396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Who is Applying to Wooster?  </a:t>
            </a:r>
            <a:endParaRPr>
              <a:highlight>
                <a:srgbClr val="F8C814"/>
              </a:highlight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name="adj" fmla="val 24220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t="3925" b="3925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48825" y="1742925"/>
            <a:ext cx="30396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Who is more likely to apply to Wooster?  </a:t>
            </a:r>
            <a:endParaRPr>
              <a:highlight>
                <a:srgbClr val="F8C814"/>
              </a:highlight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48825" y="3307275"/>
            <a:ext cx="30396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How can we get more people to apply? </a:t>
            </a:r>
            <a:r>
              <a:rPr lang="en">
                <a:highlight>
                  <a:schemeClr val="accent4"/>
                </a:highlight>
              </a:rPr>
              <a:t> </a:t>
            </a:r>
            <a:endParaRPr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248825" y="-297000"/>
            <a:ext cx="2351400" cy="5737500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38" y="485226"/>
            <a:ext cx="2189576" cy="218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425" y="1159825"/>
            <a:ext cx="6264151" cy="38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441725" y="2674800"/>
            <a:ext cx="19656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main economic group to apply to the college are Middle income Families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2743425" y="259275"/>
            <a:ext cx="62643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Who is applying to Wooster?</a:t>
            </a:r>
            <a:endParaRPr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6481675" y="-297000"/>
            <a:ext cx="2351400" cy="5737500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588" y="485226"/>
            <a:ext cx="2189576" cy="21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6674575" y="2674800"/>
            <a:ext cx="1965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People who live closer are more likely to apply to the College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49275" y="360825"/>
            <a:ext cx="60006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Who is applying to Wooster?</a:t>
            </a:r>
            <a:endParaRPr>
              <a:highlight>
                <a:schemeClr val="accent4"/>
              </a:highlight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25" y="1134225"/>
            <a:ext cx="6000695" cy="37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1816375" y="4540900"/>
            <a:ext cx="10575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Did not Apply</a:t>
            </a:r>
            <a:endParaRPr sz="900"/>
          </a:p>
        </p:txBody>
      </p:sp>
      <p:sp>
        <p:nvSpPr>
          <p:cNvPr id="119" name="Google Shape;119;p22"/>
          <p:cNvSpPr/>
          <p:nvPr/>
        </p:nvSpPr>
        <p:spPr>
          <a:xfrm>
            <a:off x="4282775" y="4540900"/>
            <a:ext cx="10575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Applied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-136800" y="-124400"/>
            <a:ext cx="9417600" cy="1947300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" y="0"/>
            <a:ext cx="1708200" cy="1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536525" y="823550"/>
            <a:ext cx="7085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Only 356 students are underrepresented minorities. This is approximately a 14.6% success rate using your current recruiting methods.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652025" y="234750"/>
            <a:ext cx="6854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8C814"/>
                </a:highlight>
              </a:rPr>
              <a:t>Who is applying to Wooster?</a:t>
            </a:r>
            <a:endParaRPr>
              <a:highlight>
                <a:schemeClr val="accent4"/>
              </a:highlight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2087725" y="23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{937000B8-FF7C-49F5-810C-FEAEF1843771}</a:tableStyleId>
              </a:tblPr>
              <a:tblGrid>
                <a:gridCol w="24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 2076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356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223981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36723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Google Shape;129;p23"/>
          <p:cNvSpPr/>
          <p:nvPr/>
        </p:nvSpPr>
        <p:spPr>
          <a:xfrm rot="-5400000">
            <a:off x="1171450" y="2685325"/>
            <a:ext cx="1249800" cy="606900"/>
          </a:xfrm>
          <a:prstGeom prst="rect">
            <a:avLst/>
          </a:prstGeom>
          <a:solidFill>
            <a:srgbClr val="F8C814"/>
          </a:solidFill>
          <a:ln w="9525" cap="flat" cmpd="sng">
            <a:solidFill>
              <a:srgbClr val="F8C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who Applied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569625" y="1941900"/>
            <a:ext cx="2481900" cy="447900"/>
          </a:xfrm>
          <a:prstGeom prst="rect">
            <a:avLst/>
          </a:prstGeom>
          <a:solidFill>
            <a:srgbClr val="F8C814"/>
          </a:solidFill>
          <a:ln w="9525" cap="flat" cmpd="sng">
            <a:solidFill>
              <a:srgbClr val="F8C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Underrepresented Minority Status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rot="-5400000">
            <a:off x="1177750" y="3941275"/>
            <a:ext cx="1249800" cy="594600"/>
          </a:xfrm>
          <a:prstGeom prst="rect">
            <a:avLst/>
          </a:prstGeom>
          <a:solidFill>
            <a:srgbClr val="98411F"/>
          </a:solidFill>
          <a:ln w="9525" cap="flat" cmpd="sng">
            <a:solidFill>
              <a:srgbClr val="9841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who  did not Apply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099800" y="1941900"/>
            <a:ext cx="2481900" cy="447900"/>
          </a:xfrm>
          <a:prstGeom prst="rect">
            <a:avLst/>
          </a:prstGeom>
          <a:solidFill>
            <a:srgbClr val="98411F"/>
          </a:solidFill>
          <a:ln w="9525" cap="flat" cmpd="sng">
            <a:solidFill>
              <a:srgbClr val="9841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Non-Underrepresented Minority Status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-134475" y="-358600"/>
            <a:ext cx="9525000" cy="5737500"/>
          </a:xfrm>
          <a:prstGeom prst="rect">
            <a:avLst/>
          </a:prstGeom>
          <a:solidFill>
            <a:srgbClr val="F9F9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highlight>
                  <a:srgbClr val="F8C814"/>
                </a:highlight>
              </a:rPr>
              <a:t>Who is more likely to apply to Wooster?  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Middle income Families seem to be the most likely to apply to the College of Wooster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larger percentage of students who are applying to the college are local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Diversity is larger under-represented in recruitment efforts 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742" y="3658450"/>
            <a:ext cx="1388700" cy="1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t="28528" b="28532"/>
          <a:stretch/>
        </p:blipFill>
        <p:spPr>
          <a:xfrm>
            <a:off x="0" y="0"/>
            <a:ext cx="9144003" cy="220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8C814"/>
                </a:highlight>
              </a:rPr>
              <a:t>How can we get more people to apply? </a:t>
            </a:r>
            <a:r>
              <a:rPr lang="en" b="1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529200" y="2540500"/>
            <a:ext cx="26163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Increase Efforts </a:t>
            </a:r>
            <a:endParaRPr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Recruiting a Diverse Group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Recruiting in neighboring States 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6220075" y="2540500"/>
            <a:ext cx="26163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Expand &amp; Maintain Efforts </a:t>
            </a:r>
            <a:endParaRPr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Getting Local and Interaction with the Community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Appealing to Middle Income Families </a:t>
            </a:r>
            <a:r>
              <a:rPr lang="en" i="1"/>
              <a:t>(and Providing Aid)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l="24989" r="24989"/>
          <a:stretch/>
        </p:blipFill>
        <p:spPr>
          <a:xfrm>
            <a:off x="2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Wooster Admissions</vt:lpstr>
      <vt:lpstr>More people inquire about the college than apply </vt:lpstr>
      <vt:lpstr>Who is Applying to Wooster?  </vt:lpstr>
      <vt:lpstr>Who is applying to Wooster?</vt:lpstr>
      <vt:lpstr>Who is applying to Wooster?</vt:lpstr>
      <vt:lpstr>Who is applying to Wooster?</vt:lpstr>
      <vt:lpstr>Who is more likely to apply to Wooster?  </vt:lpstr>
      <vt:lpstr>How can we get more people to apply?  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Wooster Admissions</dc:title>
  <cp:lastModifiedBy>Tyusha Sarawagi</cp:lastModifiedBy>
  <cp:revision>1</cp:revision>
  <dcterms:modified xsi:type="dcterms:W3CDTF">2022-02-15T12:33:24Z</dcterms:modified>
</cp:coreProperties>
</file>