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Fjalla One" panose="02000506040000020004" pitchFamily="2" charset="0"/>
      <p:regular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Sarah</a:t>
            </a:r>
            <a:endParaRPr sz="1400"/>
          </a:p>
          <a:p>
            <a:pPr marL="0" lvl="0" indent="0" algn="l" rtl="0">
              <a:spcBef>
                <a:spcPts val="0"/>
              </a:spcBef>
              <a:spcAft>
                <a:spcPts val="0"/>
              </a:spcAft>
              <a:buNone/>
            </a:pPr>
            <a:r>
              <a:rPr lang="en" sz="1400"/>
              <a:t>*welcome </a:t>
            </a:r>
            <a:endParaRPr sz="1400"/>
          </a:p>
          <a:p>
            <a:pPr marL="0" lvl="0" indent="0" algn="l" rtl="0">
              <a:spcBef>
                <a:spcPts val="0"/>
              </a:spcBef>
              <a:spcAft>
                <a:spcPts val="0"/>
              </a:spcAft>
              <a:buNone/>
            </a:pPr>
            <a:r>
              <a:rPr lang="en" sz="1400"/>
              <a:t>*how to use NLP to predict Disasters &amp; Emergencies using tweets </a:t>
            </a:r>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1bcaf6fa6f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1bcaf6fa6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Tyusha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227c6d9c57_3_6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227c6d9c57_3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Sarah </a:t>
            </a:r>
            <a:endParaRPr sz="1400"/>
          </a:p>
          <a:p>
            <a:pPr marL="0" lvl="0" indent="0" algn="l" rtl="0">
              <a:spcBef>
                <a:spcPts val="0"/>
              </a:spcBef>
              <a:spcAft>
                <a:spcPts val="0"/>
              </a:spcAft>
              <a:buNone/>
            </a:pPr>
            <a:r>
              <a:rPr lang="en" sz="1400"/>
              <a:t>*First step is sentimental analysis on preprocessed data </a:t>
            </a:r>
            <a:endParaRPr sz="1400"/>
          </a:p>
          <a:p>
            <a:pPr marL="0" lvl="0" indent="0" algn="l" rtl="0">
              <a:spcBef>
                <a:spcPts val="0"/>
              </a:spcBef>
              <a:spcAft>
                <a:spcPts val="0"/>
              </a:spcAft>
              <a:buNone/>
            </a:pPr>
            <a:r>
              <a:rPr lang="en" sz="1400"/>
              <a:t>*There are a few methods that coud be used </a:t>
            </a:r>
            <a:endParaRPr sz="1400"/>
          </a:p>
          <a:p>
            <a:pPr marL="0" lvl="0" indent="0" algn="l" rtl="0">
              <a:spcBef>
                <a:spcPts val="0"/>
              </a:spcBef>
              <a:spcAft>
                <a:spcPts val="0"/>
              </a:spcAft>
              <a:buNone/>
            </a:pPr>
            <a:r>
              <a:rPr lang="en" sz="1400"/>
              <a:t>*Lexicon Based Approached - Use rules based on language to sort and organize text </a:t>
            </a:r>
            <a:endParaRPr sz="1400"/>
          </a:p>
          <a:p>
            <a:pPr marL="0" lvl="0" indent="0" algn="l" rtl="0">
              <a:spcBef>
                <a:spcPts val="0"/>
              </a:spcBef>
              <a:spcAft>
                <a:spcPts val="0"/>
              </a:spcAft>
              <a:buNone/>
            </a:pPr>
            <a:r>
              <a:rPr lang="en" sz="1400"/>
              <a:t>* Machine Learrning Approach - Use Supervised Learning method to make predictions about the data </a:t>
            </a:r>
            <a:endParaRPr sz="1400"/>
          </a:p>
          <a:p>
            <a:pPr marL="0" lvl="0" indent="0" algn="l" rtl="0">
              <a:spcBef>
                <a:spcPts val="0"/>
              </a:spcBef>
              <a:spcAft>
                <a:spcPts val="0"/>
              </a:spcAft>
              <a:buNone/>
            </a:pPr>
            <a:r>
              <a:rPr lang="en" sz="1400"/>
              <a:t>Random Forest</a:t>
            </a:r>
            <a:endParaRPr sz="1400"/>
          </a:p>
          <a:p>
            <a:pPr marL="0" lvl="0" indent="0" algn="l" rtl="0">
              <a:spcBef>
                <a:spcPts val="0"/>
              </a:spcBef>
              <a:spcAft>
                <a:spcPts val="0"/>
              </a:spcAft>
              <a:buNone/>
            </a:pPr>
            <a:r>
              <a:rPr lang="en" sz="1400"/>
              <a:t>Multinomial Naieve Bayes </a:t>
            </a:r>
            <a:endParaRPr sz="1400"/>
          </a:p>
          <a:p>
            <a:pPr marL="0" lvl="0" indent="0" algn="l" rtl="0">
              <a:spcBef>
                <a:spcPts val="0"/>
              </a:spcBef>
              <a:spcAft>
                <a:spcPts val="0"/>
              </a:spcAft>
              <a:buNone/>
            </a:pP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27d51197de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27d51197de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Sarah</a:t>
            </a:r>
            <a:endParaRPr sz="1400"/>
          </a:p>
          <a:p>
            <a:pPr marL="0" lvl="0" indent="0" algn="l" rtl="0">
              <a:spcBef>
                <a:spcPts val="0"/>
              </a:spcBef>
              <a:spcAft>
                <a:spcPts val="0"/>
              </a:spcAft>
              <a:buNone/>
            </a:pPr>
            <a:r>
              <a:rPr lang="en" sz="1400"/>
              <a:t>*Out of the two approaches used </a:t>
            </a:r>
            <a:endParaRPr sz="1400"/>
          </a:p>
          <a:p>
            <a:pPr marL="0" lvl="0" indent="0" algn="l" rtl="0">
              <a:spcBef>
                <a:spcPts val="0"/>
              </a:spcBef>
              <a:spcAft>
                <a:spcPts val="0"/>
              </a:spcAft>
              <a:buNone/>
            </a:pPr>
            <a:r>
              <a:rPr lang="en" sz="1400"/>
              <a:t>*Random Forres was the least effective! 78% accuracy </a:t>
            </a:r>
            <a:endParaRPr sz="1400"/>
          </a:p>
          <a:p>
            <a:pPr marL="457200" lvl="0" indent="-317500" algn="l" rtl="0">
              <a:spcBef>
                <a:spcPts val="0"/>
              </a:spcBef>
              <a:spcAft>
                <a:spcPts val="0"/>
              </a:spcAft>
              <a:buSzPts val="1400"/>
              <a:buChar char="-"/>
            </a:pPr>
            <a:r>
              <a:rPr lang="en" sz="1400"/>
              <a:t>Method used to classify data into many decision tress in a way that a simple decision tree cannot do. </a:t>
            </a:r>
            <a:endParaRPr sz="1400"/>
          </a:p>
          <a:p>
            <a:pPr marL="457200" lvl="0" indent="-317500" algn="l" rtl="0">
              <a:spcBef>
                <a:spcPts val="0"/>
              </a:spcBef>
              <a:spcAft>
                <a:spcPts val="0"/>
              </a:spcAft>
              <a:buSzPts val="1400"/>
              <a:buChar char="-"/>
            </a:pPr>
            <a:r>
              <a:rPr lang="en" sz="1400"/>
              <a:t>Most helpful when: continuous and categorical variables </a:t>
            </a:r>
            <a:endParaRPr sz="1400"/>
          </a:p>
          <a:p>
            <a:pPr marL="0" lvl="0" indent="0" algn="l" rtl="0">
              <a:spcBef>
                <a:spcPts val="0"/>
              </a:spcBef>
              <a:spcAft>
                <a:spcPts val="0"/>
              </a:spcAft>
              <a:buNone/>
            </a:pPr>
            <a:r>
              <a:rPr lang="en" sz="1400"/>
              <a:t>* Multinomial Naive Bayes Regression was better with 80% accuracy </a:t>
            </a:r>
            <a:endParaRPr sz="1400"/>
          </a:p>
          <a:p>
            <a:pPr marL="457200" lvl="0" indent="-317500" algn="l" rtl="0">
              <a:spcBef>
                <a:spcPts val="0"/>
              </a:spcBef>
              <a:spcAft>
                <a:spcPts val="0"/>
              </a:spcAft>
              <a:buSzPts val="1400"/>
              <a:buChar char="-"/>
            </a:pPr>
            <a:r>
              <a:rPr lang="en" sz="1400"/>
              <a:t>Good for multinomial event models where only </a:t>
            </a:r>
            <a:r>
              <a:rPr lang="en" sz="1400">
                <a:solidFill>
                  <a:srgbClr val="434756"/>
                </a:solidFill>
                <a:highlight>
                  <a:srgbClr val="FFFFFF"/>
                </a:highlight>
              </a:rPr>
              <a:t>two outcomes are possible</a:t>
            </a:r>
            <a:endParaRPr sz="1400"/>
          </a:p>
          <a:p>
            <a:pPr marL="914400" lvl="1" indent="-317500" algn="l" rtl="0">
              <a:spcBef>
                <a:spcPts val="0"/>
              </a:spcBef>
              <a:spcAft>
                <a:spcPts val="0"/>
              </a:spcAft>
              <a:buSzPts val="1400"/>
              <a:buChar char="-"/>
            </a:pPr>
            <a:r>
              <a:rPr lang="en" sz="1400"/>
              <a:t>Bag of words method: way to represent text as a vector space that counts words </a:t>
            </a:r>
            <a:endParaRPr sz="1400"/>
          </a:p>
          <a:p>
            <a:pPr marL="0" lvl="0" indent="0" algn="l" rtl="0">
              <a:spcBef>
                <a:spcPts val="0"/>
              </a:spcBef>
              <a:spcAft>
                <a:spcPts val="0"/>
              </a:spcAft>
              <a:buNone/>
            </a:pP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227c6d9c57_3_4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227c6d9c57_3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Sarah </a:t>
            </a:r>
            <a:endParaRPr sz="1400"/>
          </a:p>
          <a:p>
            <a:pPr marL="0" lvl="0" indent="0" algn="l" rtl="0">
              <a:spcBef>
                <a:spcPts val="0"/>
              </a:spcBef>
              <a:spcAft>
                <a:spcPts val="0"/>
              </a:spcAft>
              <a:buNone/>
            </a:pPr>
            <a:r>
              <a:rPr lang="en" sz="1400"/>
              <a:t>* we did all this research but how can we use this? </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227c6d9c57_3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227c6d9c57_3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Sarah</a:t>
            </a:r>
            <a:endParaRPr sz="1400"/>
          </a:p>
          <a:p>
            <a:pPr marL="457200" lvl="0" indent="-317500" algn="l" rtl="0">
              <a:spcBef>
                <a:spcPts val="0"/>
              </a:spcBef>
              <a:spcAft>
                <a:spcPts val="0"/>
              </a:spcAft>
              <a:buSzPts val="1400"/>
              <a:buChar char="●"/>
            </a:pPr>
            <a:r>
              <a:rPr lang="en" sz="1400"/>
              <a:t>Twitter is a hub of communication </a:t>
            </a:r>
            <a:endParaRPr sz="1400"/>
          </a:p>
          <a:p>
            <a:pPr marL="457200" lvl="0" indent="-317500" algn="l" rtl="0">
              <a:spcBef>
                <a:spcPts val="0"/>
              </a:spcBef>
              <a:spcAft>
                <a:spcPts val="0"/>
              </a:spcAft>
              <a:buSzPts val="1400"/>
              <a:buChar char="●"/>
            </a:pPr>
            <a:r>
              <a:rPr lang="en" sz="1400"/>
              <a:t>Crisis information can be shared and had the potential to save thousands of lives </a:t>
            </a:r>
            <a:endParaRPr sz="1400"/>
          </a:p>
          <a:p>
            <a:pPr marL="457200" lvl="0" indent="-317500" algn="l" rtl="0">
              <a:spcBef>
                <a:spcPts val="0"/>
              </a:spcBef>
              <a:spcAft>
                <a:spcPts val="0"/>
              </a:spcAft>
              <a:buSzPts val="1400"/>
              <a:buChar char="●"/>
            </a:pPr>
            <a:r>
              <a:rPr lang="en" sz="1400"/>
              <a:t>Twitter is not the only one who wants this information </a:t>
            </a:r>
            <a:endParaRPr sz="1400"/>
          </a:p>
          <a:p>
            <a:pPr marL="457200" lvl="0" indent="-317500" algn="l" rtl="0">
              <a:spcBef>
                <a:spcPts val="0"/>
              </a:spcBef>
              <a:spcAft>
                <a:spcPts val="0"/>
              </a:spcAft>
              <a:buSzPts val="1400"/>
              <a:buChar char="●"/>
            </a:pPr>
            <a:r>
              <a:rPr lang="en" sz="1400"/>
              <a:t>Notify others of emergencies and tragedies </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227c6d9c57_3_6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227c6d9c57_3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Tyusha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227c6d9c57_3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227c6d9c57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Tyusha and Sarah</a:t>
            </a:r>
            <a:endParaRPr/>
          </a:p>
          <a:p>
            <a:pPr marL="0" lvl="0" indent="0" algn="l" rtl="0">
              <a:spcBef>
                <a:spcPts val="0"/>
              </a:spcBef>
              <a:spcAft>
                <a:spcPts val="0"/>
              </a:spcAft>
              <a:buNone/>
            </a:pPr>
            <a:r>
              <a:rPr lang="en"/>
              <a:t>Questions </a:t>
            </a:r>
            <a:endParaRPr/>
          </a:p>
          <a:p>
            <a:pPr marL="0" lvl="0" indent="0" algn="l" rtl="0">
              <a:spcBef>
                <a:spcPts val="0"/>
              </a:spcBef>
              <a:spcAft>
                <a:spcPts val="0"/>
              </a:spcAft>
              <a:buNone/>
            </a:pPr>
            <a:endParaRPr/>
          </a:p>
          <a:p>
            <a:pPr marL="0" lvl="0" indent="0" algn="l" rtl="0">
              <a:spcBef>
                <a:spcPts val="0"/>
              </a:spcBef>
              <a:spcAft>
                <a:spcPts val="0"/>
              </a:spcAft>
              <a:buNone/>
            </a:pPr>
            <a:r>
              <a:rPr lang="en"/>
              <a:t>And comments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27c6d9c57_0_17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227c6d9c57_0_1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40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1400">
                <a:solidFill>
                  <a:schemeClr val="dk1"/>
                </a:solidFill>
                <a:latin typeface="Roboto"/>
                <a:ea typeface="Roboto"/>
                <a:cs typeface="Roboto"/>
                <a:sym typeface="Roboto"/>
              </a:rPr>
              <a:t>Sarah </a:t>
            </a:r>
            <a:endParaRPr sz="140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1400">
                <a:solidFill>
                  <a:schemeClr val="dk1"/>
                </a:solidFill>
                <a:latin typeface="Roboto"/>
                <a:ea typeface="Roboto"/>
                <a:cs typeface="Roboto"/>
                <a:sym typeface="Roboto"/>
              </a:rPr>
              <a:t>*twitter = tool for finding useful information like natural disasters &amp; crisis situations </a:t>
            </a:r>
            <a:endParaRPr sz="140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1400">
                <a:solidFill>
                  <a:schemeClr val="dk1"/>
                </a:solidFill>
                <a:latin typeface="Roboto"/>
                <a:ea typeface="Roboto"/>
                <a:cs typeface="Roboto"/>
                <a:sym typeface="Roboto"/>
              </a:rPr>
              <a:t>*twitter = spam &amp; marketing ploys</a:t>
            </a:r>
            <a:endParaRPr sz="140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1400">
                <a:solidFill>
                  <a:schemeClr val="dk1"/>
                </a:solidFill>
                <a:latin typeface="Roboto"/>
                <a:ea typeface="Roboto"/>
                <a:cs typeface="Roboto"/>
                <a:sym typeface="Roboto"/>
              </a:rPr>
              <a:t>*makes it hard to sift through information that may be important </a:t>
            </a:r>
            <a:endParaRPr sz="140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1400">
                <a:solidFill>
                  <a:schemeClr val="dk1"/>
                </a:solidFill>
                <a:latin typeface="Roboto"/>
                <a:ea typeface="Roboto"/>
                <a:cs typeface="Roboto"/>
                <a:sym typeface="Roboto"/>
              </a:rPr>
              <a:t>*hastags help, but can be missued </a:t>
            </a:r>
            <a:endParaRPr sz="140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1400">
                <a:solidFill>
                  <a:schemeClr val="dk1"/>
                </a:solidFill>
                <a:latin typeface="Roboto"/>
                <a:ea typeface="Roboto"/>
                <a:cs typeface="Roboto"/>
                <a:sym typeface="Roboto"/>
              </a:rPr>
              <a:t>such as putting #emergency on a sale add to increase views. </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227c6d9c57_0_2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227c6d9c57_0_2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Tyusha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227c6d9c57_0_17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227c6d9c57_0_17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Tyusha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227c6d9c57_3_4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227c6d9c57_3_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Sarah </a:t>
            </a:r>
            <a:endParaRPr sz="1400"/>
          </a:p>
          <a:p>
            <a:pPr marL="0" lvl="0" indent="0" algn="l" rtl="0">
              <a:spcBef>
                <a:spcPts val="0"/>
              </a:spcBef>
              <a:spcAft>
                <a:spcPts val="0"/>
              </a:spcAft>
              <a:buNone/>
            </a:pPr>
            <a:r>
              <a:rPr lang="en" sz="1400"/>
              <a:t>*Our dataset comes from a brod distribution of places </a:t>
            </a:r>
            <a:endParaRPr sz="1400"/>
          </a:p>
          <a:p>
            <a:pPr marL="0" lvl="0" indent="0" algn="l" rtl="0">
              <a:spcBef>
                <a:spcPts val="0"/>
              </a:spcBef>
              <a:spcAft>
                <a:spcPts val="0"/>
              </a:spcAft>
              <a:buNone/>
            </a:pPr>
            <a:r>
              <a:rPr lang="en" sz="1400"/>
              <a:t>*it is also difficult to sort through = locations: earth or </a:t>
            </a:r>
            <a:r>
              <a:rPr lang="en" sz="1400">
                <a:solidFill>
                  <a:schemeClr val="dk1"/>
                </a:solidFill>
                <a:highlight>
                  <a:srgbClr val="FFFFFF"/>
                </a:highlight>
              </a:rPr>
              <a:t>“Yeezy Taught Me, ‘NV’” = hard to analyze </a:t>
            </a:r>
            <a:endParaRPr sz="1400">
              <a:solidFill>
                <a:schemeClr val="dk1"/>
              </a:solidFill>
              <a:highlight>
                <a:srgbClr val="FFFFFF"/>
              </a:highlight>
            </a:endParaRPr>
          </a:p>
          <a:p>
            <a:pPr marL="0" lvl="0" indent="0" algn="l" rtl="0">
              <a:spcBef>
                <a:spcPts val="0"/>
              </a:spcBef>
              <a:spcAft>
                <a:spcPts val="0"/>
              </a:spcAft>
              <a:buNone/>
            </a:pPr>
            <a:r>
              <a:rPr lang="en" sz="1400"/>
              <a:t>*sorted into top 10 countries and also re-sorted the cities , this is not exhaustive </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ba2a2e062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ba2a2e06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Sarah </a:t>
            </a:r>
            <a:endParaRPr sz="1400"/>
          </a:p>
          <a:p>
            <a:pPr marL="0" lvl="0" indent="0" algn="l" rtl="0">
              <a:spcBef>
                <a:spcPts val="0"/>
              </a:spcBef>
              <a:spcAft>
                <a:spcPts val="0"/>
              </a:spcAft>
              <a:buNone/>
            </a:pPr>
            <a:r>
              <a:rPr lang="en" sz="1400"/>
              <a:t>*top words across the entire dataset : bigger the more frequently used </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1ba2a2e062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1ba2a2e06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Tyusha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227c6d9c57_3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227c6d9c57_3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Tyusha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ba2a2e062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ba2a2e062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Tyusha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591588" y="1425475"/>
            <a:ext cx="7960800" cy="1380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atin typeface="Fjalla One"/>
                <a:ea typeface="Fjalla One"/>
                <a:cs typeface="Fjalla One"/>
                <a:sym typeface="Fjalla 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591600" y="2806075"/>
            <a:ext cx="79608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1">
  <p:cSld name="AUTOLAYOUT_1">
    <p:bg>
      <p:bgPr>
        <a:solidFill>
          <a:srgbClr val="FFFFFF"/>
        </a:solidFill>
        <a:effectLst/>
      </p:bgPr>
    </p:bg>
    <p:spTree>
      <p:nvGrpSpPr>
        <p:cNvPr id="1" name="Shape 63"/>
        <p:cNvGrpSpPr/>
        <p:nvPr/>
      </p:nvGrpSpPr>
      <p:grpSpPr>
        <a:xfrm>
          <a:off x="0" y="0"/>
          <a:ext cx="0" cy="0"/>
          <a:chOff x="0" y="0"/>
          <a:chExt cx="0" cy="0"/>
        </a:xfrm>
      </p:grpSpPr>
      <p:sp>
        <p:nvSpPr>
          <p:cNvPr id="64" name="Google Shape;64;p13"/>
          <p:cNvSpPr/>
          <p:nvPr/>
        </p:nvSpPr>
        <p:spPr>
          <a:xfrm>
            <a:off x="0" y="0"/>
            <a:ext cx="9144000" cy="5143500"/>
          </a:xfrm>
          <a:prstGeom prst="rect">
            <a:avLst/>
          </a:prstGeom>
          <a:solidFill>
            <a:srgbClr val="DED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3047650" y="0"/>
            <a:ext cx="60963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rot="5400000">
            <a:off x="-150" y="150"/>
            <a:ext cx="715200" cy="714900"/>
          </a:xfrm>
          <a:prstGeom prst="rtTriangle">
            <a:avLst/>
          </a:prstGeom>
          <a:solidFill>
            <a:srgbClr val="FFFFFF">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txBox="1">
            <a:spLocks noGrp="1"/>
          </p:cNvSpPr>
          <p:nvPr>
            <p:ph type="title"/>
          </p:nvPr>
        </p:nvSpPr>
        <p:spPr>
          <a:xfrm>
            <a:off x="185350" y="679625"/>
            <a:ext cx="2683200" cy="10425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None/>
              <a:defRPr sz="2400" b="1">
                <a:solidFill>
                  <a:srgbClr val="FFFFFF"/>
                </a:solidFill>
              </a:defRPr>
            </a:lvl1pPr>
            <a:lvl2pPr lvl="1" algn="l">
              <a:lnSpc>
                <a:spcPct val="100000"/>
              </a:lnSpc>
              <a:spcBef>
                <a:spcPts val="0"/>
              </a:spcBef>
              <a:spcAft>
                <a:spcPts val="0"/>
              </a:spcAft>
              <a:buNone/>
              <a:defRPr sz="2400" b="1">
                <a:solidFill>
                  <a:srgbClr val="FFFFFF"/>
                </a:solidFill>
              </a:defRPr>
            </a:lvl2pPr>
            <a:lvl3pPr lvl="2" algn="l">
              <a:lnSpc>
                <a:spcPct val="100000"/>
              </a:lnSpc>
              <a:spcBef>
                <a:spcPts val="0"/>
              </a:spcBef>
              <a:spcAft>
                <a:spcPts val="0"/>
              </a:spcAft>
              <a:buNone/>
              <a:defRPr sz="2400" b="1">
                <a:solidFill>
                  <a:srgbClr val="FFFFFF"/>
                </a:solidFill>
              </a:defRPr>
            </a:lvl3pPr>
            <a:lvl4pPr lvl="3" algn="l">
              <a:lnSpc>
                <a:spcPct val="100000"/>
              </a:lnSpc>
              <a:spcBef>
                <a:spcPts val="0"/>
              </a:spcBef>
              <a:spcAft>
                <a:spcPts val="0"/>
              </a:spcAft>
              <a:buNone/>
              <a:defRPr sz="2400" b="1">
                <a:solidFill>
                  <a:srgbClr val="FFFFFF"/>
                </a:solidFill>
              </a:defRPr>
            </a:lvl4pPr>
            <a:lvl5pPr lvl="4" algn="l">
              <a:lnSpc>
                <a:spcPct val="100000"/>
              </a:lnSpc>
              <a:spcBef>
                <a:spcPts val="0"/>
              </a:spcBef>
              <a:spcAft>
                <a:spcPts val="0"/>
              </a:spcAft>
              <a:buNone/>
              <a:defRPr sz="2400" b="1">
                <a:solidFill>
                  <a:srgbClr val="FFFFFF"/>
                </a:solidFill>
              </a:defRPr>
            </a:lvl5pPr>
            <a:lvl6pPr lvl="5" algn="l">
              <a:lnSpc>
                <a:spcPct val="100000"/>
              </a:lnSpc>
              <a:spcBef>
                <a:spcPts val="0"/>
              </a:spcBef>
              <a:spcAft>
                <a:spcPts val="0"/>
              </a:spcAft>
              <a:buNone/>
              <a:defRPr sz="2400" b="1">
                <a:solidFill>
                  <a:srgbClr val="FFFFFF"/>
                </a:solidFill>
              </a:defRPr>
            </a:lvl6pPr>
            <a:lvl7pPr lvl="6" algn="l">
              <a:lnSpc>
                <a:spcPct val="100000"/>
              </a:lnSpc>
              <a:spcBef>
                <a:spcPts val="0"/>
              </a:spcBef>
              <a:spcAft>
                <a:spcPts val="0"/>
              </a:spcAft>
              <a:buNone/>
              <a:defRPr sz="2400" b="1">
                <a:solidFill>
                  <a:srgbClr val="FFFFFF"/>
                </a:solidFill>
              </a:defRPr>
            </a:lvl7pPr>
            <a:lvl8pPr lvl="7" algn="l">
              <a:lnSpc>
                <a:spcPct val="100000"/>
              </a:lnSpc>
              <a:spcBef>
                <a:spcPts val="0"/>
              </a:spcBef>
              <a:spcAft>
                <a:spcPts val="0"/>
              </a:spcAft>
              <a:buNone/>
              <a:defRPr sz="2400" b="1">
                <a:solidFill>
                  <a:srgbClr val="FFFFFF"/>
                </a:solidFill>
              </a:defRPr>
            </a:lvl8pPr>
            <a:lvl9pPr lvl="8" algn="l">
              <a:lnSpc>
                <a:spcPct val="100000"/>
              </a:lnSpc>
              <a:spcBef>
                <a:spcPts val="0"/>
              </a:spcBef>
              <a:spcAft>
                <a:spcPts val="0"/>
              </a:spcAft>
              <a:buNone/>
              <a:defRPr sz="2400" b="1">
                <a:solidFill>
                  <a:srgbClr val="FFFFFF"/>
                </a:solidFill>
              </a:defRPr>
            </a:lvl9pPr>
          </a:lstStyle>
          <a:p>
            <a:endParaRPr/>
          </a:p>
        </p:txBody>
      </p:sp>
      <p:sp>
        <p:nvSpPr>
          <p:cNvPr id="68" name="Google Shape;68;p13"/>
          <p:cNvSpPr txBox="1">
            <a:spLocks noGrp="1"/>
          </p:cNvSpPr>
          <p:nvPr>
            <p:ph type="body" idx="1"/>
          </p:nvPr>
        </p:nvSpPr>
        <p:spPr>
          <a:xfrm>
            <a:off x="185350" y="1798300"/>
            <a:ext cx="2683200" cy="2540100"/>
          </a:xfrm>
          <a:prstGeom prst="rect">
            <a:avLst/>
          </a:prstGeom>
          <a:noFill/>
        </p:spPr>
        <p:txBody>
          <a:bodyPr spcFirstLastPara="1" wrap="square" lIns="91425" tIns="91425" rIns="91425" bIns="91425" anchor="t" anchorCtr="0">
            <a:normAutofit/>
          </a:bodyPr>
          <a:lstStyle>
            <a:lvl1pPr marL="457200" lvl="0" indent="-330200" algn="l">
              <a:lnSpc>
                <a:spcPct val="115000"/>
              </a:lnSpc>
              <a:spcBef>
                <a:spcPts val="0"/>
              </a:spcBef>
              <a:spcAft>
                <a:spcPts val="0"/>
              </a:spcAft>
              <a:buClr>
                <a:srgbClr val="FFFFFF"/>
              </a:buClr>
              <a:buSzPts val="1600"/>
              <a:buChar char="●"/>
              <a:defRPr sz="1600">
                <a:solidFill>
                  <a:srgbClr val="FFFFFF"/>
                </a:solidFill>
              </a:defRPr>
            </a:lvl1pPr>
            <a:lvl2pPr marL="914400" lvl="1" indent="-317500" algn="l">
              <a:lnSpc>
                <a:spcPct val="115000"/>
              </a:lnSpc>
              <a:spcBef>
                <a:spcPts val="0"/>
              </a:spcBef>
              <a:spcAft>
                <a:spcPts val="0"/>
              </a:spcAft>
              <a:buClr>
                <a:srgbClr val="FFFFFF"/>
              </a:buClr>
              <a:buSzPts val="1400"/>
              <a:buChar char="○"/>
              <a:defRPr sz="1400">
                <a:solidFill>
                  <a:srgbClr val="FFFFFF"/>
                </a:solidFill>
              </a:defRPr>
            </a:lvl2pPr>
            <a:lvl3pPr marL="1371600" lvl="2" indent="-317500" algn="l">
              <a:lnSpc>
                <a:spcPct val="115000"/>
              </a:lnSpc>
              <a:spcBef>
                <a:spcPts val="0"/>
              </a:spcBef>
              <a:spcAft>
                <a:spcPts val="0"/>
              </a:spcAft>
              <a:buClr>
                <a:srgbClr val="FFFFFF"/>
              </a:buClr>
              <a:buSzPts val="1400"/>
              <a:buChar char="■"/>
              <a:defRPr sz="1400">
                <a:solidFill>
                  <a:srgbClr val="FFFFFF"/>
                </a:solidFill>
              </a:defRPr>
            </a:lvl3pPr>
            <a:lvl4pPr marL="1828800" lvl="3" indent="-317500" algn="l">
              <a:lnSpc>
                <a:spcPct val="115000"/>
              </a:lnSpc>
              <a:spcBef>
                <a:spcPts val="0"/>
              </a:spcBef>
              <a:spcAft>
                <a:spcPts val="0"/>
              </a:spcAft>
              <a:buClr>
                <a:srgbClr val="FFFFFF"/>
              </a:buClr>
              <a:buSzPts val="1400"/>
              <a:buChar char="●"/>
              <a:defRPr sz="1400">
                <a:solidFill>
                  <a:srgbClr val="FFFFFF"/>
                </a:solidFill>
              </a:defRPr>
            </a:lvl4pPr>
            <a:lvl5pPr marL="2286000" lvl="4" indent="-317500" algn="l">
              <a:lnSpc>
                <a:spcPct val="115000"/>
              </a:lnSpc>
              <a:spcBef>
                <a:spcPts val="0"/>
              </a:spcBef>
              <a:spcAft>
                <a:spcPts val="0"/>
              </a:spcAft>
              <a:buClr>
                <a:srgbClr val="FFFFFF"/>
              </a:buClr>
              <a:buSzPts val="1400"/>
              <a:buChar char="○"/>
              <a:defRPr sz="1400">
                <a:solidFill>
                  <a:srgbClr val="FFFFFF"/>
                </a:solidFill>
              </a:defRPr>
            </a:lvl5pPr>
            <a:lvl6pPr marL="2743200" lvl="5" indent="-317500" algn="l">
              <a:lnSpc>
                <a:spcPct val="115000"/>
              </a:lnSpc>
              <a:spcBef>
                <a:spcPts val="0"/>
              </a:spcBef>
              <a:spcAft>
                <a:spcPts val="0"/>
              </a:spcAft>
              <a:buClr>
                <a:srgbClr val="FFFFFF"/>
              </a:buClr>
              <a:buSzPts val="1400"/>
              <a:buChar char="■"/>
              <a:defRPr sz="1400">
                <a:solidFill>
                  <a:srgbClr val="FFFFFF"/>
                </a:solidFill>
              </a:defRPr>
            </a:lvl6pPr>
            <a:lvl7pPr marL="3200400" lvl="6" indent="-317500" algn="l">
              <a:lnSpc>
                <a:spcPct val="115000"/>
              </a:lnSpc>
              <a:spcBef>
                <a:spcPts val="0"/>
              </a:spcBef>
              <a:spcAft>
                <a:spcPts val="0"/>
              </a:spcAft>
              <a:buClr>
                <a:srgbClr val="FFFFFF"/>
              </a:buClr>
              <a:buSzPts val="1400"/>
              <a:buChar char="●"/>
              <a:defRPr sz="1400">
                <a:solidFill>
                  <a:srgbClr val="FFFFFF"/>
                </a:solidFill>
              </a:defRPr>
            </a:lvl7pPr>
            <a:lvl8pPr marL="3657600" lvl="7" indent="-317500" algn="l">
              <a:lnSpc>
                <a:spcPct val="115000"/>
              </a:lnSpc>
              <a:spcBef>
                <a:spcPts val="0"/>
              </a:spcBef>
              <a:spcAft>
                <a:spcPts val="0"/>
              </a:spcAft>
              <a:buClr>
                <a:srgbClr val="FFFFFF"/>
              </a:buClr>
              <a:buSzPts val="1400"/>
              <a:buChar char="○"/>
              <a:defRPr sz="1400">
                <a:solidFill>
                  <a:srgbClr val="FFFFFF"/>
                </a:solidFill>
              </a:defRPr>
            </a:lvl8pPr>
            <a:lvl9pPr marL="4114800" lvl="8" indent="-317500" algn="l">
              <a:lnSpc>
                <a:spcPct val="115000"/>
              </a:lnSpc>
              <a:spcBef>
                <a:spcPts val="0"/>
              </a:spcBef>
              <a:spcAft>
                <a:spcPts val="0"/>
              </a:spcAft>
              <a:buClr>
                <a:srgbClr val="FFFFFF"/>
              </a:buClr>
              <a:buSzPts val="1400"/>
              <a:buChar char="■"/>
              <a:defRPr sz="1400">
                <a:solidFill>
                  <a:srgbClr val="FFFFFF"/>
                </a:solidFill>
              </a:defRPr>
            </a:lvl9pPr>
          </a:lstStyle>
          <a:p>
            <a:endParaRPr/>
          </a:p>
        </p:txBody>
      </p:sp>
      <p:sp>
        <p:nvSpPr>
          <p:cNvPr id="69" name="Google Shape;69;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2">
  <p:cSld name="AUTOLAYOUT_2">
    <p:bg>
      <p:bgPr>
        <a:solidFill>
          <a:srgbClr val="FFFFFF"/>
        </a:solidFill>
        <a:effectLst/>
      </p:bgPr>
    </p:bg>
    <p:spTree>
      <p:nvGrpSpPr>
        <p:cNvPr id="1" name="Shape 70"/>
        <p:cNvGrpSpPr/>
        <p:nvPr/>
      </p:nvGrpSpPr>
      <p:grpSpPr>
        <a:xfrm>
          <a:off x="0" y="0"/>
          <a:ext cx="0" cy="0"/>
          <a:chOff x="0" y="0"/>
          <a:chExt cx="0" cy="0"/>
        </a:xfrm>
      </p:grpSpPr>
      <p:sp>
        <p:nvSpPr>
          <p:cNvPr id="71" name="Google Shape;71;p14"/>
          <p:cNvSpPr/>
          <p:nvPr/>
        </p:nvSpPr>
        <p:spPr>
          <a:xfrm>
            <a:off x="0" y="0"/>
            <a:ext cx="9144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txBox="1">
            <a:spLocks noGrp="1"/>
          </p:cNvSpPr>
          <p:nvPr>
            <p:ph type="title"/>
          </p:nvPr>
        </p:nvSpPr>
        <p:spPr>
          <a:xfrm>
            <a:off x="339575" y="851900"/>
            <a:ext cx="4756200" cy="3420600"/>
          </a:xfrm>
          <a:prstGeom prst="rect">
            <a:avLst/>
          </a:prstGeom>
          <a:noFill/>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73" name="Google Shape;73;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3">
  <p:cSld name="AUTOLAYOUT_3">
    <p:bg>
      <p:bgPr>
        <a:solidFill>
          <a:srgbClr val="FFFFFF"/>
        </a:solidFill>
        <a:effectLst/>
      </p:bgPr>
    </p:bg>
    <p:spTree>
      <p:nvGrpSpPr>
        <p:cNvPr id="1" name="Shape 74"/>
        <p:cNvGrpSpPr/>
        <p:nvPr/>
      </p:nvGrpSpPr>
      <p:grpSpPr>
        <a:xfrm>
          <a:off x="0" y="0"/>
          <a:ext cx="0" cy="0"/>
          <a:chOff x="0" y="0"/>
          <a:chExt cx="0" cy="0"/>
        </a:xfrm>
      </p:grpSpPr>
      <p:sp>
        <p:nvSpPr>
          <p:cNvPr id="75" name="Google Shape;75;p15"/>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15"/>
          <p:cNvGrpSpPr/>
          <p:nvPr/>
        </p:nvGrpSpPr>
        <p:grpSpPr>
          <a:xfrm>
            <a:off x="2" y="4713898"/>
            <a:ext cx="3047923" cy="429600"/>
            <a:chOff x="-73" y="4713898"/>
            <a:chExt cx="3047923" cy="429600"/>
          </a:xfrm>
        </p:grpSpPr>
        <p:sp>
          <p:nvSpPr>
            <p:cNvPr id="77" name="Google Shape;77;p15"/>
            <p:cNvSpPr/>
            <p:nvPr/>
          </p:nvSpPr>
          <p:spPr>
            <a:xfrm rot="-5400000">
              <a:off x="2452050" y="4547698"/>
              <a:ext cx="429600" cy="762000"/>
            </a:xfrm>
            <a:prstGeom prst="rtTriangl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rot="-5400000">
              <a:off x="928119" y="4547698"/>
              <a:ext cx="429600" cy="762000"/>
            </a:xfrm>
            <a:prstGeom prst="rtTriangl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rot="5400000" flipH="1">
              <a:off x="1689952" y="4547698"/>
              <a:ext cx="429600" cy="7620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rot="5400000" flipH="1">
              <a:off x="166127" y="4547698"/>
              <a:ext cx="429600" cy="7620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15"/>
          <p:cNvSpPr/>
          <p:nvPr/>
        </p:nvSpPr>
        <p:spPr>
          <a:xfrm>
            <a:off x="3047650" y="0"/>
            <a:ext cx="60963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txBox="1">
            <a:spLocks noGrp="1"/>
          </p:cNvSpPr>
          <p:nvPr>
            <p:ph type="title"/>
          </p:nvPr>
        </p:nvSpPr>
        <p:spPr>
          <a:xfrm>
            <a:off x="185350" y="352000"/>
            <a:ext cx="2683200" cy="40788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None/>
              <a:defRPr sz="3000" b="1">
                <a:solidFill>
                  <a:srgbClr val="212121"/>
                </a:solidFill>
              </a:defRPr>
            </a:lvl1pPr>
            <a:lvl2pPr lvl="1" algn="l">
              <a:lnSpc>
                <a:spcPct val="100000"/>
              </a:lnSpc>
              <a:spcBef>
                <a:spcPts val="0"/>
              </a:spcBef>
              <a:spcAft>
                <a:spcPts val="0"/>
              </a:spcAft>
              <a:buNone/>
              <a:defRPr sz="3000" b="1">
                <a:solidFill>
                  <a:srgbClr val="212121"/>
                </a:solidFill>
              </a:defRPr>
            </a:lvl2pPr>
            <a:lvl3pPr lvl="2" algn="l">
              <a:lnSpc>
                <a:spcPct val="100000"/>
              </a:lnSpc>
              <a:spcBef>
                <a:spcPts val="0"/>
              </a:spcBef>
              <a:spcAft>
                <a:spcPts val="0"/>
              </a:spcAft>
              <a:buNone/>
              <a:defRPr sz="3000" b="1">
                <a:solidFill>
                  <a:srgbClr val="212121"/>
                </a:solidFill>
              </a:defRPr>
            </a:lvl3pPr>
            <a:lvl4pPr lvl="3" algn="l">
              <a:lnSpc>
                <a:spcPct val="100000"/>
              </a:lnSpc>
              <a:spcBef>
                <a:spcPts val="0"/>
              </a:spcBef>
              <a:spcAft>
                <a:spcPts val="0"/>
              </a:spcAft>
              <a:buNone/>
              <a:defRPr sz="3000" b="1">
                <a:solidFill>
                  <a:srgbClr val="212121"/>
                </a:solidFill>
              </a:defRPr>
            </a:lvl4pPr>
            <a:lvl5pPr lvl="4" algn="l">
              <a:lnSpc>
                <a:spcPct val="100000"/>
              </a:lnSpc>
              <a:spcBef>
                <a:spcPts val="0"/>
              </a:spcBef>
              <a:spcAft>
                <a:spcPts val="0"/>
              </a:spcAft>
              <a:buNone/>
              <a:defRPr sz="3000" b="1">
                <a:solidFill>
                  <a:srgbClr val="212121"/>
                </a:solidFill>
              </a:defRPr>
            </a:lvl5pPr>
            <a:lvl6pPr lvl="5" algn="l">
              <a:lnSpc>
                <a:spcPct val="100000"/>
              </a:lnSpc>
              <a:spcBef>
                <a:spcPts val="0"/>
              </a:spcBef>
              <a:spcAft>
                <a:spcPts val="0"/>
              </a:spcAft>
              <a:buNone/>
              <a:defRPr sz="3000" b="1">
                <a:solidFill>
                  <a:srgbClr val="212121"/>
                </a:solidFill>
              </a:defRPr>
            </a:lvl6pPr>
            <a:lvl7pPr lvl="6" algn="l">
              <a:lnSpc>
                <a:spcPct val="100000"/>
              </a:lnSpc>
              <a:spcBef>
                <a:spcPts val="0"/>
              </a:spcBef>
              <a:spcAft>
                <a:spcPts val="0"/>
              </a:spcAft>
              <a:buNone/>
              <a:defRPr sz="3000" b="1">
                <a:solidFill>
                  <a:srgbClr val="212121"/>
                </a:solidFill>
              </a:defRPr>
            </a:lvl7pPr>
            <a:lvl8pPr lvl="7" algn="l">
              <a:lnSpc>
                <a:spcPct val="100000"/>
              </a:lnSpc>
              <a:spcBef>
                <a:spcPts val="0"/>
              </a:spcBef>
              <a:spcAft>
                <a:spcPts val="0"/>
              </a:spcAft>
              <a:buNone/>
              <a:defRPr sz="3000" b="1">
                <a:solidFill>
                  <a:srgbClr val="212121"/>
                </a:solidFill>
              </a:defRPr>
            </a:lvl8pPr>
            <a:lvl9pPr lvl="8" algn="l">
              <a:lnSpc>
                <a:spcPct val="100000"/>
              </a:lnSpc>
              <a:spcBef>
                <a:spcPts val="0"/>
              </a:spcBef>
              <a:spcAft>
                <a:spcPts val="0"/>
              </a:spcAft>
              <a:buNone/>
              <a:defRPr sz="3000" b="1">
                <a:solidFill>
                  <a:srgbClr val="212121"/>
                </a:solidFill>
              </a:defRPr>
            </a:lvl9pPr>
          </a:lstStyle>
          <a:p>
            <a:endParaRPr/>
          </a:p>
        </p:txBody>
      </p:sp>
      <p:sp>
        <p:nvSpPr>
          <p:cNvPr id="83" name="Google Shape;83;p15"/>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6">
  <p:cSld name="AUTOLAYOUT_6">
    <p:bg>
      <p:bgPr>
        <a:solidFill>
          <a:srgbClr val="FFFFFF"/>
        </a:solidFill>
        <a:effectLst/>
      </p:bgPr>
    </p:bg>
    <p:spTree>
      <p:nvGrpSpPr>
        <p:cNvPr id="1" name="Shape 84"/>
        <p:cNvGrpSpPr/>
        <p:nvPr/>
      </p:nvGrpSpPr>
      <p:grpSpPr>
        <a:xfrm>
          <a:off x="0" y="0"/>
          <a:ext cx="0" cy="0"/>
          <a:chOff x="0" y="0"/>
          <a:chExt cx="0" cy="0"/>
        </a:xfrm>
      </p:grpSpPr>
      <p:sp>
        <p:nvSpPr>
          <p:cNvPr id="85" name="Google Shape;85;p16"/>
          <p:cNvSpPr/>
          <p:nvPr/>
        </p:nvSpPr>
        <p:spPr>
          <a:xfrm>
            <a:off x="0" y="0"/>
            <a:ext cx="9144000" cy="5143500"/>
          </a:xfrm>
          <a:prstGeom prst="rect">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p:nvPr/>
        </p:nvSpPr>
        <p:spPr>
          <a:xfrm>
            <a:off x="181125" y="181125"/>
            <a:ext cx="8795400" cy="4781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6"/>
          <p:cNvSpPr txBox="1">
            <a:spLocks noGrp="1"/>
          </p:cNvSpPr>
          <p:nvPr>
            <p:ph type="title"/>
          </p:nvPr>
        </p:nvSpPr>
        <p:spPr>
          <a:xfrm>
            <a:off x="811650" y="799739"/>
            <a:ext cx="6458400" cy="14799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Clr>
                <a:schemeClr val="dk1"/>
              </a:buClr>
              <a:buSzPts val="3600"/>
              <a:buNone/>
              <a:defRPr sz="3600" b="1">
                <a:solidFill>
                  <a:schemeClr val="dk2"/>
                </a:solidFill>
              </a:defRPr>
            </a:lvl1pPr>
            <a:lvl2pPr lvl="1" algn="l">
              <a:lnSpc>
                <a:spcPct val="100000"/>
              </a:lnSpc>
              <a:spcBef>
                <a:spcPts val="0"/>
              </a:spcBef>
              <a:spcAft>
                <a:spcPts val="0"/>
              </a:spcAft>
              <a:buClr>
                <a:schemeClr val="dk1"/>
              </a:buClr>
              <a:buSzPts val="3600"/>
              <a:buNone/>
              <a:defRPr sz="3600" b="1">
                <a:solidFill>
                  <a:schemeClr val="dk2"/>
                </a:solidFill>
              </a:defRPr>
            </a:lvl2pPr>
            <a:lvl3pPr lvl="2" algn="l">
              <a:lnSpc>
                <a:spcPct val="100000"/>
              </a:lnSpc>
              <a:spcBef>
                <a:spcPts val="0"/>
              </a:spcBef>
              <a:spcAft>
                <a:spcPts val="0"/>
              </a:spcAft>
              <a:buClr>
                <a:schemeClr val="dk1"/>
              </a:buClr>
              <a:buSzPts val="3600"/>
              <a:buNone/>
              <a:defRPr sz="3600" b="1">
                <a:solidFill>
                  <a:schemeClr val="dk2"/>
                </a:solidFill>
              </a:defRPr>
            </a:lvl3pPr>
            <a:lvl4pPr lvl="3" algn="l">
              <a:lnSpc>
                <a:spcPct val="100000"/>
              </a:lnSpc>
              <a:spcBef>
                <a:spcPts val="0"/>
              </a:spcBef>
              <a:spcAft>
                <a:spcPts val="0"/>
              </a:spcAft>
              <a:buClr>
                <a:schemeClr val="dk1"/>
              </a:buClr>
              <a:buSzPts val="3600"/>
              <a:buNone/>
              <a:defRPr sz="3600" b="1">
                <a:solidFill>
                  <a:schemeClr val="dk2"/>
                </a:solidFill>
              </a:defRPr>
            </a:lvl4pPr>
            <a:lvl5pPr lvl="4" algn="l">
              <a:lnSpc>
                <a:spcPct val="100000"/>
              </a:lnSpc>
              <a:spcBef>
                <a:spcPts val="0"/>
              </a:spcBef>
              <a:spcAft>
                <a:spcPts val="0"/>
              </a:spcAft>
              <a:buClr>
                <a:schemeClr val="dk1"/>
              </a:buClr>
              <a:buSzPts val="3600"/>
              <a:buNone/>
              <a:defRPr sz="3600" b="1">
                <a:solidFill>
                  <a:schemeClr val="dk2"/>
                </a:solidFill>
              </a:defRPr>
            </a:lvl5pPr>
            <a:lvl6pPr lvl="5" algn="l">
              <a:lnSpc>
                <a:spcPct val="100000"/>
              </a:lnSpc>
              <a:spcBef>
                <a:spcPts val="0"/>
              </a:spcBef>
              <a:spcAft>
                <a:spcPts val="0"/>
              </a:spcAft>
              <a:buClr>
                <a:schemeClr val="dk1"/>
              </a:buClr>
              <a:buSzPts val="3600"/>
              <a:buNone/>
              <a:defRPr sz="3600" b="1">
                <a:solidFill>
                  <a:schemeClr val="dk2"/>
                </a:solidFill>
              </a:defRPr>
            </a:lvl6pPr>
            <a:lvl7pPr lvl="6" algn="l">
              <a:lnSpc>
                <a:spcPct val="100000"/>
              </a:lnSpc>
              <a:spcBef>
                <a:spcPts val="0"/>
              </a:spcBef>
              <a:spcAft>
                <a:spcPts val="0"/>
              </a:spcAft>
              <a:buClr>
                <a:schemeClr val="dk1"/>
              </a:buClr>
              <a:buSzPts val="3600"/>
              <a:buNone/>
              <a:defRPr sz="3600" b="1">
                <a:solidFill>
                  <a:schemeClr val="dk2"/>
                </a:solidFill>
              </a:defRPr>
            </a:lvl7pPr>
            <a:lvl8pPr lvl="7" algn="l">
              <a:lnSpc>
                <a:spcPct val="100000"/>
              </a:lnSpc>
              <a:spcBef>
                <a:spcPts val="0"/>
              </a:spcBef>
              <a:spcAft>
                <a:spcPts val="0"/>
              </a:spcAft>
              <a:buClr>
                <a:schemeClr val="dk1"/>
              </a:buClr>
              <a:buSzPts val="3600"/>
              <a:buNone/>
              <a:defRPr sz="3600" b="1">
                <a:solidFill>
                  <a:schemeClr val="dk2"/>
                </a:solidFill>
              </a:defRPr>
            </a:lvl8pPr>
            <a:lvl9pPr lvl="8" algn="l">
              <a:lnSpc>
                <a:spcPct val="100000"/>
              </a:lnSpc>
              <a:spcBef>
                <a:spcPts val="0"/>
              </a:spcBef>
              <a:spcAft>
                <a:spcPts val="0"/>
              </a:spcAft>
              <a:buClr>
                <a:schemeClr val="dk1"/>
              </a:buClr>
              <a:buSzPts val="3600"/>
              <a:buNone/>
              <a:defRPr sz="3600" b="1">
                <a:solidFill>
                  <a:schemeClr val="dk2"/>
                </a:solidFill>
              </a:defRPr>
            </a:lvl9pPr>
          </a:lstStyle>
          <a:p>
            <a:endParaRPr/>
          </a:p>
        </p:txBody>
      </p:sp>
      <p:sp>
        <p:nvSpPr>
          <p:cNvPr id="88" name="Google Shape;88;p16"/>
          <p:cNvSpPr txBox="1">
            <a:spLocks noGrp="1"/>
          </p:cNvSpPr>
          <p:nvPr>
            <p:ph type="body" idx="1"/>
          </p:nvPr>
        </p:nvSpPr>
        <p:spPr>
          <a:xfrm>
            <a:off x="811650" y="2432039"/>
            <a:ext cx="6458400" cy="2037600"/>
          </a:xfrm>
          <a:prstGeom prst="rect">
            <a:avLst/>
          </a:prstGeom>
          <a:noFill/>
        </p:spPr>
        <p:txBody>
          <a:bodyPr spcFirstLastPara="1" wrap="square" lIns="91425" tIns="91425" rIns="91425" bIns="91425" anchor="t" anchorCtr="0">
            <a:normAutofit/>
          </a:bodyPr>
          <a:lstStyle>
            <a:lvl1pPr marL="457200" lvl="0" indent="-330200" algn="l">
              <a:lnSpc>
                <a:spcPct val="115000"/>
              </a:lnSpc>
              <a:spcBef>
                <a:spcPts val="0"/>
              </a:spcBef>
              <a:spcAft>
                <a:spcPts val="0"/>
              </a:spcAft>
              <a:buClr>
                <a:schemeClr val="dk2"/>
              </a:buClr>
              <a:buSzPts val="1600"/>
              <a:buChar char="●"/>
              <a:defRPr sz="1600">
                <a:solidFill>
                  <a:schemeClr val="dk2"/>
                </a:solidFill>
              </a:defRPr>
            </a:lvl1pPr>
            <a:lvl2pPr marL="914400" lvl="1" indent="-317500" algn="l">
              <a:lnSpc>
                <a:spcPct val="115000"/>
              </a:lnSpc>
              <a:spcBef>
                <a:spcPts val="0"/>
              </a:spcBef>
              <a:spcAft>
                <a:spcPts val="0"/>
              </a:spcAft>
              <a:buClr>
                <a:schemeClr val="dk2"/>
              </a:buClr>
              <a:buSzPts val="1400"/>
              <a:buChar char="○"/>
              <a:defRPr sz="1400">
                <a:solidFill>
                  <a:schemeClr val="dk2"/>
                </a:solidFill>
              </a:defRPr>
            </a:lvl2pPr>
            <a:lvl3pPr marL="1371600" lvl="2" indent="-317500" algn="l">
              <a:lnSpc>
                <a:spcPct val="115000"/>
              </a:lnSpc>
              <a:spcBef>
                <a:spcPts val="0"/>
              </a:spcBef>
              <a:spcAft>
                <a:spcPts val="0"/>
              </a:spcAft>
              <a:buClr>
                <a:schemeClr val="dk2"/>
              </a:buClr>
              <a:buSzPts val="1400"/>
              <a:buChar char="■"/>
              <a:defRPr sz="1400">
                <a:solidFill>
                  <a:schemeClr val="dk2"/>
                </a:solidFill>
              </a:defRPr>
            </a:lvl3pPr>
            <a:lvl4pPr marL="1828800" lvl="3" indent="-317500" algn="l">
              <a:lnSpc>
                <a:spcPct val="115000"/>
              </a:lnSpc>
              <a:spcBef>
                <a:spcPts val="0"/>
              </a:spcBef>
              <a:spcAft>
                <a:spcPts val="0"/>
              </a:spcAft>
              <a:buClr>
                <a:schemeClr val="dk2"/>
              </a:buClr>
              <a:buSzPts val="1400"/>
              <a:buChar char="●"/>
              <a:defRPr sz="1400">
                <a:solidFill>
                  <a:schemeClr val="dk2"/>
                </a:solidFill>
              </a:defRPr>
            </a:lvl4pPr>
            <a:lvl5pPr marL="2286000" lvl="4" indent="-317500" algn="l">
              <a:lnSpc>
                <a:spcPct val="115000"/>
              </a:lnSpc>
              <a:spcBef>
                <a:spcPts val="0"/>
              </a:spcBef>
              <a:spcAft>
                <a:spcPts val="0"/>
              </a:spcAft>
              <a:buClr>
                <a:schemeClr val="dk2"/>
              </a:buClr>
              <a:buSzPts val="1400"/>
              <a:buChar char="○"/>
              <a:defRPr sz="1400">
                <a:solidFill>
                  <a:schemeClr val="dk2"/>
                </a:solidFill>
              </a:defRPr>
            </a:lvl5pPr>
            <a:lvl6pPr marL="2743200" lvl="5" indent="-317500" algn="l">
              <a:lnSpc>
                <a:spcPct val="115000"/>
              </a:lnSpc>
              <a:spcBef>
                <a:spcPts val="0"/>
              </a:spcBef>
              <a:spcAft>
                <a:spcPts val="0"/>
              </a:spcAft>
              <a:buClr>
                <a:schemeClr val="dk2"/>
              </a:buClr>
              <a:buSzPts val="1400"/>
              <a:buChar char="■"/>
              <a:defRPr sz="1400">
                <a:solidFill>
                  <a:schemeClr val="dk2"/>
                </a:solidFill>
              </a:defRPr>
            </a:lvl6pPr>
            <a:lvl7pPr marL="3200400" lvl="6" indent="-317500" algn="l">
              <a:lnSpc>
                <a:spcPct val="115000"/>
              </a:lnSpc>
              <a:spcBef>
                <a:spcPts val="0"/>
              </a:spcBef>
              <a:spcAft>
                <a:spcPts val="0"/>
              </a:spcAft>
              <a:buClr>
                <a:schemeClr val="dk2"/>
              </a:buClr>
              <a:buSzPts val="1400"/>
              <a:buChar char="●"/>
              <a:defRPr sz="1400">
                <a:solidFill>
                  <a:schemeClr val="dk2"/>
                </a:solidFill>
              </a:defRPr>
            </a:lvl7pPr>
            <a:lvl8pPr marL="3657600" lvl="7" indent="-317500" algn="l">
              <a:lnSpc>
                <a:spcPct val="115000"/>
              </a:lnSpc>
              <a:spcBef>
                <a:spcPts val="0"/>
              </a:spcBef>
              <a:spcAft>
                <a:spcPts val="0"/>
              </a:spcAft>
              <a:buClr>
                <a:schemeClr val="dk2"/>
              </a:buClr>
              <a:buSzPts val="1400"/>
              <a:buChar char="○"/>
              <a:defRPr sz="1400">
                <a:solidFill>
                  <a:schemeClr val="dk2"/>
                </a:solidFill>
              </a:defRPr>
            </a:lvl8pPr>
            <a:lvl9pPr marL="4114800" lvl="8" indent="-317500" algn="l">
              <a:lnSpc>
                <a:spcPct val="115000"/>
              </a:lnSpc>
              <a:spcBef>
                <a:spcPts val="0"/>
              </a:spcBef>
              <a:spcAft>
                <a:spcPts val="0"/>
              </a:spcAft>
              <a:buClr>
                <a:schemeClr val="dk2"/>
              </a:buClr>
              <a:buSzPts val="1400"/>
              <a:buChar char="■"/>
              <a:defRPr sz="1400">
                <a:solidFill>
                  <a:schemeClr val="dk2"/>
                </a:solidFill>
              </a:defRPr>
            </a:lvl9pPr>
          </a:lstStyle>
          <a:p>
            <a:endParaRPr/>
          </a:p>
        </p:txBody>
      </p:sp>
      <p:sp>
        <p:nvSpPr>
          <p:cNvPr id="89" name="Google Shape;89;p16"/>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4">
  <p:cSld name="AUTOLAYOUT_7">
    <p:bg>
      <p:bgPr>
        <a:solidFill>
          <a:srgbClr val="FFFFFF"/>
        </a:solidFill>
        <a:effectLst/>
      </p:bgPr>
    </p:bg>
    <p:spTree>
      <p:nvGrpSpPr>
        <p:cNvPr id="1" name="Shape 90"/>
        <p:cNvGrpSpPr/>
        <p:nvPr/>
      </p:nvGrpSpPr>
      <p:grpSpPr>
        <a:xfrm>
          <a:off x="0" y="0"/>
          <a:ext cx="0" cy="0"/>
          <a:chOff x="0" y="0"/>
          <a:chExt cx="0" cy="0"/>
        </a:xfrm>
      </p:grpSpPr>
      <p:sp>
        <p:nvSpPr>
          <p:cNvPr id="91" name="Google Shape;91;p17"/>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7"/>
          <p:cNvSpPr txBox="1">
            <a:spLocks noGrp="1"/>
          </p:cNvSpPr>
          <p:nvPr>
            <p:ph type="title"/>
          </p:nvPr>
        </p:nvSpPr>
        <p:spPr>
          <a:xfrm>
            <a:off x="311700" y="2890625"/>
            <a:ext cx="7434600" cy="5874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Clr>
                <a:schemeClr val="dk1"/>
              </a:buClr>
              <a:buSzPts val="2600"/>
              <a:buNone/>
              <a:defRPr sz="2600">
                <a:solidFill>
                  <a:schemeClr val="dk1"/>
                </a:solidFill>
              </a:defRPr>
            </a:lvl1pPr>
            <a:lvl2pPr lvl="1" algn="l">
              <a:lnSpc>
                <a:spcPct val="100000"/>
              </a:lnSpc>
              <a:spcBef>
                <a:spcPts val="0"/>
              </a:spcBef>
              <a:spcAft>
                <a:spcPts val="0"/>
              </a:spcAft>
              <a:buClr>
                <a:schemeClr val="dk1"/>
              </a:buClr>
              <a:buSzPts val="2600"/>
              <a:buNone/>
              <a:defRPr sz="2600">
                <a:solidFill>
                  <a:schemeClr val="dk1"/>
                </a:solidFill>
              </a:defRPr>
            </a:lvl2pPr>
            <a:lvl3pPr lvl="2" algn="l">
              <a:lnSpc>
                <a:spcPct val="100000"/>
              </a:lnSpc>
              <a:spcBef>
                <a:spcPts val="0"/>
              </a:spcBef>
              <a:spcAft>
                <a:spcPts val="0"/>
              </a:spcAft>
              <a:buClr>
                <a:schemeClr val="dk1"/>
              </a:buClr>
              <a:buSzPts val="2600"/>
              <a:buNone/>
              <a:defRPr sz="2600">
                <a:solidFill>
                  <a:schemeClr val="dk1"/>
                </a:solidFill>
              </a:defRPr>
            </a:lvl3pPr>
            <a:lvl4pPr lvl="3" algn="l">
              <a:lnSpc>
                <a:spcPct val="100000"/>
              </a:lnSpc>
              <a:spcBef>
                <a:spcPts val="0"/>
              </a:spcBef>
              <a:spcAft>
                <a:spcPts val="0"/>
              </a:spcAft>
              <a:buClr>
                <a:schemeClr val="dk1"/>
              </a:buClr>
              <a:buSzPts val="2600"/>
              <a:buNone/>
              <a:defRPr sz="2600">
                <a:solidFill>
                  <a:schemeClr val="dk1"/>
                </a:solidFill>
              </a:defRPr>
            </a:lvl4pPr>
            <a:lvl5pPr lvl="4" algn="l">
              <a:lnSpc>
                <a:spcPct val="100000"/>
              </a:lnSpc>
              <a:spcBef>
                <a:spcPts val="0"/>
              </a:spcBef>
              <a:spcAft>
                <a:spcPts val="0"/>
              </a:spcAft>
              <a:buClr>
                <a:schemeClr val="dk1"/>
              </a:buClr>
              <a:buSzPts val="2600"/>
              <a:buNone/>
              <a:defRPr sz="2600">
                <a:solidFill>
                  <a:schemeClr val="dk1"/>
                </a:solidFill>
              </a:defRPr>
            </a:lvl5pPr>
            <a:lvl6pPr lvl="5" algn="l">
              <a:lnSpc>
                <a:spcPct val="100000"/>
              </a:lnSpc>
              <a:spcBef>
                <a:spcPts val="0"/>
              </a:spcBef>
              <a:spcAft>
                <a:spcPts val="0"/>
              </a:spcAft>
              <a:buClr>
                <a:schemeClr val="dk1"/>
              </a:buClr>
              <a:buSzPts val="2600"/>
              <a:buNone/>
              <a:defRPr sz="2600">
                <a:solidFill>
                  <a:schemeClr val="dk1"/>
                </a:solidFill>
              </a:defRPr>
            </a:lvl6pPr>
            <a:lvl7pPr lvl="6" algn="l">
              <a:lnSpc>
                <a:spcPct val="100000"/>
              </a:lnSpc>
              <a:spcBef>
                <a:spcPts val="0"/>
              </a:spcBef>
              <a:spcAft>
                <a:spcPts val="0"/>
              </a:spcAft>
              <a:buClr>
                <a:schemeClr val="dk1"/>
              </a:buClr>
              <a:buSzPts val="2600"/>
              <a:buNone/>
              <a:defRPr sz="2600">
                <a:solidFill>
                  <a:schemeClr val="dk1"/>
                </a:solidFill>
              </a:defRPr>
            </a:lvl7pPr>
            <a:lvl8pPr lvl="7" algn="l">
              <a:lnSpc>
                <a:spcPct val="100000"/>
              </a:lnSpc>
              <a:spcBef>
                <a:spcPts val="0"/>
              </a:spcBef>
              <a:spcAft>
                <a:spcPts val="0"/>
              </a:spcAft>
              <a:buClr>
                <a:schemeClr val="dk1"/>
              </a:buClr>
              <a:buSzPts val="2600"/>
              <a:buNone/>
              <a:defRPr sz="2600">
                <a:solidFill>
                  <a:schemeClr val="dk1"/>
                </a:solidFill>
              </a:defRPr>
            </a:lvl8pPr>
            <a:lvl9pPr lvl="8" algn="l">
              <a:lnSpc>
                <a:spcPct val="100000"/>
              </a:lnSpc>
              <a:spcBef>
                <a:spcPts val="0"/>
              </a:spcBef>
              <a:spcAft>
                <a:spcPts val="0"/>
              </a:spcAft>
              <a:buClr>
                <a:schemeClr val="dk1"/>
              </a:buClr>
              <a:buSzPts val="2600"/>
              <a:buNone/>
              <a:defRPr sz="2600">
                <a:solidFill>
                  <a:schemeClr val="dk1"/>
                </a:solidFill>
              </a:defRPr>
            </a:lvl9pPr>
          </a:lstStyle>
          <a:p>
            <a:endParaRPr/>
          </a:p>
        </p:txBody>
      </p:sp>
      <p:sp>
        <p:nvSpPr>
          <p:cNvPr id="93" name="Google Shape;93;p17"/>
          <p:cNvSpPr txBox="1">
            <a:spLocks noGrp="1"/>
          </p:cNvSpPr>
          <p:nvPr>
            <p:ph type="body" idx="1"/>
          </p:nvPr>
        </p:nvSpPr>
        <p:spPr>
          <a:xfrm>
            <a:off x="311700" y="3521425"/>
            <a:ext cx="6362400" cy="1141800"/>
          </a:xfrm>
          <a:prstGeom prst="rect">
            <a:avLst/>
          </a:prstGeom>
          <a:noFill/>
        </p:spPr>
        <p:txBody>
          <a:bodyPr spcFirstLastPara="1" wrap="square" lIns="91425" tIns="91425" rIns="91425" bIns="91425" anchor="t" anchorCtr="0">
            <a:normAutofit/>
          </a:bodyPr>
          <a:lstStyle>
            <a:lvl1pPr marL="457200" lvl="0" indent="-317500" algn="l">
              <a:lnSpc>
                <a:spcPct val="115000"/>
              </a:lnSpc>
              <a:spcBef>
                <a:spcPts val="0"/>
              </a:spcBef>
              <a:spcAft>
                <a:spcPts val="0"/>
              </a:spcAft>
              <a:buClr>
                <a:schemeClr val="dk2"/>
              </a:buClr>
              <a:buSzPts val="1400"/>
              <a:buChar char="●"/>
              <a:defRPr sz="1400">
                <a:solidFill>
                  <a:schemeClr val="dk2"/>
                </a:solidFill>
              </a:defRPr>
            </a:lvl1pPr>
            <a:lvl2pPr marL="914400" lvl="1" indent="-304800" algn="l">
              <a:lnSpc>
                <a:spcPct val="115000"/>
              </a:lnSpc>
              <a:spcBef>
                <a:spcPts val="0"/>
              </a:spcBef>
              <a:spcAft>
                <a:spcPts val="0"/>
              </a:spcAft>
              <a:buClr>
                <a:schemeClr val="dk2"/>
              </a:buClr>
              <a:buSzPts val="1200"/>
              <a:buChar char="○"/>
              <a:defRPr sz="1200">
                <a:solidFill>
                  <a:schemeClr val="dk2"/>
                </a:solidFill>
              </a:defRPr>
            </a:lvl2pPr>
            <a:lvl3pPr marL="1371600" lvl="2" indent="-304800" algn="l">
              <a:lnSpc>
                <a:spcPct val="115000"/>
              </a:lnSpc>
              <a:spcBef>
                <a:spcPts val="0"/>
              </a:spcBef>
              <a:spcAft>
                <a:spcPts val="0"/>
              </a:spcAft>
              <a:buClr>
                <a:schemeClr val="dk2"/>
              </a:buClr>
              <a:buSzPts val="1200"/>
              <a:buChar char="■"/>
              <a:defRPr sz="1200">
                <a:solidFill>
                  <a:schemeClr val="dk2"/>
                </a:solidFill>
              </a:defRPr>
            </a:lvl3pPr>
            <a:lvl4pPr marL="1828800" lvl="3" indent="-304800" algn="l">
              <a:lnSpc>
                <a:spcPct val="115000"/>
              </a:lnSpc>
              <a:spcBef>
                <a:spcPts val="0"/>
              </a:spcBef>
              <a:spcAft>
                <a:spcPts val="0"/>
              </a:spcAft>
              <a:buClr>
                <a:schemeClr val="dk2"/>
              </a:buClr>
              <a:buSzPts val="1200"/>
              <a:buChar char="●"/>
              <a:defRPr sz="1200">
                <a:solidFill>
                  <a:schemeClr val="dk2"/>
                </a:solidFill>
              </a:defRPr>
            </a:lvl4pPr>
            <a:lvl5pPr marL="2286000" lvl="4" indent="-304800" algn="l">
              <a:lnSpc>
                <a:spcPct val="115000"/>
              </a:lnSpc>
              <a:spcBef>
                <a:spcPts val="0"/>
              </a:spcBef>
              <a:spcAft>
                <a:spcPts val="0"/>
              </a:spcAft>
              <a:buClr>
                <a:schemeClr val="dk2"/>
              </a:buClr>
              <a:buSzPts val="1200"/>
              <a:buChar char="○"/>
              <a:defRPr sz="1200">
                <a:solidFill>
                  <a:schemeClr val="dk2"/>
                </a:solidFill>
              </a:defRPr>
            </a:lvl5pPr>
            <a:lvl6pPr marL="2743200" lvl="5" indent="-304800" algn="l">
              <a:lnSpc>
                <a:spcPct val="115000"/>
              </a:lnSpc>
              <a:spcBef>
                <a:spcPts val="0"/>
              </a:spcBef>
              <a:spcAft>
                <a:spcPts val="0"/>
              </a:spcAft>
              <a:buClr>
                <a:schemeClr val="dk2"/>
              </a:buClr>
              <a:buSzPts val="1200"/>
              <a:buChar char="■"/>
              <a:defRPr sz="1200">
                <a:solidFill>
                  <a:schemeClr val="dk2"/>
                </a:solidFill>
              </a:defRPr>
            </a:lvl6pPr>
            <a:lvl7pPr marL="3200400" lvl="6" indent="-304800" algn="l">
              <a:lnSpc>
                <a:spcPct val="115000"/>
              </a:lnSpc>
              <a:spcBef>
                <a:spcPts val="0"/>
              </a:spcBef>
              <a:spcAft>
                <a:spcPts val="0"/>
              </a:spcAft>
              <a:buClr>
                <a:schemeClr val="dk2"/>
              </a:buClr>
              <a:buSzPts val="1200"/>
              <a:buChar char="●"/>
              <a:defRPr sz="1200">
                <a:solidFill>
                  <a:schemeClr val="dk2"/>
                </a:solidFill>
              </a:defRPr>
            </a:lvl7pPr>
            <a:lvl8pPr marL="3657600" lvl="7" indent="-304800" algn="l">
              <a:lnSpc>
                <a:spcPct val="115000"/>
              </a:lnSpc>
              <a:spcBef>
                <a:spcPts val="0"/>
              </a:spcBef>
              <a:spcAft>
                <a:spcPts val="0"/>
              </a:spcAft>
              <a:buClr>
                <a:schemeClr val="dk2"/>
              </a:buClr>
              <a:buSzPts val="1200"/>
              <a:buChar char="○"/>
              <a:defRPr sz="1200">
                <a:solidFill>
                  <a:schemeClr val="dk2"/>
                </a:solidFill>
              </a:defRPr>
            </a:lvl8pPr>
            <a:lvl9pPr marL="4114800" lvl="8" indent="-304800" algn="l">
              <a:lnSpc>
                <a:spcPct val="115000"/>
              </a:lnSpc>
              <a:spcBef>
                <a:spcPts val="0"/>
              </a:spcBef>
              <a:spcAft>
                <a:spcPts val="0"/>
              </a:spcAft>
              <a:buClr>
                <a:schemeClr val="dk2"/>
              </a:buClr>
              <a:buSzPts val="1200"/>
              <a:buChar char="■"/>
              <a:defRPr sz="1200">
                <a:solidFill>
                  <a:schemeClr val="dk2"/>
                </a:solidFill>
              </a:defRPr>
            </a:lvl9pPr>
          </a:lstStyle>
          <a:p>
            <a:endParaRPr/>
          </a:p>
        </p:txBody>
      </p:sp>
      <p:sp>
        <p:nvSpPr>
          <p:cNvPr id="94" name="Google Shape;94;p17"/>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Fjalla One"/>
              <a:buNone/>
              <a:defRPr sz="3200">
                <a:solidFill>
                  <a:schemeClr val="lt1"/>
                </a:solidFill>
                <a:latin typeface="Fjalla One"/>
                <a:ea typeface="Fjalla One"/>
                <a:cs typeface="Fjalla One"/>
                <a:sym typeface="Fjalla One"/>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6.xml"/><Relationship Id="rId5" Type="http://schemas.openxmlformats.org/officeDocument/2006/relationships/image" Target="../media/image1.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ctrTitle"/>
          </p:nvPr>
        </p:nvSpPr>
        <p:spPr>
          <a:xfrm>
            <a:off x="591588" y="1371900"/>
            <a:ext cx="7960800" cy="1380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Disaster Tweet Prediction</a:t>
            </a:r>
            <a:endParaRPr/>
          </a:p>
          <a:p>
            <a:pPr marL="0" lvl="0" indent="0" algn="l" rtl="0">
              <a:spcBef>
                <a:spcPts val="0"/>
              </a:spcBef>
              <a:spcAft>
                <a:spcPts val="0"/>
              </a:spcAft>
              <a:buNone/>
            </a:pPr>
            <a:r>
              <a:rPr lang="en"/>
              <a:t>using NLP </a:t>
            </a:r>
            <a:endParaRPr/>
          </a:p>
        </p:txBody>
      </p:sp>
      <p:sp>
        <p:nvSpPr>
          <p:cNvPr id="100" name="Google Shape;100;p18"/>
          <p:cNvSpPr txBox="1">
            <a:spLocks noGrp="1"/>
          </p:cNvSpPr>
          <p:nvPr>
            <p:ph type="subTitle" idx="1"/>
          </p:nvPr>
        </p:nvSpPr>
        <p:spPr>
          <a:xfrm>
            <a:off x="591600" y="2806075"/>
            <a:ext cx="7960800" cy="432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By Tyusha Sarawagi &amp; Sarah Wright</a:t>
            </a:r>
            <a:endParaRPr/>
          </a:p>
        </p:txBody>
      </p:sp>
      <p:pic>
        <p:nvPicPr>
          <p:cNvPr id="101" name="Google Shape;101;p18"/>
          <p:cNvPicPr preferRelativeResize="0"/>
          <p:nvPr/>
        </p:nvPicPr>
        <p:blipFill>
          <a:blip r:embed="rId3">
            <a:alphaModFix/>
          </a:blip>
          <a:stretch>
            <a:fillRect/>
          </a:stretch>
        </p:blipFill>
        <p:spPr>
          <a:xfrm>
            <a:off x="703550" y="690850"/>
            <a:ext cx="2333074" cy="479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460950" y="256350"/>
            <a:ext cx="8222100" cy="767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Natural Language Processing (NLP)</a:t>
            </a:r>
            <a:endParaRPr/>
          </a:p>
        </p:txBody>
      </p:sp>
      <p:sp>
        <p:nvSpPr>
          <p:cNvPr id="173" name="Google Shape;173;p27"/>
          <p:cNvSpPr txBox="1">
            <a:spLocks noGrp="1"/>
          </p:cNvSpPr>
          <p:nvPr>
            <p:ph type="body" idx="1"/>
          </p:nvPr>
        </p:nvSpPr>
        <p:spPr>
          <a:xfrm>
            <a:off x="460950" y="2050825"/>
            <a:ext cx="5731500" cy="2600400"/>
          </a:xfrm>
          <a:prstGeom prst="rect">
            <a:avLst/>
          </a:prstGeom>
          <a:ln w="9525" cap="flat" cmpd="sng">
            <a:solidFill>
              <a:srgbClr val="212121"/>
            </a:solidFill>
            <a:prstDash val="solid"/>
            <a:round/>
            <a:headEnd type="none" w="sm" len="sm"/>
            <a:tailEnd type="none" w="sm" len="sm"/>
          </a:ln>
        </p:spPr>
        <p:txBody>
          <a:bodyPr spcFirstLastPara="1" wrap="square" lIns="91425" tIns="91425" rIns="91425" bIns="91425" anchor="t" anchorCtr="0">
            <a:normAutofit/>
          </a:bodyPr>
          <a:lstStyle/>
          <a:p>
            <a:pPr marL="457200" lvl="0" indent="-336550" algn="l" rtl="0">
              <a:lnSpc>
                <a:spcPct val="200000"/>
              </a:lnSpc>
              <a:spcBef>
                <a:spcPts val="0"/>
              </a:spcBef>
              <a:spcAft>
                <a:spcPts val="0"/>
              </a:spcAft>
              <a:buClr>
                <a:schemeClr val="dk2"/>
              </a:buClr>
              <a:buSzPts val="1700"/>
              <a:buChar char="❖"/>
            </a:pPr>
            <a:r>
              <a:rPr lang="en" sz="1700">
                <a:solidFill>
                  <a:schemeClr val="dk2"/>
                </a:solidFill>
              </a:rPr>
              <a:t>Morphological Analysis</a:t>
            </a:r>
            <a:endParaRPr sz="1700">
              <a:solidFill>
                <a:schemeClr val="dk2"/>
              </a:solidFill>
            </a:endParaRPr>
          </a:p>
          <a:p>
            <a:pPr marL="914400" lvl="1" indent="-330200" algn="l" rtl="0">
              <a:lnSpc>
                <a:spcPct val="200000"/>
              </a:lnSpc>
              <a:spcBef>
                <a:spcPts val="0"/>
              </a:spcBef>
              <a:spcAft>
                <a:spcPts val="0"/>
              </a:spcAft>
              <a:buClr>
                <a:schemeClr val="dk2"/>
              </a:buClr>
              <a:buSzPts val="1600"/>
              <a:buChar char="➢"/>
            </a:pPr>
            <a:r>
              <a:rPr lang="en" sz="1600">
                <a:solidFill>
                  <a:schemeClr val="dk2"/>
                </a:solidFill>
              </a:rPr>
              <a:t>Bag-of-Words/ Count Vectorization</a:t>
            </a:r>
            <a:endParaRPr sz="1600">
              <a:solidFill>
                <a:schemeClr val="dk2"/>
              </a:solidFill>
            </a:endParaRPr>
          </a:p>
          <a:p>
            <a:pPr marL="914400" lvl="1" indent="-330200" algn="l" rtl="0">
              <a:lnSpc>
                <a:spcPct val="200000"/>
              </a:lnSpc>
              <a:spcBef>
                <a:spcPts val="0"/>
              </a:spcBef>
              <a:spcAft>
                <a:spcPts val="0"/>
              </a:spcAft>
              <a:buClr>
                <a:schemeClr val="dk2"/>
              </a:buClr>
              <a:buSzPts val="1600"/>
              <a:buChar char="➢"/>
            </a:pPr>
            <a:r>
              <a:rPr lang="en" sz="1600">
                <a:solidFill>
                  <a:schemeClr val="dk2"/>
                </a:solidFill>
              </a:rPr>
              <a:t>Term Frequency Inverse Document Frequency (TFIDF)</a:t>
            </a:r>
            <a:endParaRPr sz="1600">
              <a:solidFill>
                <a:schemeClr val="dk2"/>
              </a:solidFill>
            </a:endParaRPr>
          </a:p>
          <a:p>
            <a:pPr marL="914400" lvl="1" indent="-330200" algn="l" rtl="0">
              <a:lnSpc>
                <a:spcPct val="200000"/>
              </a:lnSpc>
              <a:spcBef>
                <a:spcPts val="0"/>
              </a:spcBef>
              <a:spcAft>
                <a:spcPts val="0"/>
              </a:spcAft>
              <a:buClr>
                <a:schemeClr val="dk2"/>
              </a:buClr>
              <a:buSzPts val="1600"/>
              <a:buChar char="➢"/>
            </a:pPr>
            <a:r>
              <a:rPr lang="en" sz="1600">
                <a:solidFill>
                  <a:schemeClr val="dk2"/>
                </a:solidFill>
              </a:rPr>
              <a:t>Part-of-Speech Tagging</a:t>
            </a:r>
            <a:endParaRPr sz="1600">
              <a:solidFill>
                <a:schemeClr val="dk2"/>
              </a:solidFill>
            </a:endParaRPr>
          </a:p>
        </p:txBody>
      </p:sp>
      <p:sp>
        <p:nvSpPr>
          <p:cNvPr id="174" name="Google Shape;174;p27"/>
          <p:cNvSpPr txBox="1">
            <a:spLocks noGrp="1"/>
          </p:cNvSpPr>
          <p:nvPr>
            <p:ph type="title"/>
          </p:nvPr>
        </p:nvSpPr>
        <p:spPr>
          <a:xfrm>
            <a:off x="460950" y="964750"/>
            <a:ext cx="8222100" cy="5559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1400">
                <a:latin typeface="Roboto"/>
                <a:ea typeface="Roboto"/>
                <a:cs typeface="Roboto"/>
                <a:sym typeface="Roboto"/>
              </a:rPr>
              <a:t>Natural language processing (NLP) refers to the branch of computer science concerned with giving computers the ability to understand text and spoken words in much the same way human beings can.</a:t>
            </a:r>
            <a:endParaRPr sz="1400">
              <a:latin typeface="Roboto"/>
              <a:ea typeface="Roboto"/>
              <a:cs typeface="Roboto"/>
              <a:sym typeface="Roboto"/>
            </a:endParaRPr>
          </a:p>
        </p:txBody>
      </p:sp>
      <p:pic>
        <p:nvPicPr>
          <p:cNvPr id="175" name="Google Shape;175;p27"/>
          <p:cNvPicPr preferRelativeResize="0"/>
          <p:nvPr/>
        </p:nvPicPr>
        <p:blipFill>
          <a:blip r:embed="rId3">
            <a:alphaModFix/>
          </a:blip>
          <a:stretch>
            <a:fillRect/>
          </a:stretch>
        </p:blipFill>
        <p:spPr>
          <a:xfrm flipH="1">
            <a:off x="6640778" y="1668313"/>
            <a:ext cx="3817000" cy="3475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28"/>
          <p:cNvPicPr preferRelativeResize="0"/>
          <p:nvPr/>
        </p:nvPicPr>
        <p:blipFill>
          <a:blip r:embed="rId3">
            <a:alphaModFix/>
          </a:blip>
          <a:stretch>
            <a:fillRect/>
          </a:stretch>
        </p:blipFill>
        <p:spPr>
          <a:xfrm>
            <a:off x="2275200" y="621838"/>
            <a:ext cx="6594225" cy="4301135"/>
          </a:xfrm>
          <a:prstGeom prst="rect">
            <a:avLst/>
          </a:prstGeom>
          <a:noFill/>
          <a:ln>
            <a:noFill/>
          </a:ln>
        </p:spPr>
      </p:pic>
      <p:sp>
        <p:nvSpPr>
          <p:cNvPr id="181" name="Google Shape;181;p28"/>
          <p:cNvSpPr/>
          <p:nvPr/>
        </p:nvSpPr>
        <p:spPr>
          <a:xfrm rot="1002938">
            <a:off x="7138897" y="51150"/>
            <a:ext cx="1407056" cy="801902"/>
          </a:xfrm>
          <a:prstGeom prst="cloudCallout">
            <a:avLst>
              <a:gd name="adj1" fmla="val -20833"/>
              <a:gd name="adj2" fmla="val 62500"/>
            </a:avLst>
          </a:prstGeom>
          <a:noFill/>
          <a:ln w="28575" cap="flat" cmpd="sng">
            <a:solidFill>
              <a:srgbClr val="42A9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8"/>
          <p:cNvSpPr txBox="1">
            <a:spLocks noGrp="1"/>
          </p:cNvSpPr>
          <p:nvPr>
            <p:ph type="title"/>
          </p:nvPr>
        </p:nvSpPr>
        <p:spPr>
          <a:xfrm>
            <a:off x="185350" y="352000"/>
            <a:ext cx="2683200" cy="407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Selection</a:t>
            </a:r>
            <a:endParaRPr/>
          </a:p>
        </p:txBody>
      </p:sp>
      <p:pic>
        <p:nvPicPr>
          <p:cNvPr id="183" name="Google Shape;183;p28"/>
          <p:cNvPicPr preferRelativeResize="0"/>
          <p:nvPr/>
        </p:nvPicPr>
        <p:blipFill>
          <a:blip r:embed="rId4">
            <a:alphaModFix/>
          </a:blip>
          <a:stretch>
            <a:fillRect/>
          </a:stretch>
        </p:blipFill>
        <p:spPr>
          <a:xfrm>
            <a:off x="-1351697" y="1372963"/>
            <a:ext cx="3817000" cy="3475175"/>
          </a:xfrm>
          <a:prstGeom prst="rect">
            <a:avLst/>
          </a:prstGeom>
          <a:noFill/>
          <a:ln>
            <a:noFill/>
          </a:ln>
        </p:spPr>
      </p:pic>
      <p:sp>
        <p:nvSpPr>
          <p:cNvPr id="184" name="Google Shape;184;p28"/>
          <p:cNvSpPr/>
          <p:nvPr/>
        </p:nvSpPr>
        <p:spPr>
          <a:xfrm>
            <a:off x="6465625" y="619825"/>
            <a:ext cx="767700" cy="392400"/>
          </a:xfrm>
          <a:prstGeom prst="roundRect">
            <a:avLst>
              <a:gd name="adj" fmla="val 16667"/>
            </a:avLst>
          </a:prstGeom>
          <a:noFill/>
          <a:ln w="38100" cap="flat" cmpd="sng">
            <a:solidFill>
              <a:srgbClr val="42A9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8"/>
          <p:cNvSpPr/>
          <p:nvPr/>
        </p:nvSpPr>
        <p:spPr>
          <a:xfrm>
            <a:off x="7462475" y="1753975"/>
            <a:ext cx="1407000" cy="237900"/>
          </a:xfrm>
          <a:prstGeom prst="roundRect">
            <a:avLst>
              <a:gd name="adj" fmla="val 16667"/>
            </a:avLst>
          </a:prstGeom>
          <a:noFill/>
          <a:ln w="38100" cap="flat" cmpd="sng">
            <a:solidFill>
              <a:srgbClr val="42A9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8"/>
          <p:cNvSpPr txBox="1"/>
          <p:nvPr/>
        </p:nvSpPr>
        <p:spPr>
          <a:xfrm>
            <a:off x="7318050" y="125325"/>
            <a:ext cx="1245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u="sng">
                <a:solidFill>
                  <a:srgbClr val="42A9EA"/>
                </a:solidFill>
                <a:latin typeface="Roboto"/>
                <a:ea typeface="Roboto"/>
                <a:cs typeface="Roboto"/>
                <a:sym typeface="Roboto"/>
              </a:rPr>
              <a:t>*Random Forest: </a:t>
            </a:r>
            <a:endParaRPr sz="900" u="sng">
              <a:solidFill>
                <a:srgbClr val="42A9EA"/>
              </a:solidFill>
              <a:latin typeface="Roboto"/>
              <a:ea typeface="Roboto"/>
              <a:cs typeface="Roboto"/>
              <a:sym typeface="Roboto"/>
            </a:endParaRPr>
          </a:p>
          <a:p>
            <a:pPr marL="0" lvl="0" indent="0" algn="l" rtl="0">
              <a:spcBef>
                <a:spcPts val="0"/>
              </a:spcBef>
              <a:spcAft>
                <a:spcPts val="0"/>
              </a:spcAft>
              <a:buNone/>
            </a:pPr>
            <a:r>
              <a:rPr lang="en" sz="800">
                <a:latin typeface="Roboto"/>
                <a:ea typeface="Roboto"/>
                <a:cs typeface="Roboto"/>
                <a:sym typeface="Roboto"/>
              </a:rPr>
              <a:t>Which combines several Decision Trees </a:t>
            </a:r>
            <a:endParaRPr sz="800">
              <a:latin typeface="Roboto"/>
              <a:ea typeface="Roboto"/>
              <a:cs typeface="Roboto"/>
              <a:sym typeface="Roboto"/>
            </a:endParaRPr>
          </a:p>
        </p:txBody>
      </p:sp>
      <p:sp>
        <p:nvSpPr>
          <p:cNvPr id="187" name="Google Shape;187;p28"/>
          <p:cNvSpPr txBox="1"/>
          <p:nvPr/>
        </p:nvSpPr>
        <p:spPr>
          <a:xfrm>
            <a:off x="1908138" y="4848150"/>
            <a:ext cx="80475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solidFill>
                  <a:srgbClr val="616161"/>
                </a:solidFill>
                <a:latin typeface="Roboto"/>
                <a:ea typeface="Roboto"/>
                <a:cs typeface="Roboto"/>
                <a:sym typeface="Roboto"/>
              </a:rPr>
              <a:t>W. Medhat, A. Hassan, and H. Korashy, “Sentiment analysis algorithms and applications: A survey,”</a:t>
            </a:r>
            <a:endParaRPr sz="900">
              <a:solidFill>
                <a:srgbClr val="61616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704500" y="-186111"/>
            <a:ext cx="6458400" cy="1479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Model Selection</a:t>
            </a:r>
            <a:endParaRPr/>
          </a:p>
        </p:txBody>
      </p:sp>
      <p:sp>
        <p:nvSpPr>
          <p:cNvPr id="193" name="Google Shape;193;p29"/>
          <p:cNvSpPr txBox="1">
            <a:spLocks noGrp="1"/>
          </p:cNvSpPr>
          <p:nvPr>
            <p:ph type="body" idx="1"/>
          </p:nvPr>
        </p:nvSpPr>
        <p:spPr>
          <a:xfrm>
            <a:off x="503850" y="1575900"/>
            <a:ext cx="6408000" cy="3270000"/>
          </a:xfrm>
          <a:prstGeom prst="rect">
            <a:avLst/>
          </a:prstGeom>
        </p:spPr>
        <p:txBody>
          <a:bodyPr spcFirstLastPara="1" wrap="square" lIns="91425" tIns="91425" rIns="91425" bIns="91425" anchor="t" anchorCtr="0">
            <a:normAutofit fontScale="25000"/>
          </a:bodyPr>
          <a:lstStyle/>
          <a:p>
            <a:pPr marL="457200" lvl="0" indent="-312859" algn="l" rtl="0">
              <a:spcBef>
                <a:spcPts val="0"/>
              </a:spcBef>
              <a:spcAft>
                <a:spcPts val="0"/>
              </a:spcAft>
              <a:buSzPct val="100000"/>
              <a:buAutoNum type="arabicPeriod"/>
            </a:pPr>
            <a:r>
              <a:rPr lang="en" sz="5307"/>
              <a:t>Random Forest: 78% accuracy </a:t>
            </a:r>
            <a:endParaRPr sz="5307"/>
          </a:p>
          <a:p>
            <a:pPr marL="914400" lvl="1" indent="-312859" algn="l" rtl="0">
              <a:spcBef>
                <a:spcPts val="1000"/>
              </a:spcBef>
              <a:spcAft>
                <a:spcPts val="0"/>
              </a:spcAft>
              <a:buSzPct val="100000"/>
              <a:buAutoNum type="alphaLcPeriod"/>
            </a:pPr>
            <a:r>
              <a:rPr lang="en" sz="5307"/>
              <a:t>Random forest is a supervised machine learning algorithm that is commonly used to solve classification and regression issues</a:t>
            </a:r>
            <a:endParaRPr sz="5307"/>
          </a:p>
          <a:p>
            <a:pPr marL="914400" lvl="1" indent="-312859" algn="l" rtl="0">
              <a:spcBef>
                <a:spcPts val="1000"/>
              </a:spcBef>
              <a:spcAft>
                <a:spcPts val="0"/>
              </a:spcAft>
              <a:buSzPct val="100000"/>
              <a:buAutoNum type="alphaLcPeriod"/>
            </a:pPr>
            <a:r>
              <a:rPr lang="en" sz="5307"/>
              <a:t>Random Forest Algorithm is that it can handle data sets with both continuous and categorical variables</a:t>
            </a:r>
            <a:endParaRPr sz="5307"/>
          </a:p>
          <a:p>
            <a:pPr marL="0" lvl="0" indent="0" algn="l" rtl="0">
              <a:spcBef>
                <a:spcPts val="1000"/>
              </a:spcBef>
              <a:spcAft>
                <a:spcPts val="0"/>
              </a:spcAft>
              <a:buNone/>
            </a:pPr>
            <a:endParaRPr sz="107"/>
          </a:p>
          <a:p>
            <a:pPr marL="457200" lvl="0" indent="-312859" algn="l" rtl="0">
              <a:spcBef>
                <a:spcPts val="1000"/>
              </a:spcBef>
              <a:spcAft>
                <a:spcPts val="0"/>
              </a:spcAft>
              <a:buSzPct val="100000"/>
              <a:buAutoNum type="arabicPeriod"/>
            </a:pPr>
            <a:r>
              <a:rPr lang="en" sz="5307"/>
              <a:t>Multinomial Naive Bayes: 80% accuracy !! </a:t>
            </a:r>
            <a:endParaRPr sz="5307"/>
          </a:p>
          <a:p>
            <a:pPr marL="914400" lvl="1" indent="-312859" algn="l" rtl="0">
              <a:spcBef>
                <a:spcPts val="1000"/>
              </a:spcBef>
              <a:spcAft>
                <a:spcPts val="0"/>
              </a:spcAft>
              <a:buSzPct val="100000"/>
              <a:buAutoNum type="alphaLcPeriod"/>
            </a:pPr>
            <a:r>
              <a:rPr lang="en" sz="5307">
                <a:latin typeface="Arial"/>
                <a:ea typeface="Arial"/>
                <a:cs typeface="Arial"/>
                <a:sym typeface="Arial"/>
              </a:rPr>
              <a:t>Multinomial Naive Bayes is commonly used in multinomial event models such as bag-of-words, which is a way of representing a document as vector space by counting words.</a:t>
            </a:r>
            <a:endParaRPr sz="5307"/>
          </a:p>
          <a:p>
            <a:pPr marL="0" lvl="0" indent="0" algn="l" rtl="0">
              <a:spcBef>
                <a:spcPts val="1000"/>
              </a:spcBef>
              <a:spcAft>
                <a:spcPts val="1600"/>
              </a:spcAft>
              <a:buNone/>
            </a:pPr>
            <a:endParaRPr/>
          </a:p>
        </p:txBody>
      </p:sp>
      <p:sp>
        <p:nvSpPr>
          <p:cNvPr id="194" name="Google Shape;194;p29"/>
          <p:cNvSpPr txBox="1"/>
          <p:nvPr/>
        </p:nvSpPr>
        <p:spPr>
          <a:xfrm>
            <a:off x="7139700" y="3522300"/>
            <a:ext cx="1777500" cy="1323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600">
                <a:latin typeface="Fjalla One"/>
                <a:ea typeface="Fjalla One"/>
                <a:cs typeface="Fjalla One"/>
                <a:sym typeface="Fjalla One"/>
              </a:rPr>
              <a:t>80.6%</a:t>
            </a:r>
            <a:endParaRPr sz="4600">
              <a:latin typeface="Fjalla One"/>
              <a:ea typeface="Fjalla One"/>
              <a:cs typeface="Fjalla One"/>
              <a:sym typeface="Fjalla One"/>
            </a:endParaRPr>
          </a:p>
          <a:p>
            <a:pPr marL="0" lvl="0" indent="0" algn="ctr" rtl="0">
              <a:spcBef>
                <a:spcPts val="0"/>
              </a:spcBef>
              <a:spcAft>
                <a:spcPts val="0"/>
              </a:spcAft>
              <a:buNone/>
            </a:pPr>
            <a:r>
              <a:rPr lang="en" sz="2800">
                <a:latin typeface="Fjalla One"/>
                <a:ea typeface="Fjalla One"/>
                <a:cs typeface="Fjalla One"/>
                <a:sym typeface="Fjalla One"/>
              </a:rPr>
              <a:t>ACCURACY</a:t>
            </a:r>
            <a:endParaRPr sz="2800">
              <a:latin typeface="Fjalla One"/>
              <a:ea typeface="Fjalla One"/>
              <a:cs typeface="Fjalla One"/>
              <a:sym typeface="Fjalla One"/>
            </a:endParaRPr>
          </a:p>
        </p:txBody>
      </p:sp>
      <p:pic>
        <p:nvPicPr>
          <p:cNvPr id="195" name="Google Shape;195;p29"/>
          <p:cNvPicPr preferRelativeResize="0"/>
          <p:nvPr/>
        </p:nvPicPr>
        <p:blipFill>
          <a:blip r:embed="rId3">
            <a:alphaModFix/>
          </a:blip>
          <a:stretch>
            <a:fillRect/>
          </a:stretch>
        </p:blipFill>
        <p:spPr>
          <a:xfrm>
            <a:off x="7139741" y="2473750"/>
            <a:ext cx="1777400" cy="1048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30"/>
          <p:cNvPicPr preferRelativeResize="0"/>
          <p:nvPr/>
        </p:nvPicPr>
        <p:blipFill rotWithShape="1">
          <a:blip r:embed="rId3">
            <a:alphaModFix amt="90000"/>
          </a:blip>
          <a:srcRect l="258" r="268"/>
          <a:stretch/>
        </p:blipFill>
        <p:spPr>
          <a:xfrm>
            <a:off x="5520950" y="1070675"/>
            <a:ext cx="2967600" cy="2983200"/>
          </a:xfrm>
          <a:prstGeom prst="ellipse">
            <a:avLst/>
          </a:prstGeom>
          <a:noFill/>
          <a:ln>
            <a:noFill/>
          </a:ln>
        </p:spPr>
      </p:pic>
      <p:sp>
        <p:nvSpPr>
          <p:cNvPr id="201" name="Google Shape;201;p30"/>
          <p:cNvSpPr txBox="1">
            <a:spLocks noGrp="1"/>
          </p:cNvSpPr>
          <p:nvPr>
            <p:ph type="title"/>
          </p:nvPr>
        </p:nvSpPr>
        <p:spPr>
          <a:xfrm>
            <a:off x="339575" y="851900"/>
            <a:ext cx="4756200" cy="3420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Which messages on Twitter can be </a:t>
            </a:r>
            <a:r>
              <a:rPr lang="en" b="1"/>
              <a:t>classified</a:t>
            </a:r>
            <a:r>
              <a:rPr lang="en"/>
              <a:t> as Natural Disasters, and</a:t>
            </a:r>
            <a:endParaRPr/>
          </a:p>
          <a:p>
            <a:pPr marL="0" lvl="0" indent="0" algn="l" rtl="0">
              <a:spcBef>
                <a:spcPts val="0"/>
              </a:spcBef>
              <a:spcAft>
                <a:spcPts val="0"/>
              </a:spcAft>
              <a:buNone/>
            </a:pPr>
            <a:r>
              <a:rPr lang="en">
                <a:highlight>
                  <a:srgbClr val="15202B"/>
                </a:highlight>
              </a:rPr>
              <a:t>how can we </a:t>
            </a:r>
            <a:r>
              <a:rPr lang="en" b="1">
                <a:highlight>
                  <a:srgbClr val="15202B"/>
                </a:highlight>
              </a:rPr>
              <a:t>use</a:t>
            </a:r>
            <a:r>
              <a:rPr lang="en">
                <a:highlight>
                  <a:srgbClr val="15202B"/>
                </a:highlight>
              </a:rPr>
              <a:t> that</a:t>
            </a:r>
            <a:r>
              <a:rPr lang="en"/>
              <a:t>?</a:t>
            </a:r>
            <a:endParaRPr/>
          </a:p>
        </p:txBody>
      </p:sp>
      <p:sp>
        <p:nvSpPr>
          <p:cNvPr id="202" name="Google Shape;202;p30"/>
          <p:cNvSpPr txBox="1">
            <a:spLocks noGrp="1"/>
          </p:cNvSpPr>
          <p:nvPr>
            <p:ph type="title"/>
          </p:nvPr>
        </p:nvSpPr>
        <p:spPr>
          <a:xfrm>
            <a:off x="339575" y="851900"/>
            <a:ext cx="4756200" cy="3420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highlight>
                  <a:srgbClr val="5094CC"/>
                </a:highlight>
              </a:rPr>
              <a:t>how can we </a:t>
            </a:r>
            <a:r>
              <a:rPr lang="en" b="1">
                <a:highlight>
                  <a:srgbClr val="5094CC"/>
                </a:highlight>
              </a:rPr>
              <a:t>use</a:t>
            </a:r>
            <a:r>
              <a:rPr lang="en">
                <a:highlight>
                  <a:srgbClr val="5094CC"/>
                </a:highlight>
              </a:rPr>
              <a:t> that</a:t>
            </a:r>
            <a:r>
              <a:rPr lang="en"/>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2A9EA"/>
        </a:solidFill>
        <a:effectLst/>
      </p:bgPr>
    </p:bg>
    <p:spTree>
      <p:nvGrpSpPr>
        <p:cNvPr id="1" name="Shape 206"/>
        <p:cNvGrpSpPr/>
        <p:nvPr/>
      </p:nvGrpSpPr>
      <p:grpSpPr>
        <a:xfrm>
          <a:off x="0" y="0"/>
          <a:ext cx="0" cy="0"/>
          <a:chOff x="0" y="0"/>
          <a:chExt cx="0" cy="0"/>
        </a:xfrm>
      </p:grpSpPr>
      <p:pic>
        <p:nvPicPr>
          <p:cNvPr id="207" name="Google Shape;207;p31"/>
          <p:cNvPicPr preferRelativeResize="0"/>
          <p:nvPr/>
        </p:nvPicPr>
        <p:blipFill rotWithShape="1">
          <a:blip r:embed="rId3">
            <a:alphaModFix amt="82000"/>
          </a:blip>
          <a:srcRect l="18884" r="18891"/>
          <a:stretch/>
        </p:blipFill>
        <p:spPr>
          <a:xfrm>
            <a:off x="3047650" y="0"/>
            <a:ext cx="6096351" cy="5143501"/>
          </a:xfrm>
          <a:prstGeom prst="rect">
            <a:avLst/>
          </a:prstGeom>
          <a:noFill/>
          <a:ln>
            <a:noFill/>
          </a:ln>
        </p:spPr>
      </p:pic>
      <p:sp>
        <p:nvSpPr>
          <p:cNvPr id="208" name="Google Shape;208;p31"/>
          <p:cNvSpPr/>
          <p:nvPr/>
        </p:nvSpPr>
        <p:spPr>
          <a:xfrm>
            <a:off x="-73925" y="-73925"/>
            <a:ext cx="7494900" cy="5291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1"/>
          <p:cNvSpPr txBox="1">
            <a:spLocks noGrp="1"/>
          </p:cNvSpPr>
          <p:nvPr>
            <p:ph type="body" idx="1"/>
          </p:nvPr>
        </p:nvSpPr>
        <p:spPr>
          <a:xfrm>
            <a:off x="51175" y="1385850"/>
            <a:ext cx="7244700" cy="36690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1000"/>
              </a:spcBef>
              <a:spcAft>
                <a:spcPts val="0"/>
              </a:spcAft>
              <a:buClr>
                <a:schemeClr val="lt1"/>
              </a:buClr>
              <a:buSzPts val="1500"/>
              <a:buChar char="❖"/>
            </a:pPr>
            <a:r>
              <a:rPr lang="en" sz="1500">
                <a:solidFill>
                  <a:schemeClr val="lt1"/>
                </a:solidFill>
              </a:rPr>
              <a:t>Twitter is a crucial channel of communication.</a:t>
            </a:r>
            <a:endParaRPr sz="1500">
              <a:solidFill>
                <a:schemeClr val="lt1"/>
              </a:solidFill>
            </a:endParaRPr>
          </a:p>
          <a:p>
            <a:pPr marL="0" lvl="0" indent="0" algn="l" rtl="0">
              <a:lnSpc>
                <a:spcPct val="115000"/>
              </a:lnSpc>
              <a:spcBef>
                <a:spcPts val="1000"/>
              </a:spcBef>
              <a:spcAft>
                <a:spcPts val="0"/>
              </a:spcAft>
              <a:buNone/>
            </a:pPr>
            <a:endParaRPr sz="1000">
              <a:solidFill>
                <a:schemeClr val="lt1"/>
              </a:solidFill>
            </a:endParaRPr>
          </a:p>
          <a:p>
            <a:pPr marL="457200" lvl="0" indent="-323850" algn="l" rtl="0">
              <a:lnSpc>
                <a:spcPct val="115000"/>
              </a:lnSpc>
              <a:spcBef>
                <a:spcPts val="1000"/>
              </a:spcBef>
              <a:spcAft>
                <a:spcPts val="0"/>
              </a:spcAft>
              <a:buClr>
                <a:schemeClr val="lt1"/>
              </a:buClr>
              <a:buSzPts val="1500"/>
              <a:buChar char="❖"/>
            </a:pPr>
            <a:r>
              <a:rPr lang="en" sz="1500">
                <a:solidFill>
                  <a:schemeClr val="lt1"/>
                </a:solidFill>
              </a:rPr>
              <a:t>Crisis information shared on social media has the potential to save thousands of lives by informing others and allowing them to take preventative action.</a:t>
            </a:r>
            <a:endParaRPr sz="1500">
              <a:solidFill>
                <a:schemeClr val="lt1"/>
              </a:solidFill>
            </a:endParaRPr>
          </a:p>
          <a:p>
            <a:pPr marL="0" lvl="0" indent="0" algn="l" rtl="0">
              <a:lnSpc>
                <a:spcPct val="115000"/>
              </a:lnSpc>
              <a:spcBef>
                <a:spcPts val="1000"/>
              </a:spcBef>
              <a:spcAft>
                <a:spcPts val="0"/>
              </a:spcAft>
              <a:buNone/>
            </a:pPr>
            <a:endParaRPr sz="1000">
              <a:solidFill>
                <a:schemeClr val="lt1"/>
              </a:solidFill>
            </a:endParaRPr>
          </a:p>
          <a:p>
            <a:pPr marL="457200" lvl="0" indent="-323850" algn="l" rtl="0">
              <a:lnSpc>
                <a:spcPct val="115000"/>
              </a:lnSpc>
              <a:spcBef>
                <a:spcPts val="1000"/>
              </a:spcBef>
              <a:spcAft>
                <a:spcPts val="0"/>
              </a:spcAft>
              <a:buClr>
                <a:schemeClr val="lt1"/>
              </a:buClr>
              <a:buSzPts val="1500"/>
              <a:buChar char="❖"/>
            </a:pPr>
            <a:r>
              <a:rPr lang="en" sz="1500">
                <a:solidFill>
                  <a:schemeClr val="lt1"/>
                </a:solidFill>
              </a:rPr>
              <a:t>Many agencies are attempting to examine tweets programmatically to detect disasters and emergencies. </a:t>
            </a:r>
            <a:endParaRPr sz="1500">
              <a:solidFill>
                <a:schemeClr val="lt1"/>
              </a:solidFill>
            </a:endParaRPr>
          </a:p>
          <a:p>
            <a:pPr marL="0" lvl="0" indent="0" algn="l" rtl="0">
              <a:lnSpc>
                <a:spcPct val="115000"/>
              </a:lnSpc>
              <a:spcBef>
                <a:spcPts val="1000"/>
              </a:spcBef>
              <a:spcAft>
                <a:spcPts val="0"/>
              </a:spcAft>
              <a:buNone/>
            </a:pPr>
            <a:endParaRPr sz="1000">
              <a:solidFill>
                <a:schemeClr val="lt1"/>
              </a:solidFill>
            </a:endParaRPr>
          </a:p>
          <a:p>
            <a:pPr marL="457200" lvl="0" indent="-323850" algn="l" rtl="0">
              <a:lnSpc>
                <a:spcPct val="115000"/>
              </a:lnSpc>
              <a:spcBef>
                <a:spcPts val="1000"/>
              </a:spcBef>
              <a:spcAft>
                <a:spcPts val="1000"/>
              </a:spcAft>
              <a:buClr>
                <a:schemeClr val="lt1"/>
              </a:buClr>
              <a:buSzPts val="1500"/>
              <a:buChar char="❖"/>
            </a:pPr>
            <a:r>
              <a:rPr lang="en" sz="1500">
                <a:solidFill>
                  <a:schemeClr val="lt1"/>
                </a:solidFill>
              </a:rPr>
              <a:t>This type of effort can benefit millions of people who have access to the internet and can be notified in the event of an emergency or tragedy.</a:t>
            </a:r>
            <a:endParaRPr sz="1500">
              <a:solidFill>
                <a:schemeClr val="lt1"/>
              </a:solidFill>
            </a:endParaRPr>
          </a:p>
        </p:txBody>
      </p:sp>
      <p:sp>
        <p:nvSpPr>
          <p:cNvPr id="210" name="Google Shape;210;p31"/>
          <p:cNvSpPr txBox="1">
            <a:spLocks noGrp="1"/>
          </p:cNvSpPr>
          <p:nvPr>
            <p:ph type="title"/>
          </p:nvPr>
        </p:nvSpPr>
        <p:spPr>
          <a:xfrm>
            <a:off x="185350" y="679625"/>
            <a:ext cx="3482400" cy="5562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3600" b="0">
                <a:solidFill>
                  <a:schemeClr val="lt1"/>
                </a:solidFill>
                <a:highlight>
                  <a:srgbClr val="15202B"/>
                </a:highlight>
              </a:rPr>
              <a:t>How can we </a:t>
            </a:r>
            <a:r>
              <a:rPr lang="en" sz="3600">
                <a:solidFill>
                  <a:schemeClr val="lt1"/>
                </a:solidFill>
                <a:highlight>
                  <a:srgbClr val="15202B"/>
                </a:highlight>
              </a:rPr>
              <a:t>use</a:t>
            </a:r>
            <a:r>
              <a:rPr lang="en" sz="3600" b="0">
                <a:solidFill>
                  <a:schemeClr val="lt1"/>
                </a:solidFill>
                <a:highlight>
                  <a:srgbClr val="15202B"/>
                </a:highlight>
              </a:rPr>
              <a:t> that?</a:t>
            </a:r>
            <a:endParaRPr>
              <a:solidFill>
                <a:schemeClr val="lt1"/>
              </a:solidFill>
              <a:highlight>
                <a:srgbClr val="15202B"/>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2A9EA"/>
        </a:solidFill>
        <a:effectLst/>
      </p:bgPr>
    </p:bg>
    <p:spTree>
      <p:nvGrpSpPr>
        <p:cNvPr id="1" name="Shape 214"/>
        <p:cNvGrpSpPr/>
        <p:nvPr/>
      </p:nvGrpSpPr>
      <p:grpSpPr>
        <a:xfrm>
          <a:off x="0" y="0"/>
          <a:ext cx="0" cy="0"/>
          <a:chOff x="0" y="0"/>
          <a:chExt cx="0" cy="0"/>
        </a:xfrm>
      </p:grpSpPr>
      <p:pic>
        <p:nvPicPr>
          <p:cNvPr id="215" name="Google Shape;215;p32"/>
          <p:cNvPicPr preferRelativeResize="0"/>
          <p:nvPr/>
        </p:nvPicPr>
        <p:blipFill rotWithShape="1">
          <a:blip r:embed="rId3">
            <a:alphaModFix amt="82000"/>
          </a:blip>
          <a:srcRect l="18884" r="18891"/>
          <a:stretch/>
        </p:blipFill>
        <p:spPr>
          <a:xfrm>
            <a:off x="3047650" y="0"/>
            <a:ext cx="6096351" cy="5143501"/>
          </a:xfrm>
          <a:prstGeom prst="rect">
            <a:avLst/>
          </a:prstGeom>
          <a:noFill/>
          <a:ln>
            <a:noFill/>
          </a:ln>
        </p:spPr>
      </p:pic>
      <p:sp>
        <p:nvSpPr>
          <p:cNvPr id="216" name="Google Shape;216;p32"/>
          <p:cNvSpPr/>
          <p:nvPr/>
        </p:nvSpPr>
        <p:spPr>
          <a:xfrm>
            <a:off x="-73925" y="-73925"/>
            <a:ext cx="7478700" cy="5291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2"/>
          <p:cNvSpPr txBox="1">
            <a:spLocks noGrp="1"/>
          </p:cNvSpPr>
          <p:nvPr>
            <p:ph type="title"/>
          </p:nvPr>
        </p:nvSpPr>
        <p:spPr>
          <a:xfrm>
            <a:off x="185350" y="679625"/>
            <a:ext cx="3482400" cy="5562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3600" b="0">
                <a:solidFill>
                  <a:schemeClr val="lt1"/>
                </a:solidFill>
                <a:highlight>
                  <a:srgbClr val="15202B"/>
                </a:highlight>
              </a:rPr>
              <a:t>How can we </a:t>
            </a:r>
            <a:r>
              <a:rPr lang="en" sz="3600">
                <a:solidFill>
                  <a:schemeClr val="lt1"/>
                </a:solidFill>
                <a:highlight>
                  <a:srgbClr val="15202B"/>
                </a:highlight>
              </a:rPr>
              <a:t>use</a:t>
            </a:r>
            <a:r>
              <a:rPr lang="en" sz="3600" b="0">
                <a:solidFill>
                  <a:schemeClr val="lt1"/>
                </a:solidFill>
                <a:highlight>
                  <a:srgbClr val="15202B"/>
                </a:highlight>
              </a:rPr>
              <a:t> that?</a:t>
            </a:r>
            <a:endParaRPr>
              <a:solidFill>
                <a:schemeClr val="lt1"/>
              </a:solidFill>
              <a:highlight>
                <a:srgbClr val="15202B"/>
              </a:highlight>
            </a:endParaRPr>
          </a:p>
        </p:txBody>
      </p:sp>
      <p:sp>
        <p:nvSpPr>
          <p:cNvPr id="218" name="Google Shape;218;p32"/>
          <p:cNvSpPr txBox="1">
            <a:spLocks noGrp="1"/>
          </p:cNvSpPr>
          <p:nvPr>
            <p:ph type="body" idx="1"/>
          </p:nvPr>
        </p:nvSpPr>
        <p:spPr>
          <a:xfrm>
            <a:off x="74075" y="1311175"/>
            <a:ext cx="7030500" cy="3960900"/>
          </a:xfrm>
          <a:prstGeom prst="rect">
            <a:avLst/>
          </a:prstGeom>
        </p:spPr>
        <p:txBody>
          <a:bodyPr spcFirstLastPara="1" wrap="square" lIns="91425" tIns="91425" rIns="91425" bIns="91425" anchor="t" anchorCtr="0">
            <a:noAutofit/>
          </a:bodyPr>
          <a:lstStyle/>
          <a:p>
            <a:pPr marL="457200" lvl="0" indent="-323850" algn="l" rtl="0">
              <a:spcBef>
                <a:spcPts val="1000"/>
              </a:spcBef>
              <a:spcAft>
                <a:spcPts val="0"/>
              </a:spcAft>
              <a:buClr>
                <a:srgbClr val="FFFFFF"/>
              </a:buClr>
              <a:buSzPts val="1500"/>
              <a:buChar char="❖"/>
            </a:pPr>
            <a:r>
              <a:rPr lang="en" sz="1500">
                <a:solidFill>
                  <a:srgbClr val="FFFFFF"/>
                </a:solidFill>
              </a:rPr>
              <a:t>News organizations and disaster relief organizations are attempting to monitor tweets in real-time in order to detect calamities. </a:t>
            </a:r>
            <a:endParaRPr sz="1500">
              <a:solidFill>
                <a:srgbClr val="FFFFFF"/>
              </a:solidFill>
            </a:endParaRPr>
          </a:p>
          <a:p>
            <a:pPr marL="0" lvl="0" indent="0" algn="l" rtl="0">
              <a:spcBef>
                <a:spcPts val="1000"/>
              </a:spcBef>
              <a:spcAft>
                <a:spcPts val="0"/>
              </a:spcAft>
              <a:buNone/>
            </a:pPr>
            <a:endParaRPr sz="1000"/>
          </a:p>
          <a:p>
            <a:pPr marL="457200" lvl="0" indent="-323850" algn="l" rtl="0">
              <a:spcBef>
                <a:spcPts val="1000"/>
              </a:spcBef>
              <a:spcAft>
                <a:spcPts val="0"/>
              </a:spcAft>
              <a:buClr>
                <a:srgbClr val="FFFFFF"/>
              </a:buClr>
              <a:buSzPts val="1500"/>
              <a:buChar char="❖"/>
            </a:pPr>
            <a:r>
              <a:rPr lang="en" sz="1500">
                <a:solidFill>
                  <a:srgbClr val="FFFFFF"/>
                </a:solidFill>
              </a:rPr>
              <a:t>Millions of ordinary people would benefit from this, as it would help them avoid potential disasters. </a:t>
            </a:r>
            <a:endParaRPr sz="1500">
              <a:solidFill>
                <a:srgbClr val="FFFFFF"/>
              </a:solidFill>
            </a:endParaRPr>
          </a:p>
          <a:p>
            <a:pPr marL="0" lvl="0" indent="0" algn="l" rtl="0">
              <a:spcBef>
                <a:spcPts val="1000"/>
              </a:spcBef>
              <a:spcAft>
                <a:spcPts val="0"/>
              </a:spcAft>
              <a:buNone/>
            </a:pPr>
            <a:endParaRPr sz="1000"/>
          </a:p>
          <a:p>
            <a:pPr marL="457200" lvl="0" indent="-323850" algn="l" rtl="0">
              <a:spcBef>
                <a:spcPts val="1000"/>
              </a:spcBef>
              <a:spcAft>
                <a:spcPts val="0"/>
              </a:spcAft>
              <a:buClr>
                <a:srgbClr val="FFFFFF"/>
              </a:buClr>
              <a:buSzPts val="1500"/>
              <a:buChar char="❖"/>
            </a:pPr>
            <a:r>
              <a:rPr lang="en" sz="1500">
                <a:solidFill>
                  <a:srgbClr val="FFFFFF"/>
                </a:solidFill>
              </a:rPr>
              <a:t>People could take preventative action if they were notified in real-time about the occurrence of disasters in a specific place. </a:t>
            </a:r>
            <a:endParaRPr sz="1500">
              <a:solidFill>
                <a:srgbClr val="FFFFFF"/>
              </a:solidFill>
            </a:endParaRPr>
          </a:p>
          <a:p>
            <a:pPr marL="0" lvl="0" indent="0" algn="l" rtl="0">
              <a:spcBef>
                <a:spcPts val="1000"/>
              </a:spcBef>
              <a:spcAft>
                <a:spcPts val="0"/>
              </a:spcAft>
              <a:buNone/>
            </a:pPr>
            <a:endParaRPr sz="1000"/>
          </a:p>
          <a:p>
            <a:pPr marL="457200" lvl="0" indent="-323850" algn="l" rtl="0">
              <a:spcBef>
                <a:spcPts val="1000"/>
              </a:spcBef>
              <a:spcAft>
                <a:spcPts val="1000"/>
              </a:spcAft>
              <a:buClr>
                <a:srgbClr val="FFFFFF"/>
              </a:buClr>
              <a:buSzPts val="1500"/>
              <a:buChar char="❖"/>
            </a:pPr>
            <a:r>
              <a:rPr lang="en" sz="1500">
                <a:solidFill>
                  <a:srgbClr val="FFFFFF"/>
                </a:solidFill>
              </a:rPr>
              <a:t>Before the situation becomes out of control, government agencies can carry out an evacuation too.</a:t>
            </a:r>
            <a:endParaRPr sz="15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9FD"/>
        </a:solidFill>
        <a:effectLst/>
      </p:bgPr>
    </p:bg>
    <p:spTree>
      <p:nvGrpSpPr>
        <p:cNvPr id="1" name="Shape 222"/>
        <p:cNvGrpSpPr/>
        <p:nvPr/>
      </p:nvGrpSpPr>
      <p:grpSpPr>
        <a:xfrm>
          <a:off x="0" y="0"/>
          <a:ext cx="0" cy="0"/>
          <a:chOff x="0" y="0"/>
          <a:chExt cx="0" cy="0"/>
        </a:xfrm>
      </p:grpSpPr>
      <p:pic>
        <p:nvPicPr>
          <p:cNvPr id="223" name="Google Shape;223;p33"/>
          <p:cNvPicPr preferRelativeResize="0"/>
          <p:nvPr/>
        </p:nvPicPr>
        <p:blipFill rotWithShape="1">
          <a:blip r:embed="rId3">
            <a:alphaModFix/>
          </a:blip>
          <a:srcRect t="8445" b="47546"/>
          <a:stretch/>
        </p:blipFill>
        <p:spPr>
          <a:xfrm>
            <a:off x="2239800" y="2571750"/>
            <a:ext cx="4664375" cy="1539500"/>
          </a:xfrm>
          <a:prstGeom prst="rect">
            <a:avLst/>
          </a:prstGeom>
          <a:noFill/>
          <a:ln>
            <a:noFill/>
          </a:ln>
        </p:spPr>
      </p:pic>
      <p:sp>
        <p:nvSpPr>
          <p:cNvPr id="224" name="Google Shape;224;p33"/>
          <p:cNvSpPr txBox="1">
            <a:spLocks noGrp="1"/>
          </p:cNvSpPr>
          <p:nvPr>
            <p:ph type="title"/>
          </p:nvPr>
        </p:nvSpPr>
        <p:spPr>
          <a:xfrm>
            <a:off x="2125038" y="1098375"/>
            <a:ext cx="4893900" cy="2101800"/>
          </a:xfrm>
          <a:prstGeom prst="rect">
            <a:avLst/>
          </a:prstGeom>
        </p:spPr>
        <p:txBody>
          <a:bodyPr spcFirstLastPara="1" wrap="square" lIns="91425" tIns="91425" rIns="91425" bIns="91425" anchor="ctr" anchorCtr="0">
            <a:normAutofit/>
          </a:bodyPr>
          <a:lstStyle/>
          <a:p>
            <a:pPr marL="0" lvl="0" indent="0" algn="ctr" rtl="0">
              <a:lnSpc>
                <a:spcPct val="115000"/>
              </a:lnSpc>
              <a:spcBef>
                <a:spcPts val="0"/>
              </a:spcBef>
              <a:spcAft>
                <a:spcPts val="0"/>
              </a:spcAft>
              <a:buNone/>
            </a:pPr>
            <a:r>
              <a:rPr lang="en">
                <a:solidFill>
                  <a:srgbClr val="42A9EA"/>
                </a:solidFill>
              </a:rPr>
              <a:t>Questions &amp;</a:t>
            </a:r>
            <a:endParaRPr>
              <a:solidFill>
                <a:srgbClr val="42A9EA"/>
              </a:solidFill>
            </a:endParaRPr>
          </a:p>
          <a:p>
            <a:pPr marL="0" lvl="0" indent="0" algn="ctr" rtl="0">
              <a:lnSpc>
                <a:spcPct val="115000"/>
              </a:lnSpc>
              <a:spcBef>
                <a:spcPts val="0"/>
              </a:spcBef>
              <a:spcAft>
                <a:spcPts val="0"/>
              </a:spcAft>
              <a:buNone/>
            </a:pPr>
            <a:r>
              <a:rPr lang="en">
                <a:solidFill>
                  <a:srgbClr val="42A9EA"/>
                </a:solidFill>
              </a:rPr>
              <a:t>Comments</a:t>
            </a:r>
            <a:endParaRPr>
              <a:solidFill>
                <a:srgbClr val="42A9EA"/>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body" idx="1"/>
          </p:nvPr>
        </p:nvSpPr>
        <p:spPr>
          <a:xfrm>
            <a:off x="349525" y="2957250"/>
            <a:ext cx="5858400" cy="16584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500">
                <a:solidFill>
                  <a:srgbClr val="000000"/>
                </a:solidFill>
              </a:rPr>
              <a:t>We have seen in recent years how powerful Twitter can be as both a  </a:t>
            </a:r>
            <a:r>
              <a:rPr lang="en" sz="1500">
                <a:solidFill>
                  <a:srgbClr val="000000"/>
                </a:solidFill>
                <a:highlight>
                  <a:srgbClr val="42A9EA"/>
                </a:highlight>
              </a:rPr>
              <a:t>resource for finding urgent information </a:t>
            </a:r>
            <a:r>
              <a:rPr lang="en" sz="1500">
                <a:solidFill>
                  <a:srgbClr val="000000"/>
                </a:solidFill>
              </a:rPr>
              <a:t> and as  </a:t>
            </a:r>
            <a:r>
              <a:rPr lang="en" sz="1500">
                <a:solidFill>
                  <a:srgbClr val="000000"/>
                </a:solidFill>
                <a:highlight>
                  <a:srgbClr val="42A9EA"/>
                </a:highlight>
              </a:rPr>
              <a:t>a tool for  communicating useless information </a:t>
            </a:r>
            <a:r>
              <a:rPr lang="en" sz="1500">
                <a:solidFill>
                  <a:srgbClr val="000000"/>
                </a:solidFill>
              </a:rPr>
              <a:t> about sales and petty gossip. </a:t>
            </a:r>
            <a:endParaRPr sz="1500">
              <a:solidFill>
                <a:srgbClr val="000000"/>
              </a:solidFill>
            </a:endParaRPr>
          </a:p>
          <a:p>
            <a:pPr marL="0" lvl="0" indent="0" algn="l" rtl="0">
              <a:lnSpc>
                <a:spcPct val="115000"/>
              </a:lnSpc>
              <a:spcBef>
                <a:spcPts val="0"/>
              </a:spcBef>
              <a:spcAft>
                <a:spcPts val="0"/>
              </a:spcAft>
              <a:buNone/>
            </a:pPr>
            <a:endParaRPr sz="1500">
              <a:solidFill>
                <a:srgbClr val="000000"/>
              </a:solidFill>
            </a:endParaRPr>
          </a:p>
          <a:p>
            <a:pPr marL="0" lvl="0" indent="0" algn="l" rtl="0">
              <a:lnSpc>
                <a:spcPct val="115000"/>
              </a:lnSpc>
              <a:spcBef>
                <a:spcPts val="0"/>
              </a:spcBef>
              <a:spcAft>
                <a:spcPts val="0"/>
              </a:spcAft>
              <a:buNone/>
            </a:pPr>
            <a:r>
              <a:rPr lang="en" sz="1500" b="1">
                <a:solidFill>
                  <a:schemeClr val="dk1"/>
                </a:solidFill>
              </a:rPr>
              <a:t>Hashtags</a:t>
            </a:r>
            <a:r>
              <a:rPr lang="en" sz="1500">
                <a:solidFill>
                  <a:srgbClr val="000000"/>
                </a:solidFill>
              </a:rPr>
              <a:t> can be useful tools for sifting through the nonsense, however, </a:t>
            </a:r>
            <a:r>
              <a:rPr lang="en" sz="1500" b="1">
                <a:solidFill>
                  <a:schemeClr val="dk1"/>
                </a:solidFill>
              </a:rPr>
              <a:t>oftentimes they are misused</a:t>
            </a:r>
            <a:endParaRPr sz="1500" b="1">
              <a:solidFill>
                <a:schemeClr val="dk1"/>
              </a:solidFill>
            </a:endParaRPr>
          </a:p>
        </p:txBody>
      </p:sp>
      <p:pic>
        <p:nvPicPr>
          <p:cNvPr id="107" name="Google Shape;107;p19"/>
          <p:cNvPicPr preferRelativeResize="0"/>
          <p:nvPr/>
        </p:nvPicPr>
        <p:blipFill>
          <a:blip r:embed="rId3">
            <a:alphaModFix/>
          </a:blip>
          <a:stretch>
            <a:fillRect/>
          </a:stretch>
        </p:blipFill>
        <p:spPr>
          <a:xfrm>
            <a:off x="349525" y="2505800"/>
            <a:ext cx="495875" cy="451450"/>
          </a:xfrm>
          <a:prstGeom prst="rect">
            <a:avLst/>
          </a:prstGeom>
          <a:noFill/>
          <a:ln>
            <a:noFill/>
          </a:ln>
        </p:spPr>
      </p:pic>
      <p:pic>
        <p:nvPicPr>
          <p:cNvPr id="108" name="Google Shape;108;p19"/>
          <p:cNvPicPr preferRelativeResize="0"/>
          <p:nvPr/>
        </p:nvPicPr>
        <p:blipFill rotWithShape="1">
          <a:blip r:embed="rId4">
            <a:alphaModFix/>
          </a:blip>
          <a:srcRect l="24881" t="26535" r="33209" b="3284"/>
          <a:stretch/>
        </p:blipFill>
        <p:spPr>
          <a:xfrm>
            <a:off x="3636000" y="187075"/>
            <a:ext cx="2571901" cy="2691662"/>
          </a:xfrm>
          <a:prstGeom prst="rect">
            <a:avLst/>
          </a:prstGeom>
          <a:noFill/>
          <a:ln>
            <a:noFill/>
          </a:ln>
        </p:spPr>
      </p:pic>
      <p:pic>
        <p:nvPicPr>
          <p:cNvPr id="109" name="Google Shape;109;p19"/>
          <p:cNvPicPr preferRelativeResize="0"/>
          <p:nvPr/>
        </p:nvPicPr>
        <p:blipFill rotWithShape="1">
          <a:blip r:embed="rId5">
            <a:alphaModFix/>
          </a:blip>
          <a:srcRect l="25273" t="24226" r="37862" b="1001"/>
          <a:stretch/>
        </p:blipFill>
        <p:spPr>
          <a:xfrm>
            <a:off x="6372875" y="187075"/>
            <a:ext cx="2571901" cy="3260335"/>
          </a:xfrm>
          <a:prstGeom prst="rect">
            <a:avLst/>
          </a:prstGeom>
          <a:noFill/>
          <a:ln>
            <a:noFill/>
          </a:ln>
        </p:spPr>
      </p:pic>
      <p:pic>
        <p:nvPicPr>
          <p:cNvPr id="110" name="Google Shape;110;p19"/>
          <p:cNvPicPr preferRelativeResize="0"/>
          <p:nvPr/>
        </p:nvPicPr>
        <p:blipFill>
          <a:blip r:embed="rId6">
            <a:alphaModFix/>
          </a:blip>
          <a:stretch>
            <a:fillRect/>
          </a:stretch>
        </p:blipFill>
        <p:spPr>
          <a:xfrm>
            <a:off x="349525" y="187075"/>
            <a:ext cx="3121500" cy="1478605"/>
          </a:xfrm>
          <a:prstGeom prst="rect">
            <a:avLst/>
          </a:prstGeom>
          <a:noFill/>
          <a:ln>
            <a:noFill/>
          </a:ln>
        </p:spPr>
      </p:pic>
      <p:sp>
        <p:nvSpPr>
          <p:cNvPr id="111" name="Google Shape;111;p19"/>
          <p:cNvSpPr txBox="1"/>
          <p:nvPr/>
        </p:nvSpPr>
        <p:spPr>
          <a:xfrm>
            <a:off x="1385900" y="891325"/>
            <a:ext cx="123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Fjalla One"/>
                <a:ea typeface="Fjalla One"/>
                <a:cs typeface="Fjalla One"/>
                <a:sym typeface="Fjalla One"/>
              </a:rPr>
              <a:t>#emergency </a:t>
            </a:r>
            <a:endParaRPr>
              <a:solidFill>
                <a:schemeClr val="lt1"/>
              </a:solidFill>
              <a:latin typeface="Fjalla One"/>
              <a:ea typeface="Fjalla One"/>
              <a:cs typeface="Fjalla One"/>
              <a:sym typeface="Fjalla On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265350" y="943850"/>
            <a:ext cx="4045200" cy="1482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solidFill>
                  <a:srgbClr val="42A9EA"/>
                </a:solidFill>
              </a:rPr>
              <a:t>Disaster Tweet Prediction</a:t>
            </a:r>
            <a:endParaRPr>
              <a:solidFill>
                <a:srgbClr val="42A9EA"/>
              </a:solidFill>
            </a:endParaRPr>
          </a:p>
        </p:txBody>
      </p:sp>
      <p:sp>
        <p:nvSpPr>
          <p:cNvPr id="117" name="Google Shape;117;p20"/>
          <p:cNvSpPr txBox="1">
            <a:spLocks noGrp="1"/>
          </p:cNvSpPr>
          <p:nvPr>
            <p:ph type="subTitle" idx="1"/>
          </p:nvPr>
        </p:nvSpPr>
        <p:spPr>
          <a:xfrm>
            <a:off x="522750" y="2779475"/>
            <a:ext cx="3787800" cy="1747800"/>
          </a:xfrm>
          <a:prstGeom prst="rect">
            <a:avLst/>
          </a:prstGeom>
        </p:spPr>
        <p:txBody>
          <a:bodyPr spcFirstLastPara="1" wrap="square" lIns="91425" tIns="91425" rIns="91425" bIns="91425" anchor="t" anchorCtr="0">
            <a:normAutofit lnSpcReduction="20000"/>
          </a:bodyPr>
          <a:lstStyle/>
          <a:p>
            <a:pPr marL="457200" lvl="0" indent="-361950" algn="l" rtl="0">
              <a:spcBef>
                <a:spcPts val="0"/>
              </a:spcBef>
              <a:spcAft>
                <a:spcPts val="0"/>
              </a:spcAft>
              <a:buSzPts val="2100"/>
              <a:buAutoNum type="romanUcPeriod"/>
            </a:pPr>
            <a:r>
              <a:rPr lang="en" b="1"/>
              <a:t>Data</a:t>
            </a:r>
            <a:endParaRPr b="1"/>
          </a:p>
          <a:p>
            <a:pPr marL="457200" lvl="0" indent="-361950" algn="l" rtl="0">
              <a:spcBef>
                <a:spcPts val="0"/>
              </a:spcBef>
              <a:spcAft>
                <a:spcPts val="0"/>
              </a:spcAft>
              <a:buSzPts val="2100"/>
              <a:buAutoNum type="romanUcPeriod"/>
            </a:pPr>
            <a:r>
              <a:rPr lang="en" b="1"/>
              <a:t>EDA</a:t>
            </a:r>
            <a:endParaRPr b="1"/>
          </a:p>
          <a:p>
            <a:pPr marL="457200" lvl="0" indent="-361950" algn="l" rtl="0">
              <a:spcBef>
                <a:spcPts val="0"/>
              </a:spcBef>
              <a:spcAft>
                <a:spcPts val="0"/>
              </a:spcAft>
              <a:buSzPts val="2100"/>
              <a:buAutoNum type="romanUcPeriod"/>
            </a:pPr>
            <a:r>
              <a:rPr lang="en" b="1"/>
              <a:t>Methods </a:t>
            </a:r>
            <a:endParaRPr b="1"/>
          </a:p>
          <a:p>
            <a:pPr marL="457200" lvl="0" indent="-361950" algn="l" rtl="0">
              <a:spcBef>
                <a:spcPts val="0"/>
              </a:spcBef>
              <a:spcAft>
                <a:spcPts val="0"/>
              </a:spcAft>
              <a:buSzPts val="2100"/>
              <a:buAutoNum type="romanUcPeriod"/>
            </a:pPr>
            <a:r>
              <a:rPr lang="en" b="1"/>
              <a:t>Modeling</a:t>
            </a:r>
            <a:endParaRPr b="1"/>
          </a:p>
          <a:p>
            <a:pPr marL="457200" lvl="0" indent="-361950" algn="l" rtl="0">
              <a:spcBef>
                <a:spcPts val="0"/>
              </a:spcBef>
              <a:spcAft>
                <a:spcPts val="0"/>
              </a:spcAft>
              <a:buSzPts val="2100"/>
              <a:buAutoNum type="romanUcPeriod"/>
            </a:pPr>
            <a:r>
              <a:rPr lang="en" b="1"/>
              <a:t>Results </a:t>
            </a:r>
            <a:endParaRPr b="1"/>
          </a:p>
          <a:p>
            <a:pPr marL="457200" lvl="0" indent="-361950" algn="l" rtl="0">
              <a:spcBef>
                <a:spcPts val="0"/>
              </a:spcBef>
              <a:spcAft>
                <a:spcPts val="0"/>
              </a:spcAft>
              <a:buSzPts val="2100"/>
              <a:buAutoNum type="romanUcPeriod"/>
            </a:pPr>
            <a:r>
              <a:rPr lang="en" b="1"/>
              <a:t>Conclusion &amp; Purpose</a:t>
            </a:r>
            <a:endParaRPr b="1"/>
          </a:p>
        </p:txBody>
      </p:sp>
      <p:pic>
        <p:nvPicPr>
          <p:cNvPr id="118" name="Google Shape;118;p20"/>
          <p:cNvPicPr preferRelativeResize="0"/>
          <p:nvPr/>
        </p:nvPicPr>
        <p:blipFill rotWithShape="1">
          <a:blip r:embed="rId3">
            <a:alphaModFix/>
          </a:blip>
          <a:srcRect r="53481"/>
          <a:stretch/>
        </p:blipFill>
        <p:spPr>
          <a:xfrm>
            <a:off x="4572000" y="0"/>
            <a:ext cx="4572000"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body" idx="1"/>
          </p:nvPr>
        </p:nvSpPr>
        <p:spPr>
          <a:xfrm>
            <a:off x="226075" y="1465800"/>
            <a:ext cx="2808000" cy="3434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 7613 tweets, each with its twitter-id, location, a keyword chosen from the tweet, and a target indicating whether the tweet is a disaster tweet or not in the training set. </a:t>
            </a:r>
            <a:endParaRPr sz="1400"/>
          </a:p>
        </p:txBody>
      </p:sp>
      <p:sp>
        <p:nvSpPr>
          <p:cNvPr id="124" name="Google Shape;124;p21"/>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What do we know? </a:t>
            </a:r>
            <a:endParaRPr/>
          </a:p>
        </p:txBody>
      </p:sp>
      <p:pic>
        <p:nvPicPr>
          <p:cNvPr id="125" name="Google Shape;125;p21"/>
          <p:cNvPicPr preferRelativeResize="0"/>
          <p:nvPr/>
        </p:nvPicPr>
        <p:blipFill>
          <a:blip r:embed="rId3">
            <a:alphaModFix/>
          </a:blip>
          <a:stretch>
            <a:fillRect/>
          </a:stretch>
        </p:blipFill>
        <p:spPr>
          <a:xfrm>
            <a:off x="226078" y="4536500"/>
            <a:ext cx="1769825" cy="363400"/>
          </a:xfrm>
          <a:prstGeom prst="rect">
            <a:avLst/>
          </a:prstGeom>
          <a:noFill/>
          <a:ln>
            <a:noFill/>
          </a:ln>
        </p:spPr>
      </p:pic>
      <p:pic>
        <p:nvPicPr>
          <p:cNvPr id="126" name="Google Shape;126;p21"/>
          <p:cNvPicPr preferRelativeResize="0"/>
          <p:nvPr/>
        </p:nvPicPr>
        <p:blipFill>
          <a:blip r:embed="rId4">
            <a:alphaModFix/>
          </a:blip>
          <a:stretch>
            <a:fillRect/>
          </a:stretch>
        </p:blipFill>
        <p:spPr>
          <a:xfrm>
            <a:off x="4197300" y="152400"/>
            <a:ext cx="4662595"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body" idx="1"/>
          </p:nvPr>
        </p:nvSpPr>
        <p:spPr>
          <a:xfrm>
            <a:off x="226075" y="1465800"/>
            <a:ext cx="2808000" cy="3434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There are, 4521 unique locations in the dataset</a:t>
            </a:r>
            <a:endParaRPr sz="1400"/>
          </a:p>
          <a:p>
            <a:pPr marL="457200" lvl="0" indent="-317500" algn="l" rtl="0">
              <a:spcBef>
                <a:spcPts val="1000"/>
              </a:spcBef>
              <a:spcAft>
                <a:spcPts val="1000"/>
              </a:spcAft>
              <a:buSzPts val="1400"/>
              <a:buChar char="❖"/>
            </a:pPr>
            <a:r>
              <a:rPr lang="en" sz="1400"/>
              <a:t>Top ten countries from the dataset</a:t>
            </a:r>
            <a:endParaRPr sz="1400"/>
          </a:p>
        </p:txBody>
      </p:sp>
      <p:sp>
        <p:nvSpPr>
          <p:cNvPr id="132" name="Google Shape;132;p22"/>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What do we know? </a:t>
            </a:r>
            <a:endParaRPr/>
          </a:p>
        </p:txBody>
      </p:sp>
      <p:pic>
        <p:nvPicPr>
          <p:cNvPr id="133" name="Google Shape;133;p22"/>
          <p:cNvPicPr preferRelativeResize="0"/>
          <p:nvPr/>
        </p:nvPicPr>
        <p:blipFill>
          <a:blip r:embed="rId3">
            <a:alphaModFix/>
          </a:blip>
          <a:stretch>
            <a:fillRect/>
          </a:stretch>
        </p:blipFill>
        <p:spPr>
          <a:xfrm>
            <a:off x="7150203" y="4684325"/>
            <a:ext cx="1769825" cy="363400"/>
          </a:xfrm>
          <a:prstGeom prst="rect">
            <a:avLst/>
          </a:prstGeom>
          <a:noFill/>
          <a:ln>
            <a:noFill/>
          </a:ln>
        </p:spPr>
      </p:pic>
      <p:pic>
        <p:nvPicPr>
          <p:cNvPr id="134" name="Google Shape;134;p22"/>
          <p:cNvPicPr preferRelativeResize="0"/>
          <p:nvPr/>
        </p:nvPicPr>
        <p:blipFill rotWithShape="1">
          <a:blip r:embed="rId4">
            <a:alphaModFix/>
          </a:blip>
          <a:srcRect r="17239"/>
          <a:stretch/>
        </p:blipFill>
        <p:spPr>
          <a:xfrm>
            <a:off x="3495900" y="448150"/>
            <a:ext cx="5424124" cy="3724434"/>
          </a:xfrm>
          <a:prstGeom prst="rect">
            <a:avLst/>
          </a:prstGeom>
          <a:noFill/>
          <a:ln>
            <a:noFill/>
          </a:ln>
        </p:spPr>
      </p:pic>
      <p:pic>
        <p:nvPicPr>
          <p:cNvPr id="135" name="Google Shape;135;p22"/>
          <p:cNvPicPr preferRelativeResize="0"/>
          <p:nvPr/>
        </p:nvPicPr>
        <p:blipFill rotWithShape="1">
          <a:blip r:embed="rId4">
            <a:alphaModFix/>
          </a:blip>
          <a:srcRect l="85613" t="34674" b="19495"/>
          <a:stretch/>
        </p:blipFill>
        <p:spPr>
          <a:xfrm>
            <a:off x="2140850" y="3258525"/>
            <a:ext cx="893224" cy="14258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body" idx="1"/>
          </p:nvPr>
        </p:nvSpPr>
        <p:spPr>
          <a:xfrm>
            <a:off x="226075" y="1465800"/>
            <a:ext cx="2808000" cy="3434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The words “emergency”, “disaster”, “fire”, “storm”, “suicide”, “burning” occurred more frequently in the text data as compared to others. </a:t>
            </a:r>
            <a:endParaRPr sz="1400"/>
          </a:p>
        </p:txBody>
      </p:sp>
      <p:sp>
        <p:nvSpPr>
          <p:cNvPr id="141" name="Google Shape;141;p23"/>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What do we know? </a:t>
            </a:r>
            <a:endParaRPr/>
          </a:p>
        </p:txBody>
      </p:sp>
      <p:pic>
        <p:nvPicPr>
          <p:cNvPr id="142" name="Google Shape;142;p23"/>
          <p:cNvPicPr preferRelativeResize="0"/>
          <p:nvPr/>
        </p:nvPicPr>
        <p:blipFill>
          <a:blip r:embed="rId3">
            <a:alphaModFix/>
          </a:blip>
          <a:stretch>
            <a:fillRect/>
          </a:stretch>
        </p:blipFill>
        <p:spPr>
          <a:xfrm>
            <a:off x="7150203" y="4684325"/>
            <a:ext cx="1769825" cy="363400"/>
          </a:xfrm>
          <a:prstGeom prst="rect">
            <a:avLst/>
          </a:prstGeom>
          <a:noFill/>
          <a:ln>
            <a:noFill/>
          </a:ln>
        </p:spPr>
      </p:pic>
      <p:pic>
        <p:nvPicPr>
          <p:cNvPr id="143" name="Google Shape;143;p23"/>
          <p:cNvPicPr preferRelativeResize="0"/>
          <p:nvPr/>
        </p:nvPicPr>
        <p:blipFill>
          <a:blip r:embed="rId4">
            <a:alphaModFix/>
          </a:blip>
          <a:stretch>
            <a:fillRect/>
          </a:stretch>
        </p:blipFill>
        <p:spPr>
          <a:xfrm>
            <a:off x="3455533" y="519400"/>
            <a:ext cx="5546542" cy="34341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47"/>
        <p:cNvGrpSpPr/>
        <p:nvPr/>
      </p:nvGrpSpPr>
      <p:grpSpPr>
        <a:xfrm>
          <a:off x="0" y="0"/>
          <a:ext cx="0" cy="0"/>
          <a:chOff x="0" y="0"/>
          <a:chExt cx="0" cy="0"/>
        </a:xfrm>
      </p:grpSpPr>
      <p:pic>
        <p:nvPicPr>
          <p:cNvPr id="148" name="Google Shape;148;p24"/>
          <p:cNvPicPr preferRelativeResize="0"/>
          <p:nvPr/>
        </p:nvPicPr>
        <p:blipFill rotWithShape="1">
          <a:blip r:embed="rId3">
            <a:alphaModFix/>
          </a:blip>
          <a:srcRect/>
          <a:stretch/>
        </p:blipFill>
        <p:spPr>
          <a:xfrm>
            <a:off x="405000" y="247675"/>
            <a:ext cx="4147950" cy="2568250"/>
          </a:xfrm>
          <a:prstGeom prst="rect">
            <a:avLst/>
          </a:prstGeom>
          <a:noFill/>
          <a:ln>
            <a:noFill/>
          </a:ln>
        </p:spPr>
      </p:pic>
      <p:pic>
        <p:nvPicPr>
          <p:cNvPr id="149" name="Google Shape;149;p24"/>
          <p:cNvPicPr preferRelativeResize="0"/>
          <p:nvPr/>
        </p:nvPicPr>
        <p:blipFill rotWithShape="1">
          <a:blip r:embed="rId4">
            <a:alphaModFix/>
          </a:blip>
          <a:srcRect/>
          <a:stretch/>
        </p:blipFill>
        <p:spPr>
          <a:xfrm>
            <a:off x="4591050" y="247675"/>
            <a:ext cx="4147950" cy="2568250"/>
          </a:xfrm>
          <a:prstGeom prst="rect">
            <a:avLst/>
          </a:prstGeom>
          <a:noFill/>
          <a:ln>
            <a:noFill/>
          </a:ln>
        </p:spPr>
      </p:pic>
      <p:sp>
        <p:nvSpPr>
          <p:cNvPr id="150" name="Google Shape;150;p24"/>
          <p:cNvSpPr txBox="1">
            <a:spLocks noGrp="1"/>
          </p:cNvSpPr>
          <p:nvPr>
            <p:ph type="title"/>
          </p:nvPr>
        </p:nvSpPr>
        <p:spPr>
          <a:xfrm>
            <a:off x="311700" y="2764800"/>
            <a:ext cx="8427300" cy="58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What do we know? </a:t>
            </a:r>
            <a:endParaRPr/>
          </a:p>
        </p:txBody>
      </p:sp>
      <p:sp>
        <p:nvSpPr>
          <p:cNvPr id="151" name="Google Shape;151;p24"/>
          <p:cNvSpPr txBox="1">
            <a:spLocks noGrp="1"/>
          </p:cNvSpPr>
          <p:nvPr>
            <p:ph type="body" idx="1"/>
          </p:nvPr>
        </p:nvSpPr>
        <p:spPr>
          <a:xfrm>
            <a:off x="358275" y="3267275"/>
            <a:ext cx="4241400" cy="1588200"/>
          </a:xfrm>
          <a:prstGeom prst="rect">
            <a:avLst/>
          </a:prstGeom>
        </p:spPr>
        <p:txBody>
          <a:bodyPr spcFirstLastPara="1" wrap="square" lIns="91425" tIns="91425" rIns="91425" bIns="91425" anchor="t" anchorCtr="0">
            <a:noAutofit/>
          </a:bodyPr>
          <a:lstStyle/>
          <a:p>
            <a:pPr marL="457200" lvl="0" indent="-329882" algn="l" rtl="0">
              <a:lnSpc>
                <a:spcPct val="100000"/>
              </a:lnSpc>
              <a:spcBef>
                <a:spcPts val="0"/>
              </a:spcBef>
              <a:spcAft>
                <a:spcPts val="0"/>
              </a:spcAft>
              <a:buClr>
                <a:srgbClr val="212121"/>
              </a:buClr>
              <a:buSzPts val="1595"/>
              <a:buChar char="❖"/>
            </a:pPr>
            <a:r>
              <a:rPr lang="en" sz="1595">
                <a:solidFill>
                  <a:srgbClr val="212121"/>
                </a:solidFill>
              </a:rPr>
              <a:t>Non-disastrous tweets (only). </a:t>
            </a:r>
            <a:endParaRPr sz="1595">
              <a:solidFill>
                <a:srgbClr val="212121"/>
              </a:solidFill>
            </a:endParaRPr>
          </a:p>
          <a:p>
            <a:pPr marL="914400" lvl="1" indent="-318135" algn="l" rtl="0">
              <a:lnSpc>
                <a:spcPct val="100000"/>
              </a:lnSpc>
              <a:spcBef>
                <a:spcPts val="0"/>
              </a:spcBef>
              <a:spcAft>
                <a:spcPts val="0"/>
              </a:spcAft>
              <a:buClr>
                <a:srgbClr val="212121"/>
              </a:buClr>
              <a:buSzPts val="1410"/>
              <a:buChar char="➢"/>
            </a:pPr>
            <a:r>
              <a:rPr lang="en" sz="1410">
                <a:solidFill>
                  <a:srgbClr val="212121"/>
                </a:solidFill>
              </a:rPr>
              <a:t>Most Frequent Words:  “body” and “emergency”. </a:t>
            </a:r>
            <a:endParaRPr sz="1410"/>
          </a:p>
        </p:txBody>
      </p:sp>
      <p:pic>
        <p:nvPicPr>
          <p:cNvPr id="152" name="Google Shape;152;p24"/>
          <p:cNvPicPr preferRelativeResize="0"/>
          <p:nvPr/>
        </p:nvPicPr>
        <p:blipFill>
          <a:blip r:embed="rId5">
            <a:alphaModFix/>
          </a:blip>
          <a:stretch>
            <a:fillRect/>
          </a:stretch>
        </p:blipFill>
        <p:spPr>
          <a:xfrm>
            <a:off x="358278" y="4492075"/>
            <a:ext cx="1769825" cy="363400"/>
          </a:xfrm>
          <a:prstGeom prst="rect">
            <a:avLst/>
          </a:prstGeom>
          <a:noFill/>
          <a:ln>
            <a:noFill/>
          </a:ln>
        </p:spPr>
      </p:pic>
      <p:sp>
        <p:nvSpPr>
          <p:cNvPr id="153" name="Google Shape;153;p24"/>
          <p:cNvSpPr txBox="1"/>
          <p:nvPr/>
        </p:nvSpPr>
        <p:spPr>
          <a:xfrm>
            <a:off x="4590975" y="3267275"/>
            <a:ext cx="4148100" cy="1426500"/>
          </a:xfrm>
          <a:prstGeom prst="rect">
            <a:avLst/>
          </a:prstGeom>
          <a:noFill/>
          <a:ln>
            <a:noFill/>
          </a:ln>
        </p:spPr>
        <p:txBody>
          <a:bodyPr spcFirstLastPara="1" wrap="square" lIns="91425" tIns="91425" rIns="91425" bIns="91425" anchor="t" anchorCtr="0">
            <a:spAutoFit/>
          </a:bodyPr>
          <a:lstStyle/>
          <a:p>
            <a:pPr marL="457200" lvl="0" indent="-329882" algn="l" rtl="0">
              <a:spcBef>
                <a:spcPts val="0"/>
              </a:spcBef>
              <a:spcAft>
                <a:spcPts val="0"/>
              </a:spcAft>
              <a:buClr>
                <a:srgbClr val="212121"/>
              </a:buClr>
              <a:buSzPts val="1595"/>
              <a:buFont typeface="Roboto"/>
              <a:buChar char="❖"/>
            </a:pPr>
            <a:r>
              <a:rPr lang="en" sz="1595">
                <a:solidFill>
                  <a:srgbClr val="212121"/>
                </a:solidFill>
                <a:latin typeface="Roboto"/>
                <a:ea typeface="Roboto"/>
                <a:cs typeface="Roboto"/>
                <a:sym typeface="Roboto"/>
              </a:rPr>
              <a:t>Disastrous tweets (only) </a:t>
            </a:r>
            <a:endParaRPr sz="1595">
              <a:solidFill>
                <a:srgbClr val="212121"/>
              </a:solidFill>
              <a:latin typeface="Roboto"/>
              <a:ea typeface="Roboto"/>
              <a:cs typeface="Roboto"/>
              <a:sym typeface="Roboto"/>
            </a:endParaRPr>
          </a:p>
          <a:p>
            <a:pPr marL="914400" lvl="1" indent="-318135" algn="l" rtl="0">
              <a:spcBef>
                <a:spcPts val="0"/>
              </a:spcBef>
              <a:spcAft>
                <a:spcPts val="0"/>
              </a:spcAft>
              <a:buClr>
                <a:srgbClr val="212121"/>
              </a:buClr>
              <a:buSzPts val="1410"/>
              <a:buFont typeface="Roboto"/>
              <a:buChar char="➢"/>
            </a:pPr>
            <a:r>
              <a:rPr lang="en" sz="1410">
                <a:solidFill>
                  <a:srgbClr val="212121"/>
                </a:solidFill>
                <a:latin typeface="Roboto"/>
                <a:ea typeface="Roboto"/>
                <a:cs typeface="Roboto"/>
                <a:sym typeface="Roboto"/>
              </a:rPr>
              <a:t>Most Frequent Words: “suicide”, “emergency”. “Bombing”, “storm”, “fire” </a:t>
            </a:r>
            <a:endParaRPr sz="1410">
              <a:solidFill>
                <a:srgbClr val="212121"/>
              </a:solidFill>
              <a:latin typeface="Roboto"/>
              <a:ea typeface="Roboto"/>
              <a:cs typeface="Roboto"/>
              <a:sym typeface="Roboto"/>
            </a:endParaRPr>
          </a:p>
          <a:p>
            <a:pPr marL="914400" lvl="1" indent="-318135" algn="l" rtl="0">
              <a:spcBef>
                <a:spcPts val="1000"/>
              </a:spcBef>
              <a:spcAft>
                <a:spcPts val="1000"/>
              </a:spcAft>
              <a:buClr>
                <a:schemeClr val="dk2"/>
              </a:buClr>
              <a:buSzPts val="1410"/>
              <a:buFont typeface="Roboto"/>
              <a:buChar char="➢"/>
            </a:pPr>
            <a:r>
              <a:rPr lang="en" sz="1410">
                <a:solidFill>
                  <a:srgbClr val="212121"/>
                </a:solidFill>
                <a:latin typeface="Roboto"/>
                <a:ea typeface="Roboto"/>
                <a:cs typeface="Roboto"/>
                <a:sym typeface="Roboto"/>
              </a:rPr>
              <a:t>There is some overlap, such as with the word “emergency”.</a:t>
            </a:r>
            <a:r>
              <a:rPr lang="en" sz="1410">
                <a:solidFill>
                  <a:schemeClr val="dk2"/>
                </a:solidFill>
                <a:latin typeface="Roboto"/>
                <a:ea typeface="Roboto"/>
                <a:cs typeface="Roboto"/>
                <a:sym typeface="Roboto"/>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25"/>
          <p:cNvPicPr preferRelativeResize="0"/>
          <p:nvPr/>
        </p:nvPicPr>
        <p:blipFill rotWithShape="1">
          <a:blip r:embed="rId3">
            <a:alphaModFix amt="90000"/>
          </a:blip>
          <a:srcRect l="258" r="268"/>
          <a:stretch/>
        </p:blipFill>
        <p:spPr>
          <a:xfrm>
            <a:off x="5520950" y="1070675"/>
            <a:ext cx="2967600" cy="2983200"/>
          </a:xfrm>
          <a:prstGeom prst="ellipse">
            <a:avLst/>
          </a:prstGeom>
          <a:noFill/>
          <a:ln>
            <a:noFill/>
          </a:ln>
        </p:spPr>
      </p:pic>
      <p:sp>
        <p:nvSpPr>
          <p:cNvPr id="159" name="Google Shape;159;p25"/>
          <p:cNvSpPr txBox="1">
            <a:spLocks noGrp="1"/>
          </p:cNvSpPr>
          <p:nvPr>
            <p:ph type="title"/>
          </p:nvPr>
        </p:nvSpPr>
        <p:spPr>
          <a:xfrm>
            <a:off x="339575" y="851900"/>
            <a:ext cx="4756200" cy="3420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Which messages on Twitter can be </a:t>
            </a:r>
            <a:r>
              <a:rPr lang="en" b="1">
                <a:highlight>
                  <a:srgbClr val="5094CC"/>
                </a:highlight>
              </a:rPr>
              <a:t>classified</a:t>
            </a:r>
            <a:r>
              <a:rPr lang="en">
                <a:highlight>
                  <a:srgbClr val="5094CC"/>
                </a:highlight>
              </a:rPr>
              <a:t> as Natural Disasters,</a:t>
            </a:r>
            <a:r>
              <a:rPr lang="en"/>
              <a:t> and how can we do that?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460950" y="256350"/>
            <a:ext cx="8222100" cy="767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Natural Language Processing (NLP)</a:t>
            </a:r>
            <a:endParaRPr/>
          </a:p>
        </p:txBody>
      </p:sp>
      <p:sp>
        <p:nvSpPr>
          <p:cNvPr id="165" name="Google Shape;165;p26"/>
          <p:cNvSpPr txBox="1">
            <a:spLocks noGrp="1"/>
          </p:cNvSpPr>
          <p:nvPr>
            <p:ph type="body" idx="1"/>
          </p:nvPr>
        </p:nvSpPr>
        <p:spPr>
          <a:xfrm>
            <a:off x="461100" y="1919075"/>
            <a:ext cx="5731500" cy="2850000"/>
          </a:xfrm>
          <a:prstGeom prst="rect">
            <a:avLst/>
          </a:prstGeom>
          <a:ln w="9525" cap="flat" cmpd="sng">
            <a:solidFill>
              <a:srgbClr val="212121"/>
            </a:solidFill>
            <a:prstDash val="solid"/>
            <a:round/>
            <a:headEnd type="none" w="sm" len="sm"/>
            <a:tailEnd type="none" w="sm" len="sm"/>
          </a:ln>
        </p:spPr>
        <p:txBody>
          <a:bodyPr spcFirstLastPara="1" wrap="square" lIns="91425" tIns="91425" rIns="91425" bIns="91425" anchor="t" anchorCtr="0">
            <a:normAutofit/>
          </a:bodyPr>
          <a:lstStyle/>
          <a:p>
            <a:pPr marL="457200" lvl="0" indent="-342900" algn="l" rtl="0">
              <a:lnSpc>
                <a:spcPct val="200000"/>
              </a:lnSpc>
              <a:spcBef>
                <a:spcPts val="0"/>
              </a:spcBef>
              <a:spcAft>
                <a:spcPts val="0"/>
              </a:spcAft>
              <a:buClr>
                <a:schemeClr val="dk2"/>
              </a:buClr>
              <a:buSzPts val="1800"/>
              <a:buChar char="❖"/>
            </a:pPr>
            <a:r>
              <a:rPr lang="en" sz="1800">
                <a:solidFill>
                  <a:schemeClr val="dk2"/>
                </a:solidFill>
              </a:rPr>
              <a:t>Pre-Processing</a:t>
            </a:r>
            <a:endParaRPr sz="1800">
              <a:solidFill>
                <a:schemeClr val="dk2"/>
              </a:solidFill>
            </a:endParaRPr>
          </a:p>
          <a:p>
            <a:pPr marL="457200" lvl="0" indent="-342900" algn="l" rtl="0">
              <a:lnSpc>
                <a:spcPct val="200000"/>
              </a:lnSpc>
              <a:spcBef>
                <a:spcPts val="0"/>
              </a:spcBef>
              <a:spcAft>
                <a:spcPts val="0"/>
              </a:spcAft>
              <a:buClr>
                <a:schemeClr val="dk2"/>
              </a:buClr>
              <a:buSzPts val="1800"/>
              <a:buChar char="❖"/>
            </a:pPr>
            <a:r>
              <a:rPr lang="en" sz="1800">
                <a:solidFill>
                  <a:schemeClr val="dk2"/>
                </a:solidFill>
              </a:rPr>
              <a:t>Text Speech Processing</a:t>
            </a:r>
            <a:endParaRPr sz="1800">
              <a:solidFill>
                <a:schemeClr val="dk2"/>
              </a:solidFill>
            </a:endParaRPr>
          </a:p>
          <a:p>
            <a:pPr marL="914400" lvl="1" indent="-339725" algn="l" rtl="0">
              <a:lnSpc>
                <a:spcPct val="200000"/>
              </a:lnSpc>
              <a:spcBef>
                <a:spcPts val="0"/>
              </a:spcBef>
              <a:spcAft>
                <a:spcPts val="0"/>
              </a:spcAft>
              <a:buClr>
                <a:schemeClr val="dk2"/>
              </a:buClr>
              <a:buSzPts val="1750"/>
              <a:buChar char="➢"/>
            </a:pPr>
            <a:r>
              <a:rPr lang="en" sz="1750">
                <a:solidFill>
                  <a:schemeClr val="dk2"/>
                </a:solidFill>
              </a:rPr>
              <a:t>Tokenization</a:t>
            </a:r>
            <a:endParaRPr sz="1750">
              <a:solidFill>
                <a:schemeClr val="dk2"/>
              </a:solidFill>
            </a:endParaRPr>
          </a:p>
          <a:p>
            <a:pPr marL="914400" lvl="1" indent="-339725" algn="l" rtl="0">
              <a:lnSpc>
                <a:spcPct val="200000"/>
              </a:lnSpc>
              <a:spcBef>
                <a:spcPts val="0"/>
              </a:spcBef>
              <a:spcAft>
                <a:spcPts val="0"/>
              </a:spcAft>
              <a:buClr>
                <a:schemeClr val="dk2"/>
              </a:buClr>
              <a:buSzPts val="1750"/>
              <a:buChar char="➢"/>
            </a:pPr>
            <a:r>
              <a:rPr lang="en" sz="1750">
                <a:solidFill>
                  <a:schemeClr val="dk2"/>
                </a:solidFill>
              </a:rPr>
              <a:t>Stop Word Removal </a:t>
            </a:r>
            <a:endParaRPr sz="1750">
              <a:solidFill>
                <a:schemeClr val="dk2"/>
              </a:solidFill>
            </a:endParaRPr>
          </a:p>
          <a:p>
            <a:pPr marL="914400" lvl="1" indent="-323850" algn="l" rtl="0">
              <a:lnSpc>
                <a:spcPct val="200000"/>
              </a:lnSpc>
              <a:spcBef>
                <a:spcPts val="0"/>
              </a:spcBef>
              <a:spcAft>
                <a:spcPts val="0"/>
              </a:spcAft>
              <a:buClr>
                <a:schemeClr val="dk2"/>
              </a:buClr>
              <a:buSzPts val="1500"/>
              <a:buChar char="➢"/>
            </a:pPr>
            <a:r>
              <a:rPr lang="en" sz="1750">
                <a:solidFill>
                  <a:schemeClr val="dk2"/>
                </a:solidFill>
              </a:rPr>
              <a:t>Lemmatization</a:t>
            </a:r>
            <a:r>
              <a:rPr lang="en" sz="1500">
                <a:solidFill>
                  <a:schemeClr val="dk2"/>
                </a:solidFill>
              </a:rPr>
              <a:t> </a:t>
            </a:r>
            <a:endParaRPr sz="1500">
              <a:solidFill>
                <a:schemeClr val="dk2"/>
              </a:solidFill>
            </a:endParaRPr>
          </a:p>
        </p:txBody>
      </p:sp>
      <p:sp>
        <p:nvSpPr>
          <p:cNvPr id="166" name="Google Shape;166;p26"/>
          <p:cNvSpPr txBox="1">
            <a:spLocks noGrp="1"/>
          </p:cNvSpPr>
          <p:nvPr>
            <p:ph type="title"/>
          </p:nvPr>
        </p:nvSpPr>
        <p:spPr>
          <a:xfrm>
            <a:off x="460950" y="964750"/>
            <a:ext cx="8222100" cy="5559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1400">
                <a:latin typeface="Roboto"/>
                <a:ea typeface="Roboto"/>
                <a:cs typeface="Roboto"/>
                <a:sym typeface="Roboto"/>
              </a:rPr>
              <a:t>Natural language processing (NLP) refers to the branch of computer science concerned with giving computers the ability to understand text and spoken words in much the same way human beings can.</a:t>
            </a:r>
            <a:endParaRPr sz="1400">
              <a:latin typeface="Roboto"/>
              <a:ea typeface="Roboto"/>
              <a:cs typeface="Roboto"/>
              <a:sym typeface="Roboto"/>
            </a:endParaRPr>
          </a:p>
        </p:txBody>
      </p:sp>
      <p:pic>
        <p:nvPicPr>
          <p:cNvPr id="167" name="Google Shape;167;p26"/>
          <p:cNvPicPr preferRelativeResize="0"/>
          <p:nvPr/>
        </p:nvPicPr>
        <p:blipFill>
          <a:blip r:embed="rId3">
            <a:alphaModFix/>
          </a:blip>
          <a:stretch>
            <a:fillRect/>
          </a:stretch>
        </p:blipFill>
        <p:spPr>
          <a:xfrm flipH="1">
            <a:off x="6640778" y="1668313"/>
            <a:ext cx="3817000" cy="3475175"/>
          </a:xfrm>
          <a:prstGeom prst="rect">
            <a:avLst/>
          </a:prstGeom>
          <a:noFill/>
          <a:ln>
            <a:noFill/>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998</Words>
  <Application>Microsoft Office PowerPoint</Application>
  <PresentationFormat>On-screen Show (16:9)</PresentationFormat>
  <Paragraphs>127</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Fjalla One</vt:lpstr>
      <vt:lpstr>Roboto</vt:lpstr>
      <vt:lpstr>Material</vt:lpstr>
      <vt:lpstr>Disaster Tweet Prediction using NLP </vt:lpstr>
      <vt:lpstr>PowerPoint Presentation</vt:lpstr>
      <vt:lpstr>Disaster Tweet Prediction</vt:lpstr>
      <vt:lpstr>What do we know? </vt:lpstr>
      <vt:lpstr>What do we know? </vt:lpstr>
      <vt:lpstr>What do we know? </vt:lpstr>
      <vt:lpstr>What do we know? </vt:lpstr>
      <vt:lpstr>Which messages on Twitter can be classified as Natural Disasters, and how can we do that?</vt:lpstr>
      <vt:lpstr>Natural Language Processing (NLP)</vt:lpstr>
      <vt:lpstr>Natural Language Processing (NLP)</vt:lpstr>
      <vt:lpstr>Model Selection</vt:lpstr>
      <vt:lpstr>Model Selection</vt:lpstr>
      <vt:lpstr>Which messages on Twitter can be classified as Natural Disasters, and how can we use that?</vt:lpstr>
      <vt:lpstr>How can we use that?</vt:lpstr>
      <vt:lpstr>How can we use that?</vt:lpstr>
      <vt:lpstr>Questions &amp;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Disaster Tweet Prediction using NLP </dc:title>
  <cp:lastModifiedBy>Tyusha Sarawagi</cp:lastModifiedBy>
  <cp:revision>1</cp:revision>
  <dcterms:modified xsi:type="dcterms:W3CDTF">2022-05-10T18:23:34Z</dcterms:modified>
</cp:coreProperties>
</file>