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f9193baa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f9193baa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f9193baa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f9193baa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f9193baa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f9193baa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fa57c4c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fa57c4c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f9193baa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f9193baa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f9193baa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f9193baa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f9193baa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f9193baa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mt="48000"/>
          </a:blip>
          <a:stretch>
            <a:fillRect/>
          </a:stretch>
        </p:blipFill>
        <p:spPr>
          <a:xfrm>
            <a:off x="3790725" y="216800"/>
            <a:ext cx="5158475" cy="4720475"/>
          </a:xfrm>
          <a:prstGeom prst="rect">
            <a:avLst/>
          </a:prstGeom>
          <a:noFill/>
          <a:ln>
            <a:noFill/>
          </a:ln>
        </p:spPr>
      </p:pic>
      <p:sp>
        <p:nvSpPr>
          <p:cNvPr id="129" name="Google Shape;129;p13"/>
          <p:cNvSpPr txBox="1"/>
          <p:nvPr>
            <p:ph type="ctrTitle"/>
          </p:nvPr>
        </p:nvSpPr>
        <p:spPr>
          <a:xfrm>
            <a:off x="327600" y="959150"/>
            <a:ext cx="3302700" cy="189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CN" sz="3600"/>
              <a:t>AI Project: Traffic Signs Recognition</a:t>
            </a:r>
            <a:endParaRPr sz="3600"/>
          </a:p>
        </p:txBody>
      </p:sp>
      <p:sp>
        <p:nvSpPr>
          <p:cNvPr id="130" name="Google Shape;130;p13"/>
          <p:cNvSpPr txBox="1"/>
          <p:nvPr>
            <p:ph idx="1" type="subTitle"/>
          </p:nvPr>
        </p:nvSpPr>
        <p:spPr>
          <a:xfrm>
            <a:off x="632850" y="2954050"/>
            <a:ext cx="2692200" cy="112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Zhangchi Chen, Jieshuai Zhu, Wenhao Xu, Tianze Ren</a:t>
            </a:r>
            <a:endParaRPr/>
          </a:p>
        </p:txBody>
      </p:sp>
      <p:sp>
        <p:nvSpPr>
          <p:cNvPr id="131" name="Google Shape;131;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286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Background</a:t>
            </a:r>
            <a:endParaRPr/>
          </a:p>
        </p:txBody>
      </p:sp>
      <p:pic>
        <p:nvPicPr>
          <p:cNvPr id="137" name="Google Shape;137;p14"/>
          <p:cNvPicPr preferRelativeResize="0"/>
          <p:nvPr/>
        </p:nvPicPr>
        <p:blipFill>
          <a:blip r:embed="rId3">
            <a:alphaModFix/>
          </a:blip>
          <a:stretch>
            <a:fillRect/>
          </a:stretch>
        </p:blipFill>
        <p:spPr>
          <a:xfrm>
            <a:off x="888575" y="3607800"/>
            <a:ext cx="7366851" cy="1044425"/>
          </a:xfrm>
          <a:prstGeom prst="rect">
            <a:avLst/>
          </a:prstGeom>
          <a:noFill/>
          <a:ln>
            <a:noFill/>
          </a:ln>
        </p:spPr>
      </p:pic>
      <p:pic>
        <p:nvPicPr>
          <p:cNvPr id="138" name="Google Shape;138;p14"/>
          <p:cNvPicPr preferRelativeResize="0"/>
          <p:nvPr/>
        </p:nvPicPr>
        <p:blipFill rotWithShape="1">
          <a:blip r:embed="rId4">
            <a:alphaModFix/>
          </a:blip>
          <a:srcRect b="7984" l="0" r="0" t="6705"/>
          <a:stretch/>
        </p:blipFill>
        <p:spPr>
          <a:xfrm>
            <a:off x="5924025" y="286475"/>
            <a:ext cx="2919925" cy="3321325"/>
          </a:xfrm>
          <a:prstGeom prst="rect">
            <a:avLst/>
          </a:prstGeom>
          <a:noFill/>
          <a:ln>
            <a:noFill/>
          </a:ln>
        </p:spPr>
      </p:pic>
      <p:sp>
        <p:nvSpPr>
          <p:cNvPr id="139" name="Google Shape;139;p14"/>
          <p:cNvSpPr/>
          <p:nvPr/>
        </p:nvSpPr>
        <p:spPr>
          <a:xfrm>
            <a:off x="819150" y="836500"/>
            <a:ext cx="5036100" cy="2612700"/>
          </a:xfrm>
          <a:prstGeom prst="roundRect">
            <a:avLst>
              <a:gd fmla="val 16667" name="adj"/>
            </a:avLst>
          </a:prstGeom>
          <a:solidFill>
            <a:srgbClr val="6D9EE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Calibri"/>
              <a:buChar char="●"/>
            </a:pPr>
            <a:r>
              <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zh-CN" sz="1300">
                <a:solidFill>
                  <a:schemeClr val="dk1"/>
                </a:solidFill>
                <a:latin typeface="Calibri"/>
                <a:ea typeface="Calibri"/>
                <a:cs typeface="Calibri"/>
                <a:sym typeface="Calibri"/>
              </a:rPr>
              <a:t>Traffic Sign recognition is a critical part of contemporary transportation system, enhancing safety and facilitating traffic management. </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zh-CN" sz="1300">
                <a:solidFill>
                  <a:schemeClr val="dk1"/>
                </a:solidFill>
                <a:latin typeface="Calibri"/>
                <a:ea typeface="Calibri"/>
                <a:cs typeface="Calibri"/>
                <a:sym typeface="Calibri"/>
              </a:rPr>
              <a:t>Increasing ownership and prevalence has majorly increased the possibility of public traffic accidents. Some of them were probably caused by the untimely human reaction towards traffic signs, especially complicated ones. </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zh-CN" sz="1300">
                <a:solidFill>
                  <a:schemeClr val="dk1"/>
                </a:solidFill>
                <a:latin typeface="Calibri"/>
                <a:ea typeface="Calibri"/>
                <a:cs typeface="Calibri"/>
                <a:sym typeface="Calibri"/>
              </a:rPr>
              <a:t>With the advancement in technology, there might be a solution for this problem, which is autonomous driving system and it has a necessity to be able to recognize all these traffic signs. </a:t>
            </a:r>
            <a:endParaRPr sz="1300">
              <a:solidFill>
                <a:schemeClr val="dk1"/>
              </a:solidFill>
              <a:latin typeface="Calibri"/>
              <a:ea typeface="Calibri"/>
              <a:cs typeface="Calibri"/>
              <a:sym typeface="Calibri"/>
            </a:endParaRPr>
          </a:p>
        </p:txBody>
      </p:sp>
      <p:sp>
        <p:nvSpPr>
          <p:cNvPr id="140" name="Google Shape;140;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738925" y="386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Introduction</a:t>
            </a:r>
            <a:endParaRPr/>
          </a:p>
        </p:txBody>
      </p:sp>
      <p:pic>
        <p:nvPicPr>
          <p:cNvPr id="146" name="Google Shape;146;p15"/>
          <p:cNvPicPr preferRelativeResize="0"/>
          <p:nvPr/>
        </p:nvPicPr>
        <p:blipFill>
          <a:blip r:embed="rId3">
            <a:alphaModFix amt="26000"/>
          </a:blip>
          <a:stretch>
            <a:fillRect/>
          </a:stretch>
        </p:blipFill>
        <p:spPr>
          <a:xfrm>
            <a:off x="2870127" y="332239"/>
            <a:ext cx="5145550" cy="4341525"/>
          </a:xfrm>
          <a:prstGeom prst="rect">
            <a:avLst/>
          </a:prstGeom>
          <a:noFill/>
          <a:ln>
            <a:noFill/>
          </a:ln>
        </p:spPr>
      </p:pic>
      <p:sp>
        <p:nvSpPr>
          <p:cNvPr id="147" name="Google Shape;147;p15"/>
          <p:cNvSpPr/>
          <p:nvPr/>
        </p:nvSpPr>
        <p:spPr>
          <a:xfrm>
            <a:off x="738925" y="1268650"/>
            <a:ext cx="2131200" cy="2974200"/>
          </a:xfrm>
          <a:prstGeom prst="rect">
            <a:avLst/>
          </a:prstGeom>
          <a:solidFill>
            <a:srgbClr val="FEC9C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1300">
                <a:solidFill>
                  <a:schemeClr val="dk2"/>
                </a:solidFill>
                <a:latin typeface="Calibri"/>
                <a:ea typeface="Calibri"/>
                <a:cs typeface="Calibri"/>
                <a:sym typeface="Calibri"/>
              </a:rPr>
              <a:t>In order to ensure the precisness and accuracy of autonomous driving system’s recognition technique, there is a need to recognize traffic signs in various situations, including fixed state, mobile state. </a:t>
            </a:r>
            <a:endParaRPr sz="1300">
              <a:solidFill>
                <a:schemeClr val="dk2"/>
              </a:solidFill>
              <a:latin typeface="Calibri"/>
              <a:ea typeface="Calibri"/>
              <a:cs typeface="Calibri"/>
              <a:sym typeface="Calibri"/>
            </a:endParaRPr>
          </a:p>
          <a:p>
            <a:pPr indent="0" lvl="0" marL="0" rtl="0" algn="ctr">
              <a:spcBef>
                <a:spcPts val="1200"/>
              </a:spcBef>
              <a:spcAft>
                <a:spcPts val="0"/>
              </a:spcAft>
              <a:buNone/>
            </a:pPr>
            <a:r>
              <a:t/>
            </a:r>
            <a:endParaRPr sz="1200">
              <a:latin typeface="Calibri"/>
              <a:ea typeface="Calibri"/>
              <a:cs typeface="Calibri"/>
              <a:sym typeface="Calibri"/>
            </a:endParaRPr>
          </a:p>
        </p:txBody>
      </p:sp>
      <p:sp>
        <p:nvSpPr>
          <p:cNvPr id="148" name="Google Shape;148;p15"/>
          <p:cNvSpPr/>
          <p:nvPr/>
        </p:nvSpPr>
        <p:spPr>
          <a:xfrm>
            <a:off x="3451975" y="1268650"/>
            <a:ext cx="2079600" cy="2974200"/>
          </a:xfrm>
          <a:prstGeom prst="rect">
            <a:avLst/>
          </a:prstGeom>
          <a:solidFill>
            <a:srgbClr val="FEC9C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zh-CN" sz="1300">
                <a:solidFill>
                  <a:schemeClr val="dk2"/>
                </a:solidFill>
                <a:latin typeface="Calibri"/>
                <a:ea typeface="Calibri"/>
                <a:cs typeface="Calibri"/>
                <a:sym typeface="Calibri"/>
              </a:rPr>
              <a:t>Our traffic sign visual recognitions system utilized machine learning algorithm to accurately detect and classify traffic signs from visual data such as video, pictures or cameras.</a:t>
            </a:r>
            <a:endParaRPr sz="1200">
              <a:latin typeface="Calibri"/>
              <a:ea typeface="Calibri"/>
              <a:cs typeface="Calibri"/>
              <a:sym typeface="Calibri"/>
            </a:endParaRPr>
          </a:p>
        </p:txBody>
      </p:sp>
      <p:sp>
        <p:nvSpPr>
          <p:cNvPr id="149" name="Google Shape;149;p15"/>
          <p:cNvSpPr/>
          <p:nvPr/>
        </p:nvSpPr>
        <p:spPr>
          <a:xfrm>
            <a:off x="6296725" y="1268650"/>
            <a:ext cx="2131200" cy="2925300"/>
          </a:xfrm>
          <a:prstGeom prst="rect">
            <a:avLst/>
          </a:prstGeom>
          <a:solidFill>
            <a:srgbClr val="FEC9C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1300">
                <a:solidFill>
                  <a:schemeClr val="dk2"/>
                </a:solidFill>
                <a:latin typeface="Calibri"/>
                <a:ea typeface="Calibri"/>
                <a:cs typeface="Calibri"/>
                <a:sym typeface="Calibri"/>
              </a:rPr>
              <a:t>We will use this system and project to classify image and recognize our potential traffic sign objects and improve its accuracy which can probably be employed in the future fully autonomous driving system. </a:t>
            </a:r>
            <a:endParaRPr sz="1300">
              <a:solidFill>
                <a:schemeClr val="dk2"/>
              </a:solidFill>
              <a:latin typeface="Calibri"/>
              <a:ea typeface="Calibri"/>
              <a:cs typeface="Calibri"/>
              <a:sym typeface="Calibri"/>
            </a:endParaRPr>
          </a:p>
          <a:p>
            <a:pPr indent="0" lvl="0" marL="0" rtl="0" algn="ctr">
              <a:spcBef>
                <a:spcPts val="1200"/>
              </a:spcBef>
              <a:spcAft>
                <a:spcPts val="0"/>
              </a:spcAft>
              <a:buNone/>
            </a:pPr>
            <a:r>
              <a:t/>
            </a:r>
            <a:endParaRPr sz="1100">
              <a:latin typeface="Calibri"/>
              <a:ea typeface="Calibri"/>
              <a:cs typeface="Calibri"/>
              <a:sym typeface="Calibri"/>
            </a:endParaRPr>
          </a:p>
        </p:txBody>
      </p:sp>
      <p:sp>
        <p:nvSpPr>
          <p:cNvPr id="150" name="Google Shape;150;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819150" y="444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Dataset Overview: Key to Autonomous Navigation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16"/>
          <p:cNvSpPr txBox="1"/>
          <p:nvPr>
            <p:ph idx="1" type="body"/>
          </p:nvPr>
        </p:nvSpPr>
        <p:spPr>
          <a:xfrm>
            <a:off x="819150" y="1399150"/>
            <a:ext cx="3855900" cy="31959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zh-CN" sz="1500"/>
              <a:t>The foundation of autonomous vehicle technology lies in its ability to recognize and interpret traffic signs in varying contexts and conditions.</a:t>
            </a:r>
            <a:endParaRPr sz="1500"/>
          </a:p>
          <a:p>
            <a:pPr indent="-311150" lvl="1" marL="914400" rtl="0" algn="l">
              <a:lnSpc>
                <a:spcPct val="95000"/>
              </a:lnSpc>
              <a:spcBef>
                <a:spcPts val="0"/>
              </a:spcBef>
              <a:spcAft>
                <a:spcPts val="0"/>
              </a:spcAft>
              <a:buSzPts val="1300"/>
              <a:buChar char="○"/>
            </a:pPr>
            <a:r>
              <a:rPr lang="zh-CN" sz="1400">
                <a:solidFill>
                  <a:srgbClr val="0F0F0F"/>
                </a:solidFill>
              </a:rPr>
              <a:t>Consists of diverse traffic sign images, suitable for a myriad of real-world scenarios.</a:t>
            </a:r>
            <a:endParaRPr sz="1400">
              <a:solidFill>
                <a:srgbClr val="0F0F0F"/>
              </a:solidFill>
            </a:endParaRPr>
          </a:p>
          <a:p>
            <a:pPr indent="-317500" lvl="1" marL="914400" rtl="0" algn="l">
              <a:lnSpc>
                <a:spcPct val="95000"/>
              </a:lnSpc>
              <a:spcBef>
                <a:spcPts val="0"/>
              </a:spcBef>
              <a:spcAft>
                <a:spcPts val="0"/>
              </a:spcAft>
              <a:buClr>
                <a:srgbClr val="0F0F0F"/>
              </a:buClr>
              <a:buSzPts val="1400"/>
              <a:buChar char="○"/>
            </a:pPr>
            <a:r>
              <a:rPr lang="zh-CN" sz="1400">
                <a:solidFill>
                  <a:srgbClr val="0F0F0F"/>
                </a:solidFill>
              </a:rPr>
              <a:t>Preprocessed for uniformity: standardized to 150x150 pixels, enabling consistent analysis.</a:t>
            </a:r>
            <a:endParaRPr sz="1400">
              <a:solidFill>
                <a:srgbClr val="0F0F0F"/>
              </a:solidFill>
            </a:endParaRPr>
          </a:p>
          <a:p>
            <a:pPr indent="-323850" lvl="0" marL="457200" rtl="0" algn="l">
              <a:lnSpc>
                <a:spcPct val="95000"/>
              </a:lnSpc>
              <a:spcBef>
                <a:spcPts val="0"/>
              </a:spcBef>
              <a:spcAft>
                <a:spcPts val="0"/>
              </a:spcAft>
              <a:buClr>
                <a:srgbClr val="0F0F0F"/>
              </a:buClr>
              <a:buSzPts val="1500"/>
              <a:buChar char="●"/>
            </a:pPr>
            <a:r>
              <a:rPr lang="zh-CN" sz="1500">
                <a:solidFill>
                  <a:srgbClr val="0F0F0F"/>
                </a:solidFill>
              </a:rPr>
              <a:t>This dataset underpins our model's learning, setting the stage for accurate real-time sign detection in autonomous systems.</a:t>
            </a:r>
            <a:endParaRPr sz="1500">
              <a:solidFill>
                <a:srgbClr val="0F0F0F"/>
              </a:solidFill>
            </a:endParaRPr>
          </a:p>
          <a:p>
            <a:pPr indent="0" lvl="0" marL="0" rtl="0" algn="l">
              <a:lnSpc>
                <a:spcPct val="95000"/>
              </a:lnSpc>
              <a:spcBef>
                <a:spcPts val="1200"/>
              </a:spcBef>
              <a:spcAft>
                <a:spcPts val="0"/>
              </a:spcAft>
              <a:buNone/>
            </a:pPr>
            <a:r>
              <a:t/>
            </a:r>
            <a:endParaRPr sz="1400"/>
          </a:p>
          <a:p>
            <a:pPr indent="0" lvl="0" marL="0" rtl="0" algn="l">
              <a:lnSpc>
                <a:spcPct val="95000"/>
              </a:lnSpc>
              <a:spcBef>
                <a:spcPts val="1200"/>
              </a:spcBef>
              <a:spcAft>
                <a:spcPts val="1200"/>
              </a:spcAft>
              <a:buNone/>
            </a:pPr>
            <a:r>
              <a:t/>
            </a:r>
            <a:endParaRPr sz="1400"/>
          </a:p>
        </p:txBody>
      </p:sp>
      <p:sp>
        <p:nvSpPr>
          <p:cNvPr id="157" name="Google Shape;157;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58" name="Google Shape;158;p16"/>
          <p:cNvSpPr/>
          <p:nvPr/>
        </p:nvSpPr>
        <p:spPr>
          <a:xfrm>
            <a:off x="5052313" y="3460500"/>
            <a:ext cx="3245700" cy="393600"/>
          </a:xfrm>
          <a:prstGeom prst="roundRect">
            <a:avLst>
              <a:gd fmla="val 16667" name="adj"/>
            </a:avLst>
          </a:prstGeom>
          <a:solidFill>
            <a:srgbClr val="5793F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300">
                <a:solidFill>
                  <a:srgbClr val="F4F4F4"/>
                </a:solidFill>
                <a:latin typeface="Calibri"/>
                <a:ea typeface="Calibri"/>
                <a:cs typeface="Calibri"/>
                <a:sym typeface="Calibri"/>
              </a:rPr>
              <a:t>Image Used in Dataset</a:t>
            </a:r>
            <a:endParaRPr sz="1300">
              <a:solidFill>
                <a:srgbClr val="F4F4F4"/>
              </a:solidFill>
              <a:latin typeface="Calibri"/>
              <a:ea typeface="Calibri"/>
              <a:cs typeface="Calibri"/>
              <a:sym typeface="Calibri"/>
            </a:endParaRPr>
          </a:p>
        </p:txBody>
      </p:sp>
      <p:pic>
        <p:nvPicPr>
          <p:cNvPr id="159" name="Google Shape;159;p16"/>
          <p:cNvPicPr preferRelativeResize="0"/>
          <p:nvPr/>
        </p:nvPicPr>
        <p:blipFill>
          <a:blip r:embed="rId3">
            <a:alphaModFix/>
          </a:blip>
          <a:stretch>
            <a:fillRect/>
          </a:stretch>
        </p:blipFill>
        <p:spPr>
          <a:xfrm>
            <a:off x="4827450" y="1541050"/>
            <a:ext cx="4048125" cy="819150"/>
          </a:xfrm>
          <a:prstGeom prst="rect">
            <a:avLst/>
          </a:prstGeom>
          <a:noFill/>
          <a:ln>
            <a:noFill/>
          </a:ln>
        </p:spPr>
      </p:pic>
      <p:pic>
        <p:nvPicPr>
          <p:cNvPr id="160" name="Google Shape;160;p16"/>
          <p:cNvPicPr preferRelativeResize="0"/>
          <p:nvPr/>
        </p:nvPicPr>
        <p:blipFill>
          <a:blip r:embed="rId4">
            <a:alphaModFix/>
          </a:blip>
          <a:stretch>
            <a:fillRect/>
          </a:stretch>
        </p:blipFill>
        <p:spPr>
          <a:xfrm>
            <a:off x="4908475" y="2512600"/>
            <a:ext cx="3886063" cy="79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672600" y="296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Self-made CNN Arch</a:t>
            </a:r>
            <a:r>
              <a:rPr lang="zh-CN"/>
              <a:t>itecture</a:t>
            </a:r>
            <a:r>
              <a:rPr lang="zh-CN"/>
              <a:t> </a:t>
            </a:r>
            <a:endParaRPr/>
          </a:p>
        </p:txBody>
      </p:sp>
      <p:sp>
        <p:nvSpPr>
          <p:cNvPr id="166" name="Google Shape;16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7" name="Google Shape;167;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68" name="Google Shape;168;p17"/>
          <p:cNvPicPr preferRelativeResize="0"/>
          <p:nvPr/>
        </p:nvPicPr>
        <p:blipFill>
          <a:blip r:embed="rId3">
            <a:alphaModFix/>
          </a:blip>
          <a:stretch>
            <a:fillRect/>
          </a:stretch>
        </p:blipFill>
        <p:spPr>
          <a:xfrm>
            <a:off x="209450" y="989125"/>
            <a:ext cx="2782975" cy="3948150"/>
          </a:xfrm>
          <a:prstGeom prst="rect">
            <a:avLst/>
          </a:prstGeom>
          <a:noFill/>
          <a:ln>
            <a:noFill/>
          </a:ln>
        </p:spPr>
      </p:pic>
      <p:sp>
        <p:nvSpPr>
          <p:cNvPr id="169" name="Google Shape;169;p17"/>
          <p:cNvSpPr txBox="1"/>
          <p:nvPr/>
        </p:nvSpPr>
        <p:spPr>
          <a:xfrm>
            <a:off x="3121275" y="989125"/>
            <a:ext cx="4872300" cy="17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300">
                <a:solidFill>
                  <a:schemeClr val="dk2"/>
                </a:solidFill>
                <a:latin typeface="Calibri"/>
                <a:ea typeface="Calibri"/>
                <a:cs typeface="Calibri"/>
                <a:sym typeface="Calibri"/>
              </a:rPr>
              <a:t>The first effort on classification includes a self-made CNN architecture by our group. It includes 4 sets of </a:t>
            </a:r>
            <a:r>
              <a:rPr lang="zh-CN" sz="1300">
                <a:solidFill>
                  <a:schemeClr val="dk2"/>
                </a:solidFill>
                <a:latin typeface="Calibri"/>
                <a:ea typeface="Calibri"/>
                <a:cs typeface="Calibri"/>
                <a:sym typeface="Calibri"/>
              </a:rPr>
              <a:t>combination</a:t>
            </a:r>
            <a:r>
              <a:rPr lang="zh-CN" sz="1300">
                <a:solidFill>
                  <a:schemeClr val="dk2"/>
                </a:solidFill>
                <a:latin typeface="Calibri"/>
                <a:ea typeface="Calibri"/>
                <a:cs typeface="Calibri"/>
                <a:sym typeface="Calibri"/>
              </a:rPr>
              <a:t> of </a:t>
            </a:r>
            <a:r>
              <a:rPr lang="zh-CN" sz="1300">
                <a:solidFill>
                  <a:schemeClr val="dk2"/>
                </a:solidFill>
                <a:latin typeface="Calibri"/>
                <a:ea typeface="Calibri"/>
                <a:cs typeface="Calibri"/>
                <a:sym typeface="Calibri"/>
              </a:rPr>
              <a:t>convolution</a:t>
            </a:r>
            <a:r>
              <a:rPr lang="zh-CN" sz="1300">
                <a:solidFill>
                  <a:schemeClr val="dk2"/>
                </a:solidFill>
                <a:latin typeface="Calibri"/>
                <a:ea typeface="Calibri"/>
                <a:cs typeface="Calibri"/>
                <a:sym typeface="Calibri"/>
              </a:rPr>
              <a:t> layer, batch normalization layer, and pooling layer.  The dropout layer is added to avoid overfitting of individual image features. Then, a fully connected layer and denses layers are used to output 58 classes of images. A softmax activation function is applied to </a:t>
            </a:r>
            <a:r>
              <a:rPr lang="zh-CN" sz="1300">
                <a:solidFill>
                  <a:schemeClr val="dk2"/>
                </a:solidFill>
                <a:latin typeface="Calibri"/>
                <a:ea typeface="Calibri"/>
                <a:cs typeface="Calibri"/>
                <a:sym typeface="Calibri"/>
              </a:rPr>
              <a:t>construct</a:t>
            </a:r>
            <a:r>
              <a:rPr lang="zh-CN" sz="1300">
                <a:solidFill>
                  <a:schemeClr val="dk2"/>
                </a:solidFill>
                <a:latin typeface="Calibri"/>
                <a:ea typeface="Calibri"/>
                <a:cs typeface="Calibri"/>
                <a:sym typeface="Calibri"/>
              </a:rPr>
              <a:t> discrete classes with probabilities.</a:t>
            </a:r>
            <a:endParaRPr sz="1300">
              <a:solidFill>
                <a:schemeClr val="dk2"/>
              </a:solidFill>
              <a:latin typeface="Calibri"/>
              <a:ea typeface="Calibri"/>
              <a:cs typeface="Calibri"/>
              <a:sym typeface="Calibri"/>
            </a:endParaRPr>
          </a:p>
        </p:txBody>
      </p:sp>
      <p:pic>
        <p:nvPicPr>
          <p:cNvPr id="170" name="Google Shape;170;p17"/>
          <p:cNvPicPr preferRelativeResize="0"/>
          <p:nvPr/>
        </p:nvPicPr>
        <p:blipFill>
          <a:blip r:embed="rId4">
            <a:alphaModFix/>
          </a:blip>
          <a:stretch>
            <a:fillRect/>
          </a:stretch>
        </p:blipFill>
        <p:spPr>
          <a:xfrm>
            <a:off x="3216520" y="2571750"/>
            <a:ext cx="3305550" cy="2163225"/>
          </a:xfrm>
          <a:prstGeom prst="rect">
            <a:avLst/>
          </a:prstGeom>
          <a:noFill/>
          <a:ln>
            <a:noFill/>
          </a:ln>
        </p:spPr>
      </p:pic>
      <p:sp>
        <p:nvSpPr>
          <p:cNvPr id="171" name="Google Shape;171;p17"/>
          <p:cNvSpPr txBox="1"/>
          <p:nvPr/>
        </p:nvSpPr>
        <p:spPr>
          <a:xfrm>
            <a:off x="6572250" y="2766400"/>
            <a:ext cx="2007600" cy="17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300">
                <a:solidFill>
                  <a:schemeClr val="dk2"/>
                </a:solidFill>
                <a:latin typeface="Calibri"/>
                <a:ea typeface="Calibri"/>
                <a:cs typeface="Calibri"/>
                <a:sym typeface="Calibri"/>
              </a:rPr>
              <a:t>The performance on the validation set is not </a:t>
            </a:r>
            <a:r>
              <a:rPr lang="zh-CN" sz="1300">
                <a:solidFill>
                  <a:schemeClr val="dk2"/>
                </a:solidFill>
                <a:latin typeface="Calibri"/>
                <a:ea typeface="Calibri"/>
                <a:cs typeface="Calibri"/>
                <a:sym typeface="Calibri"/>
              </a:rPr>
              <a:t>stable, containing potential problems of underfitting or overfitting.</a:t>
            </a:r>
            <a:endParaRPr sz="13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819150" y="3185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Densenet Algorithm Applied Through Transfer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7" name="Google Shape;177;p18"/>
          <p:cNvSpPr txBox="1"/>
          <p:nvPr>
            <p:ph idx="1" type="body"/>
          </p:nvPr>
        </p:nvSpPr>
        <p:spPr>
          <a:xfrm>
            <a:off x="4572000" y="1452175"/>
            <a:ext cx="3953100" cy="33273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zh-CN" sz="1400">
                <a:solidFill>
                  <a:srgbClr val="0F0F0F"/>
                </a:solidFill>
              </a:rPr>
              <a:t>We leverage the sophistication of the Densenet architecture, renowned for its feature retention capabilities in image recognition tasks.</a:t>
            </a:r>
            <a:endParaRPr sz="1400">
              <a:solidFill>
                <a:srgbClr val="0F0F0F"/>
              </a:solidFill>
            </a:endParaRPr>
          </a:p>
          <a:p>
            <a:pPr indent="-311150" lvl="1" marL="914400" rtl="0" algn="l">
              <a:spcBef>
                <a:spcPts val="0"/>
              </a:spcBef>
              <a:spcAft>
                <a:spcPts val="0"/>
              </a:spcAft>
              <a:buClr>
                <a:srgbClr val="0F0F0F"/>
              </a:buClr>
              <a:buSzPts val="1300"/>
              <a:buChar char="○"/>
            </a:pPr>
            <a:r>
              <a:rPr lang="zh-CN" sz="1300">
                <a:solidFill>
                  <a:srgbClr val="0F0F0F"/>
                </a:solidFill>
              </a:rPr>
              <a:t>Enables the model to build on pre-established patterns and layers, accelerating the learning process and boosting performance.</a:t>
            </a:r>
            <a:endParaRPr sz="1300">
              <a:solidFill>
                <a:srgbClr val="0F0F0F"/>
              </a:solidFill>
            </a:endParaRPr>
          </a:p>
          <a:p>
            <a:pPr indent="-311150" lvl="1" marL="914400" rtl="0" algn="l">
              <a:spcBef>
                <a:spcPts val="0"/>
              </a:spcBef>
              <a:spcAft>
                <a:spcPts val="0"/>
              </a:spcAft>
              <a:buClr>
                <a:srgbClr val="0F0F0F"/>
              </a:buClr>
              <a:buSzPts val="1300"/>
              <a:buChar char="○"/>
            </a:pPr>
            <a:r>
              <a:rPr lang="zh-CN" sz="1300">
                <a:solidFill>
                  <a:srgbClr val="0F0F0F"/>
                </a:solidFill>
              </a:rPr>
              <a:t>Cuts down on computational overhead, streamlining the model training.</a:t>
            </a:r>
            <a:endParaRPr sz="1300">
              <a:solidFill>
                <a:srgbClr val="0F0F0F"/>
              </a:solidFill>
            </a:endParaRPr>
          </a:p>
          <a:p>
            <a:pPr indent="-317500" lvl="0" marL="457200" rtl="0" algn="l">
              <a:spcBef>
                <a:spcPts val="0"/>
              </a:spcBef>
              <a:spcAft>
                <a:spcPts val="0"/>
              </a:spcAft>
              <a:buClr>
                <a:srgbClr val="0F0F0F"/>
              </a:buClr>
              <a:buSzPts val="1400"/>
              <a:buChar char="●"/>
            </a:pPr>
            <a:r>
              <a:rPr lang="zh-CN" sz="1400">
                <a:solidFill>
                  <a:srgbClr val="0F0F0F"/>
                </a:solidFill>
              </a:rPr>
              <a:t>Tailored adjustments to Densenet cater to our specific dataset by training the top </a:t>
            </a:r>
            <a:r>
              <a:rPr lang="zh-CN" sz="1400">
                <a:solidFill>
                  <a:srgbClr val="0F0F0F"/>
                </a:solidFill>
              </a:rPr>
              <a:t>layer</a:t>
            </a:r>
            <a:r>
              <a:rPr lang="zh-CN" sz="1400">
                <a:solidFill>
                  <a:srgbClr val="0F0F0F"/>
                </a:solidFill>
              </a:rPr>
              <a:t>, refining the model for enhanced traffic sign recognition.</a:t>
            </a:r>
            <a:endParaRPr sz="1400">
              <a:solidFill>
                <a:srgbClr val="0F0F0F"/>
              </a:solidFill>
            </a:endParaRPr>
          </a:p>
        </p:txBody>
      </p:sp>
      <p:pic>
        <p:nvPicPr>
          <p:cNvPr id="178" name="Google Shape;178;p18"/>
          <p:cNvPicPr preferRelativeResize="0"/>
          <p:nvPr/>
        </p:nvPicPr>
        <p:blipFill rotWithShape="1">
          <a:blip r:embed="rId3">
            <a:alphaModFix/>
          </a:blip>
          <a:srcRect b="17742" l="0" r="0" t="0"/>
          <a:stretch/>
        </p:blipFill>
        <p:spPr>
          <a:xfrm>
            <a:off x="462725" y="1273100"/>
            <a:ext cx="3456125" cy="1484225"/>
          </a:xfrm>
          <a:prstGeom prst="rect">
            <a:avLst/>
          </a:prstGeom>
          <a:noFill/>
          <a:ln>
            <a:noFill/>
          </a:ln>
        </p:spPr>
      </p:pic>
      <p:sp>
        <p:nvSpPr>
          <p:cNvPr id="179" name="Google Shape;179;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80" name="Google Shape;180;p18"/>
          <p:cNvPicPr preferRelativeResize="0"/>
          <p:nvPr/>
        </p:nvPicPr>
        <p:blipFill>
          <a:blip r:embed="rId4">
            <a:alphaModFix/>
          </a:blip>
          <a:stretch>
            <a:fillRect/>
          </a:stretch>
        </p:blipFill>
        <p:spPr>
          <a:xfrm>
            <a:off x="462725" y="2757325"/>
            <a:ext cx="4215200" cy="1786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819150" y="4216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Advancements and Prospects: Navigating the Road Ahead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 name="Google Shape;186;p19"/>
          <p:cNvSpPr txBox="1"/>
          <p:nvPr>
            <p:ph idx="1" type="body"/>
          </p:nvPr>
        </p:nvSpPr>
        <p:spPr>
          <a:xfrm>
            <a:off x="819150" y="1376225"/>
            <a:ext cx="3581100" cy="33678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zh-CN" sz="1400">
                <a:solidFill>
                  <a:srgbClr val="0F0F0F"/>
                </a:solidFill>
              </a:rPr>
              <a:t>Our model has met our performance expectations, with accuracy metrics promising enhanced navigational support for autonomous vehicles.</a:t>
            </a:r>
            <a:endParaRPr sz="1400">
              <a:solidFill>
                <a:srgbClr val="0F0F0F"/>
              </a:solidFill>
            </a:endParaRPr>
          </a:p>
          <a:p>
            <a:pPr indent="-311150" lvl="1" marL="914400" rtl="0" algn="l">
              <a:spcBef>
                <a:spcPts val="0"/>
              </a:spcBef>
              <a:spcAft>
                <a:spcPts val="0"/>
              </a:spcAft>
              <a:buClr>
                <a:srgbClr val="0F0F0F"/>
              </a:buClr>
              <a:buSzPts val="1300"/>
              <a:buChar char="○"/>
            </a:pPr>
            <a:r>
              <a:rPr lang="zh-CN" sz="1300">
                <a:solidFill>
                  <a:srgbClr val="0F0F0F"/>
                </a:solidFill>
              </a:rPr>
              <a:t>Encountered and overcame unique challenges, including varying sign occlusions and lighting conditions.</a:t>
            </a:r>
            <a:endParaRPr sz="1300">
              <a:solidFill>
                <a:srgbClr val="0F0F0F"/>
              </a:solidFill>
            </a:endParaRPr>
          </a:p>
          <a:p>
            <a:pPr indent="-311150" lvl="1" marL="914400" rtl="0" algn="l">
              <a:spcBef>
                <a:spcPts val="0"/>
              </a:spcBef>
              <a:spcAft>
                <a:spcPts val="0"/>
              </a:spcAft>
              <a:buClr>
                <a:srgbClr val="0F0F0F"/>
              </a:buClr>
              <a:buSzPts val="1300"/>
              <a:buChar char="○"/>
            </a:pPr>
            <a:r>
              <a:rPr lang="zh-CN" sz="1300">
                <a:solidFill>
                  <a:srgbClr val="0F0F0F"/>
                </a:solidFill>
              </a:rPr>
              <a:t>Iterative improvements have led to a robust model capable of learning from dynamic traffic environments.</a:t>
            </a:r>
            <a:endParaRPr sz="1300">
              <a:solidFill>
                <a:srgbClr val="0F0F0F"/>
              </a:solidFill>
            </a:endParaRPr>
          </a:p>
          <a:p>
            <a:pPr indent="-317500" lvl="0" marL="457200" rtl="0" algn="l">
              <a:spcBef>
                <a:spcPts val="0"/>
              </a:spcBef>
              <a:spcAft>
                <a:spcPts val="0"/>
              </a:spcAft>
              <a:buClr>
                <a:srgbClr val="0F0F0F"/>
              </a:buClr>
              <a:buSzPts val="1400"/>
              <a:buChar char="●"/>
            </a:pPr>
            <a:r>
              <a:rPr lang="zh-CN" sz="1400">
                <a:solidFill>
                  <a:srgbClr val="0F0F0F"/>
                </a:solidFill>
              </a:rPr>
              <a:t>Future endeavors include deploying the model in simulated environments, advancing towards the ultimate goal of seamless integration into autonomous driving systems.</a:t>
            </a:r>
            <a:endParaRPr sz="1400">
              <a:solidFill>
                <a:srgbClr val="0F0F0F"/>
              </a:solidFill>
            </a:endParaRPr>
          </a:p>
        </p:txBody>
      </p:sp>
      <p:sp>
        <p:nvSpPr>
          <p:cNvPr id="187" name="Google Shape;187;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88" name="Google Shape;188;p19"/>
          <p:cNvPicPr preferRelativeResize="0"/>
          <p:nvPr/>
        </p:nvPicPr>
        <p:blipFill rotWithShape="1">
          <a:blip r:embed="rId3">
            <a:alphaModFix/>
          </a:blip>
          <a:srcRect b="0" l="1166" r="0" t="0"/>
          <a:stretch/>
        </p:blipFill>
        <p:spPr>
          <a:xfrm>
            <a:off x="4847375" y="1013925"/>
            <a:ext cx="3133350" cy="2018524"/>
          </a:xfrm>
          <a:prstGeom prst="rect">
            <a:avLst/>
          </a:prstGeom>
          <a:noFill/>
          <a:ln>
            <a:noFill/>
          </a:ln>
        </p:spPr>
      </p:pic>
      <p:pic>
        <p:nvPicPr>
          <p:cNvPr id="189" name="Google Shape;189;p19"/>
          <p:cNvPicPr preferRelativeResize="0"/>
          <p:nvPr/>
        </p:nvPicPr>
        <p:blipFill rotWithShape="1">
          <a:blip r:embed="rId4">
            <a:alphaModFix/>
          </a:blip>
          <a:srcRect b="0" l="0" r="1176" t="0"/>
          <a:stretch/>
        </p:blipFill>
        <p:spPr>
          <a:xfrm>
            <a:off x="4810250" y="2935400"/>
            <a:ext cx="3279551" cy="200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95" name="Google Shape;195;p20"/>
          <p:cNvPicPr preferRelativeResize="0"/>
          <p:nvPr/>
        </p:nvPicPr>
        <p:blipFill>
          <a:blip r:embed="rId3">
            <a:alphaModFix/>
          </a:blip>
          <a:stretch>
            <a:fillRect/>
          </a:stretch>
        </p:blipFill>
        <p:spPr>
          <a:xfrm>
            <a:off x="1871113" y="1052500"/>
            <a:ext cx="5401779" cy="3038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