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E3432-3349-42CD-9E28-64175E5F193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801E9-B490-405B-B591-A660400CBE74}">
      <dgm:prSet/>
      <dgm:spPr/>
      <dgm:t>
        <a:bodyPr/>
        <a:lstStyle/>
        <a:p>
          <a:r>
            <a:rPr lang="en-US" dirty="0"/>
            <a:t>Can monitor several different body several different body vitals</a:t>
          </a:r>
        </a:p>
      </dgm:t>
    </dgm:pt>
    <dgm:pt modelId="{70D6772B-66B6-4615-AA5C-2088B8FBFCC7}" type="parTrans" cxnId="{80F2028E-B2DD-46A9-8224-9A0F93F0004B}">
      <dgm:prSet/>
      <dgm:spPr/>
      <dgm:t>
        <a:bodyPr/>
        <a:lstStyle/>
        <a:p>
          <a:endParaRPr lang="en-US"/>
        </a:p>
      </dgm:t>
    </dgm:pt>
    <dgm:pt modelId="{E84481EA-056C-493D-81AF-640CEBA797EA}" type="sibTrans" cxnId="{80F2028E-B2DD-46A9-8224-9A0F93F0004B}">
      <dgm:prSet/>
      <dgm:spPr/>
      <dgm:t>
        <a:bodyPr/>
        <a:lstStyle/>
        <a:p>
          <a:endParaRPr lang="en-US"/>
        </a:p>
      </dgm:t>
    </dgm:pt>
    <dgm:pt modelId="{F3404169-8220-468B-AC20-270DDBE572CB}">
      <dgm:prSet/>
      <dgm:spPr/>
      <dgm:t>
        <a:bodyPr/>
        <a:lstStyle/>
        <a:p>
          <a:r>
            <a:rPr lang="en-US" dirty="0"/>
            <a:t>A small wearable device that that looks like any other clothing item,</a:t>
          </a:r>
        </a:p>
        <a:p>
          <a:r>
            <a:rPr lang="en-US" dirty="0"/>
            <a:t>And another button in case of emergencies</a:t>
          </a:r>
        </a:p>
      </dgm:t>
    </dgm:pt>
    <dgm:pt modelId="{977AEABE-7EFF-4F9A-9753-E9F48639E177}" type="parTrans" cxnId="{6264EEE8-6FC5-4F58-AA7E-A4846FAF898F}">
      <dgm:prSet/>
      <dgm:spPr/>
      <dgm:t>
        <a:bodyPr/>
        <a:lstStyle/>
        <a:p>
          <a:endParaRPr lang="en-US"/>
        </a:p>
      </dgm:t>
    </dgm:pt>
    <dgm:pt modelId="{D0E1042C-6411-4536-82E4-C00DB42B3B85}" type="sibTrans" cxnId="{6264EEE8-6FC5-4F58-AA7E-A4846FAF898F}">
      <dgm:prSet/>
      <dgm:spPr/>
      <dgm:t>
        <a:bodyPr/>
        <a:lstStyle/>
        <a:p>
          <a:endParaRPr lang="en-US"/>
        </a:p>
      </dgm:t>
    </dgm:pt>
    <dgm:pt modelId="{81E5E743-AB33-4CF4-9C71-A1B64FC7FA3A}">
      <dgm:prSet/>
      <dgm:spPr/>
      <dgm:t>
        <a:bodyPr/>
        <a:lstStyle/>
        <a:p>
          <a:r>
            <a:rPr lang="en-US" dirty="0"/>
            <a:t>Can detect abrupt changes in a patient’s vitals and will automatically notify the user</a:t>
          </a:r>
        </a:p>
      </dgm:t>
    </dgm:pt>
    <dgm:pt modelId="{F13D1111-776E-454D-8EAA-0EC77A559D3D}" type="parTrans" cxnId="{52B5198F-4053-44AA-9DD8-A0C7D823ACBC}">
      <dgm:prSet/>
      <dgm:spPr/>
      <dgm:t>
        <a:bodyPr/>
        <a:lstStyle/>
        <a:p>
          <a:endParaRPr lang="en-US"/>
        </a:p>
      </dgm:t>
    </dgm:pt>
    <dgm:pt modelId="{81C26ECB-D407-43C0-8899-C9388819DB67}" type="sibTrans" cxnId="{52B5198F-4053-44AA-9DD8-A0C7D823ACBC}">
      <dgm:prSet/>
      <dgm:spPr/>
      <dgm:t>
        <a:bodyPr/>
        <a:lstStyle/>
        <a:p>
          <a:endParaRPr lang="en-US"/>
        </a:p>
      </dgm:t>
    </dgm:pt>
    <dgm:pt modelId="{0ECE5150-8C34-4E6C-A274-A436A6CCCE9E}">
      <dgm:prSet/>
      <dgm:spPr/>
      <dgm:t>
        <a:bodyPr/>
        <a:lstStyle/>
        <a:p>
          <a:r>
            <a:rPr lang="en-US" dirty="0"/>
            <a:t>Patients can get immediate guidance from healthcare professionals based on their health conditions</a:t>
          </a:r>
        </a:p>
      </dgm:t>
    </dgm:pt>
    <dgm:pt modelId="{A5DB1026-9607-4F7D-B6EA-3FA3788403C8}" type="parTrans" cxnId="{EBB3C1DF-968F-4CA7-A0D9-CC356A25C2F8}">
      <dgm:prSet/>
      <dgm:spPr/>
      <dgm:t>
        <a:bodyPr/>
        <a:lstStyle/>
        <a:p>
          <a:endParaRPr lang="en-US"/>
        </a:p>
      </dgm:t>
    </dgm:pt>
    <dgm:pt modelId="{7BF072AE-519B-4EF7-AA12-04CD37A4BE41}" type="sibTrans" cxnId="{EBB3C1DF-968F-4CA7-A0D9-CC356A25C2F8}">
      <dgm:prSet/>
      <dgm:spPr/>
      <dgm:t>
        <a:bodyPr/>
        <a:lstStyle/>
        <a:p>
          <a:endParaRPr lang="en-US"/>
        </a:p>
      </dgm:t>
    </dgm:pt>
    <dgm:pt modelId="{8EA56377-996B-4092-A454-50429B48AE33}" type="pres">
      <dgm:prSet presAssocID="{3D0E3432-3349-42CD-9E28-64175E5F1934}" presName="matrix" presStyleCnt="0">
        <dgm:presLayoutVars>
          <dgm:chMax val="1"/>
          <dgm:dir/>
          <dgm:resizeHandles val="exact"/>
        </dgm:presLayoutVars>
      </dgm:prSet>
      <dgm:spPr/>
    </dgm:pt>
    <dgm:pt modelId="{A77BCF67-9ED3-4EA8-8CF8-F55B5BBB42D7}" type="pres">
      <dgm:prSet presAssocID="{3D0E3432-3349-42CD-9E28-64175E5F1934}" presName="axisShape" presStyleLbl="bgShp" presStyleIdx="0" presStyleCnt="1"/>
      <dgm:spPr/>
    </dgm:pt>
    <dgm:pt modelId="{4319D47C-49C4-48F9-B28C-E13B72223669}" type="pres">
      <dgm:prSet presAssocID="{3D0E3432-3349-42CD-9E28-64175E5F193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825E45-D835-42D6-9826-C8A8BC5FF3A3}" type="pres">
      <dgm:prSet presAssocID="{3D0E3432-3349-42CD-9E28-64175E5F193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59C613-1F75-44BC-9770-D4CABE2BC63B}" type="pres">
      <dgm:prSet presAssocID="{3D0E3432-3349-42CD-9E28-64175E5F193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7D71D-D220-4660-B9D8-A3D61B6E4F11}" type="pres">
      <dgm:prSet presAssocID="{3D0E3432-3349-42CD-9E28-64175E5F193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1D0E1B-C692-40E9-B736-061B75211290}" type="presOf" srcId="{3D0E3432-3349-42CD-9E28-64175E5F1934}" destId="{8EA56377-996B-4092-A454-50429B48AE33}" srcOrd="0" destOrd="0" presId="urn:microsoft.com/office/officeart/2005/8/layout/matrix2"/>
    <dgm:cxn modelId="{B0182960-9EA7-4FE5-A28C-56BF8D9FC041}" type="presOf" srcId="{81E5E743-AB33-4CF4-9C71-A1B64FC7FA3A}" destId="{6759C613-1F75-44BC-9770-D4CABE2BC63B}" srcOrd="0" destOrd="0" presId="urn:microsoft.com/office/officeart/2005/8/layout/matrix2"/>
    <dgm:cxn modelId="{F47F5B61-38F1-4904-BC29-64586AC47A53}" type="presOf" srcId="{F3404169-8220-468B-AC20-270DDBE572CB}" destId="{64825E45-D835-42D6-9826-C8A8BC5FF3A3}" srcOrd="0" destOrd="0" presId="urn:microsoft.com/office/officeart/2005/8/layout/matrix2"/>
    <dgm:cxn modelId="{2B064085-19E6-4FE7-8705-D20F7AF7A022}" type="presOf" srcId="{E24801E9-B490-405B-B591-A660400CBE74}" destId="{4319D47C-49C4-48F9-B28C-E13B72223669}" srcOrd="0" destOrd="0" presId="urn:microsoft.com/office/officeart/2005/8/layout/matrix2"/>
    <dgm:cxn modelId="{80F2028E-B2DD-46A9-8224-9A0F93F0004B}" srcId="{3D0E3432-3349-42CD-9E28-64175E5F1934}" destId="{E24801E9-B490-405B-B591-A660400CBE74}" srcOrd="0" destOrd="0" parTransId="{70D6772B-66B6-4615-AA5C-2088B8FBFCC7}" sibTransId="{E84481EA-056C-493D-81AF-640CEBA797EA}"/>
    <dgm:cxn modelId="{52B5198F-4053-44AA-9DD8-A0C7D823ACBC}" srcId="{3D0E3432-3349-42CD-9E28-64175E5F1934}" destId="{81E5E743-AB33-4CF4-9C71-A1B64FC7FA3A}" srcOrd="2" destOrd="0" parTransId="{F13D1111-776E-454D-8EAA-0EC77A559D3D}" sibTransId="{81C26ECB-D407-43C0-8899-C9388819DB67}"/>
    <dgm:cxn modelId="{67CEA595-C7C8-475F-924F-08118D8E80E7}" type="presOf" srcId="{0ECE5150-8C34-4E6C-A274-A436A6CCCE9E}" destId="{4AA7D71D-D220-4660-B9D8-A3D61B6E4F11}" srcOrd="0" destOrd="0" presId="urn:microsoft.com/office/officeart/2005/8/layout/matrix2"/>
    <dgm:cxn modelId="{EBB3C1DF-968F-4CA7-A0D9-CC356A25C2F8}" srcId="{3D0E3432-3349-42CD-9E28-64175E5F1934}" destId="{0ECE5150-8C34-4E6C-A274-A436A6CCCE9E}" srcOrd="3" destOrd="0" parTransId="{A5DB1026-9607-4F7D-B6EA-3FA3788403C8}" sibTransId="{7BF072AE-519B-4EF7-AA12-04CD37A4BE41}"/>
    <dgm:cxn modelId="{6264EEE8-6FC5-4F58-AA7E-A4846FAF898F}" srcId="{3D0E3432-3349-42CD-9E28-64175E5F1934}" destId="{F3404169-8220-468B-AC20-270DDBE572CB}" srcOrd="1" destOrd="0" parTransId="{977AEABE-7EFF-4F9A-9753-E9F48639E177}" sibTransId="{D0E1042C-6411-4536-82E4-C00DB42B3B85}"/>
    <dgm:cxn modelId="{069961B4-CFF6-46DD-86B2-25216D0A3EC1}" type="presParOf" srcId="{8EA56377-996B-4092-A454-50429B48AE33}" destId="{A77BCF67-9ED3-4EA8-8CF8-F55B5BBB42D7}" srcOrd="0" destOrd="0" presId="urn:microsoft.com/office/officeart/2005/8/layout/matrix2"/>
    <dgm:cxn modelId="{058876E2-64D4-4276-B34D-AA1E624A375B}" type="presParOf" srcId="{8EA56377-996B-4092-A454-50429B48AE33}" destId="{4319D47C-49C4-48F9-B28C-E13B72223669}" srcOrd="1" destOrd="0" presId="urn:microsoft.com/office/officeart/2005/8/layout/matrix2"/>
    <dgm:cxn modelId="{E1059A6F-4187-4154-9C24-D46078EBC0FD}" type="presParOf" srcId="{8EA56377-996B-4092-A454-50429B48AE33}" destId="{64825E45-D835-42D6-9826-C8A8BC5FF3A3}" srcOrd="2" destOrd="0" presId="urn:microsoft.com/office/officeart/2005/8/layout/matrix2"/>
    <dgm:cxn modelId="{DC79C283-8DEA-4A9D-BB5C-2753417EE3DD}" type="presParOf" srcId="{8EA56377-996B-4092-A454-50429B48AE33}" destId="{6759C613-1F75-44BC-9770-D4CABE2BC63B}" srcOrd="3" destOrd="0" presId="urn:microsoft.com/office/officeart/2005/8/layout/matrix2"/>
    <dgm:cxn modelId="{D9868540-B993-467A-8B1A-32569B4F0579}" type="presParOf" srcId="{8EA56377-996B-4092-A454-50429B48AE33}" destId="{4AA7D71D-D220-4660-B9D8-A3D61B6E4F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CF67-9ED3-4EA8-8CF8-F55B5BBB42D7}">
      <dsp:nvSpPr>
        <dsp:cNvPr id="0" name=""/>
        <dsp:cNvSpPr/>
      </dsp:nvSpPr>
      <dsp:spPr>
        <a:xfrm>
          <a:off x="2639668" y="0"/>
          <a:ext cx="5065712" cy="506571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9D47C-49C4-48F9-B28C-E13B72223669}">
      <dsp:nvSpPr>
        <dsp:cNvPr id="0" name=""/>
        <dsp:cNvSpPr/>
      </dsp:nvSpPr>
      <dsp:spPr>
        <a:xfrm>
          <a:off x="2968939" y="329271"/>
          <a:ext cx="2026284" cy="2026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monitor several different body several different body vitals</a:t>
          </a:r>
        </a:p>
      </dsp:txBody>
      <dsp:txXfrm>
        <a:off x="3067854" y="428186"/>
        <a:ext cx="1828454" cy="1828454"/>
      </dsp:txXfrm>
    </dsp:sp>
    <dsp:sp modelId="{64825E45-D835-42D6-9826-C8A8BC5FF3A3}">
      <dsp:nvSpPr>
        <dsp:cNvPr id="0" name=""/>
        <dsp:cNvSpPr/>
      </dsp:nvSpPr>
      <dsp:spPr>
        <a:xfrm>
          <a:off x="5349823" y="329271"/>
          <a:ext cx="2026284" cy="2026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small wearable device that that looks like any other clothing item,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 another button in case of emergencies</a:t>
          </a:r>
        </a:p>
      </dsp:txBody>
      <dsp:txXfrm>
        <a:off x="5448738" y="428186"/>
        <a:ext cx="1828454" cy="1828454"/>
      </dsp:txXfrm>
    </dsp:sp>
    <dsp:sp modelId="{6759C613-1F75-44BC-9770-D4CABE2BC63B}">
      <dsp:nvSpPr>
        <dsp:cNvPr id="0" name=""/>
        <dsp:cNvSpPr/>
      </dsp:nvSpPr>
      <dsp:spPr>
        <a:xfrm>
          <a:off x="2968939" y="2710155"/>
          <a:ext cx="2026284" cy="2026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detect abrupt changes in a patient’s vitals and will automatically notify the user</a:t>
          </a:r>
        </a:p>
      </dsp:txBody>
      <dsp:txXfrm>
        <a:off x="3067854" y="2809070"/>
        <a:ext cx="1828454" cy="1828454"/>
      </dsp:txXfrm>
    </dsp:sp>
    <dsp:sp modelId="{4AA7D71D-D220-4660-B9D8-A3D61B6E4F11}">
      <dsp:nvSpPr>
        <dsp:cNvPr id="0" name=""/>
        <dsp:cNvSpPr/>
      </dsp:nvSpPr>
      <dsp:spPr>
        <a:xfrm>
          <a:off x="5349823" y="2710155"/>
          <a:ext cx="2026284" cy="2026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Patients can get immediate guidance from healthcare professionals based on their health conditions</a:t>
          </a:r>
        </a:p>
      </dsp:txBody>
      <dsp:txXfrm>
        <a:off x="5448738" y="2809070"/>
        <a:ext cx="1828454" cy="182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ubh.2023.1188304/full" TargetMode="External"/><Relationship Id="rId2" Type="http://schemas.openxmlformats.org/officeDocument/2006/relationships/hyperlink" Target="https://how2electronics.com/iot-patient-health-monitoring-system-esp8266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R8scj1Nem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ach182/IOT_SMART_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A2401-4DC2-0979-68A9-359136DA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Update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215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A87DFF-CC9D-EFC0-0AA4-8906A1E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Bibliography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01C116-65C5-DA91-1790-B13EBD3C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https://how2electronics.com/iot-patient-health-monitoring-system-esp8266/</a:t>
            </a:r>
            <a:r>
              <a:rPr lang="en-US" dirty="0"/>
              <a:t> </a:t>
            </a:r>
          </a:p>
          <a:p>
            <a:pPr algn="l" rtl="0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https://www.frontiersin.org/articles/10.3389/fpubh.2023.1188304/full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831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13911-5E6B-FE8E-F82B-EE38F989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presentation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F9F504-58F2-56DF-4508-2B24FBF1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https://youtu.be/qR8scj1NemM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2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61222-3E14-8B6A-1BD2-268282C3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update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A1106-6E3C-FD7D-363E-7C153E20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Forget to check up at the doctor?</a:t>
            </a:r>
          </a:p>
          <a:p>
            <a:pPr lvl="1" algn="l" rtl="0"/>
            <a:r>
              <a:rPr lang="en-US" dirty="0"/>
              <a:t>Want your doctor at close range?</a:t>
            </a:r>
          </a:p>
          <a:p>
            <a:pPr lvl="1" algn="l" rtl="0"/>
            <a:r>
              <a:rPr lang="en-US" dirty="0"/>
              <a:t>Do you want to keep tabs on your health?</a:t>
            </a:r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Health Update is the app for you!!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482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96F5B-8949-5A62-0A3A-D3A60201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3961"/>
            <a:ext cx="9905998" cy="613934"/>
          </a:xfrm>
        </p:spPr>
        <p:txBody>
          <a:bodyPr/>
          <a:lstStyle/>
          <a:p>
            <a:r>
              <a:rPr lang="en-US" dirty="0"/>
              <a:t>Main features:</a:t>
            </a:r>
            <a:endParaRPr lang="he-IL" dirty="0"/>
          </a:p>
        </p:txBody>
      </p:sp>
      <p:graphicFrame>
        <p:nvGraphicFramePr>
          <p:cNvPr id="4" name="מציין מיקום תוכן 2">
            <a:extLst>
              <a:ext uri="{FF2B5EF4-FFF2-40B4-BE49-F238E27FC236}">
                <a16:creationId xmlns:a16="http://schemas.microsoft.com/office/drawing/2014/main" id="{3B169B40-5DA1-3E96-BB1D-BB63061A7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16019"/>
              </p:ext>
            </p:extLst>
          </p:nvPr>
        </p:nvGraphicFramePr>
        <p:xfrm>
          <a:off x="198783" y="1070045"/>
          <a:ext cx="10345048" cy="506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0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5B166D-FDD2-BF5F-E419-5FF10B33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architecture</a:t>
            </a:r>
            <a:endParaRPr lang="he-IL" dirty="0"/>
          </a:p>
        </p:txBody>
      </p:sp>
      <p:pic>
        <p:nvPicPr>
          <p:cNvPr id="4" name="מציין מיקום תוכן 10">
            <a:extLst>
              <a:ext uri="{FF2B5EF4-FFF2-40B4-BE49-F238E27FC236}">
                <a16:creationId xmlns:a16="http://schemas.microsoft.com/office/drawing/2014/main" id="{8C35CD11-432C-1D8E-2442-58E24D85D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3" y="1762647"/>
            <a:ext cx="7964557" cy="4403729"/>
          </a:xfrm>
          <a:prstGeom prst="rect">
            <a:avLst/>
          </a:prstGeom>
        </p:spPr>
      </p:pic>
      <p:pic>
        <p:nvPicPr>
          <p:cNvPr id="6" name="תמונה 5" descr="תמונה שמכילה לבן, שרטוט, עיצוב, גופן&#10;&#10;התיאור נוצר באופן אוטומטי">
            <a:extLst>
              <a:ext uri="{FF2B5EF4-FFF2-40B4-BE49-F238E27FC236}">
                <a16:creationId xmlns:a16="http://schemas.microsoft.com/office/drawing/2014/main" id="{7356E549-14A6-9B8E-37BB-6F97E3C9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73" y="5138058"/>
            <a:ext cx="1046556" cy="918028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337DD025-741B-3DA6-EF5F-499D7D32FB73}"/>
              </a:ext>
            </a:extLst>
          </p:cNvPr>
          <p:cNvCxnSpPr/>
          <p:nvPr/>
        </p:nvCxnSpPr>
        <p:spPr>
          <a:xfrm flipV="1">
            <a:off x="4804229" y="4078514"/>
            <a:ext cx="696685" cy="11901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4095852-912E-5502-51BC-21706815878F}"/>
              </a:ext>
            </a:extLst>
          </p:cNvPr>
          <p:cNvSpPr txBox="1"/>
          <p:nvPr/>
        </p:nvSpPr>
        <p:spPr>
          <a:xfrm>
            <a:off x="4888863" y="5178432"/>
            <a:ext cx="20938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Panic button immediately sends last health updates and contacts physician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10E857-7B3C-698E-E289-20B4304E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device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575D35-34A0-1C05-21EA-29ACC739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2302496"/>
            <a:ext cx="10398054" cy="3541714"/>
          </a:xfrm>
        </p:spPr>
        <p:txBody>
          <a:bodyPr/>
          <a:lstStyle/>
          <a:p>
            <a:pPr lvl="1" algn="l" rtl="0"/>
            <a:r>
              <a:rPr lang="en-US" dirty="0"/>
              <a:t>Small device that can be incorporated into smartwatches or other to clothing items</a:t>
            </a:r>
          </a:p>
          <a:p>
            <a:pPr lvl="1" algn="l" rtl="0"/>
            <a:r>
              <a:rPr lang="en-US" dirty="0"/>
              <a:t>Always on person so it will be connected to the internet through mobile phone</a:t>
            </a:r>
          </a:p>
          <a:p>
            <a:pPr lvl="1" algn="l" rtl="0"/>
            <a:r>
              <a:rPr lang="en-US" dirty="0"/>
              <a:t>A device that is resistant to different weather conditions</a:t>
            </a:r>
          </a:p>
          <a:p>
            <a:pPr lvl="1" algn="l" rtl="0"/>
            <a:r>
              <a:rPr lang="en-US" dirty="0"/>
              <a:t>Can detect different body vitals</a:t>
            </a:r>
          </a:p>
          <a:p>
            <a:pPr lvl="1" algn="l" rtl="0"/>
            <a:r>
              <a:rPr lang="en-US" dirty="0"/>
              <a:t>A panic button for emergencies</a:t>
            </a:r>
          </a:p>
          <a:p>
            <a:pPr lvl="1" algn="l" rtl="0"/>
            <a:r>
              <a:rPr lang="en-US" dirty="0"/>
              <a:t>All data is kept in database</a:t>
            </a:r>
          </a:p>
          <a:p>
            <a:pPr lvl="7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412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1881EF-DB02-4114-A752-09BCB870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development steps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1A5E9-7EEB-3560-5ADB-F1E9AF6C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/>
              <a:t>Buy the material and assemble the devices</a:t>
            </a:r>
          </a:p>
          <a:p>
            <a:pPr algn="l" rtl="0"/>
            <a:r>
              <a:rPr lang="en-US" dirty="0"/>
              <a:t>Test the device to check if it can read body vital correctly</a:t>
            </a:r>
          </a:p>
          <a:p>
            <a:pPr algn="l" rtl="0"/>
            <a:r>
              <a:rPr lang="en-US" dirty="0"/>
              <a:t>Buy cloud service &amp; MQTT broker</a:t>
            </a:r>
          </a:p>
          <a:p>
            <a:pPr algn="l" rtl="0"/>
            <a:r>
              <a:rPr lang="en-US" dirty="0"/>
              <a:t>Development of a program that reads data from the device and then generates a push notification to the topic (Pub/Sub)</a:t>
            </a:r>
          </a:p>
          <a:p>
            <a:pPr algn="l" rtl="0"/>
            <a:r>
              <a:rPr lang="en-US" dirty="0"/>
              <a:t>Develop an app that subscribe to the topic (Pub/Sub) and present the current data to the user</a:t>
            </a:r>
          </a:p>
          <a:p>
            <a:pPr algn="l" rtl="0"/>
            <a:r>
              <a:rPr lang="en-US" dirty="0"/>
              <a:t>Save all data in local database with the option to send the data in case of emergencies</a:t>
            </a:r>
          </a:p>
          <a:p>
            <a:pPr algn="l" rtl="0"/>
            <a:r>
              <a:rPr lang="en-US" dirty="0"/>
              <a:t>Test the entire product from end to end. From the device to app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81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BE0805-5EEB-4234-EE49-9346C3FC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2B6AF7B-3421-CA71-810B-3CA6EC63A6AF}"/>
              </a:ext>
            </a:extLst>
          </p:cNvPr>
          <p:cNvSpPr/>
          <p:nvPr/>
        </p:nvSpPr>
        <p:spPr>
          <a:xfrm>
            <a:off x="445605" y="2832653"/>
            <a:ext cx="2343150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Device</a:t>
            </a:r>
            <a:endParaRPr lang="he-IL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FB3661C-C683-8508-C3E7-497BDD9C69DE}"/>
              </a:ext>
            </a:extLst>
          </p:cNvPr>
          <p:cNvCxnSpPr>
            <a:stCxn id="4" idx="3"/>
          </p:cNvCxnSpPr>
          <p:nvPr/>
        </p:nvCxnSpPr>
        <p:spPr>
          <a:xfrm>
            <a:off x="2788755" y="3495435"/>
            <a:ext cx="1781175" cy="2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אליפסה 5">
            <a:extLst>
              <a:ext uri="{FF2B5EF4-FFF2-40B4-BE49-F238E27FC236}">
                <a16:creationId xmlns:a16="http://schemas.microsoft.com/office/drawing/2014/main" id="{9A957C0D-66FA-F33A-D1C4-894E900A55F5}"/>
              </a:ext>
            </a:extLst>
          </p:cNvPr>
          <p:cNvSpPr/>
          <p:nvPr/>
        </p:nvSpPr>
        <p:spPr>
          <a:xfrm>
            <a:off x="4569930" y="2779471"/>
            <a:ext cx="2628900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MQTT broker &amp; Cloud Service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1E9B56E-1033-B193-BB87-1F4E34B82D11}"/>
              </a:ext>
            </a:extLst>
          </p:cNvPr>
          <p:cNvCxnSpPr/>
          <p:nvPr/>
        </p:nvCxnSpPr>
        <p:spPr>
          <a:xfrm>
            <a:off x="7198830" y="3584333"/>
            <a:ext cx="159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C1466F5F-E4E7-A96F-3AD0-CD5A1F9CA7FE}"/>
              </a:ext>
            </a:extLst>
          </p:cNvPr>
          <p:cNvSpPr/>
          <p:nvPr/>
        </p:nvSpPr>
        <p:spPr>
          <a:xfrm>
            <a:off x="8789505" y="3004103"/>
            <a:ext cx="2143125" cy="1257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App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44FFBCB-CD74-89EC-5D74-F1F2AE70915D}"/>
              </a:ext>
            </a:extLst>
          </p:cNvPr>
          <p:cNvSpPr/>
          <p:nvPr/>
        </p:nvSpPr>
        <p:spPr>
          <a:xfrm>
            <a:off x="662609" y="4760913"/>
            <a:ext cx="2398643" cy="1070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Panic Button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B4AB556-B0B6-6AF5-664F-FD8BA90DCEA3}"/>
              </a:ext>
            </a:extLst>
          </p:cNvPr>
          <p:cNvCxnSpPr>
            <a:stCxn id="9" idx="3"/>
          </p:cNvCxnSpPr>
          <p:nvPr/>
        </p:nvCxnSpPr>
        <p:spPr>
          <a:xfrm flipV="1">
            <a:off x="3061252" y="4389196"/>
            <a:ext cx="2464905" cy="90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גליל 11">
            <a:extLst>
              <a:ext uri="{FF2B5EF4-FFF2-40B4-BE49-F238E27FC236}">
                <a16:creationId xmlns:a16="http://schemas.microsoft.com/office/drawing/2014/main" id="{EC85AFE4-E79B-1BBC-3D65-F481AFB66E51}"/>
              </a:ext>
            </a:extLst>
          </p:cNvPr>
          <p:cNvSpPr/>
          <p:nvPr/>
        </p:nvSpPr>
        <p:spPr>
          <a:xfrm>
            <a:off x="9861067" y="4890052"/>
            <a:ext cx="1378226" cy="134942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CBD6B1EA-900D-DBC0-407F-57BB6437C780}"/>
              </a:ext>
            </a:extLst>
          </p:cNvPr>
          <p:cNvCxnSpPr/>
          <p:nvPr/>
        </p:nvCxnSpPr>
        <p:spPr>
          <a:xfrm>
            <a:off x="9130750" y="4261403"/>
            <a:ext cx="730317" cy="103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5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FAF72-F47F-147C-C59D-50F6EAA7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CA5A2A-E484-A1E4-5007-02696AFB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sz="2400" dirty="0"/>
              <a:t>People will have a better indication about their health status, now that they can just open their smartphone and look instantly.</a:t>
            </a:r>
          </a:p>
          <a:p>
            <a:pPr algn="l" rtl="0"/>
            <a:r>
              <a:rPr lang="en-US" sz="2400" dirty="0"/>
              <a:t>People could have regular health check without the need to physically go to the doctor.</a:t>
            </a:r>
          </a:p>
          <a:p>
            <a:pPr algn="l" rtl="0"/>
            <a:r>
              <a:rPr lang="en-US" sz="2400" dirty="0"/>
              <a:t>Doctors can check the vitals of a patient regularly and keep up to date with patients.</a:t>
            </a:r>
          </a:p>
          <a:p>
            <a:pPr algn="l" rtl="0"/>
            <a:r>
              <a:rPr lang="en-US" sz="2400" dirty="0"/>
              <a:t>We use the device to get the reading and send them via push notification to the app that is subscribed to the topic.</a:t>
            </a:r>
          </a:p>
          <a:p>
            <a:pPr algn="l" rtl="0"/>
            <a:r>
              <a:rPr lang="en-US" sz="2400" dirty="0"/>
              <a:t>We will provide a better health treatments and follow up regarding our health,</a:t>
            </a:r>
            <a:r>
              <a:rPr lang="en-US" dirty="0"/>
              <a:t> This in turn </a:t>
            </a:r>
            <a:r>
              <a:rPr lang="en-US" sz="2400" dirty="0"/>
              <a:t> will provide a better living condition to all people.</a:t>
            </a:r>
            <a:endParaRPr lang="he-IL" sz="2400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09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656E8F-77CD-7A0F-E004-11582F10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update – 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CODE</a:t>
            </a:r>
            <a:r>
              <a:rPr lang="he-IL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5181745-D25D-0BF2-C7F6-BEA97E7A16B6}"/>
              </a:ext>
            </a:extLst>
          </p:cNvPr>
          <p:cNvSpPr txBox="1"/>
          <p:nvPr/>
        </p:nvSpPr>
        <p:spPr>
          <a:xfrm>
            <a:off x="1007165" y="2345635"/>
            <a:ext cx="5274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https://github.com/Tzach182/IOT_SMART_HOME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857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71</TotalTime>
  <Words>443</Words>
  <Application>Microsoft Office PowerPoint</Application>
  <PresentationFormat>מסך רחב</PresentationFormat>
  <Paragraphs>49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Tw Cen MT</vt:lpstr>
      <vt:lpstr>מעגל</vt:lpstr>
      <vt:lpstr>Health Update</vt:lpstr>
      <vt:lpstr>Health update </vt:lpstr>
      <vt:lpstr>Main features:</vt:lpstr>
      <vt:lpstr>Design &amp; architecture</vt:lpstr>
      <vt:lpstr>The device</vt:lpstr>
      <vt:lpstr>Design &amp; development steps</vt:lpstr>
      <vt:lpstr>Workflow</vt:lpstr>
      <vt:lpstr>Summary</vt:lpstr>
      <vt:lpstr>Health update –  Project CODE </vt:lpstr>
      <vt:lpstr>Bibliography</vt:lpstr>
      <vt:lpstr>Video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Update</dc:title>
  <dc:creator>Tzach Fleischer</dc:creator>
  <cp:lastModifiedBy>Tzach Fleischer</cp:lastModifiedBy>
  <cp:revision>3</cp:revision>
  <dcterms:created xsi:type="dcterms:W3CDTF">2023-09-03T15:08:46Z</dcterms:created>
  <dcterms:modified xsi:type="dcterms:W3CDTF">2023-09-04T11:30:24Z</dcterms:modified>
</cp:coreProperties>
</file>