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Anaheim"/>
      <p:regular r:id="rId33"/>
      <p:bold r:id="rId34"/>
    </p:embeddedFont>
    <p:embeddedFont>
      <p:font typeface="Cairo"/>
      <p:regular r:id="rId35"/>
      <p:bold r:id="rId36"/>
    </p:embeddedFont>
    <p:embeddedFont>
      <p:font typeface="Space Grotesk Medium"/>
      <p:regular r:id="rId37"/>
      <p:bold r:id="rId38"/>
    </p:embeddedFont>
    <p:embeddedFont>
      <p:font typeface="Space Grotesk SemiBold"/>
      <p:regular r:id="rId39"/>
      <p:bold r:id="rId40"/>
    </p:embeddedFont>
    <p:embeddedFont>
      <p:font typeface="PT Sans"/>
      <p:regular r:id="rId41"/>
      <p:bold r:id="rId42"/>
      <p:italic r:id="rId43"/>
      <p:boldItalic r:id="rId44"/>
    </p:embeddedFont>
    <p:embeddedFont>
      <p:font typeface="Space Grotesk"/>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jH+uDkJhh/f+FvzSSUqFOrJEPH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paceGroteskSemiBold-bold.fntdata"/><Relationship Id="rId20" Type="http://schemas.openxmlformats.org/officeDocument/2006/relationships/slide" Target="slides/slide16.xml"/><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slide" Target="slides/slide18.xml"/><Relationship Id="rId44" Type="http://schemas.openxmlformats.org/officeDocument/2006/relationships/font" Target="fonts/PTSans-boldItalic.fntdata"/><Relationship Id="rId21" Type="http://schemas.openxmlformats.org/officeDocument/2006/relationships/slide" Target="slides/slide17.xml"/><Relationship Id="rId43" Type="http://schemas.openxmlformats.org/officeDocument/2006/relationships/font" Target="fonts/PTSans-italic.fntdata"/><Relationship Id="rId24" Type="http://schemas.openxmlformats.org/officeDocument/2006/relationships/slide" Target="slides/slide20.xml"/><Relationship Id="rId46" Type="http://schemas.openxmlformats.org/officeDocument/2006/relationships/font" Target="fonts/SpaceGrotesk-bold.fntdata"/><Relationship Id="rId23" Type="http://schemas.openxmlformats.org/officeDocument/2006/relationships/slide" Target="slides/slide19.xml"/><Relationship Id="rId45" Type="http://schemas.openxmlformats.org/officeDocument/2006/relationships/font" Target="fonts/SpaceGrotes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47" Type="http://customschemas.google.com/relationships/presentationmetadata" Target="meta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Anaheim-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Cairo-regular.fntdata"/><Relationship Id="rId12" Type="http://schemas.openxmlformats.org/officeDocument/2006/relationships/slide" Target="slides/slide8.xml"/><Relationship Id="rId34" Type="http://schemas.openxmlformats.org/officeDocument/2006/relationships/font" Target="fonts/Anaheim-bold.fntdata"/><Relationship Id="rId15" Type="http://schemas.openxmlformats.org/officeDocument/2006/relationships/slide" Target="slides/slide11.xml"/><Relationship Id="rId37" Type="http://schemas.openxmlformats.org/officeDocument/2006/relationships/font" Target="fonts/SpaceGroteskMedium-regular.fntdata"/><Relationship Id="rId14" Type="http://schemas.openxmlformats.org/officeDocument/2006/relationships/slide" Target="slides/slide10.xml"/><Relationship Id="rId36" Type="http://schemas.openxmlformats.org/officeDocument/2006/relationships/font" Target="fonts/Cairo-bold.fntdata"/><Relationship Id="rId17" Type="http://schemas.openxmlformats.org/officeDocument/2006/relationships/slide" Target="slides/slide13.xml"/><Relationship Id="rId39" Type="http://schemas.openxmlformats.org/officeDocument/2006/relationships/font" Target="fonts/SpaceGroteskSemiBold-regular.fntdata"/><Relationship Id="rId16" Type="http://schemas.openxmlformats.org/officeDocument/2006/relationships/slide" Target="slides/slide12.xml"/><Relationship Id="rId38" Type="http://schemas.openxmlformats.org/officeDocument/2006/relationships/font" Target="fonts/SpaceGroteskMedium-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sneha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f7a9e580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31f7a9e580c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241160"/>
              </a:buClr>
              <a:buSzPts val="1600"/>
              <a:buFont typeface="Space Grotesk"/>
              <a:buChar char="❖"/>
            </a:pPr>
            <a:r>
              <a:rPr lang="en" sz="1600">
                <a:solidFill>
                  <a:schemeClr val="dk1"/>
                </a:solidFill>
                <a:latin typeface="Space Grotesk Medium"/>
                <a:ea typeface="Space Grotesk Medium"/>
                <a:cs typeface="Space Grotesk Medium"/>
                <a:sym typeface="Space Grotesk Medium"/>
              </a:rPr>
              <a:t>Logistic Regression</a:t>
            </a:r>
            <a:r>
              <a:rPr lang="en" sz="1600">
                <a:solidFill>
                  <a:schemeClr val="dk1"/>
                </a:solidFill>
                <a:latin typeface="Space Grotesk"/>
                <a:ea typeface="Space Grotesk"/>
                <a:cs typeface="Space Grotesk"/>
                <a:sym typeface="Space Grotesk"/>
              </a:rPr>
              <a:t>: A multi-class logistic regression model was initially applied but yielded suboptimal results. Then we used bigrams, and trigrams which improved the model.</a:t>
            </a:r>
            <a:endParaRPr sz="1600">
              <a:solidFill>
                <a:srgbClr val="241160"/>
              </a:solidFill>
              <a:latin typeface="Space Grotesk Medium"/>
              <a:ea typeface="Space Grotesk Medium"/>
              <a:cs typeface="Space Grotesk Medium"/>
              <a:sym typeface="Space Grotesk Medium"/>
            </a:endParaRPr>
          </a:p>
          <a:p>
            <a:pPr indent="0" lvl="0" marL="0" rtl="0" algn="l">
              <a:lnSpc>
                <a:spcPct val="100000"/>
              </a:lnSpc>
              <a:spcBef>
                <a:spcPts val="120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sneha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f7a9e58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31f7a9e580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Models were evaluated using metrics such as accuracy, precision, recall, F1 score and confusion matrices.</a:t>
            </a:r>
            <a:endParaRPr sz="1600"/>
          </a:p>
          <a:p>
            <a:pPr indent="0" lvl="0" marL="0" rtl="0" algn="l">
              <a:spcBef>
                <a:spcPts val="0"/>
              </a:spcBef>
              <a:spcAft>
                <a:spcPts val="0"/>
              </a:spcAft>
              <a:buSzPts val="1100"/>
              <a:buNone/>
            </a:pPr>
            <a:r>
              <a:rPr lang="en" sz="1600"/>
              <a:t>Visualisations included heatmaps of confusion matrices for detailed performance breakdown.</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f7a9e580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31f7a9e580c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As we can see in this model current-smoker, non smoker, past smoker and unknown had a good score and we pretty much see 0’s for the smoker class. This could be due to limited data (3 samples) in the train set. And we also see that recall for unknown class is 1, so maybe the model is overfitting </a:t>
            </a:r>
            <a:endParaRPr sz="16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20c1d1db7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20c1d1db7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 we can see in this model non smoker, past smoker and unknown had a good score and we pretty much see 0’s for the smoker class. This could be due to limited data (3 samples) in the train set. And we also see that recall for unknown class is 1, so maybe the model is overfitting </a:t>
            </a:r>
            <a:endParaRPr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f7a9e580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1f7a9e580c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20c1d1db7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0c1d1db7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20c1d1db7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320c1d1db71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474747"/>
                </a:solidFill>
                <a:highlight>
                  <a:srgbClr val="FFFFFF"/>
                </a:highlight>
                <a:latin typeface="Roboto"/>
                <a:ea typeface="Roboto"/>
                <a:cs typeface="Roboto"/>
                <a:sym typeface="Roboto"/>
              </a:rPr>
              <a:t>Limited-memory Broyden-Fletcher-Goldfarb-Shanno (L-BFGS)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20c1d1db7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20c1d1db7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i="1" lang="en" sz="1200">
                <a:solidFill>
                  <a:srgbClr val="595959"/>
                </a:solidFill>
                <a:latin typeface="Anaheim"/>
                <a:ea typeface="Anaheim"/>
                <a:cs typeface="Anaheim"/>
                <a:sym typeface="Anaheim"/>
              </a:rPr>
              <a:t>sneha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sneha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sz="1600">
                <a:solidFill>
                  <a:srgbClr val="241160"/>
                </a:solidFill>
                <a:latin typeface="Space Grotesk"/>
                <a:ea typeface="Space Grotesk"/>
                <a:cs typeface="Space Grotesk"/>
                <a:sym typeface="Space Grotesk"/>
              </a:rPr>
              <a:t>The primary aim of this project is to accurately classify smoking status from textual data using natural language processing (NLP) and machine learning techniques.</a:t>
            </a:r>
            <a:endParaRPr sz="1600">
              <a:solidFill>
                <a:srgbClr val="241160"/>
              </a:solidFill>
              <a:latin typeface="Space Grotesk"/>
              <a:ea typeface="Space Grotesk"/>
              <a:cs typeface="Space Grotesk"/>
              <a:sym typeface="Space Grotesk"/>
            </a:endParaRPr>
          </a:p>
          <a:p>
            <a:pPr indent="0" lvl="0" marL="0" rtl="0" algn="l">
              <a:spcBef>
                <a:spcPts val="0"/>
              </a:spcBef>
              <a:spcAft>
                <a:spcPts val="0"/>
              </a:spcAft>
              <a:buClr>
                <a:schemeClr val="dk1"/>
              </a:buClr>
              <a:buSzPts val="1200"/>
              <a:buFont typeface="Arial"/>
              <a:buNone/>
            </a:pPr>
            <a:r>
              <a:t/>
            </a:r>
            <a:endParaRPr sz="1600">
              <a:solidFill>
                <a:srgbClr val="241160"/>
              </a:solidFill>
              <a:latin typeface="Space Grotesk"/>
              <a:ea typeface="Space Grotesk"/>
              <a:cs typeface="Space Grotesk"/>
              <a:sym typeface="Space Grotesk"/>
            </a:endParaRPr>
          </a:p>
          <a:p>
            <a:pPr indent="0" lvl="0" marL="0" rtl="0" algn="l">
              <a:spcBef>
                <a:spcPts val="0"/>
              </a:spcBef>
              <a:spcAft>
                <a:spcPts val="0"/>
              </a:spcAft>
              <a:buClr>
                <a:schemeClr val="dk1"/>
              </a:buClr>
              <a:buSzPts val="1200"/>
              <a:buFont typeface="Arial"/>
              <a:buNone/>
            </a:pPr>
            <a:r>
              <a:rPr lang="en" sz="1600">
                <a:solidFill>
                  <a:schemeClr val="dk1"/>
                </a:solidFill>
                <a:latin typeface="Space Grotesk"/>
                <a:ea typeface="Space Grotesk"/>
                <a:cs typeface="Space Grotesk"/>
                <a:sym typeface="Space Grotesk"/>
              </a:rPr>
              <a:t>The goal of the project is to automatically classify the smoking status of patients from their clinical discharge notes. Specifically, the task is to categorize each discharge note into one of the following five categories: Past Smoker, Current Smoker, Smoker, Non Smoker, Unknown</a:t>
            </a:r>
            <a:endParaRPr sz="1600">
              <a:solidFill>
                <a:srgbClr val="241160"/>
              </a:solidFill>
              <a:latin typeface="Space Grotesk"/>
              <a:ea typeface="Space Grotesk"/>
              <a:cs typeface="Space Grotesk"/>
              <a:sym typeface="Space Grotesk"/>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f7a9e58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31f7a9e580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stephen</a:t>
            </a:r>
            <a:endParaRPr/>
          </a:p>
          <a:p>
            <a:pPr indent="0" lvl="0" marL="0" rtl="0" algn="l">
              <a:spcBef>
                <a:spcPts val="0"/>
              </a:spcBef>
              <a:spcAft>
                <a:spcPts val="0"/>
              </a:spcAft>
              <a:buClr>
                <a:schemeClr val="dk1"/>
              </a:buClr>
              <a:buSzPts val="1100"/>
              <a:buFont typeface="Arial"/>
              <a:buNone/>
            </a:pPr>
            <a:r>
              <a:rPr lang="en"/>
              <a:t>Parsing XML files that contains text data</a:t>
            </a:r>
            <a:endParaRPr/>
          </a:p>
          <a:p>
            <a:pPr indent="0" lvl="0" marL="0" rtl="0" algn="l">
              <a:spcBef>
                <a:spcPts val="0"/>
              </a:spcBef>
              <a:spcAft>
                <a:spcPts val="0"/>
              </a:spcAft>
              <a:buClr>
                <a:schemeClr val="dk1"/>
              </a:buClr>
              <a:buSzPts val="1100"/>
              <a:buFont typeface="Arial"/>
              <a:buNone/>
            </a:pPr>
            <a:r>
              <a:rPr lang="en"/>
              <a:t>XML elements are extracted to retrieve relevant text sections for further processing.</a:t>
            </a:r>
            <a:endParaRPr/>
          </a:p>
          <a:p>
            <a:pPr indent="0" lvl="0" marL="0" rtl="0" algn="l">
              <a:spcBef>
                <a:spcPts val="0"/>
              </a:spcBef>
              <a:spcAft>
                <a:spcPts val="0"/>
              </a:spcAft>
              <a:buSzPts val="1100"/>
              <a:buNone/>
            </a:pPr>
            <a:r>
              <a:rPr lang="en"/>
              <a:t>This step ensures that the raw data is accurately transformed into a usable format for NLP tasks.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20af1671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20af16712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Tazeen </a:t>
            </a:r>
            <a:r>
              <a:rPr lang="en" sz="1050">
                <a:solidFill>
                  <a:srgbClr val="1F1F1F"/>
                </a:solidFill>
                <a:highlight>
                  <a:srgbClr val="FFFFFF"/>
                </a:highlight>
                <a:latin typeface="Courier New"/>
                <a:ea typeface="Courier New"/>
                <a:cs typeface="Courier New"/>
                <a:sym typeface="Courier New"/>
              </a:rPr>
              <a:t>(398, 4650) (104, 4650)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20af1671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20af1671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20c1d1db7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320c1d1db7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stephen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1"/>
          <p:cNvSpPr txBox="1"/>
          <p:nvPr>
            <p:ph type="ctrTitle"/>
          </p:nvPr>
        </p:nvSpPr>
        <p:spPr>
          <a:xfrm>
            <a:off x="713225" y="2205375"/>
            <a:ext cx="5257800" cy="1614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4800">
                <a:solidFill>
                  <a:srgbClr val="241160"/>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41"/>
          <p:cNvSpPr txBox="1"/>
          <p:nvPr>
            <p:ph idx="1" type="subTitle"/>
          </p:nvPr>
        </p:nvSpPr>
        <p:spPr>
          <a:xfrm>
            <a:off x="713225" y="3885650"/>
            <a:ext cx="3690600" cy="4686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41"/>
          <p:cNvPicPr preferRelativeResize="0"/>
          <p:nvPr/>
        </p:nvPicPr>
        <p:blipFill rotWithShape="1">
          <a:blip r:embed="rId2">
            <a:alphaModFix/>
          </a:blip>
          <a:srcRect b="0" l="0" r="0" t="0"/>
          <a:stretch/>
        </p:blipFill>
        <p:spPr>
          <a:xfrm flipH="1" rot="10800000">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50"/>
          <p:cNvSpPr txBox="1"/>
          <p:nvPr>
            <p:ph hasCustomPrompt="1" type="title"/>
          </p:nvPr>
        </p:nvSpPr>
        <p:spPr>
          <a:xfrm>
            <a:off x="4076350" y="2296400"/>
            <a:ext cx="3843300" cy="10851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8" name="Google Shape;118;p50"/>
          <p:cNvSpPr txBox="1"/>
          <p:nvPr>
            <p:ph idx="1" type="subTitle"/>
          </p:nvPr>
        </p:nvSpPr>
        <p:spPr>
          <a:xfrm>
            <a:off x="4076350" y="3426700"/>
            <a:ext cx="38433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pic>
        <p:nvPicPr>
          <p:cNvPr id="119" name="Google Shape;119;p50"/>
          <p:cNvPicPr preferRelativeResize="0"/>
          <p:nvPr/>
        </p:nvPicPr>
        <p:blipFill rotWithShape="1">
          <a:blip r:embed="rId2">
            <a:alphaModFix/>
          </a:blip>
          <a:srcRect b="0" l="0" r="0" t="0"/>
          <a:stretch/>
        </p:blipFill>
        <p:spPr>
          <a:xfrm flipH="1">
            <a:off x="4416200" y="2886625"/>
            <a:ext cx="4727801" cy="2256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5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22" name="Google Shape;122;p51"/>
          <p:cNvGrpSpPr/>
          <p:nvPr/>
        </p:nvGrpSpPr>
        <p:grpSpPr>
          <a:xfrm>
            <a:off x="0" y="4"/>
            <a:ext cx="9144005" cy="5143497"/>
            <a:chOff x="0" y="4"/>
            <a:chExt cx="9144005" cy="5143497"/>
          </a:xfrm>
        </p:grpSpPr>
        <p:pic>
          <p:nvPicPr>
            <p:cNvPr id="123" name="Google Shape;123;p51"/>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124" name="Google Shape;124;p51"/>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125" name="Google Shape;125;p51"/>
          <p:cNvGrpSpPr/>
          <p:nvPr/>
        </p:nvGrpSpPr>
        <p:grpSpPr>
          <a:xfrm flipH="1" rot="-10539848">
            <a:off x="6108563" y="4049075"/>
            <a:ext cx="4573901" cy="3479217"/>
            <a:chOff x="1522650" y="1117750"/>
            <a:chExt cx="4574075" cy="3479350"/>
          </a:xfrm>
        </p:grpSpPr>
        <p:sp>
          <p:nvSpPr>
            <p:cNvPr id="126" name="Google Shape;126;p5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8" name="Shape 128"/>
        <p:cNvGrpSpPr/>
        <p:nvPr/>
      </p:nvGrpSpPr>
      <p:grpSpPr>
        <a:xfrm>
          <a:off x="0" y="0"/>
          <a:ext cx="0" cy="0"/>
          <a:chOff x="0" y="0"/>
          <a:chExt cx="0" cy="0"/>
        </a:xfrm>
      </p:grpSpPr>
      <p:grpSp>
        <p:nvGrpSpPr>
          <p:cNvPr id="129" name="Google Shape;129;p52"/>
          <p:cNvGrpSpPr/>
          <p:nvPr/>
        </p:nvGrpSpPr>
        <p:grpSpPr>
          <a:xfrm>
            <a:off x="0" y="0"/>
            <a:ext cx="9144001" cy="5143500"/>
            <a:chOff x="0" y="0"/>
            <a:chExt cx="9144001" cy="5143500"/>
          </a:xfrm>
        </p:grpSpPr>
        <p:pic>
          <p:nvPicPr>
            <p:cNvPr id="130" name="Google Shape;130;p52"/>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131" name="Google Shape;131;p52"/>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132" name="Google Shape;132;p52"/>
          <p:cNvGrpSpPr/>
          <p:nvPr/>
        </p:nvGrpSpPr>
        <p:grpSpPr>
          <a:xfrm rot="10800000">
            <a:off x="6704226" y="3811697"/>
            <a:ext cx="4574075" cy="3479350"/>
            <a:chOff x="1522650" y="1117750"/>
            <a:chExt cx="4574075" cy="3479350"/>
          </a:xfrm>
        </p:grpSpPr>
        <p:sp>
          <p:nvSpPr>
            <p:cNvPr id="133" name="Google Shape;133;p52"/>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2"/>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 name="Google Shape;135;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36" name="Shape 136"/>
        <p:cNvGrpSpPr/>
        <p:nvPr/>
      </p:nvGrpSpPr>
      <p:grpSpPr>
        <a:xfrm>
          <a:off x="0" y="0"/>
          <a:ext cx="0" cy="0"/>
          <a:chOff x="0" y="0"/>
          <a:chExt cx="0" cy="0"/>
        </a:xfrm>
      </p:grpSpPr>
      <p:grpSp>
        <p:nvGrpSpPr>
          <p:cNvPr id="137" name="Google Shape;137;p53"/>
          <p:cNvGrpSpPr/>
          <p:nvPr/>
        </p:nvGrpSpPr>
        <p:grpSpPr>
          <a:xfrm>
            <a:off x="0" y="4"/>
            <a:ext cx="9144005" cy="5143497"/>
            <a:chOff x="0" y="4"/>
            <a:chExt cx="9144005" cy="5143497"/>
          </a:xfrm>
        </p:grpSpPr>
        <p:pic>
          <p:nvPicPr>
            <p:cNvPr id="138" name="Google Shape;138;p53"/>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139" name="Google Shape;139;p53"/>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140" name="Google Shape;140;p53"/>
          <p:cNvGrpSpPr/>
          <p:nvPr/>
        </p:nvGrpSpPr>
        <p:grpSpPr>
          <a:xfrm flipH="1" rot="-10539848">
            <a:off x="6108563" y="4049075"/>
            <a:ext cx="4573901" cy="3479217"/>
            <a:chOff x="1522650" y="1117750"/>
            <a:chExt cx="4574075" cy="3479350"/>
          </a:xfrm>
        </p:grpSpPr>
        <p:sp>
          <p:nvSpPr>
            <p:cNvPr id="141" name="Google Shape;141;p53"/>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53"/>
          <p:cNvSpPr txBox="1"/>
          <p:nvPr>
            <p:ph type="title"/>
          </p:nvPr>
        </p:nvSpPr>
        <p:spPr>
          <a:xfrm>
            <a:off x="3889175" y="1000050"/>
            <a:ext cx="3205500" cy="105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4" name="Google Shape;144;p53"/>
          <p:cNvSpPr txBox="1"/>
          <p:nvPr>
            <p:ph idx="1" type="subTitle"/>
          </p:nvPr>
        </p:nvSpPr>
        <p:spPr>
          <a:xfrm>
            <a:off x="3889175" y="2131950"/>
            <a:ext cx="4185300" cy="201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45" name="Shape 145"/>
        <p:cNvGrpSpPr/>
        <p:nvPr/>
      </p:nvGrpSpPr>
      <p:grpSpPr>
        <a:xfrm>
          <a:off x="0" y="0"/>
          <a:ext cx="0" cy="0"/>
          <a:chOff x="0" y="0"/>
          <a:chExt cx="0" cy="0"/>
        </a:xfrm>
      </p:grpSpPr>
      <p:grpSp>
        <p:nvGrpSpPr>
          <p:cNvPr id="146" name="Google Shape;146;p54"/>
          <p:cNvGrpSpPr/>
          <p:nvPr/>
        </p:nvGrpSpPr>
        <p:grpSpPr>
          <a:xfrm>
            <a:off x="0" y="0"/>
            <a:ext cx="9144001" cy="5143500"/>
            <a:chOff x="0" y="0"/>
            <a:chExt cx="9144001" cy="5143500"/>
          </a:xfrm>
        </p:grpSpPr>
        <p:pic>
          <p:nvPicPr>
            <p:cNvPr id="147" name="Google Shape;147;p54"/>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148" name="Google Shape;148;p54"/>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149" name="Google Shape;149;p54"/>
          <p:cNvGrpSpPr/>
          <p:nvPr/>
        </p:nvGrpSpPr>
        <p:grpSpPr>
          <a:xfrm rot="10800000">
            <a:off x="6704226" y="3811697"/>
            <a:ext cx="4574075" cy="3479350"/>
            <a:chOff x="1522650" y="1117750"/>
            <a:chExt cx="4574075" cy="3479350"/>
          </a:xfrm>
        </p:grpSpPr>
        <p:sp>
          <p:nvSpPr>
            <p:cNvPr id="150" name="Google Shape;150;p5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54"/>
          <p:cNvSpPr txBox="1"/>
          <p:nvPr>
            <p:ph type="title"/>
          </p:nvPr>
        </p:nvSpPr>
        <p:spPr>
          <a:xfrm>
            <a:off x="713225" y="707075"/>
            <a:ext cx="2345400" cy="97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3" name="Google Shape;153;p54"/>
          <p:cNvSpPr txBox="1"/>
          <p:nvPr>
            <p:ph idx="1" type="subTitle"/>
          </p:nvPr>
        </p:nvSpPr>
        <p:spPr>
          <a:xfrm>
            <a:off x="713225" y="1606775"/>
            <a:ext cx="2345400" cy="112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54"/>
          <p:cNvSpPr/>
          <p:nvPr>
            <p:ph idx="2" type="pic"/>
          </p:nvPr>
        </p:nvSpPr>
        <p:spPr>
          <a:xfrm>
            <a:off x="5588500" y="539500"/>
            <a:ext cx="2801100" cy="4064700"/>
          </a:xfrm>
          <a:prstGeom prst="roundRect">
            <a:avLst>
              <a:gd fmla="val 16667" name="adj"/>
            </a:avLst>
          </a:prstGeom>
          <a:noFill/>
          <a:ln>
            <a:noFill/>
          </a:ln>
        </p:spPr>
      </p:sp>
      <p:sp>
        <p:nvSpPr>
          <p:cNvPr id="155" name="Google Shape;155;p54"/>
          <p:cNvSpPr/>
          <p:nvPr>
            <p:ph idx="3" type="pic"/>
          </p:nvPr>
        </p:nvSpPr>
        <p:spPr>
          <a:xfrm>
            <a:off x="3171450" y="539500"/>
            <a:ext cx="2304300" cy="2285700"/>
          </a:xfrm>
          <a:prstGeom prst="roundRect">
            <a:avLst>
              <a:gd fmla="val 16667" name="adj"/>
            </a:avLst>
          </a:prstGeom>
          <a:noFill/>
          <a:ln>
            <a:noFill/>
          </a:ln>
        </p:spPr>
      </p:sp>
      <p:sp>
        <p:nvSpPr>
          <p:cNvPr id="156" name="Google Shape;156;p54"/>
          <p:cNvSpPr/>
          <p:nvPr>
            <p:ph idx="4" type="pic"/>
          </p:nvPr>
        </p:nvSpPr>
        <p:spPr>
          <a:xfrm>
            <a:off x="3171450" y="2953775"/>
            <a:ext cx="2304300" cy="1650300"/>
          </a:xfrm>
          <a:prstGeom prst="roundRect">
            <a:avLst>
              <a:gd fmla="val 16667" name="adj"/>
            </a:avLst>
          </a:prstGeom>
          <a:noFill/>
          <a:ln>
            <a:noFill/>
          </a:ln>
        </p:spPr>
      </p:sp>
      <p:sp>
        <p:nvSpPr>
          <p:cNvPr id="157" name="Google Shape;157;p54"/>
          <p:cNvSpPr/>
          <p:nvPr>
            <p:ph idx="5" type="pic"/>
          </p:nvPr>
        </p:nvSpPr>
        <p:spPr>
          <a:xfrm>
            <a:off x="754400" y="2953775"/>
            <a:ext cx="2304300" cy="1650300"/>
          </a:xfrm>
          <a:prstGeom prst="roundRect">
            <a:avLst>
              <a:gd fmla="val 16667"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8" name="Shape 158"/>
        <p:cNvGrpSpPr/>
        <p:nvPr/>
      </p:nvGrpSpPr>
      <p:grpSpPr>
        <a:xfrm>
          <a:off x="0" y="0"/>
          <a:ext cx="0" cy="0"/>
          <a:chOff x="0" y="0"/>
          <a:chExt cx="0" cy="0"/>
        </a:xfrm>
      </p:grpSpPr>
      <p:sp>
        <p:nvSpPr>
          <p:cNvPr id="159" name="Google Shape;159;p55"/>
          <p:cNvSpPr txBox="1"/>
          <p:nvPr>
            <p:ph type="title"/>
          </p:nvPr>
        </p:nvSpPr>
        <p:spPr>
          <a:xfrm>
            <a:off x="713225" y="747263"/>
            <a:ext cx="3281700" cy="953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0" name="Google Shape;160;p55"/>
          <p:cNvSpPr txBox="1"/>
          <p:nvPr>
            <p:ph idx="1" type="subTitle"/>
          </p:nvPr>
        </p:nvSpPr>
        <p:spPr>
          <a:xfrm>
            <a:off x="713225" y="1584449"/>
            <a:ext cx="3281700" cy="89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pic>
        <p:nvPicPr>
          <p:cNvPr id="161" name="Google Shape;161;p55"/>
          <p:cNvPicPr preferRelativeResize="0"/>
          <p:nvPr/>
        </p:nvPicPr>
        <p:blipFill rotWithShape="1">
          <a:blip r:embed="rId2">
            <a:alphaModFix/>
          </a:blip>
          <a:srcRect b="0" l="0" r="0" t="0"/>
          <a:stretch/>
        </p:blipFill>
        <p:spPr>
          <a:xfrm flipH="1" rot="10800000">
            <a:off x="0" y="0"/>
            <a:ext cx="4727801" cy="2256875"/>
          </a:xfrm>
          <a:prstGeom prst="rect">
            <a:avLst/>
          </a:prstGeom>
          <a:noFill/>
          <a:ln>
            <a:noFill/>
          </a:ln>
        </p:spPr>
      </p:pic>
      <p:sp>
        <p:nvSpPr>
          <p:cNvPr id="162" name="Google Shape;162;p55"/>
          <p:cNvSpPr txBox="1"/>
          <p:nvPr/>
        </p:nvSpPr>
        <p:spPr>
          <a:xfrm>
            <a:off x="713225" y="3410538"/>
            <a:ext cx="3278700" cy="72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Cairo"/>
                <a:ea typeface="Cairo"/>
                <a:cs typeface="Cairo"/>
                <a:sym typeface="Cairo"/>
              </a:rPr>
              <a:t>CREDITS:</a:t>
            </a:r>
            <a:r>
              <a:rPr b="0" i="0" lang="en" sz="1000" u="none" cap="none" strike="noStrike">
                <a:solidFill>
                  <a:schemeClr val="dk1"/>
                </a:solidFill>
                <a:latin typeface="Cairo"/>
                <a:ea typeface="Cairo"/>
                <a:cs typeface="Cairo"/>
                <a:sym typeface="Cairo"/>
              </a:rPr>
              <a:t> This presentation template was created by </a:t>
            </a:r>
            <a:r>
              <a:rPr b="1" i="0" lang="en" sz="1000" u="sng" cap="none" strike="noStrike">
                <a:solidFill>
                  <a:schemeClr val="dk1"/>
                </a:solidFill>
                <a:latin typeface="Cairo"/>
                <a:ea typeface="Cairo"/>
                <a:cs typeface="Cairo"/>
                <a:sym typeface="Cairo"/>
                <a:hlinkClick r:id="rId3">
                  <a:extLst>
                    <a:ext uri="{A12FA001-AC4F-418D-AE19-62706E023703}">
                      <ahyp:hlinkClr val="tx"/>
                    </a:ext>
                  </a:extLst>
                </a:hlinkClick>
              </a:rPr>
              <a:t>Slidesgo</a:t>
            </a:r>
            <a:r>
              <a:rPr b="0" i="0" lang="en" sz="1000" u="none" cap="none" strike="noStrike">
                <a:solidFill>
                  <a:schemeClr val="dk1"/>
                </a:solidFill>
                <a:latin typeface="Cairo"/>
                <a:ea typeface="Cairo"/>
                <a:cs typeface="Cairo"/>
                <a:sym typeface="Cairo"/>
              </a:rPr>
              <a:t>, and includes icons by </a:t>
            </a:r>
            <a:r>
              <a:rPr b="1" i="0" lang="en" sz="1000" u="sng" cap="none" strike="noStrike">
                <a:solidFill>
                  <a:schemeClr val="dk1"/>
                </a:solidFill>
                <a:latin typeface="Cairo"/>
                <a:ea typeface="Cairo"/>
                <a:cs typeface="Cairo"/>
                <a:sym typeface="Cairo"/>
                <a:hlinkClick r:id="rId4">
                  <a:extLst>
                    <a:ext uri="{A12FA001-AC4F-418D-AE19-62706E023703}">
                      <ahyp:hlinkClr val="tx"/>
                    </a:ext>
                  </a:extLst>
                </a:hlinkClick>
              </a:rPr>
              <a:t>Flaticon</a:t>
            </a:r>
            <a:r>
              <a:rPr b="0" i="0" lang="en" sz="1000" u="none" cap="none" strike="noStrike">
                <a:solidFill>
                  <a:schemeClr val="dk1"/>
                </a:solidFill>
                <a:latin typeface="Cairo"/>
                <a:ea typeface="Cairo"/>
                <a:cs typeface="Cairo"/>
                <a:sym typeface="Cairo"/>
              </a:rPr>
              <a:t>, and infographics &amp; images by </a:t>
            </a:r>
            <a:r>
              <a:rPr b="1" i="0" lang="en" sz="1000" u="sng" cap="none" strike="noStrike">
                <a:solidFill>
                  <a:schemeClr val="dk1"/>
                </a:solidFill>
                <a:latin typeface="Cairo"/>
                <a:ea typeface="Cairo"/>
                <a:cs typeface="Cairo"/>
                <a:sym typeface="Cairo"/>
                <a:hlinkClick r:id="rId5">
                  <a:extLst>
                    <a:ext uri="{A12FA001-AC4F-418D-AE19-62706E023703}">
                      <ahyp:hlinkClr val="tx"/>
                    </a:ext>
                  </a:extLst>
                </a:hlinkClick>
              </a:rPr>
              <a:t>Freepik</a:t>
            </a:r>
            <a:r>
              <a:rPr b="1" i="0" lang="en" sz="1000" u="sng" cap="none" strike="noStrike">
                <a:solidFill>
                  <a:schemeClr val="dk1"/>
                </a:solidFill>
                <a:latin typeface="Cairo"/>
                <a:ea typeface="Cairo"/>
                <a:cs typeface="Cairo"/>
                <a:sym typeface="Cairo"/>
              </a:rPr>
              <a:t> </a:t>
            </a:r>
            <a:endParaRPr b="1" i="0" sz="1000" u="sng" cap="none" strike="noStrike">
              <a:solidFill>
                <a:schemeClr val="dk1"/>
              </a:solidFill>
              <a:latin typeface="Cairo"/>
              <a:ea typeface="Cairo"/>
              <a:cs typeface="Cairo"/>
              <a:sym typeface="Cai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163" name="Shape 163"/>
        <p:cNvGrpSpPr/>
        <p:nvPr/>
      </p:nvGrpSpPr>
      <p:grpSpPr>
        <a:xfrm>
          <a:off x="0" y="0"/>
          <a:ext cx="0" cy="0"/>
          <a:chOff x="0" y="0"/>
          <a:chExt cx="0" cy="0"/>
        </a:xfrm>
      </p:grpSpPr>
      <p:grpSp>
        <p:nvGrpSpPr>
          <p:cNvPr id="164" name="Google Shape;164;p56"/>
          <p:cNvGrpSpPr/>
          <p:nvPr/>
        </p:nvGrpSpPr>
        <p:grpSpPr>
          <a:xfrm>
            <a:off x="0" y="4"/>
            <a:ext cx="9144005" cy="5143497"/>
            <a:chOff x="0" y="4"/>
            <a:chExt cx="9144005" cy="5143497"/>
          </a:xfrm>
        </p:grpSpPr>
        <p:pic>
          <p:nvPicPr>
            <p:cNvPr id="165" name="Google Shape;165;p56"/>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166" name="Google Shape;166;p56"/>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167" name="Google Shape;167;p56"/>
          <p:cNvGrpSpPr/>
          <p:nvPr/>
        </p:nvGrpSpPr>
        <p:grpSpPr>
          <a:xfrm flipH="1" rot="-10539848">
            <a:off x="6108563" y="4049075"/>
            <a:ext cx="4573901" cy="3479217"/>
            <a:chOff x="1522650" y="1117750"/>
            <a:chExt cx="4574075" cy="3479350"/>
          </a:xfrm>
        </p:grpSpPr>
        <p:sp>
          <p:nvSpPr>
            <p:cNvPr id="168" name="Google Shape;168;p5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1" name="Google Shape;171;p56"/>
          <p:cNvSpPr txBox="1"/>
          <p:nvPr>
            <p:ph idx="1" type="subTitle"/>
          </p:nvPr>
        </p:nvSpPr>
        <p:spPr>
          <a:xfrm>
            <a:off x="719975" y="1164450"/>
            <a:ext cx="3748800" cy="118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200"/>
              <a:buChar char="●"/>
              <a:defRPr/>
            </a:lvl1pPr>
            <a:lvl2pPr lvl="1" algn="l">
              <a:lnSpc>
                <a:spcPct val="100000"/>
              </a:lnSpc>
              <a:spcBef>
                <a:spcPts val="0"/>
              </a:spcBef>
              <a:spcAft>
                <a:spcPts val="0"/>
              </a:spcAft>
              <a:buSzPts val="1200"/>
              <a:buChar char="○"/>
              <a:defRPr/>
            </a:lvl2pPr>
            <a:lvl3pPr lvl="2" algn="l">
              <a:lnSpc>
                <a:spcPct val="100000"/>
              </a:lnSpc>
              <a:spcBef>
                <a:spcPts val="0"/>
              </a:spcBef>
              <a:spcAft>
                <a:spcPts val="0"/>
              </a:spcAft>
              <a:buSzPts val="1200"/>
              <a:buChar char="■"/>
              <a:defRPr/>
            </a:lvl3pPr>
            <a:lvl4pPr lvl="3" algn="l">
              <a:lnSpc>
                <a:spcPct val="100000"/>
              </a:lnSpc>
              <a:spcBef>
                <a:spcPts val="0"/>
              </a:spcBef>
              <a:spcAft>
                <a:spcPts val="0"/>
              </a:spcAft>
              <a:buSzPts val="1200"/>
              <a:buChar char="●"/>
              <a:defRPr/>
            </a:lvl4pPr>
            <a:lvl5pPr lvl="4" algn="l">
              <a:lnSpc>
                <a:spcPct val="100000"/>
              </a:lnSpc>
              <a:spcBef>
                <a:spcPts val="0"/>
              </a:spcBef>
              <a:spcAft>
                <a:spcPts val="0"/>
              </a:spcAft>
              <a:buSzPts val="1200"/>
              <a:buChar char="○"/>
              <a:defRPr/>
            </a:lvl5pPr>
            <a:lvl6pPr lvl="5" algn="l">
              <a:lnSpc>
                <a:spcPct val="100000"/>
              </a:lnSpc>
              <a:spcBef>
                <a:spcPts val="0"/>
              </a:spcBef>
              <a:spcAft>
                <a:spcPts val="0"/>
              </a:spcAft>
              <a:buSzPts val="1200"/>
              <a:buChar char="■"/>
              <a:defRPr/>
            </a:lvl6pPr>
            <a:lvl7pPr lvl="6" algn="l">
              <a:lnSpc>
                <a:spcPct val="100000"/>
              </a:lnSpc>
              <a:spcBef>
                <a:spcPts val="0"/>
              </a:spcBef>
              <a:spcAft>
                <a:spcPts val="0"/>
              </a:spcAft>
              <a:buSzPts val="1200"/>
              <a:buChar char="●"/>
              <a:defRPr/>
            </a:lvl7pPr>
            <a:lvl8pPr lvl="7" algn="l">
              <a:lnSpc>
                <a:spcPct val="100000"/>
              </a:lnSpc>
              <a:spcBef>
                <a:spcPts val="0"/>
              </a:spcBef>
              <a:spcAft>
                <a:spcPts val="0"/>
              </a:spcAft>
              <a:buSzPts val="1200"/>
              <a:buChar char="○"/>
              <a:defRPr/>
            </a:lvl8pPr>
            <a:lvl9pPr lvl="8" algn="l">
              <a:lnSpc>
                <a:spcPct val="100000"/>
              </a:lnSpc>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3">
    <p:spTree>
      <p:nvGrpSpPr>
        <p:cNvPr id="172" name="Shape 172"/>
        <p:cNvGrpSpPr/>
        <p:nvPr/>
      </p:nvGrpSpPr>
      <p:grpSpPr>
        <a:xfrm>
          <a:off x="0" y="0"/>
          <a:ext cx="0" cy="0"/>
          <a:chOff x="0" y="0"/>
          <a:chExt cx="0" cy="0"/>
        </a:xfrm>
      </p:grpSpPr>
      <p:grpSp>
        <p:nvGrpSpPr>
          <p:cNvPr id="173" name="Google Shape;173;p57"/>
          <p:cNvGrpSpPr/>
          <p:nvPr/>
        </p:nvGrpSpPr>
        <p:grpSpPr>
          <a:xfrm>
            <a:off x="0" y="0"/>
            <a:ext cx="9144001" cy="5143500"/>
            <a:chOff x="0" y="0"/>
            <a:chExt cx="9144001" cy="5143500"/>
          </a:xfrm>
        </p:grpSpPr>
        <p:pic>
          <p:nvPicPr>
            <p:cNvPr id="174" name="Google Shape;174;p57"/>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175" name="Google Shape;175;p57"/>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176" name="Google Shape;176;p57"/>
          <p:cNvGrpSpPr/>
          <p:nvPr/>
        </p:nvGrpSpPr>
        <p:grpSpPr>
          <a:xfrm rot="10800000">
            <a:off x="6704226" y="3811697"/>
            <a:ext cx="4574075" cy="3479350"/>
            <a:chOff x="1522650" y="1117750"/>
            <a:chExt cx="4574075" cy="3479350"/>
          </a:xfrm>
        </p:grpSpPr>
        <p:sp>
          <p:nvSpPr>
            <p:cNvPr id="177" name="Google Shape;177;p5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57"/>
          <p:cNvSpPr txBox="1"/>
          <p:nvPr>
            <p:ph idx="1" type="subTitle"/>
          </p:nvPr>
        </p:nvSpPr>
        <p:spPr>
          <a:xfrm>
            <a:off x="719975" y="1393800"/>
            <a:ext cx="5015400" cy="220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200"/>
              <a:buChar char="●"/>
              <a:defRPr/>
            </a:lvl1pPr>
            <a:lvl2pPr lvl="1" algn="l">
              <a:lnSpc>
                <a:spcPct val="100000"/>
              </a:lnSpc>
              <a:spcBef>
                <a:spcPts val="0"/>
              </a:spcBef>
              <a:spcAft>
                <a:spcPts val="0"/>
              </a:spcAft>
              <a:buSzPts val="1200"/>
              <a:buChar char="○"/>
              <a:defRPr/>
            </a:lvl2pPr>
            <a:lvl3pPr lvl="2" algn="l">
              <a:lnSpc>
                <a:spcPct val="100000"/>
              </a:lnSpc>
              <a:spcBef>
                <a:spcPts val="0"/>
              </a:spcBef>
              <a:spcAft>
                <a:spcPts val="0"/>
              </a:spcAft>
              <a:buSzPts val="1200"/>
              <a:buChar char="■"/>
              <a:defRPr/>
            </a:lvl3pPr>
            <a:lvl4pPr lvl="3" algn="l">
              <a:lnSpc>
                <a:spcPct val="100000"/>
              </a:lnSpc>
              <a:spcBef>
                <a:spcPts val="0"/>
              </a:spcBef>
              <a:spcAft>
                <a:spcPts val="0"/>
              </a:spcAft>
              <a:buSzPts val="1200"/>
              <a:buChar char="●"/>
              <a:defRPr/>
            </a:lvl4pPr>
            <a:lvl5pPr lvl="4" algn="l">
              <a:lnSpc>
                <a:spcPct val="100000"/>
              </a:lnSpc>
              <a:spcBef>
                <a:spcPts val="0"/>
              </a:spcBef>
              <a:spcAft>
                <a:spcPts val="0"/>
              </a:spcAft>
              <a:buSzPts val="1200"/>
              <a:buChar char="○"/>
              <a:defRPr/>
            </a:lvl5pPr>
            <a:lvl6pPr lvl="5" algn="l">
              <a:lnSpc>
                <a:spcPct val="100000"/>
              </a:lnSpc>
              <a:spcBef>
                <a:spcPts val="0"/>
              </a:spcBef>
              <a:spcAft>
                <a:spcPts val="0"/>
              </a:spcAft>
              <a:buSzPts val="1200"/>
              <a:buChar char="■"/>
              <a:defRPr/>
            </a:lvl6pPr>
            <a:lvl7pPr lvl="6" algn="l">
              <a:lnSpc>
                <a:spcPct val="100000"/>
              </a:lnSpc>
              <a:spcBef>
                <a:spcPts val="0"/>
              </a:spcBef>
              <a:spcAft>
                <a:spcPts val="0"/>
              </a:spcAft>
              <a:buSzPts val="1200"/>
              <a:buChar char="●"/>
              <a:defRPr/>
            </a:lvl7pPr>
            <a:lvl8pPr lvl="7" algn="l">
              <a:lnSpc>
                <a:spcPct val="100000"/>
              </a:lnSpc>
              <a:spcBef>
                <a:spcPts val="0"/>
              </a:spcBef>
              <a:spcAft>
                <a:spcPts val="0"/>
              </a:spcAft>
              <a:buSzPts val="1200"/>
              <a:buChar char="○"/>
              <a:defRPr/>
            </a:lvl8pPr>
            <a:lvl9pPr lvl="8" algn="l">
              <a:lnSpc>
                <a:spcPct val="100000"/>
              </a:lnSpc>
              <a:spcBef>
                <a:spcPts val="0"/>
              </a:spcBef>
              <a:spcAft>
                <a:spcPts val="0"/>
              </a:spcAft>
              <a:buSzPts val="1200"/>
              <a:buChar char="■"/>
              <a:defRPr/>
            </a:lvl9pPr>
          </a:lstStyle>
          <a:p/>
        </p:txBody>
      </p:sp>
      <p:sp>
        <p:nvSpPr>
          <p:cNvPr id="180" name="Google Shape;180;p5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1" name="Shape 181"/>
        <p:cNvGrpSpPr/>
        <p:nvPr/>
      </p:nvGrpSpPr>
      <p:grpSpPr>
        <a:xfrm>
          <a:off x="0" y="0"/>
          <a:ext cx="0" cy="0"/>
          <a:chOff x="0" y="0"/>
          <a:chExt cx="0" cy="0"/>
        </a:xfrm>
      </p:grpSpPr>
      <p:grpSp>
        <p:nvGrpSpPr>
          <p:cNvPr id="182" name="Google Shape;182;p61"/>
          <p:cNvGrpSpPr/>
          <p:nvPr/>
        </p:nvGrpSpPr>
        <p:grpSpPr>
          <a:xfrm>
            <a:off x="0" y="0"/>
            <a:ext cx="9144001" cy="5143500"/>
            <a:chOff x="0" y="0"/>
            <a:chExt cx="9144001" cy="5143500"/>
          </a:xfrm>
        </p:grpSpPr>
        <p:pic>
          <p:nvPicPr>
            <p:cNvPr id="183" name="Google Shape;183;p61"/>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184" name="Google Shape;184;p61"/>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sp>
        <p:nvSpPr>
          <p:cNvPr id="185" name="Google Shape;185;p6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6" name="Google Shape;186;p61"/>
          <p:cNvSpPr txBox="1"/>
          <p:nvPr>
            <p:ph idx="1" type="body"/>
          </p:nvPr>
        </p:nvSpPr>
        <p:spPr>
          <a:xfrm>
            <a:off x="720000" y="1090229"/>
            <a:ext cx="7704000" cy="348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187" name="Google Shape;187;p61"/>
          <p:cNvGrpSpPr/>
          <p:nvPr/>
        </p:nvGrpSpPr>
        <p:grpSpPr>
          <a:xfrm rot="10800000">
            <a:off x="6704226" y="3811697"/>
            <a:ext cx="4574075" cy="3479350"/>
            <a:chOff x="1522650" y="1117750"/>
            <a:chExt cx="4574075" cy="3479350"/>
          </a:xfrm>
        </p:grpSpPr>
        <p:sp>
          <p:nvSpPr>
            <p:cNvPr id="188" name="Google Shape;188;p6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0" name="Shape 190"/>
        <p:cNvGrpSpPr/>
        <p:nvPr/>
      </p:nvGrpSpPr>
      <p:grpSpPr>
        <a:xfrm>
          <a:off x="0" y="0"/>
          <a:ext cx="0" cy="0"/>
          <a:chOff x="0" y="0"/>
          <a:chExt cx="0" cy="0"/>
        </a:xfrm>
      </p:grpSpPr>
      <p:grpSp>
        <p:nvGrpSpPr>
          <p:cNvPr id="191" name="Google Shape;191;p62"/>
          <p:cNvGrpSpPr/>
          <p:nvPr/>
        </p:nvGrpSpPr>
        <p:grpSpPr>
          <a:xfrm>
            <a:off x="10" y="0"/>
            <a:ext cx="9143991" cy="5143500"/>
            <a:chOff x="10" y="0"/>
            <a:chExt cx="9143991" cy="5143500"/>
          </a:xfrm>
        </p:grpSpPr>
        <p:pic>
          <p:nvPicPr>
            <p:cNvPr id="192" name="Google Shape;192;p62"/>
            <p:cNvPicPr preferRelativeResize="0"/>
            <p:nvPr/>
          </p:nvPicPr>
          <p:blipFill rotWithShape="1">
            <a:blip r:embed="rId2">
              <a:alphaModFix/>
            </a:blip>
            <a:srcRect b="0" l="0" r="0" t="0"/>
            <a:stretch/>
          </p:blipFill>
          <p:spPr>
            <a:xfrm flipH="1">
              <a:off x="10" y="0"/>
              <a:ext cx="3405191" cy="5143500"/>
            </a:xfrm>
            <a:prstGeom prst="rect">
              <a:avLst/>
            </a:prstGeom>
            <a:noFill/>
            <a:ln>
              <a:noFill/>
            </a:ln>
          </p:spPr>
        </p:pic>
        <p:pic>
          <p:nvPicPr>
            <p:cNvPr id="193" name="Google Shape;193;p62"/>
            <p:cNvPicPr preferRelativeResize="0"/>
            <p:nvPr/>
          </p:nvPicPr>
          <p:blipFill rotWithShape="1">
            <a:blip r:embed="rId3">
              <a:alphaModFix/>
            </a:blip>
            <a:srcRect b="0" l="0" r="0" t="0"/>
            <a:stretch/>
          </p:blipFill>
          <p:spPr>
            <a:xfrm flipH="1">
              <a:off x="4416200" y="2886625"/>
              <a:ext cx="4727801" cy="2256875"/>
            </a:xfrm>
            <a:prstGeom prst="rect">
              <a:avLst/>
            </a:prstGeom>
            <a:noFill/>
            <a:ln>
              <a:noFill/>
            </a:ln>
          </p:spPr>
        </p:pic>
      </p:grpSp>
      <p:grpSp>
        <p:nvGrpSpPr>
          <p:cNvPr id="194" name="Google Shape;194;p62"/>
          <p:cNvGrpSpPr/>
          <p:nvPr/>
        </p:nvGrpSpPr>
        <p:grpSpPr>
          <a:xfrm rot="756538">
            <a:off x="5159567" y="-1927047"/>
            <a:ext cx="4574157" cy="3479412"/>
            <a:chOff x="1522650" y="1117750"/>
            <a:chExt cx="4574075" cy="3479350"/>
          </a:xfrm>
        </p:grpSpPr>
        <p:sp>
          <p:nvSpPr>
            <p:cNvPr id="195" name="Google Shape;195;p62"/>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2"/>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62"/>
          <p:cNvSpPr txBox="1"/>
          <p:nvPr>
            <p:ph type="title"/>
          </p:nvPr>
        </p:nvSpPr>
        <p:spPr>
          <a:xfrm>
            <a:off x="3830000" y="1716400"/>
            <a:ext cx="4508100" cy="25293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60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 name="Shape 12"/>
        <p:cNvGrpSpPr/>
        <p:nvPr/>
      </p:nvGrpSpPr>
      <p:grpSpPr>
        <a:xfrm>
          <a:off x="0" y="0"/>
          <a:ext cx="0" cy="0"/>
          <a:chOff x="0" y="0"/>
          <a:chExt cx="0" cy="0"/>
        </a:xfrm>
      </p:grpSpPr>
      <p:sp>
        <p:nvSpPr>
          <p:cNvPr id="13" name="Google Shape;13;p4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 name="Google Shape;14;p42"/>
          <p:cNvSpPr txBox="1"/>
          <p:nvPr>
            <p:ph idx="2" type="title"/>
          </p:nvPr>
        </p:nvSpPr>
        <p:spPr>
          <a:xfrm>
            <a:off x="720000" y="1480883"/>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 name="Google Shape;15;p42"/>
          <p:cNvSpPr txBox="1"/>
          <p:nvPr>
            <p:ph idx="3" type="title"/>
          </p:nvPr>
        </p:nvSpPr>
        <p:spPr>
          <a:xfrm>
            <a:off x="720000" y="2990491"/>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6" name="Google Shape;16;p42"/>
          <p:cNvSpPr txBox="1"/>
          <p:nvPr>
            <p:ph idx="4" type="title"/>
          </p:nvPr>
        </p:nvSpPr>
        <p:spPr>
          <a:xfrm>
            <a:off x="3306000" y="1480883"/>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7" name="Google Shape;17;p42"/>
          <p:cNvSpPr txBox="1"/>
          <p:nvPr>
            <p:ph idx="5" type="title"/>
          </p:nvPr>
        </p:nvSpPr>
        <p:spPr>
          <a:xfrm>
            <a:off x="3306000" y="2990491"/>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 name="Google Shape;18;p42"/>
          <p:cNvSpPr txBox="1"/>
          <p:nvPr>
            <p:ph idx="6" type="title"/>
          </p:nvPr>
        </p:nvSpPr>
        <p:spPr>
          <a:xfrm>
            <a:off x="5892000" y="1480883"/>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9" name="Google Shape;19;p42"/>
          <p:cNvSpPr txBox="1"/>
          <p:nvPr>
            <p:ph idx="7" type="title"/>
          </p:nvPr>
        </p:nvSpPr>
        <p:spPr>
          <a:xfrm>
            <a:off x="5892000" y="2990491"/>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 name="Google Shape;20;p42"/>
          <p:cNvSpPr txBox="1"/>
          <p:nvPr>
            <p:ph idx="1" type="subTitle"/>
          </p:nvPr>
        </p:nvSpPr>
        <p:spPr>
          <a:xfrm>
            <a:off x="720000" y="2026450"/>
            <a:ext cx="2532000" cy="50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1" name="Google Shape;21;p42"/>
          <p:cNvSpPr txBox="1"/>
          <p:nvPr>
            <p:ph idx="8" type="subTitle"/>
          </p:nvPr>
        </p:nvSpPr>
        <p:spPr>
          <a:xfrm>
            <a:off x="3306000" y="2026450"/>
            <a:ext cx="2532000" cy="50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 name="Google Shape;22;p42"/>
          <p:cNvSpPr txBox="1"/>
          <p:nvPr>
            <p:ph idx="9" type="subTitle"/>
          </p:nvPr>
        </p:nvSpPr>
        <p:spPr>
          <a:xfrm>
            <a:off x="5892000" y="2026450"/>
            <a:ext cx="2532000" cy="50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 name="Google Shape;23;p42"/>
          <p:cNvSpPr txBox="1"/>
          <p:nvPr>
            <p:ph idx="13" type="subTitle"/>
          </p:nvPr>
        </p:nvSpPr>
        <p:spPr>
          <a:xfrm>
            <a:off x="720000" y="3544900"/>
            <a:ext cx="2532000" cy="49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 name="Google Shape;24;p42"/>
          <p:cNvSpPr txBox="1"/>
          <p:nvPr>
            <p:ph idx="14" type="subTitle"/>
          </p:nvPr>
        </p:nvSpPr>
        <p:spPr>
          <a:xfrm>
            <a:off x="3306000" y="3544900"/>
            <a:ext cx="2532000" cy="49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 name="Google Shape;25;p42"/>
          <p:cNvSpPr txBox="1"/>
          <p:nvPr>
            <p:ph idx="15" type="subTitle"/>
          </p:nvPr>
        </p:nvSpPr>
        <p:spPr>
          <a:xfrm>
            <a:off x="5892000" y="3544900"/>
            <a:ext cx="2532000" cy="49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6" name="Google Shape;26;p42"/>
          <p:cNvGrpSpPr/>
          <p:nvPr/>
        </p:nvGrpSpPr>
        <p:grpSpPr>
          <a:xfrm>
            <a:off x="0" y="4"/>
            <a:ext cx="9144005" cy="5143497"/>
            <a:chOff x="0" y="4"/>
            <a:chExt cx="9144005" cy="5143497"/>
          </a:xfrm>
        </p:grpSpPr>
        <p:pic>
          <p:nvPicPr>
            <p:cNvPr id="27" name="Google Shape;27;p42"/>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28" name="Google Shape;28;p42"/>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29" name="Google Shape;29;p42"/>
          <p:cNvGrpSpPr/>
          <p:nvPr/>
        </p:nvGrpSpPr>
        <p:grpSpPr>
          <a:xfrm flipH="1" rot="-10539848">
            <a:off x="6108563" y="4049075"/>
            <a:ext cx="4573901" cy="3479217"/>
            <a:chOff x="1522650" y="1117750"/>
            <a:chExt cx="4574075" cy="3479350"/>
          </a:xfrm>
        </p:grpSpPr>
        <p:sp>
          <p:nvSpPr>
            <p:cNvPr id="30" name="Google Shape;30;p42"/>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2"/>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8" name="Shape 198"/>
        <p:cNvGrpSpPr/>
        <p:nvPr/>
      </p:nvGrpSpPr>
      <p:grpSpPr>
        <a:xfrm>
          <a:off x="0" y="0"/>
          <a:ext cx="0" cy="0"/>
          <a:chOff x="0" y="0"/>
          <a:chExt cx="0" cy="0"/>
        </a:xfrm>
      </p:grpSpPr>
      <p:grpSp>
        <p:nvGrpSpPr>
          <p:cNvPr id="199" name="Google Shape;199;p63"/>
          <p:cNvGrpSpPr/>
          <p:nvPr/>
        </p:nvGrpSpPr>
        <p:grpSpPr>
          <a:xfrm rot="756538">
            <a:off x="-714808" y="-2409347"/>
            <a:ext cx="4574157" cy="3479412"/>
            <a:chOff x="1522650" y="1117750"/>
            <a:chExt cx="4574075" cy="3479350"/>
          </a:xfrm>
        </p:grpSpPr>
        <p:sp>
          <p:nvSpPr>
            <p:cNvPr id="200" name="Google Shape;200;p63"/>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3"/>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63"/>
          <p:cNvGrpSpPr/>
          <p:nvPr/>
        </p:nvGrpSpPr>
        <p:grpSpPr>
          <a:xfrm>
            <a:off x="0" y="0"/>
            <a:ext cx="9144001" cy="5143500"/>
            <a:chOff x="0" y="0"/>
            <a:chExt cx="9144001" cy="5143500"/>
          </a:xfrm>
        </p:grpSpPr>
        <p:pic>
          <p:nvPicPr>
            <p:cNvPr id="203" name="Google Shape;203;p63"/>
            <p:cNvPicPr preferRelativeResize="0"/>
            <p:nvPr/>
          </p:nvPicPr>
          <p:blipFill rotWithShape="1">
            <a:blip r:embed="rId2">
              <a:alphaModFix/>
            </a:blip>
            <a:srcRect b="0" l="0" r="0" t="0"/>
            <a:stretch/>
          </p:blipFill>
          <p:spPr>
            <a:xfrm flipH="1" rot="10800000">
              <a:off x="5738810" y="0"/>
              <a:ext cx="3405191" cy="5143500"/>
            </a:xfrm>
            <a:prstGeom prst="rect">
              <a:avLst/>
            </a:prstGeom>
            <a:noFill/>
            <a:ln>
              <a:noFill/>
            </a:ln>
          </p:spPr>
        </p:pic>
        <p:pic>
          <p:nvPicPr>
            <p:cNvPr id="204" name="Google Shape;204;p63"/>
            <p:cNvPicPr preferRelativeResize="0"/>
            <p:nvPr/>
          </p:nvPicPr>
          <p:blipFill rotWithShape="1">
            <a:blip r:embed="rId3">
              <a:alphaModFix/>
            </a:blip>
            <a:srcRect b="0" l="0" r="0" t="0"/>
            <a:stretch/>
          </p:blipFill>
          <p:spPr>
            <a:xfrm flipH="1" rot="10800000">
              <a:off x="0" y="0"/>
              <a:ext cx="4727801" cy="2256875"/>
            </a:xfrm>
            <a:prstGeom prst="rect">
              <a:avLst/>
            </a:prstGeom>
            <a:noFill/>
            <a:ln>
              <a:noFill/>
            </a:ln>
          </p:spPr>
        </p:pic>
      </p:grpSp>
      <p:sp>
        <p:nvSpPr>
          <p:cNvPr id="205" name="Google Shape;205;p63"/>
          <p:cNvSpPr txBox="1"/>
          <p:nvPr>
            <p:ph type="title"/>
          </p:nvPr>
        </p:nvSpPr>
        <p:spPr>
          <a:xfrm>
            <a:off x="713225" y="1528900"/>
            <a:ext cx="4872900" cy="196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06" name="Google Shape;206;p63"/>
          <p:cNvSpPr txBox="1"/>
          <p:nvPr>
            <p:ph idx="1" type="subTitle"/>
          </p:nvPr>
        </p:nvSpPr>
        <p:spPr>
          <a:xfrm>
            <a:off x="713225" y="3640050"/>
            <a:ext cx="4872900" cy="45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64"/>
          <p:cNvSpPr/>
          <p:nvPr>
            <p:ph idx="2" type="pic"/>
          </p:nvPr>
        </p:nvSpPr>
        <p:spPr>
          <a:xfrm>
            <a:off x="0" y="0"/>
            <a:ext cx="9144000" cy="5143500"/>
          </a:xfrm>
          <a:prstGeom prst="rect">
            <a:avLst/>
          </a:prstGeom>
          <a:noFill/>
          <a:ln>
            <a:noFill/>
          </a:ln>
        </p:spPr>
      </p:sp>
      <p:sp>
        <p:nvSpPr>
          <p:cNvPr id="209" name="Google Shape;209;p64"/>
          <p:cNvSpPr txBox="1"/>
          <p:nvPr>
            <p:ph type="title"/>
          </p:nvPr>
        </p:nvSpPr>
        <p:spPr>
          <a:xfrm>
            <a:off x="720000" y="4014450"/>
            <a:ext cx="5713200" cy="5727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210" name="Google Shape;210;p64"/>
          <p:cNvGrpSpPr/>
          <p:nvPr/>
        </p:nvGrpSpPr>
        <p:grpSpPr>
          <a:xfrm>
            <a:off x="0" y="4"/>
            <a:ext cx="9144005" cy="5143497"/>
            <a:chOff x="0" y="4"/>
            <a:chExt cx="9144005" cy="5143497"/>
          </a:xfrm>
        </p:grpSpPr>
        <p:pic>
          <p:nvPicPr>
            <p:cNvPr id="211" name="Google Shape;211;p64"/>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212" name="Google Shape;212;p64"/>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213" name="Google Shape;213;p64"/>
          <p:cNvGrpSpPr/>
          <p:nvPr/>
        </p:nvGrpSpPr>
        <p:grpSpPr>
          <a:xfrm>
            <a:off x="-896231" y="-2525369"/>
            <a:ext cx="11703669" cy="10221582"/>
            <a:chOff x="-896231" y="-2525369"/>
            <a:chExt cx="11703669" cy="10221582"/>
          </a:xfrm>
        </p:grpSpPr>
        <p:grpSp>
          <p:nvGrpSpPr>
            <p:cNvPr id="214" name="Google Shape;214;p64"/>
            <p:cNvGrpSpPr/>
            <p:nvPr/>
          </p:nvGrpSpPr>
          <p:grpSpPr>
            <a:xfrm flipH="1" rot="-10539848">
              <a:off x="6108563" y="4049075"/>
              <a:ext cx="4573901" cy="3479217"/>
              <a:chOff x="1522650" y="1117750"/>
              <a:chExt cx="4574075" cy="3479350"/>
            </a:xfrm>
          </p:grpSpPr>
          <p:sp>
            <p:nvSpPr>
              <p:cNvPr id="215" name="Google Shape;215;p6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64"/>
            <p:cNvGrpSpPr/>
            <p:nvPr/>
          </p:nvGrpSpPr>
          <p:grpSpPr>
            <a:xfrm>
              <a:off x="-896231" y="-2525369"/>
              <a:ext cx="4573618" cy="3479002"/>
              <a:chOff x="1522650" y="1117750"/>
              <a:chExt cx="4574075" cy="3479350"/>
            </a:xfrm>
          </p:grpSpPr>
          <p:sp>
            <p:nvSpPr>
              <p:cNvPr id="218" name="Google Shape;218;p6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1" name="Shape 221"/>
        <p:cNvGrpSpPr/>
        <p:nvPr/>
      </p:nvGrpSpPr>
      <p:grpSpPr>
        <a:xfrm>
          <a:off x="0" y="0"/>
          <a:ext cx="0" cy="0"/>
          <a:chOff x="0" y="0"/>
          <a:chExt cx="0" cy="0"/>
        </a:xfrm>
      </p:grpSpPr>
      <p:grpSp>
        <p:nvGrpSpPr>
          <p:cNvPr id="222" name="Google Shape;222;p66"/>
          <p:cNvGrpSpPr/>
          <p:nvPr/>
        </p:nvGrpSpPr>
        <p:grpSpPr>
          <a:xfrm>
            <a:off x="0" y="0"/>
            <a:ext cx="9144001" cy="5143500"/>
            <a:chOff x="0" y="0"/>
            <a:chExt cx="9144001" cy="5143500"/>
          </a:xfrm>
        </p:grpSpPr>
        <p:pic>
          <p:nvPicPr>
            <p:cNvPr id="223" name="Google Shape;223;p66"/>
            <p:cNvPicPr preferRelativeResize="0"/>
            <p:nvPr/>
          </p:nvPicPr>
          <p:blipFill rotWithShape="1">
            <a:blip r:embed="rId2">
              <a:alphaModFix/>
            </a:blip>
            <a:srcRect b="0" l="0" r="0" t="0"/>
            <a:stretch/>
          </p:blipFill>
          <p:spPr>
            <a:xfrm flipH="1" rot="10800000">
              <a:off x="0" y="0"/>
              <a:ext cx="4727801" cy="2256875"/>
            </a:xfrm>
            <a:prstGeom prst="rect">
              <a:avLst/>
            </a:prstGeom>
            <a:noFill/>
            <a:ln>
              <a:noFill/>
            </a:ln>
          </p:spPr>
        </p:pic>
        <p:pic>
          <p:nvPicPr>
            <p:cNvPr id="224" name="Google Shape;224;p66"/>
            <p:cNvPicPr preferRelativeResize="0"/>
            <p:nvPr/>
          </p:nvPicPr>
          <p:blipFill rotWithShape="1">
            <a:blip r:embed="rId3">
              <a:alphaModFix/>
            </a:blip>
            <a:srcRect b="0" l="0" r="0" t="0"/>
            <a:stretch/>
          </p:blipFill>
          <p:spPr>
            <a:xfrm flipH="1" rot="10800000">
              <a:off x="5738810" y="0"/>
              <a:ext cx="3405191" cy="5143500"/>
            </a:xfrm>
            <a:prstGeom prst="rect">
              <a:avLst/>
            </a:prstGeom>
            <a:noFill/>
            <a:ln>
              <a:noFill/>
            </a:ln>
          </p:spPr>
        </p:pic>
      </p:grpSp>
      <p:grpSp>
        <p:nvGrpSpPr>
          <p:cNvPr id="225" name="Google Shape;225;p66"/>
          <p:cNvGrpSpPr/>
          <p:nvPr/>
        </p:nvGrpSpPr>
        <p:grpSpPr>
          <a:xfrm rot="756538">
            <a:off x="-1069833" y="-1842572"/>
            <a:ext cx="4574157" cy="3479412"/>
            <a:chOff x="1522650" y="1117750"/>
            <a:chExt cx="4574075" cy="3479350"/>
          </a:xfrm>
        </p:grpSpPr>
        <p:sp>
          <p:nvSpPr>
            <p:cNvPr id="226" name="Google Shape;226;p6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8" name="Shape 228"/>
        <p:cNvGrpSpPr/>
        <p:nvPr/>
      </p:nvGrpSpPr>
      <p:grpSpPr>
        <a:xfrm>
          <a:off x="0" y="0"/>
          <a:ext cx="0" cy="0"/>
          <a:chOff x="0" y="0"/>
          <a:chExt cx="0" cy="0"/>
        </a:xfrm>
      </p:grpSpPr>
      <p:grpSp>
        <p:nvGrpSpPr>
          <p:cNvPr id="229" name="Google Shape;229;p67"/>
          <p:cNvGrpSpPr/>
          <p:nvPr/>
        </p:nvGrpSpPr>
        <p:grpSpPr>
          <a:xfrm>
            <a:off x="0" y="0"/>
            <a:ext cx="9144001" cy="5143500"/>
            <a:chOff x="0" y="0"/>
            <a:chExt cx="9144001" cy="5143500"/>
          </a:xfrm>
        </p:grpSpPr>
        <p:pic>
          <p:nvPicPr>
            <p:cNvPr id="230" name="Google Shape;230;p67"/>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231" name="Google Shape;231;p67"/>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232" name="Google Shape;232;p67"/>
          <p:cNvGrpSpPr/>
          <p:nvPr/>
        </p:nvGrpSpPr>
        <p:grpSpPr>
          <a:xfrm>
            <a:off x="-1845124" y="-2180828"/>
            <a:ext cx="12652562" cy="9877041"/>
            <a:chOff x="-1845124" y="-2180828"/>
            <a:chExt cx="12652562" cy="9877041"/>
          </a:xfrm>
        </p:grpSpPr>
        <p:grpSp>
          <p:nvGrpSpPr>
            <p:cNvPr id="233" name="Google Shape;233;p67"/>
            <p:cNvGrpSpPr/>
            <p:nvPr/>
          </p:nvGrpSpPr>
          <p:grpSpPr>
            <a:xfrm>
              <a:off x="-1845124" y="-2180828"/>
              <a:ext cx="4574075" cy="3479350"/>
              <a:chOff x="1522650" y="1117750"/>
              <a:chExt cx="4574075" cy="3479350"/>
            </a:xfrm>
          </p:grpSpPr>
          <p:sp>
            <p:nvSpPr>
              <p:cNvPr id="234" name="Google Shape;234;p6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67"/>
            <p:cNvGrpSpPr/>
            <p:nvPr/>
          </p:nvGrpSpPr>
          <p:grpSpPr>
            <a:xfrm flipH="1" rot="-10539848">
              <a:off x="6108563" y="4049075"/>
              <a:ext cx="4573901" cy="3479217"/>
              <a:chOff x="1522650" y="1117750"/>
              <a:chExt cx="4574075" cy="3479350"/>
            </a:xfrm>
          </p:grpSpPr>
          <p:sp>
            <p:nvSpPr>
              <p:cNvPr id="237" name="Google Shape;237;p6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3"/>
          <p:cNvSpPr txBox="1"/>
          <p:nvPr>
            <p:ph type="title"/>
          </p:nvPr>
        </p:nvSpPr>
        <p:spPr>
          <a:xfrm>
            <a:off x="811975" y="829350"/>
            <a:ext cx="3993300" cy="98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43"/>
          <p:cNvSpPr txBox="1"/>
          <p:nvPr>
            <p:ph idx="1" type="subTitle"/>
          </p:nvPr>
        </p:nvSpPr>
        <p:spPr>
          <a:xfrm>
            <a:off x="811975" y="1878550"/>
            <a:ext cx="39933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Open Sans"/>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
        <p:nvSpPr>
          <p:cNvPr id="35" name="Google Shape;35;p43"/>
          <p:cNvSpPr/>
          <p:nvPr>
            <p:ph idx="2" type="pic"/>
          </p:nvPr>
        </p:nvSpPr>
        <p:spPr>
          <a:xfrm>
            <a:off x="5088475" y="770400"/>
            <a:ext cx="3081600" cy="3602700"/>
          </a:xfrm>
          <a:prstGeom prst="roundRect">
            <a:avLst>
              <a:gd fmla="val 16667" name="adj"/>
            </a:avLst>
          </a:prstGeom>
          <a:noFill/>
          <a:ln>
            <a:noFill/>
          </a:ln>
        </p:spPr>
      </p:sp>
      <p:grpSp>
        <p:nvGrpSpPr>
          <p:cNvPr id="36" name="Google Shape;36;p43"/>
          <p:cNvGrpSpPr/>
          <p:nvPr/>
        </p:nvGrpSpPr>
        <p:grpSpPr>
          <a:xfrm>
            <a:off x="0" y="0"/>
            <a:ext cx="9144001" cy="5143500"/>
            <a:chOff x="0" y="0"/>
            <a:chExt cx="9144001" cy="5143500"/>
          </a:xfrm>
        </p:grpSpPr>
        <p:pic>
          <p:nvPicPr>
            <p:cNvPr id="37" name="Google Shape;37;p43"/>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38" name="Google Shape;38;p43"/>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39" name="Google Shape;39;p43"/>
          <p:cNvGrpSpPr/>
          <p:nvPr/>
        </p:nvGrpSpPr>
        <p:grpSpPr>
          <a:xfrm rot="10800000">
            <a:off x="6704226" y="3811697"/>
            <a:ext cx="4574075" cy="3479350"/>
            <a:chOff x="1522650" y="1117750"/>
            <a:chExt cx="4574075" cy="3479350"/>
          </a:xfrm>
        </p:grpSpPr>
        <p:sp>
          <p:nvSpPr>
            <p:cNvPr id="40" name="Google Shape;40;p43"/>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3"/>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44"/>
          <p:cNvSpPr txBox="1"/>
          <p:nvPr>
            <p:ph type="title"/>
          </p:nvPr>
        </p:nvSpPr>
        <p:spPr>
          <a:xfrm>
            <a:off x="4047175" y="2388500"/>
            <a:ext cx="4383600" cy="162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4" name="Google Shape;44;p44"/>
          <p:cNvSpPr txBox="1"/>
          <p:nvPr>
            <p:ph idx="2" type="title"/>
          </p:nvPr>
        </p:nvSpPr>
        <p:spPr>
          <a:xfrm>
            <a:off x="4047175" y="1438750"/>
            <a:ext cx="1230300" cy="8814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pic>
        <p:nvPicPr>
          <p:cNvPr id="45" name="Google Shape;45;p44"/>
          <p:cNvPicPr preferRelativeResize="0"/>
          <p:nvPr/>
        </p:nvPicPr>
        <p:blipFill rotWithShape="1">
          <a:blip r:embed="rId2">
            <a:alphaModFix/>
          </a:blip>
          <a:srcRect b="0" l="0" r="0" t="0"/>
          <a:stretch/>
        </p:blipFill>
        <p:spPr>
          <a:xfrm flipH="1">
            <a:off x="4416200" y="2886625"/>
            <a:ext cx="4727801" cy="22568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4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8" name="Google Shape;48;p45"/>
          <p:cNvSpPr txBox="1"/>
          <p:nvPr>
            <p:ph idx="1" type="subTitle"/>
          </p:nvPr>
        </p:nvSpPr>
        <p:spPr>
          <a:xfrm>
            <a:off x="4911639" y="2679824"/>
            <a:ext cx="2424300" cy="15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 name="Google Shape;49;p45"/>
          <p:cNvSpPr txBox="1"/>
          <p:nvPr>
            <p:ph idx="2" type="subTitle"/>
          </p:nvPr>
        </p:nvSpPr>
        <p:spPr>
          <a:xfrm>
            <a:off x="1808050" y="2679824"/>
            <a:ext cx="2424300" cy="15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0" name="Google Shape;50;p45"/>
          <p:cNvSpPr txBox="1"/>
          <p:nvPr>
            <p:ph idx="3" type="subTitle"/>
          </p:nvPr>
        </p:nvSpPr>
        <p:spPr>
          <a:xfrm>
            <a:off x="1808050" y="2244217"/>
            <a:ext cx="2424300" cy="44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1" name="Google Shape;51;p45"/>
          <p:cNvSpPr txBox="1"/>
          <p:nvPr>
            <p:ph idx="4" type="subTitle"/>
          </p:nvPr>
        </p:nvSpPr>
        <p:spPr>
          <a:xfrm>
            <a:off x="4911639" y="2244217"/>
            <a:ext cx="2424300" cy="44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52" name="Google Shape;52;p45"/>
          <p:cNvGrpSpPr/>
          <p:nvPr/>
        </p:nvGrpSpPr>
        <p:grpSpPr>
          <a:xfrm>
            <a:off x="0" y="4"/>
            <a:ext cx="9144005" cy="5143497"/>
            <a:chOff x="0" y="4"/>
            <a:chExt cx="9144005" cy="5143497"/>
          </a:xfrm>
        </p:grpSpPr>
        <p:pic>
          <p:nvPicPr>
            <p:cNvPr id="53" name="Google Shape;53;p45"/>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54" name="Google Shape;54;p45"/>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55" name="Google Shape;55;p45"/>
          <p:cNvGrpSpPr/>
          <p:nvPr/>
        </p:nvGrpSpPr>
        <p:grpSpPr>
          <a:xfrm flipH="1" rot="-10539848">
            <a:off x="6108563" y="4049075"/>
            <a:ext cx="4573901" cy="3479217"/>
            <a:chOff x="1522650" y="1117750"/>
            <a:chExt cx="4574075" cy="3479350"/>
          </a:xfrm>
        </p:grpSpPr>
        <p:sp>
          <p:nvSpPr>
            <p:cNvPr id="56" name="Google Shape;56;p4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8" name="Shape 58"/>
        <p:cNvGrpSpPr/>
        <p:nvPr/>
      </p:nvGrpSpPr>
      <p:grpSpPr>
        <a:xfrm>
          <a:off x="0" y="0"/>
          <a:ext cx="0" cy="0"/>
          <a:chOff x="0" y="0"/>
          <a:chExt cx="0" cy="0"/>
        </a:xfrm>
      </p:grpSpPr>
      <p:grpSp>
        <p:nvGrpSpPr>
          <p:cNvPr id="59" name="Google Shape;59;p46"/>
          <p:cNvGrpSpPr/>
          <p:nvPr/>
        </p:nvGrpSpPr>
        <p:grpSpPr>
          <a:xfrm>
            <a:off x="0" y="0"/>
            <a:ext cx="9144001" cy="5143500"/>
            <a:chOff x="0" y="0"/>
            <a:chExt cx="9144001" cy="5143500"/>
          </a:xfrm>
        </p:grpSpPr>
        <p:pic>
          <p:nvPicPr>
            <p:cNvPr id="60" name="Google Shape;60;p46"/>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61" name="Google Shape;61;p46"/>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62" name="Google Shape;62;p46"/>
          <p:cNvGrpSpPr/>
          <p:nvPr/>
        </p:nvGrpSpPr>
        <p:grpSpPr>
          <a:xfrm rot="10800000">
            <a:off x="6704226" y="3811697"/>
            <a:ext cx="4574075" cy="3479350"/>
            <a:chOff x="1522650" y="1117750"/>
            <a:chExt cx="4574075" cy="3479350"/>
          </a:xfrm>
        </p:grpSpPr>
        <p:sp>
          <p:nvSpPr>
            <p:cNvPr id="63" name="Google Shape;63;p4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4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 name="Google Shape;66;p46"/>
          <p:cNvSpPr txBox="1"/>
          <p:nvPr>
            <p:ph idx="1" type="subTitle"/>
          </p:nvPr>
        </p:nvSpPr>
        <p:spPr>
          <a:xfrm>
            <a:off x="865525" y="2741725"/>
            <a:ext cx="2189400" cy="18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 name="Google Shape;67;p46"/>
          <p:cNvSpPr txBox="1"/>
          <p:nvPr>
            <p:ph idx="2" type="subTitle"/>
          </p:nvPr>
        </p:nvSpPr>
        <p:spPr>
          <a:xfrm>
            <a:off x="3433873" y="2741725"/>
            <a:ext cx="2189400" cy="18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8" name="Google Shape;68;p46"/>
          <p:cNvSpPr txBox="1"/>
          <p:nvPr>
            <p:ph idx="3" type="subTitle"/>
          </p:nvPr>
        </p:nvSpPr>
        <p:spPr>
          <a:xfrm>
            <a:off x="6002228" y="2741725"/>
            <a:ext cx="2189400" cy="18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 name="Google Shape;69;p46"/>
          <p:cNvSpPr txBox="1"/>
          <p:nvPr>
            <p:ph idx="4" type="subTitle"/>
          </p:nvPr>
        </p:nvSpPr>
        <p:spPr>
          <a:xfrm>
            <a:off x="865525" y="2046500"/>
            <a:ext cx="2189400" cy="70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0" name="Google Shape;70;p46"/>
          <p:cNvSpPr txBox="1"/>
          <p:nvPr>
            <p:ph idx="5" type="subTitle"/>
          </p:nvPr>
        </p:nvSpPr>
        <p:spPr>
          <a:xfrm>
            <a:off x="3433878" y="2046500"/>
            <a:ext cx="2189400" cy="70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1" name="Google Shape;71;p46"/>
          <p:cNvSpPr txBox="1"/>
          <p:nvPr>
            <p:ph idx="6" type="subTitle"/>
          </p:nvPr>
        </p:nvSpPr>
        <p:spPr>
          <a:xfrm>
            <a:off x="6002231" y="2046500"/>
            <a:ext cx="2189400" cy="70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2" name="Shape 72"/>
        <p:cNvGrpSpPr/>
        <p:nvPr/>
      </p:nvGrpSpPr>
      <p:grpSpPr>
        <a:xfrm>
          <a:off x="0" y="0"/>
          <a:ext cx="0" cy="0"/>
          <a:chOff x="0" y="0"/>
          <a:chExt cx="0" cy="0"/>
        </a:xfrm>
      </p:grpSpPr>
      <p:grpSp>
        <p:nvGrpSpPr>
          <p:cNvPr id="73" name="Google Shape;73;p47"/>
          <p:cNvGrpSpPr/>
          <p:nvPr/>
        </p:nvGrpSpPr>
        <p:grpSpPr>
          <a:xfrm>
            <a:off x="0" y="4"/>
            <a:ext cx="9144005" cy="5143497"/>
            <a:chOff x="0" y="4"/>
            <a:chExt cx="9144005" cy="5143497"/>
          </a:xfrm>
        </p:grpSpPr>
        <p:pic>
          <p:nvPicPr>
            <p:cNvPr id="74" name="Google Shape;74;p47"/>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75" name="Google Shape;75;p47"/>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76" name="Google Shape;76;p47"/>
          <p:cNvGrpSpPr/>
          <p:nvPr/>
        </p:nvGrpSpPr>
        <p:grpSpPr>
          <a:xfrm flipH="1" rot="-10539848">
            <a:off x="6108563" y="4049075"/>
            <a:ext cx="4573901" cy="3479217"/>
            <a:chOff x="1522650" y="1117750"/>
            <a:chExt cx="4574075" cy="3479350"/>
          </a:xfrm>
        </p:grpSpPr>
        <p:sp>
          <p:nvSpPr>
            <p:cNvPr id="77" name="Google Shape;77;p4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0" name="Google Shape;80;p47"/>
          <p:cNvSpPr txBox="1"/>
          <p:nvPr>
            <p:ph idx="1" type="subTitle"/>
          </p:nvPr>
        </p:nvSpPr>
        <p:spPr>
          <a:xfrm>
            <a:off x="1225674" y="1659425"/>
            <a:ext cx="32187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 name="Google Shape;81;p47"/>
          <p:cNvSpPr txBox="1"/>
          <p:nvPr>
            <p:ph idx="2" type="subTitle"/>
          </p:nvPr>
        </p:nvSpPr>
        <p:spPr>
          <a:xfrm>
            <a:off x="5052125" y="1659425"/>
            <a:ext cx="32187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2" name="Google Shape;82;p47"/>
          <p:cNvSpPr txBox="1"/>
          <p:nvPr>
            <p:ph idx="3" type="subTitle"/>
          </p:nvPr>
        </p:nvSpPr>
        <p:spPr>
          <a:xfrm>
            <a:off x="1225674" y="3320000"/>
            <a:ext cx="32187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3" name="Google Shape;83;p47"/>
          <p:cNvSpPr txBox="1"/>
          <p:nvPr>
            <p:ph idx="4" type="subTitle"/>
          </p:nvPr>
        </p:nvSpPr>
        <p:spPr>
          <a:xfrm>
            <a:off x="5052125" y="3320000"/>
            <a:ext cx="32187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4" name="Google Shape;84;p47"/>
          <p:cNvSpPr txBox="1"/>
          <p:nvPr>
            <p:ph idx="5" type="subTitle"/>
          </p:nvPr>
        </p:nvSpPr>
        <p:spPr>
          <a:xfrm>
            <a:off x="1225675" y="1331675"/>
            <a:ext cx="3218700" cy="41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5" name="Google Shape;85;p47"/>
          <p:cNvSpPr txBox="1"/>
          <p:nvPr>
            <p:ph idx="6" type="subTitle"/>
          </p:nvPr>
        </p:nvSpPr>
        <p:spPr>
          <a:xfrm>
            <a:off x="1225675" y="2992275"/>
            <a:ext cx="3218700" cy="41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6" name="Google Shape;86;p47"/>
          <p:cNvSpPr txBox="1"/>
          <p:nvPr>
            <p:ph idx="7" type="subTitle"/>
          </p:nvPr>
        </p:nvSpPr>
        <p:spPr>
          <a:xfrm>
            <a:off x="5052099" y="1331675"/>
            <a:ext cx="3218700" cy="41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47"/>
          <p:cNvSpPr txBox="1"/>
          <p:nvPr>
            <p:ph idx="8" type="subTitle"/>
          </p:nvPr>
        </p:nvSpPr>
        <p:spPr>
          <a:xfrm>
            <a:off x="5052099" y="2992275"/>
            <a:ext cx="3218700" cy="41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8" name="Shape 88"/>
        <p:cNvGrpSpPr/>
        <p:nvPr/>
      </p:nvGrpSpPr>
      <p:grpSpPr>
        <a:xfrm>
          <a:off x="0" y="0"/>
          <a:ext cx="0" cy="0"/>
          <a:chOff x="0" y="0"/>
          <a:chExt cx="0" cy="0"/>
        </a:xfrm>
      </p:grpSpPr>
      <p:grpSp>
        <p:nvGrpSpPr>
          <p:cNvPr id="89" name="Google Shape;89;p48"/>
          <p:cNvGrpSpPr/>
          <p:nvPr/>
        </p:nvGrpSpPr>
        <p:grpSpPr>
          <a:xfrm>
            <a:off x="0" y="0"/>
            <a:ext cx="9144001" cy="5143500"/>
            <a:chOff x="0" y="0"/>
            <a:chExt cx="9144001" cy="5143500"/>
          </a:xfrm>
        </p:grpSpPr>
        <p:pic>
          <p:nvPicPr>
            <p:cNvPr id="90" name="Google Shape;90;p48"/>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91" name="Google Shape;91;p48"/>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92" name="Google Shape;92;p48"/>
          <p:cNvGrpSpPr/>
          <p:nvPr/>
        </p:nvGrpSpPr>
        <p:grpSpPr>
          <a:xfrm rot="10800000">
            <a:off x="6704226" y="3811697"/>
            <a:ext cx="4574075" cy="3479350"/>
            <a:chOff x="1522650" y="1117750"/>
            <a:chExt cx="4574075" cy="3479350"/>
          </a:xfrm>
        </p:grpSpPr>
        <p:sp>
          <p:nvSpPr>
            <p:cNvPr id="93" name="Google Shape;93;p4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6" name="Google Shape;96;p48"/>
          <p:cNvSpPr txBox="1"/>
          <p:nvPr>
            <p:ph idx="1" type="subTitle"/>
          </p:nvPr>
        </p:nvSpPr>
        <p:spPr>
          <a:xfrm>
            <a:off x="1162025" y="1656927"/>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7" name="Google Shape;97;p48"/>
          <p:cNvSpPr txBox="1"/>
          <p:nvPr>
            <p:ph idx="2" type="subTitle"/>
          </p:nvPr>
        </p:nvSpPr>
        <p:spPr>
          <a:xfrm>
            <a:off x="3782975" y="1656925"/>
            <a:ext cx="1972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8" name="Google Shape;98;p48"/>
          <p:cNvSpPr txBox="1"/>
          <p:nvPr>
            <p:ph idx="3" type="subTitle"/>
          </p:nvPr>
        </p:nvSpPr>
        <p:spPr>
          <a:xfrm>
            <a:off x="1162025" y="3387221"/>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9" name="Google Shape;99;p48"/>
          <p:cNvSpPr txBox="1"/>
          <p:nvPr>
            <p:ph idx="4" type="subTitle"/>
          </p:nvPr>
        </p:nvSpPr>
        <p:spPr>
          <a:xfrm>
            <a:off x="3782975" y="3387221"/>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0" name="Google Shape;100;p48"/>
          <p:cNvSpPr txBox="1"/>
          <p:nvPr>
            <p:ph idx="5" type="subTitle"/>
          </p:nvPr>
        </p:nvSpPr>
        <p:spPr>
          <a:xfrm>
            <a:off x="6403925" y="1656927"/>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1" name="Google Shape;101;p48"/>
          <p:cNvSpPr txBox="1"/>
          <p:nvPr>
            <p:ph idx="6" type="subTitle"/>
          </p:nvPr>
        </p:nvSpPr>
        <p:spPr>
          <a:xfrm>
            <a:off x="6403925" y="3387221"/>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2" name="Google Shape;102;p48"/>
          <p:cNvSpPr txBox="1"/>
          <p:nvPr>
            <p:ph idx="7" type="subTitle"/>
          </p:nvPr>
        </p:nvSpPr>
        <p:spPr>
          <a:xfrm>
            <a:off x="1162025" y="1359241"/>
            <a:ext cx="1975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3" name="Google Shape;103;p48"/>
          <p:cNvSpPr txBox="1"/>
          <p:nvPr>
            <p:ph idx="8" type="subTitle"/>
          </p:nvPr>
        </p:nvSpPr>
        <p:spPr>
          <a:xfrm>
            <a:off x="3782975" y="1359241"/>
            <a:ext cx="1972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4" name="Google Shape;104;p48"/>
          <p:cNvSpPr txBox="1"/>
          <p:nvPr>
            <p:ph idx="9" type="subTitle"/>
          </p:nvPr>
        </p:nvSpPr>
        <p:spPr>
          <a:xfrm>
            <a:off x="6403925" y="1359241"/>
            <a:ext cx="1972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5" name="Google Shape;105;p48"/>
          <p:cNvSpPr txBox="1"/>
          <p:nvPr>
            <p:ph idx="13" type="subTitle"/>
          </p:nvPr>
        </p:nvSpPr>
        <p:spPr>
          <a:xfrm>
            <a:off x="1162025" y="3086317"/>
            <a:ext cx="1975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6" name="Google Shape;106;p48"/>
          <p:cNvSpPr txBox="1"/>
          <p:nvPr>
            <p:ph idx="14" type="subTitle"/>
          </p:nvPr>
        </p:nvSpPr>
        <p:spPr>
          <a:xfrm>
            <a:off x="3782975" y="3086317"/>
            <a:ext cx="1972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7" name="Google Shape;107;p48"/>
          <p:cNvSpPr txBox="1"/>
          <p:nvPr>
            <p:ph idx="15" type="subTitle"/>
          </p:nvPr>
        </p:nvSpPr>
        <p:spPr>
          <a:xfrm>
            <a:off x="6403925" y="3086317"/>
            <a:ext cx="1972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8" name="Shape 108"/>
        <p:cNvGrpSpPr/>
        <p:nvPr/>
      </p:nvGrpSpPr>
      <p:grpSpPr>
        <a:xfrm>
          <a:off x="0" y="0"/>
          <a:ext cx="0" cy="0"/>
          <a:chOff x="0" y="0"/>
          <a:chExt cx="0" cy="0"/>
        </a:xfrm>
      </p:grpSpPr>
      <p:sp>
        <p:nvSpPr>
          <p:cNvPr id="109" name="Google Shape;109;p49"/>
          <p:cNvSpPr txBox="1"/>
          <p:nvPr>
            <p:ph type="title"/>
          </p:nvPr>
        </p:nvSpPr>
        <p:spPr>
          <a:xfrm>
            <a:off x="1200575" y="2266166"/>
            <a:ext cx="2739300" cy="6675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1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10" name="Google Shape;110;p49"/>
          <p:cNvSpPr txBox="1"/>
          <p:nvPr>
            <p:ph idx="1" type="subTitle"/>
          </p:nvPr>
        </p:nvSpPr>
        <p:spPr>
          <a:xfrm>
            <a:off x="1200575" y="2948884"/>
            <a:ext cx="27393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11" name="Google Shape;111;p49"/>
          <p:cNvSpPr txBox="1"/>
          <p:nvPr>
            <p:ph idx="2" type="title"/>
          </p:nvPr>
        </p:nvSpPr>
        <p:spPr>
          <a:xfrm>
            <a:off x="1200575" y="977950"/>
            <a:ext cx="2739300" cy="6663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1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12" name="Google Shape;112;p49"/>
          <p:cNvSpPr txBox="1"/>
          <p:nvPr>
            <p:ph idx="3" type="subTitle"/>
          </p:nvPr>
        </p:nvSpPr>
        <p:spPr>
          <a:xfrm>
            <a:off x="1200575" y="1669422"/>
            <a:ext cx="2739300" cy="36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13" name="Google Shape;113;p49"/>
          <p:cNvSpPr txBox="1"/>
          <p:nvPr>
            <p:ph idx="4" type="title"/>
          </p:nvPr>
        </p:nvSpPr>
        <p:spPr>
          <a:xfrm>
            <a:off x="1200575" y="3555582"/>
            <a:ext cx="2739300" cy="6675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1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14" name="Google Shape;114;p49"/>
          <p:cNvSpPr txBox="1"/>
          <p:nvPr>
            <p:ph idx="5" type="subTitle"/>
          </p:nvPr>
        </p:nvSpPr>
        <p:spPr>
          <a:xfrm>
            <a:off x="1200575" y="4238300"/>
            <a:ext cx="27393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pic>
        <p:nvPicPr>
          <p:cNvPr id="115" name="Google Shape;115;p49"/>
          <p:cNvPicPr preferRelativeResize="0"/>
          <p:nvPr/>
        </p:nvPicPr>
        <p:blipFill rotWithShape="1">
          <a:blip r:embed="rId2">
            <a:alphaModFix/>
          </a:blip>
          <a:srcRect b="0" l="0" r="0" t="0"/>
          <a:stretch/>
        </p:blipFill>
        <p:spPr>
          <a:xfrm flipH="1" rot="10800000">
            <a:off x="0" y="0"/>
            <a:ext cx="4727801" cy="2256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Space Grotesk"/>
              <a:buNone/>
              <a:defRPr b="0" i="0" sz="3000" u="none" cap="none" strike="noStrike">
                <a:solidFill>
                  <a:schemeClr val="dk1"/>
                </a:solidFill>
                <a:latin typeface="Space Grotesk"/>
                <a:ea typeface="Space Grotesk"/>
                <a:cs typeface="Space Grotesk"/>
                <a:sym typeface="Space Grotesk"/>
              </a:defRPr>
            </a:lvl1pPr>
            <a:lvl2pPr lvl="1"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2pPr>
            <a:lvl3pPr lvl="2"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3pPr>
            <a:lvl4pPr lvl="3"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4pPr>
            <a:lvl5pPr lvl="4"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5pPr>
            <a:lvl6pPr lvl="5"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6pPr>
            <a:lvl7pPr lvl="6"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7pPr>
            <a:lvl8pPr lvl="7"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8pPr>
            <a:lvl9pPr lvl="8"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9pPr>
          </a:lstStyle>
          <a:p/>
        </p:txBody>
      </p:sp>
      <p:sp>
        <p:nvSpPr>
          <p:cNvPr id="7" name="Google Shape;7;p4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1pPr>
            <a:lvl2pPr indent="-304800" lvl="1" marL="9144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2pPr>
            <a:lvl3pPr indent="-304800" lvl="2" marL="13716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3pPr>
            <a:lvl4pPr indent="-304800" lvl="3" marL="18288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4pPr>
            <a:lvl5pPr indent="-304800" lvl="4" marL="22860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5pPr>
            <a:lvl6pPr indent="-304800" lvl="5" marL="27432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6pPr>
            <a:lvl7pPr indent="-304800" lvl="6" marL="32004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7pPr>
            <a:lvl8pPr indent="-304800" lvl="7" marL="36576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8pPr>
            <a:lvl9pPr indent="-304800" lvl="8" marL="41148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hyperlink" Target="https://www.kaggle.com/code/harshjain123/bert-for-everyone-tutorial-implementation/notebo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1"/>
          <p:cNvGrpSpPr/>
          <p:nvPr/>
        </p:nvGrpSpPr>
        <p:grpSpPr>
          <a:xfrm rot="756538">
            <a:off x="-943409" y="-1494947"/>
            <a:ext cx="4574157" cy="3479412"/>
            <a:chOff x="1522650" y="1117750"/>
            <a:chExt cx="4574075" cy="3479350"/>
          </a:xfrm>
        </p:grpSpPr>
        <p:sp>
          <p:nvSpPr>
            <p:cNvPr id="244" name="Google Shape;244;p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6" name="Google Shape;246;p1"/>
          <p:cNvPicPr preferRelativeResize="0"/>
          <p:nvPr/>
        </p:nvPicPr>
        <p:blipFill rotWithShape="1">
          <a:blip r:embed="rId3">
            <a:alphaModFix/>
          </a:blip>
          <a:srcRect b="0" l="0" r="0" t="0"/>
          <a:stretch/>
        </p:blipFill>
        <p:spPr>
          <a:xfrm flipH="1" rot="10800000">
            <a:off x="7328610" y="-62350"/>
            <a:ext cx="3405191" cy="5143500"/>
          </a:xfrm>
          <a:prstGeom prst="rect">
            <a:avLst/>
          </a:prstGeom>
          <a:noFill/>
          <a:ln>
            <a:noFill/>
          </a:ln>
        </p:spPr>
      </p:pic>
      <p:sp>
        <p:nvSpPr>
          <p:cNvPr id="247" name="Google Shape;247;p1"/>
          <p:cNvSpPr txBox="1"/>
          <p:nvPr>
            <p:ph type="ctrTitle"/>
          </p:nvPr>
        </p:nvSpPr>
        <p:spPr>
          <a:xfrm>
            <a:off x="574675" y="1025225"/>
            <a:ext cx="7942500" cy="256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b="1" lang="en" sz="3600">
                <a:solidFill>
                  <a:srgbClr val="000000"/>
                </a:solidFill>
              </a:rPr>
              <a:t>Smoking Status Identification   from Clinical Notes</a:t>
            </a:r>
            <a:endParaRPr b="1" sz="3600">
              <a:solidFill>
                <a:srgbClr val="000000"/>
              </a:solidFill>
            </a:endParaRPr>
          </a:p>
          <a:p>
            <a:pPr indent="0" lvl="0" marL="0" rtl="0" algn="l">
              <a:lnSpc>
                <a:spcPct val="100000"/>
              </a:lnSpc>
              <a:spcBef>
                <a:spcPts val="0"/>
              </a:spcBef>
              <a:spcAft>
                <a:spcPts val="0"/>
              </a:spcAft>
              <a:buSzPts val="5200"/>
              <a:buNone/>
            </a:pPr>
            <a:r>
              <a:t/>
            </a:r>
            <a:endParaRPr sz="3600">
              <a:solidFill>
                <a:schemeClr val="dk1"/>
              </a:solidFill>
            </a:endParaRPr>
          </a:p>
        </p:txBody>
      </p:sp>
      <p:sp>
        <p:nvSpPr>
          <p:cNvPr id="248" name="Google Shape;248;p1"/>
          <p:cNvSpPr txBox="1"/>
          <p:nvPr/>
        </p:nvSpPr>
        <p:spPr>
          <a:xfrm>
            <a:off x="765475" y="2916375"/>
            <a:ext cx="3570900" cy="135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Space Grotesk"/>
                <a:ea typeface="Space Grotesk"/>
                <a:cs typeface="Space Grotesk"/>
                <a:sym typeface="Space Grotesk"/>
              </a:rPr>
              <a:t>Group 2a: Tazeen Shauk</a:t>
            </a:r>
            <a:r>
              <a:rPr b="0" i="0" lang="en" sz="1800" u="none" cap="none" strike="noStrike">
                <a:solidFill>
                  <a:schemeClr val="dk1"/>
                </a:solidFill>
                <a:latin typeface="Space Grotesk"/>
                <a:ea typeface="Space Grotesk"/>
                <a:cs typeface="Space Grotesk"/>
                <a:sym typeface="Space Grotesk"/>
              </a:rPr>
              <a:t>a</a:t>
            </a:r>
            <a:r>
              <a:rPr b="0" i="0" lang="en" sz="1800" u="none" cap="none" strike="noStrike">
                <a:solidFill>
                  <a:schemeClr val="dk1"/>
                </a:solidFill>
                <a:latin typeface="Space Grotesk"/>
                <a:ea typeface="Space Grotesk"/>
                <a:cs typeface="Space Grotesk"/>
                <a:sym typeface="Space Grotesk"/>
              </a:rPr>
              <a:t>t</a:t>
            </a:r>
            <a:endParaRPr b="0" i="0" sz="1800" u="none" cap="none" strike="noStrike">
              <a:solidFill>
                <a:schemeClr val="dk1"/>
              </a:solidFill>
              <a:latin typeface="Space Grotesk"/>
              <a:ea typeface="Space Grotesk"/>
              <a:cs typeface="Space Grotesk"/>
              <a:sym typeface="Space Grotesk"/>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Space Grotesk"/>
                <a:ea typeface="Space Grotesk"/>
                <a:cs typeface="Space Grotesk"/>
                <a:sym typeface="Space Grotesk"/>
              </a:rPr>
              <a:t>                 Stephen Payne</a:t>
            </a:r>
            <a:endParaRPr b="0" i="0" sz="1800" u="none" cap="none" strike="noStrike">
              <a:solidFill>
                <a:schemeClr val="dk1"/>
              </a:solidFill>
              <a:latin typeface="Space Grotesk"/>
              <a:ea typeface="Space Grotesk"/>
              <a:cs typeface="Space Grotesk"/>
              <a:sym typeface="Space Grotesk"/>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Space Grotesk"/>
                <a:ea typeface="Space Grotesk"/>
                <a:cs typeface="Space Grotesk"/>
                <a:sym typeface="Space Grotesk"/>
              </a:rPr>
              <a:t>                 Sneha Nagarale</a:t>
            </a:r>
            <a:endParaRPr sz="1800">
              <a:solidFill>
                <a:schemeClr val="dk1"/>
              </a:solidFill>
              <a:latin typeface="Space Grotesk"/>
              <a:ea typeface="Space Grotesk"/>
              <a:cs typeface="Space Grotesk"/>
              <a:sym typeface="Space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1f7a9e580c_0_17"/>
          <p:cNvSpPr txBox="1"/>
          <p:nvPr>
            <p:ph idx="4" type="subTitle"/>
          </p:nvPr>
        </p:nvSpPr>
        <p:spPr>
          <a:xfrm>
            <a:off x="917450" y="571525"/>
            <a:ext cx="3592200" cy="385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Space Grotesk"/>
                <a:ea typeface="Space Grotesk"/>
                <a:cs typeface="Space Grotesk"/>
                <a:sym typeface="Space Grotesk"/>
              </a:rPr>
              <a:t>    3. </a:t>
            </a:r>
            <a:r>
              <a:rPr b="1" lang="en">
                <a:latin typeface="Space Grotesk"/>
                <a:ea typeface="Space Grotesk"/>
                <a:cs typeface="Space Grotesk"/>
                <a:sym typeface="Space Grotesk"/>
              </a:rPr>
              <a:t>Machine Learning Models</a:t>
            </a:r>
            <a:endParaRPr b="1">
              <a:latin typeface="Space Grotesk"/>
              <a:ea typeface="Space Grotesk"/>
              <a:cs typeface="Space Grotesk"/>
              <a:sym typeface="Space Grotesk"/>
            </a:endParaRPr>
          </a:p>
        </p:txBody>
      </p:sp>
      <p:sp>
        <p:nvSpPr>
          <p:cNvPr id="340" name="Google Shape;340;g31f7a9e580c_0_17"/>
          <p:cNvSpPr txBox="1"/>
          <p:nvPr>
            <p:ph idx="1" type="subTitle"/>
          </p:nvPr>
        </p:nvSpPr>
        <p:spPr>
          <a:xfrm>
            <a:off x="1374700" y="1224875"/>
            <a:ext cx="7052400" cy="2817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SzPts val="1600"/>
              <a:buFont typeface="Space Grotesk"/>
              <a:buChar char="❖"/>
            </a:pPr>
            <a:r>
              <a:rPr lang="en" sz="1600">
                <a:solidFill>
                  <a:srgbClr val="000000"/>
                </a:solidFill>
                <a:latin typeface="Space Grotesk Medium"/>
                <a:ea typeface="Space Grotesk Medium"/>
                <a:cs typeface="Space Grotesk Medium"/>
                <a:sym typeface="Space Grotesk Medium"/>
              </a:rPr>
              <a:t>Logistic Regression</a:t>
            </a:r>
            <a:r>
              <a:rPr lang="en" sz="1600">
                <a:solidFill>
                  <a:srgbClr val="000000"/>
                </a:solidFill>
                <a:latin typeface="Space Grotesk"/>
                <a:ea typeface="Space Grotesk"/>
                <a:cs typeface="Space Grotesk"/>
                <a:sym typeface="Space Grotesk"/>
              </a:rPr>
              <a:t>: A multi-class logistic regression model was initially applied but yielded suboptimal results.</a:t>
            </a:r>
            <a:endParaRPr sz="1600">
              <a:latin typeface="Space Grotesk Medium"/>
              <a:ea typeface="Space Grotesk Medium"/>
              <a:cs typeface="Space Grotesk Medium"/>
              <a:sym typeface="Space Grotesk Medium"/>
            </a:endParaRPr>
          </a:p>
          <a:p>
            <a:pPr indent="-330200" lvl="0" marL="457200" rtl="0" algn="l">
              <a:lnSpc>
                <a:spcPct val="150000"/>
              </a:lnSpc>
              <a:spcBef>
                <a:spcPts val="0"/>
              </a:spcBef>
              <a:spcAft>
                <a:spcPts val="0"/>
              </a:spcAft>
              <a:buSzPts val="1600"/>
              <a:buFont typeface="Space Grotesk"/>
              <a:buChar char="❖"/>
            </a:pPr>
            <a:r>
              <a:rPr lang="en" sz="1600">
                <a:solidFill>
                  <a:srgbClr val="191919"/>
                </a:solidFill>
                <a:latin typeface="Space Grotesk Medium"/>
                <a:ea typeface="Space Grotesk Medium"/>
                <a:cs typeface="Space Grotesk Medium"/>
                <a:sym typeface="Space Grotesk Medium"/>
              </a:rPr>
              <a:t>Support Vector </a:t>
            </a:r>
            <a:r>
              <a:rPr lang="en" sz="1600">
                <a:solidFill>
                  <a:srgbClr val="191919"/>
                </a:solidFill>
                <a:latin typeface="Space Grotesk Medium"/>
                <a:ea typeface="Space Grotesk Medium"/>
                <a:cs typeface="Space Grotesk Medium"/>
                <a:sym typeface="Space Grotesk Medium"/>
              </a:rPr>
              <a:t>Ma</a:t>
            </a:r>
            <a:r>
              <a:rPr lang="en" sz="1600">
                <a:solidFill>
                  <a:srgbClr val="191919"/>
                </a:solidFill>
                <a:latin typeface="Space Grotesk Medium"/>
                <a:ea typeface="Space Grotesk Medium"/>
                <a:cs typeface="Space Grotesk Medium"/>
                <a:sym typeface="Space Grotesk Medium"/>
              </a:rPr>
              <a:t>chine: </a:t>
            </a:r>
            <a:r>
              <a:rPr lang="en" sz="1600">
                <a:solidFill>
                  <a:srgbClr val="191919"/>
                </a:solidFill>
                <a:latin typeface="Space Grotesk"/>
                <a:ea typeface="Space Grotesk"/>
                <a:cs typeface="Space Grotesk"/>
                <a:sym typeface="Space Grotesk"/>
              </a:rPr>
              <a:t>Tested multi-class SVM models with and without feature scaling to improve classification outcomes.</a:t>
            </a:r>
            <a:r>
              <a:rPr lang="en" sz="1600">
                <a:latin typeface="Space Grotesk"/>
                <a:ea typeface="Space Grotesk"/>
                <a:cs typeface="Space Grotesk"/>
                <a:sym typeface="Space Grotesk"/>
              </a:rPr>
              <a:t> </a:t>
            </a:r>
            <a:r>
              <a:rPr lang="en" sz="1600">
                <a:solidFill>
                  <a:srgbClr val="000000"/>
                </a:solidFill>
                <a:latin typeface="Space Grotesk"/>
                <a:ea typeface="Space Grotesk"/>
                <a:cs typeface="Space Grotesk"/>
                <a:sym typeface="Space Grotesk"/>
              </a:rPr>
              <a:t>Linear kernel was applied, with feature scaling for optimization.</a:t>
            </a:r>
            <a:endParaRPr sz="1600">
              <a:solidFill>
                <a:srgbClr val="000000"/>
              </a:solidFill>
              <a:latin typeface="Space Grotesk"/>
              <a:ea typeface="Space Grotesk"/>
              <a:cs typeface="Space Grotesk"/>
              <a:sym typeface="Space Grotesk"/>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latin typeface="Space Grotesk Medium"/>
                <a:ea typeface="Space Grotesk Medium"/>
                <a:cs typeface="Space Grotesk Medium"/>
                <a:sym typeface="Space Grotesk Medium"/>
              </a:rPr>
              <a:t>Naïve Bayes</a:t>
            </a:r>
            <a:r>
              <a:rPr lang="en" sz="1600">
                <a:solidFill>
                  <a:srgbClr val="000000"/>
                </a:solidFill>
                <a:latin typeface="Space Grotesk"/>
                <a:ea typeface="Space Grotesk"/>
                <a:cs typeface="Space Grotesk"/>
                <a:sym typeface="Space Grotesk"/>
              </a:rPr>
              <a:t>: Applied with pipelines combining TF-IDF vectorisation</a:t>
            </a:r>
            <a:endParaRPr sz="1600">
              <a:solidFill>
                <a:srgbClr val="000000"/>
              </a:solidFill>
              <a:latin typeface="Space Grotesk"/>
              <a:ea typeface="Space Grotesk"/>
              <a:cs typeface="Space Grotesk"/>
              <a:sym typeface="Space Grotesk"/>
            </a:endParaRPr>
          </a:p>
          <a:p>
            <a:pPr indent="0" lvl="0" marL="457200" rtl="0" algn="l">
              <a:lnSpc>
                <a:spcPct val="200000"/>
              </a:lnSpc>
              <a:spcBef>
                <a:spcPts val="1200"/>
              </a:spcBef>
              <a:spcAft>
                <a:spcPts val="0"/>
              </a:spcAft>
              <a:buNone/>
            </a:pPr>
            <a:r>
              <a:t/>
            </a:r>
            <a:endParaRPr sz="1600">
              <a:latin typeface="Space Grotesk"/>
              <a:ea typeface="Space Grotesk"/>
              <a:cs typeface="Space Grotesk"/>
              <a:sym typeface="Space Grotes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31f7a9e580c_0_24"/>
          <p:cNvSpPr txBox="1"/>
          <p:nvPr>
            <p:ph idx="4" type="subTitle"/>
          </p:nvPr>
        </p:nvSpPr>
        <p:spPr>
          <a:xfrm>
            <a:off x="917450" y="571525"/>
            <a:ext cx="3592200" cy="385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Space Grotesk"/>
                <a:ea typeface="Space Grotesk"/>
                <a:cs typeface="Space Grotesk"/>
                <a:sym typeface="Space Grotesk"/>
              </a:rPr>
              <a:t>    4. </a:t>
            </a:r>
            <a:r>
              <a:rPr b="1" lang="en">
                <a:latin typeface="Space Grotesk"/>
                <a:ea typeface="Space Grotesk"/>
                <a:cs typeface="Space Grotesk"/>
                <a:sym typeface="Space Grotesk"/>
              </a:rPr>
              <a:t>Evaluation Metrics</a:t>
            </a:r>
            <a:endParaRPr b="1">
              <a:latin typeface="Space Grotesk"/>
              <a:ea typeface="Space Grotesk"/>
              <a:cs typeface="Space Grotesk"/>
              <a:sym typeface="Space Grotesk"/>
            </a:endParaRPr>
          </a:p>
        </p:txBody>
      </p:sp>
      <p:sp>
        <p:nvSpPr>
          <p:cNvPr id="346" name="Google Shape;346;g31f7a9e580c_0_24"/>
          <p:cNvSpPr txBox="1"/>
          <p:nvPr>
            <p:ph idx="1" type="subTitle"/>
          </p:nvPr>
        </p:nvSpPr>
        <p:spPr>
          <a:xfrm>
            <a:off x="1374700" y="1224875"/>
            <a:ext cx="7052400" cy="2817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Font typeface="Space Grotesk"/>
              <a:buChar char="❖"/>
            </a:pPr>
            <a:r>
              <a:rPr lang="en" sz="1600">
                <a:latin typeface="Space Grotesk"/>
                <a:ea typeface="Space Grotesk"/>
                <a:cs typeface="Space Grotesk"/>
                <a:sym typeface="Space Grotesk"/>
              </a:rPr>
              <a:t>Accuracy, precision, recall, F1 score and confusion </a:t>
            </a:r>
            <a:r>
              <a:rPr lang="en" sz="1600">
                <a:latin typeface="Space Grotesk"/>
                <a:ea typeface="Space Grotesk"/>
                <a:cs typeface="Space Grotesk"/>
                <a:sym typeface="Space Grotesk"/>
              </a:rPr>
              <a:t>matrices</a:t>
            </a:r>
            <a:endParaRPr sz="1600">
              <a:latin typeface="Space Grotesk"/>
              <a:ea typeface="Space Grotesk"/>
              <a:cs typeface="Space Grotesk"/>
              <a:sym typeface="Space Grotesk"/>
            </a:endParaRPr>
          </a:p>
          <a:p>
            <a:pPr indent="-330200" lvl="0" marL="457200" rtl="0" algn="l">
              <a:lnSpc>
                <a:spcPct val="150000"/>
              </a:lnSpc>
              <a:spcBef>
                <a:spcPts val="0"/>
              </a:spcBef>
              <a:spcAft>
                <a:spcPts val="0"/>
              </a:spcAft>
              <a:buSzPts val="1600"/>
              <a:buFont typeface="Space Grotesk"/>
              <a:buChar char="❖"/>
            </a:pPr>
            <a:r>
              <a:rPr lang="en" sz="1600">
                <a:latin typeface="Space Grotesk"/>
                <a:ea typeface="Space Grotesk"/>
                <a:cs typeface="Space Grotesk"/>
                <a:sym typeface="Space Grotesk"/>
              </a:rPr>
              <a:t>Heatmaps of </a:t>
            </a:r>
            <a:r>
              <a:rPr lang="en" sz="1600">
                <a:latin typeface="Space Grotesk"/>
                <a:ea typeface="Space Grotesk"/>
                <a:cs typeface="Space Grotesk"/>
                <a:sym typeface="Space Grotesk"/>
              </a:rPr>
              <a:t>confusion matrices</a:t>
            </a:r>
            <a:endParaRPr sz="1600">
              <a:latin typeface="Space Grotesk"/>
              <a:ea typeface="Space Grotesk"/>
              <a:cs typeface="Space Grotesk"/>
              <a:sym typeface="Space Grotesk"/>
            </a:endParaRPr>
          </a:p>
          <a:p>
            <a:pPr indent="0" lvl="0" marL="457200" rtl="0" algn="l">
              <a:lnSpc>
                <a:spcPct val="200000"/>
              </a:lnSpc>
              <a:spcBef>
                <a:spcPts val="1200"/>
              </a:spcBef>
              <a:spcAft>
                <a:spcPts val="0"/>
              </a:spcAft>
              <a:buNone/>
            </a:pPr>
            <a:r>
              <a:t/>
            </a:r>
            <a:endParaRPr sz="1600">
              <a:latin typeface="Space Grotesk"/>
              <a:ea typeface="Space Grotesk"/>
              <a:cs typeface="Space Grotesk"/>
              <a:sym typeface="Space Grotes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g31f7a9e580c_0_30"/>
          <p:cNvPicPr preferRelativeResize="0"/>
          <p:nvPr/>
        </p:nvPicPr>
        <p:blipFill rotWithShape="1">
          <a:blip r:embed="rId3">
            <a:alphaModFix/>
          </a:blip>
          <a:srcRect b="0" l="0" r="0" t="0"/>
          <a:stretch/>
        </p:blipFill>
        <p:spPr>
          <a:xfrm flipH="1">
            <a:off x="10" y="0"/>
            <a:ext cx="3405191" cy="5143500"/>
          </a:xfrm>
          <a:prstGeom prst="rect">
            <a:avLst/>
          </a:prstGeom>
          <a:noFill/>
          <a:ln>
            <a:noFill/>
          </a:ln>
        </p:spPr>
      </p:pic>
      <p:sp>
        <p:nvSpPr>
          <p:cNvPr id="352" name="Google Shape;352;g31f7a9e580c_0_30"/>
          <p:cNvSpPr txBox="1"/>
          <p:nvPr>
            <p:ph type="title"/>
          </p:nvPr>
        </p:nvSpPr>
        <p:spPr>
          <a:xfrm>
            <a:off x="4047175" y="2388500"/>
            <a:ext cx="4383600" cy="88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a:t>
            </a:r>
            <a:endParaRPr/>
          </a:p>
          <a:p>
            <a:pPr indent="0" lvl="0" marL="0" rtl="0" algn="l">
              <a:lnSpc>
                <a:spcPct val="100000"/>
              </a:lnSpc>
              <a:spcBef>
                <a:spcPts val="0"/>
              </a:spcBef>
              <a:spcAft>
                <a:spcPts val="0"/>
              </a:spcAft>
              <a:buSzPts val="3600"/>
              <a:buNone/>
            </a:pPr>
            <a:r>
              <a:t/>
            </a:r>
            <a:endParaRPr/>
          </a:p>
        </p:txBody>
      </p:sp>
      <p:sp>
        <p:nvSpPr>
          <p:cNvPr id="353" name="Google Shape;353;g31f7a9e580c_0_30"/>
          <p:cNvSpPr txBox="1"/>
          <p:nvPr>
            <p:ph idx="2" type="title"/>
          </p:nvPr>
        </p:nvSpPr>
        <p:spPr>
          <a:xfrm>
            <a:off x="4047175" y="1438750"/>
            <a:ext cx="1230300" cy="88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grpSp>
        <p:nvGrpSpPr>
          <p:cNvPr id="354" name="Google Shape;354;g31f7a9e580c_0_30"/>
          <p:cNvGrpSpPr/>
          <p:nvPr/>
        </p:nvGrpSpPr>
        <p:grpSpPr>
          <a:xfrm rot="756538">
            <a:off x="5159566" y="-1610422"/>
            <a:ext cx="4574157" cy="3479412"/>
            <a:chOff x="1522650" y="1117750"/>
            <a:chExt cx="4574075" cy="3479350"/>
          </a:xfrm>
        </p:grpSpPr>
        <p:sp>
          <p:nvSpPr>
            <p:cNvPr id="355" name="Google Shape;355;g31f7a9e580c_0_3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31f7a9e580c_0_3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8"/>
          <p:cNvPicPr preferRelativeResize="0"/>
          <p:nvPr/>
        </p:nvPicPr>
        <p:blipFill>
          <a:blip r:embed="rId3">
            <a:alphaModFix/>
          </a:blip>
          <a:stretch>
            <a:fillRect/>
          </a:stretch>
        </p:blipFill>
        <p:spPr>
          <a:xfrm>
            <a:off x="737000" y="640325"/>
            <a:ext cx="3528025" cy="4272375"/>
          </a:xfrm>
          <a:prstGeom prst="rect">
            <a:avLst/>
          </a:prstGeom>
          <a:noFill/>
          <a:ln>
            <a:noFill/>
          </a:ln>
        </p:spPr>
      </p:pic>
      <p:sp>
        <p:nvSpPr>
          <p:cNvPr id="362" name="Google Shape;362;p8"/>
          <p:cNvSpPr txBox="1"/>
          <p:nvPr/>
        </p:nvSpPr>
        <p:spPr>
          <a:xfrm>
            <a:off x="579425" y="254125"/>
            <a:ext cx="21549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pace Grotesk"/>
                <a:ea typeface="Space Grotesk"/>
                <a:cs typeface="Space Grotesk"/>
                <a:sym typeface="Space Grotesk"/>
              </a:rPr>
              <a:t>Logistic</a:t>
            </a:r>
            <a:r>
              <a:rPr lang="en" sz="1600">
                <a:solidFill>
                  <a:schemeClr val="dk1"/>
                </a:solidFill>
                <a:latin typeface="Space Grotesk"/>
                <a:ea typeface="Space Grotesk"/>
                <a:cs typeface="Space Grotesk"/>
                <a:sym typeface="Space Grotesk"/>
              </a:rPr>
              <a:t> regression</a:t>
            </a:r>
            <a:endParaRPr sz="1600">
              <a:solidFill>
                <a:schemeClr val="dk1"/>
              </a:solidFill>
              <a:latin typeface="Space Grotesk"/>
              <a:ea typeface="Space Grotesk"/>
              <a:cs typeface="Space Grotesk"/>
              <a:sym typeface="Space Grotesk"/>
            </a:endParaRPr>
          </a:p>
        </p:txBody>
      </p:sp>
      <p:sp>
        <p:nvSpPr>
          <p:cNvPr id="363" name="Google Shape;363;p8"/>
          <p:cNvSpPr txBox="1"/>
          <p:nvPr/>
        </p:nvSpPr>
        <p:spPr>
          <a:xfrm>
            <a:off x="5417950" y="238825"/>
            <a:ext cx="17484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iro"/>
              <a:ea typeface="Cairo"/>
              <a:cs typeface="Cairo"/>
              <a:sym typeface="Cairo"/>
            </a:endParaRPr>
          </a:p>
        </p:txBody>
      </p:sp>
      <p:pic>
        <p:nvPicPr>
          <p:cNvPr id="364" name="Google Shape;364;p8"/>
          <p:cNvPicPr preferRelativeResize="0"/>
          <p:nvPr/>
        </p:nvPicPr>
        <p:blipFill>
          <a:blip r:embed="rId4">
            <a:alphaModFix/>
          </a:blip>
          <a:stretch>
            <a:fillRect/>
          </a:stretch>
        </p:blipFill>
        <p:spPr>
          <a:xfrm>
            <a:off x="4417424" y="1422625"/>
            <a:ext cx="4497975" cy="21017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g320c1d1db71_1_4"/>
          <p:cNvPicPr preferRelativeResize="0"/>
          <p:nvPr/>
        </p:nvPicPr>
        <p:blipFill>
          <a:blip r:embed="rId3">
            <a:alphaModFix/>
          </a:blip>
          <a:stretch>
            <a:fillRect/>
          </a:stretch>
        </p:blipFill>
        <p:spPr>
          <a:xfrm>
            <a:off x="772527" y="762813"/>
            <a:ext cx="3457601" cy="4187124"/>
          </a:xfrm>
          <a:prstGeom prst="rect">
            <a:avLst/>
          </a:prstGeom>
          <a:noFill/>
          <a:ln>
            <a:noFill/>
          </a:ln>
        </p:spPr>
      </p:pic>
      <p:sp>
        <p:nvSpPr>
          <p:cNvPr id="370" name="Google Shape;370;g320c1d1db71_1_4"/>
          <p:cNvSpPr txBox="1"/>
          <p:nvPr/>
        </p:nvSpPr>
        <p:spPr>
          <a:xfrm>
            <a:off x="548900" y="193125"/>
            <a:ext cx="25311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iro"/>
                <a:ea typeface="Cairo"/>
                <a:cs typeface="Cairo"/>
                <a:sym typeface="Cairo"/>
              </a:rPr>
              <a:t>Multi-Class SVM</a:t>
            </a:r>
            <a:endParaRPr sz="1600">
              <a:solidFill>
                <a:schemeClr val="dk1"/>
              </a:solidFill>
              <a:latin typeface="Cairo"/>
              <a:ea typeface="Cairo"/>
              <a:cs typeface="Cairo"/>
              <a:sym typeface="Cairo"/>
            </a:endParaRPr>
          </a:p>
        </p:txBody>
      </p:sp>
      <p:pic>
        <p:nvPicPr>
          <p:cNvPr id="371" name="Google Shape;371;g320c1d1db71_1_4"/>
          <p:cNvPicPr preferRelativeResize="0"/>
          <p:nvPr/>
        </p:nvPicPr>
        <p:blipFill>
          <a:blip r:embed="rId4">
            <a:alphaModFix/>
          </a:blip>
          <a:stretch>
            <a:fillRect/>
          </a:stretch>
        </p:blipFill>
        <p:spPr>
          <a:xfrm>
            <a:off x="4382527" y="1453525"/>
            <a:ext cx="4609072" cy="20123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g31f7a9e580c_0_39"/>
          <p:cNvPicPr preferRelativeResize="0"/>
          <p:nvPr/>
        </p:nvPicPr>
        <p:blipFill rotWithShape="1">
          <a:blip r:embed="rId3">
            <a:alphaModFix/>
          </a:blip>
          <a:srcRect b="0" l="0" r="0" t="0"/>
          <a:stretch/>
        </p:blipFill>
        <p:spPr>
          <a:xfrm flipH="1">
            <a:off x="10" y="0"/>
            <a:ext cx="3405191" cy="5143500"/>
          </a:xfrm>
          <a:prstGeom prst="rect">
            <a:avLst/>
          </a:prstGeom>
          <a:noFill/>
          <a:ln>
            <a:noFill/>
          </a:ln>
        </p:spPr>
      </p:pic>
      <p:sp>
        <p:nvSpPr>
          <p:cNvPr id="377" name="Google Shape;377;g31f7a9e580c_0_39"/>
          <p:cNvSpPr txBox="1"/>
          <p:nvPr>
            <p:ph type="title"/>
          </p:nvPr>
        </p:nvSpPr>
        <p:spPr>
          <a:xfrm>
            <a:off x="4047175" y="2388500"/>
            <a:ext cx="4383600" cy="88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Discussion</a:t>
            </a:r>
            <a:endParaRPr/>
          </a:p>
        </p:txBody>
      </p:sp>
      <p:sp>
        <p:nvSpPr>
          <p:cNvPr id="378" name="Google Shape;378;g31f7a9e580c_0_39"/>
          <p:cNvSpPr txBox="1"/>
          <p:nvPr>
            <p:ph idx="2" type="title"/>
          </p:nvPr>
        </p:nvSpPr>
        <p:spPr>
          <a:xfrm>
            <a:off x="4047175" y="1438750"/>
            <a:ext cx="1230300" cy="88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04</a:t>
            </a:r>
            <a:endParaRPr/>
          </a:p>
        </p:txBody>
      </p:sp>
      <p:grpSp>
        <p:nvGrpSpPr>
          <p:cNvPr id="379" name="Google Shape;379;g31f7a9e580c_0_39"/>
          <p:cNvGrpSpPr/>
          <p:nvPr/>
        </p:nvGrpSpPr>
        <p:grpSpPr>
          <a:xfrm rot="756538">
            <a:off x="5159566" y="-1610422"/>
            <a:ext cx="4574157" cy="3479412"/>
            <a:chOff x="1522650" y="1117750"/>
            <a:chExt cx="4574075" cy="3479350"/>
          </a:xfrm>
        </p:grpSpPr>
        <p:sp>
          <p:nvSpPr>
            <p:cNvPr id="380" name="Google Shape;380;g31f7a9e580c_0_3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31f7a9e580c_0_3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320c1d1db71_1_24"/>
          <p:cNvSpPr/>
          <p:nvPr/>
        </p:nvSpPr>
        <p:spPr>
          <a:xfrm>
            <a:off x="181625" y="715025"/>
            <a:ext cx="3088800" cy="1918800"/>
          </a:xfrm>
          <a:prstGeom prst="rect">
            <a:avLst/>
          </a:prstGeom>
          <a:solidFill>
            <a:schemeClr val="accent6"/>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pic>
        <p:nvPicPr>
          <p:cNvPr id="387" name="Google Shape;387;g320c1d1db71_1_24"/>
          <p:cNvPicPr preferRelativeResize="0"/>
          <p:nvPr/>
        </p:nvPicPr>
        <p:blipFill rotWithShape="1">
          <a:blip r:embed="rId3">
            <a:alphaModFix/>
          </a:blip>
          <a:srcRect b="65361" l="0" r="46717" t="4852"/>
          <a:stretch/>
        </p:blipFill>
        <p:spPr>
          <a:xfrm>
            <a:off x="443150" y="1120375"/>
            <a:ext cx="2504999" cy="1441251"/>
          </a:xfrm>
          <a:prstGeom prst="rect">
            <a:avLst/>
          </a:prstGeom>
          <a:noFill/>
          <a:ln>
            <a:noFill/>
          </a:ln>
        </p:spPr>
      </p:pic>
      <p:sp>
        <p:nvSpPr>
          <p:cNvPr id="388" name="Google Shape;388;g320c1d1db71_1_24"/>
          <p:cNvSpPr txBox="1"/>
          <p:nvPr/>
        </p:nvSpPr>
        <p:spPr>
          <a:xfrm>
            <a:off x="425815" y="778075"/>
            <a:ext cx="25683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iro"/>
                <a:ea typeface="Cairo"/>
                <a:cs typeface="Cairo"/>
                <a:sym typeface="Cairo"/>
              </a:rPr>
              <a:t>Top Features for Past Smoker Class</a:t>
            </a:r>
            <a:endParaRPr b="1" sz="1200">
              <a:solidFill>
                <a:schemeClr val="dk1"/>
              </a:solidFill>
              <a:latin typeface="Cairo"/>
              <a:ea typeface="Cairo"/>
              <a:cs typeface="Cairo"/>
              <a:sym typeface="Cairo"/>
            </a:endParaRPr>
          </a:p>
        </p:txBody>
      </p:sp>
      <p:sp>
        <p:nvSpPr>
          <p:cNvPr id="389" name="Google Shape;389;g320c1d1db71_1_24"/>
          <p:cNvSpPr/>
          <p:nvPr/>
        </p:nvSpPr>
        <p:spPr>
          <a:xfrm>
            <a:off x="181625" y="2840150"/>
            <a:ext cx="3088800" cy="1918800"/>
          </a:xfrm>
          <a:prstGeom prst="rect">
            <a:avLst/>
          </a:prstGeom>
          <a:solidFill>
            <a:schemeClr val="accent6"/>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pic>
        <p:nvPicPr>
          <p:cNvPr id="390" name="Google Shape;390;g320c1d1db71_1_24"/>
          <p:cNvPicPr preferRelativeResize="0"/>
          <p:nvPr/>
        </p:nvPicPr>
        <p:blipFill rotWithShape="1">
          <a:blip r:embed="rId3">
            <a:alphaModFix/>
          </a:blip>
          <a:srcRect b="32914" l="0" r="45373" t="37298"/>
          <a:stretch/>
        </p:blipFill>
        <p:spPr>
          <a:xfrm>
            <a:off x="384800" y="3254650"/>
            <a:ext cx="2568299" cy="1441251"/>
          </a:xfrm>
          <a:prstGeom prst="rect">
            <a:avLst/>
          </a:prstGeom>
          <a:noFill/>
          <a:ln>
            <a:noFill/>
          </a:ln>
        </p:spPr>
      </p:pic>
      <p:sp>
        <p:nvSpPr>
          <p:cNvPr id="391" name="Google Shape;391;g320c1d1db71_1_24"/>
          <p:cNvSpPr txBox="1"/>
          <p:nvPr/>
        </p:nvSpPr>
        <p:spPr>
          <a:xfrm>
            <a:off x="425815" y="2903200"/>
            <a:ext cx="29754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iro"/>
                <a:ea typeface="Cairo"/>
                <a:cs typeface="Cairo"/>
                <a:sym typeface="Cairo"/>
              </a:rPr>
              <a:t>Top Features for Current Smoker Class</a:t>
            </a:r>
            <a:endParaRPr b="1" sz="1200">
              <a:solidFill>
                <a:schemeClr val="dk1"/>
              </a:solidFill>
              <a:latin typeface="Cairo"/>
              <a:ea typeface="Cairo"/>
              <a:cs typeface="Cairo"/>
              <a:sym typeface="Cairo"/>
            </a:endParaRPr>
          </a:p>
        </p:txBody>
      </p:sp>
      <p:sp>
        <p:nvSpPr>
          <p:cNvPr id="392" name="Google Shape;392;g320c1d1db71_1_24"/>
          <p:cNvSpPr/>
          <p:nvPr/>
        </p:nvSpPr>
        <p:spPr>
          <a:xfrm>
            <a:off x="3401225" y="715013"/>
            <a:ext cx="2885700" cy="1918800"/>
          </a:xfrm>
          <a:prstGeom prst="rect">
            <a:avLst/>
          </a:prstGeom>
          <a:solidFill>
            <a:schemeClr val="accent6"/>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pic>
        <p:nvPicPr>
          <p:cNvPr id="393" name="Google Shape;393;g320c1d1db71_1_24"/>
          <p:cNvPicPr preferRelativeResize="0"/>
          <p:nvPr/>
        </p:nvPicPr>
        <p:blipFill rotWithShape="1">
          <a:blip r:embed="rId3">
            <a:alphaModFix/>
          </a:blip>
          <a:srcRect b="95" l="3854" r="46155" t="70117"/>
          <a:stretch/>
        </p:blipFill>
        <p:spPr>
          <a:xfrm>
            <a:off x="3573113" y="1120363"/>
            <a:ext cx="2350426" cy="1441251"/>
          </a:xfrm>
          <a:prstGeom prst="rect">
            <a:avLst/>
          </a:prstGeom>
          <a:noFill/>
          <a:ln>
            <a:noFill/>
          </a:ln>
        </p:spPr>
      </p:pic>
      <p:sp>
        <p:nvSpPr>
          <p:cNvPr id="394" name="Google Shape;394;g320c1d1db71_1_24"/>
          <p:cNvSpPr txBox="1"/>
          <p:nvPr/>
        </p:nvSpPr>
        <p:spPr>
          <a:xfrm>
            <a:off x="3573124" y="778063"/>
            <a:ext cx="29754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iro"/>
                <a:ea typeface="Cairo"/>
                <a:cs typeface="Cairo"/>
                <a:sym typeface="Cairo"/>
              </a:rPr>
              <a:t>Top Features for Non Smoker Class</a:t>
            </a:r>
            <a:endParaRPr b="1" sz="1200">
              <a:solidFill>
                <a:schemeClr val="dk1"/>
              </a:solidFill>
              <a:latin typeface="Cairo"/>
              <a:ea typeface="Cairo"/>
              <a:cs typeface="Cairo"/>
              <a:sym typeface="Cairo"/>
            </a:endParaRPr>
          </a:p>
        </p:txBody>
      </p:sp>
      <p:sp>
        <p:nvSpPr>
          <p:cNvPr id="395" name="Google Shape;395;g320c1d1db71_1_24"/>
          <p:cNvSpPr/>
          <p:nvPr/>
        </p:nvSpPr>
        <p:spPr>
          <a:xfrm>
            <a:off x="3401225" y="2840138"/>
            <a:ext cx="2885700" cy="1918800"/>
          </a:xfrm>
          <a:prstGeom prst="rect">
            <a:avLst/>
          </a:prstGeom>
          <a:solidFill>
            <a:schemeClr val="accent6"/>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96" name="Google Shape;396;g320c1d1db71_1_24"/>
          <p:cNvSpPr txBox="1"/>
          <p:nvPr/>
        </p:nvSpPr>
        <p:spPr>
          <a:xfrm>
            <a:off x="3493025" y="2903188"/>
            <a:ext cx="25050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iro"/>
                <a:ea typeface="Cairo"/>
                <a:cs typeface="Cairo"/>
                <a:sym typeface="Cairo"/>
              </a:rPr>
              <a:t>Top Features for Unknown Class</a:t>
            </a:r>
            <a:endParaRPr b="1" sz="1200">
              <a:solidFill>
                <a:schemeClr val="dk1"/>
              </a:solidFill>
              <a:latin typeface="Cairo"/>
              <a:ea typeface="Cairo"/>
              <a:cs typeface="Cairo"/>
              <a:sym typeface="Cairo"/>
            </a:endParaRPr>
          </a:p>
        </p:txBody>
      </p:sp>
      <p:pic>
        <p:nvPicPr>
          <p:cNvPr id="397" name="Google Shape;397;g320c1d1db71_1_24"/>
          <p:cNvPicPr preferRelativeResize="0"/>
          <p:nvPr/>
        </p:nvPicPr>
        <p:blipFill rotWithShape="1">
          <a:blip r:embed="rId4">
            <a:alphaModFix/>
          </a:blip>
          <a:srcRect b="50499" l="5859" r="30242" t="6261"/>
          <a:stretch/>
        </p:blipFill>
        <p:spPr>
          <a:xfrm>
            <a:off x="3571000" y="3286463"/>
            <a:ext cx="2568300" cy="1377600"/>
          </a:xfrm>
          <a:prstGeom prst="rect">
            <a:avLst/>
          </a:prstGeom>
          <a:noFill/>
          <a:ln>
            <a:noFill/>
          </a:ln>
        </p:spPr>
      </p:pic>
      <p:sp>
        <p:nvSpPr>
          <p:cNvPr id="398" name="Google Shape;398;g320c1d1db71_1_24"/>
          <p:cNvSpPr/>
          <p:nvPr/>
        </p:nvSpPr>
        <p:spPr>
          <a:xfrm>
            <a:off x="6392000" y="1753575"/>
            <a:ext cx="2568300" cy="1918800"/>
          </a:xfrm>
          <a:prstGeom prst="rect">
            <a:avLst/>
          </a:prstGeom>
          <a:solidFill>
            <a:schemeClr val="accent6"/>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99" name="Google Shape;399;g320c1d1db71_1_24"/>
          <p:cNvSpPr txBox="1"/>
          <p:nvPr/>
        </p:nvSpPr>
        <p:spPr>
          <a:xfrm>
            <a:off x="6597598" y="1816625"/>
            <a:ext cx="25050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iro"/>
                <a:ea typeface="Cairo"/>
                <a:cs typeface="Cairo"/>
                <a:sym typeface="Cairo"/>
              </a:rPr>
              <a:t>Top Features for Smoker Class</a:t>
            </a:r>
            <a:endParaRPr b="1" sz="1200">
              <a:solidFill>
                <a:schemeClr val="dk1"/>
              </a:solidFill>
              <a:latin typeface="Cairo"/>
              <a:ea typeface="Cairo"/>
              <a:cs typeface="Cairo"/>
              <a:sym typeface="Cairo"/>
            </a:endParaRPr>
          </a:p>
        </p:txBody>
      </p:sp>
      <p:pic>
        <p:nvPicPr>
          <p:cNvPr id="400" name="Google Shape;400;g320c1d1db71_1_24"/>
          <p:cNvPicPr preferRelativeResize="0"/>
          <p:nvPr/>
        </p:nvPicPr>
        <p:blipFill rotWithShape="1">
          <a:blip r:embed="rId4">
            <a:alphaModFix/>
          </a:blip>
          <a:srcRect b="3070" l="5859" r="28523" t="53690"/>
          <a:stretch/>
        </p:blipFill>
        <p:spPr>
          <a:xfrm>
            <a:off x="6506379" y="2219575"/>
            <a:ext cx="2350425" cy="1377600"/>
          </a:xfrm>
          <a:prstGeom prst="rect">
            <a:avLst/>
          </a:prstGeom>
          <a:noFill/>
          <a:ln>
            <a:noFill/>
          </a:ln>
        </p:spPr>
      </p:pic>
      <p:sp>
        <p:nvSpPr>
          <p:cNvPr id="401" name="Google Shape;401;g320c1d1db71_1_24"/>
          <p:cNvSpPr txBox="1"/>
          <p:nvPr/>
        </p:nvSpPr>
        <p:spPr>
          <a:xfrm>
            <a:off x="122225" y="177925"/>
            <a:ext cx="47172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pace Grotesk"/>
                <a:ea typeface="Space Grotesk"/>
                <a:cs typeface="Space Grotesk"/>
                <a:sym typeface="Space Grotesk"/>
              </a:rPr>
              <a:t>Top TF IDF Vector Features (Unigrams)</a:t>
            </a:r>
            <a:endParaRPr sz="1600">
              <a:solidFill>
                <a:schemeClr val="dk1"/>
              </a:solidFill>
              <a:latin typeface="Space Grotesk"/>
              <a:ea typeface="Space Grotesk"/>
              <a:cs typeface="Space Grotesk"/>
              <a:sym typeface="Space Grotes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320c1d1db71_1_42"/>
          <p:cNvSpPr txBox="1"/>
          <p:nvPr>
            <p:ph idx="1" type="subTitle"/>
          </p:nvPr>
        </p:nvSpPr>
        <p:spPr>
          <a:xfrm>
            <a:off x="719975" y="1393800"/>
            <a:ext cx="8170800" cy="2704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191919"/>
              </a:buClr>
              <a:buSzPts val="1400"/>
              <a:buFont typeface="Space Grotesk"/>
              <a:buChar char="●"/>
            </a:pPr>
            <a:r>
              <a:rPr lang="en" sz="1400">
                <a:solidFill>
                  <a:srgbClr val="191919"/>
                </a:solidFill>
                <a:latin typeface="Space Grotesk"/>
                <a:ea typeface="Space Grotesk"/>
                <a:cs typeface="Space Grotesk"/>
                <a:sym typeface="Space Grotesk"/>
              </a:rPr>
              <a:t>Large Vocab: Very sparse feature matrix can lead to worse results </a:t>
            </a:r>
            <a:endParaRPr sz="1400">
              <a:solidFill>
                <a:srgbClr val="191919"/>
              </a:solidFill>
              <a:latin typeface="Space Grotesk"/>
              <a:ea typeface="Space Grotesk"/>
              <a:cs typeface="Space Grotesk"/>
              <a:sym typeface="Space Grotesk"/>
            </a:endParaRPr>
          </a:p>
          <a:p>
            <a:pPr indent="-317500" lvl="1" marL="914400" rtl="0" algn="l">
              <a:lnSpc>
                <a:spcPct val="115000"/>
              </a:lnSpc>
              <a:spcBef>
                <a:spcPts val="1000"/>
              </a:spcBef>
              <a:spcAft>
                <a:spcPts val="0"/>
              </a:spcAft>
              <a:buClr>
                <a:srgbClr val="191919"/>
              </a:buClr>
              <a:buSzPts val="1400"/>
              <a:buFont typeface="Space Grotesk"/>
              <a:buChar char="○"/>
            </a:pPr>
            <a:r>
              <a:rPr lang="en" sz="1400">
                <a:solidFill>
                  <a:srgbClr val="191919"/>
                </a:solidFill>
                <a:latin typeface="Space Grotesk"/>
                <a:ea typeface="Space Grotesk"/>
                <a:cs typeface="Space Grotesk"/>
                <a:sym typeface="Space Grotesk"/>
              </a:rPr>
              <a:t>To tackle this, we made three different vectors using unigrams, bigrams, trigrams and consolidated them at the end. This improved model performance</a:t>
            </a:r>
            <a:endParaRPr sz="1400">
              <a:solidFill>
                <a:srgbClr val="191919"/>
              </a:solidFill>
              <a:latin typeface="Space Grotesk"/>
              <a:ea typeface="Space Grotesk"/>
              <a:cs typeface="Space Grotesk"/>
              <a:sym typeface="Space Grotesk"/>
            </a:endParaRPr>
          </a:p>
          <a:p>
            <a:pPr indent="-317500" lvl="1" marL="914400" rtl="0" algn="l">
              <a:spcBef>
                <a:spcPts val="1000"/>
              </a:spcBef>
              <a:spcAft>
                <a:spcPts val="0"/>
              </a:spcAft>
              <a:buClr>
                <a:srgbClr val="191919"/>
              </a:buClr>
              <a:buSzPts val="1400"/>
              <a:buFont typeface="Space Grotesk"/>
              <a:buChar char="○"/>
            </a:pPr>
            <a:r>
              <a:rPr lang="en" sz="1400">
                <a:solidFill>
                  <a:srgbClr val="191919"/>
                </a:solidFill>
                <a:latin typeface="Space Grotesk"/>
                <a:ea typeface="Space Grotesk"/>
                <a:cs typeface="Space Grotesk"/>
                <a:sym typeface="Space Grotesk"/>
              </a:rPr>
              <a:t>Dimensionality reduction (pca) to deal with sparse matrix</a:t>
            </a:r>
            <a:endParaRPr sz="1400">
              <a:solidFill>
                <a:srgbClr val="191919"/>
              </a:solidFill>
              <a:latin typeface="Space Grotesk"/>
              <a:ea typeface="Space Grotesk"/>
              <a:cs typeface="Space Grotesk"/>
              <a:sym typeface="Space Grotesk"/>
            </a:endParaRPr>
          </a:p>
          <a:p>
            <a:pPr indent="-317500" lvl="0" marL="457200" rtl="0" algn="l">
              <a:lnSpc>
                <a:spcPct val="100000"/>
              </a:lnSpc>
              <a:spcBef>
                <a:spcPts val="1000"/>
              </a:spcBef>
              <a:spcAft>
                <a:spcPts val="0"/>
              </a:spcAft>
              <a:buClr>
                <a:srgbClr val="191919"/>
              </a:buClr>
              <a:buSzPts val="1400"/>
              <a:buFont typeface="Space Grotesk"/>
              <a:buChar char="●"/>
            </a:pPr>
            <a:r>
              <a:rPr lang="en" sz="1400">
                <a:solidFill>
                  <a:srgbClr val="191919"/>
                </a:solidFill>
                <a:latin typeface="Space Grotesk"/>
                <a:ea typeface="Space Grotesk"/>
                <a:cs typeface="Space Grotesk"/>
                <a:sym typeface="Space Grotesk"/>
              </a:rPr>
              <a:t>Improve features for specific classes to incorporate better context.</a:t>
            </a:r>
            <a:endParaRPr sz="1400">
              <a:solidFill>
                <a:srgbClr val="191919"/>
              </a:solidFill>
              <a:latin typeface="Space Grotesk"/>
              <a:ea typeface="Space Grotesk"/>
              <a:cs typeface="Space Grotesk"/>
              <a:sym typeface="Space Grotesk"/>
            </a:endParaRPr>
          </a:p>
          <a:p>
            <a:pPr indent="-317500" lvl="1" marL="914400" rtl="0" algn="l">
              <a:lnSpc>
                <a:spcPct val="100000"/>
              </a:lnSpc>
              <a:spcBef>
                <a:spcPts val="1000"/>
              </a:spcBef>
              <a:spcAft>
                <a:spcPts val="0"/>
              </a:spcAft>
              <a:buClr>
                <a:srgbClr val="191919"/>
              </a:buClr>
              <a:buSzPts val="1400"/>
              <a:buFont typeface="Space Grotesk"/>
              <a:buChar char="○"/>
            </a:pPr>
            <a:r>
              <a:rPr lang="en" sz="1400">
                <a:solidFill>
                  <a:srgbClr val="191919"/>
                </a:solidFill>
                <a:latin typeface="Space Grotesk"/>
                <a:ea typeface="Space Grotesk"/>
                <a:cs typeface="Space Grotesk"/>
                <a:sym typeface="Space Grotesk"/>
              </a:rPr>
              <a:t>Word embeddings are a better way</a:t>
            </a:r>
            <a:endParaRPr sz="1400">
              <a:solidFill>
                <a:srgbClr val="191919"/>
              </a:solidFill>
              <a:latin typeface="Space Grotesk"/>
              <a:ea typeface="Space Grotesk"/>
              <a:cs typeface="Space Grotesk"/>
              <a:sym typeface="Space Grotesk"/>
            </a:endParaRPr>
          </a:p>
          <a:p>
            <a:pPr indent="-317500" lvl="0" marL="457200" rtl="0" algn="l">
              <a:lnSpc>
                <a:spcPct val="100000"/>
              </a:lnSpc>
              <a:spcBef>
                <a:spcPts val="1000"/>
              </a:spcBef>
              <a:spcAft>
                <a:spcPts val="0"/>
              </a:spcAft>
              <a:buClr>
                <a:srgbClr val="191919"/>
              </a:buClr>
              <a:buSzPts val="1400"/>
              <a:buFont typeface="Space Grotesk"/>
              <a:buChar char="●"/>
            </a:pPr>
            <a:r>
              <a:rPr lang="en" sz="1400">
                <a:solidFill>
                  <a:srgbClr val="191919"/>
                </a:solidFill>
                <a:latin typeface="Space Grotesk"/>
                <a:ea typeface="Space Grotesk"/>
                <a:cs typeface="Space Grotesk"/>
                <a:sym typeface="Space Grotesk"/>
              </a:rPr>
              <a:t>Use selective trigrams or bigrams which hold significance to the prediction classes </a:t>
            </a:r>
            <a:endParaRPr sz="1400">
              <a:solidFill>
                <a:srgbClr val="191919"/>
              </a:solidFill>
              <a:latin typeface="Space Grotesk"/>
              <a:ea typeface="Space Grotesk"/>
              <a:cs typeface="Space Grotesk"/>
              <a:sym typeface="Space Grotesk"/>
            </a:endParaRPr>
          </a:p>
          <a:p>
            <a:pPr indent="-317500" lvl="0" marL="457200" rtl="0" algn="l">
              <a:lnSpc>
                <a:spcPct val="100000"/>
              </a:lnSpc>
              <a:spcBef>
                <a:spcPts val="1000"/>
              </a:spcBef>
              <a:spcAft>
                <a:spcPts val="0"/>
              </a:spcAft>
              <a:buClr>
                <a:srgbClr val="191919"/>
              </a:buClr>
              <a:buSzPts val="1400"/>
              <a:buFont typeface="Space Grotesk"/>
              <a:buChar char="●"/>
            </a:pPr>
            <a:r>
              <a:rPr lang="en" sz="1400">
                <a:solidFill>
                  <a:srgbClr val="191919"/>
                </a:solidFill>
                <a:latin typeface="Space Grotesk"/>
                <a:ea typeface="Space Grotesk"/>
                <a:cs typeface="Space Grotesk"/>
                <a:sym typeface="Space Grotesk"/>
              </a:rPr>
              <a:t>Model Fine Tuning using Grid Search </a:t>
            </a:r>
            <a:endParaRPr sz="1400">
              <a:solidFill>
                <a:srgbClr val="191919"/>
              </a:solidFill>
              <a:latin typeface="Space Grotesk"/>
              <a:ea typeface="Space Grotesk"/>
              <a:cs typeface="Space Grotesk"/>
              <a:sym typeface="Space Grotesk"/>
            </a:endParaRPr>
          </a:p>
          <a:p>
            <a:pPr indent="0" lvl="0" marL="457200" rtl="0" algn="l">
              <a:lnSpc>
                <a:spcPct val="100000"/>
              </a:lnSpc>
              <a:spcBef>
                <a:spcPts val="1000"/>
              </a:spcBef>
              <a:spcAft>
                <a:spcPts val="0"/>
              </a:spcAft>
              <a:buNone/>
            </a:pPr>
            <a:r>
              <a:t/>
            </a:r>
            <a:endParaRPr sz="1400">
              <a:solidFill>
                <a:srgbClr val="191919"/>
              </a:solidFill>
              <a:latin typeface="Space Grotesk"/>
              <a:ea typeface="Space Grotesk"/>
              <a:cs typeface="Space Grotesk"/>
              <a:sym typeface="Space Grotesk"/>
            </a:endParaRPr>
          </a:p>
          <a:p>
            <a:pPr indent="0" lvl="0" marL="0" rtl="0" algn="l">
              <a:lnSpc>
                <a:spcPct val="100000"/>
              </a:lnSpc>
              <a:spcBef>
                <a:spcPts val="1000"/>
              </a:spcBef>
              <a:spcAft>
                <a:spcPts val="1000"/>
              </a:spcAft>
              <a:buNone/>
            </a:pPr>
            <a:r>
              <a:t/>
            </a:r>
            <a:endParaRPr sz="1400">
              <a:latin typeface="Space Grotesk"/>
              <a:ea typeface="Space Grotesk"/>
              <a:cs typeface="Space Grotesk"/>
              <a:sym typeface="Space Grotesk"/>
            </a:endParaRPr>
          </a:p>
        </p:txBody>
      </p:sp>
      <p:sp>
        <p:nvSpPr>
          <p:cNvPr id="407" name="Google Shape;407;g320c1d1db71_1_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Issues and Potential Improvements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320c1d1db71_0_22"/>
          <p:cNvSpPr txBox="1"/>
          <p:nvPr>
            <p:ph idx="1" type="subTitle"/>
          </p:nvPr>
        </p:nvSpPr>
        <p:spPr>
          <a:xfrm>
            <a:off x="719975" y="1393800"/>
            <a:ext cx="6747600" cy="2889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Space Grotesk"/>
              <a:buChar char="●"/>
            </a:pPr>
            <a:r>
              <a:rPr lang="en" sz="1600">
                <a:latin typeface="Space Grotesk"/>
                <a:ea typeface="Space Grotesk"/>
                <a:cs typeface="Space Grotesk"/>
                <a:sym typeface="Space Grotesk"/>
              </a:rPr>
              <a:t>Similarity Score Differences</a:t>
            </a:r>
            <a:endParaRPr sz="1600">
              <a:latin typeface="Space Grotesk"/>
              <a:ea typeface="Space Grotesk"/>
              <a:cs typeface="Space Grotesk"/>
              <a:sym typeface="Space Grotesk"/>
            </a:endParaRPr>
          </a:p>
          <a:p>
            <a:pPr indent="-330200" lvl="0" marL="457200" rtl="0" algn="l">
              <a:lnSpc>
                <a:spcPct val="150000"/>
              </a:lnSpc>
              <a:spcBef>
                <a:spcPts val="1000"/>
              </a:spcBef>
              <a:spcAft>
                <a:spcPts val="0"/>
              </a:spcAft>
              <a:buSzPts val="1600"/>
              <a:buFont typeface="Space Grotesk"/>
              <a:buChar char="●"/>
            </a:pPr>
            <a:r>
              <a:rPr lang="en" sz="1600">
                <a:latin typeface="Space Grotesk"/>
                <a:ea typeface="Space Grotesk"/>
                <a:cs typeface="Space Grotesk"/>
                <a:sym typeface="Space Grotesk"/>
              </a:rPr>
              <a:t>Having to skip words not in model</a:t>
            </a:r>
            <a:endParaRPr sz="1600">
              <a:latin typeface="Space Grotesk"/>
              <a:ea typeface="Space Grotesk"/>
              <a:cs typeface="Space Grotesk"/>
              <a:sym typeface="Space Grotesk"/>
            </a:endParaRPr>
          </a:p>
          <a:p>
            <a:pPr indent="-330200" lvl="0" marL="457200" rtl="0" algn="l">
              <a:lnSpc>
                <a:spcPct val="150000"/>
              </a:lnSpc>
              <a:spcBef>
                <a:spcPts val="1000"/>
              </a:spcBef>
              <a:spcAft>
                <a:spcPts val="0"/>
              </a:spcAft>
              <a:buSzPts val="1600"/>
              <a:buFont typeface="Space Grotesk"/>
              <a:buChar char="●"/>
            </a:pPr>
            <a:r>
              <a:rPr lang="en" sz="1600">
                <a:latin typeface="Space Grotesk"/>
                <a:ea typeface="Space Grotesk"/>
                <a:cs typeface="Space Grotesk"/>
                <a:sym typeface="Space Grotesk"/>
              </a:rPr>
              <a:t>Issues with running models</a:t>
            </a:r>
            <a:endParaRPr sz="1600">
              <a:latin typeface="Space Grotesk"/>
              <a:ea typeface="Space Grotesk"/>
              <a:cs typeface="Space Grotesk"/>
              <a:sym typeface="Space Grotesk"/>
            </a:endParaRPr>
          </a:p>
          <a:p>
            <a:pPr indent="-330200" lvl="0" marL="457200" rtl="0" algn="l">
              <a:lnSpc>
                <a:spcPct val="150000"/>
              </a:lnSpc>
              <a:spcBef>
                <a:spcPts val="1000"/>
              </a:spcBef>
              <a:spcAft>
                <a:spcPts val="0"/>
              </a:spcAft>
              <a:buSzPts val="1600"/>
              <a:buFont typeface="Space Grotesk"/>
              <a:buChar char="●"/>
            </a:pPr>
            <a:r>
              <a:rPr lang="en" sz="1600">
                <a:latin typeface="Space Grotesk"/>
                <a:ea typeface="Space Grotesk"/>
                <a:cs typeface="Space Grotesk"/>
                <a:sym typeface="Space Grotesk"/>
              </a:rPr>
              <a:t>Needing more time for research</a:t>
            </a:r>
            <a:endParaRPr sz="1600">
              <a:latin typeface="Space Grotesk"/>
              <a:ea typeface="Space Grotesk"/>
              <a:cs typeface="Space Grotesk"/>
              <a:sym typeface="Space Grotesk"/>
            </a:endParaRPr>
          </a:p>
          <a:p>
            <a:pPr indent="-330200" lvl="0" marL="457200" rtl="0" algn="l">
              <a:lnSpc>
                <a:spcPct val="150000"/>
              </a:lnSpc>
              <a:spcBef>
                <a:spcPts val="1000"/>
              </a:spcBef>
              <a:spcAft>
                <a:spcPts val="0"/>
              </a:spcAft>
              <a:buSzPts val="1600"/>
              <a:buFont typeface="Space Grotesk"/>
              <a:buChar char="●"/>
            </a:pPr>
            <a:r>
              <a:rPr lang="en" sz="1600">
                <a:latin typeface="Space Grotesk"/>
                <a:ea typeface="Space Grotesk"/>
                <a:cs typeface="Space Grotesk"/>
                <a:sym typeface="Space Grotesk"/>
              </a:rPr>
              <a:t>Use domain specific embeddings (Clinical BERT)</a:t>
            </a:r>
            <a:endParaRPr sz="1600">
              <a:latin typeface="Space Grotesk"/>
              <a:ea typeface="Space Grotesk"/>
              <a:cs typeface="Space Grotesk"/>
              <a:sym typeface="Space Grotesk"/>
            </a:endParaRPr>
          </a:p>
          <a:p>
            <a:pPr indent="-330200" lvl="1" marL="914400" rtl="0" algn="l">
              <a:lnSpc>
                <a:spcPct val="150000"/>
              </a:lnSpc>
              <a:spcBef>
                <a:spcPts val="1000"/>
              </a:spcBef>
              <a:spcAft>
                <a:spcPts val="1000"/>
              </a:spcAft>
              <a:buSzPts val="1600"/>
              <a:buFont typeface="Space Grotesk"/>
              <a:buChar char="○"/>
            </a:pPr>
            <a:r>
              <a:rPr lang="en" sz="1600">
                <a:latin typeface="Space Grotesk"/>
                <a:ea typeface="Space Grotesk"/>
                <a:cs typeface="Space Grotesk"/>
                <a:sym typeface="Space Grotesk"/>
              </a:rPr>
              <a:t>Was tried but not completed - requires more time</a:t>
            </a:r>
            <a:endParaRPr sz="1600">
              <a:latin typeface="Space Grotesk"/>
              <a:ea typeface="Space Grotesk"/>
              <a:cs typeface="Space Grotesk"/>
              <a:sym typeface="Space Grotesk"/>
            </a:endParaRPr>
          </a:p>
        </p:txBody>
      </p:sp>
      <p:sp>
        <p:nvSpPr>
          <p:cNvPr id="413" name="Google Shape;413;g320c1d1db71_0_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Embeddings Challenges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pSp>
        <p:nvGrpSpPr>
          <p:cNvPr id="418" name="Google Shape;418;p19"/>
          <p:cNvGrpSpPr/>
          <p:nvPr/>
        </p:nvGrpSpPr>
        <p:grpSpPr>
          <a:xfrm flipH="1" rot="4659980">
            <a:off x="3840892" y="3123036"/>
            <a:ext cx="4573980" cy="3479278"/>
            <a:chOff x="1522650" y="1117750"/>
            <a:chExt cx="4574075" cy="3479350"/>
          </a:xfrm>
        </p:grpSpPr>
        <p:sp>
          <p:nvSpPr>
            <p:cNvPr id="419" name="Google Shape;419;p1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21" name="Google Shape;421;p19"/>
          <p:cNvPicPr preferRelativeResize="0"/>
          <p:nvPr/>
        </p:nvPicPr>
        <p:blipFill rotWithShape="1">
          <a:blip r:embed="rId3">
            <a:alphaModFix/>
          </a:blip>
          <a:srcRect b="0" l="0" r="0" t="0"/>
          <a:stretch/>
        </p:blipFill>
        <p:spPr>
          <a:xfrm flipH="1" rot="10800000">
            <a:off x="5738810" y="0"/>
            <a:ext cx="3405191" cy="5143500"/>
          </a:xfrm>
          <a:prstGeom prst="rect">
            <a:avLst/>
          </a:prstGeom>
          <a:noFill/>
          <a:ln>
            <a:noFill/>
          </a:ln>
        </p:spPr>
      </p:pic>
      <p:sp>
        <p:nvSpPr>
          <p:cNvPr id="422" name="Google Shape;422;p19"/>
          <p:cNvSpPr txBox="1"/>
          <p:nvPr>
            <p:ph type="title"/>
          </p:nvPr>
        </p:nvSpPr>
        <p:spPr>
          <a:xfrm>
            <a:off x="713225" y="747263"/>
            <a:ext cx="3281700" cy="95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Thanks!</a:t>
            </a:r>
            <a:endParaRPr/>
          </a:p>
        </p:txBody>
      </p:sp>
      <p:sp>
        <p:nvSpPr>
          <p:cNvPr id="423" name="Google Shape;423;p19"/>
          <p:cNvSpPr txBox="1"/>
          <p:nvPr>
            <p:ph idx="1" type="subTitle"/>
          </p:nvPr>
        </p:nvSpPr>
        <p:spPr>
          <a:xfrm>
            <a:off x="713225" y="1780371"/>
            <a:ext cx="3929400" cy="57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800">
                <a:latin typeface="Space Grotesk SemiBold"/>
                <a:ea typeface="Space Grotesk SemiBold"/>
                <a:cs typeface="Space Grotesk SemiBold"/>
                <a:sym typeface="Space Grotesk SemiBold"/>
              </a:rPr>
              <a:t>Do you have any questions?</a:t>
            </a:r>
            <a:endParaRPr sz="1800">
              <a:latin typeface="Space Grotesk SemiBold"/>
              <a:ea typeface="Space Grotesk SemiBold"/>
              <a:cs typeface="Space Grotesk SemiBold"/>
              <a:sym typeface="Space Grotesk SemiBold"/>
            </a:endParaRPr>
          </a:p>
          <a:p>
            <a:pPr indent="0" lvl="0" marL="0" rtl="0" algn="l">
              <a:lnSpc>
                <a:spcPct val="100000"/>
              </a:lnSpc>
              <a:spcBef>
                <a:spcPts val="0"/>
              </a:spcBef>
              <a:spcAft>
                <a:spcPts val="0"/>
              </a:spcAft>
              <a:buSzPts val="1200"/>
              <a:buNone/>
            </a:pPr>
            <a:r>
              <a:t/>
            </a:r>
            <a:endParaRPr sz="1800">
              <a:latin typeface="Space Grotesk SemiBold"/>
              <a:ea typeface="Space Grotesk SemiBold"/>
              <a:cs typeface="Space Grotesk SemiBold"/>
              <a:sym typeface="Space Grotesk SemiBold"/>
            </a:endParaRPr>
          </a:p>
        </p:txBody>
      </p:sp>
      <p:sp>
        <p:nvSpPr>
          <p:cNvPr id="424" name="Google Shape;424;p19"/>
          <p:cNvSpPr txBox="1"/>
          <p:nvPr/>
        </p:nvSpPr>
        <p:spPr>
          <a:xfrm>
            <a:off x="713225" y="4135838"/>
            <a:ext cx="32787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iro"/>
                <a:ea typeface="Cairo"/>
                <a:cs typeface="Cairo"/>
                <a:sym typeface="Cairo"/>
              </a:rPr>
              <a:t>Please keep this slide for attribution</a:t>
            </a:r>
            <a:endParaRPr b="0" i="0" sz="1000" u="none" cap="none" strike="noStrike">
              <a:solidFill>
                <a:schemeClr val="dk1"/>
              </a:solidFill>
              <a:latin typeface="Cairo"/>
              <a:ea typeface="Cairo"/>
              <a:cs typeface="Cairo"/>
              <a:sym typeface="Cairo"/>
            </a:endParaRPr>
          </a:p>
        </p:txBody>
      </p:sp>
      <p:sp>
        <p:nvSpPr>
          <p:cNvPr id="425" name="Google Shape;425;p19"/>
          <p:cNvSpPr/>
          <p:nvPr/>
        </p:nvSpPr>
        <p:spPr>
          <a:xfrm>
            <a:off x="797611" y="2755606"/>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9"/>
          <p:cNvSpPr/>
          <p:nvPr/>
        </p:nvSpPr>
        <p:spPr>
          <a:xfrm>
            <a:off x="2412249" y="2792356"/>
            <a:ext cx="409401" cy="333886"/>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7" name="Google Shape;427;p19"/>
          <p:cNvGrpSpPr/>
          <p:nvPr/>
        </p:nvGrpSpPr>
        <p:grpSpPr>
          <a:xfrm>
            <a:off x="1838744" y="2755542"/>
            <a:ext cx="407391" cy="407391"/>
            <a:chOff x="1323129" y="2571761"/>
            <a:chExt cx="417024" cy="417024"/>
          </a:xfrm>
        </p:grpSpPr>
        <p:sp>
          <p:nvSpPr>
            <p:cNvPr id="428" name="Google Shape;428;p19"/>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9"/>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9"/>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9"/>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19"/>
          <p:cNvGrpSpPr/>
          <p:nvPr/>
        </p:nvGrpSpPr>
        <p:grpSpPr>
          <a:xfrm>
            <a:off x="1318151" y="2755542"/>
            <a:ext cx="407432" cy="407391"/>
            <a:chOff x="812101" y="2571761"/>
            <a:chExt cx="417066" cy="417024"/>
          </a:xfrm>
        </p:grpSpPr>
        <p:sp>
          <p:nvSpPr>
            <p:cNvPr id="433" name="Google Shape;433;p19"/>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9"/>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9"/>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9"/>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Agenda</a:t>
            </a:r>
            <a:endParaRPr/>
          </a:p>
        </p:txBody>
      </p:sp>
      <p:sp>
        <p:nvSpPr>
          <p:cNvPr id="254" name="Google Shape;254;p2"/>
          <p:cNvSpPr txBox="1"/>
          <p:nvPr>
            <p:ph idx="2" type="title"/>
          </p:nvPr>
        </p:nvSpPr>
        <p:spPr>
          <a:xfrm>
            <a:off x="872400" y="1480883"/>
            <a:ext cx="7347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255" name="Google Shape;255;p2"/>
          <p:cNvSpPr txBox="1"/>
          <p:nvPr>
            <p:ph idx="3" type="title"/>
          </p:nvPr>
        </p:nvSpPr>
        <p:spPr>
          <a:xfrm>
            <a:off x="872400" y="2990491"/>
            <a:ext cx="7347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256" name="Google Shape;256;p2"/>
          <p:cNvSpPr txBox="1"/>
          <p:nvPr>
            <p:ph idx="4" type="title"/>
          </p:nvPr>
        </p:nvSpPr>
        <p:spPr>
          <a:xfrm>
            <a:off x="3458400" y="1480883"/>
            <a:ext cx="7347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257" name="Google Shape;257;p2"/>
          <p:cNvSpPr txBox="1"/>
          <p:nvPr>
            <p:ph idx="6" type="title"/>
          </p:nvPr>
        </p:nvSpPr>
        <p:spPr>
          <a:xfrm>
            <a:off x="6044400" y="1480883"/>
            <a:ext cx="7347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258" name="Google Shape;258;p2"/>
          <p:cNvSpPr txBox="1"/>
          <p:nvPr>
            <p:ph idx="1" type="subTitle"/>
          </p:nvPr>
        </p:nvSpPr>
        <p:spPr>
          <a:xfrm>
            <a:off x="872400" y="2026450"/>
            <a:ext cx="2532000" cy="5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Objectives</a:t>
            </a:r>
            <a:endParaRPr/>
          </a:p>
        </p:txBody>
      </p:sp>
      <p:sp>
        <p:nvSpPr>
          <p:cNvPr id="259" name="Google Shape;259;p2"/>
          <p:cNvSpPr txBox="1"/>
          <p:nvPr>
            <p:ph idx="8" type="subTitle"/>
          </p:nvPr>
        </p:nvSpPr>
        <p:spPr>
          <a:xfrm>
            <a:off x="3458400" y="2026450"/>
            <a:ext cx="2532000" cy="5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Preprocessing</a:t>
            </a:r>
            <a:endParaRPr/>
          </a:p>
        </p:txBody>
      </p:sp>
      <p:sp>
        <p:nvSpPr>
          <p:cNvPr id="260" name="Google Shape;260;p2"/>
          <p:cNvSpPr txBox="1"/>
          <p:nvPr>
            <p:ph idx="9" type="subTitle"/>
          </p:nvPr>
        </p:nvSpPr>
        <p:spPr>
          <a:xfrm>
            <a:off x="6044400" y="2026450"/>
            <a:ext cx="2532000" cy="5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Results</a:t>
            </a:r>
            <a:endParaRPr/>
          </a:p>
        </p:txBody>
      </p:sp>
      <p:sp>
        <p:nvSpPr>
          <p:cNvPr id="261" name="Google Shape;261;p2"/>
          <p:cNvSpPr txBox="1"/>
          <p:nvPr>
            <p:ph idx="13" type="subTitle"/>
          </p:nvPr>
        </p:nvSpPr>
        <p:spPr>
          <a:xfrm>
            <a:off x="872400" y="3544900"/>
            <a:ext cx="2532000" cy="49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Discussion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Resources</a:t>
            </a:r>
            <a:endParaRPr/>
          </a:p>
        </p:txBody>
      </p:sp>
      <p:sp>
        <p:nvSpPr>
          <p:cNvPr id="442" name="Google Shape;442;p21"/>
          <p:cNvSpPr txBox="1"/>
          <p:nvPr>
            <p:ph idx="1" type="subTitle"/>
          </p:nvPr>
        </p:nvSpPr>
        <p:spPr>
          <a:xfrm>
            <a:off x="719975" y="1393800"/>
            <a:ext cx="5015400" cy="2203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000" u="sng">
                <a:solidFill>
                  <a:schemeClr val="hlink"/>
                </a:solidFill>
                <a:latin typeface="Arial"/>
                <a:ea typeface="Arial"/>
                <a:cs typeface="Arial"/>
                <a:sym typeface="Arial"/>
                <a:hlinkClick r:id="rId3"/>
              </a:rPr>
              <a:t>https://www.kaggle.com/code/harshjain123/bert-for-everyone-tutorial-implementation/notebook</a:t>
            </a:r>
            <a:endParaRPr sz="1000" u="sng">
              <a:solidFill>
                <a:schemeClr val="hlink"/>
              </a:solidFill>
              <a:latin typeface="Arial"/>
              <a:ea typeface="Arial"/>
              <a:cs typeface="Arial"/>
              <a:sym typeface="Arial"/>
            </a:endParaRPr>
          </a:p>
          <a:p>
            <a:pPr indent="-304800" lvl="0" marL="457200" rtl="0" algn="l">
              <a:lnSpc>
                <a:spcPct val="115000"/>
              </a:lnSpc>
              <a:spcBef>
                <a:spcPts val="0"/>
              </a:spcBef>
              <a:spcAft>
                <a:spcPts val="0"/>
              </a:spcAft>
              <a:buSzPts val="1200"/>
              <a:buChar char="●"/>
            </a:pPr>
            <a:r>
              <a:rPr lang="en" sz="1000">
                <a:solidFill>
                  <a:srgbClr val="000000"/>
                </a:solidFill>
                <a:latin typeface="Arial"/>
                <a:ea typeface="Arial"/>
                <a:cs typeface="Arial"/>
                <a:sym typeface="Arial"/>
              </a:rPr>
              <a:t>https://github.com/EmilyAlsentzer/clinicalBERT/blob/master/downstream_tasks/run_classifier.py</a:t>
            </a:r>
            <a:endParaRPr sz="1000">
              <a:solidFill>
                <a:srgbClr val="000000"/>
              </a:solidFill>
              <a:latin typeface="Arial"/>
              <a:ea typeface="Arial"/>
              <a:cs typeface="Arial"/>
              <a:sym typeface="Arial"/>
            </a:endParaRPr>
          </a:p>
          <a:p>
            <a:pPr indent="-304800" lvl="0" marL="457200" rtl="0" algn="l">
              <a:lnSpc>
                <a:spcPct val="100000"/>
              </a:lnSpc>
              <a:spcBef>
                <a:spcPts val="0"/>
              </a:spcBef>
              <a:spcAft>
                <a:spcPts val="0"/>
              </a:spcAft>
              <a:buSzPts val="12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
          <p:cNvPicPr preferRelativeResize="0"/>
          <p:nvPr/>
        </p:nvPicPr>
        <p:blipFill rotWithShape="1">
          <a:blip r:embed="rId3">
            <a:alphaModFix/>
          </a:blip>
          <a:srcRect b="0" l="0" r="0" t="0"/>
          <a:stretch/>
        </p:blipFill>
        <p:spPr>
          <a:xfrm flipH="1">
            <a:off x="10" y="0"/>
            <a:ext cx="3405191" cy="5143500"/>
          </a:xfrm>
          <a:prstGeom prst="rect">
            <a:avLst/>
          </a:prstGeom>
          <a:noFill/>
          <a:ln>
            <a:noFill/>
          </a:ln>
        </p:spPr>
      </p:pic>
      <p:sp>
        <p:nvSpPr>
          <p:cNvPr id="267" name="Google Shape;267;p4"/>
          <p:cNvSpPr txBox="1"/>
          <p:nvPr>
            <p:ph type="title"/>
          </p:nvPr>
        </p:nvSpPr>
        <p:spPr>
          <a:xfrm>
            <a:off x="4047175" y="2388500"/>
            <a:ext cx="4383600" cy="162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Objectives</a:t>
            </a:r>
            <a:endParaRPr/>
          </a:p>
          <a:p>
            <a:pPr indent="0" lvl="0" marL="0" rtl="0" algn="l">
              <a:lnSpc>
                <a:spcPct val="100000"/>
              </a:lnSpc>
              <a:spcBef>
                <a:spcPts val="0"/>
              </a:spcBef>
              <a:spcAft>
                <a:spcPts val="0"/>
              </a:spcAft>
              <a:buSzPts val="3600"/>
              <a:buNone/>
            </a:pPr>
            <a:r>
              <a:rPr lang="en"/>
              <a:t>of the project</a:t>
            </a:r>
            <a:endParaRPr/>
          </a:p>
        </p:txBody>
      </p:sp>
      <p:sp>
        <p:nvSpPr>
          <p:cNvPr id="268" name="Google Shape;268;p4"/>
          <p:cNvSpPr txBox="1"/>
          <p:nvPr>
            <p:ph idx="2" type="title"/>
          </p:nvPr>
        </p:nvSpPr>
        <p:spPr>
          <a:xfrm>
            <a:off x="4047175" y="1438750"/>
            <a:ext cx="1230300" cy="88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grpSp>
        <p:nvGrpSpPr>
          <p:cNvPr id="269" name="Google Shape;269;p4"/>
          <p:cNvGrpSpPr/>
          <p:nvPr/>
        </p:nvGrpSpPr>
        <p:grpSpPr>
          <a:xfrm rot="756538">
            <a:off x="5159567" y="-1610422"/>
            <a:ext cx="4574157" cy="3479412"/>
            <a:chOff x="1522650" y="1117750"/>
            <a:chExt cx="4574075" cy="3479350"/>
          </a:xfrm>
        </p:grpSpPr>
        <p:sp>
          <p:nvSpPr>
            <p:cNvPr id="270" name="Google Shape;270;p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
          <p:cNvSpPr txBox="1"/>
          <p:nvPr>
            <p:ph idx="4" type="subTitle"/>
          </p:nvPr>
        </p:nvSpPr>
        <p:spPr>
          <a:xfrm>
            <a:off x="4530639" y="1983392"/>
            <a:ext cx="2424300" cy="44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1" lang="en">
                <a:latin typeface="Space Grotesk"/>
                <a:ea typeface="Space Grotesk"/>
                <a:cs typeface="Space Grotesk"/>
                <a:sym typeface="Space Grotesk"/>
              </a:rPr>
              <a:t>The goal</a:t>
            </a:r>
            <a:endParaRPr b="1">
              <a:latin typeface="Space Grotesk"/>
              <a:ea typeface="Space Grotesk"/>
              <a:cs typeface="Space Grotesk"/>
              <a:sym typeface="Space Grotesk"/>
            </a:endParaRPr>
          </a:p>
        </p:txBody>
      </p:sp>
      <p:sp>
        <p:nvSpPr>
          <p:cNvPr id="277" name="Google Shape;277;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Objectives</a:t>
            </a:r>
            <a:endParaRPr/>
          </a:p>
        </p:txBody>
      </p:sp>
      <p:sp>
        <p:nvSpPr>
          <p:cNvPr id="278" name="Google Shape;278;p5"/>
          <p:cNvSpPr txBox="1"/>
          <p:nvPr>
            <p:ph idx="1" type="subTitle"/>
          </p:nvPr>
        </p:nvSpPr>
        <p:spPr>
          <a:xfrm>
            <a:off x="4343625" y="2442250"/>
            <a:ext cx="4357200" cy="252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000000"/>
                </a:solidFill>
                <a:latin typeface="Space Grotesk"/>
                <a:ea typeface="Space Grotesk"/>
                <a:cs typeface="Space Grotesk"/>
                <a:sym typeface="Space Grotesk"/>
              </a:rPr>
              <a:t>Automatic classification of smoking status for patients from clinical discharge notes. </a:t>
            </a:r>
            <a:endParaRPr sz="1600">
              <a:solidFill>
                <a:srgbClr val="000000"/>
              </a:solidFill>
              <a:latin typeface="Space Grotesk"/>
              <a:ea typeface="Space Grotesk"/>
              <a:cs typeface="Space Grotesk"/>
              <a:sym typeface="Space Grotesk"/>
            </a:endParaRPr>
          </a:p>
          <a:p>
            <a:pPr indent="0" lvl="0" marL="0" rtl="0" algn="l">
              <a:lnSpc>
                <a:spcPct val="100000"/>
              </a:lnSpc>
              <a:spcBef>
                <a:spcPts val="0"/>
              </a:spcBef>
              <a:spcAft>
                <a:spcPts val="0"/>
              </a:spcAft>
              <a:buSzPts val="1200"/>
              <a:buNone/>
            </a:pPr>
            <a:r>
              <a:t/>
            </a:r>
            <a:endParaRPr sz="1600">
              <a:solidFill>
                <a:srgbClr val="000000"/>
              </a:solidFill>
              <a:latin typeface="Space Grotesk"/>
              <a:ea typeface="Space Grotesk"/>
              <a:cs typeface="Space Grotesk"/>
              <a:sym typeface="Space Grotesk"/>
            </a:endParaRPr>
          </a:p>
          <a:p>
            <a:pPr indent="0" lvl="0" marL="0" rtl="0" algn="l">
              <a:lnSpc>
                <a:spcPct val="100000"/>
              </a:lnSpc>
              <a:spcBef>
                <a:spcPts val="0"/>
              </a:spcBef>
              <a:spcAft>
                <a:spcPts val="0"/>
              </a:spcAft>
              <a:buSzPts val="1200"/>
              <a:buNone/>
            </a:pPr>
            <a:r>
              <a:rPr lang="en" sz="1600">
                <a:solidFill>
                  <a:srgbClr val="000000"/>
                </a:solidFill>
                <a:latin typeface="Space Grotesk"/>
                <a:ea typeface="Space Grotesk"/>
                <a:cs typeface="Space Grotesk"/>
                <a:sym typeface="Space Grotesk"/>
              </a:rPr>
              <a:t>Categories:</a:t>
            </a:r>
            <a:endParaRPr sz="1600">
              <a:solidFill>
                <a:srgbClr val="000000"/>
              </a:solidFill>
              <a:latin typeface="Space Grotesk"/>
              <a:ea typeface="Space Grotesk"/>
              <a:cs typeface="Space Grotesk"/>
              <a:sym typeface="Space Grotesk"/>
            </a:endParaRPr>
          </a:p>
          <a:p>
            <a:pPr indent="0" lvl="0" marL="0" rtl="0" algn="l">
              <a:lnSpc>
                <a:spcPct val="100000"/>
              </a:lnSpc>
              <a:spcBef>
                <a:spcPts val="0"/>
              </a:spcBef>
              <a:spcAft>
                <a:spcPts val="0"/>
              </a:spcAft>
              <a:buSzPts val="1200"/>
              <a:buNone/>
            </a:pPr>
            <a:r>
              <a:rPr lang="en" sz="1600">
                <a:solidFill>
                  <a:srgbClr val="000000"/>
                </a:solidFill>
                <a:latin typeface="Space Grotesk"/>
                <a:ea typeface="Space Grotesk"/>
                <a:cs typeface="Space Grotesk"/>
                <a:sym typeface="Space Grotesk"/>
              </a:rPr>
              <a:t>Past Smoker, Current Smoker, Smoker, Non Smoker, Unknown</a:t>
            </a:r>
            <a:endParaRPr sz="1600">
              <a:latin typeface="Space Grotesk"/>
              <a:ea typeface="Space Grotesk"/>
              <a:cs typeface="Space Grotesk"/>
              <a:sym typeface="Space Grotesk"/>
            </a:endParaRPr>
          </a:p>
        </p:txBody>
      </p:sp>
      <p:sp>
        <p:nvSpPr>
          <p:cNvPr id="279" name="Google Shape;279;p5"/>
          <p:cNvSpPr txBox="1"/>
          <p:nvPr>
            <p:ph idx="2" type="subTitle"/>
          </p:nvPr>
        </p:nvSpPr>
        <p:spPr>
          <a:xfrm>
            <a:off x="762000" y="2442250"/>
            <a:ext cx="3107100" cy="152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latin typeface="Space Grotesk"/>
                <a:ea typeface="Space Grotesk"/>
                <a:cs typeface="Space Grotesk"/>
                <a:sym typeface="Space Grotesk"/>
              </a:rPr>
              <a:t>Classify smoking status from textual data using natural language processing (NLP) and machine learning techniques.</a:t>
            </a:r>
            <a:endParaRPr sz="1600">
              <a:latin typeface="Space Grotesk"/>
              <a:ea typeface="Space Grotesk"/>
              <a:cs typeface="Space Grotesk"/>
              <a:sym typeface="Space Grotesk"/>
            </a:endParaRPr>
          </a:p>
        </p:txBody>
      </p:sp>
      <p:sp>
        <p:nvSpPr>
          <p:cNvPr id="280" name="Google Shape;280;p5"/>
          <p:cNvSpPr txBox="1"/>
          <p:nvPr>
            <p:ph idx="3" type="subTitle"/>
          </p:nvPr>
        </p:nvSpPr>
        <p:spPr>
          <a:xfrm>
            <a:off x="835695" y="1983392"/>
            <a:ext cx="2424300" cy="44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1" lang="en">
                <a:latin typeface="Space Grotesk"/>
                <a:ea typeface="Space Grotesk"/>
                <a:cs typeface="Space Grotesk"/>
                <a:sym typeface="Space Grotesk"/>
              </a:rPr>
              <a:t>Our aim</a:t>
            </a:r>
            <a:endParaRPr b="1">
              <a:latin typeface="Space Grotesk"/>
              <a:ea typeface="Space Grotesk"/>
              <a:cs typeface="Space Grotesk"/>
              <a:sym typeface="Space Grotesk"/>
            </a:endParaRPr>
          </a:p>
        </p:txBody>
      </p:sp>
      <p:sp>
        <p:nvSpPr>
          <p:cNvPr id="281" name="Google Shape;281;p5"/>
          <p:cNvSpPr/>
          <p:nvPr/>
        </p:nvSpPr>
        <p:spPr>
          <a:xfrm>
            <a:off x="4588950" y="1324350"/>
            <a:ext cx="433336" cy="449700"/>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5"/>
          <p:cNvGrpSpPr/>
          <p:nvPr/>
        </p:nvGrpSpPr>
        <p:grpSpPr>
          <a:xfrm>
            <a:off x="898090" y="1365904"/>
            <a:ext cx="497797" cy="449696"/>
            <a:chOff x="-3852025" y="2764950"/>
            <a:chExt cx="291450" cy="293000"/>
          </a:xfrm>
        </p:grpSpPr>
        <p:sp>
          <p:nvSpPr>
            <p:cNvPr id="283" name="Google Shape;283;p5"/>
            <p:cNvSpPr/>
            <p:nvPr/>
          </p:nvSpPr>
          <p:spPr>
            <a:xfrm>
              <a:off x="-3852025" y="2764950"/>
              <a:ext cx="291450" cy="293000"/>
            </a:xfrm>
            <a:custGeom>
              <a:rect b="b" l="l" r="r" t="t"/>
              <a:pathLst>
                <a:path extrusionOk="0" h="11720" w="11658">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Arial"/>
                <a:ea typeface="Arial"/>
                <a:cs typeface="Arial"/>
                <a:sym typeface="Arial"/>
              </a:endParaRPr>
            </a:p>
          </p:txBody>
        </p:sp>
        <p:sp>
          <p:nvSpPr>
            <p:cNvPr id="284" name="Google Shape;284;p5"/>
            <p:cNvSpPr/>
            <p:nvPr/>
          </p:nvSpPr>
          <p:spPr>
            <a:xfrm>
              <a:off x="-3707100" y="2937425"/>
              <a:ext cx="103200" cy="67775"/>
            </a:xfrm>
            <a:custGeom>
              <a:rect b="b" l="l" r="r" t="t"/>
              <a:pathLst>
                <a:path extrusionOk="0" h="2711" w="4128">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g31f7a9e580c_0_2"/>
          <p:cNvPicPr preferRelativeResize="0"/>
          <p:nvPr/>
        </p:nvPicPr>
        <p:blipFill rotWithShape="1">
          <a:blip r:embed="rId3">
            <a:alphaModFix/>
          </a:blip>
          <a:srcRect b="0" l="0" r="0" t="0"/>
          <a:stretch/>
        </p:blipFill>
        <p:spPr>
          <a:xfrm flipH="1">
            <a:off x="10" y="0"/>
            <a:ext cx="3405191" cy="5143500"/>
          </a:xfrm>
          <a:prstGeom prst="rect">
            <a:avLst/>
          </a:prstGeom>
          <a:noFill/>
          <a:ln>
            <a:noFill/>
          </a:ln>
        </p:spPr>
      </p:pic>
      <p:sp>
        <p:nvSpPr>
          <p:cNvPr id="290" name="Google Shape;290;g31f7a9e580c_0_2"/>
          <p:cNvSpPr txBox="1"/>
          <p:nvPr>
            <p:ph type="title"/>
          </p:nvPr>
        </p:nvSpPr>
        <p:spPr>
          <a:xfrm>
            <a:off x="3720250" y="2388500"/>
            <a:ext cx="4710600" cy="88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Preprocessing</a:t>
            </a:r>
            <a:endParaRPr/>
          </a:p>
          <a:p>
            <a:pPr indent="0" lvl="0" marL="0" rtl="0" algn="l">
              <a:lnSpc>
                <a:spcPct val="100000"/>
              </a:lnSpc>
              <a:spcBef>
                <a:spcPts val="0"/>
              </a:spcBef>
              <a:spcAft>
                <a:spcPts val="0"/>
              </a:spcAft>
              <a:buSzPts val="3600"/>
              <a:buNone/>
            </a:pPr>
            <a:r>
              <a:t/>
            </a:r>
            <a:endParaRPr/>
          </a:p>
        </p:txBody>
      </p:sp>
      <p:sp>
        <p:nvSpPr>
          <p:cNvPr id="291" name="Google Shape;291;g31f7a9e580c_0_2"/>
          <p:cNvSpPr txBox="1"/>
          <p:nvPr>
            <p:ph idx="2" type="title"/>
          </p:nvPr>
        </p:nvSpPr>
        <p:spPr>
          <a:xfrm>
            <a:off x="4047175" y="1438750"/>
            <a:ext cx="1230300" cy="88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grpSp>
        <p:nvGrpSpPr>
          <p:cNvPr id="292" name="Google Shape;292;g31f7a9e580c_0_2"/>
          <p:cNvGrpSpPr/>
          <p:nvPr/>
        </p:nvGrpSpPr>
        <p:grpSpPr>
          <a:xfrm rot="756538">
            <a:off x="5159566" y="-1610422"/>
            <a:ext cx="4574157" cy="3479412"/>
            <a:chOff x="1522650" y="1117750"/>
            <a:chExt cx="4574075" cy="3479350"/>
          </a:xfrm>
        </p:grpSpPr>
        <p:sp>
          <p:nvSpPr>
            <p:cNvPr id="293" name="Google Shape;293;g31f7a9e580c_0_2"/>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31f7a9e580c_0_2"/>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
          <p:cNvSpPr txBox="1"/>
          <p:nvPr>
            <p:ph idx="1" type="subTitle"/>
          </p:nvPr>
        </p:nvSpPr>
        <p:spPr>
          <a:xfrm>
            <a:off x="1385075" y="1723675"/>
            <a:ext cx="7052400" cy="24417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Font typeface="Space Grotesk"/>
              <a:buChar char="●"/>
            </a:pPr>
            <a:r>
              <a:rPr lang="en" sz="1600">
                <a:latin typeface="Space Grotesk"/>
                <a:ea typeface="Space Grotesk"/>
                <a:cs typeface="Space Grotesk"/>
                <a:sym typeface="Space Grotesk"/>
              </a:rPr>
              <a:t>Parsing XML files that contain text data</a:t>
            </a:r>
            <a:endParaRPr sz="1600">
              <a:latin typeface="Space Grotesk"/>
              <a:ea typeface="Space Grotesk"/>
              <a:cs typeface="Space Grotesk"/>
              <a:sym typeface="Space Grotesk"/>
            </a:endParaRPr>
          </a:p>
          <a:p>
            <a:pPr indent="-330200" lvl="0" marL="457200" rtl="0" algn="l">
              <a:lnSpc>
                <a:spcPct val="200000"/>
              </a:lnSpc>
              <a:spcBef>
                <a:spcPts val="1000"/>
              </a:spcBef>
              <a:spcAft>
                <a:spcPts val="0"/>
              </a:spcAft>
              <a:buSzPts val="1600"/>
              <a:buFont typeface="Space Grotesk"/>
              <a:buChar char="●"/>
            </a:pPr>
            <a:r>
              <a:rPr lang="en" sz="1600">
                <a:latin typeface="Space Grotesk"/>
                <a:ea typeface="Space Grotesk"/>
                <a:cs typeface="Space Grotesk"/>
                <a:sym typeface="Space Grotesk"/>
              </a:rPr>
              <a:t>XML elements extracted to retrieve relevant text sections</a:t>
            </a:r>
            <a:endParaRPr sz="1600">
              <a:latin typeface="Space Grotesk"/>
              <a:ea typeface="Space Grotesk"/>
              <a:cs typeface="Space Grotesk"/>
              <a:sym typeface="Space Grotesk"/>
            </a:endParaRPr>
          </a:p>
          <a:p>
            <a:pPr indent="-330200" lvl="0" marL="457200" rtl="0" algn="l">
              <a:lnSpc>
                <a:spcPct val="100000"/>
              </a:lnSpc>
              <a:spcBef>
                <a:spcPts val="1000"/>
              </a:spcBef>
              <a:spcAft>
                <a:spcPts val="1000"/>
              </a:spcAft>
              <a:buSzPts val="1600"/>
              <a:buFont typeface="Space Grotesk"/>
              <a:buChar char="●"/>
            </a:pPr>
            <a:r>
              <a:rPr lang="en" sz="1600">
                <a:latin typeface="Space Grotesk"/>
                <a:ea typeface="Space Grotesk"/>
                <a:cs typeface="Space Grotesk"/>
                <a:sym typeface="Space Grotesk"/>
              </a:rPr>
              <a:t>Ensures that the raw data is accurately transformed into a usable format for NLP tasks</a:t>
            </a:r>
            <a:endParaRPr sz="1600">
              <a:latin typeface="Space Grotesk"/>
              <a:ea typeface="Space Grotesk"/>
              <a:cs typeface="Space Grotesk"/>
              <a:sym typeface="Space Grotesk"/>
            </a:endParaRPr>
          </a:p>
        </p:txBody>
      </p:sp>
      <p:sp>
        <p:nvSpPr>
          <p:cNvPr id="300" name="Google Shape;300;p6"/>
          <p:cNvSpPr txBox="1"/>
          <p:nvPr>
            <p:ph idx="4" type="subTitle"/>
          </p:nvPr>
        </p:nvSpPr>
        <p:spPr>
          <a:xfrm>
            <a:off x="717900" y="1080650"/>
            <a:ext cx="2906400" cy="385800"/>
          </a:xfrm>
          <a:prstGeom prst="rect">
            <a:avLst/>
          </a:prstGeom>
          <a:noFill/>
          <a:ln>
            <a:noFill/>
          </a:ln>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b="1" lang="en">
                <a:latin typeface="Space Grotesk"/>
                <a:ea typeface="Space Grotesk"/>
                <a:cs typeface="Space Grotesk"/>
                <a:sym typeface="Space Grotesk"/>
              </a:rPr>
              <a:t>XML File Parsing</a:t>
            </a:r>
            <a:endParaRPr b="1">
              <a:latin typeface="Space Grotesk"/>
              <a:ea typeface="Space Grotesk"/>
              <a:cs typeface="Space Grotesk"/>
              <a:sym typeface="Space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20af167128_0_22"/>
          <p:cNvSpPr txBox="1"/>
          <p:nvPr>
            <p:ph idx="4" type="subTitle"/>
          </p:nvPr>
        </p:nvSpPr>
        <p:spPr>
          <a:xfrm>
            <a:off x="898075" y="342000"/>
            <a:ext cx="5083200" cy="385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Space Grotesk"/>
                <a:ea typeface="Space Grotesk"/>
                <a:cs typeface="Space Grotesk"/>
                <a:sym typeface="Space Grotesk"/>
              </a:rPr>
              <a:t>    2. </a:t>
            </a:r>
            <a:r>
              <a:rPr b="1" lang="en">
                <a:latin typeface="Space Grotesk"/>
                <a:ea typeface="Space Grotesk"/>
                <a:cs typeface="Space Grotesk"/>
                <a:sym typeface="Space Grotesk"/>
              </a:rPr>
              <a:t>Data Preparation - TF IDF </a:t>
            </a:r>
            <a:endParaRPr b="1">
              <a:latin typeface="Space Grotesk"/>
              <a:ea typeface="Space Grotesk"/>
              <a:cs typeface="Space Grotesk"/>
              <a:sym typeface="Space Grotesk"/>
            </a:endParaRPr>
          </a:p>
        </p:txBody>
      </p:sp>
      <p:sp>
        <p:nvSpPr>
          <p:cNvPr id="306" name="Google Shape;306;g320af167128_0_22"/>
          <p:cNvSpPr/>
          <p:nvPr/>
        </p:nvSpPr>
        <p:spPr>
          <a:xfrm>
            <a:off x="225225" y="1142688"/>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Smoking Sentence Selection</a:t>
            </a:r>
            <a:endParaRPr b="1">
              <a:latin typeface="Cairo"/>
              <a:ea typeface="Cairo"/>
              <a:cs typeface="Cairo"/>
              <a:sym typeface="Cairo"/>
            </a:endParaRPr>
          </a:p>
        </p:txBody>
      </p:sp>
      <p:sp>
        <p:nvSpPr>
          <p:cNvPr id="307" name="Google Shape;307;g320af167128_0_22"/>
          <p:cNvSpPr/>
          <p:nvPr/>
        </p:nvSpPr>
        <p:spPr>
          <a:xfrm>
            <a:off x="2652100" y="1177747"/>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Token Generation </a:t>
            </a:r>
            <a:endParaRPr b="1">
              <a:latin typeface="Cairo"/>
              <a:ea typeface="Cairo"/>
              <a:cs typeface="Cairo"/>
              <a:sym typeface="Cairo"/>
            </a:endParaRPr>
          </a:p>
        </p:txBody>
      </p:sp>
      <p:sp>
        <p:nvSpPr>
          <p:cNvPr id="308" name="Google Shape;308;g320af167128_0_22"/>
          <p:cNvSpPr/>
          <p:nvPr/>
        </p:nvSpPr>
        <p:spPr>
          <a:xfrm>
            <a:off x="5079000" y="1142688"/>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Negation Handling</a:t>
            </a:r>
            <a:endParaRPr b="1">
              <a:latin typeface="Cairo"/>
              <a:ea typeface="Cairo"/>
              <a:cs typeface="Cairo"/>
              <a:sym typeface="Cairo"/>
            </a:endParaRPr>
          </a:p>
        </p:txBody>
      </p:sp>
      <p:sp>
        <p:nvSpPr>
          <p:cNvPr id="309" name="Google Shape;309;g320af167128_0_22"/>
          <p:cNvSpPr/>
          <p:nvPr/>
        </p:nvSpPr>
        <p:spPr>
          <a:xfrm>
            <a:off x="1198075" y="2534552"/>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Punctuation Removal</a:t>
            </a:r>
            <a:endParaRPr b="1">
              <a:latin typeface="Cairo"/>
              <a:ea typeface="Cairo"/>
              <a:cs typeface="Cairo"/>
              <a:sym typeface="Cairo"/>
            </a:endParaRPr>
          </a:p>
        </p:txBody>
      </p:sp>
      <p:sp>
        <p:nvSpPr>
          <p:cNvPr id="310" name="Google Shape;310;g320af167128_0_22"/>
          <p:cNvSpPr/>
          <p:nvPr/>
        </p:nvSpPr>
        <p:spPr>
          <a:xfrm>
            <a:off x="3624975" y="2534562"/>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Stop Words Removal </a:t>
            </a:r>
            <a:endParaRPr b="1">
              <a:latin typeface="Cairo"/>
              <a:ea typeface="Cairo"/>
              <a:cs typeface="Cairo"/>
              <a:sym typeface="Cairo"/>
            </a:endParaRPr>
          </a:p>
        </p:txBody>
      </p:sp>
      <p:sp>
        <p:nvSpPr>
          <p:cNvPr id="311" name="Google Shape;311;g320af167128_0_22"/>
          <p:cNvSpPr/>
          <p:nvPr/>
        </p:nvSpPr>
        <p:spPr>
          <a:xfrm>
            <a:off x="6051875" y="2534552"/>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Context Handling: Bigrams and Trigrams</a:t>
            </a:r>
            <a:endParaRPr b="1">
              <a:latin typeface="Cairo"/>
              <a:ea typeface="Cairo"/>
              <a:cs typeface="Cairo"/>
              <a:sym typeface="Cairo"/>
            </a:endParaRPr>
          </a:p>
        </p:txBody>
      </p:sp>
      <p:sp>
        <p:nvSpPr>
          <p:cNvPr id="312" name="Google Shape;312;g320af167128_0_22"/>
          <p:cNvSpPr/>
          <p:nvPr/>
        </p:nvSpPr>
        <p:spPr>
          <a:xfrm>
            <a:off x="6864450" y="3900125"/>
            <a:ext cx="2107500" cy="11712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TF IDF Vectors</a:t>
            </a:r>
            <a:endParaRPr b="1">
              <a:latin typeface="Cairo"/>
              <a:ea typeface="Cairo"/>
              <a:cs typeface="Cairo"/>
              <a:sym typeface="Cairo"/>
            </a:endParaRPr>
          </a:p>
          <a:p>
            <a:pPr indent="0" lvl="0" marL="0" rtl="0" algn="ctr">
              <a:spcBef>
                <a:spcPts val="0"/>
              </a:spcBef>
              <a:spcAft>
                <a:spcPts val="0"/>
              </a:spcAft>
              <a:buNone/>
            </a:pPr>
            <a:r>
              <a:rPr b="1" lang="en">
                <a:latin typeface="Cairo"/>
                <a:ea typeface="Cairo"/>
                <a:cs typeface="Cairo"/>
                <a:sym typeface="Cairo"/>
              </a:rPr>
              <a:t>Ngrams </a:t>
            </a:r>
            <a:endParaRPr sz="1100">
              <a:latin typeface="Cairo"/>
              <a:ea typeface="Cairo"/>
              <a:cs typeface="Cairo"/>
              <a:sym typeface="Cairo"/>
            </a:endParaRPr>
          </a:p>
          <a:p>
            <a:pPr indent="0" lvl="0" marL="0" rtl="0" algn="ctr">
              <a:spcBef>
                <a:spcPts val="0"/>
              </a:spcBef>
              <a:spcAft>
                <a:spcPts val="0"/>
              </a:spcAft>
              <a:buNone/>
            </a:pPr>
            <a:r>
              <a:rPr lang="en" sz="1100">
                <a:latin typeface="Cairo"/>
                <a:ea typeface="Cairo"/>
                <a:cs typeface="Cairo"/>
                <a:sym typeface="Cairo"/>
              </a:rPr>
              <a:t>(created separately and consolidated at the end to avoid sparsity)</a:t>
            </a:r>
            <a:endParaRPr sz="1100">
              <a:latin typeface="Cairo"/>
              <a:ea typeface="Cairo"/>
              <a:cs typeface="Cairo"/>
              <a:sym typeface="Cairo"/>
            </a:endParaRPr>
          </a:p>
        </p:txBody>
      </p:sp>
      <p:sp>
        <p:nvSpPr>
          <p:cNvPr id="313" name="Google Shape;313;g320af167128_0_22"/>
          <p:cNvSpPr/>
          <p:nvPr/>
        </p:nvSpPr>
        <p:spPr>
          <a:xfrm>
            <a:off x="2260975" y="1430938"/>
            <a:ext cx="272100" cy="441300"/>
          </a:xfrm>
          <a:prstGeom prst="homePlate">
            <a:avLst>
              <a:gd fmla="val 100000" name="adj"/>
            </a:avLst>
          </a:prstGeom>
          <a:solidFill>
            <a:srgbClr val="94BF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14" name="Google Shape;314;g320af167128_0_22"/>
          <p:cNvSpPr/>
          <p:nvPr/>
        </p:nvSpPr>
        <p:spPr>
          <a:xfrm>
            <a:off x="4688900" y="1442538"/>
            <a:ext cx="272100" cy="441300"/>
          </a:xfrm>
          <a:prstGeom prst="homePlate">
            <a:avLst>
              <a:gd fmla="val 100000" name="adj"/>
            </a:avLst>
          </a:prstGeom>
          <a:solidFill>
            <a:srgbClr val="94BF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15" name="Google Shape;315;g320af167128_0_22"/>
          <p:cNvSpPr/>
          <p:nvPr/>
        </p:nvSpPr>
        <p:spPr>
          <a:xfrm>
            <a:off x="814800" y="2834400"/>
            <a:ext cx="272100" cy="441300"/>
          </a:xfrm>
          <a:prstGeom prst="homePlate">
            <a:avLst>
              <a:gd fmla="val 100000" name="adj"/>
            </a:avLst>
          </a:prstGeom>
          <a:solidFill>
            <a:srgbClr val="94BF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16" name="Google Shape;316;g320af167128_0_22"/>
          <p:cNvSpPr/>
          <p:nvPr/>
        </p:nvSpPr>
        <p:spPr>
          <a:xfrm>
            <a:off x="3234875" y="2834400"/>
            <a:ext cx="272100" cy="441300"/>
          </a:xfrm>
          <a:prstGeom prst="homePlate">
            <a:avLst>
              <a:gd fmla="val 100000" name="adj"/>
            </a:avLst>
          </a:prstGeom>
          <a:solidFill>
            <a:srgbClr val="94BF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17" name="Google Shape;317;g320af167128_0_22"/>
          <p:cNvSpPr/>
          <p:nvPr/>
        </p:nvSpPr>
        <p:spPr>
          <a:xfrm>
            <a:off x="5661775" y="2792325"/>
            <a:ext cx="272100" cy="441300"/>
          </a:xfrm>
          <a:prstGeom prst="homePlate">
            <a:avLst>
              <a:gd fmla="val 100000" name="adj"/>
            </a:avLst>
          </a:prstGeom>
          <a:solidFill>
            <a:srgbClr val="94BF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18" name="Google Shape;318;g320af167128_0_22"/>
          <p:cNvSpPr/>
          <p:nvPr/>
        </p:nvSpPr>
        <p:spPr>
          <a:xfrm>
            <a:off x="6459675" y="4199975"/>
            <a:ext cx="272100" cy="441300"/>
          </a:xfrm>
          <a:prstGeom prst="homePlate">
            <a:avLst>
              <a:gd fmla="val 100000" name="adj"/>
            </a:avLst>
          </a:prstGeom>
          <a:solidFill>
            <a:srgbClr val="94BF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g320af167128_0_0"/>
          <p:cNvPicPr preferRelativeResize="0"/>
          <p:nvPr/>
        </p:nvPicPr>
        <p:blipFill>
          <a:blip r:embed="rId3">
            <a:alphaModFix/>
          </a:blip>
          <a:stretch>
            <a:fillRect/>
          </a:stretch>
        </p:blipFill>
        <p:spPr>
          <a:xfrm>
            <a:off x="1404862" y="696599"/>
            <a:ext cx="6334273" cy="3335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320c1d1db71_0_4"/>
          <p:cNvSpPr txBox="1"/>
          <p:nvPr>
            <p:ph idx="4" type="subTitle"/>
          </p:nvPr>
        </p:nvSpPr>
        <p:spPr>
          <a:xfrm>
            <a:off x="898075" y="342000"/>
            <a:ext cx="5083200" cy="385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Space Grotesk"/>
                <a:ea typeface="Space Grotesk"/>
                <a:cs typeface="Space Grotesk"/>
                <a:sym typeface="Space Grotesk"/>
              </a:rPr>
              <a:t>    2. </a:t>
            </a:r>
            <a:r>
              <a:rPr b="1" lang="en">
                <a:latin typeface="Space Grotesk"/>
                <a:ea typeface="Space Grotesk"/>
                <a:cs typeface="Space Grotesk"/>
                <a:sym typeface="Space Grotesk"/>
              </a:rPr>
              <a:t>Data Preparation - Word Embeddings</a:t>
            </a:r>
            <a:endParaRPr b="1">
              <a:latin typeface="Space Grotesk"/>
              <a:ea typeface="Space Grotesk"/>
              <a:cs typeface="Space Grotesk"/>
              <a:sym typeface="Space Grotesk"/>
            </a:endParaRPr>
          </a:p>
        </p:txBody>
      </p:sp>
      <p:sp>
        <p:nvSpPr>
          <p:cNvPr id="329" name="Google Shape;329;g320c1d1db71_0_4"/>
          <p:cNvSpPr/>
          <p:nvPr/>
        </p:nvSpPr>
        <p:spPr>
          <a:xfrm>
            <a:off x="1185713" y="2368413"/>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Similarity Scoring</a:t>
            </a:r>
            <a:endParaRPr b="1">
              <a:latin typeface="Cairo"/>
              <a:ea typeface="Cairo"/>
              <a:cs typeface="Cairo"/>
              <a:sym typeface="Cairo"/>
            </a:endParaRPr>
          </a:p>
        </p:txBody>
      </p:sp>
      <p:sp>
        <p:nvSpPr>
          <p:cNvPr id="330" name="Google Shape;330;g320c1d1db71_0_4"/>
          <p:cNvSpPr/>
          <p:nvPr/>
        </p:nvSpPr>
        <p:spPr>
          <a:xfrm>
            <a:off x="3612588" y="2403472"/>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Checking for Words not in Model</a:t>
            </a:r>
            <a:r>
              <a:rPr b="1" lang="en">
                <a:latin typeface="Cairo"/>
                <a:ea typeface="Cairo"/>
                <a:cs typeface="Cairo"/>
                <a:sym typeface="Cairo"/>
              </a:rPr>
              <a:t> </a:t>
            </a:r>
            <a:endParaRPr b="1">
              <a:latin typeface="Cairo"/>
              <a:ea typeface="Cairo"/>
              <a:cs typeface="Cairo"/>
              <a:sym typeface="Cairo"/>
            </a:endParaRPr>
          </a:p>
        </p:txBody>
      </p:sp>
      <p:sp>
        <p:nvSpPr>
          <p:cNvPr id="331" name="Google Shape;331;g320c1d1db71_0_4"/>
          <p:cNvSpPr/>
          <p:nvPr/>
        </p:nvSpPr>
        <p:spPr>
          <a:xfrm>
            <a:off x="6039488" y="2368413"/>
            <a:ext cx="1918800" cy="1041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iro"/>
                <a:ea typeface="Cairo"/>
                <a:cs typeface="Cairo"/>
                <a:sym typeface="Cairo"/>
              </a:rPr>
              <a:t>Averages</a:t>
            </a:r>
            <a:endParaRPr b="1">
              <a:latin typeface="Cairo"/>
              <a:ea typeface="Cairo"/>
              <a:cs typeface="Cairo"/>
              <a:sym typeface="Cairo"/>
            </a:endParaRPr>
          </a:p>
        </p:txBody>
      </p:sp>
      <p:sp>
        <p:nvSpPr>
          <p:cNvPr id="332" name="Google Shape;332;g320c1d1db71_0_4"/>
          <p:cNvSpPr/>
          <p:nvPr/>
        </p:nvSpPr>
        <p:spPr>
          <a:xfrm>
            <a:off x="3221463" y="2656663"/>
            <a:ext cx="272100" cy="441300"/>
          </a:xfrm>
          <a:prstGeom prst="homePlate">
            <a:avLst>
              <a:gd fmla="val 100000" name="adj"/>
            </a:avLst>
          </a:prstGeom>
          <a:solidFill>
            <a:srgbClr val="94BF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33" name="Google Shape;333;g320c1d1db71_0_4"/>
          <p:cNvSpPr/>
          <p:nvPr/>
        </p:nvSpPr>
        <p:spPr>
          <a:xfrm>
            <a:off x="5649388" y="2668263"/>
            <a:ext cx="272100" cy="441300"/>
          </a:xfrm>
          <a:prstGeom prst="homePlate">
            <a:avLst>
              <a:gd fmla="val 100000" name="adj"/>
            </a:avLst>
          </a:prstGeom>
          <a:solidFill>
            <a:srgbClr val="94BF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34" name="Google Shape;334;g320c1d1db71_0_4"/>
          <p:cNvSpPr txBox="1"/>
          <p:nvPr/>
        </p:nvSpPr>
        <p:spPr>
          <a:xfrm>
            <a:off x="2902650" y="1282375"/>
            <a:ext cx="3338700" cy="3858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iro"/>
                <a:ea typeface="Cairo"/>
                <a:cs typeface="Cairo"/>
                <a:sym typeface="Cairo"/>
              </a:rPr>
              <a:t>API pre-trained model from Google News</a:t>
            </a:r>
            <a:endParaRPr b="1">
              <a:solidFill>
                <a:schemeClr val="dk1"/>
              </a:solidFill>
              <a:latin typeface="Cairo"/>
              <a:ea typeface="Cairo"/>
              <a:cs typeface="Cairo"/>
              <a:sym typeface="Cairo"/>
            </a:endParaRPr>
          </a:p>
        </p:txBody>
      </p:sp>
    </p:spTree>
  </p:cSld>
  <p:clrMapOvr>
    <a:masterClrMapping/>
  </p:clrMapOvr>
</p:sld>
</file>

<file path=ppt/theme/theme1.xml><?xml version="1.0" encoding="utf-8"?>
<a:theme xmlns:a="http://schemas.openxmlformats.org/drawingml/2006/main" xmlns:r="http://schemas.openxmlformats.org/officeDocument/2006/relationships"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