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8" r:id="rId6"/>
    <p:sldId id="265" r:id="rId7"/>
    <p:sldId id="271" r:id="rId8"/>
    <p:sldId id="262" r:id="rId9"/>
    <p:sldId id="264" r:id="rId10"/>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9609F9-7E27-4490-B315-03E361DFAE1C}" v="22" dt="2023-01-19T15:48:52.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76" d="100"/>
          <a:sy n="76" d="100"/>
        </p:scale>
        <p:origin x="78" y="49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F24D-2204-D098-1A97-ED457E0497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F01CBE0B-72C0-5600-F1A2-B15F44E6F3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7B3DDAAC-4612-68B9-6170-3615B16B34B0}"/>
              </a:ext>
            </a:extLst>
          </p:cNvPr>
          <p:cNvSpPr>
            <a:spLocks noGrp="1"/>
          </p:cNvSpPr>
          <p:nvPr>
            <p:ph type="dt" sz="half" idx="10"/>
          </p:nvPr>
        </p:nvSpPr>
        <p:spPr/>
        <p:txBody>
          <a:bodyPr/>
          <a:lstStyle/>
          <a:p>
            <a:fld id="{A391F773-058C-498C-9209-0CC1C93185B8}" type="datetimeFigureOut">
              <a:rPr lang="LID4096" smtClean="0"/>
              <a:t>01/19/2023</a:t>
            </a:fld>
            <a:endParaRPr lang="LID4096"/>
          </a:p>
        </p:txBody>
      </p:sp>
      <p:sp>
        <p:nvSpPr>
          <p:cNvPr id="5" name="Footer Placeholder 4">
            <a:extLst>
              <a:ext uri="{FF2B5EF4-FFF2-40B4-BE49-F238E27FC236}">
                <a16:creationId xmlns:a16="http://schemas.microsoft.com/office/drawing/2014/main" id="{2D27672D-8581-612D-B9B9-B549E36D9ED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437C598B-9806-0BDA-5A2A-C903C15D5896}"/>
              </a:ext>
            </a:extLst>
          </p:cNvPr>
          <p:cNvSpPr>
            <a:spLocks noGrp="1"/>
          </p:cNvSpPr>
          <p:nvPr>
            <p:ph type="sldNum" sz="quarter" idx="12"/>
          </p:nvPr>
        </p:nvSpPr>
        <p:spPr/>
        <p:txBody>
          <a:bodyPr/>
          <a:lstStyle/>
          <a:p>
            <a:fld id="{281953ED-91D5-49A5-8ECD-8FF33E46CF96}" type="slidenum">
              <a:rPr lang="LID4096" smtClean="0"/>
              <a:t>‹#›</a:t>
            </a:fld>
            <a:endParaRPr lang="LID4096"/>
          </a:p>
        </p:txBody>
      </p:sp>
    </p:spTree>
    <p:extLst>
      <p:ext uri="{BB962C8B-B14F-4D97-AF65-F5344CB8AC3E}">
        <p14:creationId xmlns:p14="http://schemas.microsoft.com/office/powerpoint/2010/main" val="3959041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72C7-21C2-CEFA-0FB3-72B98090C474}"/>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641FA40D-8EA7-407D-844F-57E47CEBF5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52C25814-FBF2-C6DB-49D2-54C70666B6DE}"/>
              </a:ext>
            </a:extLst>
          </p:cNvPr>
          <p:cNvSpPr>
            <a:spLocks noGrp="1"/>
          </p:cNvSpPr>
          <p:nvPr>
            <p:ph type="dt" sz="half" idx="10"/>
          </p:nvPr>
        </p:nvSpPr>
        <p:spPr/>
        <p:txBody>
          <a:bodyPr/>
          <a:lstStyle/>
          <a:p>
            <a:fld id="{A391F773-058C-498C-9209-0CC1C93185B8}" type="datetimeFigureOut">
              <a:rPr lang="LID4096" smtClean="0"/>
              <a:t>01/19/2023</a:t>
            </a:fld>
            <a:endParaRPr lang="LID4096"/>
          </a:p>
        </p:txBody>
      </p:sp>
      <p:sp>
        <p:nvSpPr>
          <p:cNvPr id="5" name="Footer Placeholder 4">
            <a:extLst>
              <a:ext uri="{FF2B5EF4-FFF2-40B4-BE49-F238E27FC236}">
                <a16:creationId xmlns:a16="http://schemas.microsoft.com/office/drawing/2014/main" id="{74E1D87A-105E-8FAB-0C5B-77CF2BF92D6A}"/>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93A0D572-E509-BB90-6511-9BBFCDC1F794}"/>
              </a:ext>
            </a:extLst>
          </p:cNvPr>
          <p:cNvSpPr>
            <a:spLocks noGrp="1"/>
          </p:cNvSpPr>
          <p:nvPr>
            <p:ph type="sldNum" sz="quarter" idx="12"/>
          </p:nvPr>
        </p:nvSpPr>
        <p:spPr/>
        <p:txBody>
          <a:bodyPr/>
          <a:lstStyle/>
          <a:p>
            <a:fld id="{281953ED-91D5-49A5-8ECD-8FF33E46CF96}" type="slidenum">
              <a:rPr lang="LID4096" smtClean="0"/>
              <a:t>‹#›</a:t>
            </a:fld>
            <a:endParaRPr lang="LID4096"/>
          </a:p>
        </p:txBody>
      </p:sp>
    </p:spTree>
    <p:extLst>
      <p:ext uri="{BB962C8B-B14F-4D97-AF65-F5344CB8AC3E}">
        <p14:creationId xmlns:p14="http://schemas.microsoft.com/office/powerpoint/2010/main" val="3286896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16D098-18FB-0FB1-2A1A-6FA5F1B766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7AC37D37-8ED9-DDDF-C762-39DF048CAF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684579A1-BA8E-8C28-918A-95C3B84A8CFB}"/>
              </a:ext>
            </a:extLst>
          </p:cNvPr>
          <p:cNvSpPr>
            <a:spLocks noGrp="1"/>
          </p:cNvSpPr>
          <p:nvPr>
            <p:ph type="dt" sz="half" idx="10"/>
          </p:nvPr>
        </p:nvSpPr>
        <p:spPr/>
        <p:txBody>
          <a:bodyPr/>
          <a:lstStyle/>
          <a:p>
            <a:fld id="{A391F773-058C-498C-9209-0CC1C93185B8}" type="datetimeFigureOut">
              <a:rPr lang="LID4096" smtClean="0"/>
              <a:t>01/19/2023</a:t>
            </a:fld>
            <a:endParaRPr lang="LID4096"/>
          </a:p>
        </p:txBody>
      </p:sp>
      <p:sp>
        <p:nvSpPr>
          <p:cNvPr id="5" name="Footer Placeholder 4">
            <a:extLst>
              <a:ext uri="{FF2B5EF4-FFF2-40B4-BE49-F238E27FC236}">
                <a16:creationId xmlns:a16="http://schemas.microsoft.com/office/drawing/2014/main" id="{6866047A-3166-4DE3-B5B9-4C4A9EAD301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646FDEB2-5477-19AE-A96F-29D4AD3BA4BF}"/>
              </a:ext>
            </a:extLst>
          </p:cNvPr>
          <p:cNvSpPr>
            <a:spLocks noGrp="1"/>
          </p:cNvSpPr>
          <p:nvPr>
            <p:ph type="sldNum" sz="quarter" idx="12"/>
          </p:nvPr>
        </p:nvSpPr>
        <p:spPr/>
        <p:txBody>
          <a:bodyPr/>
          <a:lstStyle/>
          <a:p>
            <a:fld id="{281953ED-91D5-49A5-8ECD-8FF33E46CF96}" type="slidenum">
              <a:rPr lang="LID4096" smtClean="0"/>
              <a:t>‹#›</a:t>
            </a:fld>
            <a:endParaRPr lang="LID4096"/>
          </a:p>
        </p:txBody>
      </p:sp>
    </p:spTree>
    <p:extLst>
      <p:ext uri="{BB962C8B-B14F-4D97-AF65-F5344CB8AC3E}">
        <p14:creationId xmlns:p14="http://schemas.microsoft.com/office/powerpoint/2010/main" val="2417588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3AD6A-5D16-C1A2-5E61-353D1ED1B88F}"/>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ACDA25C0-31C8-B9FB-722B-0D97F5400C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5E3C3E37-316C-AE7E-01BA-3F45D08F76E2}"/>
              </a:ext>
            </a:extLst>
          </p:cNvPr>
          <p:cNvSpPr>
            <a:spLocks noGrp="1"/>
          </p:cNvSpPr>
          <p:nvPr>
            <p:ph type="dt" sz="half" idx="10"/>
          </p:nvPr>
        </p:nvSpPr>
        <p:spPr/>
        <p:txBody>
          <a:bodyPr/>
          <a:lstStyle/>
          <a:p>
            <a:fld id="{A391F773-058C-498C-9209-0CC1C93185B8}" type="datetimeFigureOut">
              <a:rPr lang="LID4096" smtClean="0"/>
              <a:t>01/19/2023</a:t>
            </a:fld>
            <a:endParaRPr lang="LID4096"/>
          </a:p>
        </p:txBody>
      </p:sp>
      <p:sp>
        <p:nvSpPr>
          <p:cNvPr id="5" name="Footer Placeholder 4">
            <a:extLst>
              <a:ext uri="{FF2B5EF4-FFF2-40B4-BE49-F238E27FC236}">
                <a16:creationId xmlns:a16="http://schemas.microsoft.com/office/drawing/2014/main" id="{2438A2FC-FB52-876F-27C0-3E7B1F4B66C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4DE2E9D6-4392-43B3-33FE-E5DBD27AD144}"/>
              </a:ext>
            </a:extLst>
          </p:cNvPr>
          <p:cNvSpPr>
            <a:spLocks noGrp="1"/>
          </p:cNvSpPr>
          <p:nvPr>
            <p:ph type="sldNum" sz="quarter" idx="12"/>
          </p:nvPr>
        </p:nvSpPr>
        <p:spPr/>
        <p:txBody>
          <a:bodyPr/>
          <a:lstStyle/>
          <a:p>
            <a:fld id="{281953ED-91D5-49A5-8ECD-8FF33E46CF96}" type="slidenum">
              <a:rPr lang="LID4096" smtClean="0"/>
              <a:t>‹#›</a:t>
            </a:fld>
            <a:endParaRPr lang="LID4096"/>
          </a:p>
        </p:txBody>
      </p:sp>
    </p:spTree>
    <p:extLst>
      <p:ext uri="{BB962C8B-B14F-4D97-AF65-F5344CB8AC3E}">
        <p14:creationId xmlns:p14="http://schemas.microsoft.com/office/powerpoint/2010/main" val="1264173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AA25D-0BC7-8A97-EC32-E7C30E3A2A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910118EB-EC26-F96E-5674-7995D38127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975569-B2EC-0E75-7100-7F0C81A615BE}"/>
              </a:ext>
            </a:extLst>
          </p:cNvPr>
          <p:cNvSpPr>
            <a:spLocks noGrp="1"/>
          </p:cNvSpPr>
          <p:nvPr>
            <p:ph type="dt" sz="half" idx="10"/>
          </p:nvPr>
        </p:nvSpPr>
        <p:spPr/>
        <p:txBody>
          <a:bodyPr/>
          <a:lstStyle/>
          <a:p>
            <a:fld id="{A391F773-058C-498C-9209-0CC1C93185B8}" type="datetimeFigureOut">
              <a:rPr lang="LID4096" smtClean="0"/>
              <a:t>01/19/2023</a:t>
            </a:fld>
            <a:endParaRPr lang="LID4096"/>
          </a:p>
        </p:txBody>
      </p:sp>
      <p:sp>
        <p:nvSpPr>
          <p:cNvPr id="5" name="Footer Placeholder 4">
            <a:extLst>
              <a:ext uri="{FF2B5EF4-FFF2-40B4-BE49-F238E27FC236}">
                <a16:creationId xmlns:a16="http://schemas.microsoft.com/office/drawing/2014/main" id="{D2877569-AFCB-D72B-FCEC-6897998B923D}"/>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993CEC42-645A-99B2-C1FE-60B90BEF5173}"/>
              </a:ext>
            </a:extLst>
          </p:cNvPr>
          <p:cNvSpPr>
            <a:spLocks noGrp="1"/>
          </p:cNvSpPr>
          <p:nvPr>
            <p:ph type="sldNum" sz="quarter" idx="12"/>
          </p:nvPr>
        </p:nvSpPr>
        <p:spPr/>
        <p:txBody>
          <a:bodyPr/>
          <a:lstStyle/>
          <a:p>
            <a:fld id="{281953ED-91D5-49A5-8ECD-8FF33E46CF96}" type="slidenum">
              <a:rPr lang="LID4096" smtClean="0"/>
              <a:t>‹#›</a:t>
            </a:fld>
            <a:endParaRPr lang="LID4096"/>
          </a:p>
        </p:txBody>
      </p:sp>
    </p:spTree>
    <p:extLst>
      <p:ext uri="{BB962C8B-B14F-4D97-AF65-F5344CB8AC3E}">
        <p14:creationId xmlns:p14="http://schemas.microsoft.com/office/powerpoint/2010/main" val="1062143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F5EF-07C5-1504-5DD9-3BE220BDBA6C}"/>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7633EED8-8948-5603-2CDB-35A1832EFB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73D4251D-D27F-75FB-9806-5EE940C2B6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2F6D47C5-A7C2-9CD5-5BC1-6D932CCCBCED}"/>
              </a:ext>
            </a:extLst>
          </p:cNvPr>
          <p:cNvSpPr>
            <a:spLocks noGrp="1"/>
          </p:cNvSpPr>
          <p:nvPr>
            <p:ph type="dt" sz="half" idx="10"/>
          </p:nvPr>
        </p:nvSpPr>
        <p:spPr/>
        <p:txBody>
          <a:bodyPr/>
          <a:lstStyle/>
          <a:p>
            <a:fld id="{A391F773-058C-498C-9209-0CC1C93185B8}" type="datetimeFigureOut">
              <a:rPr lang="LID4096" smtClean="0"/>
              <a:t>01/19/2023</a:t>
            </a:fld>
            <a:endParaRPr lang="LID4096"/>
          </a:p>
        </p:txBody>
      </p:sp>
      <p:sp>
        <p:nvSpPr>
          <p:cNvPr id="6" name="Footer Placeholder 5">
            <a:extLst>
              <a:ext uri="{FF2B5EF4-FFF2-40B4-BE49-F238E27FC236}">
                <a16:creationId xmlns:a16="http://schemas.microsoft.com/office/drawing/2014/main" id="{72D79156-F8A5-E9D4-CB71-75DE845C5BAF}"/>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E8106F0D-2ECB-DABF-E993-8BFA52494C98}"/>
              </a:ext>
            </a:extLst>
          </p:cNvPr>
          <p:cNvSpPr>
            <a:spLocks noGrp="1"/>
          </p:cNvSpPr>
          <p:nvPr>
            <p:ph type="sldNum" sz="quarter" idx="12"/>
          </p:nvPr>
        </p:nvSpPr>
        <p:spPr/>
        <p:txBody>
          <a:bodyPr/>
          <a:lstStyle/>
          <a:p>
            <a:fld id="{281953ED-91D5-49A5-8ECD-8FF33E46CF96}" type="slidenum">
              <a:rPr lang="LID4096" smtClean="0"/>
              <a:t>‹#›</a:t>
            </a:fld>
            <a:endParaRPr lang="LID4096"/>
          </a:p>
        </p:txBody>
      </p:sp>
    </p:spTree>
    <p:extLst>
      <p:ext uri="{BB962C8B-B14F-4D97-AF65-F5344CB8AC3E}">
        <p14:creationId xmlns:p14="http://schemas.microsoft.com/office/powerpoint/2010/main" val="3493863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DD45A-4B81-AA80-159A-A8BBF38BB241}"/>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85D07E35-9DF3-BF63-1067-571480019F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73DFB0-EA71-E366-60C7-473FFBA58E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D8E29EFA-0EE1-1DB9-A060-05268E7C1D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ECBFF2-CB16-060B-F9D3-1603832210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58EC434D-A733-2D5B-FF7D-902ECB16D38B}"/>
              </a:ext>
            </a:extLst>
          </p:cNvPr>
          <p:cNvSpPr>
            <a:spLocks noGrp="1"/>
          </p:cNvSpPr>
          <p:nvPr>
            <p:ph type="dt" sz="half" idx="10"/>
          </p:nvPr>
        </p:nvSpPr>
        <p:spPr/>
        <p:txBody>
          <a:bodyPr/>
          <a:lstStyle/>
          <a:p>
            <a:fld id="{A391F773-058C-498C-9209-0CC1C93185B8}" type="datetimeFigureOut">
              <a:rPr lang="LID4096" smtClean="0"/>
              <a:t>01/19/2023</a:t>
            </a:fld>
            <a:endParaRPr lang="LID4096"/>
          </a:p>
        </p:txBody>
      </p:sp>
      <p:sp>
        <p:nvSpPr>
          <p:cNvPr id="8" name="Footer Placeholder 7">
            <a:extLst>
              <a:ext uri="{FF2B5EF4-FFF2-40B4-BE49-F238E27FC236}">
                <a16:creationId xmlns:a16="http://schemas.microsoft.com/office/drawing/2014/main" id="{84470B94-E0CB-A6B8-E33A-0EBCB9673284}"/>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5A0E4001-1C1E-983A-7746-A49E69250B7B}"/>
              </a:ext>
            </a:extLst>
          </p:cNvPr>
          <p:cNvSpPr>
            <a:spLocks noGrp="1"/>
          </p:cNvSpPr>
          <p:nvPr>
            <p:ph type="sldNum" sz="quarter" idx="12"/>
          </p:nvPr>
        </p:nvSpPr>
        <p:spPr/>
        <p:txBody>
          <a:bodyPr/>
          <a:lstStyle/>
          <a:p>
            <a:fld id="{281953ED-91D5-49A5-8ECD-8FF33E46CF96}" type="slidenum">
              <a:rPr lang="LID4096" smtClean="0"/>
              <a:t>‹#›</a:t>
            </a:fld>
            <a:endParaRPr lang="LID4096"/>
          </a:p>
        </p:txBody>
      </p:sp>
    </p:spTree>
    <p:extLst>
      <p:ext uri="{BB962C8B-B14F-4D97-AF65-F5344CB8AC3E}">
        <p14:creationId xmlns:p14="http://schemas.microsoft.com/office/powerpoint/2010/main" val="1422657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BB4C4-FE67-B41F-AC94-274D55859553}"/>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C0F26A16-0D5F-8333-1B34-2E4BCE8F942C}"/>
              </a:ext>
            </a:extLst>
          </p:cNvPr>
          <p:cNvSpPr>
            <a:spLocks noGrp="1"/>
          </p:cNvSpPr>
          <p:nvPr>
            <p:ph type="dt" sz="half" idx="10"/>
          </p:nvPr>
        </p:nvSpPr>
        <p:spPr/>
        <p:txBody>
          <a:bodyPr/>
          <a:lstStyle/>
          <a:p>
            <a:fld id="{A391F773-058C-498C-9209-0CC1C93185B8}" type="datetimeFigureOut">
              <a:rPr lang="LID4096" smtClean="0"/>
              <a:t>01/19/2023</a:t>
            </a:fld>
            <a:endParaRPr lang="LID4096"/>
          </a:p>
        </p:txBody>
      </p:sp>
      <p:sp>
        <p:nvSpPr>
          <p:cNvPr id="4" name="Footer Placeholder 3">
            <a:extLst>
              <a:ext uri="{FF2B5EF4-FFF2-40B4-BE49-F238E27FC236}">
                <a16:creationId xmlns:a16="http://schemas.microsoft.com/office/drawing/2014/main" id="{4CFB2EB5-DF46-2B4D-2A77-6B80F24CEC00}"/>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99290C86-9605-0577-B16B-C7FBC62E0A19}"/>
              </a:ext>
            </a:extLst>
          </p:cNvPr>
          <p:cNvSpPr>
            <a:spLocks noGrp="1"/>
          </p:cNvSpPr>
          <p:nvPr>
            <p:ph type="sldNum" sz="quarter" idx="12"/>
          </p:nvPr>
        </p:nvSpPr>
        <p:spPr/>
        <p:txBody>
          <a:bodyPr/>
          <a:lstStyle/>
          <a:p>
            <a:fld id="{281953ED-91D5-49A5-8ECD-8FF33E46CF96}" type="slidenum">
              <a:rPr lang="LID4096" smtClean="0"/>
              <a:t>‹#›</a:t>
            </a:fld>
            <a:endParaRPr lang="LID4096"/>
          </a:p>
        </p:txBody>
      </p:sp>
    </p:spTree>
    <p:extLst>
      <p:ext uri="{BB962C8B-B14F-4D97-AF65-F5344CB8AC3E}">
        <p14:creationId xmlns:p14="http://schemas.microsoft.com/office/powerpoint/2010/main" val="148138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58C51B-08D5-803B-A63E-8602C8AC167D}"/>
              </a:ext>
            </a:extLst>
          </p:cNvPr>
          <p:cNvSpPr>
            <a:spLocks noGrp="1"/>
          </p:cNvSpPr>
          <p:nvPr>
            <p:ph type="dt" sz="half" idx="10"/>
          </p:nvPr>
        </p:nvSpPr>
        <p:spPr/>
        <p:txBody>
          <a:bodyPr/>
          <a:lstStyle/>
          <a:p>
            <a:fld id="{A391F773-058C-498C-9209-0CC1C93185B8}" type="datetimeFigureOut">
              <a:rPr lang="LID4096" smtClean="0"/>
              <a:t>01/19/2023</a:t>
            </a:fld>
            <a:endParaRPr lang="LID4096"/>
          </a:p>
        </p:txBody>
      </p:sp>
      <p:sp>
        <p:nvSpPr>
          <p:cNvPr id="3" name="Footer Placeholder 2">
            <a:extLst>
              <a:ext uri="{FF2B5EF4-FFF2-40B4-BE49-F238E27FC236}">
                <a16:creationId xmlns:a16="http://schemas.microsoft.com/office/drawing/2014/main" id="{4C8827C4-B969-26B1-9AD5-CE1B9243D99A}"/>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5C1AE2E3-8548-1F1D-8834-6FA76DAA9E49}"/>
              </a:ext>
            </a:extLst>
          </p:cNvPr>
          <p:cNvSpPr>
            <a:spLocks noGrp="1"/>
          </p:cNvSpPr>
          <p:nvPr>
            <p:ph type="sldNum" sz="quarter" idx="12"/>
          </p:nvPr>
        </p:nvSpPr>
        <p:spPr/>
        <p:txBody>
          <a:bodyPr/>
          <a:lstStyle/>
          <a:p>
            <a:fld id="{281953ED-91D5-49A5-8ECD-8FF33E46CF96}" type="slidenum">
              <a:rPr lang="LID4096" smtClean="0"/>
              <a:t>‹#›</a:t>
            </a:fld>
            <a:endParaRPr lang="LID4096"/>
          </a:p>
        </p:txBody>
      </p:sp>
    </p:spTree>
    <p:extLst>
      <p:ext uri="{BB962C8B-B14F-4D97-AF65-F5344CB8AC3E}">
        <p14:creationId xmlns:p14="http://schemas.microsoft.com/office/powerpoint/2010/main" val="419021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D506-3BCC-0D02-D23A-6A99B7CFE7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B08C6E92-4FF6-23BB-2F59-87BAEABD7A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2809894C-2916-A400-A24A-2BC423E243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85695A-4452-A45E-937E-6639A8B5CF12}"/>
              </a:ext>
            </a:extLst>
          </p:cNvPr>
          <p:cNvSpPr>
            <a:spLocks noGrp="1"/>
          </p:cNvSpPr>
          <p:nvPr>
            <p:ph type="dt" sz="half" idx="10"/>
          </p:nvPr>
        </p:nvSpPr>
        <p:spPr/>
        <p:txBody>
          <a:bodyPr/>
          <a:lstStyle/>
          <a:p>
            <a:fld id="{A391F773-058C-498C-9209-0CC1C93185B8}" type="datetimeFigureOut">
              <a:rPr lang="LID4096" smtClean="0"/>
              <a:t>01/19/2023</a:t>
            </a:fld>
            <a:endParaRPr lang="LID4096"/>
          </a:p>
        </p:txBody>
      </p:sp>
      <p:sp>
        <p:nvSpPr>
          <p:cNvPr id="6" name="Footer Placeholder 5">
            <a:extLst>
              <a:ext uri="{FF2B5EF4-FFF2-40B4-BE49-F238E27FC236}">
                <a16:creationId xmlns:a16="http://schemas.microsoft.com/office/drawing/2014/main" id="{DABEB84B-33C6-80F4-335B-90DAA0B05B59}"/>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7C0B5DFA-44C3-D35A-C5AA-C982B661F423}"/>
              </a:ext>
            </a:extLst>
          </p:cNvPr>
          <p:cNvSpPr>
            <a:spLocks noGrp="1"/>
          </p:cNvSpPr>
          <p:nvPr>
            <p:ph type="sldNum" sz="quarter" idx="12"/>
          </p:nvPr>
        </p:nvSpPr>
        <p:spPr/>
        <p:txBody>
          <a:bodyPr/>
          <a:lstStyle/>
          <a:p>
            <a:fld id="{281953ED-91D5-49A5-8ECD-8FF33E46CF96}" type="slidenum">
              <a:rPr lang="LID4096" smtClean="0"/>
              <a:t>‹#›</a:t>
            </a:fld>
            <a:endParaRPr lang="LID4096"/>
          </a:p>
        </p:txBody>
      </p:sp>
    </p:spTree>
    <p:extLst>
      <p:ext uri="{BB962C8B-B14F-4D97-AF65-F5344CB8AC3E}">
        <p14:creationId xmlns:p14="http://schemas.microsoft.com/office/powerpoint/2010/main" val="129510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3597-28F7-E246-1A6B-FC0DC36EE5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70863512-8232-13AE-7596-4A9D271AED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18520516-D532-C563-CA93-17AB8E49AB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EF169-6354-DB52-7DEC-FC7333830D64}"/>
              </a:ext>
            </a:extLst>
          </p:cNvPr>
          <p:cNvSpPr>
            <a:spLocks noGrp="1"/>
          </p:cNvSpPr>
          <p:nvPr>
            <p:ph type="dt" sz="half" idx="10"/>
          </p:nvPr>
        </p:nvSpPr>
        <p:spPr/>
        <p:txBody>
          <a:bodyPr/>
          <a:lstStyle/>
          <a:p>
            <a:fld id="{A391F773-058C-498C-9209-0CC1C93185B8}" type="datetimeFigureOut">
              <a:rPr lang="LID4096" smtClean="0"/>
              <a:t>01/19/2023</a:t>
            </a:fld>
            <a:endParaRPr lang="LID4096"/>
          </a:p>
        </p:txBody>
      </p:sp>
      <p:sp>
        <p:nvSpPr>
          <p:cNvPr id="6" name="Footer Placeholder 5">
            <a:extLst>
              <a:ext uri="{FF2B5EF4-FFF2-40B4-BE49-F238E27FC236}">
                <a16:creationId xmlns:a16="http://schemas.microsoft.com/office/drawing/2014/main" id="{6B67CC0A-BAE9-EB57-1A30-A37AC340FCF4}"/>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A43C0B73-D723-BF6E-CC75-08455EA5B5C2}"/>
              </a:ext>
            </a:extLst>
          </p:cNvPr>
          <p:cNvSpPr>
            <a:spLocks noGrp="1"/>
          </p:cNvSpPr>
          <p:nvPr>
            <p:ph type="sldNum" sz="quarter" idx="12"/>
          </p:nvPr>
        </p:nvSpPr>
        <p:spPr/>
        <p:txBody>
          <a:bodyPr/>
          <a:lstStyle/>
          <a:p>
            <a:fld id="{281953ED-91D5-49A5-8ECD-8FF33E46CF96}" type="slidenum">
              <a:rPr lang="LID4096" smtClean="0"/>
              <a:t>‹#›</a:t>
            </a:fld>
            <a:endParaRPr lang="LID4096"/>
          </a:p>
        </p:txBody>
      </p:sp>
    </p:spTree>
    <p:extLst>
      <p:ext uri="{BB962C8B-B14F-4D97-AF65-F5344CB8AC3E}">
        <p14:creationId xmlns:p14="http://schemas.microsoft.com/office/powerpoint/2010/main" val="1803006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D0EFBC-750F-B581-3F68-865F9E3D7B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A42D8053-20F6-66B5-5375-7D8291AE12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A866873-A081-80C8-1252-0FDF6DFC2E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1F773-058C-498C-9209-0CC1C93185B8}" type="datetimeFigureOut">
              <a:rPr lang="LID4096" smtClean="0"/>
              <a:t>01/19/2023</a:t>
            </a:fld>
            <a:endParaRPr lang="LID4096"/>
          </a:p>
        </p:txBody>
      </p:sp>
      <p:sp>
        <p:nvSpPr>
          <p:cNvPr id="5" name="Footer Placeholder 4">
            <a:extLst>
              <a:ext uri="{FF2B5EF4-FFF2-40B4-BE49-F238E27FC236}">
                <a16:creationId xmlns:a16="http://schemas.microsoft.com/office/drawing/2014/main" id="{D9ED1509-F5F8-8FA5-F7D1-C1CE7A947B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99EBD8EF-97A3-5E57-AFCA-7DEB0D4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1953ED-91D5-49A5-8ECD-8FF33E46CF96}" type="slidenum">
              <a:rPr lang="LID4096" smtClean="0"/>
              <a:t>‹#›</a:t>
            </a:fld>
            <a:endParaRPr lang="LID4096"/>
          </a:p>
        </p:txBody>
      </p:sp>
    </p:spTree>
    <p:extLst>
      <p:ext uri="{BB962C8B-B14F-4D97-AF65-F5344CB8AC3E}">
        <p14:creationId xmlns:p14="http://schemas.microsoft.com/office/powerpoint/2010/main" val="3411056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snow, outdoor, sky, nature&#10;&#10;Description automatically generated">
            <a:extLst>
              <a:ext uri="{FF2B5EF4-FFF2-40B4-BE49-F238E27FC236}">
                <a16:creationId xmlns:a16="http://schemas.microsoft.com/office/drawing/2014/main" id="{18AAD4EC-EB23-521C-30E9-5837F5C25936}"/>
              </a:ext>
            </a:extLst>
          </p:cNvPr>
          <p:cNvPicPr>
            <a:picLocks noChangeAspect="1"/>
          </p:cNvPicPr>
          <p:nvPr/>
        </p:nvPicPr>
        <p:blipFill>
          <a:blip r:embed="rId2">
            <a:alphaModFix amt="33000"/>
            <a:extLst>
              <a:ext uri="{28A0092B-C50C-407E-A947-70E740481C1C}">
                <a14:useLocalDpi xmlns:a14="http://schemas.microsoft.com/office/drawing/2010/main" val="0"/>
              </a:ext>
            </a:extLst>
          </a:blip>
          <a:stretch>
            <a:fillRect/>
          </a:stretch>
        </p:blipFill>
        <p:spPr>
          <a:xfrm>
            <a:off x="-89012" y="0"/>
            <a:ext cx="12281012" cy="6858000"/>
          </a:xfrm>
          <a:prstGeom prst="rect">
            <a:avLst/>
          </a:prstGeom>
          <a:effectLst>
            <a:outerShdw dist="50800" dir="5400000" algn="ctr" rotWithShape="0">
              <a:srgbClr val="000000"/>
            </a:outerShdw>
          </a:effectLst>
        </p:spPr>
      </p:pic>
      <p:sp>
        <p:nvSpPr>
          <p:cNvPr id="2" name="Title 1">
            <a:extLst>
              <a:ext uri="{FF2B5EF4-FFF2-40B4-BE49-F238E27FC236}">
                <a16:creationId xmlns:a16="http://schemas.microsoft.com/office/drawing/2014/main" id="{A9953CCF-03D4-ACF6-5317-4DB0B52B6295}"/>
              </a:ext>
            </a:extLst>
          </p:cNvPr>
          <p:cNvSpPr>
            <a:spLocks noGrp="1"/>
          </p:cNvSpPr>
          <p:nvPr>
            <p:ph type="ctrTitle"/>
          </p:nvPr>
        </p:nvSpPr>
        <p:spPr/>
        <p:txBody>
          <a:bodyPr>
            <a:noAutofit/>
          </a:bodyPr>
          <a:lstStyle/>
          <a:p>
            <a:r>
              <a:rPr lang="en-US" sz="8800" b="1" dirty="0"/>
              <a:t>Big Mountain Resort </a:t>
            </a:r>
            <a:endParaRPr lang="LID4096" sz="8800" b="1" dirty="0"/>
          </a:p>
        </p:txBody>
      </p:sp>
      <p:sp>
        <p:nvSpPr>
          <p:cNvPr id="3" name="Subtitle 2">
            <a:extLst>
              <a:ext uri="{FF2B5EF4-FFF2-40B4-BE49-F238E27FC236}">
                <a16:creationId xmlns:a16="http://schemas.microsoft.com/office/drawing/2014/main" id="{DEC424F1-3521-BF2C-6EB8-3CA220CE4BCD}"/>
              </a:ext>
            </a:extLst>
          </p:cNvPr>
          <p:cNvSpPr>
            <a:spLocks noGrp="1"/>
          </p:cNvSpPr>
          <p:nvPr>
            <p:ph type="subTitle" idx="1"/>
          </p:nvPr>
        </p:nvSpPr>
        <p:spPr/>
        <p:txBody>
          <a:bodyPr>
            <a:normAutofit/>
          </a:bodyPr>
          <a:lstStyle/>
          <a:p>
            <a:r>
              <a:rPr lang="en-US" sz="3600" b="1" dirty="0"/>
              <a:t>By</a:t>
            </a:r>
          </a:p>
          <a:p>
            <a:r>
              <a:rPr lang="en-US" sz="3600" b="1" dirty="0"/>
              <a:t>Tzega Abera</a:t>
            </a:r>
            <a:endParaRPr lang="LID4096" sz="3600" b="1" dirty="0"/>
          </a:p>
        </p:txBody>
      </p:sp>
    </p:spTree>
    <p:extLst>
      <p:ext uri="{BB962C8B-B14F-4D97-AF65-F5344CB8AC3E}">
        <p14:creationId xmlns:p14="http://schemas.microsoft.com/office/powerpoint/2010/main" val="539998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E96E2-5AF2-F1FB-2DFC-DA7AD12D6ACF}"/>
              </a:ext>
            </a:extLst>
          </p:cNvPr>
          <p:cNvSpPr>
            <a:spLocks noGrp="1"/>
          </p:cNvSpPr>
          <p:nvPr>
            <p:ph type="title"/>
          </p:nvPr>
        </p:nvSpPr>
        <p:spPr/>
        <p:txBody>
          <a:bodyPr/>
          <a:lstStyle/>
          <a:p>
            <a:pPr algn="ctr"/>
            <a:r>
              <a:rPr lang="en-US" b="1" dirty="0"/>
              <a:t>Introduction and Problem Statement </a:t>
            </a:r>
            <a:endParaRPr lang="LID4096" b="1" dirty="0"/>
          </a:p>
        </p:txBody>
      </p:sp>
      <p:sp>
        <p:nvSpPr>
          <p:cNvPr id="3" name="Content Placeholder 2">
            <a:extLst>
              <a:ext uri="{FF2B5EF4-FFF2-40B4-BE49-F238E27FC236}">
                <a16:creationId xmlns:a16="http://schemas.microsoft.com/office/drawing/2014/main" id="{275A3D68-D190-EFCA-9F58-D69AAF955BA0}"/>
              </a:ext>
            </a:extLst>
          </p:cNvPr>
          <p:cNvSpPr>
            <a:spLocks noGrp="1"/>
          </p:cNvSpPr>
          <p:nvPr>
            <p:ph idx="1"/>
          </p:nvPr>
        </p:nvSpPr>
        <p:spPr>
          <a:xfrm>
            <a:off x="838199" y="1690688"/>
            <a:ext cx="10741503" cy="4486275"/>
          </a:xfrm>
        </p:spPr>
        <p:txBody>
          <a:bodyPr>
            <a:normAutofit fontScale="92500" lnSpcReduction="10000"/>
          </a:bodyPr>
          <a:lstStyle/>
          <a:p>
            <a:pPr marL="0" indent="0">
              <a:spcBef>
                <a:spcPts val="0"/>
              </a:spcBef>
              <a:buNone/>
            </a:pPr>
            <a:r>
              <a:rPr lang="en-US" sz="3000" dirty="0">
                <a:solidFill>
                  <a:srgbClr val="000000"/>
                </a:solidFill>
              </a:rPr>
              <a:t>Big Mountain ski Resort  in Montana offers spectacular views of Glacier National Park and Flathead National Forest, and its facility provides access to 105 trails entertaining 350,000 skiers and riders every year. Recently, the Resort has installed an additional chair lift to help increase the distribution of visitors. This, however, increases the operating costs by $1,5M this season. The resort needs to find out how to offset this cost, maximize capitalization in its market segment  and project the revenue for the upcoming season.</a:t>
            </a:r>
          </a:p>
          <a:p>
            <a:endParaRPr lang="en-US" sz="3000" dirty="0"/>
          </a:p>
          <a:p>
            <a:pPr marL="0" marR="0" indent="0">
              <a:spcBef>
                <a:spcPts val="0"/>
              </a:spcBef>
              <a:spcAft>
                <a:spcPts val="0"/>
              </a:spcAft>
              <a:buNone/>
            </a:pPr>
            <a:r>
              <a:rPr lang="en-US" sz="3000" dirty="0">
                <a:solidFill>
                  <a:srgbClr val="000000"/>
                </a:solidFill>
                <a:effectLst/>
                <a:ea typeface="Times New Roman" panose="02020603050405020304" pitchFamily="18" charset="0"/>
              </a:rPr>
              <a:t>How can Big Mountain Resort reduce its operational cost of $1,5M caused by a new installment of additional chair lift this season through implementing new pricing strategy.</a:t>
            </a:r>
            <a:endParaRPr lang="en-US" sz="3000" dirty="0">
              <a:effectLst/>
              <a:ea typeface="Times New Roman" panose="02020603050405020304" pitchFamily="18" charset="0"/>
            </a:endParaRPr>
          </a:p>
          <a:p>
            <a:endParaRPr lang="LID4096" dirty="0"/>
          </a:p>
        </p:txBody>
      </p:sp>
    </p:spTree>
    <p:extLst>
      <p:ext uri="{BB962C8B-B14F-4D97-AF65-F5344CB8AC3E}">
        <p14:creationId xmlns:p14="http://schemas.microsoft.com/office/powerpoint/2010/main" val="1179874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C6BDD-D277-0D0C-DB0C-866FDFD94128}"/>
              </a:ext>
            </a:extLst>
          </p:cNvPr>
          <p:cNvSpPr>
            <a:spLocks noGrp="1"/>
          </p:cNvSpPr>
          <p:nvPr>
            <p:ph type="title"/>
          </p:nvPr>
        </p:nvSpPr>
        <p:spPr>
          <a:xfrm>
            <a:off x="636401" y="207470"/>
            <a:ext cx="10515600" cy="1325563"/>
          </a:xfrm>
        </p:spPr>
        <p:txBody>
          <a:bodyPr/>
          <a:lstStyle/>
          <a:p>
            <a:pPr algn="ctr"/>
            <a:r>
              <a:rPr lang="en-US" b="1" dirty="0"/>
              <a:t>Pricing Strategy </a:t>
            </a:r>
            <a:endParaRPr lang="LID4096" b="1" dirty="0"/>
          </a:p>
        </p:txBody>
      </p:sp>
      <p:sp>
        <p:nvSpPr>
          <p:cNvPr id="3" name="Content Placeholder 2">
            <a:extLst>
              <a:ext uri="{FF2B5EF4-FFF2-40B4-BE49-F238E27FC236}">
                <a16:creationId xmlns:a16="http://schemas.microsoft.com/office/drawing/2014/main" id="{ADFE02F3-E611-E92B-094A-C07D22F8411A}"/>
              </a:ext>
            </a:extLst>
          </p:cNvPr>
          <p:cNvSpPr>
            <a:spLocks noGrp="1"/>
          </p:cNvSpPr>
          <p:nvPr>
            <p:ph idx="1"/>
          </p:nvPr>
        </p:nvSpPr>
        <p:spPr>
          <a:xfrm>
            <a:off x="838200" y="1355834"/>
            <a:ext cx="10515600" cy="5137041"/>
          </a:xfrm>
        </p:spPr>
        <p:txBody>
          <a:bodyPr>
            <a:noAutofit/>
          </a:bodyPr>
          <a:lstStyle/>
          <a:p>
            <a:r>
              <a:rPr lang="en-US" sz="2300" dirty="0">
                <a:latin typeface="Arial" panose="020B0604020202020204" pitchFamily="34" charset="0"/>
                <a:cs typeface="Arial" panose="020B0604020202020204" pitchFamily="34" charset="0"/>
              </a:rPr>
              <a:t>Today, Big mountain’s pricing strategy is  based on just the market </a:t>
            </a:r>
            <a:r>
              <a:rPr lang="en-US" sz="2300" dirty="0">
                <a:effectLst/>
                <a:latin typeface="Arial" panose="020B0604020202020204" pitchFamily="34" charset="0"/>
                <a:cs typeface="Arial" panose="020B0604020202020204" pitchFamily="34" charset="0"/>
              </a:rPr>
              <a:t>average. It does not consider the features and facilities the resort offers compared to other resorts. </a:t>
            </a:r>
          </a:p>
          <a:p>
            <a:endParaRPr lang="en-US" sz="2300" dirty="0">
              <a:latin typeface="Arial" panose="020B0604020202020204" pitchFamily="34" charset="0"/>
              <a:cs typeface="Arial" panose="020B0604020202020204" pitchFamily="34" charset="0"/>
            </a:endParaRPr>
          </a:p>
          <a:p>
            <a:r>
              <a:rPr lang="en-US" sz="2300" b="1" dirty="0">
                <a:latin typeface="Arial" panose="020B0604020202020204" pitchFamily="34" charset="0"/>
                <a:cs typeface="Arial" panose="020B0604020202020204" pitchFamily="34" charset="0"/>
              </a:rPr>
              <a:t>Recommendations:</a:t>
            </a:r>
          </a:p>
          <a:p>
            <a:pPr lvl="1"/>
            <a:r>
              <a:rPr lang="en-US" sz="2300" dirty="0">
                <a:latin typeface="Arial" panose="020B0604020202020204" pitchFamily="34" charset="0"/>
                <a:cs typeface="Arial" panose="020B0604020202020204" pitchFamily="34" charset="0"/>
              </a:rPr>
              <a:t>The current ticket price of $81shall be increased to $96.87.</a:t>
            </a:r>
          </a:p>
          <a:p>
            <a:pPr marL="457200" lvl="1" indent="0">
              <a:buNone/>
            </a:pPr>
            <a:endParaRPr lang="en-US" sz="2300" dirty="0">
              <a:latin typeface="Arial" panose="020B0604020202020204" pitchFamily="34" charset="0"/>
              <a:cs typeface="Arial" panose="020B0604020202020204" pitchFamily="34" charset="0"/>
            </a:endParaRPr>
          </a:p>
          <a:p>
            <a:pPr lvl="1"/>
            <a:r>
              <a:rPr lang="en-US" sz="2300" dirty="0">
                <a:latin typeface="Arial" panose="020B0604020202020204" pitchFamily="34" charset="0"/>
                <a:cs typeface="Arial" panose="020B0604020202020204" pitchFamily="34" charset="0"/>
              </a:rPr>
              <a:t>These are the potential ways to cutting cost </a:t>
            </a:r>
          </a:p>
          <a:p>
            <a:pPr lvl="1"/>
            <a:endParaRPr lang="en-US" sz="2300" dirty="0">
              <a:latin typeface="Arial" panose="020B0604020202020204" pitchFamily="34" charset="0"/>
              <a:cs typeface="Arial" panose="020B0604020202020204" pitchFamily="34" charset="0"/>
            </a:endParaRPr>
          </a:p>
          <a:p>
            <a:pPr lvl="2"/>
            <a:r>
              <a:rPr lang="en-US" sz="2300" dirty="0">
                <a:latin typeface="Arial" panose="020B0604020202020204" pitchFamily="34" charset="0"/>
                <a:cs typeface="Arial" panose="020B0604020202020204" pitchFamily="34" charset="0"/>
              </a:rPr>
              <a:t>Close 3-6 runs without reducing ticket costs. This will reduce operational cost and increase revenue 	</a:t>
            </a:r>
          </a:p>
          <a:p>
            <a:pPr lvl="2"/>
            <a:r>
              <a:rPr lang="en-US" sz="2300" dirty="0">
                <a:latin typeface="Arial" panose="020B0604020202020204" pitchFamily="34" charset="0"/>
                <a:cs typeface="Arial" panose="020B0604020202020204" pitchFamily="34" charset="0"/>
              </a:rPr>
              <a:t>Adding a run, increasing the vertical drop by 150 feet, and installing an additional chair lift will support an increase in ticket price by $8 which will increase revenue by $1.5m</a:t>
            </a:r>
          </a:p>
          <a:p>
            <a:pPr marL="457200" lvl="1" indent="0">
              <a:buNone/>
            </a:pPr>
            <a:r>
              <a:rPr lang="en-US" sz="2300" dirty="0">
                <a:latin typeface="Arial" panose="020B0604020202020204" pitchFamily="34" charset="0"/>
                <a:cs typeface="Arial" panose="020B0604020202020204" pitchFamily="34" charset="0"/>
              </a:rPr>
              <a:t>	</a:t>
            </a:r>
          </a:p>
          <a:p>
            <a:pPr marL="0" indent="0">
              <a:buNone/>
            </a:pPr>
            <a:endParaRPr lang="en-US" sz="2300" dirty="0">
              <a:latin typeface="Arial" panose="020B0604020202020204" pitchFamily="34" charset="0"/>
              <a:cs typeface="Arial" panose="020B0604020202020204" pitchFamily="34" charset="0"/>
            </a:endParaRPr>
          </a:p>
          <a:p>
            <a:endParaRPr lang="LID4096"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3940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42CE1-6BE8-1D94-3189-8447DCA1E43D}"/>
              </a:ext>
            </a:extLst>
          </p:cNvPr>
          <p:cNvSpPr>
            <a:spLocks noGrp="1"/>
          </p:cNvSpPr>
          <p:nvPr>
            <p:ph type="title"/>
          </p:nvPr>
        </p:nvSpPr>
        <p:spPr>
          <a:xfrm>
            <a:off x="138970" y="113168"/>
            <a:ext cx="10905066" cy="1135737"/>
          </a:xfrm>
        </p:spPr>
        <p:txBody>
          <a:bodyPr>
            <a:normAutofit/>
          </a:bodyPr>
          <a:lstStyle/>
          <a:p>
            <a:pPr algn="ctr"/>
            <a:r>
              <a:rPr lang="en-US" sz="3600" b="1" dirty="0"/>
              <a:t>Modeling results and Analysis</a:t>
            </a:r>
            <a:endParaRPr lang="LID4096" sz="3600" b="1" dirty="0"/>
          </a:p>
        </p:txBody>
      </p:sp>
      <p:sp>
        <p:nvSpPr>
          <p:cNvPr id="9" name="Content Placeholder 8">
            <a:extLst>
              <a:ext uri="{FF2B5EF4-FFF2-40B4-BE49-F238E27FC236}">
                <a16:creationId xmlns:a16="http://schemas.microsoft.com/office/drawing/2014/main" id="{C279A313-0C82-B3F4-2761-BA96D456F062}"/>
              </a:ext>
            </a:extLst>
          </p:cNvPr>
          <p:cNvSpPr>
            <a:spLocks noGrp="1"/>
          </p:cNvSpPr>
          <p:nvPr>
            <p:ph idx="1"/>
          </p:nvPr>
        </p:nvSpPr>
        <p:spPr>
          <a:xfrm>
            <a:off x="643469" y="1782981"/>
            <a:ext cx="4008384" cy="4393982"/>
          </a:xfrm>
        </p:spPr>
        <p:txBody>
          <a:bodyPr>
            <a:noAutofit/>
          </a:bodyPr>
          <a:lstStyle/>
          <a:p>
            <a:r>
              <a:rPr lang="en-US" sz="2600" dirty="0"/>
              <a:t>Big Mountain’s price compared to other resorts</a:t>
            </a:r>
          </a:p>
          <a:p>
            <a:endParaRPr lang="en-US" sz="2600" dirty="0"/>
          </a:p>
          <a:p>
            <a:endParaRPr lang="en-US" sz="2600" dirty="0"/>
          </a:p>
          <a:p>
            <a:endParaRPr lang="en-US" sz="2600" dirty="0"/>
          </a:p>
          <a:p>
            <a:endParaRPr lang="en-US" sz="2600" dirty="0"/>
          </a:p>
          <a:p>
            <a:r>
              <a:rPr lang="en-US" sz="2600" dirty="0"/>
              <a:t>The Vertical drop feature positions Big Mountain in a premium market segment</a:t>
            </a:r>
          </a:p>
        </p:txBody>
      </p:sp>
      <p:pic>
        <p:nvPicPr>
          <p:cNvPr id="5" name="Content Placeholder 4" descr="Chart, histogram&#10;&#10;Description automatically generated">
            <a:extLst>
              <a:ext uri="{FF2B5EF4-FFF2-40B4-BE49-F238E27FC236}">
                <a16:creationId xmlns:a16="http://schemas.microsoft.com/office/drawing/2014/main" id="{B346EC4A-428A-875D-6CAE-1C799D6060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260" y="918162"/>
            <a:ext cx="5383477" cy="2960911"/>
          </a:xfrm>
          <a:prstGeom prst="rect">
            <a:avLst/>
          </a:prstGeom>
        </p:spPr>
      </p:pic>
      <p:pic>
        <p:nvPicPr>
          <p:cNvPr id="7" name="Picture 6" descr="Chart, histogram&#10;&#10;Description automatically generated">
            <a:extLst>
              <a:ext uri="{FF2B5EF4-FFF2-40B4-BE49-F238E27FC236}">
                <a16:creationId xmlns:a16="http://schemas.microsoft.com/office/drawing/2014/main" id="{7FE36C22-4C5F-2484-8877-2C91C8904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3354" y="3799950"/>
            <a:ext cx="5473291" cy="3007600"/>
          </a:xfrm>
          <a:prstGeom prst="rect">
            <a:avLst/>
          </a:prstGeom>
        </p:spPr>
      </p:pic>
    </p:spTree>
    <p:extLst>
      <p:ext uri="{BB962C8B-B14F-4D97-AF65-F5344CB8AC3E}">
        <p14:creationId xmlns:p14="http://schemas.microsoft.com/office/powerpoint/2010/main" val="1246356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F095-4DE6-3826-ADEE-6C652446A50E}"/>
              </a:ext>
            </a:extLst>
          </p:cNvPr>
          <p:cNvSpPr>
            <a:spLocks noGrp="1"/>
          </p:cNvSpPr>
          <p:nvPr>
            <p:ph type="title"/>
          </p:nvPr>
        </p:nvSpPr>
        <p:spPr>
          <a:xfrm>
            <a:off x="271401" y="113168"/>
            <a:ext cx="10905066" cy="1135737"/>
          </a:xfrm>
        </p:spPr>
        <p:txBody>
          <a:bodyPr>
            <a:normAutofit/>
          </a:bodyPr>
          <a:lstStyle/>
          <a:p>
            <a:pPr algn="ctr"/>
            <a:r>
              <a:rPr lang="en-US" sz="3600" b="1" dirty="0"/>
              <a:t>Modeling results and Analysis cont.</a:t>
            </a:r>
            <a:endParaRPr lang="LID4096" sz="3600" b="1" dirty="0"/>
          </a:p>
        </p:txBody>
      </p:sp>
      <p:sp>
        <p:nvSpPr>
          <p:cNvPr id="9" name="Content Placeholder 8">
            <a:extLst>
              <a:ext uri="{FF2B5EF4-FFF2-40B4-BE49-F238E27FC236}">
                <a16:creationId xmlns:a16="http://schemas.microsoft.com/office/drawing/2014/main" id="{E0496434-1EE4-64E7-268C-8F3541775BAC}"/>
              </a:ext>
            </a:extLst>
          </p:cNvPr>
          <p:cNvSpPr>
            <a:spLocks noGrp="1"/>
          </p:cNvSpPr>
          <p:nvPr>
            <p:ph idx="1"/>
          </p:nvPr>
        </p:nvSpPr>
        <p:spPr>
          <a:xfrm>
            <a:off x="643469" y="1782981"/>
            <a:ext cx="4008384" cy="4393982"/>
          </a:xfrm>
        </p:spPr>
        <p:txBody>
          <a:bodyPr>
            <a:noAutofit/>
          </a:bodyPr>
          <a:lstStyle/>
          <a:p>
            <a:r>
              <a:rPr lang="en-US" sz="2600" dirty="0"/>
              <a:t>Big Mountain has amongst the highest number of total chairs</a:t>
            </a:r>
          </a:p>
          <a:p>
            <a:endParaRPr lang="en-US" sz="2600" dirty="0"/>
          </a:p>
          <a:p>
            <a:endParaRPr lang="en-US" sz="2600" dirty="0"/>
          </a:p>
          <a:p>
            <a:endParaRPr lang="en-US" sz="2600" dirty="0"/>
          </a:p>
          <a:p>
            <a:r>
              <a:rPr lang="en-US" sz="2600" dirty="0"/>
              <a:t>Big Mountain has 3 fast quads which positions the resort high in the league in its market segment.</a:t>
            </a:r>
          </a:p>
        </p:txBody>
      </p:sp>
      <p:pic>
        <p:nvPicPr>
          <p:cNvPr id="5" name="Content Placeholder 4" descr="Chart, histogram&#10;&#10;Description automatically generated">
            <a:extLst>
              <a:ext uri="{FF2B5EF4-FFF2-40B4-BE49-F238E27FC236}">
                <a16:creationId xmlns:a16="http://schemas.microsoft.com/office/drawing/2014/main" id="{9C086A61-A8BE-C4CB-33FE-615D10966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1923" y="967306"/>
            <a:ext cx="5272860" cy="2900072"/>
          </a:xfrm>
          <a:prstGeom prst="rect">
            <a:avLst/>
          </a:prstGeom>
        </p:spPr>
      </p:pic>
      <p:pic>
        <p:nvPicPr>
          <p:cNvPr id="7" name="Picture 6" descr="A picture containing histogram&#10;&#10;Description automatically generated">
            <a:extLst>
              <a:ext uri="{FF2B5EF4-FFF2-40B4-BE49-F238E27FC236}">
                <a16:creationId xmlns:a16="http://schemas.microsoft.com/office/drawing/2014/main" id="{4252CB58-324C-992E-9C3F-00B3B0707C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2945" y="3867378"/>
            <a:ext cx="5536793" cy="3012666"/>
          </a:xfrm>
          <a:prstGeom prst="rect">
            <a:avLst/>
          </a:prstGeom>
        </p:spPr>
      </p:pic>
    </p:spTree>
    <p:extLst>
      <p:ext uri="{BB962C8B-B14F-4D97-AF65-F5344CB8AC3E}">
        <p14:creationId xmlns:p14="http://schemas.microsoft.com/office/powerpoint/2010/main" val="3496991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45B02-CFE8-D83D-7D45-72E8E05FB4B5}"/>
              </a:ext>
            </a:extLst>
          </p:cNvPr>
          <p:cNvSpPr>
            <a:spLocks noGrp="1"/>
          </p:cNvSpPr>
          <p:nvPr>
            <p:ph type="title"/>
          </p:nvPr>
        </p:nvSpPr>
        <p:spPr>
          <a:xfrm>
            <a:off x="743607" y="81981"/>
            <a:ext cx="10112528" cy="1287203"/>
          </a:xfrm>
        </p:spPr>
        <p:txBody>
          <a:bodyPr/>
          <a:lstStyle/>
          <a:p>
            <a:pPr algn="ctr"/>
            <a:r>
              <a:rPr lang="en-US" sz="4400" b="1" dirty="0"/>
              <a:t>Modeling results and Analysis cont.</a:t>
            </a:r>
            <a:endParaRPr lang="LID4096" b="1" dirty="0"/>
          </a:p>
        </p:txBody>
      </p:sp>
      <p:pic>
        <p:nvPicPr>
          <p:cNvPr id="15" name="Content Placeholder 6" descr="Chart, histogram&#10;&#10;Description automatically generated">
            <a:extLst>
              <a:ext uri="{FF2B5EF4-FFF2-40B4-BE49-F238E27FC236}">
                <a16:creationId xmlns:a16="http://schemas.microsoft.com/office/drawing/2014/main" id="{F366B812-3EA2-6E84-EE88-5A392C2CB5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5518" y="936623"/>
            <a:ext cx="5465210" cy="3003160"/>
          </a:xfrm>
          <a:prstGeom prst="rect">
            <a:avLst/>
          </a:prstGeom>
        </p:spPr>
      </p:pic>
      <p:sp>
        <p:nvSpPr>
          <p:cNvPr id="16" name="Content Placeholder 23">
            <a:extLst>
              <a:ext uri="{FF2B5EF4-FFF2-40B4-BE49-F238E27FC236}">
                <a16:creationId xmlns:a16="http://schemas.microsoft.com/office/drawing/2014/main" id="{DBC6FD37-6528-3CAD-0FD3-76825A1ABEE9}"/>
              </a:ext>
            </a:extLst>
          </p:cNvPr>
          <p:cNvSpPr txBox="1">
            <a:spLocks/>
          </p:cNvSpPr>
          <p:nvPr/>
        </p:nvSpPr>
        <p:spPr>
          <a:xfrm>
            <a:off x="643469" y="1457471"/>
            <a:ext cx="4008384" cy="47194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Big mountains offers good number of runs compared to most resorts</a:t>
            </a:r>
          </a:p>
          <a:p>
            <a:endParaRPr lang="en-US" sz="2600" dirty="0"/>
          </a:p>
          <a:p>
            <a:endParaRPr lang="en-US" sz="2600" dirty="0"/>
          </a:p>
          <a:p>
            <a:endParaRPr lang="en-US" sz="2600" dirty="0"/>
          </a:p>
          <a:p>
            <a:r>
              <a:rPr lang="en-US" sz="2600" dirty="0"/>
              <a:t>Big Mountain has one of the longest runs. </a:t>
            </a:r>
          </a:p>
        </p:txBody>
      </p:sp>
      <p:pic>
        <p:nvPicPr>
          <p:cNvPr id="17" name="Content Placeholder 4" descr="Chart, histogram&#10;&#10;Description automatically generated">
            <a:extLst>
              <a:ext uri="{FF2B5EF4-FFF2-40B4-BE49-F238E27FC236}">
                <a16:creationId xmlns:a16="http://schemas.microsoft.com/office/drawing/2014/main" id="{44CBB6BA-230D-B39C-3860-AE0D74890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5518" y="3827907"/>
            <a:ext cx="5559803" cy="3030093"/>
          </a:xfrm>
          <a:prstGeom prst="rect">
            <a:avLst/>
          </a:prstGeom>
        </p:spPr>
      </p:pic>
    </p:spTree>
    <p:extLst>
      <p:ext uri="{BB962C8B-B14F-4D97-AF65-F5344CB8AC3E}">
        <p14:creationId xmlns:p14="http://schemas.microsoft.com/office/powerpoint/2010/main" val="1989653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A957E-6AB5-3692-A104-C46592E72F5A}"/>
              </a:ext>
            </a:extLst>
          </p:cNvPr>
          <p:cNvSpPr>
            <a:spLocks noGrp="1"/>
          </p:cNvSpPr>
          <p:nvPr>
            <p:ph type="title"/>
          </p:nvPr>
        </p:nvSpPr>
        <p:spPr>
          <a:xfrm>
            <a:off x="643467" y="321734"/>
            <a:ext cx="10905066" cy="1135737"/>
          </a:xfrm>
        </p:spPr>
        <p:txBody>
          <a:bodyPr>
            <a:normAutofit/>
          </a:bodyPr>
          <a:lstStyle/>
          <a:p>
            <a:pPr algn="ctr"/>
            <a:r>
              <a:rPr lang="en-US" sz="3600" b="1" dirty="0"/>
              <a:t>Modeling results and Analysis cont.</a:t>
            </a:r>
            <a:endParaRPr lang="LID4096" sz="3600" dirty="0"/>
          </a:p>
        </p:txBody>
      </p:sp>
      <p:sp>
        <p:nvSpPr>
          <p:cNvPr id="24" name="Content Placeholder 23">
            <a:extLst>
              <a:ext uri="{FF2B5EF4-FFF2-40B4-BE49-F238E27FC236}">
                <a16:creationId xmlns:a16="http://schemas.microsoft.com/office/drawing/2014/main" id="{6AC69B8D-0F3B-9F79-3DD6-9CFC2831C46D}"/>
              </a:ext>
            </a:extLst>
          </p:cNvPr>
          <p:cNvSpPr>
            <a:spLocks noGrp="1"/>
          </p:cNvSpPr>
          <p:nvPr>
            <p:ph idx="1"/>
          </p:nvPr>
        </p:nvSpPr>
        <p:spPr>
          <a:xfrm>
            <a:off x="643469" y="1782981"/>
            <a:ext cx="4008384" cy="4393982"/>
          </a:xfrm>
        </p:spPr>
        <p:txBody>
          <a:bodyPr>
            <a:noAutofit/>
          </a:bodyPr>
          <a:lstStyle/>
          <a:p>
            <a:r>
              <a:rPr lang="en-US" sz="2600" dirty="0"/>
              <a:t>Big Mountain has no trams like most other resorts </a:t>
            </a:r>
          </a:p>
          <a:p>
            <a:endParaRPr lang="en-US" sz="2600" dirty="0"/>
          </a:p>
          <a:p>
            <a:endParaRPr lang="en-US" sz="2600" dirty="0"/>
          </a:p>
          <a:p>
            <a:endParaRPr lang="en-US" sz="2600" dirty="0"/>
          </a:p>
          <a:p>
            <a:r>
              <a:rPr lang="en-US" sz="2600" dirty="0"/>
              <a:t>Big Mountain is one of the resorts with largest amount of skiable terrain</a:t>
            </a:r>
          </a:p>
        </p:txBody>
      </p:sp>
      <p:pic>
        <p:nvPicPr>
          <p:cNvPr id="5" name="Content Placeholder 4" descr="Chart&#10;&#10;Description automatically generated">
            <a:extLst>
              <a:ext uri="{FF2B5EF4-FFF2-40B4-BE49-F238E27FC236}">
                <a16:creationId xmlns:a16="http://schemas.microsoft.com/office/drawing/2014/main" id="{9E7F1687-693B-4DF3-F683-5F215341A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455" y="1262141"/>
            <a:ext cx="4839265" cy="2637400"/>
          </a:xfrm>
          <a:prstGeom prst="rect">
            <a:avLst/>
          </a:prstGeom>
        </p:spPr>
      </p:pic>
      <p:pic>
        <p:nvPicPr>
          <p:cNvPr id="10" name="Content Placeholder 9" descr="A picture containing shape&#10;&#10;Description automatically generated">
            <a:extLst>
              <a:ext uri="{FF2B5EF4-FFF2-40B4-BE49-F238E27FC236}">
                <a16:creationId xmlns:a16="http://schemas.microsoft.com/office/drawing/2014/main" id="{B2F3E6AF-BD4F-B016-AC31-E8CBE93104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4455" y="3981677"/>
            <a:ext cx="4839266" cy="2637400"/>
          </a:xfrm>
          <a:prstGeom prst="rect">
            <a:avLst/>
          </a:prstGeom>
        </p:spPr>
      </p:pic>
    </p:spTree>
    <p:extLst>
      <p:ext uri="{BB962C8B-B14F-4D97-AF65-F5344CB8AC3E}">
        <p14:creationId xmlns:p14="http://schemas.microsoft.com/office/powerpoint/2010/main" val="1387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81A1D-F953-E18B-E009-BB65FCA8B236}"/>
              </a:ext>
            </a:extLst>
          </p:cNvPr>
          <p:cNvSpPr>
            <a:spLocks noGrp="1"/>
          </p:cNvSpPr>
          <p:nvPr>
            <p:ph type="title"/>
          </p:nvPr>
        </p:nvSpPr>
        <p:spPr/>
        <p:txBody>
          <a:bodyPr/>
          <a:lstStyle/>
          <a:p>
            <a:pPr algn="ctr"/>
            <a:r>
              <a:rPr lang="en-US" b="1" dirty="0"/>
              <a:t>Summary</a:t>
            </a:r>
            <a:endParaRPr lang="LID4096" b="1" dirty="0"/>
          </a:p>
        </p:txBody>
      </p:sp>
      <p:sp>
        <p:nvSpPr>
          <p:cNvPr id="3" name="Content Placeholder 2">
            <a:extLst>
              <a:ext uri="{FF2B5EF4-FFF2-40B4-BE49-F238E27FC236}">
                <a16:creationId xmlns:a16="http://schemas.microsoft.com/office/drawing/2014/main" id="{9E0CD202-3D2D-DC68-4C12-06E58BA6C583}"/>
              </a:ext>
            </a:extLst>
          </p:cNvPr>
          <p:cNvSpPr>
            <a:spLocks noGrp="1"/>
          </p:cNvSpPr>
          <p:nvPr>
            <p:ph idx="1"/>
          </p:nvPr>
        </p:nvSpPr>
        <p:spPr/>
        <p:txBody>
          <a:bodyPr>
            <a:normAutofit/>
          </a:bodyPr>
          <a:lstStyle/>
          <a:p>
            <a:r>
              <a:rPr lang="en-US" dirty="0"/>
              <a:t>Big Mountain resort has four key features that would validate the increase in ticket cost</a:t>
            </a:r>
          </a:p>
          <a:p>
            <a:pPr lvl="1"/>
            <a:r>
              <a:rPr lang="en-US" dirty="0"/>
              <a:t>Closing 3-5 runs will not affect the ticket price but will decrease the operational cost</a:t>
            </a:r>
          </a:p>
          <a:p>
            <a:pPr marL="457200" lvl="1" indent="0">
              <a:buNone/>
            </a:pPr>
            <a:endParaRPr lang="en-US" dirty="0"/>
          </a:p>
          <a:p>
            <a:r>
              <a:rPr lang="en-US" dirty="0"/>
              <a:t>In addition, the resort can add value by </a:t>
            </a:r>
          </a:p>
          <a:p>
            <a:pPr lvl="1"/>
            <a:r>
              <a:rPr lang="en-US" dirty="0"/>
              <a:t>increasing the vertical drop by 150 ft, </a:t>
            </a:r>
          </a:p>
          <a:p>
            <a:pPr lvl="1"/>
            <a:r>
              <a:rPr lang="en-US" dirty="0"/>
              <a:t>installing additional Chair Lift and </a:t>
            </a:r>
          </a:p>
          <a:p>
            <a:pPr lvl="1"/>
            <a:r>
              <a:rPr lang="en-US" dirty="0"/>
              <a:t>adding 2 acres of snow making</a:t>
            </a:r>
          </a:p>
          <a:p>
            <a:pPr lvl="1"/>
            <a:endParaRPr lang="en-US" dirty="0"/>
          </a:p>
          <a:p>
            <a:endParaRPr lang="LID4096" dirty="0"/>
          </a:p>
        </p:txBody>
      </p:sp>
    </p:spTree>
    <p:extLst>
      <p:ext uri="{BB962C8B-B14F-4D97-AF65-F5344CB8AC3E}">
        <p14:creationId xmlns:p14="http://schemas.microsoft.com/office/powerpoint/2010/main" val="3854069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B8689-D200-D436-3689-9D10A42D127A}"/>
              </a:ext>
            </a:extLst>
          </p:cNvPr>
          <p:cNvSpPr>
            <a:spLocks noGrp="1"/>
          </p:cNvSpPr>
          <p:nvPr>
            <p:ph type="title"/>
          </p:nvPr>
        </p:nvSpPr>
        <p:spPr/>
        <p:txBody>
          <a:bodyPr/>
          <a:lstStyle/>
          <a:p>
            <a:pPr algn="ctr"/>
            <a:r>
              <a:rPr lang="en-US" b="1" dirty="0"/>
              <a:t>Conclusion </a:t>
            </a:r>
            <a:endParaRPr lang="LID4096" b="1" dirty="0"/>
          </a:p>
        </p:txBody>
      </p:sp>
      <p:sp>
        <p:nvSpPr>
          <p:cNvPr id="3" name="Content Placeholder 2">
            <a:extLst>
              <a:ext uri="{FF2B5EF4-FFF2-40B4-BE49-F238E27FC236}">
                <a16:creationId xmlns:a16="http://schemas.microsoft.com/office/drawing/2014/main" id="{51AEEECE-A692-0448-05EF-87BFA15C0494}"/>
              </a:ext>
            </a:extLst>
          </p:cNvPr>
          <p:cNvSpPr>
            <a:spLocks noGrp="1"/>
          </p:cNvSpPr>
          <p:nvPr>
            <p:ph idx="1"/>
          </p:nvPr>
        </p:nvSpPr>
        <p:spPr/>
        <p:txBody>
          <a:bodyPr>
            <a:normAutofit fontScale="92500"/>
          </a:bodyPr>
          <a:lstStyle/>
          <a:p>
            <a:r>
              <a:rPr lang="en-US" dirty="0"/>
              <a:t>This pricing strategy will increase the resort’s revenue by $1.5M – $1.7 M and cut the operational cost while offering </a:t>
            </a:r>
            <a:r>
              <a:rPr lang="en-US"/>
              <a:t>premium experience. </a:t>
            </a:r>
            <a:endParaRPr lang="en-US" dirty="0"/>
          </a:p>
          <a:p>
            <a:endParaRPr lang="en-US" dirty="0"/>
          </a:p>
          <a:p>
            <a:r>
              <a:rPr lang="en-US" dirty="0"/>
              <a:t>It is recommended that Big Mountain resort shall implement the pricing model suggested by this analysis to grow its revenue and cover any additional operational cost caused by the installation of chair lifts</a:t>
            </a:r>
          </a:p>
          <a:p>
            <a:endParaRPr lang="en-US" dirty="0"/>
          </a:p>
          <a:p>
            <a:r>
              <a:rPr lang="en-US" dirty="0"/>
              <a:t>The analysis demonstrates that Big Mountain can sustain the new pricing for many more years </a:t>
            </a:r>
          </a:p>
          <a:p>
            <a:endParaRPr lang="LID4096" dirty="0"/>
          </a:p>
        </p:txBody>
      </p:sp>
    </p:spTree>
    <p:extLst>
      <p:ext uri="{BB962C8B-B14F-4D97-AF65-F5344CB8AC3E}">
        <p14:creationId xmlns:p14="http://schemas.microsoft.com/office/powerpoint/2010/main" val="554095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485</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Big Mountain Resort </vt:lpstr>
      <vt:lpstr>Introduction and Problem Statement </vt:lpstr>
      <vt:lpstr>Pricing Strategy </vt:lpstr>
      <vt:lpstr>Modeling results and Analysis</vt:lpstr>
      <vt:lpstr>Modeling results and Analysis cont.</vt:lpstr>
      <vt:lpstr>Modeling results and Analysis cont.</vt:lpstr>
      <vt:lpstr>Modeling results and Analysis cont.</vt:lpstr>
      <vt:lpstr>Summary</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dc:title>
  <dc:creator>Tzega Abera</dc:creator>
  <cp:lastModifiedBy>Tzega Abera</cp:lastModifiedBy>
  <cp:revision>3</cp:revision>
  <dcterms:created xsi:type="dcterms:W3CDTF">2023-01-18T19:59:09Z</dcterms:created>
  <dcterms:modified xsi:type="dcterms:W3CDTF">2023-01-19T19:02:32Z</dcterms:modified>
</cp:coreProperties>
</file>