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3.xml" ContentType="application/vnd.openxmlformats-officedocument.themeOverride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4.xml" ContentType="application/vnd.openxmlformats-officedocument.themeOverride+xml"/>
  <Override PartName="/ppt/notesSlides/notesSlide2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  <p:sldMasterId id="2147483697" r:id="rId5"/>
  </p:sldMasterIdLst>
  <p:notesMasterIdLst>
    <p:notesMasterId r:id="rId68"/>
  </p:notesMasterIdLst>
  <p:sldIdLst>
    <p:sldId id="256" r:id="rId6"/>
    <p:sldId id="385" r:id="rId7"/>
    <p:sldId id="258" r:id="rId8"/>
    <p:sldId id="271" r:id="rId9"/>
    <p:sldId id="317" r:id="rId10"/>
    <p:sldId id="259" r:id="rId11"/>
    <p:sldId id="371" r:id="rId12"/>
    <p:sldId id="304" r:id="rId13"/>
    <p:sldId id="372" r:id="rId14"/>
    <p:sldId id="285" r:id="rId15"/>
    <p:sldId id="366" r:id="rId16"/>
    <p:sldId id="368" r:id="rId17"/>
    <p:sldId id="369" r:id="rId18"/>
    <p:sldId id="384" r:id="rId19"/>
    <p:sldId id="341" r:id="rId20"/>
    <p:sldId id="373" r:id="rId21"/>
    <p:sldId id="354" r:id="rId22"/>
    <p:sldId id="383" r:id="rId23"/>
    <p:sldId id="365" r:id="rId24"/>
    <p:sldId id="378" r:id="rId25"/>
    <p:sldId id="329" r:id="rId26"/>
    <p:sldId id="288" r:id="rId27"/>
    <p:sldId id="375" r:id="rId28"/>
    <p:sldId id="376" r:id="rId29"/>
    <p:sldId id="377" r:id="rId30"/>
    <p:sldId id="374" r:id="rId31"/>
    <p:sldId id="364" r:id="rId32"/>
    <p:sldId id="370" r:id="rId33"/>
    <p:sldId id="359" r:id="rId34"/>
    <p:sldId id="381" r:id="rId35"/>
    <p:sldId id="325" r:id="rId36"/>
    <p:sldId id="386" r:id="rId37"/>
    <p:sldId id="324" r:id="rId38"/>
    <p:sldId id="318" r:id="rId39"/>
    <p:sldId id="333" r:id="rId40"/>
    <p:sldId id="326" r:id="rId41"/>
    <p:sldId id="347" r:id="rId42"/>
    <p:sldId id="349" r:id="rId43"/>
    <p:sldId id="351" r:id="rId44"/>
    <p:sldId id="353" r:id="rId45"/>
    <p:sldId id="361" r:id="rId46"/>
    <p:sldId id="345" r:id="rId47"/>
    <p:sldId id="348" r:id="rId48"/>
    <p:sldId id="350" r:id="rId49"/>
    <p:sldId id="314" r:id="rId50"/>
    <p:sldId id="346" r:id="rId51"/>
    <p:sldId id="387" r:id="rId52"/>
    <p:sldId id="316" r:id="rId53"/>
    <p:sldId id="274" r:id="rId54"/>
    <p:sldId id="319" r:id="rId55"/>
    <p:sldId id="323" r:id="rId56"/>
    <p:sldId id="297" r:id="rId57"/>
    <p:sldId id="360" r:id="rId58"/>
    <p:sldId id="356" r:id="rId59"/>
    <p:sldId id="357" r:id="rId60"/>
    <p:sldId id="358" r:id="rId61"/>
    <p:sldId id="334" r:id="rId62"/>
    <p:sldId id="320" r:id="rId63"/>
    <p:sldId id="321" r:id="rId64"/>
    <p:sldId id="338" r:id="rId65"/>
    <p:sldId id="267" r:id="rId66"/>
    <p:sldId id="28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behesh5" initials="sb" lastIdx="5" clrIdx="0">
    <p:extLst>
      <p:ext uri="{19B8F6BF-5375-455C-9EA6-DF929625EA0E}">
        <p15:presenceInfo xmlns:p15="http://schemas.microsoft.com/office/powerpoint/2012/main" userId="S::sbehesh5@masonlive.gmu.edu::51d23e8b-7c53-4819-af5b-7eded8bd6886" providerId="AD"/>
      </p:ext>
    </p:extLst>
  </p:cmAuthor>
  <p:cmAuthor id="2" name="mtaylo39" initials="mt" lastIdx="2" clrIdx="1">
    <p:extLst>
      <p:ext uri="{19B8F6BF-5375-455C-9EA6-DF929625EA0E}">
        <p15:presenceInfo xmlns:p15="http://schemas.microsoft.com/office/powerpoint/2012/main" userId="S::mtaylo39@masonlive.gmu.edu::5e6b1d46-0db2-4424-84c1-d19207d44df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22FC31-6659-486A-A11E-01F073B25BFA}" v="484" dt="2021-05-07T01:44:02.372"/>
    <p1510:client id="{CB8E9DA3-F006-4757-BBFD-7D0CB8E14BF5}" v="6" dt="2021-05-02T21:51:19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exchangelabsgmu-my.sharepoint.com/personal/mtzimour_masonlive_gmu_edu/Documents/SYS%20699/output%20(7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exchangelabsgmu-my.sharepoint.com/personal/mtzimour_masonlive_gmu_edu/Documents/SYS%20699/output%20(7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exchangelabsgmu-my.sharepoint.com/personal/mtzimour_masonlive_gmu_edu/Documents/SYS%20699/output%20(7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exchangelabsgmu-my.sharepoint.com/personal/mtzimour_masonlive_gmu_edu/Documents/SYS%20699/output%20(7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baseline="0">
                <a:effectLst/>
              </a:rPr>
              <a:t>Percent of True Requirements Given to the Reviewer </a:t>
            </a:r>
            <a:r>
              <a:rPr lang="en-US" sz="1800"/>
              <a:t>vs. </a:t>
            </a:r>
            <a:r>
              <a:rPr lang="en-US" sz="1800" b="0" i="0" baseline="0">
                <a:effectLst/>
              </a:rPr>
              <a:t>Percent of Sentences Given to the Reviewer</a:t>
            </a:r>
            <a:r>
              <a:rPr lang="en-US" sz="1800"/>
              <a:t> with Corresponding</a:t>
            </a:r>
            <a:r>
              <a:rPr lang="en-US" sz="1800" baseline="0"/>
              <a:t> MCC Score</a:t>
            </a:r>
            <a:endParaRPr lang="en-US" sz="1800"/>
          </a:p>
        </c:rich>
      </c:tx>
      <c:layout>
        <c:manualLayout>
          <c:xMode val="edge"/>
          <c:yMode val="edge"/>
          <c:x val="0.14929558749159935"/>
          <c:y val="5.129918149226370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98106812714637"/>
          <c:y val="0.11685189194417249"/>
          <c:w val="0.84652471665603934"/>
          <c:h val="0.72792157155992898"/>
        </c:manualLayout>
      </c:layout>
      <c:bubbleChart>
        <c:varyColors val="0"/>
        <c:ser>
          <c:idx val="0"/>
          <c:order val="0"/>
          <c:tx>
            <c:strRef>
              <c:f>Results!$A$34</c:f>
              <c:strCache>
                <c:ptCount val="1"/>
                <c:pt idx="0">
                  <c:v>FNN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981774290316942E-2"/>
                  <c:y val="3.996093033425098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EB-402F-B7EE-D018293A6C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Results!$B$34</c:f>
              <c:numCache>
                <c:formatCode>0.00</c:formatCode>
                <c:ptCount val="1"/>
                <c:pt idx="0">
                  <c:v>0.28262676641729012</c:v>
                </c:pt>
              </c:numCache>
            </c:numRef>
          </c:xVal>
          <c:yVal>
            <c:numRef>
              <c:f>Results!$C$34</c:f>
              <c:numCache>
                <c:formatCode>0.00</c:formatCode>
                <c:ptCount val="1"/>
                <c:pt idx="0">
                  <c:v>0.61333333333333329</c:v>
                </c:pt>
              </c:numCache>
            </c:numRef>
          </c:yVal>
          <c:bubbleSize>
            <c:numRef>
              <c:f>Results!$D$34</c:f>
              <c:numCache>
                <c:formatCode>0.00</c:formatCode>
                <c:ptCount val="1"/>
                <c:pt idx="0">
                  <c:v>0.25582616473682307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7EEB-402F-B7EE-D018293A6C5E}"/>
            </c:ext>
          </c:extLst>
        </c:ser>
        <c:ser>
          <c:idx val="1"/>
          <c:order val="1"/>
          <c:tx>
            <c:strRef>
              <c:f>Results!$A$35</c:f>
              <c:strCache>
                <c:ptCount val="1"/>
                <c:pt idx="0">
                  <c:v>CNN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6.154870642553574E-2"/>
                  <c:y val="1.046177561639583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EEB-402F-B7EE-D018293A6C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Results!$B$35</c:f>
              <c:numCache>
                <c:formatCode>0.00</c:formatCode>
                <c:ptCount val="1"/>
                <c:pt idx="0">
                  <c:v>0.42726517040731504</c:v>
                </c:pt>
              </c:numCache>
            </c:numRef>
          </c:xVal>
          <c:yVal>
            <c:numRef>
              <c:f>Results!$C$35</c:f>
              <c:numCache>
                <c:formatCode>0.00</c:formatCode>
                <c:ptCount val="1"/>
                <c:pt idx="0">
                  <c:v>0.87666666666666671</c:v>
                </c:pt>
              </c:numCache>
            </c:numRef>
          </c:yVal>
          <c:bubbleSize>
            <c:numRef>
              <c:f>Results!$D$35</c:f>
              <c:numCache>
                <c:formatCode>0.00</c:formatCode>
                <c:ptCount val="1"/>
                <c:pt idx="0">
                  <c:v>0.39246120738709922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7EEB-402F-B7EE-D018293A6C5E}"/>
            </c:ext>
          </c:extLst>
        </c:ser>
        <c:ser>
          <c:idx val="2"/>
          <c:order val="2"/>
          <c:tx>
            <c:strRef>
              <c:f>Results!$A$36</c:f>
              <c:strCache>
                <c:ptCount val="1"/>
                <c:pt idx="0">
                  <c:v>BERT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8927938335042822E-2"/>
                  <c:y val="3.4608314760590439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EEB-402F-B7EE-D018293A6C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Results!$B$36</c:f>
              <c:numCache>
                <c:formatCode>0.00</c:formatCode>
                <c:ptCount val="1"/>
                <c:pt idx="0">
                  <c:v>0.33582709891936824</c:v>
                </c:pt>
              </c:numCache>
            </c:numRef>
          </c:xVal>
          <c:yVal>
            <c:numRef>
              <c:f>Results!$C$36</c:f>
              <c:numCache>
                <c:formatCode>0.00</c:formatCode>
                <c:ptCount val="1"/>
                <c:pt idx="0">
                  <c:v>0.68333333333333335</c:v>
                </c:pt>
              </c:numCache>
            </c:numRef>
          </c:yVal>
          <c:bubbleSize>
            <c:numRef>
              <c:f>Results!$D$36</c:f>
              <c:numCache>
                <c:formatCode>0.00</c:formatCode>
                <c:ptCount val="1"/>
                <c:pt idx="0">
                  <c:v>0.28274155925518957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5-7EEB-402F-B7EE-D018293A6C5E}"/>
            </c:ext>
          </c:extLst>
        </c:ser>
        <c:ser>
          <c:idx val="3"/>
          <c:order val="3"/>
          <c:tx>
            <c:strRef>
              <c:f>Results!$A$37</c:f>
              <c:strCache>
                <c:ptCount val="1"/>
                <c:pt idx="0">
                  <c:v>1 Out of 3</c:v>
                </c:pt>
              </c:strCache>
            </c:strRef>
          </c:tx>
          <c:spPr>
            <a:solidFill>
              <a:schemeClr val="accent4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5402930646360003E-2"/>
                  <c:y val="2.9993930362123403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EEB-402F-B7EE-D018293A6C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Results!$B$37</c:f>
              <c:numCache>
                <c:formatCode>0.00</c:formatCode>
                <c:ptCount val="1"/>
                <c:pt idx="0">
                  <c:v>0.52535328345802168</c:v>
                </c:pt>
              </c:numCache>
            </c:numRef>
          </c:xVal>
          <c:yVal>
            <c:numRef>
              <c:f>Results!$C$37</c:f>
              <c:numCache>
                <c:formatCode>0.00</c:formatCode>
                <c:ptCount val="1"/>
                <c:pt idx="0">
                  <c:v>0.94</c:v>
                </c:pt>
              </c:numCache>
            </c:numRef>
          </c:yVal>
          <c:bubbleSize>
            <c:numRef>
              <c:f>Results!$D$37</c:f>
              <c:numCache>
                <c:formatCode>0.00</c:formatCode>
                <c:ptCount val="1"/>
                <c:pt idx="0">
                  <c:v>0.41638906749510274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7EEB-402F-B7EE-D018293A6C5E}"/>
            </c:ext>
          </c:extLst>
        </c:ser>
        <c:ser>
          <c:idx val="4"/>
          <c:order val="4"/>
          <c:tx>
            <c:strRef>
              <c:f>Results!$A$38</c:f>
              <c:strCache>
                <c:ptCount val="1"/>
                <c:pt idx="0">
                  <c:v>2 out of 3</c:v>
                </c:pt>
              </c:strCache>
            </c:strRef>
          </c:tx>
          <c:spPr>
            <a:solidFill>
              <a:schemeClr val="accent5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6185517305198246E-2"/>
                  <c:y val="-7.6598473707370721E-3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EEB-402F-B7EE-D018293A6C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Results!$B$38</c:f>
              <c:numCache>
                <c:formatCode>0.00</c:formatCode>
                <c:ptCount val="1"/>
                <c:pt idx="0">
                  <c:v>0.3258520365752286</c:v>
                </c:pt>
              </c:numCache>
            </c:numRef>
          </c:xVal>
          <c:yVal>
            <c:numRef>
              <c:f>Results!$C$38</c:f>
              <c:numCache>
                <c:formatCode>0.00</c:formatCode>
                <c:ptCount val="1"/>
                <c:pt idx="0">
                  <c:v>0.73333333333333339</c:v>
                </c:pt>
              </c:numCache>
            </c:numRef>
          </c:yVal>
          <c:bubbleSize>
            <c:numRef>
              <c:f>Results!$D$38</c:f>
              <c:numCache>
                <c:formatCode>0.00</c:formatCode>
                <c:ptCount val="1"/>
                <c:pt idx="0">
                  <c:v>0.32172838102116635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9-7EEB-402F-B7EE-D018293A6C5E}"/>
            </c:ext>
          </c:extLst>
        </c:ser>
        <c:ser>
          <c:idx val="5"/>
          <c:order val="5"/>
          <c:tx>
            <c:strRef>
              <c:f>Results!$A$39</c:f>
              <c:strCache>
                <c:ptCount val="1"/>
                <c:pt idx="0">
                  <c:v>3 Out of 3</c:v>
                </c:pt>
              </c:strCache>
            </c:strRef>
          </c:tx>
          <c:spPr>
            <a:solidFill>
              <a:schemeClr val="accent6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0754245074557489E-2"/>
                  <c:y val="-2.356701441934728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7EEB-402F-B7EE-D018293A6C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Results!$B$39</c:f>
              <c:numCache>
                <c:formatCode>0.00</c:formatCode>
                <c:ptCount val="1"/>
                <c:pt idx="0">
                  <c:v>0.19451371571072318</c:v>
                </c:pt>
              </c:numCache>
            </c:numRef>
          </c:xVal>
          <c:yVal>
            <c:numRef>
              <c:f>Results!$C$39</c:f>
              <c:numCache>
                <c:formatCode>0.00</c:formatCode>
                <c:ptCount val="1"/>
                <c:pt idx="0">
                  <c:v>0.5</c:v>
                </c:pt>
              </c:numCache>
            </c:numRef>
          </c:yVal>
          <c:bubbleSize>
            <c:numRef>
              <c:f>Results!$D$39</c:f>
              <c:numCache>
                <c:formatCode>0.00</c:formatCode>
                <c:ptCount val="1"/>
                <c:pt idx="0">
                  <c:v>0.21860008101786002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B-7EEB-402F-B7EE-D018293A6C5E}"/>
            </c:ext>
          </c:extLst>
        </c:ser>
        <c:ser>
          <c:idx val="6"/>
          <c:order val="6"/>
          <c:tx>
            <c:strRef>
              <c:f>Results!$A$40</c:f>
              <c:strCache>
                <c:ptCount val="1"/>
                <c:pt idx="0">
                  <c:v>BERT&amp;CNN Agree</c:v>
                </c:pt>
              </c:strCache>
            </c:strRef>
          </c:tx>
          <c:spPr>
            <a:solidFill>
              <a:schemeClr val="accent1">
                <a:lumMod val="60000"/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2461788006979489E-2"/>
                  <c:y val="-2.5260984815738623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7EEB-402F-B7EE-D018293A6C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Results!$B$40</c:f>
              <c:numCache>
                <c:formatCode>0.00</c:formatCode>
                <c:ptCount val="1"/>
                <c:pt idx="0">
                  <c:v>0.27265170407315048</c:v>
                </c:pt>
              </c:numCache>
            </c:numRef>
          </c:xVal>
          <c:yVal>
            <c:numRef>
              <c:f>Results!$C$40</c:f>
              <c:numCache>
                <c:formatCode>0.00</c:formatCode>
                <c:ptCount val="1"/>
                <c:pt idx="0">
                  <c:v>0.6333333333333333</c:v>
                </c:pt>
              </c:numCache>
            </c:numRef>
          </c:yVal>
          <c:bubbleSize>
            <c:numRef>
              <c:f>Results!$D$40</c:f>
              <c:numCache>
                <c:formatCode>0.00</c:formatCode>
                <c:ptCount val="1"/>
                <c:pt idx="0">
                  <c:v>0.2735902964661262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D-7EEB-402F-B7EE-D018293A6C5E}"/>
            </c:ext>
          </c:extLst>
        </c:ser>
        <c:ser>
          <c:idx val="7"/>
          <c:order val="7"/>
          <c:tx>
            <c:strRef>
              <c:f>Results!$A$41</c:f>
              <c:strCache>
                <c:ptCount val="1"/>
                <c:pt idx="0">
                  <c:v>Bert &amp; FNN agree</c:v>
                </c:pt>
              </c:strCache>
            </c:strRef>
          </c:tx>
          <c:spPr>
            <a:solidFill>
              <a:schemeClr val="accent2">
                <a:lumMod val="60000"/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1527777503905959E-3"/>
                  <c:y val="4.6408304579730189E-4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7EEB-402F-B7EE-D018293A6C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Results!$B$41</c:f>
              <c:numCache>
                <c:formatCode>0.00</c:formatCode>
                <c:ptCount val="1"/>
                <c:pt idx="0">
                  <c:v>0.2061512884455528</c:v>
                </c:pt>
              </c:numCache>
            </c:numRef>
          </c:xVal>
          <c:yVal>
            <c:numRef>
              <c:f>Results!$C$41</c:f>
              <c:numCache>
                <c:formatCode>0.00</c:formatCode>
                <c:ptCount val="1"/>
                <c:pt idx="0">
                  <c:v>0.51666666666666661</c:v>
                </c:pt>
              </c:numCache>
            </c:numRef>
          </c:yVal>
          <c:bubbleSize>
            <c:numRef>
              <c:f>Results!$D$41</c:f>
              <c:numCache>
                <c:formatCode>0.00</c:formatCode>
                <c:ptCount val="1"/>
                <c:pt idx="0">
                  <c:v>0.22428495930239226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F-7EEB-402F-B7EE-D018293A6C5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8"/>
        <c:showNegBubbles val="0"/>
        <c:axId val="1270058544"/>
        <c:axId val="1270055632"/>
      </c:bubbleChart>
      <c:valAx>
        <c:axId val="1270058544"/>
        <c:scaling>
          <c:orientation val="minMax"/>
          <c:min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Percent of Sentences Given</a:t>
                </a:r>
                <a:r>
                  <a:rPr lang="en-US" sz="1600" baseline="0"/>
                  <a:t> to the Reviewer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055632"/>
        <c:crosses val="autoZero"/>
        <c:crossBetween val="midCat"/>
      </c:valAx>
      <c:valAx>
        <c:axId val="127005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Percent of True Requirements Given</a:t>
                </a:r>
                <a:r>
                  <a:rPr lang="en-US" sz="1200" baseline="0"/>
                  <a:t> to the Reviewer (Sensitivity=FN/TP+FN)</a:t>
                </a:r>
                <a:endParaRPr 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058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baseline="0">
                <a:effectLst/>
              </a:rPr>
              <a:t>Percent of True Requirements Given to the Reviewer </a:t>
            </a:r>
            <a:r>
              <a:rPr lang="en-US" sz="1800"/>
              <a:t>vs. </a:t>
            </a:r>
            <a:r>
              <a:rPr lang="en-US" sz="1800" b="0" i="0" baseline="0">
                <a:effectLst/>
              </a:rPr>
              <a:t>Percent of Sentences Given to the Reviewer</a:t>
            </a:r>
            <a:r>
              <a:rPr lang="en-US" sz="1800"/>
              <a:t> with Corresponding</a:t>
            </a:r>
            <a:r>
              <a:rPr lang="en-US" sz="1800" baseline="0"/>
              <a:t> MCC Score</a:t>
            </a:r>
            <a:endParaRPr lang="en-US" sz="1800"/>
          </a:p>
        </c:rich>
      </c:tx>
      <c:layout>
        <c:manualLayout>
          <c:xMode val="edge"/>
          <c:yMode val="edge"/>
          <c:x val="0.14929558749159935"/>
          <c:y val="5.129918149226370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98106812714637"/>
          <c:y val="0.15886767830076418"/>
          <c:w val="0.84652471665603934"/>
          <c:h val="0.60510642109752832"/>
        </c:manualLayout>
      </c:layout>
      <c:bubbleChart>
        <c:varyColors val="0"/>
        <c:ser>
          <c:idx val="0"/>
          <c:order val="0"/>
          <c:tx>
            <c:strRef>
              <c:f>Results!$A$34</c:f>
              <c:strCache>
                <c:ptCount val="1"/>
                <c:pt idx="0">
                  <c:v>FNN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981774290316942E-2"/>
                  <c:y val="3.996093033425098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BE6-4C37-8A46-D94AED7E2F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Results!$B$34</c:f>
              <c:numCache>
                <c:formatCode>0.00</c:formatCode>
                <c:ptCount val="1"/>
                <c:pt idx="0">
                  <c:v>0.28262676641729012</c:v>
                </c:pt>
              </c:numCache>
            </c:numRef>
          </c:xVal>
          <c:yVal>
            <c:numRef>
              <c:f>Results!$C$34</c:f>
              <c:numCache>
                <c:formatCode>0.00</c:formatCode>
                <c:ptCount val="1"/>
                <c:pt idx="0">
                  <c:v>0.61333333333333329</c:v>
                </c:pt>
              </c:numCache>
            </c:numRef>
          </c:yVal>
          <c:bubbleSize>
            <c:numRef>
              <c:f>Results!$D$34</c:f>
              <c:numCache>
                <c:formatCode>0.00</c:formatCode>
                <c:ptCount val="1"/>
                <c:pt idx="0">
                  <c:v>0.25582616473682307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CBE6-4C37-8A46-D94AED7E2FEC}"/>
            </c:ext>
          </c:extLst>
        </c:ser>
        <c:ser>
          <c:idx val="1"/>
          <c:order val="1"/>
          <c:tx>
            <c:strRef>
              <c:f>Results!$A$35</c:f>
              <c:strCache>
                <c:ptCount val="1"/>
                <c:pt idx="0">
                  <c:v>CNN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6.154870642553574E-2"/>
                  <c:y val="1.046177561639583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BE6-4C37-8A46-D94AED7E2F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Results!$B$35</c:f>
              <c:numCache>
                <c:formatCode>0.00</c:formatCode>
                <c:ptCount val="1"/>
                <c:pt idx="0">
                  <c:v>0.42726517040731504</c:v>
                </c:pt>
              </c:numCache>
            </c:numRef>
          </c:xVal>
          <c:yVal>
            <c:numRef>
              <c:f>Results!$C$35</c:f>
              <c:numCache>
                <c:formatCode>0.00</c:formatCode>
                <c:ptCount val="1"/>
                <c:pt idx="0">
                  <c:v>0.87666666666666671</c:v>
                </c:pt>
              </c:numCache>
            </c:numRef>
          </c:yVal>
          <c:bubbleSize>
            <c:numRef>
              <c:f>Results!$D$35</c:f>
              <c:numCache>
                <c:formatCode>0.00</c:formatCode>
                <c:ptCount val="1"/>
                <c:pt idx="0">
                  <c:v>0.39246120738709922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CBE6-4C37-8A46-D94AED7E2FEC}"/>
            </c:ext>
          </c:extLst>
        </c:ser>
        <c:ser>
          <c:idx val="2"/>
          <c:order val="2"/>
          <c:tx>
            <c:strRef>
              <c:f>Results!$A$36</c:f>
              <c:strCache>
                <c:ptCount val="1"/>
                <c:pt idx="0">
                  <c:v>BERT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8927938335042822E-2"/>
                  <c:y val="3.4608314760590439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E6-4C37-8A46-D94AED7E2F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Results!$B$36</c:f>
              <c:numCache>
                <c:formatCode>0.00</c:formatCode>
                <c:ptCount val="1"/>
                <c:pt idx="0">
                  <c:v>0.33582709891936824</c:v>
                </c:pt>
              </c:numCache>
            </c:numRef>
          </c:xVal>
          <c:yVal>
            <c:numRef>
              <c:f>Results!$C$36</c:f>
              <c:numCache>
                <c:formatCode>0.00</c:formatCode>
                <c:ptCount val="1"/>
                <c:pt idx="0">
                  <c:v>0.68333333333333335</c:v>
                </c:pt>
              </c:numCache>
            </c:numRef>
          </c:yVal>
          <c:bubbleSize>
            <c:numRef>
              <c:f>Results!$D$36</c:f>
              <c:numCache>
                <c:formatCode>0.00</c:formatCode>
                <c:ptCount val="1"/>
                <c:pt idx="0">
                  <c:v>0.28274155925518957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5-CBE6-4C37-8A46-D94AED7E2FEC}"/>
            </c:ext>
          </c:extLst>
        </c:ser>
        <c:ser>
          <c:idx val="3"/>
          <c:order val="3"/>
          <c:tx>
            <c:strRef>
              <c:f>Results!$A$37</c:f>
              <c:strCache>
                <c:ptCount val="1"/>
                <c:pt idx="0">
                  <c:v>1 Out of 3</c:v>
                </c:pt>
              </c:strCache>
            </c:strRef>
          </c:tx>
          <c:spPr>
            <a:solidFill>
              <a:schemeClr val="accent4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5402930646360003E-2"/>
                  <c:y val="2.9993930362123403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BE6-4C37-8A46-D94AED7E2F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Results!$B$37</c:f>
              <c:numCache>
                <c:formatCode>0.00</c:formatCode>
                <c:ptCount val="1"/>
                <c:pt idx="0">
                  <c:v>0.52535328345802168</c:v>
                </c:pt>
              </c:numCache>
            </c:numRef>
          </c:xVal>
          <c:yVal>
            <c:numRef>
              <c:f>Results!$C$37</c:f>
              <c:numCache>
                <c:formatCode>0.00</c:formatCode>
                <c:ptCount val="1"/>
                <c:pt idx="0">
                  <c:v>0.94</c:v>
                </c:pt>
              </c:numCache>
            </c:numRef>
          </c:yVal>
          <c:bubbleSize>
            <c:numRef>
              <c:f>Results!$D$37</c:f>
              <c:numCache>
                <c:formatCode>0.00</c:formatCode>
                <c:ptCount val="1"/>
                <c:pt idx="0">
                  <c:v>0.41638906749510274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CBE6-4C37-8A46-D94AED7E2FEC}"/>
            </c:ext>
          </c:extLst>
        </c:ser>
        <c:ser>
          <c:idx val="4"/>
          <c:order val="4"/>
          <c:tx>
            <c:strRef>
              <c:f>Results!$A$38</c:f>
              <c:strCache>
                <c:ptCount val="1"/>
                <c:pt idx="0">
                  <c:v>2 out of 3</c:v>
                </c:pt>
              </c:strCache>
            </c:strRef>
          </c:tx>
          <c:spPr>
            <a:solidFill>
              <a:schemeClr val="accent5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6185517305198246E-2"/>
                  <c:y val="-7.6598473707370721E-3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BE6-4C37-8A46-D94AED7E2F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Results!$B$38</c:f>
              <c:numCache>
                <c:formatCode>0.00</c:formatCode>
                <c:ptCount val="1"/>
                <c:pt idx="0">
                  <c:v>0.3258520365752286</c:v>
                </c:pt>
              </c:numCache>
            </c:numRef>
          </c:xVal>
          <c:yVal>
            <c:numRef>
              <c:f>Results!$C$38</c:f>
              <c:numCache>
                <c:formatCode>0.00</c:formatCode>
                <c:ptCount val="1"/>
                <c:pt idx="0">
                  <c:v>0.73333333333333339</c:v>
                </c:pt>
              </c:numCache>
            </c:numRef>
          </c:yVal>
          <c:bubbleSize>
            <c:numRef>
              <c:f>Results!$D$38</c:f>
              <c:numCache>
                <c:formatCode>0.00</c:formatCode>
                <c:ptCount val="1"/>
                <c:pt idx="0">
                  <c:v>0.32172838102116635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9-CBE6-4C37-8A46-D94AED7E2FEC}"/>
            </c:ext>
          </c:extLst>
        </c:ser>
        <c:ser>
          <c:idx val="5"/>
          <c:order val="5"/>
          <c:tx>
            <c:strRef>
              <c:f>Results!$A$39</c:f>
              <c:strCache>
                <c:ptCount val="1"/>
                <c:pt idx="0">
                  <c:v>3 Out of 3</c:v>
                </c:pt>
              </c:strCache>
            </c:strRef>
          </c:tx>
          <c:spPr>
            <a:solidFill>
              <a:schemeClr val="accent6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0754245074557489E-2"/>
                  <c:y val="-2.356701441934728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BE6-4C37-8A46-D94AED7E2F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Results!$B$39</c:f>
              <c:numCache>
                <c:formatCode>0.00</c:formatCode>
                <c:ptCount val="1"/>
                <c:pt idx="0">
                  <c:v>0.19451371571072318</c:v>
                </c:pt>
              </c:numCache>
            </c:numRef>
          </c:xVal>
          <c:yVal>
            <c:numRef>
              <c:f>Results!$C$39</c:f>
              <c:numCache>
                <c:formatCode>0.00</c:formatCode>
                <c:ptCount val="1"/>
                <c:pt idx="0">
                  <c:v>0.5</c:v>
                </c:pt>
              </c:numCache>
            </c:numRef>
          </c:yVal>
          <c:bubbleSize>
            <c:numRef>
              <c:f>Results!$D$39</c:f>
              <c:numCache>
                <c:formatCode>0.00</c:formatCode>
                <c:ptCount val="1"/>
                <c:pt idx="0">
                  <c:v>0.21860008101786002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B-CBE6-4C37-8A46-D94AED7E2FEC}"/>
            </c:ext>
          </c:extLst>
        </c:ser>
        <c:ser>
          <c:idx val="6"/>
          <c:order val="6"/>
          <c:tx>
            <c:strRef>
              <c:f>Results!$A$40</c:f>
              <c:strCache>
                <c:ptCount val="1"/>
                <c:pt idx="0">
                  <c:v>BERT&amp;CNN Agree</c:v>
                </c:pt>
              </c:strCache>
            </c:strRef>
          </c:tx>
          <c:spPr>
            <a:solidFill>
              <a:schemeClr val="accent1">
                <a:lumMod val="60000"/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2461788006979489E-2"/>
                  <c:y val="-2.5260984815738623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BE6-4C37-8A46-D94AED7E2F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Results!$B$40</c:f>
              <c:numCache>
                <c:formatCode>0.00</c:formatCode>
                <c:ptCount val="1"/>
                <c:pt idx="0">
                  <c:v>0.27265170407315048</c:v>
                </c:pt>
              </c:numCache>
            </c:numRef>
          </c:xVal>
          <c:yVal>
            <c:numRef>
              <c:f>Results!$C$40</c:f>
              <c:numCache>
                <c:formatCode>0.00</c:formatCode>
                <c:ptCount val="1"/>
                <c:pt idx="0">
                  <c:v>0.6333333333333333</c:v>
                </c:pt>
              </c:numCache>
            </c:numRef>
          </c:yVal>
          <c:bubbleSize>
            <c:numRef>
              <c:f>Results!$D$40</c:f>
              <c:numCache>
                <c:formatCode>0.00</c:formatCode>
                <c:ptCount val="1"/>
                <c:pt idx="0">
                  <c:v>0.2735902964661262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D-CBE6-4C37-8A46-D94AED7E2FEC}"/>
            </c:ext>
          </c:extLst>
        </c:ser>
        <c:ser>
          <c:idx val="7"/>
          <c:order val="7"/>
          <c:tx>
            <c:strRef>
              <c:f>Results!$A$41</c:f>
              <c:strCache>
                <c:ptCount val="1"/>
                <c:pt idx="0">
                  <c:v>Bert &amp; FNN agree</c:v>
                </c:pt>
              </c:strCache>
            </c:strRef>
          </c:tx>
          <c:spPr>
            <a:solidFill>
              <a:schemeClr val="accent2">
                <a:lumMod val="60000"/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1527777503905959E-3"/>
                  <c:y val="4.6408304579730189E-4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BE6-4C37-8A46-D94AED7E2F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Results!$B$41</c:f>
              <c:numCache>
                <c:formatCode>0.00</c:formatCode>
                <c:ptCount val="1"/>
                <c:pt idx="0">
                  <c:v>0.2061512884455528</c:v>
                </c:pt>
              </c:numCache>
            </c:numRef>
          </c:xVal>
          <c:yVal>
            <c:numRef>
              <c:f>Results!$C$41</c:f>
              <c:numCache>
                <c:formatCode>0.00</c:formatCode>
                <c:ptCount val="1"/>
                <c:pt idx="0">
                  <c:v>0.51666666666666661</c:v>
                </c:pt>
              </c:numCache>
            </c:numRef>
          </c:yVal>
          <c:bubbleSize>
            <c:numRef>
              <c:f>Results!$D$41</c:f>
              <c:numCache>
                <c:formatCode>0.00</c:formatCode>
                <c:ptCount val="1"/>
                <c:pt idx="0">
                  <c:v>0.22428495930239226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F-CBE6-4C37-8A46-D94AED7E2FE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8"/>
        <c:showNegBubbles val="0"/>
        <c:axId val="1270058544"/>
        <c:axId val="1270055632"/>
      </c:bubbleChart>
      <c:valAx>
        <c:axId val="1270058544"/>
        <c:scaling>
          <c:orientation val="minMax"/>
          <c:min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Percent of Sentences Given</a:t>
                </a:r>
                <a:r>
                  <a:rPr lang="en-US" sz="1600" baseline="0"/>
                  <a:t> to the Reviewer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055632"/>
        <c:crosses val="autoZero"/>
        <c:crossBetween val="midCat"/>
      </c:valAx>
      <c:valAx>
        <c:axId val="127005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Percent of True Requirements Given</a:t>
                </a:r>
                <a:r>
                  <a:rPr lang="en-US" sz="1200" baseline="0"/>
                  <a:t> to the Reviewer (Sensitivity=FN/TP+FN)</a:t>
                </a:r>
                <a:endParaRPr 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058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baseline="0">
                <a:effectLst/>
              </a:rPr>
              <a:t>Percent of True Requirements Given to the Reviewer </a:t>
            </a:r>
            <a:r>
              <a:rPr lang="en-US" sz="1800"/>
              <a:t>vs. </a:t>
            </a:r>
            <a:r>
              <a:rPr lang="en-US" sz="1800" b="0" i="0" baseline="0">
                <a:effectLst/>
              </a:rPr>
              <a:t>Percent of Sentences Given to the Reviewer</a:t>
            </a:r>
            <a:r>
              <a:rPr lang="en-US" sz="1800"/>
              <a:t> with Corresponding</a:t>
            </a:r>
            <a:r>
              <a:rPr lang="en-US" sz="1800" baseline="0"/>
              <a:t> MCC Score</a:t>
            </a:r>
            <a:endParaRPr lang="en-US" sz="1800"/>
          </a:p>
        </c:rich>
      </c:tx>
      <c:layout>
        <c:manualLayout>
          <c:xMode val="edge"/>
          <c:yMode val="edge"/>
          <c:x val="0.14929558749159935"/>
          <c:y val="5.129918149226370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29163423455919"/>
          <c:y val="0.14012033368186635"/>
          <c:w val="0.84652471665603934"/>
          <c:h val="0.66102429443610555"/>
        </c:manualLayout>
      </c:layout>
      <c:bubbleChart>
        <c:varyColors val="0"/>
        <c:ser>
          <c:idx val="0"/>
          <c:order val="0"/>
          <c:tx>
            <c:strRef>
              <c:f>Results!$A$34</c:f>
              <c:strCache>
                <c:ptCount val="1"/>
                <c:pt idx="0">
                  <c:v>FNN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981774290316942E-2"/>
                  <c:y val="3.996093033425098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0EB-43FB-9182-7C739DE5BD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Results!$B$34</c:f>
              <c:numCache>
                <c:formatCode>0.00</c:formatCode>
                <c:ptCount val="1"/>
                <c:pt idx="0">
                  <c:v>0.28262676641729012</c:v>
                </c:pt>
              </c:numCache>
            </c:numRef>
          </c:xVal>
          <c:yVal>
            <c:numRef>
              <c:f>Results!$C$34</c:f>
              <c:numCache>
                <c:formatCode>0.00</c:formatCode>
                <c:ptCount val="1"/>
                <c:pt idx="0">
                  <c:v>0.61333333333333329</c:v>
                </c:pt>
              </c:numCache>
            </c:numRef>
          </c:yVal>
          <c:bubbleSize>
            <c:numRef>
              <c:f>Results!$D$34</c:f>
              <c:numCache>
                <c:formatCode>0.00</c:formatCode>
                <c:ptCount val="1"/>
                <c:pt idx="0">
                  <c:v>0.25582616473682307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C0EB-43FB-9182-7C739DE5BD0B}"/>
            </c:ext>
          </c:extLst>
        </c:ser>
        <c:ser>
          <c:idx val="1"/>
          <c:order val="1"/>
          <c:tx>
            <c:strRef>
              <c:f>Results!$A$35</c:f>
              <c:strCache>
                <c:ptCount val="1"/>
                <c:pt idx="0">
                  <c:v>CNN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6.154870642553574E-2"/>
                  <c:y val="1.046177561639583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0EB-43FB-9182-7C739DE5BD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Results!$B$35</c:f>
              <c:numCache>
                <c:formatCode>0.00</c:formatCode>
                <c:ptCount val="1"/>
                <c:pt idx="0">
                  <c:v>0.42726517040731504</c:v>
                </c:pt>
              </c:numCache>
            </c:numRef>
          </c:xVal>
          <c:yVal>
            <c:numRef>
              <c:f>Results!$C$35</c:f>
              <c:numCache>
                <c:formatCode>0.00</c:formatCode>
                <c:ptCount val="1"/>
                <c:pt idx="0">
                  <c:v>0.87666666666666671</c:v>
                </c:pt>
              </c:numCache>
            </c:numRef>
          </c:yVal>
          <c:bubbleSize>
            <c:numRef>
              <c:f>Results!$D$35</c:f>
              <c:numCache>
                <c:formatCode>0.00</c:formatCode>
                <c:ptCount val="1"/>
                <c:pt idx="0">
                  <c:v>0.39246120738709922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C0EB-43FB-9182-7C739DE5BD0B}"/>
            </c:ext>
          </c:extLst>
        </c:ser>
        <c:ser>
          <c:idx val="2"/>
          <c:order val="2"/>
          <c:tx>
            <c:strRef>
              <c:f>Results!$A$36</c:f>
              <c:strCache>
                <c:ptCount val="1"/>
                <c:pt idx="0">
                  <c:v>BERT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8927938335042822E-2"/>
                  <c:y val="3.4608314760590439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0EB-43FB-9182-7C739DE5BD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Results!$B$36</c:f>
              <c:numCache>
                <c:formatCode>0.00</c:formatCode>
                <c:ptCount val="1"/>
                <c:pt idx="0">
                  <c:v>0.33582709891936824</c:v>
                </c:pt>
              </c:numCache>
            </c:numRef>
          </c:xVal>
          <c:yVal>
            <c:numRef>
              <c:f>Results!$C$36</c:f>
              <c:numCache>
                <c:formatCode>0.00</c:formatCode>
                <c:ptCount val="1"/>
                <c:pt idx="0">
                  <c:v>0.68333333333333335</c:v>
                </c:pt>
              </c:numCache>
            </c:numRef>
          </c:yVal>
          <c:bubbleSize>
            <c:numRef>
              <c:f>Results!$D$36</c:f>
              <c:numCache>
                <c:formatCode>0.00</c:formatCode>
                <c:ptCount val="1"/>
                <c:pt idx="0">
                  <c:v>0.28274155925518957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5-C0EB-43FB-9182-7C739DE5BD0B}"/>
            </c:ext>
          </c:extLst>
        </c:ser>
        <c:ser>
          <c:idx val="3"/>
          <c:order val="3"/>
          <c:tx>
            <c:strRef>
              <c:f>Results!$A$37</c:f>
              <c:strCache>
                <c:ptCount val="1"/>
                <c:pt idx="0">
                  <c:v>1 Out of 3</c:v>
                </c:pt>
              </c:strCache>
            </c:strRef>
          </c:tx>
          <c:spPr>
            <a:solidFill>
              <a:schemeClr val="accent4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5402930646360003E-2"/>
                  <c:y val="2.9993930362123403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0EB-43FB-9182-7C739DE5BD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Results!$B$37</c:f>
              <c:numCache>
                <c:formatCode>0.00</c:formatCode>
                <c:ptCount val="1"/>
                <c:pt idx="0">
                  <c:v>0.52535328345802168</c:v>
                </c:pt>
              </c:numCache>
            </c:numRef>
          </c:xVal>
          <c:yVal>
            <c:numRef>
              <c:f>Results!$C$37</c:f>
              <c:numCache>
                <c:formatCode>0.00</c:formatCode>
                <c:ptCount val="1"/>
                <c:pt idx="0">
                  <c:v>0.94</c:v>
                </c:pt>
              </c:numCache>
            </c:numRef>
          </c:yVal>
          <c:bubbleSize>
            <c:numRef>
              <c:f>Results!$D$37</c:f>
              <c:numCache>
                <c:formatCode>0.00</c:formatCode>
                <c:ptCount val="1"/>
                <c:pt idx="0">
                  <c:v>0.41638906749510274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C0EB-43FB-9182-7C739DE5BD0B}"/>
            </c:ext>
          </c:extLst>
        </c:ser>
        <c:ser>
          <c:idx val="4"/>
          <c:order val="4"/>
          <c:tx>
            <c:strRef>
              <c:f>Results!$A$38</c:f>
              <c:strCache>
                <c:ptCount val="1"/>
                <c:pt idx="0">
                  <c:v>2 out of 3</c:v>
                </c:pt>
              </c:strCache>
            </c:strRef>
          </c:tx>
          <c:spPr>
            <a:solidFill>
              <a:schemeClr val="accent5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6185517305198246E-2"/>
                  <c:y val="-7.6598473707370721E-3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C0EB-43FB-9182-7C739DE5BD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Results!$B$38</c:f>
              <c:numCache>
                <c:formatCode>0.00</c:formatCode>
                <c:ptCount val="1"/>
                <c:pt idx="0">
                  <c:v>0.3258520365752286</c:v>
                </c:pt>
              </c:numCache>
            </c:numRef>
          </c:xVal>
          <c:yVal>
            <c:numRef>
              <c:f>Results!$C$38</c:f>
              <c:numCache>
                <c:formatCode>0.00</c:formatCode>
                <c:ptCount val="1"/>
                <c:pt idx="0">
                  <c:v>0.73333333333333339</c:v>
                </c:pt>
              </c:numCache>
            </c:numRef>
          </c:yVal>
          <c:bubbleSize>
            <c:numRef>
              <c:f>Results!$D$38</c:f>
              <c:numCache>
                <c:formatCode>0.00</c:formatCode>
                <c:ptCount val="1"/>
                <c:pt idx="0">
                  <c:v>0.32172838102116635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9-C0EB-43FB-9182-7C739DE5BD0B}"/>
            </c:ext>
          </c:extLst>
        </c:ser>
        <c:ser>
          <c:idx val="5"/>
          <c:order val="5"/>
          <c:tx>
            <c:strRef>
              <c:f>Results!$A$39</c:f>
              <c:strCache>
                <c:ptCount val="1"/>
                <c:pt idx="0">
                  <c:v>3 Out of 3</c:v>
                </c:pt>
              </c:strCache>
            </c:strRef>
          </c:tx>
          <c:spPr>
            <a:solidFill>
              <a:schemeClr val="accent6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0754245074557489E-2"/>
                  <c:y val="-2.356701441934728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0EB-43FB-9182-7C739DE5BD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Results!$B$39</c:f>
              <c:numCache>
                <c:formatCode>0.00</c:formatCode>
                <c:ptCount val="1"/>
                <c:pt idx="0">
                  <c:v>0.19451371571072318</c:v>
                </c:pt>
              </c:numCache>
            </c:numRef>
          </c:xVal>
          <c:yVal>
            <c:numRef>
              <c:f>Results!$C$39</c:f>
              <c:numCache>
                <c:formatCode>0.00</c:formatCode>
                <c:ptCount val="1"/>
                <c:pt idx="0">
                  <c:v>0.5</c:v>
                </c:pt>
              </c:numCache>
            </c:numRef>
          </c:yVal>
          <c:bubbleSize>
            <c:numRef>
              <c:f>Results!$D$39</c:f>
              <c:numCache>
                <c:formatCode>0.00</c:formatCode>
                <c:ptCount val="1"/>
                <c:pt idx="0">
                  <c:v>0.21860008101786002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B-C0EB-43FB-9182-7C739DE5BD0B}"/>
            </c:ext>
          </c:extLst>
        </c:ser>
        <c:ser>
          <c:idx val="6"/>
          <c:order val="6"/>
          <c:tx>
            <c:strRef>
              <c:f>Results!$A$40</c:f>
              <c:strCache>
                <c:ptCount val="1"/>
                <c:pt idx="0">
                  <c:v>BERT&amp;CNN Agree</c:v>
                </c:pt>
              </c:strCache>
            </c:strRef>
          </c:tx>
          <c:spPr>
            <a:solidFill>
              <a:schemeClr val="accent1">
                <a:lumMod val="60000"/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2461788006979489E-2"/>
                  <c:y val="-2.5260984815738623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0EB-43FB-9182-7C739DE5BD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Results!$B$40</c:f>
              <c:numCache>
                <c:formatCode>0.00</c:formatCode>
                <c:ptCount val="1"/>
                <c:pt idx="0">
                  <c:v>0.27265170407315048</c:v>
                </c:pt>
              </c:numCache>
            </c:numRef>
          </c:xVal>
          <c:yVal>
            <c:numRef>
              <c:f>Results!$C$40</c:f>
              <c:numCache>
                <c:formatCode>0.00</c:formatCode>
                <c:ptCount val="1"/>
                <c:pt idx="0">
                  <c:v>0.6333333333333333</c:v>
                </c:pt>
              </c:numCache>
            </c:numRef>
          </c:yVal>
          <c:bubbleSize>
            <c:numRef>
              <c:f>Results!$D$40</c:f>
              <c:numCache>
                <c:formatCode>0.00</c:formatCode>
                <c:ptCount val="1"/>
                <c:pt idx="0">
                  <c:v>0.2735902964661262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D-C0EB-43FB-9182-7C739DE5BD0B}"/>
            </c:ext>
          </c:extLst>
        </c:ser>
        <c:ser>
          <c:idx val="7"/>
          <c:order val="7"/>
          <c:tx>
            <c:strRef>
              <c:f>Results!$A$41</c:f>
              <c:strCache>
                <c:ptCount val="1"/>
                <c:pt idx="0">
                  <c:v>Bert &amp; FNN agree</c:v>
                </c:pt>
              </c:strCache>
            </c:strRef>
          </c:tx>
          <c:spPr>
            <a:solidFill>
              <a:schemeClr val="accent2">
                <a:lumMod val="60000"/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1527777503905959E-3"/>
                  <c:y val="4.6408304579730189E-4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0EB-43FB-9182-7C739DE5BD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Results!$B$41</c:f>
              <c:numCache>
                <c:formatCode>0.00</c:formatCode>
                <c:ptCount val="1"/>
                <c:pt idx="0">
                  <c:v>0.2061512884455528</c:v>
                </c:pt>
              </c:numCache>
            </c:numRef>
          </c:xVal>
          <c:yVal>
            <c:numRef>
              <c:f>Results!$C$41</c:f>
              <c:numCache>
                <c:formatCode>0.00</c:formatCode>
                <c:ptCount val="1"/>
                <c:pt idx="0">
                  <c:v>0.51666666666666661</c:v>
                </c:pt>
              </c:numCache>
            </c:numRef>
          </c:yVal>
          <c:bubbleSize>
            <c:numRef>
              <c:f>Results!$D$41</c:f>
              <c:numCache>
                <c:formatCode>0.00</c:formatCode>
                <c:ptCount val="1"/>
                <c:pt idx="0">
                  <c:v>0.22428495930239226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F-C0EB-43FB-9182-7C739DE5BD0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8"/>
        <c:showNegBubbles val="0"/>
        <c:axId val="1270058544"/>
        <c:axId val="1270055632"/>
      </c:bubbleChart>
      <c:valAx>
        <c:axId val="1270058544"/>
        <c:scaling>
          <c:orientation val="minMax"/>
          <c:min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Percent of Sentences Given</a:t>
                </a:r>
                <a:r>
                  <a:rPr lang="en-US" sz="1600" baseline="0"/>
                  <a:t> to the Reviewer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055632"/>
        <c:crosses val="autoZero"/>
        <c:crossBetween val="midCat"/>
      </c:valAx>
      <c:valAx>
        <c:axId val="127005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Percent of True Requirements Given</a:t>
                </a:r>
                <a:r>
                  <a:rPr lang="en-US" sz="1200" baseline="0"/>
                  <a:t> to the Reviewer (Sensitivity=FN/TP+FN)</a:t>
                </a:r>
                <a:endParaRPr 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058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baseline="0">
                <a:effectLst/>
              </a:rPr>
              <a:t>Percent of True Requirements Given to the Reviewer </a:t>
            </a:r>
            <a:r>
              <a:rPr lang="en-US" sz="1800"/>
              <a:t>vs. </a:t>
            </a:r>
            <a:r>
              <a:rPr lang="en-US" sz="1800" b="0" i="0" baseline="0">
                <a:effectLst/>
              </a:rPr>
              <a:t>Percent of Sentences Given to the Reviewer</a:t>
            </a:r>
            <a:r>
              <a:rPr lang="en-US" sz="1800"/>
              <a:t> with Corresponding</a:t>
            </a:r>
            <a:r>
              <a:rPr lang="en-US" sz="1800" baseline="0"/>
              <a:t> MCC Score</a:t>
            </a:r>
            <a:endParaRPr lang="en-US" sz="1800"/>
          </a:p>
        </c:rich>
      </c:tx>
      <c:layout>
        <c:manualLayout>
          <c:xMode val="edge"/>
          <c:yMode val="edge"/>
          <c:x val="0.14929558749159935"/>
          <c:y val="5.129918149226370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646803627653377"/>
          <c:y val="0.15690664298806486"/>
          <c:w val="0.84652471665603934"/>
          <c:h val="0.64473096523054496"/>
        </c:manualLayout>
      </c:layout>
      <c:bubbleChart>
        <c:varyColors val="0"/>
        <c:ser>
          <c:idx val="0"/>
          <c:order val="0"/>
          <c:tx>
            <c:strRef>
              <c:f>Results!$A$34</c:f>
              <c:strCache>
                <c:ptCount val="1"/>
                <c:pt idx="0">
                  <c:v>FNN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981774290316942E-2"/>
                  <c:y val="3.996093033425098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923-4F38-B6CE-0740831DE8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Results!$B$34</c:f>
              <c:numCache>
                <c:formatCode>0.00</c:formatCode>
                <c:ptCount val="1"/>
                <c:pt idx="0">
                  <c:v>0.28262676641729012</c:v>
                </c:pt>
              </c:numCache>
            </c:numRef>
          </c:xVal>
          <c:yVal>
            <c:numRef>
              <c:f>Results!$C$34</c:f>
              <c:numCache>
                <c:formatCode>0.00</c:formatCode>
                <c:ptCount val="1"/>
                <c:pt idx="0">
                  <c:v>0.61333333333333329</c:v>
                </c:pt>
              </c:numCache>
            </c:numRef>
          </c:yVal>
          <c:bubbleSize>
            <c:numRef>
              <c:f>Results!$D$34</c:f>
              <c:numCache>
                <c:formatCode>0.00</c:formatCode>
                <c:ptCount val="1"/>
                <c:pt idx="0">
                  <c:v>0.25582616473682307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E923-4F38-B6CE-0740831DE8B3}"/>
            </c:ext>
          </c:extLst>
        </c:ser>
        <c:ser>
          <c:idx val="1"/>
          <c:order val="1"/>
          <c:tx>
            <c:strRef>
              <c:f>Results!$A$35</c:f>
              <c:strCache>
                <c:ptCount val="1"/>
                <c:pt idx="0">
                  <c:v>CNN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6.154870642553574E-2"/>
                  <c:y val="1.046177561639583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923-4F38-B6CE-0740831DE8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Results!$B$35</c:f>
              <c:numCache>
                <c:formatCode>0.00</c:formatCode>
                <c:ptCount val="1"/>
                <c:pt idx="0">
                  <c:v>0.42726517040731504</c:v>
                </c:pt>
              </c:numCache>
            </c:numRef>
          </c:xVal>
          <c:yVal>
            <c:numRef>
              <c:f>Results!$C$35</c:f>
              <c:numCache>
                <c:formatCode>0.00</c:formatCode>
                <c:ptCount val="1"/>
                <c:pt idx="0">
                  <c:v>0.87666666666666671</c:v>
                </c:pt>
              </c:numCache>
            </c:numRef>
          </c:yVal>
          <c:bubbleSize>
            <c:numRef>
              <c:f>Results!$D$35</c:f>
              <c:numCache>
                <c:formatCode>0.00</c:formatCode>
                <c:ptCount val="1"/>
                <c:pt idx="0">
                  <c:v>0.39246120738709922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E923-4F38-B6CE-0740831DE8B3}"/>
            </c:ext>
          </c:extLst>
        </c:ser>
        <c:ser>
          <c:idx val="2"/>
          <c:order val="2"/>
          <c:tx>
            <c:strRef>
              <c:f>Results!$A$36</c:f>
              <c:strCache>
                <c:ptCount val="1"/>
                <c:pt idx="0">
                  <c:v>BERT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8927938335042822E-2"/>
                  <c:y val="3.4608314760590439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23-4F38-B6CE-0740831DE8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Results!$B$36</c:f>
              <c:numCache>
                <c:formatCode>0.00</c:formatCode>
                <c:ptCount val="1"/>
                <c:pt idx="0">
                  <c:v>0.33582709891936824</c:v>
                </c:pt>
              </c:numCache>
            </c:numRef>
          </c:xVal>
          <c:yVal>
            <c:numRef>
              <c:f>Results!$C$36</c:f>
              <c:numCache>
                <c:formatCode>0.00</c:formatCode>
                <c:ptCount val="1"/>
                <c:pt idx="0">
                  <c:v>0.68333333333333335</c:v>
                </c:pt>
              </c:numCache>
            </c:numRef>
          </c:yVal>
          <c:bubbleSize>
            <c:numRef>
              <c:f>Results!$D$36</c:f>
              <c:numCache>
                <c:formatCode>0.00</c:formatCode>
                <c:ptCount val="1"/>
                <c:pt idx="0">
                  <c:v>0.28274155925518957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5-E923-4F38-B6CE-0740831DE8B3}"/>
            </c:ext>
          </c:extLst>
        </c:ser>
        <c:ser>
          <c:idx val="3"/>
          <c:order val="3"/>
          <c:tx>
            <c:strRef>
              <c:f>Results!$A$37</c:f>
              <c:strCache>
                <c:ptCount val="1"/>
                <c:pt idx="0">
                  <c:v>1 Out of 3</c:v>
                </c:pt>
              </c:strCache>
            </c:strRef>
          </c:tx>
          <c:spPr>
            <a:solidFill>
              <a:schemeClr val="accent4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5402930646360003E-2"/>
                  <c:y val="2.9993930362123403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923-4F38-B6CE-0740831DE8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Results!$B$37</c:f>
              <c:numCache>
                <c:formatCode>0.00</c:formatCode>
                <c:ptCount val="1"/>
                <c:pt idx="0">
                  <c:v>0.52535328345802168</c:v>
                </c:pt>
              </c:numCache>
            </c:numRef>
          </c:xVal>
          <c:yVal>
            <c:numRef>
              <c:f>Results!$C$37</c:f>
              <c:numCache>
                <c:formatCode>0.00</c:formatCode>
                <c:ptCount val="1"/>
                <c:pt idx="0">
                  <c:v>0.94</c:v>
                </c:pt>
              </c:numCache>
            </c:numRef>
          </c:yVal>
          <c:bubbleSize>
            <c:numRef>
              <c:f>Results!$D$37</c:f>
              <c:numCache>
                <c:formatCode>0.00</c:formatCode>
                <c:ptCount val="1"/>
                <c:pt idx="0">
                  <c:v>0.41638906749510274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7-E923-4F38-B6CE-0740831DE8B3}"/>
            </c:ext>
          </c:extLst>
        </c:ser>
        <c:ser>
          <c:idx val="4"/>
          <c:order val="4"/>
          <c:tx>
            <c:strRef>
              <c:f>Results!$A$38</c:f>
              <c:strCache>
                <c:ptCount val="1"/>
                <c:pt idx="0">
                  <c:v>2 out of 3</c:v>
                </c:pt>
              </c:strCache>
            </c:strRef>
          </c:tx>
          <c:spPr>
            <a:solidFill>
              <a:schemeClr val="accent5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6185517305198246E-2"/>
                  <c:y val="-7.6598473707370721E-3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923-4F38-B6CE-0740831DE8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Results!$B$38</c:f>
              <c:numCache>
                <c:formatCode>0.00</c:formatCode>
                <c:ptCount val="1"/>
                <c:pt idx="0">
                  <c:v>0.3258520365752286</c:v>
                </c:pt>
              </c:numCache>
            </c:numRef>
          </c:xVal>
          <c:yVal>
            <c:numRef>
              <c:f>Results!$C$38</c:f>
              <c:numCache>
                <c:formatCode>0.00</c:formatCode>
                <c:ptCount val="1"/>
                <c:pt idx="0">
                  <c:v>0.73333333333333339</c:v>
                </c:pt>
              </c:numCache>
            </c:numRef>
          </c:yVal>
          <c:bubbleSize>
            <c:numRef>
              <c:f>Results!$D$38</c:f>
              <c:numCache>
                <c:formatCode>0.00</c:formatCode>
                <c:ptCount val="1"/>
                <c:pt idx="0">
                  <c:v>0.32172838102116635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9-E923-4F38-B6CE-0740831DE8B3}"/>
            </c:ext>
          </c:extLst>
        </c:ser>
        <c:ser>
          <c:idx val="5"/>
          <c:order val="5"/>
          <c:tx>
            <c:strRef>
              <c:f>Results!$A$39</c:f>
              <c:strCache>
                <c:ptCount val="1"/>
                <c:pt idx="0">
                  <c:v>3 Out of 3</c:v>
                </c:pt>
              </c:strCache>
            </c:strRef>
          </c:tx>
          <c:spPr>
            <a:solidFill>
              <a:schemeClr val="accent6"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0754245074557489E-2"/>
                  <c:y val="-2.356701441934728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923-4F38-B6CE-0740831DE8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Results!$B$39</c:f>
              <c:numCache>
                <c:formatCode>0.00</c:formatCode>
                <c:ptCount val="1"/>
                <c:pt idx="0">
                  <c:v>0.19451371571072318</c:v>
                </c:pt>
              </c:numCache>
            </c:numRef>
          </c:xVal>
          <c:yVal>
            <c:numRef>
              <c:f>Results!$C$39</c:f>
              <c:numCache>
                <c:formatCode>0.00</c:formatCode>
                <c:ptCount val="1"/>
                <c:pt idx="0">
                  <c:v>0.5</c:v>
                </c:pt>
              </c:numCache>
            </c:numRef>
          </c:yVal>
          <c:bubbleSize>
            <c:numRef>
              <c:f>Results!$D$39</c:f>
              <c:numCache>
                <c:formatCode>0.00</c:formatCode>
                <c:ptCount val="1"/>
                <c:pt idx="0">
                  <c:v>0.21860008101786002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B-E923-4F38-B6CE-0740831DE8B3}"/>
            </c:ext>
          </c:extLst>
        </c:ser>
        <c:ser>
          <c:idx val="6"/>
          <c:order val="6"/>
          <c:tx>
            <c:strRef>
              <c:f>Results!$A$40</c:f>
              <c:strCache>
                <c:ptCount val="1"/>
                <c:pt idx="0">
                  <c:v>BERT&amp;CNN Agree</c:v>
                </c:pt>
              </c:strCache>
            </c:strRef>
          </c:tx>
          <c:spPr>
            <a:solidFill>
              <a:schemeClr val="accent1">
                <a:lumMod val="60000"/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2461788006979489E-2"/>
                  <c:y val="-2.5260984815738623E-2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923-4F38-B6CE-0740831DE8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Results!$B$40</c:f>
              <c:numCache>
                <c:formatCode>0.00</c:formatCode>
                <c:ptCount val="1"/>
                <c:pt idx="0">
                  <c:v>0.27265170407315048</c:v>
                </c:pt>
              </c:numCache>
            </c:numRef>
          </c:xVal>
          <c:yVal>
            <c:numRef>
              <c:f>Results!$C$40</c:f>
              <c:numCache>
                <c:formatCode>0.00</c:formatCode>
                <c:ptCount val="1"/>
                <c:pt idx="0">
                  <c:v>0.6333333333333333</c:v>
                </c:pt>
              </c:numCache>
            </c:numRef>
          </c:yVal>
          <c:bubbleSize>
            <c:numRef>
              <c:f>Results!$D$40</c:f>
              <c:numCache>
                <c:formatCode>0.00</c:formatCode>
                <c:ptCount val="1"/>
                <c:pt idx="0">
                  <c:v>0.2735902964661262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D-E923-4F38-B6CE-0740831DE8B3}"/>
            </c:ext>
          </c:extLst>
        </c:ser>
        <c:ser>
          <c:idx val="7"/>
          <c:order val="7"/>
          <c:tx>
            <c:strRef>
              <c:f>Results!$A$41</c:f>
              <c:strCache>
                <c:ptCount val="1"/>
                <c:pt idx="0">
                  <c:v>Bert &amp; FNN agree</c:v>
                </c:pt>
              </c:strCache>
            </c:strRef>
          </c:tx>
          <c:spPr>
            <a:solidFill>
              <a:schemeClr val="accent2">
                <a:lumMod val="60000"/>
                <a:alpha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1527777503905959E-3"/>
                  <c:y val="4.6408304579730189E-4"/>
                </c:manualLayout>
              </c:layout>
              <c:dLblPos val="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923-4F38-B6CE-0740831DE8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Results!$B$41</c:f>
              <c:numCache>
                <c:formatCode>0.00</c:formatCode>
                <c:ptCount val="1"/>
                <c:pt idx="0">
                  <c:v>0.2061512884455528</c:v>
                </c:pt>
              </c:numCache>
            </c:numRef>
          </c:xVal>
          <c:yVal>
            <c:numRef>
              <c:f>Results!$C$41</c:f>
              <c:numCache>
                <c:formatCode>0.00</c:formatCode>
                <c:ptCount val="1"/>
                <c:pt idx="0">
                  <c:v>0.51666666666666661</c:v>
                </c:pt>
              </c:numCache>
            </c:numRef>
          </c:yVal>
          <c:bubbleSize>
            <c:numRef>
              <c:f>Results!$D$41</c:f>
              <c:numCache>
                <c:formatCode>0.00</c:formatCode>
                <c:ptCount val="1"/>
                <c:pt idx="0">
                  <c:v>0.22428495930239226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F-E923-4F38-B6CE-0740831DE8B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8"/>
        <c:showNegBubbles val="0"/>
        <c:axId val="1270058544"/>
        <c:axId val="1270055632"/>
      </c:bubbleChart>
      <c:valAx>
        <c:axId val="1270058544"/>
        <c:scaling>
          <c:orientation val="minMax"/>
          <c:min val="0.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Percent of Sentences Given</a:t>
                </a:r>
                <a:r>
                  <a:rPr lang="en-US" sz="1600" baseline="0"/>
                  <a:t> to the Reviewer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055632"/>
        <c:crosses val="autoZero"/>
        <c:crossBetween val="midCat"/>
      </c:valAx>
      <c:valAx>
        <c:axId val="127005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Percent of True Requirements Given</a:t>
                </a:r>
                <a:r>
                  <a:rPr lang="en-US" sz="1200" baseline="0"/>
                  <a:t> to the Reviewer (Sensitivity=FN/TP+FN)</a:t>
                </a:r>
                <a:endParaRPr 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0585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847EF-9BAC-4339-89B5-D9567712D5C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CAE67-2E80-4E42-8943-971F2538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8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16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Omid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66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Omid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83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Omid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5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Omid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28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Omid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77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Omid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34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24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31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49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1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Alex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30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47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80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9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64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84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31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B4A57-9C08-4C4D-A734-8B85DB400D9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64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B4A57-9C08-4C4D-A734-8B85DB400D9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48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4B4A57-9C08-4C4D-A734-8B85DB400D9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92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2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89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04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7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88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Omid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CAE67-2E80-4E42-8943-971F253822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2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2133600"/>
            <a:ext cx="12192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20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973139"/>
            <a:ext cx="10363200" cy="1144587"/>
          </a:xfrm>
        </p:spPr>
        <p:txBody>
          <a:bodyPr lIns="92075" tIns="46038" rIns="92075" bIns="46038"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2895600"/>
            <a:ext cx="8534400" cy="1752600"/>
          </a:xfrm>
        </p:spPr>
        <p:txBody>
          <a:bodyPr lIns="92075" tIns="46038" rIns="92075" bIns="46038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641600" cy="457200"/>
          </a:xfr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fld id="{846CE7D5-CF57-46EF-B807-FDD0502418D4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04800" y="6248400"/>
            <a:ext cx="6096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4368800" y="6248400"/>
            <a:ext cx="37592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51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5/6/2021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039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5252" y="80964"/>
            <a:ext cx="2722033" cy="51006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80964"/>
            <a:ext cx="7969251" cy="51006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5/6/2021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1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84" y="80964"/>
            <a:ext cx="10871200" cy="103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371600"/>
            <a:ext cx="53340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0" y="1371600"/>
            <a:ext cx="53340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5/6/2021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687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5/6/2021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851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5/6/2021</a:t>
            </a:fld>
            <a:endParaRPr lang="en-US"/>
          </a:p>
        </p:txBody>
      </p:sp>
      <p:pic>
        <p:nvPicPr>
          <p:cNvPr id="6" name="Picture 2" descr="Mitre Corporation - Wikipedia">
            <a:extLst>
              <a:ext uri="{FF2B5EF4-FFF2-40B4-BE49-F238E27FC236}">
                <a16:creationId xmlns:a16="http://schemas.microsoft.com/office/drawing/2014/main" id="{4EADCA17-86E4-4B9D-BEC9-53835B190E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000" y1="40278" x2="30000" y2="40278"/>
                        <a14:foregroundMark x1="41714" y1="38194" x2="41714" y2="38194"/>
                        <a14:foregroundMark x1="52000" y1="45833" x2="52000" y2="45833"/>
                        <a14:foregroundMark x1="60571" y1="47222" x2="60571" y2="47222"/>
                        <a14:foregroundMark x1="76857" y1="51389" x2="76857" y2="51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82" y="353632"/>
            <a:ext cx="1267277" cy="5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GMU_PLogo_RGB">
            <a:extLst>
              <a:ext uri="{FF2B5EF4-FFF2-40B4-BE49-F238E27FC236}">
                <a16:creationId xmlns:a16="http://schemas.microsoft.com/office/drawing/2014/main" id="{9752F14E-C789-4211-88E6-289C7D9745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733" y="80964"/>
            <a:ext cx="1450251" cy="7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4851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5/6/2021</a:t>
            </a:fld>
            <a:endParaRPr lang="en-US"/>
          </a:p>
        </p:txBody>
      </p:sp>
      <p:pic>
        <p:nvPicPr>
          <p:cNvPr id="6" name="Picture 2" descr="Mitre Corporation - Wikipedia">
            <a:extLst>
              <a:ext uri="{FF2B5EF4-FFF2-40B4-BE49-F238E27FC236}">
                <a16:creationId xmlns:a16="http://schemas.microsoft.com/office/drawing/2014/main" id="{3B17EB78-2685-4F45-ACE3-183FA27EEB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000" y1="34028" x2="40000" y2="34028"/>
                        <a14:foregroundMark x1="50571" y1="40278" x2="50571" y2="40278"/>
                        <a14:foregroundMark x1="59429" y1="47222" x2="59429" y2="47222"/>
                        <a14:foregroundMark x1="77143" y1="53472" x2="77143" y2="53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82" y="353632"/>
            <a:ext cx="1267277" cy="5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GMU_PLogo_RGB">
            <a:extLst>
              <a:ext uri="{FF2B5EF4-FFF2-40B4-BE49-F238E27FC236}">
                <a16:creationId xmlns:a16="http://schemas.microsoft.com/office/drawing/2014/main" id="{AC8586F7-86D5-4148-A479-7ED17C5A4E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733" y="72045"/>
            <a:ext cx="1450251" cy="80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8948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371600"/>
            <a:ext cx="53340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0" y="1371600"/>
            <a:ext cx="53340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5/6/2021</a:t>
            </a:fld>
            <a:endParaRPr lang="en-US"/>
          </a:p>
        </p:txBody>
      </p:sp>
      <p:pic>
        <p:nvPicPr>
          <p:cNvPr id="7" name="Picture 2" descr="Mitre Corporation - Wikipedia">
            <a:extLst>
              <a:ext uri="{FF2B5EF4-FFF2-40B4-BE49-F238E27FC236}">
                <a16:creationId xmlns:a16="http://schemas.microsoft.com/office/drawing/2014/main" id="{D26C1501-43D0-471D-990D-7C4154A4F3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0000" y1="37500" x2="40000" y2="37500"/>
                        <a14:foregroundMark x1="51429" y1="37500" x2="51429" y2="37500"/>
                        <a14:foregroundMark x1="61429" y1="39583" x2="61429" y2="39583"/>
                        <a14:foregroundMark x1="76286" y1="43056" x2="76286" y2="43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82" y="353632"/>
            <a:ext cx="1267277" cy="5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GMU_PLogo_RGB">
            <a:extLst>
              <a:ext uri="{FF2B5EF4-FFF2-40B4-BE49-F238E27FC236}">
                <a16:creationId xmlns:a16="http://schemas.microsoft.com/office/drawing/2014/main" id="{4BB6AEC9-049E-4CDE-86EB-3B831C87F5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733" y="80963"/>
            <a:ext cx="1450251" cy="7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9315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5/6/2021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DB55C59-1AD6-4480-A57F-92439586B0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3029" y="353632"/>
            <a:ext cx="1254983" cy="5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GMU_PLogo_RGB">
            <a:extLst>
              <a:ext uri="{FF2B5EF4-FFF2-40B4-BE49-F238E27FC236}">
                <a16:creationId xmlns:a16="http://schemas.microsoft.com/office/drawing/2014/main" id="{A0DF5FD6-27DB-46A2-B50A-A65A497A28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733" y="88669"/>
            <a:ext cx="1450251" cy="78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08921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5/6/2021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FAF524-06BC-46DA-91FB-4CB92D3FFF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3029" y="353632"/>
            <a:ext cx="1254983" cy="5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GMU_PLogo_RGB">
            <a:extLst>
              <a:ext uri="{FF2B5EF4-FFF2-40B4-BE49-F238E27FC236}">
                <a16:creationId xmlns:a16="http://schemas.microsoft.com/office/drawing/2014/main" id="{5627CE05-822B-42E7-B5EB-2463D8A0A4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733" y="80964"/>
            <a:ext cx="1450251" cy="7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3139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5/6/2021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DB32F6-DBD7-4573-BC54-035EA0B3FF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63029" y="353632"/>
            <a:ext cx="1254983" cy="5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GMU_PLogo_RGB">
            <a:extLst>
              <a:ext uri="{FF2B5EF4-FFF2-40B4-BE49-F238E27FC236}">
                <a16:creationId xmlns:a16="http://schemas.microsoft.com/office/drawing/2014/main" id="{190B63CE-8DB1-443B-9069-3A33BF6579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733" y="94211"/>
            <a:ext cx="1450251" cy="78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33264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5/6/2021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812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6CE7D5-CF57-46EF-B807-FDD0502418D4}" type="datetimeFigureOut">
              <a:rPr lang="en-US" smtClean="0"/>
              <a:t>5/6/2021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9616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0C0C0"/>
            </a:gs>
            <a:gs pos="50000">
              <a:srgbClr val="FFFFFF"/>
            </a:gs>
            <a:gs pos="100000">
              <a:srgbClr val="C0C0C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9185" y="6248400"/>
            <a:ext cx="6201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990600"/>
            <a:ext cx="12192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2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371600"/>
            <a:ext cx="10871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36084" y="80964"/>
            <a:ext cx="108712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2484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•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–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•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0C0C0"/>
            </a:gs>
            <a:gs pos="50000">
              <a:srgbClr val="FFFFFF"/>
            </a:gs>
            <a:gs pos="100000">
              <a:srgbClr val="C0C0C0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9185" y="6248400"/>
            <a:ext cx="6201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2051" name="Picture 3" descr="GrayCurv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333876"/>
            <a:ext cx="670560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990600"/>
            <a:ext cx="12192000" cy="103188"/>
          </a:xfrm>
          <a:prstGeom prst="rect">
            <a:avLst/>
          </a:prstGeom>
          <a:gradFill rotWithShape="0">
            <a:gsLst>
              <a:gs pos="0">
                <a:srgbClr val="0066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22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371600"/>
            <a:ext cx="10871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36084" y="80964"/>
            <a:ext cx="108712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2484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CC99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12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•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–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•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6600"/>
        </a:buClr>
        <a:buChar char="–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lreqdataset.isti.cnr.i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chart" Target="../charts/char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chart" Target="../charts/char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chart" Target="../charts/char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nlreqdataset.isti.cnr.i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Autofit/>
          </a:bodyPr>
          <a:lstStyle/>
          <a:p>
            <a:r>
              <a:rPr lang="en-US" sz="4000">
                <a:cs typeface="Arial"/>
              </a:rPr>
              <a:t>Artificial Intelligence for Systems Engineering: Requirements Identification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050554" y="2418818"/>
            <a:ext cx="6078121" cy="348843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cs typeface="Calibri"/>
              </a:rPr>
              <a:t>May 7, 2021</a:t>
            </a:r>
          </a:p>
          <a:p>
            <a:endParaRPr lang="en-US" sz="2000" b="1">
              <a:cs typeface="Calibri"/>
            </a:endParaRPr>
          </a:p>
          <a:p>
            <a:r>
              <a:rPr lang="en-US" sz="2400" b="1">
                <a:cs typeface="Calibri"/>
              </a:rPr>
              <a:t>Faculty Presentation</a:t>
            </a:r>
          </a:p>
          <a:p>
            <a:endParaRPr lang="en-US" sz="3600"/>
          </a:p>
          <a:p>
            <a:r>
              <a:rPr lang="en-US" sz="2000" b="1">
                <a:cs typeface="Calibri"/>
              </a:rPr>
              <a:t>Team Members:</a:t>
            </a:r>
            <a:endParaRPr lang="en-US" sz="2000"/>
          </a:p>
          <a:p>
            <a:r>
              <a:rPr lang="en-US" sz="1800">
                <a:cs typeface="Calibri"/>
              </a:rPr>
              <a:t>Omid Shirazi</a:t>
            </a:r>
          </a:p>
          <a:p>
            <a:r>
              <a:rPr lang="en-US" sz="1800">
                <a:cs typeface="Calibri"/>
              </a:rPr>
              <a:t>Megan Taylor</a:t>
            </a:r>
            <a:endParaRPr lang="en-US" sz="1800"/>
          </a:p>
          <a:p>
            <a:r>
              <a:rPr lang="en-US" sz="1800">
                <a:cs typeface="Times"/>
              </a:rPr>
              <a:t>Michael Tzimourakas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cs typeface="Times"/>
              </a:rPr>
              <a:t>Alex Zepka</a:t>
            </a:r>
            <a:endParaRPr lang="en-US" sz="1800">
              <a:ea typeface="+mn-lt"/>
              <a:cs typeface="+mn-lt"/>
            </a:endParaRPr>
          </a:p>
        </p:txBody>
      </p:sp>
      <p:pic>
        <p:nvPicPr>
          <p:cNvPr id="1026" name="Picture 2" descr="Mitre Corporation - Wikipedia">
            <a:extLst>
              <a:ext uri="{FF2B5EF4-FFF2-40B4-BE49-F238E27FC236}">
                <a16:creationId xmlns:a16="http://schemas.microsoft.com/office/drawing/2014/main" id="{9D14B69D-B52C-4EC1-BB4A-1E4D2DDFC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0571" y1="34028" x2="40571" y2="34028"/>
                        <a14:foregroundMark x1="50857" y1="36806" x2="50857" y2="36806"/>
                        <a14:foregroundMark x1="60286" y1="45139" x2="60286" y2="45139"/>
                        <a14:foregroundMark x1="76000" y1="52778" x2="76000" y2="5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4" y="5611940"/>
            <a:ext cx="2814229" cy="115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GMU_PLogo_RGB">
            <a:extLst>
              <a:ext uri="{FF2B5EF4-FFF2-40B4-BE49-F238E27FC236}">
                <a16:creationId xmlns:a16="http://schemas.microsoft.com/office/drawing/2014/main" id="{03D58B8F-55C8-410A-BA89-D008B0C2E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551" y="5262008"/>
            <a:ext cx="2859616" cy="143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93A2-0664-41FC-A26A-7AD5AD61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Data Collection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C003BA-F382-46FB-B69F-C037332B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71599"/>
            <a:ext cx="6278007" cy="47494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20 Requirement documents pre-processed</a:t>
            </a:r>
          </a:p>
          <a:p>
            <a:pPr lvl="1"/>
            <a:r>
              <a:rPr lang="en-US" sz="2000">
                <a:ea typeface="+mn-lt"/>
                <a:cs typeface="+mn-lt"/>
              </a:rPr>
              <a:t>20,000 sentences to train AI</a:t>
            </a:r>
          </a:p>
          <a:p>
            <a:pPr lvl="1"/>
            <a:r>
              <a:rPr lang="en-US" sz="2000">
                <a:ea typeface="+mn-lt"/>
                <a:cs typeface="+mn-lt"/>
              </a:rPr>
              <a:t>More documents to go</a:t>
            </a:r>
          </a:p>
          <a:p>
            <a:pPr>
              <a:buFont typeface="Wingdings"/>
              <a:buChar char="§"/>
            </a:pPr>
            <a:r>
              <a:rPr lang="en-US" sz="2400"/>
              <a:t>~25% sentences marked requirements</a:t>
            </a:r>
            <a:endParaRPr lang="en-US" sz="2400">
              <a:cs typeface="Times New Roman"/>
            </a:endParaRPr>
          </a:p>
          <a:p>
            <a:pPr>
              <a:buFont typeface="Wingdings"/>
              <a:buChar char="§"/>
            </a:pPr>
            <a:endParaRPr lang="en-US" sz="2400">
              <a:cs typeface="Times New Roman"/>
            </a:endParaRPr>
          </a:p>
          <a:p>
            <a:pPr>
              <a:buFont typeface="Wingdings"/>
              <a:buChar char="§"/>
            </a:pPr>
            <a:r>
              <a:rPr lang="en-US" sz="2400">
                <a:cs typeface="Times New Roman"/>
              </a:rPr>
              <a:t>Released in 2018 by National Research Council of Italy</a:t>
            </a:r>
          </a:p>
          <a:p>
            <a:pPr>
              <a:buFont typeface="Wingdings"/>
              <a:buChar char="§"/>
            </a:pPr>
            <a:endParaRPr lang="en-US" sz="2400">
              <a:cs typeface="Times New Roman"/>
            </a:endParaRPr>
          </a:p>
          <a:p>
            <a:pPr>
              <a:buFont typeface="Wingdings"/>
              <a:buChar char="§"/>
            </a:pPr>
            <a:r>
              <a:rPr lang="en-US" sz="2400"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2400">
                <a:solidFill>
                  <a:schemeClr val="bg1"/>
                </a:solidFill>
                <a:cs typeface="Time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Repository: nlreqdataset.isti.cnr.it</a:t>
            </a:r>
            <a:endParaRPr lang="en-US" sz="2400">
              <a:solidFill>
                <a:schemeClr val="bg1"/>
              </a:solidFill>
              <a:cs typeface="Time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D61C3-476E-4533-AF3B-BFB16D522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E9DC46-EEE1-493C-B87D-D3029FFD6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59502"/>
              </p:ext>
            </p:extLst>
          </p:nvPr>
        </p:nvGraphicFramePr>
        <p:xfrm>
          <a:off x="7286056" y="1745673"/>
          <a:ext cx="4567084" cy="4819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379">
                  <a:extLst>
                    <a:ext uri="{9D8B030D-6E8A-4147-A177-3AD203B41FA5}">
                      <a16:colId xmlns:a16="http://schemas.microsoft.com/office/drawing/2014/main" val="4196357883"/>
                    </a:ext>
                  </a:extLst>
                </a:gridCol>
                <a:gridCol w="621257">
                  <a:extLst>
                    <a:ext uri="{9D8B030D-6E8A-4147-A177-3AD203B41FA5}">
                      <a16:colId xmlns:a16="http://schemas.microsoft.com/office/drawing/2014/main" val="360468088"/>
                    </a:ext>
                  </a:extLst>
                </a:gridCol>
                <a:gridCol w="738793">
                  <a:extLst>
                    <a:ext uri="{9D8B030D-6E8A-4147-A177-3AD203B41FA5}">
                      <a16:colId xmlns:a16="http://schemas.microsoft.com/office/drawing/2014/main" val="1182816569"/>
                    </a:ext>
                  </a:extLst>
                </a:gridCol>
                <a:gridCol w="990655">
                  <a:extLst>
                    <a:ext uri="{9D8B030D-6E8A-4147-A177-3AD203B41FA5}">
                      <a16:colId xmlns:a16="http://schemas.microsoft.com/office/drawing/2014/main" val="3927141960"/>
                    </a:ext>
                  </a:extLst>
                </a:gridCol>
              </a:tblGrid>
              <a:tr h="45853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500">
                          <a:effectLst/>
                        </a:rPr>
                        <a:t>Document</a:t>
                      </a:r>
                      <a:endParaRPr lang="en-US" sz="17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1</a:t>
                      </a:r>
                      <a:endParaRPr lang="en-US" sz="150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0</a:t>
                      </a:r>
                      <a:endParaRPr lang="en-US" sz="150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effectLst/>
                        </a:rPr>
                        <a:t>Grand Total</a:t>
                      </a:r>
                      <a:endParaRPr lang="en-US" sz="150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3484568"/>
                  </a:ext>
                </a:extLst>
              </a:tr>
              <a:tr h="24464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2000 - nasa x38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530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3691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4221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19368534"/>
                  </a:ext>
                </a:extLst>
              </a:tr>
              <a:tr h="24464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2001 - libra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112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312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424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9625094"/>
                  </a:ext>
                </a:extLst>
              </a:tr>
              <a:tr h="24464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2001 - NPAC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1747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6819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8566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6497338"/>
                  </a:ext>
                </a:extLst>
              </a:tr>
              <a:tr h="24464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2004 - ijis</a:t>
                      </a:r>
                      <a:endParaRPr lang="en-US" sz="1300" err="1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133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204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337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1165091"/>
                  </a:ext>
                </a:extLst>
              </a:tr>
              <a:tr h="227548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2004 - jse</a:t>
                      </a:r>
                      <a:endParaRPr lang="en-US" sz="1300" err="1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34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396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430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8085"/>
                  </a:ext>
                </a:extLst>
              </a:tr>
              <a:tr h="24464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2004 - sprat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129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388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517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8412762"/>
                  </a:ext>
                </a:extLst>
              </a:tr>
              <a:tr h="24464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2005 - clarus high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140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314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454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9656319"/>
                  </a:ext>
                </a:extLst>
              </a:tr>
              <a:tr h="24464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2005 - triangle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73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529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602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188531"/>
                  </a:ext>
                </a:extLst>
              </a:tr>
              <a:tr h="24464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2006 - stewards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88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931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1019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833388"/>
                  </a:ext>
                </a:extLst>
              </a:tr>
              <a:tr h="24464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2007 - e-store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105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71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176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55876897"/>
                  </a:ext>
                </a:extLst>
              </a:tr>
              <a:tr h="264538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2007 - water use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282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776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1058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0904091"/>
                  </a:ext>
                </a:extLst>
              </a:tr>
              <a:tr h="24464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2008 - peering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24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476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500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1859527"/>
                  </a:ext>
                </a:extLst>
              </a:tr>
              <a:tr h="24464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2008 - viper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155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177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332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60618346"/>
                  </a:ext>
                </a:extLst>
              </a:tr>
              <a:tr h="24464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2008 - virtual_ed</a:t>
                      </a:r>
                      <a:endParaRPr lang="en-US" sz="1300" err="1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325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207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535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8105800"/>
                  </a:ext>
                </a:extLst>
              </a:tr>
              <a:tr h="24464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2009 - email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96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309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405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1845006"/>
                  </a:ext>
                </a:extLst>
              </a:tr>
              <a:tr h="244644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2009 - library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66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302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368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2345036"/>
                  </a:ext>
                </a:extLst>
              </a:tr>
              <a:tr h="199571"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2009 - video search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24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234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258</a:t>
                      </a:r>
                      <a:endParaRPr lang="en-US" sz="1300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85770068"/>
                  </a:ext>
                </a:extLst>
              </a:tr>
              <a:tr h="244644">
                <a:tc>
                  <a:txBody>
                    <a:bodyPr/>
                    <a:lstStyle/>
                    <a:p>
                      <a:r>
                        <a:rPr lang="en-US" sz="1300" b="1">
                          <a:effectLst/>
                        </a:rPr>
                        <a:t>Grand Total</a:t>
                      </a:r>
                      <a:endParaRPr lang="en-US" sz="1300" b="1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4063</a:t>
                      </a:r>
                      <a:endParaRPr lang="en-US" sz="1300" b="1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16136</a:t>
                      </a:r>
                      <a:endParaRPr lang="en-US" sz="1300" b="1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effectLst/>
                        </a:rPr>
                        <a:t>20202</a:t>
                      </a:r>
                      <a:endParaRPr lang="en-US" sz="1300" b="1">
                        <a:effectLst/>
                        <a:latin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85439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B8C666-F13C-413A-9E8F-DF9887C3AA99}"/>
              </a:ext>
            </a:extLst>
          </p:cNvPr>
          <p:cNvSpPr txBox="1"/>
          <p:nvPr/>
        </p:nvSpPr>
        <p:spPr>
          <a:xfrm>
            <a:off x="7188438" y="1065058"/>
            <a:ext cx="379287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1 = Requirement</a:t>
            </a:r>
          </a:p>
          <a:p>
            <a:r>
              <a:rPr lang="en-US"/>
              <a:t>0 = Not a Requirement</a:t>
            </a:r>
          </a:p>
        </p:txBody>
      </p:sp>
    </p:spTree>
    <p:extLst>
      <p:ext uri="{BB962C8B-B14F-4D97-AF65-F5344CB8AC3E}">
        <p14:creationId xmlns:p14="http://schemas.microsoft.com/office/powerpoint/2010/main" val="167171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6BBF-38EF-4C41-BF37-D031D1C8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83" y="80964"/>
            <a:ext cx="8799235" cy="1038225"/>
          </a:xfrm>
        </p:spPr>
        <p:txBody>
          <a:bodyPr/>
          <a:lstStyle/>
          <a:p>
            <a:r>
              <a:rPr lang="en-US" sz="2800">
                <a:cs typeface="Arial"/>
              </a:rPr>
              <a:t>Functional Architecture of Deliverables: Slicing Sentences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224EC-8CC4-4E29-BD8A-39695E70E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B61BBC-8E8F-4A16-892A-516CA9772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455" y="1112327"/>
            <a:ext cx="11417531" cy="131529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07694825-8EF8-4560-896B-663CC4A14C81}"/>
              </a:ext>
            </a:extLst>
          </p:cNvPr>
          <p:cNvSpPr/>
          <p:nvPr/>
        </p:nvSpPr>
        <p:spPr>
          <a:xfrm>
            <a:off x="2918639" y="1916767"/>
            <a:ext cx="262964" cy="2690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A5954-30C1-490C-BD76-0DB48C7B8C3E}"/>
              </a:ext>
            </a:extLst>
          </p:cNvPr>
          <p:cNvSpPr/>
          <p:nvPr/>
        </p:nvSpPr>
        <p:spPr>
          <a:xfrm>
            <a:off x="7266371" y="1874197"/>
            <a:ext cx="262964" cy="2690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EE3093-C663-4412-9CA8-7F74DCB16B12}"/>
              </a:ext>
            </a:extLst>
          </p:cNvPr>
          <p:cNvSpPr/>
          <p:nvPr/>
        </p:nvSpPr>
        <p:spPr>
          <a:xfrm>
            <a:off x="10171956" y="1848654"/>
            <a:ext cx="262964" cy="2690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879468-2E5D-4049-8F51-4D1D6F86D65A}"/>
              </a:ext>
            </a:extLst>
          </p:cNvPr>
          <p:cNvSpPr/>
          <p:nvPr/>
        </p:nvSpPr>
        <p:spPr>
          <a:xfrm>
            <a:off x="2572412" y="2446432"/>
            <a:ext cx="262964" cy="2690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E365E7E-04D0-4CE0-9D20-45A37A1D815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FF2B5EF4-FFF2-40B4-BE49-F238E27FC236}">
                <a16:creationId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rto="http://schemas.microsoft.com/office/word/2006/arto" xmlns:a16="http://schemas.microsoft.com/office/drawing/2014/main" xmlns:a14="http://schemas.microsoft.com/office/drawing/2010/main" xmlns:c="http://schemas.openxmlformats.org/drawingml/2006/chart" xmlns:w="http://schemas.openxmlformats.org/wordprocessingml/2006/main" xmlns:w10="urn:schemas-microsoft-com:office:word" xmlns:v="urn:schemas-microsoft-com:vml" xmlns:o="urn:schemas-microsoft-com:office:office" xmlns:asvg="http://schemas.microsoft.com/office/drawing/2016/SVG/main" xmlns:lc="http://schemas.openxmlformats.org/drawingml/2006/lockedCanvas" xmlns="" id="{E7CFA614-0A66-433A-A35B-8432F8D98003}"/>
              </a:ext>
            </a:extLst>
          </a:blip>
          <a:stretch>
            <a:fillRect/>
          </a:stretch>
        </p:blipFill>
        <p:spPr>
          <a:xfrm>
            <a:off x="2889851" y="2580976"/>
            <a:ext cx="6412297" cy="405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07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6BBF-38EF-4C41-BF37-D031D1C8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84" y="80964"/>
            <a:ext cx="7932603" cy="1038225"/>
          </a:xfrm>
        </p:spPr>
        <p:txBody>
          <a:bodyPr/>
          <a:lstStyle/>
          <a:p>
            <a:r>
              <a:rPr lang="en-US" sz="2800">
                <a:cs typeface="Arial"/>
              </a:rPr>
              <a:t>Functional Architecture of Deliverables: Training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224EC-8CC4-4E29-BD8A-39695E70E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C7AC926-64BA-44D9-979E-A73F1E3B9BE4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3">
            <a:extLst>
              <a:ext uri="{FF2B5EF4-FFF2-40B4-BE49-F238E27FC236}">
                <a16:creationId xmlns:lc="http://schemas.openxmlformats.org/drawingml/2006/lockedCanvas" xmlns:asvg="http://schemas.microsoft.com/office/drawing/2016/SVG/main" xmlns:o="urn:schemas-microsoft-com:office:office" xmlns:v="urn:schemas-microsoft-com:vml" xmlns:w10="urn:schemas-microsoft-com:office:word" xmlns:w="http://schemas.openxmlformats.org/wordprocessingml/2006/main" xmlns:c="http://schemas.openxmlformats.org/drawingml/2006/chart" xmlns:a14="http://schemas.microsoft.com/office/drawing/2010/main" xmlns:a16="http://schemas.microsoft.com/office/drawing/2014/main" xmlns:arto="http://schemas.microsoft.com/office/word/2006/arto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CFA8C89D-1676-4784-9453-EC34AF8426BE}"/>
              </a:ext>
            </a:extLst>
          </a:blip>
          <a:stretch>
            <a:fillRect/>
          </a:stretch>
        </p:blipFill>
        <p:spPr>
          <a:xfrm>
            <a:off x="3595255" y="2550299"/>
            <a:ext cx="4670425" cy="4132262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A0B88A87-14F7-4C78-9715-65EAAFF362D5}"/>
              </a:ext>
            </a:extLst>
          </p:cNvPr>
          <p:cNvSpPr/>
          <p:nvPr/>
        </p:nvSpPr>
        <p:spPr>
          <a:xfrm>
            <a:off x="3497760" y="2455230"/>
            <a:ext cx="262964" cy="2690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27F6B7-3F5F-4E76-8595-DB384EB6F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455" y="1112327"/>
            <a:ext cx="11417531" cy="131529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F016F8-3140-4560-9DE2-9F98C2826D3B}"/>
              </a:ext>
            </a:extLst>
          </p:cNvPr>
          <p:cNvSpPr/>
          <p:nvPr/>
        </p:nvSpPr>
        <p:spPr>
          <a:xfrm>
            <a:off x="2918639" y="1916767"/>
            <a:ext cx="262964" cy="2690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DB904F-E94E-4F66-9CE8-DF2B28152502}"/>
              </a:ext>
            </a:extLst>
          </p:cNvPr>
          <p:cNvSpPr/>
          <p:nvPr/>
        </p:nvSpPr>
        <p:spPr>
          <a:xfrm>
            <a:off x="7266371" y="1874197"/>
            <a:ext cx="262964" cy="2690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FE4507-43B7-451A-B9D4-6287D35CB9E1}"/>
              </a:ext>
            </a:extLst>
          </p:cNvPr>
          <p:cNvSpPr/>
          <p:nvPr/>
        </p:nvSpPr>
        <p:spPr>
          <a:xfrm>
            <a:off x="10171956" y="1848654"/>
            <a:ext cx="262964" cy="2690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4796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6BBF-38EF-4C41-BF37-D031D1C8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84" y="80964"/>
            <a:ext cx="8301092" cy="1038225"/>
          </a:xfrm>
        </p:spPr>
        <p:txBody>
          <a:bodyPr/>
          <a:lstStyle/>
          <a:p>
            <a:r>
              <a:rPr lang="en-US" sz="2800">
                <a:cs typeface="Arial"/>
              </a:rPr>
              <a:t>Functional Architecture of Deliverables: Predicting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224EC-8CC4-4E29-BD8A-39695E70E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092FDF-446B-496E-AAC3-7FEC174F14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2170" y="2481535"/>
            <a:ext cx="4807660" cy="4185567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F82A7CCB-5C3B-4A93-8921-73B2C9A5CAF5}"/>
              </a:ext>
            </a:extLst>
          </p:cNvPr>
          <p:cNvSpPr/>
          <p:nvPr/>
        </p:nvSpPr>
        <p:spPr>
          <a:xfrm>
            <a:off x="3429206" y="2474974"/>
            <a:ext cx="262964" cy="2690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7F4B88-E403-445F-8520-39B76C4E54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869" y="1112327"/>
            <a:ext cx="11417531" cy="131529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17B344E-8B22-4B84-9643-D10CD2A91E7A}"/>
              </a:ext>
            </a:extLst>
          </p:cNvPr>
          <p:cNvSpPr/>
          <p:nvPr/>
        </p:nvSpPr>
        <p:spPr>
          <a:xfrm>
            <a:off x="2918639" y="1916767"/>
            <a:ext cx="262964" cy="2690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CA3C5D-6C9A-4F34-94F9-C4CA7D31B13E}"/>
              </a:ext>
            </a:extLst>
          </p:cNvPr>
          <p:cNvSpPr/>
          <p:nvPr/>
        </p:nvSpPr>
        <p:spPr>
          <a:xfrm>
            <a:off x="7266371" y="1874197"/>
            <a:ext cx="262964" cy="26908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5A7090-D5ED-4E2D-886C-B8E8307B7D85}"/>
              </a:ext>
            </a:extLst>
          </p:cNvPr>
          <p:cNvSpPr/>
          <p:nvPr/>
        </p:nvSpPr>
        <p:spPr>
          <a:xfrm>
            <a:off x="10171956" y="1848654"/>
            <a:ext cx="262964" cy="2690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0910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6BBF-38EF-4C41-BF37-D031D1C8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84" y="80964"/>
            <a:ext cx="8301092" cy="1038225"/>
          </a:xfrm>
        </p:spPr>
        <p:txBody>
          <a:bodyPr/>
          <a:lstStyle/>
          <a:p>
            <a:r>
              <a:rPr lang="en-US" sz="2800">
                <a:cs typeface="Arial"/>
              </a:rPr>
              <a:t>Model Performance and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224EC-8CC4-4E29-BD8A-39695E70E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pic>
        <p:nvPicPr>
          <p:cNvPr id="3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177CCCB-E49E-400E-8DCD-FC677B6451E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FF2B5EF4-FFF2-40B4-BE49-F238E27FC236}">
                <a16:creationId xmlns:lc="http://schemas.openxmlformats.org/drawingml/2006/lockedCanvas" xmlns:asvg="http://schemas.microsoft.com/office/drawing/2016/SVG/main" xmlns:o="urn:schemas-microsoft-com:office:office" xmlns:v="urn:schemas-microsoft-com:vml" xmlns:w10="urn:schemas-microsoft-com:office:word" xmlns:w="http://schemas.openxmlformats.org/wordprocessingml/2006/main" xmlns:c="http://schemas.openxmlformats.org/drawingml/2006/chart" xmlns:a14="http://schemas.microsoft.com/office/drawing/2010/main" xmlns:a16="http://schemas.microsoft.com/office/drawing/2014/main" xmlns:arto="http://schemas.microsoft.com/office/word/2006/arto" xmlns:pic="http://schemas.openxmlformats.org/drawingml/2006/picture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id="{B312339B-62BA-4379-B817-69F0BA3F65CC}"/>
              </a:ext>
            </a:extLst>
          </a:blip>
          <a:stretch>
            <a:fillRect/>
          </a:stretch>
        </p:blipFill>
        <p:spPr>
          <a:xfrm>
            <a:off x="4142924" y="2522575"/>
            <a:ext cx="3153442" cy="4053973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4B1E7D-CB8E-4FC4-BC39-B2FAFA8F9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943" y="1112327"/>
            <a:ext cx="11417531" cy="1315294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654D6A-ACD6-4FE5-BDD0-26C08F93450A}"/>
              </a:ext>
            </a:extLst>
          </p:cNvPr>
          <p:cNvSpPr/>
          <p:nvPr/>
        </p:nvSpPr>
        <p:spPr>
          <a:xfrm>
            <a:off x="8523016" y="1665017"/>
            <a:ext cx="938560" cy="408877"/>
          </a:xfrm>
          <a:prstGeom prst="roundRect">
            <a:avLst/>
          </a:prstGeom>
          <a:noFill/>
          <a:ln>
            <a:solidFill>
              <a:schemeClr val="accent6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0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7C22-054F-4D11-81C7-660B9551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Model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D9E45-86A9-4C74-B1CB-A53B1D2CA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1371600"/>
            <a:ext cx="7030184" cy="47084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Fully Connected Neural Network</a:t>
            </a:r>
          </a:p>
          <a:p>
            <a:pPr lvl="1"/>
            <a:r>
              <a:rPr lang="en-US" sz="1800">
                <a:ea typeface="Calibri" panose="020F0502020204030204" pitchFamily="34" charset="0"/>
              </a:rPr>
              <a:t>Consists</a:t>
            </a:r>
            <a:r>
              <a:rPr lang="en-US" sz="1800">
                <a:effectLst/>
                <a:ea typeface="Calibri" panose="020F0502020204030204" pitchFamily="34" charset="0"/>
              </a:rPr>
              <a:t> of input layer, hidden dense layers and output layer</a:t>
            </a:r>
          </a:p>
          <a:p>
            <a:pPr lvl="1"/>
            <a:r>
              <a:rPr lang="en-US" sz="1800">
                <a:ea typeface="Calibri" panose="020F0502020204030204" pitchFamily="34" charset="0"/>
              </a:rPr>
              <a:t>Uses</a:t>
            </a:r>
            <a:r>
              <a:rPr lang="en-US" sz="1800">
                <a:effectLst/>
                <a:ea typeface="Calibri" panose="020F0502020204030204" pitchFamily="34" charset="0"/>
              </a:rPr>
              <a:t> a Bag of Words (BOW) method for encoding input sentences into the model</a:t>
            </a:r>
            <a:endParaRPr lang="en-US"/>
          </a:p>
          <a:p>
            <a:r>
              <a:rPr lang="en-US" sz="2400"/>
              <a:t>Convolutional Neural Network</a:t>
            </a:r>
          </a:p>
          <a:p>
            <a:pPr lvl="1"/>
            <a:r>
              <a:rPr lang="en-US" sz="1800">
                <a:ea typeface="Calibri" panose="020F0502020204030204" pitchFamily="34" charset="0"/>
                <a:cs typeface="Times New Roman"/>
              </a:rPr>
              <a:t>Has</a:t>
            </a:r>
            <a:r>
              <a:rPr lang="en-US" sz="1800">
                <a:effectLst/>
                <a:ea typeface="Calibri" panose="020F0502020204030204" pitchFamily="34" charset="0"/>
                <a:cs typeface="Times New Roman"/>
              </a:rPr>
              <a:t> convolutional layers in addition to the dense layer</a:t>
            </a:r>
          </a:p>
          <a:p>
            <a:pPr lvl="1"/>
            <a:r>
              <a:rPr lang="en-US" sz="1800">
                <a:ea typeface="Calibri" panose="020F0502020204030204" pitchFamily="34" charset="0"/>
                <a:cs typeface="Times New Roman"/>
              </a:rPr>
              <a:t>One-dimension</a:t>
            </a:r>
            <a:r>
              <a:rPr lang="en-US" sz="1800">
                <a:effectLst/>
                <a:ea typeface="Calibri" panose="020F0502020204030204" pitchFamily="34" charset="0"/>
                <a:cs typeface="Times New Roman"/>
              </a:rPr>
              <a:t> convolutional layer is used</a:t>
            </a:r>
            <a:endParaRPr lang="en-US">
              <a:cs typeface="Times New Roman"/>
            </a:endParaRPr>
          </a:p>
          <a:p>
            <a:r>
              <a:rPr lang="en-US" sz="2400"/>
              <a:t>BERT Model</a:t>
            </a:r>
            <a:endParaRPr lang="en-US" sz="2400">
              <a:cs typeface="Times New Roman"/>
            </a:endParaRPr>
          </a:p>
          <a:p>
            <a:pPr lvl="1"/>
            <a:r>
              <a:rPr lang="en-US" sz="1800"/>
              <a:t>Neural Network used for natural language processing that included BERT layer as an its Embedding layer (Developed by TensorFlow)</a:t>
            </a:r>
          </a:p>
          <a:p>
            <a:pPr lvl="1"/>
            <a:r>
              <a:rPr lang="en-US" sz="1800"/>
              <a:t>Used with either convolutional neural networks or regular fully connected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37575-4CFE-4160-9680-BF1CB1CB96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B0882F2-9C88-48F6-9C38-6B81AF5731F0}"/>
              </a:ext>
            </a:extLst>
          </p:cNvPr>
          <p:cNvGrpSpPr/>
          <p:nvPr/>
        </p:nvGrpSpPr>
        <p:grpSpPr>
          <a:xfrm>
            <a:off x="8020246" y="1181135"/>
            <a:ext cx="3851642" cy="1705354"/>
            <a:chOff x="1471755" y="1363185"/>
            <a:chExt cx="8653491" cy="3601471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CC263A8-45B8-4593-95B8-0293E1378360}"/>
                </a:ext>
              </a:extLst>
            </p:cNvPr>
            <p:cNvSpPr/>
            <p:nvPr/>
          </p:nvSpPr>
          <p:spPr>
            <a:xfrm>
              <a:off x="3834712" y="1832685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D7E682C-20EB-4EDD-8896-ECB8779D62D9}"/>
                </a:ext>
              </a:extLst>
            </p:cNvPr>
            <p:cNvSpPr/>
            <p:nvPr/>
          </p:nvSpPr>
          <p:spPr>
            <a:xfrm>
              <a:off x="3834712" y="2232376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65CCD378-6DEC-472B-B7DF-6B91D838A01F}"/>
                </a:ext>
              </a:extLst>
            </p:cNvPr>
            <p:cNvSpPr/>
            <p:nvPr/>
          </p:nvSpPr>
          <p:spPr>
            <a:xfrm>
              <a:off x="3834711" y="2632067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31928F5-8337-44C9-9923-2DA42996DFCB}"/>
                </a:ext>
              </a:extLst>
            </p:cNvPr>
            <p:cNvSpPr/>
            <p:nvPr/>
          </p:nvSpPr>
          <p:spPr>
            <a:xfrm>
              <a:off x="3834711" y="3644341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2B8483C-B153-4ABE-8D92-4E3C5B2A3A47}"/>
                </a:ext>
              </a:extLst>
            </p:cNvPr>
            <p:cNvSpPr/>
            <p:nvPr/>
          </p:nvSpPr>
          <p:spPr>
            <a:xfrm>
              <a:off x="3828961" y="4014512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023620D-A1AA-4DA8-BAAA-339C719B54C1}"/>
                </a:ext>
              </a:extLst>
            </p:cNvPr>
            <p:cNvSpPr/>
            <p:nvPr/>
          </p:nvSpPr>
          <p:spPr>
            <a:xfrm>
              <a:off x="3828960" y="4379804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4111B0D-7B04-4A15-97D4-E6A55642A5C8}"/>
                </a:ext>
              </a:extLst>
            </p:cNvPr>
            <p:cNvSpPr txBox="1"/>
            <p:nvPr/>
          </p:nvSpPr>
          <p:spPr>
            <a:xfrm rot="5400000">
              <a:off x="3962896" y="2851644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C58ABB0-A225-451D-84DD-40AF6035EC2F}"/>
                </a:ext>
              </a:extLst>
            </p:cNvPr>
            <p:cNvSpPr/>
            <p:nvPr/>
          </p:nvSpPr>
          <p:spPr>
            <a:xfrm>
              <a:off x="7083350" y="2189598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9389770-F206-4F74-A1C7-7BA37944A0E3}"/>
                </a:ext>
              </a:extLst>
            </p:cNvPr>
            <p:cNvSpPr/>
            <p:nvPr/>
          </p:nvSpPr>
          <p:spPr>
            <a:xfrm>
              <a:off x="7077600" y="2576859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BB8C1A1-F885-4506-AD9D-1F8B6F2CA810}"/>
                </a:ext>
              </a:extLst>
            </p:cNvPr>
            <p:cNvSpPr/>
            <p:nvPr/>
          </p:nvSpPr>
          <p:spPr>
            <a:xfrm>
              <a:off x="7077600" y="3589133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ADBCCFC-407D-4F8A-A9CF-44151DA72837}"/>
                </a:ext>
              </a:extLst>
            </p:cNvPr>
            <p:cNvSpPr/>
            <p:nvPr/>
          </p:nvSpPr>
          <p:spPr>
            <a:xfrm>
              <a:off x="7071850" y="3959304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A2FD7E4-2008-41F6-AA65-14592D5EA5E3}"/>
                </a:ext>
              </a:extLst>
            </p:cNvPr>
            <p:cNvSpPr txBox="1"/>
            <p:nvPr/>
          </p:nvSpPr>
          <p:spPr>
            <a:xfrm rot="5400000">
              <a:off x="7469195" y="2813373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733EE3E-F5D3-4918-9D3D-6504E5DB3B88}"/>
                </a:ext>
              </a:extLst>
            </p:cNvPr>
            <p:cNvSpPr/>
            <p:nvPr/>
          </p:nvSpPr>
          <p:spPr>
            <a:xfrm>
              <a:off x="9872205" y="3215879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0730CE7-32B1-4960-864D-658F5EBE58A2}"/>
                </a:ext>
              </a:extLst>
            </p:cNvPr>
            <p:cNvCxnSpPr>
              <a:cxnSpLocks/>
              <a:stCxn id="103" idx="6"/>
              <a:endCxn id="159" idx="2"/>
            </p:cNvCxnSpPr>
            <p:nvPr/>
          </p:nvCxnSpPr>
          <p:spPr>
            <a:xfrm flipV="1">
              <a:off x="4087753" y="1954141"/>
              <a:ext cx="1476798" cy="2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0F436714-AE0B-44B3-80DF-ED28C22742C2}"/>
                </a:ext>
              </a:extLst>
            </p:cNvPr>
            <p:cNvCxnSpPr>
              <a:cxnSpLocks/>
              <a:stCxn id="103" idx="6"/>
              <a:endCxn id="161" idx="2"/>
            </p:cNvCxnSpPr>
            <p:nvPr/>
          </p:nvCxnSpPr>
          <p:spPr>
            <a:xfrm>
              <a:off x="4087753" y="1956331"/>
              <a:ext cx="1476797" cy="797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4CE9360-A92C-43F6-9937-1DA99EA078D9}"/>
                </a:ext>
              </a:extLst>
            </p:cNvPr>
            <p:cNvCxnSpPr>
              <a:cxnSpLocks/>
              <a:stCxn id="103" idx="6"/>
              <a:endCxn id="162" idx="1"/>
            </p:cNvCxnSpPr>
            <p:nvPr/>
          </p:nvCxnSpPr>
          <p:spPr>
            <a:xfrm>
              <a:off x="4087753" y="1956331"/>
              <a:ext cx="1513854" cy="172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073CB2A-5454-4832-A12D-375372BB8F0F}"/>
                </a:ext>
              </a:extLst>
            </p:cNvPr>
            <p:cNvCxnSpPr>
              <a:cxnSpLocks/>
              <a:stCxn id="103" idx="6"/>
              <a:endCxn id="164" idx="2"/>
            </p:cNvCxnSpPr>
            <p:nvPr/>
          </p:nvCxnSpPr>
          <p:spPr>
            <a:xfrm>
              <a:off x="4087753" y="1956331"/>
              <a:ext cx="1471046" cy="2544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D615967-3108-4330-9FA3-DC3FFE539865}"/>
                </a:ext>
              </a:extLst>
            </p:cNvPr>
            <p:cNvCxnSpPr>
              <a:cxnSpLocks/>
              <a:stCxn id="108" idx="6"/>
              <a:endCxn id="159" idx="2"/>
            </p:cNvCxnSpPr>
            <p:nvPr/>
          </p:nvCxnSpPr>
          <p:spPr>
            <a:xfrm flipV="1">
              <a:off x="4082001" y="1954141"/>
              <a:ext cx="1482550" cy="254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2454D27D-C0DA-4850-B9E1-CA359BAF697C}"/>
                </a:ext>
              </a:extLst>
            </p:cNvPr>
            <p:cNvCxnSpPr>
              <a:cxnSpLocks/>
              <a:stCxn id="108" idx="6"/>
              <a:endCxn id="161" idx="2"/>
            </p:cNvCxnSpPr>
            <p:nvPr/>
          </p:nvCxnSpPr>
          <p:spPr>
            <a:xfrm flipV="1">
              <a:off x="4082001" y="2753523"/>
              <a:ext cx="1482549" cy="1749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41E4AAE-381D-45AF-9E6B-87A2A9D1D7D0}"/>
                </a:ext>
              </a:extLst>
            </p:cNvPr>
            <p:cNvCxnSpPr>
              <a:cxnSpLocks/>
              <a:stCxn id="108" idx="6"/>
              <a:endCxn id="162" idx="2"/>
            </p:cNvCxnSpPr>
            <p:nvPr/>
          </p:nvCxnSpPr>
          <p:spPr>
            <a:xfrm flipV="1">
              <a:off x="4082001" y="3765797"/>
              <a:ext cx="1482549" cy="737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8A52C2D-457F-43EE-BCD5-750C3258687E}"/>
                </a:ext>
              </a:extLst>
            </p:cNvPr>
            <p:cNvCxnSpPr>
              <a:cxnSpLocks/>
              <a:stCxn id="108" idx="6"/>
              <a:endCxn id="164" idx="2"/>
            </p:cNvCxnSpPr>
            <p:nvPr/>
          </p:nvCxnSpPr>
          <p:spPr>
            <a:xfrm flipV="1">
              <a:off x="4082001" y="4501260"/>
              <a:ext cx="1476798" cy="2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148609C-2964-409C-8C60-BB1D42549E14}"/>
                </a:ext>
              </a:extLst>
            </p:cNvPr>
            <p:cNvCxnSpPr>
              <a:cxnSpLocks/>
              <a:stCxn id="110" idx="6"/>
              <a:endCxn id="166" idx="2"/>
            </p:cNvCxnSpPr>
            <p:nvPr/>
          </p:nvCxnSpPr>
          <p:spPr>
            <a:xfrm>
              <a:off x="7336391" y="2313244"/>
              <a:ext cx="1079297" cy="140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FA23387A-0C59-4867-8987-11369868C541}"/>
                </a:ext>
              </a:extLst>
            </p:cNvPr>
            <p:cNvCxnSpPr>
              <a:cxnSpLocks/>
              <a:stCxn id="113" idx="6"/>
              <a:endCxn id="169" idx="1"/>
            </p:cNvCxnSpPr>
            <p:nvPr/>
          </p:nvCxnSpPr>
          <p:spPr>
            <a:xfrm>
              <a:off x="7324891" y="4082950"/>
              <a:ext cx="1116354" cy="53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F86B6BF-B730-4DB2-B7C2-E5FA575ECC51}"/>
                </a:ext>
              </a:extLst>
            </p:cNvPr>
            <p:cNvCxnSpPr>
              <a:cxnSpLocks/>
              <a:stCxn id="111" idx="6"/>
              <a:endCxn id="169" idx="1"/>
            </p:cNvCxnSpPr>
            <p:nvPr/>
          </p:nvCxnSpPr>
          <p:spPr>
            <a:xfrm>
              <a:off x="7330641" y="2700505"/>
              <a:ext cx="1110604" cy="1435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E95B6E4-E83D-45FD-A202-3E331C127346}"/>
                </a:ext>
              </a:extLst>
            </p:cNvPr>
            <p:cNvCxnSpPr>
              <a:cxnSpLocks/>
              <a:stCxn id="112" idx="6"/>
              <a:endCxn id="166" idx="2"/>
            </p:cNvCxnSpPr>
            <p:nvPr/>
          </p:nvCxnSpPr>
          <p:spPr>
            <a:xfrm flipV="1">
              <a:off x="7330641" y="2454135"/>
              <a:ext cx="1085047" cy="1258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4A65059-BFF0-420D-8935-76DB6F00CB2C}"/>
                </a:ext>
              </a:extLst>
            </p:cNvPr>
            <p:cNvSpPr txBox="1"/>
            <p:nvPr/>
          </p:nvSpPr>
          <p:spPr>
            <a:xfrm rot="5400000">
              <a:off x="5967078" y="2858442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9E652D3-B8BB-499B-8CBF-FF4600E9F99E}"/>
                </a:ext>
              </a:extLst>
            </p:cNvPr>
            <p:cNvSpPr txBox="1"/>
            <p:nvPr/>
          </p:nvSpPr>
          <p:spPr>
            <a:xfrm rot="5400000">
              <a:off x="8764930" y="2947575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0AB2379-64E1-4C61-927C-041F87DAAD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5490" y="1363185"/>
              <a:ext cx="11538" cy="3601471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32327A7-5A5D-42C3-8008-1B15B1223D02}"/>
                </a:ext>
              </a:extLst>
            </p:cNvPr>
            <p:cNvCxnSpPr>
              <a:cxnSpLocks/>
            </p:cNvCxnSpPr>
            <p:nvPr/>
          </p:nvCxnSpPr>
          <p:spPr>
            <a:xfrm>
              <a:off x="9354558" y="1363185"/>
              <a:ext cx="0" cy="347805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F774DD4-15C3-49C0-81B7-C2665A3281D2}"/>
                </a:ext>
              </a:extLst>
            </p:cNvPr>
            <p:cNvSpPr/>
            <p:nvPr/>
          </p:nvSpPr>
          <p:spPr>
            <a:xfrm>
              <a:off x="1477507" y="1830495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E91F039-ABE1-4326-9E93-49D424D6CA40}"/>
                </a:ext>
              </a:extLst>
            </p:cNvPr>
            <p:cNvSpPr/>
            <p:nvPr/>
          </p:nvSpPr>
          <p:spPr>
            <a:xfrm>
              <a:off x="1477507" y="2230186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044DA63-D990-4F22-AD16-F2E0200F95EC}"/>
                </a:ext>
              </a:extLst>
            </p:cNvPr>
            <p:cNvSpPr/>
            <p:nvPr/>
          </p:nvSpPr>
          <p:spPr>
            <a:xfrm>
              <a:off x="1477506" y="2629877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B77A7AD-C28D-49D5-8B2A-DF8EF2A17CB8}"/>
                </a:ext>
              </a:extLst>
            </p:cNvPr>
            <p:cNvSpPr/>
            <p:nvPr/>
          </p:nvSpPr>
          <p:spPr>
            <a:xfrm>
              <a:off x="1477506" y="3642151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E583D22-AC69-4DF2-BD1A-A285118871DA}"/>
                </a:ext>
              </a:extLst>
            </p:cNvPr>
            <p:cNvSpPr/>
            <p:nvPr/>
          </p:nvSpPr>
          <p:spPr>
            <a:xfrm>
              <a:off x="1471756" y="4012322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A2D09D5-32D1-43F1-A5DB-9EA2E1E376F1}"/>
                </a:ext>
              </a:extLst>
            </p:cNvPr>
            <p:cNvSpPr/>
            <p:nvPr/>
          </p:nvSpPr>
          <p:spPr>
            <a:xfrm>
              <a:off x="1471755" y="4377614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9C278FD-6B5F-4C8C-A4DB-4D45DB4EB062}"/>
                </a:ext>
              </a:extLst>
            </p:cNvPr>
            <p:cNvSpPr txBox="1"/>
            <p:nvPr/>
          </p:nvSpPr>
          <p:spPr>
            <a:xfrm rot="5400000">
              <a:off x="1866272" y="2862034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432881A-02F3-4C70-BDA8-4C34609ECB5D}"/>
                </a:ext>
              </a:extLst>
            </p:cNvPr>
            <p:cNvCxnSpPr>
              <a:cxnSpLocks/>
              <a:stCxn id="135" idx="6"/>
              <a:endCxn id="103" idx="2"/>
            </p:cNvCxnSpPr>
            <p:nvPr/>
          </p:nvCxnSpPr>
          <p:spPr>
            <a:xfrm>
              <a:off x="1730548" y="1954141"/>
              <a:ext cx="2104164" cy="2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67CEB7F-CB1E-4230-9771-0D42F6F2EE22}"/>
                </a:ext>
              </a:extLst>
            </p:cNvPr>
            <p:cNvCxnSpPr>
              <a:cxnSpLocks/>
              <a:stCxn id="135" idx="6"/>
              <a:endCxn id="104" idx="2"/>
            </p:cNvCxnSpPr>
            <p:nvPr/>
          </p:nvCxnSpPr>
          <p:spPr>
            <a:xfrm>
              <a:off x="1730548" y="1954141"/>
              <a:ext cx="2104164" cy="401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F24C4E1-0042-469D-9FE5-016A11497E3C}"/>
                </a:ext>
              </a:extLst>
            </p:cNvPr>
            <p:cNvCxnSpPr>
              <a:cxnSpLocks/>
              <a:stCxn id="135" idx="6"/>
              <a:endCxn id="105" idx="2"/>
            </p:cNvCxnSpPr>
            <p:nvPr/>
          </p:nvCxnSpPr>
          <p:spPr>
            <a:xfrm>
              <a:off x="1730548" y="1954141"/>
              <a:ext cx="2104163" cy="801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AE3326E6-A9B9-4685-99AA-E6C18AAF28D4}"/>
                </a:ext>
              </a:extLst>
            </p:cNvPr>
            <p:cNvCxnSpPr>
              <a:cxnSpLocks/>
              <a:stCxn id="135" idx="6"/>
              <a:endCxn id="106" idx="2"/>
            </p:cNvCxnSpPr>
            <p:nvPr/>
          </p:nvCxnSpPr>
          <p:spPr>
            <a:xfrm>
              <a:off x="1730548" y="1954141"/>
              <a:ext cx="2104163" cy="1813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A3BF829B-5C9A-47BB-BD68-0E595E227DD2}"/>
                </a:ext>
              </a:extLst>
            </p:cNvPr>
            <p:cNvCxnSpPr>
              <a:cxnSpLocks/>
              <a:stCxn id="135" idx="6"/>
              <a:endCxn id="107" idx="2"/>
            </p:cNvCxnSpPr>
            <p:nvPr/>
          </p:nvCxnSpPr>
          <p:spPr>
            <a:xfrm>
              <a:off x="1730548" y="1954141"/>
              <a:ext cx="2098413" cy="218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FB7BDD51-CAE8-442B-8AB5-B580336FF703}"/>
                </a:ext>
              </a:extLst>
            </p:cNvPr>
            <p:cNvCxnSpPr>
              <a:cxnSpLocks/>
              <a:stCxn id="135" idx="6"/>
              <a:endCxn id="108" idx="2"/>
            </p:cNvCxnSpPr>
            <p:nvPr/>
          </p:nvCxnSpPr>
          <p:spPr>
            <a:xfrm>
              <a:off x="1730548" y="1954141"/>
              <a:ext cx="2098412" cy="254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054D133-3C15-4CBD-8E45-CCAC8272D7DA}"/>
                </a:ext>
              </a:extLst>
            </p:cNvPr>
            <p:cNvCxnSpPr>
              <a:cxnSpLocks/>
              <a:stCxn id="140" idx="6"/>
              <a:endCxn id="103" idx="2"/>
            </p:cNvCxnSpPr>
            <p:nvPr/>
          </p:nvCxnSpPr>
          <p:spPr>
            <a:xfrm flipV="1">
              <a:off x="1724796" y="1956331"/>
              <a:ext cx="2109916" cy="2544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C2D4D322-68F4-4F3B-9D14-9029B8EAB4D1}"/>
                </a:ext>
              </a:extLst>
            </p:cNvPr>
            <p:cNvCxnSpPr>
              <a:cxnSpLocks/>
              <a:stCxn id="140" idx="6"/>
              <a:endCxn id="104" idx="2"/>
            </p:cNvCxnSpPr>
            <p:nvPr/>
          </p:nvCxnSpPr>
          <p:spPr>
            <a:xfrm flipV="1">
              <a:off x="1724796" y="2356022"/>
              <a:ext cx="2109916" cy="2145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236FE66-D063-47DA-883F-74EB503FD10B}"/>
                </a:ext>
              </a:extLst>
            </p:cNvPr>
            <p:cNvCxnSpPr>
              <a:cxnSpLocks/>
              <a:stCxn id="140" idx="6"/>
              <a:endCxn id="105" idx="2"/>
            </p:cNvCxnSpPr>
            <p:nvPr/>
          </p:nvCxnSpPr>
          <p:spPr>
            <a:xfrm flipV="1">
              <a:off x="1724796" y="2755713"/>
              <a:ext cx="2109915" cy="1745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F4D2F63-B0E9-4D2C-9907-B728A6EFC8FC}"/>
                </a:ext>
              </a:extLst>
            </p:cNvPr>
            <p:cNvCxnSpPr>
              <a:cxnSpLocks/>
              <a:stCxn id="140" idx="6"/>
              <a:endCxn id="106" idx="2"/>
            </p:cNvCxnSpPr>
            <p:nvPr/>
          </p:nvCxnSpPr>
          <p:spPr>
            <a:xfrm flipV="1">
              <a:off x="1724796" y="3767987"/>
              <a:ext cx="2109915" cy="733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F3465616-964D-440F-86D9-AB07B4D724AD}"/>
                </a:ext>
              </a:extLst>
            </p:cNvPr>
            <p:cNvCxnSpPr>
              <a:cxnSpLocks/>
              <a:stCxn id="140" idx="6"/>
              <a:endCxn id="107" idx="2"/>
            </p:cNvCxnSpPr>
            <p:nvPr/>
          </p:nvCxnSpPr>
          <p:spPr>
            <a:xfrm flipV="1">
              <a:off x="1724796" y="4138158"/>
              <a:ext cx="2104165" cy="363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A8E51865-B7ED-4F6E-B281-CC5A6AD66BAB}"/>
                </a:ext>
              </a:extLst>
            </p:cNvPr>
            <p:cNvCxnSpPr>
              <a:cxnSpLocks/>
              <a:stCxn id="140" idx="6"/>
              <a:endCxn id="108" idx="2"/>
            </p:cNvCxnSpPr>
            <p:nvPr/>
          </p:nvCxnSpPr>
          <p:spPr>
            <a:xfrm>
              <a:off x="1724796" y="4501260"/>
              <a:ext cx="2104164" cy="2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DD68519-7BA9-4579-B486-81ED4AC12A3A}"/>
                </a:ext>
              </a:extLst>
            </p:cNvPr>
            <p:cNvSpPr txBox="1"/>
            <p:nvPr/>
          </p:nvSpPr>
          <p:spPr>
            <a:xfrm rot="5400000">
              <a:off x="2711983" y="2793086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DB88F67-E716-4C77-8F92-0C6B454B25DA}"/>
                </a:ext>
              </a:extLst>
            </p:cNvPr>
            <p:cNvSpPr/>
            <p:nvPr/>
          </p:nvSpPr>
          <p:spPr>
            <a:xfrm>
              <a:off x="5564551" y="1830495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786EA103-C05A-43A0-B5C5-412DA9168137}"/>
                </a:ext>
              </a:extLst>
            </p:cNvPr>
            <p:cNvSpPr/>
            <p:nvPr/>
          </p:nvSpPr>
          <p:spPr>
            <a:xfrm>
              <a:off x="5564551" y="2230186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FE73CF-05FB-497D-AAFF-951E2B701A0E}"/>
                </a:ext>
              </a:extLst>
            </p:cNvPr>
            <p:cNvSpPr/>
            <p:nvPr/>
          </p:nvSpPr>
          <p:spPr>
            <a:xfrm>
              <a:off x="5564550" y="2629877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1E738F01-BF79-4FB0-8270-BA0C1BB2EF4C}"/>
                </a:ext>
              </a:extLst>
            </p:cNvPr>
            <p:cNvSpPr/>
            <p:nvPr/>
          </p:nvSpPr>
          <p:spPr>
            <a:xfrm>
              <a:off x="5564550" y="3642151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A15AE6E-923E-4C2F-9619-1C818621A786}"/>
                </a:ext>
              </a:extLst>
            </p:cNvPr>
            <p:cNvSpPr/>
            <p:nvPr/>
          </p:nvSpPr>
          <p:spPr>
            <a:xfrm>
              <a:off x="5558800" y="4012322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6D5A17A-6EDC-4E1C-AA18-E3FB4D097A87}"/>
                </a:ext>
              </a:extLst>
            </p:cNvPr>
            <p:cNvSpPr/>
            <p:nvPr/>
          </p:nvSpPr>
          <p:spPr>
            <a:xfrm>
              <a:off x="5558799" y="4377614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580DEC-DDB6-469C-A62D-ED2696EF125A}"/>
                </a:ext>
              </a:extLst>
            </p:cNvPr>
            <p:cNvSpPr txBox="1"/>
            <p:nvPr/>
          </p:nvSpPr>
          <p:spPr>
            <a:xfrm rot="5400000">
              <a:off x="4615268" y="2836223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20C569A-AE9B-483D-B564-06C0E9849229}"/>
                </a:ext>
              </a:extLst>
            </p:cNvPr>
            <p:cNvSpPr/>
            <p:nvPr/>
          </p:nvSpPr>
          <p:spPr>
            <a:xfrm>
              <a:off x="8415688" y="2330489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2BB9115-C14D-4B1B-B44E-C1DD749C31F7}"/>
                </a:ext>
              </a:extLst>
            </p:cNvPr>
            <p:cNvSpPr/>
            <p:nvPr/>
          </p:nvSpPr>
          <p:spPr>
            <a:xfrm>
              <a:off x="8409938" y="2717750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9176B474-9C57-4ABA-9F4B-C6EF8BA9DAD7}"/>
                </a:ext>
              </a:extLst>
            </p:cNvPr>
            <p:cNvSpPr/>
            <p:nvPr/>
          </p:nvSpPr>
          <p:spPr>
            <a:xfrm>
              <a:off x="8409938" y="3730024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15F6145A-F167-484E-A1A7-CD18F1C733DC}"/>
                </a:ext>
              </a:extLst>
            </p:cNvPr>
            <p:cNvSpPr/>
            <p:nvPr/>
          </p:nvSpPr>
          <p:spPr>
            <a:xfrm>
              <a:off x="8404188" y="4100195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8FC4C0E-EDA4-46E2-99E6-15A626E9AD5D}"/>
                </a:ext>
              </a:extLst>
            </p:cNvPr>
            <p:cNvSpPr txBox="1"/>
            <p:nvPr/>
          </p:nvSpPr>
          <p:spPr>
            <a:xfrm rot="5400000">
              <a:off x="9242512" y="2923830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9FAF4D13-4250-45DC-9500-803F22E76526}"/>
                </a:ext>
              </a:extLst>
            </p:cNvPr>
            <p:cNvCxnSpPr>
              <a:cxnSpLocks/>
              <a:stCxn id="166" idx="6"/>
              <a:endCxn id="115" idx="2"/>
            </p:cNvCxnSpPr>
            <p:nvPr/>
          </p:nvCxnSpPr>
          <p:spPr>
            <a:xfrm>
              <a:off x="8668729" y="2454135"/>
              <a:ext cx="1203476" cy="885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3AFDB419-2D2D-413D-8B9E-19FAADA684C1}"/>
                </a:ext>
              </a:extLst>
            </p:cNvPr>
            <p:cNvCxnSpPr>
              <a:cxnSpLocks/>
              <a:stCxn id="169" idx="6"/>
              <a:endCxn id="115" idx="2"/>
            </p:cNvCxnSpPr>
            <p:nvPr/>
          </p:nvCxnSpPr>
          <p:spPr>
            <a:xfrm flipV="1">
              <a:off x="8657229" y="3339525"/>
              <a:ext cx="1214976" cy="884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4952744B-BDE7-401D-B785-5256990CD90F}"/>
                </a:ext>
              </a:extLst>
            </p:cNvPr>
            <p:cNvCxnSpPr>
              <a:cxnSpLocks/>
              <a:stCxn id="159" idx="6"/>
              <a:endCxn id="111" idx="2"/>
            </p:cNvCxnSpPr>
            <p:nvPr/>
          </p:nvCxnSpPr>
          <p:spPr>
            <a:xfrm>
              <a:off x="5817592" y="1954141"/>
              <a:ext cx="1260008" cy="746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DFEEE76C-154A-4871-A2B9-41AE25768E59}"/>
                </a:ext>
              </a:extLst>
            </p:cNvPr>
            <p:cNvCxnSpPr>
              <a:cxnSpLocks/>
              <a:stCxn id="159" idx="6"/>
              <a:endCxn id="110" idx="2"/>
            </p:cNvCxnSpPr>
            <p:nvPr/>
          </p:nvCxnSpPr>
          <p:spPr>
            <a:xfrm>
              <a:off x="5817592" y="1954141"/>
              <a:ext cx="1265758" cy="359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686258EF-2846-419D-93DB-48270FC41DDF}"/>
                </a:ext>
              </a:extLst>
            </p:cNvPr>
            <p:cNvCxnSpPr>
              <a:cxnSpLocks/>
              <a:stCxn id="159" idx="6"/>
              <a:endCxn id="112" idx="2"/>
            </p:cNvCxnSpPr>
            <p:nvPr/>
          </p:nvCxnSpPr>
          <p:spPr>
            <a:xfrm>
              <a:off x="5817592" y="1954141"/>
              <a:ext cx="1260008" cy="1758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0D9B8728-160C-4E86-96E9-CFD12DF991BE}"/>
                </a:ext>
              </a:extLst>
            </p:cNvPr>
            <p:cNvCxnSpPr>
              <a:cxnSpLocks/>
              <a:stCxn id="159" idx="6"/>
              <a:endCxn id="113" idx="2"/>
            </p:cNvCxnSpPr>
            <p:nvPr/>
          </p:nvCxnSpPr>
          <p:spPr>
            <a:xfrm>
              <a:off x="5817592" y="1954141"/>
              <a:ext cx="1254258" cy="2128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1B51B79E-B7C7-49F0-BE5B-BF8700502709}"/>
                </a:ext>
              </a:extLst>
            </p:cNvPr>
            <p:cNvCxnSpPr>
              <a:cxnSpLocks/>
              <a:stCxn id="110" idx="6"/>
              <a:endCxn id="169" idx="1"/>
            </p:cNvCxnSpPr>
            <p:nvPr/>
          </p:nvCxnSpPr>
          <p:spPr>
            <a:xfrm>
              <a:off x="7336391" y="2313244"/>
              <a:ext cx="1104854" cy="1823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4F12F3D0-405C-48DF-8E4D-E659E8178CCD}"/>
                </a:ext>
              </a:extLst>
            </p:cNvPr>
            <p:cNvCxnSpPr>
              <a:cxnSpLocks/>
              <a:stCxn id="111" idx="6"/>
              <a:endCxn id="166" idx="2"/>
            </p:cNvCxnSpPr>
            <p:nvPr/>
          </p:nvCxnSpPr>
          <p:spPr>
            <a:xfrm flipV="1">
              <a:off x="7330641" y="2454135"/>
              <a:ext cx="1085047" cy="246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6E0B4C47-200D-44CE-AE21-3B1F340C8D46}"/>
                </a:ext>
              </a:extLst>
            </p:cNvPr>
            <p:cNvCxnSpPr>
              <a:cxnSpLocks/>
              <a:stCxn id="112" idx="6"/>
              <a:endCxn id="169" idx="1"/>
            </p:cNvCxnSpPr>
            <p:nvPr/>
          </p:nvCxnSpPr>
          <p:spPr>
            <a:xfrm>
              <a:off x="7330641" y="3712779"/>
              <a:ext cx="1110604" cy="423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3769CC9E-FB20-4606-8F31-9881EB1579BA}"/>
                </a:ext>
              </a:extLst>
            </p:cNvPr>
            <p:cNvCxnSpPr>
              <a:cxnSpLocks/>
              <a:stCxn id="113" idx="6"/>
              <a:endCxn id="166" idx="2"/>
            </p:cNvCxnSpPr>
            <p:nvPr/>
          </p:nvCxnSpPr>
          <p:spPr>
            <a:xfrm flipV="1">
              <a:off x="7324891" y="2454135"/>
              <a:ext cx="1090797" cy="1628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6180111-188D-48D4-9783-B5690B3D8E65}"/>
                </a:ext>
              </a:extLst>
            </p:cNvPr>
            <p:cNvCxnSpPr>
              <a:cxnSpLocks/>
              <a:stCxn id="164" idx="6"/>
              <a:endCxn id="113" idx="2"/>
            </p:cNvCxnSpPr>
            <p:nvPr/>
          </p:nvCxnSpPr>
          <p:spPr>
            <a:xfrm flipV="1">
              <a:off x="5811840" y="4082950"/>
              <a:ext cx="1260010" cy="418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07AF79A-E9A1-4572-B932-FA38E5F01673}"/>
                </a:ext>
              </a:extLst>
            </p:cNvPr>
            <p:cNvCxnSpPr>
              <a:cxnSpLocks/>
              <a:stCxn id="164" idx="6"/>
              <a:endCxn id="112" idx="2"/>
            </p:cNvCxnSpPr>
            <p:nvPr/>
          </p:nvCxnSpPr>
          <p:spPr>
            <a:xfrm flipV="1">
              <a:off x="5811840" y="3712779"/>
              <a:ext cx="1265760" cy="788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17A3656-9D16-4BC9-A29E-D90B2F771E9D}"/>
                </a:ext>
              </a:extLst>
            </p:cNvPr>
            <p:cNvCxnSpPr>
              <a:cxnSpLocks/>
              <a:stCxn id="164" idx="6"/>
              <a:endCxn id="111" idx="2"/>
            </p:cNvCxnSpPr>
            <p:nvPr/>
          </p:nvCxnSpPr>
          <p:spPr>
            <a:xfrm flipV="1">
              <a:off x="5811840" y="2700505"/>
              <a:ext cx="1265760" cy="1800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EE1B4017-6B0B-46E8-9390-3F9CE3407AA9}"/>
                </a:ext>
              </a:extLst>
            </p:cNvPr>
            <p:cNvCxnSpPr>
              <a:cxnSpLocks/>
              <a:stCxn id="164" idx="6"/>
              <a:endCxn id="110" idx="2"/>
            </p:cNvCxnSpPr>
            <p:nvPr/>
          </p:nvCxnSpPr>
          <p:spPr>
            <a:xfrm flipV="1">
              <a:off x="5811840" y="2313244"/>
              <a:ext cx="1271510" cy="2188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Multiplication Sign 184">
              <a:extLst>
                <a:ext uri="{FF2B5EF4-FFF2-40B4-BE49-F238E27FC236}">
                  <a16:creationId xmlns:a16="http://schemas.microsoft.com/office/drawing/2014/main" id="{2613CF83-211B-4B7B-99F3-3D67572D774F}"/>
                </a:ext>
              </a:extLst>
            </p:cNvPr>
            <p:cNvSpPr/>
            <p:nvPr/>
          </p:nvSpPr>
          <p:spPr>
            <a:xfrm>
              <a:off x="5397965" y="2112404"/>
              <a:ext cx="600266" cy="492889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Multiplication Sign 185">
              <a:extLst>
                <a:ext uri="{FF2B5EF4-FFF2-40B4-BE49-F238E27FC236}">
                  <a16:creationId xmlns:a16="http://schemas.microsoft.com/office/drawing/2014/main" id="{7803EE8B-91AB-40B0-BE4A-42568D0A5227}"/>
                </a:ext>
              </a:extLst>
            </p:cNvPr>
            <p:cNvSpPr/>
            <p:nvPr/>
          </p:nvSpPr>
          <p:spPr>
            <a:xfrm>
              <a:off x="5375284" y="3853955"/>
              <a:ext cx="600266" cy="492889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Multiplication Sign 186">
              <a:extLst>
                <a:ext uri="{FF2B5EF4-FFF2-40B4-BE49-F238E27FC236}">
                  <a16:creationId xmlns:a16="http://schemas.microsoft.com/office/drawing/2014/main" id="{B03031AE-5EDF-452D-A17F-1B67525BAD14}"/>
                </a:ext>
              </a:extLst>
            </p:cNvPr>
            <p:cNvSpPr/>
            <p:nvPr/>
          </p:nvSpPr>
          <p:spPr>
            <a:xfrm>
              <a:off x="8250007" y="2599978"/>
              <a:ext cx="600266" cy="492889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Multiplication Sign 187">
              <a:extLst>
                <a:ext uri="{FF2B5EF4-FFF2-40B4-BE49-F238E27FC236}">
                  <a16:creationId xmlns:a16="http://schemas.microsoft.com/office/drawing/2014/main" id="{1E8EA34A-3D9E-4BDD-BD71-E184DF9C3C7D}"/>
                </a:ext>
              </a:extLst>
            </p:cNvPr>
            <p:cNvSpPr/>
            <p:nvPr/>
          </p:nvSpPr>
          <p:spPr>
            <a:xfrm>
              <a:off x="8240056" y="3590061"/>
              <a:ext cx="600266" cy="492889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101720C3-C83B-4C3F-B9DD-40778D8AC954}"/>
                </a:ext>
              </a:extLst>
            </p:cNvPr>
            <p:cNvCxnSpPr>
              <a:cxnSpLocks/>
              <a:stCxn id="161" idx="6"/>
              <a:endCxn id="110" idx="2"/>
            </p:cNvCxnSpPr>
            <p:nvPr/>
          </p:nvCxnSpPr>
          <p:spPr>
            <a:xfrm flipV="1">
              <a:off x="5817591" y="2313244"/>
              <a:ext cx="1265759" cy="440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4A4ABDBC-2841-48F3-95A3-931F5B86EABC}"/>
                </a:ext>
              </a:extLst>
            </p:cNvPr>
            <p:cNvCxnSpPr>
              <a:cxnSpLocks/>
              <a:stCxn id="161" idx="6"/>
              <a:endCxn id="111" idx="2"/>
            </p:cNvCxnSpPr>
            <p:nvPr/>
          </p:nvCxnSpPr>
          <p:spPr>
            <a:xfrm flipV="1">
              <a:off x="5817591" y="2700505"/>
              <a:ext cx="1260009" cy="53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7BBBA0A5-7566-4D84-8FCF-1869D8775A62}"/>
                </a:ext>
              </a:extLst>
            </p:cNvPr>
            <p:cNvCxnSpPr>
              <a:cxnSpLocks/>
              <a:stCxn id="161" idx="6"/>
              <a:endCxn id="112" idx="2"/>
            </p:cNvCxnSpPr>
            <p:nvPr/>
          </p:nvCxnSpPr>
          <p:spPr>
            <a:xfrm>
              <a:off x="5817591" y="2753523"/>
              <a:ext cx="1260009" cy="959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5E4E080A-021B-4805-BB72-5B07C0E7A665}"/>
                </a:ext>
              </a:extLst>
            </p:cNvPr>
            <p:cNvCxnSpPr>
              <a:cxnSpLocks/>
              <a:stCxn id="161" idx="6"/>
              <a:endCxn id="113" idx="3"/>
            </p:cNvCxnSpPr>
            <p:nvPr/>
          </p:nvCxnSpPr>
          <p:spPr>
            <a:xfrm>
              <a:off x="5817591" y="2753523"/>
              <a:ext cx="1291316" cy="1416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70509711-34BC-4837-BBBB-7FEF6C88A297}"/>
                </a:ext>
              </a:extLst>
            </p:cNvPr>
            <p:cNvCxnSpPr>
              <a:cxnSpLocks/>
              <a:stCxn id="162" idx="6"/>
              <a:endCxn id="110" idx="2"/>
            </p:cNvCxnSpPr>
            <p:nvPr/>
          </p:nvCxnSpPr>
          <p:spPr>
            <a:xfrm flipV="1">
              <a:off x="5817591" y="2313244"/>
              <a:ext cx="1265759" cy="1452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77A757F-AE36-417B-8699-2A19AF1516D1}"/>
                </a:ext>
              </a:extLst>
            </p:cNvPr>
            <p:cNvCxnSpPr>
              <a:cxnSpLocks/>
              <a:stCxn id="162" idx="6"/>
              <a:endCxn id="111" idx="2"/>
            </p:cNvCxnSpPr>
            <p:nvPr/>
          </p:nvCxnSpPr>
          <p:spPr>
            <a:xfrm flipV="1">
              <a:off x="5817591" y="2700505"/>
              <a:ext cx="1260009" cy="1065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8865AC0F-2F33-4590-AE63-A40E12211FC0}"/>
                </a:ext>
              </a:extLst>
            </p:cNvPr>
            <p:cNvCxnSpPr>
              <a:cxnSpLocks/>
              <a:stCxn id="162" idx="6"/>
              <a:endCxn id="112" idx="2"/>
            </p:cNvCxnSpPr>
            <p:nvPr/>
          </p:nvCxnSpPr>
          <p:spPr>
            <a:xfrm flipV="1">
              <a:off x="5817591" y="3712779"/>
              <a:ext cx="1260009" cy="53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998FC8D2-4469-44B1-81D2-E88154828505}"/>
                </a:ext>
              </a:extLst>
            </p:cNvPr>
            <p:cNvCxnSpPr>
              <a:cxnSpLocks/>
              <a:stCxn id="162" idx="6"/>
              <a:endCxn id="113" idx="2"/>
            </p:cNvCxnSpPr>
            <p:nvPr/>
          </p:nvCxnSpPr>
          <p:spPr>
            <a:xfrm>
              <a:off x="5817591" y="3765797"/>
              <a:ext cx="1254259" cy="317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8" name="Picture 9">
            <a:extLst>
              <a:ext uri="{FF2B5EF4-FFF2-40B4-BE49-F238E27FC236}">
                <a16:creationId xmlns:a16="http://schemas.microsoft.com/office/drawing/2014/main" id="{6631EC2F-3A5A-4BF9-AC72-FB1CB169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635698" y="3425213"/>
            <a:ext cx="2667375" cy="655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783D8F1-7A84-4A62-8732-64D543FC8BB6}"/>
              </a:ext>
            </a:extLst>
          </p:cNvPr>
          <p:cNvGrpSpPr/>
          <p:nvPr/>
        </p:nvGrpSpPr>
        <p:grpSpPr>
          <a:xfrm>
            <a:off x="8020252" y="3003223"/>
            <a:ext cx="582000" cy="1367162"/>
            <a:chOff x="1347393" y="1543342"/>
            <a:chExt cx="1167195" cy="3247758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D75E409-A137-40B6-A2DD-429D3BEA785A}"/>
                </a:ext>
              </a:extLst>
            </p:cNvPr>
            <p:cNvGrpSpPr/>
            <p:nvPr/>
          </p:nvGrpSpPr>
          <p:grpSpPr>
            <a:xfrm>
              <a:off x="1347393" y="1849054"/>
              <a:ext cx="1059611" cy="2794410"/>
              <a:chOff x="1347393" y="1849054"/>
              <a:chExt cx="1059611" cy="2794410"/>
            </a:xfrm>
          </p:grpSpPr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BF0B3172-F623-4600-9C08-A66A1938EA0D}"/>
                  </a:ext>
                </a:extLst>
              </p:cNvPr>
              <p:cNvSpPr/>
              <p:nvPr/>
            </p:nvSpPr>
            <p:spPr>
              <a:xfrm>
                <a:off x="1353145" y="1849054"/>
                <a:ext cx="253041" cy="24729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782BFB51-1136-4B17-9171-1463FAFAFA4A}"/>
                  </a:ext>
                </a:extLst>
              </p:cNvPr>
              <p:cNvSpPr/>
              <p:nvPr/>
            </p:nvSpPr>
            <p:spPr>
              <a:xfrm>
                <a:off x="1353145" y="2248745"/>
                <a:ext cx="253041" cy="24729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836CF1ED-3CCF-4FFA-9E39-AEAA869B3BEB}"/>
                  </a:ext>
                </a:extLst>
              </p:cNvPr>
              <p:cNvSpPr/>
              <p:nvPr/>
            </p:nvSpPr>
            <p:spPr>
              <a:xfrm>
                <a:off x="1353144" y="2648436"/>
                <a:ext cx="253041" cy="24729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D1E80D13-584E-4B8E-BFEF-844D64450CF6}"/>
                  </a:ext>
                </a:extLst>
              </p:cNvPr>
              <p:cNvSpPr/>
              <p:nvPr/>
            </p:nvSpPr>
            <p:spPr>
              <a:xfrm>
                <a:off x="1353144" y="3660710"/>
                <a:ext cx="253041" cy="24729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3F3AC13E-265E-4CEA-A121-BDAE8A600CE9}"/>
                  </a:ext>
                </a:extLst>
              </p:cNvPr>
              <p:cNvSpPr/>
              <p:nvPr/>
            </p:nvSpPr>
            <p:spPr>
              <a:xfrm>
                <a:off x="1347394" y="4030881"/>
                <a:ext cx="253041" cy="24729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67E6E2D9-F9EF-4787-8FA0-85D7D4D1FB38}"/>
                  </a:ext>
                </a:extLst>
              </p:cNvPr>
              <p:cNvSpPr/>
              <p:nvPr/>
            </p:nvSpPr>
            <p:spPr>
              <a:xfrm>
                <a:off x="1347393" y="4396173"/>
                <a:ext cx="253041" cy="24729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35527792-772F-496A-A9B4-C4E248FD7B6C}"/>
                  </a:ext>
                </a:extLst>
              </p:cNvPr>
              <p:cNvSpPr txBox="1"/>
              <p:nvPr/>
            </p:nvSpPr>
            <p:spPr>
              <a:xfrm rot="5400000">
                <a:off x="1588999" y="2791419"/>
                <a:ext cx="598098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…</a:t>
                </a:r>
              </a:p>
            </p:txBody>
          </p: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8355C4A8-3EC3-4376-84E3-FAE4F47CB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0434" y="3221285"/>
                <a:ext cx="80657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AA190690-BAE0-4221-88A3-590CA209BDD2}"/>
                </a:ext>
              </a:extLst>
            </p:cNvPr>
            <p:cNvCxnSpPr>
              <a:cxnSpLocks/>
            </p:cNvCxnSpPr>
            <p:nvPr/>
          </p:nvCxnSpPr>
          <p:spPr>
            <a:xfrm>
              <a:off x="2509097" y="1543342"/>
              <a:ext cx="5491" cy="3247758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95806E80-84B4-4973-B0F6-8C6AF3460525}"/>
              </a:ext>
            </a:extLst>
          </p:cNvPr>
          <p:cNvGrpSpPr/>
          <p:nvPr/>
        </p:nvGrpSpPr>
        <p:grpSpPr>
          <a:xfrm>
            <a:off x="11394746" y="3114663"/>
            <a:ext cx="460517" cy="1181326"/>
            <a:chOff x="10241244" y="1674718"/>
            <a:chExt cx="1007854" cy="4053222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9C749852-E0E3-4CB0-BBBC-DEB5BF1965A6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145" y="1674718"/>
              <a:ext cx="44670" cy="405322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D83E400B-B39F-4C84-B417-F78A7DAFB894}"/>
                </a:ext>
              </a:extLst>
            </p:cNvPr>
            <p:cNvSpPr/>
            <p:nvPr/>
          </p:nvSpPr>
          <p:spPr>
            <a:xfrm>
              <a:off x="10996057" y="3277281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BE03F663-EA8E-4431-9929-61DC9EBBB309}"/>
                </a:ext>
              </a:extLst>
            </p:cNvPr>
            <p:cNvCxnSpPr/>
            <p:nvPr/>
          </p:nvCxnSpPr>
          <p:spPr>
            <a:xfrm flipV="1">
              <a:off x="10241244" y="3423124"/>
              <a:ext cx="713118" cy="201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EB7EA5B3-3312-4606-ACD0-5FBFCF86118C}"/>
              </a:ext>
            </a:extLst>
          </p:cNvPr>
          <p:cNvGrpSpPr/>
          <p:nvPr/>
        </p:nvGrpSpPr>
        <p:grpSpPr>
          <a:xfrm>
            <a:off x="8146427" y="4742352"/>
            <a:ext cx="3729514" cy="1415188"/>
            <a:chOff x="863867" y="1569294"/>
            <a:chExt cx="9719090" cy="4190459"/>
          </a:xfrm>
        </p:grpSpPr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5559D8A8-7C26-4C4E-A881-DE9D7A380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6312" b="496"/>
            <a:stretch/>
          </p:blipFill>
          <p:spPr>
            <a:xfrm>
              <a:off x="863867" y="2431713"/>
              <a:ext cx="1649675" cy="1804429"/>
            </a:xfrm>
            <a:prstGeom prst="rect">
              <a:avLst/>
            </a:prstGeom>
          </p:spPr>
        </p:pic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B4E9AD0A-AD06-434A-AEB2-677F97EAF671}"/>
                </a:ext>
              </a:extLst>
            </p:cNvPr>
            <p:cNvSpPr/>
            <p:nvPr/>
          </p:nvSpPr>
          <p:spPr>
            <a:xfrm>
              <a:off x="4711388" y="1977833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6CACCDAE-310B-4FB5-AB4A-2311557C6E2C}"/>
                </a:ext>
              </a:extLst>
            </p:cNvPr>
            <p:cNvSpPr/>
            <p:nvPr/>
          </p:nvSpPr>
          <p:spPr>
            <a:xfrm>
              <a:off x="4711388" y="2377524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AB246B7F-8926-41AA-8342-CF46DBDAF4D3}"/>
                </a:ext>
              </a:extLst>
            </p:cNvPr>
            <p:cNvSpPr/>
            <p:nvPr/>
          </p:nvSpPr>
          <p:spPr>
            <a:xfrm>
              <a:off x="4711387" y="2777215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7D5C7DB4-483A-4168-968E-3EB54BC3DE4D}"/>
                </a:ext>
              </a:extLst>
            </p:cNvPr>
            <p:cNvSpPr/>
            <p:nvPr/>
          </p:nvSpPr>
          <p:spPr>
            <a:xfrm>
              <a:off x="4711387" y="3789489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1BA47934-8628-440D-9442-825F99C67AFC}"/>
                </a:ext>
              </a:extLst>
            </p:cNvPr>
            <p:cNvSpPr/>
            <p:nvPr/>
          </p:nvSpPr>
          <p:spPr>
            <a:xfrm>
              <a:off x="4705637" y="4159660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73FB0C3B-9AA2-4816-A1EE-798517CF375F}"/>
                </a:ext>
              </a:extLst>
            </p:cNvPr>
            <p:cNvSpPr/>
            <p:nvPr/>
          </p:nvSpPr>
          <p:spPr>
            <a:xfrm>
              <a:off x="4705636" y="4524952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51CAEC4A-E341-4C83-A04C-7962F85F203C}"/>
                </a:ext>
              </a:extLst>
            </p:cNvPr>
            <p:cNvSpPr txBox="1"/>
            <p:nvPr/>
          </p:nvSpPr>
          <p:spPr>
            <a:xfrm rot="5400000">
              <a:off x="5112194" y="2732842"/>
              <a:ext cx="5980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5D2BBDB3-0601-44D1-B29C-DB3F9EC676B7}"/>
                </a:ext>
              </a:extLst>
            </p:cNvPr>
            <p:cNvSpPr/>
            <p:nvPr/>
          </p:nvSpPr>
          <p:spPr>
            <a:xfrm>
              <a:off x="6195496" y="1977833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BF147A9A-6D6D-4931-92E4-D2FCF9411EE5}"/>
                </a:ext>
              </a:extLst>
            </p:cNvPr>
            <p:cNvSpPr/>
            <p:nvPr/>
          </p:nvSpPr>
          <p:spPr>
            <a:xfrm>
              <a:off x="6195496" y="2377524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2186BE86-2709-4A76-9786-E6035938C207}"/>
                </a:ext>
              </a:extLst>
            </p:cNvPr>
            <p:cNvSpPr/>
            <p:nvPr/>
          </p:nvSpPr>
          <p:spPr>
            <a:xfrm>
              <a:off x="6195495" y="2777215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730F7FDA-DA97-4BED-B1A7-EDC8E12024A9}"/>
                </a:ext>
              </a:extLst>
            </p:cNvPr>
            <p:cNvSpPr/>
            <p:nvPr/>
          </p:nvSpPr>
          <p:spPr>
            <a:xfrm>
              <a:off x="6195495" y="3789489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217753CA-081C-402D-AA03-C81A18900F52}"/>
                </a:ext>
              </a:extLst>
            </p:cNvPr>
            <p:cNvSpPr/>
            <p:nvPr/>
          </p:nvSpPr>
          <p:spPr>
            <a:xfrm>
              <a:off x="6189745" y="4159660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E65B3A73-7686-4BB1-8FC3-3F6CB84C035C}"/>
                </a:ext>
              </a:extLst>
            </p:cNvPr>
            <p:cNvSpPr/>
            <p:nvPr/>
          </p:nvSpPr>
          <p:spPr>
            <a:xfrm>
              <a:off x="6189744" y="4524952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D4D10179-B5C9-4B35-B53F-E47539621DBF}"/>
                </a:ext>
              </a:extLst>
            </p:cNvPr>
            <p:cNvSpPr txBox="1"/>
            <p:nvPr/>
          </p:nvSpPr>
          <p:spPr>
            <a:xfrm rot="5400000">
              <a:off x="5568210" y="2720325"/>
              <a:ext cx="5980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46EE7962-7385-4552-9851-86AD387908F0}"/>
                </a:ext>
              </a:extLst>
            </p:cNvPr>
            <p:cNvSpPr/>
            <p:nvPr/>
          </p:nvSpPr>
          <p:spPr>
            <a:xfrm>
              <a:off x="7513728" y="2295296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8172A757-072A-433D-81ED-506203E725AB}"/>
                </a:ext>
              </a:extLst>
            </p:cNvPr>
            <p:cNvSpPr/>
            <p:nvPr/>
          </p:nvSpPr>
          <p:spPr>
            <a:xfrm>
              <a:off x="7513727" y="2694987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C860AD87-005F-410A-9ABE-12D1E291B8FE}"/>
                </a:ext>
              </a:extLst>
            </p:cNvPr>
            <p:cNvSpPr/>
            <p:nvPr/>
          </p:nvSpPr>
          <p:spPr>
            <a:xfrm>
              <a:off x="7513727" y="3707261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74BB4B03-C16B-48F6-A086-1C315592E10A}"/>
                </a:ext>
              </a:extLst>
            </p:cNvPr>
            <p:cNvSpPr/>
            <p:nvPr/>
          </p:nvSpPr>
          <p:spPr>
            <a:xfrm>
              <a:off x="7507977" y="4077432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04A67252-0FE6-4647-B55E-C2057DF61C45}"/>
                </a:ext>
              </a:extLst>
            </p:cNvPr>
            <p:cNvSpPr txBox="1"/>
            <p:nvPr/>
          </p:nvSpPr>
          <p:spPr>
            <a:xfrm rot="5400000">
              <a:off x="7044986" y="2730064"/>
              <a:ext cx="5980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9641E717-9A55-4710-BF56-CD4FFBEABA01}"/>
                </a:ext>
              </a:extLst>
            </p:cNvPr>
            <p:cNvSpPr/>
            <p:nvPr/>
          </p:nvSpPr>
          <p:spPr>
            <a:xfrm>
              <a:off x="8975628" y="2292759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3C0A7C98-AAD3-4738-B72D-3081BEC2DF81}"/>
                </a:ext>
              </a:extLst>
            </p:cNvPr>
            <p:cNvSpPr/>
            <p:nvPr/>
          </p:nvSpPr>
          <p:spPr>
            <a:xfrm>
              <a:off x="8975627" y="2692450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ED12B5E4-A525-403F-8044-ADBB2AD20C06}"/>
                </a:ext>
              </a:extLst>
            </p:cNvPr>
            <p:cNvSpPr/>
            <p:nvPr/>
          </p:nvSpPr>
          <p:spPr>
            <a:xfrm>
              <a:off x="8975627" y="3704724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93228937-5869-4CA3-A690-7A510A3B8ED5}"/>
                </a:ext>
              </a:extLst>
            </p:cNvPr>
            <p:cNvSpPr/>
            <p:nvPr/>
          </p:nvSpPr>
          <p:spPr>
            <a:xfrm>
              <a:off x="8969877" y="4074895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F3D242FD-8B5E-4735-958A-9EB917FCB6AE}"/>
                </a:ext>
              </a:extLst>
            </p:cNvPr>
            <p:cNvSpPr txBox="1"/>
            <p:nvPr/>
          </p:nvSpPr>
          <p:spPr>
            <a:xfrm rot="5400000">
              <a:off x="9091023" y="2717622"/>
              <a:ext cx="5980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BAA58814-6A61-4FBA-9733-5CD9BFAF894B}"/>
                </a:ext>
              </a:extLst>
            </p:cNvPr>
            <p:cNvSpPr/>
            <p:nvPr/>
          </p:nvSpPr>
          <p:spPr>
            <a:xfrm>
              <a:off x="10329916" y="3055446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Multiplication Sign 341">
              <a:extLst>
                <a:ext uri="{FF2B5EF4-FFF2-40B4-BE49-F238E27FC236}">
                  <a16:creationId xmlns:a16="http://schemas.microsoft.com/office/drawing/2014/main" id="{487A2A93-B92B-4854-A249-9B21636B13B1}"/>
                </a:ext>
              </a:extLst>
            </p:cNvPr>
            <p:cNvSpPr/>
            <p:nvPr/>
          </p:nvSpPr>
          <p:spPr>
            <a:xfrm>
              <a:off x="6025863" y="2267966"/>
              <a:ext cx="600266" cy="492889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Multiplication Sign 342">
              <a:extLst>
                <a:ext uri="{FF2B5EF4-FFF2-40B4-BE49-F238E27FC236}">
                  <a16:creationId xmlns:a16="http://schemas.microsoft.com/office/drawing/2014/main" id="{6A8E0475-4DD4-41A1-B7E7-9DEC34FCBEA9}"/>
                </a:ext>
              </a:extLst>
            </p:cNvPr>
            <p:cNvSpPr/>
            <p:nvPr/>
          </p:nvSpPr>
          <p:spPr>
            <a:xfrm>
              <a:off x="6025863" y="4021037"/>
              <a:ext cx="600266" cy="492889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Multiplication Sign 343">
              <a:extLst>
                <a:ext uri="{FF2B5EF4-FFF2-40B4-BE49-F238E27FC236}">
                  <a16:creationId xmlns:a16="http://schemas.microsoft.com/office/drawing/2014/main" id="{36EBB5A2-8448-40AB-8ACB-4379B7CE41F6}"/>
                </a:ext>
              </a:extLst>
            </p:cNvPr>
            <p:cNvSpPr/>
            <p:nvPr/>
          </p:nvSpPr>
          <p:spPr>
            <a:xfrm>
              <a:off x="8803999" y="2576850"/>
              <a:ext cx="600266" cy="492889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Multiplication Sign 344">
              <a:extLst>
                <a:ext uri="{FF2B5EF4-FFF2-40B4-BE49-F238E27FC236}">
                  <a16:creationId xmlns:a16="http://schemas.microsoft.com/office/drawing/2014/main" id="{09A05C21-D75A-40D6-A667-3B155E1A57F7}"/>
                </a:ext>
              </a:extLst>
            </p:cNvPr>
            <p:cNvSpPr/>
            <p:nvPr/>
          </p:nvSpPr>
          <p:spPr>
            <a:xfrm>
              <a:off x="8789210" y="3570937"/>
              <a:ext cx="600266" cy="492889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85AD1209-0720-4F75-9D29-F34A95C4E61D}"/>
                </a:ext>
              </a:extLst>
            </p:cNvPr>
            <p:cNvSpPr/>
            <p:nvPr/>
          </p:nvSpPr>
          <p:spPr>
            <a:xfrm>
              <a:off x="2564352" y="2162528"/>
              <a:ext cx="866633" cy="25329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>
                  <a:solidFill>
                    <a:srgbClr val="FFFFFF"/>
                  </a:solidFill>
                </a:rPr>
                <a:t>BERT Layer</a:t>
              </a:r>
            </a:p>
          </p:txBody>
        </p: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3CF2827C-9315-4D35-9FF0-128E952D2437}"/>
                </a:ext>
              </a:extLst>
            </p:cNvPr>
            <p:cNvCxnSpPr>
              <a:stCxn id="346" idx="3"/>
            </p:cNvCxnSpPr>
            <p:nvPr/>
          </p:nvCxnSpPr>
          <p:spPr>
            <a:xfrm>
              <a:off x="3430985" y="3429000"/>
              <a:ext cx="8423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BCC8864D-D4BE-421A-A27C-8EA54A7442C2}"/>
                </a:ext>
              </a:extLst>
            </p:cNvPr>
            <p:cNvCxnSpPr>
              <a:cxnSpLocks/>
              <a:stCxn id="317" idx="6"/>
              <a:endCxn id="324" idx="2"/>
            </p:cNvCxnSpPr>
            <p:nvPr/>
          </p:nvCxnSpPr>
          <p:spPr>
            <a:xfrm>
              <a:off x="4964429" y="2101479"/>
              <a:ext cx="12310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Arrow Connector 348">
              <a:extLst>
                <a:ext uri="{FF2B5EF4-FFF2-40B4-BE49-F238E27FC236}">
                  <a16:creationId xmlns:a16="http://schemas.microsoft.com/office/drawing/2014/main" id="{A045D82D-4F32-4BC7-AA84-F5D49EE0B9D2}"/>
                </a:ext>
              </a:extLst>
            </p:cNvPr>
            <p:cNvCxnSpPr>
              <a:cxnSpLocks/>
              <a:stCxn id="317" idx="6"/>
              <a:endCxn id="326" idx="1"/>
            </p:cNvCxnSpPr>
            <p:nvPr/>
          </p:nvCxnSpPr>
          <p:spPr>
            <a:xfrm>
              <a:off x="4964429" y="2101479"/>
              <a:ext cx="1268123" cy="711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F5645252-5CB1-4BA5-B2FB-EB1D54CA0FCC}"/>
                </a:ext>
              </a:extLst>
            </p:cNvPr>
            <p:cNvCxnSpPr>
              <a:cxnSpLocks/>
              <a:stCxn id="317" idx="6"/>
              <a:endCxn id="327" idx="2"/>
            </p:cNvCxnSpPr>
            <p:nvPr/>
          </p:nvCxnSpPr>
          <p:spPr>
            <a:xfrm>
              <a:off x="4964429" y="2101479"/>
              <a:ext cx="1231066" cy="181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Arrow Connector 350">
              <a:extLst>
                <a:ext uri="{FF2B5EF4-FFF2-40B4-BE49-F238E27FC236}">
                  <a16:creationId xmlns:a16="http://schemas.microsoft.com/office/drawing/2014/main" id="{407DCDA2-4C0A-4A16-B2BD-9C0D2E4606DA}"/>
                </a:ext>
              </a:extLst>
            </p:cNvPr>
            <p:cNvCxnSpPr>
              <a:cxnSpLocks/>
              <a:stCxn id="317" idx="6"/>
              <a:endCxn id="329" idx="2"/>
            </p:cNvCxnSpPr>
            <p:nvPr/>
          </p:nvCxnSpPr>
          <p:spPr>
            <a:xfrm>
              <a:off x="4964429" y="2101479"/>
              <a:ext cx="1225315" cy="2547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E60C760E-7C12-4A3A-B35E-4A9F1B45DB17}"/>
                </a:ext>
              </a:extLst>
            </p:cNvPr>
            <p:cNvCxnSpPr>
              <a:cxnSpLocks/>
              <a:stCxn id="322" idx="6"/>
              <a:endCxn id="324" idx="2"/>
            </p:cNvCxnSpPr>
            <p:nvPr/>
          </p:nvCxnSpPr>
          <p:spPr>
            <a:xfrm flipV="1">
              <a:off x="4958677" y="2101479"/>
              <a:ext cx="1236819" cy="2547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3" name="Straight Arrow Connector 352">
              <a:extLst>
                <a:ext uri="{FF2B5EF4-FFF2-40B4-BE49-F238E27FC236}">
                  <a16:creationId xmlns:a16="http://schemas.microsoft.com/office/drawing/2014/main" id="{F5CEE85A-C00C-40AC-815A-4C367D6A1761}"/>
                </a:ext>
              </a:extLst>
            </p:cNvPr>
            <p:cNvCxnSpPr>
              <a:cxnSpLocks/>
              <a:stCxn id="322" idx="6"/>
              <a:endCxn id="326" idx="2"/>
            </p:cNvCxnSpPr>
            <p:nvPr/>
          </p:nvCxnSpPr>
          <p:spPr>
            <a:xfrm flipV="1">
              <a:off x="4958677" y="2900861"/>
              <a:ext cx="1236818" cy="174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91A5F76B-3584-4505-8DD4-3CC4B6782B82}"/>
                </a:ext>
              </a:extLst>
            </p:cNvPr>
            <p:cNvCxnSpPr>
              <a:cxnSpLocks/>
              <a:stCxn id="322" idx="6"/>
              <a:endCxn id="327" idx="2"/>
            </p:cNvCxnSpPr>
            <p:nvPr/>
          </p:nvCxnSpPr>
          <p:spPr>
            <a:xfrm flipV="1">
              <a:off x="4958677" y="3913135"/>
              <a:ext cx="1236818" cy="735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8FB4D414-78B1-4096-B4D4-52911E313F57}"/>
                </a:ext>
              </a:extLst>
            </p:cNvPr>
            <p:cNvCxnSpPr>
              <a:cxnSpLocks/>
              <a:stCxn id="322" idx="6"/>
              <a:endCxn id="329" idx="2"/>
            </p:cNvCxnSpPr>
            <p:nvPr/>
          </p:nvCxnSpPr>
          <p:spPr>
            <a:xfrm>
              <a:off x="4958677" y="4648598"/>
              <a:ext cx="12310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0EBF06D5-897C-4A5A-987D-AE669F768B94}"/>
                </a:ext>
              </a:extLst>
            </p:cNvPr>
            <p:cNvCxnSpPr>
              <a:cxnSpLocks/>
              <a:stCxn id="324" idx="6"/>
              <a:endCxn id="331" idx="2"/>
            </p:cNvCxnSpPr>
            <p:nvPr/>
          </p:nvCxnSpPr>
          <p:spPr>
            <a:xfrm>
              <a:off x="6448537" y="2101479"/>
              <a:ext cx="1065191" cy="317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7" name="Straight Arrow Connector 356">
              <a:extLst>
                <a:ext uri="{FF2B5EF4-FFF2-40B4-BE49-F238E27FC236}">
                  <a16:creationId xmlns:a16="http://schemas.microsoft.com/office/drawing/2014/main" id="{C3E4D03A-F366-43D5-9FE3-B12DF944C4ED}"/>
                </a:ext>
              </a:extLst>
            </p:cNvPr>
            <p:cNvCxnSpPr>
              <a:cxnSpLocks/>
              <a:stCxn id="324" idx="6"/>
              <a:endCxn id="332" idx="2"/>
            </p:cNvCxnSpPr>
            <p:nvPr/>
          </p:nvCxnSpPr>
          <p:spPr>
            <a:xfrm>
              <a:off x="6448537" y="2101479"/>
              <a:ext cx="1065190" cy="717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610F5906-A0D4-4C1D-B447-7CD2180D81A7}"/>
                </a:ext>
              </a:extLst>
            </p:cNvPr>
            <p:cNvCxnSpPr>
              <a:cxnSpLocks/>
              <a:stCxn id="324" idx="7"/>
              <a:endCxn id="333" idx="1"/>
            </p:cNvCxnSpPr>
            <p:nvPr/>
          </p:nvCxnSpPr>
          <p:spPr>
            <a:xfrm>
              <a:off x="6411480" y="2014048"/>
              <a:ext cx="1139304" cy="172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A4D912F9-6856-4C9B-92BA-D6372496A20E}"/>
                </a:ext>
              </a:extLst>
            </p:cNvPr>
            <p:cNvCxnSpPr>
              <a:cxnSpLocks/>
              <a:stCxn id="324" idx="6"/>
              <a:endCxn id="334" idx="3"/>
            </p:cNvCxnSpPr>
            <p:nvPr/>
          </p:nvCxnSpPr>
          <p:spPr>
            <a:xfrm>
              <a:off x="6448537" y="2101479"/>
              <a:ext cx="1096497" cy="2187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B43FBC0A-FE43-4F8D-BCD0-6BE087402C20}"/>
                </a:ext>
              </a:extLst>
            </p:cNvPr>
            <p:cNvCxnSpPr>
              <a:cxnSpLocks/>
              <a:stCxn id="329" idx="6"/>
              <a:endCxn id="331" idx="2"/>
            </p:cNvCxnSpPr>
            <p:nvPr/>
          </p:nvCxnSpPr>
          <p:spPr>
            <a:xfrm flipV="1">
              <a:off x="6442785" y="2418942"/>
              <a:ext cx="1070943" cy="2229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682DB5DD-0AFC-4D0B-AC45-7F28AD580D3F}"/>
                </a:ext>
              </a:extLst>
            </p:cNvPr>
            <p:cNvCxnSpPr>
              <a:cxnSpLocks/>
              <a:stCxn id="329" idx="6"/>
              <a:endCxn id="332" idx="2"/>
            </p:cNvCxnSpPr>
            <p:nvPr/>
          </p:nvCxnSpPr>
          <p:spPr>
            <a:xfrm flipV="1">
              <a:off x="6442785" y="2818633"/>
              <a:ext cx="1070942" cy="1829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FCA0E872-3BD8-4CBB-95AF-6888683DD56F}"/>
                </a:ext>
              </a:extLst>
            </p:cNvPr>
            <p:cNvCxnSpPr>
              <a:cxnSpLocks/>
              <a:stCxn id="329" idx="6"/>
              <a:endCxn id="333" idx="2"/>
            </p:cNvCxnSpPr>
            <p:nvPr/>
          </p:nvCxnSpPr>
          <p:spPr>
            <a:xfrm flipV="1">
              <a:off x="6442785" y="3830907"/>
              <a:ext cx="1070942" cy="817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Straight Arrow Connector 362">
              <a:extLst>
                <a:ext uri="{FF2B5EF4-FFF2-40B4-BE49-F238E27FC236}">
                  <a16:creationId xmlns:a16="http://schemas.microsoft.com/office/drawing/2014/main" id="{9CE53B58-E8B4-4FF3-A5F4-625DB1EE88BA}"/>
                </a:ext>
              </a:extLst>
            </p:cNvPr>
            <p:cNvCxnSpPr>
              <a:cxnSpLocks/>
              <a:stCxn id="329" idx="6"/>
              <a:endCxn id="334" idx="2"/>
            </p:cNvCxnSpPr>
            <p:nvPr/>
          </p:nvCxnSpPr>
          <p:spPr>
            <a:xfrm flipV="1">
              <a:off x="6442785" y="4201078"/>
              <a:ext cx="1065192" cy="44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8D5ABC99-FB1D-431C-8DE6-9B5740A8B0D4}"/>
                </a:ext>
              </a:extLst>
            </p:cNvPr>
            <p:cNvCxnSpPr>
              <a:cxnSpLocks/>
              <a:stCxn id="334" idx="6"/>
              <a:endCxn id="336" idx="2"/>
            </p:cNvCxnSpPr>
            <p:nvPr/>
          </p:nvCxnSpPr>
          <p:spPr>
            <a:xfrm flipV="1">
              <a:off x="7761018" y="2416405"/>
              <a:ext cx="1214610" cy="1784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Straight Arrow Connector 364">
              <a:extLst>
                <a:ext uri="{FF2B5EF4-FFF2-40B4-BE49-F238E27FC236}">
                  <a16:creationId xmlns:a16="http://schemas.microsoft.com/office/drawing/2014/main" id="{1F934EAC-B880-47EA-A8AF-A2F50F2A8F85}"/>
                </a:ext>
              </a:extLst>
            </p:cNvPr>
            <p:cNvCxnSpPr>
              <a:cxnSpLocks/>
              <a:stCxn id="331" idx="6"/>
              <a:endCxn id="336" idx="2"/>
            </p:cNvCxnSpPr>
            <p:nvPr/>
          </p:nvCxnSpPr>
          <p:spPr>
            <a:xfrm flipV="1">
              <a:off x="7766769" y="2416405"/>
              <a:ext cx="1208859" cy="2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0D751324-216A-4D75-819A-4B0E18C67060}"/>
                </a:ext>
              </a:extLst>
            </p:cNvPr>
            <p:cNvCxnSpPr>
              <a:cxnSpLocks/>
              <a:stCxn id="331" idx="6"/>
              <a:endCxn id="339" idx="2"/>
            </p:cNvCxnSpPr>
            <p:nvPr/>
          </p:nvCxnSpPr>
          <p:spPr>
            <a:xfrm>
              <a:off x="7766769" y="2418942"/>
              <a:ext cx="1203108" cy="177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Arrow Connector 366">
              <a:extLst>
                <a:ext uri="{FF2B5EF4-FFF2-40B4-BE49-F238E27FC236}">
                  <a16:creationId xmlns:a16="http://schemas.microsoft.com/office/drawing/2014/main" id="{994E0778-3741-4DF0-A488-F92E67CB35B1}"/>
                </a:ext>
              </a:extLst>
            </p:cNvPr>
            <p:cNvCxnSpPr>
              <a:cxnSpLocks/>
              <a:stCxn id="334" idx="6"/>
              <a:endCxn id="339" idx="2"/>
            </p:cNvCxnSpPr>
            <p:nvPr/>
          </p:nvCxnSpPr>
          <p:spPr>
            <a:xfrm flipV="1">
              <a:off x="7761018" y="4198541"/>
              <a:ext cx="1208859" cy="2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8FF13D08-67B3-44EB-AFC6-AB74AAF79852}"/>
                </a:ext>
              </a:extLst>
            </p:cNvPr>
            <p:cNvCxnSpPr>
              <a:cxnSpLocks/>
              <a:stCxn id="332" idx="6"/>
              <a:endCxn id="336" idx="2"/>
            </p:cNvCxnSpPr>
            <p:nvPr/>
          </p:nvCxnSpPr>
          <p:spPr>
            <a:xfrm flipV="1">
              <a:off x="7766768" y="2416405"/>
              <a:ext cx="1208860" cy="402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Straight Arrow Connector 368">
              <a:extLst>
                <a:ext uri="{FF2B5EF4-FFF2-40B4-BE49-F238E27FC236}">
                  <a16:creationId xmlns:a16="http://schemas.microsoft.com/office/drawing/2014/main" id="{B6EEA6C6-F8EE-4FDE-BCB3-88BFAF793632}"/>
                </a:ext>
              </a:extLst>
            </p:cNvPr>
            <p:cNvCxnSpPr>
              <a:cxnSpLocks/>
              <a:stCxn id="332" idx="6"/>
              <a:endCxn id="339" idx="2"/>
            </p:cNvCxnSpPr>
            <p:nvPr/>
          </p:nvCxnSpPr>
          <p:spPr>
            <a:xfrm>
              <a:off x="7766768" y="2818633"/>
              <a:ext cx="1203109" cy="1379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417EED81-3893-443E-8133-2FDD8DACF43C}"/>
                </a:ext>
              </a:extLst>
            </p:cNvPr>
            <p:cNvCxnSpPr>
              <a:cxnSpLocks/>
              <a:stCxn id="333" idx="6"/>
              <a:endCxn id="336" idx="2"/>
            </p:cNvCxnSpPr>
            <p:nvPr/>
          </p:nvCxnSpPr>
          <p:spPr>
            <a:xfrm flipV="1">
              <a:off x="7766768" y="2416405"/>
              <a:ext cx="1208860" cy="1414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93FBC203-46EB-4602-9BD6-53EF2571B8C5}"/>
                </a:ext>
              </a:extLst>
            </p:cNvPr>
            <p:cNvCxnSpPr>
              <a:cxnSpLocks/>
              <a:stCxn id="333" idx="6"/>
              <a:endCxn id="339" idx="2"/>
            </p:cNvCxnSpPr>
            <p:nvPr/>
          </p:nvCxnSpPr>
          <p:spPr>
            <a:xfrm>
              <a:off x="7766768" y="3830907"/>
              <a:ext cx="1203109" cy="367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BE360D07-4B28-4329-B193-2F68A49FA1B2}"/>
                </a:ext>
              </a:extLst>
            </p:cNvPr>
            <p:cNvCxnSpPr>
              <a:cxnSpLocks/>
              <a:stCxn id="336" idx="6"/>
              <a:endCxn id="341" idx="2"/>
            </p:cNvCxnSpPr>
            <p:nvPr/>
          </p:nvCxnSpPr>
          <p:spPr>
            <a:xfrm>
              <a:off x="9228669" y="2416405"/>
              <a:ext cx="1101247" cy="762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8F7F88B6-56DB-4A61-A741-072078DD91DF}"/>
                </a:ext>
              </a:extLst>
            </p:cNvPr>
            <p:cNvCxnSpPr>
              <a:cxnSpLocks/>
              <a:stCxn id="339" idx="6"/>
              <a:endCxn id="341" idx="2"/>
            </p:cNvCxnSpPr>
            <p:nvPr/>
          </p:nvCxnSpPr>
          <p:spPr>
            <a:xfrm flipV="1">
              <a:off x="9222918" y="3179092"/>
              <a:ext cx="1106998" cy="1019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9FA4DEB5-16AA-4ABB-A172-732C645E2048}"/>
                </a:ext>
              </a:extLst>
            </p:cNvPr>
            <p:cNvSpPr txBox="1"/>
            <p:nvPr/>
          </p:nvSpPr>
          <p:spPr>
            <a:xfrm rot="5400000">
              <a:off x="6637106" y="2793594"/>
              <a:ext cx="5980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B341FF9B-B629-437F-ABBA-7FE304A7D535}"/>
                </a:ext>
              </a:extLst>
            </p:cNvPr>
            <p:cNvSpPr txBox="1"/>
            <p:nvPr/>
          </p:nvSpPr>
          <p:spPr>
            <a:xfrm rot="5400000">
              <a:off x="8015654" y="2728948"/>
              <a:ext cx="5980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0053065-A4B7-48DA-9259-ADD2625F49CE}"/>
                </a:ext>
              </a:extLst>
            </p:cNvPr>
            <p:cNvSpPr txBox="1"/>
            <p:nvPr/>
          </p:nvSpPr>
          <p:spPr>
            <a:xfrm rot="5400000">
              <a:off x="9442679" y="2754324"/>
              <a:ext cx="5980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E156D69-116D-43BA-8C1E-6DFA652C3FE8}"/>
                </a:ext>
              </a:extLst>
            </p:cNvPr>
            <p:cNvCxnSpPr>
              <a:cxnSpLocks/>
            </p:cNvCxnSpPr>
            <p:nvPr/>
          </p:nvCxnSpPr>
          <p:spPr>
            <a:xfrm>
              <a:off x="2353256" y="1569294"/>
              <a:ext cx="0" cy="411005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630A7240-87BB-45E7-B1D1-D78B896CB532}"/>
                </a:ext>
              </a:extLst>
            </p:cNvPr>
            <p:cNvCxnSpPr>
              <a:cxnSpLocks/>
            </p:cNvCxnSpPr>
            <p:nvPr/>
          </p:nvCxnSpPr>
          <p:spPr>
            <a:xfrm>
              <a:off x="9829420" y="1649694"/>
              <a:ext cx="0" cy="411005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87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281D-DC8C-4EED-A299-4948AAB4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709A-C463-4450-BE97-55450734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Background</a:t>
            </a:r>
          </a:p>
          <a:p>
            <a:r>
              <a:rPr lang="en-US">
                <a:ea typeface="+mn-lt"/>
                <a:cs typeface="+mn-lt"/>
              </a:rPr>
              <a:t>To-Be Process</a:t>
            </a:r>
          </a:p>
          <a:p>
            <a:r>
              <a:rPr lang="en-US">
                <a:ea typeface="+mn-lt"/>
                <a:cs typeface="+mn-lt"/>
              </a:rPr>
              <a:t>Design and Implementation</a:t>
            </a:r>
          </a:p>
          <a:p>
            <a:r>
              <a:rPr lang="en-US" b="1">
                <a:ea typeface="+mn-lt"/>
                <a:cs typeface="+mn-lt"/>
              </a:rPr>
              <a:t>Results</a:t>
            </a:r>
          </a:p>
          <a:p>
            <a:r>
              <a:rPr lang="en-US">
                <a:ea typeface="+mn-lt"/>
                <a:cs typeface="+mn-lt"/>
              </a:rPr>
              <a:t>Prototype</a:t>
            </a:r>
          </a:p>
          <a:p>
            <a:r>
              <a:rPr lang="en-US">
                <a:ea typeface="+mn-lt"/>
                <a:cs typeface="+mn-lt"/>
              </a:rPr>
              <a:t>Future Work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37987-BB49-45B9-833D-A5337B255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2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FBEA-A5C6-4B8F-BAC4-AA8E4143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Model Prediction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BA372-8D3E-468B-AEEE-ED847B063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71599"/>
            <a:ext cx="10871200" cy="47562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One out of Three</a:t>
            </a:r>
          </a:p>
          <a:p>
            <a:pPr lvl="1"/>
            <a:r>
              <a:rPr lang="en-US"/>
              <a:t>Set of predictions predicts that a sentence is a requirement if at least one of the three base models (FNN, CNN, or BERT) predicts that the sentence is a requirement. </a:t>
            </a:r>
          </a:p>
          <a:p>
            <a:pPr marL="0" indent="0">
              <a:buNone/>
            </a:pPr>
            <a:r>
              <a:rPr lang="en-US"/>
              <a:t>Two out of Three</a:t>
            </a:r>
          </a:p>
          <a:p>
            <a:pPr lvl="1"/>
            <a:r>
              <a:rPr lang="en-US"/>
              <a:t>Set of predictions predicts that a sentence is a requirement if at least two of the three base models (FNN, CNN, or BERT) predicts that the sentence is a requirement. </a:t>
            </a:r>
          </a:p>
          <a:p>
            <a:pPr marL="0" indent="0">
              <a:buNone/>
            </a:pPr>
            <a:r>
              <a:rPr lang="en-US"/>
              <a:t>Three out of Three</a:t>
            </a:r>
          </a:p>
          <a:p>
            <a:pPr lvl="1"/>
            <a:r>
              <a:rPr lang="en-US"/>
              <a:t>Set of predictions predicts that a sentence is a requirement if all three base models (FNN, CNN, and BERT) predicts that the sentence is a requirement. </a:t>
            </a:r>
          </a:p>
          <a:p>
            <a:pPr marL="0" indent="0">
              <a:buNone/>
            </a:pPr>
            <a:r>
              <a:rPr lang="en-US"/>
              <a:t>BERT and CNN Agree</a:t>
            </a:r>
          </a:p>
          <a:p>
            <a:pPr lvl="1"/>
            <a:r>
              <a:rPr lang="en-US"/>
              <a:t>Set of predictions predicts that a sentence is a requirement if both the BERT model and the CNN model predict that the sentence is a requirement.</a:t>
            </a:r>
          </a:p>
          <a:p>
            <a:pPr marL="0" indent="0">
              <a:buNone/>
            </a:pPr>
            <a:r>
              <a:rPr lang="en-US"/>
              <a:t>BERT and FNN Agree</a:t>
            </a:r>
          </a:p>
          <a:p>
            <a:pPr lvl="1"/>
            <a:r>
              <a:rPr lang="en-US"/>
              <a:t>Set of predictions predicts that a sentence is a requirement if both the BERT model and the FNN model predict that the sentence is a requirement.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F94DF-D50B-4A6C-B742-B8371EBB2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5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ADAE-86B0-4FF1-9CCD-11130F30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cs typeface="Arial"/>
              </a:rPr>
              <a:t>Model Results – Prediction Comparisons</a:t>
            </a:r>
            <a:endParaRPr lang="en-US" sz="32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B81CF-DF74-4024-B27D-D57AA33528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4A34E-EC63-4386-9CAB-D0DBDE7FFEA8}"/>
              </a:ext>
            </a:extLst>
          </p:cNvPr>
          <p:cNvSpPr txBox="1"/>
          <p:nvPr/>
        </p:nvSpPr>
        <p:spPr>
          <a:xfrm>
            <a:off x="9161501" y="4325076"/>
            <a:ext cx="2729518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>
                <a:solidFill>
                  <a:prstClr val="black"/>
                </a:solidFill>
                <a:ea typeface="Calibri" panose="020F0502020204030204" pitchFamily="34" charset="0"/>
                <a:cs typeface="Times New Roman"/>
              </a:rPr>
              <a:t>Increasing the number of sentences to review by 10%, increases the number of requirements found by 13.9%.</a:t>
            </a:r>
            <a:endParaRPr lang="en-US" sz="1600">
              <a:solidFill>
                <a:prstClr val="black"/>
              </a:solidFill>
              <a:cs typeface="Times New Roman"/>
            </a:endParaRP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4EF4DB5C-6CD4-4572-9EE6-E461FFABF05D}"/>
              </a:ext>
              <a:ext uri="{147F2762-F138-4A5C-976F-8EAC2B608ADB}">
                <a16:predDERef xmlns:a16="http://schemas.microsoft.com/office/drawing/2014/main" pred="{9F791E75-533B-41F2-9EFF-A8814A9EF7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172090"/>
              </p:ext>
            </p:extLst>
          </p:nvPr>
        </p:nvGraphicFramePr>
        <p:xfrm>
          <a:off x="696368" y="1435994"/>
          <a:ext cx="8465133" cy="5075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79FC221B-AFBF-4129-AA06-96F5AAB3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475" y="4395293"/>
            <a:ext cx="2345682" cy="73153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5523A5-DD06-4FBB-A8B9-DBAF82CF2EE5}"/>
              </a:ext>
            </a:extLst>
          </p:cNvPr>
          <p:cNvCxnSpPr/>
          <p:nvPr/>
        </p:nvCxnSpPr>
        <p:spPr>
          <a:xfrm flipV="1">
            <a:off x="3084490" y="2112135"/>
            <a:ext cx="5415566" cy="1861711"/>
          </a:xfrm>
          <a:prstGeom prst="line">
            <a:avLst/>
          </a:prstGeom>
          <a:noFill/>
          <a:ln w="9525" cap="flat" cmpd="sng" algn="ctr">
            <a:solidFill>
              <a:srgbClr val="4472C4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B636DB7-2B9B-4BA9-9A34-BAD802B7F77B}"/>
              </a:ext>
            </a:extLst>
          </p:cNvPr>
          <p:cNvSpPr/>
          <p:nvPr/>
        </p:nvSpPr>
        <p:spPr>
          <a:xfrm>
            <a:off x="8064292" y="1960039"/>
            <a:ext cx="712384" cy="67614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36D919-1E3B-4E66-AF5C-9290872627C6}"/>
              </a:ext>
            </a:extLst>
          </p:cNvPr>
          <p:cNvSpPr/>
          <p:nvPr/>
        </p:nvSpPr>
        <p:spPr>
          <a:xfrm>
            <a:off x="2807869" y="3429000"/>
            <a:ext cx="995585" cy="69694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A078D5-E6B8-4EA8-8B5F-C294B465AFF9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8776676" y="2112135"/>
            <a:ext cx="663263" cy="18597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62AD979-9002-4DC2-98BC-068BA05399F1}"/>
              </a:ext>
            </a:extLst>
          </p:cNvPr>
          <p:cNvSpPr/>
          <p:nvPr/>
        </p:nvSpPr>
        <p:spPr>
          <a:xfrm>
            <a:off x="6320573" y="4395293"/>
            <a:ext cx="1005847" cy="4218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A44BA10-D58E-403F-90AF-31C53637332C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7179117" y="4755395"/>
            <a:ext cx="1984201" cy="113925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B2E038-B813-4417-9114-E9D92E7315DD}"/>
              </a:ext>
            </a:extLst>
          </p:cNvPr>
          <p:cNvSpPr txBox="1"/>
          <p:nvPr/>
        </p:nvSpPr>
        <p:spPr>
          <a:xfrm>
            <a:off x="9161501" y="1624780"/>
            <a:ext cx="2814574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>
                <a:solidFill>
                  <a:prstClr val="black"/>
                </a:solidFill>
                <a:ea typeface="Calibri" panose="020F0502020204030204" pitchFamily="34" charset="0"/>
                <a:cs typeface="Times New Roman"/>
              </a:rPr>
              <a:t>Most  # Sentences to Review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prstClr val="black"/>
                </a:solidFill>
                <a:cs typeface="Times New Roman"/>
              </a:rPr>
              <a:t>Elicit Most True Requirements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10B519-2973-410F-BDC1-5F47B2CD4A01}"/>
              </a:ext>
            </a:extLst>
          </p:cNvPr>
          <p:cNvSpPr txBox="1"/>
          <p:nvPr/>
        </p:nvSpPr>
        <p:spPr>
          <a:xfrm>
            <a:off x="1767431" y="4396858"/>
            <a:ext cx="2814574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 panose="020F0502020204030204" pitchFamily="34" charset="0"/>
                <a:cs typeface="Times New Roman"/>
              </a:rPr>
              <a:t>Least # Sentences to Review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/>
              </a:rPr>
              <a:t>Elicit Least True Requirements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37B6BF-7A0C-4EB0-9643-35DA5D993F13}"/>
              </a:ext>
            </a:extLst>
          </p:cNvPr>
          <p:cNvCxnSpPr>
            <a:cxnSpLocks/>
            <a:stCxn id="24" idx="4"/>
            <a:endCxn id="29" idx="0"/>
          </p:cNvCxnSpPr>
          <p:nvPr/>
        </p:nvCxnSpPr>
        <p:spPr>
          <a:xfrm flipH="1">
            <a:off x="3174718" y="4125942"/>
            <a:ext cx="130944" cy="27091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A82A7A7-9C71-4D02-8F9B-0AD0DBB85360}"/>
              </a:ext>
            </a:extLst>
          </p:cNvPr>
          <p:cNvSpPr/>
          <p:nvPr/>
        </p:nvSpPr>
        <p:spPr>
          <a:xfrm rot="20340000">
            <a:off x="4628178" y="3085677"/>
            <a:ext cx="3976026" cy="996135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Times New Roman"/>
              </a:rPr>
              <a:t>More review work for user BUT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Times New Roman"/>
              </a:rPr>
              <a:t>more correct identifications</a:t>
            </a:r>
          </a:p>
        </p:txBody>
      </p:sp>
    </p:spTree>
    <p:extLst>
      <p:ext uri="{BB962C8B-B14F-4D97-AF65-F5344CB8AC3E}">
        <p14:creationId xmlns:p14="http://schemas.microsoft.com/office/powerpoint/2010/main" val="363083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9C45-4872-4819-83FE-67ADD280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FC60-A016-422F-9B78-CC8447889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Can reduce review load to engineer by 50% and still identify 90% of the true requirements. </a:t>
            </a:r>
          </a:p>
          <a:p>
            <a:r>
              <a:rPr lang="en-US" sz="2800"/>
              <a:t>OR Can reduce review load to engineer by 80% with the identification of 50% of the true requirements.</a:t>
            </a:r>
          </a:p>
          <a:p>
            <a:r>
              <a:rPr lang="en-US" sz="2800"/>
              <a:t>Identify future paths to take AI for Requirements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7EFBC-C9EA-44C4-97D0-5BCEB50119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265A631-17B8-4AFD-AF49-BD27F1692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958720"/>
              </p:ext>
            </p:extLst>
          </p:nvPr>
        </p:nvGraphicFramePr>
        <p:xfrm>
          <a:off x="1441622" y="4191110"/>
          <a:ext cx="8456331" cy="165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8777">
                  <a:extLst>
                    <a:ext uri="{9D8B030D-6E8A-4147-A177-3AD203B41FA5}">
                      <a16:colId xmlns:a16="http://schemas.microsoft.com/office/drawing/2014/main" val="692967076"/>
                    </a:ext>
                  </a:extLst>
                </a:gridCol>
                <a:gridCol w="2818777">
                  <a:extLst>
                    <a:ext uri="{9D8B030D-6E8A-4147-A177-3AD203B41FA5}">
                      <a16:colId xmlns:a16="http://schemas.microsoft.com/office/drawing/2014/main" val="3915826254"/>
                    </a:ext>
                  </a:extLst>
                </a:gridCol>
                <a:gridCol w="2818777">
                  <a:extLst>
                    <a:ext uri="{9D8B030D-6E8A-4147-A177-3AD203B41FA5}">
                      <a16:colId xmlns:a16="http://schemas.microsoft.com/office/drawing/2014/main" val="563081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More Workload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Less Workload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20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More Requirements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 out of 3</a:t>
                      </a:r>
                    </a:p>
                    <a:p>
                      <a:pPr algn="ctr"/>
                      <a:r>
                        <a:rPr lang="en-US" sz="160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BERT</a:t>
                      </a:r>
                    </a:p>
                    <a:p>
                      <a:pPr algn="ctr"/>
                      <a:r>
                        <a:rPr lang="en-US" sz="1600"/>
                        <a:t>2 out of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63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Less Requirements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BERT and CNN Agree</a:t>
                      </a:r>
                    </a:p>
                    <a:p>
                      <a:pPr algn="ctr"/>
                      <a:r>
                        <a:rPr lang="en-US" sz="1600"/>
                        <a:t>FNN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 out of 3</a:t>
                      </a:r>
                    </a:p>
                    <a:p>
                      <a:pPr algn="ctr"/>
                      <a:r>
                        <a:rPr lang="en-US" sz="1600"/>
                        <a:t>BERT and FNN Agree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44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0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B93D-1448-4C74-85CA-FBC6E77F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FD462-E8D0-4A4B-877E-DFB41596A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624" y="1164037"/>
            <a:ext cx="6051637" cy="5265888"/>
          </a:xfrm>
        </p:spPr>
        <p:txBody>
          <a:bodyPr/>
          <a:lstStyle/>
          <a:p>
            <a:r>
              <a:rPr lang="en-US" sz="1800"/>
              <a:t>Systems Engineering: Requirements Identification</a:t>
            </a:r>
          </a:p>
          <a:p>
            <a:pPr lvl="1"/>
            <a:r>
              <a:rPr lang="en-US" sz="1400">
                <a:ea typeface="+mn-lt"/>
                <a:cs typeface="+mn-lt"/>
              </a:rPr>
              <a:t>Need to determine if AI can be leveraged in a way to increase the quality and accuracy of the engineering process and can it improve outcomes</a:t>
            </a:r>
          </a:p>
          <a:p>
            <a:pPr lvl="1"/>
            <a:r>
              <a:rPr lang="en-US" sz="1400"/>
              <a:t>Requirements management is a complex, time-consuming, and tedious process that relies on a lot of attention to detail. Often, a reviewer goes through 100+ documents to elicit requirements</a:t>
            </a:r>
          </a:p>
          <a:p>
            <a:pPr lvl="1"/>
            <a:r>
              <a:rPr lang="en-US" sz="1400"/>
              <a:t>Current Requirement Analysis Tools do not cover this problem.</a:t>
            </a:r>
          </a:p>
          <a:p>
            <a:r>
              <a:rPr lang="en-US" sz="1800" kern="0"/>
              <a:t>To-Be Process</a:t>
            </a:r>
          </a:p>
          <a:p>
            <a:pPr lvl="1"/>
            <a:r>
              <a:rPr lang="en-US" sz="1400" kern="0"/>
              <a:t>Feed requirements document to system, split into sentences, and let AI predict whether the sentence is a requirement. Output spreadsheet of requirements.</a:t>
            </a:r>
            <a:endParaRPr lang="en-US" sz="1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72B0C-C421-42D9-BE81-03E131FC41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D4731-2438-49BB-8E15-F65C2C6432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015265" y="1400444"/>
            <a:ext cx="4959121" cy="268426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311822-08EB-4114-B2BA-9F3F7AEF9664}"/>
              </a:ext>
            </a:extLst>
          </p:cNvPr>
          <p:cNvSpPr txBox="1">
            <a:spLocks/>
          </p:cNvSpPr>
          <p:nvPr/>
        </p:nvSpPr>
        <p:spPr bwMode="auto">
          <a:xfrm>
            <a:off x="859368" y="3888202"/>
            <a:ext cx="11326741" cy="223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•"/>
              <a:defRPr sz="2800">
                <a:solidFill>
                  <a:schemeClr val="bg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400">
                <a:solidFill>
                  <a:schemeClr val="bg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•"/>
              <a:defRPr sz="2000">
                <a:solidFill>
                  <a:schemeClr val="bg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endParaRPr lang="en-US" sz="1400" kern="0" dirty="0"/>
          </a:p>
          <a:p>
            <a:r>
              <a:rPr lang="en-US" sz="1800" kern="0" dirty="0"/>
              <a:t>Design</a:t>
            </a:r>
          </a:p>
          <a:p>
            <a:pPr lvl="1"/>
            <a:r>
              <a:rPr lang="en-US" sz="1400" kern="0" dirty="0"/>
              <a:t>Build 3 different Neural Networks to compare and combine results to get the requirement predictions</a:t>
            </a:r>
          </a:p>
          <a:p>
            <a:pPr lvl="1"/>
            <a:r>
              <a:rPr lang="en-US" sz="1400" kern="0" dirty="0"/>
              <a:t>Deliverable #1: Sentence Slicer</a:t>
            </a:r>
          </a:p>
          <a:p>
            <a:pPr lvl="1"/>
            <a:r>
              <a:rPr lang="en-US" sz="1400" kern="0" dirty="0"/>
              <a:t>Deliverable #2: Model Trainer</a:t>
            </a:r>
          </a:p>
          <a:p>
            <a:pPr lvl="1"/>
            <a:r>
              <a:rPr lang="en-US" sz="1400" kern="0" dirty="0"/>
              <a:t>Deliverable #3: Requirement Predictor</a:t>
            </a:r>
          </a:p>
          <a:p>
            <a:r>
              <a:rPr lang="en-US" sz="1800" kern="0" dirty="0"/>
              <a:t>Results</a:t>
            </a:r>
          </a:p>
          <a:p>
            <a:pPr lvl="1"/>
            <a:r>
              <a:rPr lang="en-US" sz="1400" kern="0" dirty="0"/>
              <a:t>Reduce workload by 50% and elicit 90% of true requirements</a:t>
            </a:r>
          </a:p>
          <a:p>
            <a:pPr lvl="1"/>
            <a:r>
              <a:rPr lang="en-US" sz="1400" kern="0" dirty="0"/>
              <a:t>Reduce workload by 80% and elicit 50% of true requirements</a:t>
            </a:r>
          </a:p>
          <a:p>
            <a:pPr lvl="1"/>
            <a:endParaRPr lang="en-US" sz="1400" kern="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CB0601-519D-4F09-90E0-25684E8D13BD}"/>
              </a:ext>
            </a:extLst>
          </p:cNvPr>
          <p:cNvSpPr txBox="1"/>
          <p:nvPr/>
        </p:nvSpPr>
        <p:spPr>
          <a:xfrm>
            <a:off x="8266329" y="4041987"/>
            <a:ext cx="270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Concept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7297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281D-DC8C-4EED-A299-4948AAB4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709A-C463-4450-BE97-55450734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Background</a:t>
            </a:r>
          </a:p>
          <a:p>
            <a:r>
              <a:rPr lang="en-US">
                <a:ea typeface="+mn-lt"/>
                <a:cs typeface="+mn-lt"/>
              </a:rPr>
              <a:t>To-Be Process</a:t>
            </a:r>
          </a:p>
          <a:p>
            <a:r>
              <a:rPr lang="en-US">
                <a:ea typeface="+mn-lt"/>
                <a:cs typeface="+mn-lt"/>
              </a:rPr>
              <a:t>Design and Implementation</a:t>
            </a:r>
          </a:p>
          <a:p>
            <a:r>
              <a:rPr lang="en-US">
                <a:ea typeface="+mn-lt"/>
                <a:cs typeface="+mn-lt"/>
              </a:rPr>
              <a:t>Results</a:t>
            </a:r>
          </a:p>
          <a:p>
            <a:r>
              <a:rPr lang="en-US" b="1">
                <a:ea typeface="+mn-lt"/>
                <a:cs typeface="+mn-lt"/>
              </a:rPr>
              <a:t>Prototype</a:t>
            </a:r>
          </a:p>
          <a:p>
            <a:r>
              <a:rPr lang="en-US">
                <a:ea typeface="+mn-lt"/>
                <a:cs typeface="+mn-lt"/>
              </a:rPr>
              <a:t>Future Work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37987-BB49-45B9-833D-A5337B255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8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5B05-EDAF-4757-A347-8ADFF6DB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GUI</a:t>
            </a:r>
          </a:p>
        </p:txBody>
      </p:sp>
      <p:pic>
        <p:nvPicPr>
          <p:cNvPr id="9" name="Content Placeholder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0E8B381-BACE-C940-9D49-1FDADE3C9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05" y="1499300"/>
            <a:ext cx="6971181" cy="48720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95202-316B-4695-BAB3-BA9B12912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3C8DA-0F43-A647-BE51-D083161FC84A}"/>
              </a:ext>
            </a:extLst>
          </p:cNvPr>
          <p:cNvSpPr txBox="1"/>
          <p:nvPr/>
        </p:nvSpPr>
        <p:spPr>
          <a:xfrm>
            <a:off x="591670" y="1775011"/>
            <a:ext cx="4037479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/>
              <a:t>Functions:</a:t>
            </a:r>
            <a:endParaRPr lang="en-US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Select file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Ingest file into AI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Display results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Open report </a:t>
            </a:r>
          </a:p>
        </p:txBody>
      </p:sp>
    </p:spTree>
    <p:extLst>
      <p:ext uri="{BB962C8B-B14F-4D97-AF65-F5344CB8AC3E}">
        <p14:creationId xmlns:p14="http://schemas.microsoft.com/office/powerpoint/2010/main" val="268230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AE5C-3708-4F65-9FF1-1B9EA5E4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Prototype Output -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EA30D-83C6-4A26-98D8-37B323B0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24FF1A-A341-E14E-A342-E4AB53E6B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3" y="1155979"/>
            <a:ext cx="11192934" cy="50924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433FD0-DDEB-4ED1-910E-EB53A5D7834D}"/>
              </a:ext>
            </a:extLst>
          </p:cNvPr>
          <p:cNvSpPr/>
          <p:nvPr/>
        </p:nvSpPr>
        <p:spPr>
          <a:xfrm>
            <a:off x="859368" y="5976152"/>
            <a:ext cx="8592455" cy="250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9415A7-3EF5-D841-9D77-7CA2BE99D626}"/>
              </a:ext>
            </a:extLst>
          </p:cNvPr>
          <p:cNvSpPr/>
          <p:nvPr/>
        </p:nvSpPr>
        <p:spPr>
          <a:xfrm>
            <a:off x="5410804" y="1155475"/>
            <a:ext cx="6269266" cy="132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25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AE5C-3708-4F65-9FF1-1B9EA5E4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Prototype Output – BOW (FNN)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EA30D-83C6-4A26-98D8-37B323B0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7B7A29-58DF-5947-AD38-CE7BA2B88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3" y="1109109"/>
            <a:ext cx="11192934" cy="51392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A24DB5-C857-48BA-82AA-2778F1726794}"/>
              </a:ext>
            </a:extLst>
          </p:cNvPr>
          <p:cNvSpPr/>
          <p:nvPr/>
        </p:nvSpPr>
        <p:spPr>
          <a:xfrm>
            <a:off x="5345132" y="1081895"/>
            <a:ext cx="895870" cy="4874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3C122-F3E8-44E2-9337-A3116B8090CA}"/>
              </a:ext>
            </a:extLst>
          </p:cNvPr>
          <p:cNvSpPr/>
          <p:nvPr/>
        </p:nvSpPr>
        <p:spPr>
          <a:xfrm>
            <a:off x="1801587" y="5965794"/>
            <a:ext cx="835468" cy="246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2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AE5C-3708-4F65-9FF1-1B9EA5E4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Prototype Output - 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EA30D-83C6-4A26-98D8-37B323B0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E5478D0-82A8-5C45-B361-C9FE3A14E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09" y="1217658"/>
            <a:ext cx="11191875" cy="50307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F7A5F0-C8C9-4397-A7A4-275434BD55A9}"/>
              </a:ext>
            </a:extLst>
          </p:cNvPr>
          <p:cNvSpPr/>
          <p:nvPr/>
        </p:nvSpPr>
        <p:spPr>
          <a:xfrm>
            <a:off x="6445963" y="1217658"/>
            <a:ext cx="904748" cy="4712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AC082-3AE5-43CA-9EA9-D3762FF03529}"/>
              </a:ext>
            </a:extLst>
          </p:cNvPr>
          <p:cNvSpPr/>
          <p:nvPr/>
        </p:nvSpPr>
        <p:spPr>
          <a:xfrm>
            <a:off x="2583403" y="5939161"/>
            <a:ext cx="799183" cy="237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4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AE5C-3708-4F65-9FF1-1B9EA5E4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Prototype Output - BERT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EA30D-83C6-4A26-98D8-37B323B0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63C5369B-3492-E24A-B57A-872119E7F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1220080"/>
            <a:ext cx="11591925" cy="50283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6EABCB1-12A9-4867-A60C-50B912F17EDE}"/>
              </a:ext>
            </a:extLst>
          </p:cNvPr>
          <p:cNvSpPr/>
          <p:nvPr/>
        </p:nvSpPr>
        <p:spPr>
          <a:xfrm>
            <a:off x="7475385" y="1191879"/>
            <a:ext cx="904167" cy="4800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483B46-9452-481B-A524-1009BA2D1776}"/>
              </a:ext>
            </a:extLst>
          </p:cNvPr>
          <p:cNvSpPr/>
          <p:nvPr/>
        </p:nvSpPr>
        <p:spPr>
          <a:xfrm>
            <a:off x="3200078" y="6001305"/>
            <a:ext cx="818151" cy="247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37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281D-DC8C-4EED-A299-4948AAB4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709A-C463-4450-BE97-55450734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Background</a:t>
            </a:r>
          </a:p>
          <a:p>
            <a:r>
              <a:rPr lang="en-US">
                <a:ea typeface="+mn-lt"/>
                <a:cs typeface="+mn-lt"/>
              </a:rPr>
              <a:t>To-Be Process</a:t>
            </a:r>
          </a:p>
          <a:p>
            <a:r>
              <a:rPr lang="en-US">
                <a:ea typeface="+mn-lt"/>
                <a:cs typeface="+mn-lt"/>
              </a:rPr>
              <a:t>Design and Implementation</a:t>
            </a:r>
          </a:p>
          <a:p>
            <a:r>
              <a:rPr lang="en-US">
                <a:ea typeface="+mn-lt"/>
                <a:cs typeface="+mn-lt"/>
              </a:rPr>
              <a:t>Results</a:t>
            </a:r>
          </a:p>
          <a:p>
            <a:r>
              <a:rPr lang="en-US">
                <a:ea typeface="+mn-lt"/>
                <a:cs typeface="+mn-lt"/>
              </a:rPr>
              <a:t>Prototype</a:t>
            </a:r>
          </a:p>
          <a:p>
            <a:r>
              <a:rPr lang="en-US" b="1">
                <a:ea typeface="+mn-lt"/>
                <a:cs typeface="+mn-lt"/>
              </a:rPr>
              <a:t>Future Work</a:t>
            </a:r>
            <a:endParaRPr lang="en-US" b="1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37987-BB49-45B9-833D-A5337B255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6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28E0-EA8C-4B7C-AC69-B8E9C9FF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BF3D8-C62C-4EAE-86EC-83B8BFDA2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71600"/>
            <a:ext cx="10871200" cy="4660710"/>
          </a:xfrm>
        </p:spPr>
        <p:txBody>
          <a:bodyPr>
            <a:normAutofit fontScale="92500" lnSpcReduction="10000"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600"/>
              <a:t>Increase Accuracy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>
                <a:effectLst/>
                <a:ea typeface="Calibri" panose="020F0502020204030204" pitchFamily="34" charset="0"/>
              </a:rPr>
              <a:t>Add Stemming to the preprocessing</a:t>
            </a:r>
            <a:r>
              <a:rPr lang="en-US" sz="2400">
                <a:ea typeface="Calibri" panose="020F0502020204030204" pitchFamily="34" charset="0"/>
              </a:rPr>
              <a:t>.</a:t>
            </a:r>
            <a:endParaRPr lang="en-US" sz="2400">
              <a:effectLst/>
              <a:ea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/>
              <a:t>Add more data to the training dataset.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/>
              <a:t>Develop a custom BERT layer appropriate for the MITRE. 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600"/>
              <a:t>New Development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/>
              <a:t>Create a model that can identify the subject of the requirements.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/>
              <a:t>Create a model that can rewrite/correct a requirement in one document into one standard and correct format.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/>
              <a:t>Train models on requirements documents of different industries individually.</a:t>
            </a:r>
          </a:p>
          <a:p>
            <a:pPr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600"/>
              <a:t>Collecting Testing Metrics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/>
              <a:t>Running multiple replications of each model to get a mean and standard deviation of the measurement scores.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Symbol" panose="05050102010706020507" pitchFamily="18" charset="2"/>
              <a:buChar char=""/>
            </a:pPr>
            <a:r>
              <a:rPr lang="en-US" sz="2400"/>
              <a:t>Test with multiple test datasets.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B93D8-ACB0-4749-B7B9-598EFF222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7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2BF6-D311-42BF-A622-71684DF4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00EB5-0C38-42BF-A4D8-D9A495679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9888815-14B0-4F1E-BB1B-65FF290D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289" y="1980127"/>
            <a:ext cx="3835878" cy="353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96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DDCA-4E2B-4ADA-8CA6-4E789280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Up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6F3D3-EBDB-450A-AA1E-2B4AB08EF6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281D-DC8C-4EED-A299-4948AAB4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709A-C463-4450-BE97-55450734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Background</a:t>
            </a:r>
          </a:p>
          <a:p>
            <a:r>
              <a:rPr lang="en-US">
                <a:ea typeface="+mn-lt"/>
                <a:cs typeface="+mn-lt"/>
              </a:rPr>
              <a:t>To-Be Process</a:t>
            </a:r>
          </a:p>
          <a:p>
            <a:r>
              <a:rPr lang="en-US">
                <a:ea typeface="+mn-lt"/>
                <a:cs typeface="+mn-lt"/>
              </a:rPr>
              <a:t>Design and Implementation</a:t>
            </a:r>
          </a:p>
          <a:p>
            <a:r>
              <a:rPr lang="en-US">
                <a:ea typeface="+mn-lt"/>
                <a:cs typeface="+mn-lt"/>
              </a:rPr>
              <a:t>Results</a:t>
            </a:r>
          </a:p>
          <a:p>
            <a:r>
              <a:rPr lang="en-US">
                <a:ea typeface="+mn-lt"/>
                <a:cs typeface="+mn-lt"/>
              </a:rPr>
              <a:t>Prototype</a:t>
            </a:r>
          </a:p>
          <a:p>
            <a:r>
              <a:rPr lang="en-US">
                <a:ea typeface="+mn-lt"/>
                <a:cs typeface="+mn-lt"/>
              </a:rPr>
              <a:t>Future Work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37987-BB49-45B9-833D-A5337B255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81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3EF9-067F-41A3-A4AE-A09428F7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368" y="64390"/>
            <a:ext cx="10871200" cy="1038225"/>
          </a:xfrm>
        </p:spPr>
        <p:txBody>
          <a:bodyPr/>
          <a:lstStyle/>
          <a:p>
            <a:r>
              <a:rPr lang="en-US"/>
              <a:t>Concept Of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C0309-F68F-43BD-BE07-A0E298FB3D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B21168-96DE-44DE-9187-E501D85C0AE9}"/>
              </a:ext>
            </a:extLst>
          </p:cNvPr>
          <p:cNvGrpSpPr/>
          <p:nvPr/>
        </p:nvGrpSpPr>
        <p:grpSpPr>
          <a:xfrm>
            <a:off x="1725845" y="1452134"/>
            <a:ext cx="8708390" cy="4597791"/>
            <a:chOff x="1725845" y="1452134"/>
            <a:chExt cx="8708390" cy="459779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023CBE-43EF-4209-AE7C-B2AFFC6F3974}"/>
                </a:ext>
              </a:extLst>
            </p:cNvPr>
            <p:cNvCxnSpPr/>
            <p:nvPr/>
          </p:nvCxnSpPr>
          <p:spPr>
            <a:xfrm>
              <a:off x="3078368" y="2178859"/>
              <a:ext cx="2182698" cy="10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5710C3-84F4-4242-8388-569D87231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5276" y="2562428"/>
              <a:ext cx="22850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D0B1037-7AF7-47E7-8C31-2AC94A95867A}"/>
                </a:ext>
              </a:extLst>
            </p:cNvPr>
            <p:cNvCxnSpPr>
              <a:cxnSpLocks/>
            </p:cNvCxnSpPr>
            <p:nvPr/>
          </p:nvCxnSpPr>
          <p:spPr>
            <a:xfrm>
              <a:off x="6813122" y="2265938"/>
              <a:ext cx="23420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3ABE690-B100-4D5B-818F-A113CE33D40B}"/>
                </a:ext>
              </a:extLst>
            </p:cNvPr>
            <p:cNvCxnSpPr>
              <a:cxnSpLocks/>
            </p:cNvCxnSpPr>
            <p:nvPr/>
          </p:nvCxnSpPr>
          <p:spPr>
            <a:xfrm>
              <a:off x="2720761" y="2693538"/>
              <a:ext cx="1994949" cy="1833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C022DE3-1E89-4931-B5AD-54D3CD3453F2}"/>
                </a:ext>
              </a:extLst>
            </p:cNvPr>
            <p:cNvCxnSpPr>
              <a:cxnSpLocks/>
            </p:cNvCxnSpPr>
            <p:nvPr/>
          </p:nvCxnSpPr>
          <p:spPr>
            <a:xfrm>
              <a:off x="5954089" y="2666943"/>
              <a:ext cx="1" cy="12267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A73DC1-7F04-4FA3-8F7F-CD568659ABFA}"/>
                </a:ext>
              </a:extLst>
            </p:cNvPr>
            <p:cNvSpPr txBox="1"/>
            <p:nvPr/>
          </p:nvSpPr>
          <p:spPr>
            <a:xfrm>
              <a:off x="9665712" y="2791778"/>
              <a:ext cx="622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101D06-B9EB-445F-B440-8CFAAA57D2BC}"/>
                </a:ext>
              </a:extLst>
            </p:cNvPr>
            <p:cNvSpPr txBox="1"/>
            <p:nvPr/>
          </p:nvSpPr>
          <p:spPr>
            <a:xfrm>
              <a:off x="4393135" y="5680593"/>
              <a:ext cx="3262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Sentence Predictions in Excel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A2F986-2911-4156-A79B-097736EA2DF8}"/>
                </a:ext>
              </a:extLst>
            </p:cNvPr>
            <p:cNvSpPr txBox="1"/>
            <p:nvPr/>
          </p:nvSpPr>
          <p:spPr>
            <a:xfrm>
              <a:off x="5668411" y="1453193"/>
              <a:ext cx="821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GUI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95BA58-844E-4F89-95BA-B4A5812A8718}"/>
                </a:ext>
              </a:extLst>
            </p:cNvPr>
            <p:cNvSpPr txBox="1"/>
            <p:nvPr/>
          </p:nvSpPr>
          <p:spPr>
            <a:xfrm>
              <a:off x="1779645" y="2773195"/>
              <a:ext cx="1544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Human Reviewer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BB7B282-16CA-445C-838F-AEB5928DCCCD}"/>
                </a:ext>
              </a:extLst>
            </p:cNvPr>
            <p:cNvSpPr txBox="1"/>
            <p:nvPr/>
          </p:nvSpPr>
          <p:spPr>
            <a:xfrm>
              <a:off x="7366355" y="2548576"/>
              <a:ext cx="160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Predictions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7C490F-0736-45B0-913E-747B301C1EB7}"/>
                </a:ext>
              </a:extLst>
            </p:cNvPr>
            <p:cNvSpPr txBox="1"/>
            <p:nvPr/>
          </p:nvSpPr>
          <p:spPr>
            <a:xfrm>
              <a:off x="7366355" y="1945397"/>
              <a:ext cx="160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Sentences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EE0D696-C219-47FE-887D-2CD6AB5F0289}"/>
                </a:ext>
              </a:extLst>
            </p:cNvPr>
            <p:cNvSpPr txBox="1"/>
            <p:nvPr/>
          </p:nvSpPr>
          <p:spPr>
            <a:xfrm>
              <a:off x="5921776" y="3096360"/>
              <a:ext cx="1988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Consolidated Predictions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B52F34-E048-42D7-8368-FE9903CC2730}"/>
                </a:ext>
              </a:extLst>
            </p:cNvPr>
            <p:cNvSpPr txBox="1"/>
            <p:nvPr/>
          </p:nvSpPr>
          <p:spPr>
            <a:xfrm>
              <a:off x="3296041" y="1535094"/>
              <a:ext cx="189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Requirements Document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A20104B-059E-4643-8AB9-3D6F22008795}"/>
                </a:ext>
              </a:extLst>
            </p:cNvPr>
            <p:cNvSpPr txBox="1"/>
            <p:nvPr/>
          </p:nvSpPr>
          <p:spPr>
            <a:xfrm>
              <a:off x="3324155" y="2469671"/>
              <a:ext cx="184487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Requirement Prediction Review</a:t>
              </a:r>
            </a:p>
          </p:txBody>
        </p:sp>
        <p:grpSp>
          <p:nvGrpSpPr>
            <p:cNvPr id="70" name="Graphic 7" descr="Laptop with solid fill">
              <a:extLst>
                <a:ext uri="{FF2B5EF4-FFF2-40B4-BE49-F238E27FC236}">
                  <a16:creationId xmlns:a16="http://schemas.microsoft.com/office/drawing/2014/main" id="{4402B830-3972-4C97-A5F2-CE9F47DF1B41}"/>
                </a:ext>
              </a:extLst>
            </p:cNvPr>
            <p:cNvGrpSpPr/>
            <p:nvPr/>
          </p:nvGrpSpPr>
          <p:grpSpPr>
            <a:xfrm>
              <a:off x="5290536" y="1776837"/>
              <a:ext cx="1355646" cy="825176"/>
              <a:chOff x="5290536" y="1776837"/>
              <a:chExt cx="1355646" cy="82517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C144B2E-5935-46F6-835C-EF9C48FBFD20}"/>
                  </a:ext>
                </a:extLst>
              </p:cNvPr>
              <p:cNvSpPr/>
              <p:nvPr/>
            </p:nvSpPr>
            <p:spPr>
              <a:xfrm>
                <a:off x="5467360" y="1776837"/>
                <a:ext cx="1001999" cy="677823"/>
              </a:xfrm>
              <a:custGeom>
                <a:avLst/>
                <a:gdLst>
                  <a:gd name="connsiteX0" fmla="*/ 913588 w 1001999"/>
                  <a:gd name="connsiteY0" fmla="*/ 589412 h 677823"/>
                  <a:gd name="connsiteX1" fmla="*/ 88412 w 1001999"/>
                  <a:gd name="connsiteY1" fmla="*/ 589412 h 677823"/>
                  <a:gd name="connsiteX2" fmla="*/ 88412 w 1001999"/>
                  <a:gd name="connsiteY2" fmla="*/ 88412 h 677823"/>
                  <a:gd name="connsiteX3" fmla="*/ 913588 w 1001999"/>
                  <a:gd name="connsiteY3" fmla="*/ 88412 h 677823"/>
                  <a:gd name="connsiteX4" fmla="*/ 913588 w 1001999"/>
                  <a:gd name="connsiteY4" fmla="*/ 589412 h 677823"/>
                  <a:gd name="connsiteX5" fmla="*/ 1002000 w 1001999"/>
                  <a:gd name="connsiteY5" fmla="*/ 58941 h 677823"/>
                  <a:gd name="connsiteX6" fmla="*/ 943059 w 1001999"/>
                  <a:gd name="connsiteY6" fmla="*/ 0 h 677823"/>
                  <a:gd name="connsiteX7" fmla="*/ 58941 w 1001999"/>
                  <a:gd name="connsiteY7" fmla="*/ 0 h 677823"/>
                  <a:gd name="connsiteX8" fmla="*/ 0 w 1001999"/>
                  <a:gd name="connsiteY8" fmla="*/ 58941 h 677823"/>
                  <a:gd name="connsiteX9" fmla="*/ 0 w 1001999"/>
                  <a:gd name="connsiteY9" fmla="*/ 677823 h 677823"/>
                  <a:gd name="connsiteX10" fmla="*/ 1002000 w 1001999"/>
                  <a:gd name="connsiteY10" fmla="*/ 677823 h 677823"/>
                  <a:gd name="connsiteX11" fmla="*/ 1002000 w 1001999"/>
                  <a:gd name="connsiteY11" fmla="*/ 58941 h 677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1999" h="677823">
                    <a:moveTo>
                      <a:pt x="913588" y="589412"/>
                    </a:moveTo>
                    <a:lnTo>
                      <a:pt x="88412" y="589412"/>
                    </a:lnTo>
                    <a:lnTo>
                      <a:pt x="88412" y="88412"/>
                    </a:lnTo>
                    <a:lnTo>
                      <a:pt x="913588" y="88412"/>
                    </a:lnTo>
                    <a:lnTo>
                      <a:pt x="913588" y="589412"/>
                    </a:lnTo>
                    <a:close/>
                    <a:moveTo>
                      <a:pt x="1002000" y="58941"/>
                    </a:moveTo>
                    <a:cubicBezTo>
                      <a:pt x="1002000" y="26524"/>
                      <a:pt x="975476" y="0"/>
                      <a:pt x="943059" y="0"/>
                    </a:cubicBezTo>
                    <a:lnTo>
                      <a:pt x="58941" y="0"/>
                    </a:lnTo>
                    <a:cubicBezTo>
                      <a:pt x="26524" y="0"/>
                      <a:pt x="0" y="26524"/>
                      <a:pt x="0" y="58941"/>
                    </a:cubicBezTo>
                    <a:lnTo>
                      <a:pt x="0" y="677823"/>
                    </a:lnTo>
                    <a:lnTo>
                      <a:pt x="1002000" y="677823"/>
                    </a:lnTo>
                    <a:lnTo>
                      <a:pt x="1002000" y="58941"/>
                    </a:lnTo>
                    <a:close/>
                  </a:path>
                </a:pathLst>
              </a:custGeom>
              <a:solidFill>
                <a:srgbClr val="000000"/>
              </a:solidFill>
              <a:ln w="146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CE590BC-D148-486F-B83F-8EED7C49D659}"/>
                  </a:ext>
                </a:extLst>
              </p:cNvPr>
              <p:cNvSpPr/>
              <p:nvPr/>
            </p:nvSpPr>
            <p:spPr>
              <a:xfrm>
                <a:off x="5290536" y="2513602"/>
                <a:ext cx="1355646" cy="88411"/>
              </a:xfrm>
              <a:custGeom>
                <a:avLst/>
                <a:gdLst>
                  <a:gd name="connsiteX0" fmla="*/ 766235 w 1355646"/>
                  <a:gd name="connsiteY0" fmla="*/ 0 h 88411"/>
                  <a:gd name="connsiteX1" fmla="*/ 766235 w 1355646"/>
                  <a:gd name="connsiteY1" fmla="*/ 14735 h 88411"/>
                  <a:gd name="connsiteX2" fmla="*/ 751500 w 1355646"/>
                  <a:gd name="connsiteY2" fmla="*/ 29471 h 88411"/>
                  <a:gd name="connsiteX3" fmla="*/ 604147 w 1355646"/>
                  <a:gd name="connsiteY3" fmla="*/ 29471 h 88411"/>
                  <a:gd name="connsiteX4" fmla="*/ 589412 w 1355646"/>
                  <a:gd name="connsiteY4" fmla="*/ 14735 h 88411"/>
                  <a:gd name="connsiteX5" fmla="*/ 589412 w 1355646"/>
                  <a:gd name="connsiteY5" fmla="*/ 0 h 88411"/>
                  <a:gd name="connsiteX6" fmla="*/ 0 w 1355646"/>
                  <a:gd name="connsiteY6" fmla="*/ 0 h 88411"/>
                  <a:gd name="connsiteX7" fmla="*/ 0 w 1355646"/>
                  <a:gd name="connsiteY7" fmla="*/ 29471 h 88411"/>
                  <a:gd name="connsiteX8" fmla="*/ 58941 w 1355646"/>
                  <a:gd name="connsiteY8" fmla="*/ 88412 h 88411"/>
                  <a:gd name="connsiteX9" fmla="*/ 1296706 w 1355646"/>
                  <a:gd name="connsiteY9" fmla="*/ 88412 h 88411"/>
                  <a:gd name="connsiteX10" fmla="*/ 1355647 w 1355646"/>
                  <a:gd name="connsiteY10" fmla="*/ 29471 h 88411"/>
                  <a:gd name="connsiteX11" fmla="*/ 1355647 w 1355646"/>
                  <a:gd name="connsiteY11" fmla="*/ 0 h 88411"/>
                  <a:gd name="connsiteX12" fmla="*/ 766235 w 1355646"/>
                  <a:gd name="connsiteY12" fmla="*/ 0 h 88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55646" h="88411">
                    <a:moveTo>
                      <a:pt x="766235" y="0"/>
                    </a:moveTo>
                    <a:lnTo>
                      <a:pt x="766235" y="14735"/>
                    </a:lnTo>
                    <a:cubicBezTo>
                      <a:pt x="766235" y="23576"/>
                      <a:pt x="760341" y="29471"/>
                      <a:pt x="751500" y="29471"/>
                    </a:cubicBezTo>
                    <a:lnTo>
                      <a:pt x="604147" y="29471"/>
                    </a:lnTo>
                    <a:cubicBezTo>
                      <a:pt x="595306" y="29471"/>
                      <a:pt x="589412" y="23576"/>
                      <a:pt x="589412" y="14735"/>
                    </a:cubicBezTo>
                    <a:lnTo>
                      <a:pt x="589412" y="0"/>
                    </a:lnTo>
                    <a:lnTo>
                      <a:pt x="0" y="0"/>
                    </a:lnTo>
                    <a:lnTo>
                      <a:pt x="0" y="29471"/>
                    </a:lnTo>
                    <a:cubicBezTo>
                      <a:pt x="0" y="61888"/>
                      <a:pt x="26524" y="88412"/>
                      <a:pt x="58941" y="88412"/>
                    </a:cubicBezTo>
                    <a:lnTo>
                      <a:pt x="1296706" y="88412"/>
                    </a:lnTo>
                    <a:cubicBezTo>
                      <a:pt x="1329123" y="88412"/>
                      <a:pt x="1355647" y="61888"/>
                      <a:pt x="1355647" y="29471"/>
                    </a:cubicBezTo>
                    <a:lnTo>
                      <a:pt x="1355647" y="0"/>
                    </a:lnTo>
                    <a:lnTo>
                      <a:pt x="766235" y="0"/>
                    </a:lnTo>
                    <a:close/>
                  </a:path>
                </a:pathLst>
              </a:custGeom>
              <a:solidFill>
                <a:srgbClr val="000000"/>
              </a:solidFill>
              <a:ln w="146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3" name="Graphic 9" descr="Artificial Intelligence outline">
              <a:extLst>
                <a:ext uri="{FF2B5EF4-FFF2-40B4-BE49-F238E27FC236}">
                  <a16:creationId xmlns:a16="http://schemas.microsoft.com/office/drawing/2014/main" id="{A1F50266-8B2A-48E9-A291-363AF27FB6FB}"/>
                </a:ext>
              </a:extLst>
            </p:cNvPr>
            <p:cNvGrpSpPr/>
            <p:nvPr/>
          </p:nvGrpSpPr>
          <p:grpSpPr>
            <a:xfrm>
              <a:off x="9432086" y="1538060"/>
              <a:ext cx="1002149" cy="1188327"/>
              <a:chOff x="9432086" y="1538060"/>
              <a:chExt cx="1002149" cy="1188327"/>
            </a:xfrm>
            <a:solidFill>
              <a:srgbClr val="000000"/>
            </a:solidFill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8AA5358-4C10-4033-9BE2-61166742B327}"/>
                  </a:ext>
                </a:extLst>
              </p:cNvPr>
              <p:cNvSpPr/>
              <p:nvPr/>
            </p:nvSpPr>
            <p:spPr>
              <a:xfrm>
                <a:off x="9516567" y="1746064"/>
                <a:ext cx="195502" cy="294807"/>
              </a:xfrm>
              <a:custGeom>
                <a:avLst/>
                <a:gdLst>
                  <a:gd name="connsiteX0" fmla="*/ 143920 w 195502"/>
                  <a:gd name="connsiteY0" fmla="*/ 224197 h 294807"/>
                  <a:gd name="connsiteX1" fmla="*/ 124892 w 195502"/>
                  <a:gd name="connsiteY1" fmla="*/ 272695 h 294807"/>
                  <a:gd name="connsiteX2" fmla="*/ 173390 w 195502"/>
                  <a:gd name="connsiteY2" fmla="*/ 291723 h 294807"/>
                  <a:gd name="connsiteX3" fmla="*/ 192418 w 195502"/>
                  <a:gd name="connsiteY3" fmla="*/ 243224 h 294807"/>
                  <a:gd name="connsiteX4" fmla="*/ 173390 w 195502"/>
                  <a:gd name="connsiteY4" fmla="*/ 224197 h 294807"/>
                  <a:gd name="connsiteX5" fmla="*/ 173390 w 195502"/>
                  <a:gd name="connsiteY5" fmla="*/ 125426 h 294807"/>
                  <a:gd name="connsiteX6" fmla="*/ 114449 w 195502"/>
                  <a:gd name="connsiteY6" fmla="*/ 125426 h 294807"/>
                  <a:gd name="connsiteX7" fmla="*/ 114449 w 195502"/>
                  <a:gd name="connsiteY7" fmla="*/ 70611 h 294807"/>
                  <a:gd name="connsiteX8" fmla="*/ 133477 w 195502"/>
                  <a:gd name="connsiteY8" fmla="*/ 22112 h 294807"/>
                  <a:gd name="connsiteX9" fmla="*/ 84978 w 195502"/>
                  <a:gd name="connsiteY9" fmla="*/ 3085 h 294807"/>
                  <a:gd name="connsiteX10" fmla="*/ 65951 w 195502"/>
                  <a:gd name="connsiteY10" fmla="*/ 51583 h 294807"/>
                  <a:gd name="connsiteX11" fmla="*/ 84978 w 195502"/>
                  <a:gd name="connsiteY11" fmla="*/ 70611 h 294807"/>
                  <a:gd name="connsiteX12" fmla="*/ 84978 w 195502"/>
                  <a:gd name="connsiteY12" fmla="*/ 125411 h 294807"/>
                  <a:gd name="connsiteX13" fmla="*/ 8620 w 195502"/>
                  <a:gd name="connsiteY13" fmla="*/ 125308 h 294807"/>
                  <a:gd name="connsiteX14" fmla="*/ 1474 w 195502"/>
                  <a:gd name="connsiteY14" fmla="*/ 149371 h 294807"/>
                  <a:gd name="connsiteX15" fmla="*/ 0 w 195502"/>
                  <a:gd name="connsiteY15" fmla="*/ 154779 h 294807"/>
                  <a:gd name="connsiteX16" fmla="*/ 143920 w 195502"/>
                  <a:gd name="connsiteY16" fmla="*/ 154911 h 29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5502" h="294807">
                    <a:moveTo>
                      <a:pt x="143920" y="224197"/>
                    </a:moveTo>
                    <a:cubicBezTo>
                      <a:pt x="125274" y="232335"/>
                      <a:pt x="116754" y="254047"/>
                      <a:pt x="124892" y="272695"/>
                    </a:cubicBezTo>
                    <a:cubicBezTo>
                      <a:pt x="133030" y="291341"/>
                      <a:pt x="154744" y="299861"/>
                      <a:pt x="173390" y="291723"/>
                    </a:cubicBezTo>
                    <a:cubicBezTo>
                      <a:pt x="192036" y="283584"/>
                      <a:pt x="200556" y="261870"/>
                      <a:pt x="192418" y="243224"/>
                    </a:cubicBezTo>
                    <a:cubicBezTo>
                      <a:pt x="188702" y="234709"/>
                      <a:pt x="181906" y="227913"/>
                      <a:pt x="173390" y="224197"/>
                    </a:cubicBezTo>
                    <a:lnTo>
                      <a:pt x="173390" y="125426"/>
                    </a:lnTo>
                    <a:lnTo>
                      <a:pt x="114449" y="125426"/>
                    </a:lnTo>
                    <a:lnTo>
                      <a:pt x="114449" y="70611"/>
                    </a:lnTo>
                    <a:cubicBezTo>
                      <a:pt x="133095" y="62472"/>
                      <a:pt x="141615" y="40760"/>
                      <a:pt x="133477" y="22112"/>
                    </a:cubicBezTo>
                    <a:cubicBezTo>
                      <a:pt x="125338" y="3466"/>
                      <a:pt x="103624" y="-5054"/>
                      <a:pt x="84978" y="3085"/>
                    </a:cubicBezTo>
                    <a:cubicBezTo>
                      <a:pt x="66332" y="11223"/>
                      <a:pt x="57812" y="32937"/>
                      <a:pt x="65951" y="51583"/>
                    </a:cubicBezTo>
                    <a:cubicBezTo>
                      <a:pt x="69667" y="60099"/>
                      <a:pt x="76463" y="66894"/>
                      <a:pt x="84978" y="70611"/>
                    </a:cubicBezTo>
                    <a:lnTo>
                      <a:pt x="84978" y="125411"/>
                    </a:lnTo>
                    <a:lnTo>
                      <a:pt x="8620" y="125308"/>
                    </a:lnTo>
                    <a:cubicBezTo>
                      <a:pt x="5791" y="133191"/>
                      <a:pt x="3684" y="141075"/>
                      <a:pt x="1474" y="149371"/>
                    </a:cubicBezTo>
                    <a:cubicBezTo>
                      <a:pt x="1002" y="151169"/>
                      <a:pt x="501" y="152981"/>
                      <a:pt x="0" y="154779"/>
                    </a:cubicBezTo>
                    <a:lnTo>
                      <a:pt x="143920" y="154911"/>
                    </a:lnTo>
                    <a:close/>
                  </a:path>
                </a:pathLst>
              </a:custGeom>
              <a:solidFill>
                <a:srgbClr val="000000"/>
              </a:solidFill>
              <a:ln w="146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60BADCE-9E61-4D47-837A-06D6A561F9B5}"/>
                  </a:ext>
                </a:extLst>
              </p:cNvPr>
              <p:cNvSpPr/>
              <p:nvPr/>
            </p:nvSpPr>
            <p:spPr>
              <a:xfrm>
                <a:off x="9432086" y="1538060"/>
                <a:ext cx="1002149" cy="1188327"/>
              </a:xfrm>
              <a:custGeom>
                <a:avLst/>
                <a:gdLst>
                  <a:gd name="connsiteX0" fmla="*/ 987268 w 1002149"/>
                  <a:gd name="connsiteY0" fmla="*/ 642960 h 1188327"/>
                  <a:gd name="connsiteX1" fmla="*/ 885595 w 1002149"/>
                  <a:gd name="connsiteY1" fmla="*/ 466136 h 1188327"/>
                  <a:gd name="connsiteX2" fmla="*/ 885595 w 1002149"/>
                  <a:gd name="connsiteY2" fmla="*/ 458769 h 1188327"/>
                  <a:gd name="connsiteX3" fmla="*/ 458495 w 1002149"/>
                  <a:gd name="connsiteY3" fmla="*/ 303 h 1188327"/>
                  <a:gd name="connsiteX4" fmla="*/ 458271 w 1002149"/>
                  <a:gd name="connsiteY4" fmla="*/ 295 h 1188327"/>
                  <a:gd name="connsiteX5" fmla="*/ 441900 w 1002149"/>
                  <a:gd name="connsiteY5" fmla="*/ 0 h 1188327"/>
                  <a:gd name="connsiteX6" fmla="*/ 4 w 1002149"/>
                  <a:gd name="connsiteY6" fmla="*/ 426292 h 1188327"/>
                  <a:gd name="connsiteX7" fmla="*/ 4 w 1002149"/>
                  <a:gd name="connsiteY7" fmla="*/ 458710 h 1188327"/>
                  <a:gd name="connsiteX8" fmla="*/ 173880 w 1002149"/>
                  <a:gd name="connsiteY8" fmla="*/ 815422 h 1188327"/>
                  <a:gd name="connsiteX9" fmla="*/ 173880 w 1002149"/>
                  <a:gd name="connsiteY9" fmla="*/ 1188328 h 1188327"/>
                  <a:gd name="connsiteX10" fmla="*/ 639516 w 1002149"/>
                  <a:gd name="connsiteY10" fmla="*/ 1188328 h 1188327"/>
                  <a:gd name="connsiteX11" fmla="*/ 639516 w 1002149"/>
                  <a:gd name="connsiteY11" fmla="*/ 1011504 h 1188327"/>
                  <a:gd name="connsiteX12" fmla="*/ 711718 w 1002149"/>
                  <a:gd name="connsiteY12" fmla="*/ 1011504 h 1188327"/>
                  <a:gd name="connsiteX13" fmla="*/ 885595 w 1002149"/>
                  <a:gd name="connsiteY13" fmla="*/ 837628 h 1188327"/>
                  <a:gd name="connsiteX14" fmla="*/ 885595 w 1002149"/>
                  <a:gd name="connsiteY14" fmla="*/ 746269 h 1188327"/>
                  <a:gd name="connsiteX15" fmla="*/ 950430 w 1002149"/>
                  <a:gd name="connsiteY15" fmla="*/ 746269 h 1188327"/>
                  <a:gd name="connsiteX16" fmla="*/ 987268 w 1002149"/>
                  <a:gd name="connsiteY16" fmla="*/ 642960 h 1188327"/>
                  <a:gd name="connsiteX17" fmla="*/ 969999 w 1002149"/>
                  <a:gd name="connsiteY17" fmla="*/ 700428 h 1188327"/>
                  <a:gd name="connsiteX18" fmla="*/ 948426 w 1002149"/>
                  <a:gd name="connsiteY18" fmla="*/ 716636 h 1188327"/>
                  <a:gd name="connsiteX19" fmla="*/ 856124 w 1002149"/>
                  <a:gd name="connsiteY19" fmla="*/ 716636 h 1188327"/>
                  <a:gd name="connsiteX20" fmla="*/ 856124 w 1002149"/>
                  <a:gd name="connsiteY20" fmla="*/ 837466 h 1188327"/>
                  <a:gd name="connsiteX21" fmla="*/ 711718 w 1002149"/>
                  <a:gd name="connsiteY21" fmla="*/ 981872 h 1188327"/>
                  <a:gd name="connsiteX22" fmla="*/ 610045 w 1002149"/>
                  <a:gd name="connsiteY22" fmla="*/ 981872 h 1188327"/>
                  <a:gd name="connsiteX23" fmla="*/ 610045 w 1002149"/>
                  <a:gd name="connsiteY23" fmla="*/ 1158695 h 1188327"/>
                  <a:gd name="connsiteX24" fmla="*/ 203351 w 1002149"/>
                  <a:gd name="connsiteY24" fmla="*/ 1158695 h 1188327"/>
                  <a:gd name="connsiteX25" fmla="*/ 203351 w 1002149"/>
                  <a:gd name="connsiteY25" fmla="*/ 800952 h 1188327"/>
                  <a:gd name="connsiteX26" fmla="*/ 191916 w 1002149"/>
                  <a:gd name="connsiteY26" fmla="*/ 792111 h 1188327"/>
                  <a:gd name="connsiteX27" fmla="*/ 29474 w 1002149"/>
                  <a:gd name="connsiteY27" fmla="*/ 458725 h 1188327"/>
                  <a:gd name="connsiteX28" fmla="*/ 29474 w 1002149"/>
                  <a:gd name="connsiteY28" fmla="*/ 426837 h 1188327"/>
                  <a:gd name="connsiteX29" fmla="*/ 441930 w 1002149"/>
                  <a:gd name="connsiteY29" fmla="*/ 29500 h 1188327"/>
                  <a:gd name="connsiteX30" fmla="*/ 457240 w 1002149"/>
                  <a:gd name="connsiteY30" fmla="*/ 29780 h 1188327"/>
                  <a:gd name="connsiteX31" fmla="*/ 856198 w 1002149"/>
                  <a:gd name="connsiteY31" fmla="*/ 457664 h 1188327"/>
                  <a:gd name="connsiteX32" fmla="*/ 856198 w 1002149"/>
                  <a:gd name="connsiteY32" fmla="*/ 473961 h 1188327"/>
                  <a:gd name="connsiteX33" fmla="*/ 860118 w 1002149"/>
                  <a:gd name="connsiteY33" fmla="*/ 480783 h 1188327"/>
                  <a:gd name="connsiteX34" fmla="*/ 961791 w 1002149"/>
                  <a:gd name="connsiteY34" fmla="*/ 657607 h 1188327"/>
                  <a:gd name="connsiteX35" fmla="*/ 962189 w 1002149"/>
                  <a:gd name="connsiteY35" fmla="*/ 658285 h 1188327"/>
                  <a:gd name="connsiteX36" fmla="*/ 962616 w 1002149"/>
                  <a:gd name="connsiteY36" fmla="*/ 658948 h 1188327"/>
                  <a:gd name="connsiteX37" fmla="*/ 970058 w 1002149"/>
                  <a:gd name="connsiteY37" fmla="*/ 700413 h 1188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002149" h="1188327">
                    <a:moveTo>
                      <a:pt x="987268" y="642960"/>
                    </a:moveTo>
                    <a:lnTo>
                      <a:pt x="885595" y="466136"/>
                    </a:lnTo>
                    <a:lnTo>
                      <a:pt x="885595" y="458769"/>
                    </a:lnTo>
                    <a:cubicBezTo>
                      <a:pt x="894256" y="214226"/>
                      <a:pt x="703036" y="8964"/>
                      <a:pt x="458495" y="303"/>
                    </a:cubicBezTo>
                    <a:cubicBezTo>
                      <a:pt x="458420" y="300"/>
                      <a:pt x="458345" y="298"/>
                      <a:pt x="458271" y="295"/>
                    </a:cubicBezTo>
                    <a:cubicBezTo>
                      <a:pt x="452790" y="108"/>
                      <a:pt x="447333" y="10"/>
                      <a:pt x="441900" y="0"/>
                    </a:cubicBezTo>
                    <a:cubicBezTo>
                      <a:pt x="203790" y="-210"/>
                      <a:pt x="8351" y="188328"/>
                      <a:pt x="4" y="426292"/>
                    </a:cubicBezTo>
                    <a:lnTo>
                      <a:pt x="4" y="458710"/>
                    </a:lnTo>
                    <a:cubicBezTo>
                      <a:pt x="-571" y="598163"/>
                      <a:pt x="63676" y="729967"/>
                      <a:pt x="173880" y="815422"/>
                    </a:cubicBezTo>
                    <a:lnTo>
                      <a:pt x="173880" y="1188328"/>
                    </a:lnTo>
                    <a:lnTo>
                      <a:pt x="639516" y="1188328"/>
                    </a:lnTo>
                    <a:lnTo>
                      <a:pt x="639516" y="1011504"/>
                    </a:lnTo>
                    <a:lnTo>
                      <a:pt x="711718" y="1011504"/>
                    </a:lnTo>
                    <a:cubicBezTo>
                      <a:pt x="807667" y="1011310"/>
                      <a:pt x="885400" y="933577"/>
                      <a:pt x="885595" y="837628"/>
                    </a:cubicBezTo>
                    <a:lnTo>
                      <a:pt x="885595" y="746269"/>
                    </a:lnTo>
                    <a:lnTo>
                      <a:pt x="950430" y="746269"/>
                    </a:lnTo>
                    <a:cubicBezTo>
                      <a:pt x="988742" y="741716"/>
                      <a:pt x="1022633" y="697495"/>
                      <a:pt x="987268" y="642960"/>
                    </a:cubicBezTo>
                    <a:close/>
                    <a:moveTo>
                      <a:pt x="969999" y="700428"/>
                    </a:moveTo>
                    <a:cubicBezTo>
                      <a:pt x="965824" y="708978"/>
                      <a:pt x="957801" y="715007"/>
                      <a:pt x="948426" y="716636"/>
                    </a:cubicBezTo>
                    <a:lnTo>
                      <a:pt x="856124" y="716636"/>
                    </a:lnTo>
                    <a:lnTo>
                      <a:pt x="856124" y="837466"/>
                    </a:lnTo>
                    <a:cubicBezTo>
                      <a:pt x="856011" y="917172"/>
                      <a:pt x="791425" y="981758"/>
                      <a:pt x="711718" y="981872"/>
                    </a:cubicBezTo>
                    <a:lnTo>
                      <a:pt x="610045" y="981872"/>
                    </a:lnTo>
                    <a:lnTo>
                      <a:pt x="610045" y="1158695"/>
                    </a:lnTo>
                    <a:lnTo>
                      <a:pt x="203351" y="1158695"/>
                    </a:lnTo>
                    <a:lnTo>
                      <a:pt x="203351" y="800952"/>
                    </a:lnTo>
                    <a:lnTo>
                      <a:pt x="191916" y="792111"/>
                    </a:lnTo>
                    <a:cubicBezTo>
                      <a:pt x="88749" y="712388"/>
                      <a:pt x="28679" y="589102"/>
                      <a:pt x="29474" y="458725"/>
                    </a:cubicBezTo>
                    <a:lnTo>
                      <a:pt x="29474" y="426837"/>
                    </a:lnTo>
                    <a:cubicBezTo>
                      <a:pt x="37022" y="204706"/>
                      <a:pt x="219672" y="28751"/>
                      <a:pt x="441930" y="29500"/>
                    </a:cubicBezTo>
                    <a:cubicBezTo>
                      <a:pt x="447009" y="29500"/>
                      <a:pt x="452112" y="29594"/>
                      <a:pt x="457240" y="29780"/>
                    </a:cubicBezTo>
                    <a:cubicBezTo>
                      <a:pt x="685448" y="38026"/>
                      <a:pt x="863919" y="229438"/>
                      <a:pt x="856198" y="457664"/>
                    </a:cubicBezTo>
                    <a:lnTo>
                      <a:pt x="856198" y="473961"/>
                    </a:lnTo>
                    <a:lnTo>
                      <a:pt x="860118" y="480783"/>
                    </a:lnTo>
                    <a:lnTo>
                      <a:pt x="961791" y="657607"/>
                    </a:lnTo>
                    <a:lnTo>
                      <a:pt x="962189" y="658285"/>
                    </a:lnTo>
                    <a:lnTo>
                      <a:pt x="962616" y="658948"/>
                    </a:lnTo>
                    <a:cubicBezTo>
                      <a:pt x="972191" y="670511"/>
                      <a:pt x="975015" y="686242"/>
                      <a:pt x="970058" y="7004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6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21255F0B-FDF2-44F2-BA74-B16CEB649E0A}"/>
                  </a:ext>
                </a:extLst>
              </p:cNvPr>
              <p:cNvSpPr/>
              <p:nvPr/>
            </p:nvSpPr>
            <p:spPr>
              <a:xfrm>
                <a:off x="9999398" y="1630406"/>
                <a:ext cx="125207" cy="189401"/>
              </a:xfrm>
              <a:custGeom>
                <a:avLst/>
                <a:gdLst>
                  <a:gd name="connsiteX0" fmla="*/ 88412 w 125207"/>
                  <a:gd name="connsiteY0" fmla="*/ 115716 h 189401"/>
                  <a:gd name="connsiteX1" fmla="*/ 75843 w 125207"/>
                  <a:gd name="connsiteY1" fmla="*/ 118074 h 189401"/>
                  <a:gd name="connsiteX2" fmla="*/ 29471 w 125207"/>
                  <a:gd name="connsiteY2" fmla="*/ 76344 h 189401"/>
                  <a:gd name="connsiteX3" fmla="*/ 29471 w 125207"/>
                  <a:gd name="connsiteY3" fmla="*/ 11096 h 189401"/>
                  <a:gd name="connsiteX4" fmla="*/ 0 w 125207"/>
                  <a:gd name="connsiteY4" fmla="*/ 0 h 189401"/>
                  <a:gd name="connsiteX5" fmla="*/ 0 w 125207"/>
                  <a:gd name="connsiteY5" fmla="*/ 88883 h 189401"/>
                  <a:gd name="connsiteX6" fmla="*/ 54521 w 125207"/>
                  <a:gd name="connsiteY6" fmla="*/ 137996 h 189401"/>
                  <a:gd name="connsiteX7" fmla="*/ 73802 w 125207"/>
                  <a:gd name="connsiteY7" fmla="*/ 186394 h 189401"/>
                  <a:gd name="connsiteX8" fmla="*/ 122200 w 125207"/>
                  <a:gd name="connsiteY8" fmla="*/ 167113 h 189401"/>
                  <a:gd name="connsiteX9" fmla="*/ 102919 w 125207"/>
                  <a:gd name="connsiteY9" fmla="*/ 118715 h 189401"/>
                  <a:gd name="connsiteX10" fmla="*/ 88412 w 125207"/>
                  <a:gd name="connsiteY10" fmla="*/ 115716 h 189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5207" h="189401">
                    <a:moveTo>
                      <a:pt x="88412" y="115716"/>
                    </a:moveTo>
                    <a:cubicBezTo>
                      <a:pt x="84115" y="115753"/>
                      <a:pt x="79859" y="116552"/>
                      <a:pt x="75843" y="118074"/>
                    </a:cubicBezTo>
                    <a:lnTo>
                      <a:pt x="29471" y="76344"/>
                    </a:lnTo>
                    <a:lnTo>
                      <a:pt x="29471" y="11096"/>
                    </a:lnTo>
                    <a:cubicBezTo>
                      <a:pt x="19745" y="7220"/>
                      <a:pt x="9843" y="3330"/>
                      <a:pt x="0" y="0"/>
                    </a:cubicBezTo>
                    <a:lnTo>
                      <a:pt x="0" y="88883"/>
                    </a:lnTo>
                    <a:lnTo>
                      <a:pt x="54521" y="137996"/>
                    </a:lnTo>
                    <a:cubicBezTo>
                      <a:pt x="46480" y="156685"/>
                      <a:pt x="55113" y="178353"/>
                      <a:pt x="73802" y="186394"/>
                    </a:cubicBezTo>
                    <a:cubicBezTo>
                      <a:pt x="92490" y="194434"/>
                      <a:pt x="114159" y="185802"/>
                      <a:pt x="122200" y="167113"/>
                    </a:cubicBezTo>
                    <a:cubicBezTo>
                      <a:pt x="130239" y="148424"/>
                      <a:pt x="121607" y="126756"/>
                      <a:pt x="102919" y="118715"/>
                    </a:cubicBezTo>
                    <a:cubicBezTo>
                      <a:pt x="98336" y="116743"/>
                      <a:pt x="93401" y="115724"/>
                      <a:pt x="88412" y="1157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6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1046EA6-4F0E-48FC-8561-3C14DCF2B4C2}"/>
                  </a:ext>
                </a:extLst>
              </p:cNvPr>
              <p:cNvSpPr/>
              <p:nvPr/>
            </p:nvSpPr>
            <p:spPr>
              <a:xfrm>
                <a:off x="9531041" y="1628167"/>
                <a:ext cx="431510" cy="648469"/>
              </a:xfrm>
              <a:custGeom>
                <a:avLst/>
                <a:gdLst>
                  <a:gd name="connsiteX0" fmla="*/ 394681 w 431510"/>
                  <a:gd name="connsiteY0" fmla="*/ 412661 h 648469"/>
                  <a:gd name="connsiteX1" fmla="*/ 380683 w 431510"/>
                  <a:gd name="connsiteY1" fmla="*/ 415461 h 648469"/>
                  <a:gd name="connsiteX2" fmla="*/ 276799 w 431510"/>
                  <a:gd name="connsiteY2" fmla="*/ 311223 h 648469"/>
                  <a:gd name="connsiteX3" fmla="*/ 276799 w 431510"/>
                  <a:gd name="connsiteY3" fmla="*/ 140147 h 648469"/>
                  <a:gd name="connsiteX4" fmla="*/ 365211 w 431510"/>
                  <a:gd name="connsiteY4" fmla="*/ 140147 h 648469"/>
                  <a:gd name="connsiteX5" fmla="*/ 365211 w 431510"/>
                  <a:gd name="connsiteY5" fmla="*/ 209402 h 648469"/>
                  <a:gd name="connsiteX6" fmla="*/ 346183 w 431510"/>
                  <a:gd name="connsiteY6" fmla="*/ 257901 h 648469"/>
                  <a:gd name="connsiteX7" fmla="*/ 394681 w 431510"/>
                  <a:gd name="connsiteY7" fmla="*/ 276928 h 648469"/>
                  <a:gd name="connsiteX8" fmla="*/ 413709 w 431510"/>
                  <a:gd name="connsiteY8" fmla="*/ 228430 h 648469"/>
                  <a:gd name="connsiteX9" fmla="*/ 394681 w 431510"/>
                  <a:gd name="connsiteY9" fmla="*/ 209402 h 648469"/>
                  <a:gd name="connsiteX10" fmla="*/ 394681 w 431510"/>
                  <a:gd name="connsiteY10" fmla="*/ 110661 h 648469"/>
                  <a:gd name="connsiteX11" fmla="*/ 276799 w 431510"/>
                  <a:gd name="connsiteY11" fmla="*/ 110661 h 648469"/>
                  <a:gd name="connsiteX12" fmla="*/ 276799 w 431510"/>
                  <a:gd name="connsiteY12" fmla="*/ 70611 h 648469"/>
                  <a:gd name="connsiteX13" fmla="*/ 295827 w 431510"/>
                  <a:gd name="connsiteY13" fmla="*/ 22112 h 648469"/>
                  <a:gd name="connsiteX14" fmla="*/ 247328 w 431510"/>
                  <a:gd name="connsiteY14" fmla="*/ 3085 h 648469"/>
                  <a:gd name="connsiteX15" fmla="*/ 228301 w 431510"/>
                  <a:gd name="connsiteY15" fmla="*/ 51583 h 648469"/>
                  <a:gd name="connsiteX16" fmla="*/ 247328 w 431510"/>
                  <a:gd name="connsiteY16" fmla="*/ 70611 h 648469"/>
                  <a:gd name="connsiteX17" fmla="*/ 247328 w 431510"/>
                  <a:gd name="connsiteY17" fmla="*/ 322879 h 648469"/>
                  <a:gd name="connsiteX18" fmla="*/ 295955 w 431510"/>
                  <a:gd name="connsiteY18" fmla="*/ 373112 h 648469"/>
                  <a:gd name="connsiteX19" fmla="*/ 217858 w 431510"/>
                  <a:gd name="connsiteY19" fmla="*/ 451209 h 648469"/>
                  <a:gd name="connsiteX20" fmla="*/ 217858 w 431510"/>
                  <a:gd name="connsiteY20" fmla="*/ 523323 h 648469"/>
                  <a:gd name="connsiteX21" fmla="*/ 128989 w 431510"/>
                  <a:gd name="connsiteY21" fmla="*/ 523323 h 648469"/>
                  <a:gd name="connsiteX22" fmla="*/ 72170 w 431510"/>
                  <a:gd name="connsiteY22" fmla="*/ 456587 h 648469"/>
                  <a:gd name="connsiteX23" fmla="*/ 53948 w 431510"/>
                  <a:gd name="connsiteY23" fmla="*/ 406226 h 648469"/>
                  <a:gd name="connsiteX24" fmla="*/ 3587 w 431510"/>
                  <a:gd name="connsiteY24" fmla="*/ 424446 h 648469"/>
                  <a:gd name="connsiteX25" fmla="*/ 21809 w 431510"/>
                  <a:gd name="connsiteY25" fmla="*/ 474809 h 648469"/>
                  <a:gd name="connsiteX26" fmla="*/ 49610 w 431510"/>
                  <a:gd name="connsiteY26" fmla="*/ 476524 h 648469"/>
                  <a:gd name="connsiteX27" fmla="*/ 115182 w 431510"/>
                  <a:gd name="connsiteY27" fmla="*/ 552808 h 648469"/>
                  <a:gd name="connsiteX28" fmla="*/ 217858 w 431510"/>
                  <a:gd name="connsiteY28" fmla="*/ 552808 h 648469"/>
                  <a:gd name="connsiteX29" fmla="*/ 217858 w 431510"/>
                  <a:gd name="connsiteY29" fmla="*/ 577858 h 648469"/>
                  <a:gd name="connsiteX30" fmla="*/ 198830 w 431510"/>
                  <a:gd name="connsiteY30" fmla="*/ 626357 h 648469"/>
                  <a:gd name="connsiteX31" fmla="*/ 247328 w 431510"/>
                  <a:gd name="connsiteY31" fmla="*/ 645384 h 648469"/>
                  <a:gd name="connsiteX32" fmla="*/ 266356 w 431510"/>
                  <a:gd name="connsiteY32" fmla="*/ 596886 h 648469"/>
                  <a:gd name="connsiteX33" fmla="*/ 247328 w 431510"/>
                  <a:gd name="connsiteY33" fmla="*/ 577858 h 648469"/>
                  <a:gd name="connsiteX34" fmla="*/ 247328 w 431510"/>
                  <a:gd name="connsiteY34" fmla="*/ 462835 h 648469"/>
                  <a:gd name="connsiteX35" fmla="*/ 316584 w 431510"/>
                  <a:gd name="connsiteY35" fmla="*/ 393579 h 648469"/>
                  <a:gd name="connsiteX36" fmla="*/ 360039 w 431510"/>
                  <a:gd name="connsiteY36" fmla="*/ 437343 h 648469"/>
                  <a:gd name="connsiteX37" fmla="*/ 382682 w 431510"/>
                  <a:gd name="connsiteY37" fmla="*/ 484123 h 648469"/>
                  <a:gd name="connsiteX38" fmla="*/ 429462 w 431510"/>
                  <a:gd name="connsiteY38" fmla="*/ 461479 h 648469"/>
                  <a:gd name="connsiteX39" fmla="*/ 406819 w 431510"/>
                  <a:gd name="connsiteY39" fmla="*/ 414699 h 648469"/>
                  <a:gd name="connsiteX40" fmla="*/ 394681 w 431510"/>
                  <a:gd name="connsiteY40" fmla="*/ 412661 h 648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31510" h="648469">
                    <a:moveTo>
                      <a:pt x="394681" y="412661"/>
                    </a:moveTo>
                    <a:cubicBezTo>
                      <a:pt x="389876" y="412665"/>
                      <a:pt x="385120" y="413617"/>
                      <a:pt x="380683" y="415461"/>
                    </a:cubicBezTo>
                    <a:lnTo>
                      <a:pt x="276799" y="311223"/>
                    </a:lnTo>
                    <a:lnTo>
                      <a:pt x="276799" y="140147"/>
                    </a:lnTo>
                    <a:lnTo>
                      <a:pt x="365211" y="140147"/>
                    </a:lnTo>
                    <a:lnTo>
                      <a:pt x="365211" y="209402"/>
                    </a:lnTo>
                    <a:cubicBezTo>
                      <a:pt x="346565" y="217541"/>
                      <a:pt x="338045" y="239253"/>
                      <a:pt x="346183" y="257901"/>
                    </a:cubicBezTo>
                    <a:cubicBezTo>
                      <a:pt x="354321" y="276547"/>
                      <a:pt x="376035" y="285067"/>
                      <a:pt x="394681" y="276928"/>
                    </a:cubicBezTo>
                    <a:cubicBezTo>
                      <a:pt x="413327" y="268790"/>
                      <a:pt x="421847" y="247076"/>
                      <a:pt x="413709" y="228430"/>
                    </a:cubicBezTo>
                    <a:cubicBezTo>
                      <a:pt x="409993" y="219915"/>
                      <a:pt x="403197" y="213119"/>
                      <a:pt x="394681" y="209402"/>
                    </a:cubicBezTo>
                    <a:lnTo>
                      <a:pt x="394681" y="110661"/>
                    </a:lnTo>
                    <a:lnTo>
                      <a:pt x="276799" y="110661"/>
                    </a:lnTo>
                    <a:lnTo>
                      <a:pt x="276799" y="70611"/>
                    </a:lnTo>
                    <a:cubicBezTo>
                      <a:pt x="295445" y="62472"/>
                      <a:pt x="303965" y="40760"/>
                      <a:pt x="295827" y="22112"/>
                    </a:cubicBezTo>
                    <a:cubicBezTo>
                      <a:pt x="287688" y="3466"/>
                      <a:pt x="265974" y="-5054"/>
                      <a:pt x="247328" y="3085"/>
                    </a:cubicBezTo>
                    <a:cubicBezTo>
                      <a:pt x="228682" y="11223"/>
                      <a:pt x="220162" y="32937"/>
                      <a:pt x="228301" y="51583"/>
                    </a:cubicBezTo>
                    <a:cubicBezTo>
                      <a:pt x="232017" y="60099"/>
                      <a:pt x="238813" y="66894"/>
                      <a:pt x="247328" y="70611"/>
                    </a:cubicBezTo>
                    <a:lnTo>
                      <a:pt x="247328" y="322879"/>
                    </a:lnTo>
                    <a:lnTo>
                      <a:pt x="295955" y="373112"/>
                    </a:lnTo>
                    <a:lnTo>
                      <a:pt x="217858" y="451209"/>
                    </a:lnTo>
                    <a:lnTo>
                      <a:pt x="217858" y="523323"/>
                    </a:lnTo>
                    <a:lnTo>
                      <a:pt x="128989" y="523323"/>
                    </a:lnTo>
                    <a:lnTo>
                      <a:pt x="72170" y="456587"/>
                    </a:lnTo>
                    <a:cubicBezTo>
                      <a:pt x="81045" y="437649"/>
                      <a:pt x="72888" y="415101"/>
                      <a:pt x="53948" y="406226"/>
                    </a:cubicBezTo>
                    <a:cubicBezTo>
                      <a:pt x="35010" y="397351"/>
                      <a:pt x="12463" y="405508"/>
                      <a:pt x="3587" y="424446"/>
                    </a:cubicBezTo>
                    <a:cubicBezTo>
                      <a:pt x="-5288" y="443386"/>
                      <a:pt x="2871" y="465932"/>
                      <a:pt x="21809" y="474809"/>
                    </a:cubicBezTo>
                    <a:cubicBezTo>
                      <a:pt x="30522" y="478890"/>
                      <a:pt x="40461" y="479505"/>
                      <a:pt x="49610" y="476524"/>
                    </a:cubicBezTo>
                    <a:lnTo>
                      <a:pt x="115182" y="552808"/>
                    </a:lnTo>
                    <a:lnTo>
                      <a:pt x="217858" y="552808"/>
                    </a:lnTo>
                    <a:lnTo>
                      <a:pt x="217858" y="577858"/>
                    </a:lnTo>
                    <a:cubicBezTo>
                      <a:pt x="199212" y="585997"/>
                      <a:pt x="190692" y="607709"/>
                      <a:pt x="198830" y="626357"/>
                    </a:cubicBezTo>
                    <a:cubicBezTo>
                      <a:pt x="206968" y="645003"/>
                      <a:pt x="228682" y="653523"/>
                      <a:pt x="247328" y="645384"/>
                    </a:cubicBezTo>
                    <a:cubicBezTo>
                      <a:pt x="265974" y="637246"/>
                      <a:pt x="274494" y="615532"/>
                      <a:pt x="266356" y="596886"/>
                    </a:cubicBezTo>
                    <a:cubicBezTo>
                      <a:pt x="262640" y="588371"/>
                      <a:pt x="255844" y="581575"/>
                      <a:pt x="247328" y="577858"/>
                    </a:cubicBezTo>
                    <a:lnTo>
                      <a:pt x="247328" y="462835"/>
                    </a:lnTo>
                    <a:lnTo>
                      <a:pt x="316584" y="393579"/>
                    </a:lnTo>
                    <a:lnTo>
                      <a:pt x="360039" y="437343"/>
                    </a:lnTo>
                    <a:cubicBezTo>
                      <a:pt x="353374" y="456513"/>
                      <a:pt x="363512" y="477458"/>
                      <a:pt x="382682" y="484123"/>
                    </a:cubicBezTo>
                    <a:cubicBezTo>
                      <a:pt x="401853" y="490788"/>
                      <a:pt x="422798" y="480650"/>
                      <a:pt x="429462" y="461479"/>
                    </a:cubicBezTo>
                    <a:cubicBezTo>
                      <a:pt x="436127" y="442308"/>
                      <a:pt x="425989" y="421364"/>
                      <a:pt x="406819" y="414699"/>
                    </a:cubicBezTo>
                    <a:cubicBezTo>
                      <a:pt x="402915" y="413342"/>
                      <a:pt x="398813" y="412654"/>
                      <a:pt x="394681" y="4126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46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8" name="Graphic 61" descr="Table with solid fill">
              <a:extLst>
                <a:ext uri="{FF2B5EF4-FFF2-40B4-BE49-F238E27FC236}">
                  <a16:creationId xmlns:a16="http://schemas.microsoft.com/office/drawing/2014/main" id="{FCED3B8E-1A24-4FF1-85AE-EA81F681315F}"/>
                </a:ext>
              </a:extLst>
            </p:cNvPr>
            <p:cNvSpPr/>
            <p:nvPr/>
          </p:nvSpPr>
          <p:spPr>
            <a:xfrm>
              <a:off x="4856559" y="3957310"/>
              <a:ext cx="2335564" cy="1634894"/>
            </a:xfrm>
            <a:custGeom>
              <a:avLst/>
              <a:gdLst>
                <a:gd name="connsiteX0" fmla="*/ 2160397 w 2335564"/>
                <a:gd name="connsiteY0" fmla="*/ 525502 h 1634894"/>
                <a:gd name="connsiteX1" fmla="*/ 1576506 w 2335564"/>
                <a:gd name="connsiteY1" fmla="*/ 525502 h 1634894"/>
                <a:gd name="connsiteX2" fmla="*/ 1576506 w 2335564"/>
                <a:gd name="connsiteY2" fmla="*/ 175167 h 1634894"/>
                <a:gd name="connsiteX3" fmla="*/ 2160397 w 2335564"/>
                <a:gd name="connsiteY3" fmla="*/ 175167 h 1634894"/>
                <a:gd name="connsiteX4" fmla="*/ 2160397 w 2335564"/>
                <a:gd name="connsiteY4" fmla="*/ 525502 h 1634894"/>
                <a:gd name="connsiteX5" fmla="*/ 2160397 w 2335564"/>
                <a:gd name="connsiteY5" fmla="*/ 992615 h 1634894"/>
                <a:gd name="connsiteX6" fmla="*/ 1576506 w 2335564"/>
                <a:gd name="connsiteY6" fmla="*/ 992615 h 1634894"/>
                <a:gd name="connsiteX7" fmla="*/ 1576506 w 2335564"/>
                <a:gd name="connsiteY7" fmla="*/ 642280 h 1634894"/>
                <a:gd name="connsiteX8" fmla="*/ 2160397 w 2335564"/>
                <a:gd name="connsiteY8" fmla="*/ 642280 h 1634894"/>
                <a:gd name="connsiteX9" fmla="*/ 2160397 w 2335564"/>
                <a:gd name="connsiteY9" fmla="*/ 992615 h 1634894"/>
                <a:gd name="connsiteX10" fmla="*/ 2160397 w 2335564"/>
                <a:gd name="connsiteY10" fmla="*/ 1459728 h 1634894"/>
                <a:gd name="connsiteX11" fmla="*/ 1576506 w 2335564"/>
                <a:gd name="connsiteY11" fmla="*/ 1459728 h 1634894"/>
                <a:gd name="connsiteX12" fmla="*/ 1576506 w 2335564"/>
                <a:gd name="connsiteY12" fmla="*/ 1109393 h 1634894"/>
                <a:gd name="connsiteX13" fmla="*/ 2160397 w 2335564"/>
                <a:gd name="connsiteY13" fmla="*/ 1109393 h 1634894"/>
                <a:gd name="connsiteX14" fmla="*/ 2160397 w 2335564"/>
                <a:gd name="connsiteY14" fmla="*/ 1459728 h 1634894"/>
                <a:gd name="connsiteX15" fmla="*/ 875837 w 2335564"/>
                <a:gd name="connsiteY15" fmla="*/ 1459728 h 1634894"/>
                <a:gd name="connsiteX16" fmla="*/ 875837 w 2335564"/>
                <a:gd name="connsiteY16" fmla="*/ 1109393 h 1634894"/>
                <a:gd name="connsiteX17" fmla="*/ 1459728 w 2335564"/>
                <a:gd name="connsiteY17" fmla="*/ 1109393 h 1634894"/>
                <a:gd name="connsiteX18" fmla="*/ 1459728 w 2335564"/>
                <a:gd name="connsiteY18" fmla="*/ 1459728 h 1634894"/>
                <a:gd name="connsiteX19" fmla="*/ 875837 w 2335564"/>
                <a:gd name="connsiteY19" fmla="*/ 1459728 h 1634894"/>
                <a:gd name="connsiteX20" fmla="*/ 175167 w 2335564"/>
                <a:gd name="connsiteY20" fmla="*/ 1459728 h 1634894"/>
                <a:gd name="connsiteX21" fmla="*/ 175167 w 2335564"/>
                <a:gd name="connsiteY21" fmla="*/ 1109393 h 1634894"/>
                <a:gd name="connsiteX22" fmla="*/ 759058 w 2335564"/>
                <a:gd name="connsiteY22" fmla="*/ 1109393 h 1634894"/>
                <a:gd name="connsiteX23" fmla="*/ 759058 w 2335564"/>
                <a:gd name="connsiteY23" fmla="*/ 1459728 h 1634894"/>
                <a:gd name="connsiteX24" fmla="*/ 175167 w 2335564"/>
                <a:gd name="connsiteY24" fmla="*/ 1459728 h 1634894"/>
                <a:gd name="connsiteX25" fmla="*/ 175167 w 2335564"/>
                <a:gd name="connsiteY25" fmla="*/ 642280 h 1634894"/>
                <a:gd name="connsiteX26" fmla="*/ 759058 w 2335564"/>
                <a:gd name="connsiteY26" fmla="*/ 642280 h 1634894"/>
                <a:gd name="connsiteX27" fmla="*/ 759058 w 2335564"/>
                <a:gd name="connsiteY27" fmla="*/ 992615 h 1634894"/>
                <a:gd name="connsiteX28" fmla="*/ 175167 w 2335564"/>
                <a:gd name="connsiteY28" fmla="*/ 992615 h 1634894"/>
                <a:gd name="connsiteX29" fmla="*/ 175167 w 2335564"/>
                <a:gd name="connsiteY29" fmla="*/ 642280 h 1634894"/>
                <a:gd name="connsiteX30" fmla="*/ 175167 w 2335564"/>
                <a:gd name="connsiteY30" fmla="*/ 175167 h 1634894"/>
                <a:gd name="connsiteX31" fmla="*/ 759058 w 2335564"/>
                <a:gd name="connsiteY31" fmla="*/ 175167 h 1634894"/>
                <a:gd name="connsiteX32" fmla="*/ 759058 w 2335564"/>
                <a:gd name="connsiteY32" fmla="*/ 525502 h 1634894"/>
                <a:gd name="connsiteX33" fmla="*/ 175167 w 2335564"/>
                <a:gd name="connsiteY33" fmla="*/ 525502 h 1634894"/>
                <a:gd name="connsiteX34" fmla="*/ 175167 w 2335564"/>
                <a:gd name="connsiteY34" fmla="*/ 175167 h 1634894"/>
                <a:gd name="connsiteX35" fmla="*/ 1459728 w 2335564"/>
                <a:gd name="connsiteY35" fmla="*/ 642280 h 1634894"/>
                <a:gd name="connsiteX36" fmla="*/ 1459728 w 2335564"/>
                <a:gd name="connsiteY36" fmla="*/ 992615 h 1634894"/>
                <a:gd name="connsiteX37" fmla="*/ 875837 w 2335564"/>
                <a:gd name="connsiteY37" fmla="*/ 992615 h 1634894"/>
                <a:gd name="connsiteX38" fmla="*/ 875837 w 2335564"/>
                <a:gd name="connsiteY38" fmla="*/ 642280 h 1634894"/>
                <a:gd name="connsiteX39" fmla="*/ 1459728 w 2335564"/>
                <a:gd name="connsiteY39" fmla="*/ 642280 h 1634894"/>
                <a:gd name="connsiteX40" fmla="*/ 1459728 w 2335564"/>
                <a:gd name="connsiteY40" fmla="*/ 175167 h 1634894"/>
                <a:gd name="connsiteX41" fmla="*/ 1459728 w 2335564"/>
                <a:gd name="connsiteY41" fmla="*/ 525502 h 1634894"/>
                <a:gd name="connsiteX42" fmla="*/ 875837 w 2335564"/>
                <a:gd name="connsiteY42" fmla="*/ 525502 h 1634894"/>
                <a:gd name="connsiteX43" fmla="*/ 875837 w 2335564"/>
                <a:gd name="connsiteY43" fmla="*/ 175167 h 1634894"/>
                <a:gd name="connsiteX44" fmla="*/ 1459728 w 2335564"/>
                <a:gd name="connsiteY44" fmla="*/ 175167 h 1634894"/>
                <a:gd name="connsiteX45" fmla="*/ 0 w 2335564"/>
                <a:gd name="connsiteY45" fmla="*/ 0 h 1634894"/>
                <a:gd name="connsiteX46" fmla="*/ 0 w 2335564"/>
                <a:gd name="connsiteY46" fmla="*/ 1634895 h 1634894"/>
                <a:gd name="connsiteX47" fmla="*/ 2335564 w 2335564"/>
                <a:gd name="connsiteY47" fmla="*/ 1634895 h 1634894"/>
                <a:gd name="connsiteX48" fmla="*/ 2335564 w 2335564"/>
                <a:gd name="connsiteY48" fmla="*/ 0 h 1634894"/>
                <a:gd name="connsiteX49" fmla="*/ 0 w 2335564"/>
                <a:gd name="connsiteY49" fmla="*/ 0 h 163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335564" h="1634894">
                  <a:moveTo>
                    <a:pt x="2160397" y="525502"/>
                  </a:moveTo>
                  <a:lnTo>
                    <a:pt x="1576506" y="525502"/>
                  </a:lnTo>
                  <a:lnTo>
                    <a:pt x="1576506" y="175167"/>
                  </a:lnTo>
                  <a:lnTo>
                    <a:pt x="2160397" y="175167"/>
                  </a:lnTo>
                  <a:lnTo>
                    <a:pt x="2160397" y="525502"/>
                  </a:lnTo>
                  <a:close/>
                  <a:moveTo>
                    <a:pt x="2160397" y="992615"/>
                  </a:moveTo>
                  <a:lnTo>
                    <a:pt x="1576506" y="992615"/>
                  </a:lnTo>
                  <a:lnTo>
                    <a:pt x="1576506" y="642280"/>
                  </a:lnTo>
                  <a:lnTo>
                    <a:pt x="2160397" y="642280"/>
                  </a:lnTo>
                  <a:lnTo>
                    <a:pt x="2160397" y="992615"/>
                  </a:lnTo>
                  <a:close/>
                  <a:moveTo>
                    <a:pt x="2160397" y="1459728"/>
                  </a:moveTo>
                  <a:lnTo>
                    <a:pt x="1576506" y="1459728"/>
                  </a:lnTo>
                  <a:lnTo>
                    <a:pt x="1576506" y="1109393"/>
                  </a:lnTo>
                  <a:lnTo>
                    <a:pt x="2160397" y="1109393"/>
                  </a:lnTo>
                  <a:lnTo>
                    <a:pt x="2160397" y="1459728"/>
                  </a:lnTo>
                  <a:close/>
                  <a:moveTo>
                    <a:pt x="875837" y="1459728"/>
                  </a:moveTo>
                  <a:lnTo>
                    <a:pt x="875837" y="1109393"/>
                  </a:lnTo>
                  <a:lnTo>
                    <a:pt x="1459728" y="1109393"/>
                  </a:lnTo>
                  <a:lnTo>
                    <a:pt x="1459728" y="1459728"/>
                  </a:lnTo>
                  <a:lnTo>
                    <a:pt x="875837" y="1459728"/>
                  </a:lnTo>
                  <a:close/>
                  <a:moveTo>
                    <a:pt x="175167" y="1459728"/>
                  </a:moveTo>
                  <a:lnTo>
                    <a:pt x="175167" y="1109393"/>
                  </a:lnTo>
                  <a:lnTo>
                    <a:pt x="759058" y="1109393"/>
                  </a:lnTo>
                  <a:lnTo>
                    <a:pt x="759058" y="1459728"/>
                  </a:lnTo>
                  <a:lnTo>
                    <a:pt x="175167" y="1459728"/>
                  </a:lnTo>
                  <a:close/>
                  <a:moveTo>
                    <a:pt x="175167" y="642280"/>
                  </a:moveTo>
                  <a:lnTo>
                    <a:pt x="759058" y="642280"/>
                  </a:lnTo>
                  <a:lnTo>
                    <a:pt x="759058" y="992615"/>
                  </a:lnTo>
                  <a:lnTo>
                    <a:pt x="175167" y="992615"/>
                  </a:lnTo>
                  <a:lnTo>
                    <a:pt x="175167" y="642280"/>
                  </a:lnTo>
                  <a:close/>
                  <a:moveTo>
                    <a:pt x="175167" y="175167"/>
                  </a:moveTo>
                  <a:lnTo>
                    <a:pt x="759058" y="175167"/>
                  </a:lnTo>
                  <a:lnTo>
                    <a:pt x="759058" y="525502"/>
                  </a:lnTo>
                  <a:lnTo>
                    <a:pt x="175167" y="525502"/>
                  </a:lnTo>
                  <a:lnTo>
                    <a:pt x="175167" y="175167"/>
                  </a:lnTo>
                  <a:close/>
                  <a:moveTo>
                    <a:pt x="1459728" y="642280"/>
                  </a:moveTo>
                  <a:lnTo>
                    <a:pt x="1459728" y="992615"/>
                  </a:lnTo>
                  <a:lnTo>
                    <a:pt x="875837" y="992615"/>
                  </a:lnTo>
                  <a:lnTo>
                    <a:pt x="875837" y="642280"/>
                  </a:lnTo>
                  <a:lnTo>
                    <a:pt x="1459728" y="642280"/>
                  </a:lnTo>
                  <a:close/>
                  <a:moveTo>
                    <a:pt x="1459728" y="175167"/>
                  </a:moveTo>
                  <a:lnTo>
                    <a:pt x="1459728" y="525502"/>
                  </a:lnTo>
                  <a:lnTo>
                    <a:pt x="875837" y="525502"/>
                  </a:lnTo>
                  <a:lnTo>
                    <a:pt x="875837" y="175167"/>
                  </a:lnTo>
                  <a:lnTo>
                    <a:pt x="1459728" y="175167"/>
                  </a:lnTo>
                  <a:close/>
                  <a:moveTo>
                    <a:pt x="0" y="0"/>
                  </a:moveTo>
                  <a:lnTo>
                    <a:pt x="0" y="1634895"/>
                  </a:lnTo>
                  <a:lnTo>
                    <a:pt x="2335564" y="1634895"/>
                  </a:lnTo>
                  <a:lnTo>
                    <a:pt x="23355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" name="Graphic 4" descr="Brain in head outline">
              <a:extLst>
                <a:ext uri="{FF2B5EF4-FFF2-40B4-BE49-F238E27FC236}">
                  <a16:creationId xmlns:a16="http://schemas.microsoft.com/office/drawing/2014/main" id="{E701102A-0B14-4D2E-8BB8-CBF025300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5845" y="1452134"/>
              <a:ext cx="1327227" cy="1327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9671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6367-2162-4B2F-A75A-0954A784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Times"/>
                <a:cs typeface="Calibri Light"/>
              </a:rPr>
              <a:t>AI in Systems Engineering</a:t>
            </a:r>
            <a:endParaRPr lang="en-US" sz="3200">
              <a:latin typeface="Times"/>
              <a:cs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D181-A101-445F-BE26-C1FA91C50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-400050"/>
            <a:r>
              <a:rPr lang="en-US" sz="2600">
                <a:solidFill>
                  <a:schemeClr val="tx1"/>
                </a:solidFill>
                <a:ea typeface="+mn-lt"/>
                <a:cs typeface="+mn-lt"/>
              </a:rPr>
              <a:t>Many opportunities to integrate AI into the Systems Engineering process</a:t>
            </a:r>
          </a:p>
          <a:p>
            <a:pPr marL="0" lvl="1" indent="0">
              <a:buNone/>
            </a:pPr>
            <a:endParaRPr lang="en-US" sz="2200">
              <a:solidFill>
                <a:schemeClr val="tx1"/>
              </a:solidFill>
              <a:ea typeface="+mn-lt"/>
              <a:cs typeface="+mn-lt"/>
            </a:endParaRPr>
          </a:p>
          <a:p>
            <a:pPr marL="0" indent="-400050"/>
            <a:r>
              <a:rPr lang="en-US" sz="2600">
                <a:ea typeface="+mn-lt"/>
                <a:cs typeface="+mn-lt"/>
              </a:rPr>
              <a:t>“</a:t>
            </a:r>
            <a:r>
              <a:rPr lang="en-US" sz="2600">
                <a:solidFill>
                  <a:schemeClr val="tx1"/>
                </a:solidFill>
                <a:ea typeface="+mn-lt"/>
                <a:cs typeface="+mn-lt"/>
              </a:rPr>
              <a:t>Implementing Augmented Intelligence in Systems Engineering” (2018)</a:t>
            </a:r>
          </a:p>
          <a:p>
            <a:pPr marL="342900" lvl="1" indent="-342900"/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Tracing requirements changes to SWAP-C (size, weight, power, and cooling) changes</a:t>
            </a:r>
          </a:p>
          <a:p>
            <a:pPr marL="342900" lvl="1" indent="-342900"/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Intelligent modeling to apply fault isolation strategically to system areas most prone to faults</a:t>
            </a:r>
          </a:p>
          <a:p>
            <a:pPr marL="0" lvl="1" indent="0">
              <a:buFont typeface="Arial"/>
              <a:buChar char="•"/>
            </a:pPr>
            <a:endParaRPr lang="en-US" sz="220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2000">
              <a:latin typeface="Times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47179-7724-4BE1-9DCE-4B6717D16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66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0463-BA50-43CF-9E91-AB3DAE0C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Work Breakdown Structure (WBS)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C7C52-710F-445A-B1F4-8FC1AD2F2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146E38-11BC-4C08-8192-592C84FD7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53032"/>
              </p:ext>
            </p:extLst>
          </p:nvPr>
        </p:nvGraphicFramePr>
        <p:xfrm>
          <a:off x="234286" y="1241321"/>
          <a:ext cx="5537122" cy="4281275"/>
        </p:xfrm>
        <a:graphic>
          <a:graphicData uri="http://schemas.openxmlformats.org/drawingml/2006/table">
            <a:tbl>
              <a:tblPr/>
              <a:tblGrid>
                <a:gridCol w="547440">
                  <a:extLst>
                    <a:ext uri="{9D8B030D-6E8A-4147-A177-3AD203B41FA5}">
                      <a16:colId xmlns:a16="http://schemas.microsoft.com/office/drawing/2014/main" val="878186126"/>
                    </a:ext>
                  </a:extLst>
                </a:gridCol>
                <a:gridCol w="2420709">
                  <a:extLst>
                    <a:ext uri="{9D8B030D-6E8A-4147-A177-3AD203B41FA5}">
                      <a16:colId xmlns:a16="http://schemas.microsoft.com/office/drawing/2014/main" val="3386074060"/>
                    </a:ext>
                  </a:extLst>
                </a:gridCol>
                <a:gridCol w="650084">
                  <a:extLst>
                    <a:ext uri="{9D8B030D-6E8A-4147-A177-3AD203B41FA5}">
                      <a16:colId xmlns:a16="http://schemas.microsoft.com/office/drawing/2014/main" val="2941948317"/>
                    </a:ext>
                  </a:extLst>
                </a:gridCol>
                <a:gridCol w="832564">
                  <a:extLst>
                    <a:ext uri="{9D8B030D-6E8A-4147-A177-3AD203B41FA5}">
                      <a16:colId xmlns:a16="http://schemas.microsoft.com/office/drawing/2014/main" val="1753240022"/>
                    </a:ext>
                  </a:extLst>
                </a:gridCol>
                <a:gridCol w="1086325">
                  <a:extLst>
                    <a:ext uri="{9D8B030D-6E8A-4147-A177-3AD203B41FA5}">
                      <a16:colId xmlns:a16="http://schemas.microsoft.com/office/drawing/2014/main" val="3434093417"/>
                    </a:ext>
                  </a:extLst>
                </a:gridCol>
              </a:tblGrid>
              <a:tr h="17125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WBS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Completion Date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381152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Deliverables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days?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2/11/2021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493221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Draft Proposal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2/11/2021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2/11/2021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775805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Proposal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3/4/2021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3/4/2021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467382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 Outline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3/25/2021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3/25/2021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330659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Preliminary Report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4/15/2021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4/15/2021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783984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SAGE Manuscript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4/19/2021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4/19/2021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077827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Report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4/29/2021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384029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Presentation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914145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Context Analysis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days?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08273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Research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days?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415801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2.1.1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Gap Analysis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days?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2/4/2021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600281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2.1.2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 integration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days?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658117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 Interaction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days?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2/11/2021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940843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2.2.1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 Scope Discussion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days?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2/8/2021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275821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2.2.2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 Procurement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days?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2/11/2021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175840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2.2.3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Meeting Planning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951805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Prototype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days?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2/12/2021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3/20/2021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093466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days?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2/12/2021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3/6/2021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676860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3.1.1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 Definition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days?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2/16/2021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2/20/2021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930632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3.1.2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Pre-process Datasets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days?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2/12/2021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2/25/2021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233641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3.1.3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Prototype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days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2/21/2021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2/27/2021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388334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3.1.4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Prototype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days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2/28/2021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3/6/2021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108312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days?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2/26/2021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3/15/2021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671187"/>
                  </a:ext>
                </a:extLst>
              </a:tr>
              <a:tr h="171251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3.2.1</a:t>
                      </a:r>
                    </a:p>
                  </a:txBody>
                  <a:tcPr marL="8563" marR="8563" marT="8563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Verification Test Plan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days?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3/12/2021</a:t>
                      </a:r>
                    </a:p>
                  </a:txBody>
                  <a:tcPr marL="8563" marR="8563" marT="8563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21194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4CD8EE-9F3C-4D1A-902E-F9BD07E8E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08486"/>
              </p:ext>
            </p:extLst>
          </p:nvPr>
        </p:nvGraphicFramePr>
        <p:xfrm>
          <a:off x="5978071" y="1241321"/>
          <a:ext cx="5599545" cy="3810004"/>
        </p:xfrm>
        <a:graphic>
          <a:graphicData uri="http://schemas.openxmlformats.org/drawingml/2006/table">
            <a:tbl>
              <a:tblPr/>
              <a:tblGrid>
                <a:gridCol w="553611">
                  <a:extLst>
                    <a:ext uri="{9D8B030D-6E8A-4147-A177-3AD203B41FA5}">
                      <a16:colId xmlns:a16="http://schemas.microsoft.com/office/drawing/2014/main" val="146368292"/>
                    </a:ext>
                  </a:extLst>
                </a:gridCol>
                <a:gridCol w="2447999">
                  <a:extLst>
                    <a:ext uri="{9D8B030D-6E8A-4147-A177-3AD203B41FA5}">
                      <a16:colId xmlns:a16="http://schemas.microsoft.com/office/drawing/2014/main" val="2644996543"/>
                    </a:ext>
                  </a:extLst>
                </a:gridCol>
                <a:gridCol w="657413">
                  <a:extLst>
                    <a:ext uri="{9D8B030D-6E8A-4147-A177-3AD203B41FA5}">
                      <a16:colId xmlns:a16="http://schemas.microsoft.com/office/drawing/2014/main" val="774020719"/>
                    </a:ext>
                  </a:extLst>
                </a:gridCol>
                <a:gridCol w="841950">
                  <a:extLst>
                    <a:ext uri="{9D8B030D-6E8A-4147-A177-3AD203B41FA5}">
                      <a16:colId xmlns:a16="http://schemas.microsoft.com/office/drawing/2014/main" val="2378252597"/>
                    </a:ext>
                  </a:extLst>
                </a:gridCol>
                <a:gridCol w="1098572">
                  <a:extLst>
                    <a:ext uri="{9D8B030D-6E8A-4147-A177-3AD203B41FA5}">
                      <a16:colId xmlns:a16="http://schemas.microsoft.com/office/drawing/2014/main" val="1055469893"/>
                    </a:ext>
                  </a:extLst>
                </a:gridCol>
              </a:tblGrid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3.2.2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Test Dataset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days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2/26/2021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3/6/2021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994825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3.2.3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Conduct Test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days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3/13/2021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3/15/2021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042385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Retrospection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days?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3/16/2021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3/20/2021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050530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3.3.1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Test Results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days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3/16/2021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3/17/2021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593913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3.3.2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Stakeholder Feedback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3/18/2021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3/18/2021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567088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3.3.3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 Changes to Final Prototype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days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3/19/2021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3/20/2021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6073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 Prototype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days?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3/21/2021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706304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days?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3/21/2021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4/5/2021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177546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4.1.1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 Definition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days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3/21/2021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3/22/2021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822919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4.1.2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Pre-process Datasets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days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3/21/2021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3/27/2021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478881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4.1.3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Build Prototype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days?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3/23/2021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3/29/2021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2238328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4.1.4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Prototype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days?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3/30/2021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4/5/2021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290620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days?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4/6/2021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379531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4.2.1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Verification and Validation Test Plan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days?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4/6/2021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39072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4.2.2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Test Dataset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days?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4/6/2021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08508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4.2.3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Conduct Sponsor Test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days?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4/6/2021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4/8/2021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079382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Retrospection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days?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4/9/2021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74046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4.3.1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Analyze Test Results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days?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4/9/2021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731583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4.3.2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 Test Results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days?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4/9/2021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5/6/2021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783122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 Closeout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208886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Handover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223234"/>
                  </a:ext>
                </a:extLst>
              </a:tr>
              <a:tr h="17318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8659" marR="8659" marT="8659" marB="0" anchor="b">
                    <a:lnL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 Handover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day?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5/7/2021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250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072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6367-2162-4B2F-A75A-0954A784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latin typeface="Times"/>
                <a:cs typeface="Calibri Light"/>
              </a:rPr>
              <a:t>Current Requirement Analysis Tools</a:t>
            </a:r>
            <a:endParaRPr lang="en-US" sz="2800">
              <a:latin typeface="Times"/>
              <a:cs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D181-A101-445F-BE26-C1FA91C50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-400050"/>
            <a:r>
              <a:rPr lang="en-US" sz="2600">
                <a:ea typeface="+mn-lt"/>
                <a:cs typeface="+mn-lt"/>
              </a:rPr>
              <a:t>“</a:t>
            </a:r>
            <a:r>
              <a:rPr lang="en-US" sz="2600">
                <a:solidFill>
                  <a:schemeClr val="tx1"/>
                </a:solidFill>
                <a:ea typeface="+mn-lt"/>
                <a:cs typeface="+mn-lt"/>
              </a:rPr>
              <a:t>Requirements Analysis Tool: A Tool for Automatically Analyzing Software Requirements Documents” (2008)</a:t>
            </a:r>
          </a:p>
          <a:p>
            <a:pPr marL="342900" lvl="1" indent="-342900"/>
            <a:r>
              <a:rPr lang="en-US" sz="2200">
                <a:ea typeface="+mn-lt"/>
                <a:cs typeface="+mn-lt"/>
              </a:rPr>
              <a:t>Requirements Analysis Tool to perform semantic analysis over requirements document</a:t>
            </a:r>
          </a:p>
          <a:p>
            <a:pPr marL="342900" lvl="1" indent="-342900"/>
            <a:r>
              <a:rPr lang="en-US" sz="2200">
                <a:ea typeface="+mn-lt"/>
                <a:cs typeface="+mn-lt"/>
              </a:rPr>
              <a:t>Comparison to other AI SE tools: </a:t>
            </a:r>
            <a:r>
              <a:rPr lang="en-US" sz="2200" err="1">
                <a:ea typeface="+mn-lt"/>
                <a:cs typeface="+mn-lt"/>
              </a:rPr>
              <a:t>QuARS</a:t>
            </a:r>
            <a:r>
              <a:rPr lang="en-US" sz="2200">
                <a:ea typeface="+mn-lt"/>
                <a:cs typeface="+mn-lt"/>
              </a:rPr>
              <a:t>, Raven, </a:t>
            </a:r>
            <a:r>
              <a:rPr lang="en-US" sz="2200" err="1">
                <a:ea typeface="+mn-lt"/>
                <a:cs typeface="+mn-lt"/>
              </a:rPr>
              <a:t>KaOS</a:t>
            </a:r>
            <a:endParaRPr lang="en-US" sz="2200">
              <a:ea typeface="+mn-lt"/>
              <a:cs typeface="+mn-lt"/>
            </a:endParaRPr>
          </a:p>
          <a:p>
            <a:pPr marL="342900" lvl="1" indent="-342900">
              <a:buFont typeface="Arial"/>
              <a:buChar char="•"/>
            </a:pPr>
            <a:endParaRPr lang="en-US" sz="2200">
              <a:solidFill>
                <a:schemeClr val="tx1"/>
              </a:solidFill>
              <a:ea typeface="+mn-lt"/>
              <a:cs typeface="+mn-lt"/>
            </a:endParaRPr>
          </a:p>
          <a:p>
            <a:pPr marL="0" indent="-400050"/>
            <a:r>
              <a:rPr lang="en-US" sz="2600">
                <a:ea typeface="+mn-lt"/>
                <a:cs typeface="+mn-lt"/>
              </a:rPr>
              <a:t>"</a:t>
            </a:r>
            <a:r>
              <a:rPr lang="en-US" sz="2600" err="1">
                <a:ea typeface="+mn-lt"/>
                <a:cs typeface="+mn-lt"/>
              </a:rPr>
              <a:t>QuARS</a:t>
            </a:r>
            <a:r>
              <a:rPr lang="en-US" sz="2600">
                <a:ea typeface="+mn-lt"/>
                <a:cs typeface="+mn-lt"/>
              </a:rPr>
              <a:t>: A Tool for Analyzing Requirements" (2005)</a:t>
            </a:r>
          </a:p>
          <a:p>
            <a:pPr marL="342900" lvl="1" indent="-342900"/>
            <a:r>
              <a:rPr lang="en-US" sz="2200">
                <a:solidFill>
                  <a:schemeClr val="tx1"/>
                </a:solidFill>
                <a:ea typeface="+mn-lt"/>
                <a:cs typeface="+mn-lt"/>
              </a:rPr>
              <a:t>Detects linguistic inaccuracies or defects in requirements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47179-7724-4BE1-9DCE-4B6717D16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22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AE4F-BBBA-4108-B3B7-F4B68F7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/>
              <a:t>Machine Learning for Requirements Identification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67F1A-D3A7-41B9-8CE0-8A90BE0719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81C4F-71B6-42FC-8AC9-EC526C6C345B}"/>
              </a:ext>
            </a:extLst>
          </p:cNvPr>
          <p:cNvSpPr txBox="1"/>
          <p:nvPr/>
        </p:nvSpPr>
        <p:spPr>
          <a:xfrm>
            <a:off x="114306" y="6609054"/>
            <a:ext cx="64312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BERT = Bidirectional Encoder Representations from Transformers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FCD603-B8E9-424A-8CF4-16AF0DA12DC1}"/>
              </a:ext>
            </a:extLst>
          </p:cNvPr>
          <p:cNvGrpSpPr/>
          <p:nvPr/>
        </p:nvGrpSpPr>
        <p:grpSpPr>
          <a:xfrm>
            <a:off x="1138867" y="2861237"/>
            <a:ext cx="9881589" cy="2664777"/>
            <a:chOff x="1076522" y="2877862"/>
            <a:chExt cx="9881589" cy="26647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4B78CB-6516-4E21-A422-E278F3D3004A}"/>
                </a:ext>
              </a:extLst>
            </p:cNvPr>
            <p:cNvSpPr txBox="1"/>
            <p:nvPr/>
          </p:nvSpPr>
          <p:spPr>
            <a:xfrm>
              <a:off x="1076522" y="2879724"/>
              <a:ext cx="1324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Sentiment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A605A5-5279-4377-B79F-8A06A0B93AF8}"/>
                </a:ext>
              </a:extLst>
            </p:cNvPr>
            <p:cNvCxnSpPr/>
            <p:nvPr/>
          </p:nvCxnSpPr>
          <p:spPr>
            <a:xfrm>
              <a:off x="1885558" y="2900883"/>
              <a:ext cx="7737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0B000D-9D5A-4ADE-8B2B-5C0E1DEFCECC}"/>
                </a:ext>
              </a:extLst>
            </p:cNvPr>
            <p:cNvSpPr txBox="1"/>
            <p:nvPr/>
          </p:nvSpPr>
          <p:spPr>
            <a:xfrm>
              <a:off x="9094603" y="2877862"/>
              <a:ext cx="1324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Semantic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3974877-E602-4C47-8DD9-0A147647D2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6455" y="2914434"/>
              <a:ext cx="0" cy="502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169A88-6151-492B-804D-5B68B1129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4830" y="4173499"/>
              <a:ext cx="0" cy="450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A02139-85CB-42C9-B30F-C479A3CCBA29}"/>
                </a:ext>
              </a:extLst>
            </p:cNvPr>
            <p:cNvSpPr txBox="1"/>
            <p:nvPr/>
          </p:nvSpPr>
          <p:spPr>
            <a:xfrm>
              <a:off x="6846439" y="4802606"/>
              <a:ext cx="1699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Fully Connected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BF9A02-753E-4ECE-9FBB-CA2CB95A8151}"/>
                </a:ext>
              </a:extLst>
            </p:cNvPr>
            <p:cNvSpPr txBox="1"/>
            <p:nvPr/>
          </p:nvSpPr>
          <p:spPr>
            <a:xfrm>
              <a:off x="8154830" y="5004145"/>
              <a:ext cx="1699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Convolutional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5A8838-C75C-4E96-AAAB-81B2CC815452}"/>
                </a:ext>
              </a:extLst>
            </p:cNvPr>
            <p:cNvSpPr txBox="1"/>
            <p:nvPr/>
          </p:nvSpPr>
          <p:spPr>
            <a:xfrm>
              <a:off x="7626203" y="3562735"/>
              <a:ext cx="1699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Neural Network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A67A22-7A17-4925-B827-4A4C4601DAC6}"/>
                </a:ext>
              </a:extLst>
            </p:cNvPr>
            <p:cNvSpPr txBox="1"/>
            <p:nvPr/>
          </p:nvSpPr>
          <p:spPr>
            <a:xfrm>
              <a:off x="9959702" y="5004145"/>
              <a:ext cx="9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BERT</a:t>
              </a:r>
            </a:p>
          </p:txBody>
        </p:sp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B2D72ADA-A086-434E-9644-2D3A7A3A85D2}"/>
                </a:ext>
              </a:extLst>
            </p:cNvPr>
            <p:cNvSpPr/>
            <p:nvPr/>
          </p:nvSpPr>
          <p:spPr>
            <a:xfrm>
              <a:off x="6805093" y="4736736"/>
              <a:ext cx="4153018" cy="805903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36162BA-93A4-483E-B098-B1645D9DA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451" y="2923905"/>
              <a:ext cx="0" cy="716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27E6F1-FFC7-47DE-9368-3493E199D1F2}"/>
                </a:ext>
              </a:extLst>
            </p:cNvPr>
            <p:cNvSpPr txBox="1"/>
            <p:nvPr/>
          </p:nvSpPr>
          <p:spPr>
            <a:xfrm>
              <a:off x="2466688" y="3608902"/>
              <a:ext cx="17229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Logistic Regression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0CD7464-E1B7-4879-B518-DCD115427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6949" y="2914434"/>
              <a:ext cx="11560" cy="502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22630D-B2A2-4E77-8AC9-80284BBB4C18}"/>
                </a:ext>
              </a:extLst>
            </p:cNvPr>
            <p:cNvSpPr txBox="1"/>
            <p:nvPr/>
          </p:nvSpPr>
          <p:spPr>
            <a:xfrm>
              <a:off x="4015349" y="3417183"/>
              <a:ext cx="1443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Naïve Bayes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6DCDB35-549F-42C7-A691-B601D546D267}"/>
                </a:ext>
              </a:extLst>
            </p:cNvPr>
            <p:cNvSpPr txBox="1"/>
            <p:nvPr/>
          </p:nvSpPr>
          <p:spPr>
            <a:xfrm>
              <a:off x="5264371" y="3713413"/>
              <a:ext cx="158206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/>
                <a:t>Support Vector Machines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89AA28E-D067-4136-BD07-CD6A4B0B6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405" y="2923905"/>
              <a:ext cx="0" cy="848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61070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F232-61A6-4D6D-BCDD-D34FFEC5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3A46D-5D37-4664-924D-5EAFD341A5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40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78DB-CEE7-4F51-9234-ABFBBF956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75A74-04F0-4B38-8C0E-D3A8A4801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71600"/>
            <a:ext cx="10871200" cy="473188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US"/>
              <a:t>The system shall:</a:t>
            </a:r>
          </a:p>
          <a:p>
            <a:pPr marL="514350" indent="-514350">
              <a:buAutoNum type="arabicPeriod"/>
            </a:pPr>
            <a:r>
              <a:rPr lang="en-US"/>
              <a:t>slice an original requirements document into individual sentences.</a:t>
            </a:r>
          </a:p>
          <a:p>
            <a:pPr marL="514350" indent="-514350">
              <a:buAutoNum type="arabicPeriod"/>
            </a:pPr>
            <a:r>
              <a:rPr lang="en-US">
                <a:cs typeface="Times New Roman"/>
              </a:rPr>
              <a:t>The system shall have the ability to be trained on labeled data. </a:t>
            </a:r>
          </a:p>
          <a:p>
            <a:pPr marL="514350" indent="-514350">
              <a:buAutoNum type="arabicPeriod"/>
            </a:pPr>
            <a:r>
              <a:rPr lang="en-US"/>
              <a:t>predict the probability of being a requirement for each sentence with an MCC Score of at least 0.4.</a:t>
            </a:r>
            <a:endParaRPr lang="en-US"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/>
              <a:t>Accept:</a:t>
            </a:r>
            <a:endParaRPr lang="en-US">
              <a:cs typeface="Times New Roman"/>
            </a:endParaRPr>
          </a:p>
          <a:p>
            <a:pPr marL="914400" lvl="1" indent="-457200">
              <a:buAutoNum type="arabicPeriod"/>
            </a:pPr>
            <a:r>
              <a:rPr lang="en-US"/>
              <a:t>original requirements document from the user.</a:t>
            </a:r>
            <a:endParaRPr lang="en-US">
              <a:cs typeface="Times New Roman"/>
            </a:endParaRPr>
          </a:p>
          <a:p>
            <a:pPr marL="914400" lvl="1" indent="-457200">
              <a:buAutoNum type="arabicPeriod"/>
            </a:pPr>
            <a:r>
              <a:rPr lang="en-US"/>
              <a:t>original requirements document in a PDF format.</a:t>
            </a:r>
            <a:endParaRPr lang="en-US">
              <a:cs typeface="Times New Roman"/>
            </a:endParaRPr>
          </a:p>
          <a:p>
            <a:pPr marL="914400" lvl="1" indent="-457200">
              <a:buAutoNum type="arabicPeriod"/>
            </a:pPr>
            <a:r>
              <a:rPr lang="en-US"/>
              <a:t>original requirements document in a DOCX format.</a:t>
            </a:r>
            <a:endParaRPr lang="en-US"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/>
              <a:t>output a CSV file with the requirement probability of each sentence using various models in the original requirements document.</a:t>
            </a:r>
            <a:endParaRPr lang="en-US">
              <a:cs typeface="Times New Roman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C0B15-5CCE-4068-905B-9B789888E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08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7D25-31DB-46D3-A86D-753DEC02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Design Requirements – Slicing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DC90-C643-4D4E-A660-3E27D06E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71600"/>
            <a:ext cx="10871200" cy="487680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The system shall </a:t>
            </a:r>
          </a:p>
          <a:p>
            <a:pPr marL="514350" indent="-514350">
              <a:buAutoNum type="arabicPeriod"/>
            </a:pPr>
            <a:r>
              <a:rPr lang="en-US"/>
              <a:t>identify and read the paragraphs of an original requirements document.</a:t>
            </a:r>
            <a:endParaRPr lang="en-US"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/>
              <a:t>count the periods within the paragraph.</a:t>
            </a:r>
            <a:endParaRPr lang="en-US"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/>
              <a:t>iterate through each of the periods in the paragraph.</a:t>
            </a:r>
            <a:endParaRPr lang="en-US"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/>
              <a:t>identify when the period is the end of the sentence.</a:t>
            </a:r>
            <a:endParaRPr lang="en-US"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/>
              <a:t>identify the end of a sentence if the period is between a “)” and a letter. </a:t>
            </a:r>
            <a:endParaRPr lang="en-US"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/>
              <a:t>identify the end of a sentence if the period is between two letters.</a:t>
            </a:r>
            <a:endParaRPr lang="en-US"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/>
              <a:t>identify the end of a sentence if the period is between a letter and a space.</a:t>
            </a:r>
            <a:endParaRPr lang="en-US"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/>
              <a:t>identify when the period is not at the end of the sentence.</a:t>
            </a:r>
            <a:endParaRPr lang="en-US"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/>
              <a:t>identify that a period is not the end of the sentence if the period is between an “e” and a “g”.</a:t>
            </a:r>
            <a:endParaRPr lang="en-US"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/>
              <a:t>identify that a period is not the end of the sentence if the period is between two numbers.</a:t>
            </a:r>
            <a:endParaRPr lang="en-US"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/>
              <a:t>identify that a period is not the end of the sentence if the period is between a letter and a number.</a:t>
            </a:r>
            <a:endParaRPr lang="en-US">
              <a:cs typeface="Times New Roman"/>
            </a:endParaRPr>
          </a:p>
          <a:p>
            <a:pPr marL="514350" indent="-514350">
              <a:buAutoNum type="arabicPeriod"/>
            </a:pPr>
            <a:r>
              <a:rPr lang="en-US"/>
              <a:t>compile and make a list of all the sentences that are identified.</a:t>
            </a:r>
            <a:endParaRPr lang="en-US">
              <a:cs typeface="Times New Roman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0756A-F8DC-4E82-8A8D-DF4D8FDB2B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36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9D03-113F-48F4-9069-358C9EF0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Requirements -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7957-6A02-4219-AE94-767D6E940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71599"/>
            <a:ext cx="10871200" cy="469822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/>
              <a:t>The system shall:</a:t>
            </a:r>
          </a:p>
          <a:p>
            <a:pPr marL="914400" lvl="1" indent="-457200">
              <a:buAutoNum type="arabicPeriod"/>
            </a:pPr>
            <a:r>
              <a:rPr lang="en-US"/>
              <a:t>read in a labeled data set.</a:t>
            </a:r>
            <a:endParaRPr lang="en-US">
              <a:cs typeface="Times New Roman"/>
            </a:endParaRPr>
          </a:p>
          <a:p>
            <a:pPr marL="914400" lvl="1" indent="-457200">
              <a:buAutoNum type="arabicPeriod"/>
            </a:pPr>
            <a:r>
              <a:rPr lang="en-US"/>
              <a:t>preprocess the data.</a:t>
            </a:r>
            <a:endParaRPr lang="en-US">
              <a:cs typeface="Times New Roman"/>
            </a:endParaRPr>
          </a:p>
          <a:p>
            <a:pPr marL="914400" lvl="1" indent="-457200">
              <a:buAutoNum type="arabicPeriod"/>
            </a:pPr>
            <a:r>
              <a:rPr lang="en-US"/>
              <a:t>make a list of sentences from the input list of data.</a:t>
            </a:r>
            <a:endParaRPr lang="en-US">
              <a:cs typeface="Times New Roman"/>
            </a:endParaRPr>
          </a:p>
          <a:p>
            <a:pPr marL="914400" lvl="1" indent="-457200">
              <a:buAutoNum type="arabicPeriod"/>
            </a:pPr>
            <a:r>
              <a:rPr lang="en-US"/>
              <a:t>tokenize each sentence.</a:t>
            </a:r>
            <a:endParaRPr lang="en-US">
              <a:cs typeface="Times New Roman"/>
            </a:endParaRPr>
          </a:p>
          <a:p>
            <a:pPr marL="914400" lvl="1" indent="-457200">
              <a:buAutoNum type="arabicPeriod"/>
            </a:pPr>
            <a:r>
              <a:rPr lang="en-US"/>
              <a:t>make a vocabulary.</a:t>
            </a:r>
            <a:endParaRPr lang="en-US">
              <a:cs typeface="Times New Roman"/>
            </a:endParaRPr>
          </a:p>
          <a:p>
            <a:pPr marL="914400" lvl="1" indent="-457200">
              <a:buAutoNum type="arabicPeriod"/>
            </a:pPr>
            <a:r>
              <a:rPr lang="en-US"/>
              <a:t>embed each sentence.</a:t>
            </a:r>
            <a:endParaRPr lang="en-US">
              <a:cs typeface="Times New Roman"/>
            </a:endParaRPr>
          </a:p>
          <a:p>
            <a:pPr marL="914400" lvl="1" indent="-457200">
              <a:buAutoNum type="arabicPeriod"/>
            </a:pPr>
            <a:r>
              <a:rPr lang="en-US"/>
              <a:t>define the models.</a:t>
            </a:r>
            <a:endParaRPr lang="en-US">
              <a:cs typeface="Times New Roman"/>
            </a:endParaRPr>
          </a:p>
          <a:p>
            <a:pPr marL="914400" lvl="1" indent="-457200">
              <a:buAutoNum type="arabicPeriod"/>
            </a:pPr>
            <a:r>
              <a:rPr lang="en-US"/>
              <a:t>models shall:</a:t>
            </a:r>
            <a:endParaRPr lang="en-US">
              <a:cs typeface="Times New Roman"/>
            </a:endParaRPr>
          </a:p>
          <a:p>
            <a:pPr marL="1371600" lvl="2" indent="-457200">
              <a:buAutoNum type="arabicPeriod"/>
            </a:pPr>
            <a:r>
              <a:rPr lang="en-US"/>
              <a:t>split the data into training and validation data.</a:t>
            </a:r>
            <a:endParaRPr lang="en-US">
              <a:cs typeface="Times New Roman"/>
            </a:endParaRPr>
          </a:p>
          <a:p>
            <a:pPr marL="1371600" lvl="2" indent="-457200">
              <a:buAutoNum type="arabicPeriod"/>
            </a:pPr>
            <a:r>
              <a:rPr lang="en-US"/>
              <a:t>shuffle the training data in each epoch.</a:t>
            </a:r>
            <a:endParaRPr lang="en-US">
              <a:cs typeface="Times New Roman"/>
            </a:endParaRPr>
          </a:p>
          <a:p>
            <a:pPr marL="1371600" lvl="2" indent="-457200">
              <a:buAutoNum type="arabicPeriod"/>
            </a:pPr>
            <a:r>
              <a:rPr lang="en-US"/>
              <a:t>shall use different validation data in each epoch.</a:t>
            </a:r>
            <a:endParaRPr lang="en-US">
              <a:cs typeface="Times New Roman"/>
            </a:endParaRPr>
          </a:p>
          <a:p>
            <a:pPr marL="1371600" lvl="2" indent="-457200">
              <a:buAutoNum type="arabicPeriod"/>
            </a:pPr>
            <a:r>
              <a:rPr lang="en-US"/>
              <a:t>implement a sentiment model.</a:t>
            </a:r>
            <a:endParaRPr lang="en-US">
              <a:cs typeface="Times New Roman"/>
            </a:endParaRPr>
          </a:p>
          <a:p>
            <a:pPr marL="914400" lvl="1" indent="-457200">
              <a:buAutoNum type="arabicPeriod"/>
            </a:pPr>
            <a:r>
              <a:rPr lang="en-US"/>
              <a:t>implement a Semantic model.</a:t>
            </a:r>
            <a:endParaRPr lang="en-US">
              <a:cs typeface="Times New Roman"/>
            </a:endParaRPr>
          </a:p>
          <a:p>
            <a:pPr marL="914400" lvl="1" indent="-457200">
              <a:buAutoNum type="arabicPeriod"/>
            </a:pPr>
            <a:r>
              <a:rPr lang="en-US"/>
              <a:t>contain a BERT layer in at least on model.</a:t>
            </a:r>
            <a:endParaRPr lang="en-US">
              <a:cs typeface="Times New Roman"/>
            </a:endParaRPr>
          </a:p>
          <a:p>
            <a:pPr marL="914400" lvl="1" indent="-457200">
              <a:buAutoNum type="arabicPeriod"/>
            </a:pPr>
            <a:r>
              <a:rPr lang="en-US"/>
              <a:t>train the model using the training data.</a:t>
            </a:r>
            <a:endParaRPr lang="en-US">
              <a:cs typeface="Times New Roman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3A928-F33B-4045-AF06-753DD50225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14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8963-0603-4BAD-A7DA-740E6217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Requirements -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BFB76-6A2A-4F98-B2FD-3483F515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71600"/>
            <a:ext cx="10871200" cy="472627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The system shall:</a:t>
            </a:r>
          </a:p>
          <a:p>
            <a:pPr marL="914400" lvl="1" indent="-457200">
              <a:buAutoNum type="arabicPeriod"/>
            </a:pPr>
            <a:r>
              <a:rPr lang="en-US"/>
              <a:t>accept the labeled test data.</a:t>
            </a:r>
            <a:endParaRPr lang="en-US">
              <a:cs typeface="Times New Roman"/>
            </a:endParaRPr>
          </a:p>
          <a:p>
            <a:pPr marL="914400" lvl="1" indent="-457200">
              <a:buAutoNum type="arabicPeriod"/>
            </a:pPr>
            <a:r>
              <a:rPr lang="en-US"/>
              <a:t>separate the labels from the sentences.</a:t>
            </a:r>
            <a:endParaRPr lang="en-US">
              <a:cs typeface="Times New Roman"/>
            </a:endParaRPr>
          </a:p>
          <a:p>
            <a:pPr marL="914400" lvl="1" indent="-457200">
              <a:buAutoNum type="arabicPeriod"/>
            </a:pPr>
            <a:r>
              <a:rPr lang="en-US"/>
              <a:t>predict the probability that they are a requirement.</a:t>
            </a:r>
            <a:endParaRPr lang="en-US">
              <a:cs typeface="Times New Roman"/>
            </a:endParaRPr>
          </a:p>
          <a:p>
            <a:pPr marL="914400" lvl="1" indent="-457200">
              <a:buAutoNum type="arabicPeriod"/>
            </a:pPr>
            <a:r>
              <a:rPr lang="en-US"/>
              <a:t>compare the probabilities of being a requirement with the original labels.</a:t>
            </a:r>
            <a:endParaRPr lang="en-US">
              <a:cs typeface="Times New Roman"/>
            </a:endParaRPr>
          </a:p>
          <a:p>
            <a:pPr marL="914400" lvl="1" indent="-457200">
              <a:buAutoNum type="arabicPeriod"/>
            </a:pPr>
            <a:r>
              <a:rPr lang="en-US"/>
              <a:t>calculate the test error.</a:t>
            </a:r>
            <a:endParaRPr lang="en-US">
              <a:cs typeface="Times New Roman"/>
            </a:endParaRPr>
          </a:p>
          <a:p>
            <a:pPr marL="1371600" lvl="2" indent="-457200">
              <a:buAutoNum type="arabicPeriod"/>
            </a:pPr>
            <a:r>
              <a:rPr lang="en-US"/>
              <a:t>calculate the model accuracy,</a:t>
            </a:r>
            <a:endParaRPr lang="en-US">
              <a:cs typeface="Times New Roman"/>
            </a:endParaRPr>
          </a:p>
          <a:p>
            <a:pPr marL="1371600" lvl="2" indent="-457200">
              <a:buAutoNum type="arabicPeriod"/>
            </a:pPr>
            <a:r>
              <a:rPr lang="en-US"/>
              <a:t>calculate the model F1 score.</a:t>
            </a:r>
            <a:endParaRPr lang="en-US">
              <a:cs typeface="Times New Roman"/>
            </a:endParaRPr>
          </a:p>
          <a:p>
            <a:pPr marL="1371600" lvl="2" indent="-457200">
              <a:buAutoNum type="arabicPeriod"/>
            </a:pPr>
            <a:r>
              <a:rPr lang="en-US"/>
              <a:t>shall calculate the model MCC.</a:t>
            </a:r>
            <a:endParaRPr lang="en-US">
              <a:cs typeface="Times New Roman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6895-DC41-4DBB-BA5D-62D197AF19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E698-1F80-4690-8329-63D11655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Requirements Collection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0BA8-D4E4-40EF-A07E-BF1DC8DA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71599"/>
            <a:ext cx="10871200" cy="4876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Proposal review process is necessary but time-consuming process from the perspective of the solicitors</a:t>
            </a:r>
            <a:endParaRPr lang="en-US" sz="1800">
              <a:cs typeface="Times New Roman"/>
            </a:endParaRPr>
          </a:p>
          <a:p>
            <a:r>
              <a:rPr lang="en-US" sz="1800">
                <a:ea typeface="+mn-lt"/>
                <a:cs typeface="+mn-lt"/>
              </a:rPr>
              <a:t>Must sift through dozens of 100+ page responses</a:t>
            </a:r>
          </a:p>
          <a:p>
            <a:pPr lvl="1"/>
            <a:r>
              <a:rPr lang="en-US" sz="1400">
                <a:ea typeface="+mn-lt"/>
                <a:cs typeface="+mn-lt"/>
              </a:rPr>
              <a:t>Historical performance, future forecasts, costs, and proposed specifications</a:t>
            </a:r>
          </a:p>
          <a:p>
            <a:r>
              <a:rPr lang="en-US" sz="1800">
                <a:ea typeface="+mn-lt"/>
                <a:cs typeface="+mn-lt"/>
              </a:rPr>
              <a:t>Government solicitation review teams are composed of:</a:t>
            </a:r>
          </a:p>
          <a:p>
            <a:pPr lvl="1"/>
            <a:r>
              <a:rPr lang="en-US" sz="1400">
                <a:ea typeface="+mn-lt"/>
                <a:cs typeface="+mn-lt"/>
              </a:rPr>
              <a:t>Core government team that wrote the offer</a:t>
            </a:r>
          </a:p>
          <a:p>
            <a:pPr lvl="1"/>
            <a:r>
              <a:rPr lang="en-US" sz="1400">
                <a:ea typeface="+mn-lt"/>
                <a:cs typeface="+mn-lt"/>
              </a:rPr>
              <a:t>Coalition of domain experts from other agencies/departments and FFRDCs (Federally Funded Research and Development Centers)</a:t>
            </a:r>
          </a:p>
          <a:p>
            <a:r>
              <a:rPr lang="en-US" sz="1800">
                <a:ea typeface="+mn-lt"/>
                <a:cs typeface="+mn-lt"/>
              </a:rPr>
              <a:t>Review team challenges:</a:t>
            </a:r>
          </a:p>
          <a:p>
            <a:pPr lvl="1"/>
            <a:r>
              <a:rPr lang="en-US" sz="1400">
                <a:ea typeface="+mn-lt"/>
                <a:cs typeface="+mn-lt"/>
              </a:rPr>
              <a:t>Undermanned</a:t>
            </a:r>
          </a:p>
          <a:p>
            <a:pPr lvl="1"/>
            <a:r>
              <a:rPr lang="en-US" sz="1400">
                <a:ea typeface="+mn-lt"/>
                <a:cs typeface="+mn-lt"/>
              </a:rPr>
              <a:t>Each reviewer analyze many proposals in a short amount of time</a:t>
            </a:r>
          </a:p>
          <a:p>
            <a:pPr lvl="1"/>
            <a:r>
              <a:rPr lang="en-US" sz="1400">
                <a:ea typeface="+mn-lt"/>
                <a:cs typeface="+mn-lt"/>
              </a:rPr>
              <a:t>Held to the FAR (Federal Acquisition Regulation) system</a:t>
            </a:r>
          </a:p>
          <a:p>
            <a:pPr lvl="2"/>
            <a:r>
              <a:rPr lang="en-US" sz="1100">
                <a:ea typeface="+mn-lt"/>
                <a:cs typeface="+mn-lt"/>
              </a:rPr>
              <a:t>Guides how the proposals are to be evaluated.</a:t>
            </a:r>
            <a:endParaRPr lang="en-US" sz="1100">
              <a:cs typeface="Times New Roman"/>
            </a:endParaRPr>
          </a:p>
          <a:p>
            <a:r>
              <a:rPr lang="en-US" sz="1800">
                <a:cs typeface="Times New Roman"/>
              </a:rPr>
              <a:t>Historical AI/ML in Systems Engineering does not cover this need</a:t>
            </a:r>
          </a:p>
          <a:p>
            <a:pPr lvl="1"/>
            <a:r>
              <a:rPr lang="en-US" sz="1400">
                <a:cs typeface="Times New Roman"/>
              </a:rPr>
              <a:t>QuARS, Raven, </a:t>
            </a:r>
            <a:r>
              <a:rPr lang="en-US" sz="1400" err="1">
                <a:cs typeface="Times New Roman"/>
              </a:rPr>
              <a:t>KaOS</a:t>
            </a:r>
            <a:r>
              <a:rPr lang="en-US" sz="1400">
                <a:cs typeface="Times New Roman"/>
              </a:rPr>
              <a:t>, useful requirements analysis tools, as long as you feed it the requirements first</a:t>
            </a:r>
          </a:p>
          <a:p>
            <a:pPr lvl="1"/>
            <a:r>
              <a:rPr lang="en-US" sz="1400">
                <a:cs typeface="Times New Roman"/>
              </a:rPr>
              <a:t>Only other mention is using ML for fault analysis strategizing</a:t>
            </a:r>
          </a:p>
          <a:p>
            <a:endParaRPr lang="en-US" sz="1800"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D70D9-63BE-4017-8737-55481C2E65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12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58FA-4A20-4155-B3AC-E8F3B644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Requirements -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6C68-940E-48FE-AA6A-E29337C1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700"/>
              <a:t>The system shall output:</a:t>
            </a:r>
            <a:endParaRPr lang="en-US" sz="1700">
              <a:cs typeface="Times New Roman"/>
            </a:endParaRPr>
          </a:p>
          <a:p>
            <a:pPr marL="800100" lvl="1" indent="-342900">
              <a:buAutoNum type="arabicPeriod"/>
            </a:pPr>
            <a:r>
              <a:rPr lang="en-US" sz="1700"/>
              <a:t>sliced sentences from the original requirements document.</a:t>
            </a:r>
            <a:endParaRPr lang="en-US" sz="1700">
              <a:cs typeface="Times New Roman"/>
            </a:endParaRPr>
          </a:p>
          <a:p>
            <a:pPr marL="800100" lvl="1" indent="-342900">
              <a:buAutoNum type="arabicPeriod"/>
            </a:pPr>
            <a:r>
              <a:rPr lang="en-US" sz="1700"/>
              <a:t>the page number of the sentence from the original requirements document.</a:t>
            </a:r>
            <a:endParaRPr lang="en-US" sz="1700">
              <a:cs typeface="Times New Roman"/>
            </a:endParaRPr>
          </a:p>
          <a:p>
            <a:pPr marL="800100" lvl="1" indent="-342900">
              <a:buAutoNum type="arabicPeriod"/>
            </a:pPr>
            <a:r>
              <a:rPr lang="en-US" sz="1700"/>
              <a:t>the requirement identification for each sentence.</a:t>
            </a:r>
            <a:endParaRPr lang="en-US" sz="1700">
              <a:cs typeface="Times New Roman"/>
            </a:endParaRPr>
          </a:p>
          <a:p>
            <a:pPr marL="800100" lvl="1" indent="-342900">
              <a:buAutoNum type="arabicPeriod"/>
            </a:pPr>
            <a:r>
              <a:rPr lang="en-US" sz="1700"/>
              <a:t>the requirement identification for each sentence using the FNN model.</a:t>
            </a:r>
            <a:endParaRPr lang="en-US" sz="1700">
              <a:cs typeface="Times New Roman"/>
            </a:endParaRPr>
          </a:p>
          <a:p>
            <a:pPr marL="800100" lvl="1" indent="-342900">
              <a:buAutoNum type="arabicPeriod"/>
            </a:pPr>
            <a:r>
              <a:rPr lang="en-US" sz="1700"/>
              <a:t>the requirement identification for each sentence using the CNN model.</a:t>
            </a:r>
            <a:endParaRPr lang="en-US" sz="1700">
              <a:cs typeface="Times New Roman"/>
            </a:endParaRPr>
          </a:p>
          <a:p>
            <a:pPr marL="800100" lvl="1" indent="-342900">
              <a:buAutoNum type="arabicPeriod"/>
            </a:pPr>
            <a:r>
              <a:rPr lang="en-US" sz="1700"/>
              <a:t>output the requirement identification for each sentence using the BERT model.  </a:t>
            </a:r>
            <a:endParaRPr lang="en-US" sz="1700">
              <a:cs typeface="Times New Roman"/>
            </a:endParaRPr>
          </a:p>
          <a:p>
            <a:pPr marL="800100" lvl="1" indent="-342900">
              <a:buAutoNum type="arabicPeriod"/>
            </a:pPr>
            <a:r>
              <a:rPr lang="en-US" sz="1700"/>
              <a:t>the requirement identification for each sentence with a prediction that identifies the sentence as a requirement if at least one base model identifies the sentence as a requirement.</a:t>
            </a:r>
            <a:endParaRPr lang="en-US" sz="1700">
              <a:cs typeface="Times New Roman"/>
            </a:endParaRPr>
          </a:p>
          <a:p>
            <a:pPr marL="800100" lvl="1" indent="-342900">
              <a:buAutoNum type="arabicPeriod"/>
            </a:pPr>
            <a:r>
              <a:rPr lang="en-US" sz="1700"/>
              <a:t>the requirement identification for each sentence with a prediction that identifies the sentence as a requirement if at least two base models identify the sentence as a requirement.</a:t>
            </a:r>
            <a:endParaRPr lang="en-US" sz="1700">
              <a:cs typeface="Times New Roman"/>
            </a:endParaRPr>
          </a:p>
          <a:p>
            <a:pPr marL="800100" lvl="1" indent="-342900">
              <a:buAutoNum type="arabicPeriod"/>
            </a:pPr>
            <a:r>
              <a:rPr lang="en-US" sz="1700"/>
              <a:t>the requirement identification for each sentence with a prediction that identifies the sentence as a requirement if all three base models identify the sentence as a requirement.</a:t>
            </a:r>
            <a:endParaRPr lang="en-US" sz="1700">
              <a:cs typeface="Times New Roman"/>
            </a:endParaRPr>
          </a:p>
          <a:p>
            <a:pPr marL="800100" lvl="1" indent="-342900">
              <a:buAutoNum type="arabicPeriod"/>
            </a:pPr>
            <a:r>
              <a:rPr lang="en-US" sz="1700"/>
              <a:t>the requirement identification for each sentence with a prediction that identifies the sentence as a requirement if both the semantic model and the CNN model identify the sentence as a requirement.</a:t>
            </a:r>
            <a:endParaRPr lang="en-US" sz="1700">
              <a:cs typeface="Times New Roman"/>
            </a:endParaRPr>
          </a:p>
          <a:p>
            <a:pPr marL="800100" lvl="1" indent="-342900">
              <a:buAutoNum type="arabicPeriod"/>
            </a:pPr>
            <a:r>
              <a:rPr lang="en-US" sz="1700"/>
              <a:t>the requirement identification for each sentence with a prediction that identifies the sentence as a requirement if both the semantic model and the FNN model identify the sentence as a requirement.</a:t>
            </a:r>
            <a:endParaRPr lang="en-US" sz="1700">
              <a:cs typeface="Times New Roman"/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7B66F-E819-4905-8EC8-6ABC6F3F22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2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95FC-6711-430B-A478-249FEED0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DEFF1-F5B7-4D06-B08F-345BB56786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92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8AF1A8-7E5C-4555-A8CB-4F3118D637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1436" y="1211913"/>
            <a:ext cx="6102438" cy="5297988"/>
          </a:xfrm>
          <a:prstGeom prst="rect">
            <a:avLst/>
          </a:prstGeom>
        </p:spPr>
      </p:pic>
      <p:pic>
        <p:nvPicPr>
          <p:cNvPr id="18" name="Picture 18" descr="Diagram&#10;&#10;Description automatically generated">
            <a:extLst>
              <a:ext uri="{FF2B5EF4-FFF2-40B4-BE49-F238E27FC236}">
                <a16:creationId xmlns:a16="http://schemas.microsoft.com/office/drawing/2014/main" id="{DE935608-B1A9-497E-88BE-D917D7008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560" y="1158659"/>
            <a:ext cx="4123845" cy="26649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FE2D1C-5AF1-49F8-B1BE-E188D637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Functional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117C8-B3F8-4DE3-8C84-B8255BF58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1397B4-A6E8-4668-AE0D-AF11C4CD4F3C}"/>
              </a:ext>
            </a:extLst>
          </p:cNvPr>
          <p:cNvCxnSpPr>
            <a:cxnSpLocks/>
          </p:cNvCxnSpPr>
          <p:nvPr/>
        </p:nvCxnSpPr>
        <p:spPr>
          <a:xfrm flipV="1">
            <a:off x="6438207" y="1211913"/>
            <a:ext cx="1432353" cy="1577007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6CB793-2143-4A66-BA44-E222FFDA4DFC}"/>
              </a:ext>
            </a:extLst>
          </p:cNvPr>
          <p:cNvCxnSpPr>
            <a:cxnSpLocks/>
          </p:cNvCxnSpPr>
          <p:nvPr/>
        </p:nvCxnSpPr>
        <p:spPr>
          <a:xfrm>
            <a:off x="6438207" y="3429000"/>
            <a:ext cx="1482389" cy="353291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310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53A1-B1C6-4043-8E02-A3B67BD8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Functional Architecture – Slicing Sentences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0976977-EF16-4D9B-A751-015EB09B4B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FF2B5EF4-FFF2-40B4-BE49-F238E27FC236}">
                <a16:creationId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rto="http://schemas.microsoft.com/office/word/2006/arto" xmlns:a16="http://schemas.microsoft.com/office/drawing/2014/main" xmlns:a14="http://schemas.microsoft.com/office/drawing/2010/main" xmlns:c="http://schemas.openxmlformats.org/drawingml/2006/chart" xmlns:w="http://schemas.openxmlformats.org/wordprocessingml/2006/main" xmlns:w10="urn:schemas-microsoft-com:office:word" xmlns:v="urn:schemas-microsoft-com:vml" xmlns:o="urn:schemas-microsoft-com:office:office" xmlns:asvg="http://schemas.microsoft.com/office/drawing/2016/SVG/main" xmlns:lc="http://schemas.openxmlformats.org/drawingml/2006/lockedCanvas" xmlns="" id="{E7CFA614-0A66-433A-A35B-8432F8D98003}"/>
              </a:ext>
            </a:extLst>
          </a:blip>
          <a:stretch>
            <a:fillRect/>
          </a:stretch>
        </p:blipFill>
        <p:spPr>
          <a:xfrm>
            <a:off x="1868459" y="1251066"/>
            <a:ext cx="7943261" cy="51414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22C6B-4E09-407B-9297-1D7D3C774C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45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B2F9-252E-4246-89A3-2FC845CA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Functional Architecture - Training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DC91479-A920-4337-8297-DEF2A29BFF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FF2B5EF4-FFF2-40B4-BE49-F238E27FC236}">
                <a16:creationId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rto="http://schemas.microsoft.com/office/word/2006/arto" xmlns:a16="http://schemas.microsoft.com/office/drawing/2014/main" xmlns:a14="http://schemas.microsoft.com/office/drawing/2010/main" xmlns:c="http://schemas.openxmlformats.org/drawingml/2006/chart" xmlns:w="http://schemas.openxmlformats.org/wordprocessingml/2006/main" xmlns:w10="urn:schemas-microsoft-com:office:word" xmlns:v="urn:schemas-microsoft-com:vml" xmlns:o="urn:schemas-microsoft-com:office:office" xmlns:asvg="http://schemas.microsoft.com/office/drawing/2016/SVG/main" xmlns:lc="http://schemas.openxmlformats.org/drawingml/2006/lockedCanvas" xmlns="" id="{CFA8C89D-1676-4784-9453-EC34AF8426BE}"/>
              </a:ext>
            </a:extLst>
          </a:blip>
          <a:stretch>
            <a:fillRect/>
          </a:stretch>
        </p:blipFill>
        <p:spPr>
          <a:xfrm>
            <a:off x="1269047" y="1778794"/>
            <a:ext cx="4547122" cy="3810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BE326-3096-4220-9916-DACE8097FD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1E0DAAF-7B25-42DF-9698-054D99C2D75F}"/>
              </a:ext>
            </a:extLst>
          </p:cNvPr>
          <p:cNvPicPr/>
          <p:nvPr/>
        </p:nvPicPr>
        <p:blipFill>
          <a:blip r:embed="rId3">
            <a:extLst>
              <a:ext uri="{FF2B5EF4-FFF2-40B4-BE49-F238E27FC236}">
                <a16:creationId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arto="http://schemas.microsoft.com/office/word/2006/arto" xmlns:a16="http://schemas.microsoft.com/office/drawing/2014/main" xmlns:a14="http://schemas.microsoft.com/office/drawing/2010/main" xmlns:c="http://schemas.openxmlformats.org/drawingml/2006/chart" xmlns:w="http://schemas.openxmlformats.org/wordprocessingml/2006/main" xmlns:w10="urn:schemas-microsoft-com:office:word" xmlns:v="urn:schemas-microsoft-com:vml" xmlns:o="urn:schemas-microsoft-com:office:office" xmlns:asvg="http://schemas.microsoft.com/office/drawing/2016/SVG/main" xmlns:lc="http://schemas.openxmlformats.org/drawingml/2006/lockedCanvas" xmlns="" id="{8FE6263E-2F03-42CA-9937-681867DF31E8}"/>
              </a:ext>
            </a:extLst>
          </a:blip>
          <a:stretch>
            <a:fillRect/>
          </a:stretch>
        </p:blipFill>
        <p:spPr>
          <a:xfrm>
            <a:off x="7521607" y="2982845"/>
            <a:ext cx="2339340" cy="25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521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CBF09A-F616-4081-81DC-9429DAFE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Architecture: FNN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F151C-E804-4857-BB28-7B2AE8616B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20D904-5EFB-4023-A437-DAB8B4801495}"/>
              </a:ext>
            </a:extLst>
          </p:cNvPr>
          <p:cNvGrpSpPr/>
          <p:nvPr/>
        </p:nvGrpSpPr>
        <p:grpSpPr>
          <a:xfrm>
            <a:off x="836084" y="1363185"/>
            <a:ext cx="10051352" cy="4644942"/>
            <a:chOff x="836084" y="1363185"/>
            <a:chExt cx="10051352" cy="464494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B8F0725-5366-4AC5-80AB-5CC10A05E329}"/>
                </a:ext>
              </a:extLst>
            </p:cNvPr>
            <p:cNvSpPr/>
            <p:nvPr/>
          </p:nvSpPr>
          <p:spPr>
            <a:xfrm>
              <a:off x="3834712" y="1832685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639FA9-D2C0-4D01-808E-3F74200F4C4C}"/>
                </a:ext>
              </a:extLst>
            </p:cNvPr>
            <p:cNvSpPr/>
            <p:nvPr/>
          </p:nvSpPr>
          <p:spPr>
            <a:xfrm>
              <a:off x="3834712" y="2232376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08AB149-8727-4CD0-9A4E-39B05E59A75B}"/>
                </a:ext>
              </a:extLst>
            </p:cNvPr>
            <p:cNvSpPr/>
            <p:nvPr/>
          </p:nvSpPr>
          <p:spPr>
            <a:xfrm>
              <a:off x="3834711" y="2632067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9FD14E3-13D1-4EC2-809D-205A2DACB2BE}"/>
                </a:ext>
              </a:extLst>
            </p:cNvPr>
            <p:cNvSpPr/>
            <p:nvPr/>
          </p:nvSpPr>
          <p:spPr>
            <a:xfrm>
              <a:off x="3834711" y="3644341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28A02A-3BBF-4EA7-95F9-3C3684C4F4CA}"/>
                </a:ext>
              </a:extLst>
            </p:cNvPr>
            <p:cNvSpPr/>
            <p:nvPr/>
          </p:nvSpPr>
          <p:spPr>
            <a:xfrm>
              <a:off x="3828961" y="4014512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5DAB69-4CB8-4260-B18C-4C66E7E58B67}"/>
                </a:ext>
              </a:extLst>
            </p:cNvPr>
            <p:cNvSpPr/>
            <p:nvPr/>
          </p:nvSpPr>
          <p:spPr>
            <a:xfrm>
              <a:off x="3828960" y="4379804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E8CCC9-1638-4DFC-B0B7-DCD3AA4006D1}"/>
                </a:ext>
              </a:extLst>
            </p:cNvPr>
            <p:cNvSpPr txBox="1"/>
            <p:nvPr/>
          </p:nvSpPr>
          <p:spPr>
            <a:xfrm rot="5400000">
              <a:off x="3760743" y="3053020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1B2C4F-007A-45C8-B82E-689FEFD74792}"/>
                </a:ext>
              </a:extLst>
            </p:cNvPr>
            <p:cNvSpPr/>
            <p:nvPr/>
          </p:nvSpPr>
          <p:spPr>
            <a:xfrm>
              <a:off x="7083350" y="2189598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C095CA-3ACD-4A63-9CDA-D040F4C61EBA}"/>
                </a:ext>
              </a:extLst>
            </p:cNvPr>
            <p:cNvSpPr/>
            <p:nvPr/>
          </p:nvSpPr>
          <p:spPr>
            <a:xfrm>
              <a:off x="7077600" y="2576859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0359B65-96B0-4056-B421-2C848AE7A4F7}"/>
                </a:ext>
              </a:extLst>
            </p:cNvPr>
            <p:cNvSpPr/>
            <p:nvPr/>
          </p:nvSpPr>
          <p:spPr>
            <a:xfrm>
              <a:off x="7077600" y="3589133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7151AC-45E2-4FFA-AE3E-4AE50AC6960D}"/>
                </a:ext>
              </a:extLst>
            </p:cNvPr>
            <p:cNvSpPr/>
            <p:nvPr/>
          </p:nvSpPr>
          <p:spPr>
            <a:xfrm>
              <a:off x="7071850" y="3959304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31BFFF-A244-47FA-9BA0-C9D2058C9D7B}"/>
                </a:ext>
              </a:extLst>
            </p:cNvPr>
            <p:cNvSpPr txBox="1"/>
            <p:nvPr/>
          </p:nvSpPr>
          <p:spPr>
            <a:xfrm rot="5400000">
              <a:off x="7024142" y="3084715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7CA806-83FD-427A-882C-CE8932BC3C10}"/>
                </a:ext>
              </a:extLst>
            </p:cNvPr>
            <p:cNvSpPr/>
            <p:nvPr/>
          </p:nvSpPr>
          <p:spPr>
            <a:xfrm>
              <a:off x="9872205" y="3215879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DE79D4-DE56-4C76-96BC-F1B0A51B2A29}"/>
                </a:ext>
              </a:extLst>
            </p:cNvPr>
            <p:cNvCxnSpPr>
              <a:cxnSpLocks/>
              <a:stCxn id="2" idx="6"/>
              <a:endCxn id="69" idx="2"/>
            </p:cNvCxnSpPr>
            <p:nvPr/>
          </p:nvCxnSpPr>
          <p:spPr>
            <a:xfrm flipV="1">
              <a:off x="4087753" y="1954141"/>
              <a:ext cx="1476798" cy="2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82E283-FAE1-45BA-83C4-BF2B97CA9778}"/>
                </a:ext>
              </a:extLst>
            </p:cNvPr>
            <p:cNvCxnSpPr>
              <a:cxnSpLocks/>
              <a:stCxn id="2" idx="6"/>
              <a:endCxn id="71" idx="2"/>
            </p:cNvCxnSpPr>
            <p:nvPr/>
          </p:nvCxnSpPr>
          <p:spPr>
            <a:xfrm>
              <a:off x="4087753" y="1956331"/>
              <a:ext cx="1476797" cy="797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2AC6234-9104-46D9-84ED-A97FE4A836D4}"/>
                </a:ext>
              </a:extLst>
            </p:cNvPr>
            <p:cNvCxnSpPr>
              <a:cxnSpLocks/>
              <a:stCxn id="2" idx="6"/>
              <a:endCxn id="72" idx="1"/>
            </p:cNvCxnSpPr>
            <p:nvPr/>
          </p:nvCxnSpPr>
          <p:spPr>
            <a:xfrm>
              <a:off x="4087753" y="1956331"/>
              <a:ext cx="1513854" cy="1722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B56426-558A-47BD-878A-9C85B520F431}"/>
                </a:ext>
              </a:extLst>
            </p:cNvPr>
            <p:cNvSpPr txBox="1"/>
            <p:nvPr/>
          </p:nvSpPr>
          <p:spPr>
            <a:xfrm>
              <a:off x="3443645" y="4851851"/>
              <a:ext cx="10236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Dense</a:t>
              </a:r>
            </a:p>
            <a:p>
              <a:pPr algn="ctr"/>
              <a:r>
                <a:rPr lang="en-US" sz="1400"/>
                <a:t>80 Nodes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861D145-9E0E-4284-BA9B-5D0D9C7250D5}"/>
                </a:ext>
              </a:extLst>
            </p:cNvPr>
            <p:cNvCxnSpPr>
              <a:cxnSpLocks/>
              <a:stCxn id="2" idx="6"/>
              <a:endCxn id="74" idx="2"/>
            </p:cNvCxnSpPr>
            <p:nvPr/>
          </p:nvCxnSpPr>
          <p:spPr>
            <a:xfrm>
              <a:off x="4087753" y="1956331"/>
              <a:ext cx="1471046" cy="2544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9716A32-9E05-457C-A241-8B558DC050D3}"/>
                </a:ext>
              </a:extLst>
            </p:cNvPr>
            <p:cNvSpPr txBox="1"/>
            <p:nvPr/>
          </p:nvSpPr>
          <p:spPr>
            <a:xfrm>
              <a:off x="6731441" y="4817253"/>
              <a:ext cx="10236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Dense</a:t>
              </a:r>
            </a:p>
            <a:p>
              <a:pPr algn="ctr"/>
              <a:r>
                <a:rPr lang="en-US" sz="1400"/>
                <a:t>50 Nodes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23E595-389E-4D96-96AF-AE6BD52566C0}"/>
                </a:ext>
              </a:extLst>
            </p:cNvPr>
            <p:cNvSpPr txBox="1"/>
            <p:nvPr/>
          </p:nvSpPr>
          <p:spPr>
            <a:xfrm>
              <a:off x="9540053" y="4830936"/>
              <a:ext cx="10236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Dense</a:t>
              </a:r>
            </a:p>
            <a:p>
              <a:pPr algn="ctr"/>
              <a:r>
                <a:rPr lang="en-US" sz="1400"/>
                <a:t>1 Nodes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BBFFA2B-492B-4310-B303-2D2F069FD624}"/>
                </a:ext>
              </a:extLst>
            </p:cNvPr>
            <p:cNvCxnSpPr>
              <a:cxnSpLocks/>
              <a:stCxn id="12" idx="6"/>
              <a:endCxn id="69" idx="2"/>
            </p:cNvCxnSpPr>
            <p:nvPr/>
          </p:nvCxnSpPr>
          <p:spPr>
            <a:xfrm flipV="1">
              <a:off x="4082001" y="1954141"/>
              <a:ext cx="1482550" cy="254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7D7FB70-C880-46B8-BD9A-842FA6A8B1EE}"/>
                </a:ext>
              </a:extLst>
            </p:cNvPr>
            <p:cNvCxnSpPr>
              <a:cxnSpLocks/>
              <a:stCxn id="12" idx="6"/>
              <a:endCxn id="71" idx="2"/>
            </p:cNvCxnSpPr>
            <p:nvPr/>
          </p:nvCxnSpPr>
          <p:spPr>
            <a:xfrm flipV="1">
              <a:off x="4082001" y="2753523"/>
              <a:ext cx="1482549" cy="1749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E2462D-9E39-4F42-A29C-DF9199C0E645}"/>
                </a:ext>
              </a:extLst>
            </p:cNvPr>
            <p:cNvCxnSpPr>
              <a:cxnSpLocks/>
              <a:stCxn id="12" idx="6"/>
              <a:endCxn id="72" idx="2"/>
            </p:cNvCxnSpPr>
            <p:nvPr/>
          </p:nvCxnSpPr>
          <p:spPr>
            <a:xfrm flipV="1">
              <a:off x="4082001" y="3765797"/>
              <a:ext cx="1482549" cy="737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25DAA42-4D81-4462-B926-5A413E3E1DE7}"/>
                </a:ext>
              </a:extLst>
            </p:cNvPr>
            <p:cNvCxnSpPr>
              <a:cxnSpLocks/>
              <a:stCxn id="12" idx="6"/>
              <a:endCxn id="74" idx="2"/>
            </p:cNvCxnSpPr>
            <p:nvPr/>
          </p:nvCxnSpPr>
          <p:spPr>
            <a:xfrm flipV="1">
              <a:off x="4082001" y="4501260"/>
              <a:ext cx="1476798" cy="2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EB448E-2ED6-4D63-9752-FE5FA1D90B88}"/>
                </a:ext>
              </a:extLst>
            </p:cNvPr>
            <p:cNvCxnSpPr>
              <a:cxnSpLocks/>
              <a:stCxn id="15" idx="6"/>
              <a:endCxn id="88" idx="2"/>
            </p:cNvCxnSpPr>
            <p:nvPr/>
          </p:nvCxnSpPr>
          <p:spPr>
            <a:xfrm>
              <a:off x="7336391" y="2313244"/>
              <a:ext cx="1079297" cy="140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6D3E2AD-39C1-4291-B88F-D29ABA97894E}"/>
                </a:ext>
              </a:extLst>
            </p:cNvPr>
            <p:cNvCxnSpPr>
              <a:cxnSpLocks/>
              <a:stCxn id="18" idx="6"/>
              <a:endCxn id="91" idx="1"/>
            </p:cNvCxnSpPr>
            <p:nvPr/>
          </p:nvCxnSpPr>
          <p:spPr>
            <a:xfrm>
              <a:off x="7324891" y="4082950"/>
              <a:ext cx="1116354" cy="534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99602E2-C455-4D55-919E-AEA09037753A}"/>
                </a:ext>
              </a:extLst>
            </p:cNvPr>
            <p:cNvCxnSpPr>
              <a:cxnSpLocks/>
              <a:stCxn id="16" idx="6"/>
              <a:endCxn id="91" idx="1"/>
            </p:cNvCxnSpPr>
            <p:nvPr/>
          </p:nvCxnSpPr>
          <p:spPr>
            <a:xfrm>
              <a:off x="7330641" y="2700505"/>
              <a:ext cx="1110604" cy="1435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3C42567-0140-42E5-AA9A-674611CE7039}"/>
                </a:ext>
              </a:extLst>
            </p:cNvPr>
            <p:cNvCxnSpPr>
              <a:cxnSpLocks/>
              <a:stCxn id="17" idx="6"/>
              <a:endCxn id="88" idx="2"/>
            </p:cNvCxnSpPr>
            <p:nvPr/>
          </p:nvCxnSpPr>
          <p:spPr>
            <a:xfrm flipV="1">
              <a:off x="7330641" y="2454135"/>
              <a:ext cx="1085047" cy="1258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5DCEB7-1300-467E-B442-E5283E55646E}"/>
                </a:ext>
              </a:extLst>
            </p:cNvPr>
            <p:cNvSpPr txBox="1"/>
            <p:nvPr/>
          </p:nvSpPr>
          <p:spPr>
            <a:xfrm rot="5400000">
              <a:off x="5521889" y="3082910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A88CA3-318C-4A86-8189-9D41D578AB02}"/>
                </a:ext>
              </a:extLst>
            </p:cNvPr>
            <p:cNvSpPr txBox="1"/>
            <p:nvPr/>
          </p:nvSpPr>
          <p:spPr>
            <a:xfrm rot="5400000">
              <a:off x="8324606" y="3146741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A8B795C-F2A7-487E-926E-6ED1F6AEABB8}"/>
                </a:ext>
              </a:extLst>
            </p:cNvPr>
            <p:cNvCxnSpPr>
              <a:cxnSpLocks/>
            </p:cNvCxnSpPr>
            <p:nvPr/>
          </p:nvCxnSpPr>
          <p:spPr>
            <a:xfrm>
              <a:off x="2237028" y="1363185"/>
              <a:ext cx="0" cy="4559083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3914E7-D8A5-42F5-B7D5-2C880EBE2A3F}"/>
                </a:ext>
              </a:extLst>
            </p:cNvPr>
            <p:cNvCxnSpPr>
              <a:cxnSpLocks/>
            </p:cNvCxnSpPr>
            <p:nvPr/>
          </p:nvCxnSpPr>
          <p:spPr>
            <a:xfrm>
              <a:off x="9354558" y="1363185"/>
              <a:ext cx="0" cy="4405195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90E2175-C659-4A63-8AA9-505A421EF084}"/>
                </a:ext>
              </a:extLst>
            </p:cNvPr>
            <p:cNvSpPr/>
            <p:nvPr/>
          </p:nvSpPr>
          <p:spPr>
            <a:xfrm>
              <a:off x="1477507" y="1830495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5B94906-8E1F-47CA-9FE5-599187A772FD}"/>
                </a:ext>
              </a:extLst>
            </p:cNvPr>
            <p:cNvSpPr/>
            <p:nvPr/>
          </p:nvSpPr>
          <p:spPr>
            <a:xfrm>
              <a:off x="1477507" y="2230186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D1EDD52-7110-4D13-B9D9-547C8B731C7A}"/>
                </a:ext>
              </a:extLst>
            </p:cNvPr>
            <p:cNvSpPr/>
            <p:nvPr/>
          </p:nvSpPr>
          <p:spPr>
            <a:xfrm>
              <a:off x="1477506" y="2629877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3B6F59D-014A-430C-9009-2A8A1221D976}"/>
                </a:ext>
              </a:extLst>
            </p:cNvPr>
            <p:cNvSpPr/>
            <p:nvPr/>
          </p:nvSpPr>
          <p:spPr>
            <a:xfrm>
              <a:off x="1477506" y="3642151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28C8E8A-7393-4C91-A160-16A0D91F823A}"/>
                </a:ext>
              </a:extLst>
            </p:cNvPr>
            <p:cNvSpPr/>
            <p:nvPr/>
          </p:nvSpPr>
          <p:spPr>
            <a:xfrm>
              <a:off x="1471756" y="4012322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B3EA79A-6F93-495C-8CDC-8D2093FE4ED1}"/>
                </a:ext>
              </a:extLst>
            </p:cNvPr>
            <p:cNvSpPr/>
            <p:nvPr/>
          </p:nvSpPr>
          <p:spPr>
            <a:xfrm>
              <a:off x="1471755" y="4377614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3F6EEB2-65EE-485E-A92C-4D209BEA5EBC}"/>
                </a:ext>
              </a:extLst>
            </p:cNvPr>
            <p:cNvSpPr txBox="1"/>
            <p:nvPr/>
          </p:nvSpPr>
          <p:spPr>
            <a:xfrm rot="5400000">
              <a:off x="1403538" y="3050830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CDFF4D1-DD93-4019-A91A-ECFD8E5D14FB}"/>
                </a:ext>
              </a:extLst>
            </p:cNvPr>
            <p:cNvSpPr txBox="1"/>
            <p:nvPr/>
          </p:nvSpPr>
          <p:spPr>
            <a:xfrm>
              <a:off x="1086439" y="4849661"/>
              <a:ext cx="10776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Input Layer</a:t>
              </a:r>
            </a:p>
            <a:p>
              <a:pPr algn="ctr"/>
              <a:r>
                <a:rPr lang="en-US" sz="1400"/>
                <a:t>8447 Nodes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311FF6B-D8D9-441A-8F2D-7610A874AD23}"/>
                </a:ext>
              </a:extLst>
            </p:cNvPr>
            <p:cNvCxnSpPr>
              <a:cxnSpLocks/>
              <a:stCxn id="103" idx="6"/>
              <a:endCxn id="2" idx="2"/>
            </p:cNvCxnSpPr>
            <p:nvPr/>
          </p:nvCxnSpPr>
          <p:spPr>
            <a:xfrm>
              <a:off x="1730548" y="1954141"/>
              <a:ext cx="2104164" cy="2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45317B5-5EE2-4ABC-BAD6-856540B5F748}"/>
                </a:ext>
              </a:extLst>
            </p:cNvPr>
            <p:cNvCxnSpPr>
              <a:cxnSpLocks/>
              <a:stCxn id="103" idx="6"/>
              <a:endCxn id="7" idx="2"/>
            </p:cNvCxnSpPr>
            <p:nvPr/>
          </p:nvCxnSpPr>
          <p:spPr>
            <a:xfrm>
              <a:off x="1730548" y="1954141"/>
              <a:ext cx="2104164" cy="401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B7A3564-9C87-48CC-B992-8DB2EA49723B}"/>
                </a:ext>
              </a:extLst>
            </p:cNvPr>
            <p:cNvCxnSpPr>
              <a:cxnSpLocks/>
              <a:stCxn id="103" idx="6"/>
              <a:endCxn id="8" idx="2"/>
            </p:cNvCxnSpPr>
            <p:nvPr/>
          </p:nvCxnSpPr>
          <p:spPr>
            <a:xfrm>
              <a:off x="1730548" y="1954141"/>
              <a:ext cx="2104163" cy="801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1B1F13E7-49D5-41B3-B17A-BA13A7D57AFF}"/>
                </a:ext>
              </a:extLst>
            </p:cNvPr>
            <p:cNvCxnSpPr>
              <a:cxnSpLocks/>
              <a:stCxn id="103" idx="6"/>
              <a:endCxn id="10" idx="2"/>
            </p:cNvCxnSpPr>
            <p:nvPr/>
          </p:nvCxnSpPr>
          <p:spPr>
            <a:xfrm>
              <a:off x="1730548" y="1954141"/>
              <a:ext cx="2104163" cy="1813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EEBBF2F-6267-4ED8-ABCD-86E91B00159F}"/>
                </a:ext>
              </a:extLst>
            </p:cNvPr>
            <p:cNvCxnSpPr>
              <a:cxnSpLocks/>
              <a:stCxn id="103" idx="6"/>
              <a:endCxn id="11" idx="2"/>
            </p:cNvCxnSpPr>
            <p:nvPr/>
          </p:nvCxnSpPr>
          <p:spPr>
            <a:xfrm>
              <a:off x="1730548" y="1954141"/>
              <a:ext cx="2098413" cy="2184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3CD317C-1D34-48DC-AD44-A847C629B436}"/>
                </a:ext>
              </a:extLst>
            </p:cNvPr>
            <p:cNvCxnSpPr>
              <a:cxnSpLocks/>
              <a:stCxn id="103" idx="6"/>
              <a:endCxn id="12" idx="2"/>
            </p:cNvCxnSpPr>
            <p:nvPr/>
          </p:nvCxnSpPr>
          <p:spPr>
            <a:xfrm>
              <a:off x="1730548" y="1954141"/>
              <a:ext cx="2098412" cy="254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CFB4EE9-208F-4A37-A42E-250DF08AEAA9}"/>
                </a:ext>
              </a:extLst>
            </p:cNvPr>
            <p:cNvCxnSpPr>
              <a:cxnSpLocks/>
              <a:stCxn id="108" idx="6"/>
              <a:endCxn id="2" idx="2"/>
            </p:cNvCxnSpPr>
            <p:nvPr/>
          </p:nvCxnSpPr>
          <p:spPr>
            <a:xfrm flipV="1">
              <a:off x="1724796" y="1956331"/>
              <a:ext cx="2109916" cy="2544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6C6CDDEB-9CE9-4853-8D5C-DF0DC5604FA0}"/>
                </a:ext>
              </a:extLst>
            </p:cNvPr>
            <p:cNvCxnSpPr>
              <a:cxnSpLocks/>
              <a:stCxn id="108" idx="6"/>
              <a:endCxn id="7" idx="2"/>
            </p:cNvCxnSpPr>
            <p:nvPr/>
          </p:nvCxnSpPr>
          <p:spPr>
            <a:xfrm flipV="1">
              <a:off x="1724796" y="2356022"/>
              <a:ext cx="2109916" cy="2145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FC34BDD-B68F-4A8C-BD42-CAB35CA2EB28}"/>
                </a:ext>
              </a:extLst>
            </p:cNvPr>
            <p:cNvCxnSpPr>
              <a:cxnSpLocks/>
              <a:stCxn id="108" idx="6"/>
              <a:endCxn id="8" idx="2"/>
            </p:cNvCxnSpPr>
            <p:nvPr/>
          </p:nvCxnSpPr>
          <p:spPr>
            <a:xfrm flipV="1">
              <a:off x="1724796" y="2755713"/>
              <a:ext cx="2109915" cy="1745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ECD5411-32FD-4081-81B8-3F1703582A9F}"/>
                </a:ext>
              </a:extLst>
            </p:cNvPr>
            <p:cNvCxnSpPr>
              <a:cxnSpLocks/>
              <a:stCxn id="108" idx="6"/>
              <a:endCxn id="10" idx="2"/>
            </p:cNvCxnSpPr>
            <p:nvPr/>
          </p:nvCxnSpPr>
          <p:spPr>
            <a:xfrm flipV="1">
              <a:off x="1724796" y="3767987"/>
              <a:ext cx="2109915" cy="733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AB0C2FFF-DB25-4A5D-A984-9A1E2B49B0CA}"/>
                </a:ext>
              </a:extLst>
            </p:cNvPr>
            <p:cNvCxnSpPr>
              <a:cxnSpLocks/>
              <a:stCxn id="108" idx="6"/>
              <a:endCxn id="11" idx="2"/>
            </p:cNvCxnSpPr>
            <p:nvPr/>
          </p:nvCxnSpPr>
          <p:spPr>
            <a:xfrm flipV="1">
              <a:off x="1724796" y="4138158"/>
              <a:ext cx="2104165" cy="363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D1E9E9E-72F1-432B-AB91-E48DF4519539}"/>
                </a:ext>
              </a:extLst>
            </p:cNvPr>
            <p:cNvCxnSpPr>
              <a:cxnSpLocks/>
              <a:stCxn id="108" idx="6"/>
              <a:endCxn id="12" idx="2"/>
            </p:cNvCxnSpPr>
            <p:nvPr/>
          </p:nvCxnSpPr>
          <p:spPr>
            <a:xfrm>
              <a:off x="1724796" y="4501260"/>
              <a:ext cx="2104164" cy="2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E271FE6-61A1-46AF-B78A-F2758B77E92B}"/>
                </a:ext>
              </a:extLst>
            </p:cNvPr>
            <p:cNvSpPr txBox="1"/>
            <p:nvPr/>
          </p:nvSpPr>
          <p:spPr>
            <a:xfrm>
              <a:off x="836084" y="5546462"/>
              <a:ext cx="15243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0070C0"/>
                  </a:solidFill>
                </a:rPr>
                <a:t>Input Layer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C58C7C8-3626-4A86-8EDB-27C8930BCAEF}"/>
                </a:ext>
              </a:extLst>
            </p:cNvPr>
            <p:cNvSpPr txBox="1"/>
            <p:nvPr/>
          </p:nvSpPr>
          <p:spPr>
            <a:xfrm>
              <a:off x="9363055" y="5700350"/>
              <a:ext cx="15243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0070C0"/>
                  </a:solidFill>
                </a:rPr>
                <a:t>Output Layer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9A4BAFD-43E1-49EF-A238-786D49BF9B0C}"/>
                </a:ext>
              </a:extLst>
            </p:cNvPr>
            <p:cNvSpPr txBox="1"/>
            <p:nvPr/>
          </p:nvSpPr>
          <p:spPr>
            <a:xfrm>
              <a:off x="4935907" y="5627836"/>
              <a:ext cx="15243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0070C0"/>
                  </a:solidFill>
                </a:rPr>
                <a:t>Hidden Layers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325A4FC-EA37-45F8-BF67-EA0FF067B036}"/>
                </a:ext>
              </a:extLst>
            </p:cNvPr>
            <p:cNvSpPr txBox="1"/>
            <p:nvPr/>
          </p:nvSpPr>
          <p:spPr>
            <a:xfrm rot="5400000">
              <a:off x="2157274" y="3005165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D22EE9-10BF-46D6-9811-1511C6290F4E}"/>
                </a:ext>
              </a:extLst>
            </p:cNvPr>
            <p:cNvSpPr/>
            <p:nvPr/>
          </p:nvSpPr>
          <p:spPr>
            <a:xfrm>
              <a:off x="5564551" y="1830495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EF0D7F-A8A0-4685-B753-9F165257C0B4}"/>
                </a:ext>
              </a:extLst>
            </p:cNvPr>
            <p:cNvSpPr/>
            <p:nvPr/>
          </p:nvSpPr>
          <p:spPr>
            <a:xfrm>
              <a:off x="5564551" y="2230186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7A81ACF-8308-4EC9-A751-00A78356DE8B}"/>
                </a:ext>
              </a:extLst>
            </p:cNvPr>
            <p:cNvSpPr/>
            <p:nvPr/>
          </p:nvSpPr>
          <p:spPr>
            <a:xfrm>
              <a:off x="5564550" y="2629877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CF633CE-2375-4D00-AC57-16A4F1D21FF0}"/>
                </a:ext>
              </a:extLst>
            </p:cNvPr>
            <p:cNvSpPr/>
            <p:nvPr/>
          </p:nvSpPr>
          <p:spPr>
            <a:xfrm>
              <a:off x="5564550" y="3642151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CC7E1C5-C409-43CA-82E4-503C56EFE70B}"/>
                </a:ext>
              </a:extLst>
            </p:cNvPr>
            <p:cNvSpPr/>
            <p:nvPr/>
          </p:nvSpPr>
          <p:spPr>
            <a:xfrm>
              <a:off x="5558800" y="4012322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90EB07D-B590-460D-BD6C-1C578A358AD5}"/>
                </a:ext>
              </a:extLst>
            </p:cNvPr>
            <p:cNvSpPr/>
            <p:nvPr/>
          </p:nvSpPr>
          <p:spPr>
            <a:xfrm>
              <a:off x="5558799" y="4377614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2817510-DF37-4985-9075-1ABF6E650A76}"/>
                </a:ext>
              </a:extLst>
            </p:cNvPr>
            <p:cNvSpPr txBox="1"/>
            <p:nvPr/>
          </p:nvSpPr>
          <p:spPr>
            <a:xfrm rot="5400000">
              <a:off x="4450846" y="3053020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80AF530-2EA3-4561-8F51-1AD4B966B278}"/>
                </a:ext>
              </a:extLst>
            </p:cNvPr>
            <p:cNvSpPr/>
            <p:nvPr/>
          </p:nvSpPr>
          <p:spPr>
            <a:xfrm>
              <a:off x="8415688" y="2330489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EAA44BC-AA27-4AF6-A9B2-1026442CFA50}"/>
                </a:ext>
              </a:extLst>
            </p:cNvPr>
            <p:cNvSpPr/>
            <p:nvPr/>
          </p:nvSpPr>
          <p:spPr>
            <a:xfrm>
              <a:off x="8409938" y="2717750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9C607BC-F49A-49F4-A952-B9466E68BBB1}"/>
                </a:ext>
              </a:extLst>
            </p:cNvPr>
            <p:cNvSpPr/>
            <p:nvPr/>
          </p:nvSpPr>
          <p:spPr>
            <a:xfrm>
              <a:off x="8409938" y="3730024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2CB1045-D2ED-489B-B3BA-01A391B3C8DF}"/>
                </a:ext>
              </a:extLst>
            </p:cNvPr>
            <p:cNvSpPr/>
            <p:nvPr/>
          </p:nvSpPr>
          <p:spPr>
            <a:xfrm>
              <a:off x="8404188" y="4100195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E7616C-B7AB-41B1-A8E5-22A61FF70EC1}"/>
                </a:ext>
              </a:extLst>
            </p:cNvPr>
            <p:cNvSpPr txBox="1"/>
            <p:nvPr/>
          </p:nvSpPr>
          <p:spPr>
            <a:xfrm rot="5400000">
              <a:off x="8965668" y="3196505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1836E43-2F53-442F-A43C-9D28E3D55966}"/>
                </a:ext>
              </a:extLst>
            </p:cNvPr>
            <p:cNvCxnSpPr>
              <a:cxnSpLocks/>
              <a:stCxn id="88" idx="6"/>
              <a:endCxn id="21" idx="2"/>
            </p:cNvCxnSpPr>
            <p:nvPr/>
          </p:nvCxnSpPr>
          <p:spPr>
            <a:xfrm>
              <a:off x="8668729" y="2454135"/>
              <a:ext cx="1203476" cy="8853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1639E11-8351-4D6C-9E3A-EBF1F52EDAAB}"/>
                </a:ext>
              </a:extLst>
            </p:cNvPr>
            <p:cNvCxnSpPr>
              <a:cxnSpLocks/>
              <a:stCxn id="91" idx="6"/>
              <a:endCxn id="21" idx="2"/>
            </p:cNvCxnSpPr>
            <p:nvPr/>
          </p:nvCxnSpPr>
          <p:spPr>
            <a:xfrm flipV="1">
              <a:off x="8657229" y="3339525"/>
              <a:ext cx="1214976" cy="884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02D7BA4-02D2-4E42-8B7B-9D23DE54B3B5}"/>
                </a:ext>
              </a:extLst>
            </p:cNvPr>
            <p:cNvCxnSpPr>
              <a:cxnSpLocks/>
              <a:stCxn id="69" idx="6"/>
              <a:endCxn id="16" idx="2"/>
            </p:cNvCxnSpPr>
            <p:nvPr/>
          </p:nvCxnSpPr>
          <p:spPr>
            <a:xfrm>
              <a:off x="5817592" y="1954141"/>
              <a:ext cx="1260008" cy="746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C56D651-DC3D-4387-899C-62903D28E925}"/>
                </a:ext>
              </a:extLst>
            </p:cNvPr>
            <p:cNvCxnSpPr>
              <a:cxnSpLocks/>
              <a:stCxn id="69" idx="6"/>
              <a:endCxn id="15" idx="2"/>
            </p:cNvCxnSpPr>
            <p:nvPr/>
          </p:nvCxnSpPr>
          <p:spPr>
            <a:xfrm>
              <a:off x="5817592" y="1954141"/>
              <a:ext cx="1265758" cy="3591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4A9CD18-B4FE-4D53-A6E7-BF98EA65E852}"/>
                </a:ext>
              </a:extLst>
            </p:cNvPr>
            <p:cNvCxnSpPr>
              <a:cxnSpLocks/>
              <a:stCxn id="69" idx="6"/>
              <a:endCxn id="17" idx="2"/>
            </p:cNvCxnSpPr>
            <p:nvPr/>
          </p:nvCxnSpPr>
          <p:spPr>
            <a:xfrm>
              <a:off x="5817592" y="1954141"/>
              <a:ext cx="1260008" cy="17586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8C222C1-BBDB-4007-8F46-03539BC23D44}"/>
                </a:ext>
              </a:extLst>
            </p:cNvPr>
            <p:cNvCxnSpPr>
              <a:cxnSpLocks/>
              <a:stCxn id="69" idx="6"/>
              <a:endCxn id="18" idx="2"/>
            </p:cNvCxnSpPr>
            <p:nvPr/>
          </p:nvCxnSpPr>
          <p:spPr>
            <a:xfrm>
              <a:off x="5817592" y="1954141"/>
              <a:ext cx="1254258" cy="2128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DCB1B05-954F-4E6E-B893-323649916EC3}"/>
                </a:ext>
              </a:extLst>
            </p:cNvPr>
            <p:cNvCxnSpPr>
              <a:cxnSpLocks/>
              <a:stCxn id="15" idx="6"/>
              <a:endCxn id="91" idx="1"/>
            </p:cNvCxnSpPr>
            <p:nvPr/>
          </p:nvCxnSpPr>
          <p:spPr>
            <a:xfrm>
              <a:off x="7336391" y="2313244"/>
              <a:ext cx="1104854" cy="1823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76E5842-032D-407E-A8C3-52FE3F9AE346}"/>
                </a:ext>
              </a:extLst>
            </p:cNvPr>
            <p:cNvCxnSpPr>
              <a:cxnSpLocks/>
              <a:stCxn id="16" idx="6"/>
              <a:endCxn id="88" idx="2"/>
            </p:cNvCxnSpPr>
            <p:nvPr/>
          </p:nvCxnSpPr>
          <p:spPr>
            <a:xfrm flipV="1">
              <a:off x="7330641" y="2454135"/>
              <a:ext cx="1085047" cy="2463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41145A6-3375-428F-9A23-6AB39B556952}"/>
                </a:ext>
              </a:extLst>
            </p:cNvPr>
            <p:cNvCxnSpPr>
              <a:cxnSpLocks/>
              <a:stCxn id="17" idx="6"/>
              <a:endCxn id="91" idx="1"/>
            </p:cNvCxnSpPr>
            <p:nvPr/>
          </p:nvCxnSpPr>
          <p:spPr>
            <a:xfrm>
              <a:off x="7330641" y="3712779"/>
              <a:ext cx="1110604" cy="423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1520D7D-8AF8-411C-AA56-3D5B079658CE}"/>
                </a:ext>
              </a:extLst>
            </p:cNvPr>
            <p:cNvCxnSpPr>
              <a:cxnSpLocks/>
              <a:stCxn id="18" idx="6"/>
              <a:endCxn id="88" idx="2"/>
            </p:cNvCxnSpPr>
            <p:nvPr/>
          </p:nvCxnSpPr>
          <p:spPr>
            <a:xfrm flipV="1">
              <a:off x="7324891" y="2454135"/>
              <a:ext cx="1090797" cy="1628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C9D2ED47-B929-4CCB-8840-5651FE6EF487}"/>
                </a:ext>
              </a:extLst>
            </p:cNvPr>
            <p:cNvCxnSpPr>
              <a:cxnSpLocks/>
              <a:stCxn id="74" idx="6"/>
              <a:endCxn id="18" idx="2"/>
            </p:cNvCxnSpPr>
            <p:nvPr/>
          </p:nvCxnSpPr>
          <p:spPr>
            <a:xfrm flipV="1">
              <a:off x="5811840" y="4082950"/>
              <a:ext cx="1260010" cy="418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867D6772-7413-4C7F-9340-AC319AA47AFA}"/>
                </a:ext>
              </a:extLst>
            </p:cNvPr>
            <p:cNvCxnSpPr>
              <a:cxnSpLocks/>
              <a:stCxn id="74" idx="6"/>
              <a:endCxn id="17" idx="2"/>
            </p:cNvCxnSpPr>
            <p:nvPr/>
          </p:nvCxnSpPr>
          <p:spPr>
            <a:xfrm flipV="1">
              <a:off x="5811840" y="3712779"/>
              <a:ext cx="1265760" cy="788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FBB0CF1-103D-47F2-9C92-82B1E13E8707}"/>
                </a:ext>
              </a:extLst>
            </p:cNvPr>
            <p:cNvCxnSpPr>
              <a:cxnSpLocks/>
              <a:stCxn id="74" idx="6"/>
              <a:endCxn id="16" idx="2"/>
            </p:cNvCxnSpPr>
            <p:nvPr/>
          </p:nvCxnSpPr>
          <p:spPr>
            <a:xfrm flipV="1">
              <a:off x="5811840" y="2700505"/>
              <a:ext cx="1265760" cy="1800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08BBB13-3D59-4AED-ADDC-168FD820B5CC}"/>
                </a:ext>
              </a:extLst>
            </p:cNvPr>
            <p:cNvCxnSpPr>
              <a:cxnSpLocks/>
              <a:stCxn id="74" idx="6"/>
              <a:endCxn id="15" idx="2"/>
            </p:cNvCxnSpPr>
            <p:nvPr/>
          </p:nvCxnSpPr>
          <p:spPr>
            <a:xfrm flipV="1">
              <a:off x="5811840" y="2313244"/>
              <a:ext cx="1271510" cy="2188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Multiplication Sign 144">
              <a:extLst>
                <a:ext uri="{FF2B5EF4-FFF2-40B4-BE49-F238E27FC236}">
                  <a16:creationId xmlns:a16="http://schemas.microsoft.com/office/drawing/2014/main" id="{BC568AB7-82FD-401B-AF76-FE8E5B8EF300}"/>
                </a:ext>
              </a:extLst>
            </p:cNvPr>
            <p:cNvSpPr/>
            <p:nvPr/>
          </p:nvSpPr>
          <p:spPr>
            <a:xfrm>
              <a:off x="5397965" y="2112404"/>
              <a:ext cx="600266" cy="492889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Multiplication Sign 145">
              <a:extLst>
                <a:ext uri="{FF2B5EF4-FFF2-40B4-BE49-F238E27FC236}">
                  <a16:creationId xmlns:a16="http://schemas.microsoft.com/office/drawing/2014/main" id="{A7C7135A-BF05-4D41-93E1-63C8D1120E93}"/>
                </a:ext>
              </a:extLst>
            </p:cNvPr>
            <p:cNvSpPr/>
            <p:nvPr/>
          </p:nvSpPr>
          <p:spPr>
            <a:xfrm>
              <a:off x="5375284" y="3853955"/>
              <a:ext cx="600266" cy="492889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ultiplication Sign 150">
              <a:extLst>
                <a:ext uri="{FF2B5EF4-FFF2-40B4-BE49-F238E27FC236}">
                  <a16:creationId xmlns:a16="http://schemas.microsoft.com/office/drawing/2014/main" id="{807083C6-B460-41C5-805C-DA2D54CF91EF}"/>
                </a:ext>
              </a:extLst>
            </p:cNvPr>
            <p:cNvSpPr/>
            <p:nvPr/>
          </p:nvSpPr>
          <p:spPr>
            <a:xfrm>
              <a:off x="8250007" y="2599978"/>
              <a:ext cx="600266" cy="492889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Multiplication Sign 151">
              <a:extLst>
                <a:ext uri="{FF2B5EF4-FFF2-40B4-BE49-F238E27FC236}">
                  <a16:creationId xmlns:a16="http://schemas.microsoft.com/office/drawing/2014/main" id="{81350CA4-4598-4E91-AD97-F6AE6F88C3A3}"/>
                </a:ext>
              </a:extLst>
            </p:cNvPr>
            <p:cNvSpPr/>
            <p:nvPr/>
          </p:nvSpPr>
          <p:spPr>
            <a:xfrm>
              <a:off x="8240056" y="3590061"/>
              <a:ext cx="600266" cy="492889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9092CFB2-8FDB-4144-8100-A7A20C6BBC44}"/>
                </a:ext>
              </a:extLst>
            </p:cNvPr>
            <p:cNvCxnSpPr>
              <a:cxnSpLocks/>
              <a:stCxn id="71" idx="6"/>
              <a:endCxn id="15" idx="2"/>
            </p:cNvCxnSpPr>
            <p:nvPr/>
          </p:nvCxnSpPr>
          <p:spPr>
            <a:xfrm flipV="1">
              <a:off x="5817591" y="2313244"/>
              <a:ext cx="1265759" cy="440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35B298E5-3B91-4678-92A2-B83121FCA276}"/>
                </a:ext>
              </a:extLst>
            </p:cNvPr>
            <p:cNvCxnSpPr>
              <a:cxnSpLocks/>
              <a:stCxn id="71" idx="6"/>
              <a:endCxn id="16" idx="2"/>
            </p:cNvCxnSpPr>
            <p:nvPr/>
          </p:nvCxnSpPr>
          <p:spPr>
            <a:xfrm flipV="1">
              <a:off x="5817591" y="2700505"/>
              <a:ext cx="1260009" cy="53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D89459A4-C52D-46EF-BA7A-4FBC707AB661}"/>
                </a:ext>
              </a:extLst>
            </p:cNvPr>
            <p:cNvCxnSpPr>
              <a:cxnSpLocks/>
              <a:stCxn id="71" idx="6"/>
              <a:endCxn id="17" idx="2"/>
            </p:cNvCxnSpPr>
            <p:nvPr/>
          </p:nvCxnSpPr>
          <p:spPr>
            <a:xfrm>
              <a:off x="5817591" y="2753523"/>
              <a:ext cx="1260009" cy="959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C54B5CFC-3C21-4AE4-A445-5AE2F46586FC}"/>
                </a:ext>
              </a:extLst>
            </p:cNvPr>
            <p:cNvCxnSpPr>
              <a:cxnSpLocks/>
              <a:stCxn id="71" idx="6"/>
              <a:endCxn id="18" idx="3"/>
            </p:cNvCxnSpPr>
            <p:nvPr/>
          </p:nvCxnSpPr>
          <p:spPr>
            <a:xfrm>
              <a:off x="5817591" y="2753523"/>
              <a:ext cx="1291316" cy="1416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0071A93C-861E-4A9D-868A-130659254FE8}"/>
                </a:ext>
              </a:extLst>
            </p:cNvPr>
            <p:cNvCxnSpPr>
              <a:cxnSpLocks/>
              <a:stCxn id="72" idx="6"/>
              <a:endCxn id="15" idx="2"/>
            </p:cNvCxnSpPr>
            <p:nvPr/>
          </p:nvCxnSpPr>
          <p:spPr>
            <a:xfrm flipV="1">
              <a:off x="5817591" y="2313244"/>
              <a:ext cx="1265759" cy="1452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06F3DB4D-3C6D-47D2-88C5-0D8A92283396}"/>
                </a:ext>
              </a:extLst>
            </p:cNvPr>
            <p:cNvCxnSpPr>
              <a:cxnSpLocks/>
              <a:stCxn id="72" idx="6"/>
              <a:endCxn id="16" idx="2"/>
            </p:cNvCxnSpPr>
            <p:nvPr/>
          </p:nvCxnSpPr>
          <p:spPr>
            <a:xfrm flipV="1">
              <a:off x="5817591" y="2700505"/>
              <a:ext cx="1260009" cy="1065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DCAA0692-D8FB-4B5A-84DD-60ADB69E1EEF}"/>
                </a:ext>
              </a:extLst>
            </p:cNvPr>
            <p:cNvCxnSpPr>
              <a:cxnSpLocks/>
              <a:stCxn id="72" idx="6"/>
              <a:endCxn id="17" idx="2"/>
            </p:cNvCxnSpPr>
            <p:nvPr/>
          </p:nvCxnSpPr>
          <p:spPr>
            <a:xfrm flipV="1">
              <a:off x="5817591" y="3712779"/>
              <a:ext cx="1260009" cy="53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C578AE6-67F3-4CF5-9FD6-F02F5B1554A9}"/>
                </a:ext>
              </a:extLst>
            </p:cNvPr>
            <p:cNvCxnSpPr>
              <a:cxnSpLocks/>
              <a:stCxn id="72" idx="6"/>
              <a:endCxn id="18" idx="2"/>
            </p:cNvCxnSpPr>
            <p:nvPr/>
          </p:nvCxnSpPr>
          <p:spPr>
            <a:xfrm>
              <a:off x="5817591" y="3765797"/>
              <a:ext cx="1254259" cy="317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4BC421B-86DA-4F72-8DA6-774CCDFD1817}"/>
                </a:ext>
              </a:extLst>
            </p:cNvPr>
            <p:cNvSpPr txBox="1"/>
            <p:nvPr/>
          </p:nvSpPr>
          <p:spPr>
            <a:xfrm>
              <a:off x="8028354" y="4797373"/>
              <a:ext cx="10236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Dropout</a:t>
              </a:r>
            </a:p>
            <a:p>
              <a:pPr algn="ctr"/>
              <a:r>
                <a:rPr lang="en-US" sz="1400"/>
                <a:t>(0.2 nodes)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5C3910B-8299-475B-8FE0-CF4850BF477C}"/>
                </a:ext>
              </a:extLst>
            </p:cNvPr>
            <p:cNvSpPr txBox="1"/>
            <p:nvPr/>
          </p:nvSpPr>
          <p:spPr>
            <a:xfrm>
              <a:off x="5248760" y="4842571"/>
              <a:ext cx="10236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Dropout</a:t>
              </a:r>
            </a:p>
            <a:p>
              <a:pPr algn="ctr"/>
              <a:r>
                <a:rPr lang="en-US" sz="1400"/>
                <a:t>(0.2 nodes)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628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CBF09A-F616-4081-81DC-9429DAFE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Architecture: CNN Model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C657DC38-A2DF-478C-8AE8-B31489F0B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450" y="2438400"/>
            <a:ext cx="6819900" cy="1676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F151C-E804-4857-BB28-7B2AE8616B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4AAF4-D548-492B-B2BE-724A1B5030C8}"/>
              </a:ext>
            </a:extLst>
          </p:cNvPr>
          <p:cNvSpPr txBox="1"/>
          <p:nvPr/>
        </p:nvSpPr>
        <p:spPr>
          <a:xfrm>
            <a:off x="10672053" y="4425918"/>
            <a:ext cx="901047" cy="52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Dense</a:t>
            </a:r>
          </a:p>
          <a:p>
            <a:pPr algn="ctr"/>
            <a:r>
              <a:rPr lang="en-US" sz="1400"/>
              <a:t>1 Node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B5966D-F317-483C-9726-EB24C8F770CC}"/>
              </a:ext>
            </a:extLst>
          </p:cNvPr>
          <p:cNvSpPr txBox="1"/>
          <p:nvPr/>
        </p:nvSpPr>
        <p:spPr>
          <a:xfrm>
            <a:off x="7905238" y="4396173"/>
            <a:ext cx="10236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Dense</a:t>
            </a:r>
          </a:p>
          <a:p>
            <a:pPr algn="ctr"/>
            <a:r>
              <a:rPr lang="en-US" sz="1400"/>
              <a:t>10 Nodes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C16EEA-A8CB-4508-8676-E6E81C9D7F13}"/>
              </a:ext>
            </a:extLst>
          </p:cNvPr>
          <p:cNvSpPr txBox="1"/>
          <p:nvPr/>
        </p:nvSpPr>
        <p:spPr>
          <a:xfrm>
            <a:off x="970328" y="4892208"/>
            <a:ext cx="10776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Input Layer</a:t>
            </a:r>
          </a:p>
          <a:p>
            <a:pPr algn="ctr"/>
            <a:r>
              <a:rPr lang="en-US" sz="1400"/>
              <a:t>231 Nodes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84F34B-9E77-4D7B-BD8E-6AA62A52147F}"/>
              </a:ext>
            </a:extLst>
          </p:cNvPr>
          <p:cNvSpPr txBox="1"/>
          <p:nvPr/>
        </p:nvSpPr>
        <p:spPr>
          <a:xfrm>
            <a:off x="746985" y="5547478"/>
            <a:ext cx="152438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Input 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97431-F3F0-45A3-8B4B-775E444461A6}"/>
              </a:ext>
            </a:extLst>
          </p:cNvPr>
          <p:cNvSpPr txBox="1"/>
          <p:nvPr/>
        </p:nvSpPr>
        <p:spPr>
          <a:xfrm>
            <a:off x="5486209" y="5488343"/>
            <a:ext cx="152438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Hidden Layers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A146BC-CDC1-4697-8A6C-30947AC2C0C9}"/>
              </a:ext>
            </a:extLst>
          </p:cNvPr>
          <p:cNvSpPr txBox="1"/>
          <p:nvPr/>
        </p:nvSpPr>
        <p:spPr>
          <a:xfrm>
            <a:off x="10585815" y="5613347"/>
            <a:ext cx="152438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70C0"/>
                </a:solidFill>
              </a:rPr>
              <a:t>Output Layer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849C8F-07F5-4C9B-BE8C-E7992A8AE2C0}"/>
              </a:ext>
            </a:extLst>
          </p:cNvPr>
          <p:cNvGrpSpPr/>
          <p:nvPr/>
        </p:nvGrpSpPr>
        <p:grpSpPr>
          <a:xfrm>
            <a:off x="1347392" y="1543342"/>
            <a:ext cx="1161703" cy="3962460"/>
            <a:chOff x="1347392" y="1543342"/>
            <a:chExt cx="1161703" cy="39624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44AD081-D77F-4397-889D-EA34FE87D2FA}"/>
                </a:ext>
              </a:extLst>
            </p:cNvPr>
            <p:cNvGrpSpPr/>
            <p:nvPr/>
          </p:nvGrpSpPr>
          <p:grpSpPr>
            <a:xfrm>
              <a:off x="1347392" y="1849054"/>
              <a:ext cx="1059612" cy="2794410"/>
              <a:chOff x="1347392" y="1849054"/>
              <a:chExt cx="1059612" cy="279441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EDCABF0-C158-4C47-9EC5-BF30BEEAD489}"/>
                  </a:ext>
                </a:extLst>
              </p:cNvPr>
              <p:cNvSpPr/>
              <p:nvPr/>
            </p:nvSpPr>
            <p:spPr>
              <a:xfrm>
                <a:off x="1353145" y="1849054"/>
                <a:ext cx="253041" cy="24729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0235E6D-765B-43F7-AAE4-5009E34BDC9D}"/>
                  </a:ext>
                </a:extLst>
              </p:cNvPr>
              <p:cNvSpPr/>
              <p:nvPr/>
            </p:nvSpPr>
            <p:spPr>
              <a:xfrm>
                <a:off x="1353145" y="2248745"/>
                <a:ext cx="253041" cy="24729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FFD4FB9-D5C2-4080-A852-B5B98B91ABC3}"/>
                  </a:ext>
                </a:extLst>
              </p:cNvPr>
              <p:cNvSpPr/>
              <p:nvPr/>
            </p:nvSpPr>
            <p:spPr>
              <a:xfrm>
                <a:off x="1353144" y="2648436"/>
                <a:ext cx="253041" cy="24729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415D362-413E-42C3-A5D3-6A935D01102D}"/>
                  </a:ext>
                </a:extLst>
              </p:cNvPr>
              <p:cNvSpPr/>
              <p:nvPr/>
            </p:nvSpPr>
            <p:spPr>
              <a:xfrm>
                <a:off x="1353144" y="3660710"/>
                <a:ext cx="253041" cy="24729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10E3C2C-719B-430C-9E50-398D2F13B937}"/>
                  </a:ext>
                </a:extLst>
              </p:cNvPr>
              <p:cNvSpPr/>
              <p:nvPr/>
            </p:nvSpPr>
            <p:spPr>
              <a:xfrm>
                <a:off x="1347394" y="4030881"/>
                <a:ext cx="253041" cy="24729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F5531CA-6780-4431-9419-3ECEA6A3DF0A}"/>
                  </a:ext>
                </a:extLst>
              </p:cNvPr>
              <p:cNvSpPr/>
              <p:nvPr/>
            </p:nvSpPr>
            <p:spPr>
              <a:xfrm>
                <a:off x="1347393" y="4396173"/>
                <a:ext cx="253041" cy="24729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B4DAADE-0283-468A-8C43-3F8591E2584E}"/>
                  </a:ext>
                </a:extLst>
              </p:cNvPr>
              <p:cNvSpPr txBox="1"/>
              <p:nvPr/>
            </p:nvSpPr>
            <p:spPr>
              <a:xfrm rot="5400000">
                <a:off x="1279176" y="3069389"/>
                <a:ext cx="5980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…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A5978A3-7865-4CD1-AF2E-CE7E41FE4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0434" y="3221285"/>
                <a:ext cx="80657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8D3E81-0621-48BA-A60F-04CBB3769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5034" y="1543342"/>
              <a:ext cx="4061" cy="396246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27ACBA-8A61-4A89-8713-441E7513C97E}"/>
              </a:ext>
            </a:extLst>
          </p:cNvPr>
          <p:cNvGrpSpPr/>
          <p:nvPr/>
        </p:nvGrpSpPr>
        <p:grpSpPr>
          <a:xfrm>
            <a:off x="10241244" y="1674718"/>
            <a:ext cx="1007854" cy="4053222"/>
            <a:chOff x="10241244" y="1674718"/>
            <a:chExt cx="1007854" cy="405322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4C9D298-249E-4D9C-8744-A0C85C09E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145" y="1674718"/>
              <a:ext cx="44670" cy="4053222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E8A0B64-0A3F-41C0-B48C-DE3A656D281F}"/>
                </a:ext>
              </a:extLst>
            </p:cNvPr>
            <p:cNvSpPr/>
            <p:nvPr/>
          </p:nvSpPr>
          <p:spPr>
            <a:xfrm>
              <a:off x="10996057" y="3277281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659699-B7A2-4C5A-93B1-975E2BDEDD24}"/>
                </a:ext>
              </a:extLst>
            </p:cNvPr>
            <p:cNvCxnSpPr/>
            <p:nvPr/>
          </p:nvCxnSpPr>
          <p:spPr>
            <a:xfrm flipV="1">
              <a:off x="10241244" y="3423124"/>
              <a:ext cx="713118" cy="201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9E84644-B827-4F83-A805-9EA721E32155}"/>
              </a:ext>
            </a:extLst>
          </p:cNvPr>
          <p:cNvSpPr txBox="1"/>
          <p:nvPr/>
        </p:nvSpPr>
        <p:spPr>
          <a:xfrm>
            <a:off x="8928908" y="4368988"/>
            <a:ext cx="102367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Dropout</a:t>
            </a:r>
          </a:p>
          <a:p>
            <a:pPr algn="ctr"/>
            <a:r>
              <a:rPr lang="en-US" sz="1400"/>
              <a:t>(0.2 Nodes)</a:t>
            </a:r>
          </a:p>
        </p:txBody>
      </p:sp>
    </p:spTree>
    <p:extLst>
      <p:ext uri="{BB962C8B-B14F-4D97-AF65-F5344CB8AC3E}">
        <p14:creationId xmlns:p14="http://schemas.microsoft.com/office/powerpoint/2010/main" val="40026175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CBF09A-F616-4081-81DC-9429DAFE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Architecture: CNN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F151C-E804-4857-BB28-7B2AE8616B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11DEBA-F604-4C9D-B51B-6B495C1D5CF5}"/>
              </a:ext>
            </a:extLst>
          </p:cNvPr>
          <p:cNvGrpSpPr/>
          <p:nvPr/>
        </p:nvGrpSpPr>
        <p:grpSpPr>
          <a:xfrm>
            <a:off x="500842" y="1494903"/>
            <a:ext cx="11363211" cy="4377782"/>
            <a:chOff x="594585" y="1263123"/>
            <a:chExt cx="11363211" cy="43777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CD9A91-DBD9-417C-9F7F-5D81069C6206}"/>
                </a:ext>
              </a:extLst>
            </p:cNvPr>
            <p:cNvSpPr txBox="1"/>
            <p:nvPr/>
          </p:nvSpPr>
          <p:spPr>
            <a:xfrm>
              <a:off x="10519653" y="4145699"/>
              <a:ext cx="901047" cy="52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Dense</a:t>
              </a:r>
            </a:p>
            <a:p>
              <a:pPr algn="ctr"/>
              <a:r>
                <a:rPr lang="en-US" sz="1400"/>
                <a:t>1 Node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59D7F0-46C9-4224-8AC9-D8D8E2EDE930}"/>
                </a:ext>
              </a:extLst>
            </p:cNvPr>
            <p:cNvSpPr txBox="1"/>
            <p:nvPr/>
          </p:nvSpPr>
          <p:spPr>
            <a:xfrm>
              <a:off x="7752838" y="4115954"/>
              <a:ext cx="10236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Dense</a:t>
              </a:r>
            </a:p>
            <a:p>
              <a:pPr algn="ctr"/>
              <a:r>
                <a:rPr lang="en-US" sz="1400"/>
                <a:t>10 Nodes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AE435E7-3DE4-4C44-B8B4-717E20393819}"/>
                </a:ext>
              </a:extLst>
            </p:cNvPr>
            <p:cNvSpPr txBox="1"/>
            <p:nvPr/>
          </p:nvSpPr>
          <p:spPr>
            <a:xfrm>
              <a:off x="817928" y="4611989"/>
              <a:ext cx="10776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Input Layer</a:t>
              </a:r>
            </a:p>
            <a:p>
              <a:pPr algn="ctr"/>
              <a:r>
                <a:rPr lang="en-US" sz="1400"/>
                <a:t>231 Nodes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E988F4-3BD8-44FF-8FC4-44387A31CA33}"/>
                </a:ext>
              </a:extLst>
            </p:cNvPr>
            <p:cNvSpPr txBox="1"/>
            <p:nvPr/>
          </p:nvSpPr>
          <p:spPr>
            <a:xfrm>
              <a:off x="594585" y="5267259"/>
              <a:ext cx="15243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0070C0"/>
                  </a:solidFill>
                </a:rPr>
                <a:t>Input Layer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45D56C-9E8C-4E2D-A525-0754B88A4997}"/>
                </a:ext>
              </a:extLst>
            </p:cNvPr>
            <p:cNvSpPr txBox="1"/>
            <p:nvPr/>
          </p:nvSpPr>
          <p:spPr>
            <a:xfrm>
              <a:off x="5333809" y="5208124"/>
              <a:ext cx="15243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0070C0"/>
                  </a:solidFill>
                </a:rPr>
                <a:t>Hidden Layers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DC871D3-AC30-4063-8D04-CF1DDC9ABCBD}"/>
                </a:ext>
              </a:extLst>
            </p:cNvPr>
            <p:cNvSpPr txBox="1"/>
            <p:nvPr/>
          </p:nvSpPr>
          <p:spPr>
            <a:xfrm>
              <a:off x="10433415" y="5333128"/>
              <a:ext cx="15243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0070C0"/>
                  </a:solidFill>
                </a:rPr>
                <a:t>Output Layer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B4247A3-A557-4DEB-8FA8-DB9FE2DB6CA4}"/>
                </a:ext>
              </a:extLst>
            </p:cNvPr>
            <p:cNvGrpSpPr/>
            <p:nvPr/>
          </p:nvGrpSpPr>
          <p:grpSpPr>
            <a:xfrm>
              <a:off x="1194992" y="1263123"/>
              <a:ext cx="8310958" cy="3962460"/>
              <a:chOff x="1194992" y="1263123"/>
              <a:chExt cx="8310958" cy="3962460"/>
            </a:xfrm>
          </p:grpSpPr>
          <p:pic>
            <p:nvPicPr>
              <p:cNvPr id="43" name="Picture 9">
                <a:extLst>
                  <a:ext uri="{FF2B5EF4-FFF2-40B4-BE49-F238E27FC236}">
                    <a16:creationId xmlns:a16="http://schemas.microsoft.com/office/drawing/2014/main" id="{66001CC8-A70D-4FF8-B4A4-12862D6F4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86050" y="2158181"/>
                <a:ext cx="6819900" cy="1676400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3B95123-61FB-4121-9D41-7F33F765AA9A}"/>
                  </a:ext>
                </a:extLst>
              </p:cNvPr>
              <p:cNvGrpSpPr/>
              <p:nvPr/>
            </p:nvGrpSpPr>
            <p:grpSpPr>
              <a:xfrm>
                <a:off x="1194992" y="1263123"/>
                <a:ext cx="1161703" cy="3962460"/>
                <a:chOff x="1347392" y="1543342"/>
                <a:chExt cx="1161703" cy="3962460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B858D21C-B775-4391-A662-FD245BCECE9A}"/>
                    </a:ext>
                  </a:extLst>
                </p:cNvPr>
                <p:cNvGrpSpPr/>
                <p:nvPr/>
              </p:nvGrpSpPr>
              <p:grpSpPr>
                <a:xfrm>
                  <a:off x="1347392" y="1849054"/>
                  <a:ext cx="1059612" cy="2794410"/>
                  <a:chOff x="1347392" y="1849054"/>
                  <a:chExt cx="1059612" cy="279441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46FC9E8B-A138-424E-8564-E8CC5D9E66A7}"/>
                      </a:ext>
                    </a:extLst>
                  </p:cNvPr>
                  <p:cNvSpPr/>
                  <p:nvPr/>
                </p:nvSpPr>
                <p:spPr>
                  <a:xfrm>
                    <a:off x="1353145" y="1849054"/>
                    <a:ext cx="253041" cy="24729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FC185A02-1CA0-40CB-9637-E86347AA3A3D}"/>
                      </a:ext>
                    </a:extLst>
                  </p:cNvPr>
                  <p:cNvSpPr/>
                  <p:nvPr/>
                </p:nvSpPr>
                <p:spPr>
                  <a:xfrm>
                    <a:off x="1353145" y="2248745"/>
                    <a:ext cx="253041" cy="24729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D6DD5513-1CE7-4BC3-BA6E-8D5A9E3A21E9}"/>
                      </a:ext>
                    </a:extLst>
                  </p:cNvPr>
                  <p:cNvSpPr/>
                  <p:nvPr/>
                </p:nvSpPr>
                <p:spPr>
                  <a:xfrm>
                    <a:off x="1353144" y="2648436"/>
                    <a:ext cx="253041" cy="24729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23DB27CD-E913-4091-8861-14541992E8C6}"/>
                      </a:ext>
                    </a:extLst>
                  </p:cNvPr>
                  <p:cNvSpPr/>
                  <p:nvPr/>
                </p:nvSpPr>
                <p:spPr>
                  <a:xfrm>
                    <a:off x="1353144" y="3660710"/>
                    <a:ext cx="253041" cy="24729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FE91C926-276A-4D0C-A5B6-B789FADCE404}"/>
                      </a:ext>
                    </a:extLst>
                  </p:cNvPr>
                  <p:cNvSpPr/>
                  <p:nvPr/>
                </p:nvSpPr>
                <p:spPr>
                  <a:xfrm>
                    <a:off x="1347394" y="4030881"/>
                    <a:ext cx="253041" cy="24729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B9ECCC6B-659F-41BC-BA3B-C25F421C599E}"/>
                      </a:ext>
                    </a:extLst>
                  </p:cNvPr>
                  <p:cNvSpPr/>
                  <p:nvPr/>
                </p:nvSpPr>
                <p:spPr>
                  <a:xfrm>
                    <a:off x="1347393" y="4396173"/>
                    <a:ext cx="253041" cy="24729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4B1B3FA7-C5B7-4920-8697-22733075D43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279176" y="3069389"/>
                    <a:ext cx="59809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/>
                      <a:t>…</a:t>
                    </a:r>
                  </a:p>
                </p:txBody>
              </p:sp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3D3AF7FB-F78A-402F-A83D-E019081543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00434" y="3221285"/>
                    <a:ext cx="806570" cy="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99140ED7-78A8-45E6-8E76-E91B59DA0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05034" y="1543342"/>
                  <a:ext cx="4061" cy="3962460"/>
                </a:xfrm>
                <a:prstGeom prst="line">
                  <a:avLst/>
                </a:prstGeom>
                <a:ln w="28575">
                  <a:solidFill>
                    <a:schemeClr val="accent5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F3C03DB-4451-496C-BAA1-C7F938519C54}"/>
                </a:ext>
              </a:extLst>
            </p:cNvPr>
            <p:cNvGrpSpPr/>
            <p:nvPr/>
          </p:nvGrpSpPr>
          <p:grpSpPr>
            <a:xfrm>
              <a:off x="10088844" y="1394499"/>
              <a:ext cx="1007854" cy="4053222"/>
              <a:chOff x="10241244" y="1674718"/>
              <a:chExt cx="1007854" cy="405322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055093B-7F2B-4D4C-B05F-2DC854118A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1145" y="1674718"/>
                <a:ext cx="44670" cy="4053222"/>
              </a:xfrm>
              <a:prstGeom prst="line">
                <a:avLst/>
              </a:prstGeom>
              <a:ln w="28575">
                <a:solidFill>
                  <a:schemeClr val="accent5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F55E632-F0A1-4AB5-A7B9-D232120F1D00}"/>
                  </a:ext>
                </a:extLst>
              </p:cNvPr>
              <p:cNvSpPr/>
              <p:nvPr/>
            </p:nvSpPr>
            <p:spPr>
              <a:xfrm>
                <a:off x="10996057" y="3277281"/>
                <a:ext cx="253041" cy="24729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D2977AB-04FC-4EA8-AE57-EE5EDB85787D}"/>
                  </a:ext>
                </a:extLst>
              </p:cNvPr>
              <p:cNvCxnSpPr/>
              <p:nvPr/>
            </p:nvCxnSpPr>
            <p:spPr>
              <a:xfrm flipV="1">
                <a:off x="10241244" y="3423124"/>
                <a:ext cx="713118" cy="2012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C4AED0A-3D4A-48BE-982C-DCD6927FEBB3}"/>
                </a:ext>
              </a:extLst>
            </p:cNvPr>
            <p:cNvSpPr txBox="1"/>
            <p:nvPr/>
          </p:nvSpPr>
          <p:spPr>
            <a:xfrm>
              <a:off x="8776508" y="4088769"/>
              <a:ext cx="1023670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Dropout</a:t>
              </a:r>
            </a:p>
            <a:p>
              <a:pPr algn="ctr"/>
              <a:r>
                <a:rPr lang="en-US" sz="1400"/>
                <a:t>(0.2 Nodes)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083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CBF09A-F616-4081-81DC-9429DAFE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Architecture: Semantic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F151C-E804-4857-BB28-7B2AE8616B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FAD85C-12BA-47B9-A62C-26FE28FB1D4D}"/>
              </a:ext>
            </a:extLst>
          </p:cNvPr>
          <p:cNvGrpSpPr/>
          <p:nvPr/>
        </p:nvGrpSpPr>
        <p:grpSpPr>
          <a:xfrm>
            <a:off x="828875" y="1569294"/>
            <a:ext cx="10524925" cy="4276897"/>
            <a:chOff x="828875" y="1569294"/>
            <a:chExt cx="10524925" cy="427689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1410E01-A845-4E46-B00E-B787383BF0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6312" b="496"/>
            <a:stretch/>
          </p:blipFill>
          <p:spPr>
            <a:xfrm>
              <a:off x="863867" y="2431713"/>
              <a:ext cx="1649675" cy="1804429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58632A-C073-498D-B45E-D0CE25447592}"/>
                </a:ext>
              </a:extLst>
            </p:cNvPr>
            <p:cNvSpPr/>
            <p:nvPr/>
          </p:nvSpPr>
          <p:spPr>
            <a:xfrm>
              <a:off x="4711388" y="1977833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934222-B04A-4F6F-923E-C8A5BADBC81E}"/>
                </a:ext>
              </a:extLst>
            </p:cNvPr>
            <p:cNvSpPr/>
            <p:nvPr/>
          </p:nvSpPr>
          <p:spPr>
            <a:xfrm>
              <a:off x="4711388" y="2377524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CAC00D-2248-4FDC-9804-DD06D83C77CA}"/>
                </a:ext>
              </a:extLst>
            </p:cNvPr>
            <p:cNvSpPr/>
            <p:nvPr/>
          </p:nvSpPr>
          <p:spPr>
            <a:xfrm>
              <a:off x="4711387" y="2777215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23538BF-50C3-4861-8265-4F72456B1CA1}"/>
                </a:ext>
              </a:extLst>
            </p:cNvPr>
            <p:cNvSpPr/>
            <p:nvPr/>
          </p:nvSpPr>
          <p:spPr>
            <a:xfrm>
              <a:off x="4711387" y="3789489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6AD68E-4FDA-4B88-8875-6D7CAF345332}"/>
                </a:ext>
              </a:extLst>
            </p:cNvPr>
            <p:cNvSpPr/>
            <p:nvPr/>
          </p:nvSpPr>
          <p:spPr>
            <a:xfrm>
              <a:off x="4705637" y="4159660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47D15B-CE25-455B-9718-0C4935046FDA}"/>
                </a:ext>
              </a:extLst>
            </p:cNvPr>
            <p:cNvSpPr/>
            <p:nvPr/>
          </p:nvSpPr>
          <p:spPr>
            <a:xfrm>
              <a:off x="4705636" y="4524952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C054F4-2E43-40C4-A9A3-0862E147C879}"/>
                </a:ext>
              </a:extLst>
            </p:cNvPr>
            <p:cNvSpPr txBox="1"/>
            <p:nvPr/>
          </p:nvSpPr>
          <p:spPr>
            <a:xfrm rot="5400000">
              <a:off x="4637419" y="3198168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DEA975-430B-4465-AAE5-1F8A80900090}"/>
                </a:ext>
              </a:extLst>
            </p:cNvPr>
            <p:cNvSpPr/>
            <p:nvPr/>
          </p:nvSpPr>
          <p:spPr>
            <a:xfrm>
              <a:off x="6195496" y="1977833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9ADAC7F-B1B3-4AD5-B797-E8C0E3A5BF49}"/>
                </a:ext>
              </a:extLst>
            </p:cNvPr>
            <p:cNvSpPr/>
            <p:nvPr/>
          </p:nvSpPr>
          <p:spPr>
            <a:xfrm>
              <a:off x="6195496" y="2377524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5D297A-14B7-4C94-9736-7B2AAC488542}"/>
                </a:ext>
              </a:extLst>
            </p:cNvPr>
            <p:cNvSpPr/>
            <p:nvPr/>
          </p:nvSpPr>
          <p:spPr>
            <a:xfrm>
              <a:off x="6195495" y="2777215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F0F9FD-2FFC-4E9A-8202-AB3E73DC4948}"/>
                </a:ext>
              </a:extLst>
            </p:cNvPr>
            <p:cNvSpPr/>
            <p:nvPr/>
          </p:nvSpPr>
          <p:spPr>
            <a:xfrm>
              <a:off x="6195495" y="3789489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1562F0-704C-4858-A7BF-93748693FF73}"/>
                </a:ext>
              </a:extLst>
            </p:cNvPr>
            <p:cNvSpPr/>
            <p:nvPr/>
          </p:nvSpPr>
          <p:spPr>
            <a:xfrm>
              <a:off x="6189745" y="4159660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23098C-4994-49B2-9FE1-92473C0B31A1}"/>
                </a:ext>
              </a:extLst>
            </p:cNvPr>
            <p:cNvSpPr/>
            <p:nvPr/>
          </p:nvSpPr>
          <p:spPr>
            <a:xfrm>
              <a:off x="6189744" y="4524952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0A3DC3E-F1E2-4EC6-93A3-48DED24FB737}"/>
                </a:ext>
              </a:extLst>
            </p:cNvPr>
            <p:cNvSpPr txBox="1"/>
            <p:nvPr/>
          </p:nvSpPr>
          <p:spPr>
            <a:xfrm rot="5400000">
              <a:off x="6121527" y="3198168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338B28B-FDE8-4B9A-9F44-AD7F48B7AEA7}"/>
                </a:ext>
              </a:extLst>
            </p:cNvPr>
            <p:cNvSpPr/>
            <p:nvPr/>
          </p:nvSpPr>
          <p:spPr>
            <a:xfrm>
              <a:off x="7513728" y="2295296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E61CC8E-D7CE-4EEB-B69C-451201F3236B}"/>
                </a:ext>
              </a:extLst>
            </p:cNvPr>
            <p:cNvSpPr/>
            <p:nvPr/>
          </p:nvSpPr>
          <p:spPr>
            <a:xfrm>
              <a:off x="7513727" y="2694987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D1B6F39-7D3B-4BFE-B416-418D6209E5F2}"/>
                </a:ext>
              </a:extLst>
            </p:cNvPr>
            <p:cNvSpPr/>
            <p:nvPr/>
          </p:nvSpPr>
          <p:spPr>
            <a:xfrm>
              <a:off x="7513727" y="3707261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719B8C2-6B79-48F0-88E7-E3B69A605C87}"/>
                </a:ext>
              </a:extLst>
            </p:cNvPr>
            <p:cNvSpPr/>
            <p:nvPr/>
          </p:nvSpPr>
          <p:spPr>
            <a:xfrm>
              <a:off x="7507977" y="4077432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F4CB59-41E8-42C6-ABFF-4F6127A02DE2}"/>
                </a:ext>
              </a:extLst>
            </p:cNvPr>
            <p:cNvSpPr txBox="1"/>
            <p:nvPr/>
          </p:nvSpPr>
          <p:spPr>
            <a:xfrm rot="5400000">
              <a:off x="7439759" y="3115940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441DD82-2B20-4D06-81E5-BE2091701AAC}"/>
                </a:ext>
              </a:extLst>
            </p:cNvPr>
            <p:cNvSpPr/>
            <p:nvPr/>
          </p:nvSpPr>
          <p:spPr>
            <a:xfrm>
              <a:off x="8975628" y="2292759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C9D4EC0-99AC-420F-B390-5726C04D1DAE}"/>
                </a:ext>
              </a:extLst>
            </p:cNvPr>
            <p:cNvSpPr/>
            <p:nvPr/>
          </p:nvSpPr>
          <p:spPr>
            <a:xfrm>
              <a:off x="8975627" y="2692450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F0C856E-B848-4FEA-975C-9888966313C1}"/>
                </a:ext>
              </a:extLst>
            </p:cNvPr>
            <p:cNvSpPr/>
            <p:nvPr/>
          </p:nvSpPr>
          <p:spPr>
            <a:xfrm>
              <a:off x="8975627" y="3704724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2D41A5C-8FF8-4D22-8E44-C7DB3BE3EC0C}"/>
                </a:ext>
              </a:extLst>
            </p:cNvPr>
            <p:cNvSpPr/>
            <p:nvPr/>
          </p:nvSpPr>
          <p:spPr>
            <a:xfrm>
              <a:off x="8969877" y="4074895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A1F8DB3-3D5D-4402-B8D6-FE759E15C9E2}"/>
                </a:ext>
              </a:extLst>
            </p:cNvPr>
            <p:cNvSpPr txBox="1"/>
            <p:nvPr/>
          </p:nvSpPr>
          <p:spPr>
            <a:xfrm rot="5400000">
              <a:off x="8901659" y="3113403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DF2E0D5-EA5D-463D-BBFE-214A804CFDD0}"/>
                </a:ext>
              </a:extLst>
            </p:cNvPr>
            <p:cNvSpPr/>
            <p:nvPr/>
          </p:nvSpPr>
          <p:spPr>
            <a:xfrm>
              <a:off x="10329916" y="3055446"/>
              <a:ext cx="253041" cy="247291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A895247F-23BA-4600-A782-1F3433E08E1B}"/>
                </a:ext>
              </a:extLst>
            </p:cNvPr>
            <p:cNvSpPr/>
            <p:nvPr/>
          </p:nvSpPr>
          <p:spPr>
            <a:xfrm>
              <a:off x="6025863" y="2267966"/>
              <a:ext cx="600266" cy="492889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ication Sign 37">
              <a:extLst>
                <a:ext uri="{FF2B5EF4-FFF2-40B4-BE49-F238E27FC236}">
                  <a16:creationId xmlns:a16="http://schemas.microsoft.com/office/drawing/2014/main" id="{210FAF27-62F7-4E9C-B204-7C258B21A311}"/>
                </a:ext>
              </a:extLst>
            </p:cNvPr>
            <p:cNvSpPr/>
            <p:nvPr/>
          </p:nvSpPr>
          <p:spPr>
            <a:xfrm>
              <a:off x="6025863" y="4021037"/>
              <a:ext cx="600266" cy="492889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A2F8045A-631E-4E70-A302-ACF8DD75EA2A}"/>
                </a:ext>
              </a:extLst>
            </p:cNvPr>
            <p:cNvSpPr/>
            <p:nvPr/>
          </p:nvSpPr>
          <p:spPr>
            <a:xfrm>
              <a:off x="8803999" y="2576850"/>
              <a:ext cx="600266" cy="492889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ultiplication Sign 39">
              <a:extLst>
                <a:ext uri="{FF2B5EF4-FFF2-40B4-BE49-F238E27FC236}">
                  <a16:creationId xmlns:a16="http://schemas.microsoft.com/office/drawing/2014/main" id="{008C4230-BD6D-460B-A92C-7B32F5F838B4}"/>
                </a:ext>
              </a:extLst>
            </p:cNvPr>
            <p:cNvSpPr/>
            <p:nvPr/>
          </p:nvSpPr>
          <p:spPr>
            <a:xfrm>
              <a:off x="8789210" y="3570937"/>
              <a:ext cx="600266" cy="492889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FC08AC4-EBB8-4209-8C63-B1AFF6E113F5}"/>
                </a:ext>
              </a:extLst>
            </p:cNvPr>
            <p:cNvSpPr/>
            <p:nvPr/>
          </p:nvSpPr>
          <p:spPr>
            <a:xfrm>
              <a:off x="2564352" y="2162528"/>
              <a:ext cx="866633" cy="25329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FFFF"/>
                  </a:solidFill>
                </a:rPr>
                <a:t>BERT Layer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5F65A16-8852-4222-A677-0FCFF54522A4}"/>
                </a:ext>
              </a:extLst>
            </p:cNvPr>
            <p:cNvCxnSpPr>
              <a:stCxn id="41" idx="3"/>
            </p:cNvCxnSpPr>
            <p:nvPr/>
          </p:nvCxnSpPr>
          <p:spPr>
            <a:xfrm>
              <a:off x="3430985" y="3429000"/>
              <a:ext cx="8423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8E980E7-D6B2-4FC7-BBEE-07969563AA19}"/>
                </a:ext>
              </a:extLst>
            </p:cNvPr>
            <p:cNvCxnSpPr>
              <a:cxnSpLocks/>
              <a:stCxn id="8" idx="6"/>
              <a:endCxn id="15" idx="2"/>
            </p:cNvCxnSpPr>
            <p:nvPr/>
          </p:nvCxnSpPr>
          <p:spPr>
            <a:xfrm>
              <a:off x="4964429" y="2101479"/>
              <a:ext cx="12310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22AF58B-AC19-4295-9C70-F7440A511FC4}"/>
                </a:ext>
              </a:extLst>
            </p:cNvPr>
            <p:cNvCxnSpPr>
              <a:cxnSpLocks/>
              <a:stCxn id="8" idx="6"/>
              <a:endCxn id="17" idx="1"/>
            </p:cNvCxnSpPr>
            <p:nvPr/>
          </p:nvCxnSpPr>
          <p:spPr>
            <a:xfrm>
              <a:off x="4964429" y="2101479"/>
              <a:ext cx="1268123" cy="7119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65D85DF-0ADC-41A2-915E-EEC4AEB99480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4964429" y="2101479"/>
              <a:ext cx="1231066" cy="1811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B79C164-4496-4E6A-9534-2663E7DFE641}"/>
                </a:ext>
              </a:extLst>
            </p:cNvPr>
            <p:cNvCxnSpPr>
              <a:cxnSpLocks/>
              <a:stCxn id="8" idx="6"/>
              <a:endCxn id="20" idx="2"/>
            </p:cNvCxnSpPr>
            <p:nvPr/>
          </p:nvCxnSpPr>
          <p:spPr>
            <a:xfrm>
              <a:off x="4964429" y="2101479"/>
              <a:ext cx="1225315" cy="2547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C2D029F-EDAD-42BC-BFC1-257A6E8E41BF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 flipV="1">
              <a:off x="4958677" y="2101479"/>
              <a:ext cx="1236819" cy="2547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685ECDC-018E-497D-8E0E-BA51B6D030EF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 flipV="1">
              <a:off x="4958677" y="2900861"/>
              <a:ext cx="1236818" cy="174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5960F30-CD29-4F29-977C-497C2831265C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 flipV="1">
              <a:off x="4958677" y="3913135"/>
              <a:ext cx="1236818" cy="735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03338B5-F55A-4573-A217-3892D0383E98}"/>
                </a:ext>
              </a:extLst>
            </p:cNvPr>
            <p:cNvCxnSpPr>
              <a:cxnSpLocks/>
              <a:stCxn id="13" idx="6"/>
              <a:endCxn id="20" idx="2"/>
            </p:cNvCxnSpPr>
            <p:nvPr/>
          </p:nvCxnSpPr>
          <p:spPr>
            <a:xfrm>
              <a:off x="4958677" y="4648598"/>
              <a:ext cx="12310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D45E4C8-C057-41CC-A342-CCB73446A1C0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6448537" y="2101479"/>
              <a:ext cx="1065191" cy="317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B73B464-9BC3-439B-91E3-5A83E5BA0183}"/>
                </a:ext>
              </a:extLst>
            </p:cNvPr>
            <p:cNvCxnSpPr>
              <a:cxnSpLocks/>
              <a:stCxn id="15" idx="6"/>
              <a:endCxn id="24" idx="2"/>
            </p:cNvCxnSpPr>
            <p:nvPr/>
          </p:nvCxnSpPr>
          <p:spPr>
            <a:xfrm>
              <a:off x="6448537" y="2101479"/>
              <a:ext cx="1065190" cy="717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DD34BE4-F043-4142-91D3-029CE1A42460}"/>
                </a:ext>
              </a:extLst>
            </p:cNvPr>
            <p:cNvCxnSpPr>
              <a:cxnSpLocks/>
              <a:stCxn id="15" idx="7"/>
              <a:endCxn id="25" idx="1"/>
            </p:cNvCxnSpPr>
            <p:nvPr/>
          </p:nvCxnSpPr>
          <p:spPr>
            <a:xfrm>
              <a:off x="6411480" y="2014048"/>
              <a:ext cx="1139304" cy="1729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12CF191-3D75-4225-8A9B-F10C81CF1DDC}"/>
                </a:ext>
              </a:extLst>
            </p:cNvPr>
            <p:cNvCxnSpPr>
              <a:cxnSpLocks/>
              <a:stCxn id="15" idx="6"/>
              <a:endCxn id="26" idx="3"/>
            </p:cNvCxnSpPr>
            <p:nvPr/>
          </p:nvCxnSpPr>
          <p:spPr>
            <a:xfrm>
              <a:off x="6448537" y="2101479"/>
              <a:ext cx="1096497" cy="21870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CAD40EE-6141-447F-B637-75087E5E6C00}"/>
                </a:ext>
              </a:extLst>
            </p:cNvPr>
            <p:cNvCxnSpPr>
              <a:cxnSpLocks/>
              <a:stCxn id="20" idx="6"/>
              <a:endCxn id="23" idx="2"/>
            </p:cNvCxnSpPr>
            <p:nvPr/>
          </p:nvCxnSpPr>
          <p:spPr>
            <a:xfrm flipV="1">
              <a:off x="6442785" y="2418942"/>
              <a:ext cx="1070943" cy="22296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94D0AB8-121A-42D2-A201-74FE465C0DC6}"/>
                </a:ext>
              </a:extLst>
            </p:cNvPr>
            <p:cNvCxnSpPr>
              <a:cxnSpLocks/>
              <a:stCxn id="20" idx="6"/>
              <a:endCxn id="24" idx="2"/>
            </p:cNvCxnSpPr>
            <p:nvPr/>
          </p:nvCxnSpPr>
          <p:spPr>
            <a:xfrm flipV="1">
              <a:off x="6442785" y="2818633"/>
              <a:ext cx="1070942" cy="1829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87A586-3A93-4C63-82F1-71A69CE6DC42}"/>
                </a:ext>
              </a:extLst>
            </p:cNvPr>
            <p:cNvCxnSpPr>
              <a:cxnSpLocks/>
              <a:stCxn id="20" idx="6"/>
              <a:endCxn id="25" idx="2"/>
            </p:cNvCxnSpPr>
            <p:nvPr/>
          </p:nvCxnSpPr>
          <p:spPr>
            <a:xfrm flipV="1">
              <a:off x="6442785" y="3830907"/>
              <a:ext cx="1070942" cy="817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48DE2BD-FC13-424B-BDCE-90320D0266D0}"/>
                </a:ext>
              </a:extLst>
            </p:cNvPr>
            <p:cNvCxnSpPr>
              <a:cxnSpLocks/>
              <a:stCxn id="20" idx="6"/>
              <a:endCxn id="26" idx="2"/>
            </p:cNvCxnSpPr>
            <p:nvPr/>
          </p:nvCxnSpPr>
          <p:spPr>
            <a:xfrm flipV="1">
              <a:off x="6442785" y="4201078"/>
              <a:ext cx="1065192" cy="447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1FE922A-2548-44AC-9F6A-7A52A23C6FCE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 flipV="1">
              <a:off x="7761018" y="2416405"/>
              <a:ext cx="1214610" cy="17846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76CE991-670A-402F-AA59-570E743A2A3D}"/>
                </a:ext>
              </a:extLst>
            </p:cNvPr>
            <p:cNvCxnSpPr>
              <a:cxnSpLocks/>
              <a:stCxn id="23" idx="6"/>
              <a:endCxn id="30" idx="2"/>
            </p:cNvCxnSpPr>
            <p:nvPr/>
          </p:nvCxnSpPr>
          <p:spPr>
            <a:xfrm flipV="1">
              <a:off x="7766769" y="2416405"/>
              <a:ext cx="1208859" cy="2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382CE7D-4B16-4291-A292-9CFD1E4278E4}"/>
                </a:ext>
              </a:extLst>
            </p:cNvPr>
            <p:cNvCxnSpPr>
              <a:cxnSpLocks/>
              <a:stCxn id="23" idx="6"/>
              <a:endCxn id="33" idx="2"/>
            </p:cNvCxnSpPr>
            <p:nvPr/>
          </p:nvCxnSpPr>
          <p:spPr>
            <a:xfrm>
              <a:off x="7766769" y="2418942"/>
              <a:ext cx="1203108" cy="177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A8E1D15-E133-4517-99B9-EF1073671096}"/>
                </a:ext>
              </a:extLst>
            </p:cNvPr>
            <p:cNvCxnSpPr>
              <a:cxnSpLocks/>
              <a:stCxn id="26" idx="6"/>
              <a:endCxn id="33" idx="2"/>
            </p:cNvCxnSpPr>
            <p:nvPr/>
          </p:nvCxnSpPr>
          <p:spPr>
            <a:xfrm flipV="1">
              <a:off x="7761018" y="4198541"/>
              <a:ext cx="1208859" cy="2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2329329-FDFE-4F01-962D-9EFDAAF83F57}"/>
                </a:ext>
              </a:extLst>
            </p:cNvPr>
            <p:cNvCxnSpPr>
              <a:cxnSpLocks/>
              <a:stCxn id="24" idx="6"/>
              <a:endCxn id="30" idx="2"/>
            </p:cNvCxnSpPr>
            <p:nvPr/>
          </p:nvCxnSpPr>
          <p:spPr>
            <a:xfrm flipV="1">
              <a:off x="7766768" y="2416405"/>
              <a:ext cx="1208860" cy="402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7DF61A42-63C5-4DA1-92C4-3CDB402A04AF}"/>
                </a:ext>
              </a:extLst>
            </p:cNvPr>
            <p:cNvCxnSpPr>
              <a:cxnSpLocks/>
              <a:stCxn id="24" idx="6"/>
              <a:endCxn id="33" idx="2"/>
            </p:cNvCxnSpPr>
            <p:nvPr/>
          </p:nvCxnSpPr>
          <p:spPr>
            <a:xfrm>
              <a:off x="7766768" y="2818633"/>
              <a:ext cx="1203109" cy="1379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303E130-A795-4ABC-9225-69021391694E}"/>
                </a:ext>
              </a:extLst>
            </p:cNvPr>
            <p:cNvCxnSpPr>
              <a:cxnSpLocks/>
              <a:stCxn id="25" idx="6"/>
              <a:endCxn id="30" idx="2"/>
            </p:cNvCxnSpPr>
            <p:nvPr/>
          </p:nvCxnSpPr>
          <p:spPr>
            <a:xfrm flipV="1">
              <a:off x="7766768" y="2416405"/>
              <a:ext cx="1208860" cy="1414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669A830-9C57-4752-BB7F-565116E117FB}"/>
                </a:ext>
              </a:extLst>
            </p:cNvPr>
            <p:cNvCxnSpPr>
              <a:cxnSpLocks/>
              <a:stCxn id="25" idx="6"/>
              <a:endCxn id="33" idx="2"/>
            </p:cNvCxnSpPr>
            <p:nvPr/>
          </p:nvCxnSpPr>
          <p:spPr>
            <a:xfrm>
              <a:off x="7766768" y="3830907"/>
              <a:ext cx="1203109" cy="367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B10ED045-4543-4858-8C5A-E774F91C4DB5}"/>
                </a:ext>
              </a:extLst>
            </p:cNvPr>
            <p:cNvCxnSpPr>
              <a:cxnSpLocks/>
              <a:stCxn id="30" idx="6"/>
              <a:endCxn id="36" idx="2"/>
            </p:cNvCxnSpPr>
            <p:nvPr/>
          </p:nvCxnSpPr>
          <p:spPr>
            <a:xfrm>
              <a:off x="9228669" y="2416405"/>
              <a:ext cx="1101247" cy="762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335FF6F9-9D8C-4700-8AB0-8038CDC018CD}"/>
                </a:ext>
              </a:extLst>
            </p:cNvPr>
            <p:cNvCxnSpPr>
              <a:cxnSpLocks/>
              <a:stCxn id="33" idx="6"/>
              <a:endCxn id="36" idx="2"/>
            </p:cNvCxnSpPr>
            <p:nvPr/>
          </p:nvCxnSpPr>
          <p:spPr>
            <a:xfrm flipV="1">
              <a:off x="9222918" y="3179092"/>
              <a:ext cx="1106998" cy="1019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DFD743-9B69-402A-B283-1BC718EFF18D}"/>
                </a:ext>
              </a:extLst>
            </p:cNvPr>
            <p:cNvSpPr txBox="1"/>
            <p:nvPr/>
          </p:nvSpPr>
          <p:spPr>
            <a:xfrm rot="5400000">
              <a:off x="5181954" y="3207467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FB74B18-1564-4F5E-8543-F86FE928F95D}"/>
                </a:ext>
              </a:extLst>
            </p:cNvPr>
            <p:cNvSpPr txBox="1"/>
            <p:nvPr/>
          </p:nvSpPr>
          <p:spPr>
            <a:xfrm rot="5400000">
              <a:off x="7767240" y="3125240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D8CD48F-99B5-46F7-8BA7-F95CB5F2D297}"/>
                </a:ext>
              </a:extLst>
            </p:cNvPr>
            <p:cNvSpPr txBox="1"/>
            <p:nvPr/>
          </p:nvSpPr>
          <p:spPr>
            <a:xfrm rot="5400000">
              <a:off x="9456462" y="3046689"/>
              <a:ext cx="5980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637B88C-F2FD-4174-AC37-58CD57002B06}"/>
                </a:ext>
              </a:extLst>
            </p:cNvPr>
            <p:cNvCxnSpPr>
              <a:cxnSpLocks/>
            </p:cNvCxnSpPr>
            <p:nvPr/>
          </p:nvCxnSpPr>
          <p:spPr>
            <a:xfrm>
              <a:off x="2353256" y="1569294"/>
              <a:ext cx="0" cy="411005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599F6A7-A887-4187-BF0D-7667E7605E21}"/>
                </a:ext>
              </a:extLst>
            </p:cNvPr>
            <p:cNvSpPr txBox="1"/>
            <p:nvPr/>
          </p:nvSpPr>
          <p:spPr>
            <a:xfrm>
              <a:off x="828875" y="5431342"/>
              <a:ext cx="15243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0070C0"/>
                  </a:solidFill>
                </a:rPr>
                <a:t>Input Layers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2458A60-720F-412A-88CC-A3BA589918A4}"/>
                </a:ext>
              </a:extLst>
            </p:cNvPr>
            <p:cNvSpPr txBox="1"/>
            <p:nvPr/>
          </p:nvSpPr>
          <p:spPr>
            <a:xfrm>
              <a:off x="9829419" y="5538414"/>
              <a:ext cx="15243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0070C0"/>
                  </a:solidFill>
                </a:rPr>
                <a:t>Output Layer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FE3E6881-D6B3-4EF8-8832-D7DBB993A2E7}"/>
                </a:ext>
              </a:extLst>
            </p:cNvPr>
            <p:cNvSpPr txBox="1"/>
            <p:nvPr/>
          </p:nvSpPr>
          <p:spPr>
            <a:xfrm>
              <a:off x="5824420" y="5538414"/>
              <a:ext cx="15243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0070C0"/>
                  </a:solidFill>
                </a:rPr>
                <a:t>Hidden Layers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4B93C18-54C4-40E9-9ACE-ADE25E64F460}"/>
                </a:ext>
              </a:extLst>
            </p:cNvPr>
            <p:cNvSpPr txBox="1"/>
            <p:nvPr/>
          </p:nvSpPr>
          <p:spPr>
            <a:xfrm>
              <a:off x="4364908" y="4868094"/>
              <a:ext cx="10236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Dense</a:t>
              </a:r>
            </a:p>
            <a:p>
              <a:pPr algn="ctr"/>
              <a:r>
                <a:rPr lang="en-US" sz="1400"/>
                <a:t>64 Nodes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CF78E61-320E-45A3-80D7-F3DCAD4609DB}"/>
                </a:ext>
              </a:extLst>
            </p:cNvPr>
            <p:cNvSpPr txBox="1"/>
            <p:nvPr/>
          </p:nvSpPr>
          <p:spPr>
            <a:xfrm>
              <a:off x="5824420" y="4905729"/>
              <a:ext cx="10236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Dropout</a:t>
              </a:r>
            </a:p>
            <a:p>
              <a:pPr algn="ctr"/>
              <a:r>
                <a:rPr lang="en-US" sz="1400"/>
                <a:t>(0.2 Nodes)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CD674F4-66E2-47FE-80A2-7C5AD88CAFA3}"/>
                </a:ext>
              </a:extLst>
            </p:cNvPr>
            <p:cNvSpPr txBox="1"/>
            <p:nvPr/>
          </p:nvSpPr>
          <p:spPr>
            <a:xfrm>
              <a:off x="7134850" y="4877688"/>
              <a:ext cx="10236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Dense</a:t>
              </a:r>
            </a:p>
            <a:p>
              <a:pPr algn="ctr"/>
              <a:r>
                <a:rPr lang="en-US" sz="1400"/>
                <a:t>32 Nodes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A88A407-A2B2-4545-ADAC-0C127F8C4DA6}"/>
                </a:ext>
              </a:extLst>
            </p:cNvPr>
            <p:cNvSpPr txBox="1"/>
            <p:nvPr/>
          </p:nvSpPr>
          <p:spPr>
            <a:xfrm>
              <a:off x="8596963" y="4843181"/>
              <a:ext cx="10236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Dropout</a:t>
              </a:r>
            </a:p>
            <a:p>
              <a:pPr algn="ctr"/>
              <a:r>
                <a:rPr lang="en-US" sz="1400"/>
                <a:t>(0.2 Nodes)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C9B77DD-D108-4A88-9789-D57742647F05}"/>
                </a:ext>
              </a:extLst>
            </p:cNvPr>
            <p:cNvSpPr txBox="1"/>
            <p:nvPr/>
          </p:nvSpPr>
          <p:spPr>
            <a:xfrm>
              <a:off x="9986344" y="4796499"/>
              <a:ext cx="10236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Dense</a:t>
              </a:r>
            </a:p>
            <a:p>
              <a:pPr algn="ctr"/>
              <a:r>
                <a:rPr lang="en-US" sz="1400"/>
                <a:t>1 Nodes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56EB999-F686-4A92-96DB-F36BF357D3B2}"/>
                </a:ext>
              </a:extLst>
            </p:cNvPr>
            <p:cNvCxnSpPr>
              <a:cxnSpLocks/>
            </p:cNvCxnSpPr>
            <p:nvPr/>
          </p:nvCxnSpPr>
          <p:spPr>
            <a:xfrm>
              <a:off x="9829420" y="1649694"/>
              <a:ext cx="0" cy="411005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0687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81AA-A339-485C-8741-B510CEEA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Objectives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10FF-99D5-453A-9036-E9E8C7A6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Train the AI model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Take in a DOCX or PDF original requirements document.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Separate the document into the sentences within the document.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Predict whether a sentence is a requirement or not.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Return a CSV that contains the predictions and requirement identification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7CA76-9802-4CC8-8133-F719C53514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7EBD2B-B1EB-46EB-9413-74EF1A9A7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81918"/>
              </p:ext>
            </p:extLst>
          </p:nvPr>
        </p:nvGraphicFramePr>
        <p:xfrm>
          <a:off x="1697421" y="4893310"/>
          <a:ext cx="8797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477">
                  <a:extLst>
                    <a:ext uri="{9D8B030D-6E8A-4147-A177-3AD203B41FA5}">
                      <a16:colId xmlns:a16="http://schemas.microsoft.com/office/drawing/2014/main" val="675209630"/>
                    </a:ext>
                  </a:extLst>
                </a:gridCol>
                <a:gridCol w="3638681">
                  <a:extLst>
                    <a:ext uri="{9D8B030D-6E8A-4147-A177-3AD203B41FA5}">
                      <a16:colId xmlns:a16="http://schemas.microsoft.com/office/drawing/2014/main" val="117905652"/>
                    </a:ext>
                  </a:extLst>
                </a:gridCol>
              </a:tblGrid>
              <a:tr h="34431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Times"/>
                        </a:rPr>
                        <a:t>Columns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Times"/>
                        </a:rPr>
                        <a:t>Data Type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4150403"/>
                  </a:ext>
                </a:extLst>
              </a:tr>
              <a:tr h="34431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Times"/>
                        </a:rPr>
                        <a:t>Requirement Statement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Times"/>
                        </a:rPr>
                        <a:t>String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36123567"/>
                  </a:ext>
                </a:extLst>
              </a:tr>
              <a:tr h="34431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Times"/>
                        </a:rPr>
                        <a:t>Requirement Prediction (for each model)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Times"/>
                        </a:rPr>
                        <a:t>Percentage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883661"/>
                  </a:ext>
                </a:extLst>
              </a:tr>
              <a:tr h="34431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Times"/>
                        </a:rPr>
                        <a:t>Page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Times"/>
                        </a:rPr>
                        <a:t>Integer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5906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31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42DB-F980-4DB2-8707-AC9EA26E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As-Is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9B55DC-ED24-44E5-861C-E15266F48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159" r="3152"/>
          <a:stretch/>
        </p:blipFill>
        <p:spPr>
          <a:xfrm>
            <a:off x="7893011" y="1166628"/>
            <a:ext cx="2922957" cy="54537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865BB-7A9F-4012-A3EA-BDC1C4313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1277FA-101A-4E55-99A1-CCFA30812F38}"/>
              </a:ext>
            </a:extLst>
          </p:cNvPr>
          <p:cNvSpPr txBox="1"/>
          <p:nvPr/>
        </p:nvSpPr>
        <p:spPr>
          <a:xfrm>
            <a:off x="765133" y="1596265"/>
            <a:ext cx="6096000" cy="42165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AS-IS process of requirements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Reviewer takes the lengthy document (250+ documents) and read or search for key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Take relevant text and cut and paste it into an Excel spreadsheet</a:t>
            </a:r>
          </a:p>
          <a:p>
            <a:r>
              <a:rPr lang="en-US" sz="2400">
                <a:ea typeface="+mn-lt"/>
                <a:cs typeface="+mn-lt"/>
              </a:rPr>
              <a:t>Gaps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Reviewer may not be a domain expert to the system at hand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Miss relevant information: causing problems with communication and getting a complete understanding of the system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>
                <a:ea typeface="+mn-lt"/>
                <a:cs typeface="+mn-lt"/>
              </a:rPr>
              <a:t>Take information that is not relevant: wasting time with irrelevant 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ea typeface="+mn-lt"/>
                <a:cs typeface="+mn-lt"/>
              </a:rPr>
              <a:t>Inefficient and time consuming.</a:t>
            </a:r>
          </a:p>
        </p:txBody>
      </p:sp>
    </p:spTree>
    <p:extLst>
      <p:ext uri="{BB962C8B-B14F-4D97-AF65-F5344CB8AC3E}">
        <p14:creationId xmlns:p14="http://schemas.microsoft.com/office/powerpoint/2010/main" val="27761621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2C6EE9-5F11-4290-9E3D-EF0C86EA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Assumptions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2C6E2-D389-4C57-946B-7454B61D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labels are consisted of those statements that were explicit requirements and sentences that were functions of the system. This is an attempt to capture all aspects of a system that may become a requirement.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process does not cover the whole requirements analysis process but is an attempt to reduce the time it takes to search entire documents for requirements.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models are not able to differentiate different subjects of requirements, just identify that they are requirements.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836D8-CE17-4B08-A7C2-BEAE59E62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14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96AA-9994-4926-95CD-84A9EC5F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 for Developing an AI Prototype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45023-A70E-4CA9-891A-8F2930155F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B4975-5EFB-4E84-A4BC-04BF36B08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638" y="1221793"/>
            <a:ext cx="10286907" cy="504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6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95BA-FD13-4582-96E5-A5C42E46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Neural Network Metrics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8DDAF-4EE0-4056-9B32-1437CB9F7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>
                    <a:ea typeface="+mn-lt"/>
                    <a:cs typeface="+mn-lt"/>
                  </a:rPr>
                  <a:t>Confusion Matrix – True Positives, True Negatives, False Positives, False Negatives</a:t>
                </a:r>
              </a:p>
              <a:p>
                <a:r>
                  <a:rPr lang="en-US" u="sng"/>
                  <a:t>Accuracy</a:t>
                </a:r>
                <a:r>
                  <a:rPr lang="en-US"/>
                  <a:t> – Total Correct Predictions/Total Number of Sentences</a:t>
                </a:r>
              </a:p>
              <a:p>
                <a:r>
                  <a:rPr lang="en-US" u="sng"/>
                  <a:t>Sensitivity and Specificity</a:t>
                </a:r>
              </a:p>
              <a:p>
                <a:pPr lvl="1"/>
                <a:r>
                  <a:rPr lang="en-US"/>
                  <a:t>Sensitivity (True Positive Rate): Algorithm's % ability to predict that a requirement sentence is classified as requirement</a:t>
                </a:r>
              </a:p>
              <a:p>
                <a:pPr lvl="1"/>
                <a:r>
                  <a:rPr lang="en-US"/>
                  <a:t>Specificity (True Negative Rate): </a:t>
                </a:r>
                <a:r>
                  <a:rPr lang="en-US">
                    <a:ea typeface="+mn-lt"/>
                    <a:cs typeface="+mn-lt"/>
                  </a:rPr>
                  <a:t>Algorithms % ability to predict that a non-requirement sentence is classified as not a requirement</a:t>
                </a:r>
              </a:p>
              <a:p>
                <a:pPr>
                  <a:buFont typeface="Wingdings"/>
                  <a:buChar char="§"/>
                </a:pPr>
                <a:r>
                  <a:rPr lang="en-US" u="sng">
                    <a:ea typeface="+mn-lt"/>
                    <a:cs typeface="+mn-lt"/>
                  </a:rPr>
                  <a:t>F1 Score </a:t>
                </a:r>
                <a14:m>
                  <m:oMath xmlns:m="http://schemas.openxmlformats.org/officeDocument/2006/math">
                    <m:r>
                      <a:rPr lang="en-US" sz="3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5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3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3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5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3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3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3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𝐹𝑁</m:t>
                        </m:r>
                        <m:r>
                          <a:rPr lang="en-US" sz="3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u="sng">
                  <a:ea typeface="+mn-lt"/>
                  <a:cs typeface="+mn-lt"/>
                </a:endParaRPr>
              </a:p>
              <a:p>
                <a:pPr>
                  <a:buFont typeface="Wingdings"/>
                  <a:buChar char="§"/>
                </a:pPr>
                <a:r>
                  <a:rPr lang="en-US" u="sng">
                    <a:ea typeface="+mn-lt"/>
                    <a:cs typeface="+mn-lt"/>
                  </a:rPr>
                  <a:t>Mathews Correlation Coefficient = </a:t>
                </a:r>
                <a14:m>
                  <m:oMath xmlns:m="http://schemas.openxmlformats.org/officeDocument/2006/math">
                    <m:r>
                      <a:rPr lang="en-US" sz="29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51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𝑇𝑁</m:t>
                        </m:r>
                        <m:r>
                          <a:rPr lang="en-US" sz="2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2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2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𝐹𝑁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5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𝑇𝑃</m:t>
                            </m:r>
                            <m:r>
                              <a:rPr lang="en-US" sz="2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𝐹𝑃</m:t>
                            </m:r>
                            <m:r>
                              <a:rPr lang="en-US" sz="2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)(</m:t>
                            </m:r>
                            <m:r>
                              <a:rPr lang="en-US" sz="2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𝑇𝑃</m:t>
                            </m:r>
                            <m:r>
                              <a:rPr lang="en-US" sz="2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𝐹𝑁</m:t>
                            </m:r>
                            <m:r>
                              <a:rPr lang="en-US" sz="2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)(</m:t>
                            </m:r>
                            <m:r>
                              <a:rPr lang="en-US" sz="2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𝑇𝑁</m:t>
                            </m:r>
                            <m:r>
                              <a:rPr lang="en-US" sz="2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𝐹𝑃</m:t>
                            </m:r>
                            <m:r>
                              <a:rPr lang="en-US" sz="2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)(</m:t>
                            </m:r>
                            <m:r>
                              <a:rPr lang="en-US" sz="2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𝑇𝑁</m:t>
                            </m:r>
                            <m:r>
                              <a:rPr lang="en-US" sz="2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𝐹𝑁</m:t>
                            </m:r>
                            <m:r>
                              <a:rPr lang="en-US" sz="29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endParaRPr lang="en-US" u="sng">
                  <a:ea typeface="+mn-lt"/>
                  <a:cs typeface="+mn-lt"/>
                </a:endParaRPr>
              </a:p>
              <a:p>
                <a:pPr>
                  <a:buFont typeface="Wingdings"/>
                  <a:buChar char="§"/>
                </a:pPr>
                <a:r>
                  <a:rPr lang="en-US">
                    <a:ea typeface="+mn-lt"/>
                    <a:cs typeface="+mn-lt"/>
                  </a:rPr>
                  <a:t>Bayes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38DDAF-4EE0-4056-9B32-1437CB9F7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9" t="-3360" r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21CD5-1755-4A59-B9ED-011C473B2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3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2E26-66BB-4BEF-8871-3E44B295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Results - Metrics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01354E8-780F-4A74-8F06-FCB40AC57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952572"/>
              </p:ext>
            </p:extLst>
          </p:nvPr>
        </p:nvGraphicFramePr>
        <p:xfrm>
          <a:off x="812800" y="1371600"/>
          <a:ext cx="10871193" cy="463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2625">
                  <a:extLst>
                    <a:ext uri="{9D8B030D-6E8A-4147-A177-3AD203B41FA5}">
                      <a16:colId xmlns:a16="http://schemas.microsoft.com/office/drawing/2014/main" val="2065706755"/>
                    </a:ext>
                  </a:extLst>
                </a:gridCol>
                <a:gridCol w="644214">
                  <a:extLst>
                    <a:ext uri="{9D8B030D-6E8A-4147-A177-3AD203B41FA5}">
                      <a16:colId xmlns:a16="http://schemas.microsoft.com/office/drawing/2014/main" val="3966673001"/>
                    </a:ext>
                  </a:extLst>
                </a:gridCol>
                <a:gridCol w="659429">
                  <a:extLst>
                    <a:ext uri="{9D8B030D-6E8A-4147-A177-3AD203B41FA5}">
                      <a16:colId xmlns:a16="http://schemas.microsoft.com/office/drawing/2014/main" val="3888072783"/>
                    </a:ext>
                  </a:extLst>
                </a:gridCol>
                <a:gridCol w="753636">
                  <a:extLst>
                    <a:ext uri="{9D8B030D-6E8A-4147-A177-3AD203B41FA5}">
                      <a16:colId xmlns:a16="http://schemas.microsoft.com/office/drawing/2014/main" val="2109123409"/>
                    </a:ext>
                  </a:extLst>
                </a:gridCol>
                <a:gridCol w="942045">
                  <a:extLst>
                    <a:ext uri="{9D8B030D-6E8A-4147-A177-3AD203B41FA5}">
                      <a16:colId xmlns:a16="http://schemas.microsoft.com/office/drawing/2014/main" val="87939508"/>
                    </a:ext>
                  </a:extLst>
                </a:gridCol>
                <a:gridCol w="904362">
                  <a:extLst>
                    <a:ext uri="{9D8B030D-6E8A-4147-A177-3AD203B41FA5}">
                      <a16:colId xmlns:a16="http://schemas.microsoft.com/office/drawing/2014/main" val="3767590466"/>
                    </a:ext>
                  </a:extLst>
                </a:gridCol>
                <a:gridCol w="942045">
                  <a:extLst>
                    <a:ext uri="{9D8B030D-6E8A-4147-A177-3AD203B41FA5}">
                      <a16:colId xmlns:a16="http://schemas.microsoft.com/office/drawing/2014/main" val="3300236057"/>
                    </a:ext>
                  </a:extLst>
                </a:gridCol>
                <a:gridCol w="1477751">
                  <a:extLst>
                    <a:ext uri="{9D8B030D-6E8A-4147-A177-3AD203B41FA5}">
                      <a16:colId xmlns:a16="http://schemas.microsoft.com/office/drawing/2014/main" val="3415939706"/>
                    </a:ext>
                  </a:extLst>
                </a:gridCol>
                <a:gridCol w="1310167">
                  <a:extLst>
                    <a:ext uri="{9D8B030D-6E8A-4147-A177-3AD203B41FA5}">
                      <a16:colId xmlns:a16="http://schemas.microsoft.com/office/drawing/2014/main" val="4101625597"/>
                    </a:ext>
                  </a:extLst>
                </a:gridCol>
                <a:gridCol w="2204919">
                  <a:extLst>
                    <a:ext uri="{9D8B030D-6E8A-4147-A177-3AD203B41FA5}">
                      <a16:colId xmlns:a16="http://schemas.microsoft.com/office/drawing/2014/main" val="911228680"/>
                    </a:ext>
                  </a:extLst>
                </a:gridCol>
              </a:tblGrid>
              <a:tr h="922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CNN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BERT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1 Out of 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2 out of 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3 Out of 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BERT&amp;CNN Agree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Bert &amp; FNN agree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Notes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34012084"/>
                  </a:ext>
                </a:extLst>
              </a:tr>
              <a:tr h="4909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Accuracy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60303533"/>
                  </a:ext>
                </a:extLst>
              </a:tr>
              <a:tr h="1126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F1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Does not account for True Negatives in Calculation – Problem for biased data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11635482"/>
                  </a:ext>
                </a:extLst>
              </a:tr>
              <a:tr h="677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MCC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 for True Negatives and True Positives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13909668"/>
                  </a:ext>
                </a:extLst>
              </a:tr>
              <a:tr h="677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Sensitivity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- Best at Identifying Requirements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652695"/>
                  </a:ext>
                </a:extLst>
              </a:tr>
              <a:tr h="6775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Specificity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0.78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0.61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- Best at Identifying Non-Requirements</a:t>
                      </a:r>
                    </a:p>
                  </a:txBody>
                  <a:tcPr marL="4763" marR="4763" marT="4763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1367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93014-E23D-4B78-8499-13BA8D270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81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C102-A461-4365-9961-B6F6EED2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>
                <a:cs typeface="Arial"/>
              </a:rPr>
              <a:t>Strategy 1: Greatest Percent Requirements Identified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C8583-0534-49A4-A0AA-D91C314CD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 Out of 3 Model</a:t>
            </a:r>
          </a:p>
          <a:p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Greatest Percent of the Requirements given to the </a:t>
            </a:r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</a:rPr>
              <a:t>Reviewer (93% based on Test Data)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</a:rPr>
              <a:t>Only need to r</a:t>
            </a: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eview half of the sentences from the entire document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7FE79-B15F-4007-BA1A-38D35C563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6F65487-B893-47FB-BE66-FB3D78D12C91}"/>
              </a:ext>
              <a:ext uri="{147F2762-F138-4A5C-976F-8EAC2B608ADB}">
                <a16:predDERef xmlns:a16="http://schemas.microsoft.com/office/drawing/2014/main" pred="{9F791E75-533B-41F2-9EFF-A8814A9EF7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212870"/>
              </p:ext>
            </p:extLst>
          </p:nvPr>
        </p:nvGraphicFramePr>
        <p:xfrm>
          <a:off x="698185" y="2582214"/>
          <a:ext cx="10795629" cy="3929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661FDBB2-A040-4E9F-9B84-893DFFC13C87}"/>
              </a:ext>
            </a:extLst>
          </p:cNvPr>
          <p:cNvSpPr/>
          <p:nvPr/>
        </p:nvSpPr>
        <p:spPr>
          <a:xfrm>
            <a:off x="10196022" y="3065173"/>
            <a:ext cx="712384" cy="6761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31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B90D-7486-467D-835E-BD0A2D1A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cs typeface="Arial"/>
              </a:rPr>
              <a:t>Strategy 2: Least Sentences to Review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17C1-8BFF-471E-B29A-4EB41408D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</a:rPr>
              <a:t>3 out of 3 or Bert and FNN Agree</a:t>
            </a:r>
          </a:p>
          <a:p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</a:rPr>
              <a:t>Least Percent of Requirements Identified (About 50% based on Test Data)</a:t>
            </a:r>
          </a:p>
          <a:p>
            <a:r>
              <a:rPr lang="en-US" sz="1800">
                <a:latin typeface="Times New Roman" panose="02020603050405020304" pitchFamily="18" charset="0"/>
                <a:ea typeface="Calibri" panose="020F0502020204030204" pitchFamily="34" charset="0"/>
              </a:rPr>
              <a:t>Least Number of Sentences to Review (About 20% of the document)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9C58F-8C10-4564-92CF-E2C8E8C4E6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6F65487-B893-47FB-BE66-FB3D78D12C91}"/>
              </a:ext>
              <a:ext uri="{147F2762-F138-4A5C-976F-8EAC2B608ADB}">
                <a16:predDERef xmlns:a16="http://schemas.microsoft.com/office/drawing/2014/main" pred="{9F791E75-533B-41F2-9EFF-A8814A9EF7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5684223"/>
              </p:ext>
            </p:extLst>
          </p:nvPr>
        </p:nvGraphicFramePr>
        <p:xfrm>
          <a:off x="698186" y="2269323"/>
          <a:ext cx="10655614" cy="4176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6BC56B2F-FD31-4BE4-BCE8-D6A2B5E7CABF}"/>
              </a:ext>
            </a:extLst>
          </p:cNvPr>
          <p:cNvSpPr/>
          <p:nvPr/>
        </p:nvSpPr>
        <p:spPr>
          <a:xfrm>
            <a:off x="3428174" y="3786390"/>
            <a:ext cx="1188901" cy="75985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08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3134-9220-492A-A8BD-EC1C9C821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84" y="80964"/>
            <a:ext cx="8399356" cy="1038225"/>
          </a:xfrm>
        </p:spPr>
        <p:txBody>
          <a:bodyPr/>
          <a:lstStyle/>
          <a:p>
            <a:r>
              <a:rPr lang="en-US" sz="2400">
                <a:cs typeface="Arial"/>
              </a:rPr>
              <a:t>Strategy 3: Balance Number of Sentences to Review and Percent of Identified Requirements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AF8-185A-4BBF-AA49-AA3A7524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latin typeface="Times New Roman" panose="02020603050405020304" pitchFamily="18" charset="0"/>
              </a:rPr>
              <a:t>Choose a prediction method in between the other models</a:t>
            </a:r>
          </a:p>
          <a:p>
            <a:r>
              <a:rPr lang="en-US" sz="1800">
                <a:latin typeface="Times New Roman" panose="02020603050405020304" pitchFamily="18" charset="0"/>
              </a:rPr>
              <a:t>Balance the Error (1-Percent of True Requirement Identified) and the number of requirements to review.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C448A-5DE7-4C8D-B9DD-C95FEC874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6F65487-B893-47FB-BE66-FB3D78D12C91}"/>
              </a:ext>
              <a:ext uri="{147F2762-F138-4A5C-976F-8EAC2B608ADB}">
                <a16:predDERef xmlns:a16="http://schemas.microsoft.com/office/drawing/2014/main" pred="{9F791E75-533B-41F2-9EFF-A8814A9EF7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86637"/>
              </p:ext>
            </p:extLst>
          </p:nvPr>
        </p:nvGraphicFramePr>
        <p:xfrm>
          <a:off x="698185" y="2234485"/>
          <a:ext cx="10795629" cy="4121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ECB95BC1-A3E7-4662-A1B7-BD39F6E0CAEB}"/>
              </a:ext>
            </a:extLst>
          </p:cNvPr>
          <p:cNvSpPr/>
          <p:nvPr/>
        </p:nvSpPr>
        <p:spPr>
          <a:xfrm rot="20953050">
            <a:off x="4659245" y="3106898"/>
            <a:ext cx="4596369" cy="101790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97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95FC-6711-430B-A478-249FEED0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 and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DEFF1-F5B7-4D06-B08F-345BB56786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8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E674-6051-4337-8A04-EF576138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Verification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F9C646-CF7D-4D9D-B103-033B7B039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120726"/>
              </p:ext>
            </p:extLst>
          </p:nvPr>
        </p:nvGraphicFramePr>
        <p:xfrm>
          <a:off x="923117" y="3698844"/>
          <a:ext cx="6732907" cy="2437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6629">
                  <a:extLst>
                    <a:ext uri="{9D8B030D-6E8A-4147-A177-3AD203B41FA5}">
                      <a16:colId xmlns:a16="http://schemas.microsoft.com/office/drawing/2014/main" val="3244684751"/>
                    </a:ext>
                  </a:extLst>
                </a:gridCol>
                <a:gridCol w="3473200">
                  <a:extLst>
                    <a:ext uri="{9D8B030D-6E8A-4147-A177-3AD203B41FA5}">
                      <a16:colId xmlns:a16="http://schemas.microsoft.com/office/drawing/2014/main" val="3543360947"/>
                    </a:ext>
                  </a:extLst>
                </a:gridCol>
                <a:gridCol w="1097428">
                  <a:extLst>
                    <a:ext uri="{9D8B030D-6E8A-4147-A177-3AD203B41FA5}">
                      <a16:colId xmlns:a16="http://schemas.microsoft.com/office/drawing/2014/main" val="2387218732"/>
                    </a:ext>
                  </a:extLst>
                </a:gridCol>
                <a:gridCol w="965650">
                  <a:extLst>
                    <a:ext uri="{9D8B030D-6E8A-4147-A177-3AD203B41FA5}">
                      <a16:colId xmlns:a16="http://schemas.microsoft.com/office/drawing/2014/main" val="1515882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Requirement 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Verification Method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Verification Artifact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84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7.2.1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system shall slice an original requirements document into individual sentences.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3.1.2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8283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7.2.2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system shall predict the probability of being a requirement for each sentence with an MCC Score of at least 0.4.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4.2.3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112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7.2.3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system shall accept an original requirements document from the user.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Demonstration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3.2.3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03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7.2.3.1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system shall accept an original requirements document in a PDF format.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Demonstration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3.2.3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6813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7.2.3.2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system shall accept an original requirements document in a DOCX format.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Demonstration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3.2.3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06864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73D7C-DC03-444A-B6B1-00B8D5291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440FB4-CC73-4EF2-BE0F-F73BFEF7D635}"/>
              </a:ext>
            </a:extLst>
          </p:cNvPr>
          <p:cNvSpPr txBox="1">
            <a:spLocks/>
          </p:cNvSpPr>
          <p:nvPr/>
        </p:nvSpPr>
        <p:spPr bwMode="auto">
          <a:xfrm>
            <a:off x="859368" y="1379913"/>
            <a:ext cx="10871200" cy="2219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2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•"/>
              <a:defRPr sz="2800">
                <a:solidFill>
                  <a:schemeClr val="bg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400">
                <a:solidFill>
                  <a:schemeClr val="bg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•"/>
              <a:defRPr sz="2000">
                <a:solidFill>
                  <a:schemeClr val="bg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Char char="–"/>
              <a:defRPr sz="2000">
                <a:solidFill>
                  <a:schemeClr val="bg1"/>
                </a:solidFill>
                <a:latin typeface="+mn-lt"/>
                <a:cs typeface="+mn-cs"/>
              </a:defRPr>
            </a:lvl9pPr>
          </a:lstStyle>
          <a:p>
            <a:r>
              <a:rPr lang="en-US" kern="0"/>
              <a:t>All requirements verified by: Analysis, Demonstration, Inspection, or Test</a:t>
            </a:r>
          </a:p>
          <a:p>
            <a:r>
              <a:rPr lang="en-US" kern="0"/>
              <a:t>Demonstration and Test artifacts verified by WBS test events</a:t>
            </a:r>
          </a:p>
        </p:txBody>
      </p:sp>
    </p:spTree>
    <p:extLst>
      <p:ext uri="{BB962C8B-B14F-4D97-AF65-F5344CB8AC3E}">
        <p14:creationId xmlns:p14="http://schemas.microsoft.com/office/powerpoint/2010/main" val="1533234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9524-C9EF-43D6-94B3-6DF058FC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3969E8-B423-44B3-8281-C01A156A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Validation meetings held with sponsor (MITRE)</a:t>
            </a:r>
          </a:p>
          <a:p>
            <a:r>
              <a:rPr lang="en-US"/>
              <a:t>Presented initial and final prototype results and received feedback to incorporate into system</a:t>
            </a:r>
          </a:p>
          <a:p>
            <a:r>
              <a:rPr lang="en-US"/>
              <a:t>Presented GUI design and also received feedback</a:t>
            </a:r>
          </a:p>
          <a:p>
            <a:r>
              <a:rPr lang="en-US"/>
              <a:t>Sponsor satisfied with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98ADF-752F-4E51-82E5-89BA0E2B55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3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94B6-94FE-4882-BFFD-868E2266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Problem and Need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BF647-C91A-4D19-9DE3-A55C40E44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BF19B6-BF6B-43B2-BA07-F2B15D20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069753"/>
              </p:ext>
            </p:extLst>
          </p:nvPr>
        </p:nvGraphicFramePr>
        <p:xfrm>
          <a:off x="477328" y="1564956"/>
          <a:ext cx="11363864" cy="3580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978">
                  <a:extLst>
                    <a:ext uri="{9D8B030D-6E8A-4147-A177-3AD203B41FA5}">
                      <a16:colId xmlns:a16="http://schemas.microsoft.com/office/drawing/2014/main" val="693272551"/>
                    </a:ext>
                  </a:extLst>
                </a:gridCol>
                <a:gridCol w="3779886">
                  <a:extLst>
                    <a:ext uri="{9D8B030D-6E8A-4147-A177-3AD203B41FA5}">
                      <a16:colId xmlns:a16="http://schemas.microsoft.com/office/drawing/2014/main" val="4008490346"/>
                    </a:ext>
                  </a:extLst>
                </a:gridCol>
              </a:tblGrid>
              <a:tr h="313115"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</a:rPr>
                        <a:t>Need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442904"/>
                  </a:ext>
                </a:extLst>
              </a:tr>
              <a:tr h="1252462"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  <a:ea typeface="+mn-lt"/>
                          <a:cs typeface="+mn-lt"/>
                        </a:rPr>
                        <a:t>In Requirements Process:</a:t>
                      </a:r>
                    </a:p>
                    <a:p>
                      <a:pPr lvl="1"/>
                      <a:r>
                        <a:rPr lang="en-US">
                          <a:latin typeface="+mn-lt"/>
                          <a:ea typeface="+mn-lt"/>
                          <a:cs typeface="+mn-lt"/>
                        </a:rPr>
                        <a:t>1000+ Requirements</a:t>
                      </a:r>
                    </a:p>
                    <a:p>
                      <a:pPr lvl="1"/>
                      <a:r>
                        <a:rPr lang="en-US">
                          <a:latin typeface="+mn-lt"/>
                          <a:ea typeface="+mn-lt"/>
                          <a:cs typeface="+mn-lt"/>
                        </a:rPr>
                        <a:t>multiple traceability properties to tests</a:t>
                      </a:r>
                    </a:p>
                    <a:p>
                      <a:pPr lvl="1"/>
                      <a:r>
                        <a:rPr lang="en-US">
                          <a:latin typeface="+mn-lt"/>
                          <a:ea typeface="+mn-lt"/>
                          <a:cs typeface="+mn-lt"/>
                        </a:rPr>
                        <a:t>Demonstrations</a:t>
                      </a:r>
                    </a:p>
                    <a:p>
                      <a:pPr lvl="1"/>
                      <a:r>
                        <a:rPr lang="en-US">
                          <a:latin typeface="+mn-lt"/>
                          <a:ea typeface="+mn-lt"/>
                          <a:cs typeface="+mn-lt"/>
                        </a:rPr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</a:rPr>
                        <a:t>A way to manage the complexity and volume of requirements and their associated documents.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16579"/>
                  </a:ext>
                </a:extLst>
              </a:tr>
              <a:tr h="7827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Large changing dataset means it is very costly to dedicate an engineer/s to keep track of the impacts of program modifications to requirements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+mn-lt"/>
                          <a:ea typeface="+mn-lt"/>
                          <a:cs typeface="+mn-lt"/>
                        </a:rPr>
                        <a:t>Implement AI to better manage the requirement process.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47028"/>
                  </a:ext>
                </a:extLst>
              </a:tr>
              <a:tr h="9685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Reviewer may not be a domain expert to the system at hand causing inefficiency.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24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5813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41C3-2724-43D9-B582-E5379009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Challenges With Developing an AI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444D-66E5-40E9-8EE0-8E4914EA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Collection</a:t>
            </a:r>
          </a:p>
          <a:p>
            <a:r>
              <a:rPr lang="en-US"/>
              <a:t>Data Labeling</a:t>
            </a:r>
          </a:p>
          <a:p>
            <a:pPr lvl="1"/>
            <a:r>
              <a:rPr lang="en-US"/>
              <a:t>Difficulty of slicing documents into sentences</a:t>
            </a:r>
          </a:p>
          <a:p>
            <a:pPr lvl="1"/>
            <a:r>
              <a:rPr lang="en-US"/>
              <a:t>Differing Perceptions of Identifying Requirement from Non-Requirements</a:t>
            </a:r>
          </a:p>
          <a:p>
            <a:r>
              <a:rPr lang="en-US"/>
              <a:t>High Computation Cost</a:t>
            </a:r>
          </a:p>
          <a:p>
            <a:r>
              <a:rPr lang="en-US"/>
              <a:t>Increasing Test Accuracy of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743D3-DB61-4101-A7EE-1EC0EE0E9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120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5989-08F4-4B87-97C7-86103964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>
                <a:cs typeface="Calibri"/>
              </a:rPr>
              <a:t>Methodology for incorporating AI into the System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E1C6-37B7-43BA-B022-8009B0FA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71600"/>
            <a:ext cx="6063469" cy="3810000"/>
          </a:xfrm>
        </p:spPr>
        <p:txBody>
          <a:bodyPr/>
          <a:lstStyle/>
          <a:p>
            <a:r>
              <a:rPr lang="en-US"/>
              <a:t>Investigate how AI may be utilized to streamline the system engineer process</a:t>
            </a:r>
          </a:p>
          <a:p>
            <a:r>
              <a:rPr lang="en-US"/>
              <a:t>For each item on the ‘V’, determine if AI may be applied in order to save time and effort (money)</a:t>
            </a:r>
          </a:p>
          <a:p>
            <a:r>
              <a:rPr lang="en-US"/>
              <a:t>Generate report of findings </a:t>
            </a:r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5E417381-7DF0-4348-B523-EA908E281B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4AF1F8-889D-492F-B810-58642D2A4462}"/>
              </a:ext>
            </a:extLst>
          </p:cNvPr>
          <p:cNvGrpSpPr/>
          <p:nvPr/>
        </p:nvGrpSpPr>
        <p:grpSpPr>
          <a:xfrm>
            <a:off x="7125757" y="1944210"/>
            <a:ext cx="4051230" cy="3382702"/>
            <a:chOff x="2380889" y="1305465"/>
            <a:chExt cx="8362172" cy="634655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2AD925-2CD8-40C2-A2A7-647043C17496}"/>
                </a:ext>
              </a:extLst>
            </p:cNvPr>
            <p:cNvGrpSpPr/>
            <p:nvPr/>
          </p:nvGrpSpPr>
          <p:grpSpPr>
            <a:xfrm>
              <a:off x="2380889" y="1305465"/>
              <a:ext cx="8362172" cy="5472023"/>
              <a:chOff x="2380889" y="1305465"/>
              <a:chExt cx="10674350" cy="6858000"/>
            </a:xfrm>
          </p:grpSpPr>
          <p:pic>
            <p:nvPicPr>
              <p:cNvPr id="11" name="Picture 10" descr="The Evolution of Systems Engineering | The MITRE Corporation">
                <a:extLst>
                  <a:ext uri="{FF2B5EF4-FFF2-40B4-BE49-F238E27FC236}">
                    <a16:creationId xmlns:a16="http://schemas.microsoft.com/office/drawing/2014/main" id="{81ECFD24-3CAC-44C1-9D41-6D48EB9044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0889" y="1305465"/>
                <a:ext cx="10674350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BD41A76-B046-458E-8462-CC4DCE875698}"/>
                  </a:ext>
                </a:extLst>
              </p:cNvPr>
              <p:cNvGrpSpPr/>
              <p:nvPr/>
            </p:nvGrpSpPr>
            <p:grpSpPr>
              <a:xfrm>
                <a:off x="2967785" y="2576423"/>
                <a:ext cx="2541918" cy="708002"/>
                <a:chOff x="2967785" y="2576423"/>
                <a:chExt cx="2541918" cy="708002"/>
              </a:xfrm>
            </p:grpSpPr>
            <p:cxnSp>
              <p:nvCxnSpPr>
                <p:cNvPr id="43" name="Connector: Elbow 42">
                  <a:extLst>
                    <a:ext uri="{FF2B5EF4-FFF2-40B4-BE49-F238E27FC236}">
                      <a16:creationId xmlns:a16="http://schemas.microsoft.com/office/drawing/2014/main" id="{DFE7242B-B469-438B-BF23-50171278F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67785" y="2576423"/>
                  <a:ext cx="1006416" cy="523336"/>
                </a:xfrm>
                <a:prstGeom prst="bentConnector3">
                  <a:avLst>
                    <a:gd name="adj1" fmla="val -28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07FE2FC-E238-4EF1-B4A7-178EB60A1BC0}"/>
                    </a:ext>
                  </a:extLst>
                </p:cNvPr>
                <p:cNvSpPr/>
                <p:nvPr/>
              </p:nvSpPr>
              <p:spPr>
                <a:xfrm>
                  <a:off x="3974201" y="2915093"/>
                  <a:ext cx="425570" cy="3693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45" name="Connector: Elbow 44">
                  <a:extLst>
                    <a:ext uri="{FF2B5EF4-FFF2-40B4-BE49-F238E27FC236}">
                      <a16:creationId xmlns:a16="http://schemas.microsoft.com/office/drawing/2014/main" id="{D40906BD-C7BE-496F-A9F8-459B981283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4399772" y="2679939"/>
                  <a:ext cx="1109931" cy="419819"/>
                </a:xfrm>
                <a:prstGeom prst="bentConnector3">
                  <a:avLst>
                    <a:gd name="adj1" fmla="val 25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53023C3B-7473-4909-BABA-C506167300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86986" y="2969180"/>
                  <a:ext cx="150462" cy="1305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72D36FE-6168-4520-93E2-2B9C5A7B3B59}"/>
                  </a:ext>
                </a:extLst>
              </p:cNvPr>
              <p:cNvGrpSpPr/>
              <p:nvPr/>
            </p:nvGrpSpPr>
            <p:grpSpPr>
              <a:xfrm>
                <a:off x="3683778" y="4195798"/>
                <a:ext cx="2541918" cy="708002"/>
                <a:chOff x="3683778" y="4195798"/>
                <a:chExt cx="2541918" cy="708002"/>
              </a:xfrm>
            </p:grpSpPr>
            <p:cxnSp>
              <p:nvCxnSpPr>
                <p:cNvPr id="39" name="Connector: Elbow 38">
                  <a:extLst>
                    <a:ext uri="{FF2B5EF4-FFF2-40B4-BE49-F238E27FC236}">
                      <a16:creationId xmlns:a16="http://schemas.microsoft.com/office/drawing/2014/main" id="{49009691-E31C-4738-B3F5-9FEF2D42E5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3778" y="4195798"/>
                  <a:ext cx="1006416" cy="523336"/>
                </a:xfrm>
                <a:prstGeom prst="bentConnector3">
                  <a:avLst>
                    <a:gd name="adj1" fmla="val -28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5C7AE50-C455-4928-8464-050643F2A734}"/>
                    </a:ext>
                  </a:extLst>
                </p:cNvPr>
                <p:cNvSpPr/>
                <p:nvPr/>
              </p:nvSpPr>
              <p:spPr>
                <a:xfrm>
                  <a:off x="4690194" y="4534468"/>
                  <a:ext cx="425570" cy="3693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41" name="Connector: Elbow 40">
                  <a:extLst>
                    <a:ext uri="{FF2B5EF4-FFF2-40B4-BE49-F238E27FC236}">
                      <a16:creationId xmlns:a16="http://schemas.microsoft.com/office/drawing/2014/main" id="{E7DBCA81-47DB-48A0-91FA-29B0DBD8F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5115765" y="4299314"/>
                  <a:ext cx="1109931" cy="419819"/>
                </a:xfrm>
                <a:prstGeom prst="bentConnector3">
                  <a:avLst>
                    <a:gd name="adj1" fmla="val 25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99539BE4-4B5B-4BEA-A07A-32BB7DE7B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02979" y="4588555"/>
                  <a:ext cx="150462" cy="1305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57AB7B5-3864-4363-9EAC-714B3DC3A0E6}"/>
                  </a:ext>
                </a:extLst>
              </p:cNvPr>
              <p:cNvGrpSpPr/>
              <p:nvPr/>
            </p:nvGrpSpPr>
            <p:grpSpPr>
              <a:xfrm>
                <a:off x="4736200" y="5902632"/>
                <a:ext cx="2541918" cy="708002"/>
                <a:chOff x="4736200" y="5902632"/>
                <a:chExt cx="2541918" cy="708002"/>
              </a:xfrm>
            </p:grpSpPr>
            <p:cxnSp>
              <p:nvCxnSpPr>
                <p:cNvPr id="35" name="Connector: Elbow 34">
                  <a:extLst>
                    <a:ext uri="{FF2B5EF4-FFF2-40B4-BE49-F238E27FC236}">
                      <a16:creationId xmlns:a16="http://schemas.microsoft.com/office/drawing/2014/main" id="{F1682F90-8862-4ED7-8AE5-6565AB48D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36200" y="5902632"/>
                  <a:ext cx="1006416" cy="523336"/>
                </a:xfrm>
                <a:prstGeom prst="bentConnector3">
                  <a:avLst>
                    <a:gd name="adj1" fmla="val -28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0E5387B-F9BA-4CF0-97DB-4DF28800BEA0}"/>
                    </a:ext>
                  </a:extLst>
                </p:cNvPr>
                <p:cNvSpPr/>
                <p:nvPr/>
              </p:nvSpPr>
              <p:spPr>
                <a:xfrm>
                  <a:off x="5742616" y="6241302"/>
                  <a:ext cx="425570" cy="3693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37" name="Connector: Elbow 36">
                  <a:extLst>
                    <a:ext uri="{FF2B5EF4-FFF2-40B4-BE49-F238E27FC236}">
                      <a16:creationId xmlns:a16="http://schemas.microsoft.com/office/drawing/2014/main" id="{4FB0BFDE-F90E-4CF7-9ECD-A99DA68446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168187" y="6006148"/>
                  <a:ext cx="1109931" cy="419819"/>
                </a:xfrm>
                <a:prstGeom prst="bentConnector3">
                  <a:avLst>
                    <a:gd name="adj1" fmla="val 25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36C9C843-0913-4B26-B3ED-3F9501C845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55401" y="6295389"/>
                  <a:ext cx="150462" cy="1305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5A7D2A0-0990-4960-B171-E9AA363B017F}"/>
                  </a:ext>
                </a:extLst>
              </p:cNvPr>
              <p:cNvGrpSpPr/>
              <p:nvPr/>
            </p:nvGrpSpPr>
            <p:grpSpPr>
              <a:xfrm>
                <a:off x="6369468" y="7270797"/>
                <a:ext cx="2541918" cy="708002"/>
                <a:chOff x="6369468" y="7270797"/>
                <a:chExt cx="2541918" cy="708002"/>
              </a:xfrm>
            </p:grpSpPr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E4639273-2D0A-4D17-8471-6A3A80C899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9468" y="7270797"/>
                  <a:ext cx="1006416" cy="523336"/>
                </a:xfrm>
                <a:prstGeom prst="bentConnector3">
                  <a:avLst>
                    <a:gd name="adj1" fmla="val -28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2366AB3-8A78-4A32-8CF9-73E853790725}"/>
                    </a:ext>
                  </a:extLst>
                </p:cNvPr>
                <p:cNvSpPr/>
                <p:nvPr/>
              </p:nvSpPr>
              <p:spPr>
                <a:xfrm>
                  <a:off x="7375884" y="7609467"/>
                  <a:ext cx="425570" cy="3693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33" name="Connector: Elbow 32">
                  <a:extLst>
                    <a:ext uri="{FF2B5EF4-FFF2-40B4-BE49-F238E27FC236}">
                      <a16:creationId xmlns:a16="http://schemas.microsoft.com/office/drawing/2014/main" id="{65A0378E-6CCE-40EC-8D0C-C739A1DB40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7801455" y="7374313"/>
                  <a:ext cx="1109931" cy="419819"/>
                </a:xfrm>
                <a:prstGeom prst="bentConnector3">
                  <a:avLst>
                    <a:gd name="adj1" fmla="val 25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C3A23215-DF5C-40AF-A28E-37DE6B627C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88669" y="7663554"/>
                  <a:ext cx="150462" cy="1305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F6262E6-8413-4E89-BBBF-A7E5938B6ADE}"/>
                  </a:ext>
                </a:extLst>
              </p:cNvPr>
              <p:cNvGrpSpPr/>
              <p:nvPr/>
            </p:nvGrpSpPr>
            <p:grpSpPr>
              <a:xfrm>
                <a:off x="9900547" y="2615179"/>
                <a:ext cx="2541918" cy="708002"/>
                <a:chOff x="9900547" y="2615179"/>
                <a:chExt cx="2541918" cy="708002"/>
              </a:xfrm>
            </p:grpSpPr>
            <p:cxnSp>
              <p:nvCxnSpPr>
                <p:cNvPr id="27" name="Connector: Elbow 26">
                  <a:extLst>
                    <a:ext uri="{FF2B5EF4-FFF2-40B4-BE49-F238E27FC236}">
                      <a16:creationId xmlns:a16="http://schemas.microsoft.com/office/drawing/2014/main" id="{C951B026-0DAD-481E-84D0-6D5EA831C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00547" y="2615179"/>
                  <a:ext cx="1006416" cy="523336"/>
                </a:xfrm>
                <a:prstGeom prst="bentConnector3">
                  <a:avLst>
                    <a:gd name="adj1" fmla="val -28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64276D3-BA88-4ACD-B17E-B76E2234880E}"/>
                    </a:ext>
                  </a:extLst>
                </p:cNvPr>
                <p:cNvSpPr/>
                <p:nvPr/>
              </p:nvSpPr>
              <p:spPr>
                <a:xfrm>
                  <a:off x="10906963" y="2953849"/>
                  <a:ext cx="425570" cy="3693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29" name="Connector: Elbow 28">
                  <a:extLst>
                    <a:ext uri="{FF2B5EF4-FFF2-40B4-BE49-F238E27FC236}">
                      <a16:creationId xmlns:a16="http://schemas.microsoft.com/office/drawing/2014/main" id="{2025D207-2061-4C5F-9B70-45B56E63F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11332534" y="2718695"/>
                  <a:ext cx="1109931" cy="419819"/>
                </a:xfrm>
                <a:prstGeom prst="bentConnector3">
                  <a:avLst>
                    <a:gd name="adj1" fmla="val 25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D91E37AA-B353-4F79-8A00-DF29D07970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19748" y="3007936"/>
                  <a:ext cx="150462" cy="1305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CBE4BFB-18A5-463E-BC45-ABF7E62B5EE8}"/>
                  </a:ext>
                </a:extLst>
              </p:cNvPr>
              <p:cNvGrpSpPr/>
              <p:nvPr/>
            </p:nvGrpSpPr>
            <p:grpSpPr>
              <a:xfrm>
                <a:off x="9014902" y="4234554"/>
                <a:ext cx="2541918" cy="708002"/>
                <a:chOff x="9014902" y="4234554"/>
                <a:chExt cx="2541918" cy="708002"/>
              </a:xfrm>
            </p:grpSpPr>
            <p:cxnSp>
              <p:nvCxnSpPr>
                <p:cNvPr id="23" name="Connector: Elbow 22">
                  <a:extLst>
                    <a:ext uri="{FF2B5EF4-FFF2-40B4-BE49-F238E27FC236}">
                      <a16:creationId xmlns:a16="http://schemas.microsoft.com/office/drawing/2014/main" id="{C8C7269A-EF94-443C-AF1B-2C266D2B95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14902" y="4234554"/>
                  <a:ext cx="1006416" cy="523336"/>
                </a:xfrm>
                <a:prstGeom prst="bentConnector3">
                  <a:avLst>
                    <a:gd name="adj1" fmla="val -28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CEE29EF-177C-48BE-87AF-967F214BAC91}"/>
                    </a:ext>
                  </a:extLst>
                </p:cNvPr>
                <p:cNvSpPr/>
                <p:nvPr/>
              </p:nvSpPr>
              <p:spPr>
                <a:xfrm>
                  <a:off x="10021318" y="4573224"/>
                  <a:ext cx="425570" cy="3693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25" name="Connector: Elbow 24">
                  <a:extLst>
                    <a:ext uri="{FF2B5EF4-FFF2-40B4-BE49-F238E27FC236}">
                      <a16:creationId xmlns:a16="http://schemas.microsoft.com/office/drawing/2014/main" id="{586A5FAF-5FEB-43AB-96A3-505BBAFC79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10446889" y="4338070"/>
                  <a:ext cx="1109931" cy="419819"/>
                </a:xfrm>
                <a:prstGeom prst="bentConnector3">
                  <a:avLst>
                    <a:gd name="adj1" fmla="val 25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2B2EB76-21EA-4C2D-8B6F-136BE832E0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34103" y="4627311"/>
                  <a:ext cx="150462" cy="1305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13DFD7B-0E58-4592-B839-E56443C89072}"/>
                  </a:ext>
                </a:extLst>
              </p:cNvPr>
              <p:cNvGrpSpPr/>
              <p:nvPr/>
            </p:nvGrpSpPr>
            <p:grpSpPr>
              <a:xfrm>
                <a:off x="8128437" y="5862057"/>
                <a:ext cx="2541918" cy="708002"/>
                <a:chOff x="8128437" y="5862057"/>
                <a:chExt cx="2541918" cy="708002"/>
              </a:xfrm>
            </p:grpSpPr>
            <p:cxnSp>
              <p:nvCxnSpPr>
                <p:cNvPr id="19" name="Connector: Elbow 18">
                  <a:extLst>
                    <a:ext uri="{FF2B5EF4-FFF2-40B4-BE49-F238E27FC236}">
                      <a16:creationId xmlns:a16="http://schemas.microsoft.com/office/drawing/2014/main" id="{0EB985FD-3517-435F-94B1-267CD5909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28437" y="5862057"/>
                  <a:ext cx="1006416" cy="523336"/>
                </a:xfrm>
                <a:prstGeom prst="bentConnector3">
                  <a:avLst>
                    <a:gd name="adj1" fmla="val -28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879185FC-8D89-4C5D-8DEA-683091501A12}"/>
                    </a:ext>
                  </a:extLst>
                </p:cNvPr>
                <p:cNvSpPr/>
                <p:nvPr/>
              </p:nvSpPr>
              <p:spPr>
                <a:xfrm>
                  <a:off x="9134853" y="6200727"/>
                  <a:ext cx="425570" cy="3693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21" name="Connector: Elbow 20">
                  <a:extLst>
                    <a:ext uri="{FF2B5EF4-FFF2-40B4-BE49-F238E27FC236}">
                      <a16:creationId xmlns:a16="http://schemas.microsoft.com/office/drawing/2014/main" id="{CBAC90F1-0C3D-4426-87B2-A85B3711B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9560424" y="5965573"/>
                  <a:ext cx="1109931" cy="419819"/>
                </a:xfrm>
                <a:prstGeom prst="bentConnector3">
                  <a:avLst>
                    <a:gd name="adj1" fmla="val 25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9B49E30A-B926-4FC4-9DCB-406BEE9E35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47638" y="6254814"/>
                  <a:ext cx="150462" cy="1305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74F591-87CE-42DE-BE71-CD83D13116BD}"/>
                </a:ext>
              </a:extLst>
            </p:cNvPr>
            <p:cNvGrpSpPr/>
            <p:nvPr/>
          </p:nvGrpSpPr>
          <p:grpSpPr>
            <a:xfrm>
              <a:off x="3145694" y="6581462"/>
              <a:ext cx="6747700" cy="1070560"/>
              <a:chOff x="3145693" y="6581462"/>
              <a:chExt cx="2541917" cy="832993"/>
            </a:xfrm>
          </p:grpSpPr>
          <p:cxnSp>
            <p:nvCxnSpPr>
              <p:cNvPr id="7" name="Connector: Elbow 6">
                <a:extLst>
                  <a:ext uri="{FF2B5EF4-FFF2-40B4-BE49-F238E27FC236}">
                    <a16:creationId xmlns:a16="http://schemas.microsoft.com/office/drawing/2014/main" id="{A87FA1AD-2829-4569-8FF0-50381B791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5693" y="6581462"/>
                <a:ext cx="1006416" cy="523336"/>
              </a:xfrm>
              <a:prstGeom prst="bentConnector3">
                <a:avLst>
                  <a:gd name="adj1" fmla="val -28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B1B7877-B930-4D7D-B411-21F3B3344A88}"/>
                  </a:ext>
                </a:extLst>
              </p:cNvPr>
              <p:cNvSpPr/>
              <p:nvPr/>
            </p:nvSpPr>
            <p:spPr>
              <a:xfrm>
                <a:off x="4152109" y="6732214"/>
                <a:ext cx="425570" cy="68224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02B983D2-D031-461A-8220-2560FA0EB58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577679" y="6681073"/>
                <a:ext cx="1109931" cy="419819"/>
              </a:xfrm>
              <a:prstGeom prst="bentConnector3">
                <a:avLst>
                  <a:gd name="adj1" fmla="val 259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EA0DEB5-6264-4270-B363-DD896A2FFF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8255" y="6832126"/>
                <a:ext cx="147101" cy="291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593947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1CD2-6947-4022-A360-64936D85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Resources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B069-2182-4604-B09C-7A1E0EF68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/>
              <a:t>Python Packages:</a:t>
            </a:r>
          </a:p>
          <a:p>
            <a:pPr lvl="1">
              <a:buFont typeface="Arial,Sans-Serif" pitchFamily="2" charset="2"/>
              <a:buChar char="•"/>
            </a:pPr>
            <a:r>
              <a:rPr lang="en-US" err="1">
                <a:ea typeface="+mn-lt"/>
                <a:cs typeface="+mn-lt"/>
              </a:rPr>
              <a:t>Numpy</a:t>
            </a:r>
            <a:endParaRPr lang="en-US">
              <a:ea typeface="+mn-lt"/>
              <a:cs typeface="+mn-lt"/>
            </a:endParaRPr>
          </a:p>
          <a:p>
            <a:pPr lvl="1">
              <a:buFont typeface="Arial,Sans-Serif" pitchFamily="2" charset="2"/>
              <a:buChar char="•"/>
            </a:pPr>
            <a:r>
              <a:rPr lang="en-US">
                <a:ea typeface="+mn-lt"/>
                <a:cs typeface="+mn-lt"/>
              </a:rPr>
              <a:t>Pandas</a:t>
            </a:r>
          </a:p>
          <a:p>
            <a:pPr lvl="1">
              <a:buFont typeface="Arial,Sans-Serif" pitchFamily="2" charset="2"/>
              <a:buChar char="•"/>
            </a:pPr>
            <a:r>
              <a:rPr lang="en-US" err="1">
                <a:ea typeface="+mn-lt"/>
                <a:cs typeface="+mn-lt"/>
              </a:rPr>
              <a:t>Nltk</a:t>
            </a:r>
            <a:endParaRPr lang="en-US">
              <a:ea typeface="+mn-lt"/>
              <a:cs typeface="+mn-lt"/>
            </a:endParaRPr>
          </a:p>
          <a:p>
            <a:pPr lvl="1">
              <a:buFont typeface="Arial,Sans-Serif" pitchFamily="2" charset="2"/>
              <a:buChar char="•"/>
            </a:pPr>
            <a:r>
              <a:rPr lang="en-US">
                <a:ea typeface="+mn-lt"/>
                <a:cs typeface="+mn-lt"/>
              </a:rPr>
              <a:t>Matplotlib</a:t>
            </a:r>
            <a:endParaRPr lang="en-US"/>
          </a:p>
          <a:p>
            <a:pPr lvl="1">
              <a:buFont typeface="Arial,Sans-Serif" pitchFamily="2" charset="2"/>
              <a:buChar char="•"/>
            </a:pPr>
            <a:r>
              <a:rPr lang="en-US" err="1"/>
              <a:t>Keras</a:t>
            </a:r>
            <a:endParaRPr lang="en-US">
              <a:cs typeface="Times New Roman"/>
            </a:endParaRPr>
          </a:p>
          <a:p>
            <a:pPr lvl="1">
              <a:buFont typeface="Arial,Sans-Serif" pitchFamily="2" charset="2"/>
              <a:buChar char="•"/>
            </a:pPr>
            <a:r>
              <a:rPr lang="en-US" err="1">
                <a:cs typeface="Times New Roman"/>
              </a:rPr>
              <a:t>tensorflow</a:t>
            </a:r>
            <a:endParaRPr lang="en-US">
              <a:cs typeface="Times New Roman"/>
            </a:endParaRPr>
          </a:p>
          <a:p>
            <a:r>
              <a:rPr lang="en-US"/>
              <a:t>Sample dataset(s) - National Research Council of Italy (2018)</a:t>
            </a:r>
            <a:endParaRPr lang="en-US">
              <a:cs typeface="Times New Roman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   </a:t>
            </a:r>
            <a:r>
              <a:rPr lang="en-US">
                <a:solidFill>
                  <a:schemeClr val="bg1"/>
                </a:solidFill>
                <a:latin typeface="Times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Repository: nlreqdataset.isti.cnr.it</a:t>
            </a:r>
            <a:endParaRPr lang="en-US">
              <a:solidFill>
                <a:schemeClr val="bg1"/>
              </a:solidFill>
              <a:latin typeface="Times"/>
            </a:endParaRPr>
          </a:p>
          <a:p>
            <a:pPr lvl="1">
              <a:buFont typeface="Arial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21172-0387-405C-9D69-9D9DD4C89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281D-DC8C-4EED-A299-4948AAB4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709A-C463-4450-BE97-55450734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Background</a:t>
            </a:r>
          </a:p>
          <a:p>
            <a:r>
              <a:rPr lang="en-US" b="1">
                <a:ea typeface="+mn-lt"/>
                <a:cs typeface="+mn-lt"/>
              </a:rPr>
              <a:t>To-Be Process</a:t>
            </a:r>
          </a:p>
          <a:p>
            <a:r>
              <a:rPr lang="en-US">
                <a:ea typeface="+mn-lt"/>
                <a:cs typeface="+mn-lt"/>
              </a:rPr>
              <a:t>Design and Implementation</a:t>
            </a:r>
          </a:p>
          <a:p>
            <a:r>
              <a:rPr lang="en-US">
                <a:ea typeface="+mn-lt"/>
                <a:cs typeface="+mn-lt"/>
              </a:rPr>
              <a:t>Results</a:t>
            </a:r>
          </a:p>
          <a:p>
            <a:r>
              <a:rPr lang="en-US">
                <a:ea typeface="+mn-lt"/>
                <a:cs typeface="+mn-lt"/>
              </a:rPr>
              <a:t>Prototype</a:t>
            </a:r>
          </a:p>
          <a:p>
            <a:r>
              <a:rPr lang="en-US">
                <a:ea typeface="+mn-lt"/>
                <a:cs typeface="+mn-lt"/>
              </a:rPr>
              <a:t>Future Work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37987-BB49-45B9-833D-A5337B255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8AF1A8-7E5C-4555-A8CB-4F3118D637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5894" y="1357366"/>
            <a:ext cx="5474110" cy="4752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FE2D1C-5AF1-49F8-B1BE-E188D637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To-Be Process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117C8-B3F8-4DE3-8C84-B8255BF58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4C59C-8B0B-408F-A8C8-D044406D4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9276" y="3387185"/>
            <a:ext cx="4959121" cy="268426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72B22C-37C4-42D8-A87E-B730BBC9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6" y="1293511"/>
            <a:ext cx="5419949" cy="2160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cs typeface="Times"/>
              </a:rPr>
              <a:t>Project Deliverables:</a:t>
            </a:r>
          </a:p>
          <a:p>
            <a:r>
              <a:rPr lang="en-US" sz="2400">
                <a:solidFill>
                  <a:schemeClr val="bg1"/>
                </a:solidFill>
                <a:cs typeface="Times"/>
              </a:rPr>
              <a:t>Sentence Slicer</a:t>
            </a:r>
          </a:p>
          <a:p>
            <a:r>
              <a:rPr lang="en-US" sz="2400">
                <a:solidFill>
                  <a:schemeClr val="bg1"/>
                </a:solidFill>
                <a:cs typeface="Times"/>
              </a:rPr>
              <a:t>Model Trainer</a:t>
            </a:r>
          </a:p>
          <a:p>
            <a:r>
              <a:rPr lang="en-US" sz="2400">
                <a:solidFill>
                  <a:schemeClr val="bg1"/>
                </a:solidFill>
                <a:cs typeface="Times"/>
              </a:rPr>
              <a:t>Requirement Predictor</a:t>
            </a:r>
          </a:p>
          <a:p>
            <a:endParaRPr lang="en-US" sz="2400">
              <a:solidFill>
                <a:schemeClr val="bg1"/>
              </a:solidFill>
              <a:cs typeface="Times"/>
            </a:endParaRPr>
          </a:p>
          <a:p>
            <a:endParaRPr lang="en-US" sz="2400">
              <a:solidFill>
                <a:schemeClr val="bg1"/>
              </a:solidFill>
              <a:cs typeface="Time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47781-1247-45DC-B7D3-84AF7B71F8F1}"/>
              </a:ext>
            </a:extLst>
          </p:cNvPr>
          <p:cNvSpPr txBox="1"/>
          <p:nvPr/>
        </p:nvSpPr>
        <p:spPr>
          <a:xfrm>
            <a:off x="1828122" y="6032885"/>
            <a:ext cx="270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Concept of Operations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F87AF-B4A4-4033-B742-6DE5216E9C64}"/>
              </a:ext>
            </a:extLst>
          </p:cNvPr>
          <p:cNvSpPr txBox="1"/>
          <p:nvPr/>
        </p:nvSpPr>
        <p:spPr>
          <a:xfrm>
            <a:off x="8023875" y="6032885"/>
            <a:ext cx="2709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Functional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2562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281D-DC8C-4EED-A299-4948AAB4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1709A-C463-4450-BE97-55450734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Background</a:t>
            </a:r>
          </a:p>
          <a:p>
            <a:r>
              <a:rPr lang="en-US">
                <a:ea typeface="+mn-lt"/>
                <a:cs typeface="+mn-lt"/>
              </a:rPr>
              <a:t>To-Be Process</a:t>
            </a:r>
          </a:p>
          <a:p>
            <a:r>
              <a:rPr lang="en-US" b="1">
                <a:ea typeface="+mn-lt"/>
                <a:cs typeface="+mn-lt"/>
              </a:rPr>
              <a:t>Design and Implementation</a:t>
            </a:r>
          </a:p>
          <a:p>
            <a:r>
              <a:rPr lang="en-US">
                <a:ea typeface="+mn-lt"/>
                <a:cs typeface="+mn-lt"/>
              </a:rPr>
              <a:t>Results</a:t>
            </a:r>
          </a:p>
          <a:p>
            <a:r>
              <a:rPr lang="en-US">
                <a:ea typeface="+mn-lt"/>
                <a:cs typeface="+mn-lt"/>
              </a:rPr>
              <a:t>Prototype</a:t>
            </a:r>
          </a:p>
          <a:p>
            <a:r>
              <a:rPr lang="en-US">
                <a:ea typeface="+mn-lt"/>
                <a:cs typeface="+mn-lt"/>
              </a:rPr>
              <a:t>Future Work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37987-BB49-45B9-833D-A5337B255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09237691"/>
      </p:ext>
    </p:extLst>
  </p:cSld>
  <p:clrMapOvr>
    <a:masterClrMapping/>
  </p:clrMapOvr>
</p:sld>
</file>

<file path=ppt/theme/theme1.xml><?xml version="1.0" encoding="utf-8"?>
<a:theme xmlns:a="http://schemas.openxmlformats.org/drawingml/2006/main" name="Robertson Chapter 1">
  <a:themeElements>
    <a:clrScheme name="">
      <a:dk1>
        <a:srgbClr val="000000"/>
      </a:dk1>
      <a:lt1>
        <a:srgbClr val="000000"/>
      </a:lt1>
      <a:dk2>
        <a:srgbClr val="000000"/>
      </a:dk2>
      <a:lt2>
        <a:srgbClr val="5F5F5F"/>
      </a:lt2>
      <a:accent1>
        <a:srgbClr val="FFCC00"/>
      </a:accent1>
      <a:accent2>
        <a:srgbClr val="006600"/>
      </a:accent2>
      <a:accent3>
        <a:srgbClr val="AAAAAA"/>
      </a:accent3>
      <a:accent4>
        <a:srgbClr val="000000"/>
      </a:accent4>
      <a:accent5>
        <a:srgbClr val="FFE2AA"/>
      </a:accent5>
      <a:accent6>
        <a:srgbClr val="005C00"/>
      </a:accent6>
      <a:hlink>
        <a:srgbClr val="CC00CC"/>
      </a:hlink>
      <a:folHlink>
        <a:srgbClr val="990099"/>
      </a:folHlink>
    </a:clrScheme>
    <a:fontScheme name="Robertson Chapter 1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obertson Chapter 1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bertson Chapter 1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ertson Chapter 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 Template with Mason Logo.pptx" id="{08153DA8-E02C-49B9-BA84-EE4CC350C29E}" vid="{71149EA2-43CC-4762-9CE7-23E76FC6C21E}"/>
    </a:ext>
  </a:extLst>
</a:theme>
</file>

<file path=ppt/theme/theme2.xml><?xml version="1.0" encoding="utf-8"?>
<a:theme xmlns:a="http://schemas.openxmlformats.org/drawingml/2006/main" name="Robertson Chapter 1">
  <a:themeElements>
    <a:clrScheme name="">
      <a:dk1>
        <a:srgbClr val="000000"/>
      </a:dk1>
      <a:lt1>
        <a:srgbClr val="000000"/>
      </a:lt1>
      <a:dk2>
        <a:srgbClr val="000000"/>
      </a:dk2>
      <a:lt2>
        <a:srgbClr val="5F5F5F"/>
      </a:lt2>
      <a:accent1>
        <a:srgbClr val="FFCC00"/>
      </a:accent1>
      <a:accent2>
        <a:srgbClr val="006600"/>
      </a:accent2>
      <a:accent3>
        <a:srgbClr val="AAAAAA"/>
      </a:accent3>
      <a:accent4>
        <a:srgbClr val="000000"/>
      </a:accent4>
      <a:accent5>
        <a:srgbClr val="FFE2AA"/>
      </a:accent5>
      <a:accent6>
        <a:srgbClr val="005C00"/>
      </a:accent6>
      <a:hlink>
        <a:srgbClr val="CC00CC"/>
      </a:hlink>
      <a:folHlink>
        <a:srgbClr val="990099"/>
      </a:folHlink>
    </a:clrScheme>
    <a:fontScheme name="Robertson Chapter 1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obertson Chapter 1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bertson Chapter 1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ertson Chapter 1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 Template with Mason Logo.pptx" id="{08153DA8-E02C-49B9-BA84-EE4CC350C29E}" vid="{71149EA2-43CC-4762-9CE7-23E76FC6C2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Robertson Chapter 1">
    <a:majorFont>
      <a:latin typeface="Arial"/>
      <a:ea typeface=""/>
      <a:cs typeface="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E87E8F7FAFCB489F55E803EBAC5AE4" ma:contentTypeVersion="11" ma:contentTypeDescription="Create a new document." ma:contentTypeScope="" ma:versionID="62e3445dae458a66469d918bda17ece0">
  <xsd:schema xmlns:xsd="http://www.w3.org/2001/XMLSchema" xmlns:xs="http://www.w3.org/2001/XMLSchema" xmlns:p="http://schemas.microsoft.com/office/2006/metadata/properties" xmlns:ns3="89492aec-fcc8-4799-a2c1-aa0c9f42ab64" xmlns:ns4="7816160e-67ce-46db-bf32-12333321956a" targetNamespace="http://schemas.microsoft.com/office/2006/metadata/properties" ma:root="true" ma:fieldsID="9adbe1d328c0f7e889bedfe0d8e10fdd" ns3:_="" ns4:_="">
    <xsd:import namespace="89492aec-fcc8-4799-a2c1-aa0c9f42ab64"/>
    <xsd:import namespace="7816160e-67ce-46db-bf32-1233332195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492aec-fcc8-4799-a2c1-aa0c9f42a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16160e-67ce-46db-bf32-1233332195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8EEB6A-1498-4256-8289-7F757C85C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492aec-fcc8-4799-a2c1-aa0c9f42ab64"/>
    <ds:schemaRef ds:uri="7816160e-67ce-46db-bf32-1233332195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5ECD66-A56F-4B99-A5B8-98CD8E585F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88E632-2693-471C-8ECE-D66CD476F7B9}">
  <ds:schemaRefs>
    <ds:schemaRef ds:uri="http://schemas.openxmlformats.org/package/2006/metadata/core-properties"/>
    <ds:schemaRef ds:uri="http://purl.org/dc/terms/"/>
    <ds:schemaRef ds:uri="89492aec-fcc8-4799-a2c1-aa0c9f42ab64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7816160e-67ce-46db-bf32-12333321956a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 with Mason Logo</Template>
  <TotalTime>2</TotalTime>
  <Words>3765</Words>
  <Application>Microsoft Office PowerPoint</Application>
  <PresentationFormat>Widescreen</PresentationFormat>
  <Paragraphs>1024</Paragraphs>
  <Slides>62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Arial,Sans-Serif</vt:lpstr>
      <vt:lpstr>Calibri</vt:lpstr>
      <vt:lpstr>Cambria Math</vt:lpstr>
      <vt:lpstr>Symbol</vt:lpstr>
      <vt:lpstr>Times</vt:lpstr>
      <vt:lpstr>Times New Roman</vt:lpstr>
      <vt:lpstr>Wingdings</vt:lpstr>
      <vt:lpstr>Robertson Chapter 1</vt:lpstr>
      <vt:lpstr>Robertson Chapter 1</vt:lpstr>
      <vt:lpstr>Artificial Intelligence for Systems Engineering: Requirements Identification</vt:lpstr>
      <vt:lpstr>Executive Summary</vt:lpstr>
      <vt:lpstr>Agenda</vt:lpstr>
      <vt:lpstr>Requirements Collection Process</vt:lpstr>
      <vt:lpstr>As-Is Process</vt:lpstr>
      <vt:lpstr>Problem and Need Statement</vt:lpstr>
      <vt:lpstr>Agenda</vt:lpstr>
      <vt:lpstr>To-Be Process </vt:lpstr>
      <vt:lpstr>Agenda</vt:lpstr>
      <vt:lpstr>Data Collection</vt:lpstr>
      <vt:lpstr>Functional Architecture of Deliverables: Slicing Sentences</vt:lpstr>
      <vt:lpstr>Functional Architecture of Deliverables: Training Models</vt:lpstr>
      <vt:lpstr>Functional Architecture of Deliverables: Predicting</vt:lpstr>
      <vt:lpstr>Model Performance and Evaluation</vt:lpstr>
      <vt:lpstr>Model Alternatives</vt:lpstr>
      <vt:lpstr>Agenda</vt:lpstr>
      <vt:lpstr>Model Prediction Combinations</vt:lpstr>
      <vt:lpstr>Model Results – Prediction Comparisons</vt:lpstr>
      <vt:lpstr>Impact</vt:lpstr>
      <vt:lpstr>Agenda</vt:lpstr>
      <vt:lpstr>GUI</vt:lpstr>
      <vt:lpstr>Prototype Output - Summary</vt:lpstr>
      <vt:lpstr>Prototype Output – BOW (FNN)</vt:lpstr>
      <vt:lpstr>Prototype Output - CNN</vt:lpstr>
      <vt:lpstr>Prototype Output - BERT</vt:lpstr>
      <vt:lpstr>Agenda</vt:lpstr>
      <vt:lpstr>Future Work</vt:lpstr>
      <vt:lpstr>Questions</vt:lpstr>
      <vt:lpstr>Back Up Slides</vt:lpstr>
      <vt:lpstr>Concept Of Operations</vt:lpstr>
      <vt:lpstr>AI in Systems Engineering</vt:lpstr>
      <vt:lpstr>Work Breakdown Structure (WBS)</vt:lpstr>
      <vt:lpstr>Current Requirement Analysis Tools</vt:lpstr>
      <vt:lpstr>Machine Learning for Requirements Identification</vt:lpstr>
      <vt:lpstr>Requirements</vt:lpstr>
      <vt:lpstr>Mission Requirements</vt:lpstr>
      <vt:lpstr>Design Requirements – Slicing Sentences</vt:lpstr>
      <vt:lpstr>Design Requirements - Training</vt:lpstr>
      <vt:lpstr>Design Requirements - Testing</vt:lpstr>
      <vt:lpstr>Design Requirements - Output</vt:lpstr>
      <vt:lpstr>Functional Architecture</vt:lpstr>
      <vt:lpstr>Functional Architecture</vt:lpstr>
      <vt:lpstr>Functional Architecture – Slicing Sentences</vt:lpstr>
      <vt:lpstr>Functional Architecture - Training</vt:lpstr>
      <vt:lpstr>Network Architecture: FNN Model</vt:lpstr>
      <vt:lpstr>Network Architecture: CNN Model</vt:lpstr>
      <vt:lpstr>Network Architecture: CNN Model</vt:lpstr>
      <vt:lpstr>Network Architecture: Semantic Model</vt:lpstr>
      <vt:lpstr>Objectives</vt:lpstr>
      <vt:lpstr>Assumptions</vt:lpstr>
      <vt:lpstr>Methodology for Developing an AI Prototype</vt:lpstr>
      <vt:lpstr>Neural Network Metrics</vt:lpstr>
      <vt:lpstr>Model Results - Metrics</vt:lpstr>
      <vt:lpstr>Strategy 1: Greatest Percent Requirements Identified</vt:lpstr>
      <vt:lpstr>Strategy 2: Least Sentences to Review</vt:lpstr>
      <vt:lpstr>Strategy 3: Balance Number of Sentences to Review and Percent of Identified Requirements</vt:lpstr>
      <vt:lpstr>Verification and Validation</vt:lpstr>
      <vt:lpstr>Verification</vt:lpstr>
      <vt:lpstr>Validation</vt:lpstr>
      <vt:lpstr>Challenges With Developing an AI Prototype</vt:lpstr>
      <vt:lpstr>Methodology for incorporating AI into the System Engineering </vt:lpstr>
      <vt:lpstr>Resources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mtaylo39</cp:lastModifiedBy>
  <cp:revision>2</cp:revision>
  <dcterms:created xsi:type="dcterms:W3CDTF">2021-02-02T19:55:30Z</dcterms:created>
  <dcterms:modified xsi:type="dcterms:W3CDTF">2021-05-07T01:44:02Z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0x0101006AE87E8F7FAFCB489F55E803EBAC5AE4</vt:lpwstr>
  </property>
</Properties>
</file>