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4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3" r:id="rId18"/>
  </p:sldIdLst>
  <p:sldSz cx="9144000" cy="6858000" type="screen4x3"/>
  <p:notesSz cx="6797675" cy="9926638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Cím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5" name="Alcím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1" name="Dátum hely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Kép hely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Cím hely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1" name="Szöveg hely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CBAA740-5BFF-4D5C-B2F4-48E891A964D7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26263F4-E54A-491B-AB90-6E630690484D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jWkCHDRqTw&amp;index=133&amp;list=PL1A1RK79XPzhU9WHbYRRhnJSa2sht3O6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sTXoURetgM" TargetMode="External"/><Relationship Id="rId2" Type="http://schemas.openxmlformats.org/officeDocument/2006/relationships/hyperlink" Target="https://www.youtube.com/watch?v=hVychk3NR4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rzA319MS8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Munkajog előadás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419872" y="4077072"/>
            <a:ext cx="5114778" cy="1101248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4800" b="1" dirty="0" smtClean="0"/>
              <a:t>Munkajog alapintézményei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4800" b="1" dirty="0" smtClean="0"/>
              <a:t>A munkajog alapszabályai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4800" b="1" dirty="0" smtClean="0"/>
              <a:t>A munkaviszony alanyai és a munkaszerződés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4800" b="1" dirty="0" smtClean="0"/>
              <a:t>A megbízási, a vállalkozói és a munkajogi jogviszony különbségei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4800" b="1" dirty="0" smtClean="0"/>
              <a:t>A munkavégzés szabályai (munkaidő, pihenőidő, rendkívüli munkavégzés, rendes és rendkívüli szabadság, a munka díjazása)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851920" y="6021288"/>
            <a:ext cx="37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>
                <a:solidFill>
                  <a:schemeClr val="bg1"/>
                </a:solidFill>
              </a:rPr>
              <a:t>2019</a:t>
            </a:r>
            <a:r>
              <a:rPr lang="hu-HU" sz="1100" b="1" dirty="0" smtClean="0">
                <a:solidFill>
                  <a:schemeClr val="bg1"/>
                </a:solidFill>
              </a:rPr>
              <a:t>. BGE</a:t>
            </a:r>
            <a:endParaRPr lang="hu-HU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1800" b="1" u="sng" dirty="0" smtClean="0"/>
              <a:t>Azonnali hatályú felmondás</a:t>
            </a:r>
            <a:r>
              <a:rPr lang="hu-HU" sz="1800" dirty="0" smtClean="0"/>
              <a:t>: bármelyik fél, </a:t>
            </a:r>
            <a:r>
              <a:rPr lang="hu-HU" sz="1800" b="1" dirty="0" smtClean="0">
                <a:solidFill>
                  <a:srgbClr val="FF0000"/>
                </a:solidFill>
              </a:rPr>
              <a:t>HA</a:t>
            </a:r>
            <a:r>
              <a:rPr lang="hu-HU" sz="1800" dirty="0" smtClean="0"/>
              <a:t> a másik fél a munkaviszonyból származó lényeges kötelezettségét szándékosan vagy súlyos gondatlansággal jelentős mértékben megszegi, vagy egyébként olyan magatartást tanúsít, amely a munkaviszony fenntartását lehetetlenné teszi.</a:t>
            </a:r>
          </a:p>
          <a:p>
            <a:pPr marL="0" indent="0" algn="just">
              <a:buNone/>
            </a:pPr>
            <a:r>
              <a:rPr lang="hu-HU" sz="1800" dirty="0" smtClean="0"/>
              <a:t>Okról való tudomásszerzéstől számított 15 napon belül, de </a:t>
            </a:r>
            <a:r>
              <a:rPr lang="hu-HU" sz="1800" dirty="0" err="1" smtClean="0"/>
              <a:t>max</a:t>
            </a:r>
            <a:r>
              <a:rPr lang="hu-HU" sz="1800" dirty="0" smtClean="0"/>
              <a:t> 1 éven belül.</a:t>
            </a:r>
          </a:p>
          <a:p>
            <a:pPr marL="0" indent="0" algn="just">
              <a:buNone/>
            </a:pPr>
            <a:r>
              <a:rPr lang="hu-HU" sz="1800" dirty="0" smtClean="0"/>
              <a:t>Indokolni kell, az indoknak okszerűnek, világosnak, valóságosnak, és a munkaviszonnyal összefüggőnek kell lennie. Próbaidő alatt, és határozott idejű munkaszerződés esetén nincs indokolási kötelezettség.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7499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Eljárás a munkaviszony megszűnése(megszüntetése) esetén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 smtClean="0"/>
              <a:t>Munkakör átadása, munkáltatóval való elszámolás</a:t>
            </a:r>
          </a:p>
          <a:p>
            <a:pPr algn="just"/>
            <a:r>
              <a:rPr lang="hu-HU" dirty="0" smtClean="0"/>
              <a:t>Felmondás esetén az utolsó munkában töltött naptól, egyébként legkésőbb a munkaviszony megszűnésétől számított 5. munkanapon a munkavállaló részére ki kell fizetni a munkabérét, egyéb járandóságait, valamint ki kell adni a munkaviszonyra vonatkozó szabályban és egyéb jogszabályokban előírt igazolásokat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26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munkavégzés szabályai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hu-HU" sz="4400" b="1" u="sng" dirty="0" smtClean="0"/>
              <a:t>Munkaidő és pihenőidő</a:t>
            </a:r>
          </a:p>
          <a:p>
            <a:endParaRPr lang="hu-HU" dirty="0"/>
          </a:p>
          <a:p>
            <a:pPr algn="just"/>
            <a:r>
              <a:rPr lang="hu-HU" b="1" u="sng" dirty="0" smtClean="0"/>
              <a:t>Munkaidő:</a:t>
            </a:r>
            <a:r>
              <a:rPr lang="hu-HU" dirty="0" smtClean="0"/>
              <a:t> a munkavégzésre előírt idő kezdetétől annak befejezéséig tartó idő, valamint a munkavégzéshez kapcsolódó előkészítő és befejező tevékenység tartama. A teljes napi munkaidő napi 8 óra (általános teljes napi munkaidő).</a:t>
            </a:r>
          </a:p>
          <a:p>
            <a:pPr algn="just"/>
            <a:endParaRPr lang="hu-HU" dirty="0" smtClean="0"/>
          </a:p>
          <a:p>
            <a:pPr algn="just"/>
            <a:r>
              <a:rPr lang="hu-HU" b="1" u="sng" dirty="0" smtClean="0"/>
              <a:t>Pihenőidő:</a:t>
            </a:r>
            <a:r>
              <a:rPr lang="hu-HU" dirty="0" smtClean="0"/>
              <a:t> A napi munka befejezése és a következő munkanapi munkakezdés között legalább tizenegy óra egybefüggő pihenőidőt (a továbbiakban: napi pihenőidő) kell biztosítani. </a:t>
            </a:r>
            <a:r>
              <a:rPr lang="hu-HU" dirty="0" smtClean="0">
                <a:solidFill>
                  <a:srgbClr val="FF0000"/>
                </a:solidFill>
              </a:rPr>
              <a:t>DE</a:t>
            </a:r>
            <a:r>
              <a:rPr lang="hu-HU" dirty="0" smtClean="0"/>
              <a:t>, ez változhat ha az általánostól eltérő munkavégzésre kötelezett a munkavállaló (</a:t>
            </a:r>
            <a:r>
              <a:rPr lang="hu-HU" dirty="0" err="1" smtClean="0"/>
              <a:t>pl</a:t>
            </a:r>
            <a:r>
              <a:rPr lang="hu-HU" dirty="0" smtClean="0"/>
              <a:t>: az osztott munkaidőben, a megszakítás nélküli, a több műszakos, az idényjellegű tevékenység).</a:t>
            </a:r>
          </a:p>
          <a:p>
            <a:pPr marL="0" indent="0" algn="just">
              <a:buNone/>
            </a:pPr>
            <a:r>
              <a:rPr lang="hu-HU" dirty="0" smtClean="0"/>
              <a:t> </a:t>
            </a:r>
          </a:p>
          <a:p>
            <a:pPr algn="just"/>
            <a:r>
              <a:rPr lang="hu-HU" b="1" u="sng" dirty="0" smtClean="0"/>
              <a:t>Heti pihenőnap, heti pihenőidő: </a:t>
            </a:r>
            <a:r>
              <a:rPr lang="hu-HU" dirty="0" smtClean="0"/>
              <a:t>a munkavállalót hetenként két pihenőnap illeti meg, a heti pihenőnapok helyett, hetenként legalább negyvennyolc órát kitevő, megszakítás nélküli heti pihenőidőt kell kiadni.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32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hu-HU" sz="3300" b="1" u="sng" dirty="0" smtClean="0"/>
              <a:t>Rendkívüli munkavégzés</a:t>
            </a:r>
          </a:p>
          <a:p>
            <a:pPr marL="0" indent="0" algn="ctr">
              <a:buNone/>
            </a:pPr>
            <a:endParaRPr lang="hu-HU" sz="3300" b="1" u="sng" dirty="0" smtClean="0"/>
          </a:p>
          <a:p>
            <a:pPr marL="0" indent="0" algn="just">
              <a:buNone/>
            </a:pPr>
            <a:r>
              <a:rPr lang="hu-HU" dirty="0" smtClean="0"/>
              <a:t>Munkaidő-beosztástól eltérő munkaidő, </a:t>
            </a:r>
            <a:r>
              <a:rPr lang="hu-HU" dirty="0" smtClean="0">
                <a:solidFill>
                  <a:schemeClr val="accent5">
                    <a:lumMod val="75000"/>
                  </a:schemeClr>
                </a:solidFill>
              </a:rPr>
              <a:t>magyarul a „túlóra”</a:t>
            </a:r>
            <a:r>
              <a:rPr lang="hu-HU" dirty="0" smtClean="0"/>
              <a:t>, és az ügyelet tartama.</a:t>
            </a:r>
          </a:p>
          <a:p>
            <a:pPr marL="0" indent="0" algn="just">
              <a:buNone/>
            </a:pPr>
            <a:r>
              <a:rPr lang="hu-HU" dirty="0" smtClean="0"/>
              <a:t>A rendkívüli munkaidőt a munkavállaló kérése esetén írásban kell elrendelni.</a:t>
            </a:r>
          </a:p>
          <a:p>
            <a:pPr marL="0" indent="0" algn="just">
              <a:buNone/>
            </a:pPr>
            <a:endParaRPr lang="hu-HU" dirty="0" smtClean="0"/>
          </a:p>
          <a:p>
            <a:pPr marL="0" indent="0" algn="just">
              <a:buNone/>
            </a:pPr>
            <a:r>
              <a:rPr lang="hu-HU" b="1" u="sng" dirty="0" smtClean="0"/>
              <a:t>Munkaszüneti napokon elrendelt</a:t>
            </a:r>
            <a:r>
              <a:rPr lang="hu-HU" dirty="0" smtClean="0"/>
              <a:t>: ha a munkavállaló rendes munkanapokon e napokon egyébként is foglalkoztatható. Baleset, elemi csapás, súlyos kár, az egészséget vagy a környezetet fenyegető közvetlen és súlyos veszély megelőzése, elhárítása érdekében korlátozás nélkül elrendelhető.</a:t>
            </a:r>
          </a:p>
          <a:p>
            <a:pPr marL="0" indent="0" algn="just">
              <a:buNone/>
            </a:pPr>
            <a:endParaRPr lang="hu-HU" dirty="0" smtClean="0"/>
          </a:p>
          <a:p>
            <a:pPr marL="0" indent="0" algn="just">
              <a:buNone/>
            </a:pPr>
            <a:r>
              <a:rPr lang="hu-HU" dirty="0" smtClean="0">
                <a:solidFill>
                  <a:srgbClr val="FF0000"/>
                </a:solidFill>
              </a:rPr>
              <a:t>Maximum évente 250 óra lehet </a:t>
            </a:r>
            <a:r>
              <a:rPr lang="hu-HU" dirty="0" smtClean="0"/>
              <a:t>(teljes napi munkaidő esetén), azonban a munkáltató és a munkavállaló írásban megállapodhat plusz 150 óra túlmunkában, ami az önként vállalt „túlóra”. Ezt a megállapodást a naptári év végével a munkavállaló felmondhatja.</a:t>
            </a:r>
          </a:p>
          <a:p>
            <a:pPr marL="0" indent="0" algn="just">
              <a:buNone/>
            </a:pPr>
            <a:r>
              <a:rPr lang="hu-HU" dirty="0" smtClean="0"/>
              <a:t>Kollektív szerződés esetén </a:t>
            </a:r>
            <a:r>
              <a:rPr lang="hu-HU" dirty="0" err="1" smtClean="0"/>
              <a:t>max</a:t>
            </a:r>
            <a:r>
              <a:rPr lang="hu-HU" dirty="0" smtClean="0"/>
              <a:t> évi 300 óra+ 100 óra önként vállalt „túlóra”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14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Szabadság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609416"/>
            <a:ext cx="7300664" cy="505994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u-HU" sz="9600" b="1" u="sng" dirty="0" smtClean="0"/>
              <a:t>Rendes és rendkívüli szabadság</a:t>
            </a:r>
          </a:p>
          <a:p>
            <a:pPr marL="0" indent="0" algn="just">
              <a:buNone/>
            </a:pPr>
            <a:endParaRPr lang="hu-HU" b="1" u="sng" dirty="0" smtClean="0"/>
          </a:p>
          <a:p>
            <a:pPr marL="0" indent="0" algn="just">
              <a:buNone/>
            </a:pPr>
            <a:r>
              <a:rPr lang="hu-HU" sz="5600" b="1" dirty="0">
                <a:solidFill>
                  <a:srgbClr val="FF0000"/>
                </a:solidFill>
              </a:rPr>
              <a:t>A szabadságot </a:t>
            </a:r>
            <a:r>
              <a:rPr lang="hu-HU" sz="5600" b="1" dirty="0"/>
              <a:t>- a munkavállaló előzetes meghallgatása után - </a:t>
            </a:r>
            <a:r>
              <a:rPr lang="hu-HU" sz="5600" b="1" dirty="0">
                <a:solidFill>
                  <a:srgbClr val="FF0000"/>
                </a:solidFill>
              </a:rPr>
              <a:t>a munkáltató adja ki! </a:t>
            </a:r>
            <a:r>
              <a:rPr lang="hu-HU" sz="5600" b="1" dirty="0"/>
              <a:t>A munkáltató évente hét munkanap szabadságot - a munkaviszony első három hónapját kivéve - legfeljebb két részletben a munkavállaló kérésének megfelelő időpontban köteles </a:t>
            </a:r>
            <a:r>
              <a:rPr lang="hu-HU" sz="5600" b="1" dirty="0" smtClean="0"/>
              <a:t>kiadni.</a:t>
            </a:r>
          </a:p>
          <a:p>
            <a:pPr marL="0" indent="0" algn="just">
              <a:buNone/>
            </a:pPr>
            <a:r>
              <a:rPr lang="hu-HU" sz="5600" b="1" dirty="0" smtClean="0"/>
              <a:t>A szabadságot úgy kell kiadni, hogy a </a:t>
            </a:r>
            <a:r>
              <a:rPr lang="hu-HU" sz="5600" b="1" dirty="0" smtClean="0">
                <a:solidFill>
                  <a:srgbClr val="FF0000"/>
                </a:solidFill>
              </a:rPr>
              <a:t>munkavállaló egybefüggő 14 napra mentesüljön a munkavégzés alól</a:t>
            </a:r>
            <a:r>
              <a:rPr lang="hu-HU" sz="5600" b="1" dirty="0" smtClean="0"/>
              <a:t>. Az </a:t>
            </a:r>
            <a:r>
              <a:rPr lang="hu-HU" sz="5600" b="1" dirty="0" smtClean="0">
                <a:solidFill>
                  <a:srgbClr val="FF0000"/>
                </a:solidFill>
              </a:rPr>
              <a:t>esedékesség évében </a:t>
            </a:r>
            <a:r>
              <a:rPr lang="hu-HU" sz="5600" b="1" dirty="0" smtClean="0"/>
              <a:t>kell kiadni, </a:t>
            </a:r>
            <a:r>
              <a:rPr lang="hu-HU" sz="5600" b="1" dirty="0" smtClean="0">
                <a:solidFill>
                  <a:srgbClr val="FF0000"/>
                </a:solidFill>
              </a:rPr>
              <a:t>KIVÉVE</a:t>
            </a:r>
            <a:r>
              <a:rPr lang="hu-HU" sz="5600" b="1" dirty="0" smtClean="0"/>
              <a:t>, ha </a:t>
            </a:r>
            <a:r>
              <a:rPr lang="hu-HU" sz="5600" b="1" dirty="0"/>
              <a:t>a </a:t>
            </a:r>
            <a:r>
              <a:rPr lang="hu-HU" sz="5600" b="1" dirty="0">
                <a:solidFill>
                  <a:srgbClr val="FF0000"/>
                </a:solidFill>
              </a:rPr>
              <a:t>munkaviszony</a:t>
            </a:r>
            <a:r>
              <a:rPr lang="hu-HU" sz="5600" b="1" dirty="0"/>
              <a:t> </a:t>
            </a:r>
            <a:r>
              <a:rPr lang="hu-HU" sz="5600" b="1" dirty="0">
                <a:solidFill>
                  <a:srgbClr val="FF0000"/>
                </a:solidFill>
              </a:rPr>
              <a:t>október </a:t>
            </a:r>
            <a:r>
              <a:rPr lang="hu-HU" sz="5600" b="1" dirty="0" smtClean="0">
                <a:solidFill>
                  <a:srgbClr val="FF0000"/>
                </a:solidFill>
              </a:rPr>
              <a:t>1-én </a:t>
            </a:r>
            <a:r>
              <a:rPr lang="hu-HU" sz="5600" b="1" dirty="0">
                <a:solidFill>
                  <a:srgbClr val="FF0000"/>
                </a:solidFill>
              </a:rPr>
              <a:t>vagy azt követően kezdődött</a:t>
            </a:r>
            <a:r>
              <a:rPr lang="hu-HU" sz="5600" b="1" dirty="0"/>
              <a:t>, a munkáltató az esedékességet </a:t>
            </a:r>
            <a:r>
              <a:rPr lang="hu-HU" sz="5600" b="1" dirty="0">
                <a:solidFill>
                  <a:srgbClr val="FF0000"/>
                </a:solidFill>
              </a:rPr>
              <a:t>követő év március 31-ig adhatja </a:t>
            </a:r>
            <a:r>
              <a:rPr lang="hu-HU" sz="5600" b="1" dirty="0" smtClean="0">
                <a:solidFill>
                  <a:srgbClr val="FF0000"/>
                </a:solidFill>
              </a:rPr>
              <a:t>ki.</a:t>
            </a:r>
            <a:endParaRPr lang="hu-HU" sz="56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hu-HU" sz="5600" b="1" dirty="0"/>
          </a:p>
          <a:p>
            <a:pPr marL="0" indent="0" algn="just">
              <a:buNone/>
            </a:pPr>
            <a:endParaRPr lang="hu-HU" sz="5600" b="1" u="sng" dirty="0" smtClean="0"/>
          </a:p>
          <a:p>
            <a:pPr marL="0" indent="0" algn="just">
              <a:buNone/>
            </a:pPr>
            <a:r>
              <a:rPr lang="hu-HU" sz="5600" b="1" u="sng" dirty="0" smtClean="0"/>
              <a:t>Alapszabadság: </a:t>
            </a:r>
            <a:r>
              <a:rPr lang="hu-HU" sz="5600" dirty="0" smtClean="0"/>
              <a:t>20 nap</a:t>
            </a:r>
          </a:p>
          <a:p>
            <a:pPr marL="0" indent="0" algn="just">
              <a:buNone/>
            </a:pPr>
            <a:r>
              <a:rPr lang="hu-HU" sz="5600" dirty="0" smtClean="0"/>
              <a:t> </a:t>
            </a:r>
          </a:p>
          <a:p>
            <a:pPr marL="0" indent="0" algn="just">
              <a:buNone/>
            </a:pPr>
            <a:r>
              <a:rPr lang="hu-HU" sz="5600" b="1" u="sng" dirty="0" smtClean="0"/>
              <a:t>Pótszabadság:</a:t>
            </a:r>
            <a:r>
              <a:rPr lang="hu-HU" sz="5600" dirty="0" smtClean="0"/>
              <a:t> életkor alapján (25. életév betöltésének évében +1 nap, </a:t>
            </a:r>
            <a:r>
              <a:rPr lang="hu-HU" sz="5600" dirty="0" err="1" smtClean="0"/>
              <a:t>max</a:t>
            </a:r>
            <a:r>
              <a:rPr lang="hu-HU" sz="5600" dirty="0" smtClean="0"/>
              <a:t> + 10 nap, 45 éves kortól), gyermekek száma alapján (1 gyermek +2 nap, két gyermek +4 nap, 2-nél több gyermek +7 nap). </a:t>
            </a:r>
          </a:p>
          <a:p>
            <a:pPr marL="0" indent="0" algn="just">
              <a:buNone/>
            </a:pPr>
            <a:r>
              <a:rPr lang="hu-HU" sz="5600" dirty="0" smtClean="0"/>
              <a:t>Apának gyermek születése esetén + 5 nap (ikrek esetén + 7 nap). </a:t>
            </a:r>
          </a:p>
          <a:p>
            <a:pPr marL="0" indent="0" algn="just">
              <a:buNone/>
            </a:pPr>
            <a:r>
              <a:rPr lang="hu-HU" sz="5600" dirty="0" smtClean="0"/>
              <a:t>Fiatal (18 év alatti) munkavállalónak + 5 nap.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6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Clr>
                <a:srgbClr val="B13F9A"/>
              </a:buClr>
              <a:buNone/>
            </a:pPr>
            <a:endParaRPr lang="hu-HU" sz="1400" b="1" u="sng" dirty="0" smtClean="0">
              <a:solidFill>
                <a:prstClr val="black"/>
              </a:solidFill>
            </a:endParaRPr>
          </a:p>
          <a:p>
            <a:pPr marL="0" lvl="0" indent="0" algn="just">
              <a:buClr>
                <a:srgbClr val="B13F9A"/>
              </a:buClr>
              <a:buNone/>
            </a:pPr>
            <a:r>
              <a:rPr lang="hu-HU" sz="1400" b="1" u="sng" dirty="0" smtClean="0">
                <a:solidFill>
                  <a:prstClr val="black"/>
                </a:solidFill>
              </a:rPr>
              <a:t>Betegszabadság</a:t>
            </a:r>
            <a:r>
              <a:rPr lang="hu-HU" sz="1400" dirty="0" smtClean="0">
                <a:solidFill>
                  <a:prstClr val="black"/>
                </a:solidFill>
              </a:rPr>
              <a:t>:naptári </a:t>
            </a:r>
            <a:r>
              <a:rPr lang="hu-HU" sz="1400" dirty="0">
                <a:solidFill>
                  <a:prstClr val="black"/>
                </a:solidFill>
              </a:rPr>
              <a:t>évenként tizenöt munkanap</a:t>
            </a:r>
          </a:p>
          <a:p>
            <a:pPr marL="0" lvl="0" indent="0" algn="just">
              <a:buClr>
                <a:srgbClr val="B13F9A"/>
              </a:buClr>
              <a:buNone/>
            </a:pPr>
            <a:r>
              <a:rPr lang="hu-HU" sz="1400" dirty="0">
                <a:solidFill>
                  <a:prstClr val="black"/>
                </a:solidFill>
              </a:rPr>
              <a:t> </a:t>
            </a:r>
          </a:p>
          <a:p>
            <a:pPr marL="0" lvl="0" indent="0" algn="just">
              <a:buClr>
                <a:srgbClr val="B13F9A"/>
              </a:buClr>
              <a:buNone/>
            </a:pPr>
            <a:endParaRPr lang="hu-HU" sz="1400" b="1" u="sng" dirty="0" smtClean="0">
              <a:solidFill>
                <a:prstClr val="black"/>
              </a:solidFill>
            </a:endParaRPr>
          </a:p>
          <a:p>
            <a:pPr marL="0" lvl="0" indent="0" algn="just">
              <a:buClr>
                <a:srgbClr val="B13F9A"/>
              </a:buClr>
              <a:buNone/>
            </a:pPr>
            <a:r>
              <a:rPr lang="hu-HU" sz="1400" b="1" u="sng" dirty="0" smtClean="0">
                <a:solidFill>
                  <a:prstClr val="black"/>
                </a:solidFill>
              </a:rPr>
              <a:t>Szülési </a:t>
            </a:r>
            <a:r>
              <a:rPr lang="hu-HU" sz="1400" b="1" u="sng" dirty="0">
                <a:solidFill>
                  <a:prstClr val="black"/>
                </a:solidFill>
              </a:rPr>
              <a:t>szabadság</a:t>
            </a:r>
            <a:r>
              <a:rPr lang="hu-HU" sz="1400" dirty="0">
                <a:solidFill>
                  <a:prstClr val="black"/>
                </a:solidFill>
              </a:rPr>
              <a:t>: egybefüggő 24 hét (anya két hetet köteles igénybe venni)</a:t>
            </a:r>
          </a:p>
          <a:p>
            <a:pPr marL="0" lvl="0" indent="0" algn="just">
              <a:buClr>
                <a:srgbClr val="B13F9A"/>
              </a:buClr>
              <a:buNone/>
            </a:pPr>
            <a:endParaRPr lang="hu-HU" sz="1400" dirty="0">
              <a:solidFill>
                <a:prstClr val="black"/>
              </a:solidFill>
            </a:endParaRPr>
          </a:p>
          <a:p>
            <a:pPr marL="0" lvl="0" indent="0" algn="just">
              <a:buClr>
                <a:srgbClr val="B13F9A"/>
              </a:buClr>
              <a:buNone/>
            </a:pPr>
            <a:endParaRPr lang="hu-HU" sz="1400" b="1" u="sng" dirty="0" smtClean="0">
              <a:solidFill>
                <a:prstClr val="black"/>
              </a:solidFill>
            </a:endParaRPr>
          </a:p>
          <a:p>
            <a:pPr marL="0" lvl="0" indent="0" algn="just">
              <a:buClr>
                <a:srgbClr val="B13F9A"/>
              </a:buClr>
              <a:buNone/>
            </a:pPr>
            <a:r>
              <a:rPr lang="hu-HU" sz="1400" b="1" u="sng" dirty="0" smtClean="0">
                <a:solidFill>
                  <a:prstClr val="black"/>
                </a:solidFill>
              </a:rPr>
              <a:t>Fizetés </a:t>
            </a:r>
            <a:r>
              <a:rPr lang="hu-HU" sz="1400" b="1" u="sng" dirty="0">
                <a:solidFill>
                  <a:prstClr val="black"/>
                </a:solidFill>
              </a:rPr>
              <a:t>nélküli szabadság: </a:t>
            </a:r>
            <a:r>
              <a:rPr lang="hu-HU" sz="1400" dirty="0">
                <a:solidFill>
                  <a:prstClr val="black"/>
                </a:solidFill>
              </a:rPr>
              <a:t>munkavállalónak hozzátartozója tartós - előreláthatólag harminc napot meghaladó - személyes ápolása céljából, az ápolás idejére, de legfeljebb két évre, tényleges önkéntes tartalékos katonai szolgálatteljesítés tartamára. A munkavállaló a fizetés nélküli szabadság igénybevételét legalább tizenöt nappal korábban írásban köteles bejelenteni.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6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munka díjazása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hu-HU" dirty="0" smtClean="0">
                <a:solidFill>
                  <a:srgbClr val="FF0000"/>
                </a:solidFill>
              </a:rPr>
              <a:t>Munkaviszony létrejöttekor (amely munkaszerződéssel létesül), a munkáltató köteles a munkavállalót foglalkoztatni és munkabért fizetni.</a:t>
            </a:r>
          </a:p>
          <a:p>
            <a:pPr marL="0" indent="0" algn="just">
              <a:buNone/>
            </a:pPr>
            <a:r>
              <a:rPr lang="hu-HU" b="1" u="sng" dirty="0" smtClean="0"/>
              <a:t>Alapbér:</a:t>
            </a:r>
            <a:r>
              <a:rPr lang="hu-HU" dirty="0" smtClean="0"/>
              <a:t> minimum a legkisebb kötelező alapbér (2019-ben </a:t>
            </a:r>
            <a:r>
              <a:rPr lang="hu-HU" smtClean="0"/>
              <a:t>bruttó 149.000</a:t>
            </a:r>
            <a:r>
              <a:rPr lang="hu-HU" dirty="0" smtClean="0"/>
              <a:t>,- Ft), vagy garantált bérminimum </a:t>
            </a:r>
            <a:r>
              <a:rPr lang="hu-HU" smtClean="0"/>
              <a:t>(2019-ben bruttó 195.000</a:t>
            </a:r>
            <a:r>
              <a:rPr lang="hu-HU" dirty="0" smtClean="0"/>
              <a:t>,- Ft), megállapítható teljesítménybérként, vagy idő-, és teljesítménybérként is.</a:t>
            </a:r>
          </a:p>
          <a:p>
            <a:pPr marL="0" indent="0" algn="just">
              <a:buNone/>
            </a:pPr>
            <a:endParaRPr lang="hu-HU" dirty="0" smtClean="0"/>
          </a:p>
          <a:p>
            <a:pPr marL="0" indent="0" algn="just">
              <a:buNone/>
            </a:pPr>
            <a:r>
              <a:rPr lang="hu-HU" b="1" u="sng" dirty="0" smtClean="0"/>
              <a:t>Bérpótlék:</a:t>
            </a:r>
            <a:r>
              <a:rPr lang="hu-HU" dirty="0" smtClean="0"/>
              <a:t> a rendes munkaidőre járó munkabéren felül (hétvégi munkavégzés, éjszakai munkavégzés, délutáni munkavégzés, ünnepnapon történő munkavégzés)</a:t>
            </a:r>
          </a:p>
          <a:p>
            <a:pPr marL="0" indent="0" algn="just">
              <a:buNone/>
            </a:pPr>
            <a:endParaRPr lang="hu-HU" dirty="0" smtClean="0"/>
          </a:p>
          <a:p>
            <a:pPr marL="0" indent="0" algn="just">
              <a:buNone/>
            </a:pPr>
            <a:r>
              <a:rPr lang="hu-HU" b="1" u="sng" dirty="0" smtClean="0"/>
              <a:t>Munkabér kifizetése: </a:t>
            </a:r>
            <a:r>
              <a:rPr lang="hu-HU" dirty="0" smtClean="0"/>
              <a:t>utólag, legalább havonta egy alkalommal kell elszámolni, elszámolásáról a tárgyhónapot követő hónap 10. napjáig írásbeli tájékoztatást kell adni, a tárgyhónapot követő hónap 10. napjáig ki kell fizetni. A munkabért, ha a bérfizetési nap heti pihenőnapra (heti pihenőidőre) vagy munkaszüneti napra esik, legkésőbb az ezt </a:t>
            </a:r>
            <a:r>
              <a:rPr lang="hu-HU" dirty="0" smtClean="0">
                <a:solidFill>
                  <a:srgbClr val="FF0000"/>
                </a:solidFill>
              </a:rPr>
              <a:t>megelőző</a:t>
            </a:r>
            <a:r>
              <a:rPr lang="hu-HU" dirty="0" smtClean="0"/>
              <a:t> munkanapon kell kifizetni.</a:t>
            </a:r>
          </a:p>
          <a:p>
            <a:pPr marL="0" indent="0" algn="just">
              <a:buNone/>
            </a:pPr>
            <a:r>
              <a:rPr lang="hu-HU" dirty="0" smtClean="0"/>
              <a:t>A munkabért a munkavállaló munkahelyén vagy a munkáltató telephelyén munkaidőben kell kifizetni. </a:t>
            </a:r>
            <a:r>
              <a:rPr lang="hu-HU" dirty="0" smtClean="0">
                <a:solidFill>
                  <a:srgbClr val="FF0000"/>
                </a:solidFill>
              </a:rPr>
              <a:t>Szórakozóhelyen munkabér csak az ott dolgozóknak fizethető ki.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9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munka első törvénye: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2"/>
              </a:rPr>
              <a:t>https://www.youtube.com/watch?v=6jWkCHDRqTw&amp;index=133&amp;list=PL1A1RK79XPzhU9WHbYRRhnJSa2sht3O6v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442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1143000"/>
          </a:xfrm>
        </p:spPr>
        <p:txBody>
          <a:bodyPr/>
          <a:lstStyle/>
          <a:p>
            <a:pPr algn="ctr"/>
            <a:r>
              <a:rPr lang="hu-HU" dirty="0" smtClean="0"/>
              <a:t>Munkajog alapintézményei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1. Általános rendelkezések</a:t>
            </a:r>
          </a:p>
          <a:p>
            <a:r>
              <a:rPr lang="hu-HU" dirty="0" smtClean="0"/>
              <a:t>2. Munkaviszony</a:t>
            </a:r>
          </a:p>
          <a:p>
            <a:r>
              <a:rPr lang="hu-HU" dirty="0" smtClean="0"/>
              <a:t>3. Munkaügyi kapcsolatok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04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Munkajog alapszabályai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556792"/>
            <a:ext cx="7239000" cy="484632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u-HU" sz="6400" b="1" u="sng" dirty="0" smtClean="0"/>
              <a:t>1. Általános rendelkezések</a:t>
            </a:r>
          </a:p>
          <a:p>
            <a:pPr algn="just"/>
            <a:r>
              <a:rPr lang="hu-HU" sz="4800" b="1" u="sng" dirty="0" smtClean="0"/>
              <a:t>Cél:</a:t>
            </a:r>
            <a:r>
              <a:rPr lang="hu-HU" sz="4800" dirty="0" smtClean="0"/>
              <a:t> tisztességes foglalkoztatás alapvető szabályainak felállítása</a:t>
            </a:r>
          </a:p>
          <a:p>
            <a:pPr algn="just"/>
            <a:endParaRPr lang="hu-HU" sz="4800" dirty="0" smtClean="0"/>
          </a:p>
          <a:p>
            <a:pPr algn="just"/>
            <a:r>
              <a:rPr lang="hu-HU" sz="4800" b="1" u="sng" dirty="0" smtClean="0"/>
              <a:t>Hatály:</a:t>
            </a:r>
            <a:r>
              <a:rPr lang="hu-HU" sz="4800" dirty="0" smtClean="0"/>
              <a:t> munkáltató, munkavállaló, érdek-képviseleti szervek, szakszervezet, üzemi tanács</a:t>
            </a:r>
          </a:p>
          <a:p>
            <a:pPr algn="just"/>
            <a:endParaRPr lang="hu-HU" sz="4800" dirty="0" smtClean="0"/>
          </a:p>
          <a:p>
            <a:pPr algn="just"/>
            <a:r>
              <a:rPr lang="hu-HU" sz="4800" b="1" u="sng" dirty="0"/>
              <a:t>M</a:t>
            </a:r>
            <a:r>
              <a:rPr lang="hu-HU" sz="4800" b="1" u="sng" dirty="0" smtClean="0"/>
              <a:t>agatartási követelmények:</a:t>
            </a:r>
            <a:r>
              <a:rPr lang="hu-HU" sz="4800" b="1" dirty="0" smtClean="0"/>
              <a:t> </a:t>
            </a:r>
            <a:r>
              <a:rPr lang="hu-HU" sz="4800" dirty="0" smtClean="0"/>
              <a:t>jóhiszeműség és tisztesség elvének megfelelően kell </a:t>
            </a:r>
            <a:r>
              <a:rPr lang="hu-HU" sz="4800" dirty="0"/>
              <a:t>eljárni, kölcsönös együttműködés, nem lehet olyan magatartást tanúsítani, amely a másik fél jogát, jogos érdekét sérti. A jóhiszeműség és tisztesség követelményét sérti az is, akinek joggyakorlása szemben áll olyan korábbi magatartásával, amelyben a másik fél okkal </a:t>
            </a:r>
            <a:r>
              <a:rPr lang="hu-HU" sz="4800" dirty="0" smtClean="0"/>
              <a:t>bízhatott. </a:t>
            </a:r>
            <a:r>
              <a:rPr lang="hu-HU" sz="4800" dirty="0" smtClean="0">
                <a:solidFill>
                  <a:srgbClr val="FF0000"/>
                </a:solidFill>
              </a:rPr>
              <a:t>Tilos a joggal való visszaélés. </a:t>
            </a:r>
          </a:p>
          <a:p>
            <a:pPr marL="0" indent="0" algn="just">
              <a:buNone/>
            </a:pPr>
            <a:r>
              <a:rPr lang="hu-HU" sz="4800" dirty="0" smtClean="0"/>
              <a:t> </a:t>
            </a:r>
          </a:p>
          <a:p>
            <a:pPr algn="just"/>
            <a:r>
              <a:rPr lang="hu-HU" sz="4800" b="1" u="sng" dirty="0" smtClean="0"/>
              <a:t>Személyiségi jogok védelme:</a:t>
            </a:r>
            <a:r>
              <a:rPr lang="hu-HU" sz="4800" b="1" dirty="0" smtClean="0"/>
              <a:t> </a:t>
            </a:r>
            <a:r>
              <a:rPr lang="hu-HU" sz="4800" dirty="0" err="1" smtClean="0"/>
              <a:t>Ptk-ban</a:t>
            </a:r>
            <a:r>
              <a:rPr lang="hu-HU" sz="4800" dirty="0" smtClean="0"/>
              <a:t> nevesített személyiségi </a:t>
            </a:r>
            <a:r>
              <a:rPr lang="hu-HU" sz="4800" dirty="0"/>
              <a:t>jogok:az élet, a testi épség és az egészség </a:t>
            </a:r>
            <a:r>
              <a:rPr lang="hu-HU" sz="4800" dirty="0" smtClean="0"/>
              <a:t>megsértése;a </a:t>
            </a:r>
            <a:r>
              <a:rPr lang="hu-HU" sz="4800" dirty="0"/>
              <a:t>személyes szabadság, a magánélet, a magánlakás megsértése</a:t>
            </a:r>
            <a:r>
              <a:rPr lang="hu-HU" sz="4800" dirty="0" smtClean="0"/>
              <a:t>;</a:t>
            </a:r>
            <a:r>
              <a:rPr lang="hu-HU" sz="4800" dirty="0"/>
              <a:t> a személy hátrányos </a:t>
            </a:r>
            <a:r>
              <a:rPr lang="hu-HU" sz="4800" dirty="0" smtClean="0"/>
              <a:t>megkülönböztetése, a </a:t>
            </a:r>
            <a:r>
              <a:rPr lang="hu-HU" sz="4800" dirty="0"/>
              <a:t>becsület és a </a:t>
            </a:r>
            <a:r>
              <a:rPr lang="hu-HU" sz="4800" dirty="0" err="1"/>
              <a:t>jóhírnév</a:t>
            </a:r>
            <a:r>
              <a:rPr lang="hu-HU" sz="4800" dirty="0"/>
              <a:t> megsértése</a:t>
            </a:r>
            <a:r>
              <a:rPr lang="hu-HU" sz="4800" dirty="0" smtClean="0"/>
              <a:t>;</a:t>
            </a:r>
            <a:r>
              <a:rPr lang="hu-HU" sz="4800" dirty="0"/>
              <a:t> a magántitokhoz és a személyes adatok védelméhez való jog megsértése</a:t>
            </a:r>
            <a:r>
              <a:rPr lang="hu-HU" sz="4800" dirty="0" smtClean="0"/>
              <a:t>;</a:t>
            </a:r>
            <a:r>
              <a:rPr lang="hu-HU" sz="4800" dirty="0"/>
              <a:t> a névviseléshez való jog megsértése</a:t>
            </a:r>
            <a:r>
              <a:rPr lang="hu-HU" sz="4800" dirty="0" smtClean="0"/>
              <a:t>;</a:t>
            </a:r>
            <a:r>
              <a:rPr lang="hu-HU" sz="4800" dirty="0"/>
              <a:t> a képmáshoz és a hangfelvételhez való jog megsértése</a:t>
            </a:r>
            <a:r>
              <a:rPr lang="hu-HU" sz="4800" dirty="0" smtClean="0"/>
              <a:t>.</a:t>
            </a:r>
          </a:p>
          <a:p>
            <a:pPr algn="just"/>
            <a:r>
              <a:rPr lang="hu-HU" sz="4800" b="1" u="sng" dirty="0" smtClean="0"/>
              <a:t>Egyenlő bánásmód követelménye</a:t>
            </a:r>
            <a:endParaRPr lang="hu-HU" sz="4800" dirty="0" smtClean="0"/>
          </a:p>
          <a:p>
            <a:pPr algn="just"/>
            <a:r>
              <a:rPr lang="hu-HU" sz="4800" b="1" u="sng" dirty="0" smtClean="0"/>
              <a:t>Jognyilatkozatokra vonatkozó szabályok:</a:t>
            </a:r>
            <a:r>
              <a:rPr lang="hu-HU" sz="4800" b="1" dirty="0" smtClean="0"/>
              <a:t> </a:t>
            </a:r>
            <a:r>
              <a:rPr lang="hu-HU" sz="4800" dirty="0" smtClean="0"/>
              <a:t>megállapodás, csak kölcsönösen a felek egyező akaratából, egyoldalú jognyilatkozat: a közléssel válik hatályossá, visszavonása csak a másik fél hozzájárulásával. Megtétel módja: személyesen, nincs alaki kötöttség, írásban vagy szóban</a:t>
            </a:r>
          </a:p>
          <a:p>
            <a:pPr algn="just"/>
            <a:endParaRPr lang="hu-HU" sz="4800" dirty="0" smtClean="0"/>
          </a:p>
          <a:p>
            <a:pPr algn="just"/>
            <a:r>
              <a:rPr lang="hu-HU" sz="4800" b="1" u="sng" dirty="0" smtClean="0"/>
              <a:t>Érvénytelenség</a:t>
            </a:r>
            <a:r>
              <a:rPr lang="hu-HU" sz="4800" b="1" dirty="0" smtClean="0"/>
              <a:t>:</a:t>
            </a:r>
            <a:r>
              <a:rPr lang="hu-HU" sz="4800" dirty="0" smtClean="0"/>
              <a:t> </a:t>
            </a:r>
            <a:r>
              <a:rPr lang="hu-HU" sz="4800" b="1" dirty="0" smtClean="0"/>
              <a:t>semmiség</a:t>
            </a:r>
            <a:r>
              <a:rPr lang="hu-HU" sz="4800" dirty="0" smtClean="0"/>
              <a:t> (munkaviszonyra vonatkozó szabályba ütközik, vagy munkaviszonyra vonatkozó szabály megkerülésével jött létre vagy nyilvánvalóan a jó erkölcsbe ütközik),  és </a:t>
            </a:r>
            <a:r>
              <a:rPr lang="hu-HU" sz="4800" b="1" dirty="0" smtClean="0"/>
              <a:t>megtámadhatóság</a:t>
            </a:r>
            <a:r>
              <a:rPr lang="hu-HU" sz="4800" dirty="0" smtClean="0"/>
              <a:t> (megkötésekor a fél valamely lényeges körülmény tekintetében tévedésben volt, feltéve, ha tévedését a másik fél okozta vagy felismerhette, jogellenes fenyegetés)</a:t>
            </a:r>
          </a:p>
          <a:p>
            <a:endParaRPr lang="hu-HU" sz="5600" dirty="0"/>
          </a:p>
        </p:txBody>
      </p:sp>
    </p:spTree>
    <p:extLst>
      <p:ext uri="{BB962C8B-B14F-4D97-AF65-F5344CB8AC3E}">
        <p14:creationId xmlns:p14="http://schemas.microsoft.com/office/powerpoint/2010/main" val="10780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 smtClean="0"/>
              <a:t>Egyenlő bánásmód</a:t>
            </a:r>
            <a:endParaRPr lang="hu-HU" sz="1600" dirty="0"/>
          </a:p>
          <a:p>
            <a:pPr marL="0" indent="0" algn="ctr">
              <a:buNone/>
            </a:pPr>
            <a:r>
              <a:rPr lang="hu-HU" sz="1800" dirty="0">
                <a:hlinkClick r:id="rId2"/>
              </a:rPr>
              <a:t>https://www.youtube.com/watch?v=hVychk3NR4A</a:t>
            </a:r>
            <a:endParaRPr lang="hu-HU" sz="1800" dirty="0"/>
          </a:p>
          <a:p>
            <a:pPr marL="0" indent="0" algn="just">
              <a:buNone/>
            </a:pPr>
            <a:r>
              <a:rPr lang="hu-HU" sz="1400" dirty="0" smtClean="0"/>
              <a:t>Egyenlő bánásmód és Jogellenes fenyegetés</a:t>
            </a:r>
          </a:p>
          <a:p>
            <a:pPr marL="0" indent="0" algn="ctr">
              <a:buNone/>
            </a:pPr>
            <a:r>
              <a:rPr lang="hu-HU" sz="1800" dirty="0">
                <a:hlinkClick r:id="rId3"/>
              </a:rPr>
              <a:t>https://</a:t>
            </a:r>
            <a:r>
              <a:rPr lang="hu-HU" sz="1800" dirty="0" smtClean="0">
                <a:hlinkClick r:id="rId3"/>
              </a:rPr>
              <a:t>www.youtube.com/watch?v=wsTXoURetgM</a:t>
            </a:r>
            <a:endParaRPr lang="hu-HU" sz="1800" dirty="0" smtClean="0"/>
          </a:p>
          <a:p>
            <a:pPr marL="0" indent="0" algn="ctr">
              <a:buNone/>
            </a:pPr>
            <a:endParaRPr lang="hu-HU" sz="1800" dirty="0"/>
          </a:p>
          <a:p>
            <a:pPr marL="0" indent="0" algn="ctr">
              <a:buNone/>
            </a:pPr>
            <a:endParaRPr lang="hu-HU" sz="1800" dirty="0" smtClean="0"/>
          </a:p>
          <a:p>
            <a:pPr marL="0" indent="0" algn="ctr">
              <a:buNone/>
            </a:pPr>
            <a:r>
              <a:rPr lang="hu-HU" sz="1800" dirty="0">
                <a:hlinkClick r:id="rId4"/>
              </a:rPr>
              <a:t>https://www.youtube.com/watch?v=frzA319MS8k</a:t>
            </a:r>
            <a:endParaRPr lang="hu-HU" sz="1800" dirty="0" smtClean="0"/>
          </a:p>
          <a:p>
            <a:pPr marL="0" indent="0" algn="just">
              <a:buNone/>
            </a:pPr>
            <a:endParaRPr lang="hu-HU" sz="1800" dirty="0"/>
          </a:p>
          <a:p>
            <a:pPr marL="0" indent="0" algn="just">
              <a:buNone/>
            </a:pPr>
            <a:endParaRPr lang="hu-HU" sz="1800" dirty="0" smtClean="0"/>
          </a:p>
          <a:p>
            <a:pPr marL="0" indent="0" algn="ctr">
              <a:buNone/>
            </a:pPr>
            <a:endParaRPr lang="hu-HU" sz="1800" dirty="0"/>
          </a:p>
          <a:p>
            <a:pPr marL="0" indent="0" algn="just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934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 smtClean="0"/>
              <a:t>Munkaviszony alanyai és a munkaszerződés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u="sng" dirty="0" smtClean="0"/>
              <a:t>Alanyok</a:t>
            </a:r>
            <a:r>
              <a:rPr lang="hu-HU" dirty="0" smtClean="0"/>
              <a:t>: munkáltató és munkavállaló</a:t>
            </a:r>
          </a:p>
          <a:p>
            <a:endParaRPr lang="hu-HU" dirty="0" smtClean="0"/>
          </a:p>
          <a:p>
            <a:r>
              <a:rPr lang="hu-HU" b="1" u="sng" dirty="0" smtClean="0"/>
              <a:t>Munkáltató</a:t>
            </a:r>
            <a:r>
              <a:rPr lang="hu-HU" dirty="0" smtClean="0"/>
              <a:t>: aki jogképes, DE kell hozzá munkaszerződés, akkor válik munkáltatóvá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b="1" u="sng" dirty="0" smtClean="0"/>
              <a:t>Munkavállaló:</a:t>
            </a:r>
            <a:r>
              <a:rPr lang="hu-HU" dirty="0" smtClean="0"/>
              <a:t> munkaszerződés alapján munkát végez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b="1" u="sng" dirty="0" smtClean="0"/>
              <a:t>Munkaszerződés:</a:t>
            </a:r>
            <a:r>
              <a:rPr lang="hu-HU" dirty="0" smtClean="0"/>
              <a:t> kizárólag írásban érvényes, ezzel jön létre maga a munkaviszony. Ha nem foglalják írásba, ez ellen érvénytelenségre csak a munkavállaló hivatkozhat, a munkába lépést követő 30 napon belül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24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4664"/>
          </a:xfrm>
        </p:spPr>
        <p:txBody>
          <a:bodyPr>
            <a:normAutofit/>
          </a:bodyPr>
          <a:lstStyle/>
          <a:p>
            <a:pPr algn="ctr"/>
            <a:r>
              <a:rPr lang="hu-HU" sz="1600" dirty="0" smtClean="0"/>
              <a:t>Megbízási, vállalkozási, és munkajogi jogviszony különbségei</a:t>
            </a:r>
            <a:endParaRPr lang="hu-HU" sz="1600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323478"/>
              </p:ext>
            </p:extLst>
          </p:nvPr>
        </p:nvGraphicFramePr>
        <p:xfrm>
          <a:off x="0" y="163894"/>
          <a:ext cx="8424935" cy="66967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285"/>
                <a:gridCol w="2424270"/>
                <a:gridCol w="3432380"/>
              </a:tblGrid>
              <a:tr h="6696744">
                <a:tc>
                  <a:txBody>
                    <a:bodyPr/>
                    <a:lstStyle/>
                    <a:p>
                      <a:r>
                        <a:rPr lang="hu-HU" sz="1200" u="sng" dirty="0" smtClean="0">
                          <a:solidFill>
                            <a:schemeClr val="tx1"/>
                          </a:solidFill>
                        </a:rPr>
                        <a:t>Megbízási szerződés</a:t>
                      </a:r>
                    </a:p>
                    <a:p>
                      <a:r>
                        <a:rPr lang="hu-HU" sz="1200" dirty="0" smtClean="0"/>
                        <a:t>Gondossági kötelem</a:t>
                      </a:r>
                    </a:p>
                    <a:p>
                      <a:r>
                        <a:rPr lang="hu-HU" sz="1200" dirty="0" smtClean="0"/>
                        <a:t>Szabályozása: Ptk.</a:t>
                      </a:r>
                    </a:p>
                    <a:p>
                      <a:endParaRPr lang="hu-HU" sz="1200" dirty="0" smtClean="0"/>
                    </a:p>
                    <a:p>
                      <a:r>
                        <a:rPr lang="hu-HU" sz="1200" dirty="0" smtClean="0"/>
                        <a:t>A megbízott a megbízó</a:t>
                      </a:r>
                      <a:r>
                        <a:rPr lang="hu-HU" sz="1200" baseline="0" dirty="0" smtClean="0"/>
                        <a:t> által rábízott feladatot köteles ellátni.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A megbízott saját nevében jár el, de köteles a megbízó utasításait követni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Megbízott megbízási díjra jogosult, kivéve, ha azért nem járt eredménnyel, mert a megbízott felróhatóan járt el</a:t>
                      </a:r>
                    </a:p>
                    <a:p>
                      <a:r>
                        <a:rPr lang="hu-HU" sz="1200" u="sng" baseline="0" dirty="0" smtClean="0">
                          <a:solidFill>
                            <a:schemeClr val="tx1"/>
                          </a:solidFill>
                        </a:rPr>
                        <a:t>Példa: </a:t>
                      </a:r>
                      <a:r>
                        <a:rPr lang="hu-HU" sz="1200" baseline="0" dirty="0" smtClean="0">
                          <a:solidFill>
                            <a:schemeClr val="tx1"/>
                          </a:solidFill>
                        </a:rPr>
                        <a:t>ügyvéd elveszti a pert, a megbízási díjra akkor is jogosult, azonban ha az ügyvédnek felróható a pervesztesség, mert nem ad be határidőn belül egy fontos bizonyítékot, az neki felróható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Mellérendelt viszonyban vannak a felek</a:t>
                      </a:r>
                    </a:p>
                    <a:p>
                      <a:r>
                        <a:rPr lang="hu-HU" sz="1200" baseline="0" dirty="0" smtClean="0"/>
                        <a:t>Szerződést bármelyik fél felmondhatja</a:t>
                      </a:r>
                    </a:p>
                    <a:p>
                      <a:r>
                        <a:rPr lang="hu-HU" sz="1200" baseline="0" dirty="0" smtClean="0"/>
                        <a:t>Lehetőség van ingyenes, tehát ellenszolgáltatás nélküli szerződéskötésre</a:t>
                      </a:r>
                    </a:p>
                    <a:p>
                      <a:r>
                        <a:rPr lang="hu-HU" sz="1200" baseline="0" dirty="0" smtClean="0"/>
                        <a:t>Írásban vagy szóban is</a:t>
                      </a:r>
                      <a:endParaRPr lang="hu-HU" sz="1200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hu-HU" sz="1200" u="sng" dirty="0" smtClean="0">
                          <a:solidFill>
                            <a:schemeClr val="tx1"/>
                          </a:solidFill>
                        </a:rPr>
                        <a:t>Vállalkozási szerződés</a:t>
                      </a:r>
                    </a:p>
                    <a:p>
                      <a:r>
                        <a:rPr lang="hu-HU" sz="1200" dirty="0" smtClean="0"/>
                        <a:t>Eredménykötelem</a:t>
                      </a:r>
                    </a:p>
                    <a:p>
                      <a:r>
                        <a:rPr lang="hu-HU" sz="1200" dirty="0" smtClean="0"/>
                        <a:t>Szabályozása: Ptk.</a:t>
                      </a:r>
                    </a:p>
                    <a:p>
                      <a:endParaRPr lang="hu-HU" sz="1200" dirty="0" smtClean="0"/>
                    </a:p>
                    <a:p>
                      <a:r>
                        <a:rPr lang="hu-HU" sz="1200" dirty="0" smtClean="0"/>
                        <a:t>A vállalkozó</a:t>
                      </a:r>
                      <a:r>
                        <a:rPr lang="hu-HU" sz="1200" baseline="0" dirty="0" smtClean="0"/>
                        <a:t> tevékenységgel elérhető eredmény </a:t>
                      </a:r>
                      <a:r>
                        <a:rPr lang="hu-HU" sz="1200" baseline="0" dirty="0" smtClean="0">
                          <a:solidFill>
                            <a:schemeClr val="tx1"/>
                          </a:solidFill>
                        </a:rPr>
                        <a:t>(például: építési vállalkozó lakóház felépítésére</a:t>
                      </a:r>
                      <a:r>
                        <a:rPr lang="hu-HU" sz="1200" baseline="0" dirty="0" smtClean="0"/>
                        <a:t>) megvalósítására, a megrendelő annak átvételére és a vállalkozói díj megfizetésére köteles.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Tevékenységet a vállalkozó saját maga szervezi, ebben a megrendelő nem utasíthatja. Célszerűtlen, szakszerűtlen utasítás esetén a vállalkozó köteles a megrendelőt erre figyelmeztetni. Ha a megrendelő a figyelmeztetés ellenére utasítását fenntartja, a vállalkozó a szerződéstől elállhat vagy a feladatot a megrendelő utasításai szerint, a megrendelő kockázatára elláthatja.</a:t>
                      </a:r>
                    </a:p>
                    <a:p>
                      <a:endParaRPr lang="hu-HU" sz="1200" dirty="0" smtClean="0"/>
                    </a:p>
                    <a:p>
                      <a:r>
                        <a:rPr lang="hu-HU" sz="1200" dirty="0" smtClean="0"/>
                        <a:t>Szerződés lehetetlenülése</a:t>
                      </a:r>
                      <a:r>
                        <a:rPr lang="hu-HU" sz="1200" baseline="0" dirty="0" smtClean="0"/>
                        <a:t> </a:t>
                      </a:r>
                      <a:r>
                        <a:rPr lang="hu-HU" sz="1200" dirty="0" smtClean="0"/>
                        <a:t>Elállás, felmondás (</a:t>
                      </a:r>
                      <a:r>
                        <a:rPr lang="hu-HU" sz="1200" dirty="0" err="1" smtClean="0"/>
                        <a:t>szerz</a:t>
                      </a:r>
                      <a:r>
                        <a:rPr lang="hu-HU" sz="1200" dirty="0" smtClean="0"/>
                        <a:t> teljesítésnek megkezdése előtt)</a:t>
                      </a:r>
                    </a:p>
                    <a:p>
                      <a:r>
                        <a:rPr lang="hu-HU" sz="1200" dirty="0" smtClean="0"/>
                        <a:t>Lehet ingyenes </a:t>
                      </a:r>
                    </a:p>
                    <a:p>
                      <a:r>
                        <a:rPr lang="hu-HU" sz="1200" dirty="0" smtClean="0"/>
                        <a:t>Mellérendelt viszony</a:t>
                      </a:r>
                      <a:r>
                        <a:rPr lang="hu-HU" sz="1200" baseline="0" dirty="0" smtClean="0"/>
                        <a:t> a felek között</a:t>
                      </a:r>
                      <a:endParaRPr lang="hu-HU" sz="1200" dirty="0" smtClean="0"/>
                    </a:p>
                    <a:p>
                      <a:r>
                        <a:rPr lang="hu-HU" sz="1200" dirty="0" smtClean="0"/>
                        <a:t>Írásban vagy</a:t>
                      </a:r>
                      <a:r>
                        <a:rPr lang="hu-HU" sz="1200" baseline="0" dirty="0" smtClean="0"/>
                        <a:t> szóban is</a:t>
                      </a:r>
                      <a:endParaRPr lang="hu-HU" sz="1200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hu-HU" sz="1200" u="sng" dirty="0" smtClean="0">
                          <a:solidFill>
                            <a:schemeClr val="tx1"/>
                          </a:solidFill>
                        </a:rPr>
                        <a:t>Munkaszerződés</a:t>
                      </a:r>
                    </a:p>
                    <a:p>
                      <a:endParaRPr lang="hu-HU" sz="1200" dirty="0" smtClean="0"/>
                    </a:p>
                    <a:p>
                      <a:r>
                        <a:rPr lang="hu-HU" sz="1200" dirty="0" smtClean="0"/>
                        <a:t>Szabályozása: Mt.</a:t>
                      </a:r>
                    </a:p>
                    <a:p>
                      <a:endParaRPr lang="hu-HU" sz="1200" dirty="0" smtClean="0"/>
                    </a:p>
                    <a:p>
                      <a:r>
                        <a:rPr lang="hu-HU" sz="1200" dirty="0" smtClean="0"/>
                        <a:t>Munkaviszony</a:t>
                      </a:r>
                      <a:r>
                        <a:rPr lang="hu-HU" sz="1200" baseline="0" dirty="0" smtClean="0"/>
                        <a:t> létrejöttének feltétele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Munkavégzést a munkáltató szervezi, és határozza meg a pontos feladatokat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Munkavállaló nem a saját nevében jár el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Munkavállalónak nincs figyelmeztetési lehetősége célszerűtlen, vagy szakszerűtlen utasítás esetén, kockázat a munkáltatóé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Szigorú megszüntetési feltételek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Alá-, fölérendelt viszony a felek között</a:t>
                      </a:r>
                    </a:p>
                    <a:p>
                      <a:r>
                        <a:rPr lang="hu-HU" sz="1200" baseline="0" dirty="0" smtClean="0"/>
                        <a:t>Munka végzés esetén kötelező a munkabér kifizetése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baseline="0" dirty="0" smtClean="0"/>
                        <a:t>Csak írásban érvényes</a:t>
                      </a:r>
                    </a:p>
                    <a:p>
                      <a:endParaRPr lang="hu-HU" sz="1200" baseline="0" dirty="0" smtClean="0"/>
                    </a:p>
                    <a:p>
                      <a:r>
                        <a:rPr lang="hu-HU" sz="1200" u="sng" baseline="0" dirty="0" smtClean="0">
                          <a:solidFill>
                            <a:schemeClr val="tx1"/>
                          </a:solidFill>
                        </a:rPr>
                        <a:t>Alapvető jogi probléma</a:t>
                      </a:r>
                      <a:r>
                        <a:rPr lang="hu-HU" sz="1200" baseline="0" dirty="0" smtClean="0">
                          <a:solidFill>
                            <a:schemeClr val="tx1"/>
                          </a:solidFill>
                        </a:rPr>
                        <a:t>: bújtatott munkaszerződés, ha a munkavállaló megbízási szerződés alapján látja el a feladatokat, a munkáltató által biztosított munkaeszközökkel, munkaállomáson, a munkáltató irányítása alatt</a:t>
                      </a:r>
                      <a:endParaRPr lang="hu-HU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433" marR="804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smtClean="0"/>
              <a:t>Munkaviszony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hu-HU" b="1" u="sng" dirty="0" smtClean="0"/>
              <a:t>Létrejötte:</a:t>
            </a:r>
            <a:r>
              <a:rPr lang="hu-HU" dirty="0" smtClean="0"/>
              <a:t> kizárólag a munkaszerződés írásba foglalásával</a:t>
            </a:r>
          </a:p>
          <a:p>
            <a:pPr marL="0" indent="0" algn="just">
              <a:buNone/>
            </a:pPr>
            <a:endParaRPr lang="hu-HU" dirty="0" smtClean="0"/>
          </a:p>
          <a:p>
            <a:pPr algn="just"/>
            <a:r>
              <a:rPr lang="hu-HU" b="1" u="sng" dirty="0" smtClean="0"/>
              <a:t>Munkaszerződés megkötése</a:t>
            </a:r>
            <a:r>
              <a:rPr lang="hu-HU" dirty="0" smtClean="0"/>
              <a:t>: a felek kölcsönös akaratából</a:t>
            </a:r>
          </a:p>
          <a:p>
            <a:pPr marL="0" indent="0" algn="just">
              <a:buNone/>
            </a:pPr>
            <a:endParaRPr lang="hu-HU" dirty="0" smtClean="0"/>
          </a:p>
          <a:p>
            <a:pPr algn="just"/>
            <a:r>
              <a:rPr lang="hu-HU" b="1" u="sng" dirty="0" smtClean="0"/>
              <a:t>Munkaszerződés tartalma</a:t>
            </a:r>
            <a:r>
              <a:rPr lang="hu-HU" dirty="0" smtClean="0"/>
              <a:t>: alapbér, munkakör, munkaviszony tartama (határozatlan vagy határozott időre jön létre), ha ezt elmulasztják, a munkaviszony határozatlan időre jön létre, munkavégzés helyének meghatározása, általános napi munkaidő, munkaviszony kezdete, próbaidő (</a:t>
            </a:r>
            <a:r>
              <a:rPr lang="hu-HU" dirty="0" err="1" smtClean="0"/>
              <a:t>max</a:t>
            </a:r>
            <a:r>
              <a:rPr lang="hu-HU" dirty="0" smtClean="0"/>
              <a:t> 3 hónap)</a:t>
            </a:r>
          </a:p>
          <a:p>
            <a:pPr marL="0" indent="0" algn="just">
              <a:buNone/>
            </a:pPr>
            <a:endParaRPr lang="hu-HU" dirty="0" smtClean="0"/>
          </a:p>
          <a:p>
            <a:pPr algn="just"/>
            <a:r>
              <a:rPr lang="hu-HU" b="1" u="sng" dirty="0" smtClean="0"/>
              <a:t>Módosítása: </a:t>
            </a:r>
            <a:r>
              <a:rPr lang="hu-HU" dirty="0" smtClean="0"/>
              <a:t>felek által közös megegyezés alapján </a:t>
            </a:r>
          </a:p>
          <a:p>
            <a:pPr marL="0" indent="0" algn="just">
              <a:buNone/>
            </a:pPr>
            <a:endParaRPr lang="hu-HU" dirty="0" smtClean="0"/>
          </a:p>
          <a:p>
            <a:pPr algn="just"/>
            <a:r>
              <a:rPr lang="hu-HU" b="1" u="sng" dirty="0" smtClean="0"/>
              <a:t>Plusz írásbeli tájékoztatási kötelezettség: </a:t>
            </a:r>
            <a:r>
              <a:rPr lang="hu-HU" dirty="0" smtClean="0"/>
              <a:t>munkaviszony</a:t>
            </a:r>
          </a:p>
          <a:p>
            <a:pPr marL="0" indent="0" algn="just">
              <a:buNone/>
            </a:pPr>
            <a:r>
              <a:rPr lang="hu-HU" dirty="0" smtClean="0"/>
              <a:t> kezdetétől számított tizenöt napon belül írásban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21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a napi munkaidőről,</a:t>
            </a:r>
          </a:p>
          <a:p>
            <a:r>
              <a:rPr lang="hu-HU" dirty="0" smtClean="0"/>
              <a:t>az alapbéren túli munkabérről és egyéb juttatásokról,</a:t>
            </a:r>
          </a:p>
          <a:p>
            <a:r>
              <a:rPr lang="hu-HU" dirty="0" smtClean="0"/>
              <a:t>a munkabérről való elszámolás módjáról, a munkabérfizetés gyakoriságáról, a kifizetés napjáról,</a:t>
            </a:r>
          </a:p>
          <a:p>
            <a:r>
              <a:rPr lang="hu-HU" dirty="0" smtClean="0"/>
              <a:t>a munkakörbe tartozó feladatokról,</a:t>
            </a:r>
          </a:p>
          <a:p>
            <a:r>
              <a:rPr lang="hu-HU" dirty="0" smtClean="0"/>
              <a:t>a szabadság mértékéről, számítási módjáról és kiadásának, valamint</a:t>
            </a:r>
          </a:p>
          <a:p>
            <a:r>
              <a:rPr lang="hu-HU" dirty="0" smtClean="0"/>
              <a:t>a munkáltatóra és a munkavállalóra irányadó felmondási idő megállapításának szabályairól, továbbá</a:t>
            </a:r>
          </a:p>
          <a:p>
            <a:r>
              <a:rPr lang="hu-HU" dirty="0" smtClean="0"/>
              <a:t>arról, hogy a munkáltató kollektív szerződés hatálya alá tartozik-e, valamint</a:t>
            </a:r>
          </a:p>
          <a:p>
            <a:r>
              <a:rPr lang="hu-HU" dirty="0" smtClean="0"/>
              <a:t>a munkáltatói jogkör gyakorlójáról.</a:t>
            </a:r>
          </a:p>
          <a:p>
            <a:pPr marL="0" indent="0" algn="just">
              <a:buNone/>
            </a:pPr>
            <a:r>
              <a:rPr lang="hu-HU" b="1" u="sng" dirty="0" smtClean="0"/>
              <a:t>KIVÉVE, ha a munkaviszony tartama az 1 hónapot, vagy a heti munkaidő a 8 órát nem haladja meg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4621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b="1" u="sng" dirty="0" smtClean="0"/>
              <a:t>Munkaviszony megszűnése: </a:t>
            </a:r>
            <a:r>
              <a:rPr lang="hu-HU" dirty="0" smtClean="0"/>
              <a:t>a munkavállaló halálával, a munkáltató jogutód nélküli megszűnésével, a határozott idő lejártával, átvevő munkáltató nem az Mt. hatálya alá tartozik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b="1" u="sng" dirty="0" smtClean="0"/>
              <a:t>Munkaviszony megszüntetése:</a:t>
            </a:r>
            <a:r>
              <a:rPr lang="hu-HU" dirty="0" smtClean="0"/>
              <a:t> közös megegyezéssel, felmondással, azonnali hatályú felmondással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b="1" u="sng" dirty="0" smtClean="0"/>
              <a:t>Felmondási tilalmak</a:t>
            </a:r>
            <a:r>
              <a:rPr lang="hu-HU" dirty="0" smtClean="0"/>
              <a:t>: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v</a:t>
            </a:r>
            <a:r>
              <a:rPr lang="hu-HU" dirty="0" smtClean="0">
                <a:solidFill>
                  <a:schemeClr val="tx1"/>
                </a:solidFill>
              </a:rPr>
              <a:t>árandósság tartama alatt, </a:t>
            </a:r>
            <a:r>
              <a:rPr lang="hu-HU" dirty="0" smtClean="0">
                <a:solidFill>
                  <a:srgbClr val="FF0000"/>
                </a:solidFill>
              </a:rPr>
              <a:t>HA a munkáltatót tájékoztatta</a:t>
            </a:r>
          </a:p>
          <a:p>
            <a:pPr lvl="1"/>
            <a:r>
              <a:rPr lang="hu-HU" dirty="0" smtClean="0">
                <a:solidFill>
                  <a:schemeClr val="tx1"/>
                </a:solidFill>
              </a:rPr>
              <a:t>a szülési szabadság tartama alatt</a:t>
            </a:r>
          </a:p>
          <a:p>
            <a:pPr lvl="1"/>
            <a:r>
              <a:rPr lang="hu-HU" dirty="0" smtClean="0">
                <a:solidFill>
                  <a:schemeClr val="tx1"/>
                </a:solidFill>
              </a:rPr>
              <a:t>a gyermek gondozása céljából igénybe vett fizetés nélküli szabadság tartama alatt </a:t>
            </a:r>
          </a:p>
          <a:p>
            <a:pPr lvl="1"/>
            <a:r>
              <a:rPr lang="hu-HU" dirty="0" smtClean="0">
                <a:solidFill>
                  <a:schemeClr val="tx1"/>
                </a:solidFill>
              </a:rPr>
              <a:t>a tényleges önkéntes tartalékos katonai szolgálatteljesítés tartama alatt</a:t>
            </a:r>
          </a:p>
          <a:p>
            <a:pPr lvl="1"/>
            <a:r>
              <a:rPr lang="hu-HU" dirty="0" smtClean="0">
                <a:solidFill>
                  <a:schemeClr val="tx1"/>
                </a:solidFill>
              </a:rPr>
              <a:t>a nő jogszabály szerinti, az emberi reprodukciós eljárással összefüggő kezelésének, de legfeljebb ennek megkezdésétől számított hat hónap tartama alatt, </a:t>
            </a:r>
            <a:r>
              <a:rPr lang="hu-HU" dirty="0" smtClean="0">
                <a:solidFill>
                  <a:srgbClr val="FF0000"/>
                </a:solidFill>
              </a:rPr>
              <a:t>HA a munkáltatót tájékoztatta</a:t>
            </a:r>
          </a:p>
          <a:p>
            <a:pPr marL="292608" lvl="1" indent="0">
              <a:buNone/>
            </a:pPr>
            <a:endParaRPr lang="hu-HU" dirty="0" smtClean="0">
              <a:solidFill>
                <a:schemeClr val="tx1"/>
              </a:solidFill>
            </a:endParaRPr>
          </a:p>
          <a:p>
            <a:r>
              <a:rPr lang="hu-HU" b="1" u="sng" dirty="0" smtClean="0"/>
              <a:t>Felmondás:</a:t>
            </a:r>
            <a:r>
              <a:rPr lang="hu-HU" dirty="0" smtClean="0"/>
              <a:t> munkáltató köteles indokolni (végkielégítés: min 3 év után jár,1 havi távolléti díj, ha munkáltató mondott fel)</a:t>
            </a:r>
          </a:p>
          <a:p>
            <a:endParaRPr lang="hu-HU" dirty="0" smtClean="0"/>
          </a:p>
          <a:p>
            <a:r>
              <a:rPr lang="hu-HU" b="1" u="sng" dirty="0" smtClean="0"/>
              <a:t>Felmondási idő: </a:t>
            </a:r>
            <a:r>
              <a:rPr lang="hu-HU" dirty="0" smtClean="0"/>
              <a:t>általános szabály 30 nap. Munkáltató felmondása esetén a munkaviszonyban töltött évek száma alapján növekszik (</a:t>
            </a:r>
            <a:r>
              <a:rPr lang="hu-HU" dirty="0" err="1" smtClean="0"/>
              <a:t>max</a:t>
            </a:r>
            <a:r>
              <a:rPr lang="hu-HU" dirty="0" smtClean="0"/>
              <a:t> plusz 60 nappal) Felek megállapodhatnak, de a felső határ 6 hónap!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58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ényűző">
  <a:themeElements>
    <a:clrScheme name="Fényűző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ényűző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ényűző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591</TotalTime>
  <Words>1809</Words>
  <Application>Microsoft Office PowerPoint</Application>
  <PresentationFormat>Diavetítés a képernyőre (4:3 oldalarány)</PresentationFormat>
  <Paragraphs>188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2</vt:lpstr>
      <vt:lpstr>Fényűző</vt:lpstr>
      <vt:lpstr>Munkajog előadás</vt:lpstr>
      <vt:lpstr>Munkajog alapintézményei</vt:lpstr>
      <vt:lpstr>Munkajog alapszabályai</vt:lpstr>
      <vt:lpstr>PowerPoint bemutató</vt:lpstr>
      <vt:lpstr>Munkaviszony alanyai és a munkaszerződés</vt:lpstr>
      <vt:lpstr>Megbízási, vállalkozási, és munkajogi jogviszony különbségei</vt:lpstr>
      <vt:lpstr>Munkaviszony</vt:lpstr>
      <vt:lpstr>PowerPoint bemutató</vt:lpstr>
      <vt:lpstr>PowerPoint bemutató</vt:lpstr>
      <vt:lpstr>PowerPoint bemutató</vt:lpstr>
      <vt:lpstr>    Eljárás a munkaviszony megszűnése(megszüntetése) esetén</vt:lpstr>
      <vt:lpstr>A munkavégzés szabályai </vt:lpstr>
      <vt:lpstr>PowerPoint bemutató</vt:lpstr>
      <vt:lpstr>Szabadság</vt:lpstr>
      <vt:lpstr>PowerPoint bemutató</vt:lpstr>
      <vt:lpstr>A munka díjazása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Munkajog előadás</dc:title>
  <dc:creator>Windows-felhasználó</dc:creator>
  <cp:lastModifiedBy>Windows-felhasználó</cp:lastModifiedBy>
  <cp:revision>58</cp:revision>
  <cp:lastPrinted>2018-04-18T09:34:16Z</cp:lastPrinted>
  <dcterms:created xsi:type="dcterms:W3CDTF">2018-02-23T13:24:51Z</dcterms:created>
  <dcterms:modified xsi:type="dcterms:W3CDTF">2019-12-08T16:13:36Z</dcterms:modified>
</cp:coreProperties>
</file>