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69" r:id="rId13"/>
    <p:sldId id="271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312" r:id="rId23"/>
    <p:sldId id="279" r:id="rId24"/>
    <p:sldId id="313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91" r:id="rId33"/>
    <p:sldId id="314" r:id="rId34"/>
    <p:sldId id="289" r:id="rId35"/>
    <p:sldId id="337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</p:sldIdLst>
  <p:sldSz cx="9144000" cy="6858000" type="screen4x3"/>
  <p:notesSz cx="6797675" cy="9926638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546F-85C7-40E6-A473-3F174329BC8A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1B5A4-E7BA-4841-988E-03E001424D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050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491B2-A344-4D72-8A3F-1A909934D349}" type="datetimeFigureOut">
              <a:rPr lang="hu-HU" smtClean="0"/>
              <a:t>2019. 12. 08.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3340-6618-4340-BBEB-3B500F3DC4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54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78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381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5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438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6829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766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649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964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476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943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50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576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826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950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288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666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795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018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033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00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341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0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548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117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188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0961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073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50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39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848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79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55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3340-6618-4340-BBEB-3B500F3DC495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96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DD3576A-7AC5-42CB-84F1-989DDF000707}" type="datetime1">
              <a:rPr lang="hu-HU" smtClean="0"/>
              <a:t>2019. 12. 08.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Téglalap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Téglalap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Téglalap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gyenes összekötő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Egyenes összekötő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Egyenes összekötő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Egyenes összekötő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Egyenes összekötő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Egyenes összekötő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Téglalap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zis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zis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zis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zis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zis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6635-B3DB-4A60-87C7-4D696C8A6BFA}" type="datetime1">
              <a:rPr lang="hu-HU" smtClean="0"/>
              <a:t>2019. 12. 08.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0FDC-65F3-463C-B8D5-1911E2B4E4B7}" type="datetime1">
              <a:rPr lang="hu-HU" smtClean="0"/>
              <a:t>2019. 12. 08.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9D2104-BA17-4016-92F4-0243DDDF3445}" type="datetime1">
              <a:rPr lang="hu-HU" smtClean="0"/>
              <a:t>2019. 12. 08.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36DDFD9-9F81-4BA4-A68A-BE217407E6B7}" type="datetime1">
              <a:rPr lang="hu-HU" smtClean="0"/>
              <a:t>2019. 12. 08.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Téglalap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gyenes összekötő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gyenes összekötő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Egyenes összekötő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Egyenes összekötő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Egyenes összekötő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Téglalap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zis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zis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zis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zis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zis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gyenes összekötő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D1C-F612-4F63-A427-BCA2A68FF5B8}" type="datetime1">
              <a:rPr lang="hu-HU" smtClean="0"/>
              <a:t>2019. 12. 08.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6C95-3219-4828-B038-348AE960F70D}" type="datetime1">
              <a:rPr lang="hu-HU" smtClean="0"/>
              <a:t>2019. 12. 08.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2" name="Szöveg hely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4" name="Szöveg hely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B41C7E-CE35-4A7C-B8E9-242ACC006D5F}" type="datetime1">
              <a:rPr lang="hu-HU" smtClean="0"/>
              <a:t>2019. 12. 08.</a:t>
            </a:fld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A737-578C-4427-8DE1-6CC28178AA07}" type="datetime1">
              <a:rPr lang="hu-HU" smtClean="0"/>
              <a:t>2019. 12. 08.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gyenes összekötő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Egyenes összekötő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églalap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gyenes összekötő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zis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Tartalom hely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1" name="Dátum hely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827213-4203-489B-9EDC-915102F1FE39}" type="datetime1">
              <a:rPr lang="hu-HU" smtClean="0"/>
              <a:t>2019. 12. 08.</a:t>
            </a:fld>
            <a:endParaRPr lang="hu-HU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enes összekötő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zis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Téglalap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gyenes összekötő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Egyenes összekötő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Egyenes összekötő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átum hely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ADF6EB-2B8F-4B83-8130-4E4B25B9D250}" type="datetime1">
              <a:rPr lang="hu-HU" smtClean="0"/>
              <a:t>2019. 12. 08.</a:t>
            </a:fld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gyenes összekötő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3D896E-9579-49FA-BE57-78DBA9317735}" type="datetime1">
              <a:rPr lang="hu-HU" smtClean="0"/>
              <a:t>2019. 12. 08.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églalap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gyenes összekötő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zis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CADD6E-2C6F-4091-907A-51BD3650AE60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Tulajdoni%20lap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2232248"/>
          </a:xfrm>
        </p:spPr>
        <p:txBody>
          <a:bodyPr>
            <a:normAutofit/>
          </a:bodyPr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Szerződéstan</a:t>
            </a:r>
            <a:br>
              <a:rPr lang="hu-HU" dirty="0" smtClean="0">
                <a:solidFill>
                  <a:schemeClr val="tx1"/>
                </a:solidFill>
              </a:rPr>
            </a:br>
            <a:r>
              <a:rPr lang="hu-HU" dirty="0" smtClean="0">
                <a:solidFill>
                  <a:schemeClr val="tx1"/>
                </a:solidFill>
              </a:rPr>
              <a:t/>
            </a:r>
            <a:br>
              <a:rPr lang="hu-HU" dirty="0" smtClean="0">
                <a:solidFill>
                  <a:schemeClr val="tx1"/>
                </a:solidFill>
              </a:rPr>
            </a:br>
            <a:r>
              <a:rPr lang="hu-HU" sz="2000" cap="none" dirty="0" smtClean="0">
                <a:solidFill>
                  <a:schemeClr val="tx1"/>
                </a:solidFill>
              </a:rPr>
              <a:t>Szerződések a magyar jogban</a:t>
            </a:r>
            <a:br>
              <a:rPr lang="hu-HU" sz="2000" cap="none" dirty="0" smtClean="0">
                <a:solidFill>
                  <a:schemeClr val="tx1"/>
                </a:solidFill>
              </a:rPr>
            </a:br>
            <a:r>
              <a:rPr lang="hu-HU" sz="2000" cap="none" dirty="0" smtClean="0">
                <a:solidFill>
                  <a:schemeClr val="tx1"/>
                </a:solidFill>
              </a:rPr>
              <a:t>Szerződést biztosító mellékkötelezettségek</a:t>
            </a:r>
            <a:br>
              <a:rPr lang="hu-HU" sz="2000" cap="none" dirty="0" smtClean="0">
                <a:solidFill>
                  <a:schemeClr val="tx1"/>
                </a:solidFill>
              </a:rPr>
            </a:br>
            <a:r>
              <a:rPr lang="hu-HU" sz="2000" cap="none" dirty="0" smtClean="0">
                <a:solidFill>
                  <a:schemeClr val="tx1"/>
                </a:solidFill>
              </a:rPr>
              <a:t>Kártérítés a magyar jogban</a:t>
            </a:r>
            <a:br>
              <a:rPr lang="hu-HU" sz="2000" cap="none" dirty="0" smtClean="0">
                <a:solidFill>
                  <a:schemeClr val="tx1"/>
                </a:solidFill>
              </a:rPr>
            </a:br>
            <a:r>
              <a:rPr lang="hu-HU" sz="2000" cap="none" dirty="0" smtClean="0">
                <a:solidFill>
                  <a:schemeClr val="tx1"/>
                </a:solidFill>
              </a:rPr>
              <a:t>Egyes szerződések</a:t>
            </a:r>
            <a:endParaRPr lang="hu-HU" sz="2000" cap="none" dirty="0">
              <a:solidFill>
                <a:schemeClr val="tx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BGE 2019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6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hu-HU" b="1" u="sng" dirty="0" smtClean="0"/>
              <a:t>A szerződés értelmezése</a:t>
            </a:r>
          </a:p>
          <a:p>
            <a:pPr marL="0" indent="0" algn="ctr">
              <a:buNone/>
            </a:pPr>
            <a:endParaRPr lang="hu-HU" b="1" u="sng" dirty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2000" dirty="0">
                <a:latin typeface="+mj-lt"/>
              </a:rPr>
              <a:t>Az egyes szerződési feltételeket és nyilatkozatokat a szerződés egészével összhangban kell értelmezni</a:t>
            </a:r>
            <a:r>
              <a:rPr lang="hu-HU" sz="2000" dirty="0" smtClean="0">
                <a:latin typeface="+mj-lt"/>
              </a:rPr>
              <a:t>. Tehát a tartalma és nem a címe alapján.</a:t>
            </a:r>
            <a:endParaRPr lang="hu-HU" sz="2000" dirty="0">
              <a:latin typeface="+mj-lt"/>
            </a:endParaRPr>
          </a:p>
          <a:p>
            <a:pPr marL="0" indent="0" algn="ctr">
              <a:buNone/>
            </a:pPr>
            <a:r>
              <a:rPr lang="hu-HU" sz="2200" b="1" u="sng" dirty="0" smtClean="0"/>
              <a:t>Akarathibák</a:t>
            </a:r>
          </a:p>
          <a:p>
            <a:pPr marL="0" indent="0" algn="just">
              <a:buNone/>
            </a:pPr>
            <a:r>
              <a:rPr lang="hu-HU" sz="2000" u="sng" dirty="0" smtClean="0"/>
              <a:t>Tévedés:</a:t>
            </a:r>
          </a:p>
          <a:p>
            <a:pPr marL="0" indent="0" algn="just">
              <a:buNone/>
            </a:pPr>
            <a:r>
              <a:rPr lang="hu-HU" sz="2000" dirty="0" smtClean="0"/>
              <a:t>Aki </a:t>
            </a:r>
            <a:r>
              <a:rPr lang="hu-HU" sz="2000" dirty="0"/>
              <a:t>a szerződés megkötésekor valamely lényeges körülmény tekintetében tévedésben volt, a szerződési jognyilatkozatát megtámadhatja, ha tévedését a másik fél okozta vagy felismerhette. Lényeges körülményre vonatkozik a tévedés akkor, ha annak ismeretében a fél nem vagy más tartalommal kötötte volna meg a szerződést.</a:t>
            </a:r>
          </a:p>
          <a:p>
            <a:pPr marL="0" indent="0" algn="just">
              <a:buNone/>
            </a:pPr>
            <a:r>
              <a:rPr lang="hu-HU" sz="2000" dirty="0" smtClean="0"/>
              <a:t>Ha </a:t>
            </a:r>
            <a:r>
              <a:rPr lang="hu-HU" sz="2000" dirty="0"/>
              <a:t>a felek a szerződéskötéskor lényeges kérdésben ugyanabban a téves feltevésben voltak, a szerződést bármelyikük megtámadhatja.</a:t>
            </a:r>
          </a:p>
          <a:p>
            <a:pPr marL="0" indent="0" algn="just">
              <a:buNone/>
            </a:pPr>
            <a:r>
              <a:rPr lang="hu-HU" sz="2000" dirty="0" smtClean="0"/>
              <a:t>Nem </a:t>
            </a:r>
            <a:r>
              <a:rPr lang="hu-HU" sz="2000" dirty="0"/>
              <a:t>támadhatja meg a szerződést az, aki a tévedését felismerhette vagy a tévedés kockázatát vállalta.</a:t>
            </a:r>
          </a:p>
          <a:p>
            <a:pPr marL="0" indent="0" algn="just">
              <a:buNone/>
            </a:pPr>
            <a:endParaRPr lang="hu-HU" sz="2000" u="sng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4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u="sng" dirty="0" smtClean="0"/>
              <a:t>Megtévesztés, jogellenes fenyegetés:</a:t>
            </a:r>
          </a:p>
          <a:p>
            <a:pPr marL="0" indent="0" algn="just">
              <a:buNone/>
            </a:pPr>
            <a:r>
              <a:rPr lang="hu-HU" sz="2000" dirty="0"/>
              <a:t>Akit a másik fél szándékos magatartásával tévedésbe ejt vagy tévedésben tart, a megtévesztés hatására tett szerződési jognyilatkozatát megtámadhatja.</a:t>
            </a:r>
          </a:p>
          <a:p>
            <a:pPr marL="0" indent="0" algn="just">
              <a:buNone/>
            </a:pPr>
            <a:r>
              <a:rPr lang="hu-HU" sz="2000" dirty="0" smtClean="0"/>
              <a:t>Akit </a:t>
            </a:r>
            <a:r>
              <a:rPr lang="hu-HU" sz="2000" dirty="0"/>
              <a:t>a másik fél jogellenes fenyegetéssel vett rá a szerződés megkötésére, a szerződési jognyilatkozatát megtámadhatja.</a:t>
            </a:r>
          </a:p>
          <a:p>
            <a:pPr marL="0" indent="0" algn="just">
              <a:buNone/>
            </a:pPr>
            <a:r>
              <a:rPr lang="hu-HU" sz="2000" dirty="0" smtClean="0"/>
              <a:t>A fenti szabályokat </a:t>
            </a:r>
            <a:r>
              <a:rPr lang="hu-HU" sz="2000" dirty="0"/>
              <a:t>kell alkalmazni akkor is, ha a megtévesztés vagy jogellenes fenyegetés harmadik személy részéről történt, és erről a másik fél tudott vagy tudnia kellett.</a:t>
            </a:r>
          </a:p>
          <a:p>
            <a:pPr marL="0" indent="0" algn="just">
              <a:buNone/>
            </a:pPr>
            <a:endParaRPr lang="hu-HU" sz="2000" u="sng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48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u="sng" dirty="0"/>
              <a:t>Titkos fenntartás, színlelt </a:t>
            </a:r>
            <a:r>
              <a:rPr lang="hu-HU" sz="2000" u="sng" dirty="0" smtClean="0"/>
              <a:t>szerződés:</a:t>
            </a:r>
            <a:endParaRPr lang="hu-HU" sz="2000" u="sng" dirty="0"/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fél titkos fenntartása vagy rejtett indoka a szerződés érvényességét nem érinti.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színlelt szerződés semmis; ha az más szerződést leplez, a felek jogait és kötelezettségeit a leplezett szerződés alapján kell megítélni</a:t>
            </a:r>
            <a:r>
              <a:rPr lang="hu-HU" sz="2000" dirty="0" smtClean="0"/>
              <a:t>.</a:t>
            </a:r>
          </a:p>
          <a:p>
            <a:pPr marL="0" indent="0" algn="just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u="sng" dirty="0" smtClean="0"/>
              <a:t>Akarathiba </a:t>
            </a:r>
            <a:r>
              <a:rPr lang="hu-HU" sz="2000" u="sng" dirty="0"/>
              <a:t>ingyenes szerződés </a:t>
            </a:r>
            <a:r>
              <a:rPr lang="hu-HU" sz="2000" u="sng" dirty="0" smtClean="0"/>
              <a:t>esetén:</a:t>
            </a:r>
            <a:endParaRPr lang="hu-HU" sz="2000" u="sng" dirty="0"/>
          </a:p>
          <a:p>
            <a:pPr marL="0" indent="0" algn="just">
              <a:buNone/>
            </a:pPr>
            <a:r>
              <a:rPr lang="hu-HU" sz="2000" dirty="0"/>
              <a:t>Ingyenes szerződés esetén tévedés, téves feltevés vagy harmadik személy részéről történő jogellenes fenyegetés vagy megtévesztés címén a szerződést akkor is meg lehet támadni, ha e körülményeket a másik fél nem ismerhette fel.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u="sng" dirty="0" smtClean="0"/>
              <a:t>Semmisség:</a:t>
            </a:r>
          </a:p>
          <a:p>
            <a:pPr marL="0" indent="0" algn="just">
              <a:buNone/>
            </a:pPr>
            <a:r>
              <a:rPr lang="hu-HU" sz="2000" dirty="0"/>
              <a:t>A semmis szerződés megkötésének időpontjától érvénytelen. A semmisség megállapításához külön eljárásra nincs szükség; a szerződés semmisségét a bíróság hivatalból </a:t>
            </a:r>
            <a:r>
              <a:rPr lang="hu-HU" sz="2000" dirty="0" smtClean="0"/>
              <a:t>észleli.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szerződés semmisségére az hivatkozhat és a szerződés semmisségével kapcsolatos peres eljárást az indíthat, akinek ehhez jogi érdeke fűződik vagy akit erre törvény feljogosít.</a:t>
            </a:r>
          </a:p>
          <a:p>
            <a:pPr marL="0" indent="0" algn="just">
              <a:buNone/>
            </a:pPr>
            <a:endParaRPr lang="hu-HU" sz="2000" u="sng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5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2000" u="sng" dirty="0" smtClean="0"/>
              <a:t>Megtámadhatóság:</a:t>
            </a:r>
          </a:p>
          <a:p>
            <a:pPr marL="0" indent="0" algn="just">
              <a:buNone/>
            </a:pPr>
            <a:r>
              <a:rPr lang="hu-HU" sz="2000" dirty="0"/>
              <a:t>A megtámadható szerződés az eredményes megtámadás következtében megkötésének időpontjától érvénytelenné válik.</a:t>
            </a:r>
          </a:p>
          <a:p>
            <a:pPr marL="0" indent="0" algn="just">
              <a:buNone/>
            </a:pPr>
            <a:r>
              <a:rPr lang="hu-HU" sz="2000" dirty="0" smtClean="0"/>
              <a:t>Megtámadásra </a:t>
            </a:r>
            <a:r>
              <a:rPr lang="hu-HU" sz="2000" dirty="0"/>
              <a:t>a sérelmet szenvedett fél és az jogosult, akinek a megtámadáshoz jogi érdeke fűződik.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megtámadási jog a szerződés megkötésétől számított </a:t>
            </a:r>
            <a:r>
              <a:rPr lang="hu-HU" sz="2000" b="1" dirty="0">
                <a:solidFill>
                  <a:srgbClr val="FF0000"/>
                </a:solidFill>
              </a:rPr>
              <a:t>egyéves határidőn belül</a:t>
            </a:r>
            <a:r>
              <a:rPr lang="hu-HU" sz="2000" dirty="0"/>
              <a:t> a másik félhez intézett jognyilatkozattal vagy közvetlenül bíróság előtti érvényesítéssel gyakorolható. A szerződés megkötésétől számított egyéves határidőn belül fordulhat bírósághoz a fél, ha a szerződést a másik félhez intézett jognyilatkozattal támadta meg, és a megtámadás eredménytelen volt.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megtámadásra jogosult a szerződésből eredő követeléssel szemben kifogás útján megtámadási jogát akkor is érvényesítheti, ha a megtámadási határidő már eltelt.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megtámadás joga megszűnik, ha a megtámadásra jogosult a megtámadási ok ismeretében, a megtámadási határidő megnyílása után a szerződési akaratát megerősíti, vagy a </a:t>
            </a:r>
            <a:r>
              <a:rPr lang="pt-BR" sz="2000" dirty="0"/>
              <a:t>vagy a megtámadás jogáról lemond.</a:t>
            </a:r>
          </a:p>
          <a:p>
            <a:pPr marL="0" indent="0" algn="just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u="sng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2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u="sng" dirty="0" smtClean="0"/>
              <a:t>Az érvénytelenség jogkövetkezményei:</a:t>
            </a:r>
          </a:p>
          <a:p>
            <a:pPr marL="0" indent="0" algn="just">
              <a:buNone/>
            </a:pPr>
            <a:r>
              <a:rPr lang="hu-HU" sz="2000" dirty="0"/>
              <a:t>Érvénytelen szerződésre jogosultságot alapítani és a szerződés teljesítését követelni nem lehet.</a:t>
            </a:r>
          </a:p>
          <a:p>
            <a:pPr marL="0" indent="0" algn="just">
              <a:buNone/>
            </a:pPr>
            <a:r>
              <a:rPr lang="hu-HU" sz="2000" dirty="0"/>
              <a:t>A fél a szerződés érvénytelenségének megállapítását a bíróságtól anélkül is kérheti, hogy az érvénytelenség következményeinek alkalmazását kérné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bíróság az érvénytelenség jogkövetkezményeiről a fél kérelmétől eltérő módon is rendelkezhet; nem alkalmazhat azonban olyan megoldást, amely ellen mindegyik fél tiltakozik.</a:t>
            </a:r>
          </a:p>
          <a:p>
            <a:pPr marL="0" indent="0">
              <a:buNone/>
            </a:pPr>
            <a:endParaRPr lang="hu-HU" sz="2000" u="sng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83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b="1" u="sng" dirty="0" smtClean="0"/>
              <a:t>Engedményezés</a:t>
            </a:r>
          </a:p>
          <a:p>
            <a:pPr marL="0" indent="0" algn="ctr">
              <a:buNone/>
            </a:pPr>
            <a:endParaRPr lang="hu-HU" b="1" u="sng" dirty="0"/>
          </a:p>
          <a:p>
            <a:pPr marL="0" indent="0" algn="just">
              <a:buNone/>
            </a:pPr>
            <a:r>
              <a:rPr lang="hu-HU" sz="2000" dirty="0"/>
              <a:t>A jogosult a kötelezettel szembeni követelését másra ruházhatja át.</a:t>
            </a:r>
          </a:p>
          <a:p>
            <a:pPr marL="0" indent="0">
              <a:buNone/>
            </a:pPr>
            <a:r>
              <a:rPr lang="hu-HU" sz="2000" dirty="0" smtClean="0"/>
              <a:t>A </a:t>
            </a:r>
            <a:r>
              <a:rPr lang="hu-HU" sz="2000" dirty="0"/>
              <a:t>követelés átruházással való megszerzéséhez az átruházásra irányuló szerződés vagy más jogcím és a követelés engedményezése szükséges. Az engedményezés az engedményező és az engedményes szerződése, amellyel az engedményes az engedményező helyébe lép</a:t>
            </a:r>
          </a:p>
          <a:p>
            <a:pPr marL="0" indent="0" algn="just">
              <a:buNone/>
            </a:pPr>
            <a:r>
              <a:rPr lang="hu-HU" sz="2000" dirty="0"/>
              <a:t>A követelés akkor engedményezhető, ha az engedményezéskor már létezik az a jogviszony, amelyből a követelés fakad.</a:t>
            </a:r>
          </a:p>
          <a:p>
            <a:pPr marL="0" indent="0" algn="just">
              <a:buNone/>
            </a:pPr>
            <a:r>
              <a:rPr lang="hu-HU" sz="2000" dirty="0"/>
              <a:t>Az engedményező köteles az engedményes választásának megfelelően a kötelezettet az engedményezésről az engedményezés tényét és az engedményezett követelést megjelölve írásban értesíteni, vagy az engedményes személyét is meghatározó engedményezési okiratot az engedményesnek átadni.</a:t>
            </a:r>
          </a:p>
          <a:p>
            <a:pPr marL="0" indent="0" algn="just">
              <a:buNone/>
            </a:pPr>
            <a:endParaRPr lang="hu-HU" sz="2000" b="1" u="sng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4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200" b="1" u="sng" dirty="0" smtClean="0"/>
              <a:t>Jogátruházás</a:t>
            </a:r>
          </a:p>
          <a:p>
            <a:pPr marL="0" indent="0">
              <a:buNone/>
            </a:pPr>
            <a:endParaRPr lang="hu-HU" sz="2000" dirty="0" smtClean="0"/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jogosult jogát másra átruházhatja, kivéve, ha jogszabály a jog forgalomképességét kizárja vagy a forgalomképtelenség a jog természetéből egyértelműen következik.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jog átruházással való megszerzéséhez az átruházásra irányuló szerződés vagy más jogcím és a jogátruházás szükséges.</a:t>
            </a:r>
          </a:p>
          <a:p>
            <a:pPr marL="0" indent="0" algn="just">
              <a:buNone/>
            </a:pP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77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sz="2200" b="1" u="sng" dirty="0" smtClean="0"/>
              <a:t>Tartozásátvállalás</a:t>
            </a:r>
          </a:p>
          <a:p>
            <a:pPr marL="0" indent="0" algn="just">
              <a:buNone/>
            </a:pPr>
            <a:r>
              <a:rPr lang="hu-HU" sz="2000" dirty="0"/>
              <a:t>Ha a kötelezett és a jogosult megállapodik egy harmadik személlyel (e fejezet alkalmazásában: átvállaló) abban, hogy az a kötelezettnek a jogosulttal szemben fennálló kötelezettségét átvállalja, a jogosult a szolgáltatást kizárólag az átvállalótól követelheti.</a:t>
            </a:r>
          </a:p>
          <a:p>
            <a:pPr marL="0" indent="0" algn="just">
              <a:buNone/>
            </a:pPr>
            <a:endParaRPr lang="hu-HU" sz="2000" dirty="0" smtClean="0"/>
          </a:p>
          <a:p>
            <a:pPr marL="0" indent="0" algn="ctr">
              <a:buNone/>
            </a:pPr>
            <a:r>
              <a:rPr lang="hu-HU" sz="2000" b="1" u="sng" dirty="0" err="1" smtClean="0"/>
              <a:t>Szerződésátruházás</a:t>
            </a:r>
            <a:endParaRPr lang="hu-HU" sz="2000" b="1" u="sng" dirty="0" smtClean="0"/>
          </a:p>
          <a:p>
            <a:pPr marL="0" indent="0" algn="just">
              <a:buNone/>
            </a:pPr>
            <a:r>
              <a:rPr lang="hu-HU" sz="2000" dirty="0"/>
              <a:t>A szerződésből kilépő, a szerződésben maradó és a szerződésbe belépő fél megállapodhatnak a szerződésből kilépő felet megillető jogok és az őt terhelő kötelezettségek összességének a szerződésbe belépő félre történő átruházásáról.</a:t>
            </a:r>
          </a:p>
          <a:p>
            <a:pPr marL="0" indent="0" algn="just">
              <a:buNone/>
            </a:pP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2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7467600" cy="4873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200" b="1" u="sng" dirty="0" smtClean="0"/>
              <a:t>A szerződés teljesítése</a:t>
            </a:r>
          </a:p>
          <a:p>
            <a:pPr marL="0" indent="0">
              <a:buNone/>
            </a:pPr>
            <a:endParaRPr lang="hu-HU" sz="2000" b="1" dirty="0" smtClean="0"/>
          </a:p>
          <a:p>
            <a:pPr marL="0" indent="0">
              <a:buNone/>
            </a:pPr>
            <a:r>
              <a:rPr lang="hu-HU" sz="2000" b="1" dirty="0" smtClean="0"/>
              <a:t>Dokumentáció átadása</a:t>
            </a:r>
            <a:endParaRPr lang="hu-HU" sz="2000" dirty="0"/>
          </a:p>
          <a:p>
            <a:pPr marL="0" indent="0" algn="just">
              <a:buNone/>
            </a:pPr>
            <a:r>
              <a:rPr lang="hu-HU" sz="2000" dirty="0"/>
              <a:t>A kötelezett köteles a jogosultnak átadni a szolgáltatásról szóló tájékoztató leírásokat és egyéb dokumentumokat.</a:t>
            </a:r>
          </a:p>
          <a:p>
            <a:pPr marL="0" indent="0">
              <a:buNone/>
            </a:pPr>
            <a:r>
              <a:rPr lang="hu-HU" sz="2000" b="1" dirty="0" smtClean="0"/>
              <a:t>Többletszolgáltatás</a:t>
            </a:r>
            <a:endParaRPr lang="hu-HU" sz="2000" dirty="0"/>
          </a:p>
          <a:p>
            <a:pPr marL="0" indent="0" algn="just">
              <a:buNone/>
            </a:pPr>
            <a:r>
              <a:rPr lang="hu-HU" sz="2000" dirty="0"/>
              <a:t>Ha a kötelezett a szerződésben előírtnál nagyobb mennyiség szolgáltatását ajánlja fel, a többletszolgáltatást a jogosult visszautasíthatja. Ha a jogosult a többletszolgáltatást elfogadja, a többletteljesítéssel arányosan növelt ellenszolgáltatást köteles teljesíteni a szerződésben kikötött ellenérték teljesítésére vonatkozó szabályoknak megfelelő időben és módon.</a:t>
            </a:r>
          </a:p>
          <a:p>
            <a:pPr marL="0" indent="0" algn="just">
              <a:buNone/>
            </a:pP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7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cap="none" dirty="0" smtClean="0">
                <a:solidFill>
                  <a:schemeClr val="tx1"/>
                </a:solidFill>
                <a:latin typeface="+mn-lt"/>
              </a:rPr>
              <a:t>Szerződések a magyar jogban</a:t>
            </a:r>
            <a:endParaRPr lang="hu-HU" b="1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 smtClean="0"/>
              <a:t>Szabályozása: Polgári Törvénykönyv (2013. évi V. törvény)</a:t>
            </a:r>
          </a:p>
          <a:p>
            <a:endParaRPr lang="hu-HU" sz="1800" dirty="0" smtClean="0"/>
          </a:p>
          <a:p>
            <a:pPr marL="0" indent="0">
              <a:buNone/>
            </a:pPr>
            <a:r>
              <a:rPr lang="hu-HU" sz="1800" u="sng" dirty="0" smtClean="0"/>
              <a:t>Alapelvek: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smtClean="0"/>
              <a:t>Szerződési szabadság elve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smtClean="0"/>
              <a:t>Visszterhesség vélelme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 smtClean="0"/>
              <a:t>Szerződő felek együttműködésének követelménye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u="sng" dirty="0" smtClean="0"/>
              <a:t>Szerződés létrejötte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1800" dirty="0"/>
              <a:t>A szerződés a felek akaratának kölcsönös és egybehangzó kifejezésével jön létre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1800" dirty="0" smtClean="0"/>
              <a:t>A </a:t>
            </a:r>
            <a:r>
              <a:rPr lang="hu-HU" sz="1800" dirty="0"/>
              <a:t>szerződés létrejöttéhez a feleknek a lényeges és a bármelyikük által lényegesnek minősített kérdésekben való megállapodása szükséges.</a:t>
            </a:r>
          </a:p>
          <a:p>
            <a:pPr marL="0" indent="0">
              <a:buNone/>
            </a:pPr>
            <a:endParaRPr lang="hu-HU" sz="1800" dirty="0"/>
          </a:p>
          <a:p>
            <a:endParaRPr lang="hu-HU" sz="1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2000" b="1" dirty="0"/>
              <a:t>Akadályközlési kötelezettség</a:t>
            </a:r>
            <a:endParaRPr lang="hu-HU" sz="2000" dirty="0"/>
          </a:p>
          <a:p>
            <a:pPr marL="0" indent="0" algn="just">
              <a:buNone/>
            </a:pPr>
            <a:r>
              <a:rPr lang="hu-HU" sz="2000" dirty="0"/>
              <a:t>A felek kötelesek egymást értesíteni, ha a szerződésben vállalt valamely kötelezettség teljesítése előre láthatóan akadályba ütközik, kivéve, ha az akadályt a másik félnek közlés nélkül is ismernie kellett.</a:t>
            </a:r>
          </a:p>
          <a:p>
            <a:pPr marL="0" indent="0" algn="just">
              <a:buNone/>
            </a:pPr>
            <a:r>
              <a:rPr lang="hu-HU" sz="2000" dirty="0"/>
              <a:t>Az akadályközlési kötelezettség elmulasztásával okozott kárért a mulasztó fél a szerződésszegésért való felelősség szabályai szerint felelős</a:t>
            </a:r>
            <a:r>
              <a:rPr lang="hu-HU" sz="2000" dirty="0" smtClean="0"/>
              <a:t>.</a:t>
            </a:r>
            <a:endParaRPr lang="hu-HU" sz="2000" b="1" dirty="0"/>
          </a:p>
          <a:p>
            <a:pPr marL="0" indent="0">
              <a:buNone/>
            </a:pPr>
            <a:endParaRPr lang="hu-HU" sz="2000" b="1" dirty="0" smtClean="0"/>
          </a:p>
          <a:p>
            <a:pPr marL="0" indent="0">
              <a:buNone/>
            </a:pPr>
            <a:r>
              <a:rPr lang="hu-HU" sz="2000" b="1" dirty="0" smtClean="0"/>
              <a:t>A </a:t>
            </a:r>
            <a:r>
              <a:rPr lang="hu-HU" sz="2000" b="1" dirty="0"/>
              <a:t>szolgáltatás megvizsgálásának </a:t>
            </a:r>
            <a:r>
              <a:rPr lang="hu-HU" sz="2000" b="1" dirty="0" smtClean="0"/>
              <a:t>kötelezettsége</a:t>
            </a:r>
            <a:endParaRPr lang="hu-HU" sz="2000" dirty="0"/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jogosult késedelem nélkül köteles meggyőződni arról, hogy a szolgáltatás minősége és mennyisége megfelelő-e.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dolog átvétele során nem kell vizsgálni azokat a tulajdonságokat, amelyeknek a minőségét tanúsítják, vagy amelyekre jótállás vonatkozik.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szolgáltatás minőségének és mennyiségének megvizsgálásával járó költségek a jogosultat terhelik.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7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1900" b="1" u="sng" dirty="0"/>
              <a:t>P</a:t>
            </a:r>
            <a:r>
              <a:rPr lang="hu-HU" sz="1900" b="1" u="sng" dirty="0" smtClean="0"/>
              <a:t>énztartozás teljesítése - Fizetés</a:t>
            </a:r>
            <a:endParaRPr lang="hu-HU" sz="1900" u="sng" dirty="0" smtClean="0"/>
          </a:p>
          <a:p>
            <a:pPr marL="0" indent="0" algn="just">
              <a:buNone/>
            </a:pPr>
            <a:r>
              <a:rPr lang="hu-HU" sz="1900" dirty="0" smtClean="0"/>
              <a:t>Pénztartozást </a:t>
            </a:r>
            <a:r>
              <a:rPr lang="hu-HU" sz="1900" dirty="0"/>
              <a:t>pénz tulajdonjogának a jogosult részére való átruházása vagy a jogosult fizetési számlájára való befizetés vagy átutalás útján lehet teljesíteni.</a:t>
            </a:r>
          </a:p>
          <a:p>
            <a:pPr marL="0" indent="0" algn="just">
              <a:buNone/>
            </a:pPr>
            <a:r>
              <a:rPr lang="hu-HU" sz="1900" dirty="0" smtClean="0"/>
              <a:t>A </a:t>
            </a:r>
            <a:r>
              <a:rPr lang="hu-HU" sz="1900" dirty="0"/>
              <a:t>pénztartozás készpénzfizetés esetén a pénz átvételének időpontjában, egyéb esetben abban az időpontban válik teljesítetté, amikor a pénzt a jogosult fizetési számláján a jogosult számlavezető bankja jóváírta vagy azt jóvá kellett volna írnia.</a:t>
            </a:r>
          </a:p>
          <a:p>
            <a:pPr marL="0" indent="0" algn="just">
              <a:buNone/>
            </a:pPr>
            <a:r>
              <a:rPr lang="hu-HU" sz="1900" dirty="0"/>
              <a:t>A jogosult a teljesítési idő előtt felajánlott teljesítést köteles elfogadni.</a:t>
            </a:r>
          </a:p>
          <a:p>
            <a:pPr marL="0" indent="0" algn="just">
              <a:buNone/>
            </a:pPr>
            <a:r>
              <a:rPr lang="hu-HU" sz="1900" dirty="0"/>
              <a:t>A pénztartozást a teljesítés helyén és idején érvényben lévő pénznemben kell megfizetni</a:t>
            </a:r>
          </a:p>
          <a:p>
            <a:pPr marL="0" indent="0" algn="just">
              <a:buNone/>
            </a:pPr>
            <a:endParaRPr lang="hu-HU" sz="19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3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hu-HU" dirty="0" smtClean="0"/>
          </a:p>
          <a:p>
            <a:pPr marL="0" indent="0" algn="just">
              <a:buNone/>
            </a:pPr>
            <a:r>
              <a:rPr lang="hu-HU" sz="2000" dirty="0" smtClean="0"/>
              <a:t>Pénztartozás </a:t>
            </a:r>
            <a:r>
              <a:rPr lang="hu-HU" sz="2000" dirty="0"/>
              <a:t>után - ha e törvény eltérően nem rendelkezik - kamat jár.</a:t>
            </a:r>
          </a:p>
          <a:p>
            <a:pPr marL="0" indent="0" algn="just">
              <a:buNone/>
            </a:pPr>
            <a:r>
              <a:rPr lang="hu-HU" sz="2000" dirty="0"/>
              <a:t>A kamat mértéke megegyezik a jegybanki alapkamattal</a:t>
            </a:r>
            <a:r>
              <a:rPr lang="hu-HU" sz="2000" dirty="0" smtClean="0"/>
              <a:t>.</a:t>
            </a:r>
          </a:p>
          <a:p>
            <a:pPr marL="0" indent="0" algn="just">
              <a:buNone/>
            </a:pPr>
            <a:endParaRPr lang="hu-HU" sz="2000" b="1" dirty="0"/>
          </a:p>
          <a:p>
            <a:pPr marL="0" indent="0">
              <a:buNone/>
            </a:pPr>
            <a:r>
              <a:rPr lang="hu-HU" sz="2000" b="1" dirty="0"/>
              <a:t>Pénztartozás teljesítésének ideje</a:t>
            </a:r>
            <a:endParaRPr lang="hu-HU" sz="2000" dirty="0"/>
          </a:p>
          <a:p>
            <a:pPr marL="0" indent="0" algn="just">
              <a:buNone/>
            </a:pPr>
            <a:r>
              <a:rPr lang="hu-HU" sz="2000" dirty="0"/>
              <a:t>Ha a felek a szerződésben a pénztartozás teljesítésének idejét nem határozták meg, a pénztartozást a jogosult </a:t>
            </a:r>
            <a:r>
              <a:rPr lang="hu-HU" sz="2000" b="1" dirty="0">
                <a:solidFill>
                  <a:srgbClr val="FF0000"/>
                </a:solidFill>
              </a:rPr>
              <a:t>fizetési felszólításának </a:t>
            </a:r>
            <a:r>
              <a:rPr lang="hu-HU" sz="2000" dirty="0"/>
              <a:t>vagy </a:t>
            </a:r>
            <a:r>
              <a:rPr lang="hu-HU" sz="2000" b="1" dirty="0">
                <a:solidFill>
                  <a:srgbClr val="FF0000"/>
                </a:solidFill>
              </a:rPr>
              <a:t>számlájának kézhezvételétől számított harminc napon belül</a:t>
            </a:r>
            <a:r>
              <a:rPr lang="hu-HU" sz="2000" dirty="0"/>
              <a:t> kell teljesíteni.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3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sz="2200" b="1" u="sng" dirty="0" smtClean="0"/>
              <a:t>Beszámítás</a:t>
            </a:r>
          </a:p>
          <a:p>
            <a:pPr marL="0" indent="0">
              <a:buNone/>
            </a:pPr>
            <a:r>
              <a:rPr lang="hu-HU" sz="2000" b="1" dirty="0"/>
              <a:t>Pénzkövetelések </a:t>
            </a:r>
            <a:r>
              <a:rPr lang="hu-HU" sz="2000" b="1" dirty="0" smtClean="0"/>
              <a:t>beszámítása</a:t>
            </a:r>
            <a:endParaRPr lang="hu-HU" sz="2000" dirty="0"/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kötelezett pénztartozását úgy is teljesítheti, hogy a jogosulttal szemben fennálló lejárt pénzkövetelését a jogosulthoz intézett jognyilatkozattal a pénztartozásába beszámítja.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beszámítás erejéig a kötelezettségek megszűnnek.</a:t>
            </a:r>
          </a:p>
          <a:p>
            <a:pPr marL="0" indent="0">
              <a:buNone/>
            </a:pPr>
            <a:r>
              <a:rPr lang="hu-HU" sz="2000" b="1" dirty="0" smtClean="0"/>
              <a:t>Pénzkövetelések </a:t>
            </a:r>
            <a:r>
              <a:rPr lang="hu-HU" sz="2000" b="1" dirty="0"/>
              <a:t>beszámításának </a:t>
            </a:r>
            <a:r>
              <a:rPr lang="hu-HU" sz="2000" b="1" dirty="0" smtClean="0"/>
              <a:t>korlátai</a:t>
            </a:r>
            <a:endParaRPr lang="hu-HU" sz="2000" dirty="0"/>
          </a:p>
          <a:p>
            <a:pPr marL="0" indent="0" algn="just">
              <a:buNone/>
            </a:pPr>
            <a:r>
              <a:rPr lang="hu-HU" sz="2000" dirty="0" smtClean="0"/>
              <a:t>Az elévült (általános elévülési idő: 5 év) </a:t>
            </a:r>
            <a:r>
              <a:rPr lang="hu-HU" sz="2000" dirty="0"/>
              <a:t>pénzkövetelést is be lehet számítani, ha a beszámítani kívánt pénzkövetelés elévülése a pénztartozás esedékessé válásának időpontjában még nem következett be.</a:t>
            </a:r>
          </a:p>
          <a:p>
            <a:pPr marL="0" indent="0" algn="just">
              <a:buNone/>
            </a:pPr>
            <a:r>
              <a:rPr lang="hu-HU" sz="2000" dirty="0" smtClean="0"/>
              <a:t>Végrehajtható </a:t>
            </a:r>
            <a:r>
              <a:rPr lang="hu-HU" sz="2000" dirty="0"/>
              <a:t>okirattal vagy egyezséggel meghatározott, továbbá közokiratba foglalt pénzkövetelésbe ugyanilyen pénztartozást lehet beszámítani.</a:t>
            </a:r>
          </a:p>
          <a:p>
            <a:pPr marL="0" indent="0" algn="just">
              <a:buNone/>
            </a:pPr>
            <a:r>
              <a:rPr lang="hu-HU" sz="2000" dirty="0" smtClean="0"/>
              <a:t>Végrehajtás </a:t>
            </a:r>
            <a:r>
              <a:rPr lang="hu-HU" sz="2000" dirty="0"/>
              <a:t>alól mentes pénzköveteléssel szemben olyan pénztartozást lehet beszámítani, amely a pénzköveteléssel azonos jogalapból ered.</a:t>
            </a:r>
          </a:p>
          <a:p>
            <a:pPr marL="0" indent="0" algn="just">
              <a:buNone/>
            </a:pPr>
            <a:endParaRPr lang="hu-HU" sz="2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A </a:t>
            </a:r>
            <a:r>
              <a:rPr lang="hu-HU" b="1" dirty="0"/>
              <a:t>beszámítás </a:t>
            </a:r>
            <a:r>
              <a:rPr lang="hu-HU" b="1" dirty="0" smtClean="0"/>
              <a:t>kizártsága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Beszámításnak </a:t>
            </a:r>
            <a:r>
              <a:rPr lang="hu-HU" dirty="0"/>
              <a:t>nincs helye</a:t>
            </a:r>
          </a:p>
          <a:p>
            <a:pPr marL="0" indent="0" algn="just">
              <a:buNone/>
            </a:pPr>
            <a:r>
              <a:rPr lang="hu-HU" b="1" dirty="0"/>
              <a:t>a)</a:t>
            </a:r>
            <a:r>
              <a:rPr lang="hu-HU" dirty="0"/>
              <a:t> tartásdíj- és járadékköveteléssel szemben, a túlfizetés esetét kivéve; és</a:t>
            </a:r>
          </a:p>
          <a:p>
            <a:pPr marL="0" indent="0" algn="just">
              <a:buNone/>
            </a:pPr>
            <a:r>
              <a:rPr lang="hu-HU" b="1" dirty="0"/>
              <a:t>b)</a:t>
            </a:r>
            <a:r>
              <a:rPr lang="hu-HU" dirty="0"/>
              <a:t> a szándékosan okozott kár megtérítésére irányuló pénzköveteléssel szemben.</a:t>
            </a:r>
          </a:p>
          <a:p>
            <a:pPr marL="0" indent="0" algn="just">
              <a:buNone/>
            </a:pPr>
            <a:endParaRPr lang="hu-HU" dirty="0" smtClean="0"/>
          </a:p>
          <a:p>
            <a:pPr marL="0" indent="0" algn="just">
              <a:buNone/>
            </a:pPr>
            <a:r>
              <a:rPr lang="hu-HU" dirty="0" smtClean="0"/>
              <a:t>A </a:t>
            </a:r>
            <a:r>
              <a:rPr lang="hu-HU" dirty="0"/>
              <a:t>bírósági eljárásban nem érvényesíthető pénzkövetelés beszámításának nincs helye.</a:t>
            </a:r>
          </a:p>
          <a:p>
            <a:pPr marL="0" indent="0" algn="just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45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b="1" u="sng" dirty="0" smtClean="0"/>
              <a:t>A szerződést biztosító mellékkötelezettségek</a:t>
            </a:r>
          </a:p>
          <a:p>
            <a:pPr marL="0" indent="0" algn="just">
              <a:buNone/>
            </a:pPr>
            <a:endParaRPr lang="hu-HU" sz="2000" dirty="0"/>
          </a:p>
          <a:p>
            <a:pPr marL="0" indent="0" algn="ctr">
              <a:buNone/>
            </a:pPr>
            <a:r>
              <a:rPr lang="hu-HU" sz="2000" b="1" u="sng" dirty="0" smtClean="0"/>
              <a:t>A foglaló</a:t>
            </a:r>
          </a:p>
          <a:p>
            <a:pPr marL="0" indent="0" algn="just">
              <a:buNone/>
            </a:pPr>
            <a:r>
              <a:rPr lang="hu-HU" sz="2000" dirty="0"/>
              <a:t>A másik félnek fizetett pénzt akkor lehet foglalónak tekinteni, ha annak fizetésére a kötelezettségvállalás megerősítéseként kerül sor, és ez a rendeltetés a szerződésből egyértelműen kitűnik.</a:t>
            </a:r>
          </a:p>
          <a:p>
            <a:pPr marL="0" indent="0" algn="just">
              <a:buNone/>
            </a:pPr>
            <a:r>
              <a:rPr lang="hu-HU" sz="2000" dirty="0" smtClean="0"/>
              <a:t>Ha </a:t>
            </a:r>
            <a:r>
              <a:rPr lang="hu-HU" sz="2000" dirty="0"/>
              <a:t>a szerződést teljesítik, a tartozás a foglaló összegével csökken. Ha a szerződés teljesítése olyan okból hiúsul meg, amelyért egyik fél sem felelős, vagy mindkét fél felelős, a foglaló visszajár.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teljesítés meghiúsulásáért felelős fél az adott foglalót elveszti, a kapott foglalót kétszeresen köteles visszatéríteni.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foglaló elvesztése vagy kétszeres visszatérítése a szerződésszegés következményei alól nem mentesít. A kötbér és a kártérítés összege a foglaló összegével csökken.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túlzott mértékű foglaló összegét a kötelezett kérelmére a bíróság mérsékelheti.</a:t>
            </a:r>
          </a:p>
          <a:p>
            <a:pPr marL="0" indent="0" algn="just">
              <a:buNone/>
            </a:pPr>
            <a:endParaRPr lang="hu-HU" sz="2000" u="sng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9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sz="2000" b="1" u="sng" dirty="0" smtClean="0"/>
              <a:t>A kötbér</a:t>
            </a:r>
          </a:p>
          <a:p>
            <a:pPr marL="0" indent="0" algn="just">
              <a:buNone/>
            </a:pPr>
            <a:r>
              <a:rPr lang="hu-HU" sz="2000" dirty="0"/>
              <a:t>A kötelezett pénz fizetésére kötelezheti magát arra az esetre, ha olyan okból, amelyért felelős, megszegi a szerződést. Mentesül a kötbérfizetési kötelezettség alól, ha szerződésszegését kimenti.</a:t>
            </a:r>
          </a:p>
          <a:p>
            <a:pPr marL="0" indent="0" algn="just">
              <a:buNone/>
            </a:pPr>
            <a:r>
              <a:rPr lang="hu-HU" sz="2000" dirty="0" smtClean="0"/>
              <a:t>Kötbér </a:t>
            </a:r>
            <a:r>
              <a:rPr lang="hu-HU" sz="2000" dirty="0"/>
              <a:t>írásban köthető ki.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jogosult kötbérigényét attól függetlenül érvényesítheti, hogy a kötelezett szerződésszegéséből kára származott-e.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pénztartozás késedelmes teljesítése esetére kikötött kötbérre a késedelmi kamat szabályait kell alkalmazni.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teljesítés elmaradása esetére kikötött kötbér érvényesítése a teljesítés követelését kizárja. A késedelem esetére kikötött kötbér megfizetése nem mentesít a teljesítési kötelezettség alól.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jogosult a hibás teljesítés miatti kötbér mellett nem érvényesíthet szavatossági igényt.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jogosult a kötbér mellett érvényesítheti a kötbért meghaladó kárát.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jogosult a szerződésszegéssel okozott kárának megtérítését akkor is követelheti, ha kötbérigényét nem érvényesítette.</a:t>
            </a:r>
          </a:p>
          <a:p>
            <a:pPr marL="0" indent="0">
              <a:buNone/>
            </a:pPr>
            <a:endParaRPr lang="hu-HU" sz="2000" u="sng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r>
              <a:rPr lang="hu-HU" u="sng" dirty="0" smtClean="0"/>
              <a:t>A </a:t>
            </a:r>
            <a:r>
              <a:rPr lang="hu-HU" u="sng" dirty="0"/>
              <a:t>kötbér </a:t>
            </a:r>
            <a:r>
              <a:rPr lang="hu-HU" u="sng" dirty="0" smtClean="0"/>
              <a:t>mérséklése</a:t>
            </a:r>
            <a:endParaRPr lang="hu-HU" u="sng" dirty="0"/>
          </a:p>
          <a:p>
            <a:pPr marL="0" indent="0" algn="just">
              <a:buNone/>
            </a:pPr>
            <a:r>
              <a:rPr lang="hu-HU" dirty="0"/>
              <a:t>A túlzott mértékű kötbér összegét a kötelezett kérelmére a bíróság </a:t>
            </a:r>
            <a:r>
              <a:rPr lang="hu-HU" dirty="0" smtClean="0"/>
              <a:t>mérsékelheti.</a:t>
            </a:r>
          </a:p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r>
              <a:rPr lang="hu-HU" u="sng" dirty="0" smtClean="0"/>
              <a:t>Kötbérigény kamata</a:t>
            </a:r>
          </a:p>
          <a:p>
            <a:pPr marL="0" indent="0" algn="just">
              <a:buNone/>
            </a:pPr>
            <a:r>
              <a:rPr lang="hu-HU" dirty="0" smtClean="0"/>
              <a:t>Kötbér után kamat kikötése semmis. Az esedékessé vált kötbér után a kötelezett késedelmi kamatot köteles fizetni.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4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b="1" u="sng" dirty="0"/>
              <a:t>A kezességi </a:t>
            </a:r>
            <a:r>
              <a:rPr lang="hu-HU" b="1" u="sng" dirty="0" smtClean="0"/>
              <a:t>szerződés</a:t>
            </a:r>
          </a:p>
          <a:p>
            <a:pPr marL="0" indent="0" algn="just">
              <a:buNone/>
            </a:pPr>
            <a:r>
              <a:rPr lang="hu-HU" dirty="0" smtClean="0"/>
              <a:t>Kezességi </a:t>
            </a:r>
            <a:r>
              <a:rPr lang="hu-HU" dirty="0"/>
              <a:t>szerződéssel a kezes kötelezettséget vállal a jogosulttal szemben, hogyha a kötelezett nem teljesít, maga fog helyette a jogosultnak teljesíteni.</a:t>
            </a:r>
          </a:p>
          <a:p>
            <a:pPr marL="0" indent="0" algn="just">
              <a:buNone/>
            </a:pPr>
            <a:r>
              <a:rPr lang="hu-HU" dirty="0" smtClean="0"/>
              <a:t>Kezesség </a:t>
            </a:r>
            <a:r>
              <a:rPr lang="hu-HU" dirty="0"/>
              <a:t>egy vagy több, fennálló vagy jövőbeli, feltétlen vagy feltételes, meghatározott vagy meghatározható összegű pénzkövetelés vagy pénzben kifejezhető értékkel rendelkező egyéb kötelezettség biztosítására vállalható.</a:t>
            </a:r>
          </a:p>
          <a:p>
            <a:pPr marL="0" indent="0" algn="just">
              <a:buNone/>
            </a:pPr>
            <a:r>
              <a:rPr lang="hu-HU" b="1" dirty="0" smtClean="0">
                <a:solidFill>
                  <a:srgbClr val="FF0000"/>
                </a:solidFill>
              </a:rPr>
              <a:t>A </a:t>
            </a:r>
            <a:r>
              <a:rPr lang="hu-HU" b="1" dirty="0">
                <a:solidFill>
                  <a:srgbClr val="FF0000"/>
                </a:solidFill>
              </a:rPr>
              <a:t>szerződést írásba kell foglalni.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1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A kezes kötelezettsége ahhoz a kötelezettséghez igazodik, amelyért kezességet vállalt. A kezes kötelezettsége nem válhat terhesebbé, mint amilyen elvállalásakor volt, kiterjed azonban a kötelezett szerződésszegésének jogkövetkezményeire és a kezesség elvállalása után esedékessé váló mellékkövetelésekre is.</a:t>
            </a:r>
          </a:p>
          <a:p>
            <a:pPr marL="0" indent="0" algn="just">
              <a:buNone/>
            </a:pPr>
            <a:r>
              <a:rPr lang="hu-HU" dirty="0" smtClean="0"/>
              <a:t>A </a:t>
            </a:r>
            <a:r>
              <a:rPr lang="hu-HU" dirty="0"/>
              <a:t>kezes a jogosult követelésébe beszámíthatja a saját és a kötelezett ellenköveteléseit, és érvényesítheti az őt saját személyében megillető kifogásokon túl azokat a kifogásokat is, amelyeket a kötelezett érvényesíthet a jogosulttal szemben.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2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u="sng" dirty="0" smtClean="0"/>
              <a:t>Általános Szerződési Feltételek</a:t>
            </a:r>
          </a:p>
          <a:p>
            <a:pPr marL="0" indent="0" algn="ctr">
              <a:buNone/>
            </a:pPr>
            <a:endParaRPr lang="hu-HU" sz="2000" dirty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2000" dirty="0" smtClean="0"/>
              <a:t>Általános </a:t>
            </a:r>
            <a:r>
              <a:rPr lang="hu-HU" sz="2000" dirty="0"/>
              <a:t>szerződési feltételnek minősül az a szerződési feltétel, amelyet az alkalmazója több szerződés megkötése céljából egyoldalúan, a másik fél közreműködése nélkül előre meghatározott, és amelyet a felek egyedileg nem tárgyaltak meg</a:t>
            </a:r>
            <a:r>
              <a:rPr lang="hu-HU" sz="2000" dirty="0" smtClean="0"/>
              <a:t>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endParaRPr lang="hu-HU" sz="2000" dirty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2000" dirty="0"/>
              <a:t>Az általános szerződési feltétel akkor válik a szerződés részévé, ha alkalmazója lehetővé tette, hogy a másik fél annak tartalmát a szerződéskötést megelőzően megismerje, és ha azt a másik fél </a:t>
            </a:r>
            <a:r>
              <a:rPr lang="hu-HU" sz="2000" dirty="0" smtClean="0"/>
              <a:t>elfogadta.</a:t>
            </a:r>
            <a:endParaRPr lang="hu-HU" sz="2000" dirty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endParaRPr lang="hu-HU" sz="2000" dirty="0"/>
          </a:p>
          <a:p>
            <a:pPr marL="0" indent="0" algn="just">
              <a:buNone/>
            </a:pP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5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sz="2200" dirty="0"/>
              <a:t>A jogosult köteles késedelem nélkül tájékoztatni a kezest a kötelezett teljesítésének elmaradásáról, a biztosított kötelezettség teljesítési határidejének változásáról és a kötelezett helyzetében beálló minden olyan változásról, amely a kezes kötelezettel szembeni megtérítési igényét hátrányosan befolyásolhatja. A tájékoztatásnak ki kell terjednie a biztosított kötelezettségnek a tájékoztatás időpontjában fennálló mértékére.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3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1700" b="1" u="sng" dirty="0"/>
              <a:t>A zálogjog létrejötte</a:t>
            </a:r>
          </a:p>
          <a:p>
            <a:pPr marL="0" indent="0" algn="just">
              <a:buNone/>
            </a:pPr>
            <a:r>
              <a:rPr lang="hu-HU" sz="1700" dirty="0" smtClean="0"/>
              <a:t>Zálogjoga </a:t>
            </a:r>
            <a:r>
              <a:rPr lang="hu-HU" sz="1700" dirty="0"/>
              <a:t>alapján a zálogjogosult a követelésének biztosítására szolgáló vagyontárgyból (a továbbiakban: zálogtárgy) más követeléseket megelőző sorrendben kielégítést kereshet, ha a biztosított követelés kötelezettje (a továbbiakban: személyes kötelezett) nem teljesít.</a:t>
            </a:r>
          </a:p>
          <a:p>
            <a:pPr marL="0" indent="0" algn="just">
              <a:buNone/>
            </a:pPr>
            <a:r>
              <a:rPr lang="hu-HU" sz="1700" dirty="0" smtClean="0"/>
              <a:t>A </a:t>
            </a:r>
            <a:r>
              <a:rPr lang="hu-HU" sz="1700" dirty="0"/>
              <a:t>kielégítési jogot - ha e törvény másképpen nem rendelkezik - a zálogtárgyra az elzálogosítás után szerzett jogok nem érintik.</a:t>
            </a:r>
          </a:p>
          <a:p>
            <a:pPr marL="0" indent="0" algn="just">
              <a:buNone/>
            </a:pPr>
            <a:r>
              <a:rPr lang="hu-HU" sz="1700" dirty="0" smtClean="0"/>
              <a:t>A </a:t>
            </a:r>
            <a:r>
              <a:rPr lang="hu-HU" sz="1700" dirty="0"/>
              <a:t>zálogjog létrejön, ha</a:t>
            </a:r>
          </a:p>
          <a:p>
            <a:pPr marL="0" indent="0" algn="just">
              <a:buNone/>
            </a:pPr>
            <a:r>
              <a:rPr lang="hu-HU" sz="1700" b="1" dirty="0"/>
              <a:t>a)</a:t>
            </a:r>
            <a:r>
              <a:rPr lang="hu-HU" sz="1700" dirty="0"/>
              <a:t> </a:t>
            </a:r>
            <a:r>
              <a:rPr lang="hu-HU" sz="1700" dirty="0" err="1"/>
              <a:t>a</a:t>
            </a:r>
            <a:r>
              <a:rPr lang="hu-HU" sz="1700" dirty="0"/>
              <a:t> zálogjogosult és a zálogkötelezett megalapítja a zálogjogot; és</a:t>
            </a:r>
          </a:p>
          <a:p>
            <a:pPr marL="0" indent="0" algn="just">
              <a:buNone/>
            </a:pPr>
            <a:r>
              <a:rPr lang="hu-HU" sz="1700" b="1" dirty="0"/>
              <a:t>b)</a:t>
            </a:r>
            <a:r>
              <a:rPr lang="hu-HU" sz="1700" dirty="0"/>
              <a:t> a zálogkötelezett rendelkezési joggal bír a zálogtárgy fölött.</a:t>
            </a:r>
          </a:p>
          <a:p>
            <a:pPr marL="0" indent="0" algn="just">
              <a:buNone/>
            </a:pPr>
            <a:r>
              <a:rPr lang="hu-HU" sz="1700" b="1" dirty="0" smtClean="0"/>
              <a:t>A </a:t>
            </a:r>
            <a:r>
              <a:rPr lang="hu-HU" sz="1700" b="1" dirty="0"/>
              <a:t>zálogjog </a:t>
            </a:r>
            <a:r>
              <a:rPr lang="hu-HU" sz="1700" b="1" dirty="0" smtClean="0"/>
              <a:t>alapítása</a:t>
            </a:r>
            <a:endParaRPr lang="hu-HU" sz="1700" dirty="0"/>
          </a:p>
          <a:p>
            <a:pPr marL="0" indent="0" algn="just">
              <a:buNone/>
            </a:pPr>
            <a:r>
              <a:rPr lang="hu-HU" sz="1700" dirty="0"/>
              <a:t>Zálogjog megalapításához zálogszerződés és erre tekintettel</a:t>
            </a:r>
          </a:p>
          <a:p>
            <a:pPr marL="0" indent="0" algn="just">
              <a:buNone/>
            </a:pPr>
            <a:r>
              <a:rPr lang="hu-HU" sz="1700" b="1" dirty="0"/>
              <a:t>a)</a:t>
            </a:r>
            <a:r>
              <a:rPr lang="hu-HU" sz="1700" dirty="0"/>
              <a:t> </a:t>
            </a:r>
            <a:r>
              <a:rPr lang="hu-HU" sz="1700" dirty="0" err="1"/>
              <a:t>a</a:t>
            </a:r>
            <a:r>
              <a:rPr lang="hu-HU" sz="1700" dirty="0"/>
              <a:t> zálogjog megfelelő nyilvántartásba való bejegyzése (jelzálogjog); vagy</a:t>
            </a:r>
          </a:p>
          <a:p>
            <a:pPr marL="0" indent="0" algn="just">
              <a:buNone/>
            </a:pPr>
            <a:r>
              <a:rPr lang="hu-HU" sz="1700" b="1" dirty="0"/>
              <a:t>b)</a:t>
            </a:r>
            <a:r>
              <a:rPr lang="hu-HU" sz="1700" dirty="0"/>
              <a:t> a zálogtárgy birtokának a zálogjogosult részére történő átruházása (kézizálogjog) szükséges</a:t>
            </a:r>
            <a:r>
              <a:rPr lang="hu-HU" sz="1700" dirty="0" smtClean="0"/>
              <a:t>.</a:t>
            </a:r>
            <a:endParaRPr lang="hu-HU" sz="17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9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b="1" u="sng" dirty="0" smtClean="0"/>
              <a:t>A zálogszerződés</a:t>
            </a:r>
            <a:endParaRPr lang="hu-HU" u="sng" dirty="0"/>
          </a:p>
          <a:p>
            <a:pPr marL="0" indent="0" algn="just">
              <a:buNone/>
            </a:pPr>
            <a:r>
              <a:rPr lang="hu-HU" dirty="0" smtClean="0"/>
              <a:t>A </a:t>
            </a:r>
            <a:r>
              <a:rPr lang="hu-HU" dirty="0"/>
              <a:t>zálogszerződésben a zálogkötelezett és a zálogjogosult zálogjognak meghatározott zálogtárgyon és - ha e törvény eltérően nem rendelkezik - meghatározott követelés biztosítása céljából való alapításában állapodnak meg.</a:t>
            </a:r>
          </a:p>
          <a:p>
            <a:pPr marL="0" indent="0" algn="just">
              <a:buNone/>
            </a:pPr>
            <a:r>
              <a:rPr lang="hu-HU" dirty="0" smtClean="0"/>
              <a:t>A </a:t>
            </a:r>
            <a:r>
              <a:rPr lang="hu-HU" dirty="0"/>
              <a:t>zálogszerződés alapján a zálogkötelezett köteles</a:t>
            </a:r>
          </a:p>
          <a:p>
            <a:pPr marL="0" indent="0" algn="just">
              <a:buNone/>
            </a:pPr>
            <a:r>
              <a:rPr lang="hu-HU" b="1" dirty="0"/>
              <a:t>a)</a:t>
            </a:r>
            <a:r>
              <a:rPr lang="hu-HU" dirty="0"/>
              <a:t> kézizálogjog esetén a zálogjogosult részére átruházni a zálogtárgy birtokát vagy az a feletti hatalmat;</a:t>
            </a:r>
          </a:p>
          <a:p>
            <a:pPr marL="0" indent="0" algn="just">
              <a:buNone/>
            </a:pPr>
            <a:r>
              <a:rPr lang="hu-HU" b="1" dirty="0"/>
              <a:t>b)</a:t>
            </a:r>
            <a:r>
              <a:rPr lang="hu-HU" dirty="0"/>
              <a:t> jelzálogjog esetén megadni a zálogjog bejegyzéséhez szükséges hozzájárulást; illetve</a:t>
            </a:r>
          </a:p>
          <a:p>
            <a:pPr marL="0" indent="0" algn="just">
              <a:buNone/>
            </a:pPr>
            <a:r>
              <a:rPr lang="hu-HU" b="1" dirty="0"/>
              <a:t>c)</a:t>
            </a:r>
            <a:r>
              <a:rPr lang="hu-HU" dirty="0"/>
              <a:t> a zálogjogosult választása szerint, az elzálogosított követelés kötelezettjét írásban értesíteni a zálogjog megalapításáról, vagy az erről szóló nyilatkozatot a zálogjogosult részére kiadni.</a:t>
            </a:r>
          </a:p>
          <a:p>
            <a:pPr marL="0" indent="0" algn="just">
              <a:buNone/>
            </a:pPr>
            <a:r>
              <a:rPr lang="hu-HU" dirty="0" smtClean="0"/>
              <a:t>A </a:t>
            </a:r>
            <a:r>
              <a:rPr lang="hu-HU" dirty="0"/>
              <a:t>zálogszerződés létrejöttéhez a zálogtárgy és a biztosított követelés meghatározása szükséges.</a:t>
            </a:r>
          </a:p>
          <a:p>
            <a:pPr marL="0" indent="0" algn="just">
              <a:buNone/>
            </a:pPr>
            <a:r>
              <a:rPr lang="hu-HU" dirty="0" smtClean="0"/>
              <a:t>A </a:t>
            </a:r>
            <a:r>
              <a:rPr lang="hu-HU" dirty="0"/>
              <a:t>zálogtárgy fajta és mennyiség szerint vagy más, a zálogtárgy azonosítására alkalmas körülírással is meghatározható. A meghatározás magában foglalhat olyan vagyontárgyat is, amely még nem létezik, vagy amely felett a zálogkötelezettet nem illeti meg a rendelkezési jog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2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hu-HU" dirty="0"/>
              <a:t>A zálogjoggal biztosított követelést annak azonosítására alkalmas módon - az alapul fekvő egy vagy több jogviszonyra utalással és az összeg meghatározásával vagy a biztosított követelés azonosítására alkalmas más hasonló módon - kell meghatározni. A meghatározás magában foglalhat olyan követelést is, amely még nem jött létre.</a:t>
            </a:r>
          </a:p>
          <a:p>
            <a:pPr marL="0" indent="0" algn="just">
              <a:buNone/>
            </a:pPr>
            <a:r>
              <a:rPr lang="hu-HU" b="1" dirty="0">
                <a:solidFill>
                  <a:srgbClr val="FF0000"/>
                </a:solidFill>
              </a:rPr>
              <a:t>A zálogszerződést írásba kell foglalni</a:t>
            </a:r>
            <a:r>
              <a:rPr lang="hu-HU" dirty="0"/>
              <a:t>. Kézizálogjog esetén a zálogszerződést pótolhatja a zálogjogosult által kiállított értékpapír, amely a zálogjogosulttal szemben feljogosítja az okirat birtokosát arra, hogy az értékpapírban meghatározott összeg ellenében, az értékpapírban meghatározott időtartamon belül megkapja a zálogtárgyat.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5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b="1" u="sng" dirty="0" smtClean="0"/>
              <a:t>A </a:t>
            </a:r>
            <a:r>
              <a:rPr lang="hu-HU" b="1" u="sng" dirty="0"/>
              <a:t>jelzálogjog </a:t>
            </a:r>
            <a:r>
              <a:rPr lang="hu-HU" b="1" u="sng" dirty="0" smtClean="0"/>
              <a:t>bejegyzése</a:t>
            </a:r>
            <a:endParaRPr lang="hu-HU" dirty="0"/>
          </a:p>
          <a:p>
            <a:pPr marL="0" indent="0" algn="just">
              <a:buNone/>
            </a:pPr>
            <a:r>
              <a:rPr lang="hu-HU" b="1" dirty="0"/>
              <a:t>a)</a:t>
            </a:r>
            <a:r>
              <a:rPr lang="hu-HU" dirty="0"/>
              <a:t> ingatlan esetén az ingatlan-nyilvántartásba;</a:t>
            </a:r>
          </a:p>
          <a:p>
            <a:pPr marL="0" indent="0" algn="just">
              <a:buNone/>
            </a:pPr>
            <a:r>
              <a:rPr lang="hu-HU" b="1" dirty="0"/>
              <a:t>b)</a:t>
            </a:r>
            <a:r>
              <a:rPr lang="hu-HU" dirty="0"/>
              <a:t> ingó dolog, valamint jog és követelés esetén a hitelbiztosítéki </a:t>
            </a:r>
            <a:r>
              <a:rPr lang="hu-HU" dirty="0" smtClean="0"/>
              <a:t>nyilvántartásba kell </a:t>
            </a:r>
            <a:r>
              <a:rPr lang="hu-HU" dirty="0"/>
              <a:t>bejegyezni.</a:t>
            </a:r>
          </a:p>
          <a:p>
            <a:pPr marL="0" indent="0" algn="just">
              <a:buNone/>
            </a:pPr>
            <a:r>
              <a:rPr lang="hu-HU" dirty="0" smtClean="0"/>
              <a:t>Ha </a:t>
            </a:r>
            <a:r>
              <a:rPr lang="hu-HU" dirty="0"/>
              <a:t>az ingó dolog tulajdonjogát vagy a jog fennállását közhiteles nyilvántartás (a továbbiakban: lajstrom) tanúsítja, a jelzálogjog megalapításához a megfelelő lajstromba való bejegyzés szükséges.</a:t>
            </a:r>
          </a:p>
          <a:p>
            <a:pPr marL="0" indent="0" algn="just">
              <a:buNone/>
            </a:pPr>
            <a:r>
              <a:rPr lang="hu-HU" dirty="0" smtClean="0"/>
              <a:t>Az </a:t>
            </a:r>
            <a:r>
              <a:rPr lang="hu-HU" dirty="0"/>
              <a:t>ingatlan-nyilvántartásba és a lajstromba való bejegyzésre a zálogszerződés vagy a zálogkötelezett bejegyzési engedélye alapján kerülhet sor, ha</a:t>
            </a:r>
          </a:p>
          <a:p>
            <a:pPr marL="0" indent="0" algn="just">
              <a:buNone/>
            </a:pPr>
            <a:r>
              <a:rPr lang="hu-HU" b="1" dirty="0"/>
              <a:t>a)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zálogszerződés vagy a bejegyzési engedély egyedileg meghatározza a zálogtárgyat; és</a:t>
            </a:r>
          </a:p>
          <a:p>
            <a:pPr marL="0" indent="0" algn="just">
              <a:buNone/>
            </a:pPr>
            <a:r>
              <a:rPr lang="hu-HU" b="1" dirty="0"/>
              <a:t>b)</a:t>
            </a:r>
            <a:r>
              <a:rPr lang="hu-HU" dirty="0"/>
              <a:t> a zálogkötelezett a dolognak vagy jognak az ingatlan-nyilvántartás vagy lajstrom szerinti tulajdonosa vagy jogosultja.</a:t>
            </a:r>
          </a:p>
          <a:p>
            <a:pPr marL="0" indent="0" algn="just">
              <a:buNone/>
            </a:pPr>
            <a:r>
              <a:rPr lang="hu-HU" dirty="0" smtClean="0"/>
              <a:t>A </a:t>
            </a:r>
            <a:r>
              <a:rPr lang="hu-HU" dirty="0"/>
              <a:t>hitelbiztosítéki nyilvántartásba való bejegyzésre egyedileg vagy körülírással meghatározott zálogtárgy tekintetében kerülhet sor. A bejegyzésnek nem akadálya, ha a bejegyezni kívánt zálogtárgy a bejegyzés időpontjában nem létezik, vagy azon a zálogkötelezettet nem illeti meg a rendelkezési jog.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93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 smtClean="0">
              <a:hlinkClick r:id="rId2" action="ppaction://hlinkfile"/>
            </a:endParaRPr>
          </a:p>
          <a:p>
            <a:endParaRPr lang="hu-HU" dirty="0">
              <a:hlinkClick r:id="rId2" action="ppaction://hlinkfile"/>
            </a:endParaRPr>
          </a:p>
          <a:p>
            <a:endParaRPr lang="hu-HU" dirty="0" smtClean="0">
              <a:hlinkClick r:id="rId2" action="ppaction://hlinkfile"/>
            </a:endParaRPr>
          </a:p>
          <a:p>
            <a:pPr algn="ctr"/>
            <a:r>
              <a:rPr lang="hu-HU" dirty="0" smtClean="0">
                <a:hlinkClick r:id="rId2" action="ppaction://hlinkfile"/>
              </a:rPr>
              <a:t>Tulajdoni </a:t>
            </a:r>
            <a:r>
              <a:rPr lang="hu-HU" dirty="0" err="1" smtClean="0">
                <a:hlinkClick r:id="rId2" action="ppaction://hlinkfile"/>
              </a:rPr>
              <a:t>lap.pdf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216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Egyes szerződések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Adásvételi szerződés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Vállalkozási szerződés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Megbízási szerződés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Hitel – és biztosítási szerződés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Bérleti szerződés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225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u="sng" dirty="0" smtClean="0"/>
              <a:t>Adásvételi szerződés</a:t>
            </a:r>
          </a:p>
          <a:p>
            <a:pPr marL="0" indent="0" algn="just">
              <a:buNone/>
            </a:pPr>
            <a:r>
              <a:rPr lang="hu-HU" sz="1800" dirty="0" smtClean="0"/>
              <a:t>Az </a:t>
            </a:r>
            <a:r>
              <a:rPr lang="hu-HU" sz="1800" dirty="0"/>
              <a:t>eladó dolog tulajdonjogának átruházására, a vevő a vételár megfizetésére és a dolog átvételére köteles</a:t>
            </a:r>
            <a:r>
              <a:rPr lang="hu-HU" sz="1800" dirty="0" smtClean="0"/>
              <a:t>. Ha </a:t>
            </a:r>
            <a:r>
              <a:rPr lang="hu-HU" sz="1800" dirty="0"/>
              <a:t>az adásvételi szerződés tárgya ingatlan, az eladó a tulajdonjog átruházásán felül köteles a dolog birtokának átruházására is. Ha a szerződés tárgya ingatlan, az adásvételi szerződést írásba kell foglalni</a:t>
            </a:r>
            <a:r>
              <a:rPr lang="hu-HU" sz="1800" dirty="0" smtClean="0"/>
              <a:t>. </a:t>
            </a:r>
          </a:p>
          <a:p>
            <a:pPr marL="0" indent="0" algn="just">
              <a:buNone/>
            </a:pPr>
            <a:r>
              <a:rPr lang="hu-HU" sz="1800" dirty="0" smtClean="0"/>
              <a:t>Az </a:t>
            </a:r>
            <a:r>
              <a:rPr lang="hu-HU" sz="1800" dirty="0"/>
              <a:t>eladó a tulajdonjogát a vételár kiegyenlítéséig fenntarthatja.</a:t>
            </a:r>
          </a:p>
          <a:p>
            <a:pPr marL="0" indent="0" algn="just">
              <a:buNone/>
            </a:pPr>
            <a:r>
              <a:rPr lang="hu-HU" sz="1800" dirty="0" smtClean="0"/>
              <a:t>A </a:t>
            </a:r>
            <a:r>
              <a:rPr lang="hu-HU" sz="1800" dirty="0"/>
              <a:t>tulajdonjog-fenntartásra vonatkozó megállapodást írásba kell foglalni</a:t>
            </a:r>
            <a:r>
              <a:rPr lang="hu-HU" sz="1800" dirty="0" smtClean="0"/>
              <a:t>. Az </a:t>
            </a:r>
            <a:r>
              <a:rPr lang="hu-HU" sz="1800" dirty="0"/>
              <a:t>ingatlanra vonatkozó tulajdonjog-fenntartást az eladó köteles a tulajdonjog-fenntartás tényének és a vevő személyének a feltüntetésével az ingatlan-nyilvántartásba feljegyeztetni.</a:t>
            </a:r>
          </a:p>
          <a:p>
            <a:pPr marL="0" indent="0" algn="just">
              <a:buNone/>
            </a:pPr>
            <a:endParaRPr lang="hu-HU" sz="1800" u="sng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22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1800" b="1" dirty="0" smtClean="0"/>
              <a:t>Elővásárlási jog</a:t>
            </a:r>
            <a:endParaRPr lang="hu-HU" sz="1800" dirty="0" smtClean="0"/>
          </a:p>
          <a:p>
            <a:pPr marL="0" indent="0" algn="just">
              <a:buNone/>
            </a:pPr>
            <a:r>
              <a:rPr lang="hu-HU" sz="1800" dirty="0" smtClean="0"/>
              <a:t>Ha </a:t>
            </a:r>
            <a:r>
              <a:rPr lang="hu-HU" sz="1800" dirty="0"/>
              <a:t>a tulajdonos meghatározott dologra nézve szerződéssel elővásárlási jogot alapít, és a dolgot harmadik személytől származó </a:t>
            </a:r>
            <a:r>
              <a:rPr lang="hu-HU" sz="1800" b="1" dirty="0">
                <a:solidFill>
                  <a:srgbClr val="FF0000"/>
                </a:solidFill>
              </a:rPr>
              <a:t>ajánlat elfogadásával el akarja adni</a:t>
            </a:r>
            <a:r>
              <a:rPr lang="hu-HU" sz="1800" dirty="0"/>
              <a:t>, az elővásárlási jog jogosultja az ajánlatban rögzített feltételek mellett a harmadik személyt megelőzve jogosult a dolog megvételére.</a:t>
            </a:r>
          </a:p>
          <a:p>
            <a:pPr marL="0" indent="0" algn="just">
              <a:buNone/>
            </a:pPr>
            <a:r>
              <a:rPr lang="hu-HU" sz="1800" dirty="0" smtClean="0"/>
              <a:t>Ha </a:t>
            </a:r>
            <a:r>
              <a:rPr lang="hu-HU" sz="1800" dirty="0"/>
              <a:t>a tulajdonos egymást követően több személynek enged ugyanarra a dologra elővásárlási jogot, a jogosultak az elővásárlási jogok keletkezésének sorrendjében gyakorolhatják elővásárlási jogukat.</a:t>
            </a:r>
          </a:p>
          <a:p>
            <a:pPr marL="0" indent="0" algn="just">
              <a:buNone/>
            </a:pPr>
            <a:r>
              <a:rPr lang="hu-HU" sz="1800" dirty="0" smtClean="0"/>
              <a:t>Ha </a:t>
            </a:r>
            <a:r>
              <a:rPr lang="hu-HU" sz="1800" dirty="0"/>
              <a:t>a tulajdonos harmadik személytől olyan vételi ajánlatot kap, amelyet el kíván fogadni, az ajánlat elfogadása előtt köteles az ajánlatot teljes terjedelemben közölni az elővásárlásra jogosulttal. Nem terheli e kötelezettség a tulajdonost, ha annak teljesítése a jogosult tartózkodási helye vagy más körülmény miatt rendkívüli nehézséggel vagy számottevő késedelemmel járna</a:t>
            </a:r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555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1800" dirty="0" smtClean="0"/>
              <a:t>Ha </a:t>
            </a:r>
            <a:r>
              <a:rPr lang="hu-HU" sz="1800" dirty="0"/>
              <a:t>a tulajdonos az elővásárlási jogból eredő kötelezettségeinek megszegésével köt szerződést, az így megkötött szerződés az elővásárlási jog jogosultjával szemben hatálytalan</a:t>
            </a:r>
            <a:r>
              <a:rPr lang="hu-HU" sz="1800" dirty="0" smtClean="0"/>
              <a:t>.</a:t>
            </a:r>
          </a:p>
          <a:p>
            <a:pPr marL="0" indent="0" algn="just">
              <a:buNone/>
            </a:pPr>
            <a:endParaRPr lang="hu-HU" sz="1800" dirty="0"/>
          </a:p>
          <a:p>
            <a:pPr marL="0" indent="0" algn="just">
              <a:buNone/>
            </a:pPr>
            <a:r>
              <a:rPr lang="hu-HU" sz="1800" dirty="0"/>
              <a:t>A hatálytalanságból eredő igényeket a jogosult a szerződéskötésről való tudomásszerzéstől számított harminc napon belül érvényesítheti azzal a feltétellel, hogy az igényérvényesítéssel egyidejűleg az ajánlatot elfogadó nyilatkozatot tesz, és igazolja teljesítőképességét. A hatálytalanságból eredő igényeket a jogosult a szerződéskötéstől számított három év elteltével nem érvényesítheti.</a:t>
            </a:r>
          </a:p>
          <a:p>
            <a:pPr marL="0" indent="0" algn="just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20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b="1" u="sng" dirty="0"/>
              <a:t>Szerződéskötési kötelezettség jogszabály alapján</a:t>
            </a:r>
          </a:p>
          <a:p>
            <a:pPr marL="0" indent="0" algn="just">
              <a:buNone/>
            </a:pPr>
            <a:endParaRPr lang="hu-HU" sz="2000" dirty="0" smtClean="0"/>
          </a:p>
          <a:p>
            <a:pPr marL="0" indent="0" algn="just">
              <a:buNone/>
            </a:pPr>
            <a:r>
              <a:rPr lang="hu-HU" sz="2000" dirty="0" smtClean="0"/>
              <a:t>Ha </a:t>
            </a:r>
            <a:r>
              <a:rPr lang="hu-HU" sz="2000" dirty="0"/>
              <a:t>jogszabály szerződéskötési kötelezettséget ír elő, és a felek a szerződést nem kötik meg, a bíróság a szerződést létrehozhatja, és annak tartalmát meghatározhatja.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jogosult a szükséges adatok közlésével és a szükséges okiratok megküldésével ajánlattételre felhívhatja azt, akit szerződéskötési kötelezettség terhel. A kötelezettnek a felhívás hatályossá válásától számított harminc napon belül kell az ajánlatát megtennie.</a:t>
            </a:r>
          </a:p>
          <a:p>
            <a:pPr marL="0" indent="0">
              <a:buNone/>
            </a:pP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1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u="sng" dirty="0"/>
              <a:t>A vállalkozási szerződés</a:t>
            </a:r>
          </a:p>
          <a:p>
            <a:pPr marL="0" indent="0" algn="just">
              <a:buNone/>
            </a:pPr>
            <a:r>
              <a:rPr lang="hu-HU" sz="1800" dirty="0" smtClean="0"/>
              <a:t>Vállalkozási </a:t>
            </a:r>
            <a:r>
              <a:rPr lang="hu-HU" sz="1800" dirty="0"/>
              <a:t>szerződés alapján a vállalkozó tevékenységgel elérhető eredmény (a továbbiakban: mű) megvalósítására, a megrendelő annak átvételére és a vállalkozói díj megfizetésére </a:t>
            </a:r>
            <a:r>
              <a:rPr lang="hu-HU" sz="1800" dirty="0" smtClean="0"/>
              <a:t>köteles. A </a:t>
            </a:r>
            <a:r>
              <a:rPr lang="hu-HU" sz="1800" dirty="0"/>
              <a:t>tevékenység végzésének feltételeit a vállalkozó úgy köteles megszervezni, hogy biztosítsa a tevékenység biztonságos, szakszerű, gazdaságos és határidőre történő befejezését</a:t>
            </a:r>
            <a:r>
              <a:rPr lang="hu-HU" sz="1800" dirty="0" smtClean="0"/>
              <a:t>. Ha </a:t>
            </a:r>
            <a:r>
              <a:rPr lang="hu-HU" sz="1800" dirty="0"/>
              <a:t>a mű előállításához valamilyen anyag szükséges, azt a vállalkozó köteles beszerezni</a:t>
            </a:r>
            <a:r>
              <a:rPr lang="hu-HU" sz="1800" dirty="0" smtClean="0"/>
              <a:t>. A </a:t>
            </a:r>
            <a:r>
              <a:rPr lang="hu-HU" sz="1800" dirty="0"/>
              <a:t>vállalkozó a megrendelő utasítása szerint köteles eljárni. Az utasítás nem terjedhet ki a tevékenység megszervezésére, és nem teheti a teljesítést terhesebbé</a:t>
            </a:r>
            <a:r>
              <a:rPr lang="hu-HU" sz="1800" dirty="0" smtClean="0"/>
              <a:t>. </a:t>
            </a:r>
            <a:r>
              <a:rPr lang="hu-HU" sz="1800" dirty="0"/>
              <a:t>Ha a tevékenységet a megrendelő által kijelölt munkaterületen kell végezni, a megrendelő köteles azt a tevékenység végzésére alkalmas állapotban a vállalkozó rendelkezésére bocsátani. </a:t>
            </a:r>
            <a:r>
              <a:rPr lang="hu-HU" sz="1800" dirty="0" smtClean="0"/>
              <a:t>A </a:t>
            </a:r>
            <a:r>
              <a:rPr lang="hu-HU" sz="1800" dirty="0"/>
              <a:t>megrendelő a tevékenységet és a felhasználásra kerülő anyagot bármikor ellenőrizheti.</a:t>
            </a:r>
          </a:p>
          <a:p>
            <a:pPr marL="0" indent="0" algn="just">
              <a:buNone/>
            </a:pPr>
            <a:endParaRPr lang="hu-HU" sz="1800" dirty="0"/>
          </a:p>
          <a:p>
            <a:pPr marL="0" indent="0" algn="just">
              <a:buNone/>
            </a:pPr>
            <a:endParaRPr lang="hu-HU" sz="1800" dirty="0"/>
          </a:p>
          <a:p>
            <a:pPr marL="0" indent="0" algn="just">
              <a:buNone/>
            </a:pPr>
            <a:endParaRPr lang="hu-HU" sz="1800" u="sng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26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u="sng" dirty="0" smtClean="0"/>
              <a:t>Vállalkozói díj</a:t>
            </a:r>
          </a:p>
          <a:p>
            <a:pPr marL="0" indent="0">
              <a:buNone/>
            </a:pPr>
            <a:r>
              <a:rPr lang="hu-HU" sz="1800" dirty="0" smtClean="0"/>
              <a:t>Lényeges tartalmi elem, ha ebben nem állapodnak meg, nem jön létre érvényesen a szerződés.</a:t>
            </a:r>
          </a:p>
          <a:p>
            <a:pPr marL="0" indent="0">
              <a:buNone/>
            </a:pPr>
            <a:endParaRPr lang="hu-HU" sz="1800" u="sng" dirty="0"/>
          </a:p>
          <a:p>
            <a:pPr marL="0" indent="0">
              <a:buNone/>
            </a:pPr>
            <a:endParaRPr lang="hu-HU" sz="1800" u="sng" dirty="0" smtClean="0"/>
          </a:p>
          <a:p>
            <a:pPr marL="0" indent="0">
              <a:buNone/>
            </a:pPr>
            <a:endParaRPr lang="hu-HU" sz="1800" u="sng" dirty="0"/>
          </a:p>
          <a:p>
            <a:pPr marL="0" indent="0">
              <a:buNone/>
            </a:pPr>
            <a:r>
              <a:rPr lang="hu-HU" sz="1800" u="sng" dirty="0" smtClean="0"/>
              <a:t>Elállás</a:t>
            </a:r>
            <a:r>
              <a:rPr lang="hu-HU" sz="1800" u="sng" dirty="0"/>
              <a:t>, </a:t>
            </a:r>
            <a:r>
              <a:rPr lang="hu-HU" sz="1800" u="sng" dirty="0" smtClean="0"/>
              <a:t>felmondás</a:t>
            </a:r>
            <a:endParaRPr lang="hu-HU" sz="1800" u="sng" dirty="0"/>
          </a:p>
          <a:p>
            <a:pPr marL="0" indent="0" algn="just">
              <a:buNone/>
            </a:pPr>
            <a:r>
              <a:rPr lang="hu-HU" sz="1800" dirty="0" smtClean="0"/>
              <a:t>A </a:t>
            </a:r>
            <a:r>
              <a:rPr lang="hu-HU" sz="1800" dirty="0"/>
              <a:t>megrendelő a szerződéstől a szerződés teljesítésének megkezdése előtt bármikor elállhat, ezt követően a teljesítésig a szerződést felmondhatja</a:t>
            </a:r>
            <a:r>
              <a:rPr lang="hu-HU" sz="1800" dirty="0" smtClean="0"/>
              <a:t>. A </a:t>
            </a:r>
            <a:r>
              <a:rPr lang="hu-HU" sz="1800" dirty="0"/>
              <a:t>megrendelő elállása vagy felmondása esetén köteles a vállalkozónak a díj arányos részét megfizetni és a szerződés megszüntetésével okozott kárt megtéríteni azzal, hogy a kártalanítás a vállalkozói díjat nem haladhatja meg.</a:t>
            </a:r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263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b="1" u="sng" dirty="0" smtClean="0"/>
              <a:t>Megbízási szerződés</a:t>
            </a:r>
          </a:p>
          <a:p>
            <a:pPr marL="0" indent="0" algn="just">
              <a:buNone/>
            </a:pPr>
            <a:r>
              <a:rPr lang="hu-HU" sz="1800" dirty="0"/>
              <a:t>Megbízási szerződés alapján a megbízott a megbízó által rábízott feladat ellátására, a megbízó a megbízási díj megfizetésére köteles</a:t>
            </a:r>
            <a:r>
              <a:rPr lang="hu-HU" sz="1800" dirty="0" smtClean="0"/>
              <a:t>. A </a:t>
            </a:r>
            <a:r>
              <a:rPr lang="hu-HU" sz="1800" dirty="0"/>
              <a:t>megbízott köteles a megbízó utasításait követni</a:t>
            </a:r>
            <a:r>
              <a:rPr lang="hu-HU" sz="1800" dirty="0" smtClean="0"/>
              <a:t>. A </a:t>
            </a:r>
            <a:r>
              <a:rPr lang="hu-HU" sz="1800" dirty="0"/>
              <a:t>megbízott a megbízó utasításától akkor térhet el, ha ezt a megbízó érdeke feltétlenül megköveteli, és a megbízó előzetes értesítésére már nincs mód. Ilyen esetben a megbízót késedelem nélkül értesíteni </a:t>
            </a:r>
            <a:r>
              <a:rPr lang="hu-HU" sz="1800" dirty="0" smtClean="0"/>
              <a:t>kell. Ha </a:t>
            </a:r>
            <a:r>
              <a:rPr lang="hu-HU" sz="1800" dirty="0"/>
              <a:t>a megbízó célszerűtlen vagy szakszerűtlen utasítást ad, a megbízott köteles őt erre figyelmeztetni. Ha a megbízó a figyelmeztetés ellenére utasítását fenntartja, a megbízott a szerződéstől elállhat, illetve a szerződést felmondhatja, vagy a feladatot a megbízó utasításai szerint, a megbízó kockázatára elláthatja. Meg kell tagadnia az utasítás teljesítését, ha annak végrehajtása jogszabály vagy hatósági határozat megsértésére vezetne, vagy veszélyeztetné mások személyét vagy vagyonát.</a:t>
            </a:r>
          </a:p>
          <a:p>
            <a:pPr marL="0" indent="0" algn="just">
              <a:buNone/>
            </a:pPr>
            <a:endParaRPr lang="hu-HU" sz="1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466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1800" dirty="0"/>
              <a:t>A megbízott köteles a megbízót tevékenységéről és a feladat állásáról kívánságára, szükség esetén e nélkül is tájékoztatni. A megbízott köteles a megbízót tájékoztatni, ha közreműködő igénybevétele vált szükségessé, vagy ha a felmerült új körülmények az utasítások módosítását teszik indokolttá</a:t>
            </a:r>
            <a:r>
              <a:rPr lang="hu-HU" sz="1800" dirty="0" smtClean="0"/>
              <a:t>. A </a:t>
            </a:r>
            <a:r>
              <a:rPr lang="hu-HU" sz="1800" dirty="0"/>
              <a:t>megbízott köteles a megbízót a megbízás teljesítéséről késedelem nélkül értesíteni</a:t>
            </a:r>
            <a:r>
              <a:rPr lang="hu-HU" sz="1800" dirty="0" smtClean="0"/>
              <a:t>.</a:t>
            </a:r>
          </a:p>
          <a:p>
            <a:pPr marL="0" indent="0" algn="just">
              <a:buNone/>
            </a:pPr>
            <a:r>
              <a:rPr lang="hu-HU" sz="1800" dirty="0"/>
              <a:t>A megbízott megbízási díjra akkor is jogosult, ha eljárása nem vezetett eredményre, kivéve, ha az eredmény részben vagy egészben azért maradt el, mert a megbízott felróhatóan járt el</a:t>
            </a:r>
            <a:r>
              <a:rPr lang="hu-HU" sz="1800" dirty="0" smtClean="0"/>
              <a:t>. A </a:t>
            </a:r>
            <a:r>
              <a:rPr lang="hu-HU" sz="1800" dirty="0"/>
              <a:t>megbízási díj a szerződés teljesítésekor esedékes. Ha a szerződés a megbízás teljesítése előtt szűnt meg, a megbízott a megbízási díjnak tevékenységével arányos részét követelheti.</a:t>
            </a:r>
          </a:p>
          <a:p>
            <a:pPr marL="0" indent="0" algn="just">
              <a:buNone/>
            </a:pPr>
            <a:r>
              <a:rPr lang="hu-HU" sz="1800" dirty="0"/>
              <a:t>A szerződést bármelyik fél </a:t>
            </a:r>
            <a:r>
              <a:rPr lang="hu-HU" sz="1800" dirty="0" smtClean="0"/>
              <a:t>felmondhatja. A </a:t>
            </a:r>
            <a:r>
              <a:rPr lang="hu-HU" sz="1800" dirty="0"/>
              <a:t>megbízó felmondása esetén a megbízó köteles megtéríteni a megbízottnak a felmondással okozott kárt, kivéve, ha a felmondásra a megbízott szerződésszegése miatt került sor</a:t>
            </a:r>
            <a:r>
              <a:rPr lang="hu-HU" sz="1800" dirty="0" smtClean="0"/>
              <a:t>. </a:t>
            </a:r>
            <a:r>
              <a:rPr lang="hu-HU" sz="1800" dirty="0">
                <a:solidFill>
                  <a:srgbClr val="FF0000"/>
                </a:solidFill>
              </a:rPr>
              <a:t>A felmondás jogának korlátozása vagy kizárása semmis.</a:t>
            </a:r>
          </a:p>
          <a:p>
            <a:pPr marL="0" indent="0" algn="just">
              <a:buNone/>
            </a:pPr>
            <a:endParaRPr lang="hu-HU" sz="1800" dirty="0"/>
          </a:p>
          <a:p>
            <a:pPr marL="0" indent="0" algn="just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546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hu-HU" sz="2000" dirty="0" smtClean="0"/>
          </a:p>
          <a:p>
            <a:pPr marL="0" indent="0" algn="just">
              <a:buNone/>
            </a:pPr>
            <a:r>
              <a:rPr lang="hu-HU" sz="2000" dirty="0" smtClean="0"/>
              <a:t>Ha </a:t>
            </a:r>
            <a:r>
              <a:rPr lang="hu-HU" sz="2000" dirty="0"/>
              <a:t>az ajánlattételi felhívás nem tartalmazza az ajánlattételhez szükséges adatokat vagy okiratokat, a kötelezett a felhívás hatályossá válásától számított tizenöt napon belül köteles kérni azok pótlását. Ebben az esetben az ajánlattételi határidő a hiányok pótlásától kezdődik.</a:t>
            </a:r>
          </a:p>
          <a:p>
            <a:pPr marL="0" indent="0" algn="just">
              <a:buNone/>
            </a:pPr>
            <a:r>
              <a:rPr lang="hu-HU" sz="2000" dirty="0" smtClean="0"/>
              <a:t>A </a:t>
            </a:r>
            <a:r>
              <a:rPr lang="hu-HU" sz="2000" dirty="0"/>
              <a:t>szerződés megkötése akkor tagadható meg, ha a kötelezett bizonyítja, hogy a szerződés teljesítésére nem lenne képes, vagy a szerződéstől való elállásnak vagy felmondásnak lenne helye.</a:t>
            </a:r>
          </a:p>
          <a:p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7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hu-HU" b="1" u="sng" dirty="0" smtClean="0"/>
              <a:t>Előszerződés</a:t>
            </a:r>
          </a:p>
          <a:p>
            <a:pPr marL="0" indent="0" algn="ctr">
              <a:buNone/>
            </a:pPr>
            <a:endParaRPr lang="hu-HU" b="1" u="sng" dirty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2000" dirty="0"/>
              <a:t>Ha a felek abban állapodnak meg, hogy későbbi időpontban egymással szerződést kötnek, és megállapítják e szerződés lényeges feltételeit, a bíróság e feltételek szerint a szerződést bármelyik fél kérelmére </a:t>
            </a:r>
            <a:r>
              <a:rPr lang="hu-HU" sz="2000" dirty="0" smtClean="0"/>
              <a:t>létrehozhatja.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2000" dirty="0" smtClean="0"/>
              <a:t>Az </a:t>
            </a:r>
            <a:r>
              <a:rPr lang="hu-HU" sz="2000" dirty="0"/>
              <a:t>előszerződést a szerződésre előírt alakban kell megkötni. Az előszerződésre az annak alapján megkötendő szerződés szabályai megfelelően irányadóak.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2000" dirty="0" smtClean="0"/>
              <a:t>A </a:t>
            </a:r>
            <a:r>
              <a:rPr lang="hu-HU" sz="2000" dirty="0"/>
              <a:t>szerződés megkötését bármelyik fél megtagadhatja, ha bizonyítja, hogy</a:t>
            </a:r>
          </a:p>
          <a:p>
            <a:pPr marL="617220" indent="-3429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2000" dirty="0" smtClean="0"/>
              <a:t>az </a:t>
            </a:r>
            <a:r>
              <a:rPr lang="hu-HU" sz="2000" dirty="0"/>
              <a:t>előszerződés megkötését követően előállott körülmény következtében az előszerződés változatlan feltételek melletti teljesítése lényeges jogi érdekét sértené;</a:t>
            </a:r>
          </a:p>
          <a:p>
            <a:pPr marL="617220" indent="-3429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2000" dirty="0" smtClean="0"/>
              <a:t>a </a:t>
            </a:r>
            <a:r>
              <a:rPr lang="hu-HU" sz="2000" dirty="0"/>
              <a:t>körülmények megváltozásának lehetősége az előszerződés megkötésének időpontjában nem volt </a:t>
            </a:r>
            <a:r>
              <a:rPr lang="hu-HU" sz="2000" dirty="0" smtClean="0"/>
              <a:t>előrelátható;</a:t>
            </a:r>
          </a:p>
          <a:p>
            <a:pPr marL="617220" indent="-3429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2000" dirty="0" smtClean="0"/>
              <a:t>a </a:t>
            </a:r>
            <a:r>
              <a:rPr lang="hu-HU" sz="2000" dirty="0"/>
              <a:t>körülmények megváltozását nem ő idézte elő; és</a:t>
            </a:r>
          </a:p>
          <a:p>
            <a:pPr marL="617220" indent="-3429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u-HU" sz="2000" dirty="0" smtClean="0"/>
              <a:t>a </a:t>
            </a:r>
            <a:r>
              <a:rPr lang="hu-HU" sz="2000" dirty="0"/>
              <a:t>körülmények változása nem tartozik rendes üzleti kockázata körébe.</a:t>
            </a:r>
          </a:p>
          <a:p>
            <a:pPr marL="0" indent="0" algn="just">
              <a:buNone/>
            </a:pPr>
            <a:endParaRPr lang="hu-HU" sz="2000" b="1" u="sng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4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hu-HU" sz="8000" b="1" u="sng" dirty="0" smtClean="0"/>
              <a:t>Képviselet</a:t>
            </a:r>
          </a:p>
          <a:p>
            <a:pPr marL="0" indent="0" algn="ctr">
              <a:buNone/>
            </a:pPr>
            <a:endParaRPr lang="hu-HU" b="1" u="sng" dirty="0" smtClean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7200" dirty="0"/>
              <a:t>Ha e törvény eltérően nem rendelkezik, más személy útján is lehet jognyilatkozatot tenni. A képviselő által megtett jognyilatkozat közvetlenül a képviseltet jogosítja és kötelezi.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7200" dirty="0" smtClean="0"/>
              <a:t>A </a:t>
            </a:r>
            <a:r>
              <a:rPr lang="hu-HU" sz="7200" dirty="0"/>
              <a:t>képviseleti jog jogszabályon, bírósági vagy hatósági határozaton, létesítő okiraton vagy meghatalmazáson alapulhat</a:t>
            </a:r>
            <a:r>
              <a:rPr lang="hu-HU" sz="7200" dirty="0" smtClean="0"/>
              <a:t>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7200" u="sng" dirty="0" smtClean="0"/>
              <a:t>A </a:t>
            </a:r>
            <a:r>
              <a:rPr lang="hu-HU" sz="7200" u="sng" dirty="0"/>
              <a:t>képviseleti jog </a:t>
            </a:r>
            <a:r>
              <a:rPr lang="hu-HU" sz="7200" u="sng" dirty="0" smtClean="0"/>
              <a:t>korlátozása</a:t>
            </a:r>
            <a:endParaRPr lang="hu-HU" sz="7200" u="sng" dirty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7200" dirty="0"/>
              <a:t>A képviselő jogkörének korlátozása jóhiszemű harmadik személlyel szemben </a:t>
            </a:r>
            <a:r>
              <a:rPr lang="hu-HU" sz="7200" dirty="0" smtClean="0"/>
              <a:t>hatálytalan.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7200" u="sng" dirty="0" smtClean="0"/>
              <a:t>Érdekellentét</a:t>
            </a:r>
            <a:endParaRPr lang="hu-HU" sz="7200" u="sng" dirty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7200" dirty="0" smtClean="0"/>
              <a:t>Ha </a:t>
            </a:r>
            <a:r>
              <a:rPr lang="hu-HU" sz="7200" dirty="0"/>
              <a:t>a képviselő és a képviselt között érdekellentét van, a képviselő által tett jognyilatkozatot a képviselt megtámadhatja.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7200" dirty="0" smtClean="0"/>
              <a:t>Vélelmezett </a:t>
            </a:r>
            <a:r>
              <a:rPr lang="hu-HU" sz="7200" dirty="0"/>
              <a:t>az érdekellentét, ha a képviselő az ellenérdekű fél vagy annak képviselője.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sz="7200" dirty="0" smtClean="0"/>
              <a:t>A </a:t>
            </a:r>
            <a:r>
              <a:rPr lang="hu-HU" sz="7200" dirty="0"/>
              <a:t>képviselt nem támadhatja meg a jognyilatkozatot, ha a képviseleti jog alapításakor az érdekellentétről tudott.</a:t>
            </a:r>
          </a:p>
          <a:p>
            <a:pPr algn="ctr">
              <a:spcAft>
                <a:spcPts val="600"/>
              </a:spcAft>
            </a:pP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6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indent="0" algn="just">
              <a:spcBef>
                <a:spcPts val="300"/>
              </a:spcBef>
              <a:spcAft>
                <a:spcPts val="300"/>
              </a:spcAft>
              <a:buClr>
                <a:srgbClr val="FE8637"/>
              </a:buClr>
              <a:buNone/>
            </a:pPr>
            <a:r>
              <a:rPr lang="hu-HU" sz="2000" u="sng" dirty="0" smtClean="0">
                <a:solidFill>
                  <a:prstClr val="black"/>
                </a:solidFill>
              </a:rPr>
              <a:t>Álképviselet</a:t>
            </a:r>
            <a:endParaRPr lang="hu-HU" sz="2000" u="sng" dirty="0">
              <a:solidFill>
                <a:prstClr val="black"/>
              </a:solidFill>
            </a:endParaRPr>
          </a:p>
          <a:p>
            <a:pPr marL="0" lvl="0" indent="0" algn="just">
              <a:spcBef>
                <a:spcPts val="300"/>
              </a:spcBef>
              <a:spcAft>
                <a:spcPts val="300"/>
              </a:spcAft>
              <a:buClr>
                <a:srgbClr val="FE8637"/>
              </a:buClr>
              <a:buNone/>
            </a:pPr>
            <a:r>
              <a:rPr lang="hu-HU" sz="2000" dirty="0" smtClean="0">
                <a:solidFill>
                  <a:prstClr val="black"/>
                </a:solidFill>
              </a:rPr>
              <a:t>Aki </a:t>
            </a:r>
            <a:r>
              <a:rPr lang="hu-HU" sz="2000" dirty="0">
                <a:solidFill>
                  <a:prstClr val="black"/>
                </a:solidFill>
              </a:rPr>
              <a:t>képviseleti jog nélkül vagy képviseleti jogkörét túllépve más nevében jognyilatkozatot tesz, nyilatkozata a képviselt jóváhagyásával vált ki joghatást.</a:t>
            </a:r>
          </a:p>
          <a:p>
            <a:pPr marL="0" lvl="0" indent="0" algn="just">
              <a:spcBef>
                <a:spcPts val="300"/>
              </a:spcBef>
              <a:spcAft>
                <a:spcPts val="300"/>
              </a:spcAft>
              <a:buClr>
                <a:srgbClr val="FE8637"/>
              </a:buClr>
              <a:buNone/>
            </a:pPr>
            <a:r>
              <a:rPr lang="hu-HU" sz="2000" dirty="0" smtClean="0">
                <a:solidFill>
                  <a:prstClr val="black"/>
                </a:solidFill>
              </a:rPr>
              <a:t>Ha </a:t>
            </a:r>
            <a:r>
              <a:rPr lang="hu-HU" sz="2000" dirty="0">
                <a:solidFill>
                  <a:prstClr val="black"/>
                </a:solidFill>
              </a:rPr>
              <a:t>a képviselt a nevében tett jognyilatkozatot nem hagyja jóvá, a jóhiszemű álképviselő a harmadik személynek a jognyilatkozat megtételéből eredő kárát, a rosszhiszemű álképviselő a harmadik személynek a teljes kárát köteles megtéríteni.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hu-HU" sz="2600" b="1" u="sng" dirty="0" smtClean="0"/>
              <a:t>Ügyleti képviselet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hu-HU" u="sng" dirty="0" smtClean="0"/>
              <a:t>Meghatalmazás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hu-HU" dirty="0" smtClean="0"/>
              <a:t>A </a:t>
            </a:r>
            <a:r>
              <a:rPr lang="hu-HU" dirty="0"/>
              <a:t>meghatalmazás képviseleti jogot létesítő egyoldalú jognyilatkozat. A meghatalmazást a képviselőhöz, az érdekelt hatósághoz, bírósághoz vagy ahhoz a személyhez kell intézni, akihez a meghatalmazás alapján a képviselő jognyilatkozatot jogosult tenni.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dirty="0" smtClean="0"/>
              <a:t>A </a:t>
            </a:r>
            <a:r>
              <a:rPr lang="hu-HU" dirty="0"/>
              <a:t>meghatalmazás visszavonásig </a:t>
            </a:r>
            <a:r>
              <a:rPr lang="hu-HU" dirty="0" smtClean="0"/>
              <a:t>érvényes.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u="sng" dirty="0" smtClean="0"/>
              <a:t>Általános meghatalmazás</a:t>
            </a:r>
            <a:endParaRPr lang="hu-HU" u="sng" dirty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dirty="0"/>
              <a:t>Ügyek egyedileg meg nem határozott körére adott meghatalmazás akkor érvényes, ha teljes bizonyító erejű magánokiratba vagy közokiratba foglalták. A határozatlan vagy öt évnél hosszabb időre szóló általános meghatalmazás öt év elteltével hatályát veszti</a:t>
            </a:r>
            <a:r>
              <a:rPr lang="hu-HU" dirty="0" smtClean="0"/>
              <a:t>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u="sng" dirty="0" smtClean="0"/>
              <a:t>A </a:t>
            </a:r>
            <a:r>
              <a:rPr lang="hu-HU" u="sng" dirty="0"/>
              <a:t>képviselet </a:t>
            </a:r>
            <a:r>
              <a:rPr lang="hu-HU" u="sng" dirty="0" smtClean="0"/>
              <a:t>terjedelme</a:t>
            </a:r>
            <a:endParaRPr lang="hu-HU" u="sng" dirty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hu-HU" dirty="0"/>
              <a:t>A képviseleti jog kiterjed mindazon cselekmények elvégzésére és jognyilatkozatok megtételére, amelyek a képviselettel elérni kívánt cél érdekében szükségesek.</a:t>
            </a:r>
          </a:p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CADD6E-2C6F-4091-907A-51BD3650AE6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1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544</TotalTime>
  <Words>3679</Words>
  <Application>Microsoft Office PowerPoint</Application>
  <PresentationFormat>Diavetítés a képernyőre (4:3 oldalarány)</PresentationFormat>
  <Paragraphs>312</Paragraphs>
  <Slides>43</Slides>
  <Notes>34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Schoolbook</vt:lpstr>
      <vt:lpstr>Wingdings</vt:lpstr>
      <vt:lpstr>Wingdings 2</vt:lpstr>
      <vt:lpstr>Loggia</vt:lpstr>
      <vt:lpstr>Szerződéstan  Szerződések a magyar jogban Szerződést biztosító mellékkötelezettségek Kártérítés a magyar jogban Egyes szerződések</vt:lpstr>
      <vt:lpstr>Szerződések a magyar jogban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Egyes szerződések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Szerződéstan  Szerződések a magyar jogban Szerződést biztosító mellékkötelezettségek Kártérítés a magyar jogban</dc:title>
  <dc:creator>Windows-felhasználó</dc:creator>
  <cp:lastModifiedBy>Windows-felhasználó</cp:lastModifiedBy>
  <cp:revision>151</cp:revision>
  <cp:lastPrinted>2019-03-12T14:26:15Z</cp:lastPrinted>
  <dcterms:created xsi:type="dcterms:W3CDTF">2019-03-04T12:42:39Z</dcterms:created>
  <dcterms:modified xsi:type="dcterms:W3CDTF">2019-12-08T16:12:02Z</dcterms:modified>
</cp:coreProperties>
</file>