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306" r:id="rId3"/>
    <p:sldId id="256" r:id="rId4"/>
    <p:sldId id="258" r:id="rId5"/>
    <p:sldId id="302" r:id="rId6"/>
    <p:sldId id="307" r:id="rId7"/>
    <p:sldId id="309" r:id="rId8"/>
    <p:sldId id="310" r:id="rId9"/>
    <p:sldId id="308" r:id="rId10"/>
    <p:sldId id="311" r:id="rId11"/>
    <p:sldId id="312" r:id="rId12"/>
    <p:sldId id="316" r:id="rId13"/>
    <p:sldId id="314" r:id="rId14"/>
    <p:sldId id="313" r:id="rId15"/>
    <p:sldId id="315" r:id="rId16"/>
    <p:sldId id="317" r:id="rId17"/>
    <p:sldId id="318" r:id="rId18"/>
    <p:sldId id="319" r:id="rId19"/>
    <p:sldId id="320" r:id="rId20"/>
    <p:sldId id="323" r:id="rId21"/>
    <p:sldId id="321" r:id="rId22"/>
    <p:sldId id="322" r:id="rId23"/>
    <p:sldId id="30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868" autoAdjust="0"/>
  </p:normalViewPr>
  <p:slideViewPr>
    <p:cSldViewPr snapToGrid="0">
      <p:cViewPr varScale="1">
        <p:scale>
          <a:sx n="109" d="100"/>
          <a:sy n="10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A093-FE18-46EE-BA56-48E5ED87AAE8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E546-5D74-4CA5-9A8D-B758AFD0A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00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1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9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99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3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2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76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22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63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49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0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8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6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8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1C5D-D701-4E11-840E-F27E1C9FA8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3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2542F-8EF7-4D6D-B13B-D306A98CB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4D7FDB-4409-4083-9633-D206D3D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DA2B7-4DB5-486C-9556-0D1706BC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10F3A5-BC0D-47C8-B605-453A519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8705A5-7756-4186-ADA8-66667659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0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4931C-8637-48B5-A4EA-CA264650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4FB52A-48BB-4EB3-91E5-8554F9FD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35D94-41A1-44CE-BE09-22AB25D9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E680FC-E4FF-4E7A-8B8A-934BEE1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02E1B-4ABA-4818-A2BA-835A13A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40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4D6D5-5E1D-4CFF-9318-8C85D99A7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0D31D-C5B6-4499-8790-7CAD357A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E789F-73BD-4209-88F6-14CCBD97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2FCBC-83DC-4747-8EC3-1F5A2B0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A4C981-E55D-4BB0-AE16-6879EE9B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5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6B7A-1E75-E14F-BB2C-E8E33FDC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34F9F-A3D1-E04C-9C60-8B7D6B43A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8922-79C1-DE43-96A2-08E1414E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9821-7EEB-D343-8EA0-72F6D07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AECC-A0A1-ED45-B44F-FC4F44FA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46F8-D22C-E942-B63E-22930F91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CCDC-8C16-7249-BCC5-8D68E212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E33F-A03D-1541-A9A2-AB4ADA8A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103A-B692-8348-937F-DD4455BD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E601-CA40-0247-8562-DAE8F325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88DF-1684-2D4B-A681-33C936F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5C25-0EF8-874E-8AE9-965C1D49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E1C6-1576-E54A-A450-104E8B5B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AC84-07D3-3340-84E2-3483923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A8A8-41CC-7D44-89DE-4173DDA4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A3F5-072B-6B4B-99CE-06BED3E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C552-9D1A-1E4F-9997-50C56122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426D2-29ED-004E-84EC-64E438BD2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93D6-7C01-3445-BBCD-684DD53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25FF-AA35-8046-A24E-8321C685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F692-ABEB-B94E-8B6F-3A0B2ED4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BBD6-47A2-1C4D-AF09-8A871355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9F94-B842-BB40-84A7-08E072BF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916A-EDC7-E447-B0D4-3302DFFC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42C54-8BC6-9A43-9016-273D880D5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8796-09F8-7140-B4AD-F8E53E4CB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30F5E-7189-1D44-BBB3-8D2BA5B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1D226-7A74-BF47-973A-65DBC507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6912D-66A7-C44A-B02F-884BC588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190A-1C15-6F4B-BA14-93808A2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F888-2141-F343-A7B2-68615E0F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8D433-6423-FA45-A4B9-28C365F4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F61F0-262C-DF4A-BBC9-B07250D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6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EFE10-DD1D-8749-9F90-EE62C0C5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C75C9-914C-3040-8675-BEFC79D4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581B-695D-DD42-9061-5C47A0A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01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8720-F460-9A43-8A85-31BD5DFE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08CA-8084-1B44-9708-2EB2CB4C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7A2FC-D990-9647-BF79-CC74034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A7B5-85C7-3D41-B051-3E999FF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3EFB-28A9-3C48-893B-464DD76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613F-E82D-534E-AE47-73D99BDE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BACE9-575E-40B5-9890-F6D9767B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4F66-C36E-444A-9887-8D8200BC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3739B-6CD9-4C7B-A7ED-7C5C8EED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9419E-0C91-43F1-AD36-D42223BB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60736-FDF8-4627-99CE-DE8504A6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008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C4DD-2966-5D45-855E-20B2ADED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D154D-A2F5-094B-8E2E-167BCBE3C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6DAE4-7751-0B4B-91B4-06D1BF32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38CA-EF3E-664F-A91D-035C08DE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81DFD-185B-1D4F-BC1A-D3CF320C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7925-9E2D-B14A-9131-3626DAF4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4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4989-4191-9A45-AE66-1953BA5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BB11-E087-AE47-BAB1-9C1B3585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18D6-934E-E14E-BEE9-5364FF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BE55-9AC2-2D4F-A6EC-2DDC7D8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0E05-8F53-7A4A-8111-52DFB7C8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520B2-BEF4-E64D-A11E-4B4DD3134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BB0A-B089-464F-973C-47CBE08E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CC7B-DB2B-D84C-A8CA-F310A14D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C1F8-0CCD-C849-83C1-762FE0D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802B-8150-2843-9B52-98CA0714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49BE-779F-4241-BE2B-BD810B5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C46C05-60BE-4D6D-94F9-FA10CFA1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18DA4-F36E-475C-AAE7-952F6BB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63174-6F6C-43E0-B528-E4055DF5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EAEE4A-F14D-4BEF-84DA-8C6CF020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70116-D659-44E8-A6C6-E16ECE43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3B3B-6FB0-4BF0-8916-CBC538BA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2C1907-362D-45D3-9F1D-BACC4D37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27A824-423D-45DF-9353-1C5D8BE7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1FE4B6-8A65-4F3C-B0F4-BE0C075B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82A7DA-CC5E-435E-BA20-851798A2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02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8531E-995D-4AE2-BE4D-5DF041B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43332-4F68-4E1E-A1B5-48AFFC4E5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27DBB2-35DC-4165-B468-A41DEAD3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389CE8-0ED5-4C15-8361-FDA36454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C2732B-A184-4AE0-B78D-AB388D02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77F004-9172-47B1-A798-5B2CB84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0254A7-9EAD-4471-B8F7-8D0BFE2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C6E5C0-C486-4E1E-8764-02447F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7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6F7A6-AB37-4BC6-A45A-75B7581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B0C1-7EDB-4791-B229-806A9893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6103E-C2BF-422F-AFDB-E7AF33F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AEF263-1178-46EA-9F53-297CF3E7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B65903-A714-4E31-9E4A-69DD3564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83178F-78F7-4481-A543-E3AED00E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AB050-A53B-4316-9F8C-7F67811B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AB231-2C16-42D0-9D0B-9EA24228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5D441-B98F-4151-8A15-ADA62188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4B8865-3F39-420F-92F4-7FEF7F6E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0B14EF-E6EF-45B7-A344-1F40A5E3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7A0A4-A19A-40C8-904D-5E2BC723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E8ECF8-A26C-40C9-89F1-7AD8FD7D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3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AD985-2BB6-491F-81BD-237F35AB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6418C5-6D60-4ED7-9BC1-05CDB23AF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B177CE-16FB-4955-93EB-BBFD7AE7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ECFC50-626F-4CA1-B694-8250136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AB9D54-9860-4018-A85D-921B9E8E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E0DF2-94C1-400E-A417-8494A82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9B1F88-CF67-48ED-8BE1-43BCBC46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BD0E25-2881-4131-A823-9780410D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713680-E134-4CB5-A524-1E0B4D136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0E2D-A4B6-427E-A172-EDFE92417361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FE5F5-39BD-493E-886E-B076FC7BA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78161-544F-4768-9997-5B8DC68CD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E9A7-BC50-4BBB-86A6-CA5B27974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9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415D">
                <a:lumMod val="100000"/>
                <a:alpha val="90000"/>
              </a:srgbClr>
            </a:gs>
            <a:gs pos="27000">
              <a:srgbClr val="1F4563"/>
            </a:gs>
            <a:gs pos="76000">
              <a:srgbClr val="2B5B84"/>
            </a:gs>
            <a:gs pos="100000">
              <a:srgbClr val="2B5B8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0569B-4134-6E47-B0EE-C75D31DF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2130-1746-DF43-9AA7-7F1D2174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D5B6-2943-404E-B5EF-53AB6110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266D-A664-3449-BF1D-4CC1E7991063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97CF-27B7-C740-B9CF-BC550E05F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6459-CE2F-0742-8A99-9818B7D9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134C-0FFB-DE4E-9B62-13E0AFB8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A9%9F%E5%99%A8-%E7%B5%B1%E8%A8%88%E5%AD%B8%E7%BF%92-%E4%B8%BB%E6%88%90%E5%88%86%E5%88%86%E6%9E%90-principle-component-analysis-pca-58229cd26e7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dimensional_scaling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en.wikipedia.org/wiki/Box_plot" TargetMode="External"/><Relationship Id="rId7" Type="http://schemas.openxmlformats.org/officeDocument/2006/relationships/hyperlink" Target="https://en.wikipedia.org/wiki/Scatter_plot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Pareto_chart" TargetMode="External"/><Relationship Id="rId11" Type="http://schemas.openxmlformats.org/officeDocument/2006/relationships/hyperlink" Target="https://en.wikipedia.org/wiki/Nonlinear_dimensionality_reduction" TargetMode="External"/><Relationship Id="rId5" Type="http://schemas.openxmlformats.org/officeDocument/2006/relationships/hyperlink" Target="https://en.wikipedia.org/wiki/Run_chart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en.wikipedia.org/wiki/Multilinear_principal_component_analysis" TargetMode="External"/><Relationship Id="rId4" Type="http://schemas.openxmlformats.org/officeDocument/2006/relationships/hyperlink" Target="https://en.wikipedia.org/wiki/Histogram" TargetMode="External"/><Relationship Id="rId9" Type="http://schemas.openxmlformats.org/officeDocument/2006/relationships/hyperlink" Target="https://en.wikipedia.org/wiki/Principal_component_analysis" TargetMode="External"/><Relationship Id="rId1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AFDB-C8A7-BF47-A60C-112BC4E31434}"/>
              </a:ext>
            </a:extLst>
          </p:cNvPr>
          <p:cNvSpPr/>
          <p:nvPr/>
        </p:nvSpPr>
        <p:spPr>
          <a:xfrm>
            <a:off x="0" y="1413165"/>
            <a:ext cx="12192000" cy="3735098"/>
          </a:xfrm>
          <a:prstGeom prst="rect">
            <a:avLst/>
          </a:prstGeom>
          <a:solidFill>
            <a:srgbClr val="336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D966-3578-4B47-94F2-4C1BED1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Applied Data Analysis </a:t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Atmospheric Sciences </a:t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D85E-8B62-2448-B7E8-D640B8729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November 2018</a:t>
            </a:r>
          </a:p>
        </p:txBody>
      </p:sp>
    </p:spTree>
    <p:extLst>
      <p:ext uri="{BB962C8B-B14F-4D97-AF65-F5344CB8AC3E}">
        <p14:creationId xmlns:p14="http://schemas.microsoft.com/office/powerpoint/2010/main" val="26465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 descr="https://cdn-images-1.medium.com/max/800/1*KFJsR3-w5_V00w-14Eg1Tw.png">
            <a:extLst>
              <a:ext uri="{FF2B5EF4-FFF2-40B4-BE49-F238E27FC236}">
                <a16:creationId xmlns:a16="http://schemas.microsoft.com/office/drawing/2014/main" id="{072DC042-F8E1-4B36-BFF0-E2B09AEB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2" y="2164576"/>
            <a:ext cx="10430435" cy="395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79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怎麼找到新的座標軸？有什麼限制？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旋轉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資料投影後的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變異數最大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的旋轉方式，作為第一個新座標軸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的限制，依序尋找第二、三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個座標軸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08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cdn-images-1.medium.com/max/800/1*bbKrW1BzLNWkEJRXmv3rAA.png">
            <a:extLst>
              <a:ext uri="{FF2B5EF4-FFF2-40B4-BE49-F238E27FC236}">
                <a16:creationId xmlns:a16="http://schemas.microsoft.com/office/drawing/2014/main" id="{81DA07BA-3AC5-4ACF-8EA6-D5CFDD91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54" y="1888191"/>
            <a:ext cx="4353976" cy="339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800/1*qiYhsrOB_69u8tjZ0lDw6A.png">
            <a:extLst>
              <a:ext uri="{FF2B5EF4-FFF2-40B4-BE49-F238E27FC236}">
                <a16:creationId xmlns:a16="http://schemas.microsoft.com/office/drawing/2014/main" id="{A6B153A9-9FB4-4889-BBD7-FDFF3230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72" y="1907526"/>
            <a:ext cx="4353976" cy="44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22125150-E34C-7043-BBC8-637376F3484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5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17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50" name="Picture 6" descr="https://cdn-images-1.medium.com/max/1000/1*xp6X8QOkhCPlkgxI3IIGSQ.png">
            <a:extLst>
              <a:ext uri="{FF2B5EF4-FFF2-40B4-BE49-F238E27FC236}">
                <a16:creationId xmlns:a16="http://schemas.microsoft.com/office/drawing/2014/main" id="{6B45181C-A4A3-4056-B8BC-AC53FCC5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42285"/>
            <a:ext cx="952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ECEA5283-0A62-BE45-B665-C0350C3195A4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08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 descr="https://cdn-images-1.medium.com/max/1000/1*0mYW_cUofStRVzudns555w.png">
            <a:extLst>
              <a:ext uri="{FF2B5EF4-FFF2-40B4-BE49-F238E27FC236}">
                <a16:creationId xmlns:a16="http://schemas.microsoft.com/office/drawing/2014/main" id="{615EE8DD-E9B3-4107-BDB2-CEEC4FCC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28" y="1548508"/>
            <a:ext cx="6727544" cy="49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4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471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尋找新座標軸的限制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新的座標軸，是由原有的座標軸進行「旋轉」而得到的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新座標彼此之間是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orthogonal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1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將資料在新座標軸上的變異數依序排列，作為新座標軸的順序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實際作法：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共變異數矩陣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</a:t>
            </a:r>
            <a:r>
              <a:rPr lang="zh-TW" altLang="en-US" dirty="0"/>
              <a:t> </a:t>
            </a:r>
            <a:r>
              <a:rPr lang="en-US" altLang="zh-TW" b="1" dirty="0"/>
              <a:t>eigen decomposition</a:t>
            </a:r>
            <a:r>
              <a:rPr lang="zh-TW" altLang="en-US" dirty="0"/>
              <a:t>，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以得出數據的主成分</a:t>
            </a:r>
            <a:r>
              <a:rPr lang="zh-TW" altLang="en-US" dirty="0"/>
              <a:t>（</a:t>
            </a:r>
            <a:r>
              <a:rPr lang="en-US" altLang="zh-TW" b="1" dirty="0"/>
              <a:t>eigen vectors</a:t>
            </a:r>
            <a:r>
              <a:rPr lang="zh-TW" altLang="en-US" dirty="0"/>
              <a:t>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與它們的權值</a:t>
            </a:r>
            <a:r>
              <a:rPr lang="zh-TW" altLang="en-US" dirty="0"/>
              <a:t>（</a:t>
            </a:r>
            <a:r>
              <a:rPr lang="en-US" altLang="zh-TW" b="1" dirty="0"/>
              <a:t>eigen values</a:t>
            </a:r>
            <a:r>
              <a:rPr lang="zh-TW" altLang="en-US" dirty="0"/>
              <a:t>）。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015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9B4A9-329F-8048-8F7F-A2E15EF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91" y="2212108"/>
            <a:ext cx="9227217" cy="3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809EA-52B0-3047-8E52-F1AE1F037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391" y="1690687"/>
            <a:ext cx="5821218" cy="50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Notation and Symbols for PCA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9125C-2A95-044A-8030-43150BD6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69" y="1823918"/>
            <a:ext cx="9111178" cy="3371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0CA2D-D272-994D-8614-2979773D905A}"/>
              </a:ext>
            </a:extLst>
          </p:cNvPr>
          <p:cNvSpPr txBox="1"/>
          <p:nvPr/>
        </p:nvSpPr>
        <p:spPr>
          <a:xfrm>
            <a:off x="635496" y="2563091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024E-7BF9-DB44-AF17-B0B48E3C1EBE}"/>
              </a:ext>
            </a:extLst>
          </p:cNvPr>
          <p:cNvSpPr txBox="1"/>
          <p:nvPr/>
        </p:nvSpPr>
        <p:spPr>
          <a:xfrm>
            <a:off x="635493" y="308415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E5E5-8D82-B146-BB8E-37FA7B23A07A}"/>
              </a:ext>
            </a:extLst>
          </p:cNvPr>
          <p:cNvSpPr txBox="1"/>
          <p:nvPr/>
        </p:nvSpPr>
        <p:spPr>
          <a:xfrm>
            <a:off x="635493" y="3627617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FFCA-4636-C440-A786-CF8F2EC71A75}"/>
              </a:ext>
            </a:extLst>
          </p:cNvPr>
          <p:cNvSpPr txBox="1"/>
          <p:nvPr/>
        </p:nvSpPr>
        <p:spPr>
          <a:xfrm>
            <a:off x="5346042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89A18-4ED4-674C-899D-22185B77DAAC}"/>
              </a:ext>
            </a:extLst>
          </p:cNvPr>
          <p:cNvSpPr txBox="1"/>
          <p:nvPr/>
        </p:nvSpPr>
        <p:spPr>
          <a:xfrm>
            <a:off x="6324601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F617C-CCE1-1248-842B-19FE1A866A9D}"/>
              </a:ext>
            </a:extLst>
          </p:cNvPr>
          <p:cNvSpPr txBox="1"/>
          <p:nvPr/>
        </p:nvSpPr>
        <p:spPr>
          <a:xfrm>
            <a:off x="7244116" y="1666296"/>
            <a:ext cx="7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857D0D-245C-1243-91C1-954E51FA93A3}"/>
              </a:ext>
            </a:extLst>
          </p:cNvPr>
          <p:cNvSpPr/>
          <p:nvPr/>
        </p:nvSpPr>
        <p:spPr>
          <a:xfrm>
            <a:off x="512618" y="2493820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A3A1E-5DEB-7C4C-A37D-8869F0C53593}"/>
              </a:ext>
            </a:extLst>
          </p:cNvPr>
          <p:cNvSpPr/>
          <p:nvPr/>
        </p:nvSpPr>
        <p:spPr>
          <a:xfrm>
            <a:off x="512617" y="3036421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4BAD1-8BE8-4744-A352-08780357F562}"/>
              </a:ext>
            </a:extLst>
          </p:cNvPr>
          <p:cNvSpPr/>
          <p:nvPr/>
        </p:nvSpPr>
        <p:spPr>
          <a:xfrm>
            <a:off x="512617" y="3576748"/>
            <a:ext cx="11249891" cy="3832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85E8E-6DE4-614C-84B4-2CB9C3118297}"/>
              </a:ext>
            </a:extLst>
          </p:cNvPr>
          <p:cNvSpPr/>
          <p:nvPr/>
        </p:nvSpPr>
        <p:spPr>
          <a:xfrm>
            <a:off x="4663700" y="1690687"/>
            <a:ext cx="1544783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38EA9-4F85-2B43-81F2-42B987685683}"/>
              </a:ext>
            </a:extLst>
          </p:cNvPr>
          <p:cNvSpPr/>
          <p:nvPr/>
        </p:nvSpPr>
        <p:spPr>
          <a:xfrm>
            <a:off x="6295074" y="1690687"/>
            <a:ext cx="708400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B1CD2-2979-BE4D-9893-25A0910CD1EA}"/>
              </a:ext>
            </a:extLst>
          </p:cNvPr>
          <p:cNvSpPr/>
          <p:nvPr/>
        </p:nvSpPr>
        <p:spPr>
          <a:xfrm>
            <a:off x="7096083" y="1690687"/>
            <a:ext cx="816675" cy="3637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1B8834-54BF-472A-BCD1-F0CE72781254}"/>
              </a:ext>
            </a:extLst>
          </p:cNvPr>
          <p:cNvGrpSpPr/>
          <p:nvPr/>
        </p:nvGrpSpPr>
        <p:grpSpPr>
          <a:xfrm>
            <a:off x="5746376" y="5612348"/>
            <a:ext cx="5723816" cy="377855"/>
            <a:chOff x="5746376" y="5612348"/>
            <a:chExt cx="5723816" cy="37785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517AD19-5FAA-4443-A118-9C720FF70461}"/>
                </a:ext>
              </a:extLst>
            </p:cNvPr>
            <p:cNvSpPr txBox="1"/>
            <p:nvPr/>
          </p:nvSpPr>
          <p:spPr>
            <a:xfrm>
              <a:off x="5746376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56FA61D-F045-49C6-A588-DCE93442A787}"/>
                </a:ext>
              </a:extLst>
            </p:cNvPr>
            <p:cNvSpPr txBox="1"/>
            <p:nvPr/>
          </p:nvSpPr>
          <p:spPr>
            <a:xfrm>
              <a:off x="6474651" y="5612348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465FEEC-B5E9-4237-9862-635B4BDADF83}"/>
                </a:ext>
              </a:extLst>
            </p:cNvPr>
            <p:cNvSpPr txBox="1"/>
            <p:nvPr/>
          </p:nvSpPr>
          <p:spPr>
            <a:xfrm>
              <a:off x="7419699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B8B6C8-8DA1-4989-91E9-0A14DE99588A}"/>
                </a:ext>
              </a:extLst>
            </p:cNvPr>
            <p:cNvSpPr txBox="1"/>
            <p:nvPr/>
          </p:nvSpPr>
          <p:spPr>
            <a:xfrm>
              <a:off x="11008085" y="5620871"/>
              <a:ext cx="46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b="1" baseline="-25000" dirty="0" err="1"/>
                <a:t>n</a:t>
              </a:r>
              <a:endParaRPr lang="zh-TW" altLang="en-US" b="1" baseline="-25000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2880EFE-41C2-45A6-A664-0CF617583143}"/>
                </a:ext>
              </a:extLst>
            </p:cNvPr>
            <p:cNvSpPr txBox="1"/>
            <p:nvPr/>
          </p:nvSpPr>
          <p:spPr>
            <a:xfrm>
              <a:off x="8068235" y="5620871"/>
              <a:ext cx="2788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…………………………………………..</a:t>
              </a:r>
              <a:endParaRPr lang="zh-TW" alt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B437F555-BE75-44E6-A51D-699665133A5F}"/>
              </a:ext>
            </a:extLst>
          </p:cNvPr>
          <p:cNvSpPr txBox="1"/>
          <p:nvPr/>
        </p:nvSpPr>
        <p:spPr>
          <a:xfrm>
            <a:off x="635493" y="5084666"/>
            <a:ext cx="174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2F5697-5E7E-40BB-9C68-D9EAB00AB211}"/>
              </a:ext>
            </a:extLst>
          </p:cNvPr>
          <p:cNvSpPr txBox="1"/>
          <p:nvPr/>
        </p:nvSpPr>
        <p:spPr>
          <a:xfrm>
            <a:off x="1122235" y="3904574"/>
            <a:ext cx="37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99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Mathematics of PCA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26DCFD-62E2-4857-AE00-B0399E78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的數學定義：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正交化線性變換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，把數據變換到一個新的座標系統中，使得這一數據的任何投影的第一大變異數在第一個座標（稱為第一主成分）上，第二大變異數在第二個座標（第二主成分）上，依次類推。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/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DEA0768-3EB2-43A6-A9A7-76E71FC5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8" y="3669599"/>
                <a:ext cx="4158353" cy="503921"/>
              </a:xfrm>
              <a:prstGeom prst="rect">
                <a:avLst/>
              </a:prstGeom>
              <a:blipFill>
                <a:blip r:embed="rId3"/>
                <a:stretch>
                  <a:fillRect t="-64286" b="-1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/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EDA5C25-BFD5-4B06-AEF8-F6A00820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47" y="3669599"/>
                <a:ext cx="2985247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8ACDC59-B441-47FE-B58D-0B0F44AC74E0}"/>
              </a:ext>
            </a:extLst>
          </p:cNvPr>
          <p:cNvSpPr/>
          <p:nvPr/>
        </p:nvSpPr>
        <p:spPr>
          <a:xfrm>
            <a:off x="5056094" y="3783105"/>
            <a:ext cx="1622612" cy="179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EF72F33-4AFB-4356-8BE3-D6CE889BE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47" y="4233257"/>
            <a:ext cx="1095375" cy="32385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DCCDB44-C92F-4499-81F3-1724497C5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947" y="4614979"/>
            <a:ext cx="3971925" cy="48577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B35F835-F96B-4E02-88F0-4E0698E93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947" y="5104095"/>
            <a:ext cx="2028825" cy="5715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241A4276-1CD4-485C-AD2B-DD70D252B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430" y="5611934"/>
            <a:ext cx="2486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AFDB-C8A7-BF47-A60C-112BC4E31434}"/>
              </a:ext>
            </a:extLst>
          </p:cNvPr>
          <p:cNvSpPr/>
          <p:nvPr/>
        </p:nvSpPr>
        <p:spPr>
          <a:xfrm>
            <a:off x="0" y="1413165"/>
            <a:ext cx="12192000" cy="3735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D966-3578-4B47-94F2-4C1BED1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b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Component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D85E-8B62-2448-B7E8-D640B8729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Course Module of </a:t>
            </a:r>
            <a:r>
              <a:rPr lang="en-US" i="1" dirty="0">
                <a:solidFill>
                  <a:schemeClr val="tx1"/>
                </a:solidFill>
              </a:rPr>
              <a:t>Applied Data Analysis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37943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PCA Today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B1B76-5CE1-B549-A6D9-50953C02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handle </a:t>
            </a:r>
            <a:r>
              <a:rPr lang="en-US" sz="3200" b="1" dirty="0"/>
              <a:t>unsolvable data matrix</a:t>
            </a:r>
          </a:p>
          <a:p>
            <a:pPr lvl="1"/>
            <a:r>
              <a:rPr lang="en-US" sz="2800" dirty="0"/>
              <a:t>Singular Value Decomposition (SVD)</a:t>
            </a:r>
          </a:p>
          <a:p>
            <a:pPr lvl="1"/>
            <a:endParaRPr lang="en-US" sz="2800" dirty="0"/>
          </a:p>
          <a:p>
            <a:r>
              <a:rPr lang="en-US" sz="3200" dirty="0"/>
              <a:t>How to handle </a:t>
            </a:r>
            <a:r>
              <a:rPr lang="en-US" sz="3200" b="1" dirty="0"/>
              <a:t>very big N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incremental PCA (online PCA)</a:t>
            </a:r>
          </a:p>
          <a:p>
            <a:pPr lvl="1"/>
            <a:endParaRPr lang="en-US" sz="2800" dirty="0"/>
          </a:p>
          <a:p>
            <a:r>
              <a:rPr lang="en-US" sz="3200" dirty="0"/>
              <a:t>How to handle </a:t>
            </a:r>
            <a:r>
              <a:rPr lang="en-US" sz="3200" b="1" dirty="0"/>
              <a:t>very big M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randomized PCA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87F255-A56D-4E1E-8992-469E94C4FC6F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059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26788D64-0FE2-6343-81C8-DBC033CD1D0A}"/>
              </a:ext>
            </a:extLst>
          </p:cNvPr>
          <p:cNvSpPr/>
          <p:nvPr/>
        </p:nvSpPr>
        <p:spPr>
          <a:xfrm>
            <a:off x="10603005" y="6450491"/>
            <a:ext cx="14164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Source of reference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001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2"/>
            </a:gs>
            <a:gs pos="87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63BB1A-931B-E649-8735-68790EC000BF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D966-3578-4B47-94F2-4C1BED1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739F9E-D642-EC44-928B-E70B64D036FA}"/>
              </a:ext>
            </a:extLst>
          </p:cNvPr>
          <p:cNvSpPr/>
          <p:nvPr/>
        </p:nvSpPr>
        <p:spPr>
          <a:xfrm>
            <a:off x="838200" y="2387600"/>
            <a:ext cx="3240000" cy="324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Python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FDF0AC-AAC3-DD43-9AF8-AEC9E3F77310}"/>
              </a:ext>
            </a:extLst>
          </p:cNvPr>
          <p:cNvSpPr/>
          <p:nvPr/>
        </p:nvSpPr>
        <p:spPr>
          <a:xfrm>
            <a:off x="4512734" y="2387600"/>
            <a:ext cx="3240000" cy="32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00229E-443C-D74E-A7C0-84999F13BEFA}"/>
              </a:ext>
            </a:extLst>
          </p:cNvPr>
          <p:cNvSpPr/>
          <p:nvPr/>
        </p:nvSpPr>
        <p:spPr>
          <a:xfrm>
            <a:off x="8187268" y="2387600"/>
            <a:ext cx="3240000" cy="324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Atmospheric Sciences</a:t>
            </a:r>
          </a:p>
        </p:txBody>
      </p:sp>
    </p:spTree>
    <p:extLst>
      <p:ext uri="{BB962C8B-B14F-4D97-AF65-F5344CB8AC3E}">
        <p14:creationId xmlns:p14="http://schemas.microsoft.com/office/powerpoint/2010/main" val="5738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Process </a:t>
            </a:r>
            <a:r>
              <a:rPr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資料科學流程</a:t>
            </a:r>
            <a:r>
              <a:rPr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3585" y="6447577"/>
            <a:ext cx="817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https://en.wikipedia.org/wiki/Data_analysis#/media/File:Data_visualization_process_v1.png</a:t>
            </a:r>
          </a:p>
        </p:txBody>
      </p:sp>
      <p:pic>
        <p:nvPicPr>
          <p:cNvPr id="4098" name="Picture 2" descr="https://upload.wikimedia.org/wikipedia/commons/b/ba/Data_visualization_process_v1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70" b="10621"/>
          <a:stretch/>
        </p:blipFill>
        <p:spPr bwMode="auto">
          <a:xfrm>
            <a:off x="2128677" y="1671356"/>
            <a:ext cx="7904166" cy="46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 (EDA)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543341-7616-4B8C-B0D6-350F30B6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探索式資料分析 </a:t>
            </a:r>
            <a:r>
              <a:rPr lang="en-US" altLang="zh-TW" dirty="0">
                <a:ea typeface="微軟正黑體" panose="020B0604030504040204" pitchFamily="34" charset="-120"/>
              </a:rPr>
              <a:t>(exploratory data analysis, EDA)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是一系列「探索資料本身結構」的分析工具，包含資料的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 </a:t>
            </a:r>
            <a:r>
              <a:rPr lang="en-US" altLang="zh-TW" b="1" dirty="0">
                <a:ea typeface="微軟正黑體" panose="020B0604030504040204" pitchFamily="34" charset="-120"/>
              </a:rPr>
              <a:t>(summarization)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 </a:t>
            </a:r>
            <a:r>
              <a:rPr lang="en-US" altLang="zh-TW" b="1" dirty="0">
                <a:ea typeface="微軟正黑體" panose="020B0604030504040204" pitchFamily="34" charset="-120"/>
              </a:rPr>
              <a:t>(visualization)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建立統計模型 </a:t>
            </a:r>
            <a:r>
              <a:rPr lang="en-US" altLang="zh-TW" b="1" dirty="0">
                <a:ea typeface="微軟正黑體" panose="020B0604030504040204" pitchFamily="34" charset="-120"/>
              </a:rPr>
              <a:t>(modeling)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CBA38-0FA3-4743-941F-193457B38719}"/>
              </a:ext>
            </a:extLst>
          </p:cNvPr>
          <p:cNvSpPr/>
          <p:nvPr/>
        </p:nvSpPr>
        <p:spPr>
          <a:xfrm>
            <a:off x="6096000" y="6176963"/>
            <a:ext cx="5467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https://en.wikipedia.org/wiki/Exploratory_data_analysis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BD157-ED91-4236-B481-590C0896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46" y="3828098"/>
            <a:ext cx="9059908" cy="23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 (EDA)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543341-7616-4B8C-B0D6-350F30B6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445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John Tukey (1977) </a:t>
            </a:r>
            <a:r>
              <a:rPr lang="zh-TW" altLang="en-US" dirty="0">
                <a:ea typeface="微軟正黑體" panose="020B0604030504040204" pitchFamily="34" charset="-120"/>
              </a:rPr>
              <a:t>提出， 主要目標：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對於所觀察的現象，提出可能「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」的假設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對提出的假設，用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統計推論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加以評估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協助選擇適當的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分析工具與方法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下一階段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資料收集與實驗設計的基礎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CBA38-0FA3-4743-941F-193457B38719}"/>
              </a:ext>
            </a:extLst>
          </p:cNvPr>
          <p:cNvSpPr/>
          <p:nvPr/>
        </p:nvSpPr>
        <p:spPr>
          <a:xfrm>
            <a:off x="7461310" y="6174979"/>
            <a:ext cx="4101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https://en.wikipedia.org/wiki/John_Tukey</a:t>
            </a:r>
            <a:endParaRPr lang="zh-TW" altLang="en-US" dirty="0"/>
          </a:p>
        </p:txBody>
      </p:sp>
      <p:pic>
        <p:nvPicPr>
          <p:cNvPr id="2050" name="Picture 2" descr="John Tukey.jpg">
            <a:extLst>
              <a:ext uri="{FF2B5EF4-FFF2-40B4-BE49-F238E27FC236}">
                <a16:creationId xmlns:a16="http://schemas.microsoft.com/office/drawing/2014/main" id="{F4FAE08A-D694-4801-A5E5-FC432939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57" y="2057598"/>
            <a:ext cx="3191143" cy="388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Exploratory data analysis (EDA)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BC57B78-91BF-44C6-AEF9-9BDCA76ACB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Plotting</a:t>
            </a:r>
          </a:p>
          <a:p>
            <a:pPr lvl="1"/>
            <a:r>
              <a:rPr lang="en-US" altLang="zh-TW" dirty="0">
                <a:hlinkClick r:id="rId3" tooltip="Box plot"/>
              </a:rPr>
              <a:t>Box plot</a:t>
            </a:r>
            <a:endParaRPr lang="en-US" altLang="zh-TW" dirty="0"/>
          </a:p>
          <a:p>
            <a:pPr lvl="1"/>
            <a:r>
              <a:rPr lang="en-US" altLang="zh-TW" dirty="0">
                <a:hlinkClick r:id="rId4" tooltip="Histogram"/>
              </a:rPr>
              <a:t>Histogram</a:t>
            </a:r>
            <a:endParaRPr lang="en-US" altLang="zh-TW" dirty="0"/>
          </a:p>
          <a:p>
            <a:pPr lvl="1"/>
            <a:r>
              <a:rPr lang="en-US" altLang="zh-TW" dirty="0">
                <a:hlinkClick r:id="rId5" tooltip="Run chart"/>
              </a:rPr>
              <a:t>Run chart</a:t>
            </a:r>
            <a:endParaRPr lang="en-US" altLang="zh-TW" dirty="0"/>
          </a:p>
          <a:p>
            <a:pPr lvl="1"/>
            <a:r>
              <a:rPr lang="en-US" altLang="zh-TW" dirty="0">
                <a:hlinkClick r:id="rId6" tooltip="Pareto chart"/>
              </a:rPr>
              <a:t>Pareto chart</a:t>
            </a:r>
            <a:endParaRPr lang="en-US" altLang="zh-TW" dirty="0"/>
          </a:p>
          <a:p>
            <a:pPr lvl="1"/>
            <a:r>
              <a:rPr lang="en-US" altLang="zh-TW" dirty="0">
                <a:hlinkClick r:id="rId7" tooltip="Scatter plot"/>
              </a:rPr>
              <a:t>Scatter plot</a:t>
            </a:r>
            <a:endParaRPr lang="en-US" altLang="zh-TW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498EA71-9E7E-46B2-B10A-059A49ABA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Dimension Reduction</a:t>
            </a:r>
          </a:p>
          <a:p>
            <a:pPr lvl="1"/>
            <a:r>
              <a:rPr lang="en-US" altLang="zh-TW" dirty="0">
                <a:hlinkClick r:id="rId8" tooltip="Multidimensional scaling"/>
              </a:rPr>
              <a:t>Multidimensional scaling</a:t>
            </a:r>
            <a:endParaRPr lang="en-US" altLang="zh-TW" dirty="0"/>
          </a:p>
          <a:p>
            <a:pPr lvl="1"/>
            <a:r>
              <a:rPr lang="en-US" altLang="zh-TW" dirty="0">
                <a:hlinkClick r:id="rId9" tooltip="Principal component analysis"/>
              </a:rPr>
              <a:t>Principal component analysis</a:t>
            </a:r>
            <a:r>
              <a:rPr lang="en-US" altLang="zh-TW" dirty="0"/>
              <a:t> (PCA)</a:t>
            </a:r>
          </a:p>
          <a:p>
            <a:pPr lvl="1"/>
            <a:r>
              <a:rPr lang="en-US" altLang="zh-TW" dirty="0">
                <a:hlinkClick r:id="rId10" tooltip="Multilinear principal component analysis"/>
              </a:rPr>
              <a:t>Multilinear PCA</a:t>
            </a:r>
            <a:endParaRPr lang="en-US" altLang="zh-TW" dirty="0"/>
          </a:p>
          <a:p>
            <a:pPr lvl="1"/>
            <a:r>
              <a:rPr lang="en-US" altLang="zh-TW" dirty="0">
                <a:hlinkClick r:id="rId11" tooltip="Nonlinear dimensionality reduction"/>
              </a:rPr>
              <a:t>Nonlinear dimensionality reduction</a:t>
            </a:r>
            <a:r>
              <a:rPr lang="en-US" altLang="zh-TW" dirty="0"/>
              <a:t> (NLDR)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D852CF-DE80-4FA8-974A-9FDBFF4ED778}"/>
              </a:ext>
            </a:extLst>
          </p:cNvPr>
          <p:cNvSpPr/>
          <p:nvPr/>
        </p:nvSpPr>
        <p:spPr>
          <a:xfrm>
            <a:off x="8374432" y="6492875"/>
            <a:ext cx="37021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https://en.wikipedia.org/wiki/Exploratory_data_analysis</a:t>
            </a:r>
            <a:endParaRPr lang="zh-TW" altLang="en-US" sz="1200" dirty="0"/>
          </a:p>
        </p:txBody>
      </p:sp>
      <p:pic>
        <p:nvPicPr>
          <p:cNvPr id="3074" name="Picture 2" descr="https://upload.wikimedia.org/wikipedia/commons/thumb/f/fa/Michelsonmorley-boxplot.svg/300px-Michelsonmorley-boxplot.svg.png">
            <a:extLst>
              <a:ext uri="{FF2B5EF4-FFF2-40B4-BE49-F238E27FC236}">
                <a16:creationId xmlns:a16="http://schemas.microsoft.com/office/drawing/2014/main" id="{AFF3CA65-3D6D-499D-9C5C-7869D258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9" y="4390887"/>
            <a:ext cx="1976575" cy="19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stogram of arrivals per minute.svg">
            <a:extLst>
              <a:ext uri="{FF2B5EF4-FFF2-40B4-BE49-F238E27FC236}">
                <a16:creationId xmlns:a16="http://schemas.microsoft.com/office/drawing/2014/main" id="{DCB9D5B8-D6E5-44A0-A8E8-BDC4A036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79" y="4471262"/>
            <a:ext cx="2242818" cy="18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d/df/SimpleRunChart.jpg/300px-SimpleRunChart.jpg">
            <a:extLst>
              <a:ext uri="{FF2B5EF4-FFF2-40B4-BE49-F238E27FC236}">
                <a16:creationId xmlns:a16="http://schemas.microsoft.com/office/drawing/2014/main" id="{A3B3DB53-89E8-4DC5-BF11-A909C7F2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67" y="4659883"/>
            <a:ext cx="2475381" cy="169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areto chart of titanium investment casting defects.svg">
            <a:extLst>
              <a:ext uri="{FF2B5EF4-FFF2-40B4-BE49-F238E27FC236}">
                <a16:creationId xmlns:a16="http://schemas.microsoft.com/office/drawing/2014/main" id="{0323C59E-663A-42D4-ADD4-2FBCF2C1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7" y="4409565"/>
            <a:ext cx="2186723" cy="22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catter diagram for quality characteristic XXX.svg">
            <a:extLst>
              <a:ext uri="{FF2B5EF4-FFF2-40B4-BE49-F238E27FC236}">
                <a16:creationId xmlns:a16="http://schemas.microsoft.com/office/drawing/2014/main" id="{E5515E54-1B40-4B25-9C6D-CAB17A68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071" y="439737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543341-7616-4B8C-B0D6-350F30B6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48305" cy="43396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主成分分析是 </a:t>
            </a:r>
            <a:r>
              <a:rPr lang="en-US" altLang="zh-TW" dirty="0"/>
              <a:t>1901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年由 </a:t>
            </a:r>
            <a:r>
              <a:rPr lang="en-US" dirty="0"/>
              <a:t>Karl Pearson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所提出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的資料分析方法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這個數學工具協助我們分析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資料本身的變異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，找出資料本身變化的主要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(feature)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主成分（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讓我們可以很快的檢視資料裡相對較為特殊的狀態（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），並且達到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減少資料維度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3F599-1BA1-A941-AD1F-9E8E1DE8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05" y="1823918"/>
            <a:ext cx="2095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C1E6E62-A792-4A0A-A7CF-3A61CE414DD8}"/>
              </a:ext>
            </a:extLst>
          </p:cNvPr>
          <p:cNvSpPr/>
          <p:nvPr/>
        </p:nvSpPr>
        <p:spPr>
          <a:xfrm>
            <a:off x="0" y="498355"/>
            <a:ext cx="12192000" cy="1059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Principle Component Analysis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ãpcaãçåçæå°çµæ">
            <a:extLst>
              <a:ext uri="{FF2B5EF4-FFF2-40B4-BE49-F238E27FC236}">
                <a16:creationId xmlns:a16="http://schemas.microsoft.com/office/drawing/2014/main" id="{0B14099C-78C6-4EA3-932F-9EE87B61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1560239"/>
            <a:ext cx="8180293" cy="49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寬螢幕</PresentationFormat>
  <Paragraphs>119</Paragraphs>
  <Slides>22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3" baseType="lpstr">
      <vt:lpstr>微軟正黑體</vt:lpstr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Courier New</vt:lpstr>
      <vt:lpstr>Office 佈景主題</vt:lpstr>
      <vt:lpstr>Office Theme</vt:lpstr>
      <vt:lpstr>Applied Data Analysis  for Atmospheric Sciences  Using Python</vt:lpstr>
      <vt:lpstr>Exploratory Data Analysis  Principle Component Analysis</vt:lpstr>
      <vt:lpstr>Outline</vt:lpstr>
      <vt:lpstr>Data Science Process (資料科學流程)</vt:lpstr>
      <vt:lpstr>Exploratory data analysis (EDA)</vt:lpstr>
      <vt:lpstr>Exploratory data analysis (EDA)</vt:lpstr>
      <vt:lpstr>Exploratory data analysis (EDA)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Notation and Symbols for PCA</vt:lpstr>
      <vt:lpstr>Mathematics of PCA</vt:lpstr>
      <vt:lpstr>PCA Today</vt:lpstr>
      <vt:lpstr>Examples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Analysis  for Atmospheric Sciences  Using Python</dc:title>
  <dc:creator>Ting-Shuo Yo</dc:creator>
  <cp:lastModifiedBy>Ting-Shuo Yo</cp:lastModifiedBy>
  <cp:revision>30</cp:revision>
  <dcterms:created xsi:type="dcterms:W3CDTF">2018-11-19T01:16:47Z</dcterms:created>
  <dcterms:modified xsi:type="dcterms:W3CDTF">2018-11-20T04:28:19Z</dcterms:modified>
</cp:coreProperties>
</file>