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305" r:id="rId4"/>
    <p:sldId id="302" r:id="rId5"/>
    <p:sldId id="304" r:id="rId6"/>
    <p:sldId id="318" r:id="rId7"/>
    <p:sldId id="319" r:id="rId8"/>
    <p:sldId id="321" r:id="rId9"/>
    <p:sldId id="320" r:id="rId10"/>
    <p:sldId id="32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FA0"/>
    <a:srgbClr val="2B5B84"/>
    <a:srgbClr val="1E415D"/>
    <a:srgbClr val="2B5B83"/>
    <a:srgbClr val="1F45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96"/>
  </p:normalViewPr>
  <p:slideViewPr>
    <p:cSldViewPr snapToGrid="0" snapToObjects="1">
      <p:cViewPr varScale="1">
        <p:scale>
          <a:sx n="107" d="100"/>
          <a:sy n="107" d="100"/>
        </p:scale>
        <p:origin x="55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0A47E-40BB-4665-9DA8-22317D0EFF2B}" type="datetimeFigureOut">
              <a:rPr lang="zh-TW" altLang="en-US" smtClean="0"/>
              <a:t>2018/11/28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39B246-6612-4E2F-9A7C-17FBFE77B1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67475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所以，看完了這整個資料科學流程，到底什麼是資料科學？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B21C5D-D701-4E11-840E-F27E1C9FA81F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63602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B21C5D-D701-4E11-840E-F27E1C9FA81F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8012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76B7A-1E75-E14F-BB2C-E8E33FDCB3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C34F9F-A3D1-E04C-9C60-8B7D6B43A4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28922-79C1-DE43-96A2-08E1414E2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3266D-A664-3449-BF1D-4CC1E7991063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029821-7EEB-D343-8EA0-72F6D070D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13AECC-A0A1-ED45-B44F-FC4F44FA5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1134C-0FFB-DE4E-9B62-13E0AFB83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715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04989-4191-9A45-AE66-1953BA5D2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33BB11-E087-AE47-BAB1-9C1B3585C0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5218D6-934E-E14E-BEE9-5364FFF0E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3266D-A664-3449-BF1D-4CC1E7991063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7ABE55-9AC2-2D4F-A6EC-2DDC7D8AA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AF0E05-8F53-7A4A-8111-52DFB7C87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1134C-0FFB-DE4E-9B62-13E0AFB83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006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2520B2-BEF4-E64D-A11E-4B4DD31344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00BB0A-B089-464F-973C-47CBE08E27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A1CC7B-DB2B-D84C-A8CA-F310A14D1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3266D-A664-3449-BF1D-4CC1E7991063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A7C1F8-0CCD-C849-83C1-762FE0DBC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01802B-8150-2843-9B52-98CA07142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1134C-0FFB-DE4E-9B62-13E0AFB83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57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646F8-D22C-E942-B63E-22930F91B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ACCDC-8C16-7249-BCC5-8D68E212E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8BE33F-A03D-1541-A9A2-AB4ADA8A7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3266D-A664-3449-BF1D-4CC1E7991063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15103A-B692-8348-937F-DD4455BDF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BFE601-CA40-0247-8562-DAE8F325F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1134C-0FFB-DE4E-9B62-13E0AFB83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519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088DF-1684-2D4B-A681-33C936FB8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7B5C25-0EF8-874E-8AE9-965C1D492B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0AE1C6-1576-E54A-A450-104E8B5BB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3266D-A664-3449-BF1D-4CC1E7991063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7CAC84-07D3-3340-84E2-348392333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DA8A8-41CC-7D44-89DE-4173DDA46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1134C-0FFB-DE4E-9B62-13E0AFB83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345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BA3F5-072B-6B4B-99CE-06BED3EB0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4C552-9D1A-1E4F-9997-50C561223D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C426D2-29ED-004E-84EC-64E438BD27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C993D6-7C01-3445-BBCD-684DD5305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3266D-A664-3449-BF1D-4CC1E7991063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F225FF-AA35-8046-A24E-8321C6857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2DF692-ABEB-B94E-8B6F-3A0B2ED40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1134C-0FFB-DE4E-9B62-13E0AFB83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002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2BBD6-47A2-1C4D-AF09-8A8713552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209F94-B842-BB40-84A7-08E072BF4B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DD916A-EDC7-E447-B0D4-3302DFFC89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B42C54-8BC6-9A43-9016-273D880D54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1F8796-09F8-7140-B4AD-F8E53E4CB3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30F5E-7189-1D44-BBB3-8D2BA5BCE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3266D-A664-3449-BF1D-4CC1E7991063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31D226-7A74-BF47-973A-65DBC5072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86912D-66A7-C44A-B02F-884BC588D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1134C-0FFB-DE4E-9B62-13E0AFB83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822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2190A-1C15-6F4B-BA14-93808A2D5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D3F888-2141-F343-A7B2-68615E0F4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3266D-A664-3449-BF1D-4CC1E7991063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F8D433-6423-FA45-A4B9-28C365F4A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7F61F0-262C-DF4A-BBC9-B07250D1C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1134C-0FFB-DE4E-9B62-13E0AFB83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641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8EFE10-DD1D-8749-9F90-EE62C0C5F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3266D-A664-3449-BF1D-4CC1E7991063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9C75C9-914C-3040-8675-BEFC79D46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9C581B-695D-DD42-9061-5C47A0AA3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1134C-0FFB-DE4E-9B62-13E0AFB83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209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F8720-F460-9A43-8A85-31BD5DFE2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408CA-8084-1B44-9708-2EB2CB4CFC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E7A2FC-D990-9647-BF79-CC74034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67A7B5-85C7-3D41-B051-3E999FF64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3266D-A664-3449-BF1D-4CC1E7991063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443EFB-28A9-3C48-893B-464DD76C8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C5613F-E82D-534E-AE47-73D99BDE6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1134C-0FFB-DE4E-9B62-13E0AFB83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102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3C4DD-2966-5D45-855E-20B2ADED2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5D154D-A2F5-094B-8E2E-167BCBE3C2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96DAE4-7751-0B4B-91B4-06D1BF3276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CD38CA-EF3E-664F-A91D-035C08DEB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3266D-A664-3449-BF1D-4CC1E7991063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A81DFD-185B-1D4F-BC1A-D3CF320C3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637925-9E2D-B14A-9131-3626DAF41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1134C-0FFB-DE4E-9B62-13E0AFB83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76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1E415D">
                <a:lumMod val="100000"/>
                <a:alpha val="90000"/>
              </a:srgbClr>
            </a:gs>
            <a:gs pos="27000">
              <a:srgbClr val="1F4563"/>
            </a:gs>
            <a:gs pos="76000">
              <a:srgbClr val="2B5B84"/>
            </a:gs>
            <a:gs pos="100000">
              <a:srgbClr val="2B5B83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20569B-4134-6E47-B0EE-C75D31DF1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872130-1746-DF43-9AA7-7F1D2174E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97D5B6-2943-404E-B5EF-53AB61107C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3266D-A664-3449-BF1D-4CC1E7991063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8497CF-27B7-C740-B9CF-BC550E05F8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F06459-CE2F-0742-8A99-9818B7D99A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51134C-0FFB-DE4E-9B62-13E0AFB83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51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542AFDB-C8A7-BF47-A60C-112BC4E31434}"/>
              </a:ext>
            </a:extLst>
          </p:cNvPr>
          <p:cNvSpPr/>
          <p:nvPr/>
        </p:nvSpPr>
        <p:spPr>
          <a:xfrm>
            <a:off x="0" y="1413165"/>
            <a:ext cx="12192000" cy="3735098"/>
          </a:xfrm>
          <a:prstGeom prst="rect">
            <a:avLst/>
          </a:prstGeom>
          <a:solidFill>
            <a:srgbClr val="336F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79D966-3578-4B47-94F2-4C1BED1C4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Py4AS Course Summary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74D85E-8B62-2448-B7E8-D640B87292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dirty="0">
              <a:solidFill>
                <a:srgbClr val="FFC000"/>
              </a:solidFill>
            </a:endParaRPr>
          </a:p>
          <a:p>
            <a:pPr algn="ctr"/>
            <a:endParaRPr lang="en-US" dirty="0">
              <a:solidFill>
                <a:srgbClr val="FFC000"/>
              </a:solidFill>
            </a:endParaRPr>
          </a:p>
          <a:p>
            <a:pPr algn="ctr"/>
            <a:r>
              <a:rPr lang="en-US" dirty="0">
                <a:solidFill>
                  <a:srgbClr val="FFC000"/>
                </a:solidFill>
              </a:rPr>
              <a:t>November 2018</a:t>
            </a:r>
          </a:p>
        </p:txBody>
      </p:sp>
    </p:spTree>
    <p:extLst>
      <p:ext uri="{BB962C8B-B14F-4D97-AF65-F5344CB8AC3E}">
        <p14:creationId xmlns:p14="http://schemas.microsoft.com/office/powerpoint/2010/main" val="379432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7B1483B-E086-9F49-AA4E-D160C7590CB8}"/>
              </a:ext>
            </a:extLst>
          </p:cNvPr>
          <p:cNvSpPr/>
          <p:nvPr/>
        </p:nvSpPr>
        <p:spPr>
          <a:xfrm>
            <a:off x="0" y="1913965"/>
            <a:ext cx="12192000" cy="3030070"/>
          </a:xfrm>
          <a:prstGeom prst="rect">
            <a:avLst/>
          </a:prstGeom>
          <a:solidFill>
            <a:srgbClr val="336F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50DDBB-BC3D-994F-A162-83275FE312D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altLang="zh-TW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405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63BB1A-931B-E649-8735-68790EC000BF}"/>
              </a:ext>
            </a:extLst>
          </p:cNvPr>
          <p:cNvSpPr/>
          <p:nvPr/>
        </p:nvSpPr>
        <p:spPr>
          <a:xfrm>
            <a:off x="0" y="498355"/>
            <a:ext cx="12192000" cy="1059102"/>
          </a:xfrm>
          <a:prstGeom prst="rect">
            <a:avLst/>
          </a:prstGeom>
          <a:solidFill>
            <a:srgbClr val="336F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79D966-3578-4B47-94F2-4C1BED1C4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FF00"/>
                </a:solidFill>
              </a:rPr>
              <a:t>Outline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2739F9E-D642-EC44-928B-E70B64D036FA}"/>
              </a:ext>
            </a:extLst>
          </p:cNvPr>
          <p:cNvSpPr/>
          <p:nvPr/>
        </p:nvSpPr>
        <p:spPr>
          <a:xfrm>
            <a:off x="838200" y="2387600"/>
            <a:ext cx="3240000" cy="32400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Python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3FDF0AC-AAC3-DD43-9AF8-AEC9E3F77310}"/>
              </a:ext>
            </a:extLst>
          </p:cNvPr>
          <p:cNvSpPr/>
          <p:nvPr/>
        </p:nvSpPr>
        <p:spPr>
          <a:xfrm>
            <a:off x="4512734" y="2387600"/>
            <a:ext cx="3240000" cy="324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Data Analysis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900229E-443C-D74E-A7C0-84999F13BEFA}"/>
              </a:ext>
            </a:extLst>
          </p:cNvPr>
          <p:cNvSpPr/>
          <p:nvPr/>
        </p:nvSpPr>
        <p:spPr>
          <a:xfrm>
            <a:off x="8187268" y="2387600"/>
            <a:ext cx="3240000" cy="32400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Atmospheric Sciences</a:t>
            </a:r>
          </a:p>
        </p:txBody>
      </p:sp>
    </p:spTree>
    <p:extLst>
      <p:ext uri="{BB962C8B-B14F-4D97-AF65-F5344CB8AC3E}">
        <p14:creationId xmlns:p14="http://schemas.microsoft.com/office/powerpoint/2010/main" val="573801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5">
            <a:extLst>
              <a:ext uri="{FF2B5EF4-FFF2-40B4-BE49-F238E27FC236}">
                <a16:creationId xmlns:a16="http://schemas.microsoft.com/office/drawing/2014/main" id="{583896A7-28EB-42A7-A23D-FF25C3688502}"/>
              </a:ext>
            </a:extLst>
          </p:cNvPr>
          <p:cNvSpPr/>
          <p:nvPr/>
        </p:nvSpPr>
        <p:spPr>
          <a:xfrm>
            <a:off x="0" y="498355"/>
            <a:ext cx="12192000" cy="1059102"/>
          </a:xfrm>
          <a:prstGeom prst="rect">
            <a:avLst/>
          </a:prstGeom>
          <a:solidFill>
            <a:srgbClr val="336F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TW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Data Science?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437243" cy="4351338"/>
          </a:xfrm>
        </p:spPr>
        <p:txBody>
          <a:bodyPr/>
          <a:lstStyle/>
          <a:p>
            <a:r>
              <a:rPr lang="en-US" altLang="zh-TW" dirty="0">
                <a:solidFill>
                  <a:schemeClr val="accent4">
                    <a:lumMod val="40000"/>
                    <a:lumOff val="6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It is not  totally new</a:t>
            </a:r>
          </a:p>
          <a:p>
            <a:pPr lvl="1"/>
            <a:r>
              <a:rPr lang="en-US" altLang="zh-TW" sz="2000" dirty="0">
                <a:solidFill>
                  <a:schemeClr val="accent4">
                    <a:lumMod val="40000"/>
                    <a:lumOff val="6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Statistics</a:t>
            </a:r>
          </a:p>
          <a:p>
            <a:pPr lvl="1"/>
            <a:r>
              <a:rPr lang="en-US" altLang="zh-TW" sz="2000" dirty="0">
                <a:solidFill>
                  <a:schemeClr val="accent4">
                    <a:lumMod val="40000"/>
                    <a:lumOff val="6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Computer Science</a:t>
            </a:r>
          </a:p>
          <a:p>
            <a:pPr lvl="1"/>
            <a:r>
              <a:rPr lang="en-US" altLang="zh-TW" sz="2000" dirty="0">
                <a:solidFill>
                  <a:schemeClr val="accent4">
                    <a:lumMod val="40000"/>
                    <a:lumOff val="6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Domain</a:t>
            </a:r>
            <a:r>
              <a:rPr lang="zh-TW" altLang="en-US" sz="2000" dirty="0">
                <a:solidFill>
                  <a:schemeClr val="accent4">
                    <a:lumMod val="40000"/>
                    <a:lumOff val="6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solidFill>
                  <a:schemeClr val="accent4">
                    <a:lumMod val="40000"/>
                    <a:lumOff val="6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Knowledge</a:t>
            </a:r>
          </a:p>
          <a:p>
            <a:pPr lvl="1"/>
            <a:endParaRPr lang="en-US" altLang="zh-TW" sz="2000" dirty="0">
              <a:solidFill>
                <a:schemeClr val="accent4">
                  <a:lumMod val="40000"/>
                  <a:lumOff val="6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solidFill>
                  <a:schemeClr val="accent4">
                    <a:lumMod val="40000"/>
                    <a:lumOff val="6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It</a:t>
            </a:r>
            <a:r>
              <a:rPr lang="zh-TW" altLang="en-US" dirty="0">
                <a:solidFill>
                  <a:schemeClr val="accent4">
                    <a:lumMod val="40000"/>
                    <a:lumOff val="6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solidFill>
                  <a:schemeClr val="accent4">
                    <a:lumMod val="40000"/>
                    <a:lumOff val="6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is</a:t>
            </a:r>
            <a:r>
              <a:rPr lang="zh-TW" altLang="en-US" dirty="0">
                <a:solidFill>
                  <a:schemeClr val="accent4">
                    <a:lumMod val="40000"/>
                    <a:lumOff val="6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solidFill>
                  <a:schemeClr val="accent4">
                    <a:lumMod val="40000"/>
                    <a:lumOff val="6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not</a:t>
            </a:r>
            <a:r>
              <a:rPr lang="zh-TW" altLang="en-US" dirty="0">
                <a:solidFill>
                  <a:schemeClr val="accent4">
                    <a:lumMod val="40000"/>
                    <a:lumOff val="6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solidFill>
                  <a:schemeClr val="accent4">
                    <a:lumMod val="40000"/>
                    <a:lumOff val="6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  <a:r>
              <a:rPr lang="zh-TW" altLang="en-US" dirty="0">
                <a:solidFill>
                  <a:schemeClr val="accent4">
                    <a:lumMod val="40000"/>
                    <a:lumOff val="6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solidFill>
                  <a:schemeClr val="accent4">
                    <a:lumMod val="40000"/>
                    <a:lumOff val="6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new</a:t>
            </a:r>
            <a:r>
              <a:rPr lang="zh-TW" altLang="en-US" dirty="0">
                <a:solidFill>
                  <a:schemeClr val="accent4">
                    <a:lumMod val="40000"/>
                    <a:lumOff val="6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solidFill>
                  <a:schemeClr val="accent4">
                    <a:lumMod val="40000"/>
                    <a:lumOff val="6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name</a:t>
            </a:r>
            <a:r>
              <a:rPr lang="zh-TW" altLang="en-US" dirty="0">
                <a:solidFill>
                  <a:schemeClr val="accent4">
                    <a:lumMod val="40000"/>
                    <a:lumOff val="6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solidFill>
                  <a:schemeClr val="accent4">
                    <a:lumMod val="40000"/>
                    <a:lumOff val="6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for</a:t>
            </a:r>
            <a:r>
              <a:rPr lang="zh-TW" altLang="en-US" dirty="0">
                <a:solidFill>
                  <a:schemeClr val="accent4">
                    <a:lumMod val="40000"/>
                    <a:lumOff val="6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solidFill>
                  <a:schemeClr val="accent4">
                    <a:lumMod val="40000"/>
                    <a:lumOff val="6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old</a:t>
            </a:r>
            <a:r>
              <a:rPr lang="zh-TW" altLang="en-US" dirty="0">
                <a:solidFill>
                  <a:schemeClr val="accent4">
                    <a:lumMod val="40000"/>
                    <a:lumOff val="6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solidFill>
                  <a:schemeClr val="accent4">
                    <a:lumMod val="40000"/>
                    <a:lumOff val="6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stuff</a:t>
            </a:r>
          </a:p>
          <a:p>
            <a:endParaRPr lang="en-US" altLang="zh-TW" dirty="0">
              <a:solidFill>
                <a:schemeClr val="accent4">
                  <a:lumMod val="40000"/>
                  <a:lumOff val="6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solidFill>
                  <a:schemeClr val="accent4">
                    <a:lumMod val="40000"/>
                    <a:lumOff val="6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Data</a:t>
            </a:r>
            <a:r>
              <a:rPr lang="zh-TW" altLang="en-US" dirty="0">
                <a:solidFill>
                  <a:schemeClr val="accent4">
                    <a:lumMod val="40000"/>
                    <a:lumOff val="6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solidFill>
                  <a:schemeClr val="accent4">
                    <a:lumMod val="40000"/>
                    <a:lumOff val="6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science</a:t>
            </a:r>
            <a:r>
              <a:rPr lang="zh-TW" altLang="en-US" dirty="0">
                <a:solidFill>
                  <a:schemeClr val="accent4">
                    <a:lumMod val="40000"/>
                    <a:lumOff val="6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solidFill>
                  <a:schemeClr val="accent4">
                    <a:lumMod val="40000"/>
                    <a:lumOff val="6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is</a:t>
            </a:r>
            <a:r>
              <a:rPr lang="zh-TW" altLang="en-US" dirty="0">
                <a:solidFill>
                  <a:schemeClr val="accent4">
                    <a:lumMod val="40000"/>
                    <a:lumOff val="6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solidFill>
                  <a:schemeClr val="accent4">
                    <a:lumMod val="40000"/>
                    <a:lumOff val="6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  <a:r>
              <a:rPr lang="zh-TW" altLang="en-US" dirty="0">
                <a:solidFill>
                  <a:schemeClr val="accent4">
                    <a:lumMod val="40000"/>
                    <a:lumOff val="6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solidFill>
                  <a:schemeClr val="accent4">
                    <a:lumMod val="40000"/>
                    <a:lumOff val="6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“</a:t>
            </a:r>
            <a:r>
              <a:rPr lang="en-US" altLang="zh-TW" b="1" dirty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data-driven</a:t>
            </a:r>
            <a:r>
              <a:rPr lang="en-US" altLang="zh-TW" dirty="0">
                <a:solidFill>
                  <a:schemeClr val="accent4">
                    <a:lumMod val="40000"/>
                    <a:lumOff val="6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” approach</a:t>
            </a:r>
            <a:r>
              <a:rPr lang="zh-TW" altLang="en-US" dirty="0">
                <a:solidFill>
                  <a:schemeClr val="accent4">
                    <a:lumMod val="40000"/>
                    <a:lumOff val="6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solidFill>
                  <a:schemeClr val="accent4">
                    <a:lumMod val="40000"/>
                    <a:lumOff val="6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for</a:t>
            </a:r>
            <a:r>
              <a:rPr lang="zh-TW" altLang="en-US" dirty="0">
                <a:solidFill>
                  <a:schemeClr val="accent4">
                    <a:lumMod val="40000"/>
                    <a:lumOff val="6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solidFill>
                  <a:schemeClr val="accent4">
                    <a:lumMod val="40000"/>
                    <a:lumOff val="6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decision</a:t>
            </a:r>
            <a:r>
              <a:rPr lang="zh-TW" altLang="en-US" dirty="0">
                <a:solidFill>
                  <a:schemeClr val="accent4">
                    <a:lumMod val="40000"/>
                    <a:lumOff val="6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solidFill>
                  <a:schemeClr val="accent4">
                    <a:lumMod val="40000"/>
                    <a:lumOff val="6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making</a:t>
            </a:r>
          </a:p>
        </p:txBody>
      </p:sp>
      <p:pic>
        <p:nvPicPr>
          <p:cNvPr id="2050" name="Picture 2" descr="http://www.ibm.com/developerworks/library/os-datascience/figure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03531" y="1795842"/>
            <a:ext cx="4304626" cy="4447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690135" y="2201614"/>
            <a:ext cx="2136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電腦科學</a:t>
            </a:r>
            <a:r>
              <a:rPr lang="en-US" altLang="zh-TW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資訊工程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250257" y="3077345"/>
            <a:ext cx="1389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數學、統計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853074" y="5522569"/>
            <a:ext cx="2465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領域知識</a:t>
            </a:r>
            <a:r>
              <a:rPr lang="en-US" altLang="zh-TW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商業靈敏度</a:t>
            </a:r>
          </a:p>
        </p:txBody>
      </p:sp>
    </p:spTree>
    <p:extLst>
      <p:ext uri="{BB962C8B-B14F-4D97-AF65-F5344CB8AC3E}">
        <p14:creationId xmlns:p14="http://schemas.microsoft.com/office/powerpoint/2010/main" val="3995242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>
            <a:extLst>
              <a:ext uri="{FF2B5EF4-FFF2-40B4-BE49-F238E27FC236}">
                <a16:creationId xmlns:a16="http://schemas.microsoft.com/office/drawing/2014/main" id="{2C1E6E62-A792-4A0A-A7CF-3A61CE414DD8}"/>
              </a:ext>
            </a:extLst>
          </p:cNvPr>
          <p:cNvSpPr/>
          <p:nvPr/>
        </p:nvSpPr>
        <p:spPr>
          <a:xfrm>
            <a:off x="0" y="498355"/>
            <a:ext cx="12192000" cy="1059102"/>
          </a:xfrm>
          <a:prstGeom prst="rect">
            <a:avLst/>
          </a:prstGeom>
          <a:solidFill>
            <a:srgbClr val="336F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Data Science Process </a:t>
            </a:r>
            <a:r>
              <a:rPr lang="en-US" altLang="zh-TW" sz="32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2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資料科學流程</a:t>
            </a:r>
            <a:r>
              <a:rPr lang="en-US" altLang="zh-TW" sz="32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dirty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73585" y="6447577"/>
            <a:ext cx="81772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Century Gothic" panose="020B0502020202020204" pitchFamily="34" charset="0"/>
              </a:rPr>
              <a:t>https://en.wikipedia.org/wiki/Data_analysis#/media/File:Data_visualization_process_v1.png</a:t>
            </a:r>
          </a:p>
        </p:txBody>
      </p:sp>
      <p:pic>
        <p:nvPicPr>
          <p:cNvPr id="4098" name="Picture 2" descr="https://upload.wikimedia.org/wikipedia/commons/b/ba/Data_visualization_process_v1.png"/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270" b="10621"/>
          <a:stretch/>
        </p:blipFill>
        <p:spPr bwMode="auto">
          <a:xfrm>
            <a:off x="2128677" y="1671356"/>
            <a:ext cx="7904166" cy="4689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705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5">
            <a:extLst>
              <a:ext uri="{FF2B5EF4-FFF2-40B4-BE49-F238E27FC236}">
                <a16:creationId xmlns:a16="http://schemas.microsoft.com/office/drawing/2014/main" id="{1DD94B79-4C23-4054-A9A8-E0D9363215AB}"/>
              </a:ext>
            </a:extLst>
          </p:cNvPr>
          <p:cNvSpPr/>
          <p:nvPr/>
        </p:nvSpPr>
        <p:spPr>
          <a:xfrm>
            <a:off x="0" y="498355"/>
            <a:ext cx="12192000" cy="1059102"/>
          </a:xfrm>
          <a:prstGeom prst="rect">
            <a:avLst/>
          </a:prstGeom>
          <a:solidFill>
            <a:srgbClr val="336F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Data Science Process </a:t>
            </a:r>
            <a:r>
              <a:rPr lang="en-US" altLang="zh-TW" sz="32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2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資料科學流程</a:t>
            </a:r>
            <a:r>
              <a:rPr lang="en-US" altLang="zh-TW" sz="32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dirty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84797008-DCA7-4F5E-82F5-C7987E3C5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3071" y="1823918"/>
            <a:ext cx="9445858" cy="4734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527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7B1483B-E086-9F49-AA4E-D160C7590CB8}"/>
              </a:ext>
            </a:extLst>
          </p:cNvPr>
          <p:cNvSpPr/>
          <p:nvPr/>
        </p:nvSpPr>
        <p:spPr>
          <a:xfrm>
            <a:off x="0" y="498355"/>
            <a:ext cx="12192000" cy="1059102"/>
          </a:xfrm>
          <a:prstGeom prst="rect">
            <a:avLst/>
          </a:prstGeom>
          <a:solidFill>
            <a:srgbClr val="336F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50DDBB-BC3D-994F-A162-83275FE31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What We Have Talked in This Course</a:t>
            </a:r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2CCA667-D7B7-1844-8B9A-41A19BCC0F31}"/>
              </a:ext>
            </a:extLst>
          </p:cNvPr>
          <p:cNvSpPr/>
          <p:nvPr/>
        </p:nvSpPr>
        <p:spPr>
          <a:xfrm>
            <a:off x="838200" y="4300589"/>
            <a:ext cx="4655127" cy="2059057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Data Manipulation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ABB3550-EB33-8F43-89DF-3A8C5951B538}"/>
              </a:ext>
            </a:extLst>
          </p:cNvPr>
          <p:cNvSpPr/>
          <p:nvPr/>
        </p:nvSpPr>
        <p:spPr>
          <a:xfrm>
            <a:off x="838200" y="1966109"/>
            <a:ext cx="4655127" cy="2059057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Python Basics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BB53C43-7E08-E940-860C-CFA75C94A0FE}"/>
              </a:ext>
            </a:extLst>
          </p:cNvPr>
          <p:cNvSpPr/>
          <p:nvPr/>
        </p:nvSpPr>
        <p:spPr>
          <a:xfrm>
            <a:off x="6698672" y="1966108"/>
            <a:ext cx="4655127" cy="2059057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Exploratory Data Analysis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016BC7A-5B7A-3544-BF6D-90A735909529}"/>
              </a:ext>
            </a:extLst>
          </p:cNvPr>
          <p:cNvSpPr/>
          <p:nvPr/>
        </p:nvSpPr>
        <p:spPr>
          <a:xfrm>
            <a:off x="6698671" y="4300588"/>
            <a:ext cx="4655127" cy="2059057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Data Visualization</a:t>
            </a:r>
          </a:p>
        </p:txBody>
      </p:sp>
    </p:spTree>
    <p:extLst>
      <p:ext uri="{BB962C8B-B14F-4D97-AF65-F5344CB8AC3E}">
        <p14:creationId xmlns:p14="http://schemas.microsoft.com/office/powerpoint/2010/main" val="3196541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7B1483B-E086-9F49-AA4E-D160C7590CB8}"/>
              </a:ext>
            </a:extLst>
          </p:cNvPr>
          <p:cNvSpPr/>
          <p:nvPr/>
        </p:nvSpPr>
        <p:spPr>
          <a:xfrm>
            <a:off x="0" y="498355"/>
            <a:ext cx="12192000" cy="1059102"/>
          </a:xfrm>
          <a:prstGeom prst="rect">
            <a:avLst/>
          </a:prstGeom>
          <a:solidFill>
            <a:srgbClr val="336F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50DDBB-BC3D-994F-A162-83275FE31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What Skills You </a:t>
            </a:r>
            <a:r>
              <a:rPr lang="en-US" altLang="zh-TW" sz="32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(Should) </a:t>
            </a:r>
            <a:r>
              <a:rPr lang="en-US" altLang="zh-TW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Obtained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B218C2-763C-E441-B365-E6EE0FC4936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FFFF00"/>
                </a:solidFill>
              </a:rPr>
              <a:t>Basic Python programming</a:t>
            </a:r>
          </a:p>
          <a:p>
            <a:pPr lvl="1"/>
            <a:r>
              <a:rPr lang="en-US" b="1" dirty="0">
                <a:solidFill>
                  <a:srgbClr val="FFFF00"/>
                </a:solidFill>
              </a:rPr>
              <a:t>package management</a:t>
            </a:r>
            <a:r>
              <a:rPr lang="en-US" dirty="0">
                <a:solidFill>
                  <a:srgbClr val="FFFF00"/>
                </a:solidFill>
              </a:rPr>
              <a:t> with pip and </a:t>
            </a:r>
            <a:r>
              <a:rPr lang="en-US" dirty="0" err="1">
                <a:solidFill>
                  <a:srgbClr val="FFFF00"/>
                </a:solidFill>
              </a:rPr>
              <a:t>conda</a:t>
            </a:r>
            <a:endParaRPr lang="en-US" dirty="0">
              <a:solidFill>
                <a:srgbClr val="FFFF00"/>
              </a:solidFill>
            </a:endParaRPr>
          </a:p>
          <a:p>
            <a:pPr lvl="1"/>
            <a:r>
              <a:rPr lang="en-US" dirty="0">
                <a:solidFill>
                  <a:srgbClr val="FFFF00"/>
                </a:solidFill>
              </a:rPr>
              <a:t>Variables and controls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Functions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Built-in data structures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Some useful libraries</a:t>
            </a:r>
          </a:p>
          <a:p>
            <a:pPr lvl="1"/>
            <a:endParaRPr lang="en-US" dirty="0">
              <a:solidFill>
                <a:srgbClr val="FFFF00"/>
              </a:solidFill>
            </a:endParaRPr>
          </a:p>
          <a:p>
            <a:r>
              <a:rPr lang="en-US" dirty="0">
                <a:solidFill>
                  <a:srgbClr val="FFFF00"/>
                </a:solidFill>
              </a:rPr>
              <a:t>Data Processing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Subset, cleaning, merging, reshaping,…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8D9775-E63E-B640-A7C6-AC8466F0BA7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FFFF00"/>
                </a:solidFill>
              </a:rPr>
              <a:t>Data Analysis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Basic </a:t>
            </a:r>
            <a:r>
              <a:rPr lang="en-US" b="1" dirty="0">
                <a:solidFill>
                  <a:srgbClr val="FFFF00"/>
                </a:solidFill>
              </a:rPr>
              <a:t>statistics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Basic graphics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Advanced statistics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All with </a:t>
            </a:r>
            <a:r>
              <a:rPr lang="en-US" b="1" dirty="0">
                <a:solidFill>
                  <a:srgbClr val="FFFF00"/>
                </a:solidFill>
              </a:rPr>
              <a:t>libraries</a:t>
            </a:r>
          </a:p>
          <a:p>
            <a:pPr lvl="1"/>
            <a:endParaRPr lang="en-US" dirty="0">
              <a:solidFill>
                <a:srgbClr val="FFFF00"/>
              </a:solidFill>
            </a:endParaRPr>
          </a:p>
          <a:p>
            <a:r>
              <a:rPr lang="en-US" dirty="0">
                <a:solidFill>
                  <a:srgbClr val="FFFF00"/>
                </a:solidFill>
              </a:rPr>
              <a:t>Data Visualizations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Show the meaning of data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Graphics with maps</a:t>
            </a:r>
          </a:p>
        </p:txBody>
      </p:sp>
    </p:spTree>
    <p:extLst>
      <p:ext uri="{BB962C8B-B14F-4D97-AF65-F5344CB8AC3E}">
        <p14:creationId xmlns:p14="http://schemas.microsoft.com/office/powerpoint/2010/main" val="1681389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7B1483B-E086-9F49-AA4E-D160C7590CB8}"/>
              </a:ext>
            </a:extLst>
          </p:cNvPr>
          <p:cNvSpPr/>
          <p:nvPr/>
        </p:nvSpPr>
        <p:spPr>
          <a:xfrm>
            <a:off x="0" y="498355"/>
            <a:ext cx="12192000" cy="1059102"/>
          </a:xfrm>
          <a:prstGeom prst="rect">
            <a:avLst/>
          </a:prstGeom>
          <a:solidFill>
            <a:srgbClr val="336F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50DDBB-BC3D-994F-A162-83275FE31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Takeaways</a:t>
            </a:r>
            <a:r>
              <a:rPr lang="en-US" altLang="zh-TW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(Beyond the Skills)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B218C2-763C-E441-B365-E6EE0FC49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solidFill>
                  <a:srgbClr val="FFFF00"/>
                </a:solidFill>
              </a:rPr>
              <a:t>Python is currently the </a:t>
            </a:r>
            <a:r>
              <a:rPr lang="en-US" sz="3200" b="1" dirty="0">
                <a:solidFill>
                  <a:srgbClr val="FFFF00"/>
                </a:solidFill>
              </a:rPr>
              <a:t>best programming language for data analysis</a:t>
            </a:r>
            <a:r>
              <a:rPr lang="en-US" sz="3200" dirty="0">
                <a:solidFill>
                  <a:srgbClr val="FFFF00"/>
                </a:solidFill>
              </a:rPr>
              <a:t>, and this will stay </a:t>
            </a:r>
            <a:r>
              <a:rPr lang="en-US" sz="3200" b="1" dirty="0">
                <a:solidFill>
                  <a:srgbClr val="FFFF00"/>
                </a:solidFill>
              </a:rPr>
              <a:t>true for 5 ~ 10 years</a:t>
            </a:r>
            <a:r>
              <a:rPr lang="en-US" sz="3200" dirty="0">
                <a:solidFill>
                  <a:srgbClr val="FFFF00"/>
                </a:solidFill>
              </a:rPr>
              <a:t>.</a:t>
            </a:r>
            <a:endParaRPr lang="en-US" sz="3200" b="1" dirty="0">
              <a:solidFill>
                <a:srgbClr val="FFFF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sz="2800" dirty="0">
                <a:solidFill>
                  <a:srgbClr val="FFFF00"/>
                </a:solidFill>
              </a:rPr>
              <a:t>The world keeps changing, rapidly, so don’t rely on one single skill.</a:t>
            </a:r>
          </a:p>
          <a:p>
            <a:pPr lvl="1">
              <a:lnSpc>
                <a:spcPct val="150000"/>
              </a:lnSpc>
            </a:pPr>
            <a:r>
              <a:rPr lang="en-US" sz="2800" dirty="0">
                <a:solidFill>
                  <a:srgbClr val="FFFF00"/>
                </a:solidFill>
              </a:rPr>
              <a:t>The generalizable concepts behind the skills will last much longer:</a:t>
            </a:r>
          </a:p>
          <a:p>
            <a:pPr lvl="2">
              <a:lnSpc>
                <a:spcPct val="150000"/>
              </a:lnSpc>
            </a:pPr>
            <a:r>
              <a:rPr lang="en-US" sz="2400" dirty="0">
                <a:solidFill>
                  <a:srgbClr val="FFFF00"/>
                </a:solidFill>
              </a:rPr>
              <a:t>The logic of programming, data structures, and algorithms.</a:t>
            </a:r>
          </a:p>
          <a:p>
            <a:pPr lvl="2">
              <a:lnSpc>
                <a:spcPct val="150000"/>
              </a:lnSpc>
            </a:pPr>
            <a:r>
              <a:rPr lang="en-US" sz="2400" dirty="0">
                <a:solidFill>
                  <a:srgbClr val="FFFF00"/>
                </a:solidFill>
              </a:rPr>
              <a:t>Mathematics and statistics.</a:t>
            </a:r>
          </a:p>
        </p:txBody>
      </p:sp>
    </p:spTree>
    <p:extLst>
      <p:ext uri="{BB962C8B-B14F-4D97-AF65-F5344CB8AC3E}">
        <p14:creationId xmlns:p14="http://schemas.microsoft.com/office/powerpoint/2010/main" val="2370700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7B1483B-E086-9F49-AA4E-D160C7590CB8}"/>
              </a:ext>
            </a:extLst>
          </p:cNvPr>
          <p:cNvSpPr/>
          <p:nvPr/>
        </p:nvSpPr>
        <p:spPr>
          <a:xfrm>
            <a:off x="0" y="498355"/>
            <a:ext cx="12192000" cy="1059102"/>
          </a:xfrm>
          <a:prstGeom prst="rect">
            <a:avLst/>
          </a:prstGeom>
          <a:solidFill>
            <a:srgbClr val="336F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50DDBB-BC3D-994F-A162-83275FE31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Takeaways (Beyond the Skills)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B218C2-763C-E441-B365-E6EE0FC49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solidFill>
                  <a:srgbClr val="FFFF00"/>
                </a:solidFill>
              </a:rPr>
              <a:t>How deep shall I dive into the technology behind?</a:t>
            </a:r>
          </a:p>
          <a:p>
            <a:pPr lvl="1"/>
            <a:r>
              <a:rPr lang="en-US" altLang="zh-TW" dirty="0">
                <a:solidFill>
                  <a:srgbClr val="FFFF00"/>
                </a:solidFill>
              </a:rPr>
              <a:t>The deeper your understanding is, the more you can do with it.</a:t>
            </a:r>
          </a:p>
          <a:p>
            <a:pPr lvl="1"/>
            <a:r>
              <a:rPr lang="en-US" altLang="zh-TW" dirty="0">
                <a:solidFill>
                  <a:srgbClr val="FFFF00"/>
                </a:solidFill>
              </a:rPr>
              <a:t>Go as deep as you can, but don’t forget the tasks at hands</a:t>
            </a:r>
          </a:p>
          <a:p>
            <a:endParaRPr lang="en-US" dirty="0">
              <a:solidFill>
                <a:srgbClr val="FFFF00"/>
              </a:solidFill>
            </a:endParaRPr>
          </a:p>
          <a:p>
            <a:r>
              <a:rPr lang="en-US" dirty="0">
                <a:solidFill>
                  <a:srgbClr val="FFFF00"/>
                </a:solidFill>
              </a:rPr>
              <a:t>No one can be fully prepared for coming challenges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Search for answers or examples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Read manuals</a:t>
            </a:r>
          </a:p>
          <a:p>
            <a:pPr lvl="1"/>
            <a:r>
              <a:rPr lang="en-US" b="1" dirty="0">
                <a:solidFill>
                  <a:srgbClr val="FFFF00"/>
                </a:solidFill>
              </a:rPr>
              <a:t>Learn how to learn</a:t>
            </a:r>
          </a:p>
          <a:p>
            <a:pPr lvl="1"/>
            <a:r>
              <a:rPr lang="en-US" b="1" dirty="0">
                <a:solidFill>
                  <a:srgbClr val="FFFF00"/>
                </a:solidFill>
              </a:rPr>
              <a:t>Ask for help</a:t>
            </a:r>
          </a:p>
        </p:txBody>
      </p:sp>
    </p:spTree>
    <p:extLst>
      <p:ext uri="{BB962C8B-B14F-4D97-AF65-F5344CB8AC3E}">
        <p14:creationId xmlns:p14="http://schemas.microsoft.com/office/powerpoint/2010/main" val="2561927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330</Words>
  <Application>Microsoft Office PowerPoint</Application>
  <PresentationFormat>寬螢幕</PresentationFormat>
  <Paragraphs>67</Paragraphs>
  <Slides>10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6" baseType="lpstr">
      <vt:lpstr>微軟正黑體</vt:lpstr>
      <vt:lpstr>Arial</vt:lpstr>
      <vt:lpstr>Calibri</vt:lpstr>
      <vt:lpstr>Calibri Light</vt:lpstr>
      <vt:lpstr>Century Gothic</vt:lpstr>
      <vt:lpstr>Office Theme</vt:lpstr>
      <vt:lpstr>Py4AS Course Summary</vt:lpstr>
      <vt:lpstr>Outline</vt:lpstr>
      <vt:lpstr>What is Data Science? </vt:lpstr>
      <vt:lpstr>Data Science Process (資料科學流程)</vt:lpstr>
      <vt:lpstr>Data Science Process (資料科學流程)</vt:lpstr>
      <vt:lpstr>What We Have Talked in This Course</vt:lpstr>
      <vt:lpstr>What Skills You (Should) Obtained</vt:lpstr>
      <vt:lpstr>Takeaways (Beyond the Skills)</vt:lpstr>
      <vt:lpstr>Takeaways (Beyond the Skills)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Analyzing Meteorological Data with Python</dc:title>
  <dc:creator>Ting-Shuo Yo</dc:creator>
  <cp:lastModifiedBy>Ting-Shuo Yo</cp:lastModifiedBy>
  <cp:revision>61</cp:revision>
  <dcterms:created xsi:type="dcterms:W3CDTF">2018-10-20T09:05:44Z</dcterms:created>
  <dcterms:modified xsi:type="dcterms:W3CDTF">2018-11-28T17:55:55Z</dcterms:modified>
</cp:coreProperties>
</file>