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p:scale>
          <a:sx n="125" d="100"/>
          <a:sy n="125" d="100"/>
        </p:scale>
        <p:origin x="1650" y="-16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F9AC76-482E-4C10-8D49-BCF8ACC2E77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285087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9AC76-482E-4C10-8D49-BCF8ACC2E77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105523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9AC76-482E-4C10-8D49-BCF8ACC2E77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125955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9AC76-482E-4C10-8D49-BCF8ACC2E77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101020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F9AC76-482E-4C10-8D49-BCF8ACC2E77B}"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69896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F9AC76-482E-4C10-8D49-BCF8ACC2E77B}"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132757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F9AC76-482E-4C10-8D49-BCF8ACC2E77B}"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278012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F9AC76-482E-4C10-8D49-BCF8ACC2E77B}"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13691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9AC76-482E-4C10-8D49-BCF8ACC2E77B}"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66661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0FF9AC76-482E-4C10-8D49-BCF8ACC2E77B}"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389814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0FF9AC76-482E-4C10-8D49-BCF8ACC2E77B}"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6FE6B-8435-4860-9220-CFE5C7744237}" type="slidenum">
              <a:rPr lang="en-US" smtClean="0"/>
              <a:t>‹#›</a:t>
            </a:fld>
            <a:endParaRPr lang="en-US"/>
          </a:p>
        </p:txBody>
      </p:sp>
    </p:spTree>
    <p:extLst>
      <p:ext uri="{BB962C8B-B14F-4D97-AF65-F5344CB8AC3E}">
        <p14:creationId xmlns:p14="http://schemas.microsoft.com/office/powerpoint/2010/main" val="242407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0FF9AC76-482E-4C10-8D49-BCF8ACC2E77B}" type="datetimeFigureOut">
              <a:rPr lang="en-US" smtClean="0"/>
              <a:t>10/11/2021</a:t>
            </a:fld>
            <a:endParaRPr 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DCB6FE6B-8435-4860-9220-CFE5C7744237}" type="slidenum">
              <a:rPr lang="en-US" smtClean="0"/>
              <a:t>‹#›</a:t>
            </a:fld>
            <a:endParaRPr lang="en-US"/>
          </a:p>
        </p:txBody>
      </p:sp>
    </p:spTree>
    <p:extLst>
      <p:ext uri="{BB962C8B-B14F-4D97-AF65-F5344CB8AC3E}">
        <p14:creationId xmlns:p14="http://schemas.microsoft.com/office/powerpoint/2010/main" val="4025462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12C903-5ADD-4913-8BD7-FD1D88C09D7C}"/>
              </a:ext>
            </a:extLst>
          </p:cNvPr>
          <p:cNvSpPr txBox="1"/>
          <p:nvPr/>
        </p:nvSpPr>
        <p:spPr>
          <a:xfrm>
            <a:off x="836328" y="2023390"/>
            <a:ext cx="5887018" cy="8217634"/>
          </a:xfrm>
          <a:prstGeom prst="rect">
            <a:avLst/>
          </a:prstGeom>
          <a:noFill/>
        </p:spPr>
        <p:txBody>
          <a:bodyPr wrap="square" rtlCol="0">
            <a:spAutoFit/>
          </a:bodyPr>
          <a:lstStyle/>
          <a:p>
            <a:pPr algn="just"/>
            <a:r>
              <a:rPr lang="en-US" sz="1600" dirty="0">
                <a:solidFill>
                  <a:schemeClr val="tx1">
                    <a:lumMod val="75000"/>
                    <a:lumOff val="25000"/>
                  </a:schemeClr>
                </a:solidFill>
                <a:latin typeface="Garamond" panose="02020404030301010803" pitchFamily="18" charset="0"/>
              </a:rPr>
              <a:t>	</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here is a time in every man‘s education when he arrives at the</a:t>
            </a:r>
            <a:r>
              <a:rPr lang="zh-TW" altLang="en-US" sz="1600" dirty="0">
                <a:solidFill>
                  <a:schemeClr val="tx1">
                    <a:lumMod val="75000"/>
                    <a:lumOff val="25000"/>
                  </a:schemeClr>
                </a:solidFill>
                <a:latin typeface="Garamond" panose="02020404030301010803" pitchFamily="18" charset="0"/>
              </a:rPr>
              <a:t>　</a:t>
            </a:r>
            <a:r>
              <a:rPr lang="en-US" altLang="zh-TW" sz="1600" dirty="0">
                <a:solidFill>
                  <a:schemeClr val="tx1">
                    <a:lumMod val="75000"/>
                    <a:lumOff val="25000"/>
                  </a:schemeClr>
                </a:solidFill>
                <a:latin typeface="Garamond" panose="02020404030301010803" pitchFamily="18" charset="0"/>
              </a:rPr>
              <a:t>	</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conviction</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that </a:t>
            </a:r>
            <a:r>
              <a:rPr lang="en-US" sz="1600" b="1" dirty="0">
                <a:solidFill>
                  <a:schemeClr val="tx1">
                    <a:lumMod val="75000"/>
                    <a:lumOff val="25000"/>
                  </a:schemeClr>
                </a:solidFill>
                <a:latin typeface="Garamond" panose="02020404030301010803" pitchFamily="18" charset="0"/>
              </a:rPr>
              <a:t>envy is ignorance; that imitation is suicide; that he must take him</a:t>
            </a:r>
            <a:r>
              <a:rPr lang="zh-TW" altLang="en-US" sz="1600" b="1" dirty="0">
                <a:solidFill>
                  <a:schemeClr val="tx1">
                    <a:lumMod val="75000"/>
                    <a:lumOff val="25000"/>
                  </a:schemeClr>
                </a:solidFill>
                <a:latin typeface="Garamond" panose="02020404030301010803" pitchFamily="18" charset="0"/>
              </a:rPr>
              <a:t> </a:t>
            </a:r>
            <a:r>
              <a:rPr lang="en-US" sz="1600" b="1" dirty="0">
                <a:solidFill>
                  <a:schemeClr val="tx1">
                    <a:lumMod val="75000"/>
                    <a:lumOff val="25000"/>
                  </a:schemeClr>
                </a:solidFill>
                <a:latin typeface="Garamond" panose="02020404030301010803" pitchFamily="18" charset="0"/>
              </a:rPr>
              <a:t>self</a:t>
            </a:r>
            <a:r>
              <a:rPr lang="zh-TW" altLang="en-US" sz="1600" b="1" dirty="0">
                <a:solidFill>
                  <a:schemeClr val="tx1">
                    <a:lumMod val="75000"/>
                    <a:lumOff val="25000"/>
                  </a:schemeClr>
                </a:solidFill>
                <a:latin typeface="Garamond" panose="02020404030301010803" pitchFamily="18" charset="0"/>
              </a:rPr>
              <a:t> </a:t>
            </a:r>
            <a:r>
              <a:rPr lang="en-US" sz="1600" b="1" dirty="0">
                <a:solidFill>
                  <a:schemeClr val="tx1">
                    <a:lumMod val="75000"/>
                    <a:lumOff val="25000"/>
                  </a:schemeClr>
                </a:solidFill>
                <a:latin typeface="Garamond" panose="02020404030301010803" pitchFamily="18" charset="0"/>
              </a:rPr>
              <a:t>for better for worse as his portion</a:t>
            </a:r>
            <a:r>
              <a:rPr lang="en-US" sz="1600" dirty="0">
                <a:solidFill>
                  <a:schemeClr val="tx1">
                    <a:lumMod val="75000"/>
                    <a:lumOff val="25000"/>
                  </a:schemeClr>
                </a:solidFill>
                <a:latin typeface="Garamond" panose="02020404030301010803" pitchFamily="18" charset="0"/>
              </a:rPr>
              <a:t>; that though the wide universe is full of</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good, no kernel of nourishing corn can come to him but through his toil</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bestowed on that plot of ground which is given to him to till. The power</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which resides in him is new in nature, and none but he knows what that is</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which he can do, nor does he know until he has tried. Not for nothing one</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face, one character, one fact, makes much impression on him, and another</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none. It is not without preestablished harmony, this sculpture in the</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memory. The eye was placed where one ray should fall, that it might testily</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of that particular ray. Bravely let him speak the utmost syllable of his</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confession. We but half express ourselves, and are ashamed of that divine</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idea which each of us represents. It may be safely trusted as proportionate</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and of good issues, so it be faithfully imparted, but God will not have his</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work made manifest by cowards. It needs a divine man to exhibit anything</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divine. A man is relieved and gay when he has put his heart into his work</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and done his best; but what he has said or done otherwise shall give him no</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peace. It is a deliverance which does not deliver. In the attempt his genius</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deserts him; no muse befriends; no invention, no hope.</a:t>
            </a:r>
          </a:p>
          <a:p>
            <a:pPr algn="just"/>
            <a:endParaRPr lang="en-US" sz="1600" dirty="0">
              <a:solidFill>
                <a:schemeClr val="tx1">
                  <a:lumMod val="75000"/>
                  <a:lumOff val="25000"/>
                </a:schemeClr>
              </a:solidFill>
              <a:latin typeface="Garamond" panose="02020404030301010803" pitchFamily="18" charset="0"/>
            </a:endParaRPr>
          </a:p>
          <a:p>
            <a:pPr algn="just"/>
            <a:r>
              <a:rPr lang="en-US" sz="1600" dirty="0">
                <a:solidFill>
                  <a:schemeClr val="tx1">
                    <a:lumMod val="75000"/>
                    <a:lumOff val="25000"/>
                  </a:schemeClr>
                </a:solidFill>
                <a:latin typeface="Garamond" panose="02020404030301010803" pitchFamily="18" charset="0"/>
              </a:rPr>
              <a:t>	</a:t>
            </a:r>
            <a:r>
              <a:rPr lang="zh-TW" altLang="en-US" sz="1600" dirty="0">
                <a:solidFill>
                  <a:schemeClr val="tx1">
                    <a:lumMod val="75000"/>
                    <a:lumOff val="25000"/>
                  </a:schemeClr>
                </a:solidFill>
                <a:latin typeface="Garamond" panose="02020404030301010803" pitchFamily="18" charset="0"/>
              </a:rPr>
              <a:t> </a:t>
            </a:r>
            <a:r>
              <a:rPr lang="en-US" sz="1600" b="1" dirty="0">
                <a:solidFill>
                  <a:schemeClr val="tx1">
                    <a:lumMod val="75000"/>
                    <a:lumOff val="25000"/>
                  </a:schemeClr>
                </a:solidFill>
                <a:latin typeface="Garamond" panose="02020404030301010803" pitchFamily="18" charset="0"/>
              </a:rPr>
              <a:t>rust thyself: every heart vibrates to that iron string.</a:t>
            </a:r>
            <a:r>
              <a:rPr lang="en-US" sz="1600" dirty="0">
                <a:solidFill>
                  <a:schemeClr val="tx1">
                    <a:lumMod val="75000"/>
                    <a:lumOff val="25000"/>
                  </a:schemeClr>
                </a:solidFill>
                <a:latin typeface="Garamond" panose="02020404030301010803" pitchFamily="18" charset="0"/>
              </a:rPr>
              <a:t> Accept</a:t>
            </a:r>
            <a:r>
              <a:rPr lang="zh-TW" altLang="en-US" sz="1600" dirty="0">
                <a:solidFill>
                  <a:schemeClr val="tx1">
                    <a:lumMod val="75000"/>
                    <a:lumOff val="25000"/>
                  </a:schemeClr>
                </a:solidFill>
                <a:latin typeface="Garamond" panose="02020404030301010803" pitchFamily="18" charset="0"/>
              </a:rPr>
              <a:t>　</a:t>
            </a:r>
            <a:r>
              <a:rPr lang="en-US" altLang="zh-TW" sz="1600" dirty="0">
                <a:solidFill>
                  <a:schemeClr val="tx1">
                    <a:lumMod val="75000"/>
                    <a:lumOff val="25000"/>
                  </a:schemeClr>
                </a:solidFill>
                <a:latin typeface="Garamond" panose="02020404030301010803" pitchFamily="18" charset="0"/>
              </a:rPr>
              <a:t>	</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the</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place the divine providence has found for you, the society of your</a:t>
            </a:r>
            <a:r>
              <a:rPr lang="zh-TW" altLang="en-US" sz="1600" dirty="0">
                <a:solidFill>
                  <a:schemeClr val="tx1">
                    <a:lumMod val="75000"/>
                    <a:lumOff val="25000"/>
                  </a:schemeClr>
                </a:solidFill>
                <a:latin typeface="Garamond" panose="02020404030301010803" pitchFamily="18" charset="0"/>
              </a:rPr>
              <a:t> </a:t>
            </a:r>
            <a:r>
              <a:rPr lang="en-US" sz="1600" dirty="0">
                <a:solidFill>
                  <a:schemeClr val="tx1">
                    <a:lumMod val="75000"/>
                    <a:lumOff val="25000"/>
                  </a:schemeClr>
                </a:solidFill>
                <a:latin typeface="Garamond" panose="02020404030301010803" pitchFamily="18" charset="0"/>
              </a:rPr>
              <a:t>contemporaries, the </a:t>
            </a:r>
            <a:r>
              <a:rPr lang="en-US" sz="1600" dirty="0" err="1">
                <a:solidFill>
                  <a:schemeClr val="tx1">
                    <a:lumMod val="75000"/>
                    <a:lumOff val="25000"/>
                  </a:schemeClr>
                </a:solidFill>
                <a:latin typeface="Garamond" panose="02020404030301010803" pitchFamily="18" charset="0"/>
              </a:rPr>
              <a:t>connexion</a:t>
            </a:r>
            <a:r>
              <a:rPr lang="en-US" sz="1600" dirty="0">
                <a:solidFill>
                  <a:schemeClr val="tx1">
                    <a:lumMod val="75000"/>
                    <a:lumOff val="25000"/>
                  </a:schemeClr>
                </a:solidFill>
                <a:latin typeface="Garamond" panose="02020404030301010803" pitchFamily="18" charset="0"/>
              </a:rPr>
              <a:t> of events. Great men have always done so, and confided themselves childlike to the genius of their age, betraying their perception that the Eternal was stirring at their heart, working through their hands, predominating in all their being. And we are now men, and must accept in the highest mind the same transcendent destiny; and not pinched in a corner, not cowards fleeing before a revolution, but redeemers and benefactors, pious aspirants to be noble clay under the Almighty effort let us advance on Chaos and the Dark</a:t>
            </a:r>
          </a:p>
        </p:txBody>
      </p:sp>
      <p:sp>
        <p:nvSpPr>
          <p:cNvPr id="9" name="TextBox 8">
            <a:extLst>
              <a:ext uri="{FF2B5EF4-FFF2-40B4-BE49-F238E27FC236}">
                <a16:creationId xmlns:a16="http://schemas.microsoft.com/office/drawing/2014/main" id="{A5D9A410-1008-47FA-BFD4-7542AFDEA055}"/>
              </a:ext>
            </a:extLst>
          </p:cNvPr>
          <p:cNvSpPr txBox="1"/>
          <p:nvPr/>
        </p:nvSpPr>
        <p:spPr>
          <a:xfrm>
            <a:off x="-1" y="1192393"/>
            <a:ext cx="7559676"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Garamond" panose="02020404030301010803" pitchFamily="18" charset="0"/>
              </a:rPr>
              <a:t>Ralph Waldo Emerson</a:t>
            </a:r>
          </a:p>
          <a:p>
            <a:pPr algn="ctr"/>
            <a:r>
              <a:rPr lang="en-US" sz="2400" b="1" dirty="0">
                <a:solidFill>
                  <a:schemeClr val="tx1">
                    <a:lumMod val="75000"/>
                    <a:lumOff val="25000"/>
                  </a:schemeClr>
                </a:solidFill>
                <a:latin typeface="Garamond" panose="02020404030301010803" pitchFamily="18" charset="0"/>
              </a:rPr>
              <a:t>1841</a:t>
            </a:r>
          </a:p>
        </p:txBody>
      </p:sp>
      <p:sp>
        <p:nvSpPr>
          <p:cNvPr id="10" name="TextBox 9">
            <a:extLst>
              <a:ext uri="{FF2B5EF4-FFF2-40B4-BE49-F238E27FC236}">
                <a16:creationId xmlns:a16="http://schemas.microsoft.com/office/drawing/2014/main" id="{D27A7270-88F6-4E24-BF07-35C702BC0608}"/>
              </a:ext>
            </a:extLst>
          </p:cNvPr>
          <p:cNvSpPr txBox="1"/>
          <p:nvPr/>
        </p:nvSpPr>
        <p:spPr>
          <a:xfrm>
            <a:off x="-1" y="361396"/>
            <a:ext cx="7559676" cy="830997"/>
          </a:xfrm>
          <a:prstGeom prst="rect">
            <a:avLst/>
          </a:prstGeom>
          <a:noFill/>
        </p:spPr>
        <p:txBody>
          <a:bodyPr wrap="square" rtlCol="0">
            <a:spAutoFit/>
          </a:bodyPr>
          <a:lstStyle/>
          <a:p>
            <a:pPr algn="ctr"/>
            <a:r>
              <a:rPr lang="en-US" sz="4800" b="1" dirty="0">
                <a:solidFill>
                  <a:schemeClr val="tx1">
                    <a:lumMod val="75000"/>
                    <a:lumOff val="25000"/>
                  </a:schemeClr>
                </a:solidFill>
                <a:latin typeface="Garamond" panose="02020404030301010803" pitchFamily="18" charset="0"/>
              </a:rPr>
              <a:t>The Self-Reliance</a:t>
            </a:r>
          </a:p>
        </p:txBody>
      </p:sp>
      <p:sp>
        <p:nvSpPr>
          <p:cNvPr id="5" name="TextBox 4">
            <a:extLst>
              <a:ext uri="{FF2B5EF4-FFF2-40B4-BE49-F238E27FC236}">
                <a16:creationId xmlns:a16="http://schemas.microsoft.com/office/drawing/2014/main" id="{EA1BAE08-2686-4999-BB26-B709612F1973}"/>
              </a:ext>
            </a:extLst>
          </p:cNvPr>
          <p:cNvSpPr txBox="1"/>
          <p:nvPr/>
        </p:nvSpPr>
        <p:spPr>
          <a:xfrm>
            <a:off x="836328" y="1903593"/>
            <a:ext cx="609601" cy="830997"/>
          </a:xfrm>
          <a:prstGeom prst="rect">
            <a:avLst/>
          </a:prstGeom>
          <a:noFill/>
        </p:spPr>
        <p:txBody>
          <a:bodyPr wrap="square" rtlCol="0">
            <a:spAutoFit/>
          </a:bodyPr>
          <a:lstStyle/>
          <a:p>
            <a:pPr algn="ctr"/>
            <a:r>
              <a:rPr lang="en-US" sz="4800" b="1" dirty="0">
                <a:solidFill>
                  <a:schemeClr val="tx1">
                    <a:lumMod val="75000"/>
                    <a:lumOff val="25000"/>
                  </a:schemeClr>
                </a:solidFill>
                <a:latin typeface="Garamond" panose="02020404030301010803" pitchFamily="18" charset="0"/>
              </a:rPr>
              <a:t>T</a:t>
            </a:r>
          </a:p>
        </p:txBody>
      </p:sp>
      <p:sp>
        <p:nvSpPr>
          <p:cNvPr id="6" name="TextBox 5">
            <a:extLst>
              <a:ext uri="{FF2B5EF4-FFF2-40B4-BE49-F238E27FC236}">
                <a16:creationId xmlns:a16="http://schemas.microsoft.com/office/drawing/2014/main" id="{69F4D811-1F65-4CEA-8A85-E40A7F71DCFE}"/>
              </a:ext>
            </a:extLst>
          </p:cNvPr>
          <p:cNvSpPr txBox="1"/>
          <p:nvPr/>
        </p:nvSpPr>
        <p:spPr>
          <a:xfrm>
            <a:off x="836327" y="7298946"/>
            <a:ext cx="609601" cy="830997"/>
          </a:xfrm>
          <a:prstGeom prst="rect">
            <a:avLst/>
          </a:prstGeom>
          <a:noFill/>
        </p:spPr>
        <p:txBody>
          <a:bodyPr wrap="square" rtlCol="0">
            <a:spAutoFit/>
          </a:bodyPr>
          <a:lstStyle/>
          <a:p>
            <a:pPr algn="ctr"/>
            <a:r>
              <a:rPr lang="en-US" sz="4800" b="1" dirty="0">
                <a:solidFill>
                  <a:schemeClr val="tx1">
                    <a:lumMod val="75000"/>
                    <a:lumOff val="25000"/>
                  </a:schemeClr>
                </a:solidFill>
                <a:latin typeface="Garamond" panose="02020404030301010803" pitchFamily="18" charset="0"/>
              </a:rPr>
              <a:t>T</a:t>
            </a:r>
          </a:p>
        </p:txBody>
      </p:sp>
      <p:sp>
        <p:nvSpPr>
          <p:cNvPr id="8" name="TextBox 7">
            <a:extLst>
              <a:ext uri="{FF2B5EF4-FFF2-40B4-BE49-F238E27FC236}">
                <a16:creationId xmlns:a16="http://schemas.microsoft.com/office/drawing/2014/main" id="{D7BA2191-FC0E-4A0F-8346-8CCFDF040488}"/>
              </a:ext>
            </a:extLst>
          </p:cNvPr>
          <p:cNvSpPr txBox="1"/>
          <p:nvPr/>
        </p:nvSpPr>
        <p:spPr>
          <a:xfrm rot="20841800">
            <a:off x="440519" y="7293032"/>
            <a:ext cx="791618" cy="184666"/>
          </a:xfrm>
          <a:prstGeom prst="rect">
            <a:avLst/>
          </a:prstGeom>
          <a:noFill/>
          <a:ln w="3175">
            <a:solidFill>
              <a:schemeClr val="tx1">
                <a:lumMod val="75000"/>
                <a:lumOff val="25000"/>
              </a:schemeClr>
            </a:solidFill>
          </a:ln>
        </p:spPr>
        <p:txBody>
          <a:bodyPr wrap="square" rtlCol="0">
            <a:spAutoFit/>
          </a:bodyPr>
          <a:lstStyle/>
          <a:p>
            <a:pPr algn="ctr"/>
            <a:r>
              <a:rPr lang="en-US" sz="600" dirty="0">
                <a:solidFill>
                  <a:schemeClr val="tx1">
                    <a:lumMod val="75000"/>
                    <a:lumOff val="25000"/>
                  </a:schemeClr>
                </a:solidFill>
                <a:latin typeface="Segoe UI Light" panose="020B0502040204020203" pitchFamily="34" charset="0"/>
                <a:cs typeface="Segoe UI Light" panose="020B0502040204020203" pitchFamily="34" charset="0"/>
              </a:rPr>
              <a:t>ALSO</a:t>
            </a:r>
            <a:r>
              <a:rPr lang="zh-TW" altLang="en-US" sz="6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600" dirty="0">
                <a:solidFill>
                  <a:schemeClr val="tx1">
                    <a:lumMod val="75000"/>
                    <a:lumOff val="25000"/>
                  </a:schemeClr>
                </a:solidFill>
                <a:latin typeface="Segoe UI Light" panose="020B0502040204020203" pitchFamily="34" charset="0"/>
                <a:cs typeface="Segoe UI Light" panose="020B0502040204020203" pitchFamily="34" charset="0"/>
              </a:rPr>
              <a:t>IMPORTANT</a:t>
            </a:r>
          </a:p>
        </p:txBody>
      </p:sp>
      <p:sp>
        <p:nvSpPr>
          <p:cNvPr id="11" name="TextBox 10">
            <a:extLst>
              <a:ext uri="{FF2B5EF4-FFF2-40B4-BE49-F238E27FC236}">
                <a16:creationId xmlns:a16="http://schemas.microsoft.com/office/drawing/2014/main" id="{12A60A03-33FE-4326-BEBE-8E4FCD7D60D4}"/>
              </a:ext>
            </a:extLst>
          </p:cNvPr>
          <p:cNvSpPr txBox="1"/>
          <p:nvPr/>
        </p:nvSpPr>
        <p:spPr>
          <a:xfrm rot="872148">
            <a:off x="6736895" y="2492640"/>
            <a:ext cx="601461" cy="184666"/>
          </a:xfrm>
          <a:prstGeom prst="rect">
            <a:avLst/>
          </a:prstGeom>
          <a:noFill/>
          <a:ln w="3175">
            <a:solidFill>
              <a:schemeClr val="tx1">
                <a:lumMod val="75000"/>
                <a:lumOff val="25000"/>
              </a:schemeClr>
            </a:solidFill>
          </a:ln>
        </p:spPr>
        <p:txBody>
          <a:bodyPr wrap="square" rtlCol="0">
            <a:spAutoFit/>
          </a:bodyPr>
          <a:lstStyle/>
          <a:p>
            <a:pPr algn="ctr"/>
            <a:r>
              <a:rPr lang="en-US" sz="600" dirty="0">
                <a:solidFill>
                  <a:schemeClr val="tx1">
                    <a:lumMod val="75000"/>
                    <a:lumOff val="25000"/>
                  </a:schemeClr>
                </a:solidFill>
                <a:latin typeface="Segoe UI Light" panose="020B0502040204020203" pitchFamily="34" charset="0"/>
                <a:cs typeface="Segoe UI Light" panose="020B0502040204020203" pitchFamily="34" charset="0"/>
              </a:rPr>
              <a:t>IMPORTANT</a:t>
            </a:r>
          </a:p>
        </p:txBody>
      </p:sp>
    </p:spTree>
    <p:extLst>
      <p:ext uri="{BB962C8B-B14F-4D97-AF65-F5344CB8AC3E}">
        <p14:creationId xmlns:p14="http://schemas.microsoft.com/office/powerpoint/2010/main" val="2463282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443</Words>
  <Application>Microsoft Office PowerPoint</Application>
  <PresentationFormat>自訂</PresentationFormat>
  <Paragraphs>10</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Arial</vt:lpstr>
      <vt:lpstr>Calibri</vt:lpstr>
      <vt:lpstr>Calibri Light</vt:lpstr>
      <vt:lpstr>Garamond</vt:lpstr>
      <vt:lpstr>Segoe UI Light</vt:lpstr>
      <vt:lpstr>Office Theme</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ShankstheDuck</dc:creator>
  <cp:lastModifiedBy>子民 楊</cp:lastModifiedBy>
  <cp:revision>7</cp:revision>
  <dcterms:created xsi:type="dcterms:W3CDTF">2021-10-07T16:06:40Z</dcterms:created>
  <dcterms:modified xsi:type="dcterms:W3CDTF">2021-10-11T13:21:42Z</dcterms:modified>
</cp:coreProperties>
</file>