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3"/>
  </p:notesMasterIdLst>
  <p:handoutMasterIdLst>
    <p:handoutMasterId r:id="rId54"/>
  </p:handoutMasterIdLst>
  <p:sldIdLst>
    <p:sldId id="256" r:id="rId2"/>
    <p:sldId id="332" r:id="rId3"/>
    <p:sldId id="295" r:id="rId4"/>
    <p:sldId id="328" r:id="rId5"/>
    <p:sldId id="329" r:id="rId6"/>
    <p:sldId id="267" r:id="rId7"/>
    <p:sldId id="330" r:id="rId8"/>
    <p:sldId id="331" r:id="rId9"/>
    <p:sldId id="299" r:id="rId10"/>
    <p:sldId id="268" r:id="rId11"/>
    <p:sldId id="297" r:id="rId12"/>
    <p:sldId id="298" r:id="rId13"/>
    <p:sldId id="257" r:id="rId14"/>
    <p:sldId id="296" r:id="rId15"/>
    <p:sldId id="258" r:id="rId16"/>
    <p:sldId id="303" r:id="rId17"/>
    <p:sldId id="304" r:id="rId18"/>
    <p:sldId id="305" r:id="rId19"/>
    <p:sldId id="300" r:id="rId20"/>
    <p:sldId id="306" r:id="rId21"/>
    <p:sldId id="307" r:id="rId22"/>
    <p:sldId id="308" r:id="rId23"/>
    <p:sldId id="309" r:id="rId24"/>
    <p:sldId id="301" r:id="rId25"/>
    <p:sldId id="310" r:id="rId26"/>
    <p:sldId id="311" r:id="rId27"/>
    <p:sldId id="312" r:id="rId28"/>
    <p:sldId id="313" r:id="rId29"/>
    <p:sldId id="284" r:id="rId30"/>
    <p:sldId id="285" r:id="rId31"/>
    <p:sldId id="286" r:id="rId32"/>
    <p:sldId id="315" r:id="rId33"/>
    <p:sldId id="259" r:id="rId34"/>
    <p:sldId id="316" r:id="rId35"/>
    <p:sldId id="292"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294" r:id="rId5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2800"/>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5910357D-55B8-4CEE-9A2B-7AAF1A0B4328}" type="datetime1">
              <a:rPr lang="en-US" smtClean="0"/>
              <a:t>9/4/2023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45C11AF-2F42-4BCD-963C-9A14FCCE172A}" type="datetime1">
              <a:rPr lang="en-US" smtClean="0"/>
              <a:t>9/4/2023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4899C1C-65D9-4C5E-81D0-90AB6FC4865C}" type="datetime1">
              <a:rPr lang="en-US" smtClean="0"/>
              <a:t>9/4/2023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chemeClr val="tx1"/>
                </a:solidFill>
                <a:latin typeface="Arial"/>
                <a:cs typeface="Arial"/>
              </a:defRPr>
            </a:lvl1pPr>
            <a:lvl2pPr>
              <a:spcBef>
                <a:spcPts val="300"/>
              </a:spcBef>
              <a:spcAft>
                <a:spcPts val="300"/>
              </a:spcAft>
              <a:buFont typeface="Wingdings" charset="2"/>
              <a:buChar char="§"/>
              <a:defRPr sz="2000">
                <a:solidFill>
                  <a:schemeClr val="tx1"/>
                </a:solidFill>
                <a:latin typeface="Arial"/>
                <a:cs typeface="Arial"/>
              </a:defRPr>
            </a:lvl2pPr>
            <a:lvl3pPr>
              <a:defRPr sz="1800">
                <a:solidFill>
                  <a:schemeClr val="tx1"/>
                </a:solidFill>
                <a:latin typeface="Arial"/>
                <a:cs typeface="Arial"/>
              </a:defRPr>
            </a:lvl3pPr>
            <a:lvl4pPr>
              <a:defRPr sz="1800">
                <a:solidFill>
                  <a:schemeClr val="tx1"/>
                </a:solidFill>
                <a:latin typeface="Arial"/>
                <a:cs typeface="Arial"/>
              </a:defRPr>
            </a:lvl4pPr>
            <a:lvl5pPr>
              <a:defRPr sz="1800">
                <a:solidFill>
                  <a:schemeClr val="tx1"/>
                </a:solidFill>
                <a:latin typeface="Arial"/>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1F3BD39-8706-4658-88D4-080F760C8750}" type="datetime1">
              <a:rPr lang="en-US" smtClean="0"/>
              <a:t>9/4/2023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D78374AE-8229-4D30-BF54-205E77FB6C29}" type="datetime1">
              <a:rPr lang="en-US" smtClean="0"/>
              <a:t>9/4/2023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2D55377C-C323-45F7-925D-7FA977A5EDB4}" type="datetime1">
              <a:rPr lang="en-US" smtClean="0"/>
              <a:t>9/4/2023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3CA47F3D-AFE0-41AB-838C-58A4CC60DEF6}" type="datetime1">
              <a:rPr lang="en-US" smtClean="0"/>
              <a:t>9/4/2023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600D5D-707D-40B4-B76B-1A05B943F558}" type="datetime1">
              <a:rPr lang="en-US" smtClean="0"/>
              <a:t>9/4/2023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40D5EE1-8C03-4540-82FA-CCF571014E9D}" type="datetime1">
              <a:rPr lang="en-US" smtClean="0"/>
              <a:t>9/4/2023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8D7A139B-9536-4E74-8ECD-522A691F876D}" type="datetime1">
              <a:rPr lang="en-US" smtClean="0"/>
              <a:t>9/4/2023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8E13E835-5CC8-4E80-85AF-B44CC7B89CA8}" type="datetime1">
              <a:rPr lang="en-US" smtClean="0"/>
              <a:t>9/4/2023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S/w Engg; and HCI, CIS Department, UTP</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A169E88E-0D7A-4FD8-B3D7-4EC3E94328F7}" type="datetime1">
              <a:rPr lang="en-US" smtClean="0"/>
              <a:t>9/4/2023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S/w Engg; and HCI, CIS Department, UTP</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3" name="Picture 2" descr="A logo of a university&#10;&#10;Description automatically generated">
            <a:extLst>
              <a:ext uri="{FF2B5EF4-FFF2-40B4-BE49-F238E27FC236}">
                <a16:creationId xmlns:a16="http://schemas.microsoft.com/office/drawing/2014/main" id="{CDBF9263-D5F1-7666-A86D-0C311D83FB27}"/>
              </a:ext>
            </a:extLst>
          </p:cNvPr>
          <p:cNvPicPr>
            <a:picLocks noChangeAspect="1"/>
          </p:cNvPicPr>
          <p:nvPr userDrawn="1"/>
        </p:nvPicPr>
        <p:blipFill>
          <a:blip r:embed="rId13"/>
          <a:stretch>
            <a:fillRect/>
          </a:stretch>
        </p:blipFill>
        <p:spPr>
          <a:xfrm>
            <a:off x="7647708" y="274638"/>
            <a:ext cx="1496291" cy="1146176"/>
          </a:xfrm>
          <a:prstGeom prst="rect">
            <a:avLst/>
          </a:prstGeom>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fontAlgn="base" hangingPunct="1">
        <a:spcBef>
          <a:spcPct val="0"/>
        </a:spcBef>
        <a:spcAft>
          <a:spcPct val="0"/>
        </a:spcAft>
        <a:defRPr sz="2400" b="1" u="none" kern="1200">
          <a:solidFill>
            <a:srgbClr val="0070C0"/>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algn="ctr" eaLnBrk="1" hangingPunct="1"/>
            <a:r>
              <a:rPr lang="en-US" sz="2800" dirty="0">
                <a:solidFill>
                  <a:srgbClr val="0070C0"/>
                </a:solidFill>
              </a:rPr>
              <a:t>Lecture 1- Introduction</a:t>
            </a:r>
          </a:p>
        </p:txBody>
      </p:sp>
      <p:sp>
        <p:nvSpPr>
          <p:cNvPr id="3" name="Subtitle 2"/>
          <p:cNvSpPr>
            <a:spLocks noGrp="1"/>
          </p:cNvSpPr>
          <p:nvPr>
            <p:ph type="subTitle" idx="1"/>
          </p:nvPr>
        </p:nvSpPr>
        <p:spPr>
          <a:xfrm>
            <a:off x="0" y="3886199"/>
            <a:ext cx="9144000" cy="2547756"/>
          </a:xfrm>
        </p:spPr>
        <p:txBody>
          <a:bodyPr/>
          <a:lstStyle/>
          <a:p>
            <a:pPr eaLnBrk="1" fontAlgn="auto" hangingPunct="1">
              <a:spcAft>
                <a:spcPts val="0"/>
              </a:spcAft>
              <a:buFont typeface="Arial"/>
              <a:buNone/>
              <a:defRPr/>
            </a:pPr>
            <a:endParaRPr lang="en-US" sz="2800" dirty="0">
              <a:ea typeface="+mn-ea"/>
              <a:cs typeface="+mn-cs"/>
            </a:endParaRPr>
          </a:p>
          <a:p>
            <a:pPr eaLnBrk="1" fontAlgn="auto" hangingPunct="1">
              <a:spcAft>
                <a:spcPts val="0"/>
              </a:spcAft>
              <a:buFont typeface="Arial"/>
              <a:buNone/>
              <a:defRPr/>
            </a:pPr>
            <a:endParaRPr lang="en-US" sz="2800" dirty="0">
              <a:ea typeface="+mn-ea"/>
              <a:cs typeface="+mn-cs"/>
            </a:endParaRPr>
          </a:p>
          <a:p>
            <a:pPr eaLnBrk="1" fontAlgn="auto" hangingPunct="1">
              <a:spcAft>
                <a:spcPts val="0"/>
              </a:spcAft>
              <a:buFont typeface="Arial"/>
              <a:buNone/>
              <a:defRPr/>
            </a:pPr>
            <a:endParaRPr lang="en-US" sz="2800" dirty="0">
              <a:solidFill>
                <a:schemeClr val="accent6">
                  <a:lumMod val="75000"/>
                </a:schemeClr>
              </a:solidFill>
              <a:latin typeface="Abadi" panose="020B0604020104020204" pitchFamily="34" charset="0"/>
              <a:ea typeface="+mn-ea"/>
              <a:cs typeface="+mn-cs"/>
            </a:endParaRPr>
          </a:p>
          <a:p>
            <a:pPr eaLnBrk="1" fontAlgn="auto" hangingPunct="1">
              <a:spcAft>
                <a:spcPts val="0"/>
              </a:spcAft>
              <a:buFont typeface="Arial"/>
              <a:buNone/>
              <a:defRPr/>
            </a:pPr>
            <a:r>
              <a:rPr lang="en-US" sz="2400" dirty="0">
                <a:solidFill>
                  <a:schemeClr val="accent6">
                    <a:lumMod val="75000"/>
                  </a:schemeClr>
                </a:solidFill>
                <a:latin typeface="Abadi" panose="020B0604020104020204" pitchFamily="34" charset="0"/>
                <a:ea typeface="+mn-ea"/>
                <a:cs typeface="+mn-cs"/>
              </a:rPr>
              <a:t>Dr Rafi Ullah</a:t>
            </a:r>
          </a:p>
          <a:p>
            <a:pPr eaLnBrk="1" fontAlgn="auto" hangingPunct="1">
              <a:spcAft>
                <a:spcPts val="0"/>
              </a:spcAft>
              <a:buFont typeface="Arial"/>
              <a:buNone/>
              <a:defRPr/>
            </a:pPr>
            <a:r>
              <a:rPr lang="en-US" sz="2000" dirty="0">
                <a:solidFill>
                  <a:schemeClr val="accent6">
                    <a:lumMod val="75000"/>
                  </a:schemeClr>
                </a:solidFill>
                <a:latin typeface="Abadi" panose="020B0604020104020204" pitchFamily="34" charset="0"/>
                <a:ea typeface="+mn-ea"/>
                <a:cs typeface="+mn-cs"/>
              </a:rPr>
              <a:t>Associate Professor, CIS Department, UTP Malaysia</a:t>
            </a:r>
          </a:p>
        </p:txBody>
      </p:sp>
      <p:sp>
        <p:nvSpPr>
          <p:cNvPr id="2" name="Title 1">
            <a:extLst>
              <a:ext uri="{FF2B5EF4-FFF2-40B4-BE49-F238E27FC236}">
                <a16:creationId xmlns:a16="http://schemas.microsoft.com/office/drawing/2014/main" id="{123BC7CF-B2BA-F9DD-0501-CE9FC0E23F8A}"/>
              </a:ext>
            </a:extLst>
          </p:cNvPr>
          <p:cNvSpPr txBox="1">
            <a:spLocks/>
          </p:cNvSpPr>
          <p:nvPr/>
        </p:nvSpPr>
        <p:spPr bwMode="auto">
          <a:xfrm>
            <a:off x="343529" y="424045"/>
            <a:ext cx="7772400" cy="14700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a:lstStyle>
          <a:p>
            <a:pPr algn="ctr"/>
            <a:r>
              <a:rPr lang="en-US" sz="3200" dirty="0">
                <a:solidFill>
                  <a:schemeClr val="accent6">
                    <a:lumMod val="75000"/>
                  </a:schemeClr>
                </a:solidFill>
              </a:rPr>
              <a:t>Software Engineering (SE) and HCI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solidFill>
                  <a:srgbClr val="0070C0"/>
                </a:solidFill>
              </a:rPr>
              <a:t>Software costs</a:t>
            </a:r>
          </a:p>
        </p:txBody>
      </p:sp>
      <p:sp>
        <p:nvSpPr>
          <p:cNvPr id="66565" name="Rectangle 5"/>
          <p:cNvSpPr>
            <a:spLocks noGrp="1" noChangeArrowheads="1"/>
          </p:cNvSpPr>
          <p:nvPr>
            <p:ph idx="1"/>
          </p:nvPr>
        </p:nvSpPr>
        <p:spPr/>
        <p:txBody>
          <a:bodyPr/>
          <a:lstStyle/>
          <a:p>
            <a:r>
              <a:rPr lang="en-GB" sz="2200" dirty="0"/>
              <a:t>Software costs often dominate computer system costs. The costs of software on a PC are often greater than the hardware cost.</a:t>
            </a:r>
          </a:p>
          <a:p>
            <a:r>
              <a:rPr lang="en-GB" sz="2200" dirty="0"/>
              <a:t>Software costs more to maintain than it does to develop. For systems with a long life, maintenance costs may be several times development costs.</a:t>
            </a:r>
          </a:p>
          <a:p>
            <a:r>
              <a:rPr lang="en-GB" sz="2200" dirty="0"/>
              <a:t>SE is concerned with cost-effective software development.</a:t>
            </a:r>
          </a:p>
        </p:txBody>
      </p:sp>
      <p:sp>
        <p:nvSpPr>
          <p:cNvPr id="2" name="Date Placeholder 1">
            <a:extLst>
              <a:ext uri="{FF2B5EF4-FFF2-40B4-BE49-F238E27FC236}">
                <a16:creationId xmlns:a16="http://schemas.microsoft.com/office/drawing/2014/main" id="{ACC24EFC-70DA-83FE-063F-E071D8C0D2E2}"/>
              </a:ext>
            </a:extLst>
          </p:cNvPr>
          <p:cNvSpPr>
            <a:spLocks noGrp="1"/>
          </p:cNvSpPr>
          <p:nvPr>
            <p:ph type="dt" sz="half" idx="10"/>
          </p:nvPr>
        </p:nvSpPr>
        <p:spPr/>
        <p:txBody>
          <a:bodyPr/>
          <a:lstStyle/>
          <a:p>
            <a:pPr>
              <a:defRPr/>
            </a:pPr>
            <a:fld id="{E50DABC1-DB1F-4302-89CB-B10B4D94CADC}" type="datetime1">
              <a:rPr lang="en-US" smtClean="0"/>
              <a:t>9/4/2023</a:t>
            </a:fld>
            <a:endParaRPr lang="en-US"/>
          </a:p>
        </p:txBody>
      </p:sp>
      <p:sp>
        <p:nvSpPr>
          <p:cNvPr id="3" name="Footer Placeholder 2">
            <a:extLst>
              <a:ext uri="{FF2B5EF4-FFF2-40B4-BE49-F238E27FC236}">
                <a16:creationId xmlns:a16="http://schemas.microsoft.com/office/drawing/2014/main" id="{4B96F96C-A509-7ABA-66AE-EC43BA7A35F0}"/>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DA962431-44FF-B46F-7CC4-E7FBAD99DE20}"/>
              </a:ext>
            </a:extLst>
          </p:cNvPr>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and software for specific markets such as appointment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
        <p:nvSpPr>
          <p:cNvPr id="6" name="Date Placeholder 5">
            <a:extLst>
              <a:ext uri="{FF2B5EF4-FFF2-40B4-BE49-F238E27FC236}">
                <a16:creationId xmlns:a16="http://schemas.microsoft.com/office/drawing/2014/main" id="{8174544F-D6C8-BAB9-884A-CB940F91EBE9}"/>
              </a:ext>
            </a:extLst>
          </p:cNvPr>
          <p:cNvSpPr>
            <a:spLocks noGrp="1"/>
          </p:cNvSpPr>
          <p:nvPr>
            <p:ph type="dt" sz="half" idx="10"/>
          </p:nvPr>
        </p:nvSpPr>
        <p:spPr/>
        <p:txBody>
          <a:bodyPr/>
          <a:lstStyle/>
          <a:p>
            <a:pPr>
              <a:defRPr/>
            </a:pPr>
            <a:fld id="{7C43F042-A686-453F-AB6E-4ACBE0B533BD}" type="datetime1">
              <a:rPr lang="en-US" smtClean="0"/>
              <a:t>9/4/2023</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
        <p:nvSpPr>
          <p:cNvPr id="6" name="Date Placeholder 5">
            <a:extLst>
              <a:ext uri="{FF2B5EF4-FFF2-40B4-BE49-F238E27FC236}">
                <a16:creationId xmlns:a16="http://schemas.microsoft.com/office/drawing/2014/main" id="{0C111C41-E8FE-215E-E22D-91D193898954}"/>
              </a:ext>
            </a:extLst>
          </p:cNvPr>
          <p:cNvSpPr>
            <a:spLocks noGrp="1"/>
          </p:cNvSpPr>
          <p:nvPr>
            <p:ph type="dt" sz="half" idx="10"/>
          </p:nvPr>
        </p:nvSpPr>
        <p:spPr/>
        <p:txBody>
          <a:bodyPr/>
          <a:lstStyle/>
          <a:p>
            <a:pPr>
              <a:defRPr/>
            </a:pPr>
            <a:fld id="{4D9A6717-6DEF-46A3-85CA-7FF20377E0E4}" type="datetime1">
              <a:rPr lang="en-US" smtClean="0"/>
              <a:t>9/4/2023</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FAQs about SE</a:t>
            </a:r>
            <a:endParaRPr lang="en-US" dirty="0"/>
          </a:p>
        </p:txBody>
      </p:sp>
      <p:sp>
        <p:nvSpPr>
          <p:cNvPr id="6" name="Footer Placeholder 5"/>
          <p:cNvSpPr>
            <a:spLocks noGrp="1"/>
          </p:cNvSpPr>
          <p:nvPr>
            <p:ph type="ftr" sz="quarter" idx="11"/>
          </p:nvPr>
        </p:nvSpPr>
        <p:spPr/>
        <p:txBody>
          <a:bodyPr/>
          <a:lstStyle/>
          <a:p>
            <a:pPr>
              <a:defRPr/>
            </a:pPr>
            <a:r>
              <a:rPr lang="en-US"/>
              <a:t>S/w Engg; and HCI, CIS Department, UTP</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62746182"/>
              </p:ext>
            </p:extLst>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l">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l">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l">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l">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l">
                        <a:spcAft>
                          <a:spcPts val="0"/>
                        </a:spcAft>
                      </a:pPr>
                      <a:r>
                        <a:rPr lang="en-GB" sz="1400" dirty="0">
                          <a:latin typeface="Arial"/>
                          <a:cs typeface="Arial"/>
                        </a:rPr>
                        <a:t>What is SE?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SE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l">
                        <a:spcAft>
                          <a:spcPts val="0"/>
                        </a:spcAft>
                      </a:pPr>
                      <a:r>
                        <a:rPr lang="en-GB" sz="1400" dirty="0">
                          <a:latin typeface="Arial"/>
                          <a:cs typeface="Arial"/>
                        </a:rPr>
                        <a:t>What are the fundamental SE activities?</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l">
                        <a:spcAft>
                          <a:spcPts val="0"/>
                        </a:spcAft>
                      </a:pPr>
                      <a:r>
                        <a:rPr lang="en-GB" sz="1400" dirty="0">
                          <a:latin typeface="Arial"/>
                          <a:cs typeface="Arial"/>
                        </a:rPr>
                        <a:t>What is the difference between SE and computer science?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Computer science focuses on theory and fundamentals; SE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l">
                        <a:spcAft>
                          <a:spcPts val="0"/>
                        </a:spcAft>
                      </a:pPr>
                      <a:r>
                        <a:rPr lang="en-GB" sz="1400" dirty="0">
                          <a:latin typeface="Arial"/>
                          <a:cs typeface="Arial"/>
                        </a:rPr>
                        <a:t>What is the difference between SE and system engineering?</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System engineering is concerned with all aspects of computer-based systems development including hardware, software and process engineering. SE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2" name="Date Placeholder 1">
            <a:extLst>
              <a:ext uri="{FF2B5EF4-FFF2-40B4-BE49-F238E27FC236}">
                <a16:creationId xmlns:a16="http://schemas.microsoft.com/office/drawing/2014/main" id="{2E8D4C99-2454-567B-63FA-7619FBE3DA92}"/>
              </a:ext>
            </a:extLst>
          </p:cNvPr>
          <p:cNvSpPr>
            <a:spLocks noGrp="1"/>
          </p:cNvSpPr>
          <p:nvPr>
            <p:ph type="dt" sz="half" idx="10"/>
          </p:nvPr>
        </p:nvSpPr>
        <p:spPr/>
        <p:txBody>
          <a:bodyPr/>
          <a:lstStyle/>
          <a:p>
            <a:pPr>
              <a:defRPr/>
            </a:pPr>
            <a:fld id="{9D679299-0FE0-46A9-A231-768D45AE0957}" type="datetime1">
              <a:rPr lang="en-US" smtClean="0"/>
              <a:t>9/4/2023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FAQs about SE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850705763"/>
              </p:ext>
            </p:extLst>
          </p:nvPr>
        </p:nvGraphicFramePr>
        <p:xfrm>
          <a:off x="457200" y="1644174"/>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pPr algn="l"/>
                      <a:r>
                        <a:rPr lang="en-US" sz="1400" dirty="0">
                          <a:latin typeface="Arial"/>
                          <a:cs typeface="Arial"/>
                        </a:rPr>
                        <a:t>Question</a:t>
                      </a:r>
                    </a:p>
                  </a:txBody>
                  <a:tcPr/>
                </a:tc>
                <a:tc>
                  <a:txBody>
                    <a:bodyPr/>
                    <a:lstStyle/>
                    <a:p>
                      <a:pPr algn="l"/>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l">
                        <a:spcAft>
                          <a:spcPts val="0"/>
                        </a:spcAft>
                      </a:pPr>
                      <a:r>
                        <a:rPr lang="en-GB" sz="1400" dirty="0">
                          <a:latin typeface="Arial"/>
                          <a:cs typeface="Arial"/>
                        </a:rPr>
                        <a:t>What are the key challenges facing SE?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l">
                        <a:spcAft>
                          <a:spcPts val="0"/>
                        </a:spcAft>
                      </a:pPr>
                      <a:r>
                        <a:rPr lang="en-GB" sz="1400" dirty="0">
                          <a:latin typeface="Arial"/>
                          <a:cs typeface="Arial"/>
                        </a:rPr>
                        <a:t>What are the costs of SE?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l">
                        <a:spcAft>
                          <a:spcPts val="0"/>
                        </a:spcAft>
                      </a:pPr>
                      <a:r>
                        <a:rPr lang="en-GB" sz="1400" dirty="0">
                          <a:latin typeface="Arial"/>
                          <a:cs typeface="Arial"/>
                        </a:rPr>
                        <a:t>What are the best SE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While all software projects must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l">
                        <a:spcAft>
                          <a:spcPts val="0"/>
                        </a:spcAft>
                      </a:pPr>
                      <a:r>
                        <a:rPr lang="en-GB" sz="1400" dirty="0">
                          <a:latin typeface="Arial"/>
                          <a:cs typeface="Arial"/>
                        </a:rPr>
                        <a:t>What differences has the web made to SE?</a:t>
                      </a:r>
                      <a:endParaRPr lang="en-GB" sz="1400" dirty="0">
                        <a:solidFill>
                          <a:srgbClr val="000000"/>
                        </a:solidFill>
                        <a:latin typeface="Arial"/>
                        <a:ea typeface="Times New Roman"/>
                        <a:cs typeface="Arial"/>
                      </a:endParaRPr>
                    </a:p>
                  </a:txBody>
                  <a:tcPr marL="73025" marR="73025" marT="0" marB="68580"/>
                </a:tc>
                <a:tc>
                  <a:txBody>
                    <a:bodyPr/>
                    <a:lstStyle/>
                    <a:p>
                      <a:pPr algn="l">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
        <p:nvSpPr>
          <p:cNvPr id="3" name="Date Placeholder 2">
            <a:extLst>
              <a:ext uri="{FF2B5EF4-FFF2-40B4-BE49-F238E27FC236}">
                <a16:creationId xmlns:a16="http://schemas.microsoft.com/office/drawing/2014/main" id="{CF910531-01F2-F232-6EA3-EB83F4798848}"/>
              </a:ext>
            </a:extLst>
          </p:cNvPr>
          <p:cNvSpPr>
            <a:spLocks noGrp="1"/>
          </p:cNvSpPr>
          <p:nvPr>
            <p:ph type="dt" sz="half" idx="10"/>
          </p:nvPr>
        </p:nvSpPr>
        <p:spPr/>
        <p:txBody>
          <a:bodyPr/>
          <a:lstStyle/>
          <a:p>
            <a:pPr>
              <a:defRPr/>
            </a:pPr>
            <a:fld id="{64B5FEFC-0EC0-46EB-8D38-ECD8700A0BB3}" type="datetime1">
              <a:rPr lang="en-US" smtClean="0"/>
              <a:t>9/4/2023</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274638"/>
            <a:ext cx="7293232" cy="1143000"/>
          </a:xfrm>
        </p:spPr>
        <p:txBody>
          <a:bodyPr wrap="square" anchor="ctr">
            <a:normAutofit/>
          </a:bodyPr>
          <a:lstStyle/>
          <a:p>
            <a:pPr eaLnBrk="1" hangingPunct="1"/>
            <a:r>
              <a:rPr lang="en-GB" dirty="0"/>
              <a:t>Essential attributes of good software</a:t>
            </a:r>
            <a:endParaRPr lang="en-US" dirty="0"/>
          </a:p>
        </p:txBody>
      </p:sp>
      <p:sp>
        <p:nvSpPr>
          <p:cNvPr id="2" name="Date Placeholder 1">
            <a:extLst>
              <a:ext uri="{FF2B5EF4-FFF2-40B4-BE49-F238E27FC236}">
                <a16:creationId xmlns:a16="http://schemas.microsoft.com/office/drawing/2014/main" id="{5C28D5D3-FD10-2074-BB6D-3B2B9B0BA251}"/>
              </a:ext>
            </a:extLst>
          </p:cNvPr>
          <p:cNvSpPr>
            <a:spLocks noGrp="1"/>
          </p:cNvSpPr>
          <p:nvPr>
            <p:ph type="dt" sz="half" idx="10"/>
          </p:nvPr>
        </p:nvSpPr>
        <p:spPr>
          <a:xfrm>
            <a:off x="457200" y="6356350"/>
            <a:ext cx="2133600" cy="365125"/>
          </a:xfrm>
        </p:spPr>
        <p:txBody>
          <a:bodyPr anchor="ctr">
            <a:normAutofit/>
          </a:bodyPr>
          <a:lstStyle/>
          <a:p>
            <a:pPr>
              <a:spcAft>
                <a:spcPts val="600"/>
              </a:spcAft>
              <a:defRPr/>
            </a:pPr>
            <a:fld id="{FDEB3AB8-0DAF-42B3-9188-40F8CD526F82}" type="datetime1">
              <a:rPr lang="en-US" smtClean="0"/>
              <a:pPr>
                <a:spcAft>
                  <a:spcPts val="600"/>
                </a:spcAft>
                <a:defRPr/>
              </a:pPr>
              <a:t>9/4/2023</a:t>
            </a:fld>
            <a:endParaRPr lang="en-US"/>
          </a:p>
        </p:txBody>
      </p:sp>
      <p:sp>
        <p:nvSpPr>
          <p:cNvPr id="6" name="Footer Placeholder 5"/>
          <p:cNvSpPr>
            <a:spLocks noGrp="1"/>
          </p:cNvSpPr>
          <p:nvPr>
            <p:ph type="ftr" sz="quarter" idx="11"/>
          </p:nvPr>
        </p:nvSpPr>
        <p:spPr>
          <a:xfrm>
            <a:off x="3124200" y="6356350"/>
            <a:ext cx="2895600" cy="365125"/>
          </a:xfrm>
        </p:spPr>
        <p:txBody>
          <a:bodyPr anchor="ctr">
            <a:normAutofit/>
          </a:bodyPr>
          <a:lstStyle/>
          <a:p>
            <a:pPr>
              <a:spcAft>
                <a:spcPts val="600"/>
              </a:spcAft>
              <a:defRPr/>
            </a:pPr>
            <a:r>
              <a:rPr lang="en-US"/>
              <a:t>S/w Engg; and HCI, CIS Department, UTP</a:t>
            </a:r>
          </a:p>
        </p:txBody>
      </p:sp>
      <p:sp>
        <p:nvSpPr>
          <p:cNvPr id="5" name="Slide Number Placeholder 4"/>
          <p:cNvSpPr>
            <a:spLocks noGrp="1"/>
          </p:cNvSpPr>
          <p:nvPr>
            <p:ph type="sldNum" sz="quarter" idx="12"/>
          </p:nvPr>
        </p:nvSpPr>
        <p:spPr>
          <a:xfrm>
            <a:off x="6553200" y="6356350"/>
            <a:ext cx="2133600" cy="365125"/>
          </a:xfrm>
        </p:spPr>
        <p:txBody>
          <a:bodyPr anchor="ctr">
            <a:normAutofit/>
          </a:bodyPr>
          <a:lstStyle/>
          <a:p>
            <a:pPr>
              <a:spcAft>
                <a:spcPts val="600"/>
              </a:spcAft>
              <a:defRPr/>
            </a:pPr>
            <a:fld id="{6A4D3DC4-9E7F-1C47-B729-896D53019E3D}" type="slidenum">
              <a:rPr lang="en-US" smtClean="0"/>
              <a:pPr>
                <a:spcAft>
                  <a:spcPts val="600"/>
                </a:spcAft>
                <a:defRPr/>
              </a:pPr>
              <a:t>15</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1909316458"/>
              </p:ext>
            </p:extLst>
          </p:nvPr>
        </p:nvGraphicFramePr>
        <p:xfrm>
          <a:off x="476188" y="1600200"/>
          <a:ext cx="8191624" cy="4525966"/>
        </p:xfrm>
        <a:graphic>
          <a:graphicData uri="http://schemas.openxmlformats.org/drawingml/2006/table">
            <a:tbl>
              <a:tblPr firstRow="1" bandRow="1">
                <a:tableStyleId>{B301B821-A1FF-4177-AEE7-76D212191A09}</a:tableStyleId>
              </a:tblPr>
              <a:tblGrid>
                <a:gridCol w="2327908">
                  <a:extLst>
                    <a:ext uri="{9D8B030D-6E8A-4147-A177-3AD203B41FA5}">
                      <a16:colId xmlns:a16="http://schemas.microsoft.com/office/drawing/2014/main" val="20000"/>
                    </a:ext>
                  </a:extLst>
                </a:gridCol>
                <a:gridCol w="5863716">
                  <a:extLst>
                    <a:ext uri="{9D8B030D-6E8A-4147-A177-3AD203B41FA5}">
                      <a16:colId xmlns:a16="http://schemas.microsoft.com/office/drawing/2014/main" val="20001"/>
                    </a:ext>
                  </a:extLst>
                </a:gridCol>
              </a:tblGrid>
              <a:tr h="472564">
                <a:tc>
                  <a:txBody>
                    <a:bodyPr/>
                    <a:lstStyle/>
                    <a:p>
                      <a:pPr algn="l">
                        <a:spcAft>
                          <a:spcPts val="0"/>
                        </a:spcAft>
                      </a:pPr>
                      <a:r>
                        <a:rPr lang="en-GB" sz="1500" dirty="0">
                          <a:latin typeface="Arial"/>
                          <a:cs typeface="Arial"/>
                        </a:rPr>
                        <a:t>Product characteristic</a:t>
                      </a:r>
                      <a:endParaRPr lang="en-GB" sz="1500" b="1" dirty="0">
                        <a:solidFill>
                          <a:srgbClr val="000000"/>
                        </a:solidFill>
                        <a:latin typeface="Arial"/>
                        <a:ea typeface="Times New Roman"/>
                        <a:cs typeface="Arial"/>
                      </a:endParaRPr>
                    </a:p>
                  </a:txBody>
                  <a:tcPr marL="59625" marR="59625" marT="99837" marB="99837"/>
                </a:tc>
                <a:tc>
                  <a:txBody>
                    <a:bodyPr/>
                    <a:lstStyle/>
                    <a:p>
                      <a:pPr algn="l">
                        <a:spcAft>
                          <a:spcPts val="0"/>
                        </a:spcAft>
                      </a:pPr>
                      <a:r>
                        <a:rPr lang="en-GB" sz="1500">
                          <a:latin typeface="Arial"/>
                          <a:cs typeface="Arial"/>
                        </a:rPr>
                        <a:t>Description</a:t>
                      </a:r>
                      <a:endParaRPr lang="en-GB" sz="1500" b="1">
                        <a:solidFill>
                          <a:srgbClr val="000000"/>
                        </a:solidFill>
                        <a:latin typeface="Arial"/>
                        <a:ea typeface="Times New Roman"/>
                        <a:cs typeface="Arial"/>
                      </a:endParaRPr>
                    </a:p>
                  </a:txBody>
                  <a:tcPr marL="59625" marR="59625" marT="99837" marB="99837"/>
                </a:tc>
                <a:extLst>
                  <a:ext uri="{0D108BD9-81ED-4DB2-BD59-A6C34878D82A}">
                    <a16:rowId xmlns:a16="http://schemas.microsoft.com/office/drawing/2014/main" val="10000"/>
                  </a:ext>
                </a:extLst>
              </a:tr>
              <a:tr h="1071589">
                <a:tc>
                  <a:txBody>
                    <a:bodyPr/>
                    <a:lstStyle/>
                    <a:p>
                      <a:pPr algn="l">
                        <a:spcAft>
                          <a:spcPts val="0"/>
                        </a:spcAft>
                      </a:pPr>
                      <a:r>
                        <a:rPr lang="en-GB" sz="1500">
                          <a:latin typeface="Arial"/>
                          <a:cs typeface="Arial"/>
                        </a:rPr>
                        <a:t>Maintainability</a:t>
                      </a:r>
                      <a:endParaRPr lang="en-GB" sz="1500">
                        <a:solidFill>
                          <a:srgbClr val="000000"/>
                        </a:solidFill>
                        <a:latin typeface="Arial"/>
                        <a:ea typeface="Times New Roman"/>
                        <a:cs typeface="Arial"/>
                      </a:endParaRPr>
                    </a:p>
                  </a:txBody>
                  <a:tcPr marL="59625" marR="59625" marT="0" marB="99837"/>
                </a:tc>
                <a:tc>
                  <a:txBody>
                    <a:bodyPr/>
                    <a:lstStyle/>
                    <a:p>
                      <a:pPr algn="l">
                        <a:spcAft>
                          <a:spcPts val="0"/>
                        </a:spcAft>
                      </a:pPr>
                      <a:r>
                        <a:rPr lang="en-GB" sz="1500" dirty="0">
                          <a:latin typeface="Arial"/>
                          <a:cs typeface="Arial"/>
                        </a:rPr>
                        <a:t>Software should be written in such a way that it can evolve to meet the changing needs of customers. This is a critical attribute because software change is an inevitable requirement of a changing business environment.</a:t>
                      </a:r>
                      <a:endParaRPr lang="en-GB" sz="1500" dirty="0">
                        <a:solidFill>
                          <a:srgbClr val="000000"/>
                        </a:solidFill>
                        <a:latin typeface="Arial"/>
                        <a:ea typeface="Times New Roman"/>
                        <a:cs typeface="Arial"/>
                      </a:endParaRPr>
                    </a:p>
                  </a:txBody>
                  <a:tcPr marL="59625" marR="59625" marT="0" marB="99837"/>
                </a:tc>
                <a:extLst>
                  <a:ext uri="{0D108BD9-81ED-4DB2-BD59-A6C34878D82A}">
                    <a16:rowId xmlns:a16="http://schemas.microsoft.com/office/drawing/2014/main" val="10001"/>
                  </a:ext>
                </a:extLst>
              </a:tr>
              <a:tr h="1304543">
                <a:tc>
                  <a:txBody>
                    <a:bodyPr/>
                    <a:lstStyle/>
                    <a:p>
                      <a:pPr algn="l">
                        <a:spcAft>
                          <a:spcPts val="0"/>
                        </a:spcAft>
                      </a:pPr>
                      <a:r>
                        <a:rPr lang="en-GB" sz="1500">
                          <a:latin typeface="Arial"/>
                          <a:cs typeface="Arial"/>
                        </a:rPr>
                        <a:t>Dependability and security</a:t>
                      </a:r>
                      <a:endParaRPr lang="en-GB" sz="1500">
                        <a:solidFill>
                          <a:srgbClr val="000000"/>
                        </a:solidFill>
                        <a:latin typeface="Arial"/>
                        <a:ea typeface="Times New Roman"/>
                        <a:cs typeface="Arial"/>
                      </a:endParaRPr>
                    </a:p>
                  </a:txBody>
                  <a:tcPr marL="59625" marR="59625" marT="0" marB="99837"/>
                </a:tc>
                <a:tc>
                  <a:txBody>
                    <a:bodyPr/>
                    <a:lstStyle/>
                    <a:p>
                      <a:pPr algn="l">
                        <a:spcAft>
                          <a:spcPts val="0"/>
                        </a:spcAft>
                      </a:pPr>
                      <a:r>
                        <a:rPr lang="en-GB" sz="1500" dirty="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500" dirty="0">
                        <a:solidFill>
                          <a:srgbClr val="000000"/>
                        </a:solidFill>
                        <a:latin typeface="Arial"/>
                        <a:ea typeface="Times New Roman"/>
                        <a:cs typeface="Arial"/>
                      </a:endParaRPr>
                    </a:p>
                  </a:txBody>
                  <a:tcPr marL="59625" marR="59625" marT="0" marB="99837"/>
                </a:tc>
                <a:extLst>
                  <a:ext uri="{0D108BD9-81ED-4DB2-BD59-A6C34878D82A}">
                    <a16:rowId xmlns:a16="http://schemas.microsoft.com/office/drawing/2014/main" val="10002"/>
                  </a:ext>
                </a:extLst>
              </a:tr>
              <a:tr h="838635">
                <a:tc>
                  <a:txBody>
                    <a:bodyPr/>
                    <a:lstStyle/>
                    <a:p>
                      <a:pPr algn="l">
                        <a:spcAft>
                          <a:spcPts val="0"/>
                        </a:spcAft>
                      </a:pPr>
                      <a:r>
                        <a:rPr lang="en-GB" sz="1500">
                          <a:latin typeface="Arial"/>
                          <a:cs typeface="Arial"/>
                        </a:rPr>
                        <a:t>Efficiency</a:t>
                      </a:r>
                      <a:endParaRPr lang="en-GB" sz="1500">
                        <a:solidFill>
                          <a:srgbClr val="000000"/>
                        </a:solidFill>
                        <a:latin typeface="Arial"/>
                        <a:ea typeface="Times New Roman"/>
                        <a:cs typeface="Arial"/>
                      </a:endParaRPr>
                    </a:p>
                  </a:txBody>
                  <a:tcPr marL="59625" marR="59625" marT="0" marB="99837"/>
                </a:tc>
                <a:tc>
                  <a:txBody>
                    <a:bodyPr/>
                    <a:lstStyle/>
                    <a:p>
                      <a:pPr algn="l">
                        <a:spcAft>
                          <a:spcPts val="0"/>
                        </a:spcAft>
                      </a:pPr>
                      <a:r>
                        <a:rPr lang="en-GB" sz="1500">
                          <a:latin typeface="Arial"/>
                          <a:cs typeface="Arial"/>
                        </a:rPr>
                        <a:t>Software should not make wasteful use of system resources such as memory and processor cycles. Efficiency therefore includes responsiveness, processing time, memory utilisation, etc.</a:t>
                      </a:r>
                      <a:endParaRPr lang="en-GB" sz="1500">
                        <a:solidFill>
                          <a:srgbClr val="000000"/>
                        </a:solidFill>
                        <a:latin typeface="Arial"/>
                        <a:ea typeface="Times New Roman"/>
                        <a:cs typeface="Arial"/>
                      </a:endParaRPr>
                    </a:p>
                  </a:txBody>
                  <a:tcPr marL="59625" marR="59625" marT="0" marB="99837"/>
                </a:tc>
                <a:extLst>
                  <a:ext uri="{0D108BD9-81ED-4DB2-BD59-A6C34878D82A}">
                    <a16:rowId xmlns:a16="http://schemas.microsoft.com/office/drawing/2014/main" val="10003"/>
                  </a:ext>
                </a:extLst>
              </a:tr>
              <a:tr h="838635">
                <a:tc>
                  <a:txBody>
                    <a:bodyPr/>
                    <a:lstStyle/>
                    <a:p>
                      <a:pPr algn="l">
                        <a:spcAft>
                          <a:spcPts val="0"/>
                        </a:spcAft>
                      </a:pPr>
                      <a:r>
                        <a:rPr lang="en-GB" sz="1500">
                          <a:latin typeface="Arial"/>
                          <a:cs typeface="Arial"/>
                        </a:rPr>
                        <a:t>Acceptability</a:t>
                      </a:r>
                      <a:endParaRPr lang="en-GB" sz="1500">
                        <a:solidFill>
                          <a:srgbClr val="000000"/>
                        </a:solidFill>
                        <a:latin typeface="Arial"/>
                        <a:ea typeface="Times New Roman"/>
                        <a:cs typeface="Arial"/>
                      </a:endParaRPr>
                    </a:p>
                  </a:txBody>
                  <a:tcPr marL="59625" marR="59625" marT="0" marB="99837"/>
                </a:tc>
                <a:tc>
                  <a:txBody>
                    <a:bodyPr/>
                    <a:lstStyle/>
                    <a:p>
                      <a:pPr algn="l">
                        <a:spcAft>
                          <a:spcPts val="0"/>
                        </a:spcAft>
                      </a:pPr>
                      <a:r>
                        <a:rPr lang="en-GB" sz="1500" dirty="0">
                          <a:latin typeface="Arial"/>
                          <a:cs typeface="Arial"/>
                        </a:rPr>
                        <a:t>Software must be acceptable to the type of users for which it is designed. This means that it must be understandable, usable and compatible with other systems that they use. </a:t>
                      </a:r>
                      <a:endParaRPr lang="en-GB" sz="1500" dirty="0">
                        <a:solidFill>
                          <a:srgbClr val="000000"/>
                        </a:solidFill>
                        <a:latin typeface="Arial"/>
                        <a:ea typeface="Times New Roman"/>
                        <a:cs typeface="Arial"/>
                      </a:endParaRPr>
                    </a:p>
                  </a:txBody>
                  <a:tcPr marL="59625" marR="59625" marT="0" marB="99837"/>
                </a:tc>
                <a:extLst>
                  <a:ext uri="{0D108BD9-81ED-4DB2-BD59-A6C34878D82A}">
                    <a16:rowId xmlns:a16="http://schemas.microsoft.com/office/drawing/2014/main" val="10004"/>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SE</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SE methods and techniques for software systems rather than just write the programs as if they were a personal programming project. For most types of systems,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
        <p:nvSpPr>
          <p:cNvPr id="6" name="Date Placeholder 5">
            <a:extLst>
              <a:ext uri="{FF2B5EF4-FFF2-40B4-BE49-F238E27FC236}">
                <a16:creationId xmlns:a16="http://schemas.microsoft.com/office/drawing/2014/main" id="{28367CBF-F456-2E8C-1F35-5F617B68377D}"/>
              </a:ext>
            </a:extLst>
          </p:cNvPr>
          <p:cNvSpPr>
            <a:spLocks noGrp="1"/>
          </p:cNvSpPr>
          <p:nvPr>
            <p:ph type="dt" sz="half" idx="10"/>
          </p:nvPr>
        </p:nvSpPr>
        <p:spPr/>
        <p:txBody>
          <a:bodyPr/>
          <a:lstStyle/>
          <a:p>
            <a:pPr>
              <a:defRPr/>
            </a:pPr>
            <a:fld id="{24717594-B3D8-492E-84A3-68C3460D4479}" type="datetime1">
              <a:rPr lang="en-US" smtClean="0"/>
              <a:t>9/4/2023</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
        <p:nvSpPr>
          <p:cNvPr id="6" name="Date Placeholder 5">
            <a:extLst>
              <a:ext uri="{FF2B5EF4-FFF2-40B4-BE49-F238E27FC236}">
                <a16:creationId xmlns:a16="http://schemas.microsoft.com/office/drawing/2014/main" id="{FF05D15F-6CE7-6F12-717D-237600A1A079}"/>
              </a:ext>
            </a:extLst>
          </p:cNvPr>
          <p:cNvSpPr>
            <a:spLocks noGrp="1"/>
          </p:cNvSpPr>
          <p:nvPr>
            <p:ph type="dt" sz="half" idx="10"/>
          </p:nvPr>
        </p:nvSpPr>
        <p:spPr/>
        <p:txBody>
          <a:bodyPr/>
          <a:lstStyle/>
          <a:p>
            <a:pPr>
              <a:defRPr/>
            </a:pPr>
            <a:fld id="{1E42890E-A118-46AF-A531-064032B32295}" type="datetime1">
              <a:rPr lang="en-US" smtClean="0"/>
              <a:t>9/4/2023</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
        <p:nvSpPr>
          <p:cNvPr id="6" name="Date Placeholder 5">
            <a:extLst>
              <a:ext uri="{FF2B5EF4-FFF2-40B4-BE49-F238E27FC236}">
                <a16:creationId xmlns:a16="http://schemas.microsoft.com/office/drawing/2014/main" id="{AA01EE51-998C-4D5B-70C4-E40135EF0AFF}"/>
              </a:ext>
            </a:extLst>
          </p:cNvPr>
          <p:cNvSpPr>
            <a:spLocks noGrp="1"/>
          </p:cNvSpPr>
          <p:nvPr>
            <p:ph type="dt" sz="half" idx="10"/>
          </p:nvPr>
        </p:nvSpPr>
        <p:spPr/>
        <p:txBody>
          <a:bodyPr/>
          <a:lstStyle/>
          <a:p>
            <a:pPr>
              <a:defRPr/>
            </a:pPr>
            <a:fld id="{16E6D2A9-0E99-4257-8240-73F564B05E36}" type="datetime1">
              <a:rPr lang="en-US" smtClean="0"/>
              <a:t>9/4/2023</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 diversity</a:t>
            </a:r>
          </a:p>
        </p:txBody>
      </p:sp>
      <p:sp>
        <p:nvSpPr>
          <p:cNvPr id="3" name="Content Placeholder 2"/>
          <p:cNvSpPr>
            <a:spLocks noGrp="1"/>
          </p:cNvSpPr>
          <p:nvPr>
            <p:ph idx="1"/>
          </p:nvPr>
        </p:nvSpPr>
        <p:spPr/>
        <p:txBody>
          <a:bodyPr/>
          <a:lstStyle/>
          <a:p>
            <a:r>
              <a:rPr lang="en-US" dirty="0"/>
              <a:t>There are many different types of software systems and there is no universal set of software techniques that is applicable to all of these.</a:t>
            </a:r>
          </a:p>
          <a:p>
            <a:r>
              <a:rPr lang="en-US" dirty="0"/>
              <a:t>The SE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
        <p:nvSpPr>
          <p:cNvPr id="6" name="Date Placeholder 5">
            <a:extLst>
              <a:ext uri="{FF2B5EF4-FFF2-40B4-BE49-F238E27FC236}">
                <a16:creationId xmlns:a16="http://schemas.microsoft.com/office/drawing/2014/main" id="{93B3ABCA-9CBA-9417-43A0-77CE68A82186}"/>
              </a:ext>
            </a:extLst>
          </p:cNvPr>
          <p:cNvSpPr>
            <a:spLocks noGrp="1"/>
          </p:cNvSpPr>
          <p:nvPr>
            <p:ph type="dt" sz="half" idx="10"/>
          </p:nvPr>
        </p:nvSpPr>
        <p:spPr/>
        <p:txBody>
          <a:bodyPr/>
          <a:lstStyle/>
          <a:p>
            <a:pPr>
              <a:defRPr/>
            </a:pPr>
            <a:fld id="{2531EAAB-0AF7-46FD-8E3D-55A0FC242FA4}" type="datetime1">
              <a:rPr lang="en-US" smtClean="0"/>
              <a:t>9/4/2023</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E8216-C940-2169-D885-4A9FC9877D65}"/>
              </a:ext>
            </a:extLst>
          </p:cNvPr>
          <p:cNvSpPr>
            <a:spLocks noGrp="1"/>
          </p:cNvSpPr>
          <p:nvPr>
            <p:ph type="title"/>
          </p:nvPr>
        </p:nvSpPr>
        <p:spPr/>
        <p:txBody>
          <a:bodyPr/>
          <a:lstStyle/>
          <a:p>
            <a:r>
              <a:rPr lang="en-MY" dirty="0"/>
              <a:t>Objectives of Lecture 1</a:t>
            </a:r>
          </a:p>
        </p:txBody>
      </p:sp>
      <p:sp>
        <p:nvSpPr>
          <p:cNvPr id="3" name="Content Placeholder 2">
            <a:extLst>
              <a:ext uri="{FF2B5EF4-FFF2-40B4-BE49-F238E27FC236}">
                <a16:creationId xmlns:a16="http://schemas.microsoft.com/office/drawing/2014/main" id="{915A657B-0F32-D51B-FEE2-73E51B56206A}"/>
              </a:ext>
            </a:extLst>
          </p:cNvPr>
          <p:cNvSpPr>
            <a:spLocks noGrp="1"/>
          </p:cNvSpPr>
          <p:nvPr>
            <p:ph idx="1"/>
          </p:nvPr>
        </p:nvSpPr>
        <p:spPr>
          <a:xfrm>
            <a:off x="457200" y="1600200"/>
            <a:ext cx="8057213" cy="4525963"/>
          </a:xfrm>
        </p:spPr>
        <p:txBody>
          <a:bodyPr/>
          <a:lstStyle/>
          <a:p>
            <a:pPr marL="0" indent="0">
              <a:buNone/>
            </a:pPr>
            <a:r>
              <a:rPr lang="en-US" sz="2000" dirty="0"/>
              <a:t>The objectives of this lecture/chapter are to introduce SE and to provide a framework for understanding the rest of the course. After this lecture/chapter, you will: </a:t>
            </a:r>
          </a:p>
          <a:p>
            <a:r>
              <a:rPr lang="en-US" sz="2000" dirty="0"/>
              <a:t>Understand what software engineering is and why it is important</a:t>
            </a:r>
          </a:p>
          <a:p>
            <a:r>
              <a:rPr lang="en-US" sz="2000" dirty="0"/>
              <a:t>Understand that the development of different types of software systems may require different software engineering techniques</a:t>
            </a:r>
          </a:p>
          <a:p>
            <a:r>
              <a:rPr lang="en-US" sz="2000" dirty="0"/>
              <a:t>Understand some ethical and professional issues that are important for software engineers</a:t>
            </a:r>
          </a:p>
        </p:txBody>
      </p:sp>
      <p:sp>
        <p:nvSpPr>
          <p:cNvPr id="4" name="Date Placeholder 3">
            <a:extLst>
              <a:ext uri="{FF2B5EF4-FFF2-40B4-BE49-F238E27FC236}">
                <a16:creationId xmlns:a16="http://schemas.microsoft.com/office/drawing/2014/main" id="{3FAA7907-1EA3-DAEE-E24F-BB64120C8D48}"/>
              </a:ext>
            </a:extLst>
          </p:cNvPr>
          <p:cNvSpPr>
            <a:spLocks noGrp="1"/>
          </p:cNvSpPr>
          <p:nvPr>
            <p:ph type="dt" sz="half" idx="10"/>
          </p:nvPr>
        </p:nvSpPr>
        <p:spPr/>
        <p:txBody>
          <a:bodyPr/>
          <a:lstStyle/>
          <a:p>
            <a:pPr>
              <a:defRPr/>
            </a:pPr>
            <a:fld id="{31F3BD39-8706-4658-88D4-080F760C8750}" type="datetime1">
              <a:rPr lang="en-US" smtClean="0"/>
              <a:t>9/4/2023</a:t>
            </a:fld>
            <a:endParaRPr lang="en-US"/>
          </a:p>
        </p:txBody>
      </p:sp>
      <p:sp>
        <p:nvSpPr>
          <p:cNvPr id="5" name="Footer Placeholder 4">
            <a:extLst>
              <a:ext uri="{FF2B5EF4-FFF2-40B4-BE49-F238E27FC236}">
                <a16:creationId xmlns:a16="http://schemas.microsoft.com/office/drawing/2014/main" id="{F5906460-AC25-EE2C-0381-CFF42AEAA815}"/>
              </a:ext>
            </a:extLst>
          </p:cNvPr>
          <p:cNvSpPr>
            <a:spLocks noGrp="1"/>
          </p:cNvSpPr>
          <p:nvPr>
            <p:ph type="ftr" sz="quarter" idx="11"/>
          </p:nvPr>
        </p:nvSpPr>
        <p:spPr/>
        <p:txBody>
          <a:bodyPr/>
          <a:lstStyle/>
          <a:p>
            <a:pPr>
              <a:defRPr/>
            </a:pPr>
            <a:r>
              <a:rPr lang="en-US"/>
              <a:t>S/w Engg; and HCI, CIS Department, UTP</a:t>
            </a:r>
          </a:p>
        </p:txBody>
      </p:sp>
      <p:sp>
        <p:nvSpPr>
          <p:cNvPr id="6" name="Slide Number Placeholder 5">
            <a:extLst>
              <a:ext uri="{FF2B5EF4-FFF2-40B4-BE49-F238E27FC236}">
                <a16:creationId xmlns:a16="http://schemas.microsoft.com/office/drawing/2014/main" id="{DADE108D-8E78-51C0-B1C9-A2A79339560C}"/>
              </a:ext>
            </a:extLst>
          </p:cNvPr>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extLst>
      <p:ext uri="{BB962C8B-B14F-4D97-AF65-F5344CB8AC3E}">
        <p14:creationId xmlns:p14="http://schemas.microsoft.com/office/powerpoint/2010/main" val="1024370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a:p>
        </p:txBody>
      </p:sp>
      <p:sp>
        <p:nvSpPr>
          <p:cNvPr id="6" name="Date Placeholder 5">
            <a:extLst>
              <a:ext uri="{FF2B5EF4-FFF2-40B4-BE49-F238E27FC236}">
                <a16:creationId xmlns:a16="http://schemas.microsoft.com/office/drawing/2014/main" id="{7DBC61DA-3552-2E8E-2BF9-EC7169E1CA97}"/>
              </a:ext>
            </a:extLst>
          </p:cNvPr>
          <p:cNvSpPr>
            <a:spLocks noGrp="1"/>
          </p:cNvSpPr>
          <p:nvPr>
            <p:ph type="dt" sz="half" idx="10"/>
          </p:nvPr>
        </p:nvSpPr>
        <p:spPr/>
        <p:txBody>
          <a:bodyPr/>
          <a:lstStyle/>
          <a:p>
            <a:pPr>
              <a:defRPr/>
            </a:pPr>
            <a:fld id="{11BF2459-591D-400A-A060-1D1B0917BCBD}" type="datetime1">
              <a:rPr lang="en-US" smtClean="0"/>
              <a:t>9/4/2023</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
        <p:nvSpPr>
          <p:cNvPr id="6" name="Date Placeholder 5">
            <a:extLst>
              <a:ext uri="{FF2B5EF4-FFF2-40B4-BE49-F238E27FC236}">
                <a16:creationId xmlns:a16="http://schemas.microsoft.com/office/drawing/2014/main" id="{A1C34440-A021-E1FF-2069-4CF1EB2DA005}"/>
              </a:ext>
            </a:extLst>
          </p:cNvPr>
          <p:cNvSpPr>
            <a:spLocks noGrp="1"/>
          </p:cNvSpPr>
          <p:nvPr>
            <p:ph type="dt" sz="half" idx="10"/>
          </p:nvPr>
        </p:nvSpPr>
        <p:spPr/>
        <p:txBody>
          <a:bodyPr/>
          <a:lstStyle/>
          <a:p>
            <a:pPr>
              <a:defRPr/>
            </a:pPr>
            <a:fld id="{1A6F1E7D-25AE-4A39-90B5-F0C682D0424C}" type="datetime1">
              <a:rPr lang="en-US" smtClean="0"/>
              <a:t>9/4/2023</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several other software systems.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
        <p:nvSpPr>
          <p:cNvPr id="6" name="Date Placeholder 5">
            <a:extLst>
              <a:ext uri="{FF2B5EF4-FFF2-40B4-BE49-F238E27FC236}">
                <a16:creationId xmlns:a16="http://schemas.microsoft.com/office/drawing/2014/main" id="{7136E756-4055-C87C-DB28-E160C2B4D33D}"/>
              </a:ext>
            </a:extLst>
          </p:cNvPr>
          <p:cNvSpPr>
            <a:spLocks noGrp="1"/>
          </p:cNvSpPr>
          <p:nvPr>
            <p:ph type="dt" sz="half" idx="10"/>
          </p:nvPr>
        </p:nvSpPr>
        <p:spPr/>
        <p:txBody>
          <a:bodyPr/>
          <a:lstStyle/>
          <a:p>
            <a:pPr>
              <a:defRPr/>
            </a:pPr>
            <a:fld id="{0D3D395A-954A-4A7B-B23B-C7364DB88520}" type="datetime1">
              <a:rPr lang="en-US" smtClean="0"/>
              <a:t>9/4/2023</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 fundamentals</a:t>
            </a:r>
          </a:p>
        </p:txBody>
      </p:sp>
      <p:sp>
        <p:nvSpPr>
          <p:cNvPr id="3" name="Content Placeholder 2"/>
          <p:cNvSpPr>
            <a:spLocks noGrp="1"/>
          </p:cNvSpPr>
          <p:nvPr>
            <p:ph idx="1"/>
          </p:nvPr>
        </p:nvSpPr>
        <p:spPr/>
        <p:txBody>
          <a:bodyPr/>
          <a:lstStyle/>
          <a:p>
            <a:r>
              <a:rPr lang="en-US" dirty="0"/>
              <a:t>Some fundamental principles apply to all types of software systems,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systems.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
        <p:nvSpPr>
          <p:cNvPr id="6" name="Date Placeholder 5">
            <a:extLst>
              <a:ext uri="{FF2B5EF4-FFF2-40B4-BE49-F238E27FC236}">
                <a16:creationId xmlns:a16="http://schemas.microsoft.com/office/drawing/2014/main" id="{B9250E7B-0459-C0D3-9207-890F39B90B56}"/>
              </a:ext>
            </a:extLst>
          </p:cNvPr>
          <p:cNvSpPr>
            <a:spLocks noGrp="1"/>
          </p:cNvSpPr>
          <p:nvPr>
            <p:ph type="dt" sz="half" idx="10"/>
          </p:nvPr>
        </p:nvSpPr>
        <p:spPr/>
        <p:txBody>
          <a:bodyPr/>
          <a:lstStyle/>
          <a:p>
            <a:pPr>
              <a:defRPr/>
            </a:pPr>
            <a:fld id="{B2CE92AB-2B47-4036-B7E5-CD450D80D8AC}" type="datetime1">
              <a:rPr lang="en-US" smtClean="0"/>
              <a:t>9/4/2023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 and the Web</a:t>
            </a:r>
          </a:p>
        </p:txBody>
      </p:sp>
      <p:sp>
        <p:nvSpPr>
          <p:cNvPr id="3" name="Content Placeholder 2"/>
          <p:cNvSpPr>
            <a:spLocks noGrp="1"/>
          </p:cNvSpPr>
          <p:nvPr>
            <p:ph idx="1"/>
          </p:nvPr>
        </p:nvSpPr>
        <p:spPr/>
        <p:txBody>
          <a:bodyPr/>
          <a:lstStyle/>
          <a:p>
            <a:r>
              <a:rPr lang="en-US" sz="2200" dirty="0"/>
              <a:t>The Web is now a platform for running applications and organizations are increasingly developing web-based systems rather than local systems.</a:t>
            </a:r>
          </a:p>
          <a:p>
            <a:r>
              <a:rPr lang="en-US" sz="2200" dirty="0"/>
              <a:t>Web services (which will be discussed later) allow application functionality to be accessed over the web.</a:t>
            </a:r>
          </a:p>
          <a:p>
            <a:r>
              <a:rPr lang="en-US" sz="2200" dirty="0"/>
              <a:t>Cloud computing is an approach to the provision of computer services where applications run remotely on the ‘cloud’. </a:t>
            </a:r>
          </a:p>
          <a:p>
            <a:pPr lvl="1"/>
            <a:r>
              <a:rPr lang="en-US" dirty="0"/>
              <a:t>Users do not buy software but pay according to use.</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24</a:t>
            </a:fld>
            <a:endParaRPr lang="en-US"/>
          </a:p>
        </p:txBody>
      </p:sp>
      <p:sp>
        <p:nvSpPr>
          <p:cNvPr id="6" name="Date Placeholder 5">
            <a:extLst>
              <a:ext uri="{FF2B5EF4-FFF2-40B4-BE49-F238E27FC236}">
                <a16:creationId xmlns:a16="http://schemas.microsoft.com/office/drawing/2014/main" id="{EFF46F4F-99DA-352E-E906-DA0FD0DF832E}"/>
              </a:ext>
            </a:extLst>
          </p:cNvPr>
          <p:cNvSpPr>
            <a:spLocks noGrp="1"/>
          </p:cNvSpPr>
          <p:nvPr>
            <p:ph type="dt" sz="half" idx="10"/>
          </p:nvPr>
        </p:nvSpPr>
        <p:spPr/>
        <p:txBody>
          <a:bodyPr/>
          <a:lstStyle/>
          <a:p>
            <a:pPr>
              <a:defRPr/>
            </a:pPr>
            <a:fld id="{544D430A-F9B0-4D59-AF33-EEB7CF9ED2C2}" type="datetime1">
              <a:rPr lang="en-US" smtClean="0"/>
              <a:t>9/4/2023</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SE</a:t>
            </a:r>
          </a:p>
        </p:txBody>
      </p:sp>
      <p:sp>
        <p:nvSpPr>
          <p:cNvPr id="3" name="Content Placeholder 2"/>
          <p:cNvSpPr>
            <a:spLocks noGrp="1"/>
          </p:cNvSpPr>
          <p:nvPr>
            <p:ph idx="1"/>
          </p:nvPr>
        </p:nvSpPr>
        <p:spPr>
          <a:xfrm>
            <a:off x="256721" y="1559670"/>
            <a:ext cx="8660959" cy="5023692"/>
          </a:xfrm>
        </p:spPr>
        <p:txBody>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endParaRPr lang="en-US" dirty="0"/>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25</a:t>
            </a:fld>
            <a:endParaRPr lang="en-US" dirty="0"/>
          </a:p>
        </p:txBody>
      </p:sp>
      <p:sp>
        <p:nvSpPr>
          <p:cNvPr id="6" name="Date Placeholder 5">
            <a:extLst>
              <a:ext uri="{FF2B5EF4-FFF2-40B4-BE49-F238E27FC236}">
                <a16:creationId xmlns:a16="http://schemas.microsoft.com/office/drawing/2014/main" id="{A750D8B7-C4E4-6839-1F51-EE6CE123276F}"/>
              </a:ext>
            </a:extLst>
          </p:cNvPr>
          <p:cNvSpPr>
            <a:spLocks noGrp="1"/>
          </p:cNvSpPr>
          <p:nvPr>
            <p:ph type="dt" sz="half" idx="10"/>
          </p:nvPr>
        </p:nvSpPr>
        <p:spPr/>
        <p:txBody>
          <a:bodyPr/>
          <a:lstStyle/>
          <a:p>
            <a:pPr>
              <a:defRPr/>
            </a:pPr>
            <a:fld id="{35EDAD35-B364-4F1B-8C5C-4FA041BDA5E1}" type="datetime1">
              <a:rPr lang="en-US" smtClean="0"/>
              <a:t>9/4/2023</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SE</a:t>
            </a:r>
          </a:p>
        </p:txBody>
      </p:sp>
      <p:sp>
        <p:nvSpPr>
          <p:cNvPr id="3" name="Content Placeholder 2"/>
          <p:cNvSpPr>
            <a:spLocks noGrp="1"/>
          </p:cNvSpPr>
          <p:nvPr>
            <p:ph idx="1"/>
          </p:nvPr>
        </p:nvSpPr>
        <p:spPr/>
        <p:txBody>
          <a:bodyPr/>
          <a:lstStyle/>
          <a:p>
            <a:r>
              <a:rPr lang="en-US" dirty="0"/>
              <a:t>Web-based systems are complex distributed systems, but the fundamental principles of SE discussed previously are as applicable to them as they are to any other types of system.</a:t>
            </a:r>
          </a:p>
          <a:p>
            <a:r>
              <a:rPr lang="en-GB" dirty="0"/>
              <a:t>The fundamental ideas of SE, discussed in the previous section, apply to web-based software in the same way that they apply to other types of software systems.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26</a:t>
            </a:fld>
            <a:endParaRPr lang="en-US"/>
          </a:p>
        </p:txBody>
      </p:sp>
      <p:sp>
        <p:nvSpPr>
          <p:cNvPr id="6" name="Date Placeholder 5">
            <a:extLst>
              <a:ext uri="{FF2B5EF4-FFF2-40B4-BE49-F238E27FC236}">
                <a16:creationId xmlns:a16="http://schemas.microsoft.com/office/drawing/2014/main" id="{3A48F85E-CC93-ACAE-E58B-1E90A49197F0}"/>
              </a:ext>
            </a:extLst>
          </p:cNvPr>
          <p:cNvSpPr>
            <a:spLocks noGrp="1"/>
          </p:cNvSpPr>
          <p:nvPr>
            <p:ph type="dt" sz="half" idx="10"/>
          </p:nvPr>
        </p:nvSpPr>
        <p:spPr/>
        <p:txBody>
          <a:bodyPr/>
          <a:lstStyle/>
          <a:p>
            <a:pPr>
              <a:defRPr/>
            </a:pPr>
            <a:fld id="{8AF66F93-1DCA-48C4-B7C2-BE9DD8DAEC9A}" type="datetime1">
              <a:rPr lang="en-US" smtClean="0"/>
              <a:t>9/4/2023</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SE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SE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27</a:t>
            </a:fld>
            <a:endParaRPr lang="en-US"/>
          </a:p>
        </p:txBody>
      </p:sp>
      <p:sp>
        <p:nvSpPr>
          <p:cNvPr id="6" name="Date Placeholder 5">
            <a:extLst>
              <a:ext uri="{FF2B5EF4-FFF2-40B4-BE49-F238E27FC236}">
                <a16:creationId xmlns:a16="http://schemas.microsoft.com/office/drawing/2014/main" id="{360A43AB-190D-3004-8E00-4C7F65E658F0}"/>
              </a:ext>
            </a:extLst>
          </p:cNvPr>
          <p:cNvSpPr>
            <a:spLocks noGrp="1"/>
          </p:cNvSpPr>
          <p:nvPr>
            <p:ph type="dt" sz="half" idx="10"/>
          </p:nvPr>
        </p:nvSpPr>
        <p:spPr/>
        <p:txBody>
          <a:bodyPr/>
          <a:lstStyle/>
          <a:p>
            <a:pPr>
              <a:defRPr/>
            </a:pPr>
            <a:fld id="{22F6F61C-CE66-4C90-8461-9FC2D9917433}" type="datetime1">
              <a:rPr lang="en-US" smtClean="0"/>
              <a:t>9/4/2023</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systems, and each requires appropriate SE tools and techniques for their development. </a:t>
            </a:r>
          </a:p>
          <a:p>
            <a:r>
              <a:rPr lang="en-GB" dirty="0"/>
              <a:t>The fundamental ideas of SE are applicable to all types of software systems. </a:t>
            </a:r>
            <a:endParaRPr lang="en-US" dirty="0"/>
          </a:p>
          <a:p>
            <a:pPr>
              <a:buNone/>
            </a:pP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28</a:t>
            </a:fld>
            <a:endParaRPr lang="en-US"/>
          </a:p>
        </p:txBody>
      </p:sp>
      <p:sp>
        <p:nvSpPr>
          <p:cNvPr id="6" name="Date Placeholder 5">
            <a:extLst>
              <a:ext uri="{FF2B5EF4-FFF2-40B4-BE49-F238E27FC236}">
                <a16:creationId xmlns:a16="http://schemas.microsoft.com/office/drawing/2014/main" id="{CD1D2467-8543-3E96-AB19-9C485FC79363}"/>
              </a:ext>
            </a:extLst>
          </p:cNvPr>
          <p:cNvSpPr>
            <a:spLocks noGrp="1"/>
          </p:cNvSpPr>
          <p:nvPr>
            <p:ph type="dt" sz="half" idx="10"/>
          </p:nvPr>
        </p:nvSpPr>
        <p:spPr/>
        <p:txBody>
          <a:bodyPr/>
          <a:lstStyle/>
          <a:p>
            <a:pPr>
              <a:defRPr/>
            </a:pPr>
            <a:fld id="{181C4560-FA33-4F32-9E67-5BE7A962DCE5}" type="datetime1">
              <a:rPr lang="en-US" smtClean="0"/>
              <a:t>9/4/2023</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SE ethics</a:t>
            </a:r>
          </a:p>
        </p:txBody>
      </p:sp>
      <p:sp>
        <p:nvSpPr>
          <p:cNvPr id="80901" name="Rectangle 5"/>
          <p:cNvSpPr>
            <a:spLocks noGrp="1" noChangeArrowheads="1"/>
          </p:cNvSpPr>
          <p:nvPr>
            <p:ph idx="1"/>
          </p:nvPr>
        </p:nvSpPr>
        <p:spPr/>
        <p:txBody>
          <a:bodyPr/>
          <a:lstStyle/>
          <a:p>
            <a:r>
              <a:rPr lang="en-GB" dirty="0"/>
              <a:t>SE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2" name="Date Placeholder 1">
            <a:extLst>
              <a:ext uri="{FF2B5EF4-FFF2-40B4-BE49-F238E27FC236}">
                <a16:creationId xmlns:a16="http://schemas.microsoft.com/office/drawing/2014/main" id="{914AE71F-3332-8E4B-D648-0F54D158EBE9}"/>
              </a:ext>
            </a:extLst>
          </p:cNvPr>
          <p:cNvSpPr>
            <a:spLocks noGrp="1"/>
          </p:cNvSpPr>
          <p:nvPr>
            <p:ph type="dt" sz="half" idx="10"/>
          </p:nvPr>
        </p:nvSpPr>
        <p:spPr/>
        <p:txBody>
          <a:bodyPr/>
          <a:lstStyle/>
          <a:p>
            <a:pPr>
              <a:defRPr/>
            </a:pPr>
            <a:fld id="{1284C8D6-7B66-4586-98F8-39F786597AEE}" type="datetime1">
              <a:rPr lang="en-US" smtClean="0"/>
              <a:t>9/4/2023</a:t>
            </a:fld>
            <a:endParaRPr lang="en-US"/>
          </a:p>
        </p:txBody>
      </p:sp>
      <p:sp>
        <p:nvSpPr>
          <p:cNvPr id="3" name="Footer Placeholder 2">
            <a:extLst>
              <a:ext uri="{FF2B5EF4-FFF2-40B4-BE49-F238E27FC236}">
                <a16:creationId xmlns:a16="http://schemas.microsoft.com/office/drawing/2014/main" id="{4C4219CC-F9EA-38ED-7C31-8736C73C64E1}"/>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DE26FE35-AF55-0F62-6F0A-0633E7B2ADEF}"/>
              </a:ext>
            </a:extLst>
          </p:cNvPr>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some examples that are used in later chapters of the book.</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a:t>
            </a:fld>
            <a:endParaRPr lang="en-US"/>
          </a:p>
        </p:txBody>
      </p:sp>
      <p:sp>
        <p:nvSpPr>
          <p:cNvPr id="6" name="Date Placeholder 5">
            <a:extLst>
              <a:ext uri="{FF2B5EF4-FFF2-40B4-BE49-F238E27FC236}">
                <a16:creationId xmlns:a16="http://schemas.microsoft.com/office/drawing/2014/main" id="{15F3DC09-4BCC-191B-A8CE-AA34D1513F4B}"/>
              </a:ext>
            </a:extLst>
          </p:cNvPr>
          <p:cNvSpPr>
            <a:spLocks noGrp="1"/>
          </p:cNvSpPr>
          <p:nvPr>
            <p:ph type="dt" sz="half" idx="10"/>
          </p:nvPr>
        </p:nvSpPr>
        <p:spPr/>
        <p:txBody>
          <a:bodyPr/>
          <a:lstStyle/>
          <a:p>
            <a:pPr>
              <a:defRPr/>
            </a:pPr>
            <a:fld id="{F792050B-0B60-4B6C-825C-BFE6303DB253}" type="datetime1">
              <a:rPr lang="en-US" smtClean="0"/>
              <a:t>9/4/2023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dirty="0"/>
              <a:t>Confidentiality </a:t>
            </a:r>
          </a:p>
          <a:p>
            <a:pPr lvl="1">
              <a:lnSpc>
                <a:spcPct val="90000"/>
              </a:lnSpc>
            </a:pPr>
            <a:r>
              <a:rPr lang="en-GB" dirty="0"/>
              <a:t>Engineers should normally respect the confidentiality of their employers or clients irrespective of whether a formal confidentiality agreement has been signed.</a:t>
            </a:r>
          </a:p>
          <a:p>
            <a:pPr>
              <a:lnSpc>
                <a:spcPct val="90000"/>
              </a:lnSpc>
            </a:pPr>
            <a:r>
              <a:rPr lang="en-GB" dirty="0"/>
              <a:t>Competence </a:t>
            </a:r>
          </a:p>
          <a:p>
            <a:pPr lvl="1">
              <a:lnSpc>
                <a:spcPct val="90000"/>
              </a:lnSpc>
            </a:pPr>
            <a:r>
              <a:rPr lang="en-GB" dirty="0"/>
              <a:t>Engineers should not misrepresent their level of competence. They should not knowingly accept work that is outside their competence.</a:t>
            </a:r>
          </a:p>
          <a:p>
            <a:pPr>
              <a:lnSpc>
                <a:spcPct val="90000"/>
              </a:lnSpc>
            </a:pPr>
            <a:endParaRPr lang="en-GB" dirty="0"/>
          </a:p>
        </p:txBody>
      </p:sp>
      <p:sp>
        <p:nvSpPr>
          <p:cNvPr id="2" name="Date Placeholder 1">
            <a:extLst>
              <a:ext uri="{FF2B5EF4-FFF2-40B4-BE49-F238E27FC236}">
                <a16:creationId xmlns:a16="http://schemas.microsoft.com/office/drawing/2014/main" id="{9C645CD6-24BB-FFC5-1BE6-E983086BCEE4}"/>
              </a:ext>
            </a:extLst>
          </p:cNvPr>
          <p:cNvSpPr>
            <a:spLocks noGrp="1"/>
          </p:cNvSpPr>
          <p:nvPr>
            <p:ph type="dt" sz="half" idx="10"/>
          </p:nvPr>
        </p:nvSpPr>
        <p:spPr/>
        <p:txBody>
          <a:bodyPr/>
          <a:lstStyle/>
          <a:p>
            <a:pPr>
              <a:defRPr/>
            </a:pPr>
            <a:fld id="{ECC245D1-8F54-4F47-9378-0E8F46321E42}" type="datetime1">
              <a:rPr lang="en-US" smtClean="0"/>
              <a:t>9/4/2023</a:t>
            </a:fld>
            <a:endParaRPr lang="en-US"/>
          </a:p>
        </p:txBody>
      </p:sp>
      <p:sp>
        <p:nvSpPr>
          <p:cNvPr id="3" name="Footer Placeholder 2">
            <a:extLst>
              <a:ext uri="{FF2B5EF4-FFF2-40B4-BE49-F238E27FC236}">
                <a16:creationId xmlns:a16="http://schemas.microsoft.com/office/drawing/2014/main" id="{CC09D5EE-805D-0C7D-1652-4B6455D61B30}"/>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CACE138B-E260-C40D-B2F0-7A19520D9FC5}"/>
              </a:ext>
            </a:extLst>
          </p:cNvPr>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2" name="Date Placeholder 1">
            <a:extLst>
              <a:ext uri="{FF2B5EF4-FFF2-40B4-BE49-F238E27FC236}">
                <a16:creationId xmlns:a16="http://schemas.microsoft.com/office/drawing/2014/main" id="{F4B1E70A-61EE-1625-3BDB-B05F0D004697}"/>
              </a:ext>
            </a:extLst>
          </p:cNvPr>
          <p:cNvSpPr>
            <a:spLocks noGrp="1"/>
          </p:cNvSpPr>
          <p:nvPr>
            <p:ph type="dt" sz="half" idx="10"/>
          </p:nvPr>
        </p:nvSpPr>
        <p:spPr/>
        <p:txBody>
          <a:bodyPr/>
          <a:lstStyle/>
          <a:p>
            <a:pPr>
              <a:defRPr/>
            </a:pPr>
            <a:fld id="{197129C2-247E-4CEE-B589-D2EA4B40EEC4}" type="datetime1">
              <a:rPr lang="en-US" smtClean="0"/>
              <a:t>9/4/2023</a:t>
            </a:fld>
            <a:endParaRPr lang="en-US"/>
          </a:p>
        </p:txBody>
      </p:sp>
      <p:sp>
        <p:nvSpPr>
          <p:cNvPr id="3" name="Footer Placeholder 2">
            <a:extLst>
              <a:ext uri="{FF2B5EF4-FFF2-40B4-BE49-F238E27FC236}">
                <a16:creationId xmlns:a16="http://schemas.microsoft.com/office/drawing/2014/main" id="{2EE041E5-E691-2CC9-2BB8-16B3F880557C}"/>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6DEF0B2E-5866-86AE-4CCB-62BCE4A15811}"/>
              </a:ext>
            </a:extLst>
          </p:cNvPr>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dirty="0"/>
              <a:t>Because of their roles in developing software systems, software engineers have significant opportunities to do good or cause harm, to enable others to do good or cause harm, or to influence others to do good or cause harm. To ensure, as much as possible, that their efforts will be used for good, software engineers must commit themselves to making SE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32</a:t>
            </a:fld>
            <a:endParaRPr lang="en-US"/>
          </a:p>
        </p:txBody>
      </p:sp>
      <p:sp>
        <p:nvSpPr>
          <p:cNvPr id="6" name="Date Placeholder 5">
            <a:extLst>
              <a:ext uri="{FF2B5EF4-FFF2-40B4-BE49-F238E27FC236}">
                <a16:creationId xmlns:a16="http://schemas.microsoft.com/office/drawing/2014/main" id="{D436971B-F12B-D2C3-D694-50469145DB1E}"/>
              </a:ext>
            </a:extLst>
          </p:cNvPr>
          <p:cNvSpPr>
            <a:spLocks noGrp="1"/>
          </p:cNvSpPr>
          <p:nvPr>
            <p:ph type="dt" sz="half" idx="10"/>
          </p:nvPr>
        </p:nvSpPr>
        <p:spPr/>
        <p:txBody>
          <a:bodyPr/>
          <a:lstStyle/>
          <a:p>
            <a:pPr>
              <a:defRPr/>
            </a:pPr>
            <a:fld id="{2A6E4FC7-F2E9-464B-8F06-41F16ED1D0F3}" type="datetime1">
              <a:rPr lang="en-US" smtClean="0"/>
              <a:t>9/4/2023</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S/w Engg; and HCI, CIS Department, UTP</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
        <p:nvSpPr>
          <p:cNvPr id="6" name="TextBox 5"/>
          <p:cNvSpPr txBox="1"/>
          <p:nvPr/>
        </p:nvSpPr>
        <p:spPr>
          <a:xfrm>
            <a:off x="457200" y="1616194"/>
            <a:ext cx="8461312" cy="3985706"/>
          </a:xfrm>
          <a:prstGeom prst="rect">
            <a:avLst/>
          </a:prstGeom>
          <a:solidFill>
            <a:srgbClr val="FFFF00">
              <a:alpha val="34000"/>
            </a:srgbClr>
          </a:solidFill>
        </p:spPr>
        <p:txBody>
          <a:bodyPr wrap="square" rtlCol="0">
            <a:spAutoFit/>
          </a:bodyPr>
          <a:lstStyle/>
          <a:p>
            <a:r>
              <a:rPr lang="en-US" sz="1600" b="1" dirty="0"/>
              <a:t>SE Code of Ethics and Professional Practice</a:t>
            </a:r>
          </a:p>
          <a:p>
            <a:endParaRPr lang="en-GB" sz="1600" dirty="0"/>
          </a:p>
          <a:p>
            <a:r>
              <a:rPr lang="en-US" sz="1600" dirty="0"/>
              <a:t>ACM/IEEE-CS Joint Task Force on SE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abstraction; the clauses that are included in the full version give examples and details of how these aspirations change the way we act as SE professionals. Without the aspirations, the details can become legalistic and tedious; without the details, the aspirations can become high-sounding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2" name="Date Placeholder 1">
            <a:extLst>
              <a:ext uri="{FF2B5EF4-FFF2-40B4-BE49-F238E27FC236}">
                <a16:creationId xmlns:a16="http://schemas.microsoft.com/office/drawing/2014/main" id="{809D45DA-EE65-D741-B4D9-E7E9B67FC509}"/>
              </a:ext>
            </a:extLst>
          </p:cNvPr>
          <p:cNvSpPr>
            <a:spLocks noGrp="1"/>
          </p:cNvSpPr>
          <p:nvPr>
            <p:ph type="dt" sz="half" idx="10"/>
          </p:nvPr>
        </p:nvSpPr>
        <p:spPr/>
        <p:txBody>
          <a:bodyPr/>
          <a:lstStyle/>
          <a:p>
            <a:pPr>
              <a:defRPr/>
            </a:pPr>
            <a:fld id="{254FCEA4-37F0-410D-8E00-7ABA1518AE8F}" type="datetime1">
              <a:rPr lang="en-US" smtClean="0"/>
              <a:t>9/4/2023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a:t>S/w Engg; and HCI, CIS Department, UTP</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
        <p:nvSpPr>
          <p:cNvPr id="6" name="TextBox 5"/>
          <p:cNvSpPr txBox="1"/>
          <p:nvPr/>
        </p:nvSpPr>
        <p:spPr>
          <a:xfrm>
            <a:off x="457200" y="1616194"/>
            <a:ext cx="8461312" cy="4524315"/>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SE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2" name="Date Placeholder 1">
            <a:extLst>
              <a:ext uri="{FF2B5EF4-FFF2-40B4-BE49-F238E27FC236}">
                <a16:creationId xmlns:a16="http://schemas.microsoft.com/office/drawing/2014/main" id="{D8CAB4C0-8915-A316-5BB5-1ACF5CBE3BB9}"/>
              </a:ext>
            </a:extLst>
          </p:cNvPr>
          <p:cNvSpPr>
            <a:spLocks noGrp="1"/>
          </p:cNvSpPr>
          <p:nvPr>
            <p:ph type="dt" sz="half" idx="10"/>
          </p:nvPr>
        </p:nvSpPr>
        <p:spPr/>
        <p:txBody>
          <a:bodyPr/>
          <a:lstStyle/>
          <a:p>
            <a:pPr>
              <a:defRPr/>
            </a:pPr>
            <a:fld id="{7A6AB8B3-E8AB-457D-A039-EF0593ADD9AB}" type="datetime1">
              <a:rPr lang="en-US" smtClean="0"/>
              <a:t>9/4/2023</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2" name="Date Placeholder 1">
            <a:extLst>
              <a:ext uri="{FF2B5EF4-FFF2-40B4-BE49-F238E27FC236}">
                <a16:creationId xmlns:a16="http://schemas.microsoft.com/office/drawing/2014/main" id="{C6ACDE70-1C1F-856F-F5A1-7284AAA1C5F4}"/>
              </a:ext>
            </a:extLst>
          </p:cNvPr>
          <p:cNvSpPr>
            <a:spLocks noGrp="1"/>
          </p:cNvSpPr>
          <p:nvPr>
            <p:ph type="dt" sz="half" idx="10"/>
          </p:nvPr>
        </p:nvSpPr>
        <p:spPr/>
        <p:txBody>
          <a:bodyPr/>
          <a:lstStyle/>
          <a:p>
            <a:pPr>
              <a:defRPr/>
            </a:pPr>
            <a:fld id="{6F881CF2-BB02-4DBA-98E2-2FE51194C434}" type="datetime1">
              <a:rPr lang="en-US" smtClean="0"/>
              <a:t>9/4/2023</a:t>
            </a:fld>
            <a:endParaRPr lang="en-US"/>
          </a:p>
        </p:txBody>
      </p:sp>
      <p:sp>
        <p:nvSpPr>
          <p:cNvPr id="3" name="Footer Placeholder 2">
            <a:extLst>
              <a:ext uri="{FF2B5EF4-FFF2-40B4-BE49-F238E27FC236}">
                <a16:creationId xmlns:a16="http://schemas.microsoft.com/office/drawing/2014/main" id="{8B399810-AF4A-74DF-E235-916A6687F154}"/>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C854D233-7E33-6010-E767-0B19B7312779}"/>
              </a:ext>
            </a:extLst>
          </p:cNvPr>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sp>
        <p:nvSpPr>
          <p:cNvPr id="6" name="Date Placeholder 5">
            <a:extLst>
              <a:ext uri="{FF2B5EF4-FFF2-40B4-BE49-F238E27FC236}">
                <a16:creationId xmlns:a16="http://schemas.microsoft.com/office/drawing/2014/main" id="{5EA203C1-C08B-9964-BC20-3437764437B4}"/>
              </a:ext>
            </a:extLst>
          </p:cNvPr>
          <p:cNvSpPr>
            <a:spLocks noGrp="1"/>
          </p:cNvSpPr>
          <p:nvPr>
            <p:ph type="dt" sz="half" idx="10"/>
          </p:nvPr>
        </p:nvSpPr>
        <p:spPr/>
        <p:txBody>
          <a:bodyPr/>
          <a:lstStyle/>
          <a:p>
            <a:pPr>
              <a:defRPr/>
            </a:pPr>
            <a:fld id="{BDB5D71A-2C1C-4624-BA88-9DEB39EF5919}" type="datetime1">
              <a:rPr lang="en-US" smtClean="0"/>
              <a:t>9/4/2023</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
        <p:nvSpPr>
          <p:cNvPr id="6" name="Date Placeholder 5">
            <a:extLst>
              <a:ext uri="{FF2B5EF4-FFF2-40B4-BE49-F238E27FC236}">
                <a16:creationId xmlns:a16="http://schemas.microsoft.com/office/drawing/2014/main" id="{6A243E60-CBF8-469E-9598-52AC3E3E5717}"/>
              </a:ext>
            </a:extLst>
          </p:cNvPr>
          <p:cNvSpPr>
            <a:spLocks noGrp="1"/>
          </p:cNvSpPr>
          <p:nvPr>
            <p:ph type="dt" sz="half" idx="10"/>
          </p:nvPr>
        </p:nvSpPr>
        <p:spPr/>
        <p:txBody>
          <a:bodyPr/>
          <a:lstStyle/>
          <a:p>
            <a:pPr>
              <a:defRPr/>
            </a:pPr>
            <a:fld id="{40973916-24C1-4E77-9154-715D4B99BB9A}" type="datetime1">
              <a:rPr lang="en-US" smtClean="0"/>
              <a:t>9/4/2023</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pic>
        <p:nvPicPr>
          <p:cNvPr id="4" name="Picture 3" descr="1.4 InsulinPumpHW.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
        <p:nvSpPr>
          <p:cNvPr id="2" name="Date Placeholder 1">
            <a:extLst>
              <a:ext uri="{FF2B5EF4-FFF2-40B4-BE49-F238E27FC236}">
                <a16:creationId xmlns:a16="http://schemas.microsoft.com/office/drawing/2014/main" id="{902A0213-F67B-E446-9E3F-3188C9DE9070}"/>
              </a:ext>
            </a:extLst>
          </p:cNvPr>
          <p:cNvSpPr>
            <a:spLocks noGrp="1"/>
          </p:cNvSpPr>
          <p:nvPr>
            <p:ph type="dt" sz="half" idx="10"/>
          </p:nvPr>
        </p:nvSpPr>
        <p:spPr/>
        <p:txBody>
          <a:bodyPr/>
          <a:lstStyle/>
          <a:p>
            <a:pPr>
              <a:defRPr/>
            </a:pPr>
            <a:fld id="{D6B1E4DF-3589-4EF7-9B5A-B27B6AF5DA2A}" type="datetime1">
              <a:rPr lang="en-US" smtClean="0"/>
              <a:t>9/4/2023</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pic>
        <p:nvPicPr>
          <p:cNvPr id="4" name="Picture 3" descr="1.5 InsulinPumpActDiag.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
        <p:nvSpPr>
          <p:cNvPr id="2" name="Date Placeholder 1">
            <a:extLst>
              <a:ext uri="{FF2B5EF4-FFF2-40B4-BE49-F238E27FC236}">
                <a16:creationId xmlns:a16="http://schemas.microsoft.com/office/drawing/2014/main" id="{85DE69C9-7003-3192-361F-848352B45346}"/>
              </a:ext>
            </a:extLst>
          </p:cNvPr>
          <p:cNvSpPr>
            <a:spLocks noGrp="1"/>
          </p:cNvSpPr>
          <p:nvPr>
            <p:ph type="dt" sz="half" idx="10"/>
          </p:nvPr>
        </p:nvSpPr>
        <p:spPr/>
        <p:txBody>
          <a:bodyPr/>
          <a:lstStyle/>
          <a:p>
            <a:pPr>
              <a:defRPr/>
            </a:pPr>
            <a:fld id="{A62BC9AF-1241-4F5C-B1E4-B96B10136A41}" type="datetime1">
              <a:rPr lang="en-US" smtClean="0"/>
              <a:t>9/4/2023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ED16-CD02-8252-8B91-A05B0614EAAE}"/>
              </a:ext>
            </a:extLst>
          </p:cNvPr>
          <p:cNvSpPr>
            <a:spLocks noGrp="1"/>
          </p:cNvSpPr>
          <p:nvPr>
            <p:ph type="title"/>
          </p:nvPr>
        </p:nvSpPr>
        <p:spPr/>
        <p:txBody>
          <a:bodyPr/>
          <a:lstStyle/>
          <a:p>
            <a:r>
              <a:rPr lang="en-MY" dirty="0">
                <a:solidFill>
                  <a:srgbClr val="0070C0"/>
                </a:solidFill>
              </a:rPr>
              <a:t>Book</a:t>
            </a:r>
          </a:p>
        </p:txBody>
      </p:sp>
      <p:sp>
        <p:nvSpPr>
          <p:cNvPr id="3" name="Content Placeholder 2">
            <a:extLst>
              <a:ext uri="{FF2B5EF4-FFF2-40B4-BE49-F238E27FC236}">
                <a16:creationId xmlns:a16="http://schemas.microsoft.com/office/drawing/2014/main" id="{B45BA56A-BF02-23B8-DDBC-4056F2DD0566}"/>
              </a:ext>
            </a:extLst>
          </p:cNvPr>
          <p:cNvSpPr>
            <a:spLocks noGrp="1"/>
          </p:cNvSpPr>
          <p:nvPr>
            <p:ph idx="1"/>
          </p:nvPr>
        </p:nvSpPr>
        <p:spPr/>
        <p:txBody>
          <a:bodyPr/>
          <a:lstStyle/>
          <a:p>
            <a:pPr marL="0" indent="0">
              <a:buNone/>
            </a:pPr>
            <a:endParaRPr lang="en-MY" dirty="0"/>
          </a:p>
          <a:p>
            <a:pPr marL="0" indent="0">
              <a:buNone/>
            </a:pPr>
            <a:endParaRPr lang="en-MY" dirty="0"/>
          </a:p>
          <a:p>
            <a:pPr marL="0" indent="0" algn="ctr">
              <a:buNone/>
            </a:pPr>
            <a:r>
              <a:rPr lang="en-MY" dirty="0"/>
              <a:t>Software Engineering, </a:t>
            </a:r>
            <a:r>
              <a:rPr lang="en-MY" i="1" dirty="0"/>
              <a:t>9</a:t>
            </a:r>
            <a:r>
              <a:rPr lang="en-MY" i="1" baseline="30000" dirty="0"/>
              <a:t>th</a:t>
            </a:r>
            <a:r>
              <a:rPr lang="en-MY" i="1" dirty="0"/>
              <a:t> Edition </a:t>
            </a:r>
          </a:p>
          <a:p>
            <a:pPr marL="0" indent="0" algn="ctr">
              <a:buNone/>
            </a:pPr>
            <a:r>
              <a:rPr lang="en-MY" dirty="0"/>
              <a:t>By</a:t>
            </a:r>
          </a:p>
          <a:p>
            <a:pPr marL="0" indent="0" algn="ctr">
              <a:buNone/>
            </a:pPr>
            <a:r>
              <a:rPr lang="en-MY" dirty="0"/>
              <a:t>Ian Sommerville </a:t>
            </a:r>
          </a:p>
        </p:txBody>
      </p:sp>
      <p:sp>
        <p:nvSpPr>
          <p:cNvPr id="4" name="Date Placeholder 3">
            <a:extLst>
              <a:ext uri="{FF2B5EF4-FFF2-40B4-BE49-F238E27FC236}">
                <a16:creationId xmlns:a16="http://schemas.microsoft.com/office/drawing/2014/main" id="{C5ACD24E-5D1D-A565-D2C4-D354D5610DB1}"/>
              </a:ext>
            </a:extLst>
          </p:cNvPr>
          <p:cNvSpPr>
            <a:spLocks noGrp="1"/>
          </p:cNvSpPr>
          <p:nvPr>
            <p:ph type="dt" sz="half" idx="10"/>
          </p:nvPr>
        </p:nvSpPr>
        <p:spPr/>
        <p:txBody>
          <a:bodyPr/>
          <a:lstStyle/>
          <a:p>
            <a:pPr>
              <a:defRPr/>
            </a:pPr>
            <a:fld id="{31F3BD39-8706-4658-88D4-080F760C8750}" type="datetime1">
              <a:rPr lang="en-US" smtClean="0"/>
              <a:t>9/4/2023</a:t>
            </a:fld>
            <a:endParaRPr lang="en-US"/>
          </a:p>
        </p:txBody>
      </p:sp>
      <p:sp>
        <p:nvSpPr>
          <p:cNvPr id="5" name="Footer Placeholder 4">
            <a:extLst>
              <a:ext uri="{FF2B5EF4-FFF2-40B4-BE49-F238E27FC236}">
                <a16:creationId xmlns:a16="http://schemas.microsoft.com/office/drawing/2014/main" id="{3491E790-E0AB-92C6-C828-75E234BD6CAD}"/>
              </a:ext>
            </a:extLst>
          </p:cNvPr>
          <p:cNvSpPr>
            <a:spLocks noGrp="1"/>
          </p:cNvSpPr>
          <p:nvPr>
            <p:ph type="ftr" sz="quarter" idx="11"/>
          </p:nvPr>
        </p:nvSpPr>
        <p:spPr/>
        <p:txBody>
          <a:bodyPr/>
          <a:lstStyle/>
          <a:p>
            <a:pPr>
              <a:defRPr/>
            </a:pPr>
            <a:r>
              <a:rPr lang="en-US"/>
              <a:t>S/w Engg; and HCI, CIS Department, UTP</a:t>
            </a:r>
          </a:p>
        </p:txBody>
      </p:sp>
      <p:sp>
        <p:nvSpPr>
          <p:cNvPr id="6" name="Slide Number Placeholder 5">
            <a:extLst>
              <a:ext uri="{FF2B5EF4-FFF2-40B4-BE49-F238E27FC236}">
                <a16:creationId xmlns:a16="http://schemas.microsoft.com/office/drawing/2014/main" id="{746B2341-7137-EC71-4E33-164240A2E2D5}"/>
              </a:ext>
            </a:extLst>
          </p:cNvPr>
          <p:cNvSpPr>
            <a:spLocks noGrp="1"/>
          </p:cNvSpPr>
          <p:nvPr>
            <p:ph type="sldNum" sz="quarter" idx="12"/>
          </p:nvPr>
        </p:nvSpPr>
        <p:spPr/>
        <p:txBody>
          <a:bodyPr/>
          <a:lstStyle/>
          <a:p>
            <a:pPr>
              <a:defRPr/>
            </a:pPr>
            <a:fld id="{6A4D3DC4-9E7F-1C47-B729-896D53019E3D}" type="slidenum">
              <a:rPr lang="en-US" smtClean="0"/>
              <a:pPr>
                <a:defRPr/>
              </a:pPr>
              <a:t>4</a:t>
            </a:fld>
            <a:endParaRPr lang="en-US"/>
          </a:p>
        </p:txBody>
      </p:sp>
    </p:spTree>
    <p:extLst>
      <p:ext uri="{BB962C8B-B14F-4D97-AF65-F5344CB8AC3E}">
        <p14:creationId xmlns:p14="http://schemas.microsoft.com/office/powerpoint/2010/main" val="1017463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
        <p:nvSpPr>
          <p:cNvPr id="6" name="Date Placeholder 5">
            <a:extLst>
              <a:ext uri="{FF2B5EF4-FFF2-40B4-BE49-F238E27FC236}">
                <a16:creationId xmlns:a16="http://schemas.microsoft.com/office/drawing/2014/main" id="{B4F62217-D5A0-F467-44F3-6262A8261774}"/>
              </a:ext>
            </a:extLst>
          </p:cNvPr>
          <p:cNvSpPr>
            <a:spLocks noGrp="1"/>
          </p:cNvSpPr>
          <p:nvPr>
            <p:ph type="dt" sz="half" idx="10"/>
          </p:nvPr>
        </p:nvSpPr>
        <p:spPr/>
        <p:txBody>
          <a:bodyPr/>
          <a:lstStyle/>
          <a:p>
            <a:pPr>
              <a:defRPr/>
            </a:pPr>
            <a:fld id="{E32181B9-D984-4195-AC31-E10595BEB3BD}" type="datetime1">
              <a:rPr lang="en-US" smtClean="0"/>
              <a:t>9/4/2023</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sz="2000" dirty="0"/>
              <a:t>A patient information system to support mental health care is a medical information system that maintains information about patients suffering from mental health problems and the treatments that they have received.</a:t>
            </a:r>
          </a:p>
          <a:p>
            <a:r>
              <a:rPr lang="en-GB" sz="2000" dirty="0"/>
              <a:t>Most mental health patients do not require dedicated hospital treatment but need to attend specialist clinics regularly where they can meet a doctor who has detailed knowledge of their problems. </a:t>
            </a:r>
          </a:p>
          <a:p>
            <a:r>
              <a:rPr lang="en-GB" sz="2000" dirty="0"/>
              <a:t>To make it easier for patients to attend, these clinics are not just run in hospitals. They may also be held in local medical practices or community centres. </a:t>
            </a:r>
            <a:endParaRPr lang="en-US" sz="2000"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sp>
        <p:nvSpPr>
          <p:cNvPr id="6" name="Date Placeholder 5">
            <a:extLst>
              <a:ext uri="{FF2B5EF4-FFF2-40B4-BE49-F238E27FC236}">
                <a16:creationId xmlns:a16="http://schemas.microsoft.com/office/drawing/2014/main" id="{5A99017B-366D-9EA3-AD7C-330751EA3DED}"/>
              </a:ext>
            </a:extLst>
          </p:cNvPr>
          <p:cNvSpPr>
            <a:spLocks noGrp="1"/>
          </p:cNvSpPr>
          <p:nvPr>
            <p:ph type="dt" sz="half" idx="10"/>
          </p:nvPr>
        </p:nvSpPr>
        <p:spPr/>
        <p:txBody>
          <a:bodyPr/>
          <a:lstStyle/>
          <a:p>
            <a:pPr>
              <a:defRPr/>
            </a:pPr>
            <a:fld id="{B59290A1-42CF-4A4C-8E49-729787C67EB7}" type="datetime1">
              <a:rPr lang="en-US" smtClean="0"/>
              <a:t>9/4/2023</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sz="2000" dirty="0"/>
              <a:t>The MHC-PMS (Mental Health Care-Patient Management System) is an information system that is intended for use in clinics. </a:t>
            </a:r>
          </a:p>
          <a:p>
            <a:r>
              <a:rPr lang="en-GB" sz="2000" dirty="0"/>
              <a:t>It makes use of a centralized database of patient information but has also been designed to run on a PC, so that it may be accessed and used from sites that do not have secure network connectivity. </a:t>
            </a:r>
          </a:p>
          <a:p>
            <a:r>
              <a:rPr lang="en-GB" sz="2000" dirty="0"/>
              <a:t>When the local systems have secure network access, they use patient information in the database, but they can download and use local copies of patient records when they are disconnected. </a:t>
            </a:r>
            <a:endParaRPr lang="en-US" sz="2000"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
        <p:nvSpPr>
          <p:cNvPr id="6" name="Date Placeholder 5">
            <a:extLst>
              <a:ext uri="{FF2B5EF4-FFF2-40B4-BE49-F238E27FC236}">
                <a16:creationId xmlns:a16="http://schemas.microsoft.com/office/drawing/2014/main" id="{05A9B641-A9AE-8FC4-8F22-880549E47DF8}"/>
              </a:ext>
            </a:extLst>
          </p:cNvPr>
          <p:cNvSpPr>
            <a:spLocks noGrp="1"/>
          </p:cNvSpPr>
          <p:nvPr>
            <p:ph type="dt" sz="half" idx="10"/>
          </p:nvPr>
        </p:nvSpPr>
        <p:spPr/>
        <p:txBody>
          <a:bodyPr/>
          <a:lstStyle/>
          <a:p>
            <a:pPr>
              <a:defRPr/>
            </a:pPr>
            <a:fld id="{2148DE88-710F-49BE-99CE-515D1E2ECD10}" type="datetime1">
              <a:rPr lang="en-US" smtClean="0"/>
              <a:t>9/4/2023</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sz="2000" dirty="0"/>
              <a:t>To generate management information that allows health service managers to assess performance against local and government targets.</a:t>
            </a:r>
          </a:p>
          <a:p>
            <a:r>
              <a:rPr lang="en-GB" sz="2000" dirty="0"/>
              <a:t>To provide medical staff with timely information to support the treatment of patients.</a:t>
            </a:r>
          </a:p>
          <a:p>
            <a:endParaRPr lang="en-US" sz="2000"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
        <p:nvSpPr>
          <p:cNvPr id="6" name="Date Placeholder 5">
            <a:extLst>
              <a:ext uri="{FF2B5EF4-FFF2-40B4-BE49-F238E27FC236}">
                <a16:creationId xmlns:a16="http://schemas.microsoft.com/office/drawing/2014/main" id="{1D75D23F-BB01-FB30-B104-8B1D06E5246E}"/>
              </a:ext>
            </a:extLst>
          </p:cNvPr>
          <p:cNvSpPr>
            <a:spLocks noGrp="1"/>
          </p:cNvSpPr>
          <p:nvPr>
            <p:ph type="dt" sz="half" idx="10"/>
          </p:nvPr>
        </p:nvSpPr>
        <p:spPr/>
        <p:txBody>
          <a:bodyPr/>
          <a:lstStyle/>
          <a:p>
            <a:pPr>
              <a:defRPr/>
            </a:pPr>
            <a:fld id="{AB4AC732-A15C-4EF8-98A9-3343B95B508A}" type="datetime1">
              <a:rPr lang="en-US" smtClean="0"/>
              <a:t>9/4/2023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pic>
        <p:nvPicPr>
          <p:cNvPr id="4" name="Picture 3" descr="1.6 MHC-PM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
        <p:nvSpPr>
          <p:cNvPr id="2" name="Date Placeholder 1">
            <a:extLst>
              <a:ext uri="{FF2B5EF4-FFF2-40B4-BE49-F238E27FC236}">
                <a16:creationId xmlns:a16="http://schemas.microsoft.com/office/drawing/2014/main" id="{36A0EFE7-C1FF-E39E-C4D1-33002072B3FE}"/>
              </a:ext>
            </a:extLst>
          </p:cNvPr>
          <p:cNvSpPr>
            <a:spLocks noGrp="1"/>
          </p:cNvSpPr>
          <p:nvPr>
            <p:ph type="dt" sz="half" idx="10"/>
          </p:nvPr>
        </p:nvSpPr>
        <p:spPr/>
        <p:txBody>
          <a:bodyPr/>
          <a:lstStyle/>
          <a:p>
            <a:pPr>
              <a:defRPr/>
            </a:pPr>
            <a:fld id="{7CB7A3FD-7394-45CC-817B-32F241BD80EA}" type="datetime1">
              <a:rPr lang="en-US" smtClean="0"/>
              <a:t>9/4/2023</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sp>
        <p:nvSpPr>
          <p:cNvPr id="6" name="Date Placeholder 5">
            <a:extLst>
              <a:ext uri="{FF2B5EF4-FFF2-40B4-BE49-F238E27FC236}">
                <a16:creationId xmlns:a16="http://schemas.microsoft.com/office/drawing/2014/main" id="{9915E1CB-31B8-B6D0-F176-EC4697D62DBB}"/>
              </a:ext>
            </a:extLst>
          </p:cNvPr>
          <p:cNvSpPr>
            <a:spLocks noGrp="1"/>
          </p:cNvSpPr>
          <p:nvPr>
            <p:ph type="dt" sz="half" idx="10"/>
          </p:nvPr>
        </p:nvSpPr>
        <p:spPr/>
        <p:txBody>
          <a:bodyPr/>
          <a:lstStyle/>
          <a:p>
            <a:pPr>
              <a:defRPr/>
            </a:pPr>
            <a:fld id="{3A56F78C-4838-4BE5-AAC0-1D937B86C58F}" type="datetime1">
              <a:rPr lang="en-US" smtClean="0"/>
              <a:t>9/4/2023</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
        <p:nvSpPr>
          <p:cNvPr id="6" name="Date Placeholder 5">
            <a:extLst>
              <a:ext uri="{FF2B5EF4-FFF2-40B4-BE49-F238E27FC236}">
                <a16:creationId xmlns:a16="http://schemas.microsoft.com/office/drawing/2014/main" id="{8B0E2BC0-03F2-FDB2-2A27-EA8A5C606072}"/>
              </a:ext>
            </a:extLst>
          </p:cNvPr>
          <p:cNvSpPr>
            <a:spLocks noGrp="1"/>
          </p:cNvSpPr>
          <p:nvPr>
            <p:ph type="dt" sz="half" idx="10"/>
          </p:nvPr>
        </p:nvSpPr>
        <p:spPr/>
        <p:txBody>
          <a:bodyPr/>
          <a:lstStyle/>
          <a:p>
            <a:pPr>
              <a:defRPr/>
            </a:pPr>
            <a:fld id="{5B399504-C94C-4C86-9EC9-B3CF1FF42154}" type="datetime1">
              <a:rPr lang="en-US" smtClean="0"/>
              <a:t>9/4/2023</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sz="2200" dirty="0"/>
              <a:t>The government of a country with large areas of wilderness decides to deploy several hundred weather stations in remote areas. </a:t>
            </a:r>
          </a:p>
          <a:p>
            <a:r>
              <a:rPr lang="en-GB" sz="2200" dirty="0"/>
              <a:t>Weather stations collect data from a set of instruments that measure temperature and pressure, sunshine, rainfall, wind speed and wind direction.</a:t>
            </a:r>
          </a:p>
          <a:p>
            <a:pPr lvl="1"/>
            <a:r>
              <a:rPr lang="en-GB" dirty="0"/>
              <a:t>The weather station includes several instruments that measure weather parameters such as wind speed and direction, ground and air temperatures, barometric pressure and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
        <p:nvSpPr>
          <p:cNvPr id="6" name="Date Placeholder 5">
            <a:extLst>
              <a:ext uri="{FF2B5EF4-FFF2-40B4-BE49-F238E27FC236}">
                <a16:creationId xmlns:a16="http://schemas.microsoft.com/office/drawing/2014/main" id="{1485DE6A-89E5-976E-AC6D-A8098365B146}"/>
              </a:ext>
            </a:extLst>
          </p:cNvPr>
          <p:cNvSpPr>
            <a:spLocks noGrp="1"/>
          </p:cNvSpPr>
          <p:nvPr>
            <p:ph type="dt" sz="half" idx="10"/>
          </p:nvPr>
        </p:nvSpPr>
        <p:spPr/>
        <p:txBody>
          <a:bodyPr/>
          <a:lstStyle/>
          <a:p>
            <a:pPr>
              <a:defRPr/>
            </a:pPr>
            <a:fld id="{65B44DF4-9966-48E7-A4D8-DF7A7AECD8C2}" type="datetime1">
              <a:rPr lang="en-US" smtClean="0"/>
              <a:t>9/4/2023</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48</a:t>
            </a:fld>
            <a:endParaRPr lang="en-US"/>
          </a:p>
        </p:txBody>
      </p:sp>
      <p:pic>
        <p:nvPicPr>
          <p:cNvPr id="4" name="Picture 3" descr="1.7 WeatherStationEn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
        <p:nvSpPr>
          <p:cNvPr id="2" name="Date Placeholder 1">
            <a:extLst>
              <a:ext uri="{FF2B5EF4-FFF2-40B4-BE49-F238E27FC236}">
                <a16:creationId xmlns:a16="http://schemas.microsoft.com/office/drawing/2014/main" id="{2337CAF2-620C-0F31-C70A-CCAB4EF3B6C6}"/>
              </a:ext>
            </a:extLst>
          </p:cNvPr>
          <p:cNvSpPr>
            <a:spLocks noGrp="1"/>
          </p:cNvSpPr>
          <p:nvPr>
            <p:ph type="dt" sz="half" idx="10"/>
          </p:nvPr>
        </p:nvSpPr>
        <p:spPr/>
        <p:txBody>
          <a:bodyPr/>
          <a:lstStyle/>
          <a:p>
            <a:pPr>
              <a:defRPr/>
            </a:pPr>
            <a:fld id="{FD6F6E9A-8137-44B5-80C1-25AAAADA86AA}" type="datetime1">
              <a:rPr lang="en-US" smtClean="0"/>
              <a:t>9/4/2023</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49</a:t>
            </a:fld>
            <a:endParaRPr lang="en-US"/>
          </a:p>
        </p:txBody>
      </p:sp>
      <p:sp>
        <p:nvSpPr>
          <p:cNvPr id="6" name="Date Placeholder 5">
            <a:extLst>
              <a:ext uri="{FF2B5EF4-FFF2-40B4-BE49-F238E27FC236}">
                <a16:creationId xmlns:a16="http://schemas.microsoft.com/office/drawing/2014/main" id="{55701189-78D3-2256-D68F-8948C79DA703}"/>
              </a:ext>
            </a:extLst>
          </p:cNvPr>
          <p:cNvSpPr>
            <a:spLocks noGrp="1"/>
          </p:cNvSpPr>
          <p:nvPr>
            <p:ph type="dt" sz="half" idx="10"/>
          </p:nvPr>
        </p:nvSpPr>
        <p:spPr/>
        <p:txBody>
          <a:bodyPr/>
          <a:lstStyle/>
          <a:p>
            <a:pPr>
              <a:defRPr/>
            </a:pPr>
            <a:fld id="{E61BA8C8-A9E2-4E80-ADF6-24371EB7A12D}" type="datetime1">
              <a:rPr lang="en-US" smtClean="0"/>
              <a:t>9/4/2023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4B98-70F7-B873-7ADC-B6962DD28562}"/>
              </a:ext>
            </a:extLst>
          </p:cNvPr>
          <p:cNvSpPr>
            <a:spLocks noGrp="1"/>
          </p:cNvSpPr>
          <p:nvPr>
            <p:ph type="title"/>
          </p:nvPr>
        </p:nvSpPr>
        <p:spPr/>
        <p:txBody>
          <a:bodyPr/>
          <a:lstStyle/>
          <a:p>
            <a:r>
              <a:rPr lang="en-MY" dirty="0">
                <a:solidFill>
                  <a:srgbClr val="0070C0"/>
                </a:solidFill>
              </a:rPr>
              <a:t>Grading</a:t>
            </a:r>
          </a:p>
        </p:txBody>
      </p:sp>
      <p:sp>
        <p:nvSpPr>
          <p:cNvPr id="3" name="Content Placeholder 2">
            <a:extLst>
              <a:ext uri="{FF2B5EF4-FFF2-40B4-BE49-F238E27FC236}">
                <a16:creationId xmlns:a16="http://schemas.microsoft.com/office/drawing/2014/main" id="{7BB70D2B-703A-80B3-14B8-1DAFDB1D5D80}"/>
              </a:ext>
            </a:extLst>
          </p:cNvPr>
          <p:cNvSpPr>
            <a:spLocks noGrp="1"/>
          </p:cNvSpPr>
          <p:nvPr>
            <p:ph idx="1"/>
          </p:nvPr>
        </p:nvSpPr>
        <p:spPr/>
        <p:txBody>
          <a:bodyPr/>
          <a:lstStyle/>
          <a:p>
            <a:r>
              <a:rPr lang="en-MY" dirty="0"/>
              <a:t>Test 1 </a:t>
            </a:r>
            <a:r>
              <a:rPr lang="en-MY" dirty="0">
                <a:sym typeface="Wingdings" panose="05000000000000000000" pitchFamily="2" charset="2"/>
              </a:rPr>
              <a:t></a:t>
            </a:r>
            <a:r>
              <a:rPr lang="en-MY" dirty="0"/>
              <a:t> 15%</a:t>
            </a:r>
          </a:p>
          <a:p>
            <a:r>
              <a:rPr lang="en-MY" dirty="0"/>
              <a:t>Test 2 </a:t>
            </a:r>
            <a:r>
              <a:rPr lang="en-MY" dirty="0">
                <a:sym typeface="Wingdings" panose="05000000000000000000" pitchFamily="2" charset="2"/>
              </a:rPr>
              <a:t></a:t>
            </a:r>
            <a:r>
              <a:rPr lang="en-MY" dirty="0"/>
              <a:t> 15%</a:t>
            </a:r>
          </a:p>
          <a:p>
            <a:r>
              <a:rPr lang="en-MY" dirty="0"/>
              <a:t>Assignment 1 </a:t>
            </a:r>
            <a:r>
              <a:rPr lang="en-MY" dirty="0">
                <a:sym typeface="Wingdings" panose="05000000000000000000" pitchFamily="2" charset="2"/>
              </a:rPr>
              <a:t></a:t>
            </a:r>
            <a:r>
              <a:rPr lang="en-MY" dirty="0"/>
              <a:t> 5%</a:t>
            </a:r>
          </a:p>
          <a:p>
            <a:r>
              <a:rPr lang="en-MY" dirty="0"/>
              <a:t>Assignment 2 </a:t>
            </a:r>
            <a:r>
              <a:rPr lang="en-MY" dirty="0">
                <a:sym typeface="Wingdings" panose="05000000000000000000" pitchFamily="2" charset="2"/>
              </a:rPr>
              <a:t> 5%</a:t>
            </a:r>
            <a:endParaRPr lang="en-MY" dirty="0"/>
          </a:p>
          <a:p>
            <a:r>
              <a:rPr lang="en-MY" dirty="0"/>
              <a:t>*Project (Group Based) </a:t>
            </a:r>
            <a:r>
              <a:rPr lang="en-MY" dirty="0">
                <a:sym typeface="Wingdings" panose="05000000000000000000" pitchFamily="2" charset="2"/>
              </a:rPr>
              <a:t>10%</a:t>
            </a:r>
            <a:endParaRPr lang="en-MY" dirty="0"/>
          </a:p>
          <a:p>
            <a:r>
              <a:rPr lang="en-MY" dirty="0"/>
              <a:t>Final Exam </a:t>
            </a:r>
            <a:r>
              <a:rPr lang="en-MY" dirty="0">
                <a:sym typeface="Wingdings" panose="05000000000000000000" pitchFamily="2" charset="2"/>
              </a:rPr>
              <a:t> 50%</a:t>
            </a:r>
            <a:endParaRPr lang="en-MY" dirty="0"/>
          </a:p>
          <a:p>
            <a:endParaRPr lang="en-MY" dirty="0"/>
          </a:p>
          <a:p>
            <a:pPr marL="0" indent="0" algn="ctr">
              <a:buNone/>
            </a:pPr>
            <a:r>
              <a:rPr lang="en-MY" dirty="0"/>
              <a:t>[Note: All exams will be closed book]</a:t>
            </a:r>
          </a:p>
        </p:txBody>
      </p:sp>
      <p:sp>
        <p:nvSpPr>
          <p:cNvPr id="4" name="Date Placeholder 3">
            <a:extLst>
              <a:ext uri="{FF2B5EF4-FFF2-40B4-BE49-F238E27FC236}">
                <a16:creationId xmlns:a16="http://schemas.microsoft.com/office/drawing/2014/main" id="{801776F8-3321-5FC1-BE47-F2BB94F396CF}"/>
              </a:ext>
            </a:extLst>
          </p:cNvPr>
          <p:cNvSpPr>
            <a:spLocks noGrp="1"/>
          </p:cNvSpPr>
          <p:nvPr>
            <p:ph type="dt" sz="half" idx="10"/>
          </p:nvPr>
        </p:nvSpPr>
        <p:spPr/>
        <p:txBody>
          <a:bodyPr/>
          <a:lstStyle/>
          <a:p>
            <a:pPr>
              <a:defRPr/>
            </a:pPr>
            <a:fld id="{31F3BD39-8706-4658-88D4-080F760C8750}" type="datetime1">
              <a:rPr lang="en-US" smtClean="0"/>
              <a:t>9/4/2023</a:t>
            </a:fld>
            <a:endParaRPr lang="en-US"/>
          </a:p>
        </p:txBody>
      </p:sp>
      <p:sp>
        <p:nvSpPr>
          <p:cNvPr id="5" name="Footer Placeholder 4">
            <a:extLst>
              <a:ext uri="{FF2B5EF4-FFF2-40B4-BE49-F238E27FC236}">
                <a16:creationId xmlns:a16="http://schemas.microsoft.com/office/drawing/2014/main" id="{18C94142-C1E0-DAA8-9AA8-676FB6A3C7BC}"/>
              </a:ext>
            </a:extLst>
          </p:cNvPr>
          <p:cNvSpPr>
            <a:spLocks noGrp="1"/>
          </p:cNvSpPr>
          <p:nvPr>
            <p:ph type="ftr" sz="quarter" idx="11"/>
          </p:nvPr>
        </p:nvSpPr>
        <p:spPr/>
        <p:txBody>
          <a:bodyPr/>
          <a:lstStyle/>
          <a:p>
            <a:pPr>
              <a:defRPr/>
            </a:pPr>
            <a:r>
              <a:rPr lang="en-US"/>
              <a:t>S/w Engg; and HCI, CIS Department, UTP</a:t>
            </a:r>
          </a:p>
        </p:txBody>
      </p:sp>
      <p:sp>
        <p:nvSpPr>
          <p:cNvPr id="6" name="Slide Number Placeholder 5">
            <a:extLst>
              <a:ext uri="{FF2B5EF4-FFF2-40B4-BE49-F238E27FC236}">
                <a16:creationId xmlns:a16="http://schemas.microsoft.com/office/drawing/2014/main" id="{E2E287A7-E40F-9562-ACCD-1D2CFC1D2149}"/>
              </a:ext>
            </a:extLst>
          </p:cNvPr>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extLst>
      <p:ext uri="{BB962C8B-B14F-4D97-AF65-F5344CB8AC3E}">
        <p14:creationId xmlns:p14="http://schemas.microsoft.com/office/powerpoint/2010/main" val="26052433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50</a:t>
            </a:fld>
            <a:endParaRPr lang="en-US"/>
          </a:p>
        </p:txBody>
      </p:sp>
      <p:sp>
        <p:nvSpPr>
          <p:cNvPr id="6" name="Date Placeholder 5">
            <a:extLst>
              <a:ext uri="{FF2B5EF4-FFF2-40B4-BE49-F238E27FC236}">
                <a16:creationId xmlns:a16="http://schemas.microsoft.com/office/drawing/2014/main" id="{BBE1C91E-AFAD-19B8-016B-C38B29139B9A}"/>
              </a:ext>
            </a:extLst>
          </p:cNvPr>
          <p:cNvSpPr>
            <a:spLocks noGrp="1"/>
          </p:cNvSpPr>
          <p:nvPr>
            <p:ph type="dt" sz="half" idx="10"/>
          </p:nvPr>
        </p:nvSpPr>
        <p:spPr/>
        <p:txBody>
          <a:bodyPr/>
          <a:lstStyle/>
          <a:p>
            <a:pPr>
              <a:defRPr/>
            </a:pPr>
            <a:fld id="{C8EF7D0B-8A03-4211-A264-0B73073E05B2}" type="datetime1">
              <a:rPr lang="en-US" smtClean="0"/>
              <a:t>9/4/2023</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000" dirty="0"/>
              <a:t>An embedded insulin pump control system</a:t>
            </a:r>
          </a:p>
          <a:p>
            <a:pPr lvl="1"/>
            <a:r>
              <a:rPr lang="en-GB" dirty="0"/>
              <a:t>A system for mental health care patient management</a:t>
            </a:r>
          </a:p>
          <a:p>
            <a:pPr lvl="1"/>
            <a:r>
              <a:rPr lang="en-GB" sz="2000" dirty="0"/>
              <a:t>A wilderness weather station</a:t>
            </a:r>
          </a:p>
        </p:txBody>
      </p:sp>
      <p:sp>
        <p:nvSpPr>
          <p:cNvPr id="2" name="Date Placeholder 1">
            <a:extLst>
              <a:ext uri="{FF2B5EF4-FFF2-40B4-BE49-F238E27FC236}">
                <a16:creationId xmlns:a16="http://schemas.microsoft.com/office/drawing/2014/main" id="{6B8FDCF7-0A46-B6FA-8BE3-7E49216FC8C9}"/>
              </a:ext>
            </a:extLst>
          </p:cNvPr>
          <p:cNvSpPr>
            <a:spLocks noGrp="1"/>
          </p:cNvSpPr>
          <p:nvPr>
            <p:ph type="dt" sz="half" idx="10"/>
          </p:nvPr>
        </p:nvSpPr>
        <p:spPr/>
        <p:txBody>
          <a:bodyPr/>
          <a:lstStyle/>
          <a:p>
            <a:pPr>
              <a:defRPr/>
            </a:pPr>
            <a:fld id="{5ECEC721-A012-4F0D-BE6B-1EDE9015892B}" type="datetime1">
              <a:rPr lang="en-US" smtClean="0"/>
              <a:t>9/4/2023</a:t>
            </a:fld>
            <a:endParaRPr lang="en-US"/>
          </a:p>
        </p:txBody>
      </p:sp>
      <p:sp>
        <p:nvSpPr>
          <p:cNvPr id="3" name="Footer Placeholder 2">
            <a:extLst>
              <a:ext uri="{FF2B5EF4-FFF2-40B4-BE49-F238E27FC236}">
                <a16:creationId xmlns:a16="http://schemas.microsoft.com/office/drawing/2014/main" id="{D6645AF4-F203-0750-9A22-A32CD216494C}"/>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C23E0833-4EB9-0E70-DEC9-2EAF5829FD1A}"/>
              </a:ext>
            </a:extLst>
          </p:cNvPr>
          <p:cNvSpPr>
            <a:spLocks noGrp="1"/>
          </p:cNvSpPr>
          <p:nvPr>
            <p:ph type="sldNum" sz="quarter" idx="12"/>
          </p:nvPr>
        </p:nvSpPr>
        <p:spPr/>
        <p:txBody>
          <a:bodyPr/>
          <a:lstStyle/>
          <a:p>
            <a:pPr>
              <a:defRPr/>
            </a:pPr>
            <a:fld id="{6A4D3DC4-9E7F-1C47-B729-896D53019E3D}" type="slidenum">
              <a:rPr lang="en-US" smtClean="0"/>
              <a:pPr>
                <a:defRPr/>
              </a:pPr>
              <a:t>51</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a:solidFill>
                  <a:srgbClr val="0070C0"/>
                </a:solidFill>
              </a:rPr>
              <a:t>Software</a:t>
            </a:r>
            <a:r>
              <a:rPr lang="en-GB"/>
              <a:t> </a:t>
            </a:r>
            <a:r>
              <a:rPr lang="en-GB">
                <a:solidFill>
                  <a:srgbClr val="0070C0"/>
                </a:solidFill>
              </a:rPr>
              <a:t>Engineering (SE)</a:t>
            </a:r>
            <a:endParaRPr lang="en-GB" dirty="0">
              <a:solidFill>
                <a:srgbClr val="0070C0"/>
              </a:solidFill>
            </a:endParaRPr>
          </a:p>
        </p:txBody>
      </p:sp>
      <p:sp>
        <p:nvSpPr>
          <p:cNvPr id="64517" name="Rectangle 5"/>
          <p:cNvSpPr>
            <a:spLocks noGrp="1" noChangeArrowheads="1"/>
          </p:cNvSpPr>
          <p:nvPr>
            <p:ph idx="1"/>
          </p:nvPr>
        </p:nvSpPr>
        <p:spPr/>
        <p:txBody>
          <a:bodyPr/>
          <a:lstStyle/>
          <a:p>
            <a:r>
              <a:rPr lang="en-GB" dirty="0">
                <a:solidFill>
                  <a:schemeClr val="tx1"/>
                </a:solidFill>
              </a:rPr>
              <a:t>The economies of ALL developed nations are </a:t>
            </a:r>
            <a:br>
              <a:rPr lang="en-GB" dirty="0">
                <a:solidFill>
                  <a:schemeClr val="tx1"/>
                </a:solidFill>
              </a:rPr>
            </a:br>
            <a:r>
              <a:rPr lang="en-GB" dirty="0">
                <a:solidFill>
                  <a:schemeClr val="tx1"/>
                </a:solidFill>
              </a:rPr>
              <a:t>dependent on software.</a:t>
            </a:r>
          </a:p>
          <a:p>
            <a:r>
              <a:rPr lang="en-GB" dirty="0">
                <a:solidFill>
                  <a:schemeClr val="tx1"/>
                </a:solidFill>
              </a:rPr>
              <a:t>More and more systems are software-controlled</a:t>
            </a:r>
          </a:p>
          <a:p>
            <a:r>
              <a:rPr lang="en-GB" dirty="0">
                <a:solidFill>
                  <a:schemeClr val="tx1"/>
                </a:solidFill>
              </a:rPr>
              <a:t>SE is concerned with theories, methods and tools for professional software development.</a:t>
            </a:r>
          </a:p>
          <a:p>
            <a:r>
              <a:rPr lang="en-GB" dirty="0">
                <a:solidFill>
                  <a:schemeClr val="tx1"/>
                </a:solidFill>
              </a:rPr>
              <a:t>Expenditure on software represents a significant fraction of GNP in all developed countries.</a:t>
            </a:r>
          </a:p>
        </p:txBody>
      </p:sp>
      <p:sp>
        <p:nvSpPr>
          <p:cNvPr id="2" name="Date Placeholder 1">
            <a:extLst>
              <a:ext uri="{FF2B5EF4-FFF2-40B4-BE49-F238E27FC236}">
                <a16:creationId xmlns:a16="http://schemas.microsoft.com/office/drawing/2014/main" id="{7EB09C3D-BF91-138D-070A-C2158CE86472}"/>
              </a:ext>
            </a:extLst>
          </p:cNvPr>
          <p:cNvSpPr>
            <a:spLocks noGrp="1"/>
          </p:cNvSpPr>
          <p:nvPr>
            <p:ph type="dt" sz="half" idx="10"/>
          </p:nvPr>
        </p:nvSpPr>
        <p:spPr/>
        <p:txBody>
          <a:bodyPr/>
          <a:lstStyle/>
          <a:p>
            <a:pPr>
              <a:defRPr/>
            </a:pPr>
            <a:fld id="{6B3A2332-B2EB-4170-B92A-3770F0A35F04}" type="datetime1">
              <a:rPr lang="en-US" smtClean="0"/>
              <a:t>9/4/2023</a:t>
            </a:fld>
            <a:endParaRPr lang="en-US"/>
          </a:p>
        </p:txBody>
      </p:sp>
      <p:sp>
        <p:nvSpPr>
          <p:cNvPr id="3" name="Footer Placeholder 2">
            <a:extLst>
              <a:ext uri="{FF2B5EF4-FFF2-40B4-BE49-F238E27FC236}">
                <a16:creationId xmlns:a16="http://schemas.microsoft.com/office/drawing/2014/main" id="{068F1728-EF24-9951-F12E-90A3D258AB39}"/>
              </a:ext>
            </a:extLst>
          </p:cNvPr>
          <p:cNvSpPr>
            <a:spLocks noGrp="1"/>
          </p:cNvSpPr>
          <p:nvPr>
            <p:ph type="ftr" sz="quarter" idx="11"/>
          </p:nvPr>
        </p:nvSpPr>
        <p:spPr/>
        <p:txBody>
          <a:bodyPr/>
          <a:lstStyle/>
          <a:p>
            <a:pPr>
              <a:defRPr/>
            </a:pPr>
            <a:r>
              <a:rPr lang="en-US"/>
              <a:t>S/w Engg; and HCI, CIS Department, UTP</a:t>
            </a:r>
          </a:p>
        </p:txBody>
      </p:sp>
      <p:sp>
        <p:nvSpPr>
          <p:cNvPr id="4" name="Slide Number Placeholder 3">
            <a:extLst>
              <a:ext uri="{FF2B5EF4-FFF2-40B4-BE49-F238E27FC236}">
                <a16:creationId xmlns:a16="http://schemas.microsoft.com/office/drawing/2014/main" id="{0A2C7344-2237-4FA7-3892-54283A337564}"/>
              </a:ext>
            </a:extLst>
          </p:cNvPr>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3B78D-F863-29A5-3807-CAD44E4CE848}"/>
              </a:ext>
            </a:extLst>
          </p:cNvPr>
          <p:cNvSpPr>
            <a:spLocks noGrp="1"/>
          </p:cNvSpPr>
          <p:nvPr>
            <p:ph type="title"/>
          </p:nvPr>
        </p:nvSpPr>
        <p:spPr/>
        <p:txBody>
          <a:bodyPr/>
          <a:lstStyle/>
          <a:p>
            <a:r>
              <a:rPr lang="en-MY" dirty="0">
                <a:solidFill>
                  <a:srgbClr val="0070C0"/>
                </a:solidFill>
              </a:rPr>
              <a:t>History of SE</a:t>
            </a:r>
          </a:p>
        </p:txBody>
      </p:sp>
      <p:sp>
        <p:nvSpPr>
          <p:cNvPr id="3" name="Content Placeholder 2">
            <a:extLst>
              <a:ext uri="{FF2B5EF4-FFF2-40B4-BE49-F238E27FC236}">
                <a16:creationId xmlns:a16="http://schemas.microsoft.com/office/drawing/2014/main" id="{45C8F25B-AEA3-E920-5B20-9643D479950A}"/>
              </a:ext>
            </a:extLst>
          </p:cNvPr>
          <p:cNvSpPr>
            <a:spLocks noGrp="1"/>
          </p:cNvSpPr>
          <p:nvPr>
            <p:ph idx="1"/>
          </p:nvPr>
        </p:nvSpPr>
        <p:spPr/>
        <p:txBody>
          <a:bodyPr/>
          <a:lstStyle/>
          <a:p>
            <a:r>
              <a:rPr lang="en-US" sz="1800" dirty="0"/>
              <a:t>In the beginning, software is an art of programming</a:t>
            </a:r>
          </a:p>
          <a:p>
            <a:r>
              <a:rPr lang="en-US" sz="1800" dirty="0"/>
              <a:t>Software is complex, and expensive yet faces a high risk of failure</a:t>
            </a:r>
          </a:p>
          <a:p>
            <a:r>
              <a:rPr lang="en-US" sz="1800" dirty="0"/>
              <a:t>Software crisis refers to difficulties in the development of large complex systems in 1960s</a:t>
            </a:r>
          </a:p>
          <a:p>
            <a:r>
              <a:rPr lang="en-US" sz="1800" dirty="0"/>
              <a:t>Adoption of an engineering approach was proposed to reduce cost and to ensure more reliability</a:t>
            </a:r>
          </a:p>
          <a:p>
            <a:r>
              <a:rPr lang="en-US" sz="1800" dirty="0"/>
              <a:t>The term “Software Engineering” was first used in the 1960s. Many suggested it came from 1968 NATO Conference on Software Engineering</a:t>
            </a:r>
          </a:p>
          <a:p>
            <a:r>
              <a:rPr lang="en-US" sz="1800" dirty="0"/>
              <a:t>Web systems, big data, and IR4.0 introduce complexity, warranting SE</a:t>
            </a:r>
          </a:p>
          <a:p>
            <a:endParaRPr lang="en-US" sz="1800" dirty="0"/>
          </a:p>
          <a:p>
            <a:pPr marL="0" indent="0" algn="ctr">
              <a:buNone/>
            </a:pPr>
            <a:r>
              <a:rPr lang="en-US" sz="1600" i="1" dirty="0">
                <a:solidFill>
                  <a:schemeClr val="accent6">
                    <a:lumMod val="75000"/>
                  </a:schemeClr>
                </a:solidFill>
              </a:rPr>
              <a:t>G. </a:t>
            </a:r>
            <a:r>
              <a:rPr lang="en-US" sz="1600" i="1" dirty="0" err="1">
                <a:solidFill>
                  <a:schemeClr val="accent6">
                    <a:lumMod val="75000"/>
                  </a:schemeClr>
                </a:solidFill>
              </a:rPr>
              <a:t>Booch</a:t>
            </a:r>
            <a:r>
              <a:rPr lang="en-US" sz="1600" i="1" dirty="0">
                <a:solidFill>
                  <a:schemeClr val="accent6">
                    <a:lumMod val="75000"/>
                  </a:schemeClr>
                </a:solidFill>
              </a:rPr>
              <a:t>, "The History of SE," in IEEE Software, vol. 35, no. 5, pp. 108-114, Sep 2018.</a:t>
            </a:r>
          </a:p>
          <a:p>
            <a:endParaRPr lang="en-US" sz="1800" dirty="0"/>
          </a:p>
          <a:p>
            <a:endParaRPr lang="en-MY" sz="1800" dirty="0"/>
          </a:p>
        </p:txBody>
      </p:sp>
      <p:sp>
        <p:nvSpPr>
          <p:cNvPr id="4" name="Date Placeholder 3">
            <a:extLst>
              <a:ext uri="{FF2B5EF4-FFF2-40B4-BE49-F238E27FC236}">
                <a16:creationId xmlns:a16="http://schemas.microsoft.com/office/drawing/2014/main" id="{09A6B7D1-83B8-8379-1766-BBA0C928BBCE}"/>
              </a:ext>
            </a:extLst>
          </p:cNvPr>
          <p:cNvSpPr>
            <a:spLocks noGrp="1"/>
          </p:cNvSpPr>
          <p:nvPr>
            <p:ph type="dt" sz="half" idx="10"/>
          </p:nvPr>
        </p:nvSpPr>
        <p:spPr/>
        <p:txBody>
          <a:bodyPr/>
          <a:lstStyle/>
          <a:p>
            <a:pPr>
              <a:defRPr/>
            </a:pPr>
            <a:fld id="{31F3BD39-8706-4658-88D4-080F760C8750}" type="datetime1">
              <a:rPr lang="en-US" smtClean="0"/>
              <a:t>9/4/2023</a:t>
            </a:fld>
            <a:endParaRPr lang="en-US"/>
          </a:p>
        </p:txBody>
      </p:sp>
      <p:sp>
        <p:nvSpPr>
          <p:cNvPr id="5" name="Footer Placeholder 4">
            <a:extLst>
              <a:ext uri="{FF2B5EF4-FFF2-40B4-BE49-F238E27FC236}">
                <a16:creationId xmlns:a16="http://schemas.microsoft.com/office/drawing/2014/main" id="{A22AFA1F-8899-E560-426E-0FED26560262}"/>
              </a:ext>
            </a:extLst>
          </p:cNvPr>
          <p:cNvSpPr>
            <a:spLocks noGrp="1"/>
          </p:cNvSpPr>
          <p:nvPr>
            <p:ph type="ftr" sz="quarter" idx="11"/>
          </p:nvPr>
        </p:nvSpPr>
        <p:spPr/>
        <p:txBody>
          <a:bodyPr/>
          <a:lstStyle/>
          <a:p>
            <a:pPr>
              <a:defRPr/>
            </a:pPr>
            <a:r>
              <a:rPr lang="en-US"/>
              <a:t>S/w Engg; and HCI, CIS Department, UTP</a:t>
            </a:r>
          </a:p>
        </p:txBody>
      </p:sp>
      <p:sp>
        <p:nvSpPr>
          <p:cNvPr id="6" name="Slide Number Placeholder 5">
            <a:extLst>
              <a:ext uri="{FF2B5EF4-FFF2-40B4-BE49-F238E27FC236}">
                <a16:creationId xmlns:a16="http://schemas.microsoft.com/office/drawing/2014/main" id="{55CFEF6C-4278-91CA-8C8B-F0BA6F8AA1BB}"/>
              </a:ext>
            </a:extLst>
          </p:cNvPr>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spTree>
    <p:extLst>
      <p:ext uri="{BB962C8B-B14F-4D97-AF65-F5344CB8AC3E}">
        <p14:creationId xmlns:p14="http://schemas.microsoft.com/office/powerpoint/2010/main" val="3475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E8C-A7C8-448B-A4C8-AEA8A729B71C}"/>
              </a:ext>
            </a:extLst>
          </p:cNvPr>
          <p:cNvSpPr>
            <a:spLocks noGrp="1"/>
          </p:cNvSpPr>
          <p:nvPr>
            <p:ph type="title"/>
          </p:nvPr>
        </p:nvSpPr>
        <p:spPr>
          <a:xfrm>
            <a:off x="457200" y="274638"/>
            <a:ext cx="7293232" cy="1143000"/>
          </a:xfrm>
        </p:spPr>
        <p:txBody>
          <a:bodyPr wrap="square" anchor="ctr">
            <a:normAutofit/>
          </a:bodyPr>
          <a:lstStyle/>
          <a:p>
            <a:r>
              <a:rPr lang="en-MY" dirty="0"/>
              <a:t>Definition of SE</a:t>
            </a:r>
            <a:endParaRPr lang="en-MY" dirty="0">
              <a:solidFill>
                <a:srgbClr val="0070C0"/>
              </a:solidFill>
            </a:endParaRPr>
          </a:p>
        </p:txBody>
      </p:sp>
      <p:sp>
        <p:nvSpPr>
          <p:cNvPr id="12" name="Text Placeholder 2">
            <a:extLst>
              <a:ext uri="{FF2B5EF4-FFF2-40B4-BE49-F238E27FC236}">
                <a16:creationId xmlns:a16="http://schemas.microsoft.com/office/drawing/2014/main" id="{BD19FE0C-CBED-2ABD-B8A6-002ECC0C9803}"/>
              </a:ext>
            </a:extLst>
          </p:cNvPr>
          <p:cNvSpPr>
            <a:spLocks noGrp="1"/>
          </p:cNvSpPr>
          <p:nvPr>
            <p:ph type="body" idx="1"/>
          </p:nvPr>
        </p:nvSpPr>
        <p:spPr>
          <a:xfrm>
            <a:off x="457200" y="1535113"/>
            <a:ext cx="4040188" cy="639762"/>
          </a:xfrm>
        </p:spPr>
        <p:txBody>
          <a:bodyPr/>
          <a:lstStyle/>
          <a:p>
            <a:r>
              <a:rPr lang="en-US" dirty="0"/>
              <a:t>Definition</a:t>
            </a:r>
          </a:p>
        </p:txBody>
      </p:sp>
      <p:sp>
        <p:nvSpPr>
          <p:cNvPr id="3" name="Content Placeholder 2">
            <a:extLst>
              <a:ext uri="{FF2B5EF4-FFF2-40B4-BE49-F238E27FC236}">
                <a16:creationId xmlns:a16="http://schemas.microsoft.com/office/drawing/2014/main" id="{CC039944-FDD9-5ACF-9CBD-DA1AE7BAF086}"/>
              </a:ext>
            </a:extLst>
          </p:cNvPr>
          <p:cNvSpPr>
            <a:spLocks noGrp="1"/>
          </p:cNvSpPr>
          <p:nvPr>
            <p:ph sz="half" idx="2"/>
          </p:nvPr>
        </p:nvSpPr>
        <p:spPr>
          <a:xfrm>
            <a:off x="457199" y="2174875"/>
            <a:ext cx="5562601" cy="3951288"/>
          </a:xfrm>
        </p:spPr>
        <p:txBody>
          <a:bodyPr>
            <a:normAutofit/>
          </a:bodyPr>
          <a:lstStyle/>
          <a:p>
            <a:r>
              <a:rPr lang="en-US" dirty="0"/>
              <a:t>SE is an engineering discipline that is concerned with all aspects of software production from the early stages of system specification through to maintaining the system after it has gone into use</a:t>
            </a:r>
          </a:p>
          <a:p>
            <a:pPr marL="0" indent="0" algn="r">
              <a:buNone/>
            </a:pPr>
            <a:r>
              <a:rPr lang="en-US" dirty="0"/>
              <a:t>	- Ian Sommerville</a:t>
            </a:r>
          </a:p>
          <a:p>
            <a:endParaRPr lang="en-MY" dirty="0"/>
          </a:p>
        </p:txBody>
      </p:sp>
      <p:pic>
        <p:nvPicPr>
          <p:cNvPr id="7" name="Picture 6">
            <a:extLst>
              <a:ext uri="{FF2B5EF4-FFF2-40B4-BE49-F238E27FC236}">
                <a16:creationId xmlns:a16="http://schemas.microsoft.com/office/drawing/2014/main" id="{A70271F2-DB74-87B6-5726-31341F4ACB2D}"/>
              </a:ext>
            </a:extLst>
          </p:cNvPr>
          <p:cNvPicPr>
            <a:picLocks noChangeAspect="1"/>
          </p:cNvPicPr>
          <p:nvPr/>
        </p:nvPicPr>
        <p:blipFill rotWithShape="1">
          <a:blip r:embed="rId2"/>
          <a:srcRect t="515" r="-1" b="5389"/>
          <a:stretch/>
        </p:blipFill>
        <p:spPr>
          <a:xfrm>
            <a:off x="6295868" y="2174875"/>
            <a:ext cx="2390931" cy="2337403"/>
          </a:xfrm>
          <a:prstGeom prst="rect">
            <a:avLst/>
          </a:prstGeom>
          <a:noFill/>
        </p:spPr>
      </p:pic>
      <p:sp>
        <p:nvSpPr>
          <p:cNvPr id="4" name="Date Placeholder 3">
            <a:extLst>
              <a:ext uri="{FF2B5EF4-FFF2-40B4-BE49-F238E27FC236}">
                <a16:creationId xmlns:a16="http://schemas.microsoft.com/office/drawing/2014/main" id="{06D74F11-6D1B-F45D-5E63-1FC2ED50AF5F}"/>
              </a:ext>
            </a:extLst>
          </p:cNvPr>
          <p:cNvSpPr>
            <a:spLocks noGrp="1"/>
          </p:cNvSpPr>
          <p:nvPr>
            <p:ph type="dt" sz="half" idx="10"/>
          </p:nvPr>
        </p:nvSpPr>
        <p:spPr>
          <a:xfrm>
            <a:off x="457200" y="6356350"/>
            <a:ext cx="2133600" cy="365125"/>
          </a:xfrm>
        </p:spPr>
        <p:txBody>
          <a:bodyPr anchor="ctr">
            <a:normAutofit/>
          </a:bodyPr>
          <a:lstStyle/>
          <a:p>
            <a:pPr>
              <a:spcAft>
                <a:spcPts val="600"/>
              </a:spcAft>
              <a:defRPr/>
            </a:pPr>
            <a:fld id="{31F3BD39-8706-4658-88D4-080F760C8750}" type="datetime1">
              <a:rPr lang="en-US" smtClean="0"/>
              <a:pPr>
                <a:spcAft>
                  <a:spcPts val="600"/>
                </a:spcAft>
                <a:defRPr/>
              </a:pPr>
              <a:t>9/4/2023</a:t>
            </a:fld>
            <a:endParaRPr lang="en-US"/>
          </a:p>
        </p:txBody>
      </p:sp>
      <p:sp>
        <p:nvSpPr>
          <p:cNvPr id="5" name="Footer Placeholder 4">
            <a:extLst>
              <a:ext uri="{FF2B5EF4-FFF2-40B4-BE49-F238E27FC236}">
                <a16:creationId xmlns:a16="http://schemas.microsoft.com/office/drawing/2014/main" id="{BE802F55-2C5F-E5F1-B8D8-242EA001DD94}"/>
              </a:ext>
            </a:extLst>
          </p:cNvPr>
          <p:cNvSpPr>
            <a:spLocks noGrp="1"/>
          </p:cNvSpPr>
          <p:nvPr>
            <p:ph type="ftr" sz="quarter" idx="11"/>
          </p:nvPr>
        </p:nvSpPr>
        <p:spPr>
          <a:xfrm>
            <a:off x="3124200" y="6356350"/>
            <a:ext cx="2895600" cy="365125"/>
          </a:xfrm>
        </p:spPr>
        <p:txBody>
          <a:bodyPr anchor="ctr">
            <a:normAutofit/>
          </a:bodyPr>
          <a:lstStyle/>
          <a:p>
            <a:pPr>
              <a:spcAft>
                <a:spcPts val="600"/>
              </a:spcAft>
              <a:defRPr/>
            </a:pPr>
            <a:r>
              <a:rPr lang="en-US"/>
              <a:t>S/w Engg; and HCI, CIS Department, UTP</a:t>
            </a:r>
          </a:p>
        </p:txBody>
      </p:sp>
      <p:sp>
        <p:nvSpPr>
          <p:cNvPr id="6" name="Slide Number Placeholder 5">
            <a:extLst>
              <a:ext uri="{FF2B5EF4-FFF2-40B4-BE49-F238E27FC236}">
                <a16:creationId xmlns:a16="http://schemas.microsoft.com/office/drawing/2014/main" id="{8B6E6420-75FB-16AA-B2D7-2805E898DD7F}"/>
              </a:ext>
            </a:extLst>
          </p:cNvPr>
          <p:cNvSpPr>
            <a:spLocks noGrp="1"/>
          </p:cNvSpPr>
          <p:nvPr>
            <p:ph type="sldNum" sz="quarter" idx="12"/>
          </p:nvPr>
        </p:nvSpPr>
        <p:spPr>
          <a:xfrm>
            <a:off x="6553200" y="6356350"/>
            <a:ext cx="2133600" cy="365125"/>
          </a:xfrm>
        </p:spPr>
        <p:txBody>
          <a:bodyPr anchor="ctr">
            <a:normAutofit/>
          </a:bodyPr>
          <a:lstStyle/>
          <a:p>
            <a:pPr>
              <a:spcAft>
                <a:spcPts val="600"/>
              </a:spcAft>
              <a:defRPr/>
            </a:pPr>
            <a:fld id="{6A4D3DC4-9E7F-1C47-B729-896D53019E3D}" type="slidenum">
              <a:rPr lang="en-US" smtClean="0"/>
              <a:pPr>
                <a:spcAft>
                  <a:spcPts val="600"/>
                </a:spcAft>
                <a:defRPr/>
              </a:pPr>
              <a:t>8</a:t>
            </a:fld>
            <a:endParaRPr lang="en-US"/>
          </a:p>
        </p:txBody>
      </p:sp>
    </p:spTree>
    <p:extLst>
      <p:ext uri="{BB962C8B-B14F-4D97-AF65-F5344CB8AC3E}">
        <p14:creationId xmlns:p14="http://schemas.microsoft.com/office/powerpoint/2010/main" val="1362416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Definition of SE</a:t>
            </a:r>
            <a:endParaRPr lang="en-US" dirty="0"/>
          </a:p>
        </p:txBody>
      </p:sp>
      <p:sp>
        <p:nvSpPr>
          <p:cNvPr id="3" name="Content Placeholder 2"/>
          <p:cNvSpPr>
            <a:spLocks noGrp="1"/>
          </p:cNvSpPr>
          <p:nvPr>
            <p:ph idx="1"/>
          </p:nvPr>
        </p:nvSpPr>
        <p:spPr/>
        <p:txBody>
          <a:bodyPr/>
          <a:lstStyle/>
          <a:p>
            <a:r>
              <a:rPr lang="en-US" dirty="0"/>
              <a:t>SE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the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S/w Engg; and HCI, CIS Department, UTP</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sp>
        <p:nvSpPr>
          <p:cNvPr id="6" name="Date Placeholder 5">
            <a:extLst>
              <a:ext uri="{FF2B5EF4-FFF2-40B4-BE49-F238E27FC236}">
                <a16:creationId xmlns:a16="http://schemas.microsoft.com/office/drawing/2014/main" id="{C5A379A4-3226-7176-5AF5-64448416AC87}"/>
              </a:ext>
            </a:extLst>
          </p:cNvPr>
          <p:cNvSpPr>
            <a:spLocks noGrp="1"/>
          </p:cNvSpPr>
          <p:nvPr>
            <p:ph type="dt" sz="half" idx="10"/>
          </p:nvPr>
        </p:nvSpPr>
        <p:spPr/>
        <p:txBody>
          <a:bodyPr/>
          <a:lstStyle/>
          <a:p>
            <a:pPr>
              <a:defRPr/>
            </a:pPr>
            <a:fld id="{67BF0EE7-577E-44DE-95AE-678CAA9A31E6}" type="datetime1">
              <a:rPr lang="en-US" smtClean="0"/>
              <a:t>9/4/2023</a:t>
            </a:fld>
            <a:endParaRPr lang="en-US"/>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2185</TotalTime>
  <Words>4542</Words>
  <Application>Microsoft Office PowerPoint</Application>
  <PresentationFormat>On-screen Show (4:3)</PresentationFormat>
  <Paragraphs>434</Paragraphs>
  <Slides>51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Abadi</vt:lpstr>
      <vt:lpstr>Arial</vt:lpstr>
      <vt:lpstr>Calibri</vt:lpstr>
      <vt:lpstr>Wingdings</vt:lpstr>
      <vt:lpstr>SE9</vt:lpstr>
      <vt:lpstr>Lecture 1- Introduction</vt:lpstr>
      <vt:lpstr>Objectives of Lecture 1</vt:lpstr>
      <vt:lpstr>Topics covered</vt:lpstr>
      <vt:lpstr>Book</vt:lpstr>
      <vt:lpstr>Grading</vt:lpstr>
      <vt:lpstr>Software Engineering (SE)</vt:lpstr>
      <vt:lpstr>History of SE</vt:lpstr>
      <vt:lpstr>Definition of SE</vt:lpstr>
      <vt:lpstr>Definition of SE</vt:lpstr>
      <vt:lpstr>Software costs</vt:lpstr>
      <vt:lpstr>Software products</vt:lpstr>
      <vt:lpstr>Product specification</vt:lpstr>
      <vt:lpstr>FAQs about SE</vt:lpstr>
      <vt:lpstr>FAQs about SE</vt:lpstr>
      <vt:lpstr>Essential attributes of good software</vt:lpstr>
      <vt:lpstr>Importance of SE</vt:lpstr>
      <vt:lpstr>Software process activities</vt:lpstr>
      <vt:lpstr>General issues that affect most software</vt:lpstr>
      <vt:lpstr>SE diversity</vt:lpstr>
      <vt:lpstr>Application types</vt:lpstr>
      <vt:lpstr>Application types</vt:lpstr>
      <vt:lpstr>Application types</vt:lpstr>
      <vt:lpstr>SE fundamentals</vt:lpstr>
      <vt:lpstr>SE and the Web</vt:lpstr>
      <vt:lpstr>Web-based SE</vt:lpstr>
      <vt:lpstr>Web-based SE</vt:lpstr>
      <vt:lpstr>Key points</vt:lpstr>
      <vt:lpstr>Key points</vt:lpstr>
      <vt:lpstr>SE ethics</vt:lpstr>
      <vt:lpstr>Issues of professional responsibility</vt:lpstr>
      <vt:lpstr>Issues of professional responsibility</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Rafi Ullah - Dr (ACAD/UTP)</cp:lastModifiedBy>
  <cp:revision>44</cp:revision>
  <dcterms:created xsi:type="dcterms:W3CDTF">2009-12-29T10:39:27Z</dcterms:created>
  <dcterms:modified xsi:type="dcterms:W3CDTF">2023-09-04T05:32:13Z</dcterms:modified>
</cp:coreProperties>
</file>