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79"/>
  </p:notesMasterIdLst>
  <p:handoutMasterIdLst>
    <p:handoutMasterId r:id="rId80"/>
  </p:handoutMasterIdLst>
  <p:sldIdLst>
    <p:sldId id="256" r:id="rId2"/>
    <p:sldId id="276" r:id="rId3"/>
    <p:sldId id="277" r:id="rId4"/>
    <p:sldId id="278" r:id="rId5"/>
    <p:sldId id="279" r:id="rId6"/>
    <p:sldId id="280" r:id="rId7"/>
    <p:sldId id="257" r:id="rId8"/>
    <p:sldId id="281" r:id="rId9"/>
    <p:sldId id="282" r:id="rId10"/>
    <p:sldId id="283" r:id="rId11"/>
    <p:sldId id="285" r:id="rId12"/>
    <p:sldId id="286" r:id="rId13"/>
    <p:sldId id="287" r:id="rId14"/>
    <p:sldId id="259" r:id="rId15"/>
    <p:sldId id="310" r:id="rId16"/>
    <p:sldId id="288" r:id="rId17"/>
    <p:sldId id="260" r:id="rId18"/>
    <p:sldId id="289" r:id="rId19"/>
    <p:sldId id="311" r:id="rId20"/>
    <p:sldId id="261" r:id="rId21"/>
    <p:sldId id="316" r:id="rId22"/>
    <p:sldId id="317" r:id="rId23"/>
    <p:sldId id="318" r:id="rId24"/>
    <p:sldId id="312" r:id="rId25"/>
    <p:sldId id="291" r:id="rId26"/>
    <p:sldId id="314" r:id="rId27"/>
    <p:sldId id="262" r:id="rId28"/>
    <p:sldId id="319" r:id="rId29"/>
    <p:sldId id="264" r:id="rId30"/>
    <p:sldId id="315" r:id="rId31"/>
    <p:sldId id="320" r:id="rId32"/>
    <p:sldId id="265" r:id="rId33"/>
    <p:sldId id="338" r:id="rId34"/>
    <p:sldId id="321" r:id="rId35"/>
    <p:sldId id="324" r:id="rId36"/>
    <p:sldId id="323" r:id="rId37"/>
    <p:sldId id="266" r:id="rId38"/>
    <p:sldId id="322" r:id="rId39"/>
    <p:sldId id="325" r:id="rId40"/>
    <p:sldId id="332" r:id="rId41"/>
    <p:sldId id="331" r:id="rId42"/>
    <p:sldId id="326" r:id="rId43"/>
    <p:sldId id="268" r:id="rId44"/>
    <p:sldId id="302" r:id="rId45"/>
    <p:sldId id="269" r:id="rId46"/>
    <p:sldId id="303" r:id="rId47"/>
    <p:sldId id="333" r:id="rId48"/>
    <p:sldId id="340" r:id="rId49"/>
    <p:sldId id="339" r:id="rId50"/>
    <p:sldId id="341" r:id="rId51"/>
    <p:sldId id="335" r:id="rId52"/>
    <p:sldId id="343" r:id="rId53"/>
    <p:sldId id="344" r:id="rId54"/>
    <p:sldId id="336" r:id="rId55"/>
    <p:sldId id="345" r:id="rId56"/>
    <p:sldId id="346" r:id="rId57"/>
    <p:sldId id="305" r:id="rId58"/>
    <p:sldId id="271" r:id="rId59"/>
    <p:sldId id="306" r:id="rId60"/>
    <p:sldId id="272" r:id="rId61"/>
    <p:sldId id="292" r:id="rId62"/>
    <p:sldId id="294" r:id="rId63"/>
    <p:sldId id="293" r:id="rId64"/>
    <p:sldId id="273" r:id="rId65"/>
    <p:sldId id="295" r:id="rId66"/>
    <p:sldId id="296" r:id="rId67"/>
    <p:sldId id="297" r:id="rId68"/>
    <p:sldId id="298" r:id="rId69"/>
    <p:sldId id="299" r:id="rId70"/>
    <p:sldId id="301" r:id="rId71"/>
    <p:sldId id="347" r:id="rId72"/>
    <p:sldId id="348" r:id="rId73"/>
    <p:sldId id="274" r:id="rId74"/>
    <p:sldId id="349" r:id="rId75"/>
    <p:sldId id="350" r:id="rId76"/>
    <p:sldId id="275" r:id="rId77"/>
    <p:sldId id="309" r:id="rId7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94660"/>
  </p:normalViewPr>
  <p:slideViewPr>
    <p:cSldViewPr snapToObjects="1">
      <p:cViewPr>
        <p:scale>
          <a:sx n="60" d="100"/>
          <a:sy n="60" d="100"/>
        </p:scale>
        <p:origin x="1770"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3</a:t>
            </a:fld>
            <a:endParaRPr lang="en-US"/>
          </a:p>
        </p:txBody>
      </p:sp>
    </p:spTree>
    <p:extLst>
      <p:ext uri="{BB962C8B-B14F-4D97-AF65-F5344CB8AC3E}">
        <p14:creationId xmlns:p14="http://schemas.microsoft.com/office/powerpoint/2010/main" val="63384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F64E0B6-AA33-4074-AA5F-D342469E9F5E}" type="datetime1">
              <a:rPr lang="en-US" smtClean="0"/>
              <a:t>9/18/2023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B00FFF06-6069-4909-B245-484CC38C50A5}" type="datetime1">
              <a:rPr lang="en-US" smtClean="0"/>
              <a:t>9/18/2023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072662E-A25B-41F2-A90D-9EF727E303C5}" type="datetime1">
              <a:rPr lang="en-US" smtClean="0"/>
              <a:t>9/18/2023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C7A941-BDB7-437F-9334-D703D81E5E83}" type="datetime1">
              <a:rPr lang="en-US" smtClean="0"/>
              <a:t>9/18/2023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876BD977-A4F1-4166-8E89-F4EB98522879}" type="datetime1">
              <a:rPr lang="en-US" smtClean="0"/>
              <a:t>9/18/2023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4D94311F-1C6E-414C-971E-389BD5A45DE9}" type="datetime1">
              <a:rPr lang="en-US" smtClean="0"/>
              <a:t>9/18/2023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C17F1F4D-E100-4007-B241-C806A34C4216}" type="datetime1">
              <a:rPr lang="en-US" smtClean="0"/>
              <a:t>9/18/2023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42F4FE9-9AD7-4D46-985E-3EBCADBD202E}" type="datetime1">
              <a:rPr lang="en-US" smtClean="0"/>
              <a:t>9/18/2023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1F823FD-8B26-4C17-A1BB-51F8BEBB3BAD}" type="datetime1">
              <a:rPr lang="en-US" smtClean="0"/>
              <a:t>9/18/2023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3414A72-E4D6-48D2-BB9B-4908EA2F3CE0}" type="datetime1">
              <a:rPr lang="en-US" smtClean="0"/>
              <a:t>9/18/2023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DB5E929-C4DC-4270-91C2-C9DFF76EF3AA}" type="datetime1">
              <a:rPr lang="en-US" smtClean="0"/>
              <a:t>9/18/2023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4D8B961-2CB0-48C9-8BE8-670FB7389BA5}" type="datetime1">
              <a:rPr lang="en-US" smtClean="0"/>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3" name="Picture 2" descr="A logo of a university&#10;&#10;Description automatically generated">
            <a:extLst>
              <a:ext uri="{FF2B5EF4-FFF2-40B4-BE49-F238E27FC236}">
                <a16:creationId xmlns:a16="http://schemas.microsoft.com/office/drawing/2014/main" id="{B988AD26-652D-64BC-35B4-67CA8B6A6F75}"/>
              </a:ext>
            </a:extLst>
          </p:cNvPr>
          <p:cNvPicPr>
            <a:picLocks noChangeAspect="1"/>
          </p:cNvPicPr>
          <p:nvPr userDrawn="1"/>
        </p:nvPicPr>
        <p:blipFill>
          <a:blip r:embed="rId13"/>
          <a:stretch>
            <a:fillRect/>
          </a:stretch>
        </p:blipFill>
        <p:spPr>
          <a:xfrm>
            <a:off x="8028383" y="274638"/>
            <a:ext cx="1001947" cy="9144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2.docx"/><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3.docx"/><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en-US" sz="3200" dirty="0">
                <a:solidFill>
                  <a:srgbClr val="0070C0"/>
                </a:solidFill>
              </a:rPr>
              <a:t>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z="2800" dirty="0">
                <a:ea typeface="+mn-ea"/>
                <a:cs typeface="+mn-cs"/>
              </a:rPr>
              <a:t>Dr Rafi Ullah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the MHC-PMS</a:t>
            </a:r>
          </a:p>
        </p:txBody>
      </p:sp>
      <p:sp>
        <p:nvSpPr>
          <p:cNvPr id="77827" name="Rectangle 3"/>
          <p:cNvSpPr>
            <a:spLocks noGrp="1" noChangeArrowheads="1"/>
          </p:cNvSpPr>
          <p:nvPr>
            <p:ph idx="1"/>
          </p:nvPr>
        </p:nvSpPr>
        <p:spPr/>
        <p:txBody>
          <a:bodyPr/>
          <a:lstStyle/>
          <a:p>
            <a:r>
              <a:rPr lang="en-US" dirty="0"/>
              <a:t>A user shall be able to search the appointment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his/her employee number.</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The user chooses clinic and then searches.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a:t>
            </a:r>
            <a:r>
              <a:rPr lang="en-GB" b="1" dirty="0"/>
              <a:t>properties</a:t>
            </a:r>
            <a:r>
              <a:rPr lang="en-GB" dirty="0"/>
              <a:t> are reliability, response time and storage requirements and the </a:t>
            </a:r>
            <a:r>
              <a:rPr lang="en-GB" b="1" dirty="0"/>
              <a:t>constraints</a:t>
            </a:r>
            <a:r>
              <a:rPr lang="en-GB" dirty="0"/>
              <a:t> are I/O device capability, system representations, etc.</a:t>
            </a:r>
          </a:p>
          <a:p>
            <a:pPr>
              <a:lnSpc>
                <a:spcPct val="90000"/>
              </a:lnSpc>
            </a:pPr>
            <a:r>
              <a:rPr lang="en-GB" dirty="0"/>
              <a:t>Process requirements may also be specified authorizing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pic>
        <p:nvPicPr>
          <p:cNvPr id="3" name="Picture 2">
            <a:extLst>
              <a:ext uri="{FF2B5EF4-FFF2-40B4-BE49-F238E27FC236}">
                <a16:creationId xmlns:a16="http://schemas.microsoft.com/office/drawing/2014/main" id="{300501C2-98E3-2143-E47D-7DCD6B54BEEE}"/>
              </a:ext>
            </a:extLst>
          </p:cNvPr>
          <p:cNvPicPr>
            <a:picLocks noChangeAspect="1"/>
          </p:cNvPicPr>
          <p:nvPr/>
        </p:nvPicPr>
        <p:blipFill>
          <a:blip r:embed="rId2"/>
          <a:stretch>
            <a:fillRect/>
          </a:stretch>
        </p:blipFill>
        <p:spPr>
          <a:xfrm>
            <a:off x="795742" y="1745506"/>
            <a:ext cx="7552515" cy="42829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 E.g., to ensure that performance requirements are met, you may have to organize the system to minimize communications between components.</a:t>
            </a:r>
            <a:endParaRPr lang="en-GB" dirty="0"/>
          </a:p>
          <a:p>
            <a:r>
              <a:rPr lang="en-US" dirty="0"/>
              <a:t>A single non-functional requirement, such as a security requirement, may generate several related </a:t>
            </a:r>
            <a:r>
              <a:rPr lang="en-US" b="1" dirty="0"/>
              <a:t>functional</a:t>
            </a:r>
            <a:r>
              <a:rPr lang="en-US" dirty="0"/>
              <a:t> requirements that define system services that are required. </a:t>
            </a: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scalability requirements,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dirty="0"/>
              <a:t>Non-functional requirements may be very difficult to state precisely, and unclear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a:p>
            <a:r>
              <a:rPr lang="en-GB" sz="2400" dirty="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a:t>
            </a:r>
            <a:r>
              <a:rPr lang="en-US" dirty="0">
                <a:solidFill>
                  <a:srgbClr val="FF0000"/>
                </a:solidFill>
              </a:rPr>
              <a:t>four</a:t>
            </a:r>
            <a:r>
              <a:rPr lang="en-US" dirty="0"/>
              <a:t> </a:t>
            </a:r>
            <a:r>
              <a:rPr lang="en-US" dirty="0">
                <a:solidFill>
                  <a:srgbClr val="FF0000"/>
                </a:solidFill>
              </a:rPr>
              <a:t>hours</a:t>
            </a:r>
            <a:r>
              <a:rPr lang="en-US" dirty="0"/>
              <a:t>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r>
              <a:rPr lang="en-US" dirty="0"/>
              <a:t>Requirements validation</a:t>
            </a:r>
            <a:endParaRPr lang="en-GB" dirty="0"/>
          </a:p>
          <a:p>
            <a:r>
              <a:rPr lang="en-US" dirty="0"/>
              <a:t>Requirements management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7620000" cy="1143000"/>
          </a:xfrm>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a:t>The system’s operational domain imposes requirements on the system.</a:t>
            </a:r>
          </a:p>
          <a:p>
            <a:pPr lvl="1"/>
            <a:r>
              <a:rPr lang="en-GB" dirty="0"/>
              <a:t>For example, a train control system must consider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a:t>Train protection system</a:t>
            </a:r>
          </a:p>
        </p:txBody>
      </p:sp>
      <p:sp>
        <p:nvSpPr>
          <p:cNvPr id="51206" name="Rectangle 6"/>
          <p:cNvSpPr>
            <a:spLocks noGrp="1" noChangeArrowheads="1"/>
          </p:cNvSpPr>
          <p:nvPr>
            <p:ph type="body" idx="1"/>
          </p:nvPr>
        </p:nvSpPr>
        <p:spPr/>
        <p:txBody>
          <a:bodyPr/>
          <a:lstStyle/>
          <a:p>
            <a:r>
              <a:rPr lang="en-GB" dirty="0"/>
              <a:t>This is a domain requirement for a train protection system:</a:t>
            </a:r>
          </a:p>
          <a:p>
            <a:r>
              <a:rPr lang="en-GB" dirty="0"/>
              <a:t>The deceleration of the train shall be computed as:</a:t>
            </a:r>
          </a:p>
          <a:p>
            <a:pPr lvl="1"/>
            <a:r>
              <a:rPr lang="en-GB" dirty="0" err="1"/>
              <a:t>Dtrain</a:t>
            </a:r>
            <a:r>
              <a:rPr lang="en-GB" dirty="0"/>
              <a:t> = </a:t>
            </a:r>
            <a:r>
              <a:rPr lang="en-GB" dirty="0" err="1"/>
              <a:t>Dcontrol</a:t>
            </a:r>
            <a:r>
              <a:rPr lang="en-GB" dirty="0"/>
              <a:t> + </a:t>
            </a:r>
            <a:r>
              <a:rPr lang="en-GB" dirty="0" err="1"/>
              <a:t>Dgradient</a:t>
            </a:r>
            <a:r>
              <a:rPr lang="en-GB" dirty="0"/>
              <a:t> </a:t>
            </a:r>
          </a:p>
          <a:p>
            <a:pPr lvl="1"/>
            <a:endParaRPr lang="en-GB" dirty="0"/>
          </a:p>
          <a:p>
            <a:pPr lvl="1"/>
            <a:r>
              <a:rPr lang="en-GB" dirty="0"/>
              <a:t>where </a:t>
            </a:r>
            <a:r>
              <a:rPr lang="en-GB" dirty="0" err="1"/>
              <a:t>Dgradient</a:t>
            </a:r>
            <a:r>
              <a:rPr lang="en-GB" dirty="0"/>
              <a:t> is 9.81ms2 * compensated gradient/alpha and where the values of 9.81ms2 /alpha are known for different types of train.</a:t>
            </a:r>
          </a:p>
          <a:p>
            <a:r>
              <a:rPr lang="en-GB" dirty="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It should set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a requirements document is a waste of time as requirements change so quickly.</a:t>
            </a:r>
          </a:p>
          <a:p>
            <a:r>
              <a:rPr lang="en-US" dirty="0"/>
              <a:t>The document is therefore always out of date.</a:t>
            </a:r>
          </a:p>
          <a:p>
            <a:r>
              <a:rPr lang="en-US" dirty="0"/>
              <a:t>Methods such as XP(</a:t>
            </a:r>
            <a:r>
              <a:rPr lang="en-MY" dirty="0"/>
              <a:t>Extreme Programming</a:t>
            </a:r>
            <a:r>
              <a:rPr lang="en-US" dirty="0"/>
              <a:t>) use incremental requirements engineering and express requirements as ‘user stories.</a:t>
            </a:r>
          </a:p>
          <a:p>
            <a:r>
              <a:rPr lang="en-US" dirty="0"/>
              <a:t>This is practical for business systems 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the requirements document depends on the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the customer requires from a system and the constraints under which it operates and is developed.</a:t>
            </a:r>
          </a:p>
          <a:p>
            <a:r>
              <a:rPr lang="en-GB" dirty="0"/>
              <a:t>The requirements themselves are the </a:t>
            </a:r>
            <a:r>
              <a:rPr lang="en-US" dirty="0"/>
              <a:t>system services' descriptions and constraints</a:t>
            </a:r>
            <a:r>
              <a:rPr lang="en-GB" dirty="0"/>
              <a:t> generated during the requirements engineering process.</a:t>
            </a:r>
          </a:p>
          <a:p>
            <a:r>
              <a:rPr lang="en-US" dirty="0">
                <a:solidFill>
                  <a:srgbClr val="0070C0"/>
                </a:solidFill>
              </a:rPr>
              <a:t>Requirements engineering is the process of identifying, analyzing, specifying, validating, and managing the needs and expectations of stakeholders for a software system</a:t>
            </a:r>
            <a:endParaRPr lang="en-GB" dirty="0">
              <a:solidFill>
                <a:srgbClr val="0070C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Appendices</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the user and system requirements in a requirements document.</a:t>
            </a:r>
          </a:p>
          <a:p>
            <a:r>
              <a:rPr lang="en-US" dirty="0"/>
              <a:t>User requirements must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735386868"/>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a:t>
            </a:r>
            <a:r>
              <a:rPr lang="en-GB" b="1" dirty="0">
                <a:solidFill>
                  <a:srgbClr val="FF0000"/>
                </a:solidFill>
              </a:rPr>
              <a:t>what</a:t>
            </a:r>
            <a:r>
              <a:rPr lang="en-GB" dirty="0"/>
              <a:t> the system should do, and the design should describe </a:t>
            </a:r>
            <a:r>
              <a:rPr lang="en-GB" b="1" dirty="0">
                <a:solidFill>
                  <a:srgbClr val="FF0000"/>
                </a:solidFill>
              </a:rPr>
              <a:t>how</a:t>
            </a:r>
            <a:r>
              <a:rPr lang="en-GB" dirty="0"/>
              <a:t>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dirty="0"/>
              <a:t>This may be the consequence of a regulatory requirement.</a:t>
            </a:r>
          </a:p>
        </p:txBody>
      </p:sp>
      <p:sp>
        <p:nvSpPr>
          <p:cNvPr id="2" name="Footer Placeholder 1">
            <a:extLst>
              <a:ext uri="{FF2B5EF4-FFF2-40B4-BE49-F238E27FC236}">
                <a16:creationId xmlns:a16="http://schemas.microsoft.com/office/drawing/2014/main" id="{EF34BDB7-B2C6-2FA8-A8EF-73F0DBAE07E1}"/>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9B5EF359-E419-40A8-FE2B-FCB710F94355}"/>
              </a:ext>
            </a:extLst>
          </p:cNvPr>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a:t>
            </a:r>
            <a:r>
              <a:rPr lang="en-GB" dirty="0">
                <a:solidFill>
                  <a:srgbClr val="FF0000"/>
                </a:solidFill>
              </a:rPr>
              <a:t>shall</a:t>
            </a:r>
            <a:r>
              <a:rPr lang="en-GB" dirty="0"/>
              <a:t> for mandatory requirements and </a:t>
            </a:r>
            <a:r>
              <a:rPr lang="en-GB" dirty="0">
                <a:solidFill>
                  <a:srgbClr val="FF0000"/>
                </a:solidFill>
              </a:rPr>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Footer Placeholder 1">
            <a:extLst>
              <a:ext uri="{FF2B5EF4-FFF2-40B4-BE49-F238E27FC236}">
                <a16:creationId xmlns:a16="http://schemas.microsoft.com/office/drawing/2014/main" id="{B40AA592-D4F0-874C-9E64-CF10FBB71084}"/>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032F4F40-4803-1EB1-636F-7A2AE42D5985}"/>
              </a:ext>
            </a:extLst>
          </p:cNvPr>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Footer Placeholder 1">
            <a:extLst>
              <a:ext uri="{FF2B5EF4-FFF2-40B4-BE49-F238E27FC236}">
                <a16:creationId xmlns:a16="http://schemas.microsoft.com/office/drawing/2014/main" id="{3DFD77FF-567D-1CDA-C87C-1700D3038B47}"/>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5D37C3B1-D805-E788-46DB-84B5094D75D9}"/>
              </a:ext>
            </a:extLst>
          </p:cNvPr>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6957301"/>
              </p:ext>
            </p:extLst>
          </p:nvPr>
        </p:nvGraphicFramePr>
        <p:xfrm>
          <a:off x="1043608" y="2209800"/>
          <a:ext cx="6576392" cy="3749040"/>
        </p:xfrm>
        <a:graphic>
          <a:graphicData uri="http://schemas.openxmlformats.org/drawingml/2006/table">
            <a:tbl>
              <a:tblPr firstRow="1" bandRow="1">
                <a:tableStyleId>{69CF1AB2-1976-4502-BF36-3FF5EA218861}</a:tableStyleId>
              </a:tblPr>
              <a:tblGrid>
                <a:gridCol w="6576392">
                  <a:extLst>
                    <a:ext uri="{9D8B030D-6E8A-4147-A177-3AD203B41FA5}">
                      <a16:colId xmlns:a16="http://schemas.microsoft.com/office/drawing/2014/main" val="20000"/>
                    </a:ext>
                  </a:extLst>
                </a:gridCol>
              </a:tblGrid>
              <a:tr h="370840">
                <a:tc>
                  <a:txBody>
                    <a:bodyPr/>
                    <a:lstStyle/>
                    <a:p>
                      <a:pPr marL="285750" indent="-285750">
                        <a:buFont typeface="Arial" panose="020B0604020202020204" pitchFamily="34" charset="0"/>
                        <a:buChar char="•"/>
                      </a:pPr>
                      <a:r>
                        <a:rPr lang="en-GB" sz="2000" b="0" kern="1200" dirty="0"/>
                        <a:t>The system shall measure the blood sugar and deliver insulin if required, every 10 minutes.</a:t>
                      </a:r>
                      <a:r>
                        <a:rPr lang="en-GB" sz="2000" b="0" i="1" kern="1200" dirty="0"/>
                        <a:t> (Changes in blood sugar are relatively slow so more frequent measurement is unnecessary; less frequent measurement could lead to unnecessarily high sugar levels.)</a:t>
                      </a:r>
                    </a:p>
                    <a:p>
                      <a:pPr marL="285750" indent="-285750">
                        <a:buFont typeface="Arial" panose="020B0604020202020204" pitchFamily="34" charset="0"/>
                        <a:buChar char="•"/>
                      </a:pPr>
                      <a:endParaRPr lang="en-GB" sz="2000" b="0" kern="1200" dirty="0"/>
                    </a:p>
                    <a:p>
                      <a:pPr marL="285750" indent="-285750">
                        <a:buFont typeface="Arial" panose="020B0604020202020204" pitchFamily="34" charset="0"/>
                        <a:buChar char="•"/>
                      </a:pPr>
                      <a:r>
                        <a:rPr lang="en-GB" sz="2000" b="0" kern="1200" dirty="0"/>
                        <a:t>The system shall run a self-test routine every minute with the conditions to be tested and the associated actions defined.</a:t>
                      </a:r>
                      <a:r>
                        <a:rPr lang="en-GB" sz="2000" b="0" i="1" kern="1200" dirty="0"/>
                        <a:t> (A self-test routine can discover hardware and software problems and alert the user to the fact that normal operation may be impossible.)</a:t>
                      </a:r>
                    </a:p>
                    <a:p>
                      <a:pPr marL="285750" indent="-285750">
                        <a:buFont typeface="Arial" panose="020B0604020202020204" pitchFamily="34" charset="0"/>
                        <a:buChar char="•"/>
                      </a:pPr>
                      <a:endParaRPr lang="en-US" sz="200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systems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post-conditions (if appropriate).</a:t>
            </a:r>
          </a:p>
          <a:p>
            <a:r>
              <a:rPr lang="en-GB" dirty="0"/>
              <a:t>The side effects (if any) of the function.</a:t>
            </a:r>
          </a:p>
        </p:txBody>
      </p:sp>
      <p:sp>
        <p:nvSpPr>
          <p:cNvPr id="2" name="Footer Placeholder 1">
            <a:extLst>
              <a:ext uri="{FF2B5EF4-FFF2-40B4-BE49-F238E27FC236}">
                <a16:creationId xmlns:a16="http://schemas.microsoft.com/office/drawing/2014/main" id="{C3D0FEC0-009B-5A0F-0E8B-BFD62A597029}"/>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10B7F2CF-4F3E-F04E-F89B-D5A0354A7A2D}"/>
              </a:ext>
            </a:extLst>
          </p:cNvPr>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certain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extLst>
              <p:ext uri="{D42A27DB-BD31-4B8C-83A1-F6EECF244321}">
                <p14:modId xmlns:p14="http://schemas.microsoft.com/office/powerpoint/2010/main" val="1951958095"/>
              </p:ext>
            </p:extLst>
          </p:nvPr>
        </p:nvGraphicFramePr>
        <p:xfrm>
          <a:off x="1143000" y="2057400"/>
          <a:ext cx="6720308" cy="3747864"/>
        </p:xfrm>
        <a:graphic>
          <a:graphicData uri="http://schemas.openxmlformats.org/presentationml/2006/ole">
            <mc:AlternateContent xmlns:mc="http://schemas.openxmlformats.org/markup-compatibility/2006">
              <mc:Choice xmlns:v="urn:schemas-microsoft-com:vml" Requires="v">
                <p:oleObj spid="_x0000_s131074" name="Document" r:id="rId2" imgW="5938053" imgH="3347788" progId="Word.Document.12">
                  <p:embed/>
                </p:oleObj>
              </mc:Choice>
              <mc:Fallback>
                <p:oleObj name="Document" r:id="rId2" imgW="5938053" imgH="3347788" progId="Word.Document.12">
                  <p:embed/>
                  <p:pic>
                    <p:nvPicPr>
                      <p:cNvPr id="0" name="AutoShape 2"/>
                      <p:cNvPicPr>
                        <a:picLocks noChangeAspect="1" noChangeArrowheads="1"/>
                      </p:cNvPicPr>
                      <p:nvPr/>
                    </p:nvPicPr>
                    <p:blipFill>
                      <a:blip r:embed="rId3"/>
                      <a:srcRect/>
                      <a:stretch>
                        <a:fillRect/>
                      </a:stretch>
                    </p:blipFill>
                    <p:spPr bwMode="auto">
                      <a:xfrm>
                        <a:off x="1143000" y="2057400"/>
                        <a:ext cx="6720308" cy="3747864"/>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graphicFrame>
        <p:nvGraphicFramePr>
          <p:cNvPr id="27650" name="Object 2"/>
          <p:cNvGraphicFramePr>
            <a:graphicFrameLocks noChangeAspect="1"/>
          </p:cNvGraphicFramePr>
          <p:nvPr>
            <p:extLst>
              <p:ext uri="{D42A27DB-BD31-4B8C-83A1-F6EECF244321}">
                <p14:modId xmlns:p14="http://schemas.microsoft.com/office/powerpoint/2010/main" val="4261893707"/>
              </p:ext>
            </p:extLst>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0" name="Document" r:id="rId2" imgW="5938053" imgH="4476907" progId="Word.Document.12">
                  <p:embed/>
                </p:oleObj>
              </mc:Choice>
              <mc:Fallback>
                <p:oleObj name="Document" r:id="rId2" imgW="5938053" imgH="4476907" progId="Word.Document.12">
                  <p:embed/>
                  <p:pic>
                    <p:nvPicPr>
                      <p:cNvPr id="0" name="AutoShape 2"/>
                      <p:cNvPicPr>
                        <a:picLocks noChangeAspect="1" noChangeArrowheads="1"/>
                      </p:cNvPicPr>
                      <p:nvPr/>
                    </p:nvPicPr>
                    <p:blipFill>
                      <a:blip r:embed="rId3"/>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must define several possible alternative courses of action.</a:t>
            </a:r>
          </a:p>
          <a:p>
            <a:r>
              <a:rPr lang="en-US" dirty="0"/>
              <a:t>For example, the insulin pump system bases its computations on the rate of change of blood sugar level and the tabular specification explains how to calculate the insulin requirement for different scenarios.</a:t>
            </a:r>
          </a:p>
        </p:txBody>
      </p:sp>
      <p:sp>
        <p:nvSpPr>
          <p:cNvPr id="2" name="Footer Placeholder 1">
            <a:extLst>
              <a:ext uri="{FF2B5EF4-FFF2-40B4-BE49-F238E27FC236}">
                <a16:creationId xmlns:a16="http://schemas.microsoft.com/office/drawing/2014/main" id="{DF4636A0-6955-3A4D-0B7C-D8C3C8DE9EC7}"/>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51A2E2FB-C906-57DF-D0F4-14A89FA54FEF}"/>
              </a:ext>
            </a:extLst>
          </p:cNvPr>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several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Footer Placeholder 1">
            <a:extLst>
              <a:ext uri="{FF2B5EF4-FFF2-40B4-BE49-F238E27FC236}">
                <a16:creationId xmlns:a16="http://schemas.microsoft.com/office/drawing/2014/main" id="{94C5CF29-85B5-E83A-110F-A4A943E4D1DD}"/>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23D01C9A-FA30-376D-AFA6-FF5911E5FC36}"/>
              </a:ext>
            </a:extLst>
          </p:cNvPr>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change.</a:t>
            </a:r>
          </a:p>
        </p:txBody>
      </p:sp>
      <p:sp>
        <p:nvSpPr>
          <p:cNvPr id="2" name="Footer Placeholder 1">
            <a:extLst>
              <a:ext uri="{FF2B5EF4-FFF2-40B4-BE49-F238E27FC236}">
                <a16:creationId xmlns:a16="http://schemas.microsoft.com/office/drawing/2014/main" id="{C2AF2762-434E-91F0-C124-31B4A46A655A}"/>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C24A87CD-8956-219E-4E51-2006D1C6939A}"/>
              </a:ext>
            </a:extLst>
          </p:cNvPr>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4190314"/>
          </a:xfrm>
          <a:prstGeom prst="rect">
            <a:avLst/>
          </a:prstGeom>
        </p:spPr>
        <p:txBody>
          <a:bodyPr wrap="square">
            <a:spAutoFit/>
          </a:bodyPr>
          <a:lstStyle/>
          <a:p>
            <a:pPr>
              <a:lnSpc>
                <a:spcPct val="150000"/>
              </a:lnSpc>
            </a:pPr>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software requirements document is an agreed statement of the system requirements. It should be organized so that both system customers and software developers can use it.</a:t>
            </a:r>
            <a:endParaRPr lang="en-GB" dirty="0"/>
          </a:p>
          <a:p>
            <a:r>
              <a:rPr lang="en-US" dirty="0"/>
              <a:t>The requirements engineering process is an iterative process including requirements elicitation, specification and validation.</a:t>
            </a:r>
            <a:endParaRPr lang="en-GB" dirty="0"/>
          </a:p>
          <a:p>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sz="2400" dirty="0"/>
              <a:t>Interviews are not good for understanding domain requirements</a:t>
            </a:r>
          </a:p>
          <a:p>
            <a:pPr lvl="1">
              <a:lnSpc>
                <a:spcPct val="90000"/>
              </a:lnSpc>
            </a:pPr>
            <a:r>
              <a:rPr lang="en-US" sz="2000" dirty="0"/>
              <a:t>Requirements engineers cannot understand specific domain terminology;</a:t>
            </a:r>
          </a:p>
          <a:p>
            <a:pPr lvl="1">
              <a:lnSpc>
                <a:spcPct val="90000"/>
              </a:lnSpc>
            </a:pPr>
            <a:r>
              <a:rPr lang="en-US" sz="2000" dirty="0"/>
              <a:t>Some domain knowledge is so familiar that people find it hard to articulate or think that it isn’t worth articulating.</a:t>
            </a:r>
          </a:p>
        </p:txBody>
      </p:sp>
      <p:sp>
        <p:nvSpPr>
          <p:cNvPr id="2" name="Footer Placeholder 1">
            <a:extLst>
              <a:ext uri="{FF2B5EF4-FFF2-40B4-BE49-F238E27FC236}">
                <a16:creationId xmlns:a16="http://schemas.microsoft.com/office/drawing/2014/main" id="{F16B00CC-699D-89F1-BDF5-24876D1D30CC}"/>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855F6ACF-3EAE-E442-01FF-9FC35114E607}"/>
              </a:ext>
            </a:extLst>
          </p:cNvPr>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
        <p:nvSpPr>
          <p:cNvPr id="2" name="Footer Placeholder 1">
            <a:extLst>
              <a:ext uri="{FF2B5EF4-FFF2-40B4-BE49-F238E27FC236}">
                <a16:creationId xmlns:a16="http://schemas.microsoft.com/office/drawing/2014/main" id="{852ED915-3615-6AF0-3ABD-F21D20AF39B1}"/>
              </a:ext>
            </a:extLst>
          </p:cNvPr>
          <p:cNvSpPr>
            <a:spLocks noGrp="1"/>
          </p:cNvSpPr>
          <p:nvPr>
            <p:ph type="ftr" sz="quarter" idx="11"/>
          </p:nvPr>
        </p:nvSpPr>
        <p:spPr/>
        <p:txBody>
          <a:bodyPr/>
          <a:lstStyle/>
          <a:p>
            <a:pPr>
              <a:defRPr/>
            </a:pPr>
            <a:r>
              <a:rPr lang="en-US"/>
              <a:t>Requirements engineering</a:t>
            </a:r>
          </a:p>
        </p:txBody>
      </p:sp>
      <p:sp>
        <p:nvSpPr>
          <p:cNvPr id="3" name="Slide Number Placeholder 2">
            <a:extLst>
              <a:ext uri="{FF2B5EF4-FFF2-40B4-BE49-F238E27FC236}">
                <a16:creationId xmlns:a16="http://schemas.microsoft.com/office/drawing/2014/main" id="{542F1C51-C0A4-AF89-F669-A32564DC39EB}"/>
              </a:ext>
            </a:extLst>
          </p:cNvPr>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4104121521"/>
              </p:ext>
            </p:extLst>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2" name="Document" r:id="rId2" imgW="5938053" imgH="3502462" progId="Word.Document.12">
                  <p:embed/>
                </p:oleObj>
              </mc:Choice>
              <mc:Fallback>
                <p:oleObj name="Document" r:id="rId2" imgW="5938053" imgH="3502462" progId="Word.Document.12">
                  <p:embed/>
                  <p:pic>
                    <p:nvPicPr>
                      <p:cNvPr id="0" name="AutoShape 2"/>
                      <p:cNvPicPr>
                        <a:picLocks noChangeAspect="1" noChangeArrowheads="1"/>
                      </p:cNvPicPr>
                      <p:nvPr/>
                    </p:nvPicPr>
                    <p:blipFill>
                      <a:blip r:embed="rId3"/>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3304844914"/>
              </p:ext>
            </p:extLst>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46" name="Document" r:id="rId2" imgW="5938053" imgH="3933750" progId="Word.Document.12">
                  <p:embed/>
                </p:oleObj>
              </mc:Choice>
              <mc:Fallback>
                <p:oleObj name="Document" r:id="rId2" imgW="5938053" imgH="3933750" progId="Word.Document.12">
                  <p:embed/>
                  <p:pic>
                    <p:nvPicPr>
                      <p:cNvPr id="0" name="AutoShape 2"/>
                      <p:cNvPicPr>
                        <a:picLocks noChangeAspect="1" noChangeArrowheads="1"/>
                      </p:cNvPicPr>
                      <p:nvPr/>
                    </p:nvPicPr>
                    <p:blipFill>
                      <a:blip r:embed="rId3"/>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 Use cases are a scenario-based technique in the UML which identifies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b="1" dirty="0"/>
              <a:t>User requirements</a:t>
            </a:r>
          </a:p>
          <a:p>
            <a:pPr lvl="1"/>
            <a:r>
              <a:rPr lang="en-GB" dirty="0"/>
              <a:t>Statements in natural language plus diagrams of the services the system provides and its operational constraints. Written for customers.</a:t>
            </a:r>
          </a:p>
          <a:p>
            <a:r>
              <a:rPr lang="en-GB" b="1"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scientist spends a considerable time observing and analysing how people work.</a:t>
            </a:r>
          </a:p>
          <a:p>
            <a:r>
              <a:rPr lang="en-GB" sz="2400" dirty="0"/>
              <a:t>People do not have to explain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work rather than the way in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pic>
        <p:nvPicPr>
          <p:cNvPr id="3" name="Picture 2">
            <a:extLst>
              <a:ext uri="{FF2B5EF4-FFF2-40B4-BE49-F238E27FC236}">
                <a16:creationId xmlns:a16="http://schemas.microsoft.com/office/drawing/2014/main" id="{B6A79912-D4BE-4D6E-5B47-C5DA7DDBD04B}"/>
              </a:ext>
            </a:extLst>
          </p:cNvPr>
          <p:cNvPicPr>
            <a:picLocks noChangeAspect="1"/>
          </p:cNvPicPr>
          <p:nvPr/>
        </p:nvPicPr>
        <p:blipFill>
          <a:blip r:embed="rId2"/>
          <a:stretch>
            <a:fillRect/>
          </a:stretch>
        </p:blipFill>
        <p:spPr>
          <a:xfrm>
            <a:off x="1375486" y="1633416"/>
            <a:ext cx="6393027" cy="473233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6" name="Footer Placeholder 5"/>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77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inputs and how the system should behave in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rather than individual features or services.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Requirements engineering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833E99E-F44E-4990-A703-D2C1B5540167}">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SE9.thmx</Template>
  <TotalTime>4260</TotalTime>
  <Words>5076</Words>
  <Application>Microsoft Office PowerPoint</Application>
  <PresentationFormat>On-screen Show (4:3)</PresentationFormat>
  <Paragraphs>571</Paragraphs>
  <Slides>77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3" baseType="lpstr">
      <vt:lpstr>Arial</vt:lpstr>
      <vt:lpstr>Calibri</vt:lpstr>
      <vt:lpstr>Wingdings</vt:lpstr>
      <vt:lpstr>Zapf Dingbats</vt:lpstr>
      <vt:lpstr>SE9</vt:lpstr>
      <vt:lpstr>Microsoft Word Document</vt:lpstr>
      <vt:lpstr>Requirements Engineering</vt:lpstr>
      <vt:lpstr>Topics covered</vt:lpstr>
      <vt:lpstr>Requirements engineering</vt:lpstr>
      <vt:lpstr>What is a requirement?</vt:lpstr>
      <vt:lpstr>Requirements abstraction (Davis)</vt:lpstr>
      <vt:lpstr>Types of requirement</vt:lpstr>
      <vt:lpstr>User and system requirements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Requirements elicitation and analysis</vt:lpstr>
      <vt:lpstr>Process activities</vt:lpstr>
      <vt:lpstr>Problems of requirements elicitation</vt:lpstr>
      <vt:lpstr>Key points</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Rafi Ullah - Dr (ACAD/UTP)</cp:lastModifiedBy>
  <cp:revision>33</cp:revision>
  <cp:lastPrinted>2010-01-11T10:54:43Z</cp:lastPrinted>
  <dcterms:created xsi:type="dcterms:W3CDTF">2010-01-08T19:43:52Z</dcterms:created>
  <dcterms:modified xsi:type="dcterms:W3CDTF">2023-09-18T06:07:58Z</dcterms:modified>
</cp:coreProperties>
</file>