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5"/>
  </p:notesMasterIdLst>
  <p:handoutMasterIdLst>
    <p:handoutMasterId r:id="rId56"/>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292" r:id="rId27"/>
    <p:sldId id="264" r:id="rId28"/>
    <p:sldId id="265" r:id="rId29"/>
    <p:sldId id="295" r:id="rId30"/>
    <p:sldId id="266" r:id="rId31"/>
    <p:sldId id="267" r:id="rId32"/>
    <p:sldId id="289" r:id="rId33"/>
    <p:sldId id="268" r:id="rId34"/>
    <p:sldId id="269" r:id="rId35"/>
    <p:sldId id="300" r:id="rId36"/>
    <p:sldId id="301" r:id="rId37"/>
    <p:sldId id="302" r:id="rId38"/>
    <p:sldId id="303" r:id="rId39"/>
    <p:sldId id="304" r:id="rId40"/>
    <p:sldId id="270" r:id="rId41"/>
    <p:sldId id="271" r:id="rId42"/>
    <p:sldId id="305" r:id="rId43"/>
    <p:sldId id="272" r:id="rId44"/>
    <p:sldId id="273" r:id="rId45"/>
    <p:sldId id="313" r:id="rId46"/>
    <p:sldId id="314" r:id="rId47"/>
    <p:sldId id="306" r:id="rId48"/>
    <p:sldId id="274" r:id="rId49"/>
    <p:sldId id="315" r:id="rId50"/>
    <p:sldId id="316" r:id="rId51"/>
    <p:sldId id="275" r:id="rId52"/>
    <p:sldId id="276" r:id="rId53"/>
    <p:sldId id="307"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10/2/2023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82E8A00-77B6-4A70-9B96-8BF0FC867227}" type="datetime1">
              <a:rPr lang="en-US" smtClean="0"/>
              <a:t>10/2/2023</a:t>
            </a:fld>
            <a:endParaRPr lang="en-US"/>
          </a:p>
        </p:txBody>
      </p:sp>
      <p:sp>
        <p:nvSpPr>
          <p:cNvPr id="5"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32E1200-A2C0-4CC0-B4D2-DA27523E2D80}" type="datetime1">
              <a:rPr lang="en-US" smtClean="0"/>
              <a:t>10/2/2023</a:t>
            </a:fld>
            <a:endParaRPr lang="en-US"/>
          </a:p>
        </p:txBody>
      </p:sp>
      <p:sp>
        <p:nvSpPr>
          <p:cNvPr id="5"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F111E79C-D7A6-4735-B6E3-2F2FCBF252DF}" type="datetime1">
              <a:rPr lang="en-US" smtClean="0"/>
              <a:t>10/2/2023</a:t>
            </a:fld>
            <a:endParaRPr lang="en-US"/>
          </a:p>
        </p:txBody>
      </p:sp>
      <p:sp>
        <p:nvSpPr>
          <p:cNvPr id="5"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spcBef>
                <a:spcPts val="600"/>
              </a:spcBef>
              <a:spcAft>
                <a:spcPts val="600"/>
              </a:spcAft>
              <a:buFont typeface="Wingdings" panose="05000000000000000000" pitchFamily="2" charset="2"/>
              <a:buChar char="§"/>
              <a:defRPr sz="2000">
                <a:solidFill>
                  <a:schemeClr val="tx1"/>
                </a:solidFill>
                <a:latin typeface="Arial"/>
                <a:cs typeface="Arial"/>
              </a:defRPr>
            </a:lvl1pPr>
            <a:lvl2pPr>
              <a:spcBef>
                <a:spcPts val="300"/>
              </a:spcBef>
              <a:spcAft>
                <a:spcPts val="300"/>
              </a:spcAft>
              <a:buFont typeface="Wingdings" charset="2"/>
              <a:buChar char="§"/>
              <a:defRPr sz="1800">
                <a:solidFill>
                  <a:schemeClr val="tx1"/>
                </a:solidFill>
                <a:latin typeface="Arial"/>
                <a:cs typeface="Arial"/>
              </a:defRPr>
            </a:lvl2pPr>
            <a:lvl3pPr>
              <a:defRPr sz="1600">
                <a:solidFill>
                  <a:schemeClr val="tx1"/>
                </a:solidFill>
                <a:latin typeface="Arial"/>
                <a:cs typeface="Arial"/>
              </a:defRPr>
            </a:lvl3pPr>
            <a:lvl4pPr>
              <a:defRPr sz="1600">
                <a:solidFill>
                  <a:schemeClr val="tx1"/>
                </a:solidFill>
                <a:latin typeface="Arial"/>
                <a:cs typeface="Arial"/>
              </a:defRPr>
            </a:lvl4pPr>
            <a:lvl5pPr>
              <a:defRPr sz="160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fld id="{C1D2FC65-066E-40F5-8A06-69FF62836A17}" type="datetime1">
              <a:rPr lang="en-US" smtClean="0"/>
              <a:t>10/2/2023</a:t>
            </a:fld>
            <a:endParaRPr lang="en-US"/>
          </a:p>
        </p:txBody>
      </p:sp>
      <p:sp>
        <p:nvSpPr>
          <p:cNvPr id="5"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7D874B55-04E6-4977-B7E6-7A641633FB76}" type="datetime1">
              <a:rPr lang="en-US" smtClean="0"/>
              <a:t>10/2/2023</a:t>
            </a:fld>
            <a:endParaRPr lang="en-US"/>
          </a:p>
        </p:txBody>
      </p:sp>
      <p:sp>
        <p:nvSpPr>
          <p:cNvPr id="5"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F467C61A-F341-4192-840C-6252BFA73731}" type="datetime1">
              <a:rPr lang="en-US" smtClean="0"/>
              <a:t>10/2/2023</a:t>
            </a:fld>
            <a:endParaRPr lang="en-US"/>
          </a:p>
        </p:txBody>
      </p:sp>
      <p:sp>
        <p:nvSpPr>
          <p:cNvPr id="6"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B4EA4D86-E518-46E4-84B5-986CA9E63F2D}" type="datetime1">
              <a:rPr lang="en-US" smtClean="0"/>
              <a:t>10/2/2023</a:t>
            </a:fld>
            <a:endParaRPr lang="en-US"/>
          </a:p>
        </p:txBody>
      </p:sp>
      <p:sp>
        <p:nvSpPr>
          <p:cNvPr id="8"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E95EAEE-2673-42DC-83E9-12B394A67833}" type="datetime1">
              <a:rPr lang="en-US" smtClean="0"/>
              <a:t>10/2/2023</a:t>
            </a:fld>
            <a:endParaRPr lang="en-US"/>
          </a:p>
        </p:txBody>
      </p:sp>
      <p:sp>
        <p:nvSpPr>
          <p:cNvPr id="4"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93BD09D-EAEA-447E-B15C-43236A5849D1}" type="datetime1">
              <a:rPr lang="en-US" smtClean="0"/>
              <a:t>10/2/2023</a:t>
            </a:fld>
            <a:endParaRPr lang="en-US"/>
          </a:p>
        </p:txBody>
      </p:sp>
      <p:sp>
        <p:nvSpPr>
          <p:cNvPr id="3"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A63781B5-208E-4CE1-B08E-917F327CF9A9}" type="datetime1">
              <a:rPr lang="en-US" smtClean="0"/>
              <a:t>10/2/2023</a:t>
            </a:fld>
            <a:endParaRPr lang="en-US"/>
          </a:p>
        </p:txBody>
      </p:sp>
      <p:sp>
        <p:nvSpPr>
          <p:cNvPr id="6"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5A0E9378-A3F2-47B4-8B92-0F840367233F}" type="datetime1">
              <a:rPr lang="en-US" smtClean="0"/>
              <a:t>10/2/2023</a:t>
            </a:fld>
            <a:endParaRPr lang="en-US"/>
          </a:p>
        </p:txBody>
      </p:sp>
      <p:sp>
        <p:nvSpPr>
          <p:cNvPr id="6" name="Footer Placeholder 4"/>
          <p:cNvSpPr>
            <a:spLocks noGrp="1"/>
          </p:cNvSpPr>
          <p:nvPr>
            <p:ph type="ftr" sz="quarter" idx="11"/>
          </p:nvPr>
        </p:nvSpPr>
        <p:spPr/>
        <p:txBody>
          <a:bodyPr/>
          <a:lstStyle>
            <a:lvl1pPr>
              <a:defRPr/>
            </a:lvl1pPr>
          </a:lstStyle>
          <a:p>
            <a:r>
              <a:rPr lang="en-US"/>
              <a:t>Architectural design - CIS Department UTP</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837A149-4AE3-4F41-BC35-E3043548B2EF}" type="datetime1">
              <a:rPr lang="en-US" smtClean="0"/>
              <a:t>10/2/2023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Architectural design - CIS Department UTP</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3" name="Picture 2" descr="A logo of a university&#10;&#10;Description automatically generated">
            <a:extLst>
              <a:ext uri="{FF2B5EF4-FFF2-40B4-BE49-F238E27FC236}">
                <a16:creationId xmlns:a16="http://schemas.microsoft.com/office/drawing/2014/main" id="{9D5F1399-8B9B-FE80-778A-A388BB7C865A}"/>
              </a:ext>
            </a:extLst>
          </p:cNvPr>
          <p:cNvPicPr>
            <a:picLocks noChangeAspect="1"/>
          </p:cNvPicPr>
          <p:nvPr userDrawn="1"/>
        </p:nvPicPr>
        <p:blipFill>
          <a:blip r:embed="rId13"/>
          <a:stretch>
            <a:fillRect/>
          </a:stretch>
        </p:blipFill>
        <p:spPr>
          <a:xfrm>
            <a:off x="7924800" y="274638"/>
            <a:ext cx="1219200" cy="914400"/>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dirty="0">
                <a:solidFill>
                  <a:srgbClr val="0070C0"/>
                </a:solidFill>
              </a:rPr>
              <a:t>Architectural Design</a:t>
            </a:r>
          </a:p>
        </p:txBody>
      </p:sp>
      <p:sp>
        <p:nvSpPr>
          <p:cNvPr id="3" name="Subtitle 2"/>
          <p:cNvSpPr>
            <a:spLocks noGrp="1"/>
          </p:cNvSpPr>
          <p:nvPr>
            <p:ph type="subTitle" idx="1"/>
          </p:nvPr>
        </p:nvSpPr>
        <p:spPr>
          <a:xfrm>
            <a:off x="1371600" y="3886199"/>
            <a:ext cx="6400800" cy="2604541"/>
          </a:xfrm>
        </p:spPr>
        <p:txBody>
          <a:bodyPr/>
          <a:lstStyle/>
          <a:p>
            <a:r>
              <a:rPr lang="en-US" sz="2400" dirty="0">
                <a:solidFill>
                  <a:srgbClr val="00B0F0"/>
                </a:solidFill>
              </a:rPr>
              <a:t>Rafi Ullah</a:t>
            </a:r>
          </a:p>
          <a:p>
            <a:endParaRPr lang="en-US" sz="2400" dirty="0">
              <a:solidFill>
                <a:srgbClr val="00B0F0"/>
              </a:solidFill>
            </a:endParaRPr>
          </a:p>
          <a:p>
            <a:endParaRPr lang="en-US" sz="2400" dirty="0">
              <a:solidFill>
                <a:srgbClr val="00B0F0"/>
              </a:solidFill>
            </a:endParaRPr>
          </a:p>
          <a:p>
            <a:endParaRPr lang="en-US" sz="2400" dirty="0">
              <a:solidFill>
                <a:srgbClr val="00B0F0"/>
              </a:solidFill>
            </a:endParaRPr>
          </a:p>
          <a:p>
            <a:r>
              <a:rPr lang="en-US" sz="2000" dirty="0">
                <a:solidFill>
                  <a:srgbClr val="00B0F0"/>
                </a:solidFill>
              </a:rPr>
              <a:t>Computer and Information Sciences Department, </a:t>
            </a:r>
          </a:p>
          <a:p>
            <a:r>
              <a:rPr lang="en-US" sz="2000" dirty="0">
                <a:solidFill>
                  <a:srgbClr val="00B0F0"/>
                </a:solidFill>
              </a:rPr>
              <a:t>Universiti Teknologi PETRONAS Malaysia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a:t>
            </a:r>
            <a:r>
              <a:rPr lang="en-US" b="1" dirty="0">
                <a:solidFill>
                  <a:srgbClr val="FF0000"/>
                </a:solidFill>
              </a:rPr>
              <a:t>not cluttered with detail</a:t>
            </a:r>
            <a:r>
              <a:rPr lang="en-US" dirty="0"/>
              <a:t>. Stakeholders can relate to it and understand an abstract view of the system. They can then discuss the system without being confused by details.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Architectural design - CIS Department UTP</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several common decisions span all design processes, and these decisions affect the non-functional characteristics of the system.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customer requirements.</a:t>
            </a:r>
          </a:p>
          <a:p>
            <a:r>
              <a:rPr lang="en-US" dirty="0"/>
              <a:t>The architecture of a system may be designed around one or more architectural patterns or styles. </a:t>
            </a:r>
          </a:p>
          <a:p>
            <a:pPr lvl="1"/>
            <a:r>
              <a:rPr lang="en-US" dirty="0"/>
              <a:t>These capture the essence of an architecture and can be instantiated in different ways.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spcAft>
                <a:spcPts val="300"/>
              </a:spcAft>
            </a:pPr>
            <a:r>
              <a:rPr lang="en-US" dirty="0"/>
              <a:t>Performance</a:t>
            </a:r>
          </a:p>
          <a:p>
            <a:pPr lvl="1"/>
            <a:r>
              <a:rPr lang="en-US" dirty="0"/>
              <a:t>Localise critical operations and minimise communications. Use large rather than fine-grain components.</a:t>
            </a:r>
          </a:p>
          <a:p>
            <a:pPr>
              <a:spcAft>
                <a:spcPts val="300"/>
              </a:spcAft>
            </a:pPr>
            <a:r>
              <a:rPr lang="en-US" dirty="0"/>
              <a:t>Security</a:t>
            </a:r>
          </a:p>
          <a:p>
            <a:pPr lvl="1"/>
            <a:r>
              <a:rPr lang="en-US" dirty="0"/>
              <a:t>Use a layered architecture with critical assets in the inner layers.</a:t>
            </a:r>
          </a:p>
          <a:p>
            <a:pPr>
              <a:spcAft>
                <a:spcPts val="300"/>
              </a:spcAft>
            </a:pPr>
            <a:r>
              <a:rPr lang="en-US" dirty="0"/>
              <a:t>Safety</a:t>
            </a:r>
          </a:p>
          <a:p>
            <a:pPr lvl="1"/>
            <a:r>
              <a:rPr lang="en-US" dirty="0"/>
              <a:t>Localise safety-critical features in a small number of sub-systems.</a:t>
            </a:r>
          </a:p>
          <a:p>
            <a:pPr>
              <a:spcAft>
                <a:spcPts val="300"/>
              </a:spcAft>
            </a:pPr>
            <a:r>
              <a:rPr lang="en-US" dirty="0"/>
              <a:t>Availability</a:t>
            </a:r>
          </a:p>
          <a:p>
            <a:pPr lvl="1"/>
            <a:r>
              <a:rPr lang="en-US" dirty="0"/>
              <a:t>Include redundant components and mechanisms for fault tolerance.</a:t>
            </a:r>
          </a:p>
          <a:p>
            <a:pPr>
              <a:spcAft>
                <a:spcPts val="300"/>
              </a:spcAft>
            </a:pPr>
            <a:r>
              <a:rPr lang="en-US" dirty="0"/>
              <a:t>Maintainability</a:t>
            </a:r>
          </a:p>
          <a:p>
            <a:pPr lvl="1"/>
            <a:r>
              <a:rPr lang="en-US"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it is usually necessary to present multiple views of the software architecture.</a:t>
            </a:r>
            <a:r>
              <a:rPr lang="en-GB" dirty="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dirty="0"/>
              <a:t>A </a:t>
            </a:r>
            <a:r>
              <a:rPr lang="en-US" b="1" dirty="0">
                <a:solidFill>
                  <a:srgbClr val="FF0000"/>
                </a:solidFill>
              </a:rPr>
              <a:t>logical</a:t>
            </a:r>
            <a:r>
              <a:rPr lang="en-US" dirty="0"/>
              <a:t> view, which shows the key abstractions in the system as objects or object classes. </a:t>
            </a:r>
            <a:endParaRPr lang="en-GB" dirty="0"/>
          </a:p>
          <a:p>
            <a:r>
              <a:rPr lang="en-US" dirty="0"/>
              <a:t>A </a:t>
            </a:r>
            <a:r>
              <a:rPr lang="en-US" b="1" dirty="0">
                <a:solidFill>
                  <a:srgbClr val="FF0000"/>
                </a:solidFill>
              </a:rPr>
              <a:t>process</a:t>
            </a:r>
            <a:r>
              <a:rPr lang="en-US" dirty="0"/>
              <a:t> view, which shows how, at run-time, the system is composed of interacting processes. </a:t>
            </a:r>
            <a:endParaRPr lang="en-GB" dirty="0"/>
          </a:p>
          <a:p>
            <a:r>
              <a:rPr lang="en-US" dirty="0"/>
              <a:t>A </a:t>
            </a:r>
            <a:r>
              <a:rPr lang="en-US" b="1" dirty="0">
                <a:solidFill>
                  <a:srgbClr val="FF0000"/>
                </a:solidFill>
              </a:rPr>
              <a:t>development</a:t>
            </a:r>
            <a:r>
              <a:rPr lang="en-US" dirty="0"/>
              <a:t> view, which shows how the software is decomposed for development.</a:t>
            </a:r>
            <a:endParaRPr lang="en-GB" dirty="0"/>
          </a:p>
          <a:p>
            <a:r>
              <a:rPr lang="en-US" dirty="0"/>
              <a:t>A </a:t>
            </a:r>
            <a:r>
              <a:rPr lang="en-US" b="1" dirty="0">
                <a:solidFill>
                  <a:srgbClr val="FF0000"/>
                </a:solidFill>
              </a:rPr>
              <a:t>physical</a:t>
            </a:r>
            <a:r>
              <a:rPr lang="en-US" dirty="0"/>
              <a:t> view, which shows the system hardware and how software components are distributed across the processors in the system.</a:t>
            </a:r>
          </a:p>
          <a:p>
            <a:r>
              <a:rPr lang="en-US" dirty="0"/>
              <a:t>Related using </a:t>
            </a:r>
            <a:r>
              <a:rPr lang="en-US" b="1" dirty="0">
                <a:solidFill>
                  <a:srgbClr val="FF0000"/>
                </a:solidFill>
              </a:rPr>
              <a:t>use</a:t>
            </a:r>
            <a:r>
              <a:rPr lang="en-US" dirty="0"/>
              <a:t> </a:t>
            </a:r>
            <a:r>
              <a:rPr lang="en-US" b="1" dirty="0">
                <a:solidFill>
                  <a:srgbClr val="FF0000"/>
                </a:solidFill>
              </a:rPr>
              <a:t>cases</a:t>
            </a:r>
            <a:r>
              <a:rPr lang="en-US" dirty="0"/>
              <a:t> or scenarios (+1) </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a:t>
            </a:r>
            <a:r>
              <a:rPr lang="en-US" b="1" dirty="0">
                <a:solidFill>
                  <a:srgbClr val="FF0000"/>
                </a:solidFill>
              </a:rPr>
              <a:t>formal description </a:t>
            </a:r>
            <a:r>
              <a:rPr lang="en-US" dirty="0"/>
              <a:t>of good design practice, which has been tried and tested in different environments.</a:t>
            </a:r>
          </a:p>
          <a:p>
            <a:r>
              <a:rPr lang="en-US" dirty="0"/>
              <a:t>Patterns should include information about when they are and when they are not useful.</a:t>
            </a:r>
          </a:p>
          <a:p>
            <a:r>
              <a:rPr lang="en-US" dirty="0"/>
              <a:t>Patterns may be represented using </a:t>
            </a:r>
            <a:r>
              <a:rPr lang="en-US" dirty="0">
                <a:solidFill>
                  <a:srgbClr val="FF0000"/>
                </a:solidFill>
              </a:rPr>
              <a:t>tabular</a:t>
            </a:r>
            <a:r>
              <a:rPr lang="en-US" dirty="0"/>
              <a:t> and </a:t>
            </a:r>
            <a:r>
              <a:rPr lang="en-US" dirty="0">
                <a:solidFill>
                  <a:srgbClr val="FF0000"/>
                </a:solidFill>
              </a:rPr>
              <a:t>graphical</a:t>
            </a:r>
            <a:r>
              <a:rPr lang="en-US" dirty="0"/>
              <a:t>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4310682"/>
              </p:ext>
            </p:extLst>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pic>
        <p:nvPicPr>
          <p:cNvPr id="1638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pic>
        <p:nvPicPr>
          <p:cNvPr id="17410"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dirty="0"/>
              <a:t>Used to model the interfacing of sub-systems.</a:t>
            </a:r>
          </a:p>
          <a:p>
            <a:r>
              <a:rPr lang="en-GB" sz="2400" dirty="0"/>
              <a:t>Organises the system into a set of layers (or abstract machines) each of which provides a set of services.</a:t>
            </a:r>
          </a:p>
          <a:p>
            <a:r>
              <a:rPr lang="en-GB" sz="2400" dirty="0"/>
              <a:t>Supports the incremental development of sub-systems in different layers. When a layer interface changes, only the adjacent layer is affected.</a:t>
            </a:r>
          </a:p>
          <a:p>
            <a:r>
              <a:rPr lang="en-GB" sz="2400" dirty="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2649094"/>
              </p:ext>
            </p:extLst>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LIBSYS system</a:t>
            </a:r>
            <a:r>
              <a:rPr lang="en-GB" dirty="0"/>
              <a:t> </a:t>
            </a:r>
            <a:endParaRPr lang="en-US" dirty="0"/>
          </a:p>
        </p:txBody>
      </p:sp>
      <p:pic>
        <p:nvPicPr>
          <p:cNvPr id="4" name="Content Placeholder 3" descr="6.7 LIB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a:t>
            </a:r>
            <a:r>
              <a:rPr lang="en-US" dirty="0" err="1"/>
              <a:t>viewssuch</a:t>
            </a:r>
            <a:r>
              <a:rPr lang="en-US" dirty="0"/>
              <a:t>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Architectural design - CIS Department UTP</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29</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32</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a:t>
            </a:r>
            <a:r>
              <a:rPr lang="en-GB" dirty="0"/>
              <a:t> </a:t>
            </a:r>
            <a:endParaRPr lang="en-US" dirty="0"/>
          </a:p>
        </p:txBody>
      </p:sp>
      <p:pic>
        <p:nvPicPr>
          <p:cNvPr id="4" name="Content Placeholder 3" descr="6.13 Invoice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type="body"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Architectural design - CIS Department UTP</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a:t>Focus here is on transaction processing and language </a:t>
            </a:r>
            <a:r>
              <a:rPr lang="en-US" sz="2300"/>
              <a:t>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40</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43</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MHC-PMS</a:t>
            </a:r>
            <a:r>
              <a:rPr lang="en-GB" dirty="0"/>
              <a:t> </a:t>
            </a:r>
            <a:endParaRPr lang="en-US" dirty="0"/>
          </a:p>
        </p:txBody>
      </p:sp>
      <p:pic>
        <p:nvPicPr>
          <p:cNvPr id="5" name="Content Placeholder 4" descr="6.17 MHC-PM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Architectural design - CIS Department UTP</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18)</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Architectural design - CIS Department UTP</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Architectural design - CIS Department UTP</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pic>
        <p:nvPicPr>
          <p:cNvPr id="2662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Architectural design - CIS Department UTP</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FF0000"/>
                </a:solidFill>
              </a:rPr>
              <a:t>Architecture in the small </a:t>
            </a:r>
            <a:r>
              <a:rPr lang="en-US" dirty="0"/>
              <a:t>is concerned with the architecture of individual programs. At this level, we are concerned with the way that an individual program is decomposed into components.  </a:t>
            </a:r>
            <a:endParaRPr lang="en-GB" dirty="0"/>
          </a:p>
          <a:p>
            <a:r>
              <a:rPr lang="en-US" dirty="0">
                <a:solidFill>
                  <a:srgbClr val="FF0000"/>
                </a:solidFill>
              </a:rPr>
              <a:t>Architecture in the large </a:t>
            </a:r>
            <a:r>
              <a:rPr lang="en-US" dirty="0"/>
              <a:t>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a:t>
            </a:r>
            <a:r>
              <a:rPr lang="en-GB" b="1" dirty="0">
                <a:solidFill>
                  <a:srgbClr val="FF0000"/>
                </a:solidFill>
              </a:rPr>
              <a:t>used</a:t>
            </a:r>
            <a:r>
              <a:rPr lang="en-GB" dirty="0"/>
              <a:t>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r>
              <a:rPr lang="en-US" dirty="0"/>
              <a:t>But these have been </a:t>
            </a:r>
            <a:r>
              <a:rPr lang="en-US" b="1" dirty="0">
                <a:solidFill>
                  <a:srgbClr val="FF0000"/>
                </a:solidFill>
              </a:rPr>
              <a:t>criticized</a:t>
            </a:r>
            <a:r>
              <a:rPr lang="en-US" dirty="0"/>
              <a:t> because they lack </a:t>
            </a:r>
            <a:r>
              <a:rPr lang="en-US" b="1" dirty="0">
                <a:solidFill>
                  <a:srgbClr val="FF0000"/>
                </a:solidFill>
              </a:rPr>
              <a:t>semantics</a:t>
            </a:r>
            <a:r>
              <a:rPr lang="en-US" dirty="0"/>
              <a:t>, and do not show the types of relationships between entities nor the visible properties of entities in the architecture.</a:t>
            </a:r>
          </a:p>
          <a:p>
            <a:r>
              <a:rPr lang="en-US" dirty="0"/>
              <a:t>Depends on the use of architectural models. The requirements for model semantics depend on how the models are used.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a:t>Architectural design - CIS Department UTP</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4743</TotalTime>
  <Words>3531</Words>
  <Application>Microsoft Office PowerPoint</Application>
  <PresentationFormat>On-screen Show (4:3)</PresentationFormat>
  <Paragraphs>364</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Helvetica</vt:lpstr>
      <vt:lpstr>Wingdings</vt:lpstr>
      <vt:lpstr>Zapf Dingbats</vt:lpstr>
      <vt:lpstr>SE9</vt:lpstr>
      <vt:lpstr>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Rafi Ullah - Dr (ACAD/UTP)</cp:lastModifiedBy>
  <cp:revision>19</cp:revision>
  <dcterms:created xsi:type="dcterms:W3CDTF">2010-01-18T20:35:25Z</dcterms:created>
  <dcterms:modified xsi:type="dcterms:W3CDTF">2023-10-02T05:52:38Z</dcterms:modified>
</cp:coreProperties>
</file>