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58" r:id="rId5"/>
    <p:sldId id="272" r:id="rId6"/>
    <p:sldId id="260" r:id="rId7"/>
    <p:sldId id="264" r:id="rId8"/>
    <p:sldId id="283" r:id="rId9"/>
    <p:sldId id="279" r:id="rId10"/>
    <p:sldId id="270" r:id="rId11"/>
    <p:sldId id="275" r:id="rId12"/>
    <p:sldId id="286" r:id="rId13"/>
    <p:sldId id="284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81" autoAdjust="0"/>
    <p:restoredTop sz="93826" autoAdjust="0"/>
  </p:normalViewPr>
  <p:slideViewPr>
    <p:cSldViewPr snapToGrid="0">
      <p:cViewPr varScale="1">
        <p:scale>
          <a:sx n="67" d="100"/>
          <a:sy n="67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FE9D46C-064B-4F76-943D-D68731B8E01F}" type="datetimeFigureOut">
              <a:rPr lang="he-IL" smtClean="0"/>
              <a:t>ח'/אב/תש"ף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784EDF8-15B5-486B-9E56-6496CBE40F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10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C00A-A166-4E53-81BB-52370506A09D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89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24CC-E03F-4F08-BD67-593BF49C038B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22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8739-E45E-463C-8D2F-F82A3DFF2F6A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35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5AEA-1807-4F37-A8D0-5C7C44446279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253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975C-564A-466B-95F0-0EB4D1A2FB5C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096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9D21-546E-43C5-AAE8-F7CAA1AB757A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485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C272-8584-4A14-860A-82770859B06C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914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E8E5-CA66-475B-84D1-F3CF8EA130EF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2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675-3612-4E94-88F1-AE004CCC83A6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50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D8AF-CADE-4D3B-8E5A-C47ED991DB7E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935D-9476-4457-BCD0-8419983C95BE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9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CFE3-44D8-4DE5-B458-54BD5CB7E160}" type="datetime8">
              <a:rPr lang="he-IL" smtClean="0"/>
              <a:t>29 יולי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8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BBA-D89A-48D1-9C46-B35847A7B5C2}" type="datetime8">
              <a:rPr lang="he-IL" smtClean="0"/>
              <a:t>29 יולי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684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FC69-D0A6-4820-A578-D1BAD05BA6C5}" type="datetime8">
              <a:rPr lang="he-IL" smtClean="0"/>
              <a:t>29 יולי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24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B221-2180-4BD5-9B40-28D29AB2EC2B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0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45D8-F4A2-477E-9226-51B1779B5019}" type="datetime8">
              <a:rPr lang="he-IL" smtClean="0"/>
              <a:t>29 יולי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72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5079-0869-4F3F-B752-CCF0B6CF6547}" type="datetime8">
              <a:rPr lang="he-IL" smtClean="0"/>
              <a:t>29 יולי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7544AD-423B-4C1A-B324-48AD98445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0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jpeg"/><Relationship Id="rId7" Type="http://schemas.openxmlformats.org/officeDocument/2006/relationships/image" Target="../media/image2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685800"/>
            <a:ext cx="8131550" cy="2460000"/>
          </a:xfrm>
        </p:spPr>
        <p:txBody>
          <a:bodyPr>
            <a:noAutofit/>
          </a:bodyPr>
          <a:lstStyle/>
          <a:p>
            <a:pPr algn="ctr" rtl="0"/>
            <a:r>
              <a:rPr lang="en-US" sz="3600" b="1" dirty="0"/>
              <a:t>Identification and classification of ultrasonic vocalizations in mice using Deep Neural Networks in order to predict autistic behavior</a:t>
            </a:r>
            <a:endParaRPr lang="en-US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ACA79D-E61E-4557-9C2B-5EB76AEA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3848099"/>
            <a:ext cx="8131550" cy="21525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Omri Malbin</a:t>
            </a:r>
          </a:p>
          <a:p>
            <a:r>
              <a:rPr lang="en-US" dirty="0"/>
              <a:t>Yaniv </a:t>
            </a:r>
            <a:r>
              <a:rPr lang="en-US" dirty="0" err="1"/>
              <a:t>Rotaru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Supervisors:</a:t>
            </a:r>
          </a:p>
          <a:p>
            <a:r>
              <a:rPr lang="en-US" dirty="0"/>
              <a:t>Prof </a:t>
            </a:r>
            <a:r>
              <a:rPr lang="en-US" dirty="0" err="1"/>
              <a:t>Hava</a:t>
            </a:r>
            <a:r>
              <a:rPr lang="en-US" dirty="0"/>
              <a:t> Golan</a:t>
            </a:r>
          </a:p>
          <a:p>
            <a:r>
              <a:rPr lang="en-US" dirty="0"/>
              <a:t>Dr </a:t>
            </a:r>
            <a:r>
              <a:rPr lang="en-US" dirty="0" err="1"/>
              <a:t>Dror</a:t>
            </a:r>
            <a:r>
              <a:rPr lang="en-US" dirty="0"/>
              <a:t> Lederman</a:t>
            </a:r>
            <a:endParaRPr lang="he-IL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21DD00-F87F-4CC5-AFF6-6D74C2C2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5" y="3513207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1</a:t>
            </a:fld>
            <a:endParaRPr lang="he-IL"/>
          </a:p>
        </p:txBody>
      </p:sp>
      <p:pic>
        <p:nvPicPr>
          <p:cNvPr id="6" name="תמונה 5" descr="תמונה שמכילה אדם, מקורה, איש, אלקטרוניקה&#10;&#10;התיאור נוצר באופן אוטומטי">
            <a:extLst>
              <a:ext uri="{FF2B5EF4-FFF2-40B4-BE49-F238E27FC236}">
                <a16:creationId xmlns:a16="http://schemas.microsoft.com/office/drawing/2014/main" id="{7E887FA4-A848-4461-B39E-1C00D3E3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82" y="3251085"/>
            <a:ext cx="4305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using CNN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ACA79D-E61E-4557-9C2B-5EB76AEA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1895475"/>
            <a:ext cx="8131550" cy="3358453"/>
          </a:xfrm>
        </p:spPr>
        <p:txBody>
          <a:bodyPr>
            <a:normAutofit/>
          </a:bodyPr>
          <a:lstStyle/>
          <a:p>
            <a:pPr marL="571500" indent="-571500" rtl="0">
              <a:buFont typeface="Arial" panose="020B0604020202020204" pitchFamily="34" charset="0"/>
              <a:buChar char="•"/>
            </a:pPr>
            <a:r>
              <a:rPr lang="en-US" sz="3600" dirty="0"/>
              <a:t>Convolutional Neural Network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37648AA-9632-4ED0-8609-B8173E0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10</a:t>
            </a:fld>
            <a:endParaRPr lang="he-IL"/>
          </a:p>
        </p:txBody>
      </p:sp>
      <p:pic>
        <p:nvPicPr>
          <p:cNvPr id="5" name="תמונה 4" descr="Artificial neural network Deep learning Convolutional neural ...">
            <a:extLst>
              <a:ext uri="{FF2B5EF4-FFF2-40B4-BE49-F238E27FC236}">
                <a16:creationId xmlns:a16="http://schemas.microsoft.com/office/drawing/2014/main" id="{2C20FF92-2468-49D9-B68E-7FE12E508A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18" y="2853626"/>
            <a:ext cx="5743831" cy="36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43DA421-0755-487D-A87E-DBF672AF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06" y="3789214"/>
            <a:ext cx="4161093" cy="18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2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185" y="387237"/>
            <a:ext cx="7909374" cy="1038225"/>
          </a:xfrm>
        </p:spPr>
        <p:txBody>
          <a:bodyPr>
            <a:normAutofit/>
          </a:bodyPr>
          <a:lstStyle/>
          <a:p>
            <a:r>
              <a:rPr lang="en-US" dirty="0"/>
              <a:t>Results – CNN</a:t>
            </a:r>
            <a:endParaRPr lang="he-IL" dirty="0"/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D197376-FE26-4F19-A672-30C276B0C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17" y="3214561"/>
            <a:ext cx="3378341" cy="3325882"/>
          </a:xfrm>
          <a:prstGeom prst="rect">
            <a:avLst/>
          </a:prstGeom>
        </p:spPr>
      </p:pic>
      <p:pic>
        <p:nvPicPr>
          <p:cNvPr id="8" name="תמונה 7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20A54E61-EDEB-45F0-B5B9-5D80D646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16" y="4760190"/>
            <a:ext cx="3378341" cy="1780253"/>
          </a:xfrm>
          <a:prstGeom prst="rect">
            <a:avLst/>
          </a:prstGeom>
        </p:spPr>
      </p:pic>
      <p:pic>
        <p:nvPicPr>
          <p:cNvPr id="11" name="תמונה 10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63D6CC1D-3E1E-4496-8770-B7C5DDC33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08" y="4743691"/>
            <a:ext cx="3264658" cy="1749114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BA1D916-B0D0-4F9F-8957-0223D47D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11</a:t>
            </a:fld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8546D7C-E510-4480-891A-D6E4517E9CBF}"/>
              </a:ext>
            </a:extLst>
          </p:cNvPr>
          <p:cNvSpPr txBox="1"/>
          <p:nvPr/>
        </p:nvSpPr>
        <p:spPr>
          <a:xfrm>
            <a:off x="921695" y="1561623"/>
            <a:ext cx="302806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2 syllables – frequency steps vs complex</a:t>
            </a:r>
            <a:endParaRPr lang="he-IL" sz="2800" b="1" dirty="0"/>
          </a:p>
        </p:txBody>
      </p:sp>
      <p:sp>
        <p:nvSpPr>
          <p:cNvPr id="12" name="תיבת טקסט 4">
            <a:extLst>
              <a:ext uri="{FF2B5EF4-FFF2-40B4-BE49-F238E27FC236}">
                <a16:creationId xmlns:a16="http://schemas.microsoft.com/office/drawing/2014/main" id="{B9193C1C-D770-4E97-B02C-C14EE0229BA0}"/>
              </a:ext>
            </a:extLst>
          </p:cNvPr>
          <p:cNvSpPr txBox="1"/>
          <p:nvPr/>
        </p:nvSpPr>
        <p:spPr>
          <a:xfrm>
            <a:off x="5418296" y="284598"/>
            <a:ext cx="302806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Model Prediction</a:t>
            </a:r>
            <a:endParaRPr lang="he-IL" sz="1600" dirty="0"/>
          </a:p>
        </p:txBody>
      </p:sp>
      <p:sp>
        <p:nvSpPr>
          <p:cNvPr id="13" name="תיבת טקסט 4">
            <a:extLst>
              <a:ext uri="{FF2B5EF4-FFF2-40B4-BE49-F238E27FC236}">
                <a16:creationId xmlns:a16="http://schemas.microsoft.com/office/drawing/2014/main" id="{26C65962-6B04-4E8E-BAC7-85AB0607EB99}"/>
              </a:ext>
            </a:extLst>
          </p:cNvPr>
          <p:cNvSpPr txBox="1"/>
          <p:nvPr/>
        </p:nvSpPr>
        <p:spPr>
          <a:xfrm>
            <a:off x="8707292" y="317557"/>
            <a:ext cx="302806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Model Errors</a:t>
            </a:r>
            <a:endParaRPr lang="he-IL" sz="1600" dirty="0"/>
          </a:p>
        </p:txBody>
      </p:sp>
      <p:pic>
        <p:nvPicPr>
          <p:cNvPr id="10" name="Picture 9" descr="A picture containing window, sitting, clock, large&#10;&#10;Description automatically generated">
            <a:extLst>
              <a:ext uri="{FF2B5EF4-FFF2-40B4-BE49-F238E27FC236}">
                <a16:creationId xmlns:a16="http://schemas.microsoft.com/office/drawing/2014/main" id="{68A5F883-700D-4D16-8426-446B39127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01" y="623152"/>
            <a:ext cx="3226315" cy="3677915"/>
          </a:xfrm>
          <a:prstGeom prst="rect">
            <a:avLst/>
          </a:prstGeom>
        </p:spPr>
      </p:pic>
      <p:pic>
        <p:nvPicPr>
          <p:cNvPr id="15" name="Picture 14" descr="A picture containing window, sitting, water, large&#10;&#10;Description automatically generated">
            <a:extLst>
              <a:ext uri="{FF2B5EF4-FFF2-40B4-BE49-F238E27FC236}">
                <a16:creationId xmlns:a16="http://schemas.microsoft.com/office/drawing/2014/main" id="{D216E9F2-A589-4D9C-B649-663238053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09" y="623152"/>
            <a:ext cx="3116036" cy="36779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07F123-CA01-4DD8-A79B-F9373FF4B9A1}"/>
              </a:ext>
            </a:extLst>
          </p:cNvPr>
          <p:cNvSpPr/>
          <p:nvPr/>
        </p:nvSpPr>
        <p:spPr>
          <a:xfrm>
            <a:off x="5249333" y="4374359"/>
            <a:ext cx="6942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bottom left is true label and bottom right is model prediction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5169DF80-3B99-4340-A255-AD67ACDCB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70" y="1384257"/>
            <a:ext cx="1068945" cy="82107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C749A92-AA25-406E-A18D-0B9E363A4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921" y="2292678"/>
            <a:ext cx="1014394" cy="7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95" y="365194"/>
            <a:ext cx="7909374" cy="1038225"/>
          </a:xfrm>
        </p:spPr>
        <p:txBody>
          <a:bodyPr>
            <a:normAutofit/>
          </a:bodyPr>
          <a:lstStyle/>
          <a:p>
            <a:r>
              <a:rPr lang="en-US" dirty="0"/>
              <a:t>Results – CNN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BA1D916-B0D0-4F9F-8957-0223D47D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12</a:t>
            </a:fld>
            <a:endParaRPr lang="he-IL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3E191DB-0947-405C-8522-AC266002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58" y="2681863"/>
            <a:ext cx="3727942" cy="36700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62CCCA5-A6E1-4AA9-8D2C-E39D6A2F2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47" y="2582424"/>
            <a:ext cx="3727942" cy="367005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9886678-335D-4E13-A5B7-84C266D16A65}"/>
              </a:ext>
            </a:extLst>
          </p:cNvPr>
          <p:cNvSpPr txBox="1"/>
          <p:nvPr/>
        </p:nvSpPr>
        <p:spPr>
          <a:xfrm>
            <a:off x="2805921" y="2097087"/>
            <a:ext cx="29137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Complex &amp; Frequency Steps  &amp; Composite</a:t>
            </a:r>
            <a:endParaRPr lang="he-IL" sz="16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564696F-F66E-4BDE-88D8-D9A4D9080603}"/>
              </a:ext>
            </a:extLst>
          </p:cNvPr>
          <p:cNvSpPr txBox="1"/>
          <p:nvPr/>
        </p:nvSpPr>
        <p:spPr>
          <a:xfrm>
            <a:off x="7260264" y="1997649"/>
            <a:ext cx="33091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Complex &amp; Frequency Steps  &amp; Composite &amp; noise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65CD584-C6F0-4C49-B6C3-023188F98619}"/>
              </a:ext>
            </a:extLst>
          </p:cNvPr>
          <p:cNvSpPr txBox="1"/>
          <p:nvPr/>
        </p:nvSpPr>
        <p:spPr>
          <a:xfrm>
            <a:off x="3067931" y="1488136"/>
            <a:ext cx="30280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3 syllables</a:t>
            </a:r>
            <a:endParaRPr lang="he-IL" sz="2800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79ED6C4-A8D2-4C4F-AFF4-6CBC17A2BE51}"/>
              </a:ext>
            </a:extLst>
          </p:cNvPr>
          <p:cNvSpPr txBox="1"/>
          <p:nvPr/>
        </p:nvSpPr>
        <p:spPr>
          <a:xfrm>
            <a:off x="7865420" y="1429972"/>
            <a:ext cx="30280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4 syllables</a:t>
            </a:r>
            <a:endParaRPr lang="he-IL" sz="2800" b="1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D094258-4510-4420-BB9E-A4DE3AED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475" y="373808"/>
            <a:ext cx="1068945" cy="82107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D66BBA2-C2DF-4E06-9A90-29D56E395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711" y="406971"/>
            <a:ext cx="1014394" cy="78791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6382B7F-35AF-4FBC-9C42-AD7349B52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397" y="364469"/>
            <a:ext cx="948368" cy="83041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9E0BEFA-22F9-4693-8FAC-BA6BCB4A0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057" y="358277"/>
            <a:ext cx="641375" cy="8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4616F8-A5F9-45C9-9CA9-CD64EAD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13</a:t>
            </a:fld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A17235B-F016-4CE0-BECC-04985129535C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There is still work to do.</a:t>
            </a:r>
            <a:endParaRPr lang="he-IL" sz="32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Increasing the</a:t>
            </a:r>
            <a:r>
              <a:rPr lang="he-IL" sz="3200" dirty="0"/>
              <a:t> </a:t>
            </a:r>
            <a:r>
              <a:rPr lang="en-US" sz="3200" dirty="0"/>
              <a:t>amount of labeled data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Supervised learning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Another option is to consider </a:t>
            </a:r>
            <a:r>
              <a:rPr lang="en-US" sz="3200" dirty="0">
                <a:solidFill>
                  <a:schemeClr val="tx1"/>
                </a:solidFill>
              </a:rPr>
              <a:t>other</a:t>
            </a:r>
            <a:r>
              <a:rPr lang="en-US" sz="3200" dirty="0"/>
              <a:t> architectures; work with the signal and not with the spectrogram.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146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4616F8-A5F9-45C9-9CA9-CD64EAD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14</a:t>
            </a:fld>
            <a:endParaRPr lang="he-I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BC9848-B117-4C23-B956-EFD719B4ED2C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[1]	</a:t>
            </a:r>
            <a:r>
              <a:rPr lang="en-US" dirty="0"/>
              <a:t>S. E. Bryson, S. J. Rogers, and E. </a:t>
            </a:r>
            <a:r>
              <a:rPr lang="en-US" dirty="0" err="1"/>
              <a:t>Fombonne</a:t>
            </a:r>
            <a:r>
              <a:rPr lang="en-US" dirty="0"/>
              <a:t>, “Autism Spectrum Disorders: Early Detection, Intervention, Education, and Psychopharmacological Management,” Canadian Journal of Psychiatry. 2003. </a:t>
            </a:r>
          </a:p>
          <a:p>
            <a:pPr rtl="0"/>
            <a:r>
              <a:rPr lang="en-GB" dirty="0"/>
              <a:t>[2]	M. </a:t>
            </a:r>
            <a:r>
              <a:rPr lang="en-GB" dirty="0" err="1"/>
              <a:t>Wöhr</a:t>
            </a:r>
            <a:r>
              <a:rPr lang="en-GB" dirty="0"/>
              <a:t> and R. K. W. </a:t>
            </a:r>
            <a:r>
              <a:rPr lang="en-GB" dirty="0" err="1"/>
              <a:t>Schwarting</a:t>
            </a:r>
            <a:r>
              <a:rPr lang="en-GB" dirty="0"/>
              <a:t>, “Affective communication in rodents : ultrasonic vocalizations as a tool for research on emotion and motivation,” pp. 81–97, 2013.</a:t>
            </a:r>
          </a:p>
          <a:p>
            <a:pPr rtl="0"/>
            <a:r>
              <a:rPr lang="en-GB" dirty="0"/>
              <a:t>[3]	M. L. </a:t>
            </a:r>
            <a:r>
              <a:rPr lang="en-GB" dirty="0" err="1"/>
              <a:t>Scattoni</a:t>
            </a:r>
            <a:r>
              <a:rPr lang="en-GB" dirty="0"/>
              <a:t>, S. U. </a:t>
            </a:r>
            <a:r>
              <a:rPr lang="en-GB" dirty="0" err="1"/>
              <a:t>Gandhy</a:t>
            </a:r>
            <a:r>
              <a:rPr lang="en-GB" dirty="0"/>
              <a:t>, L. </a:t>
            </a:r>
            <a:r>
              <a:rPr lang="en-GB" dirty="0" err="1"/>
              <a:t>Ricceri</a:t>
            </a:r>
            <a:r>
              <a:rPr lang="en-GB" dirty="0"/>
              <a:t>, and J. N. Crawley, “Unusual Repertoire of Vocalizations in the BTBR T + </a:t>
            </a:r>
            <a:r>
              <a:rPr lang="en-GB" dirty="0" err="1"/>
              <a:t>tf</a:t>
            </a:r>
            <a:r>
              <a:rPr lang="en-GB" dirty="0"/>
              <a:t> / J Mouse Model of Autism,” vol. 3, no. 8, pp. 48–52, 2008.</a:t>
            </a:r>
          </a:p>
          <a:p>
            <a:pPr rtl="0"/>
            <a:r>
              <a:rPr lang="en-GB" dirty="0"/>
              <a:t>[4] 	S. M. Mousavi, W. Zhu, W. Ellsworth and G. </a:t>
            </a:r>
            <a:r>
              <a:rPr lang="en-GB" dirty="0" err="1"/>
              <a:t>Beroza</a:t>
            </a:r>
            <a:r>
              <a:rPr lang="en-GB" dirty="0"/>
              <a:t>, "Unsupervised Clustering of Seismic Signals Using Deep Convolutional Autoencoders," in IEEE Geoscience and Remote Sensing Letters, vol. 16, no. 11, pp. 1693-1697, Nov. 2019 </a:t>
            </a:r>
          </a:p>
          <a:p>
            <a:pPr rtl="0"/>
            <a:r>
              <a:rPr lang="en-GB" dirty="0"/>
              <a:t>[5] 	R. Abbasi et al., “Applying convolutional neural networks to the analysis of mouse ultrasonic vocalizations,” in 23rd international congress on Acoustics, pp. 2925–2931, 2019.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ACA79D-E61E-4557-9C2B-5EB76AEA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002" y="1895475"/>
            <a:ext cx="8817856" cy="1533525"/>
          </a:xfrm>
        </p:spPr>
        <p:txBody>
          <a:bodyPr>
            <a:normAutofit fontScale="62500" lnSpcReduction="2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ASD – Autism Spectrum Disorder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USV – Ultrasonic Vocalizations (mice)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70,000 USV recordings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main Labeled syllables – 5891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B8808A-3063-4603-9795-7524B3C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BA358BF-CFD0-4BF4-B1AE-4919F059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98" y="3789717"/>
            <a:ext cx="7761663" cy="29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Spectrograms – our data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4616F8-A5F9-45C9-9CA9-CD64EAD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3</a:t>
            </a:fld>
            <a:endParaRPr lang="he-IL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E6933D9-0507-4301-8EDF-6FE7F441D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3" name="תמונה 12" descr="תמונה שמכילה ירוק&#10;&#10;התיאור נוצר באופן אוטומטי">
            <a:extLst>
              <a:ext uri="{FF2B5EF4-FFF2-40B4-BE49-F238E27FC236}">
                <a16:creationId xmlns:a16="http://schemas.microsoft.com/office/drawing/2014/main" id="{2979C7C5-4CC0-42B3-9D98-075A831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47" y="2571751"/>
            <a:ext cx="3108639" cy="3733798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61C6515-9148-4E4B-91DF-2FE4F51A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00" y="2571752"/>
            <a:ext cx="3176498" cy="3733798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FC2106E0-2BC4-4C8F-A043-10362C715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12" y="2571750"/>
            <a:ext cx="3108639" cy="3733798"/>
          </a:xfrm>
          <a:prstGeom prst="rect">
            <a:avLst/>
          </a:prstGeom>
        </p:spPr>
      </p:pic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46412CDB-B0DA-495C-BCCB-C3CD1927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98279"/>
              </p:ext>
            </p:extLst>
          </p:nvPr>
        </p:nvGraphicFramePr>
        <p:xfrm>
          <a:off x="1311578" y="1670727"/>
          <a:ext cx="10612672" cy="618585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501472">
                  <a:extLst>
                    <a:ext uri="{9D8B030D-6E8A-4147-A177-3AD203B41FA5}">
                      <a16:colId xmlns:a16="http://schemas.microsoft.com/office/drawing/2014/main" val="1428874537"/>
                    </a:ext>
                  </a:extLst>
                </a:gridCol>
                <a:gridCol w="801922">
                  <a:extLst>
                    <a:ext uri="{9D8B030D-6E8A-4147-A177-3AD203B41FA5}">
                      <a16:colId xmlns:a16="http://schemas.microsoft.com/office/drawing/2014/main" val="1003091066"/>
                    </a:ext>
                  </a:extLst>
                </a:gridCol>
                <a:gridCol w="836047">
                  <a:extLst>
                    <a:ext uri="{9D8B030D-6E8A-4147-A177-3AD203B41FA5}">
                      <a16:colId xmlns:a16="http://schemas.microsoft.com/office/drawing/2014/main" val="2259199197"/>
                    </a:ext>
                  </a:extLst>
                </a:gridCol>
                <a:gridCol w="1006668">
                  <a:extLst>
                    <a:ext uri="{9D8B030D-6E8A-4147-A177-3AD203B41FA5}">
                      <a16:colId xmlns:a16="http://schemas.microsoft.com/office/drawing/2014/main" val="3579486334"/>
                    </a:ext>
                  </a:extLst>
                </a:gridCol>
                <a:gridCol w="597176">
                  <a:extLst>
                    <a:ext uri="{9D8B030D-6E8A-4147-A177-3AD203B41FA5}">
                      <a16:colId xmlns:a16="http://schemas.microsoft.com/office/drawing/2014/main" val="3949360330"/>
                    </a:ext>
                  </a:extLst>
                </a:gridCol>
                <a:gridCol w="1126104">
                  <a:extLst>
                    <a:ext uri="{9D8B030D-6E8A-4147-A177-3AD203B41FA5}">
                      <a16:colId xmlns:a16="http://schemas.microsoft.com/office/drawing/2014/main" val="665420338"/>
                    </a:ext>
                  </a:extLst>
                </a:gridCol>
                <a:gridCol w="733674">
                  <a:extLst>
                    <a:ext uri="{9D8B030D-6E8A-4147-A177-3AD203B41FA5}">
                      <a16:colId xmlns:a16="http://schemas.microsoft.com/office/drawing/2014/main" val="586987593"/>
                    </a:ext>
                  </a:extLst>
                </a:gridCol>
                <a:gridCol w="580113">
                  <a:extLst>
                    <a:ext uri="{9D8B030D-6E8A-4147-A177-3AD203B41FA5}">
                      <a16:colId xmlns:a16="http://schemas.microsoft.com/office/drawing/2014/main" val="3389804753"/>
                    </a:ext>
                  </a:extLst>
                </a:gridCol>
                <a:gridCol w="989606">
                  <a:extLst>
                    <a:ext uri="{9D8B030D-6E8A-4147-A177-3AD203B41FA5}">
                      <a16:colId xmlns:a16="http://schemas.microsoft.com/office/drawing/2014/main" val="1095284104"/>
                    </a:ext>
                  </a:extLst>
                </a:gridCol>
                <a:gridCol w="580113">
                  <a:extLst>
                    <a:ext uri="{9D8B030D-6E8A-4147-A177-3AD203B41FA5}">
                      <a16:colId xmlns:a16="http://schemas.microsoft.com/office/drawing/2014/main" val="1500069668"/>
                    </a:ext>
                  </a:extLst>
                </a:gridCol>
                <a:gridCol w="972544">
                  <a:extLst>
                    <a:ext uri="{9D8B030D-6E8A-4147-A177-3AD203B41FA5}">
                      <a16:colId xmlns:a16="http://schemas.microsoft.com/office/drawing/2014/main" val="4121116417"/>
                    </a:ext>
                  </a:extLst>
                </a:gridCol>
                <a:gridCol w="887233">
                  <a:extLst>
                    <a:ext uri="{9D8B030D-6E8A-4147-A177-3AD203B41FA5}">
                      <a16:colId xmlns:a16="http://schemas.microsoft.com/office/drawing/2014/main" val="1704214249"/>
                    </a:ext>
                  </a:extLst>
                </a:gridCol>
              </a:tblGrid>
              <a:tr h="398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frequency steps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chevron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complex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composite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two-syllable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upward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flat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harmonics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short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downward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Lables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7062128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1462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860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805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644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613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467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394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239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161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156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u="none" strike="noStrike">
                          <a:effectLst/>
                        </a:rPr>
                        <a:t>90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Counts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357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6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ACA79D-E61E-4557-9C2B-5EB76AEA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1895475"/>
            <a:ext cx="8131550" cy="3855085"/>
          </a:xfrm>
        </p:spPr>
        <p:txBody>
          <a:bodyPr>
            <a:normAutofit fontScale="92500"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Main goal – diagnosing autism at early stage of infancy.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Developing new classification algorithm for mice syllables.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Analyzing the statistical differences between syllables – Autism vs Non-Autism in order to deduct on autistic-like behavior in mice models.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4616F8-A5F9-45C9-9CA9-CD64EAD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4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8131550" cy="1038225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ACA79D-E61E-4557-9C2B-5EB76AEA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124" y="1895475"/>
            <a:ext cx="8131550" cy="3358453"/>
          </a:xfrm>
        </p:spPr>
        <p:txBody>
          <a:bodyPr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Machine learning vs deep learning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Unsupervised vs supervised learning</a:t>
            </a:r>
          </a:p>
        </p:txBody>
      </p:sp>
      <p:pic>
        <p:nvPicPr>
          <p:cNvPr id="1026" name="Picture 2" descr="Let's Understand the Difference between Machine Learning Vs. Deep ...">
            <a:extLst>
              <a:ext uri="{FF2B5EF4-FFF2-40B4-BE49-F238E27FC236}">
                <a16:creationId xmlns:a16="http://schemas.microsoft.com/office/drawing/2014/main" id="{81F35D39-824E-424C-9B05-4594618D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2" y="3428999"/>
            <a:ext cx="4706162" cy="25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B8808A-3063-4603-9795-7524B3C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5</a:t>
            </a:fld>
            <a:endParaRPr lang="he-IL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2D1DBA-8ACB-41C1-824D-B2A48C6D2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22" y="3428999"/>
            <a:ext cx="4664578" cy="26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485775"/>
            <a:ext cx="5313738" cy="1038225"/>
          </a:xfrm>
        </p:spPr>
        <p:txBody>
          <a:bodyPr>
            <a:normAutofit fontScale="90000"/>
          </a:bodyPr>
          <a:lstStyle/>
          <a:p>
            <a:r>
              <a:rPr lang="en-US"/>
              <a:t>Clustering using autoencoders</a:t>
            </a:r>
            <a:endParaRPr lang="he-IL" dirty="0"/>
          </a:p>
        </p:txBody>
      </p:sp>
      <p:pic>
        <p:nvPicPr>
          <p:cNvPr id="1026" name="Picture 2" descr="Autoencoders with Keras, TensorFlow, and Deep Learning - PyImageSearch">
            <a:extLst>
              <a:ext uri="{FF2B5EF4-FFF2-40B4-BE49-F238E27FC236}">
                <a16:creationId xmlns:a16="http://schemas.microsoft.com/office/drawing/2014/main" id="{2BE8FEB9-47BD-4F37-87EB-F5C31377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29" y="1697481"/>
            <a:ext cx="10136341" cy="270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0917824-FE3B-43BC-8CFA-EBB01C7D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7544AD-423B-4C1A-B324-48AD98445FD5}" type="slidenum">
              <a:rPr lang="he-IL" smtClean="0"/>
              <a:t>6</a:t>
            </a:fld>
            <a:endParaRPr lang="he-IL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94F8B4-76E4-4055-89E2-B565D801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73" y="4640932"/>
            <a:ext cx="8407021" cy="20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02" y="120015"/>
            <a:ext cx="8402378" cy="103822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Results – Autoencoder (MNIST)</a:t>
            </a:r>
            <a:endParaRPr lang="he-IL" sz="4900" dirty="0"/>
          </a:p>
        </p:txBody>
      </p:sp>
      <p:pic>
        <p:nvPicPr>
          <p:cNvPr id="8" name="תמונה 7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DEE221C4-B4BB-4850-A897-7E802CBE1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242911"/>
            <a:ext cx="9951488" cy="142550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44C8163-A820-46C1-BDC7-EBA42193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92" y="2965852"/>
            <a:ext cx="3403942" cy="3490483"/>
          </a:xfrm>
          <a:prstGeom prst="rect">
            <a:avLst/>
          </a:prstGeom>
        </p:spPr>
      </p:pic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80FE0800-AE0D-4092-8E20-27E01C4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7</a:t>
            </a:fld>
            <a:endParaRPr lang="he-IL"/>
          </a:p>
        </p:txBody>
      </p:sp>
      <p:pic>
        <p:nvPicPr>
          <p:cNvPr id="15" name="תמונה 1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75B4B1F-3545-4ABB-AD37-213EAD1C5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9" y="2965852"/>
            <a:ext cx="3148733" cy="349048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83C7F953-D2E9-4C61-9D9A-5F49976AB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24" y="2965852"/>
            <a:ext cx="3776068" cy="3490483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DDCF66E-ADF1-46DD-A463-60140C3603BD}"/>
              </a:ext>
            </a:extLst>
          </p:cNvPr>
          <p:cNvSpPr txBox="1"/>
          <p:nvPr/>
        </p:nvSpPr>
        <p:spPr>
          <a:xfrm>
            <a:off x="766248" y="1400698"/>
            <a:ext cx="1181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Original: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3C42CD0-FE0A-4CC1-B82F-1CDB244F0DF9}"/>
              </a:ext>
            </a:extLst>
          </p:cNvPr>
          <p:cNvSpPr txBox="1"/>
          <p:nvPr/>
        </p:nvSpPr>
        <p:spPr>
          <a:xfrm>
            <a:off x="173587" y="2127542"/>
            <a:ext cx="1990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Reconstructed: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85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02" y="120015"/>
            <a:ext cx="9265978" cy="103822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Results – Autoencoder (MNIST)</a:t>
            </a:r>
            <a:endParaRPr lang="he-IL" sz="49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5871A7-4C0D-49F2-96D7-6A3B47B49AF1}"/>
              </a:ext>
            </a:extLst>
          </p:cNvPr>
          <p:cNvSpPr txBox="1"/>
          <p:nvPr/>
        </p:nvSpPr>
        <p:spPr>
          <a:xfrm>
            <a:off x="9322435" y="538480"/>
            <a:ext cx="25082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Augmentations</a:t>
            </a:r>
            <a:endParaRPr lang="he-IL" sz="2400" b="1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04A455-79C6-48A0-A882-AC33159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8</a:t>
            </a:fld>
            <a:endParaRPr lang="he-IL"/>
          </a:p>
        </p:txBody>
      </p:sp>
      <p:pic>
        <p:nvPicPr>
          <p:cNvPr id="11" name="תמונה 10" descr="תמונה שמכילה סטריאו, מחשב&#10;&#10;התיאור נוצר באופן אוטומטי">
            <a:extLst>
              <a:ext uri="{FF2B5EF4-FFF2-40B4-BE49-F238E27FC236}">
                <a16:creationId xmlns:a16="http://schemas.microsoft.com/office/drawing/2014/main" id="{252FAF7B-D26E-4A6B-A8E3-ACD9DD6F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91" y="3068758"/>
            <a:ext cx="3452229" cy="3466673"/>
          </a:xfrm>
          <a:prstGeom prst="rect">
            <a:avLst/>
          </a:prstGeom>
        </p:spPr>
      </p:pic>
      <p:pic>
        <p:nvPicPr>
          <p:cNvPr id="14" name="תמונה 13" descr="תמונה שמכילה כדור, ציור&#10;&#10;התיאור נוצר באופן אוטומטי">
            <a:extLst>
              <a:ext uri="{FF2B5EF4-FFF2-40B4-BE49-F238E27FC236}">
                <a16:creationId xmlns:a16="http://schemas.microsoft.com/office/drawing/2014/main" id="{EC0245B8-5645-48DB-95C2-D7A01EDBA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225014"/>
            <a:ext cx="9801860" cy="1404074"/>
          </a:xfrm>
          <a:prstGeom prst="rect">
            <a:avLst/>
          </a:prstGeom>
        </p:spPr>
      </p:pic>
      <p:pic>
        <p:nvPicPr>
          <p:cNvPr id="18" name="תמונה 17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20813AC4-0630-4F3F-8F1D-0F8AE2EC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0" y="3068758"/>
            <a:ext cx="3750309" cy="3466672"/>
          </a:xfrm>
          <a:prstGeom prst="rect">
            <a:avLst/>
          </a:prstGeom>
        </p:spPr>
      </p:pic>
      <p:pic>
        <p:nvPicPr>
          <p:cNvPr id="20" name="תמונה 1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9A2CA07-5104-47C5-BE53-DBD4366B8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520" y="3068757"/>
            <a:ext cx="3560822" cy="3466671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F04A069-C060-4629-86FB-5C04135BFFFD}"/>
              </a:ext>
            </a:extLst>
          </p:cNvPr>
          <p:cNvSpPr txBox="1"/>
          <p:nvPr/>
        </p:nvSpPr>
        <p:spPr>
          <a:xfrm>
            <a:off x="766248" y="1400698"/>
            <a:ext cx="1181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Original: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4D0C2AB-FF19-47C0-9F02-4C83B5A7E6FC}"/>
              </a:ext>
            </a:extLst>
          </p:cNvPr>
          <p:cNvSpPr txBox="1"/>
          <p:nvPr/>
        </p:nvSpPr>
        <p:spPr>
          <a:xfrm>
            <a:off x="173587" y="2127542"/>
            <a:ext cx="1990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Reconstructed: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377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7F691-5A75-4239-B19D-9DD8968B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02" y="120015"/>
            <a:ext cx="9265978" cy="1038225"/>
          </a:xfrm>
        </p:spPr>
        <p:txBody>
          <a:bodyPr>
            <a:normAutofit fontScale="90000"/>
          </a:bodyPr>
          <a:lstStyle/>
          <a:p>
            <a:r>
              <a:rPr lang="en-US" sz="4900"/>
              <a:t>Results – Autoencoder (our data)</a:t>
            </a:r>
            <a:endParaRPr lang="he-IL" sz="4900" dirty="0"/>
          </a:p>
        </p:txBody>
      </p:sp>
      <p:pic>
        <p:nvPicPr>
          <p:cNvPr id="8" name="תמונה 7" descr="תמונה שמכילה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4846ABBF-ECC7-47E5-8F19-EA74653F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54" y="3107178"/>
            <a:ext cx="3457049" cy="3344422"/>
          </a:xfrm>
          <a:prstGeom prst="rect">
            <a:avLst/>
          </a:prstGeom>
        </p:spPr>
      </p:pic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F648B537-2100-40E8-A6DB-3E0C4F78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44AD-423B-4C1A-B324-48AD98445FD5}" type="slidenum">
              <a:rPr lang="he-IL" smtClean="0"/>
              <a:t>9</a:t>
            </a:fld>
            <a:endParaRPr lang="he-IL"/>
          </a:p>
        </p:txBody>
      </p:sp>
      <p:pic>
        <p:nvPicPr>
          <p:cNvPr id="20" name="תמונה 19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F9B059C-B458-4780-A465-DE7E32B1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03" y="3034444"/>
            <a:ext cx="3596589" cy="3417156"/>
          </a:xfrm>
          <a:prstGeom prst="rect">
            <a:avLst/>
          </a:prstGeom>
        </p:spPr>
      </p:pic>
      <p:pic>
        <p:nvPicPr>
          <p:cNvPr id="4" name="תמונה 3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72E86D83-2120-4676-98EB-84918FEB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7" y="3124382"/>
            <a:ext cx="3632467" cy="3327218"/>
          </a:xfrm>
          <a:prstGeom prst="rect">
            <a:avLst/>
          </a:prstGeom>
        </p:spPr>
      </p:pic>
      <p:pic>
        <p:nvPicPr>
          <p:cNvPr id="7" name="תמונה 6" descr="תמונה שמכילה חלון, ציור&#10;&#10;התיאור נוצר באופן אוטומטי">
            <a:extLst>
              <a:ext uri="{FF2B5EF4-FFF2-40B4-BE49-F238E27FC236}">
                <a16:creationId xmlns:a16="http://schemas.microsoft.com/office/drawing/2014/main" id="{ED8FC846-4562-4A06-9438-EF71E1608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4" y="1230974"/>
            <a:ext cx="9939596" cy="131749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6ECAC56-A665-4FD0-9D21-762374FA7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30" y="112375"/>
            <a:ext cx="1068945" cy="8210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B009A0C-B45A-456C-812E-A799311D6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1166" y="145538"/>
            <a:ext cx="1014394" cy="787911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0D04BF0-753C-4D0B-92CE-B094C2CA9E1F}"/>
              </a:ext>
            </a:extLst>
          </p:cNvPr>
          <p:cNvSpPr txBox="1"/>
          <p:nvPr/>
        </p:nvSpPr>
        <p:spPr>
          <a:xfrm>
            <a:off x="766248" y="1400698"/>
            <a:ext cx="1181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Original: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82DA460-4D21-49D4-B705-49CAB4456FAD}"/>
              </a:ext>
            </a:extLst>
          </p:cNvPr>
          <p:cNvSpPr txBox="1"/>
          <p:nvPr/>
        </p:nvSpPr>
        <p:spPr>
          <a:xfrm>
            <a:off x="173587" y="2127542"/>
            <a:ext cx="1990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Reconstructed: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85600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503</Words>
  <Application>Microsoft Office PowerPoint</Application>
  <PresentationFormat>מסך רחב</PresentationFormat>
  <Paragraphs>92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עשן מתפתל</vt:lpstr>
      <vt:lpstr>Identification and classification of ultrasonic vocalizations in mice using Deep Neural Networks in order to predict autistic behavior</vt:lpstr>
      <vt:lpstr>Background</vt:lpstr>
      <vt:lpstr>Spectrograms – our data</vt:lpstr>
      <vt:lpstr>Goals</vt:lpstr>
      <vt:lpstr>Methods</vt:lpstr>
      <vt:lpstr>Clustering using autoencoders</vt:lpstr>
      <vt:lpstr>Results – Autoencoder (MNIST)</vt:lpstr>
      <vt:lpstr>Results – Autoencoder (MNIST)</vt:lpstr>
      <vt:lpstr>Results – Autoencoder (our data)</vt:lpstr>
      <vt:lpstr>Classification using CNN</vt:lpstr>
      <vt:lpstr>Results – CNN</vt:lpstr>
      <vt:lpstr>Results – CNN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classification of ultrasonic vocalizations in mice using Deep Neural Networks in order to predict autistic behavior</dc:title>
  <dc:creator>Omri Malbin</dc:creator>
  <cp:lastModifiedBy>Omri Malbin</cp:lastModifiedBy>
  <cp:revision>87</cp:revision>
  <dcterms:created xsi:type="dcterms:W3CDTF">2020-07-13T11:40:36Z</dcterms:created>
  <dcterms:modified xsi:type="dcterms:W3CDTF">2020-07-29T13:47:39Z</dcterms:modified>
</cp:coreProperties>
</file>