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257" r:id="rId3"/>
    <p:sldId id="259" r:id="rId4"/>
    <p:sldId id="260" r:id="rId5"/>
    <p:sldId id="261" r:id="rId6"/>
    <p:sldId id="268"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0" autoAdjust="0"/>
    <p:restoredTop sz="94660"/>
  </p:normalViewPr>
  <p:slideViewPr>
    <p:cSldViewPr snapToGrid="0">
      <p:cViewPr varScale="1">
        <p:scale>
          <a:sx n="87" d="100"/>
          <a:sy n="87" d="100"/>
        </p:scale>
        <p:origin x="288"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43215-84E2-49D4-A425-6B42A45BA69F}" type="datetimeFigureOut">
              <a:rPr lang="en-US" smtClean="0"/>
              <a:t>09/01/2019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62489-2504-4D88-916B-49FF33CC3BC0}" type="slidenum">
              <a:rPr lang="en-US" smtClean="0"/>
              <a:t>‹#›</a:t>
            </a:fld>
            <a:endParaRPr lang="en-US"/>
          </a:p>
        </p:txBody>
      </p:sp>
    </p:spTree>
    <p:extLst>
      <p:ext uri="{BB962C8B-B14F-4D97-AF65-F5344CB8AC3E}">
        <p14:creationId xmlns:p14="http://schemas.microsoft.com/office/powerpoint/2010/main" val="1033133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B5EC407-2FA2-4BA6-ADED-3C17303BDADD}" type="datetime1">
              <a:rPr lang="en-US" smtClean="0"/>
              <a:t>09/01/2019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2330770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C53371-DFD7-43EE-A76E-45293A34C0F2}" type="datetime1">
              <a:rPr lang="en-US" smtClean="0"/>
              <a:t>09/01/2019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1110692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2A02FA-E78C-4AD6-B5C9-170499CF2276}" type="datetime1">
              <a:rPr lang="en-US" smtClean="0"/>
              <a:t>09/01/2019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1234665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1379DE-F9D4-4653-85F1-2016916A1071}" type="datetime1">
              <a:rPr lang="en-US" smtClean="0"/>
              <a:t>09/01/2019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3D545-839C-4654-A97C-662A02F5152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5940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F462E1-6D5A-4C6D-8633-203EB497F429}" type="datetime1">
              <a:rPr lang="en-US" smtClean="0"/>
              <a:t>09/01/2019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347306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3D215CC-F554-44F4-9993-92ED428589C5}" type="datetime1">
              <a:rPr lang="en-US" smtClean="0"/>
              <a:t>09/01/2019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3199999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9762CF1-161B-4A4C-B4C7-12DDAC59DD24}" type="datetime1">
              <a:rPr lang="en-US" smtClean="0"/>
              <a:t>09/01/2019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3169380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499A2C-B40F-42DE-9664-CD13E26A19C0}" type="datetime1">
              <a:rPr lang="en-US" smtClean="0"/>
              <a:t>09/01/2019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235278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8CB78D-0E04-48FE-90ED-7CC04771CCB2}" type="datetime1">
              <a:rPr lang="en-US" smtClean="0"/>
              <a:t>09/01/2019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221333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16FD8E-8F6B-4E01-9E3A-6175FCBC9815}" type="datetime1">
              <a:rPr lang="en-US" smtClean="0"/>
              <a:t>09/01/2019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340070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59AB90-73E0-480A-9993-DF81F2FD919A}" type="datetime1">
              <a:rPr lang="en-US" smtClean="0"/>
              <a:t>09/01/2019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8598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5B454B-9E84-41A4-B22F-4B702B75F29F}" type="datetime1">
              <a:rPr lang="en-US" smtClean="0"/>
              <a:t>09/01/2019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395003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9BD3A0-56F5-4D8A-894B-E30816EB9780}" type="datetime1">
              <a:rPr lang="en-US" smtClean="0"/>
              <a:t>09/01/2019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1204914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A1021B7-BFEE-467F-BE02-1B766C0C7A6B}" type="datetime1">
              <a:rPr lang="en-US" smtClean="0"/>
              <a:t>09/01/2019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318682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95335-C8A6-407A-9453-10091AE5ED8A}" type="datetime1">
              <a:rPr lang="en-US" smtClean="0"/>
              <a:t>09/01/2019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272677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A20FD8-0EDD-407A-AB76-32DC4D11A8F4}" type="datetime1">
              <a:rPr lang="en-US" smtClean="0"/>
              <a:t>09/01/2019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240445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B178C9-F756-40B0-8FC0-182667FE58AC}" type="datetime1">
              <a:rPr lang="en-US" smtClean="0"/>
              <a:t>09/01/2019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3D545-839C-4654-A97C-662A02F51524}" type="slidenum">
              <a:rPr lang="en-US" smtClean="0"/>
              <a:t>‹#›</a:t>
            </a:fld>
            <a:endParaRPr lang="en-US"/>
          </a:p>
        </p:txBody>
      </p:sp>
    </p:spTree>
    <p:extLst>
      <p:ext uri="{BB962C8B-B14F-4D97-AF65-F5344CB8AC3E}">
        <p14:creationId xmlns:p14="http://schemas.microsoft.com/office/powerpoint/2010/main" val="254467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59B812-5343-4F6D-98FB-9CCC1DB87073}" type="datetime1">
              <a:rPr lang="en-US" smtClean="0"/>
              <a:t>09/01/2019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C3D545-839C-4654-A97C-662A02F51524}" type="slidenum">
              <a:rPr lang="en-US" smtClean="0"/>
              <a:t>‹#›</a:t>
            </a:fld>
            <a:endParaRPr lang="en-US"/>
          </a:p>
        </p:txBody>
      </p:sp>
    </p:spTree>
    <p:extLst>
      <p:ext uri="{BB962C8B-B14F-4D97-AF65-F5344CB8AC3E}">
        <p14:creationId xmlns:p14="http://schemas.microsoft.com/office/powerpoint/2010/main" val="13948068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69503"/>
            <a:ext cx="12191999" cy="923330"/>
          </a:xfrm>
          <a:prstGeom prst="rect">
            <a:avLst/>
          </a:prstGeom>
          <a:noFill/>
        </p:spPr>
        <p:txBody>
          <a:bodyPr wrap="square" lIns="91440" tIns="45720" rIns="91440" bIns="45720">
            <a:spAutoFit/>
          </a:bodyPr>
          <a:lstStyle/>
          <a:p>
            <a:pPr algn="ctr"/>
            <a:r>
              <a:rPr lang="en-US" sz="5400" b="0" cap="none" spc="0" dirty="0" smtClean="0">
                <a:ln w="0">
                  <a:solidFill>
                    <a:schemeClr val="bg1"/>
                  </a:solidFill>
                </a:ln>
                <a:solidFill>
                  <a:schemeClr val="tx1"/>
                </a:solidFill>
                <a:effectLst>
                  <a:outerShdw blurRad="38100" dist="19050" dir="2700000" algn="tl" rotWithShape="0">
                    <a:schemeClr val="dk1">
                      <a:alpha val="40000"/>
                    </a:schemeClr>
                  </a:outerShdw>
                  <a:reflection blurRad="6350" stA="55000" endA="300" endPos="45500" dir="5400000" sy="-100000" algn="bl" rotWithShape="0"/>
                </a:effectLst>
              </a:rPr>
              <a:t>Sentiment Analysis</a:t>
            </a:r>
            <a:endParaRPr lang="en-US" sz="5400" b="0" cap="none" spc="0" dirty="0">
              <a:ln w="0">
                <a:solidFill>
                  <a:schemeClr val="bg1"/>
                </a:solidFill>
              </a:ln>
              <a:solidFill>
                <a:schemeClr val="tx1"/>
              </a:solidFill>
              <a:effectLst>
                <a:outerShdw blurRad="38100" dist="19050" dir="2700000" algn="tl" rotWithShape="0">
                  <a:schemeClr val="dk1">
                    <a:alpha val="40000"/>
                  </a:schemeClr>
                </a:outerShdw>
                <a:reflection blurRad="6350" stA="55000" endA="300" endPos="45500" dir="5400000" sy="-100000" algn="bl" rotWithShape="0"/>
              </a:effectLst>
            </a:endParaRPr>
          </a:p>
        </p:txBody>
      </p:sp>
      <p:sp>
        <p:nvSpPr>
          <p:cNvPr id="5" name="Rectangle 4"/>
          <p:cNvSpPr/>
          <p:nvPr/>
        </p:nvSpPr>
        <p:spPr>
          <a:xfrm>
            <a:off x="-1" y="3421982"/>
            <a:ext cx="12192000"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Tzvi Puchinsky</a:t>
            </a:r>
            <a:r>
              <a:rPr lang="en-US" sz="2400" dirty="0">
                <a:ln w="0"/>
                <a:effectLst>
                  <a:outerShdw blurRad="38100" dist="19050" dir="2700000" algn="tl" rotWithShape="0">
                    <a:schemeClr val="dk1">
                      <a:alpha val="40000"/>
                    </a:schemeClr>
                  </a:outerShdw>
                </a:effectLst>
              </a:rPr>
              <a:t> </a:t>
            </a:r>
            <a:r>
              <a:rPr lang="en-US" sz="2400" dirty="0" smtClean="0">
                <a:ln w="0"/>
                <a:effectLst>
                  <a:outerShdw blurRad="38100" dist="19050" dir="2700000" algn="tl" rotWithShape="0">
                    <a:schemeClr val="dk1">
                      <a:alpha val="40000"/>
                    </a:schemeClr>
                  </a:outerShdw>
                </a:effectLst>
              </a:rPr>
              <a:t>&amp; Alla </a:t>
            </a:r>
            <a:r>
              <a:rPr lang="en-US" sz="2400" dirty="0">
                <a:ln w="0"/>
                <a:effectLst>
                  <a:outerShdw blurRad="38100" dist="19050" dir="2700000" algn="tl" rotWithShape="0">
                    <a:schemeClr val="dk1">
                      <a:alpha val="40000"/>
                    </a:schemeClr>
                  </a:outerShdw>
                </a:effectLst>
              </a:rPr>
              <a:t>K</a:t>
            </a:r>
            <a:r>
              <a:rPr lang="en-US" sz="2400" dirty="0" smtClean="0">
                <a:ln w="0"/>
                <a:effectLst>
                  <a:outerShdw blurRad="38100" dist="19050" dir="2700000" algn="tl" rotWithShape="0">
                    <a:schemeClr val="dk1">
                      <a:alpha val="40000"/>
                    </a:schemeClr>
                  </a:outerShdw>
                </a:effectLst>
              </a:rPr>
              <a:t>itaeva</a:t>
            </a:r>
            <a:endParaRPr lang="en-US" sz="2400" b="0" cap="none" spc="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99597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10</a:t>
            </a:fld>
            <a:endParaRPr lang="en-US"/>
          </a:p>
        </p:txBody>
      </p:sp>
      <p:sp>
        <p:nvSpPr>
          <p:cNvPr id="5" name="Rectangle 4"/>
          <p:cNvSpPr/>
          <p:nvPr/>
        </p:nvSpPr>
        <p:spPr>
          <a:xfrm>
            <a:off x="0" y="40043"/>
            <a:ext cx="12192000" cy="923330"/>
          </a:xfrm>
          <a:prstGeom prst="rect">
            <a:avLst/>
          </a:prstGeom>
          <a:noFill/>
        </p:spPr>
        <p:txBody>
          <a:bodyPr wrap="square" lIns="91440" tIns="45720" rIns="91440" bIns="45720">
            <a:spAutoFit/>
          </a:bodyPr>
          <a:lstStyle/>
          <a:p>
            <a:pPr algn="ctr" rtl="1"/>
            <a:r>
              <a:rPr lang="he-IL" sz="5400" dirty="0" smtClean="0">
                <a:ln w="0"/>
                <a:effectLst>
                  <a:outerShdw blurRad="38100" dist="19050" dir="2700000" algn="tl" rotWithShape="0">
                    <a:schemeClr val="dk1">
                      <a:alpha val="40000"/>
                    </a:schemeClr>
                  </a:outerShdw>
                </a:effectLst>
              </a:rPr>
              <a:t>מודל</a:t>
            </a:r>
            <a:endParaRPr lang="en-US" sz="5400" dirty="0">
              <a:ln w="0"/>
              <a:effectLst>
                <a:outerShdw blurRad="38100" dist="19050" dir="2700000" algn="tl" rotWithShape="0">
                  <a:schemeClr val="dk1">
                    <a:alpha val="40000"/>
                  </a:schemeClr>
                </a:outerShdw>
              </a:effectLst>
            </a:endParaRPr>
          </a:p>
        </p:txBody>
      </p:sp>
      <p:sp>
        <p:nvSpPr>
          <p:cNvPr id="6" name="Rectangle 5"/>
          <p:cNvSpPr/>
          <p:nvPr/>
        </p:nvSpPr>
        <p:spPr>
          <a:xfrm>
            <a:off x="-12828" y="830947"/>
            <a:ext cx="12192000" cy="461665"/>
          </a:xfrm>
          <a:prstGeom prst="rect">
            <a:avLst/>
          </a:prstGeom>
          <a:noFill/>
        </p:spPr>
        <p:txBody>
          <a:bodyPr wrap="square" lIns="91440" tIns="45720" rIns="91440" bIns="45720">
            <a:spAutoFit/>
          </a:bodyPr>
          <a:lstStyle/>
          <a:p>
            <a:pPr algn="ctr" rtl="1"/>
            <a:r>
              <a:rPr lang="en-US" sz="2400" dirty="0" smtClean="0">
                <a:ln w="0"/>
                <a:effectLst>
                  <a:outerShdw blurRad="38100" dist="19050" dir="2700000" algn="tl" rotWithShape="0">
                    <a:schemeClr val="dk1">
                      <a:alpha val="40000"/>
                    </a:schemeClr>
                  </a:outerShdw>
                </a:effectLst>
              </a:rPr>
              <a:t>SVM</a:t>
            </a:r>
            <a:endParaRPr lang="en-US" sz="2400" b="0" cap="none" spc="0" dirty="0" smtClean="0">
              <a:ln w="0"/>
              <a:solidFill>
                <a:schemeClr val="tx1"/>
              </a:solidFill>
              <a:effectLst>
                <a:outerShdw blurRad="38100" dist="19050" dir="2700000" algn="tl" rotWithShape="0">
                  <a:schemeClr val="dk1">
                    <a:alpha val="40000"/>
                  </a:schemeClr>
                </a:outerShdw>
              </a:effectLst>
            </a:endParaRPr>
          </a:p>
        </p:txBody>
      </p:sp>
      <p:sp>
        <p:nvSpPr>
          <p:cNvPr id="7" name="TextBox 6"/>
          <p:cNvSpPr txBox="1"/>
          <p:nvPr/>
        </p:nvSpPr>
        <p:spPr>
          <a:xfrm>
            <a:off x="866274" y="1382868"/>
            <a:ext cx="10181136" cy="2308324"/>
          </a:xfrm>
          <a:prstGeom prst="rect">
            <a:avLst/>
          </a:prstGeom>
          <a:noFill/>
        </p:spPr>
        <p:txBody>
          <a:bodyPr wrap="square" rtlCol="0">
            <a:spAutoFit/>
          </a:bodyPr>
          <a:lstStyle/>
          <a:p>
            <a:pPr algn="r" rtl="1"/>
            <a:r>
              <a:rPr lang="en-US" dirty="0"/>
              <a:t>SVM </a:t>
            </a:r>
            <a:r>
              <a:rPr lang="he-IL" dirty="0" smtClean="0"/>
              <a:t> שייך </a:t>
            </a:r>
            <a:r>
              <a:rPr lang="he-IL" dirty="0"/>
              <a:t>לקבוצת המודלים מסוג </a:t>
            </a:r>
            <a:r>
              <a:rPr lang="en-US" dirty="0"/>
              <a:t>Supervised Learning</a:t>
            </a:r>
            <a:r>
              <a:rPr lang="he-IL" dirty="0"/>
              <a:t> ופועל על בסיס יצירת מרחבי וקטורים כאשר כל קובץ טקסט הוא מרחב בפני עצמו המכיל מילים, ערכי </a:t>
            </a:r>
            <a:r>
              <a:rPr lang="en-US" dirty="0"/>
              <a:t>tf-idf</a:t>
            </a:r>
            <a:r>
              <a:rPr lang="he-IL" dirty="0"/>
              <a:t> בהתאמה וסיווג הקובץ הידוע מראש. השאיפה של המודל היא למצוא מרחב </a:t>
            </a:r>
            <a:r>
              <a:rPr lang="en-US" dirty="0"/>
              <a:t>(Plane)</a:t>
            </a:r>
            <a:r>
              <a:rPr lang="he-IL" dirty="0"/>
              <a:t> המפריד בצורה הטובה ביותר בין הערכים ומרחב זה גם צריך לקיים את המרווח המקסימלי האפשרי בין וקטורי התמיכה </a:t>
            </a:r>
            <a:r>
              <a:rPr lang="en-US" dirty="0"/>
              <a:t>(Support Vectors)</a:t>
            </a:r>
            <a:r>
              <a:rPr lang="he-IL" dirty="0"/>
              <a:t> כך שנוצר מעין </a:t>
            </a:r>
            <a:r>
              <a:rPr lang="he-IL" dirty="0" smtClean="0"/>
              <a:t>"כביש" </a:t>
            </a:r>
            <a:r>
              <a:rPr lang="he-IL" dirty="0"/>
              <a:t>המפריד בין התצפיות בצורה הטובה ביותר ואין עליו שום תצפיות. ככל שמרחק בין המרחב המפריד לבין וקטורי התמיכה יהיה גדול יותר כך ישתפר הדיוק של המודל.</a:t>
            </a:r>
            <a:endParaRPr lang="en-US" dirty="0"/>
          </a:p>
          <a:p>
            <a:pPr algn="r" rtl="1"/>
            <a:r>
              <a:rPr lang="he-IL" dirty="0"/>
              <a:t>כאשר מסווגים רשומות חדשות ניתן למקם אותן באופן ברור לאיזה קבוצה שייך הוקטור חדש על בסיס מרחב ההפרדה שנמצא במודל.</a:t>
            </a:r>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270584" y="3506971"/>
            <a:ext cx="3915027" cy="309836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921" y="3546598"/>
            <a:ext cx="2987842" cy="2839341"/>
          </a:xfrm>
          <a:prstGeom prst="rect">
            <a:avLst/>
          </a:prstGeom>
        </p:spPr>
      </p:pic>
    </p:spTree>
    <p:extLst>
      <p:ext uri="{BB962C8B-B14F-4D97-AF65-F5344CB8AC3E}">
        <p14:creationId xmlns:p14="http://schemas.microsoft.com/office/powerpoint/2010/main" val="2984391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11</a:t>
            </a:fld>
            <a:endParaRPr lang="en-US"/>
          </a:p>
        </p:txBody>
      </p:sp>
      <p:sp>
        <p:nvSpPr>
          <p:cNvPr id="5" name="Rectangle 4"/>
          <p:cNvSpPr/>
          <p:nvPr/>
        </p:nvSpPr>
        <p:spPr>
          <a:xfrm>
            <a:off x="0" y="40043"/>
            <a:ext cx="12192000" cy="923330"/>
          </a:xfrm>
          <a:prstGeom prst="rect">
            <a:avLst/>
          </a:prstGeom>
          <a:noFill/>
        </p:spPr>
        <p:txBody>
          <a:bodyPr wrap="square" lIns="91440" tIns="45720" rIns="91440" bIns="45720">
            <a:spAutoFit/>
          </a:bodyPr>
          <a:lstStyle/>
          <a:p>
            <a:pPr algn="ctr" rtl="1"/>
            <a:r>
              <a:rPr lang="he-IL" sz="5400" dirty="0" smtClean="0">
                <a:ln w="0"/>
                <a:effectLst>
                  <a:outerShdw blurRad="38100" dist="19050" dir="2700000" algn="tl" rotWithShape="0">
                    <a:schemeClr val="dk1">
                      <a:alpha val="40000"/>
                    </a:schemeClr>
                  </a:outerShdw>
                </a:effectLst>
              </a:rPr>
              <a:t>ניסויים</a:t>
            </a:r>
            <a:endParaRPr lang="en-US" sz="5400" dirty="0">
              <a:ln w="0"/>
              <a:effectLst>
                <a:outerShdw blurRad="38100" dist="19050" dir="2700000" algn="tl" rotWithShape="0">
                  <a:schemeClr val="dk1">
                    <a:alpha val="40000"/>
                  </a:schemeClr>
                </a:outerShdw>
              </a:effectLst>
            </a:endParaRPr>
          </a:p>
        </p:txBody>
      </p:sp>
      <p:sp>
        <p:nvSpPr>
          <p:cNvPr id="6" name="Rectangle 5"/>
          <p:cNvSpPr/>
          <p:nvPr/>
        </p:nvSpPr>
        <p:spPr>
          <a:xfrm>
            <a:off x="-12828" y="830947"/>
            <a:ext cx="12192000" cy="461665"/>
          </a:xfrm>
          <a:prstGeom prst="rect">
            <a:avLst/>
          </a:prstGeom>
          <a:noFill/>
        </p:spPr>
        <p:txBody>
          <a:bodyPr wrap="square" lIns="91440" tIns="45720" rIns="91440" bIns="45720">
            <a:spAutoFit/>
          </a:bodyPr>
          <a:lstStyle/>
          <a:p>
            <a:pPr algn="ctr" rtl="1"/>
            <a:r>
              <a:rPr lang="he-IL" sz="2400" dirty="0" smtClean="0">
                <a:ln w="0"/>
                <a:effectLst>
                  <a:outerShdw blurRad="38100" dist="19050" dir="2700000" algn="tl" rotWithShape="0">
                    <a:schemeClr val="dk1">
                      <a:alpha val="40000"/>
                    </a:schemeClr>
                  </a:outerShdw>
                </a:effectLst>
              </a:rPr>
              <a:t>תוצאות</a:t>
            </a:r>
            <a:endParaRPr lang="en-US" sz="2400" b="0" cap="none" spc="0" dirty="0" smtClean="0">
              <a:ln w="0"/>
              <a:solidFill>
                <a:schemeClr val="tx1"/>
              </a:solidFill>
              <a:effectLst>
                <a:outerShdw blurRad="38100" dist="19050" dir="2700000" algn="tl" rotWithShape="0">
                  <a:schemeClr val="dk1">
                    <a:alpha val="40000"/>
                  </a:schemeClr>
                </a:outerShdw>
              </a:effectLst>
            </a:endParaRPr>
          </a:p>
        </p:txBody>
      </p:sp>
      <p:sp>
        <p:nvSpPr>
          <p:cNvPr id="7" name="Snip Diagonal Corner Rectangle 6"/>
          <p:cNvSpPr/>
          <p:nvPr/>
        </p:nvSpPr>
        <p:spPr>
          <a:xfrm>
            <a:off x="9482882" y="1297077"/>
            <a:ext cx="1586878" cy="914400"/>
          </a:xfrm>
          <a:prstGeom prst="snip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1"/>
            <a:r>
              <a:rPr lang="he-IL" sz="1600" dirty="0" smtClean="0">
                <a:effectLst>
                  <a:outerShdw blurRad="38100" dist="38100" dir="2700000" algn="tl">
                    <a:srgbClr val="000000">
                      <a:alpha val="43137"/>
                    </a:srgbClr>
                  </a:outerShdw>
                </a:effectLst>
              </a:rPr>
              <a:t>ניסוי</a:t>
            </a:r>
          </a:p>
          <a:p>
            <a:pPr algn="ctr" rtl="1"/>
            <a:r>
              <a:rPr lang="en-US" sz="1600" dirty="0" smtClean="0">
                <a:effectLst>
                  <a:outerShdw blurRad="38100" dist="38100" dir="2700000" algn="tl">
                    <a:srgbClr val="000000">
                      <a:alpha val="43137"/>
                    </a:srgbClr>
                  </a:outerShdw>
                </a:effectLst>
              </a:rPr>
              <a:t>Train &amp; Test</a:t>
            </a:r>
            <a:endParaRPr lang="en-US" sz="1600" dirty="0">
              <a:effectLst>
                <a:outerShdw blurRad="38100" dist="38100" dir="2700000" algn="tl">
                  <a:srgbClr val="000000">
                    <a:alpha val="43137"/>
                  </a:srgbClr>
                </a:outerShdw>
              </a:effectLst>
            </a:endParaRPr>
          </a:p>
        </p:txBody>
      </p:sp>
      <p:sp>
        <p:nvSpPr>
          <p:cNvPr id="8" name="TextBox 7"/>
          <p:cNvSpPr txBox="1"/>
          <p:nvPr/>
        </p:nvSpPr>
        <p:spPr>
          <a:xfrm>
            <a:off x="1058779" y="1292612"/>
            <a:ext cx="8145379" cy="1600438"/>
          </a:xfrm>
          <a:prstGeom prst="rect">
            <a:avLst/>
          </a:prstGeom>
          <a:noFill/>
        </p:spPr>
        <p:txBody>
          <a:bodyPr wrap="square" rtlCol="0">
            <a:spAutoFit/>
          </a:bodyPr>
          <a:lstStyle/>
          <a:p>
            <a:pPr algn="r" rtl="1"/>
            <a:r>
              <a:rPr lang="he-IL" sz="1600" dirty="0" smtClean="0"/>
              <a:t>בניסוי זה נבנה מודל </a:t>
            </a:r>
            <a:r>
              <a:rPr lang="en-US" sz="1600" dirty="0" smtClean="0"/>
              <a:t>SVM</a:t>
            </a:r>
            <a:r>
              <a:rPr lang="he-IL" sz="1600" dirty="0" smtClean="0"/>
              <a:t> על בסיס חלוקת מאגר המידע ל </a:t>
            </a:r>
            <a:r>
              <a:rPr lang="en-US" sz="1600" dirty="0" smtClean="0"/>
              <a:t>70% -Training Data ; 30% - Test Data</a:t>
            </a:r>
            <a:r>
              <a:rPr lang="he-IL" sz="1600" dirty="0" smtClean="0"/>
              <a:t>. נבנה מולד על ה- </a:t>
            </a:r>
            <a:r>
              <a:rPr lang="en-US" sz="1600" dirty="0" smtClean="0"/>
              <a:t>Training data</a:t>
            </a:r>
            <a:r>
              <a:rPr lang="he-IL" sz="1600" dirty="0" smtClean="0"/>
              <a:t> ולאחר מכן מופעל המודל על ה 30%</a:t>
            </a:r>
            <a:r>
              <a:rPr lang="en-US" sz="1600" dirty="0" smtClean="0"/>
              <a:t> </a:t>
            </a:r>
            <a:r>
              <a:rPr lang="he-IL" sz="1600" dirty="0"/>
              <a:t> </a:t>
            </a:r>
            <a:r>
              <a:rPr lang="he-IL" sz="1600" dirty="0" smtClean="0"/>
              <a:t>הנותרים.</a:t>
            </a:r>
          </a:p>
          <a:p>
            <a:pPr algn="r" rtl="1"/>
            <a:r>
              <a:rPr lang="he-IL" sz="1600" dirty="0" smtClean="0"/>
              <a:t>2000 קבצים במאגר – 1000 חיוביים ו- 1000 שליליים.</a:t>
            </a:r>
          </a:p>
          <a:p>
            <a:pPr algn="r" rtl="1"/>
            <a:r>
              <a:rPr lang="en-US" sz="1600" dirty="0" smtClean="0"/>
              <a:t>70% Training Set</a:t>
            </a:r>
            <a:r>
              <a:rPr lang="he-IL" sz="1600" dirty="0" smtClean="0"/>
              <a:t> – 1400 קבצים : 700 חיוביים ו- 700 שליליים.</a:t>
            </a:r>
          </a:p>
          <a:p>
            <a:pPr algn="r" rtl="1"/>
            <a:r>
              <a:rPr lang="en-US" sz="1600" dirty="0" smtClean="0"/>
              <a:t>30% Test Set</a:t>
            </a:r>
            <a:r>
              <a:rPr lang="he-IL" sz="1600" dirty="0" smtClean="0"/>
              <a:t> – 600 קבצים: 300 חיוביים ו- 300 שליליים.</a:t>
            </a:r>
            <a:endParaRPr lang="en-US" sz="1600" dirty="0" smtClean="0"/>
          </a:p>
          <a:p>
            <a:pPr algn="r" rtl="1"/>
            <a:r>
              <a:rPr lang="he-IL" sz="1600" u="sng" dirty="0" smtClean="0"/>
              <a:t>תוצאות הניסוי:</a:t>
            </a:r>
            <a:r>
              <a:rPr lang="he-IL" sz="1600" dirty="0"/>
              <a:t> </a:t>
            </a:r>
            <a:r>
              <a:rPr lang="he-IL" sz="1600" dirty="0" smtClean="0"/>
              <a:t>המודל מסווג את הקבצים כ: 310 שליליים ו- 290 חיוביים.</a:t>
            </a:r>
            <a:endParaRPr lang="en-US" sz="1600" u="sng"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58" y="2893050"/>
            <a:ext cx="5275919" cy="378356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3521" y="3152774"/>
            <a:ext cx="1885950" cy="3095625"/>
          </a:xfrm>
          <a:prstGeom prst="rect">
            <a:avLst/>
          </a:prstGeom>
        </p:spPr>
      </p:pic>
    </p:spTree>
    <p:extLst>
      <p:ext uri="{BB962C8B-B14F-4D97-AF65-F5344CB8AC3E}">
        <p14:creationId xmlns:p14="http://schemas.microsoft.com/office/powerpoint/2010/main" val="3830014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12</a:t>
            </a:fld>
            <a:endParaRPr lang="en-US"/>
          </a:p>
        </p:txBody>
      </p:sp>
      <p:sp>
        <p:nvSpPr>
          <p:cNvPr id="5" name="Rectangle 4"/>
          <p:cNvSpPr/>
          <p:nvPr/>
        </p:nvSpPr>
        <p:spPr>
          <a:xfrm>
            <a:off x="0" y="40043"/>
            <a:ext cx="12192000" cy="923330"/>
          </a:xfrm>
          <a:prstGeom prst="rect">
            <a:avLst/>
          </a:prstGeom>
          <a:noFill/>
        </p:spPr>
        <p:txBody>
          <a:bodyPr wrap="square" lIns="91440" tIns="45720" rIns="91440" bIns="45720">
            <a:spAutoFit/>
          </a:bodyPr>
          <a:lstStyle/>
          <a:p>
            <a:pPr algn="ctr" rtl="1"/>
            <a:r>
              <a:rPr lang="he-IL" sz="5400" dirty="0" smtClean="0">
                <a:ln w="0"/>
                <a:effectLst>
                  <a:outerShdw blurRad="38100" dist="19050" dir="2700000" algn="tl" rotWithShape="0">
                    <a:schemeClr val="dk1">
                      <a:alpha val="40000"/>
                    </a:schemeClr>
                  </a:outerShdw>
                </a:effectLst>
              </a:rPr>
              <a:t>ניסויים</a:t>
            </a:r>
            <a:endParaRPr lang="en-US" sz="5400" dirty="0">
              <a:ln w="0"/>
              <a:effectLst>
                <a:outerShdw blurRad="38100" dist="19050" dir="2700000" algn="tl" rotWithShape="0">
                  <a:schemeClr val="dk1">
                    <a:alpha val="40000"/>
                  </a:schemeClr>
                </a:outerShdw>
              </a:effectLst>
            </a:endParaRPr>
          </a:p>
        </p:txBody>
      </p:sp>
      <p:sp>
        <p:nvSpPr>
          <p:cNvPr id="6" name="Rectangle 5"/>
          <p:cNvSpPr/>
          <p:nvPr/>
        </p:nvSpPr>
        <p:spPr>
          <a:xfrm>
            <a:off x="-12828" y="830947"/>
            <a:ext cx="12192000" cy="461665"/>
          </a:xfrm>
          <a:prstGeom prst="rect">
            <a:avLst/>
          </a:prstGeom>
          <a:noFill/>
        </p:spPr>
        <p:txBody>
          <a:bodyPr wrap="square" lIns="91440" tIns="45720" rIns="91440" bIns="45720">
            <a:spAutoFit/>
          </a:bodyPr>
          <a:lstStyle/>
          <a:p>
            <a:pPr algn="ctr" rtl="1"/>
            <a:r>
              <a:rPr lang="en-US" sz="2400" dirty="0" smtClean="0">
                <a:ln w="0"/>
                <a:effectLst>
                  <a:outerShdw blurRad="38100" dist="19050" dir="2700000" algn="tl" rotWithShape="0">
                    <a:schemeClr val="dk1">
                      <a:alpha val="40000"/>
                    </a:schemeClr>
                  </a:outerShdw>
                </a:effectLst>
              </a:rPr>
              <a:t>Cross Validation</a:t>
            </a:r>
            <a:endParaRPr lang="en-US" sz="2400" b="0" cap="none" spc="0" dirty="0" smtClean="0">
              <a:ln w="0"/>
              <a:solidFill>
                <a:schemeClr val="tx1"/>
              </a:solidFill>
              <a:effectLst>
                <a:outerShdw blurRad="38100" dist="19050" dir="2700000" algn="tl" rotWithShape="0">
                  <a:schemeClr val="dk1">
                    <a:alpha val="40000"/>
                  </a:schemeClr>
                </a:outerShdw>
              </a:effectLst>
            </a:endParaRPr>
          </a:p>
        </p:txBody>
      </p:sp>
      <p:grpSp>
        <p:nvGrpSpPr>
          <p:cNvPr id="9" name="Group 8"/>
          <p:cNvGrpSpPr/>
          <p:nvPr/>
        </p:nvGrpSpPr>
        <p:grpSpPr>
          <a:xfrm>
            <a:off x="9413445" y="1428365"/>
            <a:ext cx="1479239" cy="1021554"/>
            <a:chOff x="4748312" y="5500832"/>
            <a:chExt cx="1479239" cy="1021554"/>
          </a:xfrm>
        </p:grpSpPr>
        <p:sp>
          <p:nvSpPr>
            <p:cNvPr id="7" name="Snip Diagonal Corner Rectangle 6"/>
            <p:cNvSpPr/>
            <p:nvPr/>
          </p:nvSpPr>
          <p:spPr>
            <a:xfrm>
              <a:off x="4806059" y="5500832"/>
              <a:ext cx="1337926" cy="914400"/>
            </a:xfrm>
            <a:prstGeom prst="snip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1"/>
              <a:r>
                <a:rPr lang="en-US" sz="1600" dirty="0" smtClean="0">
                  <a:effectLst>
                    <a:outerShdw blurRad="38100" dist="38100" dir="2700000" algn="tl">
                      <a:srgbClr val="000000">
                        <a:alpha val="43137"/>
                      </a:srgbClr>
                    </a:outerShdw>
                  </a:effectLst>
                </a:rPr>
                <a:t>SVM</a:t>
              </a:r>
              <a:endParaRPr lang="en-US" sz="1600" dirty="0">
                <a:effectLst>
                  <a:outerShdw blurRad="38100" dist="38100" dir="2700000" algn="tl">
                    <a:srgbClr val="000000">
                      <a:alpha val="43137"/>
                    </a:srgbClr>
                  </a:outerShdw>
                </a:effectLst>
              </a:endParaRPr>
            </a:p>
          </p:txBody>
        </p:sp>
        <p:sp>
          <p:nvSpPr>
            <p:cNvPr id="8" name="Rounded Rectangle 7"/>
            <p:cNvSpPr/>
            <p:nvPr/>
          </p:nvSpPr>
          <p:spPr>
            <a:xfrm>
              <a:off x="4748312" y="6225840"/>
              <a:ext cx="1479239" cy="2965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effectLst>
                    <a:outerShdw blurRad="38100" dist="38100" dir="2700000" algn="tl">
                      <a:srgbClr val="000000">
                        <a:alpha val="43137"/>
                      </a:srgbClr>
                    </a:outerShdw>
                  </a:effectLst>
                </a:rPr>
                <a:t>Cross Validation</a:t>
              </a:r>
              <a:endParaRPr lang="en-US" sz="1200" dirty="0">
                <a:effectLst>
                  <a:outerShdw blurRad="38100" dist="38100" dir="2700000" algn="tl">
                    <a:srgbClr val="000000">
                      <a:alpha val="43137"/>
                    </a:srgbClr>
                  </a:outerShdw>
                </a:effectLst>
              </a:endParaRPr>
            </a:p>
          </p:txBody>
        </p:sp>
      </p:grpSp>
      <p:grpSp>
        <p:nvGrpSpPr>
          <p:cNvPr id="12" name="Group 11"/>
          <p:cNvGrpSpPr/>
          <p:nvPr/>
        </p:nvGrpSpPr>
        <p:grpSpPr>
          <a:xfrm>
            <a:off x="9160135" y="3145042"/>
            <a:ext cx="1985858" cy="1021554"/>
            <a:chOff x="2723806" y="5500832"/>
            <a:chExt cx="1985858" cy="1021554"/>
          </a:xfrm>
        </p:grpSpPr>
        <p:sp>
          <p:nvSpPr>
            <p:cNvPr id="10" name="Snip Diagonal Corner Rectangle 9"/>
            <p:cNvSpPr/>
            <p:nvPr/>
          </p:nvSpPr>
          <p:spPr>
            <a:xfrm>
              <a:off x="2723806" y="5500832"/>
              <a:ext cx="1985858" cy="914400"/>
            </a:xfrm>
            <a:prstGeom prst="snip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1"/>
              <a:r>
                <a:rPr lang="en-US" sz="1600" dirty="0" smtClean="0">
                  <a:effectLst>
                    <a:outerShdw blurRad="38100" dist="38100" dir="2700000" algn="tl">
                      <a:srgbClr val="000000">
                        <a:alpha val="43137"/>
                      </a:srgbClr>
                    </a:outerShdw>
                  </a:effectLst>
                </a:rPr>
                <a:t>RANDOM FOREST</a:t>
              </a:r>
              <a:endParaRPr lang="en-US" sz="1600" dirty="0">
                <a:effectLst>
                  <a:outerShdw blurRad="38100" dist="38100" dir="2700000" algn="tl">
                    <a:srgbClr val="000000">
                      <a:alpha val="43137"/>
                    </a:srgbClr>
                  </a:outerShdw>
                </a:effectLst>
              </a:endParaRPr>
            </a:p>
          </p:txBody>
        </p:sp>
        <p:sp>
          <p:nvSpPr>
            <p:cNvPr id="11" name="Rounded Rectangle 10"/>
            <p:cNvSpPr/>
            <p:nvPr/>
          </p:nvSpPr>
          <p:spPr>
            <a:xfrm>
              <a:off x="2977115" y="6225840"/>
              <a:ext cx="1479239" cy="2965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effectLst>
                    <a:outerShdw blurRad="38100" dist="38100" dir="2700000" algn="tl">
                      <a:srgbClr val="000000">
                        <a:alpha val="43137"/>
                      </a:srgbClr>
                    </a:outerShdw>
                  </a:effectLst>
                </a:rPr>
                <a:t>Cross Validation</a:t>
              </a:r>
              <a:endParaRPr lang="en-US" sz="1200" dirty="0">
                <a:effectLst>
                  <a:outerShdw blurRad="38100" dist="38100" dir="2700000" algn="tl">
                    <a:srgbClr val="000000">
                      <a:alpha val="43137"/>
                    </a:srgbClr>
                  </a:outerShdw>
                </a:effectLst>
              </a:endParaRPr>
            </a:p>
          </p:txBody>
        </p:sp>
      </p:grpSp>
      <p:grpSp>
        <p:nvGrpSpPr>
          <p:cNvPr id="15" name="Group 14"/>
          <p:cNvGrpSpPr/>
          <p:nvPr/>
        </p:nvGrpSpPr>
        <p:grpSpPr>
          <a:xfrm>
            <a:off x="9205313" y="4891604"/>
            <a:ext cx="1895499" cy="1015412"/>
            <a:chOff x="6240380" y="5500832"/>
            <a:chExt cx="1895499" cy="1015412"/>
          </a:xfrm>
        </p:grpSpPr>
        <p:sp>
          <p:nvSpPr>
            <p:cNvPr id="13" name="Snip Diagonal Corner Rectangle 12"/>
            <p:cNvSpPr/>
            <p:nvPr/>
          </p:nvSpPr>
          <p:spPr>
            <a:xfrm>
              <a:off x="6240380" y="5500832"/>
              <a:ext cx="1895499" cy="914400"/>
            </a:xfrm>
            <a:prstGeom prst="snip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1"/>
              <a:r>
                <a:rPr lang="en-US" sz="1600" dirty="0" smtClean="0">
                  <a:effectLst>
                    <a:outerShdw blurRad="38100" dist="38100" dir="2700000" algn="tl">
                      <a:srgbClr val="000000">
                        <a:alpha val="43137"/>
                      </a:srgbClr>
                    </a:outerShdw>
                  </a:effectLst>
                </a:rPr>
                <a:t>Naïve Bayes</a:t>
              </a:r>
              <a:endParaRPr lang="en-US" sz="1600" dirty="0">
                <a:effectLst>
                  <a:outerShdw blurRad="38100" dist="38100" dir="2700000" algn="tl">
                    <a:srgbClr val="000000">
                      <a:alpha val="43137"/>
                    </a:srgbClr>
                  </a:outerShdw>
                </a:effectLst>
              </a:endParaRPr>
            </a:p>
          </p:txBody>
        </p:sp>
        <p:sp>
          <p:nvSpPr>
            <p:cNvPr id="14" name="Rounded Rectangle 13"/>
            <p:cNvSpPr/>
            <p:nvPr/>
          </p:nvSpPr>
          <p:spPr>
            <a:xfrm>
              <a:off x="6447834" y="6219698"/>
              <a:ext cx="1479239" cy="2965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effectLst>
                    <a:outerShdw blurRad="38100" dist="38100" dir="2700000" algn="tl">
                      <a:srgbClr val="000000">
                        <a:alpha val="43137"/>
                      </a:srgbClr>
                    </a:outerShdw>
                  </a:effectLst>
                </a:rPr>
                <a:t>Cross Validation</a:t>
              </a:r>
              <a:endParaRPr lang="en-US" sz="1200" dirty="0">
                <a:effectLst>
                  <a:outerShdw blurRad="38100" dist="38100" dir="2700000" algn="tl">
                    <a:srgbClr val="000000">
                      <a:alpha val="43137"/>
                    </a:srgbClr>
                  </a:outerShdw>
                </a:effectLst>
              </a:endParaRPr>
            </a:p>
          </p:txBody>
        </p:sp>
      </p:gr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t="40838"/>
          <a:stretch/>
        </p:blipFill>
        <p:spPr>
          <a:xfrm>
            <a:off x="3463887" y="1292612"/>
            <a:ext cx="4743450" cy="1346819"/>
          </a:xfrm>
          <a:prstGeom prst="rect">
            <a:avLst/>
          </a:prstGeom>
        </p:spPr>
      </p:pic>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t="40628"/>
          <a:stretch/>
        </p:blipFill>
        <p:spPr>
          <a:xfrm>
            <a:off x="3463887" y="4719911"/>
            <a:ext cx="4743450" cy="1345925"/>
          </a:xfrm>
          <a:prstGeom prst="rect">
            <a:avLst/>
          </a:prstGeom>
        </p:spPr>
      </p:pic>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t="40259"/>
          <a:stretch/>
        </p:blipFill>
        <p:spPr>
          <a:xfrm>
            <a:off x="3463887" y="3042796"/>
            <a:ext cx="4743450" cy="1371371"/>
          </a:xfrm>
          <a:prstGeom prst="rect">
            <a:avLst/>
          </a:prstGeom>
        </p:spPr>
      </p:pic>
      <p:sp>
        <p:nvSpPr>
          <p:cNvPr id="20" name="Rounded Rectangle 19"/>
          <p:cNvSpPr/>
          <p:nvPr/>
        </p:nvSpPr>
        <p:spPr>
          <a:xfrm>
            <a:off x="7470737" y="3042796"/>
            <a:ext cx="736600" cy="23739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ounded Rectangle 20"/>
          <p:cNvSpPr/>
          <p:nvPr/>
        </p:nvSpPr>
        <p:spPr>
          <a:xfrm>
            <a:off x="7247531" y="1292971"/>
            <a:ext cx="736600" cy="23739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ounded Rectangle 21"/>
          <p:cNvSpPr/>
          <p:nvPr/>
        </p:nvSpPr>
        <p:spPr>
          <a:xfrm>
            <a:off x="7360671" y="4719911"/>
            <a:ext cx="736600" cy="23739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19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2</a:t>
            </a:fld>
            <a:endParaRPr lang="en-US"/>
          </a:p>
        </p:txBody>
      </p:sp>
      <p:sp>
        <p:nvSpPr>
          <p:cNvPr id="6" name="Rectangle 5"/>
          <p:cNvSpPr/>
          <p:nvPr/>
        </p:nvSpPr>
        <p:spPr>
          <a:xfrm>
            <a:off x="1" y="139914"/>
            <a:ext cx="12192000" cy="923330"/>
          </a:xfrm>
          <a:prstGeom prst="rect">
            <a:avLst/>
          </a:prstGeom>
          <a:noFill/>
        </p:spPr>
        <p:txBody>
          <a:bodyPr wrap="square" lIns="91440" tIns="45720" rIns="91440" bIns="45720">
            <a:spAutoFit/>
          </a:bodyPr>
          <a:lstStyle/>
          <a:p>
            <a:pPr algn="ctr"/>
            <a:r>
              <a:rPr lang="he-IL" sz="5400" dirty="0" smtClean="0">
                <a:ln w="0"/>
                <a:effectLst>
                  <a:outerShdw blurRad="38100" dist="19050" dir="2700000" algn="tl" rotWithShape="0">
                    <a:schemeClr val="dk1">
                      <a:alpha val="40000"/>
                    </a:schemeClr>
                  </a:outerShdw>
                </a:effectLst>
              </a:rPr>
              <a:t>תיאור הבעיה</a:t>
            </a:r>
            <a:endParaRPr lang="en-US" sz="5400" dirty="0">
              <a:ln w="0"/>
              <a:effectLst>
                <a:outerShdw blurRad="38100" dist="19050" dir="2700000" algn="tl" rotWithShape="0">
                  <a:schemeClr val="dk1">
                    <a:alpha val="40000"/>
                  </a:schemeClr>
                </a:outerShdw>
              </a:effectLst>
            </a:endParaRPr>
          </a:p>
        </p:txBody>
      </p:sp>
      <p:sp>
        <p:nvSpPr>
          <p:cNvPr id="8" name="TextBox 7"/>
          <p:cNvSpPr txBox="1"/>
          <p:nvPr/>
        </p:nvSpPr>
        <p:spPr>
          <a:xfrm>
            <a:off x="1118937" y="1765099"/>
            <a:ext cx="9928473" cy="3416320"/>
          </a:xfrm>
          <a:prstGeom prst="rect">
            <a:avLst/>
          </a:prstGeom>
          <a:noFill/>
        </p:spPr>
        <p:txBody>
          <a:bodyPr wrap="square" rtlCol="0">
            <a:spAutoFit/>
          </a:bodyPr>
          <a:lstStyle/>
          <a:p>
            <a:pPr algn="r" rtl="1"/>
            <a:r>
              <a:rPr lang="he-IL" dirty="0" smtClean="0"/>
              <a:t>קיים צורך לדעת לסווג בצורה אוטומטית כמויות גדולות של טקסט על פי נטייתו המילולית וזאת על מנת לדעת להבחין בנטיית קהל לגבי נושא מסוים.</a:t>
            </a:r>
          </a:p>
          <a:p>
            <a:pPr algn="r" rtl="1"/>
            <a:r>
              <a:rPr lang="he-IL" dirty="0" smtClean="0"/>
              <a:t>סיווג מסוג זה מיושם על ביקורות משתמשים, תוצאות סקרים, רשתות חברתיות.</a:t>
            </a:r>
          </a:p>
          <a:p>
            <a:pPr algn="r" rtl="1"/>
            <a:endParaRPr lang="he-IL" dirty="0"/>
          </a:p>
          <a:p>
            <a:pPr algn="r" rtl="1"/>
            <a:r>
              <a:rPr lang="he-IL" dirty="0" smtClean="0"/>
              <a:t>עם עליית הרשתות החברתיות ובלוגים גדלה גם ההתעניינות ב </a:t>
            </a:r>
            <a:r>
              <a:rPr lang="en-US" dirty="0" smtClean="0"/>
              <a:t>sentiment analysis</a:t>
            </a:r>
            <a:r>
              <a:rPr lang="he-IL" dirty="0" smtClean="0"/>
              <a:t>. ברשתות אלו מופיעות המון דעות וביקור</a:t>
            </a:r>
            <a:r>
              <a:rPr lang="he-IL" dirty="0"/>
              <a:t>ו</a:t>
            </a:r>
            <a:r>
              <a:rPr lang="he-IL" dirty="0" smtClean="0"/>
              <a:t>ת של מגוון משתמשים מכל העולם לכן דעות אלו חשובות לצורך עסקי בהיבט שיווק מוצרים ללקוחות וזיהוי הזדמנויות חדשות לשיווק מוצרים ודעת קהל כללית על חברה או מוצר מסוים.</a:t>
            </a:r>
            <a:r>
              <a:rPr lang="he-IL" dirty="0"/>
              <a:t> </a:t>
            </a:r>
            <a:r>
              <a:rPr lang="he-IL" dirty="0" smtClean="0"/>
              <a:t>מלבד הצורך העסקי יש שימוש בניתוח טקסטים של משתמשים באינטרנט בהיבט הפוליטי וסיווגם.</a:t>
            </a:r>
          </a:p>
          <a:p>
            <a:pPr algn="r" rtl="1"/>
            <a:endParaRPr lang="he-IL" dirty="0" smtClean="0"/>
          </a:p>
          <a:p>
            <a:pPr algn="r" rtl="1"/>
            <a:r>
              <a:rPr lang="he-IL" dirty="0" smtClean="0"/>
              <a:t>דוגמא נפוצה לשימוש ב </a:t>
            </a:r>
            <a:r>
              <a:rPr lang="en-US" dirty="0" smtClean="0"/>
              <a:t>sentiment analysis</a:t>
            </a:r>
            <a:r>
              <a:rPr lang="he-IL" dirty="0" smtClean="0"/>
              <a:t> היא ביקורות קולנוע, קיימים מאגרים עצומים של ביקורות קולנוע של משתמשים שונים ועל ידי שימוש בסיווג זה ניתן לקבוע את דעת הקהל לגבי סרטים מה שנותן אינדקציה למשקיעים על הצלחת הסרט.</a:t>
            </a:r>
            <a:endParaRPr lang="he-IL" dirty="0"/>
          </a:p>
        </p:txBody>
      </p:sp>
      <p:sp>
        <p:nvSpPr>
          <p:cNvPr id="9" name="Rectangle 8"/>
          <p:cNvSpPr/>
          <p:nvPr/>
        </p:nvSpPr>
        <p:spPr>
          <a:xfrm>
            <a:off x="-12827" y="1063244"/>
            <a:ext cx="12192000" cy="461665"/>
          </a:xfrm>
          <a:prstGeom prst="rect">
            <a:avLst/>
          </a:prstGeom>
          <a:noFill/>
        </p:spPr>
        <p:txBody>
          <a:bodyPr wrap="square" lIns="91440" tIns="45720" rIns="91440" bIns="45720">
            <a:spAutoFit/>
          </a:bodyPr>
          <a:lstStyle/>
          <a:p>
            <a:pPr algn="ctr"/>
            <a:r>
              <a:rPr lang="he-IL" sz="2400" dirty="0" smtClean="0">
                <a:ln w="0"/>
                <a:effectLst>
                  <a:outerShdw blurRad="38100" dist="19050" dir="2700000" algn="tl" rotWithShape="0">
                    <a:schemeClr val="dk1">
                      <a:alpha val="40000"/>
                    </a:schemeClr>
                  </a:outerShdw>
                </a:effectLst>
              </a:rPr>
              <a:t>כללי</a:t>
            </a:r>
            <a:endParaRPr lang="en-US" sz="2400" b="0" cap="none" spc="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25381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3</a:t>
            </a:fld>
            <a:endParaRPr lang="en-US"/>
          </a:p>
        </p:txBody>
      </p:sp>
      <p:sp>
        <p:nvSpPr>
          <p:cNvPr id="5" name="Rectangle 4"/>
          <p:cNvSpPr/>
          <p:nvPr/>
        </p:nvSpPr>
        <p:spPr>
          <a:xfrm>
            <a:off x="1" y="139914"/>
            <a:ext cx="12192000" cy="923330"/>
          </a:xfrm>
          <a:prstGeom prst="rect">
            <a:avLst/>
          </a:prstGeom>
          <a:noFill/>
        </p:spPr>
        <p:txBody>
          <a:bodyPr wrap="square" lIns="91440" tIns="45720" rIns="91440" bIns="45720">
            <a:spAutoFit/>
          </a:bodyPr>
          <a:lstStyle/>
          <a:p>
            <a:pPr algn="ctr"/>
            <a:r>
              <a:rPr lang="he-IL" sz="5400" dirty="0" smtClean="0">
                <a:ln w="0"/>
                <a:effectLst>
                  <a:outerShdw blurRad="38100" dist="19050" dir="2700000" algn="tl" rotWithShape="0">
                    <a:schemeClr val="dk1">
                      <a:alpha val="40000"/>
                    </a:schemeClr>
                  </a:outerShdw>
                </a:effectLst>
              </a:rPr>
              <a:t>תיאור הפרויקט</a:t>
            </a:r>
            <a:endParaRPr lang="en-US" sz="5400" dirty="0">
              <a:ln w="0"/>
              <a:effectLst>
                <a:outerShdw blurRad="38100" dist="19050" dir="2700000" algn="tl" rotWithShape="0">
                  <a:schemeClr val="dk1">
                    <a:alpha val="40000"/>
                  </a:schemeClr>
                </a:outerShdw>
              </a:effectLst>
            </a:endParaRPr>
          </a:p>
        </p:txBody>
      </p:sp>
      <p:sp>
        <p:nvSpPr>
          <p:cNvPr id="7" name="TextBox 6"/>
          <p:cNvSpPr txBox="1"/>
          <p:nvPr/>
        </p:nvSpPr>
        <p:spPr>
          <a:xfrm>
            <a:off x="952499" y="1557781"/>
            <a:ext cx="10094911" cy="923330"/>
          </a:xfrm>
          <a:prstGeom prst="rect">
            <a:avLst/>
          </a:prstGeom>
          <a:noFill/>
        </p:spPr>
        <p:txBody>
          <a:bodyPr wrap="square" rtlCol="0">
            <a:spAutoFit/>
          </a:bodyPr>
          <a:lstStyle/>
          <a:p>
            <a:pPr algn="r" rtl="1"/>
            <a:r>
              <a:rPr lang="he-IL" dirty="0" smtClean="0"/>
              <a:t>הפרויקט מתבסס על מאגר נתונים מוכן</a:t>
            </a:r>
            <a:r>
              <a:rPr lang="en-US" dirty="0" smtClean="0"/>
              <a:t> </a:t>
            </a:r>
            <a:r>
              <a:rPr lang="he-IL" dirty="0" smtClean="0"/>
              <a:t> המכיל 2000 קבצי טקסט של ביקורות קולנוע הלקוחות מ </a:t>
            </a:r>
            <a:r>
              <a:rPr lang="en-US" dirty="0" smtClean="0"/>
              <a:t>IMDB</a:t>
            </a:r>
            <a:r>
              <a:rPr lang="he-IL" dirty="0" smtClean="0"/>
              <a:t>. הקבצים מסווגים מראש ל- חיוביים ושליליים בחלוקה שווה (1000 חיוביים ו- 1000 שליליים). כל קובץ מסודר מראש בצורה כזאת שכל משפט מופיע בשורה בנפרד.</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99" y="2536733"/>
            <a:ext cx="10058400" cy="3346541"/>
          </a:xfrm>
          <a:prstGeom prst="rect">
            <a:avLst/>
          </a:prstGeom>
        </p:spPr>
      </p:pic>
      <p:sp>
        <p:nvSpPr>
          <p:cNvPr id="9" name="Rectangle 8"/>
          <p:cNvSpPr/>
          <p:nvPr/>
        </p:nvSpPr>
        <p:spPr>
          <a:xfrm>
            <a:off x="-12827" y="1063244"/>
            <a:ext cx="12192000" cy="461665"/>
          </a:xfrm>
          <a:prstGeom prst="rect">
            <a:avLst/>
          </a:prstGeom>
          <a:noFill/>
        </p:spPr>
        <p:txBody>
          <a:bodyPr wrap="square" lIns="91440" tIns="45720" rIns="91440" bIns="45720">
            <a:spAutoFit/>
          </a:bodyPr>
          <a:lstStyle/>
          <a:p>
            <a:pPr algn="ctr" rtl="1"/>
            <a:r>
              <a:rPr lang="he-IL" sz="2400" dirty="0" smtClean="0">
                <a:ln w="0"/>
                <a:effectLst>
                  <a:outerShdw blurRad="38100" dist="19050" dir="2700000" algn="tl" rotWithShape="0">
                    <a:schemeClr val="dk1">
                      <a:alpha val="40000"/>
                    </a:schemeClr>
                  </a:outerShdw>
                </a:effectLst>
              </a:rPr>
              <a:t>מאגר נתונים</a:t>
            </a:r>
            <a:endParaRPr lang="en-US" sz="2400" b="0" cap="none" spc="0" dirty="0" smtClean="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1758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4</a:t>
            </a:fld>
            <a:endParaRPr lang="en-US"/>
          </a:p>
        </p:txBody>
      </p:sp>
      <p:sp>
        <p:nvSpPr>
          <p:cNvPr id="5" name="Rectangle 4"/>
          <p:cNvSpPr/>
          <p:nvPr/>
        </p:nvSpPr>
        <p:spPr>
          <a:xfrm>
            <a:off x="0" y="40043"/>
            <a:ext cx="12192000" cy="923330"/>
          </a:xfrm>
          <a:prstGeom prst="rect">
            <a:avLst/>
          </a:prstGeom>
          <a:noFill/>
        </p:spPr>
        <p:txBody>
          <a:bodyPr wrap="square" lIns="91440" tIns="45720" rIns="91440" bIns="45720">
            <a:spAutoFit/>
          </a:bodyPr>
          <a:lstStyle/>
          <a:p>
            <a:pPr algn="ctr" rtl="1"/>
            <a:r>
              <a:rPr lang="he-IL" sz="5400" dirty="0" smtClean="0">
                <a:ln w="0"/>
                <a:effectLst>
                  <a:outerShdw blurRad="38100" dist="19050" dir="2700000" algn="tl" rotWithShape="0">
                    <a:schemeClr val="dk1">
                      <a:alpha val="40000"/>
                    </a:schemeClr>
                  </a:outerShdw>
                </a:effectLst>
              </a:rPr>
              <a:t>תיאור הפרויקט</a:t>
            </a:r>
            <a:endParaRPr lang="en-US" sz="5400" dirty="0">
              <a:ln w="0"/>
              <a:effectLst>
                <a:outerShdw blurRad="38100" dist="19050" dir="2700000" algn="tl" rotWithShape="0">
                  <a:schemeClr val="dk1">
                    <a:alpha val="40000"/>
                  </a:schemeClr>
                </a:outerShdw>
              </a:effectLst>
            </a:endParaRPr>
          </a:p>
        </p:txBody>
      </p:sp>
      <p:sp>
        <p:nvSpPr>
          <p:cNvPr id="9" name="Rectangle 8"/>
          <p:cNvSpPr/>
          <p:nvPr/>
        </p:nvSpPr>
        <p:spPr>
          <a:xfrm>
            <a:off x="-97049" y="821079"/>
            <a:ext cx="12192000" cy="461665"/>
          </a:xfrm>
          <a:prstGeom prst="rect">
            <a:avLst/>
          </a:prstGeom>
          <a:noFill/>
        </p:spPr>
        <p:txBody>
          <a:bodyPr wrap="square" lIns="91440" tIns="45720" rIns="91440" bIns="45720">
            <a:spAutoFit/>
          </a:bodyPr>
          <a:lstStyle/>
          <a:p>
            <a:pPr algn="ctr" rtl="1"/>
            <a:r>
              <a:rPr lang="he-IL" sz="2400" dirty="0" smtClean="0">
                <a:ln w="0"/>
                <a:effectLst>
                  <a:outerShdw blurRad="38100" dist="19050" dir="2700000" algn="tl" rotWithShape="0">
                    <a:schemeClr val="dk1">
                      <a:alpha val="40000"/>
                    </a:schemeClr>
                  </a:outerShdw>
                </a:effectLst>
              </a:rPr>
              <a:t>שלבים בהרצת התוכנית</a:t>
            </a:r>
            <a:endParaRPr lang="en-US" sz="2400" b="0" cap="none" spc="0" dirty="0" smtClean="0">
              <a:ln w="0"/>
              <a:solidFill>
                <a:schemeClr val="tx1"/>
              </a:solidFill>
              <a:effectLst>
                <a:outerShdw blurRad="38100" dist="19050" dir="2700000" algn="tl" rotWithShape="0">
                  <a:schemeClr val="dk1">
                    <a:alpha val="40000"/>
                  </a:schemeClr>
                </a:outerShdw>
              </a:effectLst>
            </a:endParaRPr>
          </a:p>
        </p:txBody>
      </p:sp>
      <p:sp>
        <p:nvSpPr>
          <p:cNvPr id="2" name="Oval 1"/>
          <p:cNvSpPr/>
          <p:nvPr/>
        </p:nvSpPr>
        <p:spPr>
          <a:xfrm>
            <a:off x="5076429" y="1521212"/>
            <a:ext cx="1796296" cy="6391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1400" dirty="0" smtClean="0">
                <a:effectLst>
                  <a:outerShdw blurRad="38100" dist="38100" dir="2700000" algn="tl">
                    <a:srgbClr val="000000">
                      <a:alpha val="43137"/>
                    </a:srgbClr>
                  </a:outerShdw>
                </a:effectLst>
              </a:rPr>
              <a:t>קליטת טקסט</a:t>
            </a:r>
            <a:endParaRPr lang="en-US" sz="1400" dirty="0">
              <a:effectLst>
                <a:outerShdw blurRad="38100" dist="38100" dir="2700000" algn="tl">
                  <a:srgbClr val="000000">
                    <a:alpha val="43137"/>
                  </a:srgbClr>
                </a:outerShdw>
              </a:effectLst>
            </a:endParaRPr>
          </a:p>
        </p:txBody>
      </p:sp>
      <p:sp>
        <p:nvSpPr>
          <p:cNvPr id="8" name="Oval 7"/>
          <p:cNvSpPr/>
          <p:nvPr/>
        </p:nvSpPr>
        <p:spPr>
          <a:xfrm>
            <a:off x="4557223" y="2343341"/>
            <a:ext cx="2834707" cy="61842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1"/>
            <a:r>
              <a:rPr lang="he-IL" sz="1400" dirty="0" smtClean="0">
                <a:effectLst>
                  <a:outerShdw blurRad="38100" dist="38100" dir="2700000" algn="tl">
                    <a:srgbClr val="000000">
                      <a:alpha val="43137"/>
                    </a:srgbClr>
                  </a:outerShdw>
                </a:effectLst>
              </a:rPr>
              <a:t>ביצוע </a:t>
            </a:r>
            <a:r>
              <a:rPr lang="en-US" sz="1400" dirty="0" smtClean="0">
                <a:effectLst>
                  <a:outerShdw blurRad="38100" dist="38100" dir="2700000" algn="tl">
                    <a:srgbClr val="000000">
                      <a:alpha val="43137"/>
                    </a:srgbClr>
                  </a:outerShdw>
                </a:effectLst>
              </a:rPr>
              <a:t>Pre Processing</a:t>
            </a:r>
            <a:endParaRPr lang="en-US" sz="1400" dirty="0">
              <a:effectLst>
                <a:outerShdw blurRad="38100" dist="38100" dir="2700000" algn="tl">
                  <a:srgbClr val="000000">
                    <a:alpha val="43137"/>
                  </a:srgbClr>
                </a:outerShdw>
              </a:effectLst>
            </a:endParaRPr>
          </a:p>
        </p:txBody>
      </p:sp>
      <p:sp>
        <p:nvSpPr>
          <p:cNvPr id="10" name="Oval 9"/>
          <p:cNvSpPr/>
          <p:nvPr/>
        </p:nvSpPr>
        <p:spPr>
          <a:xfrm>
            <a:off x="4891974" y="3200231"/>
            <a:ext cx="2165206" cy="685969"/>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1"/>
            <a:r>
              <a:rPr lang="he-IL" sz="1400" dirty="0" smtClean="0">
                <a:effectLst>
                  <a:outerShdw blurRad="38100" dist="38100" dir="2700000" algn="tl">
                    <a:srgbClr val="000000">
                      <a:alpha val="43137"/>
                    </a:srgbClr>
                  </a:outerShdw>
                </a:effectLst>
              </a:rPr>
              <a:t>בניית קובץ מייצג</a:t>
            </a:r>
            <a:endParaRPr lang="en-US" sz="1400" dirty="0">
              <a:effectLst>
                <a:outerShdw blurRad="38100" dist="38100" dir="2700000" algn="tl">
                  <a:srgbClr val="000000">
                    <a:alpha val="43137"/>
                  </a:srgbClr>
                </a:outerShdw>
              </a:effectLst>
            </a:endParaRPr>
          </a:p>
        </p:txBody>
      </p:sp>
      <p:sp>
        <p:nvSpPr>
          <p:cNvPr id="11" name="Oval 10"/>
          <p:cNvSpPr/>
          <p:nvPr/>
        </p:nvSpPr>
        <p:spPr>
          <a:xfrm>
            <a:off x="4189893" y="4124668"/>
            <a:ext cx="3569368"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rtl="1"/>
            <a:r>
              <a:rPr lang="he-IL" sz="1400" dirty="0" smtClean="0">
                <a:effectLst>
                  <a:outerShdw blurRad="38100" dist="38100" dir="2700000" algn="tl">
                    <a:srgbClr val="000000">
                      <a:alpha val="43137"/>
                    </a:srgbClr>
                  </a:outerShdw>
                </a:effectLst>
              </a:rPr>
              <a:t>בניית מודל ע"י </a:t>
            </a:r>
            <a:r>
              <a:rPr lang="en-US" sz="1400" dirty="0" smtClean="0">
                <a:effectLst>
                  <a:outerShdw blurRad="38100" dist="38100" dir="2700000" algn="tl">
                    <a:srgbClr val="000000">
                      <a:alpha val="43137"/>
                    </a:srgbClr>
                  </a:outerShdw>
                </a:effectLst>
              </a:rPr>
              <a:t>WEKA</a:t>
            </a:r>
            <a:endParaRPr lang="en-US" sz="1400" dirty="0">
              <a:effectLst>
                <a:outerShdw blurRad="38100" dist="38100" dir="2700000" algn="tl">
                  <a:srgbClr val="000000">
                    <a:alpha val="43137"/>
                  </a:srgbClr>
                </a:outerShdw>
              </a:effectLst>
            </a:endParaRPr>
          </a:p>
        </p:txBody>
      </p:sp>
      <p:sp>
        <p:nvSpPr>
          <p:cNvPr id="12" name="Snip Diagonal Corner Rectangle 11"/>
          <p:cNvSpPr/>
          <p:nvPr/>
        </p:nvSpPr>
        <p:spPr>
          <a:xfrm>
            <a:off x="4806059" y="5500832"/>
            <a:ext cx="1337926" cy="914400"/>
          </a:xfrm>
          <a:prstGeom prst="snip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1"/>
            <a:r>
              <a:rPr lang="en-US" sz="1600" dirty="0" smtClean="0">
                <a:effectLst>
                  <a:outerShdw blurRad="38100" dist="38100" dir="2700000" algn="tl">
                    <a:srgbClr val="000000">
                      <a:alpha val="43137"/>
                    </a:srgbClr>
                  </a:outerShdw>
                </a:effectLst>
              </a:rPr>
              <a:t>SVM</a:t>
            </a:r>
            <a:endParaRPr lang="en-US" sz="1600" dirty="0">
              <a:effectLst>
                <a:outerShdw blurRad="38100" dist="38100" dir="2700000" algn="tl">
                  <a:srgbClr val="000000">
                    <a:alpha val="43137"/>
                  </a:srgbClr>
                </a:outerShdw>
              </a:effectLst>
            </a:endParaRPr>
          </a:p>
        </p:txBody>
      </p:sp>
      <p:sp>
        <p:nvSpPr>
          <p:cNvPr id="13" name="Snip Diagonal Corner Rectangle 12"/>
          <p:cNvSpPr/>
          <p:nvPr/>
        </p:nvSpPr>
        <p:spPr>
          <a:xfrm>
            <a:off x="2723806" y="5500832"/>
            <a:ext cx="1985858" cy="914400"/>
          </a:xfrm>
          <a:prstGeom prst="snip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1"/>
            <a:r>
              <a:rPr lang="en-US" sz="1600" dirty="0" smtClean="0">
                <a:effectLst>
                  <a:outerShdw blurRad="38100" dist="38100" dir="2700000" algn="tl">
                    <a:srgbClr val="000000">
                      <a:alpha val="43137"/>
                    </a:srgbClr>
                  </a:outerShdw>
                </a:effectLst>
              </a:rPr>
              <a:t>RANDOM FOREST</a:t>
            </a:r>
            <a:endParaRPr lang="en-US" sz="1600" dirty="0">
              <a:effectLst>
                <a:outerShdw blurRad="38100" dist="38100" dir="2700000" algn="tl">
                  <a:srgbClr val="000000">
                    <a:alpha val="43137"/>
                  </a:srgbClr>
                </a:outerShdw>
              </a:effectLst>
            </a:endParaRPr>
          </a:p>
        </p:txBody>
      </p:sp>
      <p:sp>
        <p:nvSpPr>
          <p:cNvPr id="14" name="Snip Diagonal Corner Rectangle 13"/>
          <p:cNvSpPr/>
          <p:nvPr/>
        </p:nvSpPr>
        <p:spPr>
          <a:xfrm>
            <a:off x="6240380" y="5500832"/>
            <a:ext cx="1895499" cy="914400"/>
          </a:xfrm>
          <a:prstGeom prst="snip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1"/>
            <a:r>
              <a:rPr lang="en-US" sz="1600" dirty="0" smtClean="0">
                <a:effectLst>
                  <a:outerShdw blurRad="38100" dist="38100" dir="2700000" algn="tl">
                    <a:srgbClr val="000000">
                      <a:alpha val="43137"/>
                    </a:srgbClr>
                  </a:outerShdw>
                </a:effectLst>
              </a:rPr>
              <a:t>Naïve Bayes</a:t>
            </a:r>
            <a:endParaRPr lang="en-US" sz="1600" dirty="0">
              <a:effectLst>
                <a:outerShdw blurRad="38100" dist="38100" dir="2700000" algn="tl">
                  <a:srgbClr val="000000">
                    <a:alpha val="43137"/>
                  </a:srgbClr>
                </a:outerShdw>
              </a:effectLst>
            </a:endParaRPr>
          </a:p>
        </p:txBody>
      </p:sp>
      <p:sp>
        <p:nvSpPr>
          <p:cNvPr id="15" name="Snip Diagonal Corner Rectangle 14"/>
          <p:cNvSpPr/>
          <p:nvPr/>
        </p:nvSpPr>
        <p:spPr>
          <a:xfrm>
            <a:off x="8229323" y="5500832"/>
            <a:ext cx="1586878" cy="914400"/>
          </a:xfrm>
          <a:prstGeom prst="snip2Diag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1"/>
            <a:r>
              <a:rPr lang="he-IL" sz="1600" dirty="0" smtClean="0">
                <a:effectLst>
                  <a:outerShdw blurRad="38100" dist="38100" dir="2700000" algn="tl">
                    <a:srgbClr val="000000">
                      <a:alpha val="43137"/>
                    </a:srgbClr>
                  </a:outerShdw>
                </a:effectLst>
              </a:rPr>
              <a:t>ניסוי</a:t>
            </a:r>
          </a:p>
          <a:p>
            <a:pPr algn="ctr" rtl="1"/>
            <a:r>
              <a:rPr lang="en-US" sz="1600" dirty="0" smtClean="0">
                <a:effectLst>
                  <a:outerShdw blurRad="38100" dist="38100" dir="2700000" algn="tl">
                    <a:srgbClr val="000000">
                      <a:alpha val="43137"/>
                    </a:srgbClr>
                  </a:outerShdw>
                </a:effectLst>
              </a:rPr>
              <a:t>Train &amp; Test</a:t>
            </a:r>
            <a:endParaRPr lang="en-US" sz="1600" dirty="0">
              <a:effectLst>
                <a:outerShdw blurRad="38100" dist="38100" dir="2700000" algn="tl">
                  <a:srgbClr val="000000">
                    <a:alpha val="43137"/>
                  </a:srgbClr>
                </a:outerShdw>
              </a:effectLst>
            </a:endParaRPr>
          </a:p>
        </p:txBody>
      </p:sp>
      <p:cxnSp>
        <p:nvCxnSpPr>
          <p:cNvPr id="6" name="Straight Arrow Connector 5"/>
          <p:cNvCxnSpPr>
            <a:stCxn id="2" idx="4"/>
            <a:endCxn id="8" idx="0"/>
          </p:cNvCxnSpPr>
          <p:nvPr/>
        </p:nvCxnSpPr>
        <p:spPr>
          <a:xfrm>
            <a:off x="5974577" y="2160352"/>
            <a:ext cx="0" cy="182989"/>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a:stCxn id="8" idx="4"/>
            <a:endCxn id="10" idx="0"/>
          </p:cNvCxnSpPr>
          <p:nvPr/>
        </p:nvCxnSpPr>
        <p:spPr>
          <a:xfrm>
            <a:off x="5974577" y="2961763"/>
            <a:ext cx="0" cy="238468"/>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a:stCxn id="10" idx="4"/>
            <a:endCxn id="11" idx="0"/>
          </p:cNvCxnSpPr>
          <p:nvPr/>
        </p:nvCxnSpPr>
        <p:spPr>
          <a:xfrm>
            <a:off x="5974577" y="3886200"/>
            <a:ext cx="0" cy="238468"/>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1" name="Straight Arrow Connector 20"/>
          <p:cNvCxnSpPr>
            <a:stCxn id="11" idx="3"/>
            <a:endCxn id="13" idx="3"/>
          </p:cNvCxnSpPr>
          <p:nvPr/>
        </p:nvCxnSpPr>
        <p:spPr>
          <a:xfrm flipH="1">
            <a:off x="3716735" y="4905157"/>
            <a:ext cx="995880" cy="595675"/>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3" name="Straight Arrow Connector 22"/>
          <p:cNvCxnSpPr>
            <a:endCxn id="12" idx="3"/>
          </p:cNvCxnSpPr>
          <p:nvPr/>
        </p:nvCxnSpPr>
        <p:spPr>
          <a:xfrm>
            <a:off x="5468854" y="5021535"/>
            <a:ext cx="6168" cy="479297"/>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5" name="Straight Arrow Connector 24"/>
          <p:cNvCxnSpPr>
            <a:endCxn id="14" idx="3"/>
          </p:cNvCxnSpPr>
          <p:nvPr/>
        </p:nvCxnSpPr>
        <p:spPr>
          <a:xfrm>
            <a:off x="6679328" y="5021535"/>
            <a:ext cx="508802" cy="479297"/>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9" name="Straight Arrow Connector 28"/>
          <p:cNvCxnSpPr>
            <a:stCxn id="11" idx="5"/>
            <a:endCxn id="15" idx="3"/>
          </p:cNvCxnSpPr>
          <p:nvPr/>
        </p:nvCxnSpPr>
        <p:spPr>
          <a:xfrm>
            <a:off x="7236539" y="4905157"/>
            <a:ext cx="1786223" cy="595675"/>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30" name="Rounded Rectangle 29"/>
          <p:cNvSpPr/>
          <p:nvPr/>
        </p:nvSpPr>
        <p:spPr>
          <a:xfrm>
            <a:off x="2977115" y="6225840"/>
            <a:ext cx="1479239" cy="2965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effectLst>
                  <a:outerShdw blurRad="38100" dist="38100" dir="2700000" algn="tl">
                    <a:srgbClr val="000000">
                      <a:alpha val="43137"/>
                    </a:srgbClr>
                  </a:outerShdw>
                </a:effectLst>
              </a:rPr>
              <a:t>Cross Validation</a:t>
            </a:r>
            <a:endParaRPr lang="en-US" sz="1200" dirty="0">
              <a:effectLst>
                <a:outerShdw blurRad="38100" dist="38100" dir="2700000" algn="tl">
                  <a:srgbClr val="000000">
                    <a:alpha val="43137"/>
                  </a:srgbClr>
                </a:outerShdw>
              </a:effectLst>
            </a:endParaRPr>
          </a:p>
        </p:txBody>
      </p:sp>
      <p:sp>
        <p:nvSpPr>
          <p:cNvPr id="31" name="Rounded Rectangle 30"/>
          <p:cNvSpPr/>
          <p:nvPr/>
        </p:nvSpPr>
        <p:spPr>
          <a:xfrm>
            <a:off x="4748312" y="6225840"/>
            <a:ext cx="1479239" cy="2965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effectLst>
                  <a:outerShdw blurRad="38100" dist="38100" dir="2700000" algn="tl">
                    <a:srgbClr val="000000">
                      <a:alpha val="43137"/>
                    </a:srgbClr>
                  </a:outerShdw>
                </a:effectLst>
              </a:rPr>
              <a:t>Cross Validation</a:t>
            </a:r>
            <a:endParaRPr lang="en-US" sz="1200" dirty="0">
              <a:effectLst>
                <a:outerShdw blurRad="38100" dist="38100" dir="2700000" algn="tl">
                  <a:srgbClr val="000000">
                    <a:alpha val="43137"/>
                  </a:srgbClr>
                </a:outerShdw>
              </a:effectLst>
            </a:endParaRPr>
          </a:p>
        </p:txBody>
      </p:sp>
      <p:sp>
        <p:nvSpPr>
          <p:cNvPr id="32" name="Rounded Rectangle 31"/>
          <p:cNvSpPr/>
          <p:nvPr/>
        </p:nvSpPr>
        <p:spPr>
          <a:xfrm>
            <a:off x="6447834" y="6219698"/>
            <a:ext cx="1479239" cy="29654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effectLst>
                  <a:outerShdw blurRad="38100" dist="38100" dir="2700000" algn="tl">
                    <a:srgbClr val="000000">
                      <a:alpha val="43137"/>
                    </a:srgbClr>
                  </a:outerShdw>
                </a:effectLst>
              </a:rPr>
              <a:t>Cross Validation</a:t>
            </a:r>
            <a:endParaRPr lang="en-US" sz="1200" dirty="0">
              <a:effectLst>
                <a:outerShdw blurRad="38100" dist="38100" dir="2700000" algn="tl">
                  <a:srgbClr val="000000">
                    <a:alpha val="43137"/>
                  </a:srgbClr>
                </a:outerShdw>
              </a:effectLst>
            </a:endParaRPr>
          </a:p>
        </p:txBody>
      </p:sp>
      <p:sp>
        <p:nvSpPr>
          <p:cNvPr id="35" name="Rounded Rectangle 34"/>
          <p:cNvSpPr/>
          <p:nvPr/>
        </p:nvSpPr>
        <p:spPr>
          <a:xfrm>
            <a:off x="4130361" y="1457319"/>
            <a:ext cx="3737180" cy="1635758"/>
          </a:xfrm>
          <a:prstGeom prst="roundRect">
            <a:avLst/>
          </a:prstGeom>
          <a:noFill/>
          <a:ln w="285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36" name="Rounded Rectangular Callout 35"/>
          <p:cNvSpPr/>
          <p:nvPr/>
        </p:nvSpPr>
        <p:spPr>
          <a:xfrm>
            <a:off x="2143628" y="1786977"/>
            <a:ext cx="1616488" cy="610095"/>
          </a:xfrm>
          <a:prstGeom prst="wedgeRoundRectCallout">
            <a:avLst>
              <a:gd name="adj1" fmla="val 70220"/>
              <a:gd name="adj2" fmla="val -28952"/>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1100" dirty="0" smtClean="0">
                <a:effectLst>
                  <a:outerShdw blurRad="38100" dist="38100" dir="2700000" algn="tl">
                    <a:srgbClr val="000000">
                      <a:alpha val="43137"/>
                    </a:srgbClr>
                  </a:outerShdw>
                </a:effectLst>
              </a:rPr>
              <a:t>מתבצע על כלל הקבצים הנמצאים במאגר</a:t>
            </a:r>
            <a:endParaRPr lang="en-US" sz="11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62584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5</a:t>
            </a:fld>
            <a:endParaRPr lang="en-US"/>
          </a:p>
        </p:txBody>
      </p:sp>
      <p:grpSp>
        <p:nvGrpSpPr>
          <p:cNvPr id="17" name="Group 16"/>
          <p:cNvGrpSpPr/>
          <p:nvPr/>
        </p:nvGrpSpPr>
        <p:grpSpPr>
          <a:xfrm>
            <a:off x="1080098" y="830947"/>
            <a:ext cx="2834707" cy="1446901"/>
            <a:chOff x="1164318" y="1978412"/>
            <a:chExt cx="2834707" cy="1446901"/>
          </a:xfrm>
        </p:grpSpPr>
        <p:sp>
          <p:nvSpPr>
            <p:cNvPr id="5" name="Oval 4"/>
            <p:cNvSpPr/>
            <p:nvPr/>
          </p:nvSpPr>
          <p:spPr>
            <a:xfrm>
              <a:off x="1683524" y="1978412"/>
              <a:ext cx="1796296" cy="6391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1400" dirty="0" smtClean="0">
                  <a:effectLst>
                    <a:outerShdw blurRad="38100" dist="38100" dir="2700000" algn="tl">
                      <a:srgbClr val="000000">
                        <a:alpha val="43137"/>
                      </a:srgbClr>
                    </a:outerShdw>
                  </a:effectLst>
                </a:rPr>
                <a:t>קליטת טקסט</a:t>
              </a:r>
              <a:endParaRPr lang="en-US" sz="1400" dirty="0">
                <a:effectLst>
                  <a:outerShdw blurRad="38100" dist="38100" dir="2700000" algn="tl">
                    <a:srgbClr val="000000">
                      <a:alpha val="43137"/>
                    </a:srgbClr>
                  </a:outerShdw>
                </a:effectLst>
              </a:endParaRPr>
            </a:p>
          </p:txBody>
        </p:sp>
        <p:sp>
          <p:nvSpPr>
            <p:cNvPr id="6" name="Oval 5"/>
            <p:cNvSpPr/>
            <p:nvPr/>
          </p:nvSpPr>
          <p:spPr>
            <a:xfrm>
              <a:off x="1164318" y="2800541"/>
              <a:ext cx="2834707" cy="61842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1"/>
              <a:r>
                <a:rPr lang="he-IL" sz="1400" dirty="0" smtClean="0">
                  <a:effectLst>
                    <a:outerShdw blurRad="38100" dist="38100" dir="2700000" algn="tl">
                      <a:srgbClr val="000000">
                        <a:alpha val="43137"/>
                      </a:srgbClr>
                    </a:outerShdw>
                  </a:effectLst>
                </a:rPr>
                <a:t>ביצוע </a:t>
              </a:r>
              <a:r>
                <a:rPr lang="en-US" sz="1400" dirty="0" smtClean="0">
                  <a:effectLst>
                    <a:outerShdw blurRad="38100" dist="38100" dir="2700000" algn="tl">
                      <a:srgbClr val="000000">
                        <a:alpha val="43137"/>
                      </a:srgbClr>
                    </a:outerShdw>
                  </a:effectLst>
                </a:rPr>
                <a:t>Pre Processing</a:t>
              </a:r>
              <a:endParaRPr lang="en-US" sz="1400" dirty="0">
                <a:effectLst>
                  <a:outerShdw blurRad="38100" dist="38100" dir="2700000" algn="tl">
                    <a:srgbClr val="000000">
                      <a:alpha val="43137"/>
                    </a:srgbClr>
                  </a:outerShdw>
                </a:effectLst>
              </a:endParaRPr>
            </a:p>
          </p:txBody>
        </p:sp>
        <p:cxnSp>
          <p:nvCxnSpPr>
            <p:cNvPr id="8" name="Straight Arrow Connector 7"/>
            <p:cNvCxnSpPr>
              <a:stCxn id="5" idx="4"/>
              <a:endCxn id="6" idx="0"/>
            </p:cNvCxnSpPr>
            <p:nvPr/>
          </p:nvCxnSpPr>
          <p:spPr>
            <a:xfrm>
              <a:off x="2581672" y="2617552"/>
              <a:ext cx="0" cy="182989"/>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1" name="Elbow Connector 10"/>
            <p:cNvCxnSpPr>
              <a:stCxn id="6" idx="4"/>
              <a:endCxn id="5" idx="0"/>
            </p:cNvCxnSpPr>
            <p:nvPr/>
          </p:nvCxnSpPr>
          <p:spPr>
            <a:xfrm rot="5400000" flipH="1">
              <a:off x="1861396" y="2698688"/>
              <a:ext cx="1440551" cy="12700"/>
            </a:xfrm>
            <a:prstGeom prst="bentConnector5">
              <a:avLst>
                <a:gd name="adj1" fmla="val -15869"/>
                <a:gd name="adj2" fmla="val 12960260"/>
                <a:gd name="adj3" fmla="val 115869"/>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0" y="40043"/>
            <a:ext cx="12192000" cy="923330"/>
          </a:xfrm>
          <a:prstGeom prst="rect">
            <a:avLst/>
          </a:prstGeom>
          <a:noFill/>
        </p:spPr>
        <p:txBody>
          <a:bodyPr wrap="square" lIns="91440" tIns="45720" rIns="91440" bIns="45720">
            <a:spAutoFit/>
          </a:bodyPr>
          <a:lstStyle/>
          <a:p>
            <a:pPr algn="ctr" rtl="1"/>
            <a:r>
              <a:rPr lang="he-IL" sz="5400" dirty="0" smtClean="0">
                <a:ln w="0"/>
                <a:effectLst>
                  <a:outerShdw blurRad="38100" dist="19050" dir="2700000" algn="tl" rotWithShape="0">
                    <a:schemeClr val="dk1">
                      <a:alpha val="40000"/>
                    </a:schemeClr>
                  </a:outerShdw>
                </a:effectLst>
              </a:rPr>
              <a:t>מהלך הפרויקט</a:t>
            </a:r>
            <a:endParaRPr lang="en-US" sz="5400" dirty="0">
              <a:ln w="0"/>
              <a:effectLst>
                <a:outerShdw blurRad="38100" dist="19050" dir="2700000" algn="tl" rotWithShape="0">
                  <a:schemeClr val="dk1">
                    <a:alpha val="40000"/>
                  </a:schemeClr>
                </a:outerShdw>
              </a:effectLst>
            </a:endParaRPr>
          </a:p>
        </p:txBody>
      </p:sp>
      <p:sp>
        <p:nvSpPr>
          <p:cNvPr id="15" name="Rectangle 14"/>
          <p:cNvSpPr/>
          <p:nvPr/>
        </p:nvSpPr>
        <p:spPr>
          <a:xfrm>
            <a:off x="-12828" y="830947"/>
            <a:ext cx="12192000" cy="461665"/>
          </a:xfrm>
          <a:prstGeom prst="rect">
            <a:avLst/>
          </a:prstGeom>
          <a:noFill/>
        </p:spPr>
        <p:txBody>
          <a:bodyPr wrap="square" lIns="91440" tIns="45720" rIns="91440" bIns="45720">
            <a:spAutoFit/>
          </a:bodyPr>
          <a:lstStyle/>
          <a:p>
            <a:pPr algn="ctr" rtl="1"/>
            <a:r>
              <a:rPr lang="he-IL" sz="2400" dirty="0" smtClean="0">
                <a:ln w="0"/>
                <a:effectLst>
                  <a:outerShdw blurRad="38100" dist="19050" dir="2700000" algn="tl" rotWithShape="0">
                    <a:schemeClr val="dk1">
                      <a:alpha val="40000"/>
                    </a:schemeClr>
                  </a:outerShdw>
                </a:effectLst>
              </a:rPr>
              <a:t>טיפול בנתונים</a:t>
            </a:r>
            <a:endParaRPr lang="en-US" sz="2400" b="0" cap="none" spc="0" dirty="0" smtClean="0">
              <a:ln w="0"/>
              <a:solidFill>
                <a:schemeClr val="tx1"/>
              </a:solidFill>
              <a:effectLst>
                <a:outerShdw blurRad="38100" dist="19050" dir="2700000" algn="tl" rotWithShape="0">
                  <a:schemeClr val="dk1">
                    <a:alpha val="40000"/>
                  </a:schemeClr>
                </a:outerShdw>
              </a:effectLst>
            </a:endParaRPr>
          </a:p>
        </p:txBody>
      </p:sp>
      <p:sp>
        <p:nvSpPr>
          <p:cNvPr id="16" name="TextBox 15"/>
          <p:cNvSpPr txBox="1"/>
          <p:nvPr/>
        </p:nvSpPr>
        <p:spPr>
          <a:xfrm>
            <a:off x="1175834" y="1647562"/>
            <a:ext cx="9871576" cy="3631763"/>
          </a:xfrm>
          <a:prstGeom prst="rect">
            <a:avLst/>
          </a:prstGeom>
          <a:noFill/>
        </p:spPr>
        <p:txBody>
          <a:bodyPr wrap="square" rtlCol="0">
            <a:spAutoFit/>
          </a:bodyPr>
          <a:lstStyle/>
          <a:p>
            <a:pPr algn="r" rtl="1"/>
            <a:r>
              <a:rPr lang="he-IL" dirty="0" smtClean="0"/>
              <a:t>תחילה התוכנית עוברת על מאגר הנתונים ומנתחת כל קובץ ביקורת בנפרד.</a:t>
            </a:r>
          </a:p>
          <a:p>
            <a:pPr algn="r" rtl="1"/>
            <a:r>
              <a:rPr lang="he-IL" dirty="0" smtClean="0"/>
              <a:t>בכל מעבר על קובץ מתבצע:</a:t>
            </a:r>
          </a:p>
          <a:p>
            <a:pPr marL="742950" lvl="1" indent="-285750" algn="r" rtl="1">
              <a:buFont typeface="Arial" panose="020B0604020202020204" pitchFamily="34" charset="0"/>
              <a:buChar char="•"/>
            </a:pPr>
            <a:r>
              <a:rPr lang="he-IL" dirty="0" smtClean="0"/>
              <a:t>קליטת הטקסט.</a:t>
            </a:r>
          </a:p>
          <a:p>
            <a:pPr marL="742950" lvl="1" indent="-285750" algn="r" rtl="1">
              <a:buFont typeface="Arial" panose="020B0604020202020204" pitchFamily="34" charset="0"/>
              <a:buChar char="•"/>
            </a:pPr>
            <a:r>
              <a:rPr lang="he-IL" dirty="0" smtClean="0"/>
              <a:t>ניקוי של הטקסט מסימנים היכולים לפגוע ביכולת הפיצול של המשפטים.</a:t>
            </a:r>
          </a:p>
          <a:p>
            <a:pPr marL="742950" lvl="1" indent="-285750" algn="r" rtl="1">
              <a:buFont typeface="Arial" panose="020B0604020202020204" pitchFamily="34" charset="0"/>
              <a:buChar char="•"/>
            </a:pPr>
            <a:r>
              <a:rPr lang="he-IL" dirty="0" smtClean="0"/>
              <a:t>הסרה מהמשפטים מילים המופיעות במאגר </a:t>
            </a:r>
            <a:r>
              <a:rPr lang="en-US" dirty="0" smtClean="0"/>
              <a:t>Stop Words</a:t>
            </a:r>
            <a:r>
              <a:rPr lang="he-IL" dirty="0" smtClean="0"/>
              <a:t> שחסרות משמעות מבחינת </a:t>
            </a:r>
            <a:r>
              <a:rPr lang="en-US" dirty="0" smtClean="0"/>
              <a:t>Sentiment</a:t>
            </a:r>
            <a:r>
              <a:rPr lang="he-IL" dirty="0" smtClean="0"/>
              <a:t>. </a:t>
            </a:r>
          </a:p>
          <a:p>
            <a:pPr marL="742950" lvl="1" indent="-285750" algn="r" rtl="1">
              <a:buFont typeface="Arial" panose="020B0604020202020204" pitchFamily="34" charset="0"/>
              <a:buChar char="•"/>
            </a:pPr>
            <a:r>
              <a:rPr lang="he-IL" dirty="0" smtClean="0"/>
              <a:t>הסרה מהמשפטים מילים החוזרות כחסרות משמעות סנטימנטית ממאגר </a:t>
            </a:r>
            <a:r>
              <a:rPr lang="en-US" dirty="0" smtClean="0"/>
              <a:t>Senti-Word</a:t>
            </a:r>
            <a:r>
              <a:rPr lang="he-IL" dirty="0" smtClean="0"/>
              <a:t>.</a:t>
            </a:r>
          </a:p>
          <a:p>
            <a:pPr lvl="1" algn="r" rtl="1"/>
            <a:r>
              <a:rPr lang="he-IL" dirty="0"/>
              <a:t>	</a:t>
            </a:r>
            <a:r>
              <a:rPr lang="en-US" sz="1400" dirty="0" smtClean="0"/>
              <a:t>Senti-Word</a:t>
            </a:r>
            <a:r>
              <a:rPr lang="he-IL" sz="1400" dirty="0" smtClean="0"/>
              <a:t> – מילון חיצוני המכיל בתוכו רשימה של מילים וציונים מספריים המייצגים את </a:t>
            </a:r>
            <a:r>
              <a:rPr lang="he-IL" sz="1400" dirty="0" smtClean="0"/>
              <a:t>נטייתם </a:t>
            </a:r>
            <a:r>
              <a:rPr lang="he-IL" sz="1400" dirty="0" smtClean="0"/>
              <a:t>החיובית/ שלילית. בפרויקט 	אנו מסירים את כל המילים שמופיעות במאגר ובעלות 	ערך של 0 – ניטרליות.</a:t>
            </a:r>
            <a:endParaRPr lang="en-US" sz="1400" dirty="0" smtClean="0"/>
          </a:p>
          <a:p>
            <a:pPr marL="742950" lvl="1" indent="-285750" algn="r" rtl="1">
              <a:buFont typeface="Arial" panose="020B0604020202020204" pitchFamily="34" charset="0"/>
              <a:buChar char="•"/>
            </a:pPr>
            <a:r>
              <a:rPr lang="he-IL" dirty="0" smtClean="0"/>
              <a:t>בניית משתנה מסוג רשימה של רשימות כאשר כל רשימה מייצגת משפט ובכל משפט יש רשימה של מילים שהמשפט מכיל.</a:t>
            </a:r>
            <a:endParaRPr lang="en-US" dirty="0" smtClean="0"/>
          </a:p>
          <a:p>
            <a:pPr marL="742950" lvl="1" indent="-285750" algn="r" rtl="1">
              <a:buFont typeface="Arial" panose="020B0604020202020204" pitchFamily="34" charset="0"/>
              <a:buChar char="•"/>
            </a:pPr>
            <a:r>
              <a:rPr lang="he-IL" dirty="0" smtClean="0"/>
              <a:t>בניית קובץ מייצג מפורמט </a:t>
            </a:r>
            <a:r>
              <a:rPr lang="en-US" dirty="0" smtClean="0"/>
              <a:t>csv</a:t>
            </a:r>
            <a:r>
              <a:rPr lang="he-IL" dirty="0" smtClean="0"/>
              <a:t> המכיל בתוכו את כל הנתונים של אותו קובץ. קובץ זה מכיל: שם הקובץ, מספר המילים המופיעות בקובץ לאחר הסינון, רשימת המשפטים ו </a:t>
            </a:r>
            <a:r>
              <a:rPr lang="en-US" dirty="0" smtClean="0"/>
              <a:t>hash table</a:t>
            </a:r>
            <a:r>
              <a:rPr lang="he-IL" dirty="0" smtClean="0"/>
              <a:t> המייצג כל מילה ומספר הפעמים שהיא מופיע באותו קובץ ספציפי.</a:t>
            </a:r>
            <a:endParaRPr lang="en-US" dirty="0"/>
          </a:p>
        </p:txBody>
      </p:sp>
      <p:sp>
        <p:nvSpPr>
          <p:cNvPr id="12" name="Action Button: Help 11">
            <a:hlinkClick r:id="rId2" action="ppaction://hlinksldjump" highlightClick="1"/>
          </p:cNvPr>
          <p:cNvSpPr/>
          <p:nvPr/>
        </p:nvSpPr>
        <p:spPr>
          <a:xfrm>
            <a:off x="1291126" y="6103397"/>
            <a:ext cx="308178" cy="290003"/>
          </a:xfrm>
          <a:prstGeom prst="actionButtonHelp">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515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6</a:t>
            </a:fld>
            <a:endParaRPr lang="en-US"/>
          </a:p>
        </p:txBody>
      </p:sp>
      <p:sp>
        <p:nvSpPr>
          <p:cNvPr id="6" name="Action Button: End 5">
            <a:hlinkClick r:id="rId2" action="ppaction://hlinksldjump" highlightClick="1"/>
          </p:cNvPr>
          <p:cNvSpPr/>
          <p:nvPr/>
        </p:nvSpPr>
        <p:spPr>
          <a:xfrm>
            <a:off x="11454063" y="6248399"/>
            <a:ext cx="385011" cy="356938"/>
          </a:xfrm>
          <a:prstGeom prst="actionButtonE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7" name="Picture 6" descr="\\Mac\Home\Documents\שנה ג\Semester A\מבוא לאחזור מידע\project\2\csv text example.png"/>
          <p:cNvPicPr/>
          <p:nvPr/>
        </p:nvPicPr>
        <p:blipFill>
          <a:blip r:embed="rId3">
            <a:extLst>
              <a:ext uri="{28A0092B-C50C-407E-A947-70E740481C1C}">
                <a14:useLocalDpi xmlns:a14="http://schemas.microsoft.com/office/drawing/2010/main" val="0"/>
              </a:ext>
            </a:extLst>
          </a:blip>
          <a:srcRect/>
          <a:stretch>
            <a:fillRect/>
          </a:stretch>
        </p:blipFill>
        <p:spPr bwMode="auto">
          <a:xfrm>
            <a:off x="2959405" y="913047"/>
            <a:ext cx="6008325" cy="5065415"/>
          </a:xfrm>
          <a:prstGeom prst="rect">
            <a:avLst/>
          </a:prstGeom>
          <a:noFill/>
          <a:ln>
            <a:noFill/>
          </a:ln>
        </p:spPr>
      </p:pic>
    </p:spTree>
    <p:extLst>
      <p:ext uri="{BB962C8B-B14F-4D97-AF65-F5344CB8AC3E}">
        <p14:creationId xmlns:p14="http://schemas.microsoft.com/office/powerpoint/2010/main" val="3751328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7</a:t>
            </a:fld>
            <a:endParaRPr lang="en-US"/>
          </a:p>
        </p:txBody>
      </p:sp>
      <p:grpSp>
        <p:nvGrpSpPr>
          <p:cNvPr id="10" name="Group 9"/>
          <p:cNvGrpSpPr/>
          <p:nvPr/>
        </p:nvGrpSpPr>
        <p:grpSpPr>
          <a:xfrm>
            <a:off x="791338" y="410907"/>
            <a:ext cx="2493282" cy="1763409"/>
            <a:chOff x="4557223" y="1521212"/>
            <a:chExt cx="2834707" cy="2364988"/>
          </a:xfrm>
        </p:grpSpPr>
        <p:sp>
          <p:nvSpPr>
            <p:cNvPr id="5" name="Oval 4"/>
            <p:cNvSpPr/>
            <p:nvPr/>
          </p:nvSpPr>
          <p:spPr>
            <a:xfrm>
              <a:off x="5076429" y="1521212"/>
              <a:ext cx="1796296" cy="6391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1400" dirty="0" smtClean="0">
                  <a:effectLst>
                    <a:outerShdw blurRad="38100" dist="38100" dir="2700000" algn="tl">
                      <a:srgbClr val="000000">
                        <a:alpha val="43137"/>
                      </a:srgbClr>
                    </a:outerShdw>
                  </a:effectLst>
                </a:rPr>
                <a:t>קליטת טקסט</a:t>
              </a:r>
              <a:endParaRPr lang="en-US" sz="1400" dirty="0">
                <a:effectLst>
                  <a:outerShdw blurRad="38100" dist="38100" dir="2700000" algn="tl">
                    <a:srgbClr val="000000">
                      <a:alpha val="43137"/>
                    </a:srgbClr>
                  </a:outerShdw>
                </a:effectLst>
              </a:endParaRPr>
            </a:p>
          </p:txBody>
        </p:sp>
        <p:sp>
          <p:nvSpPr>
            <p:cNvPr id="6" name="Oval 5"/>
            <p:cNvSpPr/>
            <p:nvPr/>
          </p:nvSpPr>
          <p:spPr>
            <a:xfrm>
              <a:off x="4557223" y="2343341"/>
              <a:ext cx="2834707" cy="61842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1"/>
              <a:r>
                <a:rPr lang="he-IL" sz="1400" dirty="0" smtClean="0">
                  <a:effectLst>
                    <a:outerShdw blurRad="38100" dist="38100" dir="2700000" algn="tl">
                      <a:srgbClr val="000000">
                        <a:alpha val="43137"/>
                      </a:srgbClr>
                    </a:outerShdw>
                  </a:effectLst>
                </a:rPr>
                <a:t>ביצוע </a:t>
              </a:r>
              <a:r>
                <a:rPr lang="en-US" sz="1400" dirty="0" smtClean="0">
                  <a:effectLst>
                    <a:outerShdw blurRad="38100" dist="38100" dir="2700000" algn="tl">
                      <a:srgbClr val="000000">
                        <a:alpha val="43137"/>
                      </a:srgbClr>
                    </a:outerShdw>
                  </a:effectLst>
                </a:rPr>
                <a:t>Pre Processing</a:t>
              </a:r>
              <a:endParaRPr lang="en-US" sz="1400" dirty="0">
                <a:effectLst>
                  <a:outerShdw blurRad="38100" dist="38100" dir="2700000" algn="tl">
                    <a:srgbClr val="000000">
                      <a:alpha val="43137"/>
                    </a:srgbClr>
                  </a:outerShdw>
                </a:effectLst>
              </a:endParaRPr>
            </a:p>
          </p:txBody>
        </p:sp>
        <p:sp>
          <p:nvSpPr>
            <p:cNvPr id="7" name="Oval 6"/>
            <p:cNvSpPr/>
            <p:nvPr/>
          </p:nvSpPr>
          <p:spPr>
            <a:xfrm>
              <a:off x="4891974" y="3200231"/>
              <a:ext cx="2165206" cy="685969"/>
            </a:xfrm>
            <a:prstGeom prst="ellipse">
              <a:avLst/>
            </a:prstGeom>
            <a:effectLst>
              <a:glow rad="139700">
                <a:schemeClr val="accent3">
                  <a:satMod val="175000"/>
                  <a:alpha val="40000"/>
                </a:schemeClr>
              </a:glow>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rtl="1"/>
              <a:r>
                <a:rPr lang="he-IL" sz="1400" dirty="0" smtClean="0">
                  <a:effectLst>
                    <a:outerShdw blurRad="38100" dist="38100" dir="2700000" algn="tl">
                      <a:srgbClr val="000000">
                        <a:alpha val="43137"/>
                      </a:srgbClr>
                    </a:outerShdw>
                  </a:effectLst>
                </a:rPr>
                <a:t>בניית קובץ מייצג</a:t>
              </a:r>
              <a:endParaRPr lang="en-US" sz="1400" dirty="0">
                <a:effectLst>
                  <a:outerShdw blurRad="38100" dist="38100" dir="2700000" algn="tl">
                    <a:srgbClr val="000000">
                      <a:alpha val="43137"/>
                    </a:srgbClr>
                  </a:outerShdw>
                </a:effectLst>
              </a:endParaRPr>
            </a:p>
          </p:txBody>
        </p:sp>
        <p:cxnSp>
          <p:nvCxnSpPr>
            <p:cNvPr id="8" name="Straight Arrow Connector 7"/>
            <p:cNvCxnSpPr>
              <a:stCxn id="5" idx="4"/>
              <a:endCxn id="6" idx="0"/>
            </p:cNvCxnSpPr>
            <p:nvPr/>
          </p:nvCxnSpPr>
          <p:spPr>
            <a:xfrm>
              <a:off x="5974577" y="2160352"/>
              <a:ext cx="0" cy="182989"/>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9" name="Straight Arrow Connector 8"/>
            <p:cNvCxnSpPr>
              <a:stCxn id="6" idx="4"/>
              <a:endCxn id="7" idx="0"/>
            </p:cNvCxnSpPr>
            <p:nvPr/>
          </p:nvCxnSpPr>
          <p:spPr>
            <a:xfrm>
              <a:off x="5974577" y="2961763"/>
              <a:ext cx="0" cy="238468"/>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11" name="Rectangle 10"/>
          <p:cNvSpPr/>
          <p:nvPr/>
        </p:nvSpPr>
        <p:spPr>
          <a:xfrm>
            <a:off x="0" y="40043"/>
            <a:ext cx="12192000" cy="923330"/>
          </a:xfrm>
          <a:prstGeom prst="rect">
            <a:avLst/>
          </a:prstGeom>
          <a:noFill/>
        </p:spPr>
        <p:txBody>
          <a:bodyPr wrap="square" lIns="91440" tIns="45720" rIns="91440" bIns="45720">
            <a:spAutoFit/>
          </a:bodyPr>
          <a:lstStyle/>
          <a:p>
            <a:pPr algn="ctr" rtl="1"/>
            <a:r>
              <a:rPr lang="he-IL" sz="5400" dirty="0" smtClean="0">
                <a:ln w="0"/>
                <a:effectLst>
                  <a:outerShdw blurRad="38100" dist="19050" dir="2700000" algn="tl" rotWithShape="0">
                    <a:schemeClr val="dk1">
                      <a:alpha val="40000"/>
                    </a:schemeClr>
                  </a:outerShdw>
                </a:effectLst>
              </a:rPr>
              <a:t>מהלך הפרויקט</a:t>
            </a:r>
            <a:endParaRPr lang="en-US" sz="5400" dirty="0">
              <a:ln w="0"/>
              <a:effectLst>
                <a:outerShdw blurRad="38100" dist="19050" dir="2700000" algn="tl" rotWithShape="0">
                  <a:schemeClr val="dk1">
                    <a:alpha val="40000"/>
                  </a:schemeClr>
                </a:outerShdw>
              </a:effectLst>
            </a:endParaRPr>
          </a:p>
        </p:txBody>
      </p:sp>
      <p:sp>
        <p:nvSpPr>
          <p:cNvPr id="12" name="Rectangle 11"/>
          <p:cNvSpPr/>
          <p:nvPr/>
        </p:nvSpPr>
        <p:spPr>
          <a:xfrm>
            <a:off x="-12828" y="830947"/>
            <a:ext cx="12192000" cy="461665"/>
          </a:xfrm>
          <a:prstGeom prst="rect">
            <a:avLst/>
          </a:prstGeom>
          <a:noFill/>
        </p:spPr>
        <p:txBody>
          <a:bodyPr wrap="square" lIns="91440" tIns="45720" rIns="91440" bIns="45720">
            <a:spAutoFit/>
          </a:bodyPr>
          <a:lstStyle/>
          <a:p>
            <a:pPr algn="ctr" rtl="1"/>
            <a:r>
              <a:rPr lang="he-IL" sz="2400" dirty="0" smtClean="0">
                <a:ln w="0"/>
                <a:effectLst>
                  <a:outerShdw blurRad="38100" dist="19050" dir="2700000" algn="tl" rotWithShape="0">
                    <a:schemeClr val="dk1">
                      <a:alpha val="40000"/>
                    </a:schemeClr>
                  </a:outerShdw>
                </a:effectLst>
              </a:rPr>
              <a:t>בניית קובץ מייצג</a:t>
            </a:r>
            <a:endParaRPr lang="en-US" sz="2400" b="0" cap="none" spc="0" dirty="0" smtClean="0">
              <a:ln w="0"/>
              <a:solidFill>
                <a:schemeClr val="tx1"/>
              </a:solidFill>
              <a:effectLst>
                <a:outerShdw blurRad="38100" dist="19050" dir="2700000" algn="tl" rotWithShape="0">
                  <a:schemeClr val="dk1">
                    <a:alpha val="40000"/>
                  </a:schemeClr>
                </a:outerShdw>
              </a:effectLst>
            </a:endParaRPr>
          </a:p>
        </p:txBody>
      </p:sp>
      <p:sp>
        <p:nvSpPr>
          <p:cNvPr id="13" name="TextBox 12"/>
          <p:cNvSpPr txBox="1"/>
          <p:nvPr/>
        </p:nvSpPr>
        <p:spPr>
          <a:xfrm>
            <a:off x="1175834" y="1647562"/>
            <a:ext cx="9871576" cy="3693319"/>
          </a:xfrm>
          <a:prstGeom prst="rect">
            <a:avLst/>
          </a:prstGeom>
          <a:noFill/>
        </p:spPr>
        <p:txBody>
          <a:bodyPr wrap="square" rtlCol="0">
            <a:spAutoFit/>
          </a:bodyPr>
          <a:lstStyle/>
          <a:p>
            <a:pPr algn="r" rtl="1"/>
            <a:r>
              <a:rPr lang="he-IL" dirty="0" smtClean="0"/>
              <a:t>בשלב זה לאחר ביצוע </a:t>
            </a:r>
            <a:r>
              <a:rPr lang="en-US" dirty="0" smtClean="0"/>
              <a:t>Pre-Processing</a:t>
            </a:r>
            <a:r>
              <a:rPr lang="he-IL" dirty="0" smtClean="0"/>
              <a:t> לכל הקבצים במאגר התוכנית עוברת</a:t>
            </a:r>
          </a:p>
          <a:p>
            <a:pPr algn="r" rtl="1"/>
            <a:r>
              <a:rPr lang="he-IL" dirty="0" smtClean="0"/>
              <a:t>על כל הקבצים שנבנו בשלב הקודם ובונה קובץ חדש שמייצג את כל מאגר הנתונים על </a:t>
            </a:r>
          </a:p>
          <a:p>
            <a:pPr algn="r" rtl="1"/>
            <a:r>
              <a:rPr lang="he-IL" dirty="0" smtClean="0"/>
              <a:t>ידי </a:t>
            </a:r>
            <a:r>
              <a:rPr lang="en-US" dirty="0" smtClean="0"/>
              <a:t>tf-idf</a:t>
            </a:r>
            <a:r>
              <a:rPr lang="he-IL" dirty="0"/>
              <a:t> </a:t>
            </a:r>
            <a:r>
              <a:rPr lang="he-IL" dirty="0" smtClean="0"/>
              <a:t>המייצג את משקל המילה.</a:t>
            </a:r>
            <a:endParaRPr lang="en-US" dirty="0" smtClean="0"/>
          </a:p>
          <a:p>
            <a:pPr algn="r" rtl="1"/>
            <a:r>
              <a:rPr lang="he-IL" dirty="0" smtClean="0"/>
              <a:t>עד שלב זה בוצע חישוב של :</a:t>
            </a:r>
          </a:p>
          <a:p>
            <a:pPr marL="742950" lvl="1" indent="-285750" algn="r" rtl="1">
              <a:buFont typeface="Arial" panose="020B0604020202020204" pitchFamily="34" charset="0"/>
              <a:buChar char="•"/>
            </a:pPr>
            <a:r>
              <a:rPr lang="en-US" dirty="0" smtClean="0"/>
              <a:t>Term Frequency</a:t>
            </a:r>
            <a:r>
              <a:rPr lang="he-IL" dirty="0" smtClean="0"/>
              <a:t> – מספר הפעמים שכל מילה מופיעה במסמך ספציפי.</a:t>
            </a:r>
          </a:p>
          <a:p>
            <a:pPr marL="742950" lvl="1" indent="-285750" algn="r" rtl="1">
              <a:buFont typeface="Arial" panose="020B0604020202020204" pitchFamily="34" charset="0"/>
              <a:buChar char="•"/>
            </a:pPr>
            <a:r>
              <a:rPr lang="en-US" dirty="0" smtClean="0"/>
              <a:t>Document Frequency</a:t>
            </a:r>
            <a:r>
              <a:rPr lang="he-IL" dirty="0" smtClean="0"/>
              <a:t> – מספר הקבצים שבהם מופיעה המילה.</a:t>
            </a:r>
          </a:p>
          <a:p>
            <a:pPr algn="r" rtl="1"/>
            <a:endParaRPr lang="he-IL" dirty="0" smtClean="0"/>
          </a:p>
          <a:p>
            <a:pPr algn="r" rtl="1"/>
            <a:endParaRPr lang="he-IL" dirty="0"/>
          </a:p>
          <a:p>
            <a:pPr algn="r" rtl="1"/>
            <a:endParaRPr lang="he-IL" dirty="0" smtClean="0"/>
          </a:p>
          <a:p>
            <a:pPr algn="r" rtl="1"/>
            <a:endParaRPr lang="he-IL" dirty="0" smtClean="0"/>
          </a:p>
          <a:p>
            <a:pPr algn="r" rtl="1"/>
            <a:r>
              <a:rPr lang="he-IL" dirty="0" smtClean="0"/>
              <a:t>כעת מחושבת על כל מילה בכל טקסט ערך של </a:t>
            </a:r>
            <a:r>
              <a:rPr lang="en-US" dirty="0" smtClean="0"/>
              <a:t>tf-idf</a:t>
            </a:r>
            <a:r>
              <a:rPr lang="he-IL" dirty="0" smtClean="0"/>
              <a:t> ומוצב בקובץ המייצג.</a:t>
            </a:r>
          </a:p>
          <a:p>
            <a:pPr algn="r" rtl="1"/>
            <a:r>
              <a:rPr lang="he-IL" dirty="0" smtClean="0"/>
              <a:t>הקובץ מייצג בנוי בצורה הבאה:</a:t>
            </a:r>
          </a:p>
          <a:p>
            <a:pPr algn="r" rtl="1"/>
            <a:endParaRPr lang="he-IL" dirty="0"/>
          </a:p>
        </p:txBody>
      </p:sp>
      <p:graphicFrame>
        <p:nvGraphicFramePr>
          <p:cNvPr id="14" name="Table 13"/>
          <p:cNvGraphicFramePr>
            <a:graphicFrameLocks noGrp="1"/>
          </p:cNvGraphicFramePr>
          <p:nvPr>
            <p:extLst>
              <p:ext uri="{D42A27DB-BD31-4B8C-83A1-F6EECF244321}">
                <p14:modId xmlns:p14="http://schemas.microsoft.com/office/powerpoint/2010/main" val="830288957"/>
              </p:ext>
            </p:extLst>
          </p:nvPr>
        </p:nvGraphicFramePr>
        <p:xfrm>
          <a:off x="2990189" y="5151119"/>
          <a:ext cx="6382068" cy="1097280"/>
        </p:xfrm>
        <a:graphic>
          <a:graphicData uri="http://schemas.openxmlformats.org/drawingml/2006/table">
            <a:tbl>
              <a:tblPr firstRow="1" bandRow="1">
                <a:tableStyleId>{7DF18680-E054-41AD-8BC1-D1AEF772440D}</a:tableStyleId>
              </a:tblPr>
              <a:tblGrid>
                <a:gridCol w="1595517">
                  <a:extLst>
                    <a:ext uri="{9D8B030D-6E8A-4147-A177-3AD203B41FA5}">
                      <a16:colId xmlns:a16="http://schemas.microsoft.com/office/drawing/2014/main" val="1856607827"/>
                    </a:ext>
                  </a:extLst>
                </a:gridCol>
                <a:gridCol w="1595517">
                  <a:extLst>
                    <a:ext uri="{9D8B030D-6E8A-4147-A177-3AD203B41FA5}">
                      <a16:colId xmlns:a16="http://schemas.microsoft.com/office/drawing/2014/main" val="3457209281"/>
                    </a:ext>
                  </a:extLst>
                </a:gridCol>
                <a:gridCol w="1595517">
                  <a:extLst>
                    <a:ext uri="{9D8B030D-6E8A-4147-A177-3AD203B41FA5}">
                      <a16:colId xmlns:a16="http://schemas.microsoft.com/office/drawing/2014/main" val="2111880922"/>
                    </a:ext>
                  </a:extLst>
                </a:gridCol>
                <a:gridCol w="1595517">
                  <a:extLst>
                    <a:ext uri="{9D8B030D-6E8A-4147-A177-3AD203B41FA5}">
                      <a16:colId xmlns:a16="http://schemas.microsoft.com/office/drawing/2014/main" val="1809582601"/>
                    </a:ext>
                  </a:extLst>
                </a:gridCol>
              </a:tblGrid>
              <a:tr h="337628">
                <a:tc>
                  <a:txBody>
                    <a:bodyPr/>
                    <a:lstStyle/>
                    <a:p>
                      <a:pPr algn="ctr" rtl="1"/>
                      <a:endParaRPr lang="en-US" dirty="0"/>
                    </a:p>
                  </a:txBody>
                  <a:tcPr anchor="ctr"/>
                </a:tc>
                <a:tc>
                  <a:txBody>
                    <a:bodyPr/>
                    <a:lstStyle/>
                    <a:p>
                      <a:pPr algn="ctr" rtl="1"/>
                      <a:r>
                        <a:rPr lang="he-IL" dirty="0" smtClean="0"/>
                        <a:t>מילה 1</a:t>
                      </a:r>
                      <a:endParaRPr lang="en-US" dirty="0"/>
                    </a:p>
                  </a:txBody>
                  <a:tcPr anchor="ctr"/>
                </a:tc>
                <a:tc>
                  <a:txBody>
                    <a:bodyPr/>
                    <a:lstStyle/>
                    <a:p>
                      <a:pPr algn="ctr" rtl="1"/>
                      <a:r>
                        <a:rPr lang="he-IL" dirty="0" smtClean="0"/>
                        <a:t>מילה 2</a:t>
                      </a:r>
                      <a:endParaRPr lang="en-US" dirty="0"/>
                    </a:p>
                  </a:txBody>
                  <a:tcPr anchor="ctr"/>
                </a:tc>
                <a:tc>
                  <a:txBody>
                    <a:bodyPr/>
                    <a:lstStyle/>
                    <a:p>
                      <a:pPr algn="ctr" rtl="1"/>
                      <a:r>
                        <a:rPr lang="he-IL" dirty="0" smtClean="0"/>
                        <a:t>מילה 3</a:t>
                      </a:r>
                      <a:endParaRPr lang="en-US" dirty="0"/>
                    </a:p>
                  </a:txBody>
                  <a:tcPr anchor="ctr"/>
                </a:tc>
                <a:extLst>
                  <a:ext uri="{0D108BD9-81ED-4DB2-BD59-A6C34878D82A}">
                    <a16:rowId xmlns:a16="http://schemas.microsoft.com/office/drawing/2014/main" val="393405435"/>
                  </a:ext>
                </a:extLst>
              </a:tr>
              <a:tr h="337628">
                <a:tc>
                  <a:txBody>
                    <a:bodyPr/>
                    <a:lstStyle/>
                    <a:p>
                      <a:pPr algn="ctr" rtl="1"/>
                      <a:r>
                        <a:rPr lang="he-IL" dirty="0" smtClean="0"/>
                        <a:t>קובץ 1</a:t>
                      </a:r>
                      <a:endParaRPr lang="en-US" dirty="0"/>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Tf_idf</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Tf_idf</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Tf_idf</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nchor="ctr"/>
                </a:tc>
                <a:extLst>
                  <a:ext uri="{0D108BD9-81ED-4DB2-BD59-A6C34878D82A}">
                    <a16:rowId xmlns:a16="http://schemas.microsoft.com/office/drawing/2014/main" val="242615430"/>
                  </a:ext>
                </a:extLst>
              </a:tr>
              <a:tr h="337628">
                <a:tc>
                  <a:txBody>
                    <a:bodyPr/>
                    <a:lstStyle/>
                    <a:p>
                      <a:pPr algn="ctr" rtl="1"/>
                      <a:r>
                        <a:rPr lang="he-IL" dirty="0" smtClean="0"/>
                        <a:t>קובץ</a:t>
                      </a:r>
                      <a:r>
                        <a:rPr lang="he-IL" baseline="0" dirty="0" smtClean="0"/>
                        <a:t> 2</a:t>
                      </a:r>
                      <a:endParaRPr lang="en-US" dirty="0"/>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Tf_idf</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Tf_idf</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Tw Cen MT" panose="020B0602020104020603"/>
                          <a:ea typeface="+mn-ea"/>
                          <a:cs typeface="+mn-cs"/>
                        </a:rPr>
                        <a:t>Tf_idf</a:t>
                      </a: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txBody>
                  <a:tcPr anchor="ctr"/>
                </a:tc>
                <a:extLst>
                  <a:ext uri="{0D108BD9-81ED-4DB2-BD59-A6C34878D82A}">
                    <a16:rowId xmlns:a16="http://schemas.microsoft.com/office/drawing/2014/main" val="4160329494"/>
                  </a:ext>
                </a:extLst>
              </a:tr>
            </a:tbl>
          </a:graphicData>
        </a:graphic>
      </p:graphicFrame>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335" y="3536165"/>
            <a:ext cx="4678574" cy="674942"/>
          </a:xfrm>
          <a:prstGeom prst="rect">
            <a:avLst/>
          </a:prstGeom>
        </p:spPr>
      </p:pic>
      <p:sp>
        <p:nvSpPr>
          <p:cNvPr id="17" name="Action Button: Help 16">
            <a:hlinkClick r:id="rId3" action="ppaction://hlinksldjump" highlightClick="1"/>
          </p:cNvPr>
          <p:cNvSpPr/>
          <p:nvPr/>
        </p:nvSpPr>
        <p:spPr>
          <a:xfrm>
            <a:off x="2519772" y="5958396"/>
            <a:ext cx="308178" cy="290003"/>
          </a:xfrm>
          <a:prstGeom prst="actionButtonHelp">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140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97" y="0"/>
            <a:ext cx="10885289" cy="6858000"/>
          </a:xfrm>
          <a:prstGeom prst="rect">
            <a:avLst/>
          </a:prstGeom>
        </p:spPr>
      </p:pic>
      <p:sp>
        <p:nvSpPr>
          <p:cNvPr id="6" name="Action Button: End 5">
            <a:hlinkClick r:id="rId3" action="ppaction://hlinksldjump" highlightClick="1"/>
          </p:cNvPr>
          <p:cNvSpPr/>
          <p:nvPr/>
        </p:nvSpPr>
        <p:spPr>
          <a:xfrm>
            <a:off x="11454063" y="6248399"/>
            <a:ext cx="385011" cy="356938"/>
          </a:xfrm>
          <a:prstGeom prst="actionButtonEnd">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18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BC3D545-839C-4654-A97C-662A02F51524}" type="slidenum">
              <a:rPr lang="en-US" smtClean="0"/>
              <a:t>9</a:t>
            </a:fld>
            <a:endParaRPr lang="en-US"/>
          </a:p>
        </p:txBody>
      </p:sp>
      <p:grpSp>
        <p:nvGrpSpPr>
          <p:cNvPr id="13" name="Group 12"/>
          <p:cNvGrpSpPr/>
          <p:nvPr/>
        </p:nvGrpSpPr>
        <p:grpSpPr>
          <a:xfrm>
            <a:off x="833082" y="378212"/>
            <a:ext cx="2006370" cy="2100293"/>
            <a:chOff x="4189893" y="1521212"/>
            <a:chExt cx="3569368" cy="3517856"/>
          </a:xfrm>
        </p:grpSpPr>
        <p:sp>
          <p:nvSpPr>
            <p:cNvPr id="5" name="Oval 4"/>
            <p:cNvSpPr/>
            <p:nvPr/>
          </p:nvSpPr>
          <p:spPr>
            <a:xfrm>
              <a:off x="5076429" y="1521212"/>
              <a:ext cx="1796296" cy="63914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1100" dirty="0" smtClean="0">
                  <a:effectLst>
                    <a:outerShdw blurRad="38100" dist="38100" dir="2700000" algn="tl">
                      <a:srgbClr val="000000">
                        <a:alpha val="43137"/>
                      </a:srgbClr>
                    </a:outerShdw>
                  </a:effectLst>
                </a:rPr>
                <a:t>קליטת טקסט</a:t>
              </a:r>
              <a:endParaRPr lang="en-US" sz="1100" dirty="0">
                <a:effectLst>
                  <a:outerShdw blurRad="38100" dist="38100" dir="2700000" algn="tl">
                    <a:srgbClr val="000000">
                      <a:alpha val="43137"/>
                    </a:srgbClr>
                  </a:outerShdw>
                </a:effectLst>
              </a:endParaRPr>
            </a:p>
          </p:txBody>
        </p:sp>
        <p:sp>
          <p:nvSpPr>
            <p:cNvPr id="6" name="Oval 5"/>
            <p:cNvSpPr/>
            <p:nvPr/>
          </p:nvSpPr>
          <p:spPr>
            <a:xfrm>
              <a:off x="4557223" y="2343341"/>
              <a:ext cx="2834707" cy="618422"/>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1"/>
              <a:r>
                <a:rPr lang="he-IL" sz="1100" dirty="0" smtClean="0">
                  <a:effectLst>
                    <a:outerShdw blurRad="38100" dist="38100" dir="2700000" algn="tl">
                      <a:srgbClr val="000000">
                        <a:alpha val="43137"/>
                      </a:srgbClr>
                    </a:outerShdw>
                  </a:effectLst>
                </a:rPr>
                <a:t>ביצוע </a:t>
              </a:r>
              <a:r>
                <a:rPr lang="en-US" sz="1100" dirty="0" smtClean="0">
                  <a:effectLst>
                    <a:outerShdw blurRad="38100" dist="38100" dir="2700000" algn="tl">
                      <a:srgbClr val="000000">
                        <a:alpha val="43137"/>
                      </a:srgbClr>
                    </a:outerShdw>
                  </a:effectLst>
                </a:rPr>
                <a:t>Pre Processing</a:t>
              </a:r>
              <a:endParaRPr lang="en-US" sz="1100" dirty="0">
                <a:effectLst>
                  <a:outerShdw blurRad="38100" dist="38100" dir="2700000" algn="tl">
                    <a:srgbClr val="000000">
                      <a:alpha val="43137"/>
                    </a:srgbClr>
                  </a:outerShdw>
                </a:effectLst>
              </a:endParaRPr>
            </a:p>
          </p:txBody>
        </p:sp>
        <p:sp>
          <p:nvSpPr>
            <p:cNvPr id="7" name="Oval 6"/>
            <p:cNvSpPr/>
            <p:nvPr/>
          </p:nvSpPr>
          <p:spPr>
            <a:xfrm>
              <a:off x="4891974" y="3200231"/>
              <a:ext cx="2165206" cy="685969"/>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rtl="1"/>
              <a:r>
                <a:rPr lang="he-IL" sz="1100" dirty="0" smtClean="0">
                  <a:effectLst>
                    <a:outerShdw blurRad="38100" dist="38100" dir="2700000" algn="tl">
                      <a:srgbClr val="000000">
                        <a:alpha val="43137"/>
                      </a:srgbClr>
                    </a:outerShdw>
                  </a:effectLst>
                </a:rPr>
                <a:t>בניית קובץ מייצג</a:t>
              </a:r>
              <a:endParaRPr lang="en-US" sz="1100" dirty="0">
                <a:effectLst>
                  <a:outerShdw blurRad="38100" dist="38100" dir="2700000" algn="tl">
                    <a:srgbClr val="000000">
                      <a:alpha val="43137"/>
                    </a:srgbClr>
                  </a:outerShdw>
                </a:effectLst>
              </a:endParaRPr>
            </a:p>
          </p:txBody>
        </p:sp>
        <p:sp>
          <p:nvSpPr>
            <p:cNvPr id="8" name="Oval 7"/>
            <p:cNvSpPr/>
            <p:nvPr/>
          </p:nvSpPr>
          <p:spPr>
            <a:xfrm>
              <a:off x="4189893" y="4124668"/>
              <a:ext cx="3569368" cy="914400"/>
            </a:xfrm>
            <a:prstGeom prst="ellipse">
              <a:avLst/>
            </a:prstGeom>
            <a:effectLst>
              <a:glow rad="228600">
                <a:schemeClr val="accent3">
                  <a:satMod val="175000"/>
                  <a:alpha val="40000"/>
                </a:schemeClr>
              </a:glow>
            </a:effectLst>
          </p:spPr>
          <p:style>
            <a:lnRef idx="3">
              <a:schemeClr val="lt1"/>
            </a:lnRef>
            <a:fillRef idx="1">
              <a:schemeClr val="accent5"/>
            </a:fillRef>
            <a:effectRef idx="1">
              <a:schemeClr val="accent5"/>
            </a:effectRef>
            <a:fontRef idx="minor">
              <a:schemeClr val="lt1"/>
            </a:fontRef>
          </p:style>
          <p:txBody>
            <a:bodyPr rtlCol="0" anchor="ctr"/>
            <a:lstStyle/>
            <a:p>
              <a:pPr algn="ctr" rtl="1"/>
              <a:r>
                <a:rPr lang="he-IL" sz="1100" dirty="0" smtClean="0">
                  <a:effectLst>
                    <a:outerShdw blurRad="38100" dist="38100" dir="2700000" algn="tl">
                      <a:srgbClr val="000000">
                        <a:alpha val="43137"/>
                      </a:srgbClr>
                    </a:outerShdw>
                  </a:effectLst>
                </a:rPr>
                <a:t>בניית מודל ע"י </a:t>
              </a:r>
              <a:r>
                <a:rPr lang="en-US" sz="1100" dirty="0" smtClean="0">
                  <a:effectLst>
                    <a:outerShdw blurRad="38100" dist="38100" dir="2700000" algn="tl">
                      <a:srgbClr val="000000">
                        <a:alpha val="43137"/>
                      </a:srgbClr>
                    </a:outerShdw>
                  </a:effectLst>
                </a:rPr>
                <a:t>WEKA</a:t>
              </a:r>
              <a:endParaRPr lang="en-US" sz="1100" dirty="0">
                <a:effectLst>
                  <a:outerShdw blurRad="38100" dist="38100" dir="2700000" algn="tl">
                    <a:srgbClr val="000000">
                      <a:alpha val="43137"/>
                    </a:srgbClr>
                  </a:outerShdw>
                </a:effectLst>
              </a:endParaRPr>
            </a:p>
          </p:txBody>
        </p:sp>
        <p:cxnSp>
          <p:nvCxnSpPr>
            <p:cNvPr id="9" name="Straight Arrow Connector 8"/>
            <p:cNvCxnSpPr>
              <a:stCxn id="5" idx="4"/>
              <a:endCxn id="6" idx="0"/>
            </p:cNvCxnSpPr>
            <p:nvPr/>
          </p:nvCxnSpPr>
          <p:spPr>
            <a:xfrm>
              <a:off x="5974577" y="2160352"/>
              <a:ext cx="0" cy="182989"/>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 name="Straight Arrow Connector 9"/>
            <p:cNvCxnSpPr>
              <a:stCxn id="6" idx="4"/>
              <a:endCxn id="7" idx="0"/>
            </p:cNvCxnSpPr>
            <p:nvPr/>
          </p:nvCxnSpPr>
          <p:spPr>
            <a:xfrm>
              <a:off x="5974577" y="2961763"/>
              <a:ext cx="0" cy="238468"/>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a:stCxn id="7" idx="4"/>
              <a:endCxn id="8" idx="0"/>
            </p:cNvCxnSpPr>
            <p:nvPr/>
          </p:nvCxnSpPr>
          <p:spPr>
            <a:xfrm>
              <a:off x="5974577" y="3886200"/>
              <a:ext cx="0" cy="238468"/>
            </a:xfrm>
            <a:prstGeom prst="straightConnector1">
              <a:avLst/>
            </a:prstGeom>
            <a:ln w="28575" cap="flat" cmpd="sng" algn="ctr">
              <a:solidFill>
                <a:srgbClr val="002060"/>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
        <p:nvSpPr>
          <p:cNvPr id="14" name="Rectangle 13"/>
          <p:cNvSpPr/>
          <p:nvPr/>
        </p:nvSpPr>
        <p:spPr>
          <a:xfrm>
            <a:off x="0" y="40043"/>
            <a:ext cx="12192000" cy="923330"/>
          </a:xfrm>
          <a:prstGeom prst="rect">
            <a:avLst/>
          </a:prstGeom>
          <a:noFill/>
        </p:spPr>
        <p:txBody>
          <a:bodyPr wrap="square" lIns="91440" tIns="45720" rIns="91440" bIns="45720">
            <a:spAutoFit/>
          </a:bodyPr>
          <a:lstStyle/>
          <a:p>
            <a:pPr algn="ctr" rtl="1"/>
            <a:r>
              <a:rPr lang="he-IL" sz="5400" dirty="0" smtClean="0">
                <a:ln w="0"/>
                <a:effectLst>
                  <a:outerShdw blurRad="38100" dist="19050" dir="2700000" algn="tl" rotWithShape="0">
                    <a:schemeClr val="dk1">
                      <a:alpha val="40000"/>
                    </a:schemeClr>
                  </a:outerShdw>
                </a:effectLst>
              </a:rPr>
              <a:t>מהלך הפרויקט</a:t>
            </a:r>
            <a:endParaRPr lang="en-US" sz="5400" dirty="0">
              <a:ln w="0"/>
              <a:effectLst>
                <a:outerShdw blurRad="38100" dist="19050" dir="2700000" algn="tl" rotWithShape="0">
                  <a:schemeClr val="dk1">
                    <a:alpha val="40000"/>
                  </a:schemeClr>
                </a:outerShdw>
              </a:effectLst>
            </a:endParaRPr>
          </a:p>
        </p:txBody>
      </p:sp>
      <p:sp>
        <p:nvSpPr>
          <p:cNvPr id="15" name="Rectangle 14"/>
          <p:cNvSpPr/>
          <p:nvPr/>
        </p:nvSpPr>
        <p:spPr>
          <a:xfrm>
            <a:off x="-12828" y="830947"/>
            <a:ext cx="12192000" cy="461665"/>
          </a:xfrm>
          <a:prstGeom prst="rect">
            <a:avLst/>
          </a:prstGeom>
          <a:noFill/>
        </p:spPr>
        <p:txBody>
          <a:bodyPr wrap="square" lIns="91440" tIns="45720" rIns="91440" bIns="45720">
            <a:spAutoFit/>
          </a:bodyPr>
          <a:lstStyle/>
          <a:p>
            <a:pPr algn="ctr" rtl="1"/>
            <a:r>
              <a:rPr lang="he-IL" sz="2400" dirty="0" smtClean="0">
                <a:ln w="0"/>
                <a:effectLst>
                  <a:outerShdw blurRad="38100" dist="19050" dir="2700000" algn="tl" rotWithShape="0">
                    <a:schemeClr val="dk1">
                      <a:alpha val="40000"/>
                    </a:schemeClr>
                  </a:outerShdw>
                </a:effectLst>
              </a:rPr>
              <a:t>בניית קובץ מייצג</a:t>
            </a:r>
            <a:endParaRPr lang="en-US" sz="2400" b="0" cap="none" spc="0" dirty="0" smtClean="0">
              <a:ln w="0"/>
              <a:solidFill>
                <a:schemeClr val="tx1"/>
              </a:solidFill>
              <a:effectLst>
                <a:outerShdw blurRad="38100" dist="19050" dir="2700000" algn="tl" rotWithShape="0">
                  <a:schemeClr val="dk1">
                    <a:alpha val="40000"/>
                  </a:schemeClr>
                </a:outerShdw>
              </a:effectLst>
            </a:endParaRPr>
          </a:p>
        </p:txBody>
      </p:sp>
      <p:sp>
        <p:nvSpPr>
          <p:cNvPr id="18" name="TextBox 17"/>
          <p:cNvSpPr txBox="1"/>
          <p:nvPr/>
        </p:nvSpPr>
        <p:spPr>
          <a:xfrm>
            <a:off x="3053346" y="1647562"/>
            <a:ext cx="7994064" cy="923330"/>
          </a:xfrm>
          <a:prstGeom prst="rect">
            <a:avLst/>
          </a:prstGeom>
          <a:noFill/>
        </p:spPr>
        <p:txBody>
          <a:bodyPr wrap="square" rtlCol="0">
            <a:spAutoFit/>
          </a:bodyPr>
          <a:lstStyle/>
          <a:p>
            <a:pPr algn="r" rtl="1"/>
            <a:r>
              <a:rPr lang="en-US" dirty="0" smtClean="0"/>
              <a:t>WEKA</a:t>
            </a:r>
            <a:r>
              <a:rPr lang="he-IL" dirty="0" smtClean="0"/>
              <a:t> – הוא פרויקט בשפת </a:t>
            </a:r>
            <a:r>
              <a:rPr lang="en-US" dirty="0" smtClean="0"/>
              <a:t>java</a:t>
            </a:r>
            <a:r>
              <a:rPr lang="he-IL" dirty="0" smtClean="0"/>
              <a:t> </a:t>
            </a:r>
            <a:r>
              <a:rPr lang="he-IL" dirty="0"/>
              <a:t>ש</a:t>
            </a:r>
            <a:r>
              <a:rPr lang="he-IL" dirty="0" smtClean="0"/>
              <a:t>פותח באוניברסיטת </a:t>
            </a:r>
            <a:r>
              <a:rPr lang="en-US" dirty="0" smtClean="0"/>
              <a:t>Waikato</a:t>
            </a:r>
            <a:r>
              <a:rPr lang="he-IL" dirty="0" smtClean="0"/>
              <a:t> בניו-זילנד, פרויקט </a:t>
            </a:r>
          </a:p>
          <a:p>
            <a:pPr algn="r" rtl="1"/>
            <a:r>
              <a:rPr lang="he-IL" dirty="0" smtClean="0"/>
              <a:t>זה מכיל בתוכו אלגורתמים למטרת כריית נתונים. פרויקט זה מכיל בתוכו כלים לביצוע הכנה של הנתונים, ביצוע סיווגים, ויזואלציות של הנתונים וכו'.</a:t>
            </a:r>
            <a:endParaRPr lang="he-IL"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7410" y="1566489"/>
            <a:ext cx="1101038" cy="1085476"/>
          </a:xfrm>
          <a:prstGeom prst="rect">
            <a:avLst/>
          </a:prstGeom>
        </p:spPr>
      </p:pic>
      <p:sp>
        <p:nvSpPr>
          <p:cNvPr id="20" name="TextBox 19"/>
          <p:cNvSpPr txBox="1"/>
          <p:nvPr/>
        </p:nvSpPr>
        <p:spPr>
          <a:xfrm>
            <a:off x="1039561" y="2733038"/>
            <a:ext cx="10080570" cy="2031325"/>
          </a:xfrm>
          <a:prstGeom prst="rect">
            <a:avLst/>
          </a:prstGeom>
          <a:noFill/>
        </p:spPr>
        <p:txBody>
          <a:bodyPr wrap="square" rtlCol="0">
            <a:spAutoFit/>
          </a:bodyPr>
          <a:lstStyle/>
          <a:p>
            <a:pPr algn="r" rtl="1"/>
            <a:r>
              <a:rPr lang="he-IL" dirty="0" smtClean="0"/>
              <a:t>בשלב זה של התוכנית, התכנית מזינה את הקובץ המייצג שנבנה קודם לכן ל </a:t>
            </a:r>
            <a:r>
              <a:rPr lang="en-US" dirty="0" smtClean="0"/>
              <a:t>WEKA</a:t>
            </a:r>
            <a:r>
              <a:rPr lang="he-IL" dirty="0" smtClean="0"/>
              <a:t> (העבודה מול </a:t>
            </a:r>
            <a:r>
              <a:rPr lang="en-US" dirty="0" smtClean="0"/>
              <a:t>WEKA</a:t>
            </a:r>
            <a:r>
              <a:rPr lang="he-IL" dirty="0" smtClean="0"/>
              <a:t> מתבצע בעזרת סיפריית </a:t>
            </a:r>
            <a:r>
              <a:rPr lang="en-US" dirty="0" smtClean="0"/>
              <a:t>java</a:t>
            </a:r>
            <a:r>
              <a:rPr lang="he-IL" dirty="0" smtClean="0"/>
              <a:t> של </a:t>
            </a:r>
            <a:r>
              <a:rPr lang="he-IL" dirty="0" smtClean="0"/>
              <a:t>התוכנית) </a:t>
            </a:r>
            <a:r>
              <a:rPr lang="he-IL" dirty="0" smtClean="0"/>
              <a:t>ועל ידי פקודות של הסיפרייה נבנה המודל שנבחר:</a:t>
            </a:r>
          </a:p>
          <a:p>
            <a:pPr marL="285750" indent="-285750" algn="r" rtl="1">
              <a:buFont typeface="Arial" panose="020B0604020202020204" pitchFamily="34" charset="0"/>
              <a:buChar char="•"/>
            </a:pPr>
            <a:r>
              <a:rPr lang="en-US" dirty="0" smtClean="0"/>
              <a:t> SVM (SMO)</a:t>
            </a:r>
          </a:p>
          <a:p>
            <a:pPr marL="285750" indent="-285750" algn="r" rtl="1">
              <a:buFont typeface="Arial" panose="020B0604020202020204" pitchFamily="34" charset="0"/>
              <a:buChar char="•"/>
            </a:pPr>
            <a:r>
              <a:rPr lang="en-US" dirty="0" smtClean="0"/>
              <a:t>Random Trees</a:t>
            </a:r>
          </a:p>
          <a:p>
            <a:pPr marL="285750" indent="-285750" algn="r" rtl="1">
              <a:buFont typeface="Arial" panose="020B0604020202020204" pitchFamily="34" charset="0"/>
              <a:buChar char="•"/>
            </a:pPr>
            <a:r>
              <a:rPr lang="en-US" dirty="0" smtClean="0"/>
              <a:t>Naïve Bayes</a:t>
            </a:r>
            <a:endParaRPr lang="he-IL" dirty="0"/>
          </a:p>
          <a:p>
            <a:pPr algn="r" rtl="1"/>
            <a:r>
              <a:rPr lang="he-IL" dirty="0" smtClean="0"/>
              <a:t>לאחר בניית המודל ניתן לבצע בדיקות של </a:t>
            </a:r>
            <a:r>
              <a:rPr lang="en-US" dirty="0" smtClean="0"/>
              <a:t>Cross Validation</a:t>
            </a:r>
            <a:r>
              <a:rPr lang="he-IL" dirty="0" smtClean="0"/>
              <a:t> </a:t>
            </a:r>
            <a:endParaRPr lang="he-IL" dirty="0" smtClean="0"/>
          </a:p>
          <a:p>
            <a:pPr algn="r" rtl="1"/>
            <a:r>
              <a:rPr lang="he-IL" dirty="0" smtClean="0"/>
              <a:t>על </a:t>
            </a:r>
            <a:r>
              <a:rPr lang="he-IL" dirty="0" smtClean="0"/>
              <a:t>מנת לחשב את דיוק המודלים</a:t>
            </a:r>
            <a:r>
              <a:rPr lang="he-IL" dirty="0" smtClean="0"/>
              <a: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561" y="3379803"/>
            <a:ext cx="4164455" cy="3119274"/>
          </a:xfrm>
          <a:prstGeom prst="rect">
            <a:avLst/>
          </a:prstGeom>
        </p:spPr>
      </p:pic>
    </p:spTree>
    <p:extLst>
      <p:ext uri="{BB962C8B-B14F-4D97-AF65-F5344CB8AC3E}">
        <p14:creationId xmlns:p14="http://schemas.microsoft.com/office/powerpoint/2010/main" val="41405422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238</TotalTime>
  <Words>764</Words>
  <Application>Microsoft Office PowerPoint</Application>
  <PresentationFormat>Widescreen</PresentationFormat>
  <Paragraphs>115</Paragraphs>
  <Slides>12</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Tzvi P</dc:creator>
  <cp:lastModifiedBy>Tzvi P</cp:lastModifiedBy>
  <cp:revision>34</cp:revision>
  <dcterms:created xsi:type="dcterms:W3CDTF">2018-12-19T08:51:23Z</dcterms:created>
  <dcterms:modified xsi:type="dcterms:W3CDTF">2019-01-09T07:31:37Z</dcterms:modified>
</cp:coreProperties>
</file>