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6" r:id="rId4"/>
    <p:sldId id="263" r:id="rId5"/>
    <p:sldId id="258" r:id="rId6"/>
    <p:sldId id="260" r:id="rId7"/>
    <p:sldId id="264" r:id="rId8"/>
    <p:sldId id="265"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6" autoAdjust="0"/>
    <p:restoredTop sz="94660"/>
  </p:normalViewPr>
  <p:slideViewPr>
    <p:cSldViewPr snapToGrid="0">
      <p:cViewPr varScale="1">
        <p:scale>
          <a:sx n="108" d="100"/>
          <a:sy n="108"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946EAD-3928-4FDE-98B6-9D7D2164EA78}"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3030469-858D-4E0D-B26A-B0AE31A58EA7}">
      <dgm:prSet/>
      <dgm:spPr/>
      <dgm:t>
        <a:bodyPr/>
        <a:lstStyle/>
        <a:p>
          <a:pPr>
            <a:lnSpc>
              <a:spcPct val="100000"/>
            </a:lnSpc>
          </a:pPr>
          <a:r>
            <a:rPr lang="en-US"/>
            <a:t>To centralize the Authorization Process across multiple services</a:t>
          </a:r>
        </a:p>
      </dgm:t>
    </dgm:pt>
    <dgm:pt modelId="{C961056E-46D6-4249-A2B7-AB24D1F879D8}" type="parTrans" cxnId="{E8A1F4EC-63E1-4983-9384-F972D64855B3}">
      <dgm:prSet/>
      <dgm:spPr/>
      <dgm:t>
        <a:bodyPr/>
        <a:lstStyle/>
        <a:p>
          <a:endParaRPr lang="en-US"/>
        </a:p>
      </dgm:t>
    </dgm:pt>
    <dgm:pt modelId="{D3CA45EC-7AB5-42B3-8621-95D52EB0B93E}" type="sibTrans" cxnId="{E8A1F4EC-63E1-4983-9384-F972D64855B3}">
      <dgm:prSet/>
      <dgm:spPr/>
      <dgm:t>
        <a:bodyPr/>
        <a:lstStyle/>
        <a:p>
          <a:endParaRPr lang="en-US"/>
        </a:p>
      </dgm:t>
    </dgm:pt>
    <dgm:pt modelId="{1D615A16-7A80-4DFC-A832-D1DF6313FF66}">
      <dgm:prSet/>
      <dgm:spPr/>
      <dgm:t>
        <a:bodyPr/>
        <a:lstStyle/>
        <a:p>
          <a:pPr>
            <a:lnSpc>
              <a:spcPct val="100000"/>
            </a:lnSpc>
          </a:pPr>
          <a:r>
            <a:rPr lang="en-US"/>
            <a:t>To centralize the third-party access management</a:t>
          </a:r>
        </a:p>
      </dgm:t>
    </dgm:pt>
    <dgm:pt modelId="{967BAE0F-A22E-4515-BFEF-B0975F3EF4D3}" type="parTrans" cxnId="{C7A29155-880B-47A9-9CAF-732F9B68399E}">
      <dgm:prSet/>
      <dgm:spPr/>
      <dgm:t>
        <a:bodyPr/>
        <a:lstStyle/>
        <a:p>
          <a:endParaRPr lang="en-US"/>
        </a:p>
      </dgm:t>
    </dgm:pt>
    <dgm:pt modelId="{69EBF1B4-79AF-4E0D-807D-FD9A45EF9E8E}" type="sibTrans" cxnId="{C7A29155-880B-47A9-9CAF-732F9B68399E}">
      <dgm:prSet/>
      <dgm:spPr/>
      <dgm:t>
        <a:bodyPr/>
        <a:lstStyle/>
        <a:p>
          <a:endParaRPr lang="en-US"/>
        </a:p>
      </dgm:t>
    </dgm:pt>
    <dgm:pt modelId="{BAD6C06F-1E91-4778-B122-CCBBFFD5866A}">
      <dgm:prSet/>
      <dgm:spPr/>
      <dgm:t>
        <a:bodyPr/>
        <a:lstStyle/>
        <a:p>
          <a:pPr>
            <a:lnSpc>
              <a:spcPct val="100000"/>
            </a:lnSpc>
          </a:pPr>
          <a:r>
            <a:rPr lang="en-US"/>
            <a:t>To develop a library of functions for the preceding objectives</a:t>
          </a:r>
        </a:p>
      </dgm:t>
    </dgm:pt>
    <dgm:pt modelId="{2056CE62-0CEF-4E02-AB2B-EFBADCF18B02}" type="parTrans" cxnId="{77626E83-9630-4C9C-AEC6-9A8B68CA67C8}">
      <dgm:prSet/>
      <dgm:spPr/>
      <dgm:t>
        <a:bodyPr/>
        <a:lstStyle/>
        <a:p>
          <a:endParaRPr lang="en-US"/>
        </a:p>
      </dgm:t>
    </dgm:pt>
    <dgm:pt modelId="{51B84178-20DB-4AE6-85A6-DE03965FE5E3}" type="sibTrans" cxnId="{77626E83-9630-4C9C-AEC6-9A8B68CA67C8}">
      <dgm:prSet/>
      <dgm:spPr/>
      <dgm:t>
        <a:bodyPr/>
        <a:lstStyle/>
        <a:p>
          <a:endParaRPr lang="en-US"/>
        </a:p>
      </dgm:t>
    </dgm:pt>
    <dgm:pt modelId="{95A64824-8AEE-4E89-B067-BB1CBB396672}" type="pres">
      <dgm:prSet presAssocID="{40946EAD-3928-4FDE-98B6-9D7D2164EA78}" presName="root" presStyleCnt="0">
        <dgm:presLayoutVars>
          <dgm:dir/>
          <dgm:resizeHandles val="exact"/>
        </dgm:presLayoutVars>
      </dgm:prSet>
      <dgm:spPr/>
    </dgm:pt>
    <dgm:pt modelId="{254E8AA7-AAD5-4BE1-8EE9-74A4C0C5901D}" type="pres">
      <dgm:prSet presAssocID="{D3030469-858D-4E0D-B26A-B0AE31A58EA7}" presName="compNode" presStyleCnt="0"/>
      <dgm:spPr/>
    </dgm:pt>
    <dgm:pt modelId="{8100AEDA-BCB8-4FC1-8447-D8713BEE0764}" type="pres">
      <dgm:prSet presAssocID="{D3030469-858D-4E0D-B26A-B0AE31A58EA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1015C845-0ABA-478C-A557-A4B91F1AA963}" type="pres">
      <dgm:prSet presAssocID="{D3030469-858D-4E0D-B26A-B0AE31A58EA7}" presName="spaceRect" presStyleCnt="0"/>
      <dgm:spPr/>
    </dgm:pt>
    <dgm:pt modelId="{B8F659FF-E4F3-459F-A20A-620AB323A5EC}" type="pres">
      <dgm:prSet presAssocID="{D3030469-858D-4E0D-B26A-B0AE31A58EA7}" presName="textRect" presStyleLbl="revTx" presStyleIdx="0" presStyleCnt="3">
        <dgm:presLayoutVars>
          <dgm:chMax val="1"/>
          <dgm:chPref val="1"/>
        </dgm:presLayoutVars>
      </dgm:prSet>
      <dgm:spPr/>
    </dgm:pt>
    <dgm:pt modelId="{506548F1-226E-4A15-8033-BC17F53B3ED0}" type="pres">
      <dgm:prSet presAssocID="{D3CA45EC-7AB5-42B3-8621-95D52EB0B93E}" presName="sibTrans" presStyleCnt="0"/>
      <dgm:spPr/>
    </dgm:pt>
    <dgm:pt modelId="{535503A6-6202-40DE-AC25-431E325147B4}" type="pres">
      <dgm:prSet presAssocID="{1D615A16-7A80-4DFC-A832-D1DF6313FF66}" presName="compNode" presStyleCnt="0"/>
      <dgm:spPr/>
    </dgm:pt>
    <dgm:pt modelId="{9A2C6CBD-DE15-47E3-B2A4-F29166BC0EA6}" type="pres">
      <dgm:prSet presAssocID="{1D615A16-7A80-4DFC-A832-D1DF6313FF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B92763A7-0FA3-4749-A26D-0F49374251D0}" type="pres">
      <dgm:prSet presAssocID="{1D615A16-7A80-4DFC-A832-D1DF6313FF66}" presName="spaceRect" presStyleCnt="0"/>
      <dgm:spPr/>
    </dgm:pt>
    <dgm:pt modelId="{DB602A4B-AA2C-428B-9675-A9AB4427368C}" type="pres">
      <dgm:prSet presAssocID="{1D615A16-7A80-4DFC-A832-D1DF6313FF66}" presName="textRect" presStyleLbl="revTx" presStyleIdx="1" presStyleCnt="3">
        <dgm:presLayoutVars>
          <dgm:chMax val="1"/>
          <dgm:chPref val="1"/>
        </dgm:presLayoutVars>
      </dgm:prSet>
      <dgm:spPr/>
    </dgm:pt>
    <dgm:pt modelId="{9A4C367F-BA12-4524-9562-39ADDB4683D2}" type="pres">
      <dgm:prSet presAssocID="{69EBF1B4-79AF-4E0D-807D-FD9A45EF9E8E}" presName="sibTrans" presStyleCnt="0"/>
      <dgm:spPr/>
    </dgm:pt>
    <dgm:pt modelId="{9E49E998-7B08-4AFB-8245-6A14C1C8E606}" type="pres">
      <dgm:prSet presAssocID="{BAD6C06F-1E91-4778-B122-CCBBFFD5866A}" presName="compNode" presStyleCnt="0"/>
      <dgm:spPr/>
    </dgm:pt>
    <dgm:pt modelId="{3A24A19C-30E3-45F3-B73A-79AEC6DC518E}" type="pres">
      <dgm:prSet presAssocID="{BAD6C06F-1E91-4778-B122-CCBBFFD5866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F9455E75-B5BD-4DEE-B52D-385D8F3E8F80}" type="pres">
      <dgm:prSet presAssocID="{BAD6C06F-1E91-4778-B122-CCBBFFD5866A}" presName="spaceRect" presStyleCnt="0"/>
      <dgm:spPr/>
    </dgm:pt>
    <dgm:pt modelId="{2346B89A-FD0F-44EE-B3E8-AA0C877234F3}" type="pres">
      <dgm:prSet presAssocID="{BAD6C06F-1E91-4778-B122-CCBBFFD5866A}" presName="textRect" presStyleLbl="revTx" presStyleIdx="2" presStyleCnt="3">
        <dgm:presLayoutVars>
          <dgm:chMax val="1"/>
          <dgm:chPref val="1"/>
        </dgm:presLayoutVars>
      </dgm:prSet>
      <dgm:spPr/>
    </dgm:pt>
  </dgm:ptLst>
  <dgm:cxnLst>
    <dgm:cxn modelId="{C5702D4E-73BA-4C81-8E28-A81FB7ED784A}" type="presOf" srcId="{40946EAD-3928-4FDE-98B6-9D7D2164EA78}" destId="{95A64824-8AEE-4E89-B067-BB1CBB396672}" srcOrd="0" destOrd="0" presId="urn:microsoft.com/office/officeart/2018/2/layout/IconLabelList"/>
    <dgm:cxn modelId="{2AF31971-5005-4821-9694-731E285AE30D}" type="presOf" srcId="{BAD6C06F-1E91-4778-B122-CCBBFFD5866A}" destId="{2346B89A-FD0F-44EE-B3E8-AA0C877234F3}" srcOrd="0" destOrd="0" presId="urn:microsoft.com/office/officeart/2018/2/layout/IconLabelList"/>
    <dgm:cxn modelId="{C7A29155-880B-47A9-9CAF-732F9B68399E}" srcId="{40946EAD-3928-4FDE-98B6-9D7D2164EA78}" destId="{1D615A16-7A80-4DFC-A832-D1DF6313FF66}" srcOrd="1" destOrd="0" parTransId="{967BAE0F-A22E-4515-BFEF-B0975F3EF4D3}" sibTransId="{69EBF1B4-79AF-4E0D-807D-FD9A45EF9E8E}"/>
    <dgm:cxn modelId="{77626E83-9630-4C9C-AEC6-9A8B68CA67C8}" srcId="{40946EAD-3928-4FDE-98B6-9D7D2164EA78}" destId="{BAD6C06F-1E91-4778-B122-CCBBFFD5866A}" srcOrd="2" destOrd="0" parTransId="{2056CE62-0CEF-4E02-AB2B-EFBADCF18B02}" sibTransId="{51B84178-20DB-4AE6-85A6-DE03965FE5E3}"/>
    <dgm:cxn modelId="{24D3A78B-A7FF-4677-86CD-F8B0C815C86C}" type="presOf" srcId="{D3030469-858D-4E0D-B26A-B0AE31A58EA7}" destId="{B8F659FF-E4F3-459F-A20A-620AB323A5EC}" srcOrd="0" destOrd="0" presId="urn:microsoft.com/office/officeart/2018/2/layout/IconLabelList"/>
    <dgm:cxn modelId="{E8A1F4EC-63E1-4983-9384-F972D64855B3}" srcId="{40946EAD-3928-4FDE-98B6-9D7D2164EA78}" destId="{D3030469-858D-4E0D-B26A-B0AE31A58EA7}" srcOrd="0" destOrd="0" parTransId="{C961056E-46D6-4249-A2B7-AB24D1F879D8}" sibTransId="{D3CA45EC-7AB5-42B3-8621-95D52EB0B93E}"/>
    <dgm:cxn modelId="{319A9EEF-325E-428B-975C-73B705F89708}" type="presOf" srcId="{1D615A16-7A80-4DFC-A832-D1DF6313FF66}" destId="{DB602A4B-AA2C-428B-9675-A9AB4427368C}" srcOrd="0" destOrd="0" presId="urn:microsoft.com/office/officeart/2018/2/layout/IconLabelList"/>
    <dgm:cxn modelId="{D55F09CB-678F-4950-A0B9-BDBFC2A971D7}" type="presParOf" srcId="{95A64824-8AEE-4E89-B067-BB1CBB396672}" destId="{254E8AA7-AAD5-4BE1-8EE9-74A4C0C5901D}" srcOrd="0" destOrd="0" presId="urn:microsoft.com/office/officeart/2018/2/layout/IconLabelList"/>
    <dgm:cxn modelId="{559E2F6B-D19B-40FD-BB94-6FEBAAB2CCE9}" type="presParOf" srcId="{254E8AA7-AAD5-4BE1-8EE9-74A4C0C5901D}" destId="{8100AEDA-BCB8-4FC1-8447-D8713BEE0764}" srcOrd="0" destOrd="0" presId="urn:microsoft.com/office/officeart/2018/2/layout/IconLabelList"/>
    <dgm:cxn modelId="{DCD1238F-633F-4A44-925F-64A364B872CC}" type="presParOf" srcId="{254E8AA7-AAD5-4BE1-8EE9-74A4C0C5901D}" destId="{1015C845-0ABA-478C-A557-A4B91F1AA963}" srcOrd="1" destOrd="0" presId="urn:microsoft.com/office/officeart/2018/2/layout/IconLabelList"/>
    <dgm:cxn modelId="{B4B34BA6-3251-48B2-BFE2-26C425499902}" type="presParOf" srcId="{254E8AA7-AAD5-4BE1-8EE9-74A4C0C5901D}" destId="{B8F659FF-E4F3-459F-A20A-620AB323A5EC}" srcOrd="2" destOrd="0" presId="urn:microsoft.com/office/officeart/2018/2/layout/IconLabelList"/>
    <dgm:cxn modelId="{EDC81DC2-B1A0-4383-93F7-421EB7F1C233}" type="presParOf" srcId="{95A64824-8AEE-4E89-B067-BB1CBB396672}" destId="{506548F1-226E-4A15-8033-BC17F53B3ED0}" srcOrd="1" destOrd="0" presId="urn:microsoft.com/office/officeart/2018/2/layout/IconLabelList"/>
    <dgm:cxn modelId="{908EE05A-1EF6-4FB7-9377-2DD1E8FAC2C5}" type="presParOf" srcId="{95A64824-8AEE-4E89-B067-BB1CBB396672}" destId="{535503A6-6202-40DE-AC25-431E325147B4}" srcOrd="2" destOrd="0" presId="urn:microsoft.com/office/officeart/2018/2/layout/IconLabelList"/>
    <dgm:cxn modelId="{CE270C40-539B-4CAA-BD9C-40FA806D14EE}" type="presParOf" srcId="{535503A6-6202-40DE-AC25-431E325147B4}" destId="{9A2C6CBD-DE15-47E3-B2A4-F29166BC0EA6}" srcOrd="0" destOrd="0" presId="urn:microsoft.com/office/officeart/2018/2/layout/IconLabelList"/>
    <dgm:cxn modelId="{14457B9A-BE60-4469-926C-D30FA8E8B847}" type="presParOf" srcId="{535503A6-6202-40DE-AC25-431E325147B4}" destId="{B92763A7-0FA3-4749-A26D-0F49374251D0}" srcOrd="1" destOrd="0" presId="urn:microsoft.com/office/officeart/2018/2/layout/IconLabelList"/>
    <dgm:cxn modelId="{733E4C4B-95EF-461E-BDEE-81CB7E1A06B9}" type="presParOf" srcId="{535503A6-6202-40DE-AC25-431E325147B4}" destId="{DB602A4B-AA2C-428B-9675-A9AB4427368C}" srcOrd="2" destOrd="0" presId="urn:microsoft.com/office/officeart/2018/2/layout/IconLabelList"/>
    <dgm:cxn modelId="{7023E252-32AC-4E5F-A7CC-3EE4711F59E2}" type="presParOf" srcId="{95A64824-8AEE-4E89-B067-BB1CBB396672}" destId="{9A4C367F-BA12-4524-9562-39ADDB4683D2}" srcOrd="3" destOrd="0" presId="urn:microsoft.com/office/officeart/2018/2/layout/IconLabelList"/>
    <dgm:cxn modelId="{580D9B33-611B-48CC-A1E4-0627504F57D9}" type="presParOf" srcId="{95A64824-8AEE-4E89-B067-BB1CBB396672}" destId="{9E49E998-7B08-4AFB-8245-6A14C1C8E606}" srcOrd="4" destOrd="0" presId="urn:microsoft.com/office/officeart/2018/2/layout/IconLabelList"/>
    <dgm:cxn modelId="{BE93F6B0-036F-42B0-B1C6-F76AB1F32CD0}" type="presParOf" srcId="{9E49E998-7B08-4AFB-8245-6A14C1C8E606}" destId="{3A24A19C-30E3-45F3-B73A-79AEC6DC518E}" srcOrd="0" destOrd="0" presId="urn:microsoft.com/office/officeart/2018/2/layout/IconLabelList"/>
    <dgm:cxn modelId="{053D311B-91FB-4062-BB64-46635B2A92BA}" type="presParOf" srcId="{9E49E998-7B08-4AFB-8245-6A14C1C8E606}" destId="{F9455E75-B5BD-4DEE-B52D-385D8F3E8F80}" srcOrd="1" destOrd="0" presId="urn:microsoft.com/office/officeart/2018/2/layout/IconLabelList"/>
    <dgm:cxn modelId="{D07E834A-C029-46C6-A43B-3BD4A4216306}" type="presParOf" srcId="{9E49E998-7B08-4AFB-8245-6A14C1C8E606}" destId="{2346B89A-FD0F-44EE-B3E8-AA0C877234F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00AEDA-BCB8-4FC1-8447-D8713BEE0764}">
      <dsp:nvSpPr>
        <dsp:cNvPr id="0" name=""/>
        <dsp:cNvSpPr/>
      </dsp:nvSpPr>
      <dsp:spPr>
        <a:xfrm>
          <a:off x="1033052" y="356000"/>
          <a:ext cx="1113527" cy="11135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8F659FF-E4F3-459F-A20A-620AB323A5EC}">
      <dsp:nvSpPr>
        <dsp:cNvPr id="0" name=""/>
        <dsp:cNvSpPr/>
      </dsp:nvSpPr>
      <dsp:spPr>
        <a:xfrm>
          <a:off x="352563" y="1793147"/>
          <a:ext cx="247450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To centralize the Authorization Process across multiple services</a:t>
          </a:r>
        </a:p>
      </dsp:txBody>
      <dsp:txXfrm>
        <a:off x="352563" y="1793147"/>
        <a:ext cx="2474504" cy="720000"/>
      </dsp:txXfrm>
    </dsp:sp>
    <dsp:sp modelId="{9A2C6CBD-DE15-47E3-B2A4-F29166BC0EA6}">
      <dsp:nvSpPr>
        <dsp:cNvPr id="0" name=""/>
        <dsp:cNvSpPr/>
      </dsp:nvSpPr>
      <dsp:spPr>
        <a:xfrm>
          <a:off x="3940595" y="356000"/>
          <a:ext cx="1113527" cy="11135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602A4B-AA2C-428B-9675-A9AB4427368C}">
      <dsp:nvSpPr>
        <dsp:cNvPr id="0" name=""/>
        <dsp:cNvSpPr/>
      </dsp:nvSpPr>
      <dsp:spPr>
        <a:xfrm>
          <a:off x="3260106" y="1793147"/>
          <a:ext cx="247450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To centralize the third-party access management</a:t>
          </a:r>
        </a:p>
      </dsp:txBody>
      <dsp:txXfrm>
        <a:off x="3260106" y="1793147"/>
        <a:ext cx="2474504" cy="720000"/>
      </dsp:txXfrm>
    </dsp:sp>
    <dsp:sp modelId="{3A24A19C-30E3-45F3-B73A-79AEC6DC518E}">
      <dsp:nvSpPr>
        <dsp:cNvPr id="0" name=""/>
        <dsp:cNvSpPr/>
      </dsp:nvSpPr>
      <dsp:spPr>
        <a:xfrm>
          <a:off x="6848138" y="356000"/>
          <a:ext cx="1113527" cy="11135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346B89A-FD0F-44EE-B3E8-AA0C877234F3}">
      <dsp:nvSpPr>
        <dsp:cNvPr id="0" name=""/>
        <dsp:cNvSpPr/>
      </dsp:nvSpPr>
      <dsp:spPr>
        <a:xfrm>
          <a:off x="6167649" y="1793147"/>
          <a:ext cx="247450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To develop a library of functions for the preceding objectives</a:t>
          </a:r>
        </a:p>
      </dsp:txBody>
      <dsp:txXfrm>
        <a:off x="6167649" y="1793147"/>
        <a:ext cx="2474504"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19-Nov-22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19-Nov-22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19-Nov-22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19-Nov-22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19-Nov-22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19-Nov-22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19-Nov-22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19-Nov-22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Kerberos_(protocol)" TargetMode="External"/><Relationship Id="rId7" Type="http://schemas.openxmlformats.org/officeDocument/2006/relationships/hyperlink" Target="https://auth0.com/blog/what-is-an-authentication-server/" TargetMode="External"/><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1.xml"/><Relationship Id="rId6" Type="http://schemas.openxmlformats.org/officeDocument/2006/relationships/hyperlink" Target="https://www.rfc-editor.org/rfc/rfc7519" TargetMode="External"/><Relationship Id="rId5" Type="http://schemas.openxmlformats.org/officeDocument/2006/relationships/hyperlink" Target="https://auth0.com/docs/get-started/auth0-overview" TargetMode="External"/><Relationship Id="rId4" Type="http://schemas.openxmlformats.org/officeDocument/2006/relationships/hyperlink" Target="https://oauth.net/2/"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162000"/>
                <a:satMod val="200000"/>
                <a:lumMod val="124000"/>
              </a:schemeClr>
            </a:gs>
            <a:gs pos="100000">
              <a:schemeClr val="bg1">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502E16-A78C-4A80-AD10-3646FBB87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gradFill>
            <a:gsLst>
              <a:gs pos="10000">
                <a:schemeClr val="bg1">
                  <a:tint val="97000"/>
                  <a:hueMod val="92000"/>
                  <a:satMod val="169000"/>
                  <a:lumMod val="164000"/>
                </a:schemeClr>
              </a:gs>
              <a:gs pos="100000">
                <a:schemeClr val="bg1">
                  <a:shade val="96000"/>
                  <a:satMod val="120000"/>
                  <a:lumMod val="90000"/>
                </a:schemeClr>
              </a:gs>
            </a:gsLst>
            <a:lin ang="612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lluminated server room panel">
            <a:extLst>
              <a:ext uri="{FF2B5EF4-FFF2-40B4-BE49-F238E27FC236}">
                <a16:creationId xmlns:a16="http://schemas.microsoft.com/office/drawing/2014/main" id="{7AB61BB7-A0F3-A5C2-3323-8ADCC7B8CF84}"/>
              </a:ext>
            </a:extLst>
          </p:cNvPr>
          <p:cNvPicPr>
            <a:picLocks noChangeAspect="1"/>
          </p:cNvPicPr>
          <p:nvPr/>
        </p:nvPicPr>
        <p:blipFill rotWithShape="1">
          <a:blip r:embed="rId2">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7CE4D589-6397-1311-6688-F1CAFB61AB10}"/>
              </a:ext>
            </a:extLst>
          </p:cNvPr>
          <p:cNvSpPr>
            <a:spLocks noGrp="1"/>
          </p:cNvSpPr>
          <p:nvPr>
            <p:ph type="ctrTitle"/>
          </p:nvPr>
        </p:nvSpPr>
        <p:spPr>
          <a:xfrm>
            <a:off x="684212" y="685800"/>
            <a:ext cx="8709170" cy="2091268"/>
          </a:xfrm>
        </p:spPr>
        <p:txBody>
          <a:bodyPr>
            <a:normAutofit/>
          </a:bodyPr>
          <a:lstStyle/>
          <a:p>
            <a:pPr>
              <a:lnSpc>
                <a:spcPct val="90000"/>
              </a:lnSpc>
            </a:pPr>
            <a:r>
              <a:rPr lang="en-US" b="1" dirty="0"/>
              <a:t>Cross-Application Web API Authorization using a Centralized Server</a:t>
            </a:r>
          </a:p>
        </p:txBody>
      </p:sp>
      <p:sp>
        <p:nvSpPr>
          <p:cNvPr id="3" name="Subtitle 2">
            <a:extLst>
              <a:ext uri="{FF2B5EF4-FFF2-40B4-BE49-F238E27FC236}">
                <a16:creationId xmlns:a16="http://schemas.microsoft.com/office/drawing/2014/main" id="{13A34026-B17D-2DEA-6EAA-29F26B5C2555}"/>
              </a:ext>
            </a:extLst>
          </p:cNvPr>
          <p:cNvSpPr>
            <a:spLocks noGrp="1"/>
          </p:cNvSpPr>
          <p:nvPr>
            <p:ph type="subTitle" idx="1"/>
          </p:nvPr>
        </p:nvSpPr>
        <p:spPr>
          <a:xfrm>
            <a:off x="684212" y="3843867"/>
            <a:ext cx="6400800" cy="2527672"/>
          </a:xfrm>
        </p:spPr>
        <p:txBody>
          <a:bodyPr>
            <a:noAutofit/>
          </a:bodyPr>
          <a:lstStyle/>
          <a:p>
            <a:pPr>
              <a:lnSpc>
                <a:spcPct val="90000"/>
              </a:lnSpc>
            </a:pPr>
            <a:r>
              <a:rPr lang="en-US" sz="1400" dirty="0">
                <a:solidFill>
                  <a:schemeClr val="tx1"/>
                </a:solidFill>
              </a:rPr>
              <a:t>Presented by:</a:t>
            </a:r>
          </a:p>
          <a:p>
            <a:pPr marL="342900" indent="-342900">
              <a:lnSpc>
                <a:spcPct val="90000"/>
              </a:lnSpc>
              <a:buFontTx/>
              <a:buChar char="-"/>
            </a:pPr>
            <a:r>
              <a:rPr lang="en-US" sz="1400" dirty="0">
                <a:solidFill>
                  <a:schemeClr val="tx1"/>
                </a:solidFill>
              </a:rPr>
              <a:t>U Chanakya Srinivas </a:t>
            </a:r>
          </a:p>
          <a:p>
            <a:pPr marL="342900" indent="-342900">
              <a:lnSpc>
                <a:spcPct val="90000"/>
              </a:lnSpc>
              <a:buFontTx/>
              <a:buChar char="-"/>
            </a:pPr>
            <a:r>
              <a:rPr lang="en-US" sz="1400" dirty="0" err="1">
                <a:solidFill>
                  <a:schemeClr val="tx1"/>
                </a:solidFill>
              </a:rPr>
              <a:t>Bhanuprasad</a:t>
            </a:r>
            <a:r>
              <a:rPr lang="en-US" sz="1400" dirty="0">
                <a:solidFill>
                  <a:schemeClr val="tx1"/>
                </a:solidFill>
              </a:rPr>
              <a:t> L</a:t>
            </a:r>
          </a:p>
          <a:p>
            <a:pPr marL="342900" indent="-342900">
              <a:lnSpc>
                <a:spcPct val="90000"/>
              </a:lnSpc>
              <a:buFontTx/>
              <a:buChar char="-"/>
            </a:pPr>
            <a:r>
              <a:rPr lang="en-US" sz="1400" dirty="0">
                <a:solidFill>
                  <a:schemeClr val="tx1"/>
                </a:solidFill>
              </a:rPr>
              <a:t>Rohit V Raichur</a:t>
            </a:r>
          </a:p>
          <a:p>
            <a:pPr marL="342900" indent="-342900">
              <a:lnSpc>
                <a:spcPct val="90000"/>
              </a:lnSpc>
              <a:buFontTx/>
              <a:buChar char="-"/>
            </a:pPr>
            <a:r>
              <a:rPr lang="en-US" sz="1400" dirty="0">
                <a:solidFill>
                  <a:schemeClr val="tx1"/>
                </a:solidFill>
              </a:rPr>
              <a:t>Shreyas G </a:t>
            </a:r>
            <a:r>
              <a:rPr lang="en-US" sz="1400" dirty="0" err="1">
                <a:solidFill>
                  <a:schemeClr val="tx1"/>
                </a:solidFill>
              </a:rPr>
              <a:t>Trivikram</a:t>
            </a:r>
            <a:endParaRPr lang="en-US" sz="1400" dirty="0">
              <a:solidFill>
                <a:schemeClr val="tx1"/>
              </a:solidFill>
            </a:endParaRPr>
          </a:p>
          <a:p>
            <a:pPr>
              <a:lnSpc>
                <a:spcPct val="90000"/>
              </a:lnSpc>
            </a:pPr>
            <a:endParaRPr lang="en-US" sz="1400" dirty="0">
              <a:solidFill>
                <a:schemeClr val="tx1"/>
              </a:solidFill>
            </a:endParaRPr>
          </a:p>
          <a:p>
            <a:pPr>
              <a:lnSpc>
                <a:spcPct val="90000"/>
              </a:lnSpc>
            </a:pPr>
            <a:r>
              <a:rPr lang="en-US" sz="1400" dirty="0">
                <a:solidFill>
                  <a:schemeClr val="tx1"/>
                </a:solidFill>
              </a:rPr>
              <a:t>Guide: Rajesh N, Assistant Professor</a:t>
            </a:r>
          </a:p>
          <a:p>
            <a:pPr>
              <a:lnSpc>
                <a:spcPct val="90000"/>
              </a:lnSpc>
            </a:pPr>
            <a:r>
              <a:rPr lang="en-US" sz="1400" dirty="0">
                <a:solidFill>
                  <a:schemeClr val="tx1"/>
                </a:solidFill>
              </a:rPr>
              <a:t>Co-Guide: Shwetha S , Assistant Professor</a:t>
            </a:r>
          </a:p>
          <a:p>
            <a:pPr>
              <a:lnSpc>
                <a:spcPct val="90000"/>
              </a:lnSpc>
            </a:pPr>
            <a:endParaRPr lang="en-US" sz="1400" dirty="0">
              <a:solidFill>
                <a:schemeClr val="tx1"/>
              </a:solidFill>
            </a:endParaRPr>
          </a:p>
        </p:txBody>
      </p:sp>
      <p:grpSp>
        <p:nvGrpSpPr>
          <p:cNvPr id="11" name="Group 10">
            <a:extLst>
              <a:ext uri="{FF2B5EF4-FFF2-40B4-BE49-F238E27FC236}">
                <a16:creationId xmlns:a16="http://schemas.microsoft.com/office/drawing/2014/main" id="{480356AB-9A93-4182-A651-EA8B6FBEC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8170" y="9144"/>
            <a:ext cx="6080656" cy="6163733"/>
            <a:chOff x="6108170" y="8467"/>
            <a:chExt cx="6080656" cy="6163733"/>
          </a:xfrm>
        </p:grpSpPr>
        <p:cxnSp>
          <p:nvCxnSpPr>
            <p:cNvPr id="12" name="Straight Connector 11">
              <a:extLst>
                <a:ext uri="{FF2B5EF4-FFF2-40B4-BE49-F238E27FC236}">
                  <a16:creationId xmlns:a16="http://schemas.microsoft.com/office/drawing/2014/main" id="{1F5E6DE5-AFDF-4DB1-8A57-2F7E983150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0C6613A-BBD4-4437-9C57-48C63BFEB1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1294476-0F69-46CD-8D18-EB2D5EBAA4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03AC8C6-3EED-40C0-88BC-9D4BF88CA7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865E0775-E822-48E1-AE9A-D14545435E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 name="TextBox 5">
            <a:extLst>
              <a:ext uri="{FF2B5EF4-FFF2-40B4-BE49-F238E27FC236}">
                <a16:creationId xmlns:a16="http://schemas.microsoft.com/office/drawing/2014/main" id="{E97C91E5-CAD6-1706-4500-43A8B2E984D7}"/>
              </a:ext>
            </a:extLst>
          </p:cNvPr>
          <p:cNvSpPr txBox="1"/>
          <p:nvPr/>
        </p:nvSpPr>
        <p:spPr>
          <a:xfrm>
            <a:off x="642115" y="2800633"/>
            <a:ext cx="2925801" cy="369332"/>
          </a:xfrm>
          <a:prstGeom prst="rect">
            <a:avLst/>
          </a:prstGeom>
          <a:noFill/>
        </p:spPr>
        <p:txBody>
          <a:bodyPr wrap="none" rtlCol="0">
            <a:spAutoFit/>
          </a:bodyPr>
          <a:lstStyle/>
          <a:p>
            <a:r>
              <a:rPr lang="en-US" dirty="0"/>
              <a:t>Design Phase (Review-1)</a:t>
            </a:r>
          </a:p>
        </p:txBody>
      </p:sp>
    </p:spTree>
    <p:extLst>
      <p:ext uri="{BB962C8B-B14F-4D97-AF65-F5344CB8AC3E}">
        <p14:creationId xmlns:p14="http://schemas.microsoft.com/office/powerpoint/2010/main" val="2471785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74570179-FFCB-4BED-A35C-90AB4196E5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ED5E47-81A0-0C30-6F97-961E93DD987F}"/>
              </a:ext>
            </a:extLst>
          </p:cNvPr>
          <p:cNvSpPr>
            <a:spLocks noGrp="1"/>
          </p:cNvSpPr>
          <p:nvPr>
            <p:ph type="title"/>
          </p:nvPr>
        </p:nvSpPr>
        <p:spPr>
          <a:xfrm>
            <a:off x="684212" y="4487332"/>
            <a:ext cx="7543800" cy="1507067"/>
          </a:xfrm>
        </p:spPr>
        <p:txBody>
          <a:bodyPr>
            <a:normAutofit/>
          </a:bodyPr>
          <a:lstStyle/>
          <a:p>
            <a:r>
              <a:rPr lang="en-US" dirty="0"/>
              <a:t>Abstract</a:t>
            </a:r>
          </a:p>
        </p:txBody>
      </p:sp>
      <p:sp>
        <p:nvSpPr>
          <p:cNvPr id="3" name="Content Placeholder 2">
            <a:extLst>
              <a:ext uri="{FF2B5EF4-FFF2-40B4-BE49-F238E27FC236}">
                <a16:creationId xmlns:a16="http://schemas.microsoft.com/office/drawing/2014/main" id="{90FB3F92-4800-F917-892E-107F757CC5A1}"/>
              </a:ext>
            </a:extLst>
          </p:cNvPr>
          <p:cNvSpPr>
            <a:spLocks noGrp="1"/>
          </p:cNvSpPr>
          <p:nvPr>
            <p:ph idx="1"/>
          </p:nvPr>
        </p:nvSpPr>
        <p:spPr>
          <a:xfrm>
            <a:off x="684211" y="685800"/>
            <a:ext cx="7493137" cy="3615267"/>
          </a:xfrm>
        </p:spPr>
        <p:txBody>
          <a:bodyPr>
            <a:normAutofit/>
          </a:bodyPr>
          <a:lstStyle/>
          <a:p>
            <a:pPr>
              <a:buFont typeface="Arial" panose="020B0604020202020204" pitchFamily="34" charset="0"/>
              <a:buChar char="•"/>
            </a:pPr>
            <a:r>
              <a:rPr lang="en-US" dirty="0">
                <a:latin typeface="Bahnschrift Light" panose="020B0502040204020203" pitchFamily="34" charset="0"/>
              </a:rPr>
              <a:t>Network Service Security is an important aspect that developers of a service always need to be careful at. Preventing DDOS attacks, stealing of access tokens, management of access tokens, hashing the passwords and verifying the service requests are part of it.</a:t>
            </a:r>
          </a:p>
          <a:p>
            <a:pPr>
              <a:buFont typeface="Arial" panose="020B0604020202020204" pitchFamily="34" charset="0"/>
              <a:buChar char="•"/>
            </a:pPr>
            <a:r>
              <a:rPr lang="en-US" dirty="0">
                <a:latin typeface="Bahnschrift Light" panose="020B0502040204020203" pitchFamily="34" charset="0"/>
              </a:rPr>
              <a:t>Since, Authorization and Authentication of network services is a common process, Having a centralized system and a standard communication protocol can be helpful to save time, resources and maintenance burden for the organizations.</a:t>
            </a:r>
          </a:p>
        </p:txBody>
      </p:sp>
      <p:pic>
        <p:nvPicPr>
          <p:cNvPr id="5" name="Picture 4" descr="A close-up of a circuit board&#10;&#10;Description automatically generated with low confidence">
            <a:extLst>
              <a:ext uri="{FF2B5EF4-FFF2-40B4-BE49-F238E27FC236}">
                <a16:creationId xmlns:a16="http://schemas.microsoft.com/office/drawing/2014/main" id="{AF20FC4E-289A-9657-77FF-742E0FA0D7F7}"/>
              </a:ext>
            </a:extLst>
          </p:cNvPr>
          <p:cNvPicPr>
            <a:picLocks noChangeAspect="1"/>
          </p:cNvPicPr>
          <p:nvPr/>
        </p:nvPicPr>
        <p:blipFill rotWithShape="1">
          <a:blip r:embed="rId2"/>
          <a:srcRect l="19328" r="53020"/>
          <a:stretch/>
        </p:blipFill>
        <p:spPr>
          <a:xfrm>
            <a:off x="8820603" y="10"/>
            <a:ext cx="3371397" cy="6857990"/>
          </a:xfrm>
          <a:prstGeom prst="rect">
            <a:avLst/>
          </a:prstGeom>
          <a:effectLst>
            <a:innerShdw blurRad="57150" dist="38100" dir="14460000">
              <a:prstClr val="black">
                <a:alpha val="70000"/>
              </a:prstClr>
            </a:innerShdw>
          </a:effectLst>
        </p:spPr>
      </p:pic>
      <p:grpSp>
        <p:nvGrpSpPr>
          <p:cNvPr id="38" name="Group 37">
            <a:extLst>
              <a:ext uri="{FF2B5EF4-FFF2-40B4-BE49-F238E27FC236}">
                <a16:creationId xmlns:a16="http://schemas.microsoft.com/office/drawing/2014/main" id="{210F5C18-06B0-4067-BAB0-ADA3BEF810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9" name="Straight Connector 38">
              <a:extLst>
                <a:ext uri="{FF2B5EF4-FFF2-40B4-BE49-F238E27FC236}">
                  <a16:creationId xmlns:a16="http://schemas.microsoft.com/office/drawing/2014/main" id="{74E84FE8-0B2C-4321-BCB2-546EC15110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63EBA67B-139D-4304-A32B-8F578DABC9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91C7D4A2-D026-43D4-8EF4-BE20866C16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95270E6-C32F-4EE9-B904-FF019BE2AE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3700555F-8A9D-48B9-925B-9D3DE60B21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57269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1" name="Rectangle 40">
            <a:extLst>
              <a:ext uri="{FF2B5EF4-FFF2-40B4-BE49-F238E27FC236}">
                <a16:creationId xmlns:a16="http://schemas.microsoft.com/office/drawing/2014/main" id="{31723295-AEC8-4D77-AA89-B07DA3543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CF4B74-C91A-DE0E-1E32-BF2FD26CE94F}"/>
              </a:ext>
            </a:extLst>
          </p:cNvPr>
          <p:cNvSpPr>
            <a:spLocks noGrp="1"/>
          </p:cNvSpPr>
          <p:nvPr>
            <p:ph type="title"/>
          </p:nvPr>
        </p:nvSpPr>
        <p:spPr>
          <a:xfrm>
            <a:off x="518002" y="5343647"/>
            <a:ext cx="6460510" cy="887820"/>
          </a:xfrm>
        </p:spPr>
        <p:txBody>
          <a:bodyPr vert="horz" lIns="91440" tIns="45720" rIns="91440" bIns="45720" rtlCol="0" anchor="b">
            <a:normAutofit/>
          </a:bodyPr>
          <a:lstStyle/>
          <a:p>
            <a:r>
              <a:rPr lang="en-US" sz="4800" dirty="0"/>
              <a:t>Introduction</a:t>
            </a:r>
          </a:p>
        </p:txBody>
      </p:sp>
      <p:grpSp>
        <p:nvGrpSpPr>
          <p:cNvPr id="43" name="Group 42">
            <a:extLst>
              <a:ext uri="{FF2B5EF4-FFF2-40B4-BE49-F238E27FC236}">
                <a16:creationId xmlns:a16="http://schemas.microsoft.com/office/drawing/2014/main" id="{F2C00066-37E4-4183-A42E-5E452825C4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8170" y="8467"/>
            <a:ext cx="6080656" cy="6163733"/>
            <a:chOff x="6108170" y="8467"/>
            <a:chExt cx="6080656" cy="6163733"/>
          </a:xfrm>
        </p:grpSpPr>
        <p:cxnSp>
          <p:nvCxnSpPr>
            <p:cNvPr id="44" name="Straight Connector 43">
              <a:extLst>
                <a:ext uri="{FF2B5EF4-FFF2-40B4-BE49-F238E27FC236}">
                  <a16:creationId xmlns:a16="http://schemas.microsoft.com/office/drawing/2014/main" id="{81A3AFD0-4147-40A3-8DB2-A2BF463BDB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0F5796A6-F68B-4DDE-9EDE-4DA7CDF51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C48B5EA1-E370-4072-ACCB-07BC994467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0EEE12E8-0F6E-4F1E-8383-F33ED65719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83E5F852-3161-40FF-8EAE-BB7AB5AB06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grpSp>
      <p:pic>
        <p:nvPicPr>
          <p:cNvPr id="5" name="Picture 4" descr="Computer script on a screen">
            <a:extLst>
              <a:ext uri="{FF2B5EF4-FFF2-40B4-BE49-F238E27FC236}">
                <a16:creationId xmlns:a16="http://schemas.microsoft.com/office/drawing/2014/main" id="{9EC7DB0D-6EC4-99AF-131F-D44D504D31FA}"/>
              </a:ext>
            </a:extLst>
          </p:cNvPr>
          <p:cNvPicPr>
            <a:picLocks noChangeAspect="1"/>
          </p:cNvPicPr>
          <p:nvPr/>
        </p:nvPicPr>
        <p:blipFill rotWithShape="1">
          <a:blip r:embed="rId2"/>
          <a:srcRect l="7208" r="47632" b="-1"/>
          <a:stretch/>
        </p:blipFill>
        <p:spPr>
          <a:xfrm>
            <a:off x="8836035" y="-1369"/>
            <a:ext cx="3355966" cy="6866457"/>
          </a:xfrm>
          <a:prstGeom prst="rect">
            <a:avLst/>
          </a:prstGeom>
          <a:effectLst>
            <a:innerShdw blurRad="57150" dist="38100" dir="14460000">
              <a:prstClr val="black">
                <a:alpha val="70000"/>
              </a:prstClr>
            </a:innerShdw>
          </a:effectLst>
        </p:spPr>
      </p:pic>
      <p:sp>
        <p:nvSpPr>
          <p:cNvPr id="3" name="Text Placeholder 2">
            <a:extLst>
              <a:ext uri="{FF2B5EF4-FFF2-40B4-BE49-F238E27FC236}">
                <a16:creationId xmlns:a16="http://schemas.microsoft.com/office/drawing/2014/main" id="{5A997F74-9F2A-ABBA-613A-8686C8904A4F}"/>
              </a:ext>
            </a:extLst>
          </p:cNvPr>
          <p:cNvSpPr>
            <a:spLocks noGrp="1"/>
          </p:cNvSpPr>
          <p:nvPr>
            <p:ph type="body" idx="1"/>
          </p:nvPr>
        </p:nvSpPr>
        <p:spPr>
          <a:xfrm>
            <a:off x="437809" y="370584"/>
            <a:ext cx="8068238" cy="4753922"/>
          </a:xfrm>
        </p:spPr>
        <p:txBody>
          <a:bodyPr vert="horz" lIns="91440" tIns="45720" rIns="91440" bIns="45720" rtlCol="0" anchor="t">
            <a:noAutofit/>
          </a:bodyPr>
          <a:lstStyle/>
          <a:p>
            <a:pPr marL="285750" indent="-285750">
              <a:lnSpc>
                <a:spcPct val="90000"/>
              </a:lnSpc>
              <a:buFont typeface="Arial" panose="020B0604020202020204" pitchFamily="34" charset="0"/>
              <a:buChar char="•"/>
            </a:pPr>
            <a:r>
              <a:rPr lang="en-US" dirty="0"/>
              <a:t>A Web service usually consists of a server and database, which a web client can use by authenticating with it. Currently, Most of the communications between the client and server use REST architectural style through HTTP or simply RESTful API. The client requests resources through URL-encoded params to access the specific resource provided by the server. The request and responses are usually formatted as JSON. </a:t>
            </a:r>
          </a:p>
          <a:p>
            <a:pPr marL="285750" indent="-285750">
              <a:lnSpc>
                <a:spcPct val="90000"/>
              </a:lnSpc>
              <a:buFont typeface="Arial" panose="020B0604020202020204" pitchFamily="34" charset="0"/>
              <a:buChar char="•"/>
            </a:pPr>
            <a:r>
              <a:rPr lang="en-US" dirty="0"/>
              <a:t>Not all the requests are authorized to access the services. Like only owner can access only his private information but not others, which requires the owner proving that they are the owner of that resources, which we call “Authentication”. While the process of granting authenticated party a permission to do something is called “Authorization”. JSON Web Tokens is a standard that can be used for communicating the information of Authentication and Authorization between client and servers, where server issues one such JWT if the user is a valid owner and JWT can store stateless information about the access rights etc.</a:t>
            </a:r>
          </a:p>
          <a:p>
            <a:pPr marL="285750" indent="-285750">
              <a:lnSpc>
                <a:spcPct val="90000"/>
              </a:lnSpc>
              <a:buFont typeface="Arial" panose="020B0604020202020204" pitchFamily="34" charset="0"/>
              <a:buChar char="•"/>
            </a:pPr>
            <a:r>
              <a:rPr lang="en-US" dirty="0"/>
              <a:t>Which mostly leans towards decentralization of access control….</a:t>
            </a:r>
          </a:p>
          <a:p>
            <a:pPr>
              <a:lnSpc>
                <a:spcPct val="90000"/>
              </a:lnSpc>
            </a:pPr>
            <a:endParaRPr lang="en-US" dirty="0"/>
          </a:p>
        </p:txBody>
      </p:sp>
    </p:spTree>
    <p:extLst>
      <p:ext uri="{BB962C8B-B14F-4D97-AF65-F5344CB8AC3E}">
        <p14:creationId xmlns:p14="http://schemas.microsoft.com/office/powerpoint/2010/main" val="2849375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355AB109-0F2F-444B-B434-E8E40DB5A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4F8885-F64B-9739-E4DC-FBB671AA1404}"/>
              </a:ext>
            </a:extLst>
          </p:cNvPr>
          <p:cNvSpPr>
            <a:spLocks noGrp="1"/>
          </p:cNvSpPr>
          <p:nvPr>
            <p:ph type="title"/>
          </p:nvPr>
        </p:nvSpPr>
        <p:spPr>
          <a:xfrm>
            <a:off x="684212" y="4487332"/>
            <a:ext cx="8534400" cy="1507067"/>
          </a:xfrm>
        </p:spPr>
        <p:txBody>
          <a:bodyPr>
            <a:normAutofit/>
          </a:bodyPr>
          <a:lstStyle/>
          <a:p>
            <a:r>
              <a:rPr lang="en-US">
                <a:solidFill>
                  <a:srgbClr val="FFFFFF"/>
                </a:solidFill>
              </a:rPr>
              <a:t>Objectives</a:t>
            </a:r>
          </a:p>
        </p:txBody>
      </p:sp>
      <p:sp useBgFill="1">
        <p:nvSpPr>
          <p:cNvPr id="59" name="Snip Diagonal Corner Rectangle 21">
            <a:extLst>
              <a:ext uri="{FF2B5EF4-FFF2-40B4-BE49-F238E27FC236}">
                <a16:creationId xmlns:a16="http://schemas.microsoft.com/office/drawing/2014/main" id="{62FD2897-B3D7-4593-8F5F-609D9E7658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10281652" cy="3612950"/>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A880575A-9D3E-4072-B5A3-34B9564855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62" name="Straight Connector 61">
              <a:extLst>
                <a:ext uri="{FF2B5EF4-FFF2-40B4-BE49-F238E27FC236}">
                  <a16:creationId xmlns:a16="http://schemas.microsoft.com/office/drawing/2014/main" id="{A0EBB743-F791-4DEA-8DE1-32723184CF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9EEE4DC9-87DE-4BDF-B46D-C19747FD4A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861B90B4-AC74-4C04-92A1-BB62C26C25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CF2BA91E-A5BA-4864-951E-98CB1B7870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BB1CDE9F-A9D1-448A-9291-D56D3F2599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23" name="Content Placeholder 2">
            <a:extLst>
              <a:ext uri="{FF2B5EF4-FFF2-40B4-BE49-F238E27FC236}">
                <a16:creationId xmlns:a16="http://schemas.microsoft.com/office/drawing/2014/main" id="{A1EE602D-C0C3-EAA0-5C61-E163A3F07848}"/>
              </a:ext>
            </a:extLst>
          </p:cNvPr>
          <p:cNvGraphicFramePr>
            <a:graphicFrameLocks noGrp="1"/>
          </p:cNvGraphicFramePr>
          <p:nvPr>
            <p:ph idx="1"/>
            <p:extLst>
              <p:ext uri="{D42A27DB-BD31-4B8C-83A1-F6EECF244321}">
                <p14:modId xmlns:p14="http://schemas.microsoft.com/office/powerpoint/2010/main" val="4109508356"/>
              </p:ext>
            </p:extLst>
          </p:nvPr>
        </p:nvGraphicFramePr>
        <p:xfrm>
          <a:off x="1274294" y="1006997"/>
          <a:ext cx="8994718" cy="2869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18043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grpSp>
        <p:nvGrpSpPr>
          <p:cNvPr id="34" name="Group 25">
            <a:extLst>
              <a:ext uri="{FF2B5EF4-FFF2-40B4-BE49-F238E27FC236}">
                <a16:creationId xmlns:a16="http://schemas.microsoft.com/office/drawing/2014/main" id="{C7DDE1FC-DAD5-4CE6-8A02-930ABFA8C2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DD2F6280-3989-4678-BA6F-687173B1F3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AAF86D04-0CCE-40B7-B309-22C67F21D4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3831E6A6-B56C-4F12-8BF0-14393ABFE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8CC00DE-93D3-4E47-8E33-752759F119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6997F3C9-AFD3-426C-88FD-991C946EE6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33" name="Rectangle 32">
            <a:extLst>
              <a:ext uri="{FF2B5EF4-FFF2-40B4-BE49-F238E27FC236}">
                <a16:creationId xmlns:a16="http://schemas.microsoft.com/office/drawing/2014/main" id="{2F3D62AA-E8BF-4E0A-9001-D01A72C6D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6464EB-3F84-AF7D-4AF6-FE45DECDF4A8}"/>
              </a:ext>
            </a:extLst>
          </p:cNvPr>
          <p:cNvSpPr>
            <a:spLocks noGrp="1"/>
          </p:cNvSpPr>
          <p:nvPr>
            <p:ph type="ctrTitle"/>
          </p:nvPr>
        </p:nvSpPr>
        <p:spPr>
          <a:xfrm>
            <a:off x="749526" y="259305"/>
            <a:ext cx="8534400" cy="1027544"/>
          </a:xfrm>
        </p:spPr>
        <p:txBody>
          <a:bodyPr vert="horz" lIns="91440" tIns="45720" rIns="91440" bIns="45720" rtlCol="0" anchor="ctr">
            <a:normAutofit/>
          </a:bodyPr>
          <a:lstStyle/>
          <a:p>
            <a:r>
              <a:rPr lang="en-US" sz="3600" dirty="0"/>
              <a:t>Literature survey</a:t>
            </a:r>
          </a:p>
        </p:txBody>
      </p:sp>
      <p:sp>
        <p:nvSpPr>
          <p:cNvPr id="3" name="Subtitle 2">
            <a:extLst>
              <a:ext uri="{FF2B5EF4-FFF2-40B4-BE49-F238E27FC236}">
                <a16:creationId xmlns:a16="http://schemas.microsoft.com/office/drawing/2014/main" id="{38CF09D8-BA59-2A48-121A-0B6EDDB8640A}"/>
              </a:ext>
            </a:extLst>
          </p:cNvPr>
          <p:cNvSpPr>
            <a:spLocks noGrp="1"/>
          </p:cNvSpPr>
          <p:nvPr>
            <p:ph type="subTitle" idx="1"/>
          </p:nvPr>
        </p:nvSpPr>
        <p:spPr>
          <a:xfrm>
            <a:off x="746352" y="1330037"/>
            <a:ext cx="9763310" cy="4466750"/>
          </a:xfrm>
        </p:spPr>
        <p:txBody>
          <a:bodyPr vert="horz" lIns="91440" tIns="45720" rIns="91440" bIns="45720" rtlCol="0" anchor="ctr">
            <a:normAutofit fontScale="92500" lnSpcReduction="10000"/>
          </a:bodyPr>
          <a:lstStyle/>
          <a:p>
            <a:pPr>
              <a:lnSpc>
                <a:spcPct val="90000"/>
              </a:lnSpc>
            </a:pPr>
            <a:r>
              <a:rPr lang="en-US" sz="2400" dirty="0"/>
              <a:t>Links:</a:t>
            </a:r>
            <a:endParaRPr lang="en-US" sz="2400" dirty="0">
              <a:hlinkClick r:id="rId2"/>
            </a:endParaRPr>
          </a:p>
          <a:p>
            <a:pPr marL="457200" indent="-457200">
              <a:lnSpc>
                <a:spcPct val="90000"/>
              </a:lnSpc>
              <a:buClr>
                <a:schemeClr val="bg2">
                  <a:lumMod val="60000"/>
                  <a:lumOff val="40000"/>
                </a:schemeClr>
              </a:buClr>
              <a:buFont typeface="Wingdings 3" panose="05040102010807070707" pitchFamily="18" charset="2"/>
              <a:buChar char=""/>
            </a:pPr>
            <a:r>
              <a:rPr lang="en-US" sz="1500" dirty="0">
                <a:hlinkClick r:id="rId2"/>
              </a:rPr>
              <a:t>https://en.wikipedia.org/wiki/Representational_state_transfer</a:t>
            </a:r>
            <a:endParaRPr lang="en-US" sz="1500" dirty="0"/>
          </a:p>
          <a:p>
            <a:pPr marL="457200" indent="-457200">
              <a:lnSpc>
                <a:spcPct val="90000"/>
              </a:lnSpc>
              <a:buClr>
                <a:schemeClr val="bg2">
                  <a:lumMod val="60000"/>
                  <a:lumOff val="40000"/>
                </a:schemeClr>
              </a:buClr>
              <a:buFont typeface="Wingdings 3" panose="05040102010807070707" pitchFamily="18" charset="2"/>
              <a:buChar char=""/>
            </a:pPr>
            <a:r>
              <a:rPr lang="en-US" sz="1500" dirty="0">
                <a:hlinkClick r:id="rId3"/>
              </a:rPr>
              <a:t>https://en.wikipedia.org/wiki/Kerberos_(protocol)</a:t>
            </a:r>
            <a:endParaRPr lang="en-US" sz="1500" dirty="0"/>
          </a:p>
          <a:p>
            <a:pPr marL="457200" indent="-457200">
              <a:lnSpc>
                <a:spcPct val="90000"/>
              </a:lnSpc>
              <a:buClr>
                <a:schemeClr val="bg2">
                  <a:lumMod val="60000"/>
                  <a:lumOff val="40000"/>
                </a:schemeClr>
              </a:buClr>
              <a:buFont typeface="Wingdings 3" panose="05040102010807070707" pitchFamily="18" charset="2"/>
              <a:buChar char=""/>
            </a:pPr>
            <a:r>
              <a:rPr lang="en-US" sz="1500" dirty="0">
                <a:hlinkClick r:id="rId4"/>
              </a:rPr>
              <a:t>https://oauth.net/2/</a:t>
            </a:r>
            <a:endParaRPr lang="en-US" sz="1500" dirty="0"/>
          </a:p>
          <a:p>
            <a:pPr marL="457200" indent="-457200">
              <a:lnSpc>
                <a:spcPct val="90000"/>
              </a:lnSpc>
              <a:buClr>
                <a:schemeClr val="bg2">
                  <a:lumMod val="60000"/>
                  <a:lumOff val="40000"/>
                </a:schemeClr>
              </a:buClr>
              <a:buFont typeface="Wingdings 3" panose="05040102010807070707" pitchFamily="18" charset="2"/>
              <a:buChar char=""/>
            </a:pPr>
            <a:r>
              <a:rPr lang="en-US" sz="1500" dirty="0">
                <a:hlinkClick r:id="rId5"/>
              </a:rPr>
              <a:t>https://auth0.com/docs/get-started/auth0-overview</a:t>
            </a:r>
            <a:endParaRPr lang="en-US" sz="1500" dirty="0"/>
          </a:p>
          <a:p>
            <a:pPr marL="457200" indent="-457200">
              <a:lnSpc>
                <a:spcPct val="90000"/>
              </a:lnSpc>
              <a:buClr>
                <a:schemeClr val="bg2">
                  <a:lumMod val="60000"/>
                  <a:lumOff val="40000"/>
                </a:schemeClr>
              </a:buClr>
              <a:buFont typeface="Wingdings 3" panose="05040102010807070707" pitchFamily="18" charset="2"/>
              <a:buChar char=""/>
            </a:pPr>
            <a:r>
              <a:rPr lang="en-US" sz="1500" dirty="0">
                <a:hlinkClick r:id="rId6"/>
              </a:rPr>
              <a:t>https://www.rfc-editor.org/rfc/rfc7519</a:t>
            </a:r>
            <a:endParaRPr lang="en-US" sz="1500" dirty="0"/>
          </a:p>
          <a:p>
            <a:pPr marL="457200" indent="-457200">
              <a:lnSpc>
                <a:spcPct val="90000"/>
              </a:lnSpc>
              <a:buClr>
                <a:schemeClr val="bg2">
                  <a:lumMod val="60000"/>
                  <a:lumOff val="40000"/>
                </a:schemeClr>
              </a:buClr>
              <a:buFont typeface="Wingdings 3" panose="05040102010807070707" pitchFamily="18" charset="2"/>
              <a:buChar char=""/>
            </a:pPr>
            <a:r>
              <a:rPr lang="en-US" sz="1500" dirty="0">
                <a:hlinkClick r:id="rId7"/>
              </a:rPr>
              <a:t>https://auth0.com/blog/what-is-an-authentication-server/</a:t>
            </a:r>
            <a:endParaRPr lang="en-US" sz="1500" dirty="0"/>
          </a:p>
          <a:p>
            <a:pPr>
              <a:lnSpc>
                <a:spcPct val="90000"/>
              </a:lnSpc>
              <a:buFont typeface="Wingdings 3" panose="05040102010807070707" pitchFamily="18" charset="2"/>
              <a:buChar char=""/>
            </a:pPr>
            <a:endParaRPr lang="en-US" sz="1500" dirty="0"/>
          </a:p>
          <a:p>
            <a:pPr>
              <a:lnSpc>
                <a:spcPct val="90000"/>
              </a:lnSpc>
            </a:pPr>
            <a:r>
              <a:rPr lang="en-US" sz="2400" dirty="0"/>
              <a:t>IEEE Papers:</a:t>
            </a:r>
          </a:p>
          <a:p>
            <a:pPr marL="342900" indent="-342900">
              <a:lnSpc>
                <a:spcPct val="90000"/>
              </a:lnSpc>
              <a:buClr>
                <a:schemeClr val="bg2">
                  <a:lumMod val="40000"/>
                  <a:lumOff val="60000"/>
                </a:schemeClr>
              </a:buClr>
              <a:buFont typeface="Wingdings 3" panose="05040102010807070707" pitchFamily="18" charset="2"/>
              <a:buChar char=""/>
            </a:pPr>
            <a:r>
              <a:rPr lang="en-US" sz="1500" dirty="0"/>
              <a:t>Y. Wang, Q. Wen and H. Zhang, "A Single Sign-On Scheme for Cross Domain Web Applications Using Identity-Based Cryptography", 2010, pp. 483-485, </a:t>
            </a:r>
            <a:r>
              <a:rPr lang="en-US" sz="1500" dirty="0" err="1"/>
              <a:t>doi</a:t>
            </a:r>
            <a:r>
              <a:rPr lang="en-US" sz="1500" dirty="0"/>
              <a:t>: 10.1109/NSWCTC.2010.120</a:t>
            </a:r>
          </a:p>
          <a:p>
            <a:pPr marL="342900" indent="-342900">
              <a:lnSpc>
                <a:spcPct val="90000"/>
              </a:lnSpc>
              <a:buFont typeface="Wingdings 3" panose="05040102010807070707" pitchFamily="18" charset="2"/>
              <a:buChar char=""/>
            </a:pPr>
            <a:r>
              <a:rPr lang="en-US" sz="1500" dirty="0"/>
              <a:t>B. </a:t>
            </a:r>
            <a:r>
              <a:rPr lang="en-US" sz="1500" dirty="0" err="1"/>
              <a:t>Leiba</a:t>
            </a:r>
            <a:r>
              <a:rPr lang="en-US" sz="1500" dirty="0"/>
              <a:t>, "OAuth Web Authorization Protocol," in IEEE Internet Computing, vol. 16, no. 1, pp. 74-77, Jan.-Feb. 2012, </a:t>
            </a:r>
            <a:r>
              <a:rPr lang="en-US" sz="1500" dirty="0" err="1"/>
              <a:t>doi</a:t>
            </a:r>
            <a:r>
              <a:rPr lang="en-US" sz="1500" dirty="0"/>
              <a:t>: 10.1109/MIC.2012.11.</a:t>
            </a:r>
          </a:p>
          <a:p>
            <a:pPr marL="342900" indent="-342900">
              <a:lnSpc>
                <a:spcPct val="90000"/>
              </a:lnSpc>
              <a:buFont typeface="Wingdings 3" panose="05040102010807070707" pitchFamily="18" charset="2"/>
              <a:buChar char=""/>
            </a:pPr>
            <a:r>
              <a:rPr lang="en-US" sz="1500" dirty="0"/>
              <a:t>V. Krylov, N. Volkova and Y. </a:t>
            </a:r>
            <a:r>
              <a:rPr lang="en-US" sz="1500" dirty="0" err="1"/>
              <a:t>Kozina</a:t>
            </a:r>
            <a:r>
              <a:rPr lang="en-US" sz="1500" dirty="0"/>
              <a:t>, "Information technology of user authentication in cross-platform systems", 2017, pp. 952-954, </a:t>
            </a:r>
            <a:r>
              <a:rPr lang="en-US" sz="1500" dirty="0" err="1"/>
              <a:t>doi</a:t>
            </a:r>
            <a:r>
              <a:rPr lang="en-US" sz="1500" dirty="0"/>
              <a:t>: 10.1109/IDAACS.2017.8095227.</a:t>
            </a:r>
          </a:p>
        </p:txBody>
      </p:sp>
      <p:grpSp>
        <p:nvGrpSpPr>
          <p:cNvPr id="35" name="Group 34">
            <a:extLst>
              <a:ext uri="{FF2B5EF4-FFF2-40B4-BE49-F238E27FC236}">
                <a16:creationId xmlns:a16="http://schemas.microsoft.com/office/drawing/2014/main" id="{E794CB93-BA07-4CB9-8D31-DA7DC75BAC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33837"/>
            <a:ext cx="2981858" cy="3208867"/>
            <a:chOff x="9206969" y="2963333"/>
            <a:chExt cx="2981858" cy="3208867"/>
          </a:xfrm>
        </p:grpSpPr>
        <p:cxnSp>
          <p:nvCxnSpPr>
            <p:cNvPr id="36" name="Straight Connector 35">
              <a:extLst>
                <a:ext uri="{FF2B5EF4-FFF2-40B4-BE49-F238E27FC236}">
                  <a16:creationId xmlns:a16="http://schemas.microsoft.com/office/drawing/2014/main" id="{F34E93EB-1CAE-454E-9A55-6804817EAF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2D63CC50-DDB7-4BCA-BE31-8227C9F628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F1C20E8C-24AC-4DC2-8ECB-10BDEC80AD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4AF27A97-560C-4C62-B315-DE33222BCA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BE7916C8-C4D8-4FA4-BA3D-7F3C9BD80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01460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1035" name="Straight Connector 1034">
            <a:extLst>
              <a:ext uri="{FF2B5EF4-FFF2-40B4-BE49-F238E27FC236}">
                <a16:creationId xmlns:a16="http://schemas.microsoft.com/office/drawing/2014/main" id="{AFC21D6F-F1DC-4D97-98EF-2D5AEE5934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37" name="Straight Connector 1036">
            <a:extLst>
              <a:ext uri="{FF2B5EF4-FFF2-40B4-BE49-F238E27FC236}">
                <a16:creationId xmlns:a16="http://schemas.microsoft.com/office/drawing/2014/main" id="{ED1287EB-8679-44C2-98EB-76E3437F36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39" name="Straight Connector 1038">
            <a:extLst>
              <a:ext uri="{FF2B5EF4-FFF2-40B4-BE49-F238E27FC236}">
                <a16:creationId xmlns:a16="http://schemas.microsoft.com/office/drawing/2014/main" id="{8EB8FA5D-B9B3-4627-B544-CDCF527540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41" name="Straight Connector 1040">
            <a:extLst>
              <a:ext uri="{FF2B5EF4-FFF2-40B4-BE49-F238E27FC236}">
                <a16:creationId xmlns:a16="http://schemas.microsoft.com/office/drawing/2014/main" id="{2D4A8B3C-3BB5-4D9A-81A3-FD8ED0892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43" name="Straight Connector 1042">
            <a:extLst>
              <a:ext uri="{FF2B5EF4-FFF2-40B4-BE49-F238E27FC236}">
                <a16:creationId xmlns:a16="http://schemas.microsoft.com/office/drawing/2014/main" id="{C8FA0702-C0EC-4C0F-AC50-F23C4991F5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045" name="Rectangle 1044">
            <a:extLst>
              <a:ext uri="{FF2B5EF4-FFF2-40B4-BE49-F238E27FC236}">
                <a16:creationId xmlns:a16="http://schemas.microsoft.com/office/drawing/2014/main" id="{A2F65888-EF02-4F11-9350-BA573A744D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18F94C-0370-5F97-F8D9-B1709EBDBD60}"/>
              </a:ext>
            </a:extLst>
          </p:cNvPr>
          <p:cNvSpPr>
            <a:spLocks noGrp="1"/>
          </p:cNvSpPr>
          <p:nvPr>
            <p:ph type="title"/>
          </p:nvPr>
        </p:nvSpPr>
        <p:spPr>
          <a:xfrm>
            <a:off x="6095999" y="628617"/>
            <a:ext cx="5408613" cy="885328"/>
          </a:xfrm>
        </p:spPr>
        <p:txBody>
          <a:bodyPr vert="horz" lIns="91440" tIns="45720" rIns="91440" bIns="45720" rtlCol="0" anchor="b">
            <a:normAutofit/>
          </a:bodyPr>
          <a:lstStyle/>
          <a:p>
            <a:r>
              <a:rPr lang="en-US" sz="4800" dirty="0"/>
              <a:t>Existing System	</a:t>
            </a:r>
          </a:p>
        </p:txBody>
      </p:sp>
      <p:sp>
        <p:nvSpPr>
          <p:cNvPr id="3" name="Text Placeholder 2">
            <a:extLst>
              <a:ext uri="{FF2B5EF4-FFF2-40B4-BE49-F238E27FC236}">
                <a16:creationId xmlns:a16="http://schemas.microsoft.com/office/drawing/2014/main" id="{85188398-3AB8-1DAC-BC60-4FA676813C98}"/>
              </a:ext>
            </a:extLst>
          </p:cNvPr>
          <p:cNvSpPr>
            <a:spLocks noGrp="1"/>
          </p:cNvSpPr>
          <p:nvPr>
            <p:ph type="body" idx="1"/>
          </p:nvPr>
        </p:nvSpPr>
        <p:spPr>
          <a:xfrm>
            <a:off x="6095999" y="1740956"/>
            <a:ext cx="5359146" cy="3749116"/>
          </a:xfrm>
        </p:spPr>
        <p:txBody>
          <a:bodyPr vert="horz" lIns="91440" tIns="45720" rIns="91440" bIns="45720" rtlCol="0" anchor="t">
            <a:normAutofit/>
          </a:bodyPr>
          <a:lstStyle/>
          <a:p>
            <a:pPr>
              <a:lnSpc>
                <a:spcPct val="90000"/>
              </a:lnSpc>
            </a:pPr>
            <a:r>
              <a:rPr lang="en-US" sz="1600" dirty="0"/>
              <a:t>For developers building their service/client that needs to fetch resources from other services, They need to build their own solution and while also, providing their own custom solution for authorize and authenticate users of their service too</a:t>
            </a:r>
          </a:p>
          <a:p>
            <a:pPr>
              <a:lnSpc>
                <a:spcPct val="90000"/>
              </a:lnSpc>
            </a:pPr>
            <a:r>
              <a:rPr lang="en-US" sz="1600" dirty="0"/>
              <a:t>This can cause inconsistencies across multiple services despite being built by same organization while also taking additional cost, time and risk each time</a:t>
            </a:r>
          </a:p>
          <a:p>
            <a:pPr>
              <a:lnSpc>
                <a:spcPct val="90000"/>
              </a:lnSpc>
            </a:pPr>
            <a:r>
              <a:rPr lang="en-US" sz="1600" dirty="0"/>
              <a:t>This custom solution makes it harder and more manpower for migration and maintenance in the future</a:t>
            </a:r>
          </a:p>
          <a:p>
            <a:pPr>
              <a:lnSpc>
                <a:spcPct val="90000"/>
              </a:lnSpc>
            </a:pPr>
            <a:endParaRPr lang="en-US" sz="1600" dirty="0"/>
          </a:p>
        </p:txBody>
      </p:sp>
      <p:sp>
        <p:nvSpPr>
          <p:cNvPr id="1047" name="Snip Diagonal Corner Rectangle 6">
            <a:extLst>
              <a:ext uri="{FF2B5EF4-FFF2-40B4-BE49-F238E27FC236}">
                <a16:creationId xmlns:a16="http://schemas.microsoft.com/office/drawing/2014/main" id="{ACC641ED-3D8A-4A5E-8C5E-D720AA68D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4977369" cy="5286838"/>
          </a:xfrm>
          <a:prstGeom prst="snip2DiagRect">
            <a:avLst>
              <a:gd name="adj1" fmla="val 9763"/>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See the source image">
            <a:extLst>
              <a:ext uri="{FF2B5EF4-FFF2-40B4-BE49-F238E27FC236}">
                <a16:creationId xmlns:a16="http://schemas.microsoft.com/office/drawing/2014/main" id="{392845E6-52FC-167B-135D-DD02004581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7388" y="1271020"/>
            <a:ext cx="4872457" cy="4028093"/>
          </a:xfrm>
          <a:prstGeom prst="rect">
            <a:avLst/>
          </a:prstGeom>
          <a:noFill/>
          <a:extLst>
            <a:ext uri="{909E8E84-426E-40DD-AFC4-6F175D3DCCD1}">
              <a14:hiddenFill xmlns:a14="http://schemas.microsoft.com/office/drawing/2010/main">
                <a:solidFill>
                  <a:srgbClr val="FFFFFF"/>
                </a:solidFill>
              </a14:hiddenFill>
            </a:ext>
          </a:extLst>
        </p:spPr>
      </p:pic>
      <p:grpSp>
        <p:nvGrpSpPr>
          <p:cNvPr id="1049" name="Group 1048">
            <a:extLst>
              <a:ext uri="{FF2B5EF4-FFF2-40B4-BE49-F238E27FC236}">
                <a16:creationId xmlns:a16="http://schemas.microsoft.com/office/drawing/2014/main" id="{A29EE236-4402-44BE-921F-2012A24A42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50" name="Straight Connector 1049">
              <a:extLst>
                <a:ext uri="{FF2B5EF4-FFF2-40B4-BE49-F238E27FC236}">
                  <a16:creationId xmlns:a16="http://schemas.microsoft.com/office/drawing/2014/main" id="{37341D12-AC4B-4B4D-972A-B2E0EB5F03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1" name="Straight Connector 1050">
              <a:extLst>
                <a:ext uri="{FF2B5EF4-FFF2-40B4-BE49-F238E27FC236}">
                  <a16:creationId xmlns:a16="http://schemas.microsoft.com/office/drawing/2014/main" id="{04969173-08A4-4995-B32C-A79A4BA99D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2" name="Straight Connector 1051">
              <a:extLst>
                <a:ext uri="{FF2B5EF4-FFF2-40B4-BE49-F238E27FC236}">
                  <a16:creationId xmlns:a16="http://schemas.microsoft.com/office/drawing/2014/main" id="{9F8E78B3-E827-4B19-A35B-E36FAD541A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3" name="Straight Connector 1052">
              <a:extLst>
                <a:ext uri="{FF2B5EF4-FFF2-40B4-BE49-F238E27FC236}">
                  <a16:creationId xmlns:a16="http://schemas.microsoft.com/office/drawing/2014/main" id="{783A6254-2BB5-4138-9D32-15A7542104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4" name="Straight Connector 1053">
              <a:extLst>
                <a:ext uri="{FF2B5EF4-FFF2-40B4-BE49-F238E27FC236}">
                  <a16:creationId xmlns:a16="http://schemas.microsoft.com/office/drawing/2014/main" id="{2520DF5F-5108-4F8A-90D7-480FF623A7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 name="TextBox 3">
            <a:extLst>
              <a:ext uri="{FF2B5EF4-FFF2-40B4-BE49-F238E27FC236}">
                <a16:creationId xmlns:a16="http://schemas.microsoft.com/office/drawing/2014/main" id="{8E7EE39C-42D1-0B8B-E581-801CD577D98C}"/>
              </a:ext>
            </a:extLst>
          </p:cNvPr>
          <p:cNvSpPr txBox="1"/>
          <p:nvPr/>
        </p:nvSpPr>
        <p:spPr>
          <a:xfrm>
            <a:off x="2082174" y="5490072"/>
            <a:ext cx="2081019" cy="307777"/>
          </a:xfrm>
          <a:prstGeom prst="rect">
            <a:avLst/>
          </a:prstGeom>
          <a:noFill/>
        </p:spPr>
        <p:txBody>
          <a:bodyPr wrap="none" rtlCol="0">
            <a:spAutoFit/>
          </a:bodyPr>
          <a:lstStyle/>
          <a:p>
            <a:r>
              <a:rPr lang="en-US" sz="1400" dirty="0">
                <a:solidFill>
                  <a:schemeClr val="bg1"/>
                </a:solidFill>
              </a:rPr>
              <a:t>Ex: OAuth 2.0 Working</a:t>
            </a:r>
          </a:p>
        </p:txBody>
      </p:sp>
    </p:spTree>
    <p:extLst>
      <p:ext uri="{BB962C8B-B14F-4D97-AF65-F5344CB8AC3E}">
        <p14:creationId xmlns:p14="http://schemas.microsoft.com/office/powerpoint/2010/main" val="3316456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AFC21D6F-F1DC-4D97-98EF-2D5AEE5934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D1287EB-8679-44C2-98EB-76E3437F36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8EB8FA5D-B9B3-4627-B544-CDCF527540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D4A8B3C-3BB5-4D9A-81A3-FD8ED0892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8FA0702-C0EC-4C0F-AC50-F23C4991F5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2" name="Rectangle 21">
            <a:extLst>
              <a:ext uri="{FF2B5EF4-FFF2-40B4-BE49-F238E27FC236}">
                <a16:creationId xmlns:a16="http://schemas.microsoft.com/office/drawing/2014/main" id="{E69CE9BB-46C8-42C8-8DA3-9373E9C20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09DD75-5E43-0E1F-2549-49127D416200}"/>
              </a:ext>
            </a:extLst>
          </p:cNvPr>
          <p:cNvSpPr>
            <a:spLocks noGrp="1"/>
          </p:cNvSpPr>
          <p:nvPr>
            <p:ph type="title"/>
          </p:nvPr>
        </p:nvSpPr>
        <p:spPr>
          <a:xfrm>
            <a:off x="303140" y="557692"/>
            <a:ext cx="6368858" cy="912813"/>
          </a:xfrm>
        </p:spPr>
        <p:txBody>
          <a:bodyPr vert="horz" lIns="91440" tIns="45720" rIns="91440" bIns="45720" rtlCol="0" anchor="b">
            <a:normAutofit/>
          </a:bodyPr>
          <a:lstStyle/>
          <a:p>
            <a:r>
              <a:rPr lang="en-US" sz="4800" dirty="0"/>
              <a:t>Proposed system</a:t>
            </a:r>
          </a:p>
        </p:txBody>
      </p:sp>
      <p:sp>
        <p:nvSpPr>
          <p:cNvPr id="3" name="Text Placeholder 2">
            <a:extLst>
              <a:ext uri="{FF2B5EF4-FFF2-40B4-BE49-F238E27FC236}">
                <a16:creationId xmlns:a16="http://schemas.microsoft.com/office/drawing/2014/main" id="{08946F77-8A1F-9891-BCD2-BFECB455AD86}"/>
              </a:ext>
            </a:extLst>
          </p:cNvPr>
          <p:cNvSpPr>
            <a:spLocks noGrp="1"/>
          </p:cNvSpPr>
          <p:nvPr>
            <p:ph type="body" idx="1"/>
          </p:nvPr>
        </p:nvSpPr>
        <p:spPr>
          <a:xfrm>
            <a:off x="303140" y="1562049"/>
            <a:ext cx="6548922" cy="3734345"/>
          </a:xfrm>
        </p:spPr>
        <p:txBody>
          <a:bodyPr vert="horz" lIns="91440" tIns="45720" rIns="91440" bIns="45720" rtlCol="0" anchor="t">
            <a:noAutofit/>
          </a:bodyPr>
          <a:lstStyle/>
          <a:p>
            <a:pPr>
              <a:lnSpc>
                <a:spcPct val="90000"/>
              </a:lnSpc>
            </a:pPr>
            <a:r>
              <a:rPr lang="en-US" sz="1600" dirty="0"/>
              <a:t>If there exists a set of services, we centralize the access control process and management for easier management of services and development.</a:t>
            </a:r>
          </a:p>
          <a:p>
            <a:pPr>
              <a:lnSpc>
                <a:spcPct val="90000"/>
              </a:lnSpc>
            </a:pPr>
            <a:r>
              <a:rPr lang="en-US" sz="1600" dirty="0"/>
              <a:t>The client developer can request access to any of these services specifically. Once the service provider grants the permission, The client developer links his client application with a service. Unlike existing systems, The client developer gets to use the standard library developed as part of this project, which can easily call the service.</a:t>
            </a:r>
          </a:p>
          <a:p>
            <a:pPr>
              <a:lnSpc>
                <a:spcPct val="90000"/>
              </a:lnSpc>
            </a:pPr>
            <a:r>
              <a:rPr lang="en-US" sz="1600" dirty="0"/>
              <a:t>While the service provider can also use this standard library to rapidly initialize the authorization server and integrate his service with this server or already existing server, its up to the service provider to decide whether all the client requests should pass through this centralized server to access the service</a:t>
            </a:r>
          </a:p>
        </p:txBody>
      </p:sp>
      <p:grpSp>
        <p:nvGrpSpPr>
          <p:cNvPr id="24" name="Group 23">
            <a:extLst>
              <a:ext uri="{FF2B5EF4-FFF2-40B4-BE49-F238E27FC236}">
                <a16:creationId xmlns:a16="http://schemas.microsoft.com/office/drawing/2014/main" id="{BF35F214-A597-4748-B5F0-44235910F8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F5D5CC77-50DC-4CFB-B4AC-B01A5EAC3B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D37E395-976D-4C4E-B426-213CD32DD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8CF1FBAD-CD62-4051-A168-9304FB6BB9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D860D12F-1393-4047-BA8E-E727DF5E94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D187C14-0D67-4DD6-810E-C91EF08E06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7" name="Picture 6" descr="Diagram&#10;&#10;Description automatically generated">
            <a:extLst>
              <a:ext uri="{FF2B5EF4-FFF2-40B4-BE49-F238E27FC236}">
                <a16:creationId xmlns:a16="http://schemas.microsoft.com/office/drawing/2014/main" id="{09FDBE06-CB19-B41D-A2B0-8173AE6ABC65}"/>
              </a:ext>
            </a:extLst>
          </p:cNvPr>
          <p:cNvPicPr>
            <a:picLocks noChangeAspect="1"/>
          </p:cNvPicPr>
          <p:nvPr/>
        </p:nvPicPr>
        <p:blipFill>
          <a:blip r:embed="rId2"/>
          <a:stretch>
            <a:fillRect/>
          </a:stretch>
        </p:blipFill>
        <p:spPr>
          <a:xfrm>
            <a:off x="6896194" y="1776938"/>
            <a:ext cx="5122674" cy="330412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86145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3B62-8D2F-F5E2-AD83-C248AA06F153}"/>
              </a:ext>
            </a:extLst>
          </p:cNvPr>
          <p:cNvSpPr>
            <a:spLocks noGrp="1"/>
          </p:cNvSpPr>
          <p:nvPr>
            <p:ph type="title"/>
          </p:nvPr>
        </p:nvSpPr>
        <p:spPr>
          <a:xfrm>
            <a:off x="684212" y="514350"/>
            <a:ext cx="8534400" cy="729455"/>
          </a:xfrm>
        </p:spPr>
        <p:txBody>
          <a:bodyPr/>
          <a:lstStyle/>
          <a:p>
            <a:r>
              <a:rPr lang="en-US" dirty="0"/>
              <a:t>Hardware Requirements</a:t>
            </a:r>
          </a:p>
        </p:txBody>
      </p:sp>
      <p:sp>
        <p:nvSpPr>
          <p:cNvPr id="3" name="Content Placeholder 2">
            <a:extLst>
              <a:ext uri="{FF2B5EF4-FFF2-40B4-BE49-F238E27FC236}">
                <a16:creationId xmlns:a16="http://schemas.microsoft.com/office/drawing/2014/main" id="{CFD07123-EC89-20F9-1211-705CC0E9200D}"/>
              </a:ext>
            </a:extLst>
          </p:cNvPr>
          <p:cNvSpPr>
            <a:spLocks noGrp="1"/>
          </p:cNvSpPr>
          <p:nvPr>
            <p:ph idx="1"/>
          </p:nvPr>
        </p:nvSpPr>
        <p:spPr>
          <a:xfrm>
            <a:off x="684212" y="1314451"/>
            <a:ext cx="8534400" cy="1707356"/>
          </a:xfrm>
        </p:spPr>
        <p:txBody>
          <a:bodyPr/>
          <a:lstStyle/>
          <a:p>
            <a:r>
              <a:rPr lang="en-US" dirty="0"/>
              <a:t>Memory : 8GB RAM or above</a:t>
            </a:r>
          </a:p>
          <a:p>
            <a:r>
              <a:rPr lang="en-US" dirty="0"/>
              <a:t>Processor : intel 8</a:t>
            </a:r>
            <a:r>
              <a:rPr lang="en-US" baseline="30000" dirty="0"/>
              <a:t>th</a:t>
            </a:r>
            <a:r>
              <a:rPr lang="en-US" dirty="0"/>
              <a:t> gen, AMD Zen 2 or above</a:t>
            </a:r>
          </a:p>
          <a:p>
            <a:r>
              <a:rPr lang="en-US" dirty="0"/>
              <a:t>Disk : Minimum 5GB free space</a:t>
            </a:r>
          </a:p>
        </p:txBody>
      </p:sp>
      <p:sp>
        <p:nvSpPr>
          <p:cNvPr id="8" name="TextBox 7">
            <a:extLst>
              <a:ext uri="{FF2B5EF4-FFF2-40B4-BE49-F238E27FC236}">
                <a16:creationId xmlns:a16="http://schemas.microsoft.com/office/drawing/2014/main" id="{3D100B98-68EA-E216-89BB-7BFC05FDCD6B}"/>
              </a:ext>
            </a:extLst>
          </p:cNvPr>
          <p:cNvSpPr txBox="1"/>
          <p:nvPr/>
        </p:nvSpPr>
        <p:spPr>
          <a:xfrm>
            <a:off x="684212" y="3189863"/>
            <a:ext cx="6106884" cy="646331"/>
          </a:xfrm>
          <a:prstGeom prst="rect">
            <a:avLst/>
          </a:prstGeom>
          <a:noFill/>
        </p:spPr>
        <p:txBody>
          <a:bodyPr wrap="square">
            <a:spAutoFit/>
          </a:bodyPr>
          <a:lstStyle/>
          <a:p>
            <a:r>
              <a:rPr lang="en-US" sz="3600" cap="all" dirty="0">
                <a:ln w="3175" cmpd="sng">
                  <a:noFill/>
                </a:ln>
                <a:solidFill>
                  <a:prstClr val="white"/>
                </a:solidFill>
                <a:latin typeface="Century Gothic" panose="020B0502020202020204"/>
                <a:ea typeface="+mj-ea"/>
                <a:cs typeface="+mj-cs"/>
              </a:rPr>
              <a:t>Soft</a:t>
            </a:r>
            <a:r>
              <a:rPr kumimoji="0" lang="en-US" sz="3600" b="0" i="0" u="none" strike="noStrike" kern="1200" cap="all" spc="0" normalizeH="0" baseline="0" noProof="0" dirty="0">
                <a:ln w="3175" cmpd="sng">
                  <a:noFill/>
                </a:ln>
                <a:solidFill>
                  <a:prstClr val="white"/>
                </a:solidFill>
                <a:effectLst/>
                <a:uLnTx/>
                <a:uFillTx/>
                <a:latin typeface="Century Gothic" panose="020B0502020202020204"/>
                <a:ea typeface="+mj-ea"/>
                <a:cs typeface="+mj-cs"/>
              </a:rPr>
              <a:t>ware Requirements</a:t>
            </a:r>
            <a:endParaRPr lang="en-US" dirty="0"/>
          </a:p>
        </p:txBody>
      </p:sp>
      <p:sp>
        <p:nvSpPr>
          <p:cNvPr id="12" name="TextBox 11">
            <a:extLst>
              <a:ext uri="{FF2B5EF4-FFF2-40B4-BE49-F238E27FC236}">
                <a16:creationId xmlns:a16="http://schemas.microsoft.com/office/drawing/2014/main" id="{3A512B0A-D102-9B2D-6CF1-893D8CB57E74}"/>
              </a:ext>
            </a:extLst>
          </p:cNvPr>
          <p:cNvSpPr txBox="1"/>
          <p:nvPr/>
        </p:nvSpPr>
        <p:spPr>
          <a:xfrm>
            <a:off x="684211" y="3943111"/>
            <a:ext cx="8721045" cy="1292662"/>
          </a:xfrm>
          <a:prstGeom prst="rect">
            <a:avLst/>
          </a:prstGeom>
          <a:noFill/>
        </p:spPr>
        <p:txBody>
          <a:bodyPr wrap="square">
            <a:spAutoFit/>
          </a:bodyPr>
          <a:lstStyle/>
          <a:p>
            <a:pPr marL="285750" marR="0" lvl="0" indent="-285750" algn="l" defTabSz="457200" rtl="0" eaLnBrk="1" fontAlgn="auto" latinLnBrk="0" hangingPunct="1">
              <a:lnSpc>
                <a:spcPct val="100000"/>
              </a:lnSpc>
              <a:spcBef>
                <a:spcPct val="20000"/>
              </a:spcBef>
              <a:spcAft>
                <a:spcPts val="600"/>
              </a:spcAft>
              <a:buClr>
                <a:prstClr val="white"/>
              </a:buClr>
              <a:buSzPct val="80000"/>
              <a:buFont typeface="Wingdings 3" panose="05040102010807070707" pitchFamily="18" charset="2"/>
              <a:buChar char=""/>
              <a:tabLst/>
              <a:defRPr/>
            </a:pPr>
            <a:r>
              <a:rPr lang="en-US" sz="2000" dirty="0">
                <a:solidFill>
                  <a:srgbClr val="D06F1E">
                    <a:lumMod val="50000"/>
                  </a:srgbClr>
                </a:solidFill>
                <a:latin typeface="Century Gothic" panose="020B0502020202020204"/>
              </a:rPr>
              <a:t>Operating System : Linux kernel v3.2 / Windows build 1809 or higher</a:t>
            </a:r>
            <a:endParaRPr kumimoji="0" lang="en-US" sz="2000" b="0" i="0" u="none" strike="noStrike" kern="1200" cap="none" spc="0" normalizeH="0" baseline="0" noProof="0" dirty="0">
              <a:ln>
                <a:noFill/>
              </a:ln>
              <a:solidFill>
                <a:srgbClr val="D06F1E">
                  <a:lumMod val="50000"/>
                </a:srgbClr>
              </a:solidFill>
              <a:effectLst/>
              <a:uLnTx/>
              <a:uFillTx/>
              <a:latin typeface="Century Gothic" panose="020B0502020202020204"/>
              <a:ea typeface="+mn-ea"/>
              <a:cs typeface="+mn-cs"/>
            </a:endParaRPr>
          </a:p>
          <a:p>
            <a:pPr marL="285750" marR="0" lvl="0" indent="-285750" algn="l" defTabSz="457200" rtl="0" eaLnBrk="1" fontAlgn="auto" latinLnBrk="0" hangingPunct="1">
              <a:lnSpc>
                <a:spcPct val="100000"/>
              </a:lnSpc>
              <a:spcBef>
                <a:spcPct val="20000"/>
              </a:spcBef>
              <a:spcAft>
                <a:spcPts val="600"/>
              </a:spcAft>
              <a:buClr>
                <a:prstClr val="white"/>
              </a:buClr>
              <a:buSzPct val="80000"/>
              <a:buFont typeface="Wingdings 3" panose="05040102010807070707" pitchFamily="18" charset="2"/>
              <a:buChar char=""/>
              <a:tabLst/>
              <a:defRPr/>
            </a:pPr>
            <a:r>
              <a:rPr kumimoji="0" lang="en-US" sz="2000" b="0" i="0" u="none" strike="noStrike" kern="1200" cap="none" spc="0" normalizeH="0" baseline="0" noProof="0" dirty="0">
                <a:ln>
                  <a:noFill/>
                </a:ln>
                <a:solidFill>
                  <a:srgbClr val="D06F1E">
                    <a:lumMod val="50000"/>
                  </a:srgbClr>
                </a:solidFill>
                <a:effectLst/>
                <a:uLnTx/>
                <a:uFillTx/>
                <a:latin typeface="Century Gothic" panose="020B0502020202020204"/>
                <a:ea typeface="+mn-ea"/>
                <a:cs typeface="+mn-cs"/>
              </a:rPr>
              <a:t>Processor : intel </a:t>
            </a:r>
            <a:r>
              <a:rPr lang="en-US" sz="2000" dirty="0">
                <a:solidFill>
                  <a:srgbClr val="D06F1E">
                    <a:lumMod val="50000"/>
                  </a:srgbClr>
                </a:solidFill>
                <a:latin typeface="Century Gothic" panose="020B0502020202020204"/>
              </a:rPr>
              <a:t>8</a:t>
            </a:r>
            <a:r>
              <a:rPr lang="en-US" sz="2000" baseline="30000" dirty="0">
                <a:solidFill>
                  <a:srgbClr val="D06F1E">
                    <a:lumMod val="50000"/>
                  </a:srgbClr>
                </a:solidFill>
                <a:latin typeface="Century Gothic" panose="020B0502020202020204"/>
              </a:rPr>
              <a:t>th</a:t>
            </a:r>
            <a:r>
              <a:rPr kumimoji="0" lang="en-US" sz="2000" b="0" i="0" u="none" strike="noStrike" kern="1200" cap="none" spc="0" normalizeH="0" baseline="0" noProof="0" dirty="0">
                <a:ln>
                  <a:noFill/>
                </a:ln>
                <a:solidFill>
                  <a:srgbClr val="D06F1E">
                    <a:lumMod val="50000"/>
                  </a:srgbClr>
                </a:solidFill>
                <a:effectLst/>
                <a:uLnTx/>
                <a:uFillTx/>
                <a:latin typeface="Century Gothic" panose="020B0502020202020204"/>
                <a:ea typeface="+mn-ea"/>
                <a:cs typeface="+mn-cs"/>
              </a:rPr>
              <a:t> gen, AMD Zen 2 or above</a:t>
            </a:r>
          </a:p>
          <a:p>
            <a:pPr marL="285750" marR="0" lvl="0" indent="-285750" algn="l" defTabSz="457200" rtl="0" eaLnBrk="1" fontAlgn="auto" latinLnBrk="0" hangingPunct="1">
              <a:lnSpc>
                <a:spcPct val="100000"/>
              </a:lnSpc>
              <a:spcBef>
                <a:spcPct val="20000"/>
              </a:spcBef>
              <a:spcAft>
                <a:spcPts val="600"/>
              </a:spcAft>
              <a:buClr>
                <a:prstClr val="white"/>
              </a:buClr>
              <a:buSzPct val="80000"/>
              <a:buFont typeface="Wingdings 3" panose="05040102010807070707" pitchFamily="18" charset="2"/>
              <a:buChar char=""/>
              <a:tabLst/>
              <a:defRPr/>
            </a:pPr>
            <a:r>
              <a:rPr lang="en-US" sz="2000" dirty="0">
                <a:solidFill>
                  <a:srgbClr val="D06F1E">
                    <a:lumMod val="50000"/>
                  </a:srgbClr>
                </a:solidFill>
                <a:latin typeface="Century Gothic" panose="020B0502020202020204"/>
              </a:rPr>
              <a:t>Tools and Runtimes : NodeJS v14+, Git</a:t>
            </a:r>
            <a:endParaRPr kumimoji="0" lang="en-US" sz="2000" b="0" i="0" u="none" strike="noStrike" kern="1200" cap="none" spc="0" normalizeH="0" baseline="0" noProof="0" dirty="0">
              <a:ln>
                <a:noFill/>
              </a:ln>
              <a:solidFill>
                <a:srgbClr val="D06F1E">
                  <a:lumMod val="50000"/>
                </a:srgb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515880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162000"/>
                <a:satMod val="200000"/>
                <a:lumMod val="124000"/>
              </a:schemeClr>
            </a:gs>
            <a:gs pos="100000">
              <a:schemeClr val="bg1">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E1502E16-A78C-4A80-AD10-3646FBB87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gradFill>
            <a:gsLst>
              <a:gs pos="10000">
                <a:schemeClr val="bg1">
                  <a:tint val="97000"/>
                  <a:hueMod val="92000"/>
                  <a:satMod val="169000"/>
                  <a:lumMod val="164000"/>
                </a:schemeClr>
              </a:gs>
              <a:gs pos="100000">
                <a:schemeClr val="bg1">
                  <a:shade val="96000"/>
                  <a:satMod val="120000"/>
                  <a:lumMod val="90000"/>
                </a:schemeClr>
              </a:gs>
            </a:gsLst>
            <a:lin ang="612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rial view of a highway near the ocean">
            <a:extLst>
              <a:ext uri="{FF2B5EF4-FFF2-40B4-BE49-F238E27FC236}">
                <a16:creationId xmlns:a16="http://schemas.microsoft.com/office/drawing/2014/main" id="{A924DB5B-6BFD-164E-9DAA-6254050A8D5D}"/>
              </a:ext>
            </a:extLst>
          </p:cNvPr>
          <p:cNvPicPr>
            <a:picLocks noChangeAspect="1"/>
          </p:cNvPicPr>
          <p:nvPr/>
        </p:nvPicPr>
        <p:blipFill rotWithShape="1">
          <a:blip r:embed="rId2">
            <a:alphaModFix amt="25000"/>
          </a:blip>
          <a:srcRect t="11833" b="13167"/>
          <a:stretch/>
        </p:blipFill>
        <p:spPr>
          <a:xfrm>
            <a:off x="20" y="10"/>
            <a:ext cx="12191980" cy="6857990"/>
          </a:xfrm>
          <a:prstGeom prst="rect">
            <a:avLst/>
          </a:prstGeom>
        </p:spPr>
      </p:pic>
      <p:sp>
        <p:nvSpPr>
          <p:cNvPr id="2" name="Title 1">
            <a:extLst>
              <a:ext uri="{FF2B5EF4-FFF2-40B4-BE49-F238E27FC236}">
                <a16:creationId xmlns:a16="http://schemas.microsoft.com/office/drawing/2014/main" id="{C481621A-43E0-4B34-E534-CF51A0794DE3}"/>
              </a:ext>
            </a:extLst>
          </p:cNvPr>
          <p:cNvSpPr>
            <a:spLocks noGrp="1"/>
          </p:cNvSpPr>
          <p:nvPr>
            <p:ph type="title"/>
          </p:nvPr>
        </p:nvSpPr>
        <p:spPr>
          <a:xfrm>
            <a:off x="684212" y="685799"/>
            <a:ext cx="8001000" cy="2971801"/>
          </a:xfrm>
        </p:spPr>
        <p:txBody>
          <a:bodyPr vert="horz" lIns="91440" tIns="45720" rIns="91440" bIns="45720" rtlCol="0" anchor="b">
            <a:normAutofit/>
          </a:bodyPr>
          <a:lstStyle/>
          <a:p>
            <a:r>
              <a:rPr lang="en-US" sz="4800" dirty="0"/>
              <a:t>Thank you</a:t>
            </a:r>
          </a:p>
        </p:txBody>
      </p:sp>
      <p:grpSp>
        <p:nvGrpSpPr>
          <p:cNvPr id="20" name="Group 19">
            <a:extLst>
              <a:ext uri="{FF2B5EF4-FFF2-40B4-BE49-F238E27FC236}">
                <a16:creationId xmlns:a16="http://schemas.microsoft.com/office/drawing/2014/main" id="{480356AB-9A93-4182-A651-EA8B6FBEC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8170" y="9144"/>
            <a:ext cx="6080656" cy="6163733"/>
            <a:chOff x="6108170" y="8467"/>
            <a:chExt cx="6080656" cy="6163733"/>
          </a:xfrm>
        </p:grpSpPr>
        <p:cxnSp>
          <p:nvCxnSpPr>
            <p:cNvPr id="21" name="Straight Connector 20">
              <a:extLst>
                <a:ext uri="{FF2B5EF4-FFF2-40B4-BE49-F238E27FC236}">
                  <a16:creationId xmlns:a16="http://schemas.microsoft.com/office/drawing/2014/main" id="{1F5E6DE5-AFDF-4DB1-8A57-2F7E983150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0C6613A-BBD4-4437-9C57-48C63BFEB1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1294476-0F69-46CD-8D18-EB2D5EBAA4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003AC8C6-3EED-40C0-88BC-9D4BF88CA7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865E0775-E822-48E1-AE9A-D14545435E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8774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TM04033917[[fn=Berlin]]</Template>
  <TotalTime>777</TotalTime>
  <Words>817</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Bahnschrift Light</vt:lpstr>
      <vt:lpstr>Century Gothic</vt:lpstr>
      <vt:lpstr>Wingdings 3</vt:lpstr>
      <vt:lpstr>Slice</vt:lpstr>
      <vt:lpstr>Cross-Application Web API Authorization using a Centralized Server</vt:lpstr>
      <vt:lpstr>Abstract</vt:lpstr>
      <vt:lpstr>Introduction</vt:lpstr>
      <vt:lpstr>Objectives</vt:lpstr>
      <vt:lpstr>Literature survey</vt:lpstr>
      <vt:lpstr>Existing System </vt:lpstr>
      <vt:lpstr>Proposed system</vt:lpstr>
      <vt:lpstr>Hardware Requirements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Cross-Application Web API Authorization using a Centralized Server</dc:title>
  <dc:creator>Chanakya Srinivas</dc:creator>
  <cp:lastModifiedBy>Chanakya Srinivas</cp:lastModifiedBy>
  <cp:revision>24</cp:revision>
  <dcterms:created xsi:type="dcterms:W3CDTF">2022-11-17T13:40:42Z</dcterms:created>
  <dcterms:modified xsi:type="dcterms:W3CDTF">2022-11-19T04:53:07Z</dcterms:modified>
</cp:coreProperties>
</file>