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6" r:id="rId6"/>
    <p:sldId id="263" r:id="rId7"/>
    <p:sldId id="264" r:id="rId8"/>
    <p:sldId id="265" r:id="rId9"/>
    <p:sldId id="266" r:id="rId10"/>
    <p:sldId id="267" r:id="rId11"/>
    <p:sldId id="268" r:id="rId12"/>
    <p:sldId id="277" r:id="rId13"/>
    <p:sldId id="279" r:id="rId14"/>
    <p:sldId id="257" r:id="rId15"/>
    <p:sldId id="258" r:id="rId16"/>
    <p:sldId id="270" r:id="rId17"/>
    <p:sldId id="278" r:id="rId18"/>
    <p:sldId id="274" r:id="rId19"/>
    <p:sldId id="261" r:id="rId20"/>
    <p:sldId id="280" r:id="rId21"/>
    <p:sldId id="259" r:id="rId22"/>
    <p:sldId id="262" r:id="rId23"/>
    <p:sldId id="271" r:id="rId24"/>
    <p:sldId id="272" r:id="rId25"/>
    <p:sldId id="269"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Rahul L" initials="RL" lastIdx="1" clrIdx="3">
    <p:extLst>
      <p:ext uri="{19B8F6BF-5375-455C-9EA6-DF929625EA0E}">
        <p15:presenceInfo xmlns:p15="http://schemas.microsoft.com/office/powerpoint/2012/main" userId="6ed4acd9a50362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9E8"/>
    <a:srgbClr val="F5F5F5"/>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1E094-AB23-4B3E-98A6-05788317A0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26A946-BC8F-4B04-B01A-4B32E7788372}">
      <dgm:prSet custT="1"/>
      <dgm:spPr/>
      <dgm:t>
        <a:bodyPr/>
        <a:lstStyle/>
        <a:p>
          <a:r>
            <a:rPr lang="en-US" sz="2400" baseline="0" dirty="0">
              <a:solidFill>
                <a:schemeClr val="tx1">
                  <a:lumMod val="65000"/>
                  <a:lumOff val="35000"/>
                </a:schemeClr>
              </a:solidFill>
            </a:rPr>
            <a:t>The Project currently has multiple components to make this possible</a:t>
          </a:r>
          <a:endParaRPr lang="en-US" sz="2400" dirty="0">
            <a:solidFill>
              <a:schemeClr val="tx1">
                <a:lumMod val="65000"/>
                <a:lumOff val="35000"/>
              </a:schemeClr>
            </a:solidFill>
          </a:endParaRPr>
        </a:p>
      </dgm:t>
    </dgm:pt>
    <dgm:pt modelId="{81F0E624-3FAE-47B5-995F-8D983C5BCA9F}" type="parTrans" cxnId="{02FE3202-898D-4CCB-BF25-2E381F1836BF}">
      <dgm:prSet/>
      <dgm:spPr/>
      <dgm:t>
        <a:bodyPr/>
        <a:lstStyle/>
        <a:p>
          <a:endParaRPr lang="en-US"/>
        </a:p>
      </dgm:t>
    </dgm:pt>
    <dgm:pt modelId="{0C84BA24-03E0-4CDE-B250-C400A536B21C}" type="sibTrans" cxnId="{02FE3202-898D-4CCB-BF25-2E381F1836BF}">
      <dgm:prSet/>
      <dgm:spPr/>
      <dgm:t>
        <a:bodyPr/>
        <a:lstStyle/>
        <a:p>
          <a:endParaRPr lang="en-US"/>
        </a:p>
      </dgm:t>
    </dgm:pt>
    <dgm:pt modelId="{D13EF34B-A603-47B6-A1B5-3A43DEB3FF12}">
      <dgm:prSet custT="1"/>
      <dgm:spPr/>
      <dgm:t>
        <a:bodyPr/>
        <a:lstStyle/>
        <a:p>
          <a:r>
            <a:rPr lang="en-US" sz="2400" baseline="0" dirty="0"/>
            <a:t>Proxy Server</a:t>
          </a:r>
          <a:endParaRPr lang="en-US" sz="2400" dirty="0"/>
        </a:p>
      </dgm:t>
    </dgm:pt>
    <dgm:pt modelId="{4185DED1-883E-48E1-9185-34B045644C7B}" type="parTrans" cxnId="{33998836-F5D4-46E0-85E8-33624D90E649}">
      <dgm:prSet/>
      <dgm:spPr/>
      <dgm:t>
        <a:bodyPr/>
        <a:lstStyle/>
        <a:p>
          <a:endParaRPr lang="en-US"/>
        </a:p>
      </dgm:t>
    </dgm:pt>
    <dgm:pt modelId="{BC7FABAC-B2D7-46EE-9669-B632E1A200FC}" type="sibTrans" cxnId="{33998836-F5D4-46E0-85E8-33624D90E649}">
      <dgm:prSet/>
      <dgm:spPr/>
      <dgm:t>
        <a:bodyPr/>
        <a:lstStyle/>
        <a:p>
          <a:endParaRPr lang="en-US"/>
        </a:p>
      </dgm:t>
    </dgm:pt>
    <dgm:pt modelId="{C2244050-99E8-4AAD-AB42-F1F38D07C61B}">
      <dgm:prSet custT="1"/>
      <dgm:spPr/>
      <dgm:t>
        <a:bodyPr/>
        <a:lstStyle/>
        <a:p>
          <a:r>
            <a:rPr lang="en-US" sz="2400" baseline="0" dirty="0"/>
            <a:t>Management Server and its Frontend</a:t>
          </a:r>
          <a:endParaRPr lang="en-US" sz="2400" dirty="0"/>
        </a:p>
      </dgm:t>
    </dgm:pt>
    <dgm:pt modelId="{265A0DEE-0BB4-440F-AFE8-5544AA71A015}" type="parTrans" cxnId="{BADDAAB1-A3E7-4F83-878F-767D16E018FD}">
      <dgm:prSet/>
      <dgm:spPr/>
      <dgm:t>
        <a:bodyPr/>
        <a:lstStyle/>
        <a:p>
          <a:endParaRPr lang="en-US"/>
        </a:p>
      </dgm:t>
    </dgm:pt>
    <dgm:pt modelId="{A728B67A-9F1F-4F3E-BDBE-0CEE1C83761D}" type="sibTrans" cxnId="{BADDAAB1-A3E7-4F83-878F-767D16E018FD}">
      <dgm:prSet/>
      <dgm:spPr/>
      <dgm:t>
        <a:bodyPr/>
        <a:lstStyle/>
        <a:p>
          <a:endParaRPr lang="en-US"/>
        </a:p>
      </dgm:t>
    </dgm:pt>
    <dgm:pt modelId="{63BC6695-604B-4743-9923-127E5B68B1DE}">
      <dgm:prSet custT="1"/>
      <dgm:spPr/>
      <dgm:t>
        <a:bodyPr/>
        <a:lstStyle/>
        <a:p>
          <a:r>
            <a:rPr lang="en-US" sz="2400" baseline="0" dirty="0"/>
            <a:t>2 Samples</a:t>
          </a:r>
          <a:endParaRPr lang="en-US" sz="2400" dirty="0"/>
        </a:p>
      </dgm:t>
    </dgm:pt>
    <dgm:pt modelId="{29530797-FCAC-456D-9873-9AA6A6CDB56D}" type="parTrans" cxnId="{065A7DFB-8BBE-4E1E-9D12-8CF5085BC0EE}">
      <dgm:prSet/>
      <dgm:spPr/>
      <dgm:t>
        <a:bodyPr/>
        <a:lstStyle/>
        <a:p>
          <a:endParaRPr lang="en-US"/>
        </a:p>
      </dgm:t>
    </dgm:pt>
    <dgm:pt modelId="{C135D68C-1D6F-4799-8EEB-56EC328F36F0}" type="sibTrans" cxnId="{065A7DFB-8BBE-4E1E-9D12-8CF5085BC0EE}">
      <dgm:prSet/>
      <dgm:spPr/>
      <dgm:t>
        <a:bodyPr/>
        <a:lstStyle/>
        <a:p>
          <a:endParaRPr lang="en-US"/>
        </a:p>
      </dgm:t>
    </dgm:pt>
    <dgm:pt modelId="{C52AEA53-BF24-4E21-9517-63BDA64311CF}">
      <dgm:prSet custT="1"/>
      <dgm:spPr/>
      <dgm:t>
        <a:bodyPr/>
        <a:lstStyle/>
        <a:p>
          <a:r>
            <a:rPr lang="en-US" sz="2400" dirty="0"/>
            <a:t>Info App/API Demo</a:t>
          </a:r>
        </a:p>
      </dgm:t>
    </dgm:pt>
    <dgm:pt modelId="{B3EFD5AC-BA03-4C68-A6A6-24B49E96E666}" type="parTrans" cxnId="{22FB83B5-1D23-4516-8FD3-D4BF0ABB2A2A}">
      <dgm:prSet/>
      <dgm:spPr/>
      <dgm:t>
        <a:bodyPr/>
        <a:lstStyle/>
        <a:p>
          <a:endParaRPr lang="en-US"/>
        </a:p>
      </dgm:t>
    </dgm:pt>
    <dgm:pt modelId="{CD928592-44FE-4651-8CD9-4A7FA437452C}" type="sibTrans" cxnId="{22FB83B5-1D23-4516-8FD3-D4BF0ABB2A2A}">
      <dgm:prSet/>
      <dgm:spPr/>
      <dgm:t>
        <a:bodyPr/>
        <a:lstStyle/>
        <a:p>
          <a:endParaRPr lang="en-US"/>
        </a:p>
      </dgm:t>
    </dgm:pt>
    <dgm:pt modelId="{43E7BF88-2975-4B88-873F-FD538C4122E6}">
      <dgm:prSet custT="1"/>
      <dgm:spPr/>
      <dgm:t>
        <a:bodyPr/>
        <a:lstStyle/>
        <a:p>
          <a:r>
            <a:rPr lang="en-US" sz="2400" dirty="0"/>
            <a:t>Movie Watchlist Site</a:t>
          </a:r>
        </a:p>
      </dgm:t>
    </dgm:pt>
    <dgm:pt modelId="{B9C1AFB3-35A6-4FE8-A281-026BD0432023}" type="parTrans" cxnId="{3C574067-B2BC-4C46-B5C2-E94FE1B7D28C}">
      <dgm:prSet/>
      <dgm:spPr/>
      <dgm:t>
        <a:bodyPr/>
        <a:lstStyle/>
        <a:p>
          <a:endParaRPr lang="en-US"/>
        </a:p>
      </dgm:t>
    </dgm:pt>
    <dgm:pt modelId="{03C950BE-5269-4802-A73E-42B048FDCEE6}" type="sibTrans" cxnId="{3C574067-B2BC-4C46-B5C2-E94FE1B7D28C}">
      <dgm:prSet/>
      <dgm:spPr/>
      <dgm:t>
        <a:bodyPr/>
        <a:lstStyle/>
        <a:p>
          <a:endParaRPr lang="en-US"/>
        </a:p>
      </dgm:t>
    </dgm:pt>
    <dgm:pt modelId="{1A27D880-C24F-4D67-B3B0-BBD4F906A02A}" type="pres">
      <dgm:prSet presAssocID="{7DE1E094-AB23-4B3E-98A6-05788317A0E2}" presName="linear" presStyleCnt="0">
        <dgm:presLayoutVars>
          <dgm:animLvl val="lvl"/>
          <dgm:resizeHandles val="exact"/>
        </dgm:presLayoutVars>
      </dgm:prSet>
      <dgm:spPr/>
    </dgm:pt>
    <dgm:pt modelId="{419FFFF7-3E9D-4F96-A81C-A156081834A8}" type="pres">
      <dgm:prSet presAssocID="{6126A946-BC8F-4B04-B01A-4B32E7788372}" presName="parentText" presStyleLbl="node1" presStyleIdx="0" presStyleCnt="1" custScaleY="59438">
        <dgm:presLayoutVars>
          <dgm:chMax val="0"/>
          <dgm:bulletEnabled val="1"/>
        </dgm:presLayoutVars>
      </dgm:prSet>
      <dgm:spPr/>
    </dgm:pt>
    <dgm:pt modelId="{08498317-A32C-41E7-A54A-C09F6D5855D1}" type="pres">
      <dgm:prSet presAssocID="{6126A946-BC8F-4B04-B01A-4B32E7788372}" presName="childText" presStyleLbl="revTx" presStyleIdx="0" presStyleCnt="1">
        <dgm:presLayoutVars>
          <dgm:bulletEnabled val="1"/>
        </dgm:presLayoutVars>
      </dgm:prSet>
      <dgm:spPr/>
    </dgm:pt>
  </dgm:ptLst>
  <dgm:cxnLst>
    <dgm:cxn modelId="{02FE3202-898D-4CCB-BF25-2E381F1836BF}" srcId="{7DE1E094-AB23-4B3E-98A6-05788317A0E2}" destId="{6126A946-BC8F-4B04-B01A-4B32E7788372}" srcOrd="0" destOrd="0" parTransId="{81F0E624-3FAE-47B5-995F-8D983C5BCA9F}" sibTransId="{0C84BA24-03E0-4CDE-B250-C400A536B21C}"/>
    <dgm:cxn modelId="{33998836-F5D4-46E0-85E8-33624D90E649}" srcId="{6126A946-BC8F-4B04-B01A-4B32E7788372}" destId="{D13EF34B-A603-47B6-A1B5-3A43DEB3FF12}" srcOrd="0" destOrd="0" parTransId="{4185DED1-883E-48E1-9185-34B045644C7B}" sibTransId="{BC7FABAC-B2D7-46EE-9669-B632E1A200FC}"/>
    <dgm:cxn modelId="{F914935C-6BF7-4636-AB8A-765BD513FAE9}" type="presOf" srcId="{6126A946-BC8F-4B04-B01A-4B32E7788372}" destId="{419FFFF7-3E9D-4F96-A81C-A156081834A8}" srcOrd="0" destOrd="0" presId="urn:microsoft.com/office/officeart/2005/8/layout/vList2"/>
    <dgm:cxn modelId="{3C574067-B2BC-4C46-B5C2-E94FE1B7D28C}" srcId="{63BC6695-604B-4743-9923-127E5B68B1DE}" destId="{43E7BF88-2975-4B88-873F-FD538C4122E6}" srcOrd="1" destOrd="0" parTransId="{B9C1AFB3-35A6-4FE8-A281-026BD0432023}" sibTransId="{03C950BE-5269-4802-A73E-42B048FDCEE6}"/>
    <dgm:cxn modelId="{9D863E4F-5917-4CBF-B6FA-4FC63CE4FB4F}" type="presOf" srcId="{C52AEA53-BF24-4E21-9517-63BDA64311CF}" destId="{08498317-A32C-41E7-A54A-C09F6D5855D1}" srcOrd="0" destOrd="3" presId="urn:microsoft.com/office/officeart/2005/8/layout/vList2"/>
    <dgm:cxn modelId="{843B3278-2A9F-4BB5-8AE1-142A81C18CCD}" type="presOf" srcId="{D13EF34B-A603-47B6-A1B5-3A43DEB3FF12}" destId="{08498317-A32C-41E7-A54A-C09F6D5855D1}" srcOrd="0" destOrd="0" presId="urn:microsoft.com/office/officeart/2005/8/layout/vList2"/>
    <dgm:cxn modelId="{02A3A795-14DC-4F6F-9018-539DF668BEC0}" type="presOf" srcId="{43E7BF88-2975-4B88-873F-FD538C4122E6}" destId="{08498317-A32C-41E7-A54A-C09F6D5855D1}" srcOrd="0" destOrd="4" presId="urn:microsoft.com/office/officeart/2005/8/layout/vList2"/>
    <dgm:cxn modelId="{272BDC95-7452-4505-9BFD-04F08DA6302F}" type="presOf" srcId="{7DE1E094-AB23-4B3E-98A6-05788317A0E2}" destId="{1A27D880-C24F-4D67-B3B0-BBD4F906A02A}" srcOrd="0" destOrd="0" presId="urn:microsoft.com/office/officeart/2005/8/layout/vList2"/>
    <dgm:cxn modelId="{612013AA-FDBF-4066-9BB8-E1A33067333A}" type="presOf" srcId="{C2244050-99E8-4AAD-AB42-F1F38D07C61B}" destId="{08498317-A32C-41E7-A54A-C09F6D5855D1}" srcOrd="0" destOrd="1" presId="urn:microsoft.com/office/officeart/2005/8/layout/vList2"/>
    <dgm:cxn modelId="{BADDAAB1-A3E7-4F83-878F-767D16E018FD}" srcId="{6126A946-BC8F-4B04-B01A-4B32E7788372}" destId="{C2244050-99E8-4AAD-AB42-F1F38D07C61B}" srcOrd="1" destOrd="0" parTransId="{265A0DEE-0BB4-440F-AFE8-5544AA71A015}" sibTransId="{A728B67A-9F1F-4F3E-BDBE-0CEE1C83761D}"/>
    <dgm:cxn modelId="{22FB83B5-1D23-4516-8FD3-D4BF0ABB2A2A}" srcId="{63BC6695-604B-4743-9923-127E5B68B1DE}" destId="{C52AEA53-BF24-4E21-9517-63BDA64311CF}" srcOrd="0" destOrd="0" parTransId="{B3EFD5AC-BA03-4C68-A6A6-24B49E96E666}" sibTransId="{CD928592-44FE-4651-8CD9-4A7FA437452C}"/>
    <dgm:cxn modelId="{CB22F5DB-5DD7-40A3-B355-DFF2195DACB7}" type="presOf" srcId="{63BC6695-604B-4743-9923-127E5B68B1DE}" destId="{08498317-A32C-41E7-A54A-C09F6D5855D1}" srcOrd="0" destOrd="2" presId="urn:microsoft.com/office/officeart/2005/8/layout/vList2"/>
    <dgm:cxn modelId="{065A7DFB-8BBE-4E1E-9D12-8CF5085BC0EE}" srcId="{6126A946-BC8F-4B04-B01A-4B32E7788372}" destId="{63BC6695-604B-4743-9923-127E5B68B1DE}" srcOrd="2" destOrd="0" parTransId="{29530797-FCAC-456D-9873-9AA6A6CDB56D}" sibTransId="{C135D68C-1D6F-4799-8EEB-56EC328F36F0}"/>
    <dgm:cxn modelId="{B319E2AD-2730-435D-B460-C1F3157B2609}" type="presParOf" srcId="{1A27D880-C24F-4D67-B3B0-BBD4F906A02A}" destId="{419FFFF7-3E9D-4F96-A81C-A156081834A8}" srcOrd="0" destOrd="0" presId="urn:microsoft.com/office/officeart/2005/8/layout/vList2"/>
    <dgm:cxn modelId="{EE98E04F-9D8B-4272-95A9-5B9D24E6E3D6}" type="presParOf" srcId="{1A27D880-C24F-4D67-B3B0-BBD4F906A02A}" destId="{08498317-A32C-41E7-A54A-C09F6D5855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2FA93-1E51-4C73-94B5-316AEE9270D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39B99EDE-DA39-4079-A6D7-AA2F8C139BD3}">
      <dgm:prSet phldrT="[Text]" custT="1"/>
      <dgm:spPr>
        <a:solidFill>
          <a:schemeClr val="accent2"/>
        </a:solidFill>
      </dgm:spPr>
      <dgm:t>
        <a:bodyPr/>
        <a:lstStyle/>
        <a:p>
          <a:r>
            <a:rPr lang="en-US" sz="1200" dirty="0"/>
            <a:t>SDK</a:t>
          </a:r>
        </a:p>
      </dgm:t>
    </dgm:pt>
    <dgm:pt modelId="{DB4E1BC0-D24B-438F-BB86-CBF846E87C3A}" type="parTrans" cxnId="{37D0B789-828A-4116-A6C9-CADA923240DA}">
      <dgm:prSet/>
      <dgm:spPr/>
      <dgm:t>
        <a:bodyPr/>
        <a:lstStyle/>
        <a:p>
          <a:endParaRPr lang="en-US"/>
        </a:p>
      </dgm:t>
    </dgm:pt>
    <dgm:pt modelId="{1B2383AE-EB10-4E4A-B520-828EEBC25A4A}" type="sibTrans" cxnId="{37D0B789-828A-4116-A6C9-CADA923240DA}">
      <dgm:prSet/>
      <dgm:spPr/>
      <dgm:t>
        <a:bodyPr/>
        <a:lstStyle/>
        <a:p>
          <a:endParaRPr lang="en-US"/>
        </a:p>
      </dgm:t>
    </dgm:pt>
    <dgm:pt modelId="{16E03F70-F9F5-44A0-8EB5-E0A4E84A1139}">
      <dgm:prSet phldrT="[Text]"/>
      <dgm:spPr>
        <a:solidFill>
          <a:schemeClr val="accent2"/>
        </a:solidFill>
      </dgm:spPr>
      <dgm:t>
        <a:bodyPr/>
        <a:lstStyle/>
        <a:p>
          <a:r>
            <a:rPr lang="en-US" dirty="0"/>
            <a:t>Client Developer Libraries</a:t>
          </a:r>
        </a:p>
      </dgm:t>
    </dgm:pt>
    <dgm:pt modelId="{D4F6CF81-DF8C-4764-8BAE-9F6C89E5B014}" type="parTrans" cxnId="{6242E002-F5FB-463C-AB1B-76DB95454623}">
      <dgm:prSet/>
      <dgm:spPr/>
      <dgm:t>
        <a:bodyPr/>
        <a:lstStyle/>
        <a:p>
          <a:endParaRPr lang="en-US"/>
        </a:p>
      </dgm:t>
    </dgm:pt>
    <dgm:pt modelId="{CE54841F-4319-41C5-9345-19D453D194B0}" type="sibTrans" cxnId="{6242E002-F5FB-463C-AB1B-76DB95454623}">
      <dgm:prSet/>
      <dgm:spPr/>
      <dgm:t>
        <a:bodyPr/>
        <a:lstStyle/>
        <a:p>
          <a:endParaRPr lang="en-US"/>
        </a:p>
      </dgm:t>
    </dgm:pt>
    <dgm:pt modelId="{4A624B12-1859-47C5-9BC0-13EC5649B7C1}">
      <dgm:prSet phldrT="[Text]"/>
      <dgm:spPr>
        <a:solidFill>
          <a:schemeClr val="accent2"/>
        </a:solidFill>
      </dgm:spPr>
      <dgm:t>
        <a:bodyPr/>
        <a:lstStyle/>
        <a:p>
          <a:r>
            <a:rPr lang="en-US" dirty="0"/>
            <a:t>Auth Server Development Libraries</a:t>
          </a:r>
        </a:p>
      </dgm:t>
    </dgm:pt>
    <dgm:pt modelId="{9EED827A-6EE3-4DD1-8D40-32206FB97CEF}" type="parTrans" cxnId="{15FCB132-18D7-414C-A29E-35D2B542CD96}">
      <dgm:prSet/>
      <dgm:spPr/>
      <dgm:t>
        <a:bodyPr/>
        <a:lstStyle/>
        <a:p>
          <a:endParaRPr lang="en-US"/>
        </a:p>
      </dgm:t>
    </dgm:pt>
    <dgm:pt modelId="{4E297D8B-36C4-4339-B6E2-C98CE1591F98}" type="sibTrans" cxnId="{15FCB132-18D7-414C-A29E-35D2B542CD96}">
      <dgm:prSet/>
      <dgm:spPr/>
      <dgm:t>
        <a:bodyPr/>
        <a:lstStyle/>
        <a:p>
          <a:endParaRPr lang="en-US"/>
        </a:p>
      </dgm:t>
    </dgm:pt>
    <dgm:pt modelId="{EB34ED9F-B525-47F5-AE5E-6C9269BD111C}">
      <dgm:prSet phldrT="[Text]"/>
      <dgm:spPr>
        <a:solidFill>
          <a:schemeClr val="accent2"/>
        </a:solidFill>
      </dgm:spPr>
      <dgm:t>
        <a:bodyPr/>
        <a:lstStyle/>
        <a:p>
          <a:r>
            <a:rPr lang="en-US" dirty="0"/>
            <a:t>Resource Fetching</a:t>
          </a:r>
        </a:p>
      </dgm:t>
    </dgm:pt>
    <dgm:pt modelId="{FA5C4DC9-9AEB-4DB6-A34C-3B8E465A4E59}" type="parTrans" cxnId="{016ECA9E-A6AB-4AAB-AFD7-1D5C3CD169C5}">
      <dgm:prSet/>
      <dgm:spPr/>
      <dgm:t>
        <a:bodyPr/>
        <a:lstStyle/>
        <a:p>
          <a:endParaRPr lang="en-US"/>
        </a:p>
      </dgm:t>
    </dgm:pt>
    <dgm:pt modelId="{ABD2D5D8-86B3-490F-9351-9D4B6191F049}" type="sibTrans" cxnId="{016ECA9E-A6AB-4AAB-AFD7-1D5C3CD169C5}">
      <dgm:prSet/>
      <dgm:spPr/>
      <dgm:t>
        <a:bodyPr/>
        <a:lstStyle/>
        <a:p>
          <a:endParaRPr lang="en-US"/>
        </a:p>
      </dgm:t>
    </dgm:pt>
    <dgm:pt modelId="{EF090478-C7F2-42CD-BFE4-661000D067E8}">
      <dgm:prSet phldrT="[Text]"/>
      <dgm:spPr>
        <a:solidFill>
          <a:schemeClr val="accent2"/>
        </a:solidFill>
      </dgm:spPr>
      <dgm:t>
        <a:bodyPr/>
        <a:lstStyle/>
        <a:p>
          <a:r>
            <a:rPr lang="en-US" dirty="0"/>
            <a:t>Authenticated Client Management</a:t>
          </a:r>
        </a:p>
      </dgm:t>
    </dgm:pt>
    <dgm:pt modelId="{CF5BD6B4-C545-4361-9D94-CA21E7B4D788}" type="parTrans" cxnId="{F2DF7EFD-15FF-4EB6-A48A-82DC42AFB293}">
      <dgm:prSet/>
      <dgm:spPr/>
      <dgm:t>
        <a:bodyPr/>
        <a:lstStyle/>
        <a:p>
          <a:endParaRPr lang="en-US"/>
        </a:p>
      </dgm:t>
    </dgm:pt>
    <dgm:pt modelId="{31908324-B2DF-42CA-87CB-CEBB4629D96E}" type="sibTrans" cxnId="{F2DF7EFD-15FF-4EB6-A48A-82DC42AFB293}">
      <dgm:prSet/>
      <dgm:spPr/>
      <dgm:t>
        <a:bodyPr/>
        <a:lstStyle/>
        <a:p>
          <a:endParaRPr lang="en-US"/>
        </a:p>
      </dgm:t>
    </dgm:pt>
    <dgm:pt modelId="{F322B35C-68E3-4029-9A33-3CDFE0FBCF64}">
      <dgm:prSet phldrT="[Text]"/>
      <dgm:spPr>
        <a:solidFill>
          <a:schemeClr val="accent2"/>
        </a:solidFill>
      </dgm:spPr>
      <dgm:t>
        <a:bodyPr/>
        <a:lstStyle/>
        <a:p>
          <a:r>
            <a:rPr lang="en-US" dirty="0"/>
            <a:t>Session Management</a:t>
          </a:r>
        </a:p>
      </dgm:t>
    </dgm:pt>
    <dgm:pt modelId="{FD03CF22-527C-4D8C-AB26-0C4C18524FC6}" type="parTrans" cxnId="{0168BB33-0C74-42C4-B116-3C41CDF3697C}">
      <dgm:prSet/>
      <dgm:spPr/>
      <dgm:t>
        <a:bodyPr/>
        <a:lstStyle/>
        <a:p>
          <a:endParaRPr lang="en-US"/>
        </a:p>
      </dgm:t>
    </dgm:pt>
    <dgm:pt modelId="{1A3D1836-1603-4606-BD95-78C304FD1E3D}" type="sibTrans" cxnId="{0168BB33-0C74-42C4-B116-3C41CDF3697C}">
      <dgm:prSet/>
      <dgm:spPr/>
      <dgm:t>
        <a:bodyPr/>
        <a:lstStyle/>
        <a:p>
          <a:endParaRPr lang="en-US"/>
        </a:p>
      </dgm:t>
    </dgm:pt>
    <dgm:pt modelId="{7CD2B459-B50E-4594-B9A9-267CDB2D6D3C}">
      <dgm:prSet phldrT="[Text]"/>
      <dgm:spPr>
        <a:solidFill>
          <a:schemeClr val="accent2"/>
        </a:solidFill>
      </dgm:spPr>
      <dgm:t>
        <a:bodyPr/>
        <a:lstStyle/>
        <a:p>
          <a:r>
            <a:rPr lang="en-US" dirty="0"/>
            <a:t>Role-based Auth</a:t>
          </a:r>
        </a:p>
      </dgm:t>
    </dgm:pt>
    <dgm:pt modelId="{673EB8A6-AA27-439F-BFF3-6C82B7DEE52D}" type="parTrans" cxnId="{5A3BEBBF-C0DC-436E-A219-EE3BCCDB5749}">
      <dgm:prSet/>
      <dgm:spPr/>
      <dgm:t>
        <a:bodyPr/>
        <a:lstStyle/>
        <a:p>
          <a:endParaRPr lang="en-US"/>
        </a:p>
      </dgm:t>
    </dgm:pt>
    <dgm:pt modelId="{8E607CD1-3538-4BF6-8791-9843EA7F7E09}" type="sibTrans" cxnId="{5A3BEBBF-C0DC-436E-A219-EE3BCCDB5749}">
      <dgm:prSet/>
      <dgm:spPr/>
      <dgm:t>
        <a:bodyPr/>
        <a:lstStyle/>
        <a:p>
          <a:endParaRPr lang="en-US"/>
        </a:p>
      </dgm:t>
    </dgm:pt>
    <dgm:pt modelId="{10E35B9A-5B27-478A-A509-F2356A8955E8}">
      <dgm:prSet phldrT="[Text]"/>
      <dgm:spPr>
        <a:solidFill>
          <a:schemeClr val="accent2"/>
        </a:solidFill>
      </dgm:spPr>
      <dgm:t>
        <a:bodyPr/>
        <a:lstStyle/>
        <a:p>
          <a:r>
            <a:rPr lang="en-US" dirty="0"/>
            <a:t>Deployment</a:t>
          </a:r>
        </a:p>
      </dgm:t>
    </dgm:pt>
    <dgm:pt modelId="{5D84CFA1-81AB-436E-A8A7-9D327A02252F}" type="parTrans" cxnId="{F1611371-328E-4848-9014-9DAA8BA1F637}">
      <dgm:prSet/>
      <dgm:spPr/>
      <dgm:t>
        <a:bodyPr/>
        <a:lstStyle/>
        <a:p>
          <a:endParaRPr lang="en-US"/>
        </a:p>
      </dgm:t>
    </dgm:pt>
    <dgm:pt modelId="{ADE4A73E-F4C3-4BD7-9B5C-533450B47713}" type="sibTrans" cxnId="{F1611371-328E-4848-9014-9DAA8BA1F637}">
      <dgm:prSet/>
      <dgm:spPr/>
      <dgm:t>
        <a:bodyPr/>
        <a:lstStyle/>
        <a:p>
          <a:endParaRPr lang="en-US"/>
        </a:p>
      </dgm:t>
    </dgm:pt>
    <dgm:pt modelId="{9681CA44-4FFF-43FE-B3C3-91AE98914DC9}" type="pres">
      <dgm:prSet presAssocID="{E4F2FA93-1E51-4C73-94B5-316AEE9270DB}" presName="hierChild1" presStyleCnt="0">
        <dgm:presLayoutVars>
          <dgm:orgChart val="1"/>
          <dgm:chPref val="1"/>
          <dgm:dir/>
          <dgm:animOne val="branch"/>
          <dgm:animLvl val="lvl"/>
          <dgm:resizeHandles/>
        </dgm:presLayoutVars>
      </dgm:prSet>
      <dgm:spPr/>
    </dgm:pt>
    <dgm:pt modelId="{6121BABE-C179-4EC8-A1D8-55151DC56D44}" type="pres">
      <dgm:prSet presAssocID="{39B99EDE-DA39-4079-A6D7-AA2F8C139BD3}" presName="hierRoot1" presStyleCnt="0">
        <dgm:presLayoutVars>
          <dgm:hierBranch val="init"/>
        </dgm:presLayoutVars>
      </dgm:prSet>
      <dgm:spPr/>
    </dgm:pt>
    <dgm:pt modelId="{6F298BEB-3CDB-4176-B9FE-B95DE44CFFD5}" type="pres">
      <dgm:prSet presAssocID="{39B99EDE-DA39-4079-A6D7-AA2F8C139BD3}" presName="rootComposite1" presStyleCnt="0"/>
      <dgm:spPr/>
    </dgm:pt>
    <dgm:pt modelId="{A27E9E99-0176-4931-92D9-9508C9C99FF3}" type="pres">
      <dgm:prSet presAssocID="{39B99EDE-DA39-4079-A6D7-AA2F8C139BD3}" presName="rootText1" presStyleLbl="node0" presStyleIdx="0" presStyleCnt="1">
        <dgm:presLayoutVars>
          <dgm:chPref val="3"/>
        </dgm:presLayoutVars>
      </dgm:prSet>
      <dgm:spPr/>
    </dgm:pt>
    <dgm:pt modelId="{50290030-DAA1-40B0-A330-B6E242C0DEA2}" type="pres">
      <dgm:prSet presAssocID="{39B99EDE-DA39-4079-A6D7-AA2F8C139BD3}" presName="rootConnector1" presStyleLbl="node1" presStyleIdx="0" presStyleCnt="0"/>
      <dgm:spPr/>
    </dgm:pt>
    <dgm:pt modelId="{DC42B6AF-DF6C-44EA-BB7A-20213896D5D6}" type="pres">
      <dgm:prSet presAssocID="{39B99EDE-DA39-4079-A6D7-AA2F8C139BD3}" presName="hierChild2" presStyleCnt="0"/>
      <dgm:spPr/>
    </dgm:pt>
    <dgm:pt modelId="{79DDF08B-8FB8-4518-A067-C3D474D9888F}" type="pres">
      <dgm:prSet presAssocID="{D4F6CF81-DF8C-4764-8BAE-9F6C89E5B014}" presName="Name64" presStyleLbl="parChTrans1D2" presStyleIdx="0" presStyleCnt="2"/>
      <dgm:spPr/>
    </dgm:pt>
    <dgm:pt modelId="{7B5EB493-E575-4A24-B855-1C39F80B2C79}" type="pres">
      <dgm:prSet presAssocID="{16E03F70-F9F5-44A0-8EB5-E0A4E84A1139}" presName="hierRoot2" presStyleCnt="0">
        <dgm:presLayoutVars>
          <dgm:hierBranch val="init"/>
        </dgm:presLayoutVars>
      </dgm:prSet>
      <dgm:spPr/>
    </dgm:pt>
    <dgm:pt modelId="{C66C83E9-E163-4C8D-AFD2-F0A49892A189}" type="pres">
      <dgm:prSet presAssocID="{16E03F70-F9F5-44A0-8EB5-E0A4E84A1139}" presName="rootComposite" presStyleCnt="0"/>
      <dgm:spPr/>
    </dgm:pt>
    <dgm:pt modelId="{0ECBCBC3-D763-4B33-A855-52FFF547DC7C}" type="pres">
      <dgm:prSet presAssocID="{16E03F70-F9F5-44A0-8EB5-E0A4E84A1139}" presName="rootText" presStyleLbl="node2" presStyleIdx="0" presStyleCnt="2">
        <dgm:presLayoutVars>
          <dgm:chPref val="3"/>
        </dgm:presLayoutVars>
      </dgm:prSet>
      <dgm:spPr/>
    </dgm:pt>
    <dgm:pt modelId="{16EA0E1B-BB01-4CD9-B2C3-FE17ABAEECF3}" type="pres">
      <dgm:prSet presAssocID="{16E03F70-F9F5-44A0-8EB5-E0A4E84A1139}" presName="rootConnector" presStyleLbl="node2" presStyleIdx="0" presStyleCnt="2"/>
      <dgm:spPr/>
    </dgm:pt>
    <dgm:pt modelId="{6E5D2579-54B2-416C-BB3A-2310F6E7608F}" type="pres">
      <dgm:prSet presAssocID="{16E03F70-F9F5-44A0-8EB5-E0A4E84A1139}" presName="hierChild4" presStyleCnt="0"/>
      <dgm:spPr/>
    </dgm:pt>
    <dgm:pt modelId="{98ABE99A-BE8B-4B8D-BAD8-A686139AFE95}" type="pres">
      <dgm:prSet presAssocID="{FA5C4DC9-9AEB-4DB6-A34C-3B8E465A4E59}" presName="Name64" presStyleLbl="parChTrans1D3" presStyleIdx="0" presStyleCnt="5"/>
      <dgm:spPr/>
    </dgm:pt>
    <dgm:pt modelId="{2C9E5017-B64B-41D3-BB18-A10EDE556818}" type="pres">
      <dgm:prSet presAssocID="{EB34ED9F-B525-47F5-AE5E-6C9269BD111C}" presName="hierRoot2" presStyleCnt="0">
        <dgm:presLayoutVars>
          <dgm:hierBranch val="init"/>
        </dgm:presLayoutVars>
      </dgm:prSet>
      <dgm:spPr/>
    </dgm:pt>
    <dgm:pt modelId="{A1B751B3-0048-4D0D-AE7F-902251704650}" type="pres">
      <dgm:prSet presAssocID="{EB34ED9F-B525-47F5-AE5E-6C9269BD111C}" presName="rootComposite" presStyleCnt="0"/>
      <dgm:spPr/>
    </dgm:pt>
    <dgm:pt modelId="{1056425D-698D-4BEB-B6A1-5A10FA4B68C0}" type="pres">
      <dgm:prSet presAssocID="{EB34ED9F-B525-47F5-AE5E-6C9269BD111C}" presName="rootText" presStyleLbl="node3" presStyleIdx="0" presStyleCnt="5" custLinFactNeighborX="135">
        <dgm:presLayoutVars>
          <dgm:chPref val="3"/>
        </dgm:presLayoutVars>
      </dgm:prSet>
      <dgm:spPr/>
    </dgm:pt>
    <dgm:pt modelId="{8BE684B4-B2C3-4A86-B91F-58EA6C50E73A}" type="pres">
      <dgm:prSet presAssocID="{EB34ED9F-B525-47F5-AE5E-6C9269BD111C}" presName="rootConnector" presStyleLbl="node3" presStyleIdx="0" presStyleCnt="5"/>
      <dgm:spPr/>
    </dgm:pt>
    <dgm:pt modelId="{22070F83-0D25-44E8-9544-875FCAF334C7}" type="pres">
      <dgm:prSet presAssocID="{EB34ED9F-B525-47F5-AE5E-6C9269BD111C}" presName="hierChild4" presStyleCnt="0"/>
      <dgm:spPr/>
    </dgm:pt>
    <dgm:pt modelId="{8E7C6639-43EF-428F-B49A-0CD6465D312A}" type="pres">
      <dgm:prSet presAssocID="{EB34ED9F-B525-47F5-AE5E-6C9269BD111C}" presName="hierChild5" presStyleCnt="0"/>
      <dgm:spPr/>
    </dgm:pt>
    <dgm:pt modelId="{3DA9C6F8-DF58-4030-93E7-159BBE1DF426}" type="pres">
      <dgm:prSet presAssocID="{16E03F70-F9F5-44A0-8EB5-E0A4E84A1139}" presName="hierChild5" presStyleCnt="0"/>
      <dgm:spPr/>
    </dgm:pt>
    <dgm:pt modelId="{69E22A30-0FE3-488A-A395-80893F1095C1}" type="pres">
      <dgm:prSet presAssocID="{9EED827A-6EE3-4DD1-8D40-32206FB97CEF}" presName="Name64" presStyleLbl="parChTrans1D2" presStyleIdx="1" presStyleCnt="2"/>
      <dgm:spPr/>
    </dgm:pt>
    <dgm:pt modelId="{428E52A6-BADC-49D1-8FD1-C1A3883483F1}" type="pres">
      <dgm:prSet presAssocID="{4A624B12-1859-47C5-9BC0-13EC5649B7C1}" presName="hierRoot2" presStyleCnt="0">
        <dgm:presLayoutVars>
          <dgm:hierBranch val="init"/>
        </dgm:presLayoutVars>
      </dgm:prSet>
      <dgm:spPr/>
    </dgm:pt>
    <dgm:pt modelId="{118D3C33-9144-4409-B17A-E53E30E675FA}" type="pres">
      <dgm:prSet presAssocID="{4A624B12-1859-47C5-9BC0-13EC5649B7C1}" presName="rootComposite" presStyleCnt="0"/>
      <dgm:spPr/>
    </dgm:pt>
    <dgm:pt modelId="{213D6F34-B542-4401-A8B4-1EB789F41A84}" type="pres">
      <dgm:prSet presAssocID="{4A624B12-1859-47C5-9BC0-13EC5649B7C1}" presName="rootText" presStyleLbl="node2" presStyleIdx="1" presStyleCnt="2">
        <dgm:presLayoutVars>
          <dgm:chPref val="3"/>
        </dgm:presLayoutVars>
      </dgm:prSet>
      <dgm:spPr/>
    </dgm:pt>
    <dgm:pt modelId="{8B0F5D1B-04F8-44A8-85CC-6EADF844821B}" type="pres">
      <dgm:prSet presAssocID="{4A624B12-1859-47C5-9BC0-13EC5649B7C1}" presName="rootConnector" presStyleLbl="node2" presStyleIdx="1" presStyleCnt="2"/>
      <dgm:spPr/>
    </dgm:pt>
    <dgm:pt modelId="{E21FF2C4-8304-415A-A1E1-74E3C64B2E87}" type="pres">
      <dgm:prSet presAssocID="{4A624B12-1859-47C5-9BC0-13EC5649B7C1}" presName="hierChild4" presStyleCnt="0"/>
      <dgm:spPr/>
    </dgm:pt>
    <dgm:pt modelId="{002A6858-BC8B-4F96-B81D-99C29B782CC4}" type="pres">
      <dgm:prSet presAssocID="{CF5BD6B4-C545-4361-9D94-CA21E7B4D788}" presName="Name64" presStyleLbl="parChTrans1D3" presStyleIdx="1" presStyleCnt="5"/>
      <dgm:spPr/>
    </dgm:pt>
    <dgm:pt modelId="{CA374122-88F3-41E4-9C24-917473F517A1}" type="pres">
      <dgm:prSet presAssocID="{EF090478-C7F2-42CD-BFE4-661000D067E8}" presName="hierRoot2" presStyleCnt="0">
        <dgm:presLayoutVars>
          <dgm:hierBranch val="init"/>
        </dgm:presLayoutVars>
      </dgm:prSet>
      <dgm:spPr/>
    </dgm:pt>
    <dgm:pt modelId="{40AF319B-4AD3-431C-9EF4-97DC9C371A29}" type="pres">
      <dgm:prSet presAssocID="{EF090478-C7F2-42CD-BFE4-661000D067E8}" presName="rootComposite" presStyleCnt="0"/>
      <dgm:spPr/>
    </dgm:pt>
    <dgm:pt modelId="{CA954852-1502-4AD1-919E-38E59240A6CB}" type="pres">
      <dgm:prSet presAssocID="{EF090478-C7F2-42CD-BFE4-661000D067E8}" presName="rootText" presStyleLbl="node3" presStyleIdx="1" presStyleCnt="5" custLinFactNeighborX="135">
        <dgm:presLayoutVars>
          <dgm:chPref val="3"/>
        </dgm:presLayoutVars>
      </dgm:prSet>
      <dgm:spPr/>
    </dgm:pt>
    <dgm:pt modelId="{40438066-DE5A-4001-9F68-03D1C93CFFC1}" type="pres">
      <dgm:prSet presAssocID="{EF090478-C7F2-42CD-BFE4-661000D067E8}" presName="rootConnector" presStyleLbl="node3" presStyleIdx="1" presStyleCnt="5"/>
      <dgm:spPr/>
    </dgm:pt>
    <dgm:pt modelId="{2BDB255B-D96B-4522-BE40-6AFEB59C5215}" type="pres">
      <dgm:prSet presAssocID="{EF090478-C7F2-42CD-BFE4-661000D067E8}" presName="hierChild4" presStyleCnt="0"/>
      <dgm:spPr/>
    </dgm:pt>
    <dgm:pt modelId="{9C6A43D4-D90E-402A-B17C-B00B5750BAAA}" type="pres">
      <dgm:prSet presAssocID="{EF090478-C7F2-42CD-BFE4-661000D067E8}" presName="hierChild5" presStyleCnt="0"/>
      <dgm:spPr/>
    </dgm:pt>
    <dgm:pt modelId="{664F54B7-EC01-4AFE-8FE0-21B9B33C12AF}" type="pres">
      <dgm:prSet presAssocID="{FD03CF22-527C-4D8C-AB26-0C4C18524FC6}" presName="Name64" presStyleLbl="parChTrans1D3" presStyleIdx="2" presStyleCnt="5"/>
      <dgm:spPr/>
    </dgm:pt>
    <dgm:pt modelId="{1E2570AD-FDE2-4B7B-97F6-09C3A9EF017C}" type="pres">
      <dgm:prSet presAssocID="{F322B35C-68E3-4029-9A33-3CDFE0FBCF64}" presName="hierRoot2" presStyleCnt="0">
        <dgm:presLayoutVars>
          <dgm:hierBranch val="init"/>
        </dgm:presLayoutVars>
      </dgm:prSet>
      <dgm:spPr/>
    </dgm:pt>
    <dgm:pt modelId="{DB431E4D-9A2D-4C4B-BD91-DA47ED79873E}" type="pres">
      <dgm:prSet presAssocID="{F322B35C-68E3-4029-9A33-3CDFE0FBCF64}" presName="rootComposite" presStyleCnt="0"/>
      <dgm:spPr/>
    </dgm:pt>
    <dgm:pt modelId="{F89C74CA-9A51-409B-A414-3C1E27F62AF5}" type="pres">
      <dgm:prSet presAssocID="{F322B35C-68E3-4029-9A33-3CDFE0FBCF64}" presName="rootText" presStyleLbl="node3" presStyleIdx="2" presStyleCnt="5" custLinFactNeighborX="135">
        <dgm:presLayoutVars>
          <dgm:chPref val="3"/>
        </dgm:presLayoutVars>
      </dgm:prSet>
      <dgm:spPr/>
    </dgm:pt>
    <dgm:pt modelId="{254C46BE-20BD-45BE-BE8F-3773E08990B0}" type="pres">
      <dgm:prSet presAssocID="{F322B35C-68E3-4029-9A33-3CDFE0FBCF64}" presName="rootConnector" presStyleLbl="node3" presStyleIdx="2" presStyleCnt="5"/>
      <dgm:spPr/>
    </dgm:pt>
    <dgm:pt modelId="{57491532-97B9-4B4E-8124-408585D3CAB6}" type="pres">
      <dgm:prSet presAssocID="{F322B35C-68E3-4029-9A33-3CDFE0FBCF64}" presName="hierChild4" presStyleCnt="0"/>
      <dgm:spPr/>
    </dgm:pt>
    <dgm:pt modelId="{E99728B1-42A5-4240-AC02-2CE64D59D69B}" type="pres">
      <dgm:prSet presAssocID="{F322B35C-68E3-4029-9A33-3CDFE0FBCF64}" presName="hierChild5" presStyleCnt="0"/>
      <dgm:spPr/>
    </dgm:pt>
    <dgm:pt modelId="{50CC778E-C0FE-4B2A-B482-C0F7F21C960E}" type="pres">
      <dgm:prSet presAssocID="{673EB8A6-AA27-439F-BFF3-6C82B7DEE52D}" presName="Name64" presStyleLbl="parChTrans1D3" presStyleIdx="3" presStyleCnt="5"/>
      <dgm:spPr/>
    </dgm:pt>
    <dgm:pt modelId="{FF902FF0-0516-4093-A9B8-F82062226A5F}" type="pres">
      <dgm:prSet presAssocID="{7CD2B459-B50E-4594-B9A9-267CDB2D6D3C}" presName="hierRoot2" presStyleCnt="0">
        <dgm:presLayoutVars>
          <dgm:hierBranch val="init"/>
        </dgm:presLayoutVars>
      </dgm:prSet>
      <dgm:spPr/>
    </dgm:pt>
    <dgm:pt modelId="{4BB233CE-844C-4A83-84D3-9E07ACACCBF1}" type="pres">
      <dgm:prSet presAssocID="{7CD2B459-B50E-4594-B9A9-267CDB2D6D3C}" presName="rootComposite" presStyleCnt="0"/>
      <dgm:spPr/>
    </dgm:pt>
    <dgm:pt modelId="{429F62D4-B466-43FF-8260-41099C46E55D}" type="pres">
      <dgm:prSet presAssocID="{7CD2B459-B50E-4594-B9A9-267CDB2D6D3C}" presName="rootText" presStyleLbl="node3" presStyleIdx="3" presStyleCnt="5" custLinFactNeighborX="135">
        <dgm:presLayoutVars>
          <dgm:chPref val="3"/>
        </dgm:presLayoutVars>
      </dgm:prSet>
      <dgm:spPr/>
    </dgm:pt>
    <dgm:pt modelId="{E087A70A-907F-4843-B490-0EC163A6B2B8}" type="pres">
      <dgm:prSet presAssocID="{7CD2B459-B50E-4594-B9A9-267CDB2D6D3C}" presName="rootConnector" presStyleLbl="node3" presStyleIdx="3" presStyleCnt="5"/>
      <dgm:spPr/>
    </dgm:pt>
    <dgm:pt modelId="{B7BF513C-E32F-4086-BB3D-24EACC7ACF69}" type="pres">
      <dgm:prSet presAssocID="{7CD2B459-B50E-4594-B9A9-267CDB2D6D3C}" presName="hierChild4" presStyleCnt="0"/>
      <dgm:spPr/>
    </dgm:pt>
    <dgm:pt modelId="{D6DDB695-720C-4785-9920-CB8DBDE82CF4}" type="pres">
      <dgm:prSet presAssocID="{7CD2B459-B50E-4594-B9A9-267CDB2D6D3C}" presName="hierChild5" presStyleCnt="0"/>
      <dgm:spPr/>
    </dgm:pt>
    <dgm:pt modelId="{0015647E-6317-45A7-A84C-C8839F205F9B}" type="pres">
      <dgm:prSet presAssocID="{5D84CFA1-81AB-436E-A8A7-9D327A02252F}" presName="Name64" presStyleLbl="parChTrans1D3" presStyleIdx="4" presStyleCnt="5"/>
      <dgm:spPr/>
    </dgm:pt>
    <dgm:pt modelId="{8D8C3B94-8EA7-4A52-B88C-18A49BFDF5A3}" type="pres">
      <dgm:prSet presAssocID="{10E35B9A-5B27-478A-A509-F2356A8955E8}" presName="hierRoot2" presStyleCnt="0">
        <dgm:presLayoutVars>
          <dgm:hierBranch val="init"/>
        </dgm:presLayoutVars>
      </dgm:prSet>
      <dgm:spPr/>
    </dgm:pt>
    <dgm:pt modelId="{1546AF0D-7395-44A2-A9B9-8395C9F4F3A8}" type="pres">
      <dgm:prSet presAssocID="{10E35B9A-5B27-478A-A509-F2356A8955E8}" presName="rootComposite" presStyleCnt="0"/>
      <dgm:spPr/>
    </dgm:pt>
    <dgm:pt modelId="{30024128-2D42-4F4A-B355-0AA283C80393}" type="pres">
      <dgm:prSet presAssocID="{10E35B9A-5B27-478A-A509-F2356A8955E8}" presName="rootText" presStyleLbl="node3" presStyleIdx="4" presStyleCnt="5" custLinFactNeighborX="135">
        <dgm:presLayoutVars>
          <dgm:chPref val="3"/>
        </dgm:presLayoutVars>
      </dgm:prSet>
      <dgm:spPr/>
    </dgm:pt>
    <dgm:pt modelId="{E51D8934-FC67-4591-9668-8AC2DFCEC303}" type="pres">
      <dgm:prSet presAssocID="{10E35B9A-5B27-478A-A509-F2356A8955E8}" presName="rootConnector" presStyleLbl="node3" presStyleIdx="4" presStyleCnt="5"/>
      <dgm:spPr/>
    </dgm:pt>
    <dgm:pt modelId="{40893647-CAA3-447A-878A-8228A88FD7CC}" type="pres">
      <dgm:prSet presAssocID="{10E35B9A-5B27-478A-A509-F2356A8955E8}" presName="hierChild4" presStyleCnt="0"/>
      <dgm:spPr/>
    </dgm:pt>
    <dgm:pt modelId="{8F0D8513-EE26-4597-8123-3059148E518E}" type="pres">
      <dgm:prSet presAssocID="{10E35B9A-5B27-478A-A509-F2356A8955E8}" presName="hierChild5" presStyleCnt="0"/>
      <dgm:spPr/>
    </dgm:pt>
    <dgm:pt modelId="{4EDEFA53-AB77-4236-975B-D330E800FCBD}" type="pres">
      <dgm:prSet presAssocID="{4A624B12-1859-47C5-9BC0-13EC5649B7C1}" presName="hierChild5" presStyleCnt="0"/>
      <dgm:spPr/>
    </dgm:pt>
    <dgm:pt modelId="{3C16CA32-AFEA-45BD-BBAA-DF63819F5EFE}" type="pres">
      <dgm:prSet presAssocID="{39B99EDE-DA39-4079-A6D7-AA2F8C139BD3}" presName="hierChild3" presStyleCnt="0"/>
      <dgm:spPr/>
    </dgm:pt>
  </dgm:ptLst>
  <dgm:cxnLst>
    <dgm:cxn modelId="{6242E002-F5FB-463C-AB1B-76DB95454623}" srcId="{39B99EDE-DA39-4079-A6D7-AA2F8C139BD3}" destId="{16E03F70-F9F5-44A0-8EB5-E0A4E84A1139}" srcOrd="0" destOrd="0" parTransId="{D4F6CF81-DF8C-4764-8BAE-9F6C89E5B014}" sibTransId="{CE54841F-4319-41C5-9345-19D453D194B0}"/>
    <dgm:cxn modelId="{0D99940A-5BB6-4683-B075-8C9BA951F817}" type="presOf" srcId="{CF5BD6B4-C545-4361-9D94-CA21E7B4D788}" destId="{002A6858-BC8B-4F96-B81D-99C29B782CC4}" srcOrd="0" destOrd="0" presId="urn:microsoft.com/office/officeart/2009/3/layout/HorizontalOrganizationChart"/>
    <dgm:cxn modelId="{E8473F0C-54BF-4713-9522-77C16D154ED3}" type="presOf" srcId="{9EED827A-6EE3-4DD1-8D40-32206FB97CEF}" destId="{69E22A30-0FE3-488A-A395-80893F1095C1}" srcOrd="0" destOrd="0" presId="urn:microsoft.com/office/officeart/2009/3/layout/HorizontalOrganizationChart"/>
    <dgm:cxn modelId="{AC5C3E0F-7C02-4D99-8684-71223B0B00FE}" type="presOf" srcId="{FA5C4DC9-9AEB-4DB6-A34C-3B8E465A4E59}" destId="{98ABE99A-BE8B-4B8D-BAD8-A686139AFE95}" srcOrd="0" destOrd="0" presId="urn:microsoft.com/office/officeart/2009/3/layout/HorizontalOrganizationChart"/>
    <dgm:cxn modelId="{68A3151C-7DC5-40F8-8412-E012195A9DF3}" type="presOf" srcId="{39B99EDE-DA39-4079-A6D7-AA2F8C139BD3}" destId="{A27E9E99-0176-4931-92D9-9508C9C99FF3}" srcOrd="0" destOrd="0" presId="urn:microsoft.com/office/officeart/2009/3/layout/HorizontalOrganizationChart"/>
    <dgm:cxn modelId="{AA807B1D-9D08-4EA6-9DAA-293A279EAE6A}" type="presOf" srcId="{F322B35C-68E3-4029-9A33-3CDFE0FBCF64}" destId="{254C46BE-20BD-45BE-BE8F-3773E08990B0}" srcOrd="1" destOrd="0" presId="urn:microsoft.com/office/officeart/2009/3/layout/HorizontalOrganizationChart"/>
    <dgm:cxn modelId="{A82FA32A-5514-472A-8AE5-CD7442A27CAC}" type="presOf" srcId="{EB34ED9F-B525-47F5-AE5E-6C9269BD111C}" destId="{1056425D-698D-4BEB-B6A1-5A10FA4B68C0}" srcOrd="0" destOrd="0" presId="urn:microsoft.com/office/officeart/2009/3/layout/HorizontalOrganizationChart"/>
    <dgm:cxn modelId="{15FCB132-18D7-414C-A29E-35D2B542CD96}" srcId="{39B99EDE-DA39-4079-A6D7-AA2F8C139BD3}" destId="{4A624B12-1859-47C5-9BC0-13EC5649B7C1}" srcOrd="1" destOrd="0" parTransId="{9EED827A-6EE3-4DD1-8D40-32206FB97CEF}" sibTransId="{4E297D8B-36C4-4339-B6E2-C98CE1591F98}"/>
    <dgm:cxn modelId="{0168BB33-0C74-42C4-B116-3C41CDF3697C}" srcId="{4A624B12-1859-47C5-9BC0-13EC5649B7C1}" destId="{F322B35C-68E3-4029-9A33-3CDFE0FBCF64}" srcOrd="1" destOrd="0" parTransId="{FD03CF22-527C-4D8C-AB26-0C4C18524FC6}" sibTransId="{1A3D1836-1603-4606-BD95-78C304FD1E3D}"/>
    <dgm:cxn modelId="{3B9ADC39-758E-4C1E-BC5E-6ED3D218CF96}" type="presOf" srcId="{10E35B9A-5B27-478A-A509-F2356A8955E8}" destId="{30024128-2D42-4F4A-B355-0AA283C80393}" srcOrd="0" destOrd="0" presId="urn:microsoft.com/office/officeart/2009/3/layout/HorizontalOrganizationChart"/>
    <dgm:cxn modelId="{B811AD5C-2044-4B65-85B1-3E0E1DDD6CB4}" type="presOf" srcId="{16E03F70-F9F5-44A0-8EB5-E0A4E84A1139}" destId="{0ECBCBC3-D763-4B33-A855-52FFF547DC7C}" srcOrd="0" destOrd="0" presId="urn:microsoft.com/office/officeart/2009/3/layout/HorizontalOrganizationChart"/>
    <dgm:cxn modelId="{951FE15D-A71C-4506-8180-B6BFE01D4BED}" type="presOf" srcId="{10E35B9A-5B27-478A-A509-F2356A8955E8}" destId="{E51D8934-FC67-4591-9668-8AC2DFCEC303}" srcOrd="1" destOrd="0" presId="urn:microsoft.com/office/officeart/2009/3/layout/HorizontalOrganizationChart"/>
    <dgm:cxn modelId="{DF06C860-8555-4E8B-BFF8-B6F795E21C86}" type="presOf" srcId="{D4F6CF81-DF8C-4764-8BAE-9F6C89E5B014}" destId="{79DDF08B-8FB8-4518-A067-C3D474D9888F}" srcOrd="0" destOrd="0" presId="urn:microsoft.com/office/officeart/2009/3/layout/HorizontalOrganizationChart"/>
    <dgm:cxn modelId="{A990F765-BCFE-48F2-986D-BE140696D5D3}" type="presOf" srcId="{EF090478-C7F2-42CD-BFE4-661000D067E8}" destId="{CA954852-1502-4AD1-919E-38E59240A6CB}" srcOrd="0" destOrd="0" presId="urn:microsoft.com/office/officeart/2009/3/layout/HorizontalOrganizationChart"/>
    <dgm:cxn modelId="{A8B9CC47-F2DF-4863-8878-A292FBB8DAA8}" type="presOf" srcId="{F322B35C-68E3-4029-9A33-3CDFE0FBCF64}" destId="{F89C74CA-9A51-409B-A414-3C1E27F62AF5}" srcOrd="0" destOrd="0" presId="urn:microsoft.com/office/officeart/2009/3/layout/HorizontalOrganizationChart"/>
    <dgm:cxn modelId="{A112724B-DECD-43C1-B87F-8168C97FC91A}" type="presOf" srcId="{5D84CFA1-81AB-436E-A8A7-9D327A02252F}" destId="{0015647E-6317-45A7-A84C-C8839F205F9B}" srcOrd="0" destOrd="0" presId="urn:microsoft.com/office/officeart/2009/3/layout/HorizontalOrganizationChart"/>
    <dgm:cxn modelId="{627CD96B-0E24-4DE9-837E-F8F91B199963}" type="presOf" srcId="{E4F2FA93-1E51-4C73-94B5-316AEE9270DB}" destId="{9681CA44-4FFF-43FE-B3C3-91AE98914DC9}" srcOrd="0" destOrd="0" presId="urn:microsoft.com/office/officeart/2009/3/layout/HorizontalOrganizationChart"/>
    <dgm:cxn modelId="{ACF6186C-04A3-4812-8734-FAAD1324F9EF}" type="presOf" srcId="{4A624B12-1859-47C5-9BC0-13EC5649B7C1}" destId="{8B0F5D1B-04F8-44A8-85CC-6EADF844821B}" srcOrd="1" destOrd="0" presId="urn:microsoft.com/office/officeart/2009/3/layout/HorizontalOrganizationChart"/>
    <dgm:cxn modelId="{F1611371-328E-4848-9014-9DAA8BA1F637}" srcId="{4A624B12-1859-47C5-9BC0-13EC5649B7C1}" destId="{10E35B9A-5B27-478A-A509-F2356A8955E8}" srcOrd="3" destOrd="0" parTransId="{5D84CFA1-81AB-436E-A8A7-9D327A02252F}" sibTransId="{ADE4A73E-F4C3-4BD7-9B5C-533450B47713}"/>
    <dgm:cxn modelId="{7C91FE7D-F00B-4A2F-A276-3AEB5BD22923}" type="presOf" srcId="{16E03F70-F9F5-44A0-8EB5-E0A4E84A1139}" destId="{16EA0E1B-BB01-4CD9-B2C3-FE17ABAEECF3}" srcOrd="1" destOrd="0" presId="urn:microsoft.com/office/officeart/2009/3/layout/HorizontalOrganizationChart"/>
    <dgm:cxn modelId="{37D0B789-828A-4116-A6C9-CADA923240DA}" srcId="{E4F2FA93-1E51-4C73-94B5-316AEE9270DB}" destId="{39B99EDE-DA39-4079-A6D7-AA2F8C139BD3}" srcOrd="0" destOrd="0" parTransId="{DB4E1BC0-D24B-438F-BB86-CBF846E87C3A}" sibTransId="{1B2383AE-EB10-4E4A-B520-828EEBC25A4A}"/>
    <dgm:cxn modelId="{016ECA9E-A6AB-4AAB-AFD7-1D5C3CD169C5}" srcId="{16E03F70-F9F5-44A0-8EB5-E0A4E84A1139}" destId="{EB34ED9F-B525-47F5-AE5E-6C9269BD111C}" srcOrd="0" destOrd="0" parTransId="{FA5C4DC9-9AEB-4DB6-A34C-3B8E465A4E59}" sibTransId="{ABD2D5D8-86B3-490F-9351-9D4B6191F049}"/>
    <dgm:cxn modelId="{2218AAA8-7EFC-4A3D-8411-01F37ADAC542}" type="presOf" srcId="{7CD2B459-B50E-4594-B9A9-267CDB2D6D3C}" destId="{429F62D4-B466-43FF-8260-41099C46E55D}" srcOrd="0" destOrd="0" presId="urn:microsoft.com/office/officeart/2009/3/layout/HorizontalOrganizationChart"/>
    <dgm:cxn modelId="{02A9CAAC-AA2D-451A-BB6B-DB65160EA519}" type="presOf" srcId="{EB34ED9F-B525-47F5-AE5E-6C9269BD111C}" destId="{8BE684B4-B2C3-4A86-B91F-58EA6C50E73A}" srcOrd="1" destOrd="0" presId="urn:microsoft.com/office/officeart/2009/3/layout/HorizontalOrganizationChart"/>
    <dgm:cxn modelId="{62E2D1B9-6F8A-4AD3-83CB-661D945D84C8}" type="presOf" srcId="{673EB8A6-AA27-439F-BFF3-6C82B7DEE52D}" destId="{50CC778E-C0FE-4B2A-B482-C0F7F21C960E}" srcOrd="0" destOrd="0" presId="urn:microsoft.com/office/officeart/2009/3/layout/HorizontalOrganizationChart"/>
    <dgm:cxn modelId="{5A3BEBBF-C0DC-436E-A219-EE3BCCDB5749}" srcId="{4A624B12-1859-47C5-9BC0-13EC5649B7C1}" destId="{7CD2B459-B50E-4594-B9A9-267CDB2D6D3C}" srcOrd="2" destOrd="0" parTransId="{673EB8A6-AA27-439F-BFF3-6C82B7DEE52D}" sibTransId="{8E607CD1-3538-4BF6-8791-9843EA7F7E09}"/>
    <dgm:cxn modelId="{BE1F85E0-DA75-4728-9DBA-DA09032BA007}" type="presOf" srcId="{7CD2B459-B50E-4594-B9A9-267CDB2D6D3C}" destId="{E087A70A-907F-4843-B490-0EC163A6B2B8}" srcOrd="1" destOrd="0" presId="urn:microsoft.com/office/officeart/2009/3/layout/HorizontalOrganizationChart"/>
    <dgm:cxn modelId="{FE1F70E3-BD06-4DCE-83B1-41F53D1DC8C7}" type="presOf" srcId="{FD03CF22-527C-4D8C-AB26-0C4C18524FC6}" destId="{664F54B7-EC01-4AFE-8FE0-21B9B33C12AF}" srcOrd="0" destOrd="0" presId="urn:microsoft.com/office/officeart/2009/3/layout/HorizontalOrganizationChart"/>
    <dgm:cxn modelId="{CD91EBE4-2F03-4CDA-97F8-8B7AB2625C26}" type="presOf" srcId="{39B99EDE-DA39-4079-A6D7-AA2F8C139BD3}" destId="{50290030-DAA1-40B0-A330-B6E242C0DEA2}" srcOrd="1" destOrd="0" presId="urn:microsoft.com/office/officeart/2009/3/layout/HorizontalOrganizationChart"/>
    <dgm:cxn modelId="{5DCA39E7-9E49-4970-A195-570ED82675A1}" type="presOf" srcId="{4A624B12-1859-47C5-9BC0-13EC5649B7C1}" destId="{213D6F34-B542-4401-A8B4-1EB789F41A84}" srcOrd="0" destOrd="0" presId="urn:microsoft.com/office/officeart/2009/3/layout/HorizontalOrganizationChart"/>
    <dgm:cxn modelId="{2A3598F0-4541-47F5-B32F-8B212C89B75F}" type="presOf" srcId="{EF090478-C7F2-42CD-BFE4-661000D067E8}" destId="{40438066-DE5A-4001-9F68-03D1C93CFFC1}" srcOrd="1" destOrd="0" presId="urn:microsoft.com/office/officeart/2009/3/layout/HorizontalOrganizationChart"/>
    <dgm:cxn modelId="{F2DF7EFD-15FF-4EB6-A48A-82DC42AFB293}" srcId="{4A624B12-1859-47C5-9BC0-13EC5649B7C1}" destId="{EF090478-C7F2-42CD-BFE4-661000D067E8}" srcOrd="0" destOrd="0" parTransId="{CF5BD6B4-C545-4361-9D94-CA21E7B4D788}" sibTransId="{31908324-B2DF-42CA-87CB-CEBB4629D96E}"/>
    <dgm:cxn modelId="{0FC18107-566D-4471-A770-AFEF20695036}" type="presParOf" srcId="{9681CA44-4FFF-43FE-B3C3-91AE98914DC9}" destId="{6121BABE-C179-4EC8-A1D8-55151DC56D44}" srcOrd="0" destOrd="0" presId="urn:microsoft.com/office/officeart/2009/3/layout/HorizontalOrganizationChart"/>
    <dgm:cxn modelId="{3BDFD301-3355-4DDB-B398-92244C92EB4D}" type="presParOf" srcId="{6121BABE-C179-4EC8-A1D8-55151DC56D44}" destId="{6F298BEB-3CDB-4176-B9FE-B95DE44CFFD5}" srcOrd="0" destOrd="0" presId="urn:microsoft.com/office/officeart/2009/3/layout/HorizontalOrganizationChart"/>
    <dgm:cxn modelId="{4D4ACAFE-1103-4966-A26C-CE60F96AFBA5}" type="presParOf" srcId="{6F298BEB-3CDB-4176-B9FE-B95DE44CFFD5}" destId="{A27E9E99-0176-4931-92D9-9508C9C99FF3}" srcOrd="0" destOrd="0" presId="urn:microsoft.com/office/officeart/2009/3/layout/HorizontalOrganizationChart"/>
    <dgm:cxn modelId="{CF093228-BD77-43EF-BD13-0C89949CBF7C}" type="presParOf" srcId="{6F298BEB-3CDB-4176-B9FE-B95DE44CFFD5}" destId="{50290030-DAA1-40B0-A330-B6E242C0DEA2}" srcOrd="1" destOrd="0" presId="urn:microsoft.com/office/officeart/2009/3/layout/HorizontalOrganizationChart"/>
    <dgm:cxn modelId="{1C184019-4CC5-4EE3-A9BB-4A735BAE88EE}" type="presParOf" srcId="{6121BABE-C179-4EC8-A1D8-55151DC56D44}" destId="{DC42B6AF-DF6C-44EA-BB7A-20213896D5D6}" srcOrd="1" destOrd="0" presId="urn:microsoft.com/office/officeart/2009/3/layout/HorizontalOrganizationChart"/>
    <dgm:cxn modelId="{82E55C09-3FCC-4A8C-AC8F-0481BCE0BDBE}" type="presParOf" srcId="{DC42B6AF-DF6C-44EA-BB7A-20213896D5D6}" destId="{79DDF08B-8FB8-4518-A067-C3D474D9888F}" srcOrd="0" destOrd="0" presId="urn:microsoft.com/office/officeart/2009/3/layout/HorizontalOrganizationChart"/>
    <dgm:cxn modelId="{8E1F2039-6449-400C-9A03-2524A914AF0C}" type="presParOf" srcId="{DC42B6AF-DF6C-44EA-BB7A-20213896D5D6}" destId="{7B5EB493-E575-4A24-B855-1C39F80B2C79}" srcOrd="1" destOrd="0" presId="urn:microsoft.com/office/officeart/2009/3/layout/HorizontalOrganizationChart"/>
    <dgm:cxn modelId="{43EB9691-632D-48E4-BA43-3867159ED0F3}" type="presParOf" srcId="{7B5EB493-E575-4A24-B855-1C39F80B2C79}" destId="{C66C83E9-E163-4C8D-AFD2-F0A49892A189}" srcOrd="0" destOrd="0" presId="urn:microsoft.com/office/officeart/2009/3/layout/HorizontalOrganizationChart"/>
    <dgm:cxn modelId="{77749147-14E2-40D1-9272-8BBBB8ACB4FF}" type="presParOf" srcId="{C66C83E9-E163-4C8D-AFD2-F0A49892A189}" destId="{0ECBCBC3-D763-4B33-A855-52FFF547DC7C}" srcOrd="0" destOrd="0" presId="urn:microsoft.com/office/officeart/2009/3/layout/HorizontalOrganizationChart"/>
    <dgm:cxn modelId="{1781D63A-67AD-4D0A-AD64-313060AC32C4}" type="presParOf" srcId="{C66C83E9-E163-4C8D-AFD2-F0A49892A189}" destId="{16EA0E1B-BB01-4CD9-B2C3-FE17ABAEECF3}" srcOrd="1" destOrd="0" presId="urn:microsoft.com/office/officeart/2009/3/layout/HorizontalOrganizationChart"/>
    <dgm:cxn modelId="{BA2CD759-B20E-403C-8CD6-42F98A30B300}" type="presParOf" srcId="{7B5EB493-E575-4A24-B855-1C39F80B2C79}" destId="{6E5D2579-54B2-416C-BB3A-2310F6E7608F}" srcOrd="1" destOrd="0" presId="urn:microsoft.com/office/officeart/2009/3/layout/HorizontalOrganizationChart"/>
    <dgm:cxn modelId="{5C499B08-842E-422F-ABB9-EE407ED4DCA4}" type="presParOf" srcId="{6E5D2579-54B2-416C-BB3A-2310F6E7608F}" destId="{98ABE99A-BE8B-4B8D-BAD8-A686139AFE95}" srcOrd="0" destOrd="0" presId="urn:microsoft.com/office/officeart/2009/3/layout/HorizontalOrganizationChart"/>
    <dgm:cxn modelId="{4A67B8FF-E1F4-412E-B871-B22BB2BC2DA0}" type="presParOf" srcId="{6E5D2579-54B2-416C-BB3A-2310F6E7608F}" destId="{2C9E5017-B64B-41D3-BB18-A10EDE556818}" srcOrd="1" destOrd="0" presId="urn:microsoft.com/office/officeart/2009/3/layout/HorizontalOrganizationChart"/>
    <dgm:cxn modelId="{E13941BE-02D5-4A22-9251-EED3C2271AA2}" type="presParOf" srcId="{2C9E5017-B64B-41D3-BB18-A10EDE556818}" destId="{A1B751B3-0048-4D0D-AE7F-902251704650}" srcOrd="0" destOrd="0" presId="urn:microsoft.com/office/officeart/2009/3/layout/HorizontalOrganizationChart"/>
    <dgm:cxn modelId="{A1F68583-6D4F-4672-9205-8BE69D3FC2D8}" type="presParOf" srcId="{A1B751B3-0048-4D0D-AE7F-902251704650}" destId="{1056425D-698D-4BEB-B6A1-5A10FA4B68C0}" srcOrd="0" destOrd="0" presId="urn:microsoft.com/office/officeart/2009/3/layout/HorizontalOrganizationChart"/>
    <dgm:cxn modelId="{4A5BD9FC-7DB4-4EEC-96CD-A6F953E98F27}" type="presParOf" srcId="{A1B751B3-0048-4D0D-AE7F-902251704650}" destId="{8BE684B4-B2C3-4A86-B91F-58EA6C50E73A}" srcOrd="1" destOrd="0" presId="urn:microsoft.com/office/officeart/2009/3/layout/HorizontalOrganizationChart"/>
    <dgm:cxn modelId="{8D546106-5AC2-49BD-BC54-2333F41C4425}" type="presParOf" srcId="{2C9E5017-B64B-41D3-BB18-A10EDE556818}" destId="{22070F83-0D25-44E8-9544-875FCAF334C7}" srcOrd="1" destOrd="0" presId="urn:microsoft.com/office/officeart/2009/3/layout/HorizontalOrganizationChart"/>
    <dgm:cxn modelId="{B2CFAB61-EF94-4C5F-A0CE-32A54093DD80}" type="presParOf" srcId="{2C9E5017-B64B-41D3-BB18-A10EDE556818}" destId="{8E7C6639-43EF-428F-B49A-0CD6465D312A}" srcOrd="2" destOrd="0" presId="urn:microsoft.com/office/officeart/2009/3/layout/HorizontalOrganizationChart"/>
    <dgm:cxn modelId="{153BDEA4-539C-4CA4-93C4-91F7C0E9CAAB}" type="presParOf" srcId="{7B5EB493-E575-4A24-B855-1C39F80B2C79}" destId="{3DA9C6F8-DF58-4030-93E7-159BBE1DF426}" srcOrd="2" destOrd="0" presId="urn:microsoft.com/office/officeart/2009/3/layout/HorizontalOrganizationChart"/>
    <dgm:cxn modelId="{5591B88C-400A-4F67-BCD7-2841F3E378A3}" type="presParOf" srcId="{DC42B6AF-DF6C-44EA-BB7A-20213896D5D6}" destId="{69E22A30-0FE3-488A-A395-80893F1095C1}" srcOrd="2" destOrd="0" presId="urn:microsoft.com/office/officeart/2009/3/layout/HorizontalOrganizationChart"/>
    <dgm:cxn modelId="{3542877F-6573-42A0-AFA6-E4F1DBB1370F}" type="presParOf" srcId="{DC42B6AF-DF6C-44EA-BB7A-20213896D5D6}" destId="{428E52A6-BADC-49D1-8FD1-C1A3883483F1}" srcOrd="3" destOrd="0" presId="urn:microsoft.com/office/officeart/2009/3/layout/HorizontalOrganizationChart"/>
    <dgm:cxn modelId="{ADD7D463-94E8-463F-82C4-8610A874AAAC}" type="presParOf" srcId="{428E52A6-BADC-49D1-8FD1-C1A3883483F1}" destId="{118D3C33-9144-4409-B17A-E53E30E675FA}" srcOrd="0" destOrd="0" presId="urn:microsoft.com/office/officeart/2009/3/layout/HorizontalOrganizationChart"/>
    <dgm:cxn modelId="{C754A9B6-D599-42C5-9DCE-05F01BBA3389}" type="presParOf" srcId="{118D3C33-9144-4409-B17A-E53E30E675FA}" destId="{213D6F34-B542-4401-A8B4-1EB789F41A84}" srcOrd="0" destOrd="0" presId="urn:microsoft.com/office/officeart/2009/3/layout/HorizontalOrganizationChart"/>
    <dgm:cxn modelId="{3F1E495E-E3C6-4CCB-82F3-B411A3F097A1}" type="presParOf" srcId="{118D3C33-9144-4409-B17A-E53E30E675FA}" destId="{8B0F5D1B-04F8-44A8-85CC-6EADF844821B}" srcOrd="1" destOrd="0" presId="urn:microsoft.com/office/officeart/2009/3/layout/HorizontalOrganizationChart"/>
    <dgm:cxn modelId="{46792E1D-6A94-42CA-AD07-D31629CD52EE}" type="presParOf" srcId="{428E52A6-BADC-49D1-8FD1-C1A3883483F1}" destId="{E21FF2C4-8304-415A-A1E1-74E3C64B2E87}" srcOrd="1" destOrd="0" presId="urn:microsoft.com/office/officeart/2009/3/layout/HorizontalOrganizationChart"/>
    <dgm:cxn modelId="{BCF9126E-36E5-49BA-93A9-8C53DF7588E5}" type="presParOf" srcId="{E21FF2C4-8304-415A-A1E1-74E3C64B2E87}" destId="{002A6858-BC8B-4F96-B81D-99C29B782CC4}" srcOrd="0" destOrd="0" presId="urn:microsoft.com/office/officeart/2009/3/layout/HorizontalOrganizationChart"/>
    <dgm:cxn modelId="{39F6C17E-D572-40FA-9121-3DEB644AF86D}" type="presParOf" srcId="{E21FF2C4-8304-415A-A1E1-74E3C64B2E87}" destId="{CA374122-88F3-41E4-9C24-917473F517A1}" srcOrd="1" destOrd="0" presId="urn:microsoft.com/office/officeart/2009/3/layout/HorizontalOrganizationChart"/>
    <dgm:cxn modelId="{4FA7AFF9-39AF-4033-AFBD-D55D3807E48E}" type="presParOf" srcId="{CA374122-88F3-41E4-9C24-917473F517A1}" destId="{40AF319B-4AD3-431C-9EF4-97DC9C371A29}" srcOrd="0" destOrd="0" presId="urn:microsoft.com/office/officeart/2009/3/layout/HorizontalOrganizationChart"/>
    <dgm:cxn modelId="{200CC445-D80F-4AA1-BAA4-79E6DA81B153}" type="presParOf" srcId="{40AF319B-4AD3-431C-9EF4-97DC9C371A29}" destId="{CA954852-1502-4AD1-919E-38E59240A6CB}" srcOrd="0" destOrd="0" presId="urn:microsoft.com/office/officeart/2009/3/layout/HorizontalOrganizationChart"/>
    <dgm:cxn modelId="{B52E25AF-8623-4D93-A7E4-6A398AFCE634}" type="presParOf" srcId="{40AF319B-4AD3-431C-9EF4-97DC9C371A29}" destId="{40438066-DE5A-4001-9F68-03D1C93CFFC1}" srcOrd="1" destOrd="0" presId="urn:microsoft.com/office/officeart/2009/3/layout/HorizontalOrganizationChart"/>
    <dgm:cxn modelId="{BCDA8FD5-4EA6-451E-9F1D-B037F2B3BAD6}" type="presParOf" srcId="{CA374122-88F3-41E4-9C24-917473F517A1}" destId="{2BDB255B-D96B-4522-BE40-6AFEB59C5215}" srcOrd="1" destOrd="0" presId="urn:microsoft.com/office/officeart/2009/3/layout/HorizontalOrganizationChart"/>
    <dgm:cxn modelId="{0B45876C-BC60-4DB3-9731-088FAB0E4D3B}" type="presParOf" srcId="{CA374122-88F3-41E4-9C24-917473F517A1}" destId="{9C6A43D4-D90E-402A-B17C-B00B5750BAAA}" srcOrd="2" destOrd="0" presId="urn:microsoft.com/office/officeart/2009/3/layout/HorizontalOrganizationChart"/>
    <dgm:cxn modelId="{F9C4A18B-472D-4BE9-BA8C-405849E72DD3}" type="presParOf" srcId="{E21FF2C4-8304-415A-A1E1-74E3C64B2E87}" destId="{664F54B7-EC01-4AFE-8FE0-21B9B33C12AF}" srcOrd="2" destOrd="0" presId="urn:microsoft.com/office/officeart/2009/3/layout/HorizontalOrganizationChart"/>
    <dgm:cxn modelId="{C4223E3F-D2D1-4F6A-89A7-F1DCE080F5A6}" type="presParOf" srcId="{E21FF2C4-8304-415A-A1E1-74E3C64B2E87}" destId="{1E2570AD-FDE2-4B7B-97F6-09C3A9EF017C}" srcOrd="3" destOrd="0" presId="urn:microsoft.com/office/officeart/2009/3/layout/HorizontalOrganizationChart"/>
    <dgm:cxn modelId="{30CC5450-7BFD-47BF-AB1C-DA85B6CE1475}" type="presParOf" srcId="{1E2570AD-FDE2-4B7B-97F6-09C3A9EF017C}" destId="{DB431E4D-9A2D-4C4B-BD91-DA47ED79873E}" srcOrd="0" destOrd="0" presId="urn:microsoft.com/office/officeart/2009/3/layout/HorizontalOrganizationChart"/>
    <dgm:cxn modelId="{B07D16AB-1620-4CC1-A81D-D1CAC690D73B}" type="presParOf" srcId="{DB431E4D-9A2D-4C4B-BD91-DA47ED79873E}" destId="{F89C74CA-9A51-409B-A414-3C1E27F62AF5}" srcOrd="0" destOrd="0" presId="urn:microsoft.com/office/officeart/2009/3/layout/HorizontalOrganizationChart"/>
    <dgm:cxn modelId="{6EC69B78-64EF-4819-8B0A-C140B1B0587A}" type="presParOf" srcId="{DB431E4D-9A2D-4C4B-BD91-DA47ED79873E}" destId="{254C46BE-20BD-45BE-BE8F-3773E08990B0}" srcOrd="1" destOrd="0" presId="urn:microsoft.com/office/officeart/2009/3/layout/HorizontalOrganizationChart"/>
    <dgm:cxn modelId="{BF01DE89-7B7C-4053-95AB-63D659D03BDC}" type="presParOf" srcId="{1E2570AD-FDE2-4B7B-97F6-09C3A9EF017C}" destId="{57491532-97B9-4B4E-8124-408585D3CAB6}" srcOrd="1" destOrd="0" presId="urn:microsoft.com/office/officeart/2009/3/layout/HorizontalOrganizationChart"/>
    <dgm:cxn modelId="{9328E78A-1CF9-4F3F-B368-2B7DE57A2D6E}" type="presParOf" srcId="{1E2570AD-FDE2-4B7B-97F6-09C3A9EF017C}" destId="{E99728B1-42A5-4240-AC02-2CE64D59D69B}" srcOrd="2" destOrd="0" presId="urn:microsoft.com/office/officeart/2009/3/layout/HorizontalOrganizationChart"/>
    <dgm:cxn modelId="{2D80042B-08D9-4FAF-82A2-5FE9B29AE9D6}" type="presParOf" srcId="{E21FF2C4-8304-415A-A1E1-74E3C64B2E87}" destId="{50CC778E-C0FE-4B2A-B482-C0F7F21C960E}" srcOrd="4" destOrd="0" presId="urn:microsoft.com/office/officeart/2009/3/layout/HorizontalOrganizationChart"/>
    <dgm:cxn modelId="{53DC0EC4-AAE9-4C36-9519-7D5AF9402269}" type="presParOf" srcId="{E21FF2C4-8304-415A-A1E1-74E3C64B2E87}" destId="{FF902FF0-0516-4093-A9B8-F82062226A5F}" srcOrd="5" destOrd="0" presId="urn:microsoft.com/office/officeart/2009/3/layout/HorizontalOrganizationChart"/>
    <dgm:cxn modelId="{4F945524-ED43-4D19-B644-1D19FB0B7E08}" type="presParOf" srcId="{FF902FF0-0516-4093-A9B8-F82062226A5F}" destId="{4BB233CE-844C-4A83-84D3-9E07ACACCBF1}" srcOrd="0" destOrd="0" presId="urn:microsoft.com/office/officeart/2009/3/layout/HorizontalOrganizationChart"/>
    <dgm:cxn modelId="{7CE6107F-E702-4BCA-8627-8C896A3C4E2E}" type="presParOf" srcId="{4BB233CE-844C-4A83-84D3-9E07ACACCBF1}" destId="{429F62D4-B466-43FF-8260-41099C46E55D}" srcOrd="0" destOrd="0" presId="urn:microsoft.com/office/officeart/2009/3/layout/HorizontalOrganizationChart"/>
    <dgm:cxn modelId="{555A151E-C5C3-45A6-90AF-8B3818555BEA}" type="presParOf" srcId="{4BB233CE-844C-4A83-84D3-9E07ACACCBF1}" destId="{E087A70A-907F-4843-B490-0EC163A6B2B8}" srcOrd="1" destOrd="0" presId="urn:microsoft.com/office/officeart/2009/3/layout/HorizontalOrganizationChart"/>
    <dgm:cxn modelId="{4977DD6B-FD9D-4828-94FE-FAC4C0BE96A5}" type="presParOf" srcId="{FF902FF0-0516-4093-A9B8-F82062226A5F}" destId="{B7BF513C-E32F-4086-BB3D-24EACC7ACF69}" srcOrd="1" destOrd="0" presId="urn:microsoft.com/office/officeart/2009/3/layout/HorizontalOrganizationChart"/>
    <dgm:cxn modelId="{D7163FC4-B190-47A2-91C1-CBBBE9C56490}" type="presParOf" srcId="{FF902FF0-0516-4093-A9B8-F82062226A5F}" destId="{D6DDB695-720C-4785-9920-CB8DBDE82CF4}" srcOrd="2" destOrd="0" presId="urn:microsoft.com/office/officeart/2009/3/layout/HorizontalOrganizationChart"/>
    <dgm:cxn modelId="{0DD2EB89-6260-4354-90E8-D3F8C1186FA1}" type="presParOf" srcId="{E21FF2C4-8304-415A-A1E1-74E3C64B2E87}" destId="{0015647E-6317-45A7-A84C-C8839F205F9B}" srcOrd="6" destOrd="0" presId="urn:microsoft.com/office/officeart/2009/3/layout/HorizontalOrganizationChart"/>
    <dgm:cxn modelId="{0FA1761D-2455-451D-9854-CE93D0A9C879}" type="presParOf" srcId="{E21FF2C4-8304-415A-A1E1-74E3C64B2E87}" destId="{8D8C3B94-8EA7-4A52-B88C-18A49BFDF5A3}" srcOrd="7" destOrd="0" presId="urn:microsoft.com/office/officeart/2009/3/layout/HorizontalOrganizationChart"/>
    <dgm:cxn modelId="{A52B6AE0-170A-47D2-997E-7A8B2E5785D6}" type="presParOf" srcId="{8D8C3B94-8EA7-4A52-B88C-18A49BFDF5A3}" destId="{1546AF0D-7395-44A2-A9B9-8395C9F4F3A8}" srcOrd="0" destOrd="0" presId="urn:microsoft.com/office/officeart/2009/3/layout/HorizontalOrganizationChart"/>
    <dgm:cxn modelId="{2E161CFD-49F9-48CA-86FF-E3C0D3F48F5F}" type="presParOf" srcId="{1546AF0D-7395-44A2-A9B9-8395C9F4F3A8}" destId="{30024128-2D42-4F4A-B355-0AA283C80393}" srcOrd="0" destOrd="0" presId="urn:microsoft.com/office/officeart/2009/3/layout/HorizontalOrganizationChart"/>
    <dgm:cxn modelId="{EAFE8EBA-A15D-4807-B94E-83AA8F21AA62}" type="presParOf" srcId="{1546AF0D-7395-44A2-A9B9-8395C9F4F3A8}" destId="{E51D8934-FC67-4591-9668-8AC2DFCEC303}" srcOrd="1" destOrd="0" presId="urn:microsoft.com/office/officeart/2009/3/layout/HorizontalOrganizationChart"/>
    <dgm:cxn modelId="{45905627-8F04-4180-8F99-07299FD6A89E}" type="presParOf" srcId="{8D8C3B94-8EA7-4A52-B88C-18A49BFDF5A3}" destId="{40893647-CAA3-447A-878A-8228A88FD7CC}" srcOrd="1" destOrd="0" presId="urn:microsoft.com/office/officeart/2009/3/layout/HorizontalOrganizationChart"/>
    <dgm:cxn modelId="{7F529437-E9C6-4491-9A4D-99E05947E5D6}" type="presParOf" srcId="{8D8C3B94-8EA7-4A52-B88C-18A49BFDF5A3}" destId="{8F0D8513-EE26-4597-8123-3059148E518E}" srcOrd="2" destOrd="0" presId="urn:microsoft.com/office/officeart/2009/3/layout/HorizontalOrganizationChart"/>
    <dgm:cxn modelId="{314C006A-3A99-46DD-9C82-F988201F43B2}" type="presParOf" srcId="{428E52A6-BADC-49D1-8FD1-C1A3883483F1}" destId="{4EDEFA53-AB77-4236-975B-D330E800FCBD}" srcOrd="2" destOrd="0" presId="urn:microsoft.com/office/officeart/2009/3/layout/HorizontalOrganizationChart"/>
    <dgm:cxn modelId="{F77DC854-2182-4927-B094-6C227AC432B9}" type="presParOf" srcId="{6121BABE-C179-4EC8-A1D8-55151DC56D44}" destId="{3C16CA32-AFEA-45BD-BBAA-DF63819F5EF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FFFF7-3E9D-4F96-A81C-A156081834A8}">
      <dsp:nvSpPr>
        <dsp:cNvPr id="0" name=""/>
        <dsp:cNvSpPr/>
      </dsp:nvSpPr>
      <dsp:spPr>
        <a:xfrm>
          <a:off x="0" y="247369"/>
          <a:ext cx="10515600" cy="723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solidFill>
                <a:schemeClr val="tx1">
                  <a:lumMod val="65000"/>
                  <a:lumOff val="35000"/>
                </a:schemeClr>
              </a:solidFill>
            </a:rPr>
            <a:t>The Project currently has multiple components to make this possible</a:t>
          </a:r>
          <a:endParaRPr lang="en-US" sz="2400" kern="1200" dirty="0">
            <a:solidFill>
              <a:schemeClr val="tx1">
                <a:lumMod val="65000"/>
                <a:lumOff val="35000"/>
              </a:schemeClr>
            </a:solidFill>
          </a:endParaRPr>
        </a:p>
      </dsp:txBody>
      <dsp:txXfrm>
        <a:off x="35306" y="282675"/>
        <a:ext cx="10444988" cy="652629"/>
      </dsp:txXfrm>
    </dsp:sp>
    <dsp:sp modelId="{08498317-A32C-41E7-A54A-C09F6D5855D1}">
      <dsp:nvSpPr>
        <dsp:cNvPr id="0" name=""/>
        <dsp:cNvSpPr/>
      </dsp:nvSpPr>
      <dsp:spPr>
        <a:xfrm>
          <a:off x="0" y="970610"/>
          <a:ext cx="10515600"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Proxy Server</a:t>
          </a:r>
          <a:endParaRPr lang="en-US" sz="2400" kern="1200" dirty="0"/>
        </a:p>
        <a:p>
          <a:pPr marL="228600" lvl="1" indent="-228600" algn="l" defTabSz="1066800">
            <a:lnSpc>
              <a:spcPct val="90000"/>
            </a:lnSpc>
            <a:spcBef>
              <a:spcPct val="0"/>
            </a:spcBef>
            <a:spcAft>
              <a:spcPct val="20000"/>
            </a:spcAft>
            <a:buChar char="•"/>
          </a:pPr>
          <a:r>
            <a:rPr lang="en-US" sz="2400" kern="1200" baseline="0" dirty="0"/>
            <a:t>Management Server and its Frontend</a:t>
          </a:r>
          <a:endParaRPr lang="en-US" sz="2400" kern="1200" dirty="0"/>
        </a:p>
        <a:p>
          <a:pPr marL="228600" lvl="1" indent="-228600" algn="l" defTabSz="1066800">
            <a:lnSpc>
              <a:spcPct val="90000"/>
            </a:lnSpc>
            <a:spcBef>
              <a:spcPct val="0"/>
            </a:spcBef>
            <a:spcAft>
              <a:spcPct val="20000"/>
            </a:spcAft>
            <a:buChar char="•"/>
          </a:pPr>
          <a:r>
            <a:rPr lang="en-US" sz="2400" kern="1200" baseline="0" dirty="0"/>
            <a:t>2 Samples</a:t>
          </a:r>
          <a:endParaRPr lang="en-US" sz="2400" kern="1200" dirty="0"/>
        </a:p>
        <a:p>
          <a:pPr marL="457200" lvl="2" indent="-228600" algn="l" defTabSz="1066800">
            <a:lnSpc>
              <a:spcPct val="90000"/>
            </a:lnSpc>
            <a:spcBef>
              <a:spcPct val="0"/>
            </a:spcBef>
            <a:spcAft>
              <a:spcPct val="20000"/>
            </a:spcAft>
            <a:buChar char="•"/>
          </a:pPr>
          <a:r>
            <a:rPr lang="en-US" sz="2400" kern="1200" dirty="0"/>
            <a:t>Info App/API Demo</a:t>
          </a:r>
        </a:p>
        <a:p>
          <a:pPr marL="457200" lvl="2" indent="-228600" algn="l" defTabSz="1066800">
            <a:lnSpc>
              <a:spcPct val="90000"/>
            </a:lnSpc>
            <a:spcBef>
              <a:spcPct val="0"/>
            </a:spcBef>
            <a:spcAft>
              <a:spcPct val="20000"/>
            </a:spcAft>
            <a:buChar char="•"/>
          </a:pPr>
          <a:r>
            <a:rPr lang="en-US" sz="2400" kern="1200" dirty="0"/>
            <a:t>Movie Watchlist Site</a:t>
          </a:r>
        </a:p>
      </dsp:txBody>
      <dsp:txXfrm>
        <a:off x="0" y="970610"/>
        <a:ext cx="10515600" cy="2018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5647E-6317-45A7-A84C-C8839F205F9B}">
      <dsp:nvSpPr>
        <dsp:cNvPr id="0" name=""/>
        <dsp:cNvSpPr/>
      </dsp:nvSpPr>
      <dsp:spPr>
        <a:xfrm>
          <a:off x="4234859" y="2682674"/>
          <a:ext cx="387348" cy="1240822"/>
        </a:xfrm>
        <a:custGeom>
          <a:avLst/>
          <a:gdLst/>
          <a:ahLst/>
          <a:cxnLst/>
          <a:rect l="0" t="0" r="0" b="0"/>
          <a:pathLst>
            <a:path>
              <a:moveTo>
                <a:pt x="0" y="0"/>
              </a:moveTo>
              <a:lnTo>
                <a:pt x="194972" y="0"/>
              </a:lnTo>
              <a:lnTo>
                <a:pt x="194972" y="1240822"/>
              </a:lnTo>
              <a:lnTo>
                <a:pt x="387348" y="12408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CC778E-C0FE-4B2A-B482-C0F7F21C960E}">
      <dsp:nvSpPr>
        <dsp:cNvPr id="0" name=""/>
        <dsp:cNvSpPr/>
      </dsp:nvSpPr>
      <dsp:spPr>
        <a:xfrm>
          <a:off x="4234859" y="2682674"/>
          <a:ext cx="387348" cy="413607"/>
        </a:xfrm>
        <a:custGeom>
          <a:avLst/>
          <a:gdLst/>
          <a:ahLst/>
          <a:cxnLst/>
          <a:rect l="0" t="0" r="0" b="0"/>
          <a:pathLst>
            <a:path>
              <a:moveTo>
                <a:pt x="0" y="0"/>
              </a:moveTo>
              <a:lnTo>
                <a:pt x="194972" y="0"/>
              </a:lnTo>
              <a:lnTo>
                <a:pt x="194972" y="413607"/>
              </a:lnTo>
              <a:lnTo>
                <a:pt x="387348" y="4136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F54B7-EC01-4AFE-8FE0-21B9B33C12AF}">
      <dsp:nvSpPr>
        <dsp:cNvPr id="0" name=""/>
        <dsp:cNvSpPr/>
      </dsp:nvSpPr>
      <dsp:spPr>
        <a:xfrm>
          <a:off x="4234859" y="2269066"/>
          <a:ext cx="387348" cy="413607"/>
        </a:xfrm>
        <a:custGeom>
          <a:avLst/>
          <a:gdLst/>
          <a:ahLst/>
          <a:cxnLst/>
          <a:rect l="0" t="0" r="0" b="0"/>
          <a:pathLst>
            <a:path>
              <a:moveTo>
                <a:pt x="0" y="413607"/>
              </a:moveTo>
              <a:lnTo>
                <a:pt x="194972" y="413607"/>
              </a:lnTo>
              <a:lnTo>
                <a:pt x="194972" y="0"/>
              </a:lnTo>
              <a:lnTo>
                <a:pt x="38734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2A6858-BC8B-4F96-B81D-99C29B782CC4}">
      <dsp:nvSpPr>
        <dsp:cNvPr id="0" name=""/>
        <dsp:cNvSpPr/>
      </dsp:nvSpPr>
      <dsp:spPr>
        <a:xfrm>
          <a:off x="4234859" y="1441851"/>
          <a:ext cx="387348" cy="1240822"/>
        </a:xfrm>
        <a:custGeom>
          <a:avLst/>
          <a:gdLst/>
          <a:ahLst/>
          <a:cxnLst/>
          <a:rect l="0" t="0" r="0" b="0"/>
          <a:pathLst>
            <a:path>
              <a:moveTo>
                <a:pt x="0" y="1240822"/>
              </a:moveTo>
              <a:lnTo>
                <a:pt x="194972" y="1240822"/>
              </a:lnTo>
              <a:lnTo>
                <a:pt x="194972" y="0"/>
              </a:lnTo>
              <a:lnTo>
                <a:pt x="387348"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E22A30-0FE3-488A-A395-80893F1095C1}">
      <dsp:nvSpPr>
        <dsp:cNvPr id="0" name=""/>
        <dsp:cNvSpPr/>
      </dsp:nvSpPr>
      <dsp:spPr>
        <a:xfrm>
          <a:off x="1926352" y="1648655"/>
          <a:ext cx="384751" cy="1034018"/>
        </a:xfrm>
        <a:custGeom>
          <a:avLst/>
          <a:gdLst/>
          <a:ahLst/>
          <a:cxnLst/>
          <a:rect l="0" t="0" r="0" b="0"/>
          <a:pathLst>
            <a:path>
              <a:moveTo>
                <a:pt x="0" y="0"/>
              </a:moveTo>
              <a:lnTo>
                <a:pt x="192375" y="0"/>
              </a:lnTo>
              <a:lnTo>
                <a:pt x="192375" y="1034018"/>
              </a:lnTo>
              <a:lnTo>
                <a:pt x="384751" y="10340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ABE99A-BE8B-4B8D-BAD8-A686139AFE95}">
      <dsp:nvSpPr>
        <dsp:cNvPr id="0" name=""/>
        <dsp:cNvSpPr/>
      </dsp:nvSpPr>
      <dsp:spPr>
        <a:xfrm>
          <a:off x="4234859" y="568916"/>
          <a:ext cx="387348" cy="91440"/>
        </a:xfrm>
        <a:custGeom>
          <a:avLst/>
          <a:gdLst/>
          <a:ahLst/>
          <a:cxnLst/>
          <a:rect l="0" t="0" r="0" b="0"/>
          <a:pathLst>
            <a:path>
              <a:moveTo>
                <a:pt x="0" y="45720"/>
              </a:moveTo>
              <a:lnTo>
                <a:pt x="38734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DDF08B-8FB8-4518-A067-C3D474D9888F}">
      <dsp:nvSpPr>
        <dsp:cNvPr id="0" name=""/>
        <dsp:cNvSpPr/>
      </dsp:nvSpPr>
      <dsp:spPr>
        <a:xfrm>
          <a:off x="1926352" y="614636"/>
          <a:ext cx="384751" cy="1034018"/>
        </a:xfrm>
        <a:custGeom>
          <a:avLst/>
          <a:gdLst/>
          <a:ahLst/>
          <a:cxnLst/>
          <a:rect l="0" t="0" r="0" b="0"/>
          <a:pathLst>
            <a:path>
              <a:moveTo>
                <a:pt x="0" y="1034018"/>
              </a:moveTo>
              <a:lnTo>
                <a:pt x="192375" y="1034018"/>
              </a:lnTo>
              <a:lnTo>
                <a:pt x="192375" y="0"/>
              </a:lnTo>
              <a:lnTo>
                <a:pt x="38475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7E9E99-0176-4931-92D9-9508C9C99FF3}">
      <dsp:nvSpPr>
        <dsp:cNvPr id="0" name=""/>
        <dsp:cNvSpPr/>
      </dsp:nvSpPr>
      <dsp:spPr>
        <a:xfrm>
          <a:off x="2596" y="1355282"/>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SDK</a:t>
          </a:r>
        </a:p>
      </dsp:txBody>
      <dsp:txXfrm>
        <a:off x="2596" y="1355282"/>
        <a:ext cx="1923755" cy="586745"/>
      </dsp:txXfrm>
    </dsp:sp>
    <dsp:sp modelId="{0ECBCBC3-D763-4B33-A855-52FFF547DC7C}">
      <dsp:nvSpPr>
        <dsp:cNvPr id="0" name=""/>
        <dsp:cNvSpPr/>
      </dsp:nvSpPr>
      <dsp:spPr>
        <a:xfrm>
          <a:off x="2311104" y="321263"/>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Client Developer Libraries</a:t>
          </a:r>
        </a:p>
      </dsp:txBody>
      <dsp:txXfrm>
        <a:off x="2311104" y="321263"/>
        <a:ext cx="1923755" cy="586745"/>
      </dsp:txXfrm>
    </dsp:sp>
    <dsp:sp modelId="{1056425D-698D-4BEB-B6A1-5A10FA4B68C0}">
      <dsp:nvSpPr>
        <dsp:cNvPr id="0" name=""/>
        <dsp:cNvSpPr/>
      </dsp:nvSpPr>
      <dsp:spPr>
        <a:xfrm>
          <a:off x="4622208" y="321263"/>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Resource Fetching</a:t>
          </a:r>
        </a:p>
      </dsp:txBody>
      <dsp:txXfrm>
        <a:off x="4622208" y="321263"/>
        <a:ext cx="1923755" cy="586745"/>
      </dsp:txXfrm>
    </dsp:sp>
    <dsp:sp modelId="{213D6F34-B542-4401-A8B4-1EB789F41A84}">
      <dsp:nvSpPr>
        <dsp:cNvPr id="0" name=""/>
        <dsp:cNvSpPr/>
      </dsp:nvSpPr>
      <dsp:spPr>
        <a:xfrm>
          <a:off x="2311104" y="2389301"/>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Auth Server Development Libraries</a:t>
          </a:r>
        </a:p>
      </dsp:txBody>
      <dsp:txXfrm>
        <a:off x="2311104" y="2389301"/>
        <a:ext cx="1923755" cy="586745"/>
      </dsp:txXfrm>
    </dsp:sp>
    <dsp:sp modelId="{CA954852-1502-4AD1-919E-38E59240A6CB}">
      <dsp:nvSpPr>
        <dsp:cNvPr id="0" name=""/>
        <dsp:cNvSpPr/>
      </dsp:nvSpPr>
      <dsp:spPr>
        <a:xfrm>
          <a:off x="4622208" y="1148478"/>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Authenticated Client Management</a:t>
          </a:r>
        </a:p>
      </dsp:txBody>
      <dsp:txXfrm>
        <a:off x="4622208" y="1148478"/>
        <a:ext cx="1923755" cy="586745"/>
      </dsp:txXfrm>
    </dsp:sp>
    <dsp:sp modelId="{F89C74CA-9A51-409B-A414-3C1E27F62AF5}">
      <dsp:nvSpPr>
        <dsp:cNvPr id="0" name=""/>
        <dsp:cNvSpPr/>
      </dsp:nvSpPr>
      <dsp:spPr>
        <a:xfrm>
          <a:off x="4622208" y="1975693"/>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Session Management</a:t>
          </a:r>
        </a:p>
      </dsp:txBody>
      <dsp:txXfrm>
        <a:off x="4622208" y="1975693"/>
        <a:ext cx="1923755" cy="586745"/>
      </dsp:txXfrm>
    </dsp:sp>
    <dsp:sp modelId="{429F62D4-B466-43FF-8260-41099C46E55D}">
      <dsp:nvSpPr>
        <dsp:cNvPr id="0" name=""/>
        <dsp:cNvSpPr/>
      </dsp:nvSpPr>
      <dsp:spPr>
        <a:xfrm>
          <a:off x="4622208" y="2802908"/>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Role-based Auth</a:t>
          </a:r>
        </a:p>
      </dsp:txBody>
      <dsp:txXfrm>
        <a:off x="4622208" y="2802908"/>
        <a:ext cx="1923755" cy="586745"/>
      </dsp:txXfrm>
    </dsp:sp>
    <dsp:sp modelId="{30024128-2D42-4F4A-B355-0AA283C80393}">
      <dsp:nvSpPr>
        <dsp:cNvPr id="0" name=""/>
        <dsp:cNvSpPr/>
      </dsp:nvSpPr>
      <dsp:spPr>
        <a:xfrm>
          <a:off x="4622208" y="3630123"/>
          <a:ext cx="1923755" cy="58674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Deployment</a:t>
          </a:r>
        </a:p>
      </dsp:txBody>
      <dsp:txXfrm>
        <a:off x="4622208" y="3630123"/>
        <a:ext cx="1923755" cy="5867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20-Jun-23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20-Jun-23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sldNum="0"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Kerberos_(protocol)" TargetMode="External"/><Relationship Id="rId7" Type="http://schemas.openxmlformats.org/officeDocument/2006/relationships/hyperlink" Target="https://auth0.com/blog/what-is-an-authentication-server/"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5.xml"/><Relationship Id="rId6" Type="http://schemas.openxmlformats.org/officeDocument/2006/relationships/hyperlink" Target="https://www.rfc-editor.org/rfc/rfc7519" TargetMode="External"/><Relationship Id="rId5" Type="http://schemas.openxmlformats.org/officeDocument/2006/relationships/hyperlink" Target="https://auth0.com/docs/get-started/auth0-overview" TargetMode="External"/><Relationship Id="rId4" Type="http://schemas.openxmlformats.org/officeDocument/2006/relationships/hyperlink" Target="https://oauth.net/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29511" y="4646908"/>
            <a:ext cx="6308795" cy="1617326"/>
          </a:xfrm>
        </p:spPr>
        <p:txBody>
          <a:bodyPr/>
          <a:lstStyle/>
          <a:p>
            <a:r>
              <a:rPr lang="en-US" sz="3000" b="1" dirty="0">
                <a:cs typeface="Times New Roman" panose="02020603050405020304" pitchFamily="18" charset="0"/>
              </a:rPr>
              <a:t>Cross-Application Web API Authorization using a Centralized Server</a:t>
            </a:r>
            <a:br>
              <a:rPr lang="en-US" dirty="0">
                <a:cs typeface="Times New Roman" panose="02020603050405020304" pitchFamily="18" charset="0"/>
              </a:rPr>
            </a:br>
            <a:endParaRPr lang="en-US" sz="1600" dirty="0">
              <a:cs typeface="Times New Roman" panose="02020603050405020304" pitchFamily="18"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733753" y="1820903"/>
            <a:ext cx="4123760" cy="2056950"/>
          </a:xfrm>
        </p:spPr>
        <p:txBody>
          <a:bodyPr>
            <a:noAutofit/>
          </a:bodyPr>
          <a:lstStyle/>
          <a:p>
            <a:pPr>
              <a:spcBef>
                <a:spcPts val="600"/>
              </a:spcBef>
            </a:pPr>
            <a:r>
              <a:rPr lang="en-US" sz="2000" dirty="0">
                <a:latin typeface="+mj-lt"/>
                <a:cs typeface="Times New Roman" panose="02020603050405020304" pitchFamily="18" charset="0"/>
              </a:rPr>
              <a:t>Presented by:</a:t>
            </a:r>
          </a:p>
          <a:p>
            <a:pPr>
              <a:spcBef>
                <a:spcPts val="600"/>
              </a:spcBef>
            </a:pPr>
            <a:r>
              <a:rPr lang="en-US" sz="2000" dirty="0">
                <a:latin typeface="+mj-lt"/>
                <a:cs typeface="Times New Roman" panose="02020603050405020304" pitchFamily="18" charset="0"/>
              </a:rPr>
              <a:t>- U Chanakya Srinivas(4NI18IS106) </a:t>
            </a:r>
          </a:p>
          <a:p>
            <a:pPr>
              <a:spcBef>
                <a:spcPts val="600"/>
              </a:spcBef>
            </a:pPr>
            <a:r>
              <a:rPr lang="en-US" sz="2000" dirty="0">
                <a:latin typeface="+mj-lt"/>
                <a:cs typeface="Times New Roman" panose="02020603050405020304" pitchFamily="18" charset="0"/>
              </a:rPr>
              <a:t>- Bhanuprasad L(4NI19IS021)</a:t>
            </a:r>
          </a:p>
          <a:p>
            <a:pPr>
              <a:spcBef>
                <a:spcPts val="600"/>
              </a:spcBef>
            </a:pPr>
            <a:r>
              <a:rPr lang="en-US" sz="2000" dirty="0">
                <a:latin typeface="+mj-lt"/>
                <a:cs typeface="Times New Roman" panose="02020603050405020304" pitchFamily="18" charset="0"/>
              </a:rPr>
              <a:t>- Rohit V Raichur(4NI19IS077)</a:t>
            </a:r>
          </a:p>
          <a:p>
            <a:pPr>
              <a:spcBef>
                <a:spcPts val="600"/>
              </a:spcBef>
            </a:pPr>
            <a:r>
              <a:rPr lang="en-US" sz="2000" dirty="0">
                <a:latin typeface="+mj-lt"/>
                <a:cs typeface="Times New Roman" panose="02020603050405020304" pitchFamily="18" charset="0"/>
              </a:rPr>
              <a:t>- Shreyas G </a:t>
            </a:r>
            <a:r>
              <a:rPr lang="en-US" sz="2000" dirty="0" err="1">
                <a:latin typeface="+mj-lt"/>
                <a:cs typeface="Times New Roman" panose="02020603050405020304" pitchFamily="18" charset="0"/>
              </a:rPr>
              <a:t>Trivikram</a:t>
            </a:r>
            <a:r>
              <a:rPr lang="en-US" sz="2000" dirty="0">
                <a:latin typeface="+mj-lt"/>
                <a:cs typeface="Times New Roman" panose="02020603050405020304" pitchFamily="18" charset="0"/>
              </a:rPr>
              <a:t>(4NI19IS094)</a:t>
            </a:r>
          </a:p>
        </p:txBody>
      </p:sp>
      <p:sp>
        <p:nvSpPr>
          <p:cNvPr id="4" name="TextBox 3">
            <a:extLst>
              <a:ext uri="{FF2B5EF4-FFF2-40B4-BE49-F238E27FC236}">
                <a16:creationId xmlns:a16="http://schemas.microsoft.com/office/drawing/2014/main" id="{C74B069D-5B4C-27C2-F6C8-7E41DD08AE59}"/>
              </a:ext>
            </a:extLst>
          </p:cNvPr>
          <p:cNvSpPr txBox="1"/>
          <p:nvPr/>
        </p:nvSpPr>
        <p:spPr>
          <a:xfrm>
            <a:off x="7733753" y="4139076"/>
            <a:ext cx="2816600" cy="1015663"/>
          </a:xfrm>
          <a:prstGeom prst="rect">
            <a:avLst/>
          </a:prstGeom>
          <a:noFill/>
        </p:spPr>
        <p:txBody>
          <a:bodyPr wrap="square" rtlCol="0">
            <a:spAutoFit/>
          </a:bodyPr>
          <a:lstStyle/>
          <a:p>
            <a:r>
              <a:rPr lang="en-US" sz="2000" dirty="0">
                <a:latin typeface="+mj-lt"/>
                <a:cs typeface="Times New Roman" panose="02020603050405020304" pitchFamily="18" charset="0"/>
              </a:rPr>
              <a:t>Under the guidance of:</a:t>
            </a:r>
          </a:p>
          <a:p>
            <a:r>
              <a:rPr lang="en-US" sz="2000" dirty="0">
                <a:latin typeface="+mj-lt"/>
                <a:cs typeface="Times New Roman" panose="02020603050405020304" pitchFamily="18" charset="0"/>
              </a:rPr>
              <a:t>Mr. Rajesh N</a:t>
            </a:r>
          </a:p>
          <a:p>
            <a:r>
              <a:rPr lang="en-US" sz="2000" dirty="0">
                <a:latin typeface="+mj-lt"/>
                <a:cs typeface="Times New Roman" panose="02020603050405020304" pitchFamily="18" charset="0"/>
              </a:rPr>
              <a:t>Assistant professor</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Connector 126">
            <a:extLst>
              <a:ext uri="{FF2B5EF4-FFF2-40B4-BE49-F238E27FC236}">
                <a16:creationId xmlns:a16="http://schemas.microsoft.com/office/drawing/2014/main" id="{0C52A9C0-AA2D-4B89-9DD0-91EE8DEC4B8C}"/>
              </a:ext>
            </a:extLst>
          </p:cNvPr>
          <p:cNvCxnSpPr>
            <a:cxnSpLocks/>
            <a:stCxn id="53" idx="1"/>
            <a:endCxn id="34" idx="3"/>
          </p:cNvCxnSpPr>
          <p:nvPr/>
        </p:nvCxnSpPr>
        <p:spPr>
          <a:xfrm flipH="1" flipV="1">
            <a:off x="2278756" y="1085897"/>
            <a:ext cx="1722099" cy="458927"/>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0C1FE78E-240C-49D7-8F7F-FBBDD8786C50}"/>
              </a:ext>
            </a:extLst>
          </p:cNvPr>
          <p:cNvSpPr/>
          <p:nvPr/>
        </p:nvSpPr>
        <p:spPr>
          <a:xfrm>
            <a:off x="3898172" y="2304317"/>
            <a:ext cx="960120" cy="455011"/>
          </a:xfrm>
          <a:custGeom>
            <a:avLst/>
            <a:gdLst>
              <a:gd name="connsiteX0" fmla="*/ 0 w 960120"/>
              <a:gd name="connsiteY0" fmla="*/ 0 h 455011"/>
              <a:gd name="connsiteX1" fmla="*/ 460858 w 960120"/>
              <a:gd name="connsiteY1" fmla="*/ 0 h 455011"/>
              <a:gd name="connsiteX2" fmla="*/ 960120 w 960120"/>
              <a:gd name="connsiteY2" fmla="*/ 0 h 455011"/>
              <a:gd name="connsiteX3" fmla="*/ 960120 w 960120"/>
              <a:gd name="connsiteY3" fmla="*/ 455011 h 455011"/>
              <a:gd name="connsiteX4" fmla="*/ 508864 w 960120"/>
              <a:gd name="connsiteY4" fmla="*/ 455011 h 455011"/>
              <a:gd name="connsiteX5" fmla="*/ 0 w 960120"/>
              <a:gd name="connsiteY5" fmla="*/ 455011 h 455011"/>
              <a:gd name="connsiteX6" fmla="*/ 0 w 960120"/>
              <a:gd name="connsiteY6" fmla="*/ 0 h 45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120" h="455011" fill="none" extrusionOk="0">
                <a:moveTo>
                  <a:pt x="0" y="0"/>
                </a:moveTo>
                <a:cubicBezTo>
                  <a:pt x="165024" y="-7072"/>
                  <a:pt x="305102" y="52699"/>
                  <a:pt x="460858" y="0"/>
                </a:cubicBezTo>
                <a:cubicBezTo>
                  <a:pt x="616614" y="-52699"/>
                  <a:pt x="774426" y="38272"/>
                  <a:pt x="960120" y="0"/>
                </a:cubicBezTo>
                <a:cubicBezTo>
                  <a:pt x="995505" y="170184"/>
                  <a:pt x="947466" y="296887"/>
                  <a:pt x="960120" y="455011"/>
                </a:cubicBezTo>
                <a:cubicBezTo>
                  <a:pt x="818723" y="499643"/>
                  <a:pt x="623193" y="429071"/>
                  <a:pt x="508864" y="455011"/>
                </a:cubicBezTo>
                <a:cubicBezTo>
                  <a:pt x="394535" y="480951"/>
                  <a:pt x="170121" y="422680"/>
                  <a:pt x="0" y="455011"/>
                </a:cubicBezTo>
                <a:cubicBezTo>
                  <a:pt x="-48096" y="254977"/>
                  <a:pt x="42" y="207759"/>
                  <a:pt x="0" y="0"/>
                </a:cubicBezTo>
                <a:close/>
              </a:path>
              <a:path w="960120" h="455011" stroke="0" extrusionOk="0">
                <a:moveTo>
                  <a:pt x="0" y="0"/>
                </a:moveTo>
                <a:cubicBezTo>
                  <a:pt x="139754" y="-32457"/>
                  <a:pt x="345093" y="15847"/>
                  <a:pt x="480060" y="0"/>
                </a:cubicBezTo>
                <a:cubicBezTo>
                  <a:pt x="615027" y="-15847"/>
                  <a:pt x="760241" y="25579"/>
                  <a:pt x="960120" y="0"/>
                </a:cubicBezTo>
                <a:cubicBezTo>
                  <a:pt x="986765" y="151972"/>
                  <a:pt x="951983" y="275165"/>
                  <a:pt x="960120" y="455011"/>
                </a:cubicBezTo>
                <a:cubicBezTo>
                  <a:pt x="849117" y="467353"/>
                  <a:pt x="626786" y="405822"/>
                  <a:pt x="508864" y="455011"/>
                </a:cubicBezTo>
                <a:cubicBezTo>
                  <a:pt x="390942" y="504200"/>
                  <a:pt x="136502" y="434225"/>
                  <a:pt x="0" y="455011"/>
                </a:cubicBezTo>
                <a:cubicBezTo>
                  <a:pt x="-13746" y="300661"/>
                  <a:pt x="14423" y="209641"/>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2091018771">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App2</a:t>
            </a:r>
          </a:p>
        </p:txBody>
      </p:sp>
      <p:sp>
        <p:nvSpPr>
          <p:cNvPr id="53" name="正方形/長方形 52">
            <a:extLst>
              <a:ext uri="{FF2B5EF4-FFF2-40B4-BE49-F238E27FC236}">
                <a16:creationId xmlns:a16="http://schemas.microsoft.com/office/drawing/2014/main" id="{6862B001-899E-4D7F-83A6-61CCB5064CE7}"/>
              </a:ext>
            </a:extLst>
          </p:cNvPr>
          <p:cNvSpPr/>
          <p:nvPr/>
        </p:nvSpPr>
        <p:spPr>
          <a:xfrm>
            <a:off x="4000855" y="1231581"/>
            <a:ext cx="960120" cy="626485"/>
          </a:xfrm>
          <a:custGeom>
            <a:avLst/>
            <a:gdLst>
              <a:gd name="connsiteX0" fmla="*/ 0 w 960120"/>
              <a:gd name="connsiteY0" fmla="*/ 0 h 626485"/>
              <a:gd name="connsiteX1" fmla="*/ 451256 w 960120"/>
              <a:gd name="connsiteY1" fmla="*/ 0 h 626485"/>
              <a:gd name="connsiteX2" fmla="*/ 960120 w 960120"/>
              <a:gd name="connsiteY2" fmla="*/ 0 h 626485"/>
              <a:gd name="connsiteX3" fmla="*/ 960120 w 960120"/>
              <a:gd name="connsiteY3" fmla="*/ 300713 h 626485"/>
              <a:gd name="connsiteX4" fmla="*/ 960120 w 960120"/>
              <a:gd name="connsiteY4" fmla="*/ 626485 h 626485"/>
              <a:gd name="connsiteX5" fmla="*/ 480060 w 960120"/>
              <a:gd name="connsiteY5" fmla="*/ 626485 h 626485"/>
              <a:gd name="connsiteX6" fmla="*/ 0 w 960120"/>
              <a:gd name="connsiteY6" fmla="*/ 626485 h 626485"/>
              <a:gd name="connsiteX7" fmla="*/ 0 w 960120"/>
              <a:gd name="connsiteY7" fmla="*/ 313243 h 626485"/>
              <a:gd name="connsiteX8" fmla="*/ 0 w 960120"/>
              <a:gd name="connsiteY8" fmla="*/ 0 h 62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120" h="626485" fill="none" extrusionOk="0">
                <a:moveTo>
                  <a:pt x="0" y="0"/>
                </a:moveTo>
                <a:cubicBezTo>
                  <a:pt x="188826" y="-25521"/>
                  <a:pt x="308165" y="17684"/>
                  <a:pt x="451256" y="0"/>
                </a:cubicBezTo>
                <a:cubicBezTo>
                  <a:pt x="594347" y="-17684"/>
                  <a:pt x="720518" y="34500"/>
                  <a:pt x="960120" y="0"/>
                </a:cubicBezTo>
                <a:cubicBezTo>
                  <a:pt x="976674" y="115969"/>
                  <a:pt x="949177" y="151020"/>
                  <a:pt x="960120" y="300713"/>
                </a:cubicBezTo>
                <a:cubicBezTo>
                  <a:pt x="971063" y="450406"/>
                  <a:pt x="931888" y="491661"/>
                  <a:pt x="960120" y="626485"/>
                </a:cubicBezTo>
                <a:cubicBezTo>
                  <a:pt x="722562" y="668702"/>
                  <a:pt x="677206" y="608805"/>
                  <a:pt x="480060" y="626485"/>
                </a:cubicBezTo>
                <a:cubicBezTo>
                  <a:pt x="282914" y="644165"/>
                  <a:pt x="205466" y="608786"/>
                  <a:pt x="0" y="626485"/>
                </a:cubicBezTo>
                <a:cubicBezTo>
                  <a:pt x="-28090" y="500266"/>
                  <a:pt x="24364" y="409436"/>
                  <a:pt x="0" y="313243"/>
                </a:cubicBezTo>
                <a:cubicBezTo>
                  <a:pt x="-24364" y="217050"/>
                  <a:pt x="24191" y="145034"/>
                  <a:pt x="0" y="0"/>
                </a:cubicBezTo>
                <a:close/>
              </a:path>
              <a:path w="960120" h="626485" stroke="0" extrusionOk="0">
                <a:moveTo>
                  <a:pt x="0" y="0"/>
                </a:moveTo>
                <a:cubicBezTo>
                  <a:pt x="166204" y="-28376"/>
                  <a:pt x="304185" y="38749"/>
                  <a:pt x="480060" y="0"/>
                </a:cubicBezTo>
                <a:cubicBezTo>
                  <a:pt x="655935" y="-38749"/>
                  <a:pt x="726165" y="19985"/>
                  <a:pt x="960120" y="0"/>
                </a:cubicBezTo>
                <a:cubicBezTo>
                  <a:pt x="989891" y="107834"/>
                  <a:pt x="924645" y="230340"/>
                  <a:pt x="960120" y="306978"/>
                </a:cubicBezTo>
                <a:cubicBezTo>
                  <a:pt x="995595" y="383616"/>
                  <a:pt x="924312" y="551304"/>
                  <a:pt x="960120" y="626485"/>
                </a:cubicBezTo>
                <a:cubicBezTo>
                  <a:pt x="815643" y="645812"/>
                  <a:pt x="662999" y="584704"/>
                  <a:pt x="489661" y="626485"/>
                </a:cubicBezTo>
                <a:cubicBezTo>
                  <a:pt x="316323" y="668266"/>
                  <a:pt x="187136" y="604569"/>
                  <a:pt x="0" y="626485"/>
                </a:cubicBezTo>
                <a:cubicBezTo>
                  <a:pt x="-16973" y="484427"/>
                  <a:pt x="582" y="435037"/>
                  <a:pt x="0" y="306978"/>
                </a:cubicBezTo>
                <a:cubicBezTo>
                  <a:pt x="-582" y="178919"/>
                  <a:pt x="30393" y="132016"/>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579111871">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App1</a:t>
            </a:r>
          </a:p>
        </p:txBody>
      </p:sp>
      <p:sp>
        <p:nvSpPr>
          <p:cNvPr id="34" name="正方形/長方形 33">
            <a:extLst>
              <a:ext uri="{FF2B5EF4-FFF2-40B4-BE49-F238E27FC236}">
                <a16:creationId xmlns:a16="http://schemas.microsoft.com/office/drawing/2014/main" id="{949C1DE9-1736-4D5B-9F62-AD32F9ED3D28}"/>
              </a:ext>
            </a:extLst>
          </p:cNvPr>
          <p:cNvSpPr/>
          <p:nvPr/>
        </p:nvSpPr>
        <p:spPr>
          <a:xfrm>
            <a:off x="593765" y="719341"/>
            <a:ext cx="1684991" cy="733112"/>
          </a:xfrm>
          <a:custGeom>
            <a:avLst/>
            <a:gdLst>
              <a:gd name="connsiteX0" fmla="*/ 0 w 1684991"/>
              <a:gd name="connsiteY0" fmla="*/ 0 h 733112"/>
              <a:gd name="connsiteX1" fmla="*/ 511114 w 1684991"/>
              <a:gd name="connsiteY1" fmla="*/ 0 h 733112"/>
              <a:gd name="connsiteX2" fmla="*/ 1072778 w 1684991"/>
              <a:gd name="connsiteY2" fmla="*/ 0 h 733112"/>
              <a:gd name="connsiteX3" fmla="*/ 1684991 w 1684991"/>
              <a:gd name="connsiteY3" fmla="*/ 0 h 733112"/>
              <a:gd name="connsiteX4" fmla="*/ 1684991 w 1684991"/>
              <a:gd name="connsiteY4" fmla="*/ 351894 h 733112"/>
              <a:gd name="connsiteX5" fmla="*/ 1684991 w 1684991"/>
              <a:gd name="connsiteY5" fmla="*/ 733112 h 733112"/>
              <a:gd name="connsiteX6" fmla="*/ 1157027 w 1684991"/>
              <a:gd name="connsiteY6" fmla="*/ 733112 h 733112"/>
              <a:gd name="connsiteX7" fmla="*/ 645913 w 1684991"/>
              <a:gd name="connsiteY7" fmla="*/ 733112 h 733112"/>
              <a:gd name="connsiteX8" fmla="*/ 0 w 1684991"/>
              <a:gd name="connsiteY8" fmla="*/ 733112 h 733112"/>
              <a:gd name="connsiteX9" fmla="*/ 0 w 1684991"/>
              <a:gd name="connsiteY9" fmla="*/ 373887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168441" y="-5800"/>
                  <a:pt x="273142" y="48268"/>
                  <a:pt x="511114" y="0"/>
                </a:cubicBezTo>
                <a:cubicBezTo>
                  <a:pt x="749086" y="-48268"/>
                  <a:pt x="799500" y="55027"/>
                  <a:pt x="1072778" y="0"/>
                </a:cubicBezTo>
                <a:cubicBezTo>
                  <a:pt x="1346056" y="-55027"/>
                  <a:pt x="1528996" y="60338"/>
                  <a:pt x="1684991" y="0"/>
                </a:cubicBezTo>
                <a:cubicBezTo>
                  <a:pt x="1702284" y="149308"/>
                  <a:pt x="1669381" y="263095"/>
                  <a:pt x="1684991" y="351894"/>
                </a:cubicBezTo>
                <a:cubicBezTo>
                  <a:pt x="1700601" y="440693"/>
                  <a:pt x="1660676" y="624357"/>
                  <a:pt x="1684991" y="733112"/>
                </a:cubicBezTo>
                <a:cubicBezTo>
                  <a:pt x="1506638" y="759594"/>
                  <a:pt x="1292913" y="732865"/>
                  <a:pt x="1157027" y="733112"/>
                </a:cubicBezTo>
                <a:cubicBezTo>
                  <a:pt x="1021141" y="733359"/>
                  <a:pt x="871897" y="673824"/>
                  <a:pt x="645913" y="733112"/>
                </a:cubicBezTo>
                <a:cubicBezTo>
                  <a:pt x="419929" y="792400"/>
                  <a:pt x="293279" y="665745"/>
                  <a:pt x="0" y="733112"/>
                </a:cubicBezTo>
                <a:cubicBezTo>
                  <a:pt x="-42636" y="567483"/>
                  <a:pt x="38355" y="500821"/>
                  <a:pt x="0" y="373887"/>
                </a:cubicBezTo>
                <a:cubicBezTo>
                  <a:pt x="-38355" y="246954"/>
                  <a:pt x="4002" y="122774"/>
                  <a:pt x="0" y="0"/>
                </a:cubicBezTo>
                <a:close/>
              </a:path>
              <a:path w="1684991" h="733112" stroke="0" extrusionOk="0">
                <a:moveTo>
                  <a:pt x="0" y="0"/>
                </a:moveTo>
                <a:cubicBezTo>
                  <a:pt x="181015" y="-54651"/>
                  <a:pt x="367239" y="16857"/>
                  <a:pt x="561664" y="0"/>
                </a:cubicBezTo>
                <a:cubicBezTo>
                  <a:pt x="756089" y="-16857"/>
                  <a:pt x="850452" y="59066"/>
                  <a:pt x="1123327" y="0"/>
                </a:cubicBezTo>
                <a:cubicBezTo>
                  <a:pt x="1396202" y="-59066"/>
                  <a:pt x="1561476" y="39279"/>
                  <a:pt x="1684991" y="0"/>
                </a:cubicBezTo>
                <a:cubicBezTo>
                  <a:pt x="1693233" y="148809"/>
                  <a:pt x="1681530" y="201996"/>
                  <a:pt x="1684991" y="366556"/>
                </a:cubicBezTo>
                <a:cubicBezTo>
                  <a:pt x="1688452" y="531116"/>
                  <a:pt x="1661683" y="633686"/>
                  <a:pt x="1684991" y="733112"/>
                </a:cubicBezTo>
                <a:cubicBezTo>
                  <a:pt x="1446903" y="799454"/>
                  <a:pt x="1226873" y="681927"/>
                  <a:pt x="1106477" y="733112"/>
                </a:cubicBezTo>
                <a:cubicBezTo>
                  <a:pt x="986081" y="784297"/>
                  <a:pt x="658022" y="699359"/>
                  <a:pt x="544814" y="733112"/>
                </a:cubicBezTo>
                <a:cubicBezTo>
                  <a:pt x="431606" y="766865"/>
                  <a:pt x="235285" y="675642"/>
                  <a:pt x="0" y="733112"/>
                </a:cubicBezTo>
                <a:cubicBezTo>
                  <a:pt x="-9538" y="645579"/>
                  <a:pt x="36402" y="516922"/>
                  <a:pt x="0" y="388549"/>
                </a:cubicBezTo>
                <a:cubicBezTo>
                  <a:pt x="-36402" y="260176"/>
                  <a:pt x="3601" y="11622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2558881134">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Private Service</a:t>
            </a:r>
          </a:p>
        </p:txBody>
      </p:sp>
      <p:sp>
        <p:nvSpPr>
          <p:cNvPr id="10" name="Straight Arrow Connector 9">
            <a:extLst>
              <a:ext uri="{FF2B5EF4-FFF2-40B4-BE49-F238E27FC236}">
                <a16:creationId xmlns:a16="http://schemas.microsoft.com/office/drawing/2014/main" id="{A22CDA3D-BEB4-4F91-9AAB-194742D10B4B}"/>
              </a:ext>
            </a:extLst>
          </p:cNvPr>
          <p:cNvSpPr/>
          <p:nvPr/>
        </p:nvSpPr>
        <p:spPr>
          <a:xfrm rot="8801262" flipV="1">
            <a:off x="2070223" y="2174077"/>
            <a:ext cx="2139154" cy="119389"/>
          </a:xfrm>
          <a:prstGeom prst="straightConnector1">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333333"/>
              </a:solidFill>
            </a:endParaRPr>
          </a:p>
        </p:txBody>
      </p:sp>
      <p:sp>
        <p:nvSpPr>
          <p:cNvPr id="62" name="Straight Arrow Connector 61">
            <a:extLst>
              <a:ext uri="{FF2B5EF4-FFF2-40B4-BE49-F238E27FC236}">
                <a16:creationId xmlns:a16="http://schemas.microsoft.com/office/drawing/2014/main" id="{C2610D31-FD5A-2E59-C855-D9F4DD65D524}"/>
              </a:ext>
            </a:extLst>
          </p:cNvPr>
          <p:cNvSpPr/>
          <p:nvPr/>
        </p:nvSpPr>
        <p:spPr>
          <a:xfrm rot="8801262">
            <a:off x="2345708" y="1362878"/>
            <a:ext cx="1588190" cy="718979"/>
          </a:xfrm>
          <a:prstGeom prst="straightConnector1">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333333"/>
              </a:solidFill>
            </a:endParaRPr>
          </a:p>
        </p:txBody>
      </p:sp>
      <p:cxnSp>
        <p:nvCxnSpPr>
          <p:cNvPr id="70" name="Straight Connector 69">
            <a:extLst>
              <a:ext uri="{FF2B5EF4-FFF2-40B4-BE49-F238E27FC236}">
                <a16:creationId xmlns:a16="http://schemas.microsoft.com/office/drawing/2014/main" id="{CB0674BA-C594-207B-1A98-6F5FDDB94B4D}"/>
              </a:ext>
            </a:extLst>
          </p:cNvPr>
          <p:cNvCxnSpPr>
            <a:cxnSpLocks/>
            <a:stCxn id="101" idx="1"/>
            <a:endCxn id="89" idx="3"/>
          </p:cNvCxnSpPr>
          <p:nvPr/>
        </p:nvCxnSpPr>
        <p:spPr>
          <a:xfrm flipH="1">
            <a:off x="2278756" y="2531823"/>
            <a:ext cx="1619416" cy="473460"/>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F26314-BB10-2D1F-B7AE-3D6417181937}"/>
              </a:ext>
            </a:extLst>
          </p:cNvPr>
          <p:cNvCxnSpPr>
            <a:cxnSpLocks/>
            <a:stCxn id="101" idx="1"/>
            <a:endCxn id="88" idx="3"/>
          </p:cNvCxnSpPr>
          <p:nvPr/>
        </p:nvCxnSpPr>
        <p:spPr>
          <a:xfrm flipH="1" flipV="1">
            <a:off x="2278756" y="2045590"/>
            <a:ext cx="1619416" cy="486233"/>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正方形/長方形 33">
            <a:extLst>
              <a:ext uri="{FF2B5EF4-FFF2-40B4-BE49-F238E27FC236}">
                <a16:creationId xmlns:a16="http://schemas.microsoft.com/office/drawing/2014/main" id="{2EED45D7-4F5A-C948-897A-3F5553F6B6E5}"/>
              </a:ext>
            </a:extLst>
          </p:cNvPr>
          <p:cNvSpPr/>
          <p:nvPr/>
        </p:nvSpPr>
        <p:spPr>
          <a:xfrm>
            <a:off x="593765" y="1679034"/>
            <a:ext cx="1684991" cy="733112"/>
          </a:xfrm>
          <a:custGeom>
            <a:avLst/>
            <a:gdLst>
              <a:gd name="connsiteX0" fmla="*/ 0 w 1684991"/>
              <a:gd name="connsiteY0" fmla="*/ 0 h 733112"/>
              <a:gd name="connsiteX1" fmla="*/ 544814 w 1684991"/>
              <a:gd name="connsiteY1" fmla="*/ 0 h 733112"/>
              <a:gd name="connsiteX2" fmla="*/ 1123327 w 1684991"/>
              <a:gd name="connsiteY2" fmla="*/ 0 h 733112"/>
              <a:gd name="connsiteX3" fmla="*/ 1684991 w 1684991"/>
              <a:gd name="connsiteY3" fmla="*/ 0 h 733112"/>
              <a:gd name="connsiteX4" fmla="*/ 1684991 w 1684991"/>
              <a:gd name="connsiteY4" fmla="*/ 381218 h 733112"/>
              <a:gd name="connsiteX5" fmla="*/ 1684991 w 1684991"/>
              <a:gd name="connsiteY5" fmla="*/ 733112 h 733112"/>
              <a:gd name="connsiteX6" fmla="*/ 1173877 w 1684991"/>
              <a:gd name="connsiteY6" fmla="*/ 733112 h 733112"/>
              <a:gd name="connsiteX7" fmla="*/ 595363 w 1684991"/>
              <a:gd name="connsiteY7" fmla="*/ 733112 h 733112"/>
              <a:gd name="connsiteX8" fmla="*/ 0 w 1684991"/>
              <a:gd name="connsiteY8" fmla="*/ 733112 h 733112"/>
              <a:gd name="connsiteX9" fmla="*/ 0 w 1684991"/>
              <a:gd name="connsiteY9" fmla="*/ 381218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134907" y="-18830"/>
                  <a:pt x="351757" y="17546"/>
                  <a:pt x="544814" y="0"/>
                </a:cubicBezTo>
                <a:cubicBezTo>
                  <a:pt x="737871" y="-17546"/>
                  <a:pt x="849247" y="46604"/>
                  <a:pt x="1123327" y="0"/>
                </a:cubicBezTo>
                <a:cubicBezTo>
                  <a:pt x="1397407" y="-46604"/>
                  <a:pt x="1417185" y="43888"/>
                  <a:pt x="1684991" y="0"/>
                </a:cubicBezTo>
                <a:cubicBezTo>
                  <a:pt x="1723491" y="91825"/>
                  <a:pt x="1659178" y="258974"/>
                  <a:pt x="1684991" y="381218"/>
                </a:cubicBezTo>
                <a:cubicBezTo>
                  <a:pt x="1710804" y="503462"/>
                  <a:pt x="1650247" y="623626"/>
                  <a:pt x="1684991" y="733112"/>
                </a:cubicBezTo>
                <a:cubicBezTo>
                  <a:pt x="1445119" y="770269"/>
                  <a:pt x="1375882" y="707755"/>
                  <a:pt x="1173877" y="733112"/>
                </a:cubicBezTo>
                <a:cubicBezTo>
                  <a:pt x="971872" y="758469"/>
                  <a:pt x="825338" y="700991"/>
                  <a:pt x="595363" y="733112"/>
                </a:cubicBezTo>
                <a:cubicBezTo>
                  <a:pt x="365388" y="765233"/>
                  <a:pt x="150628" y="715542"/>
                  <a:pt x="0" y="733112"/>
                </a:cubicBezTo>
                <a:cubicBezTo>
                  <a:pt x="-41767" y="580927"/>
                  <a:pt x="7255" y="460856"/>
                  <a:pt x="0" y="381218"/>
                </a:cubicBezTo>
                <a:cubicBezTo>
                  <a:pt x="-7255" y="301580"/>
                  <a:pt x="41866" y="172581"/>
                  <a:pt x="0" y="0"/>
                </a:cubicBezTo>
                <a:close/>
              </a:path>
              <a:path w="1684991" h="733112" stroke="0" extrusionOk="0">
                <a:moveTo>
                  <a:pt x="0" y="0"/>
                </a:moveTo>
                <a:cubicBezTo>
                  <a:pt x="134572" y="-52718"/>
                  <a:pt x="389232" y="34377"/>
                  <a:pt x="578514" y="0"/>
                </a:cubicBezTo>
                <a:cubicBezTo>
                  <a:pt x="767796" y="-34377"/>
                  <a:pt x="865387" y="26267"/>
                  <a:pt x="1140177" y="0"/>
                </a:cubicBezTo>
                <a:cubicBezTo>
                  <a:pt x="1414967" y="-26267"/>
                  <a:pt x="1448720" y="27427"/>
                  <a:pt x="1684991" y="0"/>
                </a:cubicBezTo>
                <a:cubicBezTo>
                  <a:pt x="1726702" y="136491"/>
                  <a:pt x="1657333" y="244488"/>
                  <a:pt x="1684991" y="359225"/>
                </a:cubicBezTo>
                <a:cubicBezTo>
                  <a:pt x="1712649" y="473962"/>
                  <a:pt x="1674734" y="614269"/>
                  <a:pt x="1684991" y="733112"/>
                </a:cubicBezTo>
                <a:cubicBezTo>
                  <a:pt x="1566070" y="782974"/>
                  <a:pt x="1402616" y="712191"/>
                  <a:pt x="1173877" y="733112"/>
                </a:cubicBezTo>
                <a:cubicBezTo>
                  <a:pt x="945138" y="754033"/>
                  <a:pt x="819864" y="725602"/>
                  <a:pt x="595363" y="733112"/>
                </a:cubicBezTo>
                <a:cubicBezTo>
                  <a:pt x="370862" y="740622"/>
                  <a:pt x="135845" y="715076"/>
                  <a:pt x="0" y="733112"/>
                </a:cubicBezTo>
                <a:cubicBezTo>
                  <a:pt x="-4912" y="647508"/>
                  <a:pt x="21753" y="558916"/>
                  <a:pt x="0" y="388549"/>
                </a:cubicBezTo>
                <a:cubicBezTo>
                  <a:pt x="-21753" y="218182"/>
                  <a:pt x="37994" y="189133"/>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878760193">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Weather API</a:t>
            </a:r>
          </a:p>
        </p:txBody>
      </p:sp>
      <p:sp>
        <p:nvSpPr>
          <p:cNvPr id="89" name="正方形/長方形 33">
            <a:extLst>
              <a:ext uri="{FF2B5EF4-FFF2-40B4-BE49-F238E27FC236}">
                <a16:creationId xmlns:a16="http://schemas.microsoft.com/office/drawing/2014/main" id="{611D7024-8AE4-2898-956B-15D2185C4B60}"/>
              </a:ext>
            </a:extLst>
          </p:cNvPr>
          <p:cNvSpPr/>
          <p:nvPr/>
        </p:nvSpPr>
        <p:spPr>
          <a:xfrm>
            <a:off x="593765" y="2638727"/>
            <a:ext cx="1684991" cy="733112"/>
          </a:xfrm>
          <a:custGeom>
            <a:avLst/>
            <a:gdLst>
              <a:gd name="connsiteX0" fmla="*/ 0 w 1684991"/>
              <a:gd name="connsiteY0" fmla="*/ 0 h 733112"/>
              <a:gd name="connsiteX1" fmla="*/ 578514 w 1684991"/>
              <a:gd name="connsiteY1" fmla="*/ 0 h 733112"/>
              <a:gd name="connsiteX2" fmla="*/ 1157027 w 1684991"/>
              <a:gd name="connsiteY2" fmla="*/ 0 h 733112"/>
              <a:gd name="connsiteX3" fmla="*/ 1684991 w 1684991"/>
              <a:gd name="connsiteY3" fmla="*/ 0 h 733112"/>
              <a:gd name="connsiteX4" fmla="*/ 1684991 w 1684991"/>
              <a:gd name="connsiteY4" fmla="*/ 373887 h 733112"/>
              <a:gd name="connsiteX5" fmla="*/ 1684991 w 1684991"/>
              <a:gd name="connsiteY5" fmla="*/ 733112 h 733112"/>
              <a:gd name="connsiteX6" fmla="*/ 1140177 w 1684991"/>
              <a:gd name="connsiteY6" fmla="*/ 733112 h 733112"/>
              <a:gd name="connsiteX7" fmla="*/ 578514 w 1684991"/>
              <a:gd name="connsiteY7" fmla="*/ 733112 h 733112"/>
              <a:gd name="connsiteX8" fmla="*/ 0 w 1684991"/>
              <a:gd name="connsiteY8" fmla="*/ 733112 h 733112"/>
              <a:gd name="connsiteX9" fmla="*/ 0 w 1684991"/>
              <a:gd name="connsiteY9" fmla="*/ 359225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209338" y="-43380"/>
                  <a:pt x="460636" y="57554"/>
                  <a:pt x="578514" y="0"/>
                </a:cubicBezTo>
                <a:cubicBezTo>
                  <a:pt x="696392" y="-57554"/>
                  <a:pt x="891221" y="60208"/>
                  <a:pt x="1157027" y="0"/>
                </a:cubicBezTo>
                <a:cubicBezTo>
                  <a:pt x="1422833" y="-60208"/>
                  <a:pt x="1532623" y="7006"/>
                  <a:pt x="1684991" y="0"/>
                </a:cubicBezTo>
                <a:cubicBezTo>
                  <a:pt x="1710786" y="140698"/>
                  <a:pt x="1680941" y="232166"/>
                  <a:pt x="1684991" y="373887"/>
                </a:cubicBezTo>
                <a:cubicBezTo>
                  <a:pt x="1689041" y="515608"/>
                  <a:pt x="1677778" y="607302"/>
                  <a:pt x="1684991" y="733112"/>
                </a:cubicBezTo>
                <a:cubicBezTo>
                  <a:pt x="1480197" y="772647"/>
                  <a:pt x="1298190" y="681146"/>
                  <a:pt x="1140177" y="733112"/>
                </a:cubicBezTo>
                <a:cubicBezTo>
                  <a:pt x="982164" y="785078"/>
                  <a:pt x="735587" y="684948"/>
                  <a:pt x="578514" y="733112"/>
                </a:cubicBezTo>
                <a:cubicBezTo>
                  <a:pt x="421441" y="781276"/>
                  <a:pt x="198669" y="717527"/>
                  <a:pt x="0" y="733112"/>
                </a:cubicBezTo>
                <a:cubicBezTo>
                  <a:pt x="-8433" y="573548"/>
                  <a:pt x="43096" y="442044"/>
                  <a:pt x="0" y="359225"/>
                </a:cubicBezTo>
                <a:cubicBezTo>
                  <a:pt x="-43096" y="276406"/>
                  <a:pt x="42553" y="169392"/>
                  <a:pt x="0" y="0"/>
                </a:cubicBezTo>
                <a:close/>
              </a:path>
              <a:path w="1684991" h="733112" stroke="0" extrusionOk="0">
                <a:moveTo>
                  <a:pt x="0" y="0"/>
                </a:moveTo>
                <a:cubicBezTo>
                  <a:pt x="109559" y="-16221"/>
                  <a:pt x="398745" y="41670"/>
                  <a:pt x="511114" y="0"/>
                </a:cubicBezTo>
                <a:cubicBezTo>
                  <a:pt x="623483" y="-41670"/>
                  <a:pt x="809733" y="32994"/>
                  <a:pt x="1072778" y="0"/>
                </a:cubicBezTo>
                <a:cubicBezTo>
                  <a:pt x="1335823" y="-32994"/>
                  <a:pt x="1440665" y="56723"/>
                  <a:pt x="1684991" y="0"/>
                </a:cubicBezTo>
                <a:cubicBezTo>
                  <a:pt x="1710619" y="174069"/>
                  <a:pt x="1669295" y="212081"/>
                  <a:pt x="1684991" y="359225"/>
                </a:cubicBezTo>
                <a:cubicBezTo>
                  <a:pt x="1700687" y="506370"/>
                  <a:pt x="1682278" y="609088"/>
                  <a:pt x="1684991" y="733112"/>
                </a:cubicBezTo>
                <a:cubicBezTo>
                  <a:pt x="1424188" y="771460"/>
                  <a:pt x="1398066" y="728693"/>
                  <a:pt x="1123327" y="733112"/>
                </a:cubicBezTo>
                <a:cubicBezTo>
                  <a:pt x="848588" y="737531"/>
                  <a:pt x="836742" y="721536"/>
                  <a:pt x="595363" y="733112"/>
                </a:cubicBezTo>
                <a:cubicBezTo>
                  <a:pt x="353984" y="744688"/>
                  <a:pt x="139710" y="685170"/>
                  <a:pt x="0" y="733112"/>
                </a:cubicBezTo>
                <a:cubicBezTo>
                  <a:pt x="-31433" y="568141"/>
                  <a:pt x="14175" y="452943"/>
                  <a:pt x="0" y="373887"/>
                </a:cubicBezTo>
                <a:cubicBezTo>
                  <a:pt x="-14175" y="294832"/>
                  <a:pt x="35622" y="16921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625625018">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Reddit API</a:t>
            </a:r>
          </a:p>
        </p:txBody>
      </p:sp>
      <p:sp>
        <p:nvSpPr>
          <p:cNvPr id="123" name="正方形/長方形 33">
            <a:extLst>
              <a:ext uri="{FF2B5EF4-FFF2-40B4-BE49-F238E27FC236}">
                <a16:creationId xmlns:a16="http://schemas.microsoft.com/office/drawing/2014/main" id="{14370320-7F10-BE34-F516-0BE8968362BB}"/>
              </a:ext>
            </a:extLst>
          </p:cNvPr>
          <p:cNvSpPr/>
          <p:nvPr/>
        </p:nvSpPr>
        <p:spPr>
          <a:xfrm>
            <a:off x="593765" y="3598420"/>
            <a:ext cx="1684991" cy="733112"/>
          </a:xfrm>
          <a:custGeom>
            <a:avLst/>
            <a:gdLst>
              <a:gd name="connsiteX0" fmla="*/ 0 w 1684991"/>
              <a:gd name="connsiteY0" fmla="*/ 0 h 733112"/>
              <a:gd name="connsiteX1" fmla="*/ 578514 w 1684991"/>
              <a:gd name="connsiteY1" fmla="*/ 0 h 733112"/>
              <a:gd name="connsiteX2" fmla="*/ 1157027 w 1684991"/>
              <a:gd name="connsiteY2" fmla="*/ 0 h 733112"/>
              <a:gd name="connsiteX3" fmla="*/ 1684991 w 1684991"/>
              <a:gd name="connsiteY3" fmla="*/ 0 h 733112"/>
              <a:gd name="connsiteX4" fmla="*/ 1684991 w 1684991"/>
              <a:gd name="connsiteY4" fmla="*/ 373887 h 733112"/>
              <a:gd name="connsiteX5" fmla="*/ 1684991 w 1684991"/>
              <a:gd name="connsiteY5" fmla="*/ 733112 h 733112"/>
              <a:gd name="connsiteX6" fmla="*/ 1140177 w 1684991"/>
              <a:gd name="connsiteY6" fmla="*/ 733112 h 733112"/>
              <a:gd name="connsiteX7" fmla="*/ 578514 w 1684991"/>
              <a:gd name="connsiteY7" fmla="*/ 733112 h 733112"/>
              <a:gd name="connsiteX8" fmla="*/ 0 w 1684991"/>
              <a:gd name="connsiteY8" fmla="*/ 733112 h 733112"/>
              <a:gd name="connsiteX9" fmla="*/ 0 w 1684991"/>
              <a:gd name="connsiteY9" fmla="*/ 359225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209338" y="-43380"/>
                  <a:pt x="460636" y="57554"/>
                  <a:pt x="578514" y="0"/>
                </a:cubicBezTo>
                <a:cubicBezTo>
                  <a:pt x="696392" y="-57554"/>
                  <a:pt x="891221" y="60208"/>
                  <a:pt x="1157027" y="0"/>
                </a:cubicBezTo>
                <a:cubicBezTo>
                  <a:pt x="1422833" y="-60208"/>
                  <a:pt x="1532623" y="7006"/>
                  <a:pt x="1684991" y="0"/>
                </a:cubicBezTo>
                <a:cubicBezTo>
                  <a:pt x="1710786" y="140698"/>
                  <a:pt x="1680941" y="232166"/>
                  <a:pt x="1684991" y="373887"/>
                </a:cubicBezTo>
                <a:cubicBezTo>
                  <a:pt x="1689041" y="515608"/>
                  <a:pt x="1677778" y="607302"/>
                  <a:pt x="1684991" y="733112"/>
                </a:cubicBezTo>
                <a:cubicBezTo>
                  <a:pt x="1480197" y="772647"/>
                  <a:pt x="1298190" y="681146"/>
                  <a:pt x="1140177" y="733112"/>
                </a:cubicBezTo>
                <a:cubicBezTo>
                  <a:pt x="982164" y="785078"/>
                  <a:pt x="735587" y="684948"/>
                  <a:pt x="578514" y="733112"/>
                </a:cubicBezTo>
                <a:cubicBezTo>
                  <a:pt x="421441" y="781276"/>
                  <a:pt x="198669" y="717527"/>
                  <a:pt x="0" y="733112"/>
                </a:cubicBezTo>
                <a:cubicBezTo>
                  <a:pt x="-8433" y="573548"/>
                  <a:pt x="43096" y="442044"/>
                  <a:pt x="0" y="359225"/>
                </a:cubicBezTo>
                <a:cubicBezTo>
                  <a:pt x="-43096" y="276406"/>
                  <a:pt x="42553" y="169392"/>
                  <a:pt x="0" y="0"/>
                </a:cubicBezTo>
                <a:close/>
              </a:path>
              <a:path w="1684991" h="733112" stroke="0" extrusionOk="0">
                <a:moveTo>
                  <a:pt x="0" y="0"/>
                </a:moveTo>
                <a:cubicBezTo>
                  <a:pt x="109559" y="-16221"/>
                  <a:pt x="398745" y="41670"/>
                  <a:pt x="511114" y="0"/>
                </a:cubicBezTo>
                <a:cubicBezTo>
                  <a:pt x="623483" y="-41670"/>
                  <a:pt x="809733" y="32994"/>
                  <a:pt x="1072778" y="0"/>
                </a:cubicBezTo>
                <a:cubicBezTo>
                  <a:pt x="1335823" y="-32994"/>
                  <a:pt x="1440665" y="56723"/>
                  <a:pt x="1684991" y="0"/>
                </a:cubicBezTo>
                <a:cubicBezTo>
                  <a:pt x="1710619" y="174069"/>
                  <a:pt x="1669295" y="212081"/>
                  <a:pt x="1684991" y="359225"/>
                </a:cubicBezTo>
                <a:cubicBezTo>
                  <a:pt x="1700687" y="506370"/>
                  <a:pt x="1682278" y="609088"/>
                  <a:pt x="1684991" y="733112"/>
                </a:cubicBezTo>
                <a:cubicBezTo>
                  <a:pt x="1424188" y="771460"/>
                  <a:pt x="1398066" y="728693"/>
                  <a:pt x="1123327" y="733112"/>
                </a:cubicBezTo>
                <a:cubicBezTo>
                  <a:pt x="848588" y="737531"/>
                  <a:pt x="836742" y="721536"/>
                  <a:pt x="595363" y="733112"/>
                </a:cubicBezTo>
                <a:cubicBezTo>
                  <a:pt x="353984" y="744688"/>
                  <a:pt x="139710" y="685170"/>
                  <a:pt x="0" y="733112"/>
                </a:cubicBezTo>
                <a:cubicBezTo>
                  <a:pt x="-31433" y="568141"/>
                  <a:pt x="14175" y="452943"/>
                  <a:pt x="0" y="373887"/>
                </a:cubicBezTo>
                <a:cubicBezTo>
                  <a:pt x="-14175" y="294832"/>
                  <a:pt x="35622" y="16921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625625018">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Reddit API</a:t>
            </a:r>
          </a:p>
        </p:txBody>
      </p:sp>
      <p:cxnSp>
        <p:nvCxnSpPr>
          <p:cNvPr id="124" name="Straight Connector 123">
            <a:extLst>
              <a:ext uri="{FF2B5EF4-FFF2-40B4-BE49-F238E27FC236}">
                <a16:creationId xmlns:a16="http://schemas.microsoft.com/office/drawing/2014/main" id="{82867E6D-EB26-ABFF-129C-322C0BEAD076}"/>
              </a:ext>
            </a:extLst>
          </p:cNvPr>
          <p:cNvCxnSpPr>
            <a:cxnSpLocks/>
            <a:stCxn id="101" idx="1"/>
            <a:endCxn id="123" idx="3"/>
          </p:cNvCxnSpPr>
          <p:nvPr/>
        </p:nvCxnSpPr>
        <p:spPr>
          <a:xfrm flipH="1">
            <a:off x="2278756" y="2531823"/>
            <a:ext cx="1619416" cy="1433153"/>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E668C61-9AC2-4CCA-1D5D-38B2CDE5DFE9}"/>
              </a:ext>
            </a:extLst>
          </p:cNvPr>
          <p:cNvCxnSpPr>
            <a:cxnSpLocks/>
            <a:stCxn id="53" idx="1"/>
            <a:endCxn id="123" idx="3"/>
          </p:cNvCxnSpPr>
          <p:nvPr/>
        </p:nvCxnSpPr>
        <p:spPr>
          <a:xfrm flipH="1">
            <a:off x="2278756" y="1544824"/>
            <a:ext cx="1722099" cy="2420152"/>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2" name="正方形/長方形 100">
            <a:extLst>
              <a:ext uri="{FF2B5EF4-FFF2-40B4-BE49-F238E27FC236}">
                <a16:creationId xmlns:a16="http://schemas.microsoft.com/office/drawing/2014/main" id="{DFDFA89C-1F7C-7E82-7205-B023F72B8EA4}"/>
              </a:ext>
            </a:extLst>
          </p:cNvPr>
          <p:cNvSpPr/>
          <p:nvPr/>
        </p:nvSpPr>
        <p:spPr>
          <a:xfrm>
            <a:off x="10296796" y="5093989"/>
            <a:ext cx="960120" cy="455011"/>
          </a:xfrm>
          <a:custGeom>
            <a:avLst/>
            <a:gdLst>
              <a:gd name="connsiteX0" fmla="*/ 0 w 960120"/>
              <a:gd name="connsiteY0" fmla="*/ 0 h 455011"/>
              <a:gd name="connsiteX1" fmla="*/ 460858 w 960120"/>
              <a:gd name="connsiteY1" fmla="*/ 0 h 455011"/>
              <a:gd name="connsiteX2" fmla="*/ 960120 w 960120"/>
              <a:gd name="connsiteY2" fmla="*/ 0 h 455011"/>
              <a:gd name="connsiteX3" fmla="*/ 960120 w 960120"/>
              <a:gd name="connsiteY3" fmla="*/ 455011 h 455011"/>
              <a:gd name="connsiteX4" fmla="*/ 508864 w 960120"/>
              <a:gd name="connsiteY4" fmla="*/ 455011 h 455011"/>
              <a:gd name="connsiteX5" fmla="*/ 0 w 960120"/>
              <a:gd name="connsiteY5" fmla="*/ 455011 h 455011"/>
              <a:gd name="connsiteX6" fmla="*/ 0 w 960120"/>
              <a:gd name="connsiteY6" fmla="*/ 0 h 45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120" h="455011" fill="none" extrusionOk="0">
                <a:moveTo>
                  <a:pt x="0" y="0"/>
                </a:moveTo>
                <a:cubicBezTo>
                  <a:pt x="165024" y="-7072"/>
                  <a:pt x="305102" y="52699"/>
                  <a:pt x="460858" y="0"/>
                </a:cubicBezTo>
                <a:cubicBezTo>
                  <a:pt x="616614" y="-52699"/>
                  <a:pt x="774426" y="38272"/>
                  <a:pt x="960120" y="0"/>
                </a:cubicBezTo>
                <a:cubicBezTo>
                  <a:pt x="995505" y="170184"/>
                  <a:pt x="947466" y="296887"/>
                  <a:pt x="960120" y="455011"/>
                </a:cubicBezTo>
                <a:cubicBezTo>
                  <a:pt x="818723" y="499643"/>
                  <a:pt x="623193" y="429071"/>
                  <a:pt x="508864" y="455011"/>
                </a:cubicBezTo>
                <a:cubicBezTo>
                  <a:pt x="394535" y="480951"/>
                  <a:pt x="170121" y="422680"/>
                  <a:pt x="0" y="455011"/>
                </a:cubicBezTo>
                <a:cubicBezTo>
                  <a:pt x="-48096" y="254977"/>
                  <a:pt x="42" y="207759"/>
                  <a:pt x="0" y="0"/>
                </a:cubicBezTo>
                <a:close/>
              </a:path>
              <a:path w="960120" h="455011" stroke="0" extrusionOk="0">
                <a:moveTo>
                  <a:pt x="0" y="0"/>
                </a:moveTo>
                <a:cubicBezTo>
                  <a:pt x="139754" y="-32457"/>
                  <a:pt x="345093" y="15847"/>
                  <a:pt x="480060" y="0"/>
                </a:cubicBezTo>
                <a:cubicBezTo>
                  <a:pt x="615027" y="-15847"/>
                  <a:pt x="760241" y="25579"/>
                  <a:pt x="960120" y="0"/>
                </a:cubicBezTo>
                <a:cubicBezTo>
                  <a:pt x="986765" y="151972"/>
                  <a:pt x="951983" y="275165"/>
                  <a:pt x="960120" y="455011"/>
                </a:cubicBezTo>
                <a:cubicBezTo>
                  <a:pt x="849117" y="467353"/>
                  <a:pt x="626786" y="405822"/>
                  <a:pt x="508864" y="455011"/>
                </a:cubicBezTo>
                <a:cubicBezTo>
                  <a:pt x="390942" y="504200"/>
                  <a:pt x="136502" y="434225"/>
                  <a:pt x="0" y="455011"/>
                </a:cubicBezTo>
                <a:cubicBezTo>
                  <a:pt x="-13746" y="300661"/>
                  <a:pt x="14423" y="209641"/>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2091018771">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App2</a:t>
            </a:r>
          </a:p>
        </p:txBody>
      </p:sp>
      <p:sp>
        <p:nvSpPr>
          <p:cNvPr id="134" name="正方形/長方形 52">
            <a:extLst>
              <a:ext uri="{FF2B5EF4-FFF2-40B4-BE49-F238E27FC236}">
                <a16:creationId xmlns:a16="http://schemas.microsoft.com/office/drawing/2014/main" id="{82A3544D-38BD-45F4-FD41-5533B35B2122}"/>
              </a:ext>
            </a:extLst>
          </p:cNvPr>
          <p:cNvSpPr/>
          <p:nvPr/>
        </p:nvSpPr>
        <p:spPr>
          <a:xfrm>
            <a:off x="10399479" y="4021253"/>
            <a:ext cx="960120" cy="626485"/>
          </a:xfrm>
          <a:custGeom>
            <a:avLst/>
            <a:gdLst>
              <a:gd name="connsiteX0" fmla="*/ 0 w 960120"/>
              <a:gd name="connsiteY0" fmla="*/ 0 h 626485"/>
              <a:gd name="connsiteX1" fmla="*/ 451256 w 960120"/>
              <a:gd name="connsiteY1" fmla="*/ 0 h 626485"/>
              <a:gd name="connsiteX2" fmla="*/ 960120 w 960120"/>
              <a:gd name="connsiteY2" fmla="*/ 0 h 626485"/>
              <a:gd name="connsiteX3" fmla="*/ 960120 w 960120"/>
              <a:gd name="connsiteY3" fmla="*/ 300713 h 626485"/>
              <a:gd name="connsiteX4" fmla="*/ 960120 w 960120"/>
              <a:gd name="connsiteY4" fmla="*/ 626485 h 626485"/>
              <a:gd name="connsiteX5" fmla="*/ 480060 w 960120"/>
              <a:gd name="connsiteY5" fmla="*/ 626485 h 626485"/>
              <a:gd name="connsiteX6" fmla="*/ 0 w 960120"/>
              <a:gd name="connsiteY6" fmla="*/ 626485 h 626485"/>
              <a:gd name="connsiteX7" fmla="*/ 0 w 960120"/>
              <a:gd name="connsiteY7" fmla="*/ 313243 h 626485"/>
              <a:gd name="connsiteX8" fmla="*/ 0 w 960120"/>
              <a:gd name="connsiteY8" fmla="*/ 0 h 62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120" h="626485" fill="none" extrusionOk="0">
                <a:moveTo>
                  <a:pt x="0" y="0"/>
                </a:moveTo>
                <a:cubicBezTo>
                  <a:pt x="188826" y="-25521"/>
                  <a:pt x="308165" y="17684"/>
                  <a:pt x="451256" y="0"/>
                </a:cubicBezTo>
                <a:cubicBezTo>
                  <a:pt x="594347" y="-17684"/>
                  <a:pt x="720518" y="34500"/>
                  <a:pt x="960120" y="0"/>
                </a:cubicBezTo>
                <a:cubicBezTo>
                  <a:pt x="976674" y="115969"/>
                  <a:pt x="949177" y="151020"/>
                  <a:pt x="960120" y="300713"/>
                </a:cubicBezTo>
                <a:cubicBezTo>
                  <a:pt x="971063" y="450406"/>
                  <a:pt x="931888" y="491661"/>
                  <a:pt x="960120" y="626485"/>
                </a:cubicBezTo>
                <a:cubicBezTo>
                  <a:pt x="722562" y="668702"/>
                  <a:pt x="677206" y="608805"/>
                  <a:pt x="480060" y="626485"/>
                </a:cubicBezTo>
                <a:cubicBezTo>
                  <a:pt x="282914" y="644165"/>
                  <a:pt x="205466" y="608786"/>
                  <a:pt x="0" y="626485"/>
                </a:cubicBezTo>
                <a:cubicBezTo>
                  <a:pt x="-28090" y="500266"/>
                  <a:pt x="24364" y="409436"/>
                  <a:pt x="0" y="313243"/>
                </a:cubicBezTo>
                <a:cubicBezTo>
                  <a:pt x="-24364" y="217050"/>
                  <a:pt x="24191" y="145034"/>
                  <a:pt x="0" y="0"/>
                </a:cubicBezTo>
                <a:close/>
              </a:path>
              <a:path w="960120" h="626485" stroke="0" extrusionOk="0">
                <a:moveTo>
                  <a:pt x="0" y="0"/>
                </a:moveTo>
                <a:cubicBezTo>
                  <a:pt x="166204" y="-28376"/>
                  <a:pt x="304185" y="38749"/>
                  <a:pt x="480060" y="0"/>
                </a:cubicBezTo>
                <a:cubicBezTo>
                  <a:pt x="655935" y="-38749"/>
                  <a:pt x="726165" y="19985"/>
                  <a:pt x="960120" y="0"/>
                </a:cubicBezTo>
                <a:cubicBezTo>
                  <a:pt x="989891" y="107834"/>
                  <a:pt x="924645" y="230340"/>
                  <a:pt x="960120" y="306978"/>
                </a:cubicBezTo>
                <a:cubicBezTo>
                  <a:pt x="995595" y="383616"/>
                  <a:pt x="924312" y="551304"/>
                  <a:pt x="960120" y="626485"/>
                </a:cubicBezTo>
                <a:cubicBezTo>
                  <a:pt x="815643" y="645812"/>
                  <a:pt x="662999" y="584704"/>
                  <a:pt x="489661" y="626485"/>
                </a:cubicBezTo>
                <a:cubicBezTo>
                  <a:pt x="316323" y="668266"/>
                  <a:pt x="187136" y="604569"/>
                  <a:pt x="0" y="626485"/>
                </a:cubicBezTo>
                <a:cubicBezTo>
                  <a:pt x="-16973" y="484427"/>
                  <a:pt x="582" y="435037"/>
                  <a:pt x="0" y="306978"/>
                </a:cubicBezTo>
                <a:cubicBezTo>
                  <a:pt x="-582" y="178919"/>
                  <a:pt x="30393" y="132016"/>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579111871">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App1</a:t>
            </a:r>
          </a:p>
        </p:txBody>
      </p:sp>
      <p:sp>
        <p:nvSpPr>
          <p:cNvPr id="135" name="正方形/長方形 33">
            <a:extLst>
              <a:ext uri="{FF2B5EF4-FFF2-40B4-BE49-F238E27FC236}">
                <a16:creationId xmlns:a16="http://schemas.microsoft.com/office/drawing/2014/main" id="{BB40FA5A-ABC4-840C-6AB4-2319E7BD2E62}"/>
              </a:ext>
            </a:extLst>
          </p:cNvPr>
          <p:cNvSpPr/>
          <p:nvPr/>
        </p:nvSpPr>
        <p:spPr>
          <a:xfrm>
            <a:off x="5685846" y="3062444"/>
            <a:ext cx="1684991" cy="733112"/>
          </a:xfrm>
          <a:custGeom>
            <a:avLst/>
            <a:gdLst>
              <a:gd name="connsiteX0" fmla="*/ 0 w 1684991"/>
              <a:gd name="connsiteY0" fmla="*/ 0 h 733112"/>
              <a:gd name="connsiteX1" fmla="*/ 511114 w 1684991"/>
              <a:gd name="connsiteY1" fmla="*/ 0 h 733112"/>
              <a:gd name="connsiteX2" fmla="*/ 1072778 w 1684991"/>
              <a:gd name="connsiteY2" fmla="*/ 0 h 733112"/>
              <a:gd name="connsiteX3" fmla="*/ 1684991 w 1684991"/>
              <a:gd name="connsiteY3" fmla="*/ 0 h 733112"/>
              <a:gd name="connsiteX4" fmla="*/ 1684991 w 1684991"/>
              <a:gd name="connsiteY4" fmla="*/ 351894 h 733112"/>
              <a:gd name="connsiteX5" fmla="*/ 1684991 w 1684991"/>
              <a:gd name="connsiteY5" fmla="*/ 733112 h 733112"/>
              <a:gd name="connsiteX6" fmla="*/ 1157027 w 1684991"/>
              <a:gd name="connsiteY6" fmla="*/ 733112 h 733112"/>
              <a:gd name="connsiteX7" fmla="*/ 645913 w 1684991"/>
              <a:gd name="connsiteY7" fmla="*/ 733112 h 733112"/>
              <a:gd name="connsiteX8" fmla="*/ 0 w 1684991"/>
              <a:gd name="connsiteY8" fmla="*/ 733112 h 733112"/>
              <a:gd name="connsiteX9" fmla="*/ 0 w 1684991"/>
              <a:gd name="connsiteY9" fmla="*/ 373887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168441" y="-5800"/>
                  <a:pt x="273142" y="48268"/>
                  <a:pt x="511114" y="0"/>
                </a:cubicBezTo>
                <a:cubicBezTo>
                  <a:pt x="749086" y="-48268"/>
                  <a:pt x="799500" y="55027"/>
                  <a:pt x="1072778" y="0"/>
                </a:cubicBezTo>
                <a:cubicBezTo>
                  <a:pt x="1346056" y="-55027"/>
                  <a:pt x="1528996" y="60338"/>
                  <a:pt x="1684991" y="0"/>
                </a:cubicBezTo>
                <a:cubicBezTo>
                  <a:pt x="1702284" y="149308"/>
                  <a:pt x="1669381" y="263095"/>
                  <a:pt x="1684991" y="351894"/>
                </a:cubicBezTo>
                <a:cubicBezTo>
                  <a:pt x="1700601" y="440693"/>
                  <a:pt x="1660676" y="624357"/>
                  <a:pt x="1684991" y="733112"/>
                </a:cubicBezTo>
                <a:cubicBezTo>
                  <a:pt x="1506638" y="759594"/>
                  <a:pt x="1292913" y="732865"/>
                  <a:pt x="1157027" y="733112"/>
                </a:cubicBezTo>
                <a:cubicBezTo>
                  <a:pt x="1021141" y="733359"/>
                  <a:pt x="871897" y="673824"/>
                  <a:pt x="645913" y="733112"/>
                </a:cubicBezTo>
                <a:cubicBezTo>
                  <a:pt x="419929" y="792400"/>
                  <a:pt x="293279" y="665745"/>
                  <a:pt x="0" y="733112"/>
                </a:cubicBezTo>
                <a:cubicBezTo>
                  <a:pt x="-42636" y="567483"/>
                  <a:pt x="38355" y="500821"/>
                  <a:pt x="0" y="373887"/>
                </a:cubicBezTo>
                <a:cubicBezTo>
                  <a:pt x="-38355" y="246954"/>
                  <a:pt x="4002" y="122774"/>
                  <a:pt x="0" y="0"/>
                </a:cubicBezTo>
                <a:close/>
              </a:path>
              <a:path w="1684991" h="733112" stroke="0" extrusionOk="0">
                <a:moveTo>
                  <a:pt x="0" y="0"/>
                </a:moveTo>
                <a:cubicBezTo>
                  <a:pt x="181015" y="-54651"/>
                  <a:pt x="367239" y="16857"/>
                  <a:pt x="561664" y="0"/>
                </a:cubicBezTo>
                <a:cubicBezTo>
                  <a:pt x="756089" y="-16857"/>
                  <a:pt x="850452" y="59066"/>
                  <a:pt x="1123327" y="0"/>
                </a:cubicBezTo>
                <a:cubicBezTo>
                  <a:pt x="1396202" y="-59066"/>
                  <a:pt x="1561476" y="39279"/>
                  <a:pt x="1684991" y="0"/>
                </a:cubicBezTo>
                <a:cubicBezTo>
                  <a:pt x="1693233" y="148809"/>
                  <a:pt x="1681530" y="201996"/>
                  <a:pt x="1684991" y="366556"/>
                </a:cubicBezTo>
                <a:cubicBezTo>
                  <a:pt x="1688452" y="531116"/>
                  <a:pt x="1661683" y="633686"/>
                  <a:pt x="1684991" y="733112"/>
                </a:cubicBezTo>
                <a:cubicBezTo>
                  <a:pt x="1446903" y="799454"/>
                  <a:pt x="1226873" y="681927"/>
                  <a:pt x="1106477" y="733112"/>
                </a:cubicBezTo>
                <a:cubicBezTo>
                  <a:pt x="986081" y="784297"/>
                  <a:pt x="658022" y="699359"/>
                  <a:pt x="544814" y="733112"/>
                </a:cubicBezTo>
                <a:cubicBezTo>
                  <a:pt x="431606" y="766865"/>
                  <a:pt x="235285" y="675642"/>
                  <a:pt x="0" y="733112"/>
                </a:cubicBezTo>
                <a:cubicBezTo>
                  <a:pt x="-9538" y="645579"/>
                  <a:pt x="36402" y="516922"/>
                  <a:pt x="0" y="388549"/>
                </a:cubicBezTo>
                <a:cubicBezTo>
                  <a:pt x="-36402" y="260176"/>
                  <a:pt x="3601" y="11622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2558881134">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Private Service</a:t>
            </a:r>
          </a:p>
        </p:txBody>
      </p:sp>
      <p:sp>
        <p:nvSpPr>
          <p:cNvPr id="141" name="正方形/長方形 33">
            <a:extLst>
              <a:ext uri="{FF2B5EF4-FFF2-40B4-BE49-F238E27FC236}">
                <a16:creationId xmlns:a16="http://schemas.microsoft.com/office/drawing/2014/main" id="{39A03948-3C15-8981-E9B7-9F057963B80B}"/>
              </a:ext>
            </a:extLst>
          </p:cNvPr>
          <p:cNvSpPr/>
          <p:nvPr/>
        </p:nvSpPr>
        <p:spPr>
          <a:xfrm>
            <a:off x="5685846" y="4022137"/>
            <a:ext cx="1684991" cy="733112"/>
          </a:xfrm>
          <a:custGeom>
            <a:avLst/>
            <a:gdLst>
              <a:gd name="connsiteX0" fmla="*/ 0 w 1684991"/>
              <a:gd name="connsiteY0" fmla="*/ 0 h 733112"/>
              <a:gd name="connsiteX1" fmla="*/ 544814 w 1684991"/>
              <a:gd name="connsiteY1" fmla="*/ 0 h 733112"/>
              <a:gd name="connsiteX2" fmla="*/ 1123327 w 1684991"/>
              <a:gd name="connsiteY2" fmla="*/ 0 h 733112"/>
              <a:gd name="connsiteX3" fmla="*/ 1684991 w 1684991"/>
              <a:gd name="connsiteY3" fmla="*/ 0 h 733112"/>
              <a:gd name="connsiteX4" fmla="*/ 1684991 w 1684991"/>
              <a:gd name="connsiteY4" fmla="*/ 381218 h 733112"/>
              <a:gd name="connsiteX5" fmla="*/ 1684991 w 1684991"/>
              <a:gd name="connsiteY5" fmla="*/ 733112 h 733112"/>
              <a:gd name="connsiteX6" fmla="*/ 1173877 w 1684991"/>
              <a:gd name="connsiteY6" fmla="*/ 733112 h 733112"/>
              <a:gd name="connsiteX7" fmla="*/ 595363 w 1684991"/>
              <a:gd name="connsiteY7" fmla="*/ 733112 h 733112"/>
              <a:gd name="connsiteX8" fmla="*/ 0 w 1684991"/>
              <a:gd name="connsiteY8" fmla="*/ 733112 h 733112"/>
              <a:gd name="connsiteX9" fmla="*/ 0 w 1684991"/>
              <a:gd name="connsiteY9" fmla="*/ 381218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134907" y="-18830"/>
                  <a:pt x="351757" y="17546"/>
                  <a:pt x="544814" y="0"/>
                </a:cubicBezTo>
                <a:cubicBezTo>
                  <a:pt x="737871" y="-17546"/>
                  <a:pt x="849247" y="46604"/>
                  <a:pt x="1123327" y="0"/>
                </a:cubicBezTo>
                <a:cubicBezTo>
                  <a:pt x="1397407" y="-46604"/>
                  <a:pt x="1417185" y="43888"/>
                  <a:pt x="1684991" y="0"/>
                </a:cubicBezTo>
                <a:cubicBezTo>
                  <a:pt x="1723491" y="91825"/>
                  <a:pt x="1659178" y="258974"/>
                  <a:pt x="1684991" y="381218"/>
                </a:cubicBezTo>
                <a:cubicBezTo>
                  <a:pt x="1710804" y="503462"/>
                  <a:pt x="1650247" y="623626"/>
                  <a:pt x="1684991" y="733112"/>
                </a:cubicBezTo>
                <a:cubicBezTo>
                  <a:pt x="1445119" y="770269"/>
                  <a:pt x="1375882" y="707755"/>
                  <a:pt x="1173877" y="733112"/>
                </a:cubicBezTo>
                <a:cubicBezTo>
                  <a:pt x="971872" y="758469"/>
                  <a:pt x="825338" y="700991"/>
                  <a:pt x="595363" y="733112"/>
                </a:cubicBezTo>
                <a:cubicBezTo>
                  <a:pt x="365388" y="765233"/>
                  <a:pt x="150628" y="715542"/>
                  <a:pt x="0" y="733112"/>
                </a:cubicBezTo>
                <a:cubicBezTo>
                  <a:pt x="-41767" y="580927"/>
                  <a:pt x="7255" y="460856"/>
                  <a:pt x="0" y="381218"/>
                </a:cubicBezTo>
                <a:cubicBezTo>
                  <a:pt x="-7255" y="301580"/>
                  <a:pt x="41866" y="172581"/>
                  <a:pt x="0" y="0"/>
                </a:cubicBezTo>
                <a:close/>
              </a:path>
              <a:path w="1684991" h="733112" stroke="0" extrusionOk="0">
                <a:moveTo>
                  <a:pt x="0" y="0"/>
                </a:moveTo>
                <a:cubicBezTo>
                  <a:pt x="134572" y="-52718"/>
                  <a:pt x="389232" y="34377"/>
                  <a:pt x="578514" y="0"/>
                </a:cubicBezTo>
                <a:cubicBezTo>
                  <a:pt x="767796" y="-34377"/>
                  <a:pt x="865387" y="26267"/>
                  <a:pt x="1140177" y="0"/>
                </a:cubicBezTo>
                <a:cubicBezTo>
                  <a:pt x="1414967" y="-26267"/>
                  <a:pt x="1448720" y="27427"/>
                  <a:pt x="1684991" y="0"/>
                </a:cubicBezTo>
                <a:cubicBezTo>
                  <a:pt x="1726702" y="136491"/>
                  <a:pt x="1657333" y="244488"/>
                  <a:pt x="1684991" y="359225"/>
                </a:cubicBezTo>
                <a:cubicBezTo>
                  <a:pt x="1712649" y="473962"/>
                  <a:pt x="1674734" y="614269"/>
                  <a:pt x="1684991" y="733112"/>
                </a:cubicBezTo>
                <a:cubicBezTo>
                  <a:pt x="1566070" y="782974"/>
                  <a:pt x="1402616" y="712191"/>
                  <a:pt x="1173877" y="733112"/>
                </a:cubicBezTo>
                <a:cubicBezTo>
                  <a:pt x="945138" y="754033"/>
                  <a:pt x="819864" y="725602"/>
                  <a:pt x="595363" y="733112"/>
                </a:cubicBezTo>
                <a:cubicBezTo>
                  <a:pt x="370862" y="740622"/>
                  <a:pt x="135845" y="715076"/>
                  <a:pt x="0" y="733112"/>
                </a:cubicBezTo>
                <a:cubicBezTo>
                  <a:pt x="-4912" y="647508"/>
                  <a:pt x="21753" y="558916"/>
                  <a:pt x="0" y="388549"/>
                </a:cubicBezTo>
                <a:cubicBezTo>
                  <a:pt x="-21753" y="218182"/>
                  <a:pt x="37994" y="189133"/>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878760193">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Weather API</a:t>
            </a:r>
          </a:p>
        </p:txBody>
      </p:sp>
      <p:sp>
        <p:nvSpPr>
          <p:cNvPr id="142" name="正方形/長方形 33">
            <a:extLst>
              <a:ext uri="{FF2B5EF4-FFF2-40B4-BE49-F238E27FC236}">
                <a16:creationId xmlns:a16="http://schemas.microsoft.com/office/drawing/2014/main" id="{6ABA774B-3D50-1F1B-7BF7-9A22A95258B8}"/>
              </a:ext>
            </a:extLst>
          </p:cNvPr>
          <p:cNvSpPr/>
          <p:nvPr/>
        </p:nvSpPr>
        <p:spPr>
          <a:xfrm>
            <a:off x="5685846" y="4981830"/>
            <a:ext cx="1684991" cy="733112"/>
          </a:xfrm>
          <a:custGeom>
            <a:avLst/>
            <a:gdLst>
              <a:gd name="connsiteX0" fmla="*/ 0 w 1684991"/>
              <a:gd name="connsiteY0" fmla="*/ 0 h 733112"/>
              <a:gd name="connsiteX1" fmla="*/ 578514 w 1684991"/>
              <a:gd name="connsiteY1" fmla="*/ 0 h 733112"/>
              <a:gd name="connsiteX2" fmla="*/ 1157027 w 1684991"/>
              <a:gd name="connsiteY2" fmla="*/ 0 h 733112"/>
              <a:gd name="connsiteX3" fmla="*/ 1684991 w 1684991"/>
              <a:gd name="connsiteY3" fmla="*/ 0 h 733112"/>
              <a:gd name="connsiteX4" fmla="*/ 1684991 w 1684991"/>
              <a:gd name="connsiteY4" fmla="*/ 373887 h 733112"/>
              <a:gd name="connsiteX5" fmla="*/ 1684991 w 1684991"/>
              <a:gd name="connsiteY5" fmla="*/ 733112 h 733112"/>
              <a:gd name="connsiteX6" fmla="*/ 1140177 w 1684991"/>
              <a:gd name="connsiteY6" fmla="*/ 733112 h 733112"/>
              <a:gd name="connsiteX7" fmla="*/ 578514 w 1684991"/>
              <a:gd name="connsiteY7" fmla="*/ 733112 h 733112"/>
              <a:gd name="connsiteX8" fmla="*/ 0 w 1684991"/>
              <a:gd name="connsiteY8" fmla="*/ 733112 h 733112"/>
              <a:gd name="connsiteX9" fmla="*/ 0 w 1684991"/>
              <a:gd name="connsiteY9" fmla="*/ 359225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209338" y="-43380"/>
                  <a:pt x="460636" y="57554"/>
                  <a:pt x="578514" y="0"/>
                </a:cubicBezTo>
                <a:cubicBezTo>
                  <a:pt x="696392" y="-57554"/>
                  <a:pt x="891221" y="60208"/>
                  <a:pt x="1157027" y="0"/>
                </a:cubicBezTo>
                <a:cubicBezTo>
                  <a:pt x="1422833" y="-60208"/>
                  <a:pt x="1532623" y="7006"/>
                  <a:pt x="1684991" y="0"/>
                </a:cubicBezTo>
                <a:cubicBezTo>
                  <a:pt x="1710786" y="140698"/>
                  <a:pt x="1680941" y="232166"/>
                  <a:pt x="1684991" y="373887"/>
                </a:cubicBezTo>
                <a:cubicBezTo>
                  <a:pt x="1689041" y="515608"/>
                  <a:pt x="1677778" y="607302"/>
                  <a:pt x="1684991" y="733112"/>
                </a:cubicBezTo>
                <a:cubicBezTo>
                  <a:pt x="1480197" y="772647"/>
                  <a:pt x="1298190" y="681146"/>
                  <a:pt x="1140177" y="733112"/>
                </a:cubicBezTo>
                <a:cubicBezTo>
                  <a:pt x="982164" y="785078"/>
                  <a:pt x="735587" y="684948"/>
                  <a:pt x="578514" y="733112"/>
                </a:cubicBezTo>
                <a:cubicBezTo>
                  <a:pt x="421441" y="781276"/>
                  <a:pt x="198669" y="717527"/>
                  <a:pt x="0" y="733112"/>
                </a:cubicBezTo>
                <a:cubicBezTo>
                  <a:pt x="-8433" y="573548"/>
                  <a:pt x="43096" y="442044"/>
                  <a:pt x="0" y="359225"/>
                </a:cubicBezTo>
                <a:cubicBezTo>
                  <a:pt x="-43096" y="276406"/>
                  <a:pt x="42553" y="169392"/>
                  <a:pt x="0" y="0"/>
                </a:cubicBezTo>
                <a:close/>
              </a:path>
              <a:path w="1684991" h="733112" stroke="0" extrusionOk="0">
                <a:moveTo>
                  <a:pt x="0" y="0"/>
                </a:moveTo>
                <a:cubicBezTo>
                  <a:pt x="109559" y="-16221"/>
                  <a:pt x="398745" y="41670"/>
                  <a:pt x="511114" y="0"/>
                </a:cubicBezTo>
                <a:cubicBezTo>
                  <a:pt x="623483" y="-41670"/>
                  <a:pt x="809733" y="32994"/>
                  <a:pt x="1072778" y="0"/>
                </a:cubicBezTo>
                <a:cubicBezTo>
                  <a:pt x="1335823" y="-32994"/>
                  <a:pt x="1440665" y="56723"/>
                  <a:pt x="1684991" y="0"/>
                </a:cubicBezTo>
                <a:cubicBezTo>
                  <a:pt x="1710619" y="174069"/>
                  <a:pt x="1669295" y="212081"/>
                  <a:pt x="1684991" y="359225"/>
                </a:cubicBezTo>
                <a:cubicBezTo>
                  <a:pt x="1700687" y="506370"/>
                  <a:pt x="1682278" y="609088"/>
                  <a:pt x="1684991" y="733112"/>
                </a:cubicBezTo>
                <a:cubicBezTo>
                  <a:pt x="1424188" y="771460"/>
                  <a:pt x="1398066" y="728693"/>
                  <a:pt x="1123327" y="733112"/>
                </a:cubicBezTo>
                <a:cubicBezTo>
                  <a:pt x="848588" y="737531"/>
                  <a:pt x="836742" y="721536"/>
                  <a:pt x="595363" y="733112"/>
                </a:cubicBezTo>
                <a:cubicBezTo>
                  <a:pt x="353984" y="744688"/>
                  <a:pt x="139710" y="685170"/>
                  <a:pt x="0" y="733112"/>
                </a:cubicBezTo>
                <a:cubicBezTo>
                  <a:pt x="-31433" y="568141"/>
                  <a:pt x="14175" y="452943"/>
                  <a:pt x="0" y="373887"/>
                </a:cubicBezTo>
                <a:cubicBezTo>
                  <a:pt x="-14175" y="294832"/>
                  <a:pt x="35622" y="16921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625625018">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Reddit API</a:t>
            </a:r>
          </a:p>
        </p:txBody>
      </p:sp>
      <p:sp>
        <p:nvSpPr>
          <p:cNvPr id="144" name="正方形/長方形 33">
            <a:extLst>
              <a:ext uri="{FF2B5EF4-FFF2-40B4-BE49-F238E27FC236}">
                <a16:creationId xmlns:a16="http://schemas.microsoft.com/office/drawing/2014/main" id="{89CE8E5F-7A1D-8FC2-EA7C-85B2E410E17C}"/>
              </a:ext>
            </a:extLst>
          </p:cNvPr>
          <p:cNvSpPr/>
          <p:nvPr/>
        </p:nvSpPr>
        <p:spPr>
          <a:xfrm>
            <a:off x="5685846" y="5941523"/>
            <a:ext cx="1684991" cy="733112"/>
          </a:xfrm>
          <a:custGeom>
            <a:avLst/>
            <a:gdLst>
              <a:gd name="connsiteX0" fmla="*/ 0 w 1684991"/>
              <a:gd name="connsiteY0" fmla="*/ 0 h 733112"/>
              <a:gd name="connsiteX1" fmla="*/ 578514 w 1684991"/>
              <a:gd name="connsiteY1" fmla="*/ 0 h 733112"/>
              <a:gd name="connsiteX2" fmla="*/ 1157027 w 1684991"/>
              <a:gd name="connsiteY2" fmla="*/ 0 h 733112"/>
              <a:gd name="connsiteX3" fmla="*/ 1684991 w 1684991"/>
              <a:gd name="connsiteY3" fmla="*/ 0 h 733112"/>
              <a:gd name="connsiteX4" fmla="*/ 1684991 w 1684991"/>
              <a:gd name="connsiteY4" fmla="*/ 373887 h 733112"/>
              <a:gd name="connsiteX5" fmla="*/ 1684991 w 1684991"/>
              <a:gd name="connsiteY5" fmla="*/ 733112 h 733112"/>
              <a:gd name="connsiteX6" fmla="*/ 1140177 w 1684991"/>
              <a:gd name="connsiteY6" fmla="*/ 733112 h 733112"/>
              <a:gd name="connsiteX7" fmla="*/ 578514 w 1684991"/>
              <a:gd name="connsiteY7" fmla="*/ 733112 h 733112"/>
              <a:gd name="connsiteX8" fmla="*/ 0 w 1684991"/>
              <a:gd name="connsiteY8" fmla="*/ 733112 h 733112"/>
              <a:gd name="connsiteX9" fmla="*/ 0 w 1684991"/>
              <a:gd name="connsiteY9" fmla="*/ 359225 h 733112"/>
              <a:gd name="connsiteX10" fmla="*/ 0 w 1684991"/>
              <a:gd name="connsiteY10" fmla="*/ 0 h 73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84991" h="733112" fill="none" extrusionOk="0">
                <a:moveTo>
                  <a:pt x="0" y="0"/>
                </a:moveTo>
                <a:cubicBezTo>
                  <a:pt x="209338" y="-43380"/>
                  <a:pt x="460636" y="57554"/>
                  <a:pt x="578514" y="0"/>
                </a:cubicBezTo>
                <a:cubicBezTo>
                  <a:pt x="696392" y="-57554"/>
                  <a:pt x="891221" y="60208"/>
                  <a:pt x="1157027" y="0"/>
                </a:cubicBezTo>
                <a:cubicBezTo>
                  <a:pt x="1422833" y="-60208"/>
                  <a:pt x="1532623" y="7006"/>
                  <a:pt x="1684991" y="0"/>
                </a:cubicBezTo>
                <a:cubicBezTo>
                  <a:pt x="1710786" y="140698"/>
                  <a:pt x="1680941" y="232166"/>
                  <a:pt x="1684991" y="373887"/>
                </a:cubicBezTo>
                <a:cubicBezTo>
                  <a:pt x="1689041" y="515608"/>
                  <a:pt x="1677778" y="607302"/>
                  <a:pt x="1684991" y="733112"/>
                </a:cubicBezTo>
                <a:cubicBezTo>
                  <a:pt x="1480197" y="772647"/>
                  <a:pt x="1298190" y="681146"/>
                  <a:pt x="1140177" y="733112"/>
                </a:cubicBezTo>
                <a:cubicBezTo>
                  <a:pt x="982164" y="785078"/>
                  <a:pt x="735587" y="684948"/>
                  <a:pt x="578514" y="733112"/>
                </a:cubicBezTo>
                <a:cubicBezTo>
                  <a:pt x="421441" y="781276"/>
                  <a:pt x="198669" y="717527"/>
                  <a:pt x="0" y="733112"/>
                </a:cubicBezTo>
                <a:cubicBezTo>
                  <a:pt x="-8433" y="573548"/>
                  <a:pt x="43096" y="442044"/>
                  <a:pt x="0" y="359225"/>
                </a:cubicBezTo>
                <a:cubicBezTo>
                  <a:pt x="-43096" y="276406"/>
                  <a:pt x="42553" y="169392"/>
                  <a:pt x="0" y="0"/>
                </a:cubicBezTo>
                <a:close/>
              </a:path>
              <a:path w="1684991" h="733112" stroke="0" extrusionOk="0">
                <a:moveTo>
                  <a:pt x="0" y="0"/>
                </a:moveTo>
                <a:cubicBezTo>
                  <a:pt x="109559" y="-16221"/>
                  <a:pt x="398745" y="41670"/>
                  <a:pt x="511114" y="0"/>
                </a:cubicBezTo>
                <a:cubicBezTo>
                  <a:pt x="623483" y="-41670"/>
                  <a:pt x="809733" y="32994"/>
                  <a:pt x="1072778" y="0"/>
                </a:cubicBezTo>
                <a:cubicBezTo>
                  <a:pt x="1335823" y="-32994"/>
                  <a:pt x="1440665" y="56723"/>
                  <a:pt x="1684991" y="0"/>
                </a:cubicBezTo>
                <a:cubicBezTo>
                  <a:pt x="1710619" y="174069"/>
                  <a:pt x="1669295" y="212081"/>
                  <a:pt x="1684991" y="359225"/>
                </a:cubicBezTo>
                <a:cubicBezTo>
                  <a:pt x="1700687" y="506370"/>
                  <a:pt x="1682278" y="609088"/>
                  <a:pt x="1684991" y="733112"/>
                </a:cubicBezTo>
                <a:cubicBezTo>
                  <a:pt x="1424188" y="771460"/>
                  <a:pt x="1398066" y="728693"/>
                  <a:pt x="1123327" y="733112"/>
                </a:cubicBezTo>
                <a:cubicBezTo>
                  <a:pt x="848588" y="737531"/>
                  <a:pt x="836742" y="721536"/>
                  <a:pt x="595363" y="733112"/>
                </a:cubicBezTo>
                <a:cubicBezTo>
                  <a:pt x="353984" y="744688"/>
                  <a:pt x="139710" y="685170"/>
                  <a:pt x="0" y="733112"/>
                </a:cubicBezTo>
                <a:cubicBezTo>
                  <a:pt x="-31433" y="568141"/>
                  <a:pt x="14175" y="452943"/>
                  <a:pt x="0" y="373887"/>
                </a:cubicBezTo>
                <a:cubicBezTo>
                  <a:pt x="-14175" y="294832"/>
                  <a:pt x="35622" y="169214"/>
                  <a:pt x="0" y="0"/>
                </a:cubicBezTo>
                <a:close/>
              </a:path>
            </a:pathLst>
          </a:custGeom>
          <a:solidFill>
            <a:srgbClr val="333333">
              <a:alpha val="5000"/>
            </a:srgbClr>
          </a:solidFill>
          <a:ln w="9525">
            <a:solidFill>
              <a:srgbClr val="333333"/>
            </a:solidFill>
            <a:extLst>
              <a:ext uri="{C807C97D-BFC1-408E-A445-0C87EB9F89A2}">
                <ask:lineSketchStyleProps xmlns:ask="http://schemas.microsoft.com/office/drawing/2018/sketchyshapes" sd="625625018">
                  <a:prstGeom prst="rect">
                    <a:avLst/>
                  </a:prstGeom>
                  <ask:type>
                    <ask:lineSketchScribble/>
                  </ask:type>
                </ask:lineSketchStyleProps>
              </a:ext>
            </a:extLst>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Reddit API</a:t>
            </a:r>
          </a:p>
        </p:txBody>
      </p:sp>
      <p:sp>
        <p:nvSpPr>
          <p:cNvPr id="8" name="楕円 7">
            <a:extLst>
              <a:ext uri="{FF2B5EF4-FFF2-40B4-BE49-F238E27FC236}">
                <a16:creationId xmlns:a16="http://schemas.microsoft.com/office/drawing/2014/main" id="{0117EF3C-88F6-4EFB-8317-767C57AE0E53}"/>
              </a:ext>
            </a:extLst>
          </p:cNvPr>
          <p:cNvSpPr/>
          <p:nvPr/>
        </p:nvSpPr>
        <p:spPr>
          <a:xfrm>
            <a:off x="8603672" y="4021969"/>
            <a:ext cx="651708" cy="1428770"/>
          </a:xfrm>
          <a:prstGeom prst="ellipse">
            <a:avLst/>
          </a:prstGeom>
          <a:solidFill>
            <a:srgbClr val="333333">
              <a:alpha val="5000"/>
            </a:srgbClr>
          </a:solidFill>
          <a:ln w="9525">
            <a:solidFill>
              <a:srgbClr val="333333"/>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333333"/>
                </a:solidFill>
              </a:rPr>
              <a:t>Proxy</a:t>
            </a:r>
          </a:p>
        </p:txBody>
      </p:sp>
      <p:cxnSp>
        <p:nvCxnSpPr>
          <p:cNvPr id="157" name="Straight Connector 156">
            <a:extLst>
              <a:ext uri="{FF2B5EF4-FFF2-40B4-BE49-F238E27FC236}">
                <a16:creationId xmlns:a16="http://schemas.microsoft.com/office/drawing/2014/main" id="{770E280B-96EA-F408-7D28-EF1CA194121C}"/>
              </a:ext>
            </a:extLst>
          </p:cNvPr>
          <p:cNvCxnSpPr>
            <a:cxnSpLocks/>
            <a:stCxn id="134" idx="1"/>
            <a:endCxn id="8" idx="7"/>
          </p:cNvCxnSpPr>
          <p:nvPr/>
        </p:nvCxnSpPr>
        <p:spPr>
          <a:xfrm flipH="1" flipV="1">
            <a:off x="9159940" y="4231208"/>
            <a:ext cx="1239539" cy="103288"/>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4F0A61-8A25-626C-421D-1A0B60898288}"/>
              </a:ext>
            </a:extLst>
          </p:cNvPr>
          <p:cNvCxnSpPr>
            <a:cxnSpLocks/>
            <a:stCxn id="132" idx="1"/>
            <a:endCxn id="8" idx="5"/>
          </p:cNvCxnSpPr>
          <p:nvPr/>
        </p:nvCxnSpPr>
        <p:spPr>
          <a:xfrm flipH="1" flipV="1">
            <a:off x="9159940" y="5241500"/>
            <a:ext cx="1136856" cy="79995"/>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BC84BA4-DC1E-449F-98B2-46C984858230}"/>
              </a:ext>
            </a:extLst>
          </p:cNvPr>
          <p:cNvCxnSpPr>
            <a:cxnSpLocks/>
            <a:stCxn id="135" idx="3"/>
            <a:endCxn id="8" idx="1"/>
          </p:cNvCxnSpPr>
          <p:nvPr/>
        </p:nvCxnSpPr>
        <p:spPr>
          <a:xfrm>
            <a:off x="7370837" y="3429000"/>
            <a:ext cx="1328275" cy="802208"/>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271495E-EC2A-7A48-74AA-12BFF5B3DAF4}"/>
              </a:ext>
            </a:extLst>
          </p:cNvPr>
          <p:cNvCxnSpPr>
            <a:cxnSpLocks/>
            <a:stCxn id="141" idx="3"/>
            <a:endCxn id="8" idx="2"/>
          </p:cNvCxnSpPr>
          <p:nvPr/>
        </p:nvCxnSpPr>
        <p:spPr>
          <a:xfrm>
            <a:off x="7370837" y="4388693"/>
            <a:ext cx="1232835" cy="347661"/>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E419BCA-766F-145D-1CDF-BFE358E51266}"/>
              </a:ext>
            </a:extLst>
          </p:cNvPr>
          <p:cNvCxnSpPr>
            <a:cxnSpLocks/>
          </p:cNvCxnSpPr>
          <p:nvPr/>
        </p:nvCxnSpPr>
        <p:spPr>
          <a:xfrm flipV="1">
            <a:off x="7370836" y="5032512"/>
            <a:ext cx="1328275" cy="254397"/>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CB0D0BC-E0A4-623E-2A45-6A15D6614796}"/>
              </a:ext>
            </a:extLst>
          </p:cNvPr>
          <p:cNvCxnSpPr>
            <a:cxnSpLocks/>
            <a:stCxn id="144" idx="3"/>
            <a:endCxn id="8" idx="3"/>
          </p:cNvCxnSpPr>
          <p:nvPr/>
        </p:nvCxnSpPr>
        <p:spPr>
          <a:xfrm flipV="1">
            <a:off x="7370837" y="5241500"/>
            <a:ext cx="1328275" cy="1066579"/>
          </a:xfrm>
          <a:prstGeom prst="line">
            <a:avLst/>
          </a:prstGeom>
          <a:solidFill>
            <a:srgbClr val="333333">
              <a:alpha val="5000"/>
            </a:srgbClr>
          </a:solidFill>
          <a:ln w="9525">
            <a:solidFill>
              <a:srgbClr val="333333"/>
            </a:solidFill>
            <a:tailEnd type="arrow"/>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6554C5-BF24-4EFF-8FEF-F79A08421CF6}"/>
              </a:ext>
            </a:extLst>
          </p:cNvPr>
          <p:cNvSpPr txBox="1"/>
          <p:nvPr/>
        </p:nvSpPr>
        <p:spPr>
          <a:xfrm>
            <a:off x="3898172" y="3724273"/>
            <a:ext cx="898323" cy="769441"/>
          </a:xfrm>
          <a:prstGeom prst="rect">
            <a:avLst/>
          </a:prstGeom>
          <a:noFill/>
          <a:ln w="9525">
            <a:solidFill>
              <a:schemeClr val="tx1"/>
            </a:solidFill>
          </a:ln>
          <a:effectLst>
            <a:glow rad="63500">
              <a:schemeClr val="accent1">
                <a:satMod val="175000"/>
                <a:alpha val="40000"/>
              </a:schemeClr>
            </a:glow>
            <a:outerShdw blurRad="50800" dist="38100" dir="2700000" algn="tl" rotWithShape="0">
              <a:prstClr val="black">
                <a:alpha val="40000"/>
              </a:prstClr>
            </a:outerShdw>
          </a:effectLst>
        </p:spPr>
        <p:txBody>
          <a:bodyPr wrap="none" rtlCol="0" anchor="ctr" anchorCtr="1">
            <a:spAutoFit/>
          </a:bodyPr>
          <a:lstStyle/>
          <a:p>
            <a:pPr algn="ctr"/>
            <a:r>
              <a:rPr lang="en-US" sz="4400" dirty="0">
                <a:solidFill>
                  <a:srgbClr val="333333"/>
                </a:solidFill>
              </a:rPr>
              <a:t>Vs.</a:t>
            </a:r>
          </a:p>
        </p:txBody>
      </p:sp>
    </p:spTree>
    <p:extLst>
      <p:ext uri="{BB962C8B-B14F-4D97-AF65-F5344CB8AC3E}">
        <p14:creationId xmlns:p14="http://schemas.microsoft.com/office/powerpoint/2010/main" val="3491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81263F9-5AFA-CFFF-0CD3-DE759964E492}"/>
              </a:ext>
            </a:extLst>
          </p:cNvPr>
          <p:cNvSpPr txBox="1"/>
          <p:nvPr/>
        </p:nvSpPr>
        <p:spPr>
          <a:xfrm flipH="1">
            <a:off x="4338647" y="1145969"/>
            <a:ext cx="6093825" cy="3785652"/>
          </a:xfrm>
          <a:prstGeom prst="rect">
            <a:avLst/>
          </a:prstGeom>
          <a:noFill/>
        </p:spPr>
        <p:txBody>
          <a:bodyPr wrap="square" rtlCol="0">
            <a:spAutoFit/>
          </a:bodyPr>
          <a:lstStyle/>
          <a:p>
            <a:r>
              <a:rPr lang="en-US" sz="2000" dirty="0"/>
              <a:t>The current prototype implementation can be done in 3 ways, each being its own authentication pattern that currently the industry follows</a:t>
            </a:r>
          </a:p>
          <a:p>
            <a:pPr marL="285750" indent="-285750">
              <a:buFontTx/>
              <a:buChar char="-"/>
            </a:pPr>
            <a:r>
              <a:rPr lang="en-US" sz="2000" dirty="0"/>
              <a:t>As a User Management Platform</a:t>
            </a:r>
          </a:p>
          <a:p>
            <a:pPr marL="285750" indent="-285750">
              <a:buFontTx/>
              <a:buChar char="-"/>
            </a:pPr>
            <a:r>
              <a:rPr lang="en-US" sz="2000" dirty="0"/>
              <a:t>As a Single Sign-on (SSO) and other patterns</a:t>
            </a:r>
          </a:p>
          <a:p>
            <a:pPr marL="285750" indent="-285750">
              <a:buFontTx/>
              <a:buChar char="-"/>
            </a:pPr>
            <a:r>
              <a:rPr lang="en-US" sz="2000" dirty="0"/>
              <a:t>More Indirect and as a Proxy to hide the server implementations</a:t>
            </a:r>
          </a:p>
          <a:p>
            <a:pPr marL="285750" indent="-285750">
              <a:buFontTx/>
              <a:buChar char="-"/>
            </a:pPr>
            <a:endParaRPr lang="en-US" sz="2000" dirty="0"/>
          </a:p>
          <a:p>
            <a:r>
              <a:rPr lang="en-US" sz="2000" dirty="0"/>
              <a:t>For this prototype project, </a:t>
            </a:r>
            <a:r>
              <a:rPr lang="en-US" sz="2000" u="sng" dirty="0"/>
              <a:t>we tackle on partial implementations of each pattern</a:t>
            </a:r>
            <a:r>
              <a:rPr lang="en-US" sz="2000" dirty="0"/>
              <a:t>, while the rest being put under the Future enhancements for their more complexity</a:t>
            </a:r>
          </a:p>
        </p:txBody>
      </p:sp>
    </p:spTree>
    <p:extLst>
      <p:ext uri="{BB962C8B-B14F-4D97-AF65-F5344CB8AC3E}">
        <p14:creationId xmlns:p14="http://schemas.microsoft.com/office/powerpoint/2010/main" val="100421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BBBF99-4828-A356-8A9E-33693C59DB55}"/>
              </a:ext>
            </a:extLst>
          </p:cNvPr>
          <p:cNvSpPr txBox="1"/>
          <p:nvPr/>
        </p:nvSpPr>
        <p:spPr>
          <a:xfrm flipH="1">
            <a:off x="657296" y="344384"/>
            <a:ext cx="7999816" cy="523220"/>
          </a:xfrm>
          <a:prstGeom prst="rect">
            <a:avLst/>
          </a:prstGeom>
          <a:noFill/>
        </p:spPr>
        <p:txBody>
          <a:bodyPr wrap="square" rtlCol="0">
            <a:spAutoFit/>
          </a:bodyPr>
          <a:lstStyle/>
          <a:p>
            <a:r>
              <a:rPr lang="en-US" sz="2800" dirty="0"/>
              <a:t>Single Sign-on Scheme (SSO) Real World Example</a:t>
            </a:r>
          </a:p>
        </p:txBody>
      </p:sp>
      <p:pic>
        <p:nvPicPr>
          <p:cNvPr id="6" name="Picture 5">
            <a:extLst>
              <a:ext uri="{FF2B5EF4-FFF2-40B4-BE49-F238E27FC236}">
                <a16:creationId xmlns:a16="http://schemas.microsoft.com/office/drawing/2014/main" id="{4ACD414C-99A1-2089-1EBA-F213521FD392}"/>
              </a:ext>
            </a:extLst>
          </p:cNvPr>
          <p:cNvPicPr>
            <a:picLocks noChangeAspect="1"/>
          </p:cNvPicPr>
          <p:nvPr/>
        </p:nvPicPr>
        <p:blipFill>
          <a:blip r:embed="rId2"/>
          <a:stretch>
            <a:fillRect/>
          </a:stretch>
        </p:blipFill>
        <p:spPr>
          <a:xfrm>
            <a:off x="3018688" y="2785185"/>
            <a:ext cx="6154624" cy="3728431"/>
          </a:xfrm>
          <a:custGeom>
            <a:avLst/>
            <a:gdLst>
              <a:gd name="connsiteX0" fmla="*/ 0 w 6154624"/>
              <a:gd name="connsiteY0" fmla="*/ 0 h 3728431"/>
              <a:gd name="connsiteX1" fmla="*/ 683847 w 6154624"/>
              <a:gd name="connsiteY1" fmla="*/ 0 h 3728431"/>
              <a:gd name="connsiteX2" fmla="*/ 1244602 w 6154624"/>
              <a:gd name="connsiteY2" fmla="*/ 0 h 3728431"/>
              <a:gd name="connsiteX3" fmla="*/ 1928449 w 6154624"/>
              <a:gd name="connsiteY3" fmla="*/ 0 h 3728431"/>
              <a:gd name="connsiteX4" fmla="*/ 2550750 w 6154624"/>
              <a:gd name="connsiteY4" fmla="*/ 0 h 3728431"/>
              <a:gd name="connsiteX5" fmla="*/ 3234597 w 6154624"/>
              <a:gd name="connsiteY5" fmla="*/ 0 h 3728431"/>
              <a:gd name="connsiteX6" fmla="*/ 3979990 w 6154624"/>
              <a:gd name="connsiteY6" fmla="*/ 0 h 3728431"/>
              <a:gd name="connsiteX7" fmla="*/ 4602291 w 6154624"/>
              <a:gd name="connsiteY7" fmla="*/ 0 h 3728431"/>
              <a:gd name="connsiteX8" fmla="*/ 5163046 w 6154624"/>
              <a:gd name="connsiteY8" fmla="*/ 0 h 3728431"/>
              <a:gd name="connsiteX9" fmla="*/ 6154624 w 6154624"/>
              <a:gd name="connsiteY9" fmla="*/ 0 h 3728431"/>
              <a:gd name="connsiteX10" fmla="*/ 6154624 w 6154624"/>
              <a:gd name="connsiteY10" fmla="*/ 621405 h 3728431"/>
              <a:gd name="connsiteX11" fmla="*/ 6154624 w 6154624"/>
              <a:gd name="connsiteY11" fmla="*/ 1317379 h 3728431"/>
              <a:gd name="connsiteX12" fmla="*/ 6154624 w 6154624"/>
              <a:gd name="connsiteY12" fmla="*/ 1938784 h 3728431"/>
              <a:gd name="connsiteX13" fmla="*/ 6154624 w 6154624"/>
              <a:gd name="connsiteY13" fmla="*/ 2485621 h 3728431"/>
              <a:gd name="connsiteX14" fmla="*/ 6154624 w 6154624"/>
              <a:gd name="connsiteY14" fmla="*/ 3181594 h 3728431"/>
              <a:gd name="connsiteX15" fmla="*/ 6154624 w 6154624"/>
              <a:gd name="connsiteY15" fmla="*/ 3728431 h 3728431"/>
              <a:gd name="connsiteX16" fmla="*/ 5593869 w 6154624"/>
              <a:gd name="connsiteY16" fmla="*/ 3728431 h 3728431"/>
              <a:gd name="connsiteX17" fmla="*/ 4848476 w 6154624"/>
              <a:gd name="connsiteY17" fmla="*/ 3728431 h 3728431"/>
              <a:gd name="connsiteX18" fmla="*/ 4349268 w 6154624"/>
              <a:gd name="connsiteY18" fmla="*/ 3728431 h 3728431"/>
              <a:gd name="connsiteX19" fmla="*/ 3603874 w 6154624"/>
              <a:gd name="connsiteY19" fmla="*/ 3728431 h 3728431"/>
              <a:gd name="connsiteX20" fmla="*/ 2981573 w 6154624"/>
              <a:gd name="connsiteY20" fmla="*/ 3728431 h 3728431"/>
              <a:gd name="connsiteX21" fmla="*/ 2297726 w 6154624"/>
              <a:gd name="connsiteY21" fmla="*/ 3728431 h 3728431"/>
              <a:gd name="connsiteX22" fmla="*/ 1613879 w 6154624"/>
              <a:gd name="connsiteY22" fmla="*/ 3728431 h 3728431"/>
              <a:gd name="connsiteX23" fmla="*/ 1114671 w 6154624"/>
              <a:gd name="connsiteY23" fmla="*/ 3728431 h 3728431"/>
              <a:gd name="connsiteX24" fmla="*/ 0 w 6154624"/>
              <a:gd name="connsiteY24" fmla="*/ 3728431 h 3728431"/>
              <a:gd name="connsiteX25" fmla="*/ 0 w 6154624"/>
              <a:gd name="connsiteY25" fmla="*/ 3144310 h 3728431"/>
              <a:gd name="connsiteX26" fmla="*/ 0 w 6154624"/>
              <a:gd name="connsiteY26" fmla="*/ 2634758 h 3728431"/>
              <a:gd name="connsiteX27" fmla="*/ 0 w 6154624"/>
              <a:gd name="connsiteY27" fmla="*/ 2087921 h 3728431"/>
              <a:gd name="connsiteX28" fmla="*/ 0 w 6154624"/>
              <a:gd name="connsiteY28" fmla="*/ 1578369 h 3728431"/>
              <a:gd name="connsiteX29" fmla="*/ 0 w 6154624"/>
              <a:gd name="connsiteY29" fmla="*/ 919680 h 3728431"/>
              <a:gd name="connsiteX30" fmla="*/ 0 w 6154624"/>
              <a:gd name="connsiteY30" fmla="*/ 0 h 3728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4624" h="3728431" fill="none" extrusionOk="0">
                <a:moveTo>
                  <a:pt x="0" y="0"/>
                </a:moveTo>
                <a:cubicBezTo>
                  <a:pt x="316939" y="-27864"/>
                  <a:pt x="443103" y="-10018"/>
                  <a:pt x="683847" y="0"/>
                </a:cubicBezTo>
                <a:cubicBezTo>
                  <a:pt x="924591" y="10018"/>
                  <a:pt x="968122" y="-22809"/>
                  <a:pt x="1244602" y="0"/>
                </a:cubicBezTo>
                <a:cubicBezTo>
                  <a:pt x="1521082" y="22809"/>
                  <a:pt x="1644922" y="-31549"/>
                  <a:pt x="1928449" y="0"/>
                </a:cubicBezTo>
                <a:cubicBezTo>
                  <a:pt x="2211976" y="31549"/>
                  <a:pt x="2358823" y="-26735"/>
                  <a:pt x="2550750" y="0"/>
                </a:cubicBezTo>
                <a:cubicBezTo>
                  <a:pt x="2742677" y="26735"/>
                  <a:pt x="2998147" y="-7615"/>
                  <a:pt x="3234597" y="0"/>
                </a:cubicBezTo>
                <a:cubicBezTo>
                  <a:pt x="3471047" y="7615"/>
                  <a:pt x="3822667" y="-30060"/>
                  <a:pt x="3979990" y="0"/>
                </a:cubicBezTo>
                <a:cubicBezTo>
                  <a:pt x="4137313" y="30060"/>
                  <a:pt x="4386427" y="12935"/>
                  <a:pt x="4602291" y="0"/>
                </a:cubicBezTo>
                <a:cubicBezTo>
                  <a:pt x="4818155" y="-12935"/>
                  <a:pt x="4930784" y="13349"/>
                  <a:pt x="5163046" y="0"/>
                </a:cubicBezTo>
                <a:cubicBezTo>
                  <a:pt x="5395308" y="-13349"/>
                  <a:pt x="5660966" y="-26830"/>
                  <a:pt x="6154624" y="0"/>
                </a:cubicBezTo>
                <a:cubicBezTo>
                  <a:pt x="6179291" y="230592"/>
                  <a:pt x="6147909" y="319052"/>
                  <a:pt x="6154624" y="621405"/>
                </a:cubicBezTo>
                <a:cubicBezTo>
                  <a:pt x="6161339" y="923759"/>
                  <a:pt x="6161547" y="1168030"/>
                  <a:pt x="6154624" y="1317379"/>
                </a:cubicBezTo>
                <a:cubicBezTo>
                  <a:pt x="6147701" y="1466728"/>
                  <a:pt x="6157263" y="1725624"/>
                  <a:pt x="6154624" y="1938784"/>
                </a:cubicBezTo>
                <a:cubicBezTo>
                  <a:pt x="6151985" y="2151945"/>
                  <a:pt x="6175415" y="2264075"/>
                  <a:pt x="6154624" y="2485621"/>
                </a:cubicBezTo>
                <a:cubicBezTo>
                  <a:pt x="6133833" y="2707167"/>
                  <a:pt x="6157407" y="2841407"/>
                  <a:pt x="6154624" y="3181594"/>
                </a:cubicBezTo>
                <a:cubicBezTo>
                  <a:pt x="6151841" y="3521781"/>
                  <a:pt x="6127465" y="3503606"/>
                  <a:pt x="6154624" y="3728431"/>
                </a:cubicBezTo>
                <a:cubicBezTo>
                  <a:pt x="5895670" y="3753410"/>
                  <a:pt x="5738165" y="3724250"/>
                  <a:pt x="5593869" y="3728431"/>
                </a:cubicBezTo>
                <a:cubicBezTo>
                  <a:pt x="5449574" y="3732612"/>
                  <a:pt x="5166231" y="3740037"/>
                  <a:pt x="4848476" y="3728431"/>
                </a:cubicBezTo>
                <a:cubicBezTo>
                  <a:pt x="4530721" y="3716825"/>
                  <a:pt x="4577238" y="3737355"/>
                  <a:pt x="4349268" y="3728431"/>
                </a:cubicBezTo>
                <a:cubicBezTo>
                  <a:pt x="4121298" y="3719507"/>
                  <a:pt x="3919659" y="3751270"/>
                  <a:pt x="3603874" y="3728431"/>
                </a:cubicBezTo>
                <a:cubicBezTo>
                  <a:pt x="3288089" y="3705592"/>
                  <a:pt x="3268642" y="3706944"/>
                  <a:pt x="2981573" y="3728431"/>
                </a:cubicBezTo>
                <a:cubicBezTo>
                  <a:pt x="2694504" y="3749918"/>
                  <a:pt x="2533121" y="3739904"/>
                  <a:pt x="2297726" y="3728431"/>
                </a:cubicBezTo>
                <a:cubicBezTo>
                  <a:pt x="2062331" y="3716958"/>
                  <a:pt x="1757392" y="3709804"/>
                  <a:pt x="1613879" y="3728431"/>
                </a:cubicBezTo>
                <a:cubicBezTo>
                  <a:pt x="1470366" y="3747058"/>
                  <a:pt x="1251132" y="3747349"/>
                  <a:pt x="1114671" y="3728431"/>
                </a:cubicBezTo>
                <a:cubicBezTo>
                  <a:pt x="978210" y="3709513"/>
                  <a:pt x="541863" y="3737510"/>
                  <a:pt x="0" y="3728431"/>
                </a:cubicBezTo>
                <a:cubicBezTo>
                  <a:pt x="-27348" y="3521879"/>
                  <a:pt x="-4517" y="3326820"/>
                  <a:pt x="0" y="3144310"/>
                </a:cubicBezTo>
                <a:cubicBezTo>
                  <a:pt x="4517" y="2961800"/>
                  <a:pt x="-13442" y="2796721"/>
                  <a:pt x="0" y="2634758"/>
                </a:cubicBezTo>
                <a:cubicBezTo>
                  <a:pt x="13442" y="2472795"/>
                  <a:pt x="21177" y="2355966"/>
                  <a:pt x="0" y="2087921"/>
                </a:cubicBezTo>
                <a:cubicBezTo>
                  <a:pt x="-21177" y="1819876"/>
                  <a:pt x="-7316" y="1748280"/>
                  <a:pt x="0" y="1578369"/>
                </a:cubicBezTo>
                <a:cubicBezTo>
                  <a:pt x="7316" y="1408458"/>
                  <a:pt x="11367" y="1247620"/>
                  <a:pt x="0" y="919680"/>
                </a:cubicBezTo>
                <a:cubicBezTo>
                  <a:pt x="-11367" y="591740"/>
                  <a:pt x="-23007" y="321213"/>
                  <a:pt x="0" y="0"/>
                </a:cubicBezTo>
                <a:close/>
              </a:path>
              <a:path w="6154624" h="3728431" stroke="0" extrusionOk="0">
                <a:moveTo>
                  <a:pt x="0" y="0"/>
                </a:moveTo>
                <a:cubicBezTo>
                  <a:pt x="311954" y="-654"/>
                  <a:pt x="357171" y="18616"/>
                  <a:pt x="683847" y="0"/>
                </a:cubicBezTo>
                <a:cubicBezTo>
                  <a:pt x="1010523" y="-18616"/>
                  <a:pt x="1036049" y="16239"/>
                  <a:pt x="1367694" y="0"/>
                </a:cubicBezTo>
                <a:cubicBezTo>
                  <a:pt x="1699339" y="-16239"/>
                  <a:pt x="1663081" y="-11549"/>
                  <a:pt x="1928449" y="0"/>
                </a:cubicBezTo>
                <a:cubicBezTo>
                  <a:pt x="2193817" y="11549"/>
                  <a:pt x="2244629" y="-17759"/>
                  <a:pt x="2489203" y="0"/>
                </a:cubicBezTo>
                <a:cubicBezTo>
                  <a:pt x="2733777" y="17759"/>
                  <a:pt x="3006814" y="30687"/>
                  <a:pt x="3234597" y="0"/>
                </a:cubicBezTo>
                <a:cubicBezTo>
                  <a:pt x="3462380" y="-30687"/>
                  <a:pt x="3611154" y="-2295"/>
                  <a:pt x="3733805" y="0"/>
                </a:cubicBezTo>
                <a:cubicBezTo>
                  <a:pt x="3856456" y="2295"/>
                  <a:pt x="4051777" y="12651"/>
                  <a:pt x="4356106" y="0"/>
                </a:cubicBezTo>
                <a:cubicBezTo>
                  <a:pt x="4660435" y="-12651"/>
                  <a:pt x="4768047" y="-611"/>
                  <a:pt x="4978407" y="0"/>
                </a:cubicBezTo>
                <a:cubicBezTo>
                  <a:pt x="5188767" y="611"/>
                  <a:pt x="5718614" y="23014"/>
                  <a:pt x="6154624" y="0"/>
                </a:cubicBezTo>
                <a:cubicBezTo>
                  <a:pt x="6152839" y="298201"/>
                  <a:pt x="6159611" y="352610"/>
                  <a:pt x="6154624" y="695974"/>
                </a:cubicBezTo>
                <a:cubicBezTo>
                  <a:pt x="6149637" y="1039338"/>
                  <a:pt x="6166803" y="1029017"/>
                  <a:pt x="6154624" y="1317379"/>
                </a:cubicBezTo>
                <a:cubicBezTo>
                  <a:pt x="6142445" y="1605741"/>
                  <a:pt x="6129518" y="1672538"/>
                  <a:pt x="6154624" y="1864215"/>
                </a:cubicBezTo>
                <a:cubicBezTo>
                  <a:pt x="6179730" y="2055892"/>
                  <a:pt x="6141408" y="2273273"/>
                  <a:pt x="6154624" y="2485621"/>
                </a:cubicBezTo>
                <a:cubicBezTo>
                  <a:pt x="6167840" y="2697969"/>
                  <a:pt x="6152643" y="2885869"/>
                  <a:pt x="6154624" y="2995173"/>
                </a:cubicBezTo>
                <a:cubicBezTo>
                  <a:pt x="6156605" y="3104477"/>
                  <a:pt x="6129374" y="3562004"/>
                  <a:pt x="6154624" y="3728431"/>
                </a:cubicBezTo>
                <a:cubicBezTo>
                  <a:pt x="5922095" y="3740822"/>
                  <a:pt x="5808041" y="3729861"/>
                  <a:pt x="5470777" y="3728431"/>
                </a:cubicBezTo>
                <a:cubicBezTo>
                  <a:pt x="5133513" y="3727001"/>
                  <a:pt x="5090243" y="3740755"/>
                  <a:pt x="4971568" y="3728431"/>
                </a:cubicBezTo>
                <a:cubicBezTo>
                  <a:pt x="4852893" y="3716107"/>
                  <a:pt x="4558828" y="3716244"/>
                  <a:pt x="4287721" y="3728431"/>
                </a:cubicBezTo>
                <a:cubicBezTo>
                  <a:pt x="4016614" y="3740618"/>
                  <a:pt x="3822510" y="3702464"/>
                  <a:pt x="3542328" y="3728431"/>
                </a:cubicBezTo>
                <a:cubicBezTo>
                  <a:pt x="3262146" y="3754398"/>
                  <a:pt x="3221069" y="3730191"/>
                  <a:pt x="3043120" y="3728431"/>
                </a:cubicBezTo>
                <a:cubicBezTo>
                  <a:pt x="2865171" y="3726671"/>
                  <a:pt x="2719605" y="3752617"/>
                  <a:pt x="2482365" y="3728431"/>
                </a:cubicBezTo>
                <a:cubicBezTo>
                  <a:pt x="2245125" y="3704245"/>
                  <a:pt x="1852660" y="3726742"/>
                  <a:pt x="1675425" y="3728431"/>
                </a:cubicBezTo>
                <a:cubicBezTo>
                  <a:pt x="1498190" y="3730120"/>
                  <a:pt x="1253642" y="3760800"/>
                  <a:pt x="991578" y="3728431"/>
                </a:cubicBezTo>
                <a:cubicBezTo>
                  <a:pt x="729514" y="3696062"/>
                  <a:pt x="435374" y="3726128"/>
                  <a:pt x="0" y="3728431"/>
                </a:cubicBezTo>
                <a:cubicBezTo>
                  <a:pt x="3998" y="3526080"/>
                  <a:pt x="-23636" y="3256211"/>
                  <a:pt x="0" y="3032457"/>
                </a:cubicBezTo>
                <a:cubicBezTo>
                  <a:pt x="23636" y="2808703"/>
                  <a:pt x="6999" y="2552187"/>
                  <a:pt x="0" y="2373768"/>
                </a:cubicBezTo>
                <a:cubicBezTo>
                  <a:pt x="-6999" y="2195349"/>
                  <a:pt x="-7656" y="1969221"/>
                  <a:pt x="0" y="1864216"/>
                </a:cubicBezTo>
                <a:cubicBezTo>
                  <a:pt x="7656" y="1759211"/>
                  <a:pt x="-24299" y="1594577"/>
                  <a:pt x="0" y="1354663"/>
                </a:cubicBezTo>
                <a:cubicBezTo>
                  <a:pt x="24299" y="1114749"/>
                  <a:pt x="-2500" y="868404"/>
                  <a:pt x="0" y="733258"/>
                </a:cubicBezTo>
                <a:cubicBezTo>
                  <a:pt x="2500" y="598113"/>
                  <a:pt x="16033" y="341033"/>
                  <a:pt x="0" y="0"/>
                </a:cubicBezTo>
                <a:close/>
              </a:path>
            </a:pathLst>
          </a:custGeom>
          <a:ln>
            <a:solidFill>
              <a:schemeClr val="tx1"/>
            </a:solidFill>
            <a:extLst>
              <a:ext uri="{C807C97D-BFC1-408E-A445-0C87EB9F89A2}">
                <ask:lineSketchStyleProps xmlns:ask="http://schemas.microsoft.com/office/drawing/2018/sketchyshapes" sd="1157878504">
                  <a:prstGeom prst="rect">
                    <a:avLst/>
                  </a:prstGeom>
                  <ask:type>
                    <ask:lineSketchFreehand/>
                  </ask:type>
                </ask:lineSketchStyleProps>
              </a:ext>
            </a:extLst>
          </a:ln>
        </p:spPr>
      </p:pic>
      <p:sp>
        <p:nvSpPr>
          <p:cNvPr id="7" name="Oval 6">
            <a:extLst>
              <a:ext uri="{FF2B5EF4-FFF2-40B4-BE49-F238E27FC236}">
                <a16:creationId xmlns:a16="http://schemas.microsoft.com/office/drawing/2014/main" id="{4A9F2D1D-A796-E554-179C-F4040FF4F7B5}"/>
              </a:ext>
            </a:extLst>
          </p:cNvPr>
          <p:cNvSpPr/>
          <p:nvPr/>
        </p:nvSpPr>
        <p:spPr>
          <a:xfrm>
            <a:off x="5573666" y="5398176"/>
            <a:ext cx="1033154" cy="1056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a:t>
            </a:r>
          </a:p>
        </p:txBody>
      </p:sp>
      <p:sp>
        <p:nvSpPr>
          <p:cNvPr id="8" name="TextBox 7">
            <a:extLst>
              <a:ext uri="{FF2B5EF4-FFF2-40B4-BE49-F238E27FC236}">
                <a16:creationId xmlns:a16="http://schemas.microsoft.com/office/drawing/2014/main" id="{A0BEACF2-9A63-A0CC-EF9C-237D35CF986E}"/>
              </a:ext>
            </a:extLst>
          </p:cNvPr>
          <p:cNvSpPr txBox="1"/>
          <p:nvPr/>
        </p:nvSpPr>
        <p:spPr>
          <a:xfrm>
            <a:off x="950026" y="1054863"/>
            <a:ext cx="5391397" cy="1477328"/>
          </a:xfrm>
          <a:prstGeom prst="rect">
            <a:avLst/>
          </a:prstGeom>
          <a:noFill/>
        </p:spPr>
        <p:txBody>
          <a:bodyPr wrap="square" rtlCol="0">
            <a:spAutoFit/>
          </a:bodyPr>
          <a:lstStyle/>
          <a:p>
            <a:r>
              <a:rPr lang="en-US" dirty="0"/>
              <a:t>Here the `accounts.google.com` is the identity provider for both </a:t>
            </a:r>
            <a:r>
              <a:rPr lang="en-US" dirty="0" err="1"/>
              <a:t>gmail</a:t>
            </a:r>
            <a:r>
              <a:rPr lang="en-US" dirty="0"/>
              <a:t> and </a:t>
            </a:r>
            <a:r>
              <a:rPr lang="en-US" dirty="0" err="1"/>
              <a:t>youtube</a:t>
            </a:r>
            <a:r>
              <a:rPr lang="en-US" dirty="0"/>
              <a:t>, hence most of the user data is shared between both of this applications. Also allowing user to easy and quick login without passwords</a:t>
            </a:r>
          </a:p>
        </p:txBody>
      </p:sp>
    </p:spTree>
    <p:extLst>
      <p:ext uri="{BB962C8B-B14F-4D97-AF65-F5344CB8AC3E}">
        <p14:creationId xmlns:p14="http://schemas.microsoft.com/office/powerpoint/2010/main" val="245975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E29F7A-3BE9-4AB5-D081-18A494D69E78}"/>
              </a:ext>
            </a:extLst>
          </p:cNvPr>
          <p:cNvPicPr>
            <a:picLocks noChangeAspect="1"/>
          </p:cNvPicPr>
          <p:nvPr/>
        </p:nvPicPr>
        <p:blipFill>
          <a:blip r:embed="rId2"/>
          <a:stretch>
            <a:fillRect/>
          </a:stretch>
        </p:blipFill>
        <p:spPr>
          <a:xfrm>
            <a:off x="4388972" y="2075813"/>
            <a:ext cx="2610755" cy="3203888"/>
          </a:xfrm>
          <a:prstGeom prst="rect">
            <a:avLst/>
          </a:prstGeom>
        </p:spPr>
      </p:pic>
      <p:pic>
        <p:nvPicPr>
          <p:cNvPr id="12" name="Picture 11">
            <a:extLst>
              <a:ext uri="{FF2B5EF4-FFF2-40B4-BE49-F238E27FC236}">
                <a16:creationId xmlns:a16="http://schemas.microsoft.com/office/drawing/2014/main" id="{0CB5CDA5-6F18-62D5-E4A6-BB0247DFCD08}"/>
              </a:ext>
            </a:extLst>
          </p:cNvPr>
          <p:cNvPicPr>
            <a:picLocks noChangeAspect="1"/>
          </p:cNvPicPr>
          <p:nvPr/>
        </p:nvPicPr>
        <p:blipFill>
          <a:blip r:embed="rId3"/>
          <a:stretch>
            <a:fillRect/>
          </a:stretch>
        </p:blipFill>
        <p:spPr>
          <a:xfrm>
            <a:off x="425450" y="2085657"/>
            <a:ext cx="2961657" cy="3203891"/>
          </a:xfrm>
          <a:prstGeom prst="rect">
            <a:avLst/>
          </a:prstGeom>
        </p:spPr>
      </p:pic>
      <p:cxnSp>
        <p:nvCxnSpPr>
          <p:cNvPr id="13" name="Straight Arrow Connector 12">
            <a:extLst>
              <a:ext uri="{FF2B5EF4-FFF2-40B4-BE49-F238E27FC236}">
                <a16:creationId xmlns:a16="http://schemas.microsoft.com/office/drawing/2014/main" id="{5D61A996-ABC3-B972-9664-A882E716A99E}"/>
              </a:ext>
            </a:extLst>
          </p:cNvPr>
          <p:cNvCxnSpPr>
            <a:cxnSpLocks/>
            <a:stCxn id="17" idx="3"/>
            <a:endCxn id="11" idx="1"/>
          </p:cNvCxnSpPr>
          <p:nvPr/>
        </p:nvCxnSpPr>
        <p:spPr>
          <a:xfrm>
            <a:off x="3004463" y="2792055"/>
            <a:ext cx="1384509" cy="885702"/>
          </a:xfrm>
          <a:prstGeom prst="straightConnector1">
            <a:avLst/>
          </a:prstGeom>
          <a:ln w="7620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E24145B-1184-4DCF-8A70-138046EF1BA3}"/>
              </a:ext>
            </a:extLst>
          </p:cNvPr>
          <p:cNvSpPr txBox="1"/>
          <p:nvPr/>
        </p:nvSpPr>
        <p:spPr>
          <a:xfrm>
            <a:off x="4296791" y="274835"/>
            <a:ext cx="6834913" cy="584775"/>
          </a:xfrm>
          <a:prstGeom prst="rect">
            <a:avLst/>
          </a:prstGeom>
          <a:noFill/>
        </p:spPr>
        <p:txBody>
          <a:bodyPr wrap="square" rtlCol="0">
            <a:spAutoFit/>
          </a:bodyPr>
          <a:lstStyle/>
          <a:p>
            <a:r>
              <a:rPr lang="en-US" sz="3200" b="1" dirty="0"/>
              <a:t>Example Application (User POV)</a:t>
            </a:r>
          </a:p>
        </p:txBody>
      </p:sp>
      <p:sp>
        <p:nvSpPr>
          <p:cNvPr id="15" name="TextBox 14">
            <a:extLst>
              <a:ext uri="{FF2B5EF4-FFF2-40B4-BE49-F238E27FC236}">
                <a16:creationId xmlns:a16="http://schemas.microsoft.com/office/drawing/2014/main" id="{B194D190-2634-8027-DE23-7129A92C054B}"/>
              </a:ext>
            </a:extLst>
          </p:cNvPr>
          <p:cNvSpPr txBox="1"/>
          <p:nvPr/>
        </p:nvSpPr>
        <p:spPr>
          <a:xfrm>
            <a:off x="808093" y="5289544"/>
            <a:ext cx="2196370" cy="307777"/>
          </a:xfrm>
          <a:prstGeom prst="rect">
            <a:avLst/>
          </a:prstGeom>
          <a:noFill/>
        </p:spPr>
        <p:txBody>
          <a:bodyPr wrap="none" rtlCol="0">
            <a:spAutoFit/>
          </a:bodyPr>
          <a:lstStyle/>
          <a:p>
            <a:r>
              <a:rPr lang="en-US" sz="1400" dirty="0"/>
              <a:t>1. Client “</a:t>
            </a:r>
            <a:r>
              <a:rPr lang="en-US" sz="1400" dirty="0" err="1"/>
              <a:t>YourApp</a:t>
            </a:r>
            <a:r>
              <a:rPr lang="en-US" sz="1400" dirty="0"/>
              <a:t>” login UI</a:t>
            </a:r>
          </a:p>
        </p:txBody>
      </p:sp>
      <p:sp>
        <p:nvSpPr>
          <p:cNvPr id="16" name="TextBox 15">
            <a:extLst>
              <a:ext uri="{FF2B5EF4-FFF2-40B4-BE49-F238E27FC236}">
                <a16:creationId xmlns:a16="http://schemas.microsoft.com/office/drawing/2014/main" id="{444AE607-7680-24D6-5DDD-7486D7C6F48A}"/>
              </a:ext>
            </a:extLst>
          </p:cNvPr>
          <p:cNvSpPr txBox="1"/>
          <p:nvPr/>
        </p:nvSpPr>
        <p:spPr>
          <a:xfrm>
            <a:off x="4432504" y="5289544"/>
            <a:ext cx="2530757" cy="307777"/>
          </a:xfrm>
          <a:prstGeom prst="rect">
            <a:avLst/>
          </a:prstGeom>
          <a:noFill/>
        </p:spPr>
        <p:txBody>
          <a:bodyPr wrap="none" rtlCol="0">
            <a:spAutoFit/>
          </a:bodyPr>
          <a:lstStyle/>
          <a:p>
            <a:r>
              <a:rPr lang="en-US" sz="1400" dirty="0"/>
              <a:t>2. Auth Provider “AppX” login UI</a:t>
            </a:r>
          </a:p>
        </p:txBody>
      </p:sp>
      <p:sp>
        <p:nvSpPr>
          <p:cNvPr id="17" name="TextBox 16">
            <a:extLst>
              <a:ext uri="{FF2B5EF4-FFF2-40B4-BE49-F238E27FC236}">
                <a16:creationId xmlns:a16="http://schemas.microsoft.com/office/drawing/2014/main" id="{A9595051-9877-C5D3-2F78-A3E8B1D2AAFC}"/>
              </a:ext>
            </a:extLst>
          </p:cNvPr>
          <p:cNvSpPr txBox="1"/>
          <p:nvPr/>
        </p:nvSpPr>
        <p:spPr>
          <a:xfrm>
            <a:off x="2489092" y="2607389"/>
            <a:ext cx="515371" cy="369332"/>
          </a:xfrm>
          <a:prstGeom prst="rect">
            <a:avLst/>
          </a:prstGeom>
          <a:noFill/>
        </p:spPr>
        <p:txBody>
          <a:bodyPr wrap="square" rtlCol="0">
            <a:spAutoFit/>
          </a:bodyPr>
          <a:lstStyle/>
          <a:p>
            <a:r>
              <a:rPr lang="en-US" dirty="0"/>
              <a:t>👆</a:t>
            </a:r>
          </a:p>
        </p:txBody>
      </p:sp>
      <p:pic>
        <p:nvPicPr>
          <p:cNvPr id="18" name="Picture 17">
            <a:extLst>
              <a:ext uri="{FF2B5EF4-FFF2-40B4-BE49-F238E27FC236}">
                <a16:creationId xmlns:a16="http://schemas.microsoft.com/office/drawing/2014/main" id="{78294CF0-1526-D4E8-0322-4160DAF52976}"/>
              </a:ext>
            </a:extLst>
          </p:cNvPr>
          <p:cNvPicPr>
            <a:picLocks noChangeAspect="1"/>
          </p:cNvPicPr>
          <p:nvPr/>
        </p:nvPicPr>
        <p:blipFill>
          <a:blip r:embed="rId4"/>
          <a:stretch>
            <a:fillRect/>
          </a:stretch>
        </p:blipFill>
        <p:spPr>
          <a:xfrm>
            <a:off x="7827428" y="2085658"/>
            <a:ext cx="3014159" cy="3203886"/>
          </a:xfrm>
          <a:prstGeom prst="rect">
            <a:avLst/>
          </a:prstGeom>
        </p:spPr>
      </p:pic>
      <p:cxnSp>
        <p:nvCxnSpPr>
          <p:cNvPr id="19" name="Straight Arrow Connector 18">
            <a:extLst>
              <a:ext uri="{FF2B5EF4-FFF2-40B4-BE49-F238E27FC236}">
                <a16:creationId xmlns:a16="http://schemas.microsoft.com/office/drawing/2014/main" id="{8F7B9389-49CE-7F64-5059-119E113A3DB2}"/>
              </a:ext>
            </a:extLst>
          </p:cNvPr>
          <p:cNvCxnSpPr>
            <a:cxnSpLocks/>
            <a:stCxn id="26" idx="3"/>
            <a:endCxn id="18" idx="1"/>
          </p:cNvCxnSpPr>
          <p:nvPr/>
        </p:nvCxnSpPr>
        <p:spPr>
          <a:xfrm flipV="1">
            <a:off x="6431001" y="3687601"/>
            <a:ext cx="1396427" cy="1264465"/>
          </a:xfrm>
          <a:prstGeom prst="straightConnector1">
            <a:avLst/>
          </a:prstGeom>
          <a:ln w="76200">
            <a:solidFill>
              <a:srgbClr val="00B0F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1356129-F3A6-B2C5-7E14-CE7AAED7FEDA}"/>
              </a:ext>
            </a:extLst>
          </p:cNvPr>
          <p:cNvSpPr/>
          <p:nvPr/>
        </p:nvSpPr>
        <p:spPr>
          <a:xfrm>
            <a:off x="3868630" y="1260679"/>
            <a:ext cx="7637407" cy="4659646"/>
          </a:xfrm>
          <a:prstGeom prst="rect">
            <a:avLst/>
          </a:prstGeom>
          <a:noFill/>
          <a:ln w="15875">
            <a:solidFill>
              <a:schemeClr val="tx1">
                <a:lumMod val="75000"/>
                <a:lumOff val="25000"/>
                <a:alpha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CE3A0E3-FCB5-C135-238E-1B1424B82530}"/>
              </a:ext>
            </a:extLst>
          </p:cNvPr>
          <p:cNvSpPr txBox="1"/>
          <p:nvPr/>
        </p:nvSpPr>
        <p:spPr>
          <a:xfrm>
            <a:off x="5093697" y="1299675"/>
            <a:ext cx="5467459" cy="369332"/>
          </a:xfrm>
          <a:prstGeom prst="rect">
            <a:avLst/>
          </a:prstGeom>
          <a:noFill/>
        </p:spPr>
        <p:txBody>
          <a:bodyPr wrap="none" rtlCol="0">
            <a:spAutoFit/>
          </a:bodyPr>
          <a:lstStyle/>
          <a:p>
            <a:r>
              <a:rPr lang="en-US" dirty="0">
                <a:solidFill>
                  <a:schemeClr val="tx1">
                    <a:lumMod val="65000"/>
                  </a:schemeClr>
                </a:solidFill>
              </a:rPr>
              <a:t>UI Provided by Auth Providers “AppX”, part of library API</a:t>
            </a:r>
          </a:p>
        </p:txBody>
      </p:sp>
      <p:sp>
        <p:nvSpPr>
          <p:cNvPr id="22" name="TextBox 21">
            <a:extLst>
              <a:ext uri="{FF2B5EF4-FFF2-40B4-BE49-F238E27FC236}">
                <a16:creationId xmlns:a16="http://schemas.microsoft.com/office/drawing/2014/main" id="{13136FC7-0F3C-3C93-BBBB-EEDBEDE36063}"/>
              </a:ext>
            </a:extLst>
          </p:cNvPr>
          <p:cNvSpPr txBox="1"/>
          <p:nvPr/>
        </p:nvSpPr>
        <p:spPr>
          <a:xfrm>
            <a:off x="7827427" y="5303988"/>
            <a:ext cx="3014159" cy="523220"/>
          </a:xfrm>
          <a:prstGeom prst="rect">
            <a:avLst/>
          </a:prstGeom>
          <a:noFill/>
        </p:spPr>
        <p:txBody>
          <a:bodyPr wrap="square" rtlCol="0">
            <a:spAutoFit/>
          </a:bodyPr>
          <a:lstStyle/>
          <a:p>
            <a:r>
              <a:rPr lang="en-US" sz="1400" dirty="0"/>
              <a:t>3. “AppX” Permission for “</a:t>
            </a:r>
            <a:r>
              <a:rPr lang="en-US" sz="1400" dirty="0" err="1"/>
              <a:t>YourApp</a:t>
            </a:r>
            <a:r>
              <a:rPr lang="en-US" sz="1400" dirty="0"/>
              <a:t>” to access data</a:t>
            </a:r>
          </a:p>
        </p:txBody>
      </p:sp>
      <p:sp>
        <p:nvSpPr>
          <p:cNvPr id="23" name="Oval 22">
            <a:extLst>
              <a:ext uri="{FF2B5EF4-FFF2-40B4-BE49-F238E27FC236}">
                <a16:creationId xmlns:a16="http://schemas.microsoft.com/office/drawing/2014/main" id="{C4424BCB-7FDE-D223-C1AF-3B3CAE6D056C}"/>
              </a:ext>
            </a:extLst>
          </p:cNvPr>
          <p:cNvSpPr/>
          <p:nvPr/>
        </p:nvSpPr>
        <p:spPr>
          <a:xfrm>
            <a:off x="8083550" y="3251200"/>
            <a:ext cx="1701466" cy="4364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1D81FE2-8713-BC54-31C3-D4A87CF3A363}"/>
              </a:ext>
            </a:extLst>
          </p:cNvPr>
          <p:cNvSpPr txBox="1"/>
          <p:nvPr/>
        </p:nvSpPr>
        <p:spPr>
          <a:xfrm>
            <a:off x="9598116" y="3066534"/>
            <a:ext cx="436338" cy="369332"/>
          </a:xfrm>
          <a:prstGeom prst="rect">
            <a:avLst/>
          </a:prstGeom>
          <a:noFill/>
        </p:spPr>
        <p:txBody>
          <a:bodyPr wrap="none" rtlCol="0">
            <a:spAutoFit/>
          </a:bodyPr>
          <a:lstStyle/>
          <a:p>
            <a:r>
              <a:rPr lang="en-US" dirty="0">
                <a:solidFill>
                  <a:schemeClr val="accent1"/>
                </a:solidFill>
              </a:rPr>
              <a:t>[a]</a:t>
            </a:r>
          </a:p>
        </p:txBody>
      </p:sp>
      <p:sp>
        <p:nvSpPr>
          <p:cNvPr id="25" name="TextBox 24">
            <a:extLst>
              <a:ext uri="{FF2B5EF4-FFF2-40B4-BE49-F238E27FC236}">
                <a16:creationId xmlns:a16="http://schemas.microsoft.com/office/drawing/2014/main" id="{231C13AA-D6FA-7EC1-FD7D-0320A9C1E1D7}"/>
              </a:ext>
            </a:extLst>
          </p:cNvPr>
          <p:cNvSpPr txBox="1"/>
          <p:nvPr/>
        </p:nvSpPr>
        <p:spPr>
          <a:xfrm>
            <a:off x="651740" y="5912493"/>
            <a:ext cx="10854297" cy="646331"/>
          </a:xfrm>
          <a:prstGeom prst="rect">
            <a:avLst/>
          </a:prstGeom>
          <a:noFill/>
        </p:spPr>
        <p:txBody>
          <a:bodyPr wrap="square" rtlCol="0">
            <a:spAutoFit/>
          </a:bodyPr>
          <a:lstStyle/>
          <a:p>
            <a:r>
              <a:rPr lang="en-US" dirty="0">
                <a:solidFill>
                  <a:schemeClr val="accent1"/>
                </a:solidFill>
              </a:rPr>
              <a:t>[a] </a:t>
            </a:r>
            <a:r>
              <a:rPr lang="en-US" dirty="0"/>
              <a:t>-&gt; The developer of client “</a:t>
            </a:r>
            <a:r>
              <a:rPr lang="en-US" dirty="0" err="1"/>
              <a:t>YourApp</a:t>
            </a:r>
            <a:r>
              <a:rPr lang="en-US" dirty="0"/>
              <a:t>” needs to register with “AppX” Auth Service so that they can declare the data access permissions</a:t>
            </a:r>
          </a:p>
        </p:txBody>
      </p:sp>
      <p:sp>
        <p:nvSpPr>
          <p:cNvPr id="26" name="TextBox 25">
            <a:extLst>
              <a:ext uri="{FF2B5EF4-FFF2-40B4-BE49-F238E27FC236}">
                <a16:creationId xmlns:a16="http://schemas.microsoft.com/office/drawing/2014/main" id="{F812B780-0E01-5E82-7F0F-8C1F24442496}"/>
              </a:ext>
            </a:extLst>
          </p:cNvPr>
          <p:cNvSpPr txBox="1"/>
          <p:nvPr/>
        </p:nvSpPr>
        <p:spPr>
          <a:xfrm>
            <a:off x="5915630" y="4767400"/>
            <a:ext cx="515371"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14CE6D3F-A9EA-02F7-19BC-8CE90DF33603}"/>
              </a:ext>
            </a:extLst>
          </p:cNvPr>
          <p:cNvSpPr txBox="1"/>
          <p:nvPr/>
        </p:nvSpPr>
        <p:spPr>
          <a:xfrm>
            <a:off x="10056936" y="4320394"/>
            <a:ext cx="515371"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45208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0F8F-BDAD-1832-7D35-2DEBB87A2AC0}"/>
              </a:ext>
            </a:extLst>
          </p:cNvPr>
          <p:cNvSpPr>
            <a:spLocks noGrp="1"/>
          </p:cNvSpPr>
          <p:nvPr>
            <p:ph type="title"/>
          </p:nvPr>
        </p:nvSpPr>
        <p:spPr>
          <a:xfrm>
            <a:off x="3545279" y="2966635"/>
            <a:ext cx="5101442" cy="924730"/>
          </a:xfrm>
        </p:spPr>
        <p:txBody>
          <a:bodyPr>
            <a:normAutofit/>
          </a:bodyPr>
          <a:lstStyle/>
          <a:p>
            <a:r>
              <a:rPr lang="en-US" sz="4000" dirty="0"/>
              <a:t>IMPLEMENTATION</a:t>
            </a:r>
          </a:p>
        </p:txBody>
      </p:sp>
    </p:spTree>
    <p:extLst>
      <p:ext uri="{BB962C8B-B14F-4D97-AF65-F5344CB8AC3E}">
        <p14:creationId xmlns:p14="http://schemas.microsoft.com/office/powerpoint/2010/main" val="259507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1DE9A46-6211-4B15-98DC-163A73A7C25C}"/>
              </a:ext>
            </a:extLst>
          </p:cNvPr>
          <p:cNvSpPr>
            <a:spLocks noGrp="1"/>
          </p:cNvSpPr>
          <p:nvPr>
            <p:ph type="title"/>
          </p:nvPr>
        </p:nvSpPr>
        <p:spPr>
          <a:xfrm>
            <a:off x="3808520" y="514350"/>
            <a:ext cx="5850385" cy="729455"/>
          </a:xfrm>
        </p:spPr>
        <p:txBody>
          <a:bodyPr/>
          <a:lstStyle/>
          <a:p>
            <a:r>
              <a:rPr lang="en-US" b="1" dirty="0"/>
              <a:t>Hardware Requirements</a:t>
            </a:r>
          </a:p>
        </p:txBody>
      </p:sp>
      <p:sp>
        <p:nvSpPr>
          <p:cNvPr id="12" name="Content Placeholder 2">
            <a:extLst>
              <a:ext uri="{FF2B5EF4-FFF2-40B4-BE49-F238E27FC236}">
                <a16:creationId xmlns:a16="http://schemas.microsoft.com/office/drawing/2014/main" id="{88A59678-D782-097B-9AF2-0B471C9B2D25}"/>
              </a:ext>
            </a:extLst>
          </p:cNvPr>
          <p:cNvSpPr txBox="1">
            <a:spLocks/>
          </p:cNvSpPr>
          <p:nvPr/>
        </p:nvSpPr>
        <p:spPr>
          <a:xfrm>
            <a:off x="3657600" y="1314451"/>
            <a:ext cx="5005449" cy="11880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Memory : 8GB RAM or above</a:t>
            </a:r>
          </a:p>
          <a:p>
            <a:pPr>
              <a:lnSpc>
                <a:spcPct val="100000"/>
              </a:lnSpc>
            </a:pPr>
            <a:r>
              <a:rPr lang="en-US" sz="1800" dirty="0"/>
              <a:t>Processor : intel 7</a:t>
            </a:r>
            <a:r>
              <a:rPr lang="en-US" sz="1800" baseline="30000" dirty="0"/>
              <a:t>th</a:t>
            </a:r>
            <a:r>
              <a:rPr lang="en-US" sz="1800" dirty="0"/>
              <a:t> gen, AMD Zen 2 or above</a:t>
            </a:r>
          </a:p>
          <a:p>
            <a:pPr>
              <a:lnSpc>
                <a:spcPct val="100000"/>
              </a:lnSpc>
            </a:pPr>
            <a:r>
              <a:rPr lang="en-US" sz="1800" dirty="0"/>
              <a:t>Disk : Minimum 20GB free space</a:t>
            </a:r>
          </a:p>
        </p:txBody>
      </p:sp>
      <p:sp>
        <p:nvSpPr>
          <p:cNvPr id="13" name="TextBox 12">
            <a:extLst>
              <a:ext uri="{FF2B5EF4-FFF2-40B4-BE49-F238E27FC236}">
                <a16:creationId xmlns:a16="http://schemas.microsoft.com/office/drawing/2014/main" id="{AE2A0594-A4DB-9B1B-1110-76AD417EBB4B}"/>
              </a:ext>
            </a:extLst>
          </p:cNvPr>
          <p:cNvSpPr txBox="1"/>
          <p:nvPr/>
        </p:nvSpPr>
        <p:spPr>
          <a:xfrm>
            <a:off x="3808520" y="3243129"/>
            <a:ext cx="7217546" cy="523220"/>
          </a:xfrm>
          <a:prstGeom prst="rect">
            <a:avLst/>
          </a:prstGeom>
          <a:noFill/>
        </p:spPr>
        <p:txBody>
          <a:bodyPr wrap="square">
            <a:spAutoFit/>
          </a:bodyPr>
          <a:lstStyle/>
          <a:p>
            <a:r>
              <a:rPr lang="en-US" sz="2800" b="1" cap="all" dirty="0">
                <a:ln w="3175" cmpd="sng">
                  <a:noFill/>
                </a:ln>
                <a:latin typeface="+mj-lt"/>
                <a:ea typeface="+mj-ea"/>
                <a:cs typeface="+mj-cs"/>
              </a:rPr>
              <a:t>Soft</a:t>
            </a:r>
            <a:r>
              <a:rPr kumimoji="0" lang="en-US" sz="2800" b="1" i="0" u="none" strike="noStrike" kern="1200" cap="all" spc="0" normalizeH="0" baseline="0" noProof="0" dirty="0">
                <a:ln w="3175" cmpd="sng">
                  <a:noFill/>
                </a:ln>
                <a:effectLst/>
                <a:uLnTx/>
                <a:uFillTx/>
                <a:latin typeface="+mj-lt"/>
                <a:ea typeface="+mj-ea"/>
                <a:cs typeface="+mj-cs"/>
              </a:rPr>
              <a:t>ware</a:t>
            </a:r>
            <a:r>
              <a:rPr kumimoji="0" lang="en-US" sz="2800" b="1" i="0" u="none" strike="noStrike" kern="1200" cap="all" spc="0" normalizeH="0" baseline="0" noProof="0" dirty="0">
                <a:ln w="3175" cmpd="sng">
                  <a:noFill/>
                </a:ln>
                <a:solidFill>
                  <a:prstClr val="white"/>
                </a:solidFill>
                <a:effectLst/>
                <a:uLnTx/>
                <a:uFillTx/>
                <a:latin typeface="+mj-lt"/>
                <a:ea typeface="+mj-ea"/>
                <a:cs typeface="+mj-cs"/>
              </a:rPr>
              <a:t> </a:t>
            </a:r>
            <a:r>
              <a:rPr kumimoji="0" lang="en-US" sz="2800" b="1" i="0" u="none" strike="noStrike" kern="1200" cap="all" spc="0" normalizeH="0" baseline="0" noProof="0" dirty="0">
                <a:ln w="3175" cmpd="sng">
                  <a:noFill/>
                </a:ln>
                <a:effectLst/>
                <a:uLnTx/>
                <a:uFillTx/>
                <a:latin typeface="+mj-lt"/>
                <a:ea typeface="+mj-ea"/>
                <a:cs typeface="+mj-cs"/>
              </a:rPr>
              <a:t>Requirements</a:t>
            </a:r>
            <a:endParaRPr lang="en-US" sz="2800" b="1" dirty="0">
              <a:latin typeface="+mj-lt"/>
            </a:endParaRPr>
          </a:p>
        </p:txBody>
      </p:sp>
      <p:sp>
        <p:nvSpPr>
          <p:cNvPr id="19" name="TextBox 18">
            <a:extLst>
              <a:ext uri="{FF2B5EF4-FFF2-40B4-BE49-F238E27FC236}">
                <a16:creationId xmlns:a16="http://schemas.microsoft.com/office/drawing/2014/main" id="{591CF6A6-755B-583A-7CA8-936D67A751E3}"/>
              </a:ext>
            </a:extLst>
          </p:cNvPr>
          <p:cNvSpPr txBox="1"/>
          <p:nvPr/>
        </p:nvSpPr>
        <p:spPr>
          <a:xfrm>
            <a:off x="3657600" y="3996550"/>
            <a:ext cx="7634796" cy="778675"/>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Arial" panose="020B0604020202020204" pitchFamily="34" charset="0"/>
              <a:buChar char="•"/>
              <a:tabLst/>
              <a:defRPr/>
            </a:pPr>
            <a:r>
              <a:rPr lang="en-US" dirty="0"/>
              <a:t>Operating System : Linux kernel v3.2 / Windows build 1809 or higher</a:t>
            </a:r>
          </a:p>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Arial" panose="020B0604020202020204" pitchFamily="34" charset="0"/>
              <a:buChar char="•"/>
              <a:tabLst/>
              <a:defRPr/>
            </a:pPr>
            <a:r>
              <a:rPr lang="en-US" dirty="0"/>
              <a:t>Tools and Runtimes : NodeJS v16+, Git, Rust 2021 Edition</a:t>
            </a:r>
          </a:p>
        </p:txBody>
      </p:sp>
    </p:spTree>
    <p:extLst>
      <p:ext uri="{BB962C8B-B14F-4D97-AF65-F5344CB8AC3E}">
        <p14:creationId xmlns:p14="http://schemas.microsoft.com/office/powerpoint/2010/main" val="252081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CBB5F18E-961D-C2F8-19A6-C0AC7BE9A693}"/>
              </a:ext>
            </a:extLst>
          </p:cNvPr>
          <p:cNvSpPr txBox="1">
            <a:spLocks/>
          </p:cNvSpPr>
          <p:nvPr/>
        </p:nvSpPr>
        <p:spPr>
          <a:xfrm>
            <a:off x="838200" y="4837113"/>
            <a:ext cx="10515600" cy="1325563"/>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90000"/>
              </a:lnSpc>
              <a:spcBef>
                <a:spcPct val="0"/>
              </a:spcBef>
              <a:spcAft>
                <a:spcPts val="600"/>
              </a:spcAft>
            </a:pPr>
            <a:r>
              <a:rPr lang="en-US" sz="2200" dirty="0">
                <a:solidFill>
                  <a:schemeClr val="tx1"/>
                </a:solidFill>
                <a:ea typeface="+mj-ea"/>
                <a:cs typeface="+mj-cs"/>
              </a:rPr>
              <a:t>Finally, Take out the common approaches and code used, And Modularize them into multiple libraries for reusage. The Proxy Server is the most reusable component, due to its small scope and extensibility. </a:t>
            </a:r>
          </a:p>
        </p:txBody>
      </p:sp>
      <p:graphicFrame>
        <p:nvGraphicFramePr>
          <p:cNvPr id="11" name="Text Placeholder 3">
            <a:extLst>
              <a:ext uri="{FF2B5EF4-FFF2-40B4-BE49-F238E27FC236}">
                <a16:creationId xmlns:a16="http://schemas.microsoft.com/office/drawing/2014/main" id="{8D3CD71F-6D8C-DFAD-A6FC-7BF8EFD76B13}"/>
              </a:ext>
            </a:extLst>
          </p:cNvPr>
          <p:cNvGraphicFramePr/>
          <p:nvPr>
            <p:extLst>
              <p:ext uri="{D42A27DB-BD31-4B8C-83A1-F6EECF244321}">
                <p14:modId xmlns:p14="http://schemas.microsoft.com/office/powerpoint/2010/main" val="2809581447"/>
              </p:ext>
            </p:extLst>
          </p:nvPr>
        </p:nvGraphicFramePr>
        <p:xfrm>
          <a:off x="838200" y="884712"/>
          <a:ext cx="10515600" cy="3236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836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 name="Connector: Curved 152">
            <a:extLst>
              <a:ext uri="{FF2B5EF4-FFF2-40B4-BE49-F238E27FC236}">
                <a16:creationId xmlns:a16="http://schemas.microsoft.com/office/drawing/2014/main" id="{4A250CB8-0087-462F-AF07-5318B758D472}"/>
              </a:ext>
            </a:extLst>
          </p:cNvPr>
          <p:cNvCxnSpPr>
            <a:cxnSpLocks/>
            <a:stCxn id="99" idx="0"/>
            <a:endCxn id="67" idx="3"/>
          </p:cNvCxnSpPr>
          <p:nvPr/>
        </p:nvCxnSpPr>
        <p:spPr>
          <a:xfrm rot="16200000" flipV="1">
            <a:off x="7930155" y="3261438"/>
            <a:ext cx="1527649" cy="1831386"/>
          </a:xfrm>
          <a:prstGeom prst="curvedConnector2">
            <a:avLst/>
          </a:prstGeom>
          <a:solidFill>
            <a:srgbClr val="FFFFFF">
              <a:alpha val="5000"/>
            </a:srgbClr>
          </a:solidFill>
          <a:ln w="19050">
            <a:solidFill>
              <a:srgbClr val="FFFF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8ECB29E-A386-4EAB-9DB5-4E7376D688B9}"/>
              </a:ext>
            </a:extLst>
          </p:cNvPr>
          <p:cNvCxnSpPr>
            <a:cxnSpLocks/>
            <a:stCxn id="48" idx="2"/>
            <a:endCxn id="67" idx="0"/>
          </p:cNvCxnSpPr>
          <p:nvPr/>
        </p:nvCxnSpPr>
        <p:spPr>
          <a:xfrm>
            <a:off x="6487338" y="2347334"/>
            <a:ext cx="0" cy="810203"/>
          </a:xfrm>
          <a:prstGeom prst="line">
            <a:avLst/>
          </a:prstGeom>
          <a:solidFill>
            <a:srgbClr val="FFFFFF">
              <a:alpha val="5000"/>
            </a:srgbClr>
          </a:solidFill>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3D1CF02-9CC1-4636-9B45-711AD9AFCFB1}"/>
              </a:ext>
            </a:extLst>
          </p:cNvPr>
          <p:cNvCxnSpPr>
            <a:cxnSpLocks/>
            <a:stCxn id="83" idx="0"/>
            <a:endCxn id="16" idx="2"/>
          </p:cNvCxnSpPr>
          <p:nvPr/>
        </p:nvCxnSpPr>
        <p:spPr>
          <a:xfrm flipV="1">
            <a:off x="3238539" y="2118734"/>
            <a:ext cx="0" cy="2822221"/>
          </a:xfrm>
          <a:prstGeom prst="line">
            <a:avLst/>
          </a:prstGeom>
          <a:solidFill>
            <a:srgbClr val="FFFFFF">
              <a:alpha val="5000"/>
            </a:srgbClr>
          </a:solidFill>
          <a:ln w="19050">
            <a:solidFill>
              <a:srgbClr val="FFFF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CE70E9-E6F5-4F67-B53C-43075A9A7252}"/>
              </a:ext>
            </a:extLst>
          </p:cNvPr>
          <p:cNvCxnSpPr>
            <a:cxnSpLocks/>
            <a:stCxn id="16" idx="3"/>
            <a:endCxn id="48" idx="1"/>
          </p:cNvCxnSpPr>
          <p:nvPr/>
        </p:nvCxnSpPr>
        <p:spPr>
          <a:xfrm>
            <a:off x="4204272" y="1615814"/>
            <a:ext cx="1845767" cy="0"/>
          </a:xfrm>
          <a:prstGeom prst="line">
            <a:avLst/>
          </a:prstGeom>
          <a:solidFill>
            <a:srgbClr val="FFFFFF">
              <a:alpha val="5000"/>
            </a:srgbClr>
          </a:solidFill>
          <a:ln w="19050">
            <a:solidFill>
              <a:srgbClr val="FFFF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47BDFF09-6487-4032-944C-6D99044BC28F}"/>
              </a:ext>
            </a:extLst>
          </p:cNvPr>
          <p:cNvSpPr/>
          <p:nvPr/>
        </p:nvSpPr>
        <p:spPr>
          <a:xfrm>
            <a:off x="8643938" y="4940955"/>
            <a:ext cx="1931467" cy="1005840"/>
          </a:xfrm>
          <a:custGeom>
            <a:avLst/>
            <a:gdLst>
              <a:gd name="connsiteX0" fmla="*/ 0 w 1931467"/>
              <a:gd name="connsiteY0" fmla="*/ 0 h 1005840"/>
              <a:gd name="connsiteX1" fmla="*/ 424923 w 1931467"/>
              <a:gd name="connsiteY1" fmla="*/ 0 h 1005840"/>
              <a:gd name="connsiteX2" fmla="*/ 907789 w 1931467"/>
              <a:gd name="connsiteY2" fmla="*/ 0 h 1005840"/>
              <a:gd name="connsiteX3" fmla="*/ 1352027 w 1931467"/>
              <a:gd name="connsiteY3" fmla="*/ 0 h 1005840"/>
              <a:gd name="connsiteX4" fmla="*/ 1931467 w 1931467"/>
              <a:gd name="connsiteY4" fmla="*/ 0 h 1005840"/>
              <a:gd name="connsiteX5" fmla="*/ 1931467 w 1931467"/>
              <a:gd name="connsiteY5" fmla="*/ 502920 h 1005840"/>
              <a:gd name="connsiteX6" fmla="*/ 1931467 w 1931467"/>
              <a:gd name="connsiteY6" fmla="*/ 1005840 h 1005840"/>
              <a:gd name="connsiteX7" fmla="*/ 1506544 w 1931467"/>
              <a:gd name="connsiteY7" fmla="*/ 1005840 h 1005840"/>
              <a:gd name="connsiteX8" fmla="*/ 985048 w 1931467"/>
              <a:gd name="connsiteY8" fmla="*/ 1005840 h 1005840"/>
              <a:gd name="connsiteX9" fmla="*/ 540811 w 1931467"/>
              <a:gd name="connsiteY9" fmla="*/ 1005840 h 1005840"/>
              <a:gd name="connsiteX10" fmla="*/ 0 w 1931467"/>
              <a:gd name="connsiteY10" fmla="*/ 1005840 h 1005840"/>
              <a:gd name="connsiteX11" fmla="*/ 0 w 1931467"/>
              <a:gd name="connsiteY11" fmla="*/ 523037 h 1005840"/>
              <a:gd name="connsiteX12" fmla="*/ 0 w 1931467"/>
              <a:gd name="connsiteY12" fmla="*/ 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1467" h="1005840" fill="none" extrusionOk="0">
                <a:moveTo>
                  <a:pt x="0" y="0"/>
                </a:moveTo>
                <a:cubicBezTo>
                  <a:pt x="140805" y="-10490"/>
                  <a:pt x="249256" y="5744"/>
                  <a:pt x="424923" y="0"/>
                </a:cubicBezTo>
                <a:cubicBezTo>
                  <a:pt x="600590" y="-5744"/>
                  <a:pt x="778096" y="27681"/>
                  <a:pt x="907789" y="0"/>
                </a:cubicBezTo>
                <a:cubicBezTo>
                  <a:pt x="1037482" y="-27681"/>
                  <a:pt x="1157290" y="14235"/>
                  <a:pt x="1352027" y="0"/>
                </a:cubicBezTo>
                <a:cubicBezTo>
                  <a:pt x="1546764" y="-14235"/>
                  <a:pt x="1814266" y="28175"/>
                  <a:pt x="1931467" y="0"/>
                </a:cubicBezTo>
                <a:cubicBezTo>
                  <a:pt x="1942516" y="140070"/>
                  <a:pt x="1896411" y="357760"/>
                  <a:pt x="1931467" y="502920"/>
                </a:cubicBezTo>
                <a:cubicBezTo>
                  <a:pt x="1966523" y="648080"/>
                  <a:pt x="1899346" y="871528"/>
                  <a:pt x="1931467" y="1005840"/>
                </a:cubicBezTo>
                <a:cubicBezTo>
                  <a:pt x="1820675" y="1046486"/>
                  <a:pt x="1666940" y="998501"/>
                  <a:pt x="1506544" y="1005840"/>
                </a:cubicBezTo>
                <a:cubicBezTo>
                  <a:pt x="1346148" y="1013179"/>
                  <a:pt x="1134320" y="998935"/>
                  <a:pt x="985048" y="1005840"/>
                </a:cubicBezTo>
                <a:cubicBezTo>
                  <a:pt x="835776" y="1012745"/>
                  <a:pt x="725458" y="984709"/>
                  <a:pt x="540811" y="1005840"/>
                </a:cubicBezTo>
                <a:cubicBezTo>
                  <a:pt x="356164" y="1026971"/>
                  <a:pt x="221251" y="983773"/>
                  <a:pt x="0" y="1005840"/>
                </a:cubicBezTo>
                <a:cubicBezTo>
                  <a:pt x="-3296" y="879810"/>
                  <a:pt x="33637" y="709011"/>
                  <a:pt x="0" y="523037"/>
                </a:cubicBezTo>
                <a:cubicBezTo>
                  <a:pt x="-33637" y="337063"/>
                  <a:pt x="5800" y="130473"/>
                  <a:pt x="0" y="0"/>
                </a:cubicBezTo>
                <a:close/>
              </a:path>
              <a:path w="1931467" h="1005840" stroke="0" extrusionOk="0">
                <a:moveTo>
                  <a:pt x="0" y="0"/>
                </a:moveTo>
                <a:cubicBezTo>
                  <a:pt x="90236" y="-44167"/>
                  <a:pt x="298651" y="41020"/>
                  <a:pt x="444237" y="0"/>
                </a:cubicBezTo>
                <a:cubicBezTo>
                  <a:pt x="589823" y="-41020"/>
                  <a:pt x="811586" y="46845"/>
                  <a:pt x="965734" y="0"/>
                </a:cubicBezTo>
                <a:cubicBezTo>
                  <a:pt x="1119882" y="-46845"/>
                  <a:pt x="1243277" y="14537"/>
                  <a:pt x="1448600" y="0"/>
                </a:cubicBezTo>
                <a:cubicBezTo>
                  <a:pt x="1653923" y="-14537"/>
                  <a:pt x="1780610" y="12220"/>
                  <a:pt x="1931467" y="0"/>
                </a:cubicBezTo>
                <a:cubicBezTo>
                  <a:pt x="1956984" y="129138"/>
                  <a:pt x="1875826" y="335853"/>
                  <a:pt x="1931467" y="512978"/>
                </a:cubicBezTo>
                <a:cubicBezTo>
                  <a:pt x="1987108" y="690103"/>
                  <a:pt x="1914345" y="866441"/>
                  <a:pt x="1931467" y="1005840"/>
                </a:cubicBezTo>
                <a:cubicBezTo>
                  <a:pt x="1739638" y="1059889"/>
                  <a:pt x="1569529" y="953752"/>
                  <a:pt x="1448600" y="1005840"/>
                </a:cubicBezTo>
                <a:cubicBezTo>
                  <a:pt x="1327671" y="1057928"/>
                  <a:pt x="1172130" y="957316"/>
                  <a:pt x="965734" y="1005840"/>
                </a:cubicBezTo>
                <a:cubicBezTo>
                  <a:pt x="759338" y="1054364"/>
                  <a:pt x="633590" y="999586"/>
                  <a:pt x="521496" y="1005840"/>
                </a:cubicBezTo>
                <a:cubicBezTo>
                  <a:pt x="409402" y="1012094"/>
                  <a:pt x="230506" y="999723"/>
                  <a:pt x="0" y="1005840"/>
                </a:cubicBezTo>
                <a:cubicBezTo>
                  <a:pt x="-265" y="857191"/>
                  <a:pt x="40005" y="681755"/>
                  <a:pt x="0" y="533095"/>
                </a:cubicBezTo>
                <a:cubicBezTo>
                  <a:pt x="-40005" y="384436"/>
                  <a:pt x="48928" y="202703"/>
                  <a:pt x="0" y="0"/>
                </a:cubicBezTo>
                <a:close/>
              </a:path>
            </a:pathLst>
          </a:custGeom>
          <a:solidFill>
            <a:srgbClr val="FFFFFF">
              <a:alpha val="5000"/>
            </a:srgbClr>
          </a:solidFill>
          <a:ln w="19050">
            <a:solidFill>
              <a:srgbClr val="FFFFFF"/>
            </a:solidFill>
            <a:extLst>
              <a:ext uri="{C807C97D-BFC1-408E-A445-0C87EB9F89A2}">
                <ask:lineSketchStyleProps xmlns:ask="http://schemas.microsoft.com/office/drawing/2018/sketchyshapes" sd="3055983418">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FFFFFF"/>
                </a:solidFill>
              </a:rPr>
              <a:t>Application</a:t>
            </a:r>
          </a:p>
        </p:txBody>
      </p:sp>
      <p:sp>
        <p:nvSpPr>
          <p:cNvPr id="83" name="Rectangle 82">
            <a:extLst>
              <a:ext uri="{FF2B5EF4-FFF2-40B4-BE49-F238E27FC236}">
                <a16:creationId xmlns:a16="http://schemas.microsoft.com/office/drawing/2014/main" id="{AAF83866-46C7-494D-9C22-EBBF0559F119}"/>
              </a:ext>
            </a:extLst>
          </p:cNvPr>
          <p:cNvSpPr/>
          <p:nvPr/>
        </p:nvSpPr>
        <p:spPr>
          <a:xfrm>
            <a:off x="2272806" y="4940955"/>
            <a:ext cx="1931466" cy="1005840"/>
          </a:xfrm>
          <a:custGeom>
            <a:avLst/>
            <a:gdLst>
              <a:gd name="connsiteX0" fmla="*/ 0 w 1931466"/>
              <a:gd name="connsiteY0" fmla="*/ 0 h 1005840"/>
              <a:gd name="connsiteX1" fmla="*/ 521496 w 1931466"/>
              <a:gd name="connsiteY1" fmla="*/ 0 h 1005840"/>
              <a:gd name="connsiteX2" fmla="*/ 1004362 w 1931466"/>
              <a:gd name="connsiteY2" fmla="*/ 0 h 1005840"/>
              <a:gd name="connsiteX3" fmla="*/ 1487229 w 1931466"/>
              <a:gd name="connsiteY3" fmla="*/ 0 h 1005840"/>
              <a:gd name="connsiteX4" fmla="*/ 1931466 w 1931466"/>
              <a:gd name="connsiteY4" fmla="*/ 0 h 1005840"/>
              <a:gd name="connsiteX5" fmla="*/ 1931466 w 1931466"/>
              <a:gd name="connsiteY5" fmla="*/ 523037 h 1005840"/>
              <a:gd name="connsiteX6" fmla="*/ 1931466 w 1931466"/>
              <a:gd name="connsiteY6" fmla="*/ 1005840 h 1005840"/>
              <a:gd name="connsiteX7" fmla="*/ 1409970 w 1931466"/>
              <a:gd name="connsiteY7" fmla="*/ 1005840 h 1005840"/>
              <a:gd name="connsiteX8" fmla="*/ 985048 w 1931466"/>
              <a:gd name="connsiteY8" fmla="*/ 1005840 h 1005840"/>
              <a:gd name="connsiteX9" fmla="*/ 502181 w 1931466"/>
              <a:gd name="connsiteY9" fmla="*/ 1005840 h 1005840"/>
              <a:gd name="connsiteX10" fmla="*/ 0 w 1931466"/>
              <a:gd name="connsiteY10" fmla="*/ 1005840 h 1005840"/>
              <a:gd name="connsiteX11" fmla="*/ 0 w 1931466"/>
              <a:gd name="connsiteY11" fmla="*/ 533095 h 1005840"/>
              <a:gd name="connsiteX12" fmla="*/ 0 w 1931466"/>
              <a:gd name="connsiteY12" fmla="*/ 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1466" h="1005840" fill="none" extrusionOk="0">
                <a:moveTo>
                  <a:pt x="0" y="0"/>
                </a:moveTo>
                <a:cubicBezTo>
                  <a:pt x="197537" y="-7712"/>
                  <a:pt x="344718" y="51804"/>
                  <a:pt x="521496" y="0"/>
                </a:cubicBezTo>
                <a:cubicBezTo>
                  <a:pt x="698274" y="-51804"/>
                  <a:pt x="819318" y="12959"/>
                  <a:pt x="1004362" y="0"/>
                </a:cubicBezTo>
                <a:cubicBezTo>
                  <a:pt x="1189406" y="-12959"/>
                  <a:pt x="1319931" y="50221"/>
                  <a:pt x="1487229" y="0"/>
                </a:cubicBezTo>
                <a:cubicBezTo>
                  <a:pt x="1654527" y="-50221"/>
                  <a:pt x="1791150" y="27460"/>
                  <a:pt x="1931466" y="0"/>
                </a:cubicBezTo>
                <a:cubicBezTo>
                  <a:pt x="1971320" y="184136"/>
                  <a:pt x="1902235" y="303133"/>
                  <a:pt x="1931466" y="523037"/>
                </a:cubicBezTo>
                <a:cubicBezTo>
                  <a:pt x="1960697" y="742941"/>
                  <a:pt x="1912039" y="884570"/>
                  <a:pt x="1931466" y="1005840"/>
                </a:cubicBezTo>
                <a:cubicBezTo>
                  <a:pt x="1712150" y="1055084"/>
                  <a:pt x="1623278" y="970490"/>
                  <a:pt x="1409970" y="1005840"/>
                </a:cubicBezTo>
                <a:cubicBezTo>
                  <a:pt x="1196662" y="1041190"/>
                  <a:pt x="1093928" y="975888"/>
                  <a:pt x="985048" y="1005840"/>
                </a:cubicBezTo>
                <a:cubicBezTo>
                  <a:pt x="876168" y="1035792"/>
                  <a:pt x="665521" y="970303"/>
                  <a:pt x="502181" y="1005840"/>
                </a:cubicBezTo>
                <a:cubicBezTo>
                  <a:pt x="338841" y="1041377"/>
                  <a:pt x="143284" y="957432"/>
                  <a:pt x="0" y="1005840"/>
                </a:cubicBezTo>
                <a:cubicBezTo>
                  <a:pt x="-34912" y="811506"/>
                  <a:pt x="50562" y="743503"/>
                  <a:pt x="0" y="533095"/>
                </a:cubicBezTo>
                <a:cubicBezTo>
                  <a:pt x="-50562" y="322688"/>
                  <a:pt x="43366" y="193431"/>
                  <a:pt x="0" y="0"/>
                </a:cubicBezTo>
                <a:close/>
              </a:path>
              <a:path w="1931466" h="1005840" stroke="0" extrusionOk="0">
                <a:moveTo>
                  <a:pt x="0" y="0"/>
                </a:moveTo>
                <a:cubicBezTo>
                  <a:pt x="159904" y="-4878"/>
                  <a:pt x="307703" y="31988"/>
                  <a:pt x="424923" y="0"/>
                </a:cubicBezTo>
                <a:cubicBezTo>
                  <a:pt x="542143" y="-31988"/>
                  <a:pt x="721784" y="42695"/>
                  <a:pt x="946418" y="0"/>
                </a:cubicBezTo>
                <a:cubicBezTo>
                  <a:pt x="1171053" y="-42695"/>
                  <a:pt x="1247371" y="34041"/>
                  <a:pt x="1371341" y="0"/>
                </a:cubicBezTo>
                <a:cubicBezTo>
                  <a:pt x="1495311" y="-34041"/>
                  <a:pt x="1773307" y="47325"/>
                  <a:pt x="1931466" y="0"/>
                </a:cubicBezTo>
                <a:cubicBezTo>
                  <a:pt x="1937912" y="180816"/>
                  <a:pt x="1913372" y="275901"/>
                  <a:pt x="1931466" y="523037"/>
                </a:cubicBezTo>
                <a:cubicBezTo>
                  <a:pt x="1949560" y="770173"/>
                  <a:pt x="1930787" y="785994"/>
                  <a:pt x="1931466" y="1005840"/>
                </a:cubicBezTo>
                <a:cubicBezTo>
                  <a:pt x="1708493" y="1008355"/>
                  <a:pt x="1616148" y="973365"/>
                  <a:pt x="1448600" y="1005840"/>
                </a:cubicBezTo>
                <a:cubicBezTo>
                  <a:pt x="1281052" y="1038315"/>
                  <a:pt x="1199331" y="950807"/>
                  <a:pt x="985048" y="1005840"/>
                </a:cubicBezTo>
                <a:cubicBezTo>
                  <a:pt x="770765" y="1060873"/>
                  <a:pt x="617524" y="1002356"/>
                  <a:pt x="482867" y="1005840"/>
                </a:cubicBezTo>
                <a:cubicBezTo>
                  <a:pt x="348210" y="1009324"/>
                  <a:pt x="198884" y="964743"/>
                  <a:pt x="0" y="1005840"/>
                </a:cubicBezTo>
                <a:cubicBezTo>
                  <a:pt x="-26612" y="857753"/>
                  <a:pt x="37505" y="694078"/>
                  <a:pt x="0" y="502920"/>
                </a:cubicBezTo>
                <a:cubicBezTo>
                  <a:pt x="-37505" y="311762"/>
                  <a:pt x="10080" y="229466"/>
                  <a:pt x="0" y="0"/>
                </a:cubicBezTo>
                <a:close/>
              </a:path>
            </a:pathLst>
          </a:custGeom>
          <a:solidFill>
            <a:srgbClr val="FFFFFF">
              <a:alpha val="5000"/>
            </a:srgbClr>
          </a:solidFill>
          <a:ln w="19050">
            <a:solidFill>
              <a:srgbClr val="FFFFFF"/>
            </a:solidFill>
            <a:extLst>
              <a:ext uri="{C807C97D-BFC1-408E-A445-0C87EB9F89A2}">
                <ask:lineSketchStyleProps xmlns:ask="http://schemas.microsoft.com/office/drawing/2018/sketchyshapes" sd="39199321">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FFFFFF"/>
                </a:solidFill>
              </a:rPr>
              <a:t>Service</a:t>
            </a:r>
          </a:p>
        </p:txBody>
      </p:sp>
      <p:sp>
        <p:nvSpPr>
          <p:cNvPr id="67" name="Rectangle 66">
            <a:extLst>
              <a:ext uri="{FF2B5EF4-FFF2-40B4-BE49-F238E27FC236}">
                <a16:creationId xmlns:a16="http://schemas.microsoft.com/office/drawing/2014/main" id="{4FCA9B54-5A72-4C63-A202-E3F4FC742715}"/>
              </a:ext>
            </a:extLst>
          </p:cNvPr>
          <p:cNvSpPr/>
          <p:nvPr/>
        </p:nvSpPr>
        <p:spPr>
          <a:xfrm>
            <a:off x="5196390" y="3157537"/>
            <a:ext cx="2581896" cy="511537"/>
          </a:xfrm>
          <a:custGeom>
            <a:avLst/>
            <a:gdLst>
              <a:gd name="connsiteX0" fmla="*/ 0 w 2581896"/>
              <a:gd name="connsiteY0" fmla="*/ 0 h 511537"/>
              <a:gd name="connsiteX1" fmla="*/ 542198 w 2581896"/>
              <a:gd name="connsiteY1" fmla="*/ 0 h 511537"/>
              <a:gd name="connsiteX2" fmla="*/ 981120 w 2581896"/>
              <a:gd name="connsiteY2" fmla="*/ 0 h 511537"/>
              <a:gd name="connsiteX3" fmla="*/ 1420043 w 2581896"/>
              <a:gd name="connsiteY3" fmla="*/ 0 h 511537"/>
              <a:gd name="connsiteX4" fmla="*/ 1988060 w 2581896"/>
              <a:gd name="connsiteY4" fmla="*/ 0 h 511537"/>
              <a:gd name="connsiteX5" fmla="*/ 2581896 w 2581896"/>
              <a:gd name="connsiteY5" fmla="*/ 0 h 511537"/>
              <a:gd name="connsiteX6" fmla="*/ 2581896 w 2581896"/>
              <a:gd name="connsiteY6" fmla="*/ 511537 h 511537"/>
              <a:gd name="connsiteX7" fmla="*/ 2142974 w 2581896"/>
              <a:gd name="connsiteY7" fmla="*/ 511537 h 511537"/>
              <a:gd name="connsiteX8" fmla="*/ 1704051 w 2581896"/>
              <a:gd name="connsiteY8" fmla="*/ 511537 h 511537"/>
              <a:gd name="connsiteX9" fmla="*/ 1161853 w 2581896"/>
              <a:gd name="connsiteY9" fmla="*/ 511537 h 511537"/>
              <a:gd name="connsiteX10" fmla="*/ 645474 w 2581896"/>
              <a:gd name="connsiteY10" fmla="*/ 511537 h 511537"/>
              <a:gd name="connsiteX11" fmla="*/ 0 w 2581896"/>
              <a:gd name="connsiteY11" fmla="*/ 511537 h 511537"/>
              <a:gd name="connsiteX12" fmla="*/ 0 w 2581896"/>
              <a:gd name="connsiteY12" fmla="*/ 0 h 5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1896" h="511537" fill="none" extrusionOk="0">
                <a:moveTo>
                  <a:pt x="0" y="0"/>
                </a:moveTo>
                <a:cubicBezTo>
                  <a:pt x="174091" y="-9790"/>
                  <a:pt x="313686" y="40864"/>
                  <a:pt x="542198" y="0"/>
                </a:cubicBezTo>
                <a:cubicBezTo>
                  <a:pt x="770710" y="-40864"/>
                  <a:pt x="809419" y="49203"/>
                  <a:pt x="981120" y="0"/>
                </a:cubicBezTo>
                <a:cubicBezTo>
                  <a:pt x="1152821" y="-49203"/>
                  <a:pt x="1324445" y="33348"/>
                  <a:pt x="1420043" y="0"/>
                </a:cubicBezTo>
                <a:cubicBezTo>
                  <a:pt x="1515641" y="-33348"/>
                  <a:pt x="1828415" y="32637"/>
                  <a:pt x="1988060" y="0"/>
                </a:cubicBezTo>
                <a:cubicBezTo>
                  <a:pt x="2147705" y="-32637"/>
                  <a:pt x="2302106" y="41587"/>
                  <a:pt x="2581896" y="0"/>
                </a:cubicBezTo>
                <a:cubicBezTo>
                  <a:pt x="2621576" y="113686"/>
                  <a:pt x="2556004" y="310696"/>
                  <a:pt x="2581896" y="511537"/>
                </a:cubicBezTo>
                <a:cubicBezTo>
                  <a:pt x="2412250" y="547708"/>
                  <a:pt x="2301263" y="469257"/>
                  <a:pt x="2142974" y="511537"/>
                </a:cubicBezTo>
                <a:cubicBezTo>
                  <a:pt x="1984685" y="553817"/>
                  <a:pt x="1901590" y="500083"/>
                  <a:pt x="1704051" y="511537"/>
                </a:cubicBezTo>
                <a:cubicBezTo>
                  <a:pt x="1506512" y="522991"/>
                  <a:pt x="1311970" y="507966"/>
                  <a:pt x="1161853" y="511537"/>
                </a:cubicBezTo>
                <a:cubicBezTo>
                  <a:pt x="1011736" y="515108"/>
                  <a:pt x="800547" y="476633"/>
                  <a:pt x="645474" y="511537"/>
                </a:cubicBezTo>
                <a:cubicBezTo>
                  <a:pt x="490401" y="546441"/>
                  <a:pt x="223245" y="454816"/>
                  <a:pt x="0" y="511537"/>
                </a:cubicBezTo>
                <a:cubicBezTo>
                  <a:pt x="-33133" y="339745"/>
                  <a:pt x="31356" y="240203"/>
                  <a:pt x="0" y="0"/>
                </a:cubicBezTo>
                <a:close/>
              </a:path>
              <a:path w="2581896" h="511537" stroke="0" extrusionOk="0">
                <a:moveTo>
                  <a:pt x="0" y="0"/>
                </a:moveTo>
                <a:cubicBezTo>
                  <a:pt x="156738" y="-18648"/>
                  <a:pt x="227119" y="22673"/>
                  <a:pt x="438922" y="0"/>
                </a:cubicBezTo>
                <a:cubicBezTo>
                  <a:pt x="650725" y="-22673"/>
                  <a:pt x="811764" y="12347"/>
                  <a:pt x="929483" y="0"/>
                </a:cubicBezTo>
                <a:cubicBezTo>
                  <a:pt x="1047202" y="-12347"/>
                  <a:pt x="1241438" y="35262"/>
                  <a:pt x="1420043" y="0"/>
                </a:cubicBezTo>
                <a:cubicBezTo>
                  <a:pt x="1598648" y="-35262"/>
                  <a:pt x="1695750" y="32366"/>
                  <a:pt x="1884784" y="0"/>
                </a:cubicBezTo>
                <a:cubicBezTo>
                  <a:pt x="2073818" y="-32366"/>
                  <a:pt x="2354458" y="9422"/>
                  <a:pt x="2581896" y="0"/>
                </a:cubicBezTo>
                <a:cubicBezTo>
                  <a:pt x="2615807" y="168359"/>
                  <a:pt x="2577978" y="393184"/>
                  <a:pt x="2581896" y="511537"/>
                </a:cubicBezTo>
                <a:cubicBezTo>
                  <a:pt x="2376739" y="541584"/>
                  <a:pt x="2149743" y="449789"/>
                  <a:pt x="2039698" y="511537"/>
                </a:cubicBezTo>
                <a:cubicBezTo>
                  <a:pt x="1929653" y="573285"/>
                  <a:pt x="1745946" y="496477"/>
                  <a:pt x="1471681" y="511537"/>
                </a:cubicBezTo>
                <a:cubicBezTo>
                  <a:pt x="1197416" y="526597"/>
                  <a:pt x="1081691" y="455925"/>
                  <a:pt x="929483" y="511537"/>
                </a:cubicBezTo>
                <a:cubicBezTo>
                  <a:pt x="777275" y="567149"/>
                  <a:pt x="686749" y="459731"/>
                  <a:pt x="490560" y="511537"/>
                </a:cubicBezTo>
                <a:cubicBezTo>
                  <a:pt x="294371" y="563343"/>
                  <a:pt x="190310" y="497193"/>
                  <a:pt x="0" y="511537"/>
                </a:cubicBezTo>
                <a:cubicBezTo>
                  <a:pt x="-60817" y="276717"/>
                  <a:pt x="17063" y="237841"/>
                  <a:pt x="0" y="0"/>
                </a:cubicBezTo>
                <a:close/>
              </a:path>
            </a:pathLst>
          </a:custGeom>
          <a:solidFill>
            <a:srgbClr val="FFFFFF">
              <a:alpha val="5000"/>
            </a:srgbClr>
          </a:solidFill>
          <a:ln w="19050">
            <a:solidFill>
              <a:srgbClr val="FFFFFF"/>
            </a:solidFill>
            <a:extLst>
              <a:ext uri="{C807C97D-BFC1-408E-A445-0C87EB9F89A2}">
                <ask:lineSketchStyleProps xmlns:ask="http://schemas.microsoft.com/office/drawing/2018/sketchyshapes" sd="2600306554">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FFFFFF"/>
                </a:solidFill>
              </a:rPr>
              <a:t>proxy</a:t>
            </a:r>
          </a:p>
        </p:txBody>
      </p:sp>
      <p:sp>
        <p:nvSpPr>
          <p:cNvPr id="48" name="Rectangle 47">
            <a:extLst>
              <a:ext uri="{FF2B5EF4-FFF2-40B4-BE49-F238E27FC236}">
                <a16:creationId xmlns:a16="http://schemas.microsoft.com/office/drawing/2014/main" id="{822DA292-C360-4C11-BE40-91B2D4D10049}"/>
              </a:ext>
            </a:extLst>
          </p:cNvPr>
          <p:cNvSpPr/>
          <p:nvPr/>
        </p:nvSpPr>
        <p:spPr>
          <a:xfrm>
            <a:off x="6050039" y="884294"/>
            <a:ext cx="874598" cy="1463040"/>
          </a:xfrm>
          <a:custGeom>
            <a:avLst/>
            <a:gdLst>
              <a:gd name="connsiteX0" fmla="*/ 0 w 874598"/>
              <a:gd name="connsiteY0" fmla="*/ 0 h 1463040"/>
              <a:gd name="connsiteX1" fmla="*/ 419807 w 874598"/>
              <a:gd name="connsiteY1" fmla="*/ 0 h 1463040"/>
              <a:gd name="connsiteX2" fmla="*/ 874598 w 874598"/>
              <a:gd name="connsiteY2" fmla="*/ 0 h 1463040"/>
              <a:gd name="connsiteX3" fmla="*/ 874598 w 874598"/>
              <a:gd name="connsiteY3" fmla="*/ 502310 h 1463040"/>
              <a:gd name="connsiteX4" fmla="*/ 874598 w 874598"/>
              <a:gd name="connsiteY4" fmla="*/ 989990 h 1463040"/>
              <a:gd name="connsiteX5" fmla="*/ 874598 w 874598"/>
              <a:gd name="connsiteY5" fmla="*/ 1463040 h 1463040"/>
              <a:gd name="connsiteX6" fmla="*/ 454791 w 874598"/>
              <a:gd name="connsiteY6" fmla="*/ 1463040 h 1463040"/>
              <a:gd name="connsiteX7" fmla="*/ 0 w 874598"/>
              <a:gd name="connsiteY7" fmla="*/ 1463040 h 1463040"/>
              <a:gd name="connsiteX8" fmla="*/ 0 w 874598"/>
              <a:gd name="connsiteY8" fmla="*/ 989990 h 1463040"/>
              <a:gd name="connsiteX9" fmla="*/ 0 w 874598"/>
              <a:gd name="connsiteY9" fmla="*/ 516941 h 1463040"/>
              <a:gd name="connsiteX10" fmla="*/ 0 w 874598"/>
              <a:gd name="connsiteY10" fmla="*/ 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598" h="1463040" fill="none" extrusionOk="0">
                <a:moveTo>
                  <a:pt x="0" y="0"/>
                </a:moveTo>
                <a:cubicBezTo>
                  <a:pt x="157120" y="-16663"/>
                  <a:pt x="276414" y="6688"/>
                  <a:pt x="419807" y="0"/>
                </a:cubicBezTo>
                <a:cubicBezTo>
                  <a:pt x="563200" y="-6688"/>
                  <a:pt x="771470" y="25495"/>
                  <a:pt x="874598" y="0"/>
                </a:cubicBezTo>
                <a:cubicBezTo>
                  <a:pt x="893882" y="172860"/>
                  <a:pt x="834030" y="288082"/>
                  <a:pt x="874598" y="502310"/>
                </a:cubicBezTo>
                <a:cubicBezTo>
                  <a:pt x="915166" y="716538"/>
                  <a:pt x="843782" y="806553"/>
                  <a:pt x="874598" y="989990"/>
                </a:cubicBezTo>
                <a:cubicBezTo>
                  <a:pt x="905414" y="1173427"/>
                  <a:pt x="822442" y="1310494"/>
                  <a:pt x="874598" y="1463040"/>
                </a:cubicBezTo>
                <a:cubicBezTo>
                  <a:pt x="686599" y="1466976"/>
                  <a:pt x="636654" y="1420607"/>
                  <a:pt x="454791" y="1463040"/>
                </a:cubicBezTo>
                <a:cubicBezTo>
                  <a:pt x="272928" y="1505473"/>
                  <a:pt x="196666" y="1440055"/>
                  <a:pt x="0" y="1463040"/>
                </a:cubicBezTo>
                <a:cubicBezTo>
                  <a:pt x="-18799" y="1310042"/>
                  <a:pt x="35527" y="1100986"/>
                  <a:pt x="0" y="989990"/>
                </a:cubicBezTo>
                <a:cubicBezTo>
                  <a:pt x="-35527" y="878994"/>
                  <a:pt x="18219" y="691844"/>
                  <a:pt x="0" y="516941"/>
                </a:cubicBezTo>
                <a:cubicBezTo>
                  <a:pt x="-18219" y="342038"/>
                  <a:pt x="24024" y="166441"/>
                  <a:pt x="0" y="0"/>
                </a:cubicBezTo>
                <a:close/>
              </a:path>
              <a:path w="874598" h="1463040" stroke="0" extrusionOk="0">
                <a:moveTo>
                  <a:pt x="0" y="0"/>
                </a:moveTo>
                <a:cubicBezTo>
                  <a:pt x="197451" y="-6051"/>
                  <a:pt x="301832" y="50335"/>
                  <a:pt x="428553" y="0"/>
                </a:cubicBezTo>
                <a:cubicBezTo>
                  <a:pt x="555274" y="-50335"/>
                  <a:pt x="699684" y="13251"/>
                  <a:pt x="874598" y="0"/>
                </a:cubicBezTo>
                <a:cubicBezTo>
                  <a:pt x="889171" y="147583"/>
                  <a:pt x="823126" y="288225"/>
                  <a:pt x="874598" y="458419"/>
                </a:cubicBezTo>
                <a:cubicBezTo>
                  <a:pt x="926070" y="628613"/>
                  <a:pt x="841496" y="681560"/>
                  <a:pt x="874598" y="902208"/>
                </a:cubicBezTo>
                <a:cubicBezTo>
                  <a:pt x="907700" y="1122856"/>
                  <a:pt x="866900" y="1318701"/>
                  <a:pt x="874598" y="1463040"/>
                </a:cubicBezTo>
                <a:cubicBezTo>
                  <a:pt x="753827" y="1464338"/>
                  <a:pt x="548055" y="1436651"/>
                  <a:pt x="463537" y="1463040"/>
                </a:cubicBezTo>
                <a:cubicBezTo>
                  <a:pt x="379019" y="1489429"/>
                  <a:pt x="141433" y="1448610"/>
                  <a:pt x="0" y="1463040"/>
                </a:cubicBezTo>
                <a:cubicBezTo>
                  <a:pt x="-13258" y="1327582"/>
                  <a:pt x="45655" y="1128089"/>
                  <a:pt x="0" y="1004621"/>
                </a:cubicBezTo>
                <a:cubicBezTo>
                  <a:pt x="-45655" y="881153"/>
                  <a:pt x="42501" y="711431"/>
                  <a:pt x="0" y="516941"/>
                </a:cubicBezTo>
                <a:cubicBezTo>
                  <a:pt x="-42501" y="322451"/>
                  <a:pt x="42901" y="228253"/>
                  <a:pt x="0" y="0"/>
                </a:cubicBezTo>
                <a:close/>
              </a:path>
            </a:pathLst>
          </a:custGeom>
          <a:solidFill>
            <a:srgbClr val="FFFFFF">
              <a:alpha val="5000"/>
            </a:srgbClr>
          </a:solidFill>
          <a:ln w="19050">
            <a:solidFill>
              <a:srgbClr val="FFFFFF"/>
            </a:solidFill>
            <a:extLst>
              <a:ext uri="{C807C97D-BFC1-408E-A445-0C87EB9F89A2}">
                <ask:lineSketchStyleProps xmlns:ask="http://schemas.microsoft.com/office/drawing/2018/sketchyshapes" sd="4065071326">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FFFFFF"/>
                </a:solidFill>
              </a:rPr>
              <a:t>DB</a:t>
            </a:r>
          </a:p>
        </p:txBody>
      </p:sp>
      <p:sp>
        <p:nvSpPr>
          <p:cNvPr id="16" name="Rectangle 15">
            <a:extLst>
              <a:ext uri="{FF2B5EF4-FFF2-40B4-BE49-F238E27FC236}">
                <a16:creationId xmlns:a16="http://schemas.microsoft.com/office/drawing/2014/main" id="{84AFACE2-69AC-45F4-A5EB-597298AE4DDD}"/>
              </a:ext>
            </a:extLst>
          </p:cNvPr>
          <p:cNvSpPr/>
          <p:nvPr/>
        </p:nvSpPr>
        <p:spPr>
          <a:xfrm>
            <a:off x="2272806" y="1112894"/>
            <a:ext cx="1931466" cy="1005840"/>
          </a:xfrm>
          <a:custGeom>
            <a:avLst/>
            <a:gdLst>
              <a:gd name="connsiteX0" fmla="*/ 0 w 1931466"/>
              <a:gd name="connsiteY0" fmla="*/ 0 h 1005840"/>
              <a:gd name="connsiteX1" fmla="*/ 482867 w 1931466"/>
              <a:gd name="connsiteY1" fmla="*/ 0 h 1005840"/>
              <a:gd name="connsiteX2" fmla="*/ 985048 w 1931466"/>
              <a:gd name="connsiteY2" fmla="*/ 0 h 1005840"/>
              <a:gd name="connsiteX3" fmla="*/ 1506543 w 1931466"/>
              <a:gd name="connsiteY3" fmla="*/ 0 h 1005840"/>
              <a:gd name="connsiteX4" fmla="*/ 1931466 w 1931466"/>
              <a:gd name="connsiteY4" fmla="*/ 0 h 1005840"/>
              <a:gd name="connsiteX5" fmla="*/ 1931466 w 1931466"/>
              <a:gd name="connsiteY5" fmla="*/ 482803 h 1005840"/>
              <a:gd name="connsiteX6" fmla="*/ 1931466 w 1931466"/>
              <a:gd name="connsiteY6" fmla="*/ 1005840 h 1005840"/>
              <a:gd name="connsiteX7" fmla="*/ 1506543 w 1931466"/>
              <a:gd name="connsiteY7" fmla="*/ 1005840 h 1005840"/>
              <a:gd name="connsiteX8" fmla="*/ 1081621 w 1931466"/>
              <a:gd name="connsiteY8" fmla="*/ 1005840 h 1005840"/>
              <a:gd name="connsiteX9" fmla="*/ 560125 w 1931466"/>
              <a:gd name="connsiteY9" fmla="*/ 1005840 h 1005840"/>
              <a:gd name="connsiteX10" fmla="*/ 0 w 1931466"/>
              <a:gd name="connsiteY10" fmla="*/ 1005840 h 1005840"/>
              <a:gd name="connsiteX11" fmla="*/ 0 w 1931466"/>
              <a:gd name="connsiteY11" fmla="*/ 482803 h 1005840"/>
              <a:gd name="connsiteX12" fmla="*/ 0 w 1931466"/>
              <a:gd name="connsiteY12" fmla="*/ 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1466" h="1005840" fill="none" extrusionOk="0">
                <a:moveTo>
                  <a:pt x="0" y="0"/>
                </a:moveTo>
                <a:cubicBezTo>
                  <a:pt x="177522" y="-18964"/>
                  <a:pt x="365349" y="30458"/>
                  <a:pt x="482867" y="0"/>
                </a:cubicBezTo>
                <a:cubicBezTo>
                  <a:pt x="600385" y="-30458"/>
                  <a:pt x="840997" y="46858"/>
                  <a:pt x="985048" y="0"/>
                </a:cubicBezTo>
                <a:cubicBezTo>
                  <a:pt x="1129099" y="-46858"/>
                  <a:pt x="1293514" y="26019"/>
                  <a:pt x="1506543" y="0"/>
                </a:cubicBezTo>
                <a:cubicBezTo>
                  <a:pt x="1719572" y="-26019"/>
                  <a:pt x="1736887" y="20342"/>
                  <a:pt x="1931466" y="0"/>
                </a:cubicBezTo>
                <a:cubicBezTo>
                  <a:pt x="1945019" y="118217"/>
                  <a:pt x="1893566" y="271518"/>
                  <a:pt x="1931466" y="482803"/>
                </a:cubicBezTo>
                <a:cubicBezTo>
                  <a:pt x="1969366" y="694088"/>
                  <a:pt x="1916894" y="861661"/>
                  <a:pt x="1931466" y="1005840"/>
                </a:cubicBezTo>
                <a:cubicBezTo>
                  <a:pt x="1780084" y="1052083"/>
                  <a:pt x="1664755" y="976691"/>
                  <a:pt x="1506543" y="1005840"/>
                </a:cubicBezTo>
                <a:cubicBezTo>
                  <a:pt x="1348331" y="1034989"/>
                  <a:pt x="1183462" y="973304"/>
                  <a:pt x="1081621" y="1005840"/>
                </a:cubicBezTo>
                <a:cubicBezTo>
                  <a:pt x="979780" y="1038376"/>
                  <a:pt x="729117" y="984574"/>
                  <a:pt x="560125" y="1005840"/>
                </a:cubicBezTo>
                <a:cubicBezTo>
                  <a:pt x="391133" y="1027106"/>
                  <a:pt x="182252" y="956758"/>
                  <a:pt x="0" y="1005840"/>
                </a:cubicBezTo>
                <a:cubicBezTo>
                  <a:pt x="-38554" y="814792"/>
                  <a:pt x="44781" y="723306"/>
                  <a:pt x="0" y="482803"/>
                </a:cubicBezTo>
                <a:cubicBezTo>
                  <a:pt x="-44781" y="242300"/>
                  <a:pt x="9328" y="222134"/>
                  <a:pt x="0" y="0"/>
                </a:cubicBezTo>
                <a:close/>
              </a:path>
              <a:path w="1931466" h="1005840" stroke="0" extrusionOk="0">
                <a:moveTo>
                  <a:pt x="0" y="0"/>
                </a:moveTo>
                <a:cubicBezTo>
                  <a:pt x="122930" y="-23906"/>
                  <a:pt x="349869" y="53456"/>
                  <a:pt x="463552" y="0"/>
                </a:cubicBezTo>
                <a:cubicBezTo>
                  <a:pt x="577235" y="-53456"/>
                  <a:pt x="761999" y="4110"/>
                  <a:pt x="888474" y="0"/>
                </a:cubicBezTo>
                <a:cubicBezTo>
                  <a:pt x="1014949" y="-4110"/>
                  <a:pt x="1155719" y="30480"/>
                  <a:pt x="1332712" y="0"/>
                </a:cubicBezTo>
                <a:cubicBezTo>
                  <a:pt x="1509705" y="-30480"/>
                  <a:pt x="1796018" y="61534"/>
                  <a:pt x="1931466" y="0"/>
                </a:cubicBezTo>
                <a:cubicBezTo>
                  <a:pt x="1951684" y="187349"/>
                  <a:pt x="1898702" y="303469"/>
                  <a:pt x="1931466" y="492862"/>
                </a:cubicBezTo>
                <a:cubicBezTo>
                  <a:pt x="1964230" y="682255"/>
                  <a:pt x="1886270" y="764095"/>
                  <a:pt x="1931466" y="1005840"/>
                </a:cubicBezTo>
                <a:cubicBezTo>
                  <a:pt x="1832744" y="1055491"/>
                  <a:pt x="1629671" y="1005214"/>
                  <a:pt x="1467914" y="1005840"/>
                </a:cubicBezTo>
                <a:cubicBezTo>
                  <a:pt x="1306157" y="1006466"/>
                  <a:pt x="1207993" y="986354"/>
                  <a:pt x="1042992" y="1005840"/>
                </a:cubicBezTo>
                <a:cubicBezTo>
                  <a:pt x="877991" y="1025326"/>
                  <a:pt x="684844" y="950531"/>
                  <a:pt x="521496" y="1005840"/>
                </a:cubicBezTo>
                <a:cubicBezTo>
                  <a:pt x="358148" y="1061149"/>
                  <a:pt x="160947" y="971777"/>
                  <a:pt x="0" y="1005840"/>
                </a:cubicBezTo>
                <a:cubicBezTo>
                  <a:pt x="-54862" y="883816"/>
                  <a:pt x="29021" y="656242"/>
                  <a:pt x="0" y="512978"/>
                </a:cubicBezTo>
                <a:cubicBezTo>
                  <a:pt x="-29021" y="369714"/>
                  <a:pt x="14141" y="190450"/>
                  <a:pt x="0" y="0"/>
                </a:cubicBezTo>
                <a:close/>
              </a:path>
            </a:pathLst>
          </a:custGeom>
          <a:solidFill>
            <a:srgbClr val="FFFFFF">
              <a:alpha val="5000"/>
            </a:srgbClr>
          </a:solidFill>
          <a:ln w="19050">
            <a:solidFill>
              <a:srgbClr val="FFFFFF"/>
            </a:solidFill>
            <a:extLst>
              <a:ext uri="{C807C97D-BFC1-408E-A445-0C87EB9F89A2}">
                <ask:lineSketchStyleProps xmlns:ask="http://schemas.microsoft.com/office/drawing/2018/sketchyshapes" sd="20442576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r>
              <a:rPr lang="en-US" dirty="0">
                <a:solidFill>
                  <a:srgbClr val="FFFFFF"/>
                </a:solidFill>
              </a:rPr>
              <a:t>manage-</a:t>
            </a:r>
            <a:r>
              <a:rPr lang="en-US" dirty="0" err="1">
                <a:solidFill>
                  <a:srgbClr val="FFFFFF"/>
                </a:solidFill>
              </a:rPr>
              <a:t>api</a:t>
            </a:r>
            <a:endParaRPr lang="en-US" dirty="0">
              <a:solidFill>
                <a:srgbClr val="FFFFFF"/>
              </a:solidFill>
            </a:endParaRPr>
          </a:p>
        </p:txBody>
      </p:sp>
      <p:cxnSp>
        <p:nvCxnSpPr>
          <p:cNvPr id="110" name="Connector: Curved 109">
            <a:extLst>
              <a:ext uri="{FF2B5EF4-FFF2-40B4-BE49-F238E27FC236}">
                <a16:creationId xmlns:a16="http://schemas.microsoft.com/office/drawing/2014/main" id="{F3A6B996-2AC6-841C-BFA6-F0216181E55F}"/>
              </a:ext>
            </a:extLst>
          </p:cNvPr>
          <p:cNvCxnSpPr>
            <a:cxnSpLocks/>
            <a:stCxn id="67" idx="1"/>
            <a:endCxn id="83" idx="0"/>
          </p:cNvCxnSpPr>
          <p:nvPr/>
        </p:nvCxnSpPr>
        <p:spPr>
          <a:xfrm rot="10800000" flipV="1">
            <a:off x="3238540" y="3413305"/>
            <a:ext cx="1957851" cy="1527649"/>
          </a:xfrm>
          <a:prstGeom prst="curvedConnector2">
            <a:avLst/>
          </a:prstGeom>
          <a:solidFill>
            <a:srgbClr val="FFFFFF">
              <a:alpha val="5000"/>
            </a:srgbClr>
          </a:solidFill>
          <a:ln w="19050">
            <a:solidFill>
              <a:srgbClr val="FFFF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B8C7681C-8023-A98A-570A-0B47F547018D}"/>
              </a:ext>
            </a:extLst>
          </p:cNvPr>
          <p:cNvCxnSpPr>
            <a:cxnSpLocks/>
            <a:stCxn id="16" idx="0"/>
            <a:endCxn id="99" idx="0"/>
          </p:cNvCxnSpPr>
          <p:nvPr/>
        </p:nvCxnSpPr>
        <p:spPr>
          <a:xfrm rot="16200000" flipH="1">
            <a:off x="4510074" y="-158642"/>
            <a:ext cx="3828061" cy="6371133"/>
          </a:xfrm>
          <a:prstGeom prst="curvedConnector3">
            <a:avLst>
              <a:gd name="adj1" fmla="val -17542"/>
            </a:avLst>
          </a:prstGeom>
          <a:solidFill>
            <a:srgbClr val="FFFFFF">
              <a:alpha val="5000"/>
            </a:srgbClr>
          </a:solidFill>
          <a:ln w="19050">
            <a:solidFill>
              <a:srgbClr val="FFFFFF"/>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94303E8-0AEA-BF0C-BD19-CE6B22B415CE}"/>
              </a:ext>
            </a:extLst>
          </p:cNvPr>
          <p:cNvSpPr/>
          <p:nvPr/>
        </p:nvSpPr>
        <p:spPr>
          <a:xfrm>
            <a:off x="1763486" y="231569"/>
            <a:ext cx="6460172" cy="3828062"/>
          </a:xfrm>
          <a:custGeom>
            <a:avLst/>
            <a:gdLst>
              <a:gd name="connsiteX0" fmla="*/ 0 w 6460172"/>
              <a:gd name="connsiteY0" fmla="*/ 0 h 3828062"/>
              <a:gd name="connsiteX1" fmla="*/ 6460172 w 6460172"/>
              <a:gd name="connsiteY1" fmla="*/ 0 h 3828062"/>
              <a:gd name="connsiteX2" fmla="*/ 6460172 w 6460172"/>
              <a:gd name="connsiteY2" fmla="*/ 3828062 h 3828062"/>
              <a:gd name="connsiteX3" fmla="*/ 0 w 6460172"/>
              <a:gd name="connsiteY3" fmla="*/ 3828062 h 3828062"/>
              <a:gd name="connsiteX4" fmla="*/ 0 w 6460172"/>
              <a:gd name="connsiteY4" fmla="*/ 0 h 382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0172" h="3828062" extrusionOk="0">
                <a:moveTo>
                  <a:pt x="0" y="0"/>
                </a:moveTo>
                <a:cubicBezTo>
                  <a:pt x="1160045" y="-59905"/>
                  <a:pt x="4838081" y="-84062"/>
                  <a:pt x="6460172" y="0"/>
                </a:cubicBezTo>
                <a:cubicBezTo>
                  <a:pt x="6467344" y="1665116"/>
                  <a:pt x="6349573" y="3357276"/>
                  <a:pt x="6460172" y="3828062"/>
                </a:cubicBezTo>
                <a:cubicBezTo>
                  <a:pt x="4914143" y="3893256"/>
                  <a:pt x="2733970" y="3935085"/>
                  <a:pt x="0" y="3828062"/>
                </a:cubicBezTo>
                <a:cubicBezTo>
                  <a:pt x="19029" y="2066486"/>
                  <a:pt x="51439" y="466991"/>
                  <a:pt x="0" y="0"/>
                </a:cubicBezTo>
                <a:close/>
              </a:path>
            </a:pathLst>
          </a:custGeom>
          <a:noFill/>
          <a:ln>
            <a:solidFill>
              <a:schemeClr val="tx1">
                <a:lumMod val="65000"/>
              </a:schemeClr>
            </a:solidFill>
            <a:prstDash val="lgDashDot"/>
            <a:extLst>
              <a:ext uri="{C807C97D-BFC1-408E-A445-0C87EB9F89A2}">
                <ask:lineSketchStyleProps xmlns:ask="http://schemas.microsoft.com/office/drawing/2018/sketchyshapes" sd="3109444764">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41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id="{D81CECB3-01CE-2126-0220-3913C934B120}"/>
              </a:ext>
            </a:extLst>
          </p:cNvPr>
          <p:cNvSpPr txBox="1"/>
          <p:nvPr/>
        </p:nvSpPr>
        <p:spPr>
          <a:xfrm>
            <a:off x="1407969" y="5480207"/>
            <a:ext cx="4417621" cy="923330"/>
          </a:xfrm>
          <a:prstGeom prst="rect">
            <a:avLst/>
          </a:prstGeom>
          <a:noFill/>
        </p:spPr>
        <p:txBody>
          <a:bodyPr wrap="square" rtlCol="0">
            <a:spAutoFit/>
          </a:bodyPr>
          <a:lstStyle/>
          <a:p>
            <a:r>
              <a:rPr lang="en-US" dirty="0"/>
              <a:t>In the final implementation, we plan to showcase full working communication between multiple applications</a:t>
            </a:r>
          </a:p>
        </p:txBody>
      </p:sp>
      <p:cxnSp>
        <p:nvCxnSpPr>
          <p:cNvPr id="154" name="Straight Connector 153">
            <a:extLst>
              <a:ext uri="{FF2B5EF4-FFF2-40B4-BE49-F238E27FC236}">
                <a16:creationId xmlns:a16="http://schemas.microsoft.com/office/drawing/2014/main" id="{DCC9B08E-450F-BFF9-FA3C-F888F25E4A44}"/>
              </a:ext>
            </a:extLst>
          </p:cNvPr>
          <p:cNvCxnSpPr>
            <a:cxnSpLocks/>
            <a:stCxn id="160" idx="3"/>
            <a:endCxn id="159" idx="1"/>
          </p:cNvCxnSpPr>
          <p:nvPr/>
        </p:nvCxnSpPr>
        <p:spPr>
          <a:xfrm>
            <a:off x="5997039" y="4344843"/>
            <a:ext cx="1958478" cy="16286"/>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E461B53-C374-D1A7-A348-8CB2042EF9D5}"/>
              </a:ext>
            </a:extLst>
          </p:cNvPr>
          <p:cNvCxnSpPr>
            <a:cxnSpLocks/>
            <a:stCxn id="159" idx="0"/>
            <a:endCxn id="162" idx="4"/>
          </p:cNvCxnSpPr>
          <p:nvPr/>
        </p:nvCxnSpPr>
        <p:spPr>
          <a:xfrm flipH="1" flipV="1">
            <a:off x="8565909" y="2520877"/>
            <a:ext cx="500426" cy="1428772"/>
          </a:xfrm>
          <a:prstGeom prst="line">
            <a:avLst/>
          </a:prstGeom>
          <a:solidFill>
            <a:srgbClr val="333333">
              <a:alpha val="5000"/>
            </a:srgbClr>
          </a:solidFill>
          <a:ln w="18000">
            <a:solidFill>
              <a:srgbClr val="33333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F5C4FF-D7DB-EF41-497F-8E28B55473AB}"/>
              </a:ext>
            </a:extLst>
          </p:cNvPr>
          <p:cNvCxnSpPr>
            <a:cxnSpLocks/>
            <a:stCxn id="161" idx="3"/>
            <a:endCxn id="160" idx="1"/>
          </p:cNvCxnSpPr>
          <p:nvPr/>
        </p:nvCxnSpPr>
        <p:spPr>
          <a:xfrm>
            <a:off x="2732073" y="4328556"/>
            <a:ext cx="1501482" cy="16287"/>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D47BB19-108E-A25C-AEBF-0A3569A45941}"/>
              </a:ext>
            </a:extLst>
          </p:cNvPr>
          <p:cNvCxnSpPr>
            <a:cxnSpLocks/>
            <a:stCxn id="163" idx="6"/>
            <a:endCxn id="162" idx="2"/>
          </p:cNvCxnSpPr>
          <p:nvPr/>
        </p:nvCxnSpPr>
        <p:spPr>
          <a:xfrm>
            <a:off x="5725952" y="1517073"/>
            <a:ext cx="2428477" cy="592324"/>
          </a:xfrm>
          <a:prstGeom prst="line">
            <a:avLst/>
          </a:prstGeom>
          <a:solidFill>
            <a:srgbClr val="333333">
              <a:alpha val="5000"/>
            </a:srgbClr>
          </a:solidFill>
          <a:ln w="18000">
            <a:solidFill>
              <a:srgbClr val="33333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30CB2C2-33DC-34D5-A6BF-1B1C36C683C3}"/>
              </a:ext>
            </a:extLst>
          </p:cNvPr>
          <p:cNvCxnSpPr>
            <a:cxnSpLocks/>
            <a:stCxn id="160" idx="0"/>
            <a:endCxn id="163" idx="4"/>
          </p:cNvCxnSpPr>
          <p:nvPr/>
        </p:nvCxnSpPr>
        <p:spPr>
          <a:xfrm flipV="1">
            <a:off x="5115297" y="2109397"/>
            <a:ext cx="0" cy="1807679"/>
          </a:xfrm>
          <a:prstGeom prst="line">
            <a:avLst/>
          </a:prstGeom>
          <a:solidFill>
            <a:srgbClr val="333333">
              <a:alpha val="5000"/>
            </a:srgbClr>
          </a:solidFill>
          <a:ln w="18000">
            <a:solidFill>
              <a:srgbClr val="333333"/>
            </a:solidFill>
            <a:tailEnd type="arrow"/>
          </a:ln>
        </p:spPr>
        <p:style>
          <a:lnRef idx="1">
            <a:schemeClr val="accent1"/>
          </a:lnRef>
          <a:fillRef idx="0">
            <a:schemeClr val="accent1"/>
          </a:fillRef>
          <a:effectRef idx="0">
            <a:schemeClr val="accent1"/>
          </a:effectRef>
          <a:fontRef idx="minor">
            <a:schemeClr val="tx1"/>
          </a:fontRef>
        </p:style>
      </p:cxnSp>
      <p:sp>
        <p:nvSpPr>
          <p:cNvPr id="159" name="矩形 86">
            <a:extLst>
              <a:ext uri="{FF2B5EF4-FFF2-40B4-BE49-F238E27FC236}">
                <a16:creationId xmlns:a16="http://schemas.microsoft.com/office/drawing/2014/main" id="{133654F4-9B7C-F078-E14D-E1AE52C077A0}"/>
              </a:ext>
            </a:extLst>
          </p:cNvPr>
          <p:cNvSpPr/>
          <p:nvPr/>
        </p:nvSpPr>
        <p:spPr>
          <a:xfrm>
            <a:off x="7955517" y="3949649"/>
            <a:ext cx="2221635" cy="822960"/>
          </a:xfrm>
          <a:custGeom>
            <a:avLst/>
            <a:gdLst>
              <a:gd name="connsiteX0" fmla="*/ 0 w 2221635"/>
              <a:gd name="connsiteY0" fmla="*/ 0 h 822960"/>
              <a:gd name="connsiteX1" fmla="*/ 555409 w 2221635"/>
              <a:gd name="connsiteY1" fmla="*/ 0 h 822960"/>
              <a:gd name="connsiteX2" fmla="*/ 1088601 w 2221635"/>
              <a:gd name="connsiteY2" fmla="*/ 0 h 822960"/>
              <a:gd name="connsiteX3" fmla="*/ 1599577 w 2221635"/>
              <a:gd name="connsiteY3" fmla="*/ 0 h 822960"/>
              <a:gd name="connsiteX4" fmla="*/ 2221635 w 2221635"/>
              <a:gd name="connsiteY4" fmla="*/ 0 h 822960"/>
              <a:gd name="connsiteX5" fmla="*/ 2221635 w 2221635"/>
              <a:gd name="connsiteY5" fmla="*/ 411480 h 822960"/>
              <a:gd name="connsiteX6" fmla="*/ 2221635 w 2221635"/>
              <a:gd name="connsiteY6" fmla="*/ 822960 h 822960"/>
              <a:gd name="connsiteX7" fmla="*/ 1666226 w 2221635"/>
              <a:gd name="connsiteY7" fmla="*/ 822960 h 822960"/>
              <a:gd name="connsiteX8" fmla="*/ 1177467 w 2221635"/>
              <a:gd name="connsiteY8" fmla="*/ 822960 h 822960"/>
              <a:gd name="connsiteX9" fmla="*/ 599841 w 2221635"/>
              <a:gd name="connsiteY9" fmla="*/ 822960 h 822960"/>
              <a:gd name="connsiteX10" fmla="*/ 0 w 2221635"/>
              <a:gd name="connsiteY10" fmla="*/ 822960 h 822960"/>
              <a:gd name="connsiteX11" fmla="*/ 0 w 2221635"/>
              <a:gd name="connsiteY11" fmla="*/ 403250 h 822960"/>
              <a:gd name="connsiteX12" fmla="*/ 0 w 2221635"/>
              <a:gd name="connsiteY12"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1635" h="822960" fill="none" extrusionOk="0">
                <a:moveTo>
                  <a:pt x="0" y="0"/>
                </a:moveTo>
                <a:cubicBezTo>
                  <a:pt x="132831" y="23771"/>
                  <a:pt x="434672" y="1511"/>
                  <a:pt x="555409" y="0"/>
                </a:cubicBezTo>
                <a:cubicBezTo>
                  <a:pt x="676146" y="-1511"/>
                  <a:pt x="936740" y="10066"/>
                  <a:pt x="1088601" y="0"/>
                </a:cubicBezTo>
                <a:cubicBezTo>
                  <a:pt x="1240462" y="-10066"/>
                  <a:pt x="1424375" y="7986"/>
                  <a:pt x="1599577" y="0"/>
                </a:cubicBezTo>
                <a:cubicBezTo>
                  <a:pt x="1774779" y="-7986"/>
                  <a:pt x="1957090" y="-26509"/>
                  <a:pt x="2221635" y="0"/>
                </a:cubicBezTo>
                <a:cubicBezTo>
                  <a:pt x="2241977" y="192314"/>
                  <a:pt x="2217558" y="300170"/>
                  <a:pt x="2221635" y="411480"/>
                </a:cubicBezTo>
                <a:cubicBezTo>
                  <a:pt x="2225712" y="522790"/>
                  <a:pt x="2235362" y="679452"/>
                  <a:pt x="2221635" y="822960"/>
                </a:cubicBezTo>
                <a:cubicBezTo>
                  <a:pt x="2105971" y="846796"/>
                  <a:pt x="1910640" y="843233"/>
                  <a:pt x="1666226" y="822960"/>
                </a:cubicBezTo>
                <a:cubicBezTo>
                  <a:pt x="1421812" y="802687"/>
                  <a:pt x="1389668" y="837749"/>
                  <a:pt x="1177467" y="822960"/>
                </a:cubicBezTo>
                <a:cubicBezTo>
                  <a:pt x="965266" y="808171"/>
                  <a:pt x="874934" y="795551"/>
                  <a:pt x="599841" y="822960"/>
                </a:cubicBezTo>
                <a:cubicBezTo>
                  <a:pt x="324748" y="850369"/>
                  <a:pt x="221045" y="815158"/>
                  <a:pt x="0" y="822960"/>
                </a:cubicBezTo>
                <a:cubicBezTo>
                  <a:pt x="-12438" y="646961"/>
                  <a:pt x="-19710" y="545475"/>
                  <a:pt x="0" y="403250"/>
                </a:cubicBezTo>
                <a:cubicBezTo>
                  <a:pt x="19710" y="261025"/>
                  <a:pt x="-13575" y="91819"/>
                  <a:pt x="0" y="0"/>
                </a:cubicBezTo>
                <a:close/>
              </a:path>
              <a:path w="2221635" h="822960" stroke="0" extrusionOk="0">
                <a:moveTo>
                  <a:pt x="0" y="0"/>
                </a:moveTo>
                <a:cubicBezTo>
                  <a:pt x="224732" y="-12144"/>
                  <a:pt x="288937" y="14502"/>
                  <a:pt x="510976" y="0"/>
                </a:cubicBezTo>
                <a:cubicBezTo>
                  <a:pt x="733015" y="-14502"/>
                  <a:pt x="812533" y="11153"/>
                  <a:pt x="999736" y="0"/>
                </a:cubicBezTo>
                <a:cubicBezTo>
                  <a:pt x="1186939" y="-11153"/>
                  <a:pt x="1342236" y="-15147"/>
                  <a:pt x="1532928" y="0"/>
                </a:cubicBezTo>
                <a:cubicBezTo>
                  <a:pt x="1723620" y="15147"/>
                  <a:pt x="1947282" y="-6451"/>
                  <a:pt x="2221635" y="0"/>
                </a:cubicBezTo>
                <a:cubicBezTo>
                  <a:pt x="2241452" y="95372"/>
                  <a:pt x="2206366" y="251597"/>
                  <a:pt x="2221635" y="411480"/>
                </a:cubicBezTo>
                <a:cubicBezTo>
                  <a:pt x="2236904" y="571363"/>
                  <a:pt x="2236725" y="703399"/>
                  <a:pt x="2221635" y="822960"/>
                </a:cubicBezTo>
                <a:cubicBezTo>
                  <a:pt x="2044900" y="801962"/>
                  <a:pt x="1824318" y="846702"/>
                  <a:pt x="1710659" y="822960"/>
                </a:cubicBezTo>
                <a:cubicBezTo>
                  <a:pt x="1597000" y="799218"/>
                  <a:pt x="1394115" y="797988"/>
                  <a:pt x="1110818" y="822960"/>
                </a:cubicBezTo>
                <a:cubicBezTo>
                  <a:pt x="827521" y="847932"/>
                  <a:pt x="748673" y="812597"/>
                  <a:pt x="599841" y="822960"/>
                </a:cubicBezTo>
                <a:cubicBezTo>
                  <a:pt x="451009" y="833323"/>
                  <a:pt x="253162" y="818438"/>
                  <a:pt x="0" y="822960"/>
                </a:cubicBezTo>
                <a:cubicBezTo>
                  <a:pt x="-16460" y="735449"/>
                  <a:pt x="-8809" y="549954"/>
                  <a:pt x="0" y="427939"/>
                </a:cubicBezTo>
                <a:cubicBezTo>
                  <a:pt x="8809" y="305924"/>
                  <a:pt x="359" y="90905"/>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40662649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App </a:t>
            </a:r>
          </a:p>
          <a:p>
            <a:pPr algn="ctr"/>
            <a:r>
              <a:rPr lang="en-US" dirty="0">
                <a:solidFill>
                  <a:srgbClr val="333333"/>
                </a:solidFill>
              </a:rPr>
              <a:t>Redirect/Home Page</a:t>
            </a:r>
          </a:p>
        </p:txBody>
      </p:sp>
      <p:sp>
        <p:nvSpPr>
          <p:cNvPr id="160" name="矩形 70">
            <a:extLst>
              <a:ext uri="{FF2B5EF4-FFF2-40B4-BE49-F238E27FC236}">
                <a16:creationId xmlns:a16="http://schemas.microsoft.com/office/drawing/2014/main" id="{F92E0097-3A5E-1D2B-C65E-EC61F9C06CEC}"/>
              </a:ext>
            </a:extLst>
          </p:cNvPr>
          <p:cNvSpPr/>
          <p:nvPr/>
        </p:nvSpPr>
        <p:spPr>
          <a:xfrm>
            <a:off x="4233555" y="3917076"/>
            <a:ext cx="1763484" cy="855533"/>
          </a:xfrm>
          <a:custGeom>
            <a:avLst/>
            <a:gdLst>
              <a:gd name="connsiteX0" fmla="*/ 0 w 1763484"/>
              <a:gd name="connsiteY0" fmla="*/ 0 h 855533"/>
              <a:gd name="connsiteX1" fmla="*/ 623098 w 1763484"/>
              <a:gd name="connsiteY1" fmla="*/ 0 h 855533"/>
              <a:gd name="connsiteX2" fmla="*/ 1210926 w 1763484"/>
              <a:gd name="connsiteY2" fmla="*/ 0 h 855533"/>
              <a:gd name="connsiteX3" fmla="*/ 1763484 w 1763484"/>
              <a:gd name="connsiteY3" fmla="*/ 0 h 855533"/>
              <a:gd name="connsiteX4" fmla="*/ 1763484 w 1763484"/>
              <a:gd name="connsiteY4" fmla="*/ 444877 h 855533"/>
              <a:gd name="connsiteX5" fmla="*/ 1763484 w 1763484"/>
              <a:gd name="connsiteY5" fmla="*/ 855533 h 855533"/>
              <a:gd name="connsiteX6" fmla="*/ 1175656 w 1763484"/>
              <a:gd name="connsiteY6" fmla="*/ 855533 h 855533"/>
              <a:gd name="connsiteX7" fmla="*/ 570193 w 1763484"/>
              <a:gd name="connsiteY7" fmla="*/ 855533 h 855533"/>
              <a:gd name="connsiteX8" fmla="*/ 0 w 1763484"/>
              <a:gd name="connsiteY8" fmla="*/ 855533 h 855533"/>
              <a:gd name="connsiteX9" fmla="*/ 0 w 1763484"/>
              <a:gd name="connsiteY9" fmla="*/ 419211 h 855533"/>
              <a:gd name="connsiteX10" fmla="*/ 0 w 1763484"/>
              <a:gd name="connsiteY10" fmla="*/ 0 h 85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3484" h="855533" fill="none" extrusionOk="0">
                <a:moveTo>
                  <a:pt x="0" y="0"/>
                </a:moveTo>
                <a:cubicBezTo>
                  <a:pt x="142418" y="-25060"/>
                  <a:pt x="434012" y="19328"/>
                  <a:pt x="623098" y="0"/>
                </a:cubicBezTo>
                <a:cubicBezTo>
                  <a:pt x="812184" y="-19328"/>
                  <a:pt x="1059060" y="-2543"/>
                  <a:pt x="1210926" y="0"/>
                </a:cubicBezTo>
                <a:cubicBezTo>
                  <a:pt x="1362792" y="2543"/>
                  <a:pt x="1639794" y="3372"/>
                  <a:pt x="1763484" y="0"/>
                </a:cubicBezTo>
                <a:cubicBezTo>
                  <a:pt x="1750088" y="104772"/>
                  <a:pt x="1745358" y="259862"/>
                  <a:pt x="1763484" y="444877"/>
                </a:cubicBezTo>
                <a:cubicBezTo>
                  <a:pt x="1781610" y="629892"/>
                  <a:pt x="1752066" y="756616"/>
                  <a:pt x="1763484" y="855533"/>
                </a:cubicBezTo>
                <a:cubicBezTo>
                  <a:pt x="1494222" y="853597"/>
                  <a:pt x="1448650" y="882534"/>
                  <a:pt x="1175656" y="855533"/>
                </a:cubicBezTo>
                <a:cubicBezTo>
                  <a:pt x="902662" y="828532"/>
                  <a:pt x="768719" y="843372"/>
                  <a:pt x="570193" y="855533"/>
                </a:cubicBezTo>
                <a:cubicBezTo>
                  <a:pt x="371667" y="867694"/>
                  <a:pt x="226743" y="854690"/>
                  <a:pt x="0" y="855533"/>
                </a:cubicBezTo>
                <a:cubicBezTo>
                  <a:pt x="9917" y="753678"/>
                  <a:pt x="10331" y="585469"/>
                  <a:pt x="0" y="419211"/>
                </a:cubicBezTo>
                <a:cubicBezTo>
                  <a:pt x="-10331" y="252953"/>
                  <a:pt x="2282" y="173996"/>
                  <a:pt x="0" y="0"/>
                </a:cubicBezTo>
                <a:close/>
              </a:path>
              <a:path w="1763484" h="855533" stroke="0" extrusionOk="0">
                <a:moveTo>
                  <a:pt x="0" y="0"/>
                </a:moveTo>
                <a:cubicBezTo>
                  <a:pt x="280881" y="19189"/>
                  <a:pt x="363232" y="-19090"/>
                  <a:pt x="605463" y="0"/>
                </a:cubicBezTo>
                <a:cubicBezTo>
                  <a:pt x="847694" y="19090"/>
                  <a:pt x="987481" y="-8917"/>
                  <a:pt x="1193291" y="0"/>
                </a:cubicBezTo>
                <a:cubicBezTo>
                  <a:pt x="1399101" y="8917"/>
                  <a:pt x="1642550" y="-4163"/>
                  <a:pt x="1763484" y="0"/>
                </a:cubicBezTo>
                <a:cubicBezTo>
                  <a:pt x="1748417" y="163933"/>
                  <a:pt x="1771844" y="234855"/>
                  <a:pt x="1763484" y="410656"/>
                </a:cubicBezTo>
                <a:cubicBezTo>
                  <a:pt x="1755124" y="586457"/>
                  <a:pt x="1755192" y="756399"/>
                  <a:pt x="1763484" y="855533"/>
                </a:cubicBezTo>
                <a:cubicBezTo>
                  <a:pt x="1639729" y="880709"/>
                  <a:pt x="1429611" y="836574"/>
                  <a:pt x="1193291" y="855533"/>
                </a:cubicBezTo>
                <a:cubicBezTo>
                  <a:pt x="956971" y="874492"/>
                  <a:pt x="893834" y="833289"/>
                  <a:pt x="623098" y="855533"/>
                </a:cubicBezTo>
                <a:cubicBezTo>
                  <a:pt x="352362" y="877777"/>
                  <a:pt x="267421" y="862875"/>
                  <a:pt x="0" y="855533"/>
                </a:cubicBezTo>
                <a:cubicBezTo>
                  <a:pt x="-981" y="648022"/>
                  <a:pt x="15859" y="544093"/>
                  <a:pt x="0" y="436322"/>
                </a:cubicBezTo>
                <a:cubicBezTo>
                  <a:pt x="-15859" y="328551"/>
                  <a:pt x="20188" y="107859"/>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148463655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Provider</a:t>
            </a:r>
          </a:p>
          <a:p>
            <a:pPr algn="ctr"/>
            <a:r>
              <a:rPr lang="en-US" dirty="0">
                <a:solidFill>
                  <a:srgbClr val="333333"/>
                </a:solidFill>
              </a:rPr>
              <a:t>verify page</a:t>
            </a:r>
          </a:p>
        </p:txBody>
      </p:sp>
      <p:sp>
        <p:nvSpPr>
          <p:cNvPr id="161" name="矩形 54">
            <a:extLst>
              <a:ext uri="{FF2B5EF4-FFF2-40B4-BE49-F238E27FC236}">
                <a16:creationId xmlns:a16="http://schemas.microsoft.com/office/drawing/2014/main" id="{AE4C0BCD-0C02-69D2-5715-A24022B5D4AE}"/>
              </a:ext>
            </a:extLst>
          </p:cNvPr>
          <p:cNvSpPr/>
          <p:nvPr/>
        </p:nvSpPr>
        <p:spPr>
          <a:xfrm>
            <a:off x="1519289" y="3917076"/>
            <a:ext cx="1212784" cy="822960"/>
          </a:xfrm>
          <a:custGeom>
            <a:avLst/>
            <a:gdLst>
              <a:gd name="connsiteX0" fmla="*/ 0 w 1212784"/>
              <a:gd name="connsiteY0" fmla="*/ 0 h 822960"/>
              <a:gd name="connsiteX1" fmla="*/ 618520 w 1212784"/>
              <a:gd name="connsiteY1" fmla="*/ 0 h 822960"/>
              <a:gd name="connsiteX2" fmla="*/ 1212784 w 1212784"/>
              <a:gd name="connsiteY2" fmla="*/ 0 h 822960"/>
              <a:gd name="connsiteX3" fmla="*/ 1212784 w 1212784"/>
              <a:gd name="connsiteY3" fmla="*/ 427939 h 822960"/>
              <a:gd name="connsiteX4" fmla="*/ 1212784 w 1212784"/>
              <a:gd name="connsiteY4" fmla="*/ 822960 h 822960"/>
              <a:gd name="connsiteX5" fmla="*/ 630648 w 1212784"/>
              <a:gd name="connsiteY5" fmla="*/ 822960 h 822960"/>
              <a:gd name="connsiteX6" fmla="*/ 0 w 1212784"/>
              <a:gd name="connsiteY6" fmla="*/ 822960 h 822960"/>
              <a:gd name="connsiteX7" fmla="*/ 0 w 1212784"/>
              <a:gd name="connsiteY7" fmla="*/ 395021 h 822960"/>
              <a:gd name="connsiteX8" fmla="*/ 0 w 1212784"/>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784" h="822960" fill="none" extrusionOk="0">
                <a:moveTo>
                  <a:pt x="0" y="0"/>
                </a:moveTo>
                <a:cubicBezTo>
                  <a:pt x="244730" y="-11205"/>
                  <a:pt x="376991" y="17985"/>
                  <a:pt x="618520" y="0"/>
                </a:cubicBezTo>
                <a:cubicBezTo>
                  <a:pt x="860049" y="-17985"/>
                  <a:pt x="973420" y="-13267"/>
                  <a:pt x="1212784" y="0"/>
                </a:cubicBezTo>
                <a:cubicBezTo>
                  <a:pt x="1226027" y="106124"/>
                  <a:pt x="1220762" y="331779"/>
                  <a:pt x="1212784" y="427939"/>
                </a:cubicBezTo>
                <a:cubicBezTo>
                  <a:pt x="1204806" y="524099"/>
                  <a:pt x="1223726" y="646215"/>
                  <a:pt x="1212784" y="822960"/>
                </a:cubicBezTo>
                <a:cubicBezTo>
                  <a:pt x="1072370" y="796023"/>
                  <a:pt x="893830" y="821426"/>
                  <a:pt x="630648" y="822960"/>
                </a:cubicBezTo>
                <a:cubicBezTo>
                  <a:pt x="367466" y="824494"/>
                  <a:pt x="182705" y="817202"/>
                  <a:pt x="0" y="822960"/>
                </a:cubicBezTo>
                <a:cubicBezTo>
                  <a:pt x="7500" y="672254"/>
                  <a:pt x="-8351" y="532712"/>
                  <a:pt x="0" y="395021"/>
                </a:cubicBezTo>
                <a:cubicBezTo>
                  <a:pt x="8351" y="257330"/>
                  <a:pt x="-17561" y="91963"/>
                  <a:pt x="0" y="0"/>
                </a:cubicBezTo>
                <a:close/>
              </a:path>
              <a:path w="1212784" h="822960" stroke="0" extrusionOk="0">
                <a:moveTo>
                  <a:pt x="0" y="0"/>
                </a:moveTo>
                <a:cubicBezTo>
                  <a:pt x="219732" y="17526"/>
                  <a:pt x="319812" y="15764"/>
                  <a:pt x="570008" y="0"/>
                </a:cubicBezTo>
                <a:cubicBezTo>
                  <a:pt x="820204" y="-15764"/>
                  <a:pt x="1011535" y="-9566"/>
                  <a:pt x="1212784" y="0"/>
                </a:cubicBezTo>
                <a:cubicBezTo>
                  <a:pt x="1215823" y="126132"/>
                  <a:pt x="1193358" y="234682"/>
                  <a:pt x="1212784" y="427939"/>
                </a:cubicBezTo>
                <a:cubicBezTo>
                  <a:pt x="1232210" y="621196"/>
                  <a:pt x="1225187" y="638251"/>
                  <a:pt x="1212784" y="822960"/>
                </a:cubicBezTo>
                <a:cubicBezTo>
                  <a:pt x="1005505" y="829396"/>
                  <a:pt x="872426" y="852656"/>
                  <a:pt x="594264" y="822960"/>
                </a:cubicBezTo>
                <a:cubicBezTo>
                  <a:pt x="316102" y="793264"/>
                  <a:pt x="193774" y="828028"/>
                  <a:pt x="0" y="822960"/>
                </a:cubicBezTo>
                <a:cubicBezTo>
                  <a:pt x="-8204" y="649603"/>
                  <a:pt x="16700" y="560010"/>
                  <a:pt x="0" y="436169"/>
                </a:cubicBezTo>
                <a:cubicBezTo>
                  <a:pt x="-16700" y="312328"/>
                  <a:pt x="-17445" y="217950"/>
                  <a:pt x="0" y="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22353143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User </a:t>
            </a:r>
          </a:p>
          <a:p>
            <a:pPr algn="ctr"/>
            <a:r>
              <a:rPr lang="en-US" dirty="0">
                <a:solidFill>
                  <a:srgbClr val="333333"/>
                </a:solidFill>
              </a:rPr>
              <a:t>Login Page</a:t>
            </a:r>
          </a:p>
        </p:txBody>
      </p:sp>
      <p:sp>
        <p:nvSpPr>
          <p:cNvPr id="162" name="椭圆 32">
            <a:extLst>
              <a:ext uri="{FF2B5EF4-FFF2-40B4-BE49-F238E27FC236}">
                <a16:creationId xmlns:a16="http://schemas.microsoft.com/office/drawing/2014/main" id="{720A2E1F-5E72-CE51-D8FC-21DA945CBB79}"/>
              </a:ext>
            </a:extLst>
          </p:cNvPr>
          <p:cNvSpPr/>
          <p:nvPr/>
        </p:nvSpPr>
        <p:spPr>
          <a:xfrm>
            <a:off x="8154429" y="1697917"/>
            <a:ext cx="822960" cy="822960"/>
          </a:xfrm>
          <a:custGeom>
            <a:avLst/>
            <a:gdLst>
              <a:gd name="connsiteX0" fmla="*/ 0 w 822960"/>
              <a:gd name="connsiteY0" fmla="*/ 411480 h 822960"/>
              <a:gd name="connsiteX1" fmla="*/ 411480 w 822960"/>
              <a:gd name="connsiteY1" fmla="*/ 0 h 822960"/>
              <a:gd name="connsiteX2" fmla="*/ 822960 w 822960"/>
              <a:gd name="connsiteY2" fmla="*/ 411480 h 822960"/>
              <a:gd name="connsiteX3" fmla="*/ 411480 w 822960"/>
              <a:gd name="connsiteY3" fmla="*/ 822960 h 822960"/>
              <a:gd name="connsiteX4" fmla="*/ 0 w 822960"/>
              <a:gd name="connsiteY4" fmla="*/ 411480 h 822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822960" fill="none" extrusionOk="0">
                <a:moveTo>
                  <a:pt x="0" y="411480"/>
                </a:moveTo>
                <a:cubicBezTo>
                  <a:pt x="19953" y="175909"/>
                  <a:pt x="188122" y="24045"/>
                  <a:pt x="411480" y="0"/>
                </a:cubicBezTo>
                <a:cubicBezTo>
                  <a:pt x="645701" y="-8552"/>
                  <a:pt x="826830" y="200679"/>
                  <a:pt x="822960" y="411480"/>
                </a:cubicBezTo>
                <a:cubicBezTo>
                  <a:pt x="780031" y="651757"/>
                  <a:pt x="624997" y="832799"/>
                  <a:pt x="411480" y="822960"/>
                </a:cubicBezTo>
                <a:cubicBezTo>
                  <a:pt x="204145" y="852425"/>
                  <a:pt x="37072" y="646520"/>
                  <a:pt x="0" y="411480"/>
                </a:cubicBezTo>
                <a:close/>
              </a:path>
              <a:path w="822960" h="822960" stroke="0" extrusionOk="0">
                <a:moveTo>
                  <a:pt x="0" y="411480"/>
                </a:moveTo>
                <a:cubicBezTo>
                  <a:pt x="1121" y="180088"/>
                  <a:pt x="181935" y="28410"/>
                  <a:pt x="411480" y="0"/>
                </a:cubicBezTo>
                <a:cubicBezTo>
                  <a:pt x="626480" y="-5379"/>
                  <a:pt x="809736" y="182105"/>
                  <a:pt x="822960" y="411480"/>
                </a:cubicBezTo>
                <a:cubicBezTo>
                  <a:pt x="824137" y="652932"/>
                  <a:pt x="632361" y="865094"/>
                  <a:pt x="411480" y="822960"/>
                </a:cubicBezTo>
                <a:cubicBezTo>
                  <a:pt x="215557" y="829479"/>
                  <a:pt x="11751" y="614970"/>
                  <a:pt x="0" y="411480"/>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2481079">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App </a:t>
            </a:r>
          </a:p>
          <a:p>
            <a:pPr algn="ctr"/>
            <a:r>
              <a:rPr lang="en-US" dirty="0">
                <a:solidFill>
                  <a:srgbClr val="333333"/>
                </a:solidFill>
              </a:rPr>
              <a:t>Server</a:t>
            </a:r>
          </a:p>
        </p:txBody>
      </p:sp>
      <p:sp>
        <p:nvSpPr>
          <p:cNvPr id="163" name="椭圆 17">
            <a:extLst>
              <a:ext uri="{FF2B5EF4-FFF2-40B4-BE49-F238E27FC236}">
                <a16:creationId xmlns:a16="http://schemas.microsoft.com/office/drawing/2014/main" id="{7144FDB2-6FE7-3755-2E87-07FEF255E8CA}"/>
              </a:ext>
            </a:extLst>
          </p:cNvPr>
          <p:cNvSpPr/>
          <p:nvPr/>
        </p:nvSpPr>
        <p:spPr>
          <a:xfrm>
            <a:off x="4504642" y="924748"/>
            <a:ext cx="1221310" cy="1184649"/>
          </a:xfrm>
          <a:custGeom>
            <a:avLst/>
            <a:gdLst>
              <a:gd name="connsiteX0" fmla="*/ 0 w 1221310"/>
              <a:gd name="connsiteY0" fmla="*/ 592325 h 1184649"/>
              <a:gd name="connsiteX1" fmla="*/ 610655 w 1221310"/>
              <a:gd name="connsiteY1" fmla="*/ 0 h 1184649"/>
              <a:gd name="connsiteX2" fmla="*/ 1221310 w 1221310"/>
              <a:gd name="connsiteY2" fmla="*/ 592325 h 1184649"/>
              <a:gd name="connsiteX3" fmla="*/ 610655 w 1221310"/>
              <a:gd name="connsiteY3" fmla="*/ 1184650 h 1184649"/>
              <a:gd name="connsiteX4" fmla="*/ 0 w 1221310"/>
              <a:gd name="connsiteY4" fmla="*/ 592325 h 1184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310" h="1184649" fill="none" extrusionOk="0">
                <a:moveTo>
                  <a:pt x="0" y="592325"/>
                </a:moveTo>
                <a:cubicBezTo>
                  <a:pt x="4861" y="260055"/>
                  <a:pt x="276541" y="-17938"/>
                  <a:pt x="610655" y="0"/>
                </a:cubicBezTo>
                <a:cubicBezTo>
                  <a:pt x="938638" y="-44911"/>
                  <a:pt x="1235241" y="257352"/>
                  <a:pt x="1221310" y="592325"/>
                </a:cubicBezTo>
                <a:cubicBezTo>
                  <a:pt x="1175568" y="883130"/>
                  <a:pt x="953938" y="1155295"/>
                  <a:pt x="610655" y="1184650"/>
                </a:cubicBezTo>
                <a:cubicBezTo>
                  <a:pt x="272277" y="1159509"/>
                  <a:pt x="32776" y="897349"/>
                  <a:pt x="0" y="592325"/>
                </a:cubicBezTo>
                <a:close/>
              </a:path>
              <a:path w="1221310" h="1184649" stroke="0" extrusionOk="0">
                <a:moveTo>
                  <a:pt x="0" y="592325"/>
                </a:moveTo>
                <a:cubicBezTo>
                  <a:pt x="-19891" y="250034"/>
                  <a:pt x="245614" y="25861"/>
                  <a:pt x="610655" y="0"/>
                </a:cubicBezTo>
                <a:cubicBezTo>
                  <a:pt x="986372" y="30833"/>
                  <a:pt x="1213203" y="266749"/>
                  <a:pt x="1221310" y="592325"/>
                </a:cubicBezTo>
                <a:cubicBezTo>
                  <a:pt x="1258562" y="936715"/>
                  <a:pt x="963775" y="1126517"/>
                  <a:pt x="610655" y="1184650"/>
                </a:cubicBezTo>
                <a:cubicBezTo>
                  <a:pt x="240089" y="1184897"/>
                  <a:pt x="2568" y="932602"/>
                  <a:pt x="0" y="592325"/>
                </a:cubicBezTo>
                <a:close/>
              </a:path>
            </a:pathLst>
          </a:custGeom>
          <a:solidFill>
            <a:srgbClr val="333333">
              <a:alpha val="5000"/>
            </a:srgbClr>
          </a:solidFill>
          <a:ln w="18000">
            <a:solidFill>
              <a:srgbClr val="333333"/>
            </a:solidFill>
            <a:extLst>
              <a:ext uri="{C807C97D-BFC1-408E-A445-0C87EB9F89A2}">
                <ask:lineSketchStyleProps xmlns:ask="http://schemas.microsoft.com/office/drawing/2018/sketchyshapes" sd="88392664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pPr algn="ctr"/>
            <a:r>
              <a:rPr lang="en-US" dirty="0">
                <a:solidFill>
                  <a:srgbClr val="333333"/>
                </a:solidFill>
              </a:rPr>
              <a:t>Identity </a:t>
            </a:r>
          </a:p>
          <a:p>
            <a:pPr algn="ctr"/>
            <a:r>
              <a:rPr lang="en-US" dirty="0">
                <a:solidFill>
                  <a:srgbClr val="333333"/>
                </a:solidFill>
              </a:rPr>
              <a:t>Provider </a:t>
            </a:r>
          </a:p>
          <a:p>
            <a:pPr algn="ctr"/>
            <a:r>
              <a:rPr lang="en-US" dirty="0">
                <a:solidFill>
                  <a:srgbClr val="333333"/>
                </a:solidFill>
              </a:rPr>
              <a:t>Server</a:t>
            </a:r>
          </a:p>
        </p:txBody>
      </p:sp>
      <p:sp>
        <p:nvSpPr>
          <p:cNvPr id="164" name="TextBox 163">
            <a:extLst>
              <a:ext uri="{FF2B5EF4-FFF2-40B4-BE49-F238E27FC236}">
                <a16:creationId xmlns:a16="http://schemas.microsoft.com/office/drawing/2014/main" id="{901F18A8-A2D3-6AEA-12B3-9D6FB06EB8BC}"/>
              </a:ext>
            </a:extLst>
          </p:cNvPr>
          <p:cNvSpPr txBox="1"/>
          <p:nvPr/>
        </p:nvSpPr>
        <p:spPr>
          <a:xfrm>
            <a:off x="6121375" y="4059700"/>
            <a:ext cx="1959427" cy="646331"/>
          </a:xfrm>
          <a:prstGeom prst="rect">
            <a:avLst/>
          </a:prstGeom>
          <a:noFill/>
        </p:spPr>
        <p:txBody>
          <a:bodyPr wrap="square" rtlCol="0">
            <a:spAutoFit/>
          </a:bodyPr>
          <a:lstStyle/>
          <a:p>
            <a:r>
              <a:rPr lang="en-US" sz="1200" dirty="0"/>
              <a:t>Redirect to User App</a:t>
            </a:r>
            <a:br>
              <a:rPr lang="en-US" sz="1200" dirty="0"/>
            </a:br>
            <a:br>
              <a:rPr lang="en-US" sz="1200" dirty="0"/>
            </a:br>
            <a:r>
              <a:rPr lang="en-US" sz="1200" dirty="0"/>
              <a:t>with </a:t>
            </a:r>
            <a:r>
              <a:rPr lang="en-US" sz="1200" dirty="0" err="1"/>
              <a:t>UserId</a:t>
            </a:r>
            <a:r>
              <a:rPr lang="en-US" sz="1200" dirty="0"/>
              <a:t> parameters</a:t>
            </a:r>
          </a:p>
        </p:txBody>
      </p:sp>
      <p:sp>
        <p:nvSpPr>
          <p:cNvPr id="165" name="TextBox 164">
            <a:extLst>
              <a:ext uri="{FF2B5EF4-FFF2-40B4-BE49-F238E27FC236}">
                <a16:creationId xmlns:a16="http://schemas.microsoft.com/office/drawing/2014/main" id="{A199EE40-C772-8FAE-BD5F-18CE6479A7AC}"/>
              </a:ext>
            </a:extLst>
          </p:cNvPr>
          <p:cNvSpPr txBox="1"/>
          <p:nvPr/>
        </p:nvSpPr>
        <p:spPr>
          <a:xfrm>
            <a:off x="2891557" y="4005390"/>
            <a:ext cx="1053300" cy="646331"/>
          </a:xfrm>
          <a:prstGeom prst="rect">
            <a:avLst/>
          </a:prstGeom>
          <a:noFill/>
        </p:spPr>
        <p:txBody>
          <a:bodyPr wrap="square" rtlCol="0">
            <a:spAutoFit/>
          </a:bodyPr>
          <a:lstStyle/>
          <a:p>
            <a:r>
              <a:rPr lang="en-US" sz="1200" dirty="0"/>
              <a:t>Redirect with</a:t>
            </a:r>
            <a:br>
              <a:rPr lang="en-US" sz="1200" dirty="0"/>
            </a:br>
            <a:br>
              <a:rPr lang="en-US" sz="1200" dirty="0"/>
            </a:br>
            <a:r>
              <a:rPr lang="en-US" sz="1200" dirty="0"/>
              <a:t> client id info</a:t>
            </a:r>
          </a:p>
        </p:txBody>
      </p:sp>
      <p:sp>
        <p:nvSpPr>
          <p:cNvPr id="166" name="TextBox 165">
            <a:extLst>
              <a:ext uri="{FF2B5EF4-FFF2-40B4-BE49-F238E27FC236}">
                <a16:creationId xmlns:a16="http://schemas.microsoft.com/office/drawing/2014/main" id="{3516338C-7D5E-A7EE-9F18-0A6E7FA499F0}"/>
              </a:ext>
            </a:extLst>
          </p:cNvPr>
          <p:cNvSpPr txBox="1"/>
          <p:nvPr/>
        </p:nvSpPr>
        <p:spPr>
          <a:xfrm>
            <a:off x="8977389" y="3113004"/>
            <a:ext cx="1525980" cy="461665"/>
          </a:xfrm>
          <a:prstGeom prst="rect">
            <a:avLst/>
          </a:prstGeom>
          <a:noFill/>
        </p:spPr>
        <p:txBody>
          <a:bodyPr wrap="square" rtlCol="0">
            <a:spAutoFit/>
          </a:bodyPr>
          <a:lstStyle/>
          <a:p>
            <a:r>
              <a:rPr lang="en-US" sz="1200" dirty="0"/>
              <a:t>Send those params to Server</a:t>
            </a:r>
          </a:p>
        </p:txBody>
      </p:sp>
      <p:sp>
        <p:nvSpPr>
          <p:cNvPr id="167" name="TextBox 166">
            <a:extLst>
              <a:ext uri="{FF2B5EF4-FFF2-40B4-BE49-F238E27FC236}">
                <a16:creationId xmlns:a16="http://schemas.microsoft.com/office/drawing/2014/main" id="{F9D6167B-A51F-8FB9-206B-AAAA4CABBF6A}"/>
              </a:ext>
            </a:extLst>
          </p:cNvPr>
          <p:cNvSpPr txBox="1"/>
          <p:nvPr/>
        </p:nvSpPr>
        <p:spPr>
          <a:xfrm rot="836301">
            <a:off x="5565802" y="1877538"/>
            <a:ext cx="2636795" cy="646331"/>
          </a:xfrm>
          <a:prstGeom prst="rect">
            <a:avLst/>
          </a:prstGeom>
          <a:noFill/>
        </p:spPr>
        <p:txBody>
          <a:bodyPr wrap="square" rtlCol="0">
            <a:spAutoFit/>
          </a:bodyPr>
          <a:lstStyle/>
          <a:p>
            <a:r>
              <a:rPr lang="en-US" sz="1200" dirty="0"/>
              <a:t>App server uses those </a:t>
            </a:r>
            <a:r>
              <a:rPr lang="en-US" sz="1200" dirty="0" err="1"/>
              <a:t>UserId</a:t>
            </a:r>
            <a:r>
              <a:rPr lang="en-US" sz="1200" dirty="0"/>
              <a:t> params to verify and fetch user data from Identity provider</a:t>
            </a:r>
          </a:p>
        </p:txBody>
      </p:sp>
      <p:sp>
        <p:nvSpPr>
          <p:cNvPr id="168" name="TextBox 167">
            <a:extLst>
              <a:ext uri="{FF2B5EF4-FFF2-40B4-BE49-F238E27FC236}">
                <a16:creationId xmlns:a16="http://schemas.microsoft.com/office/drawing/2014/main" id="{BA1FC646-AF65-21E2-8543-7C8E76A30AE6}"/>
              </a:ext>
            </a:extLst>
          </p:cNvPr>
          <p:cNvSpPr txBox="1"/>
          <p:nvPr/>
        </p:nvSpPr>
        <p:spPr>
          <a:xfrm>
            <a:off x="3418109" y="2618888"/>
            <a:ext cx="2173066" cy="646331"/>
          </a:xfrm>
          <a:prstGeom prst="rect">
            <a:avLst/>
          </a:prstGeom>
          <a:noFill/>
        </p:spPr>
        <p:txBody>
          <a:bodyPr wrap="square" rtlCol="0">
            <a:spAutoFit/>
          </a:bodyPr>
          <a:lstStyle/>
          <a:p>
            <a:r>
              <a:rPr lang="en-US" sz="1200" dirty="0"/>
              <a:t>If verified, sends data to generate a new user id mapped to the client id</a:t>
            </a:r>
          </a:p>
        </p:txBody>
      </p:sp>
      <p:sp>
        <p:nvSpPr>
          <p:cNvPr id="169" name="Rectangle 168">
            <a:extLst>
              <a:ext uri="{FF2B5EF4-FFF2-40B4-BE49-F238E27FC236}">
                <a16:creationId xmlns:a16="http://schemas.microsoft.com/office/drawing/2014/main" id="{8F9318BA-2EF3-1B37-3FCB-E99B4A83F8DC}"/>
              </a:ext>
            </a:extLst>
          </p:cNvPr>
          <p:cNvSpPr/>
          <p:nvPr/>
        </p:nvSpPr>
        <p:spPr>
          <a:xfrm>
            <a:off x="3754208" y="529809"/>
            <a:ext cx="2759519" cy="4581333"/>
          </a:xfrm>
          <a:custGeom>
            <a:avLst/>
            <a:gdLst>
              <a:gd name="connsiteX0" fmla="*/ 0 w 2759519"/>
              <a:gd name="connsiteY0" fmla="*/ 0 h 4581333"/>
              <a:gd name="connsiteX1" fmla="*/ 2759519 w 2759519"/>
              <a:gd name="connsiteY1" fmla="*/ 0 h 4581333"/>
              <a:gd name="connsiteX2" fmla="*/ 2759519 w 2759519"/>
              <a:gd name="connsiteY2" fmla="*/ 4581333 h 4581333"/>
              <a:gd name="connsiteX3" fmla="*/ 0 w 2759519"/>
              <a:gd name="connsiteY3" fmla="*/ 4581333 h 4581333"/>
              <a:gd name="connsiteX4" fmla="*/ 0 w 2759519"/>
              <a:gd name="connsiteY4" fmla="*/ 0 h 4581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9519" h="4581333" extrusionOk="0">
                <a:moveTo>
                  <a:pt x="0" y="0"/>
                </a:moveTo>
                <a:cubicBezTo>
                  <a:pt x="534446" y="77894"/>
                  <a:pt x="2422808" y="-100984"/>
                  <a:pt x="2759519" y="0"/>
                </a:cubicBezTo>
                <a:cubicBezTo>
                  <a:pt x="2905034" y="2281149"/>
                  <a:pt x="2856861" y="2427607"/>
                  <a:pt x="2759519" y="4581333"/>
                </a:cubicBezTo>
                <a:cubicBezTo>
                  <a:pt x="2038145" y="4503130"/>
                  <a:pt x="1296523" y="4418434"/>
                  <a:pt x="0" y="4581333"/>
                </a:cubicBezTo>
                <a:cubicBezTo>
                  <a:pt x="-64766" y="3540206"/>
                  <a:pt x="126241" y="1312417"/>
                  <a:pt x="0" y="0"/>
                </a:cubicBezTo>
                <a:close/>
              </a:path>
            </a:pathLst>
          </a:custGeom>
          <a:noFill/>
          <a:ln>
            <a:prstDash val="dash"/>
            <a:extLst>
              <a:ext uri="{C807C97D-BFC1-408E-A445-0C87EB9F89A2}">
                <ask:lineSketchStyleProps xmlns:ask="http://schemas.microsoft.com/office/drawing/2018/sketchyshapes" sd="2754114089">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1FA6D956-F60C-9850-35FB-CECA16F32EAC}"/>
              </a:ext>
            </a:extLst>
          </p:cNvPr>
          <p:cNvSpPr txBox="1"/>
          <p:nvPr/>
        </p:nvSpPr>
        <p:spPr>
          <a:xfrm>
            <a:off x="4450279" y="260851"/>
            <a:ext cx="1330036" cy="276999"/>
          </a:xfrm>
          <a:prstGeom prst="rect">
            <a:avLst/>
          </a:prstGeom>
          <a:noFill/>
        </p:spPr>
        <p:txBody>
          <a:bodyPr wrap="square" rtlCol="0">
            <a:spAutoFit/>
          </a:bodyPr>
          <a:lstStyle/>
          <a:p>
            <a:r>
              <a:rPr lang="en-US" sz="1200" dirty="0">
                <a:solidFill>
                  <a:schemeClr val="bg2">
                    <a:lumMod val="50000"/>
                  </a:schemeClr>
                </a:solidFill>
              </a:rPr>
              <a:t>3</a:t>
            </a:r>
            <a:r>
              <a:rPr lang="en-US" sz="1200" baseline="30000" dirty="0">
                <a:solidFill>
                  <a:schemeClr val="bg2">
                    <a:lumMod val="50000"/>
                  </a:schemeClr>
                </a:solidFill>
              </a:rPr>
              <a:t>rd</a:t>
            </a:r>
            <a:r>
              <a:rPr lang="en-US" sz="1200" dirty="0">
                <a:solidFill>
                  <a:schemeClr val="bg2">
                    <a:lumMod val="50000"/>
                  </a:schemeClr>
                </a:solidFill>
              </a:rPr>
              <a:t> party Service</a:t>
            </a:r>
          </a:p>
        </p:txBody>
      </p:sp>
    </p:spTree>
    <p:extLst>
      <p:ext uri="{BB962C8B-B14F-4D97-AF65-F5344CB8AC3E}">
        <p14:creationId xmlns:p14="http://schemas.microsoft.com/office/powerpoint/2010/main" val="97821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2BC5-E95D-FCB3-16D0-DFC6E6825603}"/>
              </a:ext>
            </a:extLst>
          </p:cNvPr>
          <p:cNvSpPr>
            <a:spLocks noGrp="1"/>
          </p:cNvSpPr>
          <p:nvPr>
            <p:ph type="title"/>
          </p:nvPr>
        </p:nvSpPr>
        <p:spPr/>
        <p:txBody>
          <a:bodyPr/>
          <a:lstStyle/>
          <a:p>
            <a:r>
              <a:rPr lang="en-US" dirty="0"/>
              <a:t>Challenges Faced</a:t>
            </a:r>
          </a:p>
        </p:txBody>
      </p:sp>
      <p:sp>
        <p:nvSpPr>
          <p:cNvPr id="3" name="Text Placeholder 2">
            <a:extLst>
              <a:ext uri="{FF2B5EF4-FFF2-40B4-BE49-F238E27FC236}">
                <a16:creationId xmlns:a16="http://schemas.microsoft.com/office/drawing/2014/main" id="{54F57B5E-B2A7-5F7A-C662-E601894A9FB8}"/>
              </a:ext>
            </a:extLst>
          </p:cNvPr>
          <p:cNvSpPr>
            <a:spLocks noGrp="1"/>
          </p:cNvSpPr>
          <p:nvPr>
            <p:ph type="body" sz="quarter" idx="13"/>
          </p:nvPr>
        </p:nvSpPr>
        <p:spPr/>
        <p:txBody>
          <a:bodyPr>
            <a:normAutofit lnSpcReduction="10000"/>
          </a:bodyPr>
          <a:lstStyle/>
          <a:p>
            <a:r>
              <a:rPr lang="en-US" dirty="0"/>
              <a:t>Integration in between</a:t>
            </a:r>
          </a:p>
        </p:txBody>
      </p:sp>
      <p:sp>
        <p:nvSpPr>
          <p:cNvPr id="4" name="Text Placeholder 3">
            <a:extLst>
              <a:ext uri="{FF2B5EF4-FFF2-40B4-BE49-F238E27FC236}">
                <a16:creationId xmlns:a16="http://schemas.microsoft.com/office/drawing/2014/main" id="{2F2B5FB5-0413-8CD5-FC4E-A53CB5FA80DE}"/>
              </a:ext>
            </a:extLst>
          </p:cNvPr>
          <p:cNvSpPr>
            <a:spLocks noGrp="1"/>
          </p:cNvSpPr>
          <p:nvPr>
            <p:ph type="body" sz="quarter" idx="15"/>
          </p:nvPr>
        </p:nvSpPr>
        <p:spPr/>
        <p:txBody>
          <a:bodyPr/>
          <a:lstStyle/>
          <a:p>
            <a:r>
              <a:rPr lang="en-US" dirty="0"/>
              <a:t>The samples applications we developed, being all localhost on the same system, can be bit hard to develop and time taking</a:t>
            </a:r>
          </a:p>
        </p:txBody>
      </p:sp>
      <p:sp>
        <p:nvSpPr>
          <p:cNvPr id="5" name="Text Placeholder 4">
            <a:extLst>
              <a:ext uri="{FF2B5EF4-FFF2-40B4-BE49-F238E27FC236}">
                <a16:creationId xmlns:a16="http://schemas.microsoft.com/office/drawing/2014/main" id="{C6BB3EBD-109C-4BC3-DDE6-E98965DF874B}"/>
              </a:ext>
            </a:extLst>
          </p:cNvPr>
          <p:cNvSpPr>
            <a:spLocks noGrp="1"/>
          </p:cNvSpPr>
          <p:nvPr>
            <p:ph type="body" sz="quarter" idx="23"/>
          </p:nvPr>
        </p:nvSpPr>
        <p:spPr/>
        <p:txBody>
          <a:bodyPr>
            <a:normAutofit lnSpcReduction="10000"/>
          </a:bodyPr>
          <a:lstStyle/>
          <a:p>
            <a:r>
              <a:rPr lang="en-US" dirty="0"/>
              <a:t>Proxy Server’s DB integration</a:t>
            </a:r>
          </a:p>
        </p:txBody>
      </p:sp>
      <p:sp>
        <p:nvSpPr>
          <p:cNvPr id="6" name="Text Placeholder 5">
            <a:extLst>
              <a:ext uri="{FF2B5EF4-FFF2-40B4-BE49-F238E27FC236}">
                <a16:creationId xmlns:a16="http://schemas.microsoft.com/office/drawing/2014/main" id="{6BBC30FE-D8B6-E6D9-BE6E-A55CFEABE9F0}"/>
              </a:ext>
            </a:extLst>
          </p:cNvPr>
          <p:cNvSpPr>
            <a:spLocks noGrp="1"/>
          </p:cNvSpPr>
          <p:nvPr>
            <p:ph type="body" sz="quarter" idx="24"/>
          </p:nvPr>
        </p:nvSpPr>
        <p:spPr/>
        <p:txBody>
          <a:bodyPr>
            <a:normAutofit/>
          </a:bodyPr>
          <a:lstStyle/>
          <a:p>
            <a:r>
              <a:rPr lang="en-US" dirty="0"/>
              <a:t>Proxy server written in Rust for faster and low-latency, took weeks to integrate with Database because of lack of experience</a:t>
            </a:r>
          </a:p>
        </p:txBody>
      </p:sp>
      <p:sp>
        <p:nvSpPr>
          <p:cNvPr id="7" name="Text Placeholder 6">
            <a:extLst>
              <a:ext uri="{FF2B5EF4-FFF2-40B4-BE49-F238E27FC236}">
                <a16:creationId xmlns:a16="http://schemas.microsoft.com/office/drawing/2014/main" id="{518290E3-DA93-3E42-50DE-F834E60DCFD5}"/>
              </a:ext>
            </a:extLst>
          </p:cNvPr>
          <p:cNvSpPr>
            <a:spLocks noGrp="1"/>
          </p:cNvSpPr>
          <p:nvPr>
            <p:ph type="body" sz="quarter" idx="25"/>
          </p:nvPr>
        </p:nvSpPr>
        <p:spPr/>
        <p:txBody>
          <a:bodyPr>
            <a:normAutofit lnSpcReduction="10000"/>
          </a:bodyPr>
          <a:lstStyle/>
          <a:p>
            <a:r>
              <a:rPr lang="en-US" dirty="0"/>
              <a:t>Architectural Understanding</a:t>
            </a:r>
          </a:p>
        </p:txBody>
      </p:sp>
      <p:sp>
        <p:nvSpPr>
          <p:cNvPr id="8" name="Text Placeholder 7">
            <a:extLst>
              <a:ext uri="{FF2B5EF4-FFF2-40B4-BE49-F238E27FC236}">
                <a16:creationId xmlns:a16="http://schemas.microsoft.com/office/drawing/2014/main" id="{D7A431A8-3C53-DC35-0091-ACADDF111E7C}"/>
              </a:ext>
            </a:extLst>
          </p:cNvPr>
          <p:cNvSpPr>
            <a:spLocks noGrp="1"/>
          </p:cNvSpPr>
          <p:nvPr>
            <p:ph type="body" sz="quarter" idx="26"/>
          </p:nvPr>
        </p:nvSpPr>
        <p:spPr>
          <a:xfrm>
            <a:off x="5921828" y="4059651"/>
            <a:ext cx="5431971" cy="1267714"/>
          </a:xfrm>
        </p:spPr>
        <p:txBody>
          <a:bodyPr>
            <a:normAutofit lnSpcReduction="10000"/>
          </a:bodyPr>
          <a:lstStyle/>
          <a:p>
            <a:r>
              <a:rPr lang="en-US" dirty="0"/>
              <a:t>We studied existing systems implementation to take best practices which involved building a prototype with existing technologies and looking at it’s architecture on higher level to get a better understanding.</a:t>
            </a:r>
            <a:br>
              <a:rPr lang="en-US" dirty="0"/>
            </a:br>
            <a:br>
              <a:rPr lang="en-US" dirty="0"/>
            </a:br>
            <a:r>
              <a:rPr lang="en-US" dirty="0"/>
              <a:t>This also pointed out few limitations with our current approach</a:t>
            </a:r>
          </a:p>
        </p:txBody>
      </p:sp>
    </p:spTree>
    <p:extLst>
      <p:ext uri="{BB962C8B-B14F-4D97-AF65-F5344CB8AC3E}">
        <p14:creationId xmlns:p14="http://schemas.microsoft.com/office/powerpoint/2010/main" val="420221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4A25-4171-A2CF-E2B7-5203127A429C}"/>
              </a:ext>
            </a:extLst>
          </p:cNvPr>
          <p:cNvSpPr>
            <a:spLocks noGrp="1"/>
          </p:cNvSpPr>
          <p:nvPr>
            <p:ph type="title"/>
          </p:nvPr>
        </p:nvSpPr>
        <p:spPr>
          <a:xfrm>
            <a:off x="1340643" y="3098006"/>
            <a:ext cx="4038600" cy="661987"/>
          </a:xfrm>
        </p:spPr>
        <p:txBody>
          <a:bodyPr anchor="b">
            <a:normAutofit/>
          </a:bodyPr>
          <a:lstStyle/>
          <a:p>
            <a:r>
              <a:rPr lang="en-US" sz="4000" dirty="0"/>
              <a:t>Introduction</a:t>
            </a:r>
          </a:p>
        </p:txBody>
      </p:sp>
    </p:spTree>
    <p:extLst>
      <p:ext uri="{BB962C8B-B14F-4D97-AF65-F5344CB8AC3E}">
        <p14:creationId xmlns:p14="http://schemas.microsoft.com/office/powerpoint/2010/main" val="352800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FE9D2D-DD43-6548-A3B3-558852A7D588}"/>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200" b="1" cap="all" dirty="0">
                <a:ln w="3175" cmpd="sng">
                  <a:noFill/>
                </a:ln>
                <a:latin typeface="+mj-lt"/>
                <a:ea typeface="+mj-ea"/>
                <a:cs typeface="+mj-cs"/>
              </a:rPr>
              <a:t>Advantages</a:t>
            </a:r>
          </a:p>
        </p:txBody>
      </p:sp>
      <p:sp>
        <p:nvSpPr>
          <p:cNvPr id="15" name="TextBox 14">
            <a:extLst>
              <a:ext uri="{FF2B5EF4-FFF2-40B4-BE49-F238E27FC236}">
                <a16:creationId xmlns:a16="http://schemas.microsoft.com/office/drawing/2014/main" id="{A130B1EB-AC2D-C278-C8A5-554ACA1B214B}"/>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sz="2000" dirty="0"/>
              <a:t>Useful for large Organizations with many user-facing applications that needs one unified auth system</a:t>
            </a:r>
          </a:p>
          <a:p>
            <a:pPr marL="285750" indent="-285750">
              <a:spcAft>
                <a:spcPts val="1000"/>
              </a:spcAft>
              <a:buClr>
                <a:schemeClr val="tx1"/>
              </a:buClr>
              <a:buSzPct val="100000"/>
              <a:buFont typeface="Arial"/>
              <a:buChar char="•"/>
            </a:pPr>
            <a:r>
              <a:rPr lang="en-US" sz="2000" dirty="0"/>
              <a:t>Simplifies the client developer’s job</a:t>
            </a:r>
          </a:p>
          <a:p>
            <a:pPr marL="742950" lvl="1" indent="-285750">
              <a:spcAft>
                <a:spcPts val="1000"/>
              </a:spcAft>
              <a:buClr>
                <a:schemeClr val="tx1"/>
              </a:buClr>
              <a:buSzPct val="100000"/>
              <a:buFont typeface="Arial"/>
              <a:buChar char="•"/>
            </a:pPr>
            <a:r>
              <a:rPr lang="en-US" sz="2000" dirty="0"/>
              <a:t>One Token can be used for accessing all the different services</a:t>
            </a:r>
          </a:p>
          <a:p>
            <a:pPr marL="742950" lvl="1" indent="-285750">
              <a:spcAft>
                <a:spcPts val="1000"/>
              </a:spcAft>
              <a:buClr>
                <a:schemeClr val="tx1"/>
              </a:buClr>
              <a:buSzPct val="100000"/>
              <a:buFont typeface="Arial"/>
              <a:buChar char="•"/>
            </a:pPr>
            <a:r>
              <a:rPr lang="en-US" sz="2000" dirty="0"/>
              <a:t>One platform to register with all the services his client app needs to access</a:t>
            </a:r>
          </a:p>
          <a:p>
            <a:pPr marL="285750" indent="-285750">
              <a:spcAft>
                <a:spcPts val="1000"/>
              </a:spcAft>
              <a:buClr>
                <a:schemeClr val="tx1"/>
              </a:buClr>
              <a:buSzPct val="100000"/>
              <a:buFont typeface="Arial"/>
              <a:buChar char="•"/>
            </a:pPr>
            <a:r>
              <a:rPr lang="en-US" sz="2000" dirty="0"/>
              <a:t>Avoids reimplementation of certain patterns, hence a consistent Auth protocol across the services</a:t>
            </a:r>
          </a:p>
        </p:txBody>
      </p:sp>
    </p:spTree>
    <p:extLst>
      <p:ext uri="{BB962C8B-B14F-4D97-AF65-F5344CB8AC3E}">
        <p14:creationId xmlns:p14="http://schemas.microsoft.com/office/powerpoint/2010/main" val="83688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43A403-B0FA-8B51-FCD9-5AE04981D6C4}"/>
              </a:ext>
            </a:extLst>
          </p:cNvPr>
          <p:cNvSpPr>
            <a:spLocks noGrp="1"/>
          </p:cNvSpPr>
          <p:nvPr>
            <p:ph type="title"/>
          </p:nvPr>
        </p:nvSpPr>
        <p:spPr>
          <a:xfrm>
            <a:off x="804552" y="4053593"/>
            <a:ext cx="3659389" cy="1087097"/>
          </a:xfrm>
        </p:spPr>
        <p:txBody>
          <a:bodyPr>
            <a:normAutofit/>
          </a:bodyPr>
          <a:lstStyle/>
          <a:p>
            <a:pPr algn="r"/>
            <a:r>
              <a:rPr lang="en-US" b="1" dirty="0"/>
              <a:t>Future Potential Enhancements</a:t>
            </a:r>
          </a:p>
        </p:txBody>
      </p:sp>
      <p:sp>
        <p:nvSpPr>
          <p:cNvPr id="14" name="Content Placeholder 2">
            <a:extLst>
              <a:ext uri="{FF2B5EF4-FFF2-40B4-BE49-F238E27FC236}">
                <a16:creationId xmlns:a16="http://schemas.microsoft.com/office/drawing/2014/main" id="{525895CB-12E0-B665-BD85-AC42B0E02FEF}"/>
              </a:ext>
            </a:extLst>
          </p:cNvPr>
          <p:cNvSpPr txBox="1">
            <a:spLocks/>
          </p:cNvSpPr>
          <p:nvPr/>
        </p:nvSpPr>
        <p:spPr>
          <a:xfrm>
            <a:off x="4988658" y="1150076"/>
            <a:ext cx="6517543" cy="4557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Load balancing of servers, Since this is a central server operated by an organization, all the requests and responses are generated and passes through this single server. </a:t>
            </a:r>
          </a:p>
          <a:p>
            <a:r>
              <a:rPr lang="en-US" sz="1700" dirty="0"/>
              <a:t>Securely Storing all the private Keys, in a central database</a:t>
            </a:r>
          </a:p>
          <a:p>
            <a:r>
              <a:rPr lang="en-US" sz="1700" dirty="0"/>
              <a:t>Maintaining and Creation of Logs</a:t>
            </a:r>
          </a:p>
          <a:p>
            <a:r>
              <a:rPr lang="en-US" sz="1700" dirty="0"/>
              <a:t>Multiple Programming Languages SDK</a:t>
            </a:r>
          </a:p>
          <a:p>
            <a:r>
              <a:rPr lang="en-US" sz="1700" dirty="0"/>
              <a:t>Supporting already pre-existing protocols or auth providers</a:t>
            </a:r>
          </a:p>
          <a:p>
            <a:r>
              <a:rPr lang="en-US" sz="1700" dirty="0"/>
              <a:t>Going beyond Web</a:t>
            </a:r>
          </a:p>
          <a:p>
            <a:r>
              <a:rPr lang="en-US" sz="1700" dirty="0"/>
              <a:t>Monetization of API Requests</a:t>
            </a:r>
          </a:p>
          <a:p>
            <a:r>
              <a:rPr lang="en-US" sz="1700" dirty="0"/>
              <a:t>Rate-limiting</a:t>
            </a:r>
          </a:p>
          <a:p>
            <a:r>
              <a:rPr lang="en-US" sz="1700" dirty="0"/>
              <a:t>Email &amp; Other forms of User Verification, including Security Devices</a:t>
            </a:r>
          </a:p>
        </p:txBody>
      </p:sp>
    </p:spTree>
    <p:extLst>
      <p:ext uri="{BB962C8B-B14F-4D97-AF65-F5344CB8AC3E}">
        <p14:creationId xmlns:p14="http://schemas.microsoft.com/office/powerpoint/2010/main" val="319587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9CF510F6-BD40-E25C-EE0B-7A5282C5B7CF}"/>
              </a:ext>
            </a:extLst>
          </p:cNvPr>
          <p:cNvGraphicFramePr/>
          <p:nvPr>
            <p:extLst>
              <p:ext uri="{D42A27DB-BD31-4B8C-83A1-F6EECF244321}">
                <p14:modId xmlns:p14="http://schemas.microsoft.com/office/powerpoint/2010/main" val="3866493414"/>
              </p:ext>
            </p:extLst>
          </p:nvPr>
        </p:nvGraphicFramePr>
        <p:xfrm>
          <a:off x="3129731" y="1923199"/>
          <a:ext cx="6545964" cy="4538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26EC5C52-CC42-4BB0-FE31-2FBC295A24C8}"/>
              </a:ext>
            </a:extLst>
          </p:cNvPr>
          <p:cNvSpPr txBox="1"/>
          <p:nvPr/>
        </p:nvSpPr>
        <p:spPr>
          <a:xfrm>
            <a:off x="3360275" y="722870"/>
            <a:ext cx="173137" cy="369332"/>
          </a:xfrm>
          <a:prstGeom prst="rect">
            <a:avLst/>
          </a:prstGeom>
          <a:noFill/>
        </p:spPr>
        <p:txBody>
          <a:bodyPr wrap="square" rtlCol="0">
            <a:spAutoFit/>
          </a:bodyPr>
          <a:lstStyle/>
          <a:p>
            <a:endParaRPr lang="en-US"/>
          </a:p>
        </p:txBody>
      </p:sp>
      <p:sp>
        <p:nvSpPr>
          <p:cNvPr id="13" name="TextBox 12">
            <a:extLst>
              <a:ext uri="{FF2B5EF4-FFF2-40B4-BE49-F238E27FC236}">
                <a16:creationId xmlns:a16="http://schemas.microsoft.com/office/drawing/2014/main" id="{CC6F9489-4C33-AA6B-E05A-C43506A2D332}"/>
              </a:ext>
            </a:extLst>
          </p:cNvPr>
          <p:cNvSpPr txBox="1"/>
          <p:nvPr/>
        </p:nvSpPr>
        <p:spPr>
          <a:xfrm>
            <a:off x="1491449" y="553536"/>
            <a:ext cx="913536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system provides a Software Development Kit that helps the developers of Client and Service Providers with various libraries that simplifies the Authorization process.</a:t>
            </a:r>
          </a:p>
        </p:txBody>
      </p:sp>
    </p:spTree>
    <p:extLst>
      <p:ext uri="{BB962C8B-B14F-4D97-AF65-F5344CB8AC3E}">
        <p14:creationId xmlns:p14="http://schemas.microsoft.com/office/powerpoint/2010/main" val="115130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FE3E0C7-A93B-A531-07D9-93E3B642146A}"/>
              </a:ext>
            </a:extLst>
          </p:cNvPr>
          <p:cNvSpPr txBox="1"/>
          <p:nvPr/>
        </p:nvSpPr>
        <p:spPr>
          <a:xfrm>
            <a:off x="2413471" y="1341009"/>
            <a:ext cx="7365056" cy="4579715"/>
          </a:xfrm>
          <a:prstGeom prst="rect">
            <a:avLst/>
          </a:prstGeom>
          <a:noFill/>
        </p:spPr>
        <p:txBody>
          <a:bodyPr wrap="square">
            <a:spAutoFit/>
          </a:bodyPr>
          <a:lstStyle/>
          <a:p>
            <a:pPr marL="342900" indent="-342900" algn="l">
              <a:lnSpc>
                <a:spcPct val="90000"/>
              </a:lnSpc>
              <a:buFont typeface="Wingdings 3" panose="05040102010807070707" pitchFamily="18" charset="2"/>
              <a:buChar char=""/>
            </a:pPr>
            <a:r>
              <a:rPr lang="en-US" cap="none" dirty="0"/>
              <a:t>Y. Wang, Q. Wen and H. Zhang, "A Single Sign-On Scheme for Cross Domain Web Applications Using Identity-Based Cryptography", 2010, pp. 483-485, </a:t>
            </a:r>
            <a:r>
              <a:rPr lang="en-US" cap="none" dirty="0" err="1"/>
              <a:t>doi</a:t>
            </a:r>
            <a:r>
              <a:rPr lang="en-US" cap="none" dirty="0"/>
              <a:t>: 10.1109/NSWCTC.2010.120</a:t>
            </a:r>
          </a:p>
          <a:p>
            <a:pPr marL="342900" indent="-342900" algn="l">
              <a:lnSpc>
                <a:spcPct val="90000"/>
              </a:lnSpc>
              <a:buFont typeface="Wingdings 3" panose="05040102010807070707" pitchFamily="18" charset="2"/>
              <a:buChar char=""/>
            </a:pPr>
            <a:r>
              <a:rPr lang="en-US" cap="none" dirty="0"/>
              <a:t>B. </a:t>
            </a:r>
            <a:r>
              <a:rPr lang="en-US" cap="none" dirty="0" err="1"/>
              <a:t>Leiba</a:t>
            </a:r>
            <a:r>
              <a:rPr lang="en-US" cap="none" dirty="0"/>
              <a:t>, "OAuth Web Authorization Protocol," in IEEE Internet Computing, vol. 16, no. 1, pp. 74-77, Jan.-Feb. 2012, </a:t>
            </a:r>
            <a:r>
              <a:rPr lang="en-US" cap="none" dirty="0" err="1"/>
              <a:t>doi</a:t>
            </a:r>
            <a:r>
              <a:rPr lang="en-US" cap="none" dirty="0"/>
              <a:t>: 10.1109/MIC.2012.11.</a:t>
            </a:r>
          </a:p>
          <a:p>
            <a:pPr marL="342900" indent="-342900" algn="l">
              <a:lnSpc>
                <a:spcPct val="90000"/>
              </a:lnSpc>
              <a:buFont typeface="Wingdings 3" panose="05040102010807070707" pitchFamily="18" charset="2"/>
              <a:buChar char=""/>
            </a:pPr>
            <a:r>
              <a:rPr lang="en-US" cap="none" dirty="0"/>
              <a:t>V. Krylov, N. Volkova and Y. </a:t>
            </a:r>
            <a:r>
              <a:rPr lang="en-US" cap="none" dirty="0" err="1"/>
              <a:t>Kozina</a:t>
            </a:r>
            <a:r>
              <a:rPr lang="en-US" cap="none" dirty="0"/>
              <a:t>, "Information technology of user authentication in cross-platform systems", 2017, pp. 952-954, </a:t>
            </a:r>
            <a:r>
              <a:rPr lang="en-US" cap="none" dirty="0" err="1"/>
              <a:t>doi</a:t>
            </a:r>
            <a:r>
              <a:rPr lang="en-US" cap="none" dirty="0"/>
              <a:t>: 10.1109/IDAACS.2017.8095227.</a:t>
            </a:r>
          </a:p>
          <a:p>
            <a:pPr marL="342900" indent="-342900" algn="l">
              <a:lnSpc>
                <a:spcPct val="90000"/>
              </a:lnSpc>
              <a:buFont typeface="Wingdings 3" panose="05040102010807070707" pitchFamily="18" charset="2"/>
              <a:buChar char=""/>
            </a:pPr>
            <a:endParaRPr lang="en-US" dirty="0"/>
          </a:p>
          <a:p>
            <a:pPr algn="l">
              <a:lnSpc>
                <a:spcPct val="90000"/>
              </a:lnSpc>
            </a:pPr>
            <a:endParaRPr lang="en-US" cap="none" dirty="0"/>
          </a:p>
          <a:p>
            <a:pPr algn="l">
              <a:lnSpc>
                <a:spcPct val="90000"/>
              </a:lnSpc>
            </a:pPr>
            <a:r>
              <a:rPr lang="en-US" cap="none" dirty="0"/>
              <a:t>Other Links:</a:t>
            </a:r>
            <a:endParaRPr lang="en-US" cap="none" dirty="0">
              <a:solidFill>
                <a:srgbClr val="FE80C7"/>
              </a:solidFill>
              <a:hlinkClick r:id="rId2">
                <a:extLst>
                  <a:ext uri="{A12FA001-AC4F-418D-AE19-62706E023703}">
                    <ahyp:hlinkClr xmlns:ahyp="http://schemas.microsoft.com/office/drawing/2018/hyperlinkcolor" val="tx"/>
                  </a:ext>
                </a:extLst>
              </a:hlinkClick>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https://en.wikipedia.org/wiki/Representational_state_transfer</a:t>
            </a:r>
            <a:endParaRPr lang="en-US"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https://en.wikipedia.org/wiki/Kerberos_(protocol)</a:t>
            </a:r>
            <a:endParaRPr lang="en-US"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https://oauth.net/2/</a:t>
            </a:r>
            <a:endParaRPr lang="en-US"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https://auth0.com/docs/get-started/auth0-overview</a:t>
            </a:r>
            <a:endParaRPr lang="en-US"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https://www.rfc-editor.org/rfc/rfc7519</a:t>
            </a:r>
            <a:endParaRPr lang="en-US" cap="none" dirty="0">
              <a:solidFill>
                <a:schemeClr val="accent2">
                  <a:lumMod val="40000"/>
                  <a:lumOff val="60000"/>
                </a:schemeClr>
              </a:solidFill>
            </a:endParaRPr>
          </a:p>
          <a:p>
            <a:pPr marL="457200" indent="-457200" algn="l">
              <a:lnSpc>
                <a:spcPct val="90000"/>
              </a:lnSpc>
              <a:buClr>
                <a:schemeClr val="bg2">
                  <a:lumMod val="60000"/>
                  <a:lumOff val="40000"/>
                </a:schemeClr>
              </a:buClr>
              <a:buFont typeface="Wingdings 3" panose="05040102010807070707" pitchFamily="18" charset="2"/>
              <a:buChar char=""/>
            </a:pPr>
            <a:r>
              <a:rPr lang="en-US" cap="none" dirty="0">
                <a:solidFill>
                  <a:schemeClr val="accent2">
                    <a:lumMod val="40000"/>
                    <a:lumOff val="60000"/>
                  </a:schemeClr>
                </a:solidFill>
                <a:hlinkClick r:id="rId7">
                  <a:extLst>
                    <a:ext uri="{A12FA001-AC4F-418D-AE19-62706E023703}">
                      <ahyp:hlinkClr xmlns:ahyp="http://schemas.microsoft.com/office/drawing/2018/hyperlinkcolor" val="tx"/>
                    </a:ext>
                  </a:extLst>
                </a:hlinkClick>
              </a:rPr>
              <a:t>https://auth0.com/blog/what-is-an-authentication-server/</a:t>
            </a:r>
            <a:endParaRPr lang="en-US" cap="none" dirty="0">
              <a:solidFill>
                <a:schemeClr val="accent2">
                  <a:lumMod val="40000"/>
                  <a:lumOff val="60000"/>
                </a:schemeClr>
              </a:solidFill>
            </a:endParaRPr>
          </a:p>
        </p:txBody>
      </p:sp>
      <p:sp>
        <p:nvSpPr>
          <p:cNvPr id="18" name="TextBox 17">
            <a:extLst>
              <a:ext uri="{FF2B5EF4-FFF2-40B4-BE49-F238E27FC236}">
                <a16:creationId xmlns:a16="http://schemas.microsoft.com/office/drawing/2014/main" id="{423A6123-5102-DB41-7B8D-9EC078C13660}"/>
              </a:ext>
            </a:extLst>
          </p:cNvPr>
          <p:cNvSpPr txBox="1"/>
          <p:nvPr/>
        </p:nvSpPr>
        <p:spPr>
          <a:xfrm>
            <a:off x="5010877" y="352501"/>
            <a:ext cx="2170244" cy="584775"/>
          </a:xfrm>
          <a:prstGeom prst="rect">
            <a:avLst/>
          </a:prstGeom>
          <a:noFill/>
        </p:spPr>
        <p:txBody>
          <a:bodyPr wrap="square">
            <a:spAutoFit/>
          </a:bodyPr>
          <a:lstStyle/>
          <a:p>
            <a:r>
              <a:rPr lang="en-IN" sz="3200" dirty="0"/>
              <a:t>References</a:t>
            </a:r>
            <a:r>
              <a:rPr lang="en-IN" dirty="0"/>
              <a:t> </a:t>
            </a:r>
          </a:p>
        </p:txBody>
      </p:sp>
    </p:spTree>
    <p:extLst>
      <p:ext uri="{BB962C8B-B14F-4D97-AF65-F5344CB8AC3E}">
        <p14:creationId xmlns:p14="http://schemas.microsoft.com/office/powerpoint/2010/main" val="104571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C5460-193F-0C66-E577-40FCC77B6169}"/>
              </a:ext>
            </a:extLst>
          </p:cNvPr>
          <p:cNvSpPr txBox="1"/>
          <p:nvPr/>
        </p:nvSpPr>
        <p:spPr>
          <a:xfrm>
            <a:off x="535021" y="622571"/>
            <a:ext cx="10651787" cy="4278094"/>
          </a:xfrm>
          <a:prstGeom prst="rect">
            <a:avLst/>
          </a:prstGeom>
          <a:noFill/>
        </p:spPr>
        <p:txBody>
          <a:bodyPr wrap="square" rtlCol="0">
            <a:spAutoFit/>
          </a:bodyPr>
          <a:lstStyle/>
          <a:p>
            <a:pPr algn="ctr"/>
            <a:r>
              <a:rPr lang="en-US" sz="3200" b="1" dirty="0"/>
              <a:t>ABSTRACT</a:t>
            </a:r>
          </a:p>
          <a:p>
            <a:endParaRPr lang="en-US" sz="2400" dirty="0"/>
          </a:p>
          <a:p>
            <a:pPr algn="just"/>
            <a:r>
              <a:rPr lang="en-US" sz="2400" dirty="0">
                <a:cs typeface="Times New Roman" panose="02020603050405020304" pitchFamily="18" charset="0"/>
              </a:rPr>
              <a:t>Network Service Security is an important aspect that developers of a service always need to be careful at. Preventing DDOS attacks, stealing of access tokens, management of access tokens, hashing the passwords and verifying the service requests are part of it.</a:t>
            </a:r>
          </a:p>
          <a:p>
            <a:pPr algn="just"/>
            <a:endParaRPr lang="en-US" sz="2400" dirty="0">
              <a:cs typeface="Times New Roman" panose="02020603050405020304" pitchFamily="18" charset="0"/>
            </a:endParaRPr>
          </a:p>
          <a:p>
            <a:pPr algn="just"/>
            <a:r>
              <a:rPr lang="en-US" sz="2400" dirty="0">
                <a:cs typeface="Times New Roman" panose="02020603050405020304" pitchFamily="18" charset="0"/>
              </a:rPr>
              <a:t>Since, Authorization and Authentication of network services is a common process, Having a centralized system and a standard communication protocol can be helpful to save time, resources and maintenance burden for the organizations.</a:t>
            </a:r>
          </a:p>
        </p:txBody>
      </p:sp>
    </p:spTree>
    <p:extLst>
      <p:ext uri="{BB962C8B-B14F-4D97-AF65-F5344CB8AC3E}">
        <p14:creationId xmlns:p14="http://schemas.microsoft.com/office/powerpoint/2010/main" val="213476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46505-A3AA-C939-2F83-0170D9D878D5}"/>
              </a:ext>
            </a:extLst>
          </p:cNvPr>
          <p:cNvSpPr txBox="1"/>
          <p:nvPr/>
        </p:nvSpPr>
        <p:spPr>
          <a:xfrm>
            <a:off x="487663" y="1423493"/>
            <a:ext cx="11216674" cy="3693319"/>
          </a:xfrm>
          <a:prstGeom prst="rect">
            <a:avLst/>
          </a:prstGeom>
          <a:noFill/>
        </p:spPr>
        <p:txBody>
          <a:bodyPr wrap="square" rtlCol="0">
            <a:spAutoFit/>
          </a:bodyPr>
          <a:lstStyle/>
          <a:p>
            <a:pPr marL="285750" indent="-285750" algn="just">
              <a:lnSpc>
                <a:spcPct val="90000"/>
              </a:lnSpc>
              <a:buFont typeface="Arial" panose="020B0604020202020204" pitchFamily="34" charset="0"/>
              <a:buChar char="•"/>
            </a:pPr>
            <a:r>
              <a:rPr lang="en-US" sz="2000" cap="none" dirty="0">
                <a:latin typeface="+mj-lt"/>
                <a:cs typeface="Times New Roman" panose="02020603050405020304" pitchFamily="18" charset="0"/>
              </a:rPr>
              <a:t>Currently, Most of the communications between the client and server use REST architectural style through HTTP or simply RESTful API. The client requests resources through URL-encoded params to access the specific resource provided by the server. The request and responses are usually formatted as JSON. </a:t>
            </a:r>
          </a:p>
          <a:p>
            <a:pPr marL="285750" indent="-285750" algn="just">
              <a:lnSpc>
                <a:spcPct val="90000"/>
              </a:lnSpc>
              <a:buFont typeface="Arial" panose="020B0604020202020204" pitchFamily="34" charset="0"/>
              <a:buChar char="•"/>
            </a:pPr>
            <a:r>
              <a:rPr lang="en-US" sz="2000" cap="none" dirty="0">
                <a:latin typeface="+mj-lt"/>
                <a:cs typeface="Times New Roman" panose="02020603050405020304" pitchFamily="18" charset="0"/>
              </a:rPr>
              <a:t>Not all the requests are authorized to access the services. Owner can access only his private information but not others, which requires the owner proving that they are the owner of that resources, which we call “Authentication”. While the process of granting authenticated party a permission to do something is called “Authorization”. </a:t>
            </a:r>
          </a:p>
          <a:p>
            <a:pPr marL="285750" indent="-285750" algn="just">
              <a:lnSpc>
                <a:spcPct val="90000"/>
              </a:lnSpc>
              <a:buFont typeface="Arial" panose="020B0604020202020204" pitchFamily="34" charset="0"/>
              <a:buChar char="•"/>
            </a:pPr>
            <a:r>
              <a:rPr lang="en-US" sz="2000" cap="none" dirty="0">
                <a:latin typeface="+mj-lt"/>
                <a:cs typeface="Times New Roman" panose="02020603050405020304" pitchFamily="18" charset="0"/>
              </a:rPr>
              <a:t>JSON Web Tokens is a new standard that can be used for communicating the information of Authentication and Authorization between client and servers, where server issues one such JWT if the user is a valid owner and JWT can store stateless information about the access rights etc.</a:t>
            </a:r>
          </a:p>
          <a:p>
            <a:pPr algn="just">
              <a:lnSpc>
                <a:spcPct val="90000"/>
              </a:lnSpc>
            </a:pPr>
            <a:endParaRPr lang="en-US" sz="2000" cap="none" dirty="0">
              <a:latin typeface="+mj-lt"/>
              <a:cs typeface="Times New Roman" panose="02020603050405020304" pitchFamily="18" charset="0"/>
            </a:endParaRPr>
          </a:p>
          <a:p>
            <a:pPr algn="just">
              <a:lnSpc>
                <a:spcPct val="90000"/>
              </a:lnSpc>
            </a:pPr>
            <a:r>
              <a:rPr lang="en-US" sz="2000" cap="none" dirty="0">
                <a:latin typeface="+mj-lt"/>
                <a:cs typeface="Times New Roman" panose="02020603050405020304" pitchFamily="18" charset="0"/>
              </a:rPr>
              <a:t>All this mostly leans towards decentralization of access control….</a:t>
            </a:r>
          </a:p>
        </p:txBody>
      </p:sp>
    </p:spTree>
    <p:extLst>
      <p:ext uri="{BB962C8B-B14F-4D97-AF65-F5344CB8AC3E}">
        <p14:creationId xmlns:p14="http://schemas.microsoft.com/office/powerpoint/2010/main" val="159248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5A57-FF80-ABA9-C0B2-52C43F03AE13}"/>
              </a:ext>
            </a:extLst>
          </p:cNvPr>
          <p:cNvSpPr>
            <a:spLocks noGrp="1"/>
          </p:cNvSpPr>
          <p:nvPr>
            <p:ph type="title"/>
          </p:nvPr>
        </p:nvSpPr>
        <p:spPr>
          <a:xfrm>
            <a:off x="5921828" y="1152771"/>
            <a:ext cx="5431971" cy="846301"/>
          </a:xfrm>
        </p:spPr>
        <p:txBody>
          <a:bodyPr vert="horz" lIns="91440" tIns="45720" rIns="91440" bIns="45720" rtlCol="0" anchor="t">
            <a:normAutofit/>
          </a:bodyPr>
          <a:lstStyle/>
          <a:p>
            <a:r>
              <a:rPr lang="en-US" b="1" kern="1200" cap="all" spc="150" baseline="0" dirty="0">
                <a:latin typeface="+mj-lt"/>
                <a:ea typeface="+mj-ea"/>
                <a:cs typeface="+mj-cs"/>
              </a:rPr>
              <a:t>OBJECTIVES</a:t>
            </a:r>
          </a:p>
        </p:txBody>
      </p:sp>
      <p:sp>
        <p:nvSpPr>
          <p:cNvPr id="11" name="Rectangle: Rounded Corners 10">
            <a:extLst>
              <a:ext uri="{FF2B5EF4-FFF2-40B4-BE49-F238E27FC236}">
                <a16:creationId xmlns:a16="http://schemas.microsoft.com/office/drawing/2014/main" id="{8527205C-A7FF-F268-7A4E-43EBE07CB67A}"/>
              </a:ext>
            </a:extLst>
          </p:cNvPr>
          <p:cNvSpPr/>
          <p:nvPr/>
        </p:nvSpPr>
        <p:spPr>
          <a:xfrm>
            <a:off x="5921828" y="2798940"/>
            <a:ext cx="5431971" cy="557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spcBef>
                <a:spcPts val="1000"/>
              </a:spcBef>
            </a:pPr>
            <a:r>
              <a:rPr lang="en-US" sz="1400" kern="1200" dirty="0">
                <a:solidFill>
                  <a:schemeClr val="tx1"/>
                </a:solidFill>
                <a:latin typeface="+mn-lt"/>
                <a:ea typeface="+mn-ea"/>
                <a:cs typeface="+mn-cs"/>
              </a:rPr>
              <a:t>To </a:t>
            </a:r>
            <a:r>
              <a:rPr lang="en-US" sz="1400" dirty="0">
                <a:solidFill>
                  <a:schemeClr val="tx1"/>
                </a:solidFill>
              </a:rPr>
              <a:t>create a authentication pattern that integrates with 3</a:t>
            </a:r>
            <a:r>
              <a:rPr lang="en-US" sz="1400" baseline="30000" dirty="0">
                <a:solidFill>
                  <a:schemeClr val="tx1"/>
                </a:solidFill>
              </a:rPr>
              <a:t>rd</a:t>
            </a:r>
            <a:r>
              <a:rPr lang="en-US" sz="1400" dirty="0">
                <a:solidFill>
                  <a:schemeClr val="tx1"/>
                </a:solidFill>
              </a:rPr>
              <a:t> party provider</a:t>
            </a:r>
            <a:endParaRPr lang="en-US" sz="1400" kern="1200" dirty="0">
              <a:solidFill>
                <a:schemeClr val="tx1"/>
              </a:solidFill>
              <a:latin typeface="+mn-lt"/>
              <a:ea typeface="+mn-ea"/>
              <a:cs typeface="+mn-cs"/>
            </a:endParaRPr>
          </a:p>
        </p:txBody>
      </p:sp>
      <p:sp>
        <p:nvSpPr>
          <p:cNvPr id="10" name="Rectangle: Rounded Corners 9">
            <a:extLst>
              <a:ext uri="{FF2B5EF4-FFF2-40B4-BE49-F238E27FC236}">
                <a16:creationId xmlns:a16="http://schemas.microsoft.com/office/drawing/2014/main" id="{54DED202-635D-A52B-3D24-89A82F5D89DF}"/>
              </a:ext>
            </a:extLst>
          </p:cNvPr>
          <p:cNvSpPr/>
          <p:nvPr/>
        </p:nvSpPr>
        <p:spPr>
          <a:xfrm>
            <a:off x="5921828" y="3898736"/>
            <a:ext cx="5431971" cy="557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spcBef>
                <a:spcPts val="1000"/>
              </a:spcBef>
            </a:pPr>
            <a:r>
              <a:rPr lang="en-US" sz="1400" kern="1200" dirty="0">
                <a:solidFill>
                  <a:schemeClr val="tx1"/>
                </a:solidFill>
                <a:latin typeface="+mn-lt"/>
                <a:ea typeface="+mn-ea"/>
                <a:cs typeface="+mn-cs"/>
              </a:rPr>
              <a:t>To </a:t>
            </a:r>
            <a:r>
              <a:rPr lang="en-US" sz="1400" dirty="0">
                <a:solidFill>
                  <a:schemeClr val="tx1"/>
                </a:solidFill>
              </a:rPr>
              <a:t>develop a centralized way of managing the access management of applications and services</a:t>
            </a:r>
            <a:endParaRPr lang="en-US" sz="1400" kern="1200" dirty="0">
              <a:solidFill>
                <a:schemeClr val="tx1"/>
              </a:solidFill>
              <a:latin typeface="+mn-lt"/>
              <a:ea typeface="+mn-ea"/>
              <a:cs typeface="+mn-cs"/>
            </a:endParaRPr>
          </a:p>
        </p:txBody>
      </p:sp>
      <p:sp>
        <p:nvSpPr>
          <p:cNvPr id="9" name="Rectangle: Rounded Corners 8">
            <a:extLst>
              <a:ext uri="{FF2B5EF4-FFF2-40B4-BE49-F238E27FC236}">
                <a16:creationId xmlns:a16="http://schemas.microsoft.com/office/drawing/2014/main" id="{7A4A8072-2454-86AC-8EF6-B622CC20D417}"/>
              </a:ext>
            </a:extLst>
          </p:cNvPr>
          <p:cNvSpPr/>
          <p:nvPr/>
        </p:nvSpPr>
        <p:spPr>
          <a:xfrm>
            <a:off x="5921828" y="4998532"/>
            <a:ext cx="5431971" cy="557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spcBef>
                <a:spcPts val="1000"/>
              </a:spcBef>
            </a:pPr>
            <a:r>
              <a:rPr lang="en-US" sz="1400" kern="1200" dirty="0">
                <a:solidFill>
                  <a:schemeClr val="tx1"/>
                </a:solidFill>
                <a:latin typeface="+mn-lt"/>
                <a:ea typeface="+mn-ea"/>
                <a:cs typeface="+mn-cs"/>
              </a:rPr>
              <a:t>To </a:t>
            </a:r>
            <a:r>
              <a:rPr lang="en-US" sz="1400" dirty="0">
                <a:solidFill>
                  <a:schemeClr val="tx1"/>
                </a:solidFill>
              </a:rPr>
              <a:t>have custom protocol implemented on existing standards for the validation of requests</a:t>
            </a:r>
            <a:endParaRPr lang="en-US" sz="1400" kern="1200" dirty="0">
              <a:solidFill>
                <a:schemeClr val="tx1"/>
              </a:solidFill>
              <a:latin typeface="+mn-lt"/>
              <a:ea typeface="+mn-ea"/>
              <a:cs typeface="+mn-cs"/>
            </a:endParaRPr>
          </a:p>
        </p:txBody>
      </p:sp>
    </p:spTree>
    <p:extLst>
      <p:ext uri="{BB962C8B-B14F-4D97-AF65-F5344CB8AC3E}">
        <p14:creationId xmlns:p14="http://schemas.microsoft.com/office/powerpoint/2010/main" val="332074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C2B4-EDE9-8E6A-9022-8BF2AE69DEB7}"/>
              </a:ext>
            </a:extLst>
          </p:cNvPr>
          <p:cNvSpPr>
            <a:spLocks noGrp="1"/>
          </p:cNvSpPr>
          <p:nvPr>
            <p:ph type="title"/>
          </p:nvPr>
        </p:nvSpPr>
        <p:spPr/>
        <p:txBody>
          <a:bodyPr/>
          <a:lstStyle/>
          <a:p>
            <a:r>
              <a:rPr lang="en-IN" sz="3200" b="1" dirty="0">
                <a:latin typeface="+mj-lt"/>
              </a:rPr>
              <a:t>Literature Survey</a:t>
            </a:r>
            <a:br>
              <a:rPr lang="en-IN" sz="2800" b="1" dirty="0">
                <a:latin typeface="+mj-lt"/>
              </a:rPr>
            </a:br>
            <a:endParaRPr lang="en-IN" dirty="0"/>
          </a:p>
        </p:txBody>
      </p:sp>
      <p:sp>
        <p:nvSpPr>
          <p:cNvPr id="6" name="TextBox 5">
            <a:extLst>
              <a:ext uri="{FF2B5EF4-FFF2-40B4-BE49-F238E27FC236}">
                <a16:creationId xmlns:a16="http://schemas.microsoft.com/office/drawing/2014/main" id="{66497DBF-3C33-962E-1FA2-EAECB84111C0}"/>
              </a:ext>
            </a:extLst>
          </p:cNvPr>
          <p:cNvSpPr txBox="1"/>
          <p:nvPr/>
        </p:nvSpPr>
        <p:spPr>
          <a:xfrm>
            <a:off x="1047566" y="1936202"/>
            <a:ext cx="9650026" cy="430887"/>
          </a:xfrm>
          <a:prstGeom prst="rect">
            <a:avLst/>
          </a:prstGeom>
          <a:noFill/>
        </p:spPr>
        <p:txBody>
          <a:bodyPr wrap="square">
            <a:spAutoFit/>
          </a:bodyPr>
          <a:lstStyle/>
          <a:p>
            <a:pPr algn="ctr"/>
            <a:r>
              <a:rPr lang="en-US" sz="2200" b="1" dirty="0"/>
              <a:t>1.Information Technology of User Authentication in Cross-Platform Systems </a:t>
            </a:r>
            <a:endParaRPr lang="en-IN" sz="2200" b="1" dirty="0"/>
          </a:p>
        </p:txBody>
      </p:sp>
      <p:sp>
        <p:nvSpPr>
          <p:cNvPr id="8" name="TextBox 7">
            <a:extLst>
              <a:ext uri="{FF2B5EF4-FFF2-40B4-BE49-F238E27FC236}">
                <a16:creationId xmlns:a16="http://schemas.microsoft.com/office/drawing/2014/main" id="{E83289C1-07C6-A97F-DBF9-D17E78DDDB89}"/>
              </a:ext>
            </a:extLst>
          </p:cNvPr>
          <p:cNvSpPr txBox="1"/>
          <p:nvPr/>
        </p:nvSpPr>
        <p:spPr>
          <a:xfrm>
            <a:off x="1224379" y="2836311"/>
            <a:ext cx="10129421" cy="2585323"/>
          </a:xfrm>
          <a:prstGeom prst="rect">
            <a:avLst/>
          </a:prstGeom>
          <a:noFill/>
        </p:spPr>
        <p:txBody>
          <a:bodyPr wrap="square">
            <a:spAutoFit/>
          </a:bodyPr>
          <a:lstStyle/>
          <a:p>
            <a:r>
              <a:rPr lang="en-US" b="1" dirty="0"/>
              <a:t>Author :  </a:t>
            </a:r>
            <a:r>
              <a:rPr lang="en-IN" dirty="0"/>
              <a:t>Victor Krylov, Natalya Volkova, Yuliya </a:t>
            </a:r>
            <a:r>
              <a:rPr lang="en-IN" dirty="0" err="1"/>
              <a:t>Kozina</a:t>
            </a:r>
            <a:endParaRPr lang="en-IN" dirty="0"/>
          </a:p>
          <a:p>
            <a:endParaRPr lang="en-IN" b="1" dirty="0"/>
          </a:p>
          <a:p>
            <a:r>
              <a:rPr lang="en-IN" b="1" dirty="0"/>
              <a:t>Description :  </a:t>
            </a:r>
            <a:r>
              <a:rPr lang="en-US" dirty="0"/>
              <a:t>Authors proposed the information technology of user authentication for cross-platform systems has been developed, which is characterized by high reliability and efficiency. Additional researches on the appearance of collisions while generating unique keys for user authentication have been carried out. In conditions of information technology growth, systems which are being developed to be used on multiple platforms, gain in importance and popularity. As a rule, such systems have client-server architecture and have strong security requirements for user authentication. </a:t>
            </a:r>
            <a:endParaRPr lang="en-IN" b="1" dirty="0"/>
          </a:p>
        </p:txBody>
      </p:sp>
    </p:spTree>
    <p:extLst>
      <p:ext uri="{BB962C8B-B14F-4D97-AF65-F5344CB8AC3E}">
        <p14:creationId xmlns:p14="http://schemas.microsoft.com/office/powerpoint/2010/main" val="196994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4A004E-7C28-CD0E-280C-9785A8BBC63C}"/>
              </a:ext>
            </a:extLst>
          </p:cNvPr>
          <p:cNvSpPr txBox="1"/>
          <p:nvPr/>
        </p:nvSpPr>
        <p:spPr>
          <a:xfrm>
            <a:off x="301690" y="158620"/>
            <a:ext cx="11588620" cy="830997"/>
          </a:xfrm>
          <a:prstGeom prst="rect">
            <a:avLst/>
          </a:prstGeom>
          <a:noFill/>
        </p:spPr>
        <p:txBody>
          <a:bodyPr wrap="square" rtlCol="0">
            <a:spAutoFit/>
          </a:bodyPr>
          <a:lstStyle/>
          <a:p>
            <a:pPr algn="ctr"/>
            <a:r>
              <a:rPr lang="en-US" sz="2400" b="1" dirty="0"/>
              <a:t>2.A Single Sign-On Scheme For Cross Domain Web Applications Using Identity-Based Cryptography</a:t>
            </a:r>
            <a:endParaRPr lang="en-IN" sz="2400" b="1" dirty="0"/>
          </a:p>
        </p:txBody>
      </p:sp>
      <p:sp>
        <p:nvSpPr>
          <p:cNvPr id="5" name="TextBox 4">
            <a:extLst>
              <a:ext uri="{FF2B5EF4-FFF2-40B4-BE49-F238E27FC236}">
                <a16:creationId xmlns:a16="http://schemas.microsoft.com/office/drawing/2014/main" id="{FCF3F691-88E5-5A43-4D0E-064643DC63ED}"/>
              </a:ext>
            </a:extLst>
          </p:cNvPr>
          <p:cNvSpPr txBox="1"/>
          <p:nvPr/>
        </p:nvSpPr>
        <p:spPr>
          <a:xfrm>
            <a:off x="301690" y="1120676"/>
            <a:ext cx="11588620" cy="2031325"/>
          </a:xfrm>
          <a:prstGeom prst="rect">
            <a:avLst/>
          </a:prstGeom>
          <a:noFill/>
        </p:spPr>
        <p:txBody>
          <a:bodyPr wrap="square" rtlCol="0">
            <a:spAutoFit/>
          </a:bodyPr>
          <a:lstStyle/>
          <a:p>
            <a:r>
              <a:rPr lang="en-US" b="1" dirty="0"/>
              <a:t>Authors  :   </a:t>
            </a:r>
            <a:r>
              <a:rPr lang="en-IN" dirty="0" err="1"/>
              <a:t>Yanjiong</a:t>
            </a:r>
            <a:r>
              <a:rPr lang="en-IN" dirty="0"/>
              <a:t> Wang1 , </a:t>
            </a:r>
            <a:r>
              <a:rPr lang="en-IN" dirty="0" err="1"/>
              <a:t>Qiaoyan</a:t>
            </a:r>
            <a:r>
              <a:rPr lang="en-IN" dirty="0"/>
              <a:t> Wen, Hua Zhang </a:t>
            </a:r>
          </a:p>
          <a:p>
            <a:endParaRPr lang="en-IN" b="1" dirty="0"/>
          </a:p>
          <a:p>
            <a:r>
              <a:rPr lang="en-IN" b="1" dirty="0"/>
              <a:t>Description :  </a:t>
            </a:r>
            <a:r>
              <a:rPr lang="en-US" dirty="0"/>
              <a:t>Authors proposed a novel scheme to satisfy the requirement of cross domain application single sign-on. Identity based encryption and signature have been applied in this protocol, which supports the progress of single sign on between heterogeneous target systems. A ticket can roam from a single sign on domain to the other. The communication between application servers, in this scheme, we use identity-based encryption to protect the data safety; the data transfer between user’s browser and servers we choose session key to prevent attacking.</a:t>
            </a:r>
            <a:endParaRPr lang="en-IN" b="1" dirty="0"/>
          </a:p>
        </p:txBody>
      </p:sp>
      <p:sp>
        <p:nvSpPr>
          <p:cNvPr id="6" name="TextBox 5">
            <a:extLst>
              <a:ext uri="{FF2B5EF4-FFF2-40B4-BE49-F238E27FC236}">
                <a16:creationId xmlns:a16="http://schemas.microsoft.com/office/drawing/2014/main" id="{9D9C94E8-575D-C8DB-5DAA-DC1EACB092E4}"/>
              </a:ext>
            </a:extLst>
          </p:cNvPr>
          <p:cNvSpPr txBox="1"/>
          <p:nvPr/>
        </p:nvSpPr>
        <p:spPr>
          <a:xfrm>
            <a:off x="301690" y="3657600"/>
            <a:ext cx="4971646" cy="461665"/>
          </a:xfrm>
          <a:prstGeom prst="rect">
            <a:avLst/>
          </a:prstGeom>
          <a:noFill/>
        </p:spPr>
        <p:txBody>
          <a:bodyPr wrap="square" rtlCol="0">
            <a:spAutoFit/>
          </a:bodyPr>
          <a:lstStyle/>
          <a:p>
            <a:pPr algn="ctr"/>
            <a:r>
              <a:rPr lang="en-IN" sz="2400" b="1" dirty="0"/>
              <a:t>3.OAuth Web Authorization Protocol </a:t>
            </a:r>
          </a:p>
        </p:txBody>
      </p:sp>
      <p:sp>
        <p:nvSpPr>
          <p:cNvPr id="7" name="TextBox 6">
            <a:extLst>
              <a:ext uri="{FF2B5EF4-FFF2-40B4-BE49-F238E27FC236}">
                <a16:creationId xmlns:a16="http://schemas.microsoft.com/office/drawing/2014/main" id="{DAE72B7A-E748-24D1-F25A-2008D40B4DE1}"/>
              </a:ext>
            </a:extLst>
          </p:cNvPr>
          <p:cNvSpPr txBox="1"/>
          <p:nvPr/>
        </p:nvSpPr>
        <p:spPr>
          <a:xfrm>
            <a:off x="301690" y="4119265"/>
            <a:ext cx="11762792" cy="2031325"/>
          </a:xfrm>
          <a:prstGeom prst="rect">
            <a:avLst/>
          </a:prstGeom>
          <a:noFill/>
        </p:spPr>
        <p:txBody>
          <a:bodyPr wrap="square" rtlCol="0">
            <a:spAutoFit/>
          </a:bodyPr>
          <a:lstStyle/>
          <a:p>
            <a:r>
              <a:rPr lang="en-US" b="1" dirty="0"/>
              <a:t>Authors : </a:t>
            </a:r>
            <a:r>
              <a:rPr lang="en-IN" dirty="0"/>
              <a:t>Barry </a:t>
            </a:r>
            <a:r>
              <a:rPr lang="en-IN" dirty="0" err="1"/>
              <a:t>Leiba</a:t>
            </a:r>
            <a:endParaRPr lang="en-IN" dirty="0"/>
          </a:p>
          <a:p>
            <a:endParaRPr lang="en-IN" b="1" dirty="0"/>
          </a:p>
          <a:p>
            <a:r>
              <a:rPr lang="en-IN" b="1" dirty="0"/>
              <a:t>Description : </a:t>
            </a:r>
            <a:r>
              <a:rPr lang="en-IN" dirty="0"/>
              <a:t>Barry </a:t>
            </a:r>
            <a:r>
              <a:rPr lang="en-IN" dirty="0" err="1"/>
              <a:t>Leiba’s</a:t>
            </a:r>
            <a:r>
              <a:rPr lang="en-IN" dirty="0"/>
              <a:t> paper discuss about </a:t>
            </a:r>
            <a:r>
              <a:rPr lang="en-US" dirty="0"/>
              <a:t>Internet identity management is an umbrella that covers several related problems, all which stem from our use of multiple Internet services that come from different providers and reside in different trust domains. For each domain, we have a separate identity and use separate authentication. Where NSTIC seeks to consolidate these identities through central management, and software such as password managers tries to make it easier to manage authentication credentials for our various identities . </a:t>
            </a:r>
            <a:endParaRPr lang="en-IN" b="1" dirty="0"/>
          </a:p>
        </p:txBody>
      </p:sp>
    </p:spTree>
    <p:extLst>
      <p:ext uri="{BB962C8B-B14F-4D97-AF65-F5344CB8AC3E}">
        <p14:creationId xmlns:p14="http://schemas.microsoft.com/office/powerpoint/2010/main" val="358306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A8FB50A-0853-E49D-8C1E-C9ED8EA2A5BA}"/>
              </a:ext>
            </a:extLst>
          </p:cNvPr>
          <p:cNvSpPr>
            <a:spLocks noGrp="1"/>
          </p:cNvSpPr>
          <p:nvPr>
            <p:ph type="title"/>
          </p:nvPr>
        </p:nvSpPr>
        <p:spPr>
          <a:xfrm>
            <a:off x="6046532" y="567099"/>
            <a:ext cx="5515243" cy="893259"/>
          </a:xfrm>
        </p:spPr>
        <p:txBody>
          <a:bodyPr vert="horz" lIns="91440" tIns="45720" rIns="91440" bIns="45720" rtlCol="0" anchor="b">
            <a:normAutofit/>
          </a:bodyPr>
          <a:lstStyle/>
          <a:p>
            <a:r>
              <a:rPr lang="en-US" b="1" dirty="0">
                <a:cs typeface="Times New Roman" panose="02020603050405020304" pitchFamily="18" charset="0"/>
              </a:rPr>
              <a:t>Existing System	</a:t>
            </a:r>
          </a:p>
        </p:txBody>
      </p:sp>
      <p:sp>
        <p:nvSpPr>
          <p:cNvPr id="12" name="Text Placeholder 2">
            <a:extLst>
              <a:ext uri="{FF2B5EF4-FFF2-40B4-BE49-F238E27FC236}">
                <a16:creationId xmlns:a16="http://schemas.microsoft.com/office/drawing/2014/main" id="{AB22C310-18E6-26CB-24DB-AF263A48CBAE}"/>
              </a:ext>
            </a:extLst>
          </p:cNvPr>
          <p:cNvSpPr txBox="1">
            <a:spLocks/>
          </p:cNvSpPr>
          <p:nvPr/>
        </p:nvSpPr>
        <p:spPr>
          <a:xfrm>
            <a:off x="5791199" y="1671484"/>
            <a:ext cx="5995607" cy="37911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mj-lt"/>
                <a:cs typeface="Times New Roman" panose="02020603050405020304" pitchFamily="18" charset="0"/>
              </a:rPr>
              <a:t>For developers building their service/client that needs to fetch resources from other services, They need to build their own solution and while also, providing their own custom solution for authorize and authenticate users of their service too</a:t>
            </a:r>
          </a:p>
          <a:p>
            <a:r>
              <a:rPr lang="en-US" sz="2000" dirty="0">
                <a:latin typeface="+mj-lt"/>
                <a:cs typeface="Times New Roman" panose="02020603050405020304" pitchFamily="18" charset="0"/>
              </a:rPr>
              <a:t>This can cause inconsistencies across multiple services despite being built by same organization while also taking additional cost, time and risk each time</a:t>
            </a:r>
          </a:p>
          <a:p>
            <a:r>
              <a:rPr lang="en-US" sz="2000" dirty="0">
                <a:latin typeface="+mj-lt"/>
                <a:cs typeface="Times New Roman" panose="02020603050405020304" pitchFamily="18" charset="0"/>
              </a:rPr>
              <a:t>This custom solution makes it harder and more manpower for migration and maintenance in the future</a:t>
            </a:r>
          </a:p>
        </p:txBody>
      </p:sp>
      <p:pic>
        <p:nvPicPr>
          <p:cNvPr id="13" name="Picture 6" descr="See the source image">
            <a:extLst>
              <a:ext uri="{FF2B5EF4-FFF2-40B4-BE49-F238E27FC236}">
                <a16:creationId xmlns:a16="http://schemas.microsoft.com/office/drawing/2014/main" id="{08510332-802D-B385-2910-53AAE62DF0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388" y="1271020"/>
            <a:ext cx="4968517" cy="41075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22ACF6E-FBC3-D08E-5F9F-84E6EF8A8966}"/>
              </a:ext>
            </a:extLst>
          </p:cNvPr>
          <p:cNvSpPr txBox="1"/>
          <p:nvPr/>
        </p:nvSpPr>
        <p:spPr>
          <a:xfrm>
            <a:off x="2208108" y="5336183"/>
            <a:ext cx="1948255" cy="310534"/>
          </a:xfrm>
          <a:prstGeom prst="rect">
            <a:avLst/>
          </a:prstGeom>
          <a:noFill/>
        </p:spPr>
        <p:txBody>
          <a:bodyPr wrap="square" rtlCol="0">
            <a:spAutoFit/>
          </a:bodyPr>
          <a:lstStyle/>
          <a:p>
            <a:r>
              <a:rPr lang="en-US" sz="1400" dirty="0">
                <a:latin typeface="+mj-lt"/>
              </a:rPr>
              <a:t>Ex: OAuth 2.0 Working</a:t>
            </a:r>
          </a:p>
        </p:txBody>
      </p:sp>
    </p:spTree>
    <p:extLst>
      <p:ext uri="{BB962C8B-B14F-4D97-AF65-F5344CB8AC3E}">
        <p14:creationId xmlns:p14="http://schemas.microsoft.com/office/powerpoint/2010/main" val="75880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8D4C-2807-D646-3FCB-9B8024C982D4}"/>
              </a:ext>
            </a:extLst>
          </p:cNvPr>
          <p:cNvSpPr>
            <a:spLocks noGrp="1"/>
          </p:cNvSpPr>
          <p:nvPr>
            <p:ph type="title"/>
          </p:nvPr>
        </p:nvSpPr>
        <p:spPr>
          <a:xfrm>
            <a:off x="8477249" y="3096816"/>
            <a:ext cx="2024063" cy="664368"/>
          </a:xfrm>
        </p:spPr>
        <p:txBody>
          <a:bodyPr>
            <a:normAutofit/>
          </a:bodyPr>
          <a:lstStyle/>
          <a:p>
            <a:r>
              <a:rPr lang="en-US" sz="4000" dirty="0"/>
              <a:t>DESIGN</a:t>
            </a:r>
          </a:p>
        </p:txBody>
      </p:sp>
    </p:spTree>
    <p:extLst>
      <p:ext uri="{BB962C8B-B14F-4D97-AF65-F5344CB8AC3E}">
        <p14:creationId xmlns:p14="http://schemas.microsoft.com/office/powerpoint/2010/main" val="183847682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626</TotalTime>
  <Words>1667</Words>
  <Application>Microsoft Office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Tenorite</vt:lpstr>
      <vt:lpstr>Wingdings 3</vt:lpstr>
      <vt:lpstr>Monoline</vt:lpstr>
      <vt:lpstr>Cross-Application Web API Authorization using a Centralized Server </vt:lpstr>
      <vt:lpstr>Introduction</vt:lpstr>
      <vt:lpstr>PowerPoint Presentation</vt:lpstr>
      <vt:lpstr>PowerPoint Presentation</vt:lpstr>
      <vt:lpstr>OBJECTIVES</vt:lpstr>
      <vt:lpstr>Literature Survey </vt:lpstr>
      <vt:lpstr>PowerPoint Presentation</vt:lpstr>
      <vt:lpstr>Existing System </vt:lpstr>
      <vt:lpstr>DESIGN</vt:lpstr>
      <vt:lpstr>PowerPoint Presentation</vt:lpstr>
      <vt:lpstr>PowerPoint Presentation</vt:lpstr>
      <vt:lpstr>PowerPoint Presentation</vt:lpstr>
      <vt:lpstr>PowerPoint Presentation</vt:lpstr>
      <vt:lpstr>IMPLEMENTATION</vt:lpstr>
      <vt:lpstr>Hardware Requirements</vt:lpstr>
      <vt:lpstr>PowerPoint Presentation</vt:lpstr>
      <vt:lpstr>PowerPoint Presentation</vt:lpstr>
      <vt:lpstr>PowerPoint Presentation</vt:lpstr>
      <vt:lpstr>Challenges Faced</vt:lpstr>
      <vt:lpstr>PowerPoint Presentation</vt:lpstr>
      <vt:lpstr>Future Potential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Cross-Application Web API Authorization using a Centralized Server (Implementation phase: Review-2)</dc:title>
  <dc:creator>U Chanakya S</dc:creator>
  <cp:lastModifiedBy>U Chanakya S</cp:lastModifiedBy>
  <cp:revision>19</cp:revision>
  <dcterms:created xsi:type="dcterms:W3CDTF">2023-06-06T00:14:10Z</dcterms:created>
  <dcterms:modified xsi:type="dcterms:W3CDTF">2023-06-20T05:34:51Z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