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4" r:id="rId4"/>
    <p:sldId id="266" r:id="rId5"/>
    <p:sldId id="275" r:id="rId6"/>
    <p:sldId id="276" r:id="rId7"/>
    <p:sldId id="259" r:id="rId8"/>
    <p:sldId id="277" r:id="rId9"/>
    <p:sldId id="260" r:id="rId10"/>
    <p:sldId id="278" r:id="rId11"/>
    <p:sldId id="261" r:id="rId12"/>
    <p:sldId id="265" r:id="rId13"/>
    <p:sldId id="279" r:id="rId14"/>
    <p:sldId id="267" r:id="rId15"/>
    <p:sldId id="268" r:id="rId16"/>
    <p:sldId id="269" r:id="rId17"/>
    <p:sldId id="270" r:id="rId18"/>
    <p:sldId id="273" r:id="rId19"/>
    <p:sldId id="271" r:id="rId20"/>
    <p:sldId id="272"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0A18F-D1C1-460D-998B-59D28347A6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A119C1-7509-403B-AA0C-EAA844F38651}">
      <dgm:prSet/>
      <dgm:spPr/>
      <dgm:t>
        <a:bodyPr/>
        <a:lstStyle/>
        <a:p>
          <a:r>
            <a:rPr lang="en-US" dirty="0">
              <a:latin typeface="Comic Sans MS" panose="030F0702030302020204" pitchFamily="66" charset="0"/>
            </a:rPr>
            <a:t>This section involves the recommendation of diet as per persons BMI, Age group, Gender and disease. It also includes a meal planner and a food database. </a:t>
          </a:r>
        </a:p>
      </dgm:t>
    </dgm:pt>
    <dgm:pt modelId="{C7D09D84-F27A-428B-86FC-F04EF76268D2}" type="parTrans" cxnId="{DC44FAA2-215E-47EB-8BDF-3BAA7F6B862D}">
      <dgm:prSet/>
      <dgm:spPr/>
      <dgm:t>
        <a:bodyPr/>
        <a:lstStyle/>
        <a:p>
          <a:endParaRPr lang="en-US"/>
        </a:p>
      </dgm:t>
    </dgm:pt>
    <dgm:pt modelId="{035DE74A-C74E-4E04-8D93-0DDF3B3F26F1}" type="sibTrans" cxnId="{DC44FAA2-215E-47EB-8BDF-3BAA7F6B862D}">
      <dgm:prSet/>
      <dgm:spPr/>
      <dgm:t>
        <a:bodyPr/>
        <a:lstStyle/>
        <a:p>
          <a:endParaRPr lang="en-US"/>
        </a:p>
      </dgm:t>
    </dgm:pt>
    <dgm:pt modelId="{F5CD9733-E128-4707-BC9D-DC59B4987B94}">
      <dgm:prSet/>
      <dgm:spPr/>
      <dgm:t>
        <a:bodyPr/>
        <a:lstStyle/>
        <a:p>
          <a:r>
            <a:rPr lang="en-US" dirty="0">
              <a:latin typeface="Consolas" panose="020B0609020204030204" pitchFamily="49" charset="0"/>
            </a:rPr>
            <a:t>The innovative element we proposed is elements of healthy kitchen.</a:t>
          </a:r>
        </a:p>
      </dgm:t>
    </dgm:pt>
    <dgm:pt modelId="{AE6B3D59-FB15-4C0A-A95F-53B78CE1A90F}" type="parTrans" cxnId="{DF945C2C-9B24-4589-AD6B-FDDDC24A85A5}">
      <dgm:prSet/>
      <dgm:spPr/>
      <dgm:t>
        <a:bodyPr/>
        <a:lstStyle/>
        <a:p>
          <a:endParaRPr lang="en-US"/>
        </a:p>
      </dgm:t>
    </dgm:pt>
    <dgm:pt modelId="{D5A47FF1-E4F9-4411-94AA-E0B2D94ECE4A}" type="sibTrans" cxnId="{DF945C2C-9B24-4589-AD6B-FDDDC24A85A5}">
      <dgm:prSet/>
      <dgm:spPr/>
      <dgm:t>
        <a:bodyPr/>
        <a:lstStyle/>
        <a:p>
          <a:endParaRPr lang="en-US"/>
        </a:p>
      </dgm:t>
    </dgm:pt>
    <dgm:pt modelId="{B05A1453-83EC-4E05-89DB-65ED02EFF3E1}">
      <dgm:prSet/>
      <dgm:spPr/>
      <dgm:t>
        <a:bodyPr/>
        <a:lstStyle/>
        <a:p>
          <a:r>
            <a:rPr lang="en-US" dirty="0">
              <a:latin typeface="Comic Sans MS" panose="030F0702030302020204" pitchFamily="66" charset="0"/>
            </a:rPr>
            <a:t>We are also planning to add the concept of Satvik , Rajsik and Tamsik food.</a:t>
          </a:r>
        </a:p>
      </dgm:t>
    </dgm:pt>
    <dgm:pt modelId="{5847DEE0-9732-4280-961E-52E8B8E5FF2C}" type="parTrans" cxnId="{5A7A7626-7EC7-4386-B0AF-E9EF15DDF414}">
      <dgm:prSet/>
      <dgm:spPr/>
      <dgm:t>
        <a:bodyPr/>
        <a:lstStyle/>
        <a:p>
          <a:endParaRPr lang="en-US"/>
        </a:p>
      </dgm:t>
    </dgm:pt>
    <dgm:pt modelId="{4514389B-57A0-4DDE-92B0-0AC4475C4961}" type="sibTrans" cxnId="{5A7A7626-7EC7-4386-B0AF-E9EF15DDF414}">
      <dgm:prSet/>
      <dgm:spPr/>
      <dgm:t>
        <a:bodyPr/>
        <a:lstStyle/>
        <a:p>
          <a:endParaRPr lang="en-US"/>
        </a:p>
      </dgm:t>
    </dgm:pt>
    <dgm:pt modelId="{EBFC043A-91A9-4613-A3A4-CE4B1EEAD730}" type="pres">
      <dgm:prSet presAssocID="{EDF0A18F-D1C1-460D-998B-59D28347A690}" presName="linear" presStyleCnt="0">
        <dgm:presLayoutVars>
          <dgm:animLvl val="lvl"/>
          <dgm:resizeHandles val="exact"/>
        </dgm:presLayoutVars>
      </dgm:prSet>
      <dgm:spPr/>
    </dgm:pt>
    <dgm:pt modelId="{B4BB78A7-C0E5-4697-BD6C-1A73D695B0B3}" type="pres">
      <dgm:prSet presAssocID="{03A119C1-7509-403B-AA0C-EAA844F38651}" presName="parentText" presStyleLbl="node1" presStyleIdx="0" presStyleCnt="3" custLinFactY="-110154" custLinFactNeighborX="-63870" custLinFactNeighborY="-200000">
        <dgm:presLayoutVars>
          <dgm:chMax val="0"/>
          <dgm:bulletEnabled val="1"/>
        </dgm:presLayoutVars>
      </dgm:prSet>
      <dgm:spPr/>
    </dgm:pt>
    <dgm:pt modelId="{0D6DADDE-168F-4178-8592-19438C30DD0C}" type="pres">
      <dgm:prSet presAssocID="{035DE74A-C74E-4E04-8D93-0DDF3B3F26F1}" presName="spacer" presStyleCnt="0"/>
      <dgm:spPr/>
    </dgm:pt>
    <dgm:pt modelId="{82CEEA11-A73E-493B-9A75-A37150B1ABC1}" type="pres">
      <dgm:prSet presAssocID="{F5CD9733-E128-4707-BC9D-DC59B4987B94}" presName="parentText" presStyleLbl="node1" presStyleIdx="1" presStyleCnt="3">
        <dgm:presLayoutVars>
          <dgm:chMax val="0"/>
          <dgm:bulletEnabled val="1"/>
        </dgm:presLayoutVars>
      </dgm:prSet>
      <dgm:spPr/>
    </dgm:pt>
    <dgm:pt modelId="{2299C168-AAB1-46F3-B05E-03071AF78A08}" type="pres">
      <dgm:prSet presAssocID="{D5A47FF1-E4F9-4411-94AA-E0B2D94ECE4A}" presName="spacer" presStyleCnt="0"/>
      <dgm:spPr/>
    </dgm:pt>
    <dgm:pt modelId="{48234910-9A75-4265-8A17-BC5BD8264B0C}" type="pres">
      <dgm:prSet presAssocID="{B05A1453-83EC-4E05-89DB-65ED02EFF3E1}" presName="parentText" presStyleLbl="node1" presStyleIdx="2" presStyleCnt="3">
        <dgm:presLayoutVars>
          <dgm:chMax val="0"/>
          <dgm:bulletEnabled val="1"/>
        </dgm:presLayoutVars>
      </dgm:prSet>
      <dgm:spPr/>
    </dgm:pt>
  </dgm:ptLst>
  <dgm:cxnLst>
    <dgm:cxn modelId="{3EE23B22-2108-49D6-8AC2-72140A712061}" type="presOf" srcId="{F5CD9733-E128-4707-BC9D-DC59B4987B94}" destId="{82CEEA11-A73E-493B-9A75-A37150B1ABC1}" srcOrd="0" destOrd="0" presId="urn:microsoft.com/office/officeart/2005/8/layout/vList2"/>
    <dgm:cxn modelId="{5A7A7626-7EC7-4386-B0AF-E9EF15DDF414}" srcId="{EDF0A18F-D1C1-460D-998B-59D28347A690}" destId="{B05A1453-83EC-4E05-89DB-65ED02EFF3E1}" srcOrd="2" destOrd="0" parTransId="{5847DEE0-9732-4280-961E-52E8B8E5FF2C}" sibTransId="{4514389B-57A0-4DDE-92B0-0AC4475C4961}"/>
    <dgm:cxn modelId="{DF945C2C-9B24-4589-AD6B-FDDDC24A85A5}" srcId="{EDF0A18F-D1C1-460D-998B-59D28347A690}" destId="{F5CD9733-E128-4707-BC9D-DC59B4987B94}" srcOrd="1" destOrd="0" parTransId="{AE6B3D59-FB15-4C0A-A95F-53B78CE1A90F}" sibTransId="{D5A47FF1-E4F9-4411-94AA-E0B2D94ECE4A}"/>
    <dgm:cxn modelId="{8D004077-D083-42AC-B894-E3CAA8BB1640}" type="presOf" srcId="{03A119C1-7509-403B-AA0C-EAA844F38651}" destId="{B4BB78A7-C0E5-4697-BD6C-1A73D695B0B3}" srcOrd="0" destOrd="0" presId="urn:microsoft.com/office/officeart/2005/8/layout/vList2"/>
    <dgm:cxn modelId="{4EB26B57-6B68-4CF5-8429-4E9DEF6327B5}" type="presOf" srcId="{EDF0A18F-D1C1-460D-998B-59D28347A690}" destId="{EBFC043A-91A9-4613-A3A4-CE4B1EEAD730}" srcOrd="0" destOrd="0" presId="urn:microsoft.com/office/officeart/2005/8/layout/vList2"/>
    <dgm:cxn modelId="{DC44FAA2-215E-47EB-8BDF-3BAA7F6B862D}" srcId="{EDF0A18F-D1C1-460D-998B-59D28347A690}" destId="{03A119C1-7509-403B-AA0C-EAA844F38651}" srcOrd="0" destOrd="0" parTransId="{C7D09D84-F27A-428B-86FC-F04EF76268D2}" sibTransId="{035DE74A-C74E-4E04-8D93-0DDF3B3F26F1}"/>
    <dgm:cxn modelId="{536F6CD6-0307-4B26-85DD-9A357077192C}" type="presOf" srcId="{B05A1453-83EC-4E05-89DB-65ED02EFF3E1}" destId="{48234910-9A75-4265-8A17-BC5BD8264B0C}" srcOrd="0" destOrd="0" presId="urn:microsoft.com/office/officeart/2005/8/layout/vList2"/>
    <dgm:cxn modelId="{37914A42-DF2A-44E4-96D4-BD148DBA9661}" type="presParOf" srcId="{EBFC043A-91A9-4613-A3A4-CE4B1EEAD730}" destId="{B4BB78A7-C0E5-4697-BD6C-1A73D695B0B3}" srcOrd="0" destOrd="0" presId="urn:microsoft.com/office/officeart/2005/8/layout/vList2"/>
    <dgm:cxn modelId="{71EA2A8D-8EC0-46CB-B532-A3DDF68510FC}" type="presParOf" srcId="{EBFC043A-91A9-4613-A3A4-CE4B1EEAD730}" destId="{0D6DADDE-168F-4178-8592-19438C30DD0C}" srcOrd="1" destOrd="0" presId="urn:microsoft.com/office/officeart/2005/8/layout/vList2"/>
    <dgm:cxn modelId="{78FAF251-730A-4D07-8C61-71C14FE7CD26}" type="presParOf" srcId="{EBFC043A-91A9-4613-A3A4-CE4B1EEAD730}" destId="{82CEEA11-A73E-493B-9A75-A37150B1ABC1}" srcOrd="2" destOrd="0" presId="urn:microsoft.com/office/officeart/2005/8/layout/vList2"/>
    <dgm:cxn modelId="{36E0643C-FB68-4D18-A164-A9718B2D24FB}" type="presParOf" srcId="{EBFC043A-91A9-4613-A3A4-CE4B1EEAD730}" destId="{2299C168-AAB1-46F3-B05E-03071AF78A08}" srcOrd="3" destOrd="0" presId="urn:microsoft.com/office/officeart/2005/8/layout/vList2"/>
    <dgm:cxn modelId="{80E97CBB-1531-46D6-833E-2F6B56E7A88F}" type="presParOf" srcId="{EBFC043A-91A9-4613-A3A4-CE4B1EEAD730}" destId="{48234910-9A75-4265-8A17-BC5BD8264B0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B82097-368A-4F98-AC20-BF92FA71CAB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4ADC655-99F4-4264-840C-158A5B67BDB0}">
      <dgm:prSet/>
      <dgm:spPr/>
      <dgm:t>
        <a:bodyPr/>
        <a:lstStyle/>
        <a:p>
          <a:r>
            <a:rPr lang="en-US" dirty="0"/>
            <a:t>Personality development section.</a:t>
          </a:r>
        </a:p>
      </dgm:t>
    </dgm:pt>
    <dgm:pt modelId="{18B7A1B6-F1F5-42EB-90F9-0A867E7E2FB0}" type="parTrans" cxnId="{B29EC725-6713-48DC-9337-982FF000FD25}">
      <dgm:prSet/>
      <dgm:spPr/>
      <dgm:t>
        <a:bodyPr/>
        <a:lstStyle/>
        <a:p>
          <a:endParaRPr lang="en-US"/>
        </a:p>
      </dgm:t>
    </dgm:pt>
    <dgm:pt modelId="{28686BB1-0232-4A25-97D1-040EFA7FE405}" type="sibTrans" cxnId="{B29EC725-6713-48DC-9337-982FF000FD25}">
      <dgm:prSet/>
      <dgm:spPr/>
      <dgm:t>
        <a:bodyPr/>
        <a:lstStyle/>
        <a:p>
          <a:endParaRPr lang="en-US"/>
        </a:p>
      </dgm:t>
    </dgm:pt>
    <dgm:pt modelId="{EB77F681-A207-4187-8FD3-85DEABF10DAC}">
      <dgm:prSet/>
      <dgm:spPr/>
      <dgm:t>
        <a:bodyPr/>
        <a:lstStyle/>
        <a:p>
          <a:r>
            <a:rPr lang="en-US"/>
            <a:t>Elements of healthy kitchen.</a:t>
          </a:r>
        </a:p>
      </dgm:t>
    </dgm:pt>
    <dgm:pt modelId="{250A7498-1A8E-43F4-B684-674E509F0413}" type="parTrans" cxnId="{D856706D-291E-483E-A3D6-148D947192B1}">
      <dgm:prSet/>
      <dgm:spPr/>
      <dgm:t>
        <a:bodyPr/>
        <a:lstStyle/>
        <a:p>
          <a:endParaRPr lang="en-US"/>
        </a:p>
      </dgm:t>
    </dgm:pt>
    <dgm:pt modelId="{47C8EBEC-E9E9-4C96-975F-43B889E98565}" type="sibTrans" cxnId="{D856706D-291E-483E-A3D6-148D947192B1}">
      <dgm:prSet/>
      <dgm:spPr/>
      <dgm:t>
        <a:bodyPr/>
        <a:lstStyle/>
        <a:p>
          <a:endParaRPr lang="en-US"/>
        </a:p>
      </dgm:t>
    </dgm:pt>
    <dgm:pt modelId="{0F47FEB0-6438-4423-9C8F-E47BAE275A6F}">
      <dgm:prSet/>
      <dgm:spPr/>
      <dgm:t>
        <a:bodyPr/>
        <a:lstStyle/>
        <a:p>
          <a:r>
            <a:rPr lang="en-US" dirty="0"/>
            <a:t>Satvik, Rajsik, Tamsik concept.</a:t>
          </a:r>
        </a:p>
      </dgm:t>
    </dgm:pt>
    <dgm:pt modelId="{E76CBD21-F875-442B-AA18-3356F0E5B788}" type="parTrans" cxnId="{FD0894A7-57B7-4BED-AF5C-3C6BC06DFDEE}">
      <dgm:prSet/>
      <dgm:spPr/>
      <dgm:t>
        <a:bodyPr/>
        <a:lstStyle/>
        <a:p>
          <a:endParaRPr lang="en-US"/>
        </a:p>
      </dgm:t>
    </dgm:pt>
    <dgm:pt modelId="{4522DB4A-23D8-4DAC-9DF9-EF8840488471}" type="sibTrans" cxnId="{FD0894A7-57B7-4BED-AF5C-3C6BC06DFDEE}">
      <dgm:prSet/>
      <dgm:spPr/>
      <dgm:t>
        <a:bodyPr/>
        <a:lstStyle/>
        <a:p>
          <a:endParaRPr lang="en-US"/>
        </a:p>
      </dgm:t>
    </dgm:pt>
    <dgm:pt modelId="{8268AAFA-DF97-40E3-8EF5-2A9AAAD171AA}">
      <dgm:prSet/>
      <dgm:spPr/>
      <dgm:t>
        <a:bodyPr/>
        <a:lstStyle/>
        <a:p>
          <a:r>
            <a:rPr lang="en-US"/>
            <a:t>Personalize routine planner as per profession.</a:t>
          </a:r>
        </a:p>
      </dgm:t>
    </dgm:pt>
    <dgm:pt modelId="{FE72553C-013F-4869-8C0D-D8FAF5113F33}" type="parTrans" cxnId="{362B7EF2-6954-414E-8D81-28BDCCFD3C41}">
      <dgm:prSet/>
      <dgm:spPr/>
      <dgm:t>
        <a:bodyPr/>
        <a:lstStyle/>
        <a:p>
          <a:endParaRPr lang="en-US"/>
        </a:p>
      </dgm:t>
    </dgm:pt>
    <dgm:pt modelId="{8A4307FA-96FE-4C86-B282-76AB572F47C3}" type="sibTrans" cxnId="{362B7EF2-6954-414E-8D81-28BDCCFD3C41}">
      <dgm:prSet/>
      <dgm:spPr/>
      <dgm:t>
        <a:bodyPr/>
        <a:lstStyle/>
        <a:p>
          <a:endParaRPr lang="en-US"/>
        </a:p>
      </dgm:t>
    </dgm:pt>
    <dgm:pt modelId="{3903227B-923E-4E88-B46B-8EBFC0F09ECA}">
      <dgm:prSet/>
      <dgm:spPr/>
      <dgm:t>
        <a:bodyPr/>
        <a:lstStyle/>
        <a:p>
          <a:r>
            <a:rPr lang="en-US"/>
            <a:t>Lesson wise plan for yogic practices and workouts.</a:t>
          </a:r>
        </a:p>
      </dgm:t>
    </dgm:pt>
    <dgm:pt modelId="{57754E94-0DDE-4619-85F5-3F7E3B57C7B1}" type="parTrans" cxnId="{4196968A-E573-455E-AC87-4AA05D4EB6AD}">
      <dgm:prSet/>
      <dgm:spPr/>
      <dgm:t>
        <a:bodyPr/>
        <a:lstStyle/>
        <a:p>
          <a:endParaRPr lang="en-US"/>
        </a:p>
      </dgm:t>
    </dgm:pt>
    <dgm:pt modelId="{7850BFBC-F131-4F4F-AA03-A81A6E60A685}" type="sibTrans" cxnId="{4196968A-E573-455E-AC87-4AA05D4EB6AD}">
      <dgm:prSet/>
      <dgm:spPr/>
      <dgm:t>
        <a:bodyPr/>
        <a:lstStyle/>
        <a:p>
          <a:endParaRPr lang="en-US"/>
        </a:p>
      </dgm:t>
    </dgm:pt>
    <dgm:pt modelId="{2E4A4E13-EA40-42DD-92BC-FB179AA17E7F}">
      <dgm:prSet/>
      <dgm:spPr/>
      <dgm:t>
        <a:bodyPr/>
        <a:lstStyle/>
        <a:p>
          <a:r>
            <a:rPr lang="en-US"/>
            <a:t>Health worksheets/assesments.</a:t>
          </a:r>
        </a:p>
      </dgm:t>
    </dgm:pt>
    <dgm:pt modelId="{7C54D75B-0BFE-447A-B30A-A25247D05F2F}" type="parTrans" cxnId="{7777508D-50E7-4A79-B637-FD1F5F1DDB8C}">
      <dgm:prSet/>
      <dgm:spPr/>
      <dgm:t>
        <a:bodyPr/>
        <a:lstStyle/>
        <a:p>
          <a:endParaRPr lang="en-US"/>
        </a:p>
      </dgm:t>
    </dgm:pt>
    <dgm:pt modelId="{1D68BB54-FF0D-4623-8C92-8F4040EAA9F8}" type="sibTrans" cxnId="{7777508D-50E7-4A79-B637-FD1F5F1DDB8C}">
      <dgm:prSet/>
      <dgm:spPr/>
      <dgm:t>
        <a:bodyPr/>
        <a:lstStyle/>
        <a:p>
          <a:endParaRPr lang="en-US"/>
        </a:p>
      </dgm:t>
    </dgm:pt>
    <dgm:pt modelId="{978DC8DE-F9CB-4663-9532-E3D9A671BED6}">
      <dgm:prSet/>
      <dgm:spPr/>
      <dgm:t>
        <a:bodyPr/>
        <a:lstStyle/>
        <a:p>
          <a:r>
            <a:rPr lang="en-US"/>
            <a:t>Know yourself(intrapersonal analysis).</a:t>
          </a:r>
        </a:p>
      </dgm:t>
    </dgm:pt>
    <dgm:pt modelId="{CA4E8841-4C5A-4430-A617-AA00BF0755C8}" type="parTrans" cxnId="{516775A3-F756-42A7-AA6A-3A5DBAEAA0C5}">
      <dgm:prSet/>
      <dgm:spPr/>
      <dgm:t>
        <a:bodyPr/>
        <a:lstStyle/>
        <a:p>
          <a:endParaRPr lang="en-US"/>
        </a:p>
      </dgm:t>
    </dgm:pt>
    <dgm:pt modelId="{8CCE7B01-7124-495B-89C8-2595C6FC6D89}" type="sibTrans" cxnId="{516775A3-F756-42A7-AA6A-3A5DBAEAA0C5}">
      <dgm:prSet/>
      <dgm:spPr/>
      <dgm:t>
        <a:bodyPr/>
        <a:lstStyle/>
        <a:p>
          <a:endParaRPr lang="en-US"/>
        </a:p>
      </dgm:t>
    </dgm:pt>
    <dgm:pt modelId="{1030879E-180E-4A86-9243-F2F5755511EF}" type="pres">
      <dgm:prSet presAssocID="{E6B82097-368A-4F98-AC20-BF92FA71CAB7}" presName="diagram" presStyleCnt="0">
        <dgm:presLayoutVars>
          <dgm:dir/>
          <dgm:resizeHandles val="exact"/>
        </dgm:presLayoutVars>
      </dgm:prSet>
      <dgm:spPr/>
    </dgm:pt>
    <dgm:pt modelId="{EDBE0050-ACE6-4207-B57E-900416F6FC98}" type="pres">
      <dgm:prSet presAssocID="{E4ADC655-99F4-4264-840C-158A5B67BDB0}" presName="node" presStyleLbl="node1" presStyleIdx="0" presStyleCnt="7">
        <dgm:presLayoutVars>
          <dgm:bulletEnabled val="1"/>
        </dgm:presLayoutVars>
      </dgm:prSet>
      <dgm:spPr/>
    </dgm:pt>
    <dgm:pt modelId="{1C654B98-A0A6-47DD-BD23-2CC8628165D3}" type="pres">
      <dgm:prSet presAssocID="{28686BB1-0232-4A25-97D1-040EFA7FE405}" presName="sibTrans" presStyleCnt="0"/>
      <dgm:spPr/>
    </dgm:pt>
    <dgm:pt modelId="{0ABA1E79-33DC-4044-950A-D13D6CA2E0F3}" type="pres">
      <dgm:prSet presAssocID="{EB77F681-A207-4187-8FD3-85DEABF10DAC}" presName="node" presStyleLbl="node1" presStyleIdx="1" presStyleCnt="7">
        <dgm:presLayoutVars>
          <dgm:bulletEnabled val="1"/>
        </dgm:presLayoutVars>
      </dgm:prSet>
      <dgm:spPr/>
    </dgm:pt>
    <dgm:pt modelId="{A41CF806-13D8-4BED-9860-99E4138CDF40}" type="pres">
      <dgm:prSet presAssocID="{47C8EBEC-E9E9-4C96-975F-43B889E98565}" presName="sibTrans" presStyleCnt="0"/>
      <dgm:spPr/>
    </dgm:pt>
    <dgm:pt modelId="{1314AEDE-B99B-464C-8A3B-3CE4B30DC269}" type="pres">
      <dgm:prSet presAssocID="{0F47FEB0-6438-4423-9C8F-E47BAE275A6F}" presName="node" presStyleLbl="node1" presStyleIdx="2" presStyleCnt="7">
        <dgm:presLayoutVars>
          <dgm:bulletEnabled val="1"/>
        </dgm:presLayoutVars>
      </dgm:prSet>
      <dgm:spPr/>
    </dgm:pt>
    <dgm:pt modelId="{A55709A5-E14A-4A2E-834E-5C72DE4136B0}" type="pres">
      <dgm:prSet presAssocID="{4522DB4A-23D8-4DAC-9DF9-EF8840488471}" presName="sibTrans" presStyleCnt="0"/>
      <dgm:spPr/>
    </dgm:pt>
    <dgm:pt modelId="{E1B474EB-E902-437C-BBF8-2736E93DBC2D}" type="pres">
      <dgm:prSet presAssocID="{8268AAFA-DF97-40E3-8EF5-2A9AAAD171AA}" presName="node" presStyleLbl="node1" presStyleIdx="3" presStyleCnt="7">
        <dgm:presLayoutVars>
          <dgm:bulletEnabled val="1"/>
        </dgm:presLayoutVars>
      </dgm:prSet>
      <dgm:spPr/>
    </dgm:pt>
    <dgm:pt modelId="{7FBB77D5-33F5-48C5-8959-E094ADCFB1BB}" type="pres">
      <dgm:prSet presAssocID="{8A4307FA-96FE-4C86-B282-76AB572F47C3}" presName="sibTrans" presStyleCnt="0"/>
      <dgm:spPr/>
    </dgm:pt>
    <dgm:pt modelId="{DE74F03F-BD59-4C67-BA54-F5CEDB5F9783}" type="pres">
      <dgm:prSet presAssocID="{3903227B-923E-4E88-B46B-8EBFC0F09ECA}" presName="node" presStyleLbl="node1" presStyleIdx="4" presStyleCnt="7">
        <dgm:presLayoutVars>
          <dgm:bulletEnabled val="1"/>
        </dgm:presLayoutVars>
      </dgm:prSet>
      <dgm:spPr/>
    </dgm:pt>
    <dgm:pt modelId="{CB2978C3-56D5-4EBE-A3BD-CFA11CB97496}" type="pres">
      <dgm:prSet presAssocID="{7850BFBC-F131-4F4F-AA03-A81A6E60A685}" presName="sibTrans" presStyleCnt="0"/>
      <dgm:spPr/>
    </dgm:pt>
    <dgm:pt modelId="{C992ED8B-F885-488D-A451-BF0008327AD3}" type="pres">
      <dgm:prSet presAssocID="{2E4A4E13-EA40-42DD-92BC-FB179AA17E7F}" presName="node" presStyleLbl="node1" presStyleIdx="5" presStyleCnt="7">
        <dgm:presLayoutVars>
          <dgm:bulletEnabled val="1"/>
        </dgm:presLayoutVars>
      </dgm:prSet>
      <dgm:spPr/>
    </dgm:pt>
    <dgm:pt modelId="{9661958E-029A-492B-B09F-C270A4F9D708}" type="pres">
      <dgm:prSet presAssocID="{1D68BB54-FF0D-4623-8C92-8F4040EAA9F8}" presName="sibTrans" presStyleCnt="0"/>
      <dgm:spPr/>
    </dgm:pt>
    <dgm:pt modelId="{D47094EE-6A58-4FAA-9C76-720B13C2BB10}" type="pres">
      <dgm:prSet presAssocID="{978DC8DE-F9CB-4663-9532-E3D9A671BED6}" presName="node" presStyleLbl="node1" presStyleIdx="6" presStyleCnt="7">
        <dgm:presLayoutVars>
          <dgm:bulletEnabled val="1"/>
        </dgm:presLayoutVars>
      </dgm:prSet>
      <dgm:spPr/>
    </dgm:pt>
  </dgm:ptLst>
  <dgm:cxnLst>
    <dgm:cxn modelId="{B29EC725-6713-48DC-9337-982FF000FD25}" srcId="{E6B82097-368A-4F98-AC20-BF92FA71CAB7}" destId="{E4ADC655-99F4-4264-840C-158A5B67BDB0}" srcOrd="0" destOrd="0" parTransId="{18B7A1B6-F1F5-42EB-90F9-0A867E7E2FB0}" sibTransId="{28686BB1-0232-4A25-97D1-040EFA7FE405}"/>
    <dgm:cxn modelId="{70A8942F-CAB9-4B20-957F-952F39F8C26F}" type="presOf" srcId="{978DC8DE-F9CB-4663-9532-E3D9A671BED6}" destId="{D47094EE-6A58-4FAA-9C76-720B13C2BB10}" srcOrd="0" destOrd="0" presId="urn:microsoft.com/office/officeart/2005/8/layout/default"/>
    <dgm:cxn modelId="{5E66B968-028D-4A9D-99C2-0132BFC11934}" type="presOf" srcId="{0F47FEB0-6438-4423-9C8F-E47BAE275A6F}" destId="{1314AEDE-B99B-464C-8A3B-3CE4B30DC269}" srcOrd="0" destOrd="0" presId="urn:microsoft.com/office/officeart/2005/8/layout/default"/>
    <dgm:cxn modelId="{ACCDE84A-696F-4908-9143-2B3E60405695}" type="presOf" srcId="{8268AAFA-DF97-40E3-8EF5-2A9AAAD171AA}" destId="{E1B474EB-E902-437C-BBF8-2736E93DBC2D}" srcOrd="0" destOrd="0" presId="urn:microsoft.com/office/officeart/2005/8/layout/default"/>
    <dgm:cxn modelId="{D856706D-291E-483E-A3D6-148D947192B1}" srcId="{E6B82097-368A-4F98-AC20-BF92FA71CAB7}" destId="{EB77F681-A207-4187-8FD3-85DEABF10DAC}" srcOrd="1" destOrd="0" parTransId="{250A7498-1A8E-43F4-B684-674E509F0413}" sibTransId="{47C8EBEC-E9E9-4C96-975F-43B889E98565}"/>
    <dgm:cxn modelId="{6253E674-0ABD-47F6-83DC-490505359248}" type="presOf" srcId="{E6B82097-368A-4F98-AC20-BF92FA71CAB7}" destId="{1030879E-180E-4A86-9243-F2F5755511EF}" srcOrd="0" destOrd="0" presId="urn:microsoft.com/office/officeart/2005/8/layout/default"/>
    <dgm:cxn modelId="{4196968A-E573-455E-AC87-4AA05D4EB6AD}" srcId="{E6B82097-368A-4F98-AC20-BF92FA71CAB7}" destId="{3903227B-923E-4E88-B46B-8EBFC0F09ECA}" srcOrd="4" destOrd="0" parTransId="{57754E94-0DDE-4619-85F5-3F7E3B57C7B1}" sibTransId="{7850BFBC-F131-4F4F-AA03-A81A6E60A685}"/>
    <dgm:cxn modelId="{A312038C-D97A-4DA6-9A66-7FFCF8B7794B}" type="presOf" srcId="{2E4A4E13-EA40-42DD-92BC-FB179AA17E7F}" destId="{C992ED8B-F885-488D-A451-BF0008327AD3}" srcOrd="0" destOrd="0" presId="urn:microsoft.com/office/officeart/2005/8/layout/default"/>
    <dgm:cxn modelId="{7777508D-50E7-4A79-B637-FD1F5F1DDB8C}" srcId="{E6B82097-368A-4F98-AC20-BF92FA71CAB7}" destId="{2E4A4E13-EA40-42DD-92BC-FB179AA17E7F}" srcOrd="5" destOrd="0" parTransId="{7C54D75B-0BFE-447A-B30A-A25247D05F2F}" sibTransId="{1D68BB54-FF0D-4623-8C92-8F4040EAA9F8}"/>
    <dgm:cxn modelId="{D26CC699-5FF6-4FEC-8062-88A1FE0B9F9A}" type="presOf" srcId="{EB77F681-A207-4187-8FD3-85DEABF10DAC}" destId="{0ABA1E79-33DC-4044-950A-D13D6CA2E0F3}" srcOrd="0" destOrd="0" presId="urn:microsoft.com/office/officeart/2005/8/layout/default"/>
    <dgm:cxn modelId="{516775A3-F756-42A7-AA6A-3A5DBAEAA0C5}" srcId="{E6B82097-368A-4F98-AC20-BF92FA71CAB7}" destId="{978DC8DE-F9CB-4663-9532-E3D9A671BED6}" srcOrd="6" destOrd="0" parTransId="{CA4E8841-4C5A-4430-A617-AA00BF0755C8}" sibTransId="{8CCE7B01-7124-495B-89C8-2595C6FC6D89}"/>
    <dgm:cxn modelId="{FD0894A7-57B7-4BED-AF5C-3C6BC06DFDEE}" srcId="{E6B82097-368A-4F98-AC20-BF92FA71CAB7}" destId="{0F47FEB0-6438-4423-9C8F-E47BAE275A6F}" srcOrd="2" destOrd="0" parTransId="{E76CBD21-F875-442B-AA18-3356F0E5B788}" sibTransId="{4522DB4A-23D8-4DAC-9DF9-EF8840488471}"/>
    <dgm:cxn modelId="{497C3AAA-DE93-42AD-8DA1-3B618B49B8F2}" type="presOf" srcId="{E4ADC655-99F4-4264-840C-158A5B67BDB0}" destId="{EDBE0050-ACE6-4207-B57E-900416F6FC98}" srcOrd="0" destOrd="0" presId="urn:microsoft.com/office/officeart/2005/8/layout/default"/>
    <dgm:cxn modelId="{BC23C0B0-971E-41A2-A638-0E16DC126AA3}" type="presOf" srcId="{3903227B-923E-4E88-B46B-8EBFC0F09ECA}" destId="{DE74F03F-BD59-4C67-BA54-F5CEDB5F9783}" srcOrd="0" destOrd="0" presId="urn:microsoft.com/office/officeart/2005/8/layout/default"/>
    <dgm:cxn modelId="{362B7EF2-6954-414E-8D81-28BDCCFD3C41}" srcId="{E6B82097-368A-4F98-AC20-BF92FA71CAB7}" destId="{8268AAFA-DF97-40E3-8EF5-2A9AAAD171AA}" srcOrd="3" destOrd="0" parTransId="{FE72553C-013F-4869-8C0D-D8FAF5113F33}" sibTransId="{8A4307FA-96FE-4C86-B282-76AB572F47C3}"/>
    <dgm:cxn modelId="{83623A0F-AF7F-4B59-A13D-AEEAAAA03A7F}" type="presParOf" srcId="{1030879E-180E-4A86-9243-F2F5755511EF}" destId="{EDBE0050-ACE6-4207-B57E-900416F6FC98}" srcOrd="0" destOrd="0" presId="urn:microsoft.com/office/officeart/2005/8/layout/default"/>
    <dgm:cxn modelId="{0DF2F666-167C-48BF-9DF0-03494A65ECA4}" type="presParOf" srcId="{1030879E-180E-4A86-9243-F2F5755511EF}" destId="{1C654B98-A0A6-47DD-BD23-2CC8628165D3}" srcOrd="1" destOrd="0" presId="urn:microsoft.com/office/officeart/2005/8/layout/default"/>
    <dgm:cxn modelId="{317A1233-2B25-4C9F-B95D-E55E74F86F35}" type="presParOf" srcId="{1030879E-180E-4A86-9243-F2F5755511EF}" destId="{0ABA1E79-33DC-4044-950A-D13D6CA2E0F3}" srcOrd="2" destOrd="0" presId="urn:microsoft.com/office/officeart/2005/8/layout/default"/>
    <dgm:cxn modelId="{9F1D0FD8-4AB7-4921-B654-7AC7FA2D6671}" type="presParOf" srcId="{1030879E-180E-4A86-9243-F2F5755511EF}" destId="{A41CF806-13D8-4BED-9860-99E4138CDF40}" srcOrd="3" destOrd="0" presId="urn:microsoft.com/office/officeart/2005/8/layout/default"/>
    <dgm:cxn modelId="{62748551-7D37-4AA9-8936-9117ADF094BD}" type="presParOf" srcId="{1030879E-180E-4A86-9243-F2F5755511EF}" destId="{1314AEDE-B99B-464C-8A3B-3CE4B30DC269}" srcOrd="4" destOrd="0" presId="urn:microsoft.com/office/officeart/2005/8/layout/default"/>
    <dgm:cxn modelId="{9DE8A32D-88DB-4578-A51C-65289BE829F3}" type="presParOf" srcId="{1030879E-180E-4A86-9243-F2F5755511EF}" destId="{A55709A5-E14A-4A2E-834E-5C72DE4136B0}" srcOrd="5" destOrd="0" presId="urn:microsoft.com/office/officeart/2005/8/layout/default"/>
    <dgm:cxn modelId="{8D8BBA16-C527-4BD5-BC78-FF3E58994C45}" type="presParOf" srcId="{1030879E-180E-4A86-9243-F2F5755511EF}" destId="{E1B474EB-E902-437C-BBF8-2736E93DBC2D}" srcOrd="6" destOrd="0" presId="urn:microsoft.com/office/officeart/2005/8/layout/default"/>
    <dgm:cxn modelId="{1011CE57-CE53-441F-85A0-47770132CF51}" type="presParOf" srcId="{1030879E-180E-4A86-9243-F2F5755511EF}" destId="{7FBB77D5-33F5-48C5-8959-E094ADCFB1BB}" srcOrd="7" destOrd="0" presId="urn:microsoft.com/office/officeart/2005/8/layout/default"/>
    <dgm:cxn modelId="{DF948FCB-8560-4983-B121-1E49E2D3DFAC}" type="presParOf" srcId="{1030879E-180E-4A86-9243-F2F5755511EF}" destId="{DE74F03F-BD59-4C67-BA54-F5CEDB5F9783}" srcOrd="8" destOrd="0" presId="urn:microsoft.com/office/officeart/2005/8/layout/default"/>
    <dgm:cxn modelId="{8ADB08BC-909A-4DB7-A7AE-49EA01F88756}" type="presParOf" srcId="{1030879E-180E-4A86-9243-F2F5755511EF}" destId="{CB2978C3-56D5-4EBE-A3BD-CFA11CB97496}" srcOrd="9" destOrd="0" presId="urn:microsoft.com/office/officeart/2005/8/layout/default"/>
    <dgm:cxn modelId="{A79B2389-E182-4EFF-97AE-F869431027AD}" type="presParOf" srcId="{1030879E-180E-4A86-9243-F2F5755511EF}" destId="{C992ED8B-F885-488D-A451-BF0008327AD3}" srcOrd="10" destOrd="0" presId="urn:microsoft.com/office/officeart/2005/8/layout/default"/>
    <dgm:cxn modelId="{D9FA2D42-56DB-4DD4-97BB-B22188876D58}" type="presParOf" srcId="{1030879E-180E-4A86-9243-F2F5755511EF}" destId="{9661958E-029A-492B-B09F-C270A4F9D708}" srcOrd="11" destOrd="0" presId="urn:microsoft.com/office/officeart/2005/8/layout/default"/>
    <dgm:cxn modelId="{16F41456-F963-4D05-80CB-1B82E5E28DA5}" type="presParOf" srcId="{1030879E-180E-4A86-9243-F2F5755511EF}" destId="{D47094EE-6A58-4FAA-9C76-720B13C2BB10}"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B78A7-C0E5-4697-BD6C-1A73D695B0B3}">
      <dsp:nvSpPr>
        <dsp:cNvPr id="0" name=""/>
        <dsp:cNvSpPr/>
      </dsp:nvSpPr>
      <dsp:spPr>
        <a:xfrm>
          <a:off x="0" y="0"/>
          <a:ext cx="6256863" cy="10541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omic Sans MS" panose="030F0702030302020204" pitchFamily="66" charset="0"/>
            </a:rPr>
            <a:t>This section involves the recommendation of diet as per persons BMI, Age group, Gender and disease. It also includes a meal planner and a food database. </a:t>
          </a:r>
        </a:p>
      </dsp:txBody>
      <dsp:txXfrm>
        <a:off x="51460" y="51460"/>
        <a:ext cx="6153943" cy="951250"/>
      </dsp:txXfrm>
    </dsp:sp>
    <dsp:sp modelId="{82CEEA11-A73E-493B-9A75-A37150B1ABC1}">
      <dsp:nvSpPr>
        <dsp:cNvPr id="0" name=""/>
        <dsp:cNvSpPr/>
      </dsp:nvSpPr>
      <dsp:spPr>
        <a:xfrm>
          <a:off x="0" y="1132383"/>
          <a:ext cx="6256863" cy="10541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onsolas" panose="020B0609020204030204" pitchFamily="49" charset="0"/>
            </a:rPr>
            <a:t>The innovative element we proposed is elements of healthy kitchen.</a:t>
          </a:r>
        </a:p>
      </dsp:txBody>
      <dsp:txXfrm>
        <a:off x="51460" y="1183843"/>
        <a:ext cx="6153943" cy="951250"/>
      </dsp:txXfrm>
    </dsp:sp>
    <dsp:sp modelId="{48234910-9A75-4265-8A17-BC5BD8264B0C}">
      <dsp:nvSpPr>
        <dsp:cNvPr id="0" name=""/>
        <dsp:cNvSpPr/>
      </dsp:nvSpPr>
      <dsp:spPr>
        <a:xfrm>
          <a:off x="0" y="2235513"/>
          <a:ext cx="6256863" cy="10541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omic Sans MS" panose="030F0702030302020204" pitchFamily="66" charset="0"/>
            </a:rPr>
            <a:t>We are also planning to add the concept of Satvik , Rajsik and Tamsik food.</a:t>
          </a:r>
        </a:p>
      </dsp:txBody>
      <dsp:txXfrm>
        <a:off x="51460" y="2286973"/>
        <a:ext cx="6153943" cy="95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E0050-ACE6-4207-B57E-900416F6FC98}">
      <dsp:nvSpPr>
        <dsp:cNvPr id="0" name=""/>
        <dsp:cNvSpPr/>
      </dsp:nvSpPr>
      <dsp:spPr>
        <a:xfrm>
          <a:off x="297859" y="2325"/>
          <a:ext cx="2461474" cy="147688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Personality development section.</a:t>
          </a:r>
        </a:p>
      </dsp:txBody>
      <dsp:txXfrm>
        <a:off x="297859" y="2325"/>
        <a:ext cx="2461474" cy="1476884"/>
      </dsp:txXfrm>
    </dsp:sp>
    <dsp:sp modelId="{0ABA1E79-33DC-4044-950A-D13D6CA2E0F3}">
      <dsp:nvSpPr>
        <dsp:cNvPr id="0" name=""/>
        <dsp:cNvSpPr/>
      </dsp:nvSpPr>
      <dsp:spPr>
        <a:xfrm>
          <a:off x="3005481" y="2325"/>
          <a:ext cx="2461474" cy="147688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Elements of healthy kitchen.</a:t>
          </a:r>
        </a:p>
      </dsp:txBody>
      <dsp:txXfrm>
        <a:off x="3005481" y="2325"/>
        <a:ext cx="2461474" cy="1476884"/>
      </dsp:txXfrm>
    </dsp:sp>
    <dsp:sp modelId="{1314AEDE-B99B-464C-8A3B-3CE4B30DC269}">
      <dsp:nvSpPr>
        <dsp:cNvPr id="0" name=""/>
        <dsp:cNvSpPr/>
      </dsp:nvSpPr>
      <dsp:spPr>
        <a:xfrm>
          <a:off x="5713103" y="2325"/>
          <a:ext cx="2461474" cy="147688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Satvik, Rajsik, Tamsik concept.</a:t>
          </a:r>
        </a:p>
      </dsp:txBody>
      <dsp:txXfrm>
        <a:off x="5713103" y="2325"/>
        <a:ext cx="2461474" cy="1476884"/>
      </dsp:txXfrm>
    </dsp:sp>
    <dsp:sp modelId="{E1B474EB-E902-437C-BBF8-2736E93DBC2D}">
      <dsp:nvSpPr>
        <dsp:cNvPr id="0" name=""/>
        <dsp:cNvSpPr/>
      </dsp:nvSpPr>
      <dsp:spPr>
        <a:xfrm>
          <a:off x="297859" y="1725358"/>
          <a:ext cx="2461474" cy="147688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Personalize routine planner as per profession.</a:t>
          </a:r>
        </a:p>
      </dsp:txBody>
      <dsp:txXfrm>
        <a:off x="297859" y="1725358"/>
        <a:ext cx="2461474" cy="1476884"/>
      </dsp:txXfrm>
    </dsp:sp>
    <dsp:sp modelId="{DE74F03F-BD59-4C67-BA54-F5CEDB5F9783}">
      <dsp:nvSpPr>
        <dsp:cNvPr id="0" name=""/>
        <dsp:cNvSpPr/>
      </dsp:nvSpPr>
      <dsp:spPr>
        <a:xfrm>
          <a:off x="3005481" y="1725358"/>
          <a:ext cx="2461474" cy="147688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Lesson wise plan for yogic practices and workouts.</a:t>
          </a:r>
        </a:p>
      </dsp:txBody>
      <dsp:txXfrm>
        <a:off x="3005481" y="1725358"/>
        <a:ext cx="2461474" cy="1476884"/>
      </dsp:txXfrm>
    </dsp:sp>
    <dsp:sp modelId="{C992ED8B-F885-488D-A451-BF0008327AD3}">
      <dsp:nvSpPr>
        <dsp:cNvPr id="0" name=""/>
        <dsp:cNvSpPr/>
      </dsp:nvSpPr>
      <dsp:spPr>
        <a:xfrm>
          <a:off x="5713103" y="1725358"/>
          <a:ext cx="2461474" cy="147688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Health worksheets/assesments.</a:t>
          </a:r>
        </a:p>
      </dsp:txBody>
      <dsp:txXfrm>
        <a:off x="5713103" y="1725358"/>
        <a:ext cx="2461474" cy="1476884"/>
      </dsp:txXfrm>
    </dsp:sp>
    <dsp:sp modelId="{D47094EE-6A58-4FAA-9C76-720B13C2BB10}">
      <dsp:nvSpPr>
        <dsp:cNvPr id="0" name=""/>
        <dsp:cNvSpPr/>
      </dsp:nvSpPr>
      <dsp:spPr>
        <a:xfrm>
          <a:off x="3005481" y="3448390"/>
          <a:ext cx="2461474" cy="147688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Know yourself(intrapersonal analysis).</a:t>
          </a:r>
        </a:p>
      </dsp:txBody>
      <dsp:txXfrm>
        <a:off x="3005481" y="3448390"/>
        <a:ext cx="2461474" cy="14768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78DCC8-EB48-49A5-ACF2-C8E64ED77186}"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81908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78DCC8-EB48-49A5-ACF2-C8E64ED77186}"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4132341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78DCC8-EB48-49A5-ACF2-C8E64ED77186}"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E710D-2F45-4285-939C-3D16C20866A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2072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78DCC8-EB48-49A5-ACF2-C8E64ED77186}"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402782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78DCC8-EB48-49A5-ACF2-C8E64ED77186}"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E710D-2F45-4285-939C-3D16C20866A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9430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78DCC8-EB48-49A5-ACF2-C8E64ED77186}"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1109200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78DCC8-EB48-49A5-ACF2-C8E64ED77186}"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3962861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78DCC8-EB48-49A5-ACF2-C8E64ED77186}"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373901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78DCC8-EB48-49A5-ACF2-C8E64ED77186}"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126874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78DCC8-EB48-49A5-ACF2-C8E64ED77186}"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24781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78DCC8-EB48-49A5-ACF2-C8E64ED77186}"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175038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78DCC8-EB48-49A5-ACF2-C8E64ED77186}" type="datetimeFigureOut">
              <a:rPr lang="en-IN" smtClean="0"/>
              <a:t>02-02-2024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302910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78DCC8-EB48-49A5-ACF2-C8E64ED77186}" type="datetimeFigureOut">
              <a:rPr lang="en-IN" smtClean="0"/>
              <a:t>02-02-2024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375808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8DCC8-EB48-49A5-ACF2-C8E64ED77186}" type="datetimeFigureOut">
              <a:rPr lang="en-IN" smtClean="0"/>
              <a:t>02-02-2024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336825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78DCC8-EB48-49A5-ACF2-C8E64ED77186}"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403737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78DCC8-EB48-49A5-ACF2-C8E64ED77186}"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0E710D-2F45-4285-939C-3D16C20866A2}" type="slidenum">
              <a:rPr lang="en-IN" smtClean="0"/>
              <a:t>‹#›</a:t>
            </a:fld>
            <a:endParaRPr lang="en-IN"/>
          </a:p>
        </p:txBody>
      </p:sp>
    </p:spTree>
    <p:extLst>
      <p:ext uri="{BB962C8B-B14F-4D97-AF65-F5344CB8AC3E}">
        <p14:creationId xmlns:p14="http://schemas.microsoft.com/office/powerpoint/2010/main" val="125253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78DCC8-EB48-49A5-ACF2-C8E64ED77186}" type="datetimeFigureOut">
              <a:rPr lang="en-IN" smtClean="0"/>
              <a:t>02-02-2024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0E710D-2F45-4285-939C-3D16C20866A2}" type="slidenum">
              <a:rPr lang="en-IN" smtClean="0"/>
              <a:t>‹#›</a:t>
            </a:fld>
            <a:endParaRPr lang="en-IN"/>
          </a:p>
        </p:txBody>
      </p:sp>
    </p:spTree>
    <p:extLst>
      <p:ext uri="{BB962C8B-B14F-4D97-AF65-F5344CB8AC3E}">
        <p14:creationId xmlns:p14="http://schemas.microsoft.com/office/powerpoint/2010/main" val="2509426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xels.com/photo/healthy-mind-mental-health-mental-wellness-mindfulness-2377075/"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enago.com/academy/healthy-diet-can-help-combat-depression/" TargetMode="External"/><Relationship Id="rId3" Type="http://schemas.openxmlformats.org/officeDocument/2006/relationships/diagramLayout" Target="../diagrams/layout1.xml"/><Relationship Id="rId7" Type="http://schemas.openxmlformats.org/officeDocument/2006/relationships/image" Target="../media/image9.jpg"/><Relationship Id="rId12" Type="http://schemas.openxmlformats.org/officeDocument/2006/relationships/hyperlink" Target="https://www.pngall.com/diet-png/"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1.png"/><Relationship Id="rId5" Type="http://schemas.openxmlformats.org/officeDocument/2006/relationships/diagramColors" Target="../diagrams/colors1.xml"/><Relationship Id="rId10" Type="http://schemas.openxmlformats.org/officeDocument/2006/relationships/hyperlink" Target="http://food.ndtv.com/food-drinks/the-ideal-balanced-diet-what-should-you-really-eat-1214286" TargetMode="External"/><Relationship Id="rId4" Type="http://schemas.openxmlformats.org/officeDocument/2006/relationships/diagramQuickStyle" Target="../diagrams/quickStyle1.xml"/><Relationship Id="rId9"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ocusfitness.net/stock-photos/downloads/fitness-man-running-park/"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4418" y="325503"/>
            <a:ext cx="6287786" cy="952309"/>
          </a:xfrm>
        </p:spPr>
        <p:txBody>
          <a:bodyPr>
            <a:normAutofit fontScale="90000"/>
          </a:bodyPr>
          <a:lstStyle/>
          <a:p>
            <a:pPr algn="ctr"/>
            <a:endParaRPr lang="en-US" sz="6600" dirty="0">
              <a:solidFill>
                <a:schemeClr val="tx1"/>
              </a:solidFill>
            </a:endParaRPr>
          </a:p>
        </p:txBody>
      </p:sp>
      <p:sp>
        <p:nvSpPr>
          <p:cNvPr id="3" name="Subtitle 2"/>
          <p:cNvSpPr>
            <a:spLocks noGrp="1"/>
          </p:cNvSpPr>
          <p:nvPr>
            <p:ph type="subTitle" idx="1"/>
          </p:nvPr>
        </p:nvSpPr>
        <p:spPr>
          <a:xfrm>
            <a:off x="1624316" y="5896194"/>
            <a:ext cx="7387993" cy="530007"/>
          </a:xfrm>
        </p:spPr>
        <p:txBody>
          <a:bodyPr vert="horz" lIns="91440" tIns="45720" rIns="91440" bIns="45720" rtlCol="0">
            <a:normAutofit/>
          </a:bodyPr>
          <a:lstStyle/>
          <a:p>
            <a:endParaRPr lang="en-US" dirty="0">
              <a:solidFill>
                <a:schemeClr val="tx1"/>
              </a:solidFill>
            </a:endParaRPr>
          </a:p>
        </p:txBody>
      </p:sp>
      <p:pic>
        <p:nvPicPr>
          <p:cNvPr id="5" name="Picture 4">
            <a:extLst>
              <a:ext uri="{FF2B5EF4-FFF2-40B4-BE49-F238E27FC236}">
                <a16:creationId xmlns:a16="http://schemas.microsoft.com/office/drawing/2014/main" id="{605D92CE-1DDB-1E6E-3868-DE3E0F0C5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204" y="0"/>
            <a:ext cx="6858000" cy="6858000"/>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49F4-026F-8372-E181-C14E8427B5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1D2A5F-6240-BA36-5DE6-6A11E16C881C}"/>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A682B50F-E7F1-D006-141F-C413B7D3B62F}"/>
              </a:ext>
            </a:extLst>
          </p:cNvPr>
          <p:cNvGrpSpPr/>
          <p:nvPr/>
        </p:nvGrpSpPr>
        <p:grpSpPr>
          <a:xfrm>
            <a:off x="1202266" y="945196"/>
            <a:ext cx="9787466" cy="4967608"/>
            <a:chOff x="0" y="0"/>
            <a:chExt cx="6476340" cy="2543524"/>
          </a:xfrm>
        </p:grpSpPr>
        <p:pic>
          <p:nvPicPr>
            <p:cNvPr id="5" name="Picture 4">
              <a:extLst>
                <a:ext uri="{FF2B5EF4-FFF2-40B4-BE49-F238E27FC236}">
                  <a16:creationId xmlns:a16="http://schemas.microsoft.com/office/drawing/2014/main" id="{5E9B9AC4-D6A4-57BC-8385-64DE43945022}"/>
                </a:ext>
              </a:extLst>
            </p:cNvPr>
            <p:cNvPicPr>
              <a:picLocks noChangeAspect="1"/>
            </p:cNvPicPr>
            <p:nvPr/>
          </p:nvPicPr>
          <p:blipFill>
            <a:blip r:embed="rId2"/>
            <a:stretch>
              <a:fillRect/>
            </a:stretch>
          </p:blipFill>
          <p:spPr>
            <a:xfrm>
              <a:off x="0" y="0"/>
              <a:ext cx="3238171" cy="2543522"/>
            </a:xfrm>
            <a:prstGeom prst="rect">
              <a:avLst/>
            </a:prstGeom>
          </p:spPr>
        </p:pic>
        <p:pic>
          <p:nvPicPr>
            <p:cNvPr id="6" name="Picture 5">
              <a:extLst>
                <a:ext uri="{FF2B5EF4-FFF2-40B4-BE49-F238E27FC236}">
                  <a16:creationId xmlns:a16="http://schemas.microsoft.com/office/drawing/2014/main" id="{10A66F27-1373-5EC9-F82C-492BDDACF074}"/>
                </a:ext>
              </a:extLst>
            </p:cNvPr>
            <p:cNvPicPr>
              <a:picLocks noChangeAspect="1"/>
            </p:cNvPicPr>
            <p:nvPr/>
          </p:nvPicPr>
          <p:blipFill>
            <a:blip r:embed="rId3"/>
            <a:stretch>
              <a:fillRect/>
            </a:stretch>
          </p:blipFill>
          <p:spPr>
            <a:xfrm>
              <a:off x="3094233" y="1"/>
              <a:ext cx="3382107" cy="2543523"/>
            </a:xfrm>
            <a:prstGeom prst="rect">
              <a:avLst/>
            </a:prstGeom>
          </p:spPr>
        </p:pic>
      </p:grpSp>
    </p:spTree>
    <p:extLst>
      <p:ext uri="{BB962C8B-B14F-4D97-AF65-F5344CB8AC3E}">
        <p14:creationId xmlns:p14="http://schemas.microsoft.com/office/powerpoint/2010/main" val="61409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9618-0C3F-4247-99DB-8B22A8736473}"/>
              </a:ext>
            </a:extLst>
          </p:cNvPr>
          <p:cNvSpPr>
            <a:spLocks noGrp="1"/>
          </p:cNvSpPr>
          <p:nvPr>
            <p:ph type="title"/>
          </p:nvPr>
        </p:nvSpPr>
        <p:spPr>
          <a:xfrm>
            <a:off x="772190" y="736598"/>
            <a:ext cx="4802185" cy="956735"/>
          </a:xfrm>
        </p:spPr>
        <p:txBody>
          <a:bodyPr>
            <a:normAutofit/>
          </a:bodyPr>
          <a:lstStyle/>
          <a:p>
            <a:pPr marL="571500" indent="-571500">
              <a:buFont typeface="Wingdings" panose="05000000000000000000" pitchFamily="2" charset="2"/>
              <a:buChar char="q"/>
            </a:pPr>
            <a:r>
              <a:rPr lang="en-US" sz="4400" b="1" dirty="0">
                <a:solidFill>
                  <a:schemeClr val="tx1"/>
                </a:solidFill>
                <a:latin typeface="Consolas" panose="020B0609020204030204" pitchFamily="49" charset="0"/>
                <a:cs typeface="Calibri Light"/>
              </a:rPr>
              <a:t>MENTAL HEALTH</a:t>
            </a:r>
          </a:p>
        </p:txBody>
      </p:sp>
      <p:sp>
        <p:nvSpPr>
          <p:cNvPr id="3" name="Content Placeholder 2">
            <a:extLst>
              <a:ext uri="{FF2B5EF4-FFF2-40B4-BE49-F238E27FC236}">
                <a16:creationId xmlns:a16="http://schemas.microsoft.com/office/drawing/2014/main" id="{7C095248-9764-4A44-9570-38F1E45C3550}"/>
              </a:ext>
            </a:extLst>
          </p:cNvPr>
          <p:cNvSpPr>
            <a:spLocks noGrp="1"/>
          </p:cNvSpPr>
          <p:nvPr>
            <p:ph idx="1"/>
          </p:nvPr>
        </p:nvSpPr>
        <p:spPr>
          <a:xfrm>
            <a:off x="772191" y="1693333"/>
            <a:ext cx="4802184" cy="2917578"/>
          </a:xfrm>
        </p:spPr>
        <p:txBody>
          <a:bodyPr vert="horz" lIns="91440" tIns="45720" rIns="91440" bIns="45720" rtlCol="0">
            <a:normAutofit/>
          </a:bodyPr>
          <a:lstStyle/>
          <a:p>
            <a:endParaRPr lang="en-US" sz="2000" b="1" dirty="0">
              <a:latin typeface="Comic Sans MS" panose="030F0702030302020204" pitchFamily="66" charset="0"/>
              <a:cs typeface="Calibri"/>
            </a:endParaRPr>
          </a:p>
          <a:p>
            <a:r>
              <a:rPr lang="en-US" sz="2000" b="1" dirty="0">
                <a:latin typeface="Comic Sans MS" panose="030F0702030302020204" pitchFamily="66" charset="0"/>
                <a:ea typeface="+mn-lt"/>
                <a:cs typeface="+mn-lt"/>
              </a:rPr>
              <a:t> This section focusses on mental health and addresses problems like stress anxiety depression. </a:t>
            </a:r>
            <a:endParaRPr lang="en-US" sz="2000" b="1" dirty="0">
              <a:latin typeface="Comic Sans MS" panose="030F0702030302020204" pitchFamily="66" charset="0"/>
            </a:endParaRPr>
          </a:p>
          <a:p>
            <a:pPr>
              <a:buSzPct val="114999"/>
            </a:pPr>
            <a:r>
              <a:rPr lang="en-US" sz="2000" b="1" dirty="0">
                <a:latin typeface="Comic Sans MS" panose="030F0702030302020204" pitchFamily="66" charset="0"/>
                <a:cs typeface="Calibri"/>
              </a:rPr>
              <a:t>Analysis of mental health through various set of questions.</a:t>
            </a:r>
          </a:p>
          <a:p>
            <a:endParaRPr lang="en-US" sz="2000" b="1" dirty="0">
              <a:latin typeface="Comic Sans MS" panose="030F0702030302020204" pitchFamily="66" charset="0"/>
              <a:cs typeface="Calibri"/>
            </a:endParaRPr>
          </a:p>
          <a:p>
            <a:endParaRPr lang="en-US" sz="2000" b="1" dirty="0">
              <a:latin typeface="Comic Sans MS" panose="030F0702030302020204" pitchFamily="66" charset="0"/>
              <a:cs typeface="Calibri"/>
            </a:endParaRPr>
          </a:p>
        </p:txBody>
      </p:sp>
      <p:pic>
        <p:nvPicPr>
          <p:cNvPr id="4" name="Picture 4">
            <a:extLst>
              <a:ext uri="{FF2B5EF4-FFF2-40B4-BE49-F238E27FC236}">
                <a16:creationId xmlns:a16="http://schemas.microsoft.com/office/drawing/2014/main" id="{50284055-97D3-4990-AE44-ED0697E0746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438" r="15438"/>
          <a:stretch/>
        </p:blipFill>
        <p:spPr>
          <a:xfrm>
            <a:off x="5477934" y="1399521"/>
            <a:ext cx="6163733" cy="3505202"/>
          </a:xfrm>
          <a:prstGeom prst="rect">
            <a:avLst/>
          </a:prstGeom>
        </p:spPr>
      </p:pic>
    </p:spTree>
    <p:extLst>
      <p:ext uri="{BB962C8B-B14F-4D97-AF65-F5344CB8AC3E}">
        <p14:creationId xmlns:p14="http://schemas.microsoft.com/office/powerpoint/2010/main" val="374014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F98F-5CC5-4136-B660-8A82953A24BE}"/>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dirty="0">
                <a:solidFill>
                  <a:srgbClr val="262626"/>
                </a:solidFill>
                <a:latin typeface="Consolas" panose="020B0609020204030204" pitchFamily="49" charset="0"/>
              </a:rPr>
              <a:t>INNOVATIVE FEATURES</a:t>
            </a:r>
          </a:p>
        </p:txBody>
      </p:sp>
      <p:graphicFrame>
        <p:nvGraphicFramePr>
          <p:cNvPr id="7" name="Content Placeholder 2">
            <a:extLst>
              <a:ext uri="{FF2B5EF4-FFF2-40B4-BE49-F238E27FC236}">
                <a16:creationId xmlns:a16="http://schemas.microsoft.com/office/drawing/2014/main" id="{24A5D7DE-E82A-7E2A-9612-432B51C5386E}"/>
              </a:ext>
            </a:extLst>
          </p:cNvPr>
          <p:cNvGraphicFramePr>
            <a:graphicFrameLocks noGrp="1"/>
          </p:cNvGraphicFramePr>
          <p:nvPr>
            <p:ph idx="1"/>
          </p:nvPr>
        </p:nvGraphicFramePr>
        <p:xfrm>
          <a:off x="189079" y="1930399"/>
          <a:ext cx="8472438" cy="4927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Chart, sunburst chart&#10;&#10;Description automatically generated">
            <a:extLst>
              <a:ext uri="{FF2B5EF4-FFF2-40B4-BE49-F238E27FC236}">
                <a16:creationId xmlns:a16="http://schemas.microsoft.com/office/drawing/2014/main" id="{97407660-5A78-41C8-BFFA-C5FA1D750D24}"/>
              </a:ext>
            </a:extLst>
          </p:cNvPr>
          <p:cNvPicPr>
            <a:picLocks noChangeAspect="1"/>
          </p:cNvPicPr>
          <p:nvPr/>
        </p:nvPicPr>
        <p:blipFill>
          <a:blip r:embed="rId7"/>
          <a:stretch>
            <a:fillRect/>
          </a:stretch>
        </p:blipFill>
        <p:spPr>
          <a:xfrm>
            <a:off x="8661517" y="1930398"/>
            <a:ext cx="3530483" cy="2812190"/>
          </a:xfrm>
          <a:prstGeom prst="rect">
            <a:avLst/>
          </a:prstGeom>
          <a:ln w="57150" cmpd="thickThin">
            <a:solidFill>
              <a:srgbClr val="7F7F7F"/>
            </a:solidFill>
            <a:miter lim="800000"/>
          </a:ln>
        </p:spPr>
      </p:pic>
    </p:spTree>
    <p:extLst>
      <p:ext uri="{BB962C8B-B14F-4D97-AF65-F5344CB8AC3E}">
        <p14:creationId xmlns:p14="http://schemas.microsoft.com/office/powerpoint/2010/main" val="3424866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DC8B-5C3E-A202-6BA8-DE5190C50BCD}"/>
              </a:ext>
            </a:extLst>
          </p:cNvPr>
          <p:cNvSpPr>
            <a:spLocks noGrp="1"/>
          </p:cNvSpPr>
          <p:nvPr>
            <p:ph type="title"/>
          </p:nvPr>
        </p:nvSpPr>
        <p:spPr>
          <a:xfrm>
            <a:off x="1761066" y="609600"/>
            <a:ext cx="8669866" cy="1320800"/>
          </a:xfrm>
        </p:spPr>
        <p:txBody>
          <a:bodyPr/>
          <a:lstStyle/>
          <a:p>
            <a:pPr marL="571500" indent="-571500" algn="ctr">
              <a:buFont typeface="Wingdings" panose="05000000000000000000" pitchFamily="2" charset="2"/>
              <a:buChar char="q"/>
            </a:pPr>
            <a:r>
              <a:rPr lang="en-US" sz="4400" b="1" dirty="0">
                <a:solidFill>
                  <a:schemeClr val="tx1"/>
                </a:solidFill>
                <a:latin typeface="Consolas" panose="020B0609020204030204" pitchFamily="49" charset="0"/>
                <a:cs typeface="Calibri Light"/>
              </a:rPr>
              <a:t>HEALTH CARD</a:t>
            </a:r>
            <a:endParaRPr lang="en-IN" b="1" dirty="0">
              <a:solidFill>
                <a:schemeClr val="tx1"/>
              </a:solidFill>
              <a:latin typeface="Consolas" panose="020B0609020204030204" pitchFamily="49" charset="0"/>
            </a:endParaRPr>
          </a:p>
        </p:txBody>
      </p:sp>
      <p:pic>
        <p:nvPicPr>
          <p:cNvPr id="4" name="Picture 4" descr="Graphical user interface, application&#10;&#10;Description automatically generated">
            <a:extLst>
              <a:ext uri="{FF2B5EF4-FFF2-40B4-BE49-F238E27FC236}">
                <a16:creationId xmlns:a16="http://schemas.microsoft.com/office/drawing/2014/main" id="{93E01630-460F-039E-B649-22C5EAF20F21}"/>
              </a:ext>
            </a:extLst>
          </p:cNvPr>
          <p:cNvPicPr>
            <a:picLocks noGrp="1" noChangeAspect="1"/>
          </p:cNvPicPr>
          <p:nvPr>
            <p:ph idx="1"/>
          </p:nvPr>
        </p:nvPicPr>
        <p:blipFill rotWithShape="1">
          <a:blip r:embed="rId2"/>
          <a:stretch/>
        </p:blipFill>
        <p:spPr>
          <a:xfrm>
            <a:off x="1980387" y="2160588"/>
            <a:ext cx="5991263" cy="3881437"/>
          </a:xfrm>
          <a:prstGeom prst="rect">
            <a:avLst/>
          </a:prstGeom>
        </p:spPr>
      </p:pic>
    </p:spTree>
    <p:extLst>
      <p:ext uri="{BB962C8B-B14F-4D97-AF65-F5344CB8AC3E}">
        <p14:creationId xmlns:p14="http://schemas.microsoft.com/office/powerpoint/2010/main" val="5293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8FAA-7C6D-498E-9111-5FBC9B2C50FB}"/>
              </a:ext>
            </a:extLst>
          </p:cNvPr>
          <p:cNvSpPr>
            <a:spLocks noGrp="1"/>
          </p:cNvSpPr>
          <p:nvPr>
            <p:ph type="title"/>
          </p:nvPr>
        </p:nvSpPr>
        <p:spPr>
          <a:xfrm>
            <a:off x="613533" y="2378412"/>
            <a:ext cx="5482467" cy="2101175"/>
          </a:xfrm>
        </p:spPr>
        <p:txBody>
          <a:bodyPr>
            <a:noAutofit/>
          </a:bodyPr>
          <a:lstStyle/>
          <a:p>
            <a:pPr algn="just">
              <a:lnSpc>
                <a:spcPct val="90000"/>
              </a:lnSpc>
            </a:pPr>
            <a:r>
              <a:rPr lang="en-US" sz="2400" b="1" dirty="0">
                <a:solidFill>
                  <a:schemeClr val="tx1"/>
                </a:solidFill>
                <a:latin typeface="Comic Sans MS" panose="030F0702030302020204" pitchFamily="66" charset="0"/>
                <a:ea typeface="+mn-lt"/>
                <a:cs typeface="+mn-lt"/>
              </a:rPr>
              <a:t>Health journal is like a blog spot. It addresses the problem of lack of health and nutritional information it has various articles regarding different health issues and ongoing health problems.</a:t>
            </a:r>
            <a:br>
              <a:rPr lang="en-US" sz="2400" b="1" dirty="0">
                <a:solidFill>
                  <a:schemeClr val="tx1"/>
                </a:solidFill>
                <a:latin typeface="Comic Sans MS" panose="030F0702030302020204" pitchFamily="66" charset="0"/>
                <a:cs typeface="Calibri"/>
              </a:rPr>
            </a:br>
            <a:endParaRPr lang="en-US" sz="4000" b="1" dirty="0">
              <a:solidFill>
                <a:schemeClr val="tx1"/>
              </a:solidFill>
              <a:latin typeface="Comic Sans MS" panose="030F0702030302020204" pitchFamily="66" charset="0"/>
              <a:cs typeface="Calibri Light"/>
            </a:endParaRPr>
          </a:p>
        </p:txBody>
      </p:sp>
      <p:pic>
        <p:nvPicPr>
          <p:cNvPr id="4" name="Picture 4">
            <a:extLst>
              <a:ext uri="{FF2B5EF4-FFF2-40B4-BE49-F238E27FC236}">
                <a16:creationId xmlns:a16="http://schemas.microsoft.com/office/drawing/2014/main" id="{F6DE9D10-8E99-4405-8B5C-242BA24E62F1}"/>
              </a:ext>
            </a:extLst>
          </p:cNvPr>
          <p:cNvPicPr>
            <a:picLocks noChangeAspect="1"/>
          </p:cNvPicPr>
          <p:nvPr/>
        </p:nvPicPr>
        <p:blipFill>
          <a:blip r:embed="rId2">
            <a:extLst>
              <a:ext uri="{28A0092B-C50C-407E-A947-70E740481C1C}">
                <a14:useLocalDpi xmlns:a14="http://schemas.microsoft.com/office/drawing/2010/main" val="0"/>
              </a:ext>
            </a:extLst>
          </a:blip>
          <a:srcRect l="2242" r="2242"/>
          <a:stretch/>
        </p:blipFill>
        <p:spPr>
          <a:xfrm>
            <a:off x="6314166" y="0"/>
            <a:ext cx="5877834" cy="6858000"/>
          </a:xfrm>
          <a:prstGeom prst="rect">
            <a:avLst/>
          </a:prstGeom>
        </p:spPr>
      </p:pic>
      <p:sp>
        <p:nvSpPr>
          <p:cNvPr id="3" name="Title 1">
            <a:extLst>
              <a:ext uri="{FF2B5EF4-FFF2-40B4-BE49-F238E27FC236}">
                <a16:creationId xmlns:a16="http://schemas.microsoft.com/office/drawing/2014/main" id="{2881315E-DA56-F4D1-529B-27D31E8776B9}"/>
              </a:ext>
            </a:extLst>
          </p:cNvPr>
          <p:cNvSpPr txBox="1">
            <a:spLocks/>
          </p:cNvSpPr>
          <p:nvPr/>
        </p:nvSpPr>
        <p:spPr>
          <a:xfrm>
            <a:off x="613533" y="1162094"/>
            <a:ext cx="4720467"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lnSpc>
                <a:spcPct val="90000"/>
              </a:lnSpc>
              <a:buFont typeface="Wingdings" panose="05000000000000000000" pitchFamily="2" charset="2"/>
              <a:buChar char="q"/>
            </a:pPr>
            <a:r>
              <a:rPr lang="en-US" sz="3600" b="1" dirty="0">
                <a:solidFill>
                  <a:schemeClr val="tx1"/>
                </a:solidFill>
                <a:cs typeface="Calibri Light"/>
              </a:rPr>
              <a:t>HEALTH JOURNAL</a:t>
            </a:r>
            <a:endParaRPr lang="en-US" sz="4000" b="1" dirty="0">
              <a:solidFill>
                <a:schemeClr val="tx1"/>
              </a:solidFill>
              <a:cs typeface="Calibri Light"/>
            </a:endParaRPr>
          </a:p>
        </p:txBody>
      </p:sp>
    </p:spTree>
    <p:extLst>
      <p:ext uri="{BB962C8B-B14F-4D97-AF65-F5344CB8AC3E}">
        <p14:creationId xmlns:p14="http://schemas.microsoft.com/office/powerpoint/2010/main" val="321907816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C426-807A-EFAD-8F35-56DBAAEF5A8F}"/>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IN" b="1" dirty="0">
                <a:solidFill>
                  <a:schemeClr val="tx1"/>
                </a:solidFill>
                <a:latin typeface="Consolas" panose="020B0609020204030204" pitchFamily="49" charset="0"/>
              </a:rPr>
              <a:t>ELEMENTS OF </a:t>
            </a:r>
            <a:br>
              <a:rPr lang="en-IN" b="1" dirty="0">
                <a:solidFill>
                  <a:schemeClr val="tx1"/>
                </a:solidFill>
                <a:latin typeface="Consolas" panose="020B0609020204030204" pitchFamily="49" charset="0"/>
              </a:rPr>
            </a:br>
            <a:r>
              <a:rPr lang="en-IN" b="1" dirty="0">
                <a:solidFill>
                  <a:schemeClr val="tx1"/>
                </a:solidFill>
                <a:latin typeface="Consolas" panose="020B0609020204030204" pitchFamily="49" charset="0"/>
              </a:rPr>
              <a:t>HEALTHY KITCHEN</a:t>
            </a:r>
          </a:p>
        </p:txBody>
      </p:sp>
      <p:pic>
        <p:nvPicPr>
          <p:cNvPr id="5" name="Content Placeholder 4">
            <a:extLst>
              <a:ext uri="{FF2B5EF4-FFF2-40B4-BE49-F238E27FC236}">
                <a16:creationId xmlns:a16="http://schemas.microsoft.com/office/drawing/2014/main" id="{42E9BE95-8FD4-D787-A79B-8EAD18D5F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263107" cy="4402667"/>
          </a:xfrm>
        </p:spPr>
      </p:pic>
    </p:spTree>
    <p:extLst>
      <p:ext uri="{BB962C8B-B14F-4D97-AF65-F5344CB8AC3E}">
        <p14:creationId xmlns:p14="http://schemas.microsoft.com/office/powerpoint/2010/main" val="354456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A7D6-CDD5-BBD5-B3E6-5D9669692046}"/>
              </a:ext>
            </a:extLst>
          </p:cNvPr>
          <p:cNvSpPr>
            <a:spLocks noGrp="1"/>
          </p:cNvSpPr>
          <p:nvPr>
            <p:ph type="title"/>
          </p:nvPr>
        </p:nvSpPr>
        <p:spPr>
          <a:xfrm>
            <a:off x="677334" y="340468"/>
            <a:ext cx="8596668" cy="1589932"/>
          </a:xfrm>
        </p:spPr>
        <p:txBody>
          <a:bodyPr>
            <a:normAutofit/>
          </a:bodyPr>
          <a:lstStyle/>
          <a:p>
            <a:pPr marL="685800" indent="-685800">
              <a:buFont typeface="Wingdings" panose="05000000000000000000" pitchFamily="2" charset="2"/>
              <a:buChar char="q"/>
            </a:pPr>
            <a:r>
              <a:rPr lang="en-IN" sz="4800" b="1" dirty="0">
                <a:solidFill>
                  <a:schemeClr val="tx1"/>
                </a:solidFill>
                <a:latin typeface="Consolas" panose="020B0609020204030204" pitchFamily="49" charset="0"/>
              </a:rPr>
              <a:t>HEALTH</a:t>
            </a:r>
            <a:r>
              <a:rPr lang="en-IN" sz="4800" b="1" dirty="0">
                <a:latin typeface="Consolas" panose="020B0609020204030204" pitchFamily="49" charset="0"/>
              </a:rPr>
              <a:t> </a:t>
            </a:r>
            <a:br>
              <a:rPr lang="en-IN" sz="4800" b="1" dirty="0">
                <a:latin typeface="Consolas" panose="020B0609020204030204" pitchFamily="49" charset="0"/>
              </a:rPr>
            </a:br>
            <a:r>
              <a:rPr lang="en-IN" sz="4800" b="1" dirty="0">
                <a:solidFill>
                  <a:schemeClr val="tx1"/>
                </a:solidFill>
                <a:latin typeface="Consolas" panose="020B0609020204030204" pitchFamily="49" charset="0"/>
              </a:rPr>
              <a:t>WORKSHEET</a:t>
            </a:r>
          </a:p>
        </p:txBody>
      </p:sp>
      <p:pic>
        <p:nvPicPr>
          <p:cNvPr id="12" name="Content Placeholder 11">
            <a:extLst>
              <a:ext uri="{FF2B5EF4-FFF2-40B4-BE49-F238E27FC236}">
                <a16:creationId xmlns:a16="http://schemas.microsoft.com/office/drawing/2014/main" id="{A8EFF72E-2D65-771E-CB8B-812F995D05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290556" cy="4402800"/>
          </a:xfrm>
        </p:spPr>
      </p:pic>
    </p:spTree>
    <p:extLst>
      <p:ext uri="{BB962C8B-B14F-4D97-AF65-F5344CB8AC3E}">
        <p14:creationId xmlns:p14="http://schemas.microsoft.com/office/powerpoint/2010/main" val="283229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1340-1902-6484-C25B-F15B9C165081}"/>
              </a:ext>
            </a:extLst>
          </p:cNvPr>
          <p:cNvSpPr>
            <a:spLocks noGrp="1"/>
          </p:cNvSpPr>
          <p:nvPr>
            <p:ph type="title"/>
          </p:nvPr>
        </p:nvSpPr>
        <p:spPr>
          <a:xfrm>
            <a:off x="677334" y="428017"/>
            <a:ext cx="8596668" cy="1502383"/>
          </a:xfrm>
        </p:spPr>
        <p:txBody>
          <a:bodyPr>
            <a:normAutofit/>
          </a:bodyPr>
          <a:lstStyle/>
          <a:p>
            <a:pPr marL="571500" indent="-571500">
              <a:buFont typeface="Wingdings" panose="05000000000000000000" pitchFamily="2" charset="2"/>
              <a:buChar char="q"/>
            </a:pPr>
            <a:r>
              <a:rPr lang="en-IN" sz="4400" b="1" dirty="0">
                <a:solidFill>
                  <a:schemeClr val="tx1"/>
                </a:solidFill>
                <a:latin typeface="Consolas" panose="020B0609020204030204" pitchFamily="49" charset="0"/>
              </a:rPr>
              <a:t>HEALTHY </a:t>
            </a:r>
            <a:br>
              <a:rPr lang="en-IN" sz="4400" b="1" dirty="0">
                <a:solidFill>
                  <a:schemeClr val="tx1"/>
                </a:solidFill>
                <a:latin typeface="Consolas" panose="020B0609020204030204" pitchFamily="49" charset="0"/>
              </a:rPr>
            </a:br>
            <a:r>
              <a:rPr lang="en-IN" sz="4400" b="1" dirty="0">
                <a:solidFill>
                  <a:schemeClr val="tx1"/>
                </a:solidFill>
                <a:latin typeface="Consolas" panose="020B0609020204030204" pitchFamily="49" charset="0"/>
              </a:rPr>
              <a:t>SLEEP</a:t>
            </a:r>
          </a:p>
        </p:txBody>
      </p:sp>
      <p:pic>
        <p:nvPicPr>
          <p:cNvPr id="5" name="Content Placeholder 4">
            <a:extLst>
              <a:ext uri="{FF2B5EF4-FFF2-40B4-BE49-F238E27FC236}">
                <a16:creationId xmlns:a16="http://schemas.microsoft.com/office/drawing/2014/main" id="{93E0D427-BDD7-75BB-7E0F-B448E4B4948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002800" cy="4402800"/>
          </a:xfrm>
        </p:spPr>
      </p:pic>
    </p:spTree>
    <p:extLst>
      <p:ext uri="{BB962C8B-B14F-4D97-AF65-F5344CB8AC3E}">
        <p14:creationId xmlns:p14="http://schemas.microsoft.com/office/powerpoint/2010/main" val="295212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DCB8-F1AF-343F-A36C-E3791346D6B0}"/>
              </a:ext>
            </a:extLst>
          </p:cNvPr>
          <p:cNvSpPr>
            <a:spLocks noGrp="1"/>
          </p:cNvSpPr>
          <p:nvPr>
            <p:ph type="title"/>
          </p:nvPr>
        </p:nvSpPr>
        <p:spPr>
          <a:xfrm>
            <a:off x="677334" y="408562"/>
            <a:ext cx="8596668" cy="1521838"/>
          </a:xfrm>
        </p:spPr>
        <p:txBody>
          <a:bodyPr>
            <a:normAutofit/>
          </a:bodyPr>
          <a:lstStyle/>
          <a:p>
            <a:pPr marL="571500" indent="-571500">
              <a:buFont typeface="Wingdings" panose="05000000000000000000" pitchFamily="2" charset="2"/>
              <a:buChar char="q"/>
            </a:pPr>
            <a:r>
              <a:rPr lang="en-IN" sz="4400" b="1" dirty="0">
                <a:solidFill>
                  <a:schemeClr val="tx1"/>
                </a:solidFill>
                <a:latin typeface="Consolas" panose="020B0609020204030204" pitchFamily="49" charset="0"/>
              </a:rPr>
              <a:t>KNOW </a:t>
            </a:r>
            <a:br>
              <a:rPr lang="en-IN" sz="4400" b="1" dirty="0">
                <a:solidFill>
                  <a:schemeClr val="tx1"/>
                </a:solidFill>
                <a:latin typeface="Consolas" panose="020B0609020204030204" pitchFamily="49" charset="0"/>
              </a:rPr>
            </a:br>
            <a:r>
              <a:rPr lang="en-IN" sz="4400" b="1" dirty="0">
                <a:solidFill>
                  <a:schemeClr val="tx1"/>
                </a:solidFill>
                <a:latin typeface="Consolas" panose="020B0609020204030204" pitchFamily="49" charset="0"/>
              </a:rPr>
              <a:t>YOURSELF</a:t>
            </a:r>
          </a:p>
        </p:txBody>
      </p:sp>
      <p:sp>
        <p:nvSpPr>
          <p:cNvPr id="7" name="Content Placeholder 6">
            <a:extLst>
              <a:ext uri="{FF2B5EF4-FFF2-40B4-BE49-F238E27FC236}">
                <a16:creationId xmlns:a16="http://schemas.microsoft.com/office/drawing/2014/main" id="{C8E59EA9-AFA0-FFE8-9697-275316362EDA}"/>
              </a:ext>
            </a:extLst>
          </p:cNvPr>
          <p:cNvSpPr>
            <a:spLocks noGrp="1"/>
          </p:cNvSpPr>
          <p:nvPr>
            <p:ph idx="1"/>
          </p:nvPr>
        </p:nvSpPr>
        <p:spPr/>
        <p:txBody>
          <a:bodyPr/>
          <a:lstStyle/>
          <a:p>
            <a:endParaRPr lang="en-IN" dirty="0"/>
          </a:p>
        </p:txBody>
      </p:sp>
      <p:grpSp>
        <p:nvGrpSpPr>
          <p:cNvPr id="8" name="Group 7">
            <a:extLst>
              <a:ext uri="{FF2B5EF4-FFF2-40B4-BE49-F238E27FC236}">
                <a16:creationId xmlns:a16="http://schemas.microsoft.com/office/drawing/2014/main" id="{18D2CD27-5280-BF1F-A0DC-36F06AA058C3}"/>
              </a:ext>
            </a:extLst>
          </p:cNvPr>
          <p:cNvGrpSpPr/>
          <p:nvPr/>
        </p:nvGrpSpPr>
        <p:grpSpPr>
          <a:xfrm>
            <a:off x="677334" y="1930400"/>
            <a:ext cx="8262000" cy="4402800"/>
            <a:chOff x="-70482" y="-1"/>
            <a:chExt cx="6201371" cy="2090208"/>
          </a:xfrm>
        </p:grpSpPr>
        <p:pic>
          <p:nvPicPr>
            <p:cNvPr id="9" name="Picture 8">
              <a:extLst>
                <a:ext uri="{FF2B5EF4-FFF2-40B4-BE49-F238E27FC236}">
                  <a16:creationId xmlns:a16="http://schemas.microsoft.com/office/drawing/2014/main" id="{CDAC856D-AD4D-BB71-3B0E-0B9CA2BADE61}"/>
                </a:ext>
              </a:extLst>
            </p:cNvPr>
            <p:cNvPicPr>
              <a:picLocks noChangeAspect="1"/>
            </p:cNvPicPr>
            <p:nvPr/>
          </p:nvPicPr>
          <p:blipFill>
            <a:blip r:embed="rId2"/>
            <a:stretch>
              <a:fillRect/>
            </a:stretch>
          </p:blipFill>
          <p:spPr>
            <a:xfrm>
              <a:off x="-70482" y="-1"/>
              <a:ext cx="3142112" cy="2090208"/>
            </a:xfrm>
            <a:prstGeom prst="rect">
              <a:avLst/>
            </a:prstGeom>
          </p:spPr>
        </p:pic>
        <p:pic>
          <p:nvPicPr>
            <p:cNvPr id="10" name="Picture 9">
              <a:extLst>
                <a:ext uri="{FF2B5EF4-FFF2-40B4-BE49-F238E27FC236}">
                  <a16:creationId xmlns:a16="http://schemas.microsoft.com/office/drawing/2014/main" id="{D358A087-81D5-F456-8182-DCCAFA8ECAD2}"/>
                </a:ext>
              </a:extLst>
            </p:cNvPr>
            <p:cNvPicPr>
              <a:picLocks noChangeAspect="1"/>
            </p:cNvPicPr>
            <p:nvPr/>
          </p:nvPicPr>
          <p:blipFill>
            <a:blip r:embed="rId3"/>
            <a:stretch>
              <a:fillRect/>
            </a:stretch>
          </p:blipFill>
          <p:spPr>
            <a:xfrm>
              <a:off x="3059261" y="-1"/>
              <a:ext cx="3071628" cy="2090207"/>
            </a:xfrm>
            <a:prstGeom prst="rect">
              <a:avLst/>
            </a:prstGeom>
          </p:spPr>
        </p:pic>
      </p:grpSp>
    </p:spTree>
    <p:extLst>
      <p:ext uri="{BB962C8B-B14F-4D97-AF65-F5344CB8AC3E}">
        <p14:creationId xmlns:p14="http://schemas.microsoft.com/office/powerpoint/2010/main" val="3902081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8F83-C1F1-44ED-46DA-1A075165CB09}"/>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IN" sz="4400" b="1" dirty="0">
                <a:solidFill>
                  <a:schemeClr val="tx1"/>
                </a:solidFill>
                <a:latin typeface="Consolas" panose="020B0609020204030204" pitchFamily="49" charset="0"/>
              </a:rPr>
              <a:t>DIET SURVEY</a:t>
            </a:r>
          </a:p>
        </p:txBody>
      </p:sp>
      <p:pic>
        <p:nvPicPr>
          <p:cNvPr id="5" name="Content Placeholder 4">
            <a:extLst>
              <a:ext uri="{FF2B5EF4-FFF2-40B4-BE49-F238E27FC236}">
                <a16:creationId xmlns:a16="http://schemas.microsoft.com/office/drawing/2014/main" id="{D0DFFD38-66A4-0ACE-E7EF-A8E4E0C94FA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262000" cy="4402800"/>
          </a:xfrm>
        </p:spPr>
      </p:pic>
    </p:spTree>
    <p:extLst>
      <p:ext uri="{BB962C8B-B14F-4D97-AF65-F5344CB8AC3E}">
        <p14:creationId xmlns:p14="http://schemas.microsoft.com/office/powerpoint/2010/main" val="323943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CD45-7B2B-4272-9A54-B7F050DD42BC}"/>
              </a:ext>
            </a:extLst>
          </p:cNvPr>
          <p:cNvSpPr>
            <a:spLocks noGrp="1"/>
          </p:cNvSpPr>
          <p:nvPr>
            <p:ph type="title"/>
          </p:nvPr>
        </p:nvSpPr>
        <p:spPr>
          <a:xfrm>
            <a:off x="889968" y="905213"/>
            <a:ext cx="5204372" cy="679311"/>
          </a:xfrm>
        </p:spPr>
        <p:txBody>
          <a:bodyPr>
            <a:noAutofit/>
          </a:bodyPr>
          <a:lstStyle/>
          <a:p>
            <a:pPr marL="571500" indent="-571500">
              <a:buFont typeface="Wingdings" panose="05000000000000000000" pitchFamily="2" charset="2"/>
              <a:buChar char="q"/>
            </a:pPr>
            <a:r>
              <a:rPr lang="en-US" sz="4400" b="1" dirty="0">
                <a:solidFill>
                  <a:schemeClr val="tx1"/>
                </a:solidFill>
                <a:latin typeface="Consolas" panose="020B0609020204030204" pitchFamily="49" charset="0"/>
                <a:cs typeface="Calibri Light"/>
              </a:rPr>
              <a:t>INTRODUCTION</a:t>
            </a:r>
            <a:endParaRPr lang="en-US" b="1" dirty="0">
              <a:solidFill>
                <a:schemeClr val="tx1"/>
              </a:solidFill>
              <a:latin typeface="Consolas" panose="020B0609020204030204" pitchFamily="49" charset="0"/>
              <a:cs typeface="Calibri Light"/>
            </a:endParaRPr>
          </a:p>
        </p:txBody>
      </p:sp>
      <p:sp>
        <p:nvSpPr>
          <p:cNvPr id="3" name="Content Placeholder 2">
            <a:extLst>
              <a:ext uri="{FF2B5EF4-FFF2-40B4-BE49-F238E27FC236}">
                <a16:creationId xmlns:a16="http://schemas.microsoft.com/office/drawing/2014/main" id="{7180C9E6-35ED-4A2C-9E2C-914469719044}"/>
              </a:ext>
            </a:extLst>
          </p:cNvPr>
          <p:cNvSpPr>
            <a:spLocks noGrp="1"/>
          </p:cNvSpPr>
          <p:nvPr>
            <p:ph idx="1"/>
          </p:nvPr>
        </p:nvSpPr>
        <p:spPr>
          <a:xfrm>
            <a:off x="891626" y="1955260"/>
            <a:ext cx="9293233" cy="3861340"/>
          </a:xfrm>
          <a:ln w="19050">
            <a:noFill/>
          </a:ln>
        </p:spPr>
        <p:txBody>
          <a:bodyPr vert="horz" lIns="91440" tIns="45720" rIns="91440" bIns="45720" rtlCol="0" anchor="ctr">
            <a:normAutofit/>
          </a:bodyPr>
          <a:lstStyle/>
          <a:p>
            <a:pPr algn="just">
              <a:buFont typeface="Wingdings" panose="05000000000000000000" pitchFamily="2" charset="2"/>
              <a:buChar char="Ø"/>
            </a:pPr>
            <a:r>
              <a:rPr lang="en-US" sz="2400" b="1" dirty="0">
                <a:solidFill>
                  <a:schemeClr val="tx1"/>
                </a:solidFill>
                <a:latin typeface="Comic Sans MS" panose="030F0702030302020204" pitchFamily="66" charset="0"/>
                <a:ea typeface="+mn-lt"/>
                <a:cs typeface="+mn-lt"/>
              </a:rPr>
              <a:t>Our</a:t>
            </a:r>
            <a:r>
              <a:rPr lang="en-US" sz="2400" b="1" dirty="0">
                <a:solidFill>
                  <a:schemeClr val="tx1"/>
                </a:solidFill>
                <a:latin typeface="Comic Sans MS"/>
                <a:ea typeface="+mn-lt"/>
                <a:cs typeface="+mn-lt"/>
              </a:rPr>
              <a:t> idea is meant for addressing health and nutrition challenges in India. We are developing an website named Health Assist. It's main objective is to provide health assistance to teenagers, adults and senior citizens. Our website is mainly divided into four sections which are the principles of living a healthy life.</a:t>
            </a:r>
            <a:endParaRPr lang="en-US" sz="2400" b="1" dirty="0">
              <a:solidFill>
                <a:schemeClr val="tx1"/>
              </a:solidFill>
              <a:latin typeface="Comic Sans MS"/>
              <a:cs typeface="Calibri"/>
            </a:endParaRPr>
          </a:p>
          <a:p>
            <a:endParaRPr lang="en-US" sz="2400" dirty="0">
              <a:solidFill>
                <a:schemeClr val="bg1"/>
              </a:solidFill>
              <a:cs typeface="Calibri"/>
            </a:endParaRPr>
          </a:p>
        </p:txBody>
      </p:sp>
      <p:pic>
        <p:nvPicPr>
          <p:cNvPr id="2050" name="Picture 2" descr="Man, introduction, business, user, people, avatar 3D illustration - Download on Iconfinder">
            <a:extLst>
              <a:ext uri="{FF2B5EF4-FFF2-40B4-BE49-F238E27FC236}">
                <a16:creationId xmlns:a16="http://schemas.microsoft.com/office/drawing/2014/main" id="{E8FADC9F-7369-2F1F-1C0C-1FD40512B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5065" y="-436034"/>
            <a:ext cx="7730067" cy="7730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268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AA74-193E-F1EA-FE6E-BBF29C3341F9}"/>
              </a:ext>
            </a:extLst>
          </p:cNvPr>
          <p:cNvSpPr>
            <a:spLocks noGrp="1"/>
          </p:cNvSpPr>
          <p:nvPr>
            <p:ph type="title"/>
          </p:nvPr>
        </p:nvSpPr>
        <p:spPr>
          <a:xfrm>
            <a:off x="1031132" y="609600"/>
            <a:ext cx="8242870" cy="1320800"/>
          </a:xfrm>
        </p:spPr>
        <p:txBody>
          <a:bodyPr>
            <a:noAutofit/>
          </a:bodyPr>
          <a:lstStyle/>
          <a:p>
            <a:pPr marL="571500" indent="-571500">
              <a:buFont typeface="Wingdings" panose="05000000000000000000" pitchFamily="2" charset="2"/>
              <a:buChar char="q"/>
            </a:pPr>
            <a:r>
              <a:rPr lang="en-IN" sz="4400" b="1" dirty="0">
                <a:solidFill>
                  <a:schemeClr val="tx1"/>
                </a:solidFill>
                <a:latin typeface="Consolas" panose="020B0609020204030204" pitchFamily="49" charset="0"/>
              </a:rPr>
              <a:t>RESEARCH ON </a:t>
            </a:r>
            <a:br>
              <a:rPr lang="en-IN" sz="4400" b="1" dirty="0">
                <a:solidFill>
                  <a:schemeClr val="tx1"/>
                </a:solidFill>
                <a:latin typeface="Consolas" panose="020B0609020204030204" pitchFamily="49" charset="0"/>
              </a:rPr>
            </a:br>
            <a:r>
              <a:rPr lang="en-IN" sz="4400" b="1" dirty="0">
                <a:solidFill>
                  <a:schemeClr val="tx1"/>
                </a:solidFill>
                <a:latin typeface="Consolas" panose="020B0609020204030204" pitchFamily="49" charset="0"/>
              </a:rPr>
              <a:t>THE IDEA</a:t>
            </a:r>
          </a:p>
        </p:txBody>
      </p:sp>
      <p:sp>
        <p:nvSpPr>
          <p:cNvPr id="3" name="Content Placeholder 2">
            <a:extLst>
              <a:ext uri="{FF2B5EF4-FFF2-40B4-BE49-F238E27FC236}">
                <a16:creationId xmlns:a16="http://schemas.microsoft.com/office/drawing/2014/main" id="{9CA5A5F0-CA6F-390E-3361-76898A21E32A}"/>
              </a:ext>
            </a:extLst>
          </p:cNvPr>
          <p:cNvSpPr>
            <a:spLocks noGrp="1"/>
          </p:cNvSpPr>
          <p:nvPr>
            <p:ph idx="1"/>
          </p:nvPr>
        </p:nvSpPr>
        <p:spPr/>
        <p:txBody>
          <a:bodyPr>
            <a:normAutofit fontScale="62500" lnSpcReduction="20000"/>
          </a:bodyPr>
          <a:lstStyle/>
          <a:p>
            <a:pPr indent="228600">
              <a:lnSpc>
                <a:spcPct val="130000"/>
              </a:lnSpc>
            </a:pPr>
            <a:r>
              <a:rPr lang="en-US"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ON GROUND TESTING AND IMPLEMENTATION:</a:t>
            </a:r>
            <a:endParaRPr lang="en-IN"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pPr indent="228600">
              <a:lnSpc>
                <a:spcPct val="130000"/>
              </a:lnSpc>
            </a:pPr>
            <a:r>
              <a:rPr lang="en-US"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We interacted with some people around us and recorded their statements.</a:t>
            </a:r>
            <a:endParaRPr lang="en-IN"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pPr indent="228600">
              <a:lnSpc>
                <a:spcPct val="130000"/>
              </a:lnSpc>
            </a:pPr>
            <a:r>
              <a:rPr lang="en-US"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PERSON 1 (Senior citizen): This app is really very useful for senior citizens for keeping track of their reports, having information about health issues but there is need to add something to make it them enjoy the app.</a:t>
            </a:r>
            <a:endParaRPr lang="en-IN"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pPr indent="228600">
              <a:lnSpc>
                <a:spcPct val="130000"/>
              </a:lnSpc>
            </a:pPr>
            <a:r>
              <a:rPr lang="en-US"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 </a:t>
            </a:r>
            <a:endParaRPr lang="en-IN"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pPr indent="228600">
              <a:lnSpc>
                <a:spcPct val="130000"/>
              </a:lnSpc>
            </a:pPr>
            <a:r>
              <a:rPr lang="en-US"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PERSON 2 (Adult): This app is beneficial for people having disturbed routine due to odd working hours. Idea of elements of healthy kitchen is very amazing for transforming our kitchens.</a:t>
            </a:r>
            <a:endParaRPr lang="en-IN"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pPr indent="228600">
              <a:lnSpc>
                <a:spcPct val="130000"/>
              </a:lnSpc>
            </a:pPr>
            <a:r>
              <a:rPr lang="en-US"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PERSON 3 (Adult): App idea is good but it needs to be refined to be more interactive. Know yourself is good for analyzing yourself.</a:t>
            </a:r>
            <a:endParaRPr lang="en-IN"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pPr indent="228600">
              <a:lnSpc>
                <a:spcPct val="130000"/>
              </a:lnSpc>
            </a:pPr>
            <a:r>
              <a:rPr lang="en-US"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 PERSON 4 (Adolescence): App is useful for teenagers for managing their routine, time management, increasing productivity getting information about reproductive health, menstrual cycle etc.</a:t>
            </a:r>
            <a:endParaRPr lang="en-IN"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pPr indent="228600">
              <a:lnSpc>
                <a:spcPct val="130000"/>
              </a:lnSpc>
            </a:pPr>
            <a:r>
              <a:rPr lang="en-US"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 We have done surveys in our locality and also interacted with our classmates. These are some glimpses of our interaction.</a:t>
            </a:r>
            <a:endParaRPr lang="en-IN" sz="18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endParaRPr lang="en-IN" b="1" dirty="0">
              <a:latin typeface="Comic Sans MS" panose="030F0702030302020204" pitchFamily="66" charset="0"/>
            </a:endParaRPr>
          </a:p>
        </p:txBody>
      </p:sp>
    </p:spTree>
    <p:extLst>
      <p:ext uri="{BB962C8B-B14F-4D97-AF65-F5344CB8AC3E}">
        <p14:creationId xmlns:p14="http://schemas.microsoft.com/office/powerpoint/2010/main" val="1259401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7AD6-CE35-48A8-926D-BF2B8D7EF3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3C16C4-FB61-1CFF-1CDC-6700D0E7C5E1}"/>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C26F266A-26D3-2E83-246F-9996226AE63C}"/>
              </a:ext>
            </a:extLst>
          </p:cNvPr>
          <p:cNvGrpSpPr/>
          <p:nvPr/>
        </p:nvGrpSpPr>
        <p:grpSpPr>
          <a:xfrm>
            <a:off x="1012002" y="1638562"/>
            <a:ext cx="8262000" cy="4402800"/>
            <a:chOff x="0" y="0"/>
            <a:chExt cx="6467475" cy="2978944"/>
          </a:xfrm>
        </p:grpSpPr>
        <p:pic>
          <p:nvPicPr>
            <p:cNvPr id="5" name="Picture 4">
              <a:extLst>
                <a:ext uri="{FF2B5EF4-FFF2-40B4-BE49-F238E27FC236}">
                  <a16:creationId xmlns:a16="http://schemas.microsoft.com/office/drawing/2014/main" id="{A4ED0CD0-8B22-7970-17C7-C830DD536886}"/>
                </a:ext>
              </a:extLst>
            </p:cNvPr>
            <p:cNvPicPr>
              <a:picLocks noChangeAspect="1"/>
            </p:cNvPicPr>
            <p:nvPr/>
          </p:nvPicPr>
          <p:blipFill>
            <a:blip r:embed="rId2"/>
            <a:stretch>
              <a:fillRect/>
            </a:stretch>
          </p:blipFill>
          <p:spPr>
            <a:xfrm>
              <a:off x="2209800" y="9525"/>
              <a:ext cx="2108200" cy="1514475"/>
            </a:xfrm>
            <a:prstGeom prst="rect">
              <a:avLst/>
            </a:prstGeom>
          </p:spPr>
        </p:pic>
        <p:pic>
          <p:nvPicPr>
            <p:cNvPr id="6" name="Picture 5">
              <a:extLst>
                <a:ext uri="{FF2B5EF4-FFF2-40B4-BE49-F238E27FC236}">
                  <a16:creationId xmlns:a16="http://schemas.microsoft.com/office/drawing/2014/main" id="{8AB9301C-BB84-82F8-D76E-61A5B27B41E5}"/>
                </a:ext>
              </a:extLst>
            </p:cNvPr>
            <p:cNvPicPr>
              <a:picLocks noChangeAspect="1"/>
            </p:cNvPicPr>
            <p:nvPr/>
          </p:nvPicPr>
          <p:blipFill>
            <a:blip r:embed="rId3"/>
            <a:stretch>
              <a:fillRect/>
            </a:stretch>
          </p:blipFill>
          <p:spPr>
            <a:xfrm>
              <a:off x="0" y="9525"/>
              <a:ext cx="2221706" cy="2962275"/>
            </a:xfrm>
            <a:prstGeom prst="rect">
              <a:avLst/>
            </a:prstGeom>
          </p:spPr>
        </p:pic>
        <p:pic>
          <p:nvPicPr>
            <p:cNvPr id="7" name="Picture 6">
              <a:extLst>
                <a:ext uri="{FF2B5EF4-FFF2-40B4-BE49-F238E27FC236}">
                  <a16:creationId xmlns:a16="http://schemas.microsoft.com/office/drawing/2014/main" id="{C647EF34-01A9-DDBE-5769-6075841C4583}"/>
                </a:ext>
              </a:extLst>
            </p:cNvPr>
            <p:cNvPicPr>
              <a:picLocks noChangeAspect="1"/>
            </p:cNvPicPr>
            <p:nvPr/>
          </p:nvPicPr>
          <p:blipFill>
            <a:blip r:embed="rId4"/>
            <a:stretch>
              <a:fillRect/>
            </a:stretch>
          </p:blipFill>
          <p:spPr>
            <a:xfrm>
              <a:off x="4314825" y="0"/>
              <a:ext cx="2152650" cy="2965450"/>
            </a:xfrm>
            <a:prstGeom prst="rect">
              <a:avLst/>
            </a:prstGeom>
          </p:spPr>
        </p:pic>
        <p:pic>
          <p:nvPicPr>
            <p:cNvPr id="8" name="Picture 7">
              <a:extLst>
                <a:ext uri="{FF2B5EF4-FFF2-40B4-BE49-F238E27FC236}">
                  <a16:creationId xmlns:a16="http://schemas.microsoft.com/office/drawing/2014/main" id="{06D3F256-40DE-2C30-86C5-25ABD34B5427}"/>
                </a:ext>
              </a:extLst>
            </p:cNvPr>
            <p:cNvPicPr>
              <a:picLocks noChangeAspect="1"/>
            </p:cNvPicPr>
            <p:nvPr/>
          </p:nvPicPr>
          <p:blipFill>
            <a:blip r:embed="rId5"/>
            <a:stretch>
              <a:fillRect/>
            </a:stretch>
          </p:blipFill>
          <p:spPr>
            <a:xfrm>
              <a:off x="2219325" y="1521619"/>
              <a:ext cx="2095500" cy="1457325"/>
            </a:xfrm>
            <a:prstGeom prst="rect">
              <a:avLst/>
            </a:prstGeom>
          </p:spPr>
        </p:pic>
      </p:grpSp>
    </p:spTree>
    <p:extLst>
      <p:ext uri="{BB962C8B-B14F-4D97-AF65-F5344CB8AC3E}">
        <p14:creationId xmlns:p14="http://schemas.microsoft.com/office/powerpoint/2010/main" val="3004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55F2-9DE1-AD39-590A-7B9C33A049A8}"/>
              </a:ext>
            </a:extLst>
          </p:cNvPr>
          <p:cNvSpPr>
            <a:spLocks noGrp="1"/>
          </p:cNvSpPr>
          <p:nvPr>
            <p:ph type="title"/>
          </p:nvPr>
        </p:nvSpPr>
        <p:spPr>
          <a:xfrm>
            <a:off x="675892" y="839460"/>
            <a:ext cx="9601196" cy="448735"/>
          </a:xfrm>
        </p:spPr>
        <p:txBody>
          <a:bodyPr>
            <a:normAutofit fontScale="90000"/>
          </a:bodyPr>
          <a:lstStyle/>
          <a:p>
            <a:pPr marL="285750" indent="-285750">
              <a:buFont typeface="Wingdings" panose="05000000000000000000" pitchFamily="2" charset="2"/>
              <a:buChar char="q"/>
            </a:pPr>
            <a:r>
              <a:rPr lang="en-US" sz="1800" b="1" i="1" dirty="0">
                <a:solidFill>
                  <a:srgbClr val="000000"/>
                </a:solidFill>
                <a:effectLst/>
                <a:latin typeface="Amasis MT Pro" panose="02040504050005020304" pitchFamily="18" charset="0"/>
                <a:ea typeface="Trebuchet MS" panose="020B0603020202020204" pitchFamily="34" charset="0"/>
                <a:cs typeface="Gisha" panose="020B0502040204020203" pitchFamily="34" charset="-79"/>
              </a:rPr>
              <a:t>COMPARISON BETWEEN FEATURES OF OUR APP AND EXISTING APPS</a:t>
            </a:r>
            <a:br>
              <a:rPr lang="en-IN" sz="1800" i="1" dirty="0">
                <a:solidFill>
                  <a:srgbClr val="000000"/>
                </a:solidFill>
                <a:effectLst/>
                <a:latin typeface="Amasis MT Pro" panose="02040504050005020304" pitchFamily="18" charset="0"/>
                <a:ea typeface="Trebuchet MS" panose="020B0603020202020204" pitchFamily="34" charset="0"/>
                <a:cs typeface="Gisha" panose="020B0502040204020203" pitchFamily="34" charset="-79"/>
              </a:rPr>
            </a:br>
            <a:endParaRPr lang="en-IN" dirty="0"/>
          </a:p>
        </p:txBody>
      </p:sp>
      <p:graphicFrame>
        <p:nvGraphicFramePr>
          <p:cNvPr id="4" name="Content Placeholder 3">
            <a:extLst>
              <a:ext uri="{FF2B5EF4-FFF2-40B4-BE49-F238E27FC236}">
                <a16:creationId xmlns:a16="http://schemas.microsoft.com/office/drawing/2014/main" id="{017ABE80-B477-DA01-F100-7A85A644E913}"/>
              </a:ext>
            </a:extLst>
          </p:cNvPr>
          <p:cNvGraphicFramePr>
            <a:graphicFrameLocks noGrp="1"/>
          </p:cNvGraphicFramePr>
          <p:nvPr>
            <p:ph idx="1"/>
          </p:nvPr>
        </p:nvGraphicFramePr>
        <p:xfrm>
          <a:off x="675892" y="1288195"/>
          <a:ext cx="10100733" cy="4680683"/>
        </p:xfrm>
        <a:graphic>
          <a:graphicData uri="http://schemas.openxmlformats.org/drawingml/2006/table">
            <a:tbl>
              <a:tblPr firstRow="1" firstCol="1"/>
              <a:tblGrid>
                <a:gridCol w="3430103">
                  <a:extLst>
                    <a:ext uri="{9D8B030D-6E8A-4147-A177-3AD203B41FA5}">
                      <a16:colId xmlns:a16="http://schemas.microsoft.com/office/drawing/2014/main" val="2543967801"/>
                    </a:ext>
                  </a:extLst>
                </a:gridCol>
                <a:gridCol w="2011054">
                  <a:extLst>
                    <a:ext uri="{9D8B030D-6E8A-4147-A177-3AD203B41FA5}">
                      <a16:colId xmlns:a16="http://schemas.microsoft.com/office/drawing/2014/main" val="2194770600"/>
                    </a:ext>
                  </a:extLst>
                </a:gridCol>
                <a:gridCol w="1690661">
                  <a:extLst>
                    <a:ext uri="{9D8B030D-6E8A-4147-A177-3AD203B41FA5}">
                      <a16:colId xmlns:a16="http://schemas.microsoft.com/office/drawing/2014/main" val="2330604780"/>
                    </a:ext>
                  </a:extLst>
                </a:gridCol>
                <a:gridCol w="2968915">
                  <a:extLst>
                    <a:ext uri="{9D8B030D-6E8A-4147-A177-3AD203B41FA5}">
                      <a16:colId xmlns:a16="http://schemas.microsoft.com/office/drawing/2014/main" val="1788509239"/>
                    </a:ext>
                  </a:extLst>
                </a:gridCol>
              </a:tblGrid>
              <a:tr h="430609">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FEATURES</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EXISTING APPS</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OUR APP</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INNOVATION</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978390"/>
                  </a:ext>
                </a:extLst>
              </a:tr>
              <a:tr h="329948">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ROUTINE PLANNER</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Personalised as per profession and age</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1684618"/>
                  </a:ext>
                </a:extLst>
              </a:tr>
              <a:tr h="156593">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CALORIE COUNTER</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NO</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 </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2700009"/>
                  </a:ext>
                </a:extLst>
              </a:tr>
              <a:tr h="503304">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ELEMENTS OF HEALTHY KITCHEN</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NO</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Integrating ayurvedic knowledge in modern health apps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147439"/>
                  </a:ext>
                </a:extLst>
              </a:tr>
              <a:tr h="329948">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COURSE ON YOGA AND EXERCISE</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 </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032394"/>
                  </a:ext>
                </a:extLst>
              </a:tr>
              <a:tr h="1023369">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HEALTH WORKSHEETS AND ASSESMENTS</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NO</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Self-analysation on practice of healthy habits + collection of data for recommendation in different way</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34182795"/>
                  </a:ext>
                </a:extLst>
              </a:tr>
              <a:tr h="329948">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HEALTH JOURNAL &amp; HEALTH CARD</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NO</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Prescription sheet</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4527080"/>
                  </a:ext>
                </a:extLst>
              </a:tr>
              <a:tr h="156593">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MEAL PLANNER</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 </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3385339"/>
                  </a:ext>
                </a:extLst>
              </a:tr>
              <a:tr h="329948">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PERSONALITY DEVELOPMENT </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 </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9684272"/>
                  </a:ext>
                </a:extLst>
              </a:tr>
              <a:tr h="676659">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PERSONALIZED CARE FOR ADOLESCENCE, ADULTS &amp; SENIOR CITIZENS </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 (but not in single app)</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    YES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Combined in one single application</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9439163"/>
                  </a:ext>
                </a:extLst>
              </a:tr>
              <a:tr h="329948">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KNOW YOURSELF</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NO</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YES</a:t>
                      </a:r>
                      <a:endParaRPr lang="en-IN" sz="1100" b="1">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ct val="130000"/>
                        </a:lnSpc>
                      </a:pPr>
                      <a:r>
                        <a:rPr lang="en-GB"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Intrapersonal analysis</a:t>
                      </a:r>
                      <a:endParaRPr lang="en-IN" sz="1100"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txBody>
                  <a:tcPr marL="36093" marR="36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2839216"/>
                  </a:ext>
                </a:extLst>
              </a:tr>
            </a:tbl>
          </a:graphicData>
        </a:graphic>
      </p:graphicFrame>
    </p:spTree>
    <p:extLst>
      <p:ext uri="{BB962C8B-B14F-4D97-AF65-F5344CB8AC3E}">
        <p14:creationId xmlns:p14="http://schemas.microsoft.com/office/powerpoint/2010/main" val="323610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B732-0A20-04FF-2FE6-095E6DC9F4EE}"/>
              </a:ext>
            </a:extLst>
          </p:cNvPr>
          <p:cNvSpPr>
            <a:spLocks noGrp="1"/>
          </p:cNvSpPr>
          <p:nvPr>
            <p:ph type="title"/>
          </p:nvPr>
        </p:nvSpPr>
        <p:spPr>
          <a:xfrm>
            <a:off x="677334" y="333442"/>
            <a:ext cx="8596668" cy="1273243"/>
          </a:xfrm>
        </p:spPr>
        <p:txBody>
          <a:bodyPr>
            <a:noAutofit/>
          </a:bodyPr>
          <a:lstStyle/>
          <a:p>
            <a:pPr marL="571500" indent="-571500">
              <a:buFont typeface="Wingdings" panose="05000000000000000000" pitchFamily="2" charset="2"/>
              <a:buChar char="q"/>
            </a:pPr>
            <a:r>
              <a:rPr lang="en-IN" sz="4400" b="1" dirty="0">
                <a:solidFill>
                  <a:schemeClr val="tx1"/>
                </a:solidFill>
                <a:latin typeface="Consolas" panose="020B0609020204030204" pitchFamily="49" charset="0"/>
              </a:rPr>
              <a:t>SELECTION OF </a:t>
            </a:r>
            <a:br>
              <a:rPr lang="en-IN" sz="4400" b="1" dirty="0">
                <a:solidFill>
                  <a:schemeClr val="tx1"/>
                </a:solidFill>
                <a:latin typeface="Consolas" panose="020B0609020204030204" pitchFamily="49" charset="0"/>
              </a:rPr>
            </a:br>
            <a:r>
              <a:rPr lang="en-IN" sz="4400" b="1" dirty="0">
                <a:solidFill>
                  <a:schemeClr val="tx1"/>
                </a:solidFill>
                <a:latin typeface="Consolas" panose="020B0609020204030204" pitchFamily="49" charset="0"/>
              </a:rPr>
              <a:t>PROBLEM STATEMENT</a:t>
            </a:r>
          </a:p>
        </p:txBody>
      </p:sp>
      <p:sp>
        <p:nvSpPr>
          <p:cNvPr id="3" name="Content Placeholder 2">
            <a:extLst>
              <a:ext uri="{FF2B5EF4-FFF2-40B4-BE49-F238E27FC236}">
                <a16:creationId xmlns:a16="http://schemas.microsoft.com/office/drawing/2014/main" id="{B1587BF0-FAFB-F594-8C32-C130C0139887}"/>
              </a:ext>
            </a:extLst>
          </p:cNvPr>
          <p:cNvSpPr>
            <a:spLocks noGrp="1"/>
          </p:cNvSpPr>
          <p:nvPr>
            <p:ph idx="1"/>
          </p:nvPr>
        </p:nvSpPr>
        <p:spPr>
          <a:xfrm>
            <a:off x="677334" y="1888788"/>
            <a:ext cx="8855772" cy="4635770"/>
          </a:xfrm>
        </p:spPr>
        <p:txBody>
          <a:bodyPr>
            <a:noAutofit/>
          </a:bodyPr>
          <a:lstStyle/>
          <a:p>
            <a:pPr lvl="0" algn="just">
              <a:lnSpc>
                <a:spcPct val="130000"/>
              </a:lnSpc>
              <a:buFont typeface="Wingdings" panose="05000000000000000000" pitchFamily="2" charset="2"/>
              <a:buChar char="Ø"/>
            </a:pPr>
            <a:r>
              <a:rPr lang="en-GB"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We were analysing the problem statements and we thought that there is much need of innovation in health sector. We selected the problem statement “Innovate to build solutions to find novel ways to address health and nutrition challenges such as malnutrition, obesity etc.” </a:t>
            </a:r>
            <a:endParaRPr lang="en-IN"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pPr lvl="0" algn="just">
              <a:lnSpc>
                <a:spcPct val="130000"/>
              </a:lnSpc>
              <a:buFont typeface="Wingdings" panose="05000000000000000000" pitchFamily="2" charset="2"/>
              <a:buChar char="Ø"/>
            </a:pPr>
            <a:r>
              <a:rPr lang="en-GB"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We started to think that how can we tackle health and nutrition problems. We thought that having a healthy lifestyle can address health issues such as malnutrition, obesity, diabetes etc.</a:t>
            </a:r>
            <a:endParaRPr lang="en-IN"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pPr lvl="0" algn="just">
              <a:lnSpc>
                <a:spcPct val="130000"/>
              </a:lnSpc>
              <a:buFont typeface="Wingdings" panose="05000000000000000000" pitchFamily="2" charset="2"/>
              <a:buChar char="Ø"/>
            </a:pPr>
            <a:r>
              <a:rPr lang="en-GB"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We thought that for this we can work on an application which aims to provide healthy lifestyle through health assistance.</a:t>
            </a:r>
            <a:endParaRPr lang="en-IN"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pPr lvl="0" algn="just">
              <a:lnSpc>
                <a:spcPct val="130000"/>
              </a:lnSpc>
              <a:buFont typeface="Wingdings" panose="05000000000000000000" pitchFamily="2" charset="2"/>
              <a:buChar char="Ø"/>
            </a:pPr>
            <a:r>
              <a:rPr lang="en-GB"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rPr>
              <a:t>It has to be different from the existing one so we thought of providing personalized health assistance to teenagers, adults and senior citizens.</a:t>
            </a:r>
            <a:endParaRPr lang="en-IN" b="1" dirty="0">
              <a:solidFill>
                <a:srgbClr val="000000"/>
              </a:solidFill>
              <a:effectLst/>
              <a:latin typeface="Comic Sans MS" panose="030F0702030302020204" pitchFamily="66" charset="0"/>
              <a:ea typeface="Trebuchet MS" panose="020B0603020202020204" pitchFamily="34" charset="0"/>
              <a:cs typeface="Gisha" panose="020B0502040204020203" pitchFamily="34" charset="-79"/>
            </a:endParaRPr>
          </a:p>
          <a:p>
            <a:pPr>
              <a:buFont typeface="Wingdings" panose="05000000000000000000" pitchFamily="2" charset="2"/>
              <a:buChar char="Ø"/>
            </a:pPr>
            <a:endParaRPr lang="en-IN" sz="2000" b="1" dirty="0">
              <a:latin typeface="Comic Sans MS" panose="030F0702030302020204" pitchFamily="66" charset="0"/>
            </a:endParaRPr>
          </a:p>
        </p:txBody>
      </p:sp>
      <p:pic>
        <p:nvPicPr>
          <p:cNvPr id="3076" name="Picture 4" descr="Error, warning, failure, mistake, problem, not, found 3D illustration - Download on Iconfinder">
            <a:extLst>
              <a:ext uri="{FF2B5EF4-FFF2-40B4-BE49-F238E27FC236}">
                <a16:creationId xmlns:a16="http://schemas.microsoft.com/office/drawing/2014/main" id="{09322427-82B4-E352-F981-12E36E637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7547" y="58758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72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F95-3571-FFA8-0331-221573BC5878}"/>
              </a:ext>
            </a:extLst>
          </p:cNvPr>
          <p:cNvSpPr>
            <a:spLocks noGrp="1"/>
          </p:cNvSpPr>
          <p:nvPr>
            <p:ph type="title"/>
          </p:nvPr>
        </p:nvSpPr>
        <p:spPr>
          <a:xfrm>
            <a:off x="677334" y="609600"/>
            <a:ext cx="8596668" cy="753533"/>
          </a:xfrm>
        </p:spPr>
        <p:txBody>
          <a:bodyPr>
            <a:noAutofit/>
          </a:bodyPr>
          <a:lstStyle/>
          <a:p>
            <a:pPr marL="571500" indent="-571500">
              <a:buFont typeface="Wingdings" panose="05000000000000000000" pitchFamily="2" charset="2"/>
              <a:buChar char="q"/>
            </a:pPr>
            <a:r>
              <a:rPr lang="en-IN" sz="4400" b="1" dirty="0">
                <a:solidFill>
                  <a:schemeClr val="tx1"/>
                </a:solidFill>
                <a:latin typeface="Consolas" panose="020B0609020204030204" pitchFamily="49" charset="0"/>
              </a:rPr>
              <a:t>DESCRIPTION OF IDEA</a:t>
            </a:r>
          </a:p>
        </p:txBody>
      </p:sp>
      <p:sp>
        <p:nvSpPr>
          <p:cNvPr id="3" name="Content Placeholder 2">
            <a:extLst>
              <a:ext uri="{FF2B5EF4-FFF2-40B4-BE49-F238E27FC236}">
                <a16:creationId xmlns:a16="http://schemas.microsoft.com/office/drawing/2014/main" id="{52EC39CE-D7F6-6162-1559-F684D35EC599}"/>
              </a:ext>
            </a:extLst>
          </p:cNvPr>
          <p:cNvSpPr>
            <a:spLocks noGrp="1"/>
          </p:cNvSpPr>
          <p:nvPr>
            <p:ph idx="1"/>
          </p:nvPr>
        </p:nvSpPr>
        <p:spPr>
          <a:xfrm>
            <a:off x="677334" y="1363133"/>
            <a:ext cx="9474199" cy="4995333"/>
          </a:xfrm>
        </p:spPr>
        <p:txBody>
          <a:bodyPr>
            <a:normAutofit fontScale="85000" lnSpcReduction="10000"/>
          </a:bodyPr>
          <a:lstStyle/>
          <a:p>
            <a:pPr indent="228600" algn="just">
              <a:lnSpc>
                <a:spcPct val="130000"/>
              </a:lnSpc>
            </a:pPr>
            <a:r>
              <a:rPr lang="en-GB"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rPr>
              <a:t>We have divided the </a:t>
            </a:r>
            <a:r>
              <a:rPr lang="en-GB" sz="2400" b="1" dirty="0">
                <a:solidFill>
                  <a:schemeClr val="tx1"/>
                </a:solidFill>
                <a:latin typeface="Comic Sans MS" panose="030F0702030302020204" pitchFamily="66" charset="0"/>
                <a:ea typeface="Trebuchet MS" panose="020B0603020202020204" pitchFamily="34" charset="0"/>
                <a:cs typeface="Gisha" panose="020B0502040204020203" pitchFamily="34" charset="-79"/>
              </a:rPr>
              <a:t>website</a:t>
            </a:r>
            <a:r>
              <a:rPr lang="en-GB"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rPr>
              <a:t> mainly in four sections </a:t>
            </a:r>
            <a:endParaRPr lang="en-IN"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endParaRPr>
          </a:p>
          <a:p>
            <a:pPr marL="342900" lvl="0" indent="-342900" algn="just">
              <a:lnSpc>
                <a:spcPct val="130000"/>
              </a:lnSpc>
              <a:buFont typeface="+mj-lt"/>
              <a:buAutoNum type="arabicPeriod"/>
            </a:pPr>
            <a:r>
              <a:rPr lang="en-GB"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rPr>
              <a:t>Routine</a:t>
            </a:r>
            <a:endParaRPr lang="en-IN"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endParaRPr>
          </a:p>
          <a:p>
            <a:pPr marL="342900" lvl="0" indent="-342900" algn="just">
              <a:lnSpc>
                <a:spcPct val="130000"/>
              </a:lnSpc>
              <a:buFont typeface="+mj-lt"/>
              <a:buAutoNum type="arabicPeriod"/>
            </a:pPr>
            <a:r>
              <a:rPr lang="en-GB"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rPr>
              <a:t>Diet</a:t>
            </a:r>
            <a:endParaRPr lang="en-IN"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endParaRPr>
          </a:p>
          <a:p>
            <a:pPr marL="342900" lvl="0" indent="-342900" algn="just">
              <a:lnSpc>
                <a:spcPct val="130000"/>
              </a:lnSpc>
              <a:buFont typeface="+mj-lt"/>
              <a:buAutoNum type="arabicPeriod"/>
            </a:pPr>
            <a:r>
              <a:rPr lang="en-GB"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rPr>
              <a:t>Physical fitness</a:t>
            </a:r>
            <a:endParaRPr lang="en-IN"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endParaRPr>
          </a:p>
          <a:p>
            <a:pPr marL="342900" lvl="0" indent="-342900" algn="just">
              <a:lnSpc>
                <a:spcPct val="130000"/>
              </a:lnSpc>
              <a:buFont typeface="+mj-lt"/>
              <a:buAutoNum type="arabicPeriod"/>
            </a:pPr>
            <a:r>
              <a:rPr lang="en-GB"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rPr>
              <a:t>Mental health</a:t>
            </a:r>
            <a:endParaRPr lang="en-IN"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endParaRPr>
          </a:p>
          <a:p>
            <a:pPr indent="228600" algn="just">
              <a:lnSpc>
                <a:spcPct val="130000"/>
              </a:lnSpc>
            </a:pPr>
            <a:r>
              <a:rPr lang="en-GB"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rPr>
              <a:t>Apart from these areas our </a:t>
            </a:r>
            <a:r>
              <a:rPr lang="en-GB" sz="2400" b="1" dirty="0">
                <a:solidFill>
                  <a:schemeClr val="tx1"/>
                </a:solidFill>
                <a:latin typeface="Comic Sans MS" panose="030F0702030302020204" pitchFamily="66" charset="0"/>
                <a:ea typeface="Trebuchet MS" panose="020B0603020202020204" pitchFamily="34" charset="0"/>
                <a:cs typeface="Gisha" panose="020B0502040204020203" pitchFamily="34" charset="-79"/>
              </a:rPr>
              <a:t>website</a:t>
            </a:r>
            <a:r>
              <a:rPr lang="en-GB"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rPr>
              <a:t> also includes health record, health journal and advice corner. Here I will explain about these all features with some illustrations of our app screens.</a:t>
            </a:r>
            <a:endParaRPr lang="en-IN"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endParaRPr>
          </a:p>
          <a:p>
            <a:pPr indent="228600" algn="just">
              <a:lnSpc>
                <a:spcPct val="130000"/>
              </a:lnSpc>
            </a:pPr>
            <a:r>
              <a:rPr lang="en-GB"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rPr>
              <a:t>This is just explaining that how different features will work but for creating final product we will need a large database and help from health experts.</a:t>
            </a:r>
            <a:endParaRPr lang="en-IN" sz="2400" b="1" dirty="0">
              <a:solidFill>
                <a:schemeClr val="tx1"/>
              </a:solidFill>
              <a:effectLst/>
              <a:latin typeface="Comic Sans MS" panose="030F0702030302020204" pitchFamily="66" charset="0"/>
              <a:ea typeface="Trebuchet MS" panose="020B0603020202020204" pitchFamily="34" charset="0"/>
              <a:cs typeface="Gisha" panose="020B0502040204020203" pitchFamily="34" charset="-79"/>
            </a:endParaRPr>
          </a:p>
          <a:p>
            <a:endParaRPr lang="en-IN" sz="800" b="1" dirty="0">
              <a:latin typeface="Comic Sans MS" panose="030F0702030302020204" pitchFamily="66" charset="0"/>
            </a:endParaRPr>
          </a:p>
        </p:txBody>
      </p:sp>
      <p:pic>
        <p:nvPicPr>
          <p:cNvPr id="7" name="Picture 6">
            <a:extLst>
              <a:ext uri="{FF2B5EF4-FFF2-40B4-BE49-F238E27FC236}">
                <a16:creationId xmlns:a16="http://schemas.microsoft.com/office/drawing/2014/main" id="{7B95178F-3095-FEF9-1A3E-3B4C82920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141" y="1171144"/>
            <a:ext cx="3720896" cy="3720896"/>
          </a:xfrm>
          <a:prstGeom prst="rect">
            <a:avLst/>
          </a:prstGeom>
        </p:spPr>
      </p:pic>
    </p:spTree>
    <p:extLst>
      <p:ext uri="{BB962C8B-B14F-4D97-AF65-F5344CB8AC3E}">
        <p14:creationId xmlns:p14="http://schemas.microsoft.com/office/powerpoint/2010/main" val="393505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7C3976D-F1E6-4C38-A00D-DAF04042CDC6}"/>
              </a:ext>
            </a:extLst>
          </p:cNvPr>
          <p:cNvPicPr>
            <a:picLocks noChangeAspect="1"/>
          </p:cNvPicPr>
          <p:nvPr/>
        </p:nvPicPr>
        <p:blipFill>
          <a:blip r:embed="rId2">
            <a:extLst>
              <a:ext uri="{28A0092B-C50C-407E-A947-70E740481C1C}">
                <a14:useLocalDpi xmlns:a14="http://schemas.microsoft.com/office/drawing/2010/main" val="0"/>
              </a:ext>
            </a:extLst>
          </a:blip>
          <a:srcRect l="1979" r="1979"/>
          <a:stretch/>
        </p:blipFill>
        <p:spPr>
          <a:xfrm>
            <a:off x="6186966" y="-568632"/>
            <a:ext cx="3087036" cy="3016863"/>
          </a:xfrm>
          <a:prstGeom prst="rect">
            <a:avLst/>
          </a:prstGeom>
          <a:ln w="57150" cmpd="thickThin">
            <a:noFill/>
            <a:miter lim="800000"/>
          </a:ln>
        </p:spPr>
      </p:pic>
      <p:sp>
        <p:nvSpPr>
          <p:cNvPr id="2" name="Title 1">
            <a:extLst>
              <a:ext uri="{FF2B5EF4-FFF2-40B4-BE49-F238E27FC236}">
                <a16:creationId xmlns:a16="http://schemas.microsoft.com/office/drawing/2014/main" id="{E051F597-AF5F-4563-9D86-CC10D46B5F29}"/>
              </a:ext>
            </a:extLst>
          </p:cNvPr>
          <p:cNvSpPr>
            <a:spLocks noGrp="1"/>
          </p:cNvSpPr>
          <p:nvPr>
            <p:ph type="title"/>
          </p:nvPr>
        </p:nvSpPr>
        <p:spPr>
          <a:xfrm>
            <a:off x="677334" y="609600"/>
            <a:ext cx="8596668" cy="660400"/>
          </a:xfrm>
        </p:spPr>
        <p:txBody>
          <a:bodyPr>
            <a:normAutofit fontScale="90000"/>
          </a:bodyPr>
          <a:lstStyle/>
          <a:p>
            <a:pPr marL="685800" indent="-685800">
              <a:buFont typeface="Wingdings" panose="05000000000000000000" pitchFamily="2" charset="2"/>
              <a:buChar char="q"/>
            </a:pPr>
            <a:r>
              <a:rPr lang="en-US" sz="4900" dirty="0">
                <a:solidFill>
                  <a:schemeClr val="tx1"/>
                </a:solidFill>
                <a:cs typeface="Calibri Light"/>
              </a:rPr>
              <a:t>ROUTINE</a:t>
            </a:r>
            <a:endParaRPr lang="en-US" dirty="0">
              <a:solidFill>
                <a:schemeClr val="tx1"/>
              </a:solidFill>
            </a:endParaRPr>
          </a:p>
        </p:txBody>
      </p:sp>
      <p:sp>
        <p:nvSpPr>
          <p:cNvPr id="5" name="Content Placeholder 4">
            <a:extLst>
              <a:ext uri="{FF2B5EF4-FFF2-40B4-BE49-F238E27FC236}">
                <a16:creationId xmlns:a16="http://schemas.microsoft.com/office/drawing/2014/main" id="{B77E6345-8718-F596-E8DF-41AE8B4B9998}"/>
              </a:ext>
            </a:extLst>
          </p:cNvPr>
          <p:cNvSpPr>
            <a:spLocks noGrp="1"/>
          </p:cNvSpPr>
          <p:nvPr>
            <p:ph idx="1"/>
          </p:nvPr>
        </p:nvSpPr>
        <p:spPr>
          <a:xfrm>
            <a:off x="677334" y="1737377"/>
            <a:ext cx="8096528" cy="4332683"/>
          </a:xfrm>
        </p:spPr>
        <p:txBody>
          <a:bodyPr>
            <a:normAutofit/>
          </a:bodyPr>
          <a:lstStyle/>
          <a:p>
            <a:pPr algn="just"/>
            <a:r>
              <a:rPr lang="en-US" sz="2000" b="1" dirty="0">
                <a:latin typeface="Comic Sans MS" panose="030F0702030302020204" pitchFamily="66" charset="0"/>
              </a:rPr>
              <a:t>Our website gives recommendation to users to manage their daily routine it gives them recommended activities that they should include in their routine as per their profession and age group. It also analysis the time they spent on a particular activity which help them to summarize their whole day. </a:t>
            </a:r>
          </a:p>
          <a:p>
            <a:pPr algn="just"/>
            <a:r>
              <a:rPr lang="en-US" sz="2000" b="1" dirty="0">
                <a:latin typeface="Comic Sans MS" panose="030F0702030302020204" pitchFamily="66" charset="0"/>
              </a:rPr>
              <a:t>The innovative element is that it also focusses on the personality development of the user. It has features for effective time management , increasing productivity, routine analyzer etc.</a:t>
            </a:r>
          </a:p>
          <a:p>
            <a:pPr algn="just"/>
            <a:endParaRPr lang="en-IN" sz="2000" b="1" dirty="0">
              <a:latin typeface="Comic Sans MS" panose="030F0702030302020204" pitchFamily="66" charset="0"/>
            </a:endParaRPr>
          </a:p>
        </p:txBody>
      </p:sp>
      <p:pic>
        <p:nvPicPr>
          <p:cNvPr id="7" name="Picture 6">
            <a:extLst>
              <a:ext uri="{FF2B5EF4-FFF2-40B4-BE49-F238E27FC236}">
                <a16:creationId xmlns:a16="http://schemas.microsoft.com/office/drawing/2014/main" id="{0B13FD46-BF37-2F1F-897A-1BED94EB2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6611" y="2496820"/>
            <a:ext cx="3418138" cy="3429000"/>
          </a:xfrm>
          <a:prstGeom prst="rect">
            <a:avLst/>
          </a:prstGeom>
        </p:spPr>
      </p:pic>
    </p:spTree>
    <p:extLst>
      <p:ext uri="{BB962C8B-B14F-4D97-AF65-F5344CB8AC3E}">
        <p14:creationId xmlns:p14="http://schemas.microsoft.com/office/powerpoint/2010/main" val="3996461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DBA59-21EC-6735-D39E-B30984B446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EC75F8-6881-2248-3FC0-AF64AD271D80}"/>
              </a:ext>
            </a:extLst>
          </p:cNvPr>
          <p:cNvSpPr>
            <a:spLocks noGrp="1"/>
          </p:cNvSpPr>
          <p:nvPr>
            <p:ph idx="1"/>
          </p:nvPr>
        </p:nvSpPr>
        <p:spPr/>
        <p:txBody>
          <a:bodyPr/>
          <a:lstStyle/>
          <a:p>
            <a:endParaRPr lang="en-IN" dirty="0"/>
          </a:p>
        </p:txBody>
      </p:sp>
      <p:grpSp>
        <p:nvGrpSpPr>
          <p:cNvPr id="11" name="Group 10">
            <a:extLst>
              <a:ext uri="{FF2B5EF4-FFF2-40B4-BE49-F238E27FC236}">
                <a16:creationId xmlns:a16="http://schemas.microsoft.com/office/drawing/2014/main" id="{096AB12E-61F6-7CDC-F819-174C873AC813}"/>
              </a:ext>
            </a:extLst>
          </p:cNvPr>
          <p:cNvGrpSpPr/>
          <p:nvPr/>
        </p:nvGrpSpPr>
        <p:grpSpPr>
          <a:xfrm>
            <a:off x="951462" y="929216"/>
            <a:ext cx="10289076" cy="4999568"/>
            <a:chOff x="0" y="49883"/>
            <a:chExt cx="6894502" cy="2356514"/>
          </a:xfrm>
        </p:grpSpPr>
        <p:pic>
          <p:nvPicPr>
            <p:cNvPr id="12" name="Picture 11">
              <a:extLst>
                <a:ext uri="{FF2B5EF4-FFF2-40B4-BE49-F238E27FC236}">
                  <a16:creationId xmlns:a16="http://schemas.microsoft.com/office/drawing/2014/main" id="{0697C8E5-5ECF-1025-92DA-F2B152F78BC2}"/>
                </a:ext>
              </a:extLst>
            </p:cNvPr>
            <p:cNvPicPr>
              <a:picLocks noChangeAspect="1"/>
            </p:cNvPicPr>
            <p:nvPr/>
          </p:nvPicPr>
          <p:blipFill>
            <a:blip r:embed="rId2"/>
            <a:stretch>
              <a:fillRect/>
            </a:stretch>
          </p:blipFill>
          <p:spPr>
            <a:xfrm>
              <a:off x="0" y="49883"/>
              <a:ext cx="3810000" cy="2356514"/>
            </a:xfrm>
            <a:prstGeom prst="rect">
              <a:avLst/>
            </a:prstGeom>
            <a:ln w="28575">
              <a:solidFill>
                <a:schemeClr val="tx1"/>
              </a:solidFill>
            </a:ln>
          </p:spPr>
        </p:pic>
        <p:pic>
          <p:nvPicPr>
            <p:cNvPr id="13" name="Picture 12">
              <a:extLst>
                <a:ext uri="{FF2B5EF4-FFF2-40B4-BE49-F238E27FC236}">
                  <a16:creationId xmlns:a16="http://schemas.microsoft.com/office/drawing/2014/main" id="{247191FF-4676-F39C-2979-496102410DD2}"/>
                </a:ext>
              </a:extLst>
            </p:cNvPr>
            <p:cNvPicPr>
              <a:picLocks noChangeAspect="1"/>
            </p:cNvPicPr>
            <p:nvPr/>
          </p:nvPicPr>
          <p:blipFill>
            <a:blip r:embed="rId3"/>
            <a:stretch>
              <a:fillRect/>
            </a:stretch>
          </p:blipFill>
          <p:spPr>
            <a:xfrm>
              <a:off x="3810000" y="49883"/>
              <a:ext cx="3084502" cy="2356514"/>
            </a:xfrm>
            <a:prstGeom prst="rect">
              <a:avLst/>
            </a:prstGeom>
            <a:ln w="28575">
              <a:solidFill>
                <a:schemeClr val="tx1"/>
              </a:solidFill>
            </a:ln>
          </p:spPr>
        </p:pic>
      </p:grpSp>
    </p:spTree>
    <p:extLst>
      <p:ext uri="{BB962C8B-B14F-4D97-AF65-F5344CB8AC3E}">
        <p14:creationId xmlns:p14="http://schemas.microsoft.com/office/powerpoint/2010/main" val="48059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3AA4-46A3-4F10-8AB6-B40164A01D55}"/>
              </a:ext>
            </a:extLst>
          </p:cNvPr>
          <p:cNvSpPr>
            <a:spLocks noGrp="1"/>
          </p:cNvSpPr>
          <p:nvPr>
            <p:ph type="title"/>
          </p:nvPr>
        </p:nvSpPr>
        <p:spPr>
          <a:xfrm>
            <a:off x="643467" y="643780"/>
            <a:ext cx="2048933" cy="660400"/>
          </a:xfrm>
        </p:spPr>
        <p:txBody>
          <a:bodyPr>
            <a:normAutofit fontScale="90000"/>
          </a:bodyPr>
          <a:lstStyle/>
          <a:p>
            <a:pPr marL="685800" indent="-685800">
              <a:buFont typeface="Wingdings" panose="05000000000000000000" pitchFamily="2" charset="2"/>
              <a:buChar char="q"/>
            </a:pPr>
            <a:r>
              <a:rPr lang="en-US" sz="4900" dirty="0">
                <a:solidFill>
                  <a:schemeClr val="tx1"/>
                </a:solidFill>
                <a:cs typeface="Calibri Light"/>
              </a:rPr>
              <a:t>DIET</a:t>
            </a:r>
            <a:endParaRPr lang="en-US" dirty="0">
              <a:solidFill>
                <a:schemeClr val="tx1"/>
              </a:solidFill>
              <a:cs typeface="Calibri Light"/>
            </a:endParaRPr>
          </a:p>
        </p:txBody>
      </p:sp>
      <p:graphicFrame>
        <p:nvGraphicFramePr>
          <p:cNvPr id="6" name="Content Placeholder 2">
            <a:extLst>
              <a:ext uri="{FF2B5EF4-FFF2-40B4-BE49-F238E27FC236}">
                <a16:creationId xmlns:a16="http://schemas.microsoft.com/office/drawing/2014/main" id="{01696D46-425F-1024-580F-49A601744D65}"/>
              </a:ext>
            </a:extLst>
          </p:cNvPr>
          <p:cNvGraphicFramePr>
            <a:graphicFrameLocks noGrp="1"/>
          </p:cNvGraphicFramePr>
          <p:nvPr>
            <p:ph idx="1"/>
          </p:nvPr>
        </p:nvGraphicFramePr>
        <p:xfrm>
          <a:off x="643467" y="1450095"/>
          <a:ext cx="6256863"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Picture 16">
            <a:extLst>
              <a:ext uri="{FF2B5EF4-FFF2-40B4-BE49-F238E27FC236}">
                <a16:creationId xmlns:a16="http://schemas.microsoft.com/office/drawing/2014/main" id="{44969E62-6255-2C84-F6DA-3F486E15CE0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263130" y="0"/>
            <a:ext cx="4928870" cy="3616961"/>
          </a:xfrm>
          <a:prstGeom prst="rect">
            <a:avLst/>
          </a:prstGeom>
        </p:spPr>
      </p:pic>
      <p:pic>
        <p:nvPicPr>
          <p:cNvPr id="29" name="Picture 28">
            <a:extLst>
              <a:ext uri="{FF2B5EF4-FFF2-40B4-BE49-F238E27FC236}">
                <a16:creationId xmlns:a16="http://schemas.microsoft.com/office/drawing/2014/main" id="{4D4146F6-EF0A-E521-0174-01B5852FFBF7}"/>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263130" y="3616961"/>
            <a:ext cx="4928870" cy="3241040"/>
          </a:xfrm>
          <a:prstGeom prst="rect">
            <a:avLst/>
          </a:prstGeom>
        </p:spPr>
      </p:pic>
      <p:pic>
        <p:nvPicPr>
          <p:cNvPr id="31" name="Picture 30">
            <a:extLst>
              <a:ext uri="{FF2B5EF4-FFF2-40B4-BE49-F238E27FC236}">
                <a16:creationId xmlns:a16="http://schemas.microsoft.com/office/drawing/2014/main" id="{5C98F280-06B2-85A1-B90D-39F9F3C38B43}"/>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643467" y="4769031"/>
            <a:ext cx="6256863" cy="1977529"/>
          </a:xfrm>
          <a:prstGeom prst="rect">
            <a:avLst/>
          </a:prstGeom>
        </p:spPr>
      </p:pic>
    </p:spTree>
    <p:extLst>
      <p:ext uri="{BB962C8B-B14F-4D97-AF65-F5344CB8AC3E}">
        <p14:creationId xmlns:p14="http://schemas.microsoft.com/office/powerpoint/2010/main" val="372392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AC1C-57F5-B226-BDC1-DCF9A27CEA7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116AA25-99FE-7A86-2EB6-38EAC69215C4}"/>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8D6B4DDE-2C87-26C5-5DB0-10B86CE4A9ED}"/>
              </a:ext>
            </a:extLst>
          </p:cNvPr>
          <p:cNvGrpSpPr/>
          <p:nvPr/>
        </p:nvGrpSpPr>
        <p:grpSpPr>
          <a:xfrm>
            <a:off x="965200" y="833966"/>
            <a:ext cx="10261599" cy="5190068"/>
            <a:chOff x="0" y="0"/>
            <a:chExt cx="6353023" cy="2365490"/>
          </a:xfrm>
        </p:grpSpPr>
        <p:pic>
          <p:nvPicPr>
            <p:cNvPr id="5" name="Picture 4">
              <a:extLst>
                <a:ext uri="{FF2B5EF4-FFF2-40B4-BE49-F238E27FC236}">
                  <a16:creationId xmlns:a16="http://schemas.microsoft.com/office/drawing/2014/main" id="{CF2A7406-FD47-F654-C310-87A6414E8B06}"/>
                </a:ext>
              </a:extLst>
            </p:cNvPr>
            <p:cNvPicPr>
              <a:picLocks noChangeAspect="1"/>
            </p:cNvPicPr>
            <p:nvPr/>
          </p:nvPicPr>
          <p:blipFill>
            <a:blip r:embed="rId2"/>
            <a:stretch>
              <a:fillRect/>
            </a:stretch>
          </p:blipFill>
          <p:spPr>
            <a:xfrm>
              <a:off x="3227774" y="0"/>
              <a:ext cx="3125249" cy="2365490"/>
            </a:xfrm>
            <a:prstGeom prst="rect">
              <a:avLst/>
            </a:prstGeom>
          </p:spPr>
        </p:pic>
        <p:pic>
          <p:nvPicPr>
            <p:cNvPr id="6" name="Picture 5">
              <a:extLst>
                <a:ext uri="{FF2B5EF4-FFF2-40B4-BE49-F238E27FC236}">
                  <a16:creationId xmlns:a16="http://schemas.microsoft.com/office/drawing/2014/main" id="{E1F2B38D-6829-5302-4120-8389405BCEC5}"/>
                </a:ext>
              </a:extLst>
            </p:cNvPr>
            <p:cNvPicPr>
              <a:picLocks noChangeAspect="1"/>
            </p:cNvPicPr>
            <p:nvPr/>
          </p:nvPicPr>
          <p:blipFill>
            <a:blip r:embed="rId3"/>
            <a:stretch>
              <a:fillRect/>
            </a:stretch>
          </p:blipFill>
          <p:spPr>
            <a:xfrm>
              <a:off x="0" y="0"/>
              <a:ext cx="3268062" cy="2365490"/>
            </a:xfrm>
            <a:prstGeom prst="rect">
              <a:avLst/>
            </a:prstGeom>
          </p:spPr>
        </p:pic>
      </p:grpSp>
    </p:spTree>
    <p:extLst>
      <p:ext uri="{BB962C8B-B14F-4D97-AF65-F5344CB8AC3E}">
        <p14:creationId xmlns:p14="http://schemas.microsoft.com/office/powerpoint/2010/main" val="268448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A225-A794-405F-B1B4-1C496E4947A7}"/>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b="1" dirty="0">
                <a:solidFill>
                  <a:srgbClr val="262626"/>
                </a:solidFill>
                <a:latin typeface="Consolas" panose="020B0609020204030204" pitchFamily="49" charset="0"/>
                <a:cs typeface="Calibri Light"/>
              </a:rPr>
              <a:t>PHYSICAL FITNESS</a:t>
            </a:r>
          </a:p>
        </p:txBody>
      </p:sp>
      <p:sp>
        <p:nvSpPr>
          <p:cNvPr id="3" name="Content Placeholder 2">
            <a:extLst>
              <a:ext uri="{FF2B5EF4-FFF2-40B4-BE49-F238E27FC236}">
                <a16:creationId xmlns:a16="http://schemas.microsoft.com/office/drawing/2014/main" id="{D8ED195A-76B3-4B53-8192-00AD73A23FDF}"/>
              </a:ext>
            </a:extLst>
          </p:cNvPr>
          <p:cNvSpPr>
            <a:spLocks noGrp="1"/>
          </p:cNvSpPr>
          <p:nvPr>
            <p:ph idx="1"/>
          </p:nvPr>
        </p:nvSpPr>
        <p:spPr>
          <a:xfrm>
            <a:off x="677334" y="1269999"/>
            <a:ext cx="6256866" cy="4196945"/>
          </a:xfrm>
        </p:spPr>
        <p:txBody>
          <a:bodyPr vert="horz" lIns="91440" tIns="45720" rIns="91440" bIns="45720" rtlCol="0">
            <a:normAutofit/>
          </a:bodyPr>
          <a:lstStyle/>
          <a:p>
            <a:pPr>
              <a:lnSpc>
                <a:spcPct val="90000"/>
              </a:lnSpc>
            </a:pPr>
            <a:endParaRPr lang="en-US" sz="2200" b="1" dirty="0">
              <a:solidFill>
                <a:srgbClr val="262626"/>
              </a:solidFill>
              <a:latin typeface="Comic Sans MS" panose="030F0702030302020204" pitchFamily="66" charset="0"/>
              <a:cs typeface="Calibri"/>
            </a:endParaRPr>
          </a:p>
          <a:p>
            <a:pPr>
              <a:lnSpc>
                <a:spcPct val="90000"/>
              </a:lnSpc>
            </a:pPr>
            <a:r>
              <a:rPr lang="en-US" sz="2200" b="1" dirty="0">
                <a:solidFill>
                  <a:srgbClr val="262626"/>
                </a:solidFill>
                <a:latin typeface="Comic Sans MS" panose="030F0702030302020204" pitchFamily="66" charset="0"/>
                <a:ea typeface="+mn-lt"/>
                <a:cs typeface="+mn-lt"/>
              </a:rPr>
              <a:t> This section helps users to find particular set of workouts, yogic Aasan and practices as per their requirements.</a:t>
            </a:r>
          </a:p>
          <a:p>
            <a:pPr>
              <a:lnSpc>
                <a:spcPct val="90000"/>
              </a:lnSpc>
              <a:buSzPct val="114999"/>
            </a:pPr>
            <a:r>
              <a:rPr lang="en-US" sz="2200" b="1" dirty="0">
                <a:solidFill>
                  <a:srgbClr val="262626"/>
                </a:solidFill>
                <a:latin typeface="Comic Sans MS" panose="030F0702030302020204" pitchFamily="66" charset="0"/>
              </a:rPr>
              <a:t>We have divided yogic practices and workouts in three different levels of beginner, intermediate and advance.  </a:t>
            </a:r>
          </a:p>
          <a:p>
            <a:pPr>
              <a:lnSpc>
                <a:spcPct val="90000"/>
              </a:lnSpc>
              <a:buSzPct val="114999"/>
            </a:pPr>
            <a:r>
              <a:rPr lang="en-US" sz="2200" b="1" dirty="0">
                <a:solidFill>
                  <a:srgbClr val="262626"/>
                </a:solidFill>
                <a:latin typeface="Comic Sans MS" panose="030F0702030302020204" pitchFamily="66" charset="0"/>
                <a:cs typeface="Calibri"/>
              </a:rPr>
              <a:t>You will get course wise lesson plan for exercises and workouts. </a:t>
            </a:r>
          </a:p>
          <a:p>
            <a:pPr>
              <a:lnSpc>
                <a:spcPct val="90000"/>
              </a:lnSpc>
            </a:pPr>
            <a:endParaRPr lang="en-US" sz="2200" b="1" dirty="0">
              <a:solidFill>
                <a:srgbClr val="262626"/>
              </a:solidFill>
              <a:latin typeface="Comic Sans MS" panose="030F0702030302020204" pitchFamily="66" charset="0"/>
              <a:cs typeface="Calibri"/>
            </a:endParaRPr>
          </a:p>
          <a:p>
            <a:pPr>
              <a:lnSpc>
                <a:spcPct val="90000"/>
              </a:lnSpc>
            </a:pPr>
            <a:endParaRPr lang="en-US" sz="2200" b="1" dirty="0">
              <a:solidFill>
                <a:srgbClr val="262626"/>
              </a:solidFill>
              <a:latin typeface="Comic Sans MS" panose="030F0702030302020204" pitchFamily="66" charset="0"/>
              <a:cs typeface="Calibri"/>
            </a:endParaRPr>
          </a:p>
        </p:txBody>
      </p:sp>
      <p:pic>
        <p:nvPicPr>
          <p:cNvPr id="6" name="Picture 5">
            <a:extLst>
              <a:ext uri="{FF2B5EF4-FFF2-40B4-BE49-F238E27FC236}">
                <a16:creationId xmlns:a16="http://schemas.microsoft.com/office/drawing/2014/main" id="{FF28C1D2-8097-664A-C46A-E91CE6672AF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59880" y="101599"/>
            <a:ext cx="5410200" cy="2336800"/>
          </a:xfrm>
          <a:prstGeom prst="rect">
            <a:avLst/>
          </a:prstGeom>
        </p:spPr>
      </p:pic>
    </p:spTree>
    <p:extLst>
      <p:ext uri="{BB962C8B-B14F-4D97-AF65-F5344CB8AC3E}">
        <p14:creationId xmlns:p14="http://schemas.microsoft.com/office/powerpoint/2010/main" val="936852013"/>
      </p:ext>
    </p:extLst>
  </p:cSld>
  <p:clrMapOvr>
    <a:masterClrMapping/>
  </p:clrMapOvr>
  <p:transition spd="slow">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TotalTime>
  <Words>890</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Amasis MT Pro</vt:lpstr>
      <vt:lpstr>Arial</vt:lpstr>
      <vt:lpstr>Calibri</vt:lpstr>
      <vt:lpstr>Calibri Light</vt:lpstr>
      <vt:lpstr>Comic Sans MS</vt:lpstr>
      <vt:lpstr>Consolas</vt:lpstr>
      <vt:lpstr>Trebuchet MS</vt:lpstr>
      <vt:lpstr>Wingdings</vt:lpstr>
      <vt:lpstr>Wingdings 3</vt:lpstr>
      <vt:lpstr>Facet</vt:lpstr>
      <vt:lpstr>PowerPoint Presentation</vt:lpstr>
      <vt:lpstr>INTRODUCTION</vt:lpstr>
      <vt:lpstr>SELECTION OF  PROBLEM STATEMENT</vt:lpstr>
      <vt:lpstr>DESCRIPTION OF IDEA</vt:lpstr>
      <vt:lpstr>ROUTINE</vt:lpstr>
      <vt:lpstr>PowerPoint Presentation</vt:lpstr>
      <vt:lpstr>DIET</vt:lpstr>
      <vt:lpstr>PowerPoint Presentation</vt:lpstr>
      <vt:lpstr>PHYSICAL FITNESS</vt:lpstr>
      <vt:lpstr>PowerPoint Presentation</vt:lpstr>
      <vt:lpstr>MENTAL HEALTH</vt:lpstr>
      <vt:lpstr>INNOVATIVE FEATURES</vt:lpstr>
      <vt:lpstr>HEALTH CARD</vt:lpstr>
      <vt:lpstr>Health journal is like a blog spot. It addresses the problem of lack of health and nutritional information it has various articles regarding different health issues and ongoing health problems. </vt:lpstr>
      <vt:lpstr>ELEMENTS OF  HEALTHY KITCHEN</vt:lpstr>
      <vt:lpstr>HEALTH  WORKSHEET</vt:lpstr>
      <vt:lpstr>HEALTHY  SLEEP</vt:lpstr>
      <vt:lpstr>KNOW  YOURSELF</vt:lpstr>
      <vt:lpstr>DIET SURVEY</vt:lpstr>
      <vt:lpstr>RESEARCH ON  THE IDEA</vt:lpstr>
      <vt:lpstr>PowerPoint Presentation</vt:lpstr>
      <vt:lpstr>COMPARISON BETWEEN FEATURES OF OUR APP AND EXISTING APPS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VASHU KAUSHIK</dc:creator>
  <cp:lastModifiedBy>VASHU KAUSHIK</cp:lastModifiedBy>
  <cp:revision>2</cp:revision>
  <dcterms:created xsi:type="dcterms:W3CDTF">2024-02-02T04:30:51Z</dcterms:created>
  <dcterms:modified xsi:type="dcterms:W3CDTF">2024-02-02T04:35:54Z</dcterms:modified>
</cp:coreProperties>
</file>