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23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49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6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99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28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55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36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6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07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19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49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8/12/2023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8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0" r:id="rId6"/>
    <p:sldLayoutId id="2147483766" r:id="rId7"/>
    <p:sldLayoutId id="2147483767" r:id="rId8"/>
    <p:sldLayoutId id="2147483768" r:id="rId9"/>
    <p:sldLayoutId id="2147483769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AAC4440-8C11-4E3A-9756-5BFDA56C5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!!Rectangle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7" name="Picture 3" descr="Abstrakte Netzwerkverbindung vor weißem Hintergrund">
            <a:extLst>
              <a:ext uri="{FF2B5EF4-FFF2-40B4-BE49-F238E27FC236}">
                <a16:creationId xmlns:a16="http://schemas.microsoft.com/office/drawing/2014/main" id="{01DB7B47-BB40-8C89-1F89-8CD456DBD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DF65F44-4D08-66EE-3271-4E3581DB2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10" y="1598246"/>
            <a:ext cx="4626709" cy="5122985"/>
          </a:xfrm>
        </p:spPr>
        <p:txBody>
          <a:bodyPr anchor="t">
            <a:normAutofit/>
          </a:bodyPr>
          <a:lstStyle/>
          <a:p>
            <a:pPr algn="r"/>
            <a:r>
              <a:rPr lang="de-DE" sz="6200" dirty="0" err="1">
                <a:solidFill>
                  <a:srgbClr val="FFFFFF"/>
                </a:solidFill>
              </a:rPr>
              <a:t>Ugly</a:t>
            </a:r>
            <a:r>
              <a:rPr lang="de-DE" sz="6200" dirty="0">
                <a:solidFill>
                  <a:srgbClr val="FFFFFF"/>
                </a:solidFill>
              </a:rPr>
              <a:t> </a:t>
            </a:r>
            <a:r>
              <a:rPr lang="de-DE" sz="6200" dirty="0" err="1">
                <a:solidFill>
                  <a:srgbClr val="FFFFFF"/>
                </a:solidFill>
              </a:rPr>
              <a:t>is</a:t>
            </a:r>
            <a:r>
              <a:rPr lang="de-DE" sz="6200" dirty="0">
                <a:solidFill>
                  <a:srgbClr val="FFFFFF"/>
                </a:solidFill>
              </a:rPr>
              <a:t> </a:t>
            </a:r>
            <a:r>
              <a:rPr lang="de-DE" sz="6200" dirty="0" err="1">
                <a:solidFill>
                  <a:srgbClr val="FFFFFF"/>
                </a:solidFill>
              </a:rPr>
              <a:t>better</a:t>
            </a:r>
            <a:r>
              <a:rPr lang="de-DE" sz="6200" dirty="0">
                <a:solidFill>
                  <a:srgbClr val="FFFFFF"/>
                </a:solidFill>
              </a:rPr>
              <a:t> </a:t>
            </a:r>
            <a:r>
              <a:rPr lang="de-DE" sz="6200" dirty="0" err="1">
                <a:solidFill>
                  <a:srgbClr val="FFFFFF"/>
                </a:solidFill>
              </a:rPr>
              <a:t>than</a:t>
            </a:r>
            <a:r>
              <a:rPr lang="de-DE" sz="6200" dirty="0">
                <a:solidFill>
                  <a:srgbClr val="FFFFFF"/>
                </a:solidFill>
              </a:rPr>
              <a:t> </a:t>
            </a:r>
            <a:r>
              <a:rPr lang="de-DE" sz="6200" dirty="0" err="1">
                <a:solidFill>
                  <a:srgbClr val="FFFFFF"/>
                </a:solidFill>
              </a:rPr>
              <a:t>nothing</a:t>
            </a:r>
            <a:endParaRPr lang="de-DE" sz="62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B72B00-1EC1-94C1-CF25-8144562FC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8278" y="1589368"/>
            <a:ext cx="6022767" cy="2052472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rgbClr val="FFFFFF"/>
                </a:solidFill>
              </a:rPr>
              <a:t>Generieren von Titelaufnahmen aus METS/</a:t>
            </a:r>
            <a:r>
              <a:rPr lang="de-DE" sz="3200" dirty="0" err="1">
                <a:solidFill>
                  <a:srgbClr val="FFFFFF"/>
                </a:solidFill>
              </a:rPr>
              <a:t>MODS</a:t>
            </a:r>
            <a:r>
              <a:rPr lang="de-DE" sz="3200" dirty="0">
                <a:solidFill>
                  <a:srgbClr val="FFFFFF"/>
                </a:solidFill>
              </a:rPr>
              <a:t>-Daten digitalisierter Handschriften zur Übernahme in den </a:t>
            </a:r>
            <a:r>
              <a:rPr lang="de-DE" sz="3200" dirty="0" err="1">
                <a:solidFill>
                  <a:srgbClr val="FFFFFF"/>
                </a:solidFill>
              </a:rPr>
              <a:t>K10Plus</a:t>
            </a:r>
            <a:endParaRPr lang="de-DE" sz="3200" dirty="0">
              <a:solidFill>
                <a:srgbClr val="FFFFFF"/>
              </a:solidFill>
            </a:endParaRPr>
          </a:p>
        </p:txBody>
      </p:sp>
      <p:cxnSp>
        <p:nvCxnSpPr>
          <p:cNvPr id="68" name="Straight Connector 5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52182B73-538B-C249-CE05-D2958CF98BBF}"/>
              </a:ext>
            </a:extLst>
          </p:cNvPr>
          <p:cNvSpPr txBox="1"/>
          <p:nvPr/>
        </p:nvSpPr>
        <p:spPr>
          <a:xfrm>
            <a:off x="5808278" y="4275985"/>
            <a:ext cx="4857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Ulrike Mehringer</a:t>
            </a:r>
          </a:p>
          <a:p>
            <a:r>
              <a:rPr lang="de-DE" dirty="0">
                <a:solidFill>
                  <a:schemeClr val="bg1"/>
                </a:solidFill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91132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2D05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FDB4A-7E1A-DC89-C584-E2C4AD11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8754"/>
          </a:xfrm>
        </p:spPr>
        <p:txBody>
          <a:bodyPr>
            <a:normAutofit/>
          </a:bodyPr>
          <a:lstStyle/>
          <a:p>
            <a:r>
              <a:rPr lang="de-DE" sz="4000" dirty="0"/>
              <a:t>Digitalisierungsworkflow in der UB Tübingen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FA952C-90DB-C879-9A4C-397BD71D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2263"/>
          </a:xfrm>
        </p:spPr>
        <p:txBody>
          <a:bodyPr>
            <a:normAutofit/>
          </a:bodyPr>
          <a:lstStyle/>
          <a:p>
            <a:r>
              <a:rPr lang="de-DE" dirty="0"/>
              <a:t>Workflow-Software </a:t>
            </a:r>
            <a:r>
              <a:rPr lang="de-DE" dirty="0" err="1"/>
              <a:t>DWork</a:t>
            </a:r>
            <a:r>
              <a:rPr lang="de-DE" dirty="0"/>
              <a:t>:</a:t>
            </a:r>
            <a:br>
              <a:rPr lang="de-DE" dirty="0"/>
            </a:br>
            <a:endParaRPr lang="de-DE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Erfassung von Metadaten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Einlesen der Scan-Dateien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Erfassung der Strukturdaten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DOI-Vergabe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Export zum Präsentationsserver </a:t>
            </a:r>
            <a:r>
              <a:rPr lang="de-DE" dirty="0" err="1"/>
              <a:t>OpenDigi</a:t>
            </a:r>
            <a:endParaRPr lang="de-DE" dirty="0"/>
          </a:p>
          <a:p>
            <a:pPr lvl="1">
              <a:buFont typeface="Courier New" panose="02070309020205020404" pitchFamily="49" charset="0"/>
              <a:buChar char="o"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Ziel: die in </a:t>
            </a:r>
            <a:r>
              <a:rPr lang="de-DE" dirty="0" err="1"/>
              <a:t>DWork</a:t>
            </a:r>
            <a:r>
              <a:rPr lang="de-DE" dirty="0"/>
              <a:t> </a:t>
            </a:r>
            <a:r>
              <a:rPr lang="de-DE" dirty="0" err="1"/>
              <a:t>erfassten</a:t>
            </a:r>
            <a:r>
              <a:rPr lang="de-DE" dirty="0"/>
              <a:t> Daten zu einer </a:t>
            </a:r>
          </a:p>
          <a:p>
            <a:pPr marL="457200" lvl="1" indent="0">
              <a:buNone/>
            </a:pPr>
            <a:r>
              <a:rPr lang="de-DE" dirty="0"/>
              <a:t>        Titelaufnahme im </a:t>
            </a:r>
            <a:r>
              <a:rPr lang="de-DE" dirty="0" err="1"/>
              <a:t>Pica3</a:t>
            </a:r>
            <a:r>
              <a:rPr lang="de-DE" dirty="0"/>
              <a:t>-Format umwandeln</a:t>
            </a:r>
          </a:p>
        </p:txBody>
      </p:sp>
    </p:spTree>
    <p:extLst>
      <p:ext uri="{BB962C8B-B14F-4D97-AF65-F5344CB8AC3E}">
        <p14:creationId xmlns:p14="http://schemas.microsoft.com/office/powerpoint/2010/main" val="328911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2D05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0C6BF-DE9F-DB20-FC32-B54C0FD2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248"/>
          </a:xfrm>
        </p:spPr>
        <p:txBody>
          <a:bodyPr>
            <a:normAutofit/>
          </a:bodyPr>
          <a:lstStyle/>
          <a:p>
            <a:r>
              <a:rPr lang="de-DE" sz="4000" dirty="0"/>
              <a:t>Projekt in </a:t>
            </a:r>
            <a:r>
              <a:rPr lang="de-DE" sz="4000" dirty="0" err="1"/>
              <a:t>DWork</a:t>
            </a:r>
            <a:r>
              <a:rPr lang="de-DE" sz="4000" dirty="0"/>
              <a:t> und </a:t>
            </a:r>
            <a:r>
              <a:rPr lang="de-DE" sz="4000" dirty="0" err="1"/>
              <a:t>OpenDigi</a:t>
            </a:r>
            <a:endParaRPr lang="de-DE" sz="4000" dirty="0"/>
          </a:p>
        </p:txBody>
      </p:sp>
      <p:pic>
        <p:nvPicPr>
          <p:cNvPr id="6" name="Inhaltsplatzhalter 5" descr="Ein Bild, das Text, Screenshot, parallel, Dokument enthält.&#10;&#10;Automatisch generierte Beschreibung">
            <a:extLst>
              <a:ext uri="{FF2B5EF4-FFF2-40B4-BE49-F238E27FC236}">
                <a16:creationId xmlns:a16="http://schemas.microsoft.com/office/drawing/2014/main" id="{0FCB802A-7C00-D76E-A2F4-F476F7755F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22" y="1270388"/>
            <a:ext cx="5007727" cy="5290956"/>
          </a:xfrm>
          <a:noFill/>
          <a:ln w="25400">
            <a:solidFill>
              <a:schemeClr val="tx1"/>
            </a:solidFill>
          </a:ln>
        </p:spPr>
      </p:pic>
      <p:pic>
        <p:nvPicPr>
          <p:cNvPr id="23" name="Inhaltsplatzhalter 22" descr="Ein Bild, das Text, Screenshot, Rechteck enthält.&#10;&#10;Automatisch generierte Beschreibung">
            <a:extLst>
              <a:ext uri="{FF2B5EF4-FFF2-40B4-BE49-F238E27FC236}">
                <a16:creationId xmlns:a16="http://schemas.microsoft.com/office/drawing/2014/main" id="{DEF01362-176A-EE21-A85E-7BDC99CE88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075" y="1270388"/>
            <a:ext cx="5223267" cy="5290956"/>
          </a:xfrm>
          <a:ln w="25400">
            <a:solidFill>
              <a:schemeClr val="tx1"/>
            </a:solidFill>
          </a:ln>
        </p:spPr>
      </p:pic>
      <p:sp>
        <p:nvSpPr>
          <p:cNvPr id="27" name="Ellipse 26">
            <a:extLst>
              <a:ext uri="{FF2B5EF4-FFF2-40B4-BE49-F238E27FC236}">
                <a16:creationId xmlns:a16="http://schemas.microsoft.com/office/drawing/2014/main" id="{7559BAF1-5752-831E-14F7-34DB687E7873}"/>
              </a:ext>
            </a:extLst>
          </p:cNvPr>
          <p:cNvSpPr/>
          <p:nvPr/>
        </p:nvSpPr>
        <p:spPr>
          <a:xfrm>
            <a:off x="1738058" y="1849741"/>
            <a:ext cx="844598" cy="321087"/>
          </a:xfrm>
          <a:custGeom>
            <a:avLst/>
            <a:gdLst>
              <a:gd name="connsiteX0" fmla="*/ 0 w 844598"/>
              <a:gd name="connsiteY0" fmla="*/ 160544 h 321087"/>
              <a:gd name="connsiteX1" fmla="*/ 422299 w 844598"/>
              <a:gd name="connsiteY1" fmla="*/ 0 h 321087"/>
              <a:gd name="connsiteX2" fmla="*/ 844598 w 844598"/>
              <a:gd name="connsiteY2" fmla="*/ 160544 h 321087"/>
              <a:gd name="connsiteX3" fmla="*/ 422299 w 844598"/>
              <a:gd name="connsiteY3" fmla="*/ 321088 h 321087"/>
              <a:gd name="connsiteX4" fmla="*/ 0 w 844598"/>
              <a:gd name="connsiteY4" fmla="*/ 160544 h 32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598" h="321087" extrusionOk="0">
                <a:moveTo>
                  <a:pt x="0" y="160544"/>
                </a:moveTo>
                <a:cubicBezTo>
                  <a:pt x="-8466" y="66656"/>
                  <a:pt x="145118" y="16496"/>
                  <a:pt x="422299" y="0"/>
                </a:cubicBezTo>
                <a:cubicBezTo>
                  <a:pt x="675490" y="4203"/>
                  <a:pt x="838600" y="72069"/>
                  <a:pt x="844598" y="160544"/>
                </a:cubicBezTo>
                <a:cubicBezTo>
                  <a:pt x="808577" y="284386"/>
                  <a:pt x="654709" y="325612"/>
                  <a:pt x="422299" y="321088"/>
                </a:cubicBezTo>
                <a:cubicBezTo>
                  <a:pt x="177219" y="314604"/>
                  <a:pt x="1978" y="250155"/>
                  <a:pt x="0" y="160544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25DAF29-4A53-9B63-2476-1F13E1040D78}"/>
              </a:ext>
            </a:extLst>
          </p:cNvPr>
          <p:cNvSpPr/>
          <p:nvPr/>
        </p:nvSpPr>
        <p:spPr>
          <a:xfrm>
            <a:off x="2478799" y="3772773"/>
            <a:ext cx="2031225" cy="914400"/>
          </a:xfrm>
          <a:custGeom>
            <a:avLst/>
            <a:gdLst>
              <a:gd name="connsiteX0" fmla="*/ 0 w 2031225"/>
              <a:gd name="connsiteY0" fmla="*/ 457200 h 914400"/>
              <a:gd name="connsiteX1" fmla="*/ 1015613 w 2031225"/>
              <a:gd name="connsiteY1" fmla="*/ 0 h 914400"/>
              <a:gd name="connsiteX2" fmla="*/ 2031226 w 2031225"/>
              <a:gd name="connsiteY2" fmla="*/ 457200 h 914400"/>
              <a:gd name="connsiteX3" fmla="*/ 1015613 w 2031225"/>
              <a:gd name="connsiteY3" fmla="*/ 914400 h 914400"/>
              <a:gd name="connsiteX4" fmla="*/ 0 w 2031225"/>
              <a:gd name="connsiteY4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225" h="914400" extrusionOk="0">
                <a:moveTo>
                  <a:pt x="0" y="457200"/>
                </a:moveTo>
                <a:cubicBezTo>
                  <a:pt x="-31705" y="185138"/>
                  <a:pt x="348684" y="39792"/>
                  <a:pt x="1015613" y="0"/>
                </a:cubicBezTo>
                <a:cubicBezTo>
                  <a:pt x="1646129" y="14654"/>
                  <a:pt x="1979755" y="206332"/>
                  <a:pt x="2031226" y="457200"/>
                </a:cubicBezTo>
                <a:cubicBezTo>
                  <a:pt x="1941884" y="796952"/>
                  <a:pt x="1571705" y="941020"/>
                  <a:pt x="1015613" y="914400"/>
                </a:cubicBezTo>
                <a:cubicBezTo>
                  <a:pt x="400516" y="884752"/>
                  <a:pt x="11720" y="715305"/>
                  <a:pt x="0" y="457200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9B1BE91-3779-FD1A-BD99-6968E9CF6CF9}"/>
              </a:ext>
            </a:extLst>
          </p:cNvPr>
          <p:cNvSpPr/>
          <p:nvPr/>
        </p:nvSpPr>
        <p:spPr>
          <a:xfrm>
            <a:off x="6213499" y="4432398"/>
            <a:ext cx="1491426" cy="509550"/>
          </a:xfrm>
          <a:custGeom>
            <a:avLst/>
            <a:gdLst>
              <a:gd name="connsiteX0" fmla="*/ 0 w 1491426"/>
              <a:gd name="connsiteY0" fmla="*/ 254775 h 509550"/>
              <a:gd name="connsiteX1" fmla="*/ 745713 w 1491426"/>
              <a:gd name="connsiteY1" fmla="*/ 0 h 509550"/>
              <a:gd name="connsiteX2" fmla="*/ 1491426 w 1491426"/>
              <a:gd name="connsiteY2" fmla="*/ 254775 h 509550"/>
              <a:gd name="connsiteX3" fmla="*/ 745713 w 1491426"/>
              <a:gd name="connsiteY3" fmla="*/ 509550 h 509550"/>
              <a:gd name="connsiteX4" fmla="*/ 0 w 1491426"/>
              <a:gd name="connsiteY4" fmla="*/ 254775 h 5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426" h="509550" extrusionOk="0">
                <a:moveTo>
                  <a:pt x="0" y="254775"/>
                </a:moveTo>
                <a:cubicBezTo>
                  <a:pt x="-76070" y="67145"/>
                  <a:pt x="270523" y="23774"/>
                  <a:pt x="745713" y="0"/>
                </a:cubicBezTo>
                <a:cubicBezTo>
                  <a:pt x="1167227" y="2035"/>
                  <a:pt x="1485113" y="114268"/>
                  <a:pt x="1491426" y="254775"/>
                </a:cubicBezTo>
                <a:cubicBezTo>
                  <a:pt x="1446884" y="438981"/>
                  <a:pt x="1140506" y="603810"/>
                  <a:pt x="745713" y="509550"/>
                </a:cubicBezTo>
                <a:cubicBezTo>
                  <a:pt x="330357" y="507630"/>
                  <a:pt x="27428" y="408588"/>
                  <a:pt x="0" y="254775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04726C32-3DE9-AE43-ACEC-3F0210B7DFEB}"/>
              </a:ext>
            </a:extLst>
          </p:cNvPr>
          <p:cNvSpPr/>
          <p:nvPr/>
        </p:nvSpPr>
        <p:spPr>
          <a:xfrm>
            <a:off x="1968403" y="2310077"/>
            <a:ext cx="435247" cy="91096"/>
          </a:xfrm>
          <a:custGeom>
            <a:avLst/>
            <a:gdLst>
              <a:gd name="connsiteX0" fmla="*/ 0 w 435247"/>
              <a:gd name="connsiteY0" fmla="*/ 21294 h 91096"/>
              <a:gd name="connsiteX1" fmla="*/ 425789 w 435247"/>
              <a:gd name="connsiteY1" fmla="*/ 28274 h 91096"/>
              <a:gd name="connsiteX2" fmla="*/ 286186 w 435247"/>
              <a:gd name="connsiteY2" fmla="*/ 56195 h 91096"/>
              <a:gd name="connsiteX3" fmla="*/ 153563 w 435247"/>
              <a:gd name="connsiteY3" fmla="*/ 70155 h 91096"/>
              <a:gd name="connsiteX4" fmla="*/ 83762 w 435247"/>
              <a:gd name="connsiteY4" fmla="*/ 84115 h 91096"/>
              <a:gd name="connsiteX5" fmla="*/ 13960 w 435247"/>
              <a:gd name="connsiteY5" fmla="*/ 91096 h 91096"/>
              <a:gd name="connsiteX6" fmla="*/ 209405 w 435247"/>
              <a:gd name="connsiteY6" fmla="*/ 84115 h 9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247" h="91096">
                <a:moveTo>
                  <a:pt x="0" y="21294"/>
                </a:moveTo>
                <a:cubicBezTo>
                  <a:pt x="150617" y="-3808"/>
                  <a:pt x="186757" y="-12703"/>
                  <a:pt x="425789" y="28274"/>
                </a:cubicBezTo>
                <a:cubicBezTo>
                  <a:pt x="472563" y="36292"/>
                  <a:pt x="333090" y="48979"/>
                  <a:pt x="286186" y="56195"/>
                </a:cubicBezTo>
                <a:cubicBezTo>
                  <a:pt x="242251" y="62954"/>
                  <a:pt x="197598" y="64081"/>
                  <a:pt x="153563" y="70155"/>
                </a:cubicBezTo>
                <a:cubicBezTo>
                  <a:pt x="130058" y="73397"/>
                  <a:pt x="107227" y="80595"/>
                  <a:pt x="83762" y="84115"/>
                </a:cubicBezTo>
                <a:cubicBezTo>
                  <a:pt x="60637" y="87584"/>
                  <a:pt x="-9423" y="91096"/>
                  <a:pt x="13960" y="91096"/>
                </a:cubicBezTo>
                <a:cubicBezTo>
                  <a:pt x="79150" y="91096"/>
                  <a:pt x="209405" y="84115"/>
                  <a:pt x="209405" y="84115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8BC2877-44D0-25EB-51F7-16AF468B2D21}"/>
              </a:ext>
            </a:extLst>
          </p:cNvPr>
          <p:cNvSpPr/>
          <p:nvPr/>
        </p:nvSpPr>
        <p:spPr>
          <a:xfrm>
            <a:off x="6342052" y="5214174"/>
            <a:ext cx="523511" cy="286186"/>
          </a:xfrm>
          <a:custGeom>
            <a:avLst/>
            <a:gdLst>
              <a:gd name="connsiteX0" fmla="*/ 0 w 523511"/>
              <a:gd name="connsiteY0" fmla="*/ 143093 h 286186"/>
              <a:gd name="connsiteX1" fmla="*/ 261756 w 523511"/>
              <a:gd name="connsiteY1" fmla="*/ 0 h 286186"/>
              <a:gd name="connsiteX2" fmla="*/ 523512 w 523511"/>
              <a:gd name="connsiteY2" fmla="*/ 143093 h 286186"/>
              <a:gd name="connsiteX3" fmla="*/ 261756 w 523511"/>
              <a:gd name="connsiteY3" fmla="*/ 286186 h 286186"/>
              <a:gd name="connsiteX4" fmla="*/ 0 w 523511"/>
              <a:gd name="connsiteY4" fmla="*/ 143093 h 28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511" h="286186" extrusionOk="0">
                <a:moveTo>
                  <a:pt x="0" y="143093"/>
                </a:moveTo>
                <a:cubicBezTo>
                  <a:pt x="-23830" y="49366"/>
                  <a:pt x="112043" y="1932"/>
                  <a:pt x="261756" y="0"/>
                </a:cubicBezTo>
                <a:cubicBezTo>
                  <a:pt x="409228" y="612"/>
                  <a:pt x="509114" y="64523"/>
                  <a:pt x="523512" y="143093"/>
                </a:cubicBezTo>
                <a:cubicBezTo>
                  <a:pt x="502207" y="242927"/>
                  <a:pt x="404621" y="295578"/>
                  <a:pt x="261756" y="286186"/>
                </a:cubicBezTo>
                <a:cubicBezTo>
                  <a:pt x="113762" y="284310"/>
                  <a:pt x="14854" y="229218"/>
                  <a:pt x="0" y="143093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5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3" grpId="0" animBg="1"/>
      <p:bldP spid="34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2D05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800AD-9181-5846-47A5-D8AD27A07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96604"/>
          </a:xfrm>
        </p:spPr>
        <p:txBody>
          <a:bodyPr>
            <a:normAutofit/>
          </a:bodyPr>
          <a:lstStyle/>
          <a:p>
            <a:r>
              <a:rPr lang="de-DE" sz="4000" dirty="0"/>
              <a:t>METS/</a:t>
            </a:r>
            <a:r>
              <a:rPr lang="de-DE" sz="4000" dirty="0" err="1"/>
              <a:t>MODS</a:t>
            </a:r>
            <a:r>
              <a:rPr lang="de-DE" sz="4000" dirty="0"/>
              <a:t>  </a:t>
            </a:r>
            <a:r>
              <a:rPr lang="de-DE" sz="4000" dirty="0">
                <a:sym typeface="Wingdings" panose="05000000000000000000" pitchFamily="2" charset="2"/>
              </a:rPr>
              <a:t> </a:t>
            </a:r>
            <a:r>
              <a:rPr lang="de-DE" sz="4000" dirty="0" err="1">
                <a:sym typeface="Wingdings" panose="05000000000000000000" pitchFamily="2" charset="2"/>
              </a:rPr>
              <a:t>Pica3</a:t>
            </a:r>
            <a:r>
              <a:rPr lang="de-DE" sz="4000" dirty="0">
                <a:sym typeface="Wingdings" panose="05000000000000000000" pitchFamily="2" charset="2"/>
              </a:rPr>
              <a:t>-Format des </a:t>
            </a:r>
            <a:r>
              <a:rPr lang="de-DE" sz="4000" dirty="0" err="1">
                <a:sym typeface="Wingdings" panose="05000000000000000000" pitchFamily="2" charset="2"/>
              </a:rPr>
              <a:t>K10Plus</a:t>
            </a:r>
            <a:endParaRPr lang="de-DE" sz="4000" dirty="0"/>
          </a:p>
        </p:txBody>
      </p:sp>
      <p:pic>
        <p:nvPicPr>
          <p:cNvPr id="5" name="Inhaltsplatzhalter 4" descr="Ein Bild, das Text, Screenshot, Schrift, Brief enthält.&#10;&#10;Automatisch generierte Beschreibung">
            <a:extLst>
              <a:ext uri="{FF2B5EF4-FFF2-40B4-BE49-F238E27FC236}">
                <a16:creationId xmlns:a16="http://schemas.microsoft.com/office/drawing/2014/main" id="{FB3684DC-680D-9360-C6F8-3BDC6558D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2666"/>
            <a:ext cx="6087140" cy="5603817"/>
          </a:xfrm>
          <a:solidFill>
            <a:schemeClr val="tx1"/>
          </a:solidFill>
          <a:ln w="25400">
            <a:solidFill>
              <a:schemeClr val="tx1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BEC9F54-8698-451B-E275-7EBA95E8A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068" y="1172666"/>
            <a:ext cx="4784486" cy="560381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3A263EA-83B0-D2D0-B1FB-799F0F68BE4F}"/>
              </a:ext>
            </a:extLst>
          </p:cNvPr>
          <p:cNvCxnSpPr/>
          <p:nvPr/>
        </p:nvCxnSpPr>
        <p:spPr>
          <a:xfrm>
            <a:off x="1458852" y="3804183"/>
            <a:ext cx="450917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D230BA4-4462-CB5F-9C1D-B590C6611364}"/>
              </a:ext>
            </a:extLst>
          </p:cNvPr>
          <p:cNvCxnSpPr/>
          <p:nvPr/>
        </p:nvCxnSpPr>
        <p:spPr>
          <a:xfrm>
            <a:off x="1458852" y="4390516"/>
            <a:ext cx="419507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43DC6E7-06D8-3CA1-D61D-0D0928AD584E}"/>
              </a:ext>
            </a:extLst>
          </p:cNvPr>
          <p:cNvCxnSpPr/>
          <p:nvPr/>
        </p:nvCxnSpPr>
        <p:spPr>
          <a:xfrm>
            <a:off x="3092208" y="6023872"/>
            <a:ext cx="92138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B2FED26A-1DF6-72FB-FD7C-0C3D8937E908}"/>
              </a:ext>
            </a:extLst>
          </p:cNvPr>
          <p:cNvSpPr/>
          <p:nvPr/>
        </p:nvSpPr>
        <p:spPr>
          <a:xfrm>
            <a:off x="7252379" y="3373158"/>
            <a:ext cx="837618" cy="37518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19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2D05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208EA2-58A0-238F-82FA-20A435E1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1302"/>
          </a:xfrm>
        </p:spPr>
        <p:txBody>
          <a:bodyPr>
            <a:normAutofit/>
          </a:bodyPr>
          <a:lstStyle/>
          <a:p>
            <a:r>
              <a:rPr lang="de-DE" sz="4000" dirty="0"/>
              <a:t>Beispiele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96B19C-439B-49FB-6FD2-AEA0EA330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Mc</a:t>
            </a:r>
            <a:r>
              <a:rPr lang="de-DE" dirty="0"/>
              <a:t> 339 </a:t>
            </a:r>
            <a:r>
              <a:rPr lang="de-DE" dirty="0">
                <a:sym typeface="Wingdings" panose="05000000000000000000" pitchFamily="2" charset="2"/>
              </a:rPr>
              <a:t> mit mehreren Personen</a:t>
            </a:r>
          </a:p>
          <a:p>
            <a:r>
              <a:rPr lang="de-DE" dirty="0" err="1">
                <a:sym typeface="Wingdings" panose="05000000000000000000" pitchFamily="2" charset="2"/>
              </a:rPr>
              <a:t>Mn</a:t>
            </a:r>
            <a:r>
              <a:rPr lang="de-DE" dirty="0">
                <a:sym typeface="Wingdings" panose="05000000000000000000" pitchFamily="2" charset="2"/>
              </a:rPr>
              <a:t> 1-245  Band eines mehrteiligen Werkes</a:t>
            </a:r>
          </a:p>
          <a:p>
            <a:r>
              <a:rPr lang="de-DE" dirty="0">
                <a:sym typeface="Wingdings" panose="05000000000000000000" pitchFamily="2" charset="2"/>
              </a:rPr>
              <a:t>Ma VII 50  Digitalisat im </a:t>
            </a:r>
            <a:r>
              <a:rPr lang="de-DE" dirty="0" err="1">
                <a:sym typeface="Wingdings" panose="05000000000000000000" pitchFamily="2" charset="2"/>
              </a:rPr>
              <a:t>K10Plus</a:t>
            </a:r>
            <a:r>
              <a:rPr lang="de-DE" dirty="0">
                <a:sym typeface="Wingdings" panose="05000000000000000000" pitchFamily="2" charset="2"/>
              </a:rPr>
              <a:t> bereits katalogisiert</a:t>
            </a:r>
          </a:p>
          <a:p>
            <a:r>
              <a:rPr lang="de-DE" dirty="0">
                <a:sym typeface="Wingdings" panose="05000000000000000000" pitchFamily="2" charset="2"/>
              </a:rPr>
              <a:t>Md 2  mit </a:t>
            </a:r>
            <a:r>
              <a:rPr lang="de-DE" dirty="0" err="1">
                <a:sym typeface="Wingdings" panose="05000000000000000000" pitchFamily="2" charset="2"/>
              </a:rPr>
              <a:t>geografischem</a:t>
            </a:r>
            <a:r>
              <a:rPr lang="de-DE" dirty="0">
                <a:sym typeface="Wingdings" panose="05000000000000000000" pitchFamily="2" charset="2"/>
              </a:rPr>
              <a:t> Schlagwort</a:t>
            </a:r>
          </a:p>
          <a:p>
            <a:r>
              <a:rPr lang="de-DE" dirty="0">
                <a:sym typeface="Wingdings" panose="05000000000000000000" pitchFamily="2" charset="2"/>
              </a:rPr>
              <a:t>Ma I 390</a:t>
            </a:r>
          </a:p>
          <a:p>
            <a:r>
              <a:rPr lang="de-DE" dirty="0">
                <a:sym typeface="Wingdings" panose="05000000000000000000" pitchFamily="2" charset="2"/>
              </a:rPr>
              <a:t>Ma VI 68</a:t>
            </a:r>
          </a:p>
          <a:p>
            <a:r>
              <a:rPr lang="de-DE" dirty="0">
                <a:sym typeface="Wingdings" panose="05000000000000000000" pitchFamily="2" charset="2"/>
              </a:rPr>
              <a:t>Ma IX 11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804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2D05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1B9B0347-7A4D-3DF5-4133-4ACF270BE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233362"/>
            <a:ext cx="118586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5402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Chronicl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Breitbild</PresentationFormat>
  <Paragraphs>24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Gill Sans Nova</vt:lpstr>
      <vt:lpstr>Univers</vt:lpstr>
      <vt:lpstr>GradientVTI</vt:lpstr>
      <vt:lpstr>Ugly is better than nothing</vt:lpstr>
      <vt:lpstr>Digitalisierungsworkflow in der UB Tübingen</vt:lpstr>
      <vt:lpstr>Projekt in DWork und OpenDigi</vt:lpstr>
      <vt:lpstr>METS/MODS   Pica3-Format des K10Plus</vt:lpstr>
      <vt:lpstr>Beispiele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Ugly is better than nothing</dc:title>
  <dc:creator>Ulrike Mehringer</dc:creator>
  <cp:lastModifiedBy>Ulrike Mehringer</cp:lastModifiedBy>
  <cp:revision>15</cp:revision>
  <dcterms:created xsi:type="dcterms:W3CDTF">2023-08-11T07:35:55Z</dcterms:created>
  <dcterms:modified xsi:type="dcterms:W3CDTF">2023-08-12T10:56:50Z</dcterms:modified>
</cp:coreProperties>
</file>