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7" r:id="rId13"/>
    <p:sldId id="266" r:id="rId14"/>
    <p:sldId id="28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cs-CZ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styl.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C941032-CDCE-4587-8EF9-191815DD70CE}" type="datetimeFigureOut">
              <a:rPr lang="cs-CZ" smtClean="0"/>
              <a:t>22.11.2013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10B4E59-2EF2-461C-A080-6162120EE883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Životní cyklus dokumentu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Žáček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61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t="13958" r="19298" b="6250"/>
          <a:stretch/>
        </p:blipFill>
        <p:spPr bwMode="auto">
          <a:xfrm>
            <a:off x="179512" y="277185"/>
            <a:ext cx="8715752" cy="603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9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Vznik elektronického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Obecně se dá říci, že dokument do firmy přichází či ve firmě vzniká v elektronické podobě nebo je do firmy doručen jako papírový dokument.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prvním případě je dokument již připraven pro zařazení do DMS systému, ve druhém je třeba ho převést - naskenovat do elektronické podoby. </a:t>
            </a:r>
            <a:endParaRPr lang="cs-CZ" dirty="0" smtClean="0"/>
          </a:p>
          <a:p>
            <a:r>
              <a:rPr lang="cs-CZ" dirty="0" smtClean="0"/>
              <a:t>Pod </a:t>
            </a:r>
            <a:r>
              <a:rPr lang="cs-CZ" dirty="0"/>
              <a:t>pojmem skener si dnes již každý něco představí, hodně lidí už ho má i doma, nicméně je třeba upřesnit, že při produktivním provozu se obvykle používají tzv. dokumentové skenery, které umožňují zpracovat větší počty dokumentů, podporují dávkové skenování a jsou stavěné na odpovídající zátěž.</a:t>
            </a:r>
          </a:p>
        </p:txBody>
      </p:sp>
    </p:spTree>
    <p:extLst>
      <p:ext uri="{BB962C8B-B14F-4D97-AF65-F5344CB8AC3E}">
        <p14:creationId xmlns:p14="http://schemas.microsoft.com/office/powerpoint/2010/main" val="131023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Vznik elektronického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/>
          </a:bodyPr>
          <a:lstStyle/>
          <a:p>
            <a:r>
              <a:rPr lang="cs-CZ" dirty="0"/>
              <a:t>Je třeba si uvědomit rozdíl mezi běžným naskenováním obrázku a profesionálním využitím, kdy do firmy přichází stovky nebo tisíce dokumentů denně, které je třeba rychle začlenit do systému a zpracovat. </a:t>
            </a:r>
            <a:endParaRPr lang="cs-CZ" dirty="0" smtClean="0"/>
          </a:p>
          <a:p>
            <a:r>
              <a:rPr lang="cs-CZ" dirty="0" smtClean="0"/>
              <a:t>Potom </a:t>
            </a:r>
            <a:r>
              <a:rPr lang="cs-CZ" dirty="0"/>
              <a:t>rychlost opravdu hraje svoji roli a typický postup zpracování vypadá následovně</a:t>
            </a:r>
            <a:r>
              <a:rPr lang="cs-CZ" dirty="0" smtClean="0"/>
              <a:t>:</a:t>
            </a:r>
          </a:p>
          <a:p>
            <a:pPr lvl="1"/>
            <a:r>
              <a:rPr lang="cs-CZ" sz="2000" dirty="0"/>
              <a:t>1. Příprava dokumentů - roztřídění dokumentů podle typů, odstranění sponek, separace dokumentů (pokud se skenuje dávka dokumentů, je třeba definovat začátek nového dokumentu - často se používá čárový kód, který zároveň zajišťuje vazbu mezi elektronickým dokumentem a originálem a případně nese i další informace).</a:t>
            </a:r>
            <a:br>
              <a:rPr lang="cs-CZ" sz="2000" dirty="0"/>
            </a:b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30928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Vznik elektronického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sz="2000" dirty="0"/>
              <a:t>2. Vlastní skenování - probíhá dávkově, přičemž se vytvoří vlastní elektronický soubor a, což je velmi důležité, proběhne i kontrola čitelnosti pořízených dokumentů, která většinou zabere výrazně více času než vlastní skenování.</a:t>
            </a:r>
            <a:br>
              <a:rPr lang="cs-CZ" sz="2000" dirty="0"/>
            </a:br>
            <a:endParaRPr lang="cs-CZ" sz="2000" dirty="0" smtClean="0"/>
          </a:p>
          <a:p>
            <a:pPr lvl="1"/>
            <a:r>
              <a:rPr lang="cs-CZ" sz="2000" dirty="0" smtClean="0"/>
              <a:t>3</a:t>
            </a:r>
            <a:r>
              <a:rPr lang="cs-CZ" sz="2000" dirty="0"/>
              <a:t>. Uložení do systému DMS - dokumenty se ze skenovací stanice přenesou do úložiště dokumentů (archivní server, databáze, …), a to jednotlivě (v případě, že uživatel přímo provádí alespoň částečnou </a:t>
            </a:r>
            <a:r>
              <a:rPr lang="cs-CZ" sz="2000" dirty="0" err="1"/>
              <a:t>atributizaci</a:t>
            </a:r>
            <a:r>
              <a:rPr lang="cs-CZ" sz="2000" dirty="0"/>
              <a:t>), nebo hromadně, v tom případě se přesouvá celá dávka najednou, a jsou připraveny pro další zpracování.</a:t>
            </a:r>
          </a:p>
        </p:txBody>
      </p:sp>
    </p:spTree>
    <p:extLst>
      <p:ext uri="{BB962C8B-B14F-4D97-AF65-F5344CB8AC3E}">
        <p14:creationId xmlns:p14="http://schemas.microsoft.com/office/powerpoint/2010/main" val="45584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4" t="16249" r="18712" b="9376"/>
          <a:stretch/>
        </p:blipFill>
        <p:spPr bwMode="auto">
          <a:xfrm>
            <a:off x="-30663" y="260647"/>
            <a:ext cx="9174663" cy="628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9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Zařazení dokumentu do DMS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okamžiku, kdy máme dokumenty v systému, může začít jejich zpracování. </a:t>
            </a:r>
            <a:endParaRPr lang="cs-CZ" dirty="0" smtClean="0"/>
          </a:p>
          <a:p>
            <a:r>
              <a:rPr lang="cs-CZ" dirty="0" smtClean="0"/>
              <a:t>První </a:t>
            </a:r>
            <a:r>
              <a:rPr lang="cs-CZ" dirty="0"/>
              <a:t>činností, která musí být provedena, je přiřazení atributů k dokumentům, které slouží k jejich identifikaci, vyhledání nebo třídění. </a:t>
            </a:r>
            <a:endParaRPr lang="cs-CZ" dirty="0" smtClean="0"/>
          </a:p>
          <a:p>
            <a:r>
              <a:rPr lang="cs-CZ" dirty="0" smtClean="0"/>
              <a:t>Atributy </a:t>
            </a:r>
            <a:r>
              <a:rPr lang="cs-CZ" dirty="0"/>
              <a:t>obecně můžeme rozdělit do následujících skupin</a:t>
            </a:r>
            <a:r>
              <a:rPr lang="cs-CZ" dirty="0" smtClean="0"/>
              <a:t>:</a:t>
            </a:r>
          </a:p>
          <a:p>
            <a:pPr lvl="1"/>
            <a:r>
              <a:rPr lang="cs-CZ" sz="2000" dirty="0"/>
              <a:t>Systémové atributy - generované systémem, patří k nim např. datum skenování, jméno uživatele, který skenovat, adresa skenovací stanice a zejména jednoznačný identifikátor dokumentu a archivu, kde se dokument nalézá.</a:t>
            </a:r>
            <a:endParaRPr lang="cs-CZ" sz="2000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916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Zařazení dokumentu do DMS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pPr lvl="1"/>
            <a:r>
              <a:rPr lang="cs-CZ" sz="2000" dirty="0" smtClean="0"/>
              <a:t>Další </a:t>
            </a:r>
            <a:r>
              <a:rPr lang="cs-CZ" sz="2000" dirty="0"/>
              <a:t>atributy přenášené ze skenovací stanice - jedná se o atributy, které zadává pracovník provádějící skenování, nebo atributy, které byly vygenerovány z dokumentu. Velmi často se používá samolepka s již zmíněným čárový kód, která se nalepí na každý došlý dokument a jednoznačně ho identifikuje. Tento kód se rozpozná a automaticky přenese jako jeden z atributů dokumentu. Další možností jsou atributy generované pomocí OCR. Tuto možnost můžeme využít, pokud jde o alespoň částečně strukturované dokumenty, u kterých můžeme definovat oblasti pro rozpoznávání</a:t>
            </a:r>
            <a:r>
              <a:rPr lang="cs-CZ" sz="2000" dirty="0" smtClean="0"/>
              <a:t>.</a:t>
            </a:r>
          </a:p>
          <a:p>
            <a:pPr lvl="1"/>
            <a:r>
              <a:rPr lang="cs-CZ" sz="2000" dirty="0" smtClean="0"/>
              <a:t>Atributy </a:t>
            </a:r>
            <a:r>
              <a:rPr lang="cs-CZ" sz="2000" dirty="0"/>
              <a:t>specifické pro daný typ dokumentu - jde o atributy, které u určitého dokumentu chceme evidovat. Jsou zadávány obsluhou, nebo doplněny systémem na základě již zadaných dat. Velmi důležitou vlastností DMS systémů je možnost připojení atributů z externích databází, tzn. ostatních systémů používaných u zákazníka.</a:t>
            </a:r>
          </a:p>
        </p:txBody>
      </p:sp>
    </p:spTree>
    <p:extLst>
      <p:ext uri="{BB962C8B-B14F-4D97-AF65-F5344CB8AC3E}">
        <p14:creationId xmlns:p14="http://schemas.microsoft.com/office/powerpoint/2010/main" val="69405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Zpracování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Jen u velmi malého množství došlých dokumentů končí jejich zpracování uložením do datového úložiště. </a:t>
            </a:r>
            <a:endParaRPr lang="cs-CZ" dirty="0" smtClean="0"/>
          </a:p>
          <a:p>
            <a:r>
              <a:rPr lang="cs-CZ" dirty="0" smtClean="0"/>
              <a:t>Ve </a:t>
            </a:r>
            <a:r>
              <a:rPr lang="cs-CZ" dirty="0"/>
              <a:t>většině případů je potřeba zajistit jejich doručení příslušné osobě, jejich schválení nebo odeslání do dalších firemních procesů</a:t>
            </a:r>
            <a:r>
              <a:rPr lang="cs-CZ" dirty="0" smtClean="0"/>
              <a:t>.</a:t>
            </a:r>
          </a:p>
          <a:p>
            <a:r>
              <a:rPr lang="cs-CZ" dirty="0" smtClean="0"/>
              <a:t> </a:t>
            </a:r>
            <a:r>
              <a:rPr lang="cs-CZ" dirty="0"/>
              <a:t>K tomu nabízejí DMS systémy následující možnosti podpory.</a:t>
            </a:r>
          </a:p>
        </p:txBody>
      </p:sp>
    </p:spTree>
    <p:extLst>
      <p:ext uri="{BB962C8B-B14F-4D97-AF65-F5344CB8AC3E}">
        <p14:creationId xmlns:p14="http://schemas.microsoft.com/office/powerpoint/2010/main" val="417945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Zpracování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K podpoře procesu zpracování dokumentu slouží </a:t>
            </a:r>
            <a:r>
              <a:rPr lang="cs-CZ" dirty="0" err="1"/>
              <a:t>worklflow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Obecně </a:t>
            </a:r>
            <a:r>
              <a:rPr lang="cs-CZ" dirty="0"/>
              <a:t>rozlišujeme tzv. ad-hoc </a:t>
            </a:r>
            <a:r>
              <a:rPr lang="cs-CZ" dirty="0" err="1"/>
              <a:t>workflow</a:t>
            </a:r>
            <a:r>
              <a:rPr lang="cs-CZ" dirty="0"/>
              <a:t>, kde každý uživatel vybírá následujícího zpracovatele, nebo standardní </a:t>
            </a:r>
            <a:r>
              <a:rPr lang="cs-CZ" dirty="0" err="1"/>
              <a:t>workflow</a:t>
            </a:r>
            <a:r>
              <a:rPr lang="cs-CZ" dirty="0"/>
              <a:t>, kde zodpovědný uživatel (koordinátor) vybere jednu z přednastavených definic směřování, podle které pak proběhne schválení.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praxi však i ve druhém případě musí mít koordinátor možnost zásahu a případně </a:t>
            </a:r>
            <a:r>
              <a:rPr lang="cs-CZ" dirty="0" err="1"/>
              <a:t>předefinice</a:t>
            </a:r>
            <a:r>
              <a:rPr lang="cs-CZ" dirty="0"/>
              <a:t> směřování, protože představa, že všechny procesy budou jednoznačně definovány je sice možná, ale v praxi často příliš nákladná (myslím, že i zde platí známé pravidlo 80:20 - na pokrytí posledních 20 % procesů bychom vynaložili 80 % nákladů). </a:t>
            </a:r>
            <a:endParaRPr lang="cs-CZ" dirty="0" smtClean="0"/>
          </a:p>
          <a:p>
            <a:r>
              <a:rPr lang="cs-CZ" dirty="0" err="1" smtClean="0"/>
              <a:t>Workflow</a:t>
            </a:r>
            <a:r>
              <a:rPr lang="cs-CZ" dirty="0" smtClean="0"/>
              <a:t> </a:t>
            </a:r>
            <a:r>
              <a:rPr lang="cs-CZ" dirty="0"/>
              <a:t>vychází, respektive kopíruje daný proces. Pokud proces nefunguje, implementace </a:t>
            </a:r>
            <a:r>
              <a:rPr lang="cs-CZ" dirty="0" err="1"/>
              <a:t>workflow</a:t>
            </a:r>
            <a:r>
              <a:rPr lang="cs-CZ" dirty="0"/>
              <a:t> nepomůže, a proto je vždy nutné se nejprve věnovat danému procesu a teprve v okamžiku, kdy je řešení procesně navrženo, ho podpořit technologiemi.</a:t>
            </a:r>
          </a:p>
        </p:txBody>
      </p:sp>
    </p:spTree>
    <p:extLst>
      <p:ext uri="{BB962C8B-B14F-4D97-AF65-F5344CB8AC3E}">
        <p14:creationId xmlns:p14="http://schemas.microsoft.com/office/powerpoint/2010/main" val="170330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Zpracování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Mezi často používané nástroje na zpracování většího množství dokumentů patří schránky, typickým příkladem jsou zákaznická centra. </a:t>
            </a:r>
            <a:endParaRPr lang="cs-CZ" dirty="0" smtClean="0"/>
          </a:p>
          <a:p>
            <a:r>
              <a:rPr lang="cs-CZ" dirty="0" smtClean="0"/>
              <a:t>Dokumenty</a:t>
            </a:r>
            <a:r>
              <a:rPr lang="cs-CZ" dirty="0"/>
              <a:t>, které do společnosti přichází se třídí do jednotlivých schránek. </a:t>
            </a:r>
            <a:endParaRPr lang="cs-CZ" dirty="0" smtClean="0"/>
          </a:p>
          <a:p>
            <a:r>
              <a:rPr lang="cs-CZ" dirty="0" smtClean="0"/>
              <a:t>Ke </a:t>
            </a:r>
            <a:r>
              <a:rPr lang="cs-CZ" dirty="0"/>
              <a:t>každé schránce je přiřazen jeden nebo více operátorů, kteří si dokumenty postupně ze schránky vybírají, zpracovávají a předávají dál.</a:t>
            </a:r>
          </a:p>
        </p:txBody>
      </p:sp>
    </p:spTree>
    <p:extLst>
      <p:ext uri="{BB962C8B-B14F-4D97-AF65-F5344CB8AC3E}">
        <p14:creationId xmlns:p14="http://schemas.microsoft.com/office/powerpoint/2010/main" val="303483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>
            <a:normAutofit/>
          </a:bodyPr>
          <a:lstStyle/>
          <a:p>
            <a:r>
              <a:rPr lang="cs-CZ" dirty="0"/>
              <a:t>Dokument je produkt procesu elektronického publikování. Jedná se o soubor, obsahující informace uložené ve formátovaném textu. </a:t>
            </a:r>
            <a:endParaRPr lang="cs-CZ" dirty="0" smtClean="0"/>
          </a:p>
          <a:p>
            <a:r>
              <a:rPr lang="cs-CZ" dirty="0" smtClean="0"/>
              <a:t>Často </a:t>
            </a:r>
            <a:r>
              <a:rPr lang="cs-CZ" dirty="0"/>
              <a:t>jsou jeho součástí i tabulky, obrázky, nebo jiné multimediální prvky</a:t>
            </a:r>
            <a:r>
              <a:rPr lang="cs-CZ" dirty="0" smtClean="0"/>
              <a:t>.</a:t>
            </a:r>
          </a:p>
          <a:p>
            <a:r>
              <a:rPr lang="cs-CZ" dirty="0"/>
              <a:t>Každý dokument je tvořen dvěma základními složkami:</a:t>
            </a:r>
          </a:p>
          <a:p>
            <a:pPr lvl="1"/>
            <a:r>
              <a:rPr lang="cs-CZ" dirty="0"/>
              <a:t>logickou strukturou – popisuje výhradně logické členění dokumentu, tj. jeho rozdělení na </a:t>
            </a:r>
            <a:r>
              <a:rPr lang="cs-CZ" dirty="0" err="1"/>
              <a:t>podcelky</a:t>
            </a:r>
            <a:r>
              <a:rPr lang="cs-CZ" dirty="0"/>
              <a:t> a objekty (kapitoly, odstavce, tabulky apod.)</a:t>
            </a:r>
          </a:p>
          <a:p>
            <a:pPr lvl="1"/>
            <a:r>
              <a:rPr lang="cs-CZ" dirty="0"/>
              <a:t>vizuální strukturou – popisuje výhradně vzhledovou část dokumentu, definuje tedy vzhled jednotlivým logickým elementům.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773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Zpracování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>
            <a:normAutofit/>
          </a:bodyPr>
          <a:lstStyle/>
          <a:p>
            <a:r>
              <a:rPr lang="cs-CZ" dirty="0" err="1"/>
              <a:t>Narozdíl</a:t>
            </a:r>
            <a:r>
              <a:rPr lang="cs-CZ" dirty="0"/>
              <a:t> od došlých dokumentů, které do firmy přichází a ve většině případů se již nemění, existují ve firmě též dokumenty, které zde vznikají, a to jak pro interní potřebu, tak i pro přenos informací mimo firmu. Tyto dokumenty můžeme rozdělit do následujících skupin</a:t>
            </a:r>
            <a:r>
              <a:rPr lang="cs-CZ" dirty="0" smtClean="0"/>
              <a:t>:</a:t>
            </a:r>
          </a:p>
          <a:p>
            <a:pPr lvl="1"/>
            <a:r>
              <a:rPr lang="cs-CZ" sz="2000" dirty="0"/>
              <a:t>Výstupní dokumenty z firemních systémů - jedná se zejména o faktury, objednávky či upomínky, které se většinou, pokud to nějaké speciální řešení nevyžaduje, do DMS neukládají</a:t>
            </a:r>
            <a:r>
              <a:rPr lang="cs-CZ" sz="2000" dirty="0" smtClean="0"/>
              <a:t>,</a:t>
            </a:r>
          </a:p>
          <a:p>
            <a:pPr lvl="1"/>
            <a:r>
              <a:rPr lang="cs-CZ" sz="2000" dirty="0"/>
              <a:t>Interní dokumenty - vznikají pro interní potřebu společnosti, často jsou důvěrné a obvykle jsou na ně přímo navázané procesy schvalování a uvolňování, typickým příkladem jsou interní směrnice nebo ISO dokumentace,</a:t>
            </a:r>
          </a:p>
        </p:txBody>
      </p:sp>
    </p:spTree>
    <p:extLst>
      <p:ext uri="{BB962C8B-B14F-4D97-AF65-F5344CB8AC3E}">
        <p14:creationId xmlns:p14="http://schemas.microsoft.com/office/powerpoint/2010/main" val="291480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Zpracování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60168"/>
          </a:xfrm>
        </p:spPr>
        <p:txBody>
          <a:bodyPr>
            <a:normAutofit/>
          </a:bodyPr>
          <a:lstStyle/>
          <a:p>
            <a:pPr lvl="1"/>
            <a:r>
              <a:rPr lang="cs-CZ" sz="2000" dirty="0"/>
              <a:t>Odchozí dokumenty - ty, které si firma vyměňuje s externími subjekty (např. smlouvy) nebo vytváří na zakázku (např. projektová dokumentace, nabídky, </a:t>
            </a:r>
            <a:r>
              <a:rPr lang="cs-CZ" sz="2000" dirty="0" smtClean="0"/>
              <a:t>…).</a:t>
            </a:r>
          </a:p>
          <a:p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42338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Zpracování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Pro zpracování těchto dokumentů je důležité, aby bylo systémem podporováno řízení práce více uživatelů nad jedním dokumentem a řízení jednotlivých verzí dokumentů. </a:t>
            </a:r>
          </a:p>
          <a:p>
            <a:r>
              <a:rPr lang="cs-CZ" dirty="0"/>
              <a:t>Musí existovat úzké propojení na aplikace, ve kterých dokumenty vznikají (MS Office, CAD nástroje apod.), a možnost přenosu atributů mezi jednotlivými aplikacemi. </a:t>
            </a:r>
          </a:p>
          <a:p>
            <a:r>
              <a:rPr lang="cs-CZ" dirty="0"/>
              <a:t>Nezbytná je také možnost elektronického schválení dokumentu, případně snadného vytvoření nové, doplněné verze v průběhu schvalování. </a:t>
            </a:r>
          </a:p>
          <a:p>
            <a:r>
              <a:rPr lang="cs-CZ" dirty="0"/>
              <a:t>Dále je nutné, aby u dokumentů byla nastavena přístupová práva, případně aby byl přístup umožněn pouze k platným dokumentům.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564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Archivace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 fontScale="92500"/>
          </a:bodyPr>
          <a:lstStyle/>
          <a:p>
            <a:r>
              <a:rPr lang="cs-CZ" dirty="0"/>
              <a:t>Pod slovem archivace si každý většinou představí hory papíru, kterých se zbaví tím způsobem, že je jednou za čas přesune do archivu. </a:t>
            </a:r>
            <a:endParaRPr lang="cs-CZ" dirty="0" smtClean="0"/>
          </a:p>
          <a:p>
            <a:r>
              <a:rPr lang="cs-CZ" dirty="0" smtClean="0"/>
              <a:t>Samozřejmě</a:t>
            </a:r>
            <a:r>
              <a:rPr lang="cs-CZ" dirty="0"/>
              <a:t>, že DMS systém musí tuto archivaci papírových dokumentů podporovat, nicméně u elektronických dokumentů to funguje trochu jinak. </a:t>
            </a:r>
            <a:endParaRPr lang="cs-CZ" dirty="0" smtClean="0"/>
          </a:p>
          <a:p>
            <a:r>
              <a:rPr lang="cs-CZ" dirty="0" smtClean="0"/>
              <a:t>Místo </a:t>
            </a:r>
            <a:r>
              <a:rPr lang="cs-CZ" dirty="0"/>
              <a:t>kancelářského prostoru nás zajímá prostor na disku, který dnes již většinou nepatří mezi problémové oblasti (samozřejmě záleží na počtu a velikosti dokumentů). </a:t>
            </a:r>
            <a:endParaRPr lang="cs-CZ" dirty="0" smtClean="0"/>
          </a:p>
          <a:p>
            <a:r>
              <a:rPr lang="cs-CZ" dirty="0" smtClean="0"/>
              <a:t>Vlastní </a:t>
            </a:r>
            <a:r>
              <a:rPr lang="cs-CZ" dirty="0"/>
              <a:t>archivace se pak většinou odehrává na úrovni atributů dokumentů a znamená pouze označení vybraných dokumentů jako archivovaných, případně logický přesun těchto dokumentů do jiné složky. </a:t>
            </a:r>
          </a:p>
        </p:txBody>
      </p:sp>
    </p:spTree>
    <p:extLst>
      <p:ext uri="{BB962C8B-B14F-4D97-AF65-F5344CB8AC3E}">
        <p14:creationId xmlns:p14="http://schemas.microsoft.com/office/powerpoint/2010/main" val="415978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Archivace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/>
          </a:bodyPr>
          <a:lstStyle/>
          <a:p>
            <a:r>
              <a:rPr lang="cs-CZ" dirty="0"/>
              <a:t>Pokud bychom chtěli dokumenty archivovat i fyzicky, nebo v případě většího počtu dokumentů, je velmi vhodné použít tzv. archivní server, který zajistí následující funkce</a:t>
            </a:r>
            <a:r>
              <a:rPr lang="cs-CZ" dirty="0" smtClean="0"/>
              <a:t>:</a:t>
            </a:r>
          </a:p>
          <a:p>
            <a:pPr lvl="1"/>
            <a:r>
              <a:rPr lang="cs-CZ" sz="2000" dirty="0" smtClean="0"/>
              <a:t>bezpečné </a:t>
            </a:r>
            <a:r>
              <a:rPr lang="cs-CZ" sz="2000" dirty="0"/>
              <a:t>uložení dokumentů na harddisk nebo optická média</a:t>
            </a:r>
            <a:r>
              <a:rPr lang="cs-CZ" sz="2000" dirty="0" smtClean="0"/>
              <a:t>,</a:t>
            </a:r>
          </a:p>
          <a:p>
            <a:pPr lvl="1"/>
            <a:r>
              <a:rPr lang="cs-CZ" sz="2000" dirty="0" smtClean="0"/>
              <a:t>zabezpečení </a:t>
            </a:r>
            <a:r>
              <a:rPr lang="cs-CZ" sz="2000" dirty="0"/>
              <a:t>dokumentu, šifrování, komprese</a:t>
            </a:r>
            <a:r>
              <a:rPr lang="cs-CZ" sz="2000" dirty="0" smtClean="0"/>
              <a:t>,</a:t>
            </a:r>
          </a:p>
          <a:p>
            <a:pPr lvl="1"/>
            <a:r>
              <a:rPr lang="cs-CZ" sz="2000" dirty="0" smtClean="0"/>
              <a:t>možnost </a:t>
            </a:r>
            <a:r>
              <a:rPr lang="cs-CZ" sz="2000" dirty="0"/>
              <a:t>členění dokumentů do logických archivů</a:t>
            </a:r>
            <a:r>
              <a:rPr lang="cs-CZ" sz="2000" dirty="0" smtClean="0"/>
              <a:t>,</a:t>
            </a:r>
          </a:p>
          <a:p>
            <a:pPr lvl="1"/>
            <a:r>
              <a:rPr lang="cs-CZ" sz="2000" dirty="0" smtClean="0"/>
              <a:t>přímé </a:t>
            </a:r>
            <a:r>
              <a:rPr lang="cs-CZ" sz="2000" dirty="0"/>
              <a:t>připojení na jukeboxy pro ukládání dokumentů na optická média (CD, WORM, DVD</a:t>
            </a:r>
            <a:r>
              <a:rPr lang="cs-CZ" sz="2000" dirty="0" smtClean="0"/>
              <a:t>),</a:t>
            </a:r>
          </a:p>
          <a:p>
            <a:pPr lvl="1"/>
            <a:r>
              <a:rPr lang="cs-CZ" sz="2000" dirty="0" smtClean="0"/>
              <a:t> </a:t>
            </a:r>
            <a:r>
              <a:rPr lang="cs-CZ" sz="2000" dirty="0"/>
              <a:t>automatickou podporu vytváření záložních kopií (např. CD), které je možné ukládat odděleně na bezpečné místo.</a:t>
            </a:r>
          </a:p>
        </p:txBody>
      </p:sp>
    </p:spTree>
    <p:extLst>
      <p:ext uri="{BB962C8B-B14F-4D97-AF65-F5344CB8AC3E}">
        <p14:creationId xmlns:p14="http://schemas.microsoft.com/office/powerpoint/2010/main" val="31313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Při tvorbě dokumentů vzniká snaha od sebe tyto dvě složky maximálně oddělit. </a:t>
            </a:r>
            <a:endParaRPr lang="cs-CZ" dirty="0" smtClean="0"/>
          </a:p>
          <a:p>
            <a:r>
              <a:rPr lang="cs-CZ" dirty="0" smtClean="0"/>
              <a:t>Pokud </a:t>
            </a:r>
            <a:r>
              <a:rPr lang="cs-CZ" dirty="0"/>
              <a:t>jsou na sobě obě složky nezávislé, přináší to usnadnění orientace v dokumentu a tím pádem usnadnění dodatečných úprav dokumentu. </a:t>
            </a:r>
            <a:endParaRPr lang="cs-CZ" dirty="0" smtClean="0"/>
          </a:p>
          <a:p>
            <a:r>
              <a:rPr lang="cs-CZ" dirty="0" smtClean="0"/>
              <a:t>Je </a:t>
            </a:r>
            <a:r>
              <a:rPr lang="cs-CZ" dirty="0"/>
              <a:t>vhodné definovat vzhled jedné logické části dokumentu pomocí jednoho vizuálního elementu.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případě použití několika stejných logických částí, pak snadnou změnou příslušného vizuálního elementu předefinujeme všechny ostatní.</a:t>
            </a:r>
          </a:p>
        </p:txBody>
      </p:sp>
    </p:spTree>
    <p:extLst>
      <p:ext uri="{BB962C8B-B14F-4D97-AF65-F5344CB8AC3E}">
        <p14:creationId xmlns:p14="http://schemas.microsoft.com/office/powerpoint/2010/main" val="35347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Důležitou výhodou oddělení těchto dvou složek je bezesporu možnost definovat pro jeden dokument několik různých vizuálních stylů a tím snadno měnit vzhled celého dokumentu bez zásahu do jeho struktury. Mezi nejznámější stylové jazyky řadíme CSS a XSL.</a:t>
            </a:r>
          </a:p>
          <a:p>
            <a:r>
              <a:rPr lang="cs-CZ" dirty="0"/>
              <a:t>Tento postup oddělení logické a vizuální struktury dokumenty je nejlépe patrný u principů tvorby webových stránek a u generování dokumentů z formátu </a:t>
            </a:r>
            <a:r>
              <a:rPr lang="cs-CZ" dirty="0" err="1"/>
              <a:t>DocBook</a:t>
            </a:r>
            <a:r>
              <a:rPr lang="cs-CZ" dirty="0"/>
              <a:t> (viz dále).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723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Způsob tvorby elektronických </a:t>
            </a:r>
            <a:r>
              <a:rPr lang="cs-CZ" dirty="0" smtClean="0"/>
              <a:t>dokumentů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Pro vytvoření elektronického dokumentu potřebujeme nějaký editor. Jaký to bude záleží na zpracovávaném formátu, případně našich osobních preferencích. Editory zpravidla členíme dle způsobu práce do tří kategorií</a:t>
            </a:r>
            <a:r>
              <a:rPr lang="cs-CZ" dirty="0" smtClean="0"/>
              <a:t>:</a:t>
            </a:r>
            <a:endParaRPr lang="cs-CZ" dirty="0"/>
          </a:p>
          <a:p>
            <a:pPr lvl="1"/>
            <a:r>
              <a:rPr lang="cs-CZ" dirty="0"/>
              <a:t>WYSIWYG (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Get</a:t>
            </a:r>
            <a:r>
              <a:rPr lang="cs-CZ" dirty="0"/>
              <a:t>) je editor ve kterém vše editujeme vizuálním způsobem. Uživatel vidí na monitoru přesný vzhled výsledného dokumentu a edituje jej pomocí tlačítek, klávesových zkratek a dalších vizuálních prvků. Typickými představiteli jsou programy Microsoft Office</a:t>
            </a:r>
            <a:r>
              <a:rPr lang="cs-CZ" dirty="0" smtClean="0"/>
              <a:t>.</a:t>
            </a:r>
            <a:endParaRPr lang="cs-CZ" dirty="0"/>
          </a:p>
          <a:p>
            <a:pPr lvl="1"/>
            <a:r>
              <a:rPr lang="cs-CZ" dirty="0"/>
              <a:t>WYSIWYM (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Mean</a:t>
            </a:r>
            <a:r>
              <a:rPr lang="cs-CZ" dirty="0"/>
              <a:t>) je podobný způsob editace dokumentů, na monitoru však uživatel vidí pouze orientační vzhled dokumentu. Ve výsledném formátu může dokument vypadat trochu jinak. Sem patří editory </a:t>
            </a:r>
            <a:r>
              <a:rPr lang="cs-CZ" dirty="0" err="1"/>
              <a:t>XMLMind</a:t>
            </a:r>
            <a:r>
              <a:rPr lang="cs-CZ" dirty="0"/>
              <a:t> či </a:t>
            </a:r>
            <a:r>
              <a:rPr lang="cs-CZ" dirty="0" err="1"/>
              <a:t>LyX</a:t>
            </a:r>
            <a:r>
              <a:rPr lang="cs-CZ" dirty="0" smtClean="0"/>
              <a:t>.</a:t>
            </a:r>
            <a:endParaRPr lang="cs-CZ" dirty="0"/>
          </a:p>
          <a:p>
            <a:pPr lvl="1"/>
            <a:r>
              <a:rPr lang="cs-CZ" dirty="0"/>
              <a:t>Non-WYSIWYG jsou „běžné“ textové editory, kdy uživatel edituje přímo zdrojový text. Výsledek si musí zobrazit v nějakém prohlížeči. Tímto způsobem má uživatel plnou kontrolu nad svým dokumentem, vyžaduje však disciplinovanější přístup k jeho </a:t>
            </a:r>
            <a:r>
              <a:rPr lang="cs-CZ" dirty="0" err="1"/>
              <a:t>tvorně</a:t>
            </a:r>
            <a:r>
              <a:rPr lang="cs-CZ" dirty="0"/>
              <a:t> a hlubší znalosti.</a:t>
            </a:r>
          </a:p>
        </p:txBody>
      </p:sp>
    </p:spTree>
    <p:extLst>
      <p:ext uri="{BB962C8B-B14F-4D97-AF65-F5344CB8AC3E}">
        <p14:creationId xmlns:p14="http://schemas.microsoft.com/office/powerpoint/2010/main" val="15803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dokumentu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>
            <a:normAutofit/>
          </a:bodyPr>
          <a:lstStyle/>
          <a:p>
            <a:r>
              <a:rPr lang="cs-CZ" sz="2800" dirty="0"/>
              <a:t>Proces přípravy dokumentů se dá rozdělit do několika fází. </a:t>
            </a:r>
            <a:endParaRPr lang="cs-CZ" sz="2800" dirty="0" smtClean="0"/>
          </a:p>
          <a:p>
            <a:pPr lvl="1"/>
            <a:r>
              <a:rPr lang="cs-CZ" sz="2000" dirty="0" smtClean="0"/>
              <a:t>První </a:t>
            </a:r>
            <a:r>
              <a:rPr lang="cs-CZ" sz="2000" dirty="0"/>
              <a:t>fází je </a:t>
            </a:r>
            <a:r>
              <a:rPr lang="cs-CZ" sz="2000" i="1" dirty="0"/>
              <a:t>vytváření a editování</a:t>
            </a:r>
            <a:r>
              <a:rPr lang="cs-CZ" sz="2000" dirty="0"/>
              <a:t> dokumentu. V této fázi autor píše vlastní text a do jeho činnosti zpravidla zasahují i další lidé, jako je editor nebo korektor, případně nadřízený jež obsah dokumentu schvaluje. </a:t>
            </a:r>
            <a:endParaRPr lang="cs-CZ" sz="2000" dirty="0" smtClean="0"/>
          </a:p>
          <a:p>
            <a:pPr lvl="1"/>
            <a:r>
              <a:rPr lang="cs-CZ" sz="2000" dirty="0" smtClean="0"/>
              <a:t>Další </a:t>
            </a:r>
            <a:r>
              <a:rPr lang="cs-CZ" sz="2000" dirty="0"/>
              <a:t>fáze </a:t>
            </a:r>
            <a:r>
              <a:rPr lang="cs-CZ" sz="2000" dirty="0" smtClean="0"/>
              <a:t>je</a:t>
            </a:r>
            <a:r>
              <a:rPr lang="cs-CZ" sz="2000" dirty="0"/>
              <a:t> </a:t>
            </a:r>
            <a:r>
              <a:rPr lang="cs-CZ" sz="2000" i="1" dirty="0"/>
              <a:t>fází publikační</a:t>
            </a:r>
            <a:r>
              <a:rPr lang="cs-CZ" sz="2000" dirty="0"/>
              <a:t>. V této fází probíhá generování výstupních formátů a jejich ukládání na příslušná média. proces generování se maximálně automatizuje, což přináší úspory času a financí. </a:t>
            </a:r>
            <a:endParaRPr lang="cs-CZ" sz="2000" dirty="0" smtClean="0"/>
          </a:p>
          <a:p>
            <a:pPr lvl="1"/>
            <a:r>
              <a:rPr lang="cs-CZ" sz="2000" dirty="0" smtClean="0"/>
              <a:t>Následnou </a:t>
            </a:r>
            <a:r>
              <a:rPr lang="cs-CZ" sz="2000" dirty="0"/>
              <a:t>fází je fáze </a:t>
            </a:r>
            <a:r>
              <a:rPr lang="cs-CZ" sz="2000" i="1" dirty="0"/>
              <a:t>uchovávání dokumentů</a:t>
            </a:r>
            <a:r>
              <a:rPr lang="cs-CZ" sz="2000" dirty="0"/>
              <a:t> v nějaké databázi a jejich zpětné vyhledávání. </a:t>
            </a:r>
            <a:endParaRPr lang="cs-CZ" sz="2000" dirty="0" smtClean="0"/>
          </a:p>
          <a:p>
            <a:pPr lvl="1"/>
            <a:r>
              <a:rPr lang="cs-CZ" sz="2000" dirty="0" smtClean="0"/>
              <a:t>Poslední </a:t>
            </a:r>
            <a:r>
              <a:rPr lang="cs-CZ" sz="2000" dirty="0"/>
              <a:t>fází života dokumentu je fáze </a:t>
            </a:r>
            <a:r>
              <a:rPr lang="cs-CZ" sz="2000" i="1" dirty="0"/>
              <a:t>skartace</a:t>
            </a:r>
            <a:r>
              <a:rPr lang="cs-C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06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dokumentu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772816"/>
            <a:ext cx="8496944" cy="508518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Je jasné, že k napsaným dokumentům se často vracíme za účelem jejich doplňování a opravování. Fáze </a:t>
            </a:r>
            <a:r>
              <a:rPr lang="cs-CZ" i="1" dirty="0"/>
              <a:t>tvorby dokumentu</a:t>
            </a:r>
            <a:r>
              <a:rPr lang="cs-CZ" dirty="0"/>
              <a:t> a fáze </a:t>
            </a:r>
            <a:r>
              <a:rPr lang="cs-CZ" i="1" dirty="0"/>
              <a:t>publikační</a:t>
            </a:r>
            <a:r>
              <a:rPr lang="cs-CZ" dirty="0"/>
              <a:t> se tedy opakují. </a:t>
            </a:r>
            <a:endParaRPr lang="cs-CZ" dirty="0" smtClean="0"/>
          </a:p>
          <a:p>
            <a:r>
              <a:rPr lang="cs-CZ" dirty="0" smtClean="0"/>
              <a:t>Proto </a:t>
            </a:r>
            <a:r>
              <a:rPr lang="cs-CZ" dirty="0"/>
              <a:t>je velmi vhodné před započetím tvorby samotného dokumentu zvolit jeho správný zdrojový </a:t>
            </a:r>
            <a:r>
              <a:rPr lang="cs-CZ" i="1" dirty="0"/>
              <a:t>formát</a:t>
            </a:r>
            <a:r>
              <a:rPr lang="cs-CZ" dirty="0"/>
              <a:t> a tento formát vhodně </a:t>
            </a:r>
            <a:r>
              <a:rPr lang="cs-CZ" i="1" dirty="0"/>
              <a:t>strukturovat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každou kapitolu umístíme do samostatného souboru</a:t>
            </a:r>
          </a:p>
          <a:p>
            <a:pPr lvl="1"/>
            <a:r>
              <a:rPr lang="cs-CZ" dirty="0"/>
              <a:t>obrázky a další multimédia umístíme do samostatného adresáře, pokud jich je velké množství můžeme je dále strukturovat do podadresářů</a:t>
            </a:r>
          </a:p>
          <a:p>
            <a:pPr lvl="1"/>
            <a:r>
              <a:rPr lang="cs-CZ" dirty="0"/>
              <a:t>pokud v dokumentu používáme výpisy zdrojových kódů je vhodné je načítat z externích souborů - výrazně nám to usnadní jejich opětovné vkládání pokud v nich nastane změna a zajistíme tím soulad mezi odladěnými programy a jejich výpisem v dokumentu</a:t>
            </a:r>
          </a:p>
          <a:p>
            <a:pPr lvl="1"/>
            <a:r>
              <a:rPr lang="cs-CZ" dirty="0"/>
              <a:t>složitější strukturu dokumentu je vhodné komentovat případně vhodně odsazovat v jejich zdrojovém souboru</a:t>
            </a:r>
          </a:p>
          <a:p>
            <a:pPr lvl="1"/>
            <a:r>
              <a:rPr lang="cs-CZ" dirty="0"/>
              <a:t>a poslední důležitá věc - </a:t>
            </a:r>
            <a:r>
              <a:rPr lang="cs-CZ" b="1" dirty="0"/>
              <a:t>často zálohujeme</a:t>
            </a:r>
            <a:r>
              <a:rPr lang="cs-CZ" dirty="0"/>
              <a:t>. Nic nemrzí více než ztracená několikahodinová práce v důsledku poškození či ztráty souboru.</a:t>
            </a:r>
          </a:p>
          <a:p>
            <a:pPr lvl="1"/>
            <a:r>
              <a:rPr lang="cs-CZ" dirty="0"/>
              <a:t>Před započetím práce na dokumentu také zvažujeme, jaké z budeme potřebovat generovat </a:t>
            </a:r>
            <a:r>
              <a:rPr lang="cs-CZ" i="1" dirty="0"/>
              <a:t>výstupní formáty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93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Výstupní formáty dokumentů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 fontScale="92500"/>
          </a:bodyPr>
          <a:lstStyle/>
          <a:p>
            <a:r>
              <a:rPr lang="cs-CZ" dirty="0"/>
              <a:t>Elektronický dokument obvykle transformujeme z jednoho vstupního formátu do několika výstupních. Každý z výstupních formátů nabízí jiné možnosti, dle oblasti svého určení.</a:t>
            </a:r>
          </a:p>
          <a:p>
            <a:r>
              <a:rPr lang="cs-CZ" dirty="0"/>
              <a:t>Dokument by měl efektivně využívat všech nabízených možností daného formátu (obsahy, rejstříky, vkládání obrázků, odkazy).</a:t>
            </a:r>
          </a:p>
          <a:p>
            <a:r>
              <a:rPr lang="cs-CZ" dirty="0"/>
              <a:t>Formáty dokumentů rozdělujeme do několika základních kategorií:</a:t>
            </a:r>
          </a:p>
          <a:p>
            <a:pPr lvl="1"/>
            <a:r>
              <a:rPr lang="cs-CZ" dirty="0"/>
              <a:t>formáty vhodné pro tisk a distribuci (PDF, </a:t>
            </a:r>
            <a:r>
              <a:rPr lang="cs-CZ" dirty="0" err="1"/>
              <a:t>PostScript</a:t>
            </a:r>
            <a:r>
              <a:rPr lang="cs-CZ" dirty="0"/>
              <a:t>, RTF)</a:t>
            </a:r>
          </a:p>
          <a:p>
            <a:pPr lvl="1"/>
            <a:r>
              <a:rPr lang="cs-CZ" dirty="0"/>
              <a:t>elektronická nápověda (HTML </a:t>
            </a:r>
            <a:r>
              <a:rPr lang="cs-CZ" dirty="0" err="1"/>
              <a:t>Help</a:t>
            </a:r>
            <a:r>
              <a:rPr lang="cs-CZ" dirty="0"/>
              <a:t>, Java </a:t>
            </a:r>
            <a:r>
              <a:rPr lang="cs-CZ" dirty="0" err="1"/>
              <a:t>Help</a:t>
            </a:r>
            <a:r>
              <a:rPr lang="cs-CZ" dirty="0"/>
              <a:t>, man, </a:t>
            </a:r>
            <a:r>
              <a:rPr lang="cs-CZ" dirty="0" err="1"/>
              <a:t>info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webové stránky (HTML a XHTML)</a:t>
            </a:r>
          </a:p>
          <a:p>
            <a:pPr lvl="1"/>
            <a:r>
              <a:rPr lang="cs-CZ" dirty="0" err="1"/>
              <a:t>proprietální</a:t>
            </a:r>
            <a:r>
              <a:rPr lang="cs-CZ" dirty="0"/>
              <a:t> </a:t>
            </a:r>
            <a:r>
              <a:rPr lang="cs-CZ" dirty="0" smtClean="0"/>
              <a:t>formáty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 životního cyklu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Celý životní cyklus rozdělíme na následující fáze: </a:t>
            </a:r>
            <a:endParaRPr lang="cs-CZ" dirty="0" smtClean="0"/>
          </a:p>
          <a:p>
            <a:pPr lvl="1"/>
            <a:r>
              <a:rPr lang="cs-CZ" dirty="0" smtClean="0"/>
              <a:t>vznik </a:t>
            </a:r>
            <a:r>
              <a:rPr lang="cs-CZ" dirty="0"/>
              <a:t>elektronického dokumentu, </a:t>
            </a:r>
            <a:endParaRPr lang="cs-CZ" dirty="0" smtClean="0"/>
          </a:p>
          <a:p>
            <a:pPr lvl="1"/>
            <a:r>
              <a:rPr lang="cs-CZ" dirty="0" smtClean="0"/>
              <a:t>zařazení </a:t>
            </a:r>
            <a:r>
              <a:rPr lang="cs-CZ" dirty="0"/>
              <a:t>dokumentu do systému, </a:t>
            </a:r>
            <a:endParaRPr lang="cs-CZ" dirty="0" smtClean="0"/>
          </a:p>
          <a:p>
            <a:pPr lvl="1"/>
            <a:r>
              <a:rPr lang="cs-CZ" dirty="0" smtClean="0"/>
              <a:t>zpracování </a:t>
            </a:r>
            <a:r>
              <a:rPr lang="cs-CZ" dirty="0"/>
              <a:t>dokumentu a </a:t>
            </a:r>
            <a:endParaRPr lang="cs-CZ" dirty="0" smtClean="0"/>
          </a:p>
          <a:p>
            <a:pPr lvl="1"/>
            <a:r>
              <a:rPr lang="cs-CZ" dirty="0" smtClean="0"/>
              <a:t>archivace </a:t>
            </a:r>
            <a:r>
              <a:rPr lang="cs-CZ" dirty="0"/>
              <a:t>dokumentu.</a:t>
            </a:r>
          </a:p>
        </p:txBody>
      </p:sp>
    </p:spTree>
    <p:extLst>
      <p:ext uri="{BB962C8B-B14F-4D97-AF65-F5344CB8AC3E}">
        <p14:creationId xmlns:p14="http://schemas.microsoft.com/office/powerpoint/2010/main" val="1121774409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TC101859866[[fn=Makro]]</Template>
  <TotalTime>246</TotalTime>
  <Words>1710</Words>
  <Application>Microsoft Office PowerPoint</Application>
  <PresentationFormat>Předvádění na obrazovce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Macro</vt:lpstr>
      <vt:lpstr>Životní cyklus dokumentu</vt:lpstr>
      <vt:lpstr>Dokument</vt:lpstr>
      <vt:lpstr>Dokument</vt:lpstr>
      <vt:lpstr>Dokument</vt:lpstr>
      <vt:lpstr>Způsob tvorby elektronických dokumentů</vt:lpstr>
      <vt:lpstr>Životní cyklus dokumentu</vt:lpstr>
      <vt:lpstr>Životní cyklus dokumentu</vt:lpstr>
      <vt:lpstr>Výstupní formáty dokumentů</vt:lpstr>
      <vt:lpstr>Rozdělení životního cyklu dokumentu</vt:lpstr>
      <vt:lpstr>Prezentace aplikace PowerPoint</vt:lpstr>
      <vt:lpstr>Vznik elektronického dokumentu</vt:lpstr>
      <vt:lpstr>Vznik elektronického dokumentu</vt:lpstr>
      <vt:lpstr>Vznik elektronického dokumentu</vt:lpstr>
      <vt:lpstr>Prezentace aplikace PowerPoint</vt:lpstr>
      <vt:lpstr>Zařazení dokumentu do DMS</vt:lpstr>
      <vt:lpstr>Zařazení dokumentu do DMS</vt:lpstr>
      <vt:lpstr>Zpracování dokumentu</vt:lpstr>
      <vt:lpstr>Zpracování dokumentu</vt:lpstr>
      <vt:lpstr>Zpracování dokumentu</vt:lpstr>
      <vt:lpstr>Zpracování dokumentu</vt:lpstr>
      <vt:lpstr>Zpracování dokumentu</vt:lpstr>
      <vt:lpstr>Zpracování dokumentu</vt:lpstr>
      <vt:lpstr>Archivace dokumentu</vt:lpstr>
      <vt:lpstr>Archivace dokumentu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</dc:creator>
  <cp:lastModifiedBy>Martin</cp:lastModifiedBy>
  <cp:revision>35</cp:revision>
  <dcterms:created xsi:type="dcterms:W3CDTF">2013-09-20T11:04:56Z</dcterms:created>
  <dcterms:modified xsi:type="dcterms:W3CDTF">2013-11-22T14:53:51Z</dcterms:modified>
</cp:coreProperties>
</file>