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6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9825" autoAdjust="0"/>
  </p:normalViewPr>
  <p:slideViewPr>
    <p:cSldViewPr>
      <p:cViewPr varScale="1">
        <p:scale>
          <a:sx n="110" d="100"/>
          <a:sy n="110" d="100"/>
        </p:scale>
        <p:origin x="16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cs-CZ" sz="1200"/>
            </a:lvl1pPr>
          </a:lstStyle>
          <a:p>
            <a:fld id="{00F830A1-3891-4B82-A120-081866556DA0}" type="datetimeFigureOut">
              <a:pPr/>
              <a:t>20.04.2020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cs-CZ" sz="1200"/>
            </a:lvl1pPr>
          </a:lstStyle>
          <a:p>
            <a:fld id="{58CC9574-A819-4FE4-99A7-1E27AD09ADC2}" type="slidenum"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561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20.04.2020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cs-CZ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cs-CZ"/>
              <a:t>Po kliknutí lze upravit styl předlohy podnadpisů.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cs-CZ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cs-CZ"/>
              <a:t>Kliknutím lze upravit styl.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média s titulkem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20.04.2020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cs-CZ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 lang="cs-CZ"/>
            </a:lvl1pPr>
          </a:lstStyle>
          <a:p>
            <a:pPr eaLnBrk="1" latinLnBrk="0" hangingPunct="1"/>
            <a:r>
              <a:rPr lang="cs-CZ"/>
              <a:t>Kliknutím na ikonu přidáte multimédia.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cs-CZ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cs-CZ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cs-CZ" sz="3200"/>
            </a:lvl1pPr>
            <a:lvl2pPr marL="457200" indent="0" eaLnBrk="1" latinLnBrk="0" hangingPunct="1">
              <a:buNone/>
              <a:defRPr kumimoji="0" lang="cs-CZ" sz="2800"/>
            </a:lvl2pPr>
            <a:lvl3pPr marL="914400" indent="0" eaLnBrk="1" latinLnBrk="0" hangingPunct="1">
              <a:buNone/>
              <a:defRPr kumimoji="0" lang="cs-CZ" sz="2400"/>
            </a:lvl3pPr>
            <a:lvl4pPr marL="1371600" indent="0" eaLnBrk="1" latinLnBrk="0" hangingPunct="1">
              <a:buNone/>
              <a:defRPr kumimoji="0" lang="cs-CZ" sz="2000"/>
            </a:lvl4pPr>
            <a:lvl5pPr marL="1828800" indent="0" eaLnBrk="1" latinLnBrk="0" hangingPunct="1">
              <a:buNone/>
              <a:defRPr kumimoji="0" lang="cs-CZ" sz="2000"/>
            </a:lvl5pPr>
            <a:lvl6pPr marL="2286000" indent="0" eaLnBrk="1" latinLnBrk="0" hangingPunct="1">
              <a:buNone/>
              <a:defRPr kumimoji="0" lang="cs-CZ" sz="2000"/>
            </a:lvl6pPr>
            <a:lvl7pPr marL="2743200" indent="0" eaLnBrk="1" latinLnBrk="0" hangingPunct="1">
              <a:buNone/>
              <a:defRPr kumimoji="0" lang="cs-CZ" sz="2000"/>
            </a:lvl7pPr>
            <a:lvl8pPr marL="3200400" indent="0" eaLnBrk="1" latinLnBrk="0" hangingPunct="1">
              <a:buNone/>
              <a:defRPr kumimoji="0" lang="cs-CZ" sz="2000"/>
            </a:lvl8pPr>
            <a:lvl9pPr marL="3657600" indent="0" eaLnBrk="1" latinLnBrk="0" hangingPunct="1">
              <a:buNone/>
              <a:defRPr kumimoji="0" lang="cs-CZ" sz="2000"/>
            </a:lvl9pPr>
          </a:lstStyle>
          <a:p>
            <a:pPr eaLnBrk="1" latinLnBrk="0" hangingPunct="1"/>
            <a:r>
              <a:rPr lang="cs-CZ"/>
              <a:t>Kliknutím na ikonu přidáte obrázek.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cs-CZ" sz="1400"/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20.04.2020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a svislý tex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20.04.2020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cs-CZ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    </a:t>
            </a:r>
            <a:r>
              <a:rPr kumimoji="0" lang="cs-CZ" sz="1800"/>
              <a:t>Po kliknutí lze upravit styl předlohy nadpisů.</a:t>
            </a:r>
            <a:endParaRPr kumimoji="0"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20.04.2020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cs-CZ" sz="3000" b="1" cap="all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cs-CZ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cs-CZ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cs-CZ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/>
              <a:t>  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cs-CZ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20.04.2020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: zvýraznění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20.04.2020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cs-CZ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20.04.2020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Pouze nadpi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20.04.2020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cs-CZ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uze nadpis: zvýraznění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20.04.2020</a:t>
            </a:fld>
            <a:endParaRPr kumimoji="0"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cs-CZ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Po kliknutí lze upravit styl předlohy nadpisů.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cs-CZ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cs-CZ" sz="2000" b="1"/>
            </a:lvl2pPr>
            <a:lvl3pPr marL="914400" indent="0" eaLnBrk="1" latinLnBrk="0" hangingPunct="1">
              <a:buNone/>
              <a:defRPr kumimoji="0" lang="cs-CZ" sz="1800" b="1"/>
            </a:lvl3pPr>
            <a:lvl4pPr marL="1371600" indent="0" eaLnBrk="1" latinLnBrk="0" hangingPunct="1">
              <a:buNone/>
              <a:defRPr kumimoji="0" lang="cs-CZ" sz="1600" b="1"/>
            </a:lvl4pPr>
            <a:lvl5pPr marL="1828800" indent="0" eaLnBrk="1" latinLnBrk="0" hangingPunct="1">
              <a:buNone/>
              <a:defRPr kumimoji="0" lang="cs-CZ" sz="1600" b="1"/>
            </a:lvl5pPr>
            <a:lvl6pPr marL="2286000" indent="0" eaLnBrk="1" latinLnBrk="0" hangingPunct="1">
              <a:buNone/>
              <a:defRPr kumimoji="0" lang="cs-CZ" sz="1600" b="1"/>
            </a:lvl6pPr>
            <a:lvl7pPr marL="2743200" indent="0" eaLnBrk="1" latinLnBrk="0" hangingPunct="1">
              <a:buNone/>
              <a:defRPr kumimoji="0" lang="cs-CZ" sz="1600" b="1"/>
            </a:lvl7pPr>
            <a:lvl8pPr marL="3200400" indent="0" eaLnBrk="1" latinLnBrk="0" hangingPunct="1">
              <a:buNone/>
              <a:defRPr kumimoji="0" lang="cs-CZ" sz="1600" b="1"/>
            </a:lvl8pPr>
            <a:lvl9pPr marL="3657600" indent="0" eaLnBrk="1" latinLnBrk="0" hangingPunct="1">
              <a:buNone/>
              <a:defRPr kumimoji="0" lang="cs-CZ" sz="1600" b="1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s textem 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20.04.2020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cs-CZ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cs-CZ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cs-CZ" sz="1400"/>
              <a:t>Po kliknutí lze upravit styl předlohy podnadpisů.</a:t>
            </a:r>
            <a:endParaRPr kumimoji="0" lang="cs-C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lang="cs-CZ" sz="2000" b="1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bg1"/>
                </a:solidFill>
              </a:defRPr>
            </a:lvl1pPr>
            <a:lvl2pPr eaLnBrk="1" latinLnBrk="0" hangingPunct="1">
              <a:defRPr kumimoji="0" lang="cs-CZ" sz="2800">
                <a:solidFill>
                  <a:schemeClr val="bg1"/>
                </a:solidFill>
              </a:defRPr>
            </a:lvl2pPr>
            <a:lvl3pPr eaLnBrk="1" latinLnBrk="0" hangingPunct="1">
              <a:defRPr kumimoji="0" lang="cs-CZ" sz="2400">
                <a:solidFill>
                  <a:schemeClr val="bg1"/>
                </a:solidFill>
              </a:defRPr>
            </a:lvl3pPr>
            <a:lvl4pPr eaLnBrk="1" latinLnBrk="0" hangingPunct="1">
              <a:defRPr kumimoji="0" lang="cs-CZ" sz="2000">
                <a:solidFill>
                  <a:schemeClr val="bg1"/>
                </a:solidFill>
              </a:defRPr>
            </a:lvl4pPr>
            <a:lvl5pPr eaLnBrk="1" latinLnBrk="0" hangingPunct="1">
              <a:defRPr kumimoji="0" lang="cs-CZ" sz="2000">
                <a:solidFill>
                  <a:schemeClr val="bg1"/>
                </a:solidFill>
              </a:defRPr>
            </a:lvl5pPr>
            <a:lvl6pPr eaLnBrk="1" latinLnBrk="0" hangingPunct="1">
              <a:defRPr kumimoji="0" lang="cs-CZ" sz="2000"/>
            </a:lvl6pPr>
            <a:lvl7pPr eaLnBrk="1" latinLnBrk="0" hangingPunct="1">
              <a:defRPr kumimoji="0" lang="cs-CZ" sz="2000"/>
            </a:lvl7pPr>
            <a:lvl8pPr eaLnBrk="1" latinLnBrk="0" hangingPunct="1">
              <a:defRPr kumimoji="0" lang="cs-CZ" sz="2000"/>
            </a:lvl8pPr>
            <a:lvl9pPr eaLnBrk="1" latinLnBrk="0" hangingPunct="1">
              <a:defRPr kumimoji="0" lang="cs-CZ" sz="20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cs-CZ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20.04.2020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20.04.2020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cs-CZ"/>
              <a:t>Kliknutím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kumimoji="0" lang="cs-CZ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cs-CZ"/>
      </a:defPPr>
      <a:lvl1pPr marL="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Elektronické publikování a typografie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LaTeX</a:t>
            </a:r>
            <a:r>
              <a:rPr lang="cs-CZ" dirty="0"/>
              <a:t>: tabulky a obrázky</a:t>
            </a:r>
          </a:p>
        </p:txBody>
      </p:sp>
    </p:spTree>
    <p:extLst>
      <p:ext uri="{BB962C8B-B14F-4D97-AF65-F5344CB8AC3E}">
        <p14:creationId xmlns:p14="http://schemas.microsoft.com/office/powerpoint/2010/main" val="198445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D0571C-4D51-4E67-BDEA-B326C33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Tabulky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EA1706-95BE-4E72-A0EC-B4D7695D0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Prostředí má dvě varianty</a:t>
            </a:r>
          </a:p>
          <a:p>
            <a:pPr lvl="1"/>
            <a:r>
              <a:rPr lang="cs-CZ" b="1" dirty="0"/>
              <a:t>Varianta s hvězdičkou</a:t>
            </a:r>
            <a:r>
              <a:rPr lang="cs-CZ" dirty="0"/>
              <a:t>: umožňuje vytvořit tabulku, jejíž celková šířka je zadána dalším povinným parametrem.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tabular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*}[p]{</a:t>
            </a:r>
            <a:r>
              <a:rPr lang="cs-CZ" i="1" dirty="0">
                <a:latin typeface="Courier New" panose="02070309020205020404" pitchFamily="49" charset="0"/>
                <a:cs typeface="Courier New" panose="02070309020205020404" pitchFamily="49" charset="0"/>
              </a:rPr>
              <a:t>sloupce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cs-CZ" i="1" dirty="0">
                <a:latin typeface="Courier New" panose="02070309020205020404" pitchFamily="49" charset="0"/>
                <a:cs typeface="Courier New" panose="02070309020205020404" pitchFamily="49" charset="0"/>
              </a:rPr>
              <a:t>řádek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\\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tabular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*}</a:t>
            </a:r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638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5BA49A-EC2D-4A23-AEFA-A5A1D90B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Tabulky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F6C56A-BF83-416F-9771-6644D5D12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Písmeno p ve volitelném parametru určuje způsob připojení tabulky k okolnímu textu:</a:t>
            </a: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cs-CZ" dirty="0"/>
              <a:t>: připojení horním okrajem (top),</a:t>
            </a: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cs-CZ" dirty="0"/>
              <a:t>: připojením dolním okrajem (</a:t>
            </a:r>
            <a:r>
              <a:rPr lang="cs-CZ" dirty="0" err="1"/>
              <a:t>bottom</a:t>
            </a:r>
            <a:r>
              <a:rPr lang="cs-CZ" dirty="0"/>
              <a:t>).</a:t>
            </a:r>
          </a:p>
          <a:p>
            <a:r>
              <a:rPr lang="cs-CZ" dirty="0"/>
              <a:t>Není-li parametr uveden, připojí se tabulka středem.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1397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0146D1-3435-438E-983C-7A1D2358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Tabulky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02923C-029E-496D-BC9E-0B41DD099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Definice způsobu zarovnání textů v jednotlivých sloupcích, počet sloupců a svislých čar mezi nimi se provádí v parametru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sloupce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Tento parametr se skládá z písmen určujících zarovnání sloupců, znaku svislé čára (</a:t>
            </a:r>
            <a:r>
              <a:rPr lang="cs-CZ" dirty="0" err="1"/>
              <a:t>pipe</a:t>
            </a:r>
            <a:r>
              <a:rPr lang="cs-CZ" dirty="0"/>
              <a:t>) pro umístění svislých čar v tabulce a výrazů začínajících znakem @ pro definici jiné </a:t>
            </a:r>
            <a:r>
              <a:rPr lang="cs-CZ" dirty="0" err="1"/>
              <a:t>mezisloupcové</a:t>
            </a:r>
            <a:r>
              <a:rPr lang="cs-CZ" dirty="0"/>
              <a:t> výplně.</a:t>
            </a:r>
          </a:p>
        </p:txBody>
      </p:sp>
    </p:spTree>
    <p:extLst>
      <p:ext uri="{BB962C8B-B14F-4D97-AF65-F5344CB8AC3E}">
        <p14:creationId xmlns:p14="http://schemas.microsoft.com/office/powerpoint/2010/main" val="1344290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820519-A9D8-4612-8781-C4C20591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Tabulky – parametr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sloupce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962220-6B91-4BED-9AFE-B134896BD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Písmena určující zarovnání sloupců jsou:</a:t>
            </a: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cs-CZ" dirty="0"/>
              <a:t>: zarovnání levého kraje textu (</a:t>
            </a:r>
            <a:r>
              <a:rPr lang="cs-CZ" dirty="0" err="1"/>
              <a:t>left</a:t>
            </a:r>
            <a:r>
              <a:rPr lang="cs-CZ" dirty="0"/>
              <a:t>),</a:t>
            </a: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cs-CZ" dirty="0"/>
              <a:t>: zarovnání pravého kraje textu (</a:t>
            </a:r>
            <a:r>
              <a:rPr lang="cs-CZ" dirty="0" err="1"/>
              <a:t>right</a:t>
            </a:r>
            <a:r>
              <a:rPr lang="cs-CZ" dirty="0"/>
              <a:t>),</a:t>
            </a: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cs-CZ" dirty="0"/>
              <a:t>: sazba textu na střed (center),</a:t>
            </a: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cs-CZ" dirty="0"/>
              <a:t>: sazba textu u položky do bloku o šířce, která je zadána ve svorce následující za p (paragraf).</a:t>
            </a:r>
          </a:p>
        </p:txBody>
      </p:sp>
    </p:spTree>
    <p:extLst>
      <p:ext uri="{BB962C8B-B14F-4D97-AF65-F5344CB8AC3E}">
        <p14:creationId xmlns:p14="http://schemas.microsoft.com/office/powerpoint/2010/main" val="1752375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E74AC2-E4C4-4AE8-881D-5A7573FB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hlavičky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A385774-81A3-4805-8620-C404170B1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tabular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}{|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lcr|p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{4cm}|}</a:t>
            </a:r>
          </a:p>
          <a:p>
            <a:pPr lvl="1"/>
            <a:r>
              <a:rPr lang="cs-CZ" dirty="0"/>
              <a:t>Tabulka bude má 4 sloupce.</a:t>
            </a:r>
          </a:p>
          <a:p>
            <a:pPr lvl="1"/>
            <a:r>
              <a:rPr lang="cs-CZ" dirty="0"/>
              <a:t>Před prvním, před čtvrtým a za čtvrtým sloupcem budou sázeny svislé čáry.</a:t>
            </a:r>
          </a:p>
          <a:p>
            <a:pPr lvl="1"/>
            <a:r>
              <a:rPr lang="cs-CZ" dirty="0"/>
              <a:t>Text prvního sloupce bude zarovnán doleva, u dalšího sloupce bude na střed.</a:t>
            </a:r>
          </a:p>
          <a:p>
            <a:pPr lvl="1"/>
            <a:r>
              <a:rPr lang="cs-CZ" dirty="0"/>
              <a:t>Ve třetím sloupci bude dosazen doprava a v posledním bude text sázen do bloku o šířce 5 cm.</a:t>
            </a:r>
          </a:p>
        </p:txBody>
      </p:sp>
    </p:spTree>
    <p:extLst>
      <p:ext uri="{BB962C8B-B14F-4D97-AF65-F5344CB8AC3E}">
        <p14:creationId xmlns:p14="http://schemas.microsoft.com/office/powerpoint/2010/main" val="3524699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7F6AA5-CD88-43DA-93CE-7426E647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Tabulky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E614A6-F6A9-4E83-BF36-6A914369D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V případě definic několika stejných sloupců nebo stejných skupin sloupců lze s výhodou použít násobnou definici s opakovačem ve tvaru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*{</a:t>
            </a:r>
            <a:r>
              <a:rPr lang="cs-CZ" i="1" dirty="0">
                <a:latin typeface="Courier New" panose="02070309020205020404" pitchFamily="49" charset="0"/>
                <a:cs typeface="Courier New" panose="02070309020205020404" pitchFamily="49" charset="0"/>
              </a:rPr>
              <a:t>kolik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cs-CZ" i="1" dirty="0"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cs-CZ" dirty="0"/>
              <a:t>Příklad hlavičky</a:t>
            </a:r>
          </a:p>
          <a:p>
            <a:pPr marL="269875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tabular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}{|*2r*{10}{c|}*6{l|}}</a:t>
            </a:r>
          </a:p>
          <a:p>
            <a:pPr lvl="1"/>
            <a:r>
              <a:rPr lang="cs-CZ" dirty="0"/>
              <a:t>první dva sloupce budou zarovnány na pravý okraj,</a:t>
            </a:r>
          </a:p>
          <a:p>
            <a:pPr lvl="1"/>
            <a:r>
              <a:rPr lang="cs-CZ" dirty="0"/>
              <a:t>pak následuje 10 sloupců se zarovnáním na střed se svislou čárou,</a:t>
            </a:r>
          </a:p>
          <a:p>
            <a:pPr lvl="1"/>
            <a:r>
              <a:rPr lang="cs-CZ" dirty="0"/>
              <a:t>za nimi 6 sloupců se zarovnáním na levý okraj a se svislou čárou.</a:t>
            </a:r>
          </a:p>
        </p:txBody>
      </p:sp>
    </p:spTree>
    <p:extLst>
      <p:ext uri="{BB962C8B-B14F-4D97-AF65-F5344CB8AC3E}">
        <p14:creationId xmlns:p14="http://schemas.microsoft.com/office/powerpoint/2010/main" val="2884472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479249-46A8-4121-B975-31CAB71C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Tabulky – řádky, položky, vodorovná čára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5CDE58-AEA8-44E4-99FC-E657BB4DB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Jednotlivé položky tabulky jsou v řádku od sebe odděleny znakem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cs-CZ" dirty="0"/>
              <a:t> a na konci řádku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Uvedeme-li za na konci řádku příkaz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\\[8mm]</a:t>
            </a:r>
            <a:r>
              <a:rPr lang="cs-CZ" dirty="0"/>
              <a:t>, následující řádek bude vzdálen podle udané vzdálenosti.</a:t>
            </a:r>
          </a:p>
          <a:p>
            <a:r>
              <a:rPr lang="cs-CZ" dirty="0"/>
              <a:t>Vodorovné čáry se provedou na konci řádku příkazem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hline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Pokud čára nemá vést přes celou šířku tabulky, použijeme příkaz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cline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{x-y}</a:t>
            </a:r>
            <a:r>
              <a:rPr lang="cs-CZ" dirty="0"/>
              <a:t>, kde</a:t>
            </a:r>
          </a:p>
          <a:p>
            <a:pPr lvl="2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cs-CZ" dirty="0"/>
              <a:t> je pořadové číslo prvního sloupce,</a:t>
            </a:r>
          </a:p>
          <a:p>
            <a:pPr lvl="2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cs-CZ" dirty="0"/>
              <a:t> je pořadové číslo posledního sloupce.</a:t>
            </a:r>
          </a:p>
        </p:txBody>
      </p:sp>
    </p:spTree>
    <p:extLst>
      <p:ext uri="{BB962C8B-B14F-4D97-AF65-F5344CB8AC3E}">
        <p14:creationId xmlns:p14="http://schemas.microsoft.com/office/powerpoint/2010/main" val="99293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722444-557A-49EF-9C08-2A695A8A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Tabulky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222593-6062-47B2-B02E-27569AC58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případě nutnosti umístění nějakého textu přes více sloupců najednou lze využít pomocí příkazu: </a:t>
            </a:r>
          </a:p>
          <a:p>
            <a:pPr marL="457200" lvl="1" indent="0">
              <a:buNone/>
            </a:pP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multicolumn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počet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cs-CZ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zarovnání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cs-CZ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1"/>
            <a:r>
              <a:rPr lang="cs-CZ" i="1" dirty="0">
                <a:latin typeface="Courier New" panose="02070309020205020404" pitchFamily="49" charset="0"/>
                <a:cs typeface="Courier New" panose="02070309020205020404" pitchFamily="49" charset="0"/>
              </a:rPr>
              <a:t>počet</a:t>
            </a:r>
            <a:r>
              <a:rPr lang="cs-CZ" dirty="0"/>
              <a:t> je číslo udávající, přes kolik sloupců chceme místit </a:t>
            </a:r>
            <a:r>
              <a:rPr lang="cs-CZ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cs-CZ" dirty="0"/>
              <a:t> v uvedeným způsobem </a:t>
            </a:r>
            <a:r>
              <a:rPr lang="cs-CZ" i="1" dirty="0">
                <a:latin typeface="Courier New" panose="02070309020205020404" pitchFamily="49" charset="0"/>
                <a:cs typeface="Courier New" panose="02070309020205020404" pitchFamily="49" charset="0"/>
              </a:rPr>
              <a:t>zarovnání</a:t>
            </a:r>
            <a:r>
              <a:rPr lang="cs-CZ" dirty="0"/>
              <a:t>.</a:t>
            </a:r>
          </a:p>
          <a:p>
            <a:pPr lvl="2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37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01F57E-E650-40B0-A839-8F1FD03D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Tabulky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40DAF1-240C-49F4-AD6B-15FB7E83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Mezi sloupci se automaticky vytváří </a:t>
            </a:r>
            <a:r>
              <a:rPr lang="cs-CZ" dirty="0" err="1"/>
              <a:t>mezisloupcová</a:t>
            </a:r>
            <a:r>
              <a:rPr lang="cs-CZ" dirty="0"/>
              <a:t> mezera, jejíž šířku můžeme ovládat ve specifikaci sloupců pomocí výrazu začínajícím znakem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Tento příkaz má pouze jediný povinný parametr, který určuje, co bude vloženo mezi příslušné dva sloupce.</a:t>
            </a:r>
          </a:p>
          <a:p>
            <a:pPr lvl="1"/>
            <a:r>
              <a:rPr lang="cs-CZ" dirty="0"/>
              <a:t>Chceme-li například, aby mezi dvěma sloupci byl místo svislé čáry znak „=“, zapíšeme do hlavičky tabulky výraz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@{=}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Pokud chceme zrušit </a:t>
            </a:r>
            <a:r>
              <a:rPr lang="cs-CZ" dirty="0" err="1"/>
              <a:t>mezisloupcovou</a:t>
            </a:r>
            <a:r>
              <a:rPr lang="cs-CZ" dirty="0"/>
              <a:t> mezeru, uvedeme pouze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@{}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3568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73E6B7-B569-4506-8FE9-0661FB77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Tabulky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250AE8-8DE5-4112-B608-1647D1C07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Délkový registr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tabcolsep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dirty="0"/>
              <a:t>uvádí míru vzdálenosti mezi vnitřkem sloupce a jeho okrajem.</a:t>
            </a:r>
          </a:p>
          <a:p>
            <a:pPr lvl="1"/>
            <a:r>
              <a:rPr lang="cs-CZ" dirty="0"/>
              <a:t>Příklad:</a:t>
            </a:r>
          </a:p>
          <a:p>
            <a:pPr lvl="2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tabcolsep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=3pt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343CB7B-50CF-484D-980A-3DDD0B2EF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475656" y="4365104"/>
            <a:ext cx="5940600" cy="149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1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5C04EA-22E9-4700-9007-90BB5FEF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Pořadová sazba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7FBE74-3B01-416C-B2C3-1CF7F338E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Prostředí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tabbing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dirty="0"/>
              <a:t>Umožňuje rozmístit části textu ve vodorovném směru (podobné jako zarážky ve MS Wordu).</a:t>
            </a:r>
          </a:p>
          <a:p>
            <a:pPr lvl="1"/>
            <a:r>
              <a:rPr lang="cs-CZ" dirty="0"/>
              <a:t>Pro přehlednost se zarážky tabulátoru označíme číslo 0, 1, 2 atd.</a:t>
            </a:r>
          </a:p>
          <a:p>
            <a:pPr lvl="2"/>
            <a:r>
              <a:rPr lang="cs-CZ" dirty="0"/>
              <a:t>Říkáme, že zarážka číslo </a:t>
            </a:r>
            <a:r>
              <a:rPr lang="cs-CZ" b="1" i="1" dirty="0"/>
              <a:t>i</a:t>
            </a:r>
            <a:r>
              <a:rPr lang="cs-CZ" dirty="0"/>
              <a:t> je nastavena, když je jí přiřazena horizontální pozice stránky.</a:t>
            </a:r>
          </a:p>
          <a:p>
            <a:pPr lvl="2"/>
            <a:r>
              <a:rPr lang="cs-CZ" dirty="0"/>
              <a:t>Zarážka číslo 0 je vždy nastavena na efektivní levý okraj.</a:t>
            </a:r>
          </a:p>
          <a:p>
            <a:pPr lvl="2"/>
            <a:r>
              <a:rPr lang="cs-CZ" dirty="0"/>
              <a:t>Je-li nastavena zarážka </a:t>
            </a:r>
            <a:r>
              <a:rPr lang="cs-CZ" b="1" i="1" dirty="0"/>
              <a:t>i</a:t>
            </a:r>
            <a:r>
              <a:rPr lang="cs-CZ" dirty="0"/>
              <a:t>, pak jsou také nastaveny všechny zarážky od 0 do </a:t>
            </a:r>
            <a:r>
              <a:rPr lang="cs-CZ" b="1" i="1" dirty="0"/>
              <a:t>i</a:t>
            </a:r>
            <a:r>
              <a:rPr lang="cs-CZ" dirty="0"/>
              <a:t> – 1.</a:t>
            </a:r>
          </a:p>
          <a:p>
            <a:pPr lvl="1"/>
            <a:r>
              <a:rPr lang="cs-CZ" dirty="0"/>
              <a:t>Délka prostředí není omezená a je vhodná pro zápis strukturovaných programů.</a:t>
            </a:r>
          </a:p>
        </p:txBody>
      </p:sp>
    </p:spTree>
    <p:extLst>
      <p:ext uri="{BB962C8B-B14F-4D97-AF65-F5344CB8AC3E}">
        <p14:creationId xmlns:p14="http://schemas.microsoft.com/office/powerpoint/2010/main" val="397323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5624CC-3129-45C6-B99F-9577C1E5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Tabulky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B5893A-B46E-463D-8B6E-BE3A50F16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Příkaz \</a:t>
            </a:r>
            <a:r>
              <a:rPr lang="cs-CZ" dirty="0" err="1"/>
              <a:t>arraystretch</a:t>
            </a:r>
            <a:endParaRPr lang="cs-CZ" dirty="0"/>
          </a:p>
          <a:p>
            <a:pPr lvl="1"/>
            <a:r>
              <a:rPr lang="cs-CZ" dirty="0"/>
              <a:t>příkaz představuje koeficient, kterým se násobí předdefinovaná meziřádková vzdálenost.</a:t>
            </a:r>
          </a:p>
          <a:p>
            <a:pPr lvl="1"/>
            <a:r>
              <a:rPr lang="cs-CZ" dirty="0"/>
              <a:t>Příklad</a:t>
            </a:r>
          </a:p>
          <a:p>
            <a:pPr lvl="2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arraystretch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=1,3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EF94977-2A28-4846-96C9-3A05A04A8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778" y="4077072"/>
            <a:ext cx="6282444" cy="19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ED7D17-79B7-41B3-8C1B-655621E3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Standardní balík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graphicx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F8F250-7C32-41A4-8A39-5F18C5E18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Vkládání obrázků není jednoduchou záležitostí.</a:t>
            </a:r>
          </a:p>
          <a:p>
            <a:r>
              <a:rPr lang="cs-CZ" dirty="0"/>
              <a:t>Kompilátoru musíme říci, že budeme v práci používat obrázky, a proto do preambule vložíme</a:t>
            </a:r>
          </a:p>
          <a:p>
            <a:pPr marL="0" indent="0" algn="ctr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graphicx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18225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0FF846-221F-4A02-8411-D70BF80E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Vkládání obrázků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D49801-EC1E-4BE0-8F5B-FE07137F6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centering</a:t>
            </a:r>
            <a:endParaRPr lang="cs-CZ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includegraphics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=15cm]{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/tex.png}</a:t>
            </a:r>
          </a:p>
          <a:p>
            <a:pPr marL="0" indent="0">
              <a:buNone/>
            </a:pP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{Logo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.}</a:t>
            </a:r>
          </a:p>
          <a:p>
            <a:pPr marL="0" indent="0">
              <a:buNone/>
            </a:pP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\label{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fig:logo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279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AF2BF9-76C3-4617-A177-E51DBB34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Vkládání obrázků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C449C9C-0A4E-49A8-BA18-BCC7110F2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Obrázek je uvozen příkazy </a:t>
            </a: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cs-CZ" dirty="0"/>
              <a:t>a </a:t>
            </a: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cs-CZ" dirty="0"/>
              <a:t>, </a:t>
            </a:r>
          </a:p>
          <a:p>
            <a:pPr lvl="1"/>
            <a:r>
              <a:rPr lang="cs-CZ" dirty="0"/>
              <a:t>další parametry specifikují jeho umístění.</a:t>
            </a:r>
          </a:p>
          <a:p>
            <a:pPr lvl="1"/>
            <a:r>
              <a:rPr lang="cs-CZ" dirty="0"/>
              <a:t>Příkaz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includegraphics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=15cm]{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/tex.png}</a:t>
            </a:r>
            <a:r>
              <a:rPr lang="cs-CZ" dirty="0"/>
              <a:t> </a:t>
            </a:r>
          </a:p>
          <a:p>
            <a:pPr lvl="2"/>
            <a:r>
              <a:rPr lang="cs-CZ" dirty="0"/>
              <a:t>odkazuje na umístění obrázku a </a:t>
            </a:r>
          </a:p>
          <a:p>
            <a:pPr lvl="2"/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cs-CZ" dirty="0"/>
              <a:t> určuje jeho šířku. </a:t>
            </a:r>
          </a:p>
          <a:p>
            <a:pPr lvl="2"/>
            <a:r>
              <a:rPr lang="cs-CZ" dirty="0"/>
              <a:t>Kromě toho klidně můžeme vložit „</a:t>
            </a:r>
            <a:r>
              <a:rPr lang="cs-CZ" dirty="0" err="1"/>
              <a:t>scale</a:t>
            </a:r>
            <a:r>
              <a:rPr lang="cs-CZ" dirty="0"/>
              <a:t>“, který definuje jeho velikost (např.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=0.75</a:t>
            </a:r>
            <a:r>
              <a:rPr lang="cs-CZ" dirty="0"/>
              <a:t>). </a:t>
            </a:r>
          </a:p>
          <a:p>
            <a:pPr lvl="1"/>
            <a:r>
              <a:rPr lang="cs-CZ" dirty="0"/>
              <a:t>Dále můžeme zapsat také popisek obrázku jako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i="1" dirty="0">
                <a:latin typeface="Courier New" panose="02070309020205020404" pitchFamily="49" charset="0"/>
                <a:cs typeface="Courier New" panose="02070309020205020404" pitchFamily="49" charset="0"/>
              </a:rPr>
              <a:t>Popis obrázku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cs-CZ" dirty="0"/>
              <a:t>a přiřadit mu jedinečný štítek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\label</a:t>
            </a:r>
            <a:r>
              <a:rPr lang="cs-CZ" dirty="0"/>
              <a:t>.</a:t>
            </a:r>
          </a:p>
          <a:p>
            <a:pPr lvl="2"/>
            <a:r>
              <a:rPr lang="cs-CZ" dirty="0"/>
              <a:t>Štítek se hodí především v delším textu, kdy se na obrázek odkazujeme. </a:t>
            </a:r>
          </a:p>
        </p:txBody>
      </p:sp>
    </p:spTree>
    <p:extLst>
      <p:ext uri="{BB962C8B-B14F-4D97-AF65-F5344CB8AC3E}">
        <p14:creationId xmlns:p14="http://schemas.microsoft.com/office/powerpoint/2010/main" val="113844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3E6A45-569B-435F-9158-5F6B75D8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Pořadová sazba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4DE7FB-1B10-41FE-A0ED-FC32EFEEE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Účinek tabulačních příkazů lze popsat hodnotami dvou veličin zvaných </a:t>
            </a:r>
            <a:r>
              <a:rPr lang="cs-CZ" i="1" dirty="0">
                <a:solidFill>
                  <a:srgbClr val="00B050"/>
                </a:solidFill>
              </a:rPr>
              <a:t>další zarážka tabulátoru</a:t>
            </a:r>
            <a:r>
              <a:rPr lang="cs-CZ" dirty="0"/>
              <a:t> (označení </a:t>
            </a:r>
            <a:r>
              <a:rPr lang="cs-CZ" b="1" i="1" dirty="0"/>
              <a:t>D</a:t>
            </a:r>
            <a:r>
              <a:rPr lang="cs-CZ" dirty="0"/>
              <a:t>) a </a:t>
            </a:r>
            <a:r>
              <a:rPr lang="cs-CZ" i="1" dirty="0">
                <a:solidFill>
                  <a:srgbClr val="00B050"/>
                </a:solidFill>
              </a:rPr>
              <a:t>levá okrajová zarážka</a:t>
            </a:r>
            <a:r>
              <a:rPr lang="cs-CZ" dirty="0"/>
              <a:t> (označení </a:t>
            </a:r>
            <a:r>
              <a:rPr lang="cs-CZ" b="1" i="1" dirty="0"/>
              <a:t>L</a:t>
            </a:r>
            <a:r>
              <a:rPr lang="cs-CZ" dirty="0"/>
              <a:t>).</a:t>
            </a:r>
          </a:p>
          <a:p>
            <a:r>
              <a:rPr lang="cs-CZ" dirty="0"/>
              <a:t>Na začátku je hodnota </a:t>
            </a:r>
            <a:r>
              <a:rPr lang="cs-CZ" b="1" i="1" dirty="0"/>
              <a:t>D</a:t>
            </a:r>
            <a:r>
              <a:rPr lang="cs-CZ" dirty="0"/>
              <a:t> rovna 1, hodnota </a:t>
            </a:r>
            <a:r>
              <a:rPr lang="cs-CZ" b="1" i="1" dirty="0"/>
              <a:t>L</a:t>
            </a:r>
            <a:r>
              <a:rPr lang="cs-CZ" dirty="0"/>
              <a:t> je na 0.</a:t>
            </a:r>
          </a:p>
          <a:p>
            <a:r>
              <a:rPr lang="cs-CZ" dirty="0"/>
              <a:t>Hodnota </a:t>
            </a:r>
            <a:r>
              <a:rPr lang="cs-CZ" b="1" i="1" dirty="0"/>
              <a:t>D</a:t>
            </a:r>
            <a:r>
              <a:rPr lang="cs-CZ" dirty="0"/>
              <a:t> je zvyšována příkazy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\&gt;</a:t>
            </a:r>
            <a:r>
              <a:rPr lang="cs-CZ" dirty="0"/>
              <a:t> a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\=</a:t>
            </a:r>
            <a:r>
              <a:rPr lang="cs-CZ" dirty="0"/>
              <a:t> </a:t>
            </a:r>
            <a:br>
              <a:rPr lang="cs-CZ" dirty="0"/>
            </a:br>
            <a:r>
              <a:rPr lang="cs-CZ" dirty="0"/>
              <a:t>a znovu nastavena na počátek příkazy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cs-CZ" dirty="0"/>
              <a:t> a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kill</a:t>
            </a:r>
            <a:r>
              <a:rPr lang="cs-CZ" dirty="0"/>
              <a:t>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515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F90C31-907E-4E1D-B7EA-22E2DFD0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Pořadová sazba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82F35D-15C5-4F5A-8394-AAEEBC6E2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Uvnitř prostředí lez použít následující příkazy: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\=</a:t>
            </a:r>
            <a:r>
              <a:rPr lang="cs-CZ" dirty="0"/>
              <a:t> Nastavení zarážky.</a:t>
            </a:r>
          </a:p>
          <a:p>
            <a:pPr lvl="2"/>
            <a:r>
              <a:rPr lang="cs-CZ" dirty="0"/>
              <a:t>Je-li hodnota </a:t>
            </a:r>
            <a:r>
              <a:rPr lang="cs-CZ" b="1" i="1" dirty="0"/>
              <a:t>D</a:t>
            </a:r>
            <a:r>
              <a:rPr lang="cs-CZ" dirty="0"/>
              <a:t> rovna </a:t>
            </a:r>
            <a:r>
              <a:rPr lang="cs-CZ" b="1" i="1" dirty="0"/>
              <a:t>i</a:t>
            </a:r>
            <a:r>
              <a:rPr lang="cs-CZ" dirty="0"/>
              <a:t>, pak tento příkaz nastaví požiti </a:t>
            </a:r>
            <a:br>
              <a:rPr lang="cs-CZ" dirty="0"/>
            </a:br>
            <a:r>
              <a:rPr lang="cs-CZ" b="1" i="1" dirty="0"/>
              <a:t>i-té</a:t>
            </a:r>
            <a:r>
              <a:rPr lang="cs-CZ" dirty="0"/>
              <a:t> zarážky na řádku a změní hodnotu </a:t>
            </a:r>
            <a:r>
              <a:rPr lang="cs-CZ" b="1" i="1" dirty="0"/>
              <a:t>D</a:t>
            </a:r>
            <a:r>
              <a:rPr lang="cs-CZ" dirty="0"/>
              <a:t> na </a:t>
            </a:r>
            <a:r>
              <a:rPr lang="cs-CZ" b="1" i="1" dirty="0"/>
              <a:t>i + 1</a:t>
            </a:r>
            <a:r>
              <a:rPr lang="cs-CZ" dirty="0"/>
              <a:t>.</a:t>
            </a:r>
          </a:p>
          <a:p>
            <a:pPr lvl="2"/>
            <a:r>
              <a:rPr lang="cs-CZ" dirty="0"/>
              <a:t>Příkaz umístíme v takovém místě řádku, kam se budeme chtít na dalších řádcích nastavit.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\&gt;</a:t>
            </a:r>
            <a:r>
              <a:rPr lang="cs-CZ" dirty="0"/>
              <a:t> Přechod k následující zarážce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cs-CZ" dirty="0"/>
              <a:t> Nový řádek sazby.</a:t>
            </a:r>
          </a:p>
          <a:p>
            <a:pPr lvl="2"/>
            <a:r>
              <a:rPr lang="cs-CZ" dirty="0"/>
              <a:t>Nastaví hodnotu </a:t>
            </a:r>
            <a:r>
              <a:rPr lang="cs-CZ" b="1" i="1" dirty="0"/>
              <a:t>D</a:t>
            </a:r>
            <a:r>
              <a:rPr lang="cs-CZ" dirty="0"/>
              <a:t> na hodnotu </a:t>
            </a:r>
            <a:r>
              <a:rPr lang="cs-CZ" b="1" i="1" dirty="0"/>
              <a:t>L + 1</a:t>
            </a:r>
            <a:r>
              <a:rPr lang="cs-CZ" dirty="0"/>
              <a:t>.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kill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/>
              <a:t>Zrušení platnosti řádku.</a:t>
            </a:r>
          </a:p>
          <a:p>
            <a:pPr lvl="2"/>
            <a:r>
              <a:rPr lang="cs-CZ" dirty="0"/>
              <a:t>Řádek, na kterém je příkaz uveden, nebude vysázen, ponechá však v činnosti všechny nastavení zarážky.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0CDAADB-1AEE-4FE0-B6EC-07ECE5173F1F}"/>
              </a:ext>
            </a:extLst>
          </p:cNvPr>
          <p:cNvSpPr/>
          <p:nvPr/>
        </p:nvSpPr>
        <p:spPr>
          <a:xfrm>
            <a:off x="3753186" y="3244334"/>
            <a:ext cx="1637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Pořadová sazba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7A85101A-2791-4377-8612-361F5CC540A5}"/>
              </a:ext>
            </a:extLst>
          </p:cNvPr>
          <p:cNvSpPr/>
          <p:nvPr/>
        </p:nvSpPr>
        <p:spPr>
          <a:xfrm>
            <a:off x="3753186" y="3244334"/>
            <a:ext cx="1637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Pořadová sazba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F100B37-02DC-41F2-AFC0-9FAEB38E4F66}"/>
              </a:ext>
            </a:extLst>
          </p:cNvPr>
          <p:cNvSpPr/>
          <p:nvPr/>
        </p:nvSpPr>
        <p:spPr>
          <a:xfrm>
            <a:off x="3753186" y="3244334"/>
            <a:ext cx="1637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Pořadová sazba</a:t>
            </a:r>
          </a:p>
        </p:txBody>
      </p:sp>
    </p:spTree>
    <p:extLst>
      <p:ext uri="{BB962C8B-B14F-4D97-AF65-F5344CB8AC3E}">
        <p14:creationId xmlns:p14="http://schemas.microsoft.com/office/powerpoint/2010/main" val="376313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F90C31-907E-4E1D-B7EA-22E2DFD0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Pořadová sazba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82F35D-15C5-4F5A-8394-AAEEBC6E2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Uvnitř prostředí lez použít následující příkazy: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\- </a:t>
            </a:r>
            <a:r>
              <a:rPr lang="cs-CZ" dirty="0"/>
              <a:t>Zrušení posuvu levého okraje. </a:t>
            </a:r>
          </a:p>
          <a:p>
            <a:pPr lvl="2"/>
            <a:r>
              <a:rPr lang="cs-CZ" dirty="0"/>
              <a:t>Snížení hodnoty </a:t>
            </a:r>
            <a:r>
              <a:rPr lang="cs-CZ" b="1" i="1" dirty="0"/>
              <a:t>L o 1</a:t>
            </a:r>
            <a:r>
              <a:rPr lang="cs-CZ" dirty="0"/>
              <a:t>.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\&lt; </a:t>
            </a:r>
            <a:r>
              <a:rPr lang="cs-CZ" dirty="0"/>
              <a:t>Přechod k původnímu levému okraji. </a:t>
            </a:r>
          </a:p>
          <a:p>
            <a:pPr lvl="2"/>
            <a:r>
              <a:rPr lang="cs-CZ" dirty="0"/>
              <a:t>Sníží hodnotu </a:t>
            </a:r>
            <a:r>
              <a:rPr lang="cs-CZ" b="1" i="1" dirty="0"/>
              <a:t>D o 1</a:t>
            </a:r>
            <a:r>
              <a:rPr lang="cs-CZ" dirty="0"/>
              <a:t>.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\ʼ </a:t>
            </a:r>
            <a:r>
              <a:rPr lang="cs-CZ" dirty="0"/>
              <a:t>Příkaz umístí text jeho pravým okrajem vlevo od zarážky s číslem </a:t>
            </a:r>
            <a:r>
              <a:rPr lang="cs-CZ" b="1" i="1" dirty="0"/>
              <a:t>D – 1</a:t>
            </a:r>
            <a:r>
              <a:rPr lang="cs-CZ" dirty="0"/>
              <a:t>. 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\ʻ </a:t>
            </a:r>
            <a:r>
              <a:rPr lang="cs-CZ" dirty="0"/>
              <a:t>Posune všechen text následující za ním na řádku zcela k pravému okraji.</a:t>
            </a:r>
          </a:p>
        </p:txBody>
      </p:sp>
    </p:spTree>
    <p:extLst>
      <p:ext uri="{BB962C8B-B14F-4D97-AF65-F5344CB8AC3E}">
        <p14:creationId xmlns:p14="http://schemas.microsoft.com/office/powerpoint/2010/main" val="34799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43EA16-9CAE-413D-9381-25C55718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Příklady s chybou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0B42D8B-7B2F-4143-AAE6-ED54A5756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24" y="2096200"/>
            <a:ext cx="7848751" cy="26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0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55137B-385D-4C7E-A4D2-F3DC1CE8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Příklady bez chyby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3739A0A2-D60A-4B4B-8CAC-D19CE7D25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49" y="1833000"/>
            <a:ext cx="8162701" cy="3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8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E01817-113B-4B39-BB25-898C6100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Tabulky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B04F0E-C497-44BF-A704-0FE73EF52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Prostředí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tabular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dirty="0"/>
              <a:t>Pro sazbu obsahu tabulek se běžně používá menší stupeň písma (6-10 bodů).</a:t>
            </a:r>
          </a:p>
          <a:p>
            <a:pPr lvl="1"/>
            <a:r>
              <a:rPr lang="cs-CZ" dirty="0"/>
              <a:t>Tabulky rozdělujeme na:</a:t>
            </a:r>
          </a:p>
          <a:p>
            <a:pPr lvl="2"/>
            <a:r>
              <a:rPr lang="cs-CZ" dirty="0">
                <a:solidFill>
                  <a:srgbClr val="00B050"/>
                </a:solidFill>
              </a:rPr>
              <a:t>Otevřené</a:t>
            </a:r>
            <a:r>
              <a:rPr lang="cs-CZ" dirty="0"/>
              <a:t>: nejsou uzavřeny svislými krajními linkami, ale pouze linkou v záhlaví. Jsou vhodné pro použití na celou šíři sazby.</a:t>
            </a:r>
          </a:p>
          <a:p>
            <a:pPr lvl="2"/>
            <a:r>
              <a:rPr lang="cs-CZ" dirty="0">
                <a:solidFill>
                  <a:srgbClr val="00B050"/>
                </a:solidFill>
              </a:rPr>
              <a:t>Uzavřené</a:t>
            </a:r>
            <a:r>
              <a:rPr lang="cs-CZ" dirty="0"/>
              <a:t>: mají ohraničení linky na všech okrajích, nemusí zabírat celou šíři sazby a zpravidla se používají v technických tiskovinách a knihách.</a:t>
            </a:r>
          </a:p>
        </p:txBody>
      </p:sp>
    </p:spTree>
    <p:extLst>
      <p:ext uri="{BB962C8B-B14F-4D97-AF65-F5344CB8AC3E}">
        <p14:creationId xmlns:p14="http://schemas.microsoft.com/office/powerpoint/2010/main" val="389301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D0571C-4D51-4E67-BDEA-B326C33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Tabulky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EA1706-95BE-4E72-A0EC-B4D7695D0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Prostředí má dvě varianty</a:t>
            </a:r>
          </a:p>
          <a:p>
            <a:pPr lvl="1"/>
            <a:r>
              <a:rPr lang="cs-CZ" b="1" dirty="0"/>
              <a:t>Základní varianta</a:t>
            </a:r>
            <a:r>
              <a:rPr lang="cs-CZ" dirty="0"/>
              <a:t>: zde šířka tabulky odpovídá obsahu jednotlivých sloupců.</a:t>
            </a:r>
          </a:p>
          <a:p>
            <a:pPr lvl="1"/>
            <a:endParaRPr lang="cs-CZ" dirty="0"/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tabular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}[p]{</a:t>
            </a:r>
            <a:r>
              <a:rPr lang="cs-CZ" i="1" dirty="0">
                <a:latin typeface="Courier New" panose="02070309020205020404" pitchFamily="49" charset="0"/>
                <a:cs typeface="Courier New" panose="02070309020205020404" pitchFamily="49" charset="0"/>
              </a:rPr>
              <a:t>sloupce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cs-CZ" i="1" dirty="0">
                <a:latin typeface="Courier New" panose="02070309020205020404" pitchFamily="49" charset="0"/>
                <a:cs typeface="Courier New" panose="02070309020205020404" pitchFamily="49" charset="0"/>
              </a:rPr>
              <a:t>řádek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\\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tabular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4977510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E7A204C-C62F-49B4-A8BD-7BD08EA2FA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TS101674551</Template>
  <TotalTime>0</TotalTime>
  <Words>1096</Words>
  <Application>Microsoft Office PowerPoint</Application>
  <PresentationFormat>Předvádění na obrazovce (4:3)</PresentationFormat>
  <Paragraphs>136</Paragraphs>
  <Slides>23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Georgia</vt:lpstr>
      <vt:lpstr>Introducing PowerPoint 2010</vt:lpstr>
      <vt:lpstr>LaTeX: tabulky a obrázky</vt:lpstr>
      <vt:lpstr>Pořadová sazba</vt:lpstr>
      <vt:lpstr>Pořadová sazba</vt:lpstr>
      <vt:lpstr>Pořadová sazba</vt:lpstr>
      <vt:lpstr>Pořadová sazba</vt:lpstr>
      <vt:lpstr>Příklady s chybou</vt:lpstr>
      <vt:lpstr>Příklady bez chyby</vt:lpstr>
      <vt:lpstr>Tabulky</vt:lpstr>
      <vt:lpstr>Tabulky</vt:lpstr>
      <vt:lpstr>Tabulky</vt:lpstr>
      <vt:lpstr>Tabulky</vt:lpstr>
      <vt:lpstr>Tabulky</vt:lpstr>
      <vt:lpstr>Tabulky – parametr sloupce</vt:lpstr>
      <vt:lpstr>Příklad hlavičky</vt:lpstr>
      <vt:lpstr>Tabulky</vt:lpstr>
      <vt:lpstr>Tabulky – řádky, položky, vodorovná čára</vt:lpstr>
      <vt:lpstr>Tabulky</vt:lpstr>
      <vt:lpstr>Tabulky</vt:lpstr>
      <vt:lpstr>Tabulky</vt:lpstr>
      <vt:lpstr>Tabulky</vt:lpstr>
      <vt:lpstr>Standardní balík graphicx</vt:lpstr>
      <vt:lpstr>Vkládání obrázků</vt:lpstr>
      <vt:lpstr>Vkládání obrázků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2015-05-05T15:26:09Z</dcterms:created>
  <dcterms:modified xsi:type="dcterms:W3CDTF">2020-04-20T15:55:55Z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