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1" r:id="rId12"/>
    <p:sldId id="268" r:id="rId13"/>
    <p:sldId id="262" r:id="rId14"/>
    <p:sldId id="263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825" autoAdjust="0"/>
  </p:normalViewPr>
  <p:slideViewPr>
    <p:cSldViewPr>
      <p:cViewPr varScale="1">
        <p:scale>
          <a:sx n="110" d="100"/>
          <a:sy n="110" d="100"/>
        </p:scale>
        <p:origin x="16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26.04.2020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Elektronické publikování a typografie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LaTeX</a:t>
            </a:r>
            <a:r>
              <a:rPr lang="cs-CZ" dirty="0"/>
              <a:t>: křížové odkazy, citace, rejstřík</a:t>
            </a:r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EAC390-66DC-44FE-8C4C-1AADBEB0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 a odkazy na literaturu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2C70C-6C0D-431A-879C-9AB2DCCC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Citace slouží k jednoznačnému určení publikovaného díla, a tím i k jeho snadnému nalezení v různých seznamech a </a:t>
            </a:r>
            <a:r>
              <a:rPr lang="cs-CZ" dirty="0" err="1"/>
              <a:t>knihovích</a:t>
            </a:r>
            <a:r>
              <a:rPr lang="cs-CZ" dirty="0"/>
              <a:t> systémech.</a:t>
            </a:r>
          </a:p>
          <a:p>
            <a:r>
              <a:rPr lang="cs-CZ" dirty="0"/>
              <a:t>Odkaz na tuto citaci v textu lze vyjádřit buď číslem, nebo zkratkou jména autora a rokem vydání, například: [14] nebo [Žáček, 66]</a:t>
            </a:r>
          </a:p>
        </p:txBody>
      </p:sp>
    </p:spTree>
    <p:extLst>
      <p:ext uri="{BB962C8B-B14F-4D97-AF65-F5344CB8AC3E}">
        <p14:creationId xmlns:p14="http://schemas.microsoft.com/office/powerpoint/2010/main" val="38943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EAC390-66DC-44FE-8C4C-1AADBEB0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 a odkazy na literaturu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2C70C-6C0D-431A-879C-9AB2DCCC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Odkaz na položku seznamu citací vytvoříme pomocí příkazu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\cite{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návěští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cs-CZ" dirty="0"/>
              <a:t>.</a:t>
            </a:r>
          </a:p>
          <a:p>
            <a:r>
              <a:rPr lang="cs-CZ" dirty="0"/>
              <a:t>Seznam citací vytvoříme pomocí 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Položky seznamu začínají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cs-CZ" dirty="0"/>
              <a:t>, který má povinný parametr návěští odkazu, který je použitý u příkazu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\cite</a:t>
            </a:r>
            <a:r>
              <a:rPr lang="cs-CZ" dirty="0"/>
              <a:t>.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\cite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cs-CZ" dirty="0"/>
              <a:t> v podstatě vytvářejí křížové reference stejně jako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cs-CZ" dirty="0"/>
              <a:t> má parametr, obsahující text, jehož délka je stejná nebo mírně větší než nejširší odkaz na citaci definovaný v seznamu literatury.</a:t>
            </a:r>
          </a:p>
        </p:txBody>
      </p:sp>
    </p:spTree>
    <p:extLst>
      <p:ext uri="{BB962C8B-B14F-4D97-AF65-F5344CB8AC3E}">
        <p14:creationId xmlns:p14="http://schemas.microsoft.com/office/powerpoint/2010/main" val="429076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C7EB39-F8EF-48F5-87C0-4287DBC3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 a odkazy na literaturu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15D183-EC9C-42E7-8756-F68CF996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Příklad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}{9}</a:t>
            </a:r>
          </a:p>
          <a:p>
            <a:pPr marL="539750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Olsak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Petr Olšák.</a:t>
            </a:r>
          </a:p>
          <a:p>
            <a:pPr marL="539750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{Typografický systém 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}. Konvoj, 	Brno 2000.</a:t>
            </a:r>
          </a:p>
          <a:p>
            <a:pPr marL="539750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Rybicka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Jiří Rybička.</a:t>
            </a:r>
          </a:p>
          <a:p>
            <a:pPr marL="539750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{} pro začátečníky.} Brno 2003, 	(3.\,vydání). ISBN 80-7302-049-1.</a:t>
            </a:r>
          </a:p>
          <a:p>
            <a:pPr marL="539750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rycapr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Jiří Rybička, Petra 	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Čačková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Jan Přichystal.</a:t>
            </a:r>
          </a:p>
          <a:p>
            <a:pPr marL="539750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{Průvodce tvorbou dokumentů}. Bučovice 	2011. ISBN 978-80-87106-43-3.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02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B172D6-B95B-49EA-BF9D-658B875F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 a odkazy na literaturu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2FFF22-2ACD-493C-9451-8EC89895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Ukázka příkladu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C595326-A06C-45B3-A73B-6E4AF802E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t="45639" r="25587" b="26738"/>
          <a:stretch/>
        </p:blipFill>
        <p:spPr>
          <a:xfrm>
            <a:off x="762790" y="2528900"/>
            <a:ext cx="7749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484CE5-708B-4FC9-A7E3-8138DF13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 a odkazy na literaturu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E939CE-3017-4F2D-971F-00B48BC0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Parametr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{9}</a:t>
            </a:r>
            <a:r>
              <a:rPr lang="cs-CZ" dirty="0"/>
              <a:t> představuje délku odkazu ve formě jednociferného čísla.</a:t>
            </a:r>
          </a:p>
          <a:p>
            <a:r>
              <a:rPr lang="cs-CZ" dirty="0"/>
              <a:t>Číslo 9 má přesně stejnou šířku jako libovolné jiné jednociferné číslo.</a:t>
            </a:r>
          </a:p>
          <a:p>
            <a:r>
              <a:rPr lang="cs-CZ" dirty="0"/>
              <a:t>Přepokládá se tedy, že seznam nebude obsahovat více jak 9 položek.</a:t>
            </a:r>
          </a:p>
          <a:p>
            <a:endParaRPr lang="cs-CZ" dirty="0"/>
          </a:p>
          <a:p>
            <a:r>
              <a:rPr lang="cs-CZ" dirty="0"/>
              <a:t>Pokud budeme mít více jako 9 položek, postačí poupravit parametr na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{99}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67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26FDCB-F8F1-44F0-90FA-C2C253C3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Rejstřík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DAD6D5-8178-4107-9004-A49E34C7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Knižní rejstřík (index) se sází obvykle menším stupněm písma na praporek a bývá uspořádán do dvou i více sloupců.</a:t>
            </a:r>
          </a:p>
          <a:p>
            <a:r>
              <a:rPr lang="cs-CZ" dirty="0"/>
              <a:t>Hesla se nikdy neopakují, nahrazuje je většinou pomlčka.</a:t>
            </a:r>
          </a:p>
          <a:p>
            <a:r>
              <a:rPr lang="cs-CZ" dirty="0"/>
              <a:t>Vyskytuje-li se heslo na více stránkách v knize, může se číslo stránky, která je považována za nejdůležitější, vyznačit kurzívou nebo tučně.</a:t>
            </a:r>
          </a:p>
        </p:txBody>
      </p:sp>
    </p:spTree>
    <p:extLst>
      <p:ext uri="{BB962C8B-B14F-4D97-AF65-F5344CB8AC3E}">
        <p14:creationId xmlns:p14="http://schemas.microsoft.com/office/powerpoint/2010/main" val="349849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932F8-29C4-4C7C-9083-1D5C4315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Rejstřík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7592F7-26B5-4C51-9BC7-64DCF454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Je třeba rozhodnout, která slova se mají v rejstříku objevit.</a:t>
            </a:r>
          </a:p>
          <a:p>
            <a:r>
              <a:rPr lang="cs-CZ" dirty="0"/>
              <a:t>K označení slouží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\index </a:t>
            </a:r>
            <a:r>
              <a:rPr lang="cs-CZ" dirty="0"/>
              <a:t>jehož povinný parametr obsahuje text zahrnovaný do rejstříku.</a:t>
            </a:r>
          </a:p>
          <a:p>
            <a:r>
              <a:rPr lang="cs-CZ" dirty="0"/>
              <a:t>Příklad:</a:t>
            </a:r>
          </a:p>
          <a:p>
            <a:pPr marL="457200" lvl="1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Je třeba \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{osazení}\index{osazení}, které …</a:t>
            </a:r>
          </a:p>
        </p:txBody>
      </p:sp>
    </p:spTree>
    <p:extLst>
      <p:ext uri="{BB962C8B-B14F-4D97-AF65-F5344CB8AC3E}">
        <p14:creationId xmlns:p14="http://schemas.microsoft.com/office/powerpoint/2010/main" val="84205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860CA-23FA-41E8-BDCA-74A03FC4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Rejstřík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CB5BFB-E5E1-47E5-BA50-27A5DB72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\index </a:t>
            </a:r>
            <a:r>
              <a:rPr lang="cs-CZ" dirty="0"/>
              <a:t>nemá žádný účinek, dokud se v preambuli neobjeví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makeindex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Ten způsobí, že se všechny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\index </a:t>
            </a:r>
            <a:r>
              <a:rPr lang="cs-CZ" dirty="0"/>
              <a:t>uvedené v textu aktivují a vypíší do souboru s rozšířením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položky ve tvaru:</a:t>
            </a:r>
            <a:br>
              <a:rPr lang="cs-CZ" dirty="0"/>
            </a:b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indexentry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{heslo}{stránka}</a:t>
            </a:r>
          </a:p>
          <a:p>
            <a:pPr lvl="1"/>
            <a:r>
              <a:rPr lang="cs-CZ" dirty="0"/>
              <a:t>Po vytvoření souboru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musí přijít ke slovu speciální program, který provede seřazení podle abecedy a jeho výstupem bude seznam uvozené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/>
              <a:t>,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subitem</a:t>
            </a:r>
            <a:r>
              <a:rPr lang="cs-CZ" dirty="0"/>
              <a:t>,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subsubitem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95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E5380-4032-4AB6-B5A1-E08C672C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Rejstřík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49CDD9-794F-41B9-90BC-38B73491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Pro vertikální mezeru lze použít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indexspace</a:t>
            </a:r>
            <a:r>
              <a:rPr lang="cs-CZ" dirty="0"/>
              <a:t>.</a:t>
            </a:r>
          </a:p>
          <a:p>
            <a:r>
              <a:rPr lang="cs-CZ" dirty="0"/>
              <a:t>Úpravu rejstříku ze souboru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do uvedeného tvaru provádí například program </a:t>
            </a:r>
            <a:r>
              <a:rPr lang="cs-C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MakeIndex</a:t>
            </a:r>
            <a:r>
              <a:rPr lang="cs-CZ" dirty="0"/>
              <a:t>, který bývá součástí každé instalace systému </a:t>
            </a:r>
            <a:r>
              <a:rPr lang="cs-CZ" dirty="0" err="1"/>
              <a:t>TeX</a:t>
            </a:r>
            <a:r>
              <a:rPr lang="cs-CZ" dirty="0"/>
              <a:t>, nebo pro naše potřeby jeho česká verze </a:t>
            </a:r>
            <a:r>
              <a:rPr lang="cs-C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CsIndex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K jeho použití je potřebné připojit balík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makeidx</a:t>
            </a:r>
            <a:r>
              <a:rPr lang="cs-CZ" dirty="0"/>
              <a:t>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makeidx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cs-CZ" dirty="0">
                <a:cs typeface="Courier New" panose="02070309020205020404" pitchFamily="49" charset="0"/>
              </a:rPr>
              <a:t>nebo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imakeidx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16371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C03112-2A0E-45AB-B3D7-53F3E5BD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Rejstřík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5EBBA8-984E-4555-99C5-90381F4C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Získaný seřazený a upravený seznam se ve zdrojovém textu vloží do 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theindex</a:t>
            </a:r>
            <a:r>
              <a:rPr lang="cs-CZ" dirty="0"/>
              <a:t>, čímž se po překladu vytvoří výsledný tvar rejstříku, sázený automaticky ve dvou sloupcích.</a:t>
            </a:r>
          </a:p>
          <a:p>
            <a:r>
              <a:rPr lang="cs-CZ" dirty="0"/>
              <a:t>Pro zobrazení rejstříku použijeme příkaz:</a:t>
            </a:r>
          </a:p>
          <a:p>
            <a:pPr marL="0" indent="0" algn="ctr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printindex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4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961800D-199F-4F5B-B06B-C5996979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Křížové odkazy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09B9DEA-CC90-4424-957E-0AD39D17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V textu je potřeba se často odkazovat na určitou stránku, rovnici, obrázek, nebo třeba tabulku.</a:t>
            </a:r>
          </a:p>
          <a:p>
            <a:r>
              <a:rPr lang="cs-CZ" dirty="0"/>
              <a:t>Příklad:</a:t>
            </a:r>
          </a:p>
          <a:p>
            <a:pPr lvl="1"/>
            <a:r>
              <a:rPr lang="cs-CZ" dirty="0"/>
              <a:t>„Obr. 4.3 ukazuje schéma společnosti.“</a:t>
            </a:r>
          </a:p>
          <a:p>
            <a:r>
              <a:rPr lang="cs-CZ" dirty="0"/>
              <a:t>V okamžiku psaní textu však není známo, na které stránce bude který text, jak budou očíslovány obrázky či rovnice.</a:t>
            </a:r>
          </a:p>
          <a:p>
            <a:r>
              <a:rPr lang="cs-CZ" dirty="0"/>
              <a:t>Všechny tyto informace jsou určeny až při překladu.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65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15F848-6FCD-4F6C-AFD5-68B13A9D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Křížové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028D1B-D6EE-4DD1-BF6D-557783A9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Spojení můžeme provést pomocí symbolických jmen, která nám umožní použít tyto informace na jiném místě.</a:t>
            </a:r>
          </a:p>
          <a:p>
            <a:r>
              <a:rPr lang="cs-CZ" dirty="0"/>
              <a:t>Spojení se provádí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</a:t>
            </a:r>
            <a:r>
              <a:rPr lang="cs-CZ" dirty="0"/>
              <a:t>, kde jeho parametrem je právě zmiňované symbolické jméno.</a:t>
            </a:r>
          </a:p>
          <a:p>
            <a:r>
              <a:rPr lang="cs-CZ" dirty="0"/>
              <a:t>Záleží na tom, v jakém prostředí se příkaz použije – v prostředí, která jsou číslována, nabývá symbolické jméno aktuální hodnoty příslušného čísla.</a:t>
            </a:r>
          </a:p>
          <a:p>
            <a:pPr lvl="1"/>
            <a:r>
              <a:rPr lang="cs-CZ" dirty="0"/>
              <a:t>Jedná se o 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equation</a:t>
            </a:r>
            <a:r>
              <a:rPr lang="cs-CZ" dirty="0"/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cs-CZ" dirty="0"/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cs-CZ" dirty="0"/>
              <a:t> (symbolické jméno nabývá hodnoty čísla aktuální položky),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cs-CZ" dirty="0"/>
              <a:t>.</a:t>
            </a:r>
          </a:p>
          <a:p>
            <a:pPr lvl="2"/>
            <a:r>
              <a:rPr lang="cs-CZ" dirty="0"/>
              <a:t>V 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cs-CZ" dirty="0"/>
              <a:t> je číslo obrázku (tabulky) vytvořeno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cs-CZ" dirty="0"/>
              <a:t>,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</a:t>
            </a:r>
            <a:r>
              <a:rPr lang="cs-CZ" dirty="0"/>
              <a:t> se tedy musí vyskytovat až za ním.</a:t>
            </a:r>
          </a:p>
          <a:p>
            <a:pPr lvl="1"/>
            <a:r>
              <a:rPr lang="cs-CZ" dirty="0"/>
              <a:t>Je-li příkaz mimo uvedená prostředí, nabývá symbolické jméno hodnoty aktuálního čísla oddílu.</a:t>
            </a:r>
          </a:p>
        </p:txBody>
      </p:sp>
    </p:spTree>
    <p:extLst>
      <p:ext uri="{BB962C8B-B14F-4D97-AF65-F5344CB8AC3E}">
        <p14:creationId xmlns:p14="http://schemas.microsoft.com/office/powerpoint/2010/main" val="266972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E9E6DD-3245-4846-800C-768A7719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Křížové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646DAB-5A34-4C8C-BDB7-37BF67DD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Použití informace spojené s určitým klíčem se provede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/>
              <a:t>.</a:t>
            </a:r>
          </a:p>
          <a:p>
            <a:r>
              <a:rPr lang="cs-CZ" dirty="0"/>
              <a:t>Kromě příkazu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pro použití hodnoty symbolického jména je možné použít i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pagref</a:t>
            </a:r>
            <a:r>
              <a:rPr lang="cs-CZ" dirty="0"/>
              <a:t>, který produkuje číslo stránky, na níž se vyskytuje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 </a:t>
            </a:r>
            <a:r>
              <a:rPr lang="cs-CZ" dirty="0"/>
              <a:t>s daným symbolickým jménem.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517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A090E3-A624-4D51-977C-33D23583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Křížový odkaz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AB7C08-F23F-48C4-BF24-DECD226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Odkaz na obrázek</a:t>
            </a:r>
          </a:p>
          <a:p>
            <a:pPr lvl="1"/>
            <a:r>
              <a:rPr lang="cs-CZ" dirty="0"/>
              <a:t>Definice obrázku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14450" lvl="3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314450" lvl="3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{Dřevěná vývrtka}</a:t>
            </a:r>
          </a:p>
          <a:p>
            <a:pPr marL="1314450" lvl="3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vyvrtka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2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V textu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Na obrázku~\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vyvrtka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je </a:t>
            </a:r>
            <a:b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znázorněno …</a:t>
            </a:r>
          </a:p>
        </p:txBody>
      </p:sp>
    </p:spTree>
    <p:extLst>
      <p:ext uri="{BB962C8B-B14F-4D97-AF65-F5344CB8AC3E}">
        <p14:creationId xmlns:p14="http://schemas.microsoft.com/office/powerpoint/2010/main" val="5170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A090E3-A624-4D51-977C-33D23583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Křížový odkaz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AB7C08-F23F-48C4-BF24-DECD226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Odkaz na stránku</a:t>
            </a:r>
          </a:p>
          <a:p>
            <a:pPr lvl="1"/>
            <a:r>
              <a:rPr lang="cs-CZ" dirty="0"/>
              <a:t>Příkaz v textu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\label{popis}Dřevěná vývrtka má spíše charakteru uměleckého, než …</a:t>
            </a:r>
          </a:p>
          <a:p>
            <a:pPr marL="857250" lvl="2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Odkaz na stránku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Jak již bylo napsáno na straně~\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{popis}, tak vývrtka plní účel spíše …</a:t>
            </a:r>
          </a:p>
        </p:txBody>
      </p:sp>
    </p:spTree>
    <p:extLst>
      <p:ext uri="{BB962C8B-B14F-4D97-AF65-F5344CB8AC3E}">
        <p14:creationId xmlns:p14="http://schemas.microsoft.com/office/powerpoint/2010/main" val="25603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A090E3-A624-4D51-977C-33D23583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Křížový odkaz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AB7C08-F23F-48C4-BF24-DECD226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Odkaz na bod v seznamu</a:t>
            </a:r>
          </a:p>
          <a:p>
            <a:pPr lvl="1"/>
            <a:r>
              <a:rPr lang="cs-CZ" dirty="0"/>
              <a:t>Příkaz v textu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14450" lvl="3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Otevřít pračku \label{pracka}…</a:t>
            </a:r>
          </a:p>
          <a:p>
            <a:pPr marL="1314450" lvl="3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Dát prádlo</a:t>
            </a:r>
          </a:p>
          <a:p>
            <a:pPr marL="1314450" lvl="3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Zvřít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pračku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2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Odkaz na zmíněný bod</a:t>
            </a:r>
          </a:p>
          <a:p>
            <a:pPr marL="857250" lvl="2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Po seznámení s novou pračkou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můžem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započít praní prádla podle bodu~\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{pracka}, jelikož do zavřené pračky prádlo nedáme!</a:t>
            </a:r>
          </a:p>
        </p:txBody>
      </p:sp>
    </p:spTree>
    <p:extLst>
      <p:ext uri="{BB962C8B-B14F-4D97-AF65-F5344CB8AC3E}">
        <p14:creationId xmlns:p14="http://schemas.microsoft.com/office/powerpoint/2010/main" val="1020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CF7A7B-4CC4-4782-BFD8-90C2FAC3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Poznámky pod čarou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FAA588-B312-409C-BAAF-C77E2036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K vkládání číslovaných poznámek pod čarou slouží jednoduchý příkaz </a:t>
            </a:r>
            <a:br>
              <a:rPr lang="cs-CZ" dirty="0"/>
            </a:b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{text poznámky}</a:t>
            </a:r>
            <a:r>
              <a:rPr lang="cs-CZ" dirty="0"/>
              <a:t>. </a:t>
            </a:r>
          </a:p>
          <a:p>
            <a:r>
              <a:rPr lang="cs-CZ" dirty="0"/>
              <a:t>Příklad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Tvorba textu pod čarou je velmi jednoduchá.\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{Tento text bude už dole.}</a:t>
            </a:r>
          </a:p>
          <a:p>
            <a:r>
              <a:rPr lang="cs-CZ" dirty="0"/>
              <a:t>Vytvoří se na patřičném místě malé číslo a pod čarou na konci stránky pak pod stejným číslem patřičný text.</a:t>
            </a:r>
          </a:p>
        </p:txBody>
      </p:sp>
    </p:spTree>
    <p:extLst>
      <p:ext uri="{BB962C8B-B14F-4D97-AF65-F5344CB8AC3E}">
        <p14:creationId xmlns:p14="http://schemas.microsoft.com/office/powerpoint/2010/main" val="241101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007AF4-4F1B-4D75-8E9B-EE30E685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Poznámka na okraji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1A9472-65F9-4B6A-AB0E-CDAF6346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Základním příkazem pro poznámky na okraji je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marginpar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{text poznámky}</a:t>
            </a:r>
            <a:r>
              <a:rPr lang="cs-CZ" dirty="0"/>
              <a:t>. </a:t>
            </a:r>
          </a:p>
          <a:p>
            <a:r>
              <a:rPr lang="cs-CZ" dirty="0"/>
              <a:t>Při jednostranném rozvržení vkládá poznámku na pravý okraj, při oboustranném na vnější okraj. </a:t>
            </a:r>
          </a:p>
          <a:p>
            <a:r>
              <a:rPr lang="cs-CZ" dirty="0"/>
              <a:t>Pro vložení na druhý než přednastavený okraj slouží příkaz </a:t>
            </a:r>
            <a:br>
              <a:rPr lang="cs-CZ" dirty="0"/>
            </a:b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reversemarginpar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{text poznámky}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8285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909</Words>
  <Application>Microsoft Office PowerPoint</Application>
  <PresentationFormat>Předvádění na obrazovce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Introducing PowerPoint 2010</vt:lpstr>
      <vt:lpstr>LaTeX: křížové odkazy, citace, rejstřík</vt:lpstr>
      <vt:lpstr>Křížové odkazy</vt:lpstr>
      <vt:lpstr>Křížové odkazy</vt:lpstr>
      <vt:lpstr>Křížové odkazy</vt:lpstr>
      <vt:lpstr>Křížový odkaz</vt:lpstr>
      <vt:lpstr>Křížový odkaz</vt:lpstr>
      <vt:lpstr>Křížový odkaz</vt:lpstr>
      <vt:lpstr>Poznámky pod čarou</vt:lpstr>
      <vt:lpstr>Poznámka na okraji stránky</vt:lpstr>
      <vt:lpstr>Citace a odkazy na literaturu</vt:lpstr>
      <vt:lpstr>Citace a odkazy na literaturu</vt:lpstr>
      <vt:lpstr>Citace a odkazy na literaturu</vt:lpstr>
      <vt:lpstr>Citace a odkazy na literaturu</vt:lpstr>
      <vt:lpstr>Citace a odkazy na literaturu</vt:lpstr>
      <vt:lpstr>Rejstřík</vt:lpstr>
      <vt:lpstr>Rejstřík</vt:lpstr>
      <vt:lpstr>Rejstřík</vt:lpstr>
      <vt:lpstr>Rejstřík</vt:lpstr>
      <vt:lpstr>Rejstřík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2020-04-26T16:54:44Z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