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87" r:id="rId12"/>
    <p:sldId id="288" r:id="rId13"/>
    <p:sldId id="265" r:id="rId14"/>
    <p:sldId id="266" r:id="rId15"/>
    <p:sldId id="289" r:id="rId16"/>
    <p:sldId id="290" r:id="rId17"/>
    <p:sldId id="291" r:id="rId18"/>
    <p:sldId id="292" r:id="rId19"/>
    <p:sldId id="272" r:id="rId20"/>
    <p:sldId id="273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274" r:id="rId33"/>
    <p:sldId id="306" r:id="rId34"/>
    <p:sldId id="268" r:id="rId35"/>
    <p:sldId id="269" r:id="rId36"/>
    <p:sldId id="304" r:id="rId37"/>
    <p:sldId id="305" r:id="rId38"/>
    <p:sldId id="307" r:id="rId39"/>
    <p:sldId id="308" r:id="rId40"/>
    <p:sldId id="309" r:id="rId41"/>
    <p:sldId id="310" r:id="rId42"/>
    <p:sldId id="313" r:id="rId43"/>
    <p:sldId id="311" r:id="rId44"/>
    <p:sldId id="312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271" r:id="rId57"/>
    <p:sldId id="275" r:id="rId58"/>
    <p:sldId id="276" r:id="rId59"/>
    <p:sldId id="277" r:id="rId60"/>
    <p:sldId id="284" r:id="rId61"/>
    <p:sldId id="285" r:id="rId62"/>
    <p:sldId id="279" r:id="rId63"/>
    <p:sldId id="280" r:id="rId64"/>
    <p:sldId id="278" r:id="rId65"/>
    <p:sldId id="281" r:id="rId6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5A984-278D-4558-AD16-3F0BFAF5F65C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033A7-E18F-4602-B3F0-0C9F684762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522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9_02.jpg"/>
          <p:cNvPicPr preferRelativeResize="0">
            <a:picLocks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54112" y="0"/>
            <a:ext cx="73152" cy="6858000"/>
          </a:xfrm>
          <a:prstGeom prst="rect">
            <a:avLst/>
          </a:prstGeom>
        </p:spPr>
      </p:pic>
      <p:pic>
        <p:nvPicPr>
          <p:cNvPr id="7" name="Picture 6" descr="1_0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0" y="0"/>
            <a:ext cx="1333500" cy="685800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0352"/>
            <a:ext cx="9144000" cy="228600"/>
            <a:chOff x="0" y="6582727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7813040" y="6582727"/>
              <a:ext cx="1330960" cy="2286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34101" y="6582727"/>
              <a:ext cx="1609724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6582727"/>
              <a:ext cx="6096000" cy="228600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6781800" cy="1069975"/>
          </a:xfrm>
        </p:spPr>
        <p:txBody>
          <a:bodyPr bIns="0" anchor="b" anchorCtr="0">
            <a:noAutofit/>
          </a:bodyPr>
          <a:lstStyle>
            <a:lvl1pPr>
              <a:defRPr sz="420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6781800" cy="762000"/>
          </a:xfrm>
        </p:spPr>
        <p:txBody>
          <a:bodyPr lIns="0" tIns="0" r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>
          <a:xfrm>
            <a:off x="6210300" y="6610350"/>
            <a:ext cx="1524000" cy="228600"/>
          </a:xfrm>
        </p:spPr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>
          <a:xfrm>
            <a:off x="7924800" y="6610350"/>
            <a:ext cx="1198880" cy="228600"/>
          </a:xfrm>
        </p:spPr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>
            <a:off x="457200" y="6611112"/>
            <a:ext cx="5600700" cy="228600"/>
          </a:xfrm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89085"/>
            <a:ext cx="2057400" cy="553707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85216"/>
            <a:ext cx="6019800" cy="5541264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grpSp>
        <p:nvGrpSpPr>
          <p:cNvPr id="4" name="Group 1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2" name="Rectangle 1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4" name="Picture 13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32" name="Rectangle 31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cs-CZ" dirty="0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/>
          <p:nvPr/>
        </p:nvGrpSpPr>
        <p:grpSpPr>
          <a:xfrm>
            <a:off x="1438274" y="6629400"/>
            <a:ext cx="7705726" cy="228600"/>
            <a:chOff x="1438274" y="6629400"/>
            <a:chExt cx="7705726" cy="228600"/>
          </a:xfrm>
        </p:grpSpPr>
        <p:sp>
          <p:nvSpPr>
            <p:cNvPr id="27" name="Rectangle 26"/>
            <p:cNvSpPr/>
            <p:nvPr/>
          </p:nvSpPr>
          <p:spPr>
            <a:xfrm>
              <a:off x="8763000" y="662940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42480" y="662940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438274" y="6629400"/>
              <a:ext cx="5663565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245101"/>
            <a:ext cx="69341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114800"/>
            <a:ext cx="69341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pic>
        <p:nvPicPr>
          <p:cNvPr id="10" name="Picture 9" descr="9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63980" cy="6858000"/>
          </a:xfrm>
          <a:prstGeom prst="rect">
            <a:avLst/>
          </a:prstGeom>
        </p:spPr>
      </p:pic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>
          <a:xfrm>
            <a:off x="7162800" y="6610350"/>
            <a:ext cx="1524000" cy="246888"/>
          </a:xfrm>
        </p:spPr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1"/>
          </p:nvPr>
        </p:nvSpPr>
        <p:spPr>
          <a:xfrm>
            <a:off x="8742680" y="6610350"/>
            <a:ext cx="381000" cy="246888"/>
          </a:xfrm>
        </p:spPr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2"/>
          </p:nvPr>
        </p:nvSpPr>
        <p:spPr>
          <a:xfrm>
            <a:off x="1524000" y="6610350"/>
            <a:ext cx="5562600" cy="247650"/>
          </a:xfrm>
        </p:spPr>
        <p:txBody>
          <a:bodyPr/>
          <a:lstStyle/>
          <a:p>
            <a:endParaRPr lang="cs-CZ"/>
          </a:p>
        </p:txBody>
      </p:sp>
      <p:pic>
        <p:nvPicPr>
          <p:cNvPr id="20" name="Picture 19" descr="vert_bar_02.png"/>
          <p:cNvPicPr preferRelativeResize="0">
            <a:picLocks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62456" y="0"/>
            <a:ext cx="731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r_06.png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981200"/>
            <a:ext cx="4038600" cy="4114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648200" y="1981200"/>
            <a:ext cx="4038600" cy="4114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grpSp>
        <p:nvGrpSpPr>
          <p:cNvPr id="3" name="Group 14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pic>
        <p:nvPicPr>
          <p:cNvPr id="14" name="Picture 13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4648200" y="1981200"/>
            <a:ext cx="4040188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57200" y="2438400"/>
            <a:ext cx="4038600" cy="36576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4648200" y="2438400"/>
            <a:ext cx="4038600" cy="36576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pic>
        <p:nvPicPr>
          <p:cNvPr id="16" name="Picture 15" descr="bar_06.png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4" name="Group 17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20" name="Rectangle 1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Date Placeholder 2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pic>
        <p:nvPicPr>
          <p:cNvPr id="10" name="Picture 9" descr="2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11" name="Picture 10" descr="bar_06.png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3" name="Group 11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0" name="Rectangle 9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3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3528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styl.</a:t>
            </a:r>
            <a:endParaRPr lang="en-US" smtClean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419600" y="1524000"/>
            <a:ext cx="4267200" cy="4114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57201" y="2514599"/>
            <a:ext cx="33528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pic>
        <p:nvPicPr>
          <p:cNvPr id="14" name="Picture 13" descr="bar_06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grpSp>
        <p:nvGrpSpPr>
          <p:cNvPr id="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7" name="Rectangle 16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5"/>
          <p:cNvGrpSpPr/>
          <p:nvPr/>
        </p:nvGrpSpPr>
        <p:grpSpPr>
          <a:xfrm>
            <a:off x="0" y="6631305"/>
            <a:ext cx="9144000" cy="228600"/>
            <a:chOff x="0" y="6583680"/>
            <a:chExt cx="9144000" cy="228600"/>
          </a:xfrm>
        </p:grpSpPr>
        <p:sp>
          <p:nvSpPr>
            <p:cNvPr id="13" name="Rectangle 12"/>
            <p:cNvSpPr/>
            <p:nvPr/>
          </p:nvSpPr>
          <p:spPr>
            <a:xfrm>
              <a:off x="8763000" y="6583680"/>
              <a:ext cx="381000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42480" y="6583680"/>
              <a:ext cx="1581912" cy="228600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6583680"/>
              <a:ext cx="7101840" cy="228600"/>
            </a:xfrm>
            <a:prstGeom prst="rect">
              <a:avLst/>
            </a:prstGeom>
            <a:solidFill>
              <a:schemeClr val="bg1">
                <a:alpha val="2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048"/>
            <a:ext cx="3355848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5696" y="1554480"/>
            <a:ext cx="4270248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355848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Picture 7" descr="4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03860"/>
          </a:xfrm>
          <a:prstGeom prst="rect">
            <a:avLst/>
          </a:prstGeom>
        </p:spPr>
      </p:pic>
      <p:pic>
        <p:nvPicPr>
          <p:cNvPr id="9" name="Picture 8" descr="bar_06.p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03860"/>
            <a:ext cx="9144000" cy="533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4419600" y="1524000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19600" y="5637212"/>
            <a:ext cx="42672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34000">
                <a:schemeClr val="bg1">
                  <a:lumMod val="75000"/>
                  <a:alpha val="61000"/>
                </a:schemeClr>
              </a:gs>
              <a:gs pos="38000">
                <a:schemeClr val="bg1">
                  <a:lumMod val="75000"/>
                  <a:alpha val="76000"/>
                </a:schemeClr>
              </a:gs>
              <a:gs pos="100000">
                <a:schemeClr val="bg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610350"/>
            <a:ext cx="1524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BD4D79EC-2305-44FC-A4AB-DDC0A2DE5306}" type="datetimeFigureOut">
              <a:rPr lang="cs-CZ" smtClean="0"/>
              <a:t>23.02.2020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610350"/>
            <a:ext cx="6629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680" y="6610350"/>
            <a:ext cx="381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0AD23DE-5B7E-49CF-B08E-1E4EE628764F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Char char="§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Typografie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Martin Žáček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74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Písma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Obrázkové - jeden obraz = jeden pojem</a:t>
            </a:r>
          </a:p>
          <a:p>
            <a:r>
              <a:rPr lang="cs-CZ" dirty="0"/>
              <a:t>Slovní - čínské</a:t>
            </a:r>
          </a:p>
          <a:p>
            <a:r>
              <a:rPr lang="cs-CZ" dirty="0"/>
              <a:t>Slabičné - korejské, japonské</a:t>
            </a:r>
          </a:p>
          <a:p>
            <a:r>
              <a:rPr lang="cs-CZ" dirty="0"/>
              <a:t>Hláskové - latinka, azbuka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1007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Obrázkové </a:t>
            </a:r>
            <a:r>
              <a:rPr lang="cs-CZ" dirty="0" smtClean="0"/>
              <a:t>informace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Piktogram </a:t>
            </a:r>
            <a:r>
              <a:rPr lang="cs-CZ" dirty="0"/>
              <a:t>- sdělení je obrázek, jehož podoba a čtení nejsou stanoveny; nemá vazbu na konkrétní jazyk</a:t>
            </a:r>
          </a:p>
          <a:p>
            <a:pPr lvl="1"/>
            <a:r>
              <a:rPr lang="cs-CZ" dirty="0" smtClean="0"/>
              <a:t>(</a:t>
            </a:r>
            <a:r>
              <a:rPr lang="cs-CZ" dirty="0"/>
              <a:t>zákaz kouření, některé dopravní značky)</a:t>
            </a:r>
          </a:p>
          <a:p>
            <a:r>
              <a:rPr lang="cs-CZ" dirty="0"/>
              <a:t>Ideogram - sdělení je v symbolu, vázaném na určitý jazyk; vyžaduje znalost vyjadřovaného pojmu</a:t>
            </a:r>
          </a:p>
          <a:p>
            <a:pPr lvl="1"/>
            <a:r>
              <a:rPr lang="cs-CZ" dirty="0" smtClean="0"/>
              <a:t>(</a:t>
            </a:r>
            <a:r>
              <a:rPr lang="cs-CZ" dirty="0"/>
              <a:t>uzlové písmo, zářezy)</a:t>
            </a:r>
          </a:p>
          <a:p>
            <a:r>
              <a:rPr lang="cs-CZ" dirty="0"/>
              <a:t>Logogram - slovní symbol </a:t>
            </a:r>
          </a:p>
          <a:p>
            <a:pPr lvl="1"/>
            <a:r>
              <a:rPr lang="cs-CZ" dirty="0" smtClean="0"/>
              <a:t>(</a:t>
            </a:r>
            <a:r>
              <a:rPr lang="cs-CZ" dirty="0"/>
              <a:t>znaky $, &amp;, %, §, ‰)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794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písma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363272" cy="4616152"/>
          </a:xfrm>
        </p:spPr>
        <p:txBody>
          <a:bodyPr>
            <a:normAutofit fontScale="55000" lnSpcReduction="20000"/>
          </a:bodyPr>
          <a:lstStyle/>
          <a:p>
            <a:r>
              <a:rPr lang="cs-CZ" dirty="0"/>
              <a:t>Písmo klínové - Babylóňané, Asyřané.</a:t>
            </a:r>
          </a:p>
          <a:p>
            <a:r>
              <a:rPr lang="cs-CZ" dirty="0"/>
              <a:t>Písmo egyptské:</a:t>
            </a:r>
          </a:p>
          <a:p>
            <a:pPr lvl="1"/>
            <a:r>
              <a:rPr lang="cs-CZ" dirty="0" smtClean="0"/>
              <a:t>Hieroglyfy </a:t>
            </a:r>
            <a:r>
              <a:rPr lang="cs-CZ" dirty="0"/>
              <a:t>- obrázkové slovní písmo, asi 3000 znaků; asi od 3000 AC.</a:t>
            </a:r>
          </a:p>
          <a:p>
            <a:pPr lvl="1"/>
            <a:r>
              <a:rPr lang="cs-CZ" dirty="0" smtClean="0"/>
              <a:t>Hieratické </a:t>
            </a:r>
            <a:r>
              <a:rPr lang="cs-CZ" dirty="0"/>
              <a:t>písmo - zjednodušení hieroglyfů asi na 600 znaků.</a:t>
            </a:r>
          </a:p>
          <a:p>
            <a:pPr lvl="1"/>
            <a:r>
              <a:rPr lang="cs-CZ" dirty="0" smtClean="0"/>
              <a:t>Démotické </a:t>
            </a:r>
            <a:r>
              <a:rPr lang="cs-CZ" dirty="0"/>
              <a:t>písmo - 24 znaků pro souhlásky.</a:t>
            </a:r>
          </a:p>
          <a:p>
            <a:r>
              <a:rPr lang="cs-CZ" dirty="0"/>
              <a:t>Písmo čínské - asi od 2000 AC; přes 50000 znaků, běžně stačí asi 3000.</a:t>
            </a:r>
          </a:p>
          <a:p>
            <a:r>
              <a:rPr lang="cs-CZ" dirty="0"/>
              <a:t>Písmo japonské a korejské - čínské zjednodušené na slabikové.</a:t>
            </a:r>
          </a:p>
          <a:p>
            <a:r>
              <a:rPr lang="cs-CZ" dirty="0"/>
              <a:t>Písmo fénické - asi od 1000 AC; 22 souhláskových písmen, zprava doleva.</a:t>
            </a:r>
          </a:p>
          <a:p>
            <a:r>
              <a:rPr lang="cs-CZ" dirty="0"/>
              <a:t>Písmo řecké východní - dalo vznik pro dnešní řecké písmo, hlaholici (43 znaků), kyrilici a azbuku.</a:t>
            </a:r>
          </a:p>
          <a:p>
            <a:r>
              <a:rPr lang="cs-CZ" dirty="0"/>
              <a:t>Písmo řecké západní - dalo vznik latince (asi 300 AC).</a:t>
            </a:r>
          </a:p>
          <a:p>
            <a:r>
              <a:rPr lang="cs-CZ" dirty="0"/>
              <a:t>Latinka - původně bez znaků  J, U, W a Y; později vznikla malá písmenka a kurzíva.</a:t>
            </a:r>
          </a:p>
          <a:p>
            <a:r>
              <a:rPr lang="cs-CZ" dirty="0"/>
              <a:t>Číslice - vznikly v Indii, přes arabské státy se rozšířily do Evropy.</a:t>
            </a:r>
          </a:p>
        </p:txBody>
      </p:sp>
    </p:spTree>
    <p:extLst>
      <p:ext uri="{BB962C8B-B14F-4D97-AF65-F5344CB8AC3E}">
        <p14:creationId xmlns:p14="http://schemas.microsoft.com/office/powerpoint/2010/main" val="906382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Písmo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Dobrá čitelnost.</a:t>
            </a:r>
            <a:endParaRPr lang="cs-CZ" dirty="0"/>
          </a:p>
          <a:p>
            <a:r>
              <a:rPr lang="cs-CZ" dirty="0" smtClean="0"/>
              <a:t>Výtvarný </a:t>
            </a:r>
            <a:r>
              <a:rPr lang="cs-CZ" dirty="0"/>
              <a:t>vzhled písma ­ může čtení buď podporovat, nebo </a:t>
            </a:r>
            <a:r>
              <a:rPr lang="cs-CZ" dirty="0" smtClean="0"/>
              <a:t>brzdit.</a:t>
            </a:r>
            <a:endParaRPr lang="cs-CZ" dirty="0"/>
          </a:p>
          <a:p>
            <a:r>
              <a:rPr lang="cs-CZ" dirty="0" smtClean="0"/>
              <a:t>Volba velikosti předcházet </a:t>
            </a:r>
            <a:r>
              <a:rPr lang="cs-CZ" dirty="0"/>
              <a:t>únavě zraku, dle stáří </a:t>
            </a:r>
            <a:r>
              <a:rPr lang="cs-CZ" dirty="0" smtClean="0"/>
              <a:t>čtenářů.</a:t>
            </a:r>
            <a:endParaRPr lang="cs-CZ" dirty="0"/>
          </a:p>
          <a:p>
            <a:r>
              <a:rPr lang="cs-CZ" dirty="0" smtClean="0"/>
              <a:t>Druh</a:t>
            </a:r>
            <a:r>
              <a:rPr lang="cs-CZ" dirty="0"/>
              <a:t>, řez a výraz písma volíme adekvátně obsahu textu.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282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Písmo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Typografické </a:t>
            </a:r>
            <a:r>
              <a:rPr lang="cs-CZ" dirty="0"/>
              <a:t>názvosloví</a:t>
            </a:r>
          </a:p>
          <a:p>
            <a:r>
              <a:rPr lang="cs-CZ" dirty="0" smtClean="0"/>
              <a:t>Konstrukce </a:t>
            </a:r>
            <a:r>
              <a:rPr lang="cs-CZ" dirty="0"/>
              <a:t>(nejen) tiskového písma</a:t>
            </a:r>
          </a:p>
          <a:p>
            <a:r>
              <a:rPr lang="cs-CZ" dirty="0" smtClean="0"/>
              <a:t>Typografický </a:t>
            </a:r>
            <a:r>
              <a:rPr lang="cs-CZ" dirty="0"/>
              <a:t>měrný systém</a:t>
            </a:r>
          </a:p>
          <a:p>
            <a:r>
              <a:rPr lang="cs-CZ" dirty="0" smtClean="0"/>
              <a:t>Stupeň </a:t>
            </a:r>
            <a:r>
              <a:rPr lang="cs-CZ" dirty="0"/>
              <a:t>písma</a:t>
            </a:r>
          </a:p>
          <a:p>
            <a:r>
              <a:rPr lang="cs-CZ" dirty="0" err="1" smtClean="0"/>
              <a:t>Kerning</a:t>
            </a:r>
            <a:endParaRPr lang="cs-CZ" dirty="0"/>
          </a:p>
          <a:p>
            <a:r>
              <a:rPr lang="cs-CZ" dirty="0" smtClean="0"/>
              <a:t>Klasifikace </a:t>
            </a:r>
            <a:r>
              <a:rPr lang="cs-CZ" dirty="0"/>
              <a:t>tiskových písem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850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Písmo osnova</a:t>
            </a:r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4" t="37143" r="33938" b="31428"/>
          <a:stretch/>
        </p:blipFill>
        <p:spPr bwMode="auto">
          <a:xfrm>
            <a:off x="69235" y="2060848"/>
            <a:ext cx="8967261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01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Kresba znaků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44144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je v prostoru vymezeném písmenkovou osnovou. </a:t>
            </a:r>
            <a:endParaRPr lang="cs-CZ" dirty="0" smtClean="0"/>
          </a:p>
          <a:p>
            <a:r>
              <a:rPr lang="cs-CZ" dirty="0" smtClean="0"/>
              <a:t>Osnovu </a:t>
            </a:r>
            <a:r>
              <a:rPr lang="cs-CZ" dirty="0"/>
              <a:t>tvoří linky zvané dotažnice.</a:t>
            </a:r>
          </a:p>
          <a:p>
            <a:r>
              <a:rPr lang="cs-CZ" dirty="0"/>
              <a:t>Účaří (</a:t>
            </a:r>
            <a:r>
              <a:rPr lang="cs-CZ" dirty="0" err="1"/>
              <a:t>baseline</a:t>
            </a:r>
            <a:r>
              <a:rPr lang="cs-CZ" dirty="0"/>
              <a:t>) - základna pro písmena; oblá písmena ji přesahují (přetah).</a:t>
            </a:r>
          </a:p>
          <a:p>
            <a:r>
              <a:rPr lang="cs-CZ" dirty="0"/>
              <a:t>Střední dotažnice (</a:t>
            </a:r>
            <a:r>
              <a:rPr lang="cs-CZ" dirty="0" err="1"/>
              <a:t>meanline</a:t>
            </a:r>
            <a:r>
              <a:rPr lang="cs-CZ" dirty="0"/>
              <a:t>) vymezuje velikost </a:t>
            </a:r>
            <a:r>
              <a:rPr lang="cs-CZ" dirty="0" err="1"/>
              <a:t>minusek</a:t>
            </a:r>
            <a:r>
              <a:rPr lang="cs-CZ" dirty="0"/>
              <a:t>.</a:t>
            </a:r>
          </a:p>
          <a:p>
            <a:r>
              <a:rPr lang="cs-CZ" dirty="0"/>
              <a:t>Horní dotažnice je u některých písem (Garamond) totožná s verzálkovou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/>
              <a:t>Stínování - zesilování částí nebo celých tahů písma.</a:t>
            </a:r>
          </a:p>
          <a:p>
            <a:r>
              <a:rPr lang="cs-CZ" dirty="0"/>
              <a:t>Duktus - tloušťka tahu v poměru k jeho výšce (tučné písmo má větší duktus).</a:t>
            </a:r>
          </a:p>
          <a:p>
            <a:r>
              <a:rPr lang="cs-CZ" dirty="0"/>
              <a:t>Serif (patka) - příčné zakončení tahu písma.</a:t>
            </a:r>
          </a:p>
          <a:p>
            <a:pPr lvl="1"/>
            <a:r>
              <a:rPr lang="cs-CZ" dirty="0" smtClean="0"/>
              <a:t>U </a:t>
            </a:r>
            <a:r>
              <a:rPr lang="cs-CZ" dirty="0"/>
              <a:t>většiny písem je přechod do serifu náběhem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94338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Kresba znaků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Lineární písmo - není stínované, všechny tahy mají stejný duktus.</a:t>
            </a:r>
          </a:p>
          <a:p>
            <a:r>
              <a:rPr lang="cs-CZ" dirty="0"/>
              <a:t>Statické písmo – písmenková osa je svislá.</a:t>
            </a:r>
          </a:p>
          <a:p>
            <a:r>
              <a:rPr lang="cs-CZ" dirty="0"/>
              <a:t>Dynamické písmo - písmenková osa je šikmá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/>
              <a:t>Minuskule, </a:t>
            </a:r>
            <a:r>
              <a:rPr lang="cs-CZ" dirty="0" err="1"/>
              <a:t>minusky</a:t>
            </a:r>
            <a:r>
              <a:rPr lang="cs-CZ" dirty="0"/>
              <a:t> - malá písmena, angl. </a:t>
            </a:r>
            <a:r>
              <a:rPr lang="cs-CZ" dirty="0" err="1"/>
              <a:t>lowercase</a:t>
            </a:r>
            <a:r>
              <a:rPr lang="cs-CZ" dirty="0"/>
              <a:t> </a:t>
            </a:r>
            <a:r>
              <a:rPr lang="cs-CZ" dirty="0" err="1"/>
              <a:t>characters</a:t>
            </a:r>
            <a:r>
              <a:rPr lang="cs-CZ" dirty="0"/>
              <a:t>.</a:t>
            </a:r>
          </a:p>
          <a:p>
            <a:r>
              <a:rPr lang="cs-CZ" dirty="0"/>
              <a:t>Majuskule, verzálky - velká písmena, angl. </a:t>
            </a:r>
            <a:r>
              <a:rPr lang="cs-CZ" dirty="0" err="1"/>
              <a:t>uppercase</a:t>
            </a:r>
            <a:r>
              <a:rPr lang="cs-CZ" dirty="0"/>
              <a:t> </a:t>
            </a:r>
            <a:r>
              <a:rPr lang="cs-CZ" dirty="0" err="1"/>
              <a:t>characters</a:t>
            </a:r>
            <a:r>
              <a:rPr lang="cs-CZ" dirty="0"/>
              <a:t>.</a:t>
            </a:r>
          </a:p>
          <a:p>
            <a:r>
              <a:rPr lang="cs-CZ" dirty="0" err="1"/>
              <a:t>Ascenders</a:t>
            </a:r>
            <a:r>
              <a:rPr lang="cs-CZ" dirty="0"/>
              <a:t> (písmena s horním dotahem): b, f, k.   </a:t>
            </a:r>
          </a:p>
          <a:p>
            <a:r>
              <a:rPr lang="cs-CZ" dirty="0" err="1"/>
              <a:t>Descenders</a:t>
            </a:r>
            <a:r>
              <a:rPr lang="cs-CZ" dirty="0"/>
              <a:t> (písmena s dolním dotahem): g, j, p.</a:t>
            </a:r>
          </a:p>
          <a:p>
            <a:r>
              <a:rPr lang="cs-CZ" dirty="0" err="1"/>
              <a:t>Medials</a:t>
            </a:r>
            <a:r>
              <a:rPr lang="cs-CZ" dirty="0"/>
              <a:t> (písmena bez dotahu): a, c, e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/>
              <a:t>Párování znaků (</a:t>
            </a:r>
            <a:r>
              <a:rPr lang="cs-CZ" dirty="0" err="1"/>
              <a:t>kerning</a:t>
            </a:r>
            <a:r>
              <a:rPr lang="cs-CZ" dirty="0"/>
              <a:t>): modifikace mezer mezi některými dvojicemi znaků (např. VA, LA).</a:t>
            </a:r>
          </a:p>
          <a:p>
            <a:endParaRPr lang="cs-CZ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123" y="620688"/>
            <a:ext cx="4545013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20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Kresba znaků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3096344"/>
          </a:xfrm>
        </p:spPr>
        <p:txBody>
          <a:bodyPr>
            <a:normAutofit/>
          </a:bodyPr>
          <a:lstStyle/>
          <a:p>
            <a:r>
              <a:rPr lang="cs-CZ" dirty="0"/>
              <a:t>Slitky (ligatury): více znaků psaných jako jeden znak, např. </a:t>
            </a:r>
            <a:r>
              <a:rPr lang="cs-CZ" dirty="0" err="1"/>
              <a:t>fi</a:t>
            </a:r>
            <a:r>
              <a:rPr lang="cs-CZ" dirty="0"/>
              <a:t>, </a:t>
            </a:r>
            <a:r>
              <a:rPr lang="cs-CZ" dirty="0" err="1"/>
              <a:t>fl</a:t>
            </a:r>
            <a:r>
              <a:rPr lang="cs-CZ" dirty="0"/>
              <a:t>, ft, ff,  </a:t>
            </a:r>
            <a:r>
              <a:rPr lang="cs-CZ" dirty="0" err="1"/>
              <a:t>ae</a:t>
            </a:r>
            <a:r>
              <a:rPr lang="cs-CZ" dirty="0"/>
              <a:t>, </a:t>
            </a:r>
            <a:r>
              <a:rPr lang="cs-CZ" dirty="0" err="1"/>
              <a:t>oe</a:t>
            </a:r>
            <a:r>
              <a:rPr lang="cs-CZ" dirty="0"/>
              <a:t>, </a:t>
            </a:r>
            <a:r>
              <a:rPr lang="cs-CZ" dirty="0" err="1"/>
              <a:t>ij</a:t>
            </a:r>
            <a:r>
              <a:rPr lang="cs-CZ" dirty="0"/>
              <a:t>.</a:t>
            </a:r>
          </a:p>
          <a:p>
            <a:pPr lvl="1"/>
            <a:r>
              <a:rPr lang="cs-CZ" dirty="0" smtClean="0"/>
              <a:t>(</a:t>
            </a:r>
            <a:r>
              <a:rPr lang="cs-CZ" dirty="0"/>
              <a:t>Ligaturu lze použít, jen když jsou obě písmena v základu slova, ne tedy např. v "šéflékař".)</a:t>
            </a:r>
          </a:p>
          <a:p>
            <a:pPr lvl="1"/>
            <a:r>
              <a:rPr lang="cs-CZ" dirty="0" smtClean="0"/>
              <a:t>V </a:t>
            </a:r>
            <a:r>
              <a:rPr lang="cs-CZ" dirty="0"/>
              <a:t>GX-fontech se mohou vyskytovat další ligatury, někdy až stovky, např. CA, FA, ...</a:t>
            </a:r>
          </a:p>
          <a:p>
            <a:endParaRPr lang="cs-CZ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8" t="40535" r="26989" b="38409"/>
          <a:stretch/>
        </p:blipFill>
        <p:spPr bwMode="auto">
          <a:xfrm>
            <a:off x="5292080" y="764704"/>
            <a:ext cx="2849908" cy="247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719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Charakter písma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Duktus </a:t>
            </a:r>
            <a:r>
              <a:rPr lang="cs-CZ" dirty="0"/>
              <a:t>— výraznost kresby písmene vyjádřená tloušťkou tahů písmen v poměru k jejich výšce.</a:t>
            </a:r>
          </a:p>
          <a:p>
            <a:r>
              <a:rPr lang="cs-CZ" dirty="0" smtClean="0"/>
              <a:t>Serif </a:t>
            </a:r>
            <a:r>
              <a:rPr lang="cs-CZ" dirty="0"/>
              <a:t>(patka) — příčné zakončení tahu písmene (vodorovné, svislé nebo šikmé). Tvar serifů je jednotný v kresbě daného písma a pomáhá utvářet jeho charakter.</a:t>
            </a:r>
          </a:p>
          <a:p>
            <a:r>
              <a:rPr lang="cs-CZ" dirty="0" smtClean="0"/>
              <a:t>Tah </a:t>
            </a:r>
            <a:r>
              <a:rPr lang="cs-CZ" dirty="0"/>
              <a:t>písma — kresebný prvek písmového znaku; např. dřík, oblouk, náběh, výběh atd.; podle tvaru se rozlišuje oblý, přímý a stínovaný tah.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530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typografie?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Kniha je nejstarším a nejoblíbenějším médiem zachycujícím lidské myšlení</a:t>
            </a:r>
            <a:r>
              <a:rPr lang="cs-CZ" dirty="0" smtClean="0"/>
              <a:t>.</a:t>
            </a:r>
          </a:p>
          <a:p>
            <a:r>
              <a:rPr lang="cs-CZ" dirty="0"/>
              <a:t>Je </a:t>
            </a:r>
            <a:r>
              <a:rPr lang="cs-CZ" dirty="0" smtClean="0"/>
              <a:t>formou </a:t>
            </a:r>
            <a:r>
              <a:rPr lang="cs-CZ" dirty="0"/>
              <a:t>uspořádání mnoha různých informací </a:t>
            </a:r>
            <a:r>
              <a:rPr lang="cs-CZ" dirty="0" smtClean="0"/>
              <a:t>do jednoho </a:t>
            </a:r>
            <a:r>
              <a:rPr lang="cs-CZ" dirty="0"/>
              <a:t>celku</a:t>
            </a:r>
            <a:r>
              <a:rPr lang="cs-CZ" dirty="0" smtClean="0"/>
              <a:t>.</a:t>
            </a:r>
          </a:p>
          <a:p>
            <a:r>
              <a:rPr lang="cs-CZ" dirty="0"/>
              <a:t>Dobrý typograf při sazbě dodržuje pravidla, která se tvořila několik staletí. Dodnes mají svůj smysl, neboť usnadňují čtenáři vnímání textu</a:t>
            </a:r>
            <a:r>
              <a:rPr lang="cs-CZ" dirty="0" smtClean="0"/>
              <a:t>.</a:t>
            </a:r>
          </a:p>
          <a:p>
            <a:r>
              <a:rPr lang="cs-CZ" dirty="0" smtClean="0"/>
              <a:t>Tvoříme dokumenty pomocí elektronických nástrojů – usnadnění práce by nemělo vést k horším výsledkům</a:t>
            </a:r>
            <a:r>
              <a:rPr lang="en-US" dirty="0" smtClean="0"/>
              <a:t>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259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Obraz</a:t>
            </a:r>
            <a:r>
              <a:rPr lang="en-US" dirty="0"/>
              <a:t> </a:t>
            </a:r>
            <a:r>
              <a:rPr lang="en-US" dirty="0" err="1"/>
              <a:t>písma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typy</a:t>
            </a:r>
          </a:p>
          <a:p>
            <a:pPr lvl="1"/>
            <a:r>
              <a:rPr lang="cs-CZ" dirty="0" err="1" smtClean="0"/>
              <a:t>normal</a:t>
            </a:r>
            <a:r>
              <a:rPr lang="cs-CZ" dirty="0" smtClean="0"/>
              <a:t> </a:t>
            </a:r>
            <a:r>
              <a:rPr lang="cs-CZ" dirty="0"/>
              <a:t>­ písmo stojaté odpovídá antikvě</a:t>
            </a:r>
          </a:p>
          <a:p>
            <a:pPr lvl="1"/>
            <a:r>
              <a:rPr lang="cs-CZ" i="1" dirty="0" err="1" smtClean="0"/>
              <a:t>italic</a:t>
            </a:r>
            <a:r>
              <a:rPr lang="cs-CZ" dirty="0" smtClean="0"/>
              <a:t> </a:t>
            </a:r>
            <a:r>
              <a:rPr lang="cs-CZ" dirty="0"/>
              <a:t>­ písmo odvozené od základního písma s kresbou skloněnou doprava (neplést s kurzívou, která se kresbou od základního písma liší)</a:t>
            </a:r>
          </a:p>
          <a:p>
            <a:pPr lvl="1"/>
            <a:r>
              <a:rPr lang="cs-CZ" b="1" dirty="0" err="1" smtClean="0"/>
              <a:t>bold</a:t>
            </a:r>
            <a:r>
              <a:rPr lang="cs-CZ" dirty="0" smtClean="0"/>
              <a:t> </a:t>
            </a:r>
            <a:r>
              <a:rPr lang="cs-CZ" dirty="0"/>
              <a:t>­ tučné písmo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540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Akcenty (diakritická </a:t>
            </a:r>
            <a:r>
              <a:rPr lang="cs-CZ" dirty="0" smtClean="0"/>
              <a:t>znaménka)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44144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tečka	(</a:t>
            </a:r>
            <a:r>
              <a:rPr lang="cs-CZ" dirty="0" err="1"/>
              <a:t>dot</a:t>
            </a:r>
            <a:r>
              <a:rPr lang="cs-CZ" dirty="0"/>
              <a:t>)		</a:t>
            </a:r>
            <a:r>
              <a:rPr lang="cs-CZ" dirty="0" smtClean="0"/>
              <a:t>	i </a:t>
            </a:r>
            <a:r>
              <a:rPr lang="cs-CZ" dirty="0"/>
              <a:t>Ż </a:t>
            </a:r>
            <a:r>
              <a:rPr lang="cs-CZ" dirty="0" err="1"/>
              <a:t>ż</a:t>
            </a:r>
            <a:r>
              <a:rPr lang="cs-CZ" dirty="0"/>
              <a:t>				</a:t>
            </a:r>
            <a:endParaRPr lang="cs-CZ" dirty="0" smtClean="0"/>
          </a:p>
          <a:p>
            <a:r>
              <a:rPr lang="cs-CZ" dirty="0" smtClean="0"/>
              <a:t>dvojtečka </a:t>
            </a:r>
            <a:r>
              <a:rPr lang="cs-CZ" dirty="0"/>
              <a:t>(</a:t>
            </a:r>
            <a:r>
              <a:rPr lang="cs-CZ" dirty="0" err="1"/>
              <a:t>dieresis</a:t>
            </a:r>
            <a:r>
              <a:rPr lang="cs-CZ" dirty="0"/>
              <a:t>, umlaut)	Ä </a:t>
            </a:r>
            <a:r>
              <a:rPr lang="cs-CZ" dirty="0" err="1"/>
              <a:t>ä</a:t>
            </a:r>
            <a:r>
              <a:rPr lang="cs-CZ" dirty="0"/>
              <a:t> Ë </a:t>
            </a:r>
            <a:r>
              <a:rPr lang="cs-CZ" dirty="0" err="1"/>
              <a:t>ë</a:t>
            </a:r>
            <a:r>
              <a:rPr lang="cs-CZ" dirty="0"/>
              <a:t> I </a:t>
            </a:r>
            <a:r>
              <a:rPr lang="cs-CZ" dirty="0" err="1"/>
              <a:t>i</a:t>
            </a:r>
            <a:r>
              <a:rPr lang="cs-CZ" dirty="0"/>
              <a:t> </a:t>
            </a:r>
          </a:p>
          <a:p>
            <a:r>
              <a:rPr lang="cs-CZ" dirty="0"/>
              <a:t>čárka	(</a:t>
            </a:r>
            <a:r>
              <a:rPr lang="cs-CZ" dirty="0" err="1"/>
              <a:t>acute</a:t>
            </a:r>
            <a:r>
              <a:rPr lang="cs-CZ" dirty="0"/>
              <a:t>)		</a:t>
            </a:r>
            <a:r>
              <a:rPr lang="cs-CZ" dirty="0" smtClean="0"/>
              <a:t>	Á </a:t>
            </a:r>
            <a:r>
              <a:rPr lang="cs-CZ" dirty="0" err="1"/>
              <a:t>á</a:t>
            </a:r>
            <a:r>
              <a:rPr lang="cs-CZ" dirty="0"/>
              <a:t> Ŕ </a:t>
            </a:r>
            <a:r>
              <a:rPr lang="cs-CZ" dirty="0" err="1"/>
              <a:t>ŕ</a:t>
            </a:r>
            <a:r>
              <a:rPr lang="cs-CZ" dirty="0"/>
              <a:t> Ź </a:t>
            </a:r>
            <a:r>
              <a:rPr lang="cs-CZ" dirty="0" err="1"/>
              <a:t>ź</a:t>
            </a:r>
            <a:r>
              <a:rPr lang="cs-CZ" dirty="0"/>
              <a:t> Ń </a:t>
            </a:r>
            <a:r>
              <a:rPr lang="cs-CZ" dirty="0" err="1"/>
              <a:t>ń</a:t>
            </a:r>
            <a:r>
              <a:rPr lang="cs-CZ" dirty="0"/>
              <a:t>			</a:t>
            </a:r>
            <a:endParaRPr lang="cs-CZ" dirty="0" smtClean="0"/>
          </a:p>
          <a:p>
            <a:r>
              <a:rPr lang="cs-CZ" dirty="0" smtClean="0"/>
              <a:t>dvojčárka  </a:t>
            </a:r>
            <a:r>
              <a:rPr lang="cs-CZ" dirty="0"/>
              <a:t>(double </a:t>
            </a:r>
            <a:r>
              <a:rPr lang="cs-CZ" dirty="0" err="1"/>
              <a:t>acute</a:t>
            </a:r>
            <a:r>
              <a:rPr lang="cs-CZ" dirty="0"/>
              <a:t>)	</a:t>
            </a:r>
            <a:r>
              <a:rPr lang="cs-CZ" dirty="0" smtClean="0"/>
              <a:t>Ő </a:t>
            </a:r>
            <a:r>
              <a:rPr lang="cs-CZ" dirty="0" err="1"/>
              <a:t>ő</a:t>
            </a:r>
            <a:r>
              <a:rPr lang="cs-CZ" dirty="0"/>
              <a:t> Ű </a:t>
            </a:r>
            <a:r>
              <a:rPr lang="cs-CZ" dirty="0" err="1"/>
              <a:t>ű</a:t>
            </a:r>
            <a:endParaRPr lang="cs-CZ" dirty="0"/>
          </a:p>
          <a:p>
            <a:r>
              <a:rPr lang="cs-CZ" dirty="0"/>
              <a:t>obrácená čárka (</a:t>
            </a:r>
            <a:r>
              <a:rPr lang="cs-CZ" dirty="0" err="1"/>
              <a:t>grave</a:t>
            </a:r>
            <a:r>
              <a:rPr lang="cs-CZ" dirty="0" smtClean="0"/>
              <a:t>)	</a:t>
            </a:r>
            <a:r>
              <a:rPr lang="cs-CZ" dirty="0"/>
              <a:t>	E </a:t>
            </a:r>
            <a:r>
              <a:rPr lang="cs-CZ" dirty="0" err="1"/>
              <a:t>e</a:t>
            </a:r>
            <a:r>
              <a:rPr lang="cs-CZ" dirty="0"/>
              <a:t> 				</a:t>
            </a:r>
            <a:endParaRPr lang="cs-CZ" dirty="0" smtClean="0"/>
          </a:p>
          <a:p>
            <a:r>
              <a:rPr lang="cs-CZ" dirty="0" smtClean="0"/>
              <a:t>kroužek</a:t>
            </a:r>
            <a:r>
              <a:rPr lang="cs-CZ" dirty="0"/>
              <a:t>	(</a:t>
            </a:r>
            <a:r>
              <a:rPr lang="cs-CZ" dirty="0" err="1"/>
              <a:t>bolle</a:t>
            </a:r>
            <a:r>
              <a:rPr lang="cs-CZ" dirty="0"/>
              <a:t>)		</a:t>
            </a:r>
            <a:r>
              <a:rPr lang="cs-CZ" dirty="0" smtClean="0"/>
              <a:t>A </a:t>
            </a:r>
            <a:r>
              <a:rPr lang="cs-CZ" dirty="0" err="1"/>
              <a:t>a</a:t>
            </a:r>
            <a:r>
              <a:rPr lang="cs-CZ" dirty="0"/>
              <a:t> Ů </a:t>
            </a:r>
            <a:r>
              <a:rPr lang="cs-CZ" dirty="0" err="1"/>
              <a:t>ů</a:t>
            </a:r>
            <a:endParaRPr lang="cs-CZ" dirty="0"/>
          </a:p>
          <a:p>
            <a:r>
              <a:rPr lang="cs-CZ" dirty="0"/>
              <a:t>háček	(</a:t>
            </a:r>
            <a:r>
              <a:rPr lang="cs-CZ" dirty="0" err="1"/>
              <a:t>hacek</a:t>
            </a:r>
            <a:r>
              <a:rPr lang="cs-CZ" dirty="0"/>
              <a:t>, breve)	Ě </a:t>
            </a:r>
            <a:r>
              <a:rPr lang="cs-CZ" dirty="0" err="1"/>
              <a:t>ě</a:t>
            </a:r>
            <a:r>
              <a:rPr lang="cs-CZ" dirty="0"/>
              <a:t> Ř </a:t>
            </a:r>
            <a:r>
              <a:rPr lang="cs-CZ" dirty="0" err="1"/>
              <a:t>ř</a:t>
            </a:r>
            <a:r>
              <a:rPr lang="cs-CZ" dirty="0"/>
              <a:t> Ž </a:t>
            </a:r>
            <a:r>
              <a:rPr lang="cs-CZ" dirty="0" err="1"/>
              <a:t>ž</a:t>
            </a:r>
            <a:r>
              <a:rPr lang="cs-CZ" dirty="0"/>
              <a:t> Ň </a:t>
            </a:r>
            <a:r>
              <a:rPr lang="cs-CZ" dirty="0" err="1"/>
              <a:t>ň</a:t>
            </a:r>
            <a:r>
              <a:rPr lang="cs-CZ" dirty="0"/>
              <a:t>			</a:t>
            </a:r>
            <a:endParaRPr lang="cs-CZ" dirty="0" smtClean="0"/>
          </a:p>
          <a:p>
            <a:r>
              <a:rPr lang="cs-CZ" dirty="0" smtClean="0"/>
              <a:t>stříška </a:t>
            </a:r>
            <a:r>
              <a:rPr lang="cs-CZ" dirty="0"/>
              <a:t>(vokáň, </a:t>
            </a:r>
            <a:r>
              <a:rPr lang="cs-CZ" dirty="0" err="1"/>
              <a:t>circumflex</a:t>
            </a:r>
            <a:r>
              <a:rPr lang="cs-CZ" dirty="0"/>
              <a:t>)	Â </a:t>
            </a:r>
            <a:r>
              <a:rPr lang="cs-CZ" dirty="0" err="1"/>
              <a:t>â</a:t>
            </a:r>
            <a:r>
              <a:rPr lang="cs-CZ" dirty="0"/>
              <a:t>  Î </a:t>
            </a:r>
            <a:r>
              <a:rPr lang="cs-CZ" dirty="0" err="1"/>
              <a:t>î</a:t>
            </a:r>
            <a:endParaRPr lang="cs-CZ" dirty="0"/>
          </a:p>
          <a:p>
            <a:r>
              <a:rPr lang="cs-CZ" dirty="0"/>
              <a:t>vlnovka	(</a:t>
            </a:r>
            <a:r>
              <a:rPr lang="cs-CZ" dirty="0" err="1"/>
              <a:t>tilde</a:t>
            </a:r>
            <a:r>
              <a:rPr lang="cs-CZ" dirty="0"/>
              <a:t>)		Ă </a:t>
            </a:r>
            <a:r>
              <a:rPr lang="cs-CZ" dirty="0" err="1"/>
              <a:t>ă</a:t>
            </a:r>
            <a:r>
              <a:rPr lang="cs-CZ" dirty="0"/>
              <a:t>  Ń </a:t>
            </a:r>
            <a:r>
              <a:rPr lang="cs-CZ" dirty="0" err="1"/>
              <a:t>ń</a:t>
            </a:r>
            <a:r>
              <a:rPr lang="cs-CZ" dirty="0"/>
              <a:t> 			</a:t>
            </a:r>
            <a:endParaRPr lang="cs-CZ" dirty="0" smtClean="0"/>
          </a:p>
          <a:p>
            <a:r>
              <a:rPr lang="cs-CZ" dirty="0" smtClean="0"/>
              <a:t>přeškrtnutí </a:t>
            </a:r>
            <a:r>
              <a:rPr lang="cs-CZ" dirty="0"/>
              <a:t>(</a:t>
            </a:r>
            <a:r>
              <a:rPr lang="cs-CZ" dirty="0" err="1"/>
              <a:t>oblique</a:t>
            </a:r>
            <a:r>
              <a:rPr lang="cs-CZ" dirty="0"/>
              <a:t>, </a:t>
            </a:r>
            <a:r>
              <a:rPr lang="cs-CZ" dirty="0" err="1"/>
              <a:t>slash</a:t>
            </a:r>
            <a:r>
              <a:rPr lang="cs-CZ" dirty="0"/>
              <a:t>)	</a:t>
            </a:r>
            <a:r>
              <a:rPr lang="cs-CZ" dirty="0" smtClean="0"/>
              <a:t>O </a:t>
            </a:r>
            <a:r>
              <a:rPr lang="cs-CZ" dirty="0" err="1"/>
              <a:t>o</a:t>
            </a:r>
            <a:r>
              <a:rPr lang="cs-CZ" dirty="0"/>
              <a:t> Ł </a:t>
            </a:r>
            <a:r>
              <a:rPr lang="cs-CZ" dirty="0" err="1"/>
              <a:t>ł</a:t>
            </a:r>
            <a:r>
              <a:rPr lang="cs-CZ" dirty="0"/>
              <a:t> Đ </a:t>
            </a:r>
            <a:r>
              <a:rPr lang="cs-CZ" dirty="0" err="1"/>
              <a:t>đ</a:t>
            </a:r>
            <a:endParaRPr lang="cs-CZ" dirty="0"/>
          </a:p>
          <a:p>
            <a:r>
              <a:rPr lang="cs-CZ" dirty="0"/>
              <a:t>ocásek	(</a:t>
            </a:r>
            <a:r>
              <a:rPr lang="cs-CZ" dirty="0" err="1"/>
              <a:t>cedilla</a:t>
            </a:r>
            <a:r>
              <a:rPr lang="cs-CZ" dirty="0"/>
              <a:t>)		Ę </a:t>
            </a:r>
            <a:r>
              <a:rPr lang="cs-CZ" dirty="0" err="1"/>
              <a:t>ę</a:t>
            </a:r>
            <a:r>
              <a:rPr lang="cs-CZ" dirty="0"/>
              <a:t> Ţ </a:t>
            </a:r>
            <a:r>
              <a:rPr lang="cs-CZ" dirty="0" err="1"/>
              <a:t>ţ</a:t>
            </a:r>
            <a:r>
              <a:rPr lang="cs-CZ" dirty="0"/>
              <a:t> Ą </a:t>
            </a:r>
            <a:r>
              <a:rPr lang="cs-CZ" dirty="0" err="1"/>
              <a:t>ą</a:t>
            </a:r>
            <a:r>
              <a:rPr lang="cs-CZ" dirty="0"/>
              <a:t> Ş </a:t>
            </a:r>
            <a:r>
              <a:rPr lang="cs-CZ" dirty="0" err="1"/>
              <a:t>ş</a:t>
            </a:r>
            <a:r>
              <a:rPr lang="cs-CZ" dirty="0"/>
              <a:t>	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029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Číslice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Verzálkové - jsou vepsány mezi základní a verzálkovou dotažnici (</a:t>
            </a:r>
            <a:r>
              <a:rPr lang="cs-CZ" dirty="0" err="1"/>
              <a:t>Times</a:t>
            </a:r>
            <a:r>
              <a:rPr lang="cs-CZ" dirty="0"/>
              <a:t> New Roman a většina fontů).</a:t>
            </a:r>
          </a:p>
          <a:p>
            <a:r>
              <a:rPr lang="cs-CZ" dirty="0" err="1"/>
              <a:t>Minuskové</a:t>
            </a:r>
            <a:r>
              <a:rPr lang="cs-CZ" dirty="0"/>
              <a:t> - základ číslice je mezi základní a střední dotažnicí, některé přesahují k verzálkové nebo ke spodní.</a:t>
            </a:r>
          </a:p>
        </p:txBody>
      </p:sp>
    </p:spTree>
    <p:extLst>
      <p:ext uri="{BB962C8B-B14F-4D97-AF65-F5344CB8AC3E}">
        <p14:creationId xmlns:p14="http://schemas.microsoft.com/office/powerpoint/2010/main" val="88727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znaků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ISO </a:t>
            </a:r>
            <a:r>
              <a:rPr lang="cs-CZ" dirty="0" smtClean="0"/>
              <a:t>8859.2 - též </a:t>
            </a:r>
            <a:r>
              <a:rPr lang="cs-CZ" dirty="0"/>
              <a:t>ECMA 94, Latin2, MS Windows 3.0; kódová stránka 852</a:t>
            </a:r>
          </a:p>
          <a:p>
            <a:r>
              <a:rPr lang="cs-CZ" dirty="0"/>
              <a:t>ANSI </a:t>
            </a:r>
            <a:r>
              <a:rPr lang="cs-CZ" dirty="0" smtClean="0"/>
              <a:t>1250 - též </a:t>
            </a:r>
            <a:r>
              <a:rPr lang="cs-CZ" dirty="0"/>
              <a:t>Win31EE; kódová stránka 1250</a:t>
            </a:r>
          </a:p>
          <a:p>
            <a:r>
              <a:rPr lang="cs-CZ" dirty="0"/>
              <a:t>CP </a:t>
            </a:r>
            <a:r>
              <a:rPr lang="cs-CZ" dirty="0" smtClean="0"/>
              <a:t>895 - kód </a:t>
            </a:r>
            <a:r>
              <a:rPr lang="cs-CZ" dirty="0"/>
              <a:t>Kamenických</a:t>
            </a:r>
          </a:p>
          <a:p>
            <a:r>
              <a:rPr lang="cs-CZ" dirty="0" err="1" smtClean="0"/>
              <a:t>UniCode</a:t>
            </a:r>
            <a:r>
              <a:rPr lang="cs-CZ" dirty="0"/>
              <a:t> </a:t>
            </a:r>
            <a:r>
              <a:rPr lang="cs-CZ" dirty="0" smtClean="0"/>
              <a:t>- 1 </a:t>
            </a:r>
            <a:r>
              <a:rPr lang="cs-CZ" dirty="0"/>
              <a:t>znak v 16 bitech (65535 znaků celkem</a:t>
            </a:r>
            <a:r>
              <a:rPr lang="cs-CZ" dirty="0" smtClean="0"/>
              <a:t>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0714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Zvláštní znaky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b="1" dirty="0"/>
              <a:t>"</a:t>
            </a:r>
            <a:r>
              <a:rPr lang="cs-CZ" dirty="0"/>
              <a:t>	označení palců a úhlových vteřin, kód 0034</a:t>
            </a:r>
          </a:p>
          <a:p>
            <a:r>
              <a:rPr lang="cs-CZ" b="1" dirty="0"/>
              <a:t>&amp;</a:t>
            </a:r>
            <a:r>
              <a:rPr lang="cs-CZ" dirty="0"/>
              <a:t>	ampersand, et, kód 0038, ve významu spojky a spojuje dvě jména v názvu firmy</a:t>
            </a:r>
          </a:p>
          <a:p>
            <a:r>
              <a:rPr lang="cs-CZ" b="1" dirty="0"/>
              <a:t>*</a:t>
            </a:r>
            <a:r>
              <a:rPr lang="cs-CZ" dirty="0"/>
              <a:t>	hvězdička (</a:t>
            </a:r>
            <a:r>
              <a:rPr lang="cs-CZ" dirty="0" err="1"/>
              <a:t>asterix</a:t>
            </a:r>
            <a:r>
              <a:rPr lang="cs-CZ" dirty="0"/>
              <a:t>), k označení narození se odděluje od čísla zúženou nezlomitelnou mezerou</a:t>
            </a:r>
          </a:p>
          <a:p>
            <a:r>
              <a:rPr lang="cs-CZ" b="1" dirty="0"/>
              <a:t>/</a:t>
            </a:r>
            <a:r>
              <a:rPr lang="cs-CZ" dirty="0"/>
              <a:t>	lomítko, kód 0047, se používá v sazbě zlomku a v textu ve významu od/do (</a:t>
            </a:r>
            <a:r>
              <a:rPr lang="cs-CZ" dirty="0" err="1"/>
              <a:t>šk.rok</a:t>
            </a:r>
            <a:r>
              <a:rPr lang="cs-CZ" dirty="0"/>
              <a:t> 1996/97)</a:t>
            </a:r>
          </a:p>
          <a:p>
            <a:r>
              <a:rPr lang="cs-CZ" b="1" dirty="0"/>
              <a:t>~</a:t>
            </a:r>
            <a:r>
              <a:rPr lang="cs-CZ" dirty="0"/>
              <a:t>	tilda, kód 0126, používá se ve slovnících a rejstřících k označení opakujícího se hesla</a:t>
            </a:r>
          </a:p>
          <a:p>
            <a:r>
              <a:rPr lang="cs-CZ" b="1" dirty="0"/>
              <a:t>…</a:t>
            </a:r>
            <a:r>
              <a:rPr lang="cs-CZ" dirty="0"/>
              <a:t>	tři tečky mají vlastní kód 0133.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53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Zvláštní znaky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Při zadávání kódové hodnoty znaku pomocí klávesy Alt je ve Windows nutno zadávat úvodní nulu, aby byl vzat z kódové stránky 1250. Bez úvodní nuly bude znak vzat z kódové stránky 852 (Latin2).</a:t>
            </a:r>
          </a:p>
          <a:p>
            <a:endParaRPr lang="cs-CZ" b="1" dirty="0" smtClean="0"/>
          </a:p>
          <a:p>
            <a:r>
              <a:rPr lang="cs-CZ" b="1" dirty="0" smtClean="0"/>
              <a:t>†</a:t>
            </a:r>
            <a:r>
              <a:rPr lang="cs-CZ" dirty="0"/>
              <a:t>	křížek, kód 0134, používá se k označení úmrtí, odděluje se od čísla zúženou nezlomitelnou mezerou</a:t>
            </a:r>
          </a:p>
          <a:p>
            <a:r>
              <a:rPr lang="cs-CZ" dirty="0"/>
              <a:t>‰	promile, hodnota 0137</a:t>
            </a:r>
          </a:p>
          <a:p>
            <a:r>
              <a:rPr lang="cs-CZ" b="1" dirty="0"/>
              <a:t>–</a:t>
            </a:r>
            <a:r>
              <a:rPr lang="cs-CZ" dirty="0"/>
              <a:t>	mínus (0150), má šířku jako plus + (0043)</a:t>
            </a:r>
          </a:p>
          <a:p>
            <a:r>
              <a:rPr lang="cs-CZ" b="1" dirty="0"/>
              <a:t>™</a:t>
            </a:r>
            <a:r>
              <a:rPr lang="cs-CZ" dirty="0"/>
              <a:t>	</a:t>
            </a:r>
            <a:r>
              <a:rPr lang="cs-CZ" dirty="0" err="1"/>
              <a:t>TradeMark</a:t>
            </a:r>
            <a:r>
              <a:rPr lang="cs-CZ" dirty="0"/>
              <a:t>, hodnota 0153; je těsně za slovem bez oddělení mezerou</a:t>
            </a:r>
          </a:p>
          <a:p>
            <a:r>
              <a:rPr lang="cs-CZ" b="1" dirty="0"/>
              <a:t>Ł</a:t>
            </a:r>
            <a:r>
              <a:rPr lang="cs-CZ" dirty="0"/>
              <a:t>	anglická libra, hodnota 0163 v kódu </a:t>
            </a:r>
          </a:p>
          <a:p>
            <a:r>
              <a:rPr lang="cs-CZ" b="1" dirty="0"/>
              <a:t>§</a:t>
            </a:r>
            <a:r>
              <a:rPr lang="cs-CZ" dirty="0"/>
              <a:t>	paragraf; ve spojení s číslem oddělen zúženou mezerou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2046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Zvláštní znaky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b="1" dirty="0"/>
              <a:t>©</a:t>
            </a:r>
            <a:r>
              <a:rPr lang="cs-CZ" dirty="0"/>
              <a:t>	Copyright, hodnota 0169; je před jménem vlastníka autorských práv oddělena mezerou</a:t>
            </a:r>
          </a:p>
          <a:p>
            <a:r>
              <a:rPr lang="cs-CZ" b="1" dirty="0"/>
              <a:t>®</a:t>
            </a:r>
            <a:r>
              <a:rPr lang="cs-CZ" dirty="0"/>
              <a:t>	</a:t>
            </a:r>
            <a:r>
              <a:rPr lang="cs-CZ" dirty="0" err="1"/>
              <a:t>Registered</a:t>
            </a:r>
            <a:r>
              <a:rPr lang="cs-CZ" dirty="0"/>
              <a:t>, hodnota 0174;  je těsně za slovem oddělena mezerou; na středu řádku nebo horní index</a:t>
            </a:r>
          </a:p>
          <a:p>
            <a:r>
              <a:rPr lang="cs-CZ" dirty="0"/>
              <a:t>°	stupeň, kód 0176, pro označení teploty (20 °C), množství alkoholu (10°) či úhlových stupňů (90°).</a:t>
            </a:r>
          </a:p>
          <a:p>
            <a:r>
              <a:rPr lang="cs-CZ" b="1" dirty="0"/>
              <a:t>×</a:t>
            </a:r>
            <a:r>
              <a:rPr lang="cs-CZ" dirty="0"/>
              <a:t>	krát, kód 0215, pro označení násobení</a:t>
            </a:r>
          </a:p>
          <a:p>
            <a:r>
              <a:rPr lang="cs-CZ" b="1" dirty="0"/>
              <a:t>ß</a:t>
            </a:r>
            <a:r>
              <a:rPr lang="cs-CZ" dirty="0"/>
              <a:t>	Kód 0223. Ostré německé ß se nemá zaměňovat s řeckým beta. Existuje pouze jako </a:t>
            </a:r>
            <a:r>
              <a:rPr lang="cs-CZ" dirty="0" err="1"/>
              <a:t>minuska</a:t>
            </a:r>
            <a:r>
              <a:rPr lang="cs-CZ" dirty="0"/>
              <a:t>.</a:t>
            </a:r>
          </a:p>
          <a:p>
            <a:pPr lvl="1"/>
            <a:r>
              <a:rPr lang="cs-CZ" dirty="0" smtClean="0"/>
              <a:t>Ve </a:t>
            </a:r>
            <a:r>
              <a:rPr lang="cs-CZ" dirty="0"/>
              <a:t>verzálkové sazbě se rozepisuje jako SS, např. </a:t>
            </a:r>
            <a:r>
              <a:rPr lang="cs-CZ" dirty="0" err="1"/>
              <a:t>Maßnahme</a:t>
            </a:r>
            <a:r>
              <a:rPr lang="cs-CZ" dirty="0"/>
              <a:t> = MASSNAHME.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1650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Font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Souhrn několika řezů téhož písma.</a:t>
            </a:r>
          </a:p>
          <a:p>
            <a:pPr lvl="1"/>
            <a:r>
              <a:rPr lang="cs-CZ" dirty="0"/>
              <a:t>Bitmapový - pevně daná velikost, při zvětšení zubaté.</a:t>
            </a:r>
          </a:p>
          <a:p>
            <a:pPr lvl="1"/>
            <a:r>
              <a:rPr lang="cs-CZ" dirty="0" err="1"/>
              <a:t>TrueType</a:t>
            </a:r>
            <a:r>
              <a:rPr lang="cs-CZ" dirty="0"/>
              <a:t> - v souboru *.TTF plus případně další řídicí (*.FOT ve </a:t>
            </a:r>
            <a:r>
              <a:rPr lang="cs-CZ" dirty="0" err="1"/>
              <a:t>Win</a:t>
            </a:r>
            <a:r>
              <a:rPr lang="cs-CZ" dirty="0"/>
              <a:t> 3.1).  Písmena jsou definována pomocí </a:t>
            </a:r>
            <a:r>
              <a:rPr lang="cs-CZ" dirty="0" err="1"/>
              <a:t>Bézierových</a:t>
            </a:r>
            <a:r>
              <a:rPr lang="cs-CZ" dirty="0"/>
              <a:t> </a:t>
            </a:r>
            <a:r>
              <a:rPr lang="cs-CZ" dirty="0" err="1"/>
              <a:t>kvadrtických</a:t>
            </a:r>
            <a:r>
              <a:rPr lang="cs-CZ" dirty="0"/>
              <a:t> křivek; část inteligence je uvnitř fontu.</a:t>
            </a:r>
          </a:p>
          <a:p>
            <a:pPr lvl="1"/>
            <a:r>
              <a:rPr lang="cs-CZ" dirty="0"/>
              <a:t>AdobeType1 - dvě části (*.PFB a *.PFM, podle aplikace též různé doplňkové soubory).  Písmena jsou definována pomocí přesunů, úseček a </a:t>
            </a:r>
            <a:r>
              <a:rPr lang="cs-CZ" dirty="0" err="1"/>
              <a:t>Bézierových</a:t>
            </a:r>
            <a:r>
              <a:rPr lang="cs-CZ" dirty="0"/>
              <a:t> kubických křivek; zkvalitnění písma se dá dosáhnout použitím vylepšeného rastrovacího programu.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1048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Font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cs-CZ" dirty="0" err="1"/>
              <a:t>Pi</a:t>
            </a:r>
            <a:r>
              <a:rPr lang="cs-CZ" dirty="0"/>
              <a:t> fonty - nepísmenkový font se zvláštními značkami: </a:t>
            </a:r>
            <a:r>
              <a:rPr lang="cs-CZ" dirty="0" err="1"/>
              <a:t>WindDings</a:t>
            </a:r>
            <a:r>
              <a:rPr lang="cs-CZ" dirty="0"/>
              <a:t>, </a:t>
            </a:r>
            <a:r>
              <a:rPr lang="cs-CZ" dirty="0" err="1"/>
              <a:t>ZapfDingbats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GX-fonty - písmenkové fonty s ligaturami a zvláštními znaky pro začátky či konce řádků, mívají i přes tisíc znaků.</a:t>
            </a:r>
          </a:p>
          <a:p>
            <a:pPr lvl="1"/>
            <a:r>
              <a:rPr lang="cs-CZ" dirty="0"/>
              <a:t>MM-fonty - vícerozměrné fonty s elektronickým generováním různých řezů.</a:t>
            </a:r>
          </a:p>
          <a:p>
            <a:pPr lvl="1"/>
            <a:r>
              <a:rPr lang="cs-CZ" dirty="0" err="1"/>
              <a:t>Polotypy</a:t>
            </a:r>
            <a:r>
              <a:rPr lang="cs-CZ" dirty="0"/>
              <a:t> </a:t>
            </a:r>
            <a:r>
              <a:rPr lang="cs-CZ" dirty="0" err="1"/>
              <a:t>Nepo</a:t>
            </a:r>
            <a:r>
              <a:rPr lang="cs-CZ" dirty="0"/>
              <a:t> - knihtisk pro titulky; skládá se z omezeného počtu (asi 6 až 10) kuželek.</a:t>
            </a:r>
          </a:p>
          <a:p>
            <a:r>
              <a:rPr lang="cs-CZ" dirty="0"/>
              <a:t>Znaky lze zadávat příslušnými klávesami nebo číselným kódem (Alt+...).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1183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Klasifikace písem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Klasifikace písem je u nás dána oborovou normou ON 88 1101.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51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Knižní úpravy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144963"/>
          </a:xfrm>
        </p:spPr>
        <p:txBody>
          <a:bodyPr/>
          <a:lstStyle/>
          <a:p>
            <a:r>
              <a:rPr lang="cs-CZ" dirty="0"/>
              <a:t>Knižní úprava má trojí úlohu:</a:t>
            </a:r>
          </a:p>
          <a:p>
            <a:pPr lvl="1"/>
            <a:r>
              <a:rPr lang="cs-CZ" dirty="0" smtClean="0"/>
              <a:t>zprostředkování </a:t>
            </a:r>
            <a:r>
              <a:rPr lang="cs-CZ" dirty="0"/>
              <a:t>textu ­ nárok na účinnou a smyslu odpovídající reprodukci obsahu,</a:t>
            </a:r>
          </a:p>
          <a:p>
            <a:pPr lvl="1"/>
            <a:r>
              <a:rPr lang="cs-CZ" dirty="0" smtClean="0"/>
              <a:t>respektování </a:t>
            </a:r>
            <a:r>
              <a:rPr lang="cs-CZ" dirty="0"/>
              <a:t>potřeb čtenáře,</a:t>
            </a:r>
          </a:p>
          <a:p>
            <a:pPr lvl="1"/>
            <a:r>
              <a:rPr lang="cs-CZ" dirty="0" smtClean="0"/>
              <a:t>a </a:t>
            </a:r>
            <a:r>
              <a:rPr lang="cs-CZ" dirty="0"/>
              <a:t>usilování o vytvoření krásné knihy, aniž by přitom krásná úprava přehlušovala všechno ostatní.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9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smtClean="0"/>
              <a:t>písma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Antikva - stínovaná s patkami (Roman), dynamická (Garamond, </a:t>
            </a:r>
            <a:r>
              <a:rPr lang="cs-CZ" dirty="0" err="1"/>
              <a:t>Palatino</a:t>
            </a:r>
            <a:r>
              <a:rPr lang="cs-CZ" dirty="0"/>
              <a:t>, Roman, </a:t>
            </a:r>
            <a:r>
              <a:rPr lang="cs-CZ" dirty="0" err="1"/>
              <a:t>Times</a:t>
            </a:r>
            <a:r>
              <a:rPr lang="cs-CZ" dirty="0"/>
              <a:t>), přechodová (</a:t>
            </a:r>
            <a:r>
              <a:rPr lang="cs-CZ" dirty="0" err="1"/>
              <a:t>Baskerville</a:t>
            </a:r>
            <a:r>
              <a:rPr lang="cs-CZ" dirty="0"/>
              <a:t>),  statická (Bodoni, </a:t>
            </a:r>
            <a:r>
              <a:rPr lang="cs-CZ" dirty="0" err="1"/>
              <a:t>Didot</a:t>
            </a:r>
            <a:r>
              <a:rPr lang="cs-CZ" dirty="0"/>
              <a:t>, </a:t>
            </a:r>
            <a:r>
              <a:rPr lang="cs-CZ" dirty="0" err="1"/>
              <a:t>Century</a:t>
            </a:r>
            <a:r>
              <a:rPr lang="cs-CZ" dirty="0"/>
              <a:t> </a:t>
            </a:r>
            <a:r>
              <a:rPr lang="cs-CZ" dirty="0" err="1"/>
              <a:t>Schoolbook</a:t>
            </a:r>
            <a:r>
              <a:rPr lang="cs-CZ" dirty="0"/>
              <a:t>),  lineární (</a:t>
            </a:r>
            <a:r>
              <a:rPr lang="cs-CZ" dirty="0" err="1"/>
              <a:t>Friz</a:t>
            </a:r>
            <a:r>
              <a:rPr lang="cs-CZ" dirty="0"/>
              <a:t> </a:t>
            </a:r>
            <a:r>
              <a:rPr lang="cs-CZ" dirty="0" err="1"/>
              <a:t>Quadrata</a:t>
            </a:r>
            <a:r>
              <a:rPr lang="cs-CZ" dirty="0"/>
              <a:t>, Optima).</a:t>
            </a:r>
          </a:p>
          <a:p>
            <a:r>
              <a:rPr lang="cs-CZ" dirty="0" err="1"/>
              <a:t>Grotesk</a:t>
            </a:r>
            <a:r>
              <a:rPr lang="cs-CZ" dirty="0"/>
              <a:t> - bezpatkový (ve Windows </a:t>
            </a:r>
            <a:r>
              <a:rPr lang="cs-CZ" dirty="0" err="1"/>
              <a:t>Swiss</a:t>
            </a:r>
            <a:r>
              <a:rPr lang="cs-CZ" dirty="0"/>
              <a:t>),  statický (</a:t>
            </a:r>
            <a:r>
              <a:rPr lang="cs-CZ" dirty="0" err="1"/>
              <a:t>Helvetica</a:t>
            </a:r>
            <a:r>
              <a:rPr lang="cs-CZ" dirty="0"/>
              <a:t>, Univers),  dynamický (</a:t>
            </a:r>
            <a:r>
              <a:rPr lang="cs-CZ" dirty="0" err="1"/>
              <a:t>Arial</a:t>
            </a:r>
            <a:r>
              <a:rPr lang="cs-CZ" dirty="0"/>
              <a:t>, </a:t>
            </a:r>
            <a:r>
              <a:rPr lang="cs-CZ" dirty="0" err="1"/>
              <a:t>Switzerland</a:t>
            </a:r>
            <a:r>
              <a:rPr lang="cs-CZ" dirty="0"/>
              <a:t>).</a:t>
            </a:r>
          </a:p>
          <a:p>
            <a:r>
              <a:rPr lang="cs-CZ" dirty="0" err="1"/>
              <a:t>Courier</a:t>
            </a:r>
            <a:r>
              <a:rPr lang="cs-CZ" dirty="0"/>
              <a:t> - neproporcionální, písmo psacího stroje; ve Windows zváno </a:t>
            </a:r>
            <a:r>
              <a:rPr lang="cs-CZ" dirty="0" err="1"/>
              <a:t>Modern</a:t>
            </a:r>
            <a:r>
              <a:rPr lang="cs-CZ" dirty="0"/>
              <a:t>.</a:t>
            </a:r>
          </a:p>
          <a:p>
            <a:r>
              <a:rPr lang="cs-CZ" dirty="0"/>
              <a:t>Lomené písmo - pochází z gotiky, např. švabach.</a:t>
            </a:r>
          </a:p>
          <a:p>
            <a:r>
              <a:rPr lang="cs-CZ" dirty="0"/>
              <a:t>Skript – psací (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Script</a:t>
            </a:r>
            <a:r>
              <a:rPr lang="cs-CZ" dirty="0"/>
              <a:t>, Slogan, </a:t>
            </a:r>
            <a:r>
              <a:rPr lang="cs-CZ" dirty="0" err="1"/>
              <a:t>Kastler</a:t>
            </a:r>
            <a:r>
              <a:rPr lang="cs-CZ" dirty="0"/>
              <a:t>, Impuls).</a:t>
            </a:r>
          </a:p>
          <a:p>
            <a:r>
              <a:rPr lang="cs-CZ" dirty="0"/>
              <a:t>Zdobená písma - pro nápisy, loga, značky; ve Windows zváno </a:t>
            </a:r>
            <a:r>
              <a:rPr lang="cs-CZ" dirty="0" err="1"/>
              <a:t>Decorative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7541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Řez písma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 smtClean="0"/>
              <a:t>Normal</a:t>
            </a:r>
            <a:r>
              <a:rPr lang="cs-CZ" dirty="0" smtClean="0"/>
              <a:t> </a:t>
            </a:r>
            <a:r>
              <a:rPr lang="cs-CZ" dirty="0"/>
              <a:t>(základní, obyčejné, </a:t>
            </a:r>
            <a:r>
              <a:rPr lang="cs-CZ" dirty="0" err="1"/>
              <a:t>regular</a:t>
            </a:r>
            <a:r>
              <a:rPr lang="cs-CZ" dirty="0"/>
              <a:t>),  </a:t>
            </a:r>
            <a:r>
              <a:rPr lang="cs-CZ" dirty="0" err="1"/>
              <a:t>Bold</a:t>
            </a:r>
            <a:r>
              <a:rPr lang="cs-CZ" dirty="0"/>
              <a:t> (tučné - pravé a elektronické),  </a:t>
            </a:r>
            <a:r>
              <a:rPr lang="cs-CZ" dirty="0" err="1"/>
              <a:t>Italic</a:t>
            </a:r>
            <a:r>
              <a:rPr lang="cs-CZ" dirty="0"/>
              <a:t> (kurzíva - pravá a elektronická),  </a:t>
            </a:r>
            <a:r>
              <a:rPr lang="cs-CZ" dirty="0" err="1"/>
              <a:t>Bold</a:t>
            </a:r>
            <a:r>
              <a:rPr lang="cs-CZ" dirty="0"/>
              <a:t> </a:t>
            </a:r>
            <a:r>
              <a:rPr lang="cs-CZ" dirty="0" err="1"/>
              <a:t>Italic</a:t>
            </a:r>
            <a:r>
              <a:rPr lang="cs-CZ" dirty="0"/>
              <a:t> (tučná kurzíva).</a:t>
            </a:r>
          </a:p>
          <a:p>
            <a:r>
              <a:rPr lang="cs-CZ" dirty="0"/>
              <a:t>Stupně tučnosti písma (přibližně, záleží na autorech): </a:t>
            </a:r>
            <a:r>
              <a:rPr lang="cs-CZ" dirty="0" err="1"/>
              <a:t>Thin</a:t>
            </a:r>
            <a:r>
              <a:rPr lang="cs-CZ" dirty="0"/>
              <a:t>, </a:t>
            </a:r>
            <a:r>
              <a:rPr lang="cs-CZ" dirty="0" err="1"/>
              <a:t>Light</a:t>
            </a:r>
            <a:r>
              <a:rPr lang="cs-CZ" dirty="0"/>
              <a:t>, </a:t>
            </a:r>
            <a:r>
              <a:rPr lang="cs-CZ" dirty="0" err="1"/>
              <a:t>Regular</a:t>
            </a:r>
            <a:r>
              <a:rPr lang="cs-CZ" dirty="0"/>
              <a:t> = </a:t>
            </a:r>
            <a:r>
              <a:rPr lang="cs-CZ" dirty="0" err="1"/>
              <a:t>Normal</a:t>
            </a:r>
            <a:r>
              <a:rPr lang="cs-CZ" dirty="0"/>
              <a:t> = Roman, </a:t>
            </a:r>
            <a:r>
              <a:rPr lang="cs-CZ" dirty="0" err="1"/>
              <a:t>Demibold</a:t>
            </a:r>
            <a:r>
              <a:rPr lang="cs-CZ" dirty="0"/>
              <a:t> = Medium, </a:t>
            </a:r>
            <a:r>
              <a:rPr lang="cs-CZ" dirty="0" err="1"/>
              <a:t>Bold</a:t>
            </a:r>
            <a:r>
              <a:rPr lang="cs-CZ" dirty="0"/>
              <a:t>, </a:t>
            </a:r>
            <a:r>
              <a:rPr lang="cs-CZ" dirty="0" err="1"/>
              <a:t>Extrabold</a:t>
            </a:r>
            <a:r>
              <a:rPr lang="cs-CZ" dirty="0"/>
              <a:t> = </a:t>
            </a:r>
            <a:r>
              <a:rPr lang="cs-CZ" dirty="0" err="1"/>
              <a:t>Heavy</a:t>
            </a:r>
            <a:r>
              <a:rPr lang="cs-CZ" dirty="0"/>
              <a:t>, Black = </a:t>
            </a:r>
            <a:r>
              <a:rPr lang="cs-CZ" dirty="0" err="1"/>
              <a:t>Nord</a:t>
            </a:r>
            <a:r>
              <a:rPr lang="cs-CZ" dirty="0"/>
              <a:t> = </a:t>
            </a:r>
            <a:r>
              <a:rPr lang="cs-CZ" dirty="0" err="1"/>
              <a:t>Ultrabold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1810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t="25277" r="5054" b="7634"/>
          <a:stretch/>
        </p:blipFill>
        <p:spPr bwMode="auto">
          <a:xfrm>
            <a:off x="-16554" y="18794"/>
            <a:ext cx="9160554" cy="685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1139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Velikost písma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/>
              <a:t>Stupeň písma (výška) je rozdíl mezi horní a spodní dotažnicí. V počítačích se výška udává v typografických bodech (point):  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1 </a:t>
            </a:r>
            <a:r>
              <a:rPr lang="cs-CZ" dirty="0" err="1"/>
              <a:t>pt</a:t>
            </a:r>
            <a:r>
              <a:rPr lang="cs-CZ" dirty="0"/>
              <a:t> = 0,3528 mm   (12 </a:t>
            </a:r>
            <a:r>
              <a:rPr lang="cs-CZ" dirty="0" err="1"/>
              <a:t>pt</a:t>
            </a:r>
            <a:r>
              <a:rPr lang="cs-CZ" dirty="0"/>
              <a:t> = 1 </a:t>
            </a:r>
            <a:r>
              <a:rPr lang="cs-CZ" dirty="0" err="1"/>
              <a:t>pica</a:t>
            </a:r>
            <a:r>
              <a:rPr lang="cs-CZ" dirty="0"/>
              <a:t>, 72 </a:t>
            </a:r>
            <a:r>
              <a:rPr lang="cs-CZ" dirty="0" err="1"/>
              <a:t>pt</a:t>
            </a:r>
            <a:r>
              <a:rPr lang="cs-CZ" dirty="0"/>
              <a:t> = 6 </a:t>
            </a:r>
            <a:r>
              <a:rPr lang="cs-CZ" dirty="0" err="1"/>
              <a:t>pica</a:t>
            </a:r>
            <a:r>
              <a:rPr lang="cs-CZ" dirty="0"/>
              <a:t> = 1 palec = 2,54 cm)</a:t>
            </a:r>
          </a:p>
          <a:p>
            <a:r>
              <a:rPr lang="cs-CZ" dirty="0"/>
              <a:t>Šířka písma:  </a:t>
            </a:r>
            <a:r>
              <a:rPr lang="cs-CZ" dirty="0" err="1"/>
              <a:t>čtverčík</a:t>
            </a:r>
            <a:r>
              <a:rPr lang="cs-CZ" dirty="0"/>
              <a:t> (šířka rovna výšce; </a:t>
            </a:r>
            <a:r>
              <a:rPr lang="cs-CZ" dirty="0" err="1"/>
              <a:t>em-space</a:t>
            </a:r>
            <a:r>
              <a:rPr lang="cs-CZ" dirty="0"/>
              <a:t>, </a:t>
            </a:r>
            <a:r>
              <a:rPr lang="cs-CZ" dirty="0" err="1"/>
              <a:t>em-dash</a:t>
            </a:r>
            <a:r>
              <a:rPr lang="cs-CZ" dirty="0"/>
              <a:t>),  </a:t>
            </a:r>
            <a:r>
              <a:rPr lang="cs-CZ" dirty="0" err="1"/>
              <a:t>půlčtverčík</a:t>
            </a:r>
            <a:r>
              <a:rPr lang="cs-CZ" dirty="0"/>
              <a:t> (</a:t>
            </a:r>
            <a:r>
              <a:rPr lang="cs-CZ" dirty="0" err="1"/>
              <a:t>obv</a:t>
            </a:r>
            <a:r>
              <a:rPr lang="cs-CZ" dirty="0"/>
              <a:t>. šířka číslic; en-</a:t>
            </a:r>
            <a:r>
              <a:rPr lang="cs-CZ" dirty="0" err="1"/>
              <a:t>space</a:t>
            </a:r>
            <a:r>
              <a:rPr lang="cs-CZ" dirty="0"/>
              <a:t>, en-</a:t>
            </a:r>
            <a:r>
              <a:rPr lang="cs-CZ" dirty="0" err="1"/>
              <a:t>dash</a:t>
            </a:r>
            <a:r>
              <a:rPr lang="cs-CZ" dirty="0"/>
              <a:t>),  fonty s nulovou šířkou některých písmen (Inter).</a:t>
            </a:r>
          </a:p>
          <a:p>
            <a:r>
              <a:rPr lang="cs-CZ" dirty="0"/>
              <a:t>Pojmenování stupňů písma:</a:t>
            </a:r>
          </a:p>
          <a:p>
            <a:pPr lvl="1"/>
            <a:r>
              <a:rPr lang="cs-CZ" dirty="0" smtClean="0"/>
              <a:t>5 </a:t>
            </a:r>
            <a:r>
              <a:rPr lang="cs-CZ" dirty="0"/>
              <a:t>- </a:t>
            </a:r>
            <a:r>
              <a:rPr lang="cs-CZ" dirty="0" err="1"/>
              <a:t>perl</a:t>
            </a:r>
            <a:r>
              <a:rPr lang="cs-CZ" dirty="0"/>
              <a:t>,  8 - petit,  9 - borgis,  10 - garmond,  12 - cicero,  16 - tercie,  18 - parangon,  20 - text</a:t>
            </a:r>
            <a:r>
              <a:rPr lang="cs-CZ" dirty="0" smtClean="0"/>
              <a:t>.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740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Typografický měrný systém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 smtClean="0"/>
              <a:t>Didotův</a:t>
            </a:r>
            <a:r>
              <a:rPr lang="cs-CZ" dirty="0" smtClean="0"/>
              <a:t> </a:t>
            </a:r>
            <a:r>
              <a:rPr lang="cs-CZ" dirty="0"/>
              <a:t>­ užívaný v Evropě mimo Anglii a Švýcarsko</a:t>
            </a:r>
          </a:p>
          <a:p>
            <a:pPr lvl="1"/>
            <a:r>
              <a:rPr lang="cs-CZ" dirty="0" smtClean="0"/>
              <a:t>1 </a:t>
            </a:r>
            <a:r>
              <a:rPr lang="cs-CZ" dirty="0"/>
              <a:t>bod = 0,3759 mm (typografický bod či </a:t>
            </a:r>
            <a:r>
              <a:rPr lang="cs-CZ" dirty="0" err="1"/>
              <a:t>Didotův</a:t>
            </a:r>
            <a:r>
              <a:rPr lang="cs-CZ" dirty="0"/>
              <a:t> bod)</a:t>
            </a:r>
          </a:p>
          <a:p>
            <a:pPr lvl="1"/>
            <a:r>
              <a:rPr lang="cs-CZ" dirty="0" smtClean="0"/>
              <a:t>12 </a:t>
            </a:r>
            <a:r>
              <a:rPr lang="cs-CZ" dirty="0"/>
              <a:t>bodů = 1 cicero = 4,513 mm</a:t>
            </a:r>
          </a:p>
          <a:p>
            <a:r>
              <a:rPr lang="cs-CZ" dirty="0" err="1" smtClean="0"/>
              <a:t>pica</a:t>
            </a:r>
            <a:r>
              <a:rPr lang="cs-CZ" dirty="0" smtClean="0"/>
              <a:t> </a:t>
            </a:r>
            <a:r>
              <a:rPr lang="cs-CZ" dirty="0"/>
              <a:t>(</a:t>
            </a:r>
            <a:r>
              <a:rPr lang="cs-CZ" dirty="0" err="1"/>
              <a:t>pajka</a:t>
            </a:r>
            <a:r>
              <a:rPr lang="cs-CZ" dirty="0"/>
              <a:t>) ­ používaný v angloamerických zemích</a:t>
            </a:r>
          </a:p>
          <a:p>
            <a:pPr lvl="1"/>
            <a:r>
              <a:rPr lang="cs-CZ" dirty="0" smtClean="0"/>
              <a:t>1 </a:t>
            </a:r>
            <a:r>
              <a:rPr lang="cs-CZ" dirty="0"/>
              <a:t>bod = 0,351 mm (bod )</a:t>
            </a:r>
          </a:p>
          <a:p>
            <a:pPr lvl="1"/>
            <a:r>
              <a:rPr lang="cs-CZ" dirty="0" smtClean="0"/>
              <a:t>12 </a:t>
            </a:r>
            <a:r>
              <a:rPr lang="cs-CZ" dirty="0"/>
              <a:t>bodů = 1 </a:t>
            </a:r>
            <a:r>
              <a:rPr lang="cs-CZ" dirty="0" err="1"/>
              <a:t>pica</a:t>
            </a:r>
            <a:r>
              <a:rPr lang="cs-CZ" dirty="0"/>
              <a:t> = 4,23 mm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1480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Stupně písma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Vychází z pojmu bod (tedy dvou typů bodů)</a:t>
            </a:r>
          </a:p>
          <a:p>
            <a:pPr lvl="1"/>
            <a:r>
              <a:rPr lang="cs-CZ" dirty="0" smtClean="0"/>
              <a:t>briliant</a:t>
            </a:r>
            <a:r>
              <a:rPr lang="cs-CZ" dirty="0"/>
              <a:t>: 3 body / 1,128 mm (cca 0,75; 0,7 mm)</a:t>
            </a:r>
          </a:p>
          <a:p>
            <a:pPr lvl="1"/>
            <a:r>
              <a:rPr lang="cs-CZ" dirty="0" smtClean="0"/>
              <a:t>diamant</a:t>
            </a:r>
            <a:r>
              <a:rPr lang="cs-CZ" dirty="0"/>
              <a:t>: 4 body / 1,504 mm (cca 1; 0,93 mm)</a:t>
            </a:r>
          </a:p>
          <a:p>
            <a:pPr lvl="1"/>
            <a:r>
              <a:rPr lang="cs-CZ" dirty="0" smtClean="0"/>
              <a:t>petit</a:t>
            </a:r>
            <a:r>
              <a:rPr lang="cs-CZ" dirty="0"/>
              <a:t>: 8 bodů / 3,009 mm (cca 1,99; 1,87 mm)</a:t>
            </a:r>
          </a:p>
          <a:p>
            <a:pPr lvl="1"/>
            <a:r>
              <a:rPr lang="cs-CZ" dirty="0" smtClean="0"/>
              <a:t>garamond:10 </a:t>
            </a:r>
            <a:r>
              <a:rPr lang="cs-CZ" dirty="0"/>
              <a:t>bodů / 3,761 mm (cca 2,49; 2,34 mm)</a:t>
            </a:r>
          </a:p>
          <a:p>
            <a:pPr lvl="1"/>
            <a:r>
              <a:rPr lang="cs-CZ" dirty="0" smtClean="0"/>
              <a:t>cicero</a:t>
            </a:r>
            <a:r>
              <a:rPr lang="cs-CZ" dirty="0"/>
              <a:t>: 12 bodů / 4,513 mm (cca 2,99 2,8 mm)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6925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Slovo - efekty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Verzálky (</a:t>
            </a:r>
            <a:r>
              <a:rPr lang="cs-CZ" dirty="0" err="1"/>
              <a:t>All</a:t>
            </a:r>
            <a:r>
              <a:rPr lang="cs-CZ" dirty="0"/>
              <a:t> Caps):  všechna písmena velká, např. </a:t>
            </a:r>
            <a:r>
              <a:rPr lang="cs-CZ" cap="all" dirty="0"/>
              <a:t>Wolfgang Goethe.</a:t>
            </a:r>
            <a:endParaRPr lang="cs-CZ" dirty="0"/>
          </a:p>
          <a:p>
            <a:r>
              <a:rPr lang="cs-CZ" dirty="0"/>
              <a:t>Kapitálky (</a:t>
            </a:r>
            <a:r>
              <a:rPr lang="cs-CZ" dirty="0" err="1"/>
              <a:t>Small</a:t>
            </a:r>
            <a:r>
              <a:rPr lang="cs-CZ" dirty="0"/>
              <a:t> Caps):  malá i velká písmena jsou majuskule, např. </a:t>
            </a:r>
            <a:r>
              <a:rPr lang="cs-CZ" cap="small" dirty="0"/>
              <a:t>Wolfgang Goethe.</a:t>
            </a:r>
            <a:endParaRPr lang="cs-CZ" dirty="0"/>
          </a:p>
          <a:p>
            <a:r>
              <a:rPr lang="cs-CZ" dirty="0"/>
              <a:t>Index horní (exponent, </a:t>
            </a:r>
            <a:r>
              <a:rPr lang="cs-CZ" dirty="0" err="1"/>
              <a:t>superscript</a:t>
            </a:r>
            <a:r>
              <a:rPr lang="cs-CZ" dirty="0"/>
              <a:t>): </a:t>
            </a:r>
            <a:r>
              <a:rPr lang="cs-CZ" dirty="0" err="1"/>
              <a:t>nindex</a:t>
            </a:r>
            <a:endParaRPr lang="cs-CZ" dirty="0"/>
          </a:p>
          <a:p>
            <a:r>
              <a:rPr lang="cs-CZ" dirty="0"/>
              <a:t>Index dolní (index, subscript): </a:t>
            </a:r>
            <a:r>
              <a:rPr lang="cs-CZ" dirty="0" err="1"/>
              <a:t>nindex</a:t>
            </a:r>
            <a:endParaRPr lang="cs-CZ" dirty="0"/>
          </a:p>
          <a:p>
            <a:r>
              <a:rPr lang="cs-CZ" dirty="0"/>
              <a:t>Podtržení (</a:t>
            </a:r>
            <a:r>
              <a:rPr lang="cs-CZ" dirty="0" err="1"/>
              <a:t>underline</a:t>
            </a:r>
            <a:r>
              <a:rPr lang="cs-CZ" dirty="0"/>
              <a:t>): </a:t>
            </a:r>
            <a:r>
              <a:rPr lang="cs-CZ" u="sng" dirty="0"/>
              <a:t>jednoduché podtržení celého úseku.</a:t>
            </a:r>
            <a:endParaRPr lang="cs-CZ" dirty="0"/>
          </a:p>
          <a:p>
            <a:r>
              <a:rPr lang="cs-CZ" dirty="0"/>
              <a:t>Dvojité podtržení (double </a:t>
            </a:r>
            <a:r>
              <a:rPr lang="cs-CZ" dirty="0" err="1"/>
              <a:t>underline</a:t>
            </a:r>
            <a:r>
              <a:rPr lang="cs-CZ" dirty="0"/>
              <a:t>):  </a:t>
            </a:r>
            <a:r>
              <a:rPr lang="cs-CZ" u="dbl" dirty="0"/>
              <a:t>dvojité podtržení celého úseku.</a:t>
            </a:r>
            <a:endParaRPr lang="cs-CZ" dirty="0"/>
          </a:p>
          <a:p>
            <a:r>
              <a:rPr lang="cs-CZ" dirty="0"/>
              <a:t>Podtržení slov (</a:t>
            </a:r>
            <a:r>
              <a:rPr lang="cs-CZ" dirty="0" err="1"/>
              <a:t>word</a:t>
            </a:r>
            <a:r>
              <a:rPr lang="cs-CZ" dirty="0"/>
              <a:t> </a:t>
            </a:r>
            <a:r>
              <a:rPr lang="cs-CZ" dirty="0" err="1"/>
              <a:t>underline</a:t>
            </a:r>
            <a:r>
              <a:rPr lang="cs-CZ" dirty="0"/>
              <a:t>):  </a:t>
            </a:r>
            <a:r>
              <a:rPr lang="cs-CZ" u="words" dirty="0"/>
              <a:t>jednoduché podtržení slov úseku.</a:t>
            </a:r>
            <a:endParaRPr lang="cs-CZ" dirty="0"/>
          </a:p>
          <a:p>
            <a:r>
              <a:rPr lang="cs-CZ" dirty="0"/>
              <a:t>Přeškrtnutí (</a:t>
            </a:r>
            <a:r>
              <a:rPr lang="cs-CZ" dirty="0" err="1"/>
              <a:t>strikeout</a:t>
            </a:r>
            <a:r>
              <a:rPr lang="cs-CZ" dirty="0"/>
              <a:t>):  </a:t>
            </a:r>
            <a:r>
              <a:rPr lang="cs-CZ" strike="sngStrike" dirty="0"/>
              <a:t>jednoduché škrtnutí celého úseku</a:t>
            </a:r>
            <a:r>
              <a:rPr lang="cs-CZ" dirty="0"/>
              <a:t>  nebo škrtnutí zvoleným znakem.</a:t>
            </a:r>
          </a:p>
          <a:p>
            <a:r>
              <a:rPr lang="cs-CZ" dirty="0"/>
              <a:t>Změna šířky písma na </a:t>
            </a:r>
            <a:r>
              <a:rPr lang="cs-CZ" dirty="0" err="1"/>
              <a:t>zůžené</a:t>
            </a:r>
            <a:r>
              <a:rPr lang="cs-CZ" dirty="0"/>
              <a:t> a rozšířené: obvykle 75% a 125%.</a:t>
            </a:r>
          </a:p>
          <a:p>
            <a:r>
              <a:rPr lang="cs-CZ" dirty="0"/>
              <a:t>Prostrkání: zvětšení mezer mezi písmeny ve slově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58931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Slovo - třídění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44144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Postup při třídění podle české normy pro třídění ČSN 010181.</a:t>
            </a:r>
          </a:p>
          <a:p>
            <a:pPr marL="514350" lvl="0" indent="-514350">
              <a:buFont typeface="+mj-lt"/>
              <a:buAutoNum type="arabicPeriod"/>
            </a:pPr>
            <a:r>
              <a:rPr lang="cs-CZ" dirty="0"/>
              <a:t>Podle standardní abecedy: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A </a:t>
            </a:r>
            <a:r>
              <a:rPr lang="cs-CZ" dirty="0"/>
              <a:t>B C Č D E F G H Ch I J K L M N O P Q R Ř S Š T U V W X Y Z Ž</a:t>
            </a:r>
            <a:br>
              <a:rPr lang="cs-CZ" dirty="0"/>
            </a:br>
            <a:r>
              <a:rPr lang="cs-CZ" dirty="0"/>
              <a:t>(pozor: písmena Ď, Ť a Ň nejsou znaky standardní abecedy).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Podle </a:t>
            </a:r>
            <a:r>
              <a:rPr lang="cs-CZ" dirty="0"/>
              <a:t>diakritického znaku v pořadí:  nahoře, dole, vzadu, vpředu, uvnitř či přes písmeno, </a:t>
            </a:r>
            <a:br>
              <a:rPr lang="cs-CZ" dirty="0"/>
            </a:br>
            <a:r>
              <a:rPr lang="cs-CZ" dirty="0"/>
              <a:t>nelze-li rozhodnout, pak podle složitosti diakritického znaku:</a:t>
            </a:r>
          </a:p>
          <a:p>
            <a:pPr lvl="1"/>
            <a:r>
              <a:rPr lang="cs-CZ" dirty="0" smtClean="0"/>
              <a:t>jednoduché</a:t>
            </a:r>
            <a:r>
              <a:rPr lang="cs-CZ" dirty="0"/>
              <a:t>: tečka, čárka, stříška, háček, vlnovka, oblouček, kroužek,</a:t>
            </a:r>
          </a:p>
          <a:p>
            <a:pPr lvl="1"/>
            <a:r>
              <a:rPr lang="cs-CZ" dirty="0" smtClean="0"/>
              <a:t>dvojité: dvojtečka</a:t>
            </a:r>
            <a:r>
              <a:rPr lang="cs-CZ" dirty="0"/>
              <a:t>, dvojčárka,</a:t>
            </a:r>
          </a:p>
          <a:p>
            <a:pPr lvl="1"/>
            <a:r>
              <a:rPr lang="cs-CZ" dirty="0" err="1" smtClean="0"/>
              <a:t>trojité:trojtečka</a:t>
            </a:r>
            <a:r>
              <a:rPr lang="cs-CZ" dirty="0" smtClean="0"/>
              <a:t> </a:t>
            </a:r>
            <a:r>
              <a:rPr lang="cs-CZ" dirty="0"/>
              <a:t>(apostrof je diakritikou za písmenem, zřídka před písmenem).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496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Slovo - třídění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cs-CZ" dirty="0" smtClean="0"/>
              <a:t>Nejdříve </a:t>
            </a:r>
            <a:r>
              <a:rPr lang="cs-CZ" dirty="0"/>
              <a:t>malá písmena, pak velká.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cs-CZ" dirty="0" smtClean="0"/>
              <a:t>Interpunkce </a:t>
            </a:r>
            <a:r>
              <a:rPr lang="cs-CZ" dirty="0"/>
              <a:t>a další znaky</a:t>
            </a:r>
            <a:r>
              <a:rPr lang="cs-CZ" dirty="0" smtClean="0"/>
              <a:t>.</a:t>
            </a:r>
          </a:p>
          <a:p>
            <a:pPr marL="514350" indent="-514350">
              <a:buFont typeface="+mj-lt"/>
              <a:buAutoNum type="arabicPeriod" startAt="3"/>
            </a:pPr>
            <a:endParaRPr lang="cs-CZ" dirty="0"/>
          </a:p>
          <a:p>
            <a:r>
              <a:rPr lang="cs-CZ" b="1" dirty="0"/>
              <a:t>Při třídění dále platí pravidla:</a:t>
            </a:r>
            <a:endParaRPr lang="cs-CZ" dirty="0"/>
          </a:p>
          <a:p>
            <a:pPr lvl="1"/>
            <a:r>
              <a:rPr lang="cs-CZ" dirty="0"/>
              <a:t>Ligatury se třídí jako posloupnost příslušných slitých písmen.</a:t>
            </a:r>
          </a:p>
          <a:p>
            <a:pPr lvl="1"/>
            <a:r>
              <a:rPr lang="cs-CZ" dirty="0"/>
              <a:t>Jiná písmena se třídí jako slova (např. řecká písmena jako alfa, beta, ...).</a:t>
            </a:r>
          </a:p>
          <a:p>
            <a:pPr lvl="1"/>
            <a:r>
              <a:rPr lang="cs-CZ" dirty="0"/>
              <a:t>Čísla patří za abecedu, nebo jako slovo.</a:t>
            </a:r>
          </a:p>
          <a:p>
            <a:pPr lvl="1"/>
            <a:r>
              <a:rPr lang="cs-CZ" dirty="0"/>
              <a:t>Značky a šifry se nezohledňují.</a:t>
            </a:r>
          </a:p>
          <a:p>
            <a:pPr lvl="1"/>
            <a:r>
              <a:rPr lang="cs-CZ" dirty="0"/>
              <a:t>Dvojice znaků CH, Ch, ch  se v českých slovech třídí jako jedno písmeno.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148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/>
              <a:t>	b	-ba		ZZ		OHARA</a:t>
            </a:r>
          </a:p>
          <a:p>
            <a:pPr marL="0" indent="0">
              <a:buNone/>
            </a:pPr>
            <a:r>
              <a:rPr lang="cs-CZ" dirty="0"/>
              <a:t>	b-	-ba-		Z-2		O HARA</a:t>
            </a:r>
          </a:p>
          <a:p>
            <a:pPr marL="0" indent="0">
              <a:buNone/>
            </a:pPr>
            <a:r>
              <a:rPr lang="cs-CZ" dirty="0"/>
              <a:t>	/b/	(ba)		Ž		O-HARA</a:t>
            </a:r>
          </a:p>
          <a:p>
            <a:pPr marL="0" indent="0">
              <a:buNone/>
            </a:pPr>
            <a:r>
              <a:rPr lang="cs-CZ" dirty="0"/>
              <a:t>	B	(b-a)		3		O</a:t>
            </a:r>
            <a:r>
              <a:rPr lang="en-GB" dirty="0"/>
              <a:t>’</a:t>
            </a:r>
            <a:r>
              <a:rPr lang="cs-CZ" dirty="0"/>
              <a:t>HARA</a:t>
            </a:r>
          </a:p>
          <a:p>
            <a:pPr marL="0" indent="0">
              <a:buNone/>
            </a:pPr>
            <a:r>
              <a:rPr lang="cs-CZ" dirty="0"/>
              <a:t>	ba	Ba		3N		O</a:t>
            </a:r>
            <a:r>
              <a:rPr lang="en-GB" dirty="0"/>
              <a:t>’ </a:t>
            </a:r>
            <a:r>
              <a:rPr lang="cs-CZ" dirty="0"/>
              <a:t>HARA</a:t>
            </a:r>
          </a:p>
          <a:p>
            <a:pPr marL="0" indent="0">
              <a:buNone/>
            </a:pPr>
            <a:r>
              <a:rPr lang="cs-CZ" dirty="0"/>
              <a:t>	ba.	B-a		3 no</a:t>
            </a:r>
          </a:p>
          <a:p>
            <a:pPr marL="0" indent="0">
              <a:buNone/>
            </a:pPr>
            <a:r>
              <a:rPr lang="cs-CZ" dirty="0"/>
              <a:t>	ba-	BA		5A</a:t>
            </a:r>
          </a:p>
          <a:p>
            <a:pPr marL="0" indent="0">
              <a:buNone/>
            </a:pPr>
            <a:r>
              <a:rPr lang="cs-CZ" dirty="0"/>
              <a:t>	b-a	B.A.		8	</a:t>
            </a:r>
          </a:p>
          <a:p>
            <a:pPr marL="0" indent="0">
              <a:buNone/>
            </a:pPr>
            <a:r>
              <a:rPr lang="cs-CZ" dirty="0"/>
              <a:t>	b &amp; a	</a:t>
            </a:r>
            <a:r>
              <a:rPr lang="cs-CZ" dirty="0" err="1"/>
              <a:t>bá</a:t>
            </a:r>
            <a:r>
              <a:rPr lang="cs-CZ" dirty="0"/>
              <a:t>			</a:t>
            </a:r>
          </a:p>
          <a:p>
            <a:pPr marL="0" indent="0">
              <a:buNone/>
            </a:pPr>
            <a:r>
              <a:rPr lang="cs-CZ" dirty="0"/>
              <a:t>	b-a-	</a:t>
            </a:r>
            <a:r>
              <a:rPr lang="cs-CZ" dirty="0" err="1"/>
              <a:t>baa</a:t>
            </a:r>
            <a:r>
              <a:rPr lang="cs-CZ" dirty="0"/>
              <a:t>			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4089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Účel publikace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Rozhoduje o základní volbě typografické úpravy celého textu. Je ovlivněn:</a:t>
            </a:r>
          </a:p>
          <a:p>
            <a:pPr lvl="1"/>
            <a:r>
              <a:rPr lang="cs-CZ" dirty="0" smtClean="0"/>
              <a:t>obsahem</a:t>
            </a:r>
            <a:r>
              <a:rPr lang="cs-CZ" dirty="0"/>
              <a:t>,</a:t>
            </a:r>
          </a:p>
          <a:p>
            <a:pPr lvl="1"/>
            <a:r>
              <a:rPr lang="cs-CZ" dirty="0" err="1" smtClean="0"/>
              <a:t>předpokládáným</a:t>
            </a:r>
            <a:r>
              <a:rPr lang="cs-CZ" dirty="0" smtClean="0"/>
              <a:t> </a:t>
            </a:r>
            <a:r>
              <a:rPr lang="cs-CZ" dirty="0"/>
              <a:t>čtenářským okruhem,</a:t>
            </a:r>
          </a:p>
          <a:p>
            <a:pPr lvl="1"/>
            <a:r>
              <a:rPr lang="cs-CZ" dirty="0" smtClean="0"/>
              <a:t>literárním žánrem,</a:t>
            </a:r>
            <a:endParaRPr lang="cs-CZ" dirty="0"/>
          </a:p>
          <a:p>
            <a:pPr lvl="1"/>
            <a:r>
              <a:rPr lang="cs-CZ" dirty="0" smtClean="0"/>
              <a:t>výstupní </a:t>
            </a:r>
            <a:r>
              <a:rPr lang="cs-CZ" dirty="0"/>
              <a:t>formát </a:t>
            </a:r>
            <a:r>
              <a:rPr lang="cs-CZ" dirty="0" smtClean="0"/>
              <a:t>dokumentu – </a:t>
            </a:r>
            <a:r>
              <a:rPr lang="cs-CZ" dirty="0"/>
              <a:t>stanovení dle poslání </a:t>
            </a:r>
            <a:r>
              <a:rPr lang="cs-CZ" dirty="0" smtClean="0"/>
              <a:t>publikace,</a:t>
            </a:r>
            <a:endParaRPr lang="cs-CZ" dirty="0"/>
          </a:p>
          <a:p>
            <a:pPr lvl="1"/>
            <a:r>
              <a:rPr lang="cs-CZ" dirty="0" smtClean="0"/>
              <a:t>volba </a:t>
            </a:r>
            <a:r>
              <a:rPr lang="cs-CZ" dirty="0"/>
              <a:t>papíru – může ovlivnit i výběr písma...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28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Dělení slov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Ovlivňovat dělení slov lze obvykle takto:</a:t>
            </a:r>
          </a:p>
          <a:p>
            <a:pPr lvl="1"/>
            <a:r>
              <a:rPr lang="cs-CZ" dirty="0" smtClean="0"/>
              <a:t>Ve </a:t>
            </a:r>
            <a:r>
              <a:rPr lang="cs-CZ" dirty="0"/>
              <a:t>stylu odstavce (zákaz či povolení dělení slov).</a:t>
            </a:r>
          </a:p>
          <a:p>
            <a:pPr lvl="1"/>
            <a:r>
              <a:rPr lang="cs-CZ" dirty="0" smtClean="0"/>
              <a:t>Manuálně </a:t>
            </a:r>
            <a:r>
              <a:rPr lang="cs-CZ" dirty="0"/>
              <a:t>(vložením spojovníku nebo vložením neviditelného dělení).</a:t>
            </a:r>
          </a:p>
          <a:p>
            <a:pPr lvl="1"/>
            <a:r>
              <a:rPr lang="cs-CZ" dirty="0" smtClean="0"/>
              <a:t>Vytvořením uživatelského </a:t>
            </a:r>
            <a:r>
              <a:rPr lang="cs-CZ" dirty="0"/>
              <a:t>slovníku s dělením slov.</a:t>
            </a:r>
          </a:p>
          <a:p>
            <a:pPr lvl="1"/>
            <a:r>
              <a:rPr lang="cs-CZ" dirty="0" smtClean="0"/>
              <a:t>Při </a:t>
            </a:r>
            <a:r>
              <a:rPr lang="cs-CZ" dirty="0"/>
              <a:t>kontrole pravopisu (rozdělení slova na výzvu).</a:t>
            </a:r>
          </a:p>
          <a:p>
            <a:pPr lvl="1"/>
            <a:r>
              <a:rPr lang="cs-CZ" dirty="0" smtClean="0"/>
              <a:t>Speciálním </a:t>
            </a:r>
            <a:r>
              <a:rPr lang="cs-CZ" dirty="0"/>
              <a:t>označením části textu jako nedělitelného.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8511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Psaní zvláštních slov - čísla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Bez mezer: čísla domů, papírových platidel, šeků, organizací, výrobní čísla, letopočty.</a:t>
            </a:r>
          </a:p>
          <a:p>
            <a:r>
              <a:rPr lang="cs-CZ" dirty="0"/>
              <a:t>Matematická čísla: po trojicích od desetinné čárky mezerou.</a:t>
            </a:r>
          </a:p>
          <a:p>
            <a:r>
              <a:rPr lang="cs-CZ" dirty="0"/>
              <a:t>Strukturovaná čísla (normy aj.) se píší podle jejich struktury.</a:t>
            </a:r>
          </a:p>
          <a:p>
            <a:r>
              <a:rPr lang="cs-CZ" dirty="0"/>
              <a:t>PSČ v České republice: trojice + dvojice, např. 779 00.</a:t>
            </a:r>
          </a:p>
          <a:p>
            <a:r>
              <a:rPr lang="cs-CZ" dirty="0"/>
              <a:t>Výsledek utkání </a:t>
            </a:r>
            <a:r>
              <a:rPr lang="cs-CZ" dirty="0" err="1"/>
              <a:t>Hákovice</a:t>
            </a:r>
            <a:r>
              <a:rPr lang="cs-CZ" dirty="0"/>
              <a:t>-Hodkovice 4:5.</a:t>
            </a:r>
          </a:p>
          <a:p>
            <a:r>
              <a:rPr lang="cs-CZ" dirty="0"/>
              <a:t>Verze programu </a:t>
            </a:r>
            <a:r>
              <a:rPr lang="cs-CZ" dirty="0" err="1"/>
              <a:t>AmiPro</a:t>
            </a:r>
            <a:r>
              <a:rPr lang="cs-CZ" dirty="0"/>
              <a:t> 3.0 nebo Windows 3.11.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988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Psaní zvláštních slov - čísla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Bez mezer: čísla domů, papírových platidel, losů, šeků, bankovních účtů, letopočty.</a:t>
            </a:r>
          </a:p>
          <a:p>
            <a:r>
              <a:rPr lang="cs-CZ" dirty="0"/>
              <a:t>Desetinná </a:t>
            </a:r>
            <a:r>
              <a:rPr lang="cs-CZ" dirty="0" smtClean="0"/>
              <a:t>čísla:</a:t>
            </a:r>
          </a:p>
          <a:p>
            <a:pPr lvl="1"/>
            <a:r>
              <a:rPr lang="cs-CZ" dirty="0" smtClean="0"/>
              <a:t>1 </a:t>
            </a:r>
            <a:r>
              <a:rPr lang="cs-CZ" dirty="0"/>
              <a:t>234 567,890 12		čeština, němčina, ruština, </a:t>
            </a:r>
            <a:r>
              <a:rPr lang="cs-CZ" dirty="0" smtClean="0"/>
              <a:t>francouzština</a:t>
            </a:r>
          </a:p>
          <a:p>
            <a:pPr lvl="1"/>
            <a:r>
              <a:rPr lang="cs-CZ" dirty="0" smtClean="0"/>
              <a:t>1,234,567.890.12</a:t>
            </a:r>
            <a:r>
              <a:rPr lang="cs-CZ" dirty="0"/>
              <a:t>		angličtina, Latinská </a:t>
            </a:r>
            <a:r>
              <a:rPr lang="cs-CZ" dirty="0" smtClean="0"/>
              <a:t>Amerika</a:t>
            </a:r>
            <a:r>
              <a:rPr lang="cs-CZ" dirty="0"/>
              <a:t>,, dříve i </a:t>
            </a:r>
            <a:r>
              <a:rPr lang="cs-CZ" dirty="0" smtClean="0"/>
              <a:t>čeština</a:t>
            </a:r>
          </a:p>
          <a:p>
            <a:pPr lvl="1"/>
            <a:r>
              <a:rPr lang="cs-CZ" dirty="0" smtClean="0"/>
              <a:t>1.234.567,890.12</a:t>
            </a:r>
            <a:r>
              <a:rPr lang="cs-CZ" dirty="0"/>
              <a:t>		španělština ve Španělsku</a:t>
            </a:r>
          </a:p>
          <a:p>
            <a:r>
              <a:rPr lang="cs-CZ" dirty="0"/>
              <a:t>Číslice a písmena:  100násobek, 100krát, 25krát nebo 25×.</a:t>
            </a:r>
          </a:p>
          <a:p>
            <a:r>
              <a:rPr lang="cs-CZ" dirty="0"/>
              <a:t>Slovní vyjádření vícemístných čísel je bez mezer:  čtyři tisíce dvě stě pět.</a:t>
            </a:r>
          </a:p>
          <a:p>
            <a:pPr lvl="1"/>
            <a:r>
              <a:rPr lang="cs-CZ" dirty="0" smtClean="0"/>
              <a:t>Kombinaci </a:t>
            </a:r>
            <a:r>
              <a:rPr lang="cs-CZ" dirty="0"/>
              <a:t>číslic a slov nutno omezit na čísla vyjadřující celé tisíce, milióny, …</a:t>
            </a:r>
          </a:p>
          <a:p>
            <a:pPr lvl="1"/>
            <a:r>
              <a:rPr lang="cs-CZ" dirty="0" smtClean="0"/>
              <a:t>Číslovka </a:t>
            </a:r>
            <a:r>
              <a:rPr lang="cs-CZ" dirty="0"/>
              <a:t>„bilion“ označuje v češtině 10</a:t>
            </a:r>
            <a:r>
              <a:rPr lang="cs-CZ" baseline="30000" dirty="0"/>
              <a:t>12</a:t>
            </a:r>
            <a:r>
              <a:rPr lang="cs-CZ" dirty="0"/>
              <a:t>, ale v angličtině a ruštině 10</a:t>
            </a:r>
            <a:r>
              <a:rPr lang="cs-CZ" baseline="30000" dirty="0"/>
              <a:t>9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6009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Psaní zvláštních slov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Telefonní čísla:</a:t>
            </a:r>
          </a:p>
          <a:p>
            <a:pPr lvl="1"/>
            <a:r>
              <a:rPr lang="cs-CZ" dirty="0"/>
              <a:t>Podle ON 88 2503 po dvojicích, je-li počet číslic lichý pak je první trojice; vpředu odděleně jsou předvolby.</a:t>
            </a:r>
          </a:p>
          <a:p>
            <a:pPr lvl="1"/>
            <a:r>
              <a:rPr lang="cs-CZ" dirty="0"/>
              <a:t>Např. do </a:t>
            </a:r>
            <a:r>
              <a:rPr lang="cs-CZ" dirty="0" smtClean="0"/>
              <a:t>Frýdek-Místek (552) </a:t>
            </a:r>
            <a:r>
              <a:rPr lang="cs-CZ" dirty="0"/>
              <a:t>je pro českého partnera </a:t>
            </a:r>
            <a:r>
              <a:rPr lang="cs-CZ" dirty="0" smtClean="0"/>
              <a:t>552  </a:t>
            </a:r>
            <a:r>
              <a:rPr lang="cs-CZ" dirty="0"/>
              <a:t>541 16 46,</a:t>
            </a:r>
          </a:p>
          <a:p>
            <a:pPr lvl="1"/>
            <a:r>
              <a:rPr lang="cs-CZ" dirty="0" smtClean="0"/>
              <a:t>pro </a:t>
            </a:r>
            <a:r>
              <a:rPr lang="cs-CZ" dirty="0"/>
              <a:t>zahraničního    +</a:t>
            </a:r>
            <a:r>
              <a:rPr lang="cs-CZ" dirty="0" smtClean="0"/>
              <a:t>420 552 </a:t>
            </a:r>
            <a:r>
              <a:rPr lang="cs-CZ" dirty="0"/>
              <a:t>541 </a:t>
            </a:r>
            <a:r>
              <a:rPr lang="cs-CZ" dirty="0" smtClean="0"/>
              <a:t>164.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3209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Psaní zvláštních slov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72136"/>
          </a:xfrm>
        </p:spPr>
        <p:txBody>
          <a:bodyPr>
            <a:normAutofit fontScale="85000" lnSpcReduction="20000"/>
          </a:bodyPr>
          <a:lstStyle/>
          <a:p>
            <a:r>
              <a:rPr lang="cs-CZ" b="1" dirty="0"/>
              <a:t>Řadové číslovky:</a:t>
            </a:r>
          </a:p>
          <a:p>
            <a:pPr lvl="1"/>
            <a:r>
              <a:rPr lang="cs-CZ" dirty="0"/>
              <a:t>V češtině či němčině: s tečkou (1. = první, 2. = druhý, atd.).</a:t>
            </a:r>
          </a:p>
          <a:p>
            <a:pPr lvl="1"/>
            <a:r>
              <a:rPr lang="cs-CZ" dirty="0"/>
              <a:t>V angličtině: 1st nebo 1st, 2nd nebo 2nd, 3rd, 4th a dál vždy -</a:t>
            </a:r>
            <a:r>
              <a:rPr lang="cs-CZ" dirty="0" err="1"/>
              <a:t>th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Ve francouzštině: 1er nebo 1ére, </a:t>
            </a:r>
            <a:r>
              <a:rPr lang="cs-CZ" dirty="0" err="1"/>
              <a:t>IIIe</a:t>
            </a:r>
            <a:r>
              <a:rPr lang="cs-CZ" dirty="0"/>
              <a:t>, 24e, </a:t>
            </a:r>
            <a:r>
              <a:rPr lang="cs-CZ" dirty="0" err="1"/>
              <a:t>XVIe</a:t>
            </a:r>
            <a:r>
              <a:rPr lang="cs-CZ" dirty="0"/>
              <a:t> </a:t>
            </a:r>
            <a:r>
              <a:rPr lang="cs-CZ" dirty="0" err="1"/>
              <a:t>sičcle</a:t>
            </a:r>
            <a:r>
              <a:rPr lang="cs-CZ" dirty="0"/>
              <a:t>.</a:t>
            </a:r>
          </a:p>
          <a:p>
            <a:r>
              <a:rPr lang="cs-CZ" b="1" dirty="0"/>
              <a:t>Datum:</a:t>
            </a:r>
          </a:p>
          <a:p>
            <a:pPr lvl="1"/>
            <a:r>
              <a:rPr lang="cs-CZ" dirty="0"/>
              <a:t>Každou položku data oddělit (zúženými) mezerami.</a:t>
            </a:r>
          </a:p>
          <a:p>
            <a:pPr lvl="1"/>
            <a:r>
              <a:rPr lang="cs-CZ" dirty="0" smtClean="0"/>
              <a:t>dobře</a:t>
            </a:r>
            <a:r>
              <a:rPr lang="cs-CZ" dirty="0"/>
              <a:t>:  24. 12. 1996	špatně:  24.12.1996</a:t>
            </a:r>
          </a:p>
          <a:p>
            <a:r>
              <a:rPr lang="cs-CZ" b="1" dirty="0"/>
              <a:t>Čas:</a:t>
            </a:r>
          </a:p>
          <a:p>
            <a:pPr lvl="1"/>
            <a:r>
              <a:rPr lang="cs-CZ" dirty="0"/>
              <a:t>Hodiny a minuty se oddělují tečkou, minuty a vteřiny </a:t>
            </a:r>
            <a:r>
              <a:rPr lang="cs-CZ" dirty="0" smtClean="0"/>
              <a:t>dvojtečkou</a:t>
            </a:r>
            <a:r>
              <a:rPr lang="cs-CZ" dirty="0"/>
              <a:t>, vteřiny a jejich zlomky čárkou (vše bez mezer).</a:t>
            </a:r>
          </a:p>
          <a:p>
            <a:pPr lvl="1"/>
            <a:r>
              <a:rPr lang="cs-CZ" dirty="0"/>
              <a:t>Např. zprávy v 19.30, trvání skladby 2:35 min.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51133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Psaní zvláštních slov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b="1" dirty="0"/>
              <a:t>Zkratky:</a:t>
            </a:r>
          </a:p>
          <a:p>
            <a:pPr lvl="1"/>
            <a:r>
              <a:rPr lang="cs-CZ" dirty="0"/>
              <a:t>Píší se podle toho, jak jsou </a:t>
            </a:r>
            <a:r>
              <a:rPr lang="cs-CZ" dirty="0" err="1"/>
              <a:t>zaužívány</a:t>
            </a:r>
            <a:r>
              <a:rPr lang="cs-CZ" dirty="0"/>
              <a:t>, v češtině většinou s tečkou na konci.</a:t>
            </a:r>
          </a:p>
          <a:p>
            <a:pPr lvl="1"/>
            <a:r>
              <a:rPr lang="cs-CZ" dirty="0"/>
              <a:t>Akronym: </a:t>
            </a:r>
            <a:r>
              <a:rPr lang="cs-CZ" dirty="0" err="1"/>
              <a:t>zkretkové</a:t>
            </a:r>
            <a:r>
              <a:rPr lang="cs-CZ" dirty="0"/>
              <a:t> slovo (např. Čedok = Česká dopravní kancelář).</a:t>
            </a:r>
          </a:p>
          <a:p>
            <a:pPr lvl="1"/>
            <a:r>
              <a:rPr lang="cs-CZ" dirty="0"/>
              <a:t>Iniciálové zkratky: první písmena slov z názvu (MFF = mezinárodní filmový festival). V češtině se píší bez tečky, v anglických dokumentech bývá tečka za každým písmenem.</a:t>
            </a:r>
          </a:p>
          <a:p>
            <a:pPr lvl="1"/>
            <a:r>
              <a:rPr lang="cs-CZ" dirty="0"/>
              <a:t>Vžité zkratky aj., ap., apod., atd., kap., např., popř., pozn., str., spol., tj., tzv. se v publikaci nevysvětlují, při použití jiných je vhodné dát na konec publikace seznam zkratek.</a:t>
            </a:r>
          </a:p>
          <a:p>
            <a:pPr lvl="1"/>
            <a:r>
              <a:rPr lang="cs-CZ" dirty="0"/>
              <a:t>Spojené zkratky a. s., t. č., spol. s r. o., se píší se zúženou nezlomitelnou mezerou. Pokud by měly být na začátku věty, je lépe napsat je celými slovy.</a:t>
            </a:r>
          </a:p>
          <a:p>
            <a:pPr lvl="1"/>
            <a:r>
              <a:rPr lang="cs-CZ" dirty="0"/>
              <a:t>Tituly a hodnosti se v češtině píší s tečkou. Titul doktor je možno psát Dr. nebo dr., v anglických dokumentech bez tečky.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6087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Psaní zvláštních slov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/>
              <a:t>Měna:</a:t>
            </a:r>
          </a:p>
          <a:p>
            <a:pPr lvl="1"/>
            <a:r>
              <a:rPr lang="cs-CZ" dirty="0"/>
              <a:t>Od celých jednotek jsou zlomky odděleny čárkou bez mezer:  18,70 Kč .</a:t>
            </a:r>
          </a:p>
          <a:p>
            <a:pPr lvl="1"/>
            <a:r>
              <a:rPr lang="cs-CZ" dirty="0"/>
              <a:t>Peněžní obnos vyjádřený celým číslem:  Kč 18,-  nebo  18 Kč ,  ne 18,- Kč .</a:t>
            </a:r>
          </a:p>
          <a:p>
            <a:r>
              <a:rPr lang="cs-CZ" b="1" dirty="0"/>
              <a:t>Další slova:</a:t>
            </a:r>
          </a:p>
          <a:p>
            <a:pPr lvl="1"/>
            <a:r>
              <a:rPr lang="cs-CZ" dirty="0"/>
              <a:t>12 %	dvanáct procent; podobně promile ‰</a:t>
            </a:r>
          </a:p>
          <a:p>
            <a:pPr lvl="1"/>
            <a:r>
              <a:rPr lang="cs-CZ" dirty="0"/>
              <a:t>12%	dvanáctiprocentní; podobně promile ‰</a:t>
            </a:r>
          </a:p>
          <a:p>
            <a:pPr lvl="1"/>
            <a:r>
              <a:rPr lang="cs-CZ" dirty="0"/>
              <a:t>§	paragraf; ve spojení s číslem oddělen zúženou mezerou; na začátku věty nahradit raději slovem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8019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Věta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/>
              <a:t>Interpunkce</a:t>
            </a:r>
          </a:p>
          <a:p>
            <a:pPr lvl="1"/>
            <a:r>
              <a:rPr lang="cs-CZ" dirty="0"/>
              <a:t>Věta začíná velkým písmenem a končí tečkou (period). Po tečce (před začátkem další věty) je mezera. Nadpis složený z jen jedné věty se tečkou neukončuje.</a:t>
            </a:r>
          </a:p>
          <a:p>
            <a:pPr lvl="1"/>
            <a:r>
              <a:rPr lang="cs-CZ" dirty="0"/>
              <a:t>Po čárce (</a:t>
            </a:r>
            <a:r>
              <a:rPr lang="cs-CZ" dirty="0" err="1"/>
              <a:t>comma</a:t>
            </a:r>
            <a:r>
              <a:rPr lang="cs-CZ" dirty="0"/>
              <a:t>), středníku (</a:t>
            </a:r>
            <a:r>
              <a:rPr lang="cs-CZ" dirty="0" err="1"/>
              <a:t>semicolon</a:t>
            </a:r>
            <a:r>
              <a:rPr lang="cs-CZ" dirty="0"/>
              <a:t>) a dvojtečce (</a:t>
            </a:r>
            <a:r>
              <a:rPr lang="cs-CZ" dirty="0" err="1"/>
              <a:t>colon</a:t>
            </a:r>
            <a:r>
              <a:rPr lang="cs-CZ" dirty="0"/>
              <a:t>) je mezera, před nimi není (pokud to nejsou zvláštní slova).</a:t>
            </a:r>
          </a:p>
          <a:p>
            <a:pPr lvl="1"/>
            <a:r>
              <a:rPr lang="cs-CZ" dirty="0"/>
              <a:t>Po vykřičníku (</a:t>
            </a:r>
            <a:r>
              <a:rPr lang="cs-CZ" dirty="0" err="1"/>
              <a:t>exclamation</a:t>
            </a:r>
            <a:r>
              <a:rPr lang="cs-CZ" dirty="0"/>
              <a:t> </a:t>
            </a:r>
            <a:r>
              <a:rPr lang="cs-CZ" dirty="0" err="1"/>
              <a:t>mark</a:t>
            </a:r>
            <a:r>
              <a:rPr lang="cs-CZ" dirty="0"/>
              <a:t>) a otazníku (</a:t>
            </a:r>
            <a:r>
              <a:rPr lang="cs-CZ" dirty="0" err="1"/>
              <a:t>question</a:t>
            </a:r>
            <a:r>
              <a:rPr lang="cs-CZ" dirty="0"/>
              <a:t> </a:t>
            </a:r>
            <a:r>
              <a:rPr lang="cs-CZ" dirty="0" err="1"/>
              <a:t>mark</a:t>
            </a:r>
            <a:r>
              <a:rPr lang="cs-CZ" dirty="0"/>
              <a:t>) je mezera, před nimi není, nebo je zúžená.</a:t>
            </a:r>
          </a:p>
          <a:p>
            <a:pPr lvl="1"/>
            <a:r>
              <a:rPr lang="cs-CZ" dirty="0"/>
              <a:t>Základní mezislovní mezera je 1/3 výšky písma. U verzálek se dělají </a:t>
            </a:r>
            <a:r>
              <a:rPr lang="cs-CZ" dirty="0" err="1"/>
              <a:t>půlčtverčíkové</a:t>
            </a:r>
            <a:r>
              <a:rPr lang="cs-CZ" dirty="0"/>
              <a:t> mezery. Při zarovnání odstavce do bloku (na obě strany) se zužuje a roztahuje v určitých mezích (šířka písmen l a n).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5909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Věta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772816"/>
            <a:ext cx="8568952" cy="4824536"/>
          </a:xfrm>
        </p:spPr>
        <p:txBody>
          <a:bodyPr>
            <a:normAutofit fontScale="55000" lnSpcReduction="20000"/>
          </a:bodyPr>
          <a:lstStyle/>
          <a:p>
            <a:r>
              <a:rPr lang="cs-CZ" sz="4500" b="1" dirty="0"/>
              <a:t>Uvozovky</a:t>
            </a:r>
          </a:p>
          <a:p>
            <a:pPr lvl="1"/>
            <a:r>
              <a:rPr lang="cs-CZ" sz="2900" dirty="0"/>
              <a:t>Klasická uvozovka " je vyhrazena pro označení palce, např. 3,5".</a:t>
            </a:r>
          </a:p>
          <a:p>
            <a:pPr lvl="1"/>
            <a:r>
              <a:rPr lang="cs-CZ" sz="2900" dirty="0"/>
              <a:t>V češtině jsou pravé typografické uvozovky tvaru 9966, </a:t>
            </a:r>
            <a:r>
              <a:rPr lang="cs-CZ" sz="2900" dirty="0" err="1"/>
              <a:t>uvniř</a:t>
            </a:r>
            <a:r>
              <a:rPr lang="cs-CZ" sz="2900" dirty="0"/>
              <a:t> kterých mohou být uvozovky tvaru 96.</a:t>
            </a:r>
          </a:p>
          <a:p>
            <a:pPr lvl="1"/>
            <a:r>
              <a:rPr lang="cs-CZ" sz="2900" dirty="0"/>
              <a:t>V angličtině je obvyklý tvar 6699 (obě nahoře), ve francouzštině « ».</a:t>
            </a:r>
          </a:p>
          <a:p>
            <a:pPr lvl="1"/>
            <a:r>
              <a:rPr lang="cs-CZ" sz="2900" dirty="0"/>
              <a:t>Znak „ (0132) - české uvozovky dole (pro začátek textu) ve tvaru malých devítek.</a:t>
            </a:r>
          </a:p>
          <a:p>
            <a:pPr lvl="1"/>
            <a:r>
              <a:rPr lang="cs-CZ" sz="2900" dirty="0"/>
              <a:t>Znak “ (0147) - české uvozovky nahoře (pro konec textu) a anglické vlevo (</a:t>
            </a:r>
            <a:r>
              <a:rPr lang="cs-CZ" sz="2900" dirty="0" err="1"/>
              <a:t>quote</a:t>
            </a:r>
            <a:r>
              <a:rPr lang="cs-CZ" sz="2900" dirty="0"/>
              <a:t>) ve tvaru malých šestek.</a:t>
            </a:r>
          </a:p>
          <a:p>
            <a:pPr lvl="1"/>
            <a:r>
              <a:rPr lang="cs-CZ" sz="2900" dirty="0"/>
              <a:t>Znak ” (0148) - anglické uvozovky vpravo (</a:t>
            </a:r>
            <a:r>
              <a:rPr lang="cs-CZ" sz="2900" dirty="0" err="1"/>
              <a:t>unquote</a:t>
            </a:r>
            <a:r>
              <a:rPr lang="cs-CZ" sz="2900" dirty="0"/>
              <a:t>) ve tvaru malých devítek.</a:t>
            </a:r>
          </a:p>
          <a:p>
            <a:pPr lvl="1"/>
            <a:r>
              <a:rPr lang="cs-CZ" sz="2900" dirty="0"/>
              <a:t>Znak ‚ (0130) - české vložené uvozovky vlevo (dole).</a:t>
            </a:r>
          </a:p>
          <a:p>
            <a:pPr lvl="1"/>
            <a:r>
              <a:rPr lang="cs-CZ" sz="2900" dirty="0"/>
              <a:t>Znak ‘ (0145) - české vložené uvozovky vpravo (nahoře) a anglické vložené uvozovky vlevo.</a:t>
            </a:r>
          </a:p>
          <a:p>
            <a:pPr lvl="1"/>
            <a:r>
              <a:rPr lang="cs-CZ" sz="2900" dirty="0"/>
              <a:t>Znak ’ (0146) - anglické vložené uvozovky vpravo.</a:t>
            </a:r>
          </a:p>
          <a:p>
            <a:pPr lvl="1"/>
            <a:r>
              <a:rPr lang="cs-CZ" sz="2900" dirty="0"/>
              <a:t>Lomené uvozovky « (0171) a » (0187) se používají pro »český text« nebo «francouzský text».</a:t>
            </a:r>
          </a:p>
          <a:p>
            <a:pPr lvl="1"/>
            <a:r>
              <a:rPr lang="cs-CZ" sz="2900" dirty="0"/>
              <a:t>„Toto je příklad ,správného‘ vkládání uvozovek“ v českém textu.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3367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Věta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44144"/>
          </a:xfrm>
        </p:spPr>
        <p:txBody>
          <a:bodyPr>
            <a:normAutofit fontScale="70000" lnSpcReduction="20000"/>
          </a:bodyPr>
          <a:lstStyle/>
          <a:p>
            <a:r>
              <a:rPr lang="cs-CZ" b="1" dirty="0"/>
              <a:t>Závorky</a:t>
            </a:r>
          </a:p>
          <a:p>
            <a:pPr lvl="1"/>
            <a:r>
              <a:rPr lang="cs-CZ" dirty="0"/>
              <a:t>Mohou být typů  ( ),  [ ],  { }, &lt; &gt;, / /.  Vložené závorky mají být jiného typu než vnější.</a:t>
            </a:r>
          </a:p>
          <a:p>
            <a:pPr lvl="1"/>
            <a:r>
              <a:rPr lang="cs-CZ" dirty="0"/>
              <a:t>Do hranatých závorek [ ] se obvykle vkládá výslovnost (např. v anglicko-českém slovníku).</a:t>
            </a:r>
          </a:p>
          <a:p>
            <a:pPr lvl="1"/>
            <a:r>
              <a:rPr lang="cs-CZ" dirty="0"/>
              <a:t>Do kulatých závorek ( ) se obvykle dává číslo odstavce paragrafu.</a:t>
            </a:r>
          </a:p>
          <a:p>
            <a:pPr lvl="1"/>
            <a:r>
              <a:rPr lang="cs-CZ" dirty="0"/>
              <a:t>Pravá kulatá závorka se používá při podřazované sazbě: a) </a:t>
            </a:r>
            <a:r>
              <a:rPr lang="cs-CZ" dirty="0" err="1"/>
              <a:t>xxxxx</a:t>
            </a:r>
            <a:r>
              <a:rPr lang="cs-CZ" dirty="0"/>
              <a:t>, b) </a:t>
            </a:r>
            <a:r>
              <a:rPr lang="cs-CZ" dirty="0" err="1"/>
              <a:t>xxxxx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(Toto je příklad [správného] vkládání závorek.)</a:t>
            </a:r>
          </a:p>
          <a:p>
            <a:pPr lvl="1"/>
            <a:r>
              <a:rPr lang="cs-CZ" dirty="0"/>
              <a:t>Apostrof (odsuvník)</a:t>
            </a:r>
          </a:p>
          <a:p>
            <a:pPr lvl="1"/>
            <a:r>
              <a:rPr lang="cs-CZ" dirty="0"/>
              <a:t>Ve spisovných projevech nahrazuje vypuštěné hlásky: </a:t>
            </a:r>
            <a:r>
              <a:rPr lang="cs-CZ" dirty="0" err="1"/>
              <a:t>pad</a:t>
            </a:r>
            <a:r>
              <a:rPr lang="cs-CZ" dirty="0"/>
              <a:t>’, </a:t>
            </a:r>
            <a:r>
              <a:rPr lang="cs-CZ" dirty="0" err="1"/>
              <a:t>d’Artagnan</a:t>
            </a:r>
            <a:r>
              <a:rPr lang="cs-CZ" dirty="0"/>
              <a:t>, </a:t>
            </a:r>
            <a:r>
              <a:rPr lang="cs-CZ" dirty="0" err="1"/>
              <a:t>rock’n’roll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U letopočtu může nahrazovat dvojici číslic udávající století: ’96.</a:t>
            </a:r>
          </a:p>
          <a:p>
            <a:pPr lvl="1"/>
            <a:r>
              <a:rPr lang="cs-CZ" dirty="0"/>
              <a:t>Typografický apostrof má kód 0146, programátorský apostrof 0039.</a:t>
            </a:r>
          </a:p>
          <a:p>
            <a:pPr lvl="1"/>
            <a:r>
              <a:rPr lang="cs-CZ" dirty="0"/>
              <a:t>Lze si splést podobné znaky:  ' (0039), ` (0096), ‘ (0145) , ’ (0146) a ´ (0180, matematická čárka).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84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Vliv na úpravu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Délka </a:t>
            </a:r>
            <a:r>
              <a:rPr lang="cs-CZ" dirty="0"/>
              <a:t>řádky ­ optimální délka řádky u 9 nebo 10 bodového písma 8 – 10 cm,</a:t>
            </a:r>
          </a:p>
          <a:p>
            <a:pPr lvl="1"/>
            <a:r>
              <a:rPr lang="cs-CZ" dirty="0" smtClean="0"/>
              <a:t>rozměry </a:t>
            </a:r>
            <a:r>
              <a:rPr lang="cs-CZ" dirty="0"/>
              <a:t>ilustrací a tabulek – vliv na šířku sazby,</a:t>
            </a:r>
          </a:p>
          <a:p>
            <a:pPr lvl="1"/>
            <a:r>
              <a:rPr lang="cs-CZ" dirty="0" smtClean="0"/>
              <a:t>vyplňování </a:t>
            </a:r>
            <a:r>
              <a:rPr lang="cs-CZ" dirty="0"/>
              <a:t>řádek ­ opticky stejné mezery mezi slovy,</a:t>
            </a:r>
          </a:p>
          <a:p>
            <a:pPr lvl="1"/>
            <a:r>
              <a:rPr lang="cs-CZ" dirty="0" smtClean="0"/>
              <a:t>prokládání </a:t>
            </a:r>
            <a:r>
              <a:rPr lang="cs-CZ" dirty="0"/>
              <a:t>(řádků),</a:t>
            </a:r>
          </a:p>
          <a:p>
            <a:pPr lvl="1"/>
            <a:r>
              <a:rPr lang="cs-CZ" dirty="0" smtClean="0"/>
              <a:t>vyznačování </a:t>
            </a:r>
            <a:r>
              <a:rPr lang="cs-CZ" dirty="0"/>
              <a:t>(kurzívou) textu.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65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Věta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844824"/>
            <a:ext cx="8640960" cy="4608512"/>
          </a:xfrm>
        </p:spPr>
        <p:txBody>
          <a:bodyPr>
            <a:normAutofit fontScale="70000" lnSpcReduction="20000"/>
          </a:bodyPr>
          <a:lstStyle/>
          <a:p>
            <a:r>
              <a:rPr lang="cs-CZ" b="1" dirty="0"/>
              <a:t>Mezera</a:t>
            </a:r>
          </a:p>
          <a:p>
            <a:pPr lvl="1"/>
            <a:r>
              <a:rPr lang="cs-CZ" dirty="0"/>
              <a:t>volná (</a:t>
            </a:r>
            <a:r>
              <a:rPr lang="cs-CZ" dirty="0" err="1"/>
              <a:t>breaking</a:t>
            </a:r>
            <a:r>
              <a:rPr lang="cs-CZ" dirty="0"/>
              <a:t> </a:t>
            </a:r>
            <a:r>
              <a:rPr lang="cs-CZ" dirty="0" err="1"/>
              <a:t>space</a:t>
            </a:r>
            <a:r>
              <a:rPr lang="cs-CZ" dirty="0"/>
              <a:t>, </a:t>
            </a:r>
            <a:r>
              <a:rPr lang="cs-CZ" dirty="0" err="1"/>
              <a:t>space</a:t>
            </a:r>
            <a:r>
              <a:rPr lang="cs-CZ" dirty="0"/>
              <a:t>, standardní mezera),</a:t>
            </a:r>
          </a:p>
          <a:p>
            <a:pPr lvl="1"/>
            <a:r>
              <a:rPr lang="cs-CZ" dirty="0"/>
              <a:t>pevná (nezlomitelná, </a:t>
            </a:r>
            <a:r>
              <a:rPr lang="cs-CZ" dirty="0" err="1"/>
              <a:t>nonbreaking</a:t>
            </a:r>
            <a:r>
              <a:rPr lang="cs-CZ" dirty="0"/>
              <a:t> </a:t>
            </a:r>
            <a:r>
              <a:rPr lang="cs-CZ" dirty="0" err="1"/>
              <a:t>space</a:t>
            </a:r>
            <a:r>
              <a:rPr lang="cs-CZ" dirty="0"/>
              <a:t>), obvykle se zadává </a:t>
            </a:r>
            <a:r>
              <a:rPr lang="cs-CZ" dirty="0" err="1"/>
              <a:t>Ctrl+Sp</a:t>
            </a:r>
            <a:r>
              <a:rPr lang="cs-CZ" dirty="0"/>
              <a:t>,</a:t>
            </a:r>
          </a:p>
          <a:p>
            <a:pPr lvl="1"/>
            <a:r>
              <a:rPr lang="cs-CZ" dirty="0"/>
              <a:t>en-mezera (en-</a:t>
            </a:r>
            <a:r>
              <a:rPr lang="cs-CZ" dirty="0" err="1"/>
              <a:t>space</a:t>
            </a:r>
            <a:r>
              <a:rPr lang="cs-CZ" dirty="0"/>
              <a:t>), </a:t>
            </a:r>
            <a:r>
              <a:rPr lang="cs-CZ" dirty="0" err="1"/>
              <a:t>obv</a:t>
            </a:r>
            <a:r>
              <a:rPr lang="cs-CZ" dirty="0"/>
              <a:t>. </a:t>
            </a:r>
            <a:r>
              <a:rPr lang="cs-CZ" dirty="0" err="1"/>
              <a:t>půlčtverčík</a:t>
            </a:r>
            <a:r>
              <a:rPr lang="cs-CZ" dirty="0"/>
              <a:t> rovný dvěma standardním mezerám,</a:t>
            </a:r>
          </a:p>
          <a:p>
            <a:pPr lvl="1"/>
            <a:r>
              <a:rPr lang="cs-CZ" dirty="0" err="1"/>
              <a:t>em</a:t>
            </a:r>
            <a:r>
              <a:rPr lang="cs-CZ" dirty="0"/>
              <a:t>-mezera (</a:t>
            </a:r>
            <a:r>
              <a:rPr lang="cs-CZ" dirty="0" err="1"/>
              <a:t>em-space</a:t>
            </a:r>
            <a:r>
              <a:rPr lang="cs-CZ" dirty="0"/>
              <a:t>), </a:t>
            </a:r>
            <a:r>
              <a:rPr lang="cs-CZ" dirty="0" err="1"/>
              <a:t>obv</a:t>
            </a:r>
            <a:r>
              <a:rPr lang="cs-CZ" dirty="0"/>
              <a:t>. </a:t>
            </a:r>
            <a:r>
              <a:rPr lang="cs-CZ" dirty="0" err="1"/>
              <a:t>čtverčík</a:t>
            </a:r>
            <a:r>
              <a:rPr lang="cs-CZ" dirty="0"/>
              <a:t> rovný čtyřem standardním mezerám.</a:t>
            </a:r>
          </a:p>
          <a:p>
            <a:endParaRPr lang="cs-CZ" dirty="0"/>
          </a:p>
          <a:p>
            <a:r>
              <a:rPr lang="cs-CZ" b="1" dirty="0"/>
              <a:t>Pomlčka</a:t>
            </a:r>
          </a:p>
          <a:p>
            <a:pPr lvl="1"/>
            <a:r>
              <a:rPr lang="cs-CZ" dirty="0"/>
              <a:t>(kód 0150) má obvykle šířku </a:t>
            </a:r>
            <a:r>
              <a:rPr lang="cs-CZ" dirty="0" err="1"/>
              <a:t>půlčtverčíku</a:t>
            </a:r>
            <a:r>
              <a:rPr lang="cs-CZ" dirty="0"/>
              <a:t> (en-</a:t>
            </a:r>
            <a:r>
              <a:rPr lang="cs-CZ" dirty="0" err="1"/>
              <a:t>dash</a:t>
            </a:r>
            <a:r>
              <a:rPr lang="cs-CZ" dirty="0"/>
              <a:t>).</a:t>
            </a:r>
          </a:p>
          <a:p>
            <a:pPr lvl="1"/>
            <a:r>
              <a:rPr lang="cs-CZ" dirty="0"/>
              <a:t>Používá se místo nul za desetinnou čárkou (Kč 100,-), jako interpunkce ve významu čárky, ve výrazu </a:t>
            </a:r>
            <a:r>
              <a:rPr lang="cs-CZ" dirty="0" err="1"/>
              <a:t>verzus</a:t>
            </a:r>
            <a:r>
              <a:rPr lang="cs-CZ" dirty="0"/>
              <a:t>  (Sparta-Slavia bez mezer), naznačení přestávky v řeči, nula nebo neznámá hodnota v </a:t>
            </a:r>
            <a:r>
              <a:rPr lang="cs-CZ" dirty="0" err="1"/>
              <a:t>tabulkách.V</a:t>
            </a:r>
            <a:r>
              <a:rPr lang="cs-CZ" dirty="0"/>
              <a:t> americké typografii též jako náhrada čárky nebo uvozovek.</a:t>
            </a:r>
          </a:p>
          <a:p>
            <a:pPr lvl="1"/>
            <a:r>
              <a:rPr lang="cs-CZ" dirty="0"/>
              <a:t>Pokud se výraz dělí, zůstává pomlčka na konci řádku.</a:t>
            </a:r>
          </a:p>
          <a:p>
            <a:pPr lvl="1"/>
            <a:r>
              <a:rPr lang="cs-CZ" dirty="0"/>
              <a:t>Em-pomlčka má šířku </a:t>
            </a:r>
            <a:r>
              <a:rPr lang="cs-CZ" dirty="0" err="1"/>
              <a:t>čtverčíku</a:t>
            </a:r>
            <a:r>
              <a:rPr lang="cs-CZ" dirty="0"/>
              <a:t> (kód 0151).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2900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Věta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Spojovník</a:t>
            </a:r>
          </a:p>
          <a:p>
            <a:pPr lvl="1"/>
            <a:r>
              <a:rPr lang="cs-CZ" dirty="0"/>
              <a:t>(divis, </a:t>
            </a:r>
            <a:r>
              <a:rPr lang="cs-CZ" dirty="0" err="1"/>
              <a:t>hyphen</a:t>
            </a:r>
            <a:r>
              <a:rPr lang="cs-CZ" dirty="0"/>
              <a:t>) má šířku jako písmeno f a má kód </a:t>
            </a:r>
            <a:r>
              <a:rPr lang="cs-CZ" dirty="0" smtClean="0"/>
              <a:t>0045 (-).</a:t>
            </a:r>
            <a:endParaRPr lang="cs-CZ" dirty="0"/>
          </a:p>
          <a:p>
            <a:pPr lvl="1"/>
            <a:r>
              <a:rPr lang="cs-CZ" dirty="0"/>
              <a:t>Používá se pro dělení slov na konci řádku, jako spojovací znaménko složených výrazů (anglicko-český), jako náhrada pomlčky (psáno s mezerami), v psaní částice -</a:t>
            </a:r>
            <a:r>
              <a:rPr lang="cs-CZ" dirty="0" err="1"/>
              <a:t>li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9649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Odstavec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b="1" dirty="0"/>
              <a:t>Odstavec</a:t>
            </a:r>
            <a:r>
              <a:rPr lang="cs-CZ" dirty="0"/>
              <a:t> </a:t>
            </a:r>
            <a:endParaRPr lang="cs-CZ" dirty="0" smtClean="0"/>
          </a:p>
          <a:p>
            <a:pPr lvl="1"/>
            <a:r>
              <a:rPr lang="cs-CZ" dirty="0" smtClean="0"/>
              <a:t>je </a:t>
            </a:r>
            <a:r>
              <a:rPr lang="cs-CZ" dirty="0"/>
              <a:t>část textu ukončená koncem odstavce (též zvaný tvrdý řádek). Vkládá se klávesou Enter. Pokud má být ukončen řádek bez ukončení odstavce (měkký řádek), vkládá se obvykle </a:t>
            </a:r>
            <a:r>
              <a:rPr lang="cs-CZ" dirty="0" err="1"/>
              <a:t>Ctrl+Enter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Odstavec začíná zarážkovým řádkem, pokračuje ostatními řádky a končí východovým řádkem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b="1" dirty="0"/>
              <a:t>Řádkování</a:t>
            </a:r>
            <a:r>
              <a:rPr lang="cs-CZ" dirty="0"/>
              <a:t> (</a:t>
            </a:r>
            <a:r>
              <a:rPr lang="cs-CZ" dirty="0" err="1"/>
              <a:t>leading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 </a:t>
            </a:r>
            <a:r>
              <a:rPr lang="cs-CZ" dirty="0"/>
              <a:t>je vzdálenost dvou řádků nad sebou, lépe vzdálenost </a:t>
            </a:r>
            <a:r>
              <a:rPr lang="cs-CZ" dirty="0" err="1"/>
              <a:t>účeří</a:t>
            </a:r>
            <a:r>
              <a:rPr lang="cs-CZ" dirty="0"/>
              <a:t> dvou řádků. udává se vzhledem k velikosti písma buď v bodech nebo procentech, např.  Roman 11 / 13,  Roman  11 / 120 %.Lze též zadávat obvyklým řádkováním 1, 11/2  nebo 2</a:t>
            </a:r>
            <a:r>
              <a:rPr lang="cs-CZ" dirty="0" smtClean="0"/>
              <a:t>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58749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Odstavec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b="1" dirty="0"/>
              <a:t>Zarovnání</a:t>
            </a:r>
            <a:r>
              <a:rPr lang="cs-CZ" dirty="0"/>
              <a:t>  (</a:t>
            </a:r>
            <a:r>
              <a:rPr lang="cs-CZ" dirty="0" err="1"/>
              <a:t>alignment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 </a:t>
            </a:r>
            <a:r>
              <a:rPr lang="cs-CZ" dirty="0"/>
              <a:t>odstavce může být vlevo (</a:t>
            </a:r>
            <a:r>
              <a:rPr lang="cs-CZ" dirty="0" err="1"/>
              <a:t>left</a:t>
            </a:r>
            <a:r>
              <a:rPr lang="cs-CZ" dirty="0"/>
              <a:t>), vpravo (</a:t>
            </a:r>
            <a:r>
              <a:rPr lang="cs-CZ" dirty="0" err="1"/>
              <a:t>right</a:t>
            </a:r>
            <a:r>
              <a:rPr lang="cs-CZ" dirty="0"/>
              <a:t>), </a:t>
            </a:r>
            <a:r>
              <a:rPr lang="cs-CZ" dirty="0" err="1"/>
              <a:t>oboustraně</a:t>
            </a:r>
            <a:r>
              <a:rPr lang="cs-CZ" dirty="0"/>
              <a:t> (</a:t>
            </a:r>
            <a:r>
              <a:rPr lang="cs-CZ" dirty="0" err="1"/>
              <a:t>justified</a:t>
            </a:r>
            <a:r>
              <a:rPr lang="cs-CZ" dirty="0"/>
              <a:t>) nebo doprostřed (</a:t>
            </a:r>
            <a:r>
              <a:rPr lang="cs-CZ" dirty="0" err="1"/>
              <a:t>centered</a:t>
            </a:r>
            <a:r>
              <a:rPr lang="cs-CZ" dirty="0" smtClean="0"/>
              <a:t>).</a:t>
            </a:r>
            <a:endParaRPr lang="cs-CZ" dirty="0"/>
          </a:p>
          <a:p>
            <a:r>
              <a:rPr lang="cs-CZ" dirty="0"/>
              <a:t>Pro </a:t>
            </a:r>
            <a:r>
              <a:rPr lang="cs-CZ" b="1" dirty="0"/>
              <a:t>odsazení</a:t>
            </a:r>
            <a:r>
              <a:rPr lang="cs-CZ" dirty="0"/>
              <a:t> odstavce vzhledem ke hranicím stránky se obvykle </a:t>
            </a:r>
            <a:r>
              <a:rPr lang="cs-CZ" dirty="0" err="1"/>
              <a:t>zadává:pravý</a:t>
            </a:r>
            <a:r>
              <a:rPr lang="cs-CZ" dirty="0"/>
              <a:t> okraj (</a:t>
            </a:r>
            <a:r>
              <a:rPr lang="cs-CZ" dirty="0" err="1"/>
              <a:t>right</a:t>
            </a:r>
            <a:r>
              <a:rPr lang="cs-CZ" dirty="0"/>
              <a:t> indent),levý okraj (</a:t>
            </a:r>
            <a:r>
              <a:rPr lang="cs-CZ" dirty="0" err="1"/>
              <a:t>left</a:t>
            </a:r>
            <a:r>
              <a:rPr lang="cs-CZ" dirty="0"/>
              <a:t> indent), odsazení prvního řádku (indent) nebo jeho předsazení (</a:t>
            </a:r>
            <a:r>
              <a:rPr lang="cs-CZ" dirty="0" err="1"/>
              <a:t>hanging</a:t>
            </a:r>
            <a:r>
              <a:rPr lang="cs-CZ" dirty="0"/>
              <a:t> indent</a:t>
            </a:r>
            <a:r>
              <a:rPr lang="cs-CZ" dirty="0" smtClean="0"/>
              <a:t>).</a:t>
            </a:r>
            <a:endParaRPr lang="cs-CZ" dirty="0"/>
          </a:p>
          <a:p>
            <a:r>
              <a:rPr lang="cs-CZ" dirty="0"/>
              <a:t>Odstavce mohou být </a:t>
            </a:r>
            <a:r>
              <a:rPr lang="cs-CZ" b="1" dirty="0"/>
              <a:t>automaticky číslovány</a:t>
            </a:r>
            <a:r>
              <a:rPr lang="cs-CZ" dirty="0"/>
              <a:t> nebo označovány značkou (kulka, </a:t>
            </a:r>
            <a:r>
              <a:rPr lang="cs-CZ" dirty="0" err="1"/>
              <a:t>bullet</a:t>
            </a:r>
            <a:r>
              <a:rPr lang="cs-CZ" dirty="0"/>
              <a:t>).  Mohou být zvýrazňovány čarou (lines, </a:t>
            </a:r>
            <a:r>
              <a:rPr lang="cs-CZ" dirty="0" err="1"/>
              <a:t>rules</a:t>
            </a:r>
            <a:r>
              <a:rPr lang="cs-CZ" dirty="0"/>
              <a:t>; před, za, na bocích) či podbarvením.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7667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Odstavec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28120"/>
          </a:xfrm>
        </p:spPr>
        <p:txBody>
          <a:bodyPr>
            <a:normAutofit/>
          </a:bodyPr>
          <a:lstStyle/>
          <a:p>
            <a:r>
              <a:rPr lang="cs-CZ" dirty="0" smtClean="0"/>
              <a:t>Styl odstavce</a:t>
            </a:r>
          </a:p>
          <a:p>
            <a:pPr lvl="1"/>
            <a:r>
              <a:rPr lang="cs-CZ" dirty="0"/>
              <a:t>obsahuje předdefinované hodnoty všech vlastností, které se pro odstavec dají nastavit.</a:t>
            </a:r>
          </a:p>
          <a:p>
            <a:pPr lvl="1"/>
            <a:r>
              <a:rPr lang="cs-CZ" dirty="0"/>
              <a:t>Styly odstavců jsou buď zcela nezávislé (</a:t>
            </a:r>
            <a:r>
              <a:rPr lang="cs-CZ" dirty="0" err="1"/>
              <a:t>AmiPro</a:t>
            </a:r>
            <a:r>
              <a:rPr lang="cs-CZ" dirty="0"/>
              <a:t>), nebo tvoří hierarchickou strukturu včetně dědičnosti (WordPerfect), nebo jsou strukturovány jinak (</a:t>
            </a:r>
            <a:r>
              <a:rPr lang="cs-CZ" dirty="0" err="1"/>
              <a:t>NadpisX</a:t>
            </a:r>
            <a:r>
              <a:rPr lang="cs-CZ" dirty="0"/>
              <a:t> v MS Word</a:t>
            </a:r>
            <a:r>
              <a:rPr lang="cs-CZ" dirty="0" smtClean="0"/>
              <a:t>).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3957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Odstavec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 smtClean="0"/>
              <a:t>Tabulátory</a:t>
            </a:r>
          </a:p>
          <a:p>
            <a:pPr lvl="1"/>
            <a:r>
              <a:rPr lang="cs-CZ" dirty="0"/>
              <a:t>(Nezaměňovat s tabelátorem - kdysi stroj na třídění děrných štítků.)</a:t>
            </a:r>
          </a:p>
          <a:p>
            <a:pPr lvl="1"/>
            <a:r>
              <a:rPr lang="cs-CZ" dirty="0"/>
              <a:t>Typy tabulátorů:</a:t>
            </a:r>
          </a:p>
          <a:p>
            <a:pPr marL="0" indent="0">
              <a:buNone/>
              <a:tabLst>
                <a:tab pos="354013" algn="l"/>
                <a:tab pos="2595563" algn="r"/>
                <a:tab pos="4306888" algn="ctr"/>
                <a:tab pos="7078663" algn="dec"/>
              </a:tabLst>
            </a:pPr>
            <a:r>
              <a:rPr lang="cs-CZ" dirty="0"/>
              <a:t>	</a:t>
            </a:r>
            <a:r>
              <a:rPr lang="cs-CZ" u="sng" dirty="0"/>
              <a:t>levý	pravý	centrovaný	desetinný	</a:t>
            </a:r>
            <a:endParaRPr lang="cs-CZ" dirty="0"/>
          </a:p>
          <a:p>
            <a:pPr marL="0" indent="0">
              <a:buNone/>
              <a:tabLst>
                <a:tab pos="354013" algn="l"/>
                <a:tab pos="2595563" algn="r"/>
                <a:tab pos="4306888" algn="ctr"/>
                <a:tab pos="7078663" algn="dec"/>
              </a:tabLst>
            </a:pPr>
            <a:r>
              <a:rPr lang="cs-CZ" dirty="0"/>
              <a:t>	</a:t>
            </a:r>
            <a:r>
              <a:rPr lang="cs-CZ" dirty="0" err="1"/>
              <a:t>xx</a:t>
            </a:r>
            <a:r>
              <a:rPr lang="cs-CZ" dirty="0"/>
              <a:t>	</a:t>
            </a:r>
            <a:r>
              <a:rPr lang="cs-CZ" dirty="0" err="1"/>
              <a:t>xx</a:t>
            </a:r>
            <a:r>
              <a:rPr lang="cs-CZ" dirty="0"/>
              <a:t>	</a:t>
            </a:r>
            <a:r>
              <a:rPr lang="cs-CZ" dirty="0" err="1"/>
              <a:t>xx</a:t>
            </a:r>
            <a:r>
              <a:rPr lang="cs-CZ" dirty="0"/>
              <a:t>	9,9</a:t>
            </a:r>
          </a:p>
          <a:p>
            <a:pPr marL="0" indent="0">
              <a:buNone/>
              <a:tabLst>
                <a:tab pos="354013" algn="l"/>
                <a:tab pos="2595563" algn="r"/>
                <a:tab pos="4306888" algn="ctr"/>
                <a:tab pos="7078663" algn="dec"/>
              </a:tabLst>
            </a:pPr>
            <a:r>
              <a:rPr lang="cs-CZ" dirty="0"/>
              <a:t>	</a:t>
            </a:r>
            <a:r>
              <a:rPr lang="cs-CZ" dirty="0" err="1"/>
              <a:t>xxx</a:t>
            </a:r>
            <a:r>
              <a:rPr lang="cs-CZ" dirty="0"/>
              <a:t>	</a:t>
            </a:r>
            <a:r>
              <a:rPr lang="cs-CZ" dirty="0" err="1"/>
              <a:t>xxx</a:t>
            </a:r>
            <a:r>
              <a:rPr lang="cs-CZ" dirty="0"/>
              <a:t>	</a:t>
            </a:r>
            <a:r>
              <a:rPr lang="cs-CZ" dirty="0" err="1"/>
              <a:t>xxx</a:t>
            </a:r>
            <a:r>
              <a:rPr lang="cs-CZ" dirty="0"/>
              <a:t>	99,99</a:t>
            </a:r>
          </a:p>
          <a:p>
            <a:pPr marL="0" indent="0">
              <a:buNone/>
              <a:tabLst>
                <a:tab pos="354013" algn="l"/>
                <a:tab pos="2595563" algn="r"/>
                <a:tab pos="4306888" algn="ctr"/>
                <a:tab pos="7078663" algn="dec"/>
              </a:tabLst>
            </a:pPr>
            <a:r>
              <a:rPr lang="cs-CZ" dirty="0"/>
              <a:t>	</a:t>
            </a:r>
            <a:r>
              <a:rPr lang="cs-CZ" dirty="0" err="1"/>
              <a:t>xxxx</a:t>
            </a:r>
            <a:r>
              <a:rPr lang="cs-CZ" dirty="0"/>
              <a:t>	</a:t>
            </a:r>
            <a:r>
              <a:rPr lang="cs-CZ" dirty="0" err="1"/>
              <a:t>xxxx</a:t>
            </a:r>
            <a:r>
              <a:rPr lang="cs-CZ" dirty="0"/>
              <a:t>	</a:t>
            </a:r>
            <a:r>
              <a:rPr lang="cs-CZ" dirty="0" err="1"/>
              <a:t>xxxx</a:t>
            </a:r>
            <a:r>
              <a:rPr lang="cs-CZ" dirty="0"/>
              <a:t>	999,999</a:t>
            </a:r>
          </a:p>
          <a:p>
            <a:pPr marL="0" indent="0">
              <a:buNone/>
              <a:tabLst>
                <a:tab pos="354013" algn="l"/>
                <a:tab pos="2595563" algn="r"/>
                <a:tab pos="4306888" algn="ctr"/>
                <a:tab pos="7078663" algn="dec"/>
              </a:tabLst>
            </a:pPr>
            <a:r>
              <a:rPr lang="cs-CZ" dirty="0"/>
              <a:t>	</a:t>
            </a:r>
            <a:r>
              <a:rPr lang="cs-CZ" dirty="0" err="1"/>
              <a:t>xxxxxx</a:t>
            </a:r>
            <a:r>
              <a:rPr lang="cs-CZ" dirty="0"/>
              <a:t>	</a:t>
            </a:r>
            <a:r>
              <a:rPr lang="cs-CZ" dirty="0" err="1"/>
              <a:t>xxxxxx</a:t>
            </a:r>
            <a:r>
              <a:rPr lang="cs-CZ" dirty="0"/>
              <a:t>	</a:t>
            </a:r>
            <a:r>
              <a:rPr lang="cs-CZ" dirty="0" err="1"/>
              <a:t>xxxxxxxxx</a:t>
            </a:r>
            <a:r>
              <a:rPr lang="cs-CZ" dirty="0"/>
              <a:t>	99999999,-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6623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Postup při sazbě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formát </a:t>
            </a:r>
            <a:r>
              <a:rPr lang="cs-CZ" dirty="0"/>
              <a:t>tiskoviny (velikost stránky, orientace</a:t>
            </a:r>
            <a:r>
              <a:rPr lang="cs-CZ" dirty="0" smtClean="0"/>
              <a:t>)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sazební </a:t>
            </a:r>
            <a:r>
              <a:rPr lang="cs-CZ" dirty="0"/>
              <a:t>obrazec (velikost okrajů, sloupce</a:t>
            </a:r>
            <a:r>
              <a:rPr lang="cs-CZ" dirty="0" smtClean="0"/>
              <a:t>)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styly </a:t>
            </a:r>
            <a:r>
              <a:rPr lang="cs-CZ" dirty="0"/>
              <a:t>odstavců (volba všech typů odstavců v publikaci</a:t>
            </a:r>
            <a:r>
              <a:rPr lang="cs-CZ" dirty="0" smtClean="0"/>
              <a:t>)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písmo </a:t>
            </a:r>
            <a:r>
              <a:rPr lang="cs-CZ" dirty="0"/>
              <a:t>(druh, stupeň, proklad, hladká a smíšená sazba)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vzorové </a:t>
            </a:r>
            <a:r>
              <a:rPr lang="cs-CZ" dirty="0"/>
              <a:t>stránky (titulní, „chlebové“, ostatní jiné</a:t>
            </a:r>
            <a:r>
              <a:rPr lang="cs-CZ" dirty="0" smtClean="0"/>
              <a:t>)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odhad </a:t>
            </a:r>
            <a:r>
              <a:rPr lang="cs-CZ" dirty="0"/>
              <a:t>rozsahu sazby (počet AA, počet znaků/str</a:t>
            </a:r>
            <a:r>
              <a:rPr lang="cs-CZ" dirty="0" smtClean="0"/>
              <a:t>.)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2905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Typy sazby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Hladká sazba</a:t>
            </a:r>
          </a:p>
          <a:p>
            <a:pPr lvl="1"/>
            <a:r>
              <a:rPr lang="cs-CZ" dirty="0" smtClean="0"/>
              <a:t>jedním </a:t>
            </a:r>
            <a:r>
              <a:rPr lang="cs-CZ" dirty="0"/>
              <a:t>druhem písma</a:t>
            </a:r>
          </a:p>
          <a:p>
            <a:pPr lvl="1"/>
            <a:r>
              <a:rPr lang="cs-CZ" dirty="0" smtClean="0"/>
              <a:t>základním </a:t>
            </a:r>
            <a:r>
              <a:rPr lang="cs-CZ" dirty="0"/>
              <a:t>řezem písma</a:t>
            </a:r>
          </a:p>
          <a:p>
            <a:pPr lvl="1"/>
            <a:r>
              <a:rPr lang="cs-CZ" dirty="0" smtClean="0"/>
              <a:t>jedním </a:t>
            </a:r>
            <a:r>
              <a:rPr lang="cs-CZ" dirty="0"/>
              <a:t>stupněm písma</a:t>
            </a:r>
          </a:p>
          <a:p>
            <a:pPr lvl="1"/>
            <a:r>
              <a:rPr lang="cs-CZ" dirty="0" smtClean="0"/>
              <a:t>bez </a:t>
            </a:r>
            <a:r>
              <a:rPr lang="cs-CZ" dirty="0"/>
              <a:t>vyznačování („chlebová“)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01161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Typy sazby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Smíšená sazba</a:t>
            </a:r>
          </a:p>
          <a:p>
            <a:pPr lvl="1"/>
            <a:r>
              <a:rPr lang="cs-CZ" dirty="0" smtClean="0"/>
              <a:t>jedním </a:t>
            </a:r>
            <a:r>
              <a:rPr lang="cs-CZ" dirty="0"/>
              <a:t>druhem písma</a:t>
            </a:r>
          </a:p>
          <a:p>
            <a:pPr lvl="1"/>
            <a:r>
              <a:rPr lang="cs-CZ" dirty="0" smtClean="0"/>
              <a:t>s </a:t>
            </a:r>
            <a:r>
              <a:rPr lang="cs-CZ" dirty="0"/>
              <a:t>vyznačováním (titulky, mezititulky, podtitulky)</a:t>
            </a:r>
          </a:p>
          <a:p>
            <a:pPr lvl="1"/>
            <a:r>
              <a:rPr lang="cs-CZ" dirty="0" smtClean="0"/>
              <a:t>pořadová </a:t>
            </a:r>
            <a:r>
              <a:rPr lang="cs-CZ" dirty="0"/>
              <a:t>sazba</a:t>
            </a:r>
          </a:p>
          <a:p>
            <a:pPr lvl="1"/>
            <a:r>
              <a:rPr lang="cs-CZ" dirty="0" smtClean="0"/>
              <a:t>texty </a:t>
            </a:r>
            <a:r>
              <a:rPr lang="cs-CZ" dirty="0"/>
              <a:t>k obrázkům, k tabulkám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57218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Sazba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Odstavec</a:t>
            </a:r>
            <a:endParaRPr lang="cs-CZ" dirty="0"/>
          </a:p>
          <a:p>
            <a:pPr lvl="0"/>
            <a:r>
              <a:rPr lang="en-US" dirty="0" err="1" smtClean="0"/>
              <a:t>Parchanty</a:t>
            </a:r>
            <a:r>
              <a:rPr lang="cs-CZ" dirty="0" smtClean="0"/>
              <a:t> (sirotek a vdova)</a:t>
            </a:r>
            <a:endParaRPr lang="cs-CZ" dirty="0"/>
          </a:p>
          <a:p>
            <a:pPr lvl="0"/>
            <a:r>
              <a:rPr lang="en-US" dirty="0" err="1"/>
              <a:t>Vyznačování</a:t>
            </a:r>
            <a:endParaRPr lang="cs-CZ" dirty="0"/>
          </a:p>
          <a:p>
            <a:pPr lvl="0"/>
            <a:r>
              <a:rPr lang="en-US" dirty="0" err="1"/>
              <a:t>Dělení</a:t>
            </a:r>
            <a:endParaRPr lang="cs-CZ" dirty="0"/>
          </a:p>
          <a:p>
            <a:pPr lvl="0"/>
            <a:r>
              <a:rPr lang="en-US" dirty="0" err="1"/>
              <a:t>Mezery</a:t>
            </a:r>
            <a:endParaRPr lang="cs-CZ" dirty="0"/>
          </a:p>
          <a:p>
            <a:r>
              <a:rPr lang="en-US" dirty="0" err="1"/>
              <a:t>Interpunkce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399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Části publikace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Titulní </a:t>
            </a:r>
            <a:r>
              <a:rPr lang="cs-CZ" dirty="0"/>
              <a:t>strana,</a:t>
            </a:r>
          </a:p>
          <a:p>
            <a:r>
              <a:rPr lang="cs-CZ" dirty="0" smtClean="0"/>
              <a:t>titulky</a:t>
            </a:r>
            <a:r>
              <a:rPr lang="cs-CZ" dirty="0"/>
              <a:t>,</a:t>
            </a:r>
          </a:p>
          <a:p>
            <a:r>
              <a:rPr lang="cs-CZ" dirty="0" smtClean="0"/>
              <a:t>odstavce</a:t>
            </a:r>
            <a:r>
              <a:rPr lang="cs-CZ" dirty="0"/>
              <a:t>,</a:t>
            </a:r>
          </a:p>
          <a:p>
            <a:r>
              <a:rPr lang="cs-CZ" dirty="0" smtClean="0"/>
              <a:t>číslování </a:t>
            </a:r>
            <a:r>
              <a:rPr lang="cs-CZ" dirty="0"/>
              <a:t>stránek,</a:t>
            </a:r>
          </a:p>
          <a:p>
            <a:r>
              <a:rPr lang="cs-CZ" dirty="0" smtClean="0"/>
              <a:t>záhlaví</a:t>
            </a:r>
            <a:r>
              <a:rPr lang="cs-CZ" dirty="0"/>
              <a:t>, zápatí,</a:t>
            </a:r>
          </a:p>
          <a:p>
            <a:r>
              <a:rPr lang="cs-CZ" dirty="0" smtClean="0"/>
              <a:t>poznámky</a:t>
            </a:r>
            <a:r>
              <a:rPr lang="cs-CZ" dirty="0"/>
              <a:t>, marginálie (okrajové poznámky),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9719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Parchanty - vdova</a:t>
            </a:r>
            <a:endParaRPr lang="cs-CZ" dirty="0"/>
          </a:p>
        </p:txBody>
      </p:sp>
      <p:pic>
        <p:nvPicPr>
          <p:cNvPr id="4098" name="Picture 2" descr="ukázka typografické chyby zvané vd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86493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471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Parchanty - sirotek</a:t>
            </a:r>
            <a:endParaRPr lang="cs-CZ" dirty="0"/>
          </a:p>
        </p:txBody>
      </p:sp>
      <p:pic>
        <p:nvPicPr>
          <p:cNvPr id="5122" name="Picture 2" descr="ukázka typografické chyby zvané sirot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620730" cy="439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504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Kompozice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Text </a:t>
            </a:r>
            <a:r>
              <a:rPr lang="cs-CZ" dirty="0"/>
              <a:t>v ploše</a:t>
            </a:r>
          </a:p>
          <a:p>
            <a:r>
              <a:rPr lang="cs-CZ" dirty="0" smtClean="0"/>
              <a:t>Zlatý </a:t>
            </a:r>
            <a:r>
              <a:rPr lang="cs-CZ" dirty="0"/>
              <a:t>řez</a:t>
            </a:r>
          </a:p>
          <a:p>
            <a:r>
              <a:rPr lang="cs-CZ" dirty="0" smtClean="0"/>
              <a:t>Optický </a:t>
            </a:r>
            <a:r>
              <a:rPr lang="cs-CZ" dirty="0"/>
              <a:t>střed</a:t>
            </a:r>
          </a:p>
          <a:p>
            <a:r>
              <a:rPr lang="cs-CZ" dirty="0" smtClean="0"/>
              <a:t>Sazební </a:t>
            </a:r>
            <a:r>
              <a:rPr lang="cs-CZ" dirty="0"/>
              <a:t>obrazec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4101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Kompozice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Kompozice ­ uspořádání textu, grafiky, fotografie či architektury ve vymezené ploše nebo prostoru. Určuje proporční vztahy jednotlivých prvků tak, aby spolu vzájemně harmonovaly.</a:t>
            </a:r>
          </a:p>
          <a:p>
            <a:r>
              <a:rPr lang="cs-CZ" dirty="0"/>
              <a:t>Je určena citem, dobou, vědou.</a:t>
            </a:r>
          </a:p>
          <a:p>
            <a:r>
              <a:rPr lang="cs-CZ" dirty="0"/>
              <a:t>Renesance: </a:t>
            </a:r>
            <a:r>
              <a:rPr lang="cs-CZ" dirty="0" smtClean="0"/>
              <a:t>trojúhelník; </a:t>
            </a:r>
            <a:r>
              <a:rPr lang="cs-CZ" dirty="0"/>
              <a:t>baroko: </a:t>
            </a:r>
            <a:r>
              <a:rPr lang="cs-CZ" dirty="0" err="1"/>
              <a:t>nestředovost</a:t>
            </a:r>
            <a:r>
              <a:rPr lang="cs-CZ" dirty="0"/>
              <a:t>, dnes: 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5804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Kompozice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Text v </a:t>
            </a:r>
            <a:r>
              <a:rPr lang="en-US" dirty="0" err="1"/>
              <a:t>ploše</a:t>
            </a:r>
            <a:endParaRPr lang="cs-CZ" dirty="0"/>
          </a:p>
          <a:p>
            <a:pPr lvl="1"/>
            <a:r>
              <a:rPr lang="en-US" dirty="0" err="1"/>
              <a:t>Zlatý</a:t>
            </a:r>
            <a:r>
              <a:rPr lang="en-US" dirty="0"/>
              <a:t> </a:t>
            </a:r>
            <a:r>
              <a:rPr lang="en-US" dirty="0" err="1"/>
              <a:t>řez</a:t>
            </a:r>
            <a:r>
              <a:rPr lang="en-US" dirty="0"/>
              <a:t> – </a:t>
            </a:r>
            <a:r>
              <a:rPr lang="en-US" dirty="0" err="1"/>
              <a:t>proporce</a:t>
            </a:r>
            <a:r>
              <a:rPr lang="en-US" dirty="0"/>
              <a:t> </a:t>
            </a:r>
            <a:r>
              <a:rPr lang="en-US" dirty="0" err="1"/>
              <a:t>působící</a:t>
            </a:r>
            <a:r>
              <a:rPr lang="en-US" dirty="0"/>
              <a:t> </a:t>
            </a:r>
            <a:r>
              <a:rPr lang="en-US" dirty="0" err="1"/>
              <a:t>přirozeně</a:t>
            </a:r>
            <a:endParaRPr lang="cs-CZ" dirty="0"/>
          </a:p>
          <a:p>
            <a:pPr lvl="1"/>
            <a:r>
              <a:rPr lang="en-US" dirty="0"/>
              <a:t>(1−x)/x = x/1</a:t>
            </a:r>
            <a:r>
              <a:rPr lang="en-US" dirty="0" smtClean="0"/>
              <a:t>,</a:t>
            </a:r>
            <a:r>
              <a:rPr lang="cs-CZ" dirty="0" smtClean="0"/>
              <a:t> </a:t>
            </a:r>
            <a:r>
              <a:rPr lang="en-US" dirty="0" smtClean="0"/>
              <a:t>x </a:t>
            </a:r>
            <a:r>
              <a:rPr lang="en-US" dirty="0"/>
              <a:t>je </a:t>
            </a:r>
            <a:r>
              <a:rPr lang="en-US" dirty="0" err="1"/>
              <a:t>přibližně</a:t>
            </a:r>
            <a:r>
              <a:rPr lang="en-US" dirty="0"/>
              <a:t> 0,62</a:t>
            </a:r>
            <a:endParaRPr lang="cs-CZ" dirty="0"/>
          </a:p>
          <a:p>
            <a:r>
              <a:rPr lang="en-US" dirty="0" err="1" smtClean="0"/>
              <a:t>optický</a:t>
            </a:r>
            <a:r>
              <a:rPr lang="en-US" dirty="0" smtClean="0"/>
              <a:t> </a:t>
            </a:r>
            <a:r>
              <a:rPr lang="en-US" dirty="0" err="1"/>
              <a:t>střed</a:t>
            </a:r>
            <a:endParaRPr lang="cs-CZ" dirty="0"/>
          </a:p>
          <a:p>
            <a:endParaRPr lang="cs-CZ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6012160" y="3501008"/>
            <a:ext cx="2617787" cy="2771775"/>
            <a:chOff x="5618" y="-901"/>
            <a:chExt cx="4123" cy="436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5628" y="-879"/>
              <a:ext cx="4074" cy="4320"/>
              <a:chOff x="5628" y="-879"/>
              <a:chExt cx="4074" cy="4320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auto">
              <a:xfrm>
                <a:off x="5628" y="-879"/>
                <a:ext cx="4074" cy="4320"/>
              </a:xfrm>
              <a:custGeom>
                <a:avLst/>
                <a:gdLst>
                  <a:gd name="T0" fmla="+- 0 7664 5628"/>
                  <a:gd name="T1" fmla="*/ T0 w 4074"/>
                  <a:gd name="T2" fmla="+- 0 3441 -879"/>
                  <a:gd name="T3" fmla="*/ 3441 h 4320"/>
                  <a:gd name="T4" fmla="+- 0 5628 5628"/>
                  <a:gd name="T5" fmla="*/ T4 w 4074"/>
                  <a:gd name="T6" fmla="+- 0 3441 -879"/>
                  <a:gd name="T7" fmla="*/ 3441 h 4320"/>
                  <a:gd name="T8" fmla="+- 0 5628 5628"/>
                  <a:gd name="T9" fmla="*/ T8 w 4074"/>
                  <a:gd name="T10" fmla="+- 0 -879 -879"/>
                  <a:gd name="T11" fmla="*/ -879 h 4320"/>
                  <a:gd name="T12" fmla="+- 0 9702 5628"/>
                  <a:gd name="T13" fmla="*/ T12 w 4074"/>
                  <a:gd name="T14" fmla="+- 0 -879 -879"/>
                  <a:gd name="T15" fmla="*/ -879 h 4320"/>
                  <a:gd name="T16" fmla="+- 0 9702 5628"/>
                  <a:gd name="T17" fmla="*/ T16 w 4074"/>
                  <a:gd name="T18" fmla="+- 0 3441 -879"/>
                  <a:gd name="T19" fmla="*/ 3441 h 4320"/>
                  <a:gd name="T20" fmla="+- 0 7664 5628"/>
                  <a:gd name="T21" fmla="*/ T20 w 4074"/>
                  <a:gd name="T22" fmla="+- 0 3441 -879"/>
                  <a:gd name="T23" fmla="*/ 3441 h 432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4074" h="4320">
                    <a:moveTo>
                      <a:pt x="2036" y="4320"/>
                    </a:moveTo>
                    <a:lnTo>
                      <a:pt x="0" y="4320"/>
                    </a:lnTo>
                    <a:lnTo>
                      <a:pt x="0" y="0"/>
                    </a:lnTo>
                    <a:lnTo>
                      <a:pt x="4074" y="0"/>
                    </a:lnTo>
                    <a:lnTo>
                      <a:pt x="4074" y="4320"/>
                    </a:lnTo>
                    <a:lnTo>
                      <a:pt x="2036" y="4320"/>
                    </a:lnTo>
                    <a:close/>
                  </a:path>
                </a:pathLst>
              </a:custGeom>
              <a:noFill/>
              <a:ln w="934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</p:grpSp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7680" y="-879"/>
              <a:ext cx="2038" cy="4320"/>
              <a:chOff x="7680" y="-879"/>
              <a:chExt cx="2038" cy="4320"/>
            </a:xfrm>
          </p:grpSpPr>
          <p:sp>
            <p:nvSpPr>
              <p:cNvPr id="15" name="Freeform 6"/>
              <p:cNvSpPr>
                <a:spLocks/>
              </p:cNvSpPr>
              <p:nvPr/>
            </p:nvSpPr>
            <p:spPr bwMode="auto">
              <a:xfrm>
                <a:off x="7680" y="-879"/>
                <a:ext cx="2038" cy="4320"/>
              </a:xfrm>
              <a:custGeom>
                <a:avLst/>
                <a:gdLst>
                  <a:gd name="T0" fmla="+- 0 7680 7680"/>
                  <a:gd name="T1" fmla="*/ T0 w 2038"/>
                  <a:gd name="T2" fmla="+- 0 -879 -879"/>
                  <a:gd name="T3" fmla="*/ -879 h 4320"/>
                  <a:gd name="T4" fmla="+- 0 9718 7680"/>
                  <a:gd name="T5" fmla="*/ T4 w 2038"/>
                  <a:gd name="T6" fmla="+- 0 3441 -879"/>
                  <a:gd name="T7" fmla="*/ 3441 h 432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2038" h="4320">
                    <a:moveTo>
                      <a:pt x="0" y="0"/>
                    </a:moveTo>
                    <a:lnTo>
                      <a:pt x="2038" y="4320"/>
                    </a:lnTo>
                  </a:path>
                </a:pathLst>
              </a:custGeom>
              <a:noFill/>
              <a:ln w="28393">
                <a:solidFill>
                  <a:srgbClr val="3305C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5640" y="-879"/>
              <a:ext cx="2044" cy="4320"/>
              <a:chOff x="5640" y="-879"/>
              <a:chExt cx="2044" cy="4320"/>
            </a:xfrm>
          </p:grpSpPr>
          <p:sp>
            <p:nvSpPr>
              <p:cNvPr id="14" name="Freeform 8"/>
              <p:cNvSpPr>
                <a:spLocks/>
              </p:cNvSpPr>
              <p:nvPr/>
            </p:nvSpPr>
            <p:spPr bwMode="auto">
              <a:xfrm>
                <a:off x="5640" y="-879"/>
                <a:ext cx="2044" cy="4320"/>
              </a:xfrm>
              <a:custGeom>
                <a:avLst/>
                <a:gdLst>
                  <a:gd name="T0" fmla="+- 0 7684 5640"/>
                  <a:gd name="T1" fmla="*/ T0 w 2044"/>
                  <a:gd name="T2" fmla="+- 0 -879 -879"/>
                  <a:gd name="T3" fmla="*/ -879 h 4320"/>
                  <a:gd name="T4" fmla="+- 0 5640 5640"/>
                  <a:gd name="T5" fmla="*/ T4 w 2044"/>
                  <a:gd name="T6" fmla="+- 0 3441 -879"/>
                  <a:gd name="T7" fmla="*/ 3441 h 432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2044" h="4320">
                    <a:moveTo>
                      <a:pt x="2044" y="0"/>
                    </a:moveTo>
                    <a:lnTo>
                      <a:pt x="0" y="4320"/>
                    </a:lnTo>
                  </a:path>
                </a:pathLst>
              </a:custGeom>
              <a:noFill/>
              <a:ln w="28393">
                <a:solidFill>
                  <a:srgbClr val="3305C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5644" y="-879"/>
              <a:ext cx="4074" cy="4320"/>
              <a:chOff x="5644" y="-879"/>
              <a:chExt cx="4074" cy="4320"/>
            </a:xfrm>
          </p:grpSpPr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5644" y="-879"/>
                <a:ext cx="4074" cy="4320"/>
              </a:xfrm>
              <a:custGeom>
                <a:avLst/>
                <a:gdLst>
                  <a:gd name="T0" fmla="+- 0 5644 5644"/>
                  <a:gd name="T1" fmla="*/ T0 w 4074"/>
                  <a:gd name="T2" fmla="+- 0 -879 -879"/>
                  <a:gd name="T3" fmla="*/ -879 h 4320"/>
                  <a:gd name="T4" fmla="+- 0 9718 5644"/>
                  <a:gd name="T5" fmla="*/ T4 w 4074"/>
                  <a:gd name="T6" fmla="+- 0 3441 -879"/>
                  <a:gd name="T7" fmla="*/ 3441 h 432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074" h="4320">
                    <a:moveTo>
                      <a:pt x="0" y="0"/>
                    </a:moveTo>
                    <a:lnTo>
                      <a:pt x="4074" y="4320"/>
                    </a:lnTo>
                  </a:path>
                </a:pathLst>
              </a:custGeom>
              <a:noFill/>
              <a:ln w="934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</p:grpSp>
        <p:grpSp>
          <p:nvGrpSpPr>
            <p:cNvPr id="9" name="Group 11"/>
            <p:cNvGrpSpPr>
              <a:grpSpLocks/>
            </p:cNvGrpSpPr>
            <p:nvPr/>
          </p:nvGrpSpPr>
          <p:grpSpPr bwMode="auto">
            <a:xfrm>
              <a:off x="5640" y="-879"/>
              <a:ext cx="4080" cy="4320"/>
              <a:chOff x="5640" y="-879"/>
              <a:chExt cx="4080" cy="4320"/>
            </a:xfrm>
          </p:grpSpPr>
          <p:sp>
            <p:nvSpPr>
              <p:cNvPr id="12" name="Freeform 12"/>
              <p:cNvSpPr>
                <a:spLocks/>
              </p:cNvSpPr>
              <p:nvPr/>
            </p:nvSpPr>
            <p:spPr bwMode="auto">
              <a:xfrm>
                <a:off x="5640" y="-879"/>
                <a:ext cx="4080" cy="4320"/>
              </a:xfrm>
              <a:custGeom>
                <a:avLst/>
                <a:gdLst>
                  <a:gd name="T0" fmla="+- 0 9720 5640"/>
                  <a:gd name="T1" fmla="*/ T0 w 4080"/>
                  <a:gd name="T2" fmla="+- 0 -879 -879"/>
                  <a:gd name="T3" fmla="*/ -879 h 4320"/>
                  <a:gd name="T4" fmla="+- 0 5640 5640"/>
                  <a:gd name="T5" fmla="*/ T4 w 4080"/>
                  <a:gd name="T6" fmla="+- 0 3441 -879"/>
                  <a:gd name="T7" fmla="*/ 3441 h 432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4080" h="4320">
                    <a:moveTo>
                      <a:pt x="4080" y="0"/>
                    </a:moveTo>
                    <a:lnTo>
                      <a:pt x="0" y="4320"/>
                    </a:lnTo>
                  </a:path>
                </a:pathLst>
              </a:custGeom>
              <a:noFill/>
              <a:ln w="934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6940" y="561"/>
              <a:ext cx="1482" cy="4"/>
              <a:chOff x="6940" y="561"/>
              <a:chExt cx="1482" cy="4"/>
            </a:xfrm>
          </p:grpSpPr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6940" y="561"/>
                <a:ext cx="1482" cy="4"/>
              </a:xfrm>
              <a:custGeom>
                <a:avLst/>
                <a:gdLst>
                  <a:gd name="T0" fmla="+- 0 6940 6940"/>
                  <a:gd name="T1" fmla="*/ T0 w 1482"/>
                  <a:gd name="T2" fmla="+- 0 561 561"/>
                  <a:gd name="T3" fmla="*/ 561 h 4"/>
                  <a:gd name="T4" fmla="+- 0 8422 6940"/>
                  <a:gd name="T5" fmla="*/ T4 w 1482"/>
                  <a:gd name="T6" fmla="+- 0 565 561"/>
                  <a:gd name="T7" fmla="*/ 565 h 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1482" h="4">
                    <a:moveTo>
                      <a:pt x="0" y="0"/>
                    </a:moveTo>
                    <a:lnTo>
                      <a:pt x="1482" y="4"/>
                    </a:lnTo>
                  </a:path>
                </a:pathLst>
              </a:custGeom>
              <a:noFill/>
              <a:ln w="38097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cs-CZ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7719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Sazební obrazce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Plocha </a:t>
            </a:r>
            <a:r>
              <a:rPr lang="cs-CZ" dirty="0"/>
              <a:t>sazby a její umístění na čistém formátu tiskoviny. Šíře obvykle v cicerech, výška se udává počtem řádků. Pro knihy ­ dvoustrana.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3657600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85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Části publikace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obrazový </a:t>
            </a:r>
            <a:r>
              <a:rPr lang="cs-CZ" dirty="0"/>
              <a:t>doprovod,</a:t>
            </a:r>
          </a:p>
          <a:p>
            <a:r>
              <a:rPr lang="cs-CZ" dirty="0" smtClean="0"/>
              <a:t>tabulky</a:t>
            </a:r>
            <a:r>
              <a:rPr lang="cs-CZ" dirty="0"/>
              <a:t>, grafy</a:t>
            </a:r>
          </a:p>
          <a:p>
            <a:r>
              <a:rPr lang="cs-CZ" dirty="0" smtClean="0"/>
              <a:t>obsah</a:t>
            </a:r>
            <a:r>
              <a:rPr lang="cs-CZ" dirty="0"/>
              <a:t>,</a:t>
            </a:r>
          </a:p>
          <a:p>
            <a:r>
              <a:rPr lang="cs-CZ" dirty="0" smtClean="0"/>
              <a:t>rejstřík</a:t>
            </a:r>
            <a:r>
              <a:rPr lang="cs-CZ" dirty="0"/>
              <a:t>,</a:t>
            </a:r>
          </a:p>
          <a:p>
            <a:r>
              <a:rPr lang="cs-CZ" dirty="0" smtClean="0"/>
              <a:t>seznam </a:t>
            </a:r>
            <a:r>
              <a:rPr lang="cs-CZ" dirty="0"/>
              <a:t>literatury – bibliografie.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342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Závěrečná část publikace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Vědecké a odborné publikace mají obvykle závěrečnou část uspořádánu takto:</a:t>
            </a:r>
          </a:p>
          <a:p>
            <a:pPr lvl="1"/>
            <a:r>
              <a:rPr lang="cs-CZ" dirty="0" smtClean="0"/>
              <a:t>souhrnné </a:t>
            </a:r>
            <a:r>
              <a:rPr lang="cs-CZ" dirty="0"/>
              <a:t>poznámky a seznam pramenů,</a:t>
            </a:r>
          </a:p>
          <a:p>
            <a:pPr lvl="1"/>
            <a:r>
              <a:rPr lang="cs-CZ" dirty="0" smtClean="0"/>
              <a:t>seznam </a:t>
            </a:r>
            <a:r>
              <a:rPr lang="cs-CZ" dirty="0"/>
              <a:t>literatury – bibliografie,</a:t>
            </a:r>
          </a:p>
          <a:p>
            <a:pPr lvl="1"/>
            <a:r>
              <a:rPr lang="cs-CZ" dirty="0" smtClean="0"/>
              <a:t>jmenný </a:t>
            </a:r>
            <a:r>
              <a:rPr lang="cs-CZ" dirty="0"/>
              <a:t>a věcný rejstřík.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935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Typografie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Písmo</a:t>
            </a:r>
            <a:endParaRPr lang="cs-CZ" dirty="0"/>
          </a:p>
          <a:p>
            <a:r>
              <a:rPr lang="cs-CZ" dirty="0" smtClean="0"/>
              <a:t>Sazba</a:t>
            </a:r>
            <a:endParaRPr lang="cs-CZ" dirty="0"/>
          </a:p>
          <a:p>
            <a:r>
              <a:rPr lang="cs-CZ" dirty="0" smtClean="0"/>
              <a:t>Kompozice</a:t>
            </a:r>
            <a:endParaRPr lang="cs-CZ" dirty="0"/>
          </a:p>
          <a:p>
            <a:r>
              <a:rPr lang="cs-CZ" dirty="0" smtClean="0"/>
              <a:t>Typografie </a:t>
            </a:r>
            <a:r>
              <a:rPr lang="cs-CZ" dirty="0"/>
              <a:t>na webu ­ specifika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6608614"/>
      </p:ext>
    </p:extLst>
  </p:cSld>
  <p:clrMapOvr>
    <a:masterClrMapping/>
  </p:clrMapOvr>
</p:sld>
</file>

<file path=ppt/theme/theme1.xml><?xml version="1.0" encoding="utf-8"?>
<a:theme xmlns:a="http://schemas.openxmlformats.org/drawingml/2006/main" name="Macro">
  <a:themeElements>
    <a:clrScheme name="Macro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Macr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cr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Makro</Template>
  <TotalTime>91</TotalTime>
  <Words>4376</Words>
  <Application>Microsoft Office PowerPoint</Application>
  <PresentationFormat>Předvádění na obrazovce (4:3)</PresentationFormat>
  <Paragraphs>414</Paragraphs>
  <Slides>65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65</vt:i4>
      </vt:variant>
    </vt:vector>
  </HeadingPairs>
  <TitlesOfParts>
    <vt:vector size="68" baseType="lpstr">
      <vt:lpstr>Calibri</vt:lpstr>
      <vt:lpstr>Wingdings</vt:lpstr>
      <vt:lpstr>Macro</vt:lpstr>
      <vt:lpstr>Typografie</vt:lpstr>
      <vt:lpstr>Proč typografie?</vt:lpstr>
      <vt:lpstr>Knižní úpravy</vt:lpstr>
      <vt:lpstr>Účel publikace</vt:lpstr>
      <vt:lpstr>Vliv na úpravu</vt:lpstr>
      <vt:lpstr>Části publikace</vt:lpstr>
      <vt:lpstr>Části publikace</vt:lpstr>
      <vt:lpstr>Závěrečná část publikace</vt:lpstr>
      <vt:lpstr>Typografie</vt:lpstr>
      <vt:lpstr>Písma</vt:lpstr>
      <vt:lpstr>Obrázkové informace</vt:lpstr>
      <vt:lpstr>Historie písma</vt:lpstr>
      <vt:lpstr>Písmo</vt:lpstr>
      <vt:lpstr>Písmo</vt:lpstr>
      <vt:lpstr>Písmo osnova</vt:lpstr>
      <vt:lpstr>Kresba znaků</vt:lpstr>
      <vt:lpstr>Kresba znaků</vt:lpstr>
      <vt:lpstr>Kresba znaků</vt:lpstr>
      <vt:lpstr>Charakter písma</vt:lpstr>
      <vt:lpstr>Obraz písma</vt:lpstr>
      <vt:lpstr>Akcenty (diakritická znaménka)</vt:lpstr>
      <vt:lpstr>Číslice</vt:lpstr>
      <vt:lpstr>Kódování znaků</vt:lpstr>
      <vt:lpstr>Zvláštní znaky</vt:lpstr>
      <vt:lpstr>Zvláštní znaky</vt:lpstr>
      <vt:lpstr>Zvláštní znaky</vt:lpstr>
      <vt:lpstr>Font</vt:lpstr>
      <vt:lpstr>Font</vt:lpstr>
      <vt:lpstr>Klasifikace písem</vt:lpstr>
      <vt:lpstr>Třída písma</vt:lpstr>
      <vt:lpstr>Řez písma</vt:lpstr>
      <vt:lpstr>Prezentace aplikace PowerPoint</vt:lpstr>
      <vt:lpstr>Velikost písma</vt:lpstr>
      <vt:lpstr>Typografický měrný systém</vt:lpstr>
      <vt:lpstr>Stupně písma</vt:lpstr>
      <vt:lpstr>Slovo - efekty</vt:lpstr>
      <vt:lpstr>Slovo - třídění</vt:lpstr>
      <vt:lpstr>Slovo - třídění</vt:lpstr>
      <vt:lpstr>Příklad</vt:lpstr>
      <vt:lpstr>Dělení slov</vt:lpstr>
      <vt:lpstr>Psaní zvláštních slov - čísla</vt:lpstr>
      <vt:lpstr>Psaní zvláštních slov - čísla</vt:lpstr>
      <vt:lpstr>Psaní zvláštních slov</vt:lpstr>
      <vt:lpstr>Psaní zvláštních slov</vt:lpstr>
      <vt:lpstr>Psaní zvláštních slov</vt:lpstr>
      <vt:lpstr>Psaní zvláštních slov</vt:lpstr>
      <vt:lpstr>Věta</vt:lpstr>
      <vt:lpstr>Věta</vt:lpstr>
      <vt:lpstr>Věta</vt:lpstr>
      <vt:lpstr>Věta</vt:lpstr>
      <vt:lpstr>Věta</vt:lpstr>
      <vt:lpstr>Odstavec</vt:lpstr>
      <vt:lpstr>Odstavec</vt:lpstr>
      <vt:lpstr>Odstavec</vt:lpstr>
      <vt:lpstr>Odstavec</vt:lpstr>
      <vt:lpstr>Postup při sazbě</vt:lpstr>
      <vt:lpstr>Typy sazby</vt:lpstr>
      <vt:lpstr>Typy sazby</vt:lpstr>
      <vt:lpstr>Sazba</vt:lpstr>
      <vt:lpstr>Parchanty - vdova</vt:lpstr>
      <vt:lpstr>Parchanty - sirotek</vt:lpstr>
      <vt:lpstr>Kompozice</vt:lpstr>
      <vt:lpstr>Kompozice</vt:lpstr>
      <vt:lpstr>Kompozice</vt:lpstr>
      <vt:lpstr>Sazební obrazce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Typografie</dc:title>
  <dc:creator>Martin</dc:creator>
  <cp:lastModifiedBy>Martin Žáček</cp:lastModifiedBy>
  <cp:revision>39</cp:revision>
  <dcterms:created xsi:type="dcterms:W3CDTF">2013-11-22T14:42:26Z</dcterms:created>
  <dcterms:modified xsi:type="dcterms:W3CDTF">2020-02-23T18:15:40Z</dcterms:modified>
</cp:coreProperties>
</file>