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9825" autoAdjust="0"/>
  </p:normalViewPr>
  <p:slideViewPr>
    <p:cSldViewPr>
      <p:cViewPr varScale="1">
        <p:scale>
          <a:sx n="111" d="100"/>
          <a:sy n="111" d="100"/>
        </p:scale>
        <p:origin x="15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00F830A1-3891-4B82-A120-081866556DA0}" type="datetimeFigureOut">
              <a:pPr/>
              <a:t>08.03.2020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58CC9574-A819-4FE4-99A7-1E27AD09ADC2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6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08.03.2020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cs-CZ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/>
              <a:t>Po kliknutí lze upravit styl předlohy podnadpisů.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cs-CZ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cs-CZ" smtClean="0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média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08.03.2020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cs-CZ"/>
            </a:lvl1pPr>
          </a:lstStyle>
          <a:p>
            <a:pPr eaLnBrk="1" latinLnBrk="0" hangingPunct="1"/>
            <a:r>
              <a:rPr lang="cs-CZ" smtClean="0"/>
              <a:t>Kliknutím na ikonu přidáte multimédia.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cs-CZ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cs-CZ" sz="3200"/>
            </a:lvl1pPr>
            <a:lvl2pPr marL="457200" indent="0" eaLnBrk="1" latinLnBrk="0" hangingPunct="1">
              <a:buNone/>
              <a:defRPr kumimoji="0" lang="cs-CZ" sz="2800"/>
            </a:lvl2pPr>
            <a:lvl3pPr marL="914400" indent="0" eaLnBrk="1" latinLnBrk="0" hangingPunct="1">
              <a:buNone/>
              <a:defRPr kumimoji="0" lang="cs-CZ" sz="2400"/>
            </a:lvl3pPr>
            <a:lvl4pPr marL="1371600" indent="0" eaLnBrk="1" latinLnBrk="0" hangingPunct="1">
              <a:buNone/>
              <a:defRPr kumimoji="0" lang="cs-CZ" sz="2000"/>
            </a:lvl4pPr>
            <a:lvl5pPr marL="1828800" indent="0" eaLnBrk="1" latinLnBrk="0" hangingPunct="1">
              <a:buNone/>
              <a:defRPr kumimoji="0" lang="cs-CZ" sz="2000"/>
            </a:lvl5pPr>
            <a:lvl6pPr marL="2286000" indent="0" eaLnBrk="1" latinLnBrk="0" hangingPunct="1">
              <a:buNone/>
              <a:defRPr kumimoji="0" lang="cs-CZ" sz="2000"/>
            </a:lvl6pPr>
            <a:lvl7pPr marL="2743200" indent="0" eaLnBrk="1" latinLnBrk="0" hangingPunct="1">
              <a:buNone/>
              <a:defRPr kumimoji="0" lang="cs-CZ" sz="2000"/>
            </a:lvl7pPr>
            <a:lvl8pPr marL="3200400" indent="0" eaLnBrk="1" latinLnBrk="0" hangingPunct="1">
              <a:buNone/>
              <a:defRPr kumimoji="0" lang="cs-CZ" sz="2000"/>
            </a:lvl8pPr>
            <a:lvl9pPr marL="3657600" indent="0" eaLnBrk="1" latinLnBrk="0" hangingPunct="1">
              <a:buNone/>
              <a:defRPr kumimoji="0" lang="cs-CZ" sz="2000"/>
            </a:lvl9pPr>
          </a:lstStyle>
          <a:p>
            <a:pPr eaLnBrk="1" latinLnBrk="0" hangingPunct="1"/>
            <a:r>
              <a:rPr lang="cs-CZ" smtClean="0"/>
              <a:t>Kliknutím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08.03.2020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svislý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08.03.2020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cs-CZ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    </a:t>
            </a:r>
            <a:r>
              <a:rPr kumimoji="0" lang="cs-CZ" sz="1800"/>
              <a:t>Po kliknutí lze upravit styl předlohy nadpisů.</a:t>
            </a:r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08.03.2020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cs-CZ" sz="3000" b="1" cap="all"/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cs-CZ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cs-CZ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08.03.2020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08.03.2020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cs-CZ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08.03.2020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08.03.2020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cs-CZ"/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uze nadpis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08.03.2020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cs-CZ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cs-CZ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s textem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08.03.2020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cs-CZ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cs-CZ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 sz="1400"/>
              <a:t>Po kliknutí lze upravit styl předlohy podnadpisů.</a:t>
            </a:r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 smtClean="0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bg1"/>
                </a:solidFill>
              </a:defRPr>
            </a:lvl1pPr>
            <a:lvl2pPr eaLnBrk="1" latinLnBrk="0" hangingPunct="1">
              <a:defRPr kumimoji="0" lang="cs-CZ" sz="2800">
                <a:solidFill>
                  <a:schemeClr val="bg1"/>
                </a:solidFill>
              </a:defRPr>
            </a:lvl2pPr>
            <a:lvl3pPr eaLnBrk="1" latinLnBrk="0" hangingPunct="1">
              <a:defRPr kumimoji="0" lang="cs-CZ" sz="2400">
                <a:solidFill>
                  <a:schemeClr val="bg1"/>
                </a:solidFill>
              </a:defRPr>
            </a:lvl3pPr>
            <a:lvl4pPr eaLnBrk="1" latinLnBrk="0" hangingPunct="1">
              <a:defRPr kumimoji="0" lang="cs-CZ" sz="2000">
                <a:solidFill>
                  <a:schemeClr val="bg1"/>
                </a:solidFill>
              </a:defRPr>
            </a:lvl4pPr>
            <a:lvl5pPr eaLnBrk="1" latinLnBrk="0" hangingPunct="1">
              <a:defRPr kumimoji="0" lang="cs-CZ" sz="2000">
                <a:solidFill>
                  <a:schemeClr val="bg1"/>
                </a:solidFill>
              </a:defRPr>
            </a:lvl5pPr>
            <a:lvl6pPr eaLnBrk="1" latinLnBrk="0" hangingPunct="1">
              <a:defRPr kumimoji="0" lang="cs-CZ" sz="2000"/>
            </a:lvl6pPr>
            <a:lvl7pPr eaLnBrk="1" latinLnBrk="0" hangingPunct="1">
              <a:defRPr kumimoji="0" lang="cs-CZ" sz="2000"/>
            </a:lvl7pPr>
            <a:lvl8pPr eaLnBrk="1" latinLnBrk="0" hangingPunct="1">
              <a:defRPr kumimoji="0" lang="cs-CZ" sz="2000"/>
            </a:lvl8pPr>
            <a:lvl9pPr eaLnBrk="1" latinLnBrk="0" hangingPunct="1">
              <a:defRPr kumimoji="0" lang="cs-CZ" sz="2000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cs-CZ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08.03.2020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cs-CZ" smtClean="0"/>
              <a:t>Kliknutím lze upravit styl.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08.03.2020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cs-CZ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cs-CZ"/>
      </a:defPPr>
      <a:lvl1pPr marL="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smtClean="0"/>
              <a:t>Elektronické publikování a typografie</a:t>
            </a:r>
            <a:endParaRPr lang="cs-CZ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LaTeX</a:t>
            </a:r>
            <a:r>
              <a:rPr lang="cs-CZ" dirty="0"/>
              <a:t>:</a:t>
            </a:r>
            <a:r>
              <a:rPr lang="cs-CZ" dirty="0" smtClean="0"/>
              <a:t> úvod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44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Struktura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cs-CZ" sz="2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volby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]{geometry}</a:t>
            </a:r>
            <a:endParaRPr lang="cs-C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 smtClean="0"/>
              <a:t>jedná se o geometrii stránky,</a:t>
            </a:r>
          </a:p>
          <a:p>
            <a:pPr lvl="1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volby</a:t>
            </a:r>
            <a:r>
              <a:rPr lang="cs-CZ" dirty="0" smtClean="0"/>
              <a:t>:</a:t>
            </a:r>
          </a:p>
          <a:p>
            <a:pPr lvl="2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top,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cs-CZ" dirty="0" smtClean="0"/>
              <a:t>.</a:t>
            </a:r>
          </a:p>
          <a:p>
            <a:pPr lvl="1"/>
            <a:r>
              <a:rPr lang="cs-CZ" dirty="0" smtClean="0"/>
              <a:t>příklad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[top=3cm, bottom=4cm, left=35mm, right=25mm]{geometry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cs-CZ" dirty="0" smtClean="0">
                <a:cs typeface="Courier New" panose="02070309020205020404" pitchFamily="49" charset="0"/>
              </a:rPr>
              <a:t>vytvoří stránku, která </a:t>
            </a:r>
            <a:r>
              <a:rPr lang="cs-CZ" dirty="0">
                <a:cs typeface="Courier New" panose="02070309020205020404" pitchFamily="49" charset="0"/>
              </a:rPr>
              <a:t>bude </a:t>
            </a:r>
            <a:r>
              <a:rPr lang="cs-CZ" dirty="0" smtClean="0">
                <a:cs typeface="Courier New" panose="02070309020205020404" pitchFamily="49" charset="0"/>
              </a:rPr>
              <a:t>mít levý </a:t>
            </a:r>
            <a:r>
              <a:rPr lang="cs-CZ" dirty="0">
                <a:cs typeface="Courier New" panose="02070309020205020404" pitchFamily="49" charset="0"/>
              </a:rPr>
              <a:t>okraj </a:t>
            </a:r>
            <a:r>
              <a:rPr lang="cs-CZ" dirty="0" smtClean="0">
                <a:cs typeface="Courier New" panose="02070309020205020404" pitchFamily="49" charset="0"/>
              </a:rPr>
              <a:t>široký </a:t>
            </a:r>
            <a:r>
              <a:rPr lang="cs-CZ" dirty="0">
                <a:cs typeface="Courier New" panose="02070309020205020404" pitchFamily="49" charset="0"/>
              </a:rPr>
              <a:t>35mm, </a:t>
            </a:r>
            <a:r>
              <a:rPr lang="cs-CZ" dirty="0" smtClean="0">
                <a:cs typeface="Courier New" panose="02070309020205020404" pitchFamily="49" charset="0"/>
              </a:rPr>
              <a:t>pravý </a:t>
            </a:r>
            <a:r>
              <a:rPr lang="cs-CZ" dirty="0">
                <a:cs typeface="Courier New" panose="02070309020205020404" pitchFamily="49" charset="0"/>
              </a:rPr>
              <a:t>25mm</a:t>
            </a:r>
            <a:r>
              <a:rPr lang="cs-CZ" dirty="0" smtClean="0">
                <a:cs typeface="Courier New" panose="02070309020205020404" pitchFamily="49" charset="0"/>
              </a:rPr>
              <a:t>, horní </a:t>
            </a:r>
            <a:r>
              <a:rPr lang="cs-CZ" dirty="0">
                <a:cs typeface="Courier New" panose="02070309020205020404" pitchFamily="49" charset="0"/>
              </a:rPr>
              <a:t>3cm a </a:t>
            </a:r>
            <a:r>
              <a:rPr lang="cs-CZ" dirty="0" smtClean="0">
                <a:cs typeface="Courier New" panose="02070309020205020404" pitchFamily="49" charset="0"/>
              </a:rPr>
              <a:t>dolní 4cm.</a:t>
            </a:r>
            <a:endParaRPr lang="cs-CZ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Ahoj světe!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[utf8]{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inputenc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[IL2]{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fontenc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czech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babel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Ahoj světe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95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Ahoj světe!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Výstup: „Ahoj světe!“ a ?</a:t>
            </a:r>
          </a:p>
          <a:p>
            <a:endParaRPr lang="cs-CZ" dirty="0"/>
          </a:p>
          <a:p>
            <a:r>
              <a:rPr lang="cs-CZ" dirty="0" smtClean="0"/>
              <a:t>Aby </a:t>
            </a:r>
            <a:r>
              <a:rPr lang="cs-CZ" dirty="0" err="1" smtClean="0"/>
              <a:t>LaTeX</a:t>
            </a:r>
            <a:r>
              <a:rPr lang="cs-CZ" dirty="0" smtClean="0"/>
              <a:t> věděl, jak s dokumentem pracovat, potřebuje nějaké příkazy.</a:t>
            </a:r>
          </a:p>
          <a:p>
            <a:r>
              <a:rPr lang="cs-CZ" dirty="0" smtClean="0"/>
              <a:t>Příkazy mohou mít různé varianty:</a:t>
            </a:r>
          </a:p>
          <a:p>
            <a:pPr lvl="1"/>
            <a:r>
              <a:rPr lang="cs-CZ" dirty="0" smtClean="0"/>
              <a:t>Jeden, tzv. aktivní znak, např. &amp;,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$, </a:t>
            </a:r>
            <a:r>
              <a:rPr lang="cs-CZ" dirty="0" smtClean="0"/>
              <a:t>ˆ.</a:t>
            </a:r>
          </a:p>
          <a:p>
            <a:pPr lvl="1"/>
            <a:r>
              <a:rPr lang="cs-CZ" dirty="0" smtClean="0"/>
              <a:t>Posloupnost 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\z</a:t>
            </a:r>
            <a:r>
              <a:rPr lang="cs-CZ" dirty="0" smtClean="0"/>
              <a:t>, kde 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cs-CZ" dirty="0" smtClean="0"/>
              <a:t> je určitý neabecední znak, např. 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\@, \#, \\, \%.</a:t>
            </a:r>
          </a:p>
          <a:p>
            <a:pPr lvl="1"/>
            <a:r>
              <a:rPr lang="cs-CZ" dirty="0" smtClean="0"/>
              <a:t>Posloupnost 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\slovo</a:t>
            </a:r>
            <a:r>
              <a:rPr lang="cs-CZ" dirty="0" smtClean="0"/>
              <a:t>, kde 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slovo</a:t>
            </a:r>
            <a:r>
              <a:rPr lang="cs-CZ" dirty="0" smtClean="0"/>
              <a:t> je posloupnost písmen, např. 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  <a:r>
              <a:rPr lang="cs-CZ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textit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  <a:r>
              <a:rPr lang="cs-CZ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cs-CZ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cs-CZ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540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Struktura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cs-CZ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volby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cs-CZ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třída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}[</a:t>
            </a:r>
            <a:r>
              <a:rPr lang="cs-CZ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datum vytvoření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cs-C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cs-CZ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preambule …</a:t>
            </a:r>
          </a:p>
          <a:p>
            <a:pPr marL="0" indent="0">
              <a:buNone/>
            </a:pPr>
            <a:endParaRPr lang="cs-C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cs-C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cs-CZ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textová část …</a:t>
            </a:r>
          </a:p>
          <a:p>
            <a:pPr marL="0" indent="0">
              <a:buNone/>
            </a:pPr>
            <a:endParaRPr lang="cs-C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cs-CZ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2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Struktura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cs-CZ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volby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cs-CZ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třída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}[</a:t>
            </a:r>
            <a:r>
              <a:rPr lang="cs-CZ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datum vytvoření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cs-CZ" dirty="0" smtClean="0"/>
              <a:t>třída</a:t>
            </a:r>
          </a:p>
          <a:p>
            <a:pPr lvl="2"/>
            <a:r>
              <a:rPr lang="cs-CZ" dirty="0" smtClean="0"/>
              <a:t>Definuje styl sazby, jakým má být dokument zpracován.</a:t>
            </a:r>
          </a:p>
          <a:p>
            <a:pPr lvl="2"/>
            <a:r>
              <a:rPr lang="cs-CZ" dirty="0" smtClean="0"/>
              <a:t>Tento parametr určuje jméno souboru s rozšířením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/>
              <a:t>v němž je definice třídy uvedena.</a:t>
            </a:r>
          </a:p>
          <a:p>
            <a:pPr lvl="2"/>
            <a:r>
              <a:rPr lang="cs-CZ" dirty="0" smtClean="0"/>
              <a:t>Standardní třídy:</a:t>
            </a:r>
          </a:p>
          <a:p>
            <a:pPr lvl="3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cs-CZ" dirty="0" smtClean="0"/>
              <a:t>: pro článek,</a:t>
            </a:r>
          </a:p>
          <a:p>
            <a:pPr lvl="3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cs-CZ" dirty="0" smtClean="0"/>
              <a:t>: pro zprávu,</a:t>
            </a:r>
          </a:p>
          <a:p>
            <a:pPr lvl="3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cs-CZ" dirty="0" smtClean="0"/>
              <a:t>: pro knihu,</a:t>
            </a:r>
          </a:p>
          <a:p>
            <a:pPr lvl="3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r>
              <a:rPr lang="cs-CZ" dirty="0" smtClean="0"/>
              <a:t>: pro dopis,</a:t>
            </a:r>
          </a:p>
          <a:p>
            <a:pPr lvl="3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slides</a:t>
            </a:r>
            <a:r>
              <a:rPr lang="cs-CZ" dirty="0" smtClean="0"/>
              <a:t>: pro průsvitné fólie.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63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Struktura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cs-CZ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volby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cs-CZ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třída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}[</a:t>
            </a:r>
            <a:r>
              <a:rPr lang="cs-CZ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datum vytvoření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cs-CZ" dirty="0" smtClean="0"/>
              <a:t>volby</a:t>
            </a:r>
          </a:p>
          <a:p>
            <a:pPr lvl="2"/>
            <a:r>
              <a:rPr lang="cs-CZ" dirty="0" smtClean="0"/>
              <a:t>Volitelný parametr sloužící k modifikaci činnosti příkazů ve zvolené třídě.</a:t>
            </a:r>
          </a:p>
          <a:p>
            <a:pPr lvl="2"/>
            <a:r>
              <a:rPr lang="cs-CZ" dirty="0" smtClean="0"/>
              <a:t>Předdefinované volby:</a:t>
            </a:r>
          </a:p>
          <a:p>
            <a:pPr lvl="3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11pt</a:t>
            </a:r>
            <a:r>
              <a:rPr lang="cs-CZ" dirty="0" smtClean="0"/>
              <a:t>: Nastavení základní velikosti písma na 11 </a:t>
            </a:r>
            <a:r>
              <a:rPr lang="cs-CZ" dirty="0" err="1" smtClean="0"/>
              <a:t>pt</a:t>
            </a:r>
            <a:r>
              <a:rPr lang="cs-CZ" dirty="0"/>
              <a:t>,</a:t>
            </a:r>
            <a:endParaRPr lang="cs-CZ" dirty="0" smtClean="0"/>
          </a:p>
          <a:p>
            <a:pPr lvl="3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12pt</a:t>
            </a:r>
            <a:r>
              <a:rPr lang="cs-CZ" dirty="0" smtClean="0"/>
              <a:t>: základní stupeň je 12 </a:t>
            </a:r>
            <a:r>
              <a:rPr lang="cs-CZ" dirty="0" err="1" smtClean="0"/>
              <a:t>pt</a:t>
            </a:r>
            <a:r>
              <a:rPr lang="cs-CZ" dirty="0"/>
              <a:t>,</a:t>
            </a:r>
            <a:endParaRPr lang="cs-CZ" dirty="0" smtClean="0"/>
          </a:p>
          <a:p>
            <a:pPr lvl="3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twoside</a:t>
            </a:r>
            <a:r>
              <a:rPr lang="cs-CZ" dirty="0" smtClean="0"/>
              <a:t>: dvoustranný dokument, tj. rozlišování levých a pravých stránek (např. upravené stránkování),</a:t>
            </a:r>
          </a:p>
          <a:p>
            <a:pPr lvl="3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a4paper</a:t>
            </a:r>
            <a:r>
              <a:rPr lang="cs-CZ" dirty="0" smtClean="0"/>
              <a:t>: nastavení formátu papíru na A4 (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a5paper</a:t>
            </a:r>
            <a:r>
              <a:rPr lang="cs-CZ" dirty="0" smtClean="0"/>
              <a:t>,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b5paper</a:t>
            </a:r>
            <a:r>
              <a:rPr lang="cs-CZ" dirty="0" smtClean="0"/>
              <a:t>,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letterpaper</a:t>
            </a:r>
            <a:r>
              <a:rPr lang="cs-CZ" dirty="0" smtClean="0"/>
              <a:t>,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legalpaper</a:t>
            </a:r>
            <a:r>
              <a:rPr lang="cs-CZ" dirty="0" smtClean="0"/>
              <a:t>,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executivepaper</a:t>
            </a:r>
            <a:r>
              <a:rPr lang="cs-CZ" dirty="0" smtClean="0"/>
              <a:t>),</a:t>
            </a:r>
          </a:p>
          <a:p>
            <a:pPr lvl="3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landscape</a:t>
            </a:r>
            <a:r>
              <a:rPr lang="cs-CZ" dirty="0" smtClean="0"/>
              <a:t> – výstup bude formátován na šířku, tj. rozměry výšky a šířky papíru budou navzájem zaměněny,</a:t>
            </a:r>
          </a:p>
          <a:p>
            <a:pPr lvl="3"/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draft</a:t>
            </a:r>
            <a:r>
              <a:rPr lang="cs-CZ" dirty="0" smtClean="0"/>
              <a:t>: tyto volba je celkem užitečný, protože se někdy stane, že se náš text nevejde mezi okraje stránky (matematický vzorec je příliš dlouhý).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239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Struktura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documentstyle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cs-CZ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volby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cs-CZ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styl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 smtClean="0"/>
              <a:t>Volby</a:t>
            </a:r>
          </a:p>
          <a:p>
            <a:pPr lvl="2"/>
            <a:r>
              <a:rPr lang="cs-CZ" dirty="0" smtClean="0"/>
              <a:t>představují buď modifikaci použitého stylu, nebo další soubory, nazvané v nové verzi balíky (</a:t>
            </a:r>
            <a:r>
              <a:rPr lang="cs-CZ" dirty="0" err="1" smtClean="0"/>
              <a:t>packages</a:t>
            </a:r>
            <a:r>
              <a:rPr lang="cs-CZ" dirty="0" smtClean="0"/>
              <a:t>).</a:t>
            </a:r>
          </a:p>
          <a:p>
            <a:pPr lvl="1"/>
            <a:r>
              <a:rPr lang="cs-CZ" dirty="0" smtClean="0"/>
              <a:t>Styl</a:t>
            </a:r>
          </a:p>
          <a:p>
            <a:pPr lvl="2"/>
            <a:r>
              <a:rPr lang="cs-CZ" dirty="0" smtClean="0"/>
              <a:t>je textový soubor s rozšířením .sty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387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Struktura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cs-CZ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volby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cs-CZ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balík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}[</a:t>
            </a:r>
            <a:r>
              <a:rPr lang="cs-CZ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datum vytvoření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cs-CZ" dirty="0" smtClean="0"/>
              <a:t>Balíky jsou v distribuci uloženy v souborech s rozšířením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dtx</a:t>
            </a:r>
            <a:r>
              <a:rPr lang="cs-CZ" dirty="0" smtClean="0"/>
              <a:t>.</a:t>
            </a:r>
          </a:p>
          <a:p>
            <a:pPr lvl="1"/>
            <a:r>
              <a:rPr lang="cs-CZ" dirty="0" smtClean="0"/>
              <a:t>balík</a:t>
            </a:r>
          </a:p>
          <a:p>
            <a:pPr lvl="2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amstex</a:t>
            </a:r>
            <a:r>
              <a:rPr lang="cs-CZ" dirty="0" smtClean="0"/>
              <a:t>: definuje mnoho dalších příkazů pro sazbu matematiky,</a:t>
            </a:r>
          </a:p>
          <a:p>
            <a:pPr lvl="2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cs-CZ" dirty="0" smtClean="0"/>
              <a:t>: podporuje práci v barvách,</a:t>
            </a:r>
          </a:p>
          <a:p>
            <a:pPr lvl="2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czech</a:t>
            </a:r>
            <a:r>
              <a:rPr lang="cs-CZ" dirty="0" smtClean="0"/>
              <a:t>: umožňuje zpracovávat dokumenty s </a:t>
            </a:r>
            <a:r>
              <a:rPr lang="cs-CZ" dirty="0"/>
              <a:t>českými prvky (implementují algoritmy českého </a:t>
            </a:r>
            <a:r>
              <a:rPr lang="cs-CZ" dirty="0" smtClean="0"/>
              <a:t>sázení),</a:t>
            </a:r>
          </a:p>
          <a:p>
            <a:pPr lvl="2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fontenc</a:t>
            </a:r>
            <a:r>
              <a:rPr lang="cs-CZ" dirty="0"/>
              <a:t>: užívá se pro specifikaci kódování znaků ve znakových </a:t>
            </a:r>
            <a:r>
              <a:rPr lang="cs-CZ" dirty="0" smtClean="0"/>
              <a:t>sadách,</a:t>
            </a:r>
            <a:endParaRPr lang="cs-CZ" dirty="0"/>
          </a:p>
          <a:p>
            <a:pPr lvl="2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cs-CZ" dirty="0" smtClean="0"/>
              <a:t>: umožňuje geometrické transformace textu (rotace, zvětšování atd.),</a:t>
            </a:r>
          </a:p>
          <a:p>
            <a:pPr lvl="2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ifthen</a:t>
            </a:r>
            <a:r>
              <a:rPr lang="cs-CZ" dirty="0" smtClean="0"/>
              <a:t>: definuje příkazovou strukturu „</a:t>
            </a:r>
            <a:r>
              <a:rPr lang="cs-CZ" dirty="0" err="1" smtClean="0"/>
              <a:t>if</a:t>
            </a:r>
            <a:r>
              <a:rPr lang="cs-CZ" dirty="0" smtClean="0"/>
              <a:t> … </a:t>
            </a:r>
            <a:r>
              <a:rPr lang="cs-CZ" dirty="0" err="1" smtClean="0"/>
              <a:t>then</a:t>
            </a:r>
            <a:r>
              <a:rPr lang="cs-CZ" dirty="0" smtClean="0"/>
              <a:t> … </a:t>
            </a:r>
            <a:r>
              <a:rPr lang="cs-CZ" dirty="0" err="1" smtClean="0"/>
              <a:t>else</a:t>
            </a:r>
            <a:r>
              <a:rPr lang="cs-CZ" dirty="0" smtClean="0"/>
              <a:t> …,“</a:t>
            </a:r>
          </a:p>
          <a:p>
            <a:pPr lvl="2"/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inputenc</a:t>
            </a:r>
            <a:r>
              <a:rPr lang="cs-CZ" dirty="0" smtClean="0"/>
              <a:t>: užívá se pro definici vstupního kódování znaků,</a:t>
            </a:r>
          </a:p>
          <a:p>
            <a:pPr lvl="2"/>
            <a:r>
              <a:rPr lang="cs-CZ" dirty="0" smtClean="0"/>
              <a:t>...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15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Struktura dokumentu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cs-CZ" sz="2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czech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cs-C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babel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cs-C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babel</a:t>
            </a:r>
            <a:r>
              <a:rPr lang="cs-CZ" dirty="0" smtClean="0"/>
              <a:t> se stará o různá jazyková nastavení, jako například o automatické dělení slov.</a:t>
            </a:r>
          </a:p>
          <a:p>
            <a:pPr lvl="1"/>
            <a:r>
              <a:rPr lang="cs-CZ" dirty="0" smtClean="0"/>
              <a:t>Volitelný parametr </a:t>
            </a: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czech</a:t>
            </a:r>
            <a:r>
              <a:rPr lang="cs-CZ" dirty="0" smtClean="0"/>
              <a:t> mu říká, že má použít nastavení určená pro český jazyk.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[IL2]{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fontenc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cs-CZ" dirty="0" smtClean="0"/>
              <a:t>fonty vyladěné </a:t>
            </a:r>
            <a:r>
              <a:rPr lang="cs-CZ" dirty="0"/>
              <a:t>pro </a:t>
            </a:r>
            <a:r>
              <a:rPr lang="cs-CZ" dirty="0" smtClean="0"/>
              <a:t>češtinu/slovenštinu.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[utf8]{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inputenc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cs-CZ" dirty="0" smtClean="0"/>
              <a:t>vstupní </a:t>
            </a:r>
            <a:r>
              <a:rPr lang="cs-CZ" dirty="0"/>
              <a:t>kódování textu UTF-8, které je dnes poměrně běžné a zahrnuje i česká diakritická </a:t>
            </a:r>
            <a:r>
              <a:rPr lang="cs-CZ" dirty="0" smtClean="0"/>
              <a:t>písmena.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044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E7A204C-C62F-49B4-A8BD-7BD08EA2F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595</Words>
  <Application>Microsoft Office PowerPoint</Application>
  <PresentationFormat>Předvádění na obrazovce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Georgia</vt:lpstr>
      <vt:lpstr>Introducing PowerPoint 2010</vt:lpstr>
      <vt:lpstr>LaTeX: úvod</vt:lpstr>
      <vt:lpstr>Ahoj světe!</vt:lpstr>
      <vt:lpstr>Ahoj světe!</vt:lpstr>
      <vt:lpstr>Struktura dokumentu</vt:lpstr>
      <vt:lpstr>Struktura dokumentu</vt:lpstr>
      <vt:lpstr>Struktura dokumentu</vt:lpstr>
      <vt:lpstr>Struktura dokumentu</vt:lpstr>
      <vt:lpstr>Struktura dokumentu</vt:lpstr>
      <vt:lpstr>Struktura dokumentu</vt:lpstr>
      <vt:lpstr>Struktura dokumentu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2015-05-05T15:26:09Z</dcterms:created>
  <dcterms:modified xsi:type="dcterms:W3CDTF">2020-03-08T12:40:51Z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