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9825" autoAdjust="0"/>
  </p:normalViewPr>
  <p:slideViewPr>
    <p:cSldViewPr>
      <p:cViewPr varScale="1">
        <p:scale>
          <a:sx n="110" d="100"/>
          <a:sy n="110" d="100"/>
        </p:scale>
        <p:origin x="8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26.03.2020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26.03.2020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Elektronické publikování a typografie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LaTeX</a:t>
            </a:r>
            <a:r>
              <a:rPr lang="cs-CZ" dirty="0"/>
              <a:t>: smíšená sazba</a:t>
            </a:r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F9E836-3E83-45E7-BC3F-D73F8F9B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Nastavení stupně písma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91B3D0-48D9-4102-85E2-D0362A51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změnu stupně písma v libovolné části dokumentu jsou standardně k dispozici tyto příkazy: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0806564-175F-4DDC-91A3-76DFB16FD5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631" y="3356992"/>
            <a:ext cx="635364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7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1B21D5-B441-43FD-B9FF-BBD6C5D3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Nastavení stupně písma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B7CDB3-B98E-4362-A261-1D231E5E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Příklad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Tento text bude normální, {\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tento text bude menší}, a tento text bude opět normální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Ukázka vysázení</a:t>
            </a:r>
          </a:p>
          <a:p>
            <a:pPr lvl="1"/>
            <a:r>
              <a:rPr lang="cs-CZ" dirty="0"/>
              <a:t>Tento text bude normální, </a:t>
            </a:r>
            <a:r>
              <a:rPr lang="cs-CZ" sz="1800" dirty="0"/>
              <a:t>tento text bude menší</a:t>
            </a:r>
            <a:r>
              <a:rPr lang="cs-CZ" dirty="0"/>
              <a:t>, a tento text bude opět normální.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666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AF10D8-03BC-4197-AB4A-C070654D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Vyznačování – řezy písma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26C234-7E53-4337-BA9D-55E4EDD6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Pojem vyznačování znamená grafické odlišení a zdůraznění určité části textu.</a:t>
            </a:r>
          </a:p>
          <a:p>
            <a:r>
              <a:rPr lang="cs-CZ" dirty="0"/>
              <a:t>Např.:	</a:t>
            </a:r>
          </a:p>
          <a:p>
            <a:pPr lvl="1"/>
            <a:r>
              <a:rPr lang="cs-CZ" dirty="0"/>
              <a:t>Kurzívní řez</a:t>
            </a:r>
          </a:p>
          <a:p>
            <a:pPr lvl="1"/>
            <a:r>
              <a:rPr lang="cs-CZ" dirty="0"/>
              <a:t>Polotučný řez</a:t>
            </a:r>
          </a:p>
          <a:p>
            <a:pPr lvl="1"/>
            <a:r>
              <a:rPr lang="cs-CZ" dirty="0"/>
              <a:t>Kapitálky</a:t>
            </a:r>
          </a:p>
          <a:p>
            <a:pPr lvl="1"/>
            <a:r>
              <a:rPr lang="cs-CZ" dirty="0"/>
              <a:t>Verzálky</a:t>
            </a:r>
          </a:p>
          <a:p>
            <a:pPr lvl="1"/>
            <a:r>
              <a:rPr lang="cs-CZ" dirty="0"/>
              <a:t>Prostrkání (</a:t>
            </a:r>
            <a:r>
              <a:rPr lang="cs-CZ" dirty="0" err="1"/>
              <a:t>meziznakové</a:t>
            </a:r>
            <a:r>
              <a:rPr lang="cs-CZ" dirty="0"/>
              <a:t> mezery)</a:t>
            </a:r>
          </a:p>
        </p:txBody>
      </p:sp>
    </p:spTree>
    <p:extLst>
      <p:ext uri="{BB962C8B-B14F-4D97-AF65-F5344CB8AC3E}">
        <p14:creationId xmlns:p14="http://schemas.microsoft.com/office/powerpoint/2010/main" val="23465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FC55EE-6CD8-4F53-8131-24AAE391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Vyznačování – řezy písma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C647C0-18E8-49AF-8378-B329125D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z řezů písma se hodí pro jinou příležitost.</a:t>
            </a:r>
          </a:p>
          <a:p>
            <a:pPr lvl="1"/>
            <a:r>
              <a:rPr lang="cs-CZ" b="1" dirty="0"/>
              <a:t>Tučný</a:t>
            </a:r>
            <a:r>
              <a:rPr lang="cs-CZ" dirty="0"/>
              <a:t> řez se hodí např. pro nadpisy.</a:t>
            </a:r>
          </a:p>
          <a:p>
            <a:pPr lvl="1"/>
            <a:r>
              <a:rPr lang="cs-CZ" i="1" dirty="0"/>
              <a:t>Skloněný</a:t>
            </a:r>
            <a:r>
              <a:rPr lang="cs-CZ" dirty="0"/>
              <a:t> pro zvýraznění.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Strojopis</a:t>
            </a:r>
            <a:r>
              <a:rPr lang="cs-CZ" dirty="0"/>
              <a:t> se používá k výpisu zdrojového kódu nějakého programu.</a:t>
            </a:r>
          </a:p>
        </p:txBody>
      </p:sp>
    </p:spTree>
    <p:extLst>
      <p:ext uri="{BB962C8B-B14F-4D97-AF65-F5344CB8AC3E}">
        <p14:creationId xmlns:p14="http://schemas.microsoft.com/office/powerpoint/2010/main" val="188471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FC55EE-6CD8-4F53-8131-24AAE391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Vyznačování – řezy písma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C647C0-18E8-49AF-8378-B329125D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Ke změně písma slouží následující příkazy: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Příkaz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emph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r>
              <a:rPr lang="cs-CZ" dirty="0"/>
              <a:t>nastavuje zvýraznění podle zvolené třídy (viz </a:t>
            </a:r>
            <a:r>
              <a:rPr lang="cs-CZ" dirty="0" err="1"/>
              <a:t>LaTeX</a:t>
            </a:r>
            <a:r>
              <a:rPr lang="cs-CZ" dirty="0"/>
              <a:t> struktura dokumentu), </a:t>
            </a:r>
            <a:br>
              <a:rPr lang="cs-CZ" dirty="0"/>
            </a:br>
            <a:r>
              <a:rPr lang="cs-CZ" dirty="0"/>
              <a:t>ve které sázíme náš dokument.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6B90C56-AB62-4E6D-9083-800B31B3C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t="42731" r="48425" b="31100"/>
          <a:stretch/>
        </p:blipFill>
        <p:spPr>
          <a:xfrm>
            <a:off x="2909474" y="1988840"/>
            <a:ext cx="3456432" cy="259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E285A7-359A-40E9-A71D-6C00E219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Vyznačování – řezy písma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228E7A-4DA6-410F-8826-4A285311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Pokud chce uživatel samostatně definovat atributy použitého písma, má následující možnosti s použitím příkazů nižší úrovně: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fontencoding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cs typeface="Courier New" panose="02070309020205020404" pitchFamily="49" charset="0"/>
              </a:rPr>
              <a:t>kódování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fontfamily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cs typeface="Courier New" panose="02070309020205020404" pitchFamily="49" charset="0"/>
              </a:rPr>
              <a:t>rodina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fontseries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cs typeface="Courier New" panose="02070309020205020404" pitchFamily="49" charset="0"/>
              </a:rPr>
              <a:t>váha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fontshape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cs typeface="Courier New" panose="02070309020205020404" pitchFamily="49" charset="0"/>
              </a:rPr>
              <a:t>tvar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cs typeface="Courier New" panose="02070309020205020404" pitchFamily="49" charset="0"/>
              </a:rPr>
              <a:t>stupeň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cs-CZ" i="1" dirty="0">
                <a:cs typeface="Courier New" panose="02070309020205020404" pitchFamily="49" charset="0"/>
              </a:rPr>
              <a:t>řádkování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cs-CZ" dirty="0">
                <a:cs typeface="Courier New" panose="02070309020205020404" pitchFamily="49" charset="0"/>
              </a:rPr>
              <a:t>V případě, že potřebujeme nastavit všechny parametry písma:</a:t>
            </a:r>
          </a:p>
          <a:p>
            <a:pPr lvl="1"/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usefont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cs-CZ" i="1" dirty="0">
                <a:cs typeface="Courier New" panose="02070309020205020404" pitchFamily="49" charset="0"/>
              </a:rPr>
              <a:t>kódování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cs-CZ" i="1" dirty="0">
                <a:cs typeface="Courier New" panose="02070309020205020404" pitchFamily="49" charset="0"/>
              </a:rPr>
              <a:t>rodina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cs-CZ" i="1" dirty="0">
                <a:cs typeface="Courier New" panose="02070309020205020404" pitchFamily="49" charset="0"/>
              </a:rPr>
              <a:t>váha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cs-CZ" i="1" dirty="0">
                <a:cs typeface="Courier New" panose="02070309020205020404" pitchFamily="49" charset="0"/>
              </a:rPr>
              <a:t>tvar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904043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218</Words>
  <Application>Microsoft Office PowerPoint</Application>
  <PresentationFormat>Předvádění na obrazovce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Georgia</vt:lpstr>
      <vt:lpstr>Introducing PowerPoint 2010</vt:lpstr>
      <vt:lpstr>LaTeX: smíšená sazba</vt:lpstr>
      <vt:lpstr>Nastavení stupně písma</vt:lpstr>
      <vt:lpstr>Nastavení stupně písma</vt:lpstr>
      <vt:lpstr>Vyznačování – řezy písma</vt:lpstr>
      <vt:lpstr>Vyznačování – řezy písma</vt:lpstr>
      <vt:lpstr>Vyznačování – řezy písma</vt:lpstr>
      <vt:lpstr>Vyznačování – řezy písma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2020-03-26T18:20:16Z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