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2" r:id="rId18"/>
    <p:sldId id="275" r:id="rId19"/>
    <p:sldId id="274" r:id="rId20"/>
    <p:sldId id="277" r:id="rId21"/>
    <p:sldId id="273" r:id="rId22"/>
    <p:sldId id="276" r:id="rId2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9825" autoAdjust="0"/>
  </p:normalViewPr>
  <p:slideViewPr>
    <p:cSldViewPr>
      <p:cViewPr varScale="1">
        <p:scale>
          <a:sx n="110" d="100"/>
          <a:sy n="110" d="100"/>
        </p:scale>
        <p:origin x="16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27.03.2020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27.03.2020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27.03.2020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27.03.2020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27.03.2020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27.03.2020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27.03.2020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27.03.2020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27.03.2020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27.03.2020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Elektronické publikování a typografie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LaTeX</a:t>
            </a:r>
            <a:r>
              <a:rPr lang="cs-CZ" dirty="0"/>
              <a:t>: odstavec</a:t>
            </a:r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4555DC-15E2-4968-8E44-E9327D60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Textové prostředí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8328B4-DAF1-435F-A5F1-FAD2040F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Sazba na praporek a na střed</a:t>
            </a:r>
          </a:p>
          <a:p>
            <a:pPr lvl="1"/>
            <a:r>
              <a:rPr lang="cs-CZ" dirty="0"/>
              <a:t>Zarovnání lze provést čtyřmi běžnými způsoby.</a:t>
            </a:r>
          </a:p>
          <a:p>
            <a:pPr lvl="1"/>
            <a:r>
              <a:rPr lang="cs-CZ" dirty="0"/>
              <a:t>Předdefinovanou a nejčastěji používanou je </a:t>
            </a:r>
            <a:br>
              <a:rPr lang="cs-CZ" dirty="0"/>
            </a:br>
            <a:r>
              <a:rPr lang="cs-CZ" dirty="0"/>
              <a:t>„na blok“, nebo taky řečeno „do bloku“.</a:t>
            </a:r>
          </a:p>
          <a:p>
            <a:pPr lvl="2"/>
            <a:r>
              <a:rPr lang="cs-CZ" dirty="0"/>
              <a:t>Není potřeba zavádět speciální příkaz.</a:t>
            </a:r>
          </a:p>
        </p:txBody>
      </p:sp>
    </p:spTree>
    <p:extLst>
      <p:ext uri="{BB962C8B-B14F-4D97-AF65-F5344CB8AC3E}">
        <p14:creationId xmlns:p14="http://schemas.microsoft.com/office/powerpoint/2010/main" val="403380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4555DC-15E2-4968-8E44-E9327D60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Textové prostředí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8328B4-DAF1-435F-A5F1-FAD2040F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Sazba na praporek a na střed</a:t>
            </a:r>
          </a:p>
          <a:p>
            <a:pPr lvl="1"/>
            <a:r>
              <a:rPr lang="cs-CZ" dirty="0"/>
              <a:t>Zarovnání textu na levý okraj (na praporek vpravo)</a:t>
            </a:r>
          </a:p>
          <a:p>
            <a:pPr lvl="1"/>
            <a:r>
              <a:rPr lang="cs-CZ" dirty="0"/>
              <a:t>Příkazy: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flushleft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cs-CZ" dirty="0"/>
              <a:t>… text …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flushleft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426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4555DC-15E2-4968-8E44-E9327D60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Textové prostředí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8328B4-DAF1-435F-A5F1-FAD2040F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Sazba na praporek a na střed</a:t>
            </a:r>
          </a:p>
          <a:p>
            <a:pPr lvl="1"/>
            <a:r>
              <a:rPr lang="cs-CZ" dirty="0"/>
              <a:t>Zarovnání textu na pravý okraj (na praporek vlevo)</a:t>
            </a:r>
          </a:p>
          <a:p>
            <a:pPr lvl="1"/>
            <a:r>
              <a:rPr lang="cs-CZ" dirty="0"/>
              <a:t>Příkazy: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flushright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cs-CZ" dirty="0"/>
              <a:t>… text …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flushright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75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4555DC-15E2-4968-8E44-E9327D60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Textové prostředí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8328B4-DAF1-435F-A5F1-FAD2040F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Sazba na praporek a na střed</a:t>
            </a:r>
          </a:p>
          <a:p>
            <a:pPr lvl="1"/>
            <a:r>
              <a:rPr lang="cs-CZ" dirty="0"/>
              <a:t>Zarovnání textu na střed</a:t>
            </a:r>
          </a:p>
          <a:p>
            <a:pPr lvl="1"/>
            <a:r>
              <a:rPr lang="cs-CZ" dirty="0"/>
              <a:t>Příkazy: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{center}</a:t>
            </a:r>
          </a:p>
          <a:p>
            <a:pPr marL="457200" lvl="1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cs-CZ" dirty="0"/>
              <a:t>… text …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\end{center}</a:t>
            </a:r>
          </a:p>
        </p:txBody>
      </p:sp>
    </p:spTree>
    <p:extLst>
      <p:ext uri="{BB962C8B-B14F-4D97-AF65-F5344CB8AC3E}">
        <p14:creationId xmlns:p14="http://schemas.microsoft.com/office/powerpoint/2010/main" val="369355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4555DC-15E2-4968-8E44-E9327D60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Textové prostředí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8328B4-DAF1-435F-A5F1-FAD2040F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Sazba veršů</a:t>
            </a:r>
          </a:p>
          <a:p>
            <a:pPr lvl="1"/>
            <a:r>
              <a:rPr lang="cs-CZ" dirty="0"/>
              <a:t>Příkazy: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{verse}</a:t>
            </a:r>
          </a:p>
          <a:p>
            <a:pPr marL="457200" lvl="1" indent="0">
              <a:buNone/>
            </a:pPr>
            <a:r>
              <a:rPr lang="cs-CZ" dirty="0"/>
              <a:t>	Texty jednotlivých řádků \\</a:t>
            </a:r>
          </a:p>
          <a:p>
            <a:pPr marL="457200" lvl="1" indent="0">
              <a:buNone/>
            </a:pPr>
            <a:r>
              <a:rPr lang="cs-CZ" dirty="0"/>
              <a:t>	Texty jednotlivých řádků \\</a:t>
            </a:r>
          </a:p>
          <a:p>
            <a:pPr marL="457200" lvl="1" indent="0">
              <a:buNone/>
            </a:pPr>
            <a:r>
              <a:rPr lang="cs-CZ" dirty="0"/>
              <a:t>	Texty jednotlivých řádků \\</a:t>
            </a:r>
          </a:p>
          <a:p>
            <a:pPr marL="457200" lvl="1" indent="0">
              <a:buNone/>
            </a:pPr>
            <a:r>
              <a:rPr lang="cs-CZ" dirty="0"/>
              <a:t>	Texty jednotlivých řádků \\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\end{verse}</a:t>
            </a:r>
          </a:p>
        </p:txBody>
      </p:sp>
    </p:spTree>
    <p:extLst>
      <p:ext uri="{BB962C8B-B14F-4D97-AF65-F5344CB8AC3E}">
        <p14:creationId xmlns:p14="http://schemas.microsoft.com/office/powerpoint/2010/main" val="106036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F17E72-A407-4416-9B7A-9FB3BB42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Vyzkoušejte si následující příkazy v textu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F94368-DB31-4273-BCAE-0CB15A90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hfill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=     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hspace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hrulefill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dotfill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7741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415465-C506-4161-A890-695518D1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Výčtová prostředí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DC9DE0-34F1-4EFE-9AF1-E30CB43D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Prostředí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itemize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Prostředí vytváří formátované položky výčtu, označené standardně kuličkou 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bullet</a:t>
            </a:r>
            <a:r>
              <a:rPr lang="cs-CZ" dirty="0"/>
              <a:t>). Nebo volitelnou libovolnou značkou.</a:t>
            </a:r>
          </a:p>
          <a:p>
            <a:pPr lvl="1"/>
            <a:r>
              <a:rPr lang="cs-CZ" dirty="0"/>
              <a:t>Příklad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itemize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500 g pšeničné mouky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320 ml vlažné vody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2 lžičky soli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1 lžička kmínu (nejlépe drcený)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itemize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27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415465-C506-4161-A890-695518D1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Výčtová prostředí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DC9DE0-34F1-4EFE-9AF1-E30CB43D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Prostředí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itemize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Například ve stylu </a:t>
            </a:r>
            <a:r>
              <a:rPr lang="cs-CZ" dirty="0" err="1"/>
              <a:t>article</a:t>
            </a:r>
            <a:r>
              <a:rPr lang="cs-CZ" dirty="0"/>
              <a:t> je definována tato čtveřice značek</a:t>
            </a:r>
          </a:p>
          <a:p>
            <a:pPr lvl="2"/>
            <a:r>
              <a:rPr lang="cs-CZ" dirty="0">
                <a:cs typeface="Courier New" panose="02070309020205020404" pitchFamily="49" charset="0"/>
              </a:rPr>
              <a:t>první úroveň je definovaná </a:t>
            </a:r>
            <a:r>
              <a:rPr lang="cs-CZ" dirty="0" err="1">
                <a:cs typeface="Courier New" panose="02070309020205020404" pitchFamily="49" charset="0"/>
              </a:rPr>
              <a:t>bulletem</a:t>
            </a:r>
            <a:r>
              <a:rPr lang="cs-CZ" dirty="0">
                <a:cs typeface="Courier New" panose="02070309020205020404" pitchFamily="49" charset="0"/>
              </a:rPr>
              <a:t> (</a:t>
            </a:r>
            <a:r>
              <a:rPr lang="cs-CZ" sz="1600" dirty="0">
                <a:cs typeface="Courier New" panose="02070309020205020404" pitchFamily="49" charset="0"/>
              </a:rPr>
              <a:t>●</a:t>
            </a:r>
            <a:r>
              <a:rPr lang="cs-CZ" dirty="0">
                <a:cs typeface="Courier New" panose="02070309020205020404" pitchFamily="49" charset="0"/>
              </a:rPr>
              <a:t>),</a:t>
            </a:r>
          </a:p>
          <a:p>
            <a:pPr lvl="2"/>
            <a:r>
              <a:rPr lang="cs-CZ" dirty="0">
                <a:cs typeface="Courier New" panose="02070309020205020404" pitchFamily="49" charset="0"/>
              </a:rPr>
              <a:t>druhá úroveň je </a:t>
            </a:r>
            <a:r>
              <a:rPr lang="cs-CZ" dirty="0" err="1">
                <a:cs typeface="Courier New" panose="02070309020205020404" pitchFamily="49" charset="0"/>
              </a:rPr>
              <a:t>půlčtverčíková</a:t>
            </a:r>
            <a:r>
              <a:rPr lang="cs-CZ" dirty="0">
                <a:cs typeface="Courier New" panose="02070309020205020404" pitchFamily="49" charset="0"/>
              </a:rPr>
              <a:t> pomlčka (-)</a:t>
            </a:r>
          </a:p>
          <a:p>
            <a:pPr lvl="2"/>
            <a:r>
              <a:rPr lang="cs-CZ" dirty="0">
                <a:cs typeface="Courier New" panose="02070309020205020404" pitchFamily="49" charset="0"/>
              </a:rPr>
              <a:t>třetí úroveň je hvězdička (</a:t>
            </a:r>
            <a:r>
              <a:rPr lang="cs-CZ" sz="3200" baseline="-25000" dirty="0">
                <a:cs typeface="Courier New" panose="02070309020205020404" pitchFamily="49" charset="0"/>
              </a:rPr>
              <a:t>*</a:t>
            </a:r>
            <a:r>
              <a:rPr lang="cs-CZ" dirty="0">
                <a:cs typeface="Courier New" panose="02070309020205020404" pitchFamily="49" charset="0"/>
              </a:rPr>
              <a:t>),</a:t>
            </a:r>
          </a:p>
          <a:p>
            <a:pPr lvl="2"/>
            <a:r>
              <a:rPr lang="cs-CZ" dirty="0">
                <a:cs typeface="Courier New" panose="02070309020205020404" pitchFamily="49" charset="0"/>
              </a:rPr>
              <a:t>čtvrtá úroveň je s centrovanou tečkou (·).</a:t>
            </a:r>
          </a:p>
        </p:txBody>
      </p:sp>
    </p:spTree>
    <p:extLst>
      <p:ext uri="{BB962C8B-B14F-4D97-AF65-F5344CB8AC3E}">
        <p14:creationId xmlns:p14="http://schemas.microsoft.com/office/powerpoint/2010/main" val="63295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415465-C506-4161-A890-695518D1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Výčtová prostředí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DC9DE0-34F1-4EFE-9AF1-E30CB43D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Prostředí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Prostředí slouží k vytvoření číslovaného seznamu, Prostředí lze do sebe vkládat (vnořovat).</a:t>
            </a:r>
          </a:p>
          <a:p>
            <a:pPr lvl="1"/>
            <a:r>
              <a:rPr lang="cs-CZ" dirty="0"/>
              <a:t>Příklad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podmíněné sítě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	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univerzální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	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základní - fakta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	\end{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nepodmíněné sítě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082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415465-C506-4161-A890-695518D1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Výčtová prostředí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DC9DE0-34F1-4EFE-9AF1-E30CB43D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Prostředí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Toto prostředí představuje popisný výčet.</a:t>
            </a:r>
          </a:p>
          <a:p>
            <a:pPr lvl="1"/>
            <a:r>
              <a:rPr lang="cs-CZ" dirty="0"/>
              <a:t>Příklad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524000" lvl="1" indent="-53975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[CPU] -- procesor, hlavní část počítače, bez něhož to prostě nejde. </a:t>
            </a:r>
          </a:p>
          <a:p>
            <a:pPr marL="1524000" lvl="1" indent="-53975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[klávesnice</a:t>
            </a:r>
            <a:r>
              <a:rPr lang="cs-CZ">
                <a:latin typeface="Courier New" panose="02070309020205020404" pitchFamily="49" charset="0"/>
                <a:cs typeface="Courier New" panose="02070309020205020404" pitchFamily="49" charset="0"/>
              </a:rPr>
              <a:t>] --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vstupní zařízení, přes který uživatel zadává pokyny do počítače.</a:t>
            </a:r>
          </a:p>
          <a:p>
            <a:pPr marL="457200" lvl="1" indent="0">
              <a:buNone/>
            </a:pPr>
            <a:r>
              <a:rPr lang="cs-CZ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617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8AA010-23DF-4553-B5DD-6249050F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Odstavec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1D97A9-0C9C-4989-AA3E-7D4DB497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prvek sazby dokumentů.</a:t>
            </a:r>
          </a:p>
          <a:p>
            <a:r>
              <a:rPr lang="cs-CZ" dirty="0"/>
              <a:t>Vzniká sazbou několika řádků textu za sebou.</a:t>
            </a:r>
          </a:p>
          <a:p>
            <a:r>
              <a:rPr lang="cs-CZ" dirty="0"/>
              <a:t>Vzdálenost dvou po sobě jdoucích účaří se nazývá řádkování.</a:t>
            </a:r>
          </a:p>
          <a:p>
            <a:r>
              <a:rPr lang="cs-CZ" dirty="0"/>
              <a:t>Úkolem sazeče je odlišit jednotlivé odstavce od sebe.</a:t>
            </a:r>
          </a:p>
        </p:txBody>
      </p:sp>
    </p:spTree>
    <p:extLst>
      <p:ext uri="{BB962C8B-B14F-4D97-AF65-F5344CB8AC3E}">
        <p14:creationId xmlns:p14="http://schemas.microsoft.com/office/powerpoint/2010/main" val="140773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C2A582-EAD7-4250-93C2-A3555350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Poznámky pod čarou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509AA8-3B18-4A39-8FDC-FC49B1CD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Poznámky pod čarou lze chápat jako zvláštní případ odstavců běžného textu.</a:t>
            </a:r>
          </a:p>
          <a:p>
            <a:r>
              <a:rPr lang="cs-CZ" dirty="0"/>
              <a:t>Jsou sázeny menším stupněm písma se stejnými geometrickými parametry jako ostatní odstavce.</a:t>
            </a:r>
          </a:p>
          <a:p>
            <a:r>
              <a:rPr lang="cs-CZ" dirty="0"/>
              <a:t>Příklad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Máme klasický text, který tvoří odstavec 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{Tato část textu se objeví jako text pod čarou.}. A zde text normálně pokračuje.</a:t>
            </a:r>
          </a:p>
          <a:p>
            <a:r>
              <a:rPr lang="cs-CZ" dirty="0">
                <a:cs typeface="Courier New" panose="02070309020205020404" pitchFamily="49" charset="0"/>
              </a:rPr>
              <a:t>Čísla poznámek se automaticky zvyšují po jedné.</a:t>
            </a:r>
          </a:p>
        </p:txBody>
      </p:sp>
    </p:spTree>
    <p:extLst>
      <p:ext uri="{BB962C8B-B14F-4D97-AF65-F5344CB8AC3E}">
        <p14:creationId xmlns:p14="http://schemas.microsoft.com/office/powerpoint/2010/main" val="1041351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7BC566-222E-445C-9058-1BE22E31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Křížové 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B280C0-76FB-4760-A2A0-3138EE80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Při psaní libovolného textu (např. závěrečná práce na univerzitě) se autor bude odkazovat na nějakou již napsanou část.</a:t>
            </a:r>
          </a:p>
          <a:p>
            <a:r>
              <a:rPr lang="cs-CZ" dirty="0" err="1"/>
              <a:t>LaTeX</a:t>
            </a:r>
            <a:r>
              <a:rPr lang="cs-CZ" dirty="0"/>
              <a:t> nabízí dvojici příkazů: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\label{</a:t>
            </a:r>
            <a:r>
              <a:rPr lang="cs-CZ" i="1" dirty="0"/>
              <a:t>klíč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cs-CZ" dirty="0"/>
              <a:t>Příkaz přiřadí, při překladu zdrojového textu, </a:t>
            </a:r>
            <a:r>
              <a:rPr lang="cs-CZ" i="1" dirty="0"/>
              <a:t>klíči</a:t>
            </a:r>
            <a:r>
              <a:rPr lang="cs-CZ" dirty="0"/>
              <a:t> určitou hodnotu.</a:t>
            </a:r>
          </a:p>
          <a:p>
            <a:pPr lvl="2"/>
            <a:r>
              <a:rPr lang="cs-CZ" dirty="0"/>
              <a:t>Tato hodnota je závislá na umístění příkazu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\label{}</a:t>
            </a:r>
            <a:r>
              <a:rPr lang="cs-CZ" dirty="0"/>
              <a:t>.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i="1" dirty="0"/>
              <a:t>klíč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cs-CZ" dirty="0"/>
              <a:t>Hodnotu </a:t>
            </a:r>
            <a:r>
              <a:rPr lang="cs-CZ" i="1" dirty="0"/>
              <a:t>klíče</a:t>
            </a:r>
            <a:r>
              <a:rPr lang="cs-CZ" dirty="0"/>
              <a:t> vyvoláme příkazem 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{} </a:t>
            </a:r>
            <a:r>
              <a:rPr lang="cs-CZ" dirty="0"/>
              <a:t>umístěný na místě, kde chceme čtenáře odkázat.</a:t>
            </a:r>
          </a:p>
          <a:p>
            <a:pPr lvl="2"/>
            <a:r>
              <a:rPr lang="cs-CZ" dirty="0"/>
              <a:t>Tento příkaz má dvě modifikace </a:t>
            </a:r>
          </a:p>
          <a:p>
            <a:pPr lvl="3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i="1" dirty="0">
                <a:cs typeface="Courier New" panose="02070309020205020404" pitchFamily="49" charset="0"/>
              </a:rPr>
              <a:t>klíč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cs-CZ" dirty="0"/>
              <a:t>pro odkaz na rovnice či matematické výrazy. Příkaz vysází kulaté závorky kolem čísla. </a:t>
            </a:r>
          </a:p>
          <a:p>
            <a:pPr lvl="3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i="1" dirty="0">
                <a:cs typeface="Courier New" panose="02070309020205020404" pitchFamily="49" charset="0"/>
              </a:rPr>
              <a:t>klíč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cs-CZ" dirty="0"/>
              <a:t>nám vypíše číslo strany, na které se nachází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\label{</a:t>
            </a:r>
            <a:r>
              <a:rPr lang="cs-CZ" i="1" dirty="0">
                <a:cs typeface="Courier New" panose="02070309020205020404" pitchFamily="49" charset="0"/>
              </a:rPr>
              <a:t>klíč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02497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E3D544-0ADF-4A5E-86A9-D68AB261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Odstavec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271B109-F7DC-48C8-9876-8AC841CF1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300810"/>
            <a:ext cx="6486525" cy="2162175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0DF0087-2CB6-42D3-B7FC-F4D293977BB1}"/>
              </a:ext>
            </a:extLst>
          </p:cNvPr>
          <p:cNvSpPr txBox="1"/>
          <p:nvPr/>
        </p:nvSpPr>
        <p:spPr>
          <a:xfrm>
            <a:off x="1043608" y="3861048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K rozlišení jednotlivých odstavců slouží zejména odstavcová zarážka „z“.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/>
              <a:t>Její velikost se stanovuje podle šíře sazby na 1-2 </a:t>
            </a:r>
            <a:r>
              <a:rPr lang="cs-CZ" sz="2000" dirty="0" err="1"/>
              <a:t>em</a:t>
            </a:r>
            <a:r>
              <a:rPr lang="cs-CZ" sz="2000" dirty="0"/>
              <a:t> a je stejná v celém dokumentu.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/>
              <a:t>V systému </a:t>
            </a:r>
            <a:r>
              <a:rPr lang="cs-CZ" sz="2000" dirty="0" err="1"/>
              <a:t>LaTeX</a:t>
            </a:r>
            <a:r>
              <a:rPr lang="cs-CZ" sz="2000" dirty="0"/>
              <a:t> je předdefinována zarážka na 1,5 </a:t>
            </a:r>
            <a:r>
              <a:rPr lang="cs-CZ" sz="2000" dirty="0" err="1"/>
              <a:t>em</a:t>
            </a:r>
            <a:r>
              <a:rPr lang="cs-CZ" sz="2000" dirty="0"/>
              <a:t> základního písma.</a:t>
            </a:r>
          </a:p>
        </p:txBody>
      </p:sp>
    </p:spTree>
    <p:extLst>
      <p:ext uri="{BB962C8B-B14F-4D97-AF65-F5344CB8AC3E}">
        <p14:creationId xmlns:p14="http://schemas.microsoft.com/office/powerpoint/2010/main" val="194242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9F42B8-1367-4384-891A-B60AF475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Mezery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F96D3C-BCF3-494B-8985-DCDADE2A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Vodorovná mezera</a:t>
            </a:r>
          </a:p>
          <a:p>
            <a:pPr lvl="1"/>
            <a:r>
              <a:rPr lang="cs-CZ" dirty="0"/>
              <a:t>Příkaz: </a:t>
            </a:r>
          </a:p>
          <a:p>
            <a:pPr lvl="2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hspace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velikost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cs-CZ" dirty="0"/>
              <a:t>nebo </a:t>
            </a:r>
          </a:p>
          <a:p>
            <a:pPr lvl="2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hspace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*{</a:t>
            </a:r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velikost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cs-CZ" dirty="0">
                <a:cs typeface="Courier New" panose="02070309020205020404" pitchFamily="49" charset="0"/>
              </a:rPr>
              <a:t>Velikost se zadává v jednotkách, které </a:t>
            </a:r>
            <a:r>
              <a:rPr lang="cs-CZ" dirty="0" err="1">
                <a:cs typeface="Courier New" panose="02070309020205020404" pitchFamily="49" charset="0"/>
              </a:rPr>
              <a:t>LaTeX</a:t>
            </a:r>
            <a:r>
              <a:rPr lang="cs-CZ" dirty="0">
                <a:cs typeface="Courier New" panose="02070309020205020404" pitchFamily="49" charset="0"/>
              </a:rPr>
              <a:t> zná.</a:t>
            </a:r>
          </a:p>
          <a:p>
            <a:pPr lvl="1"/>
            <a:r>
              <a:rPr lang="cs-CZ" dirty="0">
                <a:cs typeface="Courier New" panose="02070309020205020404" pitchFamily="49" charset="0"/>
              </a:rPr>
              <a:t>Zadání velikosti musí obsahovat číslo i vyjádření jednotky, i když je velikost nulová (např. „2cm“).</a:t>
            </a:r>
          </a:p>
          <a:p>
            <a:pPr lvl="1"/>
            <a:r>
              <a:rPr lang="cs-CZ" dirty="0">
                <a:cs typeface="Courier New" panose="02070309020205020404" pitchFamily="49" charset="0"/>
              </a:rPr>
              <a:t>Tvar příkazu bez hvězdičky nevytvoří mezeru na úplném začátku nebo konci řádku.</a:t>
            </a:r>
          </a:p>
          <a:p>
            <a:pPr lvl="1"/>
            <a:r>
              <a:rPr lang="cs-CZ" dirty="0">
                <a:cs typeface="Courier New" panose="02070309020205020404" pitchFamily="49" charset="0"/>
              </a:rPr>
              <a:t>Jinými slovy: Jedná se o mezeru mezi slovy.</a:t>
            </a:r>
          </a:p>
          <a:p>
            <a:pPr marL="457200" lvl="1" indent="0">
              <a:buNone/>
            </a:pPr>
            <a:endParaRPr lang="cs-CZ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9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9F42B8-1367-4384-891A-B60AF475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Mezery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F96D3C-BCF3-494B-8985-DCDADE2A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Svislá mezera</a:t>
            </a:r>
          </a:p>
          <a:p>
            <a:pPr lvl="1"/>
            <a:r>
              <a:rPr lang="cs-CZ" dirty="0"/>
              <a:t>Příkaz: </a:t>
            </a:r>
          </a:p>
          <a:p>
            <a:pPr lvl="2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vspace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velikost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cs-CZ" dirty="0"/>
              <a:t>nebo </a:t>
            </a:r>
          </a:p>
          <a:p>
            <a:pPr lvl="2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vspace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*{</a:t>
            </a:r>
            <a:r>
              <a:rPr lang="cs-CZ" i="1" dirty="0">
                <a:latin typeface="Courier New" panose="02070309020205020404" pitchFamily="49" charset="0"/>
                <a:cs typeface="Courier New" panose="02070309020205020404" pitchFamily="49" charset="0"/>
              </a:rPr>
              <a:t>velikost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cs-CZ" dirty="0">
                <a:cs typeface="Courier New" panose="02070309020205020404" pitchFamily="49" charset="0"/>
              </a:rPr>
              <a:t>Velikost se zadává v jednotkách, které </a:t>
            </a:r>
            <a:r>
              <a:rPr lang="cs-CZ" dirty="0" err="1">
                <a:cs typeface="Courier New" panose="02070309020205020404" pitchFamily="49" charset="0"/>
              </a:rPr>
              <a:t>LaTeX</a:t>
            </a:r>
            <a:r>
              <a:rPr lang="cs-CZ" dirty="0">
                <a:cs typeface="Courier New" panose="02070309020205020404" pitchFamily="49" charset="0"/>
              </a:rPr>
              <a:t> zná.</a:t>
            </a:r>
          </a:p>
          <a:p>
            <a:pPr lvl="1"/>
            <a:r>
              <a:rPr lang="cs-CZ" dirty="0">
                <a:cs typeface="Courier New" panose="02070309020205020404" pitchFamily="49" charset="0"/>
              </a:rPr>
              <a:t>Zadání velikosti musí obsahovat číslo i vyjádření jednotky, i když je velikost nulová (např. „2cm“).</a:t>
            </a:r>
          </a:p>
          <a:p>
            <a:pPr lvl="1"/>
            <a:r>
              <a:rPr lang="cs-CZ" dirty="0">
                <a:cs typeface="Courier New" panose="02070309020205020404" pitchFamily="49" charset="0"/>
              </a:rPr>
              <a:t>Tvar příkazu s hvězdičkou vytvoří mezeru i tehdy, připadne-li na úplný začátek nebo konce stránky.</a:t>
            </a:r>
          </a:p>
          <a:p>
            <a:pPr lvl="1"/>
            <a:r>
              <a:rPr lang="cs-CZ" dirty="0">
                <a:cs typeface="Courier New" panose="02070309020205020404" pitchFamily="49" charset="0"/>
              </a:rPr>
              <a:t>Jinými slovy: jedná se o mezery mezi řádky.</a:t>
            </a:r>
          </a:p>
        </p:txBody>
      </p:sp>
    </p:spTree>
    <p:extLst>
      <p:ext uri="{BB962C8B-B14F-4D97-AF65-F5344CB8AC3E}">
        <p14:creationId xmlns:p14="http://schemas.microsoft.com/office/powerpoint/2010/main" val="329788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9F42B8-1367-4384-891A-B60AF475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Mezery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F96D3C-BCF3-494B-8985-DCDADE2A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Svislá mezera</a:t>
            </a:r>
          </a:p>
          <a:p>
            <a:pPr lvl="1"/>
            <a:r>
              <a:rPr lang="cs-CZ" dirty="0"/>
              <a:t>Příkaz: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smallskip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cs-CZ" dirty="0">
                <a:cs typeface="Courier New" panose="02070309020205020404" pitchFamily="49" charset="0"/>
              </a:rPr>
              <a:t>Svislá mezera: čtvrtina řádkování.</a:t>
            </a:r>
          </a:p>
          <a:p>
            <a:pPr lvl="1"/>
            <a:r>
              <a:rPr lang="cs-CZ" dirty="0"/>
              <a:t>Příkaz: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medskip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cs-CZ" dirty="0">
                <a:cs typeface="Courier New" panose="02070309020205020404" pitchFamily="49" charset="0"/>
              </a:rPr>
              <a:t>Svislá mezera: polovina řádkování.</a:t>
            </a:r>
          </a:p>
          <a:p>
            <a:pPr lvl="1"/>
            <a:r>
              <a:rPr lang="cs-CZ" dirty="0"/>
              <a:t>Příkaz: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bigskip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cs-CZ" dirty="0">
                <a:cs typeface="Courier New" panose="02070309020205020404" pitchFamily="49" charset="0"/>
              </a:rPr>
              <a:t>Svislá mezera: celé řádkování.</a:t>
            </a:r>
          </a:p>
        </p:txBody>
      </p:sp>
    </p:spTree>
    <p:extLst>
      <p:ext uri="{BB962C8B-B14F-4D97-AF65-F5344CB8AC3E}">
        <p14:creationId xmlns:p14="http://schemas.microsoft.com/office/powerpoint/2010/main" val="322763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ED482-000E-4B09-B695-B91F1AF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Nepodmíněný přechod na novou stránku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B4D2E3-79E6-4AD1-88DF-6D36A40A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Pokud není zadáno jinak, text se automaticky sází tak, aby vyplnil celou stránku.</a:t>
            </a:r>
          </a:p>
          <a:p>
            <a:r>
              <a:rPr lang="cs-CZ" dirty="0"/>
              <a:t>Pokud chceme, aby v určitém místě nastal stránkový zlom, použijeme následující příkazy: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newpage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nebo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clearpage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a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cleardoublepage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cs-CZ" dirty="0">
                <a:cs typeface="Courier New" panose="02070309020205020404" pitchFamily="49" charset="0"/>
              </a:rPr>
              <a:t>Tyto dva příkazy způsobí, že budou navíc do textu dosazeny všechny obrázky a tabulky, které se doposud nepodařilo umístit.</a:t>
            </a:r>
          </a:p>
          <a:p>
            <a:pPr lvl="2"/>
            <a:r>
              <a:rPr lang="cs-CZ" dirty="0">
                <a:cs typeface="Courier New" panose="02070309020205020404" pitchFamily="49" charset="0"/>
              </a:rPr>
              <a:t>Druhý příkaz zajistí, že další text bude sázen na příští lichou stránku.</a:t>
            </a:r>
          </a:p>
        </p:txBody>
      </p:sp>
    </p:spTree>
    <p:extLst>
      <p:ext uri="{BB962C8B-B14F-4D97-AF65-F5344CB8AC3E}">
        <p14:creationId xmlns:p14="http://schemas.microsoft.com/office/powerpoint/2010/main" val="27181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E371CE-75E9-46AD-8403-24276432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Nepodmíněný přechod na nový řádek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7D6806-9D4C-4B1A-88B1-0F4194D7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Chceme-li v určitém místě textu přejít bez ohledu na formátování na nový řádek a nechceme začínat nový odstavec, použijeme příkaz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cs-CZ" dirty="0"/>
              <a:t>.</a:t>
            </a:r>
          </a:p>
          <a:p>
            <a:r>
              <a:rPr lang="cs-CZ" dirty="0"/>
              <a:t>Příkaz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\\*</a:t>
            </a:r>
            <a:r>
              <a:rPr lang="cs-CZ" dirty="0"/>
              <a:t> zakazuje před takto nařízeným novým řádkem zlom stránky.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\\[15mm]</a:t>
            </a:r>
            <a:r>
              <a:rPr lang="cs-CZ" dirty="0"/>
              <a:t> – volitelný parametr udávající svislou vzdálenost nového řádku a předcházejícího.</a:t>
            </a:r>
          </a:p>
        </p:txBody>
      </p:sp>
    </p:spTree>
    <p:extLst>
      <p:ext uri="{BB962C8B-B14F-4D97-AF65-F5344CB8AC3E}">
        <p14:creationId xmlns:p14="http://schemas.microsoft.com/office/powerpoint/2010/main" val="243363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777DE-272B-4908-A45C-051EF527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Textové prostředí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0E80C8-DEEF-4863-9F7D-6B37C333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Vysázení citátu</a:t>
            </a:r>
          </a:p>
          <a:p>
            <a:pPr lvl="1"/>
            <a:r>
              <a:rPr lang="cs-CZ" dirty="0"/>
              <a:t>Šířka odstavce je zmenšena o nastavené okraje </a:t>
            </a:r>
            <a:br>
              <a:rPr lang="cs-CZ" dirty="0"/>
            </a:br>
            <a:r>
              <a:rPr lang="cs-CZ" dirty="0"/>
              <a:t>o velikosti 1,5 </a:t>
            </a:r>
            <a:r>
              <a:rPr lang="cs-CZ" dirty="0" err="1"/>
              <a:t>em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Příkazy:</a:t>
            </a:r>
          </a:p>
          <a:p>
            <a:pPr marL="457200" lvl="1" indent="0">
              <a:buNone/>
              <a:tabLst>
                <a:tab pos="4667250" algn="l"/>
              </a:tabLst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	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quotation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 algn="ctr">
              <a:buNone/>
              <a:tabLst>
                <a:tab pos="4667250" algn="l"/>
              </a:tabLst>
            </a:pPr>
            <a:r>
              <a:rPr lang="cs-CZ" dirty="0">
                <a:cs typeface="Courier New" panose="02070309020205020404" pitchFamily="49" charset="0"/>
              </a:rPr>
              <a:t>… text …</a:t>
            </a:r>
          </a:p>
          <a:p>
            <a:pPr marL="457200" lvl="1" indent="0">
              <a:buNone/>
              <a:tabLst>
                <a:tab pos="4667250" algn="l"/>
              </a:tabLst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	\end{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quotation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V prostředí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quotation</a:t>
            </a:r>
            <a:r>
              <a:rPr lang="cs-CZ" dirty="0"/>
              <a:t> jednotlivé odstavce zarážky mají a nemají odsazení.</a:t>
            </a:r>
          </a:p>
        </p:txBody>
      </p:sp>
    </p:spTree>
    <p:extLst>
      <p:ext uri="{BB962C8B-B14F-4D97-AF65-F5344CB8AC3E}">
        <p14:creationId xmlns:p14="http://schemas.microsoft.com/office/powerpoint/2010/main" val="321622570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875</Words>
  <Application>Microsoft Office PowerPoint</Application>
  <PresentationFormat>Předvádění na obrazovce (4:3)</PresentationFormat>
  <Paragraphs>160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Georgia</vt:lpstr>
      <vt:lpstr>Introducing PowerPoint 2010</vt:lpstr>
      <vt:lpstr>LaTeX: odstavec</vt:lpstr>
      <vt:lpstr>Odstavec</vt:lpstr>
      <vt:lpstr>Odstavec</vt:lpstr>
      <vt:lpstr>Mezery</vt:lpstr>
      <vt:lpstr>Mezery</vt:lpstr>
      <vt:lpstr>Mezery</vt:lpstr>
      <vt:lpstr>Nepodmíněný přechod na novou stránku</vt:lpstr>
      <vt:lpstr>Nepodmíněný přechod na nový řádek</vt:lpstr>
      <vt:lpstr>Textové prostředí</vt:lpstr>
      <vt:lpstr>Textové prostředí</vt:lpstr>
      <vt:lpstr>Textové prostředí</vt:lpstr>
      <vt:lpstr>Textové prostředí</vt:lpstr>
      <vt:lpstr>Textové prostředí</vt:lpstr>
      <vt:lpstr>Textové prostředí</vt:lpstr>
      <vt:lpstr>Vyzkoušejte si následující příkazy v textu</vt:lpstr>
      <vt:lpstr>Výčtová prostředí</vt:lpstr>
      <vt:lpstr>Výčtová prostředí</vt:lpstr>
      <vt:lpstr>Výčtová prostředí</vt:lpstr>
      <vt:lpstr>Výčtová prostředí</vt:lpstr>
      <vt:lpstr>Poznámky pod čarou</vt:lpstr>
      <vt:lpstr>Křížové odkazy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2020-03-27T17:43:30Z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