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9825" autoAdjust="0"/>
  </p:normalViewPr>
  <p:slideViewPr>
    <p:cSldViewPr>
      <p:cViewPr varScale="1">
        <p:scale>
          <a:sx n="110" d="100"/>
          <a:sy n="110" d="100"/>
        </p:scale>
        <p:origin x="81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cs-CZ"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cs-CZ" sz="1200"/>
            </a:lvl1pPr>
          </a:lstStyle>
          <a:p>
            <a:fld id="{00F830A1-3891-4B82-A120-081866556DA0}" type="datetimeFigureOut">
              <a:pPr/>
              <a:t>02.04.2020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cs-CZ"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cs-CZ" sz="1200"/>
            </a:lvl1pPr>
          </a:lstStyle>
          <a:p>
            <a:fld id="{58CC9574-A819-4FE4-99A7-1E27AD09ADC2}" type="slidenum"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5610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02.04.2020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cs-CZ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cs-CZ"/>
              <a:t>Po kliknutí lze upravit styl předlohy podnadpisů.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 eaLnBrk="1" latinLnBrk="0" hangingPunct="1">
              <a:defRPr kumimoji="0" lang="cs-CZ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eaLnBrk="1" latinLnBrk="0" hangingPunct="1"/>
            <a:r>
              <a:rPr lang="cs-CZ"/>
              <a:t>Kliknutím lze upravit styl.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média s titulke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02.04.2020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cs-CZ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 eaLnBrk="1" latinLnBrk="0" hangingPunct="1">
              <a:buNone/>
              <a:defRPr kumimoji="0" lang="cs-CZ"/>
            </a:lvl1pPr>
          </a:lstStyle>
          <a:p>
            <a:pPr eaLnBrk="1" latinLnBrk="0" hangingPunct="1"/>
            <a:r>
              <a:rPr lang="cs-CZ"/>
              <a:t>Kliknutím na ikonu přidáte multimédia.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cs-CZ" sz="2400">
                <a:solidFill>
                  <a:schemeClr val="bg1"/>
                </a:solidFill>
              </a:defRPr>
            </a:lvl1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cs-CZ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cs-CZ" sz="3200"/>
            </a:lvl1pPr>
            <a:lvl2pPr marL="457200" indent="0" eaLnBrk="1" latinLnBrk="0" hangingPunct="1">
              <a:buNone/>
              <a:defRPr kumimoji="0" lang="cs-CZ" sz="2800"/>
            </a:lvl2pPr>
            <a:lvl3pPr marL="914400" indent="0" eaLnBrk="1" latinLnBrk="0" hangingPunct="1">
              <a:buNone/>
              <a:defRPr kumimoji="0" lang="cs-CZ" sz="2400"/>
            </a:lvl3pPr>
            <a:lvl4pPr marL="1371600" indent="0" eaLnBrk="1" latinLnBrk="0" hangingPunct="1">
              <a:buNone/>
              <a:defRPr kumimoji="0" lang="cs-CZ" sz="2000"/>
            </a:lvl4pPr>
            <a:lvl5pPr marL="1828800" indent="0" eaLnBrk="1" latinLnBrk="0" hangingPunct="1">
              <a:buNone/>
              <a:defRPr kumimoji="0" lang="cs-CZ" sz="2000"/>
            </a:lvl5pPr>
            <a:lvl6pPr marL="2286000" indent="0" eaLnBrk="1" latinLnBrk="0" hangingPunct="1">
              <a:buNone/>
              <a:defRPr kumimoji="0" lang="cs-CZ" sz="2000"/>
            </a:lvl6pPr>
            <a:lvl7pPr marL="2743200" indent="0" eaLnBrk="1" latinLnBrk="0" hangingPunct="1">
              <a:buNone/>
              <a:defRPr kumimoji="0" lang="cs-CZ" sz="2000"/>
            </a:lvl7pPr>
            <a:lvl8pPr marL="3200400" indent="0" eaLnBrk="1" latinLnBrk="0" hangingPunct="1">
              <a:buNone/>
              <a:defRPr kumimoji="0" lang="cs-CZ" sz="2000"/>
            </a:lvl8pPr>
            <a:lvl9pPr marL="3657600" indent="0" eaLnBrk="1" latinLnBrk="0" hangingPunct="1">
              <a:buNone/>
              <a:defRPr kumimoji="0" lang="cs-CZ" sz="2000"/>
            </a:lvl9pPr>
          </a:lstStyle>
          <a:p>
            <a:pPr eaLnBrk="1" latinLnBrk="0" hangingPunct="1"/>
            <a:r>
              <a:rPr lang="cs-CZ"/>
              <a:t>Kliknutím na ikonu přidáte obrázek.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cs-CZ" sz="1400"/>
            </a:lvl1pPr>
            <a:lvl2pPr marL="457200" indent="0" eaLnBrk="1" latinLnBrk="0" hangingPunct="1">
              <a:buNone/>
              <a:defRPr kumimoji="0" lang="cs-CZ" sz="1200"/>
            </a:lvl2pPr>
            <a:lvl3pPr marL="914400" indent="0" eaLnBrk="1" latinLnBrk="0" hangingPunct="1">
              <a:buNone/>
              <a:defRPr kumimoji="0" lang="cs-CZ" sz="1000"/>
            </a:lvl3pPr>
            <a:lvl4pPr marL="1371600" indent="0" eaLnBrk="1" latinLnBrk="0" hangingPunct="1">
              <a:buNone/>
              <a:defRPr kumimoji="0" lang="cs-CZ" sz="900"/>
            </a:lvl4pPr>
            <a:lvl5pPr marL="1828800" indent="0" eaLnBrk="1" latinLnBrk="0" hangingPunct="1">
              <a:buNone/>
              <a:defRPr kumimoji="0" lang="cs-CZ" sz="900"/>
            </a:lvl5pPr>
            <a:lvl6pPr marL="2286000" indent="0" eaLnBrk="1" latinLnBrk="0" hangingPunct="1">
              <a:buNone/>
              <a:defRPr kumimoji="0" lang="cs-CZ" sz="900"/>
            </a:lvl6pPr>
            <a:lvl7pPr marL="2743200" indent="0" eaLnBrk="1" latinLnBrk="0" hangingPunct="1">
              <a:buNone/>
              <a:defRPr kumimoji="0" lang="cs-CZ" sz="900"/>
            </a:lvl7pPr>
            <a:lvl8pPr marL="3200400" indent="0" eaLnBrk="1" latinLnBrk="0" hangingPunct="1">
              <a:buNone/>
              <a:defRPr kumimoji="0" lang="cs-CZ" sz="900"/>
            </a:lvl8pPr>
            <a:lvl9pPr marL="3657600" indent="0" eaLnBrk="1" latinLnBrk="0" hangingPunct="1">
              <a:buNone/>
              <a:defRPr kumimoji="0" lang="cs-CZ" sz="9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02.04.2020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dpis a svislý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02.04.2020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 eaLnBrk="1" latinLnBrk="0" hangingPunct="1">
              <a:defRPr kumimoji="0" lang="cs-CZ"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cs-CZ"/>
              <a:t>    </a:t>
            </a:r>
            <a:r>
              <a:rPr kumimoji="0" lang="cs-CZ" sz="1800"/>
              <a:t>Po kliknutí lze upravit styl předlohy nadpisů.</a:t>
            </a:r>
            <a:endParaRPr kumimoji="0"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02.04.2020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 eaLnBrk="1" latinLnBrk="0" hangingPunct="1">
              <a:defRPr kumimoji="0" lang="cs-CZ" sz="3000" b="1" cap="all"/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cs-CZ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cs-CZ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cs-CZ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cs-CZ"/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cs-CZ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cs-CZ"/>
              <a:t>      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Nadpis a obsah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cs-CZ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02.04.2020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: zvýraznění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02.04.2020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a obsah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cs-CZ" sz="280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eaLnBrk="1" latinLnBrk="0" hangingPunct="1">
              <a:defRPr kumimoji="0" lang="cs-CZ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cs-CZ" sz="1800"/>
            </a:lvl6pPr>
            <a:lvl7pPr eaLnBrk="1" latinLnBrk="0" hangingPunct="1">
              <a:defRPr kumimoji="0" lang="cs-CZ" sz="1800"/>
            </a:lvl7pPr>
            <a:lvl8pPr eaLnBrk="1" latinLnBrk="0" hangingPunct="1">
              <a:defRPr kumimoji="0" lang="cs-CZ" sz="1800"/>
            </a:lvl8pPr>
            <a:lvl9pPr eaLnBrk="1" latinLnBrk="0" hangingPunct="1">
              <a:defRPr kumimoji="0" lang="cs-CZ" sz="18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lang="cs-CZ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cs-CZ" sz="1800"/>
            </a:lvl6pPr>
            <a:lvl7pPr eaLnBrk="1" latinLnBrk="0" hangingPunct="1">
              <a:defRPr kumimoji="0" lang="cs-CZ" sz="1800"/>
            </a:lvl7pPr>
            <a:lvl8pPr eaLnBrk="1" latinLnBrk="0" hangingPunct="1">
              <a:defRPr kumimoji="0" lang="cs-CZ" sz="1800"/>
            </a:lvl8pPr>
            <a:lvl9pPr eaLnBrk="1" latinLnBrk="0" hangingPunct="1">
              <a:defRPr kumimoji="0" lang="cs-CZ" sz="18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02.04.2020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Pouze nadp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02.04.2020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 lang="cs-CZ"/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uze nadpis: zvýraznění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02.04.2020</a:t>
            </a:fld>
            <a:endParaRPr kumimoji="0"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cs-CZ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cs-CZ"/>
              <a:t>Po kliknutí lze upravit styl předlohy nadpisů.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cs-CZ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cs-CZ" sz="2000" b="1"/>
            </a:lvl2pPr>
            <a:lvl3pPr marL="914400" indent="0" eaLnBrk="1" latinLnBrk="0" hangingPunct="1">
              <a:buNone/>
              <a:defRPr kumimoji="0" lang="cs-CZ" sz="1800" b="1"/>
            </a:lvl3pPr>
            <a:lvl4pPr marL="1371600" indent="0" eaLnBrk="1" latinLnBrk="0" hangingPunct="1">
              <a:buNone/>
              <a:defRPr kumimoji="0" lang="cs-CZ" sz="1600" b="1"/>
            </a:lvl4pPr>
            <a:lvl5pPr marL="1828800" indent="0" eaLnBrk="1" latinLnBrk="0" hangingPunct="1">
              <a:buNone/>
              <a:defRPr kumimoji="0" lang="cs-CZ" sz="1600" b="1"/>
            </a:lvl5pPr>
            <a:lvl6pPr marL="2286000" indent="0" eaLnBrk="1" latinLnBrk="0" hangingPunct="1">
              <a:buNone/>
              <a:defRPr kumimoji="0" lang="cs-CZ" sz="1600" b="1"/>
            </a:lvl6pPr>
            <a:lvl7pPr marL="2743200" indent="0" eaLnBrk="1" latinLnBrk="0" hangingPunct="1">
              <a:buNone/>
              <a:defRPr kumimoji="0" lang="cs-CZ" sz="1600" b="1"/>
            </a:lvl7pPr>
            <a:lvl8pPr marL="3200400" indent="0" eaLnBrk="1" latinLnBrk="0" hangingPunct="1">
              <a:buNone/>
              <a:defRPr kumimoji="0" lang="cs-CZ" sz="1600" b="1"/>
            </a:lvl8pPr>
            <a:lvl9pPr marL="3657600" indent="0" eaLnBrk="1" latinLnBrk="0" hangingPunct="1">
              <a:buNone/>
              <a:defRPr kumimoji="0" lang="cs-CZ" sz="1600" b="1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dpis s textem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02.04.2020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cs-CZ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cs-CZ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cs-CZ" sz="1400"/>
              <a:t>Po kliknutí lze upravit styl předlohy podnadpisů.</a:t>
            </a:r>
            <a:endParaRPr kumimoji="0" lang="cs-C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 eaLnBrk="1" latinLnBrk="0" hangingPunct="1">
              <a:defRPr kumimoji="0" lang="cs-CZ" sz="2000" b="1"/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 eaLnBrk="1" latinLnBrk="0" hangingPunct="1">
              <a:defRPr kumimoji="0" lang="cs-CZ" sz="2800">
                <a:solidFill>
                  <a:schemeClr val="bg1"/>
                </a:solidFill>
              </a:defRPr>
            </a:lvl1pPr>
            <a:lvl2pPr eaLnBrk="1" latinLnBrk="0" hangingPunct="1">
              <a:defRPr kumimoji="0" lang="cs-CZ" sz="2800">
                <a:solidFill>
                  <a:schemeClr val="bg1"/>
                </a:solidFill>
              </a:defRPr>
            </a:lvl2pPr>
            <a:lvl3pPr eaLnBrk="1" latinLnBrk="0" hangingPunct="1">
              <a:defRPr kumimoji="0" lang="cs-CZ" sz="2400">
                <a:solidFill>
                  <a:schemeClr val="bg1"/>
                </a:solidFill>
              </a:defRPr>
            </a:lvl3pPr>
            <a:lvl4pPr eaLnBrk="1" latinLnBrk="0" hangingPunct="1">
              <a:defRPr kumimoji="0" lang="cs-CZ" sz="2000">
                <a:solidFill>
                  <a:schemeClr val="bg1"/>
                </a:solidFill>
              </a:defRPr>
            </a:lvl4pPr>
            <a:lvl5pPr eaLnBrk="1" latinLnBrk="0" hangingPunct="1">
              <a:defRPr kumimoji="0" lang="cs-CZ" sz="2000">
                <a:solidFill>
                  <a:schemeClr val="bg1"/>
                </a:solidFill>
              </a:defRPr>
            </a:lvl5pPr>
            <a:lvl6pPr eaLnBrk="1" latinLnBrk="0" hangingPunct="1">
              <a:defRPr kumimoji="0" lang="cs-CZ" sz="2000"/>
            </a:lvl6pPr>
            <a:lvl7pPr eaLnBrk="1" latinLnBrk="0" hangingPunct="1">
              <a:defRPr kumimoji="0" lang="cs-CZ" sz="2000"/>
            </a:lvl7pPr>
            <a:lvl8pPr eaLnBrk="1" latinLnBrk="0" hangingPunct="1">
              <a:defRPr kumimoji="0" lang="cs-CZ" sz="2000"/>
            </a:lvl8pPr>
            <a:lvl9pPr eaLnBrk="1" latinLnBrk="0" hangingPunct="1">
              <a:defRPr kumimoji="0" lang="cs-CZ" sz="20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 eaLnBrk="1" latinLnBrk="0" hangingPunct="1">
              <a:buNone/>
              <a:defRPr kumimoji="0" lang="cs-CZ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cs-CZ" sz="1200"/>
            </a:lvl2pPr>
            <a:lvl3pPr marL="914400" indent="0" eaLnBrk="1" latinLnBrk="0" hangingPunct="1">
              <a:buNone/>
              <a:defRPr kumimoji="0" lang="cs-CZ" sz="1000"/>
            </a:lvl3pPr>
            <a:lvl4pPr marL="1371600" indent="0" eaLnBrk="1" latinLnBrk="0" hangingPunct="1">
              <a:buNone/>
              <a:defRPr kumimoji="0" lang="cs-CZ" sz="900"/>
            </a:lvl4pPr>
            <a:lvl5pPr marL="1828800" indent="0" eaLnBrk="1" latinLnBrk="0" hangingPunct="1">
              <a:buNone/>
              <a:defRPr kumimoji="0" lang="cs-CZ" sz="900"/>
            </a:lvl5pPr>
            <a:lvl6pPr marL="2286000" indent="0" eaLnBrk="1" latinLnBrk="0" hangingPunct="1">
              <a:buNone/>
              <a:defRPr kumimoji="0" lang="cs-CZ" sz="900"/>
            </a:lvl6pPr>
            <a:lvl7pPr marL="2743200" indent="0" eaLnBrk="1" latinLnBrk="0" hangingPunct="1">
              <a:buNone/>
              <a:defRPr kumimoji="0" lang="cs-CZ" sz="900"/>
            </a:lvl7pPr>
            <a:lvl8pPr marL="3200400" indent="0" eaLnBrk="1" latinLnBrk="0" hangingPunct="1">
              <a:buNone/>
              <a:defRPr kumimoji="0" lang="cs-CZ" sz="900"/>
            </a:lvl8pPr>
            <a:lvl9pPr marL="3657600" indent="0" eaLnBrk="1" latinLnBrk="0" hangingPunct="1">
              <a:buNone/>
              <a:defRPr kumimoji="0" lang="cs-CZ" sz="9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02.04.2020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cs-CZ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02.04.2020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cs-CZ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cs-CZ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cs-CZ"/>
              <a:t>Kliknutím lze upravit styly předlohy textu.</a:t>
            </a:r>
          </a:p>
          <a:p>
            <a:pPr lvl="1" eaLnBrk="1" latinLnBrk="0" hangingPunct="1"/>
            <a:r>
              <a:rPr kumimoji="0" lang="cs-CZ"/>
              <a:t>Druhá úroveň</a:t>
            </a:r>
          </a:p>
          <a:p>
            <a:pPr lvl="2" eaLnBrk="1" latinLnBrk="0" hangingPunct="1"/>
            <a:r>
              <a:rPr kumimoji="0" lang="cs-CZ"/>
              <a:t>Třetí úroveň</a:t>
            </a:r>
          </a:p>
          <a:p>
            <a:pPr lvl="3" eaLnBrk="1" latinLnBrk="0" hangingPunct="1"/>
            <a:r>
              <a:rPr kumimoji="0" lang="cs-CZ"/>
              <a:t>Čtvrtá úroveň</a:t>
            </a:r>
          </a:p>
          <a:p>
            <a:pPr lvl="4" eaLnBrk="1" latinLnBrk="0" hangingPunct="1"/>
            <a:r>
              <a:rPr kumimoji="0" lang="cs-CZ"/>
              <a:t>Pátá úroveň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kumimoji="0" lang="cs-CZ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cs-CZ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cs-CZ"/>
      </a:defPPr>
      <a:lvl1pPr marL="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/>
              <a:t>Elektronické publikování a typografie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LaTeX</a:t>
            </a:r>
            <a:r>
              <a:rPr lang="cs-CZ" dirty="0"/>
              <a:t>: členění dokumentu</a:t>
            </a:r>
          </a:p>
        </p:txBody>
      </p:sp>
    </p:spTree>
    <p:extLst>
      <p:ext uri="{BB962C8B-B14F-4D97-AF65-F5344CB8AC3E}">
        <p14:creationId xmlns:p14="http://schemas.microsoft.com/office/powerpoint/2010/main" val="1984459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971F13-CC44-46EF-88C0-446FCC19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Textová část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0902654-E072-4C1D-8C49-9C61E28BC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Za slovo „titulek“ na předchozím snímku lze dosadit tyto možnosti:</a:t>
            </a:r>
          </a:p>
          <a:p>
            <a:pPr lvl="1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\part</a:t>
            </a:r>
          </a:p>
          <a:p>
            <a:pPr lvl="1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subsection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subsubsection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paragrap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subparagraph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chapter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822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1ED7E7-F758-4C55-98C4-19E3F6E8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Textová část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63CDF6B-814B-43D8-8CBE-2C37AB2A6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Povinný parametr obsahuje text titulku.</a:t>
            </a:r>
          </a:p>
          <a:p>
            <a:r>
              <a:rPr lang="cs-CZ" dirty="0"/>
              <a:t>Volitelný parametr u číslovaných titulků říká, co má být zapsáno do obsahu a běžného záhlaví.</a:t>
            </a:r>
          </a:p>
          <a:p>
            <a:r>
              <a:rPr lang="cs-CZ" dirty="0"/>
              <a:t>Při sazbě titulku kapitoly příkazem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chapter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/>
              <a:t>bude navíc nastavena nový stránka a vysázeno slovo „kapitola“ s číslem, pod nímž bude text titulku kapitoly.</a:t>
            </a:r>
          </a:p>
        </p:txBody>
      </p:sp>
    </p:spTree>
    <p:extLst>
      <p:ext uri="{BB962C8B-B14F-4D97-AF65-F5344CB8AC3E}">
        <p14:creationId xmlns:p14="http://schemas.microsoft.com/office/powerpoint/2010/main" val="205075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43CE95-DC2C-4BAC-9F07-677D81F09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Textová část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F502DB9-BDAD-4293-B07E-D299F371A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/>
              <a:t>Příklad</a:t>
            </a:r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chapter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[Úvodní text]{Začínáme}</a:t>
            </a:r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{Seznámení s~\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LaTeX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subsection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[Nic není free]{První úkoly}</a:t>
            </a:r>
          </a:p>
          <a:p>
            <a:r>
              <a:rPr lang="cs-CZ" dirty="0"/>
              <a:t>Výsledek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pPr marL="0" indent="0">
              <a:buNone/>
            </a:pPr>
            <a:r>
              <a:rPr lang="cs-CZ" dirty="0"/>
              <a:t> 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4DA06E45-AB38-421D-B3DD-9F268D0C0A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12" t="36916" r="16925" b="38369"/>
          <a:stretch/>
        </p:blipFill>
        <p:spPr>
          <a:xfrm>
            <a:off x="2123728" y="3429000"/>
            <a:ext cx="3888577" cy="244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0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FF08B9-8368-4BE7-A5C3-FCDBBF848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Textová část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BBBEBA2-E2BC-4703-B2DD-D40D37913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místě, kde je uveden příkaz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tableofcontents</a:t>
            </a:r>
            <a:r>
              <a:rPr lang="cs-CZ" dirty="0"/>
              <a:t>, se při překladu uvedených hlaviček vytvoří obsah: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C8578490-C10A-4508-A58C-D2DD2D2FA0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387" t="38370" r="10625" b="42731"/>
          <a:stretch/>
        </p:blipFill>
        <p:spPr>
          <a:xfrm>
            <a:off x="2195657" y="3717032"/>
            <a:ext cx="4752685" cy="187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26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2BCD4C-23CA-45B8-8DCD-5E88922D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Závěrečná část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12560EB-97D0-41CF-8549-774764132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V závěrečné části knihy se mohou vyskytovat tyto prvky:</a:t>
            </a:r>
          </a:p>
          <a:p>
            <a:pPr lvl="1"/>
            <a:r>
              <a:rPr lang="cs-CZ" b="1" dirty="0"/>
              <a:t>Dodatky</a:t>
            </a:r>
          </a:p>
          <a:p>
            <a:pPr lvl="1"/>
            <a:r>
              <a:rPr lang="cs-CZ" b="1" dirty="0"/>
              <a:t>Doslov</a:t>
            </a:r>
          </a:p>
          <a:p>
            <a:pPr lvl="1"/>
            <a:r>
              <a:rPr lang="cs-CZ" b="1" dirty="0"/>
              <a:t>Bibliografie</a:t>
            </a:r>
            <a:r>
              <a:rPr lang="cs-CZ" dirty="0"/>
              <a:t>: seznam použité literatury.</a:t>
            </a:r>
          </a:p>
          <a:p>
            <a:pPr lvl="1"/>
            <a:r>
              <a:rPr lang="cs-CZ" b="1" dirty="0"/>
              <a:t>Knižní rejstřík</a:t>
            </a:r>
          </a:p>
          <a:p>
            <a:pPr lvl="1"/>
            <a:r>
              <a:rPr lang="cs-CZ" b="1" dirty="0"/>
              <a:t>Resumé</a:t>
            </a:r>
            <a:r>
              <a:rPr lang="cs-CZ" dirty="0"/>
              <a:t>: stručný obsah článku nebo kapitoly obvykle v jiném jazyce.</a:t>
            </a:r>
          </a:p>
          <a:p>
            <a:pPr lvl="1"/>
            <a:r>
              <a:rPr lang="cs-CZ" b="1" dirty="0"/>
              <a:t>Tiráž</a:t>
            </a:r>
            <a:r>
              <a:rPr lang="cs-CZ" dirty="0"/>
              <a:t>: shrnuje všechny závažné informace o knize a uzavírají ji.</a:t>
            </a:r>
          </a:p>
        </p:txBody>
      </p:sp>
    </p:spTree>
    <p:extLst>
      <p:ext uri="{BB962C8B-B14F-4D97-AF65-F5344CB8AC3E}">
        <p14:creationId xmlns:p14="http://schemas.microsoft.com/office/powerpoint/2010/main" val="294342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E8406D-5534-4821-9B00-608A5BE1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Kniha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54D70BE-8D97-41AB-964B-FEFA0E471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Kniha je standardní dokument většího  rozsahu, který obsahuje tři části:</a:t>
            </a:r>
          </a:p>
          <a:p>
            <a:pPr lvl="1"/>
            <a:r>
              <a:rPr lang="cs-CZ" dirty="0"/>
              <a:t>úvodní část,</a:t>
            </a:r>
          </a:p>
          <a:p>
            <a:pPr lvl="1"/>
            <a:r>
              <a:rPr lang="cs-CZ" dirty="0"/>
              <a:t>textovou (obrazovou) část,</a:t>
            </a:r>
          </a:p>
          <a:p>
            <a:pPr lvl="1"/>
            <a:r>
              <a:rPr lang="cs-CZ" dirty="0"/>
              <a:t>závěrečnou část.</a:t>
            </a:r>
          </a:p>
        </p:txBody>
      </p:sp>
    </p:spTree>
    <p:extLst>
      <p:ext uri="{BB962C8B-B14F-4D97-AF65-F5344CB8AC3E}">
        <p14:creationId xmlns:p14="http://schemas.microsoft.com/office/powerpoint/2010/main" val="257373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84E2E4-D54F-410A-A87B-D9BBB448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Kniha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84BE256-C042-43D0-8089-A7C43EA6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 členění knihy na úvodní, textovou (hlavní) a závěrečnou část slouží příkazy:</a:t>
            </a:r>
          </a:p>
          <a:p>
            <a:pPr lvl="1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frontmatter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/>
              <a:t>– zahajuje úvodní část knihy,</a:t>
            </a:r>
          </a:p>
          <a:p>
            <a:pPr lvl="1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mainmatter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/>
              <a:t>– zahajuje textovou (hlavní) část knihy,</a:t>
            </a:r>
          </a:p>
          <a:p>
            <a:pPr lvl="1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backmatter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/>
              <a:t>– zahajuje závěrečnou část knihy.</a:t>
            </a:r>
          </a:p>
        </p:txBody>
      </p:sp>
    </p:spTree>
    <p:extLst>
      <p:ext uri="{BB962C8B-B14F-4D97-AF65-F5344CB8AC3E}">
        <p14:creationId xmlns:p14="http://schemas.microsoft.com/office/powerpoint/2010/main" val="1488664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70130C-CD3F-44EC-B973-68E82202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Úvodní část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09C2E75-91AB-48D5-8DA8-44EDCB777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Příklady části určené pro úvodní část:</a:t>
            </a:r>
          </a:p>
          <a:p>
            <a:pPr lvl="1"/>
            <a:r>
              <a:rPr lang="cs-CZ" b="1" dirty="0"/>
              <a:t>Patitul</a:t>
            </a:r>
            <a:r>
              <a:rPr lang="cs-CZ" dirty="0"/>
              <a:t>: obsahuje značku nakladatelství.</a:t>
            </a:r>
          </a:p>
          <a:p>
            <a:pPr lvl="1"/>
            <a:r>
              <a:rPr lang="cs-CZ" b="1" dirty="0"/>
              <a:t>Hlavní titul</a:t>
            </a:r>
            <a:r>
              <a:rPr lang="cs-CZ" dirty="0"/>
              <a:t>: nachází se na liché stránce za patitulem, je vstupní stránkou celé knihy.</a:t>
            </a:r>
          </a:p>
          <a:p>
            <a:pPr lvl="1"/>
            <a:r>
              <a:rPr lang="cs-CZ" b="1" dirty="0"/>
              <a:t>Vydavatelský záznam</a:t>
            </a:r>
            <a:r>
              <a:rPr lang="cs-CZ" dirty="0"/>
              <a:t>: ISBN, copyright atd.</a:t>
            </a:r>
          </a:p>
          <a:p>
            <a:pPr lvl="1"/>
            <a:r>
              <a:rPr lang="cs-CZ" b="1" dirty="0"/>
              <a:t>Věnování</a:t>
            </a:r>
            <a:r>
              <a:rPr lang="cs-CZ" dirty="0"/>
              <a:t>: lichá stránka, má soukromý charakter.</a:t>
            </a:r>
          </a:p>
          <a:p>
            <a:pPr lvl="1"/>
            <a:r>
              <a:rPr lang="cs-CZ" b="1" dirty="0"/>
              <a:t>Citát</a:t>
            </a:r>
            <a:r>
              <a:rPr lang="cs-CZ" dirty="0"/>
              <a:t>: sází se např. kurzívou.</a:t>
            </a:r>
          </a:p>
          <a:p>
            <a:pPr lvl="1"/>
            <a:r>
              <a:rPr lang="cs-CZ" b="1" dirty="0"/>
              <a:t>Předmluva</a:t>
            </a:r>
            <a:r>
              <a:rPr lang="cs-CZ" dirty="0"/>
              <a:t>: píše redaktor, ne autor.</a:t>
            </a:r>
          </a:p>
          <a:p>
            <a:pPr lvl="1"/>
            <a:r>
              <a:rPr lang="cs-CZ" b="1" dirty="0"/>
              <a:t>Úvod</a:t>
            </a:r>
          </a:p>
          <a:p>
            <a:pPr lvl="1"/>
            <a:r>
              <a:rPr lang="cs-CZ" b="1" dirty="0"/>
              <a:t>Obsah</a:t>
            </a:r>
          </a:p>
        </p:txBody>
      </p:sp>
    </p:spTree>
    <p:extLst>
      <p:ext uri="{BB962C8B-B14F-4D97-AF65-F5344CB8AC3E}">
        <p14:creationId xmlns:p14="http://schemas.microsoft.com/office/powerpoint/2010/main" val="308140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28DAC1-316B-4A15-BAD6-14EFE44C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23D9B9-6D52-40E2-BBD6-9BD5BB5F8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Obsah publikace se v sytému </a:t>
            </a:r>
            <a:r>
              <a:rPr lang="cs-CZ" dirty="0" err="1"/>
              <a:t>LaTeX</a:t>
            </a:r>
            <a:r>
              <a:rPr lang="cs-CZ" dirty="0"/>
              <a:t> vytváří automaticky.</a:t>
            </a:r>
          </a:p>
          <a:p>
            <a:r>
              <a:rPr lang="cs-CZ" dirty="0"/>
              <a:t>V místě, kde ho požadujeme, uvedeme příkaz:</a:t>
            </a:r>
          </a:p>
          <a:p>
            <a:pPr lvl="1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tableofcontents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cs-CZ" dirty="0"/>
              <a:t>Zde se vytvoří oddíl s nadpisem „</a:t>
            </a:r>
            <a:r>
              <a:rPr lang="cs-CZ" dirty="0" err="1"/>
              <a:t>Contents</a:t>
            </a:r>
            <a:r>
              <a:rPr lang="cs-CZ" dirty="0"/>
              <a:t>“, v případě českého balíku „Obsah“.</a:t>
            </a:r>
          </a:p>
          <a:p>
            <a:pPr lvl="1"/>
            <a:r>
              <a:rPr lang="cs-CZ" dirty="0"/>
              <a:t>Pro docílení kompletního obsahu je však třeba dokument přeložit nejméně dvakrát.</a:t>
            </a:r>
          </a:p>
          <a:p>
            <a:pPr lvl="2"/>
            <a:r>
              <a:rPr lang="cs-CZ" dirty="0"/>
              <a:t>Při prvním překladu se vytvoří pomocný soubor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toc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/>
              <a:t>v němž budou sesbíraný všechny potřebné informace.</a:t>
            </a:r>
          </a:p>
          <a:p>
            <a:pPr lvl="2"/>
            <a:r>
              <a:rPr lang="cs-CZ" dirty="0"/>
              <a:t>Při druhém překladu se tento soubor přečte a vysází se podle něj obsah.</a:t>
            </a:r>
          </a:p>
        </p:txBody>
      </p:sp>
    </p:spTree>
    <p:extLst>
      <p:ext uri="{BB962C8B-B14F-4D97-AF65-F5344CB8AC3E}">
        <p14:creationId xmlns:p14="http://schemas.microsoft.com/office/powerpoint/2010/main" val="142490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814F33-D32F-4118-990C-34C99A282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Textová část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6B72E9-F982-4353-9E78-EA5E7B9D2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cs-CZ" dirty="0"/>
              <a:t>Textová část tvoří posloupnost oddílů s </a:t>
            </a:r>
          </a:p>
          <a:p>
            <a:pPr lvl="1"/>
            <a:r>
              <a:rPr lang="cs-CZ" dirty="0"/>
              <a:t>příslušnými titulky,</a:t>
            </a:r>
          </a:p>
          <a:p>
            <a:pPr lvl="1"/>
            <a:r>
              <a:rPr lang="cs-CZ" dirty="0"/>
              <a:t>poznámkami pod čarou,</a:t>
            </a:r>
          </a:p>
          <a:p>
            <a:pPr lvl="1"/>
            <a:r>
              <a:rPr lang="cs-CZ" dirty="0"/>
              <a:t>případně i s dalšími objekty (obrázky, tabulkami).</a:t>
            </a:r>
          </a:p>
          <a:p>
            <a:r>
              <a:rPr lang="cs-CZ" dirty="0"/>
              <a:t>Platí zde pravidla jak pro hladkou tak i </a:t>
            </a:r>
            <a:br>
              <a:rPr lang="cs-CZ" dirty="0"/>
            </a:br>
            <a:r>
              <a:rPr lang="cs-CZ" dirty="0"/>
              <a:t>pro smíšenou sazbu.</a:t>
            </a:r>
          </a:p>
          <a:p>
            <a:r>
              <a:rPr lang="cs-CZ" dirty="0"/>
              <a:t>Jednotlivé oddíly tvoří obvykle hierarchickou strukturu.</a:t>
            </a:r>
          </a:p>
          <a:p>
            <a:r>
              <a:rPr lang="cs-CZ" dirty="0"/>
              <a:t>Oddíly bývají často číslovány, a to s ohledem na uvedenou strukturu.</a:t>
            </a:r>
          </a:p>
          <a:p>
            <a:pPr lvl="1"/>
            <a:r>
              <a:rPr lang="cs-CZ" dirty="0"/>
              <a:t>Máme-li například kapitolu s číslem 4, pak její pátá sekce má číslo 4.5, třetí podsekce pak 4.5.3.</a:t>
            </a:r>
          </a:p>
        </p:txBody>
      </p:sp>
    </p:spTree>
    <p:extLst>
      <p:ext uri="{BB962C8B-B14F-4D97-AF65-F5344CB8AC3E}">
        <p14:creationId xmlns:p14="http://schemas.microsoft.com/office/powerpoint/2010/main" val="2664951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326C86-E6A4-489E-A8E2-921EAF5D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Textová část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8DCD249-96B3-4E7C-B4AC-5DF8FD9C7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Důležitost daného oddílu by měl odpovídat i charakter titulku.</a:t>
            </a:r>
          </a:p>
          <a:p>
            <a:pPr lvl="1"/>
            <a:r>
              <a:rPr lang="cs-CZ" dirty="0"/>
              <a:t>Pro odlišení důležitosti titulku lze využít dvě metody:</a:t>
            </a:r>
          </a:p>
          <a:p>
            <a:pPr lvl="2"/>
            <a:r>
              <a:rPr lang="cs-CZ" dirty="0"/>
              <a:t>buď se mění stupeň písma a zůstává jeho řez,</a:t>
            </a:r>
          </a:p>
          <a:p>
            <a:pPr lvl="2"/>
            <a:r>
              <a:rPr lang="cs-CZ" dirty="0"/>
              <a:t>nebo se mění řez (například v sestupném pořadí kapitálky, kurzíva, obyčejné) a zůstává stupeň.</a:t>
            </a:r>
          </a:p>
        </p:txBody>
      </p:sp>
    </p:spTree>
    <p:extLst>
      <p:ext uri="{BB962C8B-B14F-4D97-AF65-F5344CB8AC3E}">
        <p14:creationId xmlns:p14="http://schemas.microsoft.com/office/powerpoint/2010/main" val="2581996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567CEB-1184-4906-9921-46480C03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Textová část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D484B21-07B1-4F5D-848B-5414E316C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 titulky se většinou volí stejný typ písma jako pro základní text.</a:t>
            </a:r>
          </a:p>
          <a:p>
            <a:pPr lvl="1"/>
            <a:r>
              <a:rPr lang="cs-CZ" dirty="0"/>
              <a:t>Je však potřebné vybírat opatrně a promyšleně, aby nevznikl neestetický celek.</a:t>
            </a:r>
          </a:p>
          <a:p>
            <a:r>
              <a:rPr lang="cs-CZ" dirty="0"/>
              <a:t>Titulek nikdy nesmí zůstat jako poslední řádek na stránce.</a:t>
            </a:r>
          </a:p>
          <a:p>
            <a:pPr lvl="1"/>
            <a:r>
              <a:rPr lang="cs-CZ" dirty="0"/>
              <a:t>Měly by se za ním objevit nejméně 3 řádky následujícího textu.</a:t>
            </a:r>
          </a:p>
        </p:txBody>
      </p:sp>
    </p:spTree>
    <p:extLst>
      <p:ext uri="{BB962C8B-B14F-4D97-AF65-F5344CB8AC3E}">
        <p14:creationId xmlns:p14="http://schemas.microsoft.com/office/powerpoint/2010/main" val="123319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13DA8F-F892-4D75-8674-33C582579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Textová část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7AF3A3-8F0D-4135-B08D-C48A98833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Oddílové příkazy mají tyto dvě obecné formy:</a:t>
            </a:r>
          </a:p>
          <a:p>
            <a:pPr lvl="1"/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\titulek[</a:t>
            </a:r>
            <a:r>
              <a:rPr lang="cs-CZ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 obsahu a záhlaví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]{</a:t>
            </a:r>
            <a:r>
              <a:rPr lang="cs-CZ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2"/>
            <a:r>
              <a:rPr lang="cs-CZ" dirty="0">
                <a:cs typeface="Courier New" panose="02070309020205020404" pitchFamily="49" charset="0"/>
              </a:rPr>
              <a:t>Tento tvar produkuje číslované titulky, položky automaticky vytvářeného obsahu a obsah běžného záhlaví (s volitelným textem).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\titulek*{</a:t>
            </a:r>
            <a:r>
              <a:rPr lang="cs-CZ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2"/>
            <a:r>
              <a:rPr lang="cs-CZ" dirty="0">
                <a:cs typeface="Courier New" panose="02070309020205020404" pitchFamily="49" charset="0"/>
              </a:rPr>
              <a:t>Tento tvar příkazu produkuje titulky ve stejném tvaru, ale bez čísel a bez položek obsahu a běžného záhlaví.</a:t>
            </a:r>
          </a:p>
        </p:txBody>
      </p:sp>
    </p:spTree>
    <p:extLst>
      <p:ext uri="{BB962C8B-B14F-4D97-AF65-F5344CB8AC3E}">
        <p14:creationId xmlns:p14="http://schemas.microsoft.com/office/powerpoint/2010/main" val="2603642687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E7A204C-C62F-49B4-A8BD-7BD08EA2FA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TS101674551</Template>
  <TotalTime>0</TotalTime>
  <Words>602</Words>
  <Application>Microsoft Office PowerPoint</Application>
  <PresentationFormat>Předvádění na obrazovce (4:3)</PresentationFormat>
  <Paragraphs>90</Paragraphs>
  <Slides>14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Georgia</vt:lpstr>
      <vt:lpstr>Introducing PowerPoint 2010</vt:lpstr>
      <vt:lpstr>LaTeX: členění dokumentu</vt:lpstr>
      <vt:lpstr>Kniha</vt:lpstr>
      <vt:lpstr>Kniha</vt:lpstr>
      <vt:lpstr>Úvodní část</vt:lpstr>
      <vt:lpstr>Obsah</vt:lpstr>
      <vt:lpstr>Textová část</vt:lpstr>
      <vt:lpstr>Textová část</vt:lpstr>
      <vt:lpstr>Textová část</vt:lpstr>
      <vt:lpstr>Textová část</vt:lpstr>
      <vt:lpstr>Textová část</vt:lpstr>
      <vt:lpstr>Textová část</vt:lpstr>
      <vt:lpstr>Textová část</vt:lpstr>
      <vt:lpstr>Textová část</vt:lpstr>
      <vt:lpstr>Závěrečná část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2015-05-05T15:26:09Z</dcterms:created>
  <dcterms:modified xsi:type="dcterms:W3CDTF">2020-04-02T15:37:41Z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TC016745519991</vt:lpwstr>
  </property>
</Properties>
</file>