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9825" autoAdjust="0"/>
  </p:normalViewPr>
  <p:slideViewPr>
    <p:cSldViewPr>
      <p:cViewPr varScale="1">
        <p:scale>
          <a:sx n="111" d="100"/>
          <a:sy n="111" d="100"/>
        </p:scale>
        <p:origin x="157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cs-CZ" sz="1200"/>
            </a:lvl1pPr>
          </a:lstStyle>
          <a:p>
            <a:fld id="{00F830A1-3891-4B82-A120-081866556DA0}" type="datetimeFigureOut">
              <a:pPr/>
              <a:t>18.03.2020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cs-CZ" sz="1200"/>
            </a:lvl1pPr>
          </a:lstStyle>
          <a:p>
            <a:fld id="{58CC9574-A819-4FE4-99A7-1E27AD09ADC2}" type="slidenum"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61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18.03.2020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cs-CZ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/>
              <a:t>Po kliknutí lze upravit styl předlohy podnadpisů.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cs-CZ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cs-CZ" smtClean="0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média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18.03.2020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cs-CZ"/>
            </a:lvl1pPr>
          </a:lstStyle>
          <a:p>
            <a:pPr eaLnBrk="1" latinLnBrk="0" hangingPunct="1"/>
            <a:r>
              <a:rPr lang="cs-CZ" smtClean="0"/>
              <a:t>Kliknutím na ikonu přidáte multimédia.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cs-CZ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cs-CZ" sz="3200"/>
            </a:lvl1pPr>
            <a:lvl2pPr marL="457200" indent="0" eaLnBrk="1" latinLnBrk="0" hangingPunct="1">
              <a:buNone/>
              <a:defRPr kumimoji="0" lang="cs-CZ" sz="2800"/>
            </a:lvl2pPr>
            <a:lvl3pPr marL="914400" indent="0" eaLnBrk="1" latinLnBrk="0" hangingPunct="1">
              <a:buNone/>
              <a:defRPr kumimoji="0" lang="cs-CZ" sz="2400"/>
            </a:lvl3pPr>
            <a:lvl4pPr marL="1371600" indent="0" eaLnBrk="1" latinLnBrk="0" hangingPunct="1">
              <a:buNone/>
              <a:defRPr kumimoji="0" lang="cs-CZ" sz="2000"/>
            </a:lvl4pPr>
            <a:lvl5pPr marL="1828800" indent="0" eaLnBrk="1" latinLnBrk="0" hangingPunct="1">
              <a:buNone/>
              <a:defRPr kumimoji="0" lang="cs-CZ" sz="2000"/>
            </a:lvl5pPr>
            <a:lvl6pPr marL="2286000" indent="0" eaLnBrk="1" latinLnBrk="0" hangingPunct="1">
              <a:buNone/>
              <a:defRPr kumimoji="0" lang="cs-CZ" sz="2000"/>
            </a:lvl6pPr>
            <a:lvl7pPr marL="2743200" indent="0" eaLnBrk="1" latinLnBrk="0" hangingPunct="1">
              <a:buNone/>
              <a:defRPr kumimoji="0" lang="cs-CZ" sz="2000"/>
            </a:lvl7pPr>
            <a:lvl8pPr marL="3200400" indent="0" eaLnBrk="1" latinLnBrk="0" hangingPunct="1">
              <a:buNone/>
              <a:defRPr kumimoji="0" lang="cs-CZ" sz="2000"/>
            </a:lvl8pPr>
            <a:lvl9pPr marL="3657600" indent="0" eaLnBrk="1" latinLnBrk="0" hangingPunct="1">
              <a:buNone/>
              <a:defRPr kumimoji="0" lang="cs-CZ" sz="2000"/>
            </a:lvl9pPr>
          </a:lstStyle>
          <a:p>
            <a:pPr eaLnBrk="1" latinLnBrk="0" hangingPunct="1"/>
            <a:r>
              <a:rPr lang="cs-CZ" smtClean="0"/>
              <a:t>Kliknutím na ikonu přidáte obrázek.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cs-CZ" sz="1400"/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18.03.2020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a svislý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18.03.2020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cs-CZ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    </a:t>
            </a:r>
            <a:r>
              <a:rPr kumimoji="0" lang="cs-CZ" sz="1800"/>
              <a:t>Po kliknutí lze upravit styl předlohy nadpisů.</a:t>
            </a:r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18.03.2020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cs-CZ" sz="3000" b="1" cap="all"/>
            </a:lvl1pPr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cs-CZ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cs-CZ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cs-CZ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18.03.2020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18.03.2020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cs-CZ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18.03.2020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Pouze nadp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18.03.2020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cs-CZ"/>
            </a:lvl1pPr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uze nadpis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18.03.2020</a:t>
            </a:fld>
            <a:endParaRPr kumimoji="0"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cs-CZ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Po kliknutí lze upravit styl předlohy nadpisů.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cs-CZ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cs-CZ" sz="2000" b="1"/>
            </a:lvl2pPr>
            <a:lvl3pPr marL="914400" indent="0" eaLnBrk="1" latinLnBrk="0" hangingPunct="1">
              <a:buNone/>
              <a:defRPr kumimoji="0" lang="cs-CZ" sz="1800" b="1"/>
            </a:lvl3pPr>
            <a:lvl4pPr marL="1371600" indent="0" eaLnBrk="1" latinLnBrk="0" hangingPunct="1">
              <a:buNone/>
              <a:defRPr kumimoji="0" lang="cs-CZ" sz="1600" b="1"/>
            </a:lvl4pPr>
            <a:lvl5pPr marL="1828800" indent="0" eaLnBrk="1" latinLnBrk="0" hangingPunct="1">
              <a:buNone/>
              <a:defRPr kumimoji="0" lang="cs-CZ" sz="1600" b="1"/>
            </a:lvl5pPr>
            <a:lvl6pPr marL="2286000" indent="0" eaLnBrk="1" latinLnBrk="0" hangingPunct="1">
              <a:buNone/>
              <a:defRPr kumimoji="0" lang="cs-CZ" sz="1600" b="1"/>
            </a:lvl6pPr>
            <a:lvl7pPr marL="2743200" indent="0" eaLnBrk="1" latinLnBrk="0" hangingPunct="1">
              <a:buNone/>
              <a:defRPr kumimoji="0" lang="cs-CZ" sz="1600" b="1"/>
            </a:lvl7pPr>
            <a:lvl8pPr marL="3200400" indent="0" eaLnBrk="1" latinLnBrk="0" hangingPunct="1">
              <a:buNone/>
              <a:defRPr kumimoji="0" lang="cs-CZ" sz="1600" b="1"/>
            </a:lvl8pPr>
            <a:lvl9pPr marL="3657600" indent="0" eaLnBrk="1" latinLnBrk="0" hangingPunct="1">
              <a:buNone/>
              <a:defRPr kumimoji="0" lang="cs-CZ" sz="1600" b="1"/>
            </a:lvl9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s textem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18.03.2020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cs-CZ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cs-CZ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 sz="1400"/>
              <a:t>Po kliknutí lze upravit styl předlohy podnadpisů.</a:t>
            </a:r>
            <a:endParaRPr kumimoji="0"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cs-CZ" sz="2000" b="1"/>
            </a:lvl1pPr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bg1"/>
                </a:solidFill>
              </a:defRPr>
            </a:lvl1pPr>
            <a:lvl2pPr eaLnBrk="1" latinLnBrk="0" hangingPunct="1">
              <a:defRPr kumimoji="0" lang="cs-CZ" sz="2800">
                <a:solidFill>
                  <a:schemeClr val="bg1"/>
                </a:solidFill>
              </a:defRPr>
            </a:lvl2pPr>
            <a:lvl3pPr eaLnBrk="1" latinLnBrk="0" hangingPunct="1">
              <a:defRPr kumimoji="0" lang="cs-CZ" sz="2400">
                <a:solidFill>
                  <a:schemeClr val="bg1"/>
                </a:solidFill>
              </a:defRPr>
            </a:lvl3pPr>
            <a:lvl4pPr eaLnBrk="1" latinLnBrk="0" hangingPunct="1">
              <a:defRPr kumimoji="0" lang="cs-CZ" sz="2000">
                <a:solidFill>
                  <a:schemeClr val="bg1"/>
                </a:solidFill>
              </a:defRPr>
            </a:lvl4pPr>
            <a:lvl5pPr eaLnBrk="1" latinLnBrk="0" hangingPunct="1">
              <a:defRPr kumimoji="0" lang="cs-CZ" sz="2000">
                <a:solidFill>
                  <a:schemeClr val="bg1"/>
                </a:solidFill>
              </a:defRPr>
            </a:lvl5pPr>
            <a:lvl6pPr eaLnBrk="1" latinLnBrk="0" hangingPunct="1">
              <a:defRPr kumimoji="0" lang="cs-CZ" sz="2000"/>
            </a:lvl6pPr>
            <a:lvl7pPr eaLnBrk="1" latinLnBrk="0" hangingPunct="1">
              <a:defRPr kumimoji="0" lang="cs-CZ" sz="2000"/>
            </a:lvl7pPr>
            <a:lvl8pPr eaLnBrk="1" latinLnBrk="0" hangingPunct="1">
              <a:defRPr kumimoji="0" lang="cs-CZ" sz="2000"/>
            </a:lvl8pPr>
            <a:lvl9pPr eaLnBrk="1" latinLnBrk="0" hangingPunct="1">
              <a:defRPr kumimoji="0" lang="cs-CZ" sz="2000"/>
            </a:lvl9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cs-CZ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18.03.2020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cs-CZ" smtClean="0"/>
              <a:t>Kliknutím lze upravit styl.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18.03.2020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cs-CZ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cs-CZ"/>
      </a:defPPr>
      <a:lvl1pPr marL="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smtClean="0"/>
              <a:t>Elektronické publikování a typografie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LaTeX</a:t>
            </a:r>
            <a:r>
              <a:rPr lang="cs-CZ" dirty="0"/>
              <a:t>:</a:t>
            </a:r>
            <a:r>
              <a:rPr lang="cs-CZ" dirty="0" smtClean="0"/>
              <a:t> </a:t>
            </a:r>
            <a:r>
              <a:rPr lang="cs-CZ" smtClean="0"/>
              <a:t>hladká sazba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44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pravidla hladké sazby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Uvozovky</a:t>
            </a:r>
          </a:p>
          <a:p>
            <a:pPr lvl="1"/>
            <a:r>
              <a:rPr lang="cs-CZ" dirty="0" smtClean="0"/>
              <a:t>Při sazbě jsou rozlišovány počáteční uvozovky </a:t>
            </a:r>
            <a:br>
              <a:rPr lang="cs-CZ" dirty="0" smtClean="0"/>
            </a:br>
            <a:r>
              <a:rPr lang="cs-CZ" dirty="0" smtClean="0"/>
              <a:t>(v češtině dole) a koncové uvozovky (nahoře, obráceně).</a:t>
            </a:r>
          </a:p>
          <a:p>
            <a:pPr lvl="1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{slovo}</a:t>
            </a:r>
            <a:r>
              <a:rPr lang="cs-CZ" dirty="0" smtClean="0"/>
              <a:t>: „slovo“.</a:t>
            </a:r>
          </a:p>
          <a:p>
            <a:pPr lvl="1"/>
            <a:r>
              <a:rPr lang="cs-CZ" dirty="0" smtClean="0"/>
              <a:t>Samostatná počáteční uvozovka: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clqq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 smtClean="0"/>
              <a:t>Samostatná koncová uvozovka: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crqq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 smtClean="0"/>
              <a:t>Anglický způsob: apostrofy </a:t>
            </a:r>
          </a:p>
          <a:p>
            <a:pPr lvl="2"/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textquotedblleft</a:t>
            </a:r>
            <a:endParaRPr lang="cs-CZ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cs-CZ" dirty="0" smtClean="0"/>
              <a:t>\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textquotedblright</a:t>
            </a:r>
            <a:endParaRPr lang="cs-CZ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4194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pravidla hladké sazby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Apostrof</a:t>
            </a:r>
          </a:p>
          <a:p>
            <a:pPr lvl="1"/>
            <a:r>
              <a:rPr lang="cs-CZ" dirty="0" smtClean="0"/>
              <a:t>Používá se pro uvození přímé řeči.</a:t>
            </a:r>
          </a:p>
          <a:p>
            <a:pPr lvl="1"/>
            <a:r>
              <a:rPr lang="cs-CZ" dirty="0" smtClean="0"/>
              <a:t>Příkazy:</a:t>
            </a:r>
          </a:p>
          <a:p>
            <a:pPr lvl="2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textquoteleft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textquoteright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 smtClean="0"/>
              <a:t>Paragraf</a:t>
            </a:r>
          </a:p>
          <a:p>
            <a:pPr lvl="1"/>
            <a:r>
              <a:rPr lang="cs-CZ" dirty="0" smtClean="0"/>
              <a:t>Sází se příkazem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\S</a:t>
            </a:r>
            <a:r>
              <a:rPr lang="cs-CZ" dirty="0" smtClean="0"/>
              <a:t> a odděluje se od čísla zúženou mezerou.</a:t>
            </a:r>
          </a:p>
          <a:p>
            <a:pPr lvl="1"/>
            <a:r>
              <a:rPr lang="cs-CZ" dirty="0" smtClean="0"/>
              <a:t>Příklad:</a:t>
            </a:r>
          </a:p>
          <a:p>
            <a:pPr lvl="2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\S\,58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30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pravidla hladké sazby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smtClean="0"/>
              <a:t>Znak et</a:t>
            </a:r>
          </a:p>
          <a:p>
            <a:pPr lvl="1"/>
            <a:r>
              <a:rPr lang="cs-CZ" dirty="0" smtClean="0"/>
              <a:t>Používá se ve firemním označení obvykle ve smyslu spojky a.</a:t>
            </a:r>
          </a:p>
          <a:p>
            <a:pPr lvl="1"/>
            <a:r>
              <a:rPr lang="cs-CZ" dirty="0" smtClean="0"/>
              <a:t>Příkaz: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\&amp;</a:t>
            </a:r>
          </a:p>
          <a:p>
            <a:pPr lvl="1"/>
            <a:r>
              <a:rPr lang="cs-CZ" dirty="0" smtClean="0"/>
              <a:t>Příklad:</a:t>
            </a:r>
          </a:p>
          <a:p>
            <a:pPr lvl="2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Novák\,\&amp;\,syn</a:t>
            </a:r>
          </a:p>
          <a:p>
            <a:r>
              <a:rPr lang="cs-CZ" dirty="0" smtClean="0"/>
              <a:t>Výpustka (tři tečky)</a:t>
            </a:r>
          </a:p>
          <a:p>
            <a:pPr lvl="1"/>
            <a:r>
              <a:rPr lang="cs-CZ" dirty="0" smtClean="0"/>
              <a:t>Nahrazuje nevyslovené nebo v citaci vynechaný text.</a:t>
            </a:r>
          </a:p>
          <a:p>
            <a:pPr lvl="1"/>
            <a:r>
              <a:rPr lang="cs-CZ" dirty="0" smtClean="0"/>
              <a:t>Mají zvláštní mezerování, které zařizujeme příkazem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dots</a:t>
            </a:r>
            <a:r>
              <a:rPr lang="cs-CZ" dirty="0" smtClean="0"/>
              <a:t>, a od slova, k němuž patří, se oddělují zúženou mezerou.</a:t>
            </a:r>
          </a:p>
          <a:p>
            <a:pPr lvl="1"/>
            <a:r>
              <a:rPr lang="cs-CZ" dirty="0" smtClean="0"/>
              <a:t>Příklad:</a:t>
            </a:r>
          </a:p>
          <a:p>
            <a:pPr lvl="2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Já vím, ale\,\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dots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6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pravidla hladké sazby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Znak dolar</a:t>
            </a:r>
          </a:p>
          <a:p>
            <a:pPr lvl="1"/>
            <a:r>
              <a:rPr lang="cs-CZ" dirty="0" smtClean="0"/>
              <a:t>Znak dolar měny se zapisuje příkazem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b="1" dirty="0">
                <a:latin typeface="Centaur" panose="02030504050205020304" pitchFamily="18" charset="0"/>
                <a:cs typeface="Arial" panose="020B0604020202020204" pitchFamily="34" charset="0"/>
              </a:rPr>
              <a:t>$</a:t>
            </a:r>
            <a:r>
              <a:rPr lang="cs-CZ" dirty="0" smtClean="0"/>
              <a:t> před číselnou hodnotou, například: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b="1" dirty="0">
                <a:latin typeface="Centaur" panose="02030504050205020304" pitchFamily="18" charset="0"/>
              </a:rPr>
              <a:t>$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\,15</a:t>
            </a:r>
          </a:p>
          <a:p>
            <a:r>
              <a:rPr lang="cs-CZ" dirty="0" smtClean="0"/>
              <a:t>Znak čísla</a:t>
            </a:r>
          </a:p>
          <a:p>
            <a:pPr lvl="1"/>
            <a:r>
              <a:rPr lang="cs-CZ" dirty="0" smtClean="0"/>
              <a:t>Používá se výhradně v anglických textech pro označení pořadového čísla.</a:t>
            </a:r>
          </a:p>
          <a:p>
            <a:pPr lvl="1"/>
            <a:r>
              <a:rPr lang="cs-CZ" dirty="0" smtClean="0"/>
              <a:t>Příkaz: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\#</a:t>
            </a:r>
          </a:p>
          <a:p>
            <a:pPr lvl="1"/>
            <a:r>
              <a:rPr lang="cs-CZ" dirty="0" smtClean="0"/>
              <a:t>Příklad: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\#5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pravidla hladké sazby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Stupeň</a:t>
            </a:r>
          </a:p>
          <a:p>
            <a:pPr lvl="1"/>
            <a:r>
              <a:rPr lang="cs-CZ" dirty="0" smtClean="0"/>
              <a:t>Sází se pomocí matematického symbolu umístěného v exponentu, což se zapíše </a:t>
            </a:r>
            <a:r>
              <a:rPr lang="cs-CZ" dirty="0" smtClean="0">
                <a:latin typeface="Centaur" panose="02030504050205020304" pitchFamily="18" charset="0"/>
                <a:cs typeface="Courier New" panose="02070309020205020404" pitchFamily="49" charset="0"/>
              </a:rPr>
              <a:t>$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ˆ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</a:t>
            </a:r>
            <a:r>
              <a:rPr lang="cs-CZ" dirty="0" smtClean="0">
                <a:latin typeface="Centaur" panose="02030504050205020304" pitchFamily="18" charset="0"/>
                <a:cs typeface="Courier New" panose="02070309020205020404" pitchFamily="49" charset="0"/>
              </a:rPr>
              <a:t>$</a:t>
            </a:r>
          </a:p>
          <a:p>
            <a:pPr lvl="1"/>
            <a:r>
              <a:rPr lang="cs-CZ" dirty="0" smtClean="0"/>
              <a:t>Příklad: 20\,</a:t>
            </a:r>
            <a:r>
              <a:rPr lang="cs-CZ" dirty="0" smtClean="0">
                <a:latin typeface="Centaur" panose="02030504050205020304" pitchFamily="18" charset="0"/>
                <a:cs typeface="Courier New" panose="02070309020205020404" pitchFamily="49" charset="0"/>
              </a:rPr>
              <a:t>$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ˆ\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</a:t>
            </a:r>
            <a:r>
              <a:rPr lang="cs-CZ" dirty="0" err="1" smtClean="0">
                <a:latin typeface="Centaur" panose="02030504050205020304" pitchFamily="18" charset="0"/>
                <a:cs typeface="Courier New" panose="02070309020205020404" pitchFamily="49" charset="0"/>
              </a:rPr>
              <a:t>$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cs-CZ" b="1" dirty="0" smtClean="0"/>
              <a:t>  </a:t>
            </a:r>
            <a:r>
              <a:rPr lang="cs-CZ" dirty="0" smtClean="0"/>
              <a:t>(20 °C)</a:t>
            </a:r>
          </a:p>
          <a:p>
            <a:r>
              <a:rPr lang="cs-CZ" dirty="0" smtClean="0"/>
              <a:t>Hvězdička a mečík</a:t>
            </a:r>
          </a:p>
          <a:p>
            <a:pPr lvl="1"/>
            <a:r>
              <a:rPr lang="cs-CZ" dirty="0" smtClean="0"/>
              <a:t>Používají se jako znaménka pro narození a úmrtí, sázejí se před letopočtem (datem) se zúženou mezerou.</a:t>
            </a:r>
          </a:p>
          <a:p>
            <a:pPr lvl="1"/>
            <a:r>
              <a:rPr lang="cs-CZ" dirty="0" smtClean="0"/>
              <a:t>Příklad:</a:t>
            </a:r>
          </a:p>
          <a:p>
            <a:pPr lvl="2"/>
            <a:r>
              <a:rPr lang="cs-CZ" dirty="0" smtClean="0"/>
              <a:t>*\1936</a:t>
            </a:r>
          </a:p>
          <a:p>
            <a:pPr lvl="2"/>
            <a:r>
              <a:rPr lang="cs-CZ" dirty="0" smtClean="0"/>
              <a:t>\dag\,1999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9980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Jednoduché příkazy generující text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cs-CZ" dirty="0" smtClean="0"/>
              <a:t>: produkuje logo TEX</a:t>
            </a:r>
          </a:p>
          <a:p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LaTeX</a:t>
            </a:r>
            <a:r>
              <a:rPr lang="cs-CZ" dirty="0" smtClean="0"/>
              <a:t>: produkuje logo LATEX</a:t>
            </a:r>
          </a:p>
          <a:p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cs-CZ" dirty="0" smtClean="0"/>
              <a:t>: vloží do místa svého uvedení datum (získané z operačního systému), kdy byl dokument překládán.</a:t>
            </a:r>
          </a:p>
          <a:p>
            <a:r>
              <a:rPr lang="cs-CZ" dirty="0" smtClean="0"/>
              <a:t>Pozor</a:t>
            </a:r>
          </a:p>
          <a:p>
            <a:pPr lvl="1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LaTeX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cs-CZ" dirty="0" smtClean="0"/>
              <a:t>→ „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LaTeXu</a:t>
            </a:r>
            <a:r>
              <a:rPr lang="cs-CZ" dirty="0" smtClean="0"/>
              <a:t>“</a:t>
            </a:r>
          </a:p>
          <a:p>
            <a:pPr lvl="1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je hezky </a:t>
            </a:r>
            <a:r>
              <a:rPr lang="cs-CZ" dirty="0" smtClean="0"/>
              <a:t>→ „</a:t>
            </a:r>
            <a:r>
              <a:rPr lang="cs-C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18. března 2020je hezky</a:t>
            </a:r>
            <a:r>
              <a:rPr lang="cs-CZ" dirty="0" smtClean="0"/>
              <a:t>“</a:t>
            </a:r>
          </a:p>
          <a:p>
            <a:pPr lvl="1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 prší </a:t>
            </a:r>
            <a:r>
              <a:rPr lang="cs-CZ" dirty="0" smtClean="0"/>
              <a:t>→ „</a:t>
            </a:r>
            <a:r>
              <a:rPr lang="cs-C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18. března 2020 prší</a:t>
            </a:r>
            <a:r>
              <a:rPr lang="cs-CZ" dirty="0" smtClean="0"/>
              <a:t>“</a:t>
            </a:r>
          </a:p>
          <a:p>
            <a:pPr lvl="1"/>
            <a:r>
              <a:rPr lang="cs-CZ" dirty="0" smtClean="0"/>
              <a:t>Vyzkoušejte následující příkaz:</a:t>
            </a:r>
          </a:p>
          <a:p>
            <a:pPr lvl="2"/>
            <a:r>
              <a:rPr lang="cs-CZ" dirty="0" smtClean="0"/>
              <a:t>\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LaTeXe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40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Typografické míry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smtClean="0"/>
              <a:t>Systém </a:t>
            </a:r>
            <a:r>
              <a:rPr lang="cs-CZ" dirty="0" err="1" smtClean="0"/>
              <a:t>TeX</a:t>
            </a:r>
            <a:r>
              <a:rPr lang="cs-CZ" dirty="0" smtClean="0"/>
              <a:t> lze z tohoto hlediska označit za zcela profesionální, nabízí vše, co si přát.</a:t>
            </a:r>
          </a:p>
          <a:p>
            <a:r>
              <a:rPr lang="cs-CZ" dirty="0" smtClean="0"/>
              <a:t>Jednotky:</a:t>
            </a:r>
          </a:p>
          <a:p>
            <a:pPr lvl="1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cs-CZ" dirty="0" smtClean="0"/>
              <a:t>: anglosaský typografický bod,</a:t>
            </a:r>
          </a:p>
          <a:p>
            <a:pPr lvl="1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cs-CZ" dirty="0" smtClean="0"/>
              <a:t>: </a:t>
            </a:r>
            <a:r>
              <a:rPr lang="cs-CZ" dirty="0" err="1" smtClean="0"/>
              <a:t>pica</a:t>
            </a:r>
            <a:r>
              <a:rPr lang="cs-CZ" dirty="0"/>
              <a:t> </a:t>
            </a:r>
            <a:r>
              <a:rPr lang="cs-CZ" dirty="0" smtClean="0"/>
              <a:t>= 12 </a:t>
            </a:r>
            <a:r>
              <a:rPr lang="cs-CZ" dirty="0" err="1" smtClean="0"/>
              <a:t>pt</a:t>
            </a:r>
            <a:r>
              <a:rPr lang="cs-CZ" dirty="0" smtClean="0"/>
              <a:t>,</a:t>
            </a:r>
          </a:p>
          <a:p>
            <a:pPr lvl="1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cs-CZ" dirty="0" smtClean="0"/>
              <a:t>: big point (1 </a:t>
            </a:r>
            <a:r>
              <a:rPr lang="cs-CZ" dirty="0" err="1" smtClean="0"/>
              <a:t>bp</a:t>
            </a:r>
            <a:r>
              <a:rPr lang="cs-CZ" dirty="0" smtClean="0"/>
              <a:t> = 1/72),</a:t>
            </a:r>
          </a:p>
          <a:p>
            <a:pPr lvl="1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cs-CZ" dirty="0" smtClean="0"/>
              <a:t>: </a:t>
            </a:r>
            <a:r>
              <a:rPr lang="cs-CZ" dirty="0" err="1" smtClean="0"/>
              <a:t>inch</a:t>
            </a:r>
            <a:r>
              <a:rPr lang="cs-CZ" dirty="0" smtClean="0"/>
              <a:t>, </a:t>
            </a:r>
            <a:r>
              <a:rPr lang="cs-CZ" dirty="0" err="1" smtClean="0"/>
              <a:t>palex</a:t>
            </a:r>
            <a:r>
              <a:rPr lang="cs-CZ" dirty="0" smtClean="0"/>
              <a:t> = 2,54 mm,</a:t>
            </a:r>
          </a:p>
          <a:p>
            <a:pPr lvl="1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</a:t>
            </a:r>
            <a:r>
              <a:rPr lang="cs-CZ" dirty="0" smtClean="0"/>
              <a:t>: centimetr,</a:t>
            </a:r>
          </a:p>
          <a:p>
            <a:pPr lvl="1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cs-CZ" dirty="0" smtClean="0"/>
              <a:t>: milimetr,</a:t>
            </a:r>
          </a:p>
          <a:p>
            <a:pPr lvl="1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cs-CZ" dirty="0" smtClean="0"/>
              <a:t>: </a:t>
            </a:r>
            <a:r>
              <a:rPr lang="cs-CZ" dirty="0" err="1" smtClean="0"/>
              <a:t>Didôtův</a:t>
            </a:r>
            <a:r>
              <a:rPr lang="cs-CZ" dirty="0" smtClean="0"/>
              <a:t> bod,</a:t>
            </a:r>
          </a:p>
          <a:p>
            <a:pPr lvl="1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cs-CZ" dirty="0" smtClean="0"/>
              <a:t>: cicero = 12 </a:t>
            </a:r>
            <a:r>
              <a:rPr lang="cs-CZ" dirty="0" err="1" smtClean="0"/>
              <a:t>dd</a:t>
            </a:r>
            <a:endParaRPr lang="cs-CZ" dirty="0" smtClean="0"/>
          </a:p>
          <a:p>
            <a:pPr lvl="1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cs-CZ" dirty="0" smtClean="0"/>
              <a:t>: </a:t>
            </a:r>
            <a:r>
              <a:rPr lang="cs-CZ" dirty="0" err="1" smtClean="0"/>
              <a:t>scaled</a:t>
            </a:r>
            <a:r>
              <a:rPr lang="cs-CZ" dirty="0" smtClean="0"/>
              <a:t> point – nejmenší jednotka (1 </a:t>
            </a:r>
            <a:r>
              <a:rPr lang="cs-CZ" dirty="0" err="1" smtClean="0"/>
              <a:t>pt</a:t>
            </a:r>
            <a:r>
              <a:rPr lang="cs-CZ" dirty="0" smtClean="0"/>
              <a:t> = 65 536 </a:t>
            </a:r>
            <a:r>
              <a:rPr lang="cs-CZ" dirty="0" err="1" smtClean="0"/>
              <a:t>sp</a:t>
            </a:r>
            <a:r>
              <a:rPr lang="cs-CZ" dirty="0" smtClean="0"/>
              <a:t>).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040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Dokumenty s hladkou sazbou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smtClean="0"/>
              <a:t>Hladká sazba je sazba odstavců na určenou šířku </a:t>
            </a:r>
            <a:br>
              <a:rPr lang="cs-CZ" dirty="0" smtClean="0"/>
            </a:br>
            <a:r>
              <a:rPr lang="cs-CZ" dirty="0" smtClean="0"/>
              <a:t>z jednoto typu a stupně písma.</a:t>
            </a:r>
          </a:p>
          <a:p>
            <a:r>
              <a:rPr lang="cs-CZ" dirty="0" smtClean="0"/>
              <a:t>Uživatel nemusí úpěnlivě dbát na precizní zápis textu do řádků a na počet mezer mezi slovy.</a:t>
            </a:r>
          </a:p>
          <a:p>
            <a:r>
              <a:rPr lang="cs-CZ" dirty="0" smtClean="0"/>
              <a:t>Jedním z nejjednodušších povelů v hladké sazbě je vyznačení konce odstavce. Nařídí se prázdným řádkem nebo libovolným počtem prázdných řádků. Druhou možností je použití příkazu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\par</a:t>
            </a:r>
            <a:r>
              <a:rPr lang="cs-CZ" dirty="0" smtClean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10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pravidla hladké sazby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Mezislovní mezery</a:t>
            </a:r>
          </a:p>
          <a:p>
            <a:pPr lvl="1"/>
            <a:r>
              <a:rPr lang="cs-CZ" dirty="0" smtClean="0"/>
              <a:t>Touto mezerou se oddělují slova, čísla a značky.</a:t>
            </a:r>
          </a:p>
          <a:p>
            <a:pPr lvl="1"/>
            <a:r>
              <a:rPr lang="cs-CZ" dirty="0" smtClean="0"/>
              <a:t>Tuto funkci zajišťuje systém zcela automaticky, vložíme-li do textu jednu nebo několik mezer anebo konec řádku.</a:t>
            </a:r>
          </a:p>
          <a:p>
            <a:r>
              <a:rPr lang="cs-CZ" dirty="0" smtClean="0"/>
              <a:t>Zúžená mezera</a:t>
            </a:r>
          </a:p>
          <a:p>
            <a:pPr lvl="1"/>
            <a:r>
              <a:rPr lang="cs-CZ" dirty="0" smtClean="0"/>
              <a:t>Zúžená mezera má stejné chování jako nezlomitelná mezera.</a:t>
            </a:r>
          </a:p>
          <a:p>
            <a:pPr lvl="1"/>
            <a:r>
              <a:rPr lang="cs-CZ" dirty="0" smtClean="0"/>
              <a:t>Její velikost nepodléhá formátování, proto se někdy také nazývá „pevná mezera.“</a:t>
            </a:r>
          </a:p>
          <a:p>
            <a:pPr lvl="1"/>
            <a:r>
              <a:rPr lang="cs-CZ" dirty="0" smtClean="0"/>
              <a:t>Příkaz: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\,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1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pravidla hladké sazby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Nezlomitelná mezera</a:t>
            </a:r>
          </a:p>
          <a:p>
            <a:pPr lvl="1"/>
            <a:r>
              <a:rPr lang="cs-CZ" dirty="0" smtClean="0"/>
              <a:t>Je to mezera, v níž nikdy nenastane řádkový zlom (konec řádku, sází se znakem ˜).</a:t>
            </a:r>
          </a:p>
          <a:p>
            <a:pPr lvl="1"/>
            <a:r>
              <a:rPr lang="cs-CZ" dirty="0" smtClean="0"/>
              <a:t>Používáme ji v případě, kdy chceme svázat pevně </a:t>
            </a:r>
            <a:br>
              <a:rPr lang="cs-CZ" dirty="0" smtClean="0"/>
            </a:br>
            <a:r>
              <a:rPr lang="cs-CZ" dirty="0" smtClean="0"/>
              <a:t>k sobě dvě slova.</a:t>
            </a:r>
          </a:p>
          <a:p>
            <a:pPr lvl="1"/>
            <a:r>
              <a:rPr lang="cs-CZ" dirty="0" smtClean="0"/>
              <a:t>To nastává v těchto případech:</a:t>
            </a:r>
          </a:p>
          <a:p>
            <a:pPr lvl="2"/>
            <a:r>
              <a:rPr lang="cs-CZ" dirty="0" smtClean="0"/>
              <a:t>Jednoznakové předložky nebo spojka a následující slovo.</a:t>
            </a:r>
          </a:p>
          <a:p>
            <a:pPr lvl="2"/>
            <a:r>
              <a:rPr lang="cs-CZ" dirty="0" smtClean="0"/>
              <a:t>Iniciály a příjmení, zkrácený titul a příjmení.</a:t>
            </a:r>
          </a:p>
          <a:p>
            <a:pPr lvl="3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J.\,Á.\,Komenský </a:t>
            </a:r>
            <a:r>
              <a:rPr lang="cs-CZ" dirty="0" smtClean="0">
                <a:cs typeface="Courier New" panose="02070309020205020404" pitchFamily="49" charset="0"/>
              </a:rPr>
              <a:t>nebo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Mgr.\,Novák</a:t>
            </a:r>
          </a:p>
          <a:p>
            <a:pPr lvl="2"/>
            <a:r>
              <a:rPr lang="cs-CZ" dirty="0" smtClean="0"/>
              <a:t>Číslo a jednotka ve zkratce.</a:t>
            </a:r>
          </a:p>
          <a:p>
            <a:pPr lvl="2"/>
            <a:r>
              <a:rPr lang="cs-CZ" dirty="0" smtClean="0"/>
              <a:t>Jednotlivý trojčíslí čísla.</a:t>
            </a:r>
          </a:p>
          <a:p>
            <a:pPr lvl="3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45\,000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81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pravidla hladké sazby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smtClean="0"/>
              <a:t>Rozšířitelná mezera</a:t>
            </a:r>
          </a:p>
          <a:p>
            <a:pPr lvl="1"/>
            <a:r>
              <a:rPr lang="cs-CZ" dirty="0" smtClean="0"/>
              <a:t>Používá se pro oddělení určitých celků, například matematických výrazů a doplňkových textů.</a:t>
            </a:r>
          </a:p>
          <a:p>
            <a:pPr lvl="1"/>
            <a:r>
              <a:rPr lang="cs-CZ" dirty="0" smtClean="0"/>
              <a:t>Příkazy:</a:t>
            </a:r>
          </a:p>
          <a:p>
            <a:pPr lvl="2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smtClean="0"/>
              <a:t>– mezera o velikosti </a:t>
            </a:r>
            <a:r>
              <a:rPr lang="cs-CZ" dirty="0" err="1" smtClean="0"/>
              <a:t>čtverčíku</a:t>
            </a:r>
            <a:r>
              <a:rPr lang="cs-CZ" dirty="0" smtClean="0"/>
              <a:t>,</a:t>
            </a:r>
          </a:p>
          <a:p>
            <a:pPr lvl="2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qquad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smtClean="0"/>
              <a:t>– mezera o velikosti dvou </a:t>
            </a:r>
            <a:r>
              <a:rPr lang="cs-CZ" dirty="0" err="1" smtClean="0"/>
              <a:t>čtverčíků</a:t>
            </a:r>
            <a:r>
              <a:rPr lang="cs-CZ" dirty="0" smtClean="0"/>
              <a:t>.</a:t>
            </a:r>
          </a:p>
          <a:p>
            <a:r>
              <a:rPr lang="cs-CZ" dirty="0" smtClean="0"/>
              <a:t>Spojovník</a:t>
            </a:r>
          </a:p>
          <a:p>
            <a:pPr lvl="1"/>
            <a:r>
              <a:rPr lang="cs-CZ" dirty="0" smtClean="0"/>
              <a:t>používá se jako spojovací znaménko ve složených výrazech.</a:t>
            </a:r>
          </a:p>
          <a:p>
            <a:pPr lvl="1"/>
            <a:r>
              <a:rPr lang="cs-CZ" dirty="0" smtClean="0"/>
              <a:t>Například: Praha 9-Vsočany</a:t>
            </a:r>
          </a:p>
          <a:p>
            <a:pPr lvl="1"/>
            <a:r>
              <a:rPr lang="cs-CZ" dirty="0" smtClean="0"/>
              <a:t>Pokud bude spojovník na konci řádku, musí být opakován na řádku následujícím.</a:t>
            </a:r>
          </a:p>
          <a:p>
            <a:pPr lvl="1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splithyphens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4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pravidla hladké sazby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Pomlčka</a:t>
            </a:r>
          </a:p>
          <a:p>
            <a:pPr lvl="1"/>
            <a:r>
              <a:rPr lang="cs-CZ" dirty="0" smtClean="0"/>
              <a:t>Pomlčka má podle pravopisných pravidel dva významy, které se odlišují mezerováním.</a:t>
            </a:r>
          </a:p>
          <a:p>
            <a:pPr lvl="1"/>
            <a:r>
              <a:rPr lang="cs-CZ" dirty="0" smtClean="0"/>
              <a:t>Je to význam oddělovače větných celků nebo význam „a, až, až do, versus“.</a:t>
            </a:r>
          </a:p>
          <a:p>
            <a:pPr lvl="1"/>
            <a:r>
              <a:rPr lang="cs-CZ" dirty="0" smtClean="0"/>
              <a:t>V sazbě existuje pomlčka </a:t>
            </a:r>
            <a:r>
              <a:rPr lang="cs-CZ" dirty="0" err="1" smtClean="0"/>
              <a:t>půlčtverčíková</a:t>
            </a:r>
            <a:r>
              <a:rPr lang="cs-CZ" dirty="0" smtClean="0"/>
              <a:t> (--).</a:t>
            </a:r>
          </a:p>
          <a:p>
            <a:pPr lvl="1"/>
            <a:r>
              <a:rPr lang="cs-CZ" dirty="0" smtClean="0"/>
              <a:t>V americké typografii se používá čtverčíková (---).</a:t>
            </a:r>
          </a:p>
          <a:p>
            <a:r>
              <a:rPr lang="cs-CZ" dirty="0" smtClean="0"/>
              <a:t>Minus</a:t>
            </a:r>
          </a:p>
          <a:p>
            <a:pPr lvl="1"/>
            <a:r>
              <a:rPr lang="cs-CZ" dirty="0" smtClean="0"/>
              <a:t>Zde je rovněž dbát na správné mezerování – ve funkci unárního operátoru se přimyká bez mezery k danému číslu, ve funkci binárního operátoru se vkládají mezery odpovídající všem ostatním binárním operátorům.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233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pravidla hladké sazby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Procento</a:t>
            </a:r>
          </a:p>
          <a:p>
            <a:pPr lvl="1"/>
            <a:r>
              <a:rPr lang="cs-CZ" dirty="0" smtClean="0"/>
              <a:t>Samotný znak % uvozuje poznámku.</a:t>
            </a:r>
          </a:p>
          <a:p>
            <a:pPr lvl="1"/>
            <a:r>
              <a:rPr lang="cs-CZ" dirty="0" smtClean="0"/>
              <a:t>Příklady:</a:t>
            </a:r>
          </a:p>
          <a:p>
            <a:pPr lvl="2"/>
            <a:r>
              <a:rPr lang="cs-CZ" dirty="0" smtClean="0"/>
              <a:t>deset procent: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10\,\%</a:t>
            </a:r>
            <a:r>
              <a:rPr lang="cs-CZ" dirty="0" smtClean="0"/>
              <a:t>,</a:t>
            </a:r>
          </a:p>
          <a:p>
            <a:pPr lvl="2"/>
            <a:r>
              <a:rPr lang="cs-CZ" dirty="0" smtClean="0"/>
              <a:t>desetiprocentní: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10\%.</a:t>
            </a:r>
          </a:p>
          <a:p>
            <a:pPr lvl="1"/>
            <a:r>
              <a:rPr lang="cs-CZ" dirty="0" smtClean="0"/>
              <a:t>Promile</a:t>
            </a:r>
          </a:p>
          <a:p>
            <a:pPr lvl="2"/>
            <a:r>
              <a:rPr lang="cs-CZ" dirty="0" smtClean="0"/>
              <a:t>Platí zde stejná pravidla jako u procent.</a:t>
            </a:r>
          </a:p>
          <a:p>
            <a:pPr lvl="2"/>
            <a:r>
              <a:rPr lang="cs-CZ" dirty="0" smtClean="0"/>
              <a:t>Lze využít doplňkový soubor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il2code.tex</a:t>
            </a:r>
            <a:r>
              <a:rPr lang="cs-CZ" dirty="0" smtClean="0"/>
              <a:t>, kde lze využít příkaz \promile.</a:t>
            </a:r>
          </a:p>
          <a:p>
            <a:pPr lvl="2"/>
            <a:r>
              <a:rPr lang="cs-CZ" dirty="0" smtClean="0"/>
              <a:t>Příklad:</a:t>
            </a:r>
          </a:p>
          <a:p>
            <a:pPr lvl="3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Stoupání 12\,\promile</a:t>
            </a:r>
            <a:r>
              <a:rPr lang="cs-CZ" dirty="0" smtClean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992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pravidla hladké sazby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Závorky</a:t>
            </a:r>
          </a:p>
          <a:p>
            <a:pPr lvl="1"/>
            <a:r>
              <a:rPr lang="cs-CZ" dirty="0" smtClean="0"/>
              <a:t>V hladké sazbě se používají oblé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cs-CZ" dirty="0" smtClean="0"/>
              <a:t>, hranaté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cs-CZ" dirty="0" smtClean="0"/>
              <a:t>, výjimečně složené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cs-CZ" dirty="0" smtClean="0"/>
              <a:t>.</a:t>
            </a:r>
          </a:p>
          <a:p>
            <a:pPr lvl="1"/>
            <a:r>
              <a:rPr lang="cs-CZ" dirty="0" smtClean="0"/>
              <a:t>Chceme-li je vysázet, musíme použít příkaz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\[</a:t>
            </a:r>
            <a:r>
              <a:rPr lang="cs-CZ" dirty="0" smtClean="0"/>
              <a:t>, resp.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\]</a:t>
            </a:r>
            <a:r>
              <a:rPr lang="cs-CZ" dirty="0" smtClean="0"/>
              <a:t>.</a:t>
            </a:r>
          </a:p>
          <a:p>
            <a:pPr lvl="1"/>
            <a:r>
              <a:rPr lang="cs-CZ" dirty="0" smtClean="0"/>
              <a:t>Pozor!</a:t>
            </a:r>
          </a:p>
          <a:p>
            <a:pPr lvl="2"/>
            <a:r>
              <a:rPr lang="cs-CZ" dirty="0" smtClean="0"/>
              <a:t>Je-li v závorkách uvedena celá věta, sází se interpunkce uvnitř závorek</a:t>
            </a:r>
          </a:p>
          <a:p>
            <a:pPr lvl="3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„Pršelo. (Bylo to na jaře.)“</a:t>
            </a:r>
          </a:p>
          <a:p>
            <a:pPr lvl="3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„Pršelo (jako na jaře).“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1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E7A204C-C62F-49B4-A8BD-7BD08EA2FA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TS101674551</Template>
  <TotalTime>0</TotalTime>
  <Words>909</Words>
  <Application>Microsoft Office PowerPoint</Application>
  <PresentationFormat>Předvádění na obrazovce (4:3)</PresentationFormat>
  <Paragraphs>131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Centaur</vt:lpstr>
      <vt:lpstr>Courier New</vt:lpstr>
      <vt:lpstr>Georgia</vt:lpstr>
      <vt:lpstr>Introducing PowerPoint 2010</vt:lpstr>
      <vt:lpstr>LaTeX: hladká sazba</vt:lpstr>
      <vt:lpstr>Typografické míry</vt:lpstr>
      <vt:lpstr>Dokumenty s hladkou sazbou</vt:lpstr>
      <vt:lpstr>Základní pravidla hladké sazby</vt:lpstr>
      <vt:lpstr>Základní pravidla hladké sazby</vt:lpstr>
      <vt:lpstr>Základní pravidla hladké sazby</vt:lpstr>
      <vt:lpstr>Základní pravidla hladké sazby</vt:lpstr>
      <vt:lpstr>Základní pravidla hladké sazby</vt:lpstr>
      <vt:lpstr>Základní pravidla hladké sazby</vt:lpstr>
      <vt:lpstr>Základní pravidla hladké sazby</vt:lpstr>
      <vt:lpstr>Základní pravidla hladké sazby</vt:lpstr>
      <vt:lpstr>Základní pravidla hladké sazby</vt:lpstr>
      <vt:lpstr>Základní pravidla hladké sazby</vt:lpstr>
      <vt:lpstr>Základní pravidla hladké sazby</vt:lpstr>
      <vt:lpstr>Jednoduché příkazy generující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2015-05-05T15:26:09Z</dcterms:created>
  <dcterms:modified xsi:type="dcterms:W3CDTF">2020-03-18T14:39:16Z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