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85" r:id="rId3"/>
    <p:sldId id="302" r:id="rId4"/>
    <p:sldId id="284" r:id="rId5"/>
    <p:sldId id="266" r:id="rId6"/>
    <p:sldId id="292" r:id="rId7"/>
    <p:sldId id="293" r:id="rId8"/>
    <p:sldId id="2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23" autoAdjust="0"/>
  </p:normalViewPr>
  <p:slideViewPr>
    <p:cSldViewPr>
      <p:cViewPr varScale="1">
        <p:scale>
          <a:sx n="88" d="100"/>
          <a:sy n="88" d="100"/>
        </p:scale>
        <p:origin x="-16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437D2-990B-4237-B9F4-2FB50873C847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A9467-67C9-41F0-869E-95E3BB82208B}">
      <dgm:prSet phldrT="[Text]" custT="1"/>
      <dgm:spPr/>
      <dgm:t>
        <a:bodyPr/>
        <a:lstStyle/>
        <a:p>
          <a:r>
            <a:rPr lang="en-GB" sz="1400" dirty="0" smtClean="0"/>
            <a:t>Setting Quality Objectives</a:t>
          </a:r>
        </a:p>
      </dgm:t>
    </dgm:pt>
    <dgm:pt modelId="{540E9778-6D73-4F93-A691-115DEF80517D}" type="parTrans" cxnId="{DA94BE05-0FB6-416E-854C-F62E1B96F371}">
      <dgm:prSet/>
      <dgm:spPr/>
      <dgm:t>
        <a:bodyPr/>
        <a:lstStyle/>
        <a:p>
          <a:endParaRPr lang="en-US" sz="1400"/>
        </a:p>
      </dgm:t>
    </dgm:pt>
    <dgm:pt modelId="{F64D8C03-0E17-4062-900E-21F322E34310}" type="sibTrans" cxnId="{DA94BE05-0FB6-416E-854C-F62E1B96F371}">
      <dgm:prSet/>
      <dgm:spPr/>
      <dgm:t>
        <a:bodyPr/>
        <a:lstStyle/>
        <a:p>
          <a:endParaRPr lang="en-US" sz="1400"/>
        </a:p>
      </dgm:t>
    </dgm:pt>
    <dgm:pt modelId="{5D33A3C1-A62E-45B6-B76D-82D9E0D98014}">
      <dgm:prSet phldrT="[Text]" custT="1"/>
      <dgm:spPr/>
      <dgm:t>
        <a:bodyPr/>
        <a:lstStyle/>
        <a:p>
          <a:r>
            <a:rPr lang="en-GB" sz="1400" dirty="0" smtClean="0"/>
            <a:t>Designing and implementing the indicators &amp; metrics</a:t>
          </a:r>
          <a:endParaRPr lang="en-US" sz="1400" dirty="0"/>
        </a:p>
      </dgm:t>
    </dgm:pt>
    <dgm:pt modelId="{57839587-3F8C-4FB1-A016-8BDC04A731AB}" type="parTrans" cxnId="{A31E5C82-3336-4BDE-AC56-29F74E084519}">
      <dgm:prSet/>
      <dgm:spPr/>
      <dgm:t>
        <a:bodyPr/>
        <a:lstStyle/>
        <a:p>
          <a:endParaRPr lang="en-US" sz="1400"/>
        </a:p>
      </dgm:t>
    </dgm:pt>
    <dgm:pt modelId="{19542967-A07C-4C16-8AFE-0F842D4BC888}" type="sibTrans" cxnId="{A31E5C82-3336-4BDE-AC56-29F74E084519}">
      <dgm:prSet/>
      <dgm:spPr/>
      <dgm:t>
        <a:bodyPr/>
        <a:lstStyle/>
        <a:p>
          <a:endParaRPr lang="en-US" sz="1400"/>
        </a:p>
      </dgm:t>
    </dgm:pt>
    <dgm:pt modelId="{033F93E0-8670-469E-8F28-A8BD013AB2F1}">
      <dgm:prSet phldrT="[Text]" custT="1"/>
      <dgm:spPr/>
      <dgm:t>
        <a:bodyPr/>
        <a:lstStyle/>
        <a:p>
          <a:r>
            <a:rPr lang="en-GB" sz="1400" dirty="0" smtClean="0"/>
            <a:t>Data collection and tracking</a:t>
          </a:r>
          <a:endParaRPr lang="en-US" sz="1400" dirty="0"/>
        </a:p>
      </dgm:t>
    </dgm:pt>
    <dgm:pt modelId="{2FC7CA2F-6AD3-472D-BA22-0FE7154B7412}" type="parTrans" cxnId="{92F54A56-1055-4026-AC80-D4385CE8574B}">
      <dgm:prSet/>
      <dgm:spPr/>
      <dgm:t>
        <a:bodyPr/>
        <a:lstStyle/>
        <a:p>
          <a:endParaRPr lang="en-US" sz="1400"/>
        </a:p>
      </dgm:t>
    </dgm:pt>
    <dgm:pt modelId="{60D2D9CE-B52C-424A-AABE-A6178C6B3382}" type="sibTrans" cxnId="{92F54A56-1055-4026-AC80-D4385CE8574B}">
      <dgm:prSet/>
      <dgm:spPr/>
      <dgm:t>
        <a:bodyPr/>
        <a:lstStyle/>
        <a:p>
          <a:endParaRPr lang="en-US" sz="1400"/>
        </a:p>
      </dgm:t>
    </dgm:pt>
    <dgm:pt modelId="{04BC2B25-76B5-450F-B52E-595BE86076C3}">
      <dgm:prSet custT="1"/>
      <dgm:spPr/>
      <dgm:t>
        <a:bodyPr/>
        <a:lstStyle/>
        <a:p>
          <a:r>
            <a:rPr lang="en-GB" sz="1400" dirty="0" smtClean="0"/>
            <a:t>Analysing the measurement results</a:t>
          </a:r>
          <a:r>
            <a:rPr lang="en-GB" sz="1400" b="1" dirty="0" smtClean="0"/>
            <a:t> </a:t>
          </a:r>
          <a:endParaRPr lang="en-US" sz="1400" dirty="0"/>
        </a:p>
      </dgm:t>
    </dgm:pt>
    <dgm:pt modelId="{8520A498-B875-48CB-A339-B93806980393}" type="parTrans" cxnId="{C4380CA4-6801-4228-A930-A331B30A4A04}">
      <dgm:prSet/>
      <dgm:spPr/>
      <dgm:t>
        <a:bodyPr/>
        <a:lstStyle/>
        <a:p>
          <a:endParaRPr lang="en-US" sz="1400"/>
        </a:p>
      </dgm:t>
    </dgm:pt>
    <dgm:pt modelId="{4205D9B2-3995-4189-A4F6-CA23E58E999D}" type="sibTrans" cxnId="{C4380CA4-6801-4228-A930-A331B30A4A04}">
      <dgm:prSet/>
      <dgm:spPr/>
      <dgm:t>
        <a:bodyPr/>
        <a:lstStyle/>
        <a:p>
          <a:endParaRPr lang="en-US" sz="1400"/>
        </a:p>
      </dgm:t>
    </dgm:pt>
    <dgm:pt modelId="{A0A71734-5C46-4416-8C7E-B95A14DCDC9D}">
      <dgm:prSet custT="1"/>
      <dgm:spPr/>
      <dgm:t>
        <a:bodyPr/>
        <a:lstStyle/>
        <a:p>
          <a:r>
            <a:rPr lang="en-GB" sz="1400" dirty="0" smtClean="0"/>
            <a:t>Making improvements</a:t>
          </a:r>
          <a:endParaRPr lang="en-US" sz="1400" dirty="0"/>
        </a:p>
      </dgm:t>
    </dgm:pt>
    <dgm:pt modelId="{7ECCED3C-6ABA-424D-BCB7-6A4DC0ABB6F0}" type="parTrans" cxnId="{98BA580D-E7E2-487F-9DEA-7201FE473976}">
      <dgm:prSet/>
      <dgm:spPr/>
      <dgm:t>
        <a:bodyPr/>
        <a:lstStyle/>
        <a:p>
          <a:endParaRPr lang="en-US" sz="1400"/>
        </a:p>
      </dgm:t>
    </dgm:pt>
    <dgm:pt modelId="{14DBA221-D1F8-4414-898F-0C56235D9D81}" type="sibTrans" cxnId="{98BA580D-E7E2-487F-9DEA-7201FE473976}">
      <dgm:prSet/>
      <dgm:spPr/>
      <dgm:t>
        <a:bodyPr/>
        <a:lstStyle/>
        <a:p>
          <a:endParaRPr lang="en-US" sz="1400"/>
        </a:p>
      </dgm:t>
    </dgm:pt>
    <dgm:pt modelId="{83B5209D-AC7A-AB42-9A4C-BF66351B16CE}">
      <dgm:prSet custT="1"/>
      <dgm:spPr/>
      <dgm:t>
        <a:bodyPr/>
        <a:lstStyle/>
        <a:p>
          <a:r>
            <a:rPr lang="en-US" sz="1400" dirty="0" smtClean="0"/>
            <a:t>Implementing the Quality Model</a:t>
          </a:r>
          <a:endParaRPr lang="en-US" sz="1400" dirty="0"/>
        </a:p>
      </dgm:t>
    </dgm:pt>
    <dgm:pt modelId="{B51FB579-14F9-BF4F-B6DB-77C51D1F08C4}" type="parTrans" cxnId="{CB823FA9-711B-DF47-AEC1-1A174FDAE38A}">
      <dgm:prSet/>
      <dgm:spPr/>
      <dgm:t>
        <a:bodyPr/>
        <a:lstStyle/>
        <a:p>
          <a:endParaRPr lang="en-US" sz="1400"/>
        </a:p>
      </dgm:t>
    </dgm:pt>
    <dgm:pt modelId="{0B8D702E-2A45-734C-8457-9EF677A3B3FB}" type="sibTrans" cxnId="{CB823FA9-711B-DF47-AEC1-1A174FDAE38A}">
      <dgm:prSet/>
      <dgm:spPr/>
      <dgm:t>
        <a:bodyPr/>
        <a:lstStyle/>
        <a:p>
          <a:endParaRPr lang="en-US" sz="1400"/>
        </a:p>
      </dgm:t>
    </dgm:pt>
    <dgm:pt modelId="{574E9BD8-6BDC-4DB8-AEB0-3CE3195EDD71}" type="pres">
      <dgm:prSet presAssocID="{581437D2-990B-4237-B9F4-2FB50873C8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B3B7BA-BA69-4018-BD62-F1F0841FB0C0}" type="pres">
      <dgm:prSet presAssocID="{581437D2-990B-4237-B9F4-2FB50873C847}" presName="cycle" presStyleCnt="0"/>
      <dgm:spPr/>
      <dgm:t>
        <a:bodyPr/>
        <a:lstStyle/>
        <a:p>
          <a:endParaRPr lang="en-US"/>
        </a:p>
      </dgm:t>
    </dgm:pt>
    <dgm:pt modelId="{EBE42166-4628-4F1D-9E84-2E919B5B4BA2}" type="pres">
      <dgm:prSet presAssocID="{2BAA9467-67C9-41F0-869E-95E3BB82208B}" presName="nodeFirstNode" presStyleLbl="node1" presStyleIdx="0" presStyleCnt="6" custScaleX="107744" custScaleY="115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F4C71-0BB7-438F-934F-56288C469A42}" type="pres">
      <dgm:prSet presAssocID="{F64D8C03-0E17-4062-900E-21F322E34310}" presName="sibTransFirstNode" presStyleLbl="bgShp" presStyleIdx="0" presStyleCnt="1" custLinFactNeighborX="1405"/>
      <dgm:spPr/>
      <dgm:t>
        <a:bodyPr/>
        <a:lstStyle/>
        <a:p>
          <a:endParaRPr lang="en-US"/>
        </a:p>
      </dgm:t>
    </dgm:pt>
    <dgm:pt modelId="{88748113-8BBD-4595-9C1A-64B092AC54F0}" type="pres">
      <dgm:prSet presAssocID="{5D33A3C1-A62E-45B6-B76D-82D9E0D98014}" presName="nodeFollowingNodes" presStyleLbl="node1" presStyleIdx="1" presStyleCnt="6" custScaleX="107868" custScaleY="145955" custRadScaleRad="97292" custRadScaleInc="15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05850-AF8A-A54A-BF30-1DB0EBD4DE22}" type="pres">
      <dgm:prSet presAssocID="{83B5209D-AC7A-AB42-9A4C-BF66351B16CE}" presName="nodeFollowingNodes" presStyleLbl="node1" presStyleIdx="2" presStyleCnt="6" custScaleX="108396" custScaleY="121031" custRadScaleRad="103572" custRadScaleInc="-16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71916-48CA-4D96-998F-34D5FFE59FC4}" type="pres">
      <dgm:prSet presAssocID="{033F93E0-8670-469E-8F28-A8BD013AB2F1}" presName="nodeFollowingNodes" presStyleLbl="node1" presStyleIdx="3" presStyleCnt="6" custScaleX="93091" custScaleY="109266" custRadScaleRad="96328" custRadScaleInc="-2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7D1AD-1FE1-4920-9E18-A2D37474EB49}" type="pres">
      <dgm:prSet presAssocID="{04BC2B25-76B5-450F-B52E-595BE86076C3}" presName="nodeFollowingNodes" presStyleLbl="node1" presStyleIdx="4" presStyleCnt="6" custScaleX="95065" custScaleY="106295" custRadScaleRad="98496" custRadScaleInc="17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DFDF7-3F27-47C4-8BAE-EBD543CB903B}" type="pres">
      <dgm:prSet presAssocID="{A0A71734-5C46-4416-8C7E-B95A14DCDC9D}" presName="nodeFollowingNodes" presStyleLbl="node1" presStyleIdx="5" presStyleCnt="6" custScaleX="102857" custScaleY="109105" custRadScaleRad="101549" custRadScaleInc="-13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474144-C7E5-6A49-B7A3-B8F62EAE9F3C}" type="presOf" srcId="{A0A71734-5C46-4416-8C7E-B95A14DCDC9D}" destId="{700DFDF7-3F27-47C4-8BAE-EBD543CB903B}" srcOrd="0" destOrd="0" presId="urn:microsoft.com/office/officeart/2005/8/layout/cycle3"/>
    <dgm:cxn modelId="{73094521-2512-ED47-AFAC-4F120A5BC59A}" type="presOf" srcId="{581437D2-990B-4237-B9F4-2FB50873C847}" destId="{574E9BD8-6BDC-4DB8-AEB0-3CE3195EDD71}" srcOrd="0" destOrd="0" presId="urn:microsoft.com/office/officeart/2005/8/layout/cycle3"/>
    <dgm:cxn modelId="{C4380CA4-6801-4228-A930-A331B30A4A04}" srcId="{581437D2-990B-4237-B9F4-2FB50873C847}" destId="{04BC2B25-76B5-450F-B52E-595BE86076C3}" srcOrd="4" destOrd="0" parTransId="{8520A498-B875-48CB-A339-B93806980393}" sibTransId="{4205D9B2-3995-4189-A4F6-CA23E58E999D}"/>
    <dgm:cxn modelId="{92F54A56-1055-4026-AC80-D4385CE8574B}" srcId="{581437D2-990B-4237-B9F4-2FB50873C847}" destId="{033F93E0-8670-469E-8F28-A8BD013AB2F1}" srcOrd="3" destOrd="0" parTransId="{2FC7CA2F-6AD3-472D-BA22-0FE7154B7412}" sibTransId="{60D2D9CE-B52C-424A-AABE-A6178C6B3382}"/>
    <dgm:cxn modelId="{A31E5C82-3336-4BDE-AC56-29F74E084519}" srcId="{581437D2-990B-4237-B9F4-2FB50873C847}" destId="{5D33A3C1-A62E-45B6-B76D-82D9E0D98014}" srcOrd="1" destOrd="0" parTransId="{57839587-3F8C-4FB1-A016-8BDC04A731AB}" sibTransId="{19542967-A07C-4C16-8AFE-0F842D4BC888}"/>
    <dgm:cxn modelId="{33D17AAA-5B2F-5449-B33C-952BCB481C53}" type="presOf" srcId="{033F93E0-8670-469E-8F28-A8BD013AB2F1}" destId="{EB871916-48CA-4D96-998F-34D5FFE59FC4}" srcOrd="0" destOrd="0" presId="urn:microsoft.com/office/officeart/2005/8/layout/cycle3"/>
    <dgm:cxn modelId="{98BA580D-E7E2-487F-9DEA-7201FE473976}" srcId="{581437D2-990B-4237-B9F4-2FB50873C847}" destId="{A0A71734-5C46-4416-8C7E-B95A14DCDC9D}" srcOrd="5" destOrd="0" parTransId="{7ECCED3C-6ABA-424D-BCB7-6A4DC0ABB6F0}" sibTransId="{14DBA221-D1F8-4414-898F-0C56235D9D81}"/>
    <dgm:cxn modelId="{6B235B5E-0142-F344-BD33-47F16E73A3CE}" type="presOf" srcId="{F64D8C03-0E17-4062-900E-21F322E34310}" destId="{F12F4C71-0BB7-438F-934F-56288C469A42}" srcOrd="0" destOrd="0" presId="urn:microsoft.com/office/officeart/2005/8/layout/cycle3"/>
    <dgm:cxn modelId="{CB823FA9-711B-DF47-AEC1-1A174FDAE38A}" srcId="{581437D2-990B-4237-B9F4-2FB50873C847}" destId="{83B5209D-AC7A-AB42-9A4C-BF66351B16CE}" srcOrd="2" destOrd="0" parTransId="{B51FB579-14F9-BF4F-B6DB-77C51D1F08C4}" sibTransId="{0B8D702E-2A45-734C-8457-9EF677A3B3FB}"/>
    <dgm:cxn modelId="{2065F741-9DB8-E54E-B5EC-F51E9856148B}" type="presOf" srcId="{5D33A3C1-A62E-45B6-B76D-82D9E0D98014}" destId="{88748113-8BBD-4595-9C1A-64B092AC54F0}" srcOrd="0" destOrd="0" presId="urn:microsoft.com/office/officeart/2005/8/layout/cycle3"/>
    <dgm:cxn modelId="{DA94BE05-0FB6-416E-854C-F62E1B96F371}" srcId="{581437D2-990B-4237-B9F4-2FB50873C847}" destId="{2BAA9467-67C9-41F0-869E-95E3BB82208B}" srcOrd="0" destOrd="0" parTransId="{540E9778-6D73-4F93-A691-115DEF80517D}" sibTransId="{F64D8C03-0E17-4062-900E-21F322E34310}"/>
    <dgm:cxn modelId="{4B30B8C7-F030-F943-B9FB-C32B42534450}" type="presOf" srcId="{2BAA9467-67C9-41F0-869E-95E3BB82208B}" destId="{EBE42166-4628-4F1D-9E84-2E919B5B4BA2}" srcOrd="0" destOrd="0" presId="urn:microsoft.com/office/officeart/2005/8/layout/cycle3"/>
    <dgm:cxn modelId="{533E5AED-B0DC-1540-BEDA-C34D4D251E03}" type="presOf" srcId="{83B5209D-AC7A-AB42-9A4C-BF66351B16CE}" destId="{2EA05850-AF8A-A54A-BF30-1DB0EBD4DE22}" srcOrd="0" destOrd="0" presId="urn:microsoft.com/office/officeart/2005/8/layout/cycle3"/>
    <dgm:cxn modelId="{7A1B83B4-7934-E844-8CA3-266E4AEE3856}" type="presOf" srcId="{04BC2B25-76B5-450F-B52E-595BE86076C3}" destId="{8717D1AD-1FE1-4920-9E18-A2D37474EB49}" srcOrd="0" destOrd="0" presId="urn:microsoft.com/office/officeart/2005/8/layout/cycle3"/>
    <dgm:cxn modelId="{D5CFD94F-082A-DC40-BD60-7966D5A28CCF}" type="presParOf" srcId="{574E9BD8-6BDC-4DB8-AEB0-3CE3195EDD71}" destId="{18B3B7BA-BA69-4018-BD62-F1F0841FB0C0}" srcOrd="0" destOrd="0" presId="urn:microsoft.com/office/officeart/2005/8/layout/cycle3"/>
    <dgm:cxn modelId="{F32AE064-C40F-9842-B117-9A346B250CF1}" type="presParOf" srcId="{18B3B7BA-BA69-4018-BD62-F1F0841FB0C0}" destId="{EBE42166-4628-4F1D-9E84-2E919B5B4BA2}" srcOrd="0" destOrd="0" presId="urn:microsoft.com/office/officeart/2005/8/layout/cycle3"/>
    <dgm:cxn modelId="{7EF99E56-4406-4346-950E-2CB007D98962}" type="presParOf" srcId="{18B3B7BA-BA69-4018-BD62-F1F0841FB0C0}" destId="{F12F4C71-0BB7-438F-934F-56288C469A42}" srcOrd="1" destOrd="0" presId="urn:microsoft.com/office/officeart/2005/8/layout/cycle3"/>
    <dgm:cxn modelId="{9843B045-19AC-C04E-8A2B-FAE8B1B4EA61}" type="presParOf" srcId="{18B3B7BA-BA69-4018-BD62-F1F0841FB0C0}" destId="{88748113-8BBD-4595-9C1A-64B092AC54F0}" srcOrd="2" destOrd="0" presId="urn:microsoft.com/office/officeart/2005/8/layout/cycle3"/>
    <dgm:cxn modelId="{79F9867D-FC6D-C240-ADE9-A169F522D335}" type="presParOf" srcId="{18B3B7BA-BA69-4018-BD62-F1F0841FB0C0}" destId="{2EA05850-AF8A-A54A-BF30-1DB0EBD4DE22}" srcOrd="3" destOrd="0" presId="urn:microsoft.com/office/officeart/2005/8/layout/cycle3"/>
    <dgm:cxn modelId="{AFEEFFDC-8587-104E-9229-9A344C859F62}" type="presParOf" srcId="{18B3B7BA-BA69-4018-BD62-F1F0841FB0C0}" destId="{EB871916-48CA-4D96-998F-34D5FFE59FC4}" srcOrd="4" destOrd="0" presId="urn:microsoft.com/office/officeart/2005/8/layout/cycle3"/>
    <dgm:cxn modelId="{9B5DDFF0-3A7E-924B-AC26-872092084D97}" type="presParOf" srcId="{18B3B7BA-BA69-4018-BD62-F1F0841FB0C0}" destId="{8717D1AD-1FE1-4920-9E18-A2D37474EB49}" srcOrd="5" destOrd="0" presId="urn:microsoft.com/office/officeart/2005/8/layout/cycle3"/>
    <dgm:cxn modelId="{5F918703-EA9B-174D-803B-FE0460F452B3}" type="presParOf" srcId="{18B3B7BA-BA69-4018-BD62-F1F0841FB0C0}" destId="{700DFDF7-3F27-47C4-8BAE-EBD543CB903B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F4C71-0BB7-438F-934F-56288C469A42}">
      <dsp:nvSpPr>
        <dsp:cNvPr id="0" name=""/>
        <dsp:cNvSpPr/>
      </dsp:nvSpPr>
      <dsp:spPr>
        <a:xfrm>
          <a:off x="383547" y="-18010"/>
          <a:ext cx="3912020" cy="3912020"/>
        </a:xfrm>
        <a:prstGeom prst="circularArrow">
          <a:avLst>
            <a:gd name="adj1" fmla="val 5274"/>
            <a:gd name="adj2" fmla="val 312630"/>
            <a:gd name="adj3" fmla="val 14177492"/>
            <a:gd name="adj4" fmla="val 17156713"/>
            <a:gd name="adj5" fmla="val 547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tint val="4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BE42166-4628-4F1D-9E84-2E919B5B4BA2}">
      <dsp:nvSpPr>
        <dsp:cNvPr id="0" name=""/>
        <dsp:cNvSpPr/>
      </dsp:nvSpPr>
      <dsp:spPr>
        <a:xfrm>
          <a:off x="1519661" y="-42271"/>
          <a:ext cx="1529865" cy="8221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Setting Quality Objectives</a:t>
          </a:r>
        </a:p>
      </dsp:txBody>
      <dsp:txXfrm>
        <a:off x="1559793" y="-2139"/>
        <a:ext cx="1449601" cy="741841"/>
      </dsp:txXfrm>
    </dsp:sp>
    <dsp:sp modelId="{88748113-8BBD-4595-9C1A-64B092AC54F0}">
      <dsp:nvSpPr>
        <dsp:cNvPr id="0" name=""/>
        <dsp:cNvSpPr/>
      </dsp:nvSpPr>
      <dsp:spPr>
        <a:xfrm>
          <a:off x="2952329" y="864091"/>
          <a:ext cx="1531626" cy="103621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Designing and implementing the indicators &amp; metrics</a:t>
          </a:r>
          <a:endParaRPr lang="en-US" sz="1400" kern="1200" dirty="0"/>
        </a:p>
      </dsp:txBody>
      <dsp:txXfrm>
        <a:off x="3002913" y="914675"/>
        <a:ext cx="1430458" cy="935045"/>
      </dsp:txXfrm>
    </dsp:sp>
    <dsp:sp modelId="{2EA05850-AF8A-A54A-BF30-1DB0EBD4DE22}">
      <dsp:nvSpPr>
        <dsp:cNvPr id="0" name=""/>
        <dsp:cNvSpPr/>
      </dsp:nvSpPr>
      <dsp:spPr>
        <a:xfrm>
          <a:off x="3043497" y="2130819"/>
          <a:ext cx="1539123" cy="8592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Implementing the Quality Model</a:t>
          </a:r>
          <a:endParaRPr lang="en-US" sz="1400" kern="1200" dirty="0"/>
        </a:p>
      </dsp:txBody>
      <dsp:txXfrm>
        <a:off x="3085443" y="2172765"/>
        <a:ext cx="1455231" cy="775372"/>
      </dsp:txXfrm>
    </dsp:sp>
    <dsp:sp modelId="{EB871916-48CA-4D96-998F-34D5FFE59FC4}">
      <dsp:nvSpPr>
        <dsp:cNvPr id="0" name=""/>
        <dsp:cNvSpPr/>
      </dsp:nvSpPr>
      <dsp:spPr>
        <a:xfrm>
          <a:off x="1656182" y="3096344"/>
          <a:ext cx="1321806" cy="7757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Data collection and tracking</a:t>
          </a:r>
          <a:endParaRPr lang="en-US" sz="1400" kern="1200" dirty="0"/>
        </a:p>
      </dsp:txBody>
      <dsp:txXfrm>
        <a:off x="1694050" y="3134212"/>
        <a:ext cx="1246070" cy="700002"/>
      </dsp:txXfrm>
    </dsp:sp>
    <dsp:sp modelId="{8717D1AD-1FE1-4920-9E18-A2D37474EB49}">
      <dsp:nvSpPr>
        <dsp:cNvPr id="0" name=""/>
        <dsp:cNvSpPr/>
      </dsp:nvSpPr>
      <dsp:spPr>
        <a:xfrm>
          <a:off x="152490" y="2144233"/>
          <a:ext cx="1349835" cy="7546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Analysing the measurement results</a:t>
          </a:r>
          <a:r>
            <a:rPr lang="en-GB" sz="1400" b="1" kern="1200" dirty="0" smtClean="0"/>
            <a:t> </a:t>
          </a:r>
          <a:endParaRPr lang="en-US" sz="1400" kern="1200" dirty="0"/>
        </a:p>
      </dsp:txBody>
      <dsp:txXfrm>
        <a:off x="189329" y="2181072"/>
        <a:ext cx="1276157" cy="680967"/>
      </dsp:txXfrm>
    </dsp:sp>
    <dsp:sp modelId="{700DFDF7-3F27-47C4-8BAE-EBD543CB903B}">
      <dsp:nvSpPr>
        <dsp:cNvPr id="0" name=""/>
        <dsp:cNvSpPr/>
      </dsp:nvSpPr>
      <dsp:spPr>
        <a:xfrm>
          <a:off x="72012" y="936100"/>
          <a:ext cx="1460474" cy="774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Making improvements</a:t>
          </a:r>
          <a:endParaRPr lang="en-US" sz="1400" kern="1200" dirty="0"/>
        </a:p>
      </dsp:txBody>
      <dsp:txXfrm>
        <a:off x="109825" y="973913"/>
        <a:ext cx="1384848" cy="698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5F09A-16DB-074A-A4C5-D45F65FF678E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1CD1B-AA51-8A4C-996D-CA1D6F8A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2ADA6-987F-2844-8A08-59524D66C1B9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3BC6F-92D1-6B41-99D5-22CEC6AC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8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3BC6F-92D1-6B41-99D5-22CEC6ACB7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3BC6F-92D1-6B41-99D5-22CEC6ACB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3BC6F-92D1-6B41-99D5-22CEC6ACB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5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3BC6F-92D1-6B41-99D5-22CEC6ACB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1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3BC6F-92D1-6B41-99D5-22CEC6ACB7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4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3BC6F-92D1-6B41-99D5-22CEC6ACB7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4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3BC6F-92D1-6B41-99D5-22CEC6ACB7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2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C8DC33C-1884-495F-8D29-2F95E4375F2A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337A95-E4F0-4948-8E5E-A9F8E1A3DC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3 Imagen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48263" y="44624"/>
            <a:ext cx="211703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C33C-1884-495F-8D29-2F95E4375F2A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7A95-E4F0-4948-8E5E-A9F8E1A3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C33C-1884-495F-8D29-2F95E4375F2A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337A95-E4F0-4948-8E5E-A9F8E1A3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C33C-1884-495F-8D29-2F95E4375F2A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7A95-E4F0-4948-8E5E-A9F8E1A3DC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8DC33C-1884-495F-8D29-2F95E4375F2A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337A95-E4F0-4948-8E5E-A9F8E1A3DC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3 Imagen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48263" y="44624"/>
            <a:ext cx="211703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C33C-1884-495F-8D29-2F95E4375F2A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7A95-E4F0-4948-8E5E-A9F8E1A3DC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C33C-1884-495F-8D29-2F95E4375F2A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7A95-E4F0-4948-8E5E-A9F8E1A3DC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C33C-1884-495F-8D29-2F95E4375F2A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7A95-E4F0-4948-8E5E-A9F8E1A3DC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C33C-1884-495F-8D29-2F95E4375F2A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7A95-E4F0-4948-8E5E-A9F8E1A3DC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3420960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C33C-1884-495F-8D29-2F95E4375F2A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337A95-E4F0-4948-8E5E-A9F8E1A3DC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168364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3 Imagen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48263" y="44624"/>
            <a:ext cx="211703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C33C-1884-495F-8D29-2F95E4375F2A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7A95-E4F0-4948-8E5E-A9F8E1A3DC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79712" y="152400"/>
            <a:ext cx="6984776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728" y="355847"/>
            <a:ext cx="6638532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DC8DC33C-1884-495F-8D29-2F95E4375F2A}" type="datetimeFigureOut">
              <a:rPr lang="en-US" smtClean="0"/>
              <a:t>22.06.2015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8337A95-E4F0-4948-8E5E-A9F8E1A3DC2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3 Imagen"/>
          <p:cNvPicPr/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30926"/>
            <a:ext cx="199898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6324600" cy="2829024"/>
          </a:xfrm>
        </p:spPr>
        <p:txBody>
          <a:bodyPr/>
          <a:lstStyle/>
          <a:p>
            <a:pPr algn="l"/>
            <a:r>
              <a:rPr lang="en-US" dirty="0" smtClean="0"/>
              <a:t>U-</a:t>
            </a:r>
            <a:r>
              <a:rPr lang="en-US" dirty="0" err="1" smtClean="0"/>
              <a:t>Qasar</a:t>
            </a:r>
            <a:r>
              <a:rPr lang="en-US" dirty="0" smtClean="0"/>
              <a:t> Methodology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Aalto University, Finland</a:t>
            </a:r>
            <a:br>
              <a:rPr lang="en-US" sz="2000" dirty="0" smtClean="0"/>
            </a:br>
            <a:r>
              <a:rPr lang="en-US" sz="1400" dirty="0" smtClean="0">
                <a:latin typeface="Arial"/>
                <a:cs typeface="Arial"/>
              </a:rPr>
              <a:t>Juha Itkonen</a:t>
            </a:r>
            <a:br>
              <a:rPr lang="en-US" sz="1400" dirty="0" smtClean="0">
                <a:latin typeface="Arial"/>
                <a:cs typeface="Arial"/>
              </a:rPr>
            </a:br>
            <a:r>
              <a:rPr lang="en-US" sz="1400" dirty="0" err="1" smtClean="0">
                <a:latin typeface="Arial"/>
                <a:cs typeface="Arial"/>
              </a:rPr>
              <a:t>Pia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Lindqvist</a:t>
            </a:r>
            <a:r>
              <a:rPr lang="en-US" sz="1400" dirty="0" smtClean="0">
                <a:latin typeface="Arial"/>
                <a:cs typeface="Arial"/>
              </a:rPr>
              <a:t/>
            </a:r>
            <a:br>
              <a:rPr lang="en-US" sz="1400" dirty="0" smtClean="0">
                <a:latin typeface="Arial"/>
                <a:cs typeface="Arial"/>
              </a:rPr>
            </a:br>
            <a:r>
              <a:rPr lang="en-US" sz="1400" dirty="0" smtClean="0">
                <a:latin typeface="Arial"/>
                <a:cs typeface="Arial"/>
              </a:rPr>
              <a:t/>
            </a:r>
            <a:br>
              <a:rPr lang="en-US" sz="1400" dirty="0" smtClean="0">
                <a:latin typeface="Arial"/>
                <a:cs typeface="Arial"/>
              </a:rPr>
            </a:br>
            <a:r>
              <a:rPr lang="en-US" sz="2000" dirty="0" smtClean="0"/>
              <a:t>SINTEF, Norway</a:t>
            </a:r>
            <a:br>
              <a:rPr lang="en-US" sz="2000" dirty="0" smtClean="0"/>
            </a:br>
            <a:r>
              <a:rPr lang="en-US" sz="1400" dirty="0" err="1" smtClean="0">
                <a:latin typeface="Arial"/>
                <a:cs typeface="Arial"/>
              </a:rPr>
              <a:t>Børge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Haugset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07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99" y="2132856"/>
            <a:ext cx="4829449" cy="32403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23528" y="3212976"/>
            <a:ext cx="3960440" cy="864096"/>
            <a:chOff x="323528" y="3212976"/>
            <a:chExt cx="3960440" cy="86409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3275983"/>
              <a:ext cx="13681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Corbel"/>
                  <a:cs typeface="Corbel"/>
                </a:rPr>
                <a:t>Techniques</a:t>
              </a:r>
            </a:p>
            <a:p>
              <a:r>
                <a:rPr lang="en-GB" sz="1400" b="1" dirty="0" smtClean="0">
                  <a:latin typeface="Corbel"/>
                  <a:cs typeface="Corbel"/>
                </a:rPr>
                <a:t>for defining</a:t>
              </a:r>
            </a:p>
            <a:p>
              <a:r>
                <a:rPr lang="en-GB" sz="1400" b="1" dirty="0" smtClean="0">
                  <a:latin typeface="Corbel"/>
                  <a:cs typeface="Corbel"/>
                </a:rPr>
                <a:t>quality metrics</a:t>
              </a:r>
              <a:endParaRPr lang="en-GB" sz="1400" b="1" dirty="0" smtClean="0">
                <a:solidFill>
                  <a:schemeClr val="accent1"/>
                </a:solidFill>
                <a:latin typeface="Corbel"/>
                <a:cs typeface="Corbel"/>
              </a:endParaRPr>
            </a:p>
          </p:txBody>
        </p:sp>
        <p:sp>
          <p:nvSpPr>
            <p:cNvPr id="10" name="Line Callout 1 9"/>
            <p:cNvSpPr/>
            <p:nvPr/>
          </p:nvSpPr>
          <p:spPr>
            <a:xfrm>
              <a:off x="3707904" y="3212976"/>
              <a:ext cx="576064" cy="864096"/>
            </a:xfrm>
            <a:prstGeom prst="borderCallout1">
              <a:avLst>
                <a:gd name="adj1" fmla="val 18750"/>
                <a:gd name="adj2" fmla="val -8333"/>
                <a:gd name="adj3" fmla="val 58929"/>
                <a:gd name="adj4" fmla="val -390455"/>
              </a:avLst>
            </a:prstGeom>
            <a:no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04048" y="2276872"/>
            <a:ext cx="3600400" cy="882680"/>
            <a:chOff x="5004048" y="2276872"/>
            <a:chExt cx="3600400" cy="882680"/>
          </a:xfrm>
        </p:grpSpPr>
        <p:sp>
          <p:nvSpPr>
            <p:cNvPr id="8" name="TextBox 7"/>
            <p:cNvSpPr txBox="1"/>
            <p:nvPr/>
          </p:nvSpPr>
          <p:spPr>
            <a:xfrm>
              <a:off x="7092280" y="2420888"/>
              <a:ext cx="15121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Corbel"/>
                  <a:cs typeface="Corbel"/>
                </a:rPr>
                <a:t>Techniques</a:t>
              </a:r>
              <a:r>
                <a:rPr lang="en-GB" sz="1400" b="1" dirty="0">
                  <a:latin typeface="Corbel"/>
                  <a:cs typeface="Corbel"/>
                </a:rPr>
                <a:t> </a:t>
              </a:r>
              <a:r>
                <a:rPr lang="en-GB" sz="1400" b="1" dirty="0" smtClean="0">
                  <a:latin typeface="Corbel"/>
                  <a:cs typeface="Corbel"/>
                </a:rPr>
                <a:t>for analysing the metric data</a:t>
              </a:r>
              <a:endParaRPr lang="en-GB" sz="1400" b="1" dirty="0" smtClean="0">
                <a:solidFill>
                  <a:srgbClr val="80B606"/>
                </a:solidFill>
                <a:latin typeface="Corbel"/>
                <a:cs typeface="Corbel"/>
              </a:endParaRPr>
            </a:p>
          </p:txBody>
        </p:sp>
        <p:sp>
          <p:nvSpPr>
            <p:cNvPr id="11" name="Line Callout 1 10"/>
            <p:cNvSpPr/>
            <p:nvPr/>
          </p:nvSpPr>
          <p:spPr>
            <a:xfrm flipH="1">
              <a:off x="5004048" y="2276872"/>
              <a:ext cx="864096" cy="648072"/>
            </a:xfrm>
            <a:prstGeom prst="borderCallout1">
              <a:avLst>
                <a:gd name="adj1" fmla="val 18750"/>
                <a:gd name="adj2" fmla="val -8333"/>
                <a:gd name="adj3" fmla="val 95784"/>
                <a:gd name="adj4" fmla="val -143758"/>
              </a:avLst>
            </a:prstGeom>
            <a:no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31840" y="4509120"/>
            <a:ext cx="2880320" cy="2016224"/>
            <a:chOff x="3131840" y="4509120"/>
            <a:chExt cx="2880320" cy="2016224"/>
          </a:xfrm>
        </p:grpSpPr>
        <p:sp>
          <p:nvSpPr>
            <p:cNvPr id="7" name="TextBox 6"/>
            <p:cNvSpPr txBox="1"/>
            <p:nvPr/>
          </p:nvSpPr>
          <p:spPr>
            <a:xfrm>
              <a:off x="3131840" y="5786680"/>
              <a:ext cx="24482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Corbel"/>
                  <a:cs typeface="Corbel"/>
                </a:rPr>
                <a:t>Techniques for identifying quality goals and needs of stakeholders</a:t>
              </a:r>
              <a:endParaRPr lang="en-GB" sz="1400" b="1" dirty="0" smtClean="0">
                <a:solidFill>
                  <a:srgbClr val="80B606"/>
                </a:solidFill>
                <a:latin typeface="Corbel"/>
                <a:cs typeface="Corbel"/>
              </a:endParaRPr>
            </a:p>
          </p:txBody>
        </p:sp>
        <p:sp>
          <p:nvSpPr>
            <p:cNvPr id="12" name="Line Callout 1 11"/>
            <p:cNvSpPr/>
            <p:nvPr/>
          </p:nvSpPr>
          <p:spPr>
            <a:xfrm>
              <a:off x="5148064" y="4509120"/>
              <a:ext cx="864096" cy="864096"/>
            </a:xfrm>
            <a:prstGeom prst="borderCallout1">
              <a:avLst>
                <a:gd name="adj1" fmla="val 110738"/>
                <a:gd name="adj2" fmla="val 36079"/>
                <a:gd name="adj3" fmla="val 146687"/>
                <a:gd name="adj4" fmla="val -56309"/>
              </a:avLst>
            </a:prstGeom>
            <a:no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urved Down Arrow 12"/>
          <p:cNvSpPr/>
          <p:nvPr/>
        </p:nvSpPr>
        <p:spPr>
          <a:xfrm rot="5080781">
            <a:off x="5408373" y="3479396"/>
            <a:ext cx="1884172" cy="61663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732240" y="3753036"/>
            <a:ext cx="2057945" cy="1332728"/>
            <a:chOff x="6732240" y="3753036"/>
            <a:chExt cx="2057945" cy="1332728"/>
          </a:xfrm>
        </p:grpSpPr>
        <p:sp>
          <p:nvSpPr>
            <p:cNvPr id="6" name="TextBox 5"/>
            <p:cNvSpPr txBox="1"/>
            <p:nvPr/>
          </p:nvSpPr>
          <p:spPr>
            <a:xfrm>
              <a:off x="7092280" y="4131657"/>
              <a:ext cx="16979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>
                  <a:latin typeface="Corbel"/>
                  <a:cs typeface="Corbel"/>
                </a:rPr>
                <a:t>Techniques for providing feedback on achieved quality to stakeholders</a:t>
              </a:r>
              <a:endParaRPr lang="en-GB" sz="1400" b="1" dirty="0" smtClean="0">
                <a:solidFill>
                  <a:srgbClr val="80B606"/>
                </a:solidFill>
                <a:latin typeface="Corbel"/>
                <a:cs typeface="Corbel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732240" y="3753036"/>
              <a:ext cx="720080" cy="324036"/>
            </a:xfrm>
            <a:prstGeom prst="line">
              <a:avLst/>
            </a:prstGeom>
            <a:ln w="57150" cmpd="sng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87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be 13"/>
          <p:cNvSpPr/>
          <p:nvPr/>
        </p:nvSpPr>
        <p:spPr>
          <a:xfrm>
            <a:off x="323528" y="4005064"/>
            <a:ext cx="6336704" cy="2736304"/>
          </a:xfrm>
          <a:prstGeom prst="cub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U-QASAR Platform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32316672"/>
              </p:ext>
            </p:extLst>
          </p:nvPr>
        </p:nvGraphicFramePr>
        <p:xfrm>
          <a:off x="1115616" y="1556792"/>
          <a:ext cx="460851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159752" y="1603592"/>
            <a:ext cx="1675660" cy="1673352"/>
          </a:xfrm>
        </p:spPr>
        <p:txBody>
          <a:bodyPr/>
          <a:lstStyle/>
          <a:p>
            <a:r>
              <a:rPr lang="en-US" dirty="0" smtClean="0"/>
              <a:t>Overview of the method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7159752" y="3276944"/>
            <a:ext cx="1673352" cy="2816352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9" name="Folded Corner 8"/>
          <p:cNvSpPr/>
          <p:nvPr/>
        </p:nvSpPr>
        <p:spPr>
          <a:xfrm>
            <a:off x="4644008" y="1124744"/>
            <a:ext cx="1080120" cy="648072"/>
          </a:xfrm>
          <a:prstGeom prst="foldedCorner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90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Workshop techniques</a:t>
            </a:r>
            <a:endParaRPr lang="en-US" sz="1400" dirty="0"/>
          </a:p>
        </p:txBody>
      </p:sp>
      <p:sp>
        <p:nvSpPr>
          <p:cNvPr id="11" name="Folded Corner 10"/>
          <p:cNvSpPr/>
          <p:nvPr/>
        </p:nvSpPr>
        <p:spPr>
          <a:xfrm>
            <a:off x="5796136" y="2204864"/>
            <a:ext cx="1080120" cy="648072"/>
          </a:xfrm>
          <a:prstGeom prst="foldedCorner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90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Templates</a:t>
            </a:r>
            <a:endParaRPr lang="en-US" sz="1400" dirty="0"/>
          </a:p>
        </p:txBody>
      </p:sp>
      <p:sp>
        <p:nvSpPr>
          <p:cNvPr id="12" name="Folded Corner 11"/>
          <p:cNvSpPr/>
          <p:nvPr/>
        </p:nvSpPr>
        <p:spPr>
          <a:xfrm>
            <a:off x="467544" y="1484784"/>
            <a:ext cx="1080120" cy="648072"/>
          </a:xfrm>
          <a:prstGeom prst="foldedCorner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90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Checklists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2699792" y="404664"/>
            <a:ext cx="1296144" cy="720080"/>
          </a:xfrm>
          <a:prstGeom prst="foldedCorner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90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 &amp; Instructions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611560" y="260648"/>
            <a:ext cx="1224136" cy="648072"/>
          </a:xfrm>
          <a:prstGeom prst="foldedCorner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90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Background &amp; Concepts</a:t>
            </a:r>
            <a:endParaRPr lang="en-US" sz="1400" dirty="0"/>
          </a:p>
        </p:txBody>
      </p:sp>
      <p:sp>
        <p:nvSpPr>
          <p:cNvPr id="16" name="Folded Corner 15"/>
          <p:cNvSpPr/>
          <p:nvPr/>
        </p:nvSpPr>
        <p:spPr>
          <a:xfrm>
            <a:off x="5652120" y="260648"/>
            <a:ext cx="1080120" cy="648072"/>
          </a:xfrm>
          <a:prstGeom prst="foldedCorner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90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Adaptation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114696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quality model… what?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5292080" y="1988840"/>
            <a:ext cx="3672408" cy="1944216"/>
          </a:xfrm>
          <a:prstGeom prst="wedgeEllipseCallout">
            <a:avLst>
              <a:gd name="adj1" fmla="val -59951"/>
              <a:gd name="adj2" fmla="val 33621"/>
            </a:avLst>
          </a:prstGeom>
          <a:solidFill>
            <a:srgbClr val="437AFF">
              <a:alpha val="42000"/>
            </a:srgb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700"/>
              </a:spcBef>
              <a:spcAft>
                <a:spcPts val="30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ea typeface="Times New Roman"/>
                <a:cs typeface="Times New Roman"/>
              </a:rPr>
              <a:t>“A quality model includes one or several quality objectives. Quality objectives are described by one or several quality indicators. Quality indicators are measured by quality metrics.”</a:t>
            </a:r>
            <a:endParaRPr lang="en-US" sz="1200" dirty="0">
              <a:effectLst/>
              <a:ea typeface="Times New Roman"/>
              <a:cs typeface="Times New Roman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2132856"/>
            <a:ext cx="4532383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65466"/>
                </a:solidFill>
              </a:rPr>
              <a:t>“A quality model is </a:t>
            </a:r>
            <a:r>
              <a:rPr lang="en-US" dirty="0" smtClean="0">
                <a:solidFill>
                  <a:schemeClr val="accent1"/>
                </a:solidFill>
              </a:rPr>
              <a:t>a practical definition</a:t>
            </a:r>
            <a:r>
              <a:rPr lang="en-US" dirty="0" smtClean="0">
                <a:solidFill>
                  <a:srgbClr val="465466"/>
                </a:solidFill>
              </a:rPr>
              <a:t> of quality in a project”</a:t>
            </a:r>
            <a:endParaRPr lang="en-US" dirty="0">
              <a:solidFill>
                <a:srgbClr val="465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1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9" y="2132856"/>
            <a:ext cx="8417955" cy="4248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Quality objectives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630932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900" dirty="0" smtClean="0"/>
              <a:t>By ISO</a:t>
            </a:r>
            <a:r>
              <a:rPr lang="en-US" sz="900" dirty="0"/>
              <a:t>/IEC 25010 Quality </a:t>
            </a:r>
            <a:r>
              <a:rPr lang="en-US" sz="900" dirty="0" smtClean="0"/>
              <a:t>model (</a:t>
            </a:r>
            <a:r>
              <a:rPr lang="en-US" sz="900" dirty="0"/>
              <a:t>ISO/IEC 2010)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628800"/>
            <a:ext cx="711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“A quality objective is </a:t>
            </a:r>
            <a:r>
              <a:rPr lang="en-US" dirty="0" smtClean="0">
                <a:solidFill>
                  <a:schemeClr val="accent1"/>
                </a:solidFill>
              </a:rPr>
              <a:t>a high-level viewpoint</a:t>
            </a:r>
            <a:r>
              <a:rPr lang="en-US" dirty="0" smtClean="0">
                <a:solidFill>
                  <a:schemeClr val="tx2"/>
                </a:solidFill>
              </a:rPr>
              <a:t> to a certain characteristic”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3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ee-silhouette-winter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288" r="100000">
                        <a14:backgroundMark x1="61588" y1="9071" x2="61588" y2="9071"/>
                        <a14:backgroundMark x1="24034" y1="32965" x2="24034" y2="329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20888"/>
            <a:ext cx="4438650" cy="430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332656"/>
            <a:ext cx="6638532" cy="1054394"/>
          </a:xfrm>
        </p:spPr>
        <p:txBody>
          <a:bodyPr/>
          <a:lstStyle/>
          <a:p>
            <a:r>
              <a:rPr lang="en-US" dirty="0" smtClean="0"/>
              <a:t>Process Quality objectives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11760" y="2132856"/>
            <a:ext cx="2376264" cy="864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process</a:t>
            </a:r>
          </a:p>
          <a:p>
            <a:pPr algn="ctr"/>
            <a:r>
              <a:rPr lang="en-US" dirty="0" smtClean="0"/>
              <a:t>conformance</a:t>
            </a:r>
          </a:p>
        </p:txBody>
      </p:sp>
      <p:sp>
        <p:nvSpPr>
          <p:cNvPr id="9" name="Oval 8"/>
          <p:cNvSpPr/>
          <p:nvPr/>
        </p:nvSpPr>
        <p:spPr>
          <a:xfrm>
            <a:off x="755576" y="4149080"/>
            <a:ext cx="2952328" cy="1080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 development process conformance</a:t>
            </a:r>
          </a:p>
        </p:txBody>
      </p:sp>
      <p:sp>
        <p:nvSpPr>
          <p:cNvPr id="10" name="Oval 9"/>
          <p:cNvSpPr/>
          <p:nvPr/>
        </p:nvSpPr>
        <p:spPr>
          <a:xfrm>
            <a:off x="4644008" y="2132856"/>
            <a:ext cx="2376264" cy="864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process</a:t>
            </a:r>
          </a:p>
          <a:p>
            <a:pPr algn="ctr"/>
            <a:r>
              <a:rPr lang="en-US" dirty="0" smtClean="0"/>
              <a:t>conformance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24128" y="2924944"/>
            <a:ext cx="2376264" cy="864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Contract conformance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48064" y="3861048"/>
            <a:ext cx="2376264" cy="864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</a:p>
          <a:p>
            <a:pPr algn="ctr"/>
            <a:r>
              <a:rPr lang="en-US" dirty="0" smtClean="0"/>
              <a:t>conformance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331640" y="2996952"/>
            <a:ext cx="2808312" cy="864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&amp; policy</a:t>
            </a:r>
          </a:p>
          <a:p>
            <a:pPr algn="ctr"/>
            <a:r>
              <a:rPr lang="en-US" dirty="0" smtClean="0"/>
              <a:t>conformance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1628800"/>
            <a:ext cx="711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“A quality objective is </a:t>
            </a:r>
            <a:r>
              <a:rPr lang="en-US" dirty="0" smtClean="0">
                <a:solidFill>
                  <a:schemeClr val="accent1"/>
                </a:solidFill>
              </a:rPr>
              <a:t>a high-level viewpoint</a:t>
            </a:r>
            <a:r>
              <a:rPr lang="en-US" dirty="0" smtClean="0">
                <a:solidFill>
                  <a:schemeClr val="tx2"/>
                </a:solidFill>
              </a:rPr>
              <a:t> to a certain characteristic”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7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636912"/>
            <a:ext cx="3600400" cy="75591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1800" dirty="0" smtClean="0">
                <a:solidFill>
                  <a:srgbClr val="80B606"/>
                </a:solidFill>
              </a:rPr>
              <a:t>Quality objective:</a:t>
            </a:r>
          </a:p>
          <a:p>
            <a:pPr marL="45720" indent="0" algn="ctr">
              <a:buNone/>
            </a:pPr>
            <a:r>
              <a:rPr lang="en-US" sz="1800" dirty="0" smtClean="0"/>
              <a:t>Functional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example!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987824" y="5517232"/>
            <a:ext cx="2448272" cy="1043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80B606"/>
                </a:solidFill>
              </a:rPr>
              <a:t>Metric 1: </a:t>
            </a:r>
            <a:r>
              <a:rPr lang="en-US" sz="1400" dirty="0" smtClean="0"/>
              <a:t>TLOC / LOC</a:t>
            </a:r>
          </a:p>
          <a:p>
            <a:pPr marL="45720" indent="0">
              <a:buNone/>
            </a:pPr>
            <a:endParaRPr lang="en-US" sz="1400" dirty="0" smtClean="0"/>
          </a:p>
          <a:p>
            <a:r>
              <a:rPr lang="en-US" sz="1400" dirty="0" smtClean="0">
                <a:solidFill>
                  <a:srgbClr val="80B606"/>
                </a:solidFill>
              </a:rPr>
              <a:t>Metric 2: </a:t>
            </a:r>
            <a:r>
              <a:rPr lang="en-US" sz="1400" dirty="0" smtClean="0"/>
              <a:t>Control structure coverage</a:t>
            </a:r>
            <a:endParaRPr lang="en-US" sz="1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51521" y="5445224"/>
            <a:ext cx="2448271" cy="1043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80B606"/>
                </a:solidFill>
              </a:rPr>
              <a:t>Metric 1: </a:t>
            </a:r>
            <a:r>
              <a:rPr lang="en-US" sz="1400" dirty="0" smtClean="0"/>
              <a:t>Fix rate</a:t>
            </a:r>
          </a:p>
          <a:p>
            <a:pPr marL="45720" indent="0">
              <a:buNone/>
            </a:pPr>
            <a:endParaRPr lang="en-US" sz="1400" dirty="0" smtClean="0"/>
          </a:p>
          <a:p>
            <a:r>
              <a:rPr lang="en-US" sz="1400" dirty="0" smtClean="0">
                <a:solidFill>
                  <a:srgbClr val="80B606"/>
                </a:solidFill>
              </a:rPr>
              <a:t>Metric 2: </a:t>
            </a:r>
            <a:r>
              <a:rPr lang="en-US" sz="1400" dirty="0" smtClean="0"/>
              <a:t>Amount of open blocker defects</a:t>
            </a:r>
            <a:endParaRPr lang="en-US" sz="1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2041" y="4293096"/>
            <a:ext cx="5602087" cy="431999"/>
            <a:chOff x="122041" y="4293096"/>
            <a:chExt cx="5602087" cy="431999"/>
          </a:xfrm>
        </p:grpSpPr>
        <p:sp>
          <p:nvSpPr>
            <p:cNvPr id="7" name="Content Placeholder 1"/>
            <p:cNvSpPr txBox="1">
              <a:spLocks/>
            </p:cNvSpPr>
            <p:nvPr/>
          </p:nvSpPr>
          <p:spPr>
            <a:xfrm>
              <a:off x="2771800" y="4293096"/>
              <a:ext cx="2952328" cy="4236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7432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sz="2000" kern="1200" spc="15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86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800" kern="1200" spc="1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§"/>
                <a:defRPr sz="1600" kern="1200" spc="1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 pitchFamily="2" charset="2"/>
                <a:buChar char="§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" pitchFamily="2" charset="2"/>
                <a:buChar char="§"/>
                <a:defRPr sz="1300" kern="1200" spc="1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§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377440" indent="-18288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Wingdings" pitchFamily="2" charset="2"/>
                <a:buChar char="§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None/>
              </a:pPr>
              <a:r>
                <a:rPr lang="en-US" sz="1600" dirty="0" smtClean="0">
                  <a:solidFill>
                    <a:srgbClr val="80B606"/>
                  </a:solidFill>
                </a:rPr>
                <a:t>Indicator 2: </a:t>
              </a:r>
              <a:r>
                <a:rPr lang="en-US" sz="1600" dirty="0" smtClean="0"/>
                <a:t>Test coverage</a:t>
              </a:r>
            </a:p>
          </p:txBody>
        </p:sp>
        <p:sp>
          <p:nvSpPr>
            <p:cNvPr id="8" name="Content Placeholder 1"/>
            <p:cNvSpPr txBox="1">
              <a:spLocks/>
            </p:cNvSpPr>
            <p:nvPr/>
          </p:nvSpPr>
          <p:spPr>
            <a:xfrm>
              <a:off x="122041" y="4293096"/>
              <a:ext cx="2649759" cy="431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7432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sz="2000" kern="1200" spc="15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86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800" kern="1200" spc="1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§"/>
                <a:defRPr sz="1600" kern="1200" spc="1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 pitchFamily="2" charset="2"/>
                <a:buChar char="§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Wingdings" pitchFamily="2" charset="2"/>
                <a:buChar char="§"/>
                <a:defRPr sz="1300" kern="1200" spc="1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itchFamily="2" charset="2"/>
                <a:buChar char="§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377440" indent="-18288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Wingdings" pitchFamily="2" charset="2"/>
                <a:buChar char="§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" indent="0">
                <a:buNone/>
              </a:pPr>
              <a:r>
                <a:rPr lang="en-US" sz="1600" dirty="0" smtClean="0">
                  <a:solidFill>
                    <a:srgbClr val="80B606"/>
                  </a:solidFill>
                </a:rPr>
                <a:t>Indicator 1: </a:t>
              </a:r>
              <a:r>
                <a:rPr lang="en-US" sz="1600" dirty="0" smtClean="0"/>
                <a:t>Defect rate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259632" y="3501008"/>
            <a:ext cx="2704572" cy="720080"/>
            <a:chOff x="1259632" y="3501008"/>
            <a:chExt cx="2704572" cy="72008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491880" y="3501008"/>
              <a:ext cx="472324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259632" y="3501008"/>
              <a:ext cx="425954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>
            <a:off x="1187624" y="4725144"/>
            <a:ext cx="8384" cy="584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67944" y="4725144"/>
            <a:ext cx="8384" cy="584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"/>
          <p:cNvSpPr txBox="1">
            <a:spLocks/>
          </p:cNvSpPr>
          <p:nvPr/>
        </p:nvSpPr>
        <p:spPr>
          <a:xfrm>
            <a:off x="6012160" y="2636912"/>
            <a:ext cx="2972919" cy="75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 2" pitchFamily="18" charset="2"/>
              <a:buNone/>
            </a:pPr>
            <a:r>
              <a:rPr lang="en-US" sz="1800" dirty="0" smtClean="0">
                <a:solidFill>
                  <a:srgbClr val="80B606"/>
                </a:solidFill>
              </a:rPr>
              <a:t>Quality objective:</a:t>
            </a:r>
          </a:p>
          <a:p>
            <a:pPr marL="45720" indent="0" algn="ctr">
              <a:buNone/>
            </a:pPr>
            <a:r>
              <a:rPr lang="en-US" sz="1800" dirty="0" smtClean="0"/>
              <a:t>Reliability</a:t>
            </a:r>
            <a:endParaRPr lang="en-US" sz="1800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6444208" y="4293096"/>
            <a:ext cx="244827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600" dirty="0" smtClean="0">
                <a:solidFill>
                  <a:srgbClr val="80B606"/>
                </a:solidFill>
              </a:rPr>
              <a:t>Indicator 1: </a:t>
            </a:r>
            <a:r>
              <a:rPr lang="en-US" sz="1600" dirty="0" smtClean="0"/>
              <a:t>System availability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596336" y="3429000"/>
            <a:ext cx="8384" cy="800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"/>
          <p:cNvSpPr txBox="1">
            <a:spLocks/>
          </p:cNvSpPr>
          <p:nvPr/>
        </p:nvSpPr>
        <p:spPr>
          <a:xfrm>
            <a:off x="6660232" y="5517232"/>
            <a:ext cx="194421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80B606"/>
                </a:solidFill>
              </a:rPr>
              <a:t>Metric 1: </a:t>
            </a:r>
            <a:r>
              <a:rPr lang="en-US" sz="1400" dirty="0" smtClean="0">
                <a:solidFill>
                  <a:srgbClr val="465466"/>
                </a:solidFill>
              </a:rPr>
              <a:t>Mean time to failure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596336" y="4932784"/>
            <a:ext cx="8384" cy="584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936" y="1628800"/>
            <a:ext cx="1990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QUALITY MODEL</a:t>
            </a:r>
            <a:endParaRPr lang="en-US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419872" y="2132856"/>
            <a:ext cx="3168352" cy="432048"/>
            <a:chOff x="3419872" y="2132856"/>
            <a:chExt cx="3168352" cy="432048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3419872" y="2132856"/>
              <a:ext cx="64197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946246" y="2132856"/>
              <a:ext cx="64197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332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  <p:bldP spid="14" grpId="0"/>
      <p:bldP spid="17" grpId="0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>
          <a:xfrm>
            <a:off x="7162800" y="3049488"/>
            <a:ext cx="1676400" cy="2971800"/>
          </a:xfrm>
        </p:spPr>
        <p:txBody>
          <a:bodyPr/>
          <a:lstStyle/>
          <a:p>
            <a:r>
              <a:rPr lang="en-US" dirty="0" smtClean="0"/>
              <a:t>Outcome of an early phase test workshop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62800" y="1376136"/>
            <a:ext cx="1676400" cy="167335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AaltoHD:Users:pclindqv:Dropbox (Personal):DIPPA:UQasar:U-QASAR Master's Thesis:Pia Lindqvist:Master's thesis materials:Bremen case study analysis:Quality model proposals:Images:Aggregated_QO_topic_overview_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3672408" cy="547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altoHD:Users:pclindqv:Dropbox (Personal):DIPPA:UQasar:U-QASAR Master's Thesis:Pia Lindqvist:Master's thesis materials:Bremen case study analysis:Quality model proposals:Images:most_importa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00808"/>
            <a:ext cx="2975997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68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7665</TotalTime>
  <Words>273</Words>
  <Application>Microsoft Macintosh PowerPoint</Application>
  <PresentationFormat>On-screen Show (4:3)</PresentationFormat>
  <Paragraphs>65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U-Qasar Methodology  Aalto University, Finland Juha Itkonen Pia Lindqvist  SINTEF, Norway Børge Haugset</vt:lpstr>
      <vt:lpstr>Methodology STRUCTURE</vt:lpstr>
      <vt:lpstr>Overview of the method</vt:lpstr>
      <vt:lpstr>A quality model… what?</vt:lpstr>
      <vt:lpstr>Product Quality objectives</vt:lpstr>
      <vt:lpstr>Process Quality objectives</vt:lpstr>
      <vt:lpstr>example!</vt:lpstr>
      <vt:lpstr>example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Lehtinen Timo</dc:creator>
  <cp:lastModifiedBy>Juha Itkonen</cp:lastModifiedBy>
  <cp:revision>143</cp:revision>
  <cp:lastPrinted>2015-04-15T07:00:00Z</cp:lastPrinted>
  <dcterms:created xsi:type="dcterms:W3CDTF">2015-01-09T12:33:05Z</dcterms:created>
  <dcterms:modified xsi:type="dcterms:W3CDTF">2015-06-22T11:34:21Z</dcterms:modified>
</cp:coreProperties>
</file>