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7" r:id="rId3"/>
    <p:sldId id="257" r:id="rId4"/>
    <p:sldId id="259" r:id="rId5"/>
    <p:sldId id="260" r:id="rId6"/>
    <p:sldId id="276" r:id="rId7"/>
    <p:sldId id="261" r:id="rId8"/>
    <p:sldId id="262" r:id="rId9"/>
    <p:sldId id="263" r:id="rId10"/>
    <p:sldId id="264" r:id="rId11"/>
    <p:sldId id="265" r:id="rId12"/>
    <p:sldId id="266" r:id="rId13"/>
    <p:sldId id="267" r:id="rId14"/>
    <p:sldId id="268" r:id="rId15"/>
    <p:sldId id="269" r:id="rId16"/>
    <p:sldId id="278" r:id="rId17"/>
    <p:sldId id="279" r:id="rId18"/>
    <p:sldId id="280" r:id="rId19"/>
    <p:sldId id="272" r:id="rId20"/>
    <p:sldId id="271" r:id="rId21"/>
    <p:sldId id="282" r:id="rId22"/>
    <p:sldId id="288" r:id="rId23"/>
    <p:sldId id="283" r:id="rId24"/>
    <p:sldId id="284" r:id="rId25"/>
    <p:sldId id="285" r:id="rId26"/>
    <p:sldId id="286" r:id="rId27"/>
    <p:sldId id="281" r:id="rId28"/>
    <p:sldId id="274" r:id="rId29"/>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3" autoAdjust="0"/>
    <p:restoredTop sz="93891" autoAdjust="0"/>
  </p:normalViewPr>
  <p:slideViewPr>
    <p:cSldViewPr snapToGrid="0">
      <p:cViewPr varScale="1">
        <p:scale>
          <a:sx n="64" d="100"/>
          <a:sy n="64" d="100"/>
        </p:scale>
        <p:origin x="712" y="36"/>
      </p:cViewPr>
      <p:guideLst/>
    </p:cSldViewPr>
  </p:slideViewPr>
  <p:outlineViewPr>
    <p:cViewPr>
      <p:scale>
        <a:sx n="33" d="100"/>
        <a:sy n="33" d="100"/>
      </p:scale>
      <p:origin x="0" y="-3224"/>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520843A-45E5-4E68-8FA1-B20CD5D9B783}"/>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E803E049-804C-42B3-89D7-7569AE4DFCE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Datumsplatzhalter 3">
            <a:extLst>
              <a:ext uri="{FF2B5EF4-FFF2-40B4-BE49-F238E27FC236}">
                <a16:creationId xmlns:a16="http://schemas.microsoft.com/office/drawing/2014/main" id="{6EC9D1A7-4940-42BF-A37F-C7B3B59B8CE5}"/>
              </a:ext>
            </a:extLst>
          </p:cNvPr>
          <p:cNvSpPr>
            <a:spLocks noGrp="1"/>
          </p:cNvSpPr>
          <p:nvPr>
            <p:ph type="dt" sz="half" idx="10"/>
          </p:nvPr>
        </p:nvSpPr>
        <p:spPr/>
        <p:txBody>
          <a:bodyPr/>
          <a:lstStyle/>
          <a:p>
            <a:fld id="{A5185F80-CCF2-4617-929F-405AB636D02C}" type="datetimeFigureOut">
              <a:rPr lang="de-DE" smtClean="0"/>
              <a:t>06.04.2023</a:t>
            </a:fld>
            <a:endParaRPr lang="de-DE"/>
          </a:p>
        </p:txBody>
      </p:sp>
      <p:sp>
        <p:nvSpPr>
          <p:cNvPr id="5" name="Fußzeilenplatzhalter 4">
            <a:extLst>
              <a:ext uri="{FF2B5EF4-FFF2-40B4-BE49-F238E27FC236}">
                <a16:creationId xmlns:a16="http://schemas.microsoft.com/office/drawing/2014/main" id="{2FF64702-7F9D-4B57-87A7-404109D6D95B}"/>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1D072205-1266-47A7-958B-A5C411B3655F}"/>
              </a:ext>
            </a:extLst>
          </p:cNvPr>
          <p:cNvSpPr>
            <a:spLocks noGrp="1"/>
          </p:cNvSpPr>
          <p:nvPr>
            <p:ph type="sldNum" sz="quarter" idx="12"/>
          </p:nvPr>
        </p:nvSpPr>
        <p:spPr/>
        <p:txBody>
          <a:bodyPr/>
          <a:lstStyle/>
          <a:p>
            <a:fld id="{54935790-DE43-47FC-AE01-7DF33568F1B2}" type="slidenum">
              <a:rPr lang="de-DE" smtClean="0"/>
              <a:t>‹Nr.›</a:t>
            </a:fld>
            <a:endParaRPr lang="de-DE"/>
          </a:p>
        </p:txBody>
      </p:sp>
    </p:spTree>
    <p:extLst>
      <p:ext uri="{BB962C8B-B14F-4D97-AF65-F5344CB8AC3E}">
        <p14:creationId xmlns:p14="http://schemas.microsoft.com/office/powerpoint/2010/main" val="21370458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C7CDEF3-7A1C-466A-BCB4-C94CCDE883F1}"/>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FF656A10-A3E3-462A-BD16-FBC521F4E406}"/>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23BBC4B4-D9A8-420C-9217-F0A092A20709}"/>
              </a:ext>
            </a:extLst>
          </p:cNvPr>
          <p:cNvSpPr>
            <a:spLocks noGrp="1"/>
          </p:cNvSpPr>
          <p:nvPr>
            <p:ph type="dt" sz="half" idx="10"/>
          </p:nvPr>
        </p:nvSpPr>
        <p:spPr/>
        <p:txBody>
          <a:bodyPr/>
          <a:lstStyle/>
          <a:p>
            <a:fld id="{A5185F80-CCF2-4617-929F-405AB636D02C}" type="datetimeFigureOut">
              <a:rPr lang="de-DE" smtClean="0"/>
              <a:t>06.04.2023</a:t>
            </a:fld>
            <a:endParaRPr lang="de-DE"/>
          </a:p>
        </p:txBody>
      </p:sp>
      <p:sp>
        <p:nvSpPr>
          <p:cNvPr id="5" name="Fußzeilenplatzhalter 4">
            <a:extLst>
              <a:ext uri="{FF2B5EF4-FFF2-40B4-BE49-F238E27FC236}">
                <a16:creationId xmlns:a16="http://schemas.microsoft.com/office/drawing/2014/main" id="{19A04CF3-425B-4657-9CF8-87505D2F34FF}"/>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A4E2E658-6EB0-4BCD-A92D-620DA66EF313}"/>
              </a:ext>
            </a:extLst>
          </p:cNvPr>
          <p:cNvSpPr>
            <a:spLocks noGrp="1"/>
          </p:cNvSpPr>
          <p:nvPr>
            <p:ph type="sldNum" sz="quarter" idx="12"/>
          </p:nvPr>
        </p:nvSpPr>
        <p:spPr/>
        <p:txBody>
          <a:bodyPr/>
          <a:lstStyle/>
          <a:p>
            <a:fld id="{54935790-DE43-47FC-AE01-7DF33568F1B2}" type="slidenum">
              <a:rPr lang="de-DE" smtClean="0"/>
              <a:t>‹Nr.›</a:t>
            </a:fld>
            <a:endParaRPr lang="de-DE"/>
          </a:p>
        </p:txBody>
      </p:sp>
    </p:spTree>
    <p:extLst>
      <p:ext uri="{BB962C8B-B14F-4D97-AF65-F5344CB8AC3E}">
        <p14:creationId xmlns:p14="http://schemas.microsoft.com/office/powerpoint/2010/main" val="36114846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EE6A4B37-104F-48DE-97EB-9746B70C25A8}"/>
              </a:ext>
            </a:extLst>
          </p:cNvPr>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3D932252-1372-4254-8986-194DF86DE451}"/>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FCF49F42-B188-4E2D-B3DF-CF74878EF103}"/>
              </a:ext>
            </a:extLst>
          </p:cNvPr>
          <p:cNvSpPr>
            <a:spLocks noGrp="1"/>
          </p:cNvSpPr>
          <p:nvPr>
            <p:ph type="dt" sz="half" idx="10"/>
          </p:nvPr>
        </p:nvSpPr>
        <p:spPr/>
        <p:txBody>
          <a:bodyPr/>
          <a:lstStyle/>
          <a:p>
            <a:fld id="{A5185F80-CCF2-4617-929F-405AB636D02C}" type="datetimeFigureOut">
              <a:rPr lang="de-DE" smtClean="0"/>
              <a:t>06.04.2023</a:t>
            </a:fld>
            <a:endParaRPr lang="de-DE"/>
          </a:p>
        </p:txBody>
      </p:sp>
      <p:sp>
        <p:nvSpPr>
          <p:cNvPr id="5" name="Fußzeilenplatzhalter 4">
            <a:extLst>
              <a:ext uri="{FF2B5EF4-FFF2-40B4-BE49-F238E27FC236}">
                <a16:creationId xmlns:a16="http://schemas.microsoft.com/office/drawing/2014/main" id="{DEDCA193-87DF-47AE-BEF2-4B6F797FFF89}"/>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BC077E5B-CF85-464C-BA30-B5EDEEBB6A2E}"/>
              </a:ext>
            </a:extLst>
          </p:cNvPr>
          <p:cNvSpPr>
            <a:spLocks noGrp="1"/>
          </p:cNvSpPr>
          <p:nvPr>
            <p:ph type="sldNum" sz="quarter" idx="12"/>
          </p:nvPr>
        </p:nvSpPr>
        <p:spPr/>
        <p:txBody>
          <a:bodyPr/>
          <a:lstStyle/>
          <a:p>
            <a:fld id="{54935790-DE43-47FC-AE01-7DF33568F1B2}" type="slidenum">
              <a:rPr lang="de-DE" smtClean="0"/>
              <a:t>‹Nr.›</a:t>
            </a:fld>
            <a:endParaRPr lang="de-DE"/>
          </a:p>
        </p:txBody>
      </p:sp>
    </p:spTree>
    <p:extLst>
      <p:ext uri="{BB962C8B-B14F-4D97-AF65-F5344CB8AC3E}">
        <p14:creationId xmlns:p14="http://schemas.microsoft.com/office/powerpoint/2010/main" val="3668508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0BF2A0C-4087-4FD2-B1B6-C4DA6D2EAEB4}"/>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B26A3B32-DE5C-44DA-B539-CFB08D39F197}"/>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5BC15B51-C460-4BFB-8A73-14BD2FFB00C2}"/>
              </a:ext>
            </a:extLst>
          </p:cNvPr>
          <p:cNvSpPr>
            <a:spLocks noGrp="1"/>
          </p:cNvSpPr>
          <p:nvPr>
            <p:ph type="dt" sz="half" idx="10"/>
          </p:nvPr>
        </p:nvSpPr>
        <p:spPr/>
        <p:txBody>
          <a:bodyPr/>
          <a:lstStyle/>
          <a:p>
            <a:fld id="{A5185F80-CCF2-4617-929F-405AB636D02C}" type="datetimeFigureOut">
              <a:rPr lang="de-DE" smtClean="0"/>
              <a:t>06.04.2023</a:t>
            </a:fld>
            <a:endParaRPr lang="de-DE"/>
          </a:p>
        </p:txBody>
      </p:sp>
      <p:sp>
        <p:nvSpPr>
          <p:cNvPr id="5" name="Fußzeilenplatzhalter 4">
            <a:extLst>
              <a:ext uri="{FF2B5EF4-FFF2-40B4-BE49-F238E27FC236}">
                <a16:creationId xmlns:a16="http://schemas.microsoft.com/office/drawing/2014/main" id="{F5C30E23-9AB2-465F-93BE-107BB2B46B57}"/>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7221E545-EE5E-4D4B-824D-EABB33C96FFC}"/>
              </a:ext>
            </a:extLst>
          </p:cNvPr>
          <p:cNvSpPr>
            <a:spLocks noGrp="1"/>
          </p:cNvSpPr>
          <p:nvPr>
            <p:ph type="sldNum" sz="quarter" idx="12"/>
          </p:nvPr>
        </p:nvSpPr>
        <p:spPr/>
        <p:txBody>
          <a:bodyPr/>
          <a:lstStyle/>
          <a:p>
            <a:fld id="{54935790-DE43-47FC-AE01-7DF33568F1B2}" type="slidenum">
              <a:rPr lang="de-DE" smtClean="0"/>
              <a:t>‹Nr.›</a:t>
            </a:fld>
            <a:endParaRPr lang="de-DE"/>
          </a:p>
        </p:txBody>
      </p:sp>
    </p:spTree>
    <p:extLst>
      <p:ext uri="{BB962C8B-B14F-4D97-AF65-F5344CB8AC3E}">
        <p14:creationId xmlns:p14="http://schemas.microsoft.com/office/powerpoint/2010/main" val="11446406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BC63DE9-ABB0-4D5D-96B4-A5CF86739D1A}"/>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FF095BB9-7FF5-43F9-9EC3-8063DD2816A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E9395FA5-702F-49A3-97B5-DED3E6ACAD7B}"/>
              </a:ext>
            </a:extLst>
          </p:cNvPr>
          <p:cNvSpPr>
            <a:spLocks noGrp="1"/>
          </p:cNvSpPr>
          <p:nvPr>
            <p:ph type="dt" sz="half" idx="10"/>
          </p:nvPr>
        </p:nvSpPr>
        <p:spPr/>
        <p:txBody>
          <a:bodyPr/>
          <a:lstStyle/>
          <a:p>
            <a:fld id="{A5185F80-CCF2-4617-929F-405AB636D02C}" type="datetimeFigureOut">
              <a:rPr lang="de-DE" smtClean="0"/>
              <a:t>06.04.2023</a:t>
            </a:fld>
            <a:endParaRPr lang="de-DE"/>
          </a:p>
        </p:txBody>
      </p:sp>
      <p:sp>
        <p:nvSpPr>
          <p:cNvPr id="5" name="Fußzeilenplatzhalter 4">
            <a:extLst>
              <a:ext uri="{FF2B5EF4-FFF2-40B4-BE49-F238E27FC236}">
                <a16:creationId xmlns:a16="http://schemas.microsoft.com/office/drawing/2014/main" id="{EE12C46D-CC85-4AD8-9F4B-345E7A71BC5E}"/>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FAE9B125-3EB0-4014-99CE-053721E67B2B}"/>
              </a:ext>
            </a:extLst>
          </p:cNvPr>
          <p:cNvSpPr>
            <a:spLocks noGrp="1"/>
          </p:cNvSpPr>
          <p:nvPr>
            <p:ph type="sldNum" sz="quarter" idx="12"/>
          </p:nvPr>
        </p:nvSpPr>
        <p:spPr/>
        <p:txBody>
          <a:bodyPr/>
          <a:lstStyle/>
          <a:p>
            <a:fld id="{54935790-DE43-47FC-AE01-7DF33568F1B2}" type="slidenum">
              <a:rPr lang="de-DE" smtClean="0"/>
              <a:t>‹Nr.›</a:t>
            </a:fld>
            <a:endParaRPr lang="de-DE"/>
          </a:p>
        </p:txBody>
      </p:sp>
    </p:spTree>
    <p:extLst>
      <p:ext uri="{BB962C8B-B14F-4D97-AF65-F5344CB8AC3E}">
        <p14:creationId xmlns:p14="http://schemas.microsoft.com/office/powerpoint/2010/main" val="1332086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896D71D-CA7E-4CBE-BBB4-85AF30F5DC12}"/>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D2FD8B57-DBB1-41F0-BED8-413CEB68F5F5}"/>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966296F4-C3DD-43D1-B5FF-568D5CA935E3}"/>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2BA482B7-6D0A-4632-AF78-DC78197EF00C}"/>
              </a:ext>
            </a:extLst>
          </p:cNvPr>
          <p:cNvSpPr>
            <a:spLocks noGrp="1"/>
          </p:cNvSpPr>
          <p:nvPr>
            <p:ph type="dt" sz="half" idx="10"/>
          </p:nvPr>
        </p:nvSpPr>
        <p:spPr/>
        <p:txBody>
          <a:bodyPr/>
          <a:lstStyle/>
          <a:p>
            <a:fld id="{A5185F80-CCF2-4617-929F-405AB636D02C}" type="datetimeFigureOut">
              <a:rPr lang="de-DE" smtClean="0"/>
              <a:t>06.04.2023</a:t>
            </a:fld>
            <a:endParaRPr lang="de-DE"/>
          </a:p>
        </p:txBody>
      </p:sp>
      <p:sp>
        <p:nvSpPr>
          <p:cNvPr id="6" name="Fußzeilenplatzhalter 5">
            <a:extLst>
              <a:ext uri="{FF2B5EF4-FFF2-40B4-BE49-F238E27FC236}">
                <a16:creationId xmlns:a16="http://schemas.microsoft.com/office/drawing/2014/main" id="{93373189-2201-4C25-98E2-44DFD0886F55}"/>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1AF83DEE-698D-4923-B985-8D9E45ED8F9C}"/>
              </a:ext>
            </a:extLst>
          </p:cNvPr>
          <p:cNvSpPr>
            <a:spLocks noGrp="1"/>
          </p:cNvSpPr>
          <p:nvPr>
            <p:ph type="sldNum" sz="quarter" idx="12"/>
          </p:nvPr>
        </p:nvSpPr>
        <p:spPr/>
        <p:txBody>
          <a:bodyPr/>
          <a:lstStyle/>
          <a:p>
            <a:fld id="{54935790-DE43-47FC-AE01-7DF33568F1B2}" type="slidenum">
              <a:rPr lang="de-DE" smtClean="0"/>
              <a:t>‹Nr.›</a:t>
            </a:fld>
            <a:endParaRPr lang="de-DE"/>
          </a:p>
        </p:txBody>
      </p:sp>
    </p:spTree>
    <p:extLst>
      <p:ext uri="{BB962C8B-B14F-4D97-AF65-F5344CB8AC3E}">
        <p14:creationId xmlns:p14="http://schemas.microsoft.com/office/powerpoint/2010/main" val="32072888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7C6C3B7-6855-4D4B-A812-8A40443F1015}"/>
              </a:ext>
            </a:extLst>
          </p:cNvPr>
          <p:cNvSpPr>
            <a:spLocks noGrp="1"/>
          </p:cNvSpPr>
          <p:nvPr>
            <p:ph type="title"/>
          </p:nvPr>
        </p:nvSpPr>
        <p:spPr>
          <a:xfrm>
            <a:off x="839788" y="365125"/>
            <a:ext cx="105156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CA700C9B-8AA1-4E9D-91B3-FF5BDCCA5D6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0A4FB1C5-B697-4ACD-8520-A577ED994C38}"/>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9F8B89F5-9628-44F7-A766-305713BBE27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DB5EC3B9-5710-48CB-9434-9A1CCCBBE471}"/>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6AA261D0-5D43-41E3-9788-AB8CD1692DD6}"/>
              </a:ext>
            </a:extLst>
          </p:cNvPr>
          <p:cNvSpPr>
            <a:spLocks noGrp="1"/>
          </p:cNvSpPr>
          <p:nvPr>
            <p:ph type="dt" sz="half" idx="10"/>
          </p:nvPr>
        </p:nvSpPr>
        <p:spPr/>
        <p:txBody>
          <a:bodyPr/>
          <a:lstStyle/>
          <a:p>
            <a:fld id="{A5185F80-CCF2-4617-929F-405AB636D02C}" type="datetimeFigureOut">
              <a:rPr lang="de-DE" smtClean="0"/>
              <a:t>06.04.2023</a:t>
            </a:fld>
            <a:endParaRPr lang="de-DE"/>
          </a:p>
        </p:txBody>
      </p:sp>
      <p:sp>
        <p:nvSpPr>
          <p:cNvPr id="8" name="Fußzeilenplatzhalter 7">
            <a:extLst>
              <a:ext uri="{FF2B5EF4-FFF2-40B4-BE49-F238E27FC236}">
                <a16:creationId xmlns:a16="http://schemas.microsoft.com/office/drawing/2014/main" id="{A4BD0540-D6BE-4666-9D8A-A676618E25F1}"/>
              </a:ext>
            </a:extLst>
          </p:cNvPr>
          <p:cNvSpPr>
            <a:spLocks noGrp="1"/>
          </p:cNvSpPr>
          <p:nvPr>
            <p:ph type="ftr" sz="quarter" idx="11"/>
          </p:nvPr>
        </p:nvSpPr>
        <p:spPr/>
        <p:txBody>
          <a:bodyPr/>
          <a:lstStyle/>
          <a:p>
            <a:endParaRPr lang="de-DE"/>
          </a:p>
        </p:txBody>
      </p:sp>
      <p:sp>
        <p:nvSpPr>
          <p:cNvPr id="9" name="Foliennummernplatzhalter 8">
            <a:extLst>
              <a:ext uri="{FF2B5EF4-FFF2-40B4-BE49-F238E27FC236}">
                <a16:creationId xmlns:a16="http://schemas.microsoft.com/office/drawing/2014/main" id="{C698764A-0378-457A-83F9-3C6C309139F3}"/>
              </a:ext>
            </a:extLst>
          </p:cNvPr>
          <p:cNvSpPr>
            <a:spLocks noGrp="1"/>
          </p:cNvSpPr>
          <p:nvPr>
            <p:ph type="sldNum" sz="quarter" idx="12"/>
          </p:nvPr>
        </p:nvSpPr>
        <p:spPr/>
        <p:txBody>
          <a:bodyPr/>
          <a:lstStyle/>
          <a:p>
            <a:fld id="{54935790-DE43-47FC-AE01-7DF33568F1B2}" type="slidenum">
              <a:rPr lang="de-DE" smtClean="0"/>
              <a:t>‹Nr.›</a:t>
            </a:fld>
            <a:endParaRPr lang="de-DE"/>
          </a:p>
        </p:txBody>
      </p:sp>
    </p:spTree>
    <p:extLst>
      <p:ext uri="{BB962C8B-B14F-4D97-AF65-F5344CB8AC3E}">
        <p14:creationId xmlns:p14="http://schemas.microsoft.com/office/powerpoint/2010/main" val="20757354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E452B71-7C46-4C3E-A156-977BF8A6EECA}"/>
              </a:ext>
            </a:extLst>
          </p:cNvPr>
          <p:cNvSpPr>
            <a:spLocks noGrp="1"/>
          </p:cNvSpPr>
          <p:nvPr>
            <p:ph type="title"/>
          </p:nvPr>
        </p:nvSpPr>
        <p:spPr/>
        <p:txBody>
          <a:bodyPr/>
          <a:lstStyle/>
          <a:p>
            <a:r>
              <a:rPr lang="de-DE"/>
              <a:t>Mastertitelformat bearbeiten</a:t>
            </a:r>
          </a:p>
        </p:txBody>
      </p:sp>
      <p:sp>
        <p:nvSpPr>
          <p:cNvPr id="3" name="Datumsplatzhalter 2">
            <a:extLst>
              <a:ext uri="{FF2B5EF4-FFF2-40B4-BE49-F238E27FC236}">
                <a16:creationId xmlns:a16="http://schemas.microsoft.com/office/drawing/2014/main" id="{4E93C287-BB34-4350-BFBA-31A7F9DC9376}"/>
              </a:ext>
            </a:extLst>
          </p:cNvPr>
          <p:cNvSpPr>
            <a:spLocks noGrp="1"/>
          </p:cNvSpPr>
          <p:nvPr>
            <p:ph type="dt" sz="half" idx="10"/>
          </p:nvPr>
        </p:nvSpPr>
        <p:spPr/>
        <p:txBody>
          <a:bodyPr/>
          <a:lstStyle/>
          <a:p>
            <a:fld id="{A5185F80-CCF2-4617-929F-405AB636D02C}" type="datetimeFigureOut">
              <a:rPr lang="de-DE" smtClean="0"/>
              <a:t>06.04.2023</a:t>
            </a:fld>
            <a:endParaRPr lang="de-DE"/>
          </a:p>
        </p:txBody>
      </p:sp>
      <p:sp>
        <p:nvSpPr>
          <p:cNvPr id="4" name="Fußzeilenplatzhalter 3">
            <a:extLst>
              <a:ext uri="{FF2B5EF4-FFF2-40B4-BE49-F238E27FC236}">
                <a16:creationId xmlns:a16="http://schemas.microsoft.com/office/drawing/2014/main" id="{F3AAA81F-0EFF-4AEB-AD8D-167ADB4689B7}"/>
              </a:ext>
            </a:extLst>
          </p:cNvPr>
          <p:cNvSpPr>
            <a:spLocks noGrp="1"/>
          </p:cNvSpPr>
          <p:nvPr>
            <p:ph type="ftr" sz="quarter" idx="11"/>
          </p:nvPr>
        </p:nvSpPr>
        <p:spPr/>
        <p:txBody>
          <a:bodyPr/>
          <a:lstStyle/>
          <a:p>
            <a:endParaRPr lang="de-DE"/>
          </a:p>
        </p:txBody>
      </p:sp>
      <p:sp>
        <p:nvSpPr>
          <p:cNvPr id="5" name="Foliennummernplatzhalter 4">
            <a:extLst>
              <a:ext uri="{FF2B5EF4-FFF2-40B4-BE49-F238E27FC236}">
                <a16:creationId xmlns:a16="http://schemas.microsoft.com/office/drawing/2014/main" id="{929595EE-7810-47B4-821B-FFD0C28A57D9}"/>
              </a:ext>
            </a:extLst>
          </p:cNvPr>
          <p:cNvSpPr>
            <a:spLocks noGrp="1"/>
          </p:cNvSpPr>
          <p:nvPr>
            <p:ph type="sldNum" sz="quarter" idx="12"/>
          </p:nvPr>
        </p:nvSpPr>
        <p:spPr/>
        <p:txBody>
          <a:bodyPr/>
          <a:lstStyle/>
          <a:p>
            <a:fld id="{54935790-DE43-47FC-AE01-7DF33568F1B2}" type="slidenum">
              <a:rPr lang="de-DE" smtClean="0"/>
              <a:t>‹Nr.›</a:t>
            </a:fld>
            <a:endParaRPr lang="de-DE"/>
          </a:p>
        </p:txBody>
      </p:sp>
    </p:spTree>
    <p:extLst>
      <p:ext uri="{BB962C8B-B14F-4D97-AF65-F5344CB8AC3E}">
        <p14:creationId xmlns:p14="http://schemas.microsoft.com/office/powerpoint/2010/main" val="1162962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9A3E4FF0-597F-46E4-B14A-49A4249C1E0B}"/>
              </a:ext>
            </a:extLst>
          </p:cNvPr>
          <p:cNvSpPr>
            <a:spLocks noGrp="1"/>
          </p:cNvSpPr>
          <p:nvPr>
            <p:ph type="dt" sz="half" idx="10"/>
          </p:nvPr>
        </p:nvSpPr>
        <p:spPr/>
        <p:txBody>
          <a:bodyPr/>
          <a:lstStyle/>
          <a:p>
            <a:fld id="{A5185F80-CCF2-4617-929F-405AB636D02C}" type="datetimeFigureOut">
              <a:rPr lang="de-DE" smtClean="0"/>
              <a:t>06.04.2023</a:t>
            </a:fld>
            <a:endParaRPr lang="de-DE"/>
          </a:p>
        </p:txBody>
      </p:sp>
      <p:sp>
        <p:nvSpPr>
          <p:cNvPr id="3" name="Fußzeilenplatzhalter 2">
            <a:extLst>
              <a:ext uri="{FF2B5EF4-FFF2-40B4-BE49-F238E27FC236}">
                <a16:creationId xmlns:a16="http://schemas.microsoft.com/office/drawing/2014/main" id="{90BE4B20-8F33-463E-A9C3-38C2A4C00DC9}"/>
              </a:ext>
            </a:extLst>
          </p:cNvPr>
          <p:cNvSpPr>
            <a:spLocks noGrp="1"/>
          </p:cNvSpPr>
          <p:nvPr>
            <p:ph type="ftr" sz="quarter" idx="11"/>
          </p:nvPr>
        </p:nvSpPr>
        <p:spPr/>
        <p:txBody>
          <a:bodyPr/>
          <a:lstStyle/>
          <a:p>
            <a:endParaRPr lang="de-DE"/>
          </a:p>
        </p:txBody>
      </p:sp>
      <p:sp>
        <p:nvSpPr>
          <p:cNvPr id="4" name="Foliennummernplatzhalter 3">
            <a:extLst>
              <a:ext uri="{FF2B5EF4-FFF2-40B4-BE49-F238E27FC236}">
                <a16:creationId xmlns:a16="http://schemas.microsoft.com/office/drawing/2014/main" id="{FA184E0E-3EC4-4FD3-83A8-5A0566589786}"/>
              </a:ext>
            </a:extLst>
          </p:cNvPr>
          <p:cNvSpPr>
            <a:spLocks noGrp="1"/>
          </p:cNvSpPr>
          <p:nvPr>
            <p:ph type="sldNum" sz="quarter" idx="12"/>
          </p:nvPr>
        </p:nvSpPr>
        <p:spPr/>
        <p:txBody>
          <a:bodyPr/>
          <a:lstStyle/>
          <a:p>
            <a:fld id="{54935790-DE43-47FC-AE01-7DF33568F1B2}" type="slidenum">
              <a:rPr lang="de-DE" smtClean="0"/>
              <a:t>‹Nr.›</a:t>
            </a:fld>
            <a:endParaRPr lang="de-DE"/>
          </a:p>
        </p:txBody>
      </p:sp>
    </p:spTree>
    <p:extLst>
      <p:ext uri="{BB962C8B-B14F-4D97-AF65-F5344CB8AC3E}">
        <p14:creationId xmlns:p14="http://schemas.microsoft.com/office/powerpoint/2010/main" val="15658344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A1BCED9-9374-4FC6-8BFF-2CEC3FF90F4E}"/>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0ACA24B9-CEBF-4AC5-AB55-BB17D596EF8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8273FAE7-2F3D-4528-8597-766B2A06CE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F59BD882-6C20-436F-BF75-AFB0ECD348D3}"/>
              </a:ext>
            </a:extLst>
          </p:cNvPr>
          <p:cNvSpPr>
            <a:spLocks noGrp="1"/>
          </p:cNvSpPr>
          <p:nvPr>
            <p:ph type="dt" sz="half" idx="10"/>
          </p:nvPr>
        </p:nvSpPr>
        <p:spPr/>
        <p:txBody>
          <a:bodyPr/>
          <a:lstStyle/>
          <a:p>
            <a:fld id="{A5185F80-CCF2-4617-929F-405AB636D02C}" type="datetimeFigureOut">
              <a:rPr lang="de-DE" smtClean="0"/>
              <a:t>06.04.2023</a:t>
            </a:fld>
            <a:endParaRPr lang="de-DE"/>
          </a:p>
        </p:txBody>
      </p:sp>
      <p:sp>
        <p:nvSpPr>
          <p:cNvPr id="6" name="Fußzeilenplatzhalter 5">
            <a:extLst>
              <a:ext uri="{FF2B5EF4-FFF2-40B4-BE49-F238E27FC236}">
                <a16:creationId xmlns:a16="http://schemas.microsoft.com/office/drawing/2014/main" id="{24D3F897-F8EB-40CF-8397-5718D68346CB}"/>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25F63B71-B4CC-4797-BDBF-3E6C5534CCD8}"/>
              </a:ext>
            </a:extLst>
          </p:cNvPr>
          <p:cNvSpPr>
            <a:spLocks noGrp="1"/>
          </p:cNvSpPr>
          <p:nvPr>
            <p:ph type="sldNum" sz="quarter" idx="12"/>
          </p:nvPr>
        </p:nvSpPr>
        <p:spPr/>
        <p:txBody>
          <a:bodyPr/>
          <a:lstStyle/>
          <a:p>
            <a:fld id="{54935790-DE43-47FC-AE01-7DF33568F1B2}" type="slidenum">
              <a:rPr lang="de-DE" smtClean="0"/>
              <a:t>‹Nr.›</a:t>
            </a:fld>
            <a:endParaRPr lang="de-DE"/>
          </a:p>
        </p:txBody>
      </p:sp>
    </p:spTree>
    <p:extLst>
      <p:ext uri="{BB962C8B-B14F-4D97-AF65-F5344CB8AC3E}">
        <p14:creationId xmlns:p14="http://schemas.microsoft.com/office/powerpoint/2010/main" val="28148862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EC64820-8C99-4C62-AFA8-79BFEF0E379E}"/>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A382948A-8AC1-49C3-B2AF-8EB7707D022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a:extLst>
              <a:ext uri="{FF2B5EF4-FFF2-40B4-BE49-F238E27FC236}">
                <a16:creationId xmlns:a16="http://schemas.microsoft.com/office/drawing/2014/main" id="{5D5CE066-93BA-45D4-B63D-FDFD547E0E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0B315E6D-9BD4-4D5F-9711-9A7763685940}"/>
              </a:ext>
            </a:extLst>
          </p:cNvPr>
          <p:cNvSpPr>
            <a:spLocks noGrp="1"/>
          </p:cNvSpPr>
          <p:nvPr>
            <p:ph type="dt" sz="half" idx="10"/>
          </p:nvPr>
        </p:nvSpPr>
        <p:spPr/>
        <p:txBody>
          <a:bodyPr/>
          <a:lstStyle/>
          <a:p>
            <a:fld id="{A5185F80-CCF2-4617-929F-405AB636D02C}" type="datetimeFigureOut">
              <a:rPr lang="de-DE" smtClean="0"/>
              <a:t>06.04.2023</a:t>
            </a:fld>
            <a:endParaRPr lang="de-DE"/>
          </a:p>
        </p:txBody>
      </p:sp>
      <p:sp>
        <p:nvSpPr>
          <p:cNvPr id="6" name="Fußzeilenplatzhalter 5">
            <a:extLst>
              <a:ext uri="{FF2B5EF4-FFF2-40B4-BE49-F238E27FC236}">
                <a16:creationId xmlns:a16="http://schemas.microsoft.com/office/drawing/2014/main" id="{494E8320-1132-4999-BEA0-4943D61B5291}"/>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20133498-F291-4E4E-B04C-E2855CE1B213}"/>
              </a:ext>
            </a:extLst>
          </p:cNvPr>
          <p:cNvSpPr>
            <a:spLocks noGrp="1"/>
          </p:cNvSpPr>
          <p:nvPr>
            <p:ph type="sldNum" sz="quarter" idx="12"/>
          </p:nvPr>
        </p:nvSpPr>
        <p:spPr/>
        <p:txBody>
          <a:bodyPr/>
          <a:lstStyle/>
          <a:p>
            <a:fld id="{54935790-DE43-47FC-AE01-7DF33568F1B2}" type="slidenum">
              <a:rPr lang="de-DE" smtClean="0"/>
              <a:t>‹Nr.›</a:t>
            </a:fld>
            <a:endParaRPr lang="de-DE"/>
          </a:p>
        </p:txBody>
      </p:sp>
    </p:spTree>
    <p:extLst>
      <p:ext uri="{BB962C8B-B14F-4D97-AF65-F5344CB8AC3E}">
        <p14:creationId xmlns:p14="http://schemas.microsoft.com/office/powerpoint/2010/main" val="14917113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06DA7D0F-E5CA-4F50-81AF-2899A3F6EA8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BC916A4E-9016-4623-AA64-41D69F4939B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D4C8B626-32ED-4F97-9E3C-E616F8AE4EC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5185F80-CCF2-4617-929F-405AB636D02C}" type="datetimeFigureOut">
              <a:rPr lang="de-DE" smtClean="0"/>
              <a:t>06.04.2023</a:t>
            </a:fld>
            <a:endParaRPr lang="de-DE"/>
          </a:p>
        </p:txBody>
      </p:sp>
      <p:sp>
        <p:nvSpPr>
          <p:cNvPr id="5" name="Fußzeilenplatzhalter 4">
            <a:extLst>
              <a:ext uri="{FF2B5EF4-FFF2-40B4-BE49-F238E27FC236}">
                <a16:creationId xmlns:a16="http://schemas.microsoft.com/office/drawing/2014/main" id="{78957D49-0AC4-4AD9-8227-659BAD46EF7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a:extLst>
              <a:ext uri="{FF2B5EF4-FFF2-40B4-BE49-F238E27FC236}">
                <a16:creationId xmlns:a16="http://schemas.microsoft.com/office/drawing/2014/main" id="{D430D80E-2261-4D20-B75C-607F6CF3508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935790-DE43-47FC-AE01-7DF33568F1B2}" type="slidenum">
              <a:rPr lang="de-DE" smtClean="0"/>
              <a:t>‹Nr.›</a:t>
            </a:fld>
            <a:endParaRPr lang="de-DE"/>
          </a:p>
        </p:txBody>
      </p:sp>
    </p:spTree>
    <p:extLst>
      <p:ext uri="{BB962C8B-B14F-4D97-AF65-F5344CB8AC3E}">
        <p14:creationId xmlns:p14="http://schemas.microsoft.com/office/powerpoint/2010/main" val="8526351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openxmlformats.org/officeDocument/2006/relationships/slideLayout" Target="../slideLayouts/slideLayout8.xml"/><Relationship Id="rId1" Type="http://schemas.openxmlformats.org/officeDocument/2006/relationships/vmlDrawing" Target="../drawings/vmlDrawing1.vml"/><Relationship Id="rId4" Type="http://schemas.openxmlformats.org/officeDocument/2006/relationships/image" Target="../media/image10.emf"/></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8.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Layout" Target="../slideLayouts/slideLayout8.xml"/><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8.xml"/><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8.xml"/><Relationship Id="rId4" Type="http://schemas.openxmlformats.org/officeDocument/2006/relationships/image" Target="../media/image25.png"/></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6.png"/><Relationship Id="rId1" Type="http://schemas.openxmlformats.org/officeDocument/2006/relationships/slideLayout" Target="../slideLayouts/slideLayout8.xml"/><Relationship Id="rId4" Type="http://schemas.openxmlformats.org/officeDocument/2006/relationships/image" Target="../media/image27.png"/></Relationships>
</file>

<file path=ppt/slides/_rels/slide2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6.png"/><Relationship Id="rId1" Type="http://schemas.openxmlformats.org/officeDocument/2006/relationships/slideLayout" Target="../slideLayouts/slideLayout8.xml"/><Relationship Id="rId4" Type="http://schemas.openxmlformats.org/officeDocument/2006/relationships/image" Target="../media/image29.png"/></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6.png"/><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3.png"/><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31.png"/><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3.png"/><Relationship Id="rId1" Type="http://schemas.openxmlformats.org/officeDocument/2006/relationships/slideLayout" Target="../slideLayouts/slideLayout8.xml"/><Relationship Id="rId4" Type="http://schemas.openxmlformats.org/officeDocument/2006/relationships/image" Target="../media/image3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66F35D29-D9E9-401D-9E45-1AA5486E5A1F}"/>
              </a:ext>
            </a:extLst>
          </p:cNvPr>
          <p:cNvSpPr>
            <a:spLocks noGrp="1"/>
          </p:cNvSpPr>
          <p:nvPr>
            <p:ph type="title"/>
          </p:nvPr>
        </p:nvSpPr>
        <p:spPr>
          <a:xfrm>
            <a:off x="839789" y="457200"/>
            <a:ext cx="2704690" cy="1600200"/>
          </a:xfrm>
        </p:spPr>
        <p:txBody>
          <a:bodyPr>
            <a:normAutofit/>
          </a:bodyPr>
          <a:lstStyle/>
          <a:p>
            <a:r>
              <a:rPr lang="en-US" sz="6000" b="1" noProof="0" dirty="0"/>
              <a:t>How to</a:t>
            </a:r>
          </a:p>
        </p:txBody>
      </p:sp>
      <p:sp>
        <p:nvSpPr>
          <p:cNvPr id="5" name="Inhaltsplatzhalter 4">
            <a:extLst>
              <a:ext uri="{FF2B5EF4-FFF2-40B4-BE49-F238E27FC236}">
                <a16:creationId xmlns:a16="http://schemas.microsoft.com/office/drawing/2014/main" id="{E5B993E7-5344-4037-A32D-EDA0DB7BF1D9}"/>
              </a:ext>
            </a:extLst>
          </p:cNvPr>
          <p:cNvSpPr>
            <a:spLocks noGrp="1"/>
          </p:cNvSpPr>
          <p:nvPr>
            <p:ph idx="1"/>
          </p:nvPr>
        </p:nvSpPr>
        <p:spPr>
          <a:xfrm>
            <a:off x="3667027" y="457201"/>
            <a:ext cx="8220173" cy="6141562"/>
          </a:xfrm>
        </p:spPr>
        <p:txBody>
          <a:bodyPr>
            <a:normAutofit lnSpcReduction="10000"/>
          </a:bodyPr>
          <a:lstStyle/>
          <a:p>
            <a:endParaRPr lang="en-US" noProof="0" dirty="0"/>
          </a:p>
          <a:p>
            <a:endParaRPr lang="en-US" noProof="0" dirty="0"/>
          </a:p>
          <a:p>
            <a:endParaRPr lang="en-US" noProof="0" dirty="0"/>
          </a:p>
          <a:p>
            <a:r>
              <a:rPr lang="en-US" noProof="0" dirty="0"/>
              <a:t>This ‚How to‘ explains the use of the model and its peripheric code</a:t>
            </a:r>
          </a:p>
          <a:p>
            <a:r>
              <a:rPr lang="en-US" noProof="0" dirty="0"/>
              <a:t>Don’t be afraid everything is explained step-by-step!</a:t>
            </a:r>
          </a:p>
          <a:p>
            <a:r>
              <a:rPr lang="en-US" dirty="0"/>
              <a:t>The first part is about running the model the first time</a:t>
            </a:r>
          </a:p>
          <a:p>
            <a:r>
              <a:rPr lang="en-US" noProof="0" dirty="0"/>
              <a:t>The second part describe how to change the models scenarios</a:t>
            </a:r>
          </a:p>
          <a:p>
            <a:r>
              <a:rPr lang="en-US" dirty="0"/>
              <a:t>Third part is an outlook for changing the model</a:t>
            </a:r>
            <a:endParaRPr lang="en-US" noProof="0" dirty="0"/>
          </a:p>
          <a:p>
            <a:pPr marL="0" indent="0">
              <a:buNone/>
            </a:pPr>
            <a:endParaRPr lang="en-US" noProof="0" dirty="0"/>
          </a:p>
        </p:txBody>
      </p:sp>
      <p:sp>
        <p:nvSpPr>
          <p:cNvPr id="6" name="Textplatzhalter 5">
            <a:extLst>
              <a:ext uri="{FF2B5EF4-FFF2-40B4-BE49-F238E27FC236}">
                <a16:creationId xmlns:a16="http://schemas.microsoft.com/office/drawing/2014/main" id="{1168BC78-31CF-4A70-9203-3BA386BB42CB}"/>
              </a:ext>
            </a:extLst>
          </p:cNvPr>
          <p:cNvSpPr>
            <a:spLocks noGrp="1"/>
          </p:cNvSpPr>
          <p:nvPr>
            <p:ph type="body" sz="half" idx="2"/>
          </p:nvPr>
        </p:nvSpPr>
        <p:spPr>
          <a:xfrm>
            <a:off x="839788" y="2057400"/>
            <a:ext cx="2704691" cy="3811588"/>
          </a:xfrm>
        </p:spPr>
        <p:txBody>
          <a:bodyPr/>
          <a:lstStyle/>
          <a:p>
            <a:endParaRPr lang="de-DE" dirty="0"/>
          </a:p>
        </p:txBody>
      </p:sp>
    </p:spTree>
    <p:extLst>
      <p:ext uri="{BB962C8B-B14F-4D97-AF65-F5344CB8AC3E}">
        <p14:creationId xmlns:p14="http://schemas.microsoft.com/office/powerpoint/2010/main" val="2852910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66F35D29-D9E9-401D-9E45-1AA5486E5A1F}"/>
              </a:ext>
            </a:extLst>
          </p:cNvPr>
          <p:cNvSpPr>
            <a:spLocks noGrp="1"/>
          </p:cNvSpPr>
          <p:nvPr>
            <p:ph type="title"/>
          </p:nvPr>
        </p:nvSpPr>
        <p:spPr>
          <a:xfrm>
            <a:off x="839789" y="457200"/>
            <a:ext cx="2704690" cy="1600200"/>
          </a:xfrm>
        </p:spPr>
        <p:txBody>
          <a:bodyPr/>
          <a:lstStyle/>
          <a:p>
            <a:r>
              <a:rPr lang="en-US" dirty="0"/>
              <a:t>Info </a:t>
            </a:r>
            <a:br>
              <a:rPr lang="en-US" dirty="0"/>
            </a:br>
            <a:r>
              <a:rPr lang="en-US" dirty="0"/>
              <a:t>Variables</a:t>
            </a:r>
            <a:endParaRPr lang="en-US" noProof="0" dirty="0"/>
          </a:p>
        </p:txBody>
      </p:sp>
      <p:sp>
        <p:nvSpPr>
          <p:cNvPr id="5" name="Inhaltsplatzhalter 4">
            <a:extLst>
              <a:ext uri="{FF2B5EF4-FFF2-40B4-BE49-F238E27FC236}">
                <a16:creationId xmlns:a16="http://schemas.microsoft.com/office/drawing/2014/main" id="{E5B993E7-5344-4037-A32D-EDA0DB7BF1D9}"/>
              </a:ext>
            </a:extLst>
          </p:cNvPr>
          <p:cNvSpPr>
            <a:spLocks noGrp="1"/>
          </p:cNvSpPr>
          <p:nvPr>
            <p:ph idx="1"/>
          </p:nvPr>
        </p:nvSpPr>
        <p:spPr>
          <a:xfrm>
            <a:off x="3667027" y="457201"/>
            <a:ext cx="8220173" cy="6141562"/>
          </a:xfrm>
        </p:spPr>
        <p:txBody>
          <a:bodyPr/>
          <a:lstStyle/>
          <a:p>
            <a:endParaRPr lang="de-DE" dirty="0"/>
          </a:p>
        </p:txBody>
      </p:sp>
      <p:sp>
        <p:nvSpPr>
          <p:cNvPr id="6" name="Textplatzhalter 5">
            <a:extLst>
              <a:ext uri="{FF2B5EF4-FFF2-40B4-BE49-F238E27FC236}">
                <a16:creationId xmlns:a16="http://schemas.microsoft.com/office/drawing/2014/main" id="{1168BC78-31CF-4A70-9203-3BA386BB42CB}"/>
              </a:ext>
            </a:extLst>
          </p:cNvPr>
          <p:cNvSpPr>
            <a:spLocks noGrp="1"/>
          </p:cNvSpPr>
          <p:nvPr>
            <p:ph type="body" sz="half" idx="2"/>
          </p:nvPr>
        </p:nvSpPr>
        <p:spPr>
          <a:xfrm>
            <a:off x="839788" y="2057400"/>
            <a:ext cx="2704691" cy="3811588"/>
          </a:xfrm>
        </p:spPr>
        <p:txBody>
          <a:bodyPr/>
          <a:lstStyle/>
          <a:p>
            <a:r>
              <a:rPr lang="en-AU" dirty="0"/>
              <a:t>Here are the meaning of the </a:t>
            </a:r>
            <a:r>
              <a:rPr lang="en-AU" dirty="0" err="1"/>
              <a:t>colors</a:t>
            </a:r>
            <a:r>
              <a:rPr lang="en-AU" dirty="0"/>
              <a:t> of the variables for your information. This may be help you later…</a:t>
            </a:r>
          </a:p>
        </p:txBody>
      </p:sp>
      <p:graphicFrame>
        <p:nvGraphicFramePr>
          <p:cNvPr id="9" name="Objekt 8">
            <a:extLst>
              <a:ext uri="{FF2B5EF4-FFF2-40B4-BE49-F238E27FC236}">
                <a16:creationId xmlns:a16="http://schemas.microsoft.com/office/drawing/2014/main" id="{51225ACC-8976-4CDC-9533-3D9BA26747D7}"/>
              </a:ext>
            </a:extLst>
          </p:cNvPr>
          <p:cNvGraphicFramePr>
            <a:graphicFrameLocks noChangeAspect="1"/>
          </p:cNvGraphicFramePr>
          <p:nvPr>
            <p:extLst>
              <p:ext uri="{D42A27DB-BD31-4B8C-83A1-F6EECF244321}">
                <p14:modId xmlns:p14="http://schemas.microsoft.com/office/powerpoint/2010/main" val="2417813290"/>
              </p:ext>
            </p:extLst>
          </p:nvPr>
        </p:nvGraphicFramePr>
        <p:xfrm>
          <a:off x="3403075" y="1873445"/>
          <a:ext cx="8701407" cy="4855173"/>
        </p:xfrm>
        <a:graphic>
          <a:graphicData uri="http://schemas.openxmlformats.org/presentationml/2006/ole">
            <mc:AlternateContent xmlns:mc="http://schemas.openxmlformats.org/markup-compatibility/2006">
              <mc:Choice xmlns:v="urn:schemas-microsoft-com:vml" Requires="v">
                <p:oleObj spid="_x0000_s1044" name="Worksheet" r:id="rId3" imgW="9912214" imgH="5530938" progId="Excel.Sheet.12">
                  <p:embed/>
                </p:oleObj>
              </mc:Choice>
              <mc:Fallback>
                <p:oleObj name="Worksheet" r:id="rId3" imgW="9912214" imgH="5530938" progId="Excel.Sheet.12">
                  <p:embed/>
                  <p:pic>
                    <p:nvPicPr>
                      <p:cNvPr id="0" name=""/>
                      <p:cNvPicPr/>
                      <p:nvPr/>
                    </p:nvPicPr>
                    <p:blipFill>
                      <a:blip r:embed="rId4"/>
                      <a:stretch>
                        <a:fillRect/>
                      </a:stretch>
                    </p:blipFill>
                    <p:spPr>
                      <a:xfrm>
                        <a:off x="3403075" y="1873445"/>
                        <a:ext cx="8701407" cy="4855173"/>
                      </a:xfrm>
                      <a:prstGeom prst="rect">
                        <a:avLst/>
                      </a:prstGeom>
                    </p:spPr>
                  </p:pic>
                </p:oleObj>
              </mc:Fallback>
            </mc:AlternateContent>
          </a:graphicData>
        </a:graphic>
      </p:graphicFrame>
    </p:spTree>
    <p:extLst>
      <p:ext uri="{BB962C8B-B14F-4D97-AF65-F5344CB8AC3E}">
        <p14:creationId xmlns:p14="http://schemas.microsoft.com/office/powerpoint/2010/main" val="35377411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66F35D29-D9E9-401D-9E45-1AA5486E5A1F}"/>
              </a:ext>
            </a:extLst>
          </p:cNvPr>
          <p:cNvSpPr>
            <a:spLocks noGrp="1"/>
          </p:cNvSpPr>
          <p:nvPr>
            <p:ph type="title"/>
          </p:nvPr>
        </p:nvSpPr>
        <p:spPr>
          <a:xfrm>
            <a:off x="839789" y="457200"/>
            <a:ext cx="2704690" cy="1600200"/>
          </a:xfrm>
        </p:spPr>
        <p:txBody>
          <a:bodyPr/>
          <a:lstStyle/>
          <a:p>
            <a:r>
              <a:rPr lang="en-US" dirty="0"/>
              <a:t>Use</a:t>
            </a:r>
            <a:br>
              <a:rPr lang="en-US" dirty="0"/>
            </a:br>
            <a:r>
              <a:rPr lang="en-US" dirty="0"/>
              <a:t>App start scenario</a:t>
            </a:r>
            <a:endParaRPr lang="en-US" noProof="0" dirty="0"/>
          </a:p>
        </p:txBody>
      </p:sp>
      <p:pic>
        <p:nvPicPr>
          <p:cNvPr id="3" name="Inhaltsplatzhalter 2">
            <a:extLst>
              <a:ext uri="{FF2B5EF4-FFF2-40B4-BE49-F238E27FC236}">
                <a16:creationId xmlns:a16="http://schemas.microsoft.com/office/drawing/2014/main" id="{9668B738-80C8-4E3D-BD9A-8E5F974E36E6}"/>
              </a:ext>
            </a:extLst>
          </p:cNvPr>
          <p:cNvPicPr>
            <a:picLocks noGrp="1" noChangeAspect="1"/>
          </p:cNvPicPr>
          <p:nvPr>
            <p:ph idx="1"/>
          </p:nvPr>
        </p:nvPicPr>
        <p:blipFill>
          <a:blip r:embed="rId2"/>
          <a:stretch>
            <a:fillRect/>
          </a:stretch>
        </p:blipFill>
        <p:spPr>
          <a:xfrm>
            <a:off x="3667125" y="1308542"/>
            <a:ext cx="8220075" cy="4439353"/>
          </a:xfrm>
          <a:prstGeom prst="rect">
            <a:avLst/>
          </a:prstGeom>
        </p:spPr>
      </p:pic>
      <p:sp>
        <p:nvSpPr>
          <p:cNvPr id="6" name="Textplatzhalter 5">
            <a:extLst>
              <a:ext uri="{FF2B5EF4-FFF2-40B4-BE49-F238E27FC236}">
                <a16:creationId xmlns:a16="http://schemas.microsoft.com/office/drawing/2014/main" id="{1168BC78-31CF-4A70-9203-3BA386BB42CB}"/>
              </a:ext>
            </a:extLst>
          </p:cNvPr>
          <p:cNvSpPr>
            <a:spLocks noGrp="1"/>
          </p:cNvSpPr>
          <p:nvPr>
            <p:ph type="body" sz="half" idx="2"/>
          </p:nvPr>
        </p:nvSpPr>
        <p:spPr>
          <a:xfrm>
            <a:off x="839788" y="2057400"/>
            <a:ext cx="2704691" cy="3811588"/>
          </a:xfrm>
        </p:spPr>
        <p:txBody>
          <a:bodyPr>
            <a:normAutofit fontScale="92500" lnSpcReduction="10000"/>
          </a:bodyPr>
          <a:lstStyle/>
          <a:p>
            <a:pPr marL="342900" indent="-342900">
              <a:buAutoNum type="arabicParenR"/>
            </a:pPr>
            <a:r>
              <a:rPr lang="en-AU" dirty="0"/>
              <a:t>Here you could calculate more scenario, but for now we ignore this</a:t>
            </a:r>
          </a:p>
          <a:p>
            <a:pPr marL="342900" indent="-342900">
              <a:buAutoNum type="arabicParenR"/>
            </a:pPr>
            <a:r>
              <a:rPr lang="en-AU" dirty="0"/>
              <a:t>Chose a scenario here</a:t>
            </a:r>
          </a:p>
          <a:p>
            <a:pPr lvl="1"/>
            <a:r>
              <a:rPr lang="en-AU" dirty="0"/>
              <a:t>Scenario 4 has no controller, because turn on (tacts=10,5s)  is after the simulation time (</a:t>
            </a:r>
            <a:r>
              <a:rPr lang="en-AU" dirty="0" err="1"/>
              <a:t>Tsim</a:t>
            </a:r>
            <a:r>
              <a:rPr lang="en-AU" dirty="0"/>
              <a:t>=10s) ends</a:t>
            </a:r>
          </a:p>
          <a:p>
            <a:pPr lvl="1"/>
            <a:endParaRPr lang="en-AU" dirty="0"/>
          </a:p>
          <a:p>
            <a:pPr marL="342900" indent="-342900">
              <a:buAutoNum type="arabicParenR"/>
            </a:pPr>
            <a:r>
              <a:rPr lang="en-AU" dirty="0"/>
              <a:t>Start the scenario here</a:t>
            </a:r>
          </a:p>
          <a:p>
            <a:endParaRPr lang="en-AU" dirty="0"/>
          </a:p>
          <a:p>
            <a:r>
              <a:rPr lang="en-AU" dirty="0"/>
              <a:t>Wait up to 3 minutes!</a:t>
            </a:r>
          </a:p>
          <a:p>
            <a:r>
              <a:rPr lang="en-AU" dirty="0"/>
              <a:t>Now the model should be open.</a:t>
            </a:r>
          </a:p>
          <a:p>
            <a:r>
              <a:rPr lang="en-AU" dirty="0"/>
              <a:t>You can see the message in the box.</a:t>
            </a:r>
          </a:p>
        </p:txBody>
      </p:sp>
      <p:pic>
        <p:nvPicPr>
          <p:cNvPr id="7" name="Grafik 6">
            <a:extLst>
              <a:ext uri="{FF2B5EF4-FFF2-40B4-BE49-F238E27FC236}">
                <a16:creationId xmlns:a16="http://schemas.microsoft.com/office/drawing/2014/main" id="{B776F9D5-4428-46C2-A90E-A946405A9FA3}"/>
              </a:ext>
            </a:extLst>
          </p:cNvPr>
          <p:cNvPicPr>
            <a:picLocks noChangeAspect="1"/>
          </p:cNvPicPr>
          <p:nvPr/>
        </p:nvPicPr>
        <p:blipFill>
          <a:blip r:embed="rId3"/>
          <a:stretch>
            <a:fillRect/>
          </a:stretch>
        </p:blipFill>
        <p:spPr>
          <a:xfrm>
            <a:off x="641552" y="5267739"/>
            <a:ext cx="3787968" cy="1347994"/>
          </a:xfrm>
          <a:prstGeom prst="rect">
            <a:avLst/>
          </a:prstGeom>
        </p:spPr>
      </p:pic>
      <p:cxnSp>
        <p:nvCxnSpPr>
          <p:cNvPr id="8" name="Gerade Verbindung mit Pfeil 7">
            <a:extLst>
              <a:ext uri="{FF2B5EF4-FFF2-40B4-BE49-F238E27FC236}">
                <a16:creationId xmlns:a16="http://schemas.microsoft.com/office/drawing/2014/main" id="{BFFF3A7A-76E3-4539-B131-F541A84D1213}"/>
              </a:ext>
            </a:extLst>
          </p:cNvPr>
          <p:cNvCxnSpPr>
            <a:cxnSpLocks/>
          </p:cNvCxnSpPr>
          <p:nvPr/>
        </p:nvCxnSpPr>
        <p:spPr>
          <a:xfrm flipH="1">
            <a:off x="1720579" y="5118652"/>
            <a:ext cx="744325" cy="142541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522661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66F35D29-D9E9-401D-9E45-1AA5486E5A1F}"/>
              </a:ext>
            </a:extLst>
          </p:cNvPr>
          <p:cNvSpPr>
            <a:spLocks noGrp="1"/>
          </p:cNvSpPr>
          <p:nvPr>
            <p:ph type="title"/>
          </p:nvPr>
        </p:nvSpPr>
        <p:spPr>
          <a:xfrm>
            <a:off x="839789" y="457200"/>
            <a:ext cx="2704690" cy="1600200"/>
          </a:xfrm>
        </p:spPr>
        <p:txBody>
          <a:bodyPr/>
          <a:lstStyle/>
          <a:p>
            <a:r>
              <a:rPr lang="en-US" dirty="0"/>
              <a:t>Use</a:t>
            </a:r>
            <a:br>
              <a:rPr lang="en-US" dirty="0"/>
            </a:br>
            <a:r>
              <a:rPr lang="en-US" dirty="0"/>
              <a:t>run the model</a:t>
            </a:r>
            <a:endParaRPr lang="en-US" noProof="0" dirty="0"/>
          </a:p>
        </p:txBody>
      </p:sp>
      <p:pic>
        <p:nvPicPr>
          <p:cNvPr id="2" name="Inhaltsplatzhalter 1">
            <a:extLst>
              <a:ext uri="{FF2B5EF4-FFF2-40B4-BE49-F238E27FC236}">
                <a16:creationId xmlns:a16="http://schemas.microsoft.com/office/drawing/2014/main" id="{D2A1AED0-FD2E-4FBC-8A69-ECD711860790}"/>
              </a:ext>
            </a:extLst>
          </p:cNvPr>
          <p:cNvPicPr>
            <a:picLocks noGrp="1" noChangeAspect="1"/>
          </p:cNvPicPr>
          <p:nvPr>
            <p:ph idx="1"/>
          </p:nvPr>
        </p:nvPicPr>
        <p:blipFill>
          <a:blip r:embed="rId2"/>
          <a:stretch>
            <a:fillRect/>
          </a:stretch>
        </p:blipFill>
        <p:spPr>
          <a:xfrm>
            <a:off x="3667125" y="1301949"/>
            <a:ext cx="8220075" cy="4452540"/>
          </a:xfrm>
          <a:prstGeom prst="rect">
            <a:avLst/>
          </a:prstGeom>
        </p:spPr>
      </p:pic>
      <p:sp>
        <p:nvSpPr>
          <p:cNvPr id="6" name="Textplatzhalter 5">
            <a:extLst>
              <a:ext uri="{FF2B5EF4-FFF2-40B4-BE49-F238E27FC236}">
                <a16:creationId xmlns:a16="http://schemas.microsoft.com/office/drawing/2014/main" id="{1168BC78-31CF-4A70-9203-3BA386BB42CB}"/>
              </a:ext>
            </a:extLst>
          </p:cNvPr>
          <p:cNvSpPr>
            <a:spLocks noGrp="1"/>
          </p:cNvSpPr>
          <p:nvPr>
            <p:ph type="body" sz="half" idx="2"/>
          </p:nvPr>
        </p:nvSpPr>
        <p:spPr>
          <a:xfrm>
            <a:off x="839788" y="2057400"/>
            <a:ext cx="2704691" cy="3811588"/>
          </a:xfrm>
        </p:spPr>
        <p:txBody>
          <a:bodyPr/>
          <a:lstStyle/>
          <a:p>
            <a:r>
              <a:rPr lang="de-DE" dirty="0" err="1"/>
              <a:t>Now</a:t>
            </a:r>
            <a:r>
              <a:rPr lang="de-DE" dirty="0"/>
              <a:t> </a:t>
            </a:r>
            <a:r>
              <a:rPr lang="de-DE" dirty="0" err="1"/>
              <a:t>you</a:t>
            </a:r>
            <a:r>
              <a:rPr lang="de-DE" dirty="0"/>
              <a:t> </a:t>
            </a:r>
            <a:r>
              <a:rPr lang="de-DE" dirty="0" err="1"/>
              <a:t>can</a:t>
            </a:r>
            <a:r>
              <a:rPr lang="de-DE" dirty="0"/>
              <a:t> </a:t>
            </a:r>
            <a:r>
              <a:rPr lang="de-DE" dirty="0" err="1"/>
              <a:t>see</a:t>
            </a:r>
            <a:r>
              <a:rPr lang="de-DE" dirty="0"/>
              <a:t> </a:t>
            </a:r>
            <a:r>
              <a:rPr lang="de-DE" dirty="0" err="1"/>
              <a:t>the</a:t>
            </a:r>
            <a:r>
              <a:rPr lang="de-DE" dirty="0"/>
              <a:t> </a:t>
            </a:r>
            <a:r>
              <a:rPr lang="de-DE" dirty="0" err="1"/>
              <a:t>model</a:t>
            </a:r>
            <a:r>
              <a:rPr lang="de-DE" dirty="0"/>
              <a:t>.</a:t>
            </a:r>
          </a:p>
          <a:p>
            <a:pPr marL="342900" indent="-342900">
              <a:buAutoNum type="arabicParenR"/>
            </a:pPr>
            <a:r>
              <a:rPr lang="de-DE" dirty="0"/>
              <a:t>Run </a:t>
            </a:r>
            <a:r>
              <a:rPr lang="de-DE" dirty="0" err="1"/>
              <a:t>the</a:t>
            </a:r>
            <a:r>
              <a:rPr lang="de-DE" dirty="0"/>
              <a:t> </a:t>
            </a:r>
            <a:r>
              <a:rPr lang="de-DE" dirty="0" err="1"/>
              <a:t>model</a:t>
            </a:r>
            <a:r>
              <a:rPr lang="de-DE" dirty="0"/>
              <a:t> </a:t>
            </a:r>
            <a:r>
              <a:rPr lang="de-DE" dirty="0" err="1"/>
              <a:t>with</a:t>
            </a:r>
            <a:r>
              <a:rPr lang="de-DE" dirty="0"/>
              <a:t> </a:t>
            </a:r>
            <a:r>
              <a:rPr lang="de-DE" dirty="0" err="1"/>
              <a:t>the</a:t>
            </a:r>
            <a:r>
              <a:rPr lang="de-DE" dirty="0"/>
              <a:t> </a:t>
            </a:r>
            <a:r>
              <a:rPr lang="de-DE" dirty="0" err="1"/>
              <a:t>click</a:t>
            </a:r>
            <a:r>
              <a:rPr lang="de-DE" dirty="0"/>
              <a:t> on </a:t>
            </a:r>
            <a:r>
              <a:rPr lang="de-DE" dirty="0" err="1"/>
              <a:t>run</a:t>
            </a:r>
            <a:endParaRPr lang="de-DE" dirty="0"/>
          </a:p>
          <a:p>
            <a:pPr marL="342900" indent="-342900">
              <a:buAutoNum type="arabicParenR"/>
            </a:pPr>
            <a:endParaRPr lang="de-DE" dirty="0"/>
          </a:p>
          <a:p>
            <a:r>
              <a:rPr lang="de-DE" dirty="0" err="1"/>
              <a:t>Wait</a:t>
            </a:r>
            <a:r>
              <a:rPr lang="de-DE" dirty="0"/>
              <a:t> a </a:t>
            </a:r>
            <a:r>
              <a:rPr lang="de-DE" dirty="0" err="1"/>
              <a:t>while</a:t>
            </a:r>
            <a:r>
              <a:rPr lang="de-DE" dirty="0"/>
              <a:t>…</a:t>
            </a:r>
          </a:p>
          <a:p>
            <a:r>
              <a:rPr lang="de-DE" dirty="0" err="1"/>
              <a:t>You</a:t>
            </a:r>
            <a:r>
              <a:rPr lang="de-DE" dirty="0"/>
              <a:t> </a:t>
            </a:r>
            <a:r>
              <a:rPr lang="de-DE" dirty="0" err="1"/>
              <a:t>can</a:t>
            </a:r>
            <a:r>
              <a:rPr lang="de-DE" dirty="0"/>
              <a:t> </a:t>
            </a:r>
            <a:r>
              <a:rPr lang="de-DE" dirty="0" err="1"/>
              <a:t>see</a:t>
            </a:r>
            <a:r>
              <a:rPr lang="de-DE" dirty="0"/>
              <a:t> </a:t>
            </a:r>
            <a:r>
              <a:rPr lang="de-DE" dirty="0" err="1"/>
              <a:t>the</a:t>
            </a:r>
            <a:r>
              <a:rPr lang="de-DE" dirty="0"/>
              <a:t> </a:t>
            </a:r>
            <a:r>
              <a:rPr lang="de-DE" dirty="0" err="1"/>
              <a:t>model</a:t>
            </a:r>
            <a:r>
              <a:rPr lang="de-DE" dirty="0"/>
              <a:t> </a:t>
            </a:r>
            <a:r>
              <a:rPr lang="de-DE" dirty="0" err="1"/>
              <a:t>compiling</a:t>
            </a:r>
            <a:r>
              <a:rPr lang="de-DE" dirty="0"/>
              <a:t> </a:t>
            </a:r>
          </a:p>
          <a:p>
            <a:endParaRPr lang="de-DE" dirty="0"/>
          </a:p>
          <a:p>
            <a:r>
              <a:rPr lang="de-DE" dirty="0"/>
              <a:t>and </a:t>
            </a:r>
            <a:r>
              <a:rPr lang="de-DE" dirty="0" err="1"/>
              <a:t>running</a:t>
            </a:r>
            <a:endParaRPr lang="de-DE" dirty="0"/>
          </a:p>
          <a:p>
            <a:endParaRPr lang="de-DE" dirty="0"/>
          </a:p>
          <a:p>
            <a:pPr marL="342900" indent="-342900">
              <a:buAutoNum type="arabicParenR"/>
            </a:pPr>
            <a:endParaRPr lang="de-DE" dirty="0"/>
          </a:p>
          <a:p>
            <a:pPr marL="342900" indent="-342900">
              <a:buAutoNum type="arabicParenR"/>
            </a:pPr>
            <a:endParaRPr lang="de-DE" dirty="0"/>
          </a:p>
        </p:txBody>
      </p:sp>
      <p:cxnSp>
        <p:nvCxnSpPr>
          <p:cNvPr id="7" name="Gerade Verbindung mit Pfeil 6">
            <a:extLst>
              <a:ext uri="{FF2B5EF4-FFF2-40B4-BE49-F238E27FC236}">
                <a16:creationId xmlns:a16="http://schemas.microsoft.com/office/drawing/2014/main" id="{F52CCD83-F678-4E03-8DAF-5E6D44A85AC4}"/>
              </a:ext>
            </a:extLst>
          </p:cNvPr>
          <p:cNvCxnSpPr>
            <a:cxnSpLocks/>
          </p:cNvCxnSpPr>
          <p:nvPr/>
        </p:nvCxnSpPr>
        <p:spPr>
          <a:xfrm flipH="1">
            <a:off x="6759719" y="705678"/>
            <a:ext cx="108220" cy="84894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8" name="Textfeld 7">
            <a:extLst>
              <a:ext uri="{FF2B5EF4-FFF2-40B4-BE49-F238E27FC236}">
                <a16:creationId xmlns:a16="http://schemas.microsoft.com/office/drawing/2014/main" id="{6BCD3B86-C8DB-4D28-823D-C5C6BF5862D6}"/>
              </a:ext>
            </a:extLst>
          </p:cNvPr>
          <p:cNvSpPr txBox="1"/>
          <p:nvPr/>
        </p:nvSpPr>
        <p:spPr>
          <a:xfrm>
            <a:off x="6813829" y="521012"/>
            <a:ext cx="372218" cy="369332"/>
          </a:xfrm>
          <a:prstGeom prst="rect">
            <a:avLst/>
          </a:prstGeom>
          <a:noFill/>
        </p:spPr>
        <p:txBody>
          <a:bodyPr wrap="none" rtlCol="0">
            <a:spAutoFit/>
          </a:bodyPr>
          <a:lstStyle/>
          <a:p>
            <a:r>
              <a:rPr lang="de-DE" dirty="0">
                <a:solidFill>
                  <a:schemeClr val="accent1">
                    <a:lumMod val="75000"/>
                  </a:schemeClr>
                </a:solidFill>
              </a:rPr>
              <a:t>1)</a:t>
            </a:r>
          </a:p>
        </p:txBody>
      </p:sp>
      <p:pic>
        <p:nvPicPr>
          <p:cNvPr id="9" name="Grafik 8">
            <a:extLst>
              <a:ext uri="{FF2B5EF4-FFF2-40B4-BE49-F238E27FC236}">
                <a16:creationId xmlns:a16="http://schemas.microsoft.com/office/drawing/2014/main" id="{29ADF475-D1BD-434E-B5A6-BDB55EED4524}"/>
              </a:ext>
            </a:extLst>
          </p:cNvPr>
          <p:cNvPicPr>
            <a:picLocks noChangeAspect="1"/>
          </p:cNvPicPr>
          <p:nvPr/>
        </p:nvPicPr>
        <p:blipFill>
          <a:blip r:embed="rId3"/>
          <a:stretch>
            <a:fillRect/>
          </a:stretch>
        </p:blipFill>
        <p:spPr>
          <a:xfrm>
            <a:off x="2105615" y="3973133"/>
            <a:ext cx="1000125" cy="609600"/>
          </a:xfrm>
          <a:prstGeom prst="rect">
            <a:avLst/>
          </a:prstGeom>
        </p:spPr>
      </p:pic>
      <p:pic>
        <p:nvPicPr>
          <p:cNvPr id="10" name="Grafik 9">
            <a:extLst>
              <a:ext uri="{FF2B5EF4-FFF2-40B4-BE49-F238E27FC236}">
                <a16:creationId xmlns:a16="http://schemas.microsoft.com/office/drawing/2014/main" id="{039616FB-E10D-4522-859A-D55CD7C31072}"/>
              </a:ext>
            </a:extLst>
          </p:cNvPr>
          <p:cNvPicPr>
            <a:picLocks noChangeAspect="1"/>
          </p:cNvPicPr>
          <p:nvPr/>
        </p:nvPicPr>
        <p:blipFill>
          <a:blip r:embed="rId4"/>
          <a:stretch>
            <a:fillRect/>
          </a:stretch>
        </p:blipFill>
        <p:spPr>
          <a:xfrm>
            <a:off x="1634365" y="4911535"/>
            <a:ext cx="1647825" cy="314325"/>
          </a:xfrm>
          <a:prstGeom prst="rect">
            <a:avLst/>
          </a:prstGeom>
        </p:spPr>
      </p:pic>
    </p:spTree>
    <p:extLst>
      <p:ext uri="{BB962C8B-B14F-4D97-AF65-F5344CB8AC3E}">
        <p14:creationId xmlns:p14="http://schemas.microsoft.com/office/powerpoint/2010/main" val="41362038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66F35D29-D9E9-401D-9E45-1AA5486E5A1F}"/>
              </a:ext>
            </a:extLst>
          </p:cNvPr>
          <p:cNvSpPr>
            <a:spLocks noGrp="1"/>
          </p:cNvSpPr>
          <p:nvPr>
            <p:ph type="title"/>
          </p:nvPr>
        </p:nvSpPr>
        <p:spPr>
          <a:xfrm>
            <a:off x="839789" y="457200"/>
            <a:ext cx="2704690" cy="1600200"/>
          </a:xfrm>
        </p:spPr>
        <p:txBody>
          <a:bodyPr/>
          <a:lstStyle/>
          <a:p>
            <a:r>
              <a:rPr lang="en-US" noProof="0" dirty="0"/>
              <a:t>Info</a:t>
            </a:r>
          </a:p>
        </p:txBody>
      </p:sp>
      <p:sp>
        <p:nvSpPr>
          <p:cNvPr id="6" name="Textplatzhalter 5">
            <a:extLst>
              <a:ext uri="{FF2B5EF4-FFF2-40B4-BE49-F238E27FC236}">
                <a16:creationId xmlns:a16="http://schemas.microsoft.com/office/drawing/2014/main" id="{1168BC78-31CF-4A70-9203-3BA386BB42CB}"/>
              </a:ext>
            </a:extLst>
          </p:cNvPr>
          <p:cNvSpPr>
            <a:spLocks noGrp="1"/>
          </p:cNvSpPr>
          <p:nvPr>
            <p:ph type="body" sz="half" idx="2"/>
          </p:nvPr>
        </p:nvSpPr>
        <p:spPr>
          <a:xfrm>
            <a:off x="839788" y="2057400"/>
            <a:ext cx="2704691" cy="3811588"/>
          </a:xfrm>
        </p:spPr>
        <p:txBody>
          <a:bodyPr/>
          <a:lstStyle/>
          <a:p>
            <a:pPr marL="342900" indent="-342900">
              <a:buAutoNum type="arabicParenR"/>
            </a:pPr>
            <a:r>
              <a:rPr lang="de-DE" dirty="0"/>
              <a:t>Here </a:t>
            </a:r>
            <a:r>
              <a:rPr lang="de-DE" dirty="0" err="1"/>
              <a:t>you</a:t>
            </a:r>
            <a:r>
              <a:rPr lang="de-DE" dirty="0"/>
              <a:t> </a:t>
            </a:r>
            <a:r>
              <a:rPr lang="de-DE" dirty="0" err="1"/>
              <a:t>can</a:t>
            </a:r>
            <a:r>
              <a:rPr lang="de-DE" dirty="0"/>
              <a:t> open </a:t>
            </a:r>
            <a:r>
              <a:rPr lang="de-DE" dirty="0" err="1"/>
              <a:t>scopes</a:t>
            </a:r>
            <a:endParaRPr lang="de-DE" dirty="0"/>
          </a:p>
          <a:p>
            <a:pPr lvl="1"/>
            <a:r>
              <a:rPr lang="de-DE" dirty="0"/>
              <a:t>The Scopes </a:t>
            </a:r>
            <a:r>
              <a:rPr lang="en-AU" dirty="0"/>
              <a:t>have</a:t>
            </a:r>
            <a:r>
              <a:rPr lang="de-DE" dirty="0"/>
              <a:t> </a:t>
            </a:r>
            <a:r>
              <a:rPr lang="de-DE" dirty="0" err="1"/>
              <a:t>the</a:t>
            </a:r>
            <a:r>
              <a:rPr lang="de-DE" dirty="0"/>
              <a:t> same </a:t>
            </a:r>
            <a:r>
              <a:rPr lang="de-DE" dirty="0" err="1"/>
              <a:t>name</a:t>
            </a:r>
            <a:r>
              <a:rPr lang="de-DE" dirty="0"/>
              <a:t> like </a:t>
            </a:r>
            <a:r>
              <a:rPr lang="de-DE" dirty="0" err="1"/>
              <a:t>purple</a:t>
            </a:r>
            <a:r>
              <a:rPr lang="de-DE" dirty="0"/>
              <a:t> </a:t>
            </a:r>
            <a:r>
              <a:rPr lang="de-DE" dirty="0" err="1"/>
              <a:t>the</a:t>
            </a:r>
            <a:r>
              <a:rPr lang="de-DE" dirty="0"/>
              <a:t> </a:t>
            </a:r>
            <a:r>
              <a:rPr lang="en-AU" dirty="0"/>
              <a:t>measurement</a:t>
            </a:r>
            <a:r>
              <a:rPr lang="de-DE" dirty="0"/>
              <a:t> </a:t>
            </a:r>
            <a:r>
              <a:rPr lang="de-DE" dirty="0" err="1"/>
              <a:t>points</a:t>
            </a:r>
            <a:r>
              <a:rPr lang="de-DE" dirty="0"/>
              <a:t> (A </a:t>
            </a:r>
            <a:r>
              <a:rPr lang="de-DE" dirty="0" err="1"/>
              <a:t>to</a:t>
            </a:r>
            <a:r>
              <a:rPr lang="de-DE" dirty="0"/>
              <a:t> H) </a:t>
            </a:r>
            <a:r>
              <a:rPr lang="de-DE" dirty="0" err="1"/>
              <a:t>with</a:t>
            </a:r>
            <a:r>
              <a:rPr lang="de-DE" dirty="0"/>
              <a:t> F and G </a:t>
            </a:r>
            <a:r>
              <a:rPr lang="de-DE" dirty="0" err="1"/>
              <a:t>special</a:t>
            </a:r>
            <a:r>
              <a:rPr lang="de-DE" dirty="0"/>
              <a:t> </a:t>
            </a:r>
            <a:r>
              <a:rPr lang="en-AU" dirty="0"/>
              <a:t>measurements</a:t>
            </a:r>
            <a:r>
              <a:rPr lang="de-DE" dirty="0"/>
              <a:t> </a:t>
            </a:r>
            <a:r>
              <a:rPr lang="de-DE" dirty="0" err="1"/>
              <a:t>for</a:t>
            </a:r>
            <a:r>
              <a:rPr lang="de-DE" dirty="0"/>
              <a:t> </a:t>
            </a:r>
            <a:r>
              <a:rPr lang="de-DE" dirty="0" err="1"/>
              <a:t>the</a:t>
            </a:r>
            <a:r>
              <a:rPr lang="de-DE" dirty="0"/>
              <a:t> </a:t>
            </a:r>
            <a:r>
              <a:rPr lang="de-DE" dirty="0" err="1"/>
              <a:t>unbalance</a:t>
            </a:r>
            <a:r>
              <a:rPr lang="de-DE" dirty="0"/>
              <a:t> and DC-link</a:t>
            </a:r>
          </a:p>
          <a:p>
            <a:pPr marL="342900" indent="-342900">
              <a:buAutoNum type="arabicParenR"/>
            </a:pPr>
            <a:r>
              <a:rPr lang="de-DE" dirty="0"/>
              <a:t>The </a:t>
            </a:r>
            <a:r>
              <a:rPr lang="de-DE" dirty="0" err="1"/>
              <a:t>control</a:t>
            </a:r>
            <a:r>
              <a:rPr lang="de-DE" dirty="0"/>
              <a:t> (</a:t>
            </a:r>
            <a:r>
              <a:rPr lang="de-DE" dirty="0" err="1"/>
              <a:t>of</a:t>
            </a:r>
            <a:r>
              <a:rPr lang="de-DE" dirty="0"/>
              <a:t> shunt) </a:t>
            </a:r>
            <a:r>
              <a:rPr lang="de-DE" dirty="0" err="1"/>
              <a:t>you</a:t>
            </a:r>
            <a:r>
              <a:rPr lang="de-DE" dirty="0"/>
              <a:t> </a:t>
            </a:r>
            <a:r>
              <a:rPr lang="de-DE" dirty="0" err="1"/>
              <a:t>can</a:t>
            </a:r>
            <a:r>
              <a:rPr lang="de-DE" dirty="0"/>
              <a:t> </a:t>
            </a:r>
            <a:r>
              <a:rPr lang="de-DE" dirty="0" err="1"/>
              <a:t>see</a:t>
            </a:r>
            <a:r>
              <a:rPr lang="de-DE" dirty="0"/>
              <a:t> </a:t>
            </a:r>
            <a:r>
              <a:rPr lang="de-DE" dirty="0" err="1"/>
              <a:t>here</a:t>
            </a:r>
            <a:endParaRPr lang="de-DE" dirty="0"/>
          </a:p>
        </p:txBody>
      </p:sp>
      <p:pic>
        <p:nvPicPr>
          <p:cNvPr id="7" name="Inhaltsplatzhalter 1">
            <a:extLst>
              <a:ext uri="{FF2B5EF4-FFF2-40B4-BE49-F238E27FC236}">
                <a16:creationId xmlns:a16="http://schemas.microsoft.com/office/drawing/2014/main" id="{5FA33279-326F-4395-BEA0-E382E720B67D}"/>
              </a:ext>
            </a:extLst>
          </p:cNvPr>
          <p:cNvPicPr>
            <a:picLocks noGrp="1" noChangeAspect="1"/>
          </p:cNvPicPr>
          <p:nvPr>
            <p:ph idx="1"/>
          </p:nvPr>
        </p:nvPicPr>
        <p:blipFill>
          <a:blip r:embed="rId2"/>
          <a:stretch>
            <a:fillRect/>
          </a:stretch>
        </p:blipFill>
        <p:spPr>
          <a:xfrm>
            <a:off x="3667125" y="1301949"/>
            <a:ext cx="8220075" cy="4452540"/>
          </a:xfrm>
          <a:prstGeom prst="rect">
            <a:avLst/>
          </a:prstGeom>
        </p:spPr>
      </p:pic>
      <p:cxnSp>
        <p:nvCxnSpPr>
          <p:cNvPr id="8" name="Gerade Verbindung mit Pfeil 7">
            <a:extLst>
              <a:ext uri="{FF2B5EF4-FFF2-40B4-BE49-F238E27FC236}">
                <a16:creationId xmlns:a16="http://schemas.microsoft.com/office/drawing/2014/main" id="{D9085CDF-CBD6-49DE-BF37-6F59F03A94B0}"/>
              </a:ext>
            </a:extLst>
          </p:cNvPr>
          <p:cNvCxnSpPr>
            <a:cxnSpLocks/>
          </p:cNvCxnSpPr>
          <p:nvPr/>
        </p:nvCxnSpPr>
        <p:spPr>
          <a:xfrm>
            <a:off x="4253948" y="3359426"/>
            <a:ext cx="1144110" cy="30229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9" name="Textfeld 8">
            <a:extLst>
              <a:ext uri="{FF2B5EF4-FFF2-40B4-BE49-F238E27FC236}">
                <a16:creationId xmlns:a16="http://schemas.microsoft.com/office/drawing/2014/main" id="{76952000-DA61-4729-8591-A51947B45047}"/>
              </a:ext>
            </a:extLst>
          </p:cNvPr>
          <p:cNvSpPr txBox="1"/>
          <p:nvPr/>
        </p:nvSpPr>
        <p:spPr>
          <a:xfrm>
            <a:off x="4094922" y="3001617"/>
            <a:ext cx="372218" cy="369332"/>
          </a:xfrm>
          <a:prstGeom prst="rect">
            <a:avLst/>
          </a:prstGeom>
          <a:noFill/>
        </p:spPr>
        <p:txBody>
          <a:bodyPr wrap="none" rtlCol="0">
            <a:spAutoFit/>
          </a:bodyPr>
          <a:lstStyle/>
          <a:p>
            <a:r>
              <a:rPr lang="de-DE" dirty="0">
                <a:solidFill>
                  <a:schemeClr val="accent1">
                    <a:lumMod val="75000"/>
                  </a:schemeClr>
                </a:solidFill>
              </a:rPr>
              <a:t>1)</a:t>
            </a:r>
          </a:p>
        </p:txBody>
      </p:sp>
      <p:cxnSp>
        <p:nvCxnSpPr>
          <p:cNvPr id="10" name="Gerade Verbindung mit Pfeil 9">
            <a:extLst>
              <a:ext uri="{FF2B5EF4-FFF2-40B4-BE49-F238E27FC236}">
                <a16:creationId xmlns:a16="http://schemas.microsoft.com/office/drawing/2014/main" id="{53EF2719-24DB-475E-B36C-2BB9DBC68A9B}"/>
              </a:ext>
            </a:extLst>
          </p:cNvPr>
          <p:cNvCxnSpPr>
            <a:cxnSpLocks/>
          </p:cNvCxnSpPr>
          <p:nvPr/>
        </p:nvCxnSpPr>
        <p:spPr>
          <a:xfrm flipH="1">
            <a:off x="6305832" y="2713383"/>
            <a:ext cx="204298" cy="101790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2" name="Textfeld 11">
            <a:extLst>
              <a:ext uri="{FF2B5EF4-FFF2-40B4-BE49-F238E27FC236}">
                <a16:creationId xmlns:a16="http://schemas.microsoft.com/office/drawing/2014/main" id="{DFAB5CAA-0C30-48A5-BA2D-C3442022C96F}"/>
              </a:ext>
            </a:extLst>
          </p:cNvPr>
          <p:cNvSpPr txBox="1"/>
          <p:nvPr/>
        </p:nvSpPr>
        <p:spPr>
          <a:xfrm>
            <a:off x="6400800" y="2246243"/>
            <a:ext cx="372218" cy="369332"/>
          </a:xfrm>
          <a:prstGeom prst="rect">
            <a:avLst/>
          </a:prstGeom>
          <a:noFill/>
        </p:spPr>
        <p:txBody>
          <a:bodyPr wrap="none" rtlCol="0">
            <a:spAutoFit/>
          </a:bodyPr>
          <a:lstStyle/>
          <a:p>
            <a:r>
              <a:rPr lang="de-DE" dirty="0">
                <a:solidFill>
                  <a:schemeClr val="accent1">
                    <a:lumMod val="75000"/>
                  </a:schemeClr>
                </a:solidFill>
              </a:rPr>
              <a:t>2)</a:t>
            </a:r>
          </a:p>
        </p:txBody>
      </p:sp>
      <p:pic>
        <p:nvPicPr>
          <p:cNvPr id="13" name="Grafik 12">
            <a:extLst>
              <a:ext uri="{FF2B5EF4-FFF2-40B4-BE49-F238E27FC236}">
                <a16:creationId xmlns:a16="http://schemas.microsoft.com/office/drawing/2014/main" id="{BBCD1B84-5B9E-4616-B3A8-C1420983DA32}"/>
              </a:ext>
            </a:extLst>
          </p:cNvPr>
          <p:cNvPicPr>
            <a:picLocks noChangeAspect="1"/>
          </p:cNvPicPr>
          <p:nvPr/>
        </p:nvPicPr>
        <p:blipFill>
          <a:blip r:embed="rId3"/>
          <a:stretch>
            <a:fillRect/>
          </a:stretch>
        </p:blipFill>
        <p:spPr>
          <a:xfrm>
            <a:off x="711203" y="4114876"/>
            <a:ext cx="5252759" cy="2285923"/>
          </a:xfrm>
          <a:prstGeom prst="rect">
            <a:avLst/>
          </a:prstGeom>
        </p:spPr>
      </p:pic>
    </p:spTree>
    <p:extLst>
      <p:ext uri="{BB962C8B-B14F-4D97-AF65-F5344CB8AC3E}">
        <p14:creationId xmlns:p14="http://schemas.microsoft.com/office/powerpoint/2010/main" val="3604101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66F35D29-D9E9-401D-9E45-1AA5486E5A1F}"/>
              </a:ext>
            </a:extLst>
          </p:cNvPr>
          <p:cNvSpPr>
            <a:spLocks noGrp="1"/>
          </p:cNvSpPr>
          <p:nvPr>
            <p:ph type="title"/>
          </p:nvPr>
        </p:nvSpPr>
        <p:spPr>
          <a:xfrm>
            <a:off x="839789" y="457200"/>
            <a:ext cx="2704690" cy="1600200"/>
          </a:xfrm>
        </p:spPr>
        <p:txBody>
          <a:bodyPr/>
          <a:lstStyle/>
          <a:p>
            <a:r>
              <a:rPr lang="en-US" dirty="0"/>
              <a:t>Use</a:t>
            </a:r>
            <a:br>
              <a:rPr lang="en-US" dirty="0"/>
            </a:br>
            <a:r>
              <a:rPr lang="en-US" dirty="0"/>
              <a:t>scopes</a:t>
            </a:r>
            <a:endParaRPr lang="en-US" noProof="0" dirty="0"/>
          </a:p>
        </p:txBody>
      </p:sp>
      <p:sp>
        <p:nvSpPr>
          <p:cNvPr id="6" name="Textplatzhalter 5">
            <a:extLst>
              <a:ext uri="{FF2B5EF4-FFF2-40B4-BE49-F238E27FC236}">
                <a16:creationId xmlns:a16="http://schemas.microsoft.com/office/drawing/2014/main" id="{1168BC78-31CF-4A70-9203-3BA386BB42CB}"/>
              </a:ext>
            </a:extLst>
          </p:cNvPr>
          <p:cNvSpPr>
            <a:spLocks noGrp="1"/>
          </p:cNvSpPr>
          <p:nvPr>
            <p:ph type="body" sz="half" idx="2"/>
          </p:nvPr>
        </p:nvSpPr>
        <p:spPr>
          <a:xfrm>
            <a:off x="839788" y="2057400"/>
            <a:ext cx="2092255" cy="3811588"/>
          </a:xfrm>
        </p:spPr>
        <p:txBody>
          <a:bodyPr/>
          <a:lstStyle/>
          <a:p>
            <a:r>
              <a:rPr lang="de-DE" dirty="0"/>
              <a:t>Try out </a:t>
            </a:r>
            <a:r>
              <a:rPr lang="de-DE" dirty="0" err="1"/>
              <a:t>some</a:t>
            </a:r>
            <a:r>
              <a:rPr lang="de-DE" dirty="0"/>
              <a:t> </a:t>
            </a:r>
            <a:r>
              <a:rPr lang="de-DE" dirty="0" err="1"/>
              <a:t>scopes</a:t>
            </a:r>
            <a:r>
              <a:rPr lang="de-DE" dirty="0"/>
              <a:t> in </a:t>
            </a:r>
            <a:r>
              <a:rPr lang="de-DE" dirty="0" err="1"/>
              <a:t>this</a:t>
            </a:r>
            <a:r>
              <a:rPr lang="de-DE" dirty="0"/>
              <a:t> screen </a:t>
            </a:r>
          </a:p>
          <a:p>
            <a:r>
              <a:rPr lang="de-DE" dirty="0" err="1"/>
              <a:t>For</a:t>
            </a:r>
            <a:r>
              <a:rPr lang="de-DE" dirty="0"/>
              <a:t> </a:t>
            </a:r>
            <a:r>
              <a:rPr lang="de-DE" dirty="0" err="1"/>
              <a:t>scenario</a:t>
            </a:r>
            <a:r>
              <a:rPr lang="de-DE" dirty="0"/>
              <a:t> 4:</a:t>
            </a:r>
          </a:p>
          <a:p>
            <a:r>
              <a:rPr lang="de-DE" dirty="0" err="1"/>
              <a:t>For</a:t>
            </a:r>
            <a:r>
              <a:rPr lang="de-DE" dirty="0"/>
              <a:t> </a:t>
            </a:r>
            <a:r>
              <a:rPr lang="de-DE" dirty="0" err="1"/>
              <a:t>example</a:t>
            </a:r>
            <a:r>
              <a:rPr lang="de-DE" dirty="0"/>
              <a:t> </a:t>
            </a:r>
            <a:r>
              <a:rPr lang="de-DE" dirty="0" err="1"/>
              <a:t>you</a:t>
            </a:r>
            <a:r>
              <a:rPr lang="de-DE" dirty="0"/>
              <a:t> </a:t>
            </a:r>
            <a:r>
              <a:rPr lang="de-DE" dirty="0" err="1"/>
              <a:t>can</a:t>
            </a:r>
            <a:r>
              <a:rPr lang="de-DE" dirty="0"/>
              <a:t> </a:t>
            </a:r>
            <a:r>
              <a:rPr lang="de-DE" dirty="0" err="1"/>
              <a:t>see</a:t>
            </a:r>
            <a:r>
              <a:rPr lang="de-DE" dirty="0"/>
              <a:t> </a:t>
            </a:r>
            <a:r>
              <a:rPr lang="de-DE" dirty="0" err="1"/>
              <a:t>there</a:t>
            </a:r>
            <a:r>
              <a:rPr lang="de-DE" dirty="0"/>
              <a:t> </a:t>
            </a:r>
            <a:r>
              <a:rPr lang="de-DE" dirty="0" err="1"/>
              <a:t>is</a:t>
            </a:r>
            <a:r>
              <a:rPr lang="de-DE" dirty="0"/>
              <a:t> at 1) </a:t>
            </a:r>
            <a:r>
              <a:rPr lang="de-DE" dirty="0" err="1"/>
              <a:t>the</a:t>
            </a:r>
            <a:r>
              <a:rPr lang="de-DE" dirty="0"/>
              <a:t> </a:t>
            </a:r>
            <a:r>
              <a:rPr lang="de-DE" dirty="0" err="1"/>
              <a:t>rms</a:t>
            </a:r>
            <a:r>
              <a:rPr lang="de-DE" dirty="0"/>
              <a:t> </a:t>
            </a:r>
            <a:r>
              <a:rPr lang="de-DE" dirty="0" err="1"/>
              <a:t>value</a:t>
            </a:r>
            <a:r>
              <a:rPr lang="de-DE" dirty="0"/>
              <a:t> and </a:t>
            </a:r>
            <a:r>
              <a:rPr lang="de-DE" dirty="0" err="1"/>
              <a:t>the</a:t>
            </a:r>
            <a:r>
              <a:rPr lang="de-DE" dirty="0"/>
              <a:t> time </a:t>
            </a:r>
            <a:r>
              <a:rPr lang="de-DE" dirty="0" err="1"/>
              <a:t>value</a:t>
            </a:r>
            <a:r>
              <a:rPr lang="de-DE" dirty="0"/>
              <a:t> </a:t>
            </a:r>
            <a:r>
              <a:rPr lang="de-DE" dirty="0" err="1"/>
              <a:t>of</a:t>
            </a:r>
            <a:r>
              <a:rPr lang="de-DE" dirty="0"/>
              <a:t> </a:t>
            </a:r>
            <a:r>
              <a:rPr lang="de-DE" dirty="0" err="1"/>
              <a:t>the</a:t>
            </a:r>
            <a:r>
              <a:rPr lang="de-DE" dirty="0"/>
              <a:t> </a:t>
            </a:r>
            <a:r>
              <a:rPr lang="de-DE" dirty="0" err="1"/>
              <a:t>voltage</a:t>
            </a:r>
            <a:r>
              <a:rPr lang="de-DE" dirty="0"/>
              <a:t> source (</a:t>
            </a:r>
            <a:r>
              <a:rPr lang="de-DE" dirty="0" err="1"/>
              <a:t>grid</a:t>
            </a:r>
            <a:r>
              <a:rPr lang="de-DE" dirty="0"/>
              <a:t>)</a:t>
            </a:r>
          </a:p>
          <a:p>
            <a:endParaRPr lang="de-DE" dirty="0"/>
          </a:p>
          <a:p>
            <a:r>
              <a:rPr lang="de-DE" dirty="0"/>
              <a:t>At 2) </a:t>
            </a:r>
            <a:r>
              <a:rPr lang="de-DE" dirty="0" err="1"/>
              <a:t>you</a:t>
            </a:r>
            <a:r>
              <a:rPr lang="de-DE" dirty="0"/>
              <a:t> </a:t>
            </a:r>
            <a:r>
              <a:rPr lang="de-DE" dirty="0" err="1"/>
              <a:t>can</a:t>
            </a:r>
            <a:r>
              <a:rPr lang="de-DE" dirty="0"/>
              <a:t> </a:t>
            </a:r>
            <a:r>
              <a:rPr lang="de-DE" dirty="0" err="1"/>
              <a:t>see</a:t>
            </a:r>
            <a:r>
              <a:rPr lang="de-DE" dirty="0"/>
              <a:t> at </a:t>
            </a:r>
            <a:r>
              <a:rPr lang="de-DE" dirty="0" err="1"/>
              <a:t>the</a:t>
            </a:r>
            <a:r>
              <a:rPr lang="de-DE" dirty="0"/>
              <a:t> </a:t>
            </a:r>
            <a:r>
              <a:rPr lang="de-DE" dirty="0" err="1"/>
              <a:t>measurement</a:t>
            </a:r>
            <a:r>
              <a:rPr lang="de-DE" dirty="0"/>
              <a:t> </a:t>
            </a:r>
            <a:r>
              <a:rPr lang="de-DE" dirty="0" err="1"/>
              <a:t>point</a:t>
            </a:r>
            <a:r>
              <a:rPr lang="de-DE" dirty="0"/>
              <a:t> ‚E‘ </a:t>
            </a:r>
            <a:r>
              <a:rPr lang="de-DE" dirty="0" err="1"/>
              <a:t>that</a:t>
            </a:r>
            <a:r>
              <a:rPr lang="de-DE" dirty="0"/>
              <a:t> </a:t>
            </a:r>
            <a:r>
              <a:rPr lang="de-DE" dirty="0" err="1"/>
              <a:t>no</a:t>
            </a:r>
            <a:r>
              <a:rPr lang="de-DE" dirty="0"/>
              <a:t> </a:t>
            </a:r>
            <a:r>
              <a:rPr lang="de-DE" dirty="0" err="1"/>
              <a:t>current</a:t>
            </a:r>
            <a:r>
              <a:rPr lang="de-DE" dirty="0"/>
              <a:t> </a:t>
            </a:r>
            <a:r>
              <a:rPr lang="de-DE" dirty="0" err="1"/>
              <a:t>flows</a:t>
            </a:r>
            <a:r>
              <a:rPr lang="de-DE" dirty="0"/>
              <a:t>, </a:t>
            </a:r>
            <a:r>
              <a:rPr lang="de-DE" dirty="0" err="1"/>
              <a:t>because</a:t>
            </a:r>
            <a:r>
              <a:rPr lang="de-DE" dirty="0"/>
              <a:t> </a:t>
            </a:r>
            <a:r>
              <a:rPr lang="de-DE" dirty="0" err="1"/>
              <a:t>the</a:t>
            </a:r>
            <a:r>
              <a:rPr lang="de-DE" dirty="0"/>
              <a:t> </a:t>
            </a:r>
            <a:r>
              <a:rPr lang="de-DE" dirty="0" err="1"/>
              <a:t>controller</a:t>
            </a:r>
            <a:r>
              <a:rPr lang="de-DE" dirty="0"/>
              <a:t> </a:t>
            </a:r>
            <a:r>
              <a:rPr lang="de-DE" dirty="0" err="1"/>
              <a:t>is</a:t>
            </a:r>
            <a:r>
              <a:rPr lang="de-DE" dirty="0"/>
              <a:t> off.</a:t>
            </a:r>
          </a:p>
        </p:txBody>
      </p:sp>
      <p:pic>
        <p:nvPicPr>
          <p:cNvPr id="7" name="Inhaltsplatzhalter 6">
            <a:extLst>
              <a:ext uri="{FF2B5EF4-FFF2-40B4-BE49-F238E27FC236}">
                <a16:creationId xmlns:a16="http://schemas.microsoft.com/office/drawing/2014/main" id="{0D584AE3-6FD7-4D9A-96F1-41DFA3BCE14B}"/>
              </a:ext>
            </a:extLst>
          </p:cNvPr>
          <p:cNvPicPr>
            <a:picLocks noGrp="1" noChangeAspect="1"/>
          </p:cNvPicPr>
          <p:nvPr>
            <p:ph idx="1"/>
          </p:nvPr>
        </p:nvPicPr>
        <p:blipFill>
          <a:blip r:embed="rId2"/>
          <a:stretch>
            <a:fillRect/>
          </a:stretch>
        </p:blipFill>
        <p:spPr>
          <a:xfrm>
            <a:off x="3319060" y="1496047"/>
            <a:ext cx="8883359" cy="3865905"/>
          </a:xfrm>
          <a:prstGeom prst="rect">
            <a:avLst/>
          </a:prstGeom>
        </p:spPr>
      </p:pic>
      <p:cxnSp>
        <p:nvCxnSpPr>
          <p:cNvPr id="8" name="Gerade Verbindung mit Pfeil 7">
            <a:extLst>
              <a:ext uri="{FF2B5EF4-FFF2-40B4-BE49-F238E27FC236}">
                <a16:creationId xmlns:a16="http://schemas.microsoft.com/office/drawing/2014/main" id="{F7758E2B-BF93-49D2-9627-390959174BCA}"/>
              </a:ext>
            </a:extLst>
          </p:cNvPr>
          <p:cNvCxnSpPr>
            <a:cxnSpLocks/>
          </p:cNvCxnSpPr>
          <p:nvPr/>
        </p:nvCxnSpPr>
        <p:spPr>
          <a:xfrm flipV="1">
            <a:off x="2932043" y="2253538"/>
            <a:ext cx="2026007" cy="127485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9" name="Textfeld 8">
            <a:extLst>
              <a:ext uri="{FF2B5EF4-FFF2-40B4-BE49-F238E27FC236}">
                <a16:creationId xmlns:a16="http://schemas.microsoft.com/office/drawing/2014/main" id="{0E95AE48-6BB3-4EF2-A8CE-3870D797B263}"/>
              </a:ext>
            </a:extLst>
          </p:cNvPr>
          <p:cNvSpPr txBox="1"/>
          <p:nvPr/>
        </p:nvSpPr>
        <p:spPr>
          <a:xfrm>
            <a:off x="2649175" y="3159059"/>
            <a:ext cx="372218" cy="369332"/>
          </a:xfrm>
          <a:prstGeom prst="rect">
            <a:avLst/>
          </a:prstGeom>
          <a:noFill/>
        </p:spPr>
        <p:txBody>
          <a:bodyPr wrap="none" rtlCol="0">
            <a:spAutoFit/>
          </a:bodyPr>
          <a:lstStyle/>
          <a:p>
            <a:r>
              <a:rPr lang="de-DE" dirty="0">
                <a:solidFill>
                  <a:schemeClr val="accent1">
                    <a:lumMod val="75000"/>
                  </a:schemeClr>
                </a:solidFill>
              </a:rPr>
              <a:t>1)</a:t>
            </a:r>
          </a:p>
        </p:txBody>
      </p:sp>
      <p:pic>
        <p:nvPicPr>
          <p:cNvPr id="15" name="Grafik 14">
            <a:extLst>
              <a:ext uri="{FF2B5EF4-FFF2-40B4-BE49-F238E27FC236}">
                <a16:creationId xmlns:a16="http://schemas.microsoft.com/office/drawing/2014/main" id="{4836E79B-E68F-4728-9613-6BA5264F6000}"/>
              </a:ext>
            </a:extLst>
          </p:cNvPr>
          <p:cNvPicPr>
            <a:picLocks noChangeAspect="1"/>
          </p:cNvPicPr>
          <p:nvPr/>
        </p:nvPicPr>
        <p:blipFill>
          <a:blip r:embed="rId3"/>
          <a:stretch>
            <a:fillRect/>
          </a:stretch>
        </p:blipFill>
        <p:spPr>
          <a:xfrm>
            <a:off x="7995623" y="3516532"/>
            <a:ext cx="4000500" cy="2819400"/>
          </a:xfrm>
          <a:prstGeom prst="rect">
            <a:avLst/>
          </a:prstGeom>
          <a:ln>
            <a:solidFill>
              <a:srgbClr val="FF0000"/>
            </a:solidFill>
          </a:ln>
        </p:spPr>
      </p:pic>
      <p:cxnSp>
        <p:nvCxnSpPr>
          <p:cNvPr id="10" name="Gerade Verbindung mit Pfeil 9">
            <a:extLst>
              <a:ext uri="{FF2B5EF4-FFF2-40B4-BE49-F238E27FC236}">
                <a16:creationId xmlns:a16="http://schemas.microsoft.com/office/drawing/2014/main" id="{872CBA85-AF13-44DB-AE23-6BF766D8757B}"/>
              </a:ext>
            </a:extLst>
          </p:cNvPr>
          <p:cNvCxnSpPr>
            <a:cxnSpLocks/>
          </p:cNvCxnSpPr>
          <p:nvPr/>
        </p:nvCxnSpPr>
        <p:spPr>
          <a:xfrm flipV="1">
            <a:off x="10820400" y="2229735"/>
            <a:ext cx="971347" cy="326992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1" name="Textfeld 10">
            <a:extLst>
              <a:ext uri="{FF2B5EF4-FFF2-40B4-BE49-F238E27FC236}">
                <a16:creationId xmlns:a16="http://schemas.microsoft.com/office/drawing/2014/main" id="{DB54FD0C-E8A8-4DD1-AE12-5B8FA3588BDB}"/>
              </a:ext>
            </a:extLst>
          </p:cNvPr>
          <p:cNvSpPr txBox="1"/>
          <p:nvPr/>
        </p:nvSpPr>
        <p:spPr>
          <a:xfrm>
            <a:off x="10979994" y="5061472"/>
            <a:ext cx="372218" cy="369332"/>
          </a:xfrm>
          <a:prstGeom prst="rect">
            <a:avLst/>
          </a:prstGeom>
          <a:noFill/>
        </p:spPr>
        <p:txBody>
          <a:bodyPr wrap="none" rtlCol="0">
            <a:spAutoFit/>
          </a:bodyPr>
          <a:lstStyle/>
          <a:p>
            <a:r>
              <a:rPr lang="de-DE" dirty="0">
                <a:solidFill>
                  <a:schemeClr val="accent1">
                    <a:lumMod val="75000"/>
                  </a:schemeClr>
                </a:solidFill>
              </a:rPr>
              <a:t>2)</a:t>
            </a:r>
          </a:p>
        </p:txBody>
      </p:sp>
      <p:cxnSp>
        <p:nvCxnSpPr>
          <p:cNvPr id="19" name="Gerade Verbindung mit Pfeil 18">
            <a:extLst>
              <a:ext uri="{FF2B5EF4-FFF2-40B4-BE49-F238E27FC236}">
                <a16:creationId xmlns:a16="http://schemas.microsoft.com/office/drawing/2014/main" id="{5ABA1F5D-484A-4FEB-BC2C-2458FD0A9F35}"/>
              </a:ext>
            </a:extLst>
          </p:cNvPr>
          <p:cNvCxnSpPr>
            <a:cxnSpLocks/>
          </p:cNvCxnSpPr>
          <p:nvPr/>
        </p:nvCxnSpPr>
        <p:spPr>
          <a:xfrm flipV="1">
            <a:off x="3021393" y="2814891"/>
            <a:ext cx="1886646" cy="70164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240306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66F35D29-D9E9-401D-9E45-1AA5486E5A1F}"/>
              </a:ext>
            </a:extLst>
          </p:cNvPr>
          <p:cNvSpPr>
            <a:spLocks noGrp="1"/>
          </p:cNvSpPr>
          <p:nvPr>
            <p:ph type="title"/>
          </p:nvPr>
        </p:nvSpPr>
        <p:spPr>
          <a:xfrm>
            <a:off x="839789" y="457200"/>
            <a:ext cx="2704690" cy="1600200"/>
          </a:xfrm>
        </p:spPr>
        <p:txBody>
          <a:bodyPr/>
          <a:lstStyle/>
          <a:p>
            <a:r>
              <a:rPr lang="en-US" dirty="0"/>
              <a:t>Use</a:t>
            </a:r>
            <a:br>
              <a:rPr lang="en-US" dirty="0"/>
            </a:br>
            <a:r>
              <a:rPr lang="en-US" dirty="0"/>
              <a:t>another scenario</a:t>
            </a:r>
            <a:endParaRPr lang="en-US" noProof="0" dirty="0"/>
          </a:p>
        </p:txBody>
      </p:sp>
      <p:sp>
        <p:nvSpPr>
          <p:cNvPr id="6" name="Textplatzhalter 5">
            <a:extLst>
              <a:ext uri="{FF2B5EF4-FFF2-40B4-BE49-F238E27FC236}">
                <a16:creationId xmlns:a16="http://schemas.microsoft.com/office/drawing/2014/main" id="{1168BC78-31CF-4A70-9203-3BA386BB42CB}"/>
              </a:ext>
            </a:extLst>
          </p:cNvPr>
          <p:cNvSpPr>
            <a:spLocks noGrp="1"/>
          </p:cNvSpPr>
          <p:nvPr>
            <p:ph type="body" sz="half" idx="2"/>
          </p:nvPr>
        </p:nvSpPr>
        <p:spPr>
          <a:xfrm>
            <a:off x="448236" y="2057400"/>
            <a:ext cx="3096244" cy="3811588"/>
          </a:xfrm>
        </p:spPr>
        <p:txBody>
          <a:bodyPr/>
          <a:lstStyle/>
          <a:p>
            <a:r>
              <a:rPr lang="de-DE" dirty="0"/>
              <a:t>1) Close </a:t>
            </a:r>
            <a:r>
              <a:rPr lang="de-DE" dirty="0" err="1"/>
              <a:t>the</a:t>
            </a:r>
            <a:r>
              <a:rPr lang="de-DE" dirty="0"/>
              <a:t> </a:t>
            </a:r>
            <a:r>
              <a:rPr lang="de-DE" dirty="0" err="1"/>
              <a:t>model</a:t>
            </a:r>
            <a:r>
              <a:rPr lang="de-DE" dirty="0"/>
              <a:t>, </a:t>
            </a:r>
            <a:r>
              <a:rPr lang="de-DE" dirty="0" err="1"/>
              <a:t>don‘t</a:t>
            </a:r>
            <a:r>
              <a:rPr lang="de-DE" dirty="0"/>
              <a:t> save </a:t>
            </a:r>
            <a:r>
              <a:rPr lang="de-DE" dirty="0" err="1"/>
              <a:t>any</a:t>
            </a:r>
            <a:r>
              <a:rPr lang="de-DE" dirty="0"/>
              <a:t> </a:t>
            </a:r>
            <a:r>
              <a:rPr lang="de-DE" dirty="0" err="1"/>
              <a:t>changes</a:t>
            </a:r>
            <a:endParaRPr lang="de-DE" dirty="0"/>
          </a:p>
          <a:p>
            <a:r>
              <a:rPr lang="de-DE" dirty="0"/>
              <a:t>2) Chose </a:t>
            </a:r>
            <a:r>
              <a:rPr lang="de-DE" dirty="0" err="1"/>
              <a:t>scenario</a:t>
            </a:r>
            <a:r>
              <a:rPr lang="de-DE" dirty="0"/>
              <a:t> 38 in </a:t>
            </a:r>
            <a:r>
              <a:rPr lang="de-DE" dirty="0" err="1"/>
              <a:t>the</a:t>
            </a:r>
            <a:r>
              <a:rPr lang="de-DE" dirty="0"/>
              <a:t> </a:t>
            </a:r>
            <a:r>
              <a:rPr lang="de-DE" dirty="0" err="1"/>
              <a:t>app</a:t>
            </a:r>
            <a:r>
              <a:rPr lang="de-DE" dirty="0"/>
              <a:t>!</a:t>
            </a:r>
          </a:p>
          <a:p>
            <a:r>
              <a:rPr lang="de-DE" dirty="0"/>
              <a:t>And </a:t>
            </a:r>
            <a:r>
              <a:rPr lang="de-DE" dirty="0" err="1"/>
              <a:t>click</a:t>
            </a:r>
            <a:r>
              <a:rPr lang="de-DE" dirty="0"/>
              <a:t> open </a:t>
            </a:r>
            <a:r>
              <a:rPr lang="de-DE" dirty="0" err="1"/>
              <a:t>the</a:t>
            </a:r>
            <a:r>
              <a:rPr lang="de-DE" dirty="0"/>
              <a:t> </a:t>
            </a:r>
            <a:r>
              <a:rPr lang="de-DE" dirty="0" err="1"/>
              <a:t>model</a:t>
            </a:r>
            <a:endParaRPr lang="de-DE" dirty="0"/>
          </a:p>
          <a:p>
            <a:r>
              <a:rPr lang="de-DE" dirty="0"/>
              <a:t>3) </a:t>
            </a:r>
            <a:r>
              <a:rPr lang="de-DE" dirty="0" err="1"/>
              <a:t>Now</a:t>
            </a:r>
            <a:r>
              <a:rPr lang="de-DE" dirty="0"/>
              <a:t> </a:t>
            </a:r>
            <a:r>
              <a:rPr lang="de-DE" dirty="0" err="1"/>
              <a:t>the</a:t>
            </a:r>
            <a:r>
              <a:rPr lang="de-DE" dirty="0"/>
              <a:t> </a:t>
            </a:r>
            <a:r>
              <a:rPr lang="de-DE" dirty="0" err="1"/>
              <a:t>controller</a:t>
            </a:r>
            <a:r>
              <a:rPr lang="de-DE" dirty="0"/>
              <a:t> </a:t>
            </a:r>
            <a:r>
              <a:rPr lang="de-DE" dirty="0" err="1"/>
              <a:t>is</a:t>
            </a:r>
            <a:r>
              <a:rPr lang="de-DE" dirty="0"/>
              <a:t> </a:t>
            </a:r>
            <a:r>
              <a:rPr lang="de-DE" dirty="0" err="1"/>
              <a:t>turned</a:t>
            </a:r>
            <a:r>
              <a:rPr lang="de-DE" dirty="0"/>
              <a:t> on, </a:t>
            </a:r>
            <a:r>
              <a:rPr lang="de-DE" dirty="0" err="1"/>
              <a:t>tacts</a:t>
            </a:r>
            <a:r>
              <a:rPr lang="de-DE" dirty="0"/>
              <a:t>=0.5 </a:t>
            </a:r>
            <a:r>
              <a:rPr lang="de-DE" dirty="0" err="1"/>
              <a:t>is</a:t>
            </a:r>
            <a:r>
              <a:rPr lang="de-DE" dirty="0"/>
              <a:t> in </a:t>
            </a:r>
            <a:r>
              <a:rPr lang="de-DE" dirty="0" err="1"/>
              <a:t>simulation</a:t>
            </a:r>
            <a:r>
              <a:rPr lang="de-DE" dirty="0"/>
              <a:t> time </a:t>
            </a:r>
            <a:r>
              <a:rPr lang="de-DE" dirty="0" err="1"/>
              <a:t>Tsim</a:t>
            </a:r>
            <a:r>
              <a:rPr lang="de-DE" dirty="0"/>
              <a:t> (</a:t>
            </a:r>
            <a:r>
              <a:rPr lang="de-DE" dirty="0" err="1"/>
              <a:t>see</a:t>
            </a:r>
            <a:r>
              <a:rPr lang="de-DE" dirty="0"/>
              <a:t> </a:t>
            </a:r>
            <a:r>
              <a:rPr lang="de-DE" dirty="0" err="1"/>
              <a:t>picture</a:t>
            </a:r>
            <a:r>
              <a:rPr lang="de-DE" dirty="0"/>
              <a:t> 3) in </a:t>
            </a:r>
            <a:r>
              <a:rPr lang="de-DE" dirty="0" err="1"/>
              <a:t>the</a:t>
            </a:r>
            <a:r>
              <a:rPr lang="de-DE" dirty="0"/>
              <a:t> szenarienliste.xlsx)</a:t>
            </a:r>
          </a:p>
          <a:p>
            <a:endParaRPr lang="de-DE" dirty="0"/>
          </a:p>
        </p:txBody>
      </p:sp>
      <p:pic>
        <p:nvPicPr>
          <p:cNvPr id="7" name="Inhaltsplatzhalter 1">
            <a:extLst>
              <a:ext uri="{FF2B5EF4-FFF2-40B4-BE49-F238E27FC236}">
                <a16:creationId xmlns:a16="http://schemas.microsoft.com/office/drawing/2014/main" id="{504C828E-194F-4BE6-860B-523546D7C41B}"/>
              </a:ext>
            </a:extLst>
          </p:cNvPr>
          <p:cNvPicPr>
            <a:picLocks noGrp="1" noChangeAspect="1"/>
          </p:cNvPicPr>
          <p:nvPr>
            <p:ph idx="1"/>
          </p:nvPr>
        </p:nvPicPr>
        <p:blipFill>
          <a:blip r:embed="rId2"/>
          <a:stretch>
            <a:fillRect/>
          </a:stretch>
        </p:blipFill>
        <p:spPr>
          <a:xfrm>
            <a:off x="3667125" y="1301949"/>
            <a:ext cx="8220075" cy="4452540"/>
          </a:xfrm>
          <a:prstGeom prst="rect">
            <a:avLst/>
          </a:prstGeom>
        </p:spPr>
      </p:pic>
      <p:cxnSp>
        <p:nvCxnSpPr>
          <p:cNvPr id="8" name="Gerade Verbindung mit Pfeil 7">
            <a:extLst>
              <a:ext uri="{FF2B5EF4-FFF2-40B4-BE49-F238E27FC236}">
                <a16:creationId xmlns:a16="http://schemas.microsoft.com/office/drawing/2014/main" id="{D35134D8-8181-4A27-8411-6572108A240D}"/>
              </a:ext>
            </a:extLst>
          </p:cNvPr>
          <p:cNvCxnSpPr>
            <a:cxnSpLocks/>
          </p:cNvCxnSpPr>
          <p:nvPr/>
        </p:nvCxnSpPr>
        <p:spPr>
          <a:xfrm>
            <a:off x="10219764" y="650001"/>
            <a:ext cx="1536123" cy="65194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pic>
        <p:nvPicPr>
          <p:cNvPr id="15" name="Grafik 14">
            <a:extLst>
              <a:ext uri="{FF2B5EF4-FFF2-40B4-BE49-F238E27FC236}">
                <a16:creationId xmlns:a16="http://schemas.microsoft.com/office/drawing/2014/main" id="{371D2966-1471-4812-B312-C417FF9C2D0D}"/>
              </a:ext>
            </a:extLst>
          </p:cNvPr>
          <p:cNvPicPr>
            <a:picLocks noChangeAspect="1"/>
          </p:cNvPicPr>
          <p:nvPr/>
        </p:nvPicPr>
        <p:blipFill>
          <a:blip r:embed="rId3"/>
          <a:stretch>
            <a:fillRect/>
          </a:stretch>
        </p:blipFill>
        <p:spPr>
          <a:xfrm>
            <a:off x="0" y="6378388"/>
            <a:ext cx="12066494" cy="434710"/>
          </a:xfrm>
          <a:prstGeom prst="rect">
            <a:avLst/>
          </a:prstGeom>
        </p:spPr>
      </p:pic>
      <p:sp>
        <p:nvSpPr>
          <p:cNvPr id="18" name="Textfeld 17">
            <a:extLst>
              <a:ext uri="{FF2B5EF4-FFF2-40B4-BE49-F238E27FC236}">
                <a16:creationId xmlns:a16="http://schemas.microsoft.com/office/drawing/2014/main" id="{CB038B3A-FEE0-4FAF-8F32-8211E21418D5}"/>
              </a:ext>
            </a:extLst>
          </p:cNvPr>
          <p:cNvSpPr txBox="1"/>
          <p:nvPr/>
        </p:nvSpPr>
        <p:spPr>
          <a:xfrm>
            <a:off x="0" y="6092101"/>
            <a:ext cx="372218" cy="369332"/>
          </a:xfrm>
          <a:prstGeom prst="rect">
            <a:avLst/>
          </a:prstGeom>
          <a:noFill/>
        </p:spPr>
        <p:txBody>
          <a:bodyPr wrap="none" rtlCol="0">
            <a:spAutoFit/>
          </a:bodyPr>
          <a:lstStyle/>
          <a:p>
            <a:r>
              <a:rPr lang="de-DE" dirty="0">
                <a:solidFill>
                  <a:schemeClr val="accent1">
                    <a:lumMod val="75000"/>
                  </a:schemeClr>
                </a:solidFill>
              </a:rPr>
              <a:t>3)</a:t>
            </a:r>
          </a:p>
        </p:txBody>
      </p:sp>
      <p:sp>
        <p:nvSpPr>
          <p:cNvPr id="19" name="Textfeld 18">
            <a:extLst>
              <a:ext uri="{FF2B5EF4-FFF2-40B4-BE49-F238E27FC236}">
                <a16:creationId xmlns:a16="http://schemas.microsoft.com/office/drawing/2014/main" id="{F9C2612E-6292-4A9F-B89C-9E325043D6BA}"/>
              </a:ext>
            </a:extLst>
          </p:cNvPr>
          <p:cNvSpPr txBox="1"/>
          <p:nvPr/>
        </p:nvSpPr>
        <p:spPr>
          <a:xfrm>
            <a:off x="9911009" y="409304"/>
            <a:ext cx="372218" cy="369332"/>
          </a:xfrm>
          <a:prstGeom prst="rect">
            <a:avLst/>
          </a:prstGeom>
          <a:noFill/>
        </p:spPr>
        <p:txBody>
          <a:bodyPr wrap="none" rtlCol="0">
            <a:spAutoFit/>
          </a:bodyPr>
          <a:lstStyle/>
          <a:p>
            <a:r>
              <a:rPr lang="de-DE" dirty="0">
                <a:solidFill>
                  <a:schemeClr val="accent1">
                    <a:lumMod val="75000"/>
                  </a:schemeClr>
                </a:solidFill>
              </a:rPr>
              <a:t>1)</a:t>
            </a:r>
          </a:p>
        </p:txBody>
      </p:sp>
      <p:pic>
        <p:nvPicPr>
          <p:cNvPr id="22" name="Grafik 21">
            <a:extLst>
              <a:ext uri="{FF2B5EF4-FFF2-40B4-BE49-F238E27FC236}">
                <a16:creationId xmlns:a16="http://schemas.microsoft.com/office/drawing/2014/main" id="{3B2B8DE0-00AA-4BE1-9D4F-3B9C0148704E}"/>
              </a:ext>
            </a:extLst>
          </p:cNvPr>
          <p:cNvPicPr>
            <a:picLocks noChangeAspect="1"/>
          </p:cNvPicPr>
          <p:nvPr/>
        </p:nvPicPr>
        <p:blipFill>
          <a:blip r:embed="rId4"/>
          <a:stretch>
            <a:fillRect/>
          </a:stretch>
        </p:blipFill>
        <p:spPr>
          <a:xfrm>
            <a:off x="186110" y="4826833"/>
            <a:ext cx="5482828" cy="1265268"/>
          </a:xfrm>
          <a:prstGeom prst="rect">
            <a:avLst/>
          </a:prstGeom>
        </p:spPr>
      </p:pic>
      <p:cxnSp>
        <p:nvCxnSpPr>
          <p:cNvPr id="9" name="Gerade Verbindung mit Pfeil 8">
            <a:extLst>
              <a:ext uri="{FF2B5EF4-FFF2-40B4-BE49-F238E27FC236}">
                <a16:creationId xmlns:a16="http://schemas.microsoft.com/office/drawing/2014/main" id="{443E2AFC-A9C0-4D9B-8CA3-2C6EA457B366}"/>
              </a:ext>
            </a:extLst>
          </p:cNvPr>
          <p:cNvCxnSpPr>
            <a:cxnSpLocks/>
          </p:cNvCxnSpPr>
          <p:nvPr/>
        </p:nvCxnSpPr>
        <p:spPr>
          <a:xfrm>
            <a:off x="2008094" y="4572000"/>
            <a:ext cx="1891553" cy="94129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3" name="Gerade Verbindung mit Pfeil 12">
            <a:extLst>
              <a:ext uri="{FF2B5EF4-FFF2-40B4-BE49-F238E27FC236}">
                <a16:creationId xmlns:a16="http://schemas.microsoft.com/office/drawing/2014/main" id="{E2E1C043-B1E8-4A4C-95C2-F84981E2D648}"/>
              </a:ext>
            </a:extLst>
          </p:cNvPr>
          <p:cNvCxnSpPr>
            <a:cxnSpLocks/>
          </p:cNvCxnSpPr>
          <p:nvPr/>
        </p:nvCxnSpPr>
        <p:spPr>
          <a:xfrm flipH="1">
            <a:off x="717176" y="4572000"/>
            <a:ext cx="887506" cy="60960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0" name="Textfeld 19">
            <a:extLst>
              <a:ext uri="{FF2B5EF4-FFF2-40B4-BE49-F238E27FC236}">
                <a16:creationId xmlns:a16="http://schemas.microsoft.com/office/drawing/2014/main" id="{E9957BE8-86A8-4BE1-8F55-7C1C0A05FD6E}"/>
              </a:ext>
            </a:extLst>
          </p:cNvPr>
          <p:cNvSpPr txBox="1"/>
          <p:nvPr/>
        </p:nvSpPr>
        <p:spPr>
          <a:xfrm>
            <a:off x="1604682" y="4457501"/>
            <a:ext cx="372218" cy="369332"/>
          </a:xfrm>
          <a:prstGeom prst="rect">
            <a:avLst/>
          </a:prstGeom>
          <a:noFill/>
        </p:spPr>
        <p:txBody>
          <a:bodyPr wrap="square" rtlCol="0">
            <a:spAutoFit/>
          </a:bodyPr>
          <a:lstStyle/>
          <a:p>
            <a:r>
              <a:rPr lang="de-DE" dirty="0">
                <a:solidFill>
                  <a:schemeClr val="accent1">
                    <a:lumMod val="75000"/>
                  </a:schemeClr>
                </a:solidFill>
              </a:rPr>
              <a:t>2)</a:t>
            </a:r>
          </a:p>
        </p:txBody>
      </p:sp>
    </p:spTree>
    <p:extLst>
      <p:ext uri="{BB962C8B-B14F-4D97-AF65-F5344CB8AC3E}">
        <p14:creationId xmlns:p14="http://schemas.microsoft.com/office/powerpoint/2010/main" val="39110628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66F35D29-D9E9-401D-9E45-1AA5486E5A1F}"/>
              </a:ext>
            </a:extLst>
          </p:cNvPr>
          <p:cNvSpPr>
            <a:spLocks noGrp="1"/>
          </p:cNvSpPr>
          <p:nvPr>
            <p:ph type="title"/>
          </p:nvPr>
        </p:nvSpPr>
        <p:spPr>
          <a:xfrm>
            <a:off x="839789" y="457200"/>
            <a:ext cx="2704690" cy="1600200"/>
          </a:xfrm>
        </p:spPr>
        <p:txBody>
          <a:bodyPr/>
          <a:lstStyle/>
          <a:p>
            <a:r>
              <a:rPr lang="en-US" dirty="0"/>
              <a:t>Use</a:t>
            </a:r>
            <a:br>
              <a:rPr lang="en-US" dirty="0"/>
            </a:br>
            <a:r>
              <a:rPr lang="en-US" dirty="0"/>
              <a:t>run the model</a:t>
            </a:r>
            <a:endParaRPr lang="en-US" noProof="0" dirty="0"/>
          </a:p>
        </p:txBody>
      </p:sp>
      <p:pic>
        <p:nvPicPr>
          <p:cNvPr id="2" name="Inhaltsplatzhalter 1">
            <a:extLst>
              <a:ext uri="{FF2B5EF4-FFF2-40B4-BE49-F238E27FC236}">
                <a16:creationId xmlns:a16="http://schemas.microsoft.com/office/drawing/2014/main" id="{D2A1AED0-FD2E-4FBC-8A69-ECD711860790}"/>
              </a:ext>
            </a:extLst>
          </p:cNvPr>
          <p:cNvPicPr>
            <a:picLocks noGrp="1" noChangeAspect="1"/>
          </p:cNvPicPr>
          <p:nvPr>
            <p:ph idx="1"/>
          </p:nvPr>
        </p:nvPicPr>
        <p:blipFill>
          <a:blip r:embed="rId2"/>
          <a:stretch>
            <a:fillRect/>
          </a:stretch>
        </p:blipFill>
        <p:spPr>
          <a:xfrm>
            <a:off x="3667125" y="1301949"/>
            <a:ext cx="8220075" cy="4452540"/>
          </a:xfrm>
          <a:prstGeom prst="rect">
            <a:avLst/>
          </a:prstGeom>
        </p:spPr>
      </p:pic>
      <p:sp>
        <p:nvSpPr>
          <p:cNvPr id="6" name="Textplatzhalter 5">
            <a:extLst>
              <a:ext uri="{FF2B5EF4-FFF2-40B4-BE49-F238E27FC236}">
                <a16:creationId xmlns:a16="http://schemas.microsoft.com/office/drawing/2014/main" id="{1168BC78-31CF-4A70-9203-3BA386BB42CB}"/>
              </a:ext>
            </a:extLst>
          </p:cNvPr>
          <p:cNvSpPr>
            <a:spLocks noGrp="1"/>
          </p:cNvSpPr>
          <p:nvPr>
            <p:ph type="body" sz="half" idx="2"/>
          </p:nvPr>
        </p:nvSpPr>
        <p:spPr>
          <a:xfrm>
            <a:off x="839788" y="2057400"/>
            <a:ext cx="2704691" cy="3811588"/>
          </a:xfrm>
        </p:spPr>
        <p:txBody>
          <a:bodyPr/>
          <a:lstStyle/>
          <a:p>
            <a:pPr marL="342900" indent="-342900">
              <a:buAutoNum type="arabicParenR"/>
            </a:pPr>
            <a:r>
              <a:rPr lang="de-DE" dirty="0"/>
              <a:t>Run </a:t>
            </a:r>
            <a:r>
              <a:rPr lang="de-DE" dirty="0" err="1"/>
              <a:t>the</a:t>
            </a:r>
            <a:r>
              <a:rPr lang="de-DE" dirty="0"/>
              <a:t> </a:t>
            </a:r>
            <a:r>
              <a:rPr lang="de-DE" dirty="0" err="1"/>
              <a:t>model</a:t>
            </a:r>
            <a:r>
              <a:rPr lang="de-DE" dirty="0"/>
              <a:t> </a:t>
            </a:r>
            <a:r>
              <a:rPr lang="de-DE" dirty="0" err="1"/>
              <a:t>with</a:t>
            </a:r>
            <a:r>
              <a:rPr lang="de-DE" dirty="0"/>
              <a:t> </a:t>
            </a:r>
            <a:r>
              <a:rPr lang="de-DE" dirty="0" err="1"/>
              <a:t>the</a:t>
            </a:r>
            <a:r>
              <a:rPr lang="de-DE" dirty="0"/>
              <a:t> </a:t>
            </a:r>
            <a:r>
              <a:rPr lang="de-DE" dirty="0" err="1"/>
              <a:t>click</a:t>
            </a:r>
            <a:r>
              <a:rPr lang="de-DE" dirty="0"/>
              <a:t> on </a:t>
            </a:r>
            <a:r>
              <a:rPr lang="de-DE" dirty="0" err="1"/>
              <a:t>run</a:t>
            </a:r>
            <a:endParaRPr lang="de-DE" dirty="0"/>
          </a:p>
          <a:p>
            <a:pPr marL="342900" indent="-342900">
              <a:buAutoNum type="arabicParenR"/>
            </a:pPr>
            <a:endParaRPr lang="de-DE" dirty="0"/>
          </a:p>
          <a:p>
            <a:r>
              <a:rPr lang="de-DE" dirty="0" err="1"/>
              <a:t>Wait</a:t>
            </a:r>
            <a:r>
              <a:rPr lang="de-DE" dirty="0"/>
              <a:t> a </a:t>
            </a:r>
            <a:r>
              <a:rPr lang="de-DE" dirty="0" err="1"/>
              <a:t>while</a:t>
            </a:r>
            <a:r>
              <a:rPr lang="de-DE" dirty="0"/>
              <a:t>…</a:t>
            </a:r>
          </a:p>
          <a:p>
            <a:r>
              <a:rPr lang="de-DE" dirty="0" err="1"/>
              <a:t>You</a:t>
            </a:r>
            <a:r>
              <a:rPr lang="de-DE" dirty="0"/>
              <a:t> </a:t>
            </a:r>
            <a:r>
              <a:rPr lang="de-DE" dirty="0" err="1"/>
              <a:t>can</a:t>
            </a:r>
            <a:r>
              <a:rPr lang="de-DE" dirty="0"/>
              <a:t> </a:t>
            </a:r>
            <a:r>
              <a:rPr lang="de-DE" dirty="0" err="1"/>
              <a:t>see</a:t>
            </a:r>
            <a:r>
              <a:rPr lang="de-DE" dirty="0"/>
              <a:t> </a:t>
            </a:r>
            <a:r>
              <a:rPr lang="de-DE" dirty="0" err="1"/>
              <a:t>the</a:t>
            </a:r>
            <a:r>
              <a:rPr lang="de-DE" dirty="0"/>
              <a:t> </a:t>
            </a:r>
            <a:r>
              <a:rPr lang="de-DE" dirty="0" err="1"/>
              <a:t>model</a:t>
            </a:r>
            <a:r>
              <a:rPr lang="de-DE" dirty="0"/>
              <a:t> </a:t>
            </a:r>
            <a:r>
              <a:rPr lang="de-DE" dirty="0" err="1"/>
              <a:t>compiling</a:t>
            </a:r>
            <a:r>
              <a:rPr lang="de-DE" dirty="0"/>
              <a:t> </a:t>
            </a:r>
          </a:p>
          <a:p>
            <a:endParaRPr lang="de-DE" dirty="0"/>
          </a:p>
          <a:p>
            <a:r>
              <a:rPr lang="de-DE" dirty="0"/>
              <a:t>and </a:t>
            </a:r>
            <a:r>
              <a:rPr lang="de-DE" dirty="0" err="1"/>
              <a:t>running</a:t>
            </a:r>
            <a:endParaRPr lang="de-DE" dirty="0"/>
          </a:p>
          <a:p>
            <a:endParaRPr lang="de-DE" dirty="0"/>
          </a:p>
          <a:p>
            <a:pPr marL="342900" indent="-342900">
              <a:buAutoNum type="arabicParenR"/>
            </a:pPr>
            <a:endParaRPr lang="de-DE" dirty="0"/>
          </a:p>
          <a:p>
            <a:pPr marL="342900" indent="-342900">
              <a:buAutoNum type="arabicParenR"/>
            </a:pPr>
            <a:endParaRPr lang="de-DE" dirty="0"/>
          </a:p>
        </p:txBody>
      </p:sp>
      <p:cxnSp>
        <p:nvCxnSpPr>
          <p:cNvPr id="7" name="Gerade Verbindung mit Pfeil 6">
            <a:extLst>
              <a:ext uri="{FF2B5EF4-FFF2-40B4-BE49-F238E27FC236}">
                <a16:creationId xmlns:a16="http://schemas.microsoft.com/office/drawing/2014/main" id="{F52CCD83-F678-4E03-8DAF-5E6D44A85AC4}"/>
              </a:ext>
            </a:extLst>
          </p:cNvPr>
          <p:cNvCxnSpPr>
            <a:cxnSpLocks/>
          </p:cNvCxnSpPr>
          <p:nvPr/>
        </p:nvCxnSpPr>
        <p:spPr>
          <a:xfrm flipH="1">
            <a:off x="6759719" y="705678"/>
            <a:ext cx="108220" cy="84894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8" name="Textfeld 7">
            <a:extLst>
              <a:ext uri="{FF2B5EF4-FFF2-40B4-BE49-F238E27FC236}">
                <a16:creationId xmlns:a16="http://schemas.microsoft.com/office/drawing/2014/main" id="{6BCD3B86-C8DB-4D28-823D-C5C6BF5862D6}"/>
              </a:ext>
            </a:extLst>
          </p:cNvPr>
          <p:cNvSpPr txBox="1"/>
          <p:nvPr/>
        </p:nvSpPr>
        <p:spPr>
          <a:xfrm>
            <a:off x="6813829" y="521012"/>
            <a:ext cx="372218" cy="369332"/>
          </a:xfrm>
          <a:prstGeom prst="rect">
            <a:avLst/>
          </a:prstGeom>
          <a:noFill/>
        </p:spPr>
        <p:txBody>
          <a:bodyPr wrap="none" rtlCol="0">
            <a:spAutoFit/>
          </a:bodyPr>
          <a:lstStyle/>
          <a:p>
            <a:r>
              <a:rPr lang="de-DE" dirty="0">
                <a:solidFill>
                  <a:schemeClr val="accent1">
                    <a:lumMod val="75000"/>
                  </a:schemeClr>
                </a:solidFill>
              </a:rPr>
              <a:t>1)</a:t>
            </a:r>
          </a:p>
        </p:txBody>
      </p:sp>
      <p:pic>
        <p:nvPicPr>
          <p:cNvPr id="9" name="Grafik 8">
            <a:extLst>
              <a:ext uri="{FF2B5EF4-FFF2-40B4-BE49-F238E27FC236}">
                <a16:creationId xmlns:a16="http://schemas.microsoft.com/office/drawing/2014/main" id="{29ADF475-D1BD-434E-B5A6-BDB55EED4524}"/>
              </a:ext>
            </a:extLst>
          </p:cNvPr>
          <p:cNvPicPr>
            <a:picLocks noChangeAspect="1"/>
          </p:cNvPicPr>
          <p:nvPr/>
        </p:nvPicPr>
        <p:blipFill>
          <a:blip r:embed="rId3"/>
          <a:stretch>
            <a:fillRect/>
          </a:stretch>
        </p:blipFill>
        <p:spPr>
          <a:xfrm>
            <a:off x="2105615" y="3973133"/>
            <a:ext cx="1000125" cy="609600"/>
          </a:xfrm>
          <a:prstGeom prst="rect">
            <a:avLst/>
          </a:prstGeom>
        </p:spPr>
      </p:pic>
      <p:pic>
        <p:nvPicPr>
          <p:cNvPr id="10" name="Grafik 9">
            <a:extLst>
              <a:ext uri="{FF2B5EF4-FFF2-40B4-BE49-F238E27FC236}">
                <a16:creationId xmlns:a16="http://schemas.microsoft.com/office/drawing/2014/main" id="{039616FB-E10D-4522-859A-D55CD7C31072}"/>
              </a:ext>
            </a:extLst>
          </p:cNvPr>
          <p:cNvPicPr>
            <a:picLocks noChangeAspect="1"/>
          </p:cNvPicPr>
          <p:nvPr/>
        </p:nvPicPr>
        <p:blipFill>
          <a:blip r:embed="rId4"/>
          <a:stretch>
            <a:fillRect/>
          </a:stretch>
        </p:blipFill>
        <p:spPr>
          <a:xfrm>
            <a:off x="1634365" y="4911535"/>
            <a:ext cx="1647825" cy="314325"/>
          </a:xfrm>
          <a:prstGeom prst="rect">
            <a:avLst/>
          </a:prstGeom>
        </p:spPr>
      </p:pic>
    </p:spTree>
    <p:extLst>
      <p:ext uri="{BB962C8B-B14F-4D97-AF65-F5344CB8AC3E}">
        <p14:creationId xmlns:p14="http://schemas.microsoft.com/office/powerpoint/2010/main" val="10657052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66F35D29-D9E9-401D-9E45-1AA5486E5A1F}"/>
              </a:ext>
            </a:extLst>
          </p:cNvPr>
          <p:cNvSpPr>
            <a:spLocks noGrp="1"/>
          </p:cNvSpPr>
          <p:nvPr>
            <p:ph type="title"/>
          </p:nvPr>
        </p:nvSpPr>
        <p:spPr>
          <a:xfrm>
            <a:off x="839789" y="457200"/>
            <a:ext cx="2704690" cy="1600200"/>
          </a:xfrm>
        </p:spPr>
        <p:txBody>
          <a:bodyPr/>
          <a:lstStyle/>
          <a:p>
            <a:r>
              <a:rPr lang="en-US" dirty="0"/>
              <a:t>Use</a:t>
            </a:r>
            <a:br>
              <a:rPr lang="en-US" dirty="0"/>
            </a:br>
            <a:r>
              <a:rPr lang="en-US" dirty="0"/>
              <a:t>scopes</a:t>
            </a:r>
            <a:endParaRPr lang="en-US" noProof="0" dirty="0"/>
          </a:p>
        </p:txBody>
      </p:sp>
      <p:sp>
        <p:nvSpPr>
          <p:cNvPr id="6" name="Textplatzhalter 5">
            <a:extLst>
              <a:ext uri="{FF2B5EF4-FFF2-40B4-BE49-F238E27FC236}">
                <a16:creationId xmlns:a16="http://schemas.microsoft.com/office/drawing/2014/main" id="{1168BC78-31CF-4A70-9203-3BA386BB42CB}"/>
              </a:ext>
            </a:extLst>
          </p:cNvPr>
          <p:cNvSpPr>
            <a:spLocks noGrp="1"/>
          </p:cNvSpPr>
          <p:nvPr>
            <p:ph type="body" sz="half" idx="2"/>
          </p:nvPr>
        </p:nvSpPr>
        <p:spPr>
          <a:xfrm>
            <a:off x="839788" y="2057400"/>
            <a:ext cx="2092255" cy="4343400"/>
          </a:xfrm>
        </p:spPr>
        <p:txBody>
          <a:bodyPr>
            <a:normAutofit fontScale="92500" lnSpcReduction="10000"/>
          </a:bodyPr>
          <a:lstStyle/>
          <a:p>
            <a:r>
              <a:rPr lang="de-DE" dirty="0"/>
              <a:t>Try out </a:t>
            </a:r>
            <a:r>
              <a:rPr lang="de-DE" dirty="0" err="1"/>
              <a:t>some</a:t>
            </a:r>
            <a:r>
              <a:rPr lang="de-DE" dirty="0"/>
              <a:t> </a:t>
            </a:r>
            <a:r>
              <a:rPr lang="de-DE" dirty="0" err="1"/>
              <a:t>scopes</a:t>
            </a:r>
            <a:r>
              <a:rPr lang="de-DE" dirty="0"/>
              <a:t> in </a:t>
            </a:r>
            <a:r>
              <a:rPr lang="de-DE" dirty="0" err="1"/>
              <a:t>this</a:t>
            </a:r>
            <a:r>
              <a:rPr lang="de-DE" dirty="0"/>
              <a:t> screen </a:t>
            </a:r>
          </a:p>
          <a:p>
            <a:r>
              <a:rPr lang="de-DE" dirty="0" err="1"/>
              <a:t>For</a:t>
            </a:r>
            <a:r>
              <a:rPr lang="de-DE" dirty="0"/>
              <a:t> </a:t>
            </a:r>
            <a:r>
              <a:rPr lang="de-DE" dirty="0" err="1"/>
              <a:t>scenario</a:t>
            </a:r>
            <a:r>
              <a:rPr lang="de-DE" dirty="0"/>
              <a:t> 38:</a:t>
            </a:r>
          </a:p>
          <a:p>
            <a:r>
              <a:rPr lang="de-DE" dirty="0"/>
              <a:t>At 1) </a:t>
            </a:r>
            <a:r>
              <a:rPr lang="de-DE" dirty="0" err="1"/>
              <a:t>unbalance</a:t>
            </a:r>
            <a:r>
              <a:rPr lang="de-DE" dirty="0"/>
              <a:t> </a:t>
            </a:r>
            <a:r>
              <a:rPr lang="de-DE" dirty="0" err="1"/>
              <a:t>of</a:t>
            </a:r>
            <a:r>
              <a:rPr lang="de-DE" dirty="0"/>
              <a:t> </a:t>
            </a:r>
            <a:r>
              <a:rPr lang="de-DE" dirty="0" err="1"/>
              <a:t>measurement</a:t>
            </a:r>
            <a:r>
              <a:rPr lang="de-DE" dirty="0"/>
              <a:t> </a:t>
            </a:r>
            <a:r>
              <a:rPr lang="de-DE" dirty="0" err="1"/>
              <a:t>point</a:t>
            </a:r>
            <a:r>
              <a:rPr lang="de-DE" dirty="0"/>
              <a:t> ‚B‘ and ‚C‘ </a:t>
            </a:r>
            <a:r>
              <a:rPr lang="de-DE" dirty="0" err="1"/>
              <a:t>show</a:t>
            </a:r>
            <a:r>
              <a:rPr lang="de-DE" dirty="0"/>
              <a:t> </a:t>
            </a:r>
            <a:r>
              <a:rPr lang="de-DE" dirty="0" err="1"/>
              <a:t>the</a:t>
            </a:r>
            <a:r>
              <a:rPr lang="de-DE" dirty="0"/>
              <a:t> </a:t>
            </a:r>
            <a:r>
              <a:rPr lang="de-DE" dirty="0" err="1"/>
              <a:t>improvement</a:t>
            </a:r>
            <a:r>
              <a:rPr lang="de-DE" dirty="0"/>
              <a:t> </a:t>
            </a:r>
            <a:r>
              <a:rPr lang="de-DE" dirty="0" err="1"/>
              <a:t>from</a:t>
            </a:r>
            <a:r>
              <a:rPr lang="de-DE" dirty="0"/>
              <a:t> </a:t>
            </a:r>
            <a:r>
              <a:rPr lang="de-DE" dirty="0" err="1"/>
              <a:t>the</a:t>
            </a:r>
            <a:r>
              <a:rPr lang="de-DE" dirty="0"/>
              <a:t> </a:t>
            </a:r>
            <a:r>
              <a:rPr lang="de-DE" dirty="0" err="1"/>
              <a:t>load</a:t>
            </a:r>
            <a:r>
              <a:rPr lang="de-DE" dirty="0"/>
              <a:t> </a:t>
            </a:r>
            <a:r>
              <a:rPr lang="de-DE" dirty="0" err="1"/>
              <a:t>to</a:t>
            </a:r>
            <a:r>
              <a:rPr lang="de-DE" dirty="0"/>
              <a:t> </a:t>
            </a:r>
            <a:r>
              <a:rPr lang="de-DE" dirty="0" err="1"/>
              <a:t>the</a:t>
            </a:r>
            <a:r>
              <a:rPr lang="de-DE" dirty="0"/>
              <a:t> </a:t>
            </a:r>
            <a:r>
              <a:rPr lang="de-DE" dirty="0" err="1"/>
              <a:t>grid</a:t>
            </a:r>
            <a:endParaRPr lang="de-DE" dirty="0"/>
          </a:p>
          <a:p>
            <a:r>
              <a:rPr lang="de-DE" dirty="0"/>
              <a:t>At 2) </a:t>
            </a:r>
            <a:r>
              <a:rPr lang="de-DE" dirty="0" err="1"/>
              <a:t>you</a:t>
            </a:r>
            <a:r>
              <a:rPr lang="de-DE" dirty="0"/>
              <a:t> </a:t>
            </a:r>
            <a:r>
              <a:rPr lang="de-DE" dirty="0" err="1"/>
              <a:t>can</a:t>
            </a:r>
            <a:r>
              <a:rPr lang="de-DE" dirty="0"/>
              <a:t> </a:t>
            </a:r>
            <a:r>
              <a:rPr lang="de-DE" dirty="0" err="1"/>
              <a:t>see</a:t>
            </a:r>
            <a:r>
              <a:rPr lang="de-DE" dirty="0"/>
              <a:t> at </a:t>
            </a:r>
            <a:r>
              <a:rPr lang="de-DE" dirty="0" err="1"/>
              <a:t>the</a:t>
            </a:r>
            <a:r>
              <a:rPr lang="de-DE" dirty="0"/>
              <a:t> </a:t>
            </a:r>
            <a:r>
              <a:rPr lang="de-DE" dirty="0" err="1"/>
              <a:t>measurement</a:t>
            </a:r>
            <a:r>
              <a:rPr lang="de-DE" dirty="0"/>
              <a:t> </a:t>
            </a:r>
            <a:r>
              <a:rPr lang="de-DE" dirty="0" err="1"/>
              <a:t>point</a:t>
            </a:r>
            <a:r>
              <a:rPr lang="de-DE" dirty="0"/>
              <a:t> ‚E‘  </a:t>
            </a:r>
            <a:r>
              <a:rPr lang="de-DE" dirty="0" err="1"/>
              <a:t>the</a:t>
            </a:r>
            <a:r>
              <a:rPr lang="de-DE" dirty="0"/>
              <a:t> </a:t>
            </a:r>
            <a:r>
              <a:rPr lang="de-DE" dirty="0" err="1"/>
              <a:t>controller</a:t>
            </a:r>
            <a:r>
              <a:rPr lang="de-DE" dirty="0"/>
              <a:t> </a:t>
            </a:r>
            <a:r>
              <a:rPr lang="de-DE" dirty="0" err="1"/>
              <a:t>values</a:t>
            </a:r>
            <a:r>
              <a:rPr lang="de-DE" dirty="0"/>
              <a:t> </a:t>
            </a:r>
            <a:r>
              <a:rPr lang="de-DE" dirty="0" err="1"/>
              <a:t>of</a:t>
            </a:r>
            <a:r>
              <a:rPr lang="de-DE" dirty="0"/>
              <a:t> </a:t>
            </a:r>
            <a:r>
              <a:rPr lang="de-DE" dirty="0" err="1"/>
              <a:t>the</a:t>
            </a:r>
            <a:r>
              <a:rPr lang="de-DE" dirty="0"/>
              <a:t> shunt </a:t>
            </a:r>
            <a:r>
              <a:rPr lang="de-DE" dirty="0" err="1"/>
              <a:t>controller</a:t>
            </a:r>
            <a:endParaRPr lang="de-DE" dirty="0"/>
          </a:p>
          <a:p>
            <a:r>
              <a:rPr lang="de-DE" dirty="0"/>
              <a:t>At 3) The 3-phase </a:t>
            </a:r>
            <a:r>
              <a:rPr lang="de-DE" dirty="0" err="1"/>
              <a:t>active</a:t>
            </a:r>
            <a:r>
              <a:rPr lang="de-DE" dirty="0"/>
              <a:t> and </a:t>
            </a:r>
            <a:r>
              <a:rPr lang="de-DE" dirty="0" err="1"/>
              <a:t>reactive</a:t>
            </a:r>
            <a:r>
              <a:rPr lang="de-DE" dirty="0"/>
              <a:t> power </a:t>
            </a:r>
            <a:r>
              <a:rPr lang="de-DE" dirty="0" err="1"/>
              <a:t>is</a:t>
            </a:r>
            <a:r>
              <a:rPr lang="de-DE" dirty="0"/>
              <a:t> </a:t>
            </a:r>
            <a:r>
              <a:rPr lang="de-DE" dirty="0" err="1"/>
              <a:t>displayed</a:t>
            </a:r>
            <a:r>
              <a:rPr lang="de-DE" dirty="0"/>
              <a:t> </a:t>
            </a:r>
            <a:r>
              <a:rPr lang="de-DE" dirty="0" err="1"/>
              <a:t>for</a:t>
            </a:r>
            <a:r>
              <a:rPr lang="de-DE" dirty="0"/>
              <a:t> </a:t>
            </a:r>
            <a:r>
              <a:rPr lang="de-DE" dirty="0" err="1"/>
              <a:t>point</a:t>
            </a:r>
            <a:r>
              <a:rPr lang="de-DE" dirty="0"/>
              <a:t> ‚B‘</a:t>
            </a:r>
          </a:p>
          <a:p>
            <a:r>
              <a:rPr lang="de-DE" dirty="0"/>
              <a:t>At 4) </a:t>
            </a:r>
            <a:r>
              <a:rPr lang="de-DE" dirty="0" err="1"/>
              <a:t>the</a:t>
            </a:r>
            <a:r>
              <a:rPr lang="de-DE" dirty="0"/>
              <a:t> DC-Link </a:t>
            </a:r>
            <a:r>
              <a:rPr lang="de-DE" dirty="0" err="1"/>
              <a:t>voltage</a:t>
            </a:r>
            <a:r>
              <a:rPr lang="de-DE" dirty="0"/>
              <a:t> and </a:t>
            </a:r>
            <a:r>
              <a:rPr lang="de-DE" dirty="0" err="1"/>
              <a:t>the</a:t>
            </a:r>
            <a:r>
              <a:rPr lang="de-DE" dirty="0"/>
              <a:t> </a:t>
            </a:r>
            <a:r>
              <a:rPr lang="de-DE" dirty="0" err="1"/>
              <a:t>current</a:t>
            </a:r>
            <a:r>
              <a:rPr lang="de-DE" dirty="0"/>
              <a:t> </a:t>
            </a:r>
            <a:r>
              <a:rPr lang="de-DE" dirty="0" err="1"/>
              <a:t>are</a:t>
            </a:r>
            <a:r>
              <a:rPr lang="de-DE" dirty="0"/>
              <a:t> </a:t>
            </a:r>
            <a:r>
              <a:rPr lang="de-DE" dirty="0" err="1"/>
              <a:t>shown</a:t>
            </a:r>
            <a:endParaRPr lang="de-DE" dirty="0"/>
          </a:p>
        </p:txBody>
      </p:sp>
      <p:pic>
        <p:nvPicPr>
          <p:cNvPr id="7" name="Inhaltsplatzhalter 6">
            <a:extLst>
              <a:ext uri="{FF2B5EF4-FFF2-40B4-BE49-F238E27FC236}">
                <a16:creationId xmlns:a16="http://schemas.microsoft.com/office/drawing/2014/main" id="{0D584AE3-6FD7-4D9A-96F1-41DFA3BCE14B}"/>
              </a:ext>
            </a:extLst>
          </p:cNvPr>
          <p:cNvPicPr>
            <a:picLocks noGrp="1" noChangeAspect="1"/>
          </p:cNvPicPr>
          <p:nvPr>
            <p:ph idx="1"/>
          </p:nvPr>
        </p:nvPicPr>
        <p:blipFill>
          <a:blip r:embed="rId2"/>
          <a:stretch>
            <a:fillRect/>
          </a:stretch>
        </p:blipFill>
        <p:spPr>
          <a:xfrm>
            <a:off x="3319060" y="1496047"/>
            <a:ext cx="8883359" cy="3865905"/>
          </a:xfrm>
          <a:prstGeom prst="rect">
            <a:avLst/>
          </a:prstGeom>
        </p:spPr>
      </p:pic>
      <p:cxnSp>
        <p:nvCxnSpPr>
          <p:cNvPr id="8" name="Gerade Verbindung mit Pfeil 7">
            <a:extLst>
              <a:ext uri="{FF2B5EF4-FFF2-40B4-BE49-F238E27FC236}">
                <a16:creationId xmlns:a16="http://schemas.microsoft.com/office/drawing/2014/main" id="{F7758E2B-BF93-49D2-9627-390959174BCA}"/>
              </a:ext>
            </a:extLst>
          </p:cNvPr>
          <p:cNvCxnSpPr>
            <a:cxnSpLocks/>
          </p:cNvCxnSpPr>
          <p:nvPr/>
        </p:nvCxnSpPr>
        <p:spPr>
          <a:xfrm>
            <a:off x="3544479" y="3476383"/>
            <a:ext cx="1215780" cy="92528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9" name="Textfeld 8">
            <a:extLst>
              <a:ext uri="{FF2B5EF4-FFF2-40B4-BE49-F238E27FC236}">
                <a16:creationId xmlns:a16="http://schemas.microsoft.com/office/drawing/2014/main" id="{0E95AE48-6BB3-4EF2-A8CE-3870D797B263}"/>
              </a:ext>
            </a:extLst>
          </p:cNvPr>
          <p:cNvSpPr txBox="1"/>
          <p:nvPr/>
        </p:nvSpPr>
        <p:spPr>
          <a:xfrm>
            <a:off x="3172261" y="3107051"/>
            <a:ext cx="372218" cy="369332"/>
          </a:xfrm>
          <a:prstGeom prst="rect">
            <a:avLst/>
          </a:prstGeom>
          <a:noFill/>
        </p:spPr>
        <p:txBody>
          <a:bodyPr wrap="none" rtlCol="0">
            <a:spAutoFit/>
          </a:bodyPr>
          <a:lstStyle/>
          <a:p>
            <a:r>
              <a:rPr lang="de-DE" dirty="0">
                <a:solidFill>
                  <a:schemeClr val="accent1">
                    <a:lumMod val="75000"/>
                  </a:schemeClr>
                </a:solidFill>
              </a:rPr>
              <a:t>1)</a:t>
            </a:r>
          </a:p>
        </p:txBody>
      </p:sp>
      <p:pic>
        <p:nvPicPr>
          <p:cNvPr id="15" name="Grafik 14">
            <a:extLst>
              <a:ext uri="{FF2B5EF4-FFF2-40B4-BE49-F238E27FC236}">
                <a16:creationId xmlns:a16="http://schemas.microsoft.com/office/drawing/2014/main" id="{4836E79B-E68F-4728-9613-6BA5264F6000}"/>
              </a:ext>
            </a:extLst>
          </p:cNvPr>
          <p:cNvPicPr>
            <a:picLocks noChangeAspect="1"/>
          </p:cNvPicPr>
          <p:nvPr/>
        </p:nvPicPr>
        <p:blipFill>
          <a:blip r:embed="rId3"/>
          <a:stretch>
            <a:fillRect/>
          </a:stretch>
        </p:blipFill>
        <p:spPr>
          <a:xfrm>
            <a:off x="7995623" y="3516532"/>
            <a:ext cx="4000500" cy="2819400"/>
          </a:xfrm>
          <a:prstGeom prst="rect">
            <a:avLst/>
          </a:prstGeom>
          <a:ln>
            <a:solidFill>
              <a:srgbClr val="FF0000"/>
            </a:solidFill>
          </a:ln>
        </p:spPr>
      </p:pic>
      <p:cxnSp>
        <p:nvCxnSpPr>
          <p:cNvPr id="10" name="Gerade Verbindung mit Pfeil 9">
            <a:extLst>
              <a:ext uri="{FF2B5EF4-FFF2-40B4-BE49-F238E27FC236}">
                <a16:creationId xmlns:a16="http://schemas.microsoft.com/office/drawing/2014/main" id="{872CBA85-AF13-44DB-AE23-6BF766D8757B}"/>
              </a:ext>
            </a:extLst>
          </p:cNvPr>
          <p:cNvCxnSpPr>
            <a:cxnSpLocks/>
          </p:cNvCxnSpPr>
          <p:nvPr/>
        </p:nvCxnSpPr>
        <p:spPr>
          <a:xfrm flipV="1">
            <a:off x="10820400" y="2229735"/>
            <a:ext cx="971347" cy="326992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1" name="Textfeld 10">
            <a:extLst>
              <a:ext uri="{FF2B5EF4-FFF2-40B4-BE49-F238E27FC236}">
                <a16:creationId xmlns:a16="http://schemas.microsoft.com/office/drawing/2014/main" id="{DB54FD0C-E8A8-4DD1-AE12-5B8FA3588BDB}"/>
              </a:ext>
            </a:extLst>
          </p:cNvPr>
          <p:cNvSpPr txBox="1"/>
          <p:nvPr/>
        </p:nvSpPr>
        <p:spPr>
          <a:xfrm>
            <a:off x="10979994" y="5061472"/>
            <a:ext cx="372218" cy="369332"/>
          </a:xfrm>
          <a:prstGeom prst="rect">
            <a:avLst/>
          </a:prstGeom>
          <a:noFill/>
        </p:spPr>
        <p:txBody>
          <a:bodyPr wrap="none" rtlCol="0">
            <a:spAutoFit/>
          </a:bodyPr>
          <a:lstStyle/>
          <a:p>
            <a:r>
              <a:rPr lang="de-DE" dirty="0">
                <a:solidFill>
                  <a:schemeClr val="accent1">
                    <a:lumMod val="75000"/>
                  </a:schemeClr>
                </a:solidFill>
              </a:rPr>
              <a:t>2)</a:t>
            </a:r>
          </a:p>
        </p:txBody>
      </p:sp>
      <p:cxnSp>
        <p:nvCxnSpPr>
          <p:cNvPr id="19" name="Gerade Verbindung mit Pfeil 18">
            <a:extLst>
              <a:ext uri="{FF2B5EF4-FFF2-40B4-BE49-F238E27FC236}">
                <a16:creationId xmlns:a16="http://schemas.microsoft.com/office/drawing/2014/main" id="{5ABA1F5D-484A-4FEB-BC2C-2458FD0A9F35}"/>
              </a:ext>
            </a:extLst>
          </p:cNvPr>
          <p:cNvCxnSpPr>
            <a:cxnSpLocks/>
            <a:stCxn id="7" idx="1"/>
          </p:cNvCxnSpPr>
          <p:nvPr/>
        </p:nvCxnSpPr>
        <p:spPr>
          <a:xfrm>
            <a:off x="3319060" y="3429000"/>
            <a:ext cx="1441199" cy="139401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6" name="Gerade Verbindung mit Pfeil 15">
            <a:extLst>
              <a:ext uri="{FF2B5EF4-FFF2-40B4-BE49-F238E27FC236}">
                <a16:creationId xmlns:a16="http://schemas.microsoft.com/office/drawing/2014/main" id="{DA8166F7-3A2C-4C76-9DFE-A4266244B545}"/>
              </a:ext>
            </a:extLst>
          </p:cNvPr>
          <p:cNvCxnSpPr>
            <a:cxnSpLocks/>
          </p:cNvCxnSpPr>
          <p:nvPr/>
        </p:nvCxnSpPr>
        <p:spPr>
          <a:xfrm flipH="1">
            <a:off x="4907058" y="4612996"/>
            <a:ext cx="849763"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Textfeld 17">
            <a:extLst>
              <a:ext uri="{FF2B5EF4-FFF2-40B4-BE49-F238E27FC236}">
                <a16:creationId xmlns:a16="http://schemas.microsoft.com/office/drawing/2014/main" id="{743888F2-4BB6-4DBB-A950-F1B6FD350798}"/>
              </a:ext>
            </a:extLst>
          </p:cNvPr>
          <p:cNvSpPr txBox="1"/>
          <p:nvPr/>
        </p:nvSpPr>
        <p:spPr>
          <a:xfrm>
            <a:off x="5759653" y="4401671"/>
            <a:ext cx="372218" cy="369332"/>
          </a:xfrm>
          <a:prstGeom prst="rect">
            <a:avLst/>
          </a:prstGeom>
          <a:noFill/>
        </p:spPr>
        <p:txBody>
          <a:bodyPr wrap="none" rtlCol="0">
            <a:spAutoFit/>
          </a:bodyPr>
          <a:lstStyle/>
          <a:p>
            <a:r>
              <a:rPr lang="de-DE" dirty="0">
                <a:solidFill>
                  <a:schemeClr val="accent1">
                    <a:lumMod val="75000"/>
                  </a:schemeClr>
                </a:solidFill>
              </a:rPr>
              <a:t>3)</a:t>
            </a:r>
          </a:p>
        </p:txBody>
      </p:sp>
      <p:cxnSp>
        <p:nvCxnSpPr>
          <p:cNvPr id="20" name="Gerade Verbindung mit Pfeil 19">
            <a:extLst>
              <a:ext uri="{FF2B5EF4-FFF2-40B4-BE49-F238E27FC236}">
                <a16:creationId xmlns:a16="http://schemas.microsoft.com/office/drawing/2014/main" id="{09E59D6E-29A9-48B9-8361-770A4BF21C93}"/>
              </a:ext>
            </a:extLst>
          </p:cNvPr>
          <p:cNvCxnSpPr>
            <a:cxnSpLocks/>
          </p:cNvCxnSpPr>
          <p:nvPr/>
        </p:nvCxnSpPr>
        <p:spPr>
          <a:xfrm flipH="1">
            <a:off x="6009847" y="4093043"/>
            <a:ext cx="849763"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1" name="Textfeld 20">
            <a:extLst>
              <a:ext uri="{FF2B5EF4-FFF2-40B4-BE49-F238E27FC236}">
                <a16:creationId xmlns:a16="http://schemas.microsoft.com/office/drawing/2014/main" id="{E410B516-2EAB-42F8-A643-261484BE4926}"/>
              </a:ext>
            </a:extLst>
          </p:cNvPr>
          <p:cNvSpPr txBox="1"/>
          <p:nvPr/>
        </p:nvSpPr>
        <p:spPr>
          <a:xfrm>
            <a:off x="6862442" y="3881718"/>
            <a:ext cx="372218" cy="369332"/>
          </a:xfrm>
          <a:prstGeom prst="rect">
            <a:avLst/>
          </a:prstGeom>
          <a:noFill/>
        </p:spPr>
        <p:txBody>
          <a:bodyPr wrap="none" rtlCol="0">
            <a:spAutoFit/>
          </a:bodyPr>
          <a:lstStyle/>
          <a:p>
            <a:r>
              <a:rPr lang="de-DE" dirty="0">
                <a:solidFill>
                  <a:schemeClr val="accent1">
                    <a:lumMod val="75000"/>
                  </a:schemeClr>
                </a:solidFill>
              </a:rPr>
              <a:t>4)</a:t>
            </a:r>
          </a:p>
        </p:txBody>
      </p:sp>
    </p:spTree>
    <p:extLst>
      <p:ext uri="{BB962C8B-B14F-4D97-AF65-F5344CB8AC3E}">
        <p14:creationId xmlns:p14="http://schemas.microsoft.com/office/powerpoint/2010/main" val="18236426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66F35D29-D9E9-401D-9E45-1AA5486E5A1F}"/>
              </a:ext>
            </a:extLst>
          </p:cNvPr>
          <p:cNvSpPr>
            <a:spLocks noGrp="1"/>
          </p:cNvSpPr>
          <p:nvPr>
            <p:ph type="title"/>
          </p:nvPr>
        </p:nvSpPr>
        <p:spPr>
          <a:xfrm>
            <a:off x="282005" y="457200"/>
            <a:ext cx="2704690" cy="1600200"/>
          </a:xfrm>
        </p:spPr>
        <p:txBody>
          <a:bodyPr/>
          <a:lstStyle/>
          <a:p>
            <a:r>
              <a:rPr lang="en-US" dirty="0"/>
              <a:t>Use</a:t>
            </a:r>
            <a:br>
              <a:rPr lang="en-US" dirty="0"/>
            </a:br>
            <a:r>
              <a:rPr lang="en-US" dirty="0"/>
              <a:t>scopes</a:t>
            </a:r>
            <a:endParaRPr lang="en-US" noProof="0" dirty="0"/>
          </a:p>
        </p:txBody>
      </p:sp>
      <p:sp>
        <p:nvSpPr>
          <p:cNvPr id="6" name="Textplatzhalter 5">
            <a:extLst>
              <a:ext uri="{FF2B5EF4-FFF2-40B4-BE49-F238E27FC236}">
                <a16:creationId xmlns:a16="http://schemas.microsoft.com/office/drawing/2014/main" id="{1168BC78-31CF-4A70-9203-3BA386BB42CB}"/>
              </a:ext>
            </a:extLst>
          </p:cNvPr>
          <p:cNvSpPr>
            <a:spLocks noGrp="1"/>
          </p:cNvSpPr>
          <p:nvPr>
            <p:ph type="body" sz="half" idx="2"/>
          </p:nvPr>
        </p:nvSpPr>
        <p:spPr>
          <a:xfrm>
            <a:off x="144844" y="2057400"/>
            <a:ext cx="2092255" cy="4343400"/>
          </a:xfrm>
        </p:spPr>
        <p:txBody>
          <a:bodyPr>
            <a:normAutofit fontScale="92500" lnSpcReduction="10000"/>
          </a:bodyPr>
          <a:lstStyle/>
          <a:p>
            <a:r>
              <a:rPr lang="de-DE" dirty="0"/>
              <a:t>Try out </a:t>
            </a:r>
            <a:r>
              <a:rPr lang="de-DE" dirty="0" err="1"/>
              <a:t>some</a:t>
            </a:r>
            <a:r>
              <a:rPr lang="de-DE" dirty="0"/>
              <a:t> </a:t>
            </a:r>
            <a:r>
              <a:rPr lang="de-DE" dirty="0" err="1"/>
              <a:t>scopes</a:t>
            </a:r>
            <a:r>
              <a:rPr lang="de-DE" dirty="0"/>
              <a:t> in </a:t>
            </a:r>
            <a:r>
              <a:rPr lang="de-DE" dirty="0" err="1"/>
              <a:t>this</a:t>
            </a:r>
            <a:r>
              <a:rPr lang="de-DE" dirty="0"/>
              <a:t> screen </a:t>
            </a:r>
          </a:p>
          <a:p>
            <a:r>
              <a:rPr lang="de-DE" dirty="0" err="1"/>
              <a:t>For</a:t>
            </a:r>
            <a:r>
              <a:rPr lang="de-DE" dirty="0"/>
              <a:t> </a:t>
            </a:r>
            <a:r>
              <a:rPr lang="de-DE" dirty="0" err="1"/>
              <a:t>scenario</a:t>
            </a:r>
            <a:r>
              <a:rPr lang="de-DE" dirty="0"/>
              <a:t> 38:</a:t>
            </a:r>
          </a:p>
          <a:p>
            <a:r>
              <a:rPr lang="de-DE" dirty="0"/>
              <a:t>At 1) </a:t>
            </a:r>
            <a:r>
              <a:rPr lang="de-DE" dirty="0" err="1"/>
              <a:t>You</a:t>
            </a:r>
            <a:r>
              <a:rPr lang="de-DE" dirty="0"/>
              <a:t> </a:t>
            </a:r>
            <a:r>
              <a:rPr lang="de-DE" dirty="0" err="1"/>
              <a:t>see</a:t>
            </a:r>
            <a:r>
              <a:rPr lang="de-DE" dirty="0"/>
              <a:t> </a:t>
            </a:r>
            <a:r>
              <a:rPr lang="de-DE" dirty="0" err="1"/>
              <a:t>the</a:t>
            </a:r>
            <a:r>
              <a:rPr lang="de-DE" dirty="0"/>
              <a:t> </a:t>
            </a:r>
            <a:r>
              <a:rPr lang="de-DE" dirty="0" err="1"/>
              <a:t>voltage</a:t>
            </a:r>
            <a:r>
              <a:rPr lang="de-DE" dirty="0"/>
              <a:t> at </a:t>
            </a:r>
            <a:r>
              <a:rPr lang="de-DE" dirty="0" err="1"/>
              <a:t>the</a:t>
            </a:r>
            <a:r>
              <a:rPr lang="de-DE" dirty="0"/>
              <a:t> </a:t>
            </a:r>
            <a:r>
              <a:rPr lang="de-DE" dirty="0" err="1"/>
              <a:t>transformer</a:t>
            </a:r>
            <a:r>
              <a:rPr lang="de-DE" dirty="0"/>
              <a:t> (source)</a:t>
            </a:r>
          </a:p>
          <a:p>
            <a:r>
              <a:rPr lang="de-DE" dirty="0"/>
              <a:t>At 2) </a:t>
            </a:r>
            <a:r>
              <a:rPr lang="de-DE" dirty="0" err="1"/>
              <a:t>You</a:t>
            </a:r>
            <a:r>
              <a:rPr lang="de-DE" dirty="0"/>
              <a:t> </a:t>
            </a:r>
            <a:r>
              <a:rPr lang="de-DE" dirty="0" err="1"/>
              <a:t>see</a:t>
            </a:r>
            <a:r>
              <a:rPr lang="de-DE" dirty="0"/>
              <a:t> </a:t>
            </a:r>
            <a:r>
              <a:rPr lang="de-DE" dirty="0" err="1"/>
              <a:t>the</a:t>
            </a:r>
            <a:r>
              <a:rPr lang="de-DE" dirty="0"/>
              <a:t> </a:t>
            </a:r>
            <a:r>
              <a:rPr lang="de-DE" dirty="0" err="1"/>
              <a:t>voltage</a:t>
            </a:r>
            <a:r>
              <a:rPr lang="de-DE" dirty="0"/>
              <a:t> at </a:t>
            </a:r>
            <a:r>
              <a:rPr lang="de-DE" dirty="0" err="1"/>
              <a:t>loads</a:t>
            </a:r>
            <a:endParaRPr lang="de-DE" dirty="0"/>
          </a:p>
          <a:p>
            <a:r>
              <a:rPr lang="de-DE" dirty="0"/>
              <a:t>At 3) </a:t>
            </a:r>
            <a:r>
              <a:rPr lang="de-DE" dirty="0" err="1"/>
              <a:t>you</a:t>
            </a:r>
            <a:r>
              <a:rPr lang="de-DE" dirty="0"/>
              <a:t> </a:t>
            </a:r>
            <a:r>
              <a:rPr lang="de-DE" dirty="0" err="1"/>
              <a:t>see</a:t>
            </a:r>
            <a:r>
              <a:rPr lang="de-DE" dirty="0"/>
              <a:t> </a:t>
            </a:r>
            <a:r>
              <a:rPr lang="de-DE" dirty="0" err="1"/>
              <a:t>the</a:t>
            </a:r>
            <a:r>
              <a:rPr lang="de-DE" dirty="0"/>
              <a:t> </a:t>
            </a:r>
            <a:r>
              <a:rPr lang="de-DE" dirty="0" err="1"/>
              <a:t>voltage</a:t>
            </a:r>
            <a:r>
              <a:rPr lang="de-DE" dirty="0"/>
              <a:t> and </a:t>
            </a:r>
            <a:r>
              <a:rPr lang="de-DE" dirty="0" err="1"/>
              <a:t>current</a:t>
            </a:r>
            <a:r>
              <a:rPr lang="de-DE" dirty="0"/>
              <a:t> </a:t>
            </a:r>
            <a:r>
              <a:rPr lang="de-DE" dirty="0" err="1"/>
              <a:t>from</a:t>
            </a:r>
            <a:r>
              <a:rPr lang="de-DE" dirty="0"/>
              <a:t> </a:t>
            </a:r>
            <a:r>
              <a:rPr lang="de-DE" dirty="0" err="1"/>
              <a:t>the</a:t>
            </a:r>
            <a:r>
              <a:rPr lang="de-DE" dirty="0"/>
              <a:t> shunt </a:t>
            </a:r>
            <a:r>
              <a:rPr lang="de-DE" dirty="0" err="1"/>
              <a:t>for</a:t>
            </a:r>
            <a:r>
              <a:rPr lang="de-DE" dirty="0"/>
              <a:t> </a:t>
            </a:r>
            <a:r>
              <a:rPr lang="de-DE" dirty="0" err="1"/>
              <a:t>charging</a:t>
            </a:r>
            <a:r>
              <a:rPr lang="de-DE" dirty="0"/>
              <a:t> </a:t>
            </a:r>
            <a:r>
              <a:rPr lang="de-DE" dirty="0" err="1"/>
              <a:t>the</a:t>
            </a:r>
            <a:r>
              <a:rPr lang="de-DE" dirty="0"/>
              <a:t> DC-Link</a:t>
            </a:r>
          </a:p>
          <a:p>
            <a:r>
              <a:rPr lang="de-DE" dirty="0"/>
              <a:t>At 4) </a:t>
            </a:r>
            <a:r>
              <a:rPr lang="de-DE" dirty="0" err="1"/>
              <a:t>you</a:t>
            </a:r>
            <a:r>
              <a:rPr lang="de-DE" dirty="0"/>
              <a:t> </a:t>
            </a:r>
            <a:r>
              <a:rPr lang="de-DE" dirty="0" err="1"/>
              <a:t>see</a:t>
            </a:r>
            <a:r>
              <a:rPr lang="de-DE" dirty="0"/>
              <a:t> </a:t>
            </a:r>
            <a:r>
              <a:rPr lang="de-DE" dirty="0" err="1"/>
              <a:t>the</a:t>
            </a:r>
            <a:r>
              <a:rPr lang="de-DE" dirty="0"/>
              <a:t> </a:t>
            </a:r>
            <a:r>
              <a:rPr lang="de-DE" dirty="0" err="1"/>
              <a:t>voltage</a:t>
            </a:r>
            <a:r>
              <a:rPr lang="de-DE" dirty="0"/>
              <a:t> and </a:t>
            </a:r>
            <a:r>
              <a:rPr lang="de-DE" dirty="0" err="1"/>
              <a:t>current</a:t>
            </a:r>
            <a:r>
              <a:rPr lang="de-DE" dirty="0"/>
              <a:t> </a:t>
            </a:r>
            <a:r>
              <a:rPr lang="de-DE" dirty="0" err="1"/>
              <a:t>from</a:t>
            </a:r>
            <a:r>
              <a:rPr lang="de-DE" dirty="0"/>
              <a:t> </a:t>
            </a:r>
            <a:r>
              <a:rPr lang="de-DE" dirty="0" err="1"/>
              <a:t>the</a:t>
            </a:r>
            <a:r>
              <a:rPr lang="de-DE" dirty="0"/>
              <a:t> </a:t>
            </a:r>
            <a:r>
              <a:rPr lang="de-DE" dirty="0" err="1"/>
              <a:t>series</a:t>
            </a:r>
            <a:r>
              <a:rPr lang="de-DE" dirty="0"/>
              <a:t> </a:t>
            </a:r>
            <a:r>
              <a:rPr lang="de-DE" dirty="0" err="1"/>
              <a:t>inverter</a:t>
            </a:r>
            <a:r>
              <a:rPr lang="de-DE" dirty="0"/>
              <a:t> </a:t>
            </a:r>
            <a:r>
              <a:rPr lang="de-DE" dirty="0" err="1"/>
              <a:t>for</a:t>
            </a:r>
            <a:r>
              <a:rPr lang="de-DE" dirty="0"/>
              <a:t> </a:t>
            </a:r>
            <a:r>
              <a:rPr lang="de-DE" dirty="0" err="1"/>
              <a:t>balancing</a:t>
            </a:r>
            <a:r>
              <a:rPr lang="de-DE" dirty="0"/>
              <a:t> </a:t>
            </a:r>
            <a:r>
              <a:rPr lang="de-DE" dirty="0" err="1"/>
              <a:t>the</a:t>
            </a:r>
            <a:r>
              <a:rPr lang="de-DE" dirty="0"/>
              <a:t> </a:t>
            </a:r>
            <a:r>
              <a:rPr lang="de-DE" dirty="0" err="1"/>
              <a:t>grid</a:t>
            </a:r>
            <a:endParaRPr lang="de-DE" dirty="0"/>
          </a:p>
          <a:p>
            <a:r>
              <a:rPr lang="de-DE" dirty="0"/>
              <a:t>At 5) </a:t>
            </a:r>
            <a:r>
              <a:rPr lang="de-DE" dirty="0" err="1"/>
              <a:t>You</a:t>
            </a:r>
            <a:r>
              <a:rPr lang="de-DE" dirty="0"/>
              <a:t> </a:t>
            </a:r>
            <a:r>
              <a:rPr lang="de-DE" dirty="0" err="1"/>
              <a:t>can</a:t>
            </a:r>
            <a:r>
              <a:rPr lang="de-DE" dirty="0"/>
              <a:t> </a:t>
            </a:r>
            <a:r>
              <a:rPr lang="de-DE" dirty="0" err="1"/>
              <a:t>see</a:t>
            </a:r>
            <a:r>
              <a:rPr lang="de-DE" dirty="0"/>
              <a:t> </a:t>
            </a:r>
            <a:r>
              <a:rPr lang="de-DE" dirty="0" err="1"/>
              <a:t>the</a:t>
            </a:r>
            <a:r>
              <a:rPr lang="de-DE" dirty="0"/>
              <a:t> </a:t>
            </a:r>
            <a:r>
              <a:rPr lang="de-DE" dirty="0" err="1"/>
              <a:t>unbalance</a:t>
            </a:r>
            <a:r>
              <a:rPr lang="de-DE" dirty="0"/>
              <a:t> </a:t>
            </a:r>
            <a:r>
              <a:rPr lang="de-DE" dirty="0" err="1"/>
              <a:t>is</a:t>
            </a:r>
            <a:r>
              <a:rPr lang="de-DE" dirty="0"/>
              <a:t> </a:t>
            </a:r>
            <a:r>
              <a:rPr lang="de-DE" dirty="0" err="1"/>
              <a:t>decreasing</a:t>
            </a:r>
            <a:endParaRPr lang="de-DE" dirty="0"/>
          </a:p>
        </p:txBody>
      </p:sp>
      <p:grpSp>
        <p:nvGrpSpPr>
          <p:cNvPr id="34" name="Gruppieren 33">
            <a:extLst>
              <a:ext uri="{FF2B5EF4-FFF2-40B4-BE49-F238E27FC236}">
                <a16:creationId xmlns:a16="http://schemas.microsoft.com/office/drawing/2014/main" id="{C5EDF338-2EA8-46C7-A7F5-46C3B4ED35BC}"/>
              </a:ext>
            </a:extLst>
          </p:cNvPr>
          <p:cNvGrpSpPr/>
          <p:nvPr/>
        </p:nvGrpSpPr>
        <p:grpSpPr>
          <a:xfrm>
            <a:off x="2374260" y="74334"/>
            <a:ext cx="10356422" cy="4454608"/>
            <a:chOff x="2328540" y="165774"/>
            <a:chExt cx="10356422" cy="4454608"/>
          </a:xfrm>
        </p:grpSpPr>
        <p:pic>
          <p:nvPicPr>
            <p:cNvPr id="23" name="Grafik 22">
              <a:extLst>
                <a:ext uri="{FF2B5EF4-FFF2-40B4-BE49-F238E27FC236}">
                  <a16:creationId xmlns:a16="http://schemas.microsoft.com/office/drawing/2014/main" id="{520FBE28-34BF-4C92-9BCD-6136330B02CF}"/>
                </a:ext>
              </a:extLst>
            </p:cNvPr>
            <p:cNvPicPr>
              <a:picLocks noChangeAspect="1"/>
            </p:cNvPicPr>
            <p:nvPr/>
          </p:nvPicPr>
          <p:blipFill rotWithShape="1">
            <a:blip r:embed="rId2"/>
            <a:srcRect l="76695"/>
            <a:stretch/>
          </p:blipFill>
          <p:spPr>
            <a:xfrm>
              <a:off x="10121107" y="165774"/>
              <a:ext cx="2563855" cy="3629025"/>
            </a:xfrm>
            <a:prstGeom prst="rect">
              <a:avLst/>
            </a:prstGeom>
          </p:spPr>
        </p:pic>
        <p:pic>
          <p:nvPicPr>
            <p:cNvPr id="12" name="Grafik 11">
              <a:extLst>
                <a:ext uri="{FF2B5EF4-FFF2-40B4-BE49-F238E27FC236}">
                  <a16:creationId xmlns:a16="http://schemas.microsoft.com/office/drawing/2014/main" id="{6D50104A-548A-45D3-8D25-4C6AC2D707F5}"/>
                </a:ext>
              </a:extLst>
            </p:cNvPr>
            <p:cNvPicPr>
              <a:picLocks noChangeAspect="1"/>
            </p:cNvPicPr>
            <p:nvPr/>
          </p:nvPicPr>
          <p:blipFill rotWithShape="1">
            <a:blip r:embed="rId2"/>
            <a:srcRect r="27764"/>
            <a:stretch/>
          </p:blipFill>
          <p:spPr>
            <a:xfrm>
              <a:off x="2328540" y="165774"/>
              <a:ext cx="7946981" cy="3629025"/>
            </a:xfrm>
            <a:prstGeom prst="rect">
              <a:avLst/>
            </a:prstGeom>
          </p:spPr>
        </p:pic>
        <p:cxnSp>
          <p:nvCxnSpPr>
            <p:cNvPr id="8" name="Gerade Verbindung mit Pfeil 7">
              <a:extLst>
                <a:ext uri="{FF2B5EF4-FFF2-40B4-BE49-F238E27FC236}">
                  <a16:creationId xmlns:a16="http://schemas.microsoft.com/office/drawing/2014/main" id="{F7758E2B-BF93-49D2-9627-390959174BCA}"/>
                </a:ext>
              </a:extLst>
            </p:cNvPr>
            <p:cNvCxnSpPr>
              <a:cxnSpLocks/>
            </p:cNvCxnSpPr>
            <p:nvPr/>
          </p:nvCxnSpPr>
          <p:spPr>
            <a:xfrm flipV="1">
              <a:off x="8352691" y="676656"/>
              <a:ext cx="266512" cy="102565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9" name="Textfeld 8">
              <a:extLst>
                <a:ext uri="{FF2B5EF4-FFF2-40B4-BE49-F238E27FC236}">
                  <a16:creationId xmlns:a16="http://schemas.microsoft.com/office/drawing/2014/main" id="{0E95AE48-6BB3-4EF2-A8CE-3870D797B263}"/>
                </a:ext>
              </a:extLst>
            </p:cNvPr>
            <p:cNvSpPr txBox="1"/>
            <p:nvPr/>
          </p:nvSpPr>
          <p:spPr>
            <a:xfrm>
              <a:off x="2627208" y="1257300"/>
              <a:ext cx="372218" cy="369332"/>
            </a:xfrm>
            <a:prstGeom prst="rect">
              <a:avLst/>
            </a:prstGeom>
            <a:noFill/>
          </p:spPr>
          <p:txBody>
            <a:bodyPr wrap="none" rtlCol="0">
              <a:spAutoFit/>
            </a:bodyPr>
            <a:lstStyle/>
            <a:p>
              <a:r>
                <a:rPr lang="de-DE" dirty="0">
                  <a:solidFill>
                    <a:schemeClr val="accent1">
                      <a:lumMod val="75000"/>
                    </a:schemeClr>
                  </a:solidFill>
                </a:rPr>
                <a:t>1)</a:t>
              </a:r>
            </a:p>
          </p:txBody>
        </p:sp>
        <p:cxnSp>
          <p:nvCxnSpPr>
            <p:cNvPr id="10" name="Gerade Verbindung mit Pfeil 9">
              <a:extLst>
                <a:ext uri="{FF2B5EF4-FFF2-40B4-BE49-F238E27FC236}">
                  <a16:creationId xmlns:a16="http://schemas.microsoft.com/office/drawing/2014/main" id="{872CBA85-AF13-44DB-AE23-6BF766D8757B}"/>
                </a:ext>
              </a:extLst>
            </p:cNvPr>
            <p:cNvCxnSpPr>
              <a:cxnSpLocks/>
            </p:cNvCxnSpPr>
            <p:nvPr/>
          </p:nvCxnSpPr>
          <p:spPr>
            <a:xfrm flipV="1">
              <a:off x="10275521" y="611798"/>
              <a:ext cx="1460523" cy="363925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1" name="Textfeld 10">
              <a:extLst>
                <a:ext uri="{FF2B5EF4-FFF2-40B4-BE49-F238E27FC236}">
                  <a16:creationId xmlns:a16="http://schemas.microsoft.com/office/drawing/2014/main" id="{DB54FD0C-E8A8-4DD1-AE12-5B8FA3588BDB}"/>
                </a:ext>
              </a:extLst>
            </p:cNvPr>
            <p:cNvSpPr txBox="1"/>
            <p:nvPr/>
          </p:nvSpPr>
          <p:spPr>
            <a:xfrm>
              <a:off x="9903303" y="4251050"/>
              <a:ext cx="372218" cy="369332"/>
            </a:xfrm>
            <a:prstGeom prst="rect">
              <a:avLst/>
            </a:prstGeom>
            <a:noFill/>
          </p:spPr>
          <p:txBody>
            <a:bodyPr wrap="none" rtlCol="0">
              <a:spAutoFit/>
            </a:bodyPr>
            <a:lstStyle/>
            <a:p>
              <a:r>
                <a:rPr lang="de-DE" dirty="0">
                  <a:solidFill>
                    <a:schemeClr val="accent1">
                      <a:lumMod val="75000"/>
                    </a:schemeClr>
                  </a:solidFill>
                </a:rPr>
                <a:t>2)</a:t>
              </a:r>
            </a:p>
          </p:txBody>
        </p:sp>
        <p:cxnSp>
          <p:nvCxnSpPr>
            <p:cNvPr id="19" name="Gerade Verbindung mit Pfeil 18">
              <a:extLst>
                <a:ext uri="{FF2B5EF4-FFF2-40B4-BE49-F238E27FC236}">
                  <a16:creationId xmlns:a16="http://schemas.microsoft.com/office/drawing/2014/main" id="{5ABA1F5D-484A-4FEB-BC2C-2458FD0A9F35}"/>
                </a:ext>
              </a:extLst>
            </p:cNvPr>
            <p:cNvCxnSpPr>
              <a:cxnSpLocks/>
            </p:cNvCxnSpPr>
            <p:nvPr/>
          </p:nvCxnSpPr>
          <p:spPr>
            <a:xfrm flipV="1">
              <a:off x="2986695" y="611798"/>
              <a:ext cx="872073" cy="94268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6" name="Gerade Verbindung mit Pfeil 15">
              <a:extLst>
                <a:ext uri="{FF2B5EF4-FFF2-40B4-BE49-F238E27FC236}">
                  <a16:creationId xmlns:a16="http://schemas.microsoft.com/office/drawing/2014/main" id="{DA8166F7-3A2C-4C76-9DFE-A4266244B545}"/>
                </a:ext>
              </a:extLst>
            </p:cNvPr>
            <p:cNvCxnSpPr>
              <a:cxnSpLocks/>
            </p:cNvCxnSpPr>
            <p:nvPr/>
          </p:nvCxnSpPr>
          <p:spPr>
            <a:xfrm flipH="1" flipV="1">
              <a:off x="3666744" y="2313432"/>
              <a:ext cx="189900" cy="100422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Textfeld 17">
              <a:extLst>
                <a:ext uri="{FF2B5EF4-FFF2-40B4-BE49-F238E27FC236}">
                  <a16:creationId xmlns:a16="http://schemas.microsoft.com/office/drawing/2014/main" id="{743888F2-4BB6-4DBB-A950-F1B6FD350798}"/>
                </a:ext>
              </a:extLst>
            </p:cNvPr>
            <p:cNvSpPr txBox="1"/>
            <p:nvPr/>
          </p:nvSpPr>
          <p:spPr>
            <a:xfrm>
              <a:off x="8155544" y="1795620"/>
              <a:ext cx="372218" cy="369332"/>
            </a:xfrm>
            <a:prstGeom prst="rect">
              <a:avLst/>
            </a:prstGeom>
            <a:noFill/>
          </p:spPr>
          <p:txBody>
            <a:bodyPr wrap="none" rtlCol="0">
              <a:spAutoFit/>
            </a:bodyPr>
            <a:lstStyle/>
            <a:p>
              <a:r>
                <a:rPr lang="de-DE" dirty="0">
                  <a:solidFill>
                    <a:schemeClr val="accent1">
                      <a:lumMod val="75000"/>
                    </a:schemeClr>
                  </a:solidFill>
                </a:rPr>
                <a:t>3)</a:t>
              </a:r>
            </a:p>
          </p:txBody>
        </p:sp>
        <p:cxnSp>
          <p:nvCxnSpPr>
            <p:cNvPr id="20" name="Gerade Verbindung mit Pfeil 19">
              <a:extLst>
                <a:ext uri="{FF2B5EF4-FFF2-40B4-BE49-F238E27FC236}">
                  <a16:creationId xmlns:a16="http://schemas.microsoft.com/office/drawing/2014/main" id="{09E59D6E-29A9-48B9-8361-770A4BF21C93}"/>
                </a:ext>
              </a:extLst>
            </p:cNvPr>
            <p:cNvCxnSpPr>
              <a:cxnSpLocks/>
            </p:cNvCxnSpPr>
            <p:nvPr/>
          </p:nvCxnSpPr>
          <p:spPr>
            <a:xfrm flipV="1">
              <a:off x="9342380" y="611799"/>
              <a:ext cx="844036" cy="129015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1" name="Textfeld 20">
              <a:extLst>
                <a:ext uri="{FF2B5EF4-FFF2-40B4-BE49-F238E27FC236}">
                  <a16:creationId xmlns:a16="http://schemas.microsoft.com/office/drawing/2014/main" id="{E410B516-2EAB-42F8-A643-261484BE4926}"/>
                </a:ext>
              </a:extLst>
            </p:cNvPr>
            <p:cNvSpPr txBox="1"/>
            <p:nvPr/>
          </p:nvSpPr>
          <p:spPr>
            <a:xfrm>
              <a:off x="8929926" y="1795620"/>
              <a:ext cx="372218" cy="369332"/>
            </a:xfrm>
            <a:prstGeom prst="rect">
              <a:avLst/>
            </a:prstGeom>
            <a:noFill/>
          </p:spPr>
          <p:txBody>
            <a:bodyPr wrap="none" rtlCol="0">
              <a:spAutoFit/>
            </a:bodyPr>
            <a:lstStyle/>
            <a:p>
              <a:r>
                <a:rPr lang="de-DE" dirty="0">
                  <a:solidFill>
                    <a:schemeClr val="accent1">
                      <a:lumMod val="75000"/>
                    </a:schemeClr>
                  </a:solidFill>
                </a:rPr>
                <a:t>4)</a:t>
              </a:r>
            </a:p>
          </p:txBody>
        </p:sp>
        <p:sp>
          <p:nvSpPr>
            <p:cNvPr id="17" name="Textfeld 16">
              <a:extLst>
                <a:ext uri="{FF2B5EF4-FFF2-40B4-BE49-F238E27FC236}">
                  <a16:creationId xmlns:a16="http://schemas.microsoft.com/office/drawing/2014/main" id="{175335B9-87A1-47C8-83A1-4901CC5BF266}"/>
                </a:ext>
              </a:extLst>
            </p:cNvPr>
            <p:cNvSpPr txBox="1"/>
            <p:nvPr/>
          </p:nvSpPr>
          <p:spPr>
            <a:xfrm>
              <a:off x="3566527" y="3317653"/>
              <a:ext cx="372218" cy="369332"/>
            </a:xfrm>
            <a:prstGeom prst="rect">
              <a:avLst/>
            </a:prstGeom>
            <a:noFill/>
          </p:spPr>
          <p:txBody>
            <a:bodyPr wrap="none" rtlCol="0">
              <a:spAutoFit/>
            </a:bodyPr>
            <a:lstStyle/>
            <a:p>
              <a:r>
                <a:rPr lang="de-DE" dirty="0">
                  <a:solidFill>
                    <a:schemeClr val="accent1">
                      <a:lumMod val="75000"/>
                    </a:schemeClr>
                  </a:solidFill>
                </a:rPr>
                <a:t>5)</a:t>
              </a:r>
            </a:p>
          </p:txBody>
        </p:sp>
      </p:grpSp>
      <p:pic>
        <p:nvPicPr>
          <p:cNvPr id="35" name="Grafik 34">
            <a:extLst>
              <a:ext uri="{FF2B5EF4-FFF2-40B4-BE49-F238E27FC236}">
                <a16:creationId xmlns:a16="http://schemas.microsoft.com/office/drawing/2014/main" id="{B7E316C6-0529-4E24-8B16-4515AE283E28}"/>
              </a:ext>
            </a:extLst>
          </p:cNvPr>
          <p:cNvPicPr>
            <a:picLocks noChangeAspect="1"/>
          </p:cNvPicPr>
          <p:nvPr/>
        </p:nvPicPr>
        <p:blipFill>
          <a:blip r:embed="rId3"/>
          <a:stretch>
            <a:fillRect/>
          </a:stretch>
        </p:blipFill>
        <p:spPr>
          <a:xfrm>
            <a:off x="4523754" y="3019931"/>
            <a:ext cx="5185885" cy="3317710"/>
          </a:xfrm>
          <a:prstGeom prst="rect">
            <a:avLst/>
          </a:prstGeom>
        </p:spPr>
      </p:pic>
      <p:sp>
        <p:nvSpPr>
          <p:cNvPr id="36" name="Textfeld 35">
            <a:extLst>
              <a:ext uri="{FF2B5EF4-FFF2-40B4-BE49-F238E27FC236}">
                <a16:creationId xmlns:a16="http://schemas.microsoft.com/office/drawing/2014/main" id="{78979FC5-35C9-42AF-9B2A-EF30017CA478}"/>
              </a:ext>
            </a:extLst>
          </p:cNvPr>
          <p:cNvSpPr txBox="1"/>
          <p:nvPr/>
        </p:nvSpPr>
        <p:spPr>
          <a:xfrm>
            <a:off x="5909891" y="2856881"/>
            <a:ext cx="372218" cy="369332"/>
          </a:xfrm>
          <a:prstGeom prst="rect">
            <a:avLst/>
          </a:prstGeom>
          <a:noFill/>
        </p:spPr>
        <p:txBody>
          <a:bodyPr wrap="none" rtlCol="0">
            <a:spAutoFit/>
          </a:bodyPr>
          <a:lstStyle/>
          <a:p>
            <a:r>
              <a:rPr lang="de-DE" dirty="0">
                <a:solidFill>
                  <a:schemeClr val="accent1">
                    <a:lumMod val="75000"/>
                  </a:schemeClr>
                </a:solidFill>
              </a:rPr>
              <a:t>1)</a:t>
            </a:r>
          </a:p>
        </p:txBody>
      </p:sp>
      <p:sp>
        <p:nvSpPr>
          <p:cNvPr id="37" name="Textfeld 36">
            <a:extLst>
              <a:ext uri="{FF2B5EF4-FFF2-40B4-BE49-F238E27FC236}">
                <a16:creationId xmlns:a16="http://schemas.microsoft.com/office/drawing/2014/main" id="{F5DF81DC-C989-467D-BD05-8970047C4028}"/>
              </a:ext>
            </a:extLst>
          </p:cNvPr>
          <p:cNvSpPr txBox="1"/>
          <p:nvPr/>
        </p:nvSpPr>
        <p:spPr>
          <a:xfrm>
            <a:off x="8345558" y="2831162"/>
            <a:ext cx="372218" cy="369332"/>
          </a:xfrm>
          <a:prstGeom prst="rect">
            <a:avLst/>
          </a:prstGeom>
          <a:noFill/>
        </p:spPr>
        <p:txBody>
          <a:bodyPr wrap="none" rtlCol="0">
            <a:spAutoFit/>
          </a:bodyPr>
          <a:lstStyle/>
          <a:p>
            <a:r>
              <a:rPr lang="de-DE" dirty="0">
                <a:solidFill>
                  <a:schemeClr val="accent1">
                    <a:lumMod val="75000"/>
                  </a:schemeClr>
                </a:solidFill>
              </a:rPr>
              <a:t>2)</a:t>
            </a:r>
          </a:p>
        </p:txBody>
      </p:sp>
    </p:spTree>
    <p:extLst>
      <p:ext uri="{BB962C8B-B14F-4D97-AF65-F5344CB8AC3E}">
        <p14:creationId xmlns:p14="http://schemas.microsoft.com/office/powerpoint/2010/main" val="25564110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66F35D29-D9E9-401D-9E45-1AA5486E5A1F}"/>
              </a:ext>
            </a:extLst>
          </p:cNvPr>
          <p:cNvSpPr>
            <a:spLocks noGrp="1"/>
          </p:cNvSpPr>
          <p:nvPr>
            <p:ph type="title"/>
          </p:nvPr>
        </p:nvSpPr>
        <p:spPr>
          <a:xfrm>
            <a:off x="839789" y="457200"/>
            <a:ext cx="2704690" cy="1600200"/>
          </a:xfrm>
        </p:spPr>
        <p:txBody>
          <a:bodyPr/>
          <a:lstStyle/>
          <a:p>
            <a:r>
              <a:rPr lang="en-US" dirty="0"/>
              <a:t>Info</a:t>
            </a:r>
            <a:br>
              <a:rPr lang="en-US" dirty="0"/>
            </a:br>
            <a:r>
              <a:rPr lang="en-US" dirty="0"/>
              <a:t>understand the model</a:t>
            </a:r>
            <a:endParaRPr lang="en-US" noProof="0" dirty="0"/>
          </a:p>
        </p:txBody>
      </p:sp>
      <p:pic>
        <p:nvPicPr>
          <p:cNvPr id="2" name="Inhaltsplatzhalter 1">
            <a:extLst>
              <a:ext uri="{FF2B5EF4-FFF2-40B4-BE49-F238E27FC236}">
                <a16:creationId xmlns:a16="http://schemas.microsoft.com/office/drawing/2014/main" id="{392C2E06-8EA4-4BAD-87CA-FDCB9CEBB1BE}"/>
              </a:ext>
            </a:extLst>
          </p:cNvPr>
          <p:cNvPicPr>
            <a:picLocks noGrp="1" noChangeAspect="1"/>
          </p:cNvPicPr>
          <p:nvPr>
            <p:ph idx="1"/>
          </p:nvPr>
        </p:nvPicPr>
        <p:blipFill>
          <a:blip r:embed="rId2"/>
          <a:stretch>
            <a:fillRect/>
          </a:stretch>
        </p:blipFill>
        <p:spPr>
          <a:xfrm>
            <a:off x="3667125" y="1868127"/>
            <a:ext cx="8220075" cy="3320183"/>
          </a:xfrm>
          <a:prstGeom prst="rect">
            <a:avLst/>
          </a:prstGeom>
        </p:spPr>
      </p:pic>
      <p:sp>
        <p:nvSpPr>
          <p:cNvPr id="6" name="Textplatzhalter 5">
            <a:extLst>
              <a:ext uri="{FF2B5EF4-FFF2-40B4-BE49-F238E27FC236}">
                <a16:creationId xmlns:a16="http://schemas.microsoft.com/office/drawing/2014/main" id="{1168BC78-31CF-4A70-9203-3BA386BB42CB}"/>
              </a:ext>
            </a:extLst>
          </p:cNvPr>
          <p:cNvSpPr>
            <a:spLocks noGrp="1"/>
          </p:cNvSpPr>
          <p:nvPr>
            <p:ph type="body" sz="half" idx="2"/>
          </p:nvPr>
        </p:nvSpPr>
        <p:spPr>
          <a:xfrm>
            <a:off x="839788" y="2057400"/>
            <a:ext cx="2704691" cy="3811588"/>
          </a:xfrm>
        </p:spPr>
        <p:txBody>
          <a:bodyPr/>
          <a:lstStyle/>
          <a:p>
            <a:r>
              <a:rPr lang="de-DE" dirty="0" err="1"/>
              <a:t>Don‘t</a:t>
            </a:r>
            <a:r>
              <a:rPr lang="de-DE" dirty="0"/>
              <a:t> </a:t>
            </a:r>
            <a:r>
              <a:rPr lang="de-DE" dirty="0" err="1"/>
              <a:t>close</a:t>
            </a:r>
            <a:r>
              <a:rPr lang="de-DE" dirty="0"/>
              <a:t> </a:t>
            </a:r>
            <a:r>
              <a:rPr lang="de-DE" dirty="0" err="1"/>
              <a:t>the</a:t>
            </a:r>
            <a:r>
              <a:rPr lang="de-DE" dirty="0"/>
              <a:t> </a:t>
            </a:r>
            <a:r>
              <a:rPr lang="de-DE" dirty="0" err="1"/>
              <a:t>model</a:t>
            </a:r>
            <a:r>
              <a:rPr lang="de-DE" dirty="0"/>
              <a:t>.</a:t>
            </a:r>
          </a:p>
          <a:p>
            <a:endParaRPr lang="de-DE" dirty="0"/>
          </a:p>
          <a:p>
            <a:r>
              <a:rPr lang="de-DE" dirty="0" err="1"/>
              <a:t>Please</a:t>
            </a:r>
            <a:r>
              <a:rPr lang="de-DE" dirty="0"/>
              <a:t> </a:t>
            </a:r>
            <a:r>
              <a:rPr lang="de-DE" dirty="0" err="1"/>
              <a:t>read</a:t>
            </a:r>
            <a:r>
              <a:rPr lang="de-DE" dirty="0"/>
              <a:t> </a:t>
            </a:r>
            <a:r>
              <a:rPr lang="de-DE" dirty="0" err="1"/>
              <a:t>now</a:t>
            </a:r>
            <a:r>
              <a:rPr lang="de-DE" dirty="0"/>
              <a:t> </a:t>
            </a:r>
            <a:r>
              <a:rPr lang="de-DE" dirty="0" err="1"/>
              <a:t>the</a:t>
            </a:r>
            <a:r>
              <a:rPr lang="de-DE" dirty="0"/>
              <a:t> </a:t>
            </a:r>
            <a:r>
              <a:rPr lang="de-DE" dirty="0" err="1"/>
              <a:t>document</a:t>
            </a:r>
            <a:r>
              <a:rPr lang="de-DE" dirty="0"/>
              <a:t> :</a:t>
            </a:r>
          </a:p>
          <a:p>
            <a:r>
              <a:rPr lang="en-US" b="1" dirty="0"/>
              <a:t>Performance Analysis of a 50 kVA Unified Power Quality Conditioner Model for Low Voltage Distribution Network Application_v3.pdf</a:t>
            </a:r>
          </a:p>
          <a:p>
            <a:endParaRPr lang="en-US" b="1" dirty="0"/>
          </a:p>
          <a:p>
            <a:r>
              <a:rPr lang="en-US" dirty="0"/>
              <a:t>The whole model is explained there.</a:t>
            </a:r>
          </a:p>
          <a:p>
            <a:endParaRPr lang="de-DE" dirty="0"/>
          </a:p>
        </p:txBody>
      </p:sp>
    </p:spTree>
    <p:extLst>
      <p:ext uri="{BB962C8B-B14F-4D97-AF65-F5344CB8AC3E}">
        <p14:creationId xmlns:p14="http://schemas.microsoft.com/office/powerpoint/2010/main" val="15294427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0B288FF-45F6-4467-8F2F-6A026C713CDA}"/>
              </a:ext>
            </a:extLst>
          </p:cNvPr>
          <p:cNvSpPr>
            <a:spLocks noGrp="1"/>
          </p:cNvSpPr>
          <p:nvPr>
            <p:ph type="title"/>
          </p:nvPr>
        </p:nvSpPr>
        <p:spPr/>
        <p:txBody>
          <a:bodyPr/>
          <a:lstStyle/>
          <a:p>
            <a:r>
              <a:rPr lang="en-US" dirty="0"/>
              <a:t>1</a:t>
            </a:r>
            <a:r>
              <a:rPr lang="en-US" noProof="0" dirty="0"/>
              <a:t>) Use</a:t>
            </a:r>
            <a:br>
              <a:rPr lang="en-US" noProof="0" dirty="0"/>
            </a:br>
            <a:r>
              <a:rPr lang="en-US" noProof="0" dirty="0"/>
              <a:t>2) Info</a:t>
            </a:r>
          </a:p>
        </p:txBody>
      </p:sp>
      <p:sp>
        <p:nvSpPr>
          <p:cNvPr id="3" name="Inhaltsplatzhalter 2">
            <a:extLst>
              <a:ext uri="{FF2B5EF4-FFF2-40B4-BE49-F238E27FC236}">
                <a16:creationId xmlns:a16="http://schemas.microsoft.com/office/drawing/2014/main" id="{1BB77B3A-CA17-453E-B2F6-AC0FDCAE4DAE}"/>
              </a:ext>
            </a:extLst>
          </p:cNvPr>
          <p:cNvSpPr>
            <a:spLocks noGrp="1"/>
          </p:cNvSpPr>
          <p:nvPr>
            <p:ph idx="1"/>
          </p:nvPr>
        </p:nvSpPr>
        <p:spPr/>
        <p:txBody>
          <a:bodyPr>
            <a:normAutofit/>
          </a:bodyPr>
          <a:lstStyle/>
          <a:p>
            <a:r>
              <a:rPr lang="en-US" noProof="0" dirty="0"/>
              <a:t>You need MATLAB 2020b to run the model.</a:t>
            </a:r>
          </a:p>
          <a:p>
            <a:r>
              <a:rPr lang="en-US" noProof="0" dirty="0"/>
              <a:t>To open the lists you need a program for opening .xlsx and .csv</a:t>
            </a:r>
          </a:p>
          <a:p>
            <a:r>
              <a:rPr lang="en-US" noProof="0" dirty="0"/>
              <a:t>First download the root with the model and its documents</a:t>
            </a:r>
          </a:p>
        </p:txBody>
      </p:sp>
      <p:sp>
        <p:nvSpPr>
          <p:cNvPr id="4" name="Textplatzhalter 3">
            <a:extLst>
              <a:ext uri="{FF2B5EF4-FFF2-40B4-BE49-F238E27FC236}">
                <a16:creationId xmlns:a16="http://schemas.microsoft.com/office/drawing/2014/main" id="{84379BE7-20B5-4D4D-9FA7-098D7807AE57}"/>
              </a:ext>
            </a:extLst>
          </p:cNvPr>
          <p:cNvSpPr>
            <a:spLocks noGrp="1"/>
          </p:cNvSpPr>
          <p:nvPr>
            <p:ph type="body" sz="half" idx="2"/>
          </p:nvPr>
        </p:nvSpPr>
        <p:spPr/>
        <p:txBody>
          <a:bodyPr/>
          <a:lstStyle/>
          <a:p>
            <a:r>
              <a:rPr lang="de-DE" dirty="0"/>
              <a:t>Here </a:t>
            </a:r>
            <a:r>
              <a:rPr lang="en-AU" dirty="0"/>
              <a:t>the</a:t>
            </a:r>
            <a:r>
              <a:rPr lang="de-DE" dirty="0"/>
              <a:t> </a:t>
            </a:r>
            <a:r>
              <a:rPr lang="de-DE" dirty="0" err="1"/>
              <a:t>explanation</a:t>
            </a:r>
            <a:r>
              <a:rPr lang="de-DE" dirty="0"/>
              <a:t> </a:t>
            </a:r>
            <a:r>
              <a:rPr lang="en-AU" dirty="0"/>
              <a:t>text of the screenshots is given. </a:t>
            </a:r>
          </a:p>
          <a:p>
            <a:r>
              <a:rPr lang="en-AU" dirty="0"/>
              <a:t>When there are numbers the text is for the numbers </a:t>
            </a:r>
            <a:r>
              <a:rPr lang="de-DE" dirty="0"/>
              <a:t>in </a:t>
            </a:r>
            <a:r>
              <a:rPr lang="de-DE" dirty="0" err="1"/>
              <a:t>the</a:t>
            </a:r>
            <a:r>
              <a:rPr lang="de-DE" dirty="0"/>
              <a:t> </a:t>
            </a:r>
            <a:r>
              <a:rPr lang="de-DE" dirty="0" err="1"/>
              <a:t>screenshot</a:t>
            </a:r>
            <a:r>
              <a:rPr lang="de-DE" dirty="0"/>
              <a:t>.</a:t>
            </a:r>
          </a:p>
          <a:p>
            <a:r>
              <a:rPr lang="de-DE" dirty="0"/>
              <a:t>The </a:t>
            </a:r>
            <a:r>
              <a:rPr lang="de-DE" dirty="0" err="1"/>
              <a:t>headline</a:t>
            </a:r>
            <a:r>
              <a:rPr lang="de-DE" dirty="0"/>
              <a:t> 1) ‚</a:t>
            </a:r>
            <a:r>
              <a:rPr lang="de-DE" dirty="0" err="1"/>
              <a:t>How</a:t>
            </a:r>
            <a:r>
              <a:rPr lang="de-DE" dirty="0"/>
              <a:t> </a:t>
            </a:r>
            <a:r>
              <a:rPr lang="de-DE" dirty="0" err="1"/>
              <a:t>to</a:t>
            </a:r>
            <a:r>
              <a:rPr lang="de-DE" dirty="0"/>
              <a:t> </a:t>
            </a:r>
            <a:r>
              <a:rPr lang="de-DE" dirty="0" err="1"/>
              <a:t>use</a:t>
            </a:r>
            <a:r>
              <a:rPr lang="de-DE" dirty="0"/>
              <a:t>‘ </a:t>
            </a:r>
            <a:r>
              <a:rPr lang="de-DE" dirty="0" err="1"/>
              <a:t>is</a:t>
            </a:r>
            <a:r>
              <a:rPr lang="de-DE" dirty="0"/>
              <a:t> </a:t>
            </a:r>
            <a:r>
              <a:rPr lang="de-DE" dirty="0" err="1"/>
              <a:t>for</a:t>
            </a:r>
            <a:r>
              <a:rPr lang="de-DE" dirty="0"/>
              <a:t> an </a:t>
            </a:r>
            <a:r>
              <a:rPr lang="de-DE" dirty="0" err="1"/>
              <a:t>action</a:t>
            </a:r>
            <a:r>
              <a:rPr lang="de-DE" dirty="0"/>
              <a:t> </a:t>
            </a:r>
            <a:r>
              <a:rPr lang="de-DE" dirty="0" err="1"/>
              <a:t>for</a:t>
            </a:r>
            <a:r>
              <a:rPr lang="de-DE" dirty="0"/>
              <a:t> </a:t>
            </a:r>
            <a:r>
              <a:rPr lang="de-DE" dirty="0" err="1"/>
              <a:t>example</a:t>
            </a:r>
            <a:r>
              <a:rPr lang="de-DE" dirty="0"/>
              <a:t> </a:t>
            </a:r>
            <a:r>
              <a:rPr lang="de-DE" dirty="0" err="1"/>
              <a:t>pressing</a:t>
            </a:r>
            <a:r>
              <a:rPr lang="de-DE" dirty="0"/>
              <a:t> a </a:t>
            </a:r>
            <a:r>
              <a:rPr lang="de-DE" dirty="0" err="1"/>
              <a:t>button</a:t>
            </a:r>
            <a:r>
              <a:rPr lang="de-DE" dirty="0"/>
              <a:t> </a:t>
            </a:r>
            <a:r>
              <a:rPr lang="de-DE" dirty="0" err="1"/>
              <a:t>or</a:t>
            </a:r>
            <a:r>
              <a:rPr lang="de-DE" dirty="0"/>
              <a:t> </a:t>
            </a:r>
            <a:r>
              <a:rPr lang="de-DE" dirty="0" err="1"/>
              <a:t>enter</a:t>
            </a:r>
            <a:r>
              <a:rPr lang="de-DE" dirty="0"/>
              <a:t> </a:t>
            </a:r>
            <a:r>
              <a:rPr lang="de-DE" dirty="0" err="1"/>
              <a:t>new</a:t>
            </a:r>
            <a:r>
              <a:rPr lang="de-DE" dirty="0"/>
              <a:t> variables. </a:t>
            </a:r>
            <a:r>
              <a:rPr lang="de-DE" dirty="0" err="1"/>
              <a:t>If</a:t>
            </a:r>
            <a:r>
              <a:rPr lang="de-DE" dirty="0"/>
              <a:t> </a:t>
            </a:r>
            <a:r>
              <a:rPr lang="de-DE" dirty="0" err="1"/>
              <a:t>there</a:t>
            </a:r>
            <a:r>
              <a:rPr lang="de-DE" dirty="0"/>
              <a:t> </a:t>
            </a:r>
            <a:r>
              <a:rPr lang="de-DE" dirty="0" err="1"/>
              <a:t>is</a:t>
            </a:r>
            <a:r>
              <a:rPr lang="de-DE" dirty="0"/>
              <a:t> a ‚</a:t>
            </a:r>
            <a:r>
              <a:rPr lang="en-US" dirty="0"/>
              <a:t>Info’ as a headline, like you can see in 2) it is at this point just/mainly for information</a:t>
            </a:r>
            <a:endParaRPr lang="de-DE" dirty="0"/>
          </a:p>
        </p:txBody>
      </p:sp>
    </p:spTree>
    <p:extLst>
      <p:ext uri="{BB962C8B-B14F-4D97-AF65-F5344CB8AC3E}">
        <p14:creationId xmlns:p14="http://schemas.microsoft.com/office/powerpoint/2010/main" val="25828722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66F35D29-D9E9-401D-9E45-1AA5486E5A1F}"/>
              </a:ext>
            </a:extLst>
          </p:cNvPr>
          <p:cNvSpPr>
            <a:spLocks noGrp="1"/>
          </p:cNvSpPr>
          <p:nvPr>
            <p:ph type="title"/>
          </p:nvPr>
        </p:nvSpPr>
        <p:spPr>
          <a:xfrm>
            <a:off x="839789" y="457200"/>
            <a:ext cx="2704690" cy="1600200"/>
          </a:xfrm>
        </p:spPr>
        <p:txBody>
          <a:bodyPr/>
          <a:lstStyle/>
          <a:p>
            <a:r>
              <a:rPr lang="en-US" dirty="0"/>
              <a:t>Info</a:t>
            </a:r>
            <a:br>
              <a:rPr lang="en-US" dirty="0"/>
            </a:br>
            <a:r>
              <a:rPr lang="en-US" dirty="0"/>
              <a:t>understand the model</a:t>
            </a:r>
            <a:endParaRPr lang="en-US" noProof="0" dirty="0"/>
          </a:p>
        </p:txBody>
      </p:sp>
      <p:pic>
        <p:nvPicPr>
          <p:cNvPr id="2" name="Inhaltsplatzhalter 1">
            <a:extLst>
              <a:ext uri="{FF2B5EF4-FFF2-40B4-BE49-F238E27FC236}">
                <a16:creationId xmlns:a16="http://schemas.microsoft.com/office/drawing/2014/main" id="{F9385DF1-63B1-4E84-B40C-39581136276A}"/>
              </a:ext>
            </a:extLst>
          </p:cNvPr>
          <p:cNvPicPr>
            <a:picLocks noGrp="1" noChangeAspect="1"/>
          </p:cNvPicPr>
          <p:nvPr>
            <p:ph idx="1"/>
          </p:nvPr>
        </p:nvPicPr>
        <p:blipFill>
          <a:blip r:embed="rId2"/>
          <a:stretch>
            <a:fillRect/>
          </a:stretch>
        </p:blipFill>
        <p:spPr>
          <a:xfrm>
            <a:off x="3963521" y="188259"/>
            <a:ext cx="3539779" cy="3240741"/>
          </a:xfrm>
          <a:prstGeom prst="rect">
            <a:avLst/>
          </a:prstGeom>
        </p:spPr>
      </p:pic>
      <p:sp>
        <p:nvSpPr>
          <p:cNvPr id="7" name="Textplatzhalter 5">
            <a:extLst>
              <a:ext uri="{FF2B5EF4-FFF2-40B4-BE49-F238E27FC236}">
                <a16:creationId xmlns:a16="http://schemas.microsoft.com/office/drawing/2014/main" id="{5111B6FC-A20E-4E65-9B06-C3724AB150D8}"/>
              </a:ext>
            </a:extLst>
          </p:cNvPr>
          <p:cNvSpPr>
            <a:spLocks noGrp="1"/>
          </p:cNvSpPr>
          <p:nvPr>
            <p:ph type="body" sz="half" idx="2"/>
          </p:nvPr>
        </p:nvSpPr>
        <p:spPr>
          <a:xfrm>
            <a:off x="839788" y="2057400"/>
            <a:ext cx="2705100" cy="3811588"/>
          </a:xfrm>
        </p:spPr>
        <p:txBody>
          <a:bodyPr>
            <a:normAutofit/>
          </a:bodyPr>
          <a:lstStyle/>
          <a:p>
            <a:r>
              <a:rPr lang="de-DE" dirty="0"/>
              <a:t>At 1) </a:t>
            </a:r>
            <a:r>
              <a:rPr lang="de-DE" dirty="0" err="1"/>
              <a:t>is</a:t>
            </a:r>
            <a:r>
              <a:rPr lang="de-DE" dirty="0"/>
              <a:t> </a:t>
            </a:r>
            <a:r>
              <a:rPr lang="de-DE" dirty="0" err="1"/>
              <a:t>the</a:t>
            </a:r>
            <a:r>
              <a:rPr lang="de-DE" dirty="0"/>
              <a:t> </a:t>
            </a:r>
            <a:r>
              <a:rPr lang="de-DE" dirty="0" err="1"/>
              <a:t>control</a:t>
            </a:r>
            <a:r>
              <a:rPr lang="de-DE" dirty="0"/>
              <a:t> </a:t>
            </a:r>
            <a:r>
              <a:rPr lang="de-DE" dirty="0" err="1"/>
              <a:t>of</a:t>
            </a:r>
            <a:r>
              <a:rPr lang="de-DE" dirty="0"/>
              <a:t> </a:t>
            </a:r>
            <a:r>
              <a:rPr lang="de-DE" dirty="0" err="1"/>
              <a:t>the</a:t>
            </a:r>
            <a:r>
              <a:rPr lang="de-DE" dirty="0"/>
              <a:t> shunt </a:t>
            </a:r>
            <a:r>
              <a:rPr lang="de-DE" dirty="0" err="1"/>
              <a:t>path</a:t>
            </a:r>
            <a:endParaRPr lang="de-DE" dirty="0"/>
          </a:p>
          <a:p>
            <a:r>
              <a:rPr lang="de-DE" dirty="0"/>
              <a:t>At 2) </a:t>
            </a:r>
            <a:r>
              <a:rPr lang="de-DE" dirty="0" err="1"/>
              <a:t>is</a:t>
            </a:r>
            <a:r>
              <a:rPr lang="de-DE" dirty="0"/>
              <a:t> </a:t>
            </a:r>
            <a:r>
              <a:rPr lang="de-DE" dirty="0" err="1"/>
              <a:t>the</a:t>
            </a:r>
            <a:r>
              <a:rPr lang="de-DE" dirty="0"/>
              <a:t> </a:t>
            </a:r>
            <a:r>
              <a:rPr lang="de-DE" dirty="0" err="1"/>
              <a:t>control</a:t>
            </a:r>
            <a:r>
              <a:rPr lang="de-DE" dirty="0"/>
              <a:t> </a:t>
            </a:r>
            <a:r>
              <a:rPr lang="de-DE" dirty="0" err="1"/>
              <a:t>of</a:t>
            </a:r>
            <a:r>
              <a:rPr lang="de-DE" dirty="0"/>
              <a:t> </a:t>
            </a:r>
            <a:r>
              <a:rPr lang="de-DE" dirty="0" err="1"/>
              <a:t>the</a:t>
            </a:r>
            <a:r>
              <a:rPr lang="de-DE" dirty="0"/>
              <a:t> </a:t>
            </a:r>
            <a:r>
              <a:rPr lang="de-DE" dirty="0" err="1"/>
              <a:t>series</a:t>
            </a:r>
            <a:r>
              <a:rPr lang="de-DE" dirty="0"/>
              <a:t> </a:t>
            </a:r>
            <a:r>
              <a:rPr lang="de-DE" dirty="0" err="1"/>
              <a:t>path</a:t>
            </a:r>
            <a:endParaRPr lang="de-DE" dirty="0"/>
          </a:p>
          <a:p>
            <a:r>
              <a:rPr lang="de-DE" dirty="0"/>
              <a:t>At 3) </a:t>
            </a:r>
            <a:r>
              <a:rPr lang="de-DE" dirty="0" err="1"/>
              <a:t>is</a:t>
            </a:r>
            <a:r>
              <a:rPr lang="de-DE" dirty="0"/>
              <a:t> </a:t>
            </a:r>
            <a:r>
              <a:rPr lang="de-DE" dirty="0" err="1"/>
              <a:t>the</a:t>
            </a:r>
            <a:r>
              <a:rPr lang="de-DE" dirty="0"/>
              <a:t> PLL</a:t>
            </a:r>
          </a:p>
          <a:p>
            <a:r>
              <a:rPr lang="de-DE" dirty="0"/>
              <a:t>At 4) </a:t>
            </a:r>
            <a:r>
              <a:rPr lang="de-DE" dirty="0" err="1"/>
              <a:t>is</a:t>
            </a:r>
            <a:r>
              <a:rPr lang="de-DE" dirty="0"/>
              <a:t> </a:t>
            </a:r>
            <a:r>
              <a:rPr lang="de-DE" dirty="0" err="1"/>
              <a:t>the</a:t>
            </a:r>
            <a:r>
              <a:rPr lang="de-DE" dirty="0"/>
              <a:t> </a:t>
            </a:r>
            <a:r>
              <a:rPr lang="de-DE" dirty="0" err="1"/>
              <a:t>series</a:t>
            </a:r>
            <a:r>
              <a:rPr lang="de-DE" dirty="0"/>
              <a:t> </a:t>
            </a:r>
            <a:r>
              <a:rPr lang="de-DE" dirty="0" err="1"/>
              <a:t>transformer</a:t>
            </a:r>
            <a:r>
              <a:rPr lang="de-DE" dirty="0"/>
              <a:t> </a:t>
            </a:r>
            <a:r>
              <a:rPr lang="de-DE" dirty="0" err="1"/>
              <a:t>of</a:t>
            </a:r>
            <a:r>
              <a:rPr lang="de-DE" dirty="0"/>
              <a:t> </a:t>
            </a:r>
            <a:r>
              <a:rPr lang="de-DE" dirty="0" err="1"/>
              <a:t>the</a:t>
            </a:r>
            <a:r>
              <a:rPr lang="de-DE" dirty="0"/>
              <a:t> UPQC</a:t>
            </a:r>
          </a:p>
          <a:p>
            <a:r>
              <a:rPr lang="de-DE" dirty="0"/>
              <a:t>At 5) </a:t>
            </a:r>
            <a:r>
              <a:rPr lang="de-DE" dirty="0" err="1"/>
              <a:t>You</a:t>
            </a:r>
            <a:r>
              <a:rPr lang="de-DE" dirty="0"/>
              <a:t> </a:t>
            </a:r>
            <a:r>
              <a:rPr lang="de-DE" dirty="0" err="1"/>
              <a:t>can</a:t>
            </a:r>
            <a:r>
              <a:rPr lang="de-DE" dirty="0"/>
              <a:t> </a:t>
            </a:r>
            <a:r>
              <a:rPr lang="de-DE" dirty="0" err="1"/>
              <a:t>see</a:t>
            </a:r>
            <a:r>
              <a:rPr lang="de-DE" dirty="0"/>
              <a:t> </a:t>
            </a:r>
            <a:r>
              <a:rPr lang="de-DE" dirty="0" err="1"/>
              <a:t>the</a:t>
            </a:r>
            <a:r>
              <a:rPr lang="de-DE" dirty="0"/>
              <a:t> DC-Link and </a:t>
            </a:r>
            <a:r>
              <a:rPr lang="de-DE" dirty="0" err="1"/>
              <a:t>the</a:t>
            </a:r>
            <a:r>
              <a:rPr lang="de-DE" dirty="0"/>
              <a:t> </a:t>
            </a:r>
            <a:r>
              <a:rPr lang="de-DE" dirty="0" err="1"/>
              <a:t>controlled</a:t>
            </a:r>
            <a:r>
              <a:rPr lang="de-DE" dirty="0"/>
              <a:t> „Hardware“ </a:t>
            </a:r>
            <a:r>
              <a:rPr lang="de-DE" dirty="0" err="1"/>
              <a:t>of</a:t>
            </a:r>
            <a:r>
              <a:rPr lang="de-DE" dirty="0"/>
              <a:t> </a:t>
            </a:r>
            <a:r>
              <a:rPr lang="de-DE" dirty="0" err="1"/>
              <a:t>the</a:t>
            </a:r>
            <a:r>
              <a:rPr lang="de-DE" dirty="0"/>
              <a:t> shunt and </a:t>
            </a:r>
            <a:r>
              <a:rPr lang="de-DE" dirty="0" err="1"/>
              <a:t>series</a:t>
            </a:r>
            <a:r>
              <a:rPr lang="de-DE" dirty="0"/>
              <a:t> </a:t>
            </a:r>
            <a:r>
              <a:rPr lang="de-DE" dirty="0" err="1"/>
              <a:t>controller</a:t>
            </a:r>
            <a:endParaRPr lang="de-DE" dirty="0"/>
          </a:p>
          <a:p>
            <a:endParaRPr lang="de-DE" dirty="0"/>
          </a:p>
        </p:txBody>
      </p:sp>
      <p:pic>
        <p:nvPicPr>
          <p:cNvPr id="3" name="Grafik 2">
            <a:extLst>
              <a:ext uri="{FF2B5EF4-FFF2-40B4-BE49-F238E27FC236}">
                <a16:creationId xmlns:a16="http://schemas.microsoft.com/office/drawing/2014/main" id="{1CA72C83-0E3A-44D3-8C33-371E5FFE2C90}"/>
              </a:ext>
            </a:extLst>
          </p:cNvPr>
          <p:cNvPicPr>
            <a:picLocks noChangeAspect="1"/>
          </p:cNvPicPr>
          <p:nvPr/>
        </p:nvPicPr>
        <p:blipFill>
          <a:blip r:embed="rId3"/>
          <a:stretch>
            <a:fillRect/>
          </a:stretch>
        </p:blipFill>
        <p:spPr>
          <a:xfrm>
            <a:off x="4365810" y="3264560"/>
            <a:ext cx="5699407" cy="3181064"/>
          </a:xfrm>
          <a:prstGeom prst="rect">
            <a:avLst/>
          </a:prstGeom>
        </p:spPr>
      </p:pic>
      <p:pic>
        <p:nvPicPr>
          <p:cNvPr id="6" name="Grafik 5">
            <a:extLst>
              <a:ext uri="{FF2B5EF4-FFF2-40B4-BE49-F238E27FC236}">
                <a16:creationId xmlns:a16="http://schemas.microsoft.com/office/drawing/2014/main" id="{5E0A8FCC-A6BD-4E40-8714-6411855D7C7B}"/>
              </a:ext>
            </a:extLst>
          </p:cNvPr>
          <p:cNvPicPr>
            <a:picLocks noChangeAspect="1"/>
          </p:cNvPicPr>
          <p:nvPr/>
        </p:nvPicPr>
        <p:blipFill>
          <a:blip r:embed="rId4"/>
          <a:stretch>
            <a:fillRect/>
          </a:stretch>
        </p:blipFill>
        <p:spPr>
          <a:xfrm>
            <a:off x="7503300" y="457200"/>
            <a:ext cx="4364725" cy="2914650"/>
          </a:xfrm>
          <a:prstGeom prst="rect">
            <a:avLst/>
          </a:prstGeom>
        </p:spPr>
      </p:pic>
      <p:sp>
        <p:nvSpPr>
          <p:cNvPr id="8" name="Textfeld 7">
            <a:extLst>
              <a:ext uri="{FF2B5EF4-FFF2-40B4-BE49-F238E27FC236}">
                <a16:creationId xmlns:a16="http://schemas.microsoft.com/office/drawing/2014/main" id="{D1B61866-FCF8-4383-A07B-B327D340BD50}"/>
              </a:ext>
            </a:extLst>
          </p:cNvPr>
          <p:cNvSpPr txBox="1"/>
          <p:nvPr/>
        </p:nvSpPr>
        <p:spPr>
          <a:xfrm>
            <a:off x="7029404" y="4752646"/>
            <a:ext cx="372218" cy="369332"/>
          </a:xfrm>
          <a:prstGeom prst="rect">
            <a:avLst/>
          </a:prstGeom>
          <a:noFill/>
        </p:spPr>
        <p:txBody>
          <a:bodyPr wrap="none" rtlCol="0">
            <a:spAutoFit/>
          </a:bodyPr>
          <a:lstStyle/>
          <a:p>
            <a:r>
              <a:rPr lang="de-DE" dirty="0">
                <a:solidFill>
                  <a:schemeClr val="accent1">
                    <a:lumMod val="75000"/>
                  </a:schemeClr>
                </a:solidFill>
              </a:rPr>
              <a:t>5)</a:t>
            </a:r>
          </a:p>
        </p:txBody>
      </p:sp>
      <p:sp>
        <p:nvSpPr>
          <p:cNvPr id="9" name="Textfeld 8">
            <a:extLst>
              <a:ext uri="{FF2B5EF4-FFF2-40B4-BE49-F238E27FC236}">
                <a16:creationId xmlns:a16="http://schemas.microsoft.com/office/drawing/2014/main" id="{56C6596A-F3AA-4C6B-8F1D-918DEFBE6C3F}"/>
              </a:ext>
            </a:extLst>
          </p:cNvPr>
          <p:cNvSpPr txBox="1"/>
          <p:nvPr/>
        </p:nvSpPr>
        <p:spPr>
          <a:xfrm>
            <a:off x="5417826" y="2690764"/>
            <a:ext cx="372218" cy="369332"/>
          </a:xfrm>
          <a:prstGeom prst="rect">
            <a:avLst/>
          </a:prstGeom>
          <a:noFill/>
        </p:spPr>
        <p:txBody>
          <a:bodyPr wrap="none" rtlCol="0">
            <a:spAutoFit/>
          </a:bodyPr>
          <a:lstStyle/>
          <a:p>
            <a:r>
              <a:rPr lang="de-DE" dirty="0">
                <a:solidFill>
                  <a:schemeClr val="accent1">
                    <a:lumMod val="75000"/>
                  </a:schemeClr>
                </a:solidFill>
              </a:rPr>
              <a:t>3)</a:t>
            </a:r>
          </a:p>
        </p:txBody>
      </p:sp>
      <p:sp>
        <p:nvSpPr>
          <p:cNvPr id="10" name="Textfeld 9">
            <a:extLst>
              <a:ext uri="{FF2B5EF4-FFF2-40B4-BE49-F238E27FC236}">
                <a16:creationId xmlns:a16="http://schemas.microsoft.com/office/drawing/2014/main" id="{746DC99C-EF4A-41B1-97C5-0A700598723F}"/>
              </a:ext>
            </a:extLst>
          </p:cNvPr>
          <p:cNvSpPr txBox="1"/>
          <p:nvPr/>
        </p:nvSpPr>
        <p:spPr>
          <a:xfrm>
            <a:off x="9306549" y="2394929"/>
            <a:ext cx="372218" cy="369332"/>
          </a:xfrm>
          <a:prstGeom prst="rect">
            <a:avLst/>
          </a:prstGeom>
          <a:noFill/>
        </p:spPr>
        <p:txBody>
          <a:bodyPr wrap="none" rtlCol="0">
            <a:spAutoFit/>
          </a:bodyPr>
          <a:lstStyle/>
          <a:p>
            <a:r>
              <a:rPr lang="de-DE" dirty="0">
                <a:solidFill>
                  <a:schemeClr val="accent1">
                    <a:lumMod val="75000"/>
                  </a:schemeClr>
                </a:solidFill>
              </a:rPr>
              <a:t>4)</a:t>
            </a:r>
          </a:p>
        </p:txBody>
      </p:sp>
      <p:sp>
        <p:nvSpPr>
          <p:cNvPr id="11" name="Textfeld 10">
            <a:extLst>
              <a:ext uri="{FF2B5EF4-FFF2-40B4-BE49-F238E27FC236}">
                <a16:creationId xmlns:a16="http://schemas.microsoft.com/office/drawing/2014/main" id="{660D5866-C0E1-47FC-BD53-9A8F7FE73AB2}"/>
              </a:ext>
            </a:extLst>
          </p:cNvPr>
          <p:cNvSpPr txBox="1"/>
          <p:nvPr/>
        </p:nvSpPr>
        <p:spPr>
          <a:xfrm>
            <a:off x="5422789" y="2193740"/>
            <a:ext cx="372218" cy="369332"/>
          </a:xfrm>
          <a:prstGeom prst="rect">
            <a:avLst/>
          </a:prstGeom>
          <a:noFill/>
        </p:spPr>
        <p:txBody>
          <a:bodyPr wrap="none" rtlCol="0">
            <a:spAutoFit/>
          </a:bodyPr>
          <a:lstStyle/>
          <a:p>
            <a:r>
              <a:rPr lang="de-DE" dirty="0">
                <a:solidFill>
                  <a:schemeClr val="accent1">
                    <a:lumMod val="75000"/>
                  </a:schemeClr>
                </a:solidFill>
              </a:rPr>
              <a:t>2)</a:t>
            </a:r>
          </a:p>
        </p:txBody>
      </p:sp>
      <p:sp>
        <p:nvSpPr>
          <p:cNvPr id="12" name="Textfeld 11">
            <a:extLst>
              <a:ext uri="{FF2B5EF4-FFF2-40B4-BE49-F238E27FC236}">
                <a16:creationId xmlns:a16="http://schemas.microsoft.com/office/drawing/2014/main" id="{73B44A1B-AF37-4E91-9689-049B18BA2564}"/>
              </a:ext>
            </a:extLst>
          </p:cNvPr>
          <p:cNvSpPr txBox="1"/>
          <p:nvPr/>
        </p:nvSpPr>
        <p:spPr>
          <a:xfrm>
            <a:off x="5417826" y="1445965"/>
            <a:ext cx="372218" cy="369332"/>
          </a:xfrm>
          <a:prstGeom prst="rect">
            <a:avLst/>
          </a:prstGeom>
          <a:noFill/>
        </p:spPr>
        <p:txBody>
          <a:bodyPr wrap="none" rtlCol="0">
            <a:spAutoFit/>
          </a:bodyPr>
          <a:lstStyle/>
          <a:p>
            <a:r>
              <a:rPr lang="de-DE" dirty="0">
                <a:solidFill>
                  <a:schemeClr val="accent1">
                    <a:lumMod val="75000"/>
                  </a:schemeClr>
                </a:solidFill>
              </a:rPr>
              <a:t>1)</a:t>
            </a:r>
          </a:p>
        </p:txBody>
      </p:sp>
    </p:spTree>
    <p:extLst>
      <p:ext uri="{BB962C8B-B14F-4D97-AF65-F5344CB8AC3E}">
        <p14:creationId xmlns:p14="http://schemas.microsoft.com/office/powerpoint/2010/main" val="15634158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fik 4">
            <a:extLst>
              <a:ext uri="{FF2B5EF4-FFF2-40B4-BE49-F238E27FC236}">
                <a16:creationId xmlns:a16="http://schemas.microsoft.com/office/drawing/2014/main" id="{A334DAAE-59F1-4F44-AF6B-E8095AF2B16D}"/>
              </a:ext>
            </a:extLst>
          </p:cNvPr>
          <p:cNvPicPr>
            <a:picLocks noChangeAspect="1"/>
          </p:cNvPicPr>
          <p:nvPr/>
        </p:nvPicPr>
        <p:blipFill>
          <a:blip r:embed="rId2"/>
          <a:stretch>
            <a:fillRect/>
          </a:stretch>
        </p:blipFill>
        <p:spPr>
          <a:xfrm>
            <a:off x="4823011" y="1741539"/>
            <a:ext cx="7160617" cy="4929996"/>
          </a:xfrm>
          <a:prstGeom prst="rect">
            <a:avLst/>
          </a:prstGeom>
        </p:spPr>
      </p:pic>
      <p:sp>
        <p:nvSpPr>
          <p:cNvPr id="4" name="Titel 3">
            <a:extLst>
              <a:ext uri="{FF2B5EF4-FFF2-40B4-BE49-F238E27FC236}">
                <a16:creationId xmlns:a16="http://schemas.microsoft.com/office/drawing/2014/main" id="{66F35D29-D9E9-401D-9E45-1AA5486E5A1F}"/>
              </a:ext>
            </a:extLst>
          </p:cNvPr>
          <p:cNvSpPr>
            <a:spLocks noGrp="1"/>
          </p:cNvSpPr>
          <p:nvPr>
            <p:ph type="title"/>
          </p:nvPr>
        </p:nvSpPr>
        <p:spPr>
          <a:xfrm>
            <a:off x="839789" y="457200"/>
            <a:ext cx="2704690" cy="1600200"/>
          </a:xfrm>
        </p:spPr>
        <p:txBody>
          <a:bodyPr/>
          <a:lstStyle/>
          <a:p>
            <a:r>
              <a:rPr lang="en-US" dirty="0"/>
              <a:t>Info</a:t>
            </a:r>
            <a:br>
              <a:rPr lang="en-US" dirty="0"/>
            </a:br>
            <a:r>
              <a:rPr lang="en-US" dirty="0"/>
              <a:t>understand the model</a:t>
            </a:r>
            <a:endParaRPr lang="en-US" noProof="0" dirty="0"/>
          </a:p>
        </p:txBody>
      </p:sp>
      <p:pic>
        <p:nvPicPr>
          <p:cNvPr id="2" name="Inhaltsplatzhalter 1">
            <a:extLst>
              <a:ext uri="{FF2B5EF4-FFF2-40B4-BE49-F238E27FC236}">
                <a16:creationId xmlns:a16="http://schemas.microsoft.com/office/drawing/2014/main" id="{F9385DF1-63B1-4E84-B40C-39581136276A}"/>
              </a:ext>
            </a:extLst>
          </p:cNvPr>
          <p:cNvPicPr>
            <a:picLocks noGrp="1" noChangeAspect="1"/>
          </p:cNvPicPr>
          <p:nvPr>
            <p:ph idx="1"/>
          </p:nvPr>
        </p:nvPicPr>
        <p:blipFill rotWithShape="1">
          <a:blip r:embed="rId3"/>
          <a:srcRect b="47164"/>
          <a:stretch/>
        </p:blipFill>
        <p:spPr>
          <a:xfrm>
            <a:off x="3963521" y="188259"/>
            <a:ext cx="3539779" cy="1712259"/>
          </a:xfrm>
          <a:prstGeom prst="rect">
            <a:avLst/>
          </a:prstGeom>
        </p:spPr>
      </p:pic>
      <p:sp>
        <p:nvSpPr>
          <p:cNvPr id="9" name="Textfeld 8">
            <a:extLst>
              <a:ext uri="{FF2B5EF4-FFF2-40B4-BE49-F238E27FC236}">
                <a16:creationId xmlns:a16="http://schemas.microsoft.com/office/drawing/2014/main" id="{56C6596A-F3AA-4C6B-8F1D-918DEFBE6C3F}"/>
              </a:ext>
            </a:extLst>
          </p:cNvPr>
          <p:cNvSpPr txBox="1"/>
          <p:nvPr/>
        </p:nvSpPr>
        <p:spPr>
          <a:xfrm>
            <a:off x="7131082" y="2610082"/>
            <a:ext cx="372218" cy="369332"/>
          </a:xfrm>
          <a:prstGeom prst="rect">
            <a:avLst/>
          </a:prstGeom>
          <a:noFill/>
        </p:spPr>
        <p:txBody>
          <a:bodyPr wrap="none" rtlCol="0">
            <a:spAutoFit/>
          </a:bodyPr>
          <a:lstStyle/>
          <a:p>
            <a:r>
              <a:rPr lang="de-DE" dirty="0">
                <a:solidFill>
                  <a:schemeClr val="accent1">
                    <a:lumMod val="75000"/>
                  </a:schemeClr>
                </a:solidFill>
              </a:rPr>
              <a:t>3)</a:t>
            </a:r>
          </a:p>
        </p:txBody>
      </p:sp>
      <p:sp>
        <p:nvSpPr>
          <p:cNvPr id="11" name="Textfeld 10">
            <a:extLst>
              <a:ext uri="{FF2B5EF4-FFF2-40B4-BE49-F238E27FC236}">
                <a16:creationId xmlns:a16="http://schemas.microsoft.com/office/drawing/2014/main" id="{660D5866-C0E1-47FC-BD53-9A8F7FE73AB2}"/>
              </a:ext>
            </a:extLst>
          </p:cNvPr>
          <p:cNvSpPr txBox="1"/>
          <p:nvPr/>
        </p:nvSpPr>
        <p:spPr>
          <a:xfrm>
            <a:off x="5045608" y="2110871"/>
            <a:ext cx="372218" cy="369332"/>
          </a:xfrm>
          <a:prstGeom prst="rect">
            <a:avLst/>
          </a:prstGeom>
          <a:noFill/>
        </p:spPr>
        <p:txBody>
          <a:bodyPr wrap="none" rtlCol="0">
            <a:spAutoFit/>
          </a:bodyPr>
          <a:lstStyle/>
          <a:p>
            <a:r>
              <a:rPr lang="de-DE" dirty="0">
                <a:solidFill>
                  <a:schemeClr val="accent1">
                    <a:lumMod val="75000"/>
                  </a:schemeClr>
                </a:solidFill>
              </a:rPr>
              <a:t>2)</a:t>
            </a:r>
          </a:p>
        </p:txBody>
      </p:sp>
      <p:sp>
        <p:nvSpPr>
          <p:cNvPr id="12" name="Textfeld 11">
            <a:extLst>
              <a:ext uri="{FF2B5EF4-FFF2-40B4-BE49-F238E27FC236}">
                <a16:creationId xmlns:a16="http://schemas.microsoft.com/office/drawing/2014/main" id="{73B44A1B-AF37-4E91-9689-049B18BA2564}"/>
              </a:ext>
            </a:extLst>
          </p:cNvPr>
          <p:cNvSpPr txBox="1"/>
          <p:nvPr/>
        </p:nvSpPr>
        <p:spPr>
          <a:xfrm>
            <a:off x="5417826" y="1445965"/>
            <a:ext cx="372218" cy="369332"/>
          </a:xfrm>
          <a:prstGeom prst="rect">
            <a:avLst/>
          </a:prstGeom>
          <a:noFill/>
        </p:spPr>
        <p:txBody>
          <a:bodyPr wrap="none" rtlCol="0">
            <a:spAutoFit/>
          </a:bodyPr>
          <a:lstStyle/>
          <a:p>
            <a:r>
              <a:rPr lang="de-DE" dirty="0">
                <a:solidFill>
                  <a:schemeClr val="accent1">
                    <a:lumMod val="75000"/>
                  </a:schemeClr>
                </a:solidFill>
              </a:rPr>
              <a:t>1)</a:t>
            </a:r>
          </a:p>
        </p:txBody>
      </p:sp>
      <p:pic>
        <p:nvPicPr>
          <p:cNvPr id="13" name="Grafik 12">
            <a:extLst>
              <a:ext uri="{FF2B5EF4-FFF2-40B4-BE49-F238E27FC236}">
                <a16:creationId xmlns:a16="http://schemas.microsoft.com/office/drawing/2014/main" id="{99BFA1E9-3148-4193-A1DB-22F92C2F66B8}"/>
              </a:ext>
            </a:extLst>
          </p:cNvPr>
          <p:cNvPicPr>
            <a:picLocks noChangeAspect="1"/>
          </p:cNvPicPr>
          <p:nvPr/>
        </p:nvPicPr>
        <p:blipFill>
          <a:blip r:embed="rId4"/>
          <a:stretch>
            <a:fillRect/>
          </a:stretch>
        </p:blipFill>
        <p:spPr>
          <a:xfrm>
            <a:off x="1474832" y="3715677"/>
            <a:ext cx="5417826" cy="2832651"/>
          </a:xfrm>
          <a:prstGeom prst="rect">
            <a:avLst/>
          </a:prstGeom>
        </p:spPr>
      </p:pic>
      <p:sp>
        <p:nvSpPr>
          <p:cNvPr id="10" name="Textfeld 9">
            <a:extLst>
              <a:ext uri="{FF2B5EF4-FFF2-40B4-BE49-F238E27FC236}">
                <a16:creationId xmlns:a16="http://schemas.microsoft.com/office/drawing/2014/main" id="{097E88DA-6C71-4925-A61C-73B0CE7FBB5E}"/>
              </a:ext>
            </a:extLst>
          </p:cNvPr>
          <p:cNvSpPr txBox="1"/>
          <p:nvPr/>
        </p:nvSpPr>
        <p:spPr>
          <a:xfrm>
            <a:off x="5361192" y="5344317"/>
            <a:ext cx="372218" cy="369332"/>
          </a:xfrm>
          <a:prstGeom prst="rect">
            <a:avLst/>
          </a:prstGeom>
          <a:noFill/>
        </p:spPr>
        <p:txBody>
          <a:bodyPr wrap="none" rtlCol="0">
            <a:spAutoFit/>
          </a:bodyPr>
          <a:lstStyle/>
          <a:p>
            <a:r>
              <a:rPr lang="de-DE" dirty="0">
                <a:solidFill>
                  <a:schemeClr val="accent1">
                    <a:lumMod val="75000"/>
                  </a:schemeClr>
                </a:solidFill>
              </a:rPr>
              <a:t>4)</a:t>
            </a:r>
          </a:p>
        </p:txBody>
      </p:sp>
      <p:sp>
        <p:nvSpPr>
          <p:cNvPr id="14" name="Textfeld 13">
            <a:extLst>
              <a:ext uri="{FF2B5EF4-FFF2-40B4-BE49-F238E27FC236}">
                <a16:creationId xmlns:a16="http://schemas.microsoft.com/office/drawing/2014/main" id="{18AD03EC-1F70-4B54-9B16-666A4EAA3F41}"/>
              </a:ext>
            </a:extLst>
          </p:cNvPr>
          <p:cNvSpPr txBox="1"/>
          <p:nvPr/>
        </p:nvSpPr>
        <p:spPr>
          <a:xfrm>
            <a:off x="8607111" y="4591282"/>
            <a:ext cx="372218" cy="369332"/>
          </a:xfrm>
          <a:prstGeom prst="rect">
            <a:avLst/>
          </a:prstGeom>
          <a:noFill/>
        </p:spPr>
        <p:txBody>
          <a:bodyPr wrap="none" rtlCol="0">
            <a:spAutoFit/>
          </a:bodyPr>
          <a:lstStyle/>
          <a:p>
            <a:r>
              <a:rPr lang="de-DE" dirty="0">
                <a:solidFill>
                  <a:schemeClr val="accent1">
                    <a:lumMod val="75000"/>
                  </a:schemeClr>
                </a:solidFill>
              </a:rPr>
              <a:t>5)</a:t>
            </a:r>
          </a:p>
        </p:txBody>
      </p:sp>
      <p:sp>
        <p:nvSpPr>
          <p:cNvPr id="7" name="Textplatzhalter 5">
            <a:extLst>
              <a:ext uri="{FF2B5EF4-FFF2-40B4-BE49-F238E27FC236}">
                <a16:creationId xmlns:a16="http://schemas.microsoft.com/office/drawing/2014/main" id="{5111B6FC-A20E-4E65-9B06-C3724AB150D8}"/>
              </a:ext>
            </a:extLst>
          </p:cNvPr>
          <p:cNvSpPr>
            <a:spLocks noGrp="1"/>
          </p:cNvSpPr>
          <p:nvPr>
            <p:ph type="body" sz="half" idx="2"/>
          </p:nvPr>
        </p:nvSpPr>
        <p:spPr>
          <a:xfrm>
            <a:off x="839788" y="2057400"/>
            <a:ext cx="2705100" cy="3811588"/>
          </a:xfrm>
        </p:spPr>
        <p:txBody>
          <a:bodyPr>
            <a:normAutofit/>
          </a:bodyPr>
          <a:lstStyle/>
          <a:p>
            <a:r>
              <a:rPr lang="de-DE" dirty="0"/>
              <a:t>At 1) </a:t>
            </a:r>
            <a:r>
              <a:rPr lang="de-DE" dirty="0" err="1"/>
              <a:t>is</a:t>
            </a:r>
            <a:r>
              <a:rPr lang="de-DE" dirty="0"/>
              <a:t> </a:t>
            </a:r>
            <a:r>
              <a:rPr lang="de-DE" dirty="0" err="1"/>
              <a:t>the</a:t>
            </a:r>
            <a:r>
              <a:rPr lang="de-DE" dirty="0"/>
              <a:t> </a:t>
            </a:r>
            <a:r>
              <a:rPr lang="de-DE" dirty="0" err="1"/>
              <a:t>control</a:t>
            </a:r>
            <a:r>
              <a:rPr lang="de-DE" dirty="0"/>
              <a:t> </a:t>
            </a:r>
            <a:r>
              <a:rPr lang="de-DE" dirty="0" err="1"/>
              <a:t>of</a:t>
            </a:r>
            <a:r>
              <a:rPr lang="de-DE" dirty="0"/>
              <a:t> </a:t>
            </a:r>
            <a:r>
              <a:rPr lang="de-DE" dirty="0" err="1"/>
              <a:t>the</a:t>
            </a:r>
            <a:r>
              <a:rPr lang="de-DE" dirty="0"/>
              <a:t> shunt </a:t>
            </a:r>
            <a:r>
              <a:rPr lang="de-DE" dirty="0" err="1"/>
              <a:t>path</a:t>
            </a:r>
            <a:endParaRPr lang="de-DE" dirty="0"/>
          </a:p>
          <a:p>
            <a:r>
              <a:rPr lang="de-DE" dirty="0"/>
              <a:t>2) </a:t>
            </a:r>
            <a:r>
              <a:rPr lang="de-DE" dirty="0" err="1"/>
              <a:t>shows</a:t>
            </a:r>
            <a:r>
              <a:rPr lang="de-DE" dirty="0"/>
              <a:t> </a:t>
            </a:r>
            <a:r>
              <a:rPr lang="de-DE" dirty="0" err="1"/>
              <a:t>the</a:t>
            </a:r>
            <a:r>
              <a:rPr lang="de-DE" dirty="0"/>
              <a:t> </a:t>
            </a:r>
            <a:r>
              <a:rPr lang="de-DE" dirty="0" err="1"/>
              <a:t>input</a:t>
            </a:r>
            <a:endParaRPr lang="de-DE" dirty="0"/>
          </a:p>
          <a:p>
            <a:r>
              <a:rPr lang="de-DE" dirty="0"/>
              <a:t>3) </a:t>
            </a:r>
            <a:r>
              <a:rPr lang="de-DE" dirty="0" err="1"/>
              <a:t>shows</a:t>
            </a:r>
            <a:r>
              <a:rPr lang="de-DE" dirty="0"/>
              <a:t> </a:t>
            </a:r>
            <a:r>
              <a:rPr lang="de-DE" dirty="0" err="1"/>
              <a:t>the</a:t>
            </a:r>
            <a:r>
              <a:rPr lang="de-DE" dirty="0"/>
              <a:t> </a:t>
            </a:r>
            <a:r>
              <a:rPr lang="de-DE" dirty="0" err="1"/>
              <a:t>decoupling</a:t>
            </a:r>
            <a:r>
              <a:rPr lang="de-DE" dirty="0"/>
              <a:t> </a:t>
            </a:r>
            <a:r>
              <a:rPr lang="de-DE" dirty="0" err="1"/>
              <a:t>of</a:t>
            </a:r>
            <a:r>
              <a:rPr lang="de-DE" dirty="0"/>
              <a:t> </a:t>
            </a:r>
            <a:r>
              <a:rPr lang="de-DE" dirty="0" err="1"/>
              <a:t>the</a:t>
            </a:r>
            <a:r>
              <a:rPr lang="de-DE" dirty="0"/>
              <a:t> different </a:t>
            </a:r>
            <a:r>
              <a:rPr lang="de-DE" dirty="0" err="1"/>
              <a:t>frequencies</a:t>
            </a:r>
            <a:r>
              <a:rPr lang="de-DE" dirty="0"/>
              <a:t>  and in 4) </a:t>
            </a:r>
            <a:r>
              <a:rPr lang="de-DE" dirty="0" err="1"/>
              <a:t>more</a:t>
            </a:r>
            <a:r>
              <a:rPr lang="de-DE" dirty="0"/>
              <a:t> in </a:t>
            </a:r>
            <a:r>
              <a:rPr lang="de-DE" dirty="0" err="1"/>
              <a:t>detail</a:t>
            </a:r>
            <a:endParaRPr lang="de-DE" dirty="0"/>
          </a:p>
          <a:p>
            <a:endParaRPr lang="de-DE" dirty="0"/>
          </a:p>
          <a:p>
            <a:r>
              <a:rPr lang="de-DE" dirty="0"/>
              <a:t>5) </a:t>
            </a:r>
            <a:r>
              <a:rPr lang="de-DE" dirty="0" err="1"/>
              <a:t>Is</a:t>
            </a:r>
            <a:r>
              <a:rPr lang="de-DE" dirty="0"/>
              <a:t> </a:t>
            </a:r>
            <a:r>
              <a:rPr lang="de-DE" dirty="0" err="1"/>
              <a:t>the</a:t>
            </a:r>
            <a:r>
              <a:rPr lang="de-DE" dirty="0"/>
              <a:t> </a:t>
            </a:r>
            <a:r>
              <a:rPr lang="de-DE" dirty="0" err="1"/>
              <a:t>current</a:t>
            </a:r>
            <a:r>
              <a:rPr lang="de-DE" dirty="0"/>
              <a:t> </a:t>
            </a:r>
            <a:r>
              <a:rPr lang="de-DE" dirty="0" err="1"/>
              <a:t>controller</a:t>
            </a:r>
            <a:r>
              <a:rPr lang="de-DE" dirty="0"/>
              <a:t>…</a:t>
            </a:r>
          </a:p>
          <a:p>
            <a:endParaRPr lang="de-DE" dirty="0"/>
          </a:p>
          <a:p>
            <a:r>
              <a:rPr lang="de-DE" dirty="0"/>
              <a:t>The </a:t>
            </a:r>
            <a:r>
              <a:rPr lang="de-DE" dirty="0" err="1"/>
              <a:t>reference</a:t>
            </a:r>
            <a:r>
              <a:rPr lang="de-DE" dirty="0"/>
              <a:t> </a:t>
            </a:r>
            <a:r>
              <a:rPr lang="de-DE" dirty="0" err="1"/>
              <a:t>current</a:t>
            </a:r>
            <a:r>
              <a:rPr lang="de-DE" dirty="0"/>
              <a:t> </a:t>
            </a:r>
            <a:r>
              <a:rPr lang="de-DE" dirty="0" err="1"/>
              <a:t>can</a:t>
            </a:r>
            <a:r>
              <a:rPr lang="de-DE" dirty="0"/>
              <a:t> </a:t>
            </a:r>
            <a:r>
              <a:rPr lang="de-DE" dirty="0" err="1"/>
              <a:t>be</a:t>
            </a:r>
            <a:r>
              <a:rPr lang="de-DE" dirty="0"/>
              <a:t> </a:t>
            </a:r>
            <a:r>
              <a:rPr lang="de-DE" dirty="0" err="1"/>
              <a:t>changed</a:t>
            </a:r>
            <a:r>
              <a:rPr lang="de-DE" dirty="0"/>
              <a:t> at 6)</a:t>
            </a:r>
          </a:p>
          <a:p>
            <a:endParaRPr lang="de-DE" dirty="0"/>
          </a:p>
        </p:txBody>
      </p:sp>
      <p:sp>
        <p:nvSpPr>
          <p:cNvPr id="15" name="Textfeld 14">
            <a:extLst>
              <a:ext uri="{FF2B5EF4-FFF2-40B4-BE49-F238E27FC236}">
                <a16:creationId xmlns:a16="http://schemas.microsoft.com/office/drawing/2014/main" id="{15140F60-E451-4A4D-BF9A-A366BED33B01}"/>
              </a:ext>
            </a:extLst>
          </p:cNvPr>
          <p:cNvSpPr txBox="1"/>
          <p:nvPr/>
        </p:nvSpPr>
        <p:spPr>
          <a:xfrm>
            <a:off x="8054689" y="3244334"/>
            <a:ext cx="372218" cy="369332"/>
          </a:xfrm>
          <a:prstGeom prst="rect">
            <a:avLst/>
          </a:prstGeom>
          <a:noFill/>
        </p:spPr>
        <p:txBody>
          <a:bodyPr wrap="none" rtlCol="0">
            <a:spAutoFit/>
          </a:bodyPr>
          <a:lstStyle/>
          <a:p>
            <a:r>
              <a:rPr lang="de-DE" dirty="0">
                <a:solidFill>
                  <a:schemeClr val="accent1">
                    <a:lumMod val="75000"/>
                  </a:schemeClr>
                </a:solidFill>
              </a:rPr>
              <a:t>6)</a:t>
            </a:r>
          </a:p>
        </p:txBody>
      </p:sp>
    </p:spTree>
    <p:extLst>
      <p:ext uri="{BB962C8B-B14F-4D97-AF65-F5344CB8AC3E}">
        <p14:creationId xmlns:p14="http://schemas.microsoft.com/office/powerpoint/2010/main" val="10520891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fik 4">
            <a:extLst>
              <a:ext uri="{FF2B5EF4-FFF2-40B4-BE49-F238E27FC236}">
                <a16:creationId xmlns:a16="http://schemas.microsoft.com/office/drawing/2014/main" id="{A334DAAE-59F1-4F44-AF6B-E8095AF2B16D}"/>
              </a:ext>
            </a:extLst>
          </p:cNvPr>
          <p:cNvPicPr>
            <a:picLocks noChangeAspect="1"/>
          </p:cNvPicPr>
          <p:nvPr/>
        </p:nvPicPr>
        <p:blipFill rotWithShape="1">
          <a:blip r:embed="rId2"/>
          <a:srcRect t="43028"/>
          <a:stretch/>
        </p:blipFill>
        <p:spPr>
          <a:xfrm>
            <a:off x="4692321" y="259843"/>
            <a:ext cx="7160617" cy="2808737"/>
          </a:xfrm>
          <a:prstGeom prst="rect">
            <a:avLst/>
          </a:prstGeom>
        </p:spPr>
      </p:pic>
      <p:sp>
        <p:nvSpPr>
          <p:cNvPr id="4" name="Titel 3">
            <a:extLst>
              <a:ext uri="{FF2B5EF4-FFF2-40B4-BE49-F238E27FC236}">
                <a16:creationId xmlns:a16="http://schemas.microsoft.com/office/drawing/2014/main" id="{66F35D29-D9E9-401D-9E45-1AA5486E5A1F}"/>
              </a:ext>
            </a:extLst>
          </p:cNvPr>
          <p:cNvSpPr>
            <a:spLocks noGrp="1"/>
          </p:cNvSpPr>
          <p:nvPr>
            <p:ph type="title"/>
          </p:nvPr>
        </p:nvSpPr>
        <p:spPr>
          <a:xfrm>
            <a:off x="839789" y="457200"/>
            <a:ext cx="2704690" cy="1600200"/>
          </a:xfrm>
        </p:spPr>
        <p:txBody>
          <a:bodyPr/>
          <a:lstStyle/>
          <a:p>
            <a:r>
              <a:rPr lang="en-US" dirty="0"/>
              <a:t>Info / Use</a:t>
            </a:r>
            <a:br>
              <a:rPr lang="en-US" dirty="0"/>
            </a:br>
            <a:r>
              <a:rPr lang="en-US" dirty="0"/>
              <a:t>understand the model</a:t>
            </a:r>
            <a:endParaRPr lang="en-US" noProof="0" dirty="0"/>
          </a:p>
        </p:txBody>
      </p:sp>
      <p:sp>
        <p:nvSpPr>
          <p:cNvPr id="7" name="Textplatzhalter 5">
            <a:extLst>
              <a:ext uri="{FF2B5EF4-FFF2-40B4-BE49-F238E27FC236}">
                <a16:creationId xmlns:a16="http://schemas.microsoft.com/office/drawing/2014/main" id="{5111B6FC-A20E-4E65-9B06-C3724AB150D8}"/>
              </a:ext>
            </a:extLst>
          </p:cNvPr>
          <p:cNvSpPr>
            <a:spLocks noGrp="1"/>
          </p:cNvSpPr>
          <p:nvPr>
            <p:ph type="body" sz="half" idx="2"/>
          </p:nvPr>
        </p:nvSpPr>
        <p:spPr>
          <a:xfrm>
            <a:off x="839788" y="2057400"/>
            <a:ext cx="3562182" cy="3811588"/>
          </a:xfrm>
        </p:spPr>
        <p:txBody>
          <a:bodyPr>
            <a:normAutofit/>
          </a:bodyPr>
          <a:lstStyle/>
          <a:p>
            <a:r>
              <a:rPr lang="de-DE" dirty="0"/>
              <a:t>At 5) </a:t>
            </a:r>
            <a:r>
              <a:rPr lang="de-DE" dirty="0" err="1"/>
              <a:t>the</a:t>
            </a:r>
            <a:r>
              <a:rPr lang="de-DE" dirty="0"/>
              <a:t> </a:t>
            </a:r>
            <a:r>
              <a:rPr lang="de-DE" dirty="0" err="1"/>
              <a:t>current</a:t>
            </a:r>
            <a:r>
              <a:rPr lang="de-DE" dirty="0"/>
              <a:t> </a:t>
            </a:r>
            <a:r>
              <a:rPr lang="de-DE" dirty="0" err="1"/>
              <a:t>controller</a:t>
            </a:r>
            <a:r>
              <a:rPr lang="de-DE" dirty="0"/>
              <a:t> </a:t>
            </a:r>
            <a:r>
              <a:rPr lang="de-DE" dirty="0" err="1"/>
              <a:t>has</a:t>
            </a:r>
            <a:r>
              <a:rPr lang="de-DE" dirty="0"/>
              <a:t> at 6) </a:t>
            </a:r>
            <a:r>
              <a:rPr lang="de-DE" dirty="0" err="1"/>
              <a:t>the</a:t>
            </a:r>
            <a:r>
              <a:rPr lang="de-DE" dirty="0"/>
              <a:t> </a:t>
            </a:r>
            <a:r>
              <a:rPr lang="de-DE" dirty="0" err="1"/>
              <a:t>control</a:t>
            </a:r>
            <a:r>
              <a:rPr lang="de-DE" dirty="0"/>
              <a:t> </a:t>
            </a:r>
            <a:r>
              <a:rPr lang="de-DE" dirty="0" err="1"/>
              <a:t>parameters</a:t>
            </a:r>
            <a:r>
              <a:rPr lang="de-DE" dirty="0"/>
              <a:t> </a:t>
            </a:r>
            <a:r>
              <a:rPr lang="de-DE" dirty="0" err="1"/>
              <a:t>of</a:t>
            </a:r>
            <a:r>
              <a:rPr lang="de-DE" dirty="0"/>
              <a:t> </a:t>
            </a:r>
            <a:r>
              <a:rPr lang="de-DE" dirty="0" err="1"/>
              <a:t>the</a:t>
            </a:r>
            <a:r>
              <a:rPr lang="de-DE" dirty="0"/>
              <a:t> positive </a:t>
            </a:r>
            <a:r>
              <a:rPr lang="de-DE" dirty="0" err="1"/>
              <a:t>sequence</a:t>
            </a:r>
            <a:r>
              <a:rPr lang="de-DE" dirty="0"/>
              <a:t> </a:t>
            </a:r>
            <a:r>
              <a:rPr lang="de-DE" dirty="0" err="1"/>
              <a:t>component</a:t>
            </a:r>
            <a:r>
              <a:rPr lang="de-DE" dirty="0"/>
              <a:t> ‚</a:t>
            </a:r>
            <a:r>
              <a:rPr lang="de-DE" dirty="0" err="1"/>
              <a:t>CC_Kp</a:t>
            </a:r>
            <a:r>
              <a:rPr lang="de-DE" dirty="0"/>
              <a:t>‘ and ‚</a:t>
            </a:r>
            <a:r>
              <a:rPr lang="de-DE" dirty="0" err="1"/>
              <a:t>CC_Ki</a:t>
            </a:r>
            <a:r>
              <a:rPr lang="de-DE" dirty="0"/>
              <a:t>‘ and </a:t>
            </a:r>
            <a:r>
              <a:rPr lang="de-DE" dirty="0" err="1"/>
              <a:t>the</a:t>
            </a:r>
            <a:r>
              <a:rPr lang="de-DE" dirty="0"/>
              <a:t> negative </a:t>
            </a:r>
            <a:r>
              <a:rPr lang="de-DE" dirty="0" err="1"/>
              <a:t>sequence</a:t>
            </a:r>
            <a:r>
              <a:rPr lang="de-DE" dirty="0"/>
              <a:t> </a:t>
            </a:r>
            <a:r>
              <a:rPr lang="de-DE" dirty="0" err="1"/>
              <a:t>component</a:t>
            </a:r>
            <a:r>
              <a:rPr lang="de-DE" dirty="0"/>
              <a:t> </a:t>
            </a:r>
            <a:r>
              <a:rPr lang="de-DE" dirty="0" err="1"/>
              <a:t>CC_Kp_geg</a:t>
            </a:r>
            <a:r>
              <a:rPr lang="de-DE" dirty="0"/>
              <a:t> and </a:t>
            </a:r>
            <a:r>
              <a:rPr lang="de-DE" dirty="0" err="1"/>
              <a:t>CC_Ki_geg</a:t>
            </a:r>
            <a:r>
              <a:rPr lang="de-DE" dirty="0"/>
              <a:t>. Here </a:t>
            </a:r>
            <a:r>
              <a:rPr lang="de-DE" dirty="0" err="1"/>
              <a:t>other</a:t>
            </a:r>
            <a:r>
              <a:rPr lang="de-DE" dirty="0"/>
              <a:t> </a:t>
            </a:r>
            <a:r>
              <a:rPr lang="de-DE" dirty="0" err="1"/>
              <a:t>parameters</a:t>
            </a:r>
            <a:r>
              <a:rPr lang="de-DE" dirty="0"/>
              <a:t> </a:t>
            </a:r>
            <a:r>
              <a:rPr lang="de-DE" dirty="0" err="1"/>
              <a:t>can</a:t>
            </a:r>
            <a:r>
              <a:rPr lang="de-DE" dirty="0"/>
              <a:t> </a:t>
            </a:r>
            <a:r>
              <a:rPr lang="de-DE" dirty="0" err="1"/>
              <a:t>be</a:t>
            </a:r>
            <a:r>
              <a:rPr lang="de-DE" dirty="0"/>
              <a:t> </a:t>
            </a:r>
            <a:r>
              <a:rPr lang="de-DE" dirty="0" err="1"/>
              <a:t>tried</a:t>
            </a:r>
            <a:r>
              <a:rPr lang="de-DE" dirty="0"/>
              <a:t> out. </a:t>
            </a:r>
            <a:r>
              <a:rPr lang="de-DE" dirty="0" err="1"/>
              <a:t>You</a:t>
            </a:r>
            <a:r>
              <a:rPr lang="de-DE" dirty="0"/>
              <a:t> will </a:t>
            </a:r>
            <a:r>
              <a:rPr lang="de-DE" dirty="0" err="1"/>
              <a:t>see</a:t>
            </a:r>
            <a:r>
              <a:rPr lang="de-DE" dirty="0"/>
              <a:t> </a:t>
            </a:r>
            <a:r>
              <a:rPr lang="de-DE" dirty="0" err="1"/>
              <a:t>how</a:t>
            </a:r>
            <a:r>
              <a:rPr lang="de-DE" dirty="0"/>
              <a:t> </a:t>
            </a:r>
            <a:r>
              <a:rPr lang="de-DE" dirty="0" err="1"/>
              <a:t>to</a:t>
            </a:r>
            <a:r>
              <a:rPr lang="de-DE" dirty="0"/>
              <a:t> manage </a:t>
            </a:r>
            <a:r>
              <a:rPr lang="de-DE" dirty="0" err="1"/>
              <a:t>the</a:t>
            </a:r>
            <a:r>
              <a:rPr lang="de-DE" dirty="0"/>
              <a:t> </a:t>
            </a:r>
            <a:r>
              <a:rPr lang="de-DE" dirty="0" err="1"/>
              <a:t>unbalance</a:t>
            </a:r>
            <a:r>
              <a:rPr lang="de-DE" dirty="0"/>
              <a:t> </a:t>
            </a:r>
            <a:r>
              <a:rPr lang="de-DE" dirty="0" err="1"/>
              <a:t>control</a:t>
            </a:r>
            <a:r>
              <a:rPr lang="de-DE" dirty="0"/>
              <a:t> </a:t>
            </a:r>
            <a:r>
              <a:rPr lang="de-DE" dirty="0" err="1"/>
              <a:t>here</a:t>
            </a:r>
            <a:r>
              <a:rPr lang="de-DE" dirty="0"/>
              <a:t>.</a:t>
            </a:r>
          </a:p>
        </p:txBody>
      </p:sp>
      <p:sp>
        <p:nvSpPr>
          <p:cNvPr id="9" name="Textfeld 8">
            <a:extLst>
              <a:ext uri="{FF2B5EF4-FFF2-40B4-BE49-F238E27FC236}">
                <a16:creationId xmlns:a16="http://schemas.microsoft.com/office/drawing/2014/main" id="{56C6596A-F3AA-4C6B-8F1D-918DEFBE6C3F}"/>
              </a:ext>
            </a:extLst>
          </p:cNvPr>
          <p:cNvSpPr txBox="1"/>
          <p:nvPr/>
        </p:nvSpPr>
        <p:spPr>
          <a:xfrm>
            <a:off x="8791199" y="824274"/>
            <a:ext cx="372218" cy="369332"/>
          </a:xfrm>
          <a:prstGeom prst="rect">
            <a:avLst/>
          </a:prstGeom>
          <a:noFill/>
        </p:spPr>
        <p:txBody>
          <a:bodyPr wrap="none" rtlCol="0">
            <a:spAutoFit/>
          </a:bodyPr>
          <a:lstStyle/>
          <a:p>
            <a:r>
              <a:rPr lang="de-DE" dirty="0">
                <a:solidFill>
                  <a:schemeClr val="accent1">
                    <a:lumMod val="75000"/>
                  </a:schemeClr>
                </a:solidFill>
              </a:rPr>
              <a:t>5)</a:t>
            </a:r>
          </a:p>
        </p:txBody>
      </p:sp>
      <p:sp>
        <p:nvSpPr>
          <p:cNvPr id="11" name="Textfeld 10">
            <a:extLst>
              <a:ext uri="{FF2B5EF4-FFF2-40B4-BE49-F238E27FC236}">
                <a16:creationId xmlns:a16="http://schemas.microsoft.com/office/drawing/2014/main" id="{660D5866-C0E1-47FC-BD53-9A8F7FE73AB2}"/>
              </a:ext>
            </a:extLst>
          </p:cNvPr>
          <p:cNvSpPr txBox="1"/>
          <p:nvPr/>
        </p:nvSpPr>
        <p:spPr>
          <a:xfrm>
            <a:off x="8703208" y="2334988"/>
            <a:ext cx="372218" cy="369332"/>
          </a:xfrm>
          <a:prstGeom prst="rect">
            <a:avLst/>
          </a:prstGeom>
          <a:noFill/>
        </p:spPr>
        <p:txBody>
          <a:bodyPr wrap="none" rtlCol="0">
            <a:spAutoFit/>
          </a:bodyPr>
          <a:lstStyle/>
          <a:p>
            <a:r>
              <a:rPr lang="de-DE" dirty="0">
                <a:solidFill>
                  <a:schemeClr val="accent1">
                    <a:lumMod val="75000"/>
                  </a:schemeClr>
                </a:solidFill>
              </a:rPr>
              <a:t>7)</a:t>
            </a:r>
          </a:p>
        </p:txBody>
      </p:sp>
      <p:pic>
        <p:nvPicPr>
          <p:cNvPr id="8" name="Grafik 7">
            <a:extLst>
              <a:ext uri="{FF2B5EF4-FFF2-40B4-BE49-F238E27FC236}">
                <a16:creationId xmlns:a16="http://schemas.microsoft.com/office/drawing/2014/main" id="{9B2D89D5-813D-413F-B63D-0663FF2CBD99}"/>
              </a:ext>
            </a:extLst>
          </p:cNvPr>
          <p:cNvPicPr>
            <a:picLocks noChangeAspect="1"/>
          </p:cNvPicPr>
          <p:nvPr/>
        </p:nvPicPr>
        <p:blipFill>
          <a:blip r:embed="rId3"/>
          <a:stretch>
            <a:fillRect/>
          </a:stretch>
        </p:blipFill>
        <p:spPr>
          <a:xfrm>
            <a:off x="843615" y="4079760"/>
            <a:ext cx="4489139" cy="2614872"/>
          </a:xfrm>
          <a:prstGeom prst="rect">
            <a:avLst/>
          </a:prstGeom>
        </p:spPr>
      </p:pic>
      <p:pic>
        <p:nvPicPr>
          <p:cNvPr id="10" name="Grafik 9">
            <a:extLst>
              <a:ext uri="{FF2B5EF4-FFF2-40B4-BE49-F238E27FC236}">
                <a16:creationId xmlns:a16="http://schemas.microsoft.com/office/drawing/2014/main" id="{DF7774B6-20EE-4245-B9AD-6957E65C533A}"/>
              </a:ext>
            </a:extLst>
          </p:cNvPr>
          <p:cNvPicPr>
            <a:picLocks noChangeAspect="1"/>
          </p:cNvPicPr>
          <p:nvPr/>
        </p:nvPicPr>
        <p:blipFill>
          <a:blip r:embed="rId4"/>
          <a:stretch>
            <a:fillRect/>
          </a:stretch>
        </p:blipFill>
        <p:spPr>
          <a:xfrm>
            <a:off x="9365777" y="2610082"/>
            <a:ext cx="2570787" cy="3685894"/>
          </a:xfrm>
          <a:prstGeom prst="rect">
            <a:avLst/>
          </a:prstGeom>
        </p:spPr>
      </p:pic>
      <p:sp>
        <p:nvSpPr>
          <p:cNvPr id="13" name="Textfeld 12">
            <a:extLst>
              <a:ext uri="{FF2B5EF4-FFF2-40B4-BE49-F238E27FC236}">
                <a16:creationId xmlns:a16="http://schemas.microsoft.com/office/drawing/2014/main" id="{644C424B-5575-4606-87F9-2417CB659D15}"/>
              </a:ext>
            </a:extLst>
          </p:cNvPr>
          <p:cNvSpPr txBox="1"/>
          <p:nvPr/>
        </p:nvSpPr>
        <p:spPr>
          <a:xfrm>
            <a:off x="3358370" y="3778528"/>
            <a:ext cx="372218" cy="369332"/>
          </a:xfrm>
          <a:prstGeom prst="rect">
            <a:avLst/>
          </a:prstGeom>
          <a:noFill/>
        </p:spPr>
        <p:txBody>
          <a:bodyPr wrap="none" rtlCol="0">
            <a:spAutoFit/>
          </a:bodyPr>
          <a:lstStyle/>
          <a:p>
            <a:r>
              <a:rPr lang="de-DE" dirty="0">
                <a:solidFill>
                  <a:schemeClr val="accent1">
                    <a:lumMod val="75000"/>
                  </a:schemeClr>
                </a:solidFill>
              </a:rPr>
              <a:t>6)</a:t>
            </a:r>
          </a:p>
        </p:txBody>
      </p:sp>
      <p:sp>
        <p:nvSpPr>
          <p:cNvPr id="12" name="Textfeld 11">
            <a:extLst>
              <a:ext uri="{FF2B5EF4-FFF2-40B4-BE49-F238E27FC236}">
                <a16:creationId xmlns:a16="http://schemas.microsoft.com/office/drawing/2014/main" id="{73B44A1B-AF37-4E91-9689-049B18BA2564}"/>
              </a:ext>
            </a:extLst>
          </p:cNvPr>
          <p:cNvSpPr txBox="1"/>
          <p:nvPr/>
        </p:nvSpPr>
        <p:spPr>
          <a:xfrm>
            <a:off x="10213943" y="4381370"/>
            <a:ext cx="372218" cy="369332"/>
          </a:xfrm>
          <a:prstGeom prst="rect">
            <a:avLst/>
          </a:prstGeom>
          <a:noFill/>
        </p:spPr>
        <p:txBody>
          <a:bodyPr wrap="none" rtlCol="0">
            <a:spAutoFit/>
          </a:bodyPr>
          <a:lstStyle/>
          <a:p>
            <a:r>
              <a:rPr lang="de-DE" dirty="0">
                <a:solidFill>
                  <a:schemeClr val="accent1">
                    <a:lumMod val="75000"/>
                  </a:schemeClr>
                </a:solidFill>
              </a:rPr>
              <a:t>8)</a:t>
            </a:r>
          </a:p>
        </p:txBody>
      </p:sp>
      <p:sp>
        <p:nvSpPr>
          <p:cNvPr id="2" name="Rechteck 1">
            <a:extLst>
              <a:ext uri="{FF2B5EF4-FFF2-40B4-BE49-F238E27FC236}">
                <a16:creationId xmlns:a16="http://schemas.microsoft.com/office/drawing/2014/main" id="{1BD06B1B-42CE-4BB2-8A51-C8BB3FBDF4D8}"/>
              </a:ext>
            </a:extLst>
          </p:cNvPr>
          <p:cNvSpPr/>
          <p:nvPr/>
        </p:nvSpPr>
        <p:spPr>
          <a:xfrm>
            <a:off x="5772575" y="3294930"/>
            <a:ext cx="3658994" cy="1569660"/>
          </a:xfrm>
          <a:prstGeom prst="rect">
            <a:avLst/>
          </a:prstGeom>
        </p:spPr>
        <p:txBody>
          <a:bodyPr wrap="square">
            <a:spAutoFit/>
          </a:bodyPr>
          <a:lstStyle/>
          <a:p>
            <a:r>
              <a:rPr lang="de-DE" sz="1600" dirty="0"/>
              <a:t>At 7) </a:t>
            </a:r>
            <a:r>
              <a:rPr lang="de-DE" sz="1600" dirty="0" err="1"/>
              <a:t>the</a:t>
            </a:r>
            <a:r>
              <a:rPr lang="de-DE" sz="1600" dirty="0"/>
              <a:t> </a:t>
            </a:r>
            <a:r>
              <a:rPr lang="de-DE" sz="1600" dirty="0" err="1"/>
              <a:t>controller</a:t>
            </a:r>
            <a:r>
              <a:rPr lang="de-DE" sz="1600" dirty="0"/>
              <a:t> </a:t>
            </a:r>
            <a:r>
              <a:rPr lang="de-DE" sz="1600" dirty="0" err="1"/>
              <a:t>for</a:t>
            </a:r>
            <a:r>
              <a:rPr lang="de-DE" sz="1600" dirty="0"/>
              <a:t> </a:t>
            </a:r>
            <a:r>
              <a:rPr lang="de-DE" sz="1600" dirty="0" err="1"/>
              <a:t>harmonics</a:t>
            </a:r>
            <a:r>
              <a:rPr lang="de-DE" sz="1600" dirty="0"/>
              <a:t> </a:t>
            </a:r>
            <a:r>
              <a:rPr lang="de-DE" sz="1600" dirty="0" err="1"/>
              <a:t>is</a:t>
            </a:r>
            <a:r>
              <a:rPr lang="de-DE" sz="1600" dirty="0"/>
              <a:t> </a:t>
            </a:r>
            <a:r>
              <a:rPr lang="de-DE" sz="1600" dirty="0" err="1"/>
              <a:t>shown</a:t>
            </a:r>
            <a:r>
              <a:rPr lang="de-DE" sz="1600" dirty="0"/>
              <a:t>. At 8) </a:t>
            </a:r>
            <a:r>
              <a:rPr lang="de-DE" sz="1600" dirty="0" err="1"/>
              <a:t>you</a:t>
            </a:r>
            <a:r>
              <a:rPr lang="de-DE" sz="1600" dirty="0"/>
              <a:t> </a:t>
            </a:r>
            <a:r>
              <a:rPr lang="de-DE" sz="1600" dirty="0" err="1"/>
              <a:t>can</a:t>
            </a:r>
            <a:r>
              <a:rPr lang="de-DE" sz="1600" dirty="0"/>
              <a:t> </a:t>
            </a:r>
            <a:r>
              <a:rPr lang="de-DE" sz="1600" dirty="0" err="1"/>
              <a:t>see</a:t>
            </a:r>
            <a:r>
              <a:rPr lang="de-DE" sz="1600" dirty="0"/>
              <a:t> </a:t>
            </a:r>
            <a:r>
              <a:rPr lang="de-DE" sz="1600" dirty="0" err="1"/>
              <a:t>which</a:t>
            </a:r>
            <a:r>
              <a:rPr lang="de-DE" sz="1600" dirty="0"/>
              <a:t> </a:t>
            </a:r>
            <a:r>
              <a:rPr lang="de-DE" sz="1600" dirty="0" err="1"/>
              <a:t>frequencies</a:t>
            </a:r>
            <a:r>
              <a:rPr lang="de-DE" sz="1600" dirty="0"/>
              <a:t> </a:t>
            </a:r>
            <a:r>
              <a:rPr lang="de-DE" sz="1600" dirty="0" err="1"/>
              <a:t>are</a:t>
            </a:r>
            <a:r>
              <a:rPr lang="de-DE" sz="1600" dirty="0"/>
              <a:t> </a:t>
            </a:r>
            <a:r>
              <a:rPr lang="de-DE" sz="1600" dirty="0" err="1"/>
              <a:t>controlled</a:t>
            </a:r>
            <a:r>
              <a:rPr lang="de-DE" sz="1600" dirty="0"/>
              <a:t> </a:t>
            </a:r>
            <a:r>
              <a:rPr lang="de-DE" sz="1600" dirty="0" err="1"/>
              <a:t>with</a:t>
            </a:r>
            <a:r>
              <a:rPr lang="de-DE" sz="1600" dirty="0"/>
              <a:t> </a:t>
            </a:r>
            <a:r>
              <a:rPr lang="de-DE" sz="1600" dirty="0" err="1"/>
              <a:t>the</a:t>
            </a:r>
            <a:r>
              <a:rPr lang="de-DE" sz="1600" dirty="0"/>
              <a:t> </a:t>
            </a:r>
            <a:r>
              <a:rPr lang="de-DE" sz="1600" dirty="0" err="1"/>
              <a:t>current</a:t>
            </a:r>
            <a:r>
              <a:rPr lang="de-DE" sz="1600" dirty="0"/>
              <a:t> </a:t>
            </a:r>
            <a:r>
              <a:rPr lang="de-DE" sz="1600" dirty="0" err="1"/>
              <a:t>control</a:t>
            </a:r>
            <a:r>
              <a:rPr lang="de-DE" sz="1600" dirty="0"/>
              <a:t>. </a:t>
            </a:r>
            <a:r>
              <a:rPr lang="de-DE" sz="1600" dirty="0" err="1"/>
              <a:t>You</a:t>
            </a:r>
            <a:r>
              <a:rPr lang="de-DE" sz="1600" dirty="0"/>
              <a:t> </a:t>
            </a:r>
            <a:r>
              <a:rPr lang="de-DE" sz="1600" dirty="0" err="1"/>
              <a:t>can</a:t>
            </a:r>
            <a:r>
              <a:rPr lang="de-DE" sz="1600" dirty="0"/>
              <a:t> </a:t>
            </a:r>
            <a:r>
              <a:rPr lang="de-DE" sz="1600" dirty="0" err="1"/>
              <a:t>try</a:t>
            </a:r>
            <a:r>
              <a:rPr lang="de-DE" sz="1600" dirty="0"/>
              <a:t> </a:t>
            </a:r>
            <a:r>
              <a:rPr lang="de-DE" sz="1600" dirty="0" err="1"/>
              <a:t>to</a:t>
            </a:r>
            <a:r>
              <a:rPr lang="de-DE" sz="1600" dirty="0"/>
              <a:t> </a:t>
            </a:r>
            <a:r>
              <a:rPr lang="de-DE" sz="1600" dirty="0" err="1"/>
              <a:t>change</a:t>
            </a:r>
            <a:r>
              <a:rPr lang="de-DE" sz="1600" dirty="0"/>
              <a:t> </a:t>
            </a:r>
            <a:r>
              <a:rPr lang="de-DE" sz="1600" dirty="0" err="1"/>
              <a:t>the</a:t>
            </a:r>
            <a:r>
              <a:rPr lang="de-DE" sz="1600" dirty="0"/>
              <a:t> </a:t>
            </a:r>
            <a:r>
              <a:rPr lang="de-DE" sz="1600" dirty="0" err="1"/>
              <a:t>frequency</a:t>
            </a:r>
            <a:r>
              <a:rPr lang="de-DE" sz="1600" dirty="0"/>
              <a:t> </a:t>
            </a:r>
            <a:r>
              <a:rPr lang="de-DE" sz="1600" dirty="0" err="1"/>
              <a:t>here</a:t>
            </a:r>
            <a:r>
              <a:rPr lang="de-DE" sz="1600" dirty="0"/>
              <a:t> and at </a:t>
            </a:r>
            <a:r>
              <a:rPr lang="de-DE" sz="1600" dirty="0" err="1"/>
              <a:t>the</a:t>
            </a:r>
            <a:r>
              <a:rPr lang="de-DE" sz="1600" dirty="0"/>
              <a:t> </a:t>
            </a:r>
            <a:r>
              <a:rPr lang="de-DE" sz="1600" dirty="0" err="1"/>
              <a:t>decoupling</a:t>
            </a:r>
            <a:r>
              <a:rPr lang="de-DE" sz="1600" dirty="0"/>
              <a:t> </a:t>
            </a:r>
            <a:r>
              <a:rPr lang="de-DE" sz="1600" dirty="0" err="1"/>
              <a:t>for</a:t>
            </a:r>
            <a:r>
              <a:rPr lang="de-DE" sz="1600" dirty="0"/>
              <a:t> </a:t>
            </a:r>
            <a:r>
              <a:rPr lang="de-DE" sz="1600" dirty="0" err="1"/>
              <a:t>improve</a:t>
            </a:r>
            <a:r>
              <a:rPr lang="de-DE" sz="1600" dirty="0"/>
              <a:t> different </a:t>
            </a:r>
            <a:r>
              <a:rPr lang="de-DE" sz="1600" dirty="0" err="1"/>
              <a:t>harmonics</a:t>
            </a:r>
            <a:r>
              <a:rPr lang="de-DE" sz="1600" dirty="0"/>
              <a:t>. </a:t>
            </a:r>
          </a:p>
        </p:txBody>
      </p:sp>
    </p:spTree>
    <p:extLst>
      <p:ext uri="{BB962C8B-B14F-4D97-AF65-F5344CB8AC3E}">
        <p14:creationId xmlns:p14="http://schemas.microsoft.com/office/powerpoint/2010/main" val="9657254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Grafik 13">
            <a:extLst>
              <a:ext uri="{FF2B5EF4-FFF2-40B4-BE49-F238E27FC236}">
                <a16:creationId xmlns:a16="http://schemas.microsoft.com/office/drawing/2014/main" id="{E0246578-03AE-40EE-8982-BA9DE1C4E342}"/>
              </a:ext>
            </a:extLst>
          </p:cNvPr>
          <p:cNvPicPr>
            <a:picLocks noChangeAspect="1"/>
          </p:cNvPicPr>
          <p:nvPr/>
        </p:nvPicPr>
        <p:blipFill>
          <a:blip r:embed="rId2"/>
          <a:stretch>
            <a:fillRect/>
          </a:stretch>
        </p:blipFill>
        <p:spPr>
          <a:xfrm>
            <a:off x="4706470" y="394196"/>
            <a:ext cx="7160617" cy="4929996"/>
          </a:xfrm>
          <a:prstGeom prst="rect">
            <a:avLst/>
          </a:prstGeom>
        </p:spPr>
      </p:pic>
      <p:sp>
        <p:nvSpPr>
          <p:cNvPr id="4" name="Titel 3">
            <a:extLst>
              <a:ext uri="{FF2B5EF4-FFF2-40B4-BE49-F238E27FC236}">
                <a16:creationId xmlns:a16="http://schemas.microsoft.com/office/drawing/2014/main" id="{66F35D29-D9E9-401D-9E45-1AA5486E5A1F}"/>
              </a:ext>
            </a:extLst>
          </p:cNvPr>
          <p:cNvSpPr>
            <a:spLocks noGrp="1"/>
          </p:cNvSpPr>
          <p:nvPr>
            <p:ph type="title"/>
          </p:nvPr>
        </p:nvSpPr>
        <p:spPr>
          <a:xfrm>
            <a:off x="839789" y="457200"/>
            <a:ext cx="2704690" cy="1600200"/>
          </a:xfrm>
        </p:spPr>
        <p:txBody>
          <a:bodyPr/>
          <a:lstStyle/>
          <a:p>
            <a:r>
              <a:rPr lang="en-US" dirty="0"/>
              <a:t>Info / Use</a:t>
            </a:r>
            <a:br>
              <a:rPr lang="en-US" dirty="0"/>
            </a:br>
            <a:r>
              <a:rPr lang="en-US" dirty="0"/>
              <a:t>understand the model</a:t>
            </a:r>
            <a:endParaRPr lang="en-US" noProof="0" dirty="0"/>
          </a:p>
        </p:txBody>
      </p:sp>
      <p:sp>
        <p:nvSpPr>
          <p:cNvPr id="7" name="Textplatzhalter 5">
            <a:extLst>
              <a:ext uri="{FF2B5EF4-FFF2-40B4-BE49-F238E27FC236}">
                <a16:creationId xmlns:a16="http://schemas.microsoft.com/office/drawing/2014/main" id="{5111B6FC-A20E-4E65-9B06-C3724AB150D8}"/>
              </a:ext>
            </a:extLst>
          </p:cNvPr>
          <p:cNvSpPr>
            <a:spLocks noGrp="1"/>
          </p:cNvSpPr>
          <p:nvPr>
            <p:ph type="body" sz="half" idx="2"/>
          </p:nvPr>
        </p:nvSpPr>
        <p:spPr>
          <a:xfrm>
            <a:off x="839788" y="2057400"/>
            <a:ext cx="2705100" cy="3811588"/>
          </a:xfrm>
        </p:spPr>
        <p:txBody>
          <a:bodyPr>
            <a:normAutofit/>
          </a:bodyPr>
          <a:lstStyle/>
          <a:p>
            <a:r>
              <a:rPr lang="de-DE" dirty="0"/>
              <a:t>At 1) </a:t>
            </a:r>
            <a:r>
              <a:rPr lang="de-DE" dirty="0" err="1"/>
              <a:t>the</a:t>
            </a:r>
            <a:r>
              <a:rPr lang="de-DE" dirty="0"/>
              <a:t> DC </a:t>
            </a:r>
            <a:r>
              <a:rPr lang="de-DE" dirty="0" err="1"/>
              <a:t>voltage</a:t>
            </a:r>
            <a:r>
              <a:rPr lang="de-DE" dirty="0"/>
              <a:t> </a:t>
            </a:r>
            <a:r>
              <a:rPr lang="de-DE" dirty="0" err="1"/>
              <a:t>is</a:t>
            </a:r>
            <a:r>
              <a:rPr lang="de-DE" dirty="0"/>
              <a:t> hold </a:t>
            </a:r>
            <a:r>
              <a:rPr lang="de-DE" dirty="0" err="1"/>
              <a:t>for</a:t>
            </a:r>
            <a:r>
              <a:rPr lang="de-DE" dirty="0"/>
              <a:t> </a:t>
            </a:r>
            <a:r>
              <a:rPr lang="de-DE" dirty="0" err="1"/>
              <a:t>the</a:t>
            </a:r>
            <a:r>
              <a:rPr lang="de-DE" dirty="0"/>
              <a:t> DC-link. At 2) </a:t>
            </a:r>
            <a:r>
              <a:rPr lang="de-DE" dirty="0" err="1"/>
              <a:t>the</a:t>
            </a:r>
            <a:r>
              <a:rPr lang="de-DE" dirty="0"/>
              <a:t> </a:t>
            </a:r>
            <a:r>
              <a:rPr lang="de-DE" dirty="0" err="1"/>
              <a:t>setpoints</a:t>
            </a:r>
            <a:r>
              <a:rPr lang="de-DE" dirty="0"/>
              <a:t> </a:t>
            </a:r>
            <a:r>
              <a:rPr lang="de-DE" dirty="0" err="1"/>
              <a:t>are</a:t>
            </a:r>
            <a:r>
              <a:rPr lang="de-DE" dirty="0"/>
              <a:t> </a:t>
            </a:r>
            <a:r>
              <a:rPr lang="de-DE" dirty="0" err="1"/>
              <a:t>given</a:t>
            </a:r>
            <a:r>
              <a:rPr lang="de-DE" dirty="0"/>
              <a:t> </a:t>
            </a:r>
            <a:r>
              <a:rPr lang="de-DE" dirty="0" err="1"/>
              <a:t>to</a:t>
            </a:r>
            <a:r>
              <a:rPr lang="de-DE" dirty="0"/>
              <a:t> 3) </a:t>
            </a:r>
            <a:r>
              <a:rPr lang="de-DE" dirty="0" err="1"/>
              <a:t>where</a:t>
            </a:r>
            <a:r>
              <a:rPr lang="de-DE" dirty="0"/>
              <a:t> </a:t>
            </a:r>
            <a:r>
              <a:rPr lang="de-DE" dirty="0" err="1"/>
              <a:t>the</a:t>
            </a:r>
            <a:r>
              <a:rPr lang="de-DE" dirty="0"/>
              <a:t> PWM </a:t>
            </a:r>
            <a:r>
              <a:rPr lang="de-DE" dirty="0" err="1"/>
              <a:t>is</a:t>
            </a:r>
            <a:r>
              <a:rPr lang="de-DE" dirty="0"/>
              <a:t> </a:t>
            </a:r>
            <a:r>
              <a:rPr lang="de-DE" dirty="0" err="1"/>
              <a:t>formed</a:t>
            </a:r>
            <a:r>
              <a:rPr lang="de-DE" dirty="0"/>
              <a:t>. Here </a:t>
            </a:r>
            <a:r>
              <a:rPr lang="de-DE" dirty="0" err="1"/>
              <a:t>it</a:t>
            </a:r>
            <a:r>
              <a:rPr lang="de-DE" dirty="0"/>
              <a:t> </a:t>
            </a:r>
            <a:r>
              <a:rPr lang="de-DE" dirty="0" err="1"/>
              <a:t>is</a:t>
            </a:r>
            <a:r>
              <a:rPr lang="de-DE" dirty="0"/>
              <a:t> possible </a:t>
            </a:r>
            <a:r>
              <a:rPr lang="de-DE" dirty="0" err="1"/>
              <a:t>to</a:t>
            </a:r>
            <a:r>
              <a:rPr lang="de-DE" dirty="0"/>
              <a:t> </a:t>
            </a:r>
            <a:r>
              <a:rPr lang="de-DE" dirty="0" err="1"/>
              <a:t>try</a:t>
            </a:r>
            <a:r>
              <a:rPr lang="de-DE" dirty="0"/>
              <a:t> </a:t>
            </a:r>
            <a:r>
              <a:rPr lang="de-DE" dirty="0" err="1"/>
              <a:t>your</a:t>
            </a:r>
            <a:r>
              <a:rPr lang="de-DE" dirty="0"/>
              <a:t> own </a:t>
            </a:r>
            <a:r>
              <a:rPr lang="de-DE" dirty="0" err="1"/>
              <a:t>setpoints</a:t>
            </a:r>
            <a:r>
              <a:rPr lang="de-DE" dirty="0"/>
              <a:t> </a:t>
            </a:r>
            <a:r>
              <a:rPr lang="de-DE" dirty="0" err="1"/>
              <a:t>for</a:t>
            </a:r>
            <a:r>
              <a:rPr lang="de-DE" dirty="0"/>
              <a:t> </a:t>
            </a:r>
            <a:r>
              <a:rPr lang="de-DE" dirty="0" err="1"/>
              <a:t>your</a:t>
            </a:r>
            <a:r>
              <a:rPr lang="de-DE" dirty="0"/>
              <a:t> own </a:t>
            </a:r>
            <a:r>
              <a:rPr lang="de-DE" dirty="0" err="1"/>
              <a:t>control</a:t>
            </a:r>
            <a:r>
              <a:rPr lang="de-DE" dirty="0"/>
              <a:t>. The 4) DC –link </a:t>
            </a:r>
            <a:r>
              <a:rPr lang="de-DE" dirty="0" err="1"/>
              <a:t>can</a:t>
            </a:r>
            <a:r>
              <a:rPr lang="de-DE" dirty="0"/>
              <a:t> </a:t>
            </a:r>
            <a:r>
              <a:rPr lang="de-DE" dirty="0" err="1"/>
              <a:t>switched</a:t>
            </a:r>
            <a:r>
              <a:rPr lang="de-DE" dirty="0"/>
              <a:t> </a:t>
            </a:r>
            <a:r>
              <a:rPr lang="de-DE" dirty="0" err="1"/>
              <a:t>to</a:t>
            </a:r>
            <a:r>
              <a:rPr lang="de-DE" dirty="0"/>
              <a:t> a </a:t>
            </a:r>
            <a:r>
              <a:rPr lang="de-DE" dirty="0" err="1"/>
              <a:t>constant</a:t>
            </a:r>
            <a:r>
              <a:rPr lang="de-DE" dirty="0"/>
              <a:t> </a:t>
            </a:r>
            <a:r>
              <a:rPr lang="de-DE" dirty="0" err="1"/>
              <a:t>voltage</a:t>
            </a:r>
            <a:r>
              <a:rPr lang="de-DE" dirty="0"/>
              <a:t> </a:t>
            </a:r>
            <a:r>
              <a:rPr lang="de-DE" dirty="0" err="1"/>
              <a:t>for</a:t>
            </a:r>
            <a:r>
              <a:rPr lang="de-DE" dirty="0"/>
              <a:t> </a:t>
            </a:r>
            <a:r>
              <a:rPr lang="de-DE" dirty="0" err="1"/>
              <a:t>testing</a:t>
            </a:r>
            <a:r>
              <a:rPr lang="de-DE" dirty="0"/>
              <a:t> </a:t>
            </a:r>
            <a:r>
              <a:rPr lang="de-DE" dirty="0" err="1"/>
              <a:t>by</a:t>
            </a:r>
            <a:r>
              <a:rPr lang="de-DE" dirty="0"/>
              <a:t> a </a:t>
            </a:r>
            <a:r>
              <a:rPr lang="de-DE" dirty="0" err="1"/>
              <a:t>constant</a:t>
            </a:r>
            <a:r>
              <a:rPr lang="de-DE" dirty="0"/>
              <a:t> </a:t>
            </a:r>
            <a:r>
              <a:rPr lang="de-DE" dirty="0" err="1"/>
              <a:t>voltage</a:t>
            </a:r>
            <a:r>
              <a:rPr lang="de-DE" dirty="0"/>
              <a:t> source (at 5)). </a:t>
            </a:r>
          </a:p>
          <a:p>
            <a:endParaRPr lang="de-DE" dirty="0"/>
          </a:p>
        </p:txBody>
      </p:sp>
      <p:pic>
        <p:nvPicPr>
          <p:cNvPr id="3" name="Grafik 2">
            <a:extLst>
              <a:ext uri="{FF2B5EF4-FFF2-40B4-BE49-F238E27FC236}">
                <a16:creationId xmlns:a16="http://schemas.microsoft.com/office/drawing/2014/main" id="{1CA72C83-0E3A-44D3-8C33-371E5FFE2C90}"/>
              </a:ext>
            </a:extLst>
          </p:cNvPr>
          <p:cNvPicPr>
            <a:picLocks noChangeAspect="1"/>
          </p:cNvPicPr>
          <p:nvPr/>
        </p:nvPicPr>
        <p:blipFill>
          <a:blip r:embed="rId3"/>
          <a:stretch>
            <a:fillRect/>
          </a:stretch>
        </p:blipFill>
        <p:spPr>
          <a:xfrm>
            <a:off x="4365810" y="3264560"/>
            <a:ext cx="5699407" cy="3181064"/>
          </a:xfrm>
          <a:prstGeom prst="rect">
            <a:avLst/>
          </a:prstGeom>
        </p:spPr>
      </p:pic>
      <p:sp>
        <p:nvSpPr>
          <p:cNvPr id="8" name="Textfeld 7">
            <a:extLst>
              <a:ext uri="{FF2B5EF4-FFF2-40B4-BE49-F238E27FC236}">
                <a16:creationId xmlns:a16="http://schemas.microsoft.com/office/drawing/2014/main" id="{D1B61866-FCF8-4383-A07B-B327D340BD50}"/>
              </a:ext>
            </a:extLst>
          </p:cNvPr>
          <p:cNvSpPr txBox="1"/>
          <p:nvPr/>
        </p:nvSpPr>
        <p:spPr>
          <a:xfrm>
            <a:off x="7342097" y="3593862"/>
            <a:ext cx="372218" cy="369332"/>
          </a:xfrm>
          <a:prstGeom prst="rect">
            <a:avLst/>
          </a:prstGeom>
          <a:noFill/>
        </p:spPr>
        <p:txBody>
          <a:bodyPr wrap="none" rtlCol="0">
            <a:spAutoFit/>
          </a:bodyPr>
          <a:lstStyle/>
          <a:p>
            <a:r>
              <a:rPr lang="de-DE" dirty="0">
                <a:solidFill>
                  <a:schemeClr val="accent1">
                    <a:lumMod val="75000"/>
                  </a:schemeClr>
                </a:solidFill>
              </a:rPr>
              <a:t>5)</a:t>
            </a:r>
          </a:p>
        </p:txBody>
      </p:sp>
      <p:sp>
        <p:nvSpPr>
          <p:cNvPr id="9" name="Textfeld 8">
            <a:extLst>
              <a:ext uri="{FF2B5EF4-FFF2-40B4-BE49-F238E27FC236}">
                <a16:creationId xmlns:a16="http://schemas.microsoft.com/office/drawing/2014/main" id="{56C6596A-F3AA-4C6B-8F1D-918DEFBE6C3F}"/>
              </a:ext>
            </a:extLst>
          </p:cNvPr>
          <p:cNvSpPr txBox="1"/>
          <p:nvPr/>
        </p:nvSpPr>
        <p:spPr>
          <a:xfrm>
            <a:off x="5991567" y="4286481"/>
            <a:ext cx="372218" cy="369332"/>
          </a:xfrm>
          <a:prstGeom prst="rect">
            <a:avLst/>
          </a:prstGeom>
          <a:noFill/>
        </p:spPr>
        <p:txBody>
          <a:bodyPr wrap="none" rtlCol="0">
            <a:spAutoFit/>
          </a:bodyPr>
          <a:lstStyle/>
          <a:p>
            <a:r>
              <a:rPr lang="de-DE" dirty="0">
                <a:solidFill>
                  <a:schemeClr val="accent1">
                    <a:lumMod val="75000"/>
                  </a:schemeClr>
                </a:solidFill>
              </a:rPr>
              <a:t>3)</a:t>
            </a:r>
          </a:p>
        </p:txBody>
      </p:sp>
      <p:sp>
        <p:nvSpPr>
          <p:cNvPr id="10" name="Textfeld 9">
            <a:extLst>
              <a:ext uri="{FF2B5EF4-FFF2-40B4-BE49-F238E27FC236}">
                <a16:creationId xmlns:a16="http://schemas.microsoft.com/office/drawing/2014/main" id="{746DC99C-EF4A-41B1-97C5-0A700598723F}"/>
              </a:ext>
            </a:extLst>
          </p:cNvPr>
          <p:cNvSpPr txBox="1"/>
          <p:nvPr/>
        </p:nvSpPr>
        <p:spPr>
          <a:xfrm>
            <a:off x="6843295" y="5700242"/>
            <a:ext cx="372218" cy="369332"/>
          </a:xfrm>
          <a:prstGeom prst="rect">
            <a:avLst/>
          </a:prstGeom>
          <a:noFill/>
        </p:spPr>
        <p:txBody>
          <a:bodyPr wrap="none" rtlCol="0">
            <a:spAutoFit/>
          </a:bodyPr>
          <a:lstStyle/>
          <a:p>
            <a:r>
              <a:rPr lang="de-DE" dirty="0">
                <a:solidFill>
                  <a:schemeClr val="accent1">
                    <a:lumMod val="75000"/>
                  </a:schemeClr>
                </a:solidFill>
              </a:rPr>
              <a:t>4)</a:t>
            </a:r>
          </a:p>
        </p:txBody>
      </p:sp>
      <p:sp>
        <p:nvSpPr>
          <p:cNvPr id="11" name="Textfeld 10">
            <a:extLst>
              <a:ext uri="{FF2B5EF4-FFF2-40B4-BE49-F238E27FC236}">
                <a16:creationId xmlns:a16="http://schemas.microsoft.com/office/drawing/2014/main" id="{660D5866-C0E1-47FC-BD53-9A8F7FE73AB2}"/>
              </a:ext>
            </a:extLst>
          </p:cNvPr>
          <p:cNvSpPr txBox="1"/>
          <p:nvPr/>
        </p:nvSpPr>
        <p:spPr>
          <a:xfrm>
            <a:off x="10559565" y="880383"/>
            <a:ext cx="372218" cy="369332"/>
          </a:xfrm>
          <a:prstGeom prst="rect">
            <a:avLst/>
          </a:prstGeom>
          <a:noFill/>
        </p:spPr>
        <p:txBody>
          <a:bodyPr wrap="none" rtlCol="0">
            <a:spAutoFit/>
          </a:bodyPr>
          <a:lstStyle/>
          <a:p>
            <a:r>
              <a:rPr lang="de-DE" dirty="0">
                <a:solidFill>
                  <a:schemeClr val="accent1">
                    <a:lumMod val="75000"/>
                  </a:schemeClr>
                </a:solidFill>
              </a:rPr>
              <a:t>2)</a:t>
            </a:r>
          </a:p>
        </p:txBody>
      </p:sp>
      <p:sp>
        <p:nvSpPr>
          <p:cNvPr id="12" name="Textfeld 11">
            <a:extLst>
              <a:ext uri="{FF2B5EF4-FFF2-40B4-BE49-F238E27FC236}">
                <a16:creationId xmlns:a16="http://schemas.microsoft.com/office/drawing/2014/main" id="{73B44A1B-AF37-4E91-9689-049B18BA2564}"/>
              </a:ext>
            </a:extLst>
          </p:cNvPr>
          <p:cNvSpPr txBox="1"/>
          <p:nvPr/>
        </p:nvSpPr>
        <p:spPr>
          <a:xfrm>
            <a:off x="8734767" y="961871"/>
            <a:ext cx="372218" cy="369332"/>
          </a:xfrm>
          <a:prstGeom prst="rect">
            <a:avLst/>
          </a:prstGeom>
          <a:noFill/>
        </p:spPr>
        <p:txBody>
          <a:bodyPr wrap="none" rtlCol="0">
            <a:spAutoFit/>
          </a:bodyPr>
          <a:lstStyle/>
          <a:p>
            <a:r>
              <a:rPr lang="de-DE" dirty="0">
                <a:solidFill>
                  <a:schemeClr val="accent1">
                    <a:lumMod val="75000"/>
                  </a:schemeClr>
                </a:solidFill>
              </a:rPr>
              <a:t>1)</a:t>
            </a:r>
          </a:p>
        </p:txBody>
      </p:sp>
    </p:spTree>
    <p:extLst>
      <p:ext uri="{BB962C8B-B14F-4D97-AF65-F5344CB8AC3E}">
        <p14:creationId xmlns:p14="http://schemas.microsoft.com/office/powerpoint/2010/main" val="7179501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66F35D29-D9E9-401D-9E45-1AA5486E5A1F}"/>
              </a:ext>
            </a:extLst>
          </p:cNvPr>
          <p:cNvSpPr>
            <a:spLocks noGrp="1"/>
          </p:cNvSpPr>
          <p:nvPr>
            <p:ph type="title"/>
          </p:nvPr>
        </p:nvSpPr>
        <p:spPr>
          <a:xfrm>
            <a:off x="839789" y="457200"/>
            <a:ext cx="2704690" cy="1600200"/>
          </a:xfrm>
        </p:spPr>
        <p:txBody>
          <a:bodyPr/>
          <a:lstStyle/>
          <a:p>
            <a:r>
              <a:rPr lang="en-US" dirty="0"/>
              <a:t>Info</a:t>
            </a:r>
            <a:br>
              <a:rPr lang="en-US" dirty="0"/>
            </a:br>
            <a:r>
              <a:rPr lang="en-US" dirty="0"/>
              <a:t>understand the model</a:t>
            </a:r>
            <a:endParaRPr lang="en-US" noProof="0" dirty="0"/>
          </a:p>
        </p:txBody>
      </p:sp>
      <p:pic>
        <p:nvPicPr>
          <p:cNvPr id="2" name="Inhaltsplatzhalter 1">
            <a:extLst>
              <a:ext uri="{FF2B5EF4-FFF2-40B4-BE49-F238E27FC236}">
                <a16:creationId xmlns:a16="http://schemas.microsoft.com/office/drawing/2014/main" id="{F9385DF1-63B1-4E84-B40C-39581136276A}"/>
              </a:ext>
            </a:extLst>
          </p:cNvPr>
          <p:cNvPicPr>
            <a:picLocks noGrp="1" noChangeAspect="1"/>
          </p:cNvPicPr>
          <p:nvPr>
            <p:ph idx="1"/>
          </p:nvPr>
        </p:nvPicPr>
        <p:blipFill>
          <a:blip r:embed="rId2"/>
          <a:stretch>
            <a:fillRect/>
          </a:stretch>
        </p:blipFill>
        <p:spPr>
          <a:xfrm>
            <a:off x="3963521" y="188259"/>
            <a:ext cx="3539779" cy="3240741"/>
          </a:xfrm>
          <a:prstGeom prst="rect">
            <a:avLst/>
          </a:prstGeom>
        </p:spPr>
      </p:pic>
      <p:sp>
        <p:nvSpPr>
          <p:cNvPr id="9" name="Textfeld 8">
            <a:extLst>
              <a:ext uri="{FF2B5EF4-FFF2-40B4-BE49-F238E27FC236}">
                <a16:creationId xmlns:a16="http://schemas.microsoft.com/office/drawing/2014/main" id="{56C6596A-F3AA-4C6B-8F1D-918DEFBE6C3F}"/>
              </a:ext>
            </a:extLst>
          </p:cNvPr>
          <p:cNvSpPr txBox="1"/>
          <p:nvPr/>
        </p:nvSpPr>
        <p:spPr>
          <a:xfrm>
            <a:off x="5417826" y="2690764"/>
            <a:ext cx="372218" cy="369332"/>
          </a:xfrm>
          <a:prstGeom prst="rect">
            <a:avLst/>
          </a:prstGeom>
          <a:noFill/>
        </p:spPr>
        <p:txBody>
          <a:bodyPr wrap="none" rtlCol="0">
            <a:spAutoFit/>
          </a:bodyPr>
          <a:lstStyle/>
          <a:p>
            <a:r>
              <a:rPr lang="de-DE" dirty="0">
                <a:solidFill>
                  <a:schemeClr val="accent1">
                    <a:lumMod val="75000"/>
                  </a:schemeClr>
                </a:solidFill>
              </a:rPr>
              <a:t>3)</a:t>
            </a:r>
          </a:p>
        </p:txBody>
      </p:sp>
      <p:sp>
        <p:nvSpPr>
          <p:cNvPr id="11" name="Textfeld 10">
            <a:extLst>
              <a:ext uri="{FF2B5EF4-FFF2-40B4-BE49-F238E27FC236}">
                <a16:creationId xmlns:a16="http://schemas.microsoft.com/office/drawing/2014/main" id="{660D5866-C0E1-47FC-BD53-9A8F7FE73AB2}"/>
              </a:ext>
            </a:extLst>
          </p:cNvPr>
          <p:cNvSpPr txBox="1"/>
          <p:nvPr/>
        </p:nvSpPr>
        <p:spPr>
          <a:xfrm>
            <a:off x="5417826" y="2137194"/>
            <a:ext cx="372218" cy="369332"/>
          </a:xfrm>
          <a:prstGeom prst="rect">
            <a:avLst/>
          </a:prstGeom>
          <a:noFill/>
        </p:spPr>
        <p:txBody>
          <a:bodyPr wrap="none" rtlCol="0">
            <a:spAutoFit/>
          </a:bodyPr>
          <a:lstStyle/>
          <a:p>
            <a:r>
              <a:rPr lang="de-DE" dirty="0">
                <a:solidFill>
                  <a:schemeClr val="accent1">
                    <a:lumMod val="75000"/>
                  </a:schemeClr>
                </a:solidFill>
              </a:rPr>
              <a:t>2)</a:t>
            </a:r>
          </a:p>
        </p:txBody>
      </p:sp>
      <p:sp>
        <p:nvSpPr>
          <p:cNvPr id="12" name="Textfeld 11">
            <a:extLst>
              <a:ext uri="{FF2B5EF4-FFF2-40B4-BE49-F238E27FC236}">
                <a16:creationId xmlns:a16="http://schemas.microsoft.com/office/drawing/2014/main" id="{73B44A1B-AF37-4E91-9689-049B18BA2564}"/>
              </a:ext>
            </a:extLst>
          </p:cNvPr>
          <p:cNvSpPr txBox="1"/>
          <p:nvPr/>
        </p:nvSpPr>
        <p:spPr>
          <a:xfrm>
            <a:off x="5417826" y="1445965"/>
            <a:ext cx="372218" cy="369332"/>
          </a:xfrm>
          <a:prstGeom prst="rect">
            <a:avLst/>
          </a:prstGeom>
          <a:noFill/>
        </p:spPr>
        <p:txBody>
          <a:bodyPr wrap="none" rtlCol="0">
            <a:spAutoFit/>
          </a:bodyPr>
          <a:lstStyle/>
          <a:p>
            <a:r>
              <a:rPr lang="de-DE" dirty="0">
                <a:solidFill>
                  <a:schemeClr val="accent1">
                    <a:lumMod val="75000"/>
                  </a:schemeClr>
                </a:solidFill>
              </a:rPr>
              <a:t>1)</a:t>
            </a:r>
          </a:p>
        </p:txBody>
      </p:sp>
      <p:pic>
        <p:nvPicPr>
          <p:cNvPr id="5" name="Grafik 4">
            <a:extLst>
              <a:ext uri="{FF2B5EF4-FFF2-40B4-BE49-F238E27FC236}">
                <a16:creationId xmlns:a16="http://schemas.microsoft.com/office/drawing/2014/main" id="{AE7F8D86-BFF5-497A-8DEF-271BE592DF61}"/>
              </a:ext>
            </a:extLst>
          </p:cNvPr>
          <p:cNvPicPr>
            <a:picLocks noChangeAspect="1"/>
          </p:cNvPicPr>
          <p:nvPr/>
        </p:nvPicPr>
        <p:blipFill>
          <a:blip r:embed="rId3"/>
          <a:stretch>
            <a:fillRect/>
          </a:stretch>
        </p:blipFill>
        <p:spPr>
          <a:xfrm>
            <a:off x="959223" y="3657600"/>
            <a:ext cx="10927489" cy="2977634"/>
          </a:xfrm>
          <a:prstGeom prst="rect">
            <a:avLst/>
          </a:prstGeom>
        </p:spPr>
      </p:pic>
      <p:sp>
        <p:nvSpPr>
          <p:cNvPr id="13" name="Textfeld 12">
            <a:extLst>
              <a:ext uri="{FF2B5EF4-FFF2-40B4-BE49-F238E27FC236}">
                <a16:creationId xmlns:a16="http://schemas.microsoft.com/office/drawing/2014/main" id="{178EFC56-8C05-472C-AB0E-86662DA8BB62}"/>
              </a:ext>
            </a:extLst>
          </p:cNvPr>
          <p:cNvSpPr txBox="1"/>
          <p:nvPr/>
        </p:nvSpPr>
        <p:spPr>
          <a:xfrm>
            <a:off x="2192134" y="5323375"/>
            <a:ext cx="372218" cy="369332"/>
          </a:xfrm>
          <a:prstGeom prst="rect">
            <a:avLst/>
          </a:prstGeom>
          <a:noFill/>
        </p:spPr>
        <p:txBody>
          <a:bodyPr wrap="none" rtlCol="0">
            <a:spAutoFit/>
          </a:bodyPr>
          <a:lstStyle/>
          <a:p>
            <a:r>
              <a:rPr lang="de-DE" dirty="0">
                <a:solidFill>
                  <a:schemeClr val="accent1">
                    <a:lumMod val="75000"/>
                  </a:schemeClr>
                </a:solidFill>
              </a:rPr>
              <a:t>4)</a:t>
            </a:r>
          </a:p>
        </p:txBody>
      </p:sp>
      <p:sp>
        <p:nvSpPr>
          <p:cNvPr id="14" name="Textfeld 13">
            <a:extLst>
              <a:ext uri="{FF2B5EF4-FFF2-40B4-BE49-F238E27FC236}">
                <a16:creationId xmlns:a16="http://schemas.microsoft.com/office/drawing/2014/main" id="{A5468CAE-E441-4355-8A55-4CA1CEEDA688}"/>
              </a:ext>
            </a:extLst>
          </p:cNvPr>
          <p:cNvSpPr txBox="1"/>
          <p:nvPr/>
        </p:nvSpPr>
        <p:spPr>
          <a:xfrm>
            <a:off x="6905967" y="5146417"/>
            <a:ext cx="372218" cy="369332"/>
          </a:xfrm>
          <a:prstGeom prst="rect">
            <a:avLst/>
          </a:prstGeom>
          <a:noFill/>
        </p:spPr>
        <p:txBody>
          <a:bodyPr wrap="none" rtlCol="0">
            <a:spAutoFit/>
          </a:bodyPr>
          <a:lstStyle/>
          <a:p>
            <a:r>
              <a:rPr lang="de-DE" dirty="0">
                <a:solidFill>
                  <a:schemeClr val="accent1">
                    <a:lumMod val="75000"/>
                  </a:schemeClr>
                </a:solidFill>
              </a:rPr>
              <a:t>5)</a:t>
            </a:r>
          </a:p>
        </p:txBody>
      </p:sp>
      <p:sp>
        <p:nvSpPr>
          <p:cNvPr id="15" name="Textfeld 14">
            <a:extLst>
              <a:ext uri="{FF2B5EF4-FFF2-40B4-BE49-F238E27FC236}">
                <a16:creationId xmlns:a16="http://schemas.microsoft.com/office/drawing/2014/main" id="{F7641E96-5DB4-4576-B944-A1022A3F9302}"/>
              </a:ext>
            </a:extLst>
          </p:cNvPr>
          <p:cNvSpPr txBox="1"/>
          <p:nvPr/>
        </p:nvSpPr>
        <p:spPr>
          <a:xfrm>
            <a:off x="8261930" y="5209846"/>
            <a:ext cx="372218" cy="369332"/>
          </a:xfrm>
          <a:prstGeom prst="rect">
            <a:avLst/>
          </a:prstGeom>
          <a:noFill/>
        </p:spPr>
        <p:txBody>
          <a:bodyPr wrap="none" rtlCol="0">
            <a:spAutoFit/>
          </a:bodyPr>
          <a:lstStyle/>
          <a:p>
            <a:r>
              <a:rPr lang="de-DE" dirty="0">
                <a:solidFill>
                  <a:schemeClr val="accent1">
                    <a:lumMod val="75000"/>
                  </a:schemeClr>
                </a:solidFill>
              </a:rPr>
              <a:t>6)</a:t>
            </a:r>
          </a:p>
        </p:txBody>
      </p:sp>
      <p:sp>
        <p:nvSpPr>
          <p:cNvPr id="7" name="Textplatzhalter 5">
            <a:extLst>
              <a:ext uri="{FF2B5EF4-FFF2-40B4-BE49-F238E27FC236}">
                <a16:creationId xmlns:a16="http://schemas.microsoft.com/office/drawing/2014/main" id="{5111B6FC-A20E-4E65-9B06-C3724AB150D8}"/>
              </a:ext>
            </a:extLst>
          </p:cNvPr>
          <p:cNvSpPr>
            <a:spLocks noGrp="1"/>
          </p:cNvSpPr>
          <p:nvPr>
            <p:ph type="body" sz="half" idx="2"/>
          </p:nvPr>
        </p:nvSpPr>
        <p:spPr>
          <a:xfrm>
            <a:off x="839788" y="2057400"/>
            <a:ext cx="3015036" cy="3811588"/>
          </a:xfrm>
        </p:spPr>
        <p:txBody>
          <a:bodyPr>
            <a:normAutofit/>
          </a:bodyPr>
          <a:lstStyle/>
          <a:p>
            <a:r>
              <a:rPr lang="de-DE" dirty="0"/>
              <a:t>At 2) </a:t>
            </a:r>
            <a:r>
              <a:rPr lang="de-DE" dirty="0" err="1"/>
              <a:t>is</a:t>
            </a:r>
            <a:r>
              <a:rPr lang="de-DE" dirty="0"/>
              <a:t> </a:t>
            </a:r>
            <a:r>
              <a:rPr lang="de-DE" dirty="0" err="1"/>
              <a:t>the</a:t>
            </a:r>
            <a:r>
              <a:rPr lang="de-DE" dirty="0"/>
              <a:t> </a:t>
            </a:r>
            <a:r>
              <a:rPr lang="de-DE" dirty="0" err="1"/>
              <a:t>control</a:t>
            </a:r>
            <a:r>
              <a:rPr lang="de-DE" dirty="0"/>
              <a:t> </a:t>
            </a:r>
            <a:r>
              <a:rPr lang="de-DE" dirty="0" err="1"/>
              <a:t>of</a:t>
            </a:r>
            <a:r>
              <a:rPr lang="de-DE" dirty="0"/>
              <a:t> </a:t>
            </a:r>
            <a:r>
              <a:rPr lang="de-DE" dirty="0" err="1"/>
              <a:t>the</a:t>
            </a:r>
            <a:r>
              <a:rPr lang="de-DE" dirty="0"/>
              <a:t> </a:t>
            </a:r>
            <a:r>
              <a:rPr lang="de-DE" dirty="0" err="1"/>
              <a:t>series</a:t>
            </a:r>
            <a:endParaRPr lang="de-DE" dirty="0"/>
          </a:p>
          <a:p>
            <a:r>
              <a:rPr lang="de-DE" dirty="0"/>
              <a:t>At 3) </a:t>
            </a:r>
            <a:r>
              <a:rPr lang="de-DE" dirty="0" err="1"/>
              <a:t>is</a:t>
            </a:r>
            <a:r>
              <a:rPr lang="de-DE" dirty="0"/>
              <a:t> </a:t>
            </a:r>
            <a:r>
              <a:rPr lang="de-DE" dirty="0" err="1"/>
              <a:t>the</a:t>
            </a:r>
            <a:r>
              <a:rPr lang="de-DE" dirty="0"/>
              <a:t> PLL. The PLL </a:t>
            </a:r>
            <a:r>
              <a:rPr lang="de-DE" dirty="0" err="1"/>
              <a:t>is</a:t>
            </a:r>
            <a:r>
              <a:rPr lang="de-DE" dirty="0"/>
              <a:t> </a:t>
            </a:r>
            <a:r>
              <a:rPr lang="de-DE" dirty="0" err="1"/>
              <a:t>made</a:t>
            </a:r>
            <a:r>
              <a:rPr lang="de-DE" dirty="0"/>
              <a:t> </a:t>
            </a:r>
            <a:r>
              <a:rPr lang="de-DE" dirty="0" err="1"/>
              <a:t>for</a:t>
            </a:r>
            <a:r>
              <a:rPr lang="de-DE" dirty="0"/>
              <a:t> an </a:t>
            </a:r>
            <a:r>
              <a:rPr lang="de-DE" dirty="0" err="1"/>
              <a:t>unbalance</a:t>
            </a:r>
            <a:r>
              <a:rPr lang="de-DE" dirty="0"/>
              <a:t> </a:t>
            </a:r>
            <a:r>
              <a:rPr lang="de-DE" dirty="0" err="1"/>
              <a:t>voltage</a:t>
            </a:r>
            <a:r>
              <a:rPr lang="de-DE" dirty="0"/>
              <a:t> </a:t>
            </a:r>
            <a:r>
              <a:rPr lang="de-DE" dirty="0" err="1"/>
              <a:t>input</a:t>
            </a:r>
            <a:r>
              <a:rPr lang="de-DE" dirty="0"/>
              <a:t>. At 4) </a:t>
            </a:r>
            <a:r>
              <a:rPr lang="de-DE" dirty="0" err="1"/>
              <a:t>the</a:t>
            </a:r>
            <a:r>
              <a:rPr lang="de-DE" dirty="0"/>
              <a:t> angle </a:t>
            </a:r>
            <a:r>
              <a:rPr lang="de-DE" dirty="0" err="1"/>
              <a:t>of</a:t>
            </a:r>
            <a:r>
              <a:rPr lang="de-DE" dirty="0"/>
              <a:t> </a:t>
            </a:r>
            <a:r>
              <a:rPr lang="de-DE" dirty="0" err="1"/>
              <a:t>the</a:t>
            </a:r>
            <a:r>
              <a:rPr lang="de-DE" dirty="0"/>
              <a:t> </a:t>
            </a:r>
            <a:r>
              <a:rPr lang="de-DE" dirty="0" err="1"/>
              <a:t>voltage</a:t>
            </a:r>
            <a:r>
              <a:rPr lang="de-DE" dirty="0"/>
              <a:t> </a:t>
            </a:r>
            <a:r>
              <a:rPr lang="de-DE" dirty="0" err="1"/>
              <a:t>is</a:t>
            </a:r>
            <a:r>
              <a:rPr lang="de-DE" dirty="0"/>
              <a:t> </a:t>
            </a:r>
            <a:r>
              <a:rPr lang="de-DE" dirty="0" err="1"/>
              <a:t>measured</a:t>
            </a:r>
            <a:r>
              <a:rPr lang="de-DE" dirty="0"/>
              <a:t>. At 5) </a:t>
            </a:r>
            <a:r>
              <a:rPr lang="de-DE" dirty="0" err="1"/>
              <a:t>another</a:t>
            </a:r>
            <a:r>
              <a:rPr lang="de-DE" dirty="0"/>
              <a:t> </a:t>
            </a:r>
            <a:r>
              <a:rPr lang="de-DE" dirty="0" err="1"/>
              <a:t>decoupling</a:t>
            </a:r>
            <a:r>
              <a:rPr lang="de-DE" dirty="0"/>
              <a:t> </a:t>
            </a:r>
            <a:r>
              <a:rPr lang="de-DE" dirty="0" err="1"/>
              <a:t>is</a:t>
            </a:r>
            <a:r>
              <a:rPr lang="de-DE" dirty="0"/>
              <a:t> </a:t>
            </a:r>
            <a:r>
              <a:rPr lang="de-DE" dirty="0" err="1"/>
              <a:t>performed</a:t>
            </a:r>
            <a:r>
              <a:rPr lang="de-DE" dirty="0"/>
              <a:t>. </a:t>
            </a:r>
            <a:r>
              <a:rPr lang="de-DE" dirty="0" err="1"/>
              <a:t>It</a:t>
            </a:r>
            <a:r>
              <a:rPr lang="de-DE" dirty="0"/>
              <a:t> </a:t>
            </a:r>
            <a:r>
              <a:rPr lang="de-DE" dirty="0" err="1"/>
              <a:t>is</a:t>
            </a:r>
            <a:r>
              <a:rPr lang="de-DE" dirty="0"/>
              <a:t> possible </a:t>
            </a:r>
            <a:r>
              <a:rPr lang="de-DE" dirty="0" err="1"/>
              <a:t>to</a:t>
            </a:r>
            <a:r>
              <a:rPr lang="de-DE" dirty="0"/>
              <a:t> </a:t>
            </a:r>
            <a:r>
              <a:rPr lang="de-DE" dirty="0" err="1"/>
              <a:t>filter</a:t>
            </a:r>
            <a:r>
              <a:rPr lang="de-DE" dirty="0"/>
              <a:t> </a:t>
            </a:r>
            <a:r>
              <a:rPr lang="de-DE" dirty="0" err="1"/>
              <a:t>these</a:t>
            </a:r>
            <a:r>
              <a:rPr lang="de-DE" dirty="0"/>
              <a:t> </a:t>
            </a:r>
            <a:r>
              <a:rPr lang="de-DE" dirty="0" err="1"/>
              <a:t>signals</a:t>
            </a:r>
            <a:r>
              <a:rPr lang="de-DE" dirty="0"/>
              <a:t> 6).</a:t>
            </a:r>
          </a:p>
          <a:p>
            <a:endParaRPr lang="de-DE" dirty="0"/>
          </a:p>
          <a:p>
            <a:endParaRPr lang="de-DE" dirty="0"/>
          </a:p>
          <a:p>
            <a:endParaRPr lang="de-DE" dirty="0"/>
          </a:p>
          <a:p>
            <a:endParaRPr lang="de-DE" dirty="0"/>
          </a:p>
        </p:txBody>
      </p:sp>
    </p:spTree>
    <p:extLst>
      <p:ext uri="{BB962C8B-B14F-4D97-AF65-F5344CB8AC3E}">
        <p14:creationId xmlns:p14="http://schemas.microsoft.com/office/powerpoint/2010/main" val="13592290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fik 4">
            <a:extLst>
              <a:ext uri="{FF2B5EF4-FFF2-40B4-BE49-F238E27FC236}">
                <a16:creationId xmlns:a16="http://schemas.microsoft.com/office/drawing/2014/main" id="{9A0D9CDE-1DE6-4642-97F8-AE5F787792A9}"/>
              </a:ext>
            </a:extLst>
          </p:cNvPr>
          <p:cNvPicPr>
            <a:picLocks noChangeAspect="1"/>
          </p:cNvPicPr>
          <p:nvPr/>
        </p:nvPicPr>
        <p:blipFill rotWithShape="1">
          <a:blip r:embed="rId2"/>
          <a:srcRect l="8307"/>
          <a:stretch/>
        </p:blipFill>
        <p:spPr>
          <a:xfrm>
            <a:off x="3442447" y="2895935"/>
            <a:ext cx="8525434" cy="3345235"/>
          </a:xfrm>
          <a:prstGeom prst="rect">
            <a:avLst/>
          </a:prstGeom>
        </p:spPr>
      </p:pic>
      <p:sp>
        <p:nvSpPr>
          <p:cNvPr id="4" name="Titel 3">
            <a:extLst>
              <a:ext uri="{FF2B5EF4-FFF2-40B4-BE49-F238E27FC236}">
                <a16:creationId xmlns:a16="http://schemas.microsoft.com/office/drawing/2014/main" id="{66F35D29-D9E9-401D-9E45-1AA5486E5A1F}"/>
              </a:ext>
            </a:extLst>
          </p:cNvPr>
          <p:cNvSpPr>
            <a:spLocks noGrp="1"/>
          </p:cNvSpPr>
          <p:nvPr>
            <p:ph type="title"/>
          </p:nvPr>
        </p:nvSpPr>
        <p:spPr>
          <a:xfrm>
            <a:off x="839789" y="457200"/>
            <a:ext cx="2704690" cy="1600200"/>
          </a:xfrm>
        </p:spPr>
        <p:txBody>
          <a:bodyPr/>
          <a:lstStyle/>
          <a:p>
            <a:r>
              <a:rPr lang="en-US" dirty="0"/>
              <a:t>Info</a:t>
            </a:r>
            <a:br>
              <a:rPr lang="en-US" dirty="0"/>
            </a:br>
            <a:r>
              <a:rPr lang="en-US" dirty="0"/>
              <a:t>understand the model</a:t>
            </a:r>
            <a:endParaRPr lang="en-US" noProof="0" dirty="0"/>
          </a:p>
        </p:txBody>
      </p:sp>
      <p:pic>
        <p:nvPicPr>
          <p:cNvPr id="2" name="Inhaltsplatzhalter 1">
            <a:extLst>
              <a:ext uri="{FF2B5EF4-FFF2-40B4-BE49-F238E27FC236}">
                <a16:creationId xmlns:a16="http://schemas.microsoft.com/office/drawing/2014/main" id="{F9385DF1-63B1-4E84-B40C-39581136276A}"/>
              </a:ext>
            </a:extLst>
          </p:cNvPr>
          <p:cNvPicPr>
            <a:picLocks noGrp="1" noChangeAspect="1"/>
          </p:cNvPicPr>
          <p:nvPr>
            <p:ph idx="1"/>
          </p:nvPr>
        </p:nvPicPr>
        <p:blipFill rotWithShape="1">
          <a:blip r:embed="rId3"/>
          <a:srcRect b="26720"/>
          <a:stretch/>
        </p:blipFill>
        <p:spPr>
          <a:xfrm>
            <a:off x="3963521" y="188259"/>
            <a:ext cx="3539779" cy="2374813"/>
          </a:xfrm>
          <a:prstGeom prst="rect">
            <a:avLst/>
          </a:prstGeom>
        </p:spPr>
      </p:pic>
      <p:sp>
        <p:nvSpPr>
          <p:cNvPr id="7" name="Textplatzhalter 5">
            <a:extLst>
              <a:ext uri="{FF2B5EF4-FFF2-40B4-BE49-F238E27FC236}">
                <a16:creationId xmlns:a16="http://schemas.microsoft.com/office/drawing/2014/main" id="{5111B6FC-A20E-4E65-9B06-C3724AB150D8}"/>
              </a:ext>
            </a:extLst>
          </p:cNvPr>
          <p:cNvSpPr>
            <a:spLocks noGrp="1"/>
          </p:cNvSpPr>
          <p:nvPr>
            <p:ph type="body" sz="half" idx="2"/>
          </p:nvPr>
        </p:nvSpPr>
        <p:spPr>
          <a:xfrm>
            <a:off x="839788" y="2057400"/>
            <a:ext cx="2705100" cy="3811588"/>
          </a:xfrm>
        </p:spPr>
        <p:txBody>
          <a:bodyPr>
            <a:normAutofit/>
          </a:bodyPr>
          <a:lstStyle/>
          <a:p>
            <a:r>
              <a:rPr lang="en-AU" dirty="0"/>
              <a:t>At 2) is the series controller. 3) With the standard voltage as the reference for the controller. The 4) decouples the frequencies, but is not controlling them. For a handover of decoupled signals to the voltage controller in 5), which controls the positive sequence component and the negative sequence component. And gives the setpoints to the controller mentioned before in 6). </a:t>
            </a:r>
          </a:p>
          <a:p>
            <a:endParaRPr lang="en-AU" dirty="0"/>
          </a:p>
        </p:txBody>
      </p:sp>
      <p:sp>
        <p:nvSpPr>
          <p:cNvPr id="8" name="Textfeld 7">
            <a:extLst>
              <a:ext uri="{FF2B5EF4-FFF2-40B4-BE49-F238E27FC236}">
                <a16:creationId xmlns:a16="http://schemas.microsoft.com/office/drawing/2014/main" id="{D1B61866-FCF8-4383-A07B-B327D340BD50}"/>
              </a:ext>
            </a:extLst>
          </p:cNvPr>
          <p:cNvSpPr txBox="1"/>
          <p:nvPr/>
        </p:nvSpPr>
        <p:spPr>
          <a:xfrm>
            <a:off x="8392956" y="3778528"/>
            <a:ext cx="372218" cy="369332"/>
          </a:xfrm>
          <a:prstGeom prst="rect">
            <a:avLst/>
          </a:prstGeom>
          <a:noFill/>
        </p:spPr>
        <p:txBody>
          <a:bodyPr wrap="none" rtlCol="0">
            <a:spAutoFit/>
          </a:bodyPr>
          <a:lstStyle/>
          <a:p>
            <a:r>
              <a:rPr lang="de-DE" dirty="0">
                <a:solidFill>
                  <a:schemeClr val="accent1">
                    <a:lumMod val="75000"/>
                  </a:schemeClr>
                </a:solidFill>
              </a:rPr>
              <a:t>5)</a:t>
            </a:r>
          </a:p>
        </p:txBody>
      </p:sp>
      <p:sp>
        <p:nvSpPr>
          <p:cNvPr id="9" name="Textfeld 8">
            <a:extLst>
              <a:ext uri="{FF2B5EF4-FFF2-40B4-BE49-F238E27FC236}">
                <a16:creationId xmlns:a16="http://schemas.microsoft.com/office/drawing/2014/main" id="{56C6596A-F3AA-4C6B-8F1D-918DEFBE6C3F}"/>
              </a:ext>
            </a:extLst>
          </p:cNvPr>
          <p:cNvSpPr txBox="1"/>
          <p:nvPr/>
        </p:nvSpPr>
        <p:spPr>
          <a:xfrm>
            <a:off x="5045608" y="3636112"/>
            <a:ext cx="372218" cy="369332"/>
          </a:xfrm>
          <a:prstGeom prst="rect">
            <a:avLst/>
          </a:prstGeom>
          <a:noFill/>
        </p:spPr>
        <p:txBody>
          <a:bodyPr wrap="none" rtlCol="0">
            <a:spAutoFit/>
          </a:bodyPr>
          <a:lstStyle/>
          <a:p>
            <a:r>
              <a:rPr lang="de-DE" dirty="0">
                <a:solidFill>
                  <a:schemeClr val="accent1">
                    <a:lumMod val="75000"/>
                  </a:schemeClr>
                </a:solidFill>
              </a:rPr>
              <a:t>3)</a:t>
            </a:r>
          </a:p>
        </p:txBody>
      </p:sp>
      <p:sp>
        <p:nvSpPr>
          <p:cNvPr id="10" name="Textfeld 9">
            <a:extLst>
              <a:ext uri="{FF2B5EF4-FFF2-40B4-BE49-F238E27FC236}">
                <a16:creationId xmlns:a16="http://schemas.microsoft.com/office/drawing/2014/main" id="{746DC99C-EF4A-41B1-97C5-0A700598723F}"/>
              </a:ext>
            </a:extLst>
          </p:cNvPr>
          <p:cNvSpPr txBox="1"/>
          <p:nvPr/>
        </p:nvSpPr>
        <p:spPr>
          <a:xfrm>
            <a:off x="4761443" y="4938641"/>
            <a:ext cx="372218" cy="369332"/>
          </a:xfrm>
          <a:prstGeom prst="rect">
            <a:avLst/>
          </a:prstGeom>
          <a:noFill/>
        </p:spPr>
        <p:txBody>
          <a:bodyPr wrap="none" rtlCol="0">
            <a:spAutoFit/>
          </a:bodyPr>
          <a:lstStyle/>
          <a:p>
            <a:r>
              <a:rPr lang="de-DE" dirty="0">
                <a:solidFill>
                  <a:schemeClr val="accent1">
                    <a:lumMod val="75000"/>
                  </a:schemeClr>
                </a:solidFill>
              </a:rPr>
              <a:t>4)</a:t>
            </a:r>
          </a:p>
        </p:txBody>
      </p:sp>
      <p:sp>
        <p:nvSpPr>
          <p:cNvPr id="11" name="Textfeld 10">
            <a:extLst>
              <a:ext uri="{FF2B5EF4-FFF2-40B4-BE49-F238E27FC236}">
                <a16:creationId xmlns:a16="http://schemas.microsoft.com/office/drawing/2014/main" id="{660D5866-C0E1-47FC-BD53-9A8F7FE73AB2}"/>
              </a:ext>
            </a:extLst>
          </p:cNvPr>
          <p:cNvSpPr txBox="1"/>
          <p:nvPr/>
        </p:nvSpPr>
        <p:spPr>
          <a:xfrm>
            <a:off x="5422789" y="2193740"/>
            <a:ext cx="372218" cy="369332"/>
          </a:xfrm>
          <a:prstGeom prst="rect">
            <a:avLst/>
          </a:prstGeom>
          <a:noFill/>
        </p:spPr>
        <p:txBody>
          <a:bodyPr wrap="none" rtlCol="0">
            <a:spAutoFit/>
          </a:bodyPr>
          <a:lstStyle/>
          <a:p>
            <a:r>
              <a:rPr lang="de-DE" dirty="0">
                <a:solidFill>
                  <a:schemeClr val="accent1">
                    <a:lumMod val="75000"/>
                  </a:schemeClr>
                </a:solidFill>
              </a:rPr>
              <a:t>2)</a:t>
            </a:r>
          </a:p>
        </p:txBody>
      </p:sp>
      <p:sp>
        <p:nvSpPr>
          <p:cNvPr id="12" name="Textfeld 11">
            <a:extLst>
              <a:ext uri="{FF2B5EF4-FFF2-40B4-BE49-F238E27FC236}">
                <a16:creationId xmlns:a16="http://schemas.microsoft.com/office/drawing/2014/main" id="{73B44A1B-AF37-4E91-9689-049B18BA2564}"/>
              </a:ext>
            </a:extLst>
          </p:cNvPr>
          <p:cNvSpPr txBox="1"/>
          <p:nvPr/>
        </p:nvSpPr>
        <p:spPr>
          <a:xfrm>
            <a:off x="5417826" y="1445965"/>
            <a:ext cx="372218" cy="369332"/>
          </a:xfrm>
          <a:prstGeom prst="rect">
            <a:avLst/>
          </a:prstGeom>
          <a:noFill/>
        </p:spPr>
        <p:txBody>
          <a:bodyPr wrap="none" rtlCol="0">
            <a:spAutoFit/>
          </a:bodyPr>
          <a:lstStyle/>
          <a:p>
            <a:r>
              <a:rPr lang="de-DE" dirty="0">
                <a:solidFill>
                  <a:schemeClr val="accent1">
                    <a:lumMod val="75000"/>
                  </a:schemeClr>
                </a:solidFill>
              </a:rPr>
              <a:t>1)</a:t>
            </a:r>
          </a:p>
        </p:txBody>
      </p:sp>
      <p:sp>
        <p:nvSpPr>
          <p:cNvPr id="13" name="Textfeld 12">
            <a:extLst>
              <a:ext uri="{FF2B5EF4-FFF2-40B4-BE49-F238E27FC236}">
                <a16:creationId xmlns:a16="http://schemas.microsoft.com/office/drawing/2014/main" id="{3D9AA41B-C58B-4FD1-B9A3-772B72FE5097}"/>
              </a:ext>
            </a:extLst>
          </p:cNvPr>
          <p:cNvSpPr txBox="1"/>
          <p:nvPr/>
        </p:nvSpPr>
        <p:spPr>
          <a:xfrm>
            <a:off x="10546831" y="3820778"/>
            <a:ext cx="372218" cy="369332"/>
          </a:xfrm>
          <a:prstGeom prst="rect">
            <a:avLst/>
          </a:prstGeom>
          <a:noFill/>
        </p:spPr>
        <p:txBody>
          <a:bodyPr wrap="none" rtlCol="0">
            <a:spAutoFit/>
          </a:bodyPr>
          <a:lstStyle/>
          <a:p>
            <a:r>
              <a:rPr lang="de-DE" dirty="0">
                <a:solidFill>
                  <a:schemeClr val="accent1">
                    <a:lumMod val="75000"/>
                  </a:schemeClr>
                </a:solidFill>
              </a:rPr>
              <a:t>6)</a:t>
            </a:r>
          </a:p>
        </p:txBody>
      </p:sp>
    </p:spTree>
    <p:extLst>
      <p:ext uri="{BB962C8B-B14F-4D97-AF65-F5344CB8AC3E}">
        <p14:creationId xmlns:p14="http://schemas.microsoft.com/office/powerpoint/2010/main" val="23325882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66F35D29-D9E9-401D-9E45-1AA5486E5A1F}"/>
              </a:ext>
            </a:extLst>
          </p:cNvPr>
          <p:cNvSpPr>
            <a:spLocks noGrp="1"/>
          </p:cNvSpPr>
          <p:nvPr>
            <p:ph type="title"/>
          </p:nvPr>
        </p:nvSpPr>
        <p:spPr>
          <a:xfrm>
            <a:off x="839789" y="457200"/>
            <a:ext cx="2704690" cy="1600200"/>
          </a:xfrm>
        </p:spPr>
        <p:txBody>
          <a:bodyPr/>
          <a:lstStyle/>
          <a:p>
            <a:r>
              <a:rPr lang="en-US" dirty="0"/>
              <a:t>Info /Use the model</a:t>
            </a:r>
            <a:endParaRPr lang="en-US" noProof="0" dirty="0"/>
          </a:p>
        </p:txBody>
      </p:sp>
      <p:pic>
        <p:nvPicPr>
          <p:cNvPr id="2" name="Inhaltsplatzhalter 1">
            <a:extLst>
              <a:ext uri="{FF2B5EF4-FFF2-40B4-BE49-F238E27FC236}">
                <a16:creationId xmlns:a16="http://schemas.microsoft.com/office/drawing/2014/main" id="{F9385DF1-63B1-4E84-B40C-39581136276A}"/>
              </a:ext>
            </a:extLst>
          </p:cNvPr>
          <p:cNvPicPr>
            <a:picLocks noGrp="1" noChangeAspect="1"/>
          </p:cNvPicPr>
          <p:nvPr>
            <p:ph idx="1"/>
          </p:nvPr>
        </p:nvPicPr>
        <p:blipFill rotWithShape="1">
          <a:blip r:embed="rId2"/>
          <a:srcRect b="26720"/>
          <a:stretch/>
        </p:blipFill>
        <p:spPr>
          <a:xfrm>
            <a:off x="3963521" y="188259"/>
            <a:ext cx="3539779" cy="2374813"/>
          </a:xfrm>
          <a:prstGeom prst="rect">
            <a:avLst/>
          </a:prstGeom>
        </p:spPr>
      </p:pic>
      <p:sp>
        <p:nvSpPr>
          <p:cNvPr id="7" name="Textplatzhalter 5">
            <a:extLst>
              <a:ext uri="{FF2B5EF4-FFF2-40B4-BE49-F238E27FC236}">
                <a16:creationId xmlns:a16="http://schemas.microsoft.com/office/drawing/2014/main" id="{5111B6FC-A20E-4E65-9B06-C3724AB150D8}"/>
              </a:ext>
            </a:extLst>
          </p:cNvPr>
          <p:cNvSpPr>
            <a:spLocks noGrp="1"/>
          </p:cNvSpPr>
          <p:nvPr>
            <p:ph type="body" sz="half" idx="2"/>
          </p:nvPr>
        </p:nvSpPr>
        <p:spPr>
          <a:xfrm>
            <a:off x="839788" y="2057400"/>
            <a:ext cx="2705100" cy="3811588"/>
          </a:xfrm>
        </p:spPr>
        <p:txBody>
          <a:bodyPr>
            <a:normAutofit lnSpcReduction="10000"/>
          </a:bodyPr>
          <a:lstStyle/>
          <a:p>
            <a:r>
              <a:rPr lang="en-AU" dirty="0"/>
              <a:t>With the series controller in 2) as for the shunt controller the current of the controller is flowing through the filters at 3), (which are theoretical changeable but not recommend for the here presented control). and the transformer in 4) the values of this transformer can be changed here. It is also possible to switch on the scopes. Additional it is possible to bypass the transformer for example to try out the shunt controller on its own.</a:t>
            </a:r>
          </a:p>
        </p:txBody>
      </p:sp>
      <p:pic>
        <p:nvPicPr>
          <p:cNvPr id="6" name="Grafik 5">
            <a:extLst>
              <a:ext uri="{FF2B5EF4-FFF2-40B4-BE49-F238E27FC236}">
                <a16:creationId xmlns:a16="http://schemas.microsoft.com/office/drawing/2014/main" id="{5E0A8FCC-A6BD-4E40-8714-6411855D7C7B}"/>
              </a:ext>
            </a:extLst>
          </p:cNvPr>
          <p:cNvPicPr>
            <a:picLocks noChangeAspect="1"/>
          </p:cNvPicPr>
          <p:nvPr/>
        </p:nvPicPr>
        <p:blipFill>
          <a:blip r:embed="rId3"/>
          <a:stretch>
            <a:fillRect/>
          </a:stretch>
        </p:blipFill>
        <p:spPr>
          <a:xfrm>
            <a:off x="4941824" y="3295321"/>
            <a:ext cx="4364725" cy="2914650"/>
          </a:xfrm>
          <a:prstGeom prst="rect">
            <a:avLst/>
          </a:prstGeom>
        </p:spPr>
      </p:pic>
      <p:sp>
        <p:nvSpPr>
          <p:cNvPr id="8" name="Textfeld 7">
            <a:extLst>
              <a:ext uri="{FF2B5EF4-FFF2-40B4-BE49-F238E27FC236}">
                <a16:creationId xmlns:a16="http://schemas.microsoft.com/office/drawing/2014/main" id="{D1B61866-FCF8-4383-A07B-B327D340BD50}"/>
              </a:ext>
            </a:extLst>
          </p:cNvPr>
          <p:cNvSpPr txBox="1"/>
          <p:nvPr/>
        </p:nvSpPr>
        <p:spPr>
          <a:xfrm>
            <a:off x="7503300" y="2993043"/>
            <a:ext cx="372218" cy="369332"/>
          </a:xfrm>
          <a:prstGeom prst="rect">
            <a:avLst/>
          </a:prstGeom>
          <a:noFill/>
        </p:spPr>
        <p:txBody>
          <a:bodyPr wrap="none" rtlCol="0">
            <a:spAutoFit/>
          </a:bodyPr>
          <a:lstStyle/>
          <a:p>
            <a:r>
              <a:rPr lang="de-DE" dirty="0">
                <a:solidFill>
                  <a:schemeClr val="accent1">
                    <a:lumMod val="75000"/>
                  </a:schemeClr>
                </a:solidFill>
              </a:rPr>
              <a:t>5)</a:t>
            </a:r>
          </a:p>
        </p:txBody>
      </p:sp>
      <p:sp>
        <p:nvSpPr>
          <p:cNvPr id="10" name="Textfeld 9">
            <a:extLst>
              <a:ext uri="{FF2B5EF4-FFF2-40B4-BE49-F238E27FC236}">
                <a16:creationId xmlns:a16="http://schemas.microsoft.com/office/drawing/2014/main" id="{746DC99C-EF4A-41B1-97C5-0A700598723F}"/>
              </a:ext>
            </a:extLst>
          </p:cNvPr>
          <p:cNvSpPr txBox="1"/>
          <p:nvPr/>
        </p:nvSpPr>
        <p:spPr>
          <a:xfrm>
            <a:off x="9306549" y="2394929"/>
            <a:ext cx="372218" cy="369332"/>
          </a:xfrm>
          <a:prstGeom prst="rect">
            <a:avLst/>
          </a:prstGeom>
          <a:noFill/>
        </p:spPr>
        <p:txBody>
          <a:bodyPr wrap="none" rtlCol="0">
            <a:spAutoFit/>
          </a:bodyPr>
          <a:lstStyle/>
          <a:p>
            <a:r>
              <a:rPr lang="de-DE" dirty="0">
                <a:solidFill>
                  <a:schemeClr val="accent1">
                    <a:lumMod val="75000"/>
                  </a:schemeClr>
                </a:solidFill>
              </a:rPr>
              <a:t>4)</a:t>
            </a:r>
          </a:p>
        </p:txBody>
      </p:sp>
      <p:sp>
        <p:nvSpPr>
          <p:cNvPr id="11" name="Textfeld 10">
            <a:extLst>
              <a:ext uri="{FF2B5EF4-FFF2-40B4-BE49-F238E27FC236}">
                <a16:creationId xmlns:a16="http://schemas.microsoft.com/office/drawing/2014/main" id="{660D5866-C0E1-47FC-BD53-9A8F7FE73AB2}"/>
              </a:ext>
            </a:extLst>
          </p:cNvPr>
          <p:cNvSpPr txBox="1"/>
          <p:nvPr/>
        </p:nvSpPr>
        <p:spPr>
          <a:xfrm>
            <a:off x="5547301" y="2050522"/>
            <a:ext cx="372218" cy="369332"/>
          </a:xfrm>
          <a:prstGeom prst="rect">
            <a:avLst/>
          </a:prstGeom>
          <a:noFill/>
        </p:spPr>
        <p:txBody>
          <a:bodyPr wrap="none" rtlCol="0">
            <a:spAutoFit/>
          </a:bodyPr>
          <a:lstStyle/>
          <a:p>
            <a:r>
              <a:rPr lang="de-DE" dirty="0">
                <a:solidFill>
                  <a:schemeClr val="accent1">
                    <a:lumMod val="75000"/>
                  </a:schemeClr>
                </a:solidFill>
              </a:rPr>
              <a:t>2)</a:t>
            </a:r>
          </a:p>
        </p:txBody>
      </p:sp>
      <p:sp>
        <p:nvSpPr>
          <p:cNvPr id="12" name="Textfeld 11">
            <a:extLst>
              <a:ext uri="{FF2B5EF4-FFF2-40B4-BE49-F238E27FC236}">
                <a16:creationId xmlns:a16="http://schemas.microsoft.com/office/drawing/2014/main" id="{73B44A1B-AF37-4E91-9689-049B18BA2564}"/>
              </a:ext>
            </a:extLst>
          </p:cNvPr>
          <p:cNvSpPr txBox="1"/>
          <p:nvPr/>
        </p:nvSpPr>
        <p:spPr>
          <a:xfrm>
            <a:off x="5417826" y="1445965"/>
            <a:ext cx="372218" cy="369332"/>
          </a:xfrm>
          <a:prstGeom prst="rect">
            <a:avLst/>
          </a:prstGeom>
          <a:noFill/>
        </p:spPr>
        <p:txBody>
          <a:bodyPr wrap="none" rtlCol="0">
            <a:spAutoFit/>
          </a:bodyPr>
          <a:lstStyle/>
          <a:p>
            <a:r>
              <a:rPr lang="de-DE" dirty="0">
                <a:solidFill>
                  <a:schemeClr val="accent1">
                    <a:lumMod val="75000"/>
                  </a:schemeClr>
                </a:solidFill>
              </a:rPr>
              <a:t>1)</a:t>
            </a:r>
          </a:p>
        </p:txBody>
      </p:sp>
      <p:pic>
        <p:nvPicPr>
          <p:cNvPr id="5" name="Grafik 4">
            <a:extLst>
              <a:ext uri="{FF2B5EF4-FFF2-40B4-BE49-F238E27FC236}">
                <a16:creationId xmlns:a16="http://schemas.microsoft.com/office/drawing/2014/main" id="{33676AE3-FD19-4371-AD98-AA0A2AC76065}"/>
              </a:ext>
            </a:extLst>
          </p:cNvPr>
          <p:cNvPicPr>
            <a:picLocks noChangeAspect="1"/>
          </p:cNvPicPr>
          <p:nvPr/>
        </p:nvPicPr>
        <p:blipFill rotWithShape="1">
          <a:blip r:embed="rId4"/>
          <a:srcRect t="41791"/>
          <a:stretch/>
        </p:blipFill>
        <p:spPr>
          <a:xfrm>
            <a:off x="7730904" y="341866"/>
            <a:ext cx="3895725" cy="2600331"/>
          </a:xfrm>
          <a:prstGeom prst="rect">
            <a:avLst/>
          </a:prstGeom>
        </p:spPr>
      </p:pic>
      <p:sp>
        <p:nvSpPr>
          <p:cNvPr id="9" name="Textfeld 8">
            <a:extLst>
              <a:ext uri="{FF2B5EF4-FFF2-40B4-BE49-F238E27FC236}">
                <a16:creationId xmlns:a16="http://schemas.microsoft.com/office/drawing/2014/main" id="{56C6596A-F3AA-4C6B-8F1D-918DEFBE6C3F}"/>
              </a:ext>
            </a:extLst>
          </p:cNvPr>
          <p:cNvSpPr txBox="1"/>
          <p:nvPr/>
        </p:nvSpPr>
        <p:spPr>
          <a:xfrm>
            <a:off x="10052579" y="854757"/>
            <a:ext cx="372218" cy="369332"/>
          </a:xfrm>
          <a:prstGeom prst="rect">
            <a:avLst/>
          </a:prstGeom>
          <a:noFill/>
        </p:spPr>
        <p:txBody>
          <a:bodyPr wrap="none" rtlCol="0">
            <a:spAutoFit/>
          </a:bodyPr>
          <a:lstStyle/>
          <a:p>
            <a:r>
              <a:rPr lang="de-DE" dirty="0">
                <a:solidFill>
                  <a:schemeClr val="accent1">
                    <a:lumMod val="75000"/>
                  </a:schemeClr>
                </a:solidFill>
              </a:rPr>
              <a:t>3)</a:t>
            </a:r>
          </a:p>
        </p:txBody>
      </p:sp>
      <p:sp>
        <p:nvSpPr>
          <p:cNvPr id="13" name="Textfeld 12">
            <a:extLst>
              <a:ext uri="{FF2B5EF4-FFF2-40B4-BE49-F238E27FC236}">
                <a16:creationId xmlns:a16="http://schemas.microsoft.com/office/drawing/2014/main" id="{FF1945AC-6544-4CD3-BFF0-65D04ACBA4F3}"/>
              </a:ext>
            </a:extLst>
          </p:cNvPr>
          <p:cNvSpPr txBox="1"/>
          <p:nvPr/>
        </p:nvSpPr>
        <p:spPr>
          <a:xfrm>
            <a:off x="8283230" y="5180431"/>
            <a:ext cx="372218" cy="369332"/>
          </a:xfrm>
          <a:prstGeom prst="rect">
            <a:avLst/>
          </a:prstGeom>
          <a:noFill/>
        </p:spPr>
        <p:txBody>
          <a:bodyPr wrap="none" rtlCol="0">
            <a:spAutoFit/>
          </a:bodyPr>
          <a:lstStyle/>
          <a:p>
            <a:r>
              <a:rPr lang="de-DE" dirty="0">
                <a:solidFill>
                  <a:schemeClr val="accent1">
                    <a:lumMod val="75000"/>
                  </a:schemeClr>
                </a:solidFill>
              </a:rPr>
              <a:t>4)</a:t>
            </a:r>
          </a:p>
        </p:txBody>
      </p:sp>
    </p:spTree>
    <p:extLst>
      <p:ext uri="{BB962C8B-B14F-4D97-AF65-F5344CB8AC3E}">
        <p14:creationId xmlns:p14="http://schemas.microsoft.com/office/powerpoint/2010/main" val="11027260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66F35D29-D9E9-401D-9E45-1AA5486E5A1F}"/>
              </a:ext>
            </a:extLst>
          </p:cNvPr>
          <p:cNvSpPr>
            <a:spLocks noGrp="1"/>
          </p:cNvSpPr>
          <p:nvPr>
            <p:ph type="title"/>
          </p:nvPr>
        </p:nvSpPr>
        <p:spPr>
          <a:xfrm>
            <a:off x="839789" y="457200"/>
            <a:ext cx="2704690" cy="1600200"/>
          </a:xfrm>
        </p:spPr>
        <p:txBody>
          <a:bodyPr>
            <a:normAutofit/>
          </a:bodyPr>
          <a:lstStyle/>
          <a:p>
            <a:r>
              <a:rPr lang="en-US" dirty="0"/>
              <a:t>Use</a:t>
            </a:r>
            <a:br>
              <a:rPr lang="en-US" dirty="0"/>
            </a:br>
            <a:r>
              <a:rPr lang="en-US" dirty="0"/>
              <a:t>Some further possibilities</a:t>
            </a:r>
            <a:endParaRPr lang="en-US" noProof="0" dirty="0"/>
          </a:p>
        </p:txBody>
      </p:sp>
      <p:sp>
        <p:nvSpPr>
          <p:cNvPr id="5" name="Inhaltsplatzhalter 4">
            <a:extLst>
              <a:ext uri="{FF2B5EF4-FFF2-40B4-BE49-F238E27FC236}">
                <a16:creationId xmlns:a16="http://schemas.microsoft.com/office/drawing/2014/main" id="{E5B993E7-5344-4037-A32D-EDA0DB7BF1D9}"/>
              </a:ext>
            </a:extLst>
          </p:cNvPr>
          <p:cNvSpPr>
            <a:spLocks noGrp="1"/>
          </p:cNvSpPr>
          <p:nvPr>
            <p:ph idx="1"/>
          </p:nvPr>
        </p:nvSpPr>
        <p:spPr>
          <a:xfrm>
            <a:off x="3667027" y="457201"/>
            <a:ext cx="8220173" cy="6141562"/>
          </a:xfrm>
        </p:spPr>
        <p:txBody>
          <a:bodyPr/>
          <a:lstStyle/>
          <a:p>
            <a:endParaRPr lang="de-DE" dirty="0"/>
          </a:p>
        </p:txBody>
      </p:sp>
      <p:sp>
        <p:nvSpPr>
          <p:cNvPr id="6" name="Textplatzhalter 5">
            <a:extLst>
              <a:ext uri="{FF2B5EF4-FFF2-40B4-BE49-F238E27FC236}">
                <a16:creationId xmlns:a16="http://schemas.microsoft.com/office/drawing/2014/main" id="{1168BC78-31CF-4A70-9203-3BA386BB42CB}"/>
              </a:ext>
            </a:extLst>
          </p:cNvPr>
          <p:cNvSpPr>
            <a:spLocks noGrp="1"/>
          </p:cNvSpPr>
          <p:nvPr>
            <p:ph type="body" sz="half" idx="2"/>
          </p:nvPr>
        </p:nvSpPr>
        <p:spPr>
          <a:xfrm>
            <a:off x="839788" y="2057400"/>
            <a:ext cx="4951412" cy="3811588"/>
          </a:xfrm>
        </p:spPr>
        <p:txBody>
          <a:bodyPr/>
          <a:lstStyle/>
          <a:p>
            <a:r>
              <a:rPr lang="en-AU" dirty="0"/>
              <a:t>Look at the model again.</a:t>
            </a:r>
          </a:p>
          <a:p>
            <a:r>
              <a:rPr lang="en-AU" dirty="0"/>
              <a:t>Now you can try your own modifications</a:t>
            </a:r>
          </a:p>
          <a:p>
            <a:r>
              <a:rPr lang="en-AU" dirty="0"/>
              <a:t>Try to add and change the blocks for different harmonic control</a:t>
            </a:r>
          </a:p>
          <a:p>
            <a:r>
              <a:rPr lang="en-AU" dirty="0"/>
              <a:t>Try another length of line model</a:t>
            </a:r>
          </a:p>
          <a:p>
            <a:r>
              <a:rPr lang="en-AU" dirty="0"/>
              <a:t>Try to change the transformer of the series path</a:t>
            </a:r>
          </a:p>
          <a:p>
            <a:r>
              <a:rPr lang="en-AU" dirty="0"/>
              <a:t>Try different reactive power controls</a:t>
            </a:r>
          </a:p>
          <a:p>
            <a:r>
              <a:rPr lang="en-AU" dirty="0"/>
              <a:t>Try different filter and parameter for your control</a:t>
            </a:r>
          </a:p>
          <a:p>
            <a:endParaRPr lang="en-AU" dirty="0"/>
          </a:p>
          <a:p>
            <a:r>
              <a:rPr lang="en-AU" dirty="0"/>
              <a:t>Change the scenarios for your controls </a:t>
            </a:r>
            <a:r>
              <a:rPr lang="en-AU" dirty="0">
                <a:sym typeface="Wingdings" panose="05000000000000000000" pitchFamily="2" charset="2"/>
              </a:rPr>
              <a:t></a:t>
            </a:r>
            <a:endParaRPr lang="en-AU" dirty="0"/>
          </a:p>
          <a:p>
            <a:endParaRPr lang="en-AU" dirty="0"/>
          </a:p>
        </p:txBody>
      </p:sp>
    </p:spTree>
    <p:extLst>
      <p:ext uri="{BB962C8B-B14F-4D97-AF65-F5344CB8AC3E}">
        <p14:creationId xmlns:p14="http://schemas.microsoft.com/office/powerpoint/2010/main" val="42515584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66F35D29-D9E9-401D-9E45-1AA5486E5A1F}"/>
              </a:ext>
            </a:extLst>
          </p:cNvPr>
          <p:cNvSpPr>
            <a:spLocks noGrp="1"/>
          </p:cNvSpPr>
          <p:nvPr>
            <p:ph type="title"/>
          </p:nvPr>
        </p:nvSpPr>
        <p:spPr>
          <a:xfrm>
            <a:off x="839789" y="457200"/>
            <a:ext cx="2704690" cy="1600200"/>
          </a:xfrm>
        </p:spPr>
        <p:txBody>
          <a:bodyPr/>
          <a:lstStyle/>
          <a:p>
            <a:r>
              <a:rPr lang="en-US" noProof="0" dirty="0"/>
              <a:t>Thanks for your attention!</a:t>
            </a:r>
          </a:p>
        </p:txBody>
      </p:sp>
      <p:sp>
        <p:nvSpPr>
          <p:cNvPr id="5" name="Inhaltsplatzhalter 4">
            <a:extLst>
              <a:ext uri="{FF2B5EF4-FFF2-40B4-BE49-F238E27FC236}">
                <a16:creationId xmlns:a16="http://schemas.microsoft.com/office/drawing/2014/main" id="{E5B993E7-5344-4037-A32D-EDA0DB7BF1D9}"/>
              </a:ext>
            </a:extLst>
          </p:cNvPr>
          <p:cNvSpPr>
            <a:spLocks noGrp="1"/>
          </p:cNvSpPr>
          <p:nvPr>
            <p:ph idx="1"/>
          </p:nvPr>
        </p:nvSpPr>
        <p:spPr>
          <a:xfrm>
            <a:off x="3667027" y="457201"/>
            <a:ext cx="8220173" cy="6141562"/>
          </a:xfrm>
        </p:spPr>
        <p:txBody>
          <a:bodyPr/>
          <a:lstStyle/>
          <a:p>
            <a:endParaRPr lang="de-DE" dirty="0"/>
          </a:p>
        </p:txBody>
      </p:sp>
      <p:sp>
        <p:nvSpPr>
          <p:cNvPr id="6" name="Textplatzhalter 5">
            <a:extLst>
              <a:ext uri="{FF2B5EF4-FFF2-40B4-BE49-F238E27FC236}">
                <a16:creationId xmlns:a16="http://schemas.microsoft.com/office/drawing/2014/main" id="{1168BC78-31CF-4A70-9203-3BA386BB42CB}"/>
              </a:ext>
            </a:extLst>
          </p:cNvPr>
          <p:cNvSpPr>
            <a:spLocks noGrp="1"/>
          </p:cNvSpPr>
          <p:nvPr>
            <p:ph type="body" sz="half" idx="2"/>
          </p:nvPr>
        </p:nvSpPr>
        <p:spPr>
          <a:xfrm>
            <a:off x="839788" y="2057400"/>
            <a:ext cx="2704691" cy="3811588"/>
          </a:xfrm>
        </p:spPr>
        <p:txBody>
          <a:bodyPr/>
          <a:lstStyle/>
          <a:p>
            <a:endParaRPr lang="de-DE" dirty="0"/>
          </a:p>
        </p:txBody>
      </p:sp>
    </p:spTree>
    <p:extLst>
      <p:ext uri="{BB962C8B-B14F-4D97-AF65-F5344CB8AC3E}">
        <p14:creationId xmlns:p14="http://schemas.microsoft.com/office/powerpoint/2010/main" val="937738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66F35D29-D9E9-401D-9E45-1AA5486E5A1F}"/>
              </a:ext>
            </a:extLst>
          </p:cNvPr>
          <p:cNvSpPr>
            <a:spLocks noGrp="1"/>
          </p:cNvSpPr>
          <p:nvPr>
            <p:ph type="title"/>
          </p:nvPr>
        </p:nvSpPr>
        <p:spPr>
          <a:xfrm>
            <a:off x="839789" y="457200"/>
            <a:ext cx="2704690" cy="1600200"/>
          </a:xfrm>
        </p:spPr>
        <p:txBody>
          <a:bodyPr>
            <a:normAutofit fontScale="90000"/>
          </a:bodyPr>
          <a:lstStyle/>
          <a:p>
            <a:br>
              <a:rPr lang="en-US" noProof="0" dirty="0"/>
            </a:br>
            <a:br>
              <a:rPr lang="en-US" noProof="0" dirty="0"/>
            </a:br>
            <a:r>
              <a:rPr lang="en-US" dirty="0"/>
              <a:t>Use</a:t>
            </a:r>
            <a:br>
              <a:rPr lang="en-US" dirty="0"/>
            </a:br>
            <a:r>
              <a:rPr lang="en-US" noProof="0" dirty="0"/>
              <a:t>Files</a:t>
            </a:r>
          </a:p>
        </p:txBody>
      </p:sp>
      <p:pic>
        <p:nvPicPr>
          <p:cNvPr id="2" name="Inhaltsplatzhalter 1">
            <a:extLst>
              <a:ext uri="{FF2B5EF4-FFF2-40B4-BE49-F238E27FC236}">
                <a16:creationId xmlns:a16="http://schemas.microsoft.com/office/drawing/2014/main" id="{A89542A1-2019-4A5C-AF30-709EAC94D5BB}"/>
              </a:ext>
            </a:extLst>
          </p:cNvPr>
          <p:cNvPicPr>
            <a:picLocks noGrp="1" noChangeAspect="1"/>
          </p:cNvPicPr>
          <p:nvPr>
            <p:ph idx="1"/>
          </p:nvPr>
        </p:nvPicPr>
        <p:blipFill>
          <a:blip r:embed="rId2"/>
          <a:stretch>
            <a:fillRect/>
          </a:stretch>
        </p:blipFill>
        <p:spPr>
          <a:xfrm>
            <a:off x="3667125" y="1893972"/>
            <a:ext cx="8220075" cy="2298085"/>
          </a:xfrm>
          <a:prstGeom prst="rect">
            <a:avLst/>
          </a:prstGeom>
        </p:spPr>
      </p:pic>
      <p:sp>
        <p:nvSpPr>
          <p:cNvPr id="6" name="Textplatzhalter 5">
            <a:extLst>
              <a:ext uri="{FF2B5EF4-FFF2-40B4-BE49-F238E27FC236}">
                <a16:creationId xmlns:a16="http://schemas.microsoft.com/office/drawing/2014/main" id="{1168BC78-31CF-4A70-9203-3BA386BB42CB}"/>
              </a:ext>
            </a:extLst>
          </p:cNvPr>
          <p:cNvSpPr>
            <a:spLocks noGrp="1"/>
          </p:cNvSpPr>
          <p:nvPr>
            <p:ph type="body" sz="half" idx="2"/>
          </p:nvPr>
        </p:nvSpPr>
        <p:spPr>
          <a:xfrm>
            <a:off x="839788" y="2057400"/>
            <a:ext cx="2704691" cy="3811588"/>
          </a:xfrm>
        </p:spPr>
        <p:txBody>
          <a:bodyPr/>
          <a:lstStyle/>
          <a:p>
            <a:pPr marL="342900" indent="-342900">
              <a:buAutoNum type="arabicParenR"/>
            </a:pPr>
            <a:r>
              <a:rPr lang="en-US" noProof="0" dirty="0"/>
              <a:t>Please read the license document </a:t>
            </a:r>
            <a:r>
              <a:rPr lang="en-US" dirty="0"/>
              <a:t>first</a:t>
            </a:r>
            <a:endParaRPr lang="en-US" noProof="0" dirty="0"/>
          </a:p>
          <a:p>
            <a:pPr marL="342900" indent="-342900">
              <a:buAutoNum type="arabicParenR"/>
            </a:pPr>
            <a:r>
              <a:rPr lang="en-US" noProof="0" dirty="0"/>
              <a:t>You can start now the </a:t>
            </a:r>
            <a:r>
              <a:rPr lang="en-US" dirty="0"/>
              <a:t>a</a:t>
            </a:r>
            <a:r>
              <a:rPr lang="en-US" noProof="0" dirty="0"/>
              <a:t>pp with the name ‚</a:t>
            </a:r>
            <a:r>
              <a:rPr lang="en-US" noProof="0" dirty="0" err="1"/>
              <a:t>Runner_Szenarien.mlapp</a:t>
            </a:r>
            <a:r>
              <a:rPr lang="en-US" noProof="0" dirty="0"/>
              <a:t>‘ with a double-click (or right click and chose start with </a:t>
            </a:r>
            <a:r>
              <a:rPr lang="en-US" noProof="0" dirty="0" err="1"/>
              <a:t>Matlab</a:t>
            </a:r>
            <a:r>
              <a:rPr lang="en-US" noProof="0" dirty="0"/>
              <a:t> 2020b)</a:t>
            </a:r>
          </a:p>
          <a:p>
            <a:pPr marL="342900" indent="-342900">
              <a:buAutoNum type="arabicParenR"/>
            </a:pPr>
            <a:r>
              <a:rPr lang="en-US" dirty="0"/>
              <a:t>If there is a App designer screen, run the app!</a:t>
            </a:r>
            <a:endParaRPr lang="en-US" noProof="0" dirty="0"/>
          </a:p>
          <a:p>
            <a:pPr marL="342900" indent="-342900">
              <a:buAutoNum type="arabicParenR"/>
            </a:pPr>
            <a:endParaRPr lang="en-US" noProof="0" dirty="0"/>
          </a:p>
          <a:p>
            <a:endParaRPr lang="en-US" noProof="0" dirty="0"/>
          </a:p>
        </p:txBody>
      </p:sp>
      <p:sp>
        <p:nvSpPr>
          <p:cNvPr id="3" name="Textfeld 2">
            <a:extLst>
              <a:ext uri="{FF2B5EF4-FFF2-40B4-BE49-F238E27FC236}">
                <a16:creationId xmlns:a16="http://schemas.microsoft.com/office/drawing/2014/main" id="{DA4F1980-BDD2-4D22-A8E9-9EC5E5517B20}"/>
              </a:ext>
            </a:extLst>
          </p:cNvPr>
          <p:cNvSpPr txBox="1"/>
          <p:nvPr/>
        </p:nvSpPr>
        <p:spPr>
          <a:xfrm>
            <a:off x="3667125" y="72479"/>
            <a:ext cx="4433714" cy="769441"/>
          </a:xfrm>
          <a:prstGeom prst="rect">
            <a:avLst/>
          </a:prstGeom>
          <a:noFill/>
        </p:spPr>
        <p:txBody>
          <a:bodyPr wrap="none" rtlCol="0">
            <a:spAutoFit/>
          </a:bodyPr>
          <a:lstStyle/>
          <a:p>
            <a:r>
              <a:rPr lang="en-US" sz="4400" b="1" dirty="0"/>
              <a:t>How to first steps:</a:t>
            </a:r>
            <a:endParaRPr lang="de-DE" sz="4400" b="1" dirty="0"/>
          </a:p>
        </p:txBody>
      </p:sp>
      <p:pic>
        <p:nvPicPr>
          <p:cNvPr id="7" name="Grafik 6">
            <a:extLst>
              <a:ext uri="{FF2B5EF4-FFF2-40B4-BE49-F238E27FC236}">
                <a16:creationId xmlns:a16="http://schemas.microsoft.com/office/drawing/2014/main" id="{8F618068-9DCD-412D-8DB2-6494C15805E2}"/>
              </a:ext>
            </a:extLst>
          </p:cNvPr>
          <p:cNvPicPr>
            <a:picLocks noChangeAspect="1"/>
          </p:cNvPicPr>
          <p:nvPr/>
        </p:nvPicPr>
        <p:blipFill>
          <a:blip r:embed="rId3"/>
          <a:stretch>
            <a:fillRect/>
          </a:stretch>
        </p:blipFill>
        <p:spPr>
          <a:xfrm>
            <a:off x="3926541" y="4255618"/>
            <a:ext cx="5020235" cy="2529903"/>
          </a:xfrm>
          <a:prstGeom prst="rect">
            <a:avLst/>
          </a:prstGeom>
        </p:spPr>
      </p:pic>
      <p:cxnSp>
        <p:nvCxnSpPr>
          <p:cNvPr id="8" name="Gerade Verbindung mit Pfeil 7">
            <a:extLst>
              <a:ext uri="{FF2B5EF4-FFF2-40B4-BE49-F238E27FC236}">
                <a16:creationId xmlns:a16="http://schemas.microsoft.com/office/drawing/2014/main" id="{79EFF6B7-A3AC-4A1C-9B42-A2415008C339}"/>
              </a:ext>
            </a:extLst>
          </p:cNvPr>
          <p:cNvCxnSpPr>
            <a:cxnSpLocks/>
          </p:cNvCxnSpPr>
          <p:nvPr/>
        </p:nvCxnSpPr>
        <p:spPr>
          <a:xfrm flipH="1" flipV="1">
            <a:off x="5137426" y="4474183"/>
            <a:ext cx="509138" cy="16771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9" name="Textfeld 8">
            <a:extLst>
              <a:ext uri="{FF2B5EF4-FFF2-40B4-BE49-F238E27FC236}">
                <a16:creationId xmlns:a16="http://schemas.microsoft.com/office/drawing/2014/main" id="{FD2DFD65-92A7-4A39-877D-556372024253}"/>
              </a:ext>
            </a:extLst>
          </p:cNvPr>
          <p:cNvSpPr txBox="1"/>
          <p:nvPr/>
        </p:nvSpPr>
        <p:spPr>
          <a:xfrm>
            <a:off x="5646564" y="4474183"/>
            <a:ext cx="372218" cy="369332"/>
          </a:xfrm>
          <a:prstGeom prst="rect">
            <a:avLst/>
          </a:prstGeom>
          <a:noFill/>
        </p:spPr>
        <p:txBody>
          <a:bodyPr wrap="none" rtlCol="0">
            <a:spAutoFit/>
          </a:bodyPr>
          <a:lstStyle/>
          <a:p>
            <a:r>
              <a:rPr lang="de-DE" dirty="0">
                <a:solidFill>
                  <a:schemeClr val="accent1">
                    <a:lumMod val="75000"/>
                  </a:schemeClr>
                </a:solidFill>
              </a:rPr>
              <a:t>3)</a:t>
            </a:r>
          </a:p>
        </p:txBody>
      </p:sp>
    </p:spTree>
    <p:extLst>
      <p:ext uri="{BB962C8B-B14F-4D97-AF65-F5344CB8AC3E}">
        <p14:creationId xmlns:p14="http://schemas.microsoft.com/office/powerpoint/2010/main" val="22852802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66F35D29-D9E9-401D-9E45-1AA5486E5A1F}"/>
              </a:ext>
            </a:extLst>
          </p:cNvPr>
          <p:cNvSpPr>
            <a:spLocks noGrp="1"/>
          </p:cNvSpPr>
          <p:nvPr>
            <p:ph type="title"/>
          </p:nvPr>
        </p:nvSpPr>
        <p:spPr>
          <a:xfrm>
            <a:off x="839789" y="457200"/>
            <a:ext cx="2704690" cy="1600200"/>
          </a:xfrm>
        </p:spPr>
        <p:txBody>
          <a:bodyPr/>
          <a:lstStyle/>
          <a:p>
            <a:r>
              <a:rPr lang="en-US" noProof="0" dirty="0"/>
              <a:t>Info</a:t>
            </a:r>
          </a:p>
        </p:txBody>
      </p:sp>
      <p:pic>
        <p:nvPicPr>
          <p:cNvPr id="2" name="Inhaltsplatzhalter 1">
            <a:extLst>
              <a:ext uri="{FF2B5EF4-FFF2-40B4-BE49-F238E27FC236}">
                <a16:creationId xmlns:a16="http://schemas.microsoft.com/office/drawing/2014/main" id="{2C97F279-708A-4896-BB51-81C95AB8E0E2}"/>
              </a:ext>
            </a:extLst>
          </p:cNvPr>
          <p:cNvPicPr>
            <a:picLocks noGrp="1" noChangeAspect="1"/>
          </p:cNvPicPr>
          <p:nvPr>
            <p:ph idx="1"/>
          </p:nvPr>
        </p:nvPicPr>
        <p:blipFill>
          <a:blip r:embed="rId2"/>
          <a:stretch>
            <a:fillRect/>
          </a:stretch>
        </p:blipFill>
        <p:spPr>
          <a:xfrm>
            <a:off x="3667125" y="1297667"/>
            <a:ext cx="8220075" cy="4461103"/>
          </a:xfrm>
          <a:prstGeom prst="rect">
            <a:avLst/>
          </a:prstGeom>
        </p:spPr>
      </p:pic>
      <p:sp>
        <p:nvSpPr>
          <p:cNvPr id="6" name="Textplatzhalter 5">
            <a:extLst>
              <a:ext uri="{FF2B5EF4-FFF2-40B4-BE49-F238E27FC236}">
                <a16:creationId xmlns:a16="http://schemas.microsoft.com/office/drawing/2014/main" id="{1168BC78-31CF-4A70-9203-3BA386BB42CB}"/>
              </a:ext>
            </a:extLst>
          </p:cNvPr>
          <p:cNvSpPr>
            <a:spLocks noGrp="1"/>
          </p:cNvSpPr>
          <p:nvPr>
            <p:ph type="body" sz="half" idx="2"/>
          </p:nvPr>
        </p:nvSpPr>
        <p:spPr>
          <a:xfrm>
            <a:off x="839788" y="2057400"/>
            <a:ext cx="2704691" cy="3811588"/>
          </a:xfrm>
        </p:spPr>
        <p:txBody>
          <a:bodyPr/>
          <a:lstStyle/>
          <a:p>
            <a:r>
              <a:rPr lang="en-US" noProof="0" dirty="0"/>
              <a:t>MATLAB will start and this app Screen is displayed…</a:t>
            </a:r>
          </a:p>
          <a:p>
            <a:endParaRPr lang="en-US" noProof="0" dirty="0"/>
          </a:p>
          <a:p>
            <a:r>
              <a:rPr lang="en-US" noProof="0" dirty="0"/>
              <a:t>This app you can use for the read in of scenarios and to save results of the scopes in the model without opening the model</a:t>
            </a:r>
          </a:p>
        </p:txBody>
      </p:sp>
    </p:spTree>
    <p:extLst>
      <p:ext uri="{BB962C8B-B14F-4D97-AF65-F5344CB8AC3E}">
        <p14:creationId xmlns:p14="http://schemas.microsoft.com/office/powerpoint/2010/main" val="42085866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nhaltsplatzhalter 2">
            <a:extLst>
              <a:ext uri="{FF2B5EF4-FFF2-40B4-BE49-F238E27FC236}">
                <a16:creationId xmlns:a16="http://schemas.microsoft.com/office/drawing/2014/main" id="{C6C09207-F88B-46EB-966C-C245C15F71FA}"/>
              </a:ext>
            </a:extLst>
          </p:cNvPr>
          <p:cNvPicPr>
            <a:picLocks noGrp="1" noChangeAspect="1"/>
          </p:cNvPicPr>
          <p:nvPr>
            <p:ph idx="1"/>
          </p:nvPr>
        </p:nvPicPr>
        <p:blipFill>
          <a:blip r:embed="rId2"/>
          <a:stretch>
            <a:fillRect/>
          </a:stretch>
        </p:blipFill>
        <p:spPr>
          <a:xfrm>
            <a:off x="3667125" y="1297667"/>
            <a:ext cx="8220075" cy="4461103"/>
          </a:xfrm>
          <a:prstGeom prst="rect">
            <a:avLst/>
          </a:prstGeom>
        </p:spPr>
      </p:pic>
      <p:pic>
        <p:nvPicPr>
          <p:cNvPr id="7" name="Grafik 6">
            <a:extLst>
              <a:ext uri="{FF2B5EF4-FFF2-40B4-BE49-F238E27FC236}">
                <a16:creationId xmlns:a16="http://schemas.microsoft.com/office/drawing/2014/main" id="{9DB679B4-E27A-4147-9F9A-06C60239D080}"/>
              </a:ext>
            </a:extLst>
          </p:cNvPr>
          <p:cNvPicPr>
            <a:picLocks noChangeAspect="1"/>
          </p:cNvPicPr>
          <p:nvPr/>
        </p:nvPicPr>
        <p:blipFill>
          <a:blip r:embed="rId3"/>
          <a:stretch>
            <a:fillRect/>
          </a:stretch>
        </p:blipFill>
        <p:spPr>
          <a:xfrm>
            <a:off x="839787" y="2305934"/>
            <a:ext cx="6238875" cy="3905250"/>
          </a:xfrm>
          <a:prstGeom prst="rect">
            <a:avLst/>
          </a:prstGeom>
        </p:spPr>
      </p:pic>
      <p:sp>
        <p:nvSpPr>
          <p:cNvPr id="6" name="Textplatzhalter 5">
            <a:extLst>
              <a:ext uri="{FF2B5EF4-FFF2-40B4-BE49-F238E27FC236}">
                <a16:creationId xmlns:a16="http://schemas.microsoft.com/office/drawing/2014/main" id="{1168BC78-31CF-4A70-9203-3BA386BB42CB}"/>
              </a:ext>
            </a:extLst>
          </p:cNvPr>
          <p:cNvSpPr>
            <a:spLocks noGrp="1"/>
          </p:cNvSpPr>
          <p:nvPr>
            <p:ph type="body" sz="half" idx="2"/>
          </p:nvPr>
        </p:nvSpPr>
        <p:spPr>
          <a:xfrm>
            <a:off x="962434" y="1436095"/>
            <a:ext cx="2704691" cy="3811588"/>
          </a:xfrm>
        </p:spPr>
        <p:txBody>
          <a:bodyPr/>
          <a:lstStyle/>
          <a:p>
            <a:r>
              <a:rPr lang="de-DE" dirty="0"/>
              <a:t>Here </a:t>
            </a:r>
            <a:r>
              <a:rPr lang="de-DE" dirty="0" err="1"/>
              <a:t>are</a:t>
            </a:r>
            <a:r>
              <a:rPr lang="de-DE" dirty="0"/>
              <a:t> </a:t>
            </a:r>
            <a:r>
              <a:rPr lang="de-DE" dirty="0" err="1"/>
              <a:t>the</a:t>
            </a:r>
            <a:r>
              <a:rPr lang="de-DE" dirty="0"/>
              <a:t> </a:t>
            </a:r>
            <a:r>
              <a:rPr lang="de-DE" dirty="0" err="1"/>
              <a:t>active</a:t>
            </a:r>
            <a:r>
              <a:rPr lang="de-DE" dirty="0"/>
              <a:t> </a:t>
            </a:r>
            <a:r>
              <a:rPr lang="de-DE" dirty="0" err="1"/>
              <a:t>scopes</a:t>
            </a:r>
            <a:r>
              <a:rPr lang="de-DE" dirty="0"/>
              <a:t> </a:t>
            </a:r>
            <a:r>
              <a:rPr lang="de-DE" dirty="0" err="1"/>
              <a:t>listed</a:t>
            </a:r>
            <a:r>
              <a:rPr lang="de-DE" dirty="0"/>
              <a:t>. </a:t>
            </a:r>
            <a:r>
              <a:rPr lang="de-DE" dirty="0" err="1"/>
              <a:t>You</a:t>
            </a:r>
            <a:r>
              <a:rPr lang="de-DE" dirty="0"/>
              <a:t> </a:t>
            </a:r>
            <a:r>
              <a:rPr lang="de-DE" dirty="0" err="1"/>
              <a:t>can</a:t>
            </a:r>
            <a:r>
              <a:rPr lang="de-DE" dirty="0"/>
              <a:t> find </a:t>
            </a:r>
            <a:r>
              <a:rPr lang="de-DE" dirty="0" err="1"/>
              <a:t>the</a:t>
            </a:r>
            <a:r>
              <a:rPr lang="de-DE" dirty="0"/>
              <a:t> </a:t>
            </a:r>
            <a:r>
              <a:rPr lang="de-DE" dirty="0" err="1"/>
              <a:t>scopes</a:t>
            </a:r>
            <a:r>
              <a:rPr lang="de-DE" dirty="0"/>
              <a:t> in </a:t>
            </a:r>
            <a:r>
              <a:rPr lang="de-DE" dirty="0" err="1"/>
              <a:t>the</a:t>
            </a:r>
            <a:r>
              <a:rPr lang="de-DE" dirty="0"/>
              <a:t> </a:t>
            </a:r>
            <a:r>
              <a:rPr lang="de-DE" dirty="0" err="1"/>
              <a:t>file</a:t>
            </a:r>
            <a:r>
              <a:rPr lang="de-DE" dirty="0"/>
              <a:t> Scopes.csv…</a:t>
            </a:r>
          </a:p>
        </p:txBody>
      </p:sp>
      <p:cxnSp>
        <p:nvCxnSpPr>
          <p:cNvPr id="11" name="Gerade Verbindung mit Pfeil 10">
            <a:extLst>
              <a:ext uri="{FF2B5EF4-FFF2-40B4-BE49-F238E27FC236}">
                <a16:creationId xmlns:a16="http://schemas.microsoft.com/office/drawing/2014/main" id="{228DCE2A-875F-4840-9BAF-AE7ACAE99EAF}"/>
              </a:ext>
            </a:extLst>
          </p:cNvPr>
          <p:cNvCxnSpPr>
            <a:cxnSpLocks/>
          </p:cNvCxnSpPr>
          <p:nvPr/>
        </p:nvCxnSpPr>
        <p:spPr>
          <a:xfrm flipH="1">
            <a:off x="1875934" y="2997724"/>
            <a:ext cx="7277493" cy="180287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3" name="Titel 3">
            <a:extLst>
              <a:ext uri="{FF2B5EF4-FFF2-40B4-BE49-F238E27FC236}">
                <a16:creationId xmlns:a16="http://schemas.microsoft.com/office/drawing/2014/main" id="{9D1677B4-E3F8-450E-8F89-D834E57D9D1E}"/>
              </a:ext>
            </a:extLst>
          </p:cNvPr>
          <p:cNvSpPr>
            <a:spLocks noGrp="1"/>
          </p:cNvSpPr>
          <p:nvPr>
            <p:ph type="title"/>
          </p:nvPr>
        </p:nvSpPr>
        <p:spPr>
          <a:xfrm>
            <a:off x="839789" y="742032"/>
            <a:ext cx="2704690" cy="621305"/>
          </a:xfrm>
        </p:spPr>
        <p:txBody>
          <a:bodyPr/>
          <a:lstStyle/>
          <a:p>
            <a:r>
              <a:rPr lang="en-US" noProof="0" dirty="0"/>
              <a:t>Info</a:t>
            </a:r>
          </a:p>
        </p:txBody>
      </p:sp>
    </p:spTree>
    <p:extLst>
      <p:ext uri="{BB962C8B-B14F-4D97-AF65-F5344CB8AC3E}">
        <p14:creationId xmlns:p14="http://schemas.microsoft.com/office/powerpoint/2010/main" val="13835242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EF4D1BD-431E-42C3-9E93-E39C1A5BF170}"/>
              </a:ext>
            </a:extLst>
          </p:cNvPr>
          <p:cNvSpPr>
            <a:spLocks noGrp="1"/>
          </p:cNvSpPr>
          <p:nvPr>
            <p:ph type="title"/>
          </p:nvPr>
        </p:nvSpPr>
        <p:spPr/>
        <p:txBody>
          <a:bodyPr/>
          <a:lstStyle/>
          <a:p>
            <a:r>
              <a:rPr lang="en-US" noProof="0" dirty="0"/>
              <a:t>Info</a:t>
            </a:r>
            <a:br>
              <a:rPr lang="en-US" noProof="0" dirty="0"/>
            </a:br>
            <a:r>
              <a:rPr lang="en-US" noProof="0" dirty="0"/>
              <a:t>Scopes.csv</a:t>
            </a:r>
          </a:p>
        </p:txBody>
      </p:sp>
      <p:pic>
        <p:nvPicPr>
          <p:cNvPr id="5" name="Inhaltsplatzhalter 4">
            <a:extLst>
              <a:ext uri="{FF2B5EF4-FFF2-40B4-BE49-F238E27FC236}">
                <a16:creationId xmlns:a16="http://schemas.microsoft.com/office/drawing/2014/main" id="{CB254E74-FD1E-4692-A637-BF4FDF20E3D1}"/>
              </a:ext>
            </a:extLst>
          </p:cNvPr>
          <p:cNvPicPr>
            <a:picLocks noGrp="1" noChangeAspect="1"/>
          </p:cNvPicPr>
          <p:nvPr>
            <p:ph idx="1"/>
          </p:nvPr>
        </p:nvPicPr>
        <p:blipFill>
          <a:blip r:embed="rId2"/>
          <a:stretch>
            <a:fillRect/>
          </a:stretch>
        </p:blipFill>
        <p:spPr>
          <a:xfrm>
            <a:off x="5183188" y="1387536"/>
            <a:ext cx="6172200" cy="4073403"/>
          </a:xfrm>
          <a:prstGeom prst="rect">
            <a:avLst/>
          </a:prstGeom>
        </p:spPr>
      </p:pic>
      <p:sp>
        <p:nvSpPr>
          <p:cNvPr id="4" name="Textplatzhalter 3">
            <a:extLst>
              <a:ext uri="{FF2B5EF4-FFF2-40B4-BE49-F238E27FC236}">
                <a16:creationId xmlns:a16="http://schemas.microsoft.com/office/drawing/2014/main" id="{2D9F0617-5452-485C-B931-FDD21B3B1B86}"/>
              </a:ext>
            </a:extLst>
          </p:cNvPr>
          <p:cNvSpPr>
            <a:spLocks noGrp="1"/>
          </p:cNvSpPr>
          <p:nvPr>
            <p:ph type="body" sz="half" idx="2"/>
          </p:nvPr>
        </p:nvSpPr>
        <p:spPr/>
        <p:txBody>
          <a:bodyPr/>
          <a:lstStyle/>
          <a:p>
            <a:r>
              <a:rPr lang="en-AU" dirty="0"/>
              <a:t>When</a:t>
            </a:r>
            <a:r>
              <a:rPr lang="de-DE" dirty="0"/>
              <a:t> </a:t>
            </a:r>
            <a:r>
              <a:rPr lang="en-AU" dirty="0"/>
              <a:t>you</a:t>
            </a:r>
            <a:r>
              <a:rPr lang="de-DE" dirty="0"/>
              <a:t> </a:t>
            </a:r>
            <a:r>
              <a:rPr lang="en-AU" dirty="0"/>
              <a:t>want to have less scopes saved or displayed here you can give them a 0. Then the scopes are no longer </a:t>
            </a:r>
            <a:r>
              <a:rPr lang="de-DE" dirty="0"/>
              <a:t>in </a:t>
            </a:r>
            <a:r>
              <a:rPr lang="de-DE" dirty="0" err="1"/>
              <a:t>the</a:t>
            </a:r>
            <a:r>
              <a:rPr lang="de-DE" dirty="0"/>
              <a:t> App ‚</a:t>
            </a:r>
            <a:r>
              <a:rPr lang="en-US" dirty="0" err="1"/>
              <a:t>Runner_Szenarien.mlapp</a:t>
            </a:r>
            <a:r>
              <a:rPr lang="en-US" dirty="0"/>
              <a:t>’ when you start the App again.</a:t>
            </a:r>
          </a:p>
          <a:p>
            <a:endParaRPr lang="en-US" dirty="0"/>
          </a:p>
          <a:p>
            <a:r>
              <a:rPr lang="en-US" dirty="0"/>
              <a:t>You can open the Scope.csv with right-click and then ‘Open outside Matlab’</a:t>
            </a:r>
          </a:p>
          <a:p>
            <a:endParaRPr lang="de-DE" dirty="0"/>
          </a:p>
        </p:txBody>
      </p:sp>
      <p:pic>
        <p:nvPicPr>
          <p:cNvPr id="6" name="Grafik 5">
            <a:extLst>
              <a:ext uri="{FF2B5EF4-FFF2-40B4-BE49-F238E27FC236}">
                <a16:creationId xmlns:a16="http://schemas.microsoft.com/office/drawing/2014/main" id="{CA2F1EDF-4B3F-43F3-BD51-CCB004BDC2A4}"/>
              </a:ext>
            </a:extLst>
          </p:cNvPr>
          <p:cNvPicPr>
            <a:picLocks noChangeAspect="1"/>
          </p:cNvPicPr>
          <p:nvPr/>
        </p:nvPicPr>
        <p:blipFill rotWithShape="1">
          <a:blip r:embed="rId3"/>
          <a:srcRect t="59024" r="64017"/>
          <a:stretch/>
        </p:blipFill>
        <p:spPr>
          <a:xfrm>
            <a:off x="839788" y="4610982"/>
            <a:ext cx="2244936" cy="1600201"/>
          </a:xfrm>
          <a:prstGeom prst="rect">
            <a:avLst/>
          </a:prstGeom>
        </p:spPr>
      </p:pic>
      <p:cxnSp>
        <p:nvCxnSpPr>
          <p:cNvPr id="7" name="Gerade Verbindung mit Pfeil 6">
            <a:extLst>
              <a:ext uri="{FF2B5EF4-FFF2-40B4-BE49-F238E27FC236}">
                <a16:creationId xmlns:a16="http://schemas.microsoft.com/office/drawing/2014/main" id="{5800ECF3-CBF0-48CA-BD02-17343C74DC41}"/>
              </a:ext>
            </a:extLst>
          </p:cNvPr>
          <p:cNvCxnSpPr>
            <a:cxnSpLocks/>
          </p:cNvCxnSpPr>
          <p:nvPr/>
        </p:nvCxnSpPr>
        <p:spPr>
          <a:xfrm flipH="1">
            <a:off x="1875935" y="4800601"/>
            <a:ext cx="613877"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36590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66F35D29-D9E9-401D-9E45-1AA5486E5A1F}"/>
              </a:ext>
            </a:extLst>
          </p:cNvPr>
          <p:cNvSpPr>
            <a:spLocks noGrp="1"/>
          </p:cNvSpPr>
          <p:nvPr>
            <p:ph type="title"/>
          </p:nvPr>
        </p:nvSpPr>
        <p:spPr>
          <a:xfrm>
            <a:off x="839789" y="457200"/>
            <a:ext cx="2704690" cy="1600200"/>
          </a:xfrm>
        </p:spPr>
        <p:txBody>
          <a:bodyPr/>
          <a:lstStyle/>
          <a:p>
            <a:r>
              <a:rPr lang="en-US" dirty="0"/>
              <a:t>Use</a:t>
            </a:r>
            <a:br>
              <a:rPr lang="en-US" dirty="0"/>
            </a:br>
            <a:r>
              <a:rPr lang="en-US" dirty="0"/>
              <a:t>App for Read in</a:t>
            </a:r>
            <a:endParaRPr lang="en-US" noProof="0" dirty="0"/>
          </a:p>
        </p:txBody>
      </p:sp>
      <p:pic>
        <p:nvPicPr>
          <p:cNvPr id="2" name="Inhaltsplatzhalter 1">
            <a:extLst>
              <a:ext uri="{FF2B5EF4-FFF2-40B4-BE49-F238E27FC236}">
                <a16:creationId xmlns:a16="http://schemas.microsoft.com/office/drawing/2014/main" id="{C3F45C6B-980D-49CF-837C-6DBF56619246}"/>
              </a:ext>
            </a:extLst>
          </p:cNvPr>
          <p:cNvPicPr>
            <a:picLocks noGrp="1" noChangeAspect="1"/>
          </p:cNvPicPr>
          <p:nvPr>
            <p:ph idx="1"/>
          </p:nvPr>
        </p:nvPicPr>
        <p:blipFill>
          <a:blip r:embed="rId2"/>
          <a:stretch>
            <a:fillRect/>
          </a:stretch>
        </p:blipFill>
        <p:spPr>
          <a:xfrm>
            <a:off x="3799100" y="47554"/>
            <a:ext cx="8220075" cy="4516759"/>
          </a:xfrm>
          <a:prstGeom prst="rect">
            <a:avLst/>
          </a:prstGeom>
        </p:spPr>
      </p:pic>
      <p:sp>
        <p:nvSpPr>
          <p:cNvPr id="6" name="Textplatzhalter 5">
            <a:extLst>
              <a:ext uri="{FF2B5EF4-FFF2-40B4-BE49-F238E27FC236}">
                <a16:creationId xmlns:a16="http://schemas.microsoft.com/office/drawing/2014/main" id="{1168BC78-31CF-4A70-9203-3BA386BB42CB}"/>
              </a:ext>
            </a:extLst>
          </p:cNvPr>
          <p:cNvSpPr>
            <a:spLocks noGrp="1"/>
          </p:cNvSpPr>
          <p:nvPr>
            <p:ph type="body" sz="half" idx="2"/>
          </p:nvPr>
        </p:nvSpPr>
        <p:spPr>
          <a:xfrm>
            <a:off x="705609" y="2057400"/>
            <a:ext cx="3135864" cy="3811588"/>
          </a:xfrm>
        </p:spPr>
        <p:txBody>
          <a:bodyPr/>
          <a:lstStyle/>
          <a:p>
            <a:r>
              <a:rPr lang="de-DE" dirty="0"/>
              <a:t>Back </a:t>
            </a:r>
            <a:r>
              <a:rPr lang="de-DE" dirty="0" err="1"/>
              <a:t>to</a:t>
            </a:r>
            <a:r>
              <a:rPr lang="de-DE" dirty="0"/>
              <a:t> </a:t>
            </a:r>
            <a:r>
              <a:rPr lang="de-DE" dirty="0" err="1"/>
              <a:t>the</a:t>
            </a:r>
            <a:r>
              <a:rPr lang="de-DE" dirty="0"/>
              <a:t> App…</a:t>
            </a:r>
          </a:p>
          <a:p>
            <a:pPr marL="342900" indent="-342900">
              <a:buAutoNum type="arabicParenR"/>
            </a:pPr>
            <a:r>
              <a:rPr lang="de-DE" dirty="0" err="1"/>
              <a:t>You</a:t>
            </a:r>
            <a:r>
              <a:rPr lang="de-DE" dirty="0"/>
              <a:t> </a:t>
            </a:r>
            <a:r>
              <a:rPr lang="de-DE" dirty="0" err="1"/>
              <a:t>can</a:t>
            </a:r>
            <a:r>
              <a:rPr lang="de-DE" dirty="0"/>
              <a:t> </a:t>
            </a:r>
            <a:r>
              <a:rPr lang="de-DE" dirty="0" err="1"/>
              <a:t>read</a:t>
            </a:r>
            <a:r>
              <a:rPr lang="de-DE" dirty="0"/>
              <a:t> in </a:t>
            </a:r>
            <a:r>
              <a:rPr lang="de-DE" dirty="0" err="1"/>
              <a:t>the</a:t>
            </a:r>
            <a:r>
              <a:rPr lang="de-DE" dirty="0"/>
              <a:t> </a:t>
            </a:r>
            <a:r>
              <a:rPr lang="de-DE" dirty="0" err="1"/>
              <a:t>scenario</a:t>
            </a:r>
            <a:r>
              <a:rPr lang="de-DE" dirty="0"/>
              <a:t> </a:t>
            </a:r>
            <a:r>
              <a:rPr lang="de-DE" dirty="0" err="1"/>
              <a:t>by</a:t>
            </a:r>
            <a:r>
              <a:rPr lang="de-DE" dirty="0"/>
              <a:t> </a:t>
            </a:r>
            <a:r>
              <a:rPr lang="de-DE" dirty="0" err="1"/>
              <a:t>clicking</a:t>
            </a:r>
            <a:r>
              <a:rPr lang="de-DE" dirty="0"/>
              <a:t> </a:t>
            </a:r>
            <a:r>
              <a:rPr lang="de-DE" dirty="0" err="1"/>
              <a:t>here</a:t>
            </a:r>
            <a:endParaRPr lang="de-DE" dirty="0"/>
          </a:p>
          <a:p>
            <a:pPr marL="342900" indent="-342900">
              <a:buAutoNum type="arabicParenR"/>
            </a:pPr>
            <a:r>
              <a:rPr lang="de-DE" dirty="0" err="1"/>
              <a:t>You</a:t>
            </a:r>
            <a:r>
              <a:rPr lang="de-DE" dirty="0"/>
              <a:t> will </a:t>
            </a:r>
            <a:r>
              <a:rPr lang="de-DE" dirty="0" err="1"/>
              <a:t>see</a:t>
            </a:r>
            <a:r>
              <a:rPr lang="de-DE" dirty="0"/>
              <a:t> </a:t>
            </a:r>
            <a:r>
              <a:rPr lang="de-DE" dirty="0" err="1"/>
              <a:t>here</a:t>
            </a:r>
            <a:r>
              <a:rPr lang="de-DE" dirty="0"/>
              <a:t> a </a:t>
            </a:r>
            <a:r>
              <a:rPr lang="de-DE" dirty="0" err="1"/>
              <a:t>information</a:t>
            </a:r>
            <a:r>
              <a:rPr lang="de-DE" dirty="0"/>
              <a:t> </a:t>
            </a:r>
            <a:r>
              <a:rPr lang="de-DE" dirty="0" err="1"/>
              <a:t>for</a:t>
            </a:r>
            <a:r>
              <a:rPr lang="de-DE" dirty="0"/>
              <a:t> </a:t>
            </a:r>
            <a:r>
              <a:rPr lang="de-DE" dirty="0" err="1"/>
              <a:t>success</a:t>
            </a:r>
            <a:r>
              <a:rPr lang="de-DE" dirty="0"/>
              <a:t> /</a:t>
            </a:r>
            <a:r>
              <a:rPr lang="de-DE" dirty="0" err="1"/>
              <a:t>confirmation</a:t>
            </a:r>
            <a:endParaRPr lang="de-DE" dirty="0"/>
          </a:p>
          <a:p>
            <a:r>
              <a:rPr lang="de-DE" dirty="0"/>
              <a:t>The </a:t>
            </a:r>
            <a:r>
              <a:rPr lang="de-DE" dirty="0" err="1"/>
              <a:t>scenarios</a:t>
            </a:r>
            <a:r>
              <a:rPr lang="de-DE" dirty="0"/>
              <a:t> will </a:t>
            </a:r>
            <a:r>
              <a:rPr lang="de-DE" dirty="0" err="1"/>
              <a:t>be</a:t>
            </a:r>
            <a:r>
              <a:rPr lang="de-DE" dirty="0"/>
              <a:t> </a:t>
            </a:r>
            <a:r>
              <a:rPr lang="de-DE" dirty="0" err="1"/>
              <a:t>explained</a:t>
            </a:r>
            <a:r>
              <a:rPr lang="de-DE" dirty="0"/>
              <a:t>. </a:t>
            </a:r>
            <a:r>
              <a:rPr lang="de-DE" dirty="0" err="1"/>
              <a:t>They</a:t>
            </a:r>
            <a:r>
              <a:rPr lang="de-DE" dirty="0"/>
              <a:t> </a:t>
            </a:r>
            <a:r>
              <a:rPr lang="de-DE" dirty="0" err="1"/>
              <a:t>are</a:t>
            </a:r>
            <a:r>
              <a:rPr lang="de-DE" dirty="0"/>
              <a:t> </a:t>
            </a:r>
            <a:r>
              <a:rPr lang="de-DE" dirty="0" err="1"/>
              <a:t>defined</a:t>
            </a:r>
            <a:r>
              <a:rPr lang="de-DE" dirty="0"/>
              <a:t> in ‚Szenarienliste.xlsx‘ 3)</a:t>
            </a:r>
          </a:p>
        </p:txBody>
      </p:sp>
      <p:pic>
        <p:nvPicPr>
          <p:cNvPr id="7" name="Grafik 6">
            <a:extLst>
              <a:ext uri="{FF2B5EF4-FFF2-40B4-BE49-F238E27FC236}">
                <a16:creationId xmlns:a16="http://schemas.microsoft.com/office/drawing/2014/main" id="{CC1B5FE6-11E2-45E1-83C9-62AC79BFC24C}"/>
              </a:ext>
            </a:extLst>
          </p:cNvPr>
          <p:cNvPicPr>
            <a:picLocks noChangeAspect="1"/>
          </p:cNvPicPr>
          <p:nvPr/>
        </p:nvPicPr>
        <p:blipFill rotWithShape="1">
          <a:blip r:embed="rId3"/>
          <a:srcRect t="39922"/>
          <a:stretch/>
        </p:blipFill>
        <p:spPr>
          <a:xfrm>
            <a:off x="679662" y="4298623"/>
            <a:ext cx="6238875" cy="2346194"/>
          </a:xfrm>
          <a:prstGeom prst="rect">
            <a:avLst/>
          </a:prstGeom>
        </p:spPr>
      </p:pic>
      <p:cxnSp>
        <p:nvCxnSpPr>
          <p:cNvPr id="8" name="Gerade Verbindung mit Pfeil 7">
            <a:extLst>
              <a:ext uri="{FF2B5EF4-FFF2-40B4-BE49-F238E27FC236}">
                <a16:creationId xmlns:a16="http://schemas.microsoft.com/office/drawing/2014/main" id="{7272372B-4597-41BE-B1DA-21CA9EC310F1}"/>
              </a:ext>
            </a:extLst>
          </p:cNvPr>
          <p:cNvCxnSpPr/>
          <p:nvPr/>
        </p:nvCxnSpPr>
        <p:spPr>
          <a:xfrm flipH="1">
            <a:off x="2034988" y="1461717"/>
            <a:ext cx="4059810" cy="422320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0" name="Gerade Verbindung mit Pfeil 9">
            <a:extLst>
              <a:ext uri="{FF2B5EF4-FFF2-40B4-BE49-F238E27FC236}">
                <a16:creationId xmlns:a16="http://schemas.microsoft.com/office/drawing/2014/main" id="{7AEDDAF1-8EB4-4074-8EAA-B13E5742D1FC}"/>
              </a:ext>
            </a:extLst>
          </p:cNvPr>
          <p:cNvCxnSpPr>
            <a:cxnSpLocks/>
          </p:cNvCxnSpPr>
          <p:nvPr/>
        </p:nvCxnSpPr>
        <p:spPr>
          <a:xfrm flipH="1">
            <a:off x="4609708" y="3963194"/>
            <a:ext cx="725863"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2" name="Textfeld 11">
            <a:extLst>
              <a:ext uri="{FF2B5EF4-FFF2-40B4-BE49-F238E27FC236}">
                <a16:creationId xmlns:a16="http://schemas.microsoft.com/office/drawing/2014/main" id="{138B768B-34EF-4C3F-A667-8079E2F431F5}"/>
              </a:ext>
            </a:extLst>
          </p:cNvPr>
          <p:cNvSpPr txBox="1"/>
          <p:nvPr/>
        </p:nvSpPr>
        <p:spPr>
          <a:xfrm>
            <a:off x="5335571" y="3761577"/>
            <a:ext cx="372218" cy="369332"/>
          </a:xfrm>
          <a:prstGeom prst="rect">
            <a:avLst/>
          </a:prstGeom>
          <a:noFill/>
        </p:spPr>
        <p:txBody>
          <a:bodyPr wrap="none" rtlCol="0">
            <a:spAutoFit/>
          </a:bodyPr>
          <a:lstStyle/>
          <a:p>
            <a:r>
              <a:rPr lang="de-DE" dirty="0">
                <a:solidFill>
                  <a:schemeClr val="accent1">
                    <a:lumMod val="75000"/>
                  </a:schemeClr>
                </a:solidFill>
              </a:rPr>
              <a:t>2)</a:t>
            </a:r>
          </a:p>
        </p:txBody>
      </p:sp>
      <p:sp>
        <p:nvSpPr>
          <p:cNvPr id="9" name="Textfeld 8">
            <a:extLst>
              <a:ext uri="{FF2B5EF4-FFF2-40B4-BE49-F238E27FC236}">
                <a16:creationId xmlns:a16="http://schemas.microsoft.com/office/drawing/2014/main" id="{19EE4C69-2F43-4A67-86AD-1FD2061EE6F0}"/>
              </a:ext>
            </a:extLst>
          </p:cNvPr>
          <p:cNvSpPr txBox="1"/>
          <p:nvPr/>
        </p:nvSpPr>
        <p:spPr>
          <a:xfrm>
            <a:off x="5907753" y="1688068"/>
            <a:ext cx="372218" cy="369332"/>
          </a:xfrm>
          <a:prstGeom prst="rect">
            <a:avLst/>
          </a:prstGeom>
          <a:noFill/>
        </p:spPr>
        <p:txBody>
          <a:bodyPr wrap="none" rtlCol="0">
            <a:spAutoFit/>
          </a:bodyPr>
          <a:lstStyle/>
          <a:p>
            <a:r>
              <a:rPr lang="de-DE" dirty="0">
                <a:solidFill>
                  <a:schemeClr val="accent1">
                    <a:lumMod val="75000"/>
                  </a:schemeClr>
                </a:solidFill>
              </a:rPr>
              <a:t>3)</a:t>
            </a:r>
          </a:p>
        </p:txBody>
      </p:sp>
    </p:spTree>
    <p:extLst>
      <p:ext uri="{BB962C8B-B14F-4D97-AF65-F5344CB8AC3E}">
        <p14:creationId xmlns:p14="http://schemas.microsoft.com/office/powerpoint/2010/main" val="34136563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66F35D29-D9E9-401D-9E45-1AA5486E5A1F}"/>
              </a:ext>
            </a:extLst>
          </p:cNvPr>
          <p:cNvSpPr>
            <a:spLocks noGrp="1"/>
          </p:cNvSpPr>
          <p:nvPr>
            <p:ph type="title"/>
          </p:nvPr>
        </p:nvSpPr>
        <p:spPr>
          <a:xfrm>
            <a:off x="839789" y="457200"/>
            <a:ext cx="2704690" cy="1600200"/>
          </a:xfrm>
        </p:spPr>
        <p:txBody>
          <a:bodyPr/>
          <a:lstStyle/>
          <a:p>
            <a:r>
              <a:rPr lang="en-US" noProof="0" dirty="0"/>
              <a:t>Info</a:t>
            </a:r>
            <a:br>
              <a:rPr lang="en-US" noProof="0" dirty="0"/>
            </a:br>
            <a:r>
              <a:rPr lang="en-US" noProof="0" dirty="0"/>
              <a:t>See Scenarios</a:t>
            </a:r>
          </a:p>
        </p:txBody>
      </p:sp>
      <p:pic>
        <p:nvPicPr>
          <p:cNvPr id="2" name="Inhaltsplatzhalter 1">
            <a:extLst>
              <a:ext uri="{FF2B5EF4-FFF2-40B4-BE49-F238E27FC236}">
                <a16:creationId xmlns:a16="http://schemas.microsoft.com/office/drawing/2014/main" id="{DA5728E1-4054-43D7-A142-787E1D54E04C}"/>
              </a:ext>
            </a:extLst>
          </p:cNvPr>
          <p:cNvPicPr>
            <a:picLocks noGrp="1" noChangeAspect="1"/>
          </p:cNvPicPr>
          <p:nvPr>
            <p:ph idx="1"/>
          </p:nvPr>
        </p:nvPicPr>
        <p:blipFill>
          <a:blip r:embed="rId2"/>
          <a:stretch>
            <a:fillRect/>
          </a:stretch>
        </p:blipFill>
        <p:spPr>
          <a:xfrm>
            <a:off x="3667125" y="616350"/>
            <a:ext cx="8220075" cy="5823738"/>
          </a:xfrm>
          <a:prstGeom prst="rect">
            <a:avLst/>
          </a:prstGeom>
        </p:spPr>
      </p:pic>
      <p:sp>
        <p:nvSpPr>
          <p:cNvPr id="6" name="Textplatzhalter 5">
            <a:extLst>
              <a:ext uri="{FF2B5EF4-FFF2-40B4-BE49-F238E27FC236}">
                <a16:creationId xmlns:a16="http://schemas.microsoft.com/office/drawing/2014/main" id="{1168BC78-31CF-4A70-9203-3BA386BB42CB}"/>
              </a:ext>
            </a:extLst>
          </p:cNvPr>
          <p:cNvSpPr>
            <a:spLocks noGrp="1"/>
          </p:cNvSpPr>
          <p:nvPr>
            <p:ph type="body" sz="half" idx="2"/>
          </p:nvPr>
        </p:nvSpPr>
        <p:spPr>
          <a:xfrm>
            <a:off x="839788" y="2057400"/>
            <a:ext cx="2704691" cy="3811588"/>
          </a:xfrm>
        </p:spPr>
        <p:txBody>
          <a:bodyPr/>
          <a:lstStyle/>
          <a:p>
            <a:r>
              <a:rPr lang="de-DE" dirty="0"/>
              <a:t>Open </a:t>
            </a:r>
            <a:r>
              <a:rPr lang="de-DE" dirty="0" err="1"/>
              <a:t>the</a:t>
            </a:r>
            <a:r>
              <a:rPr lang="de-DE" dirty="0"/>
              <a:t> ‚Szenarienliste.xlsx‘ outside </a:t>
            </a:r>
            <a:r>
              <a:rPr lang="de-DE" dirty="0" err="1"/>
              <a:t>of</a:t>
            </a:r>
            <a:r>
              <a:rPr lang="de-DE" dirty="0"/>
              <a:t> </a:t>
            </a:r>
            <a:r>
              <a:rPr lang="de-DE" dirty="0" err="1"/>
              <a:t>Matlab</a:t>
            </a:r>
            <a:endParaRPr lang="de-DE" dirty="0"/>
          </a:p>
          <a:p>
            <a:r>
              <a:rPr lang="de-DE" dirty="0"/>
              <a:t>Here </a:t>
            </a:r>
            <a:r>
              <a:rPr lang="de-DE" dirty="0" err="1"/>
              <a:t>you</a:t>
            </a:r>
            <a:r>
              <a:rPr lang="de-DE" dirty="0"/>
              <a:t> </a:t>
            </a:r>
            <a:r>
              <a:rPr lang="de-DE" dirty="0" err="1"/>
              <a:t>can</a:t>
            </a:r>
            <a:r>
              <a:rPr lang="de-DE" dirty="0"/>
              <a:t> </a:t>
            </a:r>
            <a:r>
              <a:rPr lang="de-DE" dirty="0" err="1"/>
              <a:t>see</a:t>
            </a:r>
            <a:r>
              <a:rPr lang="de-DE" dirty="0"/>
              <a:t> </a:t>
            </a:r>
            <a:r>
              <a:rPr lang="de-DE" dirty="0" err="1"/>
              <a:t>the</a:t>
            </a:r>
            <a:r>
              <a:rPr lang="de-DE" dirty="0"/>
              <a:t> </a:t>
            </a:r>
            <a:r>
              <a:rPr lang="de-DE" dirty="0" err="1"/>
              <a:t>scenarios</a:t>
            </a:r>
            <a:r>
              <a:rPr lang="de-DE" dirty="0"/>
              <a:t>. </a:t>
            </a:r>
            <a:r>
              <a:rPr lang="de-DE" dirty="0" err="1"/>
              <a:t>Don‘t</a:t>
            </a:r>
            <a:r>
              <a:rPr lang="de-DE" dirty="0"/>
              <a:t> </a:t>
            </a:r>
            <a:r>
              <a:rPr lang="de-DE" dirty="0" err="1"/>
              <a:t>change</a:t>
            </a:r>
            <a:r>
              <a:rPr lang="de-DE" dirty="0"/>
              <a:t> </a:t>
            </a:r>
            <a:r>
              <a:rPr lang="de-DE" dirty="0" err="1"/>
              <a:t>the</a:t>
            </a:r>
            <a:r>
              <a:rPr lang="de-DE" dirty="0"/>
              <a:t> </a:t>
            </a:r>
            <a:r>
              <a:rPr lang="de-DE" dirty="0" err="1"/>
              <a:t>scenario</a:t>
            </a:r>
            <a:r>
              <a:rPr lang="de-DE" dirty="0"/>
              <a:t> in </a:t>
            </a:r>
            <a:r>
              <a:rPr lang="de-DE" dirty="0" err="1"/>
              <a:t>the</a:t>
            </a:r>
            <a:r>
              <a:rPr lang="de-DE" dirty="0"/>
              <a:t> </a:t>
            </a:r>
            <a:r>
              <a:rPr lang="de-DE" dirty="0" err="1"/>
              <a:t>first</a:t>
            </a:r>
            <a:r>
              <a:rPr lang="de-DE" dirty="0"/>
              <a:t> </a:t>
            </a:r>
            <a:r>
              <a:rPr lang="de-DE" dirty="0" err="1"/>
              <a:t>place</a:t>
            </a:r>
            <a:r>
              <a:rPr lang="de-DE" dirty="0"/>
              <a:t>.</a:t>
            </a:r>
          </a:p>
        </p:txBody>
      </p:sp>
      <p:pic>
        <p:nvPicPr>
          <p:cNvPr id="7" name="Grafik 6">
            <a:extLst>
              <a:ext uri="{FF2B5EF4-FFF2-40B4-BE49-F238E27FC236}">
                <a16:creationId xmlns:a16="http://schemas.microsoft.com/office/drawing/2014/main" id="{90BE4266-6FAA-42FD-83A8-21193C8361EE}"/>
              </a:ext>
            </a:extLst>
          </p:cNvPr>
          <p:cNvPicPr>
            <a:picLocks noChangeAspect="1"/>
          </p:cNvPicPr>
          <p:nvPr/>
        </p:nvPicPr>
        <p:blipFill rotWithShape="1">
          <a:blip r:embed="rId3"/>
          <a:srcRect t="39922" r="61803"/>
          <a:stretch/>
        </p:blipFill>
        <p:spPr>
          <a:xfrm>
            <a:off x="679662" y="4298623"/>
            <a:ext cx="2383027" cy="2346194"/>
          </a:xfrm>
          <a:prstGeom prst="rect">
            <a:avLst/>
          </a:prstGeom>
        </p:spPr>
      </p:pic>
      <p:cxnSp>
        <p:nvCxnSpPr>
          <p:cNvPr id="8" name="Gerade Verbindung mit Pfeil 7">
            <a:extLst>
              <a:ext uri="{FF2B5EF4-FFF2-40B4-BE49-F238E27FC236}">
                <a16:creationId xmlns:a16="http://schemas.microsoft.com/office/drawing/2014/main" id="{9D3AA5DB-786D-4D5C-B098-48BA8E578C5A}"/>
              </a:ext>
            </a:extLst>
          </p:cNvPr>
          <p:cNvCxnSpPr>
            <a:cxnSpLocks/>
          </p:cNvCxnSpPr>
          <p:nvPr/>
        </p:nvCxnSpPr>
        <p:spPr>
          <a:xfrm flipH="1">
            <a:off x="2036190" y="5759777"/>
            <a:ext cx="662943"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17325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66F35D29-D9E9-401D-9E45-1AA5486E5A1F}"/>
              </a:ext>
            </a:extLst>
          </p:cNvPr>
          <p:cNvSpPr>
            <a:spLocks noGrp="1"/>
          </p:cNvSpPr>
          <p:nvPr>
            <p:ph type="title"/>
          </p:nvPr>
        </p:nvSpPr>
        <p:spPr>
          <a:xfrm>
            <a:off x="839789" y="457200"/>
            <a:ext cx="2704690" cy="1600200"/>
          </a:xfrm>
        </p:spPr>
        <p:txBody>
          <a:bodyPr/>
          <a:lstStyle/>
          <a:p>
            <a:r>
              <a:rPr lang="en-US" noProof="0" dirty="0"/>
              <a:t>Info </a:t>
            </a:r>
            <a:br>
              <a:rPr lang="en-US" noProof="0" dirty="0"/>
            </a:br>
            <a:r>
              <a:rPr lang="en-US" noProof="0" dirty="0"/>
              <a:t>“</a:t>
            </a:r>
            <a:r>
              <a:rPr lang="en-US" noProof="0" dirty="0" err="1"/>
              <a:t>Beschreibung</a:t>
            </a:r>
            <a:r>
              <a:rPr lang="en-US" noProof="0" dirty="0"/>
              <a:t>”</a:t>
            </a:r>
          </a:p>
        </p:txBody>
      </p:sp>
      <p:pic>
        <p:nvPicPr>
          <p:cNvPr id="2" name="Inhaltsplatzhalter 1">
            <a:extLst>
              <a:ext uri="{FF2B5EF4-FFF2-40B4-BE49-F238E27FC236}">
                <a16:creationId xmlns:a16="http://schemas.microsoft.com/office/drawing/2014/main" id="{E3F87B9D-21BB-4D67-9B21-5288F0823DA4}"/>
              </a:ext>
            </a:extLst>
          </p:cNvPr>
          <p:cNvPicPr>
            <a:picLocks noGrp="1" noChangeAspect="1"/>
          </p:cNvPicPr>
          <p:nvPr>
            <p:ph idx="1"/>
          </p:nvPr>
        </p:nvPicPr>
        <p:blipFill>
          <a:blip r:embed="rId2"/>
          <a:stretch>
            <a:fillRect/>
          </a:stretch>
        </p:blipFill>
        <p:spPr>
          <a:xfrm>
            <a:off x="3667125" y="789433"/>
            <a:ext cx="8220075" cy="5477572"/>
          </a:xfrm>
          <a:prstGeom prst="rect">
            <a:avLst/>
          </a:prstGeom>
        </p:spPr>
      </p:pic>
      <p:sp>
        <p:nvSpPr>
          <p:cNvPr id="6" name="Textplatzhalter 5">
            <a:extLst>
              <a:ext uri="{FF2B5EF4-FFF2-40B4-BE49-F238E27FC236}">
                <a16:creationId xmlns:a16="http://schemas.microsoft.com/office/drawing/2014/main" id="{1168BC78-31CF-4A70-9203-3BA386BB42CB}"/>
              </a:ext>
            </a:extLst>
          </p:cNvPr>
          <p:cNvSpPr>
            <a:spLocks noGrp="1"/>
          </p:cNvSpPr>
          <p:nvPr>
            <p:ph type="body" sz="half" idx="2"/>
          </p:nvPr>
        </p:nvSpPr>
        <p:spPr>
          <a:xfrm>
            <a:off x="839788" y="2057400"/>
            <a:ext cx="2704691" cy="3811588"/>
          </a:xfrm>
        </p:spPr>
        <p:txBody>
          <a:bodyPr/>
          <a:lstStyle/>
          <a:p>
            <a:r>
              <a:rPr lang="de-DE" dirty="0"/>
              <a:t>In </a:t>
            </a:r>
            <a:r>
              <a:rPr lang="en-AU" dirty="0"/>
              <a:t>the second Tab you can find a description (“</a:t>
            </a:r>
            <a:r>
              <a:rPr lang="en-AU" dirty="0" err="1"/>
              <a:t>Beschreibung</a:t>
            </a:r>
            <a:r>
              <a:rPr lang="en-AU" dirty="0"/>
              <a:t>”)</a:t>
            </a:r>
            <a:r>
              <a:rPr lang="de-DE" dirty="0"/>
              <a:t>.</a:t>
            </a:r>
          </a:p>
        </p:txBody>
      </p:sp>
      <p:pic>
        <p:nvPicPr>
          <p:cNvPr id="7" name="Inhaltsplatzhalter 1">
            <a:extLst>
              <a:ext uri="{FF2B5EF4-FFF2-40B4-BE49-F238E27FC236}">
                <a16:creationId xmlns:a16="http://schemas.microsoft.com/office/drawing/2014/main" id="{AA3687B6-2800-463F-AD8D-134BF01D7884}"/>
              </a:ext>
            </a:extLst>
          </p:cNvPr>
          <p:cNvPicPr>
            <a:picLocks noChangeAspect="1"/>
          </p:cNvPicPr>
          <p:nvPr/>
        </p:nvPicPr>
        <p:blipFill rotWithShape="1">
          <a:blip r:embed="rId3"/>
          <a:srcRect t="90194" r="65051"/>
          <a:stretch/>
        </p:blipFill>
        <p:spPr>
          <a:xfrm>
            <a:off x="671656" y="4800601"/>
            <a:ext cx="2872823" cy="571099"/>
          </a:xfrm>
          <a:prstGeom prst="rect">
            <a:avLst/>
          </a:prstGeom>
        </p:spPr>
      </p:pic>
      <p:cxnSp>
        <p:nvCxnSpPr>
          <p:cNvPr id="8" name="Gerade Verbindung mit Pfeil 7">
            <a:extLst>
              <a:ext uri="{FF2B5EF4-FFF2-40B4-BE49-F238E27FC236}">
                <a16:creationId xmlns:a16="http://schemas.microsoft.com/office/drawing/2014/main" id="{06DD8E5E-D925-4956-8C1D-81755B72747B}"/>
              </a:ext>
            </a:extLst>
          </p:cNvPr>
          <p:cNvCxnSpPr>
            <a:cxnSpLocks/>
          </p:cNvCxnSpPr>
          <p:nvPr/>
        </p:nvCxnSpPr>
        <p:spPr>
          <a:xfrm flipH="1">
            <a:off x="2192133" y="4303313"/>
            <a:ext cx="471554" cy="90890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93387107"/>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1605</Words>
  <Application>Microsoft Office PowerPoint</Application>
  <PresentationFormat>Breitbild</PresentationFormat>
  <Paragraphs>207</Paragraphs>
  <Slides>28</Slides>
  <Notes>0</Notes>
  <HiddenSlides>0</HiddenSlides>
  <MMClips>0</MMClips>
  <ScaleCrop>false</ScaleCrop>
  <HeadingPairs>
    <vt:vector size="8" baseType="variant">
      <vt:variant>
        <vt:lpstr>Verwendete Schriftarten</vt:lpstr>
      </vt:variant>
      <vt:variant>
        <vt:i4>4</vt:i4>
      </vt:variant>
      <vt:variant>
        <vt:lpstr>Design</vt:lpstr>
      </vt:variant>
      <vt:variant>
        <vt:i4>1</vt:i4>
      </vt:variant>
      <vt:variant>
        <vt:lpstr>Eingebettete OLE-Server</vt:lpstr>
      </vt:variant>
      <vt:variant>
        <vt:i4>1</vt:i4>
      </vt:variant>
      <vt:variant>
        <vt:lpstr>Folientitel</vt:lpstr>
      </vt:variant>
      <vt:variant>
        <vt:i4>28</vt:i4>
      </vt:variant>
    </vt:vector>
  </HeadingPairs>
  <TitlesOfParts>
    <vt:vector size="34" baseType="lpstr">
      <vt:lpstr>Arial</vt:lpstr>
      <vt:lpstr>Calibri</vt:lpstr>
      <vt:lpstr>Calibri Light</vt:lpstr>
      <vt:lpstr>Wingdings</vt:lpstr>
      <vt:lpstr>Office</vt:lpstr>
      <vt:lpstr>Worksheet</vt:lpstr>
      <vt:lpstr>How to</vt:lpstr>
      <vt:lpstr>1) Use 2) Info</vt:lpstr>
      <vt:lpstr>  Use Files</vt:lpstr>
      <vt:lpstr>Info</vt:lpstr>
      <vt:lpstr>Info</vt:lpstr>
      <vt:lpstr>Info Scopes.csv</vt:lpstr>
      <vt:lpstr>Use App for Read in</vt:lpstr>
      <vt:lpstr>Info See Scenarios</vt:lpstr>
      <vt:lpstr>Info  “Beschreibung”</vt:lpstr>
      <vt:lpstr>Info  Variables</vt:lpstr>
      <vt:lpstr>Use App start scenario</vt:lpstr>
      <vt:lpstr>Use run the model</vt:lpstr>
      <vt:lpstr>Info</vt:lpstr>
      <vt:lpstr>Use scopes</vt:lpstr>
      <vt:lpstr>Use another scenario</vt:lpstr>
      <vt:lpstr>Use run the model</vt:lpstr>
      <vt:lpstr>Use scopes</vt:lpstr>
      <vt:lpstr>Use scopes</vt:lpstr>
      <vt:lpstr>Info understand the model</vt:lpstr>
      <vt:lpstr>Info understand the model</vt:lpstr>
      <vt:lpstr>Info understand the model</vt:lpstr>
      <vt:lpstr>Info / Use understand the model</vt:lpstr>
      <vt:lpstr>Info / Use understand the model</vt:lpstr>
      <vt:lpstr>Info understand the model</vt:lpstr>
      <vt:lpstr>Info understand the model</vt:lpstr>
      <vt:lpstr>Info /Use the model</vt:lpstr>
      <vt:lpstr>Use Some further possibilities</vt:lpstr>
      <vt:lpstr>Thanks for your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dc:title>
  <dc:creator>Cornelius Biedermann</dc:creator>
  <cp:lastModifiedBy>Cornelius Biedermann</cp:lastModifiedBy>
  <cp:revision>37</cp:revision>
  <dcterms:created xsi:type="dcterms:W3CDTF">2023-02-02T09:16:05Z</dcterms:created>
  <dcterms:modified xsi:type="dcterms:W3CDTF">2023-04-06T07:52:15Z</dcterms:modified>
</cp:coreProperties>
</file>