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57" r:id="rId7"/>
    <p:sldId id="286" r:id="rId8"/>
    <p:sldId id="288" r:id="rId9"/>
    <p:sldId id="260" r:id="rId10"/>
    <p:sldId id="289" r:id="rId11"/>
    <p:sldId id="290" r:id="rId12"/>
    <p:sldId id="287" r:id="rId13"/>
    <p:sldId id="292" r:id="rId14"/>
    <p:sldId id="311" r:id="rId15"/>
    <p:sldId id="313" r:id="rId16"/>
    <p:sldId id="291" r:id="rId17"/>
    <p:sldId id="293" r:id="rId18"/>
    <p:sldId id="308" r:id="rId19"/>
    <p:sldId id="307" r:id="rId20"/>
    <p:sldId id="295" r:id="rId21"/>
    <p:sldId id="302" r:id="rId22"/>
    <p:sldId id="300" r:id="rId23"/>
    <p:sldId id="306" r:id="rId24"/>
    <p:sldId id="309" r:id="rId25"/>
    <p:sldId id="304" r:id="rId26"/>
    <p:sldId id="305" r:id="rId27"/>
    <p:sldId id="312" r:id="rId28"/>
    <p:sldId id="264" r:id="rId29"/>
    <p:sldId id="310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360"/>
    <a:srgbClr val="10335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C37D0-EBAE-4622-A049-283FCC5B335F}" v="41" dt="2024-10-01T14:33:0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821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Design of Gilbert mixer suited for 5G wireless networks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6970341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/>
              <a:t> Double Balanced Active Mixer 180 nm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9B0E7-861B-1224-6AE8-60BD0928995D}"/>
              </a:ext>
            </a:extLst>
          </p:cNvPr>
          <p:cNvSpPr txBox="1"/>
          <p:nvPr/>
        </p:nvSpPr>
        <p:spPr>
          <a:xfrm>
            <a:off x="8201609" y="4672584"/>
            <a:ext cx="3765774" cy="181588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Group 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</a:rPr>
              <a:t>Bata Sai Pavan – 2101EE19</a:t>
            </a:r>
            <a:endParaRPr lang="en-IN" sz="16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Trebuchet MS"/>
              <a:buAutoNum type="arabicPeriod"/>
            </a:pPr>
            <a:r>
              <a:rPr lang="en-IN" sz="1600" dirty="0" err="1">
                <a:solidFill>
                  <a:schemeClr val="bg1"/>
                </a:solidFill>
                <a:cs typeface="Arial"/>
              </a:rPr>
              <a:t>Usakoyala</a:t>
            </a:r>
            <a:r>
              <a:rPr lang="en-IN" sz="1600" dirty="0">
                <a:solidFill>
                  <a:schemeClr val="bg1"/>
                </a:solidFill>
                <a:cs typeface="Arial"/>
              </a:rPr>
              <a:t> Ram Prasad -2101EE78</a:t>
            </a:r>
          </a:p>
          <a:p>
            <a:endParaRPr lang="en-IN" sz="1600" b="1" u="sng">
              <a:solidFill>
                <a:schemeClr val="bg1"/>
              </a:solidFill>
            </a:endParaRPr>
          </a:p>
          <a:p>
            <a:r>
              <a:rPr lang="en-IN" sz="1600" b="1" u="sng" dirty="0">
                <a:solidFill>
                  <a:schemeClr val="bg1"/>
                </a:solidFill>
              </a:rPr>
              <a:t>Supervisor:</a:t>
            </a:r>
            <a:endParaRPr lang="en-IN" sz="1600" b="1" u="sng" dirty="0">
              <a:solidFill>
                <a:schemeClr val="bg1"/>
              </a:solidFill>
              <a:cs typeface="Arial"/>
            </a:endParaRPr>
          </a:p>
          <a:p>
            <a:endParaRPr lang="en-IN" sz="1600" b="1" u="sng">
              <a:solidFill>
                <a:schemeClr val="bg1"/>
              </a:solidFill>
            </a:endParaRPr>
          </a:p>
          <a:p>
            <a:r>
              <a:rPr lang="en-IN" sz="1600" dirty="0" err="1">
                <a:solidFill>
                  <a:schemeClr val="bg1"/>
                </a:solidFill>
              </a:rPr>
              <a:t>Dr.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Yatendra</a:t>
            </a:r>
            <a:r>
              <a:rPr lang="en-IN" sz="1600" dirty="0">
                <a:solidFill>
                  <a:schemeClr val="bg1"/>
                </a:solidFill>
              </a:rPr>
              <a:t> Kumar Singh</a:t>
            </a:r>
            <a:endParaRPr lang="en-IN" sz="16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88" y="329564"/>
            <a:ext cx="5072380" cy="462915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</a:rPr>
              <a:t>Input Parameters and Waveforms: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178" y="1348352"/>
            <a:ext cx="2192020" cy="4432688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/>
              <a:t>V</a:t>
            </a:r>
            <a:r>
              <a:rPr lang="en-US" sz="1600" baseline="-25000" dirty="0" err="1"/>
              <a:t>rf</a:t>
            </a:r>
            <a:r>
              <a:rPr lang="en-US" sz="1600" baseline="-25000" dirty="0"/>
              <a:t>+</a:t>
            </a:r>
            <a:r>
              <a:rPr lang="en-US" sz="1600" dirty="0"/>
              <a:t>=  90sin(</a:t>
            </a:r>
            <a:r>
              <a:rPr lang="el-GR" sz="1600" dirty="0"/>
              <a:t>ω</a:t>
            </a:r>
            <a:r>
              <a:rPr lang="en-US" sz="1600" baseline="-25000" dirty="0"/>
              <a:t>rf</a:t>
            </a:r>
            <a:r>
              <a:rPr lang="en-US" sz="1600" dirty="0"/>
              <a:t>.t)</a:t>
            </a:r>
            <a:r>
              <a:rPr lang="en-US" sz="1600" dirty="0" err="1"/>
              <a:t>mV</a:t>
            </a:r>
            <a:r>
              <a:rPr lang="en-US" sz="1600" baseline="-25000" dirty="0" err="1"/>
              <a:t>pp</a:t>
            </a:r>
            <a:endParaRPr lang="en-US" sz="1600"/>
          </a:p>
          <a:p>
            <a:pPr algn="just"/>
            <a:r>
              <a:rPr lang="en-US" sz="1600" dirty="0" err="1"/>
              <a:t>V</a:t>
            </a:r>
            <a:r>
              <a:rPr lang="en-US" sz="1600" baseline="-25000" dirty="0" err="1"/>
              <a:t>rf</a:t>
            </a:r>
            <a:r>
              <a:rPr lang="en-US" sz="1600" baseline="-25000" dirty="0"/>
              <a:t>-</a:t>
            </a:r>
            <a:r>
              <a:rPr lang="en-US" sz="1600" dirty="0"/>
              <a:t>= -90sin(</a:t>
            </a:r>
            <a:r>
              <a:rPr lang="el-GR" sz="1600" dirty="0"/>
              <a:t>ω</a:t>
            </a:r>
            <a:r>
              <a:rPr lang="en-US" sz="1600" baseline="-25000" dirty="0"/>
              <a:t>rf</a:t>
            </a:r>
            <a:r>
              <a:rPr lang="en-US" sz="1600" dirty="0"/>
              <a:t>.t)</a:t>
            </a:r>
            <a:r>
              <a:rPr lang="en-US" sz="1600" dirty="0" err="1"/>
              <a:t>mV</a:t>
            </a:r>
            <a:r>
              <a:rPr lang="en-US" sz="1600" baseline="-25000" dirty="0" err="1"/>
              <a:t>pp</a:t>
            </a:r>
            <a:endParaRPr lang="en-US" sz="1600" baseline="-25000"/>
          </a:p>
          <a:p>
            <a:pPr algn="just"/>
            <a:endParaRPr lang="en-US" sz="1600" baseline="-25000"/>
          </a:p>
          <a:p>
            <a:pPr algn="just"/>
            <a:endParaRPr lang="en-US" sz="1600"/>
          </a:p>
          <a:p>
            <a:pPr algn="just"/>
            <a:r>
              <a:rPr lang="en-US" sz="1600" dirty="0" err="1"/>
              <a:t>V</a:t>
            </a:r>
            <a:r>
              <a:rPr lang="en-US" sz="1600" baseline="-25000" dirty="0" err="1"/>
              <a:t>lo</a:t>
            </a:r>
            <a:r>
              <a:rPr lang="en-US" sz="1600" baseline="-25000" dirty="0"/>
              <a:t>+</a:t>
            </a:r>
            <a:r>
              <a:rPr lang="en-US" sz="1600" dirty="0"/>
              <a:t>=  0.6V sq. w(</a:t>
            </a:r>
            <a:r>
              <a:rPr lang="el-GR" sz="1600" dirty="0"/>
              <a:t>ω</a:t>
            </a:r>
            <a:r>
              <a:rPr lang="en-US" sz="1600" baseline="-25000" dirty="0"/>
              <a:t>lo</a:t>
            </a:r>
            <a:r>
              <a:rPr lang="en-US" sz="1600" dirty="0"/>
              <a:t>)</a:t>
            </a:r>
            <a:endParaRPr lang="en-US" sz="1600">
              <a:cs typeface="Arial"/>
            </a:endParaRPr>
          </a:p>
          <a:p>
            <a:pPr algn="just"/>
            <a:r>
              <a:rPr lang="en-US" sz="1600" dirty="0" err="1"/>
              <a:t>V</a:t>
            </a:r>
            <a:r>
              <a:rPr lang="en-US" sz="1600" baseline="-25000" dirty="0" err="1"/>
              <a:t>lo</a:t>
            </a:r>
            <a:r>
              <a:rPr lang="en-US" sz="1600" baseline="-25000" dirty="0"/>
              <a:t>-</a:t>
            </a:r>
            <a:r>
              <a:rPr lang="en-US" sz="1600" dirty="0"/>
              <a:t>= -0.6V sq. w(</a:t>
            </a:r>
            <a:r>
              <a:rPr lang="el-GR" sz="1600" dirty="0"/>
              <a:t>ω</a:t>
            </a:r>
            <a:r>
              <a:rPr lang="en-US" sz="1600" baseline="-25000" dirty="0"/>
              <a:t>lo</a:t>
            </a:r>
            <a:r>
              <a:rPr lang="en-US" sz="1600" dirty="0"/>
              <a:t>)</a:t>
            </a:r>
            <a:endParaRPr lang="en-US" sz="16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B30D9-73C4-9EA9-D5DC-F18EB359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12894" r="19167" b="7882"/>
          <a:stretch/>
        </p:blipFill>
        <p:spPr>
          <a:xfrm>
            <a:off x="3514759" y="1468503"/>
            <a:ext cx="7200000" cy="41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B9DD1-A7C8-63D1-3F89-8B997F3B6ACB}"/>
              </a:ext>
            </a:extLst>
          </p:cNvPr>
          <p:cNvSpPr txBox="1"/>
          <p:nvPr/>
        </p:nvSpPr>
        <p:spPr>
          <a:xfrm>
            <a:off x="4894054" y="5616854"/>
            <a:ext cx="590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Fig 6. Waveforms of Input RF voltages and Voltage of local oscillator </a:t>
            </a:r>
          </a:p>
        </p:txBody>
      </p:sp>
    </p:spTree>
    <p:extLst>
      <p:ext uri="{BB962C8B-B14F-4D97-AF65-F5344CB8AC3E}">
        <p14:creationId xmlns:p14="http://schemas.microsoft.com/office/powerpoint/2010/main" val="20265605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88" y="329564"/>
            <a:ext cx="5072380" cy="462915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Input Parameters and Waveforms: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35152" y="631930"/>
            <a:ext cx="841519" cy="844242"/>
          </a:xfrm>
        </p:spPr>
        <p:txBody>
          <a:bodyPr>
            <a:normAutofit/>
          </a:bodyPr>
          <a:lstStyle/>
          <a:p>
            <a:pPr algn="just"/>
            <a:r>
              <a:rPr lang="en-US" sz="1600">
                <a:cs typeface="Arial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A1D8E-6753-3955-BA55-17ABA8FA26E8}"/>
              </a:ext>
            </a:extLst>
          </p:cNvPr>
          <p:cNvSpPr txBox="1"/>
          <p:nvPr/>
        </p:nvSpPr>
        <p:spPr>
          <a:xfrm>
            <a:off x="304798" y="829841"/>
            <a:ext cx="280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Times New Roman" panose="02020603050405020304" pitchFamily="18" charset="0"/>
              </a:rPr>
              <a:t>Measurement: FFT( V</a:t>
            </a:r>
            <a:r>
              <a:rPr lang="en-US" b="1" u="sng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RF</a:t>
            </a:r>
            <a:r>
              <a:rPr lang="en-US" b="1" u="sng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endParaRPr lang="en-IN" b="1" u="sng">
              <a:solidFill>
                <a:schemeClr val="bg1"/>
              </a:solidFill>
            </a:endParaRP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CAC6E-6F8C-A659-C89D-E52621532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9" t="19355" r="29114" b="9534"/>
          <a:stretch/>
        </p:blipFill>
        <p:spPr>
          <a:xfrm>
            <a:off x="4635090" y="1476172"/>
            <a:ext cx="6617110" cy="434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FF245-2637-7414-BF09-88F6CBDAD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84" t="21780" r="50887" b="53704"/>
          <a:stretch/>
        </p:blipFill>
        <p:spPr>
          <a:xfrm>
            <a:off x="642579" y="1767591"/>
            <a:ext cx="2601531" cy="22243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A65595-2BCE-3C1F-8817-BD533BA7EB02}"/>
              </a:ext>
            </a:extLst>
          </p:cNvPr>
          <p:cNvCxnSpPr>
            <a:cxnSpLocks/>
          </p:cNvCxnSpPr>
          <p:nvPr/>
        </p:nvCxnSpPr>
        <p:spPr>
          <a:xfrm>
            <a:off x="3244110" y="1476172"/>
            <a:ext cx="5840899" cy="5591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616526-D90A-8BF6-2B51-599C827A5EA1}"/>
              </a:ext>
            </a:extLst>
          </p:cNvPr>
          <p:cNvCxnSpPr>
            <a:cxnSpLocks/>
          </p:cNvCxnSpPr>
          <p:nvPr/>
        </p:nvCxnSpPr>
        <p:spPr>
          <a:xfrm flipV="1">
            <a:off x="3323303" y="2509175"/>
            <a:ext cx="6386566" cy="17678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A31AA-6E86-5AC7-CED9-35E40BAC0CCC}"/>
              </a:ext>
            </a:extLst>
          </p:cNvPr>
          <p:cNvSpPr txBox="1"/>
          <p:nvPr/>
        </p:nvSpPr>
        <p:spPr>
          <a:xfrm>
            <a:off x="909156" y="4277032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 peak at 9.9GHz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2B7E4-59E5-4B86-6ECD-5BA4C621B050}"/>
              </a:ext>
            </a:extLst>
          </p:cNvPr>
          <p:cNvSpPr txBox="1"/>
          <p:nvPr/>
        </p:nvSpPr>
        <p:spPr>
          <a:xfrm>
            <a:off x="6715432" y="5817556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Fig 7: FFT of the I/P RF</a:t>
            </a:r>
          </a:p>
        </p:txBody>
      </p:sp>
    </p:spTree>
    <p:extLst>
      <p:ext uri="{BB962C8B-B14F-4D97-AF65-F5344CB8AC3E}">
        <p14:creationId xmlns:p14="http://schemas.microsoft.com/office/powerpoint/2010/main" val="4187747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88" y="329564"/>
            <a:ext cx="5072380" cy="462915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Input Parameters and Waveforms: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333132" y="1476172"/>
            <a:ext cx="841519" cy="844242"/>
          </a:xfrm>
        </p:spPr>
        <p:txBody>
          <a:bodyPr>
            <a:normAutofit/>
          </a:bodyPr>
          <a:lstStyle/>
          <a:p>
            <a:pPr algn="just"/>
            <a:r>
              <a:rPr lang="en-US" sz="1600">
                <a:cs typeface="Arial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A1D8E-6753-3955-BA55-17ABA8FA26E8}"/>
              </a:ext>
            </a:extLst>
          </p:cNvPr>
          <p:cNvSpPr txBox="1"/>
          <p:nvPr/>
        </p:nvSpPr>
        <p:spPr>
          <a:xfrm>
            <a:off x="304798" y="829841"/>
            <a:ext cx="280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Measurement: FFT( V</a:t>
            </a:r>
            <a:r>
              <a:rPr lang="en-US" b="1" u="sng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LO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endParaRPr lang="en-IN" b="1" u="sng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A31AA-6E86-5AC7-CED9-35E40BAC0CCC}"/>
              </a:ext>
            </a:extLst>
          </p:cNvPr>
          <p:cNvSpPr txBox="1"/>
          <p:nvPr/>
        </p:nvSpPr>
        <p:spPr>
          <a:xfrm>
            <a:off x="1215815" y="4127581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 peak at 10GHz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2B7E4-59E5-4B86-6ECD-5BA4C621B050}"/>
              </a:ext>
            </a:extLst>
          </p:cNvPr>
          <p:cNvSpPr txBox="1"/>
          <p:nvPr/>
        </p:nvSpPr>
        <p:spPr>
          <a:xfrm>
            <a:off x="6774425" y="5557145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Fig 8: FFT of the Local Oscillator (LO)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F6AC6-6F8C-E9F6-214A-2C5B4598E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82" r="33586" b="9786"/>
          <a:stretch/>
        </p:blipFill>
        <p:spPr>
          <a:xfrm>
            <a:off x="5173720" y="1476172"/>
            <a:ext cx="6484880" cy="4061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2F983-D389-06D9-0042-FE86FD79B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2" t="24405" r="63021" b="54494"/>
          <a:stretch/>
        </p:blipFill>
        <p:spPr>
          <a:xfrm>
            <a:off x="1191233" y="2159865"/>
            <a:ext cx="1992918" cy="171320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2C4E5-6438-1E5C-0441-841DEBEFD6E0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187692" y="2159865"/>
            <a:ext cx="79632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52EB49-3F65-16DE-78A5-F69A97EE1092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187692" y="2453500"/>
            <a:ext cx="8543392" cy="14195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49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Output Parameters: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448560" y="27139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339EC-7B7F-79F7-6B20-32A93EC7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72"/>
          <a:stretch/>
        </p:blipFill>
        <p:spPr>
          <a:xfrm>
            <a:off x="3776802" y="1477939"/>
            <a:ext cx="7880311" cy="4374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BBCDA-51F4-D2B6-560A-D909A1E75C25}"/>
              </a:ext>
            </a:extLst>
          </p:cNvPr>
          <p:cNvSpPr txBox="1"/>
          <p:nvPr/>
        </p:nvSpPr>
        <p:spPr>
          <a:xfrm>
            <a:off x="5087358" y="5853489"/>
            <a:ext cx="468305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Fig 9. Output Response ( V</a:t>
            </a:r>
            <a:r>
              <a:rPr lang="en-IN" baseline="-25000">
                <a:solidFill>
                  <a:schemeClr val="bg1"/>
                </a:solidFill>
              </a:rPr>
              <a:t>o+</a:t>
            </a:r>
            <a:r>
              <a:rPr lang="en-IN">
                <a:solidFill>
                  <a:schemeClr val="bg1"/>
                </a:solidFill>
              </a:rPr>
              <a:t> and V</a:t>
            </a:r>
            <a:r>
              <a:rPr lang="en-IN" baseline="-25000">
                <a:solidFill>
                  <a:schemeClr val="bg1"/>
                </a:solidFill>
              </a:rPr>
              <a:t>o- </a:t>
            </a:r>
            <a:r>
              <a:rPr lang="en-IN">
                <a:solidFill>
                  <a:schemeClr val="bg1"/>
                </a:solidFill>
              </a:rPr>
              <a:t>)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C2BF-F2C5-A035-D940-FC4EB38D4A96}"/>
              </a:ext>
            </a:extLst>
          </p:cNvPr>
          <p:cNvSpPr txBox="1"/>
          <p:nvPr/>
        </p:nvSpPr>
        <p:spPr>
          <a:xfrm>
            <a:off x="0" y="2480208"/>
            <a:ext cx="3776802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V</a:t>
            </a:r>
            <a:r>
              <a:rPr lang="en-IN" sz="1600" baseline="-25000" dirty="0">
                <a:solidFill>
                  <a:schemeClr val="bg1"/>
                </a:solidFill>
              </a:rPr>
              <a:t>o+</a:t>
            </a:r>
            <a:r>
              <a:rPr lang="en-IN" sz="1600" dirty="0">
                <a:solidFill>
                  <a:schemeClr val="bg1"/>
                </a:solidFill>
              </a:rPr>
              <a:t>= -</a:t>
            </a:r>
            <a:r>
              <a:rPr lang="en-IN" sz="1600" dirty="0" err="1">
                <a:solidFill>
                  <a:schemeClr val="bg1"/>
                </a:solidFill>
              </a:rPr>
              <a:t>g</a:t>
            </a:r>
            <a:r>
              <a:rPr lang="en-IN" sz="1600" baseline="-25000" dirty="0" err="1">
                <a:solidFill>
                  <a:schemeClr val="bg1"/>
                </a:solidFill>
              </a:rPr>
              <a:t>m</a:t>
            </a:r>
            <a:r>
              <a:rPr lang="en-IN" sz="1600" dirty="0" err="1">
                <a:solidFill>
                  <a:schemeClr val="bg1"/>
                </a:solidFill>
              </a:rPr>
              <a:t>R</a:t>
            </a:r>
            <a:r>
              <a:rPr lang="en-IN" sz="1600" baseline="-25000" dirty="0" err="1">
                <a:solidFill>
                  <a:schemeClr val="bg1"/>
                </a:solidFill>
              </a:rPr>
              <a:t>L</a:t>
            </a:r>
            <a:r>
              <a:rPr lang="en-IN" sz="1600" dirty="0" err="1">
                <a:solidFill>
                  <a:schemeClr val="bg1"/>
                </a:solidFill>
              </a:rPr>
              <a:t>A.cos</a:t>
            </a:r>
            <a:r>
              <a:rPr lang="en-IN" sz="1600" dirty="0">
                <a:solidFill>
                  <a:schemeClr val="bg1"/>
                </a:solidFill>
              </a:rPr>
              <a:t>(</a:t>
            </a:r>
            <a:r>
              <a:rPr lang="el-GR" sz="1600" dirty="0">
                <a:solidFill>
                  <a:schemeClr val="bg1"/>
                </a:solidFill>
              </a:rPr>
              <a:t>ω</a:t>
            </a:r>
            <a:r>
              <a:rPr lang="en-US" sz="1600" baseline="-25000" dirty="0" err="1">
                <a:solidFill>
                  <a:schemeClr val="bg1"/>
                </a:solidFill>
              </a:rPr>
              <a:t>rf</a:t>
            </a:r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>
                <a:solidFill>
                  <a:schemeClr val="bg1"/>
                </a:solidFill>
              </a:rPr>
              <a:t>)      1, 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half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                                       -1,2</a:t>
            </a:r>
            <a:r>
              <a:rPr lang="en-US" sz="1600" baseline="30000" dirty="0">
                <a:solidFill>
                  <a:schemeClr val="bg1"/>
                </a:solidFill>
              </a:rPr>
              <a:t>nd       </a:t>
            </a:r>
            <a:r>
              <a:rPr lang="en-US" sz="1600" dirty="0">
                <a:solidFill>
                  <a:schemeClr val="bg1"/>
                </a:solidFill>
              </a:rPr>
              <a:t>half    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V</a:t>
            </a:r>
            <a:r>
              <a:rPr lang="en-IN" sz="1600" baseline="-25000" dirty="0">
                <a:solidFill>
                  <a:schemeClr val="bg1"/>
                </a:solidFill>
              </a:rPr>
              <a:t>o-</a:t>
            </a:r>
            <a:r>
              <a:rPr lang="en-IN" sz="1600" dirty="0">
                <a:solidFill>
                  <a:schemeClr val="bg1"/>
                </a:solidFill>
              </a:rPr>
              <a:t>= +</a:t>
            </a:r>
            <a:r>
              <a:rPr lang="en-IN" sz="1600" dirty="0" err="1">
                <a:solidFill>
                  <a:schemeClr val="bg1"/>
                </a:solidFill>
              </a:rPr>
              <a:t>g</a:t>
            </a:r>
            <a:r>
              <a:rPr lang="en-IN" sz="1600" baseline="-25000" dirty="0" err="1">
                <a:solidFill>
                  <a:schemeClr val="bg1"/>
                </a:solidFill>
              </a:rPr>
              <a:t>m</a:t>
            </a:r>
            <a:r>
              <a:rPr lang="en-IN" sz="1600" dirty="0" err="1">
                <a:solidFill>
                  <a:schemeClr val="bg1"/>
                </a:solidFill>
              </a:rPr>
              <a:t>R</a:t>
            </a:r>
            <a:r>
              <a:rPr lang="en-IN" sz="1600" baseline="-25000" dirty="0" err="1">
                <a:solidFill>
                  <a:schemeClr val="bg1"/>
                </a:solidFill>
              </a:rPr>
              <a:t>L</a:t>
            </a:r>
            <a:r>
              <a:rPr lang="en-IN" sz="1600" dirty="0" err="1">
                <a:solidFill>
                  <a:schemeClr val="bg1"/>
                </a:solidFill>
              </a:rPr>
              <a:t>A.cos</a:t>
            </a:r>
            <a:r>
              <a:rPr lang="en-IN" sz="1600" dirty="0">
                <a:solidFill>
                  <a:schemeClr val="bg1"/>
                </a:solidFill>
              </a:rPr>
              <a:t>(</a:t>
            </a:r>
            <a:r>
              <a:rPr lang="el-GR" sz="1600" dirty="0">
                <a:solidFill>
                  <a:schemeClr val="bg1"/>
                </a:solidFill>
              </a:rPr>
              <a:t>ω</a:t>
            </a:r>
            <a:r>
              <a:rPr lang="en-US" sz="1600" baseline="-25000" dirty="0" err="1">
                <a:solidFill>
                  <a:schemeClr val="bg1"/>
                </a:solidFill>
              </a:rPr>
              <a:t>rf</a:t>
            </a:r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>
                <a:solidFill>
                  <a:schemeClr val="bg1"/>
                </a:solidFill>
              </a:rPr>
              <a:t>)       1, 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half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                                       -1, 2</a:t>
            </a:r>
            <a:r>
              <a:rPr lang="en-US" sz="1600" baseline="30000" dirty="0">
                <a:solidFill>
                  <a:schemeClr val="bg1"/>
                </a:solidFill>
              </a:rPr>
              <a:t>nd</a:t>
            </a:r>
            <a:r>
              <a:rPr lang="en-US" sz="1600" dirty="0">
                <a:solidFill>
                  <a:schemeClr val="bg1"/>
                </a:solidFill>
              </a:rPr>
              <a:t> half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8412EDAA-49EE-D28E-0C16-A430A1D70466}"/>
              </a:ext>
            </a:extLst>
          </p:cNvPr>
          <p:cNvSpPr/>
          <p:nvPr/>
        </p:nvSpPr>
        <p:spPr>
          <a:xfrm>
            <a:off x="2228410" y="4273052"/>
            <a:ext cx="1135026" cy="1524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CC0BD837-03AC-C9F0-D78D-3CD4C17AF56F}"/>
              </a:ext>
            </a:extLst>
          </p:cNvPr>
          <p:cNvSpPr/>
          <p:nvPr/>
        </p:nvSpPr>
        <p:spPr>
          <a:xfrm>
            <a:off x="2279454" y="2183448"/>
            <a:ext cx="1260159" cy="1524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8942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634" y="160723"/>
            <a:ext cx="444548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Output Parameters: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IN" sz="1600" b="1" u="sng"/>
              <a:t>Difference of Output Node Voltages</a:t>
            </a:r>
            <a:r>
              <a:rPr lang="en-US" sz="1600" b="1" u="sng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4C5E8-D59E-BFB8-5A0C-68F9CAAFF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33" t="10933" r="18582" b="5532"/>
          <a:stretch/>
        </p:blipFill>
        <p:spPr>
          <a:xfrm>
            <a:off x="3764983" y="1446245"/>
            <a:ext cx="7487217" cy="4236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35CC5-9193-071E-98EB-8563DBABA774}"/>
              </a:ext>
            </a:extLst>
          </p:cNvPr>
          <p:cNvSpPr txBox="1"/>
          <p:nvPr/>
        </p:nvSpPr>
        <p:spPr>
          <a:xfrm>
            <a:off x="536473" y="2927172"/>
            <a:ext cx="322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V</a:t>
            </a:r>
            <a:r>
              <a:rPr lang="en-IN" baseline="-25000">
                <a:solidFill>
                  <a:schemeClr val="bg1"/>
                </a:solidFill>
              </a:rPr>
              <a:t>0</a:t>
            </a:r>
            <a:r>
              <a:rPr lang="en-IN" sz="1400" baseline="-25000">
                <a:solidFill>
                  <a:schemeClr val="bg1"/>
                </a:solidFill>
              </a:rPr>
              <a:t>net</a:t>
            </a:r>
            <a:r>
              <a:rPr lang="en-IN">
                <a:solidFill>
                  <a:schemeClr val="bg1"/>
                </a:solidFill>
              </a:rPr>
              <a:t>= V</a:t>
            </a:r>
            <a:r>
              <a:rPr lang="en-IN" baseline="-25000">
                <a:solidFill>
                  <a:schemeClr val="bg1"/>
                </a:solidFill>
              </a:rPr>
              <a:t>o+</a:t>
            </a:r>
            <a:r>
              <a:rPr lang="en-IN">
                <a:solidFill>
                  <a:schemeClr val="bg1"/>
                </a:solidFill>
              </a:rPr>
              <a:t> - V</a:t>
            </a:r>
            <a:r>
              <a:rPr lang="en-IN" baseline="-25000">
                <a:solidFill>
                  <a:schemeClr val="bg1"/>
                </a:solidFill>
              </a:rPr>
              <a:t>o-</a:t>
            </a:r>
          </a:p>
          <a:p>
            <a:r>
              <a:rPr lang="en-IN" baseline="-25000">
                <a:solidFill>
                  <a:schemeClr val="bg1"/>
                </a:solidFill>
              </a:rPr>
              <a:t>          </a:t>
            </a:r>
            <a:r>
              <a:rPr lang="en-IN">
                <a:solidFill>
                  <a:schemeClr val="bg1"/>
                </a:solidFill>
              </a:rPr>
              <a:t>= -2.</a:t>
            </a:r>
            <a:r>
              <a:rPr lang="en-IN" sz="1800">
                <a:solidFill>
                  <a:schemeClr val="bg1"/>
                </a:solidFill>
              </a:rPr>
              <a:t>g</a:t>
            </a:r>
            <a:r>
              <a:rPr lang="en-IN" sz="1800" baseline="-25000">
                <a:solidFill>
                  <a:schemeClr val="bg1"/>
                </a:solidFill>
              </a:rPr>
              <a:t>m</a:t>
            </a:r>
            <a:r>
              <a:rPr lang="en-IN" sz="1800">
                <a:solidFill>
                  <a:schemeClr val="bg1"/>
                </a:solidFill>
              </a:rPr>
              <a:t>R</a:t>
            </a:r>
            <a:r>
              <a:rPr lang="en-IN" sz="1800" baseline="-25000">
                <a:solidFill>
                  <a:schemeClr val="bg1"/>
                </a:solidFill>
              </a:rPr>
              <a:t>L</a:t>
            </a:r>
            <a:r>
              <a:rPr lang="en-IN" sz="1800">
                <a:solidFill>
                  <a:schemeClr val="bg1"/>
                </a:solidFill>
              </a:rPr>
              <a:t>A.cos(</a:t>
            </a:r>
            <a:r>
              <a:rPr lang="el-GR" sz="1800">
                <a:solidFill>
                  <a:schemeClr val="bg1"/>
                </a:solidFill>
              </a:rPr>
              <a:t>ω</a:t>
            </a:r>
            <a:r>
              <a:rPr lang="en-US" sz="1800" baseline="-25000" err="1">
                <a:solidFill>
                  <a:schemeClr val="bg1"/>
                </a:solidFill>
              </a:rPr>
              <a:t>rf</a:t>
            </a:r>
            <a:r>
              <a:rPr lang="en-US" sz="1800" err="1">
                <a:solidFill>
                  <a:schemeClr val="bg1"/>
                </a:solidFill>
              </a:rPr>
              <a:t>t</a:t>
            </a:r>
            <a:r>
              <a:rPr lang="en-US" sz="1800">
                <a:solidFill>
                  <a:schemeClr val="bg1"/>
                </a:solidFill>
              </a:rPr>
              <a:t>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.   </a:t>
            </a:r>
            <a:r>
              <a:rPr lang="en-US" sz="1800">
                <a:solidFill>
                  <a:schemeClr val="bg1"/>
                </a:solidFill>
              </a:rPr>
              <a:t> 1,  1</a:t>
            </a:r>
            <a:r>
              <a:rPr lang="en-US" sz="1800" baseline="30000">
                <a:solidFill>
                  <a:schemeClr val="bg1"/>
                </a:solidFill>
              </a:rPr>
              <a:t>st</a:t>
            </a:r>
            <a:r>
              <a:rPr lang="en-US" sz="1800">
                <a:solidFill>
                  <a:schemeClr val="bg1"/>
                </a:solidFill>
              </a:rPr>
              <a:t> half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               -1, 2</a:t>
            </a:r>
            <a:r>
              <a:rPr lang="en-US" sz="1800" baseline="30000">
                <a:solidFill>
                  <a:schemeClr val="bg1"/>
                </a:solidFill>
              </a:rPr>
              <a:t>nd</a:t>
            </a:r>
            <a:r>
              <a:rPr lang="en-US" sz="1800">
                <a:solidFill>
                  <a:schemeClr val="bg1"/>
                </a:solidFill>
              </a:rPr>
              <a:t> half</a:t>
            </a:r>
            <a:endParaRPr lang="en-IN" sz="18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79753-0DE4-2E08-D04F-A276AAAD66CC}"/>
              </a:ext>
            </a:extLst>
          </p:cNvPr>
          <p:cNvSpPr txBox="1"/>
          <p:nvPr/>
        </p:nvSpPr>
        <p:spPr>
          <a:xfrm>
            <a:off x="6065407" y="5682342"/>
            <a:ext cx="38225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Fig10. Differential Output response 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CAC873F5-A2E7-ABD6-1842-CFDD4AAF83E9}"/>
              </a:ext>
            </a:extLst>
          </p:cNvPr>
          <p:cNvSpPr/>
          <p:nvPr/>
        </p:nvSpPr>
        <p:spPr>
          <a:xfrm>
            <a:off x="1415168" y="3667760"/>
            <a:ext cx="1734431" cy="105664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1069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Output Parameters: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566D0-4255-08E3-0285-0FD734C6C6C4}"/>
              </a:ext>
            </a:extLst>
          </p:cNvPr>
          <p:cNvSpPr txBox="1"/>
          <p:nvPr/>
        </p:nvSpPr>
        <p:spPr>
          <a:xfrm>
            <a:off x="11206" y="978559"/>
            <a:ext cx="216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Times New Roman" panose="02020603050405020304" pitchFamily="18" charset="0"/>
              </a:rPr>
              <a:t>Measurement: FFT </a:t>
            </a:r>
            <a:endParaRPr lang="en-IN" b="1" u="sng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89F8-02AB-EA35-0DFB-55499A6954EF}"/>
              </a:ext>
            </a:extLst>
          </p:cNvPr>
          <p:cNvSpPr txBox="1"/>
          <p:nvPr/>
        </p:nvSpPr>
        <p:spPr>
          <a:xfrm>
            <a:off x="170894" y="1394097"/>
            <a:ext cx="200567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Gain:(at 100MHz)</a:t>
            </a:r>
          </a:p>
          <a:p>
            <a:endParaRPr lang="en-IN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73419-2063-952A-4D12-5D75F7B14D81}"/>
              </a:ext>
            </a:extLst>
          </p:cNvPr>
          <p:cNvSpPr txBox="1"/>
          <p:nvPr/>
        </p:nvSpPr>
        <p:spPr>
          <a:xfrm>
            <a:off x="5227729" y="5834162"/>
            <a:ext cx="41088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Fig11</a:t>
            </a:r>
            <a:r>
              <a:rPr lang="en-US" b="0" i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. FFT of the Proposed Mixer Output.</a:t>
            </a:r>
            <a:endParaRPr lang="en-IN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55E688-1D09-00B8-4B59-73581CEEA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" t="13297" r="18636" b="10052"/>
          <a:stretch/>
        </p:blipFill>
        <p:spPr>
          <a:xfrm>
            <a:off x="2603645" y="1394097"/>
            <a:ext cx="8538556" cy="448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99671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Output Parameters: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566D0-4255-08E3-0285-0FD734C6C6C4}"/>
              </a:ext>
            </a:extLst>
          </p:cNvPr>
          <p:cNvSpPr txBox="1"/>
          <p:nvPr/>
        </p:nvSpPr>
        <p:spPr>
          <a:xfrm>
            <a:off x="11206" y="978559"/>
            <a:ext cx="216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chemeClr val="bg1"/>
                </a:solidFill>
                <a:latin typeface="Times New Roman" panose="02020603050405020304" pitchFamily="18" charset="0"/>
              </a:rPr>
              <a:t>Measurement: FFT </a:t>
            </a:r>
            <a:endParaRPr lang="en-IN" b="1" u="sng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89F8-02AB-EA35-0DFB-55499A6954EF}"/>
              </a:ext>
            </a:extLst>
          </p:cNvPr>
          <p:cNvSpPr txBox="1"/>
          <p:nvPr/>
        </p:nvSpPr>
        <p:spPr>
          <a:xfrm>
            <a:off x="170894" y="1394097"/>
            <a:ext cx="200567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Gain:(at 100MHz)</a:t>
            </a:r>
          </a:p>
          <a:p>
            <a:endParaRPr lang="en-IN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73419-2063-952A-4D12-5D75F7B14D81}"/>
              </a:ext>
            </a:extLst>
          </p:cNvPr>
          <p:cNvSpPr txBox="1"/>
          <p:nvPr/>
        </p:nvSpPr>
        <p:spPr>
          <a:xfrm>
            <a:off x="6357324" y="5718189"/>
            <a:ext cx="41174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Fig12</a:t>
            </a:r>
            <a:r>
              <a:rPr lang="en-US" b="0" i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. FFT of the Proposed Mixer Output.</a:t>
            </a:r>
            <a:endParaRPr lang="en-IN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8CC4BA-2E38-F852-B60A-99F40474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 t="16726" r="37159" b="9697"/>
          <a:stretch/>
        </p:blipFill>
        <p:spPr>
          <a:xfrm>
            <a:off x="4662494" y="1513259"/>
            <a:ext cx="6149741" cy="4201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1FC5F60-DF31-EDE2-AA1C-7FBB6FFCB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5" y="2511501"/>
            <a:ext cx="3860008" cy="20788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7A8C0E-773A-EC8E-B95B-9C6820D9F2C6}"/>
              </a:ext>
            </a:extLst>
          </p:cNvPr>
          <p:cNvCxnSpPr/>
          <p:nvPr/>
        </p:nvCxnSpPr>
        <p:spPr>
          <a:xfrm flipV="1">
            <a:off x="2097034" y="2152459"/>
            <a:ext cx="5714998" cy="297656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AF772F-D8D9-79C6-E3B9-A7BBA5F5A642}"/>
              </a:ext>
            </a:extLst>
          </p:cNvPr>
          <p:cNvCxnSpPr>
            <a:cxnSpLocks/>
          </p:cNvCxnSpPr>
          <p:nvPr/>
        </p:nvCxnSpPr>
        <p:spPr>
          <a:xfrm flipV="1">
            <a:off x="2632815" y="2628710"/>
            <a:ext cx="6095998" cy="222646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19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Output Parameters: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2"/>
            <a:ext cx="3040741" cy="4436627"/>
          </a:xfrm>
        </p:spPr>
        <p:txBody>
          <a:bodyPr vert="wordArtVert">
            <a:normAutofit/>
          </a:bodyPr>
          <a:lstStyle/>
          <a:p>
            <a:r>
              <a:rPr lang="en-US" sz="3200" b="1" i="0">
                <a:solidFill>
                  <a:schemeClr val="bg1"/>
                </a:solidFill>
                <a:effectLst/>
                <a:latin typeface="Sitka Text" pitchFamily="2" charset="0"/>
              </a:rPr>
              <a:t>Noise Figure</a:t>
            </a:r>
            <a:endParaRPr lang="en-US" sz="3200" b="1">
              <a:latin typeface="Sitka Tex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CF0B-3003-274E-E0F7-E47E3A924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4" b="2061"/>
          <a:stretch/>
        </p:blipFill>
        <p:spPr>
          <a:xfrm>
            <a:off x="3040743" y="1418253"/>
            <a:ext cx="8332755" cy="4366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0B962D-BC59-AC32-04C9-F51636637C6A}"/>
              </a:ext>
            </a:extLst>
          </p:cNvPr>
          <p:cNvSpPr txBox="1"/>
          <p:nvPr/>
        </p:nvSpPr>
        <p:spPr>
          <a:xfrm>
            <a:off x="5187977" y="5784980"/>
            <a:ext cx="415370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Fig13</a:t>
            </a:r>
            <a:r>
              <a:rPr lang="en-US" b="0" i="0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. Noise Figure of the proposed Mixer</a:t>
            </a:r>
            <a:endParaRPr lang="en-IN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736354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415603"/>
            <a:ext cx="3722386" cy="535531"/>
          </a:xfrm>
        </p:spPr>
        <p:txBody>
          <a:bodyPr/>
          <a:lstStyle/>
          <a:p>
            <a:r>
              <a:rPr lang="en-IN" sz="3200">
                <a:latin typeface="Times New Roman" panose="02020603050405020304" pitchFamily="18" charset="0"/>
              </a:rPr>
              <a:t>Output Parameters: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63053"/>
              </p:ext>
            </p:extLst>
          </p:nvPr>
        </p:nvGraphicFramePr>
        <p:xfrm>
          <a:off x="1130300" y="2013994"/>
          <a:ext cx="9931400" cy="354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79977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/>
                        </a:rPr>
                        <a:t>I/P Voltage (V </a:t>
                      </a:r>
                      <a:r>
                        <a:rPr lang="en-US" sz="1600" b="0" baseline="-25000" dirty="0">
                          <a:latin typeface="+mn-lt"/>
                          <a:cs typeface="Arial"/>
                        </a:rPr>
                        <a:t>pp</a:t>
                      </a:r>
                      <a:r>
                        <a:rPr lang="en-US" sz="1600" b="0" baseline="0" dirty="0">
                          <a:latin typeface="+mn-lt"/>
                          <a:cs typeface="Arial"/>
                        </a:rPr>
                        <a:t>)</a:t>
                      </a:r>
                      <a:endParaRPr lang="en-GB" sz="1600" b="0" dirty="0"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/>
                        </a:rPr>
                        <a:t>O/P Voltage (V </a:t>
                      </a:r>
                      <a:r>
                        <a:rPr lang="en-US" sz="1600" b="0" baseline="-25000" dirty="0">
                          <a:latin typeface="+mn-lt"/>
                          <a:cs typeface="Arial"/>
                        </a:rPr>
                        <a:t>pp</a:t>
                      </a:r>
                      <a:r>
                        <a:rPr lang="en-US" sz="1600" b="0" baseline="0" dirty="0">
                          <a:latin typeface="+mn-lt"/>
                          <a:cs typeface="Arial"/>
                        </a:rPr>
                        <a:t>)</a:t>
                      </a:r>
                      <a:endParaRPr lang="en-GB" sz="1600" b="0" dirty="0"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/>
                        </a:rPr>
                        <a:t>Gain (in dB)</a:t>
                      </a:r>
                      <a:endParaRPr lang="en-GB" sz="1600" b="0" dirty="0"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/>
                        </a:rPr>
                        <a:t>Noise Figure</a:t>
                      </a:r>
                      <a:endParaRPr lang="en-GB" sz="1600" b="0" dirty="0">
                        <a:latin typeface="+mn-lt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855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720mV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3.82V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14.682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19.784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855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360mV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2.73V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18.093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19.784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855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180mV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2.45V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23.1952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19.784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855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90mV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1.45V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24.1198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+mn-lt"/>
                        </a:rPr>
                        <a:t>19.784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Calculations: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2801128" cy="625169"/>
          </a:xfrm>
        </p:spPr>
        <p:txBody>
          <a:bodyPr>
            <a:normAutofit/>
          </a:bodyPr>
          <a:lstStyle/>
          <a:p>
            <a:r>
              <a:rPr lang="en-US" sz="1800" b="1" u="sng"/>
              <a:t> Conventional Gain:</a:t>
            </a:r>
            <a:endParaRPr lang="en-US" sz="1800" b="1" u="sng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A3789-E2FE-43D6-EA8B-78433F92929D}"/>
              </a:ext>
            </a:extLst>
          </p:cNvPr>
          <p:cNvSpPr txBox="1"/>
          <p:nvPr/>
        </p:nvSpPr>
        <p:spPr>
          <a:xfrm>
            <a:off x="678426" y="2452407"/>
            <a:ext cx="6292645" cy="44730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  <a:cs typeface="Arial"/>
              </a:rPr>
              <a:t>For the 1st half of LO,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lo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+ </a:t>
            </a:r>
            <a:r>
              <a:rPr lang="en-US" sz="1400">
                <a:solidFill>
                  <a:schemeClr val="bg1"/>
                </a:solidFill>
                <a:cs typeface="Arial"/>
              </a:rPr>
              <a:t>:High,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lo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- </a:t>
            </a:r>
            <a:r>
              <a:rPr lang="en-US" sz="1400">
                <a:solidFill>
                  <a:schemeClr val="bg1"/>
                </a:solidFill>
                <a:cs typeface="Arial"/>
              </a:rPr>
              <a:t>: Low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    M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2</a:t>
            </a:r>
            <a:r>
              <a:rPr lang="en-US" sz="1400">
                <a:solidFill>
                  <a:schemeClr val="bg1"/>
                </a:solidFill>
                <a:cs typeface="Arial"/>
              </a:rPr>
              <a:t>, M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5</a:t>
            </a:r>
            <a:r>
              <a:rPr lang="en-US" sz="1400">
                <a:solidFill>
                  <a:schemeClr val="bg1"/>
                </a:solidFill>
                <a:cs typeface="Arial"/>
              </a:rPr>
              <a:t> : ON ,   M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3</a:t>
            </a:r>
            <a:r>
              <a:rPr lang="en-US" sz="1400">
                <a:solidFill>
                  <a:schemeClr val="bg1"/>
                </a:solidFill>
                <a:cs typeface="Arial"/>
              </a:rPr>
              <a:t>, M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4</a:t>
            </a:r>
            <a:r>
              <a:rPr lang="en-US" sz="1400">
                <a:solidFill>
                  <a:schemeClr val="bg1"/>
                </a:solidFill>
                <a:cs typeface="Arial"/>
              </a:rPr>
              <a:t> : OFF.</a:t>
            </a:r>
          </a:p>
          <a:p>
            <a:endParaRPr lang="en-US" sz="1400">
              <a:solidFill>
                <a:schemeClr val="bg1"/>
              </a:solidFill>
              <a:cs typeface="Arial"/>
            </a:endParaRPr>
          </a:p>
          <a:p>
            <a:pPr marL="400050" indent="-400050">
              <a:buAutoNum type="romanLcParenBoth"/>
            </a:pPr>
            <a:r>
              <a:rPr lang="en-US" sz="1400">
                <a:solidFill>
                  <a:schemeClr val="bg1"/>
                </a:solidFill>
                <a:cs typeface="Arial"/>
              </a:rPr>
              <a:t>Find the O/P due to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RF+</a:t>
            </a:r>
          </a:p>
          <a:p>
            <a:r>
              <a:rPr lang="en-US" sz="1400" baseline="-25000">
                <a:solidFill>
                  <a:schemeClr val="bg1"/>
                </a:solidFill>
                <a:cs typeface="Arial"/>
              </a:rPr>
              <a:t>        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RF- </a:t>
            </a:r>
            <a:r>
              <a:rPr lang="en-US" sz="1400">
                <a:solidFill>
                  <a:schemeClr val="bg1"/>
                </a:solidFill>
                <a:cs typeface="Arial"/>
              </a:rPr>
              <a:t>will be off.</a:t>
            </a:r>
          </a:p>
          <a:p>
            <a:r>
              <a:rPr lang="en-US" sz="1400" baseline="-25000">
                <a:solidFill>
                  <a:schemeClr val="bg1"/>
                </a:solidFill>
                <a:cs typeface="Arial"/>
              </a:rPr>
              <a:t>      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06</a:t>
            </a:r>
            <a:r>
              <a:rPr lang="en-US" sz="1400">
                <a:solidFill>
                  <a:schemeClr val="bg1"/>
                </a:solidFill>
                <a:cs typeface="Arial"/>
              </a:rPr>
              <a:t> = 0, The +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ve</a:t>
            </a:r>
            <a:r>
              <a:rPr lang="en-US" sz="1400">
                <a:solidFill>
                  <a:schemeClr val="bg1"/>
                </a:solidFill>
                <a:cs typeface="Arial"/>
              </a:rPr>
              <a:t> O/P ;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O1+RF+ </a:t>
            </a:r>
            <a:r>
              <a:rPr lang="en-US" sz="1400">
                <a:solidFill>
                  <a:schemeClr val="bg1"/>
                </a:solidFill>
                <a:cs typeface="Arial"/>
              </a:rPr>
              <a:t>= 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2 </a:t>
            </a:r>
            <a:r>
              <a:rPr lang="en-US" sz="1400">
                <a:solidFill>
                  <a:schemeClr val="bg1"/>
                </a:solidFill>
                <a:cs typeface="Arial"/>
              </a:rPr>
              <a:t>+I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4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Here, 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04</a:t>
            </a:r>
            <a:r>
              <a:rPr lang="en-US" sz="1400">
                <a:solidFill>
                  <a:schemeClr val="bg1"/>
                </a:solidFill>
                <a:cs typeface="Arial"/>
              </a:rPr>
              <a:t>  = 0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Therefore, 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O1+RF+ </a:t>
            </a:r>
            <a:r>
              <a:rPr lang="en-US" sz="1400">
                <a:solidFill>
                  <a:schemeClr val="bg1"/>
                </a:solidFill>
                <a:cs typeface="Arial"/>
              </a:rPr>
              <a:t>= 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2 </a:t>
            </a:r>
            <a:r>
              <a:rPr lang="en-US" sz="1400">
                <a:solidFill>
                  <a:schemeClr val="bg1"/>
                </a:solidFill>
                <a:cs typeface="Arial"/>
              </a:rPr>
              <a:t>= - 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</a:p>
          <a:p>
            <a:r>
              <a:rPr lang="en-US" sz="1400" baseline="-25000">
                <a:solidFill>
                  <a:schemeClr val="bg1"/>
                </a:solidFill>
                <a:cs typeface="Arial"/>
              </a:rPr>
              <a:t>                                                   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= -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R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g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m</a:t>
            </a:r>
            <a:r>
              <a:rPr lang="en-US" sz="1400">
                <a:solidFill>
                  <a:schemeClr val="bg1"/>
                </a:solidFill>
                <a:cs typeface="Arial"/>
              </a:rPr>
              <a:t>(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gs</a:t>
            </a:r>
            <a:r>
              <a:rPr lang="en-US" sz="1400">
                <a:solidFill>
                  <a:schemeClr val="bg1"/>
                </a:solidFill>
                <a:cs typeface="Arial"/>
              </a:rPr>
              <a:t> +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RF+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</a:p>
          <a:p>
            <a:endParaRPr lang="en-US" sz="1400">
              <a:solidFill>
                <a:schemeClr val="bg1"/>
              </a:solidFill>
              <a:cs typeface="Arial"/>
            </a:endParaRP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  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O1-RF+</a:t>
            </a:r>
            <a:r>
              <a:rPr lang="en-US" sz="1400">
                <a:solidFill>
                  <a:schemeClr val="bg1"/>
                </a:solidFill>
                <a:cs typeface="Arial"/>
              </a:rPr>
              <a:t>   = 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3 </a:t>
            </a:r>
            <a:r>
              <a:rPr lang="en-US" sz="1400">
                <a:solidFill>
                  <a:schemeClr val="bg1"/>
                </a:solidFill>
                <a:cs typeface="Arial"/>
              </a:rPr>
              <a:t>+ 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5</a:t>
            </a:r>
            <a:r>
              <a:rPr lang="en-US" sz="1400">
                <a:solidFill>
                  <a:schemeClr val="bg1"/>
                </a:solidFill>
                <a:cs typeface="Arial"/>
              </a:rPr>
              <a:t>) = 0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O/P due to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RF+</a:t>
            </a:r>
            <a:r>
              <a:rPr lang="en-US" sz="1400">
                <a:solidFill>
                  <a:schemeClr val="bg1"/>
                </a:solidFill>
                <a:cs typeface="Arial"/>
              </a:rPr>
              <a:t>;      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         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0RF </a:t>
            </a:r>
            <a:r>
              <a:rPr lang="en-US" sz="1400">
                <a:solidFill>
                  <a:schemeClr val="bg1"/>
                </a:solidFill>
                <a:cs typeface="Arial"/>
              </a:rPr>
              <a:t>= V 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 </a:t>
            </a:r>
            <a:r>
              <a:rPr lang="en-US" sz="1400">
                <a:solidFill>
                  <a:schemeClr val="bg1"/>
                </a:solidFill>
                <a:cs typeface="Arial"/>
              </a:rPr>
              <a:t>-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     </a:t>
            </a: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                  = -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g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m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R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gs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  <a:endParaRPr lang="en-US" sz="1400" baseline="30000">
              <a:solidFill>
                <a:schemeClr val="bg1"/>
              </a:solidFill>
              <a:cs typeface="Arial"/>
            </a:endParaRPr>
          </a:p>
          <a:p>
            <a:r>
              <a:rPr lang="en-US" sz="1400" baseline="30000">
                <a:solidFill>
                  <a:schemeClr val="bg1"/>
                </a:solidFill>
                <a:cs typeface="Arial"/>
              </a:rPr>
              <a:t>                                                      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r>
              <a:rPr lang="en-US" sz="1400">
                <a:solidFill>
                  <a:schemeClr val="bg1"/>
                </a:solidFill>
                <a:cs typeface="Arial"/>
              </a:rPr>
              <a:t>                                </a:t>
            </a:r>
          </a:p>
          <a:p>
            <a:r>
              <a:rPr lang="en-US" sz="1400" baseline="-25000">
                <a:solidFill>
                  <a:schemeClr val="bg1"/>
                </a:solidFill>
                <a:cs typeface="Arial"/>
              </a:rPr>
              <a:t>                                 </a:t>
            </a:r>
          </a:p>
          <a:p>
            <a:r>
              <a:rPr lang="en-US" sz="1400" baseline="-25000">
                <a:solidFill>
                  <a:schemeClr val="bg1"/>
                </a:solidFill>
                <a:cs typeface="Arial"/>
              </a:rPr>
              <a:t>              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endParaRPr lang="en-US" sz="1400" baseline="-2500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6E327B-4C61-0436-067F-D26470E59F83}"/>
              </a:ext>
            </a:extLst>
          </p:cNvPr>
          <p:cNvSpPr/>
          <p:nvPr/>
        </p:nvSpPr>
        <p:spPr>
          <a:xfrm>
            <a:off x="5105306" y="4391180"/>
            <a:ext cx="978408" cy="226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AE5E9-78EB-0519-9EC1-F517AF2B2A3B}"/>
              </a:ext>
            </a:extLst>
          </p:cNvPr>
          <p:cNvSpPr/>
          <p:nvPr/>
        </p:nvSpPr>
        <p:spPr>
          <a:xfrm>
            <a:off x="6023336" y="4319585"/>
            <a:ext cx="4660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2768E8-4EFC-FFCB-4D4E-C66A2C649033}"/>
              </a:ext>
            </a:extLst>
          </p:cNvPr>
          <p:cNvSpPr/>
          <p:nvPr/>
        </p:nvSpPr>
        <p:spPr>
          <a:xfrm>
            <a:off x="5066817" y="5627007"/>
            <a:ext cx="1016897" cy="226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677B7-3F29-EEA9-C584-378083B0DBCD}"/>
              </a:ext>
            </a:extLst>
          </p:cNvPr>
          <p:cNvSpPr/>
          <p:nvPr/>
        </p:nvSpPr>
        <p:spPr>
          <a:xfrm>
            <a:off x="6176492" y="5555412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2285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937" y="421626"/>
            <a:ext cx="2093426" cy="535531"/>
          </a:xfrm>
        </p:spPr>
        <p:txBody>
          <a:bodyPr/>
          <a:lstStyle/>
          <a:p>
            <a:r>
              <a:rPr lang="en-US" u="sng"/>
              <a:t>Objective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325181"/>
            <a:ext cx="6718300" cy="3553105"/>
          </a:xfrm>
        </p:spPr>
        <p:txBody>
          <a:bodyPr/>
          <a:lstStyle/>
          <a:p>
            <a:r>
              <a:rPr lang="en-US" sz="1800"/>
              <a:t>To create a Gilbert mixer suited for a 5G wireless network.</a:t>
            </a:r>
          </a:p>
          <a:p>
            <a:r>
              <a:rPr lang="en-US" sz="1800"/>
              <a:t>Focus on achieving low noise figures and wide bandwidth for effective frequency conversion.</a:t>
            </a:r>
          </a:p>
          <a:p>
            <a:r>
              <a:rPr lang="en-US" sz="2000"/>
              <a:t>To achieve a maximum conversion gain</a:t>
            </a:r>
            <a:endParaRPr lang="en-US" sz="1800"/>
          </a:p>
          <a:p>
            <a:r>
              <a:rPr lang="en-US" sz="1800"/>
              <a:t>Optimize performance that includes conversion gain, isolation, and power consumption to meet stringent 5G communication standards.</a:t>
            </a:r>
          </a:p>
          <a:p>
            <a:r>
              <a:rPr lang="en-US" sz="1800"/>
              <a:t>Prioritize stability and reliability through meticulous design, simulation, and testing processes.</a:t>
            </a:r>
          </a:p>
          <a:p>
            <a:r>
              <a:rPr lang="en-US" sz="1800"/>
              <a:t>Contribute to advancing 5G wireless technology with a dependable mixer solution.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33" y="496625"/>
            <a:ext cx="1750142" cy="424732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Calculations: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0479" y="2193928"/>
            <a:ext cx="5732206" cy="6527285"/>
          </a:xfrm>
        </p:spPr>
        <p:txBody>
          <a:bodyPr>
            <a:noAutofit/>
          </a:bodyPr>
          <a:lstStyle/>
          <a:p>
            <a:pPr algn="l"/>
            <a:r>
              <a:rPr lang="en-US" sz="1400"/>
              <a:t> (ii) O/P due to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RF- </a:t>
            </a:r>
            <a:r>
              <a:rPr lang="en-US" sz="1400">
                <a:solidFill>
                  <a:schemeClr val="bg1"/>
                </a:solidFill>
                <a:cs typeface="Arial"/>
              </a:rPr>
              <a:t>only:</a:t>
            </a:r>
          </a:p>
          <a:p>
            <a:pPr algn="l"/>
            <a:r>
              <a:rPr lang="en-US" sz="1400">
                <a:cs typeface="Arial"/>
              </a:rPr>
              <a:t>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O1+RF-</a:t>
            </a:r>
            <a:r>
              <a:rPr lang="en-US" sz="1400">
                <a:solidFill>
                  <a:schemeClr val="bg1"/>
                </a:solidFill>
                <a:cs typeface="Arial"/>
              </a:rPr>
              <a:t>=</a:t>
            </a:r>
            <a:r>
              <a:rPr lang="en-US" sz="1400"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(I</a:t>
            </a:r>
            <a:r>
              <a:rPr lang="en-US" sz="1400" baseline="-25000">
                <a:cs typeface="Arial"/>
              </a:rPr>
              <a:t>2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+ I</a:t>
            </a:r>
            <a:r>
              <a:rPr lang="en-US" sz="1400" baseline="-25000">
                <a:cs typeface="Arial"/>
              </a:rPr>
              <a:t>4</a:t>
            </a:r>
            <a:r>
              <a:rPr lang="en-US" sz="1400">
                <a:solidFill>
                  <a:schemeClr val="bg1"/>
                </a:solidFill>
                <a:cs typeface="Arial"/>
              </a:rPr>
              <a:t>) = 0</a:t>
            </a:r>
            <a:r>
              <a:rPr lang="en-US" sz="1400">
                <a:cs typeface="Arial"/>
              </a:rPr>
              <a:t> </a:t>
            </a:r>
          </a:p>
          <a:p>
            <a:pPr algn="l"/>
            <a:r>
              <a:rPr lang="en-US" sz="1400">
                <a:solidFill>
                  <a:schemeClr val="bg1"/>
                </a:solidFill>
                <a:cs typeface="Arial"/>
              </a:rPr>
              <a:t>                    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O1-RF- </a:t>
            </a:r>
            <a:r>
              <a:rPr lang="en-US" sz="1400">
                <a:solidFill>
                  <a:schemeClr val="bg1"/>
                </a:solidFill>
                <a:cs typeface="Arial"/>
              </a:rPr>
              <a:t>= 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3 </a:t>
            </a:r>
            <a:r>
              <a:rPr lang="en-US" sz="1400">
                <a:solidFill>
                  <a:schemeClr val="bg1"/>
                </a:solidFill>
                <a:cs typeface="Arial"/>
              </a:rPr>
              <a:t>+ 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5</a:t>
            </a:r>
            <a:r>
              <a:rPr lang="en-US" sz="1400">
                <a:solidFill>
                  <a:schemeClr val="bg1"/>
                </a:solidFill>
                <a:cs typeface="Arial"/>
              </a:rPr>
              <a:t>) = -R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(0 + I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06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</a:p>
          <a:p>
            <a:pPr algn="l"/>
            <a:r>
              <a:rPr lang="en-US" sz="1400">
                <a:cs typeface="Arial"/>
              </a:rPr>
              <a:t>                                = -R</a:t>
            </a:r>
            <a:r>
              <a:rPr lang="en-US" sz="1400" baseline="-25000">
                <a:cs typeface="Arial"/>
              </a:rPr>
              <a:t>L</a:t>
            </a:r>
            <a:r>
              <a:rPr lang="en-US" sz="1400">
                <a:cs typeface="Arial"/>
              </a:rPr>
              <a:t>(g</a:t>
            </a:r>
            <a:r>
              <a:rPr lang="en-US" sz="1400" baseline="-25000">
                <a:cs typeface="Arial"/>
              </a:rPr>
              <a:t>m</a:t>
            </a:r>
            <a:r>
              <a:rPr lang="en-US" sz="1400">
                <a:cs typeface="Arial"/>
              </a:rPr>
              <a:t>)[ </a:t>
            </a:r>
            <a:r>
              <a:rPr lang="en-US" sz="1400" err="1">
                <a:cs typeface="Arial"/>
              </a:rPr>
              <a:t>V</a:t>
            </a:r>
            <a:r>
              <a:rPr lang="en-US" sz="1400" baseline="-25000" err="1">
                <a:cs typeface="Arial"/>
              </a:rPr>
              <a:t>gs</a:t>
            </a:r>
            <a:r>
              <a:rPr lang="en-US" sz="1400">
                <a:cs typeface="Arial"/>
              </a:rPr>
              <a:t> + V</a:t>
            </a:r>
            <a:r>
              <a:rPr lang="en-US" sz="1400" baseline="-25000">
                <a:cs typeface="Arial"/>
              </a:rPr>
              <a:t>RF</a:t>
            </a:r>
            <a:r>
              <a:rPr lang="en-US" sz="1400" baseline="30000">
                <a:cs typeface="Arial"/>
              </a:rPr>
              <a:t>-</a:t>
            </a:r>
            <a:r>
              <a:rPr lang="en-US" sz="1400">
                <a:cs typeface="Arial"/>
              </a:rPr>
              <a:t>]</a:t>
            </a:r>
          </a:p>
          <a:p>
            <a:pPr algn="l"/>
            <a:r>
              <a:rPr lang="en-US" sz="1400">
                <a:cs typeface="Arial"/>
              </a:rPr>
              <a:t>Therefore,</a:t>
            </a:r>
          </a:p>
          <a:p>
            <a:pPr algn="l"/>
            <a:r>
              <a:rPr lang="en-US" sz="1400">
                <a:cs typeface="Arial"/>
              </a:rPr>
              <a:t>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cs typeface="Arial"/>
              </a:rPr>
              <a:t>-</a:t>
            </a:r>
            <a:r>
              <a:rPr lang="en-US" sz="1400">
                <a:cs typeface="Arial"/>
              </a:rPr>
              <a:t> =   </a:t>
            </a:r>
            <a:r>
              <a:rPr lang="en-US" sz="1400">
                <a:solidFill>
                  <a:schemeClr val="bg1"/>
                </a:solidFill>
                <a:cs typeface="Arial"/>
              </a:rPr>
              <a:t>-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R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g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m</a:t>
            </a:r>
            <a:r>
              <a:rPr lang="en-US" sz="1400">
                <a:solidFill>
                  <a:schemeClr val="bg1"/>
                </a:solidFill>
                <a:cs typeface="Arial"/>
              </a:rPr>
              <a:t>( 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gs</a:t>
            </a:r>
            <a:r>
              <a:rPr lang="en-US" sz="1400">
                <a:solidFill>
                  <a:schemeClr val="bg1"/>
                </a:solidFill>
                <a:cs typeface="Arial"/>
              </a:rPr>
              <a:t> +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RF-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</a:p>
          <a:p>
            <a:pPr algn="l"/>
            <a:r>
              <a:rPr lang="en-US" sz="1400">
                <a:cs typeface="Arial"/>
              </a:rPr>
              <a:t> 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01RF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= V 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 </a:t>
            </a:r>
            <a:r>
              <a:rPr lang="en-US" sz="1400">
                <a:solidFill>
                  <a:schemeClr val="bg1"/>
                </a:solidFill>
                <a:cs typeface="Arial"/>
              </a:rPr>
              <a:t>-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</a:t>
            </a:r>
          </a:p>
          <a:p>
            <a:pPr algn="l"/>
            <a:r>
              <a:rPr lang="en-US" sz="1400" baseline="30000">
                <a:cs typeface="Arial"/>
              </a:rPr>
              <a:t>                              </a:t>
            </a:r>
            <a:r>
              <a:rPr lang="en-US" sz="1400">
                <a:solidFill>
                  <a:schemeClr val="bg1"/>
                </a:solidFill>
                <a:cs typeface="Arial"/>
              </a:rPr>
              <a:t> 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01RF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 = -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g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m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R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L</a:t>
            </a:r>
            <a:r>
              <a:rPr lang="en-US" sz="1400">
                <a:solidFill>
                  <a:schemeClr val="bg1"/>
                </a:solidFill>
                <a:cs typeface="Arial"/>
              </a:rPr>
              <a:t>(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gs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 </a:t>
            </a:r>
            <a:r>
              <a:rPr lang="en-US" sz="14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 err="1">
                <a:solidFill>
                  <a:schemeClr val="bg1"/>
                </a:solidFill>
                <a:cs typeface="Arial"/>
              </a:rPr>
              <a:t>V</a:t>
            </a:r>
            <a:r>
              <a:rPr lang="en-US" sz="1400" baseline="-25000" err="1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+</a:t>
            </a:r>
            <a:r>
              <a:rPr lang="en-US" sz="1400">
                <a:solidFill>
                  <a:schemeClr val="bg1"/>
                </a:solidFill>
                <a:cs typeface="Arial"/>
              </a:rPr>
              <a:t>)</a:t>
            </a:r>
          </a:p>
          <a:p>
            <a:pPr algn="l"/>
            <a:r>
              <a:rPr lang="en-US" sz="1400">
                <a:solidFill>
                  <a:schemeClr val="bg1"/>
                </a:solidFill>
                <a:cs typeface="Arial"/>
              </a:rPr>
              <a:t>Therefore, The O/P for the 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st</a:t>
            </a:r>
            <a:r>
              <a:rPr lang="en-US" sz="1400">
                <a:solidFill>
                  <a:schemeClr val="bg1"/>
                </a:solidFill>
                <a:cs typeface="Arial"/>
              </a:rPr>
              <a:t> half of LO :</a:t>
            </a:r>
          </a:p>
          <a:p>
            <a:pPr algn="l"/>
            <a:r>
              <a:rPr lang="en-US" sz="1400">
                <a:cs typeface="Arial"/>
              </a:rPr>
              <a:t>                        V</a:t>
            </a:r>
            <a:r>
              <a:rPr lang="en-US" sz="1400" baseline="-25000">
                <a:cs typeface="Arial"/>
              </a:rPr>
              <a:t>O1 </a:t>
            </a:r>
            <a:r>
              <a:rPr lang="en-US" sz="1400">
                <a:cs typeface="Arial"/>
              </a:rPr>
              <a:t>= </a:t>
            </a:r>
            <a:r>
              <a:rPr lang="en-US" sz="1400">
                <a:solidFill>
                  <a:schemeClr val="bg1"/>
                </a:solidFill>
                <a:cs typeface="Arial"/>
              </a:rPr>
              <a:t>V 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 </a:t>
            </a:r>
            <a:r>
              <a:rPr lang="en-US" sz="1400">
                <a:solidFill>
                  <a:schemeClr val="bg1"/>
                </a:solidFill>
                <a:cs typeface="Arial"/>
              </a:rPr>
              <a:t>+ V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o1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-</a:t>
            </a:r>
            <a:r>
              <a:rPr lang="en-US" sz="1400" baseline="-25000">
                <a:solidFill>
                  <a:schemeClr val="bg1"/>
                </a:solidFill>
                <a:cs typeface="Arial"/>
              </a:rPr>
              <a:t>RF</a:t>
            </a:r>
            <a:r>
              <a:rPr lang="en-US" sz="1400" baseline="30000">
                <a:solidFill>
                  <a:schemeClr val="bg1"/>
                </a:solidFill>
                <a:cs typeface="Arial"/>
              </a:rPr>
              <a:t>+</a:t>
            </a:r>
          </a:p>
          <a:p>
            <a:pPr algn="l"/>
            <a:r>
              <a:rPr lang="en-US" sz="1400" baseline="30000">
                <a:cs typeface="Arial"/>
              </a:rPr>
              <a:t>                                             </a:t>
            </a:r>
            <a:r>
              <a:rPr lang="en-US" sz="1400">
                <a:cs typeface="Arial"/>
              </a:rPr>
              <a:t>= -</a:t>
            </a:r>
            <a:r>
              <a:rPr lang="en-US" sz="1400" err="1">
                <a:cs typeface="Arial"/>
              </a:rPr>
              <a:t>g</a:t>
            </a:r>
            <a:r>
              <a:rPr lang="en-US" sz="1400" baseline="-25000" err="1">
                <a:cs typeface="Arial"/>
              </a:rPr>
              <a:t>m</a:t>
            </a:r>
            <a:r>
              <a:rPr lang="en-US" sz="1400" err="1">
                <a:cs typeface="Arial"/>
              </a:rPr>
              <a:t>R</a:t>
            </a:r>
            <a:r>
              <a:rPr lang="en-US" sz="1400" baseline="-25000" err="1">
                <a:cs typeface="Arial"/>
              </a:rPr>
              <a:t>L</a:t>
            </a:r>
            <a:r>
              <a:rPr lang="en-US" sz="1400" err="1">
                <a:cs typeface="Arial"/>
              </a:rPr>
              <a:t>A</a:t>
            </a:r>
            <a:r>
              <a:rPr lang="en-US" sz="1400">
                <a:cs typeface="Arial"/>
              </a:rPr>
              <a:t>.[COS(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)]</a:t>
            </a:r>
          </a:p>
          <a:p>
            <a:pPr algn="l"/>
            <a:r>
              <a:rPr lang="en-US" sz="1400" baseline="30000">
                <a:cs typeface="Arial"/>
              </a:rPr>
              <a:t>        </a:t>
            </a:r>
            <a:r>
              <a:rPr lang="en-US" sz="1400">
                <a:cs typeface="Arial"/>
              </a:rPr>
              <a:t>Similarly,</a:t>
            </a:r>
          </a:p>
          <a:p>
            <a:pPr algn="l"/>
            <a:r>
              <a:rPr lang="en-US" sz="1400">
                <a:cs typeface="Arial"/>
              </a:rPr>
              <a:t>                         V</a:t>
            </a:r>
            <a:r>
              <a:rPr lang="en-US" sz="1400" baseline="-25000">
                <a:cs typeface="Arial"/>
              </a:rPr>
              <a:t>O2</a:t>
            </a:r>
            <a:r>
              <a:rPr lang="en-US" sz="1400" baseline="30000">
                <a:cs typeface="Arial"/>
              </a:rPr>
              <a:t> </a:t>
            </a:r>
            <a:r>
              <a:rPr lang="en-US" sz="1400">
                <a:cs typeface="Arial"/>
              </a:rPr>
              <a:t>= -</a:t>
            </a:r>
            <a:r>
              <a:rPr lang="en-US" sz="1400" err="1">
                <a:cs typeface="Arial"/>
              </a:rPr>
              <a:t>g</a:t>
            </a:r>
            <a:r>
              <a:rPr lang="en-US" sz="1400" baseline="-25000" err="1">
                <a:cs typeface="Arial"/>
              </a:rPr>
              <a:t>m</a:t>
            </a:r>
            <a:r>
              <a:rPr lang="en-US" sz="1400" err="1">
                <a:cs typeface="Arial"/>
              </a:rPr>
              <a:t>R</a:t>
            </a:r>
            <a:r>
              <a:rPr lang="en-US" sz="1400" baseline="-25000" err="1">
                <a:cs typeface="Arial"/>
              </a:rPr>
              <a:t>L</a:t>
            </a:r>
            <a:r>
              <a:rPr lang="en-US" sz="1400" err="1">
                <a:cs typeface="Arial"/>
              </a:rPr>
              <a:t>A</a:t>
            </a:r>
            <a:r>
              <a:rPr lang="en-US" sz="1400">
                <a:cs typeface="Arial"/>
              </a:rPr>
              <a:t>.[COS(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)]</a:t>
            </a:r>
          </a:p>
          <a:p>
            <a:pPr algn="l"/>
            <a:endParaRPr lang="en-US" sz="1400">
              <a:solidFill>
                <a:schemeClr val="bg1"/>
              </a:solidFill>
            </a:endParaRPr>
          </a:p>
          <a:p>
            <a:pPr algn="l"/>
            <a:endParaRPr lang="en-US" sz="1400" baseline="30000">
              <a:solidFill>
                <a:schemeClr val="bg1"/>
              </a:solidFill>
              <a:cs typeface="Arial"/>
            </a:endParaRPr>
          </a:p>
          <a:p>
            <a:pPr algn="l"/>
            <a:r>
              <a:rPr lang="en-US" sz="1400" baseline="30000">
                <a:cs typeface="Arial"/>
              </a:rPr>
              <a:t>                                              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r>
              <a:rPr lang="en-US" sz="1400" baseline="30000">
                <a:solidFill>
                  <a:schemeClr val="bg1"/>
                </a:solidFill>
                <a:cs typeface="Arial"/>
              </a:rPr>
              <a:t>                                                      </a:t>
            </a:r>
            <a:r>
              <a:rPr lang="en-US" sz="1400">
                <a:cs typeface="Arial"/>
              </a:rPr>
              <a:t>  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endParaRPr lang="en-US" sz="1400">
              <a:solidFill>
                <a:schemeClr val="bg1"/>
              </a:solidFill>
              <a:cs typeface="Arial"/>
            </a:endParaRPr>
          </a:p>
          <a:p>
            <a:endParaRPr lang="en-US" sz="1400">
              <a:solidFill>
                <a:schemeClr val="bg1"/>
              </a:solidFill>
              <a:cs typeface="Arial"/>
            </a:endParaRPr>
          </a:p>
          <a:p>
            <a:pPr algn="l"/>
            <a:endParaRPr lang="en-US" sz="1400">
              <a:cs typeface="Arial"/>
            </a:endParaRPr>
          </a:p>
          <a:p>
            <a:pPr algn="l"/>
            <a:r>
              <a:rPr lang="en-US" sz="1400">
                <a:cs typeface="Arial"/>
              </a:rPr>
              <a:t>                 </a:t>
            </a:r>
          </a:p>
          <a:p>
            <a:pPr algn="l"/>
            <a:r>
              <a:rPr lang="en-US" sz="1400">
                <a:solidFill>
                  <a:schemeClr val="bg1"/>
                </a:solidFill>
                <a:cs typeface="Arial"/>
              </a:rPr>
              <a:t>                      </a:t>
            </a:r>
          </a:p>
          <a:p>
            <a:pPr algn="l"/>
            <a:endParaRPr lang="en-US" sz="1400">
              <a:solidFill>
                <a:schemeClr val="bg1"/>
              </a:solidFill>
              <a:cs typeface="Arial"/>
            </a:endParaRPr>
          </a:p>
          <a:p>
            <a:pPr algn="l"/>
            <a:endParaRPr lang="en-US" sz="1400">
              <a:cs typeface="Arial"/>
            </a:endParaRPr>
          </a:p>
          <a:p>
            <a:pPr algn="l"/>
            <a:r>
              <a:rPr lang="en-US" sz="1400">
                <a:cs typeface="Arial"/>
              </a:rPr>
              <a:t>   </a:t>
            </a:r>
            <a:endParaRPr lang="en-US" sz="140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7B67E15-83BC-C0C1-F9D7-19B8AC66E7DE}"/>
              </a:ext>
            </a:extLst>
          </p:cNvPr>
          <p:cNvSpPr/>
          <p:nvPr/>
        </p:nvSpPr>
        <p:spPr>
          <a:xfrm>
            <a:off x="5781373" y="2566219"/>
            <a:ext cx="766916" cy="235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447873-42A2-01C3-8D9A-416B9A7D8A48}"/>
              </a:ext>
            </a:extLst>
          </p:cNvPr>
          <p:cNvSpPr/>
          <p:nvPr/>
        </p:nvSpPr>
        <p:spPr>
          <a:xfrm>
            <a:off x="5781373" y="3813581"/>
            <a:ext cx="766916" cy="235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009D1-8D79-00F6-4E55-688F98CA1EDB}"/>
              </a:ext>
            </a:extLst>
          </p:cNvPr>
          <p:cNvSpPr/>
          <p:nvPr/>
        </p:nvSpPr>
        <p:spPr>
          <a:xfrm>
            <a:off x="6737563" y="3746902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3F8BD-10BD-377F-07A7-5C8A8A32A599}"/>
              </a:ext>
            </a:extLst>
          </p:cNvPr>
          <p:cNvSpPr txBox="1"/>
          <p:nvPr/>
        </p:nvSpPr>
        <p:spPr>
          <a:xfrm>
            <a:off x="6737563" y="2499540"/>
            <a:ext cx="31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234875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EF63-A612-F2A6-5D97-E4CBAD39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750" y="247957"/>
            <a:ext cx="3173771" cy="535531"/>
          </a:xfrm>
        </p:spPr>
        <p:txBody>
          <a:bodyPr/>
          <a:lstStyle/>
          <a:p>
            <a:r>
              <a:rPr lang="en-IN"/>
              <a:t>Calculations: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12FA9-84BB-70B8-5BB8-7B9684CE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05D6A-12B4-6657-6146-75C2B5131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353164" y="1464435"/>
            <a:ext cx="841887" cy="1770378"/>
          </a:xfrm>
        </p:spPr>
        <p:txBody>
          <a:bodyPr/>
          <a:lstStyle/>
          <a:p>
            <a:r>
              <a:rPr lang="en-IN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BFD79-C5D7-4A7F-F9BE-09196C72D06E}"/>
              </a:ext>
            </a:extLst>
          </p:cNvPr>
          <p:cNvSpPr txBox="1"/>
          <p:nvPr/>
        </p:nvSpPr>
        <p:spPr>
          <a:xfrm>
            <a:off x="934496" y="2120202"/>
            <a:ext cx="50141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</a:rPr>
              <a:t>The complete O/P :</a:t>
            </a:r>
          </a:p>
          <a:p>
            <a:endParaRPr lang="en-IN" sz="1400">
              <a:solidFill>
                <a:schemeClr val="bg1"/>
              </a:solidFill>
            </a:endParaRPr>
          </a:p>
          <a:p>
            <a:endParaRPr lang="en-IN" sz="1400">
              <a:solidFill>
                <a:schemeClr val="bg1"/>
              </a:solidFill>
            </a:endParaRPr>
          </a:p>
          <a:p>
            <a:r>
              <a:rPr lang="en-IN" sz="1400">
                <a:solidFill>
                  <a:schemeClr val="bg1"/>
                </a:solidFill>
              </a:rPr>
              <a:t>                         V</a:t>
            </a:r>
            <a:r>
              <a:rPr lang="en-IN" sz="1400" baseline="-25000">
                <a:solidFill>
                  <a:schemeClr val="bg1"/>
                </a:solidFill>
              </a:rPr>
              <a:t>O</a:t>
            </a:r>
            <a:r>
              <a:rPr lang="en-IN" sz="1400">
                <a:solidFill>
                  <a:schemeClr val="bg1"/>
                </a:solidFill>
              </a:rPr>
              <a:t> = -</a:t>
            </a:r>
            <a:r>
              <a:rPr lang="en-IN" sz="1400" err="1">
                <a:solidFill>
                  <a:schemeClr val="bg1"/>
                </a:solidFill>
              </a:rPr>
              <a:t>g</a:t>
            </a:r>
            <a:r>
              <a:rPr lang="en-IN" sz="1400" baseline="-25000" err="1">
                <a:solidFill>
                  <a:schemeClr val="bg1"/>
                </a:solidFill>
              </a:rPr>
              <a:t>m</a:t>
            </a:r>
            <a:r>
              <a:rPr lang="en-IN" sz="1400" err="1">
                <a:solidFill>
                  <a:schemeClr val="bg1"/>
                </a:solidFill>
              </a:rPr>
              <a:t>R</a:t>
            </a:r>
            <a:r>
              <a:rPr lang="en-IN" sz="1400" baseline="-25000" err="1">
                <a:solidFill>
                  <a:schemeClr val="bg1"/>
                </a:solidFill>
              </a:rPr>
              <a:t>L</a:t>
            </a:r>
            <a:r>
              <a:rPr lang="en-IN" sz="1400" err="1">
                <a:solidFill>
                  <a:schemeClr val="bg1"/>
                </a:solidFill>
              </a:rPr>
              <a:t>A.COS</a:t>
            </a:r>
            <a:r>
              <a:rPr lang="en-IN" sz="1400">
                <a:solidFill>
                  <a:schemeClr val="bg1"/>
                </a:solidFill>
              </a:rPr>
              <a:t>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).            + 1, 1</a:t>
            </a:r>
            <a:r>
              <a:rPr lang="en-US" sz="1400" baseline="30000">
                <a:solidFill>
                  <a:schemeClr val="bg1"/>
                </a:solidFill>
              </a:rPr>
              <a:t>st</a:t>
            </a:r>
            <a:r>
              <a:rPr lang="en-US" sz="1400">
                <a:solidFill>
                  <a:schemeClr val="bg1"/>
                </a:solidFill>
              </a:rPr>
              <a:t> half</a:t>
            </a:r>
          </a:p>
          <a:p>
            <a:r>
              <a:rPr lang="en-US" sz="1400">
                <a:solidFill>
                  <a:schemeClr val="bg1"/>
                </a:solidFill>
              </a:rPr>
              <a:t>                                                                          - 1,  2</a:t>
            </a:r>
            <a:r>
              <a:rPr lang="en-US" sz="1400" baseline="30000">
                <a:solidFill>
                  <a:schemeClr val="bg1"/>
                </a:solidFill>
              </a:rPr>
              <a:t>nd</a:t>
            </a:r>
            <a:r>
              <a:rPr lang="en-US" sz="1400">
                <a:solidFill>
                  <a:schemeClr val="bg1"/>
                </a:solidFill>
              </a:rPr>
              <a:t> half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                                = </a:t>
            </a:r>
            <a:r>
              <a:rPr lang="en-IN" sz="1400">
                <a:solidFill>
                  <a:schemeClr val="bg1"/>
                </a:solidFill>
              </a:rPr>
              <a:t>-</a:t>
            </a:r>
            <a:r>
              <a:rPr lang="en-IN" sz="1400" err="1">
                <a:solidFill>
                  <a:schemeClr val="bg1"/>
                </a:solidFill>
              </a:rPr>
              <a:t>g</a:t>
            </a:r>
            <a:r>
              <a:rPr lang="en-IN" sz="1400" baseline="-25000" err="1">
                <a:solidFill>
                  <a:schemeClr val="bg1"/>
                </a:solidFill>
              </a:rPr>
              <a:t>m</a:t>
            </a:r>
            <a:r>
              <a:rPr lang="en-IN" sz="1400" err="1">
                <a:solidFill>
                  <a:schemeClr val="bg1"/>
                </a:solidFill>
              </a:rPr>
              <a:t>R</a:t>
            </a:r>
            <a:r>
              <a:rPr lang="en-IN" sz="1400" baseline="-25000" err="1">
                <a:solidFill>
                  <a:schemeClr val="bg1"/>
                </a:solidFill>
              </a:rPr>
              <a:t>L</a:t>
            </a:r>
            <a:r>
              <a:rPr lang="en-IN" sz="1400" err="1">
                <a:solidFill>
                  <a:schemeClr val="bg1"/>
                </a:solidFill>
              </a:rPr>
              <a:t>A.COS</a:t>
            </a:r>
            <a:r>
              <a:rPr lang="en-IN" sz="1400">
                <a:solidFill>
                  <a:schemeClr val="bg1"/>
                </a:solidFill>
              </a:rPr>
              <a:t>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).(4/₶).COS(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lo</a:t>
            </a:r>
            <a:r>
              <a:rPr lang="en-US" sz="1400">
                <a:solidFill>
                  <a:schemeClr val="bg1"/>
                </a:solidFill>
              </a:rPr>
              <a:t>t)</a:t>
            </a:r>
          </a:p>
          <a:p>
            <a:r>
              <a:rPr lang="en-US" sz="1400">
                <a:solidFill>
                  <a:schemeClr val="bg1"/>
                </a:solidFill>
              </a:rPr>
              <a:t>                             </a:t>
            </a:r>
          </a:p>
          <a:p>
            <a:r>
              <a:rPr lang="en-US" sz="1400">
                <a:solidFill>
                  <a:schemeClr val="bg1"/>
                </a:solidFill>
              </a:rPr>
              <a:t>                           V</a:t>
            </a:r>
            <a:r>
              <a:rPr lang="en-US" sz="1400" baseline="-25000">
                <a:solidFill>
                  <a:schemeClr val="bg1"/>
                </a:solidFill>
              </a:rPr>
              <a:t>O </a:t>
            </a:r>
            <a:r>
              <a:rPr lang="en-US" sz="1400">
                <a:solidFill>
                  <a:schemeClr val="bg1"/>
                </a:solidFill>
              </a:rPr>
              <a:t>= -2 G</a:t>
            </a:r>
            <a:r>
              <a:rPr lang="en-US" sz="1400" baseline="-25000">
                <a:solidFill>
                  <a:schemeClr val="bg1"/>
                </a:solidFill>
              </a:rPr>
              <a:t>c</a:t>
            </a:r>
            <a:r>
              <a:rPr lang="en-IN" sz="1400">
                <a:solidFill>
                  <a:schemeClr val="bg1"/>
                </a:solidFill>
              </a:rPr>
              <a:t>R</a:t>
            </a:r>
            <a:r>
              <a:rPr lang="en-IN" sz="1400" baseline="-25000">
                <a:solidFill>
                  <a:schemeClr val="bg1"/>
                </a:solidFill>
              </a:rPr>
              <a:t>L</a:t>
            </a:r>
            <a:r>
              <a:rPr lang="en-IN" sz="1400">
                <a:solidFill>
                  <a:schemeClr val="bg1"/>
                </a:solidFill>
              </a:rPr>
              <a:t>A.COS(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).COS(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lo</a:t>
            </a:r>
            <a:r>
              <a:rPr lang="en-US" sz="1400">
                <a:solidFill>
                  <a:schemeClr val="bg1"/>
                </a:solidFill>
              </a:rPr>
              <a:t>t)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                                                                 </a:t>
            </a:r>
          </a:p>
          <a:p>
            <a:endParaRPr lang="en-IN" sz="14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0E82A-A94B-2598-4122-E111787524C4}"/>
              </a:ext>
            </a:extLst>
          </p:cNvPr>
          <p:cNvSpPr/>
          <p:nvPr/>
        </p:nvSpPr>
        <p:spPr>
          <a:xfrm>
            <a:off x="4022537" y="2046991"/>
            <a:ext cx="6639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74A60-C874-5E65-9A80-DFBD0B552421}"/>
              </a:ext>
            </a:extLst>
          </p:cNvPr>
          <p:cNvSpPr txBox="1"/>
          <p:nvPr/>
        </p:nvSpPr>
        <p:spPr>
          <a:xfrm>
            <a:off x="8571244" y="4320791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/>
                </a:solidFill>
              </a:rPr>
              <a:t>Note:</a:t>
            </a:r>
          </a:p>
          <a:p>
            <a:r>
              <a:rPr lang="en-IN" sz="1600">
                <a:solidFill>
                  <a:schemeClr val="bg1"/>
                </a:solidFill>
              </a:rPr>
              <a:t>GC=(2/</a:t>
            </a:r>
            <a:r>
              <a:rPr lang="en-US" sz="1600">
                <a:solidFill>
                  <a:schemeClr val="bg1"/>
                </a:solidFill>
              </a:rPr>
              <a:t> ₶)</a:t>
            </a:r>
            <a:r>
              <a:rPr lang="en-US" sz="1600" err="1">
                <a:solidFill>
                  <a:schemeClr val="bg1"/>
                </a:solidFill>
              </a:rPr>
              <a:t>g</a:t>
            </a:r>
            <a:r>
              <a:rPr lang="en-US" sz="1600" baseline="-25000" err="1">
                <a:solidFill>
                  <a:schemeClr val="bg1"/>
                </a:solidFill>
              </a:rPr>
              <a:t>m</a:t>
            </a:r>
            <a:r>
              <a:rPr lang="en-US" sz="1600" err="1">
                <a:solidFill>
                  <a:schemeClr val="bg1"/>
                </a:solidFill>
              </a:rPr>
              <a:t>R</a:t>
            </a:r>
            <a:r>
              <a:rPr lang="en-US" sz="1600" baseline="-25000" err="1">
                <a:solidFill>
                  <a:schemeClr val="bg1"/>
                </a:solidFill>
              </a:rPr>
              <a:t>L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403116-3631-45D1-D707-A1FFFCDD5A72}"/>
              </a:ext>
            </a:extLst>
          </p:cNvPr>
          <p:cNvSpPr/>
          <p:nvPr/>
        </p:nvSpPr>
        <p:spPr>
          <a:xfrm>
            <a:off x="5264971" y="4251438"/>
            <a:ext cx="978408" cy="361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85CF6-E4DD-6854-62BC-255CC040BAC1}"/>
              </a:ext>
            </a:extLst>
          </p:cNvPr>
          <p:cNvSpPr/>
          <p:nvPr/>
        </p:nvSpPr>
        <p:spPr>
          <a:xfrm>
            <a:off x="6356442" y="4251438"/>
            <a:ext cx="2840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293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486" y="369303"/>
            <a:ext cx="3047784" cy="480131"/>
          </a:xfrm>
        </p:spPr>
        <p:txBody>
          <a:bodyPr/>
          <a:lstStyle/>
          <a:p>
            <a:r>
              <a:rPr lang="en-IN" sz="2800" b="0" i="0">
                <a:effectLst/>
                <a:latin typeface="Times New Roman" panose="02020603050405020304" pitchFamily="18" charset="0"/>
              </a:rPr>
              <a:t>Simulation Results:</a:t>
            </a:r>
            <a:endParaRPr 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976B1-2603-A8CC-CFB6-A2AFBD82B48C}"/>
              </a:ext>
            </a:extLst>
          </p:cNvPr>
          <p:cNvSpPr txBox="1"/>
          <p:nvPr/>
        </p:nvSpPr>
        <p:spPr>
          <a:xfrm>
            <a:off x="522495" y="1887156"/>
            <a:ext cx="1008155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Schematic Description: The proposed schematic depicts a balanced Gilbert cell frequency mixer </a:t>
            </a:r>
            <a:r>
              <a:rPr lang="en-US" err="1">
                <a:solidFill>
                  <a:schemeClr val="bg1"/>
                </a:solidFill>
              </a:rPr>
              <a:t>utilising</a:t>
            </a:r>
            <a:r>
              <a:rPr lang="en-US">
                <a:solidFill>
                  <a:schemeClr val="bg1"/>
                </a:solidFill>
              </a:rPr>
              <a:t> 180nm CMOS technology. It is designed using the Cadence Virtuoso schematic editor.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bg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  <a:cs typeface="Arial"/>
              </a:rPr>
              <a:t> RF frequency: 9.9GHz , LO frequency :10GHz.</a:t>
            </a:r>
          </a:p>
          <a:p>
            <a:pPr marL="342900" indent="-342900">
              <a:buFontTx/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Conversion Gain: The voltage conversion gain of the mixer is determined to be approximately 24.1198 dB, indicating its efficiency in converting input signal power to output voltage.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Noise Figure: The noise figure of the mixer is measured to be 19.784 dB, showcasing its ability to maintain signal integrity while </a:t>
            </a:r>
            <a:r>
              <a:rPr lang="en-US" err="1">
                <a:solidFill>
                  <a:schemeClr val="bg1"/>
                </a:solidFill>
              </a:rPr>
              <a:t>minimising</a:t>
            </a:r>
            <a:r>
              <a:rPr lang="en-US">
                <a:solidFill>
                  <a:schemeClr val="bg1"/>
                </a:solidFill>
              </a:rPr>
              <a:t> added noise.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Technology Node: The mixer uses 180nm CMOS technology, suggesting a relatively mature process node with moderate integration density and performance characteristics.</a:t>
            </a:r>
            <a:endParaRPr lang="en-US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8626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 b="0" i="0">
                <a:effectLst/>
                <a:latin typeface="Times New Roman" panose="02020603050405020304" pitchFamily="18" charset="0"/>
              </a:rPr>
              <a:t>Simulation Results: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BADC2-0EEB-960E-0236-AB9D9F8529D1}"/>
              </a:ext>
            </a:extLst>
          </p:cNvPr>
          <p:cNvSpPr txBox="1"/>
          <p:nvPr/>
        </p:nvSpPr>
        <p:spPr>
          <a:xfrm>
            <a:off x="813498" y="1678330"/>
            <a:ext cx="985836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Tool Used: The schematic design uses the Cadence Virtuoso schematic editor, a widely used tool for analogue and mixed-signal circuit design in the semiconductor industry.</a:t>
            </a:r>
            <a:endParaRPr lang="en-US" dirty="0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Validation: The schematic design undergoes successful verification, ensuring its functionality and adherence to design specifications before fabrication or further </a:t>
            </a:r>
            <a:r>
              <a:rPr lang="en-US" dirty="0" err="1">
                <a:solidFill>
                  <a:schemeClr val="bg1"/>
                </a:solidFill>
              </a:rPr>
              <a:t>optimisation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9043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1F78-7EDC-263C-29C5-F29C7F85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 of Extension: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52AB6-1272-5635-5887-1B5FF08808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7354" y="1714011"/>
            <a:ext cx="9402006" cy="3769916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2000">
                <a:cs typeface="Arial"/>
              </a:rPr>
              <a:t>On Chip Integration</a:t>
            </a:r>
          </a:p>
          <a:p>
            <a:pPr marL="285750" indent="-285750">
              <a:buChar char="•"/>
            </a:pPr>
            <a:endParaRPr lang="en-US" sz="2000">
              <a:cs typeface="Arial"/>
            </a:endParaRPr>
          </a:p>
          <a:p>
            <a:pPr marL="285750" indent="-285750">
              <a:buChar char="•"/>
            </a:pPr>
            <a:r>
              <a:rPr lang="en-US" sz="2000">
                <a:cs typeface="Arial"/>
              </a:rPr>
              <a:t>High Linearity </a:t>
            </a:r>
            <a:endParaRPr lang="en-US"/>
          </a:p>
          <a:p>
            <a:pPr marL="285750" indent="-285750">
              <a:buChar char="•"/>
            </a:pPr>
            <a:endParaRPr lang="en-US" sz="2000"/>
          </a:p>
          <a:p>
            <a:pPr marL="285750" indent="-285750">
              <a:buChar char="•"/>
            </a:pPr>
            <a:r>
              <a:rPr lang="en-US" sz="2000">
                <a:cs typeface="Arial"/>
              </a:rPr>
              <a:t>6G Applications.</a:t>
            </a:r>
          </a:p>
          <a:p>
            <a:pPr marL="285750" indent="-285750">
              <a:buChar char="•"/>
            </a:pPr>
            <a:endParaRPr lang="en-US" sz="2000"/>
          </a:p>
          <a:p>
            <a:pPr marL="285750" indent="-285750">
              <a:buChar char="•"/>
            </a:pPr>
            <a:r>
              <a:rPr lang="en-US" sz="2000">
                <a:latin typeface="Arial"/>
                <a:cs typeface="Times New Roman"/>
              </a:rPr>
              <a:t>Low-Power Operation.</a:t>
            </a:r>
          </a:p>
          <a:p>
            <a:pPr marL="285750" indent="-285750">
              <a:buChar char="•"/>
            </a:pPr>
            <a:endParaRPr lang="en-US" sz="2000">
              <a:latin typeface="Arial"/>
              <a:cs typeface="Times New Roman"/>
            </a:endParaRPr>
          </a:p>
          <a:p>
            <a:pPr marL="285750" indent="-285750">
              <a:buChar char="•"/>
            </a:pPr>
            <a:r>
              <a:rPr lang="en-US" sz="2000">
                <a:latin typeface="Arial"/>
                <a:cs typeface="Times New Roman"/>
              </a:rPr>
              <a:t>RF Signal Processing.</a:t>
            </a:r>
          </a:p>
          <a:p>
            <a:pPr marL="285750" indent="-285750">
              <a:buChar char="•"/>
            </a:pPr>
            <a:endParaRPr lang="en-US" sz="2000">
              <a:latin typeface="Arial"/>
              <a:cs typeface="Times New Roman"/>
            </a:endParaRPr>
          </a:p>
          <a:p>
            <a:pPr marL="285750" indent="-285750">
              <a:buChar char="•"/>
            </a:pPr>
            <a:endParaRPr lang="en-US" sz="2000">
              <a:latin typeface="Arial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99FC7-4A93-A018-6C0A-D14A8640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570124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3867836"/>
            <a:ext cx="10807700" cy="2289896"/>
          </a:xfrm>
        </p:spPr>
        <p:txBody>
          <a:bodyPr/>
          <a:lstStyle/>
          <a:p>
            <a:r>
              <a:rPr lang="en-US" sz="2000" b="0" i="0">
                <a:effectLst/>
                <a:latin typeface="Times New Roman" panose="02020603050405020304" pitchFamily="18" charset="0"/>
              </a:rPr>
              <a:t>A CMOS double-balanced down conversion Gilbert-cell frequency mixer with input Radiofrequency of 9.9GHz and LO frequency of 10 GHz is designed using 180nm CMOS technology. The Cadence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Spectre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simulator is used for simulation. The mixer is operated at a low voltage of 1.8V supply. The voltage conversion gain of the proposed double-balanced Gilbert cell mixer is 24.1198dB, and the noise figure is around 19.78 </a:t>
            </a:r>
            <a:r>
              <a:rPr lang="en-US" sz="2000" b="0" i="0" err="1">
                <a:effectLst/>
                <a:latin typeface="Times New Roman" panose="02020603050405020304" pitchFamily="18" charset="0"/>
              </a:rPr>
              <a:t>dB.</a:t>
            </a:r>
            <a:r>
              <a:rPr lang="en-US" sz="2000" b="0" i="0">
                <a:effectLst/>
                <a:latin typeface="Times New Roman" panose="02020603050405020304" pitchFamily="18" charset="0"/>
              </a:rPr>
              <a:t> Hence, the mixer is appropriate for the development of the radio frequency receiver front-end application.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89" y="496625"/>
            <a:ext cx="3085778" cy="424732"/>
          </a:xfrm>
        </p:spPr>
        <p:txBody>
          <a:bodyPr/>
          <a:lstStyle/>
          <a:p>
            <a:r>
              <a:rPr lang="en-IN" sz="2400" b="0" i="0">
                <a:effectLst/>
                <a:latin typeface="Times New Roman" panose="02020603050405020304" pitchFamily="18" charset="0"/>
              </a:rPr>
              <a:t>References: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4039378" cy="1077606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BADC2-0EEB-960E-0236-AB9D9F8529D1}"/>
              </a:ext>
            </a:extLst>
          </p:cNvPr>
          <p:cNvSpPr txBox="1"/>
          <p:nvPr/>
        </p:nvSpPr>
        <p:spPr>
          <a:xfrm>
            <a:off x="1000311" y="1959357"/>
            <a:ext cx="985836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[1] D K Sushmitha "A 2.4GHz CMOS Double Balanced Down Conversion Gilbert Cell Mixer Design Using 180nm Technology" 2018 3rd IEEE International Conference on Recent Trends in Electronics, Information &amp; Communication Technology (RTEICT)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IN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[2] Yang Liu "A 0.18um 3.3mW double-balanced CMOS active mixer"2007 7th International Conference on ASIC</a:t>
            </a:r>
            <a:r>
              <a:rPr lang="en-IN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[3] Anju </a:t>
            </a:r>
            <a:r>
              <a:rPr lang="en-IN" err="1">
                <a:solidFill>
                  <a:schemeClr val="bg1"/>
                </a:solidFill>
              </a:rPr>
              <a:t>Katarmal</a:t>
            </a:r>
            <a:r>
              <a:rPr lang="en-IN">
                <a:solidFill>
                  <a:schemeClr val="bg1"/>
                </a:solidFill>
              </a:rPr>
              <a:t> "RF CMOS Double Balanced Gilbert Cell Mixer for5G Application"2021 3rd International Conference on Signal Processing and Communication (ICPSC)</a:t>
            </a:r>
            <a:endParaRPr lang="en-IN">
              <a:solidFill>
                <a:schemeClr val="bg1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[4] No Gil Myoung and Seong Su Park, "A Novel CMOS Down-conversion Mixer with Current-Reuse Technique", IEEE APMC Proceedings, 2005</a:t>
            </a:r>
          </a:p>
          <a:p>
            <a:pPr marL="342900" indent="-342900">
              <a:buAutoNum type="arabicPeriod"/>
            </a:pP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[5] RF Microelectronics by B. Razavi.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31761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39" y="2999472"/>
            <a:ext cx="7781544" cy="859055"/>
          </a:xfrm>
        </p:spPr>
        <p:txBody>
          <a:bodyPr/>
          <a:lstStyle/>
          <a:p>
            <a:r>
              <a:rPr lang="en-US"/>
              <a:t>Some Basic Mixers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039" y="3858526"/>
            <a:ext cx="6803136" cy="85905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 conversion mixer</a:t>
            </a:r>
          </a:p>
          <a:p>
            <a:r>
              <a:rPr lang="en-IN" sz="16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Balanced Down Conversion Gilbert-Cell Mixer</a:t>
            </a:r>
            <a:r>
              <a:rPr lang="en-IN" sz="16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587829" y="1357684"/>
            <a:ext cx="373225" cy="200530"/>
          </a:xfrm>
        </p:spPr>
        <p:txBody>
          <a:bodyPr>
            <a:normAutofit fontScale="70000" lnSpcReduction="20000"/>
          </a:bodyPr>
          <a:lstStyle/>
          <a:p>
            <a:endParaRPr lang="en-US" sz="1400" u="sng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E0E39C-C8B8-5849-2738-D038F7D7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06" y="290998"/>
            <a:ext cx="7421206" cy="535531"/>
          </a:xfrm>
        </p:spPr>
        <p:txBody>
          <a:bodyPr/>
          <a:lstStyle/>
          <a:p>
            <a:r>
              <a:rPr lang="en-IN" b="0" i="0">
                <a:effectLst/>
                <a:latin typeface="Times New Roman" panose="02020603050405020304" pitchFamily="18" charset="0"/>
              </a:rPr>
              <a:t>Down Conversion Mixer: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26276-C20B-D5AC-A241-56524123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063" y="2000760"/>
            <a:ext cx="4561857" cy="2769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0CAD4F-B5F4-B8CF-F334-797EA465EB32}"/>
              </a:ext>
            </a:extLst>
          </p:cNvPr>
          <p:cNvSpPr txBox="1"/>
          <p:nvPr/>
        </p:nvSpPr>
        <p:spPr>
          <a:xfrm>
            <a:off x="1726403" y="2000835"/>
            <a:ext cx="680718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>
              <a:solidFill>
                <a:schemeClr val="bg1"/>
              </a:solidFill>
              <a:cs typeface="Arial"/>
            </a:endParaRPr>
          </a:p>
          <a:p>
            <a:r>
              <a:rPr lang="en-US" sz="1600" i="1" u="sng">
                <a:solidFill>
                  <a:schemeClr val="bg1"/>
                </a:solidFill>
              </a:rPr>
              <a:t>Basic principles:</a:t>
            </a:r>
            <a:endParaRPr lang="en-US" sz="1600" i="1" u="sng">
              <a:solidFill>
                <a:schemeClr val="bg1"/>
              </a:solidFill>
              <a:cs typeface="Arial"/>
            </a:endParaRPr>
          </a:p>
          <a:p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Frequency Mixing 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Nonlinear Operation </a:t>
            </a: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Heterodyning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endParaRPr lang="en-US" sz="1600" i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Filtering 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Conversion Gain and Isolation </a:t>
            </a:r>
            <a:endParaRPr lang="en-US" sz="1600" i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bg1"/>
                </a:solidFill>
              </a:rPr>
              <a:t>Linearity and Noise Figure </a:t>
            </a:r>
            <a:endParaRPr lang="en-IN" sz="1600">
              <a:solidFill>
                <a:schemeClr val="bg1"/>
              </a:solidFill>
              <a:cs typeface="Arial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8DF16-39CD-0619-077A-5C2D5A5FBB81}"/>
              </a:ext>
            </a:extLst>
          </p:cNvPr>
          <p:cNvSpPr txBox="1"/>
          <p:nvPr/>
        </p:nvSpPr>
        <p:spPr>
          <a:xfrm>
            <a:off x="7596216" y="52270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Fig. 1: RF Mixer </a:t>
            </a:r>
          </a:p>
        </p:txBody>
      </p:sp>
    </p:spTree>
    <p:extLst>
      <p:ext uri="{BB962C8B-B14F-4D97-AF65-F5344CB8AC3E}">
        <p14:creationId xmlns:p14="http://schemas.microsoft.com/office/powerpoint/2010/main" val="2452149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29" y="458950"/>
            <a:ext cx="5651500" cy="492772"/>
          </a:xfrm>
        </p:spPr>
        <p:txBody>
          <a:bodyPr/>
          <a:lstStyle/>
          <a:p>
            <a:r>
              <a:rPr lang="en-IN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Balanced Down Conversion Gilbert-Cell Mixer</a:t>
            </a:r>
            <a:r>
              <a:rPr lang="en-IN" sz="20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109" y="1369772"/>
            <a:ext cx="7633475" cy="5355252"/>
          </a:xfrm>
        </p:spPr>
        <p:txBody>
          <a:bodyPr>
            <a:normAutofit/>
          </a:bodyPr>
          <a:lstStyle/>
          <a:p>
            <a:pPr algn="l"/>
            <a:endParaRPr lang="en-US" sz="1800"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C8B84-9960-AA82-7976-3FBCC46C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67" y="1369725"/>
            <a:ext cx="3942099" cy="447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BC096-701E-56FA-59D7-81E5F981F784}"/>
              </a:ext>
            </a:extLst>
          </p:cNvPr>
          <p:cNvSpPr txBox="1"/>
          <p:nvPr/>
        </p:nvSpPr>
        <p:spPr>
          <a:xfrm>
            <a:off x="1470054" y="5981198"/>
            <a:ext cx="391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Fig. 2:  Diagram of single balanced mixer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8C349-AF34-BB62-BE6F-6BA020D181A4}"/>
              </a:ext>
            </a:extLst>
          </p:cNvPr>
          <p:cNvSpPr txBox="1"/>
          <p:nvPr/>
        </p:nvSpPr>
        <p:spPr>
          <a:xfrm>
            <a:off x="6356134" y="2420423"/>
            <a:ext cx="46131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Single Balanced Configuration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Transistor-based Implementation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High Linearity and Low Noise Figure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Arial"/>
              </a:rPr>
              <a:t>Biasing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42873633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209732"/>
            <a:ext cx="7781544" cy="1535524"/>
          </a:xfrm>
        </p:spPr>
        <p:txBody>
          <a:bodyPr>
            <a:normAutofit fontScale="90000"/>
          </a:bodyPr>
          <a:lstStyle/>
          <a:p>
            <a:r>
              <a:rPr lang="en-US"/>
              <a:t>Double Balanced Active Mixer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180 nm </a:t>
            </a:r>
            <a:r>
              <a:rPr lang="en-IN"/>
              <a:t>technology 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85" y="318991"/>
            <a:ext cx="5890986" cy="535531"/>
          </a:xfrm>
        </p:spPr>
        <p:txBody>
          <a:bodyPr/>
          <a:lstStyle/>
          <a:p>
            <a:r>
              <a:rPr lang="en-IN" b="0" i="0">
                <a:effectLst/>
                <a:latin typeface="Times New Roman" panose="02020603050405020304" pitchFamily="18" charset="0"/>
              </a:rPr>
              <a:t> Double-balanced Gilbert mixer: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A7B22-A654-379D-65FD-A191FA78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63" y="1831263"/>
            <a:ext cx="5440447" cy="3803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95499-7FE6-3256-BDE8-5BD8DF1C145E}"/>
              </a:ext>
            </a:extLst>
          </p:cNvPr>
          <p:cNvSpPr txBox="1"/>
          <p:nvPr/>
        </p:nvSpPr>
        <p:spPr>
          <a:xfrm>
            <a:off x="3046809" y="5756577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Fig 3. Double-balanced Gilbert mixer</a:t>
            </a:r>
            <a:endParaRPr lang="en-I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794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689" y="481965"/>
            <a:ext cx="2367116" cy="455584"/>
          </a:xfrm>
        </p:spPr>
        <p:txBody>
          <a:bodyPr/>
          <a:lstStyle/>
          <a:p>
            <a:r>
              <a:rPr lang="en-IN" sz="2400">
                <a:latin typeface="Times New Roman" panose="02020603050405020304" pitchFamily="18" charset="0"/>
              </a:rPr>
              <a:t>Block Diagram</a:t>
            </a: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48353"/>
            <a:ext cx="2019689" cy="1631068"/>
          </a:xfrm>
        </p:spPr>
        <p:txBody>
          <a:bodyPr>
            <a:normAutofit/>
          </a:bodyPr>
          <a:lstStyle/>
          <a:p>
            <a:r>
              <a:rPr lang="en-US" sz="1400" u="sng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497831-AAE1-F8B8-BB33-1B639E4DE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7" t="-1087" r="-4860" b="2715"/>
          <a:stretch/>
        </p:blipFill>
        <p:spPr bwMode="auto">
          <a:xfrm>
            <a:off x="6104200" y="1467475"/>
            <a:ext cx="5148000" cy="435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4E2FF-9B7D-563A-03DB-4BB1EF533178}"/>
              </a:ext>
            </a:extLst>
          </p:cNvPr>
          <p:cNvSpPr txBox="1"/>
          <p:nvPr/>
        </p:nvSpPr>
        <p:spPr>
          <a:xfrm>
            <a:off x="768020" y="3183810"/>
            <a:ext cx="3179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Load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Switching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chemeClr val="bg1"/>
                </a:solidFill>
              </a:rPr>
              <a:t>Transconductance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A9E2B-03B1-479B-94EE-F2000D636080}"/>
              </a:ext>
            </a:extLst>
          </p:cNvPr>
          <p:cNvSpPr txBox="1"/>
          <p:nvPr/>
        </p:nvSpPr>
        <p:spPr>
          <a:xfrm>
            <a:off x="6961160" y="5823475"/>
            <a:ext cx="398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i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Fig 4:Double-balanced Gilbert mixer block</a:t>
            </a:r>
            <a:r>
              <a:rPr lang="en-IN" sz="1400">
                <a:solidFill>
                  <a:schemeClr val="bg1"/>
                </a:solidFill>
                <a:latin typeface="Times New Roman" panose="02020603050405020304" pitchFamily="18" charset="0"/>
              </a:rPr>
              <a:t> Diagram</a:t>
            </a:r>
            <a:endParaRPr lang="en-IN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258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09" y="433330"/>
            <a:ext cx="9150681" cy="535531"/>
          </a:xfrm>
        </p:spPr>
        <p:txBody>
          <a:bodyPr/>
          <a:lstStyle/>
          <a:p>
            <a:r>
              <a:rPr lang="en-IN"/>
              <a:t>Circuit Design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2833" y="5620622"/>
            <a:ext cx="3712807" cy="535532"/>
          </a:xfrm>
        </p:spPr>
        <p:txBody>
          <a:bodyPr>
            <a:normAutofit/>
          </a:bodyPr>
          <a:lstStyle/>
          <a:p>
            <a:pPr algn="l"/>
            <a:r>
              <a:rPr lang="en-IN" sz="1200"/>
              <a:t>            Fig5:Proposed Mixer Circuit Design</a:t>
            </a:r>
            <a:r>
              <a:rPr lang="en-IN" sz="800"/>
              <a:t>.</a:t>
            </a:r>
            <a:endParaRPr lang="en-US" sz="1200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1F22C-C41D-A881-8BEE-D5B47BDB17AD}"/>
              </a:ext>
            </a:extLst>
          </p:cNvPr>
          <p:cNvSpPr txBox="1"/>
          <p:nvPr/>
        </p:nvSpPr>
        <p:spPr>
          <a:xfrm>
            <a:off x="531845" y="1782147"/>
            <a:ext cx="3712807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u="sng">
                <a:solidFill>
                  <a:schemeClr val="bg1"/>
                </a:solidFill>
              </a:rPr>
              <a:t>Abstract</a:t>
            </a:r>
            <a:r>
              <a:rPr lang="en-IN" u="sng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bg1"/>
                </a:solidFill>
              </a:rPr>
              <a:t>Supply Voltage: </a:t>
            </a:r>
            <a:r>
              <a:rPr lang="en-IN" sz="1400">
                <a:solidFill>
                  <a:schemeClr val="bg1"/>
                </a:solidFill>
              </a:rPr>
              <a:t>1.8 V </a:t>
            </a:r>
            <a:endParaRPr lang="en-IN" sz="1400" b="1">
              <a:solidFill>
                <a:schemeClr val="bg1"/>
              </a:solidFill>
            </a:endParaRPr>
          </a:p>
          <a:p>
            <a:endParaRPr lang="en-IN" u="sng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bg1"/>
                </a:solidFill>
              </a:rPr>
              <a:t>RF Values:   </a:t>
            </a:r>
            <a:endParaRPr lang="en-IN" sz="1400" b="1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AutoNum type="alphaLcParenR"/>
            </a:pPr>
            <a:r>
              <a:rPr lang="en-IN" sz="1400" err="1">
                <a:solidFill>
                  <a:schemeClr val="bg1"/>
                </a:solidFill>
              </a:rPr>
              <a:t>V</a:t>
            </a:r>
            <a:r>
              <a:rPr lang="en-IN" baseline="-25000" err="1">
                <a:solidFill>
                  <a:schemeClr val="bg1"/>
                </a:solidFill>
              </a:rPr>
              <a:t>rf</a:t>
            </a:r>
            <a:r>
              <a:rPr lang="en-IN" sz="1400">
                <a:solidFill>
                  <a:schemeClr val="bg1"/>
                </a:solidFill>
              </a:rPr>
              <a:t> = 90mV</a:t>
            </a:r>
            <a:r>
              <a:rPr lang="en-IN" sz="1400" baseline="-25000">
                <a:solidFill>
                  <a:schemeClr val="bg1"/>
                </a:solidFill>
              </a:rPr>
              <a:t>pp</a:t>
            </a:r>
            <a:r>
              <a:rPr lang="en-IN" sz="1400">
                <a:solidFill>
                  <a:schemeClr val="bg1"/>
                </a:solidFill>
              </a:rPr>
              <a:t> </a:t>
            </a:r>
            <a:endParaRPr lang="en-IN" sz="1400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N" sz="1400">
                <a:solidFill>
                  <a:schemeClr val="bg1"/>
                </a:solidFill>
              </a:rPr>
              <a:t>Frequency(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rf</a:t>
            </a:r>
            <a:r>
              <a:rPr lang="en-US" sz="1400">
                <a:solidFill>
                  <a:schemeClr val="bg1"/>
                </a:solidFill>
              </a:rPr>
              <a:t>)</a:t>
            </a:r>
            <a:r>
              <a:rPr lang="en-US" sz="1400" baseline="-25000">
                <a:solidFill>
                  <a:schemeClr val="bg1"/>
                </a:solidFill>
              </a:rPr>
              <a:t> </a:t>
            </a:r>
            <a:r>
              <a:rPr lang="en-IN" sz="1400">
                <a:solidFill>
                  <a:schemeClr val="bg1"/>
                </a:solidFill>
              </a:rPr>
              <a:t>= 9.9 GHz</a:t>
            </a:r>
            <a:endParaRPr lang="en-IN" sz="1400">
              <a:solidFill>
                <a:schemeClr val="bg1"/>
              </a:solidFill>
              <a:cs typeface="Arial"/>
            </a:endParaRPr>
          </a:p>
          <a:p>
            <a:pPr algn="just"/>
            <a:endParaRPr lang="en-IN" sz="1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bg1"/>
                </a:solidFill>
              </a:rPr>
              <a:t>LO Values:</a:t>
            </a:r>
            <a:endParaRPr lang="en-IN" sz="1400" b="1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N" sz="1400">
                <a:solidFill>
                  <a:schemeClr val="bg1"/>
                </a:solidFill>
              </a:rPr>
              <a:t> </a:t>
            </a:r>
            <a:r>
              <a:rPr lang="en-IN" sz="1400" err="1">
                <a:solidFill>
                  <a:schemeClr val="bg1"/>
                </a:solidFill>
              </a:rPr>
              <a:t>V</a:t>
            </a:r>
            <a:r>
              <a:rPr lang="en-IN" sz="1400" baseline="-25000" err="1">
                <a:solidFill>
                  <a:schemeClr val="bg1"/>
                </a:solidFill>
              </a:rPr>
              <a:t>Lo</a:t>
            </a:r>
            <a:r>
              <a:rPr lang="en-IN" sz="1400" baseline="-25000">
                <a:solidFill>
                  <a:schemeClr val="bg1"/>
                </a:solidFill>
              </a:rPr>
              <a:t> </a:t>
            </a:r>
            <a:r>
              <a:rPr lang="en-IN" sz="1400">
                <a:solidFill>
                  <a:schemeClr val="bg1"/>
                </a:solidFill>
              </a:rPr>
              <a:t>=1.8V</a:t>
            </a:r>
            <a:endParaRPr lang="en-IN" sz="1400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N" sz="1400">
                <a:solidFill>
                  <a:schemeClr val="bg1"/>
                </a:solidFill>
              </a:rPr>
              <a:t>Frequency(</a:t>
            </a:r>
            <a:r>
              <a:rPr lang="el-GR" sz="1400">
                <a:solidFill>
                  <a:schemeClr val="bg1"/>
                </a:solidFill>
              </a:rPr>
              <a:t>ω</a:t>
            </a:r>
            <a:r>
              <a:rPr lang="en-US" sz="1400" baseline="-25000">
                <a:solidFill>
                  <a:schemeClr val="bg1"/>
                </a:solidFill>
              </a:rPr>
              <a:t>lo </a:t>
            </a:r>
            <a:r>
              <a:rPr lang="en-US" sz="1400">
                <a:solidFill>
                  <a:schemeClr val="bg1"/>
                </a:solidFill>
              </a:rPr>
              <a:t>)</a:t>
            </a:r>
            <a:r>
              <a:rPr lang="en-IN" sz="1400">
                <a:solidFill>
                  <a:schemeClr val="bg1"/>
                </a:solidFill>
              </a:rPr>
              <a:t>= 10 GHz</a:t>
            </a:r>
            <a:endParaRPr lang="en-IN" sz="1400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lphaLcParenR"/>
            </a:pPr>
            <a:endParaRPr lang="en-IN" sz="140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chemeClr val="bg1"/>
                </a:solidFill>
              </a:rPr>
              <a:t>Sizing :</a:t>
            </a:r>
            <a:endParaRPr lang="en-IN" sz="1400" b="1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N" sz="1400" err="1">
                <a:solidFill>
                  <a:schemeClr val="bg1"/>
                </a:solidFill>
              </a:rPr>
              <a:t>Pmos</a:t>
            </a:r>
            <a:r>
              <a:rPr lang="en-IN" sz="1400">
                <a:solidFill>
                  <a:schemeClr val="bg1"/>
                </a:solidFill>
              </a:rPr>
              <a:t>: 25u</a:t>
            </a:r>
            <a:endParaRPr lang="en-IN" sz="1400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AutoNum type="alphaLcParenR" startAt="2"/>
            </a:pPr>
            <a:r>
              <a:rPr lang="en-IN" sz="1400" err="1">
                <a:solidFill>
                  <a:schemeClr val="bg1"/>
                </a:solidFill>
              </a:rPr>
              <a:t>Nmos</a:t>
            </a:r>
            <a:r>
              <a:rPr lang="en-IN" sz="1400">
                <a:solidFill>
                  <a:schemeClr val="bg1"/>
                </a:solidFill>
              </a:rPr>
              <a:t>: 10u</a:t>
            </a:r>
            <a:endParaRPr lang="en-IN" sz="1400">
              <a:solidFill>
                <a:schemeClr val="bg1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485F0-EC55-98F8-5007-38F3B6E3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60" y="1710085"/>
            <a:ext cx="6974633" cy="4056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19266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1401</Words>
  <Application>Microsoft Office PowerPoint</Application>
  <PresentationFormat>Widescreen</PresentationFormat>
  <Paragraphs>289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of Gilbert mixer suited for 5G wireless networks</vt:lpstr>
      <vt:lpstr>Objective</vt:lpstr>
      <vt:lpstr>Some Basic Mixers</vt:lpstr>
      <vt:lpstr>Down Conversion Mixer:</vt:lpstr>
      <vt:lpstr>Single Balanced Down Conversion Gilbert-Cell Mixer </vt:lpstr>
      <vt:lpstr>Double Balanced Active Mixer</vt:lpstr>
      <vt:lpstr> Double-balanced Gilbert mixer:</vt:lpstr>
      <vt:lpstr>Block Diagram</vt:lpstr>
      <vt:lpstr>Circuit Design</vt:lpstr>
      <vt:lpstr>Input Parameters and Waveforms:</vt:lpstr>
      <vt:lpstr>Input Parameters and Waveforms:</vt:lpstr>
      <vt:lpstr>Input Parameters and Waveforms:</vt:lpstr>
      <vt:lpstr>Output Parameters:</vt:lpstr>
      <vt:lpstr>Output Parameters:</vt:lpstr>
      <vt:lpstr>Output Parameters:</vt:lpstr>
      <vt:lpstr>Output Parameters:</vt:lpstr>
      <vt:lpstr>Output Parameters:</vt:lpstr>
      <vt:lpstr>Output Parameters:</vt:lpstr>
      <vt:lpstr>Calculations:</vt:lpstr>
      <vt:lpstr>Calculations:</vt:lpstr>
      <vt:lpstr>Calculations:</vt:lpstr>
      <vt:lpstr>Simulation Results:</vt:lpstr>
      <vt:lpstr>Simulation Results:</vt:lpstr>
      <vt:lpstr>Future Scope of Extension:</vt:lpstr>
      <vt:lpstr>Conclusion:</vt:lpstr>
      <vt:lpstr>References: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Gilbert mixer suited for 5G wireless networks</dc:title>
  <dc:creator>SAI PAVAN BATA</dc:creator>
  <cp:lastModifiedBy>SAI PAVAN BATA</cp:lastModifiedBy>
  <cp:revision>16</cp:revision>
  <dcterms:created xsi:type="dcterms:W3CDTF">2024-04-14T16:23:16Z</dcterms:created>
  <dcterms:modified xsi:type="dcterms:W3CDTF">2024-10-01T14:35:18Z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