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y="5143500" cx="9144000"/>
  <p:notesSz cx="6858000" cy="9144000"/>
  <p:embeddedFontLst>
    <p:embeddedFont>
      <p:font typeface="Raleway"/>
      <p:regular r:id="rId24"/>
      <p:bold r:id="rId25"/>
      <p:italic r:id="rId26"/>
      <p:boldItalic r:id="rId27"/>
    </p:embeddedFont>
    <p:embeddedFont>
      <p:font typeface="Lato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AF25EC-010C-41B9-849D-A66E2F0DB787}">
  <a:tblStyle styleId="{26AF25EC-010C-41B9-849D-A66E2F0DB78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Raleway-regular.fntdata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Lato-regular.fntdata"/><Relationship Id="rId27" Type="http://schemas.openxmlformats.org/officeDocument/2006/relationships/font" Target="fonts/Raleway-bold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ato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ato-boldItalic.fntdata"/><Relationship Id="rId30" Type="http://schemas.openxmlformats.org/officeDocument/2006/relationships/font" Target="fonts/Lato-italic.fntdata"/><Relationship Id="rId11" Type="http://schemas.openxmlformats.org/officeDocument/2006/relationships/slide" Target="slides/slide4.xml"/><Relationship Id="rId33" Type="http://schemas.openxmlformats.org/officeDocument/2006/relationships/font" Target="fonts/OpenSans-bold.fntdata"/><Relationship Id="rId10" Type="http://schemas.openxmlformats.org/officeDocument/2006/relationships/slide" Target="slides/slide3.xml"/><Relationship Id="rId32" Type="http://schemas.openxmlformats.org/officeDocument/2006/relationships/font" Target="fonts/OpenSans-regular.fntdata"/><Relationship Id="rId13" Type="http://schemas.openxmlformats.org/officeDocument/2006/relationships/slide" Target="slides/slide6.xml"/><Relationship Id="rId35" Type="http://schemas.openxmlformats.org/officeDocument/2006/relationships/font" Target="fonts/OpenSans-boldItalic.fntdata"/><Relationship Id="rId12" Type="http://schemas.openxmlformats.org/officeDocument/2006/relationships/slide" Target="slides/slide5.xml"/><Relationship Id="rId34" Type="http://schemas.openxmlformats.org/officeDocument/2006/relationships/font" Target="fonts/OpenSans-italic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shortage is a problem, and inefficient transport adds to this problem. We hope to address both.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Ambumetrix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723c2f44d2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723c2f44d2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723c2f44d2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723c2f44d2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72404be77a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72404be77a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72404be77a_1_1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72404be77a_1_1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highlight>
                <a:srgbClr val="FFFFFF"/>
              </a:highlight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723c2f44d2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723c2f44d2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723c2f44d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723c2f44d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25460d7e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25460d7e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72404be77a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72404be77a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Complicated Call Transfer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Time consuming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Increased call volume for hospitals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Risk of Failure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https://www.usfa.fema.gov/downloads/pdf/publications/handbook_for_ems_medical_directors.pdf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72404be77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72404be77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Complicated Call Transfer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Time consuming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Increased call volume for hospitals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Risk of Failure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https://www.usfa.fema.gov/downloads/pdf/publications/handbook_for_ems_medical_directors.pdf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72404be77a_2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72404be77a_2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 EMTs, 3 critical care physicians - EMTs cited frustrations with ER wait times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Complicated Call Transfer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Time consuming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Increased call volume for hospitals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Risk of Failure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https://www.usfa.fema.gov/downloads/pdf/publications/handbook_for_ems_medical_directors.pdf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723c2f44d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723c2f44d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72404be77a_1_136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72404be77a_1_1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723c2f44d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723c2f44d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723c2f44d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723c2f44d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725460d7e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725460d7e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2" name="Google Shape;92;p11"/>
          <p:cNvPicPr preferRelativeResize="0"/>
          <p:nvPr/>
        </p:nvPicPr>
        <p:blipFill rotWithShape="1">
          <a:blip r:embed="rId2">
            <a:alphaModFix/>
          </a:blip>
          <a:srcRect b="0" l="11551" r="0" t="0"/>
          <a:stretch/>
        </p:blipFill>
        <p:spPr>
          <a:xfrm>
            <a:off x="8354725" y="4370797"/>
            <a:ext cx="646150" cy="6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2">
  <p:cSld name="TITLE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6" name="Google Shape;96;p1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97" name="Google Shape;97;p1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1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9" name="Google Shape;99;p1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00" name="Google Shape;100;p1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1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2" name="Google Shape;102;p1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03" name="Google Shape;103;p1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ctrTitle"/>
          </p:nvPr>
        </p:nvSpPr>
        <p:spPr>
          <a:xfrm>
            <a:off x="645225" y="2762725"/>
            <a:ext cx="67365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None/>
              <a:defRPr sz="4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1" name="Google Shape;111;p14"/>
          <p:cNvSpPr/>
          <p:nvPr/>
        </p:nvSpPr>
        <p:spPr>
          <a:xfrm>
            <a:off x="5938246" y="2533163"/>
            <a:ext cx="7218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6659861" y="2533163"/>
            <a:ext cx="7218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-1" y="2533163"/>
            <a:ext cx="7218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721425" y="2533163"/>
            <a:ext cx="52167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0" name="Google Shape;120;p15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5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126" name="Google Shape;126;p16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127" name="Google Shape;127;p16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buNone/>
              <a:defRPr/>
            </a:lvl1pPr>
            <a:lvl2pPr lvl="1" rtl="0" algn="ctr">
              <a:buNone/>
              <a:defRPr/>
            </a:lvl2pPr>
            <a:lvl3pPr lvl="2" rtl="0" algn="ctr">
              <a:buNone/>
              <a:defRPr/>
            </a:lvl3pPr>
            <a:lvl4pPr lvl="3" rtl="0" algn="ctr">
              <a:buNone/>
              <a:defRPr/>
            </a:lvl4pPr>
            <a:lvl5pPr lvl="4" rtl="0" algn="ctr">
              <a:buNone/>
              <a:defRPr/>
            </a:lvl5pPr>
            <a:lvl6pPr lvl="5" rtl="0" algn="ctr">
              <a:buNone/>
              <a:defRPr/>
            </a:lvl6pPr>
            <a:lvl7pPr lvl="6" rtl="0" algn="ctr">
              <a:buNone/>
              <a:defRPr/>
            </a:lvl7pPr>
            <a:lvl8pPr lvl="7" rtl="0" algn="ctr">
              <a:buNone/>
              <a:defRPr/>
            </a:lvl8pPr>
            <a:lvl9pPr lvl="8" rtl="0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5" name="Google Shape;135;p1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47" name="Google Shape;147;p18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48" name="Google Shape;148;p18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6" name="Google Shape;156;p19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7" name="Google Shape;157;p19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5" name="Google Shape;165;p2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1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1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1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0"/>
            <a:ext cx="9144000" cy="399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/>
          <p:nvPr/>
        </p:nvSpPr>
        <p:spPr>
          <a:xfrm>
            <a:off x="3047704" y="3992850"/>
            <a:ext cx="3047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6096271" y="3992850"/>
            <a:ext cx="3047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1" y="3992850"/>
            <a:ext cx="3047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color background">
  <p:cSld name="BLANK_1">
    <p:bg>
      <p:bgPr>
        <a:solidFill>
          <a:schemeClr val="accen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1710425" y="2161800"/>
            <a:ext cx="5723700" cy="8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 algn="ctr">
              <a:spcBef>
                <a:spcPts val="600"/>
              </a:spcBef>
              <a:spcAft>
                <a:spcPts val="0"/>
              </a:spcAft>
              <a:buSzPts val="2400"/>
              <a:buChar char="▷"/>
              <a:defRPr i="1"/>
            </a:lvl1pPr>
            <a:lvl2pPr indent="-381000" lvl="1" marL="9144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2pPr>
            <a:lvl3pPr indent="-381000" lvl="2" marL="13716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3pPr>
            <a:lvl4pPr indent="-381000" lvl="3" marL="18288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4pPr>
            <a:lvl5pPr indent="-381000" lvl="4" marL="22860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5pPr>
            <a:lvl6pPr indent="-381000" lvl="5" marL="2743200" rtl="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6pPr>
            <a:lvl7pPr indent="-381000" lvl="6" marL="32004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 i="1"/>
            </a:lvl7pPr>
            <a:lvl8pPr indent="-381000" lvl="7" marL="3657600" rtl="0" algn="ctr">
              <a:spcBef>
                <a:spcPts val="0"/>
              </a:spcBef>
              <a:spcAft>
                <a:spcPts val="0"/>
              </a:spcAft>
              <a:buSzPts val="2400"/>
              <a:buChar char="○"/>
              <a:defRPr i="1"/>
            </a:lvl8pPr>
            <a:lvl9pPr indent="-381000" lvl="8" marL="4114800" algn="ctr">
              <a:spcBef>
                <a:spcPts val="0"/>
              </a:spcBef>
              <a:spcAft>
                <a:spcPts val="0"/>
              </a:spcAft>
              <a:buSzPts val="2400"/>
              <a:buChar char="■"/>
              <a:defRPr i="1"/>
            </a:lvl9pPr>
          </a:lstStyle>
          <a:p/>
        </p:txBody>
      </p:sp>
      <p:sp>
        <p:nvSpPr>
          <p:cNvPr id="26" name="Google Shape;26;p4"/>
          <p:cNvSpPr txBox="1"/>
          <p:nvPr/>
        </p:nvSpPr>
        <p:spPr>
          <a:xfrm>
            <a:off x="3593400" y="118141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600">
                <a:solidFill>
                  <a:schemeClr val="accent6"/>
                </a:solidFill>
              </a:rPr>
              <a:t>“</a:t>
            </a:r>
            <a:endParaRPr b="1" sz="9600">
              <a:solidFill>
                <a:schemeClr val="accent6"/>
              </a:solidFill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5723283" y="1599675"/>
            <a:ext cx="17103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4"/>
          <p:cNvSpPr/>
          <p:nvPr/>
        </p:nvSpPr>
        <p:spPr>
          <a:xfrm>
            <a:off x="7434177" y="1599675"/>
            <a:ext cx="17103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1599675"/>
            <a:ext cx="17103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1710425" y="1599675"/>
            <a:ext cx="17103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b="0" l="11551" r="0" t="0"/>
          <a:stretch/>
        </p:blipFill>
        <p:spPr>
          <a:xfrm>
            <a:off x="8431850" y="4328022"/>
            <a:ext cx="646150" cy="6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196300" y="19231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▷"/>
              <a:defRPr>
                <a:solidFill>
                  <a:schemeClr val="dk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>
                <a:solidFill>
                  <a:schemeClr val="dk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" name="Google Shape;36;p5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5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71500" y="4791196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2">
            <a:alphaModFix/>
          </a:blip>
          <a:srcRect b="0" l="11551" r="0" t="0"/>
          <a:stretch/>
        </p:blipFill>
        <p:spPr>
          <a:xfrm>
            <a:off x="8354725" y="4370797"/>
            <a:ext cx="646150" cy="6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6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893625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219456" y="1200150"/>
            <a:ext cx="31368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▷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6"/>
          <p:cNvPicPr preferRelativeResize="0"/>
          <p:nvPr/>
        </p:nvPicPr>
        <p:blipFill rotWithShape="1">
          <a:blip r:embed="rId2">
            <a:alphaModFix/>
          </a:blip>
          <a:srcRect b="0" l="11551" r="0" t="0"/>
          <a:stretch/>
        </p:blipFill>
        <p:spPr>
          <a:xfrm>
            <a:off x="8354725" y="4370797"/>
            <a:ext cx="646150" cy="6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7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893700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9" name="Google Shape;59;p7"/>
          <p:cNvSpPr txBox="1"/>
          <p:nvPr>
            <p:ph idx="2" type="body"/>
          </p:nvPr>
        </p:nvSpPr>
        <p:spPr>
          <a:xfrm>
            <a:off x="3386404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0" name="Google Shape;60;p7"/>
          <p:cNvSpPr txBox="1"/>
          <p:nvPr>
            <p:ph idx="3" type="body"/>
          </p:nvPr>
        </p:nvSpPr>
        <p:spPr>
          <a:xfrm>
            <a:off x="5879107" y="1200150"/>
            <a:ext cx="2371200" cy="372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600"/>
              </a:spcBef>
              <a:spcAft>
                <a:spcPts val="0"/>
              </a:spcAft>
              <a:buSzPts val="1400"/>
              <a:buChar char="▷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 b="0" l="11551" r="0" t="0"/>
          <a:stretch/>
        </p:blipFill>
        <p:spPr>
          <a:xfrm>
            <a:off x="8354725" y="4370797"/>
            <a:ext cx="646150" cy="6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8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8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8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8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2" type="sldNum"/>
          </p:nvPr>
        </p:nvSpPr>
        <p:spPr>
          <a:xfrm>
            <a:off x="8644025" y="4772187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2">
            <a:alphaModFix/>
          </a:blip>
          <a:srcRect b="0" l="11551" r="0" t="0"/>
          <a:stretch/>
        </p:blipFill>
        <p:spPr>
          <a:xfrm>
            <a:off x="8354725" y="4370797"/>
            <a:ext cx="646150" cy="6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9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9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9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893700" y="4649963"/>
            <a:ext cx="6462600" cy="35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2">
            <a:alphaModFix/>
          </a:blip>
          <a:srcRect b="0" l="11551" r="0" t="0"/>
          <a:stretch/>
        </p:blipFill>
        <p:spPr>
          <a:xfrm>
            <a:off x="8354725" y="4370797"/>
            <a:ext cx="646150" cy="6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/>
          <p:nvPr/>
        </p:nvSpPr>
        <p:spPr>
          <a:xfrm>
            <a:off x="7356366" y="5066325"/>
            <a:ext cx="893700" cy="7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0"/>
          <p:cNvSpPr/>
          <p:nvPr/>
        </p:nvSpPr>
        <p:spPr>
          <a:xfrm>
            <a:off x="8250312" y="5066325"/>
            <a:ext cx="893700" cy="7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0"/>
          <p:cNvSpPr/>
          <p:nvPr/>
        </p:nvSpPr>
        <p:spPr>
          <a:xfrm>
            <a:off x="0" y="5066325"/>
            <a:ext cx="893700" cy="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0"/>
          <p:cNvSpPr/>
          <p:nvPr/>
        </p:nvSpPr>
        <p:spPr>
          <a:xfrm>
            <a:off x="893710" y="5066325"/>
            <a:ext cx="6462600" cy="7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2">
            <a:alphaModFix/>
          </a:blip>
          <a:srcRect b="0" l="11551" r="0" t="0"/>
          <a:stretch/>
        </p:blipFill>
        <p:spPr>
          <a:xfrm>
            <a:off x="8354725" y="4370797"/>
            <a:ext cx="646150" cy="68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893700" y="358388"/>
            <a:ext cx="6462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Raleway"/>
              <a:buNone/>
              <a:defRPr sz="32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893700" y="1373588"/>
            <a:ext cx="6462600" cy="3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Lato"/>
              <a:buChar char="▷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■"/>
              <a:defRPr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8480575" y="4696933"/>
            <a:ext cx="548700" cy="3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3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6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ctrTitle"/>
          </p:nvPr>
        </p:nvSpPr>
        <p:spPr>
          <a:xfrm>
            <a:off x="238150" y="744225"/>
            <a:ext cx="8453700" cy="11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Ambumetrix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Optimal </a:t>
            </a:r>
            <a:r>
              <a:rPr b="1" lang="en" sz="3000"/>
              <a:t>hospital selection for EMS transport of COVID-19 patients</a:t>
            </a:r>
            <a:r>
              <a:rPr b="1" lang="en" sz="3800"/>
              <a:t> </a:t>
            </a:r>
            <a:endParaRPr b="1" sz="3800"/>
          </a:p>
        </p:txBody>
      </p:sp>
      <p:sp>
        <p:nvSpPr>
          <p:cNvPr id="190" name="Google Shape;190;p24"/>
          <p:cNvSpPr txBox="1"/>
          <p:nvPr>
            <p:ph idx="4294967295" type="subTitle"/>
          </p:nvPr>
        </p:nvSpPr>
        <p:spPr>
          <a:xfrm>
            <a:off x="311700" y="28157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/>
              <a:t>Team 176</a:t>
            </a:r>
            <a:endParaRPr b="1"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Prateek Gowda, Ruchita Kothari, Alex Lu,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Nicole Pagane, Kate Schole, Utkarsh Sharma</a:t>
            </a:r>
            <a:endParaRPr sz="1800"/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11549" r="4943" t="8138"/>
          <a:stretch/>
        </p:blipFill>
        <p:spPr>
          <a:xfrm>
            <a:off x="7213500" y="3509275"/>
            <a:ext cx="1285549" cy="132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33"/>
          <p:cNvPicPr preferRelativeResize="0"/>
          <p:nvPr/>
        </p:nvPicPr>
        <p:blipFill rotWithShape="1">
          <a:blip r:embed="rId3">
            <a:alphaModFix/>
          </a:blip>
          <a:srcRect b="6833" l="0" r="0" t="7527"/>
          <a:stretch/>
        </p:blipFill>
        <p:spPr>
          <a:xfrm>
            <a:off x="6031113" y="414637"/>
            <a:ext cx="2212274" cy="1894524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3"/>
          <p:cNvSpPr txBox="1"/>
          <p:nvPr>
            <p:ph type="title"/>
          </p:nvPr>
        </p:nvSpPr>
        <p:spPr>
          <a:xfrm>
            <a:off x="196300" y="-36287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EMS is guided to optimal hospital</a:t>
            </a:r>
            <a:endParaRPr sz="3000"/>
          </a:p>
        </p:txBody>
      </p:sp>
      <p:sp>
        <p:nvSpPr>
          <p:cNvPr id="318" name="Google Shape;318;p33"/>
          <p:cNvSpPr/>
          <p:nvPr/>
        </p:nvSpPr>
        <p:spPr>
          <a:xfrm rot="-1233">
            <a:off x="1872100" y="2737518"/>
            <a:ext cx="836100" cy="23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17850" y="2040437"/>
            <a:ext cx="1629650" cy="16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3"/>
          <p:cNvPicPr preferRelativeResize="0"/>
          <p:nvPr/>
        </p:nvPicPr>
        <p:blipFill rotWithShape="1">
          <a:blip r:embed="rId5">
            <a:alphaModFix/>
          </a:blip>
          <a:srcRect b="14071" l="0" r="0" t="16915"/>
          <a:stretch/>
        </p:blipFill>
        <p:spPr>
          <a:xfrm>
            <a:off x="5893675" y="3028237"/>
            <a:ext cx="2487158" cy="1716526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33"/>
          <p:cNvSpPr txBox="1"/>
          <p:nvPr/>
        </p:nvSpPr>
        <p:spPr>
          <a:xfrm>
            <a:off x="6115900" y="4528400"/>
            <a:ext cx="204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</a:t>
            </a:r>
            <a:r>
              <a:rPr b="1" lang="en"/>
              <a:t>Optimal”</a:t>
            </a:r>
            <a:endParaRPr b="1"/>
          </a:p>
        </p:txBody>
      </p:sp>
      <p:sp>
        <p:nvSpPr>
          <p:cNvPr id="322" name="Google Shape;322;p33"/>
          <p:cNvSpPr txBox="1"/>
          <p:nvPr/>
        </p:nvSpPr>
        <p:spPr>
          <a:xfrm>
            <a:off x="5927950" y="2209200"/>
            <a:ext cx="2418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“Over</a:t>
            </a:r>
            <a:r>
              <a:rPr b="1" lang="en"/>
              <a:t>burdened”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3"/>
          <p:cNvSpPr/>
          <p:nvPr/>
        </p:nvSpPr>
        <p:spPr>
          <a:xfrm rot="1433981">
            <a:off x="4494955" y="3442457"/>
            <a:ext cx="1278088" cy="23570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3"/>
          <p:cNvSpPr/>
          <p:nvPr/>
        </p:nvSpPr>
        <p:spPr>
          <a:xfrm rot="-1681596">
            <a:off x="4494866" y="2245020"/>
            <a:ext cx="1278195" cy="23566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3"/>
          <p:cNvSpPr txBox="1"/>
          <p:nvPr>
            <p:ph idx="12" type="sldNum"/>
          </p:nvPr>
        </p:nvSpPr>
        <p:spPr>
          <a:xfrm>
            <a:off x="8671500" y="4791196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26" name="Google Shape;326;p33"/>
          <p:cNvGrpSpPr/>
          <p:nvPr/>
        </p:nvGrpSpPr>
        <p:grpSpPr>
          <a:xfrm>
            <a:off x="2763842" y="1349343"/>
            <a:ext cx="1673776" cy="3441824"/>
            <a:chOff x="3968130" y="310461"/>
            <a:chExt cx="1998061" cy="4341352"/>
          </a:xfrm>
        </p:grpSpPr>
        <p:pic>
          <p:nvPicPr>
            <p:cNvPr id="327" name="Google Shape;327;p33"/>
            <p:cNvPicPr preferRelativeResize="0"/>
            <p:nvPr/>
          </p:nvPicPr>
          <p:blipFill rotWithShape="1">
            <a:blip r:embed="rId6">
              <a:alphaModFix/>
            </a:blip>
            <a:srcRect b="0" l="0" r="0" t="2959"/>
            <a:stretch/>
          </p:blipFill>
          <p:spPr>
            <a:xfrm>
              <a:off x="4011650" y="654725"/>
              <a:ext cx="1910925" cy="38983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28" name="Google Shape;328;p33"/>
            <p:cNvGrpSpPr/>
            <p:nvPr/>
          </p:nvGrpSpPr>
          <p:grpSpPr>
            <a:xfrm>
              <a:off x="3968130" y="310461"/>
              <a:ext cx="1998061" cy="4341352"/>
              <a:chOff x="2231990" y="238125"/>
              <a:chExt cx="2525675" cy="5238750"/>
            </a:xfrm>
          </p:grpSpPr>
          <p:sp>
            <p:nvSpPr>
              <p:cNvPr id="329" name="Google Shape;329;p33"/>
              <p:cNvSpPr/>
              <p:nvPr/>
            </p:nvSpPr>
            <p:spPr>
              <a:xfrm>
                <a:off x="2231990" y="238125"/>
                <a:ext cx="2525675" cy="5238750"/>
              </a:xfrm>
              <a:custGeom>
                <a:rect b="b" l="l" r="r" t="t"/>
                <a:pathLst>
                  <a:path extrusionOk="0" h="209550" w="101027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rgbClr val="9FC5E8"/>
              </a:solidFill>
              <a:ln cap="flat" cmpd="sng" w="952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3"/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rect b="b" l="l" r="r" t="t"/>
                <a:pathLst>
                  <a:path extrusionOk="0" h="3973" w="3973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3"/>
              <p:cNvSpPr/>
              <p:nvPr/>
            </p:nvSpPr>
            <p:spPr>
              <a:xfrm>
                <a:off x="3242807" y="5147100"/>
                <a:ext cx="504050" cy="179900"/>
              </a:xfrm>
              <a:custGeom>
                <a:rect b="b" l="l" r="r" t="t"/>
                <a:pathLst>
                  <a:path extrusionOk="0" h="7196" w="20162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3"/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rect b="b" l="l" r="r" t="t"/>
                <a:pathLst>
                  <a:path extrusionOk="0" h="3074" w="19487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4"/>
          <p:cNvSpPr txBox="1"/>
          <p:nvPr>
            <p:ph idx="4294967295" type="title"/>
          </p:nvPr>
        </p:nvSpPr>
        <p:spPr>
          <a:xfrm>
            <a:off x="311700" y="1915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App decreases ED and ventilator wait time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38" name="Google Shape;338;p34"/>
          <p:cNvPicPr preferRelativeResize="0"/>
          <p:nvPr/>
        </p:nvPicPr>
        <p:blipFill rotWithShape="1">
          <a:blip r:embed="rId3">
            <a:alphaModFix/>
          </a:blip>
          <a:srcRect b="39864" l="0" r="0" t="40148"/>
          <a:stretch/>
        </p:blipFill>
        <p:spPr>
          <a:xfrm>
            <a:off x="375589" y="757450"/>
            <a:ext cx="3936392" cy="321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4"/>
          <p:cNvPicPr preferRelativeResize="0"/>
          <p:nvPr/>
        </p:nvPicPr>
        <p:blipFill rotWithShape="1">
          <a:blip r:embed="rId3">
            <a:alphaModFix/>
          </a:blip>
          <a:srcRect b="19649" l="0" r="0" t="60659"/>
          <a:stretch/>
        </p:blipFill>
        <p:spPr>
          <a:xfrm>
            <a:off x="4842453" y="842594"/>
            <a:ext cx="3995536" cy="3215682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34"/>
          <p:cNvSpPr txBox="1"/>
          <p:nvPr/>
        </p:nvSpPr>
        <p:spPr>
          <a:xfrm>
            <a:off x="704875" y="4058275"/>
            <a:ext cx="39825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Assumptions: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ED beds: 20-60 per hospital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ICU beds/ventilators: ⅓ of ED beds per hospital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Probabilistic discharges</a:t>
            </a:r>
            <a:endParaRPr sz="1100"/>
          </a:p>
        </p:txBody>
      </p:sp>
      <p:sp>
        <p:nvSpPr>
          <p:cNvPr id="341" name="Google Shape;341;p34"/>
          <p:cNvSpPr txBox="1"/>
          <p:nvPr/>
        </p:nvSpPr>
        <p:spPr>
          <a:xfrm>
            <a:off x="5662587" y="4393769"/>
            <a:ext cx="2653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SCM = Standard of Care Model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CIM = Capacity Informed Model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2" name="Google Shape;342;p34"/>
          <p:cNvSpPr txBox="1"/>
          <p:nvPr>
            <p:ph idx="12" type="sldNum"/>
          </p:nvPr>
        </p:nvSpPr>
        <p:spPr>
          <a:xfrm>
            <a:off x="8632975" y="47731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/>
          <p:nvPr>
            <p:ph idx="4294967295" type="title"/>
          </p:nvPr>
        </p:nvSpPr>
        <p:spPr>
          <a:xfrm>
            <a:off x="311700" y="19150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App decreases ED and ventilator wait time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348" name="Google Shape;348;p35"/>
          <p:cNvPicPr preferRelativeResize="0"/>
          <p:nvPr/>
        </p:nvPicPr>
        <p:blipFill rotWithShape="1">
          <a:blip r:embed="rId3">
            <a:alphaModFix/>
          </a:blip>
          <a:srcRect b="39864" l="0" r="0" t="40148"/>
          <a:stretch/>
        </p:blipFill>
        <p:spPr>
          <a:xfrm>
            <a:off x="375589" y="757450"/>
            <a:ext cx="3936392" cy="3215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5"/>
          <p:cNvPicPr preferRelativeResize="0"/>
          <p:nvPr/>
        </p:nvPicPr>
        <p:blipFill rotWithShape="1">
          <a:blip r:embed="rId3">
            <a:alphaModFix/>
          </a:blip>
          <a:srcRect b="19649" l="0" r="0" t="60659"/>
          <a:stretch/>
        </p:blipFill>
        <p:spPr>
          <a:xfrm>
            <a:off x="4842453" y="842594"/>
            <a:ext cx="3995536" cy="3215682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35"/>
          <p:cNvSpPr txBox="1"/>
          <p:nvPr/>
        </p:nvSpPr>
        <p:spPr>
          <a:xfrm>
            <a:off x="704875" y="4058275"/>
            <a:ext cx="3982500" cy="8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Assumptions: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ED beds: 20-60 per hospital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ICU beds/ventilators: ⅓ of ED beds per hospital</a:t>
            </a:r>
            <a:endParaRPr sz="11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/>
              <a:t>Probabilistic discharges</a:t>
            </a:r>
            <a:endParaRPr sz="1100"/>
          </a:p>
        </p:txBody>
      </p:sp>
      <p:sp>
        <p:nvSpPr>
          <p:cNvPr id="351" name="Google Shape;351;p35"/>
          <p:cNvSpPr/>
          <p:nvPr/>
        </p:nvSpPr>
        <p:spPr>
          <a:xfrm>
            <a:off x="-18900" y="0"/>
            <a:ext cx="9181800" cy="5143500"/>
          </a:xfrm>
          <a:prstGeom prst="rect">
            <a:avLst/>
          </a:prstGeom>
          <a:solidFill>
            <a:srgbClr val="2A2A2A">
              <a:alpha val="4804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2" name="Google Shape;352;p35"/>
          <p:cNvGraphicFramePr/>
          <p:nvPr/>
        </p:nvGraphicFramePr>
        <p:xfrm>
          <a:off x="1380400" y="122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{26AF25EC-010C-41B9-849D-A66E2F0DB787}</a:tableStyleId>
              </a:tblPr>
              <a:tblGrid>
                <a:gridCol w="1965375"/>
                <a:gridCol w="2336700"/>
                <a:gridCol w="23343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Current Standard of Care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With Ambumetrix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70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Number of patients treated (out of 4000)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2964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3914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514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Percent treated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74.1%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97.85%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353" name="Google Shape;353;p35"/>
          <p:cNvSpPr txBox="1"/>
          <p:nvPr>
            <p:ph idx="12" type="sldNum"/>
          </p:nvPr>
        </p:nvSpPr>
        <p:spPr>
          <a:xfrm>
            <a:off x="8632975" y="4773133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4" name="Google Shape;354;p35"/>
          <p:cNvSpPr txBox="1"/>
          <p:nvPr/>
        </p:nvSpPr>
        <p:spPr>
          <a:xfrm>
            <a:off x="5662587" y="4393769"/>
            <a:ext cx="2653500" cy="4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SCM = Standard of Care Model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CIM = Capacity Informed Model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type="title"/>
          </p:nvPr>
        </p:nvSpPr>
        <p:spPr>
          <a:xfrm>
            <a:off x="196300" y="39925"/>
            <a:ext cx="8429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Large scale implementation in NY health systems</a:t>
            </a:r>
            <a:endParaRPr sz="2800"/>
          </a:p>
        </p:txBody>
      </p:sp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384450" y="3820200"/>
            <a:ext cx="8222700" cy="36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en" sz="2000"/>
              <a:t>All major NYC hospital systems are currently incentivized to impro</a:t>
            </a:r>
            <a:r>
              <a:rPr lang="en" sz="2000"/>
              <a:t>ve ambulance coordination through the recently implemented </a:t>
            </a:r>
            <a:r>
              <a:rPr b="1" lang="en" sz="2000"/>
              <a:t>ET3 model.</a:t>
            </a:r>
            <a:endParaRPr b="1" sz="2000"/>
          </a:p>
        </p:txBody>
      </p:sp>
      <p:grpSp>
        <p:nvGrpSpPr>
          <p:cNvPr id="361" name="Google Shape;361;p36"/>
          <p:cNvGrpSpPr/>
          <p:nvPr/>
        </p:nvGrpSpPr>
        <p:grpSpPr>
          <a:xfrm>
            <a:off x="5632325" y="1239550"/>
            <a:ext cx="3305700" cy="3374693"/>
            <a:chOff x="5632325" y="1189783"/>
            <a:chExt cx="3305700" cy="3483015"/>
          </a:xfrm>
        </p:grpSpPr>
        <p:sp>
          <p:nvSpPr>
            <p:cNvPr id="362" name="Google Shape;362;p36"/>
            <p:cNvSpPr/>
            <p:nvPr/>
          </p:nvSpPr>
          <p:spPr>
            <a:xfrm>
              <a:off x="5632325" y="1189783"/>
              <a:ext cx="3305700" cy="1048200"/>
            </a:xfrm>
            <a:prstGeom prst="chevron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Pilot Study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3" name="Google Shape;363;p36"/>
            <p:cNvSpPr txBox="1"/>
            <p:nvPr/>
          </p:nvSpPr>
          <p:spPr>
            <a:xfrm>
              <a:off x="6167075" y="2443498"/>
              <a:ext cx="2236200" cy="222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Multi-center study for 1 week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64" name="Google Shape;364;p36"/>
          <p:cNvGrpSpPr/>
          <p:nvPr/>
        </p:nvGrpSpPr>
        <p:grpSpPr>
          <a:xfrm>
            <a:off x="0" y="1239750"/>
            <a:ext cx="3546900" cy="3374610"/>
            <a:chOff x="0" y="1189990"/>
            <a:chExt cx="3546900" cy="3482929"/>
          </a:xfrm>
        </p:grpSpPr>
        <p:sp>
          <p:nvSpPr>
            <p:cNvPr id="365" name="Google Shape;365;p36"/>
            <p:cNvSpPr/>
            <p:nvPr/>
          </p:nvSpPr>
          <p:spPr>
            <a:xfrm>
              <a:off x="0" y="1189990"/>
              <a:ext cx="3546900" cy="1050000"/>
            </a:xfrm>
            <a:prstGeom prst="homePlate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Develop beta</a:t>
              </a:r>
              <a:endParaRPr sz="24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366" name="Google Shape;366;p36"/>
            <p:cNvSpPr txBox="1"/>
            <p:nvPr/>
          </p:nvSpPr>
          <p:spPr>
            <a:xfrm>
              <a:off x="655350" y="2436119"/>
              <a:ext cx="2236200" cy="22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Develop implementation with EPIC database</a:t>
              </a:r>
              <a:endPara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67" name="Google Shape;367;p36"/>
          <p:cNvGrpSpPr/>
          <p:nvPr/>
        </p:nvGrpSpPr>
        <p:grpSpPr>
          <a:xfrm>
            <a:off x="2944200" y="1239555"/>
            <a:ext cx="3305700" cy="3374705"/>
            <a:chOff x="2944200" y="1189788"/>
            <a:chExt cx="3305700" cy="3483027"/>
          </a:xfrm>
        </p:grpSpPr>
        <p:sp>
          <p:nvSpPr>
            <p:cNvPr id="368" name="Google Shape;368;p36"/>
            <p:cNvSpPr/>
            <p:nvPr/>
          </p:nvSpPr>
          <p:spPr>
            <a:xfrm>
              <a:off x="2944200" y="1189788"/>
              <a:ext cx="3305700" cy="1050300"/>
            </a:xfrm>
            <a:prstGeom prst="chevron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rPr lang="en" sz="2400">
                  <a:solidFill>
                    <a:schemeClr val="lt1"/>
                  </a:solidFill>
                  <a:latin typeface="Raleway"/>
                  <a:ea typeface="Raleway"/>
                  <a:cs typeface="Raleway"/>
                  <a:sym typeface="Raleway"/>
                </a:rPr>
                <a:t>Partner with NY Dept. of Health</a:t>
              </a:r>
              <a:endPara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9" name="Google Shape;369;p36"/>
            <p:cNvSpPr txBox="1"/>
            <p:nvPr/>
          </p:nvSpPr>
          <p:spPr>
            <a:xfrm>
              <a:off x="3478950" y="2436016"/>
              <a:ext cx="2236200" cy="2236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6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Coordinate connections across different hospital and EMS systems</a:t>
              </a:r>
              <a:endPara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370" name="Google Shape;370;p36"/>
          <p:cNvSpPr txBox="1"/>
          <p:nvPr>
            <p:ph idx="12" type="sldNum"/>
          </p:nvPr>
        </p:nvSpPr>
        <p:spPr>
          <a:xfrm>
            <a:off x="8671500" y="4791196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7"/>
          <p:cNvSpPr txBox="1"/>
          <p:nvPr>
            <p:ph idx="1" type="body"/>
          </p:nvPr>
        </p:nvSpPr>
        <p:spPr>
          <a:xfrm>
            <a:off x="407050" y="1049725"/>
            <a:ext cx="8161800" cy="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In urban environments with </a:t>
            </a:r>
            <a:r>
              <a:rPr b="1" lang="en" sz="1300">
                <a:solidFill>
                  <a:srgbClr val="000000"/>
                </a:solidFill>
              </a:rPr>
              <a:t>multiple hospitals</a:t>
            </a:r>
            <a:r>
              <a:rPr lang="en" sz="1300">
                <a:solidFill>
                  <a:srgbClr val="000000"/>
                </a:solidFill>
              </a:rPr>
              <a:t>, there is a need for EMT first responders to quickly select the </a:t>
            </a:r>
            <a:r>
              <a:rPr b="1" lang="en" sz="1300">
                <a:solidFill>
                  <a:srgbClr val="000000"/>
                </a:solidFill>
              </a:rPr>
              <a:t>most appropriate hospital</a:t>
            </a:r>
            <a:r>
              <a:rPr lang="en" sz="1300">
                <a:solidFill>
                  <a:srgbClr val="000000"/>
                </a:solidFill>
              </a:rPr>
              <a:t> for each suspected COVID-19 patient, based on the hospital’s </a:t>
            </a:r>
            <a:r>
              <a:rPr b="1" lang="en" sz="1300">
                <a:solidFill>
                  <a:srgbClr val="000000"/>
                </a:solidFill>
              </a:rPr>
              <a:t>COVID-19 care capacity</a:t>
            </a:r>
            <a:r>
              <a:rPr lang="en" sz="1300">
                <a:solidFill>
                  <a:srgbClr val="000000"/>
                </a:solidFill>
              </a:rPr>
              <a:t>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7"/>
          <p:cNvSpPr txBox="1"/>
          <p:nvPr>
            <p:ph type="title"/>
          </p:nvPr>
        </p:nvSpPr>
        <p:spPr>
          <a:xfrm>
            <a:off x="196300" y="19231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pic>
        <p:nvPicPr>
          <p:cNvPr id="377" name="Google Shape;377;p37"/>
          <p:cNvPicPr preferRelativeResize="0"/>
          <p:nvPr/>
        </p:nvPicPr>
        <p:blipFill rotWithShape="1">
          <a:blip r:embed="rId3">
            <a:alphaModFix/>
          </a:blip>
          <a:srcRect b="19649" l="0" r="0" t="60659"/>
          <a:stretch/>
        </p:blipFill>
        <p:spPr>
          <a:xfrm>
            <a:off x="4091193" y="1960300"/>
            <a:ext cx="3771998" cy="3035801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7"/>
          <p:cNvSpPr txBox="1"/>
          <p:nvPr>
            <p:ph idx="12" type="sldNum"/>
          </p:nvPr>
        </p:nvSpPr>
        <p:spPr>
          <a:xfrm>
            <a:off x="8671500" y="4791196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9" name="Google Shape;379;p37"/>
          <p:cNvGrpSpPr/>
          <p:nvPr/>
        </p:nvGrpSpPr>
        <p:grpSpPr>
          <a:xfrm>
            <a:off x="1456583" y="1694090"/>
            <a:ext cx="1523522" cy="3097121"/>
            <a:chOff x="3968130" y="310461"/>
            <a:chExt cx="1998061" cy="4341352"/>
          </a:xfrm>
        </p:grpSpPr>
        <p:pic>
          <p:nvPicPr>
            <p:cNvPr id="380" name="Google Shape;380;p37"/>
            <p:cNvPicPr preferRelativeResize="0"/>
            <p:nvPr/>
          </p:nvPicPr>
          <p:blipFill rotWithShape="1">
            <a:blip r:embed="rId4">
              <a:alphaModFix/>
            </a:blip>
            <a:srcRect b="0" l="0" r="0" t="2959"/>
            <a:stretch/>
          </p:blipFill>
          <p:spPr>
            <a:xfrm>
              <a:off x="4011650" y="654725"/>
              <a:ext cx="1910925" cy="38983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37"/>
            <p:cNvGrpSpPr/>
            <p:nvPr/>
          </p:nvGrpSpPr>
          <p:grpSpPr>
            <a:xfrm>
              <a:off x="3968130" y="310461"/>
              <a:ext cx="1998061" cy="4341352"/>
              <a:chOff x="2231990" y="238125"/>
              <a:chExt cx="2525675" cy="5238750"/>
            </a:xfrm>
          </p:grpSpPr>
          <p:sp>
            <p:nvSpPr>
              <p:cNvPr id="382" name="Google Shape;382;p37"/>
              <p:cNvSpPr/>
              <p:nvPr/>
            </p:nvSpPr>
            <p:spPr>
              <a:xfrm>
                <a:off x="2231990" y="238125"/>
                <a:ext cx="2525675" cy="5238750"/>
              </a:xfrm>
              <a:custGeom>
                <a:rect b="b" l="l" r="r" t="t"/>
                <a:pathLst>
                  <a:path extrusionOk="0" h="209550" w="101027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rgbClr val="9FC5E8"/>
              </a:solidFill>
              <a:ln cap="flat" cmpd="sng" w="952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7"/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rect b="b" l="l" r="r" t="t"/>
                <a:pathLst>
                  <a:path extrusionOk="0" h="3973" w="3973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7"/>
              <p:cNvSpPr/>
              <p:nvPr/>
            </p:nvSpPr>
            <p:spPr>
              <a:xfrm>
                <a:off x="3242807" y="5147100"/>
                <a:ext cx="504050" cy="179900"/>
              </a:xfrm>
              <a:custGeom>
                <a:rect b="b" l="l" r="r" t="t"/>
                <a:pathLst>
                  <a:path extrusionOk="0" h="7196" w="20162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7"/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rect b="b" l="l" r="r" t="t"/>
                <a:pathLst>
                  <a:path extrusionOk="0" h="3074" w="19487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8"/>
          <p:cNvSpPr txBox="1"/>
          <p:nvPr>
            <p:ph type="title"/>
          </p:nvPr>
        </p:nvSpPr>
        <p:spPr>
          <a:xfrm>
            <a:off x="196300" y="192325"/>
            <a:ext cx="87504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Capacity-Informed Model distributes patient load</a:t>
            </a:r>
            <a:endParaRPr/>
          </a:p>
        </p:txBody>
      </p:sp>
      <p:sp>
        <p:nvSpPr>
          <p:cNvPr id="391" name="Google Shape;391;p38"/>
          <p:cNvSpPr txBox="1"/>
          <p:nvPr/>
        </p:nvSpPr>
        <p:spPr>
          <a:xfrm>
            <a:off x="385363" y="4328550"/>
            <a:ext cx="3982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ED beds: 20-60 per hospital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ICU beds/ventilators: ⅓ of ED beds per hospital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Probabilistic discharges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</a:t>
            </a:r>
            <a:endParaRPr sz="1200"/>
          </a:p>
        </p:txBody>
      </p:sp>
      <p:sp>
        <p:nvSpPr>
          <p:cNvPr id="392" name="Google Shape;392;p38"/>
          <p:cNvSpPr txBox="1"/>
          <p:nvPr/>
        </p:nvSpPr>
        <p:spPr>
          <a:xfrm>
            <a:off x="5062025" y="4650150"/>
            <a:ext cx="30759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8"/>
          <p:cNvSpPr txBox="1"/>
          <p:nvPr/>
        </p:nvSpPr>
        <p:spPr>
          <a:xfrm>
            <a:off x="5329625" y="4396500"/>
            <a:ext cx="342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f(symptoms) = ɑ*openEDbeds + </a:t>
            </a:r>
            <a:endParaRPr sz="12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β*symptoms*openICUventilators + ... </a:t>
            </a:r>
            <a:endParaRPr sz="1200"/>
          </a:p>
        </p:txBody>
      </p:sp>
      <p:pic>
        <p:nvPicPr>
          <p:cNvPr id="394" name="Google Shape;394;p38"/>
          <p:cNvPicPr preferRelativeResize="0"/>
          <p:nvPr/>
        </p:nvPicPr>
        <p:blipFill rotWithShape="1">
          <a:blip r:embed="rId3">
            <a:alphaModFix/>
          </a:blip>
          <a:srcRect b="80009" l="3100" r="0" t="0"/>
          <a:stretch/>
        </p:blipFill>
        <p:spPr>
          <a:xfrm>
            <a:off x="4756675" y="1255600"/>
            <a:ext cx="4146601" cy="3024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38"/>
          <p:cNvPicPr preferRelativeResize="0"/>
          <p:nvPr/>
        </p:nvPicPr>
        <p:blipFill rotWithShape="1">
          <a:blip r:embed="rId3">
            <a:alphaModFix/>
          </a:blip>
          <a:srcRect b="59926" l="1970" r="0" t="19718"/>
          <a:stretch/>
        </p:blipFill>
        <p:spPr>
          <a:xfrm>
            <a:off x="385875" y="1175075"/>
            <a:ext cx="4146601" cy="3044634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38"/>
          <p:cNvSpPr txBox="1"/>
          <p:nvPr>
            <p:ph idx="12" type="sldNum"/>
          </p:nvPr>
        </p:nvSpPr>
        <p:spPr>
          <a:xfrm>
            <a:off x="8671500" y="4791196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39"/>
          <p:cNvSpPr txBox="1"/>
          <p:nvPr>
            <p:ph idx="4294967295" type="title"/>
          </p:nvPr>
        </p:nvSpPr>
        <p:spPr>
          <a:xfrm>
            <a:off x="311700" y="338050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CIM allows for higher patient care capacity </a:t>
            </a:r>
            <a:endParaRPr/>
          </a:p>
        </p:txBody>
      </p:sp>
      <p:pic>
        <p:nvPicPr>
          <p:cNvPr id="402" name="Google Shape;402;p39"/>
          <p:cNvPicPr preferRelativeResize="0"/>
          <p:nvPr/>
        </p:nvPicPr>
        <p:blipFill rotWithShape="1">
          <a:blip r:embed="rId3">
            <a:alphaModFix/>
          </a:blip>
          <a:srcRect b="0" l="0" r="0" t="80565"/>
          <a:stretch/>
        </p:blipFill>
        <p:spPr>
          <a:xfrm>
            <a:off x="1977662" y="1044700"/>
            <a:ext cx="4973774" cy="3418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6833" l="0" r="0" t="7527"/>
          <a:stretch/>
        </p:blipFill>
        <p:spPr>
          <a:xfrm>
            <a:off x="3799838" y="668687"/>
            <a:ext cx="2212274" cy="1894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/>
          <p:nvPr/>
        </p:nvSpPr>
        <p:spPr>
          <a:xfrm rot="-1628">
            <a:off x="2305171" y="1673818"/>
            <a:ext cx="1266600" cy="23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47450" y="1063537"/>
            <a:ext cx="1629650" cy="16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5"/>
          <p:cNvSpPr txBox="1"/>
          <p:nvPr/>
        </p:nvSpPr>
        <p:spPr>
          <a:xfrm>
            <a:off x="3884625" y="2419350"/>
            <a:ext cx="204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25"/>
          <p:cNvSpPr txBox="1"/>
          <p:nvPr>
            <p:ph type="title"/>
          </p:nvPr>
        </p:nvSpPr>
        <p:spPr>
          <a:xfrm>
            <a:off x="196300" y="-174875"/>
            <a:ext cx="8868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EMS routing decisions impair COVID-19 care delivery </a:t>
            </a:r>
            <a:endParaRPr sz="2800"/>
          </a:p>
        </p:txBody>
      </p:sp>
      <p:sp>
        <p:nvSpPr>
          <p:cNvPr id="202" name="Google Shape;202;p25"/>
          <p:cNvSpPr txBox="1"/>
          <p:nvPr>
            <p:ph idx="12" type="sldNum"/>
          </p:nvPr>
        </p:nvSpPr>
        <p:spPr>
          <a:xfrm>
            <a:off x="8671500" y="4791196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6"/>
          <p:cNvPicPr preferRelativeResize="0"/>
          <p:nvPr/>
        </p:nvPicPr>
        <p:blipFill rotWithShape="1">
          <a:blip r:embed="rId3">
            <a:alphaModFix/>
          </a:blip>
          <a:srcRect b="6833" l="0" r="0" t="7527"/>
          <a:stretch/>
        </p:blipFill>
        <p:spPr>
          <a:xfrm>
            <a:off x="3799838" y="668687"/>
            <a:ext cx="2212274" cy="1894524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>
            <p:ph type="title"/>
          </p:nvPr>
        </p:nvSpPr>
        <p:spPr>
          <a:xfrm>
            <a:off x="196300" y="-174875"/>
            <a:ext cx="8868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EMS routing decisions impair COVID-19 care </a:t>
            </a:r>
            <a:r>
              <a:rPr lang="en" sz="2800"/>
              <a:t>delivery </a:t>
            </a:r>
            <a:endParaRPr sz="2800"/>
          </a:p>
        </p:txBody>
      </p:sp>
      <p:sp>
        <p:nvSpPr>
          <p:cNvPr id="209" name="Google Shape;209;p26"/>
          <p:cNvSpPr/>
          <p:nvPr/>
        </p:nvSpPr>
        <p:spPr>
          <a:xfrm rot="-1628">
            <a:off x="2305171" y="1673818"/>
            <a:ext cx="1266600" cy="23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47450" y="1063537"/>
            <a:ext cx="1629650" cy="16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6"/>
          <p:cNvSpPr txBox="1"/>
          <p:nvPr/>
        </p:nvSpPr>
        <p:spPr>
          <a:xfrm>
            <a:off x="3884625" y="2419350"/>
            <a:ext cx="204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 txBox="1"/>
          <p:nvPr/>
        </p:nvSpPr>
        <p:spPr>
          <a:xfrm>
            <a:off x="6240700" y="1980588"/>
            <a:ext cx="204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Care capacity exceeded</a:t>
            </a:r>
            <a:endParaRPr b="1" sz="1800"/>
          </a:p>
        </p:txBody>
      </p:sp>
      <p:pic>
        <p:nvPicPr>
          <p:cNvPr id="213" name="Google Shape;21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85337" y="1125900"/>
            <a:ext cx="635825" cy="722049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8671500" y="4791196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7"/>
          <p:cNvPicPr preferRelativeResize="0"/>
          <p:nvPr/>
        </p:nvPicPr>
        <p:blipFill rotWithShape="1">
          <a:blip r:embed="rId3">
            <a:alphaModFix/>
          </a:blip>
          <a:srcRect b="6833" l="0" r="0" t="7527"/>
          <a:stretch/>
        </p:blipFill>
        <p:spPr>
          <a:xfrm>
            <a:off x="3799838" y="668687"/>
            <a:ext cx="2212274" cy="189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1150" y="3224087"/>
            <a:ext cx="1629649" cy="162965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7"/>
          <p:cNvSpPr/>
          <p:nvPr/>
        </p:nvSpPr>
        <p:spPr>
          <a:xfrm rot="5401446">
            <a:off x="4948300" y="3021048"/>
            <a:ext cx="7134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 rot="10800000">
            <a:off x="2855000" y="3921138"/>
            <a:ext cx="1226100" cy="235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 rot="-1628">
            <a:off x="2305171" y="1673818"/>
            <a:ext cx="1266600" cy="235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6240700" y="1980588"/>
            <a:ext cx="204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Care capacity exceeded</a:t>
            </a:r>
            <a:endParaRPr b="1" sz="1800"/>
          </a:p>
        </p:txBody>
      </p:sp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447450" y="1063537"/>
            <a:ext cx="1629650" cy="162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7"/>
          <p:cNvPicPr preferRelativeResize="0"/>
          <p:nvPr/>
        </p:nvPicPr>
        <p:blipFill rotWithShape="1">
          <a:blip r:embed="rId5">
            <a:alphaModFix/>
          </a:blip>
          <a:srcRect b="14071" l="0" r="0" t="16915"/>
          <a:stretch/>
        </p:blipFill>
        <p:spPr>
          <a:xfrm>
            <a:off x="367850" y="3180624"/>
            <a:ext cx="2487158" cy="17165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7"/>
          <p:cNvSpPr txBox="1"/>
          <p:nvPr/>
        </p:nvSpPr>
        <p:spPr>
          <a:xfrm>
            <a:off x="3884625" y="2419350"/>
            <a:ext cx="204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7"/>
          <p:cNvSpPr txBox="1"/>
          <p:nvPr/>
        </p:nvSpPr>
        <p:spPr>
          <a:xfrm>
            <a:off x="590075" y="4647000"/>
            <a:ext cx="204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Hospital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"/>
          <p:cNvSpPr txBox="1"/>
          <p:nvPr/>
        </p:nvSpPr>
        <p:spPr>
          <a:xfrm>
            <a:off x="5035964" y="3072613"/>
            <a:ext cx="2042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Transfer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85337" y="1125900"/>
            <a:ext cx="635825" cy="722049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7"/>
          <p:cNvSpPr txBox="1"/>
          <p:nvPr>
            <p:ph type="title"/>
          </p:nvPr>
        </p:nvSpPr>
        <p:spPr>
          <a:xfrm>
            <a:off x="196300" y="-174875"/>
            <a:ext cx="88689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EMS routing decisions impair COVID-19 care delivery </a:t>
            </a:r>
            <a:endParaRPr sz="2800"/>
          </a:p>
        </p:txBody>
      </p:sp>
      <p:sp>
        <p:nvSpPr>
          <p:cNvPr id="232" name="Google Shape;232;p27"/>
          <p:cNvSpPr txBox="1"/>
          <p:nvPr>
            <p:ph idx="12" type="sldNum"/>
          </p:nvPr>
        </p:nvSpPr>
        <p:spPr>
          <a:xfrm>
            <a:off x="8671500" y="4791196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type="title"/>
          </p:nvPr>
        </p:nvSpPr>
        <p:spPr>
          <a:xfrm>
            <a:off x="196300" y="192325"/>
            <a:ext cx="86433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Current efforts to track hospital status do not support COVID-19 specific burden</a:t>
            </a:r>
            <a:endParaRPr sz="2500"/>
          </a:p>
        </p:txBody>
      </p:sp>
      <p:sp>
        <p:nvSpPr>
          <p:cNvPr id="238" name="Google Shape;238;p28"/>
          <p:cNvSpPr txBox="1"/>
          <p:nvPr>
            <p:ph idx="1" type="body"/>
          </p:nvPr>
        </p:nvSpPr>
        <p:spPr>
          <a:xfrm>
            <a:off x="196300" y="1049713"/>
            <a:ext cx="64626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County/Hospital Alert Tracking System (CHAT) in Maryland</a:t>
            </a:r>
            <a:endParaRPr b="1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9" name="Google Shape;239;p28"/>
          <p:cNvGraphicFramePr/>
          <p:nvPr/>
        </p:nvGraphicFramePr>
        <p:xfrm>
          <a:off x="196300" y="224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{26AF25EC-010C-41B9-849D-A66E2F0DB787}</a:tableStyleId>
              </a:tblPr>
              <a:tblGrid>
                <a:gridCol w="7239000"/>
              </a:tblGrid>
              <a:tr h="57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</a:t>
                      </a: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nly accepting Priority I patient (emergently unstable)</a:t>
                      </a:r>
                      <a:endParaRPr sz="1800">
                        <a:solidFill>
                          <a:schemeClr val="dk2"/>
                        </a:solidFill>
                        <a:latin typeface="Open Sans"/>
                        <a:ea typeface="Open Sans"/>
                        <a:cs typeface="Open Sans"/>
                        <a:sym typeface="Open Sans"/>
                      </a:endParaRPr>
                    </a:p>
                  </a:txBody>
                  <a:tcPr marT="91425" marB="91425" marR="91425" marL="91425">
                    <a:solidFill>
                      <a:srgbClr val="FFF2CC"/>
                    </a:solidFill>
                  </a:tcPr>
                </a:tc>
              </a:tr>
              <a:tr h="570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 ECG monitored beds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4CCCC"/>
                    </a:solidFill>
                  </a:tcPr>
                </a:tc>
              </a:tr>
              <a:tr h="7133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Not accepting any patients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9EAD3"/>
                    </a:solidFill>
                  </a:tcPr>
                </a:tc>
              </a:tr>
            </a:tbl>
          </a:graphicData>
        </a:graphic>
      </p:graphicFrame>
      <p:sp>
        <p:nvSpPr>
          <p:cNvPr id="240" name="Google Shape;240;p28"/>
          <p:cNvSpPr txBox="1"/>
          <p:nvPr>
            <p:ph idx="12" type="sldNum"/>
          </p:nvPr>
        </p:nvSpPr>
        <p:spPr>
          <a:xfrm>
            <a:off x="8671500" y="4791196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idx="1" type="subTitle"/>
          </p:nvPr>
        </p:nvSpPr>
        <p:spPr>
          <a:xfrm>
            <a:off x="685675" y="881417"/>
            <a:ext cx="7772400" cy="262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2500"/>
              <a:t>In urban environments with </a:t>
            </a:r>
            <a:r>
              <a:rPr lang="en" sz="2500"/>
              <a:t>multiple hospitals</a:t>
            </a:r>
            <a:r>
              <a:rPr b="0" lang="en" sz="2500"/>
              <a:t>, there is a need for EMS first responders to quickly select the </a:t>
            </a:r>
            <a:r>
              <a:rPr lang="en" sz="2500"/>
              <a:t>most appropriate hospital</a:t>
            </a:r>
            <a:r>
              <a:rPr b="0" lang="en" sz="2500"/>
              <a:t> for each suspected COVID-19 patient, based on the hospital’s </a:t>
            </a:r>
            <a:r>
              <a:rPr lang="en" sz="2500"/>
              <a:t>COVID-19 care capacity</a:t>
            </a:r>
            <a:r>
              <a:rPr b="0" lang="en" sz="2500"/>
              <a:t>.</a:t>
            </a:r>
            <a:endParaRPr/>
          </a:p>
        </p:txBody>
      </p:sp>
      <p:sp>
        <p:nvSpPr>
          <p:cNvPr id="246" name="Google Shape;246;p29"/>
          <p:cNvSpPr txBox="1"/>
          <p:nvPr>
            <p:ph idx="12" type="sldNum"/>
          </p:nvPr>
        </p:nvSpPr>
        <p:spPr>
          <a:xfrm>
            <a:off x="-125" y="4830281"/>
            <a:ext cx="91440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196300" y="19231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Requirements</a:t>
            </a:r>
            <a:endParaRPr/>
          </a:p>
        </p:txBody>
      </p:sp>
      <p:sp>
        <p:nvSpPr>
          <p:cNvPr id="252" name="Google Shape;252;p30"/>
          <p:cNvSpPr txBox="1"/>
          <p:nvPr>
            <p:ph idx="1" type="body"/>
          </p:nvPr>
        </p:nvSpPr>
        <p:spPr>
          <a:xfrm>
            <a:off x="529600" y="1298650"/>
            <a:ext cx="7504500" cy="3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Develop m</a:t>
            </a:r>
            <a:r>
              <a:rPr lang="en"/>
              <a:t>ethod for optimal hospital selection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Reduce time for patient to receive appropriate care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Preserve ED </a:t>
            </a:r>
            <a:r>
              <a:rPr lang="en"/>
              <a:t>workflow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671500" y="4791196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type="title"/>
          </p:nvPr>
        </p:nvSpPr>
        <p:spPr>
          <a:xfrm>
            <a:off x="196300" y="19231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Solution: Ambumetrix</a:t>
            </a:r>
            <a:endParaRPr/>
          </a:p>
        </p:txBody>
      </p:sp>
      <p:sp>
        <p:nvSpPr>
          <p:cNvPr id="259" name="Google Shape;259;p31"/>
          <p:cNvSpPr txBox="1"/>
          <p:nvPr>
            <p:ph idx="1" type="body"/>
          </p:nvPr>
        </p:nvSpPr>
        <p:spPr>
          <a:xfrm>
            <a:off x="344400" y="1175275"/>
            <a:ext cx="5357100" cy="35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/>
              <a:t>Mobile</a:t>
            </a:r>
            <a:r>
              <a:rPr b="1" lang="en"/>
              <a:t> application for EMS users</a:t>
            </a:r>
            <a:endParaRPr b="1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/>
              <a:t>Provides ranked hospital list according to highest capacity of care for a particular patient</a:t>
            </a:r>
            <a:endParaRPr sz="22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200"/>
              <a:t>Allows for direct phone call to hospital of choice through app</a:t>
            </a:r>
            <a:endParaRPr sz="22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60" name="Google Shape;260;p31"/>
          <p:cNvSpPr txBox="1"/>
          <p:nvPr>
            <p:ph idx="12" type="sldNum"/>
          </p:nvPr>
        </p:nvSpPr>
        <p:spPr>
          <a:xfrm>
            <a:off x="8671500" y="4791196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1" name="Google Shape;261;p31"/>
          <p:cNvGrpSpPr/>
          <p:nvPr/>
        </p:nvGrpSpPr>
        <p:grpSpPr>
          <a:xfrm>
            <a:off x="6096175" y="151209"/>
            <a:ext cx="2191274" cy="4508494"/>
            <a:chOff x="3968130" y="310461"/>
            <a:chExt cx="1998061" cy="4341352"/>
          </a:xfrm>
        </p:grpSpPr>
        <p:pic>
          <p:nvPicPr>
            <p:cNvPr id="262" name="Google Shape;262;p31"/>
            <p:cNvPicPr preferRelativeResize="0"/>
            <p:nvPr/>
          </p:nvPicPr>
          <p:blipFill rotWithShape="1">
            <a:blip r:embed="rId3">
              <a:alphaModFix/>
            </a:blip>
            <a:srcRect b="0" l="0" r="0" t="2959"/>
            <a:stretch/>
          </p:blipFill>
          <p:spPr>
            <a:xfrm>
              <a:off x="4011650" y="654725"/>
              <a:ext cx="1910925" cy="38983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3" name="Google Shape;263;p31"/>
            <p:cNvGrpSpPr/>
            <p:nvPr/>
          </p:nvGrpSpPr>
          <p:grpSpPr>
            <a:xfrm>
              <a:off x="3968130" y="310461"/>
              <a:ext cx="1998061" cy="4341352"/>
              <a:chOff x="2231990" y="238125"/>
              <a:chExt cx="2525675" cy="5238750"/>
            </a:xfrm>
          </p:grpSpPr>
          <p:sp>
            <p:nvSpPr>
              <p:cNvPr id="264" name="Google Shape;264;p31"/>
              <p:cNvSpPr/>
              <p:nvPr/>
            </p:nvSpPr>
            <p:spPr>
              <a:xfrm>
                <a:off x="2231990" y="238125"/>
                <a:ext cx="2525675" cy="5238750"/>
              </a:xfrm>
              <a:custGeom>
                <a:rect b="b" l="l" r="r" t="t"/>
                <a:pathLst>
                  <a:path extrusionOk="0" h="209550" w="101027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rgbClr val="9FC5E8"/>
              </a:solidFill>
              <a:ln cap="flat" cmpd="sng" w="952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31"/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rect b="b" l="l" r="r" t="t"/>
                <a:pathLst>
                  <a:path extrusionOk="0" h="3973" w="3973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31"/>
              <p:cNvSpPr/>
              <p:nvPr/>
            </p:nvSpPr>
            <p:spPr>
              <a:xfrm>
                <a:off x="3242807" y="5147100"/>
                <a:ext cx="504050" cy="179900"/>
              </a:xfrm>
              <a:custGeom>
                <a:rect b="b" l="l" r="r" t="t"/>
                <a:pathLst>
                  <a:path extrusionOk="0" h="7196" w="20162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31"/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rect b="b" l="l" r="r" t="t"/>
                <a:pathLst>
                  <a:path extrusionOk="0" h="3074" w="19487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32"/>
          <p:cNvGrpSpPr/>
          <p:nvPr/>
        </p:nvGrpSpPr>
        <p:grpSpPr>
          <a:xfrm>
            <a:off x="901272" y="897314"/>
            <a:ext cx="1937320" cy="4046140"/>
            <a:chOff x="3968130" y="310461"/>
            <a:chExt cx="1998061" cy="4341352"/>
          </a:xfrm>
        </p:grpSpPr>
        <p:pic>
          <p:nvPicPr>
            <p:cNvPr id="273" name="Google Shape;273;p32"/>
            <p:cNvPicPr preferRelativeResize="0"/>
            <p:nvPr/>
          </p:nvPicPr>
          <p:blipFill rotWithShape="1">
            <a:blip r:embed="rId3">
              <a:alphaModFix/>
            </a:blip>
            <a:srcRect b="0" l="0" r="0" t="2959"/>
            <a:stretch/>
          </p:blipFill>
          <p:spPr>
            <a:xfrm>
              <a:off x="4011650" y="654725"/>
              <a:ext cx="1910925" cy="38983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4" name="Google Shape;274;p32"/>
            <p:cNvGrpSpPr/>
            <p:nvPr/>
          </p:nvGrpSpPr>
          <p:grpSpPr>
            <a:xfrm>
              <a:off x="3968130" y="310461"/>
              <a:ext cx="1998061" cy="4341352"/>
              <a:chOff x="2231990" y="238125"/>
              <a:chExt cx="2525675" cy="5238750"/>
            </a:xfrm>
          </p:grpSpPr>
          <p:sp>
            <p:nvSpPr>
              <p:cNvPr id="275" name="Google Shape;275;p32"/>
              <p:cNvSpPr/>
              <p:nvPr/>
            </p:nvSpPr>
            <p:spPr>
              <a:xfrm>
                <a:off x="2231990" y="238125"/>
                <a:ext cx="2525675" cy="5238750"/>
              </a:xfrm>
              <a:custGeom>
                <a:rect b="b" l="l" r="r" t="t"/>
                <a:pathLst>
                  <a:path extrusionOk="0" h="209550" w="101027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rgbClr val="9FC5E8"/>
              </a:solidFill>
              <a:ln cap="flat" cmpd="sng" w="952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" name="Google Shape;276;p32"/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rect b="b" l="l" r="r" t="t"/>
                <a:pathLst>
                  <a:path extrusionOk="0" h="3973" w="3973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" name="Google Shape;277;p32"/>
              <p:cNvSpPr/>
              <p:nvPr/>
            </p:nvSpPr>
            <p:spPr>
              <a:xfrm>
                <a:off x="3242807" y="5147100"/>
                <a:ext cx="504050" cy="179900"/>
              </a:xfrm>
              <a:custGeom>
                <a:rect b="b" l="l" r="r" t="t"/>
                <a:pathLst>
                  <a:path extrusionOk="0" h="7196" w="20162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32"/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rect b="b" l="l" r="r" t="t"/>
                <a:pathLst>
                  <a:path extrusionOk="0" h="3074" w="19487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79" name="Google Shape;279;p32"/>
          <p:cNvSpPr txBox="1"/>
          <p:nvPr>
            <p:ph type="title"/>
          </p:nvPr>
        </p:nvSpPr>
        <p:spPr>
          <a:xfrm>
            <a:off x="196300" y="39913"/>
            <a:ext cx="6462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Ambumetrix Workflow </a:t>
            </a:r>
            <a:endParaRPr/>
          </a:p>
        </p:txBody>
      </p:sp>
      <p:sp>
        <p:nvSpPr>
          <p:cNvPr id="280" name="Google Shape;280;p32"/>
          <p:cNvSpPr txBox="1"/>
          <p:nvPr>
            <p:ph idx="12" type="sldNum"/>
          </p:nvPr>
        </p:nvSpPr>
        <p:spPr>
          <a:xfrm>
            <a:off x="8671500" y="4791196"/>
            <a:ext cx="548700" cy="3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1" name="Google Shape;281;p32"/>
          <p:cNvGrpSpPr/>
          <p:nvPr/>
        </p:nvGrpSpPr>
        <p:grpSpPr>
          <a:xfrm>
            <a:off x="6183258" y="897440"/>
            <a:ext cx="1937445" cy="4045887"/>
            <a:chOff x="6192008" y="745303"/>
            <a:chExt cx="1937445" cy="4045887"/>
          </a:xfrm>
        </p:grpSpPr>
        <p:grpSp>
          <p:nvGrpSpPr>
            <p:cNvPr id="282" name="Google Shape;282;p32"/>
            <p:cNvGrpSpPr/>
            <p:nvPr/>
          </p:nvGrpSpPr>
          <p:grpSpPr>
            <a:xfrm>
              <a:off x="6273396" y="876225"/>
              <a:ext cx="1774329" cy="3464776"/>
              <a:chOff x="6190050" y="1058996"/>
              <a:chExt cx="1758503" cy="3451316"/>
            </a:xfrm>
          </p:grpSpPr>
          <p:pic>
            <p:nvPicPr>
              <p:cNvPr id="283" name="Google Shape;283;p32"/>
              <p:cNvPicPr preferRelativeResize="0"/>
              <p:nvPr/>
            </p:nvPicPr>
            <p:blipFill rotWithShape="1">
              <a:blip r:embed="rId4">
                <a:alphaModFix/>
              </a:blip>
              <a:srcRect b="7028" l="0" r="0" t="0"/>
              <a:stretch/>
            </p:blipFill>
            <p:spPr>
              <a:xfrm>
                <a:off x="6190053" y="1058996"/>
                <a:ext cx="1758499" cy="345131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4" name="Google Shape;284;p3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6190050" y="2179350"/>
                <a:ext cx="1758500" cy="134114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85" name="Google Shape;285;p32"/>
            <p:cNvGrpSpPr/>
            <p:nvPr/>
          </p:nvGrpSpPr>
          <p:grpSpPr>
            <a:xfrm>
              <a:off x="6192008" y="745303"/>
              <a:ext cx="1937445" cy="4045887"/>
              <a:chOff x="2231990" y="238125"/>
              <a:chExt cx="2525675" cy="5238750"/>
            </a:xfrm>
          </p:grpSpPr>
          <p:sp>
            <p:nvSpPr>
              <p:cNvPr id="286" name="Google Shape;286;p32"/>
              <p:cNvSpPr/>
              <p:nvPr/>
            </p:nvSpPr>
            <p:spPr>
              <a:xfrm>
                <a:off x="2231990" y="238125"/>
                <a:ext cx="2525675" cy="5238750"/>
              </a:xfrm>
              <a:custGeom>
                <a:rect b="b" l="l" r="r" t="t"/>
                <a:pathLst>
                  <a:path extrusionOk="0" h="209550" w="101027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rgbClr val="9FC5E8"/>
              </a:solidFill>
              <a:ln cap="flat" cmpd="sng" w="9525">
                <a:solidFill>
                  <a:srgbClr val="9FC5E8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32"/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rect b="b" l="l" r="r" t="t"/>
                <a:pathLst>
                  <a:path extrusionOk="0" h="3973" w="3973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32"/>
              <p:cNvSpPr/>
              <p:nvPr/>
            </p:nvSpPr>
            <p:spPr>
              <a:xfrm>
                <a:off x="3242807" y="5147100"/>
                <a:ext cx="504050" cy="179900"/>
              </a:xfrm>
              <a:custGeom>
                <a:rect b="b" l="l" r="r" t="t"/>
                <a:pathLst>
                  <a:path extrusionOk="0" h="7196" w="20162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2"/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rect b="b" l="l" r="r" t="t"/>
                <a:pathLst>
                  <a:path extrusionOk="0" h="3074" w="19487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rgbClr val="CFE2F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90" name="Google Shape;290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41725" y="4117000"/>
            <a:ext cx="945438" cy="38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32"/>
          <p:cNvSpPr/>
          <p:nvPr/>
        </p:nvSpPr>
        <p:spPr>
          <a:xfrm>
            <a:off x="3644325" y="2295850"/>
            <a:ext cx="105300" cy="10080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2" name="Google Shape;292;p32"/>
          <p:cNvCxnSpPr>
            <a:stCxn id="291" idx="4"/>
            <a:endCxn id="293" idx="1"/>
          </p:cNvCxnSpPr>
          <p:nvPr/>
        </p:nvCxnSpPr>
        <p:spPr>
          <a:xfrm>
            <a:off x="3696975" y="2396650"/>
            <a:ext cx="279600" cy="1914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pic>
        <p:nvPicPr>
          <p:cNvPr id="294" name="Google Shape;294;p32"/>
          <p:cNvPicPr preferRelativeResize="0"/>
          <p:nvPr/>
        </p:nvPicPr>
        <p:blipFill rotWithShape="1">
          <a:blip r:embed="rId7">
            <a:alphaModFix/>
          </a:blip>
          <a:srcRect b="25916" l="0" r="0" t="4508"/>
          <a:stretch/>
        </p:blipFill>
        <p:spPr>
          <a:xfrm>
            <a:off x="3544425" y="1233350"/>
            <a:ext cx="1937326" cy="2845676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32"/>
          <p:cNvSpPr txBox="1"/>
          <p:nvPr/>
        </p:nvSpPr>
        <p:spPr>
          <a:xfrm>
            <a:off x="6744275" y="3836050"/>
            <a:ext cx="945300" cy="53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6" name="Google Shape;296;p32"/>
          <p:cNvPicPr preferRelativeResize="0"/>
          <p:nvPr/>
        </p:nvPicPr>
        <p:blipFill rotWithShape="1">
          <a:blip r:embed="rId7">
            <a:alphaModFix/>
          </a:blip>
          <a:srcRect b="7146" l="0" r="0" t="78412"/>
          <a:stretch/>
        </p:blipFill>
        <p:spPr>
          <a:xfrm>
            <a:off x="3568125" y="4015604"/>
            <a:ext cx="1937326" cy="5906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7" name="Google Shape;297;p32"/>
          <p:cNvGrpSpPr/>
          <p:nvPr/>
        </p:nvGrpSpPr>
        <p:grpSpPr>
          <a:xfrm>
            <a:off x="3545720" y="897440"/>
            <a:ext cx="1937445" cy="4045887"/>
            <a:chOff x="2231990" y="238125"/>
            <a:chExt cx="2525675" cy="5238750"/>
          </a:xfrm>
        </p:grpSpPr>
        <p:sp>
          <p:nvSpPr>
            <p:cNvPr id="298" name="Google Shape;298;p32"/>
            <p:cNvSpPr/>
            <p:nvPr/>
          </p:nvSpPr>
          <p:spPr>
            <a:xfrm>
              <a:off x="2231990" y="238125"/>
              <a:ext cx="2525675" cy="5238750"/>
            </a:xfrm>
            <a:custGeom>
              <a:rect b="b" l="l" r="r" t="t"/>
              <a:pathLst>
                <a:path extrusionOk="0" h="209550" w="101027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solidFill>
              <a:srgbClr val="9FC5E8"/>
            </a:solidFill>
            <a:ln cap="flat" cmpd="sng" w="9525">
              <a:solidFill>
                <a:srgbClr val="9FC5E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32"/>
            <p:cNvSpPr/>
            <p:nvPr/>
          </p:nvSpPr>
          <p:spPr>
            <a:xfrm>
              <a:off x="3008050" y="423600"/>
              <a:ext cx="99325" cy="99325"/>
            </a:xfrm>
            <a:custGeom>
              <a:rect b="b" l="l" r="r" t="t"/>
              <a:pathLst>
                <a:path extrusionOk="0" h="3973" w="3973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32"/>
            <p:cNvSpPr/>
            <p:nvPr/>
          </p:nvSpPr>
          <p:spPr>
            <a:xfrm>
              <a:off x="3242807" y="5147100"/>
              <a:ext cx="504050" cy="179900"/>
            </a:xfrm>
            <a:custGeom>
              <a:rect b="b" l="l" r="r" t="t"/>
              <a:pathLst>
                <a:path extrusionOk="0" h="7196" w="20162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32"/>
            <p:cNvSpPr/>
            <p:nvPr/>
          </p:nvSpPr>
          <p:spPr>
            <a:xfrm>
              <a:off x="3566400" y="434850"/>
              <a:ext cx="487175" cy="76850"/>
            </a:xfrm>
            <a:custGeom>
              <a:rect b="b" l="l" r="r" t="t"/>
              <a:pathLst>
                <a:path extrusionOk="0" h="3074" w="19487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rgbClr val="CFE2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2" name="Google Shape;302;p32"/>
          <p:cNvGrpSpPr/>
          <p:nvPr/>
        </p:nvGrpSpPr>
        <p:grpSpPr>
          <a:xfrm>
            <a:off x="647214" y="2415038"/>
            <a:ext cx="7382221" cy="2056107"/>
            <a:chOff x="1255850" y="2438158"/>
            <a:chExt cx="7237471" cy="2032931"/>
          </a:xfrm>
        </p:grpSpPr>
        <p:sp>
          <p:nvSpPr>
            <p:cNvPr id="303" name="Google Shape;303;p32"/>
            <p:cNvSpPr/>
            <p:nvPr/>
          </p:nvSpPr>
          <p:spPr>
            <a:xfrm>
              <a:off x="1943750" y="2754825"/>
              <a:ext cx="1047600" cy="3168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4520004" y="4154289"/>
              <a:ext cx="1047600" cy="3168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2"/>
            <p:cNvSpPr/>
            <p:nvPr/>
          </p:nvSpPr>
          <p:spPr>
            <a:xfrm>
              <a:off x="6772821" y="2438158"/>
              <a:ext cx="1720500" cy="309900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05" name="Google Shape;305;p32"/>
            <p:cNvCxnSpPr>
              <a:stCxn id="303" idx="3"/>
              <a:endCxn id="306" idx="1"/>
            </p:cNvCxnSpPr>
            <p:nvPr/>
          </p:nvCxnSpPr>
          <p:spPr>
            <a:xfrm flipH="1" rot="10800000">
              <a:off x="2991350" y="2482425"/>
              <a:ext cx="1254600" cy="4308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stealth"/>
            </a:ln>
          </p:spPr>
        </p:cxnSp>
        <p:cxnSp>
          <p:nvCxnSpPr>
            <p:cNvPr id="307" name="Google Shape;307;p32"/>
            <p:cNvCxnSpPr>
              <a:stCxn id="293" idx="3"/>
              <a:endCxn id="304" idx="1"/>
            </p:cNvCxnSpPr>
            <p:nvPr/>
          </p:nvCxnSpPr>
          <p:spPr>
            <a:xfrm flipH="1" rot="10800000">
              <a:off x="5567604" y="2593089"/>
              <a:ext cx="1205100" cy="17196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  <p:cxnSp>
          <p:nvCxnSpPr>
            <p:cNvPr id="308" name="Google Shape;308;p32"/>
            <p:cNvCxnSpPr>
              <a:endCxn id="303" idx="1"/>
            </p:cNvCxnSpPr>
            <p:nvPr/>
          </p:nvCxnSpPr>
          <p:spPr>
            <a:xfrm flipH="1" rot="10800000">
              <a:off x="1255850" y="2913225"/>
              <a:ext cx="687900" cy="3900"/>
            </a:xfrm>
            <a:prstGeom prst="straightConnector1">
              <a:avLst/>
            </a:prstGeom>
            <a:noFill/>
            <a:ln cap="flat" cmpd="sng" w="9525">
              <a:solidFill>
                <a:srgbClr val="FF0000"/>
              </a:solidFill>
              <a:prstDash val="dash"/>
              <a:round/>
              <a:headEnd len="med" w="med" type="none"/>
              <a:tailEnd len="med" w="med" type="triangle"/>
            </a:ln>
          </p:spPr>
        </p:cxnSp>
      </p:grpSp>
      <p:sp>
        <p:nvSpPr>
          <p:cNvPr id="306" name="Google Shape;306;p32"/>
          <p:cNvSpPr/>
          <p:nvPr/>
        </p:nvSpPr>
        <p:spPr>
          <a:xfrm>
            <a:off x="3696976" y="2303175"/>
            <a:ext cx="548700" cy="313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9" name="Google Shape;309;p32"/>
          <p:cNvCxnSpPr>
            <a:endCxn id="293" idx="1"/>
          </p:cNvCxnSpPr>
          <p:nvPr/>
        </p:nvCxnSpPr>
        <p:spPr>
          <a:xfrm>
            <a:off x="3976652" y="2616539"/>
            <a:ext cx="0" cy="1694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310" name="Google Shape;310;p32"/>
          <p:cNvSpPr txBox="1"/>
          <p:nvPr/>
        </p:nvSpPr>
        <p:spPr>
          <a:xfrm>
            <a:off x="3778600" y="3670850"/>
            <a:ext cx="409500" cy="201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3766575" y="2355963"/>
            <a:ext cx="409500" cy="201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97ABBC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ntonio template">
  <a:themeElements>
    <a:clrScheme name="Custom 347">
      <a:dk1>
        <a:srgbClr val="677480"/>
      </a:dk1>
      <a:lt1>
        <a:srgbClr val="FFFFFF"/>
      </a:lt1>
      <a:dk2>
        <a:srgbClr val="2185C5"/>
      </a:dk2>
      <a:lt2>
        <a:srgbClr val="FFFFFF"/>
      </a:lt2>
      <a:accent1>
        <a:srgbClr val="2185C5"/>
      </a:accent1>
      <a:accent2>
        <a:srgbClr val="7ECEFD"/>
      </a:accent2>
      <a:accent3>
        <a:srgbClr val="F20253"/>
      </a:accent3>
      <a:accent4>
        <a:srgbClr val="FF9715"/>
      </a:accent4>
      <a:accent5>
        <a:srgbClr val="1C3AA9"/>
      </a:accent5>
      <a:accent6>
        <a:srgbClr val="728CA3"/>
      </a:accent6>
      <a:hlink>
        <a:srgbClr val="2185C5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