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2"/>
  </p:notesMasterIdLst>
  <p:sldIdLst>
    <p:sldId id="265" r:id="rId2"/>
    <p:sldId id="257" r:id="rId3"/>
    <p:sldId id="263" r:id="rId4"/>
    <p:sldId id="264" r:id="rId5"/>
    <p:sldId id="259" r:id="rId6"/>
    <p:sldId id="260" r:id="rId7"/>
    <p:sldId id="261" r:id="rId8"/>
    <p:sldId id="266" r:id="rId9"/>
    <p:sldId id="262" r:id="rId10"/>
    <p:sldId id="258" r:id="rId11"/>
  </p:sldIdLst>
  <p:sldSz cx="9144000" cy="6858000" type="screen4x3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240"/>
  </p:normalViewPr>
  <p:slideViewPr>
    <p:cSldViewPr snapToGrid="0" snapToObjects="1" showGuides="1">
      <p:cViewPr varScale="1">
        <p:scale>
          <a:sx n="153" d="100"/>
          <a:sy n="153" d="100"/>
        </p:scale>
        <p:origin x="21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1680-0755-0A4C-9C6C-B47062F59F59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D23D8-DC1E-6A41-AE15-759C0155386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9804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D23D8-DC1E-6A41-AE15-759C01553861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4676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49B2-5959-E64E-A437-529CA4EE8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3E4F-0BBD-0A4D-9485-731D925CB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9F80-72FE-A041-AA3E-838C246D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2A13-C114-0A45-9AC2-61BE2404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53A4-6BA3-2948-A21B-0A2DEDFE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823-C1E2-704B-A865-3B2DB4CC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687B-05AB-2F40-94D1-99CA0F3D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A2CC-CF8A-8B4F-9ABB-3CCCD8A5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0054-E569-9F49-8B1C-14C1680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C2F0-251A-504E-9D43-6BD8BE58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122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73C5-985A-0443-836C-C2A7F5EE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240C5-DB1F-0147-B061-101445ECB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C7A4-7457-064B-82D5-4C4DEF6A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B720-5B26-3A4A-8C5E-7EB2934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B739-983A-DB41-B2ED-B2E0C4CD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7309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err="1"/>
              <a:t>Engenharia de Tráfego Rodoviário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4933" y="1447800"/>
            <a:ext cx="5977055" cy="47921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238" y="1443191"/>
            <a:ext cx="2722229" cy="47967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33600" y="213206"/>
            <a:ext cx="6908388" cy="8683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1" y="6405127"/>
            <a:ext cx="2761916" cy="306823"/>
          </a:xfrm>
        </p:spPr>
        <p:txBody>
          <a:bodyPr/>
          <a:lstStyle/>
          <a:p>
            <a:r>
              <a:rPr lang="pt-PT" dirty="0" err="1"/>
              <a:t>Engenharia de Tráfego Rodoviário 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4652"/>
            <a:ext cx="5452533" cy="306823"/>
          </a:xfrm>
        </p:spPr>
        <p:txBody>
          <a:bodyPr/>
          <a:lstStyle/>
          <a:p>
            <a:r>
              <a:rPr lang="en-US" dirty="0" err="1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7533" y="6405127"/>
            <a:ext cx="414455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551" y="1405467"/>
            <a:ext cx="8874437" cy="4336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551" y="5841079"/>
            <a:ext cx="8874437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1" y="6405127"/>
            <a:ext cx="2761916" cy="306823"/>
          </a:xfrm>
        </p:spPr>
        <p:txBody>
          <a:bodyPr/>
          <a:lstStyle/>
          <a:p>
            <a:r>
              <a:rPr lang="pt-PT" dirty="0" err="1"/>
              <a:t>Engenharia de Tráfego Rodoviário 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4652"/>
            <a:ext cx="5452533" cy="306823"/>
          </a:xfrm>
        </p:spPr>
        <p:txBody>
          <a:bodyPr/>
          <a:lstStyle/>
          <a:p>
            <a:r>
              <a:rPr lang="en-US" dirty="0" err="1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7533" y="6405127"/>
            <a:ext cx="414455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67551" y="1413933"/>
            <a:ext cx="8857505" cy="48852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92866" y="187806"/>
            <a:ext cx="6832189" cy="8683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51" y="6405127"/>
            <a:ext cx="2761916" cy="306823"/>
          </a:xfrm>
        </p:spPr>
        <p:txBody>
          <a:bodyPr/>
          <a:lstStyle/>
          <a:p>
            <a:r>
              <a:rPr lang="pt-PT" dirty="0" err="1"/>
              <a:t>Engenharia de Tráfego Rodoviário 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14652"/>
            <a:ext cx="5452533" cy="306823"/>
          </a:xfrm>
        </p:spPr>
        <p:txBody>
          <a:bodyPr/>
          <a:lstStyle/>
          <a:p>
            <a:r>
              <a:rPr lang="en-US" dirty="0" err="1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27533" y="6405127"/>
            <a:ext cx="414455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007-BC8A-154E-9958-FB8388D3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D804-FE05-4946-B6A2-DF6EEC49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891-F0DB-C145-9E04-0E06767D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D805-1EC9-8B47-95F6-64EFA080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164D-BA24-694C-BD21-D7D7FBD1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958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68D5-B731-8B47-97C7-4EF7D691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1992-1CD1-1048-8BD6-6D39C244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080B-3D67-6149-9E13-CB61D9E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58AB-305B-FB4B-B9AE-FB559B5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1A26-3BD1-F649-9306-FADBB0D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0914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FA86-F954-DB42-890A-3B7435C2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7343-14BC-CA4D-9267-23D28E300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7492-D07F-7C4A-8275-28421EDE7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25C97-C00D-C046-9E37-B708785F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6B113-4E89-414C-BE66-AC10D55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0989-656C-754B-9B28-6E76197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799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3AFD-D24A-C240-81C8-D3ECD647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CD669-800D-CE45-B87C-03ED399F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C946-897A-7340-8F8C-70957309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A21C1-1F68-6D4B-A7B5-A1BB93AF6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49BBC-A02E-D544-A73A-9C6392F90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1D148-79A7-E945-A3B7-C0F882CB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DE8F8-5A28-1443-BCD8-F944562E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0137E-DE98-1E41-A9D7-AB985DEF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874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849-34C6-7A4D-A572-10B18DE2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9FB92-E465-C245-A25E-BAB4613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6EC5-2364-634D-971D-A02DB12393ED}" type="datetimeFigureOut">
              <a:rPr lang="en-PT" smtClean="0"/>
              <a:t>25/09/2020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86377-7BDB-A940-93C3-1ED8D6DE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IST / Mestrado integrado em Engª Civil e Mestrado em Engª Território – Engenharia de Tráfego Rodoviário </a:t>
            </a:r>
            <a:fld id="{0DC86E84-F6C5-8342-8FE0-0C9EC574AC90}" type="slidenum">
              <a:rPr lang="pt-PT" sz="1400" smtClean="0"/>
              <a:pPr>
                <a:defRPr/>
              </a:pPr>
              <a:t>‹#›</a:t>
            </a:fld>
            <a:endParaRPr lang="pt-PT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1B06-BB36-4841-BB99-6767D722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4A6-2C72-4F4F-BD70-6F36DB2D3261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042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01050-4CFE-6D41-A70F-02CECA3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7EA03-4EDF-EE4B-B812-FE748E8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3F87-7A87-DE48-A2D9-70C90D47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593-BB4F-7F40-83AA-616874CB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F7C4-F3B9-9E45-AC14-D746E888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F8684-EA6B-7A46-B443-288FE09FB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CC819-52CC-504B-83AA-B44140F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26526-E232-AC4D-9A99-57AEBB9E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92B-924A-AB4F-AC90-2E64C583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904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CCDC-7435-1741-AA3B-6F6CABE2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32F27-C68F-B04E-92F8-C15C507A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198E-95B8-B64F-8D30-E9360A8A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ED18-319B-514E-B459-C62DFB1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9772-EA3B-2C41-B51E-5FAE3FB2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CE61F-A790-514E-B92F-0499BD58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556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EFE3-26E2-2840-B3D9-7C9350C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ADFD5-8571-1646-A122-57F48EFD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B925-3509-9041-A809-39A3F4C44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Engenharia de Tráfego Rodoviário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0AF2-66F9-FC4D-835B-837FA8D7F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13 - Active Modes: Pedestrians and bikes</a:t>
            </a:r>
            <a:endParaRPr lang="en-US"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FACC-7A7E-C344-B26B-EBDBF2EC7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56" r:id="rId13"/>
    <p:sldLayoutId id="2147483657" r:id="rId14"/>
    <p:sldLayoutId id="2147483658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C35B3-B64D-E449-BCB0-0593C95E8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PT" dirty="0"/>
              <a:t>Missing links in cycling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1C184-4CF0-B74A-BBD2-AD735141A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rPr lang="en-PT" dirty="0"/>
              <a:t>C</a:t>
            </a:r>
            <a:r>
              <a:rPr lang="en-GB" dirty="0"/>
              <a:t>a</a:t>
            </a:r>
            <a:r>
              <a:rPr lang="en-PT" dirty="0"/>
              <a:t>rlos^2, Filipe, Inês, Pete, Robin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45EC-3744-7A46-A107-30B416E3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60EF0C-846E-4A4D-B9C3-8238AE18176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ED248-54E6-8644-B46E-6E53A6EC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PT" dirty="0"/>
              <a:t>Missing link in cycling networks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E175-EA13-9540-90C2-11B9261D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10000"/>
          </a:bodyPr>
          <a:lstStyle/>
          <a:p>
            <a:r>
              <a:rPr lang="en-PT" sz="1700" dirty="0"/>
              <a:t>Methodology:</a:t>
            </a:r>
          </a:p>
          <a:p>
            <a:pPr lvl="1"/>
            <a:r>
              <a:rPr lang="en-PT" sz="1700" dirty="0"/>
              <a:t>Missing links for latent demand</a:t>
            </a:r>
          </a:p>
          <a:p>
            <a:pPr lvl="2"/>
            <a:r>
              <a:rPr lang="en-PT" sz="1700" dirty="0"/>
              <a:t>Estimate the potential for latent demand</a:t>
            </a:r>
          </a:p>
          <a:p>
            <a:pPr lvl="3"/>
            <a:r>
              <a:rPr lang="en-PT" sz="1700" dirty="0"/>
              <a:t>Calculate the entropy index of statistical unit zones (more entropy =&gt; higher potential latent demand)</a:t>
            </a:r>
          </a:p>
          <a:p>
            <a:pPr lvl="3"/>
            <a:r>
              <a:rPr lang="en-PT" sz="1700" dirty="0"/>
              <a:t>Calibrate a gravity-based OD matrix where a cycling impedance function should exist to balance the interaction potential (mass = entropy index) between OD (out of PCT)</a:t>
            </a:r>
          </a:p>
          <a:p>
            <a:pPr lvl="2"/>
            <a:r>
              <a:rPr lang="en-PT" sz="1700" dirty="0"/>
              <a:t>Get routes (fast or other from PCT) to satisfying existing OD pair interaction potential</a:t>
            </a:r>
          </a:p>
          <a:p>
            <a:pPr lvl="2"/>
            <a:r>
              <a:rPr lang="en-PT" sz="1700" dirty="0"/>
              <a:t>Calculate equivalent euclidean_distance</a:t>
            </a:r>
          </a:p>
          <a:p>
            <a:pPr lvl="2"/>
            <a:r>
              <a:rPr lang="en-PT" sz="1700" dirty="0"/>
              <a:t>Calculate the Cirquity (=route_distance/euclidean_distance)</a:t>
            </a:r>
          </a:p>
          <a:p>
            <a:pPr lvl="2"/>
            <a:r>
              <a:rPr lang="en-PT" sz="1700" dirty="0"/>
              <a:t>Overlap with existing cycling Network</a:t>
            </a:r>
          </a:p>
          <a:p>
            <a:pPr lvl="3">
              <a:buFont typeface="Wingdings" pitchFamily="2" charset="2"/>
              <a:buChar char="Ø"/>
            </a:pPr>
            <a:r>
              <a:rPr lang="en-PT" sz="1700" dirty="0"/>
              <a:t>If cirquity &lt;2 (for example) =&gt; identify missing links on the existing road network</a:t>
            </a:r>
          </a:p>
          <a:p>
            <a:pPr lvl="3">
              <a:buFont typeface="Wingdings" pitchFamily="2" charset="2"/>
              <a:buChar char="Ø"/>
            </a:pPr>
            <a:r>
              <a:rPr lang="en-PT" sz="1700" dirty="0"/>
              <a:t>If cirquity &gt;2 (for example) =&gt; identify missing links that require fixing the road network (new bridge, under pass, etc.)</a:t>
            </a:r>
          </a:p>
          <a:p>
            <a:pPr lvl="1"/>
            <a:r>
              <a:rPr lang="en-PT" sz="1700" dirty="0"/>
              <a:t>Sense of urgency / priority for expanding the cycling network: latent demand</a:t>
            </a:r>
          </a:p>
          <a:p>
            <a:pPr lvl="2"/>
            <a:r>
              <a:rPr lang="en-PT" sz="1700" dirty="0"/>
              <a:t>Straightforward suggestion? </a:t>
            </a:r>
          </a:p>
          <a:p>
            <a:pPr lvl="3">
              <a:buFont typeface="Wingdings" pitchFamily="2" charset="2"/>
              <a:buChar char="Ø"/>
            </a:pPr>
            <a:r>
              <a:rPr lang="en-PT" sz="1700" dirty="0"/>
              <a:t>Assign interaction potential indicator to each link (problem? </a:t>
            </a:r>
            <a:r>
              <a:rPr lang="en-GB" sz="1700" dirty="0"/>
              <a:t>R</a:t>
            </a:r>
            <a:r>
              <a:rPr lang="en-PT" sz="1700" dirty="0"/>
              <a:t>equires development of PCT?) </a:t>
            </a:r>
          </a:p>
          <a:p>
            <a:pPr lvl="3">
              <a:buFont typeface="Wingdings" pitchFamily="2" charset="2"/>
              <a:buChar char="Ø"/>
            </a:pPr>
            <a:r>
              <a:rPr lang="en-PT" sz="1700" dirty="0"/>
              <a:t>Color scale for urgency based on demand indicator</a:t>
            </a:r>
          </a:p>
          <a:p>
            <a:pPr lvl="2">
              <a:buFont typeface="Wingdings" pitchFamily="2" charset="2"/>
              <a:buChar char="Ø"/>
            </a:pPr>
            <a:endParaRPr lang="en-PT" sz="1700" dirty="0"/>
          </a:p>
          <a:p>
            <a:pPr lvl="2">
              <a:buFont typeface="Wingdings" pitchFamily="2" charset="2"/>
              <a:buChar char="Ø"/>
            </a:pPr>
            <a:endParaRPr lang="en-PT" sz="1700" dirty="0"/>
          </a:p>
          <a:p>
            <a:pPr lvl="2"/>
            <a:endParaRPr lang="en-PT" sz="1700" dirty="0"/>
          </a:p>
          <a:p>
            <a:pPr lvl="1"/>
            <a:endParaRPr lang="en-PT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72B9-65B4-0D4B-893F-4F9A62F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60EF0C-846E-4A4D-B9C3-8238AE18176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1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ED248-54E6-8644-B46E-6E53A6EC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PT" dirty="0">
                <a:solidFill>
                  <a:srgbClr val="FFFFFF"/>
                </a:solidFill>
              </a:rPr>
              <a:t>Missing links in cycling networks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E175-EA13-9540-90C2-11B9261D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T" sz="2400" dirty="0"/>
              <a:t>Objective:</a:t>
            </a:r>
          </a:p>
          <a:p>
            <a:pPr lvl="1"/>
            <a:r>
              <a:rPr lang="en-PT" sz="2000" dirty="0"/>
              <a:t>Identify the missing links in the cycling network that would satisfy latent demand for potentially shifting from other modes (especially, cars)</a:t>
            </a:r>
          </a:p>
          <a:p>
            <a:pPr lvl="1"/>
            <a:r>
              <a:rPr lang="en-PT" sz="2000" dirty="0"/>
              <a:t>Find a indicator to giving </a:t>
            </a:r>
            <a:r>
              <a:rPr lang="en-PT" sz="2000"/>
              <a:t>the sense </a:t>
            </a:r>
            <a:r>
              <a:rPr lang="en-PT" sz="2000" dirty="0"/>
              <a:t>of urgency or priority</a:t>
            </a:r>
          </a:p>
          <a:p>
            <a:pPr lvl="2"/>
            <a:endParaRPr lang="en-PT" sz="1600" dirty="0"/>
          </a:p>
          <a:p>
            <a:pPr lvl="1"/>
            <a:endParaRPr lang="en-PT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72B9-65B4-0D4B-893F-4F9A62F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60EF0C-846E-4A4D-B9C3-8238AE18176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ED248-54E6-8644-B46E-6E53A6EC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PT" sz="31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E175-EA13-9540-90C2-11B9261D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lvl="1"/>
            <a:r>
              <a:rPr lang="en-PT" sz="2800" dirty="0"/>
              <a:t>Missing links for existing demand</a:t>
            </a:r>
          </a:p>
          <a:p>
            <a:pPr lvl="2"/>
            <a:r>
              <a:rPr lang="en-PT" sz="2000" dirty="0"/>
              <a:t>Get routes (fast or other from PCT) to satisfying existing OD pair demand</a:t>
            </a:r>
          </a:p>
          <a:p>
            <a:pPr lvl="2"/>
            <a:r>
              <a:rPr lang="en-PT" sz="2000" dirty="0"/>
              <a:t>Calculate equivalent euclidean_distance</a:t>
            </a:r>
          </a:p>
          <a:p>
            <a:pPr lvl="2"/>
            <a:r>
              <a:rPr lang="en-PT" sz="2000" dirty="0"/>
              <a:t>Calculate the Cirquity (=route_distance/euclidean_distance)</a:t>
            </a:r>
          </a:p>
          <a:p>
            <a:pPr lvl="2"/>
            <a:r>
              <a:rPr lang="en-PT" sz="2000" dirty="0"/>
              <a:t>Overlap with existing cycling Network</a:t>
            </a:r>
          </a:p>
          <a:p>
            <a:pPr lvl="3">
              <a:buFont typeface="Wingdings" pitchFamily="2" charset="2"/>
              <a:buChar char="Ø"/>
            </a:pPr>
            <a:r>
              <a:rPr lang="en-PT" sz="1800" dirty="0"/>
              <a:t>If cirquity &lt;2 (for example) =&gt; identify missing links on the existing road network</a:t>
            </a:r>
          </a:p>
          <a:p>
            <a:pPr lvl="3">
              <a:buFont typeface="Wingdings" pitchFamily="2" charset="2"/>
              <a:buChar char="Ø"/>
            </a:pPr>
            <a:r>
              <a:rPr lang="en-PT" sz="1800" dirty="0"/>
              <a:t>If cirquity &gt;2 (for example) =&gt; identify missing links that require fixing the road network (new bridge, under pass, etc.)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72B9-65B4-0D4B-893F-4F9A62F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60EF0C-846E-4A4D-B9C3-8238AE18176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ED248-54E6-8644-B46E-6E53A6EC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PT" sz="31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E175-EA13-9540-90C2-11B9261D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lvl="1"/>
            <a:r>
              <a:rPr lang="en-PT" sz="2400" dirty="0"/>
              <a:t>Sense of urgency / priority for expanding the cycling network: underserved demand? </a:t>
            </a:r>
          </a:p>
          <a:p>
            <a:pPr lvl="2"/>
            <a:r>
              <a:rPr lang="en-PT" sz="1800" dirty="0"/>
              <a:t>Straightforward suggestion</a:t>
            </a:r>
          </a:p>
          <a:p>
            <a:pPr lvl="3">
              <a:buFont typeface="Wingdings" pitchFamily="2" charset="2"/>
              <a:buChar char="Ø"/>
            </a:pPr>
            <a:r>
              <a:rPr lang="en-PT" sz="1600" dirty="0"/>
              <a:t>assign demand to each link (problem? </a:t>
            </a:r>
            <a:r>
              <a:rPr lang="en-GB" sz="1600" dirty="0"/>
              <a:t>R</a:t>
            </a:r>
            <a:r>
              <a:rPr lang="en-PT" sz="1600" dirty="0"/>
              <a:t>equires development of PCT?) </a:t>
            </a:r>
          </a:p>
          <a:p>
            <a:pPr lvl="3">
              <a:buFont typeface="Wingdings" pitchFamily="2" charset="2"/>
              <a:buChar char="Ø"/>
            </a:pPr>
            <a:r>
              <a:rPr lang="en-PT" sz="1600" dirty="0"/>
              <a:t>Color scale for urgency based on demand indicator</a:t>
            </a:r>
          </a:p>
          <a:p>
            <a:pPr lvl="2">
              <a:buFont typeface="Wingdings" pitchFamily="2" charset="2"/>
              <a:buChar char="Ø"/>
            </a:pPr>
            <a:endParaRPr lang="en-PT" sz="1800" dirty="0"/>
          </a:p>
          <a:p>
            <a:pPr lvl="2"/>
            <a:endParaRPr lang="en-PT" sz="1800" dirty="0"/>
          </a:p>
          <a:p>
            <a:pPr lvl="1"/>
            <a:endParaRPr lang="en-PT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72B9-65B4-0D4B-893F-4F9A62F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60EF0C-846E-4A4D-B9C3-8238AE18176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EC19-7AE7-474E-80F7-8BC93C5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The route w/ cirquity &gt;3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FF6A56-7A84-8E4D-BA97-92B74C4ED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084" y="1825625"/>
            <a:ext cx="4871832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375-CD03-F146-A835-806FB47C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C5F1F3-5803-EF49-B30A-D878A3A3BD0D}"/>
              </a:ext>
            </a:extLst>
          </p:cNvPr>
          <p:cNvCxnSpPr>
            <a:cxnSpLocks/>
          </p:cNvCxnSpPr>
          <p:nvPr/>
        </p:nvCxnSpPr>
        <p:spPr>
          <a:xfrm flipH="1" flipV="1">
            <a:off x="4829695" y="3574473"/>
            <a:ext cx="615141" cy="440574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4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EC19-7AE7-474E-80F7-8BC93C5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The route w/ cirquity &gt;2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D375-CD03-F146-A835-806FB47C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C4F389-BF5E-2145-B413-4691952BF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42" y="1825625"/>
            <a:ext cx="49057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6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90DD-F5F5-5649-A96E-90B2C499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The route w/ cirquity &gt;2: detail on “Radial de Benfica”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9EFF0F-5ADB-F04E-BE13-5F163C739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989" y="1825625"/>
            <a:ext cx="4928021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93A7-F221-DA48-8C9A-F610B3AF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087742-FEDC-B945-8523-8CD563B70F0E}"/>
              </a:ext>
            </a:extLst>
          </p:cNvPr>
          <p:cNvCxnSpPr/>
          <p:nvPr/>
        </p:nvCxnSpPr>
        <p:spPr>
          <a:xfrm flipH="1">
            <a:off x="5503025" y="3429000"/>
            <a:ext cx="282633" cy="536171"/>
          </a:xfrm>
          <a:prstGeom prst="straightConnector1">
            <a:avLst/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5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9BAD858-B812-1B4C-A2AA-0972828B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6" r="1" b="1"/>
          <a:stretch/>
        </p:blipFill>
        <p:spPr>
          <a:xfrm>
            <a:off x="403833" y="981786"/>
            <a:ext cx="5706228" cy="52119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3E37-D347-404F-954C-23EDB11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492240"/>
            <a:ext cx="2345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A60EF0C-846E-4A4D-B9C3-8238AE181769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CF24D-90F2-AB4C-9D1F-F37E95CE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" y="71590"/>
            <a:ext cx="8013440" cy="1027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/>
              <a:t>What is missing for </a:t>
            </a:r>
            <a:r>
              <a:rPr lang="en-US" sz="2700" dirty="0" err="1"/>
              <a:t>cirquity</a:t>
            </a:r>
            <a:r>
              <a:rPr lang="en-US" sz="2700" dirty="0"/>
              <a:t> over 2 (</a:t>
            </a:r>
            <a:r>
              <a:rPr lang="en-US" sz="2700" dirty="0">
                <a:solidFill>
                  <a:srgbClr val="92D050"/>
                </a:solidFill>
              </a:rPr>
              <a:t>green</a:t>
            </a:r>
            <a:r>
              <a:rPr lang="en-US" sz="2700" dirty="0"/>
              <a:t>) and 3 (</a:t>
            </a:r>
            <a:r>
              <a:rPr lang="en-US" sz="2700" dirty="0">
                <a:solidFill>
                  <a:srgbClr val="FF0000"/>
                </a:solidFill>
              </a:rPr>
              <a:t>red</a:t>
            </a:r>
            <a:r>
              <a:rPr lang="en-US" sz="2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62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F59-4B03-3341-8406-C0B0727D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281"/>
          </a:xfrm>
        </p:spPr>
        <p:txBody>
          <a:bodyPr/>
          <a:lstStyle/>
          <a:p>
            <a:r>
              <a:rPr lang="en-PT" dirty="0"/>
              <a:t>Code by Robin Lovelace &amp; friends (kinda)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01FD-B5F8-3246-9CD6-D6F55CBF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406"/>
            <a:ext cx="8033212" cy="5312467"/>
          </a:xfrm>
        </p:spPr>
        <p:txBody>
          <a:bodyPr>
            <a:normAutofit fontScale="70000" lnSpcReduction="20000"/>
          </a:bodyPr>
          <a:lstStyle/>
          <a:p>
            <a:pPr marL="355600" indent="-355600">
              <a:buNone/>
            </a:pPr>
            <a:r>
              <a:rPr lang="en-GB" dirty="0"/>
              <a:t>library(sf) library(</a:t>
            </a:r>
            <a:r>
              <a:rPr lang="en-GB" dirty="0" err="1"/>
              <a:t>dplyr</a:t>
            </a:r>
            <a:r>
              <a:rPr lang="en-GB" dirty="0"/>
              <a:t>) </a:t>
            </a:r>
          </a:p>
          <a:p>
            <a:pPr marL="355600" indent="-355600">
              <a:buNone/>
            </a:pPr>
            <a:r>
              <a:rPr lang="en-GB" dirty="0"/>
              <a:t># piggyback::</a:t>
            </a:r>
            <a:r>
              <a:rPr lang="en-GB" dirty="0" err="1"/>
              <a:t>pb_list</a:t>
            </a:r>
            <a:r>
              <a:rPr lang="en-GB" dirty="0"/>
              <a:t>() </a:t>
            </a:r>
          </a:p>
          <a:p>
            <a:pPr marL="355600" indent="-355600">
              <a:buNone/>
            </a:pPr>
            <a:r>
              <a:rPr lang="en-GB" dirty="0"/>
              <a:t># piggyback::</a:t>
            </a:r>
            <a:r>
              <a:rPr lang="en-GB" dirty="0" err="1"/>
              <a:t>pb_download_url</a:t>
            </a:r>
            <a:r>
              <a:rPr lang="en-GB" dirty="0"/>
              <a:t>("</a:t>
            </a:r>
            <a:r>
              <a:rPr lang="en-GB" dirty="0" err="1"/>
              <a:t>routes_fast.geojson</a:t>
            </a:r>
            <a:r>
              <a:rPr lang="en-GB" dirty="0"/>
              <a:t>") </a:t>
            </a:r>
          </a:p>
          <a:p>
            <a:pPr marL="355600" indent="-355600">
              <a:buNone/>
            </a:pPr>
            <a:r>
              <a:rPr lang="en-GB" dirty="0" err="1"/>
              <a:t>u_routes</a:t>
            </a:r>
            <a:r>
              <a:rPr lang="en-GB" dirty="0"/>
              <a:t> = "https://</a:t>
            </a:r>
            <a:r>
              <a:rPr lang="en-GB" dirty="0" err="1"/>
              <a:t>github.com</a:t>
            </a:r>
            <a:r>
              <a:rPr lang="en-GB" dirty="0"/>
              <a:t>/U-Shift/</a:t>
            </a:r>
            <a:r>
              <a:rPr lang="en-GB" dirty="0" err="1"/>
              <a:t>cyclingpotential</a:t>
            </a:r>
            <a:r>
              <a:rPr lang="en-GB" dirty="0"/>
              <a:t>-hack/releases/download/2.0.0/</a:t>
            </a:r>
            <a:r>
              <a:rPr lang="en-GB" dirty="0" err="1"/>
              <a:t>routes_fast.geojson</a:t>
            </a:r>
            <a:r>
              <a:rPr lang="en-GB" dirty="0"/>
              <a:t>" </a:t>
            </a:r>
          </a:p>
          <a:p>
            <a:pPr marL="355600" indent="-355600">
              <a:buNone/>
            </a:pPr>
            <a:r>
              <a:rPr lang="en-GB" dirty="0" err="1"/>
              <a:t>download.file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 = </a:t>
            </a:r>
            <a:r>
              <a:rPr lang="en-GB" dirty="0" err="1"/>
              <a:t>u_routes</a:t>
            </a:r>
            <a:r>
              <a:rPr lang="en-GB" dirty="0"/>
              <a:t>, </a:t>
            </a:r>
            <a:r>
              <a:rPr lang="en-GB" dirty="0" err="1"/>
              <a:t>destfile</a:t>
            </a:r>
            <a:r>
              <a:rPr lang="en-GB" dirty="0"/>
              <a:t> = "</a:t>
            </a:r>
            <a:r>
              <a:rPr lang="en-GB" dirty="0" err="1"/>
              <a:t>routes_fast.geojson</a:t>
            </a:r>
            <a:r>
              <a:rPr lang="en-GB" dirty="0"/>
              <a:t>")  </a:t>
            </a:r>
          </a:p>
          <a:p>
            <a:pPr marL="355600" indent="-355600">
              <a:buNone/>
            </a:pPr>
            <a:r>
              <a:rPr lang="en-GB" dirty="0" err="1"/>
              <a:t>routes_fast</a:t>
            </a:r>
            <a:r>
              <a:rPr lang="en-GB" dirty="0"/>
              <a:t> = </a:t>
            </a:r>
            <a:r>
              <a:rPr lang="en-GB" dirty="0" err="1"/>
              <a:t>read_sf</a:t>
            </a:r>
            <a:r>
              <a:rPr lang="en-GB" dirty="0"/>
              <a:t>("</a:t>
            </a:r>
            <a:r>
              <a:rPr lang="en-GB" dirty="0" err="1"/>
              <a:t>routes_fast.geojson</a:t>
            </a:r>
            <a:r>
              <a:rPr lang="en-GB" dirty="0"/>
              <a:t>") </a:t>
            </a:r>
          </a:p>
          <a:p>
            <a:pPr marL="355600" indent="-355600">
              <a:buNone/>
            </a:pPr>
            <a:r>
              <a:rPr lang="en-GB" dirty="0"/>
              <a:t>plot(</a:t>
            </a:r>
            <a:r>
              <a:rPr lang="en-GB" dirty="0" err="1"/>
              <a:t>routes_fast$geometry</a:t>
            </a:r>
            <a:r>
              <a:rPr lang="en-GB" dirty="0"/>
              <a:t>)  </a:t>
            </a:r>
          </a:p>
          <a:p>
            <a:pPr marL="355600" indent="-355600">
              <a:buNone/>
            </a:pPr>
            <a:r>
              <a:rPr lang="en-GB" dirty="0" err="1"/>
              <a:t>routes_fast_aggregated</a:t>
            </a:r>
            <a:r>
              <a:rPr lang="en-GB" dirty="0"/>
              <a:t> = </a:t>
            </a:r>
            <a:r>
              <a:rPr lang="en-GB" dirty="0" err="1"/>
              <a:t>routes_fast</a:t>
            </a:r>
            <a:r>
              <a:rPr lang="en-GB" dirty="0"/>
              <a:t> %&gt;%    </a:t>
            </a:r>
          </a:p>
          <a:p>
            <a:pPr marL="355600" indent="-355600">
              <a:buNone/>
            </a:pPr>
            <a:r>
              <a:rPr lang="en-GB" dirty="0" err="1"/>
              <a:t>group_by</a:t>
            </a:r>
            <a:r>
              <a:rPr lang="en-GB" dirty="0"/>
              <a:t>(DICOFREor11, DICOFREde11) %&gt;%    </a:t>
            </a:r>
          </a:p>
          <a:p>
            <a:pPr marL="355600" indent="-355600">
              <a:buNone/>
            </a:pPr>
            <a:r>
              <a:rPr lang="en-GB" dirty="0"/>
              <a:t>summarise(     </a:t>
            </a:r>
            <a:r>
              <a:rPr lang="en-GB" dirty="0" err="1"/>
              <a:t>route_distance</a:t>
            </a:r>
            <a:r>
              <a:rPr lang="en-GB" dirty="0"/>
              <a:t> = sum(distances),     </a:t>
            </a:r>
          </a:p>
          <a:p>
            <a:pPr marL="355600" indent="-355600">
              <a:buNone/>
            </a:pPr>
            <a:r>
              <a:rPr lang="en-GB" dirty="0" err="1"/>
              <a:t>euclidean_distance</a:t>
            </a:r>
            <a:r>
              <a:rPr lang="en-GB" dirty="0"/>
              <a:t> = first(</a:t>
            </a:r>
            <a:r>
              <a:rPr lang="en-GB" dirty="0" err="1"/>
              <a:t>Length_euclidean</a:t>
            </a:r>
            <a:r>
              <a:rPr lang="en-GB" dirty="0"/>
              <a:t>),     </a:t>
            </a:r>
          </a:p>
          <a:p>
            <a:pPr marL="355600" indent="-355600">
              <a:buNone/>
            </a:pPr>
            <a:r>
              <a:rPr lang="en-GB" dirty="0" err="1"/>
              <a:t>cirquity</a:t>
            </a:r>
            <a:r>
              <a:rPr lang="en-GB" dirty="0"/>
              <a:t> = </a:t>
            </a:r>
            <a:r>
              <a:rPr lang="en-GB" dirty="0" err="1"/>
              <a:t>route_distance</a:t>
            </a:r>
            <a:r>
              <a:rPr lang="en-GB" dirty="0"/>
              <a:t> / </a:t>
            </a:r>
            <a:r>
              <a:rPr lang="en-GB" dirty="0" err="1"/>
              <a:t>euclidean_distance</a:t>
            </a:r>
            <a:r>
              <a:rPr lang="en-GB" dirty="0"/>
              <a:t>   )  </a:t>
            </a:r>
          </a:p>
          <a:p>
            <a:pPr marL="355600" indent="-355600">
              <a:buNone/>
            </a:pPr>
            <a:r>
              <a:rPr lang="en-GB" dirty="0"/>
              <a:t>summary(</a:t>
            </a:r>
            <a:r>
              <a:rPr lang="en-GB" dirty="0" err="1"/>
              <a:t>routes_fast_aggregated$cirquity</a:t>
            </a:r>
            <a:r>
              <a:rPr lang="en-GB" dirty="0"/>
              <a:t>) </a:t>
            </a:r>
          </a:p>
          <a:p>
            <a:pPr marL="355600" indent="-355600">
              <a:buNone/>
            </a:pPr>
            <a:r>
              <a:rPr lang="en-GB" dirty="0"/>
              <a:t>plot(</a:t>
            </a:r>
            <a:r>
              <a:rPr lang="en-GB" dirty="0" err="1"/>
              <a:t>routes_fast_aggregated</a:t>
            </a:r>
            <a:r>
              <a:rPr lang="en-GB" dirty="0"/>
              <a:t>)  </a:t>
            </a:r>
          </a:p>
          <a:p>
            <a:pPr marL="355600" indent="-355600">
              <a:buNone/>
            </a:pPr>
            <a:r>
              <a:rPr lang="en-GB" dirty="0" err="1"/>
              <a:t>routes_high_cirquity</a:t>
            </a:r>
            <a:r>
              <a:rPr lang="en-GB" dirty="0"/>
              <a:t> = </a:t>
            </a:r>
            <a:r>
              <a:rPr lang="en-GB" dirty="0" err="1"/>
              <a:t>routes_fast_aggregated</a:t>
            </a:r>
            <a:r>
              <a:rPr lang="en-GB" dirty="0"/>
              <a:t> %&gt;%    </a:t>
            </a:r>
          </a:p>
          <a:p>
            <a:pPr marL="355600" indent="-355600">
              <a:buNone/>
            </a:pPr>
            <a:r>
              <a:rPr lang="en-GB" dirty="0"/>
              <a:t>filter(</a:t>
            </a:r>
            <a:r>
              <a:rPr lang="en-GB" dirty="0" err="1"/>
              <a:t>cirquity</a:t>
            </a:r>
            <a:r>
              <a:rPr lang="en-GB" dirty="0"/>
              <a:t> &gt; 3) 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routes_high_cirquity</a:t>
            </a:r>
            <a:r>
              <a:rPr lang="en-GB" dirty="0"/>
              <a:t>) </a:t>
            </a:r>
          </a:p>
          <a:p>
            <a:pPr marL="355600" indent="-355600">
              <a:buNone/>
            </a:pPr>
            <a:r>
              <a:rPr lang="en-GB" dirty="0" err="1"/>
              <a:t>mapview</a:t>
            </a:r>
            <a:r>
              <a:rPr lang="en-GB" dirty="0"/>
              <a:t>::</a:t>
            </a:r>
            <a:r>
              <a:rPr lang="en-GB" dirty="0" err="1"/>
              <a:t>mapview</a:t>
            </a:r>
            <a:r>
              <a:rPr lang="en-GB" dirty="0"/>
              <a:t>(</a:t>
            </a:r>
            <a:r>
              <a:rPr lang="en-GB" dirty="0" err="1"/>
              <a:t>routes_high_cirquity</a:t>
            </a:r>
            <a:r>
              <a:rPr lang="en-GB" dirty="0"/>
              <a:t>)  </a:t>
            </a:r>
          </a:p>
          <a:p>
            <a:pPr marL="355600" indent="-355600">
              <a:buNone/>
            </a:pPr>
            <a:r>
              <a:rPr lang="en-GB" dirty="0" err="1"/>
              <a:t>routes_high_medium</a:t>
            </a:r>
            <a:r>
              <a:rPr lang="en-GB" dirty="0"/>
              <a:t> = </a:t>
            </a:r>
            <a:r>
              <a:rPr lang="en-GB" dirty="0" err="1"/>
              <a:t>routes_fast_aggregated</a:t>
            </a:r>
            <a:r>
              <a:rPr lang="en-GB" dirty="0"/>
              <a:t> %&gt;%    </a:t>
            </a:r>
          </a:p>
          <a:p>
            <a:pPr marL="355600" indent="-355600">
              <a:buNone/>
            </a:pPr>
            <a:r>
              <a:rPr lang="en-GB" dirty="0"/>
              <a:t>filter(</a:t>
            </a:r>
            <a:r>
              <a:rPr lang="en-GB" dirty="0" err="1"/>
              <a:t>cirquity</a:t>
            </a:r>
            <a:r>
              <a:rPr lang="en-GB" dirty="0"/>
              <a:t> &gt; 2) </a:t>
            </a:r>
            <a:r>
              <a:rPr lang="en-GB" dirty="0" err="1"/>
              <a:t>nrow</a:t>
            </a:r>
            <a:r>
              <a:rPr lang="en-GB" dirty="0"/>
              <a:t>(</a:t>
            </a:r>
            <a:r>
              <a:rPr lang="en-GB" dirty="0" err="1"/>
              <a:t>routes_high_medium</a:t>
            </a:r>
            <a:r>
              <a:rPr lang="en-GB" dirty="0"/>
              <a:t>)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1BEB-4E31-DC41-881B-38CF54DE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664</Words>
  <Application>Microsoft Macintosh PowerPoint</Application>
  <PresentationFormat>On-screen Show 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Missing links in cycling networks</vt:lpstr>
      <vt:lpstr>Missing links in cycling networks</vt:lpstr>
      <vt:lpstr>Methodology</vt:lpstr>
      <vt:lpstr>Methodology</vt:lpstr>
      <vt:lpstr>The route w/ cirquity &gt;3</vt:lpstr>
      <vt:lpstr>The route w/ cirquity &gt;2</vt:lpstr>
      <vt:lpstr>The route w/ cirquity &gt;2: detail on “Radial de Benfica”</vt:lpstr>
      <vt:lpstr>What is missing for cirquity over 2 (green) and 3 (red)</vt:lpstr>
      <vt:lpstr>Code by Robin Lovelace &amp; friends (kinda)</vt:lpstr>
      <vt:lpstr>Missing link in cycling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link in cycling networks</dc:title>
  <dc:creator>Filipe Moura</dc:creator>
  <cp:lastModifiedBy>Filipe Moura</cp:lastModifiedBy>
  <cp:revision>3</cp:revision>
  <dcterms:created xsi:type="dcterms:W3CDTF">2020-09-25T14:56:58Z</dcterms:created>
  <dcterms:modified xsi:type="dcterms:W3CDTF">2020-09-25T15:21:33Z</dcterms:modified>
</cp:coreProperties>
</file>