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3" r:id="rId2"/>
  </p:sldMasterIdLst>
  <p:notesMasterIdLst>
    <p:notesMasterId r:id="rId13"/>
  </p:notesMasterIdLst>
  <p:sldIdLst>
    <p:sldId id="256" r:id="rId3"/>
    <p:sldId id="407" r:id="rId4"/>
    <p:sldId id="293" r:id="rId5"/>
    <p:sldId id="324" r:id="rId6"/>
    <p:sldId id="411" r:id="rId7"/>
    <p:sldId id="336" r:id="rId8"/>
    <p:sldId id="410" r:id="rId9"/>
    <p:sldId id="370" r:id="rId10"/>
    <p:sldId id="408" r:id="rId11"/>
    <p:sldId id="40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324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86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18E6-C90E-41AA-8D7A-B96204B54F33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89571-0339-422D-9A81-4BD93555D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8A02A-8651-4E2E-902E-9D0959E2BE86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D622-3EFA-4C52-89F3-3FE5F9726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32EB-8C0C-4133-8EE4-99D684E8CBE7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76B82-FE9B-4676-8E2E-2FBF6919C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93E8E-AC7F-4BF7-B1A5-AEDC0E3A8D27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FF1F-905F-4529-8A88-94A935DF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2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9AF43-8359-40C5-8D16-7F8C2BE6D5DF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59F0-8D14-4A7A-83BE-D374D8346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1E147-68D7-446E-87CD-0D64D7D18AFF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9F5E-1F99-4DEE-827A-04E369082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EBB5-E266-42ED-9937-4C1B40757F73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7EB6F-AD47-4F74-AD10-4AEE199E9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20BEA5B-D5DE-46B3-BE6B-A695B06E126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D1F3-CEAB-4CEB-BB6A-D9F084EFF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B96D9-64A4-4F6A-BC8A-71CBD1B12C5E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BE952-C742-4FE9-B026-D9BEA87FD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64BC7-9015-42C5-AF56-D163F5B94320}" type="datetimeFigureOut">
              <a:rPr lang="en-US"/>
              <a:pPr>
                <a:defRPr/>
              </a:pPr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EE1B-1F15-492D-BE86-5016AA575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just logo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1685"/>
            <a:ext cx="792162" cy="5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312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00646-7826-4E8E-87F4-012AD64EC07C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36D0F-0D25-4E50-B03F-01AED0D3F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82EC5-EE61-42E8-936A-5BF1E9FE4628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4649-42BB-4CFA-8D4F-57F2E41EA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2CDC8F-96BB-4A59-A4D1-00AE57634820}" type="datetimeFigureOut">
              <a:rPr lang="en-US"/>
              <a:pPr>
                <a:defRPr/>
              </a:pPr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853F8-5278-424E-B3FC-813260B4C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113589"/>
            <a:ext cx="9144000" cy="1190"/>
          </a:xfrm>
          <a:prstGeom prst="line">
            <a:avLst/>
          </a:prstGeom>
          <a:ln w="19050" cap="flat" cmpd="sng" algn="ctr">
            <a:solidFill>
              <a:srgbClr val="437F2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chemeClr val="bg1">
                <a:lumMod val="65000"/>
                <a:alpha val="56000"/>
              </a:scheme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437F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52400" y="4857750"/>
            <a:ext cx="2971800" cy="285750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www.cardiff.ac.uk/sdna</a:t>
            </a:r>
          </a:p>
        </p:txBody>
      </p:sp>
      <p:pic>
        <p:nvPicPr>
          <p:cNvPr id="12" name="Picture 1" descr="just logo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141685"/>
            <a:ext cx="792162" cy="5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3429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defTabSz="3429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7709471" cy="128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Spatial Network Analysis </a:t>
            </a:r>
            <a:br>
              <a:rPr lang="en-GB" dirty="0"/>
            </a:br>
            <a:r>
              <a:rPr lang="en-GB" dirty="0"/>
              <a:t>for Cycling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52040" y="2074864"/>
            <a:ext cx="4242600" cy="7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/>
              <a:t>Dr Crispin Cooper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34" y="4040165"/>
            <a:ext cx="2240557" cy="93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3461-0B16-42E4-8C47-5F8568F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Lisbon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B1C7-BD8D-4807-9527-528D9D54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sdnaprepare.py --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net=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join_drape_proj_hwclasses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--om net=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join_drape_proj_hwclasses_p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action=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repair;xytol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=0.5;nearmisses;isolated;data_text=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highway;data_absolute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aadt,roadclass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Note network quality issue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sdnaintegral.py --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net=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join_drape_proj_hwclasses_p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--om net=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integral.shp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metric=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cycle_roundtrip;radii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=10000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cyclediff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HMf+HMb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Llen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Display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cyclediff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MHD20000, BtH20000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All the above for zero traffic spine (comparison)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N.b.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 Usually we would calibrate to either flow or journey to work mode share data (see Cooper 2018 paper in repo)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Difference to PCT? Hard work to prepare the network, but we can test interventions.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Hackathon challenge: can anyone make a better Lisbon network..?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8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Network Analysis</a:t>
            </a:r>
          </a:p>
        </p:txBody>
      </p:sp>
      <p:pic>
        <p:nvPicPr>
          <p:cNvPr id="1026" name="Picture 2" descr="http://upload.wikimedia.org/wikipedia/commons/5/5d/Konigsberg_bridg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241988"/>
            <a:ext cx="4428491" cy="34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6156" y="4235084"/>
            <a:ext cx="18765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825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"Konigsberg bridges" by Bogdan </a:t>
            </a:r>
            <a:r>
              <a:rPr lang="en-GB" sz="825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Giuşcă</a:t>
            </a:r>
            <a:r>
              <a:rPr lang="en-GB" sz="825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- Public domain (PD), based on the image. Licensed under CC BY-SA 3.0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1599642"/>
            <a:ext cx="15435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1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Euler, 1736</a:t>
            </a:r>
          </a:p>
        </p:txBody>
      </p:sp>
    </p:spTree>
    <p:extLst>
      <p:ext uri="{BB962C8B-B14F-4D97-AF65-F5344CB8AC3E}">
        <p14:creationId xmlns:p14="http://schemas.microsoft.com/office/powerpoint/2010/main" val="23070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2229065" flipH="1" flipV="1">
            <a:off x="3850114" y="3161295"/>
            <a:ext cx="2564591" cy="1376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Network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427" y="165081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6898" y="1546942"/>
            <a:ext cx="27495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Burgess (Concentric city model)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Christaller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(Central Place Theory)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8196" y="2488996"/>
            <a:ext cx="1290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Shimbel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1953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(Closeness)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0712" y="3545164"/>
            <a:ext cx="1706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Social network analysis (trendy!)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8027" y="3684985"/>
            <a:ext cx="1296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Space Syntax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3171" y="3684985"/>
            <a:ext cx="636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sDNA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83" y="2488996"/>
            <a:ext cx="13580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Freeman 1977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(Betweenness)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9285" y="3684985"/>
            <a:ext cx="12202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MIT UNA, </a:t>
            </a: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etc</a:t>
            </a:r>
            <a:endParaRPr lang="en-GB" sz="135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560306">
            <a:off x="2370226" y="2116538"/>
            <a:ext cx="702078" cy="1550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341147" y="2209949"/>
            <a:ext cx="472118" cy="115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973044">
            <a:off x="2635460" y="2139192"/>
            <a:ext cx="2524614" cy="1338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6254039">
            <a:off x="1234629" y="2688505"/>
            <a:ext cx="1663258" cy="1340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7515009">
            <a:off x="2186742" y="3208403"/>
            <a:ext cx="694490" cy="124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ight Arrow 23"/>
          <p:cNvSpPr/>
          <p:nvPr/>
        </p:nvSpPr>
        <p:spPr>
          <a:xfrm rot="8759302">
            <a:off x="427541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160253" y="3268031"/>
            <a:ext cx="722264" cy="111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ight Arrow 25"/>
          <p:cNvSpPr/>
          <p:nvPr/>
        </p:nvSpPr>
        <p:spPr>
          <a:xfrm rot="12840698" flipH="1">
            <a:off x="567229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ight Arrow 26"/>
          <p:cNvSpPr/>
          <p:nvPr/>
        </p:nvSpPr>
        <p:spPr>
          <a:xfrm rot="12840698" flipH="1">
            <a:off x="3096764" y="3243900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 rot="12529332" flipH="1">
            <a:off x="3809838" y="3192951"/>
            <a:ext cx="1560763" cy="11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9847412">
            <a:off x="2890078" y="3155468"/>
            <a:ext cx="2327986" cy="106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55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2229065" flipH="1" flipV="1">
            <a:off x="3850114" y="3161295"/>
            <a:ext cx="2564591" cy="1376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Network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427" y="165081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6898" y="1546942"/>
            <a:ext cx="27495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Burgess (Concentric city model)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Christaller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(Central Place Theory)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8196" y="2488996"/>
            <a:ext cx="1290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Shimbel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1953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(Closeness)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0712" y="3545164"/>
            <a:ext cx="1706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Social network analysis (trendy!)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8027" y="3684985"/>
            <a:ext cx="1296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Space Syntax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3171" y="3684985"/>
            <a:ext cx="636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sDNA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83" y="2488996"/>
            <a:ext cx="13580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Freeman 1977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(Betweenness)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9285" y="3684985"/>
            <a:ext cx="12202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MIT UNA, </a:t>
            </a: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etc</a:t>
            </a:r>
            <a:endParaRPr lang="en-GB" sz="135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560306">
            <a:off x="2370226" y="2116538"/>
            <a:ext cx="702078" cy="1550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341147" y="2209949"/>
            <a:ext cx="472118" cy="115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973044">
            <a:off x="2635460" y="2139192"/>
            <a:ext cx="2524614" cy="1338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6254039">
            <a:off x="1234629" y="2688505"/>
            <a:ext cx="1663258" cy="1340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7515009">
            <a:off x="2186742" y="3208403"/>
            <a:ext cx="694490" cy="124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ight Arrow 23"/>
          <p:cNvSpPr/>
          <p:nvPr/>
        </p:nvSpPr>
        <p:spPr>
          <a:xfrm rot="8759302">
            <a:off x="427541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160253" y="3268031"/>
            <a:ext cx="722264" cy="111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ight Arrow 25"/>
          <p:cNvSpPr/>
          <p:nvPr/>
        </p:nvSpPr>
        <p:spPr>
          <a:xfrm rot="12840698" flipH="1">
            <a:off x="567229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ight Arrow 26"/>
          <p:cNvSpPr/>
          <p:nvPr/>
        </p:nvSpPr>
        <p:spPr>
          <a:xfrm rot="12840698" flipH="1">
            <a:off x="3096764" y="3243900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 rot="12529332" flipH="1">
            <a:off x="3809838" y="3192951"/>
            <a:ext cx="1560763" cy="11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9847412">
            <a:off x="2890078" y="3155468"/>
            <a:ext cx="2327986" cy="106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1" y="4245937"/>
            <a:ext cx="65347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All of these offer a spectrum of approaches from data-rich (origins, destinations, intermediate routes) to data-sparse (network only).</a:t>
            </a:r>
          </a:p>
        </p:txBody>
      </p:sp>
    </p:spTree>
    <p:extLst>
      <p:ext uri="{BB962C8B-B14F-4D97-AF65-F5344CB8AC3E}">
        <p14:creationId xmlns:p14="http://schemas.microsoft.com/office/powerpoint/2010/main" val="29271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2229065" flipH="1" flipV="1">
            <a:off x="3850114" y="3161295"/>
            <a:ext cx="2564591" cy="1376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Network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427" y="1650817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6898" y="1546942"/>
            <a:ext cx="27495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Burgess (Concentric city model)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Christaller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(Central Place Theory)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8196" y="2488996"/>
            <a:ext cx="1290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Shimbel</a:t>
            </a: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1953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(Closeness)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0712" y="3545164"/>
            <a:ext cx="17062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Social network analysis (trendy!)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8027" y="3684985"/>
            <a:ext cx="1296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Space Syntax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3171" y="3684985"/>
            <a:ext cx="636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sDNA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83" y="2488996"/>
            <a:ext cx="13580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Freeman 1977 </a:t>
            </a:r>
          </a:p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(Betweenness)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9285" y="3684985"/>
            <a:ext cx="12202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MIT UNA, </a:t>
            </a:r>
            <a:r>
              <a:rPr lang="en-GB" sz="1350" kern="12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etc</a:t>
            </a:r>
            <a:endParaRPr lang="en-GB" sz="135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560306">
            <a:off x="2370226" y="2116538"/>
            <a:ext cx="702078" cy="1550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341147" y="2209949"/>
            <a:ext cx="472118" cy="115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973044">
            <a:off x="2635460" y="2139192"/>
            <a:ext cx="2524614" cy="1338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6254039">
            <a:off x="1234629" y="2688505"/>
            <a:ext cx="1663258" cy="1340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7515009">
            <a:off x="2186742" y="3208403"/>
            <a:ext cx="694490" cy="124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ight Arrow 23"/>
          <p:cNvSpPr/>
          <p:nvPr/>
        </p:nvSpPr>
        <p:spPr>
          <a:xfrm rot="8759302">
            <a:off x="427541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160253" y="3268031"/>
            <a:ext cx="722264" cy="111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ight Arrow 25"/>
          <p:cNvSpPr/>
          <p:nvPr/>
        </p:nvSpPr>
        <p:spPr>
          <a:xfrm rot="12840698" flipH="1">
            <a:off x="5672294" y="3234859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ight Arrow 26"/>
          <p:cNvSpPr/>
          <p:nvPr/>
        </p:nvSpPr>
        <p:spPr>
          <a:xfrm rot="12840698" flipH="1">
            <a:off x="3096764" y="3243900"/>
            <a:ext cx="1082526" cy="1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 rot="12529332" flipH="1">
            <a:off x="3809838" y="3192951"/>
            <a:ext cx="1560763" cy="11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9847412">
            <a:off x="2890078" y="3155468"/>
            <a:ext cx="2327986" cy="106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GB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1" y="4245937"/>
            <a:ext cx="65347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1350" kern="1200" dirty="0" err="1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SoftwareX</a:t>
            </a:r>
            <a:r>
              <a:rPr lang="en-GB" sz="1350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 paper on sDNA 2020</a:t>
            </a:r>
          </a:p>
        </p:txBody>
      </p:sp>
    </p:spTree>
    <p:extLst>
      <p:ext uri="{BB962C8B-B14F-4D97-AF65-F5344CB8AC3E}">
        <p14:creationId xmlns:p14="http://schemas.microsoft.com/office/powerpoint/2010/main" val="9171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941" y="324002"/>
            <a:ext cx="3359347" cy="859340"/>
          </a:xfrm>
        </p:spPr>
        <p:txBody>
          <a:bodyPr/>
          <a:lstStyle/>
          <a:p>
            <a:r>
              <a:rPr lang="en-GB" sz="2400" dirty="0"/>
              <a:t>Why not use the models we already have for vehicles?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www.traffic-inside.com/wp-content/uploads/2015/06/Bild-3_Screenshot_PTV_Visum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1" y="0"/>
            <a:ext cx="4463851" cy="308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aliper.com/Graphics/transcad-trip-generation-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968767"/>
            <a:ext cx="5108669" cy="29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377" y="3099547"/>
            <a:ext cx="4092212" cy="276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1100" dirty="0"/>
              <a:t>Residential Self-Selection</a:t>
            </a:r>
          </a:p>
        </p:txBody>
      </p:sp>
      <p:pic>
        <p:nvPicPr>
          <p:cNvPr id="7" name="Picture 2" descr="https://pixabay.com/static/uploads/photo/2014/04/03/11/54/cycling-312533_960_7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3" y="4637444"/>
            <a:ext cx="657063" cy="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mos.bikeradar.com/images/news/2009/06/15/superhighways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78" y="3531954"/>
            <a:ext cx="1763757" cy="12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581870" y="3389783"/>
            <a:ext cx="747259" cy="779894"/>
          </a:xfrm>
          <a:prstGeom prst="cloudCallout">
            <a:avLst>
              <a:gd name="adj1" fmla="val -332"/>
              <a:gd name="adj2" fmla="val 965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"/>
          </a:p>
        </p:txBody>
      </p:sp>
      <p:sp>
        <p:nvSpPr>
          <p:cNvPr id="10" name="TextBox 9"/>
          <p:cNvSpPr txBox="1"/>
          <p:nvPr/>
        </p:nvSpPr>
        <p:spPr>
          <a:xfrm>
            <a:off x="716031" y="3531955"/>
            <a:ext cx="4950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i="1" dirty="0"/>
              <a:t>Moving to London … hmm, where to live?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204089" y="3386798"/>
            <a:ext cx="2593761" cy="1667526"/>
          </a:xfrm>
          <a:prstGeom prst="cloudCallout">
            <a:avLst>
              <a:gd name="adj1" fmla="val -53178"/>
              <a:gd name="adj2" fmla="val 1850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"/>
          </a:p>
        </p:txBody>
      </p:sp>
    </p:spTree>
    <p:extLst>
      <p:ext uri="{BB962C8B-B14F-4D97-AF65-F5344CB8AC3E}">
        <p14:creationId xmlns:p14="http://schemas.microsoft.com/office/powerpoint/2010/main" val="23836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9619" y="-56707"/>
            <a:ext cx="9299945" cy="5316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9" y="0"/>
            <a:ext cx="7725335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48402"/>
              </p:ext>
            </p:extLst>
          </p:nvPr>
        </p:nvGraphicFramePr>
        <p:xfrm>
          <a:off x="73961" y="2041"/>
          <a:ext cx="8996080" cy="5197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(Cycle) Route Selection Tool</a:t>
                      </a:r>
                      <a:r>
                        <a:rPr lang="en-GB" sz="1050" baseline="0"/>
                        <a:t> /</a:t>
                      </a:r>
                      <a:endParaRPr lang="en-GB" sz="1050"/>
                    </a:p>
                    <a:p>
                      <a:r>
                        <a:rPr lang="en-GB" sz="1050"/>
                        <a:t>Walking Route Audit Tool</a:t>
                      </a:r>
                    </a:p>
                    <a:p>
                      <a:r>
                        <a:rPr lang="en-GB" sz="1100"/>
                        <a:t>RST/WRAT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Propensity to Cycle Tool</a:t>
                      </a:r>
                    </a:p>
                    <a:p>
                      <a:r>
                        <a:rPr lang="en-GB" sz="1100" dirty="0"/>
                        <a:t>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Cycling Infrastructure</a:t>
                      </a:r>
                      <a:r>
                        <a:rPr lang="en-GB" sz="1100" baseline="0" dirty="0"/>
                        <a:t> Prioritization Tool</a:t>
                      </a:r>
                    </a:p>
                    <a:p>
                      <a:r>
                        <a:rPr lang="en-GB" sz="1100" dirty="0" err="1"/>
                        <a:t>CyIPT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Spatial Design</a:t>
                      </a:r>
                      <a:r>
                        <a:rPr lang="en-GB" sz="1100" baseline="0" dirty="0"/>
                        <a:t> Network Analysis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sDNA+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99">
                <a:tc>
                  <a:txBody>
                    <a:bodyPr/>
                    <a:lstStyle/>
                    <a:p>
                      <a:r>
                        <a:rPr lang="en-GB" sz="1100" dirty="0"/>
                        <a:t>Mode of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Walk +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Walk +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r>
                        <a:rPr lang="en-GB" sz="11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Audit current/potential route quality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Determine where potential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Prioritization</a:t>
                      </a: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 for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 infrastructure</a:t>
                      </a: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 investment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Potential,</a:t>
                      </a:r>
                    </a:p>
                    <a:p>
                      <a:r>
                        <a:rPr lang="en-GB" sz="1100" dirty="0"/>
                        <a:t>Prioritization,</a:t>
                      </a:r>
                      <a:endParaRPr lang="en-GB" sz="1100" baseline="0" dirty="0"/>
                    </a:p>
                    <a:p>
                      <a:r>
                        <a:rPr lang="en-GB" sz="1100" baseline="0" dirty="0"/>
                        <a:t>Detailed proposal evaluation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r>
                        <a:rPr lang="en-GB" sz="11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Compares</a:t>
                      </a:r>
                      <a:r>
                        <a:rPr lang="en-GB" sz="1100" baseline="0" dirty="0"/>
                        <a:t> routes by rule of thumb</a:t>
                      </a:r>
                    </a:p>
                    <a:p>
                      <a:r>
                        <a:rPr lang="en-GB" sz="1100" baseline="0" dirty="0"/>
                        <a:t>Doesn’t specify where to put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Commute focused</a:t>
                      </a:r>
                    </a:p>
                    <a:p>
                      <a:r>
                        <a:rPr lang="en-GB" sz="1100" dirty="0"/>
                        <a:t>Zone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Commute focused</a:t>
                      </a:r>
                    </a:p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Zone based</a:t>
                      </a:r>
                    </a:p>
                    <a:p>
                      <a:r>
                        <a:rPr lang="en-GB" sz="1100" i="0" dirty="0">
                          <a:solidFill>
                            <a:srgbClr val="FF0000"/>
                          </a:solidFill>
                        </a:rPr>
                        <a:t>Fastest route used (currently)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Accounts for individual variance in choosing mode of transport and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Spreadsheet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100" dirty="0"/>
                        <a:t>Cloud</a:t>
                      </a:r>
                      <a:r>
                        <a:rPr lang="en-GB" sz="1100" baseline="0" dirty="0"/>
                        <a:t> (website)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Route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Broad brush - LSOA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Routes</a:t>
                      </a:r>
                      <a:r>
                        <a:rPr lang="en-GB" sz="1100" baseline="0" dirty="0"/>
                        <a:t> by segment, </a:t>
                      </a:r>
                    </a:p>
                    <a:p>
                      <a:r>
                        <a:rPr lang="en-GB" sz="1100" baseline="0" dirty="0"/>
                        <a:t>Desire lines by LSOA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Custom; Link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Already done</a:t>
                      </a: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 for you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Likely needs commissioning</a:t>
                      </a:r>
                    </a:p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Can leverage</a:t>
                      </a:r>
                      <a:r>
                        <a:rPr lang="en-GB" sz="1100" baseline="0" dirty="0">
                          <a:solidFill>
                            <a:srgbClr val="FF0000"/>
                          </a:solidFill>
                        </a:rPr>
                        <a:t> data from other tools</a:t>
                      </a:r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Costs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100" dirty="0"/>
                        <a:t>Free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Use own designs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On 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Not</a:t>
                      </a:r>
                      <a:r>
                        <a:rPr lang="en-GB" sz="1100" baseline="0" dirty="0"/>
                        <a:t> yet implemented</a:t>
                      </a:r>
                    </a:p>
                    <a:p>
                      <a:r>
                        <a:rPr lang="en-GB" sz="1100" baseline="0" dirty="0"/>
                        <a:t>(or edit OSM)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GB" sz="1100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Route quality score</a:t>
                      </a:r>
                    </a:p>
                    <a:p>
                      <a:r>
                        <a:rPr lang="en-GB" sz="1100" i="1" dirty="0">
                          <a:solidFill>
                            <a:srgbClr val="FF0000"/>
                          </a:solidFill>
                        </a:rPr>
                        <a:t>No evaluation of potential/projected</a:t>
                      </a:r>
                      <a:r>
                        <a:rPr lang="en-GB" sz="1100" i="1" baseline="0" dirty="0">
                          <a:solidFill>
                            <a:srgbClr val="FF0000"/>
                          </a:solidFill>
                        </a:rPr>
                        <a:t> uptake</a:t>
                      </a:r>
                      <a:endParaRPr lang="en-GB" sz="1100" i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Projected uptake</a:t>
                      </a:r>
                      <a:r>
                        <a:rPr lang="en-GB" sz="1100" baseline="0" dirty="0"/>
                        <a:t> &amp; </a:t>
                      </a:r>
                      <a:r>
                        <a:rPr lang="en-GB" sz="1100" dirty="0"/>
                        <a:t>CBR for all* schemes</a:t>
                      </a:r>
                    </a:p>
                    <a:p>
                      <a:r>
                        <a:rPr lang="en-GB" sz="1100" dirty="0"/>
                        <a:t>Variety of GIS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Predicted accessibility</a:t>
                      </a:r>
                      <a:r>
                        <a:rPr lang="en-GB" sz="1100" baseline="0" dirty="0"/>
                        <a:t>, uptake, flows</a:t>
                      </a:r>
                    </a:p>
                    <a:p>
                      <a:r>
                        <a:rPr lang="en-GB" sz="1100" baseline="0" dirty="0"/>
                        <a:t>Prioritization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8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3461-0B16-42E4-8C47-5F8568F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Lisbon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B1C7-BD8D-4807-9527-528D9D54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QGIS2 OSM Downloader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QGIS3 STRM-Downloader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to Portuguese National Grid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Drape (interpolate shape)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roadclass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= {'motorway':7,'motorway_link':7,'trunk':5,'trunk_link':5,'primary':4,'primary_link':4,'secondary':3,'secondary_link':3,'tertiary':2,'tertiary_link':2,'living_street':1,'residential':1,'unclassified':1,'cycleway’:0}</a:t>
            </a:r>
            <a:b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Follows Chan &amp; Cooper paper (pushed to repo) but no distinction for residential/non-residential dual carriageways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dropped highway=“ “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aadt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= [9798,8698,4385,2253,1108,267,13,0][7-roadclass]</a:t>
            </a:r>
            <a:b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(again following Chan &amp; Cooper – but usually we would calibrate)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3676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699</Words>
  <Application>Microsoft Office PowerPoint</Application>
  <PresentationFormat>On-screen Show (16:9)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</vt:lpstr>
      <vt:lpstr>Calibri</vt:lpstr>
      <vt:lpstr>Arial</vt:lpstr>
      <vt:lpstr>Merriweather</vt:lpstr>
      <vt:lpstr>paradigm</vt:lpstr>
      <vt:lpstr>Office Theme</vt:lpstr>
      <vt:lpstr>Spatial Network Analysis  for Cycling</vt:lpstr>
      <vt:lpstr>Spatial Network Analysis</vt:lpstr>
      <vt:lpstr>Spatial Network Analysis</vt:lpstr>
      <vt:lpstr>Spatial Network Analysis</vt:lpstr>
      <vt:lpstr>Spatial Network Analysis</vt:lpstr>
      <vt:lpstr>Why not use the models we already have for vehicles?</vt:lpstr>
      <vt:lpstr>PowerPoint Presentation</vt:lpstr>
      <vt:lpstr>PowerPoint Presentation</vt:lpstr>
      <vt:lpstr>Lisbon workflow</vt:lpstr>
      <vt:lpstr>Lisbon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technology &amp; techniques for monitoring &amp; modelling pedestrian behaviour</dc:title>
  <dc:creator>Crispin</dc:creator>
  <cp:lastModifiedBy>Crispin Cooper</cp:lastModifiedBy>
  <cp:revision>97</cp:revision>
  <dcterms:modified xsi:type="dcterms:W3CDTF">2020-09-25T10:26:26Z</dcterms:modified>
</cp:coreProperties>
</file>