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5"/>
  </p:notesMasterIdLst>
  <p:sldIdLst>
    <p:sldId id="270" r:id="rId2"/>
    <p:sldId id="288" r:id="rId3"/>
    <p:sldId id="287" r:id="rId4"/>
    <p:sldId id="277" r:id="rId5"/>
    <p:sldId id="293" r:id="rId6"/>
    <p:sldId id="294" r:id="rId7"/>
    <p:sldId id="289" r:id="rId8"/>
    <p:sldId id="295" r:id="rId9"/>
    <p:sldId id="296" r:id="rId10"/>
    <p:sldId id="297" r:id="rId11"/>
    <p:sldId id="290" r:id="rId12"/>
    <p:sldId id="292" r:id="rId13"/>
    <p:sldId id="28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15"/>
    <p:restoredTop sz="86378"/>
  </p:normalViewPr>
  <p:slideViewPr>
    <p:cSldViewPr snapToGrid="0" snapToObjects="1">
      <p:cViewPr>
        <p:scale>
          <a:sx n="66" d="100"/>
          <a:sy n="66" d="100"/>
        </p:scale>
        <p:origin x="-378" y="1026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2023/1/5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01A0AD-A4D9-2B48-AB5E-2388481E37AE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半闭框 17">
              <a:extLst>
                <a:ext uri="{FF2B5EF4-FFF2-40B4-BE49-F238E27FC236}">
                  <a16:creationId xmlns:a16="http://schemas.microsoft.com/office/drawing/2014/main" id="{A1E2328B-A4C4-764E-ACC8-998B2E63C537}"/>
                </a:ext>
              </a:extLst>
            </p:cNvPr>
            <p:cNvSpPr/>
            <p:nvPr userDrawn="1"/>
          </p:nvSpPr>
          <p:spPr>
            <a:xfrm>
              <a:off x="599225" y="1921565"/>
              <a:ext cx="821803" cy="867934"/>
            </a:xfrm>
            <a:prstGeom prst="halfFrame">
              <a:avLst>
                <a:gd name="adj1" fmla="val 23474"/>
                <a:gd name="adj2" fmla="val 234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533506A-6FCC-464D-8406-9673E74408CF}"/>
                </a:ext>
              </a:extLst>
            </p:cNvPr>
            <p:cNvSpPr/>
            <p:nvPr userDrawn="1"/>
          </p:nvSpPr>
          <p:spPr>
            <a:xfrm>
              <a:off x="10161778" y="3614195"/>
              <a:ext cx="1430996" cy="210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194A483F-9AA2-A24C-BA23-AD5256267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51" y="399605"/>
            <a:ext cx="2538904" cy="107441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4"/>
            <a:ext cx="10265664" cy="135640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FB8BDD-FC0A-384D-B32A-D2CC0933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A11234-2E12-B147-A4FF-3B498979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FF194-7BE9-7440-90F5-0BA3D1B4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31443F-5E2C-E54C-9450-204B550B7026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564E91E-AD25-E84D-B251-2B169689F71C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3414000-0475-7845-9508-337FFFC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2265DA69-D9B6-384B-91FC-5C225D98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2023/1/5</a:t>
            </a:fld>
            <a:endParaRPr kumimoji="1"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98CD9FF-6143-0B4F-B35B-FC5B48F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99E00C6-785E-8740-9B07-6D282AB5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883" y="2118167"/>
            <a:ext cx="10178926" cy="3602477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2023/1/5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1882" y="5592991"/>
            <a:ext cx="6066519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882" y="490438"/>
            <a:ext cx="10178925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-2692137" y="3263038"/>
            <a:ext cx="6858000" cy="3319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486C05D-29C6-DD43-A707-AAD5F66C1615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3AEDE27-05BC-DA44-AA23-81C54830A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3"/>
            <a:ext cx="10265664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DDB4CB7-B75A-CF44-8C12-E3DE32CE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2023/1/5</a:t>
            </a:fld>
            <a:endParaRPr kumimoji="1" lang="zh-CN" altLang="en-US"/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B9F3DE6-D971-6546-AD7E-4FD54F33CDE7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2023/1/5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2023/1/5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2023/1/5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9AF46F-872C-C04A-AF83-BC1E8674B16A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23545" y="6060170"/>
            <a:ext cx="2523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2023/1/5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377" y="6055844"/>
            <a:ext cx="65855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51493" y="6060170"/>
            <a:ext cx="120327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025F6F4-386D-EB45-974E-2539ED6C5D65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2023/1/5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305D68B-2B7C-394A-9C3F-F982EDB21D95}"/>
              </a:ext>
            </a:extLst>
          </p:cNvPr>
          <p:cNvPicPr/>
          <p:nvPr userDrawn="1"/>
        </p:nvPicPr>
        <p:blipFill rotWithShape="1"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  <p:sp>
        <p:nvSpPr>
          <p:cNvPr id="2" name="圆角矩形 1">
            <a:extLst>
              <a:ext uri="{FF2B5EF4-FFF2-40B4-BE49-F238E27FC236}">
                <a16:creationId xmlns:a16="http://schemas.microsoft.com/office/drawing/2014/main" id="{281EDAD2-3671-BF43-AEFB-C5625113F562}"/>
              </a:ext>
            </a:extLst>
          </p:cNvPr>
          <p:cNvSpPr/>
          <p:nvPr userDrawn="1"/>
        </p:nvSpPr>
        <p:spPr>
          <a:xfrm>
            <a:off x="586670" y="651024"/>
            <a:ext cx="80595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-F-4/usr-intr/blob/main/ppt/qemu%E5%B7%A5%E4%BD%9C%E6%96%87%E6%A1%A3%E5%88%86%E5%9D%97/%E9%97%AE%E9%A2%98%E4%BB%A5%E5%8F%8A%E6%8E%A2%E7%A9%B6%E8%BF%87%E7%A8%8B.md" TargetMode="External"/><Relationship Id="rId2" Type="http://schemas.openxmlformats.org/officeDocument/2006/relationships/hyperlink" Target="https://lwn.net/Articles/86914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8980352" TargetMode="External"/><Relationship Id="rId5" Type="http://schemas.openxmlformats.org/officeDocument/2006/relationships/hyperlink" Target="https://ieeexplore.ieee.org/document/9627571" TargetMode="External"/><Relationship Id="rId4" Type="http://schemas.openxmlformats.org/officeDocument/2006/relationships/hyperlink" Target="https://gallium70.github.io/rv-n-ext-impl/intro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005E0-9377-9044-8967-57A416065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cap="none" dirty="0"/>
              <a:t>基于</a:t>
            </a:r>
            <a:r>
              <a:rPr kumimoji="1" lang="en-US" altLang="zh-CN" cap="none" dirty="0"/>
              <a:t>RISC-V</a:t>
            </a:r>
            <a:r>
              <a:rPr kumimoji="1" lang="zh-CN" altLang="en-US" cap="none" dirty="0"/>
              <a:t>的用户态中断探究</a:t>
            </a:r>
            <a:br>
              <a:rPr kumimoji="1" lang="en-US" altLang="zh-CN" dirty="0"/>
            </a:br>
            <a:r>
              <a:rPr kumimoji="1" lang="en-US" altLang="zh-CN" dirty="0"/>
              <a:t>——</a:t>
            </a:r>
            <a:r>
              <a:rPr kumimoji="1" lang="zh-CN" altLang="en-US" sz="2400" dirty="0"/>
              <a:t>毕业设计开题报告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56EDC8-6865-C043-9F52-A5101097F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dirty="0"/>
              <a:t>清华大学计算机系 田凯夫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2023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</a:t>
            </a:r>
            <a:r>
              <a:rPr kumimoji="1" lang="zh-CN" altLang="en-US" dirty="0"/>
              <a:t>月</a:t>
            </a:r>
            <a:r>
              <a:rPr kumimoji="1" lang="en-US" altLang="zh-CN" dirty="0"/>
              <a:t>12</a:t>
            </a:r>
            <a:r>
              <a:rPr kumimoji="1" lang="zh-CN" altLang="en-US" dirty="0"/>
              <a:t>日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指导教师：陈渝</a:t>
            </a:r>
          </a:p>
        </p:txBody>
      </p:sp>
    </p:spTree>
    <p:extLst>
      <p:ext uri="{BB962C8B-B14F-4D97-AF65-F5344CB8AC3E}">
        <p14:creationId xmlns:p14="http://schemas.microsoft.com/office/powerpoint/2010/main" val="98792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5F20C5C-BE5B-F640-B2EF-4F848801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进展情况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A7FBF2-C168-C5AF-A4CF-092A9531D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8624"/>
            <a:ext cx="12192000" cy="453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9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5F20C5C-BE5B-F640-B2EF-4F848801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下学期计划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22F3790-850F-B48A-7049-2E26AA75134D}"/>
              </a:ext>
            </a:extLst>
          </p:cNvPr>
          <p:cNvGrpSpPr/>
          <p:nvPr/>
        </p:nvGrpSpPr>
        <p:grpSpPr>
          <a:xfrm>
            <a:off x="2018582" y="3521943"/>
            <a:ext cx="7926137" cy="99597"/>
            <a:chOff x="457200" y="3075806"/>
            <a:chExt cx="8229600" cy="72008"/>
          </a:xfrm>
        </p:grpSpPr>
        <p:cxnSp>
          <p:nvCxnSpPr>
            <p:cNvPr id="5" name="直线箭头连接符 38">
              <a:extLst>
                <a:ext uri="{FF2B5EF4-FFF2-40B4-BE49-F238E27FC236}">
                  <a16:creationId xmlns:a16="http://schemas.microsoft.com/office/drawing/2014/main" id="{9AFE74DE-9B8A-44A3-1104-99AE551E756F}"/>
                </a:ext>
              </a:extLst>
            </p:cNvPr>
            <p:cNvCxnSpPr/>
            <p:nvPr/>
          </p:nvCxnSpPr>
          <p:spPr>
            <a:xfrm>
              <a:off x="457200" y="3075806"/>
              <a:ext cx="8229600" cy="0"/>
            </a:xfrm>
            <a:prstGeom prst="straightConnector1">
              <a:avLst/>
            </a:prstGeom>
            <a:ln w="38100">
              <a:solidFill>
                <a:srgbClr val="7F0F7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连接符 39">
              <a:extLst>
                <a:ext uri="{FF2B5EF4-FFF2-40B4-BE49-F238E27FC236}">
                  <a16:creationId xmlns:a16="http://schemas.microsoft.com/office/drawing/2014/main" id="{38FD559E-7FB1-8B1D-5D47-D03BE8A0F501}"/>
                </a:ext>
              </a:extLst>
            </p:cNvPr>
            <p:cNvCxnSpPr/>
            <p:nvPr/>
          </p:nvCxnSpPr>
          <p:spPr>
            <a:xfrm>
              <a:off x="457200" y="3147814"/>
              <a:ext cx="8082840" cy="0"/>
            </a:xfrm>
            <a:prstGeom prst="line">
              <a:avLst/>
            </a:prstGeom>
            <a:ln w="19050">
              <a:solidFill>
                <a:srgbClr val="7F0F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CB92B890-B6F2-4073-BB90-5EB9FEB93A9E}"/>
              </a:ext>
            </a:extLst>
          </p:cNvPr>
          <p:cNvSpPr txBox="1"/>
          <p:nvPr/>
        </p:nvSpPr>
        <p:spPr>
          <a:xfrm>
            <a:off x="2876591" y="4071777"/>
            <a:ext cx="3177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完成 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qemu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的修改，初步实现用户态中断的功能并给出设计文档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线连接符 40">
            <a:extLst>
              <a:ext uri="{FF2B5EF4-FFF2-40B4-BE49-F238E27FC236}">
                <a16:creationId xmlns:a16="http://schemas.microsoft.com/office/drawing/2014/main" id="{4C224CAD-7774-F6A0-E5B5-62C819B843BD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5919639" y="2791832"/>
            <a:ext cx="0" cy="730111"/>
          </a:xfrm>
          <a:prstGeom prst="line">
            <a:avLst/>
          </a:prstGeom>
          <a:ln w="1270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7EB4B85-BCC0-0F43-65B1-53E63E4C9A1F}"/>
              </a:ext>
            </a:extLst>
          </p:cNvPr>
          <p:cNvSpPr txBox="1"/>
          <p:nvPr/>
        </p:nvSpPr>
        <p:spPr>
          <a:xfrm>
            <a:off x="3923571" y="2083946"/>
            <a:ext cx="399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2023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年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月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日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中期检查</a:t>
            </a:r>
          </a:p>
        </p:txBody>
      </p:sp>
      <p:cxnSp>
        <p:nvCxnSpPr>
          <p:cNvPr id="12" name="直线连接符 40">
            <a:extLst>
              <a:ext uri="{FF2B5EF4-FFF2-40B4-BE49-F238E27FC236}">
                <a16:creationId xmlns:a16="http://schemas.microsoft.com/office/drawing/2014/main" id="{91C63E33-70C4-88B5-0C50-47A77ED0AF34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8433448" y="2771679"/>
            <a:ext cx="0" cy="730111"/>
          </a:xfrm>
          <a:prstGeom prst="line">
            <a:avLst/>
          </a:prstGeom>
          <a:ln w="1270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0003027-7902-3D94-E5F5-782264E7B174}"/>
              </a:ext>
            </a:extLst>
          </p:cNvPr>
          <p:cNvSpPr txBox="1"/>
          <p:nvPr/>
        </p:nvSpPr>
        <p:spPr>
          <a:xfrm>
            <a:off x="6437380" y="2063793"/>
            <a:ext cx="399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2023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年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月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日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最终答辩</a:t>
            </a:r>
          </a:p>
        </p:txBody>
      </p:sp>
      <p:cxnSp>
        <p:nvCxnSpPr>
          <p:cNvPr id="14" name="直线连接符 40">
            <a:extLst>
              <a:ext uri="{FF2B5EF4-FFF2-40B4-BE49-F238E27FC236}">
                <a16:creationId xmlns:a16="http://schemas.microsoft.com/office/drawing/2014/main" id="{DA3CA500-AC4A-3BDD-8452-098FAC24BF5D}"/>
              </a:ext>
            </a:extLst>
          </p:cNvPr>
          <p:cNvCxnSpPr>
            <a:cxnSpLocks/>
          </p:cNvCxnSpPr>
          <p:nvPr/>
        </p:nvCxnSpPr>
        <p:spPr>
          <a:xfrm flipV="1">
            <a:off x="7326869" y="3621142"/>
            <a:ext cx="7548" cy="450635"/>
          </a:xfrm>
          <a:prstGeom prst="line">
            <a:avLst/>
          </a:prstGeom>
          <a:ln w="1270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BEAFDF8-06BE-318D-540F-E6300587097A}"/>
              </a:ext>
            </a:extLst>
          </p:cNvPr>
          <p:cNvSpPr txBox="1"/>
          <p:nvPr/>
        </p:nvSpPr>
        <p:spPr>
          <a:xfrm>
            <a:off x="6120188" y="4062410"/>
            <a:ext cx="29979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完善 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os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中的实现并进行测试，和传统的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IPC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进行对比，探索应用场景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6" name="直线连接符 40">
            <a:extLst>
              <a:ext uri="{FF2B5EF4-FFF2-40B4-BE49-F238E27FC236}">
                <a16:creationId xmlns:a16="http://schemas.microsoft.com/office/drawing/2014/main" id="{F66100AB-C579-869F-15DC-CA3D06B67940}"/>
              </a:ext>
            </a:extLst>
          </p:cNvPr>
          <p:cNvCxnSpPr>
            <a:cxnSpLocks/>
          </p:cNvCxnSpPr>
          <p:nvPr/>
        </p:nvCxnSpPr>
        <p:spPr>
          <a:xfrm flipV="1">
            <a:off x="4497253" y="3611775"/>
            <a:ext cx="0" cy="450635"/>
          </a:xfrm>
          <a:prstGeom prst="line">
            <a:avLst/>
          </a:prstGeom>
          <a:ln w="1270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F783C0F-4ACD-C960-BFED-7DDE54B6D885}"/>
              </a:ext>
            </a:extLst>
          </p:cNvPr>
          <p:cNvSpPr txBox="1"/>
          <p:nvPr/>
        </p:nvSpPr>
        <p:spPr>
          <a:xfrm>
            <a:off x="1517448" y="2128862"/>
            <a:ext cx="399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2023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年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月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日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开题报告</a:t>
            </a:r>
          </a:p>
        </p:txBody>
      </p:sp>
      <p:cxnSp>
        <p:nvCxnSpPr>
          <p:cNvPr id="39" name="直线连接符 40">
            <a:extLst>
              <a:ext uri="{FF2B5EF4-FFF2-40B4-BE49-F238E27FC236}">
                <a16:creationId xmlns:a16="http://schemas.microsoft.com/office/drawing/2014/main" id="{45549C96-2B9E-ADE7-834C-33ABE0E0D69A}"/>
              </a:ext>
            </a:extLst>
          </p:cNvPr>
          <p:cNvCxnSpPr>
            <a:cxnSpLocks/>
          </p:cNvCxnSpPr>
          <p:nvPr/>
        </p:nvCxnSpPr>
        <p:spPr>
          <a:xfrm flipV="1">
            <a:off x="3513516" y="2771678"/>
            <a:ext cx="0" cy="730111"/>
          </a:xfrm>
          <a:prstGeom prst="line">
            <a:avLst/>
          </a:prstGeom>
          <a:ln w="1270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671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0B5E47-FCCD-9843-B9F4-CECF09D03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7" y="1776800"/>
            <a:ext cx="10521387" cy="3678303"/>
          </a:xfrm>
        </p:spPr>
        <p:txBody>
          <a:bodyPr/>
          <a:lstStyle/>
          <a:p>
            <a:pPr marL="666892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/>
              <a:t>User Interrupt in x86</a:t>
            </a:r>
          </a:p>
          <a:p>
            <a:pPr marL="936886" lvl="2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>
                <a:hlinkClick r:id="rId2"/>
              </a:rPr>
              <a:t>x86 User Interrupt support</a:t>
            </a:r>
            <a:endParaRPr kumimoji="1" lang="en-US" altLang="zh-CN" dirty="0"/>
          </a:p>
          <a:p>
            <a:pPr marL="936886" lvl="2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>
                <a:hlinkClick r:id="rId3"/>
              </a:rPr>
              <a:t>QEMU </a:t>
            </a:r>
            <a:r>
              <a:rPr kumimoji="1" lang="en-US" altLang="zh-CN" dirty="0" err="1">
                <a:hlinkClick r:id="rId3"/>
              </a:rPr>
              <a:t>uintr</a:t>
            </a:r>
            <a:r>
              <a:rPr kumimoji="1" lang="en-US" altLang="zh-CN" dirty="0">
                <a:hlinkClick r:id="rId3"/>
              </a:rPr>
              <a:t> x86</a:t>
            </a:r>
            <a:endParaRPr kumimoji="1" lang="en-US" altLang="zh-CN" dirty="0"/>
          </a:p>
          <a:p>
            <a:pPr marL="666892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/>
              <a:t>User Interrupt in x86</a:t>
            </a:r>
          </a:p>
          <a:p>
            <a:pPr marL="936886" lvl="2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>
                <a:hlinkClick r:id="rId4"/>
              </a:rPr>
              <a:t>RISC-V N extension</a:t>
            </a:r>
            <a:endParaRPr kumimoji="1" lang="en-US" altLang="zh-CN" dirty="0"/>
          </a:p>
          <a:p>
            <a:pPr marL="666892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/>
              <a:t>IPC papers:</a:t>
            </a:r>
          </a:p>
          <a:p>
            <a:pPr marL="936886" lvl="2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 err="1">
                <a:hlinkClick r:id="rId5"/>
              </a:rPr>
              <a:t>SkyBridge</a:t>
            </a:r>
            <a:endParaRPr kumimoji="1" lang="en-US" altLang="zh-CN" dirty="0"/>
          </a:p>
          <a:p>
            <a:pPr marL="936886" lvl="2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>
                <a:hlinkClick r:id="rId6"/>
              </a:rPr>
              <a:t>XPC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F20C5C-BE5B-F640-B2EF-4F848801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3786319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D06B8AA-CA7A-8C42-B072-3794DD9BC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19229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0B5E47-FCCD-9843-B9F4-CECF09D03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48" y="1844894"/>
            <a:ext cx="6039214" cy="3678303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kumimoji="1" lang="zh-CN" altLang="en-US" dirty="0"/>
              <a:t>性能问题：</a:t>
            </a:r>
            <a:endParaRPr kumimoji="1" lang="en-US" altLang="zh-CN" dirty="0"/>
          </a:p>
          <a:p>
            <a:pPr lvl="2">
              <a:lnSpc>
                <a:spcPct val="150000"/>
              </a:lnSpc>
            </a:pPr>
            <a:r>
              <a:rPr kumimoji="1" lang="zh-CN" altLang="en-US" dirty="0"/>
              <a:t>传统的 </a:t>
            </a:r>
            <a:r>
              <a:rPr kumimoji="1" lang="en-US" altLang="zh-CN" dirty="0"/>
              <a:t>IPC </a:t>
            </a:r>
            <a:r>
              <a:rPr kumimoji="1" lang="zh-CN" altLang="en-US" dirty="0"/>
              <a:t>（</a:t>
            </a:r>
            <a:r>
              <a:rPr kumimoji="1" lang="en-US" altLang="zh-CN" dirty="0"/>
              <a:t>signal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pipe</a:t>
            </a:r>
            <a:r>
              <a:rPr kumimoji="1" lang="zh-CN" altLang="en-US" dirty="0"/>
              <a:t>等）需要切换特权级</a:t>
            </a:r>
            <a:endParaRPr kumimoji="1" lang="en-US" altLang="zh-CN" dirty="0"/>
          </a:p>
          <a:p>
            <a:pPr lvl="2">
              <a:lnSpc>
                <a:spcPct val="150000"/>
              </a:lnSpc>
            </a:pPr>
            <a:r>
              <a:rPr kumimoji="1" lang="zh-CN" altLang="en-US" dirty="0"/>
              <a:t>以 </a:t>
            </a:r>
            <a:r>
              <a:rPr kumimoji="1" lang="zh-CN" altLang="en-US" b="1" dirty="0"/>
              <a:t>熔断</a:t>
            </a:r>
            <a:r>
              <a:rPr kumimoji="1" lang="zh-CN" altLang="en-US" dirty="0"/>
              <a:t> 和 </a:t>
            </a:r>
            <a:r>
              <a:rPr kumimoji="1" lang="zh-CN" altLang="en-US" b="1" dirty="0"/>
              <a:t>幽灵</a:t>
            </a:r>
            <a:r>
              <a:rPr kumimoji="1" lang="zh-CN" altLang="en-US" dirty="0"/>
              <a:t> 为代表的安全漏洞，引入多页表机制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F20C5C-BE5B-F640-B2EF-4F848801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设计背景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6C634D-E0D9-96E3-1300-D3559E83C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068" y="3684045"/>
            <a:ext cx="5260694" cy="23202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05E8246-C795-F18B-652F-A33D96631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932" y="1039752"/>
            <a:ext cx="4592484" cy="496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7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0B5E47-FCCD-9843-B9F4-CECF09D03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47" y="1844894"/>
            <a:ext cx="8568405" cy="3678303"/>
          </a:xfrm>
        </p:spPr>
        <p:txBody>
          <a:bodyPr/>
          <a:lstStyle/>
          <a:p>
            <a:pPr lvl="1"/>
            <a:r>
              <a:rPr kumimoji="1" lang="zh-CN" altLang="en-US" sz="2000" dirty="0"/>
              <a:t>用户态中断：</a:t>
            </a:r>
            <a:endParaRPr kumimoji="1" lang="en-US" altLang="zh-CN" sz="2000" dirty="0"/>
          </a:p>
          <a:p>
            <a:pPr lvl="2"/>
            <a:r>
              <a:rPr kumimoji="1" lang="zh-CN" altLang="en-US" sz="1800" dirty="0"/>
              <a:t>软硬件协同方法</a:t>
            </a:r>
            <a:endParaRPr kumimoji="1" lang="en-US" altLang="zh-CN" sz="1800" dirty="0"/>
          </a:p>
          <a:p>
            <a:pPr lvl="2"/>
            <a:r>
              <a:rPr kumimoji="1" lang="zh-CN" altLang="en-US" sz="1800" dirty="0"/>
              <a:t>进程间的通知和唤醒机制</a:t>
            </a:r>
            <a:endParaRPr kumimoji="1" lang="en-US" altLang="zh-CN" sz="1800" dirty="0"/>
          </a:p>
          <a:p>
            <a:pPr lvl="2"/>
            <a:r>
              <a:rPr kumimoji="1" lang="zh-CN" altLang="en-US" sz="1800" dirty="0"/>
              <a:t>用户态对中断异常进行处理</a:t>
            </a:r>
            <a:endParaRPr kumimoji="1" lang="en-US" altLang="zh-CN" sz="1800" dirty="0"/>
          </a:p>
          <a:p>
            <a:pPr lvl="2"/>
            <a:r>
              <a:rPr kumimoji="1" lang="zh-CN" altLang="en-US" sz="1800" dirty="0"/>
              <a:t>减少特权级切换带来的开销</a:t>
            </a:r>
            <a:endParaRPr kumimoji="1" lang="en-US" altLang="zh-CN" sz="1800" dirty="0"/>
          </a:p>
          <a:p>
            <a:pPr lvl="2"/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F20C5C-BE5B-F640-B2EF-4F848801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设计背景</a:t>
            </a:r>
          </a:p>
        </p:txBody>
      </p:sp>
    </p:spTree>
    <p:extLst>
      <p:ext uri="{BB962C8B-B14F-4D97-AF65-F5344CB8AC3E}">
        <p14:creationId xmlns:p14="http://schemas.microsoft.com/office/powerpoint/2010/main" val="1610649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0B5E47-FCCD-9843-B9F4-CECF09D03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7" y="1776800"/>
            <a:ext cx="10521387" cy="3678303"/>
          </a:xfrm>
        </p:spPr>
        <p:txBody>
          <a:bodyPr/>
          <a:lstStyle/>
          <a:p>
            <a:r>
              <a:rPr kumimoji="1" lang="zh-CN" altLang="en-US" sz="2400" dirty="0"/>
              <a:t>围绕 </a:t>
            </a:r>
            <a:r>
              <a:rPr kumimoji="1" lang="en-US" altLang="zh-CN" sz="2400" dirty="0"/>
              <a:t>RISC-V N </a:t>
            </a:r>
            <a:r>
              <a:rPr kumimoji="1" lang="zh-CN" altLang="en-US" sz="2400" dirty="0"/>
              <a:t>扩展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硬件开发板 </a:t>
            </a:r>
            <a:r>
              <a:rPr kumimoji="1" lang="en-US" altLang="zh-CN" sz="2000" dirty="0"/>
              <a:t>zcu102</a:t>
            </a:r>
          </a:p>
          <a:p>
            <a:pPr lvl="1"/>
            <a:r>
              <a:rPr kumimoji="1" lang="zh-CN" altLang="en-US" sz="2000" dirty="0"/>
              <a:t>外设到用户的中断</a:t>
            </a:r>
            <a:endParaRPr kumimoji="1" lang="en-US" altLang="zh-CN" sz="2000" dirty="0"/>
          </a:p>
          <a:p>
            <a:pPr lvl="1"/>
            <a:r>
              <a:rPr kumimoji="1" lang="en-US" altLang="zh-CN" sz="2000" dirty="0" err="1"/>
              <a:t>rCore</a:t>
            </a:r>
            <a:r>
              <a:rPr kumimoji="1" lang="en-US" altLang="zh-CN" sz="2000" dirty="0"/>
              <a:t>-N </a:t>
            </a:r>
            <a:r>
              <a:rPr kumimoji="1" lang="zh-CN" altLang="en-US" sz="2000" dirty="0"/>
              <a:t>进行验证分析</a:t>
            </a:r>
            <a:endParaRPr kumimoji="1" lang="en-US" altLang="zh-CN" sz="2000" dirty="0"/>
          </a:p>
          <a:p>
            <a:pPr lvl="1"/>
            <a:r>
              <a:rPr kumimoji="1" lang="en-US" altLang="zh-CN" sz="2000" dirty="0"/>
              <a:t>UINTR</a:t>
            </a:r>
            <a:r>
              <a:rPr kumimoji="1" lang="zh-CN" altLang="en-US" sz="2000" dirty="0"/>
              <a:t> 设计草案</a:t>
            </a:r>
            <a:endParaRPr kumimoji="1" lang="en-US" altLang="zh-CN" sz="2000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F20C5C-BE5B-F640-B2EF-4F848801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已有工作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553793-DD15-E749-82EF-D32EEC9A9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083" y="1402897"/>
            <a:ext cx="7470917" cy="360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1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0B5E47-FCCD-9843-B9F4-CECF09D03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18" y="1851522"/>
            <a:ext cx="5449981" cy="1879794"/>
          </a:xfrm>
        </p:spPr>
        <p:txBody>
          <a:bodyPr>
            <a:normAutofit fontScale="55000" lnSpcReduction="20000"/>
          </a:bodyPr>
          <a:lstStyle/>
          <a:p>
            <a:r>
              <a:rPr kumimoji="1" lang="en-US" altLang="zh-CN" sz="2600" dirty="0"/>
              <a:t>Intel </a:t>
            </a:r>
            <a:r>
              <a:rPr kumimoji="1" lang="zh-CN" altLang="en-US" sz="2600" dirty="0"/>
              <a:t>用户态中断扩展</a:t>
            </a:r>
            <a:endParaRPr kumimoji="1" lang="en-US" altLang="zh-CN" sz="2600" dirty="0"/>
          </a:p>
          <a:p>
            <a:pPr lvl="1"/>
            <a:r>
              <a:rPr kumimoji="1" lang="en-US" altLang="zh-CN" sz="2600" dirty="0"/>
              <a:t>QEMU</a:t>
            </a:r>
            <a:r>
              <a:rPr kumimoji="1" lang="zh-CN" altLang="en-US" sz="2600" dirty="0"/>
              <a:t>：添加硬件寄存器、指令、中断处理</a:t>
            </a:r>
            <a:endParaRPr kumimoji="1" lang="en-US" altLang="zh-CN" sz="2600" dirty="0"/>
          </a:p>
          <a:p>
            <a:pPr lvl="1"/>
            <a:r>
              <a:rPr kumimoji="1" lang="en-US" altLang="zh-CN" sz="2600" dirty="0"/>
              <a:t>Linux</a:t>
            </a:r>
            <a:r>
              <a:rPr kumimoji="1" lang="zh-CN" altLang="en-US" sz="2600" dirty="0"/>
              <a:t>：新增系统调用，两种数据结构：</a:t>
            </a:r>
            <a:endParaRPr kumimoji="1" lang="en-US" altLang="zh-CN" sz="2600" dirty="0"/>
          </a:p>
          <a:p>
            <a:pPr lvl="2"/>
            <a:r>
              <a:rPr kumimoji="1" lang="en-US" altLang="zh-CN" sz="2600" dirty="0"/>
              <a:t>UPID</a:t>
            </a:r>
            <a:r>
              <a:rPr kumimoji="1" lang="zh-CN" altLang="en-US" sz="2600" dirty="0"/>
              <a:t>：接收方注册中断处理函数</a:t>
            </a:r>
            <a:endParaRPr kumimoji="1" lang="en-US" altLang="zh-CN" sz="2600" dirty="0"/>
          </a:p>
          <a:p>
            <a:pPr lvl="2"/>
            <a:r>
              <a:rPr kumimoji="1" lang="en-US" altLang="zh-CN" sz="2600" dirty="0"/>
              <a:t>UITT</a:t>
            </a:r>
            <a:r>
              <a:rPr kumimoji="1" lang="zh-CN" altLang="en-US" sz="2600" dirty="0"/>
              <a:t>：发送方注册 </a:t>
            </a:r>
            <a:r>
              <a:rPr kumimoji="1" lang="en-US" altLang="zh-CN" sz="2600" dirty="0"/>
              <a:t>vector</a:t>
            </a:r>
            <a:r>
              <a:rPr kumimoji="1" lang="zh-CN" altLang="en-US" sz="2600" dirty="0"/>
              <a:t>，维护 </a:t>
            </a:r>
            <a:r>
              <a:rPr kumimoji="1" lang="en-US" altLang="zh-CN" sz="2600" dirty="0"/>
              <a:t>UPID </a:t>
            </a:r>
            <a:r>
              <a:rPr kumimoji="1" lang="zh-CN" altLang="en-US" sz="2600" dirty="0"/>
              <a:t>的地址</a:t>
            </a:r>
            <a:endParaRPr kumimoji="1" lang="en-US" altLang="zh-CN" sz="2600" dirty="0"/>
          </a:p>
          <a:p>
            <a:pPr lvl="1"/>
            <a:r>
              <a:rPr kumimoji="1" lang="zh-CN" altLang="en-US" sz="2600" dirty="0"/>
              <a:t>系统调用：</a:t>
            </a:r>
            <a:endParaRPr kumimoji="1" lang="en-US" altLang="zh-CN" sz="2600" dirty="0"/>
          </a:p>
          <a:p>
            <a:pPr lvl="2"/>
            <a:endParaRPr kumimoji="1" lang="en-US" altLang="zh-CN" sz="1900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F20C5C-BE5B-F640-B2EF-4F848801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已有工作</a:t>
            </a:r>
          </a:p>
        </p:txBody>
      </p:sp>
      <p:sp>
        <p:nvSpPr>
          <p:cNvPr id="7" name="圆角矩形 8">
            <a:extLst>
              <a:ext uri="{FF2B5EF4-FFF2-40B4-BE49-F238E27FC236}">
                <a16:creationId xmlns:a16="http://schemas.microsoft.com/office/drawing/2014/main" id="{030B81EA-8B0E-3848-A47F-5FD58089F2B2}"/>
              </a:ext>
            </a:extLst>
          </p:cNvPr>
          <p:cNvSpPr/>
          <p:nvPr/>
        </p:nvSpPr>
        <p:spPr>
          <a:xfrm>
            <a:off x="7240904" y="3634058"/>
            <a:ext cx="1176020" cy="2189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8" name="文本框 9">
            <a:extLst>
              <a:ext uri="{FF2B5EF4-FFF2-40B4-BE49-F238E27FC236}">
                <a16:creationId xmlns:a16="http://schemas.microsoft.com/office/drawing/2014/main" id="{92F172F9-43CE-6D4A-BCA4-73A140EB461F}"/>
              </a:ext>
            </a:extLst>
          </p:cNvPr>
          <p:cNvSpPr txBox="1"/>
          <p:nvPr/>
        </p:nvSpPr>
        <p:spPr>
          <a:xfrm>
            <a:off x="7471409" y="3701368"/>
            <a:ext cx="715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/>
              <a:t>UITT</a:t>
            </a:r>
          </a:p>
        </p:txBody>
      </p:sp>
      <p:sp>
        <p:nvSpPr>
          <p:cNvPr id="9" name="圆角矩形 11">
            <a:extLst>
              <a:ext uri="{FF2B5EF4-FFF2-40B4-BE49-F238E27FC236}">
                <a16:creationId xmlns:a16="http://schemas.microsoft.com/office/drawing/2014/main" id="{FD1950A9-0B90-F74E-8426-D70DABFAB671}"/>
              </a:ext>
            </a:extLst>
          </p:cNvPr>
          <p:cNvSpPr/>
          <p:nvPr/>
        </p:nvSpPr>
        <p:spPr>
          <a:xfrm>
            <a:off x="7361554" y="4077288"/>
            <a:ext cx="935355" cy="3759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/>
              <a:t>UITTE 0</a:t>
            </a:r>
          </a:p>
        </p:txBody>
      </p:sp>
      <p:sp>
        <p:nvSpPr>
          <p:cNvPr id="10" name="圆角矩形 12">
            <a:extLst>
              <a:ext uri="{FF2B5EF4-FFF2-40B4-BE49-F238E27FC236}">
                <a16:creationId xmlns:a16="http://schemas.microsoft.com/office/drawing/2014/main" id="{76C14814-8A4B-494E-9843-6E0F37732A68}"/>
              </a:ext>
            </a:extLst>
          </p:cNvPr>
          <p:cNvSpPr/>
          <p:nvPr/>
        </p:nvSpPr>
        <p:spPr>
          <a:xfrm>
            <a:off x="7361554" y="4578938"/>
            <a:ext cx="935355" cy="3759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/>
              <a:t>UITTE 1</a:t>
            </a:r>
          </a:p>
        </p:txBody>
      </p:sp>
      <p:sp>
        <p:nvSpPr>
          <p:cNvPr id="11" name="圆角矩形 13">
            <a:extLst>
              <a:ext uri="{FF2B5EF4-FFF2-40B4-BE49-F238E27FC236}">
                <a16:creationId xmlns:a16="http://schemas.microsoft.com/office/drawing/2014/main" id="{FE52AA5A-C53C-494F-8212-BA3F4CC1EE6E}"/>
              </a:ext>
            </a:extLst>
          </p:cNvPr>
          <p:cNvSpPr/>
          <p:nvPr/>
        </p:nvSpPr>
        <p:spPr>
          <a:xfrm>
            <a:off x="7360919" y="5297758"/>
            <a:ext cx="935355" cy="3759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/>
              <a:t>UITTE N</a:t>
            </a:r>
          </a:p>
        </p:txBody>
      </p:sp>
      <p:sp>
        <p:nvSpPr>
          <p:cNvPr id="12" name="文本框 14">
            <a:extLst>
              <a:ext uri="{FF2B5EF4-FFF2-40B4-BE49-F238E27FC236}">
                <a16:creationId xmlns:a16="http://schemas.microsoft.com/office/drawing/2014/main" id="{7593BB43-9769-BA46-9BC0-A8DE0473DDC8}"/>
              </a:ext>
            </a:extLst>
          </p:cNvPr>
          <p:cNvSpPr txBox="1"/>
          <p:nvPr/>
        </p:nvSpPr>
        <p:spPr>
          <a:xfrm>
            <a:off x="7571739" y="4929458"/>
            <a:ext cx="513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/>
              <a:t>...</a:t>
            </a:r>
          </a:p>
        </p:txBody>
      </p:sp>
      <p:sp>
        <p:nvSpPr>
          <p:cNvPr id="13" name="圆角矩形 15">
            <a:extLst>
              <a:ext uri="{FF2B5EF4-FFF2-40B4-BE49-F238E27FC236}">
                <a16:creationId xmlns:a16="http://schemas.microsoft.com/office/drawing/2014/main" id="{025B4E4A-C749-1C45-A8A6-12701692B7B5}"/>
              </a:ext>
            </a:extLst>
          </p:cNvPr>
          <p:cNvSpPr/>
          <p:nvPr/>
        </p:nvSpPr>
        <p:spPr>
          <a:xfrm>
            <a:off x="7233284" y="298403"/>
            <a:ext cx="1176020" cy="28714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14" name="文本框 16">
            <a:extLst>
              <a:ext uri="{FF2B5EF4-FFF2-40B4-BE49-F238E27FC236}">
                <a16:creationId xmlns:a16="http://schemas.microsoft.com/office/drawing/2014/main" id="{55F634C1-7764-E84C-A120-C65ED7A82E1F}"/>
              </a:ext>
            </a:extLst>
          </p:cNvPr>
          <p:cNvSpPr txBox="1"/>
          <p:nvPr/>
        </p:nvSpPr>
        <p:spPr>
          <a:xfrm>
            <a:off x="7463789" y="365713"/>
            <a:ext cx="715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/>
              <a:t>UPID</a:t>
            </a:r>
          </a:p>
        </p:txBody>
      </p:sp>
      <p:sp>
        <p:nvSpPr>
          <p:cNvPr id="15" name="圆角矩形 17">
            <a:extLst>
              <a:ext uri="{FF2B5EF4-FFF2-40B4-BE49-F238E27FC236}">
                <a16:creationId xmlns:a16="http://schemas.microsoft.com/office/drawing/2014/main" id="{9D2E9523-2E4C-C846-9D79-47297EA738B9}"/>
              </a:ext>
            </a:extLst>
          </p:cNvPr>
          <p:cNvSpPr/>
          <p:nvPr/>
        </p:nvSpPr>
        <p:spPr>
          <a:xfrm>
            <a:off x="7353934" y="741633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/>
              <a:t>ON</a:t>
            </a:r>
          </a:p>
        </p:txBody>
      </p:sp>
      <p:sp>
        <p:nvSpPr>
          <p:cNvPr id="16" name="圆角矩形 18">
            <a:extLst>
              <a:ext uri="{FF2B5EF4-FFF2-40B4-BE49-F238E27FC236}">
                <a16:creationId xmlns:a16="http://schemas.microsoft.com/office/drawing/2014/main" id="{8157D42E-2A9E-684A-8C01-B382CD51350A}"/>
              </a:ext>
            </a:extLst>
          </p:cNvPr>
          <p:cNvSpPr/>
          <p:nvPr/>
        </p:nvSpPr>
        <p:spPr>
          <a:xfrm>
            <a:off x="7353934" y="1243283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/>
              <a:t>SN</a:t>
            </a:r>
          </a:p>
        </p:txBody>
      </p:sp>
      <p:sp>
        <p:nvSpPr>
          <p:cNvPr id="17" name="圆角矩形 19">
            <a:extLst>
              <a:ext uri="{FF2B5EF4-FFF2-40B4-BE49-F238E27FC236}">
                <a16:creationId xmlns:a16="http://schemas.microsoft.com/office/drawing/2014/main" id="{9B4D9563-6713-A842-8059-A36562BB6F96}"/>
              </a:ext>
            </a:extLst>
          </p:cNvPr>
          <p:cNvSpPr/>
          <p:nvPr/>
        </p:nvSpPr>
        <p:spPr>
          <a:xfrm>
            <a:off x="7353299" y="1734773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/>
              <a:t>NV</a:t>
            </a:r>
          </a:p>
        </p:txBody>
      </p:sp>
      <p:sp>
        <p:nvSpPr>
          <p:cNvPr id="18" name="圆角矩形 20">
            <a:extLst>
              <a:ext uri="{FF2B5EF4-FFF2-40B4-BE49-F238E27FC236}">
                <a16:creationId xmlns:a16="http://schemas.microsoft.com/office/drawing/2014/main" id="{480312D7-E8F7-A34B-9DF7-C8A6FB5F70B2}"/>
              </a:ext>
            </a:extLst>
          </p:cNvPr>
          <p:cNvSpPr/>
          <p:nvPr/>
        </p:nvSpPr>
        <p:spPr>
          <a:xfrm>
            <a:off x="7353299" y="2228168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/>
              <a:t>NDEST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9787B5A-2CF6-E24C-97FB-817840F00738}"/>
              </a:ext>
            </a:extLst>
          </p:cNvPr>
          <p:cNvCxnSpPr/>
          <p:nvPr/>
        </p:nvCxnSpPr>
        <p:spPr>
          <a:xfrm flipH="1">
            <a:off x="6957694" y="3476578"/>
            <a:ext cx="34112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1AA361C-1A3A-4244-99DB-55CC80BC8C1D}"/>
              </a:ext>
            </a:extLst>
          </p:cNvPr>
          <p:cNvCxnSpPr/>
          <p:nvPr/>
        </p:nvCxnSpPr>
        <p:spPr>
          <a:xfrm flipV="1">
            <a:off x="6947534" y="1784938"/>
            <a:ext cx="0" cy="1696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76D22D5-183D-0940-B9AD-CDBDCAA65D85}"/>
              </a:ext>
            </a:extLst>
          </p:cNvPr>
          <p:cNvCxnSpPr/>
          <p:nvPr/>
        </p:nvCxnSpPr>
        <p:spPr>
          <a:xfrm>
            <a:off x="6946899" y="1789383"/>
            <a:ext cx="286385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圆角矩形 24">
            <a:extLst>
              <a:ext uri="{FF2B5EF4-FFF2-40B4-BE49-F238E27FC236}">
                <a16:creationId xmlns:a16="http://schemas.microsoft.com/office/drawing/2014/main" id="{D9B0E3BA-332F-0248-A060-50B39BE6B5E8}"/>
              </a:ext>
            </a:extLst>
          </p:cNvPr>
          <p:cNvSpPr/>
          <p:nvPr/>
        </p:nvSpPr>
        <p:spPr>
          <a:xfrm>
            <a:off x="7361554" y="2689178"/>
            <a:ext cx="93535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/>
              <a:t>PIR</a:t>
            </a:r>
          </a:p>
        </p:txBody>
      </p:sp>
      <p:sp>
        <p:nvSpPr>
          <p:cNvPr id="23" name="文本框 25">
            <a:extLst>
              <a:ext uri="{FF2B5EF4-FFF2-40B4-BE49-F238E27FC236}">
                <a16:creationId xmlns:a16="http://schemas.microsoft.com/office/drawing/2014/main" id="{7F224FF9-0546-7540-AAB8-A1F5FF2FFFFF}"/>
              </a:ext>
            </a:extLst>
          </p:cNvPr>
          <p:cNvSpPr txBox="1"/>
          <p:nvPr/>
        </p:nvSpPr>
        <p:spPr>
          <a:xfrm>
            <a:off x="8515984" y="775923"/>
            <a:ext cx="1268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0</a:t>
            </a:r>
          </a:p>
        </p:txBody>
      </p:sp>
      <p:sp>
        <p:nvSpPr>
          <p:cNvPr id="24" name="文本框 26">
            <a:extLst>
              <a:ext uri="{FF2B5EF4-FFF2-40B4-BE49-F238E27FC236}">
                <a16:creationId xmlns:a16="http://schemas.microsoft.com/office/drawing/2014/main" id="{E691EB3F-E575-9F40-9760-0C545AB8AA2F}"/>
              </a:ext>
            </a:extLst>
          </p:cNvPr>
          <p:cNvSpPr txBox="1"/>
          <p:nvPr/>
        </p:nvSpPr>
        <p:spPr>
          <a:xfrm>
            <a:off x="8515984" y="1277573"/>
            <a:ext cx="12687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1</a:t>
            </a:r>
          </a:p>
        </p:txBody>
      </p:sp>
      <p:sp>
        <p:nvSpPr>
          <p:cNvPr id="25" name="文本框 27">
            <a:extLst>
              <a:ext uri="{FF2B5EF4-FFF2-40B4-BE49-F238E27FC236}">
                <a16:creationId xmlns:a16="http://schemas.microsoft.com/office/drawing/2014/main" id="{D86FEDC1-91B8-2C4E-9D57-0C0A76AF96ED}"/>
              </a:ext>
            </a:extLst>
          </p:cNvPr>
          <p:cNvSpPr txBox="1"/>
          <p:nvPr/>
        </p:nvSpPr>
        <p:spPr>
          <a:xfrm>
            <a:off x="8515984" y="1769063"/>
            <a:ext cx="1543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23:16</a:t>
            </a:r>
          </a:p>
        </p:txBody>
      </p:sp>
      <p:sp>
        <p:nvSpPr>
          <p:cNvPr id="26" name="文本框 28">
            <a:extLst>
              <a:ext uri="{FF2B5EF4-FFF2-40B4-BE49-F238E27FC236}">
                <a16:creationId xmlns:a16="http://schemas.microsoft.com/office/drawing/2014/main" id="{CD2B963E-F31C-FE43-9AAE-86F115CA7472}"/>
              </a:ext>
            </a:extLst>
          </p:cNvPr>
          <p:cNvSpPr txBox="1"/>
          <p:nvPr/>
        </p:nvSpPr>
        <p:spPr>
          <a:xfrm>
            <a:off x="8515984" y="2262458"/>
            <a:ext cx="1543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63:32</a:t>
            </a:r>
          </a:p>
        </p:txBody>
      </p:sp>
      <p:sp>
        <p:nvSpPr>
          <p:cNvPr id="27" name="文本框 29">
            <a:extLst>
              <a:ext uri="{FF2B5EF4-FFF2-40B4-BE49-F238E27FC236}">
                <a16:creationId xmlns:a16="http://schemas.microsoft.com/office/drawing/2014/main" id="{B15D4B66-DEF8-3A43-A1E8-1AA110325DDA}"/>
              </a:ext>
            </a:extLst>
          </p:cNvPr>
          <p:cNvSpPr txBox="1"/>
          <p:nvPr/>
        </p:nvSpPr>
        <p:spPr>
          <a:xfrm>
            <a:off x="8515984" y="2713943"/>
            <a:ext cx="1543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127:64</a:t>
            </a:r>
          </a:p>
        </p:txBody>
      </p:sp>
      <p:sp>
        <p:nvSpPr>
          <p:cNvPr id="28" name="文本框 30">
            <a:extLst>
              <a:ext uri="{FF2B5EF4-FFF2-40B4-BE49-F238E27FC236}">
                <a16:creationId xmlns:a16="http://schemas.microsoft.com/office/drawing/2014/main" id="{933FE4D9-E603-7349-9E98-E1452E213C1A}"/>
              </a:ext>
            </a:extLst>
          </p:cNvPr>
          <p:cNvSpPr txBox="1"/>
          <p:nvPr/>
        </p:nvSpPr>
        <p:spPr>
          <a:xfrm>
            <a:off x="7233284" y="5823538"/>
            <a:ext cx="1168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/>
              <a:t>N = UITTSZ</a:t>
            </a:r>
          </a:p>
        </p:txBody>
      </p:sp>
      <p:sp>
        <p:nvSpPr>
          <p:cNvPr id="29" name="圆角矩形 31">
            <a:extLst>
              <a:ext uri="{FF2B5EF4-FFF2-40B4-BE49-F238E27FC236}">
                <a16:creationId xmlns:a16="http://schemas.microsoft.com/office/drawing/2014/main" id="{695D2716-E480-844A-AA0A-4D1C1795F2F6}"/>
              </a:ext>
            </a:extLst>
          </p:cNvPr>
          <p:cNvSpPr/>
          <p:nvPr/>
        </p:nvSpPr>
        <p:spPr>
          <a:xfrm>
            <a:off x="8797924" y="3634058"/>
            <a:ext cx="1499235" cy="2189480"/>
          </a:xfrm>
          <a:prstGeom prst="roundRect">
            <a:avLst>
              <a:gd name="adj" fmla="val 1345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30" name="文本框 32">
            <a:extLst>
              <a:ext uri="{FF2B5EF4-FFF2-40B4-BE49-F238E27FC236}">
                <a16:creationId xmlns:a16="http://schemas.microsoft.com/office/drawing/2014/main" id="{71AFC5CD-D508-6045-A6BC-473C0A8F8EC6}"/>
              </a:ext>
            </a:extLst>
          </p:cNvPr>
          <p:cNvSpPr txBox="1"/>
          <p:nvPr/>
        </p:nvSpPr>
        <p:spPr>
          <a:xfrm>
            <a:off x="9189084" y="3701368"/>
            <a:ext cx="715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/>
              <a:t>UITTE</a:t>
            </a:r>
          </a:p>
        </p:txBody>
      </p:sp>
      <p:sp>
        <p:nvSpPr>
          <p:cNvPr id="31" name="圆角矩形 33">
            <a:extLst>
              <a:ext uri="{FF2B5EF4-FFF2-40B4-BE49-F238E27FC236}">
                <a16:creationId xmlns:a16="http://schemas.microsoft.com/office/drawing/2014/main" id="{575ADC06-9193-E248-A4F3-782A68317034}"/>
              </a:ext>
            </a:extLst>
          </p:cNvPr>
          <p:cNvSpPr/>
          <p:nvPr/>
        </p:nvSpPr>
        <p:spPr>
          <a:xfrm>
            <a:off x="8946514" y="4077288"/>
            <a:ext cx="1201420" cy="375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/>
              <a:t>V</a:t>
            </a:r>
          </a:p>
        </p:txBody>
      </p:sp>
      <p:sp>
        <p:nvSpPr>
          <p:cNvPr id="32" name="圆角矩形 34">
            <a:extLst>
              <a:ext uri="{FF2B5EF4-FFF2-40B4-BE49-F238E27FC236}">
                <a16:creationId xmlns:a16="http://schemas.microsoft.com/office/drawing/2014/main" id="{1AA3A0B3-B65C-EF4C-9041-5F4DE048DE93}"/>
              </a:ext>
            </a:extLst>
          </p:cNvPr>
          <p:cNvSpPr/>
          <p:nvPr/>
        </p:nvSpPr>
        <p:spPr>
          <a:xfrm>
            <a:off x="8947149" y="4687523"/>
            <a:ext cx="1201420" cy="375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/>
              <a:t>UV</a:t>
            </a:r>
          </a:p>
        </p:txBody>
      </p:sp>
      <p:sp>
        <p:nvSpPr>
          <p:cNvPr id="33" name="圆角矩形 35">
            <a:extLst>
              <a:ext uri="{FF2B5EF4-FFF2-40B4-BE49-F238E27FC236}">
                <a16:creationId xmlns:a16="http://schemas.microsoft.com/office/drawing/2014/main" id="{510E55C4-FC35-FC48-9D71-8AB5521A232B}"/>
              </a:ext>
            </a:extLst>
          </p:cNvPr>
          <p:cNvSpPr/>
          <p:nvPr/>
        </p:nvSpPr>
        <p:spPr>
          <a:xfrm>
            <a:off x="8947149" y="5297758"/>
            <a:ext cx="1201420" cy="3759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/>
              <a:t>UPIDADDR</a:t>
            </a:r>
          </a:p>
        </p:txBody>
      </p:sp>
      <p:sp>
        <p:nvSpPr>
          <p:cNvPr id="34" name="文本框 36">
            <a:extLst>
              <a:ext uri="{FF2B5EF4-FFF2-40B4-BE49-F238E27FC236}">
                <a16:creationId xmlns:a16="http://schemas.microsoft.com/office/drawing/2014/main" id="{398E73D9-8428-CB4B-805B-1306D5CFB66C}"/>
              </a:ext>
            </a:extLst>
          </p:cNvPr>
          <p:cNvSpPr txBox="1"/>
          <p:nvPr/>
        </p:nvSpPr>
        <p:spPr>
          <a:xfrm>
            <a:off x="10428604" y="4111578"/>
            <a:ext cx="1416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0</a:t>
            </a:r>
          </a:p>
        </p:txBody>
      </p:sp>
      <p:sp>
        <p:nvSpPr>
          <p:cNvPr id="35" name="文本框 37">
            <a:extLst>
              <a:ext uri="{FF2B5EF4-FFF2-40B4-BE49-F238E27FC236}">
                <a16:creationId xmlns:a16="http://schemas.microsoft.com/office/drawing/2014/main" id="{5A60C12C-53ED-B647-8E5E-A540DCA09A12}"/>
              </a:ext>
            </a:extLst>
          </p:cNvPr>
          <p:cNvSpPr txBox="1"/>
          <p:nvPr/>
        </p:nvSpPr>
        <p:spPr>
          <a:xfrm>
            <a:off x="10428604" y="4722448"/>
            <a:ext cx="14160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15:8 (15:14 = 0)</a:t>
            </a:r>
          </a:p>
        </p:txBody>
      </p:sp>
      <p:sp>
        <p:nvSpPr>
          <p:cNvPr id="36" name="文本框 38">
            <a:extLst>
              <a:ext uri="{FF2B5EF4-FFF2-40B4-BE49-F238E27FC236}">
                <a16:creationId xmlns:a16="http://schemas.microsoft.com/office/drawing/2014/main" id="{DB85702F-82AC-1947-82C0-C977FB5C9841}"/>
              </a:ext>
            </a:extLst>
          </p:cNvPr>
          <p:cNvSpPr txBox="1"/>
          <p:nvPr/>
        </p:nvSpPr>
        <p:spPr>
          <a:xfrm>
            <a:off x="10427969" y="5332683"/>
            <a:ext cx="14160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127:64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B724DAC-D1A4-D54B-988B-8A304FBD8139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296909" y="4265248"/>
            <a:ext cx="2876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E91F808-C49A-AD46-AD33-D171AE2B5F0F}"/>
              </a:ext>
            </a:extLst>
          </p:cNvPr>
          <p:cNvCxnSpPr/>
          <p:nvPr/>
        </p:nvCxnSpPr>
        <p:spPr>
          <a:xfrm>
            <a:off x="8584564" y="4265248"/>
            <a:ext cx="0" cy="449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338D5FE-20DC-BB49-B477-47ED0EF3B8FA}"/>
              </a:ext>
            </a:extLst>
          </p:cNvPr>
          <p:cNvCxnSpPr/>
          <p:nvPr/>
        </p:nvCxnSpPr>
        <p:spPr>
          <a:xfrm>
            <a:off x="8594089" y="4719273"/>
            <a:ext cx="187325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44">
            <a:extLst>
              <a:ext uri="{FF2B5EF4-FFF2-40B4-BE49-F238E27FC236}">
                <a16:creationId xmlns:a16="http://schemas.microsoft.com/office/drawing/2014/main" id="{54A10EFC-2650-634E-8F5F-4A7CA287DE25}"/>
              </a:ext>
            </a:extLst>
          </p:cNvPr>
          <p:cNvSpPr txBox="1"/>
          <p:nvPr/>
        </p:nvSpPr>
        <p:spPr>
          <a:xfrm>
            <a:off x="7233284" y="3169873"/>
            <a:ext cx="1168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/>
              <a:t>16 bytes</a:t>
            </a:r>
          </a:p>
        </p:txBody>
      </p:sp>
      <p:sp>
        <p:nvSpPr>
          <p:cNvPr id="41" name="文本框 45">
            <a:extLst>
              <a:ext uri="{FF2B5EF4-FFF2-40B4-BE49-F238E27FC236}">
                <a16:creationId xmlns:a16="http://schemas.microsoft.com/office/drawing/2014/main" id="{5FD549B2-6BBC-7C41-B1BC-EFCE3F2D764F}"/>
              </a:ext>
            </a:extLst>
          </p:cNvPr>
          <p:cNvSpPr txBox="1"/>
          <p:nvPr/>
        </p:nvSpPr>
        <p:spPr>
          <a:xfrm>
            <a:off x="8797924" y="5823538"/>
            <a:ext cx="14992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/>
              <a:t>16 bytes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93A7BEE-99C5-CC40-97EB-ECFCE91A2D15}"/>
              </a:ext>
            </a:extLst>
          </p:cNvPr>
          <p:cNvCxnSpPr/>
          <p:nvPr/>
        </p:nvCxnSpPr>
        <p:spPr>
          <a:xfrm>
            <a:off x="10368914" y="3467053"/>
            <a:ext cx="0" cy="1992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BF22688-53FD-0A4F-8DB7-93DA6A20574F}"/>
              </a:ext>
            </a:extLst>
          </p:cNvPr>
          <p:cNvCxnSpPr/>
          <p:nvPr/>
        </p:nvCxnSpPr>
        <p:spPr>
          <a:xfrm>
            <a:off x="10148569" y="5459683"/>
            <a:ext cx="2203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8">
            <a:extLst>
              <a:ext uri="{FF2B5EF4-FFF2-40B4-BE49-F238E27FC236}">
                <a16:creationId xmlns:a16="http://schemas.microsoft.com/office/drawing/2014/main" id="{6386C140-A02A-C34B-9D3E-4272710BE8EB}"/>
              </a:ext>
            </a:extLst>
          </p:cNvPr>
          <p:cNvSpPr txBox="1"/>
          <p:nvPr/>
        </p:nvSpPr>
        <p:spPr>
          <a:xfrm>
            <a:off x="8515984" y="366983"/>
            <a:ext cx="715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400"/>
              <a:t>bit</a:t>
            </a:r>
          </a:p>
        </p:txBody>
      </p:sp>
      <p:sp>
        <p:nvSpPr>
          <p:cNvPr id="45" name="文本框 49">
            <a:extLst>
              <a:ext uri="{FF2B5EF4-FFF2-40B4-BE49-F238E27FC236}">
                <a16:creationId xmlns:a16="http://schemas.microsoft.com/office/drawing/2014/main" id="{624DEE82-D94F-FC4C-B0BC-E4C223784E2E}"/>
              </a:ext>
            </a:extLst>
          </p:cNvPr>
          <p:cNvSpPr txBox="1"/>
          <p:nvPr/>
        </p:nvSpPr>
        <p:spPr>
          <a:xfrm>
            <a:off x="10428604" y="3701368"/>
            <a:ext cx="715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400"/>
              <a:t>bit</a:t>
            </a: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19996B22-96A3-146F-ADE8-FFCE1521F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904" y="3762049"/>
            <a:ext cx="4354095" cy="174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0B5E47-FCCD-9843-B9F4-CECF09D03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7" y="1776800"/>
            <a:ext cx="10521387" cy="3678303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kumimoji="1" lang="zh-CN" altLang="en-US" dirty="0"/>
              <a:t>问题一：</a:t>
            </a:r>
            <a:r>
              <a:rPr kumimoji="1" lang="en-US" altLang="zh-CN" b="1" dirty="0"/>
              <a:t>Intel </a:t>
            </a:r>
            <a:r>
              <a:rPr kumimoji="1" lang="zh-CN" altLang="en-US" b="1" dirty="0"/>
              <a:t>的内存查询机制</a:t>
            </a:r>
            <a:r>
              <a:rPr kumimoji="1" lang="zh-CN" altLang="en-US" dirty="0"/>
              <a:t>和 </a:t>
            </a:r>
            <a:r>
              <a:rPr kumimoji="1" lang="en-US" altLang="zh-CN" b="1" dirty="0"/>
              <a:t>UINTR </a:t>
            </a:r>
            <a:r>
              <a:rPr kumimoji="1" lang="zh-CN" altLang="en-US" b="1" dirty="0"/>
              <a:t>的外部控制器</a:t>
            </a:r>
            <a:r>
              <a:rPr kumimoji="1" lang="zh-CN" altLang="en-US" dirty="0"/>
              <a:t>，孰优孰劣？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问题二：如何基于 </a:t>
            </a:r>
            <a:r>
              <a:rPr kumimoji="1" lang="en-US" altLang="zh-CN" b="1" dirty="0"/>
              <a:t>RISC-V N </a:t>
            </a:r>
            <a:r>
              <a:rPr kumimoji="1" lang="zh-CN" altLang="en-US" b="1" dirty="0"/>
              <a:t>扩展</a:t>
            </a:r>
            <a:r>
              <a:rPr kumimoji="1" lang="zh-CN" altLang="en-US" dirty="0"/>
              <a:t>和 </a:t>
            </a:r>
            <a:r>
              <a:rPr kumimoji="1" lang="en-US" altLang="zh-CN" b="1" dirty="0"/>
              <a:t>intel x86 </a:t>
            </a:r>
            <a:r>
              <a:rPr kumimoji="1" lang="zh-CN" altLang="en-US" b="1" dirty="0"/>
              <a:t>扩展</a:t>
            </a:r>
            <a:r>
              <a:rPr kumimoji="1" lang="zh-CN" altLang="en-US" dirty="0"/>
              <a:t>，在 </a:t>
            </a:r>
            <a:r>
              <a:rPr kumimoji="1" lang="en-US" altLang="zh-CN" dirty="0"/>
              <a:t>RISC-V </a:t>
            </a:r>
            <a:r>
              <a:rPr kumimoji="1" lang="zh-CN" altLang="en-US" dirty="0"/>
              <a:t>中增添指令，</a:t>
            </a:r>
            <a:r>
              <a:rPr kumimoji="1" lang="en-US" altLang="zh-CN" dirty="0"/>
              <a:t>CSR </a:t>
            </a:r>
            <a:r>
              <a:rPr kumimoji="1" lang="zh-CN" altLang="en-US" dirty="0"/>
              <a:t>寄存器等实现</a:t>
            </a:r>
            <a:r>
              <a:rPr kumimoji="1" lang="zh-CN" altLang="en-US" b="1" dirty="0"/>
              <a:t>跨核中断</a:t>
            </a:r>
            <a:r>
              <a:rPr kumimoji="1" lang="zh-CN" altLang="en-US" dirty="0"/>
              <a:t>？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问题三：用户态中断对比于传统的 </a:t>
            </a:r>
            <a:r>
              <a:rPr kumimoji="1" lang="en-US" altLang="zh-CN" dirty="0"/>
              <a:t>IPC </a:t>
            </a:r>
            <a:r>
              <a:rPr kumimoji="1" lang="zh-CN" altLang="en-US" dirty="0"/>
              <a:t>机制，有怎样的</a:t>
            </a:r>
            <a:r>
              <a:rPr kumimoji="1" lang="zh-CN" altLang="en-US" b="1" dirty="0"/>
              <a:t>性能优势</a:t>
            </a:r>
            <a:r>
              <a:rPr kumimoji="1" lang="zh-CN" altLang="en-US" dirty="0"/>
              <a:t>和</a:t>
            </a:r>
            <a:r>
              <a:rPr kumimoji="1" lang="zh-CN" altLang="en-US" b="1" dirty="0"/>
              <a:t>应用前景</a:t>
            </a:r>
            <a:r>
              <a:rPr kumimoji="1" lang="zh-CN" altLang="en-US" dirty="0"/>
              <a:t>？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问题四：如何处理接收方进程（或线程）处于不同</a:t>
            </a:r>
            <a:r>
              <a:rPr kumimoji="1" lang="zh-CN" altLang="en-US" b="1" dirty="0"/>
              <a:t>状态</a:t>
            </a:r>
            <a:r>
              <a:rPr kumimoji="1" lang="zh-CN" altLang="en-US" dirty="0"/>
              <a:t>的情况（运行，阻塞等）？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问题五：基于内存查询的用户态中断（</a:t>
            </a:r>
            <a:r>
              <a:rPr kumimoji="1" lang="en-US" altLang="zh-CN" dirty="0"/>
              <a:t>x86</a:t>
            </a:r>
            <a:r>
              <a:rPr kumimoji="1" lang="zh-CN" altLang="en-US" dirty="0"/>
              <a:t>）中，涉及到内存地址的结构中，什么情况下保存</a:t>
            </a:r>
            <a:r>
              <a:rPr kumimoji="1" lang="zh-CN" altLang="en-US" b="1" dirty="0"/>
              <a:t>物理地址</a:t>
            </a:r>
            <a:r>
              <a:rPr kumimoji="1" lang="zh-CN" altLang="en-US" dirty="0"/>
              <a:t>，什么情况下保存</a:t>
            </a:r>
            <a:r>
              <a:rPr kumimoji="1" lang="zh-CN" altLang="en-US" b="1" dirty="0"/>
              <a:t>虚拟地址</a:t>
            </a:r>
            <a:r>
              <a:rPr kumimoji="1" lang="zh-CN" altLang="en-US" dirty="0"/>
              <a:t>？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F20C5C-BE5B-F640-B2EF-4F848801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提出问题</a:t>
            </a:r>
          </a:p>
        </p:txBody>
      </p:sp>
    </p:spTree>
    <p:extLst>
      <p:ext uri="{BB962C8B-B14F-4D97-AF65-F5344CB8AC3E}">
        <p14:creationId xmlns:p14="http://schemas.microsoft.com/office/powerpoint/2010/main" val="400214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0B5E47-FCCD-9843-B9F4-CECF09D03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7" y="1776800"/>
            <a:ext cx="10521387" cy="36783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本学期前半段主要在做硬件上实验的准备工作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Labeled RISC-V </a:t>
            </a:r>
            <a:r>
              <a:rPr kumimoji="1" lang="zh-CN" altLang="en-US" dirty="0"/>
              <a:t>项目未跟进上游更新，故尝试重新搭建 </a:t>
            </a:r>
            <a:r>
              <a:rPr kumimoji="1" lang="en-US" altLang="zh-CN" dirty="0"/>
              <a:t>SoC</a:t>
            </a:r>
            <a:r>
              <a:rPr kumimoji="1" lang="zh-CN" altLang="en-US" dirty="0"/>
              <a:t>，移植 </a:t>
            </a:r>
            <a:r>
              <a:rPr kumimoji="1" lang="en-US" altLang="zh-CN" dirty="0"/>
              <a:t>Rocket </a:t>
            </a:r>
            <a:r>
              <a:rPr kumimoji="1" lang="zh-CN" altLang="en-US" dirty="0"/>
              <a:t>到 </a:t>
            </a:r>
            <a:r>
              <a:rPr kumimoji="1" lang="en-US" altLang="zh-CN" dirty="0"/>
              <a:t>zcu102 </a:t>
            </a:r>
            <a:r>
              <a:rPr kumimoji="1" lang="zh-CN" altLang="en-US" dirty="0"/>
              <a:t>开发板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一段艰难的尝试：版本依赖问题、</a:t>
            </a:r>
            <a:r>
              <a:rPr kumimoji="1" lang="en-US" altLang="zh-CN" dirty="0" err="1"/>
              <a:t>Vivado</a:t>
            </a:r>
            <a:r>
              <a:rPr kumimoji="1" lang="en-US" altLang="zh-CN" dirty="0"/>
              <a:t> </a:t>
            </a:r>
            <a:r>
              <a:rPr kumimoji="1" lang="zh-CN" altLang="en-US" dirty="0"/>
              <a:t>项目不够清晰、</a:t>
            </a:r>
            <a:r>
              <a:rPr kumimoji="1" lang="en-US" altLang="zh-CN" dirty="0"/>
              <a:t>Rocket </a:t>
            </a:r>
            <a:r>
              <a:rPr kumimoji="1" lang="zh-CN" altLang="en-US" dirty="0"/>
              <a:t>缺少文档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目前进展为成功搭建 </a:t>
            </a:r>
            <a:r>
              <a:rPr kumimoji="1" lang="en-US" altLang="zh-CN" dirty="0"/>
              <a:t>SoC</a:t>
            </a:r>
            <a:r>
              <a:rPr kumimoji="1" lang="zh-CN" altLang="en-US" dirty="0"/>
              <a:t>，但是遇到的 </a:t>
            </a:r>
            <a:r>
              <a:rPr kumimoji="1" lang="en-US" altLang="zh-CN" dirty="0"/>
              <a:t>DDR </a:t>
            </a:r>
            <a:r>
              <a:rPr kumimoji="1" lang="zh-CN" altLang="en-US" dirty="0"/>
              <a:t>读写问题还没有解决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尚未形成清晰的 </a:t>
            </a:r>
            <a:r>
              <a:rPr kumimoji="1" lang="en-US" altLang="zh-CN" dirty="0"/>
              <a:t>RISC-V </a:t>
            </a:r>
            <a:r>
              <a:rPr kumimoji="1" lang="zh-CN" altLang="en-US" dirty="0"/>
              <a:t>扩展文档，考虑先在 </a:t>
            </a:r>
            <a:r>
              <a:rPr kumimoji="1" lang="en-US" altLang="zh-CN" dirty="0"/>
              <a:t>QEMU </a:t>
            </a:r>
            <a:r>
              <a:rPr kumimoji="1" lang="zh-CN" altLang="en-US" dirty="0"/>
              <a:t>模拟器中进行探索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F20C5C-BE5B-F640-B2EF-4F848801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进展情况</a:t>
            </a:r>
          </a:p>
        </p:txBody>
      </p:sp>
    </p:spTree>
    <p:extLst>
      <p:ext uri="{BB962C8B-B14F-4D97-AF65-F5344CB8AC3E}">
        <p14:creationId xmlns:p14="http://schemas.microsoft.com/office/powerpoint/2010/main" val="2000320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5F20C5C-BE5B-F640-B2EF-4F848801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进展情况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13B302-43A4-7F5B-E03E-6CC436991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78" y="3849946"/>
            <a:ext cx="6268325" cy="1971950"/>
          </a:xfrm>
          <a:prstGeom prst="rect">
            <a:avLst/>
          </a:prstGeom>
        </p:spPr>
      </p:pic>
      <p:sp>
        <p:nvSpPr>
          <p:cNvPr id="9" name="内容占位符 8">
            <a:extLst>
              <a:ext uri="{FF2B5EF4-FFF2-40B4-BE49-F238E27FC236}">
                <a16:creationId xmlns:a16="http://schemas.microsoft.com/office/drawing/2014/main" id="{A2B80BBE-9A3C-36D0-A4B0-6E923C264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8" y="1989144"/>
            <a:ext cx="5343136" cy="1779027"/>
          </a:xfrm>
        </p:spPr>
        <p:txBody>
          <a:bodyPr/>
          <a:lstStyle/>
          <a:p>
            <a:r>
              <a:rPr lang="zh-CN" altLang="en-US" dirty="0"/>
              <a:t>阅读 </a:t>
            </a:r>
            <a:r>
              <a:rPr lang="en-US" altLang="zh-CN" dirty="0"/>
              <a:t>Linux x86 </a:t>
            </a:r>
            <a:r>
              <a:rPr lang="en-US" altLang="zh-CN" dirty="0" err="1"/>
              <a:t>uintr</a:t>
            </a:r>
            <a:r>
              <a:rPr lang="en-US" altLang="zh-CN" dirty="0"/>
              <a:t> </a:t>
            </a:r>
            <a:r>
              <a:rPr lang="zh-CN" altLang="en-US" dirty="0"/>
              <a:t>相关 </a:t>
            </a:r>
            <a:r>
              <a:rPr lang="en-US" altLang="zh-CN" dirty="0"/>
              <a:t>patch </a:t>
            </a:r>
            <a:r>
              <a:rPr lang="zh-CN" altLang="en-US" dirty="0"/>
              <a:t>源码</a:t>
            </a:r>
            <a:endParaRPr lang="en-US" altLang="zh-CN" dirty="0"/>
          </a:p>
          <a:p>
            <a:r>
              <a:rPr lang="zh-CN" altLang="en-US" dirty="0"/>
              <a:t>针对提出的问题给出代码分析</a:t>
            </a:r>
            <a:endParaRPr lang="en-US" altLang="zh-CN" dirty="0"/>
          </a:p>
          <a:p>
            <a:r>
              <a:rPr lang="zh-CN" altLang="en-US" dirty="0"/>
              <a:t>在实现了 </a:t>
            </a:r>
            <a:r>
              <a:rPr lang="en-US" altLang="zh-CN" dirty="0" err="1"/>
              <a:t>uintr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QEMU x86 </a:t>
            </a:r>
            <a:r>
              <a:rPr lang="zh-CN" altLang="en-US" dirty="0"/>
              <a:t>中运行 </a:t>
            </a:r>
            <a:r>
              <a:rPr lang="en-US" altLang="zh-CN" dirty="0"/>
              <a:t>Linux </a:t>
            </a:r>
            <a:r>
              <a:rPr lang="en-US" altLang="zh-CN" dirty="0" err="1"/>
              <a:t>uintr</a:t>
            </a:r>
            <a:r>
              <a:rPr lang="en-US" altLang="zh-CN" dirty="0"/>
              <a:t> </a:t>
            </a:r>
            <a:r>
              <a:rPr lang="zh-CN" altLang="en-US" dirty="0"/>
              <a:t>并复现已有工作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FDF443-A313-AAF2-6A1B-1232B92FC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514" y="1690399"/>
            <a:ext cx="5876930" cy="306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4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5F20C5C-BE5B-F640-B2EF-4F848801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进展情况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A2B80BBE-9A3C-36D0-A4B0-6E923C264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864" y="2007969"/>
            <a:ext cx="4553654" cy="32385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阅读 </a:t>
            </a:r>
            <a:r>
              <a:rPr lang="en-US" altLang="zh-CN" sz="2000" dirty="0" err="1"/>
              <a:t>qemu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riscv</a:t>
            </a:r>
            <a:r>
              <a:rPr lang="zh-CN" altLang="en-US" sz="2000" dirty="0"/>
              <a:t> 代码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针对提出的问题给出代码分析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移植已有的 </a:t>
            </a:r>
            <a:r>
              <a:rPr lang="en-US" altLang="zh-CN" sz="2000" dirty="0"/>
              <a:t>RISC-V N </a:t>
            </a:r>
            <a:r>
              <a:rPr lang="zh-CN" altLang="en-US" sz="2000" dirty="0"/>
              <a:t>扩展到 </a:t>
            </a:r>
            <a:r>
              <a:rPr lang="en-US" altLang="zh-CN" sz="2000" dirty="0" err="1"/>
              <a:t>qemu</a:t>
            </a:r>
            <a:r>
              <a:rPr lang="en-US" altLang="zh-CN" sz="2000" dirty="0"/>
              <a:t> 7.0 </a:t>
            </a:r>
            <a:r>
              <a:rPr lang="zh-CN" altLang="en-US" sz="2000" dirty="0"/>
              <a:t>版本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在修改后的 </a:t>
            </a:r>
            <a:r>
              <a:rPr lang="en-US" altLang="zh-CN" sz="2000" dirty="0" err="1"/>
              <a:t>qemu</a:t>
            </a:r>
            <a:r>
              <a:rPr lang="en-US" altLang="zh-CN" sz="2000" dirty="0"/>
              <a:t> </a:t>
            </a:r>
            <a:r>
              <a:rPr lang="zh-CN" altLang="en-US" sz="2000" dirty="0"/>
              <a:t>中运行 </a:t>
            </a:r>
            <a:r>
              <a:rPr lang="en-US" altLang="zh-CN" sz="2000" dirty="0" err="1"/>
              <a:t>tCore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uintr</a:t>
            </a:r>
            <a:r>
              <a:rPr lang="en-US" altLang="zh-CN" sz="2000" dirty="0"/>
              <a:t> </a:t>
            </a:r>
            <a:r>
              <a:rPr lang="zh-CN" altLang="en-US" sz="2000" dirty="0"/>
              <a:t>模块的测试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F90C7E-CBB5-D75B-5C6B-76614A91B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210" y="4394429"/>
            <a:ext cx="4251550" cy="151756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F042C96-4AED-20F2-AFD8-641F3FD08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306" y="374057"/>
            <a:ext cx="4734586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42541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扁平-16:9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6040</TotalTime>
  <Words>574</Words>
  <Application>Microsoft Office PowerPoint</Application>
  <PresentationFormat>宽屏</PresentationFormat>
  <Paragraphs>98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黑体</vt:lpstr>
      <vt:lpstr>Gill Sans MT</vt:lpstr>
      <vt:lpstr>Wingdings 2</vt:lpstr>
      <vt:lpstr>清华简约主题-扁平-16:9</vt:lpstr>
      <vt:lpstr>基于RISC-V的用户态中断探究 ——毕业设计开题报告</vt:lpstr>
      <vt:lpstr>设计背景</vt:lpstr>
      <vt:lpstr>设计背景</vt:lpstr>
      <vt:lpstr>已有工作</vt:lpstr>
      <vt:lpstr>已有工作</vt:lpstr>
      <vt:lpstr>提出问题</vt:lpstr>
      <vt:lpstr>进展情况</vt:lpstr>
      <vt:lpstr>进展情况</vt:lpstr>
      <vt:lpstr>进展情况</vt:lpstr>
      <vt:lpstr>进展情况</vt:lpstr>
      <vt:lpstr>下学期计划</vt:lpstr>
      <vt:lpstr>参考资料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凯夫 田</cp:lastModifiedBy>
  <cp:revision>1343</cp:revision>
  <cp:lastPrinted>2020-04-04T02:50:47Z</cp:lastPrinted>
  <dcterms:created xsi:type="dcterms:W3CDTF">2020-01-04T07:43:38Z</dcterms:created>
  <dcterms:modified xsi:type="dcterms:W3CDTF">2023-01-04T20:31:00Z</dcterms:modified>
</cp:coreProperties>
</file>