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notesMasterIdLst>
    <p:notesMasterId r:id="rId17"/>
  </p:notesMasterIdLst>
  <p:sldIdLst>
    <p:sldId id="270" r:id="rId2"/>
    <p:sldId id="283" r:id="rId3"/>
    <p:sldId id="294" r:id="rId4"/>
    <p:sldId id="287" r:id="rId5"/>
    <p:sldId id="288" r:id="rId6"/>
    <p:sldId id="290" r:id="rId7"/>
    <p:sldId id="298" r:id="rId8"/>
    <p:sldId id="291" r:id="rId9"/>
    <p:sldId id="292" r:id="rId10"/>
    <p:sldId id="293" r:id="rId11"/>
    <p:sldId id="297" r:id="rId12"/>
    <p:sldId id="289" r:id="rId13"/>
    <p:sldId id="296" r:id="rId14"/>
    <p:sldId id="295" r:id="rId15"/>
    <p:sldId id="28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307D"/>
    <a:srgbClr val="FFFFFF"/>
    <a:srgbClr val="F6F4F7"/>
    <a:srgbClr val="93549F"/>
    <a:srgbClr val="FEFDFF"/>
    <a:srgbClr val="E1D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15"/>
    <p:restoredTop sz="86378"/>
  </p:normalViewPr>
  <p:slideViewPr>
    <p:cSldViewPr snapToGrid="0" snapToObjects="1">
      <p:cViewPr varScale="1">
        <p:scale>
          <a:sx n="41" d="100"/>
          <a:sy n="41" d="100"/>
        </p:scale>
        <p:origin x="52" y="44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51940-DB52-3B48-AABB-9C7938529E4E}" type="datetimeFigureOut">
              <a:rPr kumimoji="1" lang="zh-CN" altLang="en-US" smtClean="0"/>
              <a:t>2023/4/2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8717E-F74C-4246-A795-6577BEDC8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5298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7801A0AD-A4D9-2B48-AB5E-2388481E37AE}"/>
              </a:ext>
            </a:extLst>
          </p:cNvPr>
          <p:cNvGrpSpPr/>
          <p:nvPr userDrawn="1"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7A9D506-C91D-DF44-8641-48F37CD3C15A}"/>
                </a:ext>
              </a:extLst>
            </p:cNvPr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半闭框 17">
              <a:extLst>
                <a:ext uri="{FF2B5EF4-FFF2-40B4-BE49-F238E27FC236}">
                  <a16:creationId xmlns:a16="http://schemas.microsoft.com/office/drawing/2014/main" id="{A1E2328B-A4C4-764E-ACC8-998B2E63C537}"/>
                </a:ext>
              </a:extLst>
            </p:cNvPr>
            <p:cNvSpPr/>
            <p:nvPr userDrawn="1"/>
          </p:nvSpPr>
          <p:spPr>
            <a:xfrm>
              <a:off x="599225" y="1921565"/>
              <a:ext cx="821803" cy="867934"/>
            </a:xfrm>
            <a:prstGeom prst="halfFrame">
              <a:avLst>
                <a:gd name="adj1" fmla="val 23474"/>
                <a:gd name="adj2" fmla="val 2347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533506A-6FCC-464D-8406-9673E74408CF}"/>
                </a:ext>
              </a:extLst>
            </p:cNvPr>
            <p:cNvSpPr/>
            <p:nvPr userDrawn="1"/>
          </p:nvSpPr>
          <p:spPr>
            <a:xfrm>
              <a:off x="10161778" y="3614195"/>
              <a:ext cx="1430996" cy="2106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194A483F-9AA2-A24C-BA23-AD5256267A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351" y="399605"/>
            <a:ext cx="2538904" cy="107441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3FE9298-60C2-9548-BC1E-E8694904B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169" y="2028084"/>
            <a:ext cx="10265664" cy="1356406"/>
          </a:xfrm>
          <a:prstGeom prst="rect">
            <a:avLst/>
          </a:prstGeom>
          <a:effectLst/>
        </p:spPr>
        <p:txBody>
          <a:bodyPr anchor="b">
            <a:normAutofit/>
          </a:bodyPr>
          <a:lstStyle>
            <a:lvl1pPr algn="l">
              <a:defRPr lang="en-US" altLang="en-US" sz="3600" b="0" kern="1200" cap="all" dirty="0">
                <a:solidFill>
                  <a:srgbClr val="5C30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03A73B5-4CCB-264A-803E-B46FEDFF9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169" y="3819054"/>
            <a:ext cx="10265664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FB8BDD-FC0A-384D-B32A-D2CC0933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2023/4/2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A11234-2E12-B147-A4FF-3B4989798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FFF194-7BE9-7440-90F5-0BA3D1B44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49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395677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496241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2023/4/2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C31443F-5E2C-E54C-9450-204B550B7026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79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2023/4/2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92ADC6-CE60-BE46-B46D-E72C08A6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769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5BC0A53C-150C-A541-93A8-A5B4C7EFDD96}"/>
              </a:ext>
            </a:extLst>
          </p:cNvPr>
          <p:cNvSpPr>
            <a:spLocks noChangeAspect="1"/>
          </p:cNvSpPr>
          <p:nvPr userDrawn="1"/>
        </p:nvSpPr>
        <p:spPr>
          <a:xfrm>
            <a:off x="8884030" y="675726"/>
            <a:ext cx="88976" cy="7918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Vertical Title 1">
            <a:extLst>
              <a:ext uri="{FF2B5EF4-FFF2-40B4-BE49-F238E27FC236}">
                <a16:creationId xmlns:a16="http://schemas.microsoft.com/office/drawing/2014/main" id="{9D3F700B-2D07-A448-9622-360F28D96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69649" y="675726"/>
            <a:ext cx="1899496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Vertical Text Placeholder 2">
            <a:extLst>
              <a:ext uri="{FF2B5EF4-FFF2-40B4-BE49-F238E27FC236}">
                <a16:creationId xmlns:a16="http://schemas.microsoft.com/office/drawing/2014/main" id="{5F0B6C42-B8E7-1C45-A053-18F7FE5B2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791611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C89D33-28DC-B746-AE7D-E6085CC30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2023/4/2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E1EF53-0E9B-E243-B4F1-B1C7F0BD2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3DA247-823F-034B-AEC0-494674B6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564E91E-AD25-E84D-B251-2B169689F71C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4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77" y="2180498"/>
            <a:ext cx="10521387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B3414000-0475-7845-9508-337FFFC1B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2265DA69-D9B6-384B-91FC-5C225D983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2023/4/2</a:t>
            </a:fld>
            <a:endParaRPr kumimoji="1" lang="zh-CN" altLang="en-US"/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198CD9FF-6143-0B4F-B35B-FC5B48F3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B99E00C6-785E-8740-9B07-6D282AB5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990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727754-C851-C341-8EC8-C90F9BC75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1883" y="2118167"/>
            <a:ext cx="10178926" cy="3602477"/>
          </a:xfr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3F81271-2815-9B4A-9DE1-54434A60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597317"/>
            <a:ext cx="2844799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2023/4/2</a:t>
            </a:fld>
            <a:endParaRPr kumimoji="1" lang="zh-CN" alt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57A6457-265E-454A-8DEA-AC0A1AAC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31882" y="5592991"/>
            <a:ext cx="6066519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7055F7E-60B7-6A43-A3E4-C6F9DC89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597317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D989D6D-F1B5-F54E-813A-CCB6A463D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882" y="490438"/>
            <a:ext cx="10178925" cy="13514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23D49990-DD79-AF4A-809C-C7A68D94B066}"/>
              </a:ext>
            </a:extLst>
          </p:cNvPr>
          <p:cNvSpPr/>
          <p:nvPr userDrawn="1"/>
        </p:nvSpPr>
        <p:spPr>
          <a:xfrm rot="5400000">
            <a:off x="-2692137" y="3263038"/>
            <a:ext cx="6858000" cy="3319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486C05D-29C6-DD43-A707-AAD5F66C1615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15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EA6CC6FD-0536-1042-94FB-7B29BCD323E4}"/>
              </a:ext>
            </a:extLst>
          </p:cNvPr>
          <p:cNvGrpSpPr/>
          <p:nvPr userDrawn="1"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BB59113-F03A-6147-A467-92DB82160BCD}"/>
                </a:ext>
              </a:extLst>
            </p:cNvPr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C3E5866-268A-1A4A-BD63-7247C0C32E7C}"/>
                </a:ext>
              </a:extLst>
            </p:cNvPr>
            <p:cNvSpPr/>
            <p:nvPr userDrawn="1"/>
          </p:nvSpPr>
          <p:spPr>
            <a:xfrm>
              <a:off x="599227" y="1921566"/>
              <a:ext cx="192900" cy="1903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B3AEDE27-05BC-DA44-AA23-81C54830A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169" y="2028083"/>
            <a:ext cx="10265664" cy="1376851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l">
              <a:defRPr lang="en-US" altLang="en-US" sz="3600" b="0" kern="1200" cap="all" dirty="0">
                <a:solidFill>
                  <a:srgbClr val="5C30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8DDB4CB7-B75A-CF44-8C12-E3DE32CE3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169" y="3830629"/>
            <a:ext cx="10265664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7" name="日期占位符 10">
            <a:extLst>
              <a:ext uri="{FF2B5EF4-FFF2-40B4-BE49-F238E27FC236}">
                <a16:creationId xmlns:a16="http://schemas.microsoft.com/office/drawing/2014/main" id="{2D4038F2-9086-4849-856C-3F44B96D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23545" y="5597323"/>
            <a:ext cx="2523280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2023/4/2</a:t>
            </a:fld>
            <a:endParaRPr kumimoji="1" lang="zh-CN" altLang="en-US"/>
          </a:p>
        </p:txBody>
      </p:sp>
      <p:sp>
        <p:nvSpPr>
          <p:cNvPr id="28" name="页脚占位符 11">
            <a:extLst>
              <a:ext uri="{FF2B5EF4-FFF2-40B4-BE49-F238E27FC236}">
                <a16:creationId xmlns:a16="http://schemas.microsoft.com/office/drawing/2014/main" id="{0ED79189-463D-A34A-93FE-02DAF3CA4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3377" y="5592997"/>
            <a:ext cx="6585500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29" name="灯片编号占位符 12">
            <a:extLst>
              <a:ext uri="{FF2B5EF4-FFF2-40B4-BE49-F238E27FC236}">
                <a16:creationId xmlns:a16="http://schemas.microsoft.com/office/drawing/2014/main" id="{81D88334-B4F7-F340-8AA4-0865A0C0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51493" y="5597323"/>
            <a:ext cx="120327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B9F3DE6-D971-6546-AD7E-4FD54F33CDE7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66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2023/4/2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90C7D26-A2BB-CE43-BB2A-2808F22C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1461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2023/4/2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95155F9-0BCA-F049-9D40-4CF28F90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600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2023/4/2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C31502A-7294-9848-AFF1-6116ACE1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5752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2023/4/2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9AF46F-872C-C04A-AF83-BC1E8674B16A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8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DD0108F8-765A-DF43-9CAF-934132882EE3}"/>
              </a:ext>
            </a:extLst>
          </p:cNvPr>
          <p:cNvSpPr>
            <a:spLocks noChangeAspect="1"/>
          </p:cNvSpPr>
          <p:nvPr userDrawn="1"/>
        </p:nvSpPr>
        <p:spPr>
          <a:xfrm>
            <a:off x="447816" y="4914808"/>
            <a:ext cx="385561" cy="10322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463" y="4928762"/>
            <a:ext cx="10333301" cy="6531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5C307D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1463" y="5581910"/>
            <a:ext cx="10333301" cy="36512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rgbClr val="5C307D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23545" y="6060170"/>
            <a:ext cx="252328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2023/4/2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3377" y="6055844"/>
            <a:ext cx="65855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51493" y="6060170"/>
            <a:ext cx="120327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025F6F4-386D-EB45-974E-2539ED6C5D65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7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6">
            <a:extLst>
              <a:ext uri="{FF2B5EF4-FFF2-40B4-BE49-F238E27FC236}">
                <a16:creationId xmlns:a16="http://schemas.microsoft.com/office/drawing/2014/main" id="{386CB2C2-B0CA-6B4C-9D67-BC3A516A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376" y="2336003"/>
            <a:ext cx="10521388" cy="3154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3545" y="5597323"/>
            <a:ext cx="2523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2023/4/2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3377" y="5592997"/>
            <a:ext cx="6585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1493" y="5597323"/>
            <a:ext cx="1203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305D68B-2B7C-394A-9C3F-F982EDB21D95}"/>
              </a:ext>
            </a:extLst>
          </p:cNvPr>
          <p:cNvPicPr/>
          <p:nvPr userDrawn="1"/>
        </p:nvPicPr>
        <p:blipFill rotWithShape="1">
          <a:blip r:embed="rId1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  <p:sp>
        <p:nvSpPr>
          <p:cNvPr id="2" name="圆角矩形 1">
            <a:extLst>
              <a:ext uri="{FF2B5EF4-FFF2-40B4-BE49-F238E27FC236}">
                <a16:creationId xmlns:a16="http://schemas.microsoft.com/office/drawing/2014/main" id="{281EDAD2-3671-BF43-AEFB-C5625113F562}"/>
              </a:ext>
            </a:extLst>
          </p:cNvPr>
          <p:cNvSpPr/>
          <p:nvPr userDrawn="1"/>
        </p:nvSpPr>
        <p:spPr>
          <a:xfrm>
            <a:off x="586670" y="651024"/>
            <a:ext cx="80595" cy="900000"/>
          </a:xfrm>
          <a:prstGeom prst="roundRect">
            <a:avLst>
              <a:gd name="adj" fmla="val 0"/>
            </a:avLst>
          </a:prstGeom>
          <a:solidFill>
            <a:srgbClr val="5C307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10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4" r:id="rId3"/>
    <p:sldLayoutId id="2147483865" r:id="rId4"/>
    <p:sldLayoutId id="2147483866" r:id="rId5"/>
    <p:sldLayoutId id="2147483868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</p:sldLayoutIdLst>
  <p:txStyles>
    <p:titleStyle>
      <a:lvl1pPr algn="l" defTabSz="457189" rtl="0" eaLnBrk="1" latinLnBrk="0" hangingPunct="1">
        <a:spcBef>
          <a:spcPct val="0"/>
        </a:spcBef>
        <a:buNone/>
        <a:defRPr sz="2800" b="0" kern="1200" cap="all">
          <a:solidFill>
            <a:srgbClr val="5C307D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005E0-9377-9044-8967-57A4160651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cap="none" dirty="0"/>
              <a:t>基于</a:t>
            </a:r>
            <a:r>
              <a:rPr kumimoji="1" lang="en-US" altLang="zh-CN" cap="none" dirty="0"/>
              <a:t>RISC-V</a:t>
            </a:r>
            <a:r>
              <a:rPr kumimoji="1" lang="zh-CN" altLang="en-US" cap="none" dirty="0"/>
              <a:t>的用户态中断探究</a:t>
            </a:r>
            <a:br>
              <a:rPr kumimoji="1" lang="en-US" altLang="zh-CN" dirty="0"/>
            </a:br>
            <a:r>
              <a:rPr kumimoji="1" lang="en-US" altLang="zh-CN" dirty="0"/>
              <a:t>——</a:t>
            </a:r>
            <a:r>
              <a:rPr kumimoji="1" lang="zh-CN" altLang="en-US" sz="2400" dirty="0"/>
              <a:t>毕业设计中期报告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56EDC8-6865-C043-9F52-A5101097FB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dirty="0"/>
              <a:t>清华大学计算机系 田凯夫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2023</a:t>
            </a:r>
            <a:r>
              <a:rPr kumimoji="1" lang="zh-CN" altLang="en-US" dirty="0"/>
              <a:t>年</a:t>
            </a:r>
            <a:r>
              <a:rPr kumimoji="1" lang="en-US" altLang="zh-CN" dirty="0"/>
              <a:t>4</a:t>
            </a:r>
            <a:r>
              <a:rPr kumimoji="1" lang="zh-CN" altLang="en-US" dirty="0"/>
              <a:t>月</a:t>
            </a:r>
            <a:r>
              <a:rPr kumimoji="1" lang="en-US" altLang="zh-CN" dirty="0"/>
              <a:t>7</a:t>
            </a:r>
            <a:r>
              <a:rPr kumimoji="1" lang="zh-CN" altLang="en-US" dirty="0"/>
              <a:t>日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指导教师：陈渝</a:t>
            </a:r>
          </a:p>
        </p:txBody>
      </p:sp>
    </p:spTree>
    <p:extLst>
      <p:ext uri="{BB962C8B-B14F-4D97-AF65-F5344CB8AC3E}">
        <p14:creationId xmlns:p14="http://schemas.microsoft.com/office/powerpoint/2010/main" val="987923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20B5E47-FCCD-9843-B9F4-CECF09D03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48" y="1844894"/>
            <a:ext cx="5366883" cy="3678303"/>
          </a:xfrm>
        </p:spPr>
        <p:txBody>
          <a:bodyPr>
            <a:normAutofit/>
          </a:bodyPr>
          <a:lstStyle/>
          <a:p>
            <a:pPr lvl="1"/>
            <a:r>
              <a:rPr kumimoji="1" lang="zh-CN" altLang="en-US" sz="2000" dirty="0"/>
              <a:t>参考 </a:t>
            </a:r>
            <a:r>
              <a:rPr kumimoji="1" lang="en-US" altLang="zh-CN" sz="2000" dirty="0"/>
              <a:t>x86 </a:t>
            </a:r>
            <a:r>
              <a:rPr kumimoji="1" lang="zh-CN" altLang="en-US" sz="2000" dirty="0"/>
              <a:t>用户态中断测例 </a:t>
            </a:r>
            <a:r>
              <a:rPr kumimoji="1" lang="en-US" altLang="zh-CN" sz="2000" dirty="0" err="1"/>
              <a:t>uipi_sample.c</a:t>
            </a:r>
            <a:r>
              <a:rPr kumimoji="1" lang="en-US" altLang="zh-CN" sz="2000" dirty="0"/>
              <a:t> </a:t>
            </a:r>
            <a:r>
              <a:rPr kumimoji="1" lang="zh-CN" altLang="en-US" sz="2000" dirty="0"/>
              <a:t>进行功能测试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提供 </a:t>
            </a:r>
            <a:r>
              <a:rPr kumimoji="1" lang="en-US" altLang="zh-CN" sz="2000" dirty="0" err="1"/>
              <a:t>libc</a:t>
            </a:r>
            <a:r>
              <a:rPr kumimoji="1" lang="en-US" altLang="zh-CN" sz="2000" dirty="0"/>
              <a:t> </a:t>
            </a:r>
            <a:r>
              <a:rPr kumimoji="1" lang="zh-CN" altLang="en-US" sz="2000" dirty="0"/>
              <a:t>系统调用支持，对上下文处理进行封装：</a:t>
            </a:r>
            <a:endParaRPr kumimoji="1" lang="en-US" altLang="zh-CN" sz="2000" dirty="0"/>
          </a:p>
          <a:p>
            <a:pPr lvl="2"/>
            <a:r>
              <a:rPr kumimoji="1" lang="en-US" altLang="zh-CN" sz="1800" dirty="0" err="1"/>
              <a:t>uintr_register_receiver</a:t>
            </a:r>
            <a:r>
              <a:rPr kumimoji="1" lang="en-US" altLang="zh-CN" sz="1800" dirty="0"/>
              <a:t> (handler)</a:t>
            </a:r>
          </a:p>
          <a:p>
            <a:pPr lvl="2"/>
            <a:r>
              <a:rPr kumimoji="1" lang="en-US" altLang="zh-CN" sz="1800" dirty="0" err="1"/>
              <a:t>uintr_create_fd</a:t>
            </a:r>
            <a:r>
              <a:rPr kumimoji="1" lang="en-US" altLang="zh-CN" sz="1800" dirty="0"/>
              <a:t> (vector)</a:t>
            </a:r>
          </a:p>
          <a:p>
            <a:pPr lvl="2"/>
            <a:r>
              <a:rPr kumimoji="1" lang="en-US" altLang="zh-CN" sz="1800" dirty="0" err="1"/>
              <a:t>uintr_register_sender</a:t>
            </a:r>
            <a:r>
              <a:rPr kumimoji="1" lang="en-US" altLang="zh-CN" sz="1800" dirty="0"/>
              <a:t> (</a:t>
            </a:r>
            <a:r>
              <a:rPr kumimoji="1" lang="en-US" altLang="zh-CN" sz="1800" dirty="0" err="1"/>
              <a:t>fd</a:t>
            </a:r>
            <a:r>
              <a:rPr kumimoji="1" lang="en-US" altLang="zh-CN" sz="1800" dirty="0"/>
              <a:t>)</a:t>
            </a:r>
          </a:p>
          <a:p>
            <a:pPr lvl="1"/>
            <a:endParaRPr kumimoji="1" lang="en-US" altLang="zh-CN" sz="20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5F20C5C-BE5B-F640-B2EF-4F848801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Libc</a:t>
            </a:r>
            <a:r>
              <a:rPr kumimoji="1" lang="en-US" altLang="zh-CN" dirty="0"/>
              <a:t> </a:t>
            </a:r>
            <a:r>
              <a:rPr kumimoji="1" lang="zh-CN" altLang="en-US" dirty="0"/>
              <a:t>实现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6C63C5-80CF-54F6-1F65-D7C4C3264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654" y="764931"/>
            <a:ext cx="4554049" cy="494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660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20B5E47-FCCD-9843-B9F4-CECF09D03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49" y="1844894"/>
            <a:ext cx="4546954" cy="3678303"/>
          </a:xfrm>
        </p:spPr>
        <p:txBody>
          <a:bodyPr>
            <a:normAutofit/>
          </a:bodyPr>
          <a:lstStyle/>
          <a:p>
            <a:pPr lvl="1"/>
            <a:r>
              <a:rPr kumimoji="1" lang="zh-CN" altLang="en-US" sz="2000" dirty="0"/>
              <a:t>基于主线 </a:t>
            </a:r>
            <a:r>
              <a:rPr kumimoji="1" lang="en-US" altLang="zh-CN" sz="2000" dirty="0"/>
              <a:t>6.0 </a:t>
            </a:r>
            <a:r>
              <a:rPr kumimoji="1" lang="zh-CN" altLang="en-US" sz="2000" dirty="0"/>
              <a:t>版本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添加 </a:t>
            </a:r>
            <a:r>
              <a:rPr kumimoji="1" lang="en-US" altLang="zh-CN" sz="2000" dirty="0"/>
              <a:t>UINTC </a:t>
            </a:r>
            <a:r>
              <a:rPr kumimoji="1" lang="zh-CN" altLang="en-US" sz="2000" dirty="0"/>
              <a:t>中断控制器驱动</a:t>
            </a:r>
            <a:endParaRPr kumimoji="1" lang="en-US" altLang="zh-CN" sz="2000" dirty="0"/>
          </a:p>
          <a:p>
            <a:pPr lvl="2"/>
            <a:r>
              <a:rPr kumimoji="1" lang="en-US" altLang="zh-CN" sz="1600" dirty="0"/>
              <a:t>QEMU </a:t>
            </a:r>
            <a:r>
              <a:rPr kumimoji="1" lang="zh-CN" altLang="en-US" sz="1600" dirty="0"/>
              <a:t>生成设备树节点</a:t>
            </a:r>
            <a:endParaRPr kumimoji="1" lang="en-US" altLang="zh-CN" sz="1600" dirty="0"/>
          </a:p>
          <a:p>
            <a:pPr lvl="1"/>
            <a:r>
              <a:rPr kumimoji="1" lang="en-US" altLang="zh-CN" sz="2000" dirty="0"/>
              <a:t>task </a:t>
            </a:r>
            <a:r>
              <a:rPr kumimoji="1" lang="zh-CN" altLang="en-US" sz="2000" dirty="0"/>
              <a:t>状态与恢复，资源回收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系统调用支持</a:t>
            </a:r>
            <a:endParaRPr kumimoji="1" lang="en-US" altLang="zh-CN" sz="20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5F20C5C-BE5B-F640-B2EF-4F848801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/>
              <a:t>Linux</a:t>
            </a:r>
            <a:endParaRPr kumimoji="1" lang="zh-CN" altLang="en-US" cap="none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9B35322-66CA-BE22-6DC3-552C84110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082" y="1880497"/>
            <a:ext cx="6840586" cy="190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72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/>
              <a:t>DEMO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3844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未来计划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7696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5F20C5C-BE5B-F640-B2EF-4F848801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未来计划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22F3790-850F-B48A-7049-2E26AA75134D}"/>
              </a:ext>
            </a:extLst>
          </p:cNvPr>
          <p:cNvGrpSpPr/>
          <p:nvPr/>
        </p:nvGrpSpPr>
        <p:grpSpPr>
          <a:xfrm>
            <a:off x="2018582" y="3521943"/>
            <a:ext cx="7926137" cy="99597"/>
            <a:chOff x="457200" y="3075806"/>
            <a:chExt cx="8229600" cy="72008"/>
          </a:xfrm>
        </p:grpSpPr>
        <p:cxnSp>
          <p:nvCxnSpPr>
            <p:cNvPr id="5" name="直线箭头连接符 38">
              <a:extLst>
                <a:ext uri="{FF2B5EF4-FFF2-40B4-BE49-F238E27FC236}">
                  <a16:creationId xmlns:a16="http://schemas.microsoft.com/office/drawing/2014/main" id="{9AFE74DE-9B8A-44A3-1104-99AE551E756F}"/>
                </a:ext>
              </a:extLst>
            </p:cNvPr>
            <p:cNvCxnSpPr/>
            <p:nvPr/>
          </p:nvCxnSpPr>
          <p:spPr>
            <a:xfrm>
              <a:off x="457200" y="3075806"/>
              <a:ext cx="8229600" cy="0"/>
            </a:xfrm>
            <a:prstGeom prst="straightConnector1">
              <a:avLst/>
            </a:prstGeom>
            <a:ln w="38100">
              <a:solidFill>
                <a:srgbClr val="7F0F7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线连接符 39">
              <a:extLst>
                <a:ext uri="{FF2B5EF4-FFF2-40B4-BE49-F238E27FC236}">
                  <a16:creationId xmlns:a16="http://schemas.microsoft.com/office/drawing/2014/main" id="{38FD559E-7FB1-8B1D-5D47-D03BE8A0F501}"/>
                </a:ext>
              </a:extLst>
            </p:cNvPr>
            <p:cNvCxnSpPr/>
            <p:nvPr/>
          </p:nvCxnSpPr>
          <p:spPr>
            <a:xfrm>
              <a:off x="457200" y="3147814"/>
              <a:ext cx="8082840" cy="0"/>
            </a:xfrm>
            <a:prstGeom prst="line">
              <a:avLst/>
            </a:prstGeom>
            <a:ln w="19050">
              <a:solidFill>
                <a:srgbClr val="7F0F7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线连接符 40">
            <a:extLst>
              <a:ext uri="{FF2B5EF4-FFF2-40B4-BE49-F238E27FC236}">
                <a16:creationId xmlns:a16="http://schemas.microsoft.com/office/drawing/2014/main" id="{4C224CAD-7774-F6A0-E5B5-62C819B843BD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3018177" y="2791832"/>
            <a:ext cx="0" cy="730111"/>
          </a:xfrm>
          <a:prstGeom prst="line">
            <a:avLst/>
          </a:prstGeom>
          <a:ln w="12700">
            <a:solidFill>
              <a:srgbClr val="7F0F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C7EB4B85-BCC0-0F43-65B1-53E63E4C9A1F}"/>
              </a:ext>
            </a:extLst>
          </p:cNvPr>
          <p:cNvSpPr txBox="1"/>
          <p:nvPr/>
        </p:nvSpPr>
        <p:spPr>
          <a:xfrm>
            <a:off x="1022109" y="2083946"/>
            <a:ext cx="3992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2023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年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月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中期检查</a:t>
            </a:r>
          </a:p>
        </p:txBody>
      </p:sp>
      <p:cxnSp>
        <p:nvCxnSpPr>
          <p:cNvPr id="12" name="直线连接符 40">
            <a:extLst>
              <a:ext uri="{FF2B5EF4-FFF2-40B4-BE49-F238E27FC236}">
                <a16:creationId xmlns:a16="http://schemas.microsoft.com/office/drawing/2014/main" id="{91C63E33-70C4-88B5-0C50-47A77ED0AF34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8433448" y="2771679"/>
            <a:ext cx="0" cy="730111"/>
          </a:xfrm>
          <a:prstGeom prst="line">
            <a:avLst/>
          </a:prstGeom>
          <a:ln w="12700">
            <a:solidFill>
              <a:srgbClr val="7F0F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20003027-7902-3D94-E5F5-782264E7B174}"/>
              </a:ext>
            </a:extLst>
          </p:cNvPr>
          <p:cNvSpPr txBox="1"/>
          <p:nvPr/>
        </p:nvSpPr>
        <p:spPr>
          <a:xfrm>
            <a:off x="6437380" y="2063793"/>
            <a:ext cx="3992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2023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年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月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最终答辩</a:t>
            </a:r>
          </a:p>
        </p:txBody>
      </p:sp>
      <p:cxnSp>
        <p:nvCxnSpPr>
          <p:cNvPr id="2" name="直线连接符 40">
            <a:extLst>
              <a:ext uri="{FF2B5EF4-FFF2-40B4-BE49-F238E27FC236}">
                <a16:creationId xmlns:a16="http://schemas.microsoft.com/office/drawing/2014/main" id="{371AD8A0-6B7F-C8A7-D50B-597296B17E87}"/>
              </a:ext>
            </a:extLst>
          </p:cNvPr>
          <p:cNvCxnSpPr>
            <a:cxnSpLocks/>
          </p:cNvCxnSpPr>
          <p:nvPr/>
        </p:nvCxnSpPr>
        <p:spPr>
          <a:xfrm flipV="1">
            <a:off x="4155302" y="3630933"/>
            <a:ext cx="7548" cy="450635"/>
          </a:xfrm>
          <a:prstGeom prst="line">
            <a:avLst/>
          </a:prstGeom>
          <a:ln w="12700">
            <a:solidFill>
              <a:srgbClr val="7F0F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B7608F23-2590-E979-35E2-CEE67FD9EC3A}"/>
              </a:ext>
            </a:extLst>
          </p:cNvPr>
          <p:cNvSpPr txBox="1"/>
          <p:nvPr/>
        </p:nvSpPr>
        <p:spPr>
          <a:xfrm>
            <a:off x="3477325" y="4142797"/>
            <a:ext cx="16702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性能测试，对比传统 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IPC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F6B4F2C-A130-A838-605D-E4AF44E03291}"/>
              </a:ext>
            </a:extLst>
          </p:cNvPr>
          <p:cNvSpPr txBox="1"/>
          <p:nvPr/>
        </p:nvSpPr>
        <p:spPr>
          <a:xfrm>
            <a:off x="5875216" y="4124112"/>
            <a:ext cx="30515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在 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Rocket Chip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中加入对 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RISC-V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用户态中断的支持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7" name="直线连接符 40">
            <a:extLst>
              <a:ext uri="{FF2B5EF4-FFF2-40B4-BE49-F238E27FC236}">
                <a16:creationId xmlns:a16="http://schemas.microsoft.com/office/drawing/2014/main" id="{46A0B7F5-F11B-C71F-46B3-CA0BE813A811}"/>
              </a:ext>
            </a:extLst>
          </p:cNvPr>
          <p:cNvCxnSpPr>
            <a:cxnSpLocks/>
          </p:cNvCxnSpPr>
          <p:nvPr/>
        </p:nvCxnSpPr>
        <p:spPr>
          <a:xfrm flipV="1">
            <a:off x="7391377" y="3656851"/>
            <a:ext cx="7548" cy="450635"/>
          </a:xfrm>
          <a:prstGeom prst="line">
            <a:avLst/>
          </a:prstGeom>
          <a:ln w="12700">
            <a:solidFill>
              <a:srgbClr val="7F0F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671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D06B8AA-CA7A-8C42-B072-3794DD9BC7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192290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设计简述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7852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5F20C5C-BE5B-F640-B2EF-4F848801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RISC-V </a:t>
            </a:r>
            <a:r>
              <a:rPr kumimoji="1" lang="zh-CN" altLang="en-US" dirty="0"/>
              <a:t>用户态中断扩展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86662A6-73AE-C2EC-46FF-496A5E260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309" y="341299"/>
            <a:ext cx="7312561" cy="5827777"/>
          </a:xfrm>
          <a:prstGeom prst="rect">
            <a:avLst/>
          </a:prstGeom>
        </p:spPr>
      </p:pic>
      <p:sp>
        <p:nvSpPr>
          <p:cNvPr id="8" name="内容占位符 7">
            <a:extLst>
              <a:ext uri="{FF2B5EF4-FFF2-40B4-BE49-F238E27FC236}">
                <a16:creationId xmlns:a16="http://schemas.microsoft.com/office/drawing/2014/main" id="{761E4B41-F559-0FEB-6CC2-FD3478E7E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378" y="2180498"/>
            <a:ext cx="3536400" cy="3678303"/>
          </a:xfrm>
        </p:spPr>
        <p:txBody>
          <a:bodyPr/>
          <a:lstStyle/>
          <a:p>
            <a:r>
              <a:rPr lang="zh-CN" altLang="en-US" dirty="0"/>
              <a:t>接收方：</a:t>
            </a:r>
            <a:endParaRPr lang="en-US" altLang="zh-CN" dirty="0"/>
          </a:p>
          <a:p>
            <a:pPr lvl="1"/>
            <a:r>
              <a:rPr lang="zh-CN" altLang="en-US" dirty="0"/>
              <a:t>注册中断处理函数</a:t>
            </a:r>
            <a:endParaRPr lang="en-US" altLang="zh-CN" dirty="0"/>
          </a:p>
          <a:p>
            <a:pPr lvl="1"/>
            <a:r>
              <a:rPr lang="zh-CN" altLang="en-US" dirty="0"/>
              <a:t>注册中断向量</a:t>
            </a:r>
            <a:endParaRPr lang="en-US" altLang="zh-CN" dirty="0"/>
          </a:p>
          <a:p>
            <a:r>
              <a:rPr lang="zh-CN" altLang="en-US" dirty="0"/>
              <a:t>发送方：</a:t>
            </a:r>
            <a:endParaRPr lang="en-US" altLang="zh-CN" dirty="0"/>
          </a:p>
          <a:p>
            <a:pPr lvl="1"/>
            <a:r>
              <a:rPr lang="zh-CN" altLang="en-US" dirty="0"/>
              <a:t>根据 </a:t>
            </a:r>
            <a:r>
              <a:rPr lang="en-US" altLang="zh-CN" dirty="0" err="1"/>
              <a:t>fd</a:t>
            </a:r>
            <a:r>
              <a:rPr lang="en-US" altLang="zh-CN" dirty="0"/>
              <a:t> </a:t>
            </a:r>
            <a:r>
              <a:rPr lang="zh-CN" altLang="en-US" dirty="0"/>
              <a:t>注册状态表项</a:t>
            </a:r>
            <a:endParaRPr lang="en-US" altLang="zh-CN" dirty="0"/>
          </a:p>
          <a:p>
            <a:pPr lvl="1"/>
            <a:r>
              <a:rPr lang="zh-CN" altLang="en-US" dirty="0"/>
              <a:t>根据 </a:t>
            </a:r>
            <a:r>
              <a:rPr lang="en-US" altLang="zh-CN" dirty="0"/>
              <a:t>index </a:t>
            </a:r>
            <a:r>
              <a:rPr lang="zh-CN" altLang="en-US" dirty="0"/>
              <a:t>发送用户态中断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92705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20B5E47-FCCD-9843-B9F4-CECF09D03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48" y="1844894"/>
            <a:ext cx="5832875" cy="3678303"/>
          </a:xfrm>
        </p:spPr>
        <p:txBody>
          <a:bodyPr/>
          <a:lstStyle/>
          <a:p>
            <a:pPr lvl="2"/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CSR 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控制寄存器：</a:t>
            </a:r>
            <a:endParaRPr kumimoji="1"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kumimoji="1"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suicfg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保存 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UINTC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基址</a:t>
            </a:r>
            <a:endParaRPr kumimoji="1"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kumimoji="1"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suist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发送方使能，状态表基址、大小</a:t>
            </a:r>
            <a:endParaRPr kumimoji="1"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kumimoji="1"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suirs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接收方使能，状态表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</a:p>
          <a:p>
            <a:pPr lvl="2"/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用户态中断指令 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UIPI</a:t>
            </a:r>
          </a:p>
          <a:p>
            <a:pPr lvl="2"/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用户态中断控制器 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UINTC</a:t>
            </a:r>
          </a:p>
          <a:p>
            <a:pPr lvl="1"/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5F20C5C-BE5B-F640-B2EF-4F848801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RISC-V </a:t>
            </a:r>
            <a:r>
              <a:rPr kumimoji="1" lang="zh-CN" altLang="en-US" dirty="0"/>
              <a:t>用户态中断扩展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648B6F-9E37-3F4F-EED7-28A4D9648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449" y="1282117"/>
            <a:ext cx="50387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649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20B5E47-FCCD-9843-B9F4-CECF09D03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48" y="2266925"/>
            <a:ext cx="5554452" cy="3678303"/>
          </a:xfrm>
        </p:spPr>
        <p:txBody>
          <a:bodyPr>
            <a:normAutofit/>
          </a:bodyPr>
          <a:lstStyle/>
          <a:p>
            <a:pPr lvl="1"/>
            <a:r>
              <a:rPr kumimoji="1" lang="en-US" altLang="zh-CN" dirty="0"/>
              <a:t>x86</a:t>
            </a:r>
            <a:r>
              <a:rPr kumimoji="1" lang="zh-CN" altLang="en-US" dirty="0"/>
              <a:t>：接收方和发送方的状态都保存在内存中</a:t>
            </a:r>
            <a:endParaRPr kumimoji="1" lang="en-US" altLang="zh-CN" dirty="0"/>
          </a:p>
          <a:p>
            <a:pPr lvl="2"/>
            <a:r>
              <a:rPr kumimoji="1" lang="zh-CN" altLang="en-US" sz="1600" dirty="0"/>
              <a:t>一次 </a:t>
            </a:r>
            <a:r>
              <a:rPr kumimoji="1" lang="en-US" altLang="zh-CN" sz="1600" dirty="0"/>
              <a:t>SEND </a:t>
            </a:r>
            <a:r>
              <a:rPr kumimoji="1" lang="zh-CN" altLang="en-US" sz="1600" dirty="0"/>
              <a:t>操作需要两次读内存和一次写内存</a:t>
            </a:r>
            <a:endParaRPr kumimoji="1" lang="en-US" altLang="zh-CN" sz="1600" dirty="0"/>
          </a:p>
          <a:p>
            <a:pPr lvl="1"/>
            <a:r>
              <a:rPr kumimoji="1" lang="en-US" altLang="zh-CN" dirty="0"/>
              <a:t>RISC-V</a:t>
            </a:r>
            <a:r>
              <a:rPr kumimoji="1" lang="zh-CN" altLang="en-US" dirty="0"/>
              <a:t>：接收方状态保存在外设中，发送方状态保存在内存中：</a:t>
            </a:r>
            <a:endParaRPr kumimoji="1" lang="en-US" altLang="zh-CN" dirty="0"/>
          </a:p>
          <a:p>
            <a:pPr lvl="2"/>
            <a:r>
              <a:rPr kumimoji="1" lang="zh-CN" altLang="en-US" sz="1600" dirty="0"/>
              <a:t>一次 </a:t>
            </a:r>
            <a:r>
              <a:rPr kumimoji="1" lang="en-US" altLang="zh-CN" sz="1600" dirty="0"/>
              <a:t>SEND </a:t>
            </a:r>
            <a:r>
              <a:rPr kumimoji="1" lang="zh-CN" altLang="en-US" sz="1600" dirty="0"/>
              <a:t>操作需要一次读内存和一次写外设</a:t>
            </a:r>
            <a:endParaRPr kumimoji="1" lang="en-US" altLang="zh-CN" sz="1600" dirty="0"/>
          </a:p>
          <a:p>
            <a:pPr lvl="2"/>
            <a:r>
              <a:rPr kumimoji="1" lang="en-US" altLang="zh-CN" sz="1600" dirty="0"/>
              <a:t>UINTC </a:t>
            </a:r>
            <a:r>
              <a:rPr kumimoji="1" lang="zh-CN" altLang="en-US" sz="1600" dirty="0"/>
              <a:t>维护接收方状态，向对应核发送中断</a:t>
            </a:r>
            <a:endParaRPr kumimoji="1" lang="en-US" altLang="zh-CN" sz="16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5F20C5C-BE5B-F640-B2EF-4F848801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RISC-V </a:t>
            </a:r>
            <a:r>
              <a:rPr kumimoji="1" lang="zh-CN" altLang="en-US" dirty="0"/>
              <a:t>用户态中断扩展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F75E4D5-8570-25A1-D8F4-F987AC312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631" y="1282117"/>
            <a:ext cx="50387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13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目前进展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9494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20B5E47-FCCD-9843-B9F4-CECF09D03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48" y="1844894"/>
            <a:ext cx="8154043" cy="3678303"/>
          </a:xfrm>
        </p:spPr>
        <p:txBody>
          <a:bodyPr>
            <a:normAutofit/>
          </a:bodyPr>
          <a:lstStyle/>
          <a:p>
            <a:pPr lvl="1"/>
            <a:r>
              <a:rPr kumimoji="1" lang="zh-CN" altLang="en-US" sz="2000" dirty="0"/>
              <a:t>修改 </a:t>
            </a:r>
            <a:r>
              <a:rPr kumimoji="1" lang="en-US" altLang="zh-CN" sz="2000" dirty="0"/>
              <a:t>QEMU </a:t>
            </a:r>
            <a:r>
              <a:rPr kumimoji="1" lang="zh-CN" altLang="en-US" sz="2000" dirty="0"/>
              <a:t>支持用户态中断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在 </a:t>
            </a:r>
            <a:r>
              <a:rPr kumimoji="1" lang="en-US" altLang="zh-CN" sz="2000" dirty="0"/>
              <a:t>Rust </a:t>
            </a:r>
            <a:r>
              <a:rPr kumimoji="1" lang="zh-CN" altLang="en-US" sz="2000" dirty="0"/>
              <a:t>编写的小型内核中支持用户态中断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完善 </a:t>
            </a:r>
            <a:r>
              <a:rPr kumimoji="1" lang="en-US" altLang="zh-CN" sz="2000" dirty="0" err="1"/>
              <a:t>Libc</a:t>
            </a:r>
            <a:r>
              <a:rPr kumimoji="1" lang="en-US" altLang="zh-CN" sz="2000" dirty="0"/>
              <a:t> </a:t>
            </a:r>
            <a:r>
              <a:rPr kumimoji="1" lang="zh-CN" altLang="en-US" sz="2000" dirty="0"/>
              <a:t>系统调用支持和功能测试支持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修改 </a:t>
            </a:r>
            <a:r>
              <a:rPr kumimoji="1" lang="en-US" altLang="zh-CN" sz="2000" dirty="0"/>
              <a:t>Linux </a:t>
            </a:r>
            <a:r>
              <a:rPr kumimoji="1" lang="zh-CN" altLang="en-US" sz="2000" dirty="0"/>
              <a:t>支持用户态中断</a:t>
            </a:r>
            <a:endParaRPr kumimoji="1" lang="en-US" altLang="zh-CN" sz="20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5F20C5C-BE5B-F640-B2EF-4F848801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目前进展</a:t>
            </a:r>
          </a:p>
        </p:txBody>
      </p:sp>
    </p:spTree>
    <p:extLst>
      <p:ext uri="{BB962C8B-B14F-4D97-AF65-F5344CB8AC3E}">
        <p14:creationId xmlns:p14="http://schemas.microsoft.com/office/powerpoint/2010/main" val="825540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20B5E47-FCCD-9843-B9F4-CECF09D03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48" y="1844894"/>
            <a:ext cx="6043890" cy="4151460"/>
          </a:xfrm>
        </p:spPr>
        <p:txBody>
          <a:bodyPr>
            <a:normAutofit lnSpcReduction="10000"/>
          </a:bodyPr>
          <a:lstStyle/>
          <a:p>
            <a:pPr lvl="1"/>
            <a:r>
              <a:rPr kumimoji="1" lang="zh-CN" altLang="en-US" sz="2000" b="1" dirty="0"/>
              <a:t>指令翻译</a:t>
            </a:r>
            <a:r>
              <a:rPr kumimoji="1" lang="zh-CN" altLang="en-US" sz="2000" dirty="0"/>
              <a:t>：</a:t>
            </a:r>
            <a:endParaRPr kumimoji="1" lang="en-US" altLang="zh-CN" sz="2000" dirty="0"/>
          </a:p>
          <a:p>
            <a:pPr lvl="2"/>
            <a:r>
              <a:rPr kumimoji="1" lang="en-US" altLang="zh-CN" sz="1800" dirty="0"/>
              <a:t>UIPI</a:t>
            </a:r>
            <a:r>
              <a:rPr kumimoji="1" lang="zh-CN" altLang="en-US" sz="1800" dirty="0"/>
              <a:t>，</a:t>
            </a:r>
            <a:r>
              <a:rPr kumimoji="1" lang="en-US" altLang="zh-CN" sz="1800" dirty="0"/>
              <a:t>URET </a:t>
            </a:r>
            <a:r>
              <a:rPr kumimoji="1" lang="zh-CN" altLang="en-US" sz="1800" dirty="0"/>
              <a:t>指令译码和执行</a:t>
            </a:r>
            <a:endParaRPr kumimoji="1" lang="en-US" altLang="zh-CN" sz="1800" dirty="0"/>
          </a:p>
          <a:p>
            <a:pPr lvl="1"/>
            <a:r>
              <a:rPr kumimoji="1" lang="en-US" altLang="zh-CN" sz="2000" b="1" dirty="0"/>
              <a:t>CPU </a:t>
            </a:r>
            <a:r>
              <a:rPr kumimoji="1" lang="zh-CN" altLang="en-US" sz="2000" b="1" dirty="0"/>
              <a:t>状态</a:t>
            </a:r>
            <a:r>
              <a:rPr kumimoji="1" lang="zh-CN" altLang="en-US" sz="2000" dirty="0"/>
              <a:t>：</a:t>
            </a:r>
            <a:endParaRPr kumimoji="1" lang="en-US" altLang="zh-CN" sz="2000" dirty="0"/>
          </a:p>
          <a:p>
            <a:pPr lvl="2"/>
            <a:r>
              <a:rPr kumimoji="1" lang="en-US" altLang="zh-CN" sz="1800" dirty="0"/>
              <a:t>CSR </a:t>
            </a:r>
            <a:r>
              <a:rPr kumimoji="1" lang="zh-CN" altLang="en-US" sz="1800" dirty="0"/>
              <a:t>寄存器</a:t>
            </a:r>
            <a:endParaRPr kumimoji="1" lang="en-US" altLang="zh-CN" sz="1800" dirty="0"/>
          </a:p>
          <a:p>
            <a:pPr lvl="2"/>
            <a:r>
              <a:rPr kumimoji="1" lang="zh-CN" altLang="en-US" sz="1800" dirty="0"/>
              <a:t>用户态中断触发和响应</a:t>
            </a:r>
            <a:endParaRPr kumimoji="1" lang="en-US" altLang="zh-CN" sz="1800" dirty="0"/>
          </a:p>
          <a:p>
            <a:pPr lvl="1"/>
            <a:r>
              <a:rPr kumimoji="1" lang="zh-CN" altLang="en-US" sz="2000" b="1" dirty="0"/>
              <a:t>内存读写</a:t>
            </a:r>
            <a:r>
              <a:rPr kumimoji="1" lang="zh-CN" altLang="en-US" sz="2000" dirty="0"/>
              <a:t>：</a:t>
            </a:r>
            <a:endParaRPr kumimoji="1" lang="en-US" altLang="zh-CN" sz="2000" dirty="0"/>
          </a:p>
          <a:p>
            <a:pPr lvl="2"/>
            <a:r>
              <a:rPr kumimoji="1" lang="en-US" altLang="zh-CN" sz="1800" dirty="0"/>
              <a:t>UIPI </a:t>
            </a:r>
            <a:r>
              <a:rPr kumimoji="1" lang="zh-CN" altLang="en-US" sz="1800" dirty="0"/>
              <a:t>指令直接发起物理内存读写请求</a:t>
            </a:r>
            <a:endParaRPr kumimoji="1" lang="en-US" altLang="zh-CN" sz="1800" dirty="0"/>
          </a:p>
          <a:p>
            <a:pPr lvl="1"/>
            <a:r>
              <a:rPr kumimoji="1" lang="zh-CN" altLang="en-US" sz="2000" b="1" dirty="0"/>
              <a:t>核间中断</a:t>
            </a:r>
            <a:r>
              <a:rPr kumimoji="1" lang="zh-CN" altLang="en-US" sz="2000" dirty="0"/>
              <a:t>：</a:t>
            </a:r>
            <a:endParaRPr kumimoji="1" lang="en-US" altLang="zh-CN" sz="2000" dirty="0"/>
          </a:p>
          <a:p>
            <a:pPr lvl="2"/>
            <a:r>
              <a:rPr kumimoji="1" lang="en-US" altLang="zh-CN" sz="1800" dirty="0"/>
              <a:t>UINTC </a:t>
            </a:r>
            <a:r>
              <a:rPr kumimoji="1" lang="zh-CN" altLang="en-US" sz="1800" dirty="0"/>
              <a:t>用户态中断控制器</a:t>
            </a:r>
            <a:endParaRPr kumimoji="1" lang="en-US" altLang="zh-CN" sz="1800" dirty="0"/>
          </a:p>
          <a:p>
            <a:pPr lvl="2"/>
            <a:r>
              <a:rPr kumimoji="1" lang="en-US" altLang="zh-CN" sz="1800" dirty="0" err="1"/>
              <a:t>virt</a:t>
            </a:r>
            <a:r>
              <a:rPr kumimoji="1" lang="en-US" altLang="zh-CN" sz="1800" dirty="0"/>
              <a:t> </a:t>
            </a:r>
            <a:r>
              <a:rPr kumimoji="1" lang="zh-CN" altLang="en-US" sz="1800" dirty="0"/>
              <a:t>模拟硬件中添加外设信息</a:t>
            </a:r>
            <a:endParaRPr kumimoji="1" lang="en-US" altLang="zh-CN" sz="1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243D21C-8B34-19A2-04EC-28165B6D9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852" y="782274"/>
            <a:ext cx="2002614" cy="63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17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20B5E47-FCCD-9843-B9F4-CECF09D03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48" y="1844894"/>
            <a:ext cx="8154043" cy="3678303"/>
          </a:xfrm>
        </p:spPr>
        <p:txBody>
          <a:bodyPr>
            <a:normAutofit/>
          </a:bodyPr>
          <a:lstStyle/>
          <a:p>
            <a:pPr lvl="1"/>
            <a:r>
              <a:rPr kumimoji="1" lang="en-US" altLang="zh-CN" sz="2000" b="1" dirty="0" err="1"/>
              <a:t>tCore</a:t>
            </a:r>
            <a:r>
              <a:rPr kumimoji="1" lang="en-US" altLang="zh-CN" sz="2000" dirty="0"/>
              <a:t> Kernel</a:t>
            </a:r>
            <a:r>
              <a:rPr kumimoji="1" lang="zh-CN" altLang="en-US" sz="2000" dirty="0"/>
              <a:t>：</a:t>
            </a:r>
            <a:endParaRPr kumimoji="1" lang="en-US" altLang="zh-CN" sz="2000" dirty="0"/>
          </a:p>
          <a:p>
            <a:pPr lvl="2"/>
            <a:r>
              <a:rPr kumimoji="1" lang="en-US" altLang="zh-CN" sz="2000" dirty="0"/>
              <a:t>Rust </a:t>
            </a:r>
            <a:r>
              <a:rPr kumimoji="1" lang="zh-CN" altLang="en-US" sz="2000" dirty="0"/>
              <a:t>编写，代码行数 </a:t>
            </a:r>
            <a:r>
              <a:rPr kumimoji="1" lang="en-US" altLang="zh-CN" sz="2000" dirty="0"/>
              <a:t>12 k</a:t>
            </a:r>
          </a:p>
          <a:p>
            <a:pPr lvl="2"/>
            <a:r>
              <a:rPr kumimoji="1" lang="zh-CN" altLang="en-US" sz="2000" dirty="0"/>
              <a:t>使用 </a:t>
            </a:r>
            <a:r>
              <a:rPr kumimoji="1" lang="en-US" altLang="zh-CN" sz="2000" dirty="0"/>
              <a:t>OS </a:t>
            </a:r>
            <a:r>
              <a:rPr kumimoji="1" lang="zh-CN" altLang="en-US" sz="2000" dirty="0"/>
              <a:t>比赛测例进行测试和开发</a:t>
            </a:r>
            <a:endParaRPr kumimoji="1" lang="en-US" altLang="zh-CN" sz="2000" dirty="0"/>
          </a:p>
          <a:p>
            <a:pPr lvl="2"/>
            <a:r>
              <a:rPr kumimoji="1" lang="zh-CN" altLang="en-US" sz="2000" dirty="0"/>
              <a:t>参考 </a:t>
            </a:r>
            <a:r>
              <a:rPr kumimoji="1" lang="en-US" altLang="zh-CN" sz="2000" dirty="0" err="1"/>
              <a:t>maturin</a:t>
            </a:r>
            <a:r>
              <a:rPr kumimoji="1" lang="zh-CN" altLang="en-US" sz="2000" dirty="0"/>
              <a:t>，</a:t>
            </a:r>
            <a:r>
              <a:rPr kumimoji="1" lang="en-US" altLang="zh-CN" sz="2000" dirty="0" err="1"/>
              <a:t>linux</a:t>
            </a:r>
            <a:r>
              <a:rPr kumimoji="1" lang="en-US" altLang="zh-CN" sz="2000" dirty="0"/>
              <a:t> 2.6 </a:t>
            </a:r>
            <a:r>
              <a:rPr kumimoji="1" lang="zh-CN" altLang="en-US" sz="2000" dirty="0"/>
              <a:t>等内核</a:t>
            </a:r>
            <a:endParaRPr kumimoji="1" lang="en-US" altLang="zh-CN" sz="2000" dirty="0"/>
          </a:p>
          <a:p>
            <a:pPr lvl="2"/>
            <a:r>
              <a:rPr kumimoji="1" lang="zh-CN" altLang="en-US" sz="2000" dirty="0"/>
              <a:t>支持多核，</a:t>
            </a:r>
            <a:r>
              <a:rPr kumimoji="1" lang="en-US" altLang="zh-CN" sz="2000" dirty="0"/>
              <a:t>FAT </a:t>
            </a:r>
            <a:r>
              <a:rPr kumimoji="1" lang="zh-CN" altLang="en-US" sz="2000" dirty="0"/>
              <a:t>文件系统，</a:t>
            </a:r>
            <a:r>
              <a:rPr kumimoji="1" lang="en-US" altLang="zh-CN" sz="2000" dirty="0"/>
              <a:t>COW</a:t>
            </a:r>
          </a:p>
          <a:p>
            <a:pPr lvl="2"/>
            <a:r>
              <a:rPr kumimoji="1" lang="zh-CN" altLang="en-US" sz="2000" dirty="0"/>
              <a:t>支持常见系统调用如 </a:t>
            </a:r>
            <a:r>
              <a:rPr kumimoji="1" lang="en-US" altLang="zh-CN" sz="2000" dirty="0"/>
              <a:t>clone</a:t>
            </a:r>
            <a:r>
              <a:rPr kumimoji="1" lang="zh-CN" altLang="en-US" sz="2000" dirty="0"/>
              <a:t>，</a:t>
            </a:r>
            <a:r>
              <a:rPr kumimoji="1" lang="en-US" altLang="zh-CN" sz="2000" dirty="0" err="1"/>
              <a:t>mmap</a:t>
            </a:r>
            <a:r>
              <a:rPr kumimoji="1" lang="en-US" altLang="zh-CN" sz="2000" dirty="0"/>
              <a:t> </a:t>
            </a:r>
            <a:r>
              <a:rPr kumimoji="1" lang="zh-CN" altLang="en-US" sz="2000" dirty="0"/>
              <a:t>等</a:t>
            </a:r>
            <a:endParaRPr kumimoji="1" lang="en-US" altLang="zh-CN" sz="2000" dirty="0"/>
          </a:p>
          <a:p>
            <a:pPr lvl="2"/>
            <a:r>
              <a:rPr kumimoji="1" lang="zh-CN" altLang="en-US" sz="2000" dirty="0"/>
              <a:t>支持 </a:t>
            </a:r>
            <a:r>
              <a:rPr kumimoji="1" lang="en-US" altLang="zh-CN" sz="2000" dirty="0"/>
              <a:t>RISC-V </a:t>
            </a:r>
            <a:r>
              <a:rPr kumimoji="1" lang="zh-CN" altLang="en-US" sz="2000" dirty="0"/>
              <a:t>用户态中断扩展</a:t>
            </a:r>
            <a:endParaRPr kumimoji="1" lang="en-US" altLang="zh-CN" sz="20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5F20C5C-BE5B-F640-B2EF-4F848801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内核实现</a:t>
            </a:r>
          </a:p>
        </p:txBody>
      </p:sp>
    </p:spTree>
    <p:extLst>
      <p:ext uri="{BB962C8B-B14F-4D97-AF65-F5344CB8AC3E}">
        <p14:creationId xmlns:p14="http://schemas.microsoft.com/office/powerpoint/2010/main" val="3312940156"/>
      </p:ext>
    </p:extLst>
  </p:cSld>
  <p:clrMapOvr>
    <a:masterClrMapping/>
  </p:clrMapOvr>
</p:sld>
</file>

<file path=ppt/theme/theme1.xml><?xml version="1.0" encoding="utf-8"?>
<a:theme xmlns:a="http://schemas.openxmlformats.org/drawingml/2006/main" name="清华简约主题-扁平-16:9">
  <a:themeElements>
    <a:clrScheme name="自定义 6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5B2F7C"/>
      </a:accent1>
      <a:accent2>
        <a:srgbClr val="5C2F7D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6541</TotalTime>
  <Words>428</Words>
  <Application>Microsoft Office PowerPoint</Application>
  <PresentationFormat>宽屏</PresentationFormat>
  <Paragraphs>71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黑体</vt:lpstr>
      <vt:lpstr>Gill Sans MT</vt:lpstr>
      <vt:lpstr>Times New Roman</vt:lpstr>
      <vt:lpstr>Wingdings 2</vt:lpstr>
      <vt:lpstr>清华简约主题-扁平-16:9</vt:lpstr>
      <vt:lpstr>基于RISC-V的用户态中断探究 ——毕业设计中期报告</vt:lpstr>
      <vt:lpstr>设计简述</vt:lpstr>
      <vt:lpstr>RISC-V 用户态中断扩展</vt:lpstr>
      <vt:lpstr>RISC-V 用户态中断扩展</vt:lpstr>
      <vt:lpstr>RISC-V 用户态中断扩展</vt:lpstr>
      <vt:lpstr>目前进展</vt:lpstr>
      <vt:lpstr>目前进展</vt:lpstr>
      <vt:lpstr>PowerPoint 演示文稿</vt:lpstr>
      <vt:lpstr>内核实现</vt:lpstr>
      <vt:lpstr>Libc 实现</vt:lpstr>
      <vt:lpstr>Linux</vt:lpstr>
      <vt:lpstr>DEMO</vt:lpstr>
      <vt:lpstr>未来计划</vt:lpstr>
      <vt:lpstr>未来计划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T KF</cp:lastModifiedBy>
  <cp:revision>1350</cp:revision>
  <cp:lastPrinted>2020-04-04T02:50:47Z</cp:lastPrinted>
  <dcterms:created xsi:type="dcterms:W3CDTF">2020-01-04T07:43:38Z</dcterms:created>
  <dcterms:modified xsi:type="dcterms:W3CDTF">2023-04-02T01:20:29Z</dcterms:modified>
</cp:coreProperties>
</file>