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9671F080-261D-4A2C-86CF-69CB6F28E19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tableStyles" Target="tableStyle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3.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56d37ab33c048c8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556d37ab33c048c8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556d37ab33c048c8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6.jpg"/><Relationship Id="rId6" Type="http://schemas.openxmlformats.org/officeDocument/2006/relationships/image" Target="../media/image27.jpg"/><Relationship Id="rId7"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1"/>
          <p:cNvGrpSpPr/>
          <p:nvPr/>
        </p:nvGrpSpPr>
        <p:grpSpPr>
          <a:xfrm>
            <a:off x="876299" y="990600"/>
            <a:ext cx="1743075" cy="1333500"/>
            <a:chOff x="742950" y="1104900"/>
            <a:chExt cx="1743075" cy="1333500"/>
          </a:xfrm>
        </p:grpSpPr>
        <p:sp>
          <p:nvSpPr>
            <p:cNvPr id="301" name="Google Shape;30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3" name="Google Shape;30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06" name="Google Shape;30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07" name="Google Shape;307;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308" name="Google Shape;308;p1"/>
          <p:cNvSpPr txBox="1"/>
          <p:nvPr/>
        </p:nvSpPr>
        <p:spPr>
          <a:xfrm>
            <a:off x="1676320" y="2968913"/>
            <a:ext cx="80670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HARIHARAN K</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NO:3</a:t>
            </a:r>
            <a:r>
              <a:rPr lang="en-US" sz="2400">
                <a:solidFill>
                  <a:schemeClr val="dk1"/>
                </a:solidFill>
                <a:latin typeface="Calibri"/>
                <a:ea typeface="Calibri"/>
                <a:cs typeface="Calibri"/>
                <a:sym typeface="Calibri"/>
              </a:rPr>
              <a:t>12211614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NM ID:56457F37A6F1C25BC184671291F535A5</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a:t>
            </a:r>
            <a:r>
              <a:rPr lang="en-US" sz="2400">
                <a:solidFill>
                  <a:schemeClr val="dk1"/>
                </a:solidFill>
                <a:latin typeface="Calibri"/>
                <a:ea typeface="Calibri"/>
                <a:cs typeface="Calibri"/>
                <a:sym typeface="Calibri"/>
              </a:rPr>
              <a:t>COMMERCE GENERAL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COLLEGE:THIRUTHANGAL</a:t>
            </a:r>
            <a:r>
              <a:rPr lang="en-US" sz="2400">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NADAR</a:t>
            </a:r>
            <a:r>
              <a:rPr lang="en-US" sz="2400">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COLLEGE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309" name="Google Shape;309;p1"/>
          <p:cNvSpPr txBox="1"/>
          <p:nvPr/>
        </p:nvSpPr>
        <p:spPr>
          <a:xfrm>
            <a:off x="0" y="2724662"/>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310" name="Google Shape;310;p1"/>
          <p:cNvSpPr txBox="1"/>
          <p:nvPr/>
        </p:nvSpPr>
        <p:spPr>
          <a:xfrm>
            <a:off x="0" y="2893320"/>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91" name="Google Shape;291;p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92" name="Google Shape;292;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93" name="Google Shape;293;p7"/>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
        <p:nvSpPr>
          <p:cNvPr id="294" name="Google Shape;294;p7"/>
          <p:cNvSpPr txBox="1"/>
          <p:nvPr/>
        </p:nvSpPr>
        <p:spPr>
          <a:xfrm>
            <a:off x="1050197" y="537600"/>
            <a:ext cx="47049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RESULT</a:t>
            </a:r>
            <a:endParaRPr b="1" sz="4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nvSpPr>
        <p:spPr>
          <a:xfrm>
            <a:off x="905065" y="1709309"/>
            <a:ext cx="8666400" cy="436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Times New Roman"/>
                <a:ea typeface="Times New Roman"/>
                <a:cs typeface="Times New Roman"/>
                <a:sym typeface="Times New Roman"/>
              </a:rPr>
              <a:t>The study reveals that the performances of the Executives are being evaluated through KPA system.</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The KPA system and PCCS card are playing vital role in evaluation of the performance without any bias.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Marks/ Grading being done at the year end based on the actual performance against the committed task at the beginning of the year.</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Based on the Marks/ Grade obtained, the Incentives and Promotions are awarded.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the year end actual performance of the individual is first self evaluated and submitted to the reporting officers for awarding marks which are subsequently endorsed/modified by the reviewing officers.</a:t>
            </a:r>
            <a:endParaRPr sz="1800">
              <a:latin typeface="Times New Roman"/>
              <a:ea typeface="Times New Roman"/>
              <a:cs typeface="Times New Roman"/>
              <a:sym typeface="Times New Roman"/>
            </a:endParaRPr>
          </a:p>
        </p:txBody>
      </p:sp>
      <p:sp>
        <p:nvSpPr>
          <p:cNvPr id="297" name="Google Shape;297;p8"/>
          <p:cNvSpPr txBox="1"/>
          <p:nvPr/>
        </p:nvSpPr>
        <p:spPr>
          <a:xfrm flipH="1">
            <a:off x="1189388" y="612429"/>
            <a:ext cx="38925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CONCLUSION</a:t>
            </a:r>
            <a:endParaRPr b="1" sz="48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
          <p:cNvGraphicFramePr/>
          <p:nvPr/>
        </p:nvGraphicFramePr>
        <p:xfrm>
          <a:off x="464112" y="1179900"/>
          <a:ext cx="3000000" cy="3000000"/>
        </p:xfrm>
        <a:graphic>
          <a:graphicData uri="http://schemas.openxmlformats.org/drawingml/2006/table">
            <a:tbl>
              <a:tblPr>
                <a:noFill/>
                <a:tableStyleId>{9671F080-261D-4A2C-86CF-69CB6F28E196}</a:tableStyleId>
              </a:tblPr>
              <a:tblGrid>
                <a:gridCol w="2119600"/>
                <a:gridCol w="2318300"/>
                <a:gridCol w="4195025"/>
              </a:tblGrid>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sz="1000"/>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EmpID</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Performance Score</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Aaden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Aaliyah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Aarav</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Aaron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Abagail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Abbigail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Abby</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Abdellah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Abdiel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Abdullah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Abigayle</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Abram</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1"/>
          <p:cNvGrpSpPr/>
          <p:nvPr/>
        </p:nvGrpSpPr>
        <p:grpSpPr>
          <a:xfrm>
            <a:off x="7991475" y="2933700"/>
            <a:ext cx="2762251" cy="3257550"/>
            <a:chOff x="7991475" y="2933700"/>
            <a:chExt cx="2762251" cy="3257550"/>
          </a:xfrm>
        </p:grpSpPr>
        <p:sp>
          <p:nvSpPr>
            <p:cNvPr id="229" name="Google Shape;22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31" name="Google Shape;231;p1"/>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232" name="Google Shape;23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234" name="Google Shape;23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35" name="Google Shape;23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6" name="Google Shape;236;p1"/>
          <p:cNvSpPr txBox="1"/>
          <p:nvPr/>
        </p:nvSpPr>
        <p:spPr>
          <a:xfrm>
            <a:off x="1163050" y="2448264"/>
            <a:ext cx="5637000" cy="341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This analysis will help uncover patterns and insights that can inform better decision-making regarding workforce management and development.  </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2"/>
          <p:cNvGrpSpPr/>
          <p:nvPr/>
        </p:nvGrpSpPr>
        <p:grpSpPr>
          <a:xfrm>
            <a:off x="8658225" y="2647950"/>
            <a:ext cx="3533775" cy="3810000"/>
            <a:chOff x="8658225" y="2647950"/>
            <a:chExt cx="3533775" cy="3810000"/>
          </a:xfrm>
        </p:grpSpPr>
        <p:sp>
          <p:nvSpPr>
            <p:cNvPr id="239" name="Google Shape;2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41" name="Google Shape;241;p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42" name="Google Shape;2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244" name="Google Shape;244;p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45" name="Google Shape;245;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46" name="Google Shape;246;p2"/>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2"/>
          <p:cNvSpPr txBox="1"/>
          <p:nvPr/>
        </p:nvSpPr>
        <p:spPr>
          <a:xfrm>
            <a:off x="990600" y="2094850"/>
            <a:ext cx="7924800" cy="37857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3600">
                <a:solidFill>
                  <a:srgbClr val="0D0D0D"/>
                </a:solidFill>
                <a:latin typeface="Times New Roman"/>
                <a:ea typeface="Times New Roman"/>
                <a:cs typeface="Times New Roman"/>
                <a:sym typeface="Times New Roman"/>
              </a:rPr>
              <a:t>This project aims to analyze workforce data to uncover trends in performance, retention and satisfaction. By analyzing various employee metrics such as demographics, performance reviews tenure and turnover.</a:t>
            </a:r>
            <a:endParaRPr b="0" i="0" sz="36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253" name="Google Shape;253;p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54" name="Google Shape;254;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55" name="Google Shape;255;p3"/>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7" name="Google Shape;257;p3"/>
          <p:cNvPicPr preferRelativeResize="0"/>
          <p:nvPr/>
        </p:nvPicPr>
        <p:blipFill rotWithShape="1">
          <a:blip r:embed="rId4">
            <a:alphaModFix/>
          </a:blip>
          <a:srcRect b="0" l="0" r="0" t="0"/>
          <a:stretch/>
        </p:blipFill>
        <p:spPr>
          <a:xfrm>
            <a:off x="2294748" y="2011240"/>
            <a:ext cx="3013800" cy="1714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258" name="Google Shape;258;p3"/>
          <p:cNvPicPr preferRelativeResize="0"/>
          <p:nvPr/>
        </p:nvPicPr>
        <p:blipFill rotWithShape="1">
          <a:blip r:embed="rId5">
            <a:alphaModFix/>
          </a:blip>
          <a:srcRect b="0" l="0" r="0" t="0"/>
          <a:stretch/>
        </p:blipFill>
        <p:spPr>
          <a:xfrm>
            <a:off x="819326" y="4792247"/>
            <a:ext cx="3248025" cy="1409700"/>
          </a:xfrm>
          <a:prstGeom prst="rect">
            <a:avLst/>
          </a:prstGeom>
          <a:noFill/>
          <a:ln>
            <a:noFill/>
          </a:ln>
        </p:spPr>
      </p:pic>
      <p:pic>
        <p:nvPicPr>
          <p:cNvPr id="259" name="Google Shape;259;p3"/>
          <p:cNvPicPr preferRelativeResize="0"/>
          <p:nvPr/>
        </p:nvPicPr>
        <p:blipFill rotWithShape="1">
          <a:blip r:embed="rId6">
            <a:alphaModFix/>
          </a:blip>
          <a:srcRect b="0" l="0" r="0" t="0"/>
          <a:stretch/>
        </p:blipFill>
        <p:spPr>
          <a:xfrm>
            <a:off x="6553200" y="1763590"/>
            <a:ext cx="2209800" cy="2209800"/>
          </a:xfrm>
          <a:prstGeom prst="rect">
            <a:avLst/>
          </a:prstGeom>
          <a:noFill/>
          <a:ln>
            <a:noFill/>
          </a:ln>
        </p:spPr>
      </p:pic>
      <p:pic>
        <p:nvPicPr>
          <p:cNvPr id="260" name="Google Shape;260;p3"/>
          <p:cNvPicPr preferRelativeResize="0"/>
          <p:nvPr/>
        </p:nvPicPr>
        <p:blipFill rotWithShape="1">
          <a:blip r:embed="rId7">
            <a:alphaModFix/>
          </a:blip>
          <a:srcRect b="0" l="0" r="0" t="0"/>
          <a:stretch/>
        </p:blipFill>
        <p:spPr>
          <a:xfrm>
            <a:off x="5144675" y="3409133"/>
            <a:ext cx="3131541" cy="3131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p:nvPr/>
        </p:nvSpPr>
        <p:spPr>
          <a:xfrm>
            <a:off x="0" y="1476375"/>
            <a:ext cx="2695500" cy="324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4"/>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267" name="Google Shape;267;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68" name="Google Shape;26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69" name="Google Shape;269;p4"/>
          <p:cNvPicPr preferRelativeResize="0"/>
          <p:nvPr/>
        </p:nvPicPr>
        <p:blipFill rotWithShape="1">
          <a:blip r:embed="rId4">
            <a:alphaModFix/>
          </a:blip>
          <a:srcRect b="0" l="0" r="0" t="0"/>
          <a:stretch/>
        </p:blipFill>
        <p:spPr>
          <a:xfrm>
            <a:off x="0" y="1476375"/>
            <a:ext cx="2695574" cy="3248025"/>
          </a:xfrm>
          <a:prstGeom prst="rect">
            <a:avLst/>
          </a:prstGeom>
          <a:noFill/>
          <a:ln>
            <a:noFill/>
          </a:ln>
        </p:spPr>
      </p:pic>
      <p:sp>
        <p:nvSpPr>
          <p:cNvPr id="270" name="Google Shape;270;p4"/>
          <p:cNvSpPr txBox="1"/>
          <p:nvPr/>
        </p:nvSpPr>
        <p:spPr>
          <a:xfrm flipH="1">
            <a:off x="2748000" y="2478965"/>
            <a:ext cx="6696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Conditional formatting -Highlight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Filter                           -Remove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Formula                       -Performance analysis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Pivot table                   -Summarize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Graph                          –Data visualization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273" name="Google Shape;273;p5"/>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collection of data</a:t>
            </a:r>
            <a:endParaRPr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is a structured collection of data that is organized and stored for processing or analysis. It can include many different types of data,</a:t>
            </a:r>
            <a:endParaRPr i="0" sz="1900" u="none" cap="none" strike="noStrike">
              <a:solidFill>
                <a:srgbClr val="000000"/>
              </a:solidFill>
              <a:latin typeface="Times New Roman"/>
              <a:ea typeface="Times New Roman"/>
              <a:cs typeface="Times New Roman"/>
              <a:sym typeface="Times New Roman"/>
            </a:endParaRPr>
          </a:p>
        </p:txBody>
      </p:sp>
      <p:sp>
        <p:nvSpPr>
          <p:cNvPr id="274" name="Google Shape;274;p5"/>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research study</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can also refer to a collection of raw statistics and information generated by a research study. Datasets produced by non-profit organizations or government agencies can usually be downloaded for free. </a:t>
            </a:r>
            <a:endParaRPr i="0" sz="1900" u="none" cap="none" strike="noStrike">
              <a:solidFill>
                <a:srgbClr val="000000"/>
              </a:solidFill>
              <a:latin typeface="Times New Roman"/>
              <a:ea typeface="Times New Roman"/>
              <a:cs typeface="Times New Roman"/>
              <a:sym typeface="Times New Roman"/>
            </a:endParaRPr>
          </a:p>
        </p:txBody>
      </p:sp>
      <p:sp>
        <p:nvSpPr>
          <p:cNvPr id="275" name="Google Shape;275;p5"/>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 dataset can include information about a job's role, job portal, job description, benefits, skills, responsibilities, company name, and company profile</a:t>
            </a:r>
            <a:endParaRPr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78" name="Google Shape;27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6"/>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283" name="Google Shape;283;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84" name="Google Shape;284;p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85" name="Google Shape;285;p6"/>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Employees</a:t>
            </a:r>
            <a:endParaRPr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i="0" sz="2400" u="none" cap="none" strike="noStrike">
              <a:solidFill>
                <a:srgbClr val="000000"/>
              </a:solidFill>
              <a:latin typeface="Times New Roman"/>
              <a:ea typeface="Times New Roman"/>
              <a:cs typeface="Times New Roman"/>
              <a:sym typeface="Times New Roman"/>
            </a:endParaRPr>
          </a:p>
        </p:txBody>
      </p:sp>
      <p:pic>
        <p:nvPicPr>
          <p:cNvPr id="286" name="Google Shape;286;p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