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D078A8-878C-4231-A282-3EF6D8FC8696}">
  <a:tblStyle styleId="{2CD078A8-878C-4231-A282-3EF6D8FC8696}"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0: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7.jpg"/><Relationship Id="rId6" Type="http://schemas.openxmlformats.org/officeDocument/2006/relationships/image" Target="../media/image13.jpg"/><Relationship Id="rId7"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4046491" y="1448550"/>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7"/>
          <p:cNvSpPr txBox="1"/>
          <p:nvPr/>
        </p:nvSpPr>
        <p:spPr>
          <a:xfrm>
            <a:off x="2126830" y="2986170"/>
            <a:ext cx="8610600" cy="22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 NAME:U.LOGESH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NO:312211635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NM ID:F46B75ED4DB7D47A31A47C06F50B1875</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DEPARTMENT:COMMERCE GENERAL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COLLEGE:THIRUTANGAL NADAR COLLEGE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p16"/>
          <p:cNvGraphicFramePr/>
          <p:nvPr/>
        </p:nvGraphicFramePr>
        <p:xfrm>
          <a:off x="464112" y="1179900"/>
          <a:ext cx="3000000" cy="3000000"/>
        </p:xfrm>
        <a:graphic>
          <a:graphicData uri="http://schemas.openxmlformats.org/drawingml/2006/table">
            <a:tbl>
              <a:tblPr>
                <a:noFill/>
                <a:tableStyleId>{2CD078A8-878C-4231-A282-3EF6D8FC8696}</a:tableStyleId>
              </a:tblPr>
              <a:tblGrid>
                <a:gridCol w="2119600"/>
                <a:gridCol w="2318300"/>
                <a:gridCol w="4195025"/>
              </a:tblGrid>
              <a:tr h="329425">
                <a:tc>
                  <a:txBody>
                    <a:bodyPr/>
                    <a:lstStyle/>
                    <a:p>
                      <a:pPr indent="0" lvl="0" marL="0" marR="0" rtl="0" algn="l">
                        <a:lnSpc>
                          <a:spcPct val="115000"/>
                        </a:lnSpc>
                        <a:spcBef>
                          <a:spcPts val="0"/>
                        </a:spcBef>
                        <a:spcAft>
                          <a:spcPts val="0"/>
                        </a:spcAft>
                        <a:buClr>
                          <a:srgbClr val="000000"/>
                        </a:buClr>
                        <a:buSzPts val="1000"/>
                        <a:buFont typeface="Arial"/>
                        <a:buNone/>
                      </a:pPr>
                      <a:r>
                        <a:t/>
                      </a:r>
                      <a:endParaRPr sz="1000" u="none" cap="none" strike="noStrike"/>
                    </a:p>
                  </a:txBody>
                  <a:tcPr marT="63500" marB="63500" marR="63500" marL="6350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COUNTA of EmpID</a:t>
                      </a:r>
                      <a:endParaRPr sz="1000" u="none" cap="none" strike="noStrike"/>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COUNTA of Performance Score</a:t>
                      </a:r>
                      <a:endParaRPr sz="1000" u="none" cap="none" strike="noStrike"/>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0</a:t>
                      </a:r>
                      <a:endParaRPr sz="1000" u="none" cap="none" strike="noStrike"/>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0</a:t>
                      </a:r>
                      <a:endParaRPr sz="1000" u="none" cap="none" strike="noStrike"/>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Aaden</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Aaliyah</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Aarav</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Aaron</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2</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2</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Abagail</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Abbigail</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Abby</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3</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Abdellah</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Abdiel</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Abdullah</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4</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4</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Abel</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4</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4</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Abigayle</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Abram</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t>Abril</a:t>
                      </a:r>
                      <a:endParaRPr b="1" sz="1000" u="none" cap="none" strike="noStrike"/>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2</a:t>
                      </a:r>
                      <a:endParaRPr sz="1000" u="none" cap="none" strike="noStrike"/>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Clr>
                          <a:srgbClr val="000000"/>
                        </a:buClr>
                        <a:buSzPts val="1000"/>
                        <a:buFont typeface="Arial"/>
                        <a:buNone/>
                      </a:pPr>
                      <a:r>
                        <a:rPr lang="en-US" sz="1000" u="none" cap="none" strike="noStrike"/>
                        <a:t>2</a:t>
                      </a:r>
                      <a:endParaRPr sz="1000" u="none" cap="none" strike="noStrike"/>
                    </a:p>
                  </a:txBody>
                  <a:tcPr marT="63500" marB="63500" marR="63500" marL="63500" anchor="b">
                    <a:lnR cap="flat" cmpd="sng" w="12700">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07" name="Google Shape;207;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8" name="Google Shape;208;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9" name="Google Shape;209;p17"/>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210" name="Google Shape;210;p1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11" name="Google Shape;211;p17"/>
          <p:cNvPicPr preferRelativeResize="0"/>
          <p:nvPr/>
        </p:nvPicPr>
        <p:blipFill rotWithShape="1">
          <a:blip r:embed="rId4">
            <a:alphaModFix/>
          </a:blip>
          <a:srcRect b="0" l="0" r="0" t="0"/>
          <a:stretch/>
        </p:blipFill>
        <p:spPr>
          <a:xfrm>
            <a:off x="152400" y="1201725"/>
            <a:ext cx="9201150" cy="489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7" name="Google Shape;217;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18" name="Google Shape;218;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0" name="Google Shape;220;p1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21" name="Google Shape;221;p18"/>
          <p:cNvPicPr preferRelativeResize="0"/>
          <p:nvPr/>
        </p:nvPicPr>
        <p:blipFill rotWithShape="1">
          <a:blip r:embed="rId4">
            <a:alphaModFix/>
          </a:blip>
          <a:srcRect b="0" l="0" r="0" t="0"/>
          <a:stretch/>
        </p:blipFill>
        <p:spPr>
          <a:xfrm>
            <a:off x="755325" y="1695450"/>
            <a:ext cx="8445826" cy="4877075"/>
          </a:xfrm>
          <a:prstGeom prst="rect">
            <a:avLst/>
          </a:prstGeom>
          <a:noFill/>
          <a:ln>
            <a:noFill/>
          </a:ln>
        </p:spPr>
      </p:pic>
      <p:sp>
        <p:nvSpPr>
          <p:cNvPr id="222" name="Google Shape;222;p18"/>
          <p:cNvSpPr txBox="1"/>
          <p:nvPr/>
        </p:nvSpPr>
        <p:spPr>
          <a:xfrm>
            <a:off x="1050197" y="537600"/>
            <a:ext cx="47049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RESULT</a:t>
            </a:r>
            <a:endParaRPr b="1" i="0" sz="4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nvSpPr>
        <p:spPr>
          <a:xfrm>
            <a:off x="905065" y="1709309"/>
            <a:ext cx="8666400" cy="43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study reveals that the performances of the Executives are being evaluated through KPA system.</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The KPA system and PCCS card are playing vital role in evaluation of the performance without any bias.</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Marks/ Grading being done at the year end based on the actual performance against the committed task at the beginning of the year.</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Based on the Marks/ Grade obtained, the Incentives and Promotions are awarded.</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 At the year end actual performance of the individual is first self evaluated and submitted to the reporting officers for awarding marks which are subsequently endorsed/modified by the reviewing officers.</a:t>
            </a:r>
            <a:endParaRPr b="0" i="0" sz="1800" u="none" cap="none" strike="noStrike">
              <a:solidFill>
                <a:srgbClr val="000000"/>
              </a:solidFill>
              <a:latin typeface="Times New Roman"/>
              <a:ea typeface="Times New Roman"/>
              <a:cs typeface="Times New Roman"/>
              <a:sym typeface="Times New Roman"/>
            </a:endParaRPr>
          </a:p>
        </p:txBody>
      </p:sp>
      <p:sp>
        <p:nvSpPr>
          <p:cNvPr id="228" name="Google Shape;228;p19"/>
          <p:cNvSpPr txBox="1"/>
          <p:nvPr/>
        </p:nvSpPr>
        <p:spPr>
          <a:xfrm flipH="1">
            <a:off x="1189388" y="612429"/>
            <a:ext cx="38925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Trebuchet MS"/>
                <a:ea typeface="Trebuchet MS"/>
                <a:cs typeface="Trebuchet MS"/>
                <a:sym typeface="Trebuchet MS"/>
              </a:rPr>
              <a:t>CONCLUSION</a:t>
            </a:r>
            <a:endParaRPr b="1" i="0" sz="4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0" name="Google Shape;130;p10"/>
          <p:cNvSpPr txBox="1"/>
          <p:nvPr/>
        </p:nvSpPr>
        <p:spPr>
          <a:xfrm>
            <a:off x="1163050" y="2448264"/>
            <a:ext cx="5637000" cy="34170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00000"/>
              </a:lnSpc>
              <a:spcBef>
                <a:spcPts val="0"/>
              </a:spcBef>
              <a:spcAft>
                <a:spcPts val="0"/>
              </a:spcAft>
              <a:buClr>
                <a:srgbClr val="000000"/>
              </a:buClr>
              <a:buSzPts val="3000"/>
              <a:buFont typeface="Times New Roman"/>
              <a:buChar char="●"/>
            </a:pPr>
            <a:r>
              <a:rPr b="0" i="0" lang="en-US" sz="3000" u="none" cap="none" strike="noStrike">
                <a:solidFill>
                  <a:srgbClr val="000000"/>
                </a:solidFill>
                <a:latin typeface="Times New Roman"/>
                <a:ea typeface="Times New Roman"/>
                <a:cs typeface="Times New Roman"/>
                <a:sym typeface="Times New Roman"/>
              </a:rPr>
              <a:t>This analysis will help uncover patterns and insights that can inform better decision-making regarding workforce management and development.  </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0" name="Google Shape;140;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3" name="Google Shape;143;p1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4" name="Google Shape;144;p11"/>
          <p:cNvSpPr txBox="1"/>
          <p:nvPr/>
        </p:nvSpPr>
        <p:spPr>
          <a:xfrm>
            <a:off x="990600" y="2094850"/>
            <a:ext cx="7924800" cy="378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D0D0D"/>
                </a:solidFill>
                <a:latin typeface="Times New Roman"/>
                <a:ea typeface="Times New Roman"/>
                <a:cs typeface="Times New Roman"/>
                <a:sym typeface="Times New Roman"/>
              </a:rPr>
              <a:t>This project aims to analyze workforce data to uncover trends in performance, retention and satisfaction. By analyzing various employee metrics such as demographics, performance reviews tenure and turnover.</a:t>
            </a:r>
            <a:endParaRPr b="0" i="0" sz="36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5" name="Google Shape;155;p12"/>
          <p:cNvSpPr txBox="1"/>
          <p:nvPr/>
        </p:nvSpPr>
        <p:spPr>
          <a:xfrm>
            <a:off x="1213098" y="2860422"/>
            <a:ext cx="9753600" cy="113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6" name="Google Shape;156;p12"/>
          <p:cNvSpPr txBox="1"/>
          <p:nvPr/>
        </p:nvSpPr>
        <p:spPr>
          <a:xfrm>
            <a:off x="1365498" y="3012822"/>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7" name="Google Shape;157;p12"/>
          <p:cNvPicPr preferRelativeResize="0"/>
          <p:nvPr/>
        </p:nvPicPr>
        <p:blipFill rotWithShape="1">
          <a:blip r:embed="rId4">
            <a:alphaModFix/>
          </a:blip>
          <a:srcRect b="0" l="0" r="0" t="0"/>
          <a:stretch/>
        </p:blipFill>
        <p:spPr>
          <a:xfrm>
            <a:off x="2294748" y="2011240"/>
            <a:ext cx="3013800" cy="17145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568"/>
              </a:srgbClr>
            </a:outerShdw>
          </a:effectLst>
        </p:spPr>
      </p:pic>
      <p:pic>
        <p:nvPicPr>
          <p:cNvPr id="158" name="Google Shape;158;p12"/>
          <p:cNvPicPr preferRelativeResize="0"/>
          <p:nvPr/>
        </p:nvPicPr>
        <p:blipFill rotWithShape="1">
          <a:blip r:embed="rId5">
            <a:alphaModFix/>
          </a:blip>
          <a:srcRect b="0" l="0" r="0" t="0"/>
          <a:stretch/>
        </p:blipFill>
        <p:spPr>
          <a:xfrm>
            <a:off x="819326" y="4792247"/>
            <a:ext cx="3248025" cy="1409700"/>
          </a:xfrm>
          <a:prstGeom prst="rect">
            <a:avLst/>
          </a:prstGeom>
          <a:noFill/>
          <a:ln>
            <a:noFill/>
          </a:ln>
        </p:spPr>
      </p:pic>
      <p:pic>
        <p:nvPicPr>
          <p:cNvPr id="159" name="Google Shape;159;p12"/>
          <p:cNvPicPr preferRelativeResize="0"/>
          <p:nvPr/>
        </p:nvPicPr>
        <p:blipFill rotWithShape="1">
          <a:blip r:embed="rId6">
            <a:alphaModFix/>
          </a:blip>
          <a:srcRect b="0" l="0" r="0" t="0"/>
          <a:stretch/>
        </p:blipFill>
        <p:spPr>
          <a:xfrm>
            <a:off x="6553200" y="1763590"/>
            <a:ext cx="2209800" cy="2209800"/>
          </a:xfrm>
          <a:prstGeom prst="rect">
            <a:avLst/>
          </a:prstGeom>
          <a:noFill/>
          <a:ln>
            <a:noFill/>
          </a:ln>
        </p:spPr>
      </p:pic>
      <p:pic>
        <p:nvPicPr>
          <p:cNvPr id="160" name="Google Shape;160;p12"/>
          <p:cNvPicPr preferRelativeResize="0"/>
          <p:nvPr/>
        </p:nvPicPr>
        <p:blipFill rotWithShape="1">
          <a:blip r:embed="rId7">
            <a:alphaModFix/>
          </a:blip>
          <a:srcRect b="0" l="0" r="0" t="0"/>
          <a:stretch/>
        </p:blipFill>
        <p:spPr>
          <a:xfrm>
            <a:off x="5144675" y="3409133"/>
            <a:ext cx="3131541" cy="31315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p:nvPr/>
        </p:nvSpPr>
        <p:spPr>
          <a:xfrm>
            <a:off x="0" y="1476375"/>
            <a:ext cx="2695500" cy="324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70" name="Google Shape;170;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71" name="Google Shape;171;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172" name="Google Shape;172;p13"/>
          <p:cNvPicPr preferRelativeResize="0"/>
          <p:nvPr/>
        </p:nvPicPr>
        <p:blipFill rotWithShape="1">
          <a:blip r:embed="rId4">
            <a:alphaModFix/>
          </a:blip>
          <a:srcRect b="0" l="0" r="0" t="0"/>
          <a:stretch/>
        </p:blipFill>
        <p:spPr>
          <a:xfrm>
            <a:off x="0" y="1476375"/>
            <a:ext cx="2695574" cy="3248025"/>
          </a:xfrm>
          <a:prstGeom prst="rect">
            <a:avLst/>
          </a:prstGeom>
          <a:noFill/>
          <a:ln>
            <a:noFill/>
          </a:ln>
        </p:spPr>
      </p:pic>
      <p:sp>
        <p:nvSpPr>
          <p:cNvPr id="173" name="Google Shape;173;p13"/>
          <p:cNvSpPr txBox="1"/>
          <p:nvPr/>
        </p:nvSpPr>
        <p:spPr>
          <a:xfrm flipH="1">
            <a:off x="2748000" y="2478965"/>
            <a:ext cx="6696000" cy="2137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Conditional formatting -Highlight  blanks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                            Filter                           -Remove blanks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                            Formula                       -Performance analysis</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                            Pivot table                   -Summarize information</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                            Graph                          –Data visualization</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179" name="Google Shape;179;p14"/>
          <p:cNvSpPr txBox="1"/>
          <p:nvPr/>
        </p:nvSpPr>
        <p:spPr>
          <a:xfrm>
            <a:off x="755325" y="1368049"/>
            <a:ext cx="8356800" cy="1339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collection of data</a:t>
            </a:r>
            <a:endParaRPr b="0"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dataset is a structured collection of data that is organized and stored for processing or analysis. It can include many different types of data,</a:t>
            </a:r>
            <a:endParaRPr b="0" i="0" sz="1900" u="none" cap="none" strike="noStrike">
              <a:solidFill>
                <a:srgbClr val="000000"/>
              </a:solidFill>
              <a:latin typeface="Times New Roman"/>
              <a:ea typeface="Times New Roman"/>
              <a:cs typeface="Times New Roman"/>
              <a:sym typeface="Times New Roman"/>
            </a:endParaRPr>
          </a:p>
        </p:txBody>
      </p:sp>
      <p:sp>
        <p:nvSpPr>
          <p:cNvPr id="180" name="Google Shape;180;p14"/>
          <p:cNvSpPr txBox="1"/>
          <p:nvPr/>
        </p:nvSpPr>
        <p:spPr>
          <a:xfrm>
            <a:off x="755325" y="2931675"/>
            <a:ext cx="8356800" cy="162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research study</a:t>
            </a:r>
            <a:endParaRPr b="0"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dataset can also refer to a collection of raw statistics and information generated by a research study. Datasets produced by non-profit organizations or government agencies can usually be downloaded for free. </a:t>
            </a:r>
            <a:endParaRPr b="0" i="0" sz="1900" u="none" cap="none" strike="noStrike">
              <a:solidFill>
                <a:srgbClr val="000000"/>
              </a:solidFill>
              <a:latin typeface="Times New Roman"/>
              <a:ea typeface="Times New Roman"/>
              <a:cs typeface="Times New Roman"/>
              <a:sym typeface="Times New Roman"/>
            </a:endParaRPr>
          </a:p>
        </p:txBody>
      </p:sp>
      <p:sp>
        <p:nvSpPr>
          <p:cNvPr id="181" name="Google Shape;181;p14"/>
          <p:cNvSpPr txBox="1"/>
          <p:nvPr/>
        </p:nvSpPr>
        <p:spPr>
          <a:xfrm flipH="1">
            <a:off x="755325" y="4842350"/>
            <a:ext cx="83568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job description</a:t>
            </a:r>
            <a:endParaRPr b="0"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A job description dataset can include information about a job's role, job portal, job description, benefits, skills, responsibilities, company name, and company profile</a:t>
            </a:r>
            <a:endParaRPr b="0"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7" name="Google Shape;187;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8" name="Google Shape;188;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89" name="Google Shape;189;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90" name="Google Shape;190;p15"/>
          <p:cNvSpPr/>
          <p:nvPr/>
        </p:nvSpPr>
        <p:spPr>
          <a:xfrm>
            <a:off x="66675" y="3381373"/>
            <a:ext cx="2466900" cy="3419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92" name="Google Shape;192;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3" name="Google Shape;193;p15"/>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94" name="Google Shape;194;p15"/>
          <p:cNvSpPr txBox="1"/>
          <p:nvPr/>
        </p:nvSpPr>
        <p:spPr>
          <a:xfrm>
            <a:off x="2526025" y="2332025"/>
            <a:ext cx="66942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Employees</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Scorecards can help managers track employee performance over time, and identify areas where employees may need training or development. They can also help managers identify employees who are meeting or exceeding expectations, and those who may need more help. Scorecards can be tailored to fit the needs of each company and can be used for any type of employee, from hourly workers to managers. </a:t>
            </a:r>
            <a:endParaRPr b="0" i="0" sz="2400" u="none" cap="none" strike="noStrike">
              <a:solidFill>
                <a:srgbClr val="000000"/>
              </a:solidFill>
              <a:latin typeface="Times New Roman"/>
              <a:ea typeface="Times New Roman"/>
              <a:cs typeface="Times New Roman"/>
              <a:sym typeface="Times New Roman"/>
            </a:endParaRPr>
          </a:p>
        </p:txBody>
      </p:sp>
      <p:pic>
        <p:nvPicPr>
          <p:cNvPr id="195" name="Google Shape;195;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